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404" r:id="rId3"/>
    <p:sldId id="397" r:id="rId4"/>
    <p:sldId id="400" r:id="rId5"/>
    <p:sldId id="402" r:id="rId6"/>
    <p:sldId id="403" r:id="rId7"/>
    <p:sldId id="401" r:id="rId8"/>
    <p:sldId id="311" r:id="rId9"/>
    <p:sldId id="345" r:id="rId10"/>
    <p:sldId id="348" r:id="rId11"/>
    <p:sldId id="350" r:id="rId12"/>
    <p:sldId id="351" r:id="rId13"/>
    <p:sldId id="352" r:id="rId14"/>
    <p:sldId id="353" r:id="rId15"/>
    <p:sldId id="372" r:id="rId16"/>
  </p:sldIdLst>
  <p:sldSz cx="9144000" cy="6858000" type="screen4x3"/>
  <p:notesSz cx="6858000" cy="9144000"/>
  <p:defaultTextStyle>
    <a:defPPr>
      <a:defRPr lang="en-US"/>
    </a:defPPr>
    <a:lvl1pPr algn="l" defTabSz="457200" rtl="0" fontAlgn="base">
      <a:lnSpc>
        <a:spcPct val="80000"/>
      </a:lnSpc>
      <a:spcBef>
        <a:spcPct val="0"/>
      </a:spcBef>
      <a:spcAft>
        <a:spcPct val="0"/>
      </a:spcAft>
      <a:defRPr sz="2000" kern="1200">
        <a:solidFill>
          <a:schemeClr val="tx1"/>
        </a:solidFill>
        <a:latin typeface="Candara" pitchFamily="34" charset="0"/>
        <a:ea typeface="+mn-ea"/>
        <a:cs typeface="Arial" charset="0"/>
      </a:defRPr>
    </a:lvl1pPr>
    <a:lvl2pPr marL="457200" algn="l" defTabSz="457200" rtl="0" fontAlgn="base">
      <a:lnSpc>
        <a:spcPct val="80000"/>
      </a:lnSpc>
      <a:spcBef>
        <a:spcPct val="0"/>
      </a:spcBef>
      <a:spcAft>
        <a:spcPct val="0"/>
      </a:spcAft>
      <a:defRPr sz="2000" kern="1200">
        <a:solidFill>
          <a:schemeClr val="tx1"/>
        </a:solidFill>
        <a:latin typeface="Candara" pitchFamily="34" charset="0"/>
        <a:ea typeface="+mn-ea"/>
        <a:cs typeface="Arial" charset="0"/>
      </a:defRPr>
    </a:lvl2pPr>
    <a:lvl3pPr marL="914400" algn="l" defTabSz="457200" rtl="0" fontAlgn="base">
      <a:lnSpc>
        <a:spcPct val="80000"/>
      </a:lnSpc>
      <a:spcBef>
        <a:spcPct val="0"/>
      </a:spcBef>
      <a:spcAft>
        <a:spcPct val="0"/>
      </a:spcAft>
      <a:defRPr sz="2000" kern="1200">
        <a:solidFill>
          <a:schemeClr val="tx1"/>
        </a:solidFill>
        <a:latin typeface="Candara" pitchFamily="34" charset="0"/>
        <a:ea typeface="+mn-ea"/>
        <a:cs typeface="Arial" charset="0"/>
      </a:defRPr>
    </a:lvl3pPr>
    <a:lvl4pPr marL="1371600" algn="l" defTabSz="457200" rtl="0" fontAlgn="base">
      <a:lnSpc>
        <a:spcPct val="80000"/>
      </a:lnSpc>
      <a:spcBef>
        <a:spcPct val="0"/>
      </a:spcBef>
      <a:spcAft>
        <a:spcPct val="0"/>
      </a:spcAft>
      <a:defRPr sz="2000" kern="1200">
        <a:solidFill>
          <a:schemeClr val="tx1"/>
        </a:solidFill>
        <a:latin typeface="Candara" pitchFamily="34" charset="0"/>
        <a:ea typeface="+mn-ea"/>
        <a:cs typeface="Arial" charset="0"/>
      </a:defRPr>
    </a:lvl4pPr>
    <a:lvl5pPr marL="1828800" algn="l" defTabSz="457200" rtl="0" fontAlgn="base">
      <a:lnSpc>
        <a:spcPct val="80000"/>
      </a:lnSpc>
      <a:spcBef>
        <a:spcPct val="0"/>
      </a:spcBef>
      <a:spcAft>
        <a:spcPct val="0"/>
      </a:spcAft>
      <a:defRPr sz="2000" kern="1200">
        <a:solidFill>
          <a:schemeClr val="tx1"/>
        </a:solidFill>
        <a:latin typeface="Candara" pitchFamily="34" charset="0"/>
        <a:ea typeface="+mn-ea"/>
        <a:cs typeface="Arial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Candara" pitchFamily="34" charset="0"/>
        <a:ea typeface="+mn-ea"/>
        <a:cs typeface="Arial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Candara" pitchFamily="34" charset="0"/>
        <a:ea typeface="+mn-ea"/>
        <a:cs typeface="Arial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Candara" pitchFamily="34" charset="0"/>
        <a:ea typeface="+mn-ea"/>
        <a:cs typeface="Arial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Candar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FF"/>
    <a:srgbClr val="FFFFFF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5" autoAdjust="0"/>
    <p:restoredTop sz="94712" autoAdjust="0"/>
  </p:normalViewPr>
  <p:slideViewPr>
    <p:cSldViewPr snapToGrid="0" snapToObjects="1">
      <p:cViewPr varScale="1">
        <p:scale>
          <a:sx n="127" d="100"/>
          <a:sy n="127" d="100"/>
        </p:scale>
        <p:origin x="-178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1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7" d="100"/>
        <a:sy n="137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handoutMaster" Target="handoutMasters/handoutMaster1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C03755EE-935F-4E46-8B07-82260F9786DE}" type="datetimeFigureOut">
              <a:rPr lang="en-US"/>
              <a:pPr>
                <a:defRPr/>
              </a:pPr>
              <a:t>6/16/15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88193613-55D4-434F-A119-21F69952A0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03815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023D06C3-009E-4218-8F0D-6E6727835E33}" type="datetimeFigureOut">
              <a:rPr lang="en-US"/>
              <a:pPr>
                <a:defRPr/>
              </a:pPr>
              <a:t>6/16/15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2F7F4779-AD36-4830-8617-F7B325405B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51184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B7BF1F-A9B0-447E-80E5-61714170A0F9}" type="datetime1">
              <a:rPr lang="en-US"/>
              <a:pPr>
                <a:defRPr/>
              </a:pPr>
              <a:t>6/16/15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EFEBDD-0562-417E-80F3-794177CDDF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EE01AB-9222-4E74-A5B4-ABB0D6D6164E}" type="datetime1">
              <a:rPr lang="en-US"/>
              <a:pPr>
                <a:defRPr/>
              </a:pPr>
              <a:t>6/16/15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BC6497-400B-4DAF-A507-5AA8E18633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3E0B3E-4DEC-48DA-A3F4-E2CB6C30EB10}" type="datetime1">
              <a:rPr lang="en-US"/>
              <a:pPr>
                <a:defRPr/>
              </a:pPr>
              <a:t>6/16/15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0B9123-2DDF-44DD-AFB3-245F4E1EA7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331DB8-6B02-4C5F-97FF-538C65AF21F6}" type="datetime1">
              <a:rPr lang="en-US"/>
              <a:pPr>
                <a:defRPr/>
              </a:pPr>
              <a:t>6/16/15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4C5175-23E5-4C6A-95BF-BE08EF827E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2CDCB7-51F7-4724-B424-4231E31214CB}" type="datetime1">
              <a:rPr lang="en-US"/>
              <a:pPr>
                <a:defRPr/>
              </a:pPr>
              <a:t>6/16/15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8EA044-69CF-4E60-864B-450B392F03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798A2A-98B1-4048-A48D-5EB4BA641A5F}" type="datetime1">
              <a:rPr lang="en-US"/>
              <a:pPr>
                <a:defRPr/>
              </a:pPr>
              <a:t>6/16/15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467F29-2F6A-4740-9F66-3863C9ABB7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F23865-C0EC-4F91-AC76-446E391CD2B1}" type="datetime1">
              <a:rPr lang="en-US"/>
              <a:pPr>
                <a:defRPr/>
              </a:pPr>
              <a:t>6/16/15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654D01-AAF6-49A7-A7A6-4FB3AFD8E3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7A669D-4AE9-4806-A479-263FDAD3B172}" type="datetime1">
              <a:rPr lang="en-US"/>
              <a:pPr>
                <a:defRPr/>
              </a:pPr>
              <a:t>6/16/15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66748E-B6CF-4921-8CBE-B849FE188F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4CC20B-8046-4C6B-81FC-F5165D53C9A5}" type="datetime1">
              <a:rPr lang="en-US"/>
              <a:pPr>
                <a:defRPr/>
              </a:pPr>
              <a:t>6/16/15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B5E8A3-2A53-4EE3-BCA9-86F4D4448E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BC913E-3534-4F16-8312-E5CBD5E36A3E}" type="datetime1">
              <a:rPr lang="en-US"/>
              <a:pPr>
                <a:defRPr/>
              </a:pPr>
              <a:t>6/16/15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E23DD6-7589-4FDF-85F2-3700FD390B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825C46-CDC0-475F-BE04-0F8A3CCCC3E8}" type="datetime1">
              <a:rPr lang="en-US"/>
              <a:pPr>
                <a:defRPr/>
              </a:pPr>
              <a:t>6/16/15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E397EB-0922-4E26-9343-423BBCC0B5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722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11263"/>
            <a:ext cx="8229600" cy="504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CA12725-6C6F-4999-93D4-AA043C5A2C07}" type="datetime1">
              <a:rPr lang="en-US"/>
              <a:pPr>
                <a:defRPr/>
              </a:pPr>
              <a:t>6/16/15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D5DD718-EBB2-4345-A14E-6CC2C15E4A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6" descr="university.logo.small.horizontal.blue.pdf"/>
          <p:cNvPicPr>
            <a:picLocks noChangeAspect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7319963" y="-207963"/>
            <a:ext cx="2051050" cy="8509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ndara" pitchFamily="34" charset="0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ndara" pitchFamily="34" charset="0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ndara" pitchFamily="34" charset="0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ndara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ndara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ndara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ndara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ndara" pitchFamily="34" charset="0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emf"/><Relationship Id="rId3" Type="http://schemas.openxmlformats.org/officeDocument/2006/relationships/image" Target="../media/image13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e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e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e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4" Type="http://schemas.openxmlformats.org/officeDocument/2006/relationships/image" Target="../media/image12.emf"/><Relationship Id="rId5" Type="http://schemas.openxmlformats.org/officeDocument/2006/relationships/image" Target="../media/image13.emf"/><Relationship Id="rId6" Type="http://schemas.openxmlformats.org/officeDocument/2006/relationships/image" Target="../media/image14.emf"/><Relationship Id="rId7" Type="http://schemas.openxmlformats.org/officeDocument/2006/relationships/image" Target="../media/image15.emf"/><Relationship Id="rId8" Type="http://schemas.openxmlformats.org/officeDocument/2006/relationships/image" Target="../media/image16.emf"/><Relationship Id="rId9" Type="http://schemas.openxmlformats.org/officeDocument/2006/relationships/image" Target="../media/image17.em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Relationship Id="rId3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emf"/><Relationship Id="rId3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emf"/><Relationship Id="rId3" Type="http://schemas.openxmlformats.org/officeDocument/2006/relationships/image" Target="../media/image6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emf"/><Relationship Id="rId3" Type="http://schemas.openxmlformats.org/officeDocument/2006/relationships/image" Target="../media/image7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emf"/><Relationship Id="rId3" Type="http://schemas.openxmlformats.org/officeDocument/2006/relationships/image" Target="../media/image9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4" Type="http://schemas.openxmlformats.org/officeDocument/2006/relationships/image" Target="../media/image12.emf"/><Relationship Id="rId5" Type="http://schemas.openxmlformats.org/officeDocument/2006/relationships/image" Target="../media/image13.emf"/><Relationship Id="rId6" Type="http://schemas.openxmlformats.org/officeDocument/2006/relationships/image" Target="../media/image14.emf"/><Relationship Id="rId7" Type="http://schemas.openxmlformats.org/officeDocument/2006/relationships/image" Target="../media/image15.emf"/><Relationship Id="rId8" Type="http://schemas.openxmlformats.org/officeDocument/2006/relationships/image" Target="../media/image16.emf"/><Relationship Id="rId9" Type="http://schemas.openxmlformats.org/officeDocument/2006/relationships/image" Target="../media/image17.em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emf"/><Relationship Id="rId3" Type="http://schemas.openxmlformats.org/officeDocument/2006/relationships/image" Target="../media/image1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Section 2 </a:t>
            </a:r>
            <a:r>
              <a:rPr lang="en-US" dirty="0" smtClean="0"/>
              <a:t>Appendix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r>
              <a:rPr lang="en-US" dirty="0" smtClean="0"/>
              <a:t>Tensor Notation for BP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5475EB-4707-481A-9ACF-F857B635EE60}" type="slidenum">
              <a:rPr lang="en-US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Sum-Product Belief Propagation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6A036-A536-4855-A0E7-098F22EB014E}" type="slidenum">
              <a:rPr lang="en-US"/>
              <a:pPr>
                <a:defRPr/>
              </a:pPr>
              <a:t>10</a:t>
            </a:fld>
            <a:endParaRPr lang="en-US"/>
          </a:p>
        </p:txBody>
      </p:sp>
      <p:grpSp>
        <p:nvGrpSpPr>
          <p:cNvPr id="57347" name="Group 15"/>
          <p:cNvGrpSpPr>
            <a:grpSpLocks/>
          </p:cNvGrpSpPr>
          <p:nvPr/>
        </p:nvGrpSpPr>
        <p:grpSpPr bwMode="auto">
          <a:xfrm>
            <a:off x="365125" y="1023938"/>
            <a:ext cx="7997825" cy="5005387"/>
            <a:chOff x="457200" y="997096"/>
            <a:chExt cx="8225709" cy="4872608"/>
          </a:xfrm>
        </p:grpSpPr>
        <p:grpSp>
          <p:nvGrpSpPr>
            <p:cNvPr id="57445" name="Group 9"/>
            <p:cNvGrpSpPr>
              <a:grpSpLocks/>
            </p:cNvGrpSpPr>
            <p:nvPr/>
          </p:nvGrpSpPr>
          <p:grpSpPr bwMode="auto">
            <a:xfrm>
              <a:off x="968571" y="1422452"/>
              <a:ext cx="7714338" cy="4447252"/>
              <a:chOff x="972462" y="1605523"/>
              <a:chExt cx="7703278" cy="4775414"/>
            </a:xfrm>
          </p:grpSpPr>
          <p:sp>
            <p:nvSpPr>
              <p:cNvPr id="6" name="Rectangle 5"/>
              <p:cNvSpPr/>
              <p:nvPr/>
            </p:nvSpPr>
            <p:spPr>
              <a:xfrm>
                <a:off x="972137" y="1605121"/>
                <a:ext cx="3855877" cy="2387909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/>
              </a:p>
            </p:txBody>
          </p:sp>
          <p:sp>
            <p:nvSpPr>
              <p:cNvPr id="7" name="Rectangle 6"/>
              <p:cNvSpPr/>
              <p:nvPr/>
            </p:nvSpPr>
            <p:spPr>
              <a:xfrm>
                <a:off x="972137" y="3993029"/>
                <a:ext cx="3855877" cy="2387908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4819863" y="1605121"/>
                <a:ext cx="3855877" cy="2387909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4819863" y="3993029"/>
                <a:ext cx="3855877" cy="2387908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/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457200" y="1422452"/>
              <a:ext cx="511371" cy="2223626"/>
            </a:xfrm>
            <a:prstGeom prst="rect">
              <a:avLst/>
            </a:prstGeom>
            <a:noFill/>
          </p:spPr>
          <p:txBody>
            <a:bodyPr vert="vert270" anchor="ctr"/>
            <a:lstStyle/>
            <a:p>
              <a:pPr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800" b="1" dirty="0">
                  <a:latin typeface="+mn-lt"/>
                  <a:cs typeface="+mn-cs"/>
                </a:rPr>
                <a:t>Beliefs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468421" y="3646078"/>
              <a:ext cx="511371" cy="2223626"/>
            </a:xfrm>
            <a:prstGeom prst="rect">
              <a:avLst/>
            </a:prstGeom>
            <a:noFill/>
          </p:spPr>
          <p:txBody>
            <a:bodyPr vert="vert270" anchor="ctr"/>
            <a:lstStyle/>
            <a:p>
              <a:pPr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800" b="1" dirty="0">
                  <a:latin typeface="+mn-lt"/>
                  <a:cs typeface="+mn-cs"/>
                </a:rPr>
                <a:t>Messages</a:t>
              </a:r>
            </a:p>
          </p:txBody>
        </p:sp>
        <p:sp>
          <p:nvSpPr>
            <p:cNvPr id="57448" name="TextBox 12"/>
            <p:cNvSpPr txBox="1">
              <a:spLocks noChangeArrowheads="1"/>
            </p:cNvSpPr>
            <p:nvPr/>
          </p:nvSpPr>
          <p:spPr bwMode="auto">
            <a:xfrm>
              <a:off x="968571" y="997096"/>
              <a:ext cx="3861060" cy="4253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1"/>
                <a:t>Variables</a:t>
              </a:r>
            </a:p>
          </p:txBody>
        </p:sp>
        <p:sp>
          <p:nvSpPr>
            <p:cNvPr id="57449" name="TextBox 14"/>
            <p:cNvSpPr txBox="1">
              <a:spLocks noChangeArrowheads="1"/>
            </p:cNvSpPr>
            <p:nvPr/>
          </p:nvSpPr>
          <p:spPr bwMode="auto">
            <a:xfrm>
              <a:off x="4821849" y="997097"/>
              <a:ext cx="3861060" cy="4253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1"/>
                <a:t>Factors</a:t>
              </a:r>
            </a:p>
          </p:txBody>
        </p:sp>
      </p:grpSp>
      <p:grpSp>
        <p:nvGrpSpPr>
          <p:cNvPr id="57348" name="Group 310"/>
          <p:cNvGrpSpPr>
            <a:grpSpLocks/>
          </p:cNvGrpSpPr>
          <p:nvPr/>
        </p:nvGrpSpPr>
        <p:grpSpPr bwMode="auto">
          <a:xfrm>
            <a:off x="4654550" y="3790950"/>
            <a:ext cx="3656013" cy="2028825"/>
            <a:chOff x="4655276" y="3790948"/>
            <a:chExt cx="3655520" cy="2028227"/>
          </a:xfrm>
        </p:grpSpPr>
        <p:sp>
          <p:nvSpPr>
            <p:cNvPr id="136" name="Oval 135"/>
            <p:cNvSpPr/>
            <p:nvPr/>
          </p:nvSpPr>
          <p:spPr>
            <a:xfrm>
              <a:off x="6237801" y="4287690"/>
              <a:ext cx="541264" cy="549113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6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2</a:t>
              </a:r>
              <a:endParaRPr lang="en-US" sz="16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37" name="Rectangle 136"/>
            <p:cNvSpPr/>
            <p:nvPr/>
          </p:nvSpPr>
          <p:spPr>
            <a:xfrm>
              <a:off x="6377482" y="5404960"/>
              <a:ext cx="265076" cy="265034"/>
            </a:xfrm>
            <a:prstGeom prst="rect">
              <a:avLst/>
            </a:prstGeom>
            <a:solidFill>
              <a:schemeClr val="accent3"/>
            </a:solidFill>
            <a:ln w="28575" cmpd="sng">
              <a:solidFill>
                <a:schemeClr val="accent3">
                  <a:lumMod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1</a:t>
              </a:r>
              <a:endParaRPr lang="en-US" sz="14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138" name="Straight Connector 137"/>
            <p:cNvCxnSpPr>
              <a:stCxn id="136" idx="4"/>
              <a:endCxn id="137" idx="0"/>
            </p:cNvCxnSpPr>
            <p:nvPr/>
          </p:nvCxnSpPr>
          <p:spPr>
            <a:xfrm>
              <a:off x="6507639" y="4836803"/>
              <a:ext cx="1587" cy="568157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7429" name="Group 138"/>
            <p:cNvGrpSpPr>
              <a:grpSpLocks/>
            </p:cNvGrpSpPr>
            <p:nvPr/>
          </p:nvGrpSpPr>
          <p:grpSpPr bwMode="auto">
            <a:xfrm>
              <a:off x="4655276" y="5393355"/>
              <a:ext cx="502920" cy="286902"/>
              <a:chOff x="2210686" y="5337254"/>
              <a:chExt cx="382892" cy="286902"/>
            </a:xfrm>
          </p:grpSpPr>
          <p:cxnSp>
            <p:nvCxnSpPr>
              <p:cNvPr id="152" name="Straight Connector 151"/>
              <p:cNvCxnSpPr>
                <a:stCxn id="137" idx="1"/>
              </p:cNvCxnSpPr>
              <p:nvPr/>
            </p:nvCxnSpPr>
            <p:spPr>
              <a:xfrm flipH="1" flipV="1">
                <a:off x="2210686" y="5337254"/>
                <a:ext cx="382892" cy="134502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3" name="Straight Connector 152"/>
              <p:cNvCxnSpPr>
                <a:stCxn id="137" idx="1"/>
              </p:cNvCxnSpPr>
              <p:nvPr/>
            </p:nvCxnSpPr>
            <p:spPr>
              <a:xfrm flipH="1">
                <a:off x="2210686" y="5454683"/>
                <a:ext cx="382892" cy="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4" name="Straight Connector 153"/>
              <p:cNvCxnSpPr>
                <a:stCxn id="137" idx="1"/>
              </p:cNvCxnSpPr>
              <p:nvPr/>
            </p:nvCxnSpPr>
            <p:spPr>
              <a:xfrm flipH="1">
                <a:off x="2210686" y="5471756"/>
                <a:ext cx="382892" cy="15240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7430" name="Group 139"/>
            <p:cNvGrpSpPr>
              <a:grpSpLocks/>
            </p:cNvGrpSpPr>
            <p:nvPr/>
          </p:nvGrpSpPr>
          <p:grpSpPr bwMode="auto">
            <a:xfrm rot="10800000">
              <a:off x="7807876" y="5382492"/>
              <a:ext cx="502920" cy="286902"/>
              <a:chOff x="3345037" y="5465825"/>
              <a:chExt cx="382892" cy="286902"/>
            </a:xfrm>
          </p:grpSpPr>
          <p:cxnSp>
            <p:nvCxnSpPr>
              <p:cNvPr id="149" name="Straight Connector 148"/>
              <p:cNvCxnSpPr/>
              <p:nvPr/>
            </p:nvCxnSpPr>
            <p:spPr>
              <a:xfrm flipH="1" flipV="1">
                <a:off x="3345037" y="5465825"/>
                <a:ext cx="382892" cy="134502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0" name="Straight Connector 149"/>
              <p:cNvCxnSpPr/>
              <p:nvPr/>
            </p:nvCxnSpPr>
            <p:spPr>
              <a:xfrm flipH="1">
                <a:off x="3345037" y="5575667"/>
                <a:ext cx="382892" cy="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1" name="Straight Connector 150"/>
              <p:cNvCxnSpPr/>
              <p:nvPr/>
            </p:nvCxnSpPr>
            <p:spPr>
              <a:xfrm flipH="1">
                <a:off x="3345037" y="5600327"/>
                <a:ext cx="382892" cy="15240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7431" name="Group 140"/>
            <p:cNvGrpSpPr>
              <a:grpSpLocks/>
            </p:cNvGrpSpPr>
            <p:nvPr/>
          </p:nvGrpSpPr>
          <p:grpSpPr bwMode="auto">
            <a:xfrm rot="5400000">
              <a:off x="6247592" y="3898957"/>
              <a:ext cx="502920" cy="286902"/>
              <a:chOff x="3345037" y="5465825"/>
              <a:chExt cx="382892" cy="286902"/>
            </a:xfrm>
          </p:grpSpPr>
          <p:cxnSp>
            <p:nvCxnSpPr>
              <p:cNvPr id="146" name="Straight Connector 145"/>
              <p:cNvCxnSpPr/>
              <p:nvPr/>
            </p:nvCxnSpPr>
            <p:spPr>
              <a:xfrm flipH="1" flipV="1">
                <a:off x="3345037" y="5465825"/>
                <a:ext cx="382892" cy="134502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7" name="Straight Connector 146"/>
              <p:cNvCxnSpPr/>
              <p:nvPr/>
            </p:nvCxnSpPr>
            <p:spPr>
              <a:xfrm flipH="1">
                <a:off x="3345037" y="5573416"/>
                <a:ext cx="382892" cy="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8" name="Straight Connector 147"/>
              <p:cNvCxnSpPr/>
              <p:nvPr/>
            </p:nvCxnSpPr>
            <p:spPr>
              <a:xfrm flipH="1">
                <a:off x="3345037" y="5600327"/>
                <a:ext cx="382892" cy="15240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42" name="Oval 141"/>
            <p:cNvSpPr/>
            <p:nvPr/>
          </p:nvSpPr>
          <p:spPr>
            <a:xfrm>
              <a:off x="5164795" y="5258953"/>
              <a:ext cx="539677" cy="549113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6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1</a:t>
              </a:r>
              <a:endParaRPr lang="en-US" sz="16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143" name="Straight Connector 142"/>
            <p:cNvCxnSpPr>
              <a:stCxn id="142" idx="6"/>
              <a:endCxn id="137" idx="1"/>
            </p:cNvCxnSpPr>
            <p:nvPr/>
          </p:nvCxnSpPr>
          <p:spPr>
            <a:xfrm>
              <a:off x="5704473" y="5533509"/>
              <a:ext cx="673009" cy="3174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4" name="Oval 143"/>
            <p:cNvSpPr/>
            <p:nvPr/>
          </p:nvSpPr>
          <p:spPr>
            <a:xfrm>
              <a:off x="7261599" y="5271649"/>
              <a:ext cx="541265" cy="547526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6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3</a:t>
              </a:r>
              <a:endParaRPr lang="en-US" sz="16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145" name="Straight Connector 144"/>
            <p:cNvCxnSpPr>
              <a:stCxn id="137" idx="3"/>
              <a:endCxn id="144" idx="2"/>
            </p:cNvCxnSpPr>
            <p:nvPr/>
          </p:nvCxnSpPr>
          <p:spPr>
            <a:xfrm>
              <a:off x="6642558" y="5536683"/>
              <a:ext cx="619042" cy="7936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7349" name="Group 289"/>
          <p:cNvGrpSpPr>
            <a:grpSpLocks/>
          </p:cNvGrpSpPr>
          <p:nvPr/>
        </p:nvGrpSpPr>
        <p:grpSpPr bwMode="auto">
          <a:xfrm>
            <a:off x="920750" y="3825875"/>
            <a:ext cx="3609975" cy="1973263"/>
            <a:chOff x="920829" y="3825274"/>
            <a:chExt cx="3609756" cy="1974166"/>
          </a:xfrm>
        </p:grpSpPr>
        <p:sp>
          <p:nvSpPr>
            <p:cNvPr id="212" name="Oval 211"/>
            <p:cNvSpPr/>
            <p:nvPr/>
          </p:nvSpPr>
          <p:spPr>
            <a:xfrm>
              <a:off x="2487597" y="5251501"/>
              <a:ext cx="541304" cy="547939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6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1</a:t>
              </a:r>
              <a:endParaRPr lang="en-US" sz="16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213" name="Rectangle 212"/>
            <p:cNvSpPr/>
            <p:nvPr/>
          </p:nvSpPr>
          <p:spPr>
            <a:xfrm>
              <a:off x="2625701" y="4341448"/>
              <a:ext cx="265097" cy="263646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2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214" name="Straight Connector 213"/>
            <p:cNvCxnSpPr>
              <a:stCxn id="212" idx="0"/>
              <a:endCxn id="213" idx="2"/>
            </p:cNvCxnSpPr>
            <p:nvPr/>
          </p:nvCxnSpPr>
          <p:spPr>
            <a:xfrm flipV="1">
              <a:off x="2757456" y="4605094"/>
              <a:ext cx="0" cy="646408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>
              <a:stCxn id="212" idx="6"/>
              <a:endCxn id="216" idx="1"/>
            </p:cNvCxnSpPr>
            <p:nvPr/>
          </p:nvCxnSpPr>
          <p:spPr>
            <a:xfrm flipV="1">
              <a:off x="3028901" y="5523089"/>
              <a:ext cx="731794" cy="1588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6" name="Rectangle 215"/>
            <p:cNvSpPr/>
            <p:nvPr/>
          </p:nvSpPr>
          <p:spPr>
            <a:xfrm>
              <a:off x="3760695" y="5391265"/>
              <a:ext cx="265096" cy="26523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3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217" name="Rectangle 216"/>
            <p:cNvSpPr/>
            <p:nvPr/>
          </p:nvSpPr>
          <p:spPr>
            <a:xfrm>
              <a:off x="1431973" y="5392854"/>
              <a:ext cx="265097" cy="265233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1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218" name="Straight Connector 217"/>
            <p:cNvCxnSpPr>
              <a:stCxn id="212" idx="2"/>
              <a:endCxn id="217" idx="3"/>
            </p:cNvCxnSpPr>
            <p:nvPr/>
          </p:nvCxnSpPr>
          <p:spPr>
            <a:xfrm flipH="1">
              <a:off x="1697070" y="5524676"/>
              <a:ext cx="790527" cy="0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7414" name="Group 218"/>
            <p:cNvGrpSpPr>
              <a:grpSpLocks/>
            </p:cNvGrpSpPr>
            <p:nvPr/>
          </p:nvGrpSpPr>
          <p:grpSpPr bwMode="auto">
            <a:xfrm>
              <a:off x="920829" y="5393355"/>
              <a:ext cx="502920" cy="286902"/>
              <a:chOff x="2210686" y="5337254"/>
              <a:chExt cx="382892" cy="286902"/>
            </a:xfrm>
          </p:grpSpPr>
          <p:cxnSp>
            <p:nvCxnSpPr>
              <p:cNvPr id="228" name="Straight Connector 227"/>
              <p:cNvCxnSpPr/>
              <p:nvPr/>
            </p:nvCxnSpPr>
            <p:spPr>
              <a:xfrm flipH="1" flipV="1">
                <a:off x="2210686" y="5337254"/>
                <a:ext cx="382892" cy="134502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9" name="Straight Connector 228"/>
              <p:cNvCxnSpPr/>
              <p:nvPr/>
            </p:nvCxnSpPr>
            <p:spPr>
              <a:xfrm flipH="1">
                <a:off x="2210686" y="5454683"/>
                <a:ext cx="382892" cy="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0" name="Straight Connector 229"/>
              <p:cNvCxnSpPr/>
              <p:nvPr/>
            </p:nvCxnSpPr>
            <p:spPr>
              <a:xfrm flipH="1">
                <a:off x="2210686" y="5471756"/>
                <a:ext cx="382892" cy="15240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7415" name="Group 219"/>
            <p:cNvGrpSpPr>
              <a:grpSpLocks/>
            </p:cNvGrpSpPr>
            <p:nvPr/>
          </p:nvGrpSpPr>
          <p:grpSpPr bwMode="auto">
            <a:xfrm rot="10800000">
              <a:off x="4027665" y="5382492"/>
              <a:ext cx="502920" cy="286902"/>
              <a:chOff x="3345037" y="5465825"/>
              <a:chExt cx="382892" cy="286902"/>
            </a:xfrm>
          </p:grpSpPr>
          <p:cxnSp>
            <p:nvCxnSpPr>
              <p:cNvPr id="225" name="Straight Connector 224"/>
              <p:cNvCxnSpPr/>
              <p:nvPr/>
            </p:nvCxnSpPr>
            <p:spPr>
              <a:xfrm flipH="1" flipV="1">
                <a:off x="3345037" y="5465825"/>
                <a:ext cx="382892" cy="134502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6" name="Straight Connector 225"/>
              <p:cNvCxnSpPr/>
              <p:nvPr/>
            </p:nvCxnSpPr>
            <p:spPr>
              <a:xfrm flipH="1">
                <a:off x="3345037" y="5575667"/>
                <a:ext cx="382892" cy="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7" name="Straight Connector 226"/>
              <p:cNvCxnSpPr/>
              <p:nvPr/>
            </p:nvCxnSpPr>
            <p:spPr>
              <a:xfrm flipH="1">
                <a:off x="3345037" y="5600327"/>
                <a:ext cx="382892" cy="15240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7416" name="Group 220"/>
            <p:cNvGrpSpPr>
              <a:grpSpLocks/>
            </p:cNvGrpSpPr>
            <p:nvPr/>
          </p:nvGrpSpPr>
          <p:grpSpPr bwMode="auto">
            <a:xfrm rot="5400000">
              <a:off x="2501704" y="3933283"/>
              <a:ext cx="502920" cy="286902"/>
              <a:chOff x="3345037" y="5465825"/>
              <a:chExt cx="382892" cy="286902"/>
            </a:xfrm>
          </p:grpSpPr>
          <p:cxnSp>
            <p:nvCxnSpPr>
              <p:cNvPr id="222" name="Straight Connector 221"/>
              <p:cNvCxnSpPr/>
              <p:nvPr/>
            </p:nvCxnSpPr>
            <p:spPr>
              <a:xfrm flipH="1" flipV="1">
                <a:off x="3345037" y="5465825"/>
                <a:ext cx="382892" cy="134502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3" name="Straight Connector 222"/>
              <p:cNvCxnSpPr/>
              <p:nvPr/>
            </p:nvCxnSpPr>
            <p:spPr>
              <a:xfrm flipH="1">
                <a:off x="3345037" y="5576568"/>
                <a:ext cx="382892" cy="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4" name="Straight Connector 223"/>
              <p:cNvCxnSpPr/>
              <p:nvPr/>
            </p:nvCxnSpPr>
            <p:spPr>
              <a:xfrm flipH="1">
                <a:off x="3345037" y="5600327"/>
                <a:ext cx="382892" cy="15240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263" name="Straight Arrow Connector 262"/>
          <p:cNvCxnSpPr/>
          <p:nvPr/>
        </p:nvCxnSpPr>
        <p:spPr>
          <a:xfrm>
            <a:off x="1825625" y="5418138"/>
            <a:ext cx="593725" cy="3175"/>
          </a:xfrm>
          <a:prstGeom prst="straightConnector1">
            <a:avLst/>
          </a:prstGeom>
          <a:ln w="38100" cmpd="sng">
            <a:solidFill>
              <a:schemeClr val="accent4"/>
            </a:solidFill>
            <a:prstDash val="solid"/>
            <a:headEnd type="oval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57351" name="Group 290"/>
          <p:cNvGrpSpPr>
            <a:grpSpLocks/>
          </p:cNvGrpSpPr>
          <p:nvPr/>
        </p:nvGrpSpPr>
        <p:grpSpPr bwMode="auto">
          <a:xfrm>
            <a:off x="927100" y="1531938"/>
            <a:ext cx="3609975" cy="1974850"/>
            <a:chOff x="920829" y="3825274"/>
            <a:chExt cx="3609756" cy="1974166"/>
          </a:xfrm>
        </p:grpSpPr>
        <p:sp>
          <p:nvSpPr>
            <p:cNvPr id="292" name="Oval 291"/>
            <p:cNvSpPr/>
            <p:nvPr/>
          </p:nvSpPr>
          <p:spPr>
            <a:xfrm>
              <a:off x="2487597" y="5251942"/>
              <a:ext cx="541304" cy="547498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6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1</a:t>
              </a:r>
              <a:endParaRPr lang="en-US" sz="16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293" name="Rectangle 292"/>
            <p:cNvSpPr/>
            <p:nvPr/>
          </p:nvSpPr>
          <p:spPr>
            <a:xfrm>
              <a:off x="2625701" y="4341032"/>
              <a:ext cx="265097" cy="265021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2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294" name="Straight Connector 293"/>
            <p:cNvCxnSpPr>
              <a:stCxn id="292" idx="0"/>
              <a:endCxn id="293" idx="2"/>
            </p:cNvCxnSpPr>
            <p:nvPr/>
          </p:nvCxnSpPr>
          <p:spPr>
            <a:xfrm flipV="1">
              <a:off x="2757456" y="4606053"/>
              <a:ext cx="0" cy="645888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5" name="Straight Connector 294"/>
            <p:cNvCxnSpPr>
              <a:stCxn id="292" idx="6"/>
              <a:endCxn id="296" idx="1"/>
            </p:cNvCxnSpPr>
            <p:nvPr/>
          </p:nvCxnSpPr>
          <p:spPr>
            <a:xfrm flipV="1">
              <a:off x="3028901" y="5523311"/>
              <a:ext cx="731794" cy="1586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96" name="Rectangle 295"/>
            <p:cNvSpPr/>
            <p:nvPr/>
          </p:nvSpPr>
          <p:spPr>
            <a:xfrm>
              <a:off x="3760695" y="5391593"/>
              <a:ext cx="265096" cy="265021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3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297" name="Rectangle 296"/>
            <p:cNvSpPr/>
            <p:nvPr/>
          </p:nvSpPr>
          <p:spPr>
            <a:xfrm>
              <a:off x="1431973" y="5393181"/>
              <a:ext cx="265097" cy="265020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1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298" name="Straight Connector 297"/>
            <p:cNvCxnSpPr>
              <a:stCxn id="292" idx="2"/>
              <a:endCxn id="297" idx="3"/>
            </p:cNvCxnSpPr>
            <p:nvPr/>
          </p:nvCxnSpPr>
          <p:spPr>
            <a:xfrm flipH="1">
              <a:off x="1697070" y="5524897"/>
              <a:ext cx="790527" cy="0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7395" name="Group 298"/>
            <p:cNvGrpSpPr>
              <a:grpSpLocks/>
            </p:cNvGrpSpPr>
            <p:nvPr/>
          </p:nvGrpSpPr>
          <p:grpSpPr bwMode="auto">
            <a:xfrm>
              <a:off x="920829" y="5393355"/>
              <a:ext cx="502920" cy="286902"/>
              <a:chOff x="2210686" y="5337254"/>
              <a:chExt cx="382892" cy="286902"/>
            </a:xfrm>
          </p:grpSpPr>
          <p:cxnSp>
            <p:nvCxnSpPr>
              <p:cNvPr id="308" name="Straight Connector 307"/>
              <p:cNvCxnSpPr/>
              <p:nvPr/>
            </p:nvCxnSpPr>
            <p:spPr>
              <a:xfrm flipH="1" flipV="1">
                <a:off x="2210686" y="5337254"/>
                <a:ext cx="382892" cy="134502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9" name="Straight Connector 308"/>
              <p:cNvCxnSpPr/>
              <p:nvPr/>
            </p:nvCxnSpPr>
            <p:spPr>
              <a:xfrm flipH="1">
                <a:off x="2210686" y="5455261"/>
                <a:ext cx="382892" cy="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0" name="Straight Connector 309"/>
              <p:cNvCxnSpPr/>
              <p:nvPr/>
            </p:nvCxnSpPr>
            <p:spPr>
              <a:xfrm flipH="1">
                <a:off x="2210686" y="5471756"/>
                <a:ext cx="382892" cy="15240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7396" name="Group 299"/>
            <p:cNvGrpSpPr>
              <a:grpSpLocks/>
            </p:cNvGrpSpPr>
            <p:nvPr/>
          </p:nvGrpSpPr>
          <p:grpSpPr bwMode="auto">
            <a:xfrm rot="10800000">
              <a:off x="4027665" y="5382492"/>
              <a:ext cx="502920" cy="286902"/>
              <a:chOff x="3345037" y="5465825"/>
              <a:chExt cx="382892" cy="286902"/>
            </a:xfrm>
          </p:grpSpPr>
          <p:cxnSp>
            <p:nvCxnSpPr>
              <p:cNvPr id="305" name="Straight Connector 304"/>
              <p:cNvCxnSpPr/>
              <p:nvPr/>
            </p:nvCxnSpPr>
            <p:spPr>
              <a:xfrm flipH="1" flipV="1">
                <a:off x="3345037" y="5465825"/>
                <a:ext cx="382892" cy="134502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6" name="Straight Connector 305"/>
              <p:cNvCxnSpPr/>
              <p:nvPr/>
            </p:nvCxnSpPr>
            <p:spPr>
              <a:xfrm flipH="1">
                <a:off x="3345037" y="5575089"/>
                <a:ext cx="382892" cy="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7" name="Straight Connector 306"/>
              <p:cNvCxnSpPr/>
              <p:nvPr/>
            </p:nvCxnSpPr>
            <p:spPr>
              <a:xfrm flipH="1">
                <a:off x="3345037" y="5600327"/>
                <a:ext cx="382892" cy="15240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7397" name="Group 300"/>
            <p:cNvGrpSpPr>
              <a:grpSpLocks/>
            </p:cNvGrpSpPr>
            <p:nvPr/>
          </p:nvGrpSpPr>
          <p:grpSpPr bwMode="auto">
            <a:xfrm rot="5400000">
              <a:off x="2501704" y="3933283"/>
              <a:ext cx="502920" cy="286902"/>
              <a:chOff x="3345037" y="5465825"/>
              <a:chExt cx="382892" cy="286902"/>
            </a:xfrm>
          </p:grpSpPr>
          <p:cxnSp>
            <p:nvCxnSpPr>
              <p:cNvPr id="302" name="Straight Connector 301"/>
              <p:cNvCxnSpPr/>
              <p:nvPr/>
            </p:nvCxnSpPr>
            <p:spPr>
              <a:xfrm flipH="1" flipV="1">
                <a:off x="3345037" y="5465825"/>
                <a:ext cx="382892" cy="134502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3" name="Straight Connector 302"/>
              <p:cNvCxnSpPr/>
              <p:nvPr/>
            </p:nvCxnSpPr>
            <p:spPr>
              <a:xfrm flipH="1">
                <a:off x="3345037" y="5577413"/>
                <a:ext cx="382892" cy="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4" name="Straight Connector 303"/>
              <p:cNvCxnSpPr/>
              <p:nvPr/>
            </p:nvCxnSpPr>
            <p:spPr>
              <a:xfrm flipH="1">
                <a:off x="3345037" y="5600327"/>
                <a:ext cx="382892" cy="15240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7352" name="Group 311"/>
          <p:cNvGrpSpPr>
            <a:grpSpLocks/>
          </p:cNvGrpSpPr>
          <p:nvPr/>
        </p:nvGrpSpPr>
        <p:grpSpPr bwMode="auto">
          <a:xfrm>
            <a:off x="4667250" y="1498600"/>
            <a:ext cx="3654425" cy="2027238"/>
            <a:chOff x="4655276" y="3790948"/>
            <a:chExt cx="3655520" cy="2028227"/>
          </a:xfrm>
        </p:grpSpPr>
        <p:sp>
          <p:nvSpPr>
            <p:cNvPr id="313" name="Oval 312"/>
            <p:cNvSpPr/>
            <p:nvPr/>
          </p:nvSpPr>
          <p:spPr>
            <a:xfrm>
              <a:off x="6236900" y="4288078"/>
              <a:ext cx="541500" cy="547954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6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2</a:t>
              </a:r>
              <a:endParaRPr lang="en-US" sz="16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314" name="Rectangle 313"/>
            <p:cNvSpPr/>
            <p:nvPr/>
          </p:nvSpPr>
          <p:spPr>
            <a:xfrm>
              <a:off x="6376642" y="5404635"/>
              <a:ext cx="265192" cy="265242"/>
            </a:xfrm>
            <a:prstGeom prst="rect">
              <a:avLst/>
            </a:prstGeom>
            <a:solidFill>
              <a:schemeClr val="accent3"/>
            </a:solidFill>
            <a:ln w="28575" cmpd="sng">
              <a:solidFill>
                <a:schemeClr val="accent3">
                  <a:lumMod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1</a:t>
              </a:r>
              <a:endParaRPr lang="en-US" sz="14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315" name="Straight Connector 314"/>
            <p:cNvCxnSpPr>
              <a:stCxn id="313" idx="4"/>
              <a:endCxn id="314" idx="0"/>
            </p:cNvCxnSpPr>
            <p:nvPr/>
          </p:nvCxnSpPr>
          <p:spPr>
            <a:xfrm>
              <a:off x="6508444" y="4836033"/>
              <a:ext cx="1587" cy="568602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7372" name="Group 315"/>
            <p:cNvGrpSpPr>
              <a:grpSpLocks/>
            </p:cNvGrpSpPr>
            <p:nvPr/>
          </p:nvGrpSpPr>
          <p:grpSpPr bwMode="auto">
            <a:xfrm>
              <a:off x="4655276" y="5393355"/>
              <a:ext cx="502920" cy="286902"/>
              <a:chOff x="2210686" y="5337254"/>
              <a:chExt cx="382892" cy="286902"/>
            </a:xfrm>
          </p:grpSpPr>
          <p:cxnSp>
            <p:nvCxnSpPr>
              <p:cNvPr id="329" name="Straight Connector 328"/>
              <p:cNvCxnSpPr>
                <a:stCxn id="314" idx="1"/>
              </p:cNvCxnSpPr>
              <p:nvPr/>
            </p:nvCxnSpPr>
            <p:spPr>
              <a:xfrm flipH="1" flipV="1">
                <a:off x="2210686" y="5337254"/>
                <a:ext cx="382892" cy="134502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0" name="Straight Connector 329"/>
              <p:cNvCxnSpPr>
                <a:stCxn id="314" idx="1"/>
              </p:cNvCxnSpPr>
              <p:nvPr/>
            </p:nvCxnSpPr>
            <p:spPr>
              <a:xfrm flipH="1">
                <a:off x="2210686" y="5455632"/>
                <a:ext cx="382892" cy="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1" name="Straight Connector 330"/>
              <p:cNvCxnSpPr>
                <a:stCxn id="314" idx="1"/>
              </p:cNvCxnSpPr>
              <p:nvPr/>
            </p:nvCxnSpPr>
            <p:spPr>
              <a:xfrm flipH="1">
                <a:off x="2210686" y="5471756"/>
                <a:ext cx="382892" cy="15240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7373" name="Group 316"/>
            <p:cNvGrpSpPr>
              <a:grpSpLocks/>
            </p:cNvGrpSpPr>
            <p:nvPr/>
          </p:nvGrpSpPr>
          <p:grpSpPr bwMode="auto">
            <a:xfrm rot="10800000">
              <a:off x="7807876" y="5382492"/>
              <a:ext cx="502920" cy="286902"/>
              <a:chOff x="3345037" y="5465825"/>
              <a:chExt cx="382892" cy="286902"/>
            </a:xfrm>
          </p:grpSpPr>
          <p:cxnSp>
            <p:nvCxnSpPr>
              <p:cNvPr id="326" name="Straight Connector 325"/>
              <p:cNvCxnSpPr/>
              <p:nvPr/>
            </p:nvCxnSpPr>
            <p:spPr>
              <a:xfrm flipH="1" flipV="1">
                <a:off x="3345037" y="5465825"/>
                <a:ext cx="382892" cy="134502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7" name="Straight Connector 326"/>
              <p:cNvCxnSpPr/>
              <p:nvPr/>
            </p:nvCxnSpPr>
            <p:spPr>
              <a:xfrm flipH="1">
                <a:off x="3345037" y="5574718"/>
                <a:ext cx="382892" cy="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8" name="Straight Connector 327"/>
              <p:cNvCxnSpPr/>
              <p:nvPr/>
            </p:nvCxnSpPr>
            <p:spPr>
              <a:xfrm flipH="1">
                <a:off x="3345037" y="5600327"/>
                <a:ext cx="382892" cy="15240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7374" name="Group 317"/>
            <p:cNvGrpSpPr>
              <a:grpSpLocks/>
            </p:cNvGrpSpPr>
            <p:nvPr/>
          </p:nvGrpSpPr>
          <p:grpSpPr bwMode="auto">
            <a:xfrm rot="5400000">
              <a:off x="6247592" y="3898957"/>
              <a:ext cx="502920" cy="286902"/>
              <a:chOff x="3345037" y="5465825"/>
              <a:chExt cx="382892" cy="286902"/>
            </a:xfrm>
          </p:grpSpPr>
          <p:cxnSp>
            <p:nvCxnSpPr>
              <p:cNvPr id="323" name="Straight Connector 322"/>
              <p:cNvCxnSpPr/>
              <p:nvPr/>
            </p:nvCxnSpPr>
            <p:spPr>
              <a:xfrm flipH="1" flipV="1">
                <a:off x="3345037" y="5465825"/>
                <a:ext cx="382892" cy="134502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4" name="Straight Connector 323"/>
              <p:cNvCxnSpPr/>
              <p:nvPr/>
            </p:nvCxnSpPr>
            <p:spPr>
              <a:xfrm flipH="1">
                <a:off x="3345037" y="5578761"/>
                <a:ext cx="382892" cy="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5" name="Straight Connector 324"/>
              <p:cNvCxnSpPr/>
              <p:nvPr/>
            </p:nvCxnSpPr>
            <p:spPr>
              <a:xfrm flipH="1">
                <a:off x="3345037" y="5600327"/>
                <a:ext cx="382892" cy="15240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19" name="Oval 318"/>
            <p:cNvSpPr/>
            <p:nvPr/>
          </p:nvSpPr>
          <p:spPr>
            <a:xfrm>
              <a:off x="5163428" y="5260102"/>
              <a:ext cx="541500" cy="547954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6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1</a:t>
              </a:r>
              <a:endParaRPr lang="en-US" sz="16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320" name="Straight Connector 319"/>
            <p:cNvCxnSpPr>
              <a:stCxn id="319" idx="6"/>
              <a:endCxn id="314" idx="1"/>
            </p:cNvCxnSpPr>
            <p:nvPr/>
          </p:nvCxnSpPr>
          <p:spPr>
            <a:xfrm>
              <a:off x="5704928" y="5533286"/>
              <a:ext cx="671713" cy="3177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21" name="Oval 320"/>
            <p:cNvSpPr/>
            <p:nvPr/>
          </p:nvSpPr>
          <p:spPr>
            <a:xfrm>
              <a:off x="7261145" y="5271220"/>
              <a:ext cx="541499" cy="547955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6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3</a:t>
              </a:r>
              <a:endParaRPr lang="en-US" sz="16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322" name="Straight Connector 321"/>
            <p:cNvCxnSpPr>
              <a:stCxn id="314" idx="3"/>
              <a:endCxn id="321" idx="2"/>
            </p:cNvCxnSpPr>
            <p:nvPr/>
          </p:nvCxnSpPr>
          <p:spPr>
            <a:xfrm>
              <a:off x="6641834" y="5536462"/>
              <a:ext cx="619311" cy="7941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32" name="Straight Arrow Connector 331"/>
          <p:cNvCxnSpPr/>
          <p:nvPr/>
        </p:nvCxnSpPr>
        <p:spPr>
          <a:xfrm>
            <a:off x="2868613" y="4711700"/>
            <a:ext cx="0" cy="528638"/>
          </a:xfrm>
          <a:prstGeom prst="straightConnector1">
            <a:avLst/>
          </a:prstGeom>
          <a:ln w="38100" cmpd="sng">
            <a:solidFill>
              <a:schemeClr val="accent4"/>
            </a:solidFill>
            <a:prstDash val="solid"/>
            <a:headEnd type="oval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9" name="Straight Arrow Connector 338"/>
          <p:cNvCxnSpPr/>
          <p:nvPr/>
        </p:nvCxnSpPr>
        <p:spPr>
          <a:xfrm>
            <a:off x="1835150" y="3122613"/>
            <a:ext cx="593725" cy="3175"/>
          </a:xfrm>
          <a:prstGeom prst="straightConnector1">
            <a:avLst/>
          </a:prstGeom>
          <a:ln w="38100" cmpd="sng">
            <a:solidFill>
              <a:schemeClr val="accent4"/>
            </a:solidFill>
            <a:headEnd type="oval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0" name="Straight Arrow Connector 339"/>
          <p:cNvCxnSpPr/>
          <p:nvPr/>
        </p:nvCxnSpPr>
        <p:spPr>
          <a:xfrm>
            <a:off x="2879725" y="2416175"/>
            <a:ext cx="0" cy="528638"/>
          </a:xfrm>
          <a:prstGeom prst="straightConnector1">
            <a:avLst/>
          </a:prstGeom>
          <a:ln w="38100" cmpd="sng">
            <a:solidFill>
              <a:schemeClr val="accent4"/>
            </a:solidFill>
            <a:headEnd type="oval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1" name="Straight Arrow Connector 340"/>
          <p:cNvCxnSpPr/>
          <p:nvPr/>
        </p:nvCxnSpPr>
        <p:spPr>
          <a:xfrm flipH="1">
            <a:off x="3057525" y="3121025"/>
            <a:ext cx="593725" cy="0"/>
          </a:xfrm>
          <a:prstGeom prst="straightConnector1">
            <a:avLst/>
          </a:prstGeom>
          <a:ln w="38100" cmpd="sng">
            <a:solidFill>
              <a:schemeClr val="accent4"/>
            </a:solidFill>
            <a:headEnd type="oval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2" name="Straight Arrow Connector 341"/>
          <p:cNvCxnSpPr/>
          <p:nvPr/>
        </p:nvCxnSpPr>
        <p:spPr>
          <a:xfrm>
            <a:off x="3119438" y="5399088"/>
            <a:ext cx="595312" cy="1587"/>
          </a:xfrm>
          <a:prstGeom prst="straightConnector1">
            <a:avLst/>
          </a:prstGeom>
          <a:ln w="57150" cmpd="sng">
            <a:solidFill>
              <a:schemeClr val="accent4">
                <a:lumMod val="50000"/>
              </a:schemeClr>
            </a:solidFill>
            <a:headEnd type="oval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3" name="Straight Arrow Connector 342"/>
          <p:cNvCxnSpPr/>
          <p:nvPr/>
        </p:nvCxnSpPr>
        <p:spPr>
          <a:xfrm>
            <a:off x="5803900" y="3148013"/>
            <a:ext cx="503238" cy="3175"/>
          </a:xfrm>
          <a:prstGeom prst="straightConnector1">
            <a:avLst/>
          </a:prstGeom>
          <a:ln w="38100" cmpd="sng">
            <a:solidFill>
              <a:schemeClr val="accent4"/>
            </a:solidFill>
            <a:headEnd type="oval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4" name="Straight Arrow Connector 343"/>
          <p:cNvCxnSpPr/>
          <p:nvPr/>
        </p:nvCxnSpPr>
        <p:spPr>
          <a:xfrm>
            <a:off x="6596063" y="2614613"/>
            <a:ext cx="0" cy="438150"/>
          </a:xfrm>
          <a:prstGeom prst="straightConnector1">
            <a:avLst/>
          </a:prstGeom>
          <a:ln w="38100" cmpd="sng">
            <a:solidFill>
              <a:schemeClr val="accent4"/>
            </a:solidFill>
            <a:headEnd type="oval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5" name="Straight Arrow Connector 344"/>
          <p:cNvCxnSpPr/>
          <p:nvPr/>
        </p:nvCxnSpPr>
        <p:spPr>
          <a:xfrm flipH="1">
            <a:off x="6694488" y="3157538"/>
            <a:ext cx="503237" cy="0"/>
          </a:xfrm>
          <a:prstGeom prst="straightConnector1">
            <a:avLst/>
          </a:prstGeom>
          <a:ln w="38100" cmpd="sng">
            <a:solidFill>
              <a:schemeClr val="accent4"/>
            </a:solidFill>
            <a:headEnd type="oval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6" name="Straight Arrow Connector 345"/>
          <p:cNvCxnSpPr/>
          <p:nvPr/>
        </p:nvCxnSpPr>
        <p:spPr>
          <a:xfrm>
            <a:off x="5783263" y="5443538"/>
            <a:ext cx="503237" cy="3175"/>
          </a:xfrm>
          <a:prstGeom prst="straightConnector1">
            <a:avLst/>
          </a:prstGeom>
          <a:ln w="38100" cmpd="sng">
            <a:solidFill>
              <a:schemeClr val="accent4"/>
            </a:solidFill>
            <a:headEnd type="oval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7" name="Straight Arrow Connector 346"/>
          <p:cNvCxnSpPr/>
          <p:nvPr/>
        </p:nvCxnSpPr>
        <p:spPr>
          <a:xfrm>
            <a:off x="6599238" y="4921250"/>
            <a:ext cx="0" cy="438150"/>
          </a:xfrm>
          <a:prstGeom prst="straightConnector1">
            <a:avLst/>
          </a:prstGeom>
          <a:ln w="38100" cmpd="sng">
            <a:solidFill>
              <a:schemeClr val="accent4"/>
            </a:solidFill>
            <a:headEnd type="oval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8" name="Straight Arrow Connector 347"/>
          <p:cNvCxnSpPr/>
          <p:nvPr/>
        </p:nvCxnSpPr>
        <p:spPr>
          <a:xfrm>
            <a:off x="6767513" y="5413375"/>
            <a:ext cx="501650" cy="1588"/>
          </a:xfrm>
          <a:prstGeom prst="straightConnector1">
            <a:avLst/>
          </a:prstGeom>
          <a:ln w="57150" cmpd="sng">
            <a:solidFill>
              <a:schemeClr val="accent4">
                <a:lumMod val="50000"/>
              </a:schemeClr>
            </a:solidFill>
            <a:headEnd type="oval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9" name="AutoShape 180"/>
          <p:cNvSpPr>
            <a:spLocks noChangeArrowheads="1"/>
          </p:cNvSpPr>
          <p:nvPr/>
        </p:nvSpPr>
        <p:spPr bwMode="auto">
          <a:xfrm>
            <a:off x="3049588" y="3303588"/>
            <a:ext cx="487362" cy="422275"/>
          </a:xfrm>
          <a:prstGeom prst="cloudCallout">
            <a:avLst>
              <a:gd name="adj1" fmla="val -75816"/>
              <a:gd name="adj2" fmla="val -50040"/>
            </a:avLst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accent2">
                <a:lumMod val="50000"/>
              </a:schemeClr>
            </a:solidFill>
            <a:round/>
            <a:headEnd/>
            <a:tailEnd/>
          </a:ln>
          <a:effectLst/>
          <a:extLst/>
        </p:spPr>
        <p:txBody>
          <a:bodyPr/>
          <a:lstStyle/>
          <a:p>
            <a: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cs typeface="+mn-cs"/>
            </a:endParaRPr>
          </a:p>
        </p:txBody>
      </p:sp>
      <p:sp>
        <p:nvSpPr>
          <p:cNvPr id="350" name="AutoShape 180"/>
          <p:cNvSpPr>
            <a:spLocks noChangeArrowheads="1"/>
          </p:cNvSpPr>
          <p:nvPr/>
        </p:nvSpPr>
        <p:spPr bwMode="auto">
          <a:xfrm>
            <a:off x="6756400" y="3298825"/>
            <a:ext cx="488950" cy="423863"/>
          </a:xfrm>
          <a:prstGeom prst="cloudCallout">
            <a:avLst>
              <a:gd name="adj1" fmla="val -75816"/>
              <a:gd name="adj2" fmla="val -50040"/>
            </a:avLst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accent2">
                <a:lumMod val="50000"/>
              </a:schemeClr>
            </a:solidFill>
            <a:round/>
            <a:headEnd/>
            <a:tailEnd/>
          </a:ln>
          <a:effectLst/>
          <a:extLst/>
        </p:spPr>
        <p:txBody>
          <a:bodyPr/>
          <a:lstStyle/>
          <a:p>
            <a: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cs typeface="+mn-cs"/>
            </a:endParaRPr>
          </a:p>
        </p:txBody>
      </p:sp>
      <p:sp>
        <p:nvSpPr>
          <p:cNvPr id="112" name="Rectangle 111"/>
          <p:cNvSpPr/>
          <p:nvPr/>
        </p:nvSpPr>
        <p:spPr>
          <a:xfrm>
            <a:off x="265113" y="1425575"/>
            <a:ext cx="8686800" cy="2305050"/>
          </a:xfrm>
          <a:prstGeom prst="rect">
            <a:avLst/>
          </a:prstGeom>
          <a:solidFill>
            <a:schemeClr val="bg1">
              <a:alpha val="73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grpSp>
        <p:nvGrpSpPr>
          <p:cNvPr id="113" name="Group 112"/>
          <p:cNvGrpSpPr>
            <a:grpSpLocks noChangeAspect="1"/>
          </p:cNvGrpSpPr>
          <p:nvPr/>
        </p:nvGrpSpPr>
        <p:grpSpPr>
          <a:xfrm>
            <a:off x="5178718" y="6103387"/>
            <a:ext cx="2948990" cy="594147"/>
            <a:chOff x="4044609" y="3747285"/>
            <a:chExt cx="3262286" cy="657268"/>
          </a:xfrm>
        </p:grpSpPr>
        <p:pic>
          <p:nvPicPr>
            <p:cNvPr id="114" name="Picture 113" descr="latex-image-1.pdf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06863" y="3772929"/>
              <a:ext cx="3089593" cy="606684"/>
            </a:xfrm>
            <a:prstGeom prst="rect">
              <a:avLst/>
            </a:prstGeom>
          </p:spPr>
        </p:pic>
        <p:sp>
          <p:nvSpPr>
            <p:cNvPr id="115" name="Rectangle 114"/>
            <p:cNvSpPr/>
            <p:nvPr/>
          </p:nvSpPr>
          <p:spPr>
            <a:xfrm>
              <a:off x="4044609" y="3747285"/>
              <a:ext cx="3262286" cy="657268"/>
            </a:xfrm>
            <a:prstGeom prst="rect">
              <a:avLst/>
            </a:prstGeom>
            <a:noFill/>
            <a:ln>
              <a:solidFill>
                <a:schemeClr val="accent4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solidFill>
                    <a:schemeClr val="accent4"/>
                  </a:solidFill>
                </a:ln>
                <a:noFill/>
              </a:endParaRPr>
            </a:p>
          </p:txBody>
        </p:sp>
      </p:grpSp>
      <p:grpSp>
        <p:nvGrpSpPr>
          <p:cNvPr id="116" name="Group 115"/>
          <p:cNvGrpSpPr>
            <a:grpSpLocks noChangeAspect="1"/>
          </p:cNvGrpSpPr>
          <p:nvPr/>
        </p:nvGrpSpPr>
        <p:grpSpPr>
          <a:xfrm>
            <a:off x="1761216" y="6135539"/>
            <a:ext cx="2150741" cy="585936"/>
            <a:chOff x="1580312" y="3747285"/>
            <a:chExt cx="2379233" cy="648184"/>
          </a:xfrm>
        </p:grpSpPr>
        <p:pic>
          <p:nvPicPr>
            <p:cNvPr id="117" name="Picture 116" descr="latex-image-1.pdf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54895" y="3840082"/>
              <a:ext cx="2134627" cy="539274"/>
            </a:xfrm>
            <a:prstGeom prst="rect">
              <a:avLst/>
            </a:prstGeom>
          </p:spPr>
        </p:pic>
        <p:sp>
          <p:nvSpPr>
            <p:cNvPr id="118" name="Rectangle 117"/>
            <p:cNvSpPr/>
            <p:nvPr/>
          </p:nvSpPr>
          <p:spPr>
            <a:xfrm>
              <a:off x="1580312" y="3747285"/>
              <a:ext cx="2379233" cy="648184"/>
            </a:xfrm>
            <a:prstGeom prst="rect">
              <a:avLst/>
            </a:prstGeom>
            <a:noFill/>
            <a:ln>
              <a:solidFill>
                <a:schemeClr val="accent4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solidFill>
                    <a:schemeClr val="accent4"/>
                  </a:solidFill>
                </a:ln>
                <a:noFill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369" name="Group 6"/>
          <p:cNvGrpSpPr>
            <a:grpSpLocks/>
          </p:cNvGrpSpPr>
          <p:nvPr/>
        </p:nvGrpSpPr>
        <p:grpSpPr bwMode="auto">
          <a:xfrm>
            <a:off x="1704975" y="1214438"/>
            <a:ext cx="5702300" cy="3117850"/>
            <a:chOff x="1704549" y="2102735"/>
            <a:chExt cx="3609756" cy="1974166"/>
          </a:xfrm>
        </p:grpSpPr>
        <p:grpSp>
          <p:nvGrpSpPr>
            <p:cNvPr id="58388" name="Group 73"/>
            <p:cNvGrpSpPr>
              <a:grpSpLocks/>
            </p:cNvGrpSpPr>
            <p:nvPr/>
          </p:nvGrpSpPr>
          <p:grpSpPr bwMode="auto">
            <a:xfrm>
              <a:off x="1704549" y="2102735"/>
              <a:ext cx="3609756" cy="1974166"/>
              <a:chOff x="920829" y="3825274"/>
              <a:chExt cx="3609756" cy="1974166"/>
            </a:xfrm>
          </p:grpSpPr>
          <p:sp>
            <p:nvSpPr>
              <p:cNvPr id="75" name="Oval 74"/>
              <p:cNvSpPr/>
              <p:nvPr/>
            </p:nvSpPr>
            <p:spPr>
              <a:xfrm>
                <a:off x="2487536" y="5251619"/>
                <a:ext cx="540659" cy="547821"/>
              </a:xfrm>
              <a:prstGeom prst="ellipse">
                <a:avLst/>
              </a:prstGeom>
              <a:solidFill>
                <a:schemeClr val="bg1"/>
              </a:solidFill>
              <a:ln w="28575" cmpd="sng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wrap="none" lIns="0" tIns="0" rIns="0" bIns="0" anchor="ctr"/>
              <a:lstStyle/>
              <a:p>
                <a:pPr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600" i="1" dirty="0">
                    <a:solidFill>
                      <a:schemeClr val="tx1"/>
                    </a:solidFill>
                    <a:latin typeface="Times New Roman"/>
                    <a:cs typeface="Times New Roman"/>
                  </a:rPr>
                  <a:t>X</a:t>
                </a:r>
                <a:r>
                  <a:rPr lang="en-US" sz="1600" i="1" baseline="-25000" dirty="0">
                    <a:solidFill>
                      <a:schemeClr val="tx1"/>
                    </a:solidFill>
                    <a:latin typeface="Times New Roman"/>
                    <a:cs typeface="Times New Roman"/>
                  </a:rPr>
                  <a:t>1</a:t>
                </a:r>
                <a:endParaRPr lang="en-US" sz="1600" i="1" dirty="0">
                  <a:solidFill>
                    <a:schemeClr val="tx1"/>
                  </a:solidFill>
                  <a:latin typeface="Times New Roman"/>
                  <a:cs typeface="Times New Roman"/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625213" y="4340929"/>
                <a:ext cx="265305" cy="265367"/>
              </a:xfrm>
              <a:prstGeom prst="rect">
                <a:avLst/>
              </a:prstGeom>
              <a:solidFill>
                <a:schemeClr val="tx1"/>
              </a:solidFill>
              <a:ln w="28575" cmpd="sng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wrap="none" lIns="0" tIns="0" rIns="0" bIns="0" anchorCtr="1"/>
              <a:lstStyle/>
              <a:p>
                <a:pPr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400" i="1" dirty="0">
                    <a:solidFill>
                      <a:schemeClr val="bg1"/>
                    </a:solidFill>
                    <a:latin typeface="Times New Roman"/>
                    <a:cs typeface="Times New Roman"/>
                  </a:rPr>
                  <a:t>ψ</a:t>
                </a:r>
                <a:r>
                  <a:rPr lang="en-US" sz="1400" i="1" baseline="-25000" dirty="0">
                    <a:solidFill>
                      <a:schemeClr val="bg1"/>
                    </a:solidFill>
                    <a:latin typeface="Times New Roman"/>
                    <a:cs typeface="Times New Roman"/>
                  </a:rPr>
                  <a:t>2</a:t>
                </a:r>
                <a:endPara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endParaRPr>
              </a:p>
            </p:txBody>
          </p:sp>
          <p:cxnSp>
            <p:nvCxnSpPr>
              <p:cNvPr id="77" name="Straight Connector 76"/>
              <p:cNvCxnSpPr>
                <a:stCxn id="75" idx="0"/>
                <a:endCxn id="76" idx="2"/>
              </p:cNvCxnSpPr>
              <p:nvPr/>
            </p:nvCxnSpPr>
            <p:spPr>
              <a:xfrm flipV="1">
                <a:off x="2757865" y="4606296"/>
                <a:ext cx="0" cy="645323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/>
              <p:cNvCxnSpPr>
                <a:stCxn id="75" idx="6"/>
                <a:endCxn id="79" idx="1"/>
              </p:cNvCxnSpPr>
              <p:nvPr/>
            </p:nvCxnSpPr>
            <p:spPr>
              <a:xfrm flipV="1">
                <a:off x="3028195" y="5523016"/>
                <a:ext cx="731599" cy="201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9" name="Rectangle 78"/>
              <p:cNvSpPr/>
              <p:nvPr/>
            </p:nvSpPr>
            <p:spPr>
              <a:xfrm>
                <a:off x="3759794" y="5391338"/>
                <a:ext cx="265305" cy="264361"/>
              </a:xfrm>
              <a:prstGeom prst="rect">
                <a:avLst/>
              </a:prstGeom>
              <a:solidFill>
                <a:schemeClr val="tx1"/>
              </a:solidFill>
              <a:ln w="28575" cmpd="sng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wrap="none" lIns="0" tIns="0" rIns="0" bIns="0" anchorCtr="1"/>
              <a:lstStyle/>
              <a:p>
                <a:pPr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400" i="1" dirty="0">
                    <a:solidFill>
                      <a:schemeClr val="bg1"/>
                    </a:solidFill>
                    <a:latin typeface="Times New Roman"/>
                    <a:cs typeface="Times New Roman"/>
                  </a:rPr>
                  <a:t>ψ</a:t>
                </a:r>
                <a:r>
                  <a:rPr lang="en-US" sz="1400" i="1" baseline="-25000" dirty="0">
                    <a:solidFill>
                      <a:schemeClr val="bg1"/>
                    </a:solidFill>
                    <a:latin typeface="Times New Roman"/>
                    <a:cs typeface="Times New Roman"/>
                  </a:rPr>
                  <a:t>3</a:t>
                </a:r>
                <a:endPara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endParaRPr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1432345" y="5392343"/>
                <a:ext cx="265305" cy="265367"/>
              </a:xfrm>
              <a:prstGeom prst="rect">
                <a:avLst/>
              </a:prstGeom>
              <a:solidFill>
                <a:schemeClr val="tx1"/>
              </a:solidFill>
              <a:ln w="28575" cmpd="sng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wrap="none" lIns="0" tIns="0" rIns="0" bIns="0" anchorCtr="1"/>
              <a:lstStyle/>
              <a:p>
                <a:pPr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400" i="1" dirty="0">
                    <a:solidFill>
                      <a:schemeClr val="bg1"/>
                    </a:solidFill>
                    <a:latin typeface="Times New Roman"/>
                    <a:cs typeface="Times New Roman"/>
                  </a:rPr>
                  <a:t>ψ</a:t>
                </a:r>
                <a:r>
                  <a:rPr lang="en-US" sz="1400" i="1" baseline="-25000" dirty="0">
                    <a:solidFill>
                      <a:schemeClr val="bg1"/>
                    </a:solidFill>
                    <a:latin typeface="Times New Roman"/>
                    <a:cs typeface="Times New Roman"/>
                  </a:rPr>
                  <a:t>1</a:t>
                </a:r>
                <a:endPara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endParaRPr>
              </a:p>
            </p:txBody>
          </p:sp>
          <p:cxnSp>
            <p:nvCxnSpPr>
              <p:cNvPr id="81" name="Straight Connector 80"/>
              <p:cNvCxnSpPr>
                <a:stCxn id="75" idx="2"/>
                <a:endCxn id="80" idx="3"/>
              </p:cNvCxnSpPr>
              <p:nvPr/>
            </p:nvCxnSpPr>
            <p:spPr>
              <a:xfrm flipH="1">
                <a:off x="1697650" y="5525027"/>
                <a:ext cx="789885" cy="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58399" name="Group 81"/>
              <p:cNvGrpSpPr>
                <a:grpSpLocks/>
              </p:cNvGrpSpPr>
              <p:nvPr/>
            </p:nvGrpSpPr>
            <p:grpSpPr bwMode="auto">
              <a:xfrm>
                <a:off x="920829" y="5393355"/>
                <a:ext cx="502920" cy="286902"/>
                <a:chOff x="2210686" y="5337254"/>
                <a:chExt cx="382892" cy="286902"/>
              </a:xfrm>
            </p:grpSpPr>
            <p:cxnSp>
              <p:nvCxnSpPr>
                <p:cNvPr id="99" name="Straight Connector 98"/>
                <p:cNvCxnSpPr/>
                <p:nvPr/>
              </p:nvCxnSpPr>
              <p:spPr>
                <a:xfrm flipH="1" flipV="1">
                  <a:off x="2210686" y="5337254"/>
                  <a:ext cx="382892" cy="134502"/>
                </a:xfrm>
                <a:prstGeom prst="line">
                  <a:avLst/>
                </a:prstGeom>
                <a:solidFill>
                  <a:schemeClr val="bg1"/>
                </a:solidFill>
                <a:ln w="28575" cmpd="sng">
                  <a:gradFill flip="none" rotWithShape="1">
                    <a:gsLst>
                      <a:gs pos="23000">
                        <a:schemeClr val="tx1"/>
                      </a:gs>
                      <a:gs pos="100000">
                        <a:prstClr val="white"/>
                      </a:gs>
                    </a:gsLst>
                    <a:lin ang="0" scaled="0"/>
                    <a:tileRect/>
                  </a:gra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0" name="Straight Connector 99"/>
                <p:cNvCxnSpPr/>
                <p:nvPr/>
              </p:nvCxnSpPr>
              <p:spPr>
                <a:xfrm flipH="1">
                  <a:off x="2210686" y="5458657"/>
                  <a:ext cx="382892" cy="0"/>
                </a:xfrm>
                <a:prstGeom prst="line">
                  <a:avLst/>
                </a:prstGeom>
                <a:solidFill>
                  <a:schemeClr val="bg1"/>
                </a:solidFill>
                <a:ln w="28575" cmpd="sng">
                  <a:gradFill flip="none" rotWithShape="1">
                    <a:gsLst>
                      <a:gs pos="23000">
                        <a:schemeClr val="tx1"/>
                      </a:gs>
                      <a:gs pos="100000">
                        <a:prstClr val="white"/>
                      </a:gs>
                    </a:gsLst>
                    <a:lin ang="0" scaled="0"/>
                    <a:tileRect/>
                  </a:gra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Straight Connector 100"/>
                <p:cNvCxnSpPr/>
                <p:nvPr/>
              </p:nvCxnSpPr>
              <p:spPr>
                <a:xfrm flipH="1">
                  <a:off x="2210686" y="5471756"/>
                  <a:ext cx="382892" cy="152400"/>
                </a:xfrm>
                <a:prstGeom prst="line">
                  <a:avLst/>
                </a:prstGeom>
                <a:solidFill>
                  <a:schemeClr val="bg1"/>
                </a:solidFill>
                <a:ln w="28575" cmpd="sng">
                  <a:gradFill flip="none" rotWithShape="1">
                    <a:gsLst>
                      <a:gs pos="23000">
                        <a:schemeClr val="tx1"/>
                      </a:gs>
                      <a:gs pos="100000">
                        <a:prstClr val="white"/>
                      </a:gs>
                    </a:gsLst>
                    <a:lin ang="0" scaled="0"/>
                    <a:tileRect/>
                  </a:gra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8400" name="Group 82"/>
              <p:cNvGrpSpPr>
                <a:grpSpLocks/>
              </p:cNvGrpSpPr>
              <p:nvPr/>
            </p:nvGrpSpPr>
            <p:grpSpPr bwMode="auto">
              <a:xfrm rot="10800000">
                <a:off x="4027665" y="5382492"/>
                <a:ext cx="502920" cy="286902"/>
                <a:chOff x="3345037" y="5465825"/>
                <a:chExt cx="382892" cy="286902"/>
              </a:xfrm>
            </p:grpSpPr>
            <p:cxnSp>
              <p:nvCxnSpPr>
                <p:cNvPr id="96" name="Straight Connector 95"/>
                <p:cNvCxnSpPr/>
                <p:nvPr/>
              </p:nvCxnSpPr>
              <p:spPr>
                <a:xfrm flipH="1" flipV="1">
                  <a:off x="3345037" y="5465825"/>
                  <a:ext cx="382892" cy="134502"/>
                </a:xfrm>
                <a:prstGeom prst="line">
                  <a:avLst/>
                </a:prstGeom>
                <a:solidFill>
                  <a:schemeClr val="bg1"/>
                </a:solidFill>
                <a:ln w="28575" cmpd="sng">
                  <a:gradFill flip="none" rotWithShape="1">
                    <a:gsLst>
                      <a:gs pos="23000">
                        <a:schemeClr val="tx1"/>
                      </a:gs>
                      <a:gs pos="100000">
                        <a:prstClr val="white"/>
                      </a:gs>
                    </a:gsLst>
                    <a:lin ang="0" scaled="0"/>
                    <a:tileRect/>
                  </a:gra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Connector 96"/>
                <p:cNvCxnSpPr/>
                <p:nvPr/>
              </p:nvCxnSpPr>
              <p:spPr>
                <a:xfrm flipH="1">
                  <a:off x="3345037" y="5585729"/>
                  <a:ext cx="382892" cy="0"/>
                </a:xfrm>
                <a:prstGeom prst="line">
                  <a:avLst/>
                </a:prstGeom>
                <a:solidFill>
                  <a:schemeClr val="bg1"/>
                </a:solidFill>
                <a:ln w="28575" cmpd="sng">
                  <a:gradFill flip="none" rotWithShape="1">
                    <a:gsLst>
                      <a:gs pos="23000">
                        <a:schemeClr val="tx1"/>
                      </a:gs>
                      <a:gs pos="100000">
                        <a:prstClr val="white"/>
                      </a:gs>
                    </a:gsLst>
                    <a:lin ang="0" scaled="0"/>
                    <a:tileRect/>
                  </a:gra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8" name="Straight Connector 97"/>
                <p:cNvCxnSpPr/>
                <p:nvPr/>
              </p:nvCxnSpPr>
              <p:spPr>
                <a:xfrm flipH="1">
                  <a:off x="3345037" y="5600327"/>
                  <a:ext cx="382892" cy="152400"/>
                </a:xfrm>
                <a:prstGeom prst="line">
                  <a:avLst/>
                </a:prstGeom>
                <a:solidFill>
                  <a:schemeClr val="bg1"/>
                </a:solidFill>
                <a:ln w="28575" cmpd="sng">
                  <a:gradFill flip="none" rotWithShape="1">
                    <a:gsLst>
                      <a:gs pos="23000">
                        <a:schemeClr val="tx1"/>
                      </a:gs>
                      <a:gs pos="100000">
                        <a:prstClr val="white"/>
                      </a:gs>
                    </a:gsLst>
                    <a:lin ang="0" scaled="0"/>
                    <a:tileRect/>
                  </a:gra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8401" name="Group 83"/>
              <p:cNvGrpSpPr>
                <a:grpSpLocks/>
              </p:cNvGrpSpPr>
              <p:nvPr/>
            </p:nvGrpSpPr>
            <p:grpSpPr bwMode="auto">
              <a:xfrm rot="5400000">
                <a:off x="2501704" y="3933283"/>
                <a:ext cx="502920" cy="286902"/>
                <a:chOff x="3345037" y="5465825"/>
                <a:chExt cx="382892" cy="286902"/>
              </a:xfrm>
            </p:grpSpPr>
            <p:cxnSp>
              <p:nvCxnSpPr>
                <p:cNvPr id="85" name="Straight Connector 84"/>
                <p:cNvCxnSpPr/>
                <p:nvPr/>
              </p:nvCxnSpPr>
              <p:spPr>
                <a:xfrm flipH="1" flipV="1">
                  <a:off x="3345037" y="5465825"/>
                  <a:ext cx="382892" cy="134502"/>
                </a:xfrm>
                <a:prstGeom prst="line">
                  <a:avLst/>
                </a:prstGeom>
                <a:solidFill>
                  <a:schemeClr val="bg1"/>
                </a:solidFill>
                <a:ln w="28575" cmpd="sng">
                  <a:gradFill flip="none" rotWithShape="1">
                    <a:gsLst>
                      <a:gs pos="23000">
                        <a:schemeClr val="tx1"/>
                      </a:gs>
                      <a:gs pos="100000">
                        <a:prstClr val="white"/>
                      </a:gs>
                    </a:gsLst>
                    <a:lin ang="0" scaled="0"/>
                    <a:tileRect/>
                  </a:gra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6" name="Straight Connector 85"/>
                <p:cNvCxnSpPr/>
                <p:nvPr/>
              </p:nvCxnSpPr>
              <p:spPr>
                <a:xfrm flipH="1">
                  <a:off x="3345037" y="5583909"/>
                  <a:ext cx="382892" cy="0"/>
                </a:xfrm>
                <a:prstGeom prst="line">
                  <a:avLst/>
                </a:prstGeom>
                <a:solidFill>
                  <a:schemeClr val="bg1"/>
                </a:solidFill>
                <a:ln w="28575" cmpd="sng">
                  <a:gradFill flip="none" rotWithShape="1">
                    <a:gsLst>
                      <a:gs pos="23000">
                        <a:schemeClr val="tx1"/>
                      </a:gs>
                      <a:gs pos="100000">
                        <a:prstClr val="white"/>
                      </a:gs>
                    </a:gsLst>
                    <a:lin ang="0" scaled="0"/>
                    <a:tileRect/>
                  </a:gra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7" name="Straight Connector 86"/>
                <p:cNvCxnSpPr/>
                <p:nvPr/>
              </p:nvCxnSpPr>
              <p:spPr>
                <a:xfrm flipH="1">
                  <a:off x="3345037" y="5600327"/>
                  <a:ext cx="382892" cy="152400"/>
                </a:xfrm>
                <a:prstGeom prst="line">
                  <a:avLst/>
                </a:prstGeom>
                <a:solidFill>
                  <a:schemeClr val="bg1"/>
                </a:solidFill>
                <a:ln w="28575" cmpd="sng">
                  <a:gradFill flip="none" rotWithShape="1">
                    <a:gsLst>
                      <a:gs pos="23000">
                        <a:schemeClr val="tx1"/>
                      </a:gs>
                      <a:gs pos="100000">
                        <a:prstClr val="white"/>
                      </a:gs>
                    </a:gsLst>
                    <a:lin ang="0" scaled="0"/>
                    <a:tileRect/>
                  </a:gra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02" name="Straight Arrow Connector 101"/>
            <p:cNvCxnSpPr/>
            <p:nvPr/>
          </p:nvCxnSpPr>
          <p:spPr>
            <a:xfrm>
              <a:off x="2612013" y="3692924"/>
              <a:ext cx="593921" cy="2010"/>
            </a:xfrm>
            <a:prstGeom prst="straightConnector1">
              <a:avLst/>
            </a:prstGeom>
            <a:ln w="38100" cmpd="sng">
              <a:solidFill>
                <a:schemeClr val="accent4"/>
              </a:solidFill>
              <a:headEnd type="oval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Arrow Connector 102"/>
            <p:cNvCxnSpPr/>
            <p:nvPr/>
          </p:nvCxnSpPr>
          <p:spPr>
            <a:xfrm>
              <a:off x="3656149" y="2987290"/>
              <a:ext cx="0" cy="527717"/>
            </a:xfrm>
            <a:prstGeom prst="straightConnector1">
              <a:avLst/>
            </a:prstGeom>
            <a:ln w="38100" cmpd="sng">
              <a:solidFill>
                <a:schemeClr val="accent4"/>
              </a:solidFill>
              <a:headEnd type="oval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Arrow Connector 106"/>
            <p:cNvCxnSpPr/>
            <p:nvPr/>
          </p:nvCxnSpPr>
          <p:spPr>
            <a:xfrm flipH="1">
              <a:off x="3834024" y="3691918"/>
              <a:ext cx="593921" cy="0"/>
            </a:xfrm>
            <a:prstGeom prst="straightConnector1">
              <a:avLst/>
            </a:prstGeom>
            <a:ln w="38100" cmpd="sng">
              <a:solidFill>
                <a:schemeClr val="accent4"/>
              </a:solidFill>
              <a:headEnd type="oval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52" name="Table 151"/>
          <p:cNvGraphicFramePr>
            <a:graphicFrameLocks noGrp="1"/>
          </p:cNvGraphicFramePr>
          <p:nvPr/>
        </p:nvGraphicFramePr>
        <p:xfrm>
          <a:off x="3244358" y="2742319"/>
          <a:ext cx="727418" cy="802383"/>
        </p:xfrm>
        <a:graphic>
          <a:graphicData uri="http://schemas.openxmlformats.org/drawingml/2006/table">
            <a:tbl>
              <a:tblPr bandRow="1">
                <a:tableStyleId>{775DCB02-9BB8-47FD-8907-85C794F793BA}</a:tableStyleId>
              </a:tblPr>
              <a:tblGrid>
                <a:gridCol w="363709"/>
                <a:gridCol w="363709"/>
              </a:tblGrid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v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0.1</a:t>
                      </a:r>
                      <a:endParaRPr lang="en-US" sz="1600" dirty="0"/>
                    </a:p>
                  </a:txBody>
                  <a:tcPr marL="0" marR="0" marT="0" marB="0" anchor="ctr"/>
                </a:tc>
              </a:tr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n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</a:t>
                      </a:r>
                      <a:endParaRPr lang="en-US" sz="1600" dirty="0"/>
                    </a:p>
                  </a:txBody>
                  <a:tcPr marL="0" marR="0" marT="0" marB="0" anchor="ctr"/>
                </a:tc>
              </a:tr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p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Sum</a:t>
            </a:r>
            <a:r>
              <a:rPr lang="en-US" dirty="0" smtClean="0"/>
              <a:t>-Product </a:t>
            </a:r>
            <a:r>
              <a:rPr lang="en-US" dirty="0"/>
              <a:t>Belief Propagation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20AE60-79EE-4F8E-B73C-DF2D16D1BD92}" type="slidenum">
              <a:rPr lang="en-US"/>
              <a:pPr>
                <a:defRPr/>
              </a:pPr>
              <a:t>11</a:t>
            </a:fld>
            <a:endParaRPr lang="en-US"/>
          </a:p>
        </p:txBody>
      </p:sp>
      <p:graphicFrame>
        <p:nvGraphicFramePr>
          <p:cNvPr id="105" name="Table 104"/>
          <p:cNvGraphicFramePr>
            <a:graphicFrameLocks noGrp="1"/>
          </p:cNvGraphicFramePr>
          <p:nvPr/>
        </p:nvGraphicFramePr>
        <p:xfrm>
          <a:off x="4947709" y="2046266"/>
          <a:ext cx="727418" cy="802383"/>
        </p:xfrm>
        <a:graphic>
          <a:graphicData uri="http://schemas.openxmlformats.org/drawingml/2006/table">
            <a:tbl>
              <a:tblPr bandRow="1">
                <a:tableStyleId>{775DCB02-9BB8-47FD-8907-85C794F793BA}</a:tableStyleId>
              </a:tblPr>
              <a:tblGrid>
                <a:gridCol w="363709"/>
                <a:gridCol w="363709"/>
              </a:tblGrid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v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marL="0" marR="0" marT="0" marB="0" anchor="ctr"/>
                </a:tc>
              </a:tr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n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 marL="0" marR="0" marT="0" marB="0" anchor="ctr"/>
                </a:tc>
              </a:tr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p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graphicFrame>
        <p:nvGraphicFramePr>
          <p:cNvPr id="237" name="Table 236"/>
          <p:cNvGraphicFramePr>
            <a:graphicFrameLocks noGrp="1"/>
          </p:cNvGraphicFramePr>
          <p:nvPr/>
        </p:nvGraphicFramePr>
        <p:xfrm>
          <a:off x="5825716" y="2782426"/>
          <a:ext cx="727418" cy="778762"/>
        </p:xfrm>
        <a:graphic>
          <a:graphicData uri="http://schemas.openxmlformats.org/drawingml/2006/table">
            <a:tbl>
              <a:tblPr bandRow="1">
                <a:tableStyleId>{775DCB02-9BB8-47FD-8907-85C794F793BA}</a:tableStyleId>
              </a:tblPr>
              <a:tblGrid>
                <a:gridCol w="363709"/>
                <a:gridCol w="363709"/>
              </a:tblGrid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v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</a:t>
                      </a:r>
                      <a:endParaRPr lang="en-US" sz="1600" dirty="0"/>
                    </a:p>
                  </a:txBody>
                  <a:tcPr marL="0" marR="0" marT="0" marB="0" anchor="ctr"/>
                </a:tc>
              </a:tr>
              <a:tr h="20805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n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marL="0" marR="0" marT="0" marB="0" anchor="ctr"/>
                </a:tc>
              </a:tr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p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</a:t>
                      </a:r>
                      <a:endParaRPr lang="en-US" sz="1600" dirty="0"/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10" name="Cloud Callout 9"/>
          <p:cNvSpPr/>
          <p:nvPr/>
        </p:nvSpPr>
        <p:spPr>
          <a:xfrm>
            <a:off x="4962525" y="4046538"/>
            <a:ext cx="828675" cy="1106487"/>
          </a:xfrm>
          <a:prstGeom prst="cloudCallout">
            <a:avLst>
              <a:gd name="adj1" fmla="val -71408"/>
              <a:gd name="adj2" fmla="val -47816"/>
            </a:avLst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graphicFrame>
        <p:nvGraphicFramePr>
          <p:cNvPr id="242" name="Table 241"/>
          <p:cNvGraphicFramePr>
            <a:graphicFrameLocks noGrp="1"/>
          </p:cNvGraphicFramePr>
          <p:nvPr/>
        </p:nvGraphicFramePr>
        <p:xfrm>
          <a:off x="5033963" y="4162425"/>
          <a:ext cx="727418" cy="802383"/>
        </p:xfrm>
        <a:graphic>
          <a:graphicData uri="http://schemas.openxmlformats.org/drawingml/2006/table">
            <a:tbl>
              <a:tblPr bandRow="1">
                <a:tableStyleId>{5940675A-B579-460E-94D1-54222C63F5DA}</a:tableStyleId>
              </a:tblPr>
              <a:tblGrid>
                <a:gridCol w="363709"/>
                <a:gridCol w="363709"/>
              </a:tblGrid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v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.4</a:t>
                      </a:r>
                      <a:endParaRPr lang="en-US" sz="16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n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</a:t>
                      </a:r>
                      <a:endParaRPr lang="en-US" sz="16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p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</a:t>
                      </a:r>
                      <a:endParaRPr lang="en-US" sz="16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9" name="TextBox 108"/>
          <p:cNvSpPr txBox="1"/>
          <p:nvPr/>
        </p:nvSpPr>
        <p:spPr>
          <a:xfrm>
            <a:off x="642938" y="1023938"/>
            <a:ext cx="3246437" cy="43656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b="1" dirty="0">
                <a:latin typeface="+mn-lt"/>
                <a:cs typeface="+mn-cs"/>
              </a:rPr>
              <a:t>Variable Belief</a:t>
            </a:r>
          </a:p>
        </p:txBody>
      </p:sp>
      <p:grpSp>
        <p:nvGrpSpPr>
          <p:cNvPr id="35" name="Group 34"/>
          <p:cNvGrpSpPr>
            <a:grpSpLocks noChangeAspect="1"/>
          </p:cNvGrpSpPr>
          <p:nvPr/>
        </p:nvGrpSpPr>
        <p:grpSpPr>
          <a:xfrm>
            <a:off x="3138488" y="5382172"/>
            <a:ext cx="3185281" cy="1094011"/>
            <a:chOff x="2172304" y="4687963"/>
            <a:chExt cx="1766401" cy="606684"/>
          </a:xfrm>
        </p:grpSpPr>
        <p:pic>
          <p:nvPicPr>
            <p:cNvPr id="36" name="Picture 35" descr="latex-image-1.pdf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51037" y="4749007"/>
              <a:ext cx="1606588" cy="539274"/>
            </a:xfrm>
            <a:prstGeom prst="rect">
              <a:avLst/>
            </a:prstGeom>
          </p:spPr>
        </p:pic>
        <p:sp>
          <p:nvSpPr>
            <p:cNvPr id="37" name="Rectangle 36"/>
            <p:cNvSpPr/>
            <p:nvPr/>
          </p:nvSpPr>
          <p:spPr>
            <a:xfrm>
              <a:off x="2172304" y="4687963"/>
              <a:ext cx="1766401" cy="606684"/>
            </a:xfrm>
            <a:prstGeom prst="rect">
              <a:avLst/>
            </a:prstGeom>
            <a:noFill/>
            <a:ln>
              <a:solidFill>
                <a:schemeClr val="accent2">
                  <a:lumMod val="7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solidFill>
                    <a:schemeClr val="accent4"/>
                  </a:solidFill>
                </a:ln>
                <a:noFill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393" name="Group 73"/>
          <p:cNvGrpSpPr>
            <a:grpSpLocks/>
          </p:cNvGrpSpPr>
          <p:nvPr/>
        </p:nvGrpSpPr>
        <p:grpSpPr bwMode="auto">
          <a:xfrm>
            <a:off x="1704975" y="1214438"/>
            <a:ext cx="5702300" cy="3117850"/>
            <a:chOff x="920829" y="3825274"/>
            <a:chExt cx="3609756" cy="1974166"/>
          </a:xfrm>
        </p:grpSpPr>
        <p:sp>
          <p:nvSpPr>
            <p:cNvPr id="75" name="Oval 74"/>
            <p:cNvSpPr/>
            <p:nvPr/>
          </p:nvSpPr>
          <p:spPr>
            <a:xfrm>
              <a:off x="2487536" y="5251619"/>
              <a:ext cx="540659" cy="547821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6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1</a:t>
              </a:r>
              <a:endParaRPr lang="en-US" sz="16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76" name="Rectangle 75"/>
            <p:cNvSpPr/>
            <p:nvPr/>
          </p:nvSpPr>
          <p:spPr>
            <a:xfrm>
              <a:off x="2625213" y="4340929"/>
              <a:ext cx="265305" cy="26536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2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77" name="Straight Connector 76"/>
            <p:cNvCxnSpPr>
              <a:stCxn id="75" idx="0"/>
              <a:endCxn id="76" idx="2"/>
            </p:cNvCxnSpPr>
            <p:nvPr/>
          </p:nvCxnSpPr>
          <p:spPr>
            <a:xfrm flipV="1">
              <a:off x="2757865" y="4606296"/>
              <a:ext cx="0" cy="645323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>
              <a:stCxn id="75" idx="6"/>
              <a:endCxn id="79" idx="1"/>
            </p:cNvCxnSpPr>
            <p:nvPr/>
          </p:nvCxnSpPr>
          <p:spPr>
            <a:xfrm flipV="1">
              <a:off x="3028195" y="5523016"/>
              <a:ext cx="731599" cy="2010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Rectangle 78"/>
            <p:cNvSpPr/>
            <p:nvPr/>
          </p:nvSpPr>
          <p:spPr>
            <a:xfrm>
              <a:off x="3759794" y="5391338"/>
              <a:ext cx="265305" cy="264361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3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80" name="Rectangle 79"/>
            <p:cNvSpPr/>
            <p:nvPr/>
          </p:nvSpPr>
          <p:spPr>
            <a:xfrm>
              <a:off x="1432345" y="5392343"/>
              <a:ext cx="265305" cy="265367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1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81" name="Straight Connector 80"/>
            <p:cNvCxnSpPr>
              <a:stCxn id="75" idx="2"/>
              <a:endCxn id="80" idx="3"/>
            </p:cNvCxnSpPr>
            <p:nvPr/>
          </p:nvCxnSpPr>
          <p:spPr>
            <a:xfrm flipH="1">
              <a:off x="1697650" y="5525027"/>
              <a:ext cx="789885" cy="0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9411" name="Group 81"/>
            <p:cNvGrpSpPr>
              <a:grpSpLocks/>
            </p:cNvGrpSpPr>
            <p:nvPr/>
          </p:nvGrpSpPr>
          <p:grpSpPr bwMode="auto">
            <a:xfrm>
              <a:off x="920829" y="5393355"/>
              <a:ext cx="502920" cy="286902"/>
              <a:chOff x="2210686" y="5337254"/>
              <a:chExt cx="382892" cy="286902"/>
            </a:xfrm>
          </p:grpSpPr>
          <p:cxnSp>
            <p:nvCxnSpPr>
              <p:cNvPr id="99" name="Straight Connector 98"/>
              <p:cNvCxnSpPr/>
              <p:nvPr/>
            </p:nvCxnSpPr>
            <p:spPr>
              <a:xfrm flipH="1" flipV="1">
                <a:off x="2210686" y="5337254"/>
                <a:ext cx="382892" cy="134502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/>
              <p:cNvCxnSpPr/>
              <p:nvPr/>
            </p:nvCxnSpPr>
            <p:spPr>
              <a:xfrm flipH="1">
                <a:off x="2210686" y="5458657"/>
                <a:ext cx="382892" cy="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/>
              <p:cNvCxnSpPr/>
              <p:nvPr/>
            </p:nvCxnSpPr>
            <p:spPr>
              <a:xfrm flipH="1">
                <a:off x="2210686" y="5471756"/>
                <a:ext cx="382892" cy="15240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9412" name="Group 82"/>
            <p:cNvGrpSpPr>
              <a:grpSpLocks/>
            </p:cNvGrpSpPr>
            <p:nvPr/>
          </p:nvGrpSpPr>
          <p:grpSpPr bwMode="auto">
            <a:xfrm rot="10800000">
              <a:off x="4027665" y="5382492"/>
              <a:ext cx="502920" cy="286902"/>
              <a:chOff x="3345037" y="5465825"/>
              <a:chExt cx="382892" cy="286902"/>
            </a:xfrm>
          </p:grpSpPr>
          <p:cxnSp>
            <p:nvCxnSpPr>
              <p:cNvPr id="96" name="Straight Connector 95"/>
              <p:cNvCxnSpPr/>
              <p:nvPr/>
            </p:nvCxnSpPr>
            <p:spPr>
              <a:xfrm flipH="1" flipV="1">
                <a:off x="3345037" y="5465825"/>
                <a:ext cx="382892" cy="134502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/>
              <p:cNvCxnSpPr/>
              <p:nvPr/>
            </p:nvCxnSpPr>
            <p:spPr>
              <a:xfrm flipH="1">
                <a:off x="3345037" y="5585729"/>
                <a:ext cx="382892" cy="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/>
              <p:cNvCxnSpPr/>
              <p:nvPr/>
            </p:nvCxnSpPr>
            <p:spPr>
              <a:xfrm flipH="1">
                <a:off x="3345037" y="5600327"/>
                <a:ext cx="382892" cy="15240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9413" name="Group 83"/>
            <p:cNvGrpSpPr>
              <a:grpSpLocks/>
            </p:cNvGrpSpPr>
            <p:nvPr/>
          </p:nvGrpSpPr>
          <p:grpSpPr bwMode="auto">
            <a:xfrm rot="5400000">
              <a:off x="2501704" y="3933283"/>
              <a:ext cx="502920" cy="286902"/>
              <a:chOff x="3345037" y="5465825"/>
              <a:chExt cx="382892" cy="286902"/>
            </a:xfrm>
          </p:grpSpPr>
          <p:cxnSp>
            <p:nvCxnSpPr>
              <p:cNvPr id="85" name="Straight Connector 84"/>
              <p:cNvCxnSpPr/>
              <p:nvPr/>
            </p:nvCxnSpPr>
            <p:spPr>
              <a:xfrm flipH="1" flipV="1">
                <a:off x="3345037" y="5465825"/>
                <a:ext cx="382892" cy="134502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/>
              <p:cNvCxnSpPr/>
              <p:nvPr/>
            </p:nvCxnSpPr>
            <p:spPr>
              <a:xfrm flipH="1">
                <a:off x="3345037" y="5583909"/>
                <a:ext cx="382892" cy="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/>
              <p:nvPr/>
            </p:nvCxnSpPr>
            <p:spPr>
              <a:xfrm flipH="1">
                <a:off x="3345037" y="5600327"/>
                <a:ext cx="382892" cy="15240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102" name="Straight Arrow Connector 101"/>
          <p:cNvCxnSpPr/>
          <p:nvPr/>
        </p:nvCxnSpPr>
        <p:spPr>
          <a:xfrm>
            <a:off x="3136900" y="3725863"/>
            <a:ext cx="939800" cy="4762"/>
          </a:xfrm>
          <a:prstGeom prst="straightConnector1">
            <a:avLst/>
          </a:prstGeom>
          <a:ln w="38100" cmpd="sng">
            <a:solidFill>
              <a:schemeClr val="accent4"/>
            </a:solidFill>
            <a:headEnd type="oval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Arrow Connector 102"/>
          <p:cNvCxnSpPr/>
          <p:nvPr/>
        </p:nvCxnSpPr>
        <p:spPr>
          <a:xfrm>
            <a:off x="4787900" y="2611438"/>
            <a:ext cx="0" cy="833437"/>
          </a:xfrm>
          <a:prstGeom prst="straightConnector1">
            <a:avLst/>
          </a:prstGeom>
          <a:ln w="38100" cmpd="sng">
            <a:solidFill>
              <a:schemeClr val="accent4"/>
            </a:solidFill>
            <a:headEnd type="oval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>
            <a:off x="5181600" y="3687763"/>
            <a:ext cx="919163" cy="4762"/>
          </a:xfrm>
          <a:prstGeom prst="straightConnector1">
            <a:avLst/>
          </a:prstGeom>
          <a:ln w="57150" cmpd="sng">
            <a:solidFill>
              <a:schemeClr val="accent4">
                <a:lumMod val="50000"/>
              </a:schemeClr>
            </a:solidFill>
            <a:headEnd type="oval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52" name="Table 151"/>
          <p:cNvGraphicFramePr>
            <a:graphicFrameLocks noGrp="1"/>
          </p:cNvGraphicFramePr>
          <p:nvPr/>
        </p:nvGraphicFramePr>
        <p:xfrm>
          <a:off x="3244358" y="2742319"/>
          <a:ext cx="727418" cy="802383"/>
        </p:xfrm>
        <a:graphic>
          <a:graphicData uri="http://schemas.openxmlformats.org/drawingml/2006/table">
            <a:tbl>
              <a:tblPr bandRow="1">
                <a:tableStyleId>{775DCB02-9BB8-47FD-8907-85C794F793BA}</a:tableStyleId>
              </a:tblPr>
              <a:tblGrid>
                <a:gridCol w="363709"/>
                <a:gridCol w="363709"/>
              </a:tblGrid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v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0.1</a:t>
                      </a:r>
                      <a:endParaRPr lang="en-US" sz="1600" dirty="0"/>
                    </a:p>
                  </a:txBody>
                  <a:tcPr marL="0" marR="0" marT="0" marB="0" anchor="ctr"/>
                </a:tc>
              </a:tr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n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</a:t>
                      </a:r>
                      <a:endParaRPr lang="en-US" sz="1600" dirty="0"/>
                    </a:p>
                  </a:txBody>
                  <a:tcPr marL="0" marR="0" marT="0" marB="0" anchor="ctr"/>
                </a:tc>
              </a:tr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p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Sum</a:t>
            </a:r>
            <a:r>
              <a:rPr lang="en-US" dirty="0" smtClean="0"/>
              <a:t>-Product </a:t>
            </a:r>
            <a:r>
              <a:rPr lang="en-US" dirty="0"/>
              <a:t>Belief Propagation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8D69B4-0D4E-43CE-9155-B2AE6C73C31E}" type="slidenum">
              <a:rPr lang="en-US"/>
              <a:pPr>
                <a:defRPr/>
              </a:pPr>
              <a:t>12</a:t>
            </a:fld>
            <a:endParaRPr lang="en-US"/>
          </a:p>
        </p:txBody>
      </p:sp>
      <p:graphicFrame>
        <p:nvGraphicFramePr>
          <p:cNvPr id="105" name="Table 104"/>
          <p:cNvGraphicFramePr>
            <a:graphicFrameLocks noGrp="1"/>
          </p:cNvGraphicFramePr>
          <p:nvPr/>
        </p:nvGraphicFramePr>
        <p:xfrm>
          <a:off x="4947709" y="2046266"/>
          <a:ext cx="727418" cy="802383"/>
        </p:xfrm>
        <a:graphic>
          <a:graphicData uri="http://schemas.openxmlformats.org/drawingml/2006/table">
            <a:tbl>
              <a:tblPr bandRow="1">
                <a:tableStyleId>{775DCB02-9BB8-47FD-8907-85C794F793BA}</a:tableStyleId>
              </a:tblPr>
              <a:tblGrid>
                <a:gridCol w="363709"/>
                <a:gridCol w="363709"/>
              </a:tblGrid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v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marL="0" marR="0" marT="0" marB="0" anchor="ctr"/>
                </a:tc>
              </a:tr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n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 marL="0" marR="0" marT="0" marB="0" anchor="ctr"/>
                </a:tc>
              </a:tr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p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graphicFrame>
        <p:nvGraphicFramePr>
          <p:cNvPr id="237" name="Table 236"/>
          <p:cNvGraphicFramePr>
            <a:graphicFrameLocks noGrp="1"/>
          </p:cNvGraphicFramePr>
          <p:nvPr/>
        </p:nvGraphicFramePr>
        <p:xfrm>
          <a:off x="5825716" y="2782426"/>
          <a:ext cx="727418" cy="778762"/>
        </p:xfrm>
        <a:graphic>
          <a:graphicData uri="http://schemas.openxmlformats.org/drawingml/2006/table">
            <a:tbl>
              <a:tblPr bandRow="1">
                <a:tableStyleId>{775DCB02-9BB8-47FD-8907-85C794F793BA}</a:tableStyleId>
              </a:tblPr>
              <a:tblGrid>
                <a:gridCol w="363709"/>
                <a:gridCol w="363709"/>
              </a:tblGrid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v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0.1</a:t>
                      </a:r>
                      <a:endParaRPr lang="en-US" sz="1600" dirty="0"/>
                    </a:p>
                  </a:txBody>
                  <a:tcPr marL="0" marR="0" marT="0" marB="0" anchor="ctr"/>
                </a:tc>
              </a:tr>
              <a:tr h="20805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n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</a:t>
                      </a:r>
                      <a:endParaRPr lang="en-US" sz="1600" dirty="0"/>
                    </a:p>
                  </a:txBody>
                  <a:tcPr marL="0" marR="0" marT="0" marB="0" anchor="ctr"/>
                </a:tc>
              </a:tr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p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109" name="TextBox 108"/>
          <p:cNvSpPr txBox="1"/>
          <p:nvPr/>
        </p:nvSpPr>
        <p:spPr>
          <a:xfrm>
            <a:off x="642938" y="1023938"/>
            <a:ext cx="3246437" cy="43656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b="1" dirty="0">
                <a:latin typeface="+mn-lt"/>
                <a:cs typeface="+mn-cs"/>
              </a:rPr>
              <a:t>Variable Message</a:t>
            </a:r>
          </a:p>
        </p:txBody>
      </p:sp>
      <p:grpSp>
        <p:nvGrpSpPr>
          <p:cNvPr id="32" name="Group 31"/>
          <p:cNvGrpSpPr>
            <a:grpSpLocks noChangeAspect="1"/>
          </p:cNvGrpSpPr>
          <p:nvPr/>
        </p:nvGrpSpPr>
        <p:grpSpPr>
          <a:xfrm>
            <a:off x="2599793" y="5259070"/>
            <a:ext cx="4027684" cy="1097280"/>
            <a:chOff x="1580312" y="3747285"/>
            <a:chExt cx="2379233" cy="648184"/>
          </a:xfrm>
        </p:grpSpPr>
        <p:pic>
          <p:nvPicPr>
            <p:cNvPr id="33" name="Picture 32" descr="latex-image-1.pdf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54895" y="3840082"/>
              <a:ext cx="2134627" cy="539274"/>
            </a:xfrm>
            <a:prstGeom prst="rect">
              <a:avLst/>
            </a:prstGeom>
          </p:spPr>
        </p:pic>
        <p:sp>
          <p:nvSpPr>
            <p:cNvPr id="34" name="Rectangle 33"/>
            <p:cNvSpPr/>
            <p:nvPr/>
          </p:nvSpPr>
          <p:spPr>
            <a:xfrm>
              <a:off x="1580312" y="3747285"/>
              <a:ext cx="2379233" cy="648184"/>
            </a:xfrm>
            <a:prstGeom prst="rect">
              <a:avLst/>
            </a:prstGeom>
            <a:noFill/>
            <a:ln>
              <a:solidFill>
                <a:schemeClr val="accent4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solidFill>
                    <a:schemeClr val="accent4"/>
                  </a:solidFill>
                </a:ln>
                <a:noFill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Sum</a:t>
            </a:r>
            <a:r>
              <a:rPr lang="en-US" dirty="0" smtClean="0"/>
              <a:t>-Product </a:t>
            </a:r>
            <a:r>
              <a:rPr lang="en-US" dirty="0"/>
              <a:t>Belief Propagation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95E233-CA72-453A-ACDB-F810D0613E56}" type="slidenum">
              <a:rPr lang="en-US"/>
              <a:pPr>
                <a:defRPr/>
              </a:pPr>
              <a:t>13</a:t>
            </a:fld>
            <a:endParaRPr lang="en-US"/>
          </a:p>
        </p:txBody>
      </p:sp>
      <p:sp>
        <p:nvSpPr>
          <p:cNvPr id="109" name="TextBox 108"/>
          <p:cNvSpPr txBox="1"/>
          <p:nvPr/>
        </p:nvSpPr>
        <p:spPr>
          <a:xfrm>
            <a:off x="642938" y="1023938"/>
            <a:ext cx="3246437" cy="43656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b="1" dirty="0">
                <a:latin typeface="+mn-lt"/>
                <a:cs typeface="+mn-cs"/>
              </a:rPr>
              <a:t>Factor Belief</a:t>
            </a:r>
          </a:p>
        </p:txBody>
      </p:sp>
      <p:grpSp>
        <p:nvGrpSpPr>
          <p:cNvPr id="60420" name="Group 4"/>
          <p:cNvGrpSpPr>
            <a:grpSpLocks/>
          </p:cNvGrpSpPr>
          <p:nvPr/>
        </p:nvGrpSpPr>
        <p:grpSpPr bwMode="auto">
          <a:xfrm>
            <a:off x="1679575" y="2603500"/>
            <a:ext cx="5794375" cy="885825"/>
            <a:chOff x="1674792" y="4044868"/>
            <a:chExt cx="5794409" cy="886896"/>
          </a:xfrm>
        </p:grpSpPr>
        <p:sp>
          <p:nvSpPr>
            <p:cNvPr id="34" name="Rectangle 33"/>
            <p:cNvSpPr/>
            <p:nvPr/>
          </p:nvSpPr>
          <p:spPr>
            <a:xfrm>
              <a:off x="4403721" y="4273744"/>
              <a:ext cx="420689" cy="421197"/>
            </a:xfrm>
            <a:prstGeom prst="rect">
              <a:avLst/>
            </a:prstGeom>
            <a:solidFill>
              <a:schemeClr val="accent3"/>
            </a:solidFill>
            <a:ln w="28575" cmpd="sng">
              <a:solidFill>
                <a:schemeClr val="accent3">
                  <a:lumMod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1</a:t>
              </a:r>
              <a:endParaRPr lang="en-US" sz="14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grpSp>
          <p:nvGrpSpPr>
            <p:cNvPr id="60445" name="Group 35"/>
            <p:cNvGrpSpPr>
              <a:grpSpLocks/>
            </p:cNvGrpSpPr>
            <p:nvPr/>
          </p:nvGrpSpPr>
          <p:grpSpPr bwMode="auto">
            <a:xfrm>
              <a:off x="1674792" y="4256792"/>
              <a:ext cx="797191" cy="454777"/>
              <a:chOff x="2210684" y="5337292"/>
              <a:chExt cx="382896" cy="286889"/>
            </a:xfrm>
          </p:grpSpPr>
          <p:cxnSp>
            <p:nvCxnSpPr>
              <p:cNvPr id="49" name="Straight Connector 48"/>
              <p:cNvCxnSpPr>
                <a:stCxn id="34" idx="1"/>
              </p:cNvCxnSpPr>
              <p:nvPr/>
            </p:nvCxnSpPr>
            <p:spPr>
              <a:xfrm flipH="1" flipV="1">
                <a:off x="2210684" y="5337292"/>
                <a:ext cx="382892" cy="134494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>
                <a:stCxn id="34" idx="1"/>
              </p:cNvCxnSpPr>
              <p:nvPr/>
            </p:nvCxnSpPr>
            <p:spPr>
              <a:xfrm flipH="1">
                <a:off x="2210688" y="5461221"/>
                <a:ext cx="382892" cy="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>
                <a:stCxn id="34" idx="1"/>
              </p:cNvCxnSpPr>
              <p:nvPr/>
            </p:nvCxnSpPr>
            <p:spPr>
              <a:xfrm flipH="1">
                <a:off x="2210686" y="5471790"/>
                <a:ext cx="382892" cy="152391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0446" name="Group 36"/>
            <p:cNvGrpSpPr>
              <a:grpSpLocks/>
            </p:cNvGrpSpPr>
            <p:nvPr/>
          </p:nvGrpSpPr>
          <p:grpSpPr bwMode="auto">
            <a:xfrm rot="10800000">
              <a:off x="6672018" y="4239574"/>
              <a:ext cx="797183" cy="454771"/>
              <a:chOff x="3345037" y="5465825"/>
              <a:chExt cx="382892" cy="286902"/>
            </a:xfrm>
          </p:grpSpPr>
          <p:cxnSp>
            <p:nvCxnSpPr>
              <p:cNvPr id="46" name="Straight Connector 45"/>
              <p:cNvCxnSpPr/>
              <p:nvPr/>
            </p:nvCxnSpPr>
            <p:spPr>
              <a:xfrm flipH="1" flipV="1">
                <a:off x="3345037" y="5465825"/>
                <a:ext cx="382892" cy="134502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>
              <a:xfrm flipH="1">
                <a:off x="3345037" y="5583316"/>
                <a:ext cx="382892" cy="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>
              <a:xfrm flipH="1">
                <a:off x="3345037" y="5600327"/>
                <a:ext cx="382892" cy="15240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9" name="Oval 38"/>
            <p:cNvSpPr/>
            <p:nvPr/>
          </p:nvSpPr>
          <p:spPr>
            <a:xfrm>
              <a:off x="2481247" y="4044868"/>
              <a:ext cx="857255" cy="869413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6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1</a:t>
              </a:r>
              <a:endParaRPr lang="en-US" sz="16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40" name="Straight Connector 39"/>
            <p:cNvCxnSpPr>
              <a:stCxn id="39" idx="6"/>
              <a:endCxn id="34" idx="1"/>
            </p:cNvCxnSpPr>
            <p:nvPr/>
          </p:nvCxnSpPr>
          <p:spPr>
            <a:xfrm>
              <a:off x="3338502" y="4478780"/>
              <a:ext cx="1065219" cy="4768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Oval 40"/>
            <p:cNvSpPr/>
            <p:nvPr/>
          </p:nvSpPr>
          <p:spPr>
            <a:xfrm>
              <a:off x="5807079" y="4062352"/>
              <a:ext cx="857255" cy="869412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6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3</a:t>
              </a:r>
              <a:endParaRPr lang="en-US" sz="16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42" name="Straight Connector 41"/>
            <p:cNvCxnSpPr>
              <a:stCxn id="34" idx="3"/>
              <a:endCxn id="41" idx="2"/>
            </p:cNvCxnSpPr>
            <p:nvPr/>
          </p:nvCxnSpPr>
          <p:spPr>
            <a:xfrm>
              <a:off x="4824410" y="4483548"/>
              <a:ext cx="982669" cy="14305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/>
            <p:cNvCxnSpPr/>
            <p:nvPr/>
          </p:nvCxnSpPr>
          <p:spPr>
            <a:xfrm>
              <a:off x="3478203" y="4332553"/>
              <a:ext cx="796930" cy="4768"/>
            </a:xfrm>
            <a:prstGeom prst="straightConnector1">
              <a:avLst/>
            </a:prstGeom>
            <a:ln w="38100" cmpd="sng">
              <a:solidFill>
                <a:schemeClr val="accent4"/>
              </a:solidFill>
              <a:headEnd type="oval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/>
            <p:cNvCxnSpPr/>
            <p:nvPr/>
          </p:nvCxnSpPr>
          <p:spPr>
            <a:xfrm flipH="1">
              <a:off x="4887911" y="4348448"/>
              <a:ext cx="798518" cy="0"/>
            </a:xfrm>
            <a:prstGeom prst="straightConnector1">
              <a:avLst/>
            </a:prstGeom>
            <a:ln w="38100" cmpd="sng">
              <a:solidFill>
                <a:schemeClr val="accent4"/>
              </a:solidFill>
              <a:headEnd type="oval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58" name="Table 57"/>
          <p:cNvGraphicFramePr>
            <a:graphicFrameLocks noGrp="1"/>
          </p:cNvGraphicFramePr>
          <p:nvPr/>
        </p:nvGraphicFramePr>
        <p:xfrm>
          <a:off x="5326422" y="1930601"/>
          <a:ext cx="727418" cy="534922"/>
        </p:xfrm>
        <a:graphic>
          <a:graphicData uri="http://schemas.openxmlformats.org/drawingml/2006/table">
            <a:tbl>
              <a:tblPr bandRow="1">
                <a:tableStyleId>{775DCB02-9BB8-47FD-8907-85C794F793BA}</a:tableStyleId>
              </a:tblPr>
              <a:tblGrid>
                <a:gridCol w="363709"/>
                <a:gridCol w="363709"/>
              </a:tblGrid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v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</a:t>
                      </a:r>
                      <a:endParaRPr lang="en-US" sz="1600" dirty="0"/>
                    </a:p>
                  </a:txBody>
                  <a:tcPr marL="0" marR="0" marT="0" marB="0" anchor="ctr"/>
                </a:tc>
              </a:tr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n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0.2</a:t>
                      </a:r>
                      <a:endParaRPr lang="en-US" sz="1600" dirty="0"/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graphicFrame>
        <p:nvGraphicFramePr>
          <p:cNvPr id="59" name="Table 58"/>
          <p:cNvGraphicFramePr>
            <a:graphicFrameLocks noGrp="1"/>
          </p:cNvGraphicFramePr>
          <p:nvPr/>
        </p:nvGraphicFramePr>
        <p:xfrm>
          <a:off x="2979015" y="1736089"/>
          <a:ext cx="727418" cy="802383"/>
        </p:xfrm>
        <a:graphic>
          <a:graphicData uri="http://schemas.openxmlformats.org/drawingml/2006/table">
            <a:tbl>
              <a:tblPr bandRow="1">
                <a:tableStyleId>{775DCB02-9BB8-47FD-8907-85C794F793BA}</a:tableStyleId>
              </a:tblPr>
              <a:tblGrid>
                <a:gridCol w="363709"/>
                <a:gridCol w="363709"/>
              </a:tblGrid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p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</a:t>
                      </a:r>
                      <a:endParaRPr lang="en-US" sz="1600" dirty="0"/>
                    </a:p>
                  </a:txBody>
                  <a:tcPr marL="0" marR="0" marT="0" marB="0" anchor="ctr"/>
                </a:tc>
              </a:tr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d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marL="0" marR="0" marT="0" marB="0" anchor="ctr"/>
                </a:tc>
              </a:tr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n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</a:t>
                      </a:r>
                      <a:endParaRPr lang="en-US" sz="1600" dirty="0"/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graphicFrame>
        <p:nvGraphicFramePr>
          <p:cNvPr id="61" name="Table 60"/>
          <p:cNvGraphicFramePr>
            <a:graphicFrameLocks noGrp="1"/>
          </p:cNvGraphicFramePr>
          <p:nvPr/>
        </p:nvGraphicFramePr>
        <p:xfrm>
          <a:off x="4106128" y="1583048"/>
          <a:ext cx="989277" cy="1069844"/>
        </p:xfrm>
        <a:graphic>
          <a:graphicData uri="http://schemas.openxmlformats.org/drawingml/2006/table">
            <a:tbl>
              <a:tblPr bandRow="1">
                <a:tableStyleId>{69C7853C-536D-4A76-A0AE-DD22124D55A5}</a:tableStyleId>
              </a:tblPr>
              <a:tblGrid>
                <a:gridCol w="329759"/>
                <a:gridCol w="329759"/>
                <a:gridCol w="329759"/>
              </a:tblGrid>
              <a:tr h="267461"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v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n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</a:tr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p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0.1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</a:t>
                      </a:r>
                      <a:endParaRPr lang="en-US" sz="1600" dirty="0"/>
                    </a:p>
                  </a:txBody>
                  <a:tcPr marL="0" marR="0" marT="0" marB="0" anchor="ctr"/>
                </a:tc>
              </a:tr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d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</a:t>
                      </a:r>
                      <a:endParaRPr lang="en-US" sz="1600" dirty="0"/>
                    </a:p>
                  </a:txBody>
                  <a:tcPr marL="0" marR="0" marT="0" marB="0" anchor="ctr"/>
                </a:tc>
              </a:tr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n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62" name="Cloud Callout 61"/>
          <p:cNvSpPr/>
          <p:nvPr/>
        </p:nvSpPr>
        <p:spPr>
          <a:xfrm>
            <a:off x="3889375" y="3471863"/>
            <a:ext cx="1504950" cy="1539875"/>
          </a:xfrm>
          <a:prstGeom prst="cloudCallout">
            <a:avLst>
              <a:gd name="adj1" fmla="val -6580"/>
              <a:gd name="adj2" fmla="val -62925"/>
            </a:avLst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graphicFrame>
        <p:nvGraphicFramePr>
          <p:cNvPr id="63" name="Table 62"/>
          <p:cNvGraphicFramePr>
            <a:graphicFrameLocks noGrp="1"/>
          </p:cNvGraphicFramePr>
          <p:nvPr/>
        </p:nvGraphicFramePr>
        <p:xfrm>
          <a:off x="4119563" y="3695700"/>
          <a:ext cx="989277" cy="1069844"/>
        </p:xfrm>
        <a:graphic>
          <a:graphicData uri="http://schemas.openxmlformats.org/drawingml/2006/table">
            <a:tbl>
              <a:tblPr bandRow="1">
                <a:tableStyleId>{5940675A-B579-460E-94D1-54222C63F5DA}</a:tableStyleId>
              </a:tblPr>
              <a:tblGrid>
                <a:gridCol w="329759"/>
                <a:gridCol w="329759"/>
                <a:gridCol w="329759"/>
              </a:tblGrid>
              <a:tr h="267461"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v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n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p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3.2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6.4</a:t>
                      </a:r>
                      <a:endParaRPr lang="en-US" sz="1600" dirty="0"/>
                    </a:p>
                  </a:txBody>
                  <a:tcPr marL="0" marR="0"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d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18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</a:t>
                      </a:r>
                      <a:endParaRPr lang="en-US" sz="1600" dirty="0"/>
                    </a:p>
                  </a:txBody>
                  <a:tcPr marL="0" marR="0"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n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</a:t>
                      </a:r>
                      <a:endParaRPr lang="en-US" sz="1600" dirty="0"/>
                    </a:p>
                  </a:txBody>
                  <a:tcPr marL="0" marR="0" marT="0" marB="0"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</a:t>
                      </a:r>
                      <a:endParaRPr lang="en-US" sz="1600" dirty="0"/>
                    </a:p>
                  </a:txBody>
                  <a:tcPr marL="0" marR="0" marT="0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27" name="Group 26"/>
          <p:cNvGrpSpPr>
            <a:grpSpLocks noChangeAspect="1"/>
          </p:cNvGrpSpPr>
          <p:nvPr/>
        </p:nvGrpSpPr>
        <p:grpSpPr>
          <a:xfrm>
            <a:off x="2486025" y="5345872"/>
            <a:ext cx="4213994" cy="1097280"/>
            <a:chOff x="4044608" y="4697110"/>
            <a:chExt cx="2329910" cy="606684"/>
          </a:xfrm>
        </p:grpSpPr>
        <p:pic>
          <p:nvPicPr>
            <p:cNvPr id="28" name="Picture 27" descr="latex-image-1.pdf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06862" y="4749007"/>
              <a:ext cx="2202037" cy="539274"/>
            </a:xfrm>
            <a:prstGeom prst="rect">
              <a:avLst/>
            </a:prstGeom>
          </p:spPr>
        </p:pic>
        <p:sp>
          <p:nvSpPr>
            <p:cNvPr id="29" name="Rectangle 28"/>
            <p:cNvSpPr/>
            <p:nvPr/>
          </p:nvSpPr>
          <p:spPr>
            <a:xfrm>
              <a:off x="4044608" y="4697110"/>
              <a:ext cx="2329910" cy="606684"/>
            </a:xfrm>
            <a:prstGeom prst="rect">
              <a:avLst/>
            </a:prstGeom>
            <a:noFill/>
            <a:ln>
              <a:solidFill>
                <a:schemeClr val="accent2">
                  <a:lumMod val="7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solidFill>
                    <a:schemeClr val="accent4"/>
                  </a:solidFill>
                </a:ln>
                <a:noFill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4314E-7 -8.8719E-7 L 0.00156 0.12903 " pathEditMode="relative" rAng="0" ptsTypes="AA">
                                      <p:cBhvr>
                                        <p:cTn id="10" dur="1000" spd="-100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" y="64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Sum</a:t>
            </a:r>
            <a:r>
              <a:rPr lang="en-US" dirty="0" smtClean="0"/>
              <a:t>-Product </a:t>
            </a:r>
            <a:r>
              <a:rPr lang="en-US" dirty="0"/>
              <a:t>Belief Propagation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BDF466-27FA-404C-BE34-D6B44DBDE543}" type="slidenum">
              <a:rPr lang="en-US"/>
              <a:pPr>
                <a:defRPr/>
              </a:pPr>
              <a:t>14</a:t>
            </a:fld>
            <a:endParaRPr lang="en-US"/>
          </a:p>
        </p:txBody>
      </p:sp>
      <p:sp>
        <p:nvSpPr>
          <p:cNvPr id="109" name="TextBox 108"/>
          <p:cNvSpPr txBox="1"/>
          <p:nvPr/>
        </p:nvSpPr>
        <p:spPr>
          <a:xfrm>
            <a:off x="642938" y="1023938"/>
            <a:ext cx="3246437" cy="43656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b="1" dirty="0">
                <a:latin typeface="+mn-lt"/>
                <a:cs typeface="+mn-cs"/>
              </a:rPr>
              <a:t>Factor Message</a:t>
            </a:r>
          </a:p>
        </p:txBody>
      </p:sp>
      <p:grpSp>
        <p:nvGrpSpPr>
          <p:cNvPr id="61444" name="Group 4"/>
          <p:cNvGrpSpPr>
            <a:grpSpLocks/>
          </p:cNvGrpSpPr>
          <p:nvPr/>
        </p:nvGrpSpPr>
        <p:grpSpPr bwMode="auto">
          <a:xfrm>
            <a:off x="1679575" y="2603500"/>
            <a:ext cx="5794375" cy="885825"/>
            <a:chOff x="1674792" y="4044868"/>
            <a:chExt cx="5794409" cy="886896"/>
          </a:xfrm>
        </p:grpSpPr>
        <p:sp>
          <p:nvSpPr>
            <p:cNvPr id="34" name="Rectangle 33"/>
            <p:cNvSpPr/>
            <p:nvPr/>
          </p:nvSpPr>
          <p:spPr>
            <a:xfrm>
              <a:off x="4403721" y="4273744"/>
              <a:ext cx="420689" cy="421197"/>
            </a:xfrm>
            <a:prstGeom prst="rect">
              <a:avLst/>
            </a:prstGeom>
            <a:solidFill>
              <a:schemeClr val="accent3"/>
            </a:solidFill>
            <a:ln w="28575" cmpd="sng">
              <a:solidFill>
                <a:schemeClr val="accent3">
                  <a:lumMod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1</a:t>
              </a:r>
              <a:endParaRPr lang="en-US" sz="14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grpSp>
          <p:nvGrpSpPr>
            <p:cNvPr id="61451" name="Group 35"/>
            <p:cNvGrpSpPr>
              <a:grpSpLocks/>
            </p:cNvGrpSpPr>
            <p:nvPr/>
          </p:nvGrpSpPr>
          <p:grpSpPr bwMode="auto">
            <a:xfrm>
              <a:off x="1674792" y="4256792"/>
              <a:ext cx="797191" cy="454777"/>
              <a:chOff x="2210684" y="5337292"/>
              <a:chExt cx="382896" cy="286889"/>
            </a:xfrm>
          </p:grpSpPr>
          <p:cxnSp>
            <p:nvCxnSpPr>
              <p:cNvPr id="49" name="Straight Connector 48"/>
              <p:cNvCxnSpPr>
                <a:stCxn id="34" idx="1"/>
              </p:cNvCxnSpPr>
              <p:nvPr/>
            </p:nvCxnSpPr>
            <p:spPr>
              <a:xfrm flipH="1" flipV="1">
                <a:off x="2210684" y="5337292"/>
                <a:ext cx="382892" cy="134494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>
                <a:stCxn id="34" idx="1"/>
              </p:cNvCxnSpPr>
              <p:nvPr/>
            </p:nvCxnSpPr>
            <p:spPr>
              <a:xfrm flipH="1">
                <a:off x="2210688" y="5461221"/>
                <a:ext cx="382892" cy="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>
                <a:stCxn id="34" idx="1"/>
              </p:cNvCxnSpPr>
              <p:nvPr/>
            </p:nvCxnSpPr>
            <p:spPr>
              <a:xfrm flipH="1">
                <a:off x="2210686" y="5471790"/>
                <a:ext cx="382892" cy="152391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1452" name="Group 36"/>
            <p:cNvGrpSpPr>
              <a:grpSpLocks/>
            </p:cNvGrpSpPr>
            <p:nvPr/>
          </p:nvGrpSpPr>
          <p:grpSpPr bwMode="auto">
            <a:xfrm rot="10800000">
              <a:off x="6672018" y="4239574"/>
              <a:ext cx="797183" cy="454771"/>
              <a:chOff x="3345037" y="5465825"/>
              <a:chExt cx="382892" cy="286902"/>
            </a:xfrm>
          </p:grpSpPr>
          <p:cxnSp>
            <p:nvCxnSpPr>
              <p:cNvPr id="46" name="Straight Connector 45"/>
              <p:cNvCxnSpPr/>
              <p:nvPr/>
            </p:nvCxnSpPr>
            <p:spPr>
              <a:xfrm flipH="1" flipV="1">
                <a:off x="3345037" y="5465825"/>
                <a:ext cx="382892" cy="134502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>
              <a:xfrm flipH="1">
                <a:off x="3345037" y="5583316"/>
                <a:ext cx="382892" cy="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>
              <a:xfrm flipH="1">
                <a:off x="3345037" y="5600327"/>
                <a:ext cx="382892" cy="15240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9" name="Oval 38"/>
            <p:cNvSpPr/>
            <p:nvPr/>
          </p:nvSpPr>
          <p:spPr>
            <a:xfrm>
              <a:off x="2481247" y="4044868"/>
              <a:ext cx="857255" cy="869413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6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1</a:t>
              </a:r>
              <a:endParaRPr lang="en-US" sz="16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40" name="Straight Connector 39"/>
            <p:cNvCxnSpPr>
              <a:stCxn id="39" idx="6"/>
              <a:endCxn id="34" idx="1"/>
            </p:cNvCxnSpPr>
            <p:nvPr/>
          </p:nvCxnSpPr>
          <p:spPr>
            <a:xfrm>
              <a:off x="3338502" y="4478780"/>
              <a:ext cx="1065219" cy="4768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Oval 40"/>
            <p:cNvSpPr/>
            <p:nvPr/>
          </p:nvSpPr>
          <p:spPr>
            <a:xfrm>
              <a:off x="5807079" y="4062352"/>
              <a:ext cx="857255" cy="869412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6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3</a:t>
              </a:r>
              <a:endParaRPr lang="en-US" sz="16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42" name="Straight Connector 41"/>
            <p:cNvCxnSpPr>
              <a:stCxn id="34" idx="3"/>
              <a:endCxn id="41" idx="2"/>
            </p:cNvCxnSpPr>
            <p:nvPr/>
          </p:nvCxnSpPr>
          <p:spPr>
            <a:xfrm>
              <a:off x="4824410" y="4483548"/>
              <a:ext cx="982669" cy="14305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/>
            <p:cNvCxnSpPr/>
            <p:nvPr/>
          </p:nvCxnSpPr>
          <p:spPr>
            <a:xfrm flipH="1">
              <a:off x="4887911" y="4348448"/>
              <a:ext cx="798518" cy="0"/>
            </a:xfrm>
            <a:prstGeom prst="straightConnector1">
              <a:avLst/>
            </a:prstGeom>
            <a:ln w="38100" cmpd="sng">
              <a:solidFill>
                <a:schemeClr val="accent4"/>
              </a:solidFill>
              <a:headEnd type="oval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58" name="Table 57"/>
          <p:cNvGraphicFramePr>
            <a:graphicFrameLocks noGrp="1"/>
          </p:cNvGraphicFramePr>
          <p:nvPr/>
        </p:nvGraphicFramePr>
        <p:xfrm>
          <a:off x="5326422" y="1930601"/>
          <a:ext cx="727418" cy="534922"/>
        </p:xfrm>
        <a:graphic>
          <a:graphicData uri="http://schemas.openxmlformats.org/drawingml/2006/table">
            <a:tbl>
              <a:tblPr bandRow="1">
                <a:tableStyleId>{775DCB02-9BB8-47FD-8907-85C794F793BA}</a:tableStyleId>
              </a:tblPr>
              <a:tblGrid>
                <a:gridCol w="363709"/>
                <a:gridCol w="363709"/>
              </a:tblGrid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v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</a:t>
                      </a:r>
                      <a:endParaRPr lang="en-US" sz="1600" dirty="0"/>
                    </a:p>
                  </a:txBody>
                  <a:tcPr marL="0" marR="0" marT="0" marB="0" anchor="ctr"/>
                </a:tc>
              </a:tr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n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0.2</a:t>
                      </a:r>
                      <a:endParaRPr lang="en-US" sz="1600" dirty="0"/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graphicFrame>
        <p:nvGraphicFramePr>
          <p:cNvPr id="61" name="Table 60"/>
          <p:cNvGraphicFramePr>
            <a:graphicFrameLocks noGrp="1"/>
          </p:cNvGraphicFramePr>
          <p:nvPr/>
        </p:nvGraphicFramePr>
        <p:xfrm>
          <a:off x="4106128" y="1583048"/>
          <a:ext cx="989277" cy="1069844"/>
        </p:xfrm>
        <a:graphic>
          <a:graphicData uri="http://schemas.openxmlformats.org/drawingml/2006/table">
            <a:tbl>
              <a:tblPr bandRow="1">
                <a:tableStyleId>{69C7853C-536D-4A76-A0AE-DD22124D55A5}</a:tableStyleId>
              </a:tblPr>
              <a:tblGrid>
                <a:gridCol w="329759"/>
                <a:gridCol w="329759"/>
                <a:gridCol w="329759"/>
              </a:tblGrid>
              <a:tr h="267461"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v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n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</a:tr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p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0.1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</a:t>
                      </a:r>
                      <a:endParaRPr lang="en-US" sz="1600" dirty="0"/>
                    </a:p>
                  </a:txBody>
                  <a:tcPr marL="0" marR="0" marT="0" marB="0" anchor="ctr"/>
                </a:tc>
              </a:tr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d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</a:t>
                      </a:r>
                      <a:endParaRPr lang="en-US" sz="1600" dirty="0"/>
                    </a:p>
                  </a:txBody>
                  <a:tcPr marL="0" marR="0" marT="0" marB="0" anchor="ctr"/>
                </a:tc>
              </a:tr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n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cxnSp>
        <p:nvCxnSpPr>
          <p:cNvPr id="27" name="Straight Arrow Connector 26"/>
          <p:cNvCxnSpPr/>
          <p:nvPr/>
        </p:nvCxnSpPr>
        <p:spPr>
          <a:xfrm flipH="1">
            <a:off x="3440113" y="2905125"/>
            <a:ext cx="804862" cy="0"/>
          </a:xfrm>
          <a:prstGeom prst="straightConnector1">
            <a:avLst/>
          </a:prstGeom>
          <a:ln w="57150" cmpd="sng">
            <a:solidFill>
              <a:schemeClr val="accent4">
                <a:lumMod val="50000"/>
              </a:schemeClr>
            </a:solidFill>
            <a:headEnd type="oval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30" name="Table 29"/>
          <p:cNvGraphicFramePr>
            <a:graphicFrameLocks noGrp="1"/>
          </p:cNvGraphicFramePr>
          <p:nvPr/>
        </p:nvGraphicFramePr>
        <p:xfrm>
          <a:off x="2632205" y="1754896"/>
          <a:ext cx="1291965" cy="802383"/>
        </p:xfrm>
        <a:graphic>
          <a:graphicData uri="http://schemas.openxmlformats.org/drawingml/2006/table">
            <a:tbl>
              <a:tblPr bandRow="1">
                <a:tableStyleId>{775DCB02-9BB8-47FD-8907-85C794F793BA}</a:tableStyleId>
              </a:tblPr>
              <a:tblGrid>
                <a:gridCol w="378251"/>
                <a:gridCol w="913714"/>
              </a:tblGrid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p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0.8 + 0.16</a:t>
                      </a:r>
                      <a:endParaRPr lang="en-US" sz="1600" dirty="0"/>
                    </a:p>
                  </a:txBody>
                  <a:tcPr marL="0" marR="0" marT="0" marB="0" anchor="ctr"/>
                </a:tc>
              </a:tr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d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24 + 0</a:t>
                      </a:r>
                      <a:endParaRPr lang="en-US" sz="1600" dirty="0"/>
                    </a:p>
                  </a:txBody>
                  <a:tcPr marL="0" marR="0" marT="0" marB="0" anchor="ctr"/>
                </a:tc>
              </a:tr>
              <a:tr h="26746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n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 + 0.2</a:t>
                      </a:r>
                      <a:endParaRPr lang="en-US" sz="1600" dirty="0"/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grpSp>
        <p:nvGrpSpPr>
          <p:cNvPr id="25" name="Group 24"/>
          <p:cNvGrpSpPr>
            <a:grpSpLocks noChangeAspect="1"/>
          </p:cNvGrpSpPr>
          <p:nvPr/>
        </p:nvGrpSpPr>
        <p:grpSpPr>
          <a:xfrm>
            <a:off x="1884613" y="5259070"/>
            <a:ext cx="5446241" cy="1097280"/>
            <a:chOff x="4044609" y="3747285"/>
            <a:chExt cx="3262286" cy="657268"/>
          </a:xfrm>
        </p:grpSpPr>
        <p:pic>
          <p:nvPicPr>
            <p:cNvPr id="26" name="Picture 25" descr="latex-image-1.pdf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06863" y="3772929"/>
              <a:ext cx="3089593" cy="606684"/>
            </a:xfrm>
            <a:prstGeom prst="rect">
              <a:avLst/>
            </a:prstGeom>
          </p:spPr>
        </p:pic>
        <p:sp>
          <p:nvSpPr>
            <p:cNvPr id="28" name="Rectangle 27"/>
            <p:cNvSpPr/>
            <p:nvPr/>
          </p:nvSpPr>
          <p:spPr>
            <a:xfrm>
              <a:off x="4044609" y="3747285"/>
              <a:ext cx="3262286" cy="657268"/>
            </a:xfrm>
            <a:prstGeom prst="rect">
              <a:avLst/>
            </a:prstGeom>
            <a:noFill/>
            <a:ln>
              <a:solidFill>
                <a:schemeClr val="accent4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solidFill>
                    <a:schemeClr val="accent4"/>
                  </a:solidFill>
                </a:ln>
                <a:noFill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4314E-7 -8.8719E-7 L 0.00156 0.12903 " pathEditMode="relative" rAng="0" ptsTypes="AA">
                                      <p:cBhvr>
                                        <p:cTn id="10" dur="1000" spd="-100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" y="64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2"/>
          <p:cNvSpPr txBox="1">
            <a:spLocks/>
          </p:cNvSpPr>
          <p:nvPr/>
        </p:nvSpPr>
        <p:spPr>
          <a:xfrm>
            <a:off x="457200" y="1044575"/>
            <a:ext cx="8389938" cy="5311775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  <a:effectLst>
            <a:outerShdw blurRad="152400" dist="127000" dir="6060000" sx="102000" sy="102000" algn="t" rotWithShape="0">
              <a:prstClr val="black">
                <a:alpha val="40000"/>
              </a:prstClr>
            </a:outerShdw>
          </a:effectLst>
        </p:spPr>
        <p:txBody>
          <a:bodyPr>
            <a:normAutofit fontScale="625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lnSpc>
                <a:spcPct val="100000"/>
              </a:lnSpc>
              <a:spcAft>
                <a:spcPts val="0"/>
              </a:spcAft>
              <a:buFont typeface="Arial"/>
              <a:buNone/>
              <a:defRPr/>
            </a:pPr>
            <a:r>
              <a:rPr lang="en-US" b="1" dirty="0" smtClean="0"/>
              <a:t>Input: </a:t>
            </a:r>
            <a:r>
              <a:rPr lang="en-US" dirty="0" smtClean="0"/>
              <a:t>a factor graph with cycles</a:t>
            </a:r>
          </a:p>
          <a:p>
            <a:pPr marL="0" indent="0" fontAlgn="auto">
              <a:lnSpc>
                <a:spcPct val="100000"/>
              </a:lnSpc>
              <a:spcAft>
                <a:spcPts val="0"/>
              </a:spcAft>
              <a:buFont typeface="Arial"/>
              <a:buNone/>
              <a:defRPr/>
            </a:pPr>
            <a:r>
              <a:rPr lang="en-US" b="1" dirty="0" smtClean="0"/>
              <a:t>Output: </a:t>
            </a:r>
            <a:r>
              <a:rPr lang="en-US" dirty="0" smtClean="0"/>
              <a:t>approximate </a:t>
            </a:r>
            <a:r>
              <a:rPr lang="en-US" dirty="0" err="1" smtClean="0"/>
              <a:t>marginals</a:t>
            </a:r>
            <a:r>
              <a:rPr lang="en-US" dirty="0" smtClean="0"/>
              <a:t> for each variable and factor</a:t>
            </a:r>
            <a:endParaRPr lang="en-US" b="1" dirty="0" smtClean="0"/>
          </a:p>
          <a:p>
            <a:pPr marL="0" indent="0" fontAlgn="auto">
              <a:lnSpc>
                <a:spcPct val="100000"/>
              </a:lnSpc>
              <a:spcAft>
                <a:spcPts val="0"/>
              </a:spcAft>
              <a:buFont typeface="Arial"/>
              <a:buNone/>
              <a:defRPr/>
            </a:pPr>
            <a:endParaRPr lang="en-US" b="1" dirty="0"/>
          </a:p>
          <a:p>
            <a:pPr marL="0" indent="0" fontAlgn="auto">
              <a:lnSpc>
                <a:spcPct val="100000"/>
              </a:lnSpc>
              <a:spcAft>
                <a:spcPts val="0"/>
              </a:spcAft>
              <a:buFont typeface="Arial"/>
              <a:buNone/>
              <a:defRPr/>
            </a:pPr>
            <a:r>
              <a:rPr lang="en-US" b="1" dirty="0" smtClean="0"/>
              <a:t>Algorithm:</a:t>
            </a:r>
            <a:endParaRPr lang="en-US" dirty="0"/>
          </a:p>
          <a:p>
            <a:pPr marL="514350" indent="-514350" fontAlgn="auto">
              <a:lnSpc>
                <a:spcPct val="10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/>
              <a:t>Initialize the messages to the uniform </a:t>
            </a:r>
            <a:r>
              <a:rPr lang="en-US" dirty="0" smtClean="0"/>
              <a:t>distribution.</a:t>
            </a:r>
            <a:endParaRPr lang="en-US" dirty="0"/>
          </a:p>
          <a:p>
            <a:pPr marL="0" indent="0" fontAlgn="auto">
              <a:lnSpc>
                <a:spcPct val="100000"/>
              </a:lnSpc>
              <a:spcAft>
                <a:spcPts val="0"/>
              </a:spcAft>
              <a:buFont typeface="Arial"/>
              <a:buNone/>
              <a:defRPr/>
            </a:pPr>
            <a:endParaRPr lang="en-US" dirty="0"/>
          </a:p>
          <a:p>
            <a:pPr marL="514350" indent="-514350" fontAlgn="auto">
              <a:lnSpc>
                <a:spcPct val="100000"/>
              </a:lnSpc>
              <a:spcAft>
                <a:spcPts val="0"/>
              </a:spcAft>
              <a:buFont typeface="+mj-lt"/>
              <a:buAutoNum type="arabicPeriod"/>
              <a:defRPr/>
            </a:pPr>
            <a:endParaRPr lang="en-US" dirty="0" smtClean="0"/>
          </a:p>
          <a:p>
            <a:pPr marL="514350" indent="-514350" fontAlgn="auto">
              <a:lnSpc>
                <a:spcPct val="10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Send </a:t>
            </a:r>
            <a:r>
              <a:rPr lang="en-US" dirty="0"/>
              <a:t>messages </a:t>
            </a:r>
            <a:r>
              <a:rPr lang="en-US" dirty="0" smtClean="0"/>
              <a:t>until convergence.</a:t>
            </a:r>
            <a:br>
              <a:rPr lang="en-US" dirty="0" smtClean="0"/>
            </a:br>
            <a:r>
              <a:rPr lang="en-US" dirty="0" smtClean="0"/>
              <a:t>Normalize them when they grow too large.</a:t>
            </a:r>
            <a:endParaRPr lang="en-US" b="1" dirty="0" smtClean="0"/>
          </a:p>
          <a:p>
            <a:pPr marL="0" indent="0" fontAlgn="auto">
              <a:lnSpc>
                <a:spcPct val="100000"/>
              </a:lnSpc>
              <a:spcAft>
                <a:spcPts val="0"/>
              </a:spcAft>
              <a:buFont typeface="Arial"/>
              <a:buNone/>
              <a:defRPr/>
            </a:pPr>
            <a:endParaRPr lang="en-US" b="1" dirty="0"/>
          </a:p>
          <a:p>
            <a:pPr marL="514350" indent="-514350" fontAlgn="auto">
              <a:lnSpc>
                <a:spcPct val="100000"/>
              </a:lnSpc>
              <a:spcAft>
                <a:spcPts val="0"/>
              </a:spcAft>
              <a:buFont typeface="+mj-lt"/>
              <a:buAutoNum type="arabicPeriod"/>
              <a:defRPr/>
            </a:pPr>
            <a:endParaRPr lang="en-US" dirty="0" smtClean="0"/>
          </a:p>
          <a:p>
            <a:pPr marL="514350" indent="-514350" fontAlgn="auto">
              <a:lnSpc>
                <a:spcPct val="10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Compute the beliefs </a:t>
            </a:r>
            <a:r>
              <a:rPr lang="en-US" dirty="0"/>
              <a:t>(</a:t>
            </a:r>
            <a:r>
              <a:rPr lang="en-US" dirty="0" err="1" smtClean="0"/>
              <a:t>unnormalized</a:t>
            </a:r>
            <a:r>
              <a:rPr lang="en-US" dirty="0" smtClean="0"/>
              <a:t> </a:t>
            </a:r>
            <a:r>
              <a:rPr lang="en-US" dirty="0" err="1"/>
              <a:t>marginals</a:t>
            </a:r>
            <a:r>
              <a:rPr lang="en-US" dirty="0"/>
              <a:t>).</a:t>
            </a:r>
          </a:p>
          <a:p>
            <a:pPr marL="514350" indent="-514350" fontAlgn="auto">
              <a:lnSpc>
                <a:spcPct val="100000"/>
              </a:lnSpc>
              <a:spcAft>
                <a:spcPts val="0"/>
              </a:spcAft>
              <a:buFont typeface="+mj-lt"/>
              <a:buAutoNum type="arabicPeriod"/>
              <a:defRPr/>
            </a:pPr>
            <a:endParaRPr lang="en-US" dirty="0" smtClean="0"/>
          </a:p>
          <a:p>
            <a:pPr marL="514350" indent="-514350" fontAlgn="auto">
              <a:lnSpc>
                <a:spcPct val="100000"/>
              </a:lnSpc>
              <a:spcAft>
                <a:spcPts val="0"/>
              </a:spcAft>
              <a:buFont typeface="+mj-lt"/>
              <a:buAutoNum type="arabicPeriod"/>
              <a:defRPr/>
            </a:pPr>
            <a:endParaRPr lang="en-US" dirty="0" smtClean="0"/>
          </a:p>
          <a:p>
            <a:pPr marL="514350" indent="-514350" fontAlgn="auto">
              <a:lnSpc>
                <a:spcPct val="10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Normalize beliefs and return the </a:t>
            </a:r>
            <a:r>
              <a:rPr lang="en-US" b="1" dirty="0" smtClean="0"/>
              <a:t>approximate </a:t>
            </a:r>
            <a:r>
              <a:rPr lang="en-US" dirty="0" err="1" smtClean="0"/>
              <a:t>marginals</a:t>
            </a:r>
            <a:r>
              <a:rPr lang="en-US" dirty="0" smtClean="0"/>
              <a:t>.</a:t>
            </a:r>
            <a:endParaRPr lang="en-US" dirty="0"/>
          </a:p>
          <a:p>
            <a:pPr marL="0" indent="0" fontAlgn="auto">
              <a:lnSpc>
                <a:spcPct val="100000"/>
              </a:lnSpc>
              <a:spcAft>
                <a:spcPts val="0"/>
              </a:spcAft>
              <a:buFont typeface="Arial"/>
              <a:buNone/>
              <a:defRPr/>
            </a:pPr>
            <a:endParaRPr lang="en-US" dirty="0"/>
          </a:p>
          <a:p>
            <a:pPr marL="0" indent="0" fontAlgn="auto">
              <a:lnSpc>
                <a:spcPct val="100000"/>
              </a:lnSpc>
              <a:spcAft>
                <a:spcPts val="0"/>
              </a:spcAft>
              <a:buFont typeface="Arial"/>
              <a:buNone/>
              <a:defRPr/>
            </a:pPr>
            <a:r>
              <a:rPr lang="en-US" dirty="0"/>
              <a:t>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Loopy Belief Propagation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D39664-3408-458A-90AE-5D3E8B5BA17F}" type="slidenum">
              <a:rPr lang="en-US"/>
              <a:pPr>
                <a:defRPr/>
              </a:pPr>
              <a:t>15</a:t>
            </a:fld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2739309" y="2574082"/>
            <a:ext cx="1220237" cy="327260"/>
            <a:chOff x="2739309" y="2574082"/>
            <a:chExt cx="1220237" cy="327260"/>
          </a:xfrm>
        </p:grpSpPr>
        <p:pic>
          <p:nvPicPr>
            <p:cNvPr id="15" name="Picture 14" descr="latex-image-1.pdf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41625" y="2611438"/>
              <a:ext cx="1016000" cy="228600"/>
            </a:xfrm>
            <a:prstGeom prst="rect">
              <a:avLst/>
            </a:prstGeom>
          </p:spPr>
        </p:pic>
        <p:sp>
          <p:nvSpPr>
            <p:cNvPr id="16" name="Rectangle 15"/>
            <p:cNvSpPr/>
            <p:nvPr/>
          </p:nvSpPr>
          <p:spPr>
            <a:xfrm>
              <a:off x="2739309" y="2574082"/>
              <a:ext cx="1220237" cy="327260"/>
            </a:xfrm>
            <a:prstGeom prst="rect">
              <a:avLst/>
            </a:prstGeom>
            <a:noFill/>
            <a:ln>
              <a:solidFill>
                <a:schemeClr val="accent4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solidFill>
                    <a:schemeClr val="accent4"/>
                  </a:solidFill>
                </a:ln>
                <a:noFill/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4044608" y="2574082"/>
            <a:ext cx="1220237" cy="327260"/>
            <a:chOff x="4044608" y="2574082"/>
            <a:chExt cx="1220237" cy="327260"/>
          </a:xfrm>
        </p:grpSpPr>
        <p:pic>
          <p:nvPicPr>
            <p:cNvPr id="18" name="Picture 17" descr="latex-image-1.pdf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06863" y="2611438"/>
              <a:ext cx="1016000" cy="228600"/>
            </a:xfrm>
            <a:prstGeom prst="rect">
              <a:avLst/>
            </a:prstGeom>
          </p:spPr>
        </p:pic>
        <p:sp>
          <p:nvSpPr>
            <p:cNvPr id="19" name="Rectangle 18"/>
            <p:cNvSpPr/>
            <p:nvPr/>
          </p:nvSpPr>
          <p:spPr>
            <a:xfrm>
              <a:off x="4044608" y="2574082"/>
              <a:ext cx="1220237" cy="327260"/>
            </a:xfrm>
            <a:prstGeom prst="rect">
              <a:avLst/>
            </a:prstGeom>
            <a:noFill/>
            <a:ln>
              <a:solidFill>
                <a:schemeClr val="accent4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solidFill>
                    <a:schemeClr val="accent4"/>
                  </a:solidFill>
                </a:ln>
                <a:noFill/>
              </a:endParaRPr>
            </a:p>
          </p:txBody>
        </p:sp>
      </p:grpSp>
      <p:grpSp>
        <p:nvGrpSpPr>
          <p:cNvPr id="20" name="Group 19"/>
          <p:cNvGrpSpPr>
            <a:grpSpLocks noChangeAspect="1"/>
          </p:cNvGrpSpPr>
          <p:nvPr/>
        </p:nvGrpSpPr>
        <p:grpSpPr>
          <a:xfrm>
            <a:off x="4044608" y="3747717"/>
            <a:ext cx="2948990" cy="594147"/>
            <a:chOff x="4044609" y="3747285"/>
            <a:chExt cx="3262286" cy="657268"/>
          </a:xfrm>
        </p:grpSpPr>
        <p:pic>
          <p:nvPicPr>
            <p:cNvPr id="21" name="Picture 20" descr="latex-image-1.pdf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06863" y="3772929"/>
              <a:ext cx="3089593" cy="606684"/>
            </a:xfrm>
            <a:prstGeom prst="rect">
              <a:avLst/>
            </a:prstGeom>
          </p:spPr>
        </p:pic>
        <p:sp>
          <p:nvSpPr>
            <p:cNvPr id="22" name="Rectangle 21"/>
            <p:cNvSpPr/>
            <p:nvPr/>
          </p:nvSpPr>
          <p:spPr>
            <a:xfrm>
              <a:off x="4044609" y="3747285"/>
              <a:ext cx="3262286" cy="657268"/>
            </a:xfrm>
            <a:prstGeom prst="rect">
              <a:avLst/>
            </a:prstGeom>
            <a:noFill/>
            <a:ln>
              <a:solidFill>
                <a:schemeClr val="accent4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solidFill>
                    <a:schemeClr val="accent4"/>
                  </a:solidFill>
                </a:ln>
                <a:noFill/>
              </a:endParaRPr>
            </a:p>
          </p:txBody>
        </p:sp>
      </p:grpSp>
      <p:grpSp>
        <p:nvGrpSpPr>
          <p:cNvPr id="23" name="Group 22"/>
          <p:cNvGrpSpPr>
            <a:grpSpLocks noChangeAspect="1"/>
          </p:cNvGrpSpPr>
          <p:nvPr/>
        </p:nvGrpSpPr>
        <p:grpSpPr>
          <a:xfrm>
            <a:off x="1808804" y="3747287"/>
            <a:ext cx="2150741" cy="585936"/>
            <a:chOff x="1580312" y="3747285"/>
            <a:chExt cx="2379233" cy="648184"/>
          </a:xfrm>
        </p:grpSpPr>
        <p:pic>
          <p:nvPicPr>
            <p:cNvPr id="24" name="Picture 23" descr="latex-image-1.pdf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54895" y="3840082"/>
              <a:ext cx="2134627" cy="539274"/>
            </a:xfrm>
            <a:prstGeom prst="rect">
              <a:avLst/>
            </a:prstGeom>
          </p:spPr>
        </p:pic>
        <p:sp>
          <p:nvSpPr>
            <p:cNvPr id="25" name="Rectangle 24"/>
            <p:cNvSpPr/>
            <p:nvPr/>
          </p:nvSpPr>
          <p:spPr>
            <a:xfrm>
              <a:off x="1580312" y="3747285"/>
              <a:ext cx="2379233" cy="648184"/>
            </a:xfrm>
            <a:prstGeom prst="rect">
              <a:avLst/>
            </a:prstGeom>
            <a:noFill/>
            <a:ln>
              <a:solidFill>
                <a:schemeClr val="accent4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solidFill>
                    <a:schemeClr val="accent4"/>
                  </a:solidFill>
                </a:ln>
                <a:noFill/>
              </a:endParaRPr>
            </a:p>
          </p:txBody>
        </p:sp>
      </p:grpSp>
      <p:grpSp>
        <p:nvGrpSpPr>
          <p:cNvPr id="26" name="Group 25"/>
          <p:cNvGrpSpPr>
            <a:grpSpLocks noChangeAspect="1"/>
          </p:cNvGrpSpPr>
          <p:nvPr/>
        </p:nvGrpSpPr>
        <p:grpSpPr>
          <a:xfrm>
            <a:off x="2341586" y="4697111"/>
            <a:ext cx="1617960" cy="555701"/>
            <a:chOff x="2172304" y="4687963"/>
            <a:chExt cx="1766401" cy="606684"/>
          </a:xfrm>
        </p:grpSpPr>
        <p:pic>
          <p:nvPicPr>
            <p:cNvPr id="27" name="Picture 26" descr="latex-image-1.pdf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51037" y="4749007"/>
              <a:ext cx="1606588" cy="539274"/>
            </a:xfrm>
            <a:prstGeom prst="rect">
              <a:avLst/>
            </a:prstGeom>
          </p:spPr>
        </p:pic>
        <p:sp>
          <p:nvSpPr>
            <p:cNvPr id="28" name="Rectangle 27"/>
            <p:cNvSpPr/>
            <p:nvPr/>
          </p:nvSpPr>
          <p:spPr>
            <a:xfrm>
              <a:off x="2172304" y="4687963"/>
              <a:ext cx="1766401" cy="606684"/>
            </a:xfrm>
            <a:prstGeom prst="rect">
              <a:avLst/>
            </a:prstGeom>
            <a:noFill/>
            <a:ln>
              <a:solidFill>
                <a:schemeClr val="accent2">
                  <a:lumMod val="7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solidFill>
                    <a:schemeClr val="accent4"/>
                  </a:solidFill>
                </a:ln>
                <a:noFill/>
              </a:endParaRPr>
            </a:p>
          </p:txBody>
        </p:sp>
      </p:grpSp>
      <p:grpSp>
        <p:nvGrpSpPr>
          <p:cNvPr id="29" name="Group 28"/>
          <p:cNvGrpSpPr>
            <a:grpSpLocks noChangeAspect="1"/>
          </p:cNvGrpSpPr>
          <p:nvPr/>
        </p:nvGrpSpPr>
        <p:grpSpPr>
          <a:xfrm>
            <a:off x="4044608" y="4697111"/>
            <a:ext cx="2134114" cy="555701"/>
            <a:chOff x="4044608" y="4697110"/>
            <a:chExt cx="2329910" cy="606684"/>
          </a:xfrm>
        </p:grpSpPr>
        <p:pic>
          <p:nvPicPr>
            <p:cNvPr id="30" name="Picture 29" descr="latex-image-1.pdf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06862" y="4749007"/>
              <a:ext cx="2202037" cy="539274"/>
            </a:xfrm>
            <a:prstGeom prst="rect">
              <a:avLst/>
            </a:prstGeom>
          </p:spPr>
        </p:pic>
        <p:sp>
          <p:nvSpPr>
            <p:cNvPr id="31" name="Rectangle 30"/>
            <p:cNvSpPr/>
            <p:nvPr/>
          </p:nvSpPr>
          <p:spPr>
            <a:xfrm>
              <a:off x="4044608" y="4697110"/>
              <a:ext cx="2329910" cy="606684"/>
            </a:xfrm>
            <a:prstGeom prst="rect">
              <a:avLst/>
            </a:prstGeom>
            <a:noFill/>
            <a:ln>
              <a:solidFill>
                <a:schemeClr val="accent2">
                  <a:lumMod val="7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solidFill>
                    <a:schemeClr val="accent4"/>
                  </a:solidFill>
                </a:ln>
                <a:noFill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4044608" y="5694773"/>
            <a:ext cx="1922767" cy="327260"/>
            <a:chOff x="4044608" y="5694773"/>
            <a:chExt cx="1922767" cy="327260"/>
          </a:xfrm>
        </p:grpSpPr>
        <p:pic>
          <p:nvPicPr>
            <p:cNvPr id="33" name="Picture 32" descr="latex-image-1.pdf"/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4106863" y="5729288"/>
              <a:ext cx="1789112" cy="244475"/>
            </a:xfrm>
            <a:prstGeom prst="rect">
              <a:avLst/>
            </a:prstGeom>
            <a:noFill/>
          </p:spPr>
        </p:pic>
        <p:sp>
          <p:nvSpPr>
            <p:cNvPr id="34" name="Rectangle 33"/>
            <p:cNvSpPr/>
            <p:nvPr/>
          </p:nvSpPr>
          <p:spPr>
            <a:xfrm>
              <a:off x="4044608" y="5694773"/>
              <a:ext cx="1922767" cy="32726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solidFill>
                    <a:schemeClr val="accent4"/>
                  </a:solidFill>
                </a:ln>
                <a:noFill/>
              </a:endParaRP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2309168" y="5702506"/>
            <a:ext cx="1650377" cy="327260"/>
            <a:chOff x="2309168" y="5702506"/>
            <a:chExt cx="1650377" cy="327260"/>
          </a:xfrm>
        </p:grpSpPr>
        <p:pic>
          <p:nvPicPr>
            <p:cNvPr id="36" name="Picture 35" descr="latex-image-1.pdf"/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2378075" y="5729288"/>
              <a:ext cx="1479550" cy="244475"/>
            </a:xfrm>
            <a:prstGeom prst="rect">
              <a:avLst/>
            </a:prstGeom>
            <a:noFill/>
          </p:spPr>
        </p:pic>
        <p:sp>
          <p:nvSpPr>
            <p:cNvPr id="37" name="Rectangle 36"/>
            <p:cNvSpPr/>
            <p:nvPr/>
          </p:nvSpPr>
          <p:spPr>
            <a:xfrm>
              <a:off x="2309168" y="5702506"/>
              <a:ext cx="1650377" cy="32726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solidFill>
                    <a:schemeClr val="accent4"/>
                  </a:solidFill>
                </a:ln>
                <a:noFill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Tensor Notation for BP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In section 2, BP was introduced with a notation which defined messages </a:t>
            </a:r>
            <a:r>
              <a:rPr lang="en-US" dirty="0"/>
              <a:t>and beliefs as functions.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This Appendix includes an alternate (and very concise) notation for the Belief Propagation algorithm using tensors.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78746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Tensor Notation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Tensor multiplication: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Tensor marginalization: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4C5175-23E5-4C6A-95BF-BE08EF827E94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pic>
        <p:nvPicPr>
          <p:cNvPr id="10" name="Picture 9" descr="latex-image-1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609" y="2004693"/>
            <a:ext cx="7721757" cy="1033621"/>
          </a:xfrm>
          <a:prstGeom prst="rect">
            <a:avLst/>
          </a:prstGeom>
        </p:spPr>
      </p:pic>
      <p:pic>
        <p:nvPicPr>
          <p:cNvPr id="11" name="Picture 10" descr="latex-image-1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651" y="4214972"/>
            <a:ext cx="7255943" cy="2041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7255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Tensor Notation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4C5175-23E5-4C6A-95BF-BE08EF827E94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71857" y="1211264"/>
            <a:ext cx="2533342" cy="1142185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smtClean="0"/>
              <a:t>A real </a:t>
            </a:r>
            <a:r>
              <a:rPr lang="en-US" sz="2000" dirty="0"/>
              <a:t>function with r keyword </a:t>
            </a:r>
            <a:r>
              <a:rPr lang="en-US" sz="2000" dirty="0" smtClean="0"/>
              <a:t>arguments</a:t>
            </a:r>
            <a:endParaRPr lang="en-US" sz="2000" dirty="0"/>
          </a:p>
        </p:txBody>
      </p:sp>
      <p:sp>
        <p:nvSpPr>
          <p:cNvPr id="8" name="Content Placeholder 4"/>
          <p:cNvSpPr txBox="1">
            <a:spLocks/>
          </p:cNvSpPr>
          <p:nvPr/>
        </p:nvSpPr>
        <p:spPr bwMode="auto">
          <a:xfrm>
            <a:off x="3345538" y="1242551"/>
            <a:ext cx="2533342" cy="1110897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smtClean="0"/>
              <a:t>Axis-labeled array with arbitrary indices</a:t>
            </a:r>
            <a:endParaRPr lang="en-US" sz="2000" dirty="0"/>
          </a:p>
        </p:txBody>
      </p:sp>
      <p:sp>
        <p:nvSpPr>
          <p:cNvPr id="9" name="Content Placeholder 4"/>
          <p:cNvSpPr txBox="1">
            <a:spLocks/>
          </p:cNvSpPr>
          <p:nvPr/>
        </p:nvSpPr>
        <p:spPr bwMode="auto">
          <a:xfrm>
            <a:off x="6153459" y="1242552"/>
            <a:ext cx="2533342" cy="1110896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smtClean="0"/>
              <a:t>Database with column headers</a:t>
            </a:r>
          </a:p>
          <a:p>
            <a:endParaRPr lang="en-US" sz="2000" dirty="0"/>
          </a:p>
        </p:txBody>
      </p:sp>
      <p:sp>
        <p:nvSpPr>
          <p:cNvPr id="10" name="Rectangle 9"/>
          <p:cNvSpPr/>
          <p:nvPr/>
        </p:nvSpPr>
        <p:spPr>
          <a:xfrm>
            <a:off x="457200" y="822543"/>
            <a:ext cx="2269947" cy="34881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A </a:t>
            </a:r>
            <a:r>
              <a:rPr lang="en-US" dirty="0" smtClean="0"/>
              <a:t>rank-</a:t>
            </a:r>
            <a:r>
              <a:rPr lang="en-US" dirty="0"/>
              <a:t>r tensor </a:t>
            </a:r>
            <a:r>
              <a:rPr lang="en-US" dirty="0" smtClean="0"/>
              <a:t>is…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3005199" y="1622453"/>
            <a:ext cx="314033" cy="34881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=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878880" y="1622453"/>
            <a:ext cx="274579" cy="3488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=</a:t>
            </a:r>
            <a:endParaRPr lang="en-US" dirty="0"/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9376245"/>
              </p:ext>
            </p:extLst>
          </p:nvPr>
        </p:nvGraphicFramePr>
        <p:xfrm>
          <a:off x="3446158" y="2975777"/>
          <a:ext cx="861798" cy="731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7266"/>
                <a:gridCol w="287266"/>
                <a:gridCol w="287266"/>
              </a:tblGrid>
              <a:tr h="295147">
                <a:tc rowSpan="2">
                  <a:txBody>
                    <a:bodyPr/>
                    <a:lstStyle/>
                    <a:p>
                      <a:pPr algn="r"/>
                      <a:r>
                        <a:rPr lang="en-US" i="1" dirty="0" smtClean="0">
                          <a:latin typeface="Times New Roman"/>
                          <a:cs typeface="Times New Roman"/>
                        </a:rPr>
                        <a:t>X</a:t>
                      </a:r>
                      <a:endParaRPr lang="en-US" i="1" dirty="0"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Rockwell"/>
                          <a:cs typeface="Rockwell"/>
                        </a:rPr>
                        <a:t>1</a:t>
                      </a:r>
                      <a:endParaRPr lang="en-US" dirty="0">
                        <a:latin typeface="Rockwell"/>
                        <a:cs typeface="Rockwell"/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147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Rockwell"/>
                          <a:cs typeface="Rockwell"/>
                        </a:rPr>
                        <a:t>2</a:t>
                      </a:r>
                      <a:endParaRPr lang="en-US" dirty="0">
                        <a:latin typeface="Rockwell"/>
                        <a:cs typeface="Rockwell"/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16" name="Straight Arrow Connector 15"/>
          <p:cNvCxnSpPr/>
          <p:nvPr/>
        </p:nvCxnSpPr>
        <p:spPr>
          <a:xfrm>
            <a:off x="4670157" y="4000104"/>
            <a:ext cx="12451" cy="69731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43711"/>
              </p:ext>
            </p:extLst>
          </p:nvPr>
        </p:nvGraphicFramePr>
        <p:xfrm>
          <a:off x="6398206" y="4594924"/>
          <a:ext cx="2226336" cy="1828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42112"/>
                <a:gridCol w="742112"/>
                <a:gridCol w="742112"/>
              </a:tblGrid>
              <a:tr h="273633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smtClean="0">
                          <a:latin typeface="Times New Roman"/>
                          <a:cs typeface="Times New Roman"/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smtClean="0">
                          <a:latin typeface="Times New Roman"/>
                          <a:cs typeface="Times New Roman"/>
                        </a:rPr>
                        <a:t>Y</a:t>
                      </a: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value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63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Rockwell"/>
                          <a:cs typeface="Rockwell"/>
                        </a:rPr>
                        <a:t>1</a:t>
                      </a:r>
                      <a:endParaRPr lang="en-US" dirty="0">
                        <a:latin typeface="Rockwell"/>
                        <a:cs typeface="Rockwell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Rockwell"/>
                          <a:cs typeface="Rockwell"/>
                        </a:rPr>
                        <a:t>red</a:t>
                      </a:r>
                      <a:endParaRPr lang="en-US" dirty="0">
                        <a:latin typeface="Rockwell"/>
                        <a:cs typeface="Rockwell"/>
                      </a:endParaRP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27363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Rockwell"/>
                          <a:cs typeface="Rockwell"/>
                        </a:rPr>
                        <a:t>2</a:t>
                      </a:r>
                      <a:endParaRPr lang="en-US" dirty="0">
                        <a:latin typeface="Rockwell"/>
                        <a:cs typeface="Rockwell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Rockwell"/>
                          <a:cs typeface="Rockwell"/>
                        </a:rPr>
                        <a:t>red</a:t>
                      </a:r>
                      <a:endParaRPr lang="en-US" dirty="0">
                        <a:latin typeface="Rockwell"/>
                        <a:cs typeface="Rockwel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7363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Rockwell"/>
                          <a:cs typeface="Rockwell"/>
                        </a:rPr>
                        <a:t>1</a:t>
                      </a:r>
                      <a:endParaRPr lang="en-US" dirty="0">
                        <a:latin typeface="Rockwell"/>
                        <a:cs typeface="Rockwell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Rockwell"/>
                          <a:cs typeface="Rockwell"/>
                        </a:rPr>
                        <a:t>blue</a:t>
                      </a:r>
                      <a:endParaRPr lang="en-US" dirty="0">
                        <a:latin typeface="Rockwell"/>
                        <a:cs typeface="Rockwel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18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7363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Rockwell"/>
                          <a:cs typeface="Rockwell"/>
                        </a:rPr>
                        <a:t>2</a:t>
                      </a:r>
                      <a:endParaRPr lang="en-US" dirty="0">
                        <a:latin typeface="Rockwell"/>
                        <a:cs typeface="Rockwell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Rockwell"/>
                          <a:cs typeface="Rockwell"/>
                        </a:rPr>
                        <a:t>blue</a:t>
                      </a:r>
                      <a:endParaRPr lang="en-US" dirty="0">
                        <a:latin typeface="Rockwell"/>
                        <a:cs typeface="Rockwell"/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30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6385113"/>
              </p:ext>
            </p:extLst>
          </p:nvPr>
        </p:nvGraphicFramePr>
        <p:xfrm>
          <a:off x="7764876" y="2983397"/>
          <a:ext cx="1382106" cy="10972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1053"/>
                <a:gridCol w="691053"/>
              </a:tblGrid>
              <a:tr h="156133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smtClean="0">
                          <a:latin typeface="Times New Roman"/>
                          <a:cs typeface="Times New Roman"/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value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613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Rockwell"/>
                          <a:cs typeface="Rockwell"/>
                        </a:rPr>
                        <a:t>red</a:t>
                      </a:r>
                      <a:endParaRPr lang="en-US" dirty="0">
                        <a:latin typeface="Rockwell"/>
                        <a:cs typeface="Rockwell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15613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Rockwell"/>
                          <a:cs typeface="Rockwell"/>
                        </a:rPr>
                        <a:t>blue</a:t>
                      </a:r>
                      <a:endParaRPr lang="en-US" dirty="0">
                        <a:latin typeface="Rockwell"/>
                        <a:cs typeface="Rockwell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25" name="Straight Connector 24"/>
          <p:cNvCxnSpPr/>
          <p:nvPr/>
        </p:nvCxnSpPr>
        <p:spPr>
          <a:xfrm>
            <a:off x="3345538" y="2842132"/>
            <a:ext cx="26306" cy="355825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5875869" y="2842132"/>
            <a:ext cx="26306" cy="355825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471858" y="2455273"/>
            <a:ext cx="8214943" cy="34881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/>
              <a:t>Tensor </a:t>
            </a:r>
            <a:r>
              <a:rPr lang="en-US" b="1" dirty="0" smtClean="0"/>
              <a:t>multiplication: (vector outer product)</a:t>
            </a:r>
            <a:endParaRPr lang="en-US" b="1" dirty="0"/>
          </a:p>
        </p:txBody>
      </p:sp>
      <p:pic>
        <p:nvPicPr>
          <p:cNvPr id="7" name="Picture 6" descr="latex-image-1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638" y="3947224"/>
            <a:ext cx="2933700" cy="647700"/>
          </a:xfrm>
          <a:prstGeom prst="rect">
            <a:avLst/>
          </a:prstGeom>
        </p:spPr>
      </p:pic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5038010"/>
              </p:ext>
            </p:extLst>
          </p:nvPr>
        </p:nvGraphicFramePr>
        <p:xfrm>
          <a:off x="2945336" y="4813108"/>
          <a:ext cx="2740532" cy="14630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14772"/>
                <a:gridCol w="555494"/>
                <a:gridCol w="685133"/>
                <a:gridCol w="685133"/>
              </a:tblGrid>
              <a:tr h="295147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smtClean="0">
                          <a:latin typeface="Times New Roman"/>
                          <a:cs typeface="Times New Roman"/>
                        </a:rPr>
                        <a:t>Y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95147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Rockwell"/>
                          <a:cs typeface="Rockwell"/>
                        </a:rPr>
                        <a:t>red</a:t>
                      </a:r>
                      <a:endParaRPr lang="en-US" dirty="0">
                        <a:latin typeface="Rockwell"/>
                        <a:cs typeface="Rockwell"/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Rockwell"/>
                          <a:cs typeface="Rockwell"/>
                        </a:rPr>
                        <a:t>blue</a:t>
                      </a:r>
                      <a:endParaRPr lang="en-US" dirty="0">
                        <a:latin typeface="Rockwell"/>
                        <a:cs typeface="Rockwell"/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147">
                <a:tc rowSpan="2"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smtClean="0">
                          <a:latin typeface="Times New Roman"/>
                          <a:cs typeface="Times New Roman"/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Rockwell"/>
                          <a:cs typeface="Rockwell"/>
                        </a:rPr>
                        <a:t>1</a:t>
                      </a:r>
                      <a:endParaRPr lang="en-US" dirty="0">
                        <a:latin typeface="Rockwell"/>
                        <a:cs typeface="Rockwell"/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18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147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Rockwell"/>
                          <a:cs typeface="Rockwell"/>
                        </a:rPr>
                        <a:t>2</a:t>
                      </a:r>
                      <a:endParaRPr lang="en-US" dirty="0">
                        <a:latin typeface="Rockwell"/>
                        <a:cs typeface="Rockwell"/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5" name="Picture 14" descr="latex-image-1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3411" y="3341537"/>
            <a:ext cx="177800" cy="190500"/>
          </a:xfrm>
          <a:prstGeom prst="rect">
            <a:avLst/>
          </a:prstGeom>
        </p:spPr>
      </p:pic>
      <p:graphicFrame>
        <p:nvGraphicFramePr>
          <p:cNvPr id="27" name="Table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3287253"/>
              </p:ext>
            </p:extLst>
          </p:nvPr>
        </p:nvGraphicFramePr>
        <p:xfrm>
          <a:off x="4643850" y="2975495"/>
          <a:ext cx="1232019" cy="731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3050"/>
                <a:gridCol w="672376"/>
                <a:gridCol w="286593"/>
              </a:tblGrid>
              <a:tr h="295147">
                <a:tc rowSpan="2">
                  <a:txBody>
                    <a:bodyPr/>
                    <a:lstStyle/>
                    <a:p>
                      <a:pPr algn="r"/>
                      <a:r>
                        <a:rPr lang="en-US" i="1" dirty="0" smtClean="0">
                          <a:latin typeface="Times New Roman"/>
                          <a:cs typeface="Times New Roman"/>
                        </a:rPr>
                        <a:t>Y</a:t>
                      </a:r>
                      <a:endParaRPr lang="en-US" i="1" dirty="0"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Rockwell"/>
                          <a:cs typeface="Rockwell"/>
                        </a:rPr>
                        <a:t>red</a:t>
                      </a:r>
                      <a:endParaRPr lang="en-US" dirty="0">
                        <a:latin typeface="Rockwell"/>
                        <a:cs typeface="Rockwell"/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147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Rockwell"/>
                          <a:cs typeface="Rockwell"/>
                        </a:rPr>
                        <a:t>blue</a:t>
                      </a:r>
                      <a:endParaRPr lang="en-US" dirty="0">
                        <a:latin typeface="Rockwell"/>
                        <a:cs typeface="Rockwell"/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8888905"/>
              </p:ext>
            </p:extLst>
          </p:nvPr>
        </p:nvGraphicFramePr>
        <p:xfrm>
          <a:off x="5981553" y="2983397"/>
          <a:ext cx="1382106" cy="10972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1053"/>
                <a:gridCol w="691053"/>
              </a:tblGrid>
              <a:tr h="156133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smtClean="0">
                          <a:latin typeface="Times New Roman"/>
                          <a:cs typeface="Times New Roman"/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value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613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Rockwell"/>
                          <a:cs typeface="Rockwell"/>
                        </a:rPr>
                        <a:t>1</a:t>
                      </a:r>
                      <a:endParaRPr lang="en-US" dirty="0">
                        <a:latin typeface="Rockwell"/>
                        <a:cs typeface="Rockwell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15613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Rockwell"/>
                          <a:cs typeface="Rockwell"/>
                        </a:rPr>
                        <a:t>2</a:t>
                      </a:r>
                      <a:endParaRPr lang="en-US" dirty="0">
                        <a:latin typeface="Rockwell"/>
                        <a:cs typeface="Rockwell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29" name="Picture 28" descr="latex-image-1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634" y="3398687"/>
            <a:ext cx="177800" cy="190500"/>
          </a:xfrm>
          <a:prstGeom prst="rect">
            <a:avLst/>
          </a:prstGeom>
        </p:spPr>
      </p:pic>
      <p:cxnSp>
        <p:nvCxnSpPr>
          <p:cNvPr id="30" name="Straight Arrow Connector 29"/>
          <p:cNvCxnSpPr/>
          <p:nvPr/>
        </p:nvCxnSpPr>
        <p:spPr>
          <a:xfrm>
            <a:off x="7566591" y="4080677"/>
            <a:ext cx="12451" cy="47689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75780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Tensor Notation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4C5175-23E5-4C6A-95BF-BE08EF827E94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71857" y="1211264"/>
            <a:ext cx="2533342" cy="1142185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smtClean="0"/>
              <a:t>A real </a:t>
            </a:r>
            <a:r>
              <a:rPr lang="en-US" sz="2000" dirty="0"/>
              <a:t>function with r keyword </a:t>
            </a:r>
            <a:r>
              <a:rPr lang="en-US" sz="2000" dirty="0" smtClean="0"/>
              <a:t>arguments</a:t>
            </a:r>
            <a:endParaRPr lang="en-US" sz="2000" dirty="0"/>
          </a:p>
        </p:txBody>
      </p:sp>
      <p:sp>
        <p:nvSpPr>
          <p:cNvPr id="8" name="Content Placeholder 4"/>
          <p:cNvSpPr txBox="1">
            <a:spLocks/>
          </p:cNvSpPr>
          <p:nvPr/>
        </p:nvSpPr>
        <p:spPr bwMode="auto">
          <a:xfrm>
            <a:off x="3345538" y="1242551"/>
            <a:ext cx="2533342" cy="1110897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smtClean="0"/>
              <a:t>Axis-labeled array with arbitrary indices</a:t>
            </a:r>
            <a:endParaRPr lang="en-US" sz="2000" dirty="0"/>
          </a:p>
        </p:txBody>
      </p:sp>
      <p:sp>
        <p:nvSpPr>
          <p:cNvPr id="9" name="Content Placeholder 4"/>
          <p:cNvSpPr txBox="1">
            <a:spLocks/>
          </p:cNvSpPr>
          <p:nvPr/>
        </p:nvSpPr>
        <p:spPr bwMode="auto">
          <a:xfrm>
            <a:off x="6153459" y="1242552"/>
            <a:ext cx="2533342" cy="1110896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smtClean="0"/>
              <a:t>Database with column headers</a:t>
            </a:r>
          </a:p>
          <a:p>
            <a:endParaRPr lang="en-US" sz="2000" dirty="0"/>
          </a:p>
        </p:txBody>
      </p:sp>
      <p:sp>
        <p:nvSpPr>
          <p:cNvPr id="10" name="Rectangle 9"/>
          <p:cNvSpPr/>
          <p:nvPr/>
        </p:nvSpPr>
        <p:spPr>
          <a:xfrm>
            <a:off x="457200" y="822543"/>
            <a:ext cx="2269947" cy="34881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A </a:t>
            </a:r>
            <a:r>
              <a:rPr lang="en-US" dirty="0" smtClean="0"/>
              <a:t>rank-</a:t>
            </a:r>
            <a:r>
              <a:rPr lang="en-US" dirty="0"/>
              <a:t>r tensor </a:t>
            </a:r>
            <a:r>
              <a:rPr lang="en-US" dirty="0" smtClean="0"/>
              <a:t>is…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3005199" y="1622453"/>
            <a:ext cx="314033" cy="34881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=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878880" y="1622453"/>
            <a:ext cx="274579" cy="3488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=</a:t>
            </a:r>
            <a:endParaRPr lang="en-US" dirty="0"/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4558486"/>
              </p:ext>
            </p:extLst>
          </p:nvPr>
        </p:nvGraphicFramePr>
        <p:xfrm>
          <a:off x="3446158" y="2975777"/>
          <a:ext cx="861798" cy="731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7266"/>
                <a:gridCol w="287266"/>
                <a:gridCol w="287266"/>
              </a:tblGrid>
              <a:tr h="295147">
                <a:tc rowSpan="2"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smtClean="0">
                          <a:latin typeface="Times New Roman"/>
                          <a:cs typeface="Times New Roman"/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Rockwell"/>
                          <a:cs typeface="Rockwell"/>
                        </a:rPr>
                        <a:t>a</a:t>
                      </a:r>
                      <a:endParaRPr lang="en-US" dirty="0">
                        <a:latin typeface="Rockwell"/>
                        <a:cs typeface="Rockwell"/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147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Rockwell"/>
                          <a:cs typeface="Rockwell"/>
                        </a:rPr>
                        <a:t>b</a:t>
                      </a:r>
                      <a:endParaRPr lang="en-US" dirty="0">
                        <a:latin typeface="Rockwell"/>
                        <a:cs typeface="Rockwell"/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16" name="Straight Arrow Connector 15"/>
          <p:cNvCxnSpPr/>
          <p:nvPr/>
        </p:nvCxnSpPr>
        <p:spPr>
          <a:xfrm>
            <a:off x="4670157" y="4000104"/>
            <a:ext cx="12451" cy="69731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5040910"/>
              </p:ext>
            </p:extLst>
          </p:nvPr>
        </p:nvGraphicFramePr>
        <p:xfrm>
          <a:off x="7764876" y="2983397"/>
          <a:ext cx="1382106" cy="10972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1053"/>
                <a:gridCol w="691053"/>
              </a:tblGrid>
              <a:tr h="156133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smtClean="0">
                          <a:latin typeface="Times New Roman"/>
                          <a:cs typeface="Times New Roman"/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value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613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Rockwell"/>
                          <a:cs typeface="Rockwell"/>
                        </a:rPr>
                        <a:t>a</a:t>
                      </a:r>
                      <a:endParaRPr lang="en-US" dirty="0">
                        <a:latin typeface="Rockwell"/>
                        <a:cs typeface="Rockwell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15613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Rockwell"/>
                          <a:cs typeface="Rockwell"/>
                        </a:rPr>
                        <a:t>b</a:t>
                      </a:r>
                      <a:endParaRPr lang="en-US" dirty="0">
                        <a:latin typeface="Rockwell"/>
                        <a:cs typeface="Rockwell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25" name="Straight Connector 24"/>
          <p:cNvCxnSpPr/>
          <p:nvPr/>
        </p:nvCxnSpPr>
        <p:spPr>
          <a:xfrm>
            <a:off x="3345538" y="2842132"/>
            <a:ext cx="26306" cy="355825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5875869" y="2842132"/>
            <a:ext cx="26306" cy="355825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471858" y="2455273"/>
            <a:ext cx="8214943" cy="34881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/>
              <a:t>Tensor </a:t>
            </a:r>
            <a:r>
              <a:rPr lang="en-US" b="1" dirty="0" smtClean="0"/>
              <a:t>multiplication: (vector </a:t>
            </a:r>
            <a:r>
              <a:rPr lang="en-US" b="1" dirty="0" err="1" smtClean="0"/>
              <a:t>pointwise</a:t>
            </a:r>
            <a:r>
              <a:rPr lang="en-US" b="1" dirty="0" smtClean="0"/>
              <a:t> product)</a:t>
            </a:r>
            <a:endParaRPr lang="en-US" b="1" dirty="0"/>
          </a:p>
        </p:txBody>
      </p:sp>
      <p:pic>
        <p:nvPicPr>
          <p:cNvPr id="15" name="Picture 14" descr="latex-image-1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3411" y="3341537"/>
            <a:ext cx="177800" cy="190500"/>
          </a:xfrm>
          <a:prstGeom prst="rect">
            <a:avLst/>
          </a:prstGeom>
        </p:spPr>
      </p:pic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7625963"/>
              </p:ext>
            </p:extLst>
          </p:nvPr>
        </p:nvGraphicFramePr>
        <p:xfrm>
          <a:off x="5981553" y="2983397"/>
          <a:ext cx="1382106" cy="10972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1053"/>
                <a:gridCol w="691053"/>
              </a:tblGrid>
              <a:tr h="156133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smtClean="0">
                          <a:latin typeface="Times New Roman"/>
                          <a:cs typeface="Times New Roman"/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value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613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Rockwell"/>
                          <a:cs typeface="Rockwell"/>
                        </a:rPr>
                        <a:t>a</a:t>
                      </a:r>
                      <a:endParaRPr lang="en-US" dirty="0">
                        <a:latin typeface="Rockwell"/>
                        <a:cs typeface="Rockwell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15613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Rockwell"/>
                          <a:cs typeface="Rockwell"/>
                        </a:rPr>
                        <a:t>b</a:t>
                      </a:r>
                      <a:endParaRPr lang="en-US" dirty="0">
                        <a:latin typeface="Rockwell"/>
                        <a:cs typeface="Rockwell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29" name="Picture 28" descr="latex-image-1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634" y="3398687"/>
            <a:ext cx="177800" cy="190500"/>
          </a:xfrm>
          <a:prstGeom prst="rect">
            <a:avLst/>
          </a:prstGeom>
        </p:spPr>
      </p:pic>
      <p:cxnSp>
        <p:nvCxnSpPr>
          <p:cNvPr id="30" name="Straight Arrow Connector 29"/>
          <p:cNvCxnSpPr/>
          <p:nvPr/>
        </p:nvCxnSpPr>
        <p:spPr>
          <a:xfrm>
            <a:off x="7566591" y="4080677"/>
            <a:ext cx="12451" cy="47689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 descr="latex-image-1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432" y="4000104"/>
            <a:ext cx="2971800" cy="647700"/>
          </a:xfrm>
          <a:prstGeom prst="rect">
            <a:avLst/>
          </a:prstGeom>
        </p:spPr>
      </p:pic>
      <p:graphicFrame>
        <p:nvGraphicFramePr>
          <p:cNvPr id="31" name="Table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1431661"/>
              </p:ext>
            </p:extLst>
          </p:nvPr>
        </p:nvGraphicFramePr>
        <p:xfrm>
          <a:off x="4696636" y="2983397"/>
          <a:ext cx="861798" cy="731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7266"/>
                <a:gridCol w="287266"/>
                <a:gridCol w="287266"/>
              </a:tblGrid>
              <a:tr h="295147">
                <a:tc rowSpan="2"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smtClean="0">
                          <a:latin typeface="Times New Roman"/>
                          <a:cs typeface="Times New Roman"/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Rockwell"/>
                          <a:cs typeface="Rockwell"/>
                        </a:rPr>
                        <a:t>a</a:t>
                      </a:r>
                      <a:endParaRPr lang="en-US" dirty="0">
                        <a:latin typeface="Rockwell"/>
                        <a:cs typeface="Rockwell"/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147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Rockwell"/>
                          <a:cs typeface="Rockwell"/>
                        </a:rPr>
                        <a:t>b</a:t>
                      </a:r>
                      <a:endParaRPr lang="en-US" dirty="0">
                        <a:latin typeface="Rockwell"/>
                        <a:cs typeface="Rockwell"/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32" name="Table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7991691"/>
              </p:ext>
            </p:extLst>
          </p:nvPr>
        </p:nvGraphicFramePr>
        <p:xfrm>
          <a:off x="4012512" y="5108063"/>
          <a:ext cx="1266882" cy="731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2294"/>
                <a:gridCol w="422294"/>
                <a:gridCol w="422294"/>
              </a:tblGrid>
              <a:tr h="295147">
                <a:tc rowSpan="2"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smtClean="0">
                          <a:latin typeface="Times New Roman"/>
                          <a:cs typeface="Times New Roman"/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Rockwell"/>
                          <a:cs typeface="Rockwell"/>
                        </a:rPr>
                        <a:t>a</a:t>
                      </a:r>
                      <a:endParaRPr lang="en-US" dirty="0">
                        <a:latin typeface="Rockwell"/>
                        <a:cs typeface="Rockwell"/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147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Rockwell"/>
                          <a:cs typeface="Rockwell"/>
                        </a:rPr>
                        <a:t>b</a:t>
                      </a:r>
                      <a:endParaRPr lang="en-US" dirty="0">
                        <a:latin typeface="Rockwell"/>
                        <a:cs typeface="Rockwell"/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33" name="Table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1141821"/>
              </p:ext>
            </p:extLst>
          </p:nvPr>
        </p:nvGraphicFramePr>
        <p:xfrm>
          <a:off x="6887989" y="4742303"/>
          <a:ext cx="1382106" cy="10972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1053"/>
                <a:gridCol w="691053"/>
              </a:tblGrid>
              <a:tr h="156133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smtClean="0">
                          <a:latin typeface="Times New Roman"/>
                          <a:cs typeface="Times New Roman"/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value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613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Rockwell"/>
                          <a:cs typeface="Rockwell"/>
                        </a:rPr>
                        <a:t>a</a:t>
                      </a:r>
                      <a:endParaRPr lang="en-US" dirty="0">
                        <a:latin typeface="Rockwell"/>
                        <a:cs typeface="Rockwell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15613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Rockwell"/>
                          <a:cs typeface="Rockwell"/>
                        </a:rPr>
                        <a:t>b</a:t>
                      </a:r>
                      <a:endParaRPr lang="en-US" dirty="0">
                        <a:latin typeface="Rockwell"/>
                        <a:cs typeface="Rockwell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30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59928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Tensor Notation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4C5175-23E5-4C6A-95BF-BE08EF827E94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71857" y="1211264"/>
            <a:ext cx="2533342" cy="1142185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smtClean="0"/>
              <a:t>A real </a:t>
            </a:r>
            <a:r>
              <a:rPr lang="en-US" sz="2000" dirty="0"/>
              <a:t>function with r keyword </a:t>
            </a:r>
            <a:r>
              <a:rPr lang="en-US" sz="2000" dirty="0" smtClean="0"/>
              <a:t>arguments</a:t>
            </a:r>
            <a:endParaRPr lang="en-US" sz="2000" dirty="0"/>
          </a:p>
        </p:txBody>
      </p:sp>
      <p:sp>
        <p:nvSpPr>
          <p:cNvPr id="8" name="Content Placeholder 4"/>
          <p:cNvSpPr txBox="1">
            <a:spLocks/>
          </p:cNvSpPr>
          <p:nvPr/>
        </p:nvSpPr>
        <p:spPr bwMode="auto">
          <a:xfrm>
            <a:off x="3345538" y="1242551"/>
            <a:ext cx="2533342" cy="1110897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smtClean="0"/>
              <a:t>Axis-labeled array with arbitrary indices</a:t>
            </a:r>
            <a:endParaRPr lang="en-US" sz="2000" dirty="0"/>
          </a:p>
        </p:txBody>
      </p:sp>
      <p:sp>
        <p:nvSpPr>
          <p:cNvPr id="9" name="Content Placeholder 4"/>
          <p:cNvSpPr txBox="1">
            <a:spLocks/>
          </p:cNvSpPr>
          <p:nvPr/>
        </p:nvSpPr>
        <p:spPr bwMode="auto">
          <a:xfrm>
            <a:off x="6153459" y="1242552"/>
            <a:ext cx="2533342" cy="1110896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smtClean="0"/>
              <a:t>Database with column headers</a:t>
            </a:r>
          </a:p>
          <a:p>
            <a:endParaRPr lang="en-US" sz="2000" dirty="0"/>
          </a:p>
        </p:txBody>
      </p:sp>
      <p:sp>
        <p:nvSpPr>
          <p:cNvPr id="10" name="Rectangle 9"/>
          <p:cNvSpPr/>
          <p:nvPr/>
        </p:nvSpPr>
        <p:spPr>
          <a:xfrm>
            <a:off x="457200" y="822543"/>
            <a:ext cx="2269947" cy="34881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A </a:t>
            </a:r>
            <a:r>
              <a:rPr lang="en-US" dirty="0" smtClean="0"/>
              <a:t>rank-</a:t>
            </a:r>
            <a:r>
              <a:rPr lang="en-US" dirty="0"/>
              <a:t>r tensor </a:t>
            </a:r>
            <a:r>
              <a:rPr lang="en-US" dirty="0" smtClean="0"/>
              <a:t>is…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3005199" y="1622453"/>
            <a:ext cx="314033" cy="34881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=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878880" y="1622453"/>
            <a:ext cx="274579" cy="3488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=</a:t>
            </a:r>
            <a:endParaRPr lang="en-US" dirty="0"/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4682608" y="4559423"/>
            <a:ext cx="12451" cy="36576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3345538" y="2842132"/>
            <a:ext cx="26306" cy="355825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5875869" y="2842132"/>
            <a:ext cx="26306" cy="355825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471858" y="2455273"/>
            <a:ext cx="8214943" cy="34881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/>
              <a:t>Tensor </a:t>
            </a:r>
            <a:r>
              <a:rPr lang="en-US" b="1" dirty="0" smtClean="0"/>
              <a:t>multiplication: (matrix-vector product)</a:t>
            </a:r>
            <a:endParaRPr lang="en-US" b="1" dirty="0"/>
          </a:p>
        </p:txBody>
      </p:sp>
      <p:pic>
        <p:nvPicPr>
          <p:cNvPr id="15" name="Picture 14" descr="latex-image-1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0111" y="3943604"/>
            <a:ext cx="177800" cy="190500"/>
          </a:xfrm>
          <a:prstGeom prst="rect">
            <a:avLst/>
          </a:prstGeom>
        </p:spPr>
      </p:pic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4104380"/>
              </p:ext>
            </p:extLst>
          </p:nvPr>
        </p:nvGraphicFramePr>
        <p:xfrm>
          <a:off x="7761894" y="3020657"/>
          <a:ext cx="1041249" cy="1005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06227"/>
                <a:gridCol w="635022"/>
              </a:tblGrid>
              <a:tr h="156133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i="1" dirty="0" smtClean="0">
                          <a:latin typeface="Times New Roman"/>
                          <a:cs typeface="Times New Roman"/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value</a:t>
                      </a:r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613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1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</a:t>
                      </a:r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15613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2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</a:t>
                      </a:r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29" name="Picture 28" descr="latex-image-1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634" y="3398687"/>
            <a:ext cx="177800" cy="190500"/>
          </a:xfrm>
          <a:prstGeom prst="rect">
            <a:avLst/>
          </a:prstGeom>
        </p:spPr>
      </p:pic>
      <p:cxnSp>
        <p:nvCxnSpPr>
          <p:cNvPr id="30" name="Straight Arrow Connector 29"/>
          <p:cNvCxnSpPr/>
          <p:nvPr/>
        </p:nvCxnSpPr>
        <p:spPr>
          <a:xfrm>
            <a:off x="7579042" y="4587121"/>
            <a:ext cx="12451" cy="33146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31" name="Table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4499846"/>
              </p:ext>
            </p:extLst>
          </p:nvPr>
        </p:nvGraphicFramePr>
        <p:xfrm>
          <a:off x="4950167" y="3714915"/>
          <a:ext cx="822381" cy="74099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4127"/>
                <a:gridCol w="274127"/>
                <a:gridCol w="274127"/>
              </a:tblGrid>
              <a:tr h="370497">
                <a:tc rowSpan="2"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i="1" dirty="0" smtClean="0">
                          <a:latin typeface="Times New Roman"/>
                          <a:cs typeface="Times New Roman"/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1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497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2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7" name="Picture 6" descr="latex-image-1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966" y="4080677"/>
            <a:ext cx="3148656" cy="542505"/>
          </a:xfrm>
          <a:prstGeom prst="rect">
            <a:avLst/>
          </a:prstGeom>
        </p:spPr>
      </p:pic>
      <p:graphicFrame>
        <p:nvGraphicFramePr>
          <p:cNvPr id="27" name="Table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6852356"/>
              </p:ext>
            </p:extLst>
          </p:nvPr>
        </p:nvGraphicFramePr>
        <p:xfrm>
          <a:off x="3424809" y="2856945"/>
          <a:ext cx="1185332" cy="15989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6333"/>
                <a:gridCol w="296333"/>
                <a:gridCol w="296333"/>
                <a:gridCol w="296333"/>
              </a:tblGrid>
              <a:tr h="368078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i="1" dirty="0" smtClean="0">
                          <a:latin typeface="Times New Roman"/>
                          <a:cs typeface="Times New Roman"/>
                        </a:rPr>
                        <a:t>Y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86395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latin typeface="Rockwell"/>
                          <a:cs typeface="Rockwell"/>
                        </a:rPr>
                        <a:t>red</a:t>
                      </a:r>
                      <a:endParaRPr lang="en-US" sz="1500" dirty="0">
                        <a:latin typeface="Rockwell"/>
                        <a:cs typeface="Rockwell"/>
                      </a:endParaRPr>
                    </a:p>
                  </a:txBody>
                  <a:tcPr vert="vert270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latin typeface="Rockwell"/>
                          <a:cs typeface="Rockwell"/>
                        </a:rPr>
                        <a:t>blue</a:t>
                      </a:r>
                      <a:endParaRPr lang="en-US" sz="1500" dirty="0">
                        <a:latin typeface="Rockwell"/>
                        <a:cs typeface="Rockwell"/>
                      </a:endParaRPr>
                    </a:p>
                  </a:txBody>
                  <a:tcPr vert="vert270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2246">
                <a:tc rowSpan="2"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i="1" dirty="0" smtClean="0">
                          <a:latin typeface="Times New Roman"/>
                          <a:cs typeface="Times New Roman"/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1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2246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2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9267142"/>
              </p:ext>
            </p:extLst>
          </p:nvPr>
        </p:nvGraphicFramePr>
        <p:xfrm>
          <a:off x="3569226" y="4925183"/>
          <a:ext cx="1755072" cy="15989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38768"/>
                <a:gridCol w="438768"/>
                <a:gridCol w="438768"/>
                <a:gridCol w="438768"/>
              </a:tblGrid>
              <a:tr h="368078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i="1" dirty="0" smtClean="0">
                          <a:latin typeface="Times New Roman"/>
                          <a:cs typeface="Times New Roman"/>
                        </a:rPr>
                        <a:t>Y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86395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latin typeface="Rockwell"/>
                          <a:cs typeface="Rockwell"/>
                        </a:rPr>
                        <a:t>red</a:t>
                      </a:r>
                      <a:endParaRPr lang="en-US" sz="1500" dirty="0">
                        <a:latin typeface="Rockwell"/>
                        <a:cs typeface="Rockwell"/>
                      </a:endParaRPr>
                    </a:p>
                  </a:txBody>
                  <a:tcPr vert="vert270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latin typeface="Rockwell"/>
                          <a:cs typeface="Rockwell"/>
                        </a:rPr>
                        <a:t>blue</a:t>
                      </a:r>
                      <a:endParaRPr lang="en-US" sz="1500" dirty="0">
                        <a:latin typeface="Rockwell"/>
                        <a:cs typeface="Rockwell"/>
                      </a:endParaRPr>
                    </a:p>
                  </a:txBody>
                  <a:tcPr vert="vert270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2246">
                <a:tc rowSpan="2"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i="1" dirty="0" smtClean="0">
                          <a:latin typeface="Times New Roman"/>
                          <a:cs typeface="Times New Roman"/>
                        </a:rPr>
                        <a:t>X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1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21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28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2246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2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40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48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35" name="Table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7846122"/>
              </p:ext>
            </p:extLst>
          </p:nvPr>
        </p:nvGraphicFramePr>
        <p:xfrm>
          <a:off x="5967335" y="2842132"/>
          <a:ext cx="1391445" cy="181976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3438"/>
                <a:gridCol w="554413"/>
                <a:gridCol w="583594"/>
              </a:tblGrid>
              <a:tr h="478644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i="1" dirty="0" smtClean="0">
                          <a:latin typeface="Times New Roman"/>
                          <a:cs typeface="Times New Roman"/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i="1" dirty="0" smtClean="0">
                          <a:latin typeface="Times New Roman"/>
                          <a:cs typeface="Times New Roman"/>
                        </a:rPr>
                        <a:t>Y</a:t>
                      </a: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 smtClean="0"/>
                        <a:t>value</a:t>
                      </a:r>
                      <a:endParaRPr lang="en-US" sz="13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11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1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Rockwell"/>
                          <a:cs typeface="Rockwell"/>
                        </a:rPr>
                        <a:t>red</a:t>
                      </a:r>
                      <a:endParaRPr lang="en-US" sz="1400" dirty="0">
                        <a:latin typeface="Rockwell"/>
                        <a:cs typeface="Rockwell"/>
                      </a:endParaRP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</a:t>
                      </a:r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27711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2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Rockwell"/>
                          <a:cs typeface="Rockwell"/>
                        </a:rPr>
                        <a:t>red</a:t>
                      </a:r>
                      <a:endParaRPr lang="en-US" sz="1400" dirty="0">
                        <a:latin typeface="Rockwell"/>
                        <a:cs typeface="Rockwel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</a:t>
                      </a:r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7711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1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Rockwell"/>
                          <a:cs typeface="Rockwell"/>
                        </a:rPr>
                        <a:t>blue</a:t>
                      </a:r>
                      <a:endParaRPr lang="en-US" sz="1400" dirty="0">
                        <a:latin typeface="Rockwell"/>
                        <a:cs typeface="Rockwel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</a:t>
                      </a:r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7711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2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Rockwell"/>
                          <a:cs typeface="Rockwell"/>
                        </a:rPr>
                        <a:t>blue</a:t>
                      </a:r>
                      <a:endParaRPr lang="en-US" sz="1400" dirty="0">
                        <a:latin typeface="Rockwell"/>
                        <a:cs typeface="Rockwell"/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</a:t>
                      </a:r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36" name="Table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1354588"/>
              </p:ext>
            </p:extLst>
          </p:nvPr>
        </p:nvGraphicFramePr>
        <p:xfrm>
          <a:off x="6763911" y="4969550"/>
          <a:ext cx="1391445" cy="181976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3438"/>
                <a:gridCol w="554413"/>
                <a:gridCol w="583594"/>
              </a:tblGrid>
              <a:tr h="478644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i="1" dirty="0" smtClean="0">
                          <a:latin typeface="Times New Roman"/>
                          <a:cs typeface="Times New Roman"/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i="1" dirty="0" smtClean="0">
                          <a:latin typeface="Times New Roman"/>
                          <a:cs typeface="Times New Roman"/>
                        </a:rPr>
                        <a:t>Y</a:t>
                      </a: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 smtClean="0"/>
                        <a:t>value</a:t>
                      </a:r>
                      <a:endParaRPr lang="en-US" sz="13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11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1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Rockwell"/>
                          <a:cs typeface="Rockwell"/>
                        </a:rPr>
                        <a:t>red</a:t>
                      </a:r>
                      <a:endParaRPr lang="en-US" sz="1400" dirty="0">
                        <a:latin typeface="Rockwell"/>
                        <a:cs typeface="Rockwell"/>
                      </a:endParaRP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21</a:t>
                      </a:r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27711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2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Rockwell"/>
                          <a:cs typeface="Rockwell"/>
                        </a:rPr>
                        <a:t>red</a:t>
                      </a:r>
                      <a:endParaRPr lang="en-US" sz="1400" dirty="0">
                        <a:latin typeface="Rockwell"/>
                        <a:cs typeface="Rockwel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40</a:t>
                      </a:r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7711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1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Rockwell"/>
                          <a:cs typeface="Rockwell"/>
                        </a:rPr>
                        <a:t>blue</a:t>
                      </a:r>
                      <a:endParaRPr lang="en-US" sz="1400" dirty="0">
                        <a:latin typeface="Rockwell"/>
                        <a:cs typeface="Rockwel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28</a:t>
                      </a:r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7711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2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Rockwell"/>
                          <a:cs typeface="Rockwell"/>
                        </a:rPr>
                        <a:t>blue</a:t>
                      </a:r>
                      <a:endParaRPr lang="en-US" sz="1400" dirty="0">
                        <a:latin typeface="Rockwell"/>
                        <a:cs typeface="Rockwell"/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48</a:t>
                      </a:r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3557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Tensor Notation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4C5175-23E5-4C6A-95BF-BE08EF827E94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71857" y="1211264"/>
            <a:ext cx="2533342" cy="1142185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smtClean="0"/>
              <a:t>A real </a:t>
            </a:r>
            <a:r>
              <a:rPr lang="en-US" sz="2000" dirty="0"/>
              <a:t>function with r keyword </a:t>
            </a:r>
            <a:r>
              <a:rPr lang="en-US" sz="2000" dirty="0" smtClean="0"/>
              <a:t>arguments</a:t>
            </a:r>
            <a:endParaRPr lang="en-US" sz="2000" dirty="0"/>
          </a:p>
        </p:txBody>
      </p:sp>
      <p:sp>
        <p:nvSpPr>
          <p:cNvPr id="8" name="Content Placeholder 4"/>
          <p:cNvSpPr txBox="1">
            <a:spLocks/>
          </p:cNvSpPr>
          <p:nvPr/>
        </p:nvSpPr>
        <p:spPr bwMode="auto">
          <a:xfrm>
            <a:off x="3345538" y="1242551"/>
            <a:ext cx="2533342" cy="1110897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smtClean="0"/>
              <a:t>Axis-labeled array with arbitrary indices</a:t>
            </a:r>
            <a:endParaRPr lang="en-US" sz="2000" dirty="0"/>
          </a:p>
        </p:txBody>
      </p:sp>
      <p:sp>
        <p:nvSpPr>
          <p:cNvPr id="9" name="Content Placeholder 4"/>
          <p:cNvSpPr txBox="1">
            <a:spLocks/>
          </p:cNvSpPr>
          <p:nvPr/>
        </p:nvSpPr>
        <p:spPr bwMode="auto">
          <a:xfrm>
            <a:off x="6153459" y="1242552"/>
            <a:ext cx="2533342" cy="1110896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smtClean="0"/>
              <a:t>Database with column headers</a:t>
            </a:r>
          </a:p>
          <a:p>
            <a:endParaRPr lang="en-US" sz="2000" dirty="0"/>
          </a:p>
        </p:txBody>
      </p:sp>
      <p:sp>
        <p:nvSpPr>
          <p:cNvPr id="10" name="Rectangle 9"/>
          <p:cNvSpPr/>
          <p:nvPr/>
        </p:nvSpPr>
        <p:spPr>
          <a:xfrm>
            <a:off x="457200" y="822543"/>
            <a:ext cx="2269947" cy="34881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A </a:t>
            </a:r>
            <a:r>
              <a:rPr lang="en-US" dirty="0" smtClean="0"/>
              <a:t>rank-</a:t>
            </a:r>
            <a:r>
              <a:rPr lang="en-US" dirty="0"/>
              <a:t>r tensor </a:t>
            </a:r>
            <a:r>
              <a:rPr lang="en-US" dirty="0" smtClean="0"/>
              <a:t>is…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3005199" y="1622453"/>
            <a:ext cx="314033" cy="34881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=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878880" y="1622453"/>
            <a:ext cx="274579" cy="3488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=</a:t>
            </a:r>
            <a:endParaRPr lang="en-US" dirty="0"/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7790055"/>
              </p:ext>
            </p:extLst>
          </p:nvPr>
        </p:nvGraphicFramePr>
        <p:xfrm>
          <a:off x="3130229" y="2804086"/>
          <a:ext cx="2423096" cy="14630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05774"/>
                <a:gridCol w="605774"/>
                <a:gridCol w="605774"/>
                <a:gridCol w="605774"/>
              </a:tblGrid>
              <a:tr h="295147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smtClean="0">
                          <a:latin typeface="Times New Roman"/>
                          <a:cs typeface="Times New Roman"/>
                        </a:rPr>
                        <a:t>Y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95147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red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blue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147">
                <a:tc rowSpan="2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smtClean="0">
                          <a:latin typeface="Times New Roman"/>
                          <a:cs typeface="Times New Roman"/>
                        </a:rPr>
                        <a:t>X</a:t>
                      </a:r>
                      <a:endParaRPr lang="en-US" i="1" dirty="0" smtClean="0">
                        <a:latin typeface="Times New Roman"/>
                        <a:cs typeface="Times New Roman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Rockwell"/>
                          <a:cs typeface="Rockwell"/>
                        </a:rPr>
                        <a:t>1</a:t>
                      </a:r>
                      <a:endParaRPr lang="en-US" dirty="0">
                        <a:latin typeface="Rockwell"/>
                        <a:cs typeface="Rockwell"/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147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Rockwell"/>
                          <a:cs typeface="Rockwell"/>
                        </a:rPr>
                        <a:t>2</a:t>
                      </a:r>
                      <a:endParaRPr lang="en-US" dirty="0">
                        <a:latin typeface="Rockwell"/>
                        <a:cs typeface="Rockwell"/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1704754"/>
              </p:ext>
            </p:extLst>
          </p:nvPr>
        </p:nvGraphicFramePr>
        <p:xfrm>
          <a:off x="4341777" y="5533014"/>
          <a:ext cx="1211548" cy="1066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05774"/>
                <a:gridCol w="605774"/>
              </a:tblGrid>
              <a:tr h="295147">
                <a:tc gridSpan="2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smtClean="0">
                          <a:latin typeface="Times New Roman"/>
                          <a:cs typeface="Times New Roman"/>
                        </a:rPr>
                        <a:t>Y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95147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red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Rockwell"/>
                          <a:cs typeface="Rockwell"/>
                        </a:rPr>
                        <a:t>blue</a:t>
                      </a:r>
                      <a:endParaRPr lang="en-US" sz="1600" dirty="0">
                        <a:latin typeface="Rockwell"/>
                        <a:cs typeface="Rockwell"/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14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16" name="Straight Arrow Connector 15"/>
          <p:cNvCxnSpPr/>
          <p:nvPr/>
        </p:nvCxnSpPr>
        <p:spPr>
          <a:xfrm>
            <a:off x="4657706" y="4795147"/>
            <a:ext cx="12451" cy="69731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7" name="Picture 16" descr="latex-image-1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4175" y="4821939"/>
            <a:ext cx="546100" cy="444500"/>
          </a:xfrm>
          <a:prstGeom prst="rect">
            <a:avLst/>
          </a:prstGeom>
        </p:spPr>
      </p:pic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6102178"/>
              </p:ext>
            </p:extLst>
          </p:nvPr>
        </p:nvGraphicFramePr>
        <p:xfrm>
          <a:off x="6153458" y="2842132"/>
          <a:ext cx="2226336" cy="1828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42112"/>
                <a:gridCol w="742112"/>
                <a:gridCol w="742112"/>
              </a:tblGrid>
              <a:tr h="284999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smtClean="0">
                          <a:latin typeface="Times New Roman"/>
                          <a:cs typeface="Times New Roman"/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smtClean="0">
                          <a:latin typeface="Times New Roman"/>
                          <a:cs typeface="Times New Roman"/>
                        </a:rPr>
                        <a:t>Y</a:t>
                      </a: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value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99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Rockwell"/>
                          <a:cs typeface="Rockwell"/>
                        </a:rPr>
                        <a:t>1</a:t>
                      </a:r>
                      <a:endParaRPr lang="en-US" dirty="0">
                        <a:latin typeface="Rockwell"/>
                        <a:cs typeface="Rockwell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Rockwell"/>
                          <a:cs typeface="Rockwell"/>
                        </a:rPr>
                        <a:t>red</a:t>
                      </a:r>
                      <a:endParaRPr lang="en-US" dirty="0">
                        <a:latin typeface="Rockwell"/>
                        <a:cs typeface="Rockwell"/>
                      </a:endParaRP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28499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Rockwell"/>
                          <a:cs typeface="Rockwell"/>
                        </a:rPr>
                        <a:t>2</a:t>
                      </a:r>
                      <a:endParaRPr lang="en-US" dirty="0">
                        <a:latin typeface="Rockwell"/>
                        <a:cs typeface="Rockwell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Rockwell"/>
                          <a:cs typeface="Rockwell"/>
                        </a:rPr>
                        <a:t>red</a:t>
                      </a:r>
                      <a:endParaRPr lang="en-US" dirty="0">
                        <a:latin typeface="Rockwell"/>
                        <a:cs typeface="Rockwel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8499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Rockwell"/>
                          <a:cs typeface="Rockwell"/>
                        </a:rPr>
                        <a:t>1</a:t>
                      </a:r>
                      <a:endParaRPr lang="en-US" dirty="0">
                        <a:latin typeface="Rockwell"/>
                        <a:cs typeface="Rockwell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Rockwell"/>
                          <a:cs typeface="Rockwell"/>
                        </a:rPr>
                        <a:t>blue</a:t>
                      </a:r>
                      <a:endParaRPr lang="en-US" dirty="0">
                        <a:latin typeface="Rockwell"/>
                        <a:cs typeface="Rockwel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8499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Rockwell"/>
                          <a:cs typeface="Rockwell"/>
                        </a:rPr>
                        <a:t>2</a:t>
                      </a:r>
                      <a:endParaRPr lang="en-US" dirty="0">
                        <a:latin typeface="Rockwell"/>
                        <a:cs typeface="Rockwell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Rockwell"/>
                          <a:cs typeface="Rockwell"/>
                        </a:rPr>
                        <a:t>blue</a:t>
                      </a:r>
                      <a:endParaRPr lang="en-US" dirty="0">
                        <a:latin typeface="Rockwell"/>
                        <a:cs typeface="Rockwell"/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843919"/>
              </p:ext>
            </p:extLst>
          </p:nvPr>
        </p:nvGraphicFramePr>
        <p:xfrm>
          <a:off x="6823368" y="5545466"/>
          <a:ext cx="1382106" cy="10972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1053"/>
                <a:gridCol w="691053"/>
              </a:tblGrid>
              <a:tr h="156133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smtClean="0">
                          <a:latin typeface="Times New Roman"/>
                          <a:cs typeface="Times New Roman"/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value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613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Rockwell"/>
                          <a:cs typeface="Rockwell"/>
                        </a:rPr>
                        <a:t>red</a:t>
                      </a:r>
                      <a:endParaRPr lang="en-US" dirty="0">
                        <a:latin typeface="Rockwell"/>
                        <a:cs typeface="Rockwell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15613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Rockwell"/>
                          <a:cs typeface="Rockwell"/>
                        </a:rPr>
                        <a:t>blue</a:t>
                      </a:r>
                      <a:endParaRPr lang="en-US" dirty="0">
                        <a:latin typeface="Rockwell"/>
                        <a:cs typeface="Rockwell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20" name="Straight Arrow Connector 19"/>
          <p:cNvCxnSpPr/>
          <p:nvPr/>
        </p:nvCxnSpPr>
        <p:spPr>
          <a:xfrm>
            <a:off x="7349312" y="4795147"/>
            <a:ext cx="12451" cy="69731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1" name="Picture 20" descr="latex-image-1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5781" y="4821939"/>
            <a:ext cx="546100" cy="444500"/>
          </a:xfrm>
          <a:prstGeom prst="rect">
            <a:avLst/>
          </a:prstGeom>
        </p:spPr>
      </p:pic>
      <p:cxnSp>
        <p:nvCxnSpPr>
          <p:cNvPr id="25" name="Straight Connector 24"/>
          <p:cNvCxnSpPr/>
          <p:nvPr/>
        </p:nvCxnSpPr>
        <p:spPr>
          <a:xfrm>
            <a:off x="3345538" y="2842132"/>
            <a:ext cx="26306" cy="355825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5875869" y="2842132"/>
            <a:ext cx="26306" cy="355825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471858" y="2455273"/>
            <a:ext cx="8214943" cy="34881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/>
              <a:t>Tensor marginalization:</a:t>
            </a:r>
          </a:p>
        </p:txBody>
      </p:sp>
      <p:pic>
        <p:nvPicPr>
          <p:cNvPr id="6" name="Picture 5" descr="latex-image-1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472" y="3804054"/>
            <a:ext cx="3022600" cy="1282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73303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"/>
          <p:cNvSpPr txBox="1">
            <a:spLocks/>
          </p:cNvSpPr>
          <p:nvPr/>
        </p:nvSpPr>
        <p:spPr>
          <a:xfrm>
            <a:off x="457200" y="1044575"/>
            <a:ext cx="8389938" cy="5311775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  <a:effectLst>
            <a:outerShdw blurRad="152400" dist="127000" dir="6060000" sx="102000" sy="102000" algn="t" rotWithShape="0">
              <a:prstClr val="black">
                <a:alpha val="40000"/>
              </a:prstClr>
            </a:outerShdw>
          </a:effectLst>
        </p:spPr>
        <p:txBody>
          <a:bodyPr>
            <a:normAutofit fontScale="625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lnSpc>
                <a:spcPct val="100000"/>
              </a:lnSpc>
              <a:spcAft>
                <a:spcPts val="0"/>
              </a:spcAft>
              <a:buFont typeface="Arial"/>
              <a:buNone/>
              <a:defRPr/>
            </a:pPr>
            <a:r>
              <a:rPr lang="en-US" b="1" dirty="0" smtClean="0"/>
              <a:t>Input: </a:t>
            </a:r>
            <a:r>
              <a:rPr lang="en-US" dirty="0" smtClean="0"/>
              <a:t>a factor graph with no cycles</a:t>
            </a:r>
          </a:p>
          <a:p>
            <a:pPr marL="0" indent="0" fontAlgn="auto">
              <a:lnSpc>
                <a:spcPct val="100000"/>
              </a:lnSpc>
              <a:spcAft>
                <a:spcPts val="0"/>
              </a:spcAft>
              <a:buFont typeface="Arial"/>
              <a:buNone/>
              <a:defRPr/>
            </a:pPr>
            <a:r>
              <a:rPr lang="en-US" b="1" dirty="0" smtClean="0"/>
              <a:t>Output: </a:t>
            </a:r>
            <a:r>
              <a:rPr lang="en-US" dirty="0" smtClean="0"/>
              <a:t>exact </a:t>
            </a:r>
            <a:r>
              <a:rPr lang="en-US" dirty="0" err="1" smtClean="0"/>
              <a:t>marginals</a:t>
            </a:r>
            <a:r>
              <a:rPr lang="en-US" dirty="0" smtClean="0"/>
              <a:t> for each variable and factor</a:t>
            </a:r>
            <a:endParaRPr lang="en-US" b="1" dirty="0" smtClean="0"/>
          </a:p>
          <a:p>
            <a:pPr marL="0" indent="0" fontAlgn="auto">
              <a:lnSpc>
                <a:spcPct val="100000"/>
              </a:lnSpc>
              <a:spcAft>
                <a:spcPts val="0"/>
              </a:spcAft>
              <a:buFont typeface="Arial"/>
              <a:buNone/>
              <a:defRPr/>
            </a:pPr>
            <a:endParaRPr lang="en-US" b="1" dirty="0"/>
          </a:p>
          <a:p>
            <a:pPr marL="0" indent="0" fontAlgn="auto">
              <a:lnSpc>
                <a:spcPct val="100000"/>
              </a:lnSpc>
              <a:spcAft>
                <a:spcPts val="0"/>
              </a:spcAft>
              <a:buFont typeface="Arial"/>
              <a:buNone/>
              <a:defRPr/>
            </a:pPr>
            <a:r>
              <a:rPr lang="en-US" b="1" dirty="0" smtClean="0"/>
              <a:t>Algorithm:</a:t>
            </a:r>
            <a:endParaRPr lang="en-US" dirty="0"/>
          </a:p>
          <a:p>
            <a:pPr marL="514350" indent="-514350" fontAlgn="auto">
              <a:lnSpc>
                <a:spcPct val="10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/>
              <a:t>Initialize the messages to the uniform </a:t>
            </a:r>
            <a:r>
              <a:rPr lang="en-US" dirty="0" smtClean="0"/>
              <a:t>distribution.</a:t>
            </a:r>
            <a:endParaRPr lang="en-US" dirty="0"/>
          </a:p>
          <a:p>
            <a:pPr marL="0" indent="0" fontAlgn="auto">
              <a:lnSpc>
                <a:spcPct val="100000"/>
              </a:lnSpc>
              <a:spcAft>
                <a:spcPts val="0"/>
              </a:spcAft>
              <a:buFont typeface="Arial"/>
              <a:buNone/>
              <a:defRPr/>
            </a:pPr>
            <a:endParaRPr lang="en-US" dirty="0"/>
          </a:p>
          <a:p>
            <a:pPr marL="514350" indent="-514350" fontAlgn="auto">
              <a:lnSpc>
                <a:spcPct val="10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/>
              <a:t>Choose a root </a:t>
            </a:r>
            <a:r>
              <a:rPr lang="en-US" dirty="0" smtClean="0"/>
              <a:t>node.</a:t>
            </a:r>
            <a:endParaRPr lang="en-US" dirty="0"/>
          </a:p>
          <a:p>
            <a:pPr marL="514350" indent="-514350" fontAlgn="auto">
              <a:lnSpc>
                <a:spcPct val="10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/>
              <a:t>Send messages from the </a:t>
            </a:r>
            <a:r>
              <a:rPr lang="en-US" b="1" dirty="0"/>
              <a:t>leaves</a:t>
            </a:r>
            <a:r>
              <a:rPr lang="en-US" dirty="0"/>
              <a:t> to the </a:t>
            </a:r>
            <a:r>
              <a:rPr lang="en-US" b="1" dirty="0" smtClean="0"/>
              <a:t>root</a:t>
            </a:r>
            <a:r>
              <a:rPr lang="en-US" dirty="0" smtClean="0"/>
              <a:t>.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dirty="0" smtClean="0"/>
              <a:t>Send </a:t>
            </a:r>
            <a:r>
              <a:rPr lang="en-US" dirty="0"/>
              <a:t>messages from the </a:t>
            </a:r>
            <a:r>
              <a:rPr lang="en-US" b="1" dirty="0"/>
              <a:t>root</a:t>
            </a:r>
            <a:r>
              <a:rPr lang="en-US" dirty="0"/>
              <a:t> to the </a:t>
            </a:r>
            <a:r>
              <a:rPr lang="en-US" b="1" dirty="0" smtClean="0"/>
              <a:t>leaves</a:t>
            </a:r>
            <a:r>
              <a:rPr lang="en-US" dirty="0" smtClean="0"/>
              <a:t>.</a:t>
            </a:r>
            <a:endParaRPr lang="en-US" dirty="0"/>
          </a:p>
          <a:p>
            <a:pPr marL="0" indent="0" fontAlgn="auto">
              <a:lnSpc>
                <a:spcPct val="100000"/>
              </a:lnSpc>
              <a:spcAft>
                <a:spcPts val="0"/>
              </a:spcAft>
              <a:buFont typeface="Arial"/>
              <a:buNone/>
              <a:defRPr/>
            </a:pPr>
            <a:endParaRPr lang="en-US" b="1" dirty="0"/>
          </a:p>
          <a:p>
            <a:pPr marL="514350" indent="-514350" fontAlgn="auto">
              <a:lnSpc>
                <a:spcPct val="100000"/>
              </a:lnSpc>
              <a:spcAft>
                <a:spcPts val="0"/>
              </a:spcAft>
              <a:buFont typeface="+mj-lt"/>
              <a:buAutoNum type="arabicPeriod"/>
              <a:defRPr/>
            </a:pPr>
            <a:endParaRPr lang="en-US" dirty="0" smtClean="0"/>
          </a:p>
          <a:p>
            <a:pPr marL="514350" indent="-514350" fontAlgn="auto">
              <a:lnSpc>
                <a:spcPct val="10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Compute the beliefs </a:t>
            </a:r>
            <a:r>
              <a:rPr lang="en-US" dirty="0"/>
              <a:t>(</a:t>
            </a:r>
            <a:r>
              <a:rPr lang="en-US" dirty="0" err="1" smtClean="0"/>
              <a:t>unnormalized</a:t>
            </a:r>
            <a:r>
              <a:rPr lang="en-US" dirty="0" smtClean="0"/>
              <a:t> </a:t>
            </a:r>
            <a:r>
              <a:rPr lang="en-US" dirty="0" err="1"/>
              <a:t>marginals</a:t>
            </a:r>
            <a:r>
              <a:rPr lang="en-US" dirty="0"/>
              <a:t>).</a:t>
            </a:r>
          </a:p>
          <a:p>
            <a:pPr marL="514350" indent="-514350" fontAlgn="auto">
              <a:lnSpc>
                <a:spcPct val="100000"/>
              </a:lnSpc>
              <a:spcAft>
                <a:spcPts val="0"/>
              </a:spcAft>
              <a:buFont typeface="+mj-lt"/>
              <a:buAutoNum type="arabicPeriod"/>
              <a:defRPr/>
            </a:pPr>
            <a:endParaRPr lang="en-US" dirty="0" smtClean="0"/>
          </a:p>
          <a:p>
            <a:pPr marL="514350" indent="-514350" fontAlgn="auto">
              <a:lnSpc>
                <a:spcPct val="100000"/>
              </a:lnSpc>
              <a:spcAft>
                <a:spcPts val="0"/>
              </a:spcAft>
              <a:buFont typeface="+mj-lt"/>
              <a:buAutoNum type="arabicPeriod"/>
              <a:defRPr/>
            </a:pPr>
            <a:endParaRPr lang="en-US" dirty="0" smtClean="0"/>
          </a:p>
          <a:p>
            <a:pPr marL="514350" indent="-514350" fontAlgn="auto">
              <a:lnSpc>
                <a:spcPct val="10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Normalize beliefs and return the </a:t>
            </a:r>
            <a:r>
              <a:rPr lang="en-US" b="1" dirty="0"/>
              <a:t>exact</a:t>
            </a:r>
            <a:r>
              <a:rPr lang="en-US" dirty="0"/>
              <a:t> </a:t>
            </a:r>
            <a:r>
              <a:rPr lang="en-US" dirty="0" err="1" smtClean="0"/>
              <a:t>marginals</a:t>
            </a:r>
            <a:r>
              <a:rPr lang="en-US" dirty="0" smtClean="0"/>
              <a:t>.</a:t>
            </a:r>
            <a:endParaRPr lang="en-US" dirty="0"/>
          </a:p>
          <a:p>
            <a:pPr marL="0" indent="0" fontAlgn="auto">
              <a:lnSpc>
                <a:spcPct val="100000"/>
              </a:lnSpc>
              <a:spcAft>
                <a:spcPts val="0"/>
              </a:spcAft>
              <a:buFont typeface="Arial"/>
              <a:buNone/>
              <a:defRPr/>
            </a:pPr>
            <a:endParaRPr lang="en-US" dirty="0"/>
          </a:p>
          <a:p>
            <a:pPr marL="0" indent="0" fontAlgn="auto">
              <a:lnSpc>
                <a:spcPct val="100000"/>
              </a:lnSpc>
              <a:spcAft>
                <a:spcPts val="0"/>
              </a:spcAft>
              <a:buFont typeface="Arial"/>
              <a:buNone/>
              <a:defRPr/>
            </a:pPr>
            <a:r>
              <a:rPr lang="en-US" dirty="0"/>
              <a:t>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Sum-Product Belief Propagation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6358C4-610B-47AB-9D41-DBBBA7AA6E0A}" type="slidenum">
              <a:rPr lang="en-US"/>
              <a:pPr>
                <a:defRPr/>
              </a:pPr>
              <a:t>8</a:t>
            </a:fld>
            <a:endParaRPr lang="en-US"/>
          </a:p>
        </p:txBody>
      </p:sp>
      <p:grpSp>
        <p:nvGrpSpPr>
          <p:cNvPr id="32" name="Group 31"/>
          <p:cNvGrpSpPr/>
          <p:nvPr/>
        </p:nvGrpSpPr>
        <p:grpSpPr>
          <a:xfrm>
            <a:off x="2739309" y="2574082"/>
            <a:ext cx="1220237" cy="327260"/>
            <a:chOff x="2739309" y="2574082"/>
            <a:chExt cx="1220237" cy="327260"/>
          </a:xfrm>
        </p:grpSpPr>
        <p:pic>
          <p:nvPicPr>
            <p:cNvPr id="16" name="Picture 15" descr="latex-image-1.pdf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41625" y="2611438"/>
              <a:ext cx="1016000" cy="228600"/>
            </a:xfrm>
            <a:prstGeom prst="rect">
              <a:avLst/>
            </a:prstGeom>
          </p:spPr>
        </p:pic>
        <p:sp>
          <p:nvSpPr>
            <p:cNvPr id="21" name="Rectangle 20"/>
            <p:cNvSpPr/>
            <p:nvPr/>
          </p:nvSpPr>
          <p:spPr>
            <a:xfrm>
              <a:off x="2739309" y="2574082"/>
              <a:ext cx="1220237" cy="327260"/>
            </a:xfrm>
            <a:prstGeom prst="rect">
              <a:avLst/>
            </a:prstGeom>
            <a:noFill/>
            <a:ln>
              <a:solidFill>
                <a:schemeClr val="accent4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solidFill>
                    <a:schemeClr val="accent4"/>
                  </a:solidFill>
                </a:ln>
                <a:noFill/>
              </a:endParaRP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4044608" y="2574082"/>
            <a:ext cx="1220237" cy="327260"/>
            <a:chOff x="4044608" y="2574082"/>
            <a:chExt cx="1220237" cy="327260"/>
          </a:xfrm>
        </p:grpSpPr>
        <p:pic>
          <p:nvPicPr>
            <p:cNvPr id="17" name="Picture 16" descr="latex-image-1.pdf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06863" y="2611438"/>
              <a:ext cx="1016000" cy="228600"/>
            </a:xfrm>
            <a:prstGeom prst="rect">
              <a:avLst/>
            </a:prstGeom>
          </p:spPr>
        </p:pic>
        <p:sp>
          <p:nvSpPr>
            <p:cNvPr id="22" name="Rectangle 21"/>
            <p:cNvSpPr/>
            <p:nvPr/>
          </p:nvSpPr>
          <p:spPr>
            <a:xfrm>
              <a:off x="4044608" y="2574082"/>
              <a:ext cx="1220237" cy="327260"/>
            </a:xfrm>
            <a:prstGeom prst="rect">
              <a:avLst/>
            </a:prstGeom>
            <a:noFill/>
            <a:ln>
              <a:solidFill>
                <a:schemeClr val="accent4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solidFill>
                    <a:schemeClr val="accent4"/>
                  </a:solidFill>
                </a:ln>
                <a:noFill/>
              </a:endParaRPr>
            </a:p>
          </p:txBody>
        </p:sp>
      </p:grpSp>
      <p:grpSp>
        <p:nvGrpSpPr>
          <p:cNvPr id="34" name="Group 33"/>
          <p:cNvGrpSpPr>
            <a:grpSpLocks noChangeAspect="1"/>
          </p:cNvGrpSpPr>
          <p:nvPr/>
        </p:nvGrpSpPr>
        <p:grpSpPr>
          <a:xfrm>
            <a:off x="4044608" y="3747717"/>
            <a:ext cx="2948990" cy="594147"/>
            <a:chOff x="4044609" y="3747285"/>
            <a:chExt cx="3262286" cy="657268"/>
          </a:xfrm>
        </p:grpSpPr>
        <p:pic>
          <p:nvPicPr>
            <p:cNvPr id="20" name="Picture 19" descr="latex-image-1.pdf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06863" y="3772929"/>
              <a:ext cx="3089593" cy="606684"/>
            </a:xfrm>
            <a:prstGeom prst="rect">
              <a:avLst/>
            </a:prstGeom>
          </p:spPr>
        </p:pic>
        <p:sp>
          <p:nvSpPr>
            <p:cNvPr id="23" name="Rectangle 22"/>
            <p:cNvSpPr/>
            <p:nvPr/>
          </p:nvSpPr>
          <p:spPr>
            <a:xfrm>
              <a:off x="4044609" y="3747285"/>
              <a:ext cx="3262286" cy="657268"/>
            </a:xfrm>
            <a:prstGeom prst="rect">
              <a:avLst/>
            </a:prstGeom>
            <a:noFill/>
            <a:ln>
              <a:solidFill>
                <a:schemeClr val="accent4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solidFill>
                    <a:schemeClr val="accent4"/>
                  </a:solidFill>
                </a:ln>
                <a:noFill/>
              </a:endParaRPr>
            </a:p>
          </p:txBody>
        </p:sp>
      </p:grpSp>
      <p:grpSp>
        <p:nvGrpSpPr>
          <p:cNvPr id="35" name="Group 34"/>
          <p:cNvGrpSpPr>
            <a:grpSpLocks noChangeAspect="1"/>
          </p:cNvGrpSpPr>
          <p:nvPr/>
        </p:nvGrpSpPr>
        <p:grpSpPr>
          <a:xfrm>
            <a:off x="1808804" y="3747287"/>
            <a:ext cx="2150741" cy="585936"/>
            <a:chOff x="1580312" y="3747285"/>
            <a:chExt cx="2379233" cy="648184"/>
          </a:xfrm>
        </p:grpSpPr>
        <p:pic>
          <p:nvPicPr>
            <p:cNvPr id="18" name="Picture 17" descr="latex-image-1.pdf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54895" y="3840082"/>
              <a:ext cx="2134627" cy="539274"/>
            </a:xfrm>
            <a:prstGeom prst="rect">
              <a:avLst/>
            </a:prstGeom>
          </p:spPr>
        </p:pic>
        <p:sp>
          <p:nvSpPr>
            <p:cNvPr id="24" name="Rectangle 23"/>
            <p:cNvSpPr/>
            <p:nvPr/>
          </p:nvSpPr>
          <p:spPr>
            <a:xfrm>
              <a:off x="1580312" y="3747285"/>
              <a:ext cx="2379233" cy="648184"/>
            </a:xfrm>
            <a:prstGeom prst="rect">
              <a:avLst/>
            </a:prstGeom>
            <a:noFill/>
            <a:ln>
              <a:solidFill>
                <a:schemeClr val="accent4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solidFill>
                    <a:schemeClr val="accent4"/>
                  </a:solidFill>
                </a:ln>
                <a:noFill/>
              </a:endParaRPr>
            </a:p>
          </p:txBody>
        </p:sp>
      </p:grpSp>
      <p:grpSp>
        <p:nvGrpSpPr>
          <p:cNvPr id="36" name="Group 35"/>
          <p:cNvGrpSpPr>
            <a:grpSpLocks noChangeAspect="1"/>
          </p:cNvGrpSpPr>
          <p:nvPr/>
        </p:nvGrpSpPr>
        <p:grpSpPr>
          <a:xfrm>
            <a:off x="2341586" y="4697111"/>
            <a:ext cx="1617960" cy="555701"/>
            <a:chOff x="2172304" y="4687963"/>
            <a:chExt cx="1766401" cy="606684"/>
          </a:xfrm>
        </p:grpSpPr>
        <p:pic>
          <p:nvPicPr>
            <p:cNvPr id="14" name="Picture 13" descr="latex-image-1.pdf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51037" y="4749007"/>
              <a:ext cx="1606588" cy="539274"/>
            </a:xfrm>
            <a:prstGeom prst="rect">
              <a:avLst/>
            </a:prstGeom>
          </p:spPr>
        </p:pic>
        <p:sp>
          <p:nvSpPr>
            <p:cNvPr id="25" name="Rectangle 24"/>
            <p:cNvSpPr/>
            <p:nvPr/>
          </p:nvSpPr>
          <p:spPr>
            <a:xfrm>
              <a:off x="2172304" y="4687963"/>
              <a:ext cx="1766401" cy="606684"/>
            </a:xfrm>
            <a:prstGeom prst="rect">
              <a:avLst/>
            </a:prstGeom>
            <a:noFill/>
            <a:ln>
              <a:solidFill>
                <a:schemeClr val="accent2">
                  <a:lumMod val="7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solidFill>
                    <a:schemeClr val="accent4"/>
                  </a:solidFill>
                </a:ln>
                <a:noFill/>
              </a:endParaRPr>
            </a:p>
          </p:txBody>
        </p:sp>
      </p:grpSp>
      <p:grpSp>
        <p:nvGrpSpPr>
          <p:cNvPr id="37" name="Group 36"/>
          <p:cNvGrpSpPr>
            <a:grpSpLocks noChangeAspect="1"/>
          </p:cNvGrpSpPr>
          <p:nvPr/>
        </p:nvGrpSpPr>
        <p:grpSpPr>
          <a:xfrm>
            <a:off x="4044608" y="4697111"/>
            <a:ext cx="2134114" cy="555701"/>
            <a:chOff x="4044608" y="4697110"/>
            <a:chExt cx="2329910" cy="606684"/>
          </a:xfrm>
        </p:grpSpPr>
        <p:pic>
          <p:nvPicPr>
            <p:cNvPr id="15" name="Picture 14" descr="latex-image-1.pdf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06862" y="4749007"/>
              <a:ext cx="2202037" cy="539274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>
            <a:xfrm>
              <a:off x="4044608" y="4697110"/>
              <a:ext cx="2329910" cy="606684"/>
            </a:xfrm>
            <a:prstGeom prst="rect">
              <a:avLst/>
            </a:prstGeom>
            <a:noFill/>
            <a:ln>
              <a:solidFill>
                <a:schemeClr val="accent2">
                  <a:lumMod val="7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solidFill>
                    <a:schemeClr val="accent4"/>
                  </a:solidFill>
                </a:ln>
                <a:noFill/>
              </a:endParaRP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4044608" y="5694773"/>
            <a:ext cx="1922767" cy="327260"/>
            <a:chOff x="4044608" y="5694773"/>
            <a:chExt cx="1922767" cy="327260"/>
          </a:xfrm>
        </p:grpSpPr>
        <p:pic>
          <p:nvPicPr>
            <p:cNvPr id="5" name="Picture 4" descr="latex-image-1.pdf"/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4106863" y="5729288"/>
              <a:ext cx="1789112" cy="244475"/>
            </a:xfrm>
            <a:prstGeom prst="rect">
              <a:avLst/>
            </a:prstGeom>
            <a:noFill/>
          </p:spPr>
        </p:pic>
        <p:sp>
          <p:nvSpPr>
            <p:cNvPr id="27" name="Rectangle 26"/>
            <p:cNvSpPr/>
            <p:nvPr/>
          </p:nvSpPr>
          <p:spPr>
            <a:xfrm>
              <a:off x="4044608" y="5694773"/>
              <a:ext cx="1922767" cy="32726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solidFill>
                    <a:schemeClr val="accent4"/>
                  </a:solidFill>
                </a:ln>
                <a:noFill/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2309168" y="5702506"/>
            <a:ext cx="1650377" cy="327260"/>
            <a:chOff x="2309168" y="5702506"/>
            <a:chExt cx="1650377" cy="327260"/>
          </a:xfrm>
        </p:grpSpPr>
        <p:pic>
          <p:nvPicPr>
            <p:cNvPr id="3" name="Picture 2" descr="latex-image-1.pdf"/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2378075" y="5729288"/>
              <a:ext cx="1479550" cy="244475"/>
            </a:xfrm>
            <a:prstGeom prst="rect">
              <a:avLst/>
            </a:prstGeom>
            <a:noFill/>
          </p:spPr>
        </p:pic>
        <p:sp>
          <p:nvSpPr>
            <p:cNvPr id="28" name="Rectangle 27"/>
            <p:cNvSpPr/>
            <p:nvPr/>
          </p:nvSpPr>
          <p:spPr>
            <a:xfrm>
              <a:off x="2309168" y="5702506"/>
              <a:ext cx="1650377" cy="32726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solidFill>
                    <a:schemeClr val="accent4"/>
                  </a:solidFill>
                </a:ln>
                <a:noFill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Sum-Product Belief Propagation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DCD0A3-8F05-4241-BA12-2690EB2C09DE}" type="slidenum">
              <a:rPr lang="en-US"/>
              <a:pPr>
                <a:defRPr/>
              </a:pPr>
              <a:t>9</a:t>
            </a:fld>
            <a:endParaRPr lang="en-US"/>
          </a:p>
        </p:txBody>
      </p:sp>
      <p:grpSp>
        <p:nvGrpSpPr>
          <p:cNvPr id="56323" name="Group 15"/>
          <p:cNvGrpSpPr>
            <a:grpSpLocks/>
          </p:cNvGrpSpPr>
          <p:nvPr/>
        </p:nvGrpSpPr>
        <p:grpSpPr bwMode="auto">
          <a:xfrm>
            <a:off x="365125" y="1023938"/>
            <a:ext cx="7997825" cy="5005387"/>
            <a:chOff x="457200" y="997096"/>
            <a:chExt cx="8225709" cy="4872608"/>
          </a:xfrm>
        </p:grpSpPr>
        <p:grpSp>
          <p:nvGrpSpPr>
            <p:cNvPr id="56421" name="Group 9"/>
            <p:cNvGrpSpPr>
              <a:grpSpLocks/>
            </p:cNvGrpSpPr>
            <p:nvPr/>
          </p:nvGrpSpPr>
          <p:grpSpPr bwMode="auto">
            <a:xfrm>
              <a:off x="968571" y="1422452"/>
              <a:ext cx="7714338" cy="4447252"/>
              <a:chOff x="972462" y="1605523"/>
              <a:chExt cx="7703278" cy="4775414"/>
            </a:xfrm>
          </p:grpSpPr>
          <p:sp>
            <p:nvSpPr>
              <p:cNvPr id="6" name="Rectangle 5"/>
              <p:cNvSpPr/>
              <p:nvPr/>
            </p:nvSpPr>
            <p:spPr>
              <a:xfrm>
                <a:off x="972137" y="1605121"/>
                <a:ext cx="3855877" cy="2387909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/>
              </a:p>
            </p:txBody>
          </p:sp>
          <p:sp>
            <p:nvSpPr>
              <p:cNvPr id="7" name="Rectangle 6"/>
              <p:cNvSpPr/>
              <p:nvPr/>
            </p:nvSpPr>
            <p:spPr>
              <a:xfrm>
                <a:off x="972137" y="3993029"/>
                <a:ext cx="3855877" cy="2387908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4819863" y="1605121"/>
                <a:ext cx="3855877" cy="2387909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4819863" y="3993029"/>
                <a:ext cx="3855877" cy="2387908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/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457200" y="1422452"/>
              <a:ext cx="511371" cy="2223626"/>
            </a:xfrm>
            <a:prstGeom prst="rect">
              <a:avLst/>
            </a:prstGeom>
            <a:noFill/>
          </p:spPr>
          <p:txBody>
            <a:bodyPr vert="vert270" anchor="ctr"/>
            <a:lstStyle/>
            <a:p>
              <a:pPr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800" b="1" dirty="0">
                  <a:latin typeface="+mn-lt"/>
                  <a:cs typeface="+mn-cs"/>
                </a:rPr>
                <a:t>Beliefs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468421" y="3646078"/>
              <a:ext cx="511371" cy="2223626"/>
            </a:xfrm>
            <a:prstGeom prst="rect">
              <a:avLst/>
            </a:prstGeom>
            <a:noFill/>
          </p:spPr>
          <p:txBody>
            <a:bodyPr vert="vert270" anchor="ctr"/>
            <a:lstStyle/>
            <a:p>
              <a:pPr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800" b="1" dirty="0">
                  <a:latin typeface="+mn-lt"/>
                  <a:cs typeface="+mn-cs"/>
                </a:rPr>
                <a:t>Messages</a:t>
              </a:r>
            </a:p>
          </p:txBody>
        </p:sp>
        <p:sp>
          <p:nvSpPr>
            <p:cNvPr id="56424" name="TextBox 12"/>
            <p:cNvSpPr txBox="1">
              <a:spLocks noChangeArrowheads="1"/>
            </p:cNvSpPr>
            <p:nvPr/>
          </p:nvSpPr>
          <p:spPr bwMode="auto">
            <a:xfrm>
              <a:off x="968571" y="997096"/>
              <a:ext cx="3861060" cy="4253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1"/>
                <a:t>Variables</a:t>
              </a:r>
            </a:p>
          </p:txBody>
        </p:sp>
        <p:sp>
          <p:nvSpPr>
            <p:cNvPr id="56425" name="TextBox 14"/>
            <p:cNvSpPr txBox="1">
              <a:spLocks noChangeArrowheads="1"/>
            </p:cNvSpPr>
            <p:nvPr/>
          </p:nvSpPr>
          <p:spPr bwMode="auto">
            <a:xfrm>
              <a:off x="4821849" y="997097"/>
              <a:ext cx="3861060" cy="4253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1"/>
                <a:t>Factors</a:t>
              </a:r>
            </a:p>
          </p:txBody>
        </p:sp>
      </p:grpSp>
      <p:grpSp>
        <p:nvGrpSpPr>
          <p:cNvPr id="56324" name="Group 310"/>
          <p:cNvGrpSpPr>
            <a:grpSpLocks/>
          </p:cNvGrpSpPr>
          <p:nvPr/>
        </p:nvGrpSpPr>
        <p:grpSpPr bwMode="auto">
          <a:xfrm>
            <a:off x="4654550" y="3790950"/>
            <a:ext cx="3656013" cy="2028825"/>
            <a:chOff x="4655276" y="3790948"/>
            <a:chExt cx="3655520" cy="2028227"/>
          </a:xfrm>
        </p:grpSpPr>
        <p:sp>
          <p:nvSpPr>
            <p:cNvPr id="136" name="Oval 135"/>
            <p:cNvSpPr/>
            <p:nvPr/>
          </p:nvSpPr>
          <p:spPr>
            <a:xfrm>
              <a:off x="6237801" y="4287690"/>
              <a:ext cx="541264" cy="549113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6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2</a:t>
              </a:r>
              <a:endParaRPr lang="en-US" sz="16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37" name="Rectangle 136"/>
            <p:cNvSpPr/>
            <p:nvPr/>
          </p:nvSpPr>
          <p:spPr>
            <a:xfrm>
              <a:off x="6377482" y="5404960"/>
              <a:ext cx="265076" cy="265034"/>
            </a:xfrm>
            <a:prstGeom prst="rect">
              <a:avLst/>
            </a:prstGeom>
            <a:solidFill>
              <a:schemeClr val="accent3"/>
            </a:solidFill>
            <a:ln w="28575" cmpd="sng">
              <a:solidFill>
                <a:schemeClr val="accent3">
                  <a:lumMod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1</a:t>
              </a:r>
              <a:endParaRPr lang="en-US" sz="14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138" name="Straight Connector 137"/>
            <p:cNvCxnSpPr>
              <a:stCxn id="136" idx="4"/>
              <a:endCxn id="137" idx="0"/>
            </p:cNvCxnSpPr>
            <p:nvPr/>
          </p:nvCxnSpPr>
          <p:spPr>
            <a:xfrm>
              <a:off x="6507639" y="4836803"/>
              <a:ext cx="1587" cy="568157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6405" name="Group 138"/>
            <p:cNvGrpSpPr>
              <a:grpSpLocks/>
            </p:cNvGrpSpPr>
            <p:nvPr/>
          </p:nvGrpSpPr>
          <p:grpSpPr bwMode="auto">
            <a:xfrm>
              <a:off x="4655276" y="5393355"/>
              <a:ext cx="502920" cy="286902"/>
              <a:chOff x="2210686" y="5337254"/>
              <a:chExt cx="382892" cy="286902"/>
            </a:xfrm>
          </p:grpSpPr>
          <p:cxnSp>
            <p:nvCxnSpPr>
              <p:cNvPr id="152" name="Straight Connector 151"/>
              <p:cNvCxnSpPr>
                <a:stCxn id="137" idx="1"/>
              </p:cNvCxnSpPr>
              <p:nvPr/>
            </p:nvCxnSpPr>
            <p:spPr>
              <a:xfrm flipH="1" flipV="1">
                <a:off x="2210686" y="5337254"/>
                <a:ext cx="382892" cy="134502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3" name="Straight Connector 152"/>
              <p:cNvCxnSpPr>
                <a:stCxn id="137" idx="1"/>
              </p:cNvCxnSpPr>
              <p:nvPr/>
            </p:nvCxnSpPr>
            <p:spPr>
              <a:xfrm flipH="1">
                <a:off x="2210686" y="5454683"/>
                <a:ext cx="382892" cy="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4" name="Straight Connector 153"/>
              <p:cNvCxnSpPr>
                <a:stCxn id="137" idx="1"/>
              </p:cNvCxnSpPr>
              <p:nvPr/>
            </p:nvCxnSpPr>
            <p:spPr>
              <a:xfrm flipH="1">
                <a:off x="2210686" y="5471756"/>
                <a:ext cx="382892" cy="15240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6406" name="Group 139"/>
            <p:cNvGrpSpPr>
              <a:grpSpLocks/>
            </p:cNvGrpSpPr>
            <p:nvPr/>
          </p:nvGrpSpPr>
          <p:grpSpPr bwMode="auto">
            <a:xfrm rot="10800000">
              <a:off x="7807876" y="5382492"/>
              <a:ext cx="502920" cy="286902"/>
              <a:chOff x="3345037" y="5465825"/>
              <a:chExt cx="382892" cy="286902"/>
            </a:xfrm>
          </p:grpSpPr>
          <p:cxnSp>
            <p:nvCxnSpPr>
              <p:cNvPr id="149" name="Straight Connector 148"/>
              <p:cNvCxnSpPr/>
              <p:nvPr/>
            </p:nvCxnSpPr>
            <p:spPr>
              <a:xfrm flipH="1" flipV="1">
                <a:off x="3345037" y="5465825"/>
                <a:ext cx="382892" cy="134502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0" name="Straight Connector 149"/>
              <p:cNvCxnSpPr/>
              <p:nvPr/>
            </p:nvCxnSpPr>
            <p:spPr>
              <a:xfrm flipH="1">
                <a:off x="3345037" y="5575667"/>
                <a:ext cx="382892" cy="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1" name="Straight Connector 150"/>
              <p:cNvCxnSpPr/>
              <p:nvPr/>
            </p:nvCxnSpPr>
            <p:spPr>
              <a:xfrm flipH="1">
                <a:off x="3345037" y="5600327"/>
                <a:ext cx="382892" cy="15240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6407" name="Group 140"/>
            <p:cNvGrpSpPr>
              <a:grpSpLocks/>
            </p:cNvGrpSpPr>
            <p:nvPr/>
          </p:nvGrpSpPr>
          <p:grpSpPr bwMode="auto">
            <a:xfrm rot="5400000">
              <a:off x="6247592" y="3898957"/>
              <a:ext cx="502920" cy="286902"/>
              <a:chOff x="3345037" y="5465825"/>
              <a:chExt cx="382892" cy="286902"/>
            </a:xfrm>
          </p:grpSpPr>
          <p:cxnSp>
            <p:nvCxnSpPr>
              <p:cNvPr id="146" name="Straight Connector 145"/>
              <p:cNvCxnSpPr/>
              <p:nvPr/>
            </p:nvCxnSpPr>
            <p:spPr>
              <a:xfrm flipH="1" flipV="1">
                <a:off x="3345037" y="5465825"/>
                <a:ext cx="382892" cy="134502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7" name="Straight Connector 146"/>
              <p:cNvCxnSpPr/>
              <p:nvPr/>
            </p:nvCxnSpPr>
            <p:spPr>
              <a:xfrm flipH="1">
                <a:off x="3345037" y="5573416"/>
                <a:ext cx="382892" cy="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8" name="Straight Connector 147"/>
              <p:cNvCxnSpPr/>
              <p:nvPr/>
            </p:nvCxnSpPr>
            <p:spPr>
              <a:xfrm flipH="1">
                <a:off x="3345037" y="5600327"/>
                <a:ext cx="382892" cy="15240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42" name="Oval 141"/>
            <p:cNvSpPr/>
            <p:nvPr/>
          </p:nvSpPr>
          <p:spPr>
            <a:xfrm>
              <a:off x="5164795" y="5258953"/>
              <a:ext cx="539677" cy="549113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6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1</a:t>
              </a:r>
              <a:endParaRPr lang="en-US" sz="16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143" name="Straight Connector 142"/>
            <p:cNvCxnSpPr>
              <a:stCxn id="142" idx="6"/>
              <a:endCxn id="137" idx="1"/>
            </p:cNvCxnSpPr>
            <p:nvPr/>
          </p:nvCxnSpPr>
          <p:spPr>
            <a:xfrm>
              <a:off x="5704473" y="5533509"/>
              <a:ext cx="673009" cy="3174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4" name="Oval 143"/>
            <p:cNvSpPr/>
            <p:nvPr/>
          </p:nvSpPr>
          <p:spPr>
            <a:xfrm>
              <a:off x="7261599" y="5271649"/>
              <a:ext cx="541265" cy="547526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6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3</a:t>
              </a:r>
              <a:endParaRPr lang="en-US" sz="16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145" name="Straight Connector 144"/>
            <p:cNvCxnSpPr>
              <a:stCxn id="137" idx="3"/>
              <a:endCxn id="144" idx="2"/>
            </p:cNvCxnSpPr>
            <p:nvPr/>
          </p:nvCxnSpPr>
          <p:spPr>
            <a:xfrm>
              <a:off x="6642558" y="5536683"/>
              <a:ext cx="619042" cy="7936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6325" name="Group 289"/>
          <p:cNvGrpSpPr>
            <a:grpSpLocks/>
          </p:cNvGrpSpPr>
          <p:nvPr/>
        </p:nvGrpSpPr>
        <p:grpSpPr bwMode="auto">
          <a:xfrm>
            <a:off x="920750" y="3825875"/>
            <a:ext cx="3609975" cy="1973263"/>
            <a:chOff x="920829" y="3825274"/>
            <a:chExt cx="3609756" cy="1974166"/>
          </a:xfrm>
        </p:grpSpPr>
        <p:sp>
          <p:nvSpPr>
            <p:cNvPr id="212" name="Oval 211"/>
            <p:cNvSpPr/>
            <p:nvPr/>
          </p:nvSpPr>
          <p:spPr>
            <a:xfrm>
              <a:off x="2487597" y="5251501"/>
              <a:ext cx="541304" cy="547939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6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1</a:t>
              </a:r>
              <a:endParaRPr lang="en-US" sz="16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213" name="Rectangle 212"/>
            <p:cNvSpPr/>
            <p:nvPr/>
          </p:nvSpPr>
          <p:spPr>
            <a:xfrm>
              <a:off x="2625701" y="4341448"/>
              <a:ext cx="265097" cy="263646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2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214" name="Straight Connector 213"/>
            <p:cNvCxnSpPr>
              <a:stCxn id="212" idx="0"/>
              <a:endCxn id="213" idx="2"/>
            </p:cNvCxnSpPr>
            <p:nvPr/>
          </p:nvCxnSpPr>
          <p:spPr>
            <a:xfrm flipV="1">
              <a:off x="2757456" y="4605094"/>
              <a:ext cx="0" cy="646408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>
              <a:stCxn id="212" idx="6"/>
              <a:endCxn id="216" idx="1"/>
            </p:cNvCxnSpPr>
            <p:nvPr/>
          </p:nvCxnSpPr>
          <p:spPr>
            <a:xfrm flipV="1">
              <a:off x="3028901" y="5523089"/>
              <a:ext cx="731794" cy="1588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6" name="Rectangle 215"/>
            <p:cNvSpPr/>
            <p:nvPr/>
          </p:nvSpPr>
          <p:spPr>
            <a:xfrm>
              <a:off x="3760695" y="5391265"/>
              <a:ext cx="265096" cy="265234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3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217" name="Rectangle 216"/>
            <p:cNvSpPr/>
            <p:nvPr/>
          </p:nvSpPr>
          <p:spPr>
            <a:xfrm>
              <a:off x="1431973" y="5392854"/>
              <a:ext cx="265097" cy="265233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1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218" name="Straight Connector 217"/>
            <p:cNvCxnSpPr>
              <a:stCxn id="212" idx="2"/>
              <a:endCxn id="217" idx="3"/>
            </p:cNvCxnSpPr>
            <p:nvPr/>
          </p:nvCxnSpPr>
          <p:spPr>
            <a:xfrm flipH="1">
              <a:off x="1697070" y="5524676"/>
              <a:ext cx="790527" cy="0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6390" name="Group 218"/>
            <p:cNvGrpSpPr>
              <a:grpSpLocks/>
            </p:cNvGrpSpPr>
            <p:nvPr/>
          </p:nvGrpSpPr>
          <p:grpSpPr bwMode="auto">
            <a:xfrm>
              <a:off x="920829" y="5393355"/>
              <a:ext cx="502920" cy="286902"/>
              <a:chOff x="2210686" y="5337254"/>
              <a:chExt cx="382892" cy="286902"/>
            </a:xfrm>
          </p:grpSpPr>
          <p:cxnSp>
            <p:nvCxnSpPr>
              <p:cNvPr id="228" name="Straight Connector 227"/>
              <p:cNvCxnSpPr/>
              <p:nvPr/>
            </p:nvCxnSpPr>
            <p:spPr>
              <a:xfrm flipH="1" flipV="1">
                <a:off x="2210686" y="5337254"/>
                <a:ext cx="382892" cy="134502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9" name="Straight Connector 228"/>
              <p:cNvCxnSpPr/>
              <p:nvPr/>
            </p:nvCxnSpPr>
            <p:spPr>
              <a:xfrm flipH="1">
                <a:off x="2210686" y="5454683"/>
                <a:ext cx="382892" cy="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0" name="Straight Connector 229"/>
              <p:cNvCxnSpPr/>
              <p:nvPr/>
            </p:nvCxnSpPr>
            <p:spPr>
              <a:xfrm flipH="1">
                <a:off x="2210686" y="5471756"/>
                <a:ext cx="382892" cy="15240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6391" name="Group 219"/>
            <p:cNvGrpSpPr>
              <a:grpSpLocks/>
            </p:cNvGrpSpPr>
            <p:nvPr/>
          </p:nvGrpSpPr>
          <p:grpSpPr bwMode="auto">
            <a:xfrm rot="10800000">
              <a:off x="4027665" y="5382492"/>
              <a:ext cx="502920" cy="286902"/>
              <a:chOff x="3345037" y="5465825"/>
              <a:chExt cx="382892" cy="286902"/>
            </a:xfrm>
          </p:grpSpPr>
          <p:cxnSp>
            <p:nvCxnSpPr>
              <p:cNvPr id="225" name="Straight Connector 224"/>
              <p:cNvCxnSpPr/>
              <p:nvPr/>
            </p:nvCxnSpPr>
            <p:spPr>
              <a:xfrm flipH="1" flipV="1">
                <a:off x="3345037" y="5465825"/>
                <a:ext cx="382892" cy="134502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6" name="Straight Connector 225"/>
              <p:cNvCxnSpPr/>
              <p:nvPr/>
            </p:nvCxnSpPr>
            <p:spPr>
              <a:xfrm flipH="1">
                <a:off x="3345037" y="5575667"/>
                <a:ext cx="382892" cy="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7" name="Straight Connector 226"/>
              <p:cNvCxnSpPr/>
              <p:nvPr/>
            </p:nvCxnSpPr>
            <p:spPr>
              <a:xfrm flipH="1">
                <a:off x="3345037" y="5600327"/>
                <a:ext cx="382892" cy="15240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6392" name="Group 220"/>
            <p:cNvGrpSpPr>
              <a:grpSpLocks/>
            </p:cNvGrpSpPr>
            <p:nvPr/>
          </p:nvGrpSpPr>
          <p:grpSpPr bwMode="auto">
            <a:xfrm rot="5400000">
              <a:off x="2501704" y="3933283"/>
              <a:ext cx="502920" cy="286902"/>
              <a:chOff x="3345037" y="5465825"/>
              <a:chExt cx="382892" cy="286902"/>
            </a:xfrm>
          </p:grpSpPr>
          <p:cxnSp>
            <p:nvCxnSpPr>
              <p:cNvPr id="222" name="Straight Connector 221"/>
              <p:cNvCxnSpPr/>
              <p:nvPr/>
            </p:nvCxnSpPr>
            <p:spPr>
              <a:xfrm flipH="1" flipV="1">
                <a:off x="3345037" y="5465825"/>
                <a:ext cx="382892" cy="134502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3" name="Straight Connector 222"/>
              <p:cNvCxnSpPr/>
              <p:nvPr/>
            </p:nvCxnSpPr>
            <p:spPr>
              <a:xfrm flipH="1">
                <a:off x="3345037" y="5576568"/>
                <a:ext cx="382892" cy="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4" name="Straight Connector 223"/>
              <p:cNvCxnSpPr/>
              <p:nvPr/>
            </p:nvCxnSpPr>
            <p:spPr>
              <a:xfrm flipH="1">
                <a:off x="3345037" y="5600327"/>
                <a:ext cx="382892" cy="15240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263" name="Straight Arrow Connector 262"/>
          <p:cNvCxnSpPr/>
          <p:nvPr/>
        </p:nvCxnSpPr>
        <p:spPr>
          <a:xfrm>
            <a:off x="1825625" y="5418138"/>
            <a:ext cx="593725" cy="3175"/>
          </a:xfrm>
          <a:prstGeom prst="straightConnector1">
            <a:avLst/>
          </a:prstGeom>
          <a:ln w="38100" cmpd="sng">
            <a:solidFill>
              <a:schemeClr val="accent4"/>
            </a:solidFill>
            <a:prstDash val="solid"/>
            <a:headEnd type="oval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56327" name="Group 290"/>
          <p:cNvGrpSpPr>
            <a:grpSpLocks/>
          </p:cNvGrpSpPr>
          <p:nvPr/>
        </p:nvGrpSpPr>
        <p:grpSpPr bwMode="auto">
          <a:xfrm>
            <a:off x="927100" y="1531938"/>
            <a:ext cx="3609975" cy="1974850"/>
            <a:chOff x="920829" y="3825274"/>
            <a:chExt cx="3609756" cy="1974166"/>
          </a:xfrm>
        </p:grpSpPr>
        <p:sp>
          <p:nvSpPr>
            <p:cNvPr id="292" name="Oval 291"/>
            <p:cNvSpPr/>
            <p:nvPr/>
          </p:nvSpPr>
          <p:spPr>
            <a:xfrm>
              <a:off x="2487597" y="5251942"/>
              <a:ext cx="541304" cy="547498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6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1</a:t>
              </a:r>
              <a:endParaRPr lang="en-US" sz="16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293" name="Rectangle 292"/>
            <p:cNvSpPr/>
            <p:nvPr/>
          </p:nvSpPr>
          <p:spPr>
            <a:xfrm>
              <a:off x="2625701" y="4341032"/>
              <a:ext cx="265097" cy="265021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2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294" name="Straight Connector 293"/>
            <p:cNvCxnSpPr>
              <a:stCxn id="292" idx="0"/>
              <a:endCxn id="293" idx="2"/>
            </p:cNvCxnSpPr>
            <p:nvPr/>
          </p:nvCxnSpPr>
          <p:spPr>
            <a:xfrm flipV="1">
              <a:off x="2757456" y="4606053"/>
              <a:ext cx="0" cy="645888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5" name="Straight Connector 294"/>
            <p:cNvCxnSpPr>
              <a:stCxn id="292" idx="6"/>
              <a:endCxn id="296" idx="1"/>
            </p:cNvCxnSpPr>
            <p:nvPr/>
          </p:nvCxnSpPr>
          <p:spPr>
            <a:xfrm flipV="1">
              <a:off x="3028901" y="5523311"/>
              <a:ext cx="731794" cy="1586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96" name="Rectangle 295"/>
            <p:cNvSpPr/>
            <p:nvPr/>
          </p:nvSpPr>
          <p:spPr>
            <a:xfrm>
              <a:off x="3760695" y="5391593"/>
              <a:ext cx="265096" cy="265021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3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297" name="Rectangle 296"/>
            <p:cNvSpPr/>
            <p:nvPr/>
          </p:nvSpPr>
          <p:spPr>
            <a:xfrm>
              <a:off x="1431973" y="5393181"/>
              <a:ext cx="265097" cy="265020"/>
            </a:xfrm>
            <a:prstGeom prst="rect">
              <a:avLst/>
            </a:prstGeom>
            <a:solidFill>
              <a:schemeClr val="tx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bg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bg1"/>
                  </a:solidFill>
                  <a:latin typeface="Times New Roman"/>
                  <a:cs typeface="Times New Roman"/>
                </a:rPr>
                <a:t>1</a:t>
              </a:r>
              <a:endParaRPr lang="en-US" sz="1400" i="1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298" name="Straight Connector 297"/>
            <p:cNvCxnSpPr>
              <a:stCxn id="292" idx="2"/>
              <a:endCxn id="297" idx="3"/>
            </p:cNvCxnSpPr>
            <p:nvPr/>
          </p:nvCxnSpPr>
          <p:spPr>
            <a:xfrm flipH="1">
              <a:off x="1697070" y="5524897"/>
              <a:ext cx="790527" cy="0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6371" name="Group 298"/>
            <p:cNvGrpSpPr>
              <a:grpSpLocks/>
            </p:cNvGrpSpPr>
            <p:nvPr/>
          </p:nvGrpSpPr>
          <p:grpSpPr bwMode="auto">
            <a:xfrm>
              <a:off x="920829" y="5393355"/>
              <a:ext cx="502920" cy="286902"/>
              <a:chOff x="2210686" y="5337254"/>
              <a:chExt cx="382892" cy="286902"/>
            </a:xfrm>
          </p:grpSpPr>
          <p:cxnSp>
            <p:nvCxnSpPr>
              <p:cNvPr id="308" name="Straight Connector 307"/>
              <p:cNvCxnSpPr/>
              <p:nvPr/>
            </p:nvCxnSpPr>
            <p:spPr>
              <a:xfrm flipH="1" flipV="1">
                <a:off x="2210686" y="5337254"/>
                <a:ext cx="382892" cy="134502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9" name="Straight Connector 308"/>
              <p:cNvCxnSpPr/>
              <p:nvPr/>
            </p:nvCxnSpPr>
            <p:spPr>
              <a:xfrm flipH="1">
                <a:off x="2210686" y="5455261"/>
                <a:ext cx="382892" cy="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0" name="Straight Connector 309"/>
              <p:cNvCxnSpPr/>
              <p:nvPr/>
            </p:nvCxnSpPr>
            <p:spPr>
              <a:xfrm flipH="1">
                <a:off x="2210686" y="5471756"/>
                <a:ext cx="382892" cy="15240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6372" name="Group 299"/>
            <p:cNvGrpSpPr>
              <a:grpSpLocks/>
            </p:cNvGrpSpPr>
            <p:nvPr/>
          </p:nvGrpSpPr>
          <p:grpSpPr bwMode="auto">
            <a:xfrm rot="10800000">
              <a:off x="4027665" y="5382492"/>
              <a:ext cx="502920" cy="286902"/>
              <a:chOff x="3345037" y="5465825"/>
              <a:chExt cx="382892" cy="286902"/>
            </a:xfrm>
          </p:grpSpPr>
          <p:cxnSp>
            <p:nvCxnSpPr>
              <p:cNvPr id="305" name="Straight Connector 304"/>
              <p:cNvCxnSpPr/>
              <p:nvPr/>
            </p:nvCxnSpPr>
            <p:spPr>
              <a:xfrm flipH="1" flipV="1">
                <a:off x="3345037" y="5465825"/>
                <a:ext cx="382892" cy="134502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6" name="Straight Connector 305"/>
              <p:cNvCxnSpPr/>
              <p:nvPr/>
            </p:nvCxnSpPr>
            <p:spPr>
              <a:xfrm flipH="1">
                <a:off x="3345037" y="5575089"/>
                <a:ext cx="382892" cy="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7" name="Straight Connector 306"/>
              <p:cNvCxnSpPr/>
              <p:nvPr/>
            </p:nvCxnSpPr>
            <p:spPr>
              <a:xfrm flipH="1">
                <a:off x="3345037" y="5600327"/>
                <a:ext cx="382892" cy="15240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6373" name="Group 300"/>
            <p:cNvGrpSpPr>
              <a:grpSpLocks/>
            </p:cNvGrpSpPr>
            <p:nvPr/>
          </p:nvGrpSpPr>
          <p:grpSpPr bwMode="auto">
            <a:xfrm rot="5400000">
              <a:off x="2501704" y="3933283"/>
              <a:ext cx="502920" cy="286902"/>
              <a:chOff x="3345037" y="5465825"/>
              <a:chExt cx="382892" cy="286902"/>
            </a:xfrm>
          </p:grpSpPr>
          <p:cxnSp>
            <p:nvCxnSpPr>
              <p:cNvPr id="302" name="Straight Connector 301"/>
              <p:cNvCxnSpPr/>
              <p:nvPr/>
            </p:nvCxnSpPr>
            <p:spPr>
              <a:xfrm flipH="1" flipV="1">
                <a:off x="3345037" y="5465825"/>
                <a:ext cx="382892" cy="134502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3" name="Straight Connector 302"/>
              <p:cNvCxnSpPr/>
              <p:nvPr/>
            </p:nvCxnSpPr>
            <p:spPr>
              <a:xfrm flipH="1">
                <a:off x="3345037" y="5577413"/>
                <a:ext cx="382892" cy="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4" name="Straight Connector 303"/>
              <p:cNvCxnSpPr/>
              <p:nvPr/>
            </p:nvCxnSpPr>
            <p:spPr>
              <a:xfrm flipH="1">
                <a:off x="3345037" y="5600327"/>
                <a:ext cx="382892" cy="15240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6328" name="Group 311"/>
          <p:cNvGrpSpPr>
            <a:grpSpLocks/>
          </p:cNvGrpSpPr>
          <p:nvPr/>
        </p:nvGrpSpPr>
        <p:grpSpPr bwMode="auto">
          <a:xfrm>
            <a:off x="4667250" y="1498600"/>
            <a:ext cx="3654425" cy="2027238"/>
            <a:chOff x="4655276" y="3790948"/>
            <a:chExt cx="3655520" cy="2028227"/>
          </a:xfrm>
        </p:grpSpPr>
        <p:sp>
          <p:nvSpPr>
            <p:cNvPr id="313" name="Oval 312"/>
            <p:cNvSpPr/>
            <p:nvPr/>
          </p:nvSpPr>
          <p:spPr>
            <a:xfrm>
              <a:off x="6236900" y="4288078"/>
              <a:ext cx="541500" cy="547954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6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2</a:t>
              </a:r>
              <a:endParaRPr lang="en-US" sz="16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314" name="Rectangle 313"/>
            <p:cNvSpPr/>
            <p:nvPr/>
          </p:nvSpPr>
          <p:spPr>
            <a:xfrm>
              <a:off x="6376642" y="5404635"/>
              <a:ext cx="265192" cy="265242"/>
            </a:xfrm>
            <a:prstGeom prst="rect">
              <a:avLst/>
            </a:prstGeom>
            <a:solidFill>
              <a:schemeClr val="accent3"/>
            </a:solidFill>
            <a:ln w="28575" cmpd="sng">
              <a:solidFill>
                <a:schemeClr val="accent3">
                  <a:lumMod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Ctr="1"/>
            <a:lstStyle/>
            <a:p>
              <a:pPr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ψ</a:t>
              </a:r>
              <a:r>
                <a:rPr lang="en-US" sz="14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1</a:t>
              </a:r>
              <a:endParaRPr lang="en-US" sz="14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315" name="Straight Connector 314"/>
            <p:cNvCxnSpPr>
              <a:stCxn id="313" idx="4"/>
              <a:endCxn id="314" idx="0"/>
            </p:cNvCxnSpPr>
            <p:nvPr/>
          </p:nvCxnSpPr>
          <p:spPr>
            <a:xfrm>
              <a:off x="6508444" y="4836033"/>
              <a:ext cx="1587" cy="568602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6348" name="Group 315"/>
            <p:cNvGrpSpPr>
              <a:grpSpLocks/>
            </p:cNvGrpSpPr>
            <p:nvPr/>
          </p:nvGrpSpPr>
          <p:grpSpPr bwMode="auto">
            <a:xfrm>
              <a:off x="4655276" y="5393355"/>
              <a:ext cx="502920" cy="286902"/>
              <a:chOff x="2210686" y="5337254"/>
              <a:chExt cx="382892" cy="286902"/>
            </a:xfrm>
          </p:grpSpPr>
          <p:cxnSp>
            <p:nvCxnSpPr>
              <p:cNvPr id="329" name="Straight Connector 328"/>
              <p:cNvCxnSpPr>
                <a:stCxn id="314" idx="1"/>
              </p:cNvCxnSpPr>
              <p:nvPr/>
            </p:nvCxnSpPr>
            <p:spPr>
              <a:xfrm flipH="1" flipV="1">
                <a:off x="2210686" y="5337254"/>
                <a:ext cx="382892" cy="134502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0" name="Straight Connector 329"/>
              <p:cNvCxnSpPr>
                <a:stCxn id="314" idx="1"/>
              </p:cNvCxnSpPr>
              <p:nvPr/>
            </p:nvCxnSpPr>
            <p:spPr>
              <a:xfrm flipH="1">
                <a:off x="2210686" y="5455632"/>
                <a:ext cx="382892" cy="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1" name="Straight Connector 330"/>
              <p:cNvCxnSpPr>
                <a:stCxn id="314" idx="1"/>
              </p:cNvCxnSpPr>
              <p:nvPr/>
            </p:nvCxnSpPr>
            <p:spPr>
              <a:xfrm flipH="1">
                <a:off x="2210686" y="5471756"/>
                <a:ext cx="382892" cy="15240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6349" name="Group 316"/>
            <p:cNvGrpSpPr>
              <a:grpSpLocks/>
            </p:cNvGrpSpPr>
            <p:nvPr/>
          </p:nvGrpSpPr>
          <p:grpSpPr bwMode="auto">
            <a:xfrm rot="10800000">
              <a:off x="7807876" y="5382492"/>
              <a:ext cx="502920" cy="286902"/>
              <a:chOff x="3345037" y="5465825"/>
              <a:chExt cx="382892" cy="286902"/>
            </a:xfrm>
          </p:grpSpPr>
          <p:cxnSp>
            <p:nvCxnSpPr>
              <p:cNvPr id="326" name="Straight Connector 325"/>
              <p:cNvCxnSpPr/>
              <p:nvPr/>
            </p:nvCxnSpPr>
            <p:spPr>
              <a:xfrm flipH="1" flipV="1">
                <a:off x="3345037" y="5465825"/>
                <a:ext cx="382892" cy="134502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7" name="Straight Connector 326"/>
              <p:cNvCxnSpPr/>
              <p:nvPr/>
            </p:nvCxnSpPr>
            <p:spPr>
              <a:xfrm flipH="1">
                <a:off x="3345037" y="5574718"/>
                <a:ext cx="382892" cy="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8" name="Straight Connector 327"/>
              <p:cNvCxnSpPr/>
              <p:nvPr/>
            </p:nvCxnSpPr>
            <p:spPr>
              <a:xfrm flipH="1">
                <a:off x="3345037" y="5600327"/>
                <a:ext cx="382892" cy="15240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6350" name="Group 317"/>
            <p:cNvGrpSpPr>
              <a:grpSpLocks/>
            </p:cNvGrpSpPr>
            <p:nvPr/>
          </p:nvGrpSpPr>
          <p:grpSpPr bwMode="auto">
            <a:xfrm rot="5400000">
              <a:off x="6247592" y="3898957"/>
              <a:ext cx="502920" cy="286902"/>
              <a:chOff x="3345037" y="5465825"/>
              <a:chExt cx="382892" cy="286902"/>
            </a:xfrm>
          </p:grpSpPr>
          <p:cxnSp>
            <p:nvCxnSpPr>
              <p:cNvPr id="323" name="Straight Connector 322"/>
              <p:cNvCxnSpPr/>
              <p:nvPr/>
            </p:nvCxnSpPr>
            <p:spPr>
              <a:xfrm flipH="1" flipV="1">
                <a:off x="3345037" y="5465825"/>
                <a:ext cx="382892" cy="134502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4" name="Straight Connector 323"/>
              <p:cNvCxnSpPr/>
              <p:nvPr/>
            </p:nvCxnSpPr>
            <p:spPr>
              <a:xfrm flipH="1">
                <a:off x="3345037" y="5578761"/>
                <a:ext cx="382892" cy="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5" name="Straight Connector 324"/>
              <p:cNvCxnSpPr/>
              <p:nvPr/>
            </p:nvCxnSpPr>
            <p:spPr>
              <a:xfrm flipH="1">
                <a:off x="3345037" y="5600327"/>
                <a:ext cx="382892" cy="152400"/>
              </a:xfrm>
              <a:prstGeom prst="line">
                <a:avLst/>
              </a:prstGeom>
              <a:solidFill>
                <a:schemeClr val="bg1"/>
              </a:solidFill>
              <a:ln w="28575" cmpd="sng">
                <a:gradFill flip="none" rotWithShape="1">
                  <a:gsLst>
                    <a:gs pos="23000">
                      <a:schemeClr val="tx1"/>
                    </a:gs>
                    <a:gs pos="100000">
                      <a:prstClr val="white"/>
                    </a:gs>
                  </a:gsLst>
                  <a:lin ang="0" scaled="0"/>
                  <a:tileRect/>
                </a:gra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19" name="Oval 318"/>
            <p:cNvSpPr/>
            <p:nvPr/>
          </p:nvSpPr>
          <p:spPr>
            <a:xfrm>
              <a:off x="5163428" y="5260102"/>
              <a:ext cx="541500" cy="547954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6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1</a:t>
              </a:r>
              <a:endParaRPr lang="en-US" sz="16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320" name="Straight Connector 319"/>
            <p:cNvCxnSpPr>
              <a:stCxn id="319" idx="6"/>
              <a:endCxn id="314" idx="1"/>
            </p:cNvCxnSpPr>
            <p:nvPr/>
          </p:nvCxnSpPr>
          <p:spPr>
            <a:xfrm>
              <a:off x="5704928" y="5533286"/>
              <a:ext cx="671713" cy="3177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21" name="Oval 320"/>
            <p:cNvSpPr/>
            <p:nvPr/>
          </p:nvSpPr>
          <p:spPr>
            <a:xfrm>
              <a:off x="7261145" y="5271220"/>
              <a:ext cx="541499" cy="547955"/>
            </a:xfrm>
            <a:prstGeom prst="ellips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anchor="ctr"/>
            <a:lstStyle/>
            <a:p>
              <a:pPr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i="1" dirty="0">
                  <a:solidFill>
                    <a:schemeClr val="tx1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1600" i="1" baseline="-25000" dirty="0">
                  <a:solidFill>
                    <a:schemeClr val="tx1"/>
                  </a:solidFill>
                  <a:latin typeface="Times New Roman"/>
                  <a:cs typeface="Times New Roman"/>
                </a:rPr>
                <a:t>3</a:t>
              </a:r>
              <a:endParaRPr lang="en-US" sz="1600" i="1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322" name="Straight Connector 321"/>
            <p:cNvCxnSpPr>
              <a:stCxn id="314" idx="3"/>
              <a:endCxn id="321" idx="2"/>
            </p:cNvCxnSpPr>
            <p:nvPr/>
          </p:nvCxnSpPr>
          <p:spPr>
            <a:xfrm>
              <a:off x="6641834" y="5536462"/>
              <a:ext cx="619311" cy="7941"/>
            </a:xfrm>
            <a:prstGeom prst="line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32" name="Straight Arrow Connector 331"/>
          <p:cNvCxnSpPr/>
          <p:nvPr/>
        </p:nvCxnSpPr>
        <p:spPr>
          <a:xfrm>
            <a:off x="2868613" y="4711700"/>
            <a:ext cx="0" cy="528638"/>
          </a:xfrm>
          <a:prstGeom prst="straightConnector1">
            <a:avLst/>
          </a:prstGeom>
          <a:ln w="38100" cmpd="sng">
            <a:solidFill>
              <a:schemeClr val="accent4"/>
            </a:solidFill>
            <a:prstDash val="solid"/>
            <a:headEnd type="oval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9" name="Straight Arrow Connector 338"/>
          <p:cNvCxnSpPr/>
          <p:nvPr/>
        </p:nvCxnSpPr>
        <p:spPr>
          <a:xfrm>
            <a:off x="1835150" y="3122613"/>
            <a:ext cx="593725" cy="3175"/>
          </a:xfrm>
          <a:prstGeom prst="straightConnector1">
            <a:avLst/>
          </a:prstGeom>
          <a:ln w="38100" cmpd="sng">
            <a:solidFill>
              <a:schemeClr val="accent4"/>
            </a:solidFill>
            <a:headEnd type="oval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0" name="Straight Arrow Connector 339"/>
          <p:cNvCxnSpPr/>
          <p:nvPr/>
        </p:nvCxnSpPr>
        <p:spPr>
          <a:xfrm>
            <a:off x="2879725" y="2416175"/>
            <a:ext cx="0" cy="528638"/>
          </a:xfrm>
          <a:prstGeom prst="straightConnector1">
            <a:avLst/>
          </a:prstGeom>
          <a:ln w="38100" cmpd="sng">
            <a:solidFill>
              <a:schemeClr val="accent4"/>
            </a:solidFill>
            <a:headEnd type="oval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1" name="Straight Arrow Connector 340"/>
          <p:cNvCxnSpPr/>
          <p:nvPr/>
        </p:nvCxnSpPr>
        <p:spPr>
          <a:xfrm flipH="1">
            <a:off x="3057525" y="3121025"/>
            <a:ext cx="593725" cy="0"/>
          </a:xfrm>
          <a:prstGeom prst="straightConnector1">
            <a:avLst/>
          </a:prstGeom>
          <a:ln w="38100" cmpd="sng">
            <a:solidFill>
              <a:schemeClr val="accent4"/>
            </a:solidFill>
            <a:headEnd type="oval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2" name="Straight Arrow Connector 341"/>
          <p:cNvCxnSpPr/>
          <p:nvPr/>
        </p:nvCxnSpPr>
        <p:spPr>
          <a:xfrm>
            <a:off x="3119438" y="5399088"/>
            <a:ext cx="595312" cy="1587"/>
          </a:xfrm>
          <a:prstGeom prst="straightConnector1">
            <a:avLst/>
          </a:prstGeom>
          <a:ln w="57150" cmpd="sng">
            <a:solidFill>
              <a:schemeClr val="accent4">
                <a:lumMod val="50000"/>
              </a:schemeClr>
            </a:solidFill>
            <a:headEnd type="oval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3" name="Straight Arrow Connector 342"/>
          <p:cNvCxnSpPr/>
          <p:nvPr/>
        </p:nvCxnSpPr>
        <p:spPr>
          <a:xfrm>
            <a:off x="5803900" y="3148013"/>
            <a:ext cx="503238" cy="3175"/>
          </a:xfrm>
          <a:prstGeom prst="straightConnector1">
            <a:avLst/>
          </a:prstGeom>
          <a:ln w="38100" cmpd="sng">
            <a:solidFill>
              <a:schemeClr val="accent4"/>
            </a:solidFill>
            <a:headEnd type="oval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4" name="Straight Arrow Connector 343"/>
          <p:cNvCxnSpPr/>
          <p:nvPr/>
        </p:nvCxnSpPr>
        <p:spPr>
          <a:xfrm>
            <a:off x="6596063" y="2614613"/>
            <a:ext cx="0" cy="438150"/>
          </a:xfrm>
          <a:prstGeom prst="straightConnector1">
            <a:avLst/>
          </a:prstGeom>
          <a:ln w="38100" cmpd="sng">
            <a:solidFill>
              <a:schemeClr val="accent4"/>
            </a:solidFill>
            <a:headEnd type="oval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5" name="Straight Arrow Connector 344"/>
          <p:cNvCxnSpPr/>
          <p:nvPr/>
        </p:nvCxnSpPr>
        <p:spPr>
          <a:xfrm flipH="1">
            <a:off x="6694488" y="3157538"/>
            <a:ext cx="503237" cy="0"/>
          </a:xfrm>
          <a:prstGeom prst="straightConnector1">
            <a:avLst/>
          </a:prstGeom>
          <a:ln w="38100" cmpd="sng">
            <a:solidFill>
              <a:schemeClr val="accent4"/>
            </a:solidFill>
            <a:headEnd type="oval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6" name="Straight Arrow Connector 345"/>
          <p:cNvCxnSpPr/>
          <p:nvPr/>
        </p:nvCxnSpPr>
        <p:spPr>
          <a:xfrm>
            <a:off x="5783263" y="5443538"/>
            <a:ext cx="503237" cy="3175"/>
          </a:xfrm>
          <a:prstGeom prst="straightConnector1">
            <a:avLst/>
          </a:prstGeom>
          <a:ln w="38100" cmpd="sng">
            <a:solidFill>
              <a:schemeClr val="accent4"/>
            </a:solidFill>
            <a:headEnd type="oval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7" name="Straight Arrow Connector 346"/>
          <p:cNvCxnSpPr/>
          <p:nvPr/>
        </p:nvCxnSpPr>
        <p:spPr>
          <a:xfrm>
            <a:off x="6599238" y="4921250"/>
            <a:ext cx="0" cy="438150"/>
          </a:xfrm>
          <a:prstGeom prst="straightConnector1">
            <a:avLst/>
          </a:prstGeom>
          <a:ln w="38100" cmpd="sng">
            <a:solidFill>
              <a:schemeClr val="accent4"/>
            </a:solidFill>
            <a:headEnd type="oval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8" name="Straight Arrow Connector 347"/>
          <p:cNvCxnSpPr/>
          <p:nvPr/>
        </p:nvCxnSpPr>
        <p:spPr>
          <a:xfrm>
            <a:off x="6767513" y="5413375"/>
            <a:ext cx="501650" cy="1588"/>
          </a:xfrm>
          <a:prstGeom prst="straightConnector1">
            <a:avLst/>
          </a:prstGeom>
          <a:ln w="57150" cmpd="sng">
            <a:solidFill>
              <a:schemeClr val="accent4">
                <a:lumMod val="50000"/>
              </a:schemeClr>
            </a:solidFill>
            <a:headEnd type="oval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9" name="AutoShape 180"/>
          <p:cNvSpPr>
            <a:spLocks noChangeArrowheads="1"/>
          </p:cNvSpPr>
          <p:nvPr/>
        </p:nvSpPr>
        <p:spPr bwMode="auto">
          <a:xfrm>
            <a:off x="3049588" y="3303588"/>
            <a:ext cx="487362" cy="422275"/>
          </a:xfrm>
          <a:prstGeom prst="cloudCallout">
            <a:avLst>
              <a:gd name="adj1" fmla="val -75816"/>
              <a:gd name="adj2" fmla="val -50040"/>
            </a:avLst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accent2">
                <a:lumMod val="50000"/>
              </a:schemeClr>
            </a:solidFill>
            <a:round/>
            <a:headEnd/>
            <a:tailEnd/>
          </a:ln>
          <a:effectLst/>
          <a:extLst/>
        </p:spPr>
        <p:txBody>
          <a:bodyPr/>
          <a:lstStyle/>
          <a:p>
            <a: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cs typeface="+mn-cs"/>
            </a:endParaRPr>
          </a:p>
        </p:txBody>
      </p:sp>
      <p:sp>
        <p:nvSpPr>
          <p:cNvPr id="350" name="AutoShape 180"/>
          <p:cNvSpPr>
            <a:spLocks noChangeArrowheads="1"/>
          </p:cNvSpPr>
          <p:nvPr/>
        </p:nvSpPr>
        <p:spPr bwMode="auto">
          <a:xfrm>
            <a:off x="6756400" y="3298825"/>
            <a:ext cx="488950" cy="423863"/>
          </a:xfrm>
          <a:prstGeom prst="cloudCallout">
            <a:avLst>
              <a:gd name="adj1" fmla="val -75816"/>
              <a:gd name="adj2" fmla="val -50040"/>
            </a:avLst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accent2">
                <a:lumMod val="50000"/>
              </a:schemeClr>
            </a:solidFill>
            <a:round/>
            <a:headEnd/>
            <a:tailEnd/>
          </a:ln>
          <a:effectLst/>
          <a:extLst/>
        </p:spPr>
        <p:txBody>
          <a:bodyPr/>
          <a:lstStyle/>
          <a:p>
            <a: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cs typeface="+mn-cs"/>
            </a:endParaRPr>
          </a:p>
        </p:txBody>
      </p:sp>
      <p:sp>
        <p:nvSpPr>
          <p:cNvPr id="353" name="Rectangle 352"/>
          <p:cNvSpPr/>
          <p:nvPr/>
        </p:nvSpPr>
        <p:spPr>
          <a:xfrm>
            <a:off x="252413" y="3768725"/>
            <a:ext cx="8686800" cy="2303463"/>
          </a:xfrm>
          <a:prstGeom prst="rect">
            <a:avLst/>
          </a:prstGeom>
          <a:solidFill>
            <a:schemeClr val="bg1">
              <a:alpha val="73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grpSp>
        <p:nvGrpSpPr>
          <p:cNvPr id="111" name="Group 110"/>
          <p:cNvGrpSpPr>
            <a:grpSpLocks noChangeAspect="1"/>
          </p:cNvGrpSpPr>
          <p:nvPr/>
        </p:nvGrpSpPr>
        <p:grpSpPr>
          <a:xfrm>
            <a:off x="1959516" y="6131003"/>
            <a:ext cx="1617960" cy="555701"/>
            <a:chOff x="2172304" y="4687963"/>
            <a:chExt cx="1766401" cy="606684"/>
          </a:xfrm>
        </p:grpSpPr>
        <p:pic>
          <p:nvPicPr>
            <p:cNvPr id="112" name="Picture 111" descr="latex-image-1.pdf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51037" y="4749007"/>
              <a:ext cx="1606588" cy="539274"/>
            </a:xfrm>
            <a:prstGeom prst="rect">
              <a:avLst/>
            </a:prstGeom>
          </p:spPr>
        </p:pic>
        <p:sp>
          <p:nvSpPr>
            <p:cNvPr id="113" name="Rectangle 112"/>
            <p:cNvSpPr/>
            <p:nvPr/>
          </p:nvSpPr>
          <p:spPr>
            <a:xfrm>
              <a:off x="2172304" y="4687963"/>
              <a:ext cx="1766401" cy="606684"/>
            </a:xfrm>
            <a:prstGeom prst="rect">
              <a:avLst/>
            </a:prstGeom>
            <a:noFill/>
            <a:ln>
              <a:solidFill>
                <a:schemeClr val="accent2">
                  <a:lumMod val="7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solidFill>
                    <a:schemeClr val="accent4"/>
                  </a:solidFill>
                </a:ln>
                <a:noFill/>
              </a:endParaRPr>
            </a:p>
          </p:txBody>
        </p:sp>
      </p:grpSp>
      <p:grpSp>
        <p:nvGrpSpPr>
          <p:cNvPr id="114" name="Group 113"/>
          <p:cNvGrpSpPr>
            <a:grpSpLocks noChangeAspect="1"/>
          </p:cNvGrpSpPr>
          <p:nvPr/>
        </p:nvGrpSpPr>
        <p:grpSpPr>
          <a:xfrm>
            <a:off x="5440106" y="6115050"/>
            <a:ext cx="2134114" cy="555701"/>
            <a:chOff x="4044608" y="4697110"/>
            <a:chExt cx="2329910" cy="606684"/>
          </a:xfrm>
        </p:grpSpPr>
        <p:pic>
          <p:nvPicPr>
            <p:cNvPr id="115" name="Picture 114" descr="latex-image-1.pdf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06862" y="4749007"/>
              <a:ext cx="2202037" cy="539274"/>
            </a:xfrm>
            <a:prstGeom prst="rect">
              <a:avLst/>
            </a:prstGeom>
          </p:spPr>
        </p:pic>
        <p:sp>
          <p:nvSpPr>
            <p:cNvPr id="116" name="Rectangle 115"/>
            <p:cNvSpPr/>
            <p:nvPr/>
          </p:nvSpPr>
          <p:spPr>
            <a:xfrm>
              <a:off x="4044608" y="4697110"/>
              <a:ext cx="2329910" cy="606684"/>
            </a:xfrm>
            <a:prstGeom prst="rect">
              <a:avLst/>
            </a:prstGeom>
            <a:noFill/>
            <a:ln>
              <a:solidFill>
                <a:schemeClr val="accent2">
                  <a:lumMod val="7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solidFill>
                    <a:schemeClr val="accent4"/>
                  </a:solidFill>
                </a:ln>
                <a:noFill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 anchor="ctr">
        <a:noAutofit/>
      </a:bodyPr>
      <a:lstStyle>
        <a:defPPr algn="ctr"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5822</TotalTime>
  <Words>665</Words>
  <Application>Microsoft Macintosh PowerPoint</Application>
  <PresentationFormat>On-screen Show (4:3)</PresentationFormat>
  <Paragraphs>428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Section 2 Appendix</vt:lpstr>
      <vt:lpstr>Tensor Notation for BP</vt:lpstr>
      <vt:lpstr>Tensor Notation</vt:lpstr>
      <vt:lpstr>Tensor Notation</vt:lpstr>
      <vt:lpstr>Tensor Notation</vt:lpstr>
      <vt:lpstr>Tensor Notation</vt:lpstr>
      <vt:lpstr>Tensor Notation</vt:lpstr>
      <vt:lpstr>Sum-Product Belief Propagation</vt:lpstr>
      <vt:lpstr>Sum-Product Belief Propagation</vt:lpstr>
      <vt:lpstr>Sum-Product Belief Propagation</vt:lpstr>
      <vt:lpstr>Sum-Product Belief Propagation</vt:lpstr>
      <vt:lpstr>Sum-Product Belief Propagation</vt:lpstr>
      <vt:lpstr>Sum-Product Belief Propagation</vt:lpstr>
      <vt:lpstr>Sum-Product Belief Propagation</vt:lpstr>
      <vt:lpstr>Loopy Belief Propagation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 Gormley</dc:creator>
  <cp:lastModifiedBy>Matt Gormley</cp:lastModifiedBy>
  <cp:revision>314</cp:revision>
  <dcterms:created xsi:type="dcterms:W3CDTF">2014-04-15T19:33:39Z</dcterms:created>
  <dcterms:modified xsi:type="dcterms:W3CDTF">2015-06-16T19:23:29Z</dcterms:modified>
</cp:coreProperties>
</file>