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314" r:id="rId2"/>
    <p:sldId id="355" r:id="rId3"/>
    <p:sldId id="365" r:id="rId4"/>
    <p:sldId id="366" r:id="rId5"/>
    <p:sldId id="367" r:id="rId6"/>
    <p:sldId id="368" r:id="rId7"/>
    <p:sldId id="369" r:id="rId8"/>
    <p:sldId id="370" r:id="rId9"/>
    <p:sldId id="371" r:id="rId10"/>
    <p:sldId id="372" r:id="rId11"/>
    <p:sldId id="256" r:id="rId12"/>
    <p:sldId id="316" r:id="rId13"/>
    <p:sldId id="343" r:id="rId14"/>
    <p:sldId id="340" r:id="rId15"/>
    <p:sldId id="345" r:id="rId16"/>
    <p:sldId id="358" r:id="rId17"/>
    <p:sldId id="344" r:id="rId18"/>
    <p:sldId id="359" r:id="rId19"/>
    <p:sldId id="347" r:id="rId20"/>
    <p:sldId id="360" r:id="rId21"/>
    <p:sldId id="346" r:id="rId22"/>
    <p:sldId id="363" r:id="rId23"/>
    <p:sldId id="339" r:id="rId24"/>
    <p:sldId id="362" r:id="rId25"/>
    <p:sldId id="329" r:id="rId26"/>
    <p:sldId id="324" r:id="rId27"/>
    <p:sldId id="325" r:id="rId28"/>
    <p:sldId id="349" r:id="rId29"/>
    <p:sldId id="327" r:id="rId30"/>
    <p:sldId id="350" r:id="rId31"/>
    <p:sldId id="351" r:id="rId32"/>
    <p:sldId id="352" r:id="rId33"/>
    <p:sldId id="353" r:id="rId34"/>
    <p:sldId id="354" r:id="rId35"/>
    <p:sldId id="356" r:id="rId36"/>
    <p:sldId id="357" r:id="rId37"/>
    <p:sldId id="331" r:id="rId38"/>
    <p:sldId id="332" r:id="rId39"/>
    <p:sldId id="364" r:id="rId40"/>
    <p:sldId id="333" r:id="rId41"/>
    <p:sldId id="334" r:id="rId42"/>
    <p:sldId id="335" r:id="rId43"/>
    <p:sldId id="336" r:id="rId44"/>
    <p:sldId id="311" r:id="rId45"/>
    <p:sldId id="312" r:id="rId46"/>
  </p:sldIdLst>
  <p:sldSz cx="9144000" cy="6858000" type="screen4x3"/>
  <p:notesSz cx="6858000" cy="9144000"/>
  <p:defaultTextStyle>
    <a:defPPr>
      <a:defRPr lang="en-US"/>
    </a:defPPr>
    <a:lvl1pPr algn="l" defTabSz="457200" rtl="0" fontAlgn="base">
      <a:spcBef>
        <a:spcPct val="0"/>
      </a:spcBef>
      <a:spcAft>
        <a:spcPct val="0"/>
      </a:spcAft>
      <a:defRPr sz="2000" kern="1200">
        <a:solidFill>
          <a:schemeClr val="tx1"/>
        </a:solidFill>
        <a:latin typeface="Arial" charset="0"/>
        <a:ea typeface="+mn-ea"/>
        <a:cs typeface="Arial" charset="0"/>
      </a:defRPr>
    </a:lvl1pPr>
    <a:lvl2pPr marL="457200" algn="l" defTabSz="457200" rtl="0" fontAlgn="base">
      <a:spcBef>
        <a:spcPct val="0"/>
      </a:spcBef>
      <a:spcAft>
        <a:spcPct val="0"/>
      </a:spcAft>
      <a:defRPr sz="2000" kern="1200">
        <a:solidFill>
          <a:schemeClr val="tx1"/>
        </a:solidFill>
        <a:latin typeface="Arial" charset="0"/>
        <a:ea typeface="+mn-ea"/>
        <a:cs typeface="Arial" charset="0"/>
      </a:defRPr>
    </a:lvl2pPr>
    <a:lvl3pPr marL="914400" algn="l" defTabSz="457200" rtl="0" fontAlgn="base">
      <a:spcBef>
        <a:spcPct val="0"/>
      </a:spcBef>
      <a:spcAft>
        <a:spcPct val="0"/>
      </a:spcAft>
      <a:defRPr sz="2000" kern="1200">
        <a:solidFill>
          <a:schemeClr val="tx1"/>
        </a:solidFill>
        <a:latin typeface="Arial" charset="0"/>
        <a:ea typeface="+mn-ea"/>
        <a:cs typeface="Arial" charset="0"/>
      </a:defRPr>
    </a:lvl3pPr>
    <a:lvl4pPr marL="1371600" algn="l" defTabSz="457200" rtl="0" fontAlgn="base">
      <a:spcBef>
        <a:spcPct val="0"/>
      </a:spcBef>
      <a:spcAft>
        <a:spcPct val="0"/>
      </a:spcAft>
      <a:defRPr sz="2000" kern="1200">
        <a:solidFill>
          <a:schemeClr val="tx1"/>
        </a:solidFill>
        <a:latin typeface="Arial" charset="0"/>
        <a:ea typeface="+mn-ea"/>
        <a:cs typeface="Arial" charset="0"/>
      </a:defRPr>
    </a:lvl4pPr>
    <a:lvl5pPr marL="1828800" algn="l" defTabSz="457200"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4FF"/>
    <a:srgbClr val="0066FF"/>
    <a:srgbClr val="3399FF"/>
    <a:srgbClr val="0000FF"/>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0597" autoAdjust="0"/>
  </p:normalViewPr>
  <p:slideViewPr>
    <p:cSldViewPr snapToGrid="0" snapToObjects="1">
      <p:cViewPr varScale="1">
        <p:scale>
          <a:sx n="72" d="100"/>
          <a:sy n="72" d="100"/>
        </p:scale>
        <p:origin x="1766" y="62"/>
      </p:cViewPr>
      <p:guideLst>
        <p:guide orient="horz" pos="2160"/>
        <p:guide pos="2880"/>
      </p:guideLst>
    </p:cSldViewPr>
  </p:slideViewPr>
  <p:outlineViewPr>
    <p:cViewPr>
      <p:scale>
        <a:sx n="33" d="100"/>
        <a:sy n="33" d="100"/>
      </p:scale>
      <p:origin x="0" y="180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CC1713D-15AA-45B1-B2EB-71D3D67ACED3}" type="datetimeFigureOut">
              <a:rPr lang="en-US"/>
              <a:pPr>
                <a:defRPr/>
              </a:pPr>
              <a:t>7/16/2015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9E60A7F-60A2-4BB0-B46B-2EC7DFE795FD}" type="slidenum">
              <a:rPr lang="en-US"/>
              <a:pPr>
                <a:defRPr/>
              </a:pPr>
              <a:t>‹#›</a:t>
            </a:fld>
            <a:endParaRPr lang="en-US"/>
          </a:p>
        </p:txBody>
      </p:sp>
    </p:spTree>
    <p:extLst>
      <p:ext uri="{BB962C8B-B14F-4D97-AF65-F5344CB8AC3E}">
        <p14:creationId xmlns:p14="http://schemas.microsoft.com/office/powerpoint/2010/main" val="38415486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933F10A-4279-4E15-8FBD-A5529148732F}" type="datetimeFigureOut">
              <a:rPr lang="en-US"/>
              <a:pPr>
                <a:defRPr/>
              </a:pPr>
              <a:t>7/16/2015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E6E6AE-4A19-4A0E-8F8B-139326D003BD}" type="slidenum">
              <a:rPr lang="en-US"/>
              <a:pPr>
                <a:defRPr/>
              </a:pPr>
              <a:t>‹#›</a:t>
            </a:fld>
            <a:endParaRPr lang="en-US"/>
          </a:p>
        </p:txBody>
      </p:sp>
    </p:spTree>
    <p:extLst>
      <p:ext uri="{BB962C8B-B14F-4D97-AF65-F5344CB8AC3E}">
        <p14:creationId xmlns:p14="http://schemas.microsoft.com/office/powerpoint/2010/main" val="358555009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We’re going to talk about how to work with complicated graphical models.</a:t>
            </a:r>
          </a:p>
          <a:p>
            <a:pPr eaLnBrk="1" hangingPunct="1"/>
            <a:r>
              <a:rPr lang="en-US" smtClean="0"/>
              <a:t>Models that make you feel like a linguist.</a:t>
            </a:r>
          </a:p>
          <a:p>
            <a:pPr eaLnBrk="1" hangingPunct="1"/>
            <a:endParaRPr lang="en-US" smtClean="0"/>
          </a:p>
        </p:txBody>
      </p:sp>
    </p:spTree>
    <p:extLst>
      <p:ext uri="{BB962C8B-B14F-4D97-AF65-F5344CB8AC3E}">
        <p14:creationId xmlns:p14="http://schemas.microsoft.com/office/powerpoint/2010/main" val="408361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Our formalism will be factor graphs.   That’s a very general graphical model formalism.  I’ll define them and lay out the BP algorithm. Then Matt will give you intuitions about what BP is doing.  That’s the first half.  The second half is more advanced.  In NLP, our representations may involve data structures like trees and strings.  How do we set up those factor graphs, and can we make BP work on them?  Finally, BP is just an approximation, so can we train discriminatively to make the best of it?</a:t>
            </a:r>
          </a:p>
          <a:p>
            <a:endParaRPr lang="en-US" dirty="0" smtClean="0"/>
          </a:p>
        </p:txBody>
      </p:sp>
      <p:sp>
        <p:nvSpPr>
          <p:cNvPr id="4" name="Slide Number Placeholder 3"/>
          <p:cNvSpPr>
            <a:spLocks noGrp="1"/>
          </p:cNvSpPr>
          <p:nvPr>
            <p:ph type="sldNum" sz="quarter" idx="5"/>
          </p:nvPr>
        </p:nvSpPr>
        <p:spPr/>
        <p:txBody>
          <a:bodyPr/>
          <a:lstStyle/>
          <a:p>
            <a:pPr>
              <a:defRPr/>
            </a:pPr>
            <a:fld id="{3812223E-16DD-4847-82BB-A8726857C12F}" type="slidenum">
              <a:rPr lang="en-US" smtClean="0"/>
              <a:pPr>
                <a:defRPr/>
              </a:pPr>
              <a:t>10</a:t>
            </a:fld>
            <a:endParaRPr lang="en-US"/>
          </a:p>
        </p:txBody>
      </p:sp>
    </p:spTree>
    <p:extLst>
      <p:ext uri="{BB962C8B-B14F-4D97-AF65-F5344CB8AC3E}">
        <p14:creationId xmlns:p14="http://schemas.microsoft.com/office/powerpoint/2010/main" val="60293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Here’s a sentence.  It’s ambiguous, so I don’t know what the POS sequence is. But I have a probability distribution here in my pocket.  Let’s pull a sample x out of that distribution … and another … 3</a:t>
            </a:r>
            <a:r>
              <a:rPr lang="en-US" baseline="30000" smtClean="0"/>
              <a:t>rd</a:t>
            </a:r>
            <a:r>
              <a:rPr lang="en-US" smtClean="0"/>
              <a:t> is the same as the 1</a:t>
            </a:r>
            <a:r>
              <a:rPr lang="en-US" baseline="30000" smtClean="0"/>
              <a:t>st</a:t>
            </a:r>
            <a:r>
              <a:rPr lang="en-US" smtClean="0"/>
              <a:t> … So far, it looks like the third tag, x</a:t>
            </a:r>
            <a:r>
              <a:rPr lang="en-US" baseline="-25000" smtClean="0"/>
              <a:t>3</a:t>
            </a:r>
            <a:r>
              <a:rPr lang="en-US" smtClean="0"/>
              <a:t>, is most likely to be a preposition.  And if we keep taking samples, we see that that is indeed a property of my distribution (as currently trained).  In fact, there are T*T*T*T*T </a:t>
            </a:r>
            <a:r>
              <a:rPr lang="en-US" i="1" smtClean="0"/>
              <a:t>possible</a:t>
            </a:r>
            <a:r>
              <a:rPr lang="en-US" smtClean="0"/>
              <a:t> sequences, but we don’t have to see all of them to spot the pattern.   </a:t>
            </a:r>
          </a:p>
          <a:p>
            <a:pPr eaLnBrk="1" hangingPunct="1"/>
            <a:endParaRPr lang="en-US" smtClean="0"/>
          </a:p>
        </p:txBody>
      </p:sp>
    </p:spTree>
    <p:extLst>
      <p:ext uri="{BB962C8B-B14F-4D97-AF65-F5344CB8AC3E}">
        <p14:creationId xmlns:p14="http://schemas.microsoft.com/office/powerpoint/2010/main" val="1896792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Here’s a more complicated graphical model.</a:t>
            </a:r>
          </a:p>
          <a:p>
            <a:pPr eaLnBrk="1" hangingPunct="1"/>
            <a:r>
              <a:rPr lang="en-US" smtClean="0"/>
              <a:t>The white circles are still variables.</a:t>
            </a:r>
          </a:p>
          <a:p>
            <a:pPr eaLnBrk="1" hangingPunct="1"/>
            <a:r>
              <a:rPr lang="en-US" smtClean="0"/>
              <a:t>And each sample is a way of filling in those circles by assigning values (colors) to those variables.</a:t>
            </a:r>
          </a:p>
          <a:p>
            <a:pPr eaLnBrk="1" hangingPunct="1"/>
            <a:endParaRPr lang="en-US" smtClean="0"/>
          </a:p>
        </p:txBody>
      </p:sp>
    </p:spTree>
    <p:extLst>
      <p:ext uri="{BB962C8B-B14F-4D97-AF65-F5344CB8AC3E}">
        <p14:creationId xmlns:p14="http://schemas.microsoft.com/office/powerpoint/2010/main" val="2153181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Why would you </a:t>
            </a:r>
            <a:r>
              <a:rPr lang="en-US" i="1" smtClean="0"/>
              <a:t>want</a:t>
            </a:r>
            <a:r>
              <a:rPr lang="en-US" smtClean="0"/>
              <a:t> a model that’s not a linear chain?</a:t>
            </a:r>
          </a:p>
          <a:p>
            <a:pPr eaLnBrk="1" hangingPunct="1"/>
            <a:r>
              <a:rPr lang="en-US" smtClean="0"/>
              <a:t>Well, here’s an example.</a:t>
            </a:r>
          </a:p>
          <a:p>
            <a:pPr eaLnBrk="1" hangingPunct="1"/>
            <a:r>
              <a:rPr lang="en-US" smtClean="0"/>
              <a:t>Here I’ll generate tagged </a:t>
            </a:r>
            <a:r>
              <a:rPr lang="en-US" i="1" smtClean="0"/>
              <a:t>sentences.</a:t>
            </a:r>
          </a:p>
          <a:p>
            <a:pPr eaLnBrk="1" hangingPunct="1"/>
            <a:r>
              <a:rPr lang="en-US" smtClean="0"/>
              <a:t>When I pull a sample out of my pocket, sometimes it’s a tagging of “Time flies like an arrow” … but sometimes it’s a tagging of some other sentence.</a:t>
            </a:r>
          </a:p>
          <a:p>
            <a:pPr eaLnBrk="1" hangingPunct="1"/>
            <a:r>
              <a:rPr lang="en-US" smtClean="0"/>
              <a:t>Some sentences are more likely than others, and we are using POS tags to help model which sentences are likely.  </a:t>
            </a:r>
          </a:p>
          <a:p>
            <a:pPr eaLnBrk="1" hangingPunct="1"/>
            <a:r>
              <a:rPr lang="en-US" smtClean="0"/>
              <a:t>The bigram “an arrow” is likely not because there’s a bigram parameter for it – there isn’t – but because the model captures something more general: determiners like to be followed by nouns.</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1626861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So what are these black boxes that connect the variables?</a:t>
            </a:r>
          </a:p>
          <a:p>
            <a:r>
              <a:rPr lang="en-US" smtClean="0"/>
              <a:t>They’re called factors, or potential functions.  If you look inside a factor, it has an opinion about the variables it’s connected to.</a:t>
            </a:r>
          </a:p>
          <a:p>
            <a:r>
              <a:rPr lang="en-US" smtClean="0"/>
              <a:t>This prefers certain tag bigrams for X1 X2, and this prefers certain tag bigrams – the same ones – for X2 X3.</a:t>
            </a:r>
          </a:p>
        </p:txBody>
      </p:sp>
    </p:spTree>
    <p:extLst>
      <p:ext uri="{BB962C8B-B14F-4D97-AF65-F5344CB8AC3E}">
        <p14:creationId xmlns:p14="http://schemas.microsoft.com/office/powerpoint/2010/main" val="349423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Does time go well with Noun? Does noun go well with verb? Does verb go well with flies? Does verb go well with preposition?</a:t>
            </a:r>
          </a:p>
          <a:p>
            <a:r>
              <a:rPr lang="en-US" smtClean="0"/>
              <a:t>Now there’s a problem here – this probability’s greater than 1.  It’s got to be at most 1, and generally much smaller … if there are a billion possible assignments then it should be 10</a:t>
            </a:r>
            <a:r>
              <a:rPr lang="en-US" baseline="30000" smtClean="0"/>
              <a:t>-9</a:t>
            </a:r>
            <a:r>
              <a:rPr lang="en-US" smtClean="0"/>
              <a:t> on average …  But we can fix that.</a:t>
            </a:r>
          </a:p>
        </p:txBody>
      </p:sp>
    </p:spTree>
    <p:extLst>
      <p:ext uri="{BB962C8B-B14F-4D97-AF65-F5344CB8AC3E}">
        <p14:creationId xmlns:p14="http://schemas.microsoft.com/office/powerpoint/2010/main" val="450197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We’re not trying to predict the sentence anymore.</a:t>
            </a:r>
          </a:p>
          <a:p>
            <a:r>
              <a:rPr lang="en-US" smtClean="0"/>
              <a:t>But given a sentence, we’ll construct a bunch of factors that model a distribution over its taggings.</a:t>
            </a:r>
          </a:p>
        </p:txBody>
      </p:sp>
    </p:spTree>
    <p:extLst>
      <p:ext uri="{BB962C8B-B14F-4D97-AF65-F5344CB8AC3E}">
        <p14:creationId xmlns:p14="http://schemas.microsoft.com/office/powerpoint/2010/main" val="329085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r>
              <a:rPr lang="en-US" sz="800" smtClean="0"/>
              <a:t>Warning: BP is sensitive to the structure of the factor graph.  Approximate inference using BP might get different answers on different factor graphs that describe the </a:t>
            </a:r>
            <a:r>
              <a:rPr lang="en-US" sz="800" u="sng" smtClean="0"/>
              <a:t>same</a:t>
            </a:r>
            <a:r>
              <a:rPr lang="en-US" sz="800" smtClean="0"/>
              <a:t> model.</a:t>
            </a:r>
            <a:endParaRPr lang="en-US" sz="800" i="1" smtClean="0"/>
          </a:p>
          <a:p>
            <a:endParaRPr lang="en-US" smtClean="0"/>
          </a:p>
        </p:txBody>
      </p:sp>
    </p:spTree>
    <p:extLst>
      <p:ext uri="{BB962C8B-B14F-4D97-AF65-F5344CB8AC3E}">
        <p14:creationId xmlns:p14="http://schemas.microsoft.com/office/powerpoint/2010/main" val="3555713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Here’s another way I think about modeling for structured prediction.</a:t>
            </a:r>
          </a:p>
          <a:p>
            <a:r>
              <a:rPr lang="en-US" smtClean="0"/>
              <a:t>You could use this when teaching probability to computer scientists.</a:t>
            </a:r>
          </a:p>
          <a:p>
            <a:r>
              <a:rPr lang="en-US" smtClean="0"/>
              <a:t>A sample is just a data structure.  For instance, a sample parse is a tree.  </a:t>
            </a:r>
          </a:p>
          <a:p>
            <a:r>
              <a:rPr lang="en-US" smtClean="0"/>
              <a:t>If samples are described by objects, then the sample space of all legal objects is described by a class.</a:t>
            </a:r>
          </a:p>
          <a:p>
            <a:r>
              <a:rPr lang="en-US" smtClean="0"/>
              <a:t>And that class has methods, called random variables.  </a:t>
            </a:r>
          </a:p>
          <a:p>
            <a:r>
              <a:rPr lang="en-US" smtClean="0"/>
              <a:t>A random variable is a method. The value of that variable is whatever that method returns, which varies from sample to sample.</a:t>
            </a:r>
          </a:p>
        </p:txBody>
      </p:sp>
    </p:spTree>
    <p:extLst>
      <p:ext uri="{BB962C8B-B14F-4D97-AF65-F5344CB8AC3E}">
        <p14:creationId xmlns:p14="http://schemas.microsoft.com/office/powerpoint/2010/main" val="2363549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Let’s look at some ways you could use factor graphs in your work.</a:t>
            </a:r>
          </a:p>
        </p:txBody>
      </p:sp>
    </p:spTree>
    <p:extLst>
      <p:ext uri="{BB962C8B-B14F-4D97-AF65-F5344CB8AC3E}">
        <p14:creationId xmlns:p14="http://schemas.microsoft.com/office/powerpoint/2010/main" val="54994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There’s a lot going on in language.  So you may want to put a lot into your NLP model. What’s really going on in an utterance includes morphology, syntax and semantics. Above that, pragmatics and discourse.  Below that, phonology and phonetics; or if you’re working on text, orthography and typos.  And that’s just one utterance.  All the utterances of a language are tied together because they share lexicon entries and grammar rules and continuous parameters.  Which you might not observe.  So to make good guesses about what’s really going on, you might need to include a lot of </a:t>
            </a:r>
            <a:r>
              <a:rPr lang="en-US" i="1" smtClean="0"/>
              <a:t>latent</a:t>
            </a:r>
            <a:r>
              <a:rPr lang="en-US" smtClean="0"/>
              <a:t> variables in your graphical model.  Linguistic variables.  Do you believe good NLP demands feature engineering?  With more latent variables, you can design smarter features.  The feature weights model interactions among these variables. Linguistic interactions.  BP is a basic algorithm for reasoning about lots of interactions at once.</a:t>
            </a:r>
          </a:p>
        </p:txBody>
      </p:sp>
    </p:spTree>
    <p:extLst>
      <p:ext uri="{BB962C8B-B14F-4D97-AF65-F5344CB8AC3E}">
        <p14:creationId xmlns:p14="http://schemas.microsoft.com/office/powerpoint/2010/main" val="3429008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You want to guess what goes in these white circles.</a:t>
            </a:r>
          </a:p>
          <a:p>
            <a:r>
              <a:rPr lang="en-US" smtClean="0"/>
              <a:t>Those are your variables.</a:t>
            </a:r>
          </a:p>
        </p:txBody>
      </p:sp>
    </p:spTree>
    <p:extLst>
      <p:ext uri="{BB962C8B-B14F-4D97-AF65-F5344CB8AC3E}">
        <p14:creationId xmlns:p14="http://schemas.microsoft.com/office/powerpoint/2010/main" val="297595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Here’s one possible guess.</a:t>
            </a:r>
          </a:p>
          <a:p>
            <a:r>
              <a:rPr lang="en-US" smtClean="0"/>
              <a:t>I’ve included a factor connecting this parent to its two children.</a:t>
            </a:r>
          </a:p>
          <a:p>
            <a:r>
              <a:rPr lang="en-US" smtClean="0"/>
              <a:t>So it evaluates whether the parent goes well with those children.</a:t>
            </a:r>
          </a:p>
          <a:p>
            <a:r>
              <a:rPr lang="en-US" smtClean="0"/>
              <a:t>The model will prefer trees that make this factor happy. </a:t>
            </a:r>
          </a:p>
          <a:p>
            <a:endParaRPr lang="en-US" smtClean="0"/>
          </a:p>
        </p:txBody>
      </p:sp>
    </p:spTree>
    <p:extLst>
      <p:ext uri="{BB962C8B-B14F-4D97-AF65-F5344CB8AC3E}">
        <p14:creationId xmlns:p14="http://schemas.microsoft.com/office/powerpoint/2010/main" val="3460546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If you want an even better model, throw in some more factors.  </a:t>
            </a:r>
          </a:p>
          <a:p>
            <a:r>
              <a:rPr lang="en-US" smtClean="0"/>
              <a:t>So now we can reward this “noun verb” bigram directly, instead of just saying that n tends to start s which tends to continue with vp which tends to start with v.</a:t>
            </a:r>
          </a:p>
          <a:p>
            <a:r>
              <a:rPr lang="en-US" smtClean="0"/>
              <a:t>That already gave us some probability of “noun verb”, but now we can adjust that up or down, by multiplying in this new factor as well.</a:t>
            </a:r>
          </a:p>
          <a:p>
            <a:r>
              <a:rPr lang="en-US" smtClean="0"/>
              <a:t>With more factors, there’s less conditional independence. </a:t>
            </a:r>
          </a:p>
          <a:p>
            <a:r>
              <a:rPr lang="en-US" smtClean="0"/>
              <a:t>That gives us a more expressive model, but it makes inference and learning harder.</a:t>
            </a:r>
          </a:p>
        </p:txBody>
      </p:sp>
    </p:spTree>
    <p:extLst>
      <p:ext uri="{BB962C8B-B14F-4D97-AF65-F5344CB8AC3E}">
        <p14:creationId xmlns:p14="http://schemas.microsoft.com/office/powerpoint/2010/main" val="3623005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 said I’d give you the tree, but suppose I didn’t.  Now you have to predict that too.</a:t>
            </a:r>
          </a:p>
          <a:p>
            <a:r>
              <a:rPr lang="en-US" smtClean="0"/>
              <a:t>To describe the tree, let’s add a new variable for each substring of the sentence.</a:t>
            </a:r>
          </a:p>
          <a:p>
            <a:r>
              <a:rPr lang="en-US" smtClean="0"/>
              <a:t>So O(n^2) new variables.</a:t>
            </a:r>
          </a:p>
          <a:p>
            <a:r>
              <a:rPr lang="en-US" smtClean="0"/>
              <a:t>This variable goes with the substring “flies like an.”</a:t>
            </a:r>
          </a:p>
          <a:p>
            <a:r>
              <a:rPr lang="en-US" smtClean="0"/>
              <a:t>What kind of constituent is that substring?  NP?  VP?  Well, it’s not a constituent at all, so this variable has a special value null.</a:t>
            </a:r>
          </a:p>
          <a:p>
            <a:r>
              <a:rPr lang="en-US" smtClean="0"/>
              <a:t>On the other hand, “like an arrow” is a PP.</a:t>
            </a:r>
          </a:p>
          <a:p>
            <a:endParaRPr lang="en-US" smtClean="0"/>
          </a:p>
        </p:txBody>
      </p:sp>
    </p:spTree>
    <p:extLst>
      <p:ext uri="{BB962C8B-B14F-4D97-AF65-F5344CB8AC3E}">
        <p14:creationId xmlns:p14="http://schemas.microsoft.com/office/powerpoint/2010/main" val="3448909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Now, there’s one problem with this scheme.</a:t>
            </a:r>
          </a:p>
          <a:p>
            <a:r>
              <a:rPr lang="en-US" smtClean="0"/>
              <a:t>If we got this sample of the variables, how would we print out the tree?</a:t>
            </a:r>
          </a:p>
          <a:p>
            <a:endParaRPr lang="en-US" smtClean="0"/>
          </a:p>
        </p:txBody>
      </p:sp>
    </p:spTree>
    <p:extLst>
      <p:ext uri="{BB962C8B-B14F-4D97-AF65-F5344CB8AC3E}">
        <p14:creationId xmlns:p14="http://schemas.microsoft.com/office/powerpoint/2010/main" val="3828448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Actually there </a:t>
            </a:r>
            <a:r>
              <a:rPr lang="en-US" i="1" smtClean="0"/>
              <a:t>is</a:t>
            </a:r>
            <a:r>
              <a:rPr lang="en-US" smtClean="0"/>
              <a:t> no tree with this description!</a:t>
            </a:r>
          </a:p>
          <a:p>
            <a:r>
              <a:rPr lang="en-US" smtClean="0"/>
              <a:t>We can’t have constituents both here and here, because they’d have crossing brackets.</a:t>
            </a:r>
          </a:p>
          <a:p>
            <a:r>
              <a:rPr lang="en-US" smtClean="0"/>
              <a:t>“Time flies” can’t be a constituent if “flies like an arrow” is.</a:t>
            </a:r>
          </a:p>
          <a:p>
            <a:r>
              <a:rPr lang="en-US" smtClean="0"/>
              <a:t>So, it’s important that this assignment have probability 0, so that we’ll never get this sample.</a:t>
            </a:r>
          </a:p>
          <a:p>
            <a:endParaRPr lang="en-US" smtClean="0"/>
          </a:p>
        </p:txBody>
      </p:sp>
    </p:spTree>
    <p:extLst>
      <p:ext uri="{BB962C8B-B14F-4D97-AF65-F5344CB8AC3E}">
        <p14:creationId xmlns:p14="http://schemas.microsoft.com/office/powerpoint/2010/main" val="2118424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For this we’ll have to use one super-complicated factor.</a:t>
            </a:r>
          </a:p>
          <a:p>
            <a:r>
              <a:rPr lang="en-US" smtClean="0"/>
              <a:t>It looks at all the variables.</a:t>
            </a:r>
          </a:p>
          <a:p>
            <a:r>
              <a:rPr lang="en-US" smtClean="0"/>
              <a:t>It multiplies in 0 if their values are incoherent and don’t form a tree.</a:t>
            </a:r>
          </a:p>
          <a:p>
            <a:r>
              <a:rPr lang="en-US" smtClean="0"/>
              <a:t>If any factor says 0, the whole probability is 0.</a:t>
            </a:r>
          </a:p>
          <a:p>
            <a:r>
              <a:rPr lang="en-US" smtClean="0"/>
              <a:t>So we have no chance of sampling this kind of non-tree.</a:t>
            </a:r>
          </a:p>
        </p:txBody>
      </p:sp>
    </p:spTree>
    <p:extLst>
      <p:ext uri="{BB962C8B-B14F-4D97-AF65-F5344CB8AC3E}">
        <p14:creationId xmlns:p14="http://schemas.microsoft.com/office/powerpoint/2010/main" val="2288354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We’ll come back to this example.</a:t>
            </a:r>
          </a:p>
          <a:p>
            <a:r>
              <a:rPr lang="en-US" smtClean="0"/>
              <a:t>But the general point is, we’ve designed variables to represent our linguistic data structure.</a:t>
            </a:r>
          </a:p>
          <a:p>
            <a:r>
              <a:rPr lang="en-US" smtClean="0"/>
              <a:t>And we’ve designed factors to represent both hard invariants of that data structure, and probabilistic interactions among the pieces of the data structure.</a:t>
            </a:r>
          </a:p>
        </p:txBody>
      </p:sp>
    </p:spTree>
    <p:extLst>
      <p:ext uri="{BB962C8B-B14F-4D97-AF65-F5344CB8AC3E}">
        <p14:creationId xmlns:p14="http://schemas.microsoft.com/office/powerpoint/2010/main" val="486965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Dependency parsing is very similar.</a:t>
            </a:r>
          </a:p>
          <a:p>
            <a:r>
              <a:rPr lang="en-US" smtClean="0"/>
              <a:t>There are n words, so about n^2 possible directed edges.</a:t>
            </a:r>
          </a:p>
          <a:p>
            <a:r>
              <a:rPr lang="en-US" smtClean="0"/>
              <a:t>For each one, make a variable that gives the edge label or says “no edge.”</a:t>
            </a:r>
          </a:p>
          <a:p>
            <a:r>
              <a:rPr lang="en-US" smtClean="0"/>
              <a:t>And we need a factor saying that the edges form a tree.</a:t>
            </a:r>
          </a:p>
          <a:p>
            <a:r>
              <a:rPr lang="en-US" smtClean="0"/>
              <a:t>Other factors model other interactions.  They might discourage crossing edges, or discourage a verb from having two objects, or encourage certain constructions that require multiple arcs.</a:t>
            </a:r>
          </a:p>
        </p:txBody>
      </p:sp>
    </p:spTree>
    <p:extLst>
      <p:ext uri="{BB962C8B-B14F-4D97-AF65-F5344CB8AC3E}">
        <p14:creationId xmlns:p14="http://schemas.microsoft.com/office/powerpoint/2010/main" val="3197800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Here a sample consisting of 13 strings – all the inflected forms of some verb.</a:t>
            </a:r>
          </a:p>
          <a:p>
            <a:r>
              <a:rPr lang="en-US" smtClean="0"/>
              <a:t>A different sample would correspond to a different verb.</a:t>
            </a:r>
          </a:p>
          <a:p>
            <a:r>
              <a:rPr lang="en-US" smtClean="0"/>
              <a:t>So we have 13 random variables, of type string.  </a:t>
            </a:r>
          </a:p>
          <a:p>
            <a:r>
              <a:rPr lang="en-US" smtClean="0"/>
              <a:t>And of course they’re highly correlated!</a:t>
            </a:r>
          </a:p>
          <a:p>
            <a:r>
              <a:rPr lang="en-US" smtClean="0"/>
              <a:t>If you know that the infinitive is brechen, it’s a reasonable guess that this past tense form is brachen – a vowel change.</a:t>
            </a:r>
          </a:p>
          <a:p>
            <a:r>
              <a:rPr lang="en-US" smtClean="0"/>
              <a:t>And here’s a suffix change.  And both a vowel change and a suffix change.</a:t>
            </a:r>
          </a:p>
          <a:p>
            <a:r>
              <a:rPr lang="en-US" smtClean="0"/>
              <a:t>So with the right factor graph, we can model all these interactions. </a:t>
            </a:r>
          </a:p>
        </p:txBody>
      </p:sp>
    </p:spTree>
    <p:extLst>
      <p:ext uri="{BB962C8B-B14F-4D97-AF65-F5344CB8AC3E}">
        <p14:creationId xmlns:p14="http://schemas.microsoft.com/office/powerpoint/2010/main" val="130365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Our formalism will be factor graphs.   That’s a very general graphical model formalism.  I’ll define them and lay out the BP algorithm. Then Matt will give you intuitions about what BP is doing.  That’s the first half.  The second half is more advanced.  In NLP, our representations may involve data structures like trees and strings.  How do we set up those factor graphs, and can we make BP work on them?  Finally, BP is just an approximation, so can we train discriminatively to make the best of it?</a:t>
            </a:r>
          </a:p>
          <a:p>
            <a:endParaRPr lang="en-US" smtClean="0"/>
          </a:p>
        </p:txBody>
      </p:sp>
      <p:sp>
        <p:nvSpPr>
          <p:cNvPr id="4" name="Slide Number Placeholder 3"/>
          <p:cNvSpPr>
            <a:spLocks noGrp="1"/>
          </p:cNvSpPr>
          <p:nvPr>
            <p:ph type="sldNum" sz="quarter" idx="5"/>
          </p:nvPr>
        </p:nvSpPr>
        <p:spPr/>
        <p:txBody>
          <a:bodyPr/>
          <a:lstStyle/>
          <a:p>
            <a:pPr>
              <a:defRPr/>
            </a:pPr>
            <a:fld id="{D6151354-5489-4667-9DFA-797BF2EAE8B0}" type="slidenum">
              <a:rPr lang="en-US" smtClean="0"/>
              <a:pPr>
                <a:defRPr/>
              </a:pPr>
              <a:t>3</a:t>
            </a:fld>
            <a:endParaRPr lang="en-US"/>
          </a:p>
        </p:txBody>
      </p:sp>
    </p:spTree>
    <p:extLst>
      <p:ext uri="{BB962C8B-B14F-4D97-AF65-F5344CB8AC3E}">
        <p14:creationId xmlns:p14="http://schemas.microsoft.com/office/powerpoint/2010/main" val="3524152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Maybe you work on MT.  You’ve got a French sentence and an English sentence, 10 words each.  So there’s 100 possible alignment links.  Each could be on or off.</a:t>
            </a:r>
          </a:p>
          <a:p>
            <a:r>
              <a:rPr lang="en-US" smtClean="0"/>
              <a:t>So we’re encoding an alignment as a vector of 100 bits, describing which links are present.  You want to assign a probability to each of those vectors.</a:t>
            </a:r>
          </a:p>
          <a:p>
            <a:r>
              <a:rPr lang="en-US" smtClean="0"/>
              <a:t>And there are lots of things to consider …</a:t>
            </a:r>
          </a:p>
          <a:p>
            <a:r>
              <a:rPr lang="en-US" smtClean="0"/>
              <a:t>If word 3 aligns to word 10, maybe it doesn’t align to anything else.</a:t>
            </a:r>
          </a:p>
          <a:p>
            <a:r>
              <a:rPr lang="en-US" smtClean="0"/>
              <a:t>It’s bad if words 3 and 4, which are adjacent, align to words 10 and 20, which are far apart.</a:t>
            </a:r>
          </a:p>
          <a:p>
            <a:r>
              <a:rPr lang="en-US" smtClean="0"/>
              <a:t>This is a CRF, by the way, since the factors that evaluate an alignment are specific to the sentence pair.</a:t>
            </a:r>
          </a:p>
          <a:p>
            <a:endParaRPr lang="en-US" smtClean="0"/>
          </a:p>
          <a:p>
            <a:endParaRPr lang="en-US" baseline="30000" smtClean="0"/>
          </a:p>
          <a:p>
            <a:endParaRPr lang="en-US" smtClean="0"/>
          </a:p>
        </p:txBody>
      </p:sp>
    </p:spTree>
    <p:extLst>
      <p:ext uri="{BB962C8B-B14F-4D97-AF65-F5344CB8AC3E}">
        <p14:creationId xmlns:p14="http://schemas.microsoft.com/office/powerpoint/2010/main" val="193703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Here’s an example with language in the world.</a:t>
            </a:r>
          </a:p>
          <a:p>
            <a:pPr eaLnBrk="1" hangingPunct="1">
              <a:spcBef>
                <a:spcPct val="0"/>
              </a:spcBef>
            </a:pPr>
            <a:r>
              <a:rPr lang="en-US" smtClean="0"/>
              <a:t>You’re trying to predict how each politician voted.</a:t>
            </a:r>
          </a:p>
          <a:p>
            <a:pPr eaLnBrk="1" hangingPunct="1">
              <a:spcBef>
                <a:spcPct val="0"/>
              </a:spcBef>
            </a:pPr>
            <a:r>
              <a:rPr lang="en-US" smtClean="0"/>
              <a:t>This depends on sentiment analysis of her speeches.</a:t>
            </a:r>
          </a:p>
          <a:p>
            <a:pPr eaLnBrk="1" hangingPunct="1">
              <a:spcBef>
                <a:spcPct val="0"/>
              </a:spcBef>
            </a:pPr>
            <a:r>
              <a:rPr lang="en-US" smtClean="0"/>
              <a:t>But also, her vote is correlated with the votes of other politicians.</a:t>
            </a:r>
          </a:p>
          <a:p>
            <a:pPr eaLnBrk="1" hangingPunct="1">
              <a:spcBef>
                <a:spcPct val="0"/>
              </a:spcBef>
            </a:pPr>
            <a:r>
              <a:rPr lang="en-US" smtClean="0"/>
              <a:t>If she attacks you in her speech, probably the two of you are voting differently.</a:t>
            </a:r>
          </a:p>
          <a:p>
            <a:pPr eaLnBrk="1" hangingPunct="1">
              <a:spcBef>
                <a:spcPct val="0"/>
              </a:spcBef>
            </a:pPr>
            <a:r>
              <a:rPr lang="en-US" smtClean="0"/>
              <a:t>So we have an inference problem to predict all of the votes at once.</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3C1A98-1650-4C95-9E1A-9E0E858041D0}" type="slidenum">
              <a:rPr lang="en-US">
                <a:cs typeface="Arial" charset="0"/>
              </a:rPr>
              <a:pPr fontAlgn="base">
                <a:spcBef>
                  <a:spcPct val="0"/>
                </a:spcBef>
                <a:spcAft>
                  <a:spcPct val="0"/>
                </a:spcAft>
                <a:defRPr/>
              </a:pPr>
              <a:t>41</a:t>
            </a:fld>
            <a:endParaRPr lang="en-US">
              <a:cs typeface="Arial" charset="0"/>
            </a:endParaRPr>
          </a:p>
        </p:txBody>
      </p:sp>
    </p:spTree>
    <p:extLst>
      <p:ext uri="{BB962C8B-B14F-4D97-AF65-F5344CB8AC3E}">
        <p14:creationId xmlns:p14="http://schemas.microsoft.com/office/powerpoint/2010/main" val="3145469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Now, nothing limits you to solving one task at a time.</a:t>
            </a:r>
          </a:p>
          <a:p>
            <a:r>
              <a:rPr lang="en-US" smtClean="0"/>
              <a:t>You could predict semantic and syntactic parses together.</a:t>
            </a:r>
          </a:p>
          <a:p>
            <a:r>
              <a:rPr lang="en-US" smtClean="0"/>
              <a:t>It’s just more variables, and more factors to model their interactions.</a:t>
            </a:r>
          </a:p>
          <a:p>
            <a:endParaRPr lang="en-US" smtClean="0"/>
          </a:p>
        </p:txBody>
      </p:sp>
    </p:spTree>
    <p:extLst>
      <p:ext uri="{BB962C8B-B14F-4D97-AF65-F5344CB8AC3E}">
        <p14:creationId xmlns:p14="http://schemas.microsoft.com/office/powerpoint/2010/main" val="1096265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Or you could jointly extract named entities and the sentiment expressed toward those entities.</a:t>
            </a:r>
          </a:p>
        </p:txBody>
      </p:sp>
    </p:spTree>
    <p:extLst>
      <p:ext uri="{BB962C8B-B14F-4D97-AF65-F5344CB8AC3E}">
        <p14:creationId xmlns:p14="http://schemas.microsoft.com/office/powerpoint/2010/main" val="2419435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short, I think to build a really good model of language, you should first think about what the representations look like.</a:t>
            </a:r>
          </a:p>
          <a:p>
            <a:pPr eaLnBrk="1" hangingPunct="1">
              <a:spcBef>
                <a:spcPct val="0"/>
              </a:spcBef>
            </a:pPr>
            <a:r>
              <a:rPr lang="en-US" dirty="0" smtClean="0"/>
              <a:t>What variables are </a:t>
            </a:r>
            <a:r>
              <a:rPr lang="en-US" dirty="0" smtClean="0"/>
              <a:t>involved?</a:t>
            </a:r>
            <a:endParaRPr lang="en-US" dirty="0" smtClean="0"/>
          </a:p>
        </p:txBody>
      </p:sp>
    </p:spTree>
    <p:extLst>
      <p:ext uri="{BB962C8B-B14F-4D97-AF65-F5344CB8AC3E}">
        <p14:creationId xmlns:p14="http://schemas.microsoft.com/office/powerpoint/2010/main" val="2811701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And what are the interactions among those variables?</a:t>
            </a:r>
          </a:p>
          <a:p>
            <a:pPr eaLnBrk="1" hangingPunct="1">
              <a:spcBef>
                <a:spcPct val="0"/>
              </a:spcBef>
            </a:pPr>
            <a:r>
              <a:rPr lang="en-US" dirty="0" smtClean="0"/>
              <a:t>Here’s my big graphical model of all of </a:t>
            </a:r>
            <a:r>
              <a:rPr lang="en-US" dirty="0" smtClean="0"/>
              <a:t>linguistics,</a:t>
            </a:r>
            <a:r>
              <a:rPr lang="en-US" baseline="0" dirty="0" smtClean="0"/>
              <a:t> a good way to end this section.</a:t>
            </a:r>
            <a:endParaRPr lang="en-US" dirty="0" smtClean="0"/>
          </a:p>
          <a:p>
            <a:pPr eaLnBrk="1" hangingPunct="1">
              <a:spcBef>
                <a:spcPct val="0"/>
              </a:spcBef>
            </a:pPr>
            <a:r>
              <a:rPr lang="en-US" dirty="0" smtClean="0"/>
              <a:t>You </a:t>
            </a:r>
            <a:r>
              <a:rPr lang="en-US" i="0" u="sng" dirty="0" smtClean="0"/>
              <a:t>might</a:t>
            </a:r>
            <a:r>
              <a:rPr lang="en-US" dirty="0" smtClean="0"/>
              <a:t> be able to observe some of these variables, with the help of annotators or linguistic resources.</a:t>
            </a:r>
          </a:p>
          <a:p>
            <a:pPr eaLnBrk="1" hangingPunct="1">
              <a:spcBef>
                <a:spcPct val="0"/>
              </a:spcBef>
            </a:pPr>
            <a:r>
              <a:rPr lang="en-US" dirty="0" smtClean="0"/>
              <a:t>But remember that a graphical model can handle noisy or incomplete observations.</a:t>
            </a:r>
          </a:p>
          <a:p>
            <a:pPr eaLnBrk="1" hangingPunct="1">
              <a:spcBef>
                <a:spcPct val="0"/>
              </a:spcBef>
            </a:pPr>
            <a:endParaRPr lang="en-US" dirty="0" smtClean="0"/>
          </a:p>
        </p:txBody>
      </p:sp>
    </p:spTree>
    <p:extLst>
      <p:ext uri="{BB962C8B-B14F-4D97-AF65-F5344CB8AC3E}">
        <p14:creationId xmlns:p14="http://schemas.microsoft.com/office/powerpoint/2010/main" val="228448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Our formalism will be factor graphs.   That’s a very general graphical model formalism.  I’ll define them and lay out the BP algorithm. Then Matt will give you intuitions about what BP is doing.  That’s the first half.  The second half is more advanced.  In NLP, our representations may involve data structures like trees and strings.  How do we set up those factor graphs, and can we make BP work on them?  Finally, BP is just an approximation, so can we train discriminatively to make the best of it?</a:t>
            </a:r>
          </a:p>
          <a:p>
            <a:endParaRPr lang="en-US" dirty="0" smtClean="0"/>
          </a:p>
        </p:txBody>
      </p:sp>
      <p:sp>
        <p:nvSpPr>
          <p:cNvPr id="4" name="Slide Number Placeholder 3"/>
          <p:cNvSpPr>
            <a:spLocks noGrp="1"/>
          </p:cNvSpPr>
          <p:nvPr>
            <p:ph type="sldNum" sz="quarter" idx="5"/>
          </p:nvPr>
        </p:nvSpPr>
        <p:spPr/>
        <p:txBody>
          <a:bodyPr/>
          <a:lstStyle/>
          <a:p>
            <a:pPr>
              <a:defRPr/>
            </a:pPr>
            <a:fld id="{2EE83B5A-AB04-4805-9105-6363979B9A88}" type="slidenum">
              <a:rPr lang="en-US" smtClean="0"/>
              <a:pPr>
                <a:defRPr/>
              </a:pPr>
              <a:t>4</a:t>
            </a:fld>
            <a:endParaRPr lang="en-US"/>
          </a:p>
        </p:txBody>
      </p:sp>
    </p:spTree>
    <p:extLst>
      <p:ext uri="{BB962C8B-B14F-4D97-AF65-F5344CB8AC3E}">
        <p14:creationId xmlns:p14="http://schemas.microsoft.com/office/powerpoint/2010/main" val="254749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Our formalism will be factor graphs.   That’s a very general graphical model formalism.  I’ll define them and lay out the BP algorithm. Then Matt will give you intuitions about what BP is doing.  That’s the first half.  The second half is more advanced.  In NLP, our representations may involve data structures like trees and strings.  How do we set up those factor graphs, and can we make BP work on them?  Finally, BP is just an approximation, so can we train discriminatively to make the best of it?</a:t>
            </a:r>
          </a:p>
          <a:p>
            <a:endParaRPr lang="en-US" dirty="0" smtClean="0"/>
          </a:p>
        </p:txBody>
      </p:sp>
      <p:sp>
        <p:nvSpPr>
          <p:cNvPr id="4" name="Slide Number Placeholder 3"/>
          <p:cNvSpPr>
            <a:spLocks noGrp="1"/>
          </p:cNvSpPr>
          <p:nvPr>
            <p:ph type="sldNum" sz="quarter" idx="5"/>
          </p:nvPr>
        </p:nvSpPr>
        <p:spPr/>
        <p:txBody>
          <a:bodyPr/>
          <a:lstStyle/>
          <a:p>
            <a:pPr>
              <a:defRPr/>
            </a:pPr>
            <a:fld id="{7171C147-C012-4579-810F-C5BC9157CC53}" type="slidenum">
              <a:rPr lang="en-US" smtClean="0"/>
              <a:pPr>
                <a:defRPr/>
              </a:pPr>
              <a:t>5</a:t>
            </a:fld>
            <a:endParaRPr lang="en-US"/>
          </a:p>
        </p:txBody>
      </p:sp>
    </p:spTree>
    <p:extLst>
      <p:ext uri="{BB962C8B-B14F-4D97-AF65-F5344CB8AC3E}">
        <p14:creationId xmlns:p14="http://schemas.microsoft.com/office/powerpoint/2010/main" val="187726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Our formalism will be factor graphs.   That’s a very general graphical model formalism.  I’ll define them and lay out the BP algorithm. Then Matt will give you intuitions about what BP is doing.  That’s the first half.  The second half is more advanced.  In NLP, our representations may involve data structures like trees and strings.  How do we set up those factor graphs, and can we make BP work on them?  Finally, BP is just an approximation, so can we train discriminatively to make the best of it?</a:t>
            </a:r>
            <a:endParaRPr lang="en-US" dirty="0" smtClean="0"/>
          </a:p>
        </p:txBody>
      </p:sp>
      <p:sp>
        <p:nvSpPr>
          <p:cNvPr id="4" name="Slide Number Placeholder 3"/>
          <p:cNvSpPr>
            <a:spLocks noGrp="1"/>
          </p:cNvSpPr>
          <p:nvPr>
            <p:ph type="sldNum" sz="quarter" idx="5"/>
          </p:nvPr>
        </p:nvSpPr>
        <p:spPr/>
        <p:txBody>
          <a:bodyPr/>
          <a:lstStyle/>
          <a:p>
            <a:pPr>
              <a:defRPr/>
            </a:pPr>
            <a:fld id="{815570BC-358A-48D0-8A9F-D3C5D08FE0C6}" type="slidenum">
              <a:rPr lang="en-US" smtClean="0"/>
              <a:pPr>
                <a:defRPr/>
              </a:pPr>
              <a:t>6</a:t>
            </a:fld>
            <a:endParaRPr lang="en-US"/>
          </a:p>
        </p:txBody>
      </p:sp>
    </p:spTree>
    <p:extLst>
      <p:ext uri="{BB962C8B-B14F-4D97-AF65-F5344CB8AC3E}">
        <p14:creationId xmlns:p14="http://schemas.microsoft.com/office/powerpoint/2010/main" val="257863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Our formalism will be factor graphs.   That’s a very general graphical model formalism.  I’ll define them and lay out the BP algorithm. Then Matt will give you intuitions about what BP is doing.  That’s the first half.  The second half is more advanced.  In NLP, our representations may involve data structures like trees and strings.  How do we set up those factor graphs, and can we make BP work on them?  Finally, BP is just an approximation, so can we train discriminatively to make the best of it?</a:t>
            </a:r>
          </a:p>
          <a:p>
            <a:endParaRPr lang="en-US" dirty="0" smtClean="0"/>
          </a:p>
        </p:txBody>
      </p:sp>
      <p:sp>
        <p:nvSpPr>
          <p:cNvPr id="4" name="Slide Number Placeholder 3"/>
          <p:cNvSpPr>
            <a:spLocks noGrp="1"/>
          </p:cNvSpPr>
          <p:nvPr>
            <p:ph type="sldNum" sz="quarter" idx="5"/>
          </p:nvPr>
        </p:nvSpPr>
        <p:spPr/>
        <p:txBody>
          <a:bodyPr/>
          <a:lstStyle/>
          <a:p>
            <a:pPr>
              <a:defRPr/>
            </a:pPr>
            <a:fld id="{B7F5F8E0-0F1E-4DF7-BB9B-8D27290211E0}" type="slidenum">
              <a:rPr lang="en-US" smtClean="0"/>
              <a:pPr>
                <a:defRPr/>
              </a:pPr>
              <a:t>7</a:t>
            </a:fld>
            <a:endParaRPr lang="en-US"/>
          </a:p>
        </p:txBody>
      </p:sp>
    </p:spTree>
    <p:extLst>
      <p:ext uri="{BB962C8B-B14F-4D97-AF65-F5344CB8AC3E}">
        <p14:creationId xmlns:p14="http://schemas.microsoft.com/office/powerpoint/2010/main" val="66893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Our formalism will be factor graphs.   That’s a very general graphical model formalism.  I’ll define them and lay out the BP algorithm. Then Matt will give you intuitions about what BP is doing.  That’s the first half.  The second half is more advanced.  In NLP, our representations may involve data structures like trees and strings.  How do we set up those factor graphs, and can we make BP work on them?  Finally, BP is just an approximation, so can we train discriminatively to make the best of it?</a:t>
            </a:r>
          </a:p>
          <a:p>
            <a:endParaRPr lang="en-US" dirty="0" smtClean="0"/>
          </a:p>
        </p:txBody>
      </p:sp>
      <p:sp>
        <p:nvSpPr>
          <p:cNvPr id="4" name="Slide Number Placeholder 3"/>
          <p:cNvSpPr>
            <a:spLocks noGrp="1"/>
          </p:cNvSpPr>
          <p:nvPr>
            <p:ph type="sldNum" sz="quarter" idx="5"/>
          </p:nvPr>
        </p:nvSpPr>
        <p:spPr/>
        <p:txBody>
          <a:bodyPr/>
          <a:lstStyle/>
          <a:p>
            <a:pPr>
              <a:defRPr/>
            </a:pPr>
            <a:fld id="{9C417B2F-4D46-42C5-AC67-57CF722382D0}" type="slidenum">
              <a:rPr lang="en-US" smtClean="0"/>
              <a:pPr>
                <a:defRPr/>
              </a:pPr>
              <a:t>8</a:t>
            </a:fld>
            <a:endParaRPr lang="en-US"/>
          </a:p>
        </p:txBody>
      </p:sp>
    </p:spTree>
    <p:extLst>
      <p:ext uri="{BB962C8B-B14F-4D97-AF65-F5344CB8AC3E}">
        <p14:creationId xmlns:p14="http://schemas.microsoft.com/office/powerpoint/2010/main" val="209072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Our formalism will be factor graphs.   That’s a very general graphical model formalism.  I’ll define them and lay out the BP algorithm. Then Matt will give you intuitions about what BP is doing.  That’s the first half.  The second half is more advanced.  In NLP, our representations may involve data structures like trees and strings.  How do we set up those factor graphs, and can we make BP work on them?  Finally, BP is just an approximation, so can we train discriminatively to make the best of it?</a:t>
            </a:r>
          </a:p>
          <a:p>
            <a:endParaRPr lang="en-US" dirty="0" smtClean="0"/>
          </a:p>
        </p:txBody>
      </p:sp>
      <p:sp>
        <p:nvSpPr>
          <p:cNvPr id="4" name="Slide Number Placeholder 3"/>
          <p:cNvSpPr>
            <a:spLocks noGrp="1"/>
          </p:cNvSpPr>
          <p:nvPr>
            <p:ph type="sldNum" sz="quarter" idx="5"/>
          </p:nvPr>
        </p:nvSpPr>
        <p:spPr/>
        <p:txBody>
          <a:bodyPr/>
          <a:lstStyle/>
          <a:p>
            <a:pPr>
              <a:defRPr/>
            </a:pPr>
            <a:fld id="{DB726CC1-108C-46ED-A1BE-A9A10644AF9D}" type="slidenum">
              <a:rPr lang="en-US" smtClean="0"/>
              <a:pPr>
                <a:defRPr/>
              </a:pPr>
              <a:t>9</a:t>
            </a:fld>
            <a:endParaRPr lang="en-US"/>
          </a:p>
        </p:txBody>
      </p:sp>
    </p:spTree>
    <p:extLst>
      <p:ext uri="{BB962C8B-B14F-4D97-AF65-F5344CB8AC3E}">
        <p14:creationId xmlns:p14="http://schemas.microsoft.com/office/powerpoint/2010/main" val="50717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7943A9-24BB-45F7-B615-FB0083A29858}" type="datetime1">
              <a:rPr lang="en-US"/>
              <a:pPr>
                <a:defRPr/>
              </a:pPr>
              <a:t>7/16/2015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72D34A-731E-4D4D-9638-BDA37D2F14F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ECEDFD-3A24-4EF9-9237-7D0A5656A442}" type="datetime1">
              <a:rPr lang="en-US"/>
              <a:pPr>
                <a:defRPr/>
              </a:pPr>
              <a:t>7/16/2015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42B9A5-EC3E-46F7-91EE-C5D3DB10FE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C08FEA-0E17-4541-BCE9-808C4453A25D}" type="datetime1">
              <a:rPr lang="en-US"/>
              <a:pPr>
                <a:defRPr/>
              </a:pPr>
              <a:t>7/16/2015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CC1423-CDDE-44C6-9367-2061EAFF53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F8416F-0045-487E-B88C-024B13765121}" type="datetime1">
              <a:rPr lang="en-US"/>
              <a:pPr>
                <a:defRPr/>
              </a:pPr>
              <a:t>7/16/2015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1B7DEA-8223-4370-AD03-CA13DFD5D5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CC7E4B-98FD-4960-AA56-106AE61D7B83}" type="datetime1">
              <a:rPr lang="en-US"/>
              <a:pPr>
                <a:defRPr/>
              </a:pPr>
              <a:t>7/16/2015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E11736-CB1C-4B9C-922E-199A1694316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993"/>
            <a:ext cx="4038600" cy="4936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89993"/>
            <a:ext cx="4038600" cy="4936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6DA4BA-BAB1-4CEA-BD69-7264F51166E1}" type="datetime1">
              <a:rPr lang="en-US"/>
              <a:pPr>
                <a:defRPr/>
              </a:pPr>
              <a:t>7/16/2015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2E89FD-7964-41FA-AAF6-3CAC079B5C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52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4994"/>
            <a:ext cx="4040188"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1523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4994"/>
            <a:ext cx="4041775"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F8BFA2-6265-45DB-A824-7E0904731F08}" type="datetime1">
              <a:rPr lang="en-US"/>
              <a:pPr>
                <a:defRPr/>
              </a:pPr>
              <a:t>7/16/2015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E97D8B-A2E8-4A7A-BACF-A6938D745C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83BB97-6004-406E-91A7-AE95FC4305A9}" type="datetime1">
              <a:rPr lang="en-US"/>
              <a:pPr>
                <a:defRPr/>
              </a:pPr>
              <a:t>7/16/2015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06396A-9F21-49B6-9578-7F3791A1B2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FA8028-26A8-4EDC-8941-9D5D93EDF9A2}" type="datetime1">
              <a:rPr lang="en-US"/>
              <a:pPr>
                <a:defRPr/>
              </a:pPr>
              <a:t>7/16/2015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A14958-330E-4F85-A598-D66580F7F9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662AF2-CB1A-4B52-A58C-1138C7B7A88C}" type="datetime1">
              <a:rPr lang="en-US"/>
              <a:pPr>
                <a:defRPr/>
              </a:pPr>
              <a:t>7/16/2015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B0D948-49F0-4C1D-90BA-7FA65AAB70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732C97-A9B7-4591-A1C3-B74D3BFD34E0}" type="datetime1">
              <a:rPr lang="en-US"/>
              <a:pPr>
                <a:defRPr/>
              </a:pPr>
              <a:t>7/16/2015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1A0A2D-0FFB-4173-847D-D78BE90CFD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722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11263"/>
            <a:ext cx="8229600"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053137-C9D1-4FD3-8B17-C8284013AD94}" type="datetime1">
              <a:rPr lang="en-US"/>
              <a:pPr>
                <a:defRPr/>
              </a:pPr>
              <a:t>7/16/2015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7CBC9A5-F53B-4B90-B65B-DC9374F9E077}" type="slidenum">
              <a:rPr lang="en-US"/>
              <a:pPr>
                <a:defRPr/>
              </a:pPr>
              <a:t>‹#›</a:t>
            </a:fld>
            <a:endParaRPr lang="en-US"/>
          </a:p>
        </p:txBody>
      </p:sp>
      <p:pic>
        <p:nvPicPr>
          <p:cNvPr id="1031" name="Picture 6" descr="university.logo.small.horizontal.blue.pdf"/>
          <p:cNvPicPr>
            <a:picLocks noChangeAspect="1"/>
          </p:cNvPicPr>
          <p:nvPr userDrawn="1"/>
        </p:nvPicPr>
        <p:blipFill>
          <a:blip r:embed="rId13"/>
          <a:srcRect/>
          <a:stretch>
            <a:fillRect/>
          </a:stretch>
        </p:blipFill>
        <p:spPr bwMode="auto">
          <a:xfrm>
            <a:off x="7319963" y="-207963"/>
            <a:ext cx="2051050" cy="85090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ndara" pitchFamily="34" charset="0"/>
        </a:defRPr>
      </a:lvl2pPr>
      <a:lvl3pPr algn="ctr" defTabSz="457200" rtl="0" eaLnBrk="0" fontAlgn="base" hangingPunct="0">
        <a:spcBef>
          <a:spcPct val="0"/>
        </a:spcBef>
        <a:spcAft>
          <a:spcPct val="0"/>
        </a:spcAft>
        <a:defRPr sz="4400">
          <a:solidFill>
            <a:schemeClr val="tx1"/>
          </a:solidFill>
          <a:latin typeface="Candara" pitchFamily="34" charset="0"/>
        </a:defRPr>
      </a:lvl3pPr>
      <a:lvl4pPr algn="ctr" defTabSz="457200" rtl="0" eaLnBrk="0" fontAlgn="base" hangingPunct="0">
        <a:spcBef>
          <a:spcPct val="0"/>
        </a:spcBef>
        <a:spcAft>
          <a:spcPct val="0"/>
        </a:spcAft>
        <a:defRPr sz="4400">
          <a:solidFill>
            <a:schemeClr val="tx1"/>
          </a:solidFill>
          <a:latin typeface="Candara" pitchFamily="34" charset="0"/>
        </a:defRPr>
      </a:lvl4pPr>
      <a:lvl5pPr algn="ctr" defTabSz="457200" rtl="0" eaLnBrk="0" fontAlgn="base" hangingPunct="0">
        <a:spcBef>
          <a:spcPct val="0"/>
        </a:spcBef>
        <a:spcAft>
          <a:spcPct val="0"/>
        </a:spcAft>
        <a:defRPr sz="4400">
          <a:solidFill>
            <a:schemeClr val="tx1"/>
          </a:solidFill>
          <a:latin typeface="Candara" pitchFamily="34" charset="0"/>
        </a:defRPr>
      </a:lvl5pPr>
      <a:lvl6pPr marL="457200" algn="ctr" defTabSz="457200" rtl="0" fontAlgn="base">
        <a:spcBef>
          <a:spcPct val="0"/>
        </a:spcBef>
        <a:spcAft>
          <a:spcPct val="0"/>
        </a:spcAft>
        <a:defRPr sz="4400">
          <a:solidFill>
            <a:schemeClr val="tx1"/>
          </a:solidFill>
          <a:latin typeface="Candara" pitchFamily="34" charset="0"/>
        </a:defRPr>
      </a:lvl6pPr>
      <a:lvl7pPr marL="914400" algn="ctr" defTabSz="457200" rtl="0" fontAlgn="base">
        <a:spcBef>
          <a:spcPct val="0"/>
        </a:spcBef>
        <a:spcAft>
          <a:spcPct val="0"/>
        </a:spcAft>
        <a:defRPr sz="4400">
          <a:solidFill>
            <a:schemeClr val="tx1"/>
          </a:solidFill>
          <a:latin typeface="Candara" pitchFamily="34" charset="0"/>
        </a:defRPr>
      </a:lvl7pPr>
      <a:lvl8pPr marL="1371600" algn="ctr" defTabSz="457200" rtl="0" fontAlgn="base">
        <a:spcBef>
          <a:spcPct val="0"/>
        </a:spcBef>
        <a:spcAft>
          <a:spcPct val="0"/>
        </a:spcAft>
        <a:defRPr sz="4400">
          <a:solidFill>
            <a:schemeClr val="tx1"/>
          </a:solidFill>
          <a:latin typeface="Candara" pitchFamily="34" charset="0"/>
        </a:defRPr>
      </a:lvl8pPr>
      <a:lvl9pPr marL="1828800" algn="ctr" defTabSz="457200" rtl="0" fontAlgn="base">
        <a:spcBef>
          <a:spcPct val="0"/>
        </a:spcBef>
        <a:spcAft>
          <a:spcPct val="0"/>
        </a:spcAft>
        <a:defRPr sz="4400">
          <a:solidFill>
            <a:schemeClr val="tx1"/>
          </a:solidFill>
          <a:latin typeface="Candara"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jhu.edu/~mrg/bp-tutori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ctrTitle"/>
          </p:nvPr>
        </p:nvSpPr>
        <p:spPr/>
        <p:txBody>
          <a:bodyPr/>
          <a:lstStyle/>
          <a:p>
            <a:pPr eaLnBrk="1" hangingPunct="1"/>
            <a:r>
              <a:rPr lang="en-US" b="1" smtClean="0"/>
              <a:t>Structured Belief Propagation for NLP</a:t>
            </a:r>
          </a:p>
        </p:txBody>
      </p:sp>
      <p:sp>
        <p:nvSpPr>
          <p:cNvPr id="6" name="Subtitle 5"/>
          <p:cNvSpPr>
            <a:spLocks noGrp="1"/>
          </p:cNvSpPr>
          <p:nvPr>
            <p:ph type="subTitle" idx="1"/>
          </p:nvPr>
        </p:nvSpPr>
        <p:spPr/>
        <p:txBody>
          <a:bodyPr rtlCol="0">
            <a:normAutofit/>
          </a:bodyPr>
          <a:lstStyle/>
          <a:p>
            <a:pPr eaLnBrk="1" fontAlgn="auto" hangingPunct="1">
              <a:spcAft>
                <a:spcPts val="0"/>
              </a:spcAft>
              <a:buFont typeface="Arial"/>
              <a:buNone/>
              <a:defRPr/>
            </a:pPr>
            <a:r>
              <a:rPr lang="en-US" dirty="0" smtClean="0"/>
              <a:t>Matthew R. Gormley &amp; Jason Eisner</a:t>
            </a:r>
          </a:p>
          <a:p>
            <a:pPr eaLnBrk="1" fontAlgn="auto" hangingPunct="1">
              <a:spcAft>
                <a:spcPts val="0"/>
              </a:spcAft>
              <a:buFont typeface="Arial"/>
              <a:buNone/>
              <a:defRPr/>
            </a:pPr>
            <a:r>
              <a:rPr lang="en-US" dirty="0" smtClean="0"/>
              <a:t>ACL ‘15 Tutorial</a:t>
            </a:r>
          </a:p>
          <a:p>
            <a:pPr eaLnBrk="1" fontAlgn="auto" hangingPunct="1">
              <a:spcAft>
                <a:spcPts val="0"/>
              </a:spcAft>
              <a:buFont typeface="Arial"/>
              <a:buNone/>
              <a:defRPr/>
            </a:pPr>
            <a:r>
              <a:rPr lang="en-US" dirty="0" smtClean="0"/>
              <a:t>July 26</a:t>
            </a:r>
            <a:r>
              <a:rPr lang="en-US" smtClean="0"/>
              <a:t>, 2015</a:t>
            </a:r>
            <a:endParaRPr lang="en-US" dirty="0"/>
          </a:p>
        </p:txBody>
      </p:sp>
      <p:sp>
        <p:nvSpPr>
          <p:cNvPr id="4" name="Slide Number Placeholder 3"/>
          <p:cNvSpPr>
            <a:spLocks noGrp="1"/>
          </p:cNvSpPr>
          <p:nvPr>
            <p:ph type="sldNum" sz="quarter" idx="12"/>
          </p:nvPr>
        </p:nvSpPr>
        <p:spPr/>
        <p:txBody>
          <a:bodyPr/>
          <a:lstStyle/>
          <a:p>
            <a:pPr>
              <a:defRPr/>
            </a:pPr>
            <a:fld id="{10EE8296-3E2F-4092-8288-86D9FD470676}" type="slidenum">
              <a:rPr lang="en-US"/>
              <a:pPr>
                <a:defRPr/>
              </a:pPr>
              <a:t>1</a:t>
            </a:fld>
            <a:endParaRPr lang="en-US"/>
          </a:p>
        </p:txBody>
      </p:sp>
      <p:sp>
        <p:nvSpPr>
          <p:cNvPr id="15364" name="TextBox 6"/>
          <p:cNvSpPr txBox="1">
            <a:spLocks noChangeArrowheads="1"/>
          </p:cNvSpPr>
          <p:nvPr/>
        </p:nvSpPr>
        <p:spPr bwMode="auto">
          <a:xfrm>
            <a:off x="685800" y="6232525"/>
            <a:ext cx="7772400" cy="488950"/>
          </a:xfrm>
          <a:prstGeom prst="rect">
            <a:avLst/>
          </a:prstGeom>
          <a:noFill/>
          <a:ln w="9525">
            <a:noFill/>
            <a:miter lim="800000"/>
            <a:headEnd/>
            <a:tailEnd/>
          </a:ln>
        </p:spPr>
        <p:txBody>
          <a:bodyPr anchor="ctr"/>
          <a:lstStyle/>
          <a:p>
            <a:pPr algn="ctr"/>
            <a:r>
              <a:rPr lang="en-US" sz="1800" dirty="0">
                <a:latin typeface="Candara" pitchFamily="34" charset="0"/>
              </a:rPr>
              <a:t>For the latest version of these slides, please visit:</a:t>
            </a:r>
          </a:p>
          <a:p>
            <a:pPr algn="ctr"/>
            <a:r>
              <a:rPr lang="en-US" sz="1800" dirty="0">
                <a:latin typeface="Candara" pitchFamily="34" charset="0"/>
                <a:hlinkClick r:id="rId3"/>
              </a:rPr>
              <a:t>http://www.cs.jhu.edu/~mrg/bp-tutorial/</a:t>
            </a:r>
            <a:r>
              <a:rPr lang="en-US" sz="1800" dirty="0">
                <a:latin typeface="Candara" pitchFamily="34" charset="0"/>
              </a:rPr>
              <a:t> </a:t>
            </a:r>
          </a:p>
        </p:txBody>
      </p:sp>
      <p:pic>
        <p:nvPicPr>
          <p:cNvPr id="15365" name="Picture 1" descr="university.logo.small.horizontal.blue.pdf"/>
          <p:cNvPicPr>
            <a:picLocks noChangeAspect="1"/>
          </p:cNvPicPr>
          <p:nvPr/>
        </p:nvPicPr>
        <p:blipFill>
          <a:blip r:embed="rId4"/>
          <a:srcRect/>
          <a:stretch>
            <a:fillRect/>
          </a:stretch>
        </p:blipFill>
        <p:spPr bwMode="auto">
          <a:xfrm>
            <a:off x="5168900" y="0"/>
            <a:ext cx="3975100" cy="16510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Outline</a:t>
            </a:r>
            <a:endParaRPr lang="en-US" dirty="0"/>
          </a:p>
        </p:txBody>
      </p:sp>
      <p:sp>
        <p:nvSpPr>
          <p:cNvPr id="3" name="Content Placeholder 2"/>
          <p:cNvSpPr>
            <a:spLocks noGrp="1"/>
          </p:cNvSpPr>
          <p:nvPr>
            <p:ph idx="1"/>
          </p:nvPr>
        </p:nvSpPr>
        <p:spPr/>
        <p:txBody>
          <a:bodyPr>
            <a:normAutofit fontScale="70000" lnSpcReduction="20000"/>
          </a:bodyPr>
          <a:lstStyle/>
          <a:p>
            <a:pPr>
              <a:defRPr/>
            </a:pPr>
            <a:r>
              <a:rPr lang="en-US" dirty="0">
                <a:solidFill>
                  <a:srgbClr val="BFBFBF"/>
                </a:solidFill>
              </a:rPr>
              <a:t>Do you want to push past the simple NLP models (logistic regression, PCFG, etc.) that we've all been using for 20 years?</a:t>
            </a:r>
          </a:p>
          <a:p>
            <a:pPr>
              <a:defRPr/>
            </a:pPr>
            <a:r>
              <a:rPr lang="en-US" dirty="0">
                <a:solidFill>
                  <a:srgbClr val="BFBFBF"/>
                </a:solidFill>
              </a:rPr>
              <a:t>Then this tutorial is extremely practical for you!</a:t>
            </a:r>
          </a:p>
          <a:p>
            <a:pPr marL="971550" lvl="1" indent="-514350">
              <a:buFont typeface="+mj-lt"/>
              <a:buAutoNum type="arabicPeriod"/>
              <a:defRPr/>
            </a:pPr>
            <a:r>
              <a:rPr lang="en-US" b="1" dirty="0">
                <a:solidFill>
                  <a:srgbClr val="BFBFBF"/>
                </a:solidFill>
              </a:rPr>
              <a:t>Models:</a:t>
            </a:r>
            <a:r>
              <a:rPr lang="en-US" dirty="0">
                <a:solidFill>
                  <a:srgbClr val="BFBFBF"/>
                </a:solidFill>
              </a:rPr>
              <a:t> Factor graphs can express interactions among linguistic structures.</a:t>
            </a:r>
          </a:p>
          <a:p>
            <a:pPr marL="971550" lvl="1" indent="-514350">
              <a:buFont typeface="+mj-lt"/>
              <a:buAutoNum type="arabicPeriod"/>
              <a:defRPr/>
            </a:pPr>
            <a:r>
              <a:rPr lang="en-US" b="1" dirty="0">
                <a:solidFill>
                  <a:srgbClr val="BFBFBF"/>
                </a:solidFill>
              </a:rPr>
              <a:t>Algorithm: </a:t>
            </a:r>
            <a:r>
              <a:rPr lang="en-US" dirty="0">
                <a:solidFill>
                  <a:srgbClr val="BFBFBF"/>
                </a:solidFill>
              </a:rPr>
              <a:t>BP estimates the global effect of these interactions on each variable, using local computations.</a:t>
            </a:r>
          </a:p>
          <a:p>
            <a:pPr marL="971550" lvl="1" indent="-514350">
              <a:buFont typeface="+mj-lt"/>
              <a:buAutoNum type="arabicPeriod"/>
              <a:defRPr/>
            </a:pPr>
            <a:r>
              <a:rPr lang="en-US" b="1" dirty="0">
                <a:solidFill>
                  <a:srgbClr val="BFBFBF"/>
                </a:solidFill>
              </a:rPr>
              <a:t>Intuitions: </a:t>
            </a:r>
            <a:r>
              <a:rPr lang="en-US" dirty="0">
                <a:solidFill>
                  <a:srgbClr val="BFBFBF"/>
                </a:solidFill>
              </a:rPr>
              <a:t>What’s going on here?  Can we trust BP’s estimates?</a:t>
            </a:r>
          </a:p>
          <a:p>
            <a:pPr marL="971550" lvl="1" indent="-514350">
              <a:buFont typeface="+mj-lt"/>
              <a:buAutoNum type="arabicPeriod"/>
              <a:defRPr/>
            </a:pPr>
            <a:r>
              <a:rPr lang="en-US" b="1" dirty="0">
                <a:solidFill>
                  <a:srgbClr val="BFBFBF"/>
                </a:solidFill>
              </a:rPr>
              <a:t>Fancier Models: </a:t>
            </a:r>
            <a:r>
              <a:rPr lang="en-US" dirty="0">
                <a:solidFill>
                  <a:srgbClr val="BFBFBF"/>
                </a:solidFill>
              </a:rPr>
              <a:t>Hide a whole grammar and dynamic programming algorithm within a single factor.  BP coordinates multiple factors. </a:t>
            </a:r>
          </a:p>
          <a:p>
            <a:pPr marL="971550" lvl="1" indent="-514350">
              <a:buFont typeface="+mj-lt"/>
              <a:buAutoNum type="arabicPeriod"/>
              <a:defRPr/>
            </a:pPr>
            <a:r>
              <a:rPr lang="en-US" b="1" dirty="0">
                <a:solidFill>
                  <a:srgbClr val="BFBFBF"/>
                </a:solidFill>
              </a:rPr>
              <a:t>Tweaked Algorithm: </a:t>
            </a:r>
            <a:r>
              <a:rPr lang="en-US" dirty="0">
                <a:solidFill>
                  <a:srgbClr val="BFBFBF"/>
                </a:solidFill>
              </a:rPr>
              <a:t>Finish in fewer steps and make the steps faster.</a:t>
            </a:r>
          </a:p>
          <a:p>
            <a:pPr marL="971550" lvl="1" indent="-514350">
              <a:buFont typeface="+mj-lt"/>
              <a:buAutoNum type="arabicPeriod"/>
              <a:defRPr/>
            </a:pPr>
            <a:r>
              <a:rPr lang="en-US" b="1" dirty="0">
                <a:solidFill>
                  <a:srgbClr val="BFBFBF"/>
                </a:solidFill>
              </a:rPr>
              <a:t>Learning: </a:t>
            </a:r>
            <a:r>
              <a:rPr lang="en-US" dirty="0">
                <a:solidFill>
                  <a:srgbClr val="BFBFBF"/>
                </a:solidFill>
              </a:rPr>
              <a:t>Tune the parameters.  Approximately improve the true predictions -- or truly improve the approximate predictions</a:t>
            </a:r>
            <a:r>
              <a:rPr lang="en-US" dirty="0" smtClean="0">
                <a:solidFill>
                  <a:srgbClr val="BFBFBF"/>
                </a:solidFill>
              </a:rPr>
              <a:t>.</a:t>
            </a:r>
          </a:p>
          <a:p>
            <a:pPr marL="971550" lvl="1" indent="-514350">
              <a:buFont typeface="+mj-lt"/>
              <a:buAutoNum type="arabicPeriod"/>
              <a:defRPr/>
            </a:pPr>
            <a:r>
              <a:rPr lang="en-US" b="1" dirty="0" smtClean="0"/>
              <a:t>Software: </a:t>
            </a:r>
            <a:r>
              <a:rPr lang="en-US" dirty="0" smtClean="0"/>
              <a:t>Build the model you want!</a:t>
            </a:r>
            <a:endParaRPr lang="en-US" b="1" dirty="0"/>
          </a:p>
        </p:txBody>
      </p:sp>
      <p:sp>
        <p:nvSpPr>
          <p:cNvPr id="4" name="Slide Number Placeholder 3"/>
          <p:cNvSpPr>
            <a:spLocks noGrp="1"/>
          </p:cNvSpPr>
          <p:nvPr>
            <p:ph type="sldNum" sz="quarter" idx="12"/>
          </p:nvPr>
        </p:nvSpPr>
        <p:spPr/>
        <p:txBody>
          <a:bodyPr/>
          <a:lstStyle/>
          <a:p>
            <a:pPr>
              <a:defRPr/>
            </a:pPr>
            <a:fld id="{F1A15450-DE5B-4AC7-A475-834326AB975D}"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ctrTitle"/>
          </p:nvPr>
        </p:nvSpPr>
        <p:spPr/>
        <p:txBody>
          <a:bodyPr/>
          <a:lstStyle/>
          <a:p>
            <a:pPr eaLnBrk="1" hangingPunct="1"/>
            <a:r>
              <a:rPr lang="en-US" smtClean="0"/>
              <a:t>Section 1:</a:t>
            </a:r>
            <a:br>
              <a:rPr lang="en-US" smtClean="0"/>
            </a:br>
            <a:r>
              <a:rPr lang="en-US" smtClean="0"/>
              <a:t>Introduction</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US" dirty="0" smtClean="0"/>
              <a:t>Modeling with Factor Graphs</a:t>
            </a:r>
            <a:endParaRPr lang="en-US" dirty="0"/>
          </a:p>
        </p:txBody>
      </p:sp>
      <p:sp>
        <p:nvSpPr>
          <p:cNvPr id="4" name="Slide Number Placeholder 3"/>
          <p:cNvSpPr>
            <a:spLocks noGrp="1"/>
          </p:cNvSpPr>
          <p:nvPr>
            <p:ph type="sldNum" sz="quarter" idx="12"/>
          </p:nvPr>
        </p:nvSpPr>
        <p:spPr/>
        <p:txBody>
          <a:bodyPr/>
          <a:lstStyle/>
          <a:p>
            <a:pPr>
              <a:defRPr/>
            </a:pPr>
            <a:fld id="{5CA3AE39-C030-4F12-BCB9-1CB69EB53EB3}"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3600" smtClean="0"/>
              <a:t>Sampling from a Joint Distribution</a:t>
            </a:r>
          </a:p>
        </p:txBody>
      </p:sp>
      <p:sp>
        <p:nvSpPr>
          <p:cNvPr id="4" name="Slide Number Placeholder 3"/>
          <p:cNvSpPr>
            <a:spLocks noGrp="1"/>
          </p:cNvSpPr>
          <p:nvPr>
            <p:ph type="sldNum" sz="quarter" idx="12"/>
          </p:nvPr>
        </p:nvSpPr>
        <p:spPr/>
        <p:txBody>
          <a:bodyPr/>
          <a:lstStyle/>
          <a:p>
            <a:pPr>
              <a:defRPr/>
            </a:pPr>
            <a:fld id="{7185D936-24E9-4E29-85F7-FE8D155779A2}" type="slidenum">
              <a:rPr lang="en-US"/>
              <a:pPr>
                <a:defRPr/>
              </a:pPr>
              <a:t>12</a:t>
            </a:fld>
            <a:endParaRPr lang="en-US"/>
          </a:p>
        </p:txBody>
      </p:sp>
      <p:grpSp>
        <p:nvGrpSpPr>
          <p:cNvPr id="36867" name="Group 4"/>
          <p:cNvGrpSpPr>
            <a:grpSpLocks/>
          </p:cNvGrpSpPr>
          <p:nvPr/>
        </p:nvGrpSpPr>
        <p:grpSpPr bwMode="auto">
          <a:xfrm>
            <a:off x="-34925" y="5526088"/>
            <a:ext cx="8697913" cy="1208087"/>
            <a:chOff x="-46350" y="2349603"/>
            <a:chExt cx="8698419" cy="1208034"/>
          </a:xfrm>
        </p:grpSpPr>
        <p:grpSp>
          <p:nvGrpSpPr>
            <p:cNvPr id="36905" name="Group 67"/>
            <p:cNvGrpSpPr>
              <a:grpSpLocks/>
            </p:cNvGrpSpPr>
            <p:nvPr/>
          </p:nvGrpSpPr>
          <p:grpSpPr bwMode="auto">
            <a:xfrm>
              <a:off x="1391508" y="3223775"/>
              <a:ext cx="7260561" cy="333862"/>
              <a:chOff x="492120" y="3950977"/>
              <a:chExt cx="8067290" cy="370958"/>
            </a:xfrm>
          </p:grpSpPr>
          <p:sp>
            <p:nvSpPr>
              <p:cNvPr id="36933" name="TextBox 95"/>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600">
                    <a:latin typeface="Rockwell"/>
                    <a:ea typeface="Rockwell"/>
                    <a:cs typeface="Rockwell"/>
                  </a:rPr>
                  <a:t>time</a:t>
                </a:r>
              </a:p>
            </p:txBody>
          </p:sp>
          <p:sp>
            <p:nvSpPr>
              <p:cNvPr id="36934" name="TextBox 96"/>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like</a:t>
                </a:r>
              </a:p>
            </p:txBody>
          </p:sp>
          <p:sp>
            <p:nvSpPr>
              <p:cNvPr id="36935" name="TextBox 97"/>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flies</a:t>
                </a:r>
              </a:p>
            </p:txBody>
          </p:sp>
          <p:sp>
            <p:nvSpPr>
              <p:cNvPr id="36936" name="TextBox 98"/>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an</a:t>
                </a:r>
              </a:p>
            </p:txBody>
          </p:sp>
          <p:sp>
            <p:nvSpPr>
              <p:cNvPr id="36937" name="TextBox 99"/>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arrow</a:t>
                </a:r>
              </a:p>
            </p:txBody>
          </p:sp>
        </p:grpSp>
        <p:sp>
          <p:nvSpPr>
            <p:cNvPr id="71" name="Oval 70"/>
            <p:cNvSpPr/>
            <p:nvPr/>
          </p:nvSpPr>
          <p:spPr>
            <a:xfrm>
              <a:off x="1731753" y="2351190"/>
              <a:ext cx="487391" cy="49369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i="1" dirty="0">
                  <a:solidFill>
                    <a:schemeClr val="tx1"/>
                  </a:solidFill>
                  <a:latin typeface="Times New Roman"/>
                  <a:cs typeface="Times New Roman"/>
                </a:rPr>
                <a:t>X</a:t>
              </a:r>
              <a:r>
                <a:rPr lang="en-US" sz="1600" i="1" baseline="-25000" dirty="0">
                  <a:solidFill>
                    <a:schemeClr val="tx1"/>
                  </a:solidFill>
                  <a:latin typeface="Times New Roman"/>
                  <a:cs typeface="Times New Roman"/>
                </a:rPr>
                <a:t>1</a:t>
              </a:r>
              <a:endParaRPr lang="en-US" sz="1600" i="1" dirty="0">
                <a:solidFill>
                  <a:schemeClr val="tx1"/>
                </a:solidFill>
                <a:latin typeface="Times New Roman"/>
                <a:cs typeface="Times New Roman"/>
              </a:endParaRPr>
            </a:p>
          </p:txBody>
        </p:sp>
        <p:cxnSp>
          <p:nvCxnSpPr>
            <p:cNvPr id="72" name="Straight Connector 71"/>
            <p:cNvCxnSpPr>
              <a:stCxn id="71" idx="4"/>
              <a:endCxn id="89" idx="0"/>
            </p:cNvCxnSpPr>
            <p:nvPr/>
          </p:nvCxnSpPr>
          <p:spPr>
            <a:xfrm>
              <a:off x="1974656" y="2844881"/>
              <a:ext cx="1587" cy="13334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71" idx="6"/>
              <a:endCxn id="75" idx="2"/>
            </p:cNvCxnSpPr>
            <p:nvPr/>
          </p:nvCxnSpPr>
          <p:spPr>
            <a:xfrm>
              <a:off x="2219145" y="2598829"/>
              <a:ext cx="1000183"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2598579" y="2467073"/>
              <a:ext cx="239727" cy="23811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i="1" dirty="0">
                  <a:solidFill>
                    <a:schemeClr val="bg1"/>
                  </a:solidFill>
                  <a:latin typeface="Times New Roman"/>
                  <a:cs typeface="Times New Roman"/>
                </a:rPr>
                <a:t>ψ</a:t>
              </a:r>
              <a:r>
                <a:rPr lang="en-US" sz="1400" i="1" baseline="-25000" dirty="0">
                  <a:solidFill>
                    <a:schemeClr val="bg1"/>
                  </a:solidFill>
                  <a:latin typeface="Times New Roman"/>
                  <a:cs typeface="Times New Roman"/>
                </a:rPr>
                <a:t>2</a:t>
              </a:r>
              <a:endParaRPr lang="en-US" sz="1400" i="1" dirty="0">
                <a:solidFill>
                  <a:schemeClr val="bg1"/>
                </a:solidFill>
                <a:latin typeface="Times New Roman"/>
                <a:cs typeface="Times New Roman"/>
              </a:endParaRPr>
            </a:p>
          </p:txBody>
        </p:sp>
        <p:sp>
          <p:nvSpPr>
            <p:cNvPr id="75" name="Oval 74"/>
            <p:cNvSpPr/>
            <p:nvPr/>
          </p:nvSpPr>
          <p:spPr>
            <a:xfrm>
              <a:off x="3219328" y="2351190"/>
              <a:ext cx="487390" cy="49369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i="1" dirty="0">
                  <a:solidFill>
                    <a:schemeClr val="tx1"/>
                  </a:solidFill>
                  <a:latin typeface="Times New Roman"/>
                  <a:cs typeface="Times New Roman"/>
                </a:rPr>
                <a:t>X</a:t>
              </a:r>
              <a:r>
                <a:rPr lang="en-US" sz="1600" i="1" baseline="-25000" dirty="0">
                  <a:solidFill>
                    <a:schemeClr val="tx1"/>
                  </a:solidFill>
                  <a:latin typeface="Times New Roman"/>
                  <a:cs typeface="Times New Roman"/>
                </a:rPr>
                <a:t>2</a:t>
              </a:r>
              <a:endParaRPr lang="en-US" sz="1600" i="1" dirty="0">
                <a:solidFill>
                  <a:schemeClr val="tx1"/>
                </a:solidFill>
                <a:latin typeface="Times New Roman"/>
                <a:cs typeface="Times New Roman"/>
              </a:endParaRPr>
            </a:p>
          </p:txBody>
        </p:sp>
        <p:cxnSp>
          <p:nvCxnSpPr>
            <p:cNvPr id="76" name="Straight Connector 75"/>
            <p:cNvCxnSpPr>
              <a:stCxn id="75" idx="4"/>
              <a:endCxn id="90" idx="0"/>
            </p:cNvCxnSpPr>
            <p:nvPr/>
          </p:nvCxnSpPr>
          <p:spPr>
            <a:xfrm>
              <a:off x="3463817" y="2844881"/>
              <a:ext cx="1587" cy="13334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5" idx="6"/>
              <a:endCxn id="79" idx="2"/>
            </p:cNvCxnSpPr>
            <p:nvPr/>
          </p:nvCxnSpPr>
          <p:spPr>
            <a:xfrm flipV="1">
              <a:off x="3706718" y="2595654"/>
              <a:ext cx="1023998" cy="3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087740" y="2467073"/>
              <a:ext cx="238139" cy="23811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i="1" dirty="0">
                  <a:solidFill>
                    <a:schemeClr val="bg1"/>
                  </a:solidFill>
                  <a:latin typeface="Times New Roman"/>
                  <a:cs typeface="Times New Roman"/>
                </a:rPr>
                <a:t>ψ</a:t>
              </a:r>
              <a:r>
                <a:rPr lang="en-US" sz="1400" i="1" baseline="-25000" dirty="0">
                  <a:solidFill>
                    <a:schemeClr val="bg1"/>
                  </a:solidFill>
                  <a:latin typeface="Times New Roman"/>
                  <a:cs typeface="Times New Roman"/>
                </a:rPr>
                <a:t>4</a:t>
              </a:r>
              <a:endParaRPr lang="en-US" sz="1400" i="1" dirty="0">
                <a:solidFill>
                  <a:schemeClr val="bg1"/>
                </a:solidFill>
                <a:latin typeface="Times New Roman"/>
                <a:cs typeface="Times New Roman"/>
              </a:endParaRPr>
            </a:p>
          </p:txBody>
        </p:sp>
        <p:sp>
          <p:nvSpPr>
            <p:cNvPr id="79" name="Oval 78"/>
            <p:cNvSpPr/>
            <p:nvPr/>
          </p:nvSpPr>
          <p:spPr>
            <a:xfrm>
              <a:off x="4730716" y="2349603"/>
              <a:ext cx="485803" cy="49369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i="1" dirty="0">
                  <a:solidFill>
                    <a:schemeClr val="tx1"/>
                  </a:solidFill>
                  <a:latin typeface="Times New Roman"/>
                  <a:cs typeface="Times New Roman"/>
                </a:rPr>
                <a:t>X</a:t>
              </a:r>
              <a:r>
                <a:rPr lang="en-US" sz="1600" i="1" baseline="-25000" dirty="0">
                  <a:solidFill>
                    <a:schemeClr val="tx1"/>
                  </a:solidFill>
                  <a:latin typeface="Times New Roman"/>
                  <a:cs typeface="Times New Roman"/>
                </a:rPr>
                <a:t>3</a:t>
              </a:r>
              <a:endParaRPr lang="en-US" sz="1600" i="1" dirty="0">
                <a:solidFill>
                  <a:schemeClr val="tx1"/>
                </a:solidFill>
                <a:latin typeface="Times New Roman"/>
                <a:cs typeface="Times New Roman"/>
              </a:endParaRPr>
            </a:p>
          </p:txBody>
        </p:sp>
        <p:cxnSp>
          <p:nvCxnSpPr>
            <p:cNvPr id="80" name="Straight Connector 79"/>
            <p:cNvCxnSpPr>
              <a:stCxn id="79" idx="4"/>
              <a:endCxn id="91" idx="0"/>
            </p:cNvCxnSpPr>
            <p:nvPr/>
          </p:nvCxnSpPr>
          <p:spPr>
            <a:xfrm>
              <a:off x="4973617" y="2843293"/>
              <a:ext cx="0" cy="13493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9" idx="6"/>
              <a:endCxn id="83" idx="2"/>
            </p:cNvCxnSpPr>
            <p:nvPr/>
          </p:nvCxnSpPr>
          <p:spPr>
            <a:xfrm>
              <a:off x="5216519" y="2595654"/>
              <a:ext cx="1008121" cy="3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5597541" y="2465485"/>
              <a:ext cx="238139" cy="23811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i="1" dirty="0">
                  <a:solidFill>
                    <a:schemeClr val="bg1"/>
                  </a:solidFill>
                  <a:latin typeface="Times New Roman"/>
                  <a:cs typeface="Times New Roman"/>
                </a:rPr>
                <a:t>ψ</a:t>
              </a:r>
              <a:r>
                <a:rPr lang="en-US" sz="1400" i="1" baseline="-25000" dirty="0">
                  <a:solidFill>
                    <a:schemeClr val="bg1"/>
                  </a:solidFill>
                  <a:latin typeface="Times New Roman"/>
                  <a:cs typeface="Times New Roman"/>
                </a:rPr>
                <a:t>6</a:t>
              </a:r>
              <a:endParaRPr lang="en-US" sz="1400" i="1" dirty="0">
                <a:solidFill>
                  <a:schemeClr val="bg1"/>
                </a:solidFill>
                <a:latin typeface="Times New Roman"/>
                <a:cs typeface="Times New Roman"/>
              </a:endParaRPr>
            </a:p>
          </p:txBody>
        </p:sp>
        <p:sp>
          <p:nvSpPr>
            <p:cNvPr id="83" name="Oval 82"/>
            <p:cNvSpPr/>
            <p:nvPr/>
          </p:nvSpPr>
          <p:spPr>
            <a:xfrm>
              <a:off x="6224640" y="2351190"/>
              <a:ext cx="487391" cy="49369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i="1" dirty="0">
                  <a:solidFill>
                    <a:schemeClr val="tx1"/>
                  </a:solidFill>
                  <a:latin typeface="Times New Roman"/>
                  <a:cs typeface="Times New Roman"/>
                </a:rPr>
                <a:t>X</a:t>
              </a:r>
              <a:r>
                <a:rPr lang="en-US" sz="1600" i="1" baseline="-25000" dirty="0">
                  <a:solidFill>
                    <a:schemeClr val="tx1"/>
                  </a:solidFill>
                  <a:latin typeface="Times New Roman"/>
                  <a:cs typeface="Times New Roman"/>
                </a:rPr>
                <a:t>4</a:t>
              </a:r>
              <a:endParaRPr lang="en-US" sz="1600" i="1" dirty="0">
                <a:solidFill>
                  <a:schemeClr val="tx1"/>
                </a:solidFill>
                <a:latin typeface="Times New Roman"/>
                <a:cs typeface="Times New Roman"/>
              </a:endParaRPr>
            </a:p>
          </p:txBody>
        </p:sp>
        <p:cxnSp>
          <p:nvCxnSpPr>
            <p:cNvPr id="84" name="Straight Connector 83"/>
            <p:cNvCxnSpPr>
              <a:stCxn id="83" idx="4"/>
              <a:endCxn id="92" idx="0"/>
            </p:cNvCxnSpPr>
            <p:nvPr/>
          </p:nvCxnSpPr>
          <p:spPr>
            <a:xfrm>
              <a:off x="6469129" y="2844881"/>
              <a:ext cx="1588" cy="13334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83" idx="6"/>
              <a:endCxn id="87" idx="2"/>
            </p:cNvCxnSpPr>
            <p:nvPr/>
          </p:nvCxnSpPr>
          <p:spPr>
            <a:xfrm flipV="1">
              <a:off x="6712031" y="2595654"/>
              <a:ext cx="1000183" cy="3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7093053" y="2467073"/>
              <a:ext cx="238139" cy="23811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i="1" dirty="0">
                  <a:solidFill>
                    <a:schemeClr val="bg1"/>
                  </a:solidFill>
                  <a:latin typeface="Times New Roman"/>
                  <a:cs typeface="Times New Roman"/>
                </a:rPr>
                <a:t>ψ</a:t>
              </a:r>
              <a:r>
                <a:rPr lang="en-US" sz="1400" i="1" baseline="-25000" dirty="0">
                  <a:solidFill>
                    <a:schemeClr val="bg1"/>
                  </a:solidFill>
                  <a:latin typeface="Times New Roman"/>
                  <a:cs typeface="Times New Roman"/>
                </a:rPr>
                <a:t>8</a:t>
              </a:r>
              <a:endParaRPr lang="en-US" sz="1400" i="1" dirty="0">
                <a:solidFill>
                  <a:schemeClr val="bg1"/>
                </a:solidFill>
                <a:latin typeface="Times New Roman"/>
                <a:cs typeface="Times New Roman"/>
              </a:endParaRPr>
            </a:p>
          </p:txBody>
        </p:sp>
        <p:sp>
          <p:nvSpPr>
            <p:cNvPr id="87" name="Oval 86"/>
            <p:cNvSpPr/>
            <p:nvPr/>
          </p:nvSpPr>
          <p:spPr>
            <a:xfrm>
              <a:off x="7712214" y="2349603"/>
              <a:ext cx="487390" cy="49369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i="1" dirty="0">
                  <a:solidFill>
                    <a:schemeClr val="tx1"/>
                  </a:solidFill>
                  <a:latin typeface="Times New Roman"/>
                  <a:cs typeface="Times New Roman"/>
                </a:rPr>
                <a:t>X</a:t>
              </a:r>
              <a:r>
                <a:rPr lang="en-US" sz="1600" i="1" baseline="-25000" dirty="0">
                  <a:solidFill>
                    <a:schemeClr val="tx1"/>
                  </a:solidFill>
                  <a:latin typeface="Times New Roman"/>
                  <a:cs typeface="Times New Roman"/>
                </a:rPr>
                <a:t>5</a:t>
              </a:r>
              <a:endParaRPr lang="en-US" sz="1600" i="1" dirty="0">
                <a:solidFill>
                  <a:schemeClr val="tx1"/>
                </a:solidFill>
                <a:latin typeface="Times New Roman"/>
                <a:cs typeface="Times New Roman"/>
              </a:endParaRPr>
            </a:p>
          </p:txBody>
        </p:sp>
        <p:cxnSp>
          <p:nvCxnSpPr>
            <p:cNvPr id="88" name="Straight Connector 87"/>
            <p:cNvCxnSpPr>
              <a:stCxn id="87" idx="4"/>
              <a:endCxn id="93" idx="0"/>
            </p:cNvCxnSpPr>
            <p:nvPr/>
          </p:nvCxnSpPr>
          <p:spPr>
            <a:xfrm>
              <a:off x="7956704" y="2843293"/>
              <a:ext cx="1587" cy="13493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1857174" y="2978225"/>
              <a:ext cx="239726" cy="23811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i="1" dirty="0">
                  <a:solidFill>
                    <a:schemeClr val="bg1"/>
                  </a:solidFill>
                  <a:latin typeface="Times New Roman"/>
                  <a:cs typeface="Times New Roman"/>
                </a:rPr>
                <a:t>ψ</a:t>
              </a:r>
              <a:r>
                <a:rPr lang="en-US" sz="1400" i="1" baseline="-25000" dirty="0">
                  <a:solidFill>
                    <a:schemeClr val="bg1"/>
                  </a:solidFill>
                  <a:latin typeface="Times New Roman"/>
                  <a:cs typeface="Times New Roman"/>
                </a:rPr>
                <a:t>1</a:t>
              </a:r>
              <a:endParaRPr lang="en-US" sz="1400" i="1" dirty="0">
                <a:solidFill>
                  <a:schemeClr val="bg1"/>
                </a:solidFill>
                <a:latin typeface="Times New Roman"/>
                <a:cs typeface="Times New Roman"/>
              </a:endParaRPr>
            </a:p>
          </p:txBody>
        </p:sp>
        <p:sp>
          <p:nvSpPr>
            <p:cNvPr id="90" name="Rectangle 89"/>
            <p:cNvSpPr/>
            <p:nvPr/>
          </p:nvSpPr>
          <p:spPr>
            <a:xfrm>
              <a:off x="3344747" y="2978225"/>
              <a:ext cx="239727" cy="23811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i="1" dirty="0">
                  <a:solidFill>
                    <a:schemeClr val="bg1"/>
                  </a:solidFill>
                  <a:latin typeface="Times New Roman"/>
                  <a:cs typeface="Times New Roman"/>
                </a:rPr>
                <a:t>ψ</a:t>
              </a:r>
              <a:r>
                <a:rPr lang="en-US" sz="1400" i="1" baseline="-25000" dirty="0">
                  <a:solidFill>
                    <a:schemeClr val="bg1"/>
                  </a:solidFill>
                  <a:latin typeface="Times New Roman"/>
                  <a:cs typeface="Times New Roman"/>
                </a:rPr>
                <a:t>3</a:t>
              </a:r>
              <a:endParaRPr lang="en-US" sz="1400" i="1" dirty="0">
                <a:solidFill>
                  <a:schemeClr val="bg1"/>
                </a:solidFill>
                <a:latin typeface="Times New Roman"/>
                <a:cs typeface="Times New Roman"/>
              </a:endParaRPr>
            </a:p>
          </p:txBody>
        </p:sp>
        <p:sp>
          <p:nvSpPr>
            <p:cNvPr id="91" name="Rectangle 90"/>
            <p:cNvSpPr/>
            <p:nvPr/>
          </p:nvSpPr>
          <p:spPr>
            <a:xfrm>
              <a:off x="4854548" y="2978225"/>
              <a:ext cx="238139" cy="23811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i="1" dirty="0">
                  <a:solidFill>
                    <a:schemeClr val="bg1"/>
                  </a:solidFill>
                  <a:latin typeface="Times New Roman"/>
                  <a:cs typeface="Times New Roman"/>
                </a:rPr>
                <a:t>ψ</a:t>
              </a:r>
              <a:r>
                <a:rPr lang="en-US" sz="1400" i="1" baseline="-25000" dirty="0">
                  <a:solidFill>
                    <a:schemeClr val="bg1"/>
                  </a:solidFill>
                  <a:latin typeface="Times New Roman"/>
                  <a:cs typeface="Times New Roman"/>
                </a:rPr>
                <a:t>5</a:t>
              </a:r>
              <a:endParaRPr lang="en-US" sz="1400" i="1" dirty="0">
                <a:solidFill>
                  <a:schemeClr val="bg1"/>
                </a:solidFill>
                <a:latin typeface="Times New Roman"/>
                <a:cs typeface="Times New Roman"/>
              </a:endParaRPr>
            </a:p>
          </p:txBody>
        </p:sp>
        <p:sp>
          <p:nvSpPr>
            <p:cNvPr id="92" name="Rectangle 91"/>
            <p:cNvSpPr/>
            <p:nvPr/>
          </p:nvSpPr>
          <p:spPr>
            <a:xfrm>
              <a:off x="6350060" y="2978225"/>
              <a:ext cx="239726" cy="23811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i="1" dirty="0">
                  <a:solidFill>
                    <a:schemeClr val="bg1"/>
                  </a:solidFill>
                  <a:latin typeface="Times New Roman"/>
                  <a:cs typeface="Times New Roman"/>
                </a:rPr>
                <a:t>ψ</a:t>
              </a:r>
              <a:r>
                <a:rPr lang="en-US" sz="1400" i="1" baseline="-25000" dirty="0">
                  <a:solidFill>
                    <a:schemeClr val="bg1"/>
                  </a:solidFill>
                  <a:latin typeface="Times New Roman"/>
                  <a:cs typeface="Times New Roman"/>
                </a:rPr>
                <a:t>7</a:t>
              </a:r>
              <a:endParaRPr lang="en-US" sz="1400" i="1" dirty="0">
                <a:solidFill>
                  <a:schemeClr val="bg1"/>
                </a:solidFill>
                <a:latin typeface="Times New Roman"/>
                <a:cs typeface="Times New Roman"/>
              </a:endParaRPr>
            </a:p>
          </p:txBody>
        </p:sp>
        <p:sp>
          <p:nvSpPr>
            <p:cNvPr id="93" name="Rectangle 92"/>
            <p:cNvSpPr/>
            <p:nvPr/>
          </p:nvSpPr>
          <p:spPr>
            <a:xfrm>
              <a:off x="7839222" y="2978225"/>
              <a:ext cx="238139" cy="23811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i="1" dirty="0">
                  <a:solidFill>
                    <a:schemeClr val="bg1"/>
                  </a:solidFill>
                  <a:latin typeface="Times New Roman"/>
                  <a:cs typeface="Times New Roman"/>
                </a:rPr>
                <a:t>ψ</a:t>
              </a:r>
              <a:r>
                <a:rPr lang="en-US" sz="1400" i="1" baseline="-25000" dirty="0">
                  <a:solidFill>
                    <a:schemeClr val="bg1"/>
                  </a:solidFill>
                  <a:latin typeface="Times New Roman"/>
                  <a:cs typeface="Times New Roman"/>
                </a:rPr>
                <a:t>9</a:t>
              </a:r>
              <a:endParaRPr lang="en-US" sz="1400" i="1" dirty="0">
                <a:solidFill>
                  <a:schemeClr val="bg1"/>
                </a:solidFill>
                <a:latin typeface="Times New Roman"/>
                <a:cs typeface="Times New Roman"/>
              </a:endParaRPr>
            </a:p>
          </p:txBody>
        </p:sp>
        <p:cxnSp>
          <p:nvCxnSpPr>
            <p:cNvPr id="102" name="Straight Connector 101"/>
            <p:cNvCxnSpPr/>
            <p:nvPr/>
          </p:nvCxnSpPr>
          <p:spPr>
            <a:xfrm>
              <a:off x="809363" y="2597242"/>
              <a:ext cx="919215" cy="3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1149108" y="2481359"/>
              <a:ext cx="239726" cy="23811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i="1" dirty="0">
                  <a:solidFill>
                    <a:schemeClr val="bg1"/>
                  </a:solidFill>
                  <a:latin typeface="Times New Roman"/>
                  <a:cs typeface="Times New Roman"/>
                </a:rPr>
                <a:t>ψ</a:t>
              </a:r>
              <a:r>
                <a:rPr lang="en-US" sz="1400" i="1" baseline="-25000" dirty="0">
                  <a:solidFill>
                    <a:schemeClr val="bg1"/>
                  </a:solidFill>
                  <a:latin typeface="Times New Roman"/>
                  <a:cs typeface="Times New Roman"/>
                </a:rPr>
                <a:t>0</a:t>
              </a:r>
              <a:endParaRPr lang="en-US" sz="1400" i="1" dirty="0">
                <a:solidFill>
                  <a:schemeClr val="bg1"/>
                </a:solidFill>
                <a:latin typeface="Times New Roman"/>
                <a:cs typeface="Times New Roman"/>
              </a:endParaRPr>
            </a:p>
          </p:txBody>
        </p:sp>
        <p:sp>
          <p:nvSpPr>
            <p:cNvPr id="104" name="Oval 103"/>
            <p:cNvSpPr/>
            <p:nvPr/>
          </p:nvSpPr>
          <p:spPr>
            <a:xfrm>
              <a:off x="321971" y="2351190"/>
              <a:ext cx="487391" cy="493691"/>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i="1" dirty="0">
                  <a:solidFill>
                    <a:schemeClr val="bg1"/>
                  </a:solidFill>
                  <a:latin typeface="Times New Roman"/>
                  <a:cs typeface="Times New Roman"/>
                </a:rPr>
                <a:t>X</a:t>
              </a:r>
              <a:r>
                <a:rPr lang="en-US" sz="1600" i="1" baseline="-25000" dirty="0">
                  <a:solidFill>
                    <a:schemeClr val="bg1"/>
                  </a:solidFill>
                  <a:latin typeface="Times New Roman"/>
                  <a:cs typeface="Times New Roman"/>
                </a:rPr>
                <a:t>0</a:t>
              </a:r>
              <a:endParaRPr lang="en-US" sz="1600" i="1" dirty="0">
                <a:solidFill>
                  <a:schemeClr val="bg1"/>
                </a:solidFill>
                <a:latin typeface="Times New Roman"/>
                <a:cs typeface="Times New Roman"/>
              </a:endParaRPr>
            </a:p>
          </p:txBody>
        </p:sp>
        <p:sp>
          <p:nvSpPr>
            <p:cNvPr id="36932" name="TextBox 104"/>
            <p:cNvSpPr txBox="1">
              <a:spLocks noChangeArrowheads="1"/>
            </p:cNvSpPr>
            <p:nvPr/>
          </p:nvSpPr>
          <p:spPr bwMode="auto">
            <a:xfrm>
              <a:off x="-46350" y="2924169"/>
              <a:ext cx="1316384" cy="323368"/>
            </a:xfrm>
            <a:prstGeom prst="rect">
              <a:avLst/>
            </a:prstGeom>
            <a:noFill/>
            <a:ln w="9525">
              <a:noFill/>
              <a:miter lim="800000"/>
              <a:headEnd/>
              <a:tailEnd/>
            </a:ln>
          </p:spPr>
          <p:txBody>
            <a:bodyPr anchor="ctr"/>
            <a:lstStyle/>
            <a:p>
              <a:pPr algn="ctr"/>
              <a:r>
                <a:rPr lang="en-US" sz="1600">
                  <a:latin typeface="Rockwell"/>
                  <a:ea typeface="Rockwell"/>
                  <a:cs typeface="Rockwell"/>
                </a:rPr>
                <a:t>&lt;START&gt;</a:t>
              </a:r>
            </a:p>
          </p:txBody>
        </p:sp>
      </p:grpSp>
      <p:sp>
        <p:nvSpPr>
          <p:cNvPr id="44" name="Oval 43"/>
          <p:cNvSpPr/>
          <p:nvPr/>
        </p:nvSpPr>
        <p:spPr>
          <a:xfrm>
            <a:off x="1743075" y="4959350"/>
            <a:ext cx="487363" cy="493713"/>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45" name="Oval 44"/>
          <p:cNvSpPr/>
          <p:nvPr/>
        </p:nvSpPr>
        <p:spPr>
          <a:xfrm>
            <a:off x="3230563" y="4959350"/>
            <a:ext cx="487362" cy="493713"/>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46" name="Oval 45"/>
          <p:cNvSpPr/>
          <p:nvPr/>
        </p:nvSpPr>
        <p:spPr>
          <a:xfrm>
            <a:off x="4741863" y="4957763"/>
            <a:ext cx="485775" cy="493712"/>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47" name="Oval 46"/>
          <p:cNvSpPr/>
          <p:nvPr/>
        </p:nvSpPr>
        <p:spPr>
          <a:xfrm>
            <a:off x="6237288" y="4959350"/>
            <a:ext cx="485775" cy="493713"/>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48" name="Oval 47"/>
          <p:cNvSpPr/>
          <p:nvPr/>
        </p:nvSpPr>
        <p:spPr>
          <a:xfrm>
            <a:off x="7724775" y="4957763"/>
            <a:ext cx="485775" cy="493712"/>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7" name="TextBox 6"/>
          <p:cNvSpPr txBox="1"/>
          <p:nvPr/>
        </p:nvSpPr>
        <p:spPr>
          <a:xfrm>
            <a:off x="169863" y="4957763"/>
            <a:ext cx="1301750" cy="490537"/>
          </a:xfrm>
          <a:prstGeom prst="rect">
            <a:avLst/>
          </a:prstGeom>
          <a:noFill/>
        </p:spPr>
        <p:txBody>
          <a:bodyPr anchor="ctr"/>
          <a:lstStyle/>
          <a:p>
            <a:pPr algn="ctr" fontAlgn="auto">
              <a:spcBef>
                <a:spcPts val="0"/>
              </a:spcBef>
              <a:spcAft>
                <a:spcPts val="0"/>
              </a:spcAft>
              <a:defRPr/>
            </a:pPr>
            <a:r>
              <a:rPr lang="en-US" sz="1800" dirty="0">
                <a:solidFill>
                  <a:schemeClr val="accent6"/>
                </a:solidFill>
                <a:latin typeface="+mn-lt"/>
                <a:cs typeface="+mn-cs"/>
              </a:rPr>
              <a:t>Sample 6:</a:t>
            </a:r>
          </a:p>
        </p:txBody>
      </p:sp>
      <p:sp>
        <p:nvSpPr>
          <p:cNvPr id="52" name="Oval 51"/>
          <p:cNvSpPr/>
          <p:nvPr/>
        </p:nvSpPr>
        <p:spPr>
          <a:xfrm>
            <a:off x="1751013" y="4368800"/>
            <a:ext cx="487362" cy="492125"/>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53" name="Oval 52"/>
          <p:cNvSpPr/>
          <p:nvPr/>
        </p:nvSpPr>
        <p:spPr>
          <a:xfrm>
            <a:off x="3238500" y="4368800"/>
            <a:ext cx="487363" cy="492125"/>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54" name="Oval 53"/>
          <p:cNvSpPr/>
          <p:nvPr/>
        </p:nvSpPr>
        <p:spPr>
          <a:xfrm>
            <a:off x="4748213" y="4365625"/>
            <a:ext cx="487362" cy="493713"/>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55" name="Oval 54"/>
          <p:cNvSpPr/>
          <p:nvPr/>
        </p:nvSpPr>
        <p:spPr>
          <a:xfrm>
            <a:off x="6243638" y="4368800"/>
            <a:ext cx="487362" cy="492125"/>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56" name="Oval 55"/>
          <p:cNvSpPr/>
          <p:nvPr/>
        </p:nvSpPr>
        <p:spPr>
          <a:xfrm>
            <a:off x="7731125" y="4365625"/>
            <a:ext cx="487363" cy="493713"/>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57" name="TextBox 56"/>
          <p:cNvSpPr txBox="1"/>
          <p:nvPr/>
        </p:nvSpPr>
        <p:spPr>
          <a:xfrm>
            <a:off x="177800" y="4365625"/>
            <a:ext cx="1301750" cy="492125"/>
          </a:xfrm>
          <a:prstGeom prst="rect">
            <a:avLst/>
          </a:prstGeom>
          <a:noFill/>
        </p:spPr>
        <p:txBody>
          <a:bodyPr anchor="ctr"/>
          <a:lstStyle/>
          <a:p>
            <a:pPr algn="ctr" fontAlgn="auto">
              <a:spcBef>
                <a:spcPts val="0"/>
              </a:spcBef>
              <a:spcAft>
                <a:spcPts val="0"/>
              </a:spcAft>
              <a:defRPr/>
            </a:pPr>
            <a:r>
              <a:rPr lang="en-US" sz="1800" dirty="0">
                <a:solidFill>
                  <a:schemeClr val="accent6"/>
                </a:solidFill>
                <a:latin typeface="+mn-lt"/>
                <a:cs typeface="+mn-cs"/>
              </a:rPr>
              <a:t>Sample 5:</a:t>
            </a:r>
          </a:p>
        </p:txBody>
      </p:sp>
      <p:sp>
        <p:nvSpPr>
          <p:cNvPr id="59" name="Oval 58"/>
          <p:cNvSpPr/>
          <p:nvPr/>
        </p:nvSpPr>
        <p:spPr>
          <a:xfrm>
            <a:off x="1739900" y="3787775"/>
            <a:ext cx="487363" cy="493713"/>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60" name="Oval 59"/>
          <p:cNvSpPr/>
          <p:nvPr/>
        </p:nvSpPr>
        <p:spPr>
          <a:xfrm>
            <a:off x="3227388" y="3787775"/>
            <a:ext cx="487362" cy="493713"/>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61" name="Oval 60"/>
          <p:cNvSpPr/>
          <p:nvPr/>
        </p:nvSpPr>
        <p:spPr>
          <a:xfrm>
            <a:off x="4738688" y="3786188"/>
            <a:ext cx="485775" cy="493712"/>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62" name="Oval 61"/>
          <p:cNvSpPr/>
          <p:nvPr/>
        </p:nvSpPr>
        <p:spPr>
          <a:xfrm>
            <a:off x="6234113" y="3787775"/>
            <a:ext cx="485775" cy="493713"/>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63" name="Oval 62"/>
          <p:cNvSpPr/>
          <p:nvPr/>
        </p:nvSpPr>
        <p:spPr>
          <a:xfrm>
            <a:off x="7721600" y="3786188"/>
            <a:ext cx="485775" cy="493712"/>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65" name="TextBox 64"/>
          <p:cNvSpPr txBox="1"/>
          <p:nvPr/>
        </p:nvSpPr>
        <p:spPr>
          <a:xfrm>
            <a:off x="166688" y="3786188"/>
            <a:ext cx="1301750" cy="490537"/>
          </a:xfrm>
          <a:prstGeom prst="rect">
            <a:avLst/>
          </a:prstGeom>
          <a:noFill/>
        </p:spPr>
        <p:txBody>
          <a:bodyPr anchor="ctr"/>
          <a:lstStyle/>
          <a:p>
            <a:pPr algn="ctr" fontAlgn="auto">
              <a:spcBef>
                <a:spcPts val="0"/>
              </a:spcBef>
              <a:spcAft>
                <a:spcPts val="0"/>
              </a:spcAft>
              <a:defRPr/>
            </a:pPr>
            <a:r>
              <a:rPr lang="en-US" sz="1800" dirty="0">
                <a:solidFill>
                  <a:schemeClr val="accent6"/>
                </a:solidFill>
                <a:latin typeface="+mn-lt"/>
                <a:cs typeface="+mn-cs"/>
              </a:rPr>
              <a:t>Sample 4:</a:t>
            </a:r>
          </a:p>
        </p:txBody>
      </p:sp>
      <p:sp>
        <p:nvSpPr>
          <p:cNvPr id="69" name="Oval 68"/>
          <p:cNvSpPr/>
          <p:nvPr/>
        </p:nvSpPr>
        <p:spPr>
          <a:xfrm>
            <a:off x="1739900" y="3208338"/>
            <a:ext cx="487363" cy="493712"/>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70" name="Oval 69"/>
          <p:cNvSpPr/>
          <p:nvPr/>
        </p:nvSpPr>
        <p:spPr>
          <a:xfrm>
            <a:off x="3227388" y="3208338"/>
            <a:ext cx="487362" cy="493712"/>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94" name="Oval 93"/>
          <p:cNvSpPr/>
          <p:nvPr/>
        </p:nvSpPr>
        <p:spPr>
          <a:xfrm>
            <a:off x="4738688" y="3206750"/>
            <a:ext cx="485775" cy="493713"/>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95" name="Oval 94"/>
          <p:cNvSpPr/>
          <p:nvPr/>
        </p:nvSpPr>
        <p:spPr>
          <a:xfrm>
            <a:off x="6234113" y="3208338"/>
            <a:ext cx="485775" cy="493712"/>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101" name="Oval 100"/>
          <p:cNvSpPr/>
          <p:nvPr/>
        </p:nvSpPr>
        <p:spPr>
          <a:xfrm>
            <a:off x="7721600" y="3206750"/>
            <a:ext cx="485775" cy="493713"/>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106" name="TextBox 105"/>
          <p:cNvSpPr txBox="1"/>
          <p:nvPr/>
        </p:nvSpPr>
        <p:spPr>
          <a:xfrm>
            <a:off x="166688" y="3206750"/>
            <a:ext cx="1301750" cy="490538"/>
          </a:xfrm>
          <a:prstGeom prst="rect">
            <a:avLst/>
          </a:prstGeom>
          <a:noFill/>
        </p:spPr>
        <p:txBody>
          <a:bodyPr anchor="ctr"/>
          <a:lstStyle/>
          <a:p>
            <a:pPr algn="ctr" fontAlgn="auto">
              <a:spcBef>
                <a:spcPts val="0"/>
              </a:spcBef>
              <a:spcAft>
                <a:spcPts val="0"/>
              </a:spcAft>
              <a:defRPr/>
            </a:pPr>
            <a:r>
              <a:rPr lang="en-US" sz="1800" dirty="0">
                <a:solidFill>
                  <a:schemeClr val="accent6"/>
                </a:solidFill>
                <a:latin typeface="+mn-lt"/>
                <a:cs typeface="+mn-cs"/>
              </a:rPr>
              <a:t>Sample 3:</a:t>
            </a:r>
          </a:p>
        </p:txBody>
      </p:sp>
      <p:sp>
        <p:nvSpPr>
          <p:cNvPr id="108" name="Oval 107"/>
          <p:cNvSpPr/>
          <p:nvPr/>
        </p:nvSpPr>
        <p:spPr>
          <a:xfrm>
            <a:off x="1739900" y="2638425"/>
            <a:ext cx="487363" cy="492125"/>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109" name="Oval 108"/>
          <p:cNvSpPr/>
          <p:nvPr/>
        </p:nvSpPr>
        <p:spPr>
          <a:xfrm>
            <a:off x="3227388" y="2638425"/>
            <a:ext cx="487362" cy="492125"/>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110" name="Oval 109"/>
          <p:cNvSpPr/>
          <p:nvPr/>
        </p:nvSpPr>
        <p:spPr>
          <a:xfrm>
            <a:off x="4738688" y="2635250"/>
            <a:ext cx="485775" cy="493713"/>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111" name="Oval 110"/>
          <p:cNvSpPr/>
          <p:nvPr/>
        </p:nvSpPr>
        <p:spPr>
          <a:xfrm>
            <a:off x="6234113" y="2638425"/>
            <a:ext cx="485775" cy="492125"/>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112" name="Oval 111"/>
          <p:cNvSpPr/>
          <p:nvPr/>
        </p:nvSpPr>
        <p:spPr>
          <a:xfrm>
            <a:off x="7721600" y="2635250"/>
            <a:ext cx="485775" cy="493713"/>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113" name="TextBox 112"/>
          <p:cNvSpPr txBox="1"/>
          <p:nvPr/>
        </p:nvSpPr>
        <p:spPr>
          <a:xfrm>
            <a:off x="166688" y="2635250"/>
            <a:ext cx="1301750" cy="492125"/>
          </a:xfrm>
          <a:prstGeom prst="rect">
            <a:avLst/>
          </a:prstGeom>
          <a:noFill/>
        </p:spPr>
        <p:txBody>
          <a:bodyPr anchor="ctr"/>
          <a:lstStyle/>
          <a:p>
            <a:pPr algn="ctr" fontAlgn="auto">
              <a:spcBef>
                <a:spcPts val="0"/>
              </a:spcBef>
              <a:spcAft>
                <a:spcPts val="0"/>
              </a:spcAft>
              <a:defRPr/>
            </a:pPr>
            <a:r>
              <a:rPr lang="en-US" sz="1800" dirty="0">
                <a:solidFill>
                  <a:schemeClr val="accent6"/>
                </a:solidFill>
                <a:latin typeface="+mn-lt"/>
                <a:cs typeface="+mn-cs"/>
              </a:rPr>
              <a:t>Sample 2:</a:t>
            </a:r>
          </a:p>
        </p:txBody>
      </p:sp>
      <p:sp>
        <p:nvSpPr>
          <p:cNvPr id="115" name="Oval 114"/>
          <p:cNvSpPr/>
          <p:nvPr/>
        </p:nvSpPr>
        <p:spPr>
          <a:xfrm>
            <a:off x="1739900" y="2046288"/>
            <a:ext cx="485775" cy="493712"/>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116" name="Oval 115"/>
          <p:cNvSpPr/>
          <p:nvPr/>
        </p:nvSpPr>
        <p:spPr>
          <a:xfrm>
            <a:off x="3227388" y="2046288"/>
            <a:ext cx="485775" cy="493712"/>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117" name="Oval 116"/>
          <p:cNvSpPr/>
          <p:nvPr/>
        </p:nvSpPr>
        <p:spPr>
          <a:xfrm>
            <a:off x="4737100" y="2044700"/>
            <a:ext cx="487363" cy="492125"/>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118" name="Oval 117"/>
          <p:cNvSpPr/>
          <p:nvPr/>
        </p:nvSpPr>
        <p:spPr>
          <a:xfrm>
            <a:off x="6232525" y="2046288"/>
            <a:ext cx="487363" cy="493712"/>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119" name="Oval 118"/>
          <p:cNvSpPr/>
          <p:nvPr/>
        </p:nvSpPr>
        <p:spPr>
          <a:xfrm>
            <a:off x="7720013" y="2044700"/>
            <a:ext cx="487362" cy="492125"/>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120" name="TextBox 119"/>
          <p:cNvSpPr txBox="1"/>
          <p:nvPr/>
        </p:nvSpPr>
        <p:spPr>
          <a:xfrm>
            <a:off x="165100" y="2044700"/>
            <a:ext cx="1303338" cy="490538"/>
          </a:xfrm>
          <a:prstGeom prst="rect">
            <a:avLst/>
          </a:prstGeom>
          <a:noFill/>
        </p:spPr>
        <p:txBody>
          <a:bodyPr anchor="ctr"/>
          <a:lstStyle/>
          <a:p>
            <a:pPr algn="ctr" fontAlgn="auto">
              <a:spcBef>
                <a:spcPts val="0"/>
              </a:spcBef>
              <a:spcAft>
                <a:spcPts val="0"/>
              </a:spcAft>
              <a:defRPr/>
            </a:pPr>
            <a:r>
              <a:rPr lang="en-US" sz="1800" dirty="0">
                <a:solidFill>
                  <a:schemeClr val="accent6"/>
                </a:solidFill>
                <a:latin typeface="+mn-lt"/>
                <a:cs typeface="+mn-cs"/>
              </a:rPr>
              <a:t>Sample 1:</a:t>
            </a:r>
          </a:p>
        </p:txBody>
      </p:sp>
      <p:sp>
        <p:nvSpPr>
          <p:cNvPr id="121" name="Content Placeholder 2"/>
          <p:cNvSpPr txBox="1">
            <a:spLocks/>
          </p:cNvSpPr>
          <p:nvPr/>
        </p:nvSpPr>
        <p:spPr>
          <a:xfrm>
            <a:off x="447675" y="1120775"/>
            <a:ext cx="8229600" cy="523875"/>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lnSpcReduction="10000"/>
          </a:bodyPr>
          <a:lstStyle/>
          <a:p>
            <a:pPr>
              <a:lnSpc>
                <a:spcPct val="80000"/>
              </a:lnSpc>
              <a:spcBef>
                <a:spcPct val="20000"/>
              </a:spcBef>
              <a:buFont typeface="Arial" charset="0"/>
              <a:buNone/>
              <a:defRPr/>
            </a:pPr>
            <a:r>
              <a:rPr lang="en-US" sz="1600">
                <a:latin typeface="Candara" pitchFamily="34" charset="0"/>
              </a:rPr>
              <a:t>A </a:t>
            </a:r>
            <a:r>
              <a:rPr lang="en-US" sz="1600" b="1">
                <a:latin typeface="Candara" pitchFamily="34" charset="0"/>
              </a:rPr>
              <a:t>joint distribution </a:t>
            </a:r>
            <a:r>
              <a:rPr lang="en-US" sz="1600">
                <a:latin typeface="Candara" pitchFamily="34" charset="0"/>
              </a:rPr>
              <a:t>defines a probability </a:t>
            </a:r>
            <a:r>
              <a:rPr lang="en-US" sz="1600" i="1">
                <a:latin typeface="Times New Roman" pitchFamily="18" charset="0"/>
                <a:cs typeface="Times New Roman" pitchFamily="18" charset="0"/>
              </a:rPr>
              <a:t>p</a:t>
            </a:r>
            <a:r>
              <a:rPr lang="en-US" sz="1600">
                <a:latin typeface="Times New Roman" pitchFamily="18" charset="0"/>
                <a:cs typeface="Times New Roman" pitchFamily="18" charset="0"/>
              </a:rPr>
              <a:t>(</a:t>
            </a:r>
            <a:r>
              <a:rPr lang="en-US" sz="1600" b="1" i="1">
                <a:latin typeface="Times New Roman" pitchFamily="18" charset="0"/>
                <a:cs typeface="Times New Roman" pitchFamily="18" charset="0"/>
              </a:rPr>
              <a:t>x</a:t>
            </a:r>
            <a:r>
              <a:rPr lang="en-US" sz="1600">
                <a:latin typeface="Times New Roman" pitchFamily="18" charset="0"/>
                <a:cs typeface="Times New Roman" pitchFamily="18" charset="0"/>
              </a:rPr>
              <a:t>) </a:t>
            </a:r>
            <a:r>
              <a:rPr lang="en-US" sz="1600">
                <a:latin typeface="Candara" pitchFamily="34" charset="0"/>
              </a:rPr>
              <a:t>for each assignment of values </a:t>
            </a:r>
            <a:r>
              <a:rPr lang="en-US" sz="1600" b="1" i="1">
                <a:latin typeface="Times New Roman" pitchFamily="18" charset="0"/>
                <a:cs typeface="Times New Roman" pitchFamily="18" charset="0"/>
              </a:rPr>
              <a:t>x </a:t>
            </a:r>
            <a:r>
              <a:rPr lang="en-US" sz="1600">
                <a:latin typeface="Candara" pitchFamily="34" charset="0"/>
              </a:rPr>
              <a:t>to variables </a:t>
            </a:r>
            <a:r>
              <a:rPr lang="en-US" sz="1600" b="1" i="1">
                <a:latin typeface="Times New Roman" pitchFamily="18" charset="0"/>
                <a:cs typeface="Times New Roman" pitchFamily="18" charset="0"/>
              </a:rPr>
              <a:t>X</a:t>
            </a:r>
            <a:r>
              <a:rPr lang="en-US" sz="1600">
                <a:latin typeface="Candara" pitchFamily="34" charset="0"/>
              </a:rPr>
              <a:t>. </a:t>
            </a:r>
          </a:p>
          <a:p>
            <a:pPr>
              <a:lnSpc>
                <a:spcPct val="80000"/>
              </a:lnSpc>
              <a:spcBef>
                <a:spcPct val="20000"/>
              </a:spcBef>
              <a:buFont typeface="Arial" charset="0"/>
              <a:buNone/>
              <a:defRPr/>
            </a:pPr>
            <a:r>
              <a:rPr lang="en-US" sz="1600">
                <a:latin typeface="Candara" pitchFamily="34" charset="0"/>
              </a:rPr>
              <a:t>This gives the </a:t>
            </a:r>
            <a:r>
              <a:rPr lang="en-US" sz="1600" b="1">
                <a:latin typeface="Candara" pitchFamily="34" charset="0"/>
              </a:rPr>
              <a:t>proportion</a:t>
            </a:r>
            <a:r>
              <a:rPr lang="en-US" sz="1600">
                <a:latin typeface="Candara" pitchFamily="34" charset="0"/>
              </a:rPr>
              <a:t> of samples that will equal </a:t>
            </a:r>
            <a:r>
              <a:rPr lang="en-US" sz="1600" b="1" i="1">
                <a:latin typeface="Times New Roman" pitchFamily="18" charset="0"/>
                <a:cs typeface="Times New Roman" pitchFamily="18" charset="0"/>
              </a:rPr>
              <a:t>x</a:t>
            </a:r>
            <a:r>
              <a:rPr lang="en-US" sz="1600">
                <a:latin typeface="Candara"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7" grpId="0"/>
      <p:bldP spid="52" grpId="0" animBg="1"/>
      <p:bldP spid="53" grpId="0" animBg="1"/>
      <p:bldP spid="54" grpId="0" animBg="1"/>
      <p:bldP spid="55" grpId="0" animBg="1"/>
      <p:bldP spid="56" grpId="0" animBg="1"/>
      <p:bldP spid="57" grpId="0"/>
      <p:bldP spid="59" grpId="0" animBg="1"/>
      <p:bldP spid="60" grpId="0" animBg="1"/>
      <p:bldP spid="61" grpId="0" animBg="1"/>
      <p:bldP spid="62" grpId="0" animBg="1"/>
      <p:bldP spid="63" grpId="0" animBg="1"/>
      <p:bldP spid="65" grpId="0"/>
      <p:bldP spid="69" grpId="0" animBg="1"/>
      <p:bldP spid="70" grpId="0" animBg="1"/>
      <p:bldP spid="94" grpId="0" animBg="1"/>
      <p:bldP spid="95" grpId="0" animBg="1"/>
      <p:bldP spid="101" grpId="0" animBg="1"/>
      <p:bldP spid="106" grpId="0"/>
      <p:bldP spid="108" grpId="0" animBg="1"/>
      <p:bldP spid="109" grpId="0" animBg="1"/>
      <p:bldP spid="110" grpId="0" animBg="1"/>
      <p:bldP spid="111" grpId="0" animBg="1"/>
      <p:bldP spid="112" grpId="0" animBg="1"/>
      <p:bldP spid="113" grpId="0"/>
      <p:bldP spid="115" grpId="0" animBg="1"/>
      <p:bldP spid="116" grpId="0" animBg="1"/>
      <p:bldP spid="117" grpId="0" animBg="1"/>
      <p:bldP spid="118" grpId="0" animBg="1"/>
      <p:bldP spid="119" grpId="0" animBg="1"/>
      <p:bldP spid="1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z="3600" smtClean="0"/>
              <a:t>Sampling from a Joint Distribution</a:t>
            </a:r>
          </a:p>
        </p:txBody>
      </p:sp>
      <p:sp>
        <p:nvSpPr>
          <p:cNvPr id="4" name="Slide Number Placeholder 3"/>
          <p:cNvSpPr>
            <a:spLocks noGrp="1"/>
          </p:cNvSpPr>
          <p:nvPr>
            <p:ph type="sldNum" sz="quarter" idx="12"/>
          </p:nvPr>
        </p:nvSpPr>
        <p:spPr/>
        <p:txBody>
          <a:bodyPr/>
          <a:lstStyle/>
          <a:p>
            <a:pPr>
              <a:defRPr/>
            </a:pPr>
            <a:fld id="{7B55EA32-3237-4D45-8B0D-B17843B28AFB}" type="slidenum">
              <a:rPr lang="en-US"/>
              <a:pPr>
                <a:defRPr/>
              </a:pPr>
              <a:t>13</a:t>
            </a:fld>
            <a:endParaRPr lang="en-US"/>
          </a:p>
        </p:txBody>
      </p:sp>
      <p:grpSp>
        <p:nvGrpSpPr>
          <p:cNvPr id="38915" name="Group 158"/>
          <p:cNvGrpSpPr>
            <a:grpSpLocks/>
          </p:cNvGrpSpPr>
          <p:nvPr/>
        </p:nvGrpSpPr>
        <p:grpSpPr bwMode="auto">
          <a:xfrm>
            <a:off x="2659063" y="5129213"/>
            <a:ext cx="3789362" cy="1568450"/>
            <a:chOff x="928406" y="2087696"/>
            <a:chExt cx="6751545" cy="2792854"/>
          </a:xfrm>
        </p:grpSpPr>
        <p:sp>
          <p:nvSpPr>
            <p:cNvPr id="160" name="Oval 159"/>
            <p:cNvSpPr/>
            <p:nvPr/>
          </p:nvSpPr>
          <p:spPr>
            <a:xfrm>
              <a:off x="928406" y="2935729"/>
              <a:ext cx="540236" cy="548394"/>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X</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sp>
          <p:nvSpPr>
            <p:cNvPr id="161" name="Rectangle 160"/>
            <p:cNvSpPr/>
            <p:nvPr/>
          </p:nvSpPr>
          <p:spPr>
            <a:xfrm>
              <a:off x="1078314" y="3874218"/>
              <a:ext cx="263048"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1</a:t>
              </a:r>
              <a:endParaRPr lang="en-US" sz="800" i="1" dirty="0">
                <a:solidFill>
                  <a:schemeClr val="bg1"/>
                </a:solidFill>
                <a:latin typeface="Times New Roman"/>
                <a:cs typeface="Times New Roman"/>
              </a:endParaRPr>
            </a:p>
          </p:txBody>
        </p:sp>
        <p:cxnSp>
          <p:nvCxnSpPr>
            <p:cNvPr id="162" name="Straight Connector 161"/>
            <p:cNvCxnSpPr>
              <a:stCxn id="160" idx="4"/>
              <a:endCxn id="161" idx="0"/>
            </p:cNvCxnSpPr>
            <p:nvPr/>
          </p:nvCxnSpPr>
          <p:spPr>
            <a:xfrm>
              <a:off x="1199939" y="3484123"/>
              <a:ext cx="11314" cy="39009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60" idx="6"/>
              <a:endCxn id="165" idx="2"/>
            </p:cNvCxnSpPr>
            <p:nvPr/>
          </p:nvCxnSpPr>
          <p:spPr>
            <a:xfrm>
              <a:off x="1468642" y="3209925"/>
              <a:ext cx="520438" cy="83107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4" name="Rectangle 163"/>
            <p:cNvSpPr/>
            <p:nvPr/>
          </p:nvSpPr>
          <p:spPr>
            <a:xfrm>
              <a:off x="1584610" y="3455855"/>
              <a:ext cx="265876"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2</a:t>
              </a:r>
              <a:endParaRPr lang="en-US" sz="800" i="1" dirty="0">
                <a:solidFill>
                  <a:schemeClr val="bg1"/>
                </a:solidFill>
                <a:latin typeface="Times New Roman"/>
                <a:cs typeface="Times New Roman"/>
              </a:endParaRPr>
            </a:p>
          </p:txBody>
        </p:sp>
        <p:sp>
          <p:nvSpPr>
            <p:cNvPr id="165" name="Oval 164"/>
            <p:cNvSpPr/>
            <p:nvPr/>
          </p:nvSpPr>
          <p:spPr>
            <a:xfrm>
              <a:off x="1989079" y="3766801"/>
              <a:ext cx="543065" cy="548394"/>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X</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166" name="Rectangle 165"/>
            <p:cNvSpPr/>
            <p:nvPr/>
          </p:nvSpPr>
          <p:spPr>
            <a:xfrm>
              <a:off x="2127675" y="4614833"/>
              <a:ext cx="265876"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3</a:t>
              </a:r>
              <a:endParaRPr lang="en-US" sz="800" i="1" dirty="0">
                <a:solidFill>
                  <a:schemeClr val="bg1"/>
                </a:solidFill>
                <a:latin typeface="Times New Roman"/>
                <a:cs typeface="Times New Roman"/>
              </a:endParaRPr>
            </a:p>
          </p:txBody>
        </p:sp>
        <p:cxnSp>
          <p:nvCxnSpPr>
            <p:cNvPr id="167" name="Straight Connector 166"/>
            <p:cNvCxnSpPr>
              <a:stCxn id="165" idx="4"/>
              <a:endCxn id="166" idx="0"/>
            </p:cNvCxnSpPr>
            <p:nvPr/>
          </p:nvCxnSpPr>
          <p:spPr>
            <a:xfrm>
              <a:off x="2260612" y="4315195"/>
              <a:ext cx="0" cy="2996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a:stCxn id="165" idx="7"/>
              <a:endCxn id="170" idx="3"/>
            </p:cNvCxnSpPr>
            <p:nvPr/>
          </p:nvCxnSpPr>
          <p:spPr>
            <a:xfrm flipV="1">
              <a:off x="2452948" y="3153389"/>
              <a:ext cx="975821" cy="69538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Rectangle 168"/>
            <p:cNvSpPr/>
            <p:nvPr/>
          </p:nvSpPr>
          <p:spPr>
            <a:xfrm>
              <a:off x="2829134" y="3388013"/>
              <a:ext cx="265876"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4</a:t>
              </a:r>
              <a:endParaRPr lang="en-US" sz="800" i="1" dirty="0">
                <a:solidFill>
                  <a:schemeClr val="bg1"/>
                </a:solidFill>
                <a:latin typeface="Times New Roman"/>
                <a:cs typeface="Times New Roman"/>
              </a:endParaRPr>
            </a:p>
          </p:txBody>
        </p:sp>
        <p:sp>
          <p:nvSpPr>
            <p:cNvPr id="170" name="Oval 169"/>
            <p:cNvSpPr/>
            <p:nvPr/>
          </p:nvSpPr>
          <p:spPr>
            <a:xfrm>
              <a:off x="3349572" y="2686972"/>
              <a:ext cx="540236" cy="545567"/>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X</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sp>
          <p:nvSpPr>
            <p:cNvPr id="171" name="Rectangle 170"/>
            <p:cNvSpPr/>
            <p:nvPr/>
          </p:nvSpPr>
          <p:spPr>
            <a:xfrm>
              <a:off x="3499480" y="3625462"/>
              <a:ext cx="265876"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5</a:t>
              </a:r>
              <a:endParaRPr lang="en-US" sz="800" i="1" dirty="0">
                <a:solidFill>
                  <a:schemeClr val="bg1"/>
                </a:solidFill>
                <a:latin typeface="Times New Roman"/>
                <a:cs typeface="Times New Roman"/>
              </a:endParaRPr>
            </a:p>
          </p:txBody>
        </p:sp>
        <p:cxnSp>
          <p:nvCxnSpPr>
            <p:cNvPr id="172" name="Straight Connector 171"/>
            <p:cNvCxnSpPr>
              <a:stCxn id="170" idx="4"/>
              <a:endCxn id="171" idx="0"/>
            </p:cNvCxnSpPr>
            <p:nvPr/>
          </p:nvCxnSpPr>
          <p:spPr>
            <a:xfrm>
              <a:off x="3621105" y="3232539"/>
              <a:ext cx="11314" cy="39292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170" idx="5"/>
              <a:endCxn id="175" idx="2"/>
            </p:cNvCxnSpPr>
            <p:nvPr/>
          </p:nvCxnSpPr>
          <p:spPr>
            <a:xfrm>
              <a:off x="3810611" y="3153389"/>
              <a:ext cx="1176641" cy="51447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Rectangle 173"/>
            <p:cNvSpPr/>
            <p:nvPr/>
          </p:nvSpPr>
          <p:spPr>
            <a:xfrm>
              <a:off x="4254681" y="3260807"/>
              <a:ext cx="265876"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6</a:t>
              </a:r>
              <a:endParaRPr lang="en-US" sz="800" i="1" dirty="0">
                <a:solidFill>
                  <a:schemeClr val="bg1"/>
                </a:solidFill>
                <a:latin typeface="Times New Roman"/>
                <a:cs typeface="Times New Roman"/>
              </a:endParaRPr>
            </a:p>
          </p:txBody>
        </p:sp>
        <p:sp>
          <p:nvSpPr>
            <p:cNvPr id="175" name="Oval 174"/>
            <p:cNvSpPr/>
            <p:nvPr/>
          </p:nvSpPr>
          <p:spPr>
            <a:xfrm>
              <a:off x="4987252" y="3393666"/>
              <a:ext cx="540238" cy="548394"/>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X</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176" name="Rectangle 175"/>
            <p:cNvSpPr/>
            <p:nvPr/>
          </p:nvSpPr>
          <p:spPr>
            <a:xfrm>
              <a:off x="5134333" y="4332156"/>
              <a:ext cx="265876"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7</a:t>
              </a:r>
              <a:endParaRPr lang="en-US" sz="800" i="1" dirty="0">
                <a:solidFill>
                  <a:schemeClr val="bg1"/>
                </a:solidFill>
                <a:latin typeface="Times New Roman"/>
                <a:cs typeface="Times New Roman"/>
              </a:endParaRPr>
            </a:p>
          </p:txBody>
        </p:sp>
        <p:cxnSp>
          <p:nvCxnSpPr>
            <p:cNvPr id="177" name="Straight Connector 176"/>
            <p:cNvCxnSpPr>
              <a:stCxn id="175" idx="4"/>
              <a:endCxn id="176" idx="0"/>
            </p:cNvCxnSpPr>
            <p:nvPr/>
          </p:nvCxnSpPr>
          <p:spPr>
            <a:xfrm>
              <a:off x="5255957" y="3942061"/>
              <a:ext cx="11314" cy="39009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179" idx="2"/>
              <a:endCxn id="180" idx="2"/>
            </p:cNvCxnSpPr>
            <p:nvPr/>
          </p:nvCxnSpPr>
          <p:spPr>
            <a:xfrm>
              <a:off x="6112981" y="3806375"/>
              <a:ext cx="1026734" cy="18939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9" name="Rectangle 178"/>
            <p:cNvSpPr/>
            <p:nvPr/>
          </p:nvSpPr>
          <p:spPr>
            <a:xfrm>
              <a:off x="5980044" y="3540659"/>
              <a:ext cx="265876"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8</a:t>
              </a:r>
              <a:endParaRPr lang="en-US" sz="800" i="1" dirty="0">
                <a:solidFill>
                  <a:schemeClr val="bg1"/>
                </a:solidFill>
                <a:latin typeface="Times New Roman"/>
                <a:cs typeface="Times New Roman"/>
              </a:endParaRPr>
            </a:p>
          </p:txBody>
        </p:sp>
        <p:sp>
          <p:nvSpPr>
            <p:cNvPr id="180" name="Oval 179"/>
            <p:cNvSpPr/>
            <p:nvPr/>
          </p:nvSpPr>
          <p:spPr>
            <a:xfrm>
              <a:off x="7139715" y="3721572"/>
              <a:ext cx="540236" cy="545567"/>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X</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sp>
          <p:nvSpPr>
            <p:cNvPr id="181" name="Rectangle 180"/>
            <p:cNvSpPr/>
            <p:nvPr/>
          </p:nvSpPr>
          <p:spPr>
            <a:xfrm>
              <a:off x="7289623" y="4586565"/>
              <a:ext cx="263048"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9</a:t>
              </a:r>
              <a:endParaRPr lang="en-US" sz="800" i="1" dirty="0">
                <a:solidFill>
                  <a:schemeClr val="bg1"/>
                </a:solidFill>
                <a:latin typeface="Times New Roman"/>
                <a:cs typeface="Times New Roman"/>
              </a:endParaRPr>
            </a:p>
          </p:txBody>
        </p:sp>
        <p:cxnSp>
          <p:nvCxnSpPr>
            <p:cNvPr id="182" name="Straight Connector 181"/>
            <p:cNvCxnSpPr>
              <a:stCxn id="180" idx="4"/>
              <a:endCxn id="181" idx="0"/>
            </p:cNvCxnSpPr>
            <p:nvPr/>
          </p:nvCxnSpPr>
          <p:spPr>
            <a:xfrm>
              <a:off x="7408418" y="4267139"/>
              <a:ext cx="11314" cy="31942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79" idx="0"/>
              <a:endCxn id="185" idx="3"/>
            </p:cNvCxnSpPr>
            <p:nvPr/>
          </p:nvCxnSpPr>
          <p:spPr>
            <a:xfrm flipV="1">
              <a:off x="6112981" y="2754815"/>
              <a:ext cx="1023904" cy="78584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75" idx="6"/>
              <a:endCxn id="179" idx="1"/>
            </p:cNvCxnSpPr>
            <p:nvPr/>
          </p:nvCxnSpPr>
          <p:spPr>
            <a:xfrm>
              <a:off x="5527490" y="3667863"/>
              <a:ext cx="452554" cy="565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5" name="Oval 184"/>
            <p:cNvSpPr/>
            <p:nvPr/>
          </p:nvSpPr>
          <p:spPr>
            <a:xfrm>
              <a:off x="7057689" y="2288396"/>
              <a:ext cx="540238" cy="548394"/>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X</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186" name="Rectangle 185"/>
            <p:cNvSpPr/>
            <p:nvPr/>
          </p:nvSpPr>
          <p:spPr>
            <a:xfrm>
              <a:off x="7207598" y="3153389"/>
              <a:ext cx="265876"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10</a:t>
              </a:r>
              <a:endParaRPr lang="en-US" sz="800" i="1" dirty="0">
                <a:solidFill>
                  <a:schemeClr val="bg1"/>
                </a:solidFill>
                <a:latin typeface="Times New Roman"/>
                <a:cs typeface="Times New Roman"/>
              </a:endParaRPr>
            </a:p>
          </p:txBody>
        </p:sp>
        <p:cxnSp>
          <p:nvCxnSpPr>
            <p:cNvPr id="187" name="Straight Connector 186"/>
            <p:cNvCxnSpPr>
              <a:stCxn id="185" idx="4"/>
              <a:endCxn id="186" idx="0"/>
            </p:cNvCxnSpPr>
            <p:nvPr/>
          </p:nvCxnSpPr>
          <p:spPr>
            <a:xfrm>
              <a:off x="7329221" y="2836791"/>
              <a:ext cx="11314" cy="31659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8" name="Oval 187"/>
            <p:cNvSpPr/>
            <p:nvPr/>
          </p:nvSpPr>
          <p:spPr>
            <a:xfrm>
              <a:off x="2025850" y="2087696"/>
              <a:ext cx="540236" cy="548394"/>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X</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sp>
          <p:nvSpPr>
            <p:cNvPr id="189" name="Rectangle 188"/>
            <p:cNvSpPr/>
            <p:nvPr/>
          </p:nvSpPr>
          <p:spPr>
            <a:xfrm>
              <a:off x="2172931" y="2935729"/>
              <a:ext cx="265876"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12</a:t>
              </a:r>
              <a:endParaRPr lang="en-US" sz="800" i="1" dirty="0">
                <a:solidFill>
                  <a:schemeClr val="bg1"/>
                </a:solidFill>
                <a:latin typeface="Times New Roman"/>
                <a:cs typeface="Times New Roman"/>
              </a:endParaRPr>
            </a:p>
          </p:txBody>
        </p:sp>
        <p:cxnSp>
          <p:nvCxnSpPr>
            <p:cNvPr id="190" name="Straight Connector 189"/>
            <p:cNvCxnSpPr>
              <a:stCxn id="188" idx="4"/>
              <a:endCxn id="189" idx="0"/>
            </p:cNvCxnSpPr>
            <p:nvPr/>
          </p:nvCxnSpPr>
          <p:spPr>
            <a:xfrm>
              <a:off x="2294554" y="2636090"/>
              <a:ext cx="11314" cy="2996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88" idx="5"/>
              <a:endCxn id="170" idx="1"/>
            </p:cNvCxnSpPr>
            <p:nvPr/>
          </p:nvCxnSpPr>
          <p:spPr>
            <a:xfrm>
              <a:off x="2486889" y="2556941"/>
              <a:ext cx="941880" cy="20918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2" name="Rectangle 191"/>
            <p:cNvSpPr/>
            <p:nvPr/>
          </p:nvSpPr>
          <p:spPr>
            <a:xfrm>
              <a:off x="2834791" y="2508885"/>
              <a:ext cx="265876" cy="26571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11</a:t>
              </a:r>
              <a:endParaRPr lang="en-US" sz="800" i="1" dirty="0">
                <a:solidFill>
                  <a:schemeClr val="bg1"/>
                </a:solidFill>
                <a:latin typeface="Times New Roman"/>
                <a:cs typeface="Times New Roman"/>
              </a:endParaRPr>
            </a:p>
          </p:txBody>
        </p:sp>
      </p:grpSp>
      <p:grpSp>
        <p:nvGrpSpPr>
          <p:cNvPr id="3" name="Group 2"/>
          <p:cNvGrpSpPr>
            <a:grpSpLocks/>
          </p:cNvGrpSpPr>
          <p:nvPr/>
        </p:nvGrpSpPr>
        <p:grpSpPr bwMode="auto">
          <a:xfrm>
            <a:off x="347663" y="1906588"/>
            <a:ext cx="3975100" cy="1939925"/>
            <a:chOff x="348245" y="1907047"/>
            <a:chExt cx="3974082" cy="1939712"/>
          </a:xfrm>
        </p:grpSpPr>
        <p:sp>
          <p:nvSpPr>
            <p:cNvPr id="274" name="TextBox 273"/>
            <p:cNvSpPr txBox="1"/>
            <p:nvPr/>
          </p:nvSpPr>
          <p:spPr>
            <a:xfrm>
              <a:off x="348245" y="1907047"/>
              <a:ext cx="3974082" cy="1939712"/>
            </a:xfrm>
            <a:prstGeom prst="rect">
              <a:avLst/>
            </a:prstGeom>
            <a:noFill/>
            <a:ln>
              <a:solidFill>
                <a:schemeClr val="accent6">
                  <a:lumMod val="60000"/>
                  <a:lumOff val="40000"/>
                </a:schemeClr>
              </a:solidFill>
            </a:ln>
          </p:spPr>
          <p:txBody>
            <a:bodyPr/>
            <a:lstStyle/>
            <a:p>
              <a:pPr fontAlgn="auto">
                <a:spcBef>
                  <a:spcPts val="0"/>
                </a:spcBef>
                <a:spcAft>
                  <a:spcPts val="0"/>
                </a:spcAft>
                <a:defRPr/>
              </a:pPr>
              <a:r>
                <a:rPr lang="en-US" sz="1800" dirty="0">
                  <a:solidFill>
                    <a:schemeClr val="accent6"/>
                  </a:solidFill>
                  <a:latin typeface="+mn-lt"/>
                  <a:cs typeface="+mn-cs"/>
                </a:rPr>
                <a:t>Sample 1:</a:t>
              </a:r>
            </a:p>
          </p:txBody>
        </p:sp>
        <p:grpSp>
          <p:nvGrpSpPr>
            <p:cNvPr id="39027" name="Group 203"/>
            <p:cNvGrpSpPr>
              <a:grpSpLocks/>
            </p:cNvGrpSpPr>
            <p:nvPr/>
          </p:nvGrpSpPr>
          <p:grpSpPr bwMode="auto">
            <a:xfrm>
              <a:off x="462486" y="2229818"/>
              <a:ext cx="3788844" cy="1567302"/>
              <a:chOff x="928406" y="2087696"/>
              <a:chExt cx="6751545" cy="2792854"/>
            </a:xfrm>
          </p:grpSpPr>
          <p:sp>
            <p:nvSpPr>
              <p:cNvPr id="205" name="Oval 204"/>
              <p:cNvSpPr/>
              <p:nvPr/>
            </p:nvSpPr>
            <p:spPr>
              <a:xfrm>
                <a:off x="928459" y="2935287"/>
                <a:ext cx="540171" cy="548736"/>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06" name="Rectangle 205"/>
              <p:cNvSpPr/>
              <p:nvPr/>
            </p:nvSpPr>
            <p:spPr>
              <a:xfrm>
                <a:off x="1078349" y="3874361"/>
                <a:ext cx="263017"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207" name="Straight Connector 206"/>
              <p:cNvCxnSpPr>
                <a:stCxn id="205" idx="4"/>
                <a:endCxn id="206" idx="0"/>
              </p:cNvCxnSpPr>
              <p:nvPr/>
            </p:nvCxnSpPr>
            <p:spPr>
              <a:xfrm>
                <a:off x="1199960" y="3484023"/>
                <a:ext cx="11313" cy="3903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a:stCxn id="205" idx="6"/>
                <a:endCxn id="210" idx="2"/>
              </p:cNvCxnSpPr>
              <p:nvPr/>
            </p:nvCxnSpPr>
            <p:spPr>
              <a:xfrm>
                <a:off x="1468631" y="3209656"/>
                <a:ext cx="520375" cy="83158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9" name="Rectangle 208"/>
              <p:cNvSpPr/>
              <p:nvPr/>
            </p:nvSpPr>
            <p:spPr>
              <a:xfrm>
                <a:off x="1584585" y="3455738"/>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210" name="Oval 209"/>
              <p:cNvSpPr/>
              <p:nvPr/>
            </p:nvSpPr>
            <p:spPr>
              <a:xfrm>
                <a:off x="1989006" y="3766877"/>
                <a:ext cx="543000" cy="548736"/>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11" name="Rectangle 210"/>
              <p:cNvSpPr/>
              <p:nvPr/>
            </p:nvSpPr>
            <p:spPr>
              <a:xfrm>
                <a:off x="2127585" y="4615437"/>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212" name="Straight Connector 211"/>
              <p:cNvCxnSpPr>
                <a:stCxn id="210" idx="4"/>
                <a:endCxn id="211" idx="0"/>
              </p:cNvCxnSpPr>
              <p:nvPr/>
            </p:nvCxnSpPr>
            <p:spPr>
              <a:xfrm>
                <a:off x="2260506" y="4315613"/>
                <a:ext cx="0" cy="29982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a:stCxn id="210" idx="7"/>
                <a:endCxn id="215" idx="3"/>
              </p:cNvCxnSpPr>
              <p:nvPr/>
            </p:nvCxnSpPr>
            <p:spPr>
              <a:xfrm flipV="1">
                <a:off x="2452819" y="3153085"/>
                <a:ext cx="975705" cy="69582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4" name="Rectangle 213"/>
              <p:cNvSpPr/>
              <p:nvPr/>
            </p:nvSpPr>
            <p:spPr>
              <a:xfrm>
                <a:off x="2828961" y="3387853"/>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215" name="Oval 214"/>
              <p:cNvSpPr/>
              <p:nvPr/>
            </p:nvSpPr>
            <p:spPr>
              <a:xfrm>
                <a:off x="3349336" y="2686376"/>
                <a:ext cx="540171" cy="545908"/>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16" name="Rectangle 215"/>
              <p:cNvSpPr/>
              <p:nvPr/>
            </p:nvSpPr>
            <p:spPr>
              <a:xfrm>
                <a:off x="3499226" y="3625450"/>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217" name="Straight Connector 216"/>
              <p:cNvCxnSpPr>
                <a:stCxn id="215" idx="4"/>
                <a:endCxn id="216" idx="0"/>
              </p:cNvCxnSpPr>
              <p:nvPr/>
            </p:nvCxnSpPr>
            <p:spPr>
              <a:xfrm>
                <a:off x="3620836" y="3232284"/>
                <a:ext cx="11313" cy="39316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15" idx="5"/>
                <a:endCxn id="220" idx="2"/>
              </p:cNvCxnSpPr>
              <p:nvPr/>
            </p:nvCxnSpPr>
            <p:spPr>
              <a:xfrm>
                <a:off x="3810320" y="3153085"/>
                <a:ext cx="1176501" cy="51479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9" name="Rectangle 218"/>
              <p:cNvSpPr/>
              <p:nvPr/>
            </p:nvSpPr>
            <p:spPr>
              <a:xfrm>
                <a:off x="4254337" y="3260570"/>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220" name="Oval 219"/>
              <p:cNvSpPr/>
              <p:nvPr/>
            </p:nvSpPr>
            <p:spPr>
              <a:xfrm>
                <a:off x="4986821" y="3393510"/>
                <a:ext cx="540173" cy="548736"/>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57" name="Rectangle 256"/>
              <p:cNvSpPr/>
              <p:nvPr/>
            </p:nvSpPr>
            <p:spPr>
              <a:xfrm>
                <a:off x="5133883" y="4332584"/>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258" name="Straight Connector 257"/>
              <p:cNvCxnSpPr>
                <a:stCxn id="220" idx="4"/>
                <a:endCxn id="257" idx="0"/>
              </p:cNvCxnSpPr>
              <p:nvPr/>
            </p:nvCxnSpPr>
            <p:spPr>
              <a:xfrm>
                <a:off x="5255494" y="3942246"/>
                <a:ext cx="11313" cy="3903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a:stCxn id="260" idx="2"/>
                <a:endCxn id="261" idx="2"/>
              </p:cNvCxnSpPr>
              <p:nvPr/>
            </p:nvCxnSpPr>
            <p:spPr>
              <a:xfrm>
                <a:off x="6112415" y="3806476"/>
                <a:ext cx="1026611" cy="18951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0" name="Rectangle 259"/>
              <p:cNvSpPr/>
              <p:nvPr/>
            </p:nvSpPr>
            <p:spPr>
              <a:xfrm>
                <a:off x="5979494" y="3540594"/>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8</a:t>
                </a:r>
                <a:endParaRPr lang="en-US" sz="800" i="1" dirty="0">
                  <a:solidFill>
                    <a:schemeClr val="tx1"/>
                  </a:solidFill>
                  <a:latin typeface="Times New Roman"/>
                  <a:cs typeface="Times New Roman"/>
                </a:endParaRPr>
              </a:p>
            </p:txBody>
          </p:sp>
          <p:sp>
            <p:nvSpPr>
              <p:cNvPr id="261" name="Oval 260"/>
              <p:cNvSpPr/>
              <p:nvPr/>
            </p:nvSpPr>
            <p:spPr>
              <a:xfrm>
                <a:off x="7139026" y="3721620"/>
                <a:ext cx="540171" cy="545908"/>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62" name="Rectangle 261"/>
              <p:cNvSpPr/>
              <p:nvPr/>
            </p:nvSpPr>
            <p:spPr>
              <a:xfrm>
                <a:off x="7288916" y="4587152"/>
                <a:ext cx="263017"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263" name="Straight Connector 262"/>
              <p:cNvCxnSpPr>
                <a:stCxn id="261" idx="4"/>
                <a:endCxn id="262" idx="0"/>
              </p:cNvCxnSpPr>
              <p:nvPr/>
            </p:nvCxnSpPr>
            <p:spPr>
              <a:xfrm>
                <a:off x="7407697" y="4267528"/>
                <a:ext cx="11313" cy="31962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a:stCxn id="260" idx="0"/>
                <a:endCxn id="266" idx="3"/>
              </p:cNvCxnSpPr>
              <p:nvPr/>
            </p:nvCxnSpPr>
            <p:spPr>
              <a:xfrm flipV="1">
                <a:off x="6112415" y="2754261"/>
                <a:ext cx="1023782" cy="78633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a:stCxn id="220" idx="6"/>
                <a:endCxn id="260" idx="1"/>
              </p:cNvCxnSpPr>
              <p:nvPr/>
            </p:nvCxnSpPr>
            <p:spPr>
              <a:xfrm>
                <a:off x="5526994" y="3667879"/>
                <a:ext cx="452500" cy="565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6" name="Oval 265"/>
              <p:cNvSpPr/>
              <p:nvPr/>
            </p:nvSpPr>
            <p:spPr>
              <a:xfrm>
                <a:off x="7057010" y="2287554"/>
                <a:ext cx="540173" cy="548736"/>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67" name="Rectangle 266"/>
              <p:cNvSpPr/>
              <p:nvPr/>
            </p:nvSpPr>
            <p:spPr>
              <a:xfrm>
                <a:off x="7206901" y="3153085"/>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268" name="Straight Connector 267"/>
              <p:cNvCxnSpPr>
                <a:stCxn id="266" idx="4"/>
                <a:endCxn id="267" idx="0"/>
              </p:cNvCxnSpPr>
              <p:nvPr/>
            </p:nvCxnSpPr>
            <p:spPr>
              <a:xfrm>
                <a:off x="7328510" y="2836290"/>
                <a:ext cx="11313" cy="31679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9" name="Oval 268"/>
              <p:cNvSpPr/>
              <p:nvPr/>
            </p:nvSpPr>
            <p:spPr>
              <a:xfrm>
                <a:off x="2025773" y="2086727"/>
                <a:ext cx="540171" cy="548736"/>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70" name="Rectangle 269"/>
              <p:cNvSpPr/>
              <p:nvPr/>
            </p:nvSpPr>
            <p:spPr>
              <a:xfrm>
                <a:off x="2172835" y="2935287"/>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271" name="Straight Connector 270"/>
              <p:cNvCxnSpPr>
                <a:stCxn id="269" idx="4"/>
                <a:endCxn id="270" idx="0"/>
              </p:cNvCxnSpPr>
              <p:nvPr/>
            </p:nvCxnSpPr>
            <p:spPr>
              <a:xfrm>
                <a:off x="2294444" y="2635463"/>
                <a:ext cx="11313" cy="29982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a:stCxn id="269" idx="5"/>
                <a:endCxn id="215" idx="1"/>
              </p:cNvCxnSpPr>
              <p:nvPr/>
            </p:nvCxnSpPr>
            <p:spPr>
              <a:xfrm>
                <a:off x="2486756" y="2556264"/>
                <a:ext cx="941767" cy="20931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3" name="Rectangle 272"/>
              <p:cNvSpPr/>
              <p:nvPr/>
            </p:nvSpPr>
            <p:spPr>
              <a:xfrm>
                <a:off x="2834617" y="2508179"/>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grpSp>
      </p:grpSp>
      <p:grpSp>
        <p:nvGrpSpPr>
          <p:cNvPr id="5" name="Group 4"/>
          <p:cNvGrpSpPr>
            <a:grpSpLocks/>
          </p:cNvGrpSpPr>
          <p:nvPr/>
        </p:nvGrpSpPr>
        <p:grpSpPr bwMode="auto">
          <a:xfrm>
            <a:off x="4522788" y="1917700"/>
            <a:ext cx="3975100" cy="1939925"/>
            <a:chOff x="4523529" y="1918135"/>
            <a:chExt cx="3974082" cy="1939712"/>
          </a:xfrm>
        </p:grpSpPr>
        <p:sp>
          <p:nvSpPr>
            <p:cNvPr id="328" name="TextBox 327"/>
            <p:cNvSpPr txBox="1"/>
            <p:nvPr/>
          </p:nvSpPr>
          <p:spPr>
            <a:xfrm>
              <a:off x="4523529" y="1918135"/>
              <a:ext cx="3974082" cy="1939712"/>
            </a:xfrm>
            <a:prstGeom prst="rect">
              <a:avLst/>
            </a:prstGeom>
            <a:noFill/>
            <a:ln>
              <a:solidFill>
                <a:schemeClr val="accent6">
                  <a:lumMod val="60000"/>
                  <a:lumOff val="40000"/>
                </a:schemeClr>
              </a:solidFill>
            </a:ln>
          </p:spPr>
          <p:txBody>
            <a:bodyPr/>
            <a:lstStyle/>
            <a:p>
              <a:pPr fontAlgn="auto">
                <a:spcBef>
                  <a:spcPts val="0"/>
                </a:spcBef>
                <a:spcAft>
                  <a:spcPts val="0"/>
                </a:spcAft>
                <a:defRPr/>
              </a:pPr>
              <a:r>
                <a:rPr lang="en-US" sz="1800">
                  <a:solidFill>
                    <a:schemeClr val="accent6"/>
                  </a:solidFill>
                  <a:latin typeface="+mn-lt"/>
                  <a:cs typeface="+mn-cs"/>
                </a:rPr>
                <a:t>Sample 2:</a:t>
              </a:r>
              <a:endParaRPr lang="en-US" sz="1800" dirty="0">
                <a:solidFill>
                  <a:schemeClr val="accent6"/>
                </a:solidFill>
                <a:latin typeface="+mn-lt"/>
                <a:cs typeface="+mn-cs"/>
              </a:endParaRPr>
            </a:p>
          </p:txBody>
        </p:sp>
        <p:grpSp>
          <p:nvGrpSpPr>
            <p:cNvPr id="38992" name="Group 328"/>
            <p:cNvGrpSpPr>
              <a:grpSpLocks/>
            </p:cNvGrpSpPr>
            <p:nvPr/>
          </p:nvGrpSpPr>
          <p:grpSpPr bwMode="auto">
            <a:xfrm>
              <a:off x="4637770" y="2240906"/>
              <a:ext cx="3788844" cy="1567302"/>
              <a:chOff x="928406" y="2087696"/>
              <a:chExt cx="6751545" cy="2792854"/>
            </a:xfrm>
          </p:grpSpPr>
          <p:sp>
            <p:nvSpPr>
              <p:cNvPr id="330" name="Oval 329"/>
              <p:cNvSpPr/>
              <p:nvPr/>
            </p:nvSpPr>
            <p:spPr>
              <a:xfrm>
                <a:off x="928459" y="2935289"/>
                <a:ext cx="540171" cy="548736"/>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331" name="Rectangle 330"/>
              <p:cNvSpPr/>
              <p:nvPr/>
            </p:nvSpPr>
            <p:spPr>
              <a:xfrm>
                <a:off x="1078349" y="3874363"/>
                <a:ext cx="263017"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332" name="Straight Connector 331"/>
              <p:cNvCxnSpPr>
                <a:stCxn id="330" idx="4"/>
                <a:endCxn id="331" idx="0"/>
              </p:cNvCxnSpPr>
              <p:nvPr/>
            </p:nvCxnSpPr>
            <p:spPr>
              <a:xfrm>
                <a:off x="1199960" y="3484025"/>
                <a:ext cx="11313" cy="3903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a:stCxn id="330" idx="6"/>
                <a:endCxn id="335" idx="2"/>
              </p:cNvCxnSpPr>
              <p:nvPr/>
            </p:nvCxnSpPr>
            <p:spPr>
              <a:xfrm>
                <a:off x="1468631" y="3209656"/>
                <a:ext cx="520375" cy="83158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4" name="Rectangle 333"/>
              <p:cNvSpPr/>
              <p:nvPr/>
            </p:nvSpPr>
            <p:spPr>
              <a:xfrm>
                <a:off x="1584585" y="3455740"/>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335" name="Oval 334"/>
              <p:cNvSpPr/>
              <p:nvPr/>
            </p:nvSpPr>
            <p:spPr>
              <a:xfrm>
                <a:off x="1989006" y="3766879"/>
                <a:ext cx="543000" cy="548736"/>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336" name="Rectangle 335"/>
              <p:cNvSpPr/>
              <p:nvPr/>
            </p:nvSpPr>
            <p:spPr>
              <a:xfrm>
                <a:off x="2127585" y="4615439"/>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337" name="Straight Connector 336"/>
              <p:cNvCxnSpPr>
                <a:stCxn id="335" idx="4"/>
                <a:endCxn id="336" idx="0"/>
              </p:cNvCxnSpPr>
              <p:nvPr/>
            </p:nvCxnSpPr>
            <p:spPr>
              <a:xfrm>
                <a:off x="2260506" y="4315614"/>
                <a:ext cx="0" cy="29982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a:stCxn id="335" idx="7"/>
                <a:endCxn id="340" idx="3"/>
              </p:cNvCxnSpPr>
              <p:nvPr/>
            </p:nvCxnSpPr>
            <p:spPr>
              <a:xfrm flipV="1">
                <a:off x="2452819" y="3153085"/>
                <a:ext cx="975705" cy="69582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9" name="Rectangle 338"/>
              <p:cNvSpPr/>
              <p:nvPr/>
            </p:nvSpPr>
            <p:spPr>
              <a:xfrm>
                <a:off x="2828961" y="3387855"/>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340" name="Oval 339"/>
              <p:cNvSpPr/>
              <p:nvPr/>
            </p:nvSpPr>
            <p:spPr>
              <a:xfrm>
                <a:off x="3349336" y="2686378"/>
                <a:ext cx="540171" cy="545906"/>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341" name="Rectangle 340"/>
              <p:cNvSpPr/>
              <p:nvPr/>
            </p:nvSpPr>
            <p:spPr>
              <a:xfrm>
                <a:off x="3499226" y="3625452"/>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342" name="Straight Connector 341"/>
              <p:cNvCxnSpPr>
                <a:stCxn id="340" idx="4"/>
                <a:endCxn id="341" idx="0"/>
              </p:cNvCxnSpPr>
              <p:nvPr/>
            </p:nvCxnSpPr>
            <p:spPr>
              <a:xfrm>
                <a:off x="3620836" y="3232284"/>
                <a:ext cx="11313" cy="39316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a:stCxn id="340" idx="5"/>
                <a:endCxn id="345" idx="2"/>
              </p:cNvCxnSpPr>
              <p:nvPr/>
            </p:nvCxnSpPr>
            <p:spPr>
              <a:xfrm>
                <a:off x="3810320" y="3153085"/>
                <a:ext cx="1176501" cy="51479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4" name="Rectangle 343"/>
              <p:cNvSpPr/>
              <p:nvPr/>
            </p:nvSpPr>
            <p:spPr>
              <a:xfrm>
                <a:off x="4254337" y="3260570"/>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345" name="Oval 344"/>
              <p:cNvSpPr/>
              <p:nvPr/>
            </p:nvSpPr>
            <p:spPr>
              <a:xfrm>
                <a:off x="4986821" y="3393512"/>
                <a:ext cx="540173" cy="548736"/>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346" name="Rectangle 345"/>
              <p:cNvSpPr/>
              <p:nvPr/>
            </p:nvSpPr>
            <p:spPr>
              <a:xfrm>
                <a:off x="5133883" y="4332586"/>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347" name="Straight Connector 346"/>
              <p:cNvCxnSpPr>
                <a:stCxn id="345" idx="4"/>
                <a:endCxn id="346" idx="0"/>
              </p:cNvCxnSpPr>
              <p:nvPr/>
            </p:nvCxnSpPr>
            <p:spPr>
              <a:xfrm>
                <a:off x="5255494" y="3942248"/>
                <a:ext cx="11313" cy="3903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a:stCxn id="349" idx="2"/>
                <a:endCxn id="350" idx="2"/>
              </p:cNvCxnSpPr>
              <p:nvPr/>
            </p:nvCxnSpPr>
            <p:spPr>
              <a:xfrm>
                <a:off x="6112415" y="3806478"/>
                <a:ext cx="1026611" cy="1895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9" name="Rectangle 348"/>
              <p:cNvSpPr/>
              <p:nvPr/>
            </p:nvSpPr>
            <p:spPr>
              <a:xfrm>
                <a:off x="5979494" y="3540596"/>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8</a:t>
                </a:r>
                <a:endParaRPr lang="en-US" sz="800" i="1" dirty="0">
                  <a:solidFill>
                    <a:schemeClr val="tx1"/>
                  </a:solidFill>
                  <a:latin typeface="Times New Roman"/>
                  <a:cs typeface="Times New Roman"/>
                </a:endParaRPr>
              </a:p>
            </p:txBody>
          </p:sp>
          <p:sp>
            <p:nvSpPr>
              <p:cNvPr id="350" name="Oval 349"/>
              <p:cNvSpPr/>
              <p:nvPr/>
            </p:nvSpPr>
            <p:spPr>
              <a:xfrm>
                <a:off x="7139026" y="3721622"/>
                <a:ext cx="540171" cy="545906"/>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351" name="Rectangle 350"/>
              <p:cNvSpPr/>
              <p:nvPr/>
            </p:nvSpPr>
            <p:spPr>
              <a:xfrm>
                <a:off x="7288916" y="4587154"/>
                <a:ext cx="263017"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352" name="Straight Connector 351"/>
              <p:cNvCxnSpPr>
                <a:stCxn id="350" idx="4"/>
                <a:endCxn id="351" idx="0"/>
              </p:cNvCxnSpPr>
              <p:nvPr/>
            </p:nvCxnSpPr>
            <p:spPr>
              <a:xfrm>
                <a:off x="7407697" y="4267528"/>
                <a:ext cx="11313" cy="31962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a:stCxn id="349" idx="0"/>
                <a:endCxn id="355" idx="3"/>
              </p:cNvCxnSpPr>
              <p:nvPr/>
            </p:nvCxnSpPr>
            <p:spPr>
              <a:xfrm flipV="1">
                <a:off x="6112415" y="2754263"/>
                <a:ext cx="1023782" cy="78633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a:stCxn id="345" idx="6"/>
                <a:endCxn id="349" idx="1"/>
              </p:cNvCxnSpPr>
              <p:nvPr/>
            </p:nvCxnSpPr>
            <p:spPr>
              <a:xfrm>
                <a:off x="5526994" y="3667879"/>
                <a:ext cx="452500" cy="565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5" name="Oval 354"/>
              <p:cNvSpPr/>
              <p:nvPr/>
            </p:nvSpPr>
            <p:spPr>
              <a:xfrm>
                <a:off x="7057010" y="2287554"/>
                <a:ext cx="540173" cy="548736"/>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356" name="Rectangle 355"/>
              <p:cNvSpPr/>
              <p:nvPr/>
            </p:nvSpPr>
            <p:spPr>
              <a:xfrm>
                <a:off x="7206901" y="3153085"/>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357" name="Straight Connector 356"/>
              <p:cNvCxnSpPr>
                <a:stCxn id="355" idx="4"/>
                <a:endCxn id="356" idx="0"/>
              </p:cNvCxnSpPr>
              <p:nvPr/>
            </p:nvCxnSpPr>
            <p:spPr>
              <a:xfrm>
                <a:off x="7328510" y="2836290"/>
                <a:ext cx="11313" cy="31679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8" name="Oval 357"/>
              <p:cNvSpPr/>
              <p:nvPr/>
            </p:nvSpPr>
            <p:spPr>
              <a:xfrm>
                <a:off x="2025773" y="2086729"/>
                <a:ext cx="540171" cy="548736"/>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359" name="Rectangle 358"/>
              <p:cNvSpPr/>
              <p:nvPr/>
            </p:nvSpPr>
            <p:spPr>
              <a:xfrm>
                <a:off x="2172835" y="2935289"/>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360" name="Straight Connector 359"/>
              <p:cNvCxnSpPr>
                <a:stCxn id="358" idx="4"/>
                <a:endCxn id="359" idx="0"/>
              </p:cNvCxnSpPr>
              <p:nvPr/>
            </p:nvCxnSpPr>
            <p:spPr>
              <a:xfrm>
                <a:off x="2294444" y="2635464"/>
                <a:ext cx="11313" cy="29982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a:stCxn id="358" idx="5"/>
                <a:endCxn id="340" idx="1"/>
              </p:cNvCxnSpPr>
              <p:nvPr/>
            </p:nvCxnSpPr>
            <p:spPr>
              <a:xfrm>
                <a:off x="2486756" y="2556265"/>
                <a:ext cx="941767" cy="20931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2" name="Rectangle 361"/>
              <p:cNvSpPr/>
              <p:nvPr/>
            </p:nvSpPr>
            <p:spPr>
              <a:xfrm>
                <a:off x="2834617" y="2508179"/>
                <a:ext cx="265844"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grpSp>
      </p:grpSp>
      <p:grpSp>
        <p:nvGrpSpPr>
          <p:cNvPr id="6" name="Group 5"/>
          <p:cNvGrpSpPr>
            <a:grpSpLocks/>
          </p:cNvGrpSpPr>
          <p:nvPr/>
        </p:nvGrpSpPr>
        <p:grpSpPr bwMode="auto">
          <a:xfrm>
            <a:off x="784225" y="3103563"/>
            <a:ext cx="3973513" cy="1939925"/>
            <a:chOff x="784118" y="3103397"/>
            <a:chExt cx="3974082" cy="1939712"/>
          </a:xfrm>
        </p:grpSpPr>
        <p:sp>
          <p:nvSpPr>
            <p:cNvPr id="109" name="TextBox 108"/>
            <p:cNvSpPr txBox="1"/>
            <p:nvPr/>
          </p:nvSpPr>
          <p:spPr>
            <a:xfrm>
              <a:off x="784118" y="3103397"/>
              <a:ext cx="3974082" cy="1939712"/>
            </a:xfrm>
            <a:prstGeom prst="rect">
              <a:avLst/>
            </a:prstGeom>
            <a:solidFill>
              <a:schemeClr val="bg1"/>
            </a:solidFill>
            <a:ln>
              <a:solidFill>
                <a:schemeClr val="accent6">
                  <a:lumMod val="60000"/>
                  <a:lumOff val="40000"/>
                </a:schemeClr>
              </a:solidFill>
            </a:ln>
          </p:spPr>
          <p:txBody>
            <a:bodyPr/>
            <a:lstStyle/>
            <a:p>
              <a:pPr fontAlgn="auto">
                <a:spcBef>
                  <a:spcPts val="0"/>
                </a:spcBef>
                <a:spcAft>
                  <a:spcPts val="0"/>
                </a:spcAft>
                <a:defRPr/>
              </a:pPr>
              <a:r>
                <a:rPr lang="en-US" sz="1800" dirty="0">
                  <a:solidFill>
                    <a:schemeClr val="accent6"/>
                  </a:solidFill>
                  <a:latin typeface="+mn-lt"/>
                  <a:cs typeface="+mn-cs"/>
                </a:rPr>
                <a:t>Sample 3:</a:t>
              </a:r>
            </a:p>
          </p:txBody>
        </p:sp>
        <p:grpSp>
          <p:nvGrpSpPr>
            <p:cNvPr id="38957" name="Group 109"/>
            <p:cNvGrpSpPr>
              <a:grpSpLocks/>
            </p:cNvGrpSpPr>
            <p:nvPr/>
          </p:nvGrpSpPr>
          <p:grpSpPr bwMode="auto">
            <a:xfrm>
              <a:off x="898359" y="3426168"/>
              <a:ext cx="3788844" cy="1567302"/>
              <a:chOff x="928406" y="2087696"/>
              <a:chExt cx="6751545" cy="2792854"/>
            </a:xfrm>
          </p:grpSpPr>
          <p:sp>
            <p:nvSpPr>
              <p:cNvPr id="111" name="Oval 110"/>
              <p:cNvSpPr/>
              <p:nvPr/>
            </p:nvSpPr>
            <p:spPr>
              <a:xfrm>
                <a:off x="928540" y="2935287"/>
                <a:ext cx="540389" cy="548736"/>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12" name="Rectangle 111"/>
              <p:cNvSpPr/>
              <p:nvPr/>
            </p:nvSpPr>
            <p:spPr>
              <a:xfrm>
                <a:off x="1078491" y="3874361"/>
                <a:ext cx="26312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113" name="Straight Connector 112"/>
              <p:cNvCxnSpPr>
                <a:stCxn id="111" idx="4"/>
                <a:endCxn id="112" idx="0"/>
              </p:cNvCxnSpPr>
              <p:nvPr/>
            </p:nvCxnSpPr>
            <p:spPr>
              <a:xfrm>
                <a:off x="1200148" y="3484023"/>
                <a:ext cx="11317" cy="3903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111" idx="6"/>
                <a:endCxn id="116" idx="2"/>
              </p:cNvCxnSpPr>
              <p:nvPr/>
            </p:nvCxnSpPr>
            <p:spPr>
              <a:xfrm>
                <a:off x="1468929" y="3209656"/>
                <a:ext cx="520583" cy="83158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Rectangle 114"/>
              <p:cNvSpPr/>
              <p:nvPr/>
            </p:nvSpPr>
            <p:spPr>
              <a:xfrm>
                <a:off x="1584927" y="3455738"/>
                <a:ext cx="26595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116" name="Oval 115"/>
              <p:cNvSpPr/>
              <p:nvPr/>
            </p:nvSpPr>
            <p:spPr>
              <a:xfrm>
                <a:off x="1989512" y="3766877"/>
                <a:ext cx="540387" cy="548736"/>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17" name="Rectangle 116"/>
              <p:cNvSpPr/>
              <p:nvPr/>
            </p:nvSpPr>
            <p:spPr>
              <a:xfrm>
                <a:off x="2128144" y="4615437"/>
                <a:ext cx="26595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118" name="Straight Connector 117"/>
              <p:cNvCxnSpPr>
                <a:stCxn id="116" idx="4"/>
                <a:endCxn id="117" idx="0"/>
              </p:cNvCxnSpPr>
              <p:nvPr/>
            </p:nvCxnSpPr>
            <p:spPr>
              <a:xfrm>
                <a:off x="2261120" y="4315613"/>
                <a:ext cx="0" cy="29982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116" idx="7"/>
                <a:endCxn id="122" idx="3"/>
              </p:cNvCxnSpPr>
              <p:nvPr/>
            </p:nvCxnSpPr>
            <p:spPr>
              <a:xfrm flipV="1">
                <a:off x="2450680" y="3153085"/>
                <a:ext cx="978923" cy="69582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0" name="Rectangle 119"/>
              <p:cNvSpPr/>
              <p:nvPr/>
            </p:nvSpPr>
            <p:spPr>
              <a:xfrm>
                <a:off x="2829800" y="3387853"/>
                <a:ext cx="263122"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122" name="Oval 121"/>
              <p:cNvSpPr/>
              <p:nvPr/>
            </p:nvSpPr>
            <p:spPr>
              <a:xfrm>
                <a:off x="3350383" y="2686376"/>
                <a:ext cx="540389" cy="545908"/>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23" name="Rectangle 122"/>
              <p:cNvSpPr/>
              <p:nvPr/>
            </p:nvSpPr>
            <p:spPr>
              <a:xfrm>
                <a:off x="3500335" y="3625450"/>
                <a:ext cx="26312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124" name="Straight Connector 123"/>
              <p:cNvCxnSpPr>
                <a:stCxn id="122" idx="4"/>
                <a:endCxn id="123" idx="0"/>
              </p:cNvCxnSpPr>
              <p:nvPr/>
            </p:nvCxnSpPr>
            <p:spPr>
              <a:xfrm>
                <a:off x="3619163" y="3232284"/>
                <a:ext cx="11317" cy="39316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122" idx="5"/>
                <a:endCxn id="127" idx="2"/>
              </p:cNvCxnSpPr>
              <p:nvPr/>
            </p:nvCxnSpPr>
            <p:spPr>
              <a:xfrm>
                <a:off x="3811553" y="3153085"/>
                <a:ext cx="1174141" cy="51479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6" name="Rectangle 125"/>
              <p:cNvSpPr/>
              <p:nvPr/>
            </p:nvSpPr>
            <p:spPr>
              <a:xfrm>
                <a:off x="4252917" y="3260570"/>
                <a:ext cx="26595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127" name="Oval 126"/>
              <p:cNvSpPr/>
              <p:nvPr/>
            </p:nvSpPr>
            <p:spPr>
              <a:xfrm>
                <a:off x="4985693" y="3393510"/>
                <a:ext cx="540389" cy="548736"/>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28" name="Rectangle 127"/>
              <p:cNvSpPr/>
              <p:nvPr/>
            </p:nvSpPr>
            <p:spPr>
              <a:xfrm>
                <a:off x="5135645" y="4332584"/>
                <a:ext cx="26312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129" name="Straight Connector 128"/>
              <p:cNvCxnSpPr>
                <a:stCxn id="127" idx="4"/>
                <a:endCxn id="128" idx="0"/>
              </p:cNvCxnSpPr>
              <p:nvPr/>
            </p:nvCxnSpPr>
            <p:spPr>
              <a:xfrm>
                <a:off x="5257302" y="3942246"/>
                <a:ext cx="11317" cy="3903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131" idx="2"/>
                <a:endCxn id="132" idx="2"/>
              </p:cNvCxnSpPr>
              <p:nvPr/>
            </p:nvCxnSpPr>
            <p:spPr>
              <a:xfrm>
                <a:off x="6111737" y="3806476"/>
                <a:ext cx="1027021" cy="18951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Rectangle 130"/>
              <p:cNvSpPr/>
              <p:nvPr/>
            </p:nvSpPr>
            <p:spPr>
              <a:xfrm>
                <a:off x="5981592" y="3540594"/>
                <a:ext cx="263122"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8</a:t>
                </a:r>
                <a:endParaRPr lang="en-US" sz="800" i="1" dirty="0">
                  <a:solidFill>
                    <a:schemeClr val="tx1"/>
                  </a:solidFill>
                  <a:latin typeface="Times New Roman"/>
                  <a:cs typeface="Times New Roman"/>
                </a:endParaRPr>
              </a:p>
            </p:txBody>
          </p:sp>
          <p:sp>
            <p:nvSpPr>
              <p:cNvPr id="132" name="Oval 131"/>
              <p:cNvSpPr/>
              <p:nvPr/>
            </p:nvSpPr>
            <p:spPr>
              <a:xfrm>
                <a:off x="7138758" y="3721620"/>
                <a:ext cx="540387" cy="545908"/>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33" name="Rectangle 132"/>
              <p:cNvSpPr/>
              <p:nvPr/>
            </p:nvSpPr>
            <p:spPr>
              <a:xfrm>
                <a:off x="7288708" y="4587152"/>
                <a:ext cx="263122"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134" name="Straight Connector 133"/>
              <p:cNvCxnSpPr>
                <a:stCxn id="132" idx="4"/>
                <a:endCxn id="133" idx="0"/>
              </p:cNvCxnSpPr>
              <p:nvPr/>
            </p:nvCxnSpPr>
            <p:spPr>
              <a:xfrm>
                <a:off x="7407537" y="4267528"/>
                <a:ext cx="11317" cy="31962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31" idx="0"/>
                <a:endCxn id="137" idx="3"/>
              </p:cNvCxnSpPr>
              <p:nvPr/>
            </p:nvCxnSpPr>
            <p:spPr>
              <a:xfrm flipV="1">
                <a:off x="6111737" y="2754261"/>
                <a:ext cx="1024191" cy="78633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27" idx="6"/>
                <a:endCxn id="131" idx="1"/>
              </p:cNvCxnSpPr>
              <p:nvPr/>
            </p:nvCxnSpPr>
            <p:spPr>
              <a:xfrm>
                <a:off x="5526082" y="3667879"/>
                <a:ext cx="455509" cy="565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7" name="Oval 136"/>
              <p:cNvSpPr/>
              <p:nvPr/>
            </p:nvSpPr>
            <p:spPr>
              <a:xfrm>
                <a:off x="7056709" y="2287554"/>
                <a:ext cx="543217" cy="548736"/>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38" name="Rectangle 137"/>
              <p:cNvSpPr/>
              <p:nvPr/>
            </p:nvSpPr>
            <p:spPr>
              <a:xfrm>
                <a:off x="7206661" y="3153085"/>
                <a:ext cx="26595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139" name="Straight Connector 138"/>
              <p:cNvCxnSpPr>
                <a:stCxn id="137" idx="4"/>
                <a:endCxn id="138" idx="0"/>
              </p:cNvCxnSpPr>
              <p:nvPr/>
            </p:nvCxnSpPr>
            <p:spPr>
              <a:xfrm>
                <a:off x="7328318" y="2836290"/>
                <a:ext cx="11317" cy="31679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0" name="Oval 139"/>
              <p:cNvSpPr/>
              <p:nvPr/>
            </p:nvSpPr>
            <p:spPr>
              <a:xfrm>
                <a:off x="2026291" y="2086727"/>
                <a:ext cx="540389" cy="548736"/>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41" name="Rectangle 140"/>
              <p:cNvSpPr/>
              <p:nvPr/>
            </p:nvSpPr>
            <p:spPr>
              <a:xfrm>
                <a:off x="2173412" y="2935287"/>
                <a:ext cx="26595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142" name="Straight Connector 141"/>
              <p:cNvCxnSpPr>
                <a:stCxn id="140" idx="4"/>
                <a:endCxn id="141" idx="0"/>
              </p:cNvCxnSpPr>
              <p:nvPr/>
            </p:nvCxnSpPr>
            <p:spPr>
              <a:xfrm>
                <a:off x="2295071" y="2635463"/>
                <a:ext cx="11317" cy="29982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a:stCxn id="140" idx="5"/>
                <a:endCxn id="122" idx="1"/>
              </p:cNvCxnSpPr>
              <p:nvPr/>
            </p:nvCxnSpPr>
            <p:spPr>
              <a:xfrm>
                <a:off x="2487461" y="2556264"/>
                <a:ext cx="942141" cy="20931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a:off x="2835458" y="2508179"/>
                <a:ext cx="263122"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grpSp>
      </p:grpSp>
      <p:grpSp>
        <p:nvGrpSpPr>
          <p:cNvPr id="7" name="Group 6"/>
          <p:cNvGrpSpPr>
            <a:grpSpLocks/>
          </p:cNvGrpSpPr>
          <p:nvPr/>
        </p:nvGrpSpPr>
        <p:grpSpPr bwMode="auto">
          <a:xfrm>
            <a:off x="4957763" y="3082925"/>
            <a:ext cx="3973512" cy="1939925"/>
            <a:chOff x="4957270" y="3082894"/>
            <a:chExt cx="3974082" cy="1939712"/>
          </a:xfrm>
        </p:grpSpPr>
        <p:sp>
          <p:nvSpPr>
            <p:cNvPr id="145" name="TextBox 144"/>
            <p:cNvSpPr txBox="1"/>
            <p:nvPr/>
          </p:nvSpPr>
          <p:spPr>
            <a:xfrm>
              <a:off x="4957270" y="3082894"/>
              <a:ext cx="3974082" cy="1939712"/>
            </a:xfrm>
            <a:prstGeom prst="rect">
              <a:avLst/>
            </a:prstGeom>
            <a:solidFill>
              <a:schemeClr val="bg1"/>
            </a:solidFill>
            <a:ln>
              <a:solidFill>
                <a:schemeClr val="accent6">
                  <a:lumMod val="60000"/>
                  <a:lumOff val="40000"/>
                </a:schemeClr>
              </a:solidFill>
            </a:ln>
          </p:spPr>
          <p:txBody>
            <a:bodyPr/>
            <a:lstStyle/>
            <a:p>
              <a:pPr fontAlgn="auto">
                <a:spcBef>
                  <a:spcPts val="0"/>
                </a:spcBef>
                <a:spcAft>
                  <a:spcPts val="0"/>
                </a:spcAft>
                <a:defRPr/>
              </a:pPr>
              <a:r>
                <a:rPr lang="en-US" sz="1800" dirty="0">
                  <a:solidFill>
                    <a:schemeClr val="accent6"/>
                  </a:solidFill>
                  <a:latin typeface="+mn-lt"/>
                  <a:cs typeface="+mn-cs"/>
                </a:rPr>
                <a:t>Sample 4:</a:t>
              </a:r>
            </a:p>
          </p:txBody>
        </p:sp>
        <p:grpSp>
          <p:nvGrpSpPr>
            <p:cNvPr id="38922" name="Group 145"/>
            <p:cNvGrpSpPr>
              <a:grpSpLocks/>
            </p:cNvGrpSpPr>
            <p:nvPr/>
          </p:nvGrpSpPr>
          <p:grpSpPr bwMode="auto">
            <a:xfrm>
              <a:off x="5071511" y="3405665"/>
              <a:ext cx="3788844" cy="1567302"/>
              <a:chOff x="928406" y="2087696"/>
              <a:chExt cx="6751545" cy="2792854"/>
            </a:xfrm>
          </p:grpSpPr>
          <p:sp>
            <p:nvSpPr>
              <p:cNvPr id="147" name="Oval 146"/>
              <p:cNvSpPr/>
              <p:nvPr/>
            </p:nvSpPr>
            <p:spPr>
              <a:xfrm>
                <a:off x="928540" y="2935289"/>
                <a:ext cx="540387" cy="548736"/>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48" name="Rectangle 147"/>
              <p:cNvSpPr/>
              <p:nvPr/>
            </p:nvSpPr>
            <p:spPr>
              <a:xfrm>
                <a:off x="1078489" y="3874363"/>
                <a:ext cx="263122"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149" name="Straight Connector 148"/>
              <p:cNvCxnSpPr>
                <a:stCxn id="147" idx="4"/>
                <a:endCxn id="148" idx="0"/>
              </p:cNvCxnSpPr>
              <p:nvPr/>
            </p:nvCxnSpPr>
            <p:spPr>
              <a:xfrm>
                <a:off x="1200148" y="3484025"/>
                <a:ext cx="11317" cy="3903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147" idx="6"/>
                <a:endCxn id="152" idx="2"/>
              </p:cNvCxnSpPr>
              <p:nvPr/>
            </p:nvCxnSpPr>
            <p:spPr>
              <a:xfrm>
                <a:off x="1468927" y="3209656"/>
                <a:ext cx="520583" cy="83158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Rectangle 150"/>
              <p:cNvSpPr/>
              <p:nvPr/>
            </p:nvSpPr>
            <p:spPr>
              <a:xfrm>
                <a:off x="1584927" y="3455740"/>
                <a:ext cx="26595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152" name="Oval 151"/>
              <p:cNvSpPr/>
              <p:nvPr/>
            </p:nvSpPr>
            <p:spPr>
              <a:xfrm>
                <a:off x="1989510" y="3766879"/>
                <a:ext cx="540389" cy="548736"/>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53" name="Rectangle 152"/>
              <p:cNvSpPr/>
              <p:nvPr/>
            </p:nvSpPr>
            <p:spPr>
              <a:xfrm>
                <a:off x="2128145" y="4615439"/>
                <a:ext cx="26595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154" name="Straight Connector 153"/>
              <p:cNvCxnSpPr>
                <a:stCxn id="152" idx="4"/>
                <a:endCxn id="153" idx="0"/>
              </p:cNvCxnSpPr>
              <p:nvPr/>
            </p:nvCxnSpPr>
            <p:spPr>
              <a:xfrm>
                <a:off x="2261119" y="4315614"/>
                <a:ext cx="0" cy="29982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52" idx="7"/>
                <a:endCxn id="157" idx="3"/>
              </p:cNvCxnSpPr>
              <p:nvPr/>
            </p:nvCxnSpPr>
            <p:spPr>
              <a:xfrm flipV="1">
                <a:off x="2450680" y="3153085"/>
                <a:ext cx="978923" cy="69582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6" name="Rectangle 155"/>
              <p:cNvSpPr/>
              <p:nvPr/>
            </p:nvSpPr>
            <p:spPr>
              <a:xfrm>
                <a:off x="2829800" y="3387855"/>
                <a:ext cx="26312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157" name="Oval 156"/>
              <p:cNvSpPr/>
              <p:nvPr/>
            </p:nvSpPr>
            <p:spPr>
              <a:xfrm>
                <a:off x="3350384" y="2686378"/>
                <a:ext cx="540387" cy="545906"/>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58" name="Rectangle 157"/>
              <p:cNvSpPr/>
              <p:nvPr/>
            </p:nvSpPr>
            <p:spPr>
              <a:xfrm>
                <a:off x="3500334" y="3625452"/>
                <a:ext cx="263122"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193" name="Straight Connector 192"/>
              <p:cNvCxnSpPr>
                <a:stCxn id="157" idx="4"/>
                <a:endCxn id="158" idx="0"/>
              </p:cNvCxnSpPr>
              <p:nvPr/>
            </p:nvCxnSpPr>
            <p:spPr>
              <a:xfrm>
                <a:off x="3619162" y="3232284"/>
                <a:ext cx="11317" cy="39316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57" idx="5"/>
                <a:endCxn id="196" idx="2"/>
              </p:cNvCxnSpPr>
              <p:nvPr/>
            </p:nvCxnSpPr>
            <p:spPr>
              <a:xfrm>
                <a:off x="3811552" y="3153085"/>
                <a:ext cx="1174143" cy="51479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Rectangle 194"/>
              <p:cNvSpPr/>
              <p:nvPr/>
            </p:nvSpPr>
            <p:spPr>
              <a:xfrm>
                <a:off x="4252916" y="3260570"/>
                <a:ext cx="26595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196" name="Oval 195"/>
              <p:cNvSpPr/>
              <p:nvPr/>
            </p:nvSpPr>
            <p:spPr>
              <a:xfrm>
                <a:off x="4985694" y="3393512"/>
                <a:ext cx="540387" cy="548736"/>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97" name="Rectangle 196"/>
              <p:cNvSpPr/>
              <p:nvPr/>
            </p:nvSpPr>
            <p:spPr>
              <a:xfrm>
                <a:off x="5135644" y="4332586"/>
                <a:ext cx="263122"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198" name="Straight Connector 197"/>
              <p:cNvCxnSpPr>
                <a:stCxn id="196" idx="4"/>
                <a:endCxn id="197" idx="0"/>
              </p:cNvCxnSpPr>
              <p:nvPr/>
            </p:nvCxnSpPr>
            <p:spPr>
              <a:xfrm>
                <a:off x="5257303" y="3942248"/>
                <a:ext cx="11317" cy="3903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a:stCxn id="200" idx="2"/>
                <a:endCxn id="201" idx="2"/>
              </p:cNvCxnSpPr>
              <p:nvPr/>
            </p:nvCxnSpPr>
            <p:spPr>
              <a:xfrm>
                <a:off x="6111739" y="3806478"/>
                <a:ext cx="1027019" cy="1895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0" name="Rectangle 199"/>
              <p:cNvSpPr/>
              <p:nvPr/>
            </p:nvSpPr>
            <p:spPr>
              <a:xfrm>
                <a:off x="5981593" y="3540596"/>
                <a:ext cx="26312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8</a:t>
                </a:r>
                <a:endParaRPr lang="en-US" sz="800" i="1" dirty="0">
                  <a:solidFill>
                    <a:schemeClr val="tx1"/>
                  </a:solidFill>
                  <a:latin typeface="Times New Roman"/>
                  <a:cs typeface="Times New Roman"/>
                </a:endParaRPr>
              </a:p>
            </p:txBody>
          </p:sp>
          <p:sp>
            <p:nvSpPr>
              <p:cNvPr id="201" name="Oval 200"/>
              <p:cNvSpPr/>
              <p:nvPr/>
            </p:nvSpPr>
            <p:spPr>
              <a:xfrm>
                <a:off x="7138758" y="3721622"/>
                <a:ext cx="540389" cy="545906"/>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02" name="Rectangle 201"/>
              <p:cNvSpPr/>
              <p:nvPr/>
            </p:nvSpPr>
            <p:spPr>
              <a:xfrm>
                <a:off x="7288710" y="4587154"/>
                <a:ext cx="26312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203" name="Straight Connector 202"/>
              <p:cNvCxnSpPr>
                <a:stCxn id="201" idx="4"/>
                <a:endCxn id="202" idx="0"/>
              </p:cNvCxnSpPr>
              <p:nvPr/>
            </p:nvCxnSpPr>
            <p:spPr>
              <a:xfrm>
                <a:off x="7407539" y="4267528"/>
                <a:ext cx="11317" cy="31962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a:stCxn id="200" idx="0"/>
                <a:endCxn id="223" idx="3"/>
              </p:cNvCxnSpPr>
              <p:nvPr/>
            </p:nvCxnSpPr>
            <p:spPr>
              <a:xfrm flipV="1">
                <a:off x="6111739" y="2754263"/>
                <a:ext cx="1024191" cy="78633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196" idx="6"/>
                <a:endCxn id="200" idx="1"/>
              </p:cNvCxnSpPr>
              <p:nvPr/>
            </p:nvCxnSpPr>
            <p:spPr>
              <a:xfrm>
                <a:off x="5526082" y="3667879"/>
                <a:ext cx="455511" cy="565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3" name="Oval 222"/>
              <p:cNvSpPr/>
              <p:nvPr/>
            </p:nvSpPr>
            <p:spPr>
              <a:xfrm>
                <a:off x="7056711" y="2287554"/>
                <a:ext cx="543217" cy="548736"/>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24" name="Rectangle 223"/>
              <p:cNvSpPr/>
              <p:nvPr/>
            </p:nvSpPr>
            <p:spPr>
              <a:xfrm>
                <a:off x="7206660" y="3153085"/>
                <a:ext cx="26595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225" name="Straight Connector 224"/>
              <p:cNvCxnSpPr>
                <a:stCxn id="223" idx="4"/>
                <a:endCxn id="224" idx="0"/>
              </p:cNvCxnSpPr>
              <p:nvPr/>
            </p:nvCxnSpPr>
            <p:spPr>
              <a:xfrm>
                <a:off x="7328319" y="2836290"/>
                <a:ext cx="11317" cy="31679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6" name="Oval 225"/>
              <p:cNvSpPr/>
              <p:nvPr/>
            </p:nvSpPr>
            <p:spPr>
              <a:xfrm>
                <a:off x="2026291" y="2086729"/>
                <a:ext cx="540387" cy="548736"/>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27" name="Rectangle 226"/>
              <p:cNvSpPr/>
              <p:nvPr/>
            </p:nvSpPr>
            <p:spPr>
              <a:xfrm>
                <a:off x="2173413" y="2935289"/>
                <a:ext cx="26595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228" name="Straight Connector 227"/>
              <p:cNvCxnSpPr>
                <a:stCxn id="226" idx="4"/>
                <a:endCxn id="227" idx="0"/>
              </p:cNvCxnSpPr>
              <p:nvPr/>
            </p:nvCxnSpPr>
            <p:spPr>
              <a:xfrm>
                <a:off x="2295070" y="2635464"/>
                <a:ext cx="11317" cy="29982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226" idx="5"/>
                <a:endCxn id="157" idx="1"/>
              </p:cNvCxnSpPr>
              <p:nvPr/>
            </p:nvCxnSpPr>
            <p:spPr>
              <a:xfrm>
                <a:off x="2487459" y="2556265"/>
                <a:ext cx="942144" cy="20931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0" name="Rectangle 229"/>
              <p:cNvSpPr/>
              <p:nvPr/>
            </p:nvSpPr>
            <p:spPr>
              <a:xfrm>
                <a:off x="2835459" y="2508179"/>
                <a:ext cx="263120" cy="2658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grpSp>
      </p:grpSp>
      <p:sp>
        <p:nvSpPr>
          <p:cNvPr id="121" name="Content Placeholder 2"/>
          <p:cNvSpPr txBox="1">
            <a:spLocks/>
          </p:cNvSpPr>
          <p:nvPr/>
        </p:nvSpPr>
        <p:spPr>
          <a:xfrm>
            <a:off x="447675" y="1120775"/>
            <a:ext cx="8229600" cy="523875"/>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lnSpcReduction="10000"/>
          </a:bodyPr>
          <a:lstStyle/>
          <a:p>
            <a:pPr>
              <a:lnSpc>
                <a:spcPct val="80000"/>
              </a:lnSpc>
              <a:spcBef>
                <a:spcPct val="20000"/>
              </a:spcBef>
              <a:buFont typeface="Arial" charset="0"/>
              <a:buNone/>
              <a:defRPr/>
            </a:pPr>
            <a:r>
              <a:rPr lang="en-US" sz="1600">
                <a:latin typeface="Candara" pitchFamily="34" charset="0"/>
              </a:rPr>
              <a:t>A </a:t>
            </a:r>
            <a:r>
              <a:rPr lang="en-US" sz="1600" b="1">
                <a:latin typeface="Candara" pitchFamily="34" charset="0"/>
              </a:rPr>
              <a:t>joint distribution </a:t>
            </a:r>
            <a:r>
              <a:rPr lang="en-US" sz="1600">
                <a:latin typeface="Candara" pitchFamily="34" charset="0"/>
              </a:rPr>
              <a:t>defines a probability </a:t>
            </a:r>
            <a:r>
              <a:rPr lang="en-US" sz="1600" i="1">
                <a:latin typeface="Times New Roman" pitchFamily="18" charset="0"/>
                <a:cs typeface="Times New Roman" pitchFamily="18" charset="0"/>
              </a:rPr>
              <a:t>p</a:t>
            </a:r>
            <a:r>
              <a:rPr lang="en-US" sz="1600">
                <a:latin typeface="Times New Roman" pitchFamily="18" charset="0"/>
                <a:cs typeface="Times New Roman" pitchFamily="18" charset="0"/>
              </a:rPr>
              <a:t>(</a:t>
            </a:r>
            <a:r>
              <a:rPr lang="en-US" sz="1600" b="1" i="1">
                <a:latin typeface="Times New Roman" pitchFamily="18" charset="0"/>
                <a:cs typeface="Times New Roman" pitchFamily="18" charset="0"/>
              </a:rPr>
              <a:t>x</a:t>
            </a:r>
            <a:r>
              <a:rPr lang="en-US" sz="1600">
                <a:latin typeface="Times New Roman" pitchFamily="18" charset="0"/>
                <a:cs typeface="Times New Roman" pitchFamily="18" charset="0"/>
              </a:rPr>
              <a:t>) </a:t>
            </a:r>
            <a:r>
              <a:rPr lang="en-US" sz="1600">
                <a:latin typeface="Candara" pitchFamily="34" charset="0"/>
              </a:rPr>
              <a:t>for each assignment of values </a:t>
            </a:r>
            <a:r>
              <a:rPr lang="en-US" sz="1600" b="1" i="1">
                <a:latin typeface="Times New Roman" pitchFamily="18" charset="0"/>
                <a:cs typeface="Times New Roman" pitchFamily="18" charset="0"/>
              </a:rPr>
              <a:t>x </a:t>
            </a:r>
            <a:r>
              <a:rPr lang="en-US" sz="1600">
                <a:latin typeface="Candara" pitchFamily="34" charset="0"/>
              </a:rPr>
              <a:t>to variables </a:t>
            </a:r>
            <a:r>
              <a:rPr lang="en-US" sz="1600" b="1" i="1">
                <a:latin typeface="Times New Roman" pitchFamily="18" charset="0"/>
                <a:cs typeface="Times New Roman" pitchFamily="18" charset="0"/>
              </a:rPr>
              <a:t>X</a:t>
            </a:r>
            <a:r>
              <a:rPr lang="en-US" sz="1600">
                <a:latin typeface="Candara" pitchFamily="34" charset="0"/>
              </a:rPr>
              <a:t>. </a:t>
            </a:r>
          </a:p>
          <a:p>
            <a:pPr>
              <a:lnSpc>
                <a:spcPct val="80000"/>
              </a:lnSpc>
              <a:spcBef>
                <a:spcPct val="20000"/>
              </a:spcBef>
              <a:buFont typeface="Arial" charset="0"/>
              <a:buNone/>
              <a:defRPr/>
            </a:pPr>
            <a:r>
              <a:rPr lang="en-US" sz="1600">
                <a:latin typeface="Candara" pitchFamily="34" charset="0"/>
              </a:rPr>
              <a:t>This gives the </a:t>
            </a:r>
            <a:r>
              <a:rPr lang="en-US" sz="1600" b="1">
                <a:latin typeface="Candara" pitchFamily="34" charset="0"/>
              </a:rPr>
              <a:t>proportion</a:t>
            </a:r>
            <a:r>
              <a:rPr lang="en-US" sz="1600">
                <a:latin typeface="Candara" pitchFamily="34" charset="0"/>
              </a:rPr>
              <a:t> of samples that will equal </a:t>
            </a:r>
            <a:r>
              <a:rPr lang="en-US" sz="1600" b="1" i="1">
                <a:latin typeface="Times New Roman" pitchFamily="18" charset="0"/>
                <a:cs typeface="Times New Roman" pitchFamily="18" charset="0"/>
              </a:rPr>
              <a:t>x</a:t>
            </a:r>
            <a:r>
              <a:rPr lang="en-US" sz="1600">
                <a:latin typeface="Candara"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24" name="Group 196"/>
          <p:cNvGrpSpPr>
            <a:grpSpLocks/>
          </p:cNvGrpSpPr>
          <p:nvPr/>
        </p:nvGrpSpPr>
        <p:grpSpPr bwMode="auto">
          <a:xfrm>
            <a:off x="1128713" y="2763838"/>
            <a:ext cx="6210300" cy="841375"/>
            <a:chOff x="711" y="2875"/>
            <a:chExt cx="3912" cy="530"/>
          </a:xfrm>
        </p:grpSpPr>
        <p:grpSp>
          <p:nvGrpSpPr>
            <p:cNvPr id="41065" name="Group 274"/>
            <p:cNvGrpSpPr>
              <a:grpSpLocks/>
            </p:cNvGrpSpPr>
            <p:nvPr/>
          </p:nvGrpSpPr>
          <p:grpSpPr bwMode="auto">
            <a:xfrm>
              <a:off x="711" y="2909"/>
              <a:ext cx="3912" cy="496"/>
              <a:chOff x="1109405" y="2058552"/>
              <a:chExt cx="6209145" cy="786974"/>
            </a:xfrm>
          </p:grpSpPr>
          <p:sp>
            <p:nvSpPr>
              <p:cNvPr id="276" name="Oval 275"/>
              <p:cNvSpPr/>
              <p:nvPr/>
            </p:nvSpPr>
            <p:spPr>
              <a:xfrm>
                <a:off x="2263302" y="2060138"/>
                <a:ext cx="360296" cy="36492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n</a:t>
                </a:r>
              </a:p>
            </p:txBody>
          </p:sp>
          <p:sp>
            <p:nvSpPr>
              <p:cNvPr id="277" name="Oval 276"/>
              <p:cNvSpPr/>
              <p:nvPr/>
            </p:nvSpPr>
            <p:spPr>
              <a:xfrm>
                <a:off x="3364822" y="2060138"/>
                <a:ext cx="360296" cy="36492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n</a:t>
                </a:r>
              </a:p>
            </p:txBody>
          </p:sp>
          <p:sp>
            <p:nvSpPr>
              <p:cNvPr id="278" name="Oval 277"/>
              <p:cNvSpPr/>
              <p:nvPr/>
            </p:nvSpPr>
            <p:spPr>
              <a:xfrm>
                <a:off x="4482215" y="2058552"/>
                <a:ext cx="360296" cy="364927"/>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v</a:t>
                </a:r>
              </a:p>
            </p:txBody>
          </p:sp>
          <p:sp>
            <p:nvSpPr>
              <p:cNvPr id="279" name="Oval 278"/>
              <p:cNvSpPr/>
              <p:nvPr/>
            </p:nvSpPr>
            <p:spPr>
              <a:xfrm>
                <a:off x="5588497" y="2060138"/>
                <a:ext cx="360295" cy="364927"/>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d</a:t>
                </a:r>
              </a:p>
            </p:txBody>
          </p:sp>
          <p:sp>
            <p:nvSpPr>
              <p:cNvPr id="280" name="Oval 279"/>
              <p:cNvSpPr/>
              <p:nvPr/>
            </p:nvSpPr>
            <p:spPr>
              <a:xfrm>
                <a:off x="6688429" y="2058552"/>
                <a:ext cx="360296" cy="36492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n</a:t>
                </a:r>
              </a:p>
            </p:txBody>
          </p:sp>
          <p:sp>
            <p:nvSpPr>
              <p:cNvPr id="41072" name="TextBox 280"/>
              <p:cNvSpPr txBox="1">
                <a:spLocks noChangeArrowheads="1"/>
              </p:cNvSpPr>
              <p:nvPr/>
            </p:nvSpPr>
            <p:spPr bwMode="auto">
              <a:xfrm>
                <a:off x="1109405" y="2212456"/>
                <a:ext cx="963433" cy="363341"/>
              </a:xfrm>
              <a:prstGeom prst="rect">
                <a:avLst/>
              </a:prstGeom>
              <a:noFill/>
              <a:ln w="9525">
                <a:noFill/>
                <a:miter lim="800000"/>
                <a:headEnd/>
                <a:tailEnd/>
              </a:ln>
            </p:spPr>
            <p:txBody>
              <a:bodyPr anchor="ctr"/>
              <a:lstStyle/>
              <a:p>
                <a:pPr algn="ctr"/>
                <a:r>
                  <a:rPr lang="en-US" sz="1400">
                    <a:solidFill>
                      <a:srgbClr val="475A8D"/>
                    </a:solidFill>
                    <a:latin typeface="Candara" pitchFamily="34" charset="0"/>
                  </a:rPr>
                  <a:t>Sample 2:</a:t>
                </a:r>
              </a:p>
            </p:txBody>
          </p:sp>
          <p:grpSp>
            <p:nvGrpSpPr>
              <p:cNvPr id="41073" name="Group 281"/>
              <p:cNvGrpSpPr>
                <a:grpSpLocks/>
              </p:cNvGrpSpPr>
              <p:nvPr/>
            </p:nvGrpSpPr>
            <p:grpSpPr bwMode="auto">
              <a:xfrm>
                <a:off x="1967849" y="2496632"/>
                <a:ext cx="5350701" cy="246041"/>
                <a:chOff x="492120" y="3950977"/>
                <a:chExt cx="8067290" cy="370958"/>
              </a:xfrm>
            </p:grpSpPr>
            <p:sp>
              <p:nvSpPr>
                <p:cNvPr id="41079" name="TextBox 287"/>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200">
                      <a:latin typeface="Rockwell"/>
                      <a:ea typeface="Rockwell"/>
                      <a:cs typeface="Rockwell"/>
                    </a:rPr>
                    <a:t>time</a:t>
                  </a:r>
                </a:p>
              </p:txBody>
            </p:sp>
            <p:sp>
              <p:nvSpPr>
                <p:cNvPr id="41080" name="TextBox 288"/>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like</a:t>
                  </a:r>
                </a:p>
              </p:txBody>
            </p:sp>
            <p:sp>
              <p:nvSpPr>
                <p:cNvPr id="41081" name="TextBox 289"/>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flies</a:t>
                  </a:r>
                </a:p>
              </p:txBody>
            </p:sp>
            <p:sp>
              <p:nvSpPr>
                <p:cNvPr id="41082" name="TextBox 290"/>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an</a:t>
                  </a:r>
                </a:p>
              </p:txBody>
            </p:sp>
            <p:sp>
              <p:nvSpPr>
                <p:cNvPr id="41083" name="TextBox 291"/>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arrow</a:t>
                  </a:r>
                </a:p>
              </p:txBody>
            </p:sp>
          </p:grpSp>
          <p:sp>
            <p:nvSpPr>
              <p:cNvPr id="283" name="Oval 282"/>
              <p:cNvSpPr/>
              <p:nvPr/>
            </p:nvSpPr>
            <p:spPr>
              <a:xfrm>
                <a:off x="2236320" y="2480599"/>
                <a:ext cx="360295"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84" name="Oval 283"/>
              <p:cNvSpPr/>
              <p:nvPr/>
            </p:nvSpPr>
            <p:spPr>
              <a:xfrm>
                <a:off x="3336253" y="2480599"/>
                <a:ext cx="360296"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85" name="Oval 284"/>
              <p:cNvSpPr/>
              <p:nvPr/>
            </p:nvSpPr>
            <p:spPr>
              <a:xfrm>
                <a:off x="4453645" y="2479011"/>
                <a:ext cx="360296"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86" name="Oval 285"/>
              <p:cNvSpPr/>
              <p:nvPr/>
            </p:nvSpPr>
            <p:spPr>
              <a:xfrm>
                <a:off x="5559927" y="2480599"/>
                <a:ext cx="360295"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87" name="Oval 286"/>
              <p:cNvSpPr/>
              <p:nvPr/>
            </p:nvSpPr>
            <p:spPr>
              <a:xfrm>
                <a:off x="6661447" y="2479011"/>
                <a:ext cx="360295"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grpSp>
        <p:sp>
          <p:nvSpPr>
            <p:cNvPr id="2" name="TextBox 273"/>
            <p:cNvSpPr txBox="1"/>
            <p:nvPr/>
          </p:nvSpPr>
          <p:spPr>
            <a:xfrm>
              <a:off x="711" y="2875"/>
              <a:ext cx="3840" cy="528"/>
            </a:xfrm>
            <a:prstGeom prst="rect">
              <a:avLst/>
            </a:prstGeom>
            <a:noFill/>
            <a:ln>
              <a:solidFill>
                <a:schemeClr val="accent6">
                  <a:lumMod val="60000"/>
                  <a:lumOff val="40000"/>
                </a:schemeClr>
              </a:solidFill>
            </a:ln>
          </p:spPr>
          <p:txBody>
            <a:bodyPr/>
            <a:lstStyle/>
            <a:p>
              <a:pPr>
                <a:defRPr/>
              </a:pPr>
              <a:endParaRPr lang="en-US" sz="1800">
                <a:solidFill>
                  <a:srgbClr val="475A8D"/>
                </a:solidFill>
                <a:latin typeface="Candara" pitchFamily="34" charset="0"/>
              </a:endParaRPr>
            </a:p>
          </p:txBody>
        </p:sp>
      </p:grpSp>
      <p:sp>
        <p:nvSpPr>
          <p:cNvPr id="40962" name="Title 1"/>
          <p:cNvSpPr>
            <a:spLocks noGrp="1"/>
          </p:cNvSpPr>
          <p:nvPr>
            <p:ph type="title"/>
          </p:nvPr>
        </p:nvSpPr>
        <p:spPr/>
        <p:txBody>
          <a:bodyPr/>
          <a:lstStyle/>
          <a:p>
            <a:pPr eaLnBrk="1" hangingPunct="1"/>
            <a:r>
              <a:rPr lang="en-US" sz="3600" smtClean="0"/>
              <a:t>Sampling from a Joint Distribution</a:t>
            </a:r>
          </a:p>
        </p:txBody>
      </p:sp>
      <p:sp>
        <p:nvSpPr>
          <p:cNvPr id="4" name="Slide Number Placeholder 3"/>
          <p:cNvSpPr>
            <a:spLocks noGrp="1"/>
          </p:cNvSpPr>
          <p:nvPr>
            <p:ph type="sldNum" sz="quarter" idx="12"/>
          </p:nvPr>
        </p:nvSpPr>
        <p:spPr/>
        <p:txBody>
          <a:bodyPr/>
          <a:lstStyle/>
          <a:p>
            <a:pPr>
              <a:defRPr/>
            </a:pPr>
            <a:fld id="{28F5C1AC-3F6C-4163-AEBF-7557DCBE3682}" type="slidenum">
              <a:rPr lang="en-US"/>
              <a:pPr>
                <a:defRPr/>
              </a:pPr>
              <a:t>14</a:t>
            </a:fld>
            <a:endParaRPr lang="en-US"/>
          </a:p>
        </p:txBody>
      </p:sp>
      <p:grpSp>
        <p:nvGrpSpPr>
          <p:cNvPr id="40964" name="Group 2"/>
          <p:cNvGrpSpPr>
            <a:grpSpLocks/>
          </p:cNvGrpSpPr>
          <p:nvPr/>
        </p:nvGrpSpPr>
        <p:grpSpPr bwMode="auto">
          <a:xfrm>
            <a:off x="974725" y="5613400"/>
            <a:ext cx="6405563" cy="1319213"/>
            <a:chOff x="-52204" y="4959662"/>
            <a:chExt cx="8695396" cy="1791575"/>
          </a:xfrm>
        </p:grpSpPr>
        <p:grpSp>
          <p:nvGrpSpPr>
            <p:cNvPr id="41026" name="Group 106"/>
            <p:cNvGrpSpPr>
              <a:grpSpLocks/>
            </p:cNvGrpSpPr>
            <p:nvPr/>
          </p:nvGrpSpPr>
          <p:grpSpPr bwMode="auto">
            <a:xfrm>
              <a:off x="316783" y="4959662"/>
              <a:ext cx="8326409" cy="1791575"/>
              <a:chOff x="322637" y="2351147"/>
              <a:chExt cx="8326409" cy="1791575"/>
            </a:xfrm>
          </p:grpSpPr>
          <p:grpSp>
            <p:nvGrpSpPr>
              <p:cNvPr id="41028" name="Group 113"/>
              <p:cNvGrpSpPr>
                <a:grpSpLocks/>
              </p:cNvGrpSpPr>
              <p:nvPr/>
            </p:nvGrpSpPr>
            <p:grpSpPr bwMode="auto">
              <a:xfrm>
                <a:off x="1388485" y="3808860"/>
                <a:ext cx="7260561" cy="333862"/>
                <a:chOff x="492120" y="3950977"/>
                <a:chExt cx="8067290" cy="370958"/>
              </a:xfrm>
            </p:grpSpPr>
            <p:sp>
              <p:nvSpPr>
                <p:cNvPr id="41060" name="TextBox 152"/>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endParaRPr lang="en-US" sz="1100">
                    <a:latin typeface="Rockwell"/>
                    <a:ea typeface="Rockwell"/>
                    <a:cs typeface="Rockwell"/>
                  </a:endParaRPr>
                </a:p>
              </p:txBody>
            </p:sp>
            <p:sp>
              <p:nvSpPr>
                <p:cNvPr id="41061" name="TextBox 153"/>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endParaRPr lang="en-US" sz="1100">
                    <a:latin typeface="Rockwell"/>
                    <a:ea typeface="Rockwell"/>
                    <a:cs typeface="Rockwell"/>
                  </a:endParaRPr>
                </a:p>
              </p:txBody>
            </p:sp>
            <p:sp>
              <p:nvSpPr>
                <p:cNvPr id="41062" name="TextBox 154"/>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endParaRPr lang="en-US" sz="1100">
                    <a:latin typeface="Rockwell"/>
                    <a:ea typeface="Rockwell"/>
                    <a:cs typeface="Rockwell"/>
                  </a:endParaRPr>
                </a:p>
              </p:txBody>
            </p:sp>
            <p:sp>
              <p:nvSpPr>
                <p:cNvPr id="41063" name="TextBox 155"/>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endParaRPr lang="en-US" sz="1100">
                    <a:latin typeface="Rockwell"/>
                    <a:ea typeface="Rockwell"/>
                    <a:cs typeface="Rockwell"/>
                  </a:endParaRPr>
                </a:p>
              </p:txBody>
            </p:sp>
            <p:sp>
              <p:nvSpPr>
                <p:cNvPr id="41064" name="TextBox 156"/>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endParaRPr lang="en-US" sz="1100">
                    <a:latin typeface="Rockwell"/>
                    <a:ea typeface="Rockwell"/>
                    <a:cs typeface="Rockwell"/>
                  </a:endParaRPr>
                </a:p>
              </p:txBody>
            </p:sp>
          </p:grpSp>
          <p:sp>
            <p:nvSpPr>
              <p:cNvPr id="122" name="Oval 121"/>
              <p:cNvSpPr/>
              <p:nvPr/>
            </p:nvSpPr>
            <p:spPr>
              <a:xfrm>
                <a:off x="1737984" y="3347185"/>
                <a:ext cx="487028" cy="49155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100" i="1" dirty="0">
                    <a:solidFill>
                      <a:schemeClr val="tx1"/>
                    </a:solidFill>
                    <a:latin typeface="Times New Roman"/>
                    <a:cs typeface="Times New Roman"/>
                  </a:rPr>
                  <a:t>W</a:t>
                </a:r>
                <a:r>
                  <a:rPr lang="en-US" sz="1100" i="1" baseline="-25000" dirty="0">
                    <a:solidFill>
                      <a:schemeClr val="tx1"/>
                    </a:solidFill>
                    <a:latin typeface="Times New Roman"/>
                    <a:cs typeface="Times New Roman"/>
                  </a:rPr>
                  <a:t>1</a:t>
                </a:r>
                <a:endParaRPr lang="en-US" sz="1100" i="1" dirty="0">
                  <a:solidFill>
                    <a:schemeClr val="tx1"/>
                  </a:solidFill>
                  <a:latin typeface="Times New Roman"/>
                  <a:cs typeface="Times New Roman"/>
                </a:endParaRPr>
              </a:p>
            </p:txBody>
          </p:sp>
          <p:sp>
            <p:nvSpPr>
              <p:cNvPr id="123" name="Oval 122"/>
              <p:cNvSpPr/>
              <p:nvPr/>
            </p:nvSpPr>
            <p:spPr>
              <a:xfrm>
                <a:off x="3227085" y="3347185"/>
                <a:ext cx="487028" cy="49155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100" i="1" dirty="0">
                    <a:solidFill>
                      <a:schemeClr val="tx1"/>
                    </a:solidFill>
                    <a:latin typeface="Times New Roman"/>
                    <a:cs typeface="Times New Roman"/>
                  </a:rPr>
                  <a:t>W</a:t>
                </a:r>
                <a:r>
                  <a:rPr lang="en-US" sz="1100" i="1" baseline="-25000" dirty="0">
                    <a:solidFill>
                      <a:schemeClr val="tx1"/>
                    </a:solidFill>
                    <a:latin typeface="Times New Roman"/>
                    <a:cs typeface="Times New Roman"/>
                  </a:rPr>
                  <a:t>2</a:t>
                </a:r>
                <a:endParaRPr lang="en-US" sz="1100" i="1" dirty="0">
                  <a:solidFill>
                    <a:schemeClr val="tx1"/>
                  </a:solidFill>
                  <a:latin typeface="Times New Roman"/>
                  <a:cs typeface="Times New Roman"/>
                </a:endParaRPr>
              </a:p>
            </p:txBody>
          </p:sp>
          <p:sp>
            <p:nvSpPr>
              <p:cNvPr id="124" name="Oval 123"/>
              <p:cNvSpPr/>
              <p:nvPr/>
            </p:nvSpPr>
            <p:spPr>
              <a:xfrm>
                <a:off x="4737734" y="3345029"/>
                <a:ext cx="484874" cy="49155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100" i="1" dirty="0">
                    <a:solidFill>
                      <a:schemeClr val="tx1"/>
                    </a:solidFill>
                    <a:latin typeface="Times New Roman"/>
                    <a:cs typeface="Times New Roman"/>
                  </a:rPr>
                  <a:t>W</a:t>
                </a:r>
                <a:r>
                  <a:rPr lang="en-US" sz="1100" i="1" baseline="-25000" dirty="0">
                    <a:solidFill>
                      <a:schemeClr val="tx1"/>
                    </a:solidFill>
                    <a:latin typeface="Times New Roman"/>
                    <a:cs typeface="Times New Roman"/>
                  </a:rPr>
                  <a:t>3</a:t>
                </a:r>
                <a:endParaRPr lang="en-US" sz="1100" i="1" dirty="0">
                  <a:solidFill>
                    <a:schemeClr val="tx1"/>
                  </a:solidFill>
                  <a:latin typeface="Times New Roman"/>
                  <a:cs typeface="Times New Roman"/>
                </a:endParaRPr>
              </a:p>
            </p:txBody>
          </p:sp>
          <p:sp>
            <p:nvSpPr>
              <p:cNvPr id="125" name="Oval 124"/>
              <p:cNvSpPr/>
              <p:nvPr/>
            </p:nvSpPr>
            <p:spPr>
              <a:xfrm>
                <a:off x="6231144" y="3347185"/>
                <a:ext cx="487028" cy="49155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100" i="1" dirty="0">
                    <a:solidFill>
                      <a:schemeClr val="tx1"/>
                    </a:solidFill>
                    <a:latin typeface="Times New Roman"/>
                    <a:cs typeface="Times New Roman"/>
                  </a:rPr>
                  <a:t>W</a:t>
                </a:r>
                <a:r>
                  <a:rPr lang="en-US" sz="1100" i="1" baseline="-25000" dirty="0">
                    <a:solidFill>
                      <a:schemeClr val="tx1"/>
                    </a:solidFill>
                    <a:latin typeface="Times New Roman"/>
                    <a:cs typeface="Times New Roman"/>
                  </a:rPr>
                  <a:t>4</a:t>
                </a:r>
                <a:endParaRPr lang="en-US" sz="1100" i="1" dirty="0">
                  <a:solidFill>
                    <a:schemeClr val="tx1"/>
                  </a:solidFill>
                  <a:latin typeface="Times New Roman"/>
                  <a:cs typeface="Times New Roman"/>
                </a:endParaRPr>
              </a:p>
            </p:txBody>
          </p:sp>
          <p:sp>
            <p:nvSpPr>
              <p:cNvPr id="126" name="Oval 125"/>
              <p:cNvSpPr/>
              <p:nvPr/>
            </p:nvSpPr>
            <p:spPr>
              <a:xfrm>
                <a:off x="7720244" y="3345029"/>
                <a:ext cx="487028" cy="49155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100" i="1" dirty="0">
                    <a:solidFill>
                      <a:schemeClr val="tx1"/>
                    </a:solidFill>
                    <a:latin typeface="Times New Roman"/>
                    <a:cs typeface="Times New Roman"/>
                  </a:rPr>
                  <a:t>W</a:t>
                </a:r>
                <a:r>
                  <a:rPr lang="en-US" sz="1100" i="1" baseline="-25000" dirty="0">
                    <a:solidFill>
                      <a:schemeClr val="tx1"/>
                    </a:solidFill>
                    <a:latin typeface="Times New Roman"/>
                    <a:cs typeface="Times New Roman"/>
                  </a:rPr>
                  <a:t>5</a:t>
                </a:r>
                <a:endParaRPr lang="en-US" sz="1100" i="1" dirty="0">
                  <a:solidFill>
                    <a:schemeClr val="tx1"/>
                  </a:solidFill>
                  <a:latin typeface="Times New Roman"/>
                  <a:cs typeface="Times New Roman"/>
                </a:endParaRPr>
              </a:p>
            </p:txBody>
          </p:sp>
          <p:sp>
            <p:nvSpPr>
              <p:cNvPr id="127" name="Oval 126"/>
              <p:cNvSpPr/>
              <p:nvPr/>
            </p:nvSpPr>
            <p:spPr>
              <a:xfrm>
                <a:off x="1729365" y="2353304"/>
                <a:ext cx="484874" cy="493706"/>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100" i="1" dirty="0">
                    <a:solidFill>
                      <a:schemeClr val="tx1"/>
                    </a:solidFill>
                    <a:latin typeface="Times New Roman"/>
                    <a:cs typeface="Times New Roman"/>
                  </a:rPr>
                  <a:t>X</a:t>
                </a:r>
                <a:r>
                  <a:rPr lang="en-US" sz="1100" i="1" baseline="-25000" dirty="0">
                    <a:solidFill>
                      <a:schemeClr val="tx1"/>
                    </a:solidFill>
                    <a:latin typeface="Times New Roman"/>
                    <a:cs typeface="Times New Roman"/>
                  </a:rPr>
                  <a:t>1</a:t>
                </a:r>
                <a:endParaRPr lang="en-US" sz="1100" i="1" dirty="0">
                  <a:solidFill>
                    <a:schemeClr val="tx1"/>
                  </a:solidFill>
                  <a:latin typeface="Times New Roman"/>
                  <a:cs typeface="Times New Roman"/>
                </a:endParaRPr>
              </a:p>
            </p:txBody>
          </p:sp>
          <p:cxnSp>
            <p:nvCxnSpPr>
              <p:cNvPr id="128" name="Straight Connector 127"/>
              <p:cNvCxnSpPr>
                <a:stCxn id="127" idx="4"/>
                <a:endCxn id="122" idx="0"/>
              </p:cNvCxnSpPr>
              <p:nvPr/>
            </p:nvCxnSpPr>
            <p:spPr>
              <a:xfrm>
                <a:off x="1972879" y="2847010"/>
                <a:ext cx="8620" cy="500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27" idx="6"/>
                <a:endCxn id="131" idx="2"/>
              </p:cNvCxnSpPr>
              <p:nvPr/>
            </p:nvCxnSpPr>
            <p:spPr>
              <a:xfrm>
                <a:off x="2214238" y="2599079"/>
                <a:ext cx="1002071"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2595671" y="2469724"/>
                <a:ext cx="239205" cy="23715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100" i="1" dirty="0">
                    <a:solidFill>
                      <a:schemeClr val="tx1"/>
                    </a:solidFill>
                    <a:latin typeface="Times New Roman"/>
                    <a:cs typeface="Times New Roman"/>
                  </a:rPr>
                  <a:t>ψ</a:t>
                </a:r>
                <a:r>
                  <a:rPr lang="en-US" sz="1100" i="1" baseline="-25000" dirty="0">
                    <a:solidFill>
                      <a:schemeClr val="tx1"/>
                    </a:solidFill>
                    <a:latin typeface="Times New Roman"/>
                    <a:cs typeface="Times New Roman"/>
                  </a:rPr>
                  <a:t>2</a:t>
                </a:r>
                <a:endParaRPr lang="en-US" sz="1100" i="1" dirty="0">
                  <a:solidFill>
                    <a:schemeClr val="tx1"/>
                  </a:solidFill>
                  <a:latin typeface="Times New Roman"/>
                  <a:cs typeface="Times New Roman"/>
                </a:endParaRPr>
              </a:p>
            </p:txBody>
          </p:sp>
          <p:sp>
            <p:nvSpPr>
              <p:cNvPr id="131" name="Oval 130"/>
              <p:cNvSpPr/>
              <p:nvPr/>
            </p:nvSpPr>
            <p:spPr>
              <a:xfrm>
                <a:off x="3216309" y="2353304"/>
                <a:ext cx="487028" cy="493706"/>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100" i="1" dirty="0">
                    <a:solidFill>
                      <a:schemeClr val="tx1"/>
                    </a:solidFill>
                    <a:latin typeface="Times New Roman"/>
                    <a:cs typeface="Times New Roman"/>
                  </a:rPr>
                  <a:t>X</a:t>
                </a:r>
                <a:r>
                  <a:rPr lang="en-US" sz="1100" i="1" baseline="-25000" dirty="0">
                    <a:solidFill>
                      <a:schemeClr val="tx1"/>
                    </a:solidFill>
                    <a:latin typeface="Times New Roman"/>
                    <a:cs typeface="Times New Roman"/>
                  </a:rPr>
                  <a:t>2</a:t>
                </a:r>
                <a:endParaRPr lang="en-US" sz="1100" i="1" dirty="0">
                  <a:solidFill>
                    <a:schemeClr val="tx1"/>
                  </a:solidFill>
                  <a:latin typeface="Times New Roman"/>
                  <a:cs typeface="Times New Roman"/>
                </a:endParaRPr>
              </a:p>
            </p:txBody>
          </p:sp>
          <p:cxnSp>
            <p:nvCxnSpPr>
              <p:cNvPr id="132" name="Straight Connector 131"/>
              <p:cNvCxnSpPr>
                <a:stCxn id="131" idx="4"/>
                <a:endCxn id="123" idx="0"/>
              </p:cNvCxnSpPr>
              <p:nvPr/>
            </p:nvCxnSpPr>
            <p:spPr>
              <a:xfrm>
                <a:off x="3459824" y="2847010"/>
                <a:ext cx="10774" cy="500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a:stCxn id="131" idx="6"/>
                <a:endCxn id="135" idx="2"/>
              </p:cNvCxnSpPr>
              <p:nvPr/>
            </p:nvCxnSpPr>
            <p:spPr>
              <a:xfrm flipV="1">
                <a:off x="3703338" y="2596923"/>
                <a:ext cx="1023622" cy="215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4" name="Rectangle 133"/>
              <p:cNvSpPr/>
              <p:nvPr/>
            </p:nvSpPr>
            <p:spPr>
              <a:xfrm>
                <a:off x="4084772" y="2469724"/>
                <a:ext cx="237049" cy="23715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100" i="1" dirty="0">
                    <a:solidFill>
                      <a:schemeClr val="tx1"/>
                    </a:solidFill>
                    <a:latin typeface="Times New Roman"/>
                    <a:cs typeface="Times New Roman"/>
                  </a:rPr>
                  <a:t>ψ</a:t>
                </a:r>
                <a:r>
                  <a:rPr lang="en-US" sz="1100" i="1" baseline="-25000" dirty="0">
                    <a:solidFill>
                      <a:schemeClr val="tx1"/>
                    </a:solidFill>
                    <a:latin typeface="Times New Roman"/>
                    <a:cs typeface="Times New Roman"/>
                  </a:rPr>
                  <a:t>4</a:t>
                </a:r>
                <a:endParaRPr lang="en-US" sz="1100" i="1" dirty="0">
                  <a:solidFill>
                    <a:schemeClr val="tx1"/>
                  </a:solidFill>
                  <a:latin typeface="Times New Roman"/>
                  <a:cs typeface="Times New Roman"/>
                </a:endParaRPr>
              </a:p>
            </p:txBody>
          </p:sp>
          <p:sp>
            <p:nvSpPr>
              <p:cNvPr id="135" name="Oval 134"/>
              <p:cNvSpPr/>
              <p:nvPr/>
            </p:nvSpPr>
            <p:spPr>
              <a:xfrm>
                <a:off x="4726960" y="2351147"/>
                <a:ext cx="487028" cy="493708"/>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100" i="1" dirty="0">
                    <a:solidFill>
                      <a:schemeClr val="tx1"/>
                    </a:solidFill>
                    <a:latin typeface="Times New Roman"/>
                    <a:cs typeface="Times New Roman"/>
                  </a:rPr>
                  <a:t>X</a:t>
                </a:r>
                <a:r>
                  <a:rPr lang="en-US" sz="1100" i="1" baseline="-25000" dirty="0">
                    <a:solidFill>
                      <a:schemeClr val="tx1"/>
                    </a:solidFill>
                    <a:latin typeface="Times New Roman"/>
                    <a:cs typeface="Times New Roman"/>
                  </a:rPr>
                  <a:t>3</a:t>
                </a:r>
                <a:endParaRPr lang="en-US" sz="1100" i="1" dirty="0">
                  <a:solidFill>
                    <a:schemeClr val="tx1"/>
                  </a:solidFill>
                  <a:latin typeface="Times New Roman"/>
                  <a:cs typeface="Times New Roman"/>
                </a:endParaRPr>
              </a:p>
            </p:txBody>
          </p:sp>
          <p:cxnSp>
            <p:nvCxnSpPr>
              <p:cNvPr id="136" name="Straight Connector 135"/>
              <p:cNvCxnSpPr>
                <a:stCxn id="135" idx="4"/>
                <a:endCxn id="124" idx="0"/>
              </p:cNvCxnSpPr>
              <p:nvPr/>
            </p:nvCxnSpPr>
            <p:spPr>
              <a:xfrm>
                <a:off x="4970473" y="2844855"/>
                <a:ext cx="10776" cy="500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a:stCxn id="135" idx="6"/>
                <a:endCxn id="139" idx="2"/>
              </p:cNvCxnSpPr>
              <p:nvPr/>
            </p:nvCxnSpPr>
            <p:spPr>
              <a:xfrm>
                <a:off x="5213988" y="2596923"/>
                <a:ext cx="1008536" cy="215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8" name="Rectangle 137"/>
              <p:cNvSpPr/>
              <p:nvPr/>
            </p:nvSpPr>
            <p:spPr>
              <a:xfrm>
                <a:off x="5593267" y="2465412"/>
                <a:ext cx="239203" cy="23930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100" i="1" dirty="0">
                    <a:solidFill>
                      <a:schemeClr val="tx1"/>
                    </a:solidFill>
                    <a:latin typeface="Times New Roman"/>
                    <a:cs typeface="Times New Roman"/>
                  </a:rPr>
                  <a:t>ψ</a:t>
                </a:r>
                <a:r>
                  <a:rPr lang="en-US" sz="1100" i="1" baseline="-25000" dirty="0">
                    <a:solidFill>
                      <a:schemeClr val="tx1"/>
                    </a:solidFill>
                    <a:latin typeface="Times New Roman"/>
                    <a:cs typeface="Times New Roman"/>
                  </a:rPr>
                  <a:t>6</a:t>
                </a:r>
                <a:endParaRPr lang="en-US" sz="1100" i="1" dirty="0">
                  <a:solidFill>
                    <a:schemeClr val="tx1"/>
                  </a:solidFill>
                  <a:latin typeface="Times New Roman"/>
                  <a:cs typeface="Times New Roman"/>
                </a:endParaRPr>
              </a:p>
            </p:txBody>
          </p:sp>
          <p:sp>
            <p:nvSpPr>
              <p:cNvPr id="139" name="Oval 138"/>
              <p:cNvSpPr/>
              <p:nvPr/>
            </p:nvSpPr>
            <p:spPr>
              <a:xfrm>
                <a:off x="6222524" y="2353304"/>
                <a:ext cx="487028" cy="493706"/>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100" i="1" dirty="0">
                    <a:solidFill>
                      <a:schemeClr val="tx1"/>
                    </a:solidFill>
                    <a:latin typeface="Times New Roman"/>
                    <a:cs typeface="Times New Roman"/>
                  </a:rPr>
                  <a:t>X</a:t>
                </a:r>
                <a:r>
                  <a:rPr lang="en-US" sz="1100" i="1" baseline="-25000" dirty="0">
                    <a:solidFill>
                      <a:schemeClr val="tx1"/>
                    </a:solidFill>
                    <a:latin typeface="Times New Roman"/>
                    <a:cs typeface="Times New Roman"/>
                  </a:rPr>
                  <a:t>4</a:t>
                </a:r>
                <a:endParaRPr lang="en-US" sz="1100" i="1" dirty="0">
                  <a:solidFill>
                    <a:schemeClr val="tx1"/>
                  </a:solidFill>
                  <a:latin typeface="Times New Roman"/>
                  <a:cs typeface="Times New Roman"/>
                </a:endParaRPr>
              </a:p>
            </p:txBody>
          </p:sp>
          <p:cxnSp>
            <p:nvCxnSpPr>
              <p:cNvPr id="140" name="Straight Connector 139"/>
              <p:cNvCxnSpPr>
                <a:stCxn id="139" idx="4"/>
                <a:endCxn id="125" idx="0"/>
              </p:cNvCxnSpPr>
              <p:nvPr/>
            </p:nvCxnSpPr>
            <p:spPr>
              <a:xfrm>
                <a:off x="6466038" y="2847010"/>
                <a:ext cx="8620" cy="500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139" idx="6"/>
                <a:endCxn id="143" idx="2"/>
              </p:cNvCxnSpPr>
              <p:nvPr/>
            </p:nvCxnSpPr>
            <p:spPr>
              <a:xfrm flipV="1">
                <a:off x="6709553" y="2596923"/>
                <a:ext cx="999917" cy="215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7088831" y="2469724"/>
                <a:ext cx="239203" cy="23715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100" i="1" dirty="0">
                    <a:solidFill>
                      <a:schemeClr val="tx1"/>
                    </a:solidFill>
                    <a:latin typeface="Times New Roman"/>
                    <a:cs typeface="Times New Roman"/>
                  </a:rPr>
                  <a:t>ψ</a:t>
                </a:r>
                <a:r>
                  <a:rPr lang="en-US" sz="1100" i="1" baseline="-25000" dirty="0">
                    <a:solidFill>
                      <a:schemeClr val="tx1"/>
                    </a:solidFill>
                    <a:latin typeface="Times New Roman"/>
                    <a:cs typeface="Times New Roman"/>
                  </a:rPr>
                  <a:t>8</a:t>
                </a:r>
                <a:endParaRPr lang="en-US" sz="1100" i="1" dirty="0">
                  <a:solidFill>
                    <a:schemeClr val="tx1"/>
                  </a:solidFill>
                  <a:latin typeface="Times New Roman"/>
                  <a:cs typeface="Times New Roman"/>
                </a:endParaRPr>
              </a:p>
            </p:txBody>
          </p:sp>
          <p:sp>
            <p:nvSpPr>
              <p:cNvPr id="143" name="Oval 142"/>
              <p:cNvSpPr/>
              <p:nvPr/>
            </p:nvSpPr>
            <p:spPr>
              <a:xfrm>
                <a:off x="7709469" y="2351147"/>
                <a:ext cx="487028" cy="493708"/>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100" i="1" dirty="0">
                    <a:solidFill>
                      <a:schemeClr val="tx1"/>
                    </a:solidFill>
                    <a:latin typeface="Times New Roman"/>
                    <a:cs typeface="Times New Roman"/>
                  </a:rPr>
                  <a:t>X</a:t>
                </a:r>
                <a:r>
                  <a:rPr lang="en-US" sz="1100" i="1" baseline="-25000" dirty="0">
                    <a:solidFill>
                      <a:schemeClr val="tx1"/>
                    </a:solidFill>
                    <a:latin typeface="Times New Roman"/>
                    <a:cs typeface="Times New Roman"/>
                  </a:rPr>
                  <a:t>5</a:t>
                </a:r>
                <a:endParaRPr lang="en-US" sz="1100" i="1" dirty="0">
                  <a:solidFill>
                    <a:schemeClr val="tx1"/>
                  </a:solidFill>
                  <a:latin typeface="Times New Roman"/>
                  <a:cs typeface="Times New Roman"/>
                </a:endParaRPr>
              </a:p>
            </p:txBody>
          </p:sp>
          <p:cxnSp>
            <p:nvCxnSpPr>
              <p:cNvPr id="144" name="Straight Connector 143"/>
              <p:cNvCxnSpPr>
                <a:stCxn id="143" idx="4"/>
                <a:endCxn id="126" idx="0"/>
              </p:cNvCxnSpPr>
              <p:nvPr/>
            </p:nvCxnSpPr>
            <p:spPr>
              <a:xfrm>
                <a:off x="7952983" y="2844855"/>
                <a:ext cx="10776" cy="500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a:off x="1854354" y="2978522"/>
                <a:ext cx="239205" cy="23930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100" i="1" dirty="0">
                    <a:solidFill>
                      <a:schemeClr val="tx1"/>
                    </a:solidFill>
                    <a:latin typeface="Times New Roman"/>
                    <a:cs typeface="Times New Roman"/>
                  </a:rPr>
                  <a:t>ψ</a:t>
                </a:r>
                <a:r>
                  <a:rPr lang="en-US" sz="1100" i="1" baseline="-25000" dirty="0">
                    <a:solidFill>
                      <a:schemeClr val="tx1"/>
                    </a:solidFill>
                    <a:latin typeface="Times New Roman"/>
                    <a:cs typeface="Times New Roman"/>
                  </a:rPr>
                  <a:t>1</a:t>
                </a:r>
                <a:endParaRPr lang="en-US" sz="1100" i="1" dirty="0">
                  <a:solidFill>
                    <a:schemeClr val="tx1"/>
                  </a:solidFill>
                  <a:latin typeface="Times New Roman"/>
                  <a:cs typeface="Times New Roman"/>
                </a:endParaRPr>
              </a:p>
            </p:txBody>
          </p:sp>
          <p:sp>
            <p:nvSpPr>
              <p:cNvPr id="146" name="Rectangle 145"/>
              <p:cNvSpPr/>
              <p:nvPr/>
            </p:nvSpPr>
            <p:spPr>
              <a:xfrm>
                <a:off x="3341299" y="2978522"/>
                <a:ext cx="239205" cy="23930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100" i="1" dirty="0">
                    <a:solidFill>
                      <a:schemeClr val="tx1"/>
                    </a:solidFill>
                    <a:latin typeface="Times New Roman"/>
                    <a:cs typeface="Times New Roman"/>
                  </a:rPr>
                  <a:t>ψ</a:t>
                </a:r>
                <a:r>
                  <a:rPr lang="en-US" sz="1100" i="1" baseline="-25000" dirty="0">
                    <a:solidFill>
                      <a:schemeClr val="tx1"/>
                    </a:solidFill>
                    <a:latin typeface="Times New Roman"/>
                    <a:cs typeface="Times New Roman"/>
                  </a:rPr>
                  <a:t>3</a:t>
                </a:r>
                <a:endParaRPr lang="en-US" sz="1100" i="1" dirty="0">
                  <a:solidFill>
                    <a:schemeClr val="tx1"/>
                  </a:solidFill>
                  <a:latin typeface="Times New Roman"/>
                  <a:cs typeface="Times New Roman"/>
                </a:endParaRPr>
              </a:p>
            </p:txBody>
          </p:sp>
          <p:sp>
            <p:nvSpPr>
              <p:cNvPr id="147" name="Rectangle 146"/>
              <p:cNvSpPr/>
              <p:nvPr/>
            </p:nvSpPr>
            <p:spPr>
              <a:xfrm>
                <a:off x="4849794" y="2978522"/>
                <a:ext cx="239205" cy="23930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100" i="1" dirty="0">
                    <a:solidFill>
                      <a:schemeClr val="tx1"/>
                    </a:solidFill>
                    <a:latin typeface="Times New Roman"/>
                    <a:cs typeface="Times New Roman"/>
                  </a:rPr>
                  <a:t>ψ</a:t>
                </a:r>
                <a:r>
                  <a:rPr lang="en-US" sz="1100" i="1" baseline="-25000" dirty="0">
                    <a:solidFill>
                      <a:schemeClr val="tx1"/>
                    </a:solidFill>
                    <a:latin typeface="Times New Roman"/>
                    <a:cs typeface="Times New Roman"/>
                  </a:rPr>
                  <a:t>5</a:t>
                </a:r>
                <a:endParaRPr lang="en-US" sz="1100" i="1" dirty="0">
                  <a:solidFill>
                    <a:schemeClr val="tx1"/>
                  </a:solidFill>
                  <a:latin typeface="Times New Roman"/>
                  <a:cs typeface="Times New Roman"/>
                </a:endParaRPr>
              </a:p>
            </p:txBody>
          </p:sp>
          <p:sp>
            <p:nvSpPr>
              <p:cNvPr id="148" name="Rectangle 147"/>
              <p:cNvSpPr/>
              <p:nvPr/>
            </p:nvSpPr>
            <p:spPr>
              <a:xfrm>
                <a:off x="6347514" y="2978522"/>
                <a:ext cx="239203" cy="23930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100" i="1" dirty="0">
                    <a:solidFill>
                      <a:schemeClr val="tx1"/>
                    </a:solidFill>
                    <a:latin typeface="Times New Roman"/>
                    <a:cs typeface="Times New Roman"/>
                  </a:rPr>
                  <a:t>ψ</a:t>
                </a:r>
                <a:r>
                  <a:rPr lang="en-US" sz="1100" i="1" baseline="-25000" dirty="0">
                    <a:solidFill>
                      <a:schemeClr val="tx1"/>
                    </a:solidFill>
                    <a:latin typeface="Times New Roman"/>
                    <a:cs typeface="Times New Roman"/>
                  </a:rPr>
                  <a:t>7</a:t>
                </a:r>
                <a:endParaRPr lang="en-US" sz="1100" i="1" dirty="0">
                  <a:solidFill>
                    <a:schemeClr val="tx1"/>
                  </a:solidFill>
                  <a:latin typeface="Times New Roman"/>
                  <a:cs typeface="Times New Roman"/>
                </a:endParaRPr>
              </a:p>
            </p:txBody>
          </p:sp>
          <p:sp>
            <p:nvSpPr>
              <p:cNvPr id="149" name="Rectangle 148"/>
              <p:cNvSpPr/>
              <p:nvPr/>
            </p:nvSpPr>
            <p:spPr>
              <a:xfrm>
                <a:off x="7834459" y="2978522"/>
                <a:ext cx="239203" cy="23930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100" i="1" dirty="0">
                    <a:solidFill>
                      <a:schemeClr val="tx1"/>
                    </a:solidFill>
                    <a:latin typeface="Times New Roman"/>
                    <a:cs typeface="Times New Roman"/>
                  </a:rPr>
                  <a:t>ψ</a:t>
                </a:r>
                <a:r>
                  <a:rPr lang="en-US" sz="1100" i="1" baseline="-25000" dirty="0">
                    <a:solidFill>
                      <a:schemeClr val="tx1"/>
                    </a:solidFill>
                    <a:latin typeface="Times New Roman"/>
                    <a:cs typeface="Times New Roman"/>
                  </a:rPr>
                  <a:t>9</a:t>
                </a:r>
                <a:endParaRPr lang="en-US" sz="1100" i="1" dirty="0">
                  <a:solidFill>
                    <a:schemeClr val="tx1"/>
                  </a:solidFill>
                  <a:latin typeface="Times New Roman"/>
                  <a:cs typeface="Times New Roman"/>
                </a:endParaRPr>
              </a:p>
            </p:txBody>
          </p:sp>
          <p:cxnSp>
            <p:nvCxnSpPr>
              <p:cNvPr id="150" name="Straight Connector 149"/>
              <p:cNvCxnSpPr>
                <a:stCxn id="152" idx="6"/>
                <a:endCxn id="127" idx="2"/>
              </p:cNvCxnSpPr>
              <p:nvPr/>
            </p:nvCxnSpPr>
            <p:spPr>
              <a:xfrm>
                <a:off x="809183" y="2596923"/>
                <a:ext cx="920181" cy="215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Rectangle 150"/>
              <p:cNvSpPr/>
              <p:nvPr/>
            </p:nvSpPr>
            <p:spPr>
              <a:xfrm>
                <a:off x="1149672" y="2480503"/>
                <a:ext cx="239203" cy="239308"/>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100" i="1" dirty="0">
                    <a:solidFill>
                      <a:schemeClr val="tx1"/>
                    </a:solidFill>
                    <a:latin typeface="Times New Roman"/>
                    <a:cs typeface="Times New Roman"/>
                  </a:rPr>
                  <a:t>ψ</a:t>
                </a:r>
                <a:r>
                  <a:rPr lang="en-US" sz="1100" i="1" baseline="-25000" dirty="0">
                    <a:solidFill>
                      <a:schemeClr val="tx1"/>
                    </a:solidFill>
                    <a:latin typeface="Times New Roman"/>
                    <a:cs typeface="Times New Roman"/>
                  </a:rPr>
                  <a:t>0</a:t>
                </a:r>
                <a:endParaRPr lang="en-US" sz="1100" i="1" dirty="0">
                  <a:solidFill>
                    <a:schemeClr val="tx1"/>
                  </a:solidFill>
                  <a:latin typeface="Times New Roman"/>
                  <a:cs typeface="Times New Roman"/>
                </a:endParaRPr>
              </a:p>
            </p:txBody>
          </p:sp>
          <p:sp>
            <p:nvSpPr>
              <p:cNvPr id="152" name="Oval 151"/>
              <p:cNvSpPr/>
              <p:nvPr/>
            </p:nvSpPr>
            <p:spPr>
              <a:xfrm>
                <a:off x="322155" y="2351147"/>
                <a:ext cx="487028" cy="493708"/>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100" i="1" dirty="0">
                    <a:solidFill>
                      <a:schemeClr val="bg1"/>
                    </a:solidFill>
                    <a:latin typeface="Times New Roman"/>
                    <a:cs typeface="Times New Roman"/>
                  </a:rPr>
                  <a:t>X</a:t>
                </a:r>
                <a:r>
                  <a:rPr lang="en-US" sz="1100" i="1" baseline="-25000" dirty="0">
                    <a:solidFill>
                      <a:schemeClr val="bg1"/>
                    </a:solidFill>
                    <a:latin typeface="Times New Roman"/>
                    <a:cs typeface="Times New Roman"/>
                  </a:rPr>
                  <a:t>0</a:t>
                </a:r>
                <a:endParaRPr lang="en-US" sz="1100" i="1" dirty="0">
                  <a:solidFill>
                    <a:schemeClr val="bg1"/>
                  </a:solidFill>
                  <a:latin typeface="Times New Roman"/>
                  <a:cs typeface="Times New Roman"/>
                </a:endParaRPr>
              </a:p>
            </p:txBody>
          </p:sp>
        </p:grpSp>
        <p:sp>
          <p:nvSpPr>
            <p:cNvPr id="41027" name="TextBox 157"/>
            <p:cNvSpPr txBox="1">
              <a:spLocks noChangeArrowheads="1"/>
            </p:cNvSpPr>
            <p:nvPr/>
          </p:nvSpPr>
          <p:spPr bwMode="auto">
            <a:xfrm>
              <a:off x="-52204" y="5532684"/>
              <a:ext cx="1316384" cy="323368"/>
            </a:xfrm>
            <a:prstGeom prst="rect">
              <a:avLst/>
            </a:prstGeom>
            <a:noFill/>
            <a:ln w="9525">
              <a:noFill/>
              <a:miter lim="800000"/>
              <a:headEnd/>
              <a:tailEnd/>
            </a:ln>
          </p:spPr>
          <p:txBody>
            <a:bodyPr anchor="ctr"/>
            <a:lstStyle/>
            <a:p>
              <a:pPr algn="ctr"/>
              <a:r>
                <a:rPr lang="en-US" sz="1100">
                  <a:latin typeface="Rockwell"/>
                  <a:ea typeface="Rockwell"/>
                  <a:cs typeface="Rockwell"/>
                </a:rPr>
                <a:t>&lt;START&gt;</a:t>
              </a:r>
            </a:p>
          </p:txBody>
        </p:sp>
      </p:grpSp>
      <p:grpSp>
        <p:nvGrpSpPr>
          <p:cNvPr id="22721" name="Group 193"/>
          <p:cNvGrpSpPr>
            <a:grpSpLocks/>
          </p:cNvGrpSpPr>
          <p:nvPr/>
        </p:nvGrpSpPr>
        <p:grpSpPr bwMode="auto">
          <a:xfrm>
            <a:off x="1100138" y="1892300"/>
            <a:ext cx="6208712" cy="838200"/>
            <a:chOff x="699" y="1200"/>
            <a:chExt cx="3911" cy="528"/>
          </a:xfrm>
        </p:grpSpPr>
        <p:grpSp>
          <p:nvGrpSpPr>
            <p:cNvPr id="41007" name="Group 8"/>
            <p:cNvGrpSpPr>
              <a:grpSpLocks/>
            </p:cNvGrpSpPr>
            <p:nvPr/>
          </p:nvGrpSpPr>
          <p:grpSpPr bwMode="auto">
            <a:xfrm>
              <a:off x="699" y="1226"/>
              <a:ext cx="3911" cy="495"/>
              <a:chOff x="1109405" y="2058552"/>
              <a:chExt cx="6209145" cy="786974"/>
            </a:xfrm>
          </p:grpSpPr>
          <p:sp>
            <p:nvSpPr>
              <p:cNvPr id="115" name="Oval 114"/>
              <p:cNvSpPr/>
              <p:nvPr/>
            </p:nvSpPr>
            <p:spPr>
              <a:xfrm>
                <a:off x="2263597" y="2060142"/>
                <a:ext cx="360388" cy="365664"/>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n</a:t>
                </a:r>
              </a:p>
            </p:txBody>
          </p:sp>
          <p:sp>
            <p:nvSpPr>
              <p:cNvPr id="116" name="Oval 115"/>
              <p:cNvSpPr/>
              <p:nvPr/>
            </p:nvSpPr>
            <p:spPr>
              <a:xfrm>
                <a:off x="3363812" y="2060142"/>
                <a:ext cx="360387" cy="365664"/>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v</a:t>
                </a:r>
              </a:p>
            </p:txBody>
          </p:sp>
          <p:sp>
            <p:nvSpPr>
              <p:cNvPr id="117" name="Oval 116"/>
              <p:cNvSpPr/>
              <p:nvPr/>
            </p:nvSpPr>
            <p:spPr>
              <a:xfrm>
                <a:off x="4481490" y="2058552"/>
                <a:ext cx="360387" cy="365664"/>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p</a:t>
                </a:r>
              </a:p>
            </p:txBody>
          </p:sp>
          <p:sp>
            <p:nvSpPr>
              <p:cNvPr id="118" name="Oval 117"/>
              <p:cNvSpPr/>
              <p:nvPr/>
            </p:nvSpPr>
            <p:spPr>
              <a:xfrm>
                <a:off x="5588054" y="2060142"/>
                <a:ext cx="360388" cy="365664"/>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d</a:t>
                </a:r>
              </a:p>
            </p:txBody>
          </p:sp>
          <p:sp>
            <p:nvSpPr>
              <p:cNvPr id="119" name="Oval 118"/>
              <p:cNvSpPr/>
              <p:nvPr/>
            </p:nvSpPr>
            <p:spPr>
              <a:xfrm>
                <a:off x="6688269" y="2058552"/>
                <a:ext cx="360387" cy="365664"/>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n</a:t>
                </a:r>
              </a:p>
            </p:txBody>
          </p:sp>
          <p:sp>
            <p:nvSpPr>
              <p:cNvPr id="120" name="TextBox 119"/>
              <p:cNvSpPr txBox="1"/>
              <p:nvPr/>
            </p:nvSpPr>
            <p:spPr>
              <a:xfrm>
                <a:off x="1109405" y="2212768"/>
                <a:ext cx="963679" cy="364074"/>
              </a:xfrm>
              <a:prstGeom prst="rect">
                <a:avLst/>
              </a:prstGeom>
              <a:noFill/>
            </p:spPr>
            <p:txBody>
              <a:bodyPr anchor="ctr"/>
              <a:lstStyle/>
              <a:p>
                <a:pPr algn="ctr" fontAlgn="auto">
                  <a:spcBef>
                    <a:spcPts val="0"/>
                  </a:spcBef>
                  <a:spcAft>
                    <a:spcPts val="0"/>
                  </a:spcAft>
                  <a:defRPr/>
                </a:pPr>
                <a:r>
                  <a:rPr lang="en-US" sz="1400" dirty="0">
                    <a:solidFill>
                      <a:schemeClr val="accent6"/>
                    </a:solidFill>
                    <a:latin typeface="+mn-lt"/>
                    <a:cs typeface="+mn-cs"/>
                  </a:rPr>
                  <a:t>Sample 1:</a:t>
                </a:r>
              </a:p>
            </p:txBody>
          </p:sp>
          <p:grpSp>
            <p:nvGrpSpPr>
              <p:cNvPr id="41015" name="Group 192"/>
              <p:cNvGrpSpPr>
                <a:grpSpLocks/>
              </p:cNvGrpSpPr>
              <p:nvPr/>
            </p:nvGrpSpPr>
            <p:grpSpPr bwMode="auto">
              <a:xfrm>
                <a:off x="1967849" y="2496632"/>
                <a:ext cx="5350701" cy="246041"/>
                <a:chOff x="492120" y="3950977"/>
                <a:chExt cx="8067290" cy="370958"/>
              </a:xfrm>
            </p:grpSpPr>
            <p:sp>
              <p:nvSpPr>
                <p:cNvPr id="41021" name="TextBox 193"/>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200">
                      <a:latin typeface="Rockwell"/>
                      <a:ea typeface="Rockwell"/>
                      <a:cs typeface="Rockwell"/>
                    </a:rPr>
                    <a:t>time</a:t>
                  </a:r>
                </a:p>
              </p:txBody>
            </p:sp>
            <p:sp>
              <p:nvSpPr>
                <p:cNvPr id="41022" name="TextBox 194"/>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like</a:t>
                  </a:r>
                </a:p>
              </p:txBody>
            </p:sp>
            <p:sp>
              <p:nvSpPr>
                <p:cNvPr id="41023" name="TextBox 195"/>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flies</a:t>
                  </a:r>
                </a:p>
              </p:txBody>
            </p:sp>
            <p:sp>
              <p:nvSpPr>
                <p:cNvPr id="41024" name="TextBox 196"/>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an</a:t>
                  </a:r>
                </a:p>
              </p:txBody>
            </p:sp>
            <p:sp>
              <p:nvSpPr>
                <p:cNvPr id="41025" name="TextBox 197"/>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arrow</a:t>
                  </a:r>
                </a:p>
              </p:txBody>
            </p:sp>
          </p:grpSp>
          <p:sp>
            <p:nvSpPr>
              <p:cNvPr id="199" name="Oval 198"/>
              <p:cNvSpPr/>
              <p:nvPr/>
            </p:nvSpPr>
            <p:spPr>
              <a:xfrm>
                <a:off x="2235020" y="2479862"/>
                <a:ext cx="360388" cy="365664"/>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00" name="Oval 199"/>
              <p:cNvSpPr/>
              <p:nvPr/>
            </p:nvSpPr>
            <p:spPr>
              <a:xfrm>
                <a:off x="3336822" y="2479862"/>
                <a:ext cx="360388" cy="365664"/>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01" name="Oval 200"/>
              <p:cNvSpPr/>
              <p:nvPr/>
            </p:nvSpPr>
            <p:spPr>
              <a:xfrm>
                <a:off x="4454500" y="2478271"/>
                <a:ext cx="360388" cy="365664"/>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02" name="Oval 201"/>
              <p:cNvSpPr/>
              <p:nvPr/>
            </p:nvSpPr>
            <p:spPr>
              <a:xfrm>
                <a:off x="5561065" y="2479862"/>
                <a:ext cx="358800" cy="365664"/>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03" name="Oval 202"/>
              <p:cNvSpPr/>
              <p:nvPr/>
            </p:nvSpPr>
            <p:spPr>
              <a:xfrm>
                <a:off x="6661279" y="2478271"/>
                <a:ext cx="360388" cy="365664"/>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grpSp>
        <p:sp>
          <p:nvSpPr>
            <p:cNvPr id="3" name="TextBox 273"/>
            <p:cNvSpPr txBox="1"/>
            <p:nvPr/>
          </p:nvSpPr>
          <p:spPr>
            <a:xfrm>
              <a:off x="720" y="1200"/>
              <a:ext cx="3840" cy="528"/>
            </a:xfrm>
            <a:prstGeom prst="rect">
              <a:avLst/>
            </a:prstGeom>
            <a:noFill/>
            <a:ln>
              <a:solidFill>
                <a:schemeClr val="accent6">
                  <a:lumMod val="60000"/>
                  <a:lumOff val="40000"/>
                </a:schemeClr>
              </a:solidFill>
            </a:ln>
          </p:spPr>
          <p:txBody>
            <a:bodyPr/>
            <a:lstStyle/>
            <a:p>
              <a:pPr>
                <a:defRPr/>
              </a:pPr>
              <a:endParaRPr lang="en-US" sz="1800">
                <a:solidFill>
                  <a:srgbClr val="475A8D"/>
                </a:solidFill>
                <a:latin typeface="Candara" pitchFamily="34" charset="0"/>
              </a:endParaRPr>
            </a:p>
          </p:txBody>
        </p:sp>
      </p:grpSp>
      <p:grpSp>
        <p:nvGrpSpPr>
          <p:cNvPr id="22722" name="Group 194"/>
          <p:cNvGrpSpPr>
            <a:grpSpLocks/>
          </p:cNvGrpSpPr>
          <p:nvPr/>
        </p:nvGrpSpPr>
        <p:grpSpPr bwMode="auto">
          <a:xfrm>
            <a:off x="1127125" y="4557713"/>
            <a:ext cx="6210300" cy="839787"/>
            <a:chOff x="710" y="1743"/>
            <a:chExt cx="3912" cy="529"/>
          </a:xfrm>
        </p:grpSpPr>
        <p:grpSp>
          <p:nvGrpSpPr>
            <p:cNvPr id="40988" name="Group 238"/>
            <p:cNvGrpSpPr>
              <a:grpSpLocks/>
            </p:cNvGrpSpPr>
            <p:nvPr/>
          </p:nvGrpSpPr>
          <p:grpSpPr bwMode="auto">
            <a:xfrm>
              <a:off x="710" y="1776"/>
              <a:ext cx="3912" cy="496"/>
              <a:chOff x="1109405" y="2058552"/>
              <a:chExt cx="6209145" cy="786974"/>
            </a:xfrm>
          </p:grpSpPr>
          <p:sp>
            <p:nvSpPr>
              <p:cNvPr id="240" name="Oval 239"/>
              <p:cNvSpPr/>
              <p:nvPr/>
            </p:nvSpPr>
            <p:spPr>
              <a:xfrm>
                <a:off x="2263303" y="2060139"/>
                <a:ext cx="360295" cy="364927"/>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p</a:t>
                </a:r>
              </a:p>
            </p:txBody>
          </p:sp>
          <p:sp>
            <p:nvSpPr>
              <p:cNvPr id="241" name="Oval 240"/>
              <p:cNvSpPr/>
              <p:nvPr/>
            </p:nvSpPr>
            <p:spPr>
              <a:xfrm>
                <a:off x="3364823" y="2060139"/>
                <a:ext cx="360295" cy="36492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n</a:t>
                </a:r>
              </a:p>
            </p:txBody>
          </p:sp>
          <p:sp>
            <p:nvSpPr>
              <p:cNvPr id="242" name="Oval 241"/>
              <p:cNvSpPr/>
              <p:nvPr/>
            </p:nvSpPr>
            <p:spPr>
              <a:xfrm>
                <a:off x="4482216" y="2058552"/>
                <a:ext cx="360295" cy="36492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n</a:t>
                </a:r>
              </a:p>
            </p:txBody>
          </p:sp>
          <p:sp>
            <p:nvSpPr>
              <p:cNvPr id="243" name="Oval 242"/>
              <p:cNvSpPr/>
              <p:nvPr/>
            </p:nvSpPr>
            <p:spPr>
              <a:xfrm>
                <a:off x="5588497" y="2060139"/>
                <a:ext cx="360296" cy="364927"/>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v</a:t>
                </a:r>
              </a:p>
            </p:txBody>
          </p:sp>
          <p:sp>
            <p:nvSpPr>
              <p:cNvPr id="244" name="Oval 243"/>
              <p:cNvSpPr/>
              <p:nvPr/>
            </p:nvSpPr>
            <p:spPr>
              <a:xfrm>
                <a:off x="6688430" y="2058552"/>
                <a:ext cx="360295" cy="364927"/>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v</a:t>
                </a:r>
              </a:p>
            </p:txBody>
          </p:sp>
          <p:sp>
            <p:nvSpPr>
              <p:cNvPr id="40995" name="TextBox 244"/>
              <p:cNvSpPr txBox="1">
                <a:spLocks noChangeArrowheads="1"/>
              </p:cNvSpPr>
              <p:nvPr/>
            </p:nvSpPr>
            <p:spPr bwMode="auto">
              <a:xfrm>
                <a:off x="1109405" y="2212457"/>
                <a:ext cx="963434" cy="363340"/>
              </a:xfrm>
              <a:prstGeom prst="rect">
                <a:avLst/>
              </a:prstGeom>
              <a:noFill/>
              <a:ln w="9525">
                <a:noFill/>
                <a:miter lim="800000"/>
                <a:headEnd/>
                <a:tailEnd/>
              </a:ln>
            </p:spPr>
            <p:txBody>
              <a:bodyPr anchor="ctr"/>
              <a:lstStyle/>
              <a:p>
                <a:pPr algn="ctr"/>
                <a:r>
                  <a:rPr lang="en-US" sz="1400">
                    <a:solidFill>
                      <a:srgbClr val="475A8D"/>
                    </a:solidFill>
                    <a:latin typeface="Candara" pitchFamily="34" charset="0"/>
                  </a:rPr>
                  <a:t>Sample 4:</a:t>
                </a:r>
              </a:p>
            </p:txBody>
          </p:sp>
          <p:grpSp>
            <p:nvGrpSpPr>
              <p:cNvPr id="40996" name="Group 245"/>
              <p:cNvGrpSpPr>
                <a:grpSpLocks/>
              </p:cNvGrpSpPr>
              <p:nvPr/>
            </p:nvGrpSpPr>
            <p:grpSpPr bwMode="auto">
              <a:xfrm>
                <a:off x="1967849" y="2496632"/>
                <a:ext cx="5350701" cy="246041"/>
                <a:chOff x="492120" y="3950977"/>
                <a:chExt cx="8067290" cy="370958"/>
              </a:xfrm>
            </p:grpSpPr>
            <p:sp>
              <p:nvSpPr>
                <p:cNvPr id="41002" name="TextBox 251"/>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200">
                      <a:latin typeface="Rockwell"/>
                      <a:ea typeface="Rockwell"/>
                      <a:cs typeface="Rockwell"/>
                    </a:rPr>
                    <a:t>with</a:t>
                  </a:r>
                </a:p>
              </p:txBody>
            </p:sp>
            <p:sp>
              <p:nvSpPr>
                <p:cNvPr id="41003" name="TextBox 252"/>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you</a:t>
                  </a:r>
                </a:p>
              </p:txBody>
            </p:sp>
            <p:sp>
              <p:nvSpPr>
                <p:cNvPr id="41004" name="TextBox 253"/>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time</a:t>
                  </a:r>
                </a:p>
              </p:txBody>
            </p:sp>
            <p:sp>
              <p:nvSpPr>
                <p:cNvPr id="41005" name="TextBox 254"/>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will</a:t>
                  </a:r>
                </a:p>
              </p:txBody>
            </p:sp>
            <p:sp>
              <p:nvSpPr>
                <p:cNvPr id="41006" name="TextBox 255"/>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see</a:t>
                  </a:r>
                </a:p>
              </p:txBody>
            </p:sp>
          </p:grpSp>
          <p:sp>
            <p:nvSpPr>
              <p:cNvPr id="247" name="Oval 246"/>
              <p:cNvSpPr/>
              <p:nvPr/>
            </p:nvSpPr>
            <p:spPr>
              <a:xfrm>
                <a:off x="2236320" y="2480599"/>
                <a:ext cx="360296"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48" name="Oval 247"/>
              <p:cNvSpPr/>
              <p:nvPr/>
            </p:nvSpPr>
            <p:spPr>
              <a:xfrm>
                <a:off x="3336254" y="2480599"/>
                <a:ext cx="360295"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49" name="Oval 248"/>
              <p:cNvSpPr/>
              <p:nvPr/>
            </p:nvSpPr>
            <p:spPr>
              <a:xfrm>
                <a:off x="4453646" y="2479012"/>
                <a:ext cx="360295"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50" name="Oval 249"/>
              <p:cNvSpPr/>
              <p:nvPr/>
            </p:nvSpPr>
            <p:spPr>
              <a:xfrm>
                <a:off x="5559927" y="2480599"/>
                <a:ext cx="360296"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51" name="Oval 250"/>
              <p:cNvSpPr/>
              <p:nvPr/>
            </p:nvSpPr>
            <p:spPr>
              <a:xfrm>
                <a:off x="6661447" y="2479012"/>
                <a:ext cx="360296"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grpSp>
        <p:sp>
          <p:nvSpPr>
            <p:cNvPr id="5" name="TextBox 273"/>
            <p:cNvSpPr txBox="1"/>
            <p:nvPr/>
          </p:nvSpPr>
          <p:spPr>
            <a:xfrm>
              <a:off x="710" y="1743"/>
              <a:ext cx="3840" cy="528"/>
            </a:xfrm>
            <a:prstGeom prst="rect">
              <a:avLst/>
            </a:prstGeom>
            <a:noFill/>
            <a:ln>
              <a:solidFill>
                <a:schemeClr val="accent6">
                  <a:lumMod val="60000"/>
                  <a:lumOff val="40000"/>
                </a:schemeClr>
              </a:solidFill>
            </a:ln>
          </p:spPr>
          <p:txBody>
            <a:bodyPr/>
            <a:lstStyle/>
            <a:p>
              <a:pPr>
                <a:defRPr/>
              </a:pPr>
              <a:endParaRPr lang="en-US" sz="1800">
                <a:solidFill>
                  <a:srgbClr val="475A8D"/>
                </a:solidFill>
                <a:latin typeface="Candara" pitchFamily="34" charset="0"/>
              </a:endParaRPr>
            </a:p>
          </p:txBody>
        </p:sp>
      </p:grpSp>
      <p:grpSp>
        <p:nvGrpSpPr>
          <p:cNvPr id="22723" name="Group 195"/>
          <p:cNvGrpSpPr>
            <a:grpSpLocks/>
          </p:cNvGrpSpPr>
          <p:nvPr/>
        </p:nvGrpSpPr>
        <p:grpSpPr bwMode="auto">
          <a:xfrm>
            <a:off x="1109663" y="3663950"/>
            <a:ext cx="6208712" cy="838200"/>
            <a:chOff x="699" y="2308"/>
            <a:chExt cx="3911" cy="528"/>
          </a:xfrm>
        </p:grpSpPr>
        <p:grpSp>
          <p:nvGrpSpPr>
            <p:cNvPr id="40969" name="Group 220"/>
            <p:cNvGrpSpPr>
              <a:grpSpLocks/>
            </p:cNvGrpSpPr>
            <p:nvPr/>
          </p:nvGrpSpPr>
          <p:grpSpPr bwMode="auto">
            <a:xfrm>
              <a:off x="699" y="2340"/>
              <a:ext cx="3911" cy="496"/>
              <a:chOff x="1109405" y="2058552"/>
              <a:chExt cx="6209145" cy="786974"/>
            </a:xfrm>
          </p:grpSpPr>
          <p:sp>
            <p:nvSpPr>
              <p:cNvPr id="222" name="Oval 221"/>
              <p:cNvSpPr/>
              <p:nvPr/>
            </p:nvSpPr>
            <p:spPr>
              <a:xfrm>
                <a:off x="2263597" y="2060139"/>
                <a:ext cx="360388" cy="36492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n</a:t>
                </a:r>
              </a:p>
            </p:txBody>
          </p:sp>
          <p:sp>
            <p:nvSpPr>
              <p:cNvPr id="223" name="Oval 222"/>
              <p:cNvSpPr/>
              <p:nvPr/>
            </p:nvSpPr>
            <p:spPr>
              <a:xfrm>
                <a:off x="3363812" y="2060139"/>
                <a:ext cx="360387" cy="364927"/>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v</a:t>
                </a:r>
              </a:p>
            </p:txBody>
          </p:sp>
          <p:sp>
            <p:nvSpPr>
              <p:cNvPr id="224" name="Oval 223"/>
              <p:cNvSpPr/>
              <p:nvPr/>
            </p:nvSpPr>
            <p:spPr>
              <a:xfrm>
                <a:off x="4481490" y="2058552"/>
                <a:ext cx="360387" cy="364927"/>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p</a:t>
                </a:r>
              </a:p>
            </p:txBody>
          </p:sp>
          <p:sp>
            <p:nvSpPr>
              <p:cNvPr id="225" name="Oval 224"/>
              <p:cNvSpPr/>
              <p:nvPr/>
            </p:nvSpPr>
            <p:spPr>
              <a:xfrm>
                <a:off x="5588054" y="2060139"/>
                <a:ext cx="360388" cy="36492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n</a:t>
                </a:r>
              </a:p>
            </p:txBody>
          </p:sp>
          <p:sp>
            <p:nvSpPr>
              <p:cNvPr id="226" name="Oval 225"/>
              <p:cNvSpPr/>
              <p:nvPr/>
            </p:nvSpPr>
            <p:spPr>
              <a:xfrm>
                <a:off x="6688269" y="2058552"/>
                <a:ext cx="360387" cy="36492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n</a:t>
                </a:r>
              </a:p>
            </p:txBody>
          </p:sp>
          <p:sp>
            <p:nvSpPr>
              <p:cNvPr id="227" name="TextBox 226"/>
              <p:cNvSpPr txBox="1"/>
              <p:nvPr/>
            </p:nvSpPr>
            <p:spPr>
              <a:xfrm>
                <a:off x="1109405" y="2212457"/>
                <a:ext cx="963679" cy="363340"/>
              </a:xfrm>
              <a:prstGeom prst="rect">
                <a:avLst/>
              </a:prstGeom>
              <a:noFill/>
            </p:spPr>
            <p:txBody>
              <a:bodyPr anchor="ctr"/>
              <a:lstStyle/>
              <a:p>
                <a:pPr algn="ctr" fontAlgn="auto">
                  <a:spcBef>
                    <a:spcPts val="0"/>
                  </a:spcBef>
                  <a:spcAft>
                    <a:spcPts val="0"/>
                  </a:spcAft>
                  <a:defRPr/>
                </a:pPr>
                <a:r>
                  <a:rPr lang="en-US" sz="1400" dirty="0">
                    <a:solidFill>
                      <a:schemeClr val="accent6"/>
                    </a:solidFill>
                    <a:latin typeface="+mn-lt"/>
                    <a:cs typeface="+mn-cs"/>
                  </a:rPr>
                  <a:t>Sample 3:</a:t>
                </a:r>
              </a:p>
            </p:txBody>
          </p:sp>
          <p:grpSp>
            <p:nvGrpSpPr>
              <p:cNvPr id="40977" name="Group 227"/>
              <p:cNvGrpSpPr>
                <a:grpSpLocks/>
              </p:cNvGrpSpPr>
              <p:nvPr/>
            </p:nvGrpSpPr>
            <p:grpSpPr bwMode="auto">
              <a:xfrm>
                <a:off x="1967849" y="2496632"/>
                <a:ext cx="5350701" cy="246041"/>
                <a:chOff x="492120" y="3950977"/>
                <a:chExt cx="8067290" cy="370958"/>
              </a:xfrm>
            </p:grpSpPr>
            <p:sp>
              <p:nvSpPr>
                <p:cNvPr id="40983" name="TextBox 233"/>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200">
                      <a:latin typeface="Rockwell"/>
                      <a:ea typeface="Rockwell"/>
                      <a:cs typeface="Rockwell"/>
                    </a:rPr>
                    <a:t>flies</a:t>
                  </a:r>
                </a:p>
              </p:txBody>
            </p:sp>
            <p:sp>
              <p:nvSpPr>
                <p:cNvPr id="40984" name="TextBox 234"/>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with</a:t>
                  </a:r>
                </a:p>
              </p:txBody>
            </p:sp>
            <p:sp>
              <p:nvSpPr>
                <p:cNvPr id="40985" name="TextBox 235"/>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fly</a:t>
                  </a:r>
                </a:p>
              </p:txBody>
            </p:sp>
            <p:sp>
              <p:nvSpPr>
                <p:cNvPr id="40986" name="TextBox 236"/>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their</a:t>
                  </a:r>
                </a:p>
              </p:txBody>
            </p:sp>
            <p:sp>
              <p:nvSpPr>
                <p:cNvPr id="40987" name="TextBox 237"/>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200">
                      <a:latin typeface="Rockwell"/>
                      <a:ea typeface="Rockwell"/>
                      <a:cs typeface="Rockwell"/>
                    </a:rPr>
                    <a:t>wings</a:t>
                  </a:r>
                </a:p>
              </p:txBody>
            </p:sp>
          </p:grpSp>
          <p:sp>
            <p:nvSpPr>
              <p:cNvPr id="229" name="Oval 228"/>
              <p:cNvSpPr/>
              <p:nvPr/>
            </p:nvSpPr>
            <p:spPr>
              <a:xfrm>
                <a:off x="2235020" y="2480599"/>
                <a:ext cx="360388"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30" name="Oval 229"/>
              <p:cNvSpPr/>
              <p:nvPr/>
            </p:nvSpPr>
            <p:spPr>
              <a:xfrm>
                <a:off x="3336822" y="2480599"/>
                <a:ext cx="360388"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31" name="Oval 230"/>
              <p:cNvSpPr/>
              <p:nvPr/>
            </p:nvSpPr>
            <p:spPr>
              <a:xfrm>
                <a:off x="4454500" y="2479012"/>
                <a:ext cx="360388"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32" name="Oval 231"/>
              <p:cNvSpPr/>
              <p:nvPr/>
            </p:nvSpPr>
            <p:spPr>
              <a:xfrm>
                <a:off x="5561065" y="2480599"/>
                <a:ext cx="358800"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sp>
            <p:nvSpPr>
              <p:cNvPr id="233" name="Oval 232"/>
              <p:cNvSpPr/>
              <p:nvPr/>
            </p:nvSpPr>
            <p:spPr>
              <a:xfrm>
                <a:off x="6661279" y="2479012"/>
                <a:ext cx="360388" cy="36492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endParaRPr lang="en-US" sz="1400" dirty="0">
                  <a:solidFill>
                    <a:schemeClr val="tx1"/>
                  </a:solidFill>
                  <a:latin typeface="Rockwell"/>
                  <a:cs typeface="Rockwell"/>
                </a:endParaRPr>
              </a:p>
            </p:txBody>
          </p:sp>
        </p:grpSp>
        <p:sp>
          <p:nvSpPr>
            <p:cNvPr id="274" name="TextBox 273"/>
            <p:cNvSpPr txBox="1"/>
            <p:nvPr/>
          </p:nvSpPr>
          <p:spPr>
            <a:xfrm>
              <a:off x="710" y="2308"/>
              <a:ext cx="3840" cy="528"/>
            </a:xfrm>
            <a:prstGeom prst="rect">
              <a:avLst/>
            </a:prstGeom>
            <a:noFill/>
            <a:ln>
              <a:solidFill>
                <a:schemeClr val="accent6">
                  <a:lumMod val="60000"/>
                  <a:lumOff val="40000"/>
                </a:schemeClr>
              </a:solidFill>
            </a:ln>
          </p:spPr>
          <p:txBody>
            <a:bodyPr/>
            <a:lstStyle/>
            <a:p>
              <a:pPr>
                <a:defRPr/>
              </a:pPr>
              <a:endParaRPr lang="en-US" sz="1800">
                <a:solidFill>
                  <a:srgbClr val="475A8D"/>
                </a:solidFill>
                <a:latin typeface="Candara" pitchFamily="34" charset="0"/>
              </a:endParaRPr>
            </a:p>
          </p:txBody>
        </p:sp>
      </p:grpSp>
      <p:sp>
        <p:nvSpPr>
          <p:cNvPr id="121" name="Content Placeholder 2"/>
          <p:cNvSpPr txBox="1">
            <a:spLocks/>
          </p:cNvSpPr>
          <p:nvPr/>
        </p:nvSpPr>
        <p:spPr>
          <a:xfrm>
            <a:off x="447675" y="1120775"/>
            <a:ext cx="8229600" cy="523875"/>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lnSpcReduction="10000"/>
          </a:bodyPr>
          <a:lstStyle/>
          <a:p>
            <a:pPr>
              <a:lnSpc>
                <a:spcPct val="80000"/>
              </a:lnSpc>
              <a:spcBef>
                <a:spcPct val="20000"/>
              </a:spcBef>
              <a:buFont typeface="Arial" charset="0"/>
              <a:buNone/>
              <a:defRPr/>
            </a:pPr>
            <a:r>
              <a:rPr lang="en-US" sz="1600">
                <a:latin typeface="Candara" pitchFamily="34" charset="0"/>
              </a:rPr>
              <a:t>A </a:t>
            </a:r>
            <a:r>
              <a:rPr lang="en-US" sz="1600" b="1">
                <a:latin typeface="Candara" pitchFamily="34" charset="0"/>
              </a:rPr>
              <a:t>joint distribution </a:t>
            </a:r>
            <a:r>
              <a:rPr lang="en-US" sz="1600">
                <a:latin typeface="Candara" pitchFamily="34" charset="0"/>
              </a:rPr>
              <a:t>defines a probability </a:t>
            </a:r>
            <a:r>
              <a:rPr lang="en-US" sz="1600" i="1">
                <a:latin typeface="Times New Roman" pitchFamily="18" charset="0"/>
                <a:cs typeface="Times New Roman" pitchFamily="18" charset="0"/>
              </a:rPr>
              <a:t>p</a:t>
            </a:r>
            <a:r>
              <a:rPr lang="en-US" sz="1600">
                <a:latin typeface="Times New Roman" pitchFamily="18" charset="0"/>
                <a:cs typeface="Times New Roman" pitchFamily="18" charset="0"/>
              </a:rPr>
              <a:t>(</a:t>
            </a:r>
            <a:r>
              <a:rPr lang="en-US" sz="1600" b="1" i="1">
                <a:latin typeface="Times New Roman" pitchFamily="18" charset="0"/>
                <a:cs typeface="Times New Roman" pitchFamily="18" charset="0"/>
              </a:rPr>
              <a:t>x</a:t>
            </a:r>
            <a:r>
              <a:rPr lang="en-US" sz="1600">
                <a:latin typeface="Times New Roman" pitchFamily="18" charset="0"/>
                <a:cs typeface="Times New Roman" pitchFamily="18" charset="0"/>
              </a:rPr>
              <a:t>) </a:t>
            </a:r>
            <a:r>
              <a:rPr lang="en-US" sz="1600">
                <a:latin typeface="Candara" pitchFamily="34" charset="0"/>
              </a:rPr>
              <a:t>for each assignment of values </a:t>
            </a:r>
            <a:r>
              <a:rPr lang="en-US" sz="1600" b="1" i="1">
                <a:latin typeface="Times New Roman" pitchFamily="18" charset="0"/>
                <a:cs typeface="Times New Roman" pitchFamily="18" charset="0"/>
              </a:rPr>
              <a:t>x </a:t>
            </a:r>
            <a:r>
              <a:rPr lang="en-US" sz="1600">
                <a:latin typeface="Candara" pitchFamily="34" charset="0"/>
              </a:rPr>
              <a:t>to variables </a:t>
            </a:r>
            <a:r>
              <a:rPr lang="en-US" sz="1600" b="1" i="1">
                <a:latin typeface="Times New Roman" pitchFamily="18" charset="0"/>
                <a:cs typeface="Times New Roman" pitchFamily="18" charset="0"/>
              </a:rPr>
              <a:t>X</a:t>
            </a:r>
            <a:r>
              <a:rPr lang="en-US" sz="1600">
                <a:latin typeface="Candara" pitchFamily="34" charset="0"/>
              </a:rPr>
              <a:t>. </a:t>
            </a:r>
          </a:p>
          <a:p>
            <a:pPr>
              <a:lnSpc>
                <a:spcPct val="80000"/>
              </a:lnSpc>
              <a:spcBef>
                <a:spcPct val="20000"/>
              </a:spcBef>
              <a:buFont typeface="Arial" charset="0"/>
              <a:buNone/>
              <a:defRPr/>
            </a:pPr>
            <a:r>
              <a:rPr lang="en-US" sz="1600">
                <a:latin typeface="Candara" pitchFamily="34" charset="0"/>
              </a:rPr>
              <a:t>This gives the </a:t>
            </a:r>
            <a:r>
              <a:rPr lang="en-US" sz="1600" b="1">
                <a:latin typeface="Candara" pitchFamily="34" charset="0"/>
              </a:rPr>
              <a:t>proportion</a:t>
            </a:r>
            <a:r>
              <a:rPr lang="en-US" sz="1600">
                <a:latin typeface="Candara" pitchFamily="34" charset="0"/>
              </a:rPr>
              <a:t> of samples that will equal </a:t>
            </a:r>
            <a:r>
              <a:rPr lang="en-US" sz="1600" b="1" i="1">
                <a:latin typeface="Times New Roman" pitchFamily="18" charset="0"/>
                <a:cs typeface="Times New Roman" pitchFamily="18" charset="0"/>
              </a:rPr>
              <a:t>x</a:t>
            </a:r>
            <a:r>
              <a:rPr lang="en-US" sz="1600">
                <a:latin typeface="Candara"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2"/>
          <p:cNvGrpSpPr>
            <a:grpSpLocks/>
          </p:cNvGrpSpPr>
          <p:nvPr/>
        </p:nvGrpSpPr>
        <p:grpSpPr bwMode="auto">
          <a:xfrm>
            <a:off x="-58738" y="4281488"/>
            <a:ext cx="8726488" cy="1797050"/>
            <a:chOff x="-52204" y="4959662"/>
            <a:chExt cx="8695396" cy="1791575"/>
          </a:xfrm>
        </p:grpSpPr>
        <p:grpSp>
          <p:nvGrpSpPr>
            <p:cNvPr id="43022" name="Group 106"/>
            <p:cNvGrpSpPr>
              <a:grpSpLocks/>
            </p:cNvGrpSpPr>
            <p:nvPr/>
          </p:nvGrpSpPr>
          <p:grpSpPr bwMode="auto">
            <a:xfrm>
              <a:off x="316783" y="4959662"/>
              <a:ext cx="8326409" cy="1791575"/>
              <a:chOff x="322637" y="2351147"/>
              <a:chExt cx="8326409" cy="1791575"/>
            </a:xfrm>
          </p:grpSpPr>
          <p:grpSp>
            <p:nvGrpSpPr>
              <p:cNvPr id="43024" name="Group 113"/>
              <p:cNvGrpSpPr>
                <a:grpSpLocks/>
              </p:cNvGrpSpPr>
              <p:nvPr/>
            </p:nvGrpSpPr>
            <p:grpSpPr bwMode="auto">
              <a:xfrm>
                <a:off x="1388485" y="3808860"/>
                <a:ext cx="7260561" cy="333862"/>
                <a:chOff x="492120" y="3950977"/>
                <a:chExt cx="8067290" cy="370958"/>
              </a:xfrm>
            </p:grpSpPr>
            <p:sp>
              <p:nvSpPr>
                <p:cNvPr id="43056" name="TextBox 152"/>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3057" name="TextBox 153"/>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3058" name="TextBox 154"/>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3059" name="TextBox 155"/>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3060" name="TextBox 156"/>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grpSp>
          <p:sp>
            <p:nvSpPr>
              <p:cNvPr id="122" name="Oval 121"/>
              <p:cNvSpPr/>
              <p:nvPr/>
            </p:nvSpPr>
            <p:spPr>
              <a:xfrm>
                <a:off x="1737971" y="3346642"/>
                <a:ext cx="487208" cy="4922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i="1">
                    <a:solidFill>
                      <a:schemeClr val="tx1"/>
                    </a:solidFill>
                    <a:latin typeface="Times New Roman" pitchFamily="18" charset="0"/>
                    <a:cs typeface="Times New Roman" pitchFamily="18" charset="0"/>
                  </a:rPr>
                  <a:t>W</a:t>
                </a:r>
                <a:r>
                  <a:rPr lang="en-US" sz="1600" i="1" baseline="-25000">
                    <a:solidFill>
                      <a:schemeClr val="tx1"/>
                    </a:solidFill>
                    <a:latin typeface="Times New Roman" pitchFamily="18" charset="0"/>
                    <a:cs typeface="Times New Roman" pitchFamily="18" charset="0"/>
                  </a:rPr>
                  <a:t>1</a:t>
                </a:r>
                <a:endParaRPr lang="en-US" sz="1600" i="1">
                  <a:solidFill>
                    <a:schemeClr val="tx1"/>
                  </a:solidFill>
                  <a:latin typeface="Times New Roman" pitchFamily="18" charset="0"/>
                  <a:cs typeface="Times New Roman" pitchFamily="18" charset="0"/>
                </a:endParaRPr>
              </a:p>
            </p:txBody>
          </p:sp>
          <p:sp>
            <p:nvSpPr>
              <p:cNvPr id="123" name="Oval 122"/>
              <p:cNvSpPr/>
              <p:nvPr/>
            </p:nvSpPr>
            <p:spPr>
              <a:xfrm>
                <a:off x="3226486" y="3346642"/>
                <a:ext cx="487208" cy="4922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i="1">
                    <a:solidFill>
                      <a:schemeClr val="tx1"/>
                    </a:solidFill>
                    <a:latin typeface="Times New Roman" pitchFamily="18" charset="0"/>
                    <a:cs typeface="Times New Roman" pitchFamily="18" charset="0"/>
                  </a:rPr>
                  <a:t>W</a:t>
                </a:r>
                <a:r>
                  <a:rPr lang="en-US" sz="1600" i="1" baseline="-25000">
                    <a:solidFill>
                      <a:schemeClr val="tx1"/>
                    </a:solidFill>
                    <a:latin typeface="Times New Roman" pitchFamily="18" charset="0"/>
                    <a:cs typeface="Times New Roman" pitchFamily="18" charset="0"/>
                  </a:rPr>
                  <a:t>2</a:t>
                </a:r>
                <a:endParaRPr lang="en-US" sz="1600" i="1">
                  <a:solidFill>
                    <a:schemeClr val="tx1"/>
                  </a:solidFill>
                  <a:latin typeface="Times New Roman" pitchFamily="18" charset="0"/>
                  <a:cs typeface="Times New Roman" pitchFamily="18" charset="0"/>
                </a:endParaRPr>
              </a:p>
            </p:txBody>
          </p:sp>
          <p:sp>
            <p:nvSpPr>
              <p:cNvPr id="124" name="Oval 123"/>
              <p:cNvSpPr/>
              <p:nvPr/>
            </p:nvSpPr>
            <p:spPr>
              <a:xfrm>
                <a:off x="4737147" y="3345060"/>
                <a:ext cx="485626" cy="492208"/>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i="1">
                    <a:solidFill>
                      <a:schemeClr val="tx1"/>
                    </a:solidFill>
                    <a:latin typeface="Times New Roman" pitchFamily="18" charset="0"/>
                    <a:cs typeface="Times New Roman" pitchFamily="18" charset="0"/>
                  </a:rPr>
                  <a:t>W</a:t>
                </a:r>
                <a:r>
                  <a:rPr lang="en-US" sz="1600" i="1" baseline="-25000">
                    <a:solidFill>
                      <a:schemeClr val="tx1"/>
                    </a:solidFill>
                    <a:latin typeface="Times New Roman" pitchFamily="18" charset="0"/>
                    <a:cs typeface="Times New Roman" pitchFamily="18" charset="0"/>
                  </a:rPr>
                  <a:t>3</a:t>
                </a:r>
                <a:endParaRPr lang="en-US" sz="1600" i="1">
                  <a:solidFill>
                    <a:schemeClr val="tx1"/>
                  </a:solidFill>
                  <a:latin typeface="Times New Roman" pitchFamily="18" charset="0"/>
                  <a:cs typeface="Times New Roman" pitchFamily="18" charset="0"/>
                </a:endParaRPr>
              </a:p>
            </p:txBody>
          </p:sp>
          <p:sp>
            <p:nvSpPr>
              <p:cNvPr id="125" name="Oval 124"/>
              <p:cNvSpPr/>
              <p:nvPr/>
            </p:nvSpPr>
            <p:spPr>
              <a:xfrm>
                <a:off x="6230407" y="3346642"/>
                <a:ext cx="487208" cy="4922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i="1">
                    <a:solidFill>
                      <a:schemeClr val="tx1"/>
                    </a:solidFill>
                    <a:latin typeface="Times New Roman" pitchFamily="18" charset="0"/>
                    <a:cs typeface="Times New Roman" pitchFamily="18" charset="0"/>
                  </a:rPr>
                  <a:t>W</a:t>
                </a:r>
                <a:r>
                  <a:rPr lang="en-US" sz="1600" i="1" baseline="-25000">
                    <a:solidFill>
                      <a:schemeClr val="tx1"/>
                    </a:solidFill>
                    <a:latin typeface="Times New Roman" pitchFamily="18" charset="0"/>
                    <a:cs typeface="Times New Roman" pitchFamily="18" charset="0"/>
                  </a:rPr>
                  <a:t>4</a:t>
                </a:r>
                <a:endParaRPr lang="en-US" sz="1600" i="1">
                  <a:solidFill>
                    <a:schemeClr val="tx1"/>
                  </a:solidFill>
                  <a:latin typeface="Times New Roman" pitchFamily="18" charset="0"/>
                  <a:cs typeface="Times New Roman" pitchFamily="18" charset="0"/>
                </a:endParaRPr>
              </a:p>
            </p:txBody>
          </p:sp>
          <p:sp>
            <p:nvSpPr>
              <p:cNvPr id="126" name="Oval 125"/>
              <p:cNvSpPr/>
              <p:nvPr/>
            </p:nvSpPr>
            <p:spPr>
              <a:xfrm>
                <a:off x="7720504" y="3345060"/>
                <a:ext cx="487208" cy="492208"/>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i="1">
                    <a:solidFill>
                      <a:schemeClr val="tx1"/>
                    </a:solidFill>
                    <a:latin typeface="Times New Roman" pitchFamily="18" charset="0"/>
                    <a:cs typeface="Times New Roman" pitchFamily="18" charset="0"/>
                  </a:rPr>
                  <a:t>W</a:t>
                </a:r>
                <a:r>
                  <a:rPr lang="en-US" sz="1600" i="1" baseline="-25000">
                    <a:solidFill>
                      <a:schemeClr val="tx1"/>
                    </a:solidFill>
                    <a:latin typeface="Times New Roman" pitchFamily="18" charset="0"/>
                    <a:cs typeface="Times New Roman" pitchFamily="18" charset="0"/>
                  </a:rPr>
                  <a:t>5</a:t>
                </a:r>
                <a:endParaRPr lang="en-US" sz="1600" i="1">
                  <a:solidFill>
                    <a:schemeClr val="tx1"/>
                  </a:solidFill>
                  <a:latin typeface="Times New Roman" pitchFamily="18" charset="0"/>
                  <a:cs typeface="Times New Roman" pitchFamily="18" charset="0"/>
                </a:endParaRPr>
              </a:p>
            </p:txBody>
          </p:sp>
          <p:sp>
            <p:nvSpPr>
              <p:cNvPr id="127" name="Oval 126"/>
              <p:cNvSpPr/>
              <p:nvPr/>
            </p:nvSpPr>
            <p:spPr>
              <a:xfrm>
                <a:off x="1728480" y="2352729"/>
                <a:ext cx="485626" cy="49379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i="1">
                    <a:solidFill>
                      <a:schemeClr val="tx1"/>
                    </a:solidFill>
                    <a:latin typeface="Times New Roman" pitchFamily="18" charset="0"/>
                    <a:cs typeface="Times New Roman" pitchFamily="18" charset="0"/>
                  </a:rPr>
                  <a:t>X</a:t>
                </a:r>
                <a:r>
                  <a:rPr lang="en-US" sz="1600" i="1" baseline="-25000">
                    <a:solidFill>
                      <a:schemeClr val="tx1"/>
                    </a:solidFill>
                    <a:latin typeface="Times New Roman" pitchFamily="18" charset="0"/>
                    <a:cs typeface="Times New Roman" pitchFamily="18" charset="0"/>
                  </a:rPr>
                  <a:t>1</a:t>
                </a:r>
                <a:endParaRPr lang="en-US" sz="1600" i="1">
                  <a:solidFill>
                    <a:schemeClr val="tx1"/>
                  </a:solidFill>
                  <a:latin typeface="Times New Roman" pitchFamily="18" charset="0"/>
                  <a:cs typeface="Times New Roman" pitchFamily="18" charset="0"/>
                </a:endParaRPr>
              </a:p>
            </p:txBody>
          </p:sp>
          <p:cxnSp>
            <p:nvCxnSpPr>
              <p:cNvPr id="128" name="Straight Connector 127"/>
              <p:cNvCxnSpPr>
                <a:stCxn id="127" idx="4"/>
                <a:endCxn id="122" idx="0"/>
              </p:cNvCxnSpPr>
              <p:nvPr/>
            </p:nvCxnSpPr>
            <p:spPr>
              <a:xfrm>
                <a:off x="1972084" y="2846520"/>
                <a:ext cx="9491" cy="50012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27" idx="6"/>
                <a:endCxn id="131" idx="2"/>
              </p:cNvCxnSpPr>
              <p:nvPr/>
            </p:nvCxnSpPr>
            <p:spPr>
              <a:xfrm>
                <a:off x="2214106" y="2599625"/>
                <a:ext cx="1001308"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2595330" y="2469846"/>
                <a:ext cx="238858" cy="23740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a:defRPr/>
                </a:pPr>
                <a:r>
                  <a:rPr lang="en-US" sz="1600" i="1">
                    <a:solidFill>
                      <a:schemeClr val="tx1"/>
                    </a:solidFill>
                    <a:latin typeface="Times New Roman" pitchFamily="18" charset="0"/>
                    <a:cs typeface="Times New Roman" pitchFamily="18" charset="0"/>
                  </a:rPr>
                  <a:t>ψ</a:t>
                </a:r>
                <a:r>
                  <a:rPr lang="en-US" sz="1600" i="1" baseline="-25000">
                    <a:solidFill>
                      <a:schemeClr val="tx1"/>
                    </a:solidFill>
                    <a:latin typeface="Times New Roman" pitchFamily="18" charset="0"/>
                    <a:cs typeface="Times New Roman" pitchFamily="18" charset="0"/>
                  </a:rPr>
                  <a:t>2</a:t>
                </a:r>
                <a:endParaRPr lang="en-US" sz="1600" i="1">
                  <a:solidFill>
                    <a:schemeClr val="tx1"/>
                  </a:solidFill>
                  <a:latin typeface="Times New Roman" pitchFamily="18" charset="0"/>
                  <a:cs typeface="Times New Roman" pitchFamily="18" charset="0"/>
                </a:endParaRPr>
              </a:p>
            </p:txBody>
          </p:sp>
          <p:sp>
            <p:nvSpPr>
              <p:cNvPr id="131" name="Oval 130"/>
              <p:cNvSpPr/>
              <p:nvPr/>
            </p:nvSpPr>
            <p:spPr>
              <a:xfrm>
                <a:off x="3215413" y="2352729"/>
                <a:ext cx="487208" cy="49379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i="1">
                    <a:solidFill>
                      <a:schemeClr val="tx1"/>
                    </a:solidFill>
                    <a:latin typeface="Times New Roman" pitchFamily="18" charset="0"/>
                    <a:cs typeface="Times New Roman" pitchFamily="18" charset="0"/>
                  </a:rPr>
                  <a:t>X</a:t>
                </a:r>
                <a:r>
                  <a:rPr lang="en-US" sz="1600" i="1" baseline="-25000">
                    <a:solidFill>
                      <a:schemeClr val="tx1"/>
                    </a:solidFill>
                    <a:latin typeface="Times New Roman" pitchFamily="18" charset="0"/>
                    <a:cs typeface="Times New Roman" pitchFamily="18" charset="0"/>
                  </a:rPr>
                  <a:t>2</a:t>
                </a:r>
                <a:endParaRPr lang="en-US" sz="1600" i="1">
                  <a:solidFill>
                    <a:schemeClr val="tx1"/>
                  </a:solidFill>
                  <a:latin typeface="Times New Roman" pitchFamily="18" charset="0"/>
                  <a:cs typeface="Times New Roman" pitchFamily="18" charset="0"/>
                </a:endParaRPr>
              </a:p>
            </p:txBody>
          </p:sp>
          <p:cxnSp>
            <p:nvCxnSpPr>
              <p:cNvPr id="132" name="Straight Connector 131"/>
              <p:cNvCxnSpPr>
                <a:stCxn id="131" idx="4"/>
                <a:endCxn id="123" idx="0"/>
              </p:cNvCxnSpPr>
              <p:nvPr/>
            </p:nvCxnSpPr>
            <p:spPr>
              <a:xfrm>
                <a:off x="3459017" y="2846520"/>
                <a:ext cx="11072" cy="50012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a:stCxn id="131" idx="6"/>
                <a:endCxn id="135" idx="2"/>
              </p:cNvCxnSpPr>
              <p:nvPr/>
            </p:nvCxnSpPr>
            <p:spPr>
              <a:xfrm flipV="1">
                <a:off x="3702621" y="2596459"/>
                <a:ext cx="1023452" cy="316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4" name="Rectangle 133"/>
              <p:cNvSpPr/>
              <p:nvPr/>
            </p:nvSpPr>
            <p:spPr>
              <a:xfrm>
                <a:off x="4083845" y="2469846"/>
                <a:ext cx="237277" cy="23740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a:defRPr/>
                </a:pPr>
                <a:r>
                  <a:rPr lang="en-US" sz="1600" i="1">
                    <a:solidFill>
                      <a:schemeClr val="tx1"/>
                    </a:solidFill>
                    <a:latin typeface="Times New Roman" pitchFamily="18" charset="0"/>
                    <a:cs typeface="Times New Roman" pitchFamily="18" charset="0"/>
                  </a:rPr>
                  <a:t>ψ</a:t>
                </a:r>
                <a:r>
                  <a:rPr lang="en-US" sz="1600" i="1" baseline="-25000">
                    <a:solidFill>
                      <a:schemeClr val="tx1"/>
                    </a:solidFill>
                    <a:latin typeface="Times New Roman" pitchFamily="18" charset="0"/>
                    <a:cs typeface="Times New Roman" pitchFamily="18" charset="0"/>
                  </a:rPr>
                  <a:t>4</a:t>
                </a:r>
                <a:endParaRPr lang="en-US" sz="1600" i="1">
                  <a:solidFill>
                    <a:schemeClr val="tx1"/>
                  </a:solidFill>
                  <a:latin typeface="Times New Roman" pitchFamily="18" charset="0"/>
                  <a:cs typeface="Times New Roman" pitchFamily="18" charset="0"/>
                </a:endParaRPr>
              </a:p>
            </p:txBody>
          </p:sp>
          <p:sp>
            <p:nvSpPr>
              <p:cNvPr id="135" name="Oval 134"/>
              <p:cNvSpPr/>
              <p:nvPr/>
            </p:nvSpPr>
            <p:spPr>
              <a:xfrm>
                <a:off x="4726073" y="2351147"/>
                <a:ext cx="487208" cy="49379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i="1">
                    <a:solidFill>
                      <a:schemeClr val="tx1"/>
                    </a:solidFill>
                    <a:latin typeface="Times New Roman" pitchFamily="18" charset="0"/>
                    <a:cs typeface="Times New Roman" pitchFamily="18" charset="0"/>
                  </a:rPr>
                  <a:t>X</a:t>
                </a:r>
                <a:r>
                  <a:rPr lang="en-US" sz="1600" i="1" baseline="-25000">
                    <a:solidFill>
                      <a:schemeClr val="tx1"/>
                    </a:solidFill>
                    <a:latin typeface="Times New Roman" pitchFamily="18" charset="0"/>
                    <a:cs typeface="Times New Roman" pitchFamily="18" charset="0"/>
                  </a:rPr>
                  <a:t>3</a:t>
                </a:r>
                <a:endParaRPr lang="en-US" sz="1600" i="1">
                  <a:solidFill>
                    <a:schemeClr val="tx1"/>
                  </a:solidFill>
                  <a:latin typeface="Times New Roman" pitchFamily="18" charset="0"/>
                  <a:cs typeface="Times New Roman" pitchFamily="18" charset="0"/>
                </a:endParaRPr>
              </a:p>
            </p:txBody>
          </p:sp>
          <p:cxnSp>
            <p:nvCxnSpPr>
              <p:cNvPr id="136" name="Straight Connector 135"/>
              <p:cNvCxnSpPr>
                <a:stCxn id="135" idx="4"/>
                <a:endCxn id="124" idx="0"/>
              </p:cNvCxnSpPr>
              <p:nvPr/>
            </p:nvCxnSpPr>
            <p:spPr>
              <a:xfrm>
                <a:off x="4969677" y="2844938"/>
                <a:ext cx="11073" cy="50012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a:stCxn id="135" idx="6"/>
                <a:endCxn id="139" idx="2"/>
              </p:cNvCxnSpPr>
              <p:nvPr/>
            </p:nvCxnSpPr>
            <p:spPr>
              <a:xfrm>
                <a:off x="5213281" y="2596459"/>
                <a:ext cx="1009216" cy="316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8" name="Rectangle 137"/>
              <p:cNvSpPr/>
              <p:nvPr/>
            </p:nvSpPr>
            <p:spPr>
              <a:xfrm>
                <a:off x="5592924" y="2465099"/>
                <a:ext cx="238859" cy="2389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a:defRPr/>
                </a:pPr>
                <a:r>
                  <a:rPr lang="en-US" sz="1600" i="1">
                    <a:solidFill>
                      <a:schemeClr val="tx1"/>
                    </a:solidFill>
                    <a:latin typeface="Times New Roman" pitchFamily="18" charset="0"/>
                    <a:cs typeface="Times New Roman" pitchFamily="18" charset="0"/>
                  </a:rPr>
                  <a:t>ψ</a:t>
                </a:r>
                <a:r>
                  <a:rPr lang="en-US" sz="1600" i="1" baseline="-25000">
                    <a:solidFill>
                      <a:schemeClr val="tx1"/>
                    </a:solidFill>
                    <a:latin typeface="Times New Roman" pitchFamily="18" charset="0"/>
                    <a:cs typeface="Times New Roman" pitchFamily="18" charset="0"/>
                  </a:rPr>
                  <a:t>6</a:t>
                </a:r>
                <a:endParaRPr lang="en-US" sz="1600" i="1">
                  <a:solidFill>
                    <a:schemeClr val="tx1"/>
                  </a:solidFill>
                  <a:latin typeface="Times New Roman" pitchFamily="18" charset="0"/>
                  <a:cs typeface="Times New Roman" pitchFamily="18" charset="0"/>
                </a:endParaRPr>
              </a:p>
            </p:txBody>
          </p:sp>
          <p:sp>
            <p:nvSpPr>
              <p:cNvPr id="139" name="Oval 138"/>
              <p:cNvSpPr/>
              <p:nvPr/>
            </p:nvSpPr>
            <p:spPr>
              <a:xfrm>
                <a:off x="6222498" y="2352729"/>
                <a:ext cx="487208" cy="49379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i="1">
                    <a:solidFill>
                      <a:schemeClr val="tx1"/>
                    </a:solidFill>
                    <a:latin typeface="Times New Roman" pitchFamily="18" charset="0"/>
                    <a:cs typeface="Times New Roman" pitchFamily="18" charset="0"/>
                  </a:rPr>
                  <a:t>X</a:t>
                </a:r>
                <a:r>
                  <a:rPr lang="en-US" sz="1600" i="1" baseline="-25000">
                    <a:solidFill>
                      <a:schemeClr val="tx1"/>
                    </a:solidFill>
                    <a:latin typeface="Times New Roman" pitchFamily="18" charset="0"/>
                    <a:cs typeface="Times New Roman" pitchFamily="18" charset="0"/>
                  </a:rPr>
                  <a:t>4</a:t>
                </a:r>
                <a:endParaRPr lang="en-US" sz="1600" i="1">
                  <a:solidFill>
                    <a:schemeClr val="tx1"/>
                  </a:solidFill>
                  <a:latin typeface="Times New Roman" pitchFamily="18" charset="0"/>
                  <a:cs typeface="Times New Roman" pitchFamily="18" charset="0"/>
                </a:endParaRPr>
              </a:p>
            </p:txBody>
          </p:sp>
          <p:cxnSp>
            <p:nvCxnSpPr>
              <p:cNvPr id="140" name="Straight Connector 139"/>
              <p:cNvCxnSpPr>
                <a:stCxn id="139" idx="4"/>
                <a:endCxn id="125" idx="0"/>
              </p:cNvCxnSpPr>
              <p:nvPr/>
            </p:nvCxnSpPr>
            <p:spPr>
              <a:xfrm>
                <a:off x="6466102" y="2846520"/>
                <a:ext cx="7910" cy="50012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139" idx="6"/>
                <a:endCxn id="143" idx="2"/>
              </p:cNvCxnSpPr>
              <p:nvPr/>
            </p:nvCxnSpPr>
            <p:spPr>
              <a:xfrm flipV="1">
                <a:off x="6709706" y="2596459"/>
                <a:ext cx="999725" cy="316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7089348" y="2469846"/>
                <a:ext cx="238859" cy="23740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a:defRPr/>
                </a:pPr>
                <a:r>
                  <a:rPr lang="en-US" sz="1600" i="1">
                    <a:solidFill>
                      <a:schemeClr val="tx1"/>
                    </a:solidFill>
                    <a:latin typeface="Times New Roman" pitchFamily="18" charset="0"/>
                    <a:cs typeface="Times New Roman" pitchFamily="18" charset="0"/>
                  </a:rPr>
                  <a:t>ψ</a:t>
                </a:r>
                <a:r>
                  <a:rPr lang="en-US" sz="1600" i="1" baseline="-25000">
                    <a:solidFill>
                      <a:schemeClr val="tx1"/>
                    </a:solidFill>
                    <a:latin typeface="Times New Roman" pitchFamily="18" charset="0"/>
                    <a:cs typeface="Times New Roman" pitchFamily="18" charset="0"/>
                  </a:rPr>
                  <a:t>8</a:t>
                </a:r>
                <a:endParaRPr lang="en-US" sz="1600" i="1">
                  <a:solidFill>
                    <a:schemeClr val="tx1"/>
                  </a:solidFill>
                  <a:latin typeface="Times New Roman" pitchFamily="18" charset="0"/>
                  <a:cs typeface="Times New Roman" pitchFamily="18" charset="0"/>
                </a:endParaRPr>
              </a:p>
            </p:txBody>
          </p:sp>
          <p:sp>
            <p:nvSpPr>
              <p:cNvPr id="143" name="Oval 142"/>
              <p:cNvSpPr/>
              <p:nvPr/>
            </p:nvSpPr>
            <p:spPr>
              <a:xfrm>
                <a:off x="7709431" y="2351147"/>
                <a:ext cx="487208" cy="493791"/>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i="1">
                    <a:solidFill>
                      <a:schemeClr val="tx1"/>
                    </a:solidFill>
                    <a:latin typeface="Times New Roman" pitchFamily="18" charset="0"/>
                    <a:cs typeface="Times New Roman" pitchFamily="18" charset="0"/>
                  </a:rPr>
                  <a:t>X</a:t>
                </a:r>
                <a:r>
                  <a:rPr lang="en-US" sz="1600" i="1" baseline="-25000">
                    <a:solidFill>
                      <a:schemeClr val="tx1"/>
                    </a:solidFill>
                    <a:latin typeface="Times New Roman" pitchFamily="18" charset="0"/>
                    <a:cs typeface="Times New Roman" pitchFamily="18" charset="0"/>
                  </a:rPr>
                  <a:t>5</a:t>
                </a:r>
                <a:endParaRPr lang="en-US" sz="1600" i="1">
                  <a:solidFill>
                    <a:schemeClr val="tx1"/>
                  </a:solidFill>
                  <a:latin typeface="Times New Roman" pitchFamily="18" charset="0"/>
                  <a:cs typeface="Times New Roman" pitchFamily="18" charset="0"/>
                </a:endParaRPr>
              </a:p>
            </p:txBody>
          </p:sp>
          <p:cxnSp>
            <p:nvCxnSpPr>
              <p:cNvPr id="144" name="Straight Connector 143"/>
              <p:cNvCxnSpPr>
                <a:stCxn id="143" idx="4"/>
                <a:endCxn id="126" idx="0"/>
              </p:cNvCxnSpPr>
              <p:nvPr/>
            </p:nvCxnSpPr>
            <p:spPr>
              <a:xfrm>
                <a:off x="7953035" y="2844938"/>
                <a:ext cx="11073" cy="50012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a:off x="1853445" y="2977882"/>
                <a:ext cx="240440" cy="24056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a:defRPr/>
                </a:pPr>
                <a:r>
                  <a:rPr lang="en-US" sz="1600" i="1">
                    <a:solidFill>
                      <a:schemeClr val="tx1"/>
                    </a:solidFill>
                    <a:latin typeface="Times New Roman" pitchFamily="18" charset="0"/>
                    <a:cs typeface="Times New Roman" pitchFamily="18" charset="0"/>
                  </a:rPr>
                  <a:t>ψ</a:t>
                </a:r>
                <a:r>
                  <a:rPr lang="en-US" sz="1600" i="1" baseline="-25000">
                    <a:solidFill>
                      <a:schemeClr val="tx1"/>
                    </a:solidFill>
                    <a:latin typeface="Times New Roman" pitchFamily="18" charset="0"/>
                    <a:cs typeface="Times New Roman" pitchFamily="18" charset="0"/>
                  </a:rPr>
                  <a:t>1</a:t>
                </a:r>
                <a:endParaRPr lang="en-US" sz="1600" i="1">
                  <a:solidFill>
                    <a:schemeClr val="tx1"/>
                  </a:solidFill>
                  <a:latin typeface="Times New Roman" pitchFamily="18" charset="0"/>
                  <a:cs typeface="Times New Roman" pitchFamily="18" charset="0"/>
                </a:endParaRPr>
              </a:p>
            </p:txBody>
          </p:sp>
          <p:sp>
            <p:nvSpPr>
              <p:cNvPr id="146" name="Rectangle 145"/>
              <p:cNvSpPr/>
              <p:nvPr/>
            </p:nvSpPr>
            <p:spPr>
              <a:xfrm>
                <a:off x="3340378" y="2977882"/>
                <a:ext cx="240440" cy="24056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a:defRPr/>
                </a:pPr>
                <a:r>
                  <a:rPr lang="en-US" sz="1600" i="1">
                    <a:solidFill>
                      <a:schemeClr val="tx1"/>
                    </a:solidFill>
                    <a:latin typeface="Times New Roman" pitchFamily="18" charset="0"/>
                    <a:cs typeface="Times New Roman" pitchFamily="18" charset="0"/>
                  </a:rPr>
                  <a:t>ψ</a:t>
                </a:r>
                <a:r>
                  <a:rPr lang="en-US" sz="1600" i="1" baseline="-25000">
                    <a:solidFill>
                      <a:schemeClr val="tx1"/>
                    </a:solidFill>
                    <a:latin typeface="Times New Roman" pitchFamily="18" charset="0"/>
                    <a:cs typeface="Times New Roman" pitchFamily="18" charset="0"/>
                  </a:rPr>
                  <a:t>3</a:t>
                </a:r>
                <a:endParaRPr lang="en-US" sz="1600" i="1">
                  <a:solidFill>
                    <a:schemeClr val="tx1"/>
                  </a:solidFill>
                  <a:latin typeface="Times New Roman" pitchFamily="18" charset="0"/>
                  <a:cs typeface="Times New Roman" pitchFamily="18" charset="0"/>
                </a:endParaRPr>
              </a:p>
            </p:txBody>
          </p:sp>
          <p:sp>
            <p:nvSpPr>
              <p:cNvPr id="147" name="Rectangle 146"/>
              <p:cNvSpPr/>
              <p:nvPr/>
            </p:nvSpPr>
            <p:spPr>
              <a:xfrm>
                <a:off x="4849457" y="2977882"/>
                <a:ext cx="238859" cy="24056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a:defRPr/>
                </a:pPr>
                <a:r>
                  <a:rPr lang="en-US" sz="1600" i="1">
                    <a:solidFill>
                      <a:schemeClr val="tx1"/>
                    </a:solidFill>
                    <a:latin typeface="Times New Roman" pitchFamily="18" charset="0"/>
                    <a:cs typeface="Times New Roman" pitchFamily="18" charset="0"/>
                  </a:rPr>
                  <a:t>ψ</a:t>
                </a:r>
                <a:r>
                  <a:rPr lang="en-US" sz="1600" i="1" baseline="-25000">
                    <a:solidFill>
                      <a:schemeClr val="tx1"/>
                    </a:solidFill>
                    <a:latin typeface="Times New Roman" pitchFamily="18" charset="0"/>
                    <a:cs typeface="Times New Roman" pitchFamily="18" charset="0"/>
                  </a:rPr>
                  <a:t>5</a:t>
                </a:r>
                <a:endParaRPr lang="en-US" sz="1600" i="1">
                  <a:solidFill>
                    <a:schemeClr val="tx1"/>
                  </a:solidFill>
                  <a:latin typeface="Times New Roman" pitchFamily="18" charset="0"/>
                  <a:cs typeface="Times New Roman" pitchFamily="18" charset="0"/>
                </a:endParaRPr>
              </a:p>
            </p:txBody>
          </p:sp>
          <p:sp>
            <p:nvSpPr>
              <p:cNvPr id="148" name="Rectangle 147"/>
              <p:cNvSpPr/>
              <p:nvPr/>
            </p:nvSpPr>
            <p:spPr>
              <a:xfrm>
                <a:off x="6347464" y="2977882"/>
                <a:ext cx="238858" cy="24056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a:defRPr/>
                </a:pPr>
                <a:r>
                  <a:rPr lang="en-US" sz="1600" i="1">
                    <a:solidFill>
                      <a:schemeClr val="tx1"/>
                    </a:solidFill>
                    <a:latin typeface="Times New Roman" pitchFamily="18" charset="0"/>
                    <a:cs typeface="Times New Roman" pitchFamily="18" charset="0"/>
                  </a:rPr>
                  <a:t>ψ</a:t>
                </a:r>
                <a:r>
                  <a:rPr lang="en-US" sz="1600" i="1" baseline="-25000">
                    <a:solidFill>
                      <a:schemeClr val="tx1"/>
                    </a:solidFill>
                    <a:latin typeface="Times New Roman" pitchFamily="18" charset="0"/>
                    <a:cs typeface="Times New Roman" pitchFamily="18" charset="0"/>
                  </a:rPr>
                  <a:t>7</a:t>
                </a:r>
                <a:endParaRPr lang="en-US" sz="1600" i="1">
                  <a:solidFill>
                    <a:schemeClr val="tx1"/>
                  </a:solidFill>
                  <a:latin typeface="Times New Roman" pitchFamily="18" charset="0"/>
                  <a:cs typeface="Times New Roman" pitchFamily="18" charset="0"/>
                </a:endParaRPr>
              </a:p>
            </p:txBody>
          </p:sp>
          <p:sp>
            <p:nvSpPr>
              <p:cNvPr id="149" name="Rectangle 148"/>
              <p:cNvSpPr/>
              <p:nvPr/>
            </p:nvSpPr>
            <p:spPr>
              <a:xfrm>
                <a:off x="7834397" y="2977882"/>
                <a:ext cx="238858" cy="24056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a:defRPr/>
                </a:pPr>
                <a:r>
                  <a:rPr lang="en-US" sz="1600" i="1">
                    <a:solidFill>
                      <a:schemeClr val="tx1"/>
                    </a:solidFill>
                    <a:latin typeface="Times New Roman" pitchFamily="18" charset="0"/>
                    <a:cs typeface="Times New Roman" pitchFamily="18" charset="0"/>
                  </a:rPr>
                  <a:t>ψ</a:t>
                </a:r>
                <a:r>
                  <a:rPr lang="en-US" sz="1600" i="1" baseline="-25000">
                    <a:solidFill>
                      <a:schemeClr val="tx1"/>
                    </a:solidFill>
                    <a:latin typeface="Times New Roman" pitchFamily="18" charset="0"/>
                    <a:cs typeface="Times New Roman" pitchFamily="18" charset="0"/>
                  </a:rPr>
                  <a:t>9</a:t>
                </a:r>
                <a:endParaRPr lang="en-US" sz="1600" i="1">
                  <a:solidFill>
                    <a:schemeClr val="tx1"/>
                  </a:solidFill>
                  <a:latin typeface="Times New Roman" pitchFamily="18" charset="0"/>
                  <a:cs typeface="Times New Roman" pitchFamily="18" charset="0"/>
                </a:endParaRPr>
              </a:p>
            </p:txBody>
          </p:sp>
          <p:cxnSp>
            <p:nvCxnSpPr>
              <p:cNvPr id="150" name="Straight Connector 149"/>
              <p:cNvCxnSpPr>
                <a:stCxn id="152" idx="6"/>
                <a:endCxn id="127" idx="2"/>
              </p:cNvCxnSpPr>
              <p:nvPr/>
            </p:nvCxnSpPr>
            <p:spPr>
              <a:xfrm>
                <a:off x="809428" y="2596459"/>
                <a:ext cx="919052" cy="316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Rectangle 150"/>
              <p:cNvSpPr/>
              <p:nvPr/>
            </p:nvSpPr>
            <p:spPr>
              <a:xfrm>
                <a:off x="1149525" y="2480925"/>
                <a:ext cx="238858" cy="23898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a:defRPr/>
                </a:pPr>
                <a:r>
                  <a:rPr lang="en-US" sz="1600" i="1">
                    <a:solidFill>
                      <a:schemeClr val="tx1"/>
                    </a:solidFill>
                    <a:latin typeface="Times New Roman" pitchFamily="18" charset="0"/>
                    <a:cs typeface="Times New Roman" pitchFamily="18" charset="0"/>
                  </a:rPr>
                  <a:t>ψ</a:t>
                </a:r>
                <a:r>
                  <a:rPr lang="en-US" sz="1600" i="1" baseline="-25000">
                    <a:solidFill>
                      <a:schemeClr val="tx1"/>
                    </a:solidFill>
                    <a:latin typeface="Times New Roman" pitchFamily="18" charset="0"/>
                    <a:cs typeface="Times New Roman" pitchFamily="18" charset="0"/>
                  </a:rPr>
                  <a:t>0</a:t>
                </a:r>
                <a:endParaRPr lang="en-US" sz="1600" i="1">
                  <a:solidFill>
                    <a:schemeClr val="tx1"/>
                  </a:solidFill>
                  <a:latin typeface="Times New Roman" pitchFamily="18" charset="0"/>
                  <a:cs typeface="Times New Roman" pitchFamily="18" charset="0"/>
                </a:endParaRPr>
              </a:p>
            </p:txBody>
          </p:sp>
          <p:sp>
            <p:nvSpPr>
              <p:cNvPr id="152" name="Oval 151"/>
              <p:cNvSpPr/>
              <p:nvPr/>
            </p:nvSpPr>
            <p:spPr>
              <a:xfrm>
                <a:off x="322220" y="2351147"/>
                <a:ext cx="487208" cy="493791"/>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i="1">
                    <a:solidFill>
                      <a:schemeClr val="bg1"/>
                    </a:solidFill>
                    <a:latin typeface="Times New Roman" pitchFamily="18" charset="0"/>
                    <a:cs typeface="Times New Roman" pitchFamily="18" charset="0"/>
                  </a:rPr>
                  <a:t>X</a:t>
                </a:r>
                <a:r>
                  <a:rPr lang="en-US" sz="1600" i="1" baseline="-25000">
                    <a:solidFill>
                      <a:schemeClr val="bg1"/>
                    </a:solidFill>
                    <a:latin typeface="Times New Roman" pitchFamily="18" charset="0"/>
                    <a:cs typeface="Times New Roman" pitchFamily="18" charset="0"/>
                  </a:rPr>
                  <a:t>0</a:t>
                </a:r>
                <a:endParaRPr lang="en-US" sz="1600" i="1">
                  <a:solidFill>
                    <a:schemeClr val="bg1"/>
                  </a:solidFill>
                  <a:latin typeface="Times New Roman" pitchFamily="18" charset="0"/>
                  <a:cs typeface="Times New Roman" pitchFamily="18" charset="0"/>
                </a:endParaRPr>
              </a:p>
            </p:txBody>
          </p:sp>
        </p:grpSp>
        <p:sp>
          <p:nvSpPr>
            <p:cNvPr id="43023" name="TextBox 157"/>
            <p:cNvSpPr txBox="1">
              <a:spLocks noChangeArrowheads="1"/>
            </p:cNvSpPr>
            <p:nvPr/>
          </p:nvSpPr>
          <p:spPr bwMode="auto">
            <a:xfrm>
              <a:off x="-52204" y="5532684"/>
              <a:ext cx="1316384" cy="323368"/>
            </a:xfrm>
            <a:prstGeom prst="rect">
              <a:avLst/>
            </a:prstGeom>
            <a:noFill/>
            <a:ln w="9525">
              <a:noFill/>
              <a:miter lim="800000"/>
              <a:headEnd/>
              <a:tailEnd/>
            </a:ln>
          </p:spPr>
          <p:txBody>
            <a:bodyPr anchor="ctr"/>
            <a:lstStyle/>
            <a:p>
              <a:pPr algn="ctr"/>
              <a:r>
                <a:rPr lang="en-US" sz="1600">
                  <a:latin typeface="Rockwell"/>
                  <a:ea typeface="Rockwell"/>
                  <a:cs typeface="Rockwell"/>
                </a:rPr>
                <a:t>&lt;START&gt;</a:t>
              </a:r>
            </a:p>
          </p:txBody>
        </p:sp>
      </p:grpSp>
      <p:sp>
        <p:nvSpPr>
          <p:cNvPr id="96" name="Isosceles Triangle 95"/>
          <p:cNvSpPr/>
          <p:nvPr/>
        </p:nvSpPr>
        <p:spPr>
          <a:xfrm rot="5400000" flipV="1">
            <a:off x="3331369" y="5236369"/>
            <a:ext cx="952500" cy="43021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Isosceles Triangle 10"/>
          <p:cNvSpPr/>
          <p:nvPr/>
        </p:nvSpPr>
        <p:spPr>
          <a:xfrm rot="5400000">
            <a:off x="1172369" y="5245894"/>
            <a:ext cx="952500" cy="41116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3" name="Trapezoid 92"/>
          <p:cNvSpPr/>
          <p:nvPr/>
        </p:nvSpPr>
        <p:spPr>
          <a:xfrm flipV="1">
            <a:off x="3576638" y="4100513"/>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Trapezoid 9"/>
          <p:cNvSpPr/>
          <p:nvPr/>
        </p:nvSpPr>
        <p:spPr>
          <a:xfrm flipV="1">
            <a:off x="1997075" y="4103688"/>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014" name="Title 1"/>
          <p:cNvSpPr>
            <a:spLocks noGrp="1"/>
          </p:cNvSpPr>
          <p:nvPr>
            <p:ph type="title"/>
          </p:nvPr>
        </p:nvSpPr>
        <p:spPr/>
        <p:txBody>
          <a:bodyPr/>
          <a:lstStyle/>
          <a:p>
            <a:pPr eaLnBrk="1" hangingPunct="1"/>
            <a:r>
              <a:rPr lang="en-US" sz="4000" smtClean="0"/>
              <a:t>Factors have local opinions (≥ 0)</a:t>
            </a:r>
          </a:p>
        </p:txBody>
      </p:sp>
      <p:sp>
        <p:nvSpPr>
          <p:cNvPr id="4" name="Slide Number Placeholder 3"/>
          <p:cNvSpPr>
            <a:spLocks noGrp="1"/>
          </p:cNvSpPr>
          <p:nvPr>
            <p:ph type="sldNum" sz="quarter" idx="12"/>
          </p:nvPr>
        </p:nvSpPr>
        <p:spPr/>
        <p:txBody>
          <a:bodyPr/>
          <a:lstStyle/>
          <a:p>
            <a:pPr>
              <a:defRPr/>
            </a:pPr>
            <a:fld id="{9B8CA45C-7F46-4C57-814F-18C457532468}" type="slidenum">
              <a:rPr lang="en-US"/>
              <a:pPr>
                <a:defRPr/>
              </a:pPr>
              <a:t>15</a:t>
            </a:fld>
            <a:endParaRPr lang="en-US"/>
          </a:p>
        </p:txBody>
      </p:sp>
      <p:sp>
        <p:nvSpPr>
          <p:cNvPr id="69" name="Content Placeholder 2"/>
          <p:cNvSpPr txBox="1">
            <a:spLocks/>
          </p:cNvSpPr>
          <p:nvPr/>
        </p:nvSpPr>
        <p:spPr>
          <a:xfrm>
            <a:off x="457200" y="1211263"/>
            <a:ext cx="8229600" cy="5588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lgn="ctr">
              <a:spcBef>
                <a:spcPct val="20000"/>
              </a:spcBef>
              <a:buFont typeface="Arial" charset="0"/>
              <a:buNone/>
              <a:defRPr/>
            </a:pPr>
            <a:r>
              <a:rPr lang="en-US" sz="2600">
                <a:latin typeface="Candara" pitchFamily="34" charset="0"/>
              </a:rPr>
              <a:t>Each black box looks at </a:t>
            </a:r>
            <a:r>
              <a:rPr lang="en-US" sz="2600" i="1">
                <a:latin typeface="Candara" pitchFamily="34" charset="0"/>
              </a:rPr>
              <a:t>some</a:t>
            </a:r>
            <a:r>
              <a:rPr lang="en-US" sz="2600">
                <a:latin typeface="Candara" pitchFamily="34" charset="0"/>
              </a:rPr>
              <a:t> of the tags </a:t>
            </a:r>
            <a:r>
              <a:rPr lang="en-US" sz="2600" i="1">
                <a:latin typeface="Times New Roman" pitchFamily="18" charset="0"/>
                <a:cs typeface="Times New Roman" pitchFamily="18" charset="0"/>
              </a:rPr>
              <a:t>X</a:t>
            </a:r>
            <a:r>
              <a:rPr lang="en-US" sz="2600" i="1" baseline="-25000">
                <a:latin typeface="Times New Roman" pitchFamily="18" charset="0"/>
                <a:cs typeface="Times New Roman" pitchFamily="18" charset="0"/>
              </a:rPr>
              <a:t>i</a:t>
            </a:r>
            <a:r>
              <a:rPr lang="en-US" sz="2600" i="1">
                <a:latin typeface="Times New Roman" pitchFamily="18" charset="0"/>
                <a:cs typeface="Times New Roman" pitchFamily="18" charset="0"/>
              </a:rPr>
              <a:t> </a:t>
            </a:r>
            <a:r>
              <a:rPr lang="en-US" sz="2600">
                <a:latin typeface="Candara" pitchFamily="34" charset="0"/>
              </a:rPr>
              <a:t>and words </a:t>
            </a:r>
            <a:r>
              <a:rPr lang="en-US" sz="2600" i="1">
                <a:latin typeface="Times New Roman" pitchFamily="18" charset="0"/>
                <a:cs typeface="Times New Roman" pitchFamily="18" charset="0"/>
              </a:rPr>
              <a:t>W</a:t>
            </a:r>
            <a:r>
              <a:rPr lang="en-US" sz="2600" i="1" baseline="-25000">
                <a:latin typeface="Times New Roman" pitchFamily="18" charset="0"/>
                <a:cs typeface="Times New Roman" pitchFamily="18" charset="0"/>
              </a:rPr>
              <a:t>i</a:t>
            </a:r>
            <a:endParaRPr lang="en-US" sz="2600">
              <a:latin typeface="Candara" pitchFamily="34" charset="0"/>
            </a:endParaRPr>
          </a:p>
        </p:txBody>
      </p:sp>
      <p:graphicFrame>
        <p:nvGraphicFramePr>
          <p:cNvPr id="91" name="Table 90"/>
          <p:cNvGraphicFramePr>
            <a:graphicFrameLocks noGrp="1"/>
          </p:cNvGraphicFramePr>
          <p:nvPr/>
        </p:nvGraphicFramePr>
        <p:xfrm>
          <a:off x="1997765"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92" name="Table 91"/>
          <p:cNvGraphicFramePr>
            <a:graphicFrameLocks noGrp="1"/>
          </p:cNvGraphicFramePr>
          <p:nvPr/>
        </p:nvGraphicFramePr>
        <p:xfrm>
          <a:off x="3597127"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64" name="Table 63"/>
          <p:cNvGraphicFramePr>
            <a:graphicFrameLocks noGrp="1"/>
          </p:cNvGraphicFramePr>
          <p:nvPr/>
        </p:nvGraphicFramePr>
        <p:xfrm>
          <a:off x="119753"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endParaRPr lang="en-US" sz="1600" dirty="0"/>
                    </a:p>
                  </a:txBody>
                  <a:tcPr marL="0" marR="0" marT="0" marB="0" anchor="ctr"/>
                </a:tc>
              </a:tr>
            </a:tbl>
          </a:graphicData>
        </a:graphic>
      </p:graphicFrame>
      <p:graphicFrame>
        <p:nvGraphicFramePr>
          <p:cNvPr id="65" name="Table 64"/>
          <p:cNvGraphicFramePr>
            <a:graphicFrameLocks noGrp="1"/>
          </p:cNvGraphicFramePr>
          <p:nvPr/>
        </p:nvGraphicFramePr>
        <p:xfrm>
          <a:off x="4022610"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endParaRPr lang="en-US" sz="1600" dirty="0"/>
                    </a:p>
                  </a:txBody>
                  <a:tcPr marL="0" marR="0" marT="0" marB="0" anchor="ctr"/>
                </a:tc>
              </a:tr>
            </a:tbl>
          </a:graphicData>
        </a:graphic>
      </p:graphicFrame>
      <p:sp>
        <p:nvSpPr>
          <p:cNvPr id="84" name="Content Placeholder 2"/>
          <p:cNvSpPr txBox="1">
            <a:spLocks/>
          </p:cNvSpPr>
          <p:nvPr/>
        </p:nvSpPr>
        <p:spPr>
          <a:xfrm>
            <a:off x="5821363" y="2509838"/>
            <a:ext cx="2651125" cy="125253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lgn="ctr">
              <a:lnSpc>
                <a:spcPct val="90000"/>
              </a:lnSpc>
              <a:spcBef>
                <a:spcPct val="20000"/>
              </a:spcBef>
              <a:buFont typeface="Arial" charset="0"/>
              <a:buNone/>
              <a:defRPr/>
            </a:pPr>
            <a:r>
              <a:rPr lang="en-US" i="1">
                <a:latin typeface="Times New Roman" pitchFamily="18" charset="0"/>
                <a:cs typeface="Times New Roman" pitchFamily="18" charset="0"/>
              </a:rPr>
              <a:t>Note: We chose to reuse the same factors at different positions in the sentence.</a:t>
            </a:r>
            <a:endParaRPr lang="en-US">
              <a:latin typeface="Candar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1+#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1" nodeType="clickEffect">
                                  <p:stCondLst>
                                    <p:cond delay="0"/>
                                  </p:stCondLst>
                                  <p:childTnLst>
                                    <p:anim calcmode="lin" valueType="num">
                                      <p:cBhvr additive="base">
                                        <p:cTn id="30" dur="500"/>
                                        <p:tgtEl>
                                          <p:spTgt spid="84"/>
                                        </p:tgtEl>
                                        <p:attrNameLst>
                                          <p:attrName>ppt_x</p:attrName>
                                        </p:attrNameLst>
                                      </p:cBhvr>
                                      <p:tavLst>
                                        <p:tav tm="0">
                                          <p:val>
                                            <p:strVal val="ppt_x"/>
                                          </p:val>
                                        </p:tav>
                                        <p:tav tm="100000">
                                          <p:val>
                                            <p:strVal val="1+ppt_w/2"/>
                                          </p:val>
                                        </p:tav>
                                      </p:tavLst>
                                    </p:anim>
                                    <p:anim calcmode="lin" valueType="num">
                                      <p:cBhvr additive="base">
                                        <p:cTn id="31" dur="500"/>
                                        <p:tgtEl>
                                          <p:spTgt spid="84"/>
                                        </p:tgtEl>
                                        <p:attrNameLst>
                                          <p:attrName>ppt_y</p:attrName>
                                        </p:attrNameLst>
                                      </p:cBhvr>
                                      <p:tavLst>
                                        <p:tav tm="0">
                                          <p:val>
                                            <p:strVal val="ppt_y"/>
                                          </p:val>
                                        </p:tav>
                                        <p:tav tm="100000">
                                          <p:val>
                                            <p:strVal val="ppt_y"/>
                                          </p:val>
                                        </p:tav>
                                      </p:tavLst>
                                    </p:anim>
                                    <p:set>
                                      <p:cBhvr>
                                        <p:cTn id="32" dur="1" fill="hold">
                                          <p:stCondLst>
                                            <p:cond delay="4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 grpId="0" animBg="1"/>
      <p:bldP spid="84" grpId="0" animBg="1"/>
      <p:bldP spid="8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Isosceles Triangle 95"/>
          <p:cNvSpPr/>
          <p:nvPr/>
        </p:nvSpPr>
        <p:spPr>
          <a:xfrm rot="5400000" flipV="1">
            <a:off x="3331369" y="5236369"/>
            <a:ext cx="952500" cy="43021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Isosceles Triangle 10"/>
          <p:cNvSpPr/>
          <p:nvPr/>
        </p:nvSpPr>
        <p:spPr>
          <a:xfrm rot="5400000">
            <a:off x="1172369" y="5245894"/>
            <a:ext cx="952500" cy="41116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3" name="Trapezoid 92"/>
          <p:cNvSpPr/>
          <p:nvPr/>
        </p:nvSpPr>
        <p:spPr>
          <a:xfrm flipV="1">
            <a:off x="3576638" y="4100513"/>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Trapezoid 9"/>
          <p:cNvSpPr/>
          <p:nvPr/>
        </p:nvSpPr>
        <p:spPr>
          <a:xfrm flipV="1">
            <a:off x="1997075" y="4103688"/>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061" name="Title 1"/>
          <p:cNvSpPr>
            <a:spLocks noGrp="1"/>
          </p:cNvSpPr>
          <p:nvPr>
            <p:ph type="title" idx="4294967295"/>
          </p:nvPr>
        </p:nvSpPr>
        <p:spPr/>
        <p:txBody>
          <a:bodyPr/>
          <a:lstStyle/>
          <a:p>
            <a:pPr eaLnBrk="1" hangingPunct="1"/>
            <a:r>
              <a:rPr lang="en-US" sz="4000" smtClean="0"/>
              <a:t>Factors have local opinions (≥ 0)</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9BD090C-0C16-4B2D-B4E5-39B2542F1999}" type="slidenum">
              <a:rPr lang="en-US" sz="1200">
                <a:solidFill>
                  <a:schemeClr val="tx1">
                    <a:tint val="75000"/>
                  </a:schemeClr>
                </a:solidFill>
                <a:latin typeface="+mn-lt"/>
                <a:cs typeface="+mn-cs"/>
              </a:rPr>
              <a:pPr algn="r" fontAlgn="auto">
                <a:spcBef>
                  <a:spcPts val="0"/>
                </a:spcBef>
                <a:spcAft>
                  <a:spcPts val="0"/>
                </a:spcAft>
                <a:defRPr/>
              </a:pPr>
              <a:t>16</a:t>
            </a:fld>
            <a:endParaRPr lang="en-US" sz="1200">
              <a:solidFill>
                <a:schemeClr val="tx1">
                  <a:tint val="75000"/>
                </a:schemeClr>
              </a:solidFill>
              <a:latin typeface="+mn-lt"/>
              <a:cs typeface="+mn-cs"/>
            </a:endParaRPr>
          </a:p>
        </p:txBody>
      </p:sp>
      <p:grpSp>
        <p:nvGrpSpPr>
          <p:cNvPr id="45063" name="Group 2"/>
          <p:cNvGrpSpPr>
            <a:grpSpLocks/>
          </p:cNvGrpSpPr>
          <p:nvPr/>
        </p:nvGrpSpPr>
        <p:grpSpPr bwMode="auto">
          <a:xfrm>
            <a:off x="322263" y="4268788"/>
            <a:ext cx="8326437" cy="1811337"/>
            <a:chOff x="322637" y="2330663"/>
            <a:chExt cx="8326409" cy="1812059"/>
          </a:xfrm>
        </p:grpSpPr>
        <p:grpSp>
          <p:nvGrpSpPr>
            <p:cNvPr id="45070" name="Group 4"/>
            <p:cNvGrpSpPr>
              <a:grpSpLocks/>
            </p:cNvGrpSpPr>
            <p:nvPr/>
          </p:nvGrpSpPr>
          <p:grpSpPr bwMode="auto">
            <a:xfrm>
              <a:off x="1388485" y="3808860"/>
              <a:ext cx="7260561" cy="333862"/>
              <a:chOff x="492120" y="3950977"/>
              <a:chExt cx="8067290" cy="370958"/>
            </a:xfrm>
          </p:grpSpPr>
          <p:sp>
            <p:nvSpPr>
              <p:cNvPr id="45102" name="TextBox 40"/>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5103" name="TextBox 41"/>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5104" name="TextBox 42"/>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5105" name="TextBox 43"/>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5106" name="TextBox 44"/>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grpSp>
        <p:sp>
          <p:nvSpPr>
            <p:cNvPr id="33" name="Oval 32"/>
            <p:cNvSpPr/>
            <p:nvPr/>
          </p:nvSpPr>
          <p:spPr>
            <a:xfrm>
              <a:off x="1738682" y="3345479"/>
              <a:ext cx="487360"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time</a:t>
              </a:r>
            </a:p>
          </p:txBody>
        </p:sp>
        <p:sp>
          <p:nvSpPr>
            <p:cNvPr id="34" name="Oval 33"/>
            <p:cNvSpPr/>
            <p:nvPr/>
          </p:nvSpPr>
          <p:spPr>
            <a:xfrm>
              <a:off x="3226164" y="3345479"/>
              <a:ext cx="487361"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flies</a:t>
              </a:r>
            </a:p>
          </p:txBody>
        </p:sp>
        <p:sp>
          <p:nvSpPr>
            <p:cNvPr id="35" name="Oval 34"/>
            <p:cNvSpPr/>
            <p:nvPr/>
          </p:nvSpPr>
          <p:spPr>
            <a:xfrm>
              <a:off x="4737459"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like</a:t>
              </a:r>
            </a:p>
          </p:txBody>
        </p:sp>
        <p:sp>
          <p:nvSpPr>
            <p:cNvPr id="36" name="Oval 35"/>
            <p:cNvSpPr/>
            <p:nvPr/>
          </p:nvSpPr>
          <p:spPr>
            <a:xfrm>
              <a:off x="6232879" y="3345479"/>
              <a:ext cx="485773"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an</a:t>
              </a:r>
            </a:p>
          </p:txBody>
        </p:sp>
        <p:sp>
          <p:nvSpPr>
            <p:cNvPr id="37" name="Oval 36"/>
            <p:cNvSpPr/>
            <p:nvPr/>
          </p:nvSpPr>
          <p:spPr>
            <a:xfrm>
              <a:off x="7720362"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arrow</a:t>
              </a:r>
            </a:p>
          </p:txBody>
        </p:sp>
        <p:sp>
          <p:nvSpPr>
            <p:cNvPr id="29" name="Oval 28"/>
            <p:cNvSpPr/>
            <p:nvPr/>
          </p:nvSpPr>
          <p:spPr>
            <a:xfrm>
              <a:off x="1729157" y="2332251"/>
              <a:ext cx="485773" cy="493910"/>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cxnSp>
          <p:nvCxnSpPr>
            <p:cNvPr id="31" name="Straight Connector 30"/>
            <p:cNvCxnSpPr>
              <a:stCxn id="29" idx="4"/>
              <a:endCxn id="33" idx="0"/>
            </p:cNvCxnSpPr>
            <p:nvPr/>
          </p:nvCxnSpPr>
          <p:spPr>
            <a:xfrm>
              <a:off x="1972043" y="2826160"/>
              <a:ext cx="11113"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9" idx="6"/>
              <a:endCxn id="39" idx="2"/>
            </p:cNvCxnSpPr>
            <p:nvPr/>
          </p:nvCxnSpPr>
          <p:spPr>
            <a:xfrm>
              <a:off x="2214931" y="2579999"/>
              <a:ext cx="1001709"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2595929" y="2468830"/>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2</a:t>
              </a:r>
              <a:endParaRPr lang="en-US" sz="1400" dirty="0">
                <a:solidFill>
                  <a:schemeClr val="tx1"/>
                </a:solidFill>
                <a:latin typeface="Times New Roman"/>
                <a:cs typeface="Times New Roman"/>
              </a:endParaRPr>
            </a:p>
          </p:txBody>
        </p:sp>
        <p:sp>
          <p:nvSpPr>
            <p:cNvPr id="39" name="Oval 38"/>
            <p:cNvSpPr/>
            <p:nvPr/>
          </p:nvSpPr>
          <p:spPr>
            <a:xfrm>
              <a:off x="3216639" y="2332251"/>
              <a:ext cx="487361" cy="493910"/>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cxnSp>
          <p:nvCxnSpPr>
            <p:cNvPr id="46" name="Straight Connector 45"/>
            <p:cNvCxnSpPr>
              <a:stCxn id="39" idx="4"/>
              <a:endCxn id="34" idx="0"/>
            </p:cNvCxnSpPr>
            <p:nvPr/>
          </p:nvCxnSpPr>
          <p:spPr>
            <a:xfrm>
              <a:off x="3459526" y="2826160"/>
              <a:ext cx="11112"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9" idx="6"/>
              <a:endCxn id="49" idx="2"/>
            </p:cNvCxnSpPr>
            <p:nvPr/>
          </p:nvCxnSpPr>
          <p:spPr>
            <a:xfrm flipV="1">
              <a:off x="3704001" y="2576823"/>
              <a:ext cx="1022347"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4083411" y="2468830"/>
              <a:ext cx="239712"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4</a:t>
              </a:r>
              <a:endParaRPr lang="en-US" sz="1400" dirty="0">
                <a:solidFill>
                  <a:schemeClr val="tx1"/>
                </a:solidFill>
                <a:latin typeface="Times New Roman"/>
                <a:cs typeface="Times New Roman"/>
              </a:endParaRPr>
            </a:p>
          </p:txBody>
        </p:sp>
        <p:sp>
          <p:nvSpPr>
            <p:cNvPr id="49" name="Oval 48"/>
            <p:cNvSpPr/>
            <p:nvPr/>
          </p:nvSpPr>
          <p:spPr>
            <a:xfrm>
              <a:off x="4726347" y="2330663"/>
              <a:ext cx="487360" cy="493909"/>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cxnSp>
          <p:nvCxnSpPr>
            <p:cNvPr id="51" name="Straight Connector 50"/>
            <p:cNvCxnSpPr>
              <a:stCxn id="49" idx="4"/>
              <a:endCxn id="35" idx="0"/>
            </p:cNvCxnSpPr>
            <p:nvPr/>
          </p:nvCxnSpPr>
          <p:spPr>
            <a:xfrm>
              <a:off x="4970821" y="2824572"/>
              <a:ext cx="9525" cy="51932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9" idx="6"/>
              <a:endCxn id="54" idx="2"/>
            </p:cNvCxnSpPr>
            <p:nvPr/>
          </p:nvCxnSpPr>
          <p:spPr>
            <a:xfrm>
              <a:off x="5213708" y="2576823"/>
              <a:ext cx="1008060"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5594706" y="2467242"/>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6</a:t>
              </a:r>
              <a:endParaRPr lang="en-US" sz="1400" dirty="0">
                <a:solidFill>
                  <a:schemeClr val="tx1"/>
                </a:solidFill>
                <a:latin typeface="Times New Roman"/>
                <a:cs typeface="Times New Roman"/>
              </a:endParaRPr>
            </a:p>
          </p:txBody>
        </p:sp>
        <p:sp>
          <p:nvSpPr>
            <p:cNvPr id="54" name="Oval 53"/>
            <p:cNvSpPr/>
            <p:nvPr/>
          </p:nvSpPr>
          <p:spPr>
            <a:xfrm>
              <a:off x="6221767" y="2332251"/>
              <a:ext cx="487360" cy="493910"/>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cxnSp>
          <p:nvCxnSpPr>
            <p:cNvPr id="56" name="Straight Connector 55"/>
            <p:cNvCxnSpPr>
              <a:stCxn id="54" idx="4"/>
              <a:endCxn id="36" idx="0"/>
            </p:cNvCxnSpPr>
            <p:nvPr/>
          </p:nvCxnSpPr>
          <p:spPr>
            <a:xfrm>
              <a:off x="6466241" y="2826160"/>
              <a:ext cx="9525"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54" idx="6"/>
              <a:endCxn id="59" idx="2"/>
            </p:cNvCxnSpPr>
            <p:nvPr/>
          </p:nvCxnSpPr>
          <p:spPr>
            <a:xfrm flipV="1">
              <a:off x="6709128" y="2576823"/>
              <a:ext cx="1000122"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090126" y="2468830"/>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8</a:t>
              </a:r>
              <a:endParaRPr lang="en-US" sz="1400" dirty="0">
                <a:solidFill>
                  <a:schemeClr val="tx1"/>
                </a:solidFill>
                <a:latin typeface="Times New Roman"/>
                <a:cs typeface="Times New Roman"/>
              </a:endParaRPr>
            </a:p>
          </p:txBody>
        </p:sp>
        <p:sp>
          <p:nvSpPr>
            <p:cNvPr id="59" name="Oval 58"/>
            <p:cNvSpPr/>
            <p:nvPr/>
          </p:nvSpPr>
          <p:spPr>
            <a:xfrm>
              <a:off x="7709249" y="2330663"/>
              <a:ext cx="487361" cy="493909"/>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cxnSp>
          <p:nvCxnSpPr>
            <p:cNvPr id="61" name="Straight Connector 60"/>
            <p:cNvCxnSpPr>
              <a:stCxn id="59" idx="4"/>
              <a:endCxn id="37" idx="0"/>
            </p:cNvCxnSpPr>
            <p:nvPr/>
          </p:nvCxnSpPr>
          <p:spPr>
            <a:xfrm>
              <a:off x="7953723" y="2824572"/>
              <a:ext cx="9525" cy="51932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854569" y="2980209"/>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1</a:t>
              </a:r>
              <a:endParaRPr lang="en-US" sz="1400" dirty="0">
                <a:solidFill>
                  <a:schemeClr val="tx1"/>
                </a:solidFill>
                <a:latin typeface="Times New Roman"/>
                <a:cs typeface="Times New Roman"/>
              </a:endParaRPr>
            </a:p>
          </p:txBody>
        </p:sp>
        <p:sp>
          <p:nvSpPr>
            <p:cNvPr id="40" name="Rectangle 39"/>
            <p:cNvSpPr/>
            <p:nvPr/>
          </p:nvSpPr>
          <p:spPr>
            <a:xfrm>
              <a:off x="3342052" y="2980209"/>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3</a:t>
              </a:r>
              <a:endParaRPr lang="en-US" sz="1400" dirty="0">
                <a:solidFill>
                  <a:schemeClr val="tx1"/>
                </a:solidFill>
                <a:latin typeface="Times New Roman"/>
                <a:cs typeface="Times New Roman"/>
              </a:endParaRPr>
            </a:p>
          </p:txBody>
        </p:sp>
        <p:sp>
          <p:nvSpPr>
            <p:cNvPr id="50" name="Rectangle 49"/>
            <p:cNvSpPr/>
            <p:nvPr/>
          </p:nvSpPr>
          <p:spPr>
            <a:xfrm>
              <a:off x="4850172" y="2980209"/>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5</a:t>
              </a:r>
              <a:endParaRPr lang="en-US" sz="1400" dirty="0">
                <a:solidFill>
                  <a:schemeClr val="tx1"/>
                </a:solidFill>
                <a:latin typeface="Times New Roman"/>
                <a:cs typeface="Times New Roman"/>
              </a:endParaRPr>
            </a:p>
          </p:txBody>
        </p:sp>
        <p:sp>
          <p:nvSpPr>
            <p:cNvPr id="55" name="Rectangle 54"/>
            <p:cNvSpPr/>
            <p:nvPr/>
          </p:nvSpPr>
          <p:spPr>
            <a:xfrm>
              <a:off x="6347179" y="2980209"/>
              <a:ext cx="239712"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7</a:t>
              </a:r>
              <a:endParaRPr lang="en-US" sz="1400" dirty="0">
                <a:solidFill>
                  <a:schemeClr val="tx1"/>
                </a:solidFill>
                <a:latin typeface="Times New Roman"/>
                <a:cs typeface="Times New Roman"/>
              </a:endParaRPr>
            </a:p>
          </p:txBody>
        </p:sp>
        <p:sp>
          <p:nvSpPr>
            <p:cNvPr id="60" name="Rectangle 59"/>
            <p:cNvSpPr/>
            <p:nvPr/>
          </p:nvSpPr>
          <p:spPr>
            <a:xfrm>
              <a:off x="7836249" y="2980209"/>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9</a:t>
              </a:r>
              <a:endParaRPr lang="en-US" sz="1400" dirty="0">
                <a:solidFill>
                  <a:schemeClr val="tx1"/>
                </a:solidFill>
                <a:latin typeface="Times New Roman"/>
                <a:cs typeface="Times New Roman"/>
              </a:endParaRPr>
            </a:p>
          </p:txBody>
        </p:sp>
        <p:cxnSp>
          <p:nvCxnSpPr>
            <p:cNvPr id="62" name="Straight Connector 61"/>
            <p:cNvCxnSpPr>
              <a:stCxn id="66" idx="6"/>
              <a:endCxn id="29" idx="2"/>
            </p:cNvCxnSpPr>
            <p:nvPr/>
          </p:nvCxnSpPr>
          <p:spPr>
            <a:xfrm>
              <a:off x="809997" y="2576823"/>
              <a:ext cx="919160"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1149721" y="2479947"/>
              <a:ext cx="238124" cy="239808"/>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0</a:t>
              </a:r>
              <a:endParaRPr lang="en-US" sz="1400" dirty="0">
                <a:solidFill>
                  <a:schemeClr val="tx1"/>
                </a:solidFill>
                <a:latin typeface="Times New Roman"/>
                <a:cs typeface="Times New Roman"/>
              </a:endParaRPr>
            </a:p>
          </p:txBody>
        </p:sp>
        <p:sp>
          <p:nvSpPr>
            <p:cNvPr id="66" name="Oval 65"/>
            <p:cNvSpPr/>
            <p:nvPr/>
          </p:nvSpPr>
          <p:spPr>
            <a:xfrm>
              <a:off x="322637" y="2330663"/>
              <a:ext cx="487360" cy="493909"/>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latin typeface="Rockwell"/>
                  <a:cs typeface="Rockwell"/>
                </a:rPr>
                <a:t>&lt;START&gt;</a:t>
              </a:r>
            </a:p>
          </p:txBody>
        </p:sp>
      </p:grpSp>
      <p:sp>
        <p:nvSpPr>
          <p:cNvPr id="69" name="Content Placeholder 2"/>
          <p:cNvSpPr txBox="1">
            <a:spLocks/>
          </p:cNvSpPr>
          <p:nvPr/>
        </p:nvSpPr>
        <p:spPr>
          <a:xfrm>
            <a:off x="457200" y="1211263"/>
            <a:ext cx="8229600" cy="5588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lgn="ctr">
              <a:spcBef>
                <a:spcPct val="20000"/>
              </a:spcBef>
              <a:buFont typeface="Arial" charset="0"/>
              <a:buNone/>
              <a:defRPr/>
            </a:pPr>
            <a:r>
              <a:rPr lang="en-US" sz="2600">
                <a:latin typeface="Candara" pitchFamily="34" charset="0"/>
              </a:rPr>
              <a:t>Each black box looks at </a:t>
            </a:r>
            <a:r>
              <a:rPr lang="en-US" sz="2600" i="1">
                <a:latin typeface="Candara" pitchFamily="34" charset="0"/>
              </a:rPr>
              <a:t>some</a:t>
            </a:r>
            <a:r>
              <a:rPr lang="en-US" sz="2600">
                <a:latin typeface="Candara" pitchFamily="34" charset="0"/>
              </a:rPr>
              <a:t> of the tags </a:t>
            </a:r>
            <a:r>
              <a:rPr lang="en-US" sz="2600" i="1">
                <a:latin typeface="Times New Roman" pitchFamily="18" charset="0"/>
                <a:cs typeface="Times New Roman" pitchFamily="18" charset="0"/>
              </a:rPr>
              <a:t>X</a:t>
            </a:r>
            <a:r>
              <a:rPr lang="en-US" sz="2600" i="1" baseline="-25000">
                <a:latin typeface="Times New Roman" pitchFamily="18" charset="0"/>
                <a:cs typeface="Times New Roman" pitchFamily="18" charset="0"/>
              </a:rPr>
              <a:t>i</a:t>
            </a:r>
            <a:r>
              <a:rPr lang="en-US" sz="2600" i="1">
                <a:latin typeface="Times New Roman" pitchFamily="18" charset="0"/>
                <a:cs typeface="Times New Roman" pitchFamily="18" charset="0"/>
              </a:rPr>
              <a:t> </a:t>
            </a:r>
            <a:r>
              <a:rPr lang="en-US" sz="2600">
                <a:latin typeface="Candara" pitchFamily="34" charset="0"/>
              </a:rPr>
              <a:t>and words </a:t>
            </a:r>
            <a:r>
              <a:rPr lang="en-US" sz="2600" i="1">
                <a:latin typeface="Times New Roman" pitchFamily="18" charset="0"/>
                <a:cs typeface="Times New Roman" pitchFamily="18" charset="0"/>
              </a:rPr>
              <a:t>W</a:t>
            </a:r>
            <a:r>
              <a:rPr lang="en-US" sz="2600" i="1" baseline="-25000">
                <a:latin typeface="Times New Roman" pitchFamily="18" charset="0"/>
                <a:cs typeface="Times New Roman" pitchFamily="18" charset="0"/>
              </a:rPr>
              <a:t>i</a:t>
            </a:r>
            <a:endParaRPr lang="en-US" sz="2600">
              <a:latin typeface="Candara" pitchFamily="34" charset="0"/>
            </a:endParaRPr>
          </a:p>
        </p:txBody>
      </p:sp>
      <p:graphicFrame>
        <p:nvGraphicFramePr>
          <p:cNvPr id="91" name="Table 90"/>
          <p:cNvGraphicFramePr>
            <a:graphicFrameLocks noGrp="1"/>
          </p:cNvGraphicFramePr>
          <p:nvPr/>
        </p:nvGraphicFramePr>
        <p:xfrm>
          <a:off x="1997765"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92" name="Table 91"/>
          <p:cNvGraphicFramePr>
            <a:graphicFrameLocks noGrp="1"/>
          </p:cNvGraphicFramePr>
          <p:nvPr/>
        </p:nvGraphicFramePr>
        <p:xfrm>
          <a:off x="3597127"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64" name="Table 63"/>
          <p:cNvGraphicFramePr>
            <a:graphicFrameLocks noGrp="1"/>
          </p:cNvGraphicFramePr>
          <p:nvPr/>
        </p:nvGraphicFramePr>
        <p:xfrm>
          <a:off x="119753"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endParaRPr lang="en-US" sz="1600" dirty="0"/>
                    </a:p>
                  </a:txBody>
                  <a:tcPr marL="0" marR="0" marT="0" marB="0" anchor="ctr"/>
                </a:tc>
              </a:tr>
            </a:tbl>
          </a:graphicData>
        </a:graphic>
      </p:graphicFrame>
      <p:graphicFrame>
        <p:nvGraphicFramePr>
          <p:cNvPr id="65" name="Table 64"/>
          <p:cNvGraphicFramePr>
            <a:graphicFrameLocks noGrp="1"/>
          </p:cNvGraphicFramePr>
          <p:nvPr/>
        </p:nvGraphicFramePr>
        <p:xfrm>
          <a:off x="4022610"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endParaRPr lang="en-US" sz="1600" dirty="0"/>
                    </a:p>
                  </a:txBody>
                  <a:tcPr marL="0" marR="0" marT="0" marB="0" anchor="ctr"/>
                </a:tc>
              </a:tr>
            </a:tbl>
          </a:graphicData>
        </a:graphic>
      </p:graphicFrame>
      <p:sp>
        <p:nvSpPr>
          <p:cNvPr id="45069" name="TextBox 5"/>
          <p:cNvSpPr txBox="1">
            <a:spLocks noChangeArrowheads="1"/>
          </p:cNvSpPr>
          <p:nvPr/>
        </p:nvSpPr>
        <p:spPr bwMode="auto">
          <a:xfrm>
            <a:off x="457200" y="1985963"/>
            <a:ext cx="8229600" cy="542925"/>
          </a:xfrm>
          <a:prstGeom prst="rect">
            <a:avLst/>
          </a:prstGeom>
          <a:noFill/>
          <a:ln w="9525">
            <a:noFill/>
            <a:miter lim="800000"/>
            <a:headEnd/>
            <a:tailEnd/>
          </a:ln>
        </p:spPr>
        <p:txBody>
          <a:bodyPr/>
          <a:lstStyle/>
          <a:p>
            <a:r>
              <a:rPr lang="en-US" sz="2800" i="1" dirty="0">
                <a:latin typeface="Times New Roman" pitchFamily="18" charset="0"/>
                <a:cs typeface="Times New Roman" pitchFamily="18" charset="0"/>
              </a:rPr>
              <a:t>p</a:t>
            </a:r>
            <a:r>
              <a:rPr lang="en-US" sz="2800" dirty="0">
                <a:latin typeface="Times New Roman" pitchFamily="18" charset="0"/>
                <a:cs typeface="Times New Roman" pitchFamily="18" charset="0"/>
              </a:rPr>
              <a:t>(</a:t>
            </a:r>
            <a:r>
              <a:rPr lang="en-US" sz="1800" dirty="0">
                <a:latin typeface="Rockwell"/>
                <a:ea typeface="Rockwell"/>
                <a:cs typeface="Rockwell"/>
              </a:rPr>
              <a:t>n, v, p, d, n, time, flies, like, an, arrow</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i="1" dirty="0">
                <a:latin typeface="Candara" pitchFamily="34" charset="0"/>
                <a:cs typeface="Times New Roman" pitchFamily="18" charset="0"/>
              </a:rPr>
              <a:t>?</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Isosceles Triangle 95"/>
          <p:cNvSpPr/>
          <p:nvPr/>
        </p:nvSpPr>
        <p:spPr>
          <a:xfrm rot="5400000" flipV="1">
            <a:off x="3331369" y="5236369"/>
            <a:ext cx="952500" cy="43021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Isosceles Triangle 10"/>
          <p:cNvSpPr/>
          <p:nvPr/>
        </p:nvSpPr>
        <p:spPr>
          <a:xfrm rot="5400000">
            <a:off x="1172369" y="5245894"/>
            <a:ext cx="952500" cy="41116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3" name="Trapezoid 92"/>
          <p:cNvSpPr/>
          <p:nvPr/>
        </p:nvSpPr>
        <p:spPr>
          <a:xfrm flipV="1">
            <a:off x="3576638" y="4100513"/>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Trapezoid 9"/>
          <p:cNvSpPr/>
          <p:nvPr/>
        </p:nvSpPr>
        <p:spPr>
          <a:xfrm flipV="1">
            <a:off x="1997075" y="4103688"/>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p:txBody>
          <a:bodyPr/>
          <a:lstStyle/>
          <a:p>
            <a:pPr eaLnBrk="1" hangingPunct="1"/>
            <a:r>
              <a:rPr lang="en-US" sz="3200" b="1" smtClean="0"/>
              <a:t>Global probability = product of local opinions</a:t>
            </a:r>
          </a:p>
        </p:txBody>
      </p:sp>
      <p:sp>
        <p:nvSpPr>
          <p:cNvPr id="4" name="Slide Number Placeholder 3"/>
          <p:cNvSpPr>
            <a:spLocks noGrp="1"/>
          </p:cNvSpPr>
          <p:nvPr>
            <p:ph type="sldNum" sz="quarter" idx="12"/>
          </p:nvPr>
        </p:nvSpPr>
        <p:spPr/>
        <p:txBody>
          <a:bodyPr/>
          <a:lstStyle/>
          <a:p>
            <a:pPr>
              <a:defRPr/>
            </a:pPr>
            <a:fld id="{A256A0C7-82D9-4FF4-8750-DBA5C9D69C63}" type="slidenum">
              <a:rPr lang="en-US"/>
              <a:pPr>
                <a:defRPr/>
              </a:pPr>
              <a:t>17</a:t>
            </a:fld>
            <a:endParaRPr lang="en-US"/>
          </a:p>
        </p:txBody>
      </p:sp>
      <p:grpSp>
        <p:nvGrpSpPr>
          <p:cNvPr id="46087" name="Group 2"/>
          <p:cNvGrpSpPr>
            <a:grpSpLocks/>
          </p:cNvGrpSpPr>
          <p:nvPr/>
        </p:nvGrpSpPr>
        <p:grpSpPr bwMode="auto">
          <a:xfrm>
            <a:off x="322263" y="4268788"/>
            <a:ext cx="8326437" cy="1811337"/>
            <a:chOff x="322637" y="2330663"/>
            <a:chExt cx="8326409" cy="1812059"/>
          </a:xfrm>
        </p:grpSpPr>
        <p:grpSp>
          <p:nvGrpSpPr>
            <p:cNvPr id="46096" name="Group 4"/>
            <p:cNvGrpSpPr>
              <a:grpSpLocks/>
            </p:cNvGrpSpPr>
            <p:nvPr/>
          </p:nvGrpSpPr>
          <p:grpSpPr bwMode="auto">
            <a:xfrm>
              <a:off x="1388485" y="3808860"/>
              <a:ext cx="7260561" cy="333862"/>
              <a:chOff x="492120" y="3950977"/>
              <a:chExt cx="8067290" cy="370958"/>
            </a:xfrm>
          </p:grpSpPr>
          <p:sp>
            <p:nvSpPr>
              <p:cNvPr id="46128" name="TextBox 40"/>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6129" name="TextBox 41"/>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6130" name="TextBox 42"/>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6131" name="TextBox 43"/>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6132" name="TextBox 44"/>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grpSp>
        <p:sp>
          <p:nvSpPr>
            <p:cNvPr id="33" name="Oval 32"/>
            <p:cNvSpPr/>
            <p:nvPr/>
          </p:nvSpPr>
          <p:spPr>
            <a:xfrm>
              <a:off x="1738682" y="3345479"/>
              <a:ext cx="487360"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time</a:t>
              </a:r>
            </a:p>
          </p:txBody>
        </p:sp>
        <p:sp>
          <p:nvSpPr>
            <p:cNvPr id="34" name="Oval 33"/>
            <p:cNvSpPr/>
            <p:nvPr/>
          </p:nvSpPr>
          <p:spPr>
            <a:xfrm>
              <a:off x="3226164" y="3345479"/>
              <a:ext cx="487361"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flies</a:t>
              </a:r>
            </a:p>
          </p:txBody>
        </p:sp>
        <p:sp>
          <p:nvSpPr>
            <p:cNvPr id="35" name="Oval 34"/>
            <p:cNvSpPr/>
            <p:nvPr/>
          </p:nvSpPr>
          <p:spPr>
            <a:xfrm>
              <a:off x="4737459"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like</a:t>
              </a:r>
            </a:p>
          </p:txBody>
        </p:sp>
        <p:sp>
          <p:nvSpPr>
            <p:cNvPr id="36" name="Oval 35"/>
            <p:cNvSpPr/>
            <p:nvPr/>
          </p:nvSpPr>
          <p:spPr>
            <a:xfrm>
              <a:off x="6232879" y="3345479"/>
              <a:ext cx="485773"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an</a:t>
              </a:r>
            </a:p>
          </p:txBody>
        </p:sp>
        <p:sp>
          <p:nvSpPr>
            <p:cNvPr id="37" name="Oval 36"/>
            <p:cNvSpPr/>
            <p:nvPr/>
          </p:nvSpPr>
          <p:spPr>
            <a:xfrm>
              <a:off x="7720362"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arrow</a:t>
              </a:r>
            </a:p>
          </p:txBody>
        </p:sp>
        <p:sp>
          <p:nvSpPr>
            <p:cNvPr id="29" name="Oval 28"/>
            <p:cNvSpPr/>
            <p:nvPr/>
          </p:nvSpPr>
          <p:spPr>
            <a:xfrm>
              <a:off x="1729157" y="2332251"/>
              <a:ext cx="485773" cy="493910"/>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cxnSp>
          <p:nvCxnSpPr>
            <p:cNvPr id="31" name="Straight Connector 30"/>
            <p:cNvCxnSpPr>
              <a:stCxn id="29" idx="4"/>
              <a:endCxn id="33" idx="0"/>
            </p:cNvCxnSpPr>
            <p:nvPr/>
          </p:nvCxnSpPr>
          <p:spPr>
            <a:xfrm>
              <a:off x="1972043" y="2826160"/>
              <a:ext cx="11113"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9" idx="6"/>
              <a:endCxn id="39" idx="2"/>
            </p:cNvCxnSpPr>
            <p:nvPr/>
          </p:nvCxnSpPr>
          <p:spPr>
            <a:xfrm>
              <a:off x="2214931" y="2579999"/>
              <a:ext cx="1001709"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2595929" y="2468830"/>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2</a:t>
              </a:r>
              <a:endParaRPr lang="en-US" sz="1400" dirty="0">
                <a:solidFill>
                  <a:schemeClr val="tx1"/>
                </a:solidFill>
                <a:latin typeface="Times New Roman"/>
                <a:cs typeface="Times New Roman"/>
              </a:endParaRPr>
            </a:p>
          </p:txBody>
        </p:sp>
        <p:sp>
          <p:nvSpPr>
            <p:cNvPr id="39" name="Oval 38"/>
            <p:cNvSpPr/>
            <p:nvPr/>
          </p:nvSpPr>
          <p:spPr>
            <a:xfrm>
              <a:off x="3216639" y="2332251"/>
              <a:ext cx="487361" cy="493910"/>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cxnSp>
          <p:nvCxnSpPr>
            <p:cNvPr id="46" name="Straight Connector 45"/>
            <p:cNvCxnSpPr>
              <a:stCxn id="39" idx="4"/>
              <a:endCxn id="34" idx="0"/>
            </p:cNvCxnSpPr>
            <p:nvPr/>
          </p:nvCxnSpPr>
          <p:spPr>
            <a:xfrm>
              <a:off x="3459526" y="2826160"/>
              <a:ext cx="11112"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9" idx="6"/>
              <a:endCxn id="49" idx="2"/>
            </p:cNvCxnSpPr>
            <p:nvPr/>
          </p:nvCxnSpPr>
          <p:spPr>
            <a:xfrm flipV="1">
              <a:off x="3704001" y="2576823"/>
              <a:ext cx="1022347"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4083411" y="2468830"/>
              <a:ext cx="239712"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4</a:t>
              </a:r>
              <a:endParaRPr lang="en-US" sz="1400" dirty="0">
                <a:solidFill>
                  <a:schemeClr val="tx1"/>
                </a:solidFill>
                <a:latin typeface="Times New Roman"/>
                <a:cs typeface="Times New Roman"/>
              </a:endParaRPr>
            </a:p>
          </p:txBody>
        </p:sp>
        <p:sp>
          <p:nvSpPr>
            <p:cNvPr id="49" name="Oval 48"/>
            <p:cNvSpPr/>
            <p:nvPr/>
          </p:nvSpPr>
          <p:spPr>
            <a:xfrm>
              <a:off x="4726347" y="2330663"/>
              <a:ext cx="487360" cy="493909"/>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cxnSp>
          <p:nvCxnSpPr>
            <p:cNvPr id="51" name="Straight Connector 50"/>
            <p:cNvCxnSpPr>
              <a:stCxn id="49" idx="4"/>
              <a:endCxn id="35" idx="0"/>
            </p:cNvCxnSpPr>
            <p:nvPr/>
          </p:nvCxnSpPr>
          <p:spPr>
            <a:xfrm>
              <a:off x="4970821" y="2824572"/>
              <a:ext cx="9525" cy="51932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9" idx="6"/>
              <a:endCxn id="54" idx="2"/>
            </p:cNvCxnSpPr>
            <p:nvPr/>
          </p:nvCxnSpPr>
          <p:spPr>
            <a:xfrm>
              <a:off x="5213708" y="2576823"/>
              <a:ext cx="1008060"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5594706" y="2467242"/>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6</a:t>
              </a:r>
              <a:endParaRPr lang="en-US" sz="1400" dirty="0">
                <a:solidFill>
                  <a:schemeClr val="tx1"/>
                </a:solidFill>
                <a:latin typeface="Times New Roman"/>
                <a:cs typeface="Times New Roman"/>
              </a:endParaRPr>
            </a:p>
          </p:txBody>
        </p:sp>
        <p:sp>
          <p:nvSpPr>
            <p:cNvPr id="54" name="Oval 53"/>
            <p:cNvSpPr/>
            <p:nvPr/>
          </p:nvSpPr>
          <p:spPr>
            <a:xfrm>
              <a:off x="6221767" y="2332251"/>
              <a:ext cx="487360" cy="493910"/>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cxnSp>
          <p:nvCxnSpPr>
            <p:cNvPr id="56" name="Straight Connector 55"/>
            <p:cNvCxnSpPr>
              <a:stCxn id="54" idx="4"/>
              <a:endCxn id="36" idx="0"/>
            </p:cNvCxnSpPr>
            <p:nvPr/>
          </p:nvCxnSpPr>
          <p:spPr>
            <a:xfrm>
              <a:off x="6466241" y="2826160"/>
              <a:ext cx="9525"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54" idx="6"/>
              <a:endCxn id="59" idx="2"/>
            </p:cNvCxnSpPr>
            <p:nvPr/>
          </p:nvCxnSpPr>
          <p:spPr>
            <a:xfrm flipV="1">
              <a:off x="6709128" y="2576823"/>
              <a:ext cx="1000122"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090126" y="2468830"/>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8</a:t>
              </a:r>
              <a:endParaRPr lang="en-US" sz="1400" dirty="0">
                <a:solidFill>
                  <a:schemeClr val="tx1"/>
                </a:solidFill>
                <a:latin typeface="Times New Roman"/>
                <a:cs typeface="Times New Roman"/>
              </a:endParaRPr>
            </a:p>
          </p:txBody>
        </p:sp>
        <p:sp>
          <p:nvSpPr>
            <p:cNvPr id="59" name="Oval 58"/>
            <p:cNvSpPr/>
            <p:nvPr/>
          </p:nvSpPr>
          <p:spPr>
            <a:xfrm>
              <a:off x="7709249" y="2330663"/>
              <a:ext cx="487361" cy="493909"/>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cxnSp>
          <p:nvCxnSpPr>
            <p:cNvPr id="61" name="Straight Connector 60"/>
            <p:cNvCxnSpPr>
              <a:stCxn id="59" idx="4"/>
              <a:endCxn id="37" idx="0"/>
            </p:cNvCxnSpPr>
            <p:nvPr/>
          </p:nvCxnSpPr>
          <p:spPr>
            <a:xfrm>
              <a:off x="7953723" y="2824572"/>
              <a:ext cx="9525" cy="51932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854569" y="2980209"/>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1</a:t>
              </a:r>
              <a:endParaRPr lang="en-US" sz="1400" dirty="0">
                <a:solidFill>
                  <a:schemeClr val="tx1"/>
                </a:solidFill>
                <a:latin typeface="Times New Roman"/>
                <a:cs typeface="Times New Roman"/>
              </a:endParaRPr>
            </a:p>
          </p:txBody>
        </p:sp>
        <p:sp>
          <p:nvSpPr>
            <p:cNvPr id="40" name="Rectangle 39"/>
            <p:cNvSpPr/>
            <p:nvPr/>
          </p:nvSpPr>
          <p:spPr>
            <a:xfrm>
              <a:off x="3342052" y="2980209"/>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3</a:t>
              </a:r>
              <a:endParaRPr lang="en-US" sz="1400" dirty="0">
                <a:solidFill>
                  <a:schemeClr val="tx1"/>
                </a:solidFill>
                <a:latin typeface="Times New Roman"/>
                <a:cs typeface="Times New Roman"/>
              </a:endParaRPr>
            </a:p>
          </p:txBody>
        </p:sp>
        <p:sp>
          <p:nvSpPr>
            <p:cNvPr id="50" name="Rectangle 49"/>
            <p:cNvSpPr/>
            <p:nvPr/>
          </p:nvSpPr>
          <p:spPr>
            <a:xfrm>
              <a:off x="4850172" y="2980209"/>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5</a:t>
              </a:r>
              <a:endParaRPr lang="en-US" sz="1400" dirty="0">
                <a:solidFill>
                  <a:schemeClr val="tx1"/>
                </a:solidFill>
                <a:latin typeface="Times New Roman"/>
                <a:cs typeface="Times New Roman"/>
              </a:endParaRPr>
            </a:p>
          </p:txBody>
        </p:sp>
        <p:sp>
          <p:nvSpPr>
            <p:cNvPr id="55" name="Rectangle 54"/>
            <p:cNvSpPr/>
            <p:nvPr/>
          </p:nvSpPr>
          <p:spPr>
            <a:xfrm>
              <a:off x="6347179" y="2980209"/>
              <a:ext cx="239712"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7</a:t>
              </a:r>
              <a:endParaRPr lang="en-US" sz="1400" dirty="0">
                <a:solidFill>
                  <a:schemeClr val="tx1"/>
                </a:solidFill>
                <a:latin typeface="Times New Roman"/>
                <a:cs typeface="Times New Roman"/>
              </a:endParaRPr>
            </a:p>
          </p:txBody>
        </p:sp>
        <p:sp>
          <p:nvSpPr>
            <p:cNvPr id="60" name="Rectangle 59"/>
            <p:cNvSpPr/>
            <p:nvPr/>
          </p:nvSpPr>
          <p:spPr>
            <a:xfrm>
              <a:off x="7836249" y="2980209"/>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9</a:t>
              </a:r>
              <a:endParaRPr lang="en-US" sz="1400" dirty="0">
                <a:solidFill>
                  <a:schemeClr val="tx1"/>
                </a:solidFill>
                <a:latin typeface="Times New Roman"/>
                <a:cs typeface="Times New Roman"/>
              </a:endParaRPr>
            </a:p>
          </p:txBody>
        </p:sp>
        <p:cxnSp>
          <p:nvCxnSpPr>
            <p:cNvPr id="62" name="Straight Connector 61"/>
            <p:cNvCxnSpPr>
              <a:stCxn id="66" idx="6"/>
              <a:endCxn id="29" idx="2"/>
            </p:cNvCxnSpPr>
            <p:nvPr/>
          </p:nvCxnSpPr>
          <p:spPr>
            <a:xfrm>
              <a:off x="809997" y="2576823"/>
              <a:ext cx="919160"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1149721" y="2479947"/>
              <a:ext cx="238124" cy="239808"/>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0</a:t>
              </a:r>
              <a:endParaRPr lang="en-US" sz="1400" dirty="0">
                <a:solidFill>
                  <a:schemeClr val="tx1"/>
                </a:solidFill>
                <a:latin typeface="Times New Roman"/>
                <a:cs typeface="Times New Roman"/>
              </a:endParaRPr>
            </a:p>
          </p:txBody>
        </p:sp>
        <p:sp>
          <p:nvSpPr>
            <p:cNvPr id="66" name="Oval 65"/>
            <p:cNvSpPr/>
            <p:nvPr/>
          </p:nvSpPr>
          <p:spPr>
            <a:xfrm>
              <a:off x="322637" y="2330663"/>
              <a:ext cx="487360" cy="493909"/>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latin typeface="Rockwell"/>
                  <a:cs typeface="Rockwell"/>
                </a:rPr>
                <a:t>&lt;START&gt;</a:t>
              </a:r>
            </a:p>
          </p:txBody>
        </p:sp>
      </p:grpSp>
      <p:sp>
        <p:nvSpPr>
          <p:cNvPr id="69" name="Content Placeholder 2"/>
          <p:cNvSpPr txBox="1">
            <a:spLocks/>
          </p:cNvSpPr>
          <p:nvPr/>
        </p:nvSpPr>
        <p:spPr>
          <a:xfrm>
            <a:off x="457200" y="1211263"/>
            <a:ext cx="8229600" cy="5588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lgn="ctr">
              <a:spcBef>
                <a:spcPct val="20000"/>
              </a:spcBef>
              <a:buFont typeface="Arial" charset="0"/>
              <a:buNone/>
              <a:defRPr/>
            </a:pPr>
            <a:r>
              <a:rPr lang="en-US" sz="2600">
                <a:latin typeface="Candara" pitchFamily="34" charset="0"/>
              </a:rPr>
              <a:t>Each black box looks at </a:t>
            </a:r>
            <a:r>
              <a:rPr lang="en-US" sz="2600" i="1">
                <a:latin typeface="Candara" pitchFamily="34" charset="0"/>
              </a:rPr>
              <a:t>some</a:t>
            </a:r>
            <a:r>
              <a:rPr lang="en-US" sz="2600">
                <a:latin typeface="Candara" pitchFamily="34" charset="0"/>
              </a:rPr>
              <a:t> of the tags </a:t>
            </a:r>
            <a:r>
              <a:rPr lang="en-US" sz="2600" i="1">
                <a:latin typeface="Times New Roman" pitchFamily="18" charset="0"/>
                <a:cs typeface="Times New Roman" pitchFamily="18" charset="0"/>
              </a:rPr>
              <a:t>X</a:t>
            </a:r>
            <a:r>
              <a:rPr lang="en-US" sz="2600" i="1" baseline="-25000">
                <a:latin typeface="Times New Roman" pitchFamily="18" charset="0"/>
                <a:cs typeface="Times New Roman" pitchFamily="18" charset="0"/>
              </a:rPr>
              <a:t>i</a:t>
            </a:r>
            <a:r>
              <a:rPr lang="en-US" sz="2600" i="1">
                <a:latin typeface="Times New Roman" pitchFamily="18" charset="0"/>
                <a:cs typeface="Times New Roman" pitchFamily="18" charset="0"/>
              </a:rPr>
              <a:t> </a:t>
            </a:r>
            <a:r>
              <a:rPr lang="en-US" sz="2600">
                <a:latin typeface="Candara" pitchFamily="34" charset="0"/>
              </a:rPr>
              <a:t>and words </a:t>
            </a:r>
            <a:r>
              <a:rPr lang="en-US" sz="2600" i="1">
                <a:latin typeface="Times New Roman" pitchFamily="18" charset="0"/>
                <a:cs typeface="Times New Roman" pitchFamily="18" charset="0"/>
              </a:rPr>
              <a:t>W</a:t>
            </a:r>
            <a:r>
              <a:rPr lang="en-US" sz="2600" i="1" baseline="-25000">
                <a:latin typeface="Times New Roman" pitchFamily="18" charset="0"/>
                <a:cs typeface="Times New Roman" pitchFamily="18" charset="0"/>
              </a:rPr>
              <a:t>i</a:t>
            </a:r>
          </a:p>
        </p:txBody>
      </p:sp>
      <p:sp>
        <p:nvSpPr>
          <p:cNvPr id="46089" name="TextBox 5"/>
          <p:cNvSpPr txBox="1">
            <a:spLocks noChangeArrowheads="1"/>
          </p:cNvSpPr>
          <p:nvPr/>
        </p:nvSpPr>
        <p:spPr bwMode="auto">
          <a:xfrm>
            <a:off x="457200" y="1976438"/>
            <a:ext cx="8420100" cy="542925"/>
          </a:xfrm>
          <a:prstGeom prst="rect">
            <a:avLst/>
          </a:prstGeom>
          <a:noFill/>
          <a:ln w="9525">
            <a:noFill/>
            <a:miter lim="800000"/>
            <a:headEnd/>
            <a:tailEnd/>
          </a:ln>
        </p:spPr>
        <p:txBody>
          <a:bodyPr/>
          <a:lstStyle/>
          <a:p>
            <a:r>
              <a:rPr lang="en-US" sz="2800" i="1" dirty="0">
                <a:latin typeface="Times New Roman" pitchFamily="18" charset="0"/>
                <a:cs typeface="Times New Roman" pitchFamily="18" charset="0"/>
              </a:rPr>
              <a:t>p</a:t>
            </a:r>
            <a:r>
              <a:rPr lang="en-US" sz="2800" dirty="0">
                <a:latin typeface="Times New Roman" pitchFamily="18" charset="0"/>
                <a:cs typeface="Times New Roman" pitchFamily="18" charset="0"/>
              </a:rPr>
              <a:t>(</a:t>
            </a:r>
            <a:r>
              <a:rPr lang="en-US" sz="1800" dirty="0">
                <a:latin typeface="Rockwell"/>
                <a:ea typeface="Rockwell"/>
                <a:cs typeface="Rockwell"/>
              </a:rPr>
              <a:t>n, v, p, d, n, time, flies, like, an, arrow</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dirty="0">
                <a:latin typeface="Candara" pitchFamily="34" charset="0"/>
                <a:cs typeface="Times New Roman" pitchFamily="18" charset="0"/>
              </a:rPr>
              <a:t>(4 * 8 * 5 * 3 * …)</a:t>
            </a:r>
          </a:p>
        </p:txBody>
      </p:sp>
      <p:graphicFrame>
        <p:nvGraphicFramePr>
          <p:cNvPr id="91" name="Table 90"/>
          <p:cNvGraphicFramePr>
            <a:graphicFrameLocks noGrp="1"/>
          </p:cNvGraphicFramePr>
          <p:nvPr/>
        </p:nvGraphicFramePr>
        <p:xfrm>
          <a:off x="1997765"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1" dirty="0" smtClean="0">
                          <a:solidFill>
                            <a:schemeClr val="accent1"/>
                          </a:solidFill>
                        </a:rPr>
                        <a:t>8</a:t>
                      </a:r>
                      <a:endParaRPr lang="en-US" sz="1600" b="1" dirty="0">
                        <a:solidFill>
                          <a:schemeClr val="accent1"/>
                        </a:solidFill>
                      </a:endParaRPr>
                    </a:p>
                  </a:txBody>
                  <a:tcPr marL="0" marR="0" marT="0" marB="0" anchor="ctr">
                    <a:solidFill>
                      <a:schemeClr val="bg1">
                        <a:alpha val="40000"/>
                      </a:schemeClr>
                    </a:solidFill>
                  </a:tcP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92" name="Table 91"/>
          <p:cNvGraphicFramePr>
            <a:graphicFrameLocks noGrp="1"/>
          </p:cNvGraphicFramePr>
          <p:nvPr/>
        </p:nvGraphicFramePr>
        <p:xfrm>
          <a:off x="3597127"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b="1" dirty="0" smtClean="0">
                          <a:solidFill>
                            <a:schemeClr val="accent1"/>
                          </a:solidFill>
                        </a:rPr>
                        <a:t>3</a:t>
                      </a:r>
                      <a:endParaRPr lang="en-US" sz="1600" b="1" dirty="0">
                        <a:solidFill>
                          <a:schemeClr val="accent1"/>
                        </a:solidFill>
                      </a:endParaRPr>
                    </a:p>
                  </a:txBody>
                  <a:tcPr marL="0" marR="0" marT="0" marB="0" anchor="ctr">
                    <a:solidFill>
                      <a:schemeClr val="bg1"/>
                    </a:solidFill>
                  </a:tcP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64" name="Table 63"/>
          <p:cNvGraphicFramePr>
            <a:graphicFrameLocks noGrp="1"/>
          </p:cNvGraphicFramePr>
          <p:nvPr/>
        </p:nvGraphicFramePr>
        <p:xfrm>
          <a:off x="119753"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1" dirty="0" smtClean="0">
                          <a:solidFill>
                            <a:srgbClr val="3891A7"/>
                          </a:solidFill>
                        </a:rPr>
                        <a:t>4</a:t>
                      </a:r>
                      <a:endParaRPr lang="en-US" sz="1600" b="1" dirty="0">
                        <a:solidFill>
                          <a:srgbClr val="3891A7"/>
                        </a:solidFill>
                      </a:endParaRPr>
                    </a:p>
                  </a:txBody>
                  <a:tcPr marL="0" marR="0" marT="0" marB="0" anchor="ctr">
                    <a:solidFill>
                      <a:srgbClr val="FFFFFF">
                        <a:alpha val="40000"/>
                      </a:srgbClr>
                    </a:solidFill>
                  </a:tcP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endParaRPr lang="en-US" sz="1600" dirty="0"/>
                    </a:p>
                  </a:txBody>
                  <a:tcPr marL="0" marR="0" marT="0" marB="0" anchor="ctr"/>
                </a:tc>
              </a:tr>
            </a:tbl>
          </a:graphicData>
        </a:graphic>
      </p:graphicFrame>
      <p:graphicFrame>
        <p:nvGraphicFramePr>
          <p:cNvPr id="65" name="Table 64"/>
          <p:cNvGraphicFramePr>
            <a:graphicFrameLocks noGrp="1"/>
          </p:cNvGraphicFramePr>
          <p:nvPr/>
        </p:nvGraphicFramePr>
        <p:xfrm>
          <a:off x="4022610"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b="1" dirty="0" smtClean="0">
                          <a:solidFill>
                            <a:srgbClr val="3891A7"/>
                          </a:solidFill>
                        </a:rPr>
                        <a:t>5</a:t>
                      </a:r>
                      <a:endParaRPr lang="en-US" sz="1600" b="1" dirty="0">
                        <a:solidFill>
                          <a:srgbClr val="3891A7"/>
                        </a:solidFill>
                      </a:endParaRPr>
                    </a:p>
                  </a:txBody>
                  <a:tcPr marL="0" marR="0" marT="0" marB="0" anchor="ctr">
                    <a:solidFill>
                      <a:srgbClr val="FFFFFF"/>
                    </a:solidFill>
                  </a:tcP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endParaRPr lang="en-US" sz="1600" dirty="0"/>
                    </a:p>
                  </a:txBody>
                  <a:tcPr marL="0" marR="0" marT="0" marB="0" anchor="ctr"/>
                </a:tc>
              </a:tr>
            </a:tbl>
          </a:graphicData>
        </a:graphic>
      </p:graphicFrame>
      <p:pic>
        <p:nvPicPr>
          <p:cNvPr id="24639" name="Picture 63" descr="ql_c63eeb1a4596fe969f59450fc9015e97_l3"/>
          <p:cNvPicPr>
            <a:picLocks noChangeAspect="1" noChangeArrowheads="1"/>
          </p:cNvPicPr>
          <p:nvPr/>
        </p:nvPicPr>
        <p:blipFill>
          <a:blip r:embed="rId3"/>
          <a:srcRect/>
          <a:stretch>
            <a:fillRect/>
          </a:stretch>
        </p:blipFill>
        <p:spPr bwMode="auto">
          <a:xfrm>
            <a:off x="5678488" y="1976438"/>
            <a:ext cx="258762" cy="542925"/>
          </a:xfrm>
          <a:prstGeom prst="rect">
            <a:avLst/>
          </a:prstGeom>
          <a:noFill/>
          <a:ln w="9525">
            <a:noFill/>
            <a:miter lim="800000"/>
            <a:headEnd/>
            <a:tailEnd/>
          </a:ln>
        </p:spPr>
      </p:pic>
      <p:sp>
        <p:nvSpPr>
          <p:cNvPr id="84" name="Content Placeholder 2"/>
          <p:cNvSpPr txBox="1">
            <a:spLocks/>
          </p:cNvSpPr>
          <p:nvPr/>
        </p:nvSpPr>
        <p:spPr>
          <a:xfrm>
            <a:off x="5554663" y="2738438"/>
            <a:ext cx="2955925" cy="125253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lgn="ctr">
              <a:lnSpc>
                <a:spcPct val="90000"/>
              </a:lnSpc>
              <a:spcBef>
                <a:spcPct val="20000"/>
              </a:spcBef>
              <a:buFont typeface="Arial" charset="0"/>
              <a:buNone/>
              <a:defRPr/>
            </a:pPr>
            <a:r>
              <a:rPr lang="en-US" i="1">
                <a:latin typeface="Times New Roman" pitchFamily="18" charset="0"/>
                <a:cs typeface="Times New Roman" pitchFamily="18" charset="0"/>
              </a:rPr>
              <a:t>Uh-oh! The probabilities of the various assignments sum up to Z &gt; 1.</a:t>
            </a:r>
          </a:p>
          <a:p>
            <a:pPr algn="ctr">
              <a:lnSpc>
                <a:spcPct val="90000"/>
              </a:lnSpc>
              <a:spcBef>
                <a:spcPct val="20000"/>
              </a:spcBef>
              <a:buFont typeface="Arial" charset="0"/>
              <a:buNone/>
              <a:defRPr/>
            </a:pPr>
            <a:r>
              <a:rPr lang="en-US" i="1">
                <a:latin typeface="Times New Roman" pitchFamily="18" charset="0"/>
                <a:cs typeface="Times New Roman" pitchFamily="18" charset="0"/>
              </a:rPr>
              <a:t>So divide them all by Z.</a:t>
            </a:r>
            <a:endParaRPr lang="en-US">
              <a:latin typeface="Candar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4">
                                            <p:bg/>
                                          </p:spTgt>
                                        </p:tgtEl>
                                        <p:attrNameLst>
                                          <p:attrName>style.visibility</p:attrName>
                                        </p:attrNameLst>
                                      </p:cBhvr>
                                      <p:to>
                                        <p:strVal val="visible"/>
                                      </p:to>
                                    </p:set>
                                    <p:anim calcmode="lin" valueType="num">
                                      <p:cBhvr additive="base">
                                        <p:cTn id="12" dur="500" fill="hold"/>
                                        <p:tgtEl>
                                          <p:spTgt spid="84">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84">
                                            <p:bg/>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4">
                                            <p:txEl>
                                              <p:pRg st="0" end="0"/>
                                            </p:txEl>
                                          </p:spTgt>
                                        </p:tgtEl>
                                        <p:attrNameLst>
                                          <p:attrName>style.visibility</p:attrName>
                                        </p:attrNameLst>
                                      </p:cBhvr>
                                      <p:to>
                                        <p:strVal val="visible"/>
                                      </p:to>
                                    </p:set>
                                    <p:anim calcmode="lin" valueType="num">
                                      <p:cBhvr additive="base">
                                        <p:cTn id="16" dur="500" fill="hold"/>
                                        <p:tgtEl>
                                          <p:spTgt spid="8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84">
                                            <p:txEl>
                                              <p:pRg st="1" end="1"/>
                                            </p:txEl>
                                          </p:spTgt>
                                        </p:tgtEl>
                                        <p:attrNameLst>
                                          <p:attrName>style.visibility</p:attrName>
                                        </p:attrNameLst>
                                      </p:cBhvr>
                                      <p:to>
                                        <p:strVal val="visible"/>
                                      </p:to>
                                    </p:set>
                                    <p:anim calcmode="lin" valueType="num">
                                      <p:cBhvr additive="base">
                                        <p:cTn id="22" dur="500" fill="hold"/>
                                        <p:tgtEl>
                                          <p:spTgt spid="84">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4">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1" fill="hold" nodeType="afterEffect">
                                  <p:stCondLst>
                                    <p:cond delay="0"/>
                                  </p:stCondLst>
                                  <p:childTnLst>
                                    <p:set>
                                      <p:cBhvr>
                                        <p:cTn id="26" dur="1" fill="hold">
                                          <p:stCondLst>
                                            <p:cond delay="0"/>
                                          </p:stCondLst>
                                        </p:cTn>
                                        <p:tgtEl>
                                          <p:spTgt spid="24639"/>
                                        </p:tgtEl>
                                        <p:attrNameLst>
                                          <p:attrName>style.visibility</p:attrName>
                                        </p:attrNameLst>
                                      </p:cBhvr>
                                      <p:to>
                                        <p:strVal val="visible"/>
                                      </p:to>
                                    </p:set>
                                    <p:anim calcmode="lin" valueType="num">
                                      <p:cBhvr additive="base">
                                        <p:cTn id="27" dur="500" fill="hold"/>
                                        <p:tgtEl>
                                          <p:spTgt spid="24639"/>
                                        </p:tgtEl>
                                        <p:attrNameLst>
                                          <p:attrName>ppt_x</p:attrName>
                                        </p:attrNameLst>
                                      </p:cBhvr>
                                      <p:tavLst>
                                        <p:tav tm="0">
                                          <p:val>
                                            <p:strVal val="#ppt_x"/>
                                          </p:val>
                                        </p:tav>
                                        <p:tav tm="100000">
                                          <p:val>
                                            <p:strVal val="#ppt_x"/>
                                          </p:val>
                                        </p:tav>
                                      </p:tavLst>
                                    </p:anim>
                                    <p:anim calcmode="lin" valueType="num">
                                      <p:cBhvr additive="base">
                                        <p:cTn id="28" dur="500" fill="hold"/>
                                        <p:tgtEl>
                                          <p:spTgt spid="246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4" grpId="0" uiExpand="1"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Isosceles Triangle 95"/>
          <p:cNvSpPr/>
          <p:nvPr/>
        </p:nvSpPr>
        <p:spPr>
          <a:xfrm rot="5400000" flipV="1">
            <a:off x="3331369" y="5236369"/>
            <a:ext cx="952500" cy="43021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Isosceles Triangle 10"/>
          <p:cNvSpPr/>
          <p:nvPr/>
        </p:nvSpPr>
        <p:spPr>
          <a:xfrm rot="5400000">
            <a:off x="1172369" y="5245894"/>
            <a:ext cx="952500" cy="41116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3" name="Trapezoid 92"/>
          <p:cNvSpPr/>
          <p:nvPr/>
        </p:nvSpPr>
        <p:spPr>
          <a:xfrm flipV="1">
            <a:off x="3576638" y="4100513"/>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Trapezoid 9"/>
          <p:cNvSpPr/>
          <p:nvPr/>
        </p:nvSpPr>
        <p:spPr>
          <a:xfrm flipV="1">
            <a:off x="1997075" y="4103688"/>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8133" name="Title 1"/>
          <p:cNvSpPr>
            <a:spLocks noGrp="1"/>
          </p:cNvSpPr>
          <p:nvPr>
            <p:ph type="title" idx="4294967295"/>
          </p:nvPr>
        </p:nvSpPr>
        <p:spPr/>
        <p:txBody>
          <a:bodyPr/>
          <a:lstStyle/>
          <a:p>
            <a:pPr eaLnBrk="1" hangingPunct="1"/>
            <a:r>
              <a:rPr lang="en-US" sz="3600" smtClean="0"/>
              <a:t>Markov Random Field (MRF)</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6ADE73-0CE8-49E6-943B-E5002F6BEAC3}" type="slidenum">
              <a:rPr lang="en-US" sz="1200">
                <a:solidFill>
                  <a:schemeClr val="tx1">
                    <a:tint val="75000"/>
                  </a:schemeClr>
                </a:solidFill>
                <a:latin typeface="+mn-lt"/>
                <a:cs typeface="+mn-cs"/>
              </a:rPr>
              <a:pPr algn="r" fontAlgn="auto">
                <a:spcBef>
                  <a:spcPts val="0"/>
                </a:spcBef>
                <a:spcAft>
                  <a:spcPts val="0"/>
                </a:spcAft>
                <a:defRPr/>
              </a:pPr>
              <a:t>18</a:t>
            </a:fld>
            <a:endParaRPr lang="en-US" sz="1200">
              <a:solidFill>
                <a:schemeClr val="tx1">
                  <a:tint val="75000"/>
                </a:schemeClr>
              </a:solidFill>
              <a:latin typeface="+mn-lt"/>
              <a:cs typeface="+mn-cs"/>
            </a:endParaRPr>
          </a:p>
        </p:txBody>
      </p:sp>
      <p:grpSp>
        <p:nvGrpSpPr>
          <p:cNvPr id="48135" name="Group 2"/>
          <p:cNvGrpSpPr>
            <a:grpSpLocks/>
          </p:cNvGrpSpPr>
          <p:nvPr/>
        </p:nvGrpSpPr>
        <p:grpSpPr bwMode="auto">
          <a:xfrm>
            <a:off x="322263" y="4268788"/>
            <a:ext cx="8326437" cy="1811337"/>
            <a:chOff x="322637" y="2330663"/>
            <a:chExt cx="8326409" cy="1812059"/>
          </a:xfrm>
        </p:grpSpPr>
        <p:grpSp>
          <p:nvGrpSpPr>
            <p:cNvPr id="48143" name="Group 4"/>
            <p:cNvGrpSpPr>
              <a:grpSpLocks/>
            </p:cNvGrpSpPr>
            <p:nvPr/>
          </p:nvGrpSpPr>
          <p:grpSpPr bwMode="auto">
            <a:xfrm>
              <a:off x="1388485" y="3808860"/>
              <a:ext cx="7260561" cy="333862"/>
              <a:chOff x="492120" y="3950977"/>
              <a:chExt cx="8067290" cy="370958"/>
            </a:xfrm>
          </p:grpSpPr>
          <p:sp>
            <p:nvSpPr>
              <p:cNvPr id="48175" name="TextBox 40"/>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8176" name="TextBox 41"/>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8177" name="TextBox 42"/>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8178" name="TextBox 43"/>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8179" name="TextBox 44"/>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grpSp>
        <p:sp>
          <p:nvSpPr>
            <p:cNvPr id="33" name="Oval 32"/>
            <p:cNvSpPr/>
            <p:nvPr/>
          </p:nvSpPr>
          <p:spPr>
            <a:xfrm>
              <a:off x="1738682" y="3345479"/>
              <a:ext cx="487360"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time</a:t>
              </a:r>
            </a:p>
          </p:txBody>
        </p:sp>
        <p:sp>
          <p:nvSpPr>
            <p:cNvPr id="34" name="Oval 33"/>
            <p:cNvSpPr/>
            <p:nvPr/>
          </p:nvSpPr>
          <p:spPr>
            <a:xfrm>
              <a:off x="3226164" y="3345479"/>
              <a:ext cx="487361"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flies</a:t>
              </a:r>
            </a:p>
          </p:txBody>
        </p:sp>
        <p:sp>
          <p:nvSpPr>
            <p:cNvPr id="35" name="Oval 34"/>
            <p:cNvSpPr/>
            <p:nvPr/>
          </p:nvSpPr>
          <p:spPr>
            <a:xfrm>
              <a:off x="4737459"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like</a:t>
              </a:r>
            </a:p>
          </p:txBody>
        </p:sp>
        <p:sp>
          <p:nvSpPr>
            <p:cNvPr id="36" name="Oval 35"/>
            <p:cNvSpPr/>
            <p:nvPr/>
          </p:nvSpPr>
          <p:spPr>
            <a:xfrm>
              <a:off x="6232879" y="3345479"/>
              <a:ext cx="485773"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an</a:t>
              </a:r>
            </a:p>
          </p:txBody>
        </p:sp>
        <p:sp>
          <p:nvSpPr>
            <p:cNvPr id="37" name="Oval 36"/>
            <p:cNvSpPr/>
            <p:nvPr/>
          </p:nvSpPr>
          <p:spPr>
            <a:xfrm>
              <a:off x="7720362"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arrow</a:t>
              </a:r>
            </a:p>
          </p:txBody>
        </p:sp>
        <p:sp>
          <p:nvSpPr>
            <p:cNvPr id="29" name="Oval 28"/>
            <p:cNvSpPr/>
            <p:nvPr/>
          </p:nvSpPr>
          <p:spPr>
            <a:xfrm>
              <a:off x="1729157" y="2332251"/>
              <a:ext cx="485773" cy="493910"/>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cxnSp>
          <p:nvCxnSpPr>
            <p:cNvPr id="31" name="Straight Connector 30"/>
            <p:cNvCxnSpPr>
              <a:stCxn id="29" idx="4"/>
              <a:endCxn id="33" idx="0"/>
            </p:cNvCxnSpPr>
            <p:nvPr/>
          </p:nvCxnSpPr>
          <p:spPr>
            <a:xfrm>
              <a:off x="1972043" y="2826160"/>
              <a:ext cx="11113"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9" idx="6"/>
              <a:endCxn id="39" idx="2"/>
            </p:cNvCxnSpPr>
            <p:nvPr/>
          </p:nvCxnSpPr>
          <p:spPr>
            <a:xfrm>
              <a:off x="2214931" y="2579999"/>
              <a:ext cx="1001709"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2595929" y="2468830"/>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2</a:t>
              </a:r>
              <a:endParaRPr lang="en-US" sz="1400" dirty="0">
                <a:solidFill>
                  <a:schemeClr val="tx1"/>
                </a:solidFill>
                <a:latin typeface="Times New Roman"/>
                <a:cs typeface="Times New Roman"/>
              </a:endParaRPr>
            </a:p>
          </p:txBody>
        </p:sp>
        <p:sp>
          <p:nvSpPr>
            <p:cNvPr id="39" name="Oval 38"/>
            <p:cNvSpPr/>
            <p:nvPr/>
          </p:nvSpPr>
          <p:spPr>
            <a:xfrm>
              <a:off x="3216639" y="2332251"/>
              <a:ext cx="487361" cy="493910"/>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cxnSp>
          <p:nvCxnSpPr>
            <p:cNvPr id="46" name="Straight Connector 45"/>
            <p:cNvCxnSpPr>
              <a:stCxn id="39" idx="4"/>
              <a:endCxn id="34" idx="0"/>
            </p:cNvCxnSpPr>
            <p:nvPr/>
          </p:nvCxnSpPr>
          <p:spPr>
            <a:xfrm>
              <a:off x="3459526" y="2826160"/>
              <a:ext cx="11112"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9" idx="6"/>
              <a:endCxn id="49" idx="2"/>
            </p:cNvCxnSpPr>
            <p:nvPr/>
          </p:nvCxnSpPr>
          <p:spPr>
            <a:xfrm flipV="1">
              <a:off x="3704001" y="2576823"/>
              <a:ext cx="1022347"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4083411" y="2468830"/>
              <a:ext cx="239712"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4</a:t>
              </a:r>
              <a:endParaRPr lang="en-US" sz="1400" dirty="0">
                <a:solidFill>
                  <a:schemeClr val="tx1"/>
                </a:solidFill>
                <a:latin typeface="Times New Roman"/>
                <a:cs typeface="Times New Roman"/>
              </a:endParaRPr>
            </a:p>
          </p:txBody>
        </p:sp>
        <p:sp>
          <p:nvSpPr>
            <p:cNvPr id="49" name="Oval 48"/>
            <p:cNvSpPr/>
            <p:nvPr/>
          </p:nvSpPr>
          <p:spPr>
            <a:xfrm>
              <a:off x="4726347" y="2330663"/>
              <a:ext cx="487360" cy="493909"/>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cxnSp>
          <p:nvCxnSpPr>
            <p:cNvPr id="51" name="Straight Connector 50"/>
            <p:cNvCxnSpPr>
              <a:stCxn id="49" idx="4"/>
              <a:endCxn id="35" idx="0"/>
            </p:cNvCxnSpPr>
            <p:nvPr/>
          </p:nvCxnSpPr>
          <p:spPr>
            <a:xfrm>
              <a:off x="4970821" y="2824572"/>
              <a:ext cx="9525" cy="51932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9" idx="6"/>
              <a:endCxn id="54" idx="2"/>
            </p:cNvCxnSpPr>
            <p:nvPr/>
          </p:nvCxnSpPr>
          <p:spPr>
            <a:xfrm>
              <a:off x="5213708" y="2576823"/>
              <a:ext cx="1008060"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5594706" y="2467242"/>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6</a:t>
              </a:r>
              <a:endParaRPr lang="en-US" sz="1400" dirty="0">
                <a:solidFill>
                  <a:schemeClr val="tx1"/>
                </a:solidFill>
                <a:latin typeface="Times New Roman"/>
                <a:cs typeface="Times New Roman"/>
              </a:endParaRPr>
            </a:p>
          </p:txBody>
        </p:sp>
        <p:sp>
          <p:nvSpPr>
            <p:cNvPr id="54" name="Oval 53"/>
            <p:cNvSpPr/>
            <p:nvPr/>
          </p:nvSpPr>
          <p:spPr>
            <a:xfrm>
              <a:off x="6221767" y="2332251"/>
              <a:ext cx="487360" cy="493910"/>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cxnSp>
          <p:nvCxnSpPr>
            <p:cNvPr id="56" name="Straight Connector 55"/>
            <p:cNvCxnSpPr>
              <a:stCxn id="54" idx="4"/>
              <a:endCxn id="36" idx="0"/>
            </p:cNvCxnSpPr>
            <p:nvPr/>
          </p:nvCxnSpPr>
          <p:spPr>
            <a:xfrm>
              <a:off x="6466241" y="2826160"/>
              <a:ext cx="9525"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54" idx="6"/>
              <a:endCxn id="59" idx="2"/>
            </p:cNvCxnSpPr>
            <p:nvPr/>
          </p:nvCxnSpPr>
          <p:spPr>
            <a:xfrm flipV="1">
              <a:off x="6709128" y="2576823"/>
              <a:ext cx="1000122"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090126" y="2468830"/>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8</a:t>
              </a:r>
              <a:endParaRPr lang="en-US" sz="1400" dirty="0">
                <a:solidFill>
                  <a:schemeClr val="tx1"/>
                </a:solidFill>
                <a:latin typeface="Times New Roman"/>
                <a:cs typeface="Times New Roman"/>
              </a:endParaRPr>
            </a:p>
          </p:txBody>
        </p:sp>
        <p:sp>
          <p:nvSpPr>
            <p:cNvPr id="59" name="Oval 58"/>
            <p:cNvSpPr/>
            <p:nvPr/>
          </p:nvSpPr>
          <p:spPr>
            <a:xfrm>
              <a:off x="7709249" y="2330663"/>
              <a:ext cx="487361" cy="493909"/>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cxnSp>
          <p:nvCxnSpPr>
            <p:cNvPr id="61" name="Straight Connector 60"/>
            <p:cNvCxnSpPr>
              <a:stCxn id="59" idx="4"/>
              <a:endCxn id="37" idx="0"/>
            </p:cNvCxnSpPr>
            <p:nvPr/>
          </p:nvCxnSpPr>
          <p:spPr>
            <a:xfrm>
              <a:off x="7953723" y="2824572"/>
              <a:ext cx="9525" cy="51932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854569" y="2980209"/>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1</a:t>
              </a:r>
              <a:endParaRPr lang="en-US" sz="1400" dirty="0">
                <a:solidFill>
                  <a:schemeClr val="tx1"/>
                </a:solidFill>
                <a:latin typeface="Times New Roman"/>
                <a:cs typeface="Times New Roman"/>
              </a:endParaRPr>
            </a:p>
          </p:txBody>
        </p:sp>
        <p:sp>
          <p:nvSpPr>
            <p:cNvPr id="40" name="Rectangle 39"/>
            <p:cNvSpPr/>
            <p:nvPr/>
          </p:nvSpPr>
          <p:spPr>
            <a:xfrm>
              <a:off x="3342052" y="2980209"/>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3</a:t>
              </a:r>
              <a:endParaRPr lang="en-US" sz="1400" dirty="0">
                <a:solidFill>
                  <a:schemeClr val="tx1"/>
                </a:solidFill>
                <a:latin typeface="Times New Roman"/>
                <a:cs typeface="Times New Roman"/>
              </a:endParaRPr>
            </a:p>
          </p:txBody>
        </p:sp>
        <p:sp>
          <p:nvSpPr>
            <p:cNvPr id="50" name="Rectangle 49"/>
            <p:cNvSpPr/>
            <p:nvPr/>
          </p:nvSpPr>
          <p:spPr>
            <a:xfrm>
              <a:off x="4850172" y="2980209"/>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5</a:t>
              </a:r>
              <a:endParaRPr lang="en-US" sz="1400" dirty="0">
                <a:solidFill>
                  <a:schemeClr val="tx1"/>
                </a:solidFill>
                <a:latin typeface="Times New Roman"/>
                <a:cs typeface="Times New Roman"/>
              </a:endParaRPr>
            </a:p>
          </p:txBody>
        </p:sp>
        <p:sp>
          <p:nvSpPr>
            <p:cNvPr id="55" name="Rectangle 54"/>
            <p:cNvSpPr/>
            <p:nvPr/>
          </p:nvSpPr>
          <p:spPr>
            <a:xfrm>
              <a:off x="6347179" y="2980209"/>
              <a:ext cx="239712"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7</a:t>
              </a:r>
              <a:endParaRPr lang="en-US" sz="1400" dirty="0">
                <a:solidFill>
                  <a:schemeClr val="tx1"/>
                </a:solidFill>
                <a:latin typeface="Times New Roman"/>
                <a:cs typeface="Times New Roman"/>
              </a:endParaRPr>
            </a:p>
          </p:txBody>
        </p:sp>
        <p:sp>
          <p:nvSpPr>
            <p:cNvPr id="60" name="Rectangle 59"/>
            <p:cNvSpPr/>
            <p:nvPr/>
          </p:nvSpPr>
          <p:spPr>
            <a:xfrm>
              <a:off x="7836249" y="2980209"/>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9</a:t>
              </a:r>
              <a:endParaRPr lang="en-US" sz="1400" dirty="0">
                <a:solidFill>
                  <a:schemeClr val="tx1"/>
                </a:solidFill>
                <a:latin typeface="Times New Roman"/>
                <a:cs typeface="Times New Roman"/>
              </a:endParaRPr>
            </a:p>
          </p:txBody>
        </p:sp>
        <p:cxnSp>
          <p:nvCxnSpPr>
            <p:cNvPr id="62" name="Straight Connector 61"/>
            <p:cNvCxnSpPr>
              <a:stCxn id="66" idx="6"/>
              <a:endCxn id="29" idx="2"/>
            </p:cNvCxnSpPr>
            <p:nvPr/>
          </p:nvCxnSpPr>
          <p:spPr>
            <a:xfrm>
              <a:off x="809997" y="2576823"/>
              <a:ext cx="919160"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1149721" y="2479947"/>
              <a:ext cx="238124" cy="239808"/>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0</a:t>
              </a:r>
              <a:endParaRPr lang="en-US" sz="1400" dirty="0">
                <a:solidFill>
                  <a:schemeClr val="tx1"/>
                </a:solidFill>
                <a:latin typeface="Times New Roman"/>
                <a:cs typeface="Times New Roman"/>
              </a:endParaRPr>
            </a:p>
          </p:txBody>
        </p:sp>
        <p:sp>
          <p:nvSpPr>
            <p:cNvPr id="66" name="Oval 65"/>
            <p:cNvSpPr/>
            <p:nvPr/>
          </p:nvSpPr>
          <p:spPr>
            <a:xfrm>
              <a:off x="322637" y="2330663"/>
              <a:ext cx="487360" cy="493909"/>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latin typeface="Rockwell"/>
                  <a:cs typeface="Rockwell"/>
                </a:rPr>
                <a:t>&lt;START&gt;</a:t>
              </a:r>
            </a:p>
          </p:txBody>
        </p:sp>
      </p:grpSp>
      <p:sp>
        <p:nvSpPr>
          <p:cNvPr id="48136" name="TextBox 5"/>
          <p:cNvSpPr txBox="1">
            <a:spLocks noChangeArrowheads="1"/>
          </p:cNvSpPr>
          <p:nvPr/>
        </p:nvSpPr>
        <p:spPr bwMode="auto">
          <a:xfrm>
            <a:off x="457200" y="1976438"/>
            <a:ext cx="8420100" cy="542925"/>
          </a:xfrm>
          <a:prstGeom prst="rect">
            <a:avLst/>
          </a:prstGeom>
          <a:noFill/>
          <a:ln w="9525">
            <a:noFill/>
            <a:miter lim="800000"/>
            <a:headEnd/>
            <a:tailEnd/>
          </a:ln>
        </p:spPr>
        <p:txBody>
          <a:bodyPr/>
          <a:lstStyle/>
          <a:p>
            <a:r>
              <a:rPr lang="en-US" sz="2800" i="1" dirty="0">
                <a:latin typeface="Times New Roman" pitchFamily="18" charset="0"/>
                <a:cs typeface="Times New Roman" pitchFamily="18" charset="0"/>
              </a:rPr>
              <a:t>p</a:t>
            </a:r>
            <a:r>
              <a:rPr lang="en-US" sz="2800" dirty="0">
                <a:latin typeface="Times New Roman" pitchFamily="18" charset="0"/>
                <a:cs typeface="Times New Roman" pitchFamily="18" charset="0"/>
              </a:rPr>
              <a:t>(</a:t>
            </a:r>
            <a:r>
              <a:rPr lang="en-US" sz="1800" dirty="0">
                <a:latin typeface="Rockwell"/>
                <a:ea typeface="Rockwell"/>
                <a:cs typeface="Rockwell"/>
              </a:rPr>
              <a:t>n, v, p, d, n, time, flies, like, an, arrow</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dirty="0">
                <a:latin typeface="Candara" pitchFamily="34" charset="0"/>
                <a:cs typeface="Times New Roman" pitchFamily="18" charset="0"/>
              </a:rPr>
              <a:t>(4 * 8 * 5 * 3 * …)</a:t>
            </a:r>
          </a:p>
        </p:txBody>
      </p:sp>
      <p:graphicFrame>
        <p:nvGraphicFramePr>
          <p:cNvPr id="91" name="Table 90"/>
          <p:cNvGraphicFramePr>
            <a:graphicFrameLocks noGrp="1"/>
          </p:cNvGraphicFramePr>
          <p:nvPr/>
        </p:nvGraphicFramePr>
        <p:xfrm>
          <a:off x="1997765"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1" dirty="0" smtClean="0">
                          <a:solidFill>
                            <a:schemeClr val="accent1"/>
                          </a:solidFill>
                        </a:rPr>
                        <a:t>8</a:t>
                      </a:r>
                      <a:endParaRPr lang="en-US" sz="1600" b="1" dirty="0">
                        <a:solidFill>
                          <a:schemeClr val="accent1"/>
                        </a:solidFill>
                      </a:endParaRPr>
                    </a:p>
                  </a:txBody>
                  <a:tcPr marL="0" marR="0" marT="0" marB="0" anchor="ctr">
                    <a:solidFill>
                      <a:schemeClr val="bg1">
                        <a:alpha val="40000"/>
                      </a:schemeClr>
                    </a:solidFill>
                  </a:tcP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92" name="Table 91"/>
          <p:cNvGraphicFramePr>
            <a:graphicFrameLocks noGrp="1"/>
          </p:cNvGraphicFramePr>
          <p:nvPr/>
        </p:nvGraphicFramePr>
        <p:xfrm>
          <a:off x="3597127"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b="1" dirty="0" smtClean="0">
                          <a:solidFill>
                            <a:schemeClr val="accent1"/>
                          </a:solidFill>
                        </a:rPr>
                        <a:t>3</a:t>
                      </a:r>
                      <a:endParaRPr lang="en-US" sz="1600" b="1" dirty="0">
                        <a:solidFill>
                          <a:schemeClr val="accent1"/>
                        </a:solidFill>
                      </a:endParaRPr>
                    </a:p>
                  </a:txBody>
                  <a:tcPr marL="0" marR="0" marT="0" marB="0" anchor="ctr">
                    <a:solidFill>
                      <a:schemeClr val="bg1"/>
                    </a:solidFill>
                  </a:tcP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64" name="Table 63"/>
          <p:cNvGraphicFramePr>
            <a:graphicFrameLocks noGrp="1"/>
          </p:cNvGraphicFramePr>
          <p:nvPr/>
        </p:nvGraphicFramePr>
        <p:xfrm>
          <a:off x="119753"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1" dirty="0" smtClean="0">
                          <a:solidFill>
                            <a:srgbClr val="3891A7"/>
                          </a:solidFill>
                        </a:rPr>
                        <a:t>4</a:t>
                      </a:r>
                      <a:endParaRPr lang="en-US" sz="1600" b="1" dirty="0">
                        <a:solidFill>
                          <a:srgbClr val="3891A7"/>
                        </a:solidFill>
                      </a:endParaRPr>
                    </a:p>
                  </a:txBody>
                  <a:tcPr marL="0" marR="0" marT="0" marB="0" anchor="ctr">
                    <a:solidFill>
                      <a:srgbClr val="FFFFFF">
                        <a:alpha val="40000"/>
                      </a:srgbClr>
                    </a:solidFill>
                  </a:tcP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endParaRPr lang="en-US" sz="1600" dirty="0"/>
                    </a:p>
                  </a:txBody>
                  <a:tcPr marL="0" marR="0" marT="0" marB="0" anchor="ctr"/>
                </a:tc>
              </a:tr>
            </a:tbl>
          </a:graphicData>
        </a:graphic>
      </p:graphicFrame>
      <p:graphicFrame>
        <p:nvGraphicFramePr>
          <p:cNvPr id="65" name="Table 64"/>
          <p:cNvGraphicFramePr>
            <a:graphicFrameLocks noGrp="1"/>
          </p:cNvGraphicFramePr>
          <p:nvPr/>
        </p:nvGraphicFramePr>
        <p:xfrm>
          <a:off x="4022610"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b="1" dirty="0" smtClean="0">
                          <a:solidFill>
                            <a:srgbClr val="3891A7"/>
                          </a:solidFill>
                        </a:rPr>
                        <a:t>5</a:t>
                      </a:r>
                      <a:endParaRPr lang="en-US" sz="1600" b="1" dirty="0">
                        <a:solidFill>
                          <a:srgbClr val="3891A7"/>
                        </a:solidFill>
                      </a:endParaRPr>
                    </a:p>
                  </a:txBody>
                  <a:tcPr marL="0" marR="0" marT="0" marB="0" anchor="ctr">
                    <a:solidFill>
                      <a:srgbClr val="FFFFFF"/>
                    </a:solidFill>
                  </a:tcP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endParaRPr lang="en-US" sz="1600" dirty="0"/>
                    </a:p>
                  </a:txBody>
                  <a:tcPr marL="0" marR="0" marT="0" marB="0" anchor="ctr"/>
                </a:tc>
              </a:tr>
            </a:tbl>
          </a:graphicData>
        </a:graphic>
      </p:graphicFrame>
      <p:sp>
        <p:nvSpPr>
          <p:cNvPr id="69" name="Content Placeholder 2"/>
          <p:cNvSpPr txBox="1">
            <a:spLocks/>
          </p:cNvSpPr>
          <p:nvPr/>
        </p:nvSpPr>
        <p:spPr>
          <a:xfrm>
            <a:off x="457200" y="1125538"/>
            <a:ext cx="8229600" cy="78581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lnSpcReduction="10000"/>
          </a:bodyPr>
          <a:lstStyle/>
          <a:p>
            <a:pPr algn="ctr">
              <a:lnSpc>
                <a:spcPct val="90000"/>
              </a:lnSpc>
              <a:spcBef>
                <a:spcPct val="20000"/>
              </a:spcBef>
              <a:buFont typeface="Arial" charset="0"/>
              <a:buNone/>
              <a:defRPr/>
            </a:pPr>
            <a:r>
              <a:rPr lang="en-US" sz="2400">
                <a:latin typeface="Candara" pitchFamily="34" charset="0"/>
              </a:rPr>
              <a:t>Joint distribution over tags </a:t>
            </a:r>
            <a:r>
              <a:rPr lang="en-US" sz="2400" i="1">
                <a:latin typeface="Times New Roman" pitchFamily="18" charset="0"/>
                <a:cs typeface="Times New Roman" pitchFamily="18" charset="0"/>
              </a:rPr>
              <a:t>X</a:t>
            </a:r>
            <a:r>
              <a:rPr lang="en-US" sz="2400" i="1" baseline="-25000">
                <a:latin typeface="Times New Roman" pitchFamily="18" charset="0"/>
                <a:cs typeface="Times New Roman" pitchFamily="18" charset="0"/>
              </a:rPr>
              <a:t>i</a:t>
            </a:r>
            <a:r>
              <a:rPr lang="en-US" sz="2400" i="1">
                <a:latin typeface="Times New Roman" pitchFamily="18" charset="0"/>
                <a:cs typeface="Times New Roman" pitchFamily="18" charset="0"/>
              </a:rPr>
              <a:t> </a:t>
            </a:r>
            <a:r>
              <a:rPr lang="en-US" sz="2400" u="sng">
                <a:latin typeface="Candara" pitchFamily="34" charset="0"/>
              </a:rPr>
              <a:t>and</a:t>
            </a:r>
            <a:r>
              <a:rPr lang="en-US" sz="2400">
                <a:latin typeface="Candara" pitchFamily="34" charset="0"/>
              </a:rPr>
              <a:t> words </a:t>
            </a:r>
            <a:r>
              <a:rPr lang="en-US" sz="2400" i="1">
                <a:latin typeface="Times New Roman" pitchFamily="18" charset="0"/>
                <a:cs typeface="Times New Roman" pitchFamily="18" charset="0"/>
              </a:rPr>
              <a:t>W</a:t>
            </a:r>
            <a:r>
              <a:rPr lang="en-US" sz="2400" i="1" baseline="-25000">
                <a:latin typeface="Times New Roman" pitchFamily="18" charset="0"/>
                <a:cs typeface="Times New Roman" pitchFamily="18" charset="0"/>
              </a:rPr>
              <a:t>i</a:t>
            </a:r>
            <a:endParaRPr lang="en-US" sz="2400">
              <a:latin typeface="Candara" pitchFamily="34" charset="0"/>
            </a:endParaRPr>
          </a:p>
          <a:p>
            <a:pPr algn="ctr">
              <a:lnSpc>
                <a:spcPct val="90000"/>
              </a:lnSpc>
              <a:spcBef>
                <a:spcPct val="20000"/>
              </a:spcBef>
              <a:buFont typeface="Arial" charset="0"/>
              <a:buNone/>
              <a:defRPr/>
            </a:pPr>
            <a:r>
              <a:rPr lang="en-US" sz="2400">
                <a:latin typeface="Candara" pitchFamily="34" charset="0"/>
              </a:rPr>
              <a:t>The individual factors aren’t </a:t>
            </a:r>
            <a:r>
              <a:rPr lang="en-US" sz="2400" i="1">
                <a:latin typeface="Candara" pitchFamily="34" charset="0"/>
              </a:rPr>
              <a:t>necessarily</a:t>
            </a:r>
            <a:r>
              <a:rPr lang="en-US" sz="2400">
                <a:latin typeface="Candara" pitchFamily="34" charset="0"/>
              </a:rPr>
              <a:t> probabilities.</a:t>
            </a:r>
          </a:p>
        </p:txBody>
      </p:sp>
      <p:pic>
        <p:nvPicPr>
          <p:cNvPr id="48142" name="Picture 63" descr="ql_c63eeb1a4596fe969f59450fc9015e97_l3"/>
          <p:cNvPicPr>
            <a:picLocks noChangeAspect="1" noChangeArrowheads="1"/>
          </p:cNvPicPr>
          <p:nvPr/>
        </p:nvPicPr>
        <p:blipFill>
          <a:blip r:embed="rId2"/>
          <a:srcRect/>
          <a:stretch>
            <a:fillRect/>
          </a:stretch>
        </p:blipFill>
        <p:spPr bwMode="auto">
          <a:xfrm>
            <a:off x="5678488" y="1976438"/>
            <a:ext cx="258762" cy="5429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9">
                                            <p:txEl>
                                              <p:pRg st="1" end="1"/>
                                            </p:txEl>
                                          </p:spTgt>
                                        </p:tgtEl>
                                        <p:attrNameLst>
                                          <p:attrName>style.visibility</p:attrName>
                                        </p:attrNameLst>
                                      </p:cBhvr>
                                      <p:to>
                                        <p:strVal val="visible"/>
                                      </p:to>
                                    </p:set>
                                    <p:anim calcmode="lin" valueType="num">
                                      <p:cBhvr additive="base">
                                        <p:cTn id="7" dur="500" fill="hold"/>
                                        <p:tgtEl>
                                          <p:spTgt spid="6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7"/>
          <p:cNvGrpSpPr>
            <a:grpSpLocks/>
          </p:cNvGrpSpPr>
          <p:nvPr/>
        </p:nvGrpSpPr>
        <p:grpSpPr bwMode="auto">
          <a:xfrm>
            <a:off x="322263" y="4268788"/>
            <a:ext cx="8326437" cy="1811337"/>
            <a:chOff x="322637" y="4268686"/>
            <a:chExt cx="8326409" cy="1812059"/>
          </a:xfrm>
        </p:grpSpPr>
        <p:grpSp>
          <p:nvGrpSpPr>
            <p:cNvPr id="49170" name="Group 2"/>
            <p:cNvGrpSpPr>
              <a:grpSpLocks/>
            </p:cNvGrpSpPr>
            <p:nvPr/>
          </p:nvGrpSpPr>
          <p:grpSpPr bwMode="auto">
            <a:xfrm>
              <a:off x="322637" y="4268686"/>
              <a:ext cx="8326409" cy="1812059"/>
              <a:chOff x="322637" y="2330663"/>
              <a:chExt cx="8326409" cy="1812059"/>
            </a:xfrm>
          </p:grpSpPr>
          <p:grpSp>
            <p:nvGrpSpPr>
              <p:cNvPr id="49182" name="Group 4"/>
              <p:cNvGrpSpPr>
                <a:grpSpLocks/>
              </p:cNvGrpSpPr>
              <p:nvPr/>
            </p:nvGrpSpPr>
            <p:grpSpPr bwMode="auto">
              <a:xfrm>
                <a:off x="1388485" y="3808860"/>
                <a:ext cx="7260561" cy="333862"/>
                <a:chOff x="492120" y="3950977"/>
                <a:chExt cx="8067290" cy="370958"/>
              </a:xfrm>
            </p:grpSpPr>
            <p:sp>
              <p:nvSpPr>
                <p:cNvPr id="49194" name="TextBox 40"/>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9195" name="TextBox 41"/>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9196" name="TextBox 42"/>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9197" name="TextBox 43"/>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49198" name="TextBox 44"/>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grpSp>
          <p:sp>
            <p:nvSpPr>
              <p:cNvPr id="33" name="Oval 32"/>
              <p:cNvSpPr/>
              <p:nvPr/>
            </p:nvSpPr>
            <p:spPr>
              <a:xfrm>
                <a:off x="1738682" y="3345479"/>
                <a:ext cx="487360"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time</a:t>
                </a:r>
              </a:p>
            </p:txBody>
          </p:sp>
          <p:sp>
            <p:nvSpPr>
              <p:cNvPr id="34" name="Oval 33"/>
              <p:cNvSpPr/>
              <p:nvPr/>
            </p:nvSpPr>
            <p:spPr>
              <a:xfrm>
                <a:off x="3226164" y="3345479"/>
                <a:ext cx="487361"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flies</a:t>
                </a:r>
              </a:p>
            </p:txBody>
          </p:sp>
          <p:sp>
            <p:nvSpPr>
              <p:cNvPr id="35" name="Oval 34"/>
              <p:cNvSpPr/>
              <p:nvPr/>
            </p:nvSpPr>
            <p:spPr>
              <a:xfrm>
                <a:off x="4737459"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like</a:t>
                </a:r>
              </a:p>
            </p:txBody>
          </p:sp>
          <p:sp>
            <p:nvSpPr>
              <p:cNvPr id="36" name="Oval 35"/>
              <p:cNvSpPr/>
              <p:nvPr/>
            </p:nvSpPr>
            <p:spPr>
              <a:xfrm>
                <a:off x="6232879" y="3345479"/>
                <a:ext cx="485773"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an</a:t>
                </a:r>
              </a:p>
            </p:txBody>
          </p:sp>
          <p:sp>
            <p:nvSpPr>
              <p:cNvPr id="37" name="Oval 36"/>
              <p:cNvSpPr/>
              <p:nvPr/>
            </p:nvSpPr>
            <p:spPr>
              <a:xfrm>
                <a:off x="7720362"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arrow</a:t>
                </a:r>
              </a:p>
            </p:txBody>
          </p:sp>
          <p:sp>
            <p:nvSpPr>
              <p:cNvPr id="29" name="Oval 28"/>
              <p:cNvSpPr/>
              <p:nvPr/>
            </p:nvSpPr>
            <p:spPr>
              <a:xfrm>
                <a:off x="1729157" y="2332251"/>
                <a:ext cx="485773" cy="493910"/>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39" name="Oval 38"/>
              <p:cNvSpPr/>
              <p:nvPr/>
            </p:nvSpPr>
            <p:spPr>
              <a:xfrm>
                <a:off x="3216639" y="2332251"/>
                <a:ext cx="487361" cy="493910"/>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49" name="Oval 48"/>
              <p:cNvSpPr/>
              <p:nvPr/>
            </p:nvSpPr>
            <p:spPr>
              <a:xfrm>
                <a:off x="4726347" y="2330663"/>
                <a:ext cx="487360" cy="493909"/>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54" name="Oval 53"/>
              <p:cNvSpPr/>
              <p:nvPr/>
            </p:nvSpPr>
            <p:spPr>
              <a:xfrm>
                <a:off x="6221767" y="2332251"/>
                <a:ext cx="487360" cy="493910"/>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59" name="Oval 58"/>
              <p:cNvSpPr/>
              <p:nvPr/>
            </p:nvSpPr>
            <p:spPr>
              <a:xfrm>
                <a:off x="7709249" y="2330663"/>
                <a:ext cx="487361" cy="493909"/>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66" name="Oval 65"/>
              <p:cNvSpPr/>
              <p:nvPr/>
            </p:nvSpPr>
            <p:spPr>
              <a:xfrm>
                <a:off x="322637" y="2330663"/>
                <a:ext cx="487360" cy="493909"/>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latin typeface="Rockwell"/>
                    <a:cs typeface="Rockwell"/>
                  </a:rPr>
                  <a:t>&lt;START&gt;</a:t>
                </a:r>
              </a:p>
            </p:txBody>
          </p:sp>
        </p:grpSp>
        <p:grpSp>
          <p:nvGrpSpPr>
            <p:cNvPr id="49171" name="Group 6"/>
            <p:cNvGrpSpPr>
              <a:grpSpLocks/>
            </p:cNvGrpSpPr>
            <p:nvPr/>
          </p:nvGrpSpPr>
          <p:grpSpPr bwMode="auto">
            <a:xfrm>
              <a:off x="809372" y="4523853"/>
              <a:ext cx="7153991" cy="748413"/>
              <a:chOff x="809372" y="4513611"/>
              <a:chExt cx="7153991" cy="748413"/>
            </a:xfrm>
          </p:grpSpPr>
          <p:cxnSp>
            <p:nvCxnSpPr>
              <p:cNvPr id="67" name="Straight Connector 66"/>
              <p:cNvCxnSpPr/>
              <p:nvPr/>
            </p:nvCxnSpPr>
            <p:spPr>
              <a:xfrm>
                <a:off x="1972043" y="4763470"/>
                <a:ext cx="11113" cy="498674"/>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216517" y="4515722"/>
                <a:ext cx="1000122" cy="0"/>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461113" y="4763470"/>
                <a:ext cx="9525" cy="498674"/>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704000" y="4514133"/>
                <a:ext cx="1022347" cy="1589"/>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970821" y="4760294"/>
                <a:ext cx="9525" cy="500261"/>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213707" y="4514133"/>
                <a:ext cx="1008060" cy="1589"/>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466241" y="4763470"/>
                <a:ext cx="9525" cy="498674"/>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709127" y="4514133"/>
                <a:ext cx="1000122" cy="1589"/>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953723" y="4760294"/>
                <a:ext cx="9525" cy="500261"/>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809997" y="4514133"/>
                <a:ext cx="919160" cy="1589"/>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grpSp>
      <p:sp>
        <p:nvSpPr>
          <p:cNvPr id="96" name="Isosceles Triangle 95"/>
          <p:cNvSpPr/>
          <p:nvPr/>
        </p:nvSpPr>
        <p:spPr>
          <a:xfrm rot="5400000" flipV="1">
            <a:off x="3331369" y="5236369"/>
            <a:ext cx="952500" cy="43021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Isosceles Triangle 10"/>
          <p:cNvSpPr/>
          <p:nvPr/>
        </p:nvSpPr>
        <p:spPr>
          <a:xfrm rot="5400000">
            <a:off x="1172369" y="5245894"/>
            <a:ext cx="952500" cy="41116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3" name="Trapezoid 92"/>
          <p:cNvSpPr/>
          <p:nvPr/>
        </p:nvSpPr>
        <p:spPr>
          <a:xfrm flipV="1">
            <a:off x="3576638" y="4100513"/>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Trapezoid 9"/>
          <p:cNvSpPr/>
          <p:nvPr/>
        </p:nvSpPr>
        <p:spPr>
          <a:xfrm flipV="1">
            <a:off x="1997075" y="4103688"/>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Hidden Markov Model</a:t>
            </a:r>
            <a:endParaRPr lang="en-US" dirty="0"/>
          </a:p>
        </p:txBody>
      </p:sp>
      <p:sp>
        <p:nvSpPr>
          <p:cNvPr id="4" name="Slide Number Placeholder 3"/>
          <p:cNvSpPr>
            <a:spLocks noGrp="1"/>
          </p:cNvSpPr>
          <p:nvPr>
            <p:ph type="sldNum" sz="quarter" idx="12"/>
          </p:nvPr>
        </p:nvSpPr>
        <p:spPr/>
        <p:txBody>
          <a:bodyPr/>
          <a:lstStyle/>
          <a:p>
            <a:pPr>
              <a:defRPr/>
            </a:pPr>
            <a:fld id="{7A50BAE7-5DEA-480C-80EC-1D61AB1545F9}" type="slidenum">
              <a:rPr lang="en-US"/>
              <a:pPr>
                <a:defRPr/>
              </a:pPr>
              <a:t>19</a:t>
            </a:fld>
            <a:endParaRPr lang="en-US"/>
          </a:p>
        </p:txBody>
      </p:sp>
      <p:sp>
        <p:nvSpPr>
          <p:cNvPr id="69" name="Content Placeholder 2"/>
          <p:cNvSpPr txBox="1">
            <a:spLocks/>
          </p:cNvSpPr>
          <p:nvPr/>
        </p:nvSpPr>
        <p:spPr>
          <a:xfrm>
            <a:off x="457200" y="1125538"/>
            <a:ext cx="8229600" cy="78581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lgn="ctr">
              <a:lnSpc>
                <a:spcPct val="90000"/>
              </a:lnSpc>
              <a:spcBef>
                <a:spcPct val="20000"/>
              </a:spcBef>
              <a:buFont typeface="Arial" charset="0"/>
              <a:buNone/>
              <a:defRPr/>
            </a:pPr>
            <a:r>
              <a:rPr lang="en-US" sz="2400">
                <a:latin typeface="Candara" pitchFamily="34" charset="0"/>
              </a:rPr>
              <a:t>But sometimes we </a:t>
            </a:r>
            <a:r>
              <a:rPr lang="en-US" sz="2400" i="1">
                <a:latin typeface="Candara" pitchFamily="34" charset="0"/>
              </a:rPr>
              <a:t>choose </a:t>
            </a:r>
            <a:r>
              <a:rPr lang="en-US" sz="2400">
                <a:latin typeface="Candara" pitchFamily="34" charset="0"/>
              </a:rPr>
              <a:t>to make them probabilities.  </a:t>
            </a:r>
            <a:br>
              <a:rPr lang="en-US" sz="2400">
                <a:latin typeface="Candara" pitchFamily="34" charset="0"/>
              </a:rPr>
            </a:br>
            <a:r>
              <a:rPr lang="en-US" sz="2400">
                <a:latin typeface="Candara" pitchFamily="34" charset="0"/>
              </a:rPr>
              <a:t>Constrain each row of a factor to sum to one.  Now </a:t>
            </a:r>
            <a:r>
              <a:rPr lang="en-US" sz="2400" i="1">
                <a:latin typeface="Times New Roman" pitchFamily="18" charset="0"/>
                <a:cs typeface="Times New Roman" pitchFamily="18" charset="0"/>
              </a:rPr>
              <a:t>Z = 1</a:t>
            </a:r>
            <a:r>
              <a:rPr lang="en-US" sz="2400">
                <a:latin typeface="Candara" pitchFamily="34" charset="0"/>
              </a:rPr>
              <a:t>.</a:t>
            </a:r>
          </a:p>
        </p:txBody>
      </p:sp>
      <p:graphicFrame>
        <p:nvGraphicFramePr>
          <p:cNvPr id="91" name="Table 90"/>
          <p:cNvGraphicFramePr>
            <a:graphicFrameLocks noGrp="1"/>
          </p:cNvGraphicFramePr>
          <p:nvPr/>
        </p:nvGraphicFramePr>
        <p:xfrm>
          <a:off x="1997765"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1" dirty="0" smtClean="0">
                          <a:solidFill>
                            <a:schemeClr val="accent1"/>
                          </a:solidFill>
                        </a:rPr>
                        <a:t>.8</a:t>
                      </a:r>
                      <a:endParaRPr lang="en-US" sz="1600" b="1" dirty="0">
                        <a:solidFill>
                          <a:schemeClr val="accent1"/>
                        </a:solidFill>
                      </a:endParaRPr>
                    </a:p>
                  </a:txBody>
                  <a:tcPr marL="0" marR="0" marT="0" marB="0" anchor="ctr">
                    <a:solidFill>
                      <a:schemeClr val="bg1">
                        <a:alpha val="40000"/>
                      </a:schemeClr>
                    </a:solidFill>
                  </a:tcP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92" name="Table 91"/>
          <p:cNvGraphicFramePr>
            <a:graphicFrameLocks noGrp="1"/>
          </p:cNvGraphicFramePr>
          <p:nvPr/>
        </p:nvGraphicFramePr>
        <p:xfrm>
          <a:off x="3597127"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b="1" dirty="0" smtClean="0">
                          <a:solidFill>
                            <a:schemeClr val="accent1"/>
                          </a:solidFill>
                        </a:rPr>
                        <a:t>.2</a:t>
                      </a:r>
                      <a:endParaRPr lang="en-US" sz="1600" b="1" dirty="0">
                        <a:solidFill>
                          <a:schemeClr val="accent1"/>
                        </a:solidFill>
                      </a:endParaRPr>
                    </a:p>
                  </a:txBody>
                  <a:tcPr marL="0" marR="0" marT="0" marB="0" anchor="ctr">
                    <a:solidFill>
                      <a:schemeClr val="bg1"/>
                    </a:solidFill>
                  </a:tcP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0" dirty="0" smtClean="0">
                          <a:solidFill>
                            <a:srgbClr val="000000"/>
                          </a:solidFill>
                        </a:rPr>
                        <a:t>.8</a:t>
                      </a:r>
                      <a:endParaRPr lang="en-US" sz="1600" b="0" dirty="0">
                        <a:solidFill>
                          <a:srgbClr val="000000"/>
                        </a:solidFi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64" name="Table 63"/>
          <p:cNvGraphicFramePr>
            <a:graphicFrameLocks noGrp="1"/>
          </p:cNvGraphicFramePr>
          <p:nvPr/>
        </p:nvGraphicFramePr>
        <p:xfrm>
          <a:off x="119753"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1" dirty="0" smtClean="0">
                          <a:solidFill>
                            <a:srgbClr val="3891A7"/>
                          </a:solidFill>
                        </a:rPr>
                        <a:t>.3</a:t>
                      </a:r>
                      <a:endParaRPr lang="en-US" sz="1600" b="1" dirty="0">
                        <a:solidFill>
                          <a:srgbClr val="3891A7"/>
                        </a:solidFill>
                      </a:endParaRPr>
                    </a:p>
                  </a:txBody>
                  <a:tcPr marL="0" marR="0" marT="0" marB="0" anchor="ctr">
                    <a:solidFill>
                      <a:srgbClr val="FFFFFF">
                        <a:alpha val="40000"/>
                      </a:srgbClr>
                    </a:solidFill>
                  </a:tcP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endParaRPr lang="en-US" sz="1600" dirty="0"/>
                    </a:p>
                  </a:txBody>
                  <a:tcPr marL="0" marR="0" marT="0" marB="0" anchor="ctr"/>
                </a:tc>
              </a:tr>
            </a:tbl>
          </a:graphicData>
        </a:graphic>
      </p:graphicFrame>
      <p:graphicFrame>
        <p:nvGraphicFramePr>
          <p:cNvPr id="65" name="Table 64"/>
          <p:cNvGraphicFramePr>
            <a:graphicFrameLocks noGrp="1"/>
          </p:cNvGraphicFramePr>
          <p:nvPr/>
        </p:nvGraphicFramePr>
        <p:xfrm>
          <a:off x="4022610"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b="1" dirty="0" smtClean="0">
                          <a:solidFill>
                            <a:srgbClr val="3891A7"/>
                          </a:solidFill>
                        </a:rPr>
                        <a:t>.5</a:t>
                      </a:r>
                      <a:endParaRPr lang="en-US" sz="1600" b="1" dirty="0">
                        <a:solidFill>
                          <a:srgbClr val="3891A7"/>
                        </a:solidFill>
                      </a:endParaRPr>
                    </a:p>
                  </a:txBody>
                  <a:tcPr marL="0" marR="0" marT="0" marB="0" anchor="ctr">
                    <a:solidFill>
                      <a:srgbClr val="FFFFFF"/>
                    </a:solidFill>
                  </a:tcP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0" dirty="0" smtClean="0">
                          <a:solidFill>
                            <a:schemeClr val="tx1"/>
                          </a:solidFill>
                        </a:rPr>
                        <a:t>.3</a:t>
                      </a:r>
                      <a:endParaRPr lang="en-US" sz="1600" b="0" dirty="0">
                        <a:solidFill>
                          <a:schemeClr val="tx1"/>
                        </a:solidFill>
                      </a:endParaRPr>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endParaRPr lang="en-US" sz="1600" dirty="0"/>
                    </a:p>
                  </a:txBody>
                  <a:tcPr marL="0" marR="0" marT="0" marB="0" anchor="ctr"/>
                </a:tc>
              </a:tr>
            </a:tbl>
          </a:graphicData>
        </a:graphic>
      </p:graphicFrame>
      <p:sp>
        <p:nvSpPr>
          <p:cNvPr id="49165" name="TextBox 5"/>
          <p:cNvSpPr txBox="1">
            <a:spLocks noChangeArrowheads="1"/>
          </p:cNvSpPr>
          <p:nvPr/>
        </p:nvSpPr>
        <p:spPr bwMode="auto">
          <a:xfrm>
            <a:off x="457200" y="1976438"/>
            <a:ext cx="8420100" cy="542925"/>
          </a:xfrm>
          <a:prstGeom prst="rect">
            <a:avLst/>
          </a:prstGeom>
          <a:noFill/>
          <a:ln w="9525">
            <a:noFill/>
            <a:miter lim="800000"/>
            <a:headEnd/>
            <a:tailEnd/>
          </a:ln>
        </p:spPr>
        <p:txBody>
          <a:bodyPr/>
          <a:lstStyle/>
          <a:p>
            <a:r>
              <a:rPr lang="en-US" sz="2800" i="1" dirty="0">
                <a:latin typeface="Times New Roman" pitchFamily="18" charset="0"/>
                <a:cs typeface="Times New Roman" pitchFamily="18" charset="0"/>
              </a:rPr>
              <a:t>p</a:t>
            </a:r>
            <a:r>
              <a:rPr lang="en-US" sz="2800" dirty="0">
                <a:latin typeface="Times New Roman" pitchFamily="18" charset="0"/>
                <a:cs typeface="Times New Roman" pitchFamily="18" charset="0"/>
              </a:rPr>
              <a:t>(</a:t>
            </a:r>
            <a:r>
              <a:rPr lang="en-US" sz="1800" dirty="0">
                <a:latin typeface="Rockwell"/>
                <a:ea typeface="Rockwell"/>
                <a:cs typeface="Rockwell"/>
              </a:rPr>
              <a:t>n, v, p, d, n, time, flies, like, an, arrow</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dirty="0">
                <a:latin typeface="Candara" pitchFamily="34" charset="0"/>
                <a:cs typeface="Times New Roman" pitchFamily="18" charset="0"/>
              </a:rPr>
              <a:t>(</a:t>
            </a:r>
            <a:r>
              <a:rPr lang="en-US" sz="2400" dirty="0">
                <a:latin typeface="Candara" pitchFamily="34" charset="0"/>
                <a:cs typeface="Times New Roman" pitchFamily="18" charset="0"/>
              </a:rPr>
              <a:t>.3 * .8 * .2 * .5 * …</a:t>
            </a:r>
            <a:r>
              <a:rPr lang="en-US" sz="2800" dirty="0">
                <a:latin typeface="Candara" pitchFamily="34" charset="0"/>
                <a:cs typeface="Times New Roman" pitchFamily="18" charset="0"/>
              </a:rPr>
              <a:t>)</a:t>
            </a:r>
          </a:p>
        </p:txBody>
      </p:sp>
      <p:pic>
        <p:nvPicPr>
          <p:cNvPr id="49166" name="Picture 63" descr="ql_c63eeb1a4596fe969f59450fc9015e97_l3"/>
          <p:cNvPicPr>
            <a:picLocks noChangeAspect="1" noChangeArrowheads="1"/>
          </p:cNvPicPr>
          <p:nvPr/>
        </p:nvPicPr>
        <p:blipFill>
          <a:blip r:embed="rId2"/>
          <a:srcRect/>
          <a:stretch>
            <a:fillRect/>
          </a:stretch>
        </p:blipFill>
        <p:spPr bwMode="auto">
          <a:xfrm>
            <a:off x="5678488" y="1976438"/>
            <a:ext cx="258762" cy="542925"/>
          </a:xfrm>
          <a:prstGeom prst="rect">
            <a:avLst/>
          </a:prstGeom>
          <a:noFill/>
          <a:ln w="9525">
            <a:noFill/>
            <a:miter lim="800000"/>
            <a:headEnd/>
            <a:tailEnd/>
          </a:ln>
        </p:spPr>
      </p:pic>
      <p:grpSp>
        <p:nvGrpSpPr>
          <p:cNvPr id="26672" name="Group 48"/>
          <p:cNvGrpSpPr>
            <a:grpSpLocks/>
          </p:cNvGrpSpPr>
          <p:nvPr/>
        </p:nvGrpSpPr>
        <p:grpSpPr bwMode="auto">
          <a:xfrm>
            <a:off x="5610225" y="2032000"/>
            <a:ext cx="365125" cy="533400"/>
            <a:chOff x="3203" y="1239"/>
            <a:chExt cx="364" cy="443"/>
          </a:xfrm>
        </p:grpSpPr>
        <p:sp>
          <p:nvSpPr>
            <p:cNvPr id="49168" name="Line 46"/>
            <p:cNvSpPr>
              <a:spLocks noChangeShapeType="1"/>
            </p:cNvSpPr>
            <p:nvPr/>
          </p:nvSpPr>
          <p:spPr bwMode="auto">
            <a:xfrm>
              <a:off x="3203" y="1245"/>
              <a:ext cx="352" cy="437"/>
            </a:xfrm>
            <a:prstGeom prst="line">
              <a:avLst/>
            </a:prstGeom>
            <a:noFill/>
            <a:ln w="28575">
              <a:solidFill>
                <a:srgbClr val="FF0000"/>
              </a:solidFill>
              <a:round/>
              <a:headEnd/>
              <a:tailEnd/>
            </a:ln>
          </p:spPr>
          <p:txBody>
            <a:bodyPr/>
            <a:lstStyle/>
            <a:p>
              <a:endParaRPr lang="en-US"/>
            </a:p>
          </p:txBody>
        </p:sp>
        <p:sp>
          <p:nvSpPr>
            <p:cNvPr id="49169" name="Line 47"/>
            <p:cNvSpPr>
              <a:spLocks noChangeShapeType="1"/>
            </p:cNvSpPr>
            <p:nvPr/>
          </p:nvSpPr>
          <p:spPr bwMode="auto">
            <a:xfrm flipH="1">
              <a:off x="3215" y="1239"/>
              <a:ext cx="352" cy="437"/>
            </a:xfrm>
            <a:prstGeom prst="line">
              <a:avLst/>
            </a:prstGeom>
            <a:noFill/>
            <a:ln w="28575">
              <a:solidFill>
                <a:srgbClr val="FF0000"/>
              </a:solidFill>
              <a:round/>
              <a:headEnd/>
              <a:tailEnd/>
            </a:ln>
          </p:spPr>
          <p:txBody>
            <a:bodyPr/>
            <a:lstStyle/>
            <a:p>
              <a:endParaRPr 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3124200" y="6356350"/>
            <a:ext cx="2895600" cy="365125"/>
          </a:xfrm>
        </p:spPr>
        <p:txBody>
          <a:bodyPr/>
          <a:lstStyle/>
          <a:p>
            <a:pPr algn="ctr">
              <a:defRPr/>
            </a:pPr>
            <a:fld id="{1878C184-9F92-48D0-8F8E-949A2541B06F}" type="slidenum">
              <a:rPr lang="en-US"/>
              <a:pPr algn="ctr">
                <a:defRPr/>
              </a:pPr>
              <a:t>2</a:t>
            </a:fld>
            <a:endParaRPr lang="en-US"/>
          </a:p>
        </p:txBody>
      </p:sp>
      <p:sp>
        <p:nvSpPr>
          <p:cNvPr id="17410" name="Rectangle 2"/>
          <p:cNvSpPr>
            <a:spLocks noChangeArrowheads="1"/>
          </p:cNvSpPr>
          <p:nvPr/>
        </p:nvSpPr>
        <p:spPr bwMode="auto">
          <a:xfrm>
            <a:off x="152400" y="5943600"/>
            <a:ext cx="8763000" cy="685800"/>
          </a:xfrm>
          <a:prstGeom prst="rect">
            <a:avLst/>
          </a:prstGeom>
          <a:solidFill>
            <a:schemeClr val="bg1"/>
          </a:solidFill>
          <a:ln w="9525">
            <a:noFill/>
            <a:miter lim="800000"/>
            <a:headEnd/>
            <a:tailEnd/>
          </a:ln>
        </p:spPr>
        <p:txBody>
          <a:bodyPr wrap="none" anchor="ctr"/>
          <a:lstStyle/>
          <a:p>
            <a:endParaRPr lang="en-US" sz="1800">
              <a:latin typeface="Candara" pitchFamily="34" charset="0"/>
            </a:endParaRPr>
          </a:p>
        </p:txBody>
      </p:sp>
      <p:sp>
        <p:nvSpPr>
          <p:cNvPr id="17411" name="Rectangle 3"/>
          <p:cNvSpPr>
            <a:spLocks noGrp="1" noChangeArrowheads="1"/>
          </p:cNvSpPr>
          <p:nvPr>
            <p:ph type="title"/>
          </p:nvPr>
        </p:nvSpPr>
        <p:spPr>
          <a:xfrm>
            <a:off x="457200" y="277813"/>
            <a:ext cx="8458200" cy="1139825"/>
          </a:xfrm>
        </p:spPr>
        <p:txBody>
          <a:bodyPr/>
          <a:lstStyle/>
          <a:p>
            <a:pPr eaLnBrk="1" hangingPunct="1"/>
            <a:r>
              <a:rPr lang="en-US" sz="3400" smtClean="0">
                <a:cs typeface="Arial" charset="0"/>
              </a:rPr>
              <a:t>Language has a lot going on at once  </a:t>
            </a:r>
            <a:br>
              <a:rPr lang="en-US" sz="3400" smtClean="0">
                <a:cs typeface="Arial" charset="0"/>
              </a:rPr>
            </a:br>
            <a:endParaRPr lang="en-US" sz="3400" smtClean="0">
              <a:cs typeface="Arial" charset="0"/>
            </a:endParaRPr>
          </a:p>
        </p:txBody>
      </p:sp>
      <p:pic>
        <p:nvPicPr>
          <p:cNvPr id="17412" name="Picture 5" descr="Picture1"/>
          <p:cNvPicPr>
            <a:picLocks noChangeAspect="1" noChangeArrowheads="1"/>
          </p:cNvPicPr>
          <p:nvPr/>
        </p:nvPicPr>
        <p:blipFill>
          <a:blip r:embed="rId3"/>
          <a:srcRect/>
          <a:stretch>
            <a:fillRect/>
          </a:stretch>
        </p:blipFill>
        <p:spPr bwMode="auto">
          <a:xfrm>
            <a:off x="990600" y="987425"/>
            <a:ext cx="7162800" cy="5108575"/>
          </a:xfrm>
          <a:prstGeom prst="rect">
            <a:avLst/>
          </a:prstGeom>
          <a:noFill/>
          <a:ln w="9525">
            <a:noFill/>
            <a:miter lim="800000"/>
            <a:headEnd/>
            <a:tailEnd/>
          </a:ln>
        </p:spPr>
      </p:pic>
      <p:grpSp>
        <p:nvGrpSpPr>
          <p:cNvPr id="17418" name="Group 10"/>
          <p:cNvGrpSpPr>
            <a:grpSpLocks/>
          </p:cNvGrpSpPr>
          <p:nvPr/>
        </p:nvGrpSpPr>
        <p:grpSpPr bwMode="auto">
          <a:xfrm>
            <a:off x="619125" y="6096000"/>
            <a:ext cx="8210550" cy="788988"/>
            <a:chOff x="390" y="3840"/>
            <a:chExt cx="5172" cy="497"/>
          </a:xfrm>
        </p:grpSpPr>
        <p:sp>
          <p:nvSpPr>
            <p:cNvPr id="17414" name="Rectangle 4"/>
            <p:cNvSpPr>
              <a:spLocks noChangeArrowheads="1"/>
            </p:cNvSpPr>
            <p:nvPr/>
          </p:nvSpPr>
          <p:spPr bwMode="auto">
            <a:xfrm>
              <a:off x="390" y="3840"/>
              <a:ext cx="3156" cy="480"/>
            </a:xfrm>
            <a:prstGeom prst="rect">
              <a:avLst/>
            </a:prstGeom>
            <a:noFill/>
            <a:ln w="9525">
              <a:noFill/>
              <a:miter lim="800000"/>
              <a:headEnd/>
              <a:tailEnd/>
            </a:ln>
          </p:spPr>
          <p:txBody>
            <a:bodyPr wrap="none">
              <a:spAutoFit/>
            </a:bodyPr>
            <a:lstStyle/>
            <a:p>
              <a:pPr algn="r"/>
              <a:r>
                <a:rPr lang="en-US" sz="2200">
                  <a:solidFill>
                    <a:srgbClr val="FF0000"/>
                  </a:solidFill>
                  <a:latin typeface="Candara" pitchFamily="34" charset="0"/>
                </a:rPr>
                <a:t>Structured representations of utterances</a:t>
              </a:r>
            </a:p>
            <a:p>
              <a:pPr algn="r"/>
              <a:r>
                <a:rPr lang="en-US" sz="2200">
                  <a:solidFill>
                    <a:srgbClr val="FF0000"/>
                  </a:solidFill>
                  <a:latin typeface="Candara" pitchFamily="34" charset="0"/>
                </a:rPr>
                <a:t>Structured knowledge of the language </a:t>
              </a:r>
            </a:p>
          </p:txBody>
        </p:sp>
        <p:sp>
          <p:nvSpPr>
            <p:cNvPr id="17415" name="Rectangle 4"/>
            <p:cNvSpPr>
              <a:spLocks noChangeArrowheads="1"/>
            </p:cNvSpPr>
            <p:nvPr/>
          </p:nvSpPr>
          <p:spPr bwMode="auto">
            <a:xfrm flipH="1">
              <a:off x="3781" y="3857"/>
              <a:ext cx="1781" cy="480"/>
            </a:xfrm>
            <a:prstGeom prst="rect">
              <a:avLst/>
            </a:prstGeom>
            <a:noFill/>
            <a:ln w="9525">
              <a:noFill/>
              <a:miter lim="800000"/>
              <a:headEnd/>
              <a:tailEnd/>
            </a:ln>
          </p:spPr>
          <p:txBody>
            <a:bodyPr wrap="none">
              <a:spAutoFit/>
            </a:bodyPr>
            <a:lstStyle/>
            <a:p>
              <a:r>
                <a:rPr lang="en-US" sz="2200" i="1">
                  <a:solidFill>
                    <a:srgbClr val="FF0000"/>
                  </a:solidFill>
                  <a:latin typeface="Candara" pitchFamily="34" charset="0"/>
                </a:rPr>
                <a:t>Many interacting parts</a:t>
              </a:r>
              <a:br>
                <a:rPr lang="en-US" sz="2200" i="1">
                  <a:solidFill>
                    <a:srgbClr val="FF0000"/>
                  </a:solidFill>
                  <a:latin typeface="Candara" pitchFamily="34" charset="0"/>
                </a:rPr>
              </a:br>
              <a:r>
                <a:rPr lang="en-US" sz="2200" i="1">
                  <a:solidFill>
                    <a:srgbClr val="FF0000"/>
                  </a:solidFill>
                  <a:latin typeface="Candara" pitchFamily="34" charset="0"/>
                </a:rPr>
                <a:t>for BP to reason about!</a:t>
              </a:r>
            </a:p>
          </p:txBody>
        </p:sp>
        <p:sp>
          <p:nvSpPr>
            <p:cNvPr id="17416" name="AutoShape 8"/>
            <p:cNvSpPr>
              <a:spLocks/>
            </p:cNvSpPr>
            <p:nvPr/>
          </p:nvSpPr>
          <p:spPr bwMode="auto">
            <a:xfrm flipH="1">
              <a:off x="3570" y="3911"/>
              <a:ext cx="86" cy="384"/>
            </a:xfrm>
            <a:prstGeom prst="leftBrace">
              <a:avLst>
                <a:gd name="adj1" fmla="val 37209"/>
                <a:gd name="adj2" fmla="val 50000"/>
              </a:avLst>
            </a:prstGeom>
            <a:noFill/>
            <a:ln w="28575">
              <a:solidFill>
                <a:srgbClr val="FF0000"/>
              </a:solidFill>
              <a:round/>
              <a:headEnd/>
              <a:tailEnd/>
            </a:ln>
          </p:spPr>
          <p:txBody>
            <a:bodyPr anchor="ctr"/>
            <a:lstStyle/>
            <a:p>
              <a:pPr algn="ctr" defTabSz="914400"/>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1+#ppt_w/2"/>
                                          </p:val>
                                        </p:tav>
                                        <p:tav tm="100000">
                                          <p:val>
                                            <p:strVal val="#ppt_x"/>
                                          </p:val>
                                        </p:tav>
                                      </p:tavLst>
                                    </p:anim>
                                    <p:anim calcmode="lin" valueType="num">
                                      <p:cBhvr additive="base">
                                        <p:cTn id="8"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Isosceles Triangle 95"/>
          <p:cNvSpPr/>
          <p:nvPr/>
        </p:nvSpPr>
        <p:spPr>
          <a:xfrm rot="5400000" flipV="1">
            <a:off x="3331369" y="5236369"/>
            <a:ext cx="952500" cy="43021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Isosceles Triangle 10"/>
          <p:cNvSpPr/>
          <p:nvPr/>
        </p:nvSpPr>
        <p:spPr>
          <a:xfrm rot="5400000">
            <a:off x="1172369" y="5245894"/>
            <a:ext cx="952500" cy="41116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3" name="Trapezoid 92"/>
          <p:cNvSpPr/>
          <p:nvPr/>
        </p:nvSpPr>
        <p:spPr>
          <a:xfrm flipV="1">
            <a:off x="3576638" y="4100513"/>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Trapezoid 9"/>
          <p:cNvSpPr/>
          <p:nvPr/>
        </p:nvSpPr>
        <p:spPr>
          <a:xfrm flipV="1">
            <a:off x="1997075" y="4103688"/>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0181" name="Title 1"/>
          <p:cNvSpPr>
            <a:spLocks noGrp="1"/>
          </p:cNvSpPr>
          <p:nvPr>
            <p:ph type="title" idx="4294967295"/>
          </p:nvPr>
        </p:nvSpPr>
        <p:spPr/>
        <p:txBody>
          <a:bodyPr/>
          <a:lstStyle/>
          <a:p>
            <a:pPr eaLnBrk="1" hangingPunct="1"/>
            <a:r>
              <a:rPr lang="en-US" sz="3600" smtClean="0"/>
              <a:t>Markov Random Field (MRF)</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4BDB115-D43D-4583-A7CC-C434AE38531F}" type="slidenum">
              <a:rPr lang="en-US" sz="1200">
                <a:solidFill>
                  <a:schemeClr val="tx1">
                    <a:tint val="75000"/>
                  </a:schemeClr>
                </a:solidFill>
                <a:latin typeface="+mn-lt"/>
                <a:cs typeface="+mn-cs"/>
              </a:rPr>
              <a:pPr algn="r" fontAlgn="auto">
                <a:spcBef>
                  <a:spcPts val="0"/>
                </a:spcBef>
                <a:spcAft>
                  <a:spcPts val="0"/>
                </a:spcAft>
                <a:defRPr/>
              </a:pPr>
              <a:t>20</a:t>
            </a:fld>
            <a:endParaRPr lang="en-US" sz="1200">
              <a:solidFill>
                <a:schemeClr val="tx1">
                  <a:tint val="75000"/>
                </a:schemeClr>
              </a:solidFill>
              <a:latin typeface="+mn-lt"/>
              <a:cs typeface="+mn-cs"/>
            </a:endParaRPr>
          </a:p>
        </p:txBody>
      </p:sp>
      <p:grpSp>
        <p:nvGrpSpPr>
          <p:cNvPr id="50183" name="Group 2"/>
          <p:cNvGrpSpPr>
            <a:grpSpLocks/>
          </p:cNvGrpSpPr>
          <p:nvPr/>
        </p:nvGrpSpPr>
        <p:grpSpPr bwMode="auto">
          <a:xfrm>
            <a:off x="322263" y="4268788"/>
            <a:ext cx="8326437" cy="1811337"/>
            <a:chOff x="322637" y="2330663"/>
            <a:chExt cx="8326409" cy="1812059"/>
          </a:xfrm>
        </p:grpSpPr>
        <p:grpSp>
          <p:nvGrpSpPr>
            <p:cNvPr id="50191" name="Group 4"/>
            <p:cNvGrpSpPr>
              <a:grpSpLocks/>
            </p:cNvGrpSpPr>
            <p:nvPr/>
          </p:nvGrpSpPr>
          <p:grpSpPr bwMode="auto">
            <a:xfrm>
              <a:off x="1388485" y="3808860"/>
              <a:ext cx="7260561" cy="333862"/>
              <a:chOff x="492120" y="3950977"/>
              <a:chExt cx="8067290" cy="370958"/>
            </a:xfrm>
          </p:grpSpPr>
          <p:sp>
            <p:nvSpPr>
              <p:cNvPr id="50223" name="TextBox 40"/>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50224" name="TextBox 41"/>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50225" name="TextBox 42"/>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50226" name="TextBox 43"/>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50227" name="TextBox 44"/>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grpSp>
        <p:sp>
          <p:nvSpPr>
            <p:cNvPr id="33" name="Oval 32"/>
            <p:cNvSpPr/>
            <p:nvPr/>
          </p:nvSpPr>
          <p:spPr>
            <a:xfrm>
              <a:off x="1738682" y="3345479"/>
              <a:ext cx="487360"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time</a:t>
              </a:r>
            </a:p>
          </p:txBody>
        </p:sp>
        <p:sp>
          <p:nvSpPr>
            <p:cNvPr id="34" name="Oval 33"/>
            <p:cNvSpPr/>
            <p:nvPr/>
          </p:nvSpPr>
          <p:spPr>
            <a:xfrm>
              <a:off x="3226164" y="3345479"/>
              <a:ext cx="487361"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flies</a:t>
              </a:r>
            </a:p>
          </p:txBody>
        </p:sp>
        <p:sp>
          <p:nvSpPr>
            <p:cNvPr id="35" name="Oval 34"/>
            <p:cNvSpPr/>
            <p:nvPr/>
          </p:nvSpPr>
          <p:spPr>
            <a:xfrm>
              <a:off x="4737459"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like</a:t>
              </a:r>
            </a:p>
          </p:txBody>
        </p:sp>
        <p:sp>
          <p:nvSpPr>
            <p:cNvPr id="36" name="Oval 35"/>
            <p:cNvSpPr/>
            <p:nvPr/>
          </p:nvSpPr>
          <p:spPr>
            <a:xfrm>
              <a:off x="6232879" y="3345479"/>
              <a:ext cx="485773"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an</a:t>
              </a:r>
            </a:p>
          </p:txBody>
        </p:sp>
        <p:sp>
          <p:nvSpPr>
            <p:cNvPr id="37" name="Oval 36"/>
            <p:cNvSpPr/>
            <p:nvPr/>
          </p:nvSpPr>
          <p:spPr>
            <a:xfrm>
              <a:off x="7720362"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tx1"/>
                  </a:solidFill>
                  <a:latin typeface="Rockwell"/>
                  <a:cs typeface="Rockwell"/>
                </a:rPr>
                <a:t>arrow</a:t>
              </a:r>
            </a:p>
          </p:txBody>
        </p:sp>
        <p:sp>
          <p:nvSpPr>
            <p:cNvPr id="29" name="Oval 28"/>
            <p:cNvSpPr/>
            <p:nvPr/>
          </p:nvSpPr>
          <p:spPr>
            <a:xfrm>
              <a:off x="1729157" y="2332251"/>
              <a:ext cx="485773" cy="493910"/>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cxnSp>
          <p:nvCxnSpPr>
            <p:cNvPr id="31" name="Straight Connector 30"/>
            <p:cNvCxnSpPr>
              <a:stCxn id="29" idx="4"/>
              <a:endCxn id="33" idx="0"/>
            </p:cNvCxnSpPr>
            <p:nvPr/>
          </p:nvCxnSpPr>
          <p:spPr>
            <a:xfrm>
              <a:off x="1972043" y="2826160"/>
              <a:ext cx="11113"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9" idx="6"/>
              <a:endCxn id="39" idx="2"/>
            </p:cNvCxnSpPr>
            <p:nvPr/>
          </p:nvCxnSpPr>
          <p:spPr>
            <a:xfrm>
              <a:off x="2214931" y="2579999"/>
              <a:ext cx="1001709"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2595929" y="2468830"/>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2</a:t>
              </a:r>
              <a:endParaRPr lang="en-US" sz="1400" dirty="0">
                <a:solidFill>
                  <a:schemeClr val="tx1"/>
                </a:solidFill>
                <a:latin typeface="Times New Roman"/>
                <a:cs typeface="Times New Roman"/>
              </a:endParaRPr>
            </a:p>
          </p:txBody>
        </p:sp>
        <p:sp>
          <p:nvSpPr>
            <p:cNvPr id="39" name="Oval 38"/>
            <p:cNvSpPr/>
            <p:nvPr/>
          </p:nvSpPr>
          <p:spPr>
            <a:xfrm>
              <a:off x="3216639" y="2332251"/>
              <a:ext cx="487361" cy="493910"/>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cxnSp>
          <p:nvCxnSpPr>
            <p:cNvPr id="46" name="Straight Connector 45"/>
            <p:cNvCxnSpPr>
              <a:stCxn id="39" idx="4"/>
              <a:endCxn id="34" idx="0"/>
            </p:cNvCxnSpPr>
            <p:nvPr/>
          </p:nvCxnSpPr>
          <p:spPr>
            <a:xfrm>
              <a:off x="3459526" y="2826160"/>
              <a:ext cx="11112"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9" idx="6"/>
              <a:endCxn id="49" idx="2"/>
            </p:cNvCxnSpPr>
            <p:nvPr/>
          </p:nvCxnSpPr>
          <p:spPr>
            <a:xfrm flipV="1">
              <a:off x="3704001" y="2576823"/>
              <a:ext cx="1022347"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4083411" y="2468830"/>
              <a:ext cx="239712"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4</a:t>
              </a:r>
              <a:endParaRPr lang="en-US" sz="1400" dirty="0">
                <a:solidFill>
                  <a:schemeClr val="tx1"/>
                </a:solidFill>
                <a:latin typeface="Times New Roman"/>
                <a:cs typeface="Times New Roman"/>
              </a:endParaRPr>
            </a:p>
          </p:txBody>
        </p:sp>
        <p:sp>
          <p:nvSpPr>
            <p:cNvPr id="49" name="Oval 48"/>
            <p:cNvSpPr/>
            <p:nvPr/>
          </p:nvSpPr>
          <p:spPr>
            <a:xfrm>
              <a:off x="4726347" y="2330663"/>
              <a:ext cx="487360" cy="493909"/>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cxnSp>
          <p:nvCxnSpPr>
            <p:cNvPr id="51" name="Straight Connector 50"/>
            <p:cNvCxnSpPr>
              <a:stCxn id="49" idx="4"/>
              <a:endCxn id="35" idx="0"/>
            </p:cNvCxnSpPr>
            <p:nvPr/>
          </p:nvCxnSpPr>
          <p:spPr>
            <a:xfrm>
              <a:off x="4970821" y="2824572"/>
              <a:ext cx="9525" cy="51932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9" idx="6"/>
              <a:endCxn id="54" idx="2"/>
            </p:cNvCxnSpPr>
            <p:nvPr/>
          </p:nvCxnSpPr>
          <p:spPr>
            <a:xfrm>
              <a:off x="5213708" y="2576823"/>
              <a:ext cx="1008060"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5594706" y="2467242"/>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6</a:t>
              </a:r>
              <a:endParaRPr lang="en-US" sz="1400" dirty="0">
                <a:solidFill>
                  <a:schemeClr val="tx1"/>
                </a:solidFill>
                <a:latin typeface="Times New Roman"/>
                <a:cs typeface="Times New Roman"/>
              </a:endParaRPr>
            </a:p>
          </p:txBody>
        </p:sp>
        <p:sp>
          <p:nvSpPr>
            <p:cNvPr id="54" name="Oval 53"/>
            <p:cNvSpPr/>
            <p:nvPr/>
          </p:nvSpPr>
          <p:spPr>
            <a:xfrm>
              <a:off x="6221767" y="2332251"/>
              <a:ext cx="487360" cy="493910"/>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cxnSp>
          <p:nvCxnSpPr>
            <p:cNvPr id="56" name="Straight Connector 55"/>
            <p:cNvCxnSpPr>
              <a:stCxn id="54" idx="4"/>
              <a:endCxn id="36" idx="0"/>
            </p:cNvCxnSpPr>
            <p:nvPr/>
          </p:nvCxnSpPr>
          <p:spPr>
            <a:xfrm>
              <a:off x="6466241" y="2826160"/>
              <a:ext cx="9525" cy="51931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54" idx="6"/>
              <a:endCxn id="59" idx="2"/>
            </p:cNvCxnSpPr>
            <p:nvPr/>
          </p:nvCxnSpPr>
          <p:spPr>
            <a:xfrm flipV="1">
              <a:off x="6709128" y="2576823"/>
              <a:ext cx="1000122"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090126" y="2468830"/>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8</a:t>
              </a:r>
              <a:endParaRPr lang="en-US" sz="1400" dirty="0">
                <a:solidFill>
                  <a:schemeClr val="tx1"/>
                </a:solidFill>
                <a:latin typeface="Times New Roman"/>
                <a:cs typeface="Times New Roman"/>
              </a:endParaRPr>
            </a:p>
          </p:txBody>
        </p:sp>
        <p:sp>
          <p:nvSpPr>
            <p:cNvPr id="59" name="Oval 58"/>
            <p:cNvSpPr/>
            <p:nvPr/>
          </p:nvSpPr>
          <p:spPr>
            <a:xfrm>
              <a:off x="7709249" y="2330663"/>
              <a:ext cx="487361" cy="493909"/>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cxnSp>
          <p:nvCxnSpPr>
            <p:cNvPr id="61" name="Straight Connector 60"/>
            <p:cNvCxnSpPr>
              <a:stCxn id="59" idx="4"/>
              <a:endCxn id="37" idx="0"/>
            </p:cNvCxnSpPr>
            <p:nvPr/>
          </p:nvCxnSpPr>
          <p:spPr>
            <a:xfrm>
              <a:off x="7953723" y="2824572"/>
              <a:ext cx="9525" cy="51932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854569" y="2980209"/>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1</a:t>
              </a:r>
              <a:endParaRPr lang="en-US" sz="1400" dirty="0">
                <a:solidFill>
                  <a:schemeClr val="tx1"/>
                </a:solidFill>
                <a:latin typeface="Times New Roman"/>
                <a:cs typeface="Times New Roman"/>
              </a:endParaRPr>
            </a:p>
          </p:txBody>
        </p:sp>
        <p:sp>
          <p:nvSpPr>
            <p:cNvPr id="40" name="Rectangle 39"/>
            <p:cNvSpPr/>
            <p:nvPr/>
          </p:nvSpPr>
          <p:spPr>
            <a:xfrm>
              <a:off x="3342052" y="2980209"/>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3</a:t>
              </a:r>
              <a:endParaRPr lang="en-US" sz="1400" dirty="0">
                <a:solidFill>
                  <a:schemeClr val="tx1"/>
                </a:solidFill>
                <a:latin typeface="Times New Roman"/>
                <a:cs typeface="Times New Roman"/>
              </a:endParaRPr>
            </a:p>
          </p:txBody>
        </p:sp>
        <p:sp>
          <p:nvSpPr>
            <p:cNvPr id="50" name="Rectangle 49"/>
            <p:cNvSpPr/>
            <p:nvPr/>
          </p:nvSpPr>
          <p:spPr>
            <a:xfrm>
              <a:off x="4850172" y="2980209"/>
              <a:ext cx="239711"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5</a:t>
              </a:r>
              <a:endParaRPr lang="en-US" sz="1400" dirty="0">
                <a:solidFill>
                  <a:schemeClr val="tx1"/>
                </a:solidFill>
                <a:latin typeface="Times New Roman"/>
                <a:cs typeface="Times New Roman"/>
              </a:endParaRPr>
            </a:p>
          </p:txBody>
        </p:sp>
        <p:sp>
          <p:nvSpPr>
            <p:cNvPr id="55" name="Rectangle 54"/>
            <p:cNvSpPr/>
            <p:nvPr/>
          </p:nvSpPr>
          <p:spPr>
            <a:xfrm>
              <a:off x="6347179" y="2980209"/>
              <a:ext cx="239712"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7</a:t>
              </a:r>
              <a:endParaRPr lang="en-US" sz="1400" dirty="0">
                <a:solidFill>
                  <a:schemeClr val="tx1"/>
                </a:solidFill>
                <a:latin typeface="Times New Roman"/>
                <a:cs typeface="Times New Roman"/>
              </a:endParaRPr>
            </a:p>
          </p:txBody>
        </p:sp>
        <p:sp>
          <p:nvSpPr>
            <p:cNvPr id="60" name="Rectangle 59"/>
            <p:cNvSpPr/>
            <p:nvPr/>
          </p:nvSpPr>
          <p:spPr>
            <a:xfrm>
              <a:off x="7836249" y="2980209"/>
              <a:ext cx="238124" cy="23822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9</a:t>
              </a:r>
              <a:endParaRPr lang="en-US" sz="1400" dirty="0">
                <a:solidFill>
                  <a:schemeClr val="tx1"/>
                </a:solidFill>
                <a:latin typeface="Times New Roman"/>
                <a:cs typeface="Times New Roman"/>
              </a:endParaRPr>
            </a:p>
          </p:txBody>
        </p:sp>
        <p:cxnSp>
          <p:nvCxnSpPr>
            <p:cNvPr id="62" name="Straight Connector 61"/>
            <p:cNvCxnSpPr>
              <a:stCxn id="66" idx="6"/>
              <a:endCxn id="29" idx="2"/>
            </p:cNvCxnSpPr>
            <p:nvPr/>
          </p:nvCxnSpPr>
          <p:spPr>
            <a:xfrm>
              <a:off x="809997" y="2576823"/>
              <a:ext cx="919160" cy="317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1149721" y="2479947"/>
              <a:ext cx="238124" cy="239808"/>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0</a:t>
              </a:r>
              <a:endParaRPr lang="en-US" sz="1400" dirty="0">
                <a:solidFill>
                  <a:schemeClr val="tx1"/>
                </a:solidFill>
                <a:latin typeface="Times New Roman"/>
                <a:cs typeface="Times New Roman"/>
              </a:endParaRPr>
            </a:p>
          </p:txBody>
        </p:sp>
        <p:sp>
          <p:nvSpPr>
            <p:cNvPr id="66" name="Oval 65"/>
            <p:cNvSpPr/>
            <p:nvPr/>
          </p:nvSpPr>
          <p:spPr>
            <a:xfrm>
              <a:off x="322637" y="2330663"/>
              <a:ext cx="487360" cy="493909"/>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latin typeface="Rockwell"/>
                  <a:cs typeface="Rockwell"/>
                </a:rPr>
                <a:t>&lt;START&gt;</a:t>
              </a:r>
            </a:p>
          </p:txBody>
        </p:sp>
      </p:grpSp>
      <p:sp>
        <p:nvSpPr>
          <p:cNvPr id="50184" name="TextBox 5"/>
          <p:cNvSpPr txBox="1">
            <a:spLocks noChangeArrowheads="1"/>
          </p:cNvSpPr>
          <p:nvPr/>
        </p:nvSpPr>
        <p:spPr bwMode="auto">
          <a:xfrm>
            <a:off x="457200" y="1976438"/>
            <a:ext cx="8420100" cy="542925"/>
          </a:xfrm>
          <a:prstGeom prst="rect">
            <a:avLst/>
          </a:prstGeom>
          <a:noFill/>
          <a:ln w="9525">
            <a:noFill/>
            <a:miter lim="800000"/>
            <a:headEnd/>
            <a:tailEnd/>
          </a:ln>
        </p:spPr>
        <p:txBody>
          <a:bodyPr/>
          <a:lstStyle/>
          <a:p>
            <a:r>
              <a:rPr lang="en-US" sz="2800" i="1" dirty="0">
                <a:latin typeface="Times New Roman" pitchFamily="18" charset="0"/>
                <a:cs typeface="Times New Roman" pitchFamily="18" charset="0"/>
              </a:rPr>
              <a:t>p</a:t>
            </a:r>
            <a:r>
              <a:rPr lang="en-US" sz="2800" dirty="0">
                <a:latin typeface="Times New Roman" pitchFamily="18" charset="0"/>
                <a:cs typeface="Times New Roman" pitchFamily="18" charset="0"/>
              </a:rPr>
              <a:t>(</a:t>
            </a:r>
            <a:r>
              <a:rPr lang="en-US" sz="1800" dirty="0">
                <a:latin typeface="Rockwell"/>
                <a:ea typeface="Rockwell"/>
                <a:cs typeface="Rockwell"/>
              </a:rPr>
              <a:t>n, v, p, d, n, time, flies, like, an, arrow</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dirty="0">
                <a:latin typeface="Candara" pitchFamily="34" charset="0"/>
                <a:cs typeface="Times New Roman" pitchFamily="18" charset="0"/>
              </a:rPr>
              <a:t>(4 * 8 * 5 * 3 * …)</a:t>
            </a:r>
          </a:p>
        </p:txBody>
      </p:sp>
      <p:graphicFrame>
        <p:nvGraphicFramePr>
          <p:cNvPr id="91" name="Table 90"/>
          <p:cNvGraphicFramePr>
            <a:graphicFrameLocks noGrp="1"/>
          </p:cNvGraphicFramePr>
          <p:nvPr/>
        </p:nvGraphicFramePr>
        <p:xfrm>
          <a:off x="1997765"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1" dirty="0" smtClean="0">
                          <a:solidFill>
                            <a:schemeClr val="accent1"/>
                          </a:solidFill>
                        </a:rPr>
                        <a:t>8</a:t>
                      </a:r>
                      <a:endParaRPr lang="en-US" sz="1600" b="1" dirty="0">
                        <a:solidFill>
                          <a:schemeClr val="accent1"/>
                        </a:solidFill>
                      </a:endParaRPr>
                    </a:p>
                  </a:txBody>
                  <a:tcPr marL="0" marR="0" marT="0" marB="0" anchor="ctr">
                    <a:solidFill>
                      <a:schemeClr val="bg1">
                        <a:alpha val="40000"/>
                      </a:schemeClr>
                    </a:solidFill>
                  </a:tcP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92" name="Table 91"/>
          <p:cNvGraphicFramePr>
            <a:graphicFrameLocks noGrp="1"/>
          </p:cNvGraphicFramePr>
          <p:nvPr/>
        </p:nvGraphicFramePr>
        <p:xfrm>
          <a:off x="3597127"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b="1" dirty="0" smtClean="0">
                          <a:solidFill>
                            <a:schemeClr val="accent1"/>
                          </a:solidFill>
                        </a:rPr>
                        <a:t>3</a:t>
                      </a:r>
                      <a:endParaRPr lang="en-US" sz="1600" b="1" dirty="0">
                        <a:solidFill>
                          <a:schemeClr val="accent1"/>
                        </a:solidFill>
                      </a:endParaRPr>
                    </a:p>
                  </a:txBody>
                  <a:tcPr marL="0" marR="0" marT="0" marB="0" anchor="ctr">
                    <a:solidFill>
                      <a:schemeClr val="bg1"/>
                    </a:solidFill>
                  </a:tcP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64" name="Table 63"/>
          <p:cNvGraphicFramePr>
            <a:graphicFrameLocks noGrp="1"/>
          </p:cNvGraphicFramePr>
          <p:nvPr/>
        </p:nvGraphicFramePr>
        <p:xfrm>
          <a:off x="119753"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1" dirty="0" smtClean="0">
                          <a:solidFill>
                            <a:srgbClr val="3891A7"/>
                          </a:solidFill>
                        </a:rPr>
                        <a:t>4</a:t>
                      </a:r>
                      <a:endParaRPr lang="en-US" sz="1600" b="1" dirty="0">
                        <a:solidFill>
                          <a:srgbClr val="3891A7"/>
                        </a:solidFill>
                      </a:endParaRPr>
                    </a:p>
                  </a:txBody>
                  <a:tcPr marL="0" marR="0" marT="0" marB="0" anchor="ctr">
                    <a:solidFill>
                      <a:srgbClr val="FFFFFF">
                        <a:alpha val="40000"/>
                      </a:srgbClr>
                    </a:solidFill>
                  </a:tcP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endParaRPr lang="en-US" sz="1600" dirty="0"/>
                    </a:p>
                  </a:txBody>
                  <a:tcPr marL="0" marR="0" marT="0" marB="0" anchor="ctr"/>
                </a:tc>
              </a:tr>
            </a:tbl>
          </a:graphicData>
        </a:graphic>
      </p:graphicFrame>
      <p:graphicFrame>
        <p:nvGraphicFramePr>
          <p:cNvPr id="65" name="Table 64"/>
          <p:cNvGraphicFramePr>
            <a:graphicFrameLocks noGrp="1"/>
          </p:cNvGraphicFramePr>
          <p:nvPr/>
        </p:nvGraphicFramePr>
        <p:xfrm>
          <a:off x="4022610" y="4985447"/>
          <a:ext cx="1338532" cy="1649331"/>
        </p:xfrm>
        <a:graphic>
          <a:graphicData uri="http://schemas.openxmlformats.org/drawingml/2006/table">
            <a:tbl>
              <a:tblPr bandRow="1">
                <a:tableStyleId>{69C7853C-536D-4A76-A0AE-DD22124D55A5}</a:tableStyleId>
              </a:tblPr>
              <a:tblGrid>
                <a:gridCol w="278713"/>
                <a:gridCol w="278713"/>
                <a:gridCol w="278713"/>
                <a:gridCol w="278713"/>
                <a:gridCol w="223680"/>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time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flies</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like</a:t>
                      </a:r>
                      <a:endParaRPr lang="en-US" sz="1600" i="0" dirty="0">
                        <a:latin typeface="Rockwell"/>
                        <a:cs typeface="Rockwell"/>
                      </a:endParaRPr>
                    </a:p>
                  </a:txBody>
                  <a:tcPr marL="0" marR="0" marT="0" marB="0" vert="vert270" anchor="ctr"/>
                </a:tc>
                <a:tc>
                  <a:txBody>
                    <a:bodyPr/>
                    <a:lstStyle/>
                    <a:p>
                      <a:pPr algn="ctr"/>
                      <a:r>
                        <a:rPr lang="en-US" sz="1600" i="0" dirty="0" smtClean="0">
                          <a:latin typeface="Rockwell"/>
                          <a:cs typeface="Rockwell"/>
                        </a:rPr>
                        <a:t>…</a:t>
                      </a:r>
                      <a:endParaRPr lang="en-US" sz="1600" i="0" dirty="0">
                        <a:latin typeface="Rockwell"/>
                        <a:cs typeface="Rockwell"/>
                      </a:endParaRPr>
                    </a:p>
                  </a:txBody>
                  <a:tcPr marL="0" marR="0" marT="0" marB="0" vert="vert27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b="1" dirty="0" smtClean="0">
                          <a:solidFill>
                            <a:srgbClr val="3891A7"/>
                          </a:solidFill>
                        </a:rPr>
                        <a:t>5</a:t>
                      </a:r>
                      <a:endParaRPr lang="en-US" sz="1600" b="1" dirty="0">
                        <a:solidFill>
                          <a:srgbClr val="3891A7"/>
                        </a:solidFill>
                      </a:endParaRPr>
                    </a:p>
                  </a:txBody>
                  <a:tcPr marL="0" marR="0" marT="0" marB="0" anchor="ctr">
                    <a:solidFill>
                      <a:srgbClr val="FFFFFF"/>
                    </a:solidFill>
                  </a:tcP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5</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0.2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endParaRPr lang="en-US" sz="1600" dirty="0"/>
                    </a:p>
                  </a:txBody>
                  <a:tcPr marL="0" marR="0" marT="0" marB="0" anchor="ctr"/>
                </a:tc>
              </a:tr>
            </a:tbl>
          </a:graphicData>
        </a:graphic>
      </p:graphicFrame>
      <p:sp>
        <p:nvSpPr>
          <p:cNvPr id="69" name="Content Placeholder 2"/>
          <p:cNvSpPr txBox="1">
            <a:spLocks/>
          </p:cNvSpPr>
          <p:nvPr/>
        </p:nvSpPr>
        <p:spPr>
          <a:xfrm>
            <a:off x="457200" y="1125538"/>
            <a:ext cx="8229600" cy="78581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lgn="ctr">
              <a:lnSpc>
                <a:spcPct val="90000"/>
              </a:lnSpc>
              <a:spcBef>
                <a:spcPct val="20000"/>
              </a:spcBef>
              <a:buFont typeface="Arial" charset="0"/>
              <a:buNone/>
              <a:defRPr/>
            </a:pPr>
            <a:r>
              <a:rPr lang="en-US" sz="2400">
                <a:latin typeface="Candara" pitchFamily="34" charset="0"/>
              </a:rPr>
              <a:t>Joint distribution over tags </a:t>
            </a:r>
            <a:r>
              <a:rPr lang="en-US" sz="2400" i="1">
                <a:latin typeface="Times New Roman" pitchFamily="18" charset="0"/>
                <a:cs typeface="Times New Roman" pitchFamily="18" charset="0"/>
              </a:rPr>
              <a:t>X</a:t>
            </a:r>
            <a:r>
              <a:rPr lang="en-US" sz="2400" i="1" baseline="-25000">
                <a:latin typeface="Times New Roman" pitchFamily="18" charset="0"/>
                <a:cs typeface="Times New Roman" pitchFamily="18" charset="0"/>
              </a:rPr>
              <a:t>i</a:t>
            </a:r>
            <a:r>
              <a:rPr lang="en-US" sz="2400" i="1">
                <a:latin typeface="Times New Roman" pitchFamily="18" charset="0"/>
                <a:cs typeface="Times New Roman" pitchFamily="18" charset="0"/>
              </a:rPr>
              <a:t> </a:t>
            </a:r>
            <a:r>
              <a:rPr lang="en-US" sz="2400" u="sng">
                <a:latin typeface="Candara" pitchFamily="34" charset="0"/>
              </a:rPr>
              <a:t>and</a:t>
            </a:r>
            <a:r>
              <a:rPr lang="en-US" sz="2400">
                <a:latin typeface="Candara" pitchFamily="34" charset="0"/>
              </a:rPr>
              <a:t> words </a:t>
            </a:r>
            <a:r>
              <a:rPr lang="en-US" sz="2400" i="1">
                <a:latin typeface="Times New Roman" pitchFamily="18" charset="0"/>
                <a:cs typeface="Times New Roman" pitchFamily="18" charset="0"/>
              </a:rPr>
              <a:t>W</a:t>
            </a:r>
            <a:r>
              <a:rPr lang="en-US" sz="2400" i="1" baseline="-25000">
                <a:latin typeface="Times New Roman" pitchFamily="18" charset="0"/>
                <a:cs typeface="Times New Roman" pitchFamily="18" charset="0"/>
              </a:rPr>
              <a:t>i</a:t>
            </a:r>
            <a:endParaRPr lang="en-US" sz="2400">
              <a:latin typeface="Candara" pitchFamily="34" charset="0"/>
            </a:endParaRPr>
          </a:p>
          <a:p>
            <a:pPr algn="ctr">
              <a:lnSpc>
                <a:spcPct val="90000"/>
              </a:lnSpc>
              <a:spcBef>
                <a:spcPct val="20000"/>
              </a:spcBef>
              <a:buFont typeface="Arial" charset="0"/>
              <a:buNone/>
              <a:defRPr/>
            </a:pPr>
            <a:endParaRPr lang="en-US" sz="2400">
              <a:latin typeface="Candara" pitchFamily="34" charset="0"/>
            </a:endParaRPr>
          </a:p>
        </p:txBody>
      </p:sp>
      <p:pic>
        <p:nvPicPr>
          <p:cNvPr id="50190" name="Picture 63" descr="ql_c63eeb1a4596fe969f59450fc9015e97_l3"/>
          <p:cNvPicPr>
            <a:picLocks noChangeAspect="1" noChangeArrowheads="1"/>
          </p:cNvPicPr>
          <p:nvPr/>
        </p:nvPicPr>
        <p:blipFill>
          <a:blip r:embed="rId2"/>
          <a:srcRect/>
          <a:stretch>
            <a:fillRect/>
          </a:stretch>
        </p:blipFill>
        <p:spPr bwMode="auto">
          <a:xfrm>
            <a:off x="5678488" y="1976438"/>
            <a:ext cx="258762" cy="5429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57"/>
          <p:cNvSpPr>
            <a:spLocks noChangeArrowheads="1"/>
          </p:cNvSpPr>
          <p:nvPr/>
        </p:nvSpPr>
        <p:spPr bwMode="auto">
          <a:xfrm>
            <a:off x="809625" y="6080125"/>
            <a:ext cx="8067675" cy="777875"/>
          </a:xfrm>
          <a:prstGeom prst="cloudCallout">
            <a:avLst>
              <a:gd name="adj1" fmla="val -32292"/>
              <a:gd name="adj2" fmla="val 174491"/>
            </a:avLst>
          </a:prstGeom>
          <a:solidFill>
            <a:srgbClr val="FFFFCC"/>
          </a:solidFill>
          <a:ln w="9525">
            <a:solidFill>
              <a:schemeClr val="tx1"/>
            </a:solidFill>
            <a:round/>
            <a:headEnd/>
            <a:tailEnd/>
          </a:ln>
        </p:spPr>
        <p:txBody>
          <a:bodyPr/>
          <a:lstStyle/>
          <a:p>
            <a:pPr algn="ctr" defTabSz="914400"/>
            <a:endParaRPr lang="en-US" sz="1800"/>
          </a:p>
        </p:txBody>
      </p:sp>
      <p:sp>
        <p:nvSpPr>
          <p:cNvPr id="51202" name="Title 1"/>
          <p:cNvSpPr>
            <a:spLocks noGrp="1"/>
          </p:cNvSpPr>
          <p:nvPr>
            <p:ph type="title"/>
          </p:nvPr>
        </p:nvSpPr>
        <p:spPr/>
        <p:txBody>
          <a:bodyPr/>
          <a:lstStyle/>
          <a:p>
            <a:pPr eaLnBrk="1" hangingPunct="1"/>
            <a:r>
              <a:rPr lang="en-US" sz="4000" smtClean="0"/>
              <a:t>Conditional Random Field (CRF)</a:t>
            </a:r>
          </a:p>
        </p:txBody>
      </p:sp>
      <p:sp>
        <p:nvSpPr>
          <p:cNvPr id="4" name="Slide Number Placeholder 3"/>
          <p:cNvSpPr>
            <a:spLocks noGrp="1"/>
          </p:cNvSpPr>
          <p:nvPr>
            <p:ph type="sldNum" sz="quarter" idx="12"/>
          </p:nvPr>
        </p:nvSpPr>
        <p:spPr/>
        <p:txBody>
          <a:bodyPr/>
          <a:lstStyle/>
          <a:p>
            <a:pPr>
              <a:defRPr/>
            </a:pPr>
            <a:fld id="{E23E1305-9F92-454B-9B87-61E2CA86FBAA}" type="slidenum">
              <a:rPr lang="en-US"/>
              <a:pPr>
                <a:defRPr/>
              </a:pPr>
              <a:t>21</a:t>
            </a:fld>
            <a:endParaRPr lang="en-US"/>
          </a:p>
        </p:txBody>
      </p:sp>
      <p:grpSp>
        <p:nvGrpSpPr>
          <p:cNvPr id="51204" name="Group 4"/>
          <p:cNvGrpSpPr>
            <a:grpSpLocks/>
          </p:cNvGrpSpPr>
          <p:nvPr/>
        </p:nvGrpSpPr>
        <p:grpSpPr bwMode="auto">
          <a:xfrm>
            <a:off x="1387475" y="5746750"/>
            <a:ext cx="7261225" cy="333375"/>
            <a:chOff x="492120" y="3950977"/>
            <a:chExt cx="8067290" cy="370958"/>
          </a:xfrm>
        </p:grpSpPr>
        <p:sp>
          <p:nvSpPr>
            <p:cNvPr id="51248" name="TextBox 40"/>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51249" name="TextBox 41"/>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51250" name="TextBox 42"/>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51251" name="TextBox 43"/>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sp>
          <p:nvSpPr>
            <p:cNvPr id="51252" name="TextBox 44"/>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endParaRPr lang="en-US" sz="1600">
                <a:latin typeface="Rockwell"/>
                <a:ea typeface="Rockwell"/>
                <a:cs typeface="Rockwell"/>
              </a:endParaRPr>
            </a:p>
          </p:txBody>
        </p:sp>
      </p:grpSp>
      <p:sp>
        <p:nvSpPr>
          <p:cNvPr id="33" name="Oval 32"/>
          <p:cNvSpPr/>
          <p:nvPr/>
        </p:nvSpPr>
        <p:spPr>
          <a:xfrm>
            <a:off x="1738313" y="6216650"/>
            <a:ext cx="487362" cy="493713"/>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bg1"/>
                </a:solidFill>
                <a:latin typeface="Rockwell"/>
                <a:cs typeface="Rockwell"/>
              </a:rPr>
              <a:t>time</a:t>
            </a:r>
          </a:p>
        </p:txBody>
      </p:sp>
      <p:sp>
        <p:nvSpPr>
          <p:cNvPr id="34" name="Oval 33"/>
          <p:cNvSpPr/>
          <p:nvPr/>
        </p:nvSpPr>
        <p:spPr>
          <a:xfrm>
            <a:off x="3225800" y="6216650"/>
            <a:ext cx="487363" cy="493713"/>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bg1"/>
                </a:solidFill>
                <a:latin typeface="Rockwell"/>
                <a:cs typeface="Rockwell"/>
              </a:rPr>
              <a:t>flies</a:t>
            </a:r>
          </a:p>
        </p:txBody>
      </p:sp>
      <p:sp>
        <p:nvSpPr>
          <p:cNvPr id="35" name="Oval 34"/>
          <p:cNvSpPr/>
          <p:nvPr/>
        </p:nvSpPr>
        <p:spPr>
          <a:xfrm>
            <a:off x="4737100" y="6215063"/>
            <a:ext cx="485775" cy="493712"/>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bg1"/>
                </a:solidFill>
                <a:latin typeface="Rockwell"/>
                <a:cs typeface="Rockwell"/>
              </a:rPr>
              <a:t>like</a:t>
            </a:r>
          </a:p>
        </p:txBody>
      </p:sp>
      <p:sp>
        <p:nvSpPr>
          <p:cNvPr id="36" name="Oval 35"/>
          <p:cNvSpPr/>
          <p:nvPr/>
        </p:nvSpPr>
        <p:spPr>
          <a:xfrm>
            <a:off x="6232525" y="6216650"/>
            <a:ext cx="485775" cy="493713"/>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bg1"/>
                </a:solidFill>
                <a:latin typeface="Rockwell"/>
                <a:cs typeface="Rockwell"/>
              </a:rPr>
              <a:t>an</a:t>
            </a:r>
          </a:p>
        </p:txBody>
      </p:sp>
      <p:sp>
        <p:nvSpPr>
          <p:cNvPr id="37" name="Oval 36"/>
          <p:cNvSpPr/>
          <p:nvPr/>
        </p:nvSpPr>
        <p:spPr>
          <a:xfrm>
            <a:off x="7720013" y="6215063"/>
            <a:ext cx="485775" cy="493712"/>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400" dirty="0">
                <a:solidFill>
                  <a:schemeClr val="bg1"/>
                </a:solidFill>
                <a:latin typeface="Rockwell"/>
                <a:cs typeface="Rockwell"/>
              </a:rPr>
              <a:t>arrow</a:t>
            </a:r>
          </a:p>
        </p:txBody>
      </p:sp>
      <p:sp>
        <p:nvSpPr>
          <p:cNvPr id="29" name="Oval 28"/>
          <p:cNvSpPr/>
          <p:nvPr/>
        </p:nvSpPr>
        <p:spPr>
          <a:xfrm>
            <a:off x="1728788" y="4270375"/>
            <a:ext cx="485775" cy="493713"/>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cxnSp>
        <p:nvCxnSpPr>
          <p:cNvPr id="31" name="Straight Connector 30"/>
          <p:cNvCxnSpPr>
            <a:stCxn id="29" idx="4"/>
            <a:endCxn id="33" idx="0"/>
          </p:cNvCxnSpPr>
          <p:nvPr/>
        </p:nvCxnSpPr>
        <p:spPr>
          <a:xfrm>
            <a:off x="1971675" y="4778375"/>
            <a:ext cx="0" cy="3778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9" idx="6"/>
            <a:endCxn id="39" idx="2"/>
          </p:cNvCxnSpPr>
          <p:nvPr/>
        </p:nvCxnSpPr>
        <p:spPr>
          <a:xfrm>
            <a:off x="2214563" y="4518025"/>
            <a:ext cx="1001712"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2595563" y="4406900"/>
            <a:ext cx="239712" cy="23812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2</a:t>
            </a:r>
            <a:endParaRPr lang="en-US" sz="1400" dirty="0">
              <a:solidFill>
                <a:schemeClr val="tx1"/>
              </a:solidFill>
              <a:latin typeface="Times New Roman"/>
              <a:cs typeface="Times New Roman"/>
            </a:endParaRPr>
          </a:p>
        </p:txBody>
      </p:sp>
      <p:sp>
        <p:nvSpPr>
          <p:cNvPr id="39" name="Oval 38"/>
          <p:cNvSpPr/>
          <p:nvPr/>
        </p:nvSpPr>
        <p:spPr>
          <a:xfrm>
            <a:off x="3216275" y="4270375"/>
            <a:ext cx="487363" cy="493713"/>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cxnSp>
        <p:nvCxnSpPr>
          <p:cNvPr id="46" name="Straight Connector 45"/>
          <p:cNvCxnSpPr>
            <a:stCxn id="39" idx="4"/>
            <a:endCxn id="34" idx="0"/>
          </p:cNvCxnSpPr>
          <p:nvPr/>
        </p:nvCxnSpPr>
        <p:spPr>
          <a:xfrm>
            <a:off x="3460750" y="4778375"/>
            <a:ext cx="0" cy="3778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9" idx="6"/>
            <a:endCxn id="49" idx="2"/>
          </p:cNvCxnSpPr>
          <p:nvPr/>
        </p:nvCxnSpPr>
        <p:spPr>
          <a:xfrm flipV="1">
            <a:off x="3703638" y="4514850"/>
            <a:ext cx="1022350" cy="3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4083050" y="4406900"/>
            <a:ext cx="239713" cy="23812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4</a:t>
            </a:r>
            <a:endParaRPr lang="en-US" sz="1400" dirty="0">
              <a:solidFill>
                <a:schemeClr val="tx1"/>
              </a:solidFill>
              <a:latin typeface="Times New Roman"/>
              <a:cs typeface="Times New Roman"/>
            </a:endParaRPr>
          </a:p>
        </p:txBody>
      </p:sp>
      <p:sp>
        <p:nvSpPr>
          <p:cNvPr id="49" name="Oval 48"/>
          <p:cNvSpPr/>
          <p:nvPr/>
        </p:nvSpPr>
        <p:spPr>
          <a:xfrm>
            <a:off x="4725988" y="4268788"/>
            <a:ext cx="487362" cy="493712"/>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cxnSp>
        <p:nvCxnSpPr>
          <p:cNvPr id="51" name="Straight Connector 50"/>
          <p:cNvCxnSpPr>
            <a:stCxn id="49" idx="4"/>
            <a:endCxn id="35" idx="0"/>
          </p:cNvCxnSpPr>
          <p:nvPr/>
        </p:nvCxnSpPr>
        <p:spPr>
          <a:xfrm>
            <a:off x="4970463" y="4776788"/>
            <a:ext cx="0" cy="37941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9" idx="6"/>
            <a:endCxn id="54" idx="2"/>
          </p:cNvCxnSpPr>
          <p:nvPr/>
        </p:nvCxnSpPr>
        <p:spPr>
          <a:xfrm>
            <a:off x="5213350" y="4514850"/>
            <a:ext cx="1008063" cy="3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5594350" y="4405313"/>
            <a:ext cx="238125" cy="23812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6</a:t>
            </a:r>
            <a:endParaRPr lang="en-US" sz="1400" dirty="0">
              <a:solidFill>
                <a:schemeClr val="tx1"/>
              </a:solidFill>
              <a:latin typeface="Times New Roman"/>
              <a:cs typeface="Times New Roman"/>
            </a:endParaRPr>
          </a:p>
        </p:txBody>
      </p:sp>
      <p:sp>
        <p:nvSpPr>
          <p:cNvPr id="54" name="Oval 53"/>
          <p:cNvSpPr/>
          <p:nvPr/>
        </p:nvSpPr>
        <p:spPr>
          <a:xfrm>
            <a:off x="6221413" y="4270375"/>
            <a:ext cx="487362" cy="493713"/>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cxnSp>
        <p:nvCxnSpPr>
          <p:cNvPr id="56" name="Straight Connector 55"/>
          <p:cNvCxnSpPr>
            <a:stCxn id="54" idx="4"/>
            <a:endCxn id="36" idx="0"/>
          </p:cNvCxnSpPr>
          <p:nvPr/>
        </p:nvCxnSpPr>
        <p:spPr>
          <a:xfrm>
            <a:off x="6465888" y="4791075"/>
            <a:ext cx="9525" cy="3651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54" idx="6"/>
            <a:endCxn id="59" idx="2"/>
          </p:cNvCxnSpPr>
          <p:nvPr/>
        </p:nvCxnSpPr>
        <p:spPr>
          <a:xfrm flipV="1">
            <a:off x="6708775" y="4514850"/>
            <a:ext cx="1000125" cy="3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089775" y="4406900"/>
            <a:ext cx="238125" cy="23812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8</a:t>
            </a:r>
            <a:endParaRPr lang="en-US" sz="1400" dirty="0">
              <a:solidFill>
                <a:schemeClr val="tx1"/>
              </a:solidFill>
              <a:latin typeface="Times New Roman"/>
              <a:cs typeface="Times New Roman"/>
            </a:endParaRPr>
          </a:p>
        </p:txBody>
      </p:sp>
      <p:sp>
        <p:nvSpPr>
          <p:cNvPr id="59" name="Oval 58"/>
          <p:cNvSpPr/>
          <p:nvPr/>
        </p:nvSpPr>
        <p:spPr>
          <a:xfrm>
            <a:off x="7708900" y="4268788"/>
            <a:ext cx="487363" cy="493712"/>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cxnSp>
        <p:nvCxnSpPr>
          <p:cNvPr id="61" name="Straight Connector 60"/>
          <p:cNvCxnSpPr>
            <a:stCxn id="59" idx="4"/>
            <a:endCxn id="37" idx="0"/>
          </p:cNvCxnSpPr>
          <p:nvPr/>
        </p:nvCxnSpPr>
        <p:spPr>
          <a:xfrm>
            <a:off x="7953375" y="4776788"/>
            <a:ext cx="9525" cy="37941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854200" y="4918075"/>
            <a:ext cx="238125" cy="23812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1</a:t>
            </a:r>
            <a:endParaRPr lang="en-US" sz="1400" dirty="0">
              <a:solidFill>
                <a:schemeClr val="tx1"/>
              </a:solidFill>
              <a:latin typeface="Times New Roman"/>
              <a:cs typeface="Times New Roman"/>
            </a:endParaRPr>
          </a:p>
        </p:txBody>
      </p:sp>
      <p:sp>
        <p:nvSpPr>
          <p:cNvPr id="40" name="Rectangle 39"/>
          <p:cNvSpPr/>
          <p:nvPr/>
        </p:nvSpPr>
        <p:spPr>
          <a:xfrm>
            <a:off x="3341688" y="4918075"/>
            <a:ext cx="239712" cy="23812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3</a:t>
            </a:r>
            <a:endParaRPr lang="en-US" sz="1400" dirty="0">
              <a:solidFill>
                <a:schemeClr val="tx1"/>
              </a:solidFill>
              <a:latin typeface="Times New Roman"/>
              <a:cs typeface="Times New Roman"/>
            </a:endParaRPr>
          </a:p>
        </p:txBody>
      </p:sp>
      <p:sp>
        <p:nvSpPr>
          <p:cNvPr id="50" name="Rectangle 49"/>
          <p:cNvSpPr/>
          <p:nvPr/>
        </p:nvSpPr>
        <p:spPr>
          <a:xfrm>
            <a:off x="4849813" y="4918075"/>
            <a:ext cx="239712" cy="23812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5</a:t>
            </a:r>
            <a:endParaRPr lang="en-US" sz="1400" dirty="0">
              <a:solidFill>
                <a:schemeClr val="tx1"/>
              </a:solidFill>
              <a:latin typeface="Times New Roman"/>
              <a:cs typeface="Times New Roman"/>
            </a:endParaRPr>
          </a:p>
        </p:txBody>
      </p:sp>
      <p:sp>
        <p:nvSpPr>
          <p:cNvPr id="55" name="Rectangle 54"/>
          <p:cNvSpPr/>
          <p:nvPr/>
        </p:nvSpPr>
        <p:spPr>
          <a:xfrm>
            <a:off x="6346825" y="4918075"/>
            <a:ext cx="239713" cy="23812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7</a:t>
            </a:r>
            <a:endParaRPr lang="en-US" sz="1400" dirty="0">
              <a:solidFill>
                <a:schemeClr val="tx1"/>
              </a:solidFill>
              <a:latin typeface="Times New Roman"/>
              <a:cs typeface="Times New Roman"/>
            </a:endParaRPr>
          </a:p>
        </p:txBody>
      </p:sp>
      <p:sp>
        <p:nvSpPr>
          <p:cNvPr id="60" name="Rectangle 59"/>
          <p:cNvSpPr/>
          <p:nvPr/>
        </p:nvSpPr>
        <p:spPr>
          <a:xfrm>
            <a:off x="7835900" y="4918075"/>
            <a:ext cx="238125" cy="238125"/>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9</a:t>
            </a:r>
            <a:endParaRPr lang="en-US" sz="1400" dirty="0">
              <a:solidFill>
                <a:schemeClr val="tx1"/>
              </a:solidFill>
              <a:latin typeface="Times New Roman"/>
              <a:cs typeface="Times New Roman"/>
            </a:endParaRPr>
          </a:p>
        </p:txBody>
      </p:sp>
      <p:cxnSp>
        <p:nvCxnSpPr>
          <p:cNvPr id="62" name="Straight Connector 61"/>
          <p:cNvCxnSpPr>
            <a:stCxn id="66" idx="6"/>
            <a:endCxn id="29" idx="2"/>
          </p:cNvCxnSpPr>
          <p:nvPr/>
        </p:nvCxnSpPr>
        <p:spPr>
          <a:xfrm>
            <a:off x="809625" y="4514850"/>
            <a:ext cx="919163" cy="317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1149350" y="4418013"/>
            <a:ext cx="238125" cy="23971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1400" dirty="0">
                <a:solidFill>
                  <a:schemeClr val="tx1"/>
                </a:solidFill>
                <a:latin typeface="Times New Roman"/>
                <a:cs typeface="Times New Roman"/>
              </a:rPr>
              <a:t>ψ</a:t>
            </a:r>
            <a:r>
              <a:rPr lang="en-US" sz="1400" baseline="-25000" dirty="0">
                <a:solidFill>
                  <a:schemeClr val="tx1"/>
                </a:solidFill>
                <a:latin typeface="Times New Roman"/>
                <a:cs typeface="Times New Roman"/>
              </a:rPr>
              <a:t>0</a:t>
            </a:r>
            <a:endParaRPr lang="en-US" sz="1400" dirty="0">
              <a:solidFill>
                <a:schemeClr val="tx1"/>
              </a:solidFill>
              <a:latin typeface="Times New Roman"/>
              <a:cs typeface="Times New Roman"/>
            </a:endParaRPr>
          </a:p>
        </p:txBody>
      </p:sp>
      <p:sp>
        <p:nvSpPr>
          <p:cNvPr id="66" name="Oval 65"/>
          <p:cNvSpPr/>
          <p:nvPr/>
        </p:nvSpPr>
        <p:spPr>
          <a:xfrm>
            <a:off x="322263" y="4268788"/>
            <a:ext cx="487362" cy="493712"/>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latin typeface="Rockwell"/>
                <a:cs typeface="Rockwell"/>
              </a:rPr>
              <a:t>&lt;START&gt;</a:t>
            </a:r>
          </a:p>
        </p:txBody>
      </p:sp>
      <p:sp>
        <p:nvSpPr>
          <p:cNvPr id="70" name="Isosceles Triangle 69"/>
          <p:cNvSpPr/>
          <p:nvPr/>
        </p:nvSpPr>
        <p:spPr>
          <a:xfrm rot="5400000" flipV="1">
            <a:off x="3331369" y="5236369"/>
            <a:ext cx="952500" cy="43021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1" name="Isosceles Triangle 70"/>
          <p:cNvSpPr/>
          <p:nvPr/>
        </p:nvSpPr>
        <p:spPr>
          <a:xfrm rot="5400000">
            <a:off x="1172369" y="5245894"/>
            <a:ext cx="952500" cy="41116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2" name="Trapezoid 71"/>
          <p:cNvSpPr/>
          <p:nvPr/>
        </p:nvSpPr>
        <p:spPr>
          <a:xfrm flipV="1">
            <a:off x="3576638" y="4100513"/>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3" name="Trapezoid 72"/>
          <p:cNvSpPr/>
          <p:nvPr/>
        </p:nvSpPr>
        <p:spPr>
          <a:xfrm flipV="1">
            <a:off x="1997075" y="4103688"/>
            <a:ext cx="1393825"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aphicFrame>
        <p:nvGraphicFramePr>
          <p:cNvPr id="76" name="Table 75"/>
          <p:cNvGraphicFramePr>
            <a:graphicFrameLocks noGrp="1"/>
          </p:cNvGraphicFramePr>
          <p:nvPr/>
        </p:nvGraphicFramePr>
        <p:xfrm>
          <a:off x="891600" y="4975205"/>
          <a:ext cx="557426" cy="1069844"/>
        </p:xfrm>
        <a:graphic>
          <a:graphicData uri="http://schemas.openxmlformats.org/drawingml/2006/table">
            <a:tbl>
              <a:tblPr bandRow="1">
                <a:tableStyleId>{69C7853C-536D-4A76-A0AE-DD22124D55A5}</a:tableStyleId>
              </a:tblPr>
              <a:tblGrid>
                <a:gridCol w="278713"/>
                <a:gridCol w="278713"/>
              </a:tblGrid>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1" dirty="0" smtClean="0">
                          <a:solidFill>
                            <a:schemeClr val="accent1"/>
                          </a:solidFill>
                        </a:rPr>
                        <a:t>4</a:t>
                      </a:r>
                      <a:endParaRPr lang="en-US" sz="1600" b="1" dirty="0">
                        <a:solidFill>
                          <a:schemeClr val="accent1"/>
                        </a:solidFill>
                      </a:endParaRPr>
                    </a:p>
                  </a:txBody>
                  <a:tcPr marL="0" marR="0" marT="0" marB="0" anchor="ctr">
                    <a:solidFill>
                      <a:schemeClr val="bg1"/>
                    </a:solidFill>
                  </a:tcP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r>
            </a:tbl>
          </a:graphicData>
        </a:graphic>
      </p:graphicFrame>
      <p:graphicFrame>
        <p:nvGraphicFramePr>
          <p:cNvPr id="81" name="Table 80"/>
          <p:cNvGraphicFramePr>
            <a:graphicFrameLocks noGrp="1"/>
          </p:cNvGraphicFramePr>
          <p:nvPr/>
        </p:nvGraphicFramePr>
        <p:xfrm>
          <a:off x="1997765"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b="1" dirty="0" smtClean="0">
                          <a:solidFill>
                            <a:schemeClr val="accent1"/>
                          </a:solidFill>
                        </a:rPr>
                        <a:t>8</a:t>
                      </a:r>
                      <a:endParaRPr lang="en-US" sz="1600" b="1" dirty="0">
                        <a:solidFill>
                          <a:schemeClr val="accent1"/>
                        </a:solidFill>
                      </a:endParaRPr>
                    </a:p>
                  </a:txBody>
                  <a:tcPr marL="0" marR="0" marT="0" marB="0" anchor="ctr">
                    <a:solidFill>
                      <a:schemeClr val="bg1">
                        <a:alpha val="40000"/>
                      </a:schemeClr>
                    </a:solidFill>
                  </a:tcP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82" name="Table 81"/>
          <p:cNvGraphicFramePr>
            <a:graphicFrameLocks noGrp="1"/>
          </p:cNvGraphicFramePr>
          <p:nvPr/>
        </p:nvGraphicFramePr>
        <p:xfrm>
          <a:off x="3597127" y="2762239"/>
          <a:ext cx="1393565" cy="1337305"/>
        </p:xfrm>
        <a:graphic>
          <a:graphicData uri="http://schemas.openxmlformats.org/drawingml/2006/table">
            <a:tbl>
              <a:tblPr bandRow="1">
                <a:tableStyleId>{69C7853C-536D-4A76-A0AE-DD22124D55A5}</a:tableStyleId>
              </a:tblPr>
              <a:tblGrid>
                <a:gridCol w="278713"/>
                <a:gridCol w="278713"/>
                <a:gridCol w="278713"/>
                <a:gridCol w="278713"/>
                <a:gridCol w="278713"/>
              </a:tblGrid>
              <a:tr h="267461">
                <a:tc>
                  <a:txBody>
                    <a:bodyPr/>
                    <a:lstStyle/>
                    <a:p>
                      <a:pPr algn="ct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r>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6</a:t>
                      </a:r>
                      <a:endParaRPr lang="en-US" sz="1600" dirty="0"/>
                    </a:p>
                  </a:txBody>
                  <a:tcPr marL="0" marR="0" marT="0" marB="0" anchor="ctr"/>
                </a:tc>
                <a:tc>
                  <a:txBody>
                    <a:bodyPr/>
                    <a:lstStyle/>
                    <a:p>
                      <a:pPr algn="ctr"/>
                      <a:r>
                        <a:rPr lang="en-US" sz="1600" b="1" dirty="0" smtClean="0">
                          <a:solidFill>
                            <a:schemeClr val="accent1"/>
                          </a:solidFill>
                        </a:rPr>
                        <a:t>3</a:t>
                      </a:r>
                      <a:endParaRPr lang="en-US" sz="1600" b="1" dirty="0">
                        <a:solidFill>
                          <a:schemeClr val="accent1"/>
                        </a:solidFill>
                      </a:endParaRPr>
                    </a:p>
                  </a:txBody>
                  <a:tcPr marL="0" marR="0" marT="0" marB="0" anchor="ctr">
                    <a:solidFill>
                      <a:schemeClr val="bg1"/>
                    </a:solidFill>
                  </a:tcPr>
                </a:tc>
                <a:tc>
                  <a:txBody>
                    <a:bodyPr/>
                    <a:lstStyle/>
                    <a:p>
                      <a:pPr algn="ctr"/>
                      <a:r>
                        <a:rPr lang="en-US" sz="1600" dirty="0" smtClean="0"/>
                        <a:t>4</a:t>
                      </a:r>
                      <a:endParaRPr lang="en-US" sz="1600" dirty="0"/>
                    </a:p>
                  </a:txBody>
                  <a:tcPr marL="0" marR="0" marT="0" marB="0" anchor="ct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4</a:t>
                      </a:r>
                      <a:endParaRPr lang="en-US" sz="1600" dirty="0"/>
                    </a:p>
                  </a:txBody>
                  <a:tcPr marL="0" marR="0" marT="0" marB="0" anchor="ctr"/>
                </a:tc>
                <a:tc>
                  <a:txBody>
                    <a:bodyPr/>
                    <a:lstStyle/>
                    <a:p>
                      <a:pPr algn="ctr"/>
                      <a:r>
                        <a:rPr lang="en-US" sz="1600" dirty="0" smtClean="0"/>
                        <a:t>2</a:t>
                      </a:r>
                      <a:endParaRPr lang="en-US" sz="1600" dirty="0"/>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c>
                  <a:txBody>
                    <a:bodyPr/>
                    <a:lstStyle/>
                    <a:p>
                      <a:pPr algn="ctr"/>
                      <a:r>
                        <a:rPr lang="en-US" sz="1600" dirty="0" smtClean="0"/>
                        <a:t>1</a:t>
                      </a:r>
                      <a:endParaRPr lang="en-US" sz="1600" dirty="0"/>
                    </a:p>
                  </a:txBody>
                  <a:tcPr marL="0" marR="0" marT="0" marB="0" anchor="ctr"/>
                </a:tc>
                <a:tc>
                  <a:txBody>
                    <a:bodyPr/>
                    <a:lstStyle/>
                    <a:p>
                      <a:pPr algn="ctr"/>
                      <a:r>
                        <a:rPr lang="en-US" sz="1600" dirty="0" smtClean="0"/>
                        <a:t>3</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c>
                  <a:txBody>
                    <a:bodyPr/>
                    <a:lstStyle/>
                    <a:p>
                      <a:pPr algn="ctr"/>
                      <a:r>
                        <a:rPr lang="en-US" sz="1600" dirty="0" smtClean="0"/>
                        <a:t>8</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c>
                  <a:txBody>
                    <a:bodyPr/>
                    <a:lstStyle/>
                    <a:p>
                      <a:pPr algn="ctr"/>
                      <a:r>
                        <a:rPr lang="en-US" sz="1600" dirty="0" smtClean="0"/>
                        <a:t>0</a:t>
                      </a:r>
                      <a:endParaRPr lang="en-US" sz="1600" dirty="0"/>
                    </a:p>
                  </a:txBody>
                  <a:tcPr marL="0" marR="0" marT="0" marB="0" anchor="ctr"/>
                </a:tc>
              </a:tr>
            </a:tbl>
          </a:graphicData>
        </a:graphic>
      </p:graphicFrame>
      <p:graphicFrame>
        <p:nvGraphicFramePr>
          <p:cNvPr id="83" name="Table 82"/>
          <p:cNvGraphicFramePr>
            <a:graphicFrameLocks noGrp="1"/>
          </p:cNvGraphicFramePr>
          <p:nvPr/>
        </p:nvGraphicFramePr>
        <p:xfrm>
          <a:off x="4022610" y="4985447"/>
          <a:ext cx="557426" cy="1069844"/>
        </p:xfrm>
        <a:graphic>
          <a:graphicData uri="http://schemas.openxmlformats.org/drawingml/2006/table">
            <a:tbl>
              <a:tblPr bandRow="1">
                <a:tableStyleId>{69C7853C-536D-4A76-A0AE-DD22124D55A5}</a:tableStyleId>
              </a:tblPr>
              <a:tblGrid>
                <a:gridCol w="278713"/>
                <a:gridCol w="278713"/>
              </a:tblGrid>
              <a:tr h="267461">
                <a:tc>
                  <a:txBody>
                    <a:bodyPr/>
                    <a:lstStyle/>
                    <a:p>
                      <a:pPr algn="ctr"/>
                      <a:r>
                        <a:rPr lang="en-US" sz="1600" dirty="0" smtClean="0">
                          <a:latin typeface="Rockwell"/>
                          <a:cs typeface="Rockwell"/>
                        </a:rPr>
                        <a:t>v</a:t>
                      </a:r>
                      <a:endParaRPr lang="en-US" sz="1600" dirty="0">
                        <a:latin typeface="Rockwell"/>
                        <a:cs typeface="Rockwell"/>
                      </a:endParaRPr>
                    </a:p>
                  </a:txBody>
                  <a:tcPr marL="0" marR="0" marT="0" marB="0" anchor="ctr"/>
                </a:tc>
                <a:tc>
                  <a:txBody>
                    <a:bodyPr/>
                    <a:lstStyle/>
                    <a:p>
                      <a:pPr algn="ctr"/>
                      <a:r>
                        <a:rPr lang="en-US" sz="1600" b="1" dirty="0" smtClean="0">
                          <a:solidFill>
                            <a:srgbClr val="3891A7"/>
                          </a:solidFill>
                        </a:rPr>
                        <a:t>5</a:t>
                      </a:r>
                      <a:endParaRPr lang="en-US" sz="1600" b="1" dirty="0">
                        <a:solidFill>
                          <a:srgbClr val="3891A7"/>
                        </a:solidFill>
                      </a:endParaRPr>
                    </a:p>
                  </a:txBody>
                  <a:tcPr marL="0" marR="0" marT="0" marB="0" anchor="ctr">
                    <a:solidFill>
                      <a:srgbClr val="FFFFFF"/>
                    </a:solidFill>
                  </a:tcPr>
                </a:tc>
              </a:tr>
              <a:tr h="267461">
                <a:tc>
                  <a:txBody>
                    <a:bodyPr/>
                    <a:lstStyle/>
                    <a:p>
                      <a:pPr algn="ctr"/>
                      <a:r>
                        <a:rPr lang="en-US" sz="1600" dirty="0" smtClean="0">
                          <a:latin typeface="Rockwell"/>
                          <a:cs typeface="Rockwell"/>
                        </a:rPr>
                        <a:t>n</a:t>
                      </a:r>
                      <a:endParaRPr lang="en-US" sz="1600" dirty="0">
                        <a:latin typeface="Rockwell"/>
                        <a:cs typeface="Rockwell"/>
                      </a:endParaRPr>
                    </a:p>
                  </a:txBody>
                  <a:tcPr marL="0" marR="0" marT="0" marB="0" anchor="ctr"/>
                </a:tc>
                <a:tc>
                  <a:txBody>
                    <a:bodyPr/>
                    <a:lstStyle/>
                    <a:p>
                      <a:pPr algn="ctr"/>
                      <a:r>
                        <a:rPr lang="en-US" sz="1600" dirty="0" smtClean="0"/>
                        <a:t>5</a:t>
                      </a:r>
                      <a:endParaRPr lang="en-US" sz="1600" dirty="0"/>
                    </a:p>
                  </a:txBody>
                  <a:tcPr marL="0" marR="0" marT="0" marB="0" anchor="ctr"/>
                </a:tc>
              </a:tr>
              <a:tr h="267461">
                <a:tc>
                  <a:txBody>
                    <a:bodyPr/>
                    <a:lstStyle/>
                    <a:p>
                      <a:pPr algn="ctr"/>
                      <a:r>
                        <a:rPr lang="en-US" sz="1600" dirty="0" smtClean="0">
                          <a:latin typeface="Rockwell"/>
                          <a:cs typeface="Rockwell"/>
                        </a:rPr>
                        <a:t>p</a:t>
                      </a:r>
                      <a:endParaRPr lang="en-US" sz="1600" dirty="0">
                        <a:latin typeface="Rockwell"/>
                        <a:cs typeface="Rockwell"/>
                      </a:endParaRPr>
                    </a:p>
                  </a:txBody>
                  <a:tcPr marL="0" marR="0" marT="0" marB="0" anchor="ctr"/>
                </a:tc>
                <a:tc>
                  <a:txBody>
                    <a:bodyPr/>
                    <a:lstStyle/>
                    <a:p>
                      <a:pPr algn="ctr"/>
                      <a:r>
                        <a:rPr lang="en-US" sz="1600" dirty="0" smtClean="0"/>
                        <a:t>0.1</a:t>
                      </a:r>
                      <a:endParaRPr lang="en-US" sz="1600" dirty="0"/>
                    </a:p>
                  </a:txBody>
                  <a:tcPr marL="0" marR="0" marT="0" marB="0" anchor="ctr"/>
                </a:tc>
              </a:tr>
              <a:tr h="267461">
                <a:tc>
                  <a:txBody>
                    <a:bodyPr/>
                    <a:lstStyle/>
                    <a:p>
                      <a:pPr algn="ctr"/>
                      <a:r>
                        <a:rPr lang="en-US" sz="1600" dirty="0" smtClean="0">
                          <a:latin typeface="Rockwell"/>
                          <a:cs typeface="Rockwell"/>
                        </a:rPr>
                        <a:t>d</a:t>
                      </a:r>
                      <a:endParaRPr lang="en-US" sz="1600" dirty="0">
                        <a:latin typeface="Rockwell"/>
                        <a:cs typeface="Rockwell"/>
                      </a:endParaRPr>
                    </a:p>
                  </a:txBody>
                  <a:tcPr marL="0" marR="0" marT="0" marB="0" anchor="ctr"/>
                </a:tc>
                <a:tc>
                  <a:txBody>
                    <a:bodyPr/>
                    <a:lstStyle/>
                    <a:p>
                      <a:pPr algn="ctr"/>
                      <a:r>
                        <a:rPr lang="en-US" sz="1600" dirty="0" smtClean="0"/>
                        <a:t>0.2</a:t>
                      </a:r>
                      <a:endParaRPr lang="en-US" sz="1600" dirty="0"/>
                    </a:p>
                  </a:txBody>
                  <a:tcPr marL="0" marR="0" marT="0" marB="0" anchor="ctr"/>
                </a:tc>
              </a:tr>
            </a:tbl>
          </a:graphicData>
        </a:graphic>
      </p:graphicFrame>
      <p:sp>
        <p:nvSpPr>
          <p:cNvPr id="69" name="Content Placeholder 2"/>
          <p:cNvSpPr txBox="1">
            <a:spLocks/>
          </p:cNvSpPr>
          <p:nvPr/>
        </p:nvSpPr>
        <p:spPr>
          <a:xfrm>
            <a:off x="457200" y="1125538"/>
            <a:ext cx="8229600" cy="78581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lnSpcReduction="10000"/>
          </a:bodyPr>
          <a:lstStyle/>
          <a:p>
            <a:pPr algn="ctr">
              <a:buFont typeface="Arial" charset="0"/>
              <a:buNone/>
              <a:defRPr/>
            </a:pPr>
            <a:r>
              <a:rPr lang="en-US" sz="2400">
                <a:latin typeface="Candara" pitchFamily="34" charset="0"/>
              </a:rPr>
              <a:t>Conditional distribution over tags </a:t>
            </a:r>
            <a:r>
              <a:rPr lang="en-US" sz="2400" i="1">
                <a:latin typeface="Times New Roman" pitchFamily="18" charset="0"/>
                <a:cs typeface="Times New Roman" pitchFamily="18" charset="0"/>
              </a:rPr>
              <a:t>X</a:t>
            </a:r>
            <a:r>
              <a:rPr lang="en-US" sz="2400" i="1" baseline="-25000">
                <a:latin typeface="Times New Roman" pitchFamily="18" charset="0"/>
                <a:cs typeface="Times New Roman" pitchFamily="18" charset="0"/>
              </a:rPr>
              <a:t>i</a:t>
            </a:r>
            <a:r>
              <a:rPr lang="en-US" sz="2400" i="1">
                <a:latin typeface="Times New Roman" pitchFamily="18" charset="0"/>
                <a:cs typeface="Times New Roman" pitchFamily="18" charset="0"/>
              </a:rPr>
              <a:t> </a:t>
            </a:r>
            <a:r>
              <a:rPr lang="en-US" sz="2400" u="sng">
                <a:latin typeface="Candara" pitchFamily="34" charset="0"/>
              </a:rPr>
              <a:t>given</a:t>
            </a:r>
            <a:r>
              <a:rPr lang="en-US" sz="2400">
                <a:latin typeface="Candara" pitchFamily="34" charset="0"/>
              </a:rPr>
              <a:t> words </a:t>
            </a:r>
            <a:r>
              <a:rPr lang="en-US" sz="2400" i="1">
                <a:latin typeface="Times New Roman" pitchFamily="18" charset="0"/>
                <a:cs typeface="Times New Roman" pitchFamily="18" charset="0"/>
              </a:rPr>
              <a:t>w</a:t>
            </a:r>
            <a:r>
              <a:rPr lang="en-US" sz="2400" i="1" baseline="-25000">
                <a:latin typeface="Times New Roman" pitchFamily="18" charset="0"/>
                <a:cs typeface="Times New Roman" pitchFamily="18" charset="0"/>
              </a:rPr>
              <a:t>i</a:t>
            </a:r>
            <a:r>
              <a:rPr lang="en-US" sz="2400">
                <a:latin typeface="Candara" pitchFamily="34" charset="0"/>
              </a:rPr>
              <a:t>.</a:t>
            </a:r>
          </a:p>
          <a:p>
            <a:pPr algn="ctr">
              <a:buFont typeface="Arial" charset="0"/>
              <a:buNone/>
              <a:defRPr/>
            </a:pPr>
            <a:r>
              <a:rPr lang="en-US" sz="2400">
                <a:latin typeface="Candara" pitchFamily="34" charset="0"/>
              </a:rPr>
              <a:t>The factors and Z are now specific to the sentence </a:t>
            </a:r>
            <a:r>
              <a:rPr lang="en-US" sz="2400" i="1">
                <a:latin typeface="Times New Roman" pitchFamily="18" charset="0"/>
                <a:cs typeface="Times New Roman" pitchFamily="18" charset="0"/>
              </a:rPr>
              <a:t>w</a:t>
            </a:r>
            <a:r>
              <a:rPr lang="en-US" sz="2400">
                <a:latin typeface="Candara" pitchFamily="34" charset="0"/>
              </a:rPr>
              <a:t>.</a:t>
            </a:r>
          </a:p>
        </p:txBody>
      </p:sp>
      <p:pic>
        <p:nvPicPr>
          <p:cNvPr id="33838" name="Picture 59" descr="canstock1361183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92663" y="5445125"/>
            <a:ext cx="1428750" cy="1247775"/>
          </a:xfrm>
          <a:prstGeom prst="rect">
            <a:avLst/>
          </a:prstGeom>
          <a:noFill/>
          <a:ln w="9525">
            <a:noFill/>
            <a:miter lim="800000"/>
            <a:headEnd/>
            <a:tailEnd/>
          </a:ln>
        </p:spPr>
      </p:pic>
      <p:pic>
        <p:nvPicPr>
          <p:cNvPr id="51247" name="Picture 63" descr="ql_c63eeb1a4596fe969f59450fc9015e97_l3"/>
          <p:cNvPicPr>
            <a:picLocks noChangeAspect="1" noChangeArrowheads="1"/>
          </p:cNvPicPr>
          <p:nvPr/>
        </p:nvPicPr>
        <p:blipFill>
          <a:blip r:embed="rId4"/>
          <a:srcRect/>
          <a:stretch>
            <a:fillRect/>
          </a:stretch>
        </p:blipFill>
        <p:spPr bwMode="auto">
          <a:xfrm>
            <a:off x="5678488" y="1976438"/>
            <a:ext cx="258762" cy="542925"/>
          </a:xfrm>
          <a:prstGeom prst="rect">
            <a:avLst/>
          </a:prstGeom>
          <a:noFill/>
          <a:ln w="9525">
            <a:noFill/>
            <a:miter lim="800000"/>
            <a:headEnd/>
            <a:tailEnd/>
          </a:ln>
        </p:spPr>
      </p:pic>
      <p:sp>
        <p:nvSpPr>
          <p:cNvPr id="64" name="TextBox 5"/>
          <p:cNvSpPr txBox="1">
            <a:spLocks noChangeArrowheads="1"/>
          </p:cNvSpPr>
          <p:nvPr/>
        </p:nvSpPr>
        <p:spPr bwMode="auto">
          <a:xfrm>
            <a:off x="457200" y="1976438"/>
            <a:ext cx="8420100" cy="542925"/>
          </a:xfrm>
          <a:prstGeom prst="rect">
            <a:avLst/>
          </a:prstGeom>
          <a:noFill/>
          <a:ln w="9525">
            <a:noFill/>
            <a:miter lim="800000"/>
            <a:headEnd/>
            <a:tailEnd/>
          </a:ln>
        </p:spPr>
        <p:txBody>
          <a:bodyPr/>
          <a:lstStyle/>
          <a:p>
            <a:r>
              <a:rPr lang="en-US" sz="2800" i="1" dirty="0">
                <a:latin typeface="Times New Roman" pitchFamily="18" charset="0"/>
                <a:cs typeface="Times New Roman" pitchFamily="18" charset="0"/>
              </a:rPr>
              <a:t>p</a:t>
            </a:r>
            <a:r>
              <a:rPr lang="en-US" sz="2800" dirty="0">
                <a:latin typeface="Times New Roman" pitchFamily="18" charset="0"/>
                <a:cs typeface="Times New Roman" pitchFamily="18" charset="0"/>
              </a:rPr>
              <a:t>(</a:t>
            </a:r>
            <a:r>
              <a:rPr lang="en-US" sz="1800" dirty="0">
                <a:latin typeface="Rockwell"/>
                <a:ea typeface="Rockwell"/>
                <a:cs typeface="Rockwell"/>
              </a:rPr>
              <a:t>n, v, p, d, n, time, flies, like, an, arrow</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dirty="0">
                <a:latin typeface="Candara" pitchFamily="34" charset="0"/>
                <a:cs typeface="Times New Roman" pitchFamily="18" charset="0"/>
              </a:rPr>
              <a:t>(4 * 8 * 5 * 3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1" end="1"/>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3838"/>
                                        </p:tgtEl>
                                        <p:attrNameLst>
                                          <p:attrName>style.visibility</p:attrName>
                                        </p:attrNameLst>
                                      </p:cBhvr>
                                      <p:to>
                                        <p:strVal val="visible"/>
                                      </p:to>
                                    </p:set>
                                    <p:anim calcmode="lin" valueType="num">
                                      <p:cBhvr additive="base">
                                        <p:cTn id="9" dur="500" fill="hold"/>
                                        <p:tgtEl>
                                          <p:spTgt spid="33838"/>
                                        </p:tgtEl>
                                        <p:attrNameLst>
                                          <p:attrName>ppt_x</p:attrName>
                                        </p:attrNameLst>
                                      </p:cBhvr>
                                      <p:tavLst>
                                        <p:tav tm="0">
                                          <p:val>
                                            <p:strVal val="#ppt_x"/>
                                          </p:val>
                                        </p:tav>
                                        <p:tav tm="100000">
                                          <p:val>
                                            <p:strVal val="#ppt_x"/>
                                          </p:val>
                                        </p:tav>
                                      </p:tavLst>
                                    </p:anim>
                                    <p:anim calcmode="lin" valueType="num">
                                      <p:cBhvr additive="base">
                                        <p:cTn id="10" dur="500" fill="hold"/>
                                        <p:tgtEl>
                                          <p:spTgt spid="338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r>
              <a:rPr lang="en-US" sz="4000" smtClean="0"/>
              <a:t>How General Are Factor Graphs?</a:t>
            </a:r>
          </a:p>
        </p:txBody>
      </p:sp>
      <p:sp>
        <p:nvSpPr>
          <p:cNvPr id="53250" name="Rectangle 3"/>
          <p:cNvSpPr>
            <a:spLocks noGrp="1"/>
          </p:cNvSpPr>
          <p:nvPr>
            <p:ph type="body" idx="1"/>
          </p:nvPr>
        </p:nvSpPr>
        <p:spPr>
          <a:xfrm>
            <a:off x="457200" y="1211263"/>
            <a:ext cx="8686800" cy="5497512"/>
          </a:xfrm>
        </p:spPr>
        <p:txBody>
          <a:bodyPr/>
          <a:lstStyle/>
          <a:p>
            <a:pPr>
              <a:lnSpc>
                <a:spcPct val="90000"/>
              </a:lnSpc>
            </a:pPr>
            <a:r>
              <a:rPr lang="en-US" smtClean="0"/>
              <a:t>Factor graphs can be used to describe</a:t>
            </a:r>
          </a:p>
          <a:p>
            <a:pPr lvl="1">
              <a:lnSpc>
                <a:spcPct val="90000"/>
              </a:lnSpc>
            </a:pPr>
            <a:r>
              <a:rPr lang="en-US" smtClean="0">
                <a:solidFill>
                  <a:srgbClr val="0000FF"/>
                </a:solidFill>
              </a:rPr>
              <a:t>Markov Random Fields</a:t>
            </a:r>
            <a:r>
              <a:rPr lang="en-US" smtClean="0"/>
              <a:t> </a:t>
            </a:r>
            <a:r>
              <a:rPr lang="en-US" sz="2000" smtClean="0"/>
              <a:t>(undirected graphical models)</a:t>
            </a:r>
          </a:p>
          <a:p>
            <a:pPr lvl="2">
              <a:lnSpc>
                <a:spcPct val="90000"/>
              </a:lnSpc>
            </a:pPr>
            <a:r>
              <a:rPr lang="en-US" smtClean="0"/>
              <a:t>i.e., log-linear models over a tuple of variables</a:t>
            </a:r>
          </a:p>
          <a:p>
            <a:pPr lvl="1">
              <a:lnSpc>
                <a:spcPct val="90000"/>
              </a:lnSpc>
            </a:pPr>
            <a:r>
              <a:rPr lang="en-US" smtClean="0">
                <a:solidFill>
                  <a:srgbClr val="0000FF"/>
                </a:solidFill>
              </a:rPr>
              <a:t>Conditional Random Fields</a:t>
            </a:r>
          </a:p>
          <a:p>
            <a:pPr lvl="1">
              <a:lnSpc>
                <a:spcPct val="90000"/>
              </a:lnSpc>
            </a:pPr>
            <a:r>
              <a:rPr lang="en-US" smtClean="0">
                <a:solidFill>
                  <a:srgbClr val="0000FF"/>
                </a:solidFill>
              </a:rPr>
              <a:t>Bayesian Networks</a:t>
            </a:r>
            <a:r>
              <a:rPr lang="en-US" smtClean="0"/>
              <a:t> </a:t>
            </a:r>
            <a:r>
              <a:rPr lang="en-US" sz="2000" smtClean="0"/>
              <a:t>(directed graphical models)</a:t>
            </a:r>
          </a:p>
          <a:p>
            <a:pPr>
              <a:lnSpc>
                <a:spcPct val="90000"/>
              </a:lnSpc>
            </a:pPr>
            <a:endParaRPr lang="en-US" smtClean="0"/>
          </a:p>
          <a:p>
            <a:pPr>
              <a:lnSpc>
                <a:spcPct val="90000"/>
              </a:lnSpc>
            </a:pPr>
            <a:r>
              <a:rPr lang="en-US" i="1" smtClean="0"/>
              <a:t>Inference</a:t>
            </a:r>
            <a:r>
              <a:rPr lang="en-US" smtClean="0"/>
              <a:t> treats all of these interchangeably.</a:t>
            </a:r>
          </a:p>
          <a:p>
            <a:pPr lvl="1">
              <a:lnSpc>
                <a:spcPct val="90000"/>
              </a:lnSpc>
            </a:pPr>
            <a:r>
              <a:rPr lang="en-US" smtClean="0"/>
              <a:t>Convert your model to a factor graph first.</a:t>
            </a:r>
          </a:p>
          <a:p>
            <a:pPr lvl="1">
              <a:lnSpc>
                <a:spcPct val="90000"/>
              </a:lnSpc>
            </a:pPr>
            <a:r>
              <a:rPr lang="en-US" smtClean="0"/>
              <a:t>Pearl (1988) gave key strategies for </a:t>
            </a:r>
            <a:r>
              <a:rPr lang="en-US" i="1" smtClean="0"/>
              <a:t>exact</a:t>
            </a:r>
            <a:r>
              <a:rPr lang="en-US" smtClean="0"/>
              <a:t> inference:</a:t>
            </a:r>
          </a:p>
          <a:p>
            <a:pPr lvl="2">
              <a:lnSpc>
                <a:spcPct val="90000"/>
              </a:lnSpc>
            </a:pPr>
            <a:r>
              <a:rPr lang="en-US" b="1" smtClean="0">
                <a:solidFill>
                  <a:srgbClr val="0000FF"/>
                </a:solidFill>
              </a:rPr>
              <a:t>Belief propagation</a:t>
            </a:r>
            <a:r>
              <a:rPr lang="en-US" smtClean="0"/>
              <a:t>, for inference on </a:t>
            </a:r>
            <a:r>
              <a:rPr lang="en-US" i="1" smtClean="0"/>
              <a:t>acyclic</a:t>
            </a:r>
            <a:r>
              <a:rPr lang="en-US" smtClean="0"/>
              <a:t> graphs</a:t>
            </a:r>
          </a:p>
          <a:p>
            <a:pPr lvl="2">
              <a:lnSpc>
                <a:spcPct val="90000"/>
              </a:lnSpc>
            </a:pPr>
            <a:r>
              <a:rPr lang="en-US" b="1" smtClean="0">
                <a:solidFill>
                  <a:srgbClr val="0000FF"/>
                </a:solidFill>
              </a:rPr>
              <a:t>Junction tree algorithm</a:t>
            </a:r>
            <a:r>
              <a:rPr lang="en-US" smtClean="0"/>
              <a:t>, for making </a:t>
            </a:r>
            <a:r>
              <a:rPr lang="en-US" i="1" smtClean="0"/>
              <a:t>any</a:t>
            </a:r>
            <a:r>
              <a:rPr lang="en-US" smtClean="0"/>
              <a:t> graph acyclic</a:t>
            </a:r>
            <a:br>
              <a:rPr lang="en-US" smtClean="0"/>
            </a:br>
            <a:r>
              <a:rPr lang="en-US" smtClean="0"/>
              <a:t>(by merging variables and factors: blows up the runtime)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z="4000" smtClean="0"/>
              <a:t>Object-Oriented Analogy</a:t>
            </a:r>
          </a:p>
        </p:txBody>
      </p:sp>
      <p:sp>
        <p:nvSpPr>
          <p:cNvPr id="3" name="Content Placeholder 2"/>
          <p:cNvSpPr>
            <a:spLocks noGrp="1"/>
          </p:cNvSpPr>
          <p:nvPr>
            <p:ph sz="half" idx="1"/>
          </p:nvPr>
        </p:nvSpPr>
        <p:spPr>
          <a:xfrm>
            <a:off x="457200" y="1190625"/>
            <a:ext cx="8156575" cy="4935538"/>
          </a:xfrm>
        </p:spPr>
        <p:txBody>
          <a:bodyPr/>
          <a:lstStyle/>
          <a:p>
            <a:pPr eaLnBrk="1" hangingPunct="1">
              <a:lnSpc>
                <a:spcPct val="80000"/>
              </a:lnSpc>
            </a:pPr>
            <a:r>
              <a:rPr lang="en-US" sz="1800" b="1" smtClean="0"/>
              <a:t>What is a sample?  </a:t>
            </a:r>
            <a:br>
              <a:rPr lang="en-US" sz="1800" b="1" smtClean="0"/>
            </a:br>
            <a:r>
              <a:rPr lang="en-US" sz="1800" smtClean="0"/>
              <a:t>A datum: an immutable </a:t>
            </a:r>
            <a:r>
              <a:rPr lang="en-US" sz="1800" i="1" smtClean="0"/>
              <a:t>object</a:t>
            </a:r>
            <a:r>
              <a:rPr lang="en-US" sz="1800" smtClean="0"/>
              <a:t> that describes a linguistic structure.</a:t>
            </a:r>
          </a:p>
          <a:p>
            <a:pPr eaLnBrk="1" hangingPunct="1">
              <a:lnSpc>
                <a:spcPct val="80000"/>
              </a:lnSpc>
            </a:pPr>
            <a:r>
              <a:rPr lang="en-US" sz="1800" b="1" smtClean="0"/>
              <a:t>What is the sample space?</a:t>
            </a:r>
            <a:br>
              <a:rPr lang="en-US" sz="1800" b="1" smtClean="0"/>
            </a:br>
            <a:r>
              <a:rPr lang="en-US" sz="1800" smtClean="0"/>
              <a:t>The </a:t>
            </a:r>
            <a:r>
              <a:rPr lang="en-US" sz="1800" i="1" smtClean="0"/>
              <a:t>class</a:t>
            </a:r>
            <a:r>
              <a:rPr lang="en-US" sz="1800" smtClean="0"/>
              <a:t> of all possible sample objects.</a:t>
            </a:r>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b="1" smtClean="0"/>
          </a:p>
          <a:p>
            <a:pPr eaLnBrk="1" hangingPunct="1">
              <a:lnSpc>
                <a:spcPct val="80000"/>
              </a:lnSpc>
            </a:pPr>
            <a:r>
              <a:rPr lang="en-US" sz="1800" b="1" smtClean="0"/>
              <a:t>What is a random variable? </a:t>
            </a:r>
            <a:br>
              <a:rPr lang="en-US" sz="1800" b="1" smtClean="0"/>
            </a:br>
            <a:r>
              <a:rPr lang="en-US" sz="1800" smtClean="0"/>
              <a:t>An </a:t>
            </a:r>
            <a:r>
              <a:rPr lang="en-US" sz="1800" i="1" smtClean="0"/>
              <a:t>accessor method </a:t>
            </a:r>
            <a:r>
              <a:rPr lang="en-US" sz="1800" smtClean="0"/>
              <a:t>of the class, e.g., one that returns a certain field.</a:t>
            </a:r>
          </a:p>
          <a:p>
            <a:pPr lvl="1" eaLnBrk="1" hangingPunct="1">
              <a:lnSpc>
                <a:spcPct val="80000"/>
              </a:lnSpc>
            </a:pPr>
            <a:r>
              <a:rPr lang="en-US" sz="1700" smtClean="0"/>
              <a:t>Will give different values when called on different random samples.</a:t>
            </a:r>
          </a:p>
        </p:txBody>
      </p:sp>
      <p:sp>
        <p:nvSpPr>
          <p:cNvPr id="4" name="Slide Number Placeholder 3"/>
          <p:cNvSpPr>
            <a:spLocks noGrp="1"/>
          </p:cNvSpPr>
          <p:nvPr>
            <p:ph type="sldNum" sz="quarter" idx="12"/>
          </p:nvPr>
        </p:nvSpPr>
        <p:spPr/>
        <p:txBody>
          <a:bodyPr/>
          <a:lstStyle/>
          <a:p>
            <a:pPr>
              <a:defRPr/>
            </a:pPr>
            <a:fld id="{E92A0016-9A05-4E6E-9104-BBCCFF295A65}" type="slidenum">
              <a:rPr lang="en-US"/>
              <a:pPr>
                <a:defRPr/>
              </a:pPr>
              <a:t>23</a:t>
            </a:fld>
            <a:endParaRPr lang="en-US"/>
          </a:p>
        </p:txBody>
      </p:sp>
      <p:grpSp>
        <p:nvGrpSpPr>
          <p:cNvPr id="34830" name="Group 14"/>
          <p:cNvGrpSpPr>
            <a:grpSpLocks/>
          </p:cNvGrpSpPr>
          <p:nvPr/>
        </p:nvGrpSpPr>
        <p:grpSpPr bwMode="auto">
          <a:xfrm>
            <a:off x="536575" y="2236788"/>
            <a:ext cx="7775575" cy="1296987"/>
            <a:chOff x="338" y="1409"/>
            <a:chExt cx="4898" cy="817"/>
          </a:xfrm>
        </p:grpSpPr>
        <p:sp>
          <p:nvSpPr>
            <p:cNvPr id="5" name="TextBox 5"/>
            <p:cNvSpPr txBox="1">
              <a:spLocks noChangeArrowheads="1"/>
            </p:cNvSpPr>
            <p:nvPr/>
          </p:nvSpPr>
          <p:spPr bwMode="auto">
            <a:xfrm>
              <a:off x="338" y="1409"/>
              <a:ext cx="4898" cy="817"/>
            </a:xfrm>
            <a:prstGeom prst="rect">
              <a:avLst/>
            </a:prstGeom>
            <a:solidFill>
              <a:schemeClr val="bg1"/>
            </a:solidFill>
            <a:ln w="9525">
              <a:solidFill>
                <a:srgbClr val="0000FF"/>
              </a:solidFill>
              <a:miter lim="800000"/>
              <a:headEnd/>
              <a:tailEnd/>
            </a:ln>
            <a:effectLst>
              <a:outerShdw dist="114300" dir="2700000" algn="tl" rotWithShape="0">
                <a:srgbClr val="000000">
                  <a:alpha val="42999"/>
                </a:srgbClr>
              </a:outerShdw>
            </a:effectLst>
          </p:spPr>
          <p:txBody>
            <a:bodyPr anchor="ctr"/>
            <a:lstStyle/>
            <a:p>
              <a:pPr algn="ctr" fontAlgn="auto">
                <a:spcBef>
                  <a:spcPts val="0"/>
                </a:spcBef>
                <a:spcAft>
                  <a:spcPts val="0"/>
                </a:spcAft>
                <a:defRPr/>
              </a:pPr>
              <a:endParaRPr lang="en-US" sz="1800" dirty="0">
                <a:latin typeface="+mn-lt"/>
                <a:cs typeface="+mn-cs"/>
              </a:endParaRPr>
            </a:p>
          </p:txBody>
        </p:sp>
        <p:sp>
          <p:nvSpPr>
            <p:cNvPr id="54282" name="TextBox 6"/>
            <p:cNvSpPr txBox="1">
              <a:spLocks noChangeArrowheads="1"/>
            </p:cNvSpPr>
            <p:nvPr/>
          </p:nvSpPr>
          <p:spPr bwMode="auto">
            <a:xfrm>
              <a:off x="537" y="1421"/>
              <a:ext cx="2445" cy="208"/>
            </a:xfrm>
            <a:prstGeom prst="rect">
              <a:avLst/>
            </a:prstGeom>
            <a:solidFill>
              <a:schemeClr val="bg1"/>
            </a:solidFill>
            <a:ln w="9525">
              <a:noFill/>
              <a:miter lim="800000"/>
              <a:headEnd/>
              <a:tailEnd/>
            </a:ln>
          </p:spPr>
          <p:txBody>
            <a:bodyPr anchor="ctr"/>
            <a:lstStyle/>
            <a:p>
              <a:r>
                <a:rPr lang="en-US" sz="1600">
                  <a:solidFill>
                    <a:srgbClr val="0000FF"/>
                  </a:solidFill>
                  <a:latin typeface="Courier New" pitchFamily="49" charset="0"/>
                  <a:cs typeface="Courier New" pitchFamily="49" charset="0"/>
                </a:rPr>
                <a:t>class Tagging:</a:t>
              </a:r>
            </a:p>
          </p:txBody>
        </p:sp>
        <p:sp>
          <p:nvSpPr>
            <p:cNvPr id="54283" name="TextBox 7"/>
            <p:cNvSpPr txBox="1">
              <a:spLocks noChangeArrowheads="1"/>
            </p:cNvSpPr>
            <p:nvPr/>
          </p:nvSpPr>
          <p:spPr bwMode="auto">
            <a:xfrm>
              <a:off x="776" y="1623"/>
              <a:ext cx="4112" cy="537"/>
            </a:xfrm>
            <a:prstGeom prst="rect">
              <a:avLst/>
            </a:prstGeom>
            <a:solidFill>
              <a:schemeClr val="bg1"/>
            </a:solidFill>
            <a:ln w="9525">
              <a:noFill/>
              <a:miter lim="800000"/>
              <a:headEnd/>
              <a:tailEnd/>
            </a:ln>
          </p:spPr>
          <p:txBody>
            <a:bodyPr/>
            <a:lstStyle/>
            <a:p>
              <a:pPr>
                <a:tabLst>
                  <a:tab pos="2403475" algn="l"/>
                  <a:tab pos="4171950" algn="l"/>
                </a:tabLst>
              </a:pPr>
              <a:r>
                <a:rPr lang="en-US" sz="1600">
                  <a:solidFill>
                    <a:srgbClr val="0000FF"/>
                  </a:solidFill>
                  <a:latin typeface="Courier New" pitchFamily="49" charset="0"/>
                  <a:cs typeface="Courier New" pitchFamily="49" charset="0"/>
                </a:rPr>
                <a:t>int n;	</a:t>
              </a:r>
              <a:r>
                <a:rPr lang="en-US" sz="1600">
                  <a:solidFill>
                    <a:srgbClr val="6464FF"/>
                  </a:solidFill>
                  <a:latin typeface="Courier New" pitchFamily="49" charset="0"/>
                  <a:cs typeface="Courier New" pitchFamily="49" charset="0"/>
                </a:rPr>
                <a:t>// length of sentence</a:t>
              </a:r>
            </a:p>
            <a:p>
              <a:pPr>
                <a:tabLst>
                  <a:tab pos="2403475" algn="l"/>
                  <a:tab pos="4171950" algn="l"/>
                </a:tabLst>
              </a:pPr>
              <a:r>
                <a:rPr lang="en-US" sz="1600">
                  <a:solidFill>
                    <a:srgbClr val="0000FF"/>
                  </a:solidFill>
                  <a:latin typeface="Courier New" pitchFamily="49" charset="0"/>
                  <a:cs typeface="Courier New" pitchFamily="49" charset="0"/>
                </a:rPr>
                <a:t>Word[] w;	</a:t>
              </a:r>
              <a:r>
                <a:rPr lang="en-US" sz="1600">
                  <a:solidFill>
                    <a:srgbClr val="6464FF"/>
                  </a:solidFill>
                  <a:latin typeface="Courier New" pitchFamily="49" charset="0"/>
                  <a:cs typeface="Courier New" pitchFamily="49" charset="0"/>
                </a:rPr>
                <a:t>// array of n words (values w</a:t>
              </a:r>
              <a:r>
                <a:rPr lang="en-US" sz="1600" baseline="-25000">
                  <a:solidFill>
                    <a:srgbClr val="6464FF"/>
                  </a:solidFill>
                  <a:latin typeface="Courier New" pitchFamily="49" charset="0"/>
                  <a:cs typeface="Courier New" pitchFamily="49" charset="0"/>
                </a:rPr>
                <a:t>i</a:t>
              </a:r>
              <a:r>
                <a:rPr lang="en-US" sz="1600">
                  <a:solidFill>
                    <a:srgbClr val="6464FF"/>
                  </a:solidFill>
                  <a:latin typeface="Courier New" pitchFamily="49" charset="0"/>
                  <a:cs typeface="Courier New" pitchFamily="49" charset="0"/>
                </a:rPr>
                <a:t>)</a:t>
              </a:r>
            </a:p>
            <a:p>
              <a:pPr>
                <a:tabLst>
                  <a:tab pos="2403475" algn="l"/>
                  <a:tab pos="4171950" algn="l"/>
                </a:tabLst>
              </a:pPr>
              <a:r>
                <a:rPr lang="en-US" sz="1600">
                  <a:solidFill>
                    <a:srgbClr val="0000FF"/>
                  </a:solidFill>
                  <a:latin typeface="Courier New" pitchFamily="49" charset="0"/>
                  <a:cs typeface="Courier New" pitchFamily="49" charset="0"/>
                </a:rPr>
                <a:t>Tag[] t;	</a:t>
              </a:r>
              <a:r>
                <a:rPr lang="en-US" sz="1600">
                  <a:solidFill>
                    <a:srgbClr val="6464FF"/>
                  </a:solidFill>
                  <a:latin typeface="Courier New" pitchFamily="49" charset="0"/>
                  <a:cs typeface="Courier New" pitchFamily="49" charset="0"/>
                </a:rPr>
                <a:t>// array of n tags  (values t</a:t>
              </a:r>
              <a:r>
                <a:rPr lang="en-US" sz="1600" baseline="-25000">
                  <a:solidFill>
                    <a:srgbClr val="6464FF"/>
                  </a:solidFill>
                  <a:latin typeface="Courier New" pitchFamily="49" charset="0"/>
                  <a:cs typeface="Courier New" pitchFamily="49" charset="0"/>
                </a:rPr>
                <a:t>i</a:t>
              </a:r>
              <a:r>
                <a:rPr lang="en-US" sz="1600">
                  <a:solidFill>
                    <a:srgbClr val="6464FF"/>
                  </a:solidFill>
                  <a:latin typeface="Courier New" pitchFamily="49" charset="0"/>
                  <a:cs typeface="Courier New" pitchFamily="49" charset="0"/>
                </a:rPr>
                <a:t>)</a:t>
              </a:r>
            </a:p>
            <a:p>
              <a:pPr>
                <a:tabLst>
                  <a:tab pos="2403475" algn="l"/>
                  <a:tab pos="4171950" algn="l"/>
                </a:tabLst>
              </a:pPr>
              <a:endParaRPr lang="en-US" sz="1600">
                <a:solidFill>
                  <a:srgbClr val="6464FF"/>
                </a:solidFill>
                <a:latin typeface="Courier New" pitchFamily="49" charset="0"/>
                <a:cs typeface="Courier New" pitchFamily="49" charset="0"/>
              </a:endParaRPr>
            </a:p>
          </p:txBody>
        </p:sp>
      </p:grpSp>
      <p:grpSp>
        <p:nvGrpSpPr>
          <p:cNvPr id="34829" name="Group 13"/>
          <p:cNvGrpSpPr>
            <a:grpSpLocks/>
          </p:cNvGrpSpPr>
          <p:nvPr/>
        </p:nvGrpSpPr>
        <p:grpSpPr bwMode="auto">
          <a:xfrm>
            <a:off x="546100" y="4640263"/>
            <a:ext cx="7775575" cy="1630362"/>
            <a:chOff x="344" y="2923"/>
            <a:chExt cx="4898" cy="1027"/>
          </a:xfrm>
        </p:grpSpPr>
        <p:sp>
          <p:nvSpPr>
            <p:cNvPr id="6" name="TextBox 5"/>
            <p:cNvSpPr txBox="1">
              <a:spLocks noChangeArrowheads="1"/>
            </p:cNvSpPr>
            <p:nvPr/>
          </p:nvSpPr>
          <p:spPr bwMode="auto">
            <a:xfrm>
              <a:off x="344" y="2923"/>
              <a:ext cx="4898" cy="1027"/>
            </a:xfrm>
            <a:prstGeom prst="rect">
              <a:avLst/>
            </a:prstGeom>
            <a:solidFill>
              <a:schemeClr val="bg1"/>
            </a:solidFill>
            <a:ln w="9525">
              <a:solidFill>
                <a:srgbClr val="0000FF"/>
              </a:solidFill>
              <a:miter lim="800000"/>
              <a:headEnd/>
              <a:tailEnd/>
            </a:ln>
            <a:effectLst>
              <a:outerShdw dist="114300" dir="2700000" algn="tl" rotWithShape="0">
                <a:srgbClr val="000000">
                  <a:alpha val="42999"/>
                </a:srgbClr>
              </a:outerShdw>
            </a:effectLst>
          </p:spPr>
          <p:txBody>
            <a:bodyPr anchor="ctr"/>
            <a:lstStyle/>
            <a:p>
              <a:pPr algn="ctr" fontAlgn="auto">
                <a:spcBef>
                  <a:spcPts val="0"/>
                </a:spcBef>
                <a:spcAft>
                  <a:spcPts val="0"/>
                </a:spcAft>
                <a:defRPr/>
              </a:pPr>
              <a:endParaRPr lang="en-US" sz="1800" dirty="0">
                <a:latin typeface="+mn-lt"/>
                <a:cs typeface="+mn-cs"/>
              </a:endParaRPr>
            </a:p>
          </p:txBody>
        </p:sp>
        <p:sp>
          <p:nvSpPr>
            <p:cNvPr id="54280" name="TextBox 7"/>
            <p:cNvSpPr txBox="1">
              <a:spLocks noChangeArrowheads="1"/>
            </p:cNvSpPr>
            <p:nvPr/>
          </p:nvSpPr>
          <p:spPr bwMode="auto">
            <a:xfrm>
              <a:off x="728" y="2954"/>
              <a:ext cx="4112" cy="905"/>
            </a:xfrm>
            <a:prstGeom prst="rect">
              <a:avLst/>
            </a:prstGeom>
            <a:solidFill>
              <a:schemeClr val="bg1"/>
            </a:solidFill>
            <a:ln w="9525">
              <a:noFill/>
              <a:miter lim="800000"/>
              <a:headEnd/>
              <a:tailEnd/>
            </a:ln>
          </p:spPr>
          <p:txBody>
            <a:bodyPr/>
            <a:lstStyle/>
            <a:p>
              <a:pPr>
                <a:tabLst>
                  <a:tab pos="2403475" algn="l"/>
                  <a:tab pos="4171950" algn="l"/>
                </a:tabLst>
              </a:pPr>
              <a:r>
                <a:rPr lang="en-US" sz="1600">
                  <a:solidFill>
                    <a:srgbClr val="0000FF"/>
                  </a:solidFill>
                  <a:latin typeface="Courier New" pitchFamily="49" charset="0"/>
                  <a:cs typeface="Courier New" pitchFamily="49" charset="0"/>
                </a:rPr>
                <a:t>Word W(int i) { return w[i]; }	</a:t>
              </a:r>
              <a:r>
                <a:rPr lang="en-US" sz="1600">
                  <a:solidFill>
                    <a:srgbClr val="6464FF"/>
                  </a:solidFill>
                  <a:latin typeface="Courier New" pitchFamily="49" charset="0"/>
                  <a:cs typeface="Courier New" pitchFamily="49" charset="0"/>
                </a:rPr>
                <a:t>// random var W</a:t>
              </a:r>
              <a:r>
                <a:rPr lang="en-US" sz="1600" baseline="-25000">
                  <a:solidFill>
                    <a:srgbClr val="6464FF"/>
                  </a:solidFill>
                  <a:latin typeface="Courier New" pitchFamily="49" charset="0"/>
                  <a:cs typeface="Courier New" pitchFamily="49" charset="0"/>
                </a:rPr>
                <a:t>i</a:t>
              </a:r>
            </a:p>
            <a:p>
              <a:pPr>
                <a:tabLst>
                  <a:tab pos="2403475" algn="l"/>
                  <a:tab pos="4171950" algn="l"/>
                </a:tabLst>
              </a:pPr>
              <a:r>
                <a:rPr lang="en-US" sz="1600">
                  <a:solidFill>
                    <a:srgbClr val="0000FF"/>
                  </a:solidFill>
                  <a:latin typeface="Courier New" pitchFamily="49" charset="0"/>
                  <a:cs typeface="Courier New" pitchFamily="49" charset="0"/>
                </a:rPr>
                <a:t>Tag T(int i) { return t[i]; }	</a:t>
              </a:r>
              <a:r>
                <a:rPr lang="en-US" sz="1600">
                  <a:solidFill>
                    <a:srgbClr val="6464FF"/>
                  </a:solidFill>
                  <a:latin typeface="Courier New" pitchFamily="49" charset="0"/>
                  <a:cs typeface="Courier New" pitchFamily="49" charset="0"/>
                </a:rPr>
                <a:t>// random var T</a:t>
              </a:r>
              <a:r>
                <a:rPr lang="en-US" sz="1600" baseline="-25000">
                  <a:solidFill>
                    <a:srgbClr val="6464FF"/>
                  </a:solidFill>
                  <a:latin typeface="Courier New" pitchFamily="49" charset="0"/>
                  <a:cs typeface="Courier New" pitchFamily="49" charset="0"/>
                </a:rPr>
                <a:t>i</a:t>
              </a:r>
            </a:p>
            <a:p>
              <a:pPr>
                <a:tabLst>
                  <a:tab pos="2403475" algn="l"/>
                  <a:tab pos="4171950" algn="l"/>
                </a:tabLst>
              </a:pPr>
              <a:endParaRPr lang="en-US" sz="1600">
                <a:solidFill>
                  <a:srgbClr val="3399FF"/>
                </a:solidFill>
                <a:latin typeface="Courier New" pitchFamily="49" charset="0"/>
                <a:cs typeface="Courier New" pitchFamily="49" charset="0"/>
              </a:endParaRPr>
            </a:p>
            <a:p>
              <a:pPr>
                <a:tabLst>
                  <a:tab pos="2403475" algn="l"/>
                  <a:tab pos="4171950" algn="l"/>
                </a:tabLst>
              </a:pPr>
              <a:r>
                <a:rPr lang="en-US" sz="1600">
                  <a:solidFill>
                    <a:srgbClr val="0000FF"/>
                  </a:solidFill>
                  <a:latin typeface="Courier New" pitchFamily="49" charset="0"/>
                  <a:cs typeface="Courier New" pitchFamily="49" charset="0"/>
                </a:rPr>
                <a:t>String S(int i) {		</a:t>
              </a:r>
              <a:r>
                <a:rPr lang="en-US" sz="1600">
                  <a:solidFill>
                    <a:srgbClr val="6464FF"/>
                  </a:solidFill>
                  <a:latin typeface="Courier New" pitchFamily="49" charset="0"/>
                  <a:cs typeface="Courier New" pitchFamily="49" charset="0"/>
                </a:rPr>
                <a:t>// random var S</a:t>
              </a:r>
              <a:r>
                <a:rPr lang="en-US" sz="1600" baseline="-25000">
                  <a:solidFill>
                    <a:srgbClr val="6464FF"/>
                  </a:solidFill>
                  <a:latin typeface="Courier New" pitchFamily="49" charset="0"/>
                  <a:cs typeface="Courier New" pitchFamily="49" charset="0"/>
                </a:rPr>
                <a:t>i</a:t>
              </a:r>
            </a:p>
            <a:p>
              <a:pPr>
                <a:tabLst>
                  <a:tab pos="2403475" algn="l"/>
                  <a:tab pos="4171950" algn="l"/>
                </a:tabLst>
              </a:pPr>
              <a:r>
                <a:rPr lang="en-US" sz="1600">
                  <a:solidFill>
                    <a:srgbClr val="0000FF"/>
                  </a:solidFill>
                  <a:latin typeface="Courier New" pitchFamily="49" charset="0"/>
                  <a:cs typeface="Courier New" pitchFamily="49" charset="0"/>
                </a:rPr>
                <a:t>   return suffix(w[i], 3);  }</a:t>
              </a:r>
            </a:p>
          </p:txBody>
        </p:sp>
      </p:grpSp>
      <p:sp>
        <p:nvSpPr>
          <p:cNvPr id="37900" name="Rectangle 12"/>
          <p:cNvSpPr>
            <a:spLocks noChangeArrowheads="1"/>
          </p:cNvSpPr>
          <p:nvPr/>
        </p:nvSpPr>
        <p:spPr bwMode="auto">
          <a:xfrm>
            <a:off x="942975" y="6461125"/>
            <a:ext cx="7569200" cy="396875"/>
          </a:xfrm>
          <a:prstGeom prst="rect">
            <a:avLst/>
          </a:prstGeom>
          <a:noFill/>
          <a:ln w="9525">
            <a:noFill/>
            <a:miter lim="800000"/>
            <a:headEnd/>
            <a:tailEnd/>
          </a:ln>
        </p:spPr>
        <p:txBody>
          <a:bodyPr wrap="none">
            <a:spAutoFit/>
          </a:bodyPr>
          <a:lstStyle/>
          <a:p>
            <a:pPr defTabSz="914400"/>
            <a:r>
              <a:rPr lang="en-US" b="1"/>
              <a:t>Random variable W</a:t>
            </a:r>
            <a:r>
              <a:rPr lang="en-US" b="1" baseline="-25000"/>
              <a:t>5</a:t>
            </a:r>
            <a:r>
              <a:rPr lang="en-US" b="1"/>
              <a:t> takes value w</a:t>
            </a:r>
            <a:r>
              <a:rPr lang="en-US" b="1" baseline="-25000"/>
              <a:t>5</a:t>
            </a:r>
            <a:r>
              <a:rPr lang="en-US" b="1"/>
              <a:t> == “arrow” in this sample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4830"/>
                                        </p:tgtEl>
                                        <p:attrNameLst>
                                          <p:attrName>style.visibility</p:attrName>
                                        </p:attrNameLst>
                                      </p:cBhvr>
                                      <p:to>
                                        <p:strVal val="visible"/>
                                      </p:to>
                                    </p:set>
                                    <p:anim calcmode="lin" valueType="num">
                                      <p:cBhvr additive="base">
                                        <p:cTn id="11" dur="500" fill="hold"/>
                                        <p:tgtEl>
                                          <p:spTgt spid="34830"/>
                                        </p:tgtEl>
                                        <p:attrNameLst>
                                          <p:attrName>ppt_x</p:attrName>
                                        </p:attrNameLst>
                                      </p:cBhvr>
                                      <p:tavLst>
                                        <p:tav tm="0">
                                          <p:val>
                                            <p:strVal val="#ppt_x"/>
                                          </p:val>
                                        </p:tav>
                                        <p:tav tm="100000">
                                          <p:val>
                                            <p:strVal val="#ppt_x"/>
                                          </p:val>
                                        </p:tav>
                                      </p:tavLst>
                                    </p:anim>
                                    <p:anim calcmode="lin" valueType="num">
                                      <p:cBhvr additive="base">
                                        <p:cTn id="12" dur="500" fill="hold"/>
                                        <p:tgtEl>
                                          <p:spTgt spid="348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4829"/>
                                        </p:tgtEl>
                                        <p:attrNameLst>
                                          <p:attrName>style.visibility</p:attrName>
                                        </p:attrNameLst>
                                      </p:cBhvr>
                                      <p:to>
                                        <p:strVal val="visible"/>
                                      </p:to>
                                    </p:set>
                                    <p:anim calcmode="lin" valueType="num">
                                      <p:cBhvr additive="base">
                                        <p:cTn id="23" dur="500" fill="hold"/>
                                        <p:tgtEl>
                                          <p:spTgt spid="34829"/>
                                        </p:tgtEl>
                                        <p:attrNameLst>
                                          <p:attrName>ppt_x</p:attrName>
                                        </p:attrNameLst>
                                      </p:cBhvr>
                                      <p:tavLst>
                                        <p:tav tm="0">
                                          <p:val>
                                            <p:strVal val="#ppt_x"/>
                                          </p:val>
                                        </p:tav>
                                        <p:tav tm="100000">
                                          <p:val>
                                            <p:strVal val="#ppt_x"/>
                                          </p:val>
                                        </p:tav>
                                      </p:tavLst>
                                    </p:anim>
                                    <p:anim calcmode="lin" valueType="num">
                                      <p:cBhvr additive="base">
                                        <p:cTn id="24" dur="500" fill="hold"/>
                                        <p:tgtEl>
                                          <p:spTgt spid="3482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7900"/>
                                        </p:tgtEl>
                                        <p:attrNameLst>
                                          <p:attrName>style.visibility</p:attrName>
                                        </p:attrNameLst>
                                      </p:cBhvr>
                                      <p:to>
                                        <p:strVal val="visible"/>
                                      </p:to>
                                    </p:set>
                                    <p:anim calcmode="lin" valueType="num">
                                      <p:cBhvr additive="base">
                                        <p:cTn id="29" dur="500" fill="hold"/>
                                        <p:tgtEl>
                                          <p:spTgt spid="37900"/>
                                        </p:tgtEl>
                                        <p:attrNameLst>
                                          <p:attrName>ppt_x</p:attrName>
                                        </p:attrNameLst>
                                      </p:cBhvr>
                                      <p:tavLst>
                                        <p:tav tm="0">
                                          <p:val>
                                            <p:strVal val="1+#ppt_w/2"/>
                                          </p:val>
                                        </p:tav>
                                        <p:tav tm="100000">
                                          <p:val>
                                            <p:strVal val="#ppt_x"/>
                                          </p:val>
                                        </p:tav>
                                      </p:tavLst>
                                    </p:anim>
                                    <p:anim calcmode="lin" valueType="num">
                                      <p:cBhvr additive="base">
                                        <p:cTn id="30" dur="500" fill="hold"/>
                                        <p:tgtEl>
                                          <p:spTgt spid="379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p:txBody>
          <a:bodyPr/>
          <a:lstStyle/>
          <a:p>
            <a:pPr eaLnBrk="1" hangingPunct="1"/>
            <a:r>
              <a:rPr lang="en-US" sz="4000" smtClean="0"/>
              <a:t>Object-Oriented Analogy</a:t>
            </a:r>
          </a:p>
        </p:txBody>
      </p:sp>
      <p:sp>
        <p:nvSpPr>
          <p:cNvPr id="3" name="Content Placeholder 2"/>
          <p:cNvSpPr>
            <a:spLocks noGrp="1"/>
          </p:cNvSpPr>
          <p:nvPr>
            <p:ph sz="half" idx="4294967295"/>
          </p:nvPr>
        </p:nvSpPr>
        <p:spPr>
          <a:xfrm>
            <a:off x="457200" y="1190625"/>
            <a:ext cx="8686800" cy="4935538"/>
          </a:xfrm>
        </p:spPr>
        <p:txBody>
          <a:bodyPr/>
          <a:lstStyle/>
          <a:p>
            <a:pPr eaLnBrk="1" hangingPunct="1">
              <a:lnSpc>
                <a:spcPct val="80000"/>
              </a:lnSpc>
            </a:pPr>
            <a:r>
              <a:rPr lang="en-US" sz="1800" b="1" smtClean="0"/>
              <a:t>What is a sample?  </a:t>
            </a:r>
            <a:br>
              <a:rPr lang="en-US" sz="1800" b="1" smtClean="0"/>
            </a:br>
            <a:r>
              <a:rPr lang="en-US" sz="1800" smtClean="0"/>
              <a:t>A datum: an immutable </a:t>
            </a:r>
            <a:r>
              <a:rPr lang="en-US" sz="1800" i="1" smtClean="0"/>
              <a:t>object</a:t>
            </a:r>
            <a:r>
              <a:rPr lang="en-US" sz="1800" smtClean="0"/>
              <a:t> that describes a linguistic structure.</a:t>
            </a:r>
          </a:p>
          <a:p>
            <a:pPr eaLnBrk="1" hangingPunct="1">
              <a:lnSpc>
                <a:spcPct val="80000"/>
              </a:lnSpc>
            </a:pPr>
            <a:r>
              <a:rPr lang="en-US" sz="1800" b="1" smtClean="0"/>
              <a:t>What is the sample space?</a:t>
            </a:r>
            <a:br>
              <a:rPr lang="en-US" sz="1800" b="1" smtClean="0"/>
            </a:br>
            <a:r>
              <a:rPr lang="en-US" sz="1800" smtClean="0"/>
              <a:t>The </a:t>
            </a:r>
            <a:r>
              <a:rPr lang="en-US" sz="1800" i="1" smtClean="0"/>
              <a:t>class</a:t>
            </a:r>
            <a:r>
              <a:rPr lang="en-US" sz="1800" smtClean="0"/>
              <a:t> of all possible sample objects.</a:t>
            </a:r>
          </a:p>
          <a:p>
            <a:pPr eaLnBrk="1" hangingPunct="1">
              <a:lnSpc>
                <a:spcPct val="80000"/>
              </a:lnSpc>
            </a:pPr>
            <a:r>
              <a:rPr lang="en-US" sz="1800" b="1" smtClean="0"/>
              <a:t>What is a random variable?  </a:t>
            </a:r>
            <a:br>
              <a:rPr lang="en-US" sz="1800" b="1" smtClean="0"/>
            </a:br>
            <a:r>
              <a:rPr lang="en-US" sz="1800" smtClean="0"/>
              <a:t>An </a:t>
            </a:r>
            <a:r>
              <a:rPr lang="en-US" sz="1800" i="1" smtClean="0"/>
              <a:t>accessor method </a:t>
            </a:r>
            <a:r>
              <a:rPr lang="en-US" sz="1800" smtClean="0"/>
              <a:t>of the class, e.g., one that returns a certain field.</a:t>
            </a:r>
          </a:p>
          <a:p>
            <a:pPr eaLnBrk="1" hangingPunct="1">
              <a:lnSpc>
                <a:spcPct val="80000"/>
              </a:lnSpc>
            </a:pPr>
            <a:endParaRPr lang="en-US" sz="1800" smtClean="0"/>
          </a:p>
          <a:p>
            <a:pPr eaLnBrk="1" hangingPunct="1">
              <a:lnSpc>
                <a:spcPct val="80000"/>
              </a:lnSpc>
            </a:pPr>
            <a:r>
              <a:rPr lang="en-US" sz="1800" b="1" smtClean="0"/>
              <a:t>A model is represented by a different object.  What is a factor of the model?</a:t>
            </a:r>
            <a:br>
              <a:rPr lang="en-US" sz="1800" b="1" smtClean="0"/>
            </a:br>
            <a:r>
              <a:rPr lang="en-US" sz="1800" smtClean="0"/>
              <a:t>A </a:t>
            </a:r>
            <a:r>
              <a:rPr lang="en-US" sz="1800" i="1" smtClean="0"/>
              <a:t>method</a:t>
            </a:r>
            <a:r>
              <a:rPr lang="en-US" sz="1800" smtClean="0"/>
              <a:t> of the model that computes a number </a:t>
            </a:r>
            <a:r>
              <a:rPr lang="en-US" sz="1800" smtClean="0">
                <a:latin typeface="Times New Roman" pitchFamily="18" charset="0"/>
                <a:cs typeface="Times New Roman" pitchFamily="18" charset="0"/>
              </a:rPr>
              <a:t>≥ 0 </a:t>
            </a:r>
            <a:r>
              <a:rPr lang="en-US" sz="1800" smtClean="0"/>
              <a:t>from a sample, based on the sample’s values of a few random variables, and parameters stored in the model.</a:t>
            </a:r>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2400" smtClean="0"/>
          </a:p>
          <a:p>
            <a:pPr eaLnBrk="1" hangingPunct="1">
              <a:lnSpc>
                <a:spcPct val="80000"/>
              </a:lnSpc>
            </a:pPr>
            <a:r>
              <a:rPr lang="en-US" sz="1800" b="1" smtClean="0"/>
              <a:t>What probability does the model assign to a sample?  </a:t>
            </a:r>
            <a:br>
              <a:rPr lang="en-US" sz="1800" b="1" smtClean="0"/>
            </a:br>
            <a:r>
              <a:rPr lang="en-US" sz="1800" smtClean="0"/>
              <a:t>A product of its factors (rescaled).    E.g., </a:t>
            </a:r>
            <a:r>
              <a:rPr lang="en-US" sz="1600" smtClean="0">
                <a:solidFill>
                  <a:srgbClr val="0000FF"/>
                </a:solidFill>
                <a:latin typeface="Courier New" pitchFamily="49" charset="0"/>
                <a:cs typeface="Courier New" pitchFamily="49" charset="0"/>
              </a:rPr>
              <a:t>uprob(tagging) / Z()</a:t>
            </a:r>
            <a:r>
              <a:rPr lang="en-US" sz="1800" smtClean="0"/>
              <a:t>.</a:t>
            </a:r>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r>
              <a:rPr lang="en-US" sz="1800" b="1" smtClean="0"/>
              <a:t>How do you find the scaling factor?  </a:t>
            </a:r>
            <a:br>
              <a:rPr lang="en-US" sz="1800" b="1" smtClean="0"/>
            </a:br>
            <a:r>
              <a:rPr lang="en-US" sz="1800" smtClean="0"/>
              <a:t>Add up the probabilities of all </a:t>
            </a:r>
            <a:r>
              <a:rPr lang="en-US" sz="1800" i="1" smtClean="0"/>
              <a:t>possible</a:t>
            </a:r>
            <a:r>
              <a:rPr lang="en-US" sz="1800" smtClean="0"/>
              <a:t> samples.  If the result </a:t>
            </a:r>
            <a:r>
              <a:rPr lang="en-US" sz="1800" smtClean="0">
                <a:latin typeface="Times New Roman" pitchFamily="18" charset="0"/>
                <a:cs typeface="Times New Roman" pitchFamily="18" charset="0"/>
              </a:rPr>
              <a:t>Z != 1</a:t>
            </a:r>
            <a:r>
              <a:rPr lang="en-US" sz="1800" smtClean="0"/>
              <a:t>, divide the probabilities by that </a:t>
            </a:r>
            <a:r>
              <a:rPr lang="en-US" sz="1800" smtClean="0">
                <a:latin typeface="Times New Roman" pitchFamily="18" charset="0"/>
                <a:cs typeface="Times New Roman" pitchFamily="18" charset="0"/>
              </a:rPr>
              <a:t>Z</a:t>
            </a:r>
            <a:r>
              <a:rPr lang="en-US" sz="1800" smtClean="0"/>
              <a:t>.</a:t>
            </a:r>
          </a:p>
          <a:p>
            <a:pPr eaLnBrk="1" hangingPunct="1">
              <a:lnSpc>
                <a:spcPct val="80000"/>
              </a:lnSpc>
            </a:pPr>
            <a:endParaRPr lang="en-US" sz="1800" smtClean="0"/>
          </a:p>
          <a:p>
            <a:pPr eaLnBrk="1" hangingPunct="1">
              <a:lnSpc>
                <a:spcPct val="80000"/>
              </a:lnSpc>
            </a:pPr>
            <a:endParaRPr lang="en-US" sz="1800" b="1" smtClean="0"/>
          </a:p>
        </p:txBody>
      </p:sp>
      <p:sp>
        <p:nvSpPr>
          <p:cNvPr id="4" name="Slide Number Placeholder 3"/>
          <p:cNvSpPr txBox="1">
            <a:spLocks noGrp="1"/>
          </p:cNvSpPr>
          <p:nvPr/>
        </p:nvSpPr>
        <p:spPr>
          <a:xfrm>
            <a:off x="6629400" y="6356350"/>
            <a:ext cx="2133600" cy="365125"/>
          </a:xfrm>
          <a:prstGeom prst="rect">
            <a:avLst/>
          </a:prstGeom>
          <a:noFill/>
        </p:spPr>
        <p:txBody>
          <a:bodyPr anchor="ctr"/>
          <a:lstStyle/>
          <a:p>
            <a:pPr algn="r" fontAlgn="auto">
              <a:spcBef>
                <a:spcPts val="0"/>
              </a:spcBef>
              <a:spcAft>
                <a:spcPts val="0"/>
              </a:spcAft>
              <a:defRPr/>
            </a:pPr>
            <a:fld id="{66546E71-AE6D-4B6F-B288-57A836192CBC}" type="slidenum">
              <a:rPr lang="en-US" sz="1200">
                <a:solidFill>
                  <a:schemeClr val="tx1">
                    <a:tint val="75000"/>
                  </a:schemeClr>
                </a:solidFill>
                <a:latin typeface="+mn-lt"/>
                <a:cs typeface="+mn-cs"/>
              </a:rPr>
              <a:pPr algn="r" fontAlgn="auto">
                <a:spcBef>
                  <a:spcPts val="0"/>
                </a:spcBef>
                <a:spcAft>
                  <a:spcPts val="0"/>
                </a:spcAft>
                <a:defRPr/>
              </a:pPr>
              <a:t>24</a:t>
            </a:fld>
            <a:endParaRPr lang="en-US" sz="1200">
              <a:solidFill>
                <a:schemeClr val="tx1">
                  <a:tint val="75000"/>
                </a:schemeClr>
              </a:solidFill>
              <a:latin typeface="+mn-lt"/>
              <a:cs typeface="+mn-cs"/>
            </a:endParaRPr>
          </a:p>
        </p:txBody>
      </p:sp>
      <p:sp>
        <p:nvSpPr>
          <p:cNvPr id="56324" name="Line 12"/>
          <p:cNvSpPr>
            <a:spLocks noChangeShapeType="1"/>
          </p:cNvSpPr>
          <p:nvPr/>
        </p:nvSpPr>
        <p:spPr bwMode="auto">
          <a:xfrm>
            <a:off x="0" y="2819400"/>
            <a:ext cx="9144000" cy="15875"/>
          </a:xfrm>
          <a:prstGeom prst="line">
            <a:avLst/>
          </a:prstGeom>
          <a:noFill/>
          <a:ln w="9525">
            <a:solidFill>
              <a:schemeClr val="tx1"/>
            </a:solidFill>
            <a:round/>
            <a:headEnd/>
            <a:tailEnd/>
          </a:ln>
        </p:spPr>
        <p:txBody>
          <a:bodyPr/>
          <a:lstStyle/>
          <a:p>
            <a:endParaRPr lang="en-US"/>
          </a:p>
        </p:txBody>
      </p:sp>
      <p:grpSp>
        <p:nvGrpSpPr>
          <p:cNvPr id="38925" name="Group 13"/>
          <p:cNvGrpSpPr>
            <a:grpSpLocks/>
          </p:cNvGrpSpPr>
          <p:nvPr/>
        </p:nvGrpSpPr>
        <p:grpSpPr bwMode="auto">
          <a:xfrm>
            <a:off x="536575" y="3656013"/>
            <a:ext cx="8382000" cy="1322387"/>
            <a:chOff x="338" y="2303"/>
            <a:chExt cx="5280" cy="833"/>
          </a:xfrm>
        </p:grpSpPr>
        <p:sp>
          <p:nvSpPr>
            <p:cNvPr id="5" name="TextBox 5"/>
            <p:cNvSpPr txBox="1">
              <a:spLocks noChangeArrowheads="1"/>
            </p:cNvSpPr>
            <p:nvPr/>
          </p:nvSpPr>
          <p:spPr bwMode="auto">
            <a:xfrm>
              <a:off x="338" y="2309"/>
              <a:ext cx="5280" cy="827"/>
            </a:xfrm>
            <a:prstGeom prst="rect">
              <a:avLst/>
            </a:prstGeom>
            <a:solidFill>
              <a:schemeClr val="bg1"/>
            </a:solidFill>
            <a:ln w="9525">
              <a:solidFill>
                <a:srgbClr val="0000FF"/>
              </a:solidFill>
              <a:miter lim="800000"/>
              <a:headEnd/>
              <a:tailEnd/>
            </a:ln>
            <a:effectLst>
              <a:outerShdw dist="114300" dir="2700000" algn="tl" rotWithShape="0">
                <a:srgbClr val="000000">
                  <a:alpha val="42999"/>
                </a:srgbClr>
              </a:outerShdw>
            </a:effectLst>
          </p:spPr>
          <p:txBody>
            <a:bodyPr anchor="ctr"/>
            <a:lstStyle/>
            <a:p>
              <a:pPr algn="ctr" fontAlgn="auto">
                <a:spcBef>
                  <a:spcPts val="0"/>
                </a:spcBef>
                <a:spcAft>
                  <a:spcPts val="0"/>
                </a:spcAft>
                <a:defRPr/>
              </a:pPr>
              <a:endParaRPr lang="en-US" sz="1800" dirty="0">
                <a:latin typeface="+mn-lt"/>
                <a:cs typeface="+mn-cs"/>
              </a:endParaRPr>
            </a:p>
          </p:txBody>
        </p:sp>
        <p:sp>
          <p:nvSpPr>
            <p:cNvPr id="56330" name="TextBox 6"/>
            <p:cNvSpPr txBox="1">
              <a:spLocks noChangeArrowheads="1"/>
            </p:cNvSpPr>
            <p:nvPr/>
          </p:nvSpPr>
          <p:spPr bwMode="auto">
            <a:xfrm>
              <a:off x="537" y="2303"/>
              <a:ext cx="2445" cy="208"/>
            </a:xfrm>
            <a:prstGeom prst="rect">
              <a:avLst/>
            </a:prstGeom>
            <a:noFill/>
            <a:ln w="9525">
              <a:noFill/>
              <a:miter lim="800000"/>
              <a:headEnd/>
              <a:tailEnd/>
            </a:ln>
          </p:spPr>
          <p:txBody>
            <a:bodyPr anchor="ctr"/>
            <a:lstStyle/>
            <a:p>
              <a:r>
                <a:rPr lang="en-US" sz="1600">
                  <a:solidFill>
                    <a:srgbClr val="0000FF"/>
                  </a:solidFill>
                  <a:latin typeface="Courier New" pitchFamily="49" charset="0"/>
                  <a:cs typeface="Courier New" pitchFamily="49" charset="0"/>
                </a:rPr>
                <a:t>class TaggingModel:</a:t>
              </a:r>
            </a:p>
          </p:txBody>
        </p:sp>
        <p:sp>
          <p:nvSpPr>
            <p:cNvPr id="56331" name="TextBox 7"/>
            <p:cNvSpPr txBox="1">
              <a:spLocks noChangeArrowheads="1"/>
            </p:cNvSpPr>
            <p:nvPr/>
          </p:nvSpPr>
          <p:spPr bwMode="auto">
            <a:xfrm>
              <a:off x="776" y="2457"/>
              <a:ext cx="4842" cy="537"/>
            </a:xfrm>
            <a:prstGeom prst="rect">
              <a:avLst/>
            </a:prstGeom>
            <a:noFill/>
            <a:ln w="9525">
              <a:noFill/>
              <a:miter lim="800000"/>
              <a:headEnd/>
              <a:tailEnd/>
            </a:ln>
          </p:spPr>
          <p:txBody>
            <a:bodyPr/>
            <a:lstStyle/>
            <a:p>
              <a:pPr>
                <a:tabLst>
                  <a:tab pos="2403475" algn="l"/>
                  <a:tab pos="4171950" algn="l"/>
                </a:tabLst>
              </a:pPr>
              <a:r>
                <a:rPr lang="en-US" sz="1600">
                  <a:solidFill>
                    <a:srgbClr val="0000FF"/>
                  </a:solidFill>
                  <a:latin typeface="Courier New" pitchFamily="49" charset="0"/>
                  <a:cs typeface="Courier New" pitchFamily="49" charset="0"/>
                </a:rPr>
                <a:t>float transition(Tagging tagging, int i) {  </a:t>
              </a:r>
              <a:r>
                <a:rPr lang="en-US" sz="1400">
                  <a:solidFill>
                    <a:srgbClr val="6464FF"/>
                  </a:solidFill>
                  <a:latin typeface="Courier New" pitchFamily="49" charset="0"/>
                  <a:cs typeface="Courier New" pitchFamily="49" charset="0"/>
                </a:rPr>
                <a:t>// tag-tag bigram</a:t>
              </a:r>
              <a:endParaRPr lang="en-US" sz="1400">
                <a:solidFill>
                  <a:srgbClr val="0000FF"/>
                </a:solidFill>
                <a:latin typeface="Courier New" pitchFamily="49" charset="0"/>
                <a:cs typeface="Courier New" pitchFamily="49" charset="0"/>
              </a:endParaRPr>
            </a:p>
            <a:p>
              <a:pPr>
                <a:tabLst>
                  <a:tab pos="2403475" algn="l"/>
                  <a:tab pos="4171950" algn="l"/>
                </a:tabLst>
              </a:pPr>
              <a:r>
                <a:rPr lang="en-US" sz="1600">
                  <a:solidFill>
                    <a:srgbClr val="0000FF"/>
                  </a:solidFill>
                  <a:latin typeface="Courier New" pitchFamily="49" charset="0"/>
                  <a:cs typeface="Courier New" pitchFamily="49" charset="0"/>
                </a:rPr>
                <a:t>   return tparam[tagging.t(i-1)][tagging.t(i)]; }</a:t>
              </a:r>
            </a:p>
            <a:p>
              <a:pPr>
                <a:tabLst>
                  <a:tab pos="2403475" algn="l"/>
                  <a:tab pos="4171950" algn="l"/>
                </a:tabLst>
              </a:pPr>
              <a:r>
                <a:rPr lang="en-US" sz="1600">
                  <a:solidFill>
                    <a:srgbClr val="0000FF"/>
                  </a:solidFill>
                  <a:latin typeface="Courier New" pitchFamily="49" charset="0"/>
                  <a:cs typeface="Courier New" pitchFamily="49" charset="0"/>
                </a:rPr>
                <a:t>float emission(Tagging tagging, int i) {    </a:t>
              </a:r>
              <a:r>
                <a:rPr lang="en-US" sz="1400">
                  <a:solidFill>
                    <a:srgbClr val="6464FF"/>
                  </a:solidFill>
                  <a:latin typeface="Courier New" pitchFamily="49" charset="0"/>
                  <a:cs typeface="Courier New" pitchFamily="49" charset="0"/>
                </a:rPr>
                <a:t>// tag-word bigram</a:t>
              </a:r>
              <a:endParaRPr lang="en-US" sz="1600">
                <a:solidFill>
                  <a:srgbClr val="0000FF"/>
                </a:solidFill>
                <a:latin typeface="Courier New" pitchFamily="49" charset="0"/>
                <a:cs typeface="Courier New" pitchFamily="49" charset="0"/>
              </a:endParaRPr>
            </a:p>
            <a:p>
              <a:pPr>
                <a:tabLst>
                  <a:tab pos="2403475" algn="l"/>
                  <a:tab pos="4171950" algn="l"/>
                </a:tabLst>
              </a:pPr>
              <a:r>
                <a:rPr lang="en-US" sz="1600">
                  <a:solidFill>
                    <a:srgbClr val="0000FF"/>
                  </a:solidFill>
                  <a:latin typeface="Courier New" pitchFamily="49" charset="0"/>
                  <a:cs typeface="Courier New" pitchFamily="49" charset="0"/>
                </a:rPr>
                <a:t>   return eparam[tagging.t(i)][tagging.w(i)]; }</a:t>
              </a:r>
            </a:p>
          </p:txBody>
        </p:sp>
      </p:grpSp>
      <p:grpSp>
        <p:nvGrpSpPr>
          <p:cNvPr id="64535" name="Group 23"/>
          <p:cNvGrpSpPr>
            <a:grpSpLocks/>
          </p:cNvGrpSpPr>
          <p:nvPr/>
        </p:nvGrpSpPr>
        <p:grpSpPr bwMode="auto">
          <a:xfrm>
            <a:off x="533400" y="5700713"/>
            <a:ext cx="7775575" cy="1095375"/>
            <a:chOff x="336" y="3591"/>
            <a:chExt cx="4898" cy="690"/>
          </a:xfrm>
        </p:grpSpPr>
        <p:sp>
          <p:nvSpPr>
            <p:cNvPr id="6" name="TextBox 5"/>
            <p:cNvSpPr txBox="1">
              <a:spLocks noChangeArrowheads="1"/>
            </p:cNvSpPr>
            <p:nvPr/>
          </p:nvSpPr>
          <p:spPr bwMode="auto">
            <a:xfrm>
              <a:off x="336" y="3591"/>
              <a:ext cx="4898" cy="690"/>
            </a:xfrm>
            <a:prstGeom prst="rect">
              <a:avLst/>
            </a:prstGeom>
            <a:solidFill>
              <a:schemeClr val="bg1"/>
            </a:solidFill>
            <a:ln w="9525">
              <a:solidFill>
                <a:srgbClr val="0000FF"/>
              </a:solidFill>
              <a:miter lim="800000"/>
              <a:headEnd/>
              <a:tailEnd/>
            </a:ln>
            <a:effectLst>
              <a:outerShdw dist="114300" dir="2700000" algn="tl" rotWithShape="0">
                <a:srgbClr val="000000">
                  <a:alpha val="42999"/>
                </a:srgbClr>
              </a:outerShdw>
            </a:effectLst>
          </p:spPr>
          <p:txBody>
            <a:bodyPr anchor="ctr"/>
            <a:lstStyle/>
            <a:p>
              <a:pPr algn="ctr" fontAlgn="auto">
                <a:spcBef>
                  <a:spcPts val="0"/>
                </a:spcBef>
                <a:spcAft>
                  <a:spcPts val="0"/>
                </a:spcAft>
                <a:defRPr/>
              </a:pPr>
              <a:endParaRPr lang="en-US" sz="1800" dirty="0">
                <a:latin typeface="+mn-lt"/>
                <a:cs typeface="+mn-cs"/>
              </a:endParaRPr>
            </a:p>
          </p:txBody>
        </p:sp>
        <p:sp>
          <p:nvSpPr>
            <p:cNvPr id="56328" name="TextBox 7"/>
            <p:cNvSpPr txBox="1">
              <a:spLocks noChangeArrowheads="1"/>
            </p:cNvSpPr>
            <p:nvPr/>
          </p:nvSpPr>
          <p:spPr bwMode="auto">
            <a:xfrm>
              <a:off x="774" y="3597"/>
              <a:ext cx="4363" cy="537"/>
            </a:xfrm>
            <a:prstGeom prst="rect">
              <a:avLst/>
            </a:prstGeom>
            <a:solidFill>
              <a:schemeClr val="bg1"/>
            </a:solidFill>
            <a:ln w="9525">
              <a:noFill/>
              <a:miter lim="800000"/>
              <a:headEnd/>
              <a:tailEnd/>
            </a:ln>
          </p:spPr>
          <p:txBody>
            <a:bodyPr/>
            <a:lstStyle/>
            <a:p>
              <a:pPr>
                <a:tabLst>
                  <a:tab pos="2403475" algn="l"/>
                  <a:tab pos="4171950" algn="l"/>
                </a:tabLst>
              </a:pPr>
              <a:r>
                <a:rPr lang="en-US" sz="1600">
                  <a:solidFill>
                    <a:srgbClr val="0000FF"/>
                  </a:solidFill>
                  <a:latin typeface="Courier New" pitchFamily="49" charset="0"/>
                  <a:cs typeface="Courier New" pitchFamily="49" charset="0"/>
                </a:rPr>
                <a:t>float uprob(Tagging tagging) {   </a:t>
              </a:r>
              <a:r>
                <a:rPr lang="en-US" sz="1600">
                  <a:solidFill>
                    <a:srgbClr val="6464FF"/>
                  </a:solidFill>
                  <a:latin typeface="Courier New" pitchFamily="49" charset="0"/>
                  <a:cs typeface="Courier New" pitchFamily="49" charset="0"/>
                </a:rPr>
                <a:t>// unnormalized prob</a:t>
              </a:r>
            </a:p>
            <a:p>
              <a:pPr>
                <a:tabLst>
                  <a:tab pos="2403475" algn="l"/>
                  <a:tab pos="4171950" algn="l"/>
                </a:tabLst>
              </a:pPr>
              <a:r>
                <a:rPr lang="en-US" sz="1600">
                  <a:solidFill>
                    <a:srgbClr val="0000FF"/>
                  </a:solidFill>
                  <a:latin typeface="Courier New" pitchFamily="49" charset="0"/>
                  <a:cs typeface="Courier New" pitchFamily="49" charset="0"/>
                </a:rPr>
                <a:t>   float p=1;</a:t>
              </a:r>
            </a:p>
            <a:p>
              <a:pPr>
                <a:tabLst>
                  <a:tab pos="2403475" algn="l"/>
                  <a:tab pos="4171950" algn="l"/>
                </a:tabLst>
              </a:pPr>
              <a:r>
                <a:rPr lang="en-US" sz="1600">
                  <a:solidFill>
                    <a:srgbClr val="0000FF"/>
                  </a:solidFill>
                  <a:latin typeface="Courier New" pitchFamily="49" charset="0"/>
                  <a:cs typeface="Courier New" pitchFamily="49" charset="0"/>
                </a:rPr>
                <a:t>   for (i=1; i &lt;= tagging.n; i++) { </a:t>
              </a:r>
            </a:p>
            <a:p>
              <a:pPr>
                <a:tabLst>
                  <a:tab pos="2403475" algn="l"/>
                  <a:tab pos="4171950" algn="l"/>
                </a:tabLst>
              </a:pPr>
              <a:r>
                <a:rPr lang="en-US" sz="1600">
                  <a:solidFill>
                    <a:srgbClr val="0000FF"/>
                  </a:solidFill>
                  <a:latin typeface="Courier New" pitchFamily="49" charset="0"/>
                  <a:cs typeface="Courier New" pitchFamily="49" charset="0"/>
                </a:rPr>
                <a:t>      p *= transition(i) * emission(i); }   return p; }</a:t>
              </a:r>
            </a:p>
            <a:p>
              <a:pPr>
                <a:tabLst>
                  <a:tab pos="2403475" algn="l"/>
                  <a:tab pos="4171950" algn="l"/>
                </a:tabLst>
              </a:pPr>
              <a:r>
                <a:rPr lang="en-US" sz="1600">
                  <a:solidFill>
                    <a:srgbClr val="0000FF"/>
                  </a:solidFill>
                  <a:latin typeface="Courier New" pitchFamily="49" charset="0"/>
                  <a:cs typeface="Courier New" pitchFamily="49" charset="0"/>
                </a:rPr>
                <a:t>     </a:t>
              </a:r>
              <a:endParaRPr lang="en-US" sz="1600">
                <a:solidFill>
                  <a:srgbClr val="6464FF"/>
                </a:solidFill>
                <a:latin typeface="Courier New" pitchFamily="49" charset="0"/>
                <a:cs typeface="Courier New" pitchFamily="49" charset="0"/>
              </a:endParaRPr>
            </a:p>
            <a:p>
              <a:pPr>
                <a:tabLst>
                  <a:tab pos="2403475" algn="l"/>
                  <a:tab pos="4171950" algn="l"/>
                </a:tabLst>
              </a:pPr>
              <a:endParaRPr lang="en-US" sz="1600">
                <a:solidFill>
                  <a:srgbClr val="6464FF"/>
                </a:solidFill>
                <a:latin typeface="Courier New" pitchFamily="49" charset="0"/>
                <a:cs typeface="Courier New" pitchFamily="49"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8925"/>
                                        </p:tgtEl>
                                        <p:attrNameLst>
                                          <p:attrName>style.visibility</p:attrName>
                                        </p:attrNameLst>
                                      </p:cBhvr>
                                      <p:to>
                                        <p:strVal val="visible"/>
                                      </p:to>
                                    </p:set>
                                    <p:anim calcmode="lin" valueType="num">
                                      <p:cBhvr additive="base">
                                        <p:cTn id="11" dur="500" fill="hold"/>
                                        <p:tgtEl>
                                          <p:spTgt spid="38925"/>
                                        </p:tgtEl>
                                        <p:attrNameLst>
                                          <p:attrName>ppt_x</p:attrName>
                                        </p:attrNameLst>
                                      </p:cBhvr>
                                      <p:tavLst>
                                        <p:tav tm="0">
                                          <p:val>
                                            <p:strVal val="#ppt_x"/>
                                          </p:val>
                                        </p:tav>
                                        <p:tav tm="100000">
                                          <p:val>
                                            <p:strVal val="#ppt_x"/>
                                          </p:val>
                                        </p:tav>
                                      </p:tavLst>
                                    </p:anim>
                                    <p:anim calcmode="lin" valueType="num">
                                      <p:cBhvr additive="base">
                                        <p:cTn id="12" dur="500" fill="hold"/>
                                        <p:tgtEl>
                                          <p:spTgt spid="389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4535"/>
                                        </p:tgtEl>
                                        <p:attrNameLst>
                                          <p:attrName>style.visibility</p:attrName>
                                        </p:attrNameLst>
                                      </p:cBhvr>
                                      <p:to>
                                        <p:strVal val="visible"/>
                                      </p:to>
                                    </p:set>
                                    <p:anim calcmode="lin" valueType="num">
                                      <p:cBhvr additive="base">
                                        <p:cTn id="21" dur="500" fill="hold"/>
                                        <p:tgtEl>
                                          <p:spTgt spid="64535"/>
                                        </p:tgtEl>
                                        <p:attrNameLst>
                                          <p:attrName>ppt_x</p:attrName>
                                        </p:attrNameLst>
                                      </p:cBhvr>
                                      <p:tavLst>
                                        <p:tav tm="0">
                                          <p:val>
                                            <p:strVal val="#ppt_x"/>
                                          </p:val>
                                        </p:tav>
                                        <p:tav tm="100000">
                                          <p:val>
                                            <p:strVal val="#ppt_x"/>
                                          </p:val>
                                        </p:tav>
                                      </p:tavLst>
                                    </p:anim>
                                    <p:anim calcmode="lin" valueType="num">
                                      <p:cBhvr additive="base">
                                        <p:cTn id="22" dur="500" fill="hold"/>
                                        <p:tgtEl>
                                          <p:spTgt spid="64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Modeling with Factor Graphs</a:t>
            </a:r>
            <a:endParaRPr lang="en-US" dirty="0"/>
          </a:p>
        </p:txBody>
      </p:sp>
      <p:sp>
        <p:nvSpPr>
          <p:cNvPr id="57346" name="Content Placeholder 2"/>
          <p:cNvSpPr>
            <a:spLocks noGrp="1"/>
          </p:cNvSpPr>
          <p:nvPr>
            <p:ph idx="1"/>
          </p:nvPr>
        </p:nvSpPr>
        <p:spPr/>
        <p:txBody>
          <a:bodyPr/>
          <a:lstStyle/>
          <a:p>
            <a:pPr eaLnBrk="1" hangingPunct="1"/>
            <a:r>
              <a:rPr lang="en-US" b="1" smtClean="0"/>
              <a:t>Factor graphs </a:t>
            </a:r>
            <a:r>
              <a:rPr lang="en-US" smtClean="0"/>
              <a:t>can be used to model many </a:t>
            </a:r>
            <a:r>
              <a:rPr lang="en-US" b="1" smtClean="0"/>
              <a:t>linguistic structures.</a:t>
            </a:r>
          </a:p>
          <a:p>
            <a:pPr eaLnBrk="1" hangingPunct="1"/>
            <a:endParaRPr lang="en-US" b="1" smtClean="0"/>
          </a:p>
          <a:p>
            <a:pPr eaLnBrk="1" hangingPunct="1"/>
            <a:r>
              <a:rPr lang="en-US" smtClean="0"/>
              <a:t>Here we highlight a few </a:t>
            </a:r>
            <a:r>
              <a:rPr lang="en-US" b="1" smtClean="0"/>
              <a:t>example NLP tasks.</a:t>
            </a:r>
          </a:p>
          <a:p>
            <a:pPr lvl="1" eaLnBrk="1" hangingPunct="1"/>
            <a:r>
              <a:rPr lang="en-US" i="1" smtClean="0"/>
              <a:t>People have used BP for all of these.</a:t>
            </a:r>
          </a:p>
          <a:p>
            <a:pPr eaLnBrk="1" hangingPunct="1"/>
            <a:endParaRPr lang="en-US" b="1" smtClean="0"/>
          </a:p>
          <a:p>
            <a:pPr eaLnBrk="1" hangingPunct="1"/>
            <a:r>
              <a:rPr lang="en-US" smtClean="0"/>
              <a:t>We’ll describe how </a:t>
            </a:r>
            <a:r>
              <a:rPr lang="en-US" b="1" smtClean="0"/>
              <a:t>variables</a:t>
            </a:r>
            <a:r>
              <a:rPr lang="en-US" smtClean="0"/>
              <a:t> and </a:t>
            </a:r>
            <a:r>
              <a:rPr lang="en-US" b="1" smtClean="0"/>
              <a:t>factors</a:t>
            </a:r>
            <a:r>
              <a:rPr lang="en-US" smtClean="0"/>
              <a:t> were used to describe structures and the interactions among their parts.</a:t>
            </a:r>
          </a:p>
        </p:txBody>
      </p:sp>
      <p:sp>
        <p:nvSpPr>
          <p:cNvPr id="4" name="Slide Number Placeholder 3"/>
          <p:cNvSpPr>
            <a:spLocks noGrp="1"/>
          </p:cNvSpPr>
          <p:nvPr>
            <p:ph type="sldNum" sz="quarter" idx="12"/>
          </p:nvPr>
        </p:nvSpPr>
        <p:spPr/>
        <p:txBody>
          <a:bodyPr/>
          <a:lstStyle/>
          <a:p>
            <a:pPr>
              <a:defRPr/>
            </a:pPr>
            <a:fld id="{E7AC01C1-C66D-40F1-98BB-BC64459AF808}"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Annotating a Tree</a:t>
            </a:r>
            <a:endParaRPr lang="en-US" dirty="0"/>
          </a:p>
        </p:txBody>
      </p:sp>
      <p:sp>
        <p:nvSpPr>
          <p:cNvPr id="4" name="Slide Number Placeholder 3"/>
          <p:cNvSpPr>
            <a:spLocks noGrp="1"/>
          </p:cNvSpPr>
          <p:nvPr>
            <p:ph type="sldNum" sz="quarter" idx="12"/>
          </p:nvPr>
        </p:nvSpPr>
        <p:spPr/>
        <p:txBody>
          <a:bodyPr/>
          <a:lstStyle/>
          <a:p>
            <a:pPr>
              <a:defRPr/>
            </a:pPr>
            <a:fld id="{CAC038B2-69E1-4A53-979F-B1AF7592D6A6}" type="slidenum">
              <a:rPr lang="en-US"/>
              <a:pPr>
                <a:defRPr/>
              </a:pPr>
              <a:t>26</a:t>
            </a:fld>
            <a:endParaRPr lang="en-US"/>
          </a:p>
        </p:txBody>
      </p:sp>
      <p:sp>
        <p:nvSpPr>
          <p:cNvPr id="84" name="Content Placeholder 2"/>
          <p:cNvSpPr txBox="1">
            <a:spLocks/>
          </p:cNvSpPr>
          <p:nvPr/>
        </p:nvSpPr>
        <p:spPr>
          <a:xfrm>
            <a:off x="457200" y="1211263"/>
            <a:ext cx="3756025" cy="514508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US" sz="2600" dirty="0"/>
              <a:t>Given: a </a:t>
            </a:r>
            <a:r>
              <a:rPr lang="en-US" sz="2600" b="1" dirty="0"/>
              <a:t>sentence</a:t>
            </a:r>
            <a:r>
              <a:rPr lang="en-US" sz="2600" dirty="0"/>
              <a:t> and </a:t>
            </a:r>
            <a:r>
              <a:rPr lang="en-US" sz="2600" dirty="0" smtClean="0"/>
              <a:t>unlabeled </a:t>
            </a:r>
            <a:r>
              <a:rPr lang="en-US" sz="2600" b="1" dirty="0"/>
              <a:t>parse </a:t>
            </a:r>
            <a:r>
              <a:rPr lang="en-US" sz="2600" dirty="0"/>
              <a:t>tree.</a:t>
            </a:r>
          </a:p>
        </p:txBody>
      </p:sp>
      <p:grpSp>
        <p:nvGrpSpPr>
          <p:cNvPr id="59396" name="Group 33"/>
          <p:cNvGrpSpPr>
            <a:grpSpLocks/>
          </p:cNvGrpSpPr>
          <p:nvPr/>
        </p:nvGrpSpPr>
        <p:grpSpPr bwMode="auto">
          <a:xfrm>
            <a:off x="4213225" y="1293813"/>
            <a:ext cx="4408488" cy="3209925"/>
            <a:chOff x="619510" y="597995"/>
            <a:chExt cx="8067290" cy="5873306"/>
          </a:xfrm>
        </p:grpSpPr>
        <p:sp>
          <p:nvSpPr>
            <p:cNvPr id="35" name="Oval 34"/>
            <p:cNvSpPr/>
            <p:nvPr/>
          </p:nvSpPr>
          <p:spPr>
            <a:xfrm>
              <a:off x="1014595" y="4586149"/>
              <a:ext cx="540337" cy="546084"/>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bg1"/>
                  </a:solidFill>
                  <a:latin typeface="Rockwell"/>
                  <a:cs typeface="Rockwell"/>
                </a:rPr>
                <a:t>n</a:t>
              </a:r>
            </a:p>
          </p:txBody>
        </p:sp>
        <p:cxnSp>
          <p:nvCxnSpPr>
            <p:cNvPr id="36" name="Straight Connector 35"/>
            <p:cNvCxnSpPr>
              <a:stCxn id="35" idx="4"/>
            </p:cNvCxnSpPr>
            <p:nvPr/>
          </p:nvCxnSpPr>
          <p:spPr>
            <a:xfrm>
              <a:off x="1284764" y="5132233"/>
              <a:ext cx="11620" cy="55479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2667562" y="4586149"/>
              <a:ext cx="540337" cy="546084"/>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bg1"/>
                  </a:solidFill>
                  <a:latin typeface="Rockwell"/>
                  <a:cs typeface="Rockwell"/>
                </a:rPr>
                <a:t>v</a:t>
              </a:r>
            </a:p>
          </p:txBody>
        </p:sp>
        <p:cxnSp>
          <p:nvCxnSpPr>
            <p:cNvPr id="38" name="Straight Connector 37"/>
            <p:cNvCxnSpPr>
              <a:stCxn id="37" idx="4"/>
            </p:cNvCxnSpPr>
            <p:nvPr/>
          </p:nvCxnSpPr>
          <p:spPr>
            <a:xfrm>
              <a:off x="2937730" y="5132233"/>
              <a:ext cx="11620" cy="55479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4346674" y="4583245"/>
              <a:ext cx="540337" cy="546084"/>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bg1"/>
                  </a:solidFill>
                  <a:latin typeface="Rockwell"/>
                  <a:cs typeface="Rockwell"/>
                </a:rPr>
                <a:t>p</a:t>
              </a:r>
            </a:p>
          </p:txBody>
        </p:sp>
        <p:cxnSp>
          <p:nvCxnSpPr>
            <p:cNvPr id="40" name="Straight Connector 39"/>
            <p:cNvCxnSpPr>
              <a:stCxn id="39" idx="4"/>
            </p:cNvCxnSpPr>
            <p:nvPr/>
          </p:nvCxnSpPr>
          <p:spPr>
            <a:xfrm>
              <a:off x="4616842" y="5129329"/>
              <a:ext cx="11620" cy="55770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6005449" y="4586149"/>
              <a:ext cx="543243" cy="546084"/>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bg1"/>
                  </a:solidFill>
                  <a:latin typeface="Rockwell"/>
                  <a:cs typeface="Rockwell"/>
                </a:rPr>
                <a:t>d</a:t>
              </a:r>
            </a:p>
          </p:txBody>
        </p:sp>
        <p:cxnSp>
          <p:nvCxnSpPr>
            <p:cNvPr id="42" name="Straight Connector 41"/>
            <p:cNvCxnSpPr>
              <a:stCxn id="41" idx="4"/>
            </p:cNvCxnSpPr>
            <p:nvPr/>
          </p:nvCxnSpPr>
          <p:spPr>
            <a:xfrm>
              <a:off x="6278523" y="5132233"/>
              <a:ext cx="8716" cy="55479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7658417" y="4583245"/>
              <a:ext cx="543241" cy="546084"/>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bg1"/>
                  </a:solidFill>
                  <a:latin typeface="Rockwell"/>
                  <a:cs typeface="Rockwell"/>
                </a:rPr>
                <a:t>n</a:t>
              </a:r>
            </a:p>
          </p:txBody>
        </p:sp>
        <p:cxnSp>
          <p:nvCxnSpPr>
            <p:cNvPr id="44" name="Straight Connector 43"/>
            <p:cNvCxnSpPr>
              <a:stCxn id="43" idx="4"/>
            </p:cNvCxnSpPr>
            <p:nvPr/>
          </p:nvCxnSpPr>
          <p:spPr>
            <a:xfrm>
              <a:off x="7931490" y="5129329"/>
              <a:ext cx="8714" cy="55770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9407" name="Group 44"/>
            <p:cNvGrpSpPr>
              <a:grpSpLocks/>
            </p:cNvGrpSpPr>
            <p:nvPr/>
          </p:nvGrpSpPr>
          <p:grpSpPr bwMode="auto">
            <a:xfrm>
              <a:off x="619510" y="6100343"/>
              <a:ext cx="8067290" cy="370958"/>
              <a:chOff x="492120" y="3950977"/>
              <a:chExt cx="8067290" cy="370958"/>
            </a:xfrm>
          </p:grpSpPr>
          <p:sp>
            <p:nvSpPr>
              <p:cNvPr id="59420" name="TextBox 87"/>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600">
                    <a:latin typeface="Rockwell"/>
                    <a:ea typeface="Rockwell"/>
                    <a:cs typeface="Rockwell"/>
                  </a:rPr>
                  <a:t>time</a:t>
                </a:r>
              </a:p>
            </p:txBody>
          </p:sp>
          <p:sp>
            <p:nvSpPr>
              <p:cNvPr id="59421" name="TextBox 88"/>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like</a:t>
                </a:r>
              </a:p>
            </p:txBody>
          </p:sp>
          <p:sp>
            <p:nvSpPr>
              <p:cNvPr id="59422" name="TextBox 89"/>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flies</a:t>
                </a:r>
              </a:p>
            </p:txBody>
          </p:sp>
          <p:sp>
            <p:nvSpPr>
              <p:cNvPr id="59423" name="TextBox 90"/>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an</a:t>
                </a:r>
              </a:p>
            </p:txBody>
          </p:sp>
          <p:sp>
            <p:nvSpPr>
              <p:cNvPr id="59424" name="TextBox 91"/>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arrow</a:t>
                </a:r>
              </a:p>
            </p:txBody>
          </p:sp>
        </p:grpSp>
        <p:sp>
          <p:nvSpPr>
            <p:cNvPr id="46" name="Oval 45"/>
            <p:cNvSpPr/>
            <p:nvPr/>
          </p:nvSpPr>
          <p:spPr>
            <a:xfrm>
              <a:off x="6600983" y="3470744"/>
              <a:ext cx="540337" cy="548989"/>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bg1"/>
                  </a:solidFill>
                  <a:latin typeface="Rockwell"/>
                  <a:cs typeface="Rockwell"/>
                </a:rPr>
                <a:t>np</a:t>
              </a:r>
              <a:endParaRPr lang="en-US" sz="1600" dirty="0">
                <a:solidFill>
                  <a:schemeClr val="bg1"/>
                </a:solidFill>
                <a:latin typeface="Rockwell"/>
                <a:cs typeface="Rockwell"/>
              </a:endParaRPr>
            </a:p>
          </p:txBody>
        </p:sp>
        <p:cxnSp>
          <p:nvCxnSpPr>
            <p:cNvPr id="47" name="Straight Connector 46"/>
            <p:cNvCxnSpPr>
              <a:stCxn id="46" idx="4"/>
              <a:endCxn id="41" idx="0"/>
            </p:cNvCxnSpPr>
            <p:nvPr/>
          </p:nvCxnSpPr>
          <p:spPr>
            <a:xfrm flipH="1">
              <a:off x="6278523" y="4019733"/>
              <a:ext cx="592628" cy="56641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6" idx="4"/>
              <a:endCxn id="43" idx="0"/>
            </p:cNvCxnSpPr>
            <p:nvPr/>
          </p:nvCxnSpPr>
          <p:spPr>
            <a:xfrm>
              <a:off x="6871151" y="4019733"/>
              <a:ext cx="1060340" cy="56351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4518070" y="1501356"/>
              <a:ext cx="543243" cy="548989"/>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bg1"/>
                  </a:solidFill>
                  <a:latin typeface="Rockwell"/>
                  <a:cs typeface="Rockwell"/>
                </a:rPr>
                <a:t>vp</a:t>
              </a:r>
              <a:endParaRPr lang="en-US" sz="1600" dirty="0">
                <a:solidFill>
                  <a:schemeClr val="bg1"/>
                </a:solidFill>
                <a:latin typeface="Rockwell"/>
                <a:cs typeface="Rockwell"/>
              </a:endParaRPr>
            </a:p>
          </p:txBody>
        </p:sp>
        <p:cxnSp>
          <p:nvCxnSpPr>
            <p:cNvPr id="50" name="Straight Connector 49"/>
            <p:cNvCxnSpPr>
              <a:stCxn id="49" idx="4"/>
              <a:endCxn id="37" idx="0"/>
            </p:cNvCxnSpPr>
            <p:nvPr/>
          </p:nvCxnSpPr>
          <p:spPr>
            <a:xfrm flipH="1">
              <a:off x="2937730" y="2050346"/>
              <a:ext cx="1853414" cy="253580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9" idx="4"/>
              <a:endCxn id="52" idx="0"/>
            </p:cNvCxnSpPr>
            <p:nvPr/>
          </p:nvCxnSpPr>
          <p:spPr>
            <a:xfrm>
              <a:off x="4791144" y="2050346"/>
              <a:ext cx="1066150" cy="40084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5587124" y="2451194"/>
              <a:ext cx="540337" cy="548988"/>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bg1"/>
                  </a:solidFill>
                  <a:latin typeface="Rockwell"/>
                  <a:cs typeface="Rockwell"/>
                </a:rPr>
                <a:t>pp</a:t>
              </a:r>
              <a:endParaRPr lang="en-US" sz="1600" dirty="0">
                <a:solidFill>
                  <a:schemeClr val="bg1"/>
                </a:solidFill>
                <a:latin typeface="Rockwell"/>
                <a:cs typeface="Rockwell"/>
              </a:endParaRPr>
            </a:p>
          </p:txBody>
        </p:sp>
        <p:cxnSp>
          <p:nvCxnSpPr>
            <p:cNvPr id="53" name="Straight Connector 52"/>
            <p:cNvCxnSpPr>
              <a:stCxn id="52" idx="4"/>
              <a:endCxn id="39" idx="0"/>
            </p:cNvCxnSpPr>
            <p:nvPr/>
          </p:nvCxnSpPr>
          <p:spPr>
            <a:xfrm flipH="1">
              <a:off x="4616842" y="3000182"/>
              <a:ext cx="1240452" cy="158306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52" idx="4"/>
              <a:endCxn id="46" idx="0"/>
            </p:cNvCxnSpPr>
            <p:nvPr/>
          </p:nvCxnSpPr>
          <p:spPr>
            <a:xfrm>
              <a:off x="5857293" y="3000182"/>
              <a:ext cx="1013857" cy="47056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3379296" y="597995"/>
              <a:ext cx="540337" cy="548988"/>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bg1"/>
                  </a:solidFill>
                  <a:latin typeface="Rockwell"/>
                  <a:cs typeface="Rockwell"/>
                </a:rPr>
                <a:t>s</a:t>
              </a:r>
            </a:p>
          </p:txBody>
        </p:sp>
        <p:cxnSp>
          <p:nvCxnSpPr>
            <p:cNvPr id="86" name="Straight Connector 85"/>
            <p:cNvCxnSpPr>
              <a:stCxn id="85" idx="4"/>
              <a:endCxn id="35" idx="0"/>
            </p:cNvCxnSpPr>
            <p:nvPr/>
          </p:nvCxnSpPr>
          <p:spPr>
            <a:xfrm flipH="1">
              <a:off x="1284764" y="1146983"/>
              <a:ext cx="2364701" cy="343916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85" idx="4"/>
              <a:endCxn id="49" idx="0"/>
            </p:cNvCxnSpPr>
            <p:nvPr/>
          </p:nvCxnSpPr>
          <p:spPr>
            <a:xfrm>
              <a:off x="3649465" y="1146983"/>
              <a:ext cx="1141679" cy="35437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Annotating a Tree</a:t>
            </a:r>
          </a:p>
        </p:txBody>
      </p:sp>
      <p:sp>
        <p:nvSpPr>
          <p:cNvPr id="4" name="Slide Number Placeholder 3"/>
          <p:cNvSpPr>
            <a:spLocks noGrp="1"/>
          </p:cNvSpPr>
          <p:nvPr>
            <p:ph type="sldNum" sz="quarter" idx="12"/>
          </p:nvPr>
        </p:nvSpPr>
        <p:spPr/>
        <p:txBody>
          <a:bodyPr/>
          <a:lstStyle/>
          <a:p>
            <a:pPr>
              <a:defRPr/>
            </a:pPr>
            <a:fld id="{8F57A8E7-CC9B-4F30-B6F6-7D9B0E32977B}" type="slidenum">
              <a:rPr lang="en-US"/>
              <a:pPr>
                <a:defRPr/>
              </a:pPr>
              <a:t>27</a:t>
            </a:fld>
            <a:endParaRPr lang="en-US"/>
          </a:p>
        </p:txBody>
      </p:sp>
      <p:sp>
        <p:nvSpPr>
          <p:cNvPr id="97" name="Content Placeholder 2"/>
          <p:cNvSpPr txBox="1">
            <a:spLocks/>
          </p:cNvSpPr>
          <p:nvPr/>
        </p:nvSpPr>
        <p:spPr>
          <a:xfrm>
            <a:off x="457200" y="1211263"/>
            <a:ext cx="3756025" cy="514508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spcBef>
                <a:spcPct val="20000"/>
              </a:spcBef>
              <a:buFont typeface="Arial" charset="0"/>
              <a:buNone/>
              <a:defRPr/>
            </a:pPr>
            <a:r>
              <a:rPr lang="en-US" sz="2600">
                <a:latin typeface="Candara" pitchFamily="34" charset="0"/>
              </a:rPr>
              <a:t>Given: a </a:t>
            </a:r>
            <a:r>
              <a:rPr lang="en-US" sz="2600" b="1">
                <a:latin typeface="Candara" pitchFamily="34" charset="0"/>
              </a:rPr>
              <a:t>sentence</a:t>
            </a:r>
            <a:r>
              <a:rPr lang="en-US" sz="2600">
                <a:latin typeface="Candara" pitchFamily="34" charset="0"/>
              </a:rPr>
              <a:t> and unlabeled </a:t>
            </a:r>
            <a:r>
              <a:rPr lang="en-US" sz="2600" b="1">
                <a:latin typeface="Candara" pitchFamily="34" charset="0"/>
              </a:rPr>
              <a:t>parse </a:t>
            </a:r>
            <a:r>
              <a:rPr lang="en-US" sz="2600">
                <a:latin typeface="Candara" pitchFamily="34" charset="0"/>
              </a:rPr>
              <a:t>tree.</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a:latin typeface="Candara" pitchFamily="34" charset="0"/>
              </a:rPr>
              <a:t>Construct a factor graph which mimics the tree structure, to </a:t>
            </a:r>
            <a:r>
              <a:rPr lang="en-US" sz="2600" b="1">
                <a:latin typeface="Candara" pitchFamily="34" charset="0"/>
              </a:rPr>
              <a:t>predict </a:t>
            </a:r>
            <a:r>
              <a:rPr lang="en-US" sz="2600">
                <a:latin typeface="Candara" pitchFamily="34" charset="0"/>
              </a:rPr>
              <a:t>the tags / nonterminals.</a:t>
            </a:r>
          </a:p>
        </p:txBody>
      </p:sp>
      <p:grpSp>
        <p:nvGrpSpPr>
          <p:cNvPr id="60420" name="Group 139"/>
          <p:cNvGrpSpPr>
            <a:grpSpLocks/>
          </p:cNvGrpSpPr>
          <p:nvPr/>
        </p:nvGrpSpPr>
        <p:grpSpPr bwMode="auto">
          <a:xfrm>
            <a:off x="4217988" y="1296988"/>
            <a:ext cx="4400550" cy="3203575"/>
            <a:chOff x="2243302" y="1613365"/>
            <a:chExt cx="4401149" cy="3204211"/>
          </a:xfrm>
        </p:grpSpPr>
        <p:sp>
          <p:nvSpPr>
            <p:cNvPr id="141" name="Oval 140"/>
            <p:cNvSpPr/>
            <p:nvPr/>
          </p:nvSpPr>
          <p:spPr>
            <a:xfrm>
              <a:off x="2459231" y="3788672"/>
              <a:ext cx="295315" cy="2985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i="1" dirty="0">
                  <a:solidFill>
                    <a:schemeClr val="bg1"/>
                  </a:solidFill>
                  <a:latin typeface="Times New Roman"/>
                  <a:cs typeface="Times New Roman"/>
                </a:rPr>
                <a:t>X</a:t>
              </a:r>
              <a:r>
                <a:rPr lang="en-US" sz="1300" i="1" baseline="-25000" dirty="0">
                  <a:solidFill>
                    <a:schemeClr val="bg1"/>
                  </a:solidFill>
                  <a:latin typeface="Times New Roman"/>
                  <a:cs typeface="Times New Roman"/>
                </a:rPr>
                <a:t>1</a:t>
              </a:r>
              <a:endParaRPr lang="en-US" sz="1300" i="1" dirty="0">
                <a:solidFill>
                  <a:schemeClr val="bg1"/>
                </a:solidFill>
                <a:latin typeface="Times New Roman"/>
                <a:cs typeface="Times New Roman"/>
              </a:endParaRPr>
            </a:p>
          </p:txBody>
        </p:sp>
        <p:sp>
          <p:nvSpPr>
            <p:cNvPr id="142" name="Rectangle 141"/>
            <p:cNvSpPr/>
            <p:nvPr/>
          </p:nvSpPr>
          <p:spPr>
            <a:xfrm>
              <a:off x="2540204" y="4390453"/>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143" name="Straight Connector 142"/>
            <p:cNvCxnSpPr>
              <a:stCxn id="141" idx="4"/>
              <a:endCxn id="142" idx="0"/>
            </p:cNvCxnSpPr>
            <p:nvPr/>
          </p:nvCxnSpPr>
          <p:spPr>
            <a:xfrm>
              <a:off x="2606888" y="4087181"/>
              <a:ext cx="4764" cy="3032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141" idx="6"/>
              <a:endCxn id="146" idx="2"/>
            </p:cNvCxnSpPr>
            <p:nvPr/>
          </p:nvCxnSpPr>
          <p:spPr>
            <a:xfrm>
              <a:off x="2754547" y="3937926"/>
              <a:ext cx="606508" cy="0"/>
            </a:xfrm>
            <a:prstGeom prst="line">
              <a:avLst/>
            </a:prstGeom>
            <a:solidFill>
              <a:schemeClr val="bg1"/>
            </a:solidFill>
            <a:ln w="28575" cmpd="sng">
              <a:noFill/>
            </a:ln>
            <a:effectLst/>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a:off x="2984765" y="3858536"/>
              <a:ext cx="144483" cy="144491"/>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2</a:t>
              </a:r>
              <a:endParaRPr lang="en-US" sz="800" i="1" dirty="0">
                <a:solidFill>
                  <a:schemeClr val="bg1"/>
                </a:solidFill>
                <a:latin typeface="Times New Roman"/>
                <a:cs typeface="Times New Roman"/>
              </a:endParaRPr>
            </a:p>
          </p:txBody>
        </p:sp>
        <p:sp>
          <p:nvSpPr>
            <p:cNvPr id="146" name="Oval 145"/>
            <p:cNvSpPr/>
            <p:nvPr/>
          </p:nvSpPr>
          <p:spPr>
            <a:xfrm>
              <a:off x="3361054" y="3788672"/>
              <a:ext cx="293727" cy="2985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i="1" dirty="0">
                  <a:solidFill>
                    <a:schemeClr val="bg1"/>
                  </a:solidFill>
                  <a:latin typeface="Times New Roman"/>
                  <a:cs typeface="Times New Roman"/>
                </a:rPr>
                <a:t>X</a:t>
              </a:r>
              <a:r>
                <a:rPr lang="en-US" sz="1300" i="1" baseline="-25000" dirty="0">
                  <a:solidFill>
                    <a:schemeClr val="bg1"/>
                  </a:solidFill>
                  <a:latin typeface="Times New Roman"/>
                  <a:cs typeface="Times New Roman"/>
                </a:rPr>
                <a:t>2</a:t>
              </a:r>
              <a:endParaRPr lang="en-US" sz="1300" i="1" dirty="0">
                <a:solidFill>
                  <a:schemeClr val="bg1"/>
                </a:solidFill>
                <a:latin typeface="Times New Roman"/>
                <a:cs typeface="Times New Roman"/>
              </a:endParaRPr>
            </a:p>
          </p:txBody>
        </p:sp>
        <p:sp>
          <p:nvSpPr>
            <p:cNvPr id="147" name="Rectangle 146"/>
            <p:cNvSpPr/>
            <p:nvPr/>
          </p:nvSpPr>
          <p:spPr>
            <a:xfrm>
              <a:off x="3442027" y="4390453"/>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148" name="Straight Connector 147"/>
            <p:cNvCxnSpPr>
              <a:stCxn id="146" idx="4"/>
              <a:endCxn id="147" idx="0"/>
            </p:cNvCxnSpPr>
            <p:nvPr/>
          </p:nvCxnSpPr>
          <p:spPr>
            <a:xfrm>
              <a:off x="3508711" y="4087181"/>
              <a:ext cx="4764" cy="3032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146" idx="6"/>
              <a:endCxn id="151" idx="2"/>
            </p:cNvCxnSpPr>
            <p:nvPr/>
          </p:nvCxnSpPr>
          <p:spPr>
            <a:xfrm flipV="1">
              <a:off x="3654781" y="3936338"/>
              <a:ext cx="620797" cy="1588"/>
            </a:xfrm>
            <a:prstGeom prst="line">
              <a:avLst/>
            </a:prstGeom>
            <a:solidFill>
              <a:schemeClr val="bg1"/>
            </a:solidFill>
            <a:ln w="28575" cmpd="sng">
              <a:noFill/>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6588" y="3858536"/>
              <a:ext cx="144483" cy="144491"/>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4</a:t>
              </a:r>
              <a:endParaRPr lang="en-US" sz="800" i="1" dirty="0">
                <a:solidFill>
                  <a:schemeClr val="bg1"/>
                </a:solidFill>
                <a:latin typeface="Times New Roman"/>
                <a:cs typeface="Times New Roman"/>
              </a:endParaRPr>
            </a:p>
          </p:txBody>
        </p:sp>
        <p:sp>
          <p:nvSpPr>
            <p:cNvPr id="151" name="Oval 150"/>
            <p:cNvSpPr/>
            <p:nvPr/>
          </p:nvSpPr>
          <p:spPr>
            <a:xfrm>
              <a:off x="4275579" y="3787083"/>
              <a:ext cx="295315" cy="2985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i="1" dirty="0">
                  <a:solidFill>
                    <a:schemeClr val="bg1"/>
                  </a:solidFill>
                  <a:latin typeface="Times New Roman"/>
                  <a:cs typeface="Times New Roman"/>
                </a:rPr>
                <a:t>X</a:t>
              </a:r>
              <a:r>
                <a:rPr lang="en-US" sz="1300" i="1" baseline="-25000" dirty="0">
                  <a:solidFill>
                    <a:schemeClr val="bg1"/>
                  </a:solidFill>
                  <a:latin typeface="Times New Roman"/>
                  <a:cs typeface="Times New Roman"/>
                </a:rPr>
                <a:t>3</a:t>
              </a:r>
              <a:endParaRPr lang="en-US" sz="1300" i="1" dirty="0">
                <a:solidFill>
                  <a:schemeClr val="bg1"/>
                </a:solidFill>
                <a:latin typeface="Times New Roman"/>
                <a:cs typeface="Times New Roman"/>
              </a:endParaRPr>
            </a:p>
          </p:txBody>
        </p:sp>
        <p:sp>
          <p:nvSpPr>
            <p:cNvPr id="152" name="Rectangle 151"/>
            <p:cNvSpPr/>
            <p:nvPr/>
          </p:nvSpPr>
          <p:spPr>
            <a:xfrm>
              <a:off x="4358140" y="4388866"/>
              <a:ext cx="144482"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153" name="Straight Connector 152"/>
            <p:cNvCxnSpPr>
              <a:stCxn id="151" idx="4"/>
              <a:endCxn id="152" idx="0"/>
            </p:cNvCxnSpPr>
            <p:nvPr/>
          </p:nvCxnSpPr>
          <p:spPr>
            <a:xfrm>
              <a:off x="4423236" y="4085593"/>
              <a:ext cx="6351" cy="3032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51" idx="6"/>
              <a:endCxn id="156" idx="2"/>
            </p:cNvCxnSpPr>
            <p:nvPr/>
          </p:nvCxnSpPr>
          <p:spPr>
            <a:xfrm>
              <a:off x="4570894" y="3936338"/>
              <a:ext cx="611270" cy="1588"/>
            </a:xfrm>
            <a:prstGeom prst="line">
              <a:avLst/>
            </a:prstGeom>
            <a:solidFill>
              <a:schemeClr val="bg1"/>
            </a:solidFill>
            <a:ln w="28575" cmpd="sng">
              <a:noFill/>
            </a:ln>
            <a:effectLst/>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801112" y="3856947"/>
              <a:ext cx="146070" cy="144492"/>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6</a:t>
              </a:r>
              <a:endParaRPr lang="en-US" sz="800" i="1" dirty="0">
                <a:solidFill>
                  <a:schemeClr val="bg1"/>
                </a:solidFill>
                <a:latin typeface="Times New Roman"/>
                <a:cs typeface="Times New Roman"/>
              </a:endParaRPr>
            </a:p>
          </p:txBody>
        </p:sp>
        <p:sp>
          <p:nvSpPr>
            <p:cNvPr id="156" name="Oval 155"/>
            <p:cNvSpPr/>
            <p:nvPr/>
          </p:nvSpPr>
          <p:spPr>
            <a:xfrm>
              <a:off x="5182164" y="3788672"/>
              <a:ext cx="295315" cy="2985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i="1" dirty="0">
                  <a:solidFill>
                    <a:schemeClr val="bg1"/>
                  </a:solidFill>
                  <a:latin typeface="Times New Roman"/>
                  <a:cs typeface="Times New Roman"/>
                </a:rPr>
                <a:t>X</a:t>
              </a:r>
              <a:r>
                <a:rPr lang="en-US" sz="1300" i="1" baseline="-25000" dirty="0">
                  <a:solidFill>
                    <a:schemeClr val="bg1"/>
                  </a:solidFill>
                  <a:latin typeface="Times New Roman"/>
                  <a:cs typeface="Times New Roman"/>
                </a:rPr>
                <a:t>4</a:t>
              </a:r>
              <a:endParaRPr lang="en-US" sz="1300" i="1" dirty="0">
                <a:solidFill>
                  <a:schemeClr val="bg1"/>
                </a:solidFill>
                <a:latin typeface="Times New Roman"/>
                <a:cs typeface="Times New Roman"/>
              </a:endParaRPr>
            </a:p>
          </p:txBody>
        </p:sp>
        <p:sp>
          <p:nvSpPr>
            <p:cNvPr id="157" name="Rectangle 156"/>
            <p:cNvSpPr/>
            <p:nvPr/>
          </p:nvSpPr>
          <p:spPr>
            <a:xfrm>
              <a:off x="5263138" y="4390453"/>
              <a:ext cx="144482"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158" name="Straight Connector 157"/>
            <p:cNvCxnSpPr>
              <a:stCxn id="156" idx="4"/>
              <a:endCxn id="157" idx="0"/>
            </p:cNvCxnSpPr>
            <p:nvPr/>
          </p:nvCxnSpPr>
          <p:spPr>
            <a:xfrm>
              <a:off x="5329822" y="4087181"/>
              <a:ext cx="6351" cy="3032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56" idx="6"/>
              <a:endCxn id="161" idx="2"/>
            </p:cNvCxnSpPr>
            <p:nvPr/>
          </p:nvCxnSpPr>
          <p:spPr>
            <a:xfrm flipV="1">
              <a:off x="5477479" y="3936338"/>
              <a:ext cx="606508" cy="1588"/>
            </a:xfrm>
            <a:prstGeom prst="line">
              <a:avLst/>
            </a:prstGeom>
            <a:solidFill>
              <a:schemeClr val="bg1"/>
            </a:solidFill>
            <a:ln w="28575" cmpd="sng">
              <a:noFill/>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5707699" y="3858536"/>
              <a:ext cx="144482" cy="144491"/>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8</a:t>
              </a:r>
              <a:endParaRPr lang="en-US" sz="800" i="1" dirty="0">
                <a:solidFill>
                  <a:schemeClr val="bg1"/>
                </a:solidFill>
                <a:latin typeface="Times New Roman"/>
                <a:cs typeface="Times New Roman"/>
              </a:endParaRPr>
            </a:p>
          </p:txBody>
        </p:sp>
        <p:sp>
          <p:nvSpPr>
            <p:cNvPr id="161" name="Oval 160"/>
            <p:cNvSpPr/>
            <p:nvPr/>
          </p:nvSpPr>
          <p:spPr>
            <a:xfrm>
              <a:off x="6083987" y="3787083"/>
              <a:ext cx="295315" cy="2985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i="1" dirty="0">
                  <a:solidFill>
                    <a:schemeClr val="bg1"/>
                  </a:solidFill>
                  <a:latin typeface="Times New Roman"/>
                  <a:cs typeface="Times New Roman"/>
                </a:rPr>
                <a:t>X</a:t>
              </a:r>
              <a:r>
                <a:rPr lang="en-US" sz="1300" i="1" baseline="-25000" dirty="0">
                  <a:solidFill>
                    <a:schemeClr val="bg1"/>
                  </a:solidFill>
                  <a:latin typeface="Times New Roman"/>
                  <a:cs typeface="Times New Roman"/>
                </a:rPr>
                <a:t>5</a:t>
              </a:r>
              <a:endParaRPr lang="en-US" sz="1300" i="1" dirty="0">
                <a:solidFill>
                  <a:schemeClr val="bg1"/>
                </a:solidFill>
                <a:latin typeface="Times New Roman"/>
                <a:cs typeface="Times New Roman"/>
              </a:endParaRPr>
            </a:p>
          </p:txBody>
        </p:sp>
        <p:sp>
          <p:nvSpPr>
            <p:cNvPr id="162" name="Rectangle 161"/>
            <p:cNvSpPr/>
            <p:nvPr/>
          </p:nvSpPr>
          <p:spPr>
            <a:xfrm>
              <a:off x="6164961" y="4388866"/>
              <a:ext cx="144482"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163" name="Straight Connector 162"/>
            <p:cNvCxnSpPr>
              <a:stCxn id="161" idx="4"/>
              <a:endCxn id="162" idx="0"/>
            </p:cNvCxnSpPr>
            <p:nvPr/>
          </p:nvCxnSpPr>
          <p:spPr>
            <a:xfrm>
              <a:off x="6231645" y="4085593"/>
              <a:ext cx="6351" cy="3032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0444" name="Group 163"/>
            <p:cNvGrpSpPr>
              <a:grpSpLocks/>
            </p:cNvGrpSpPr>
            <p:nvPr/>
          </p:nvGrpSpPr>
          <p:grpSpPr bwMode="auto">
            <a:xfrm>
              <a:off x="2243302" y="4615198"/>
              <a:ext cx="4401149" cy="202378"/>
              <a:chOff x="492120" y="3950977"/>
              <a:chExt cx="8067290" cy="370958"/>
            </a:xfrm>
          </p:grpSpPr>
          <p:sp>
            <p:nvSpPr>
              <p:cNvPr id="60465" name="TextBox 184"/>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600">
                    <a:latin typeface="Rockwell"/>
                    <a:ea typeface="Rockwell"/>
                    <a:cs typeface="Rockwell"/>
                  </a:rPr>
                  <a:t>time</a:t>
                </a:r>
              </a:p>
            </p:txBody>
          </p:sp>
          <p:sp>
            <p:nvSpPr>
              <p:cNvPr id="60466" name="TextBox 185"/>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like</a:t>
                </a:r>
              </a:p>
            </p:txBody>
          </p:sp>
          <p:sp>
            <p:nvSpPr>
              <p:cNvPr id="60467" name="TextBox 186"/>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flies</a:t>
                </a:r>
              </a:p>
            </p:txBody>
          </p:sp>
          <p:sp>
            <p:nvSpPr>
              <p:cNvPr id="60468" name="TextBox 187"/>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an</a:t>
                </a:r>
              </a:p>
            </p:txBody>
          </p:sp>
          <p:sp>
            <p:nvSpPr>
              <p:cNvPr id="60469" name="TextBox 188"/>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arrow</a:t>
                </a:r>
              </a:p>
            </p:txBody>
          </p:sp>
        </p:grpSp>
        <p:sp>
          <p:nvSpPr>
            <p:cNvPr id="165" name="Oval 164"/>
            <p:cNvSpPr/>
            <p:nvPr/>
          </p:nvSpPr>
          <p:spPr>
            <a:xfrm>
              <a:off x="5506058" y="3180538"/>
              <a:ext cx="295315" cy="300098"/>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i="1" dirty="0">
                  <a:solidFill>
                    <a:schemeClr val="bg1"/>
                  </a:solidFill>
                  <a:latin typeface="Times New Roman"/>
                  <a:cs typeface="Times New Roman"/>
                </a:rPr>
                <a:t>X</a:t>
              </a:r>
              <a:r>
                <a:rPr lang="en-US" sz="1300" i="1" baseline="-25000" dirty="0">
                  <a:solidFill>
                    <a:schemeClr val="bg1"/>
                  </a:solidFill>
                  <a:latin typeface="Times New Roman"/>
                  <a:cs typeface="Times New Roman"/>
                </a:rPr>
                <a:t>6</a:t>
              </a:r>
              <a:endParaRPr lang="en-US" sz="1300" i="1" dirty="0">
                <a:solidFill>
                  <a:schemeClr val="bg1"/>
                </a:solidFill>
                <a:latin typeface="Times New Roman"/>
                <a:cs typeface="Times New Roman"/>
              </a:endParaRPr>
            </a:p>
          </p:txBody>
        </p:sp>
        <p:sp>
          <p:nvSpPr>
            <p:cNvPr id="166" name="Rectangle 165"/>
            <p:cNvSpPr/>
            <p:nvPr/>
          </p:nvSpPr>
          <p:spPr>
            <a:xfrm>
              <a:off x="5583857" y="3558438"/>
              <a:ext cx="144482"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167" name="Straight Connector 166"/>
            <p:cNvCxnSpPr>
              <a:stCxn id="166" idx="1"/>
              <a:endCxn id="156" idx="0"/>
            </p:cNvCxnSpPr>
            <p:nvPr/>
          </p:nvCxnSpPr>
          <p:spPr>
            <a:xfrm flipH="1">
              <a:off x="5329822" y="3629890"/>
              <a:ext cx="254035" cy="15878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a:stCxn id="166" idx="0"/>
              <a:endCxn id="165" idx="4"/>
            </p:cNvCxnSpPr>
            <p:nvPr/>
          </p:nvCxnSpPr>
          <p:spPr>
            <a:xfrm flipH="1" flipV="1">
              <a:off x="5653716" y="3480636"/>
              <a:ext cx="3175" cy="7780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a:stCxn id="166" idx="3"/>
              <a:endCxn id="161" idx="0"/>
            </p:cNvCxnSpPr>
            <p:nvPr/>
          </p:nvCxnSpPr>
          <p:spPr>
            <a:xfrm>
              <a:off x="5728338" y="3629890"/>
              <a:ext cx="503307" cy="15719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0" name="Oval 169"/>
            <p:cNvSpPr/>
            <p:nvPr/>
          </p:nvSpPr>
          <p:spPr>
            <a:xfrm>
              <a:off x="4370842" y="2105588"/>
              <a:ext cx="295315" cy="300097"/>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i="1" dirty="0">
                  <a:solidFill>
                    <a:schemeClr val="bg1"/>
                  </a:solidFill>
                  <a:latin typeface="Times New Roman"/>
                  <a:cs typeface="Times New Roman"/>
                </a:rPr>
                <a:t>X</a:t>
              </a:r>
              <a:r>
                <a:rPr lang="en-US" sz="1300" i="1" baseline="-25000" dirty="0">
                  <a:solidFill>
                    <a:schemeClr val="bg1"/>
                  </a:solidFill>
                  <a:latin typeface="Times New Roman"/>
                  <a:cs typeface="Times New Roman"/>
                </a:rPr>
                <a:t>8</a:t>
              </a:r>
              <a:endParaRPr lang="en-US" sz="1300" i="1" dirty="0">
                <a:solidFill>
                  <a:schemeClr val="bg1"/>
                </a:solidFill>
                <a:latin typeface="Times New Roman"/>
                <a:cs typeface="Times New Roman"/>
              </a:endParaRPr>
            </a:p>
          </p:txBody>
        </p:sp>
        <p:sp>
          <p:nvSpPr>
            <p:cNvPr id="171" name="Rectangle 170"/>
            <p:cNvSpPr/>
            <p:nvPr/>
          </p:nvSpPr>
          <p:spPr>
            <a:xfrm>
              <a:off x="4447052" y="2483488"/>
              <a:ext cx="144482"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172" name="Straight Connector 171"/>
            <p:cNvCxnSpPr>
              <a:stCxn id="171" idx="1"/>
              <a:endCxn id="146" idx="0"/>
            </p:cNvCxnSpPr>
            <p:nvPr/>
          </p:nvCxnSpPr>
          <p:spPr>
            <a:xfrm flipH="1">
              <a:off x="3508711" y="2554939"/>
              <a:ext cx="938341" cy="123373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171" idx="0"/>
              <a:endCxn id="170" idx="4"/>
            </p:cNvCxnSpPr>
            <p:nvPr/>
          </p:nvCxnSpPr>
          <p:spPr>
            <a:xfrm flipH="1" flipV="1">
              <a:off x="4518499" y="2405684"/>
              <a:ext cx="1588" cy="7780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71" idx="3"/>
              <a:endCxn id="175" idx="0"/>
            </p:cNvCxnSpPr>
            <p:nvPr/>
          </p:nvCxnSpPr>
          <p:spPr>
            <a:xfrm>
              <a:off x="4591534" y="2554939"/>
              <a:ext cx="509657" cy="6986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5" name="Oval 174"/>
            <p:cNvSpPr/>
            <p:nvPr/>
          </p:nvSpPr>
          <p:spPr>
            <a:xfrm>
              <a:off x="4953533" y="2624803"/>
              <a:ext cx="295315" cy="2985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i="1" dirty="0">
                  <a:solidFill>
                    <a:schemeClr val="bg1"/>
                  </a:solidFill>
                  <a:latin typeface="Times New Roman"/>
                  <a:cs typeface="Times New Roman"/>
                </a:rPr>
                <a:t>X</a:t>
              </a:r>
              <a:r>
                <a:rPr lang="en-US" sz="1300" i="1" baseline="-25000" dirty="0">
                  <a:solidFill>
                    <a:schemeClr val="bg1"/>
                  </a:solidFill>
                  <a:latin typeface="Times New Roman"/>
                  <a:cs typeface="Times New Roman"/>
                </a:rPr>
                <a:t>7</a:t>
              </a:r>
              <a:endParaRPr lang="en-US" sz="1300" i="1" dirty="0">
                <a:solidFill>
                  <a:schemeClr val="bg1"/>
                </a:solidFill>
                <a:latin typeface="Times New Roman"/>
                <a:cs typeface="Times New Roman"/>
              </a:endParaRPr>
            </a:p>
          </p:txBody>
        </p:sp>
        <p:sp>
          <p:nvSpPr>
            <p:cNvPr id="176" name="Rectangle 175"/>
            <p:cNvSpPr/>
            <p:nvPr/>
          </p:nvSpPr>
          <p:spPr>
            <a:xfrm>
              <a:off x="5029743" y="3012230"/>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cxnSp>
          <p:nvCxnSpPr>
            <p:cNvPr id="177" name="Straight Connector 176"/>
            <p:cNvCxnSpPr>
              <a:stCxn id="176" idx="1"/>
              <a:endCxn id="151" idx="0"/>
            </p:cNvCxnSpPr>
            <p:nvPr/>
          </p:nvCxnSpPr>
          <p:spPr>
            <a:xfrm flipH="1">
              <a:off x="4423236" y="3083682"/>
              <a:ext cx="606508" cy="70340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176" idx="0"/>
              <a:endCxn id="175" idx="4"/>
            </p:cNvCxnSpPr>
            <p:nvPr/>
          </p:nvCxnSpPr>
          <p:spPr>
            <a:xfrm flipH="1" flipV="1">
              <a:off x="5101191" y="2923312"/>
              <a:ext cx="0" cy="8891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176" idx="3"/>
              <a:endCxn id="165" idx="0"/>
            </p:cNvCxnSpPr>
            <p:nvPr/>
          </p:nvCxnSpPr>
          <p:spPr>
            <a:xfrm>
              <a:off x="5174226" y="3083682"/>
              <a:ext cx="479490" cy="9685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0" name="Oval 179"/>
            <p:cNvSpPr/>
            <p:nvPr/>
          </p:nvSpPr>
          <p:spPr>
            <a:xfrm>
              <a:off x="3748457" y="1613365"/>
              <a:ext cx="295315" cy="2985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i="1" dirty="0">
                  <a:solidFill>
                    <a:schemeClr val="bg1"/>
                  </a:solidFill>
                  <a:latin typeface="Times New Roman"/>
                  <a:cs typeface="Times New Roman"/>
                </a:rPr>
                <a:t>X</a:t>
              </a:r>
              <a:r>
                <a:rPr lang="en-US" sz="1300" i="1" baseline="-25000" dirty="0">
                  <a:solidFill>
                    <a:schemeClr val="bg1"/>
                  </a:solidFill>
                  <a:latin typeface="Times New Roman"/>
                  <a:cs typeface="Times New Roman"/>
                </a:rPr>
                <a:t>9</a:t>
              </a:r>
              <a:endParaRPr lang="en-US" sz="1300" i="1" dirty="0">
                <a:solidFill>
                  <a:schemeClr val="bg1"/>
                </a:solidFill>
                <a:latin typeface="Times New Roman"/>
                <a:cs typeface="Times New Roman"/>
              </a:endParaRPr>
            </a:p>
          </p:txBody>
        </p:sp>
        <p:sp>
          <p:nvSpPr>
            <p:cNvPr id="181" name="Rectangle 180"/>
            <p:cNvSpPr/>
            <p:nvPr/>
          </p:nvSpPr>
          <p:spPr>
            <a:xfrm>
              <a:off x="3826254" y="1989677"/>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13</a:t>
              </a:r>
              <a:endParaRPr lang="en-US" sz="800" i="1" dirty="0">
                <a:solidFill>
                  <a:schemeClr val="tx1"/>
                </a:solidFill>
                <a:latin typeface="Times New Roman"/>
                <a:cs typeface="Times New Roman"/>
              </a:endParaRPr>
            </a:p>
          </p:txBody>
        </p:sp>
        <p:cxnSp>
          <p:nvCxnSpPr>
            <p:cNvPr id="182" name="Straight Connector 181"/>
            <p:cNvCxnSpPr>
              <a:stCxn id="181" idx="1"/>
              <a:endCxn id="141" idx="0"/>
            </p:cNvCxnSpPr>
            <p:nvPr/>
          </p:nvCxnSpPr>
          <p:spPr>
            <a:xfrm flipH="1">
              <a:off x="2606888" y="2062716"/>
              <a:ext cx="1219366" cy="172595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81" idx="0"/>
              <a:endCxn id="180" idx="4"/>
            </p:cNvCxnSpPr>
            <p:nvPr/>
          </p:nvCxnSpPr>
          <p:spPr>
            <a:xfrm flipH="1" flipV="1">
              <a:off x="3896114" y="1911874"/>
              <a:ext cx="1588" cy="7780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81" idx="3"/>
              <a:endCxn id="170" idx="0"/>
            </p:cNvCxnSpPr>
            <p:nvPr/>
          </p:nvCxnSpPr>
          <p:spPr>
            <a:xfrm>
              <a:off x="3970737" y="2062716"/>
              <a:ext cx="547762" cy="42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Annotating a Tree</a:t>
            </a:r>
          </a:p>
        </p:txBody>
      </p:sp>
      <p:sp>
        <p:nvSpPr>
          <p:cNvPr id="4" name="Slide Number Placeholder 3"/>
          <p:cNvSpPr>
            <a:spLocks noGrp="1"/>
          </p:cNvSpPr>
          <p:nvPr>
            <p:ph type="sldNum" sz="quarter" idx="12"/>
          </p:nvPr>
        </p:nvSpPr>
        <p:spPr/>
        <p:txBody>
          <a:bodyPr/>
          <a:lstStyle/>
          <a:p>
            <a:pPr>
              <a:defRPr/>
            </a:pPr>
            <a:fld id="{E7559DCB-0F32-4AA2-81DB-0720B97391CC}" type="slidenum">
              <a:rPr lang="en-US"/>
              <a:pPr>
                <a:defRPr/>
              </a:pPr>
              <a:t>28</a:t>
            </a:fld>
            <a:endParaRPr lang="en-US"/>
          </a:p>
        </p:txBody>
      </p:sp>
      <p:sp>
        <p:nvSpPr>
          <p:cNvPr id="55" name="Content Placeholder 2"/>
          <p:cNvSpPr txBox="1">
            <a:spLocks/>
          </p:cNvSpPr>
          <p:nvPr/>
        </p:nvSpPr>
        <p:spPr>
          <a:xfrm>
            <a:off x="457200" y="1211263"/>
            <a:ext cx="3756025" cy="514508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spcBef>
                <a:spcPct val="20000"/>
              </a:spcBef>
              <a:buFont typeface="Arial" charset="0"/>
              <a:buNone/>
              <a:defRPr/>
            </a:pPr>
            <a:r>
              <a:rPr lang="en-US" sz="2600">
                <a:latin typeface="Candara" pitchFamily="34" charset="0"/>
              </a:rPr>
              <a:t>Given: a </a:t>
            </a:r>
            <a:r>
              <a:rPr lang="en-US" sz="2600" b="1">
                <a:latin typeface="Candara" pitchFamily="34" charset="0"/>
              </a:rPr>
              <a:t>sentence</a:t>
            </a:r>
            <a:r>
              <a:rPr lang="en-US" sz="2600">
                <a:latin typeface="Candara" pitchFamily="34" charset="0"/>
              </a:rPr>
              <a:t> and unlabeled </a:t>
            </a:r>
            <a:r>
              <a:rPr lang="en-US" sz="2600" b="1">
                <a:latin typeface="Candara" pitchFamily="34" charset="0"/>
              </a:rPr>
              <a:t>parse </a:t>
            </a:r>
            <a:r>
              <a:rPr lang="en-US" sz="2600">
                <a:latin typeface="Candara" pitchFamily="34" charset="0"/>
              </a:rPr>
              <a:t>tree.</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a:latin typeface="Candara" pitchFamily="34" charset="0"/>
              </a:rPr>
              <a:t>Construct a factor graph which mimics the tree structure, to </a:t>
            </a:r>
            <a:r>
              <a:rPr lang="en-US" sz="2600" b="1">
                <a:latin typeface="Candara" pitchFamily="34" charset="0"/>
              </a:rPr>
              <a:t>predict </a:t>
            </a:r>
            <a:r>
              <a:rPr lang="en-US" sz="2600">
                <a:latin typeface="Candara" pitchFamily="34" charset="0"/>
              </a:rPr>
              <a:t>the tags / nonterminals.</a:t>
            </a:r>
          </a:p>
        </p:txBody>
      </p:sp>
      <p:grpSp>
        <p:nvGrpSpPr>
          <p:cNvPr id="62468" name="Group 226"/>
          <p:cNvGrpSpPr>
            <a:grpSpLocks/>
          </p:cNvGrpSpPr>
          <p:nvPr/>
        </p:nvGrpSpPr>
        <p:grpSpPr bwMode="auto">
          <a:xfrm>
            <a:off x="4217988" y="1296988"/>
            <a:ext cx="4400550" cy="3203575"/>
            <a:chOff x="2243302" y="1613365"/>
            <a:chExt cx="4401149" cy="3204211"/>
          </a:xfrm>
        </p:grpSpPr>
        <p:sp>
          <p:nvSpPr>
            <p:cNvPr id="228" name="Oval 227"/>
            <p:cNvSpPr/>
            <p:nvPr/>
          </p:nvSpPr>
          <p:spPr>
            <a:xfrm>
              <a:off x="2459231" y="3788672"/>
              <a:ext cx="295315" cy="298509"/>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229" name="Rectangle 228"/>
            <p:cNvSpPr/>
            <p:nvPr/>
          </p:nvSpPr>
          <p:spPr>
            <a:xfrm>
              <a:off x="2540204" y="4390453"/>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230" name="Straight Connector 229"/>
            <p:cNvCxnSpPr>
              <a:stCxn id="228" idx="4"/>
              <a:endCxn id="229" idx="0"/>
            </p:cNvCxnSpPr>
            <p:nvPr/>
          </p:nvCxnSpPr>
          <p:spPr>
            <a:xfrm>
              <a:off x="2606888" y="4087181"/>
              <a:ext cx="4764" cy="3032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a:stCxn id="228" idx="6"/>
              <a:endCxn id="233" idx="2"/>
            </p:cNvCxnSpPr>
            <p:nvPr/>
          </p:nvCxnSpPr>
          <p:spPr>
            <a:xfrm>
              <a:off x="2754547" y="3937926"/>
              <a:ext cx="606508" cy="0"/>
            </a:xfrm>
            <a:prstGeom prst="line">
              <a:avLst/>
            </a:prstGeom>
            <a:solidFill>
              <a:schemeClr val="bg1"/>
            </a:solidFill>
            <a:ln w="28575" cmpd="sng">
              <a:noFill/>
            </a:ln>
            <a:effectLst/>
          </p:spPr>
          <p:style>
            <a:lnRef idx="2">
              <a:schemeClr val="accent1"/>
            </a:lnRef>
            <a:fillRef idx="0">
              <a:schemeClr val="accent1"/>
            </a:fillRef>
            <a:effectRef idx="1">
              <a:schemeClr val="accent1"/>
            </a:effectRef>
            <a:fontRef idx="minor">
              <a:schemeClr val="tx1"/>
            </a:fontRef>
          </p:style>
        </p:cxnSp>
        <p:sp>
          <p:nvSpPr>
            <p:cNvPr id="232" name="Rectangle 231"/>
            <p:cNvSpPr/>
            <p:nvPr/>
          </p:nvSpPr>
          <p:spPr>
            <a:xfrm>
              <a:off x="2984765" y="3858536"/>
              <a:ext cx="144483" cy="144491"/>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2</a:t>
              </a:r>
              <a:endParaRPr lang="en-US" sz="800" i="1" dirty="0">
                <a:solidFill>
                  <a:schemeClr val="bg1"/>
                </a:solidFill>
                <a:latin typeface="Times New Roman"/>
                <a:cs typeface="Times New Roman"/>
              </a:endParaRPr>
            </a:p>
          </p:txBody>
        </p:sp>
        <p:sp>
          <p:nvSpPr>
            <p:cNvPr id="233" name="Oval 232"/>
            <p:cNvSpPr/>
            <p:nvPr/>
          </p:nvSpPr>
          <p:spPr>
            <a:xfrm>
              <a:off x="3361054" y="3788672"/>
              <a:ext cx="293727" cy="298509"/>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234" name="Rectangle 233"/>
            <p:cNvSpPr/>
            <p:nvPr/>
          </p:nvSpPr>
          <p:spPr>
            <a:xfrm>
              <a:off x="3442027" y="4390453"/>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235" name="Straight Connector 234"/>
            <p:cNvCxnSpPr>
              <a:stCxn id="233" idx="4"/>
              <a:endCxn id="234" idx="0"/>
            </p:cNvCxnSpPr>
            <p:nvPr/>
          </p:nvCxnSpPr>
          <p:spPr>
            <a:xfrm>
              <a:off x="3508711" y="4087181"/>
              <a:ext cx="4764" cy="3032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233" idx="6"/>
              <a:endCxn id="238" idx="2"/>
            </p:cNvCxnSpPr>
            <p:nvPr/>
          </p:nvCxnSpPr>
          <p:spPr>
            <a:xfrm flipV="1">
              <a:off x="3654781" y="3936338"/>
              <a:ext cx="620797" cy="1588"/>
            </a:xfrm>
            <a:prstGeom prst="line">
              <a:avLst/>
            </a:prstGeom>
            <a:solidFill>
              <a:schemeClr val="bg1"/>
            </a:solidFill>
            <a:ln w="28575" cmpd="sng">
              <a:noFill/>
            </a:ln>
            <a:effectLst/>
          </p:spPr>
          <p:style>
            <a:lnRef idx="2">
              <a:schemeClr val="accent1"/>
            </a:lnRef>
            <a:fillRef idx="0">
              <a:schemeClr val="accent1"/>
            </a:fillRef>
            <a:effectRef idx="1">
              <a:schemeClr val="accent1"/>
            </a:effectRef>
            <a:fontRef idx="minor">
              <a:schemeClr val="tx1"/>
            </a:fontRef>
          </p:style>
        </p:cxnSp>
        <p:sp>
          <p:nvSpPr>
            <p:cNvPr id="237" name="Rectangle 236"/>
            <p:cNvSpPr/>
            <p:nvPr/>
          </p:nvSpPr>
          <p:spPr>
            <a:xfrm>
              <a:off x="3886588" y="3858536"/>
              <a:ext cx="144483" cy="144491"/>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4</a:t>
              </a:r>
              <a:endParaRPr lang="en-US" sz="800" i="1" dirty="0">
                <a:solidFill>
                  <a:schemeClr val="bg1"/>
                </a:solidFill>
                <a:latin typeface="Times New Roman"/>
                <a:cs typeface="Times New Roman"/>
              </a:endParaRPr>
            </a:p>
          </p:txBody>
        </p:sp>
        <p:sp>
          <p:nvSpPr>
            <p:cNvPr id="238" name="Oval 237"/>
            <p:cNvSpPr/>
            <p:nvPr/>
          </p:nvSpPr>
          <p:spPr>
            <a:xfrm>
              <a:off x="4275579" y="3787083"/>
              <a:ext cx="295315" cy="298509"/>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239" name="Rectangle 238"/>
            <p:cNvSpPr/>
            <p:nvPr/>
          </p:nvSpPr>
          <p:spPr>
            <a:xfrm>
              <a:off x="4358140" y="4388866"/>
              <a:ext cx="144482"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240" name="Straight Connector 239"/>
            <p:cNvCxnSpPr>
              <a:stCxn id="238" idx="4"/>
              <a:endCxn id="239" idx="0"/>
            </p:cNvCxnSpPr>
            <p:nvPr/>
          </p:nvCxnSpPr>
          <p:spPr>
            <a:xfrm>
              <a:off x="4423236" y="4085593"/>
              <a:ext cx="6351" cy="3032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38" idx="6"/>
              <a:endCxn id="243" idx="2"/>
            </p:cNvCxnSpPr>
            <p:nvPr/>
          </p:nvCxnSpPr>
          <p:spPr>
            <a:xfrm>
              <a:off x="4570894" y="3936338"/>
              <a:ext cx="611270" cy="1588"/>
            </a:xfrm>
            <a:prstGeom prst="line">
              <a:avLst/>
            </a:prstGeom>
            <a:solidFill>
              <a:schemeClr val="bg1"/>
            </a:solidFill>
            <a:ln w="28575" cmpd="sng">
              <a:noFill/>
            </a:ln>
            <a:effectLst/>
          </p:spPr>
          <p:style>
            <a:lnRef idx="2">
              <a:schemeClr val="accent1"/>
            </a:lnRef>
            <a:fillRef idx="0">
              <a:schemeClr val="accent1"/>
            </a:fillRef>
            <a:effectRef idx="1">
              <a:schemeClr val="accent1"/>
            </a:effectRef>
            <a:fontRef idx="minor">
              <a:schemeClr val="tx1"/>
            </a:fontRef>
          </p:style>
        </p:cxnSp>
        <p:sp>
          <p:nvSpPr>
            <p:cNvPr id="242" name="Rectangle 241"/>
            <p:cNvSpPr/>
            <p:nvPr/>
          </p:nvSpPr>
          <p:spPr>
            <a:xfrm>
              <a:off x="4801112" y="3856947"/>
              <a:ext cx="146070" cy="144492"/>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6</a:t>
              </a:r>
              <a:endParaRPr lang="en-US" sz="800" i="1" dirty="0">
                <a:solidFill>
                  <a:schemeClr val="bg1"/>
                </a:solidFill>
                <a:latin typeface="Times New Roman"/>
                <a:cs typeface="Times New Roman"/>
              </a:endParaRPr>
            </a:p>
          </p:txBody>
        </p:sp>
        <p:sp>
          <p:nvSpPr>
            <p:cNvPr id="243" name="Oval 242"/>
            <p:cNvSpPr/>
            <p:nvPr/>
          </p:nvSpPr>
          <p:spPr>
            <a:xfrm>
              <a:off x="5182164" y="3788672"/>
              <a:ext cx="295315" cy="298509"/>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244" name="Rectangle 243"/>
            <p:cNvSpPr/>
            <p:nvPr/>
          </p:nvSpPr>
          <p:spPr>
            <a:xfrm>
              <a:off x="5263138" y="4390453"/>
              <a:ext cx="144482"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245" name="Straight Connector 244"/>
            <p:cNvCxnSpPr>
              <a:stCxn id="243" idx="4"/>
              <a:endCxn id="244" idx="0"/>
            </p:cNvCxnSpPr>
            <p:nvPr/>
          </p:nvCxnSpPr>
          <p:spPr>
            <a:xfrm>
              <a:off x="5329822" y="4087181"/>
              <a:ext cx="6351" cy="3032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3" idx="6"/>
              <a:endCxn id="248" idx="2"/>
            </p:cNvCxnSpPr>
            <p:nvPr/>
          </p:nvCxnSpPr>
          <p:spPr>
            <a:xfrm flipV="1">
              <a:off x="5477479" y="3936338"/>
              <a:ext cx="606508" cy="1588"/>
            </a:xfrm>
            <a:prstGeom prst="line">
              <a:avLst/>
            </a:prstGeom>
            <a:solidFill>
              <a:schemeClr val="bg1"/>
            </a:solidFill>
            <a:ln w="28575" cmpd="sng">
              <a:noFill/>
            </a:ln>
            <a:effectLst/>
          </p:spPr>
          <p:style>
            <a:lnRef idx="2">
              <a:schemeClr val="accent1"/>
            </a:lnRef>
            <a:fillRef idx="0">
              <a:schemeClr val="accent1"/>
            </a:fillRef>
            <a:effectRef idx="1">
              <a:schemeClr val="accent1"/>
            </a:effectRef>
            <a:fontRef idx="minor">
              <a:schemeClr val="tx1"/>
            </a:fontRef>
          </p:style>
        </p:cxnSp>
        <p:sp>
          <p:nvSpPr>
            <p:cNvPr id="247" name="Rectangle 246"/>
            <p:cNvSpPr/>
            <p:nvPr/>
          </p:nvSpPr>
          <p:spPr>
            <a:xfrm>
              <a:off x="5707699" y="3858536"/>
              <a:ext cx="144482" cy="144491"/>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bg1"/>
                  </a:solidFill>
                  <a:latin typeface="Times New Roman"/>
                  <a:cs typeface="Times New Roman"/>
                </a:rPr>
                <a:t>ψ</a:t>
              </a:r>
              <a:r>
                <a:rPr lang="en-US" sz="800" i="1" baseline="-25000" dirty="0">
                  <a:solidFill>
                    <a:schemeClr val="bg1"/>
                  </a:solidFill>
                  <a:latin typeface="Times New Roman"/>
                  <a:cs typeface="Times New Roman"/>
                </a:rPr>
                <a:t>8</a:t>
              </a:r>
              <a:endParaRPr lang="en-US" sz="800" i="1" dirty="0">
                <a:solidFill>
                  <a:schemeClr val="bg1"/>
                </a:solidFill>
                <a:latin typeface="Times New Roman"/>
                <a:cs typeface="Times New Roman"/>
              </a:endParaRPr>
            </a:p>
          </p:txBody>
        </p:sp>
        <p:sp>
          <p:nvSpPr>
            <p:cNvPr id="248" name="Oval 247"/>
            <p:cNvSpPr/>
            <p:nvPr/>
          </p:nvSpPr>
          <p:spPr>
            <a:xfrm>
              <a:off x="6083987" y="3787083"/>
              <a:ext cx="295315" cy="298509"/>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249" name="Rectangle 248"/>
            <p:cNvSpPr/>
            <p:nvPr/>
          </p:nvSpPr>
          <p:spPr>
            <a:xfrm>
              <a:off x="6164961" y="4388866"/>
              <a:ext cx="144482"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250" name="Straight Connector 249"/>
            <p:cNvCxnSpPr>
              <a:stCxn id="248" idx="4"/>
              <a:endCxn id="249" idx="0"/>
            </p:cNvCxnSpPr>
            <p:nvPr/>
          </p:nvCxnSpPr>
          <p:spPr>
            <a:xfrm>
              <a:off x="6231645" y="4085593"/>
              <a:ext cx="6351" cy="3032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2492" name="Group 250"/>
            <p:cNvGrpSpPr>
              <a:grpSpLocks/>
            </p:cNvGrpSpPr>
            <p:nvPr/>
          </p:nvGrpSpPr>
          <p:grpSpPr bwMode="auto">
            <a:xfrm>
              <a:off x="2243302" y="4615198"/>
              <a:ext cx="4401149" cy="202378"/>
              <a:chOff x="492120" y="3950977"/>
              <a:chExt cx="8067290" cy="370958"/>
            </a:xfrm>
          </p:grpSpPr>
          <p:sp>
            <p:nvSpPr>
              <p:cNvPr id="62513" name="TextBox 271"/>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600">
                    <a:latin typeface="Rockwell"/>
                    <a:ea typeface="Rockwell"/>
                    <a:cs typeface="Rockwell"/>
                  </a:rPr>
                  <a:t>time</a:t>
                </a:r>
              </a:p>
            </p:txBody>
          </p:sp>
          <p:sp>
            <p:nvSpPr>
              <p:cNvPr id="62514" name="TextBox 272"/>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like</a:t>
                </a:r>
              </a:p>
            </p:txBody>
          </p:sp>
          <p:sp>
            <p:nvSpPr>
              <p:cNvPr id="62515" name="TextBox 273"/>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flies</a:t>
                </a:r>
              </a:p>
            </p:txBody>
          </p:sp>
          <p:sp>
            <p:nvSpPr>
              <p:cNvPr id="62516" name="TextBox 274"/>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an</a:t>
                </a:r>
              </a:p>
            </p:txBody>
          </p:sp>
          <p:sp>
            <p:nvSpPr>
              <p:cNvPr id="62517" name="TextBox 275"/>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arrow</a:t>
                </a:r>
              </a:p>
            </p:txBody>
          </p:sp>
        </p:grpSp>
        <p:sp>
          <p:nvSpPr>
            <p:cNvPr id="252" name="Oval 251"/>
            <p:cNvSpPr/>
            <p:nvPr/>
          </p:nvSpPr>
          <p:spPr>
            <a:xfrm>
              <a:off x="5506058" y="3180538"/>
              <a:ext cx="295315" cy="300098"/>
            </a:xfrm>
            <a:prstGeom prst="ellipse">
              <a:avLst/>
            </a:prstGeom>
            <a:solidFill>
              <a:schemeClr val="accent5">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np</a:t>
              </a:r>
              <a:endParaRPr lang="en-US" sz="1600" dirty="0">
                <a:solidFill>
                  <a:schemeClr val="tx1"/>
                </a:solidFill>
                <a:latin typeface="Rockwell"/>
                <a:cs typeface="Rockwell"/>
              </a:endParaRPr>
            </a:p>
          </p:txBody>
        </p:sp>
        <p:sp>
          <p:nvSpPr>
            <p:cNvPr id="253" name="Rectangle 252"/>
            <p:cNvSpPr/>
            <p:nvPr/>
          </p:nvSpPr>
          <p:spPr>
            <a:xfrm>
              <a:off x="5583857" y="3558438"/>
              <a:ext cx="144482"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254" name="Straight Connector 253"/>
            <p:cNvCxnSpPr>
              <a:stCxn id="253" idx="1"/>
              <a:endCxn id="243" idx="0"/>
            </p:cNvCxnSpPr>
            <p:nvPr/>
          </p:nvCxnSpPr>
          <p:spPr>
            <a:xfrm flipH="1">
              <a:off x="5329822" y="3629890"/>
              <a:ext cx="254035" cy="15878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a:stCxn id="253" idx="0"/>
              <a:endCxn id="252" idx="4"/>
            </p:cNvCxnSpPr>
            <p:nvPr/>
          </p:nvCxnSpPr>
          <p:spPr>
            <a:xfrm flipH="1" flipV="1">
              <a:off x="5653716" y="3480636"/>
              <a:ext cx="3175" cy="7780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3" idx="3"/>
              <a:endCxn id="248" idx="0"/>
            </p:cNvCxnSpPr>
            <p:nvPr/>
          </p:nvCxnSpPr>
          <p:spPr>
            <a:xfrm>
              <a:off x="5728338" y="3629890"/>
              <a:ext cx="503307" cy="15719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7" name="Oval 256"/>
            <p:cNvSpPr/>
            <p:nvPr/>
          </p:nvSpPr>
          <p:spPr>
            <a:xfrm>
              <a:off x="4370842" y="2105588"/>
              <a:ext cx="295315" cy="300097"/>
            </a:xfrm>
            <a:prstGeom prst="ellipse">
              <a:avLst/>
            </a:prstGeom>
            <a:solidFill>
              <a:schemeClr val="accent3">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vp</a:t>
              </a:r>
              <a:endParaRPr lang="en-US" sz="1600" dirty="0">
                <a:solidFill>
                  <a:schemeClr val="tx1"/>
                </a:solidFill>
                <a:latin typeface="Rockwell"/>
                <a:cs typeface="Rockwell"/>
              </a:endParaRPr>
            </a:p>
          </p:txBody>
        </p:sp>
        <p:sp>
          <p:nvSpPr>
            <p:cNvPr id="258" name="Rectangle 257"/>
            <p:cNvSpPr/>
            <p:nvPr/>
          </p:nvSpPr>
          <p:spPr>
            <a:xfrm>
              <a:off x="4447052" y="2483488"/>
              <a:ext cx="144482"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259" name="Straight Connector 258"/>
            <p:cNvCxnSpPr>
              <a:stCxn id="258" idx="1"/>
              <a:endCxn id="233" idx="0"/>
            </p:cNvCxnSpPr>
            <p:nvPr/>
          </p:nvCxnSpPr>
          <p:spPr>
            <a:xfrm flipH="1">
              <a:off x="3508711" y="2554939"/>
              <a:ext cx="938341" cy="123373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a:stCxn id="258" idx="0"/>
              <a:endCxn id="257" idx="4"/>
            </p:cNvCxnSpPr>
            <p:nvPr/>
          </p:nvCxnSpPr>
          <p:spPr>
            <a:xfrm flipH="1" flipV="1">
              <a:off x="4518499" y="2405684"/>
              <a:ext cx="1588" cy="7780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a:stCxn id="258" idx="3"/>
              <a:endCxn id="262" idx="0"/>
            </p:cNvCxnSpPr>
            <p:nvPr/>
          </p:nvCxnSpPr>
          <p:spPr>
            <a:xfrm>
              <a:off x="4591534" y="2554939"/>
              <a:ext cx="509657" cy="6986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2" name="Oval 261"/>
            <p:cNvSpPr/>
            <p:nvPr/>
          </p:nvSpPr>
          <p:spPr>
            <a:xfrm>
              <a:off x="4953533" y="2624803"/>
              <a:ext cx="295315" cy="298509"/>
            </a:xfrm>
            <a:prstGeom prst="ellipse">
              <a:avLst/>
            </a:prstGeom>
            <a:solidFill>
              <a:schemeClr val="bg2">
                <a:lumMod val="5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pp</a:t>
              </a:r>
              <a:endParaRPr lang="en-US" sz="1600" dirty="0">
                <a:solidFill>
                  <a:schemeClr val="tx1"/>
                </a:solidFill>
                <a:latin typeface="Rockwell"/>
                <a:cs typeface="Rockwell"/>
              </a:endParaRPr>
            </a:p>
          </p:txBody>
        </p:sp>
        <p:sp>
          <p:nvSpPr>
            <p:cNvPr id="263" name="Rectangle 262"/>
            <p:cNvSpPr/>
            <p:nvPr/>
          </p:nvSpPr>
          <p:spPr>
            <a:xfrm>
              <a:off x="5029743" y="3012230"/>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cxnSp>
          <p:nvCxnSpPr>
            <p:cNvPr id="264" name="Straight Connector 263"/>
            <p:cNvCxnSpPr>
              <a:stCxn id="263" idx="1"/>
              <a:endCxn id="238" idx="0"/>
            </p:cNvCxnSpPr>
            <p:nvPr/>
          </p:nvCxnSpPr>
          <p:spPr>
            <a:xfrm flipH="1">
              <a:off x="4423236" y="3083682"/>
              <a:ext cx="606508" cy="70340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a:stCxn id="263" idx="0"/>
              <a:endCxn id="262" idx="4"/>
            </p:cNvCxnSpPr>
            <p:nvPr/>
          </p:nvCxnSpPr>
          <p:spPr>
            <a:xfrm flipH="1" flipV="1">
              <a:off x="5101191" y="2923312"/>
              <a:ext cx="0" cy="8891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a:stCxn id="263" idx="3"/>
              <a:endCxn id="252" idx="0"/>
            </p:cNvCxnSpPr>
            <p:nvPr/>
          </p:nvCxnSpPr>
          <p:spPr>
            <a:xfrm>
              <a:off x="5174226" y="3083682"/>
              <a:ext cx="479490" cy="9685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7" name="Oval 266"/>
            <p:cNvSpPr/>
            <p:nvPr/>
          </p:nvSpPr>
          <p:spPr>
            <a:xfrm>
              <a:off x="3748457" y="1613365"/>
              <a:ext cx="295315" cy="298509"/>
            </a:xfrm>
            <a:prstGeom prst="ellipse">
              <a:avLst/>
            </a:prstGeom>
            <a:solidFill>
              <a:schemeClr val="accent2">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s</a:t>
              </a:r>
            </a:p>
          </p:txBody>
        </p:sp>
        <p:sp>
          <p:nvSpPr>
            <p:cNvPr id="268" name="Rectangle 267"/>
            <p:cNvSpPr/>
            <p:nvPr/>
          </p:nvSpPr>
          <p:spPr>
            <a:xfrm>
              <a:off x="3826254" y="1989677"/>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13</a:t>
              </a:r>
              <a:endParaRPr lang="en-US" sz="800" i="1" dirty="0">
                <a:solidFill>
                  <a:schemeClr val="tx1"/>
                </a:solidFill>
                <a:latin typeface="Times New Roman"/>
                <a:cs typeface="Times New Roman"/>
              </a:endParaRPr>
            </a:p>
          </p:txBody>
        </p:sp>
        <p:cxnSp>
          <p:nvCxnSpPr>
            <p:cNvPr id="269" name="Straight Connector 268"/>
            <p:cNvCxnSpPr>
              <a:stCxn id="268" idx="1"/>
              <a:endCxn id="228" idx="0"/>
            </p:cNvCxnSpPr>
            <p:nvPr/>
          </p:nvCxnSpPr>
          <p:spPr>
            <a:xfrm flipH="1">
              <a:off x="2606888" y="2062716"/>
              <a:ext cx="1219366" cy="172595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a:stCxn id="268" idx="0"/>
              <a:endCxn id="267" idx="4"/>
            </p:cNvCxnSpPr>
            <p:nvPr/>
          </p:nvCxnSpPr>
          <p:spPr>
            <a:xfrm flipH="1" flipV="1">
              <a:off x="3896114" y="1911874"/>
              <a:ext cx="1588" cy="7780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a:stCxn id="268" idx="3"/>
              <a:endCxn id="257" idx="0"/>
            </p:cNvCxnSpPr>
            <p:nvPr/>
          </p:nvCxnSpPr>
          <p:spPr>
            <a:xfrm>
              <a:off x="3970737" y="2062716"/>
              <a:ext cx="547762" cy="42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Annotating a Tree</a:t>
            </a:r>
          </a:p>
        </p:txBody>
      </p:sp>
      <p:sp>
        <p:nvSpPr>
          <p:cNvPr id="4" name="Slide Number Placeholder 3"/>
          <p:cNvSpPr>
            <a:spLocks noGrp="1"/>
          </p:cNvSpPr>
          <p:nvPr>
            <p:ph type="sldNum" sz="quarter" idx="12"/>
          </p:nvPr>
        </p:nvSpPr>
        <p:spPr/>
        <p:txBody>
          <a:bodyPr/>
          <a:lstStyle/>
          <a:p>
            <a:pPr>
              <a:defRPr/>
            </a:pPr>
            <a:fld id="{F90AA004-E38E-493E-839B-D8900E619D2A}" type="slidenum">
              <a:rPr lang="en-US"/>
              <a:pPr>
                <a:defRPr/>
              </a:pPr>
              <a:t>29</a:t>
            </a:fld>
            <a:endParaRPr lang="en-US"/>
          </a:p>
        </p:txBody>
      </p:sp>
      <p:grpSp>
        <p:nvGrpSpPr>
          <p:cNvPr id="64515" name="Group 4"/>
          <p:cNvGrpSpPr>
            <a:grpSpLocks/>
          </p:cNvGrpSpPr>
          <p:nvPr/>
        </p:nvGrpSpPr>
        <p:grpSpPr bwMode="auto">
          <a:xfrm>
            <a:off x="4217988" y="1296988"/>
            <a:ext cx="4400550" cy="3203575"/>
            <a:chOff x="2243302" y="1613365"/>
            <a:chExt cx="4401149" cy="3204211"/>
          </a:xfrm>
        </p:grpSpPr>
        <p:sp>
          <p:nvSpPr>
            <p:cNvPr id="6" name="Oval 5"/>
            <p:cNvSpPr/>
            <p:nvPr/>
          </p:nvSpPr>
          <p:spPr>
            <a:xfrm>
              <a:off x="2459231" y="3788672"/>
              <a:ext cx="295315" cy="298509"/>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7" name="Rectangle 6"/>
            <p:cNvSpPr/>
            <p:nvPr/>
          </p:nvSpPr>
          <p:spPr>
            <a:xfrm>
              <a:off x="2540204" y="4390453"/>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8" name="Straight Connector 7"/>
            <p:cNvCxnSpPr>
              <a:stCxn id="6" idx="4"/>
              <a:endCxn id="7" idx="0"/>
            </p:cNvCxnSpPr>
            <p:nvPr/>
          </p:nvCxnSpPr>
          <p:spPr>
            <a:xfrm>
              <a:off x="2606888" y="4087181"/>
              <a:ext cx="4764" cy="3032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6" idx="6"/>
              <a:endCxn id="11" idx="2"/>
            </p:cNvCxnSpPr>
            <p:nvPr/>
          </p:nvCxnSpPr>
          <p:spPr>
            <a:xfrm>
              <a:off x="2754547" y="3937926"/>
              <a:ext cx="606508"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984765" y="3858536"/>
              <a:ext cx="144483"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11" name="Oval 10"/>
            <p:cNvSpPr/>
            <p:nvPr/>
          </p:nvSpPr>
          <p:spPr>
            <a:xfrm>
              <a:off x="3361054" y="3788672"/>
              <a:ext cx="293727" cy="298509"/>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12" name="Rectangle 11"/>
            <p:cNvSpPr/>
            <p:nvPr/>
          </p:nvSpPr>
          <p:spPr>
            <a:xfrm>
              <a:off x="3442027" y="4390453"/>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13" name="Straight Connector 12"/>
            <p:cNvCxnSpPr>
              <a:stCxn id="11" idx="4"/>
              <a:endCxn id="12" idx="0"/>
            </p:cNvCxnSpPr>
            <p:nvPr/>
          </p:nvCxnSpPr>
          <p:spPr>
            <a:xfrm>
              <a:off x="3508711" y="4087181"/>
              <a:ext cx="4764" cy="3032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6"/>
              <a:endCxn id="16" idx="2"/>
            </p:cNvCxnSpPr>
            <p:nvPr/>
          </p:nvCxnSpPr>
          <p:spPr>
            <a:xfrm flipV="1">
              <a:off x="3654781" y="3936338"/>
              <a:ext cx="620797"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886588" y="3858536"/>
              <a:ext cx="144483"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16" name="Oval 15"/>
            <p:cNvSpPr/>
            <p:nvPr/>
          </p:nvSpPr>
          <p:spPr>
            <a:xfrm>
              <a:off x="4275579" y="3787083"/>
              <a:ext cx="295315" cy="298509"/>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17" name="Rectangle 16"/>
            <p:cNvSpPr/>
            <p:nvPr/>
          </p:nvSpPr>
          <p:spPr>
            <a:xfrm>
              <a:off x="4358140" y="4388866"/>
              <a:ext cx="144482"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18" name="Straight Connector 17"/>
            <p:cNvCxnSpPr>
              <a:stCxn id="16" idx="4"/>
              <a:endCxn id="17" idx="0"/>
            </p:cNvCxnSpPr>
            <p:nvPr/>
          </p:nvCxnSpPr>
          <p:spPr>
            <a:xfrm>
              <a:off x="4423236" y="4085593"/>
              <a:ext cx="6351" cy="3032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6"/>
              <a:endCxn id="21" idx="2"/>
            </p:cNvCxnSpPr>
            <p:nvPr/>
          </p:nvCxnSpPr>
          <p:spPr>
            <a:xfrm>
              <a:off x="4570894" y="3936338"/>
              <a:ext cx="611270"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801112" y="3856947"/>
              <a:ext cx="146070"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21" name="Oval 20"/>
            <p:cNvSpPr/>
            <p:nvPr/>
          </p:nvSpPr>
          <p:spPr>
            <a:xfrm>
              <a:off x="5182164" y="3788672"/>
              <a:ext cx="295315" cy="298509"/>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22" name="Rectangle 21"/>
            <p:cNvSpPr/>
            <p:nvPr/>
          </p:nvSpPr>
          <p:spPr>
            <a:xfrm>
              <a:off x="5263138" y="4390453"/>
              <a:ext cx="144482"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23" name="Straight Connector 22"/>
            <p:cNvCxnSpPr>
              <a:stCxn id="21" idx="4"/>
              <a:endCxn id="22" idx="0"/>
            </p:cNvCxnSpPr>
            <p:nvPr/>
          </p:nvCxnSpPr>
          <p:spPr>
            <a:xfrm>
              <a:off x="5329822" y="4087181"/>
              <a:ext cx="6351" cy="3032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1" idx="6"/>
              <a:endCxn id="26" idx="2"/>
            </p:cNvCxnSpPr>
            <p:nvPr/>
          </p:nvCxnSpPr>
          <p:spPr>
            <a:xfrm flipV="1">
              <a:off x="5477479" y="3936338"/>
              <a:ext cx="606508"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707699" y="3858536"/>
              <a:ext cx="144482"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8</a:t>
              </a:r>
              <a:endParaRPr lang="en-US" sz="800" i="1" dirty="0">
                <a:solidFill>
                  <a:schemeClr val="tx1"/>
                </a:solidFill>
                <a:latin typeface="Times New Roman"/>
                <a:cs typeface="Times New Roman"/>
              </a:endParaRPr>
            </a:p>
          </p:txBody>
        </p:sp>
        <p:sp>
          <p:nvSpPr>
            <p:cNvPr id="26" name="Oval 25"/>
            <p:cNvSpPr/>
            <p:nvPr/>
          </p:nvSpPr>
          <p:spPr>
            <a:xfrm>
              <a:off x="6083987" y="3787083"/>
              <a:ext cx="295315" cy="298509"/>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27" name="Rectangle 26"/>
            <p:cNvSpPr/>
            <p:nvPr/>
          </p:nvSpPr>
          <p:spPr>
            <a:xfrm>
              <a:off x="6164961" y="4388866"/>
              <a:ext cx="144482"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28" name="Straight Connector 27"/>
            <p:cNvCxnSpPr>
              <a:stCxn id="26" idx="4"/>
              <a:endCxn id="27" idx="0"/>
            </p:cNvCxnSpPr>
            <p:nvPr/>
          </p:nvCxnSpPr>
          <p:spPr>
            <a:xfrm>
              <a:off x="6231645" y="4085593"/>
              <a:ext cx="6351" cy="3032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4541" name="Group 28"/>
            <p:cNvGrpSpPr>
              <a:grpSpLocks/>
            </p:cNvGrpSpPr>
            <p:nvPr/>
          </p:nvGrpSpPr>
          <p:grpSpPr bwMode="auto">
            <a:xfrm>
              <a:off x="2243302" y="4615198"/>
              <a:ext cx="4401149" cy="202378"/>
              <a:chOff x="492120" y="3950977"/>
              <a:chExt cx="8067290" cy="370958"/>
            </a:xfrm>
          </p:grpSpPr>
          <p:sp>
            <p:nvSpPr>
              <p:cNvPr id="64562" name="TextBox 49"/>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600">
                    <a:latin typeface="Rockwell"/>
                    <a:ea typeface="Rockwell"/>
                    <a:cs typeface="Rockwell"/>
                  </a:rPr>
                  <a:t>time</a:t>
                </a:r>
              </a:p>
            </p:txBody>
          </p:sp>
          <p:sp>
            <p:nvSpPr>
              <p:cNvPr id="64563" name="TextBox 50"/>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like</a:t>
                </a:r>
              </a:p>
            </p:txBody>
          </p:sp>
          <p:sp>
            <p:nvSpPr>
              <p:cNvPr id="64564" name="TextBox 51"/>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flies</a:t>
                </a:r>
              </a:p>
            </p:txBody>
          </p:sp>
          <p:sp>
            <p:nvSpPr>
              <p:cNvPr id="64565" name="TextBox 52"/>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an</a:t>
                </a:r>
              </a:p>
            </p:txBody>
          </p:sp>
          <p:sp>
            <p:nvSpPr>
              <p:cNvPr id="64566" name="TextBox 53"/>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arrow</a:t>
                </a:r>
              </a:p>
            </p:txBody>
          </p:sp>
        </p:grpSp>
        <p:sp>
          <p:nvSpPr>
            <p:cNvPr id="30" name="Oval 29"/>
            <p:cNvSpPr/>
            <p:nvPr/>
          </p:nvSpPr>
          <p:spPr>
            <a:xfrm>
              <a:off x="5506058" y="3180538"/>
              <a:ext cx="295315" cy="300098"/>
            </a:xfrm>
            <a:prstGeom prst="ellipse">
              <a:avLst/>
            </a:prstGeom>
            <a:solidFill>
              <a:schemeClr val="accent5">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np</a:t>
              </a:r>
              <a:endParaRPr lang="en-US" sz="1600" dirty="0">
                <a:solidFill>
                  <a:schemeClr val="tx1"/>
                </a:solidFill>
                <a:latin typeface="Rockwell"/>
                <a:cs typeface="Rockwell"/>
              </a:endParaRPr>
            </a:p>
          </p:txBody>
        </p:sp>
        <p:sp>
          <p:nvSpPr>
            <p:cNvPr id="31" name="Rectangle 30"/>
            <p:cNvSpPr/>
            <p:nvPr/>
          </p:nvSpPr>
          <p:spPr>
            <a:xfrm>
              <a:off x="5583857" y="3558438"/>
              <a:ext cx="144482"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32" name="Straight Connector 31"/>
            <p:cNvCxnSpPr>
              <a:stCxn id="31" idx="1"/>
              <a:endCxn id="21" idx="0"/>
            </p:cNvCxnSpPr>
            <p:nvPr/>
          </p:nvCxnSpPr>
          <p:spPr>
            <a:xfrm flipH="1">
              <a:off x="5329822" y="3629890"/>
              <a:ext cx="254035" cy="15878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31" idx="0"/>
              <a:endCxn id="30" idx="4"/>
            </p:cNvCxnSpPr>
            <p:nvPr/>
          </p:nvCxnSpPr>
          <p:spPr>
            <a:xfrm flipH="1" flipV="1">
              <a:off x="5653716" y="3480636"/>
              <a:ext cx="3175" cy="7780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31" idx="3"/>
              <a:endCxn id="26" idx="0"/>
            </p:cNvCxnSpPr>
            <p:nvPr/>
          </p:nvCxnSpPr>
          <p:spPr>
            <a:xfrm>
              <a:off x="5728338" y="3629890"/>
              <a:ext cx="503307" cy="15719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4370842" y="2105588"/>
              <a:ext cx="295315" cy="300097"/>
            </a:xfrm>
            <a:prstGeom prst="ellipse">
              <a:avLst/>
            </a:prstGeom>
            <a:solidFill>
              <a:schemeClr val="accent3">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vp</a:t>
              </a:r>
              <a:endParaRPr lang="en-US" sz="1600" dirty="0">
                <a:solidFill>
                  <a:schemeClr val="tx1"/>
                </a:solidFill>
                <a:latin typeface="Rockwell"/>
                <a:cs typeface="Rockwell"/>
              </a:endParaRPr>
            </a:p>
          </p:txBody>
        </p:sp>
        <p:sp>
          <p:nvSpPr>
            <p:cNvPr id="36" name="Rectangle 35"/>
            <p:cNvSpPr/>
            <p:nvPr/>
          </p:nvSpPr>
          <p:spPr>
            <a:xfrm>
              <a:off x="4447052" y="2483488"/>
              <a:ext cx="144482" cy="14449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37" name="Straight Connector 36"/>
            <p:cNvCxnSpPr>
              <a:stCxn id="36" idx="1"/>
              <a:endCxn id="11" idx="0"/>
            </p:cNvCxnSpPr>
            <p:nvPr/>
          </p:nvCxnSpPr>
          <p:spPr>
            <a:xfrm flipH="1">
              <a:off x="3508711" y="2554939"/>
              <a:ext cx="938341" cy="123373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36" idx="0"/>
              <a:endCxn id="35" idx="4"/>
            </p:cNvCxnSpPr>
            <p:nvPr/>
          </p:nvCxnSpPr>
          <p:spPr>
            <a:xfrm flipH="1" flipV="1">
              <a:off x="4518499" y="2405684"/>
              <a:ext cx="1588" cy="7780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36" idx="3"/>
              <a:endCxn id="40" idx="0"/>
            </p:cNvCxnSpPr>
            <p:nvPr/>
          </p:nvCxnSpPr>
          <p:spPr>
            <a:xfrm>
              <a:off x="4591534" y="2554939"/>
              <a:ext cx="509657" cy="6986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4953533" y="2624803"/>
              <a:ext cx="295315" cy="298509"/>
            </a:xfrm>
            <a:prstGeom prst="ellipse">
              <a:avLst/>
            </a:prstGeom>
            <a:solidFill>
              <a:schemeClr val="bg2">
                <a:lumMod val="5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pp</a:t>
              </a:r>
              <a:endParaRPr lang="en-US" sz="1600" dirty="0">
                <a:solidFill>
                  <a:schemeClr val="tx1"/>
                </a:solidFill>
                <a:latin typeface="Rockwell"/>
                <a:cs typeface="Rockwell"/>
              </a:endParaRPr>
            </a:p>
          </p:txBody>
        </p:sp>
        <p:sp>
          <p:nvSpPr>
            <p:cNvPr id="41" name="Rectangle 40"/>
            <p:cNvSpPr/>
            <p:nvPr/>
          </p:nvSpPr>
          <p:spPr>
            <a:xfrm>
              <a:off x="5029743" y="3012230"/>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cxnSp>
          <p:nvCxnSpPr>
            <p:cNvPr id="42" name="Straight Connector 41"/>
            <p:cNvCxnSpPr>
              <a:stCxn id="41" idx="1"/>
              <a:endCxn id="16" idx="0"/>
            </p:cNvCxnSpPr>
            <p:nvPr/>
          </p:nvCxnSpPr>
          <p:spPr>
            <a:xfrm flipH="1">
              <a:off x="4423236" y="3083682"/>
              <a:ext cx="606508" cy="70340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1" idx="0"/>
              <a:endCxn id="40" idx="4"/>
            </p:cNvCxnSpPr>
            <p:nvPr/>
          </p:nvCxnSpPr>
          <p:spPr>
            <a:xfrm flipH="1" flipV="1">
              <a:off x="5101191" y="2923312"/>
              <a:ext cx="0" cy="8891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41" idx="3"/>
              <a:endCxn id="30" idx="0"/>
            </p:cNvCxnSpPr>
            <p:nvPr/>
          </p:nvCxnSpPr>
          <p:spPr>
            <a:xfrm>
              <a:off x="5174226" y="3083682"/>
              <a:ext cx="479490" cy="9685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3748457" y="1613365"/>
              <a:ext cx="295315" cy="298509"/>
            </a:xfrm>
            <a:prstGeom prst="ellipse">
              <a:avLst/>
            </a:prstGeom>
            <a:solidFill>
              <a:schemeClr val="accent2">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s</a:t>
              </a:r>
            </a:p>
          </p:txBody>
        </p:sp>
        <p:sp>
          <p:nvSpPr>
            <p:cNvPr id="46" name="Rectangle 45"/>
            <p:cNvSpPr/>
            <p:nvPr/>
          </p:nvSpPr>
          <p:spPr>
            <a:xfrm>
              <a:off x="3826254" y="1989677"/>
              <a:ext cx="144483" cy="14449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13</a:t>
              </a:r>
              <a:endParaRPr lang="en-US" sz="800" i="1" dirty="0">
                <a:solidFill>
                  <a:schemeClr val="tx1"/>
                </a:solidFill>
                <a:latin typeface="Times New Roman"/>
                <a:cs typeface="Times New Roman"/>
              </a:endParaRPr>
            </a:p>
          </p:txBody>
        </p:sp>
        <p:cxnSp>
          <p:nvCxnSpPr>
            <p:cNvPr id="47" name="Straight Connector 46"/>
            <p:cNvCxnSpPr>
              <a:stCxn id="46" idx="1"/>
              <a:endCxn id="6" idx="0"/>
            </p:cNvCxnSpPr>
            <p:nvPr/>
          </p:nvCxnSpPr>
          <p:spPr>
            <a:xfrm flipH="1">
              <a:off x="2606888" y="2062716"/>
              <a:ext cx="1219366" cy="172595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6" idx="0"/>
              <a:endCxn id="45" idx="4"/>
            </p:cNvCxnSpPr>
            <p:nvPr/>
          </p:nvCxnSpPr>
          <p:spPr>
            <a:xfrm flipH="1" flipV="1">
              <a:off x="3896114" y="1911874"/>
              <a:ext cx="1588" cy="7780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46" idx="3"/>
              <a:endCxn id="35" idx="0"/>
            </p:cNvCxnSpPr>
            <p:nvPr/>
          </p:nvCxnSpPr>
          <p:spPr>
            <a:xfrm>
              <a:off x="3970737" y="2062716"/>
              <a:ext cx="547762" cy="42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5" name="Content Placeholder 2"/>
          <p:cNvSpPr txBox="1">
            <a:spLocks/>
          </p:cNvSpPr>
          <p:nvPr/>
        </p:nvSpPr>
        <p:spPr>
          <a:xfrm>
            <a:off x="457200" y="1211263"/>
            <a:ext cx="3756025" cy="514508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spcBef>
                <a:spcPct val="20000"/>
              </a:spcBef>
              <a:buFont typeface="Arial" charset="0"/>
              <a:buNone/>
              <a:defRPr/>
            </a:pPr>
            <a:r>
              <a:rPr lang="en-US" sz="2600">
                <a:latin typeface="Candara" pitchFamily="34" charset="0"/>
              </a:rPr>
              <a:t>Given: a </a:t>
            </a:r>
            <a:r>
              <a:rPr lang="en-US" sz="2600" b="1">
                <a:latin typeface="Candara" pitchFamily="34" charset="0"/>
              </a:rPr>
              <a:t>sentence</a:t>
            </a:r>
            <a:r>
              <a:rPr lang="en-US" sz="2600">
                <a:latin typeface="Candara" pitchFamily="34" charset="0"/>
              </a:rPr>
              <a:t> and unlabeled </a:t>
            </a:r>
            <a:r>
              <a:rPr lang="en-US" sz="2600" b="1">
                <a:latin typeface="Candara" pitchFamily="34" charset="0"/>
              </a:rPr>
              <a:t>parse </a:t>
            </a:r>
            <a:r>
              <a:rPr lang="en-US" sz="2600">
                <a:latin typeface="Candara" pitchFamily="34" charset="0"/>
              </a:rPr>
              <a:t>tree.</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a:latin typeface="Candara" pitchFamily="34" charset="0"/>
              </a:rPr>
              <a:t>Construct a factor graph which mimics the tree structure, to </a:t>
            </a:r>
            <a:r>
              <a:rPr lang="en-US" sz="2600" b="1">
                <a:latin typeface="Candara" pitchFamily="34" charset="0"/>
              </a:rPr>
              <a:t>predict </a:t>
            </a:r>
            <a:r>
              <a:rPr lang="en-US" sz="2600">
                <a:latin typeface="Candara" pitchFamily="34" charset="0"/>
              </a:rPr>
              <a:t>the tags / nonterminals.</a:t>
            </a:r>
          </a:p>
        </p:txBody>
      </p:sp>
      <p:sp>
        <p:nvSpPr>
          <p:cNvPr id="66" name="Content Placeholder 2"/>
          <p:cNvSpPr txBox="1">
            <a:spLocks/>
          </p:cNvSpPr>
          <p:nvPr/>
        </p:nvSpPr>
        <p:spPr>
          <a:xfrm>
            <a:off x="4349750" y="4654550"/>
            <a:ext cx="4268788" cy="17018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US" sz="2600" dirty="0" smtClean="0"/>
              <a:t>We could add a </a:t>
            </a:r>
            <a:r>
              <a:rPr lang="en-US" sz="2600" b="1" dirty="0" smtClean="0"/>
              <a:t>linear chain </a:t>
            </a:r>
            <a:r>
              <a:rPr lang="en-US" sz="2600" dirty="0" smtClean="0"/>
              <a:t>structure between tags.</a:t>
            </a:r>
          </a:p>
          <a:p>
            <a:pPr marL="0" indent="0" fontAlgn="auto">
              <a:spcAft>
                <a:spcPts val="0"/>
              </a:spcAft>
              <a:buFont typeface="Arial"/>
              <a:buNone/>
              <a:defRPr/>
            </a:pPr>
            <a:r>
              <a:rPr lang="en-US" sz="2600" dirty="0" smtClean="0"/>
              <a:t>(This creates </a:t>
            </a:r>
            <a:r>
              <a:rPr lang="en-US" sz="2600" b="1" dirty="0" smtClean="0"/>
              <a:t>cycles</a:t>
            </a:r>
            <a:r>
              <a:rPr lang="en-US" sz="2600"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Outline</a:t>
            </a:r>
          </a:p>
        </p:txBody>
      </p:sp>
      <p:sp>
        <p:nvSpPr>
          <p:cNvPr id="3" name="Content Placeholder 2"/>
          <p:cNvSpPr>
            <a:spLocks noGrp="1"/>
          </p:cNvSpPr>
          <p:nvPr>
            <p:ph idx="1"/>
          </p:nvPr>
        </p:nvSpPr>
        <p:spPr/>
        <p:txBody>
          <a:bodyPr>
            <a:normAutofit fontScale="70000" lnSpcReduction="20000"/>
          </a:bodyPr>
          <a:lstStyle/>
          <a:p>
            <a:pPr>
              <a:defRPr/>
            </a:pPr>
            <a:r>
              <a:rPr lang="en-US" dirty="0"/>
              <a:t>Do you want to push past the simple NLP models (logistic regression, PCFG, etc.) that we've all been using for 20 years?</a:t>
            </a:r>
          </a:p>
          <a:p>
            <a:pPr>
              <a:defRPr/>
            </a:pPr>
            <a:r>
              <a:rPr lang="en-US" dirty="0"/>
              <a:t>Then this tutorial is extremely practical for you!</a:t>
            </a:r>
          </a:p>
          <a:p>
            <a:pPr marL="971550" lvl="1" indent="-514350">
              <a:buFont typeface="+mj-lt"/>
              <a:buAutoNum type="arabicPeriod"/>
              <a:defRPr/>
            </a:pPr>
            <a:r>
              <a:rPr lang="en-US" b="1" dirty="0"/>
              <a:t>Models:</a:t>
            </a:r>
            <a:r>
              <a:rPr lang="en-US" dirty="0"/>
              <a:t> Factor graphs can express interactions among linguistic structures.</a:t>
            </a:r>
          </a:p>
          <a:p>
            <a:pPr marL="971550" lvl="1" indent="-514350">
              <a:buFont typeface="+mj-lt"/>
              <a:buAutoNum type="arabicPeriod"/>
              <a:defRPr/>
            </a:pPr>
            <a:r>
              <a:rPr lang="en-US" b="1" dirty="0"/>
              <a:t>Algorithm: </a:t>
            </a:r>
            <a:r>
              <a:rPr lang="en-US" dirty="0"/>
              <a:t>BP estimates the global effect of these interactions on each variable, using local computations.</a:t>
            </a:r>
          </a:p>
          <a:p>
            <a:pPr marL="971550" lvl="1" indent="-514350">
              <a:buFont typeface="+mj-lt"/>
              <a:buAutoNum type="arabicPeriod"/>
              <a:defRPr/>
            </a:pPr>
            <a:r>
              <a:rPr lang="en-US" b="1" dirty="0"/>
              <a:t>Intuitions: </a:t>
            </a:r>
            <a:r>
              <a:rPr lang="en-US" dirty="0"/>
              <a:t>What’s going on here?  Can we trust BP’s estimates?</a:t>
            </a:r>
          </a:p>
          <a:p>
            <a:pPr marL="971550" lvl="1" indent="-514350">
              <a:buFont typeface="+mj-lt"/>
              <a:buAutoNum type="arabicPeriod"/>
              <a:defRPr/>
            </a:pPr>
            <a:r>
              <a:rPr lang="en-US" b="1" dirty="0"/>
              <a:t>Fancier Models: </a:t>
            </a:r>
            <a:r>
              <a:rPr lang="en-US" dirty="0"/>
              <a:t>Hide a whole grammar and dynamic programming algorithm within a single factor.  BP coordinates multiple factors. </a:t>
            </a:r>
          </a:p>
          <a:p>
            <a:pPr marL="971550" lvl="1" indent="-514350">
              <a:buFont typeface="+mj-lt"/>
              <a:buAutoNum type="arabicPeriod"/>
              <a:defRPr/>
            </a:pPr>
            <a:r>
              <a:rPr lang="en-US" b="1" dirty="0"/>
              <a:t>Tweaked Algorithm: </a:t>
            </a:r>
            <a:r>
              <a:rPr lang="en-US" dirty="0"/>
              <a:t>Finish in fewer steps and make the steps faster.</a:t>
            </a:r>
          </a:p>
          <a:p>
            <a:pPr marL="971550" lvl="1" indent="-514350">
              <a:buFont typeface="+mj-lt"/>
              <a:buAutoNum type="arabicPeriod"/>
              <a:defRPr/>
            </a:pPr>
            <a:r>
              <a:rPr lang="en-US" b="1" dirty="0"/>
              <a:t>Learning: </a:t>
            </a:r>
            <a:r>
              <a:rPr lang="en-US" dirty="0"/>
              <a:t>Tune the parameters.  Approximately improve the true predictions -- or truly improve the approximate predictions</a:t>
            </a:r>
            <a:r>
              <a:rPr lang="en-US" dirty="0" smtClean="0"/>
              <a:t>.</a:t>
            </a:r>
          </a:p>
          <a:p>
            <a:pPr marL="971550" lvl="1" indent="-514350">
              <a:buFont typeface="+mj-lt"/>
              <a:buAutoNum type="arabicPeriod"/>
              <a:defRPr/>
            </a:pPr>
            <a:r>
              <a:rPr lang="en-US" b="1" dirty="0" smtClean="0"/>
              <a:t>Software: </a:t>
            </a:r>
            <a:r>
              <a:rPr lang="en-US" dirty="0" smtClean="0"/>
              <a:t>Build the model you want!</a:t>
            </a:r>
            <a:endParaRPr lang="en-US" b="1" dirty="0"/>
          </a:p>
        </p:txBody>
      </p:sp>
      <p:sp>
        <p:nvSpPr>
          <p:cNvPr id="4" name="Slide Number Placeholder 3"/>
          <p:cNvSpPr>
            <a:spLocks noGrp="1"/>
          </p:cNvSpPr>
          <p:nvPr>
            <p:ph type="sldNum" sz="quarter" idx="12"/>
          </p:nvPr>
        </p:nvSpPr>
        <p:spPr/>
        <p:txBody>
          <a:bodyPr/>
          <a:lstStyle/>
          <a:p>
            <a:pPr>
              <a:defRPr/>
            </a:pPr>
            <a:fld id="{AE3EEBE7-9511-4358-ACE6-BD7988D82AC1}"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Constituency Parsing</a:t>
            </a:r>
            <a:endParaRPr lang="en-US" dirty="0"/>
          </a:p>
        </p:txBody>
      </p:sp>
      <p:sp>
        <p:nvSpPr>
          <p:cNvPr id="4" name="Slide Number Placeholder 3"/>
          <p:cNvSpPr>
            <a:spLocks noGrp="1"/>
          </p:cNvSpPr>
          <p:nvPr>
            <p:ph type="sldNum" sz="quarter" idx="12"/>
          </p:nvPr>
        </p:nvSpPr>
        <p:spPr/>
        <p:txBody>
          <a:bodyPr/>
          <a:lstStyle/>
          <a:p>
            <a:pPr>
              <a:defRPr/>
            </a:pPr>
            <a:fld id="{25124834-1130-49FD-B727-EDDBDAC7ADA7}" type="slidenum">
              <a:rPr lang="en-US"/>
              <a:pPr>
                <a:defRPr/>
              </a:pPr>
              <a:t>30</a:t>
            </a:fld>
            <a:endParaRPr lang="en-US"/>
          </a:p>
        </p:txBody>
      </p:sp>
      <p:sp>
        <p:nvSpPr>
          <p:cNvPr id="6" name="Oval 5"/>
          <p:cNvSpPr/>
          <p:nvPr/>
        </p:nvSpPr>
        <p:spPr>
          <a:xfrm>
            <a:off x="4432300" y="3471863"/>
            <a:ext cx="295275" cy="30003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7" name="Rectangle 6"/>
          <p:cNvSpPr/>
          <p:nvPr/>
        </p:nvSpPr>
        <p:spPr>
          <a:xfrm>
            <a:off x="4514850" y="40735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8" name="Straight Connector 7"/>
          <p:cNvCxnSpPr>
            <a:stCxn id="6" idx="4"/>
            <a:endCxn id="7" idx="0"/>
          </p:cNvCxnSpPr>
          <p:nvPr/>
        </p:nvCxnSpPr>
        <p:spPr>
          <a:xfrm>
            <a:off x="457993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6" idx="6"/>
            <a:endCxn id="11" idx="2"/>
          </p:cNvCxnSpPr>
          <p:nvPr/>
        </p:nvCxnSpPr>
        <p:spPr>
          <a:xfrm>
            <a:off x="4727575" y="3621088"/>
            <a:ext cx="606425"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957763" y="3541713"/>
            <a:ext cx="146050"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11" name="Oval 10"/>
          <p:cNvSpPr/>
          <p:nvPr/>
        </p:nvSpPr>
        <p:spPr>
          <a:xfrm>
            <a:off x="5334000" y="3471863"/>
            <a:ext cx="295275" cy="300037"/>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12" name="Rectangle 11"/>
          <p:cNvSpPr/>
          <p:nvPr/>
        </p:nvSpPr>
        <p:spPr>
          <a:xfrm>
            <a:off x="5416550" y="40735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13" name="Straight Connector 12"/>
          <p:cNvCxnSpPr>
            <a:stCxn id="11" idx="4"/>
            <a:endCxn id="12" idx="0"/>
          </p:cNvCxnSpPr>
          <p:nvPr/>
        </p:nvCxnSpPr>
        <p:spPr>
          <a:xfrm>
            <a:off x="548163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6"/>
            <a:endCxn id="16" idx="2"/>
          </p:cNvCxnSpPr>
          <p:nvPr/>
        </p:nvCxnSpPr>
        <p:spPr>
          <a:xfrm flipV="1">
            <a:off x="5629275" y="3619500"/>
            <a:ext cx="620713"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859463" y="3541713"/>
            <a:ext cx="146050"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16" name="Oval 15"/>
          <p:cNvSpPr/>
          <p:nvPr/>
        </p:nvSpPr>
        <p:spPr>
          <a:xfrm>
            <a:off x="6249988" y="3470275"/>
            <a:ext cx="295275" cy="300038"/>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17" name="Rectangle 16"/>
          <p:cNvSpPr/>
          <p:nvPr/>
        </p:nvSpPr>
        <p:spPr>
          <a:xfrm>
            <a:off x="6330950" y="4071938"/>
            <a:ext cx="144463" cy="14605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18" name="Straight Connector 17"/>
          <p:cNvCxnSpPr>
            <a:stCxn id="16" idx="4"/>
            <a:endCxn id="17" idx="0"/>
          </p:cNvCxnSpPr>
          <p:nvPr/>
        </p:nvCxnSpPr>
        <p:spPr>
          <a:xfrm>
            <a:off x="6397625" y="3770313"/>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6"/>
            <a:endCxn id="21" idx="2"/>
          </p:cNvCxnSpPr>
          <p:nvPr/>
        </p:nvCxnSpPr>
        <p:spPr>
          <a:xfrm>
            <a:off x="6545263" y="3619500"/>
            <a:ext cx="611187"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775450" y="35401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21" name="Oval 20"/>
          <p:cNvSpPr/>
          <p:nvPr/>
        </p:nvSpPr>
        <p:spPr>
          <a:xfrm>
            <a:off x="7156450" y="3471863"/>
            <a:ext cx="295275" cy="300037"/>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22" name="Rectangle 21"/>
          <p:cNvSpPr/>
          <p:nvPr/>
        </p:nvSpPr>
        <p:spPr>
          <a:xfrm>
            <a:off x="7237413" y="4073525"/>
            <a:ext cx="144462"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23" name="Straight Connector 22"/>
          <p:cNvCxnSpPr>
            <a:stCxn id="21" idx="4"/>
            <a:endCxn id="22" idx="0"/>
          </p:cNvCxnSpPr>
          <p:nvPr/>
        </p:nvCxnSpPr>
        <p:spPr>
          <a:xfrm>
            <a:off x="730408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1" idx="6"/>
            <a:endCxn id="26" idx="2"/>
          </p:cNvCxnSpPr>
          <p:nvPr/>
        </p:nvCxnSpPr>
        <p:spPr>
          <a:xfrm flipV="1">
            <a:off x="7451725" y="3619500"/>
            <a:ext cx="606425"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7681913" y="3541713"/>
            <a:ext cx="144462"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8</a:t>
            </a:r>
            <a:endParaRPr lang="en-US" sz="800" i="1" dirty="0">
              <a:solidFill>
                <a:schemeClr val="tx1"/>
              </a:solidFill>
              <a:latin typeface="Times New Roman"/>
              <a:cs typeface="Times New Roman"/>
            </a:endParaRPr>
          </a:p>
        </p:txBody>
      </p:sp>
      <p:sp>
        <p:nvSpPr>
          <p:cNvPr id="26" name="Oval 25"/>
          <p:cNvSpPr/>
          <p:nvPr/>
        </p:nvSpPr>
        <p:spPr>
          <a:xfrm>
            <a:off x="8058150" y="3470275"/>
            <a:ext cx="295275" cy="300038"/>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27" name="Rectangle 26"/>
          <p:cNvSpPr/>
          <p:nvPr/>
        </p:nvSpPr>
        <p:spPr>
          <a:xfrm>
            <a:off x="8139113" y="4071938"/>
            <a:ext cx="144462" cy="14605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28" name="Straight Connector 27"/>
          <p:cNvCxnSpPr>
            <a:stCxn id="26" idx="4"/>
            <a:endCxn id="27" idx="0"/>
          </p:cNvCxnSpPr>
          <p:nvPr/>
        </p:nvCxnSpPr>
        <p:spPr>
          <a:xfrm>
            <a:off x="8205788" y="3770313"/>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6586" name="Group 28"/>
          <p:cNvGrpSpPr>
            <a:grpSpLocks/>
          </p:cNvGrpSpPr>
          <p:nvPr/>
        </p:nvGrpSpPr>
        <p:grpSpPr bwMode="auto">
          <a:xfrm>
            <a:off x="4217988" y="4298950"/>
            <a:ext cx="4400550" cy="201613"/>
            <a:chOff x="492120" y="3950977"/>
            <a:chExt cx="8067290" cy="370958"/>
          </a:xfrm>
        </p:grpSpPr>
        <p:sp>
          <p:nvSpPr>
            <p:cNvPr id="66625" name="TextBox 49"/>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600">
                  <a:latin typeface="Rockwell"/>
                  <a:ea typeface="Rockwell"/>
                  <a:cs typeface="Rockwell"/>
                </a:rPr>
                <a:t>time</a:t>
              </a:r>
            </a:p>
          </p:txBody>
        </p:sp>
        <p:sp>
          <p:nvSpPr>
            <p:cNvPr id="66626" name="TextBox 50"/>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like</a:t>
              </a:r>
            </a:p>
          </p:txBody>
        </p:sp>
        <p:sp>
          <p:nvSpPr>
            <p:cNvPr id="66627" name="TextBox 51"/>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flies</a:t>
              </a:r>
            </a:p>
          </p:txBody>
        </p:sp>
        <p:sp>
          <p:nvSpPr>
            <p:cNvPr id="66628" name="TextBox 52"/>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an</a:t>
              </a:r>
            </a:p>
          </p:txBody>
        </p:sp>
        <p:sp>
          <p:nvSpPr>
            <p:cNvPr id="66629" name="TextBox 53"/>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arrow</a:t>
              </a:r>
            </a:p>
          </p:txBody>
        </p:sp>
      </p:grpSp>
      <p:grpSp>
        <p:nvGrpSpPr>
          <p:cNvPr id="66587" name="Group 2"/>
          <p:cNvGrpSpPr>
            <a:grpSpLocks/>
          </p:cNvGrpSpPr>
          <p:nvPr/>
        </p:nvGrpSpPr>
        <p:grpSpPr bwMode="auto">
          <a:xfrm>
            <a:off x="7602538" y="2865438"/>
            <a:ext cx="295275" cy="520700"/>
            <a:chOff x="7602439" y="2864737"/>
            <a:chExt cx="295048" cy="521272"/>
          </a:xfrm>
        </p:grpSpPr>
        <p:sp>
          <p:nvSpPr>
            <p:cNvPr id="30" name="Oval 29"/>
            <p:cNvSpPr/>
            <p:nvPr/>
          </p:nvSpPr>
          <p:spPr>
            <a:xfrm>
              <a:off x="7602439" y="2864737"/>
              <a:ext cx="295048" cy="298778"/>
            </a:xfrm>
            <a:prstGeom prst="ellipse">
              <a:avLst/>
            </a:prstGeom>
            <a:solidFill>
              <a:schemeClr val="accent5">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np</a:t>
              </a:r>
              <a:endParaRPr lang="en-US" sz="1600" dirty="0">
                <a:solidFill>
                  <a:schemeClr val="tx1"/>
                </a:solidFill>
                <a:latin typeface="Rockwell"/>
                <a:cs typeface="Rockwell"/>
              </a:endParaRPr>
            </a:p>
          </p:txBody>
        </p:sp>
        <p:sp>
          <p:nvSpPr>
            <p:cNvPr id="31" name="Rectangle 30"/>
            <p:cNvSpPr/>
            <p:nvPr/>
          </p:nvSpPr>
          <p:spPr>
            <a:xfrm>
              <a:off x="7680166" y="3241387"/>
              <a:ext cx="144352"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33" name="Straight Connector 32"/>
            <p:cNvCxnSpPr>
              <a:stCxn id="31" idx="0"/>
              <a:endCxn id="30" idx="4"/>
            </p:cNvCxnSpPr>
            <p:nvPr/>
          </p:nvCxnSpPr>
          <p:spPr>
            <a:xfrm flipH="1" flipV="1">
              <a:off x="7749963" y="3163515"/>
              <a:ext cx="1587"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5" name="Oval 34"/>
          <p:cNvSpPr/>
          <p:nvPr/>
        </p:nvSpPr>
        <p:spPr>
          <a:xfrm>
            <a:off x="6702425" y="1789113"/>
            <a:ext cx="295275" cy="300037"/>
          </a:xfrm>
          <a:prstGeom prst="ellipse">
            <a:avLst/>
          </a:prstGeom>
          <a:solidFill>
            <a:schemeClr val="accent3">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vp</a:t>
            </a:r>
            <a:endParaRPr lang="en-US" sz="1600" dirty="0">
              <a:solidFill>
                <a:schemeClr val="tx1"/>
              </a:solidFill>
              <a:latin typeface="Rockwell"/>
              <a:cs typeface="Rockwell"/>
            </a:endParaRPr>
          </a:p>
        </p:txBody>
      </p:sp>
      <p:sp>
        <p:nvSpPr>
          <p:cNvPr id="36" name="Rectangle 35"/>
          <p:cNvSpPr/>
          <p:nvPr/>
        </p:nvSpPr>
        <p:spPr>
          <a:xfrm>
            <a:off x="6778625" y="2166938"/>
            <a:ext cx="144463"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38" name="Straight Connector 37"/>
          <p:cNvCxnSpPr>
            <a:stCxn id="36" idx="0"/>
            <a:endCxn id="35" idx="4"/>
          </p:cNvCxnSpPr>
          <p:nvPr/>
        </p:nvCxnSpPr>
        <p:spPr>
          <a:xfrm flipH="1" flipV="1">
            <a:off x="6850063" y="2089150"/>
            <a:ext cx="0" cy="777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7164388" y="2308225"/>
            <a:ext cx="293687" cy="298450"/>
          </a:xfrm>
          <a:prstGeom prst="ellipse">
            <a:avLst/>
          </a:prstGeom>
          <a:solidFill>
            <a:schemeClr val="bg2">
              <a:lumMod val="5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pp</a:t>
            </a:r>
            <a:endParaRPr lang="en-US" sz="1600" dirty="0">
              <a:solidFill>
                <a:schemeClr val="tx1"/>
              </a:solidFill>
              <a:latin typeface="Rockwell"/>
              <a:cs typeface="Rockwell"/>
            </a:endParaRPr>
          </a:p>
        </p:txBody>
      </p:sp>
      <p:sp>
        <p:nvSpPr>
          <p:cNvPr id="41" name="Rectangle 40"/>
          <p:cNvSpPr/>
          <p:nvPr/>
        </p:nvSpPr>
        <p:spPr>
          <a:xfrm>
            <a:off x="7240588" y="2695575"/>
            <a:ext cx="144462"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cxnSp>
        <p:nvCxnSpPr>
          <p:cNvPr id="43" name="Straight Connector 42"/>
          <p:cNvCxnSpPr>
            <a:stCxn id="41" idx="0"/>
            <a:endCxn id="40" idx="4"/>
          </p:cNvCxnSpPr>
          <p:nvPr/>
        </p:nvCxnSpPr>
        <p:spPr>
          <a:xfrm flipH="1" flipV="1">
            <a:off x="7312025" y="2606675"/>
            <a:ext cx="0" cy="8890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6249988" y="1296988"/>
            <a:ext cx="295275" cy="298450"/>
          </a:xfrm>
          <a:prstGeom prst="ellipse">
            <a:avLst/>
          </a:prstGeom>
          <a:solidFill>
            <a:schemeClr val="accent2">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s</a:t>
            </a:r>
          </a:p>
        </p:txBody>
      </p:sp>
      <p:sp>
        <p:nvSpPr>
          <p:cNvPr id="46" name="Rectangle 45"/>
          <p:cNvSpPr/>
          <p:nvPr/>
        </p:nvSpPr>
        <p:spPr>
          <a:xfrm>
            <a:off x="6327775" y="16732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13</a:t>
            </a:r>
            <a:endParaRPr lang="en-US" sz="800" i="1" dirty="0">
              <a:solidFill>
                <a:schemeClr val="tx1"/>
              </a:solidFill>
              <a:latin typeface="Times New Roman"/>
              <a:cs typeface="Times New Roman"/>
            </a:endParaRPr>
          </a:p>
        </p:txBody>
      </p:sp>
      <p:cxnSp>
        <p:nvCxnSpPr>
          <p:cNvPr id="48" name="Straight Connector 47"/>
          <p:cNvCxnSpPr>
            <a:stCxn id="46" idx="0"/>
            <a:endCxn id="45" idx="4"/>
          </p:cNvCxnSpPr>
          <p:nvPr/>
        </p:nvCxnSpPr>
        <p:spPr>
          <a:xfrm flipH="1" flipV="1">
            <a:off x="6397625" y="1595438"/>
            <a:ext cx="1588" cy="7778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Content Placeholder 2"/>
          <p:cNvSpPr txBox="1">
            <a:spLocks/>
          </p:cNvSpPr>
          <p:nvPr/>
        </p:nvSpPr>
        <p:spPr>
          <a:xfrm>
            <a:off x="457200" y="1211263"/>
            <a:ext cx="3756025" cy="514508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spcBef>
                <a:spcPct val="20000"/>
              </a:spcBef>
              <a:buFont typeface="Arial" charset="0"/>
              <a:buNone/>
              <a:defRPr/>
            </a:pPr>
            <a:r>
              <a:rPr lang="en-US" sz="2600">
                <a:latin typeface="Candara" pitchFamily="34" charset="0"/>
              </a:rPr>
              <a:t>What if we needed to predict the tree structure too? </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b="1">
                <a:latin typeface="Candara" pitchFamily="34" charset="0"/>
              </a:rPr>
              <a:t>Use more variables:</a:t>
            </a:r>
            <a:r>
              <a:rPr lang="en-US" sz="2600">
                <a:latin typeface="Candara" pitchFamily="34" charset="0"/>
              </a:rPr>
              <a:t> Predict the nonterminal of each substring, or ∅ if it’s not a constituent.</a:t>
            </a:r>
          </a:p>
        </p:txBody>
      </p:sp>
      <p:grpSp>
        <p:nvGrpSpPr>
          <p:cNvPr id="66598" name="Group 72"/>
          <p:cNvGrpSpPr>
            <a:grpSpLocks/>
          </p:cNvGrpSpPr>
          <p:nvPr/>
        </p:nvGrpSpPr>
        <p:grpSpPr bwMode="auto">
          <a:xfrm>
            <a:off x="6702425" y="2865438"/>
            <a:ext cx="295275" cy="520700"/>
            <a:chOff x="7602439" y="2864737"/>
            <a:chExt cx="295048" cy="521272"/>
          </a:xfrm>
        </p:grpSpPr>
        <p:sp>
          <p:nvSpPr>
            <p:cNvPr id="74" name="Oval 73"/>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75" name="Rectangle 74"/>
            <p:cNvSpPr/>
            <p:nvPr/>
          </p:nvSpPr>
          <p:spPr>
            <a:xfrm>
              <a:off x="7680167" y="3241387"/>
              <a:ext cx="144351"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76" name="Straight Connector 75"/>
            <p:cNvCxnSpPr>
              <a:stCxn id="75" idx="0"/>
              <a:endCxn id="74" idx="4"/>
            </p:cNvCxnSpPr>
            <p:nvPr/>
          </p:nvCxnSpPr>
          <p:spPr>
            <a:xfrm flipH="1" flipV="1">
              <a:off x="7749963" y="3163515"/>
              <a:ext cx="1586"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6599" name="Group 76"/>
          <p:cNvGrpSpPr>
            <a:grpSpLocks/>
          </p:cNvGrpSpPr>
          <p:nvPr/>
        </p:nvGrpSpPr>
        <p:grpSpPr bwMode="auto">
          <a:xfrm>
            <a:off x="5789613" y="2840038"/>
            <a:ext cx="295275" cy="520700"/>
            <a:chOff x="7602439" y="2864737"/>
            <a:chExt cx="295048" cy="521272"/>
          </a:xfrm>
        </p:grpSpPr>
        <p:sp>
          <p:nvSpPr>
            <p:cNvPr id="78" name="Oval 77"/>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79" name="Rectangle 78"/>
            <p:cNvSpPr/>
            <p:nvPr/>
          </p:nvSpPr>
          <p:spPr>
            <a:xfrm>
              <a:off x="7680166" y="3241387"/>
              <a:ext cx="144352"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0" name="Straight Connector 79"/>
            <p:cNvCxnSpPr>
              <a:stCxn id="79" idx="0"/>
              <a:endCxn id="78" idx="4"/>
            </p:cNvCxnSpPr>
            <p:nvPr/>
          </p:nvCxnSpPr>
          <p:spPr>
            <a:xfrm flipH="1" flipV="1">
              <a:off x="7749963" y="3163515"/>
              <a:ext cx="1587"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6600" name="Group 80"/>
          <p:cNvGrpSpPr>
            <a:grpSpLocks/>
          </p:cNvGrpSpPr>
          <p:nvPr/>
        </p:nvGrpSpPr>
        <p:grpSpPr bwMode="auto">
          <a:xfrm>
            <a:off x="4886325" y="2865438"/>
            <a:ext cx="295275" cy="520700"/>
            <a:chOff x="7602439" y="2864737"/>
            <a:chExt cx="295048" cy="521272"/>
          </a:xfrm>
        </p:grpSpPr>
        <p:sp>
          <p:nvSpPr>
            <p:cNvPr id="82" name="Oval 81"/>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83" name="Rectangle 82"/>
            <p:cNvSpPr/>
            <p:nvPr/>
          </p:nvSpPr>
          <p:spPr>
            <a:xfrm>
              <a:off x="7680167" y="3241387"/>
              <a:ext cx="144351"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4" name="Straight Connector 83"/>
            <p:cNvCxnSpPr>
              <a:stCxn id="83" idx="0"/>
              <a:endCxn id="82" idx="4"/>
            </p:cNvCxnSpPr>
            <p:nvPr/>
          </p:nvCxnSpPr>
          <p:spPr>
            <a:xfrm flipH="1" flipV="1">
              <a:off x="7749963" y="3163515"/>
              <a:ext cx="1586"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6601" name="Group 84"/>
          <p:cNvGrpSpPr>
            <a:grpSpLocks/>
          </p:cNvGrpSpPr>
          <p:nvPr/>
        </p:nvGrpSpPr>
        <p:grpSpPr bwMode="auto">
          <a:xfrm>
            <a:off x="5334000" y="2308225"/>
            <a:ext cx="295275" cy="520700"/>
            <a:chOff x="7602439" y="2864737"/>
            <a:chExt cx="295048" cy="521272"/>
          </a:xfrm>
        </p:grpSpPr>
        <p:sp>
          <p:nvSpPr>
            <p:cNvPr id="86" name="Oval 85"/>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87" name="Rectangle 86"/>
            <p:cNvSpPr/>
            <p:nvPr/>
          </p:nvSpPr>
          <p:spPr>
            <a:xfrm>
              <a:off x="7680167" y="3241388"/>
              <a:ext cx="144351"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8" name="Straight Connector 87"/>
            <p:cNvCxnSpPr>
              <a:stCxn id="87" idx="0"/>
              <a:endCxn id="86" idx="4"/>
            </p:cNvCxnSpPr>
            <p:nvPr/>
          </p:nvCxnSpPr>
          <p:spPr>
            <a:xfrm flipH="1" flipV="1">
              <a:off x="7749963" y="3163515"/>
              <a:ext cx="1586"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6602" name="Group 88"/>
          <p:cNvGrpSpPr>
            <a:grpSpLocks/>
          </p:cNvGrpSpPr>
          <p:nvPr/>
        </p:nvGrpSpPr>
        <p:grpSpPr bwMode="auto">
          <a:xfrm>
            <a:off x="6249988" y="2308225"/>
            <a:ext cx="295275" cy="520700"/>
            <a:chOff x="7602439" y="2864737"/>
            <a:chExt cx="295048" cy="521272"/>
          </a:xfrm>
        </p:grpSpPr>
        <p:sp>
          <p:nvSpPr>
            <p:cNvPr id="90" name="Oval 89"/>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91" name="Rectangle 90"/>
            <p:cNvSpPr/>
            <p:nvPr/>
          </p:nvSpPr>
          <p:spPr>
            <a:xfrm>
              <a:off x="7680166" y="3241388"/>
              <a:ext cx="144352"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92" name="Straight Connector 91"/>
            <p:cNvCxnSpPr>
              <a:stCxn id="91" idx="0"/>
              <a:endCxn id="90" idx="4"/>
            </p:cNvCxnSpPr>
            <p:nvPr/>
          </p:nvCxnSpPr>
          <p:spPr>
            <a:xfrm flipH="1" flipV="1">
              <a:off x="7749963" y="3163515"/>
              <a:ext cx="1587"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6603" name="Group 92"/>
          <p:cNvGrpSpPr>
            <a:grpSpLocks/>
          </p:cNvGrpSpPr>
          <p:nvPr/>
        </p:nvGrpSpPr>
        <p:grpSpPr bwMode="auto">
          <a:xfrm>
            <a:off x="5789613" y="1787525"/>
            <a:ext cx="295275" cy="520700"/>
            <a:chOff x="7602439" y="2864737"/>
            <a:chExt cx="295048" cy="521272"/>
          </a:xfrm>
        </p:grpSpPr>
        <p:sp>
          <p:nvSpPr>
            <p:cNvPr id="94" name="Oval 93"/>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95" name="Rectangle 94"/>
            <p:cNvSpPr/>
            <p:nvPr/>
          </p:nvSpPr>
          <p:spPr>
            <a:xfrm>
              <a:off x="7680166" y="3241388"/>
              <a:ext cx="144352"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96" name="Straight Connector 95"/>
            <p:cNvCxnSpPr>
              <a:stCxn id="95" idx="0"/>
              <a:endCxn id="94" idx="4"/>
            </p:cNvCxnSpPr>
            <p:nvPr/>
          </p:nvCxnSpPr>
          <p:spPr>
            <a:xfrm flipH="1" flipV="1">
              <a:off x="7749963" y="3163515"/>
              <a:ext cx="1587"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Constituency Parsing</a:t>
            </a:r>
          </a:p>
        </p:txBody>
      </p:sp>
      <p:sp>
        <p:nvSpPr>
          <p:cNvPr id="4" name="Slide Number Placeholder 3"/>
          <p:cNvSpPr>
            <a:spLocks noGrp="1"/>
          </p:cNvSpPr>
          <p:nvPr>
            <p:ph type="sldNum" sz="quarter" idx="12"/>
          </p:nvPr>
        </p:nvSpPr>
        <p:spPr/>
        <p:txBody>
          <a:bodyPr/>
          <a:lstStyle/>
          <a:p>
            <a:pPr>
              <a:defRPr/>
            </a:pPr>
            <a:fld id="{A5C374C1-6C0E-4DA5-903C-12788ACE5AD1}" type="slidenum">
              <a:rPr lang="en-US"/>
              <a:pPr>
                <a:defRPr/>
              </a:pPr>
              <a:t>31</a:t>
            </a:fld>
            <a:endParaRPr lang="en-US"/>
          </a:p>
        </p:txBody>
      </p:sp>
      <p:sp>
        <p:nvSpPr>
          <p:cNvPr id="6" name="Oval 5"/>
          <p:cNvSpPr/>
          <p:nvPr/>
        </p:nvSpPr>
        <p:spPr>
          <a:xfrm>
            <a:off x="4432300" y="3471863"/>
            <a:ext cx="295275" cy="30003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7" name="Rectangle 6"/>
          <p:cNvSpPr/>
          <p:nvPr/>
        </p:nvSpPr>
        <p:spPr>
          <a:xfrm>
            <a:off x="4514850" y="40735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8" name="Straight Connector 7"/>
          <p:cNvCxnSpPr>
            <a:stCxn id="6" idx="4"/>
            <a:endCxn id="7" idx="0"/>
          </p:cNvCxnSpPr>
          <p:nvPr/>
        </p:nvCxnSpPr>
        <p:spPr>
          <a:xfrm>
            <a:off x="457993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6" idx="6"/>
            <a:endCxn id="11" idx="2"/>
          </p:cNvCxnSpPr>
          <p:nvPr/>
        </p:nvCxnSpPr>
        <p:spPr>
          <a:xfrm>
            <a:off x="4727575" y="3621088"/>
            <a:ext cx="606425"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957763" y="3541713"/>
            <a:ext cx="146050"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11" name="Oval 10"/>
          <p:cNvSpPr/>
          <p:nvPr/>
        </p:nvSpPr>
        <p:spPr>
          <a:xfrm>
            <a:off x="5334000" y="3471863"/>
            <a:ext cx="295275" cy="300037"/>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12" name="Rectangle 11"/>
          <p:cNvSpPr/>
          <p:nvPr/>
        </p:nvSpPr>
        <p:spPr>
          <a:xfrm>
            <a:off x="5416550" y="40735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13" name="Straight Connector 12"/>
          <p:cNvCxnSpPr>
            <a:stCxn id="11" idx="4"/>
            <a:endCxn id="12" idx="0"/>
          </p:cNvCxnSpPr>
          <p:nvPr/>
        </p:nvCxnSpPr>
        <p:spPr>
          <a:xfrm>
            <a:off x="548163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6"/>
            <a:endCxn id="16" idx="2"/>
          </p:cNvCxnSpPr>
          <p:nvPr/>
        </p:nvCxnSpPr>
        <p:spPr>
          <a:xfrm flipV="1">
            <a:off x="5629275" y="3619500"/>
            <a:ext cx="620713"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859463" y="3541713"/>
            <a:ext cx="146050"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16" name="Oval 15"/>
          <p:cNvSpPr/>
          <p:nvPr/>
        </p:nvSpPr>
        <p:spPr>
          <a:xfrm>
            <a:off x="6249988" y="3470275"/>
            <a:ext cx="295275" cy="300038"/>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17" name="Rectangle 16"/>
          <p:cNvSpPr/>
          <p:nvPr/>
        </p:nvSpPr>
        <p:spPr>
          <a:xfrm>
            <a:off x="6330950" y="4071938"/>
            <a:ext cx="144463" cy="14605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18" name="Straight Connector 17"/>
          <p:cNvCxnSpPr>
            <a:stCxn id="16" idx="4"/>
            <a:endCxn id="17" idx="0"/>
          </p:cNvCxnSpPr>
          <p:nvPr/>
        </p:nvCxnSpPr>
        <p:spPr>
          <a:xfrm>
            <a:off x="6397625" y="3770313"/>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6"/>
            <a:endCxn id="21" idx="2"/>
          </p:cNvCxnSpPr>
          <p:nvPr/>
        </p:nvCxnSpPr>
        <p:spPr>
          <a:xfrm>
            <a:off x="6545263" y="3619500"/>
            <a:ext cx="611187"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775450" y="35401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21" name="Oval 20"/>
          <p:cNvSpPr/>
          <p:nvPr/>
        </p:nvSpPr>
        <p:spPr>
          <a:xfrm>
            <a:off x="7156450" y="3471863"/>
            <a:ext cx="295275" cy="300037"/>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22" name="Rectangle 21"/>
          <p:cNvSpPr/>
          <p:nvPr/>
        </p:nvSpPr>
        <p:spPr>
          <a:xfrm>
            <a:off x="7237413" y="4073525"/>
            <a:ext cx="144462"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23" name="Straight Connector 22"/>
          <p:cNvCxnSpPr>
            <a:stCxn id="21" idx="4"/>
            <a:endCxn id="22" idx="0"/>
          </p:cNvCxnSpPr>
          <p:nvPr/>
        </p:nvCxnSpPr>
        <p:spPr>
          <a:xfrm>
            <a:off x="730408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1" idx="6"/>
            <a:endCxn id="26" idx="2"/>
          </p:cNvCxnSpPr>
          <p:nvPr/>
        </p:nvCxnSpPr>
        <p:spPr>
          <a:xfrm flipV="1">
            <a:off x="7451725" y="3619500"/>
            <a:ext cx="606425"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7681913" y="3541713"/>
            <a:ext cx="144462"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8</a:t>
            </a:r>
            <a:endParaRPr lang="en-US" sz="800" i="1" dirty="0">
              <a:solidFill>
                <a:schemeClr val="tx1"/>
              </a:solidFill>
              <a:latin typeface="Times New Roman"/>
              <a:cs typeface="Times New Roman"/>
            </a:endParaRPr>
          </a:p>
        </p:txBody>
      </p:sp>
      <p:sp>
        <p:nvSpPr>
          <p:cNvPr id="26" name="Oval 25"/>
          <p:cNvSpPr/>
          <p:nvPr/>
        </p:nvSpPr>
        <p:spPr>
          <a:xfrm>
            <a:off x="8058150" y="3470275"/>
            <a:ext cx="295275" cy="300038"/>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27" name="Rectangle 26"/>
          <p:cNvSpPr/>
          <p:nvPr/>
        </p:nvSpPr>
        <p:spPr>
          <a:xfrm>
            <a:off x="8139113" y="4071938"/>
            <a:ext cx="144462" cy="14605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28" name="Straight Connector 27"/>
          <p:cNvCxnSpPr>
            <a:stCxn id="26" idx="4"/>
            <a:endCxn id="27" idx="0"/>
          </p:cNvCxnSpPr>
          <p:nvPr/>
        </p:nvCxnSpPr>
        <p:spPr>
          <a:xfrm>
            <a:off x="8205788" y="3770313"/>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8634" name="Group 28"/>
          <p:cNvGrpSpPr>
            <a:grpSpLocks/>
          </p:cNvGrpSpPr>
          <p:nvPr/>
        </p:nvGrpSpPr>
        <p:grpSpPr bwMode="auto">
          <a:xfrm>
            <a:off x="4217988" y="4298950"/>
            <a:ext cx="4400550" cy="201613"/>
            <a:chOff x="492120" y="3950977"/>
            <a:chExt cx="8067290" cy="370958"/>
          </a:xfrm>
        </p:grpSpPr>
        <p:sp>
          <p:nvSpPr>
            <p:cNvPr id="68673" name="TextBox 49"/>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600">
                  <a:latin typeface="Rockwell"/>
                  <a:ea typeface="Rockwell"/>
                  <a:cs typeface="Rockwell"/>
                </a:rPr>
                <a:t>time</a:t>
              </a:r>
            </a:p>
          </p:txBody>
        </p:sp>
        <p:sp>
          <p:nvSpPr>
            <p:cNvPr id="68674" name="TextBox 50"/>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like</a:t>
              </a:r>
            </a:p>
          </p:txBody>
        </p:sp>
        <p:sp>
          <p:nvSpPr>
            <p:cNvPr id="68675" name="TextBox 51"/>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flies</a:t>
              </a:r>
            </a:p>
          </p:txBody>
        </p:sp>
        <p:sp>
          <p:nvSpPr>
            <p:cNvPr id="68676" name="TextBox 52"/>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an</a:t>
              </a:r>
            </a:p>
          </p:txBody>
        </p:sp>
        <p:sp>
          <p:nvSpPr>
            <p:cNvPr id="68677" name="TextBox 53"/>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arrow</a:t>
              </a:r>
            </a:p>
          </p:txBody>
        </p:sp>
      </p:grpSp>
      <p:grpSp>
        <p:nvGrpSpPr>
          <p:cNvPr id="68635" name="Group 2"/>
          <p:cNvGrpSpPr>
            <a:grpSpLocks/>
          </p:cNvGrpSpPr>
          <p:nvPr/>
        </p:nvGrpSpPr>
        <p:grpSpPr bwMode="auto">
          <a:xfrm>
            <a:off x="7602538" y="2865438"/>
            <a:ext cx="295275" cy="520700"/>
            <a:chOff x="7602439" y="2864737"/>
            <a:chExt cx="295048" cy="521272"/>
          </a:xfrm>
        </p:grpSpPr>
        <p:sp>
          <p:nvSpPr>
            <p:cNvPr id="30" name="Oval 29"/>
            <p:cNvSpPr/>
            <p:nvPr/>
          </p:nvSpPr>
          <p:spPr>
            <a:xfrm>
              <a:off x="7602439" y="2864737"/>
              <a:ext cx="295048" cy="298778"/>
            </a:xfrm>
            <a:prstGeom prst="ellipse">
              <a:avLst/>
            </a:prstGeom>
            <a:solidFill>
              <a:schemeClr val="accent5">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np</a:t>
              </a:r>
              <a:endParaRPr lang="en-US" sz="1600" dirty="0">
                <a:solidFill>
                  <a:schemeClr val="tx1"/>
                </a:solidFill>
                <a:latin typeface="Rockwell"/>
                <a:cs typeface="Rockwell"/>
              </a:endParaRPr>
            </a:p>
          </p:txBody>
        </p:sp>
        <p:sp>
          <p:nvSpPr>
            <p:cNvPr id="31" name="Rectangle 30"/>
            <p:cNvSpPr/>
            <p:nvPr/>
          </p:nvSpPr>
          <p:spPr>
            <a:xfrm>
              <a:off x="7680166" y="3241387"/>
              <a:ext cx="144352"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33" name="Straight Connector 32"/>
            <p:cNvCxnSpPr>
              <a:stCxn id="31" idx="0"/>
              <a:endCxn id="30" idx="4"/>
            </p:cNvCxnSpPr>
            <p:nvPr/>
          </p:nvCxnSpPr>
          <p:spPr>
            <a:xfrm flipH="1" flipV="1">
              <a:off x="7749963" y="3163515"/>
              <a:ext cx="1587"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5" name="Oval 34"/>
          <p:cNvSpPr/>
          <p:nvPr/>
        </p:nvSpPr>
        <p:spPr>
          <a:xfrm>
            <a:off x="6702425" y="1789113"/>
            <a:ext cx="295275" cy="300037"/>
          </a:xfrm>
          <a:prstGeom prst="ellipse">
            <a:avLst/>
          </a:prstGeom>
          <a:solidFill>
            <a:schemeClr val="accent3">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vp</a:t>
            </a:r>
            <a:endParaRPr lang="en-US" sz="1600" dirty="0">
              <a:solidFill>
                <a:schemeClr val="tx1"/>
              </a:solidFill>
              <a:latin typeface="Rockwell"/>
              <a:cs typeface="Rockwell"/>
            </a:endParaRPr>
          </a:p>
        </p:txBody>
      </p:sp>
      <p:sp>
        <p:nvSpPr>
          <p:cNvPr id="36" name="Rectangle 35"/>
          <p:cNvSpPr/>
          <p:nvPr/>
        </p:nvSpPr>
        <p:spPr>
          <a:xfrm>
            <a:off x="6778625" y="2166938"/>
            <a:ext cx="144463"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38" name="Straight Connector 37"/>
          <p:cNvCxnSpPr>
            <a:stCxn id="36" idx="0"/>
            <a:endCxn id="35" idx="4"/>
          </p:cNvCxnSpPr>
          <p:nvPr/>
        </p:nvCxnSpPr>
        <p:spPr>
          <a:xfrm flipH="1" flipV="1">
            <a:off x="6850063" y="2089150"/>
            <a:ext cx="0" cy="777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7164388" y="2308225"/>
            <a:ext cx="293687" cy="298450"/>
          </a:xfrm>
          <a:prstGeom prst="ellipse">
            <a:avLst/>
          </a:prstGeom>
          <a:solidFill>
            <a:schemeClr val="bg2">
              <a:lumMod val="5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pp</a:t>
            </a:r>
            <a:endParaRPr lang="en-US" sz="1600" dirty="0">
              <a:solidFill>
                <a:schemeClr val="tx1"/>
              </a:solidFill>
              <a:latin typeface="Rockwell"/>
              <a:cs typeface="Rockwell"/>
            </a:endParaRPr>
          </a:p>
        </p:txBody>
      </p:sp>
      <p:sp>
        <p:nvSpPr>
          <p:cNvPr id="41" name="Rectangle 40"/>
          <p:cNvSpPr/>
          <p:nvPr/>
        </p:nvSpPr>
        <p:spPr>
          <a:xfrm>
            <a:off x="7240588" y="2695575"/>
            <a:ext cx="144462"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cxnSp>
        <p:nvCxnSpPr>
          <p:cNvPr id="43" name="Straight Connector 42"/>
          <p:cNvCxnSpPr>
            <a:stCxn id="41" idx="0"/>
            <a:endCxn id="40" idx="4"/>
          </p:cNvCxnSpPr>
          <p:nvPr/>
        </p:nvCxnSpPr>
        <p:spPr>
          <a:xfrm flipH="1" flipV="1">
            <a:off x="7312025" y="2606675"/>
            <a:ext cx="0" cy="8890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6249988" y="1296988"/>
            <a:ext cx="295275" cy="298450"/>
          </a:xfrm>
          <a:prstGeom prst="ellipse">
            <a:avLst/>
          </a:prstGeom>
          <a:solidFill>
            <a:schemeClr val="accent2">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s</a:t>
            </a:r>
          </a:p>
        </p:txBody>
      </p:sp>
      <p:sp>
        <p:nvSpPr>
          <p:cNvPr id="46" name="Rectangle 45"/>
          <p:cNvSpPr/>
          <p:nvPr/>
        </p:nvSpPr>
        <p:spPr>
          <a:xfrm>
            <a:off x="6327775" y="16732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13</a:t>
            </a:r>
            <a:endParaRPr lang="en-US" sz="800" i="1" dirty="0">
              <a:solidFill>
                <a:schemeClr val="tx1"/>
              </a:solidFill>
              <a:latin typeface="Times New Roman"/>
              <a:cs typeface="Times New Roman"/>
            </a:endParaRPr>
          </a:p>
        </p:txBody>
      </p:sp>
      <p:cxnSp>
        <p:nvCxnSpPr>
          <p:cNvPr id="48" name="Straight Connector 47"/>
          <p:cNvCxnSpPr>
            <a:stCxn id="46" idx="0"/>
            <a:endCxn id="45" idx="4"/>
          </p:cNvCxnSpPr>
          <p:nvPr/>
        </p:nvCxnSpPr>
        <p:spPr>
          <a:xfrm flipH="1" flipV="1">
            <a:off x="6397625" y="1595438"/>
            <a:ext cx="1588" cy="7778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Content Placeholder 2"/>
          <p:cNvSpPr txBox="1">
            <a:spLocks/>
          </p:cNvSpPr>
          <p:nvPr/>
        </p:nvSpPr>
        <p:spPr>
          <a:xfrm>
            <a:off x="457200" y="1211263"/>
            <a:ext cx="3756025" cy="514508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spcBef>
                <a:spcPct val="20000"/>
              </a:spcBef>
              <a:buFont typeface="Arial" charset="0"/>
              <a:buNone/>
              <a:defRPr/>
            </a:pPr>
            <a:r>
              <a:rPr lang="en-US" sz="2600">
                <a:latin typeface="Candara" pitchFamily="34" charset="0"/>
              </a:rPr>
              <a:t>What if we needed to predict the tree structure too? </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b="1">
                <a:latin typeface="Candara" pitchFamily="34" charset="0"/>
              </a:rPr>
              <a:t>Use more variables:</a:t>
            </a:r>
            <a:r>
              <a:rPr lang="en-US" sz="2600">
                <a:latin typeface="Candara" pitchFamily="34" charset="0"/>
              </a:rPr>
              <a:t> Predict the nonterminal of each substring, or ∅ if it’s not a constituent.</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a:latin typeface="Candara" pitchFamily="34" charset="0"/>
              </a:rPr>
              <a:t>But nothing prevents non-tree structures.</a:t>
            </a:r>
          </a:p>
        </p:txBody>
      </p:sp>
      <p:grpSp>
        <p:nvGrpSpPr>
          <p:cNvPr id="68646" name="Group 72"/>
          <p:cNvGrpSpPr>
            <a:grpSpLocks/>
          </p:cNvGrpSpPr>
          <p:nvPr/>
        </p:nvGrpSpPr>
        <p:grpSpPr bwMode="auto">
          <a:xfrm>
            <a:off x="6702425" y="2865438"/>
            <a:ext cx="295275" cy="520700"/>
            <a:chOff x="7602439" y="2864737"/>
            <a:chExt cx="295048" cy="521272"/>
          </a:xfrm>
        </p:grpSpPr>
        <p:sp>
          <p:nvSpPr>
            <p:cNvPr id="74" name="Oval 73"/>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75" name="Rectangle 74"/>
            <p:cNvSpPr/>
            <p:nvPr/>
          </p:nvSpPr>
          <p:spPr>
            <a:xfrm>
              <a:off x="7680167" y="3241387"/>
              <a:ext cx="144351"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76" name="Straight Connector 75"/>
            <p:cNvCxnSpPr>
              <a:stCxn id="75" idx="0"/>
              <a:endCxn id="74" idx="4"/>
            </p:cNvCxnSpPr>
            <p:nvPr/>
          </p:nvCxnSpPr>
          <p:spPr>
            <a:xfrm flipH="1" flipV="1">
              <a:off x="7749963" y="3163515"/>
              <a:ext cx="1586"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647" name="Group 76"/>
          <p:cNvGrpSpPr>
            <a:grpSpLocks/>
          </p:cNvGrpSpPr>
          <p:nvPr/>
        </p:nvGrpSpPr>
        <p:grpSpPr bwMode="auto">
          <a:xfrm>
            <a:off x="5789613" y="2840038"/>
            <a:ext cx="295275" cy="520700"/>
            <a:chOff x="7602439" y="2864737"/>
            <a:chExt cx="295048" cy="521272"/>
          </a:xfrm>
        </p:grpSpPr>
        <p:sp>
          <p:nvSpPr>
            <p:cNvPr id="78" name="Oval 77"/>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79" name="Rectangle 78"/>
            <p:cNvSpPr/>
            <p:nvPr/>
          </p:nvSpPr>
          <p:spPr>
            <a:xfrm>
              <a:off x="7680166" y="3241387"/>
              <a:ext cx="144352"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0" name="Straight Connector 79"/>
            <p:cNvCxnSpPr>
              <a:stCxn id="79" idx="0"/>
              <a:endCxn id="78" idx="4"/>
            </p:cNvCxnSpPr>
            <p:nvPr/>
          </p:nvCxnSpPr>
          <p:spPr>
            <a:xfrm flipH="1" flipV="1">
              <a:off x="7749963" y="3163515"/>
              <a:ext cx="1587"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648" name="Group 80"/>
          <p:cNvGrpSpPr>
            <a:grpSpLocks/>
          </p:cNvGrpSpPr>
          <p:nvPr/>
        </p:nvGrpSpPr>
        <p:grpSpPr bwMode="auto">
          <a:xfrm>
            <a:off x="4886325" y="2865438"/>
            <a:ext cx="295275" cy="520700"/>
            <a:chOff x="7602439" y="2864737"/>
            <a:chExt cx="295048" cy="521272"/>
          </a:xfrm>
        </p:grpSpPr>
        <p:sp>
          <p:nvSpPr>
            <p:cNvPr id="82" name="Oval 81"/>
            <p:cNvSpPr/>
            <p:nvPr/>
          </p:nvSpPr>
          <p:spPr>
            <a:xfrm>
              <a:off x="7602439" y="2864737"/>
              <a:ext cx="295048" cy="298778"/>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s</a:t>
              </a:r>
            </a:p>
          </p:txBody>
        </p:sp>
        <p:sp>
          <p:nvSpPr>
            <p:cNvPr id="83" name="Rectangle 82"/>
            <p:cNvSpPr/>
            <p:nvPr/>
          </p:nvSpPr>
          <p:spPr>
            <a:xfrm>
              <a:off x="7680167" y="3241387"/>
              <a:ext cx="144351"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4" name="Straight Connector 83"/>
            <p:cNvCxnSpPr>
              <a:stCxn id="83" idx="0"/>
              <a:endCxn id="82" idx="4"/>
            </p:cNvCxnSpPr>
            <p:nvPr/>
          </p:nvCxnSpPr>
          <p:spPr>
            <a:xfrm flipH="1" flipV="1">
              <a:off x="7749963" y="3163515"/>
              <a:ext cx="1586"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649" name="Group 84"/>
          <p:cNvGrpSpPr>
            <a:grpSpLocks/>
          </p:cNvGrpSpPr>
          <p:nvPr/>
        </p:nvGrpSpPr>
        <p:grpSpPr bwMode="auto">
          <a:xfrm>
            <a:off x="5334000" y="2308225"/>
            <a:ext cx="295275" cy="520700"/>
            <a:chOff x="7602439" y="2864737"/>
            <a:chExt cx="295048" cy="521272"/>
          </a:xfrm>
        </p:grpSpPr>
        <p:sp>
          <p:nvSpPr>
            <p:cNvPr id="86" name="Oval 85"/>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87" name="Rectangle 86"/>
            <p:cNvSpPr/>
            <p:nvPr/>
          </p:nvSpPr>
          <p:spPr>
            <a:xfrm>
              <a:off x="7680167" y="3241388"/>
              <a:ext cx="144351"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8" name="Straight Connector 87"/>
            <p:cNvCxnSpPr>
              <a:stCxn id="87" idx="0"/>
              <a:endCxn id="86" idx="4"/>
            </p:cNvCxnSpPr>
            <p:nvPr/>
          </p:nvCxnSpPr>
          <p:spPr>
            <a:xfrm flipH="1" flipV="1">
              <a:off x="7749963" y="3163515"/>
              <a:ext cx="1586"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650" name="Group 88"/>
          <p:cNvGrpSpPr>
            <a:grpSpLocks/>
          </p:cNvGrpSpPr>
          <p:nvPr/>
        </p:nvGrpSpPr>
        <p:grpSpPr bwMode="auto">
          <a:xfrm>
            <a:off x="6249988" y="2308225"/>
            <a:ext cx="295275" cy="520700"/>
            <a:chOff x="7602439" y="2864737"/>
            <a:chExt cx="295048" cy="521272"/>
          </a:xfrm>
        </p:grpSpPr>
        <p:sp>
          <p:nvSpPr>
            <p:cNvPr id="90" name="Oval 89"/>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91" name="Rectangle 90"/>
            <p:cNvSpPr/>
            <p:nvPr/>
          </p:nvSpPr>
          <p:spPr>
            <a:xfrm>
              <a:off x="7680166" y="3241388"/>
              <a:ext cx="144352"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92" name="Straight Connector 91"/>
            <p:cNvCxnSpPr>
              <a:stCxn id="91" idx="0"/>
              <a:endCxn id="90" idx="4"/>
            </p:cNvCxnSpPr>
            <p:nvPr/>
          </p:nvCxnSpPr>
          <p:spPr>
            <a:xfrm flipH="1" flipV="1">
              <a:off x="7749963" y="3163515"/>
              <a:ext cx="1587"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651" name="Group 92"/>
          <p:cNvGrpSpPr>
            <a:grpSpLocks/>
          </p:cNvGrpSpPr>
          <p:nvPr/>
        </p:nvGrpSpPr>
        <p:grpSpPr bwMode="auto">
          <a:xfrm>
            <a:off x="5789613" y="1787525"/>
            <a:ext cx="295275" cy="520700"/>
            <a:chOff x="7602439" y="2864737"/>
            <a:chExt cx="295048" cy="521272"/>
          </a:xfrm>
        </p:grpSpPr>
        <p:sp>
          <p:nvSpPr>
            <p:cNvPr id="94" name="Oval 93"/>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95" name="Rectangle 94"/>
            <p:cNvSpPr/>
            <p:nvPr/>
          </p:nvSpPr>
          <p:spPr>
            <a:xfrm>
              <a:off x="7680166" y="3241388"/>
              <a:ext cx="144352"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96" name="Straight Connector 95"/>
            <p:cNvCxnSpPr>
              <a:stCxn id="95" idx="0"/>
              <a:endCxn id="94" idx="4"/>
            </p:cNvCxnSpPr>
            <p:nvPr/>
          </p:nvCxnSpPr>
          <p:spPr>
            <a:xfrm flipH="1" flipV="1">
              <a:off x="7749963" y="3163515"/>
              <a:ext cx="1587"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Constituency Parsing</a:t>
            </a:r>
          </a:p>
        </p:txBody>
      </p:sp>
      <p:sp>
        <p:nvSpPr>
          <p:cNvPr id="4" name="Slide Number Placeholder 3"/>
          <p:cNvSpPr>
            <a:spLocks noGrp="1"/>
          </p:cNvSpPr>
          <p:nvPr>
            <p:ph type="sldNum" sz="quarter" idx="12"/>
          </p:nvPr>
        </p:nvSpPr>
        <p:spPr/>
        <p:txBody>
          <a:bodyPr/>
          <a:lstStyle/>
          <a:p>
            <a:pPr>
              <a:defRPr/>
            </a:pPr>
            <a:fld id="{8309000E-41F5-4A59-A97B-61711AC8A405}" type="slidenum">
              <a:rPr lang="en-US"/>
              <a:pPr>
                <a:defRPr/>
              </a:pPr>
              <a:t>32</a:t>
            </a:fld>
            <a:endParaRPr lang="en-US"/>
          </a:p>
        </p:txBody>
      </p:sp>
      <p:sp>
        <p:nvSpPr>
          <p:cNvPr id="6" name="Oval 5"/>
          <p:cNvSpPr/>
          <p:nvPr/>
        </p:nvSpPr>
        <p:spPr>
          <a:xfrm>
            <a:off x="4432300" y="3471863"/>
            <a:ext cx="295275" cy="30003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7" name="Rectangle 6"/>
          <p:cNvSpPr/>
          <p:nvPr/>
        </p:nvSpPr>
        <p:spPr>
          <a:xfrm>
            <a:off x="4514850" y="40735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8" name="Straight Connector 7"/>
          <p:cNvCxnSpPr>
            <a:stCxn id="6" idx="4"/>
            <a:endCxn id="7" idx="0"/>
          </p:cNvCxnSpPr>
          <p:nvPr/>
        </p:nvCxnSpPr>
        <p:spPr>
          <a:xfrm>
            <a:off x="457993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6" idx="6"/>
            <a:endCxn id="11" idx="2"/>
          </p:cNvCxnSpPr>
          <p:nvPr/>
        </p:nvCxnSpPr>
        <p:spPr>
          <a:xfrm>
            <a:off x="4727575" y="3621088"/>
            <a:ext cx="606425"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957763" y="3541713"/>
            <a:ext cx="146050"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11" name="Oval 10"/>
          <p:cNvSpPr/>
          <p:nvPr/>
        </p:nvSpPr>
        <p:spPr>
          <a:xfrm>
            <a:off x="5334000" y="3471863"/>
            <a:ext cx="295275" cy="300037"/>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12" name="Rectangle 11"/>
          <p:cNvSpPr/>
          <p:nvPr/>
        </p:nvSpPr>
        <p:spPr>
          <a:xfrm>
            <a:off x="5416550" y="40735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13" name="Straight Connector 12"/>
          <p:cNvCxnSpPr>
            <a:stCxn id="11" idx="4"/>
            <a:endCxn id="12" idx="0"/>
          </p:cNvCxnSpPr>
          <p:nvPr/>
        </p:nvCxnSpPr>
        <p:spPr>
          <a:xfrm>
            <a:off x="548163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6"/>
            <a:endCxn id="16" idx="2"/>
          </p:cNvCxnSpPr>
          <p:nvPr/>
        </p:nvCxnSpPr>
        <p:spPr>
          <a:xfrm flipV="1">
            <a:off x="5629275" y="3619500"/>
            <a:ext cx="620713"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859463" y="3541713"/>
            <a:ext cx="146050"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16" name="Oval 15"/>
          <p:cNvSpPr/>
          <p:nvPr/>
        </p:nvSpPr>
        <p:spPr>
          <a:xfrm>
            <a:off x="6249988" y="3470275"/>
            <a:ext cx="295275" cy="300038"/>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17" name="Rectangle 16"/>
          <p:cNvSpPr/>
          <p:nvPr/>
        </p:nvSpPr>
        <p:spPr>
          <a:xfrm>
            <a:off x="6330950" y="4071938"/>
            <a:ext cx="144463" cy="14605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18" name="Straight Connector 17"/>
          <p:cNvCxnSpPr>
            <a:stCxn id="16" idx="4"/>
            <a:endCxn id="17" idx="0"/>
          </p:cNvCxnSpPr>
          <p:nvPr/>
        </p:nvCxnSpPr>
        <p:spPr>
          <a:xfrm>
            <a:off x="6397625" y="3770313"/>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6"/>
            <a:endCxn id="21" idx="2"/>
          </p:cNvCxnSpPr>
          <p:nvPr/>
        </p:nvCxnSpPr>
        <p:spPr>
          <a:xfrm>
            <a:off x="6545263" y="3619500"/>
            <a:ext cx="611187"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775450" y="35401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21" name="Oval 20"/>
          <p:cNvSpPr/>
          <p:nvPr/>
        </p:nvSpPr>
        <p:spPr>
          <a:xfrm>
            <a:off x="7156450" y="3471863"/>
            <a:ext cx="295275" cy="300037"/>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22" name="Rectangle 21"/>
          <p:cNvSpPr/>
          <p:nvPr/>
        </p:nvSpPr>
        <p:spPr>
          <a:xfrm>
            <a:off x="7237413" y="4073525"/>
            <a:ext cx="144462"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23" name="Straight Connector 22"/>
          <p:cNvCxnSpPr>
            <a:stCxn id="21" idx="4"/>
            <a:endCxn id="22" idx="0"/>
          </p:cNvCxnSpPr>
          <p:nvPr/>
        </p:nvCxnSpPr>
        <p:spPr>
          <a:xfrm>
            <a:off x="730408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1" idx="6"/>
            <a:endCxn id="26" idx="2"/>
          </p:cNvCxnSpPr>
          <p:nvPr/>
        </p:nvCxnSpPr>
        <p:spPr>
          <a:xfrm flipV="1">
            <a:off x="7451725" y="3619500"/>
            <a:ext cx="606425"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7681913" y="3541713"/>
            <a:ext cx="144462"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8</a:t>
            </a:r>
            <a:endParaRPr lang="en-US" sz="800" i="1" dirty="0">
              <a:solidFill>
                <a:schemeClr val="tx1"/>
              </a:solidFill>
              <a:latin typeface="Times New Roman"/>
              <a:cs typeface="Times New Roman"/>
            </a:endParaRPr>
          </a:p>
        </p:txBody>
      </p:sp>
      <p:sp>
        <p:nvSpPr>
          <p:cNvPr id="26" name="Oval 25"/>
          <p:cNvSpPr/>
          <p:nvPr/>
        </p:nvSpPr>
        <p:spPr>
          <a:xfrm>
            <a:off x="8058150" y="3470275"/>
            <a:ext cx="295275" cy="300038"/>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27" name="Rectangle 26"/>
          <p:cNvSpPr/>
          <p:nvPr/>
        </p:nvSpPr>
        <p:spPr>
          <a:xfrm>
            <a:off x="8139113" y="4071938"/>
            <a:ext cx="144462" cy="14605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28" name="Straight Connector 27"/>
          <p:cNvCxnSpPr>
            <a:stCxn id="26" idx="4"/>
            <a:endCxn id="27" idx="0"/>
          </p:cNvCxnSpPr>
          <p:nvPr/>
        </p:nvCxnSpPr>
        <p:spPr>
          <a:xfrm>
            <a:off x="8205788" y="3770313"/>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0682" name="Group 28"/>
          <p:cNvGrpSpPr>
            <a:grpSpLocks/>
          </p:cNvGrpSpPr>
          <p:nvPr/>
        </p:nvGrpSpPr>
        <p:grpSpPr bwMode="auto">
          <a:xfrm>
            <a:off x="4217988" y="4298950"/>
            <a:ext cx="4400550" cy="201613"/>
            <a:chOff x="492120" y="3950977"/>
            <a:chExt cx="8067290" cy="370958"/>
          </a:xfrm>
        </p:grpSpPr>
        <p:sp>
          <p:nvSpPr>
            <p:cNvPr id="70723" name="TextBox 49"/>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600">
                  <a:latin typeface="Rockwell"/>
                  <a:ea typeface="Rockwell"/>
                  <a:cs typeface="Rockwell"/>
                </a:rPr>
                <a:t>time</a:t>
              </a:r>
            </a:p>
          </p:txBody>
        </p:sp>
        <p:sp>
          <p:nvSpPr>
            <p:cNvPr id="70724" name="TextBox 50"/>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like</a:t>
              </a:r>
            </a:p>
          </p:txBody>
        </p:sp>
        <p:sp>
          <p:nvSpPr>
            <p:cNvPr id="70725" name="TextBox 51"/>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flies</a:t>
              </a:r>
            </a:p>
          </p:txBody>
        </p:sp>
        <p:sp>
          <p:nvSpPr>
            <p:cNvPr id="70726" name="TextBox 52"/>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an</a:t>
              </a:r>
            </a:p>
          </p:txBody>
        </p:sp>
        <p:sp>
          <p:nvSpPr>
            <p:cNvPr id="70727" name="TextBox 53"/>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arrow</a:t>
              </a:r>
            </a:p>
          </p:txBody>
        </p:sp>
      </p:grpSp>
      <p:grpSp>
        <p:nvGrpSpPr>
          <p:cNvPr id="70683" name="Group 2"/>
          <p:cNvGrpSpPr>
            <a:grpSpLocks/>
          </p:cNvGrpSpPr>
          <p:nvPr/>
        </p:nvGrpSpPr>
        <p:grpSpPr bwMode="auto">
          <a:xfrm>
            <a:off x="7602538" y="2865438"/>
            <a:ext cx="295275" cy="520700"/>
            <a:chOff x="7602439" y="2864737"/>
            <a:chExt cx="295048" cy="521272"/>
          </a:xfrm>
        </p:grpSpPr>
        <p:sp>
          <p:nvSpPr>
            <p:cNvPr id="30" name="Oval 29"/>
            <p:cNvSpPr/>
            <p:nvPr/>
          </p:nvSpPr>
          <p:spPr>
            <a:xfrm>
              <a:off x="7602439" y="2864737"/>
              <a:ext cx="295048" cy="298778"/>
            </a:xfrm>
            <a:prstGeom prst="ellipse">
              <a:avLst/>
            </a:prstGeom>
            <a:solidFill>
              <a:schemeClr val="accent5">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np</a:t>
              </a:r>
              <a:endParaRPr lang="en-US" sz="1600" dirty="0">
                <a:solidFill>
                  <a:schemeClr val="tx1"/>
                </a:solidFill>
                <a:latin typeface="Rockwell"/>
                <a:cs typeface="Rockwell"/>
              </a:endParaRPr>
            </a:p>
          </p:txBody>
        </p:sp>
        <p:sp>
          <p:nvSpPr>
            <p:cNvPr id="31" name="Rectangle 30"/>
            <p:cNvSpPr/>
            <p:nvPr/>
          </p:nvSpPr>
          <p:spPr>
            <a:xfrm>
              <a:off x="7680166" y="3241387"/>
              <a:ext cx="144352"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33" name="Straight Connector 32"/>
            <p:cNvCxnSpPr>
              <a:stCxn id="31" idx="0"/>
              <a:endCxn id="30" idx="4"/>
            </p:cNvCxnSpPr>
            <p:nvPr/>
          </p:nvCxnSpPr>
          <p:spPr>
            <a:xfrm flipH="1" flipV="1">
              <a:off x="7749963" y="3163515"/>
              <a:ext cx="1587"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5" name="Oval 34"/>
          <p:cNvSpPr/>
          <p:nvPr/>
        </p:nvSpPr>
        <p:spPr>
          <a:xfrm>
            <a:off x="6702425" y="1789113"/>
            <a:ext cx="295275" cy="300037"/>
          </a:xfrm>
          <a:prstGeom prst="ellipse">
            <a:avLst/>
          </a:prstGeom>
          <a:solidFill>
            <a:schemeClr val="accent3">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vp</a:t>
            </a:r>
            <a:endParaRPr lang="en-US" sz="1600" dirty="0">
              <a:solidFill>
                <a:schemeClr val="tx1"/>
              </a:solidFill>
              <a:latin typeface="Rockwell"/>
              <a:cs typeface="Rockwell"/>
            </a:endParaRPr>
          </a:p>
        </p:txBody>
      </p:sp>
      <p:sp>
        <p:nvSpPr>
          <p:cNvPr id="36" name="Rectangle 35"/>
          <p:cNvSpPr/>
          <p:nvPr/>
        </p:nvSpPr>
        <p:spPr>
          <a:xfrm>
            <a:off x="6778625" y="2166938"/>
            <a:ext cx="144463"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38" name="Straight Connector 37"/>
          <p:cNvCxnSpPr>
            <a:stCxn id="36" idx="0"/>
            <a:endCxn id="35" idx="4"/>
          </p:cNvCxnSpPr>
          <p:nvPr/>
        </p:nvCxnSpPr>
        <p:spPr>
          <a:xfrm flipH="1" flipV="1">
            <a:off x="6850063" y="2089150"/>
            <a:ext cx="0" cy="777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7164388" y="2308225"/>
            <a:ext cx="293687" cy="298450"/>
          </a:xfrm>
          <a:prstGeom prst="ellipse">
            <a:avLst/>
          </a:prstGeom>
          <a:solidFill>
            <a:schemeClr val="bg2">
              <a:lumMod val="5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pp</a:t>
            </a:r>
            <a:endParaRPr lang="en-US" sz="1600" dirty="0">
              <a:solidFill>
                <a:schemeClr val="tx1"/>
              </a:solidFill>
              <a:latin typeface="Rockwell"/>
              <a:cs typeface="Rockwell"/>
            </a:endParaRPr>
          </a:p>
        </p:txBody>
      </p:sp>
      <p:sp>
        <p:nvSpPr>
          <p:cNvPr id="41" name="Rectangle 40"/>
          <p:cNvSpPr/>
          <p:nvPr/>
        </p:nvSpPr>
        <p:spPr>
          <a:xfrm>
            <a:off x="7240588" y="2695575"/>
            <a:ext cx="144462"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cxnSp>
        <p:nvCxnSpPr>
          <p:cNvPr id="43" name="Straight Connector 42"/>
          <p:cNvCxnSpPr>
            <a:stCxn id="41" idx="0"/>
            <a:endCxn id="40" idx="4"/>
          </p:cNvCxnSpPr>
          <p:nvPr/>
        </p:nvCxnSpPr>
        <p:spPr>
          <a:xfrm flipH="1" flipV="1">
            <a:off x="7312025" y="2606675"/>
            <a:ext cx="0" cy="8890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6249988" y="1296988"/>
            <a:ext cx="295275" cy="298450"/>
          </a:xfrm>
          <a:prstGeom prst="ellipse">
            <a:avLst/>
          </a:prstGeom>
          <a:solidFill>
            <a:schemeClr val="accent2">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s</a:t>
            </a:r>
          </a:p>
        </p:txBody>
      </p:sp>
      <p:sp>
        <p:nvSpPr>
          <p:cNvPr id="46" name="Rectangle 45"/>
          <p:cNvSpPr/>
          <p:nvPr/>
        </p:nvSpPr>
        <p:spPr>
          <a:xfrm>
            <a:off x="6327775" y="16732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13</a:t>
            </a:r>
            <a:endParaRPr lang="en-US" sz="800" i="1" dirty="0">
              <a:solidFill>
                <a:schemeClr val="tx1"/>
              </a:solidFill>
              <a:latin typeface="Times New Roman"/>
              <a:cs typeface="Times New Roman"/>
            </a:endParaRPr>
          </a:p>
        </p:txBody>
      </p:sp>
      <p:cxnSp>
        <p:nvCxnSpPr>
          <p:cNvPr id="48" name="Straight Connector 47"/>
          <p:cNvCxnSpPr>
            <a:stCxn id="46" idx="0"/>
            <a:endCxn id="45" idx="4"/>
          </p:cNvCxnSpPr>
          <p:nvPr/>
        </p:nvCxnSpPr>
        <p:spPr>
          <a:xfrm flipH="1" flipV="1">
            <a:off x="6397625" y="1595438"/>
            <a:ext cx="1588" cy="7778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Content Placeholder 2"/>
          <p:cNvSpPr txBox="1">
            <a:spLocks/>
          </p:cNvSpPr>
          <p:nvPr/>
        </p:nvSpPr>
        <p:spPr>
          <a:xfrm>
            <a:off x="457200" y="1211263"/>
            <a:ext cx="3756025" cy="514508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spcBef>
                <a:spcPct val="20000"/>
              </a:spcBef>
              <a:buFont typeface="Arial" charset="0"/>
              <a:buNone/>
              <a:defRPr/>
            </a:pPr>
            <a:r>
              <a:rPr lang="en-US" sz="2600">
                <a:latin typeface="Candara" pitchFamily="34" charset="0"/>
              </a:rPr>
              <a:t>What if we needed to predict the tree structure too? </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b="1">
                <a:latin typeface="Candara" pitchFamily="34" charset="0"/>
              </a:rPr>
              <a:t>Use more variables:</a:t>
            </a:r>
            <a:r>
              <a:rPr lang="en-US" sz="2600">
                <a:latin typeface="Candara" pitchFamily="34" charset="0"/>
              </a:rPr>
              <a:t> Predict the nonterminal of each substring, or ∅ if it’s not a constituent.</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a:latin typeface="Candara" pitchFamily="34" charset="0"/>
              </a:rPr>
              <a:t>But nothing prevents non-tree structures.</a:t>
            </a:r>
          </a:p>
          <a:p>
            <a:pPr>
              <a:spcBef>
                <a:spcPct val="20000"/>
              </a:spcBef>
              <a:buFont typeface="Arial" charset="0"/>
              <a:buNone/>
              <a:defRPr/>
            </a:pPr>
            <a:endParaRPr lang="en-US" sz="2600">
              <a:latin typeface="Candara" pitchFamily="34" charset="0"/>
            </a:endParaRPr>
          </a:p>
        </p:txBody>
      </p:sp>
      <p:grpSp>
        <p:nvGrpSpPr>
          <p:cNvPr id="70694" name="Group 72"/>
          <p:cNvGrpSpPr>
            <a:grpSpLocks/>
          </p:cNvGrpSpPr>
          <p:nvPr/>
        </p:nvGrpSpPr>
        <p:grpSpPr bwMode="auto">
          <a:xfrm>
            <a:off x="6702425" y="2865438"/>
            <a:ext cx="295275" cy="520700"/>
            <a:chOff x="7602439" y="2864737"/>
            <a:chExt cx="295048" cy="521272"/>
          </a:xfrm>
        </p:grpSpPr>
        <p:sp>
          <p:nvSpPr>
            <p:cNvPr id="74" name="Oval 73"/>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75" name="Rectangle 74"/>
            <p:cNvSpPr/>
            <p:nvPr/>
          </p:nvSpPr>
          <p:spPr>
            <a:xfrm>
              <a:off x="7680167" y="3241387"/>
              <a:ext cx="144351"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76" name="Straight Connector 75"/>
            <p:cNvCxnSpPr>
              <a:stCxn id="75" idx="0"/>
              <a:endCxn id="74" idx="4"/>
            </p:cNvCxnSpPr>
            <p:nvPr/>
          </p:nvCxnSpPr>
          <p:spPr>
            <a:xfrm flipH="1" flipV="1">
              <a:off x="7749963" y="3163515"/>
              <a:ext cx="1586"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695" name="Group 76"/>
          <p:cNvGrpSpPr>
            <a:grpSpLocks/>
          </p:cNvGrpSpPr>
          <p:nvPr/>
        </p:nvGrpSpPr>
        <p:grpSpPr bwMode="auto">
          <a:xfrm>
            <a:off x="5789613" y="2840038"/>
            <a:ext cx="295275" cy="520700"/>
            <a:chOff x="7602439" y="2864737"/>
            <a:chExt cx="295048" cy="521272"/>
          </a:xfrm>
        </p:grpSpPr>
        <p:sp>
          <p:nvSpPr>
            <p:cNvPr id="78" name="Oval 77"/>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79" name="Rectangle 78"/>
            <p:cNvSpPr/>
            <p:nvPr/>
          </p:nvSpPr>
          <p:spPr>
            <a:xfrm>
              <a:off x="7680166" y="3241387"/>
              <a:ext cx="144352"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0" name="Straight Connector 79"/>
            <p:cNvCxnSpPr>
              <a:stCxn id="79" idx="0"/>
              <a:endCxn id="78" idx="4"/>
            </p:cNvCxnSpPr>
            <p:nvPr/>
          </p:nvCxnSpPr>
          <p:spPr>
            <a:xfrm flipH="1" flipV="1">
              <a:off x="7749963" y="3163515"/>
              <a:ext cx="1587"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696" name="Group 80"/>
          <p:cNvGrpSpPr>
            <a:grpSpLocks/>
          </p:cNvGrpSpPr>
          <p:nvPr/>
        </p:nvGrpSpPr>
        <p:grpSpPr bwMode="auto">
          <a:xfrm>
            <a:off x="4886325" y="2865438"/>
            <a:ext cx="295275" cy="520700"/>
            <a:chOff x="7602439" y="2864737"/>
            <a:chExt cx="295048" cy="521272"/>
          </a:xfrm>
        </p:grpSpPr>
        <p:sp>
          <p:nvSpPr>
            <p:cNvPr id="82" name="Oval 81"/>
            <p:cNvSpPr/>
            <p:nvPr/>
          </p:nvSpPr>
          <p:spPr>
            <a:xfrm>
              <a:off x="7602439" y="2864737"/>
              <a:ext cx="295048" cy="298778"/>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s</a:t>
              </a:r>
            </a:p>
          </p:txBody>
        </p:sp>
        <p:sp>
          <p:nvSpPr>
            <p:cNvPr id="83" name="Rectangle 82"/>
            <p:cNvSpPr/>
            <p:nvPr/>
          </p:nvSpPr>
          <p:spPr>
            <a:xfrm>
              <a:off x="7680167" y="3241387"/>
              <a:ext cx="144351"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4" name="Straight Connector 83"/>
            <p:cNvCxnSpPr>
              <a:stCxn id="83" idx="0"/>
              <a:endCxn id="82" idx="4"/>
            </p:cNvCxnSpPr>
            <p:nvPr/>
          </p:nvCxnSpPr>
          <p:spPr>
            <a:xfrm flipH="1" flipV="1">
              <a:off x="7749963" y="3163515"/>
              <a:ext cx="1586"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697" name="Group 84"/>
          <p:cNvGrpSpPr>
            <a:grpSpLocks/>
          </p:cNvGrpSpPr>
          <p:nvPr/>
        </p:nvGrpSpPr>
        <p:grpSpPr bwMode="auto">
          <a:xfrm>
            <a:off x="5334000" y="2308225"/>
            <a:ext cx="295275" cy="520700"/>
            <a:chOff x="7602439" y="2864737"/>
            <a:chExt cx="295048" cy="521272"/>
          </a:xfrm>
        </p:grpSpPr>
        <p:sp>
          <p:nvSpPr>
            <p:cNvPr id="86" name="Oval 85"/>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87" name="Rectangle 86"/>
            <p:cNvSpPr/>
            <p:nvPr/>
          </p:nvSpPr>
          <p:spPr>
            <a:xfrm>
              <a:off x="7680167" y="3241388"/>
              <a:ext cx="144351"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8" name="Straight Connector 87"/>
            <p:cNvCxnSpPr>
              <a:stCxn id="87" idx="0"/>
              <a:endCxn id="86" idx="4"/>
            </p:cNvCxnSpPr>
            <p:nvPr/>
          </p:nvCxnSpPr>
          <p:spPr>
            <a:xfrm flipH="1" flipV="1">
              <a:off x="7749963" y="3163515"/>
              <a:ext cx="1586"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698" name="Group 88"/>
          <p:cNvGrpSpPr>
            <a:grpSpLocks/>
          </p:cNvGrpSpPr>
          <p:nvPr/>
        </p:nvGrpSpPr>
        <p:grpSpPr bwMode="auto">
          <a:xfrm>
            <a:off x="6249988" y="2308225"/>
            <a:ext cx="295275" cy="520700"/>
            <a:chOff x="7602439" y="2864737"/>
            <a:chExt cx="295048" cy="521272"/>
          </a:xfrm>
        </p:grpSpPr>
        <p:sp>
          <p:nvSpPr>
            <p:cNvPr id="90" name="Oval 89"/>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91" name="Rectangle 90"/>
            <p:cNvSpPr/>
            <p:nvPr/>
          </p:nvSpPr>
          <p:spPr>
            <a:xfrm>
              <a:off x="7680166" y="3241388"/>
              <a:ext cx="144352"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92" name="Straight Connector 91"/>
            <p:cNvCxnSpPr>
              <a:stCxn id="91" idx="0"/>
              <a:endCxn id="90" idx="4"/>
            </p:cNvCxnSpPr>
            <p:nvPr/>
          </p:nvCxnSpPr>
          <p:spPr>
            <a:xfrm flipH="1" flipV="1">
              <a:off x="7749963" y="3163515"/>
              <a:ext cx="1587"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699" name="Group 92"/>
          <p:cNvGrpSpPr>
            <a:grpSpLocks/>
          </p:cNvGrpSpPr>
          <p:nvPr/>
        </p:nvGrpSpPr>
        <p:grpSpPr bwMode="auto">
          <a:xfrm>
            <a:off x="5789613" y="1787525"/>
            <a:ext cx="295275" cy="520700"/>
            <a:chOff x="7602439" y="2864737"/>
            <a:chExt cx="295048" cy="521272"/>
          </a:xfrm>
        </p:grpSpPr>
        <p:sp>
          <p:nvSpPr>
            <p:cNvPr id="94" name="Oval 93"/>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95" name="Rectangle 94"/>
            <p:cNvSpPr/>
            <p:nvPr/>
          </p:nvSpPr>
          <p:spPr>
            <a:xfrm>
              <a:off x="7680166" y="3241388"/>
              <a:ext cx="144352"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96" name="Straight Connector 95"/>
            <p:cNvCxnSpPr>
              <a:stCxn id="95" idx="0"/>
              <a:endCxn id="94" idx="4"/>
            </p:cNvCxnSpPr>
            <p:nvPr/>
          </p:nvCxnSpPr>
          <p:spPr>
            <a:xfrm flipH="1" flipV="1">
              <a:off x="7749963" y="3163515"/>
              <a:ext cx="1587"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 name="Isosceles Triangle 4"/>
          <p:cNvSpPr/>
          <p:nvPr/>
        </p:nvSpPr>
        <p:spPr>
          <a:xfrm>
            <a:off x="4244975" y="2487613"/>
            <a:ext cx="1614488" cy="1309687"/>
          </a:xfrm>
          <a:prstGeom prst="triangle">
            <a:avLst/>
          </a:prstGeom>
          <a:solidFill>
            <a:schemeClr val="accent2">
              <a:alpha val="48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2" name="Isosceles Triangle 71"/>
          <p:cNvSpPr/>
          <p:nvPr/>
        </p:nvSpPr>
        <p:spPr>
          <a:xfrm>
            <a:off x="5156200" y="1420813"/>
            <a:ext cx="3436938" cy="2376487"/>
          </a:xfrm>
          <a:prstGeom prst="triangle">
            <a:avLst/>
          </a:prstGeom>
          <a:solidFill>
            <a:schemeClr val="accent3">
              <a:alpha val="48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Constituency Parsing</a:t>
            </a:r>
          </a:p>
        </p:txBody>
      </p:sp>
      <p:sp>
        <p:nvSpPr>
          <p:cNvPr id="4" name="Slide Number Placeholder 3"/>
          <p:cNvSpPr>
            <a:spLocks noGrp="1"/>
          </p:cNvSpPr>
          <p:nvPr>
            <p:ph type="sldNum" sz="quarter" idx="12"/>
          </p:nvPr>
        </p:nvSpPr>
        <p:spPr/>
        <p:txBody>
          <a:bodyPr/>
          <a:lstStyle/>
          <a:p>
            <a:pPr>
              <a:defRPr/>
            </a:pPr>
            <a:fld id="{62EC0B8C-2F15-4B18-89BF-5540B2E9E9C0}" type="slidenum">
              <a:rPr lang="en-US"/>
              <a:pPr>
                <a:defRPr/>
              </a:pPr>
              <a:t>33</a:t>
            </a:fld>
            <a:endParaRPr lang="en-US"/>
          </a:p>
        </p:txBody>
      </p:sp>
      <p:sp>
        <p:nvSpPr>
          <p:cNvPr id="6" name="Oval 5"/>
          <p:cNvSpPr/>
          <p:nvPr/>
        </p:nvSpPr>
        <p:spPr>
          <a:xfrm>
            <a:off x="4432300" y="3471863"/>
            <a:ext cx="295275" cy="30003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7" name="Rectangle 6"/>
          <p:cNvSpPr/>
          <p:nvPr/>
        </p:nvSpPr>
        <p:spPr>
          <a:xfrm>
            <a:off x="4514850" y="40735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8" name="Straight Connector 7"/>
          <p:cNvCxnSpPr>
            <a:stCxn id="6" idx="4"/>
            <a:endCxn id="7" idx="0"/>
          </p:cNvCxnSpPr>
          <p:nvPr/>
        </p:nvCxnSpPr>
        <p:spPr>
          <a:xfrm>
            <a:off x="457993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6" idx="6"/>
            <a:endCxn id="11" idx="2"/>
          </p:cNvCxnSpPr>
          <p:nvPr/>
        </p:nvCxnSpPr>
        <p:spPr>
          <a:xfrm>
            <a:off x="4727575" y="3621088"/>
            <a:ext cx="606425"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957763" y="3541713"/>
            <a:ext cx="146050"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11" name="Oval 10"/>
          <p:cNvSpPr/>
          <p:nvPr/>
        </p:nvSpPr>
        <p:spPr>
          <a:xfrm>
            <a:off x="5334000" y="3471863"/>
            <a:ext cx="295275" cy="300037"/>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12" name="Rectangle 11"/>
          <p:cNvSpPr/>
          <p:nvPr/>
        </p:nvSpPr>
        <p:spPr>
          <a:xfrm>
            <a:off x="5416550" y="40735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13" name="Straight Connector 12"/>
          <p:cNvCxnSpPr>
            <a:stCxn id="11" idx="4"/>
            <a:endCxn id="12" idx="0"/>
          </p:cNvCxnSpPr>
          <p:nvPr/>
        </p:nvCxnSpPr>
        <p:spPr>
          <a:xfrm>
            <a:off x="548163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6"/>
            <a:endCxn id="16" idx="2"/>
          </p:cNvCxnSpPr>
          <p:nvPr/>
        </p:nvCxnSpPr>
        <p:spPr>
          <a:xfrm flipV="1">
            <a:off x="5629275" y="3619500"/>
            <a:ext cx="620713"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859463" y="3541713"/>
            <a:ext cx="146050"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16" name="Oval 15"/>
          <p:cNvSpPr/>
          <p:nvPr/>
        </p:nvSpPr>
        <p:spPr>
          <a:xfrm>
            <a:off x="6249988" y="3470275"/>
            <a:ext cx="295275" cy="300038"/>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17" name="Rectangle 16"/>
          <p:cNvSpPr/>
          <p:nvPr/>
        </p:nvSpPr>
        <p:spPr>
          <a:xfrm>
            <a:off x="6330950" y="4071938"/>
            <a:ext cx="144463" cy="14605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18" name="Straight Connector 17"/>
          <p:cNvCxnSpPr>
            <a:stCxn id="16" idx="4"/>
            <a:endCxn id="17" idx="0"/>
          </p:cNvCxnSpPr>
          <p:nvPr/>
        </p:nvCxnSpPr>
        <p:spPr>
          <a:xfrm>
            <a:off x="6397625" y="3770313"/>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6"/>
            <a:endCxn id="21" idx="2"/>
          </p:cNvCxnSpPr>
          <p:nvPr/>
        </p:nvCxnSpPr>
        <p:spPr>
          <a:xfrm>
            <a:off x="6545263" y="3619500"/>
            <a:ext cx="611187"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775450" y="35401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21" name="Oval 20"/>
          <p:cNvSpPr/>
          <p:nvPr/>
        </p:nvSpPr>
        <p:spPr>
          <a:xfrm>
            <a:off x="7156450" y="3471863"/>
            <a:ext cx="295275" cy="300037"/>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22" name="Rectangle 21"/>
          <p:cNvSpPr/>
          <p:nvPr/>
        </p:nvSpPr>
        <p:spPr>
          <a:xfrm>
            <a:off x="7237413" y="4073525"/>
            <a:ext cx="144462"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23" name="Straight Connector 22"/>
          <p:cNvCxnSpPr>
            <a:stCxn id="21" idx="4"/>
            <a:endCxn id="22" idx="0"/>
          </p:cNvCxnSpPr>
          <p:nvPr/>
        </p:nvCxnSpPr>
        <p:spPr>
          <a:xfrm>
            <a:off x="730408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1" idx="6"/>
            <a:endCxn id="26" idx="2"/>
          </p:cNvCxnSpPr>
          <p:nvPr/>
        </p:nvCxnSpPr>
        <p:spPr>
          <a:xfrm flipV="1">
            <a:off x="7451725" y="3619500"/>
            <a:ext cx="606425"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7681913" y="3541713"/>
            <a:ext cx="144462"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8</a:t>
            </a:r>
            <a:endParaRPr lang="en-US" sz="800" i="1" dirty="0">
              <a:solidFill>
                <a:schemeClr val="tx1"/>
              </a:solidFill>
              <a:latin typeface="Times New Roman"/>
              <a:cs typeface="Times New Roman"/>
            </a:endParaRPr>
          </a:p>
        </p:txBody>
      </p:sp>
      <p:sp>
        <p:nvSpPr>
          <p:cNvPr id="26" name="Oval 25"/>
          <p:cNvSpPr/>
          <p:nvPr/>
        </p:nvSpPr>
        <p:spPr>
          <a:xfrm>
            <a:off x="8058150" y="3470275"/>
            <a:ext cx="295275" cy="300038"/>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27" name="Rectangle 26"/>
          <p:cNvSpPr/>
          <p:nvPr/>
        </p:nvSpPr>
        <p:spPr>
          <a:xfrm>
            <a:off x="8139113" y="4071938"/>
            <a:ext cx="144462" cy="14605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28" name="Straight Connector 27"/>
          <p:cNvCxnSpPr>
            <a:stCxn id="26" idx="4"/>
            <a:endCxn id="27" idx="0"/>
          </p:cNvCxnSpPr>
          <p:nvPr/>
        </p:nvCxnSpPr>
        <p:spPr>
          <a:xfrm>
            <a:off x="8205788" y="3770313"/>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2730" name="Group 28"/>
          <p:cNvGrpSpPr>
            <a:grpSpLocks/>
          </p:cNvGrpSpPr>
          <p:nvPr/>
        </p:nvGrpSpPr>
        <p:grpSpPr bwMode="auto">
          <a:xfrm>
            <a:off x="4217988" y="4298950"/>
            <a:ext cx="4400550" cy="201613"/>
            <a:chOff x="492120" y="3950977"/>
            <a:chExt cx="8067290" cy="370958"/>
          </a:xfrm>
        </p:grpSpPr>
        <p:sp>
          <p:nvSpPr>
            <p:cNvPr id="72786" name="TextBox 49"/>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600">
                  <a:latin typeface="Rockwell"/>
                  <a:ea typeface="Rockwell"/>
                  <a:cs typeface="Rockwell"/>
                </a:rPr>
                <a:t>time</a:t>
              </a:r>
            </a:p>
          </p:txBody>
        </p:sp>
        <p:sp>
          <p:nvSpPr>
            <p:cNvPr id="72787" name="TextBox 50"/>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like</a:t>
              </a:r>
            </a:p>
          </p:txBody>
        </p:sp>
        <p:sp>
          <p:nvSpPr>
            <p:cNvPr id="72788" name="TextBox 51"/>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flies</a:t>
              </a:r>
            </a:p>
          </p:txBody>
        </p:sp>
        <p:sp>
          <p:nvSpPr>
            <p:cNvPr id="72789" name="TextBox 52"/>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an</a:t>
              </a:r>
            </a:p>
          </p:txBody>
        </p:sp>
        <p:sp>
          <p:nvSpPr>
            <p:cNvPr id="72790" name="TextBox 53"/>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arrow</a:t>
              </a:r>
            </a:p>
          </p:txBody>
        </p:sp>
      </p:grpSp>
      <p:grpSp>
        <p:nvGrpSpPr>
          <p:cNvPr id="72731" name="Group 2"/>
          <p:cNvGrpSpPr>
            <a:grpSpLocks/>
          </p:cNvGrpSpPr>
          <p:nvPr/>
        </p:nvGrpSpPr>
        <p:grpSpPr bwMode="auto">
          <a:xfrm>
            <a:off x="7602538" y="2865438"/>
            <a:ext cx="295275" cy="520700"/>
            <a:chOff x="7602439" y="2864737"/>
            <a:chExt cx="295048" cy="521272"/>
          </a:xfrm>
        </p:grpSpPr>
        <p:sp>
          <p:nvSpPr>
            <p:cNvPr id="30" name="Oval 29"/>
            <p:cNvSpPr/>
            <p:nvPr/>
          </p:nvSpPr>
          <p:spPr>
            <a:xfrm>
              <a:off x="7602439" y="2864737"/>
              <a:ext cx="295048" cy="298778"/>
            </a:xfrm>
            <a:prstGeom prst="ellipse">
              <a:avLst/>
            </a:prstGeom>
            <a:solidFill>
              <a:schemeClr val="accent5">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np</a:t>
              </a:r>
              <a:endParaRPr lang="en-US" sz="1600" dirty="0">
                <a:solidFill>
                  <a:schemeClr val="tx1"/>
                </a:solidFill>
                <a:latin typeface="Rockwell"/>
                <a:cs typeface="Rockwell"/>
              </a:endParaRPr>
            </a:p>
          </p:txBody>
        </p:sp>
        <p:sp>
          <p:nvSpPr>
            <p:cNvPr id="31" name="Rectangle 30"/>
            <p:cNvSpPr/>
            <p:nvPr/>
          </p:nvSpPr>
          <p:spPr>
            <a:xfrm>
              <a:off x="7680166" y="3241387"/>
              <a:ext cx="144352"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33" name="Straight Connector 32"/>
            <p:cNvCxnSpPr>
              <a:stCxn id="31" idx="0"/>
              <a:endCxn id="30" idx="4"/>
            </p:cNvCxnSpPr>
            <p:nvPr/>
          </p:nvCxnSpPr>
          <p:spPr>
            <a:xfrm flipH="1" flipV="1">
              <a:off x="7749963" y="3163515"/>
              <a:ext cx="1587"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5" name="Oval 34"/>
          <p:cNvSpPr/>
          <p:nvPr/>
        </p:nvSpPr>
        <p:spPr>
          <a:xfrm>
            <a:off x="6702425" y="1789113"/>
            <a:ext cx="295275" cy="300037"/>
          </a:xfrm>
          <a:prstGeom prst="ellipse">
            <a:avLst/>
          </a:prstGeom>
          <a:solidFill>
            <a:schemeClr val="accent3">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vp</a:t>
            </a:r>
            <a:endParaRPr lang="en-US" sz="1600" dirty="0">
              <a:solidFill>
                <a:schemeClr val="tx1"/>
              </a:solidFill>
              <a:latin typeface="Rockwell"/>
              <a:cs typeface="Rockwell"/>
            </a:endParaRPr>
          </a:p>
        </p:txBody>
      </p:sp>
      <p:sp>
        <p:nvSpPr>
          <p:cNvPr id="36" name="Rectangle 35"/>
          <p:cNvSpPr/>
          <p:nvPr/>
        </p:nvSpPr>
        <p:spPr>
          <a:xfrm>
            <a:off x="6778625" y="2166938"/>
            <a:ext cx="144463"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38" name="Straight Connector 37"/>
          <p:cNvCxnSpPr>
            <a:stCxn id="36" idx="0"/>
            <a:endCxn id="35" idx="4"/>
          </p:cNvCxnSpPr>
          <p:nvPr/>
        </p:nvCxnSpPr>
        <p:spPr>
          <a:xfrm flipH="1" flipV="1">
            <a:off x="6850063" y="2089150"/>
            <a:ext cx="0" cy="777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7164388" y="2308225"/>
            <a:ext cx="293687" cy="298450"/>
          </a:xfrm>
          <a:prstGeom prst="ellipse">
            <a:avLst/>
          </a:prstGeom>
          <a:solidFill>
            <a:schemeClr val="bg2">
              <a:lumMod val="5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pp</a:t>
            </a:r>
            <a:endParaRPr lang="en-US" sz="1600" dirty="0">
              <a:solidFill>
                <a:schemeClr val="tx1"/>
              </a:solidFill>
              <a:latin typeface="Rockwell"/>
              <a:cs typeface="Rockwell"/>
            </a:endParaRPr>
          </a:p>
        </p:txBody>
      </p:sp>
      <p:sp>
        <p:nvSpPr>
          <p:cNvPr id="41" name="Rectangle 40"/>
          <p:cNvSpPr/>
          <p:nvPr/>
        </p:nvSpPr>
        <p:spPr>
          <a:xfrm>
            <a:off x="7240588" y="2695575"/>
            <a:ext cx="144462"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cxnSp>
        <p:nvCxnSpPr>
          <p:cNvPr id="43" name="Straight Connector 42"/>
          <p:cNvCxnSpPr>
            <a:stCxn id="41" idx="0"/>
            <a:endCxn id="40" idx="4"/>
          </p:cNvCxnSpPr>
          <p:nvPr/>
        </p:nvCxnSpPr>
        <p:spPr>
          <a:xfrm flipH="1" flipV="1">
            <a:off x="7312025" y="2606675"/>
            <a:ext cx="0" cy="8890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6249988" y="1296988"/>
            <a:ext cx="295275" cy="298450"/>
          </a:xfrm>
          <a:prstGeom prst="ellipse">
            <a:avLst/>
          </a:prstGeom>
          <a:solidFill>
            <a:schemeClr val="accent2">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s</a:t>
            </a:r>
          </a:p>
        </p:txBody>
      </p:sp>
      <p:sp>
        <p:nvSpPr>
          <p:cNvPr id="46" name="Rectangle 45"/>
          <p:cNvSpPr/>
          <p:nvPr/>
        </p:nvSpPr>
        <p:spPr>
          <a:xfrm>
            <a:off x="6327775" y="16732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13</a:t>
            </a:r>
            <a:endParaRPr lang="en-US" sz="800" i="1" dirty="0">
              <a:solidFill>
                <a:schemeClr val="tx1"/>
              </a:solidFill>
              <a:latin typeface="Times New Roman"/>
              <a:cs typeface="Times New Roman"/>
            </a:endParaRPr>
          </a:p>
        </p:txBody>
      </p:sp>
      <p:cxnSp>
        <p:nvCxnSpPr>
          <p:cNvPr id="48" name="Straight Connector 47"/>
          <p:cNvCxnSpPr>
            <a:stCxn id="46" idx="0"/>
            <a:endCxn id="45" idx="4"/>
          </p:cNvCxnSpPr>
          <p:nvPr/>
        </p:nvCxnSpPr>
        <p:spPr>
          <a:xfrm flipH="1" flipV="1">
            <a:off x="6397625" y="1595438"/>
            <a:ext cx="1588" cy="7778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Content Placeholder 2"/>
          <p:cNvSpPr txBox="1">
            <a:spLocks/>
          </p:cNvSpPr>
          <p:nvPr/>
        </p:nvSpPr>
        <p:spPr>
          <a:xfrm>
            <a:off x="457200" y="1211263"/>
            <a:ext cx="3756025" cy="514508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spcBef>
                <a:spcPct val="20000"/>
              </a:spcBef>
              <a:buFont typeface="Arial" charset="0"/>
              <a:buNone/>
              <a:defRPr/>
            </a:pPr>
            <a:r>
              <a:rPr lang="en-US" sz="2600">
                <a:latin typeface="Candara" pitchFamily="34" charset="0"/>
              </a:rPr>
              <a:t>What if we needed to predict the tree structure too? </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b="1">
                <a:latin typeface="Candara" pitchFamily="34" charset="0"/>
              </a:rPr>
              <a:t>Use more variables:</a:t>
            </a:r>
            <a:r>
              <a:rPr lang="en-US" sz="2600">
                <a:latin typeface="Candara" pitchFamily="34" charset="0"/>
              </a:rPr>
              <a:t> Predict the nonterminal of each substring, or ∅ if it’s not a constituent.</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a:latin typeface="Candara" pitchFamily="34" charset="0"/>
              </a:rPr>
              <a:t>But nothing prevents non-tree structures.</a:t>
            </a:r>
          </a:p>
          <a:p>
            <a:pPr>
              <a:spcBef>
                <a:spcPct val="20000"/>
              </a:spcBef>
              <a:buFont typeface="Arial" charset="0"/>
              <a:buNone/>
              <a:defRPr/>
            </a:pPr>
            <a:endParaRPr lang="en-US" sz="2600">
              <a:latin typeface="Candara" pitchFamily="34" charset="0"/>
            </a:endParaRPr>
          </a:p>
        </p:txBody>
      </p:sp>
      <p:grpSp>
        <p:nvGrpSpPr>
          <p:cNvPr id="72742" name="Group 72"/>
          <p:cNvGrpSpPr>
            <a:grpSpLocks/>
          </p:cNvGrpSpPr>
          <p:nvPr/>
        </p:nvGrpSpPr>
        <p:grpSpPr bwMode="auto">
          <a:xfrm>
            <a:off x="6702425" y="2865438"/>
            <a:ext cx="295275" cy="520700"/>
            <a:chOff x="7602439" y="2864737"/>
            <a:chExt cx="295048" cy="521272"/>
          </a:xfrm>
        </p:grpSpPr>
        <p:sp>
          <p:nvSpPr>
            <p:cNvPr id="74" name="Oval 73"/>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75" name="Rectangle 74"/>
            <p:cNvSpPr/>
            <p:nvPr/>
          </p:nvSpPr>
          <p:spPr>
            <a:xfrm>
              <a:off x="7680167" y="3241387"/>
              <a:ext cx="144351"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76" name="Straight Connector 75"/>
            <p:cNvCxnSpPr>
              <a:stCxn id="75" idx="0"/>
              <a:endCxn id="74" idx="4"/>
            </p:cNvCxnSpPr>
            <p:nvPr/>
          </p:nvCxnSpPr>
          <p:spPr>
            <a:xfrm flipH="1" flipV="1">
              <a:off x="7749963" y="3163515"/>
              <a:ext cx="1586"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743" name="Group 76"/>
          <p:cNvGrpSpPr>
            <a:grpSpLocks/>
          </p:cNvGrpSpPr>
          <p:nvPr/>
        </p:nvGrpSpPr>
        <p:grpSpPr bwMode="auto">
          <a:xfrm>
            <a:off x="5789613" y="2840038"/>
            <a:ext cx="295275" cy="520700"/>
            <a:chOff x="7602439" y="2864737"/>
            <a:chExt cx="295048" cy="521272"/>
          </a:xfrm>
        </p:grpSpPr>
        <p:sp>
          <p:nvSpPr>
            <p:cNvPr id="78" name="Oval 77"/>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79" name="Rectangle 78"/>
            <p:cNvSpPr/>
            <p:nvPr/>
          </p:nvSpPr>
          <p:spPr>
            <a:xfrm>
              <a:off x="7680166" y="3241387"/>
              <a:ext cx="144352"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0" name="Straight Connector 79"/>
            <p:cNvCxnSpPr>
              <a:stCxn id="79" idx="0"/>
              <a:endCxn id="78" idx="4"/>
            </p:cNvCxnSpPr>
            <p:nvPr/>
          </p:nvCxnSpPr>
          <p:spPr>
            <a:xfrm flipH="1" flipV="1">
              <a:off x="7749963" y="3163515"/>
              <a:ext cx="1587"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744" name="Group 80"/>
          <p:cNvGrpSpPr>
            <a:grpSpLocks/>
          </p:cNvGrpSpPr>
          <p:nvPr/>
        </p:nvGrpSpPr>
        <p:grpSpPr bwMode="auto">
          <a:xfrm>
            <a:off x="4886325" y="2865438"/>
            <a:ext cx="295275" cy="520700"/>
            <a:chOff x="7602439" y="2864737"/>
            <a:chExt cx="295048" cy="521272"/>
          </a:xfrm>
        </p:grpSpPr>
        <p:sp>
          <p:nvSpPr>
            <p:cNvPr id="82" name="Oval 81"/>
            <p:cNvSpPr/>
            <p:nvPr/>
          </p:nvSpPr>
          <p:spPr>
            <a:xfrm>
              <a:off x="7602439" y="2864737"/>
              <a:ext cx="295048" cy="298778"/>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s</a:t>
              </a:r>
            </a:p>
          </p:txBody>
        </p:sp>
        <p:sp>
          <p:nvSpPr>
            <p:cNvPr id="83" name="Rectangle 82"/>
            <p:cNvSpPr/>
            <p:nvPr/>
          </p:nvSpPr>
          <p:spPr>
            <a:xfrm>
              <a:off x="7680167" y="3241387"/>
              <a:ext cx="144351"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4" name="Straight Connector 83"/>
            <p:cNvCxnSpPr>
              <a:stCxn id="83" idx="0"/>
              <a:endCxn id="82" idx="4"/>
            </p:cNvCxnSpPr>
            <p:nvPr/>
          </p:nvCxnSpPr>
          <p:spPr>
            <a:xfrm flipH="1" flipV="1">
              <a:off x="7749963" y="3163515"/>
              <a:ext cx="1586"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745" name="Group 84"/>
          <p:cNvGrpSpPr>
            <a:grpSpLocks/>
          </p:cNvGrpSpPr>
          <p:nvPr/>
        </p:nvGrpSpPr>
        <p:grpSpPr bwMode="auto">
          <a:xfrm>
            <a:off x="5334000" y="2308225"/>
            <a:ext cx="295275" cy="520700"/>
            <a:chOff x="7602439" y="2864737"/>
            <a:chExt cx="295048" cy="521272"/>
          </a:xfrm>
        </p:grpSpPr>
        <p:sp>
          <p:nvSpPr>
            <p:cNvPr id="86" name="Oval 85"/>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87" name="Rectangle 86"/>
            <p:cNvSpPr/>
            <p:nvPr/>
          </p:nvSpPr>
          <p:spPr>
            <a:xfrm>
              <a:off x="7680167" y="3241388"/>
              <a:ext cx="144351"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8" name="Straight Connector 87"/>
            <p:cNvCxnSpPr>
              <a:stCxn id="87" idx="0"/>
              <a:endCxn id="86" idx="4"/>
            </p:cNvCxnSpPr>
            <p:nvPr/>
          </p:nvCxnSpPr>
          <p:spPr>
            <a:xfrm flipH="1" flipV="1">
              <a:off x="7749963" y="3163515"/>
              <a:ext cx="1586"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746" name="Group 88"/>
          <p:cNvGrpSpPr>
            <a:grpSpLocks/>
          </p:cNvGrpSpPr>
          <p:nvPr/>
        </p:nvGrpSpPr>
        <p:grpSpPr bwMode="auto">
          <a:xfrm>
            <a:off x="6249988" y="2308225"/>
            <a:ext cx="295275" cy="520700"/>
            <a:chOff x="7602439" y="2864737"/>
            <a:chExt cx="295048" cy="521272"/>
          </a:xfrm>
        </p:grpSpPr>
        <p:sp>
          <p:nvSpPr>
            <p:cNvPr id="90" name="Oval 89"/>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91" name="Rectangle 90"/>
            <p:cNvSpPr/>
            <p:nvPr/>
          </p:nvSpPr>
          <p:spPr>
            <a:xfrm>
              <a:off x="7680166" y="3241388"/>
              <a:ext cx="144352"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92" name="Straight Connector 91"/>
            <p:cNvCxnSpPr>
              <a:stCxn id="91" idx="0"/>
              <a:endCxn id="90" idx="4"/>
            </p:cNvCxnSpPr>
            <p:nvPr/>
          </p:nvCxnSpPr>
          <p:spPr>
            <a:xfrm flipH="1" flipV="1">
              <a:off x="7749963" y="3163515"/>
              <a:ext cx="1587"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747" name="Group 92"/>
          <p:cNvGrpSpPr>
            <a:grpSpLocks/>
          </p:cNvGrpSpPr>
          <p:nvPr/>
        </p:nvGrpSpPr>
        <p:grpSpPr bwMode="auto">
          <a:xfrm>
            <a:off x="5789613" y="1787525"/>
            <a:ext cx="295275" cy="520700"/>
            <a:chOff x="7602439" y="2864737"/>
            <a:chExt cx="295048" cy="521272"/>
          </a:xfrm>
        </p:grpSpPr>
        <p:sp>
          <p:nvSpPr>
            <p:cNvPr id="94" name="Oval 93"/>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95" name="Rectangle 94"/>
            <p:cNvSpPr/>
            <p:nvPr/>
          </p:nvSpPr>
          <p:spPr>
            <a:xfrm>
              <a:off x="7680166" y="3241388"/>
              <a:ext cx="144352"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96" name="Straight Connector 95"/>
            <p:cNvCxnSpPr>
              <a:stCxn id="95" idx="0"/>
              <a:endCxn id="94" idx="4"/>
            </p:cNvCxnSpPr>
            <p:nvPr/>
          </p:nvCxnSpPr>
          <p:spPr>
            <a:xfrm flipH="1" flipV="1">
              <a:off x="7749963" y="3163515"/>
              <a:ext cx="1587"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7" name="Content Placeholder 2"/>
          <p:cNvSpPr txBox="1">
            <a:spLocks/>
          </p:cNvSpPr>
          <p:nvPr/>
        </p:nvSpPr>
        <p:spPr>
          <a:xfrm>
            <a:off x="4349750" y="4654550"/>
            <a:ext cx="4268788" cy="17018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US" sz="2600" dirty="0" smtClean="0"/>
              <a:t>Add a factor which multiplies in </a:t>
            </a:r>
            <a:r>
              <a:rPr lang="en-US" sz="2600" i="1" dirty="0" smtClean="0">
                <a:latin typeface="Times New Roman"/>
                <a:cs typeface="Times New Roman"/>
              </a:rPr>
              <a:t>1</a:t>
            </a:r>
            <a:r>
              <a:rPr lang="en-US" sz="2600" dirty="0" smtClean="0"/>
              <a:t> if the variables form a tree and </a:t>
            </a:r>
            <a:r>
              <a:rPr lang="en-US" sz="2600" i="1" dirty="0" smtClean="0">
                <a:latin typeface="Times New Roman"/>
                <a:cs typeface="Times New Roman"/>
              </a:rPr>
              <a:t>0</a:t>
            </a:r>
            <a:r>
              <a:rPr lang="en-US" sz="2600" dirty="0" smtClean="0"/>
              <a:t> otherwise.</a:t>
            </a:r>
          </a:p>
        </p:txBody>
      </p:sp>
      <p:cxnSp>
        <p:nvCxnSpPr>
          <p:cNvPr id="98" name="Curved Connector 97"/>
          <p:cNvCxnSpPr>
            <a:stCxn id="107" idx="1"/>
            <a:endCxn id="78" idx="0"/>
          </p:cNvCxnSpPr>
          <p:nvPr/>
        </p:nvCxnSpPr>
        <p:spPr>
          <a:xfrm rot="10800000" flipV="1">
            <a:off x="5937029" y="651983"/>
            <a:ext cx="2558920" cy="2187879"/>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99" name="Curved Connector 98"/>
          <p:cNvCxnSpPr>
            <a:stCxn id="107" idx="1"/>
            <a:endCxn id="40" idx="0"/>
          </p:cNvCxnSpPr>
          <p:nvPr/>
        </p:nvCxnSpPr>
        <p:spPr>
          <a:xfrm rot="10800000" flipV="1">
            <a:off x="7311253" y="651983"/>
            <a:ext cx="1184697" cy="165626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0" name="Curved Connector 99"/>
          <p:cNvCxnSpPr>
            <a:stCxn id="107" idx="1"/>
            <a:endCxn id="86" idx="0"/>
          </p:cNvCxnSpPr>
          <p:nvPr/>
        </p:nvCxnSpPr>
        <p:spPr>
          <a:xfrm rot="10800000" flipV="1">
            <a:off x="5482023" y="651983"/>
            <a:ext cx="3013926" cy="165626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1" name="Curved Connector 100"/>
          <p:cNvCxnSpPr>
            <a:stCxn id="107" idx="1"/>
            <a:endCxn id="30" idx="0"/>
          </p:cNvCxnSpPr>
          <p:nvPr/>
        </p:nvCxnSpPr>
        <p:spPr>
          <a:xfrm rot="10800000" flipV="1">
            <a:off x="7749963" y="651983"/>
            <a:ext cx="745986" cy="221275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2" name="Curved Connector 101"/>
          <p:cNvCxnSpPr>
            <a:stCxn id="107" idx="1"/>
            <a:endCxn id="74" idx="0"/>
          </p:cNvCxnSpPr>
          <p:nvPr/>
        </p:nvCxnSpPr>
        <p:spPr>
          <a:xfrm rot="10800000" flipV="1">
            <a:off x="6850643" y="651983"/>
            <a:ext cx="1645306" cy="221275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7" idx="1"/>
            <a:endCxn id="6" idx="0"/>
          </p:cNvCxnSpPr>
          <p:nvPr/>
        </p:nvCxnSpPr>
        <p:spPr>
          <a:xfrm rot="10800000" flipV="1">
            <a:off x="4580223" y="651984"/>
            <a:ext cx="3915727" cy="2820116"/>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4" name="Curved Connector 103"/>
          <p:cNvCxnSpPr>
            <a:stCxn id="107" idx="1"/>
            <a:endCxn id="45" idx="0"/>
          </p:cNvCxnSpPr>
          <p:nvPr/>
        </p:nvCxnSpPr>
        <p:spPr>
          <a:xfrm rot="10800000" flipV="1">
            <a:off x="6397499" y="651983"/>
            <a:ext cx="2098450" cy="64497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7" idx="1"/>
            <a:endCxn id="35" idx="0"/>
          </p:cNvCxnSpPr>
          <p:nvPr/>
        </p:nvCxnSpPr>
        <p:spPr>
          <a:xfrm rot="10800000" flipV="1">
            <a:off x="6849483" y="651984"/>
            <a:ext cx="1646467" cy="1137704"/>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7" idx="1"/>
            <a:endCxn id="90" idx="0"/>
          </p:cNvCxnSpPr>
          <p:nvPr/>
        </p:nvCxnSpPr>
        <p:spPr>
          <a:xfrm rot="10800000" flipV="1">
            <a:off x="6397499" y="651983"/>
            <a:ext cx="2098450" cy="165626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7" name="Rectangle 106"/>
          <p:cNvSpPr>
            <a:spLocks noChangeAspect="1"/>
          </p:cNvSpPr>
          <p:nvPr/>
        </p:nvSpPr>
        <p:spPr>
          <a:xfrm>
            <a:off x="8496300" y="555625"/>
            <a:ext cx="192088" cy="192088"/>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1400" i="1" dirty="0">
              <a:solidFill>
                <a:schemeClr val="tx1"/>
              </a:solidFill>
              <a:latin typeface="Times New Roman"/>
              <a:cs typeface="Times New Roman"/>
            </a:endParaRPr>
          </a:p>
        </p:txBody>
      </p:sp>
      <p:cxnSp>
        <p:nvCxnSpPr>
          <p:cNvPr id="108" name="Curved Connector 107"/>
          <p:cNvCxnSpPr>
            <a:stCxn id="107" idx="1"/>
            <a:endCxn id="82" idx="0"/>
          </p:cNvCxnSpPr>
          <p:nvPr/>
        </p:nvCxnSpPr>
        <p:spPr>
          <a:xfrm rot="10800000" flipV="1">
            <a:off x="5033617" y="651983"/>
            <a:ext cx="3462332" cy="221275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9" name="Curved Connector 108"/>
          <p:cNvCxnSpPr>
            <a:stCxn id="107" idx="1"/>
            <a:endCxn id="94" idx="0"/>
          </p:cNvCxnSpPr>
          <p:nvPr/>
        </p:nvCxnSpPr>
        <p:spPr>
          <a:xfrm rot="10800000" flipV="1">
            <a:off x="5937029" y="651983"/>
            <a:ext cx="2558920" cy="1134995"/>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107" idx="1"/>
            <a:endCxn id="11" idx="0"/>
          </p:cNvCxnSpPr>
          <p:nvPr/>
        </p:nvCxnSpPr>
        <p:spPr>
          <a:xfrm rot="10800000" flipV="1">
            <a:off x="5482025" y="651984"/>
            <a:ext cx="3013925" cy="2820116"/>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24" name="Curved Connector 123"/>
          <p:cNvCxnSpPr>
            <a:stCxn id="107" idx="1"/>
            <a:endCxn id="16" idx="0"/>
          </p:cNvCxnSpPr>
          <p:nvPr/>
        </p:nvCxnSpPr>
        <p:spPr>
          <a:xfrm rot="10800000" flipV="1">
            <a:off x="6397501" y="651983"/>
            <a:ext cx="2098449" cy="281878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07" idx="1"/>
            <a:endCxn id="26" idx="0"/>
          </p:cNvCxnSpPr>
          <p:nvPr/>
        </p:nvCxnSpPr>
        <p:spPr>
          <a:xfrm rot="10800000" flipV="1">
            <a:off x="8205661" y="651983"/>
            <a:ext cx="290288" cy="281878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26" name="Curved Connector 125"/>
          <p:cNvCxnSpPr>
            <a:stCxn id="107" idx="1"/>
            <a:endCxn id="21" idx="0"/>
          </p:cNvCxnSpPr>
          <p:nvPr/>
        </p:nvCxnSpPr>
        <p:spPr>
          <a:xfrm rot="10800000" flipV="1">
            <a:off x="7303859" y="651984"/>
            <a:ext cx="1192090" cy="2820116"/>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Constituency Parsing</a:t>
            </a:r>
          </a:p>
        </p:txBody>
      </p:sp>
      <p:sp>
        <p:nvSpPr>
          <p:cNvPr id="4" name="Slide Number Placeholder 3"/>
          <p:cNvSpPr>
            <a:spLocks noGrp="1"/>
          </p:cNvSpPr>
          <p:nvPr>
            <p:ph type="sldNum" sz="quarter" idx="12"/>
          </p:nvPr>
        </p:nvSpPr>
        <p:spPr/>
        <p:txBody>
          <a:bodyPr/>
          <a:lstStyle/>
          <a:p>
            <a:pPr>
              <a:defRPr/>
            </a:pPr>
            <a:fld id="{06254EBB-1208-47D8-86ED-C92A236B5A38}" type="slidenum">
              <a:rPr lang="en-US"/>
              <a:pPr>
                <a:defRPr/>
              </a:pPr>
              <a:t>34</a:t>
            </a:fld>
            <a:endParaRPr lang="en-US"/>
          </a:p>
        </p:txBody>
      </p:sp>
      <p:sp>
        <p:nvSpPr>
          <p:cNvPr id="6" name="Oval 5"/>
          <p:cNvSpPr/>
          <p:nvPr/>
        </p:nvSpPr>
        <p:spPr>
          <a:xfrm>
            <a:off x="4432300" y="3471863"/>
            <a:ext cx="295275" cy="300037"/>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7" name="Rectangle 6"/>
          <p:cNvSpPr/>
          <p:nvPr/>
        </p:nvSpPr>
        <p:spPr>
          <a:xfrm>
            <a:off x="4514850" y="40735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8" name="Straight Connector 7"/>
          <p:cNvCxnSpPr>
            <a:stCxn id="6" idx="4"/>
            <a:endCxn id="7" idx="0"/>
          </p:cNvCxnSpPr>
          <p:nvPr/>
        </p:nvCxnSpPr>
        <p:spPr>
          <a:xfrm>
            <a:off x="457993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6" idx="6"/>
            <a:endCxn id="11" idx="2"/>
          </p:cNvCxnSpPr>
          <p:nvPr/>
        </p:nvCxnSpPr>
        <p:spPr>
          <a:xfrm>
            <a:off x="4727575" y="3621088"/>
            <a:ext cx="606425"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957763" y="3541713"/>
            <a:ext cx="146050"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11" name="Oval 10"/>
          <p:cNvSpPr/>
          <p:nvPr/>
        </p:nvSpPr>
        <p:spPr>
          <a:xfrm>
            <a:off x="5334000" y="3471863"/>
            <a:ext cx="295275" cy="300037"/>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v</a:t>
            </a:r>
          </a:p>
        </p:txBody>
      </p:sp>
      <p:sp>
        <p:nvSpPr>
          <p:cNvPr id="12" name="Rectangle 11"/>
          <p:cNvSpPr/>
          <p:nvPr/>
        </p:nvSpPr>
        <p:spPr>
          <a:xfrm>
            <a:off x="5416550" y="40735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13" name="Straight Connector 12"/>
          <p:cNvCxnSpPr>
            <a:stCxn id="11" idx="4"/>
            <a:endCxn id="12" idx="0"/>
          </p:cNvCxnSpPr>
          <p:nvPr/>
        </p:nvCxnSpPr>
        <p:spPr>
          <a:xfrm>
            <a:off x="548163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6"/>
            <a:endCxn id="16" idx="2"/>
          </p:cNvCxnSpPr>
          <p:nvPr/>
        </p:nvCxnSpPr>
        <p:spPr>
          <a:xfrm flipV="1">
            <a:off x="5629275" y="3619500"/>
            <a:ext cx="620713"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859463" y="3541713"/>
            <a:ext cx="146050"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16" name="Oval 15"/>
          <p:cNvSpPr/>
          <p:nvPr/>
        </p:nvSpPr>
        <p:spPr>
          <a:xfrm>
            <a:off x="6249988" y="3470275"/>
            <a:ext cx="295275" cy="300038"/>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p</a:t>
            </a:r>
          </a:p>
        </p:txBody>
      </p:sp>
      <p:sp>
        <p:nvSpPr>
          <p:cNvPr id="17" name="Rectangle 16"/>
          <p:cNvSpPr/>
          <p:nvPr/>
        </p:nvSpPr>
        <p:spPr>
          <a:xfrm>
            <a:off x="6330950" y="4071938"/>
            <a:ext cx="144463" cy="14605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18" name="Straight Connector 17"/>
          <p:cNvCxnSpPr>
            <a:stCxn id="16" idx="4"/>
            <a:endCxn id="17" idx="0"/>
          </p:cNvCxnSpPr>
          <p:nvPr/>
        </p:nvCxnSpPr>
        <p:spPr>
          <a:xfrm>
            <a:off x="6397625" y="3770313"/>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6"/>
            <a:endCxn id="21" idx="2"/>
          </p:cNvCxnSpPr>
          <p:nvPr/>
        </p:nvCxnSpPr>
        <p:spPr>
          <a:xfrm>
            <a:off x="6545263" y="3619500"/>
            <a:ext cx="611187"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775450" y="35401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21" name="Oval 20"/>
          <p:cNvSpPr/>
          <p:nvPr/>
        </p:nvSpPr>
        <p:spPr>
          <a:xfrm>
            <a:off x="7156450" y="3471863"/>
            <a:ext cx="295275" cy="300037"/>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d</a:t>
            </a:r>
          </a:p>
        </p:txBody>
      </p:sp>
      <p:sp>
        <p:nvSpPr>
          <p:cNvPr id="22" name="Rectangle 21"/>
          <p:cNvSpPr/>
          <p:nvPr/>
        </p:nvSpPr>
        <p:spPr>
          <a:xfrm>
            <a:off x="7237413" y="4073525"/>
            <a:ext cx="144462"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23" name="Straight Connector 22"/>
          <p:cNvCxnSpPr>
            <a:stCxn id="21" idx="4"/>
            <a:endCxn id="22" idx="0"/>
          </p:cNvCxnSpPr>
          <p:nvPr/>
        </p:nvCxnSpPr>
        <p:spPr>
          <a:xfrm>
            <a:off x="7304088" y="3771900"/>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1" idx="6"/>
            <a:endCxn id="26" idx="2"/>
          </p:cNvCxnSpPr>
          <p:nvPr/>
        </p:nvCxnSpPr>
        <p:spPr>
          <a:xfrm flipV="1">
            <a:off x="7451725" y="3619500"/>
            <a:ext cx="606425" cy="15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7681913" y="3541713"/>
            <a:ext cx="144462"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8</a:t>
            </a:r>
            <a:endParaRPr lang="en-US" sz="800" i="1" dirty="0">
              <a:solidFill>
                <a:schemeClr val="tx1"/>
              </a:solidFill>
              <a:latin typeface="Times New Roman"/>
              <a:cs typeface="Times New Roman"/>
            </a:endParaRPr>
          </a:p>
        </p:txBody>
      </p:sp>
      <p:sp>
        <p:nvSpPr>
          <p:cNvPr id="26" name="Oval 25"/>
          <p:cNvSpPr/>
          <p:nvPr/>
        </p:nvSpPr>
        <p:spPr>
          <a:xfrm>
            <a:off x="8058150" y="3470275"/>
            <a:ext cx="295275" cy="300038"/>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n</a:t>
            </a:r>
          </a:p>
        </p:txBody>
      </p:sp>
      <p:sp>
        <p:nvSpPr>
          <p:cNvPr id="27" name="Rectangle 26"/>
          <p:cNvSpPr/>
          <p:nvPr/>
        </p:nvSpPr>
        <p:spPr>
          <a:xfrm>
            <a:off x="8139113" y="4071938"/>
            <a:ext cx="144462" cy="14605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28" name="Straight Connector 27"/>
          <p:cNvCxnSpPr>
            <a:stCxn id="26" idx="4"/>
            <a:endCxn id="27" idx="0"/>
          </p:cNvCxnSpPr>
          <p:nvPr/>
        </p:nvCxnSpPr>
        <p:spPr>
          <a:xfrm>
            <a:off x="8205788" y="3770313"/>
            <a:ext cx="6350" cy="30162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4778" name="Group 28"/>
          <p:cNvGrpSpPr>
            <a:grpSpLocks/>
          </p:cNvGrpSpPr>
          <p:nvPr/>
        </p:nvGrpSpPr>
        <p:grpSpPr bwMode="auto">
          <a:xfrm>
            <a:off x="4217988" y="4298950"/>
            <a:ext cx="4400550" cy="201613"/>
            <a:chOff x="492120" y="3950977"/>
            <a:chExt cx="8067290" cy="370958"/>
          </a:xfrm>
        </p:grpSpPr>
        <p:sp>
          <p:nvSpPr>
            <p:cNvPr id="74834" name="TextBox 49"/>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600">
                  <a:latin typeface="Rockwell"/>
                  <a:ea typeface="Rockwell"/>
                  <a:cs typeface="Rockwell"/>
                </a:rPr>
                <a:t>time</a:t>
              </a:r>
            </a:p>
          </p:txBody>
        </p:sp>
        <p:sp>
          <p:nvSpPr>
            <p:cNvPr id="74835" name="TextBox 50"/>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like</a:t>
              </a:r>
            </a:p>
          </p:txBody>
        </p:sp>
        <p:sp>
          <p:nvSpPr>
            <p:cNvPr id="74836" name="TextBox 51"/>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flies</a:t>
              </a:r>
            </a:p>
          </p:txBody>
        </p:sp>
        <p:sp>
          <p:nvSpPr>
            <p:cNvPr id="74837" name="TextBox 52"/>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an</a:t>
              </a:r>
            </a:p>
          </p:txBody>
        </p:sp>
        <p:sp>
          <p:nvSpPr>
            <p:cNvPr id="74838" name="TextBox 53"/>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600">
                  <a:latin typeface="Rockwell"/>
                  <a:ea typeface="Rockwell"/>
                  <a:cs typeface="Rockwell"/>
                </a:rPr>
                <a:t>arrow</a:t>
              </a:r>
            </a:p>
          </p:txBody>
        </p:sp>
      </p:grpSp>
      <p:grpSp>
        <p:nvGrpSpPr>
          <p:cNvPr id="74779" name="Group 2"/>
          <p:cNvGrpSpPr>
            <a:grpSpLocks/>
          </p:cNvGrpSpPr>
          <p:nvPr/>
        </p:nvGrpSpPr>
        <p:grpSpPr bwMode="auto">
          <a:xfrm>
            <a:off x="7602538" y="2865438"/>
            <a:ext cx="295275" cy="520700"/>
            <a:chOff x="7602439" y="2864737"/>
            <a:chExt cx="295048" cy="521272"/>
          </a:xfrm>
        </p:grpSpPr>
        <p:sp>
          <p:nvSpPr>
            <p:cNvPr id="30" name="Oval 29"/>
            <p:cNvSpPr/>
            <p:nvPr/>
          </p:nvSpPr>
          <p:spPr>
            <a:xfrm>
              <a:off x="7602439" y="2864737"/>
              <a:ext cx="295048" cy="298778"/>
            </a:xfrm>
            <a:prstGeom prst="ellipse">
              <a:avLst/>
            </a:prstGeom>
            <a:solidFill>
              <a:schemeClr val="accent5">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np</a:t>
              </a:r>
              <a:endParaRPr lang="en-US" sz="1600" dirty="0">
                <a:solidFill>
                  <a:schemeClr val="tx1"/>
                </a:solidFill>
                <a:latin typeface="Rockwell"/>
                <a:cs typeface="Rockwell"/>
              </a:endParaRPr>
            </a:p>
          </p:txBody>
        </p:sp>
        <p:sp>
          <p:nvSpPr>
            <p:cNvPr id="31" name="Rectangle 30"/>
            <p:cNvSpPr/>
            <p:nvPr/>
          </p:nvSpPr>
          <p:spPr>
            <a:xfrm>
              <a:off x="7680166" y="3241387"/>
              <a:ext cx="144352"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33" name="Straight Connector 32"/>
            <p:cNvCxnSpPr>
              <a:stCxn id="31" idx="0"/>
              <a:endCxn id="30" idx="4"/>
            </p:cNvCxnSpPr>
            <p:nvPr/>
          </p:nvCxnSpPr>
          <p:spPr>
            <a:xfrm flipH="1" flipV="1">
              <a:off x="7749963" y="3163515"/>
              <a:ext cx="1587"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5" name="Oval 34"/>
          <p:cNvSpPr/>
          <p:nvPr/>
        </p:nvSpPr>
        <p:spPr>
          <a:xfrm>
            <a:off x="6702425" y="1789113"/>
            <a:ext cx="295275" cy="300037"/>
          </a:xfrm>
          <a:prstGeom prst="ellipse">
            <a:avLst/>
          </a:prstGeom>
          <a:solidFill>
            <a:schemeClr val="accent3">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vp</a:t>
            </a:r>
            <a:endParaRPr lang="en-US" sz="1600" dirty="0">
              <a:solidFill>
                <a:schemeClr val="tx1"/>
              </a:solidFill>
              <a:latin typeface="Rockwell"/>
              <a:cs typeface="Rockwell"/>
            </a:endParaRPr>
          </a:p>
        </p:txBody>
      </p:sp>
      <p:sp>
        <p:nvSpPr>
          <p:cNvPr id="36" name="Rectangle 35"/>
          <p:cNvSpPr/>
          <p:nvPr/>
        </p:nvSpPr>
        <p:spPr>
          <a:xfrm>
            <a:off x="6778625" y="2166938"/>
            <a:ext cx="144463" cy="14446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38" name="Straight Connector 37"/>
          <p:cNvCxnSpPr>
            <a:stCxn id="36" idx="0"/>
            <a:endCxn id="35" idx="4"/>
          </p:cNvCxnSpPr>
          <p:nvPr/>
        </p:nvCxnSpPr>
        <p:spPr>
          <a:xfrm flipH="1" flipV="1">
            <a:off x="6850063" y="2089150"/>
            <a:ext cx="0" cy="7778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7164388" y="2308225"/>
            <a:ext cx="293687" cy="298450"/>
          </a:xfrm>
          <a:prstGeom prst="ellipse">
            <a:avLst/>
          </a:prstGeom>
          <a:solidFill>
            <a:schemeClr val="bg2">
              <a:lumMod val="5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err="1">
                <a:solidFill>
                  <a:schemeClr val="tx1"/>
                </a:solidFill>
                <a:latin typeface="Rockwell"/>
                <a:cs typeface="Rockwell"/>
              </a:rPr>
              <a:t>pp</a:t>
            </a:r>
            <a:endParaRPr lang="en-US" sz="1600" dirty="0">
              <a:solidFill>
                <a:schemeClr val="tx1"/>
              </a:solidFill>
              <a:latin typeface="Rockwell"/>
              <a:cs typeface="Rockwell"/>
            </a:endParaRPr>
          </a:p>
        </p:txBody>
      </p:sp>
      <p:sp>
        <p:nvSpPr>
          <p:cNvPr id="41" name="Rectangle 40"/>
          <p:cNvSpPr/>
          <p:nvPr/>
        </p:nvSpPr>
        <p:spPr>
          <a:xfrm>
            <a:off x="7240588" y="2695575"/>
            <a:ext cx="144462"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cxnSp>
        <p:nvCxnSpPr>
          <p:cNvPr id="43" name="Straight Connector 42"/>
          <p:cNvCxnSpPr>
            <a:stCxn id="41" idx="0"/>
            <a:endCxn id="40" idx="4"/>
          </p:cNvCxnSpPr>
          <p:nvPr/>
        </p:nvCxnSpPr>
        <p:spPr>
          <a:xfrm flipH="1" flipV="1">
            <a:off x="7312025" y="2606675"/>
            <a:ext cx="0" cy="8890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6249988" y="1296988"/>
            <a:ext cx="295275" cy="298450"/>
          </a:xfrm>
          <a:prstGeom prst="ellipse">
            <a:avLst/>
          </a:prstGeom>
          <a:solidFill>
            <a:schemeClr val="accent2">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600" dirty="0">
                <a:solidFill>
                  <a:schemeClr val="tx1"/>
                </a:solidFill>
                <a:latin typeface="Rockwell"/>
                <a:cs typeface="Rockwell"/>
              </a:rPr>
              <a:t>s</a:t>
            </a:r>
          </a:p>
        </p:txBody>
      </p:sp>
      <p:sp>
        <p:nvSpPr>
          <p:cNvPr id="46" name="Rectangle 45"/>
          <p:cNvSpPr/>
          <p:nvPr/>
        </p:nvSpPr>
        <p:spPr>
          <a:xfrm>
            <a:off x="6327775" y="1673225"/>
            <a:ext cx="144463" cy="14446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13</a:t>
            </a:r>
            <a:endParaRPr lang="en-US" sz="800" i="1" dirty="0">
              <a:solidFill>
                <a:schemeClr val="tx1"/>
              </a:solidFill>
              <a:latin typeface="Times New Roman"/>
              <a:cs typeface="Times New Roman"/>
            </a:endParaRPr>
          </a:p>
        </p:txBody>
      </p:sp>
      <p:cxnSp>
        <p:nvCxnSpPr>
          <p:cNvPr id="48" name="Straight Connector 47"/>
          <p:cNvCxnSpPr>
            <a:stCxn id="46" idx="0"/>
            <a:endCxn id="45" idx="4"/>
          </p:cNvCxnSpPr>
          <p:nvPr/>
        </p:nvCxnSpPr>
        <p:spPr>
          <a:xfrm flipH="1" flipV="1">
            <a:off x="6397625" y="1595438"/>
            <a:ext cx="1588" cy="7778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Content Placeholder 2"/>
          <p:cNvSpPr txBox="1">
            <a:spLocks/>
          </p:cNvSpPr>
          <p:nvPr/>
        </p:nvSpPr>
        <p:spPr>
          <a:xfrm>
            <a:off x="457200" y="1211263"/>
            <a:ext cx="3756025" cy="514508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spcBef>
                <a:spcPct val="20000"/>
              </a:spcBef>
              <a:buFont typeface="Arial" charset="0"/>
              <a:buNone/>
              <a:defRPr/>
            </a:pPr>
            <a:r>
              <a:rPr lang="en-US" sz="2600">
                <a:latin typeface="Candara" pitchFamily="34" charset="0"/>
              </a:rPr>
              <a:t>What if we needed to predict the tree structure too? </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b="1">
                <a:latin typeface="Candara" pitchFamily="34" charset="0"/>
              </a:rPr>
              <a:t>Use more variables:</a:t>
            </a:r>
            <a:r>
              <a:rPr lang="en-US" sz="2600">
                <a:latin typeface="Candara" pitchFamily="34" charset="0"/>
              </a:rPr>
              <a:t> Predict the nonterminal of each substring, or ∅ if it’s not a constituent.</a:t>
            </a:r>
          </a:p>
          <a:p>
            <a:pPr>
              <a:spcBef>
                <a:spcPct val="20000"/>
              </a:spcBef>
              <a:buFont typeface="Arial" charset="0"/>
              <a:buNone/>
              <a:defRPr/>
            </a:pPr>
            <a:endParaRPr lang="en-US" sz="2600">
              <a:latin typeface="Candara" pitchFamily="34" charset="0"/>
            </a:endParaRPr>
          </a:p>
          <a:p>
            <a:pPr>
              <a:spcBef>
                <a:spcPct val="20000"/>
              </a:spcBef>
              <a:buFont typeface="Arial" charset="0"/>
              <a:buNone/>
              <a:defRPr/>
            </a:pPr>
            <a:r>
              <a:rPr lang="en-US" sz="2600">
                <a:latin typeface="Candara" pitchFamily="34" charset="0"/>
              </a:rPr>
              <a:t>But nothing prevents non-tree structures.</a:t>
            </a:r>
          </a:p>
          <a:p>
            <a:pPr>
              <a:spcBef>
                <a:spcPct val="20000"/>
              </a:spcBef>
              <a:buFont typeface="Arial" charset="0"/>
              <a:buNone/>
              <a:defRPr/>
            </a:pPr>
            <a:endParaRPr lang="en-US" sz="2600">
              <a:latin typeface="Candara" pitchFamily="34" charset="0"/>
            </a:endParaRPr>
          </a:p>
        </p:txBody>
      </p:sp>
      <p:grpSp>
        <p:nvGrpSpPr>
          <p:cNvPr id="74790" name="Group 72"/>
          <p:cNvGrpSpPr>
            <a:grpSpLocks/>
          </p:cNvGrpSpPr>
          <p:nvPr/>
        </p:nvGrpSpPr>
        <p:grpSpPr bwMode="auto">
          <a:xfrm>
            <a:off x="6702425" y="2865438"/>
            <a:ext cx="295275" cy="520700"/>
            <a:chOff x="7602439" y="2864737"/>
            <a:chExt cx="295048" cy="521272"/>
          </a:xfrm>
        </p:grpSpPr>
        <p:sp>
          <p:nvSpPr>
            <p:cNvPr id="74" name="Oval 73"/>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75" name="Rectangle 74"/>
            <p:cNvSpPr/>
            <p:nvPr/>
          </p:nvSpPr>
          <p:spPr>
            <a:xfrm>
              <a:off x="7680167" y="3241387"/>
              <a:ext cx="144351"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76" name="Straight Connector 75"/>
            <p:cNvCxnSpPr>
              <a:stCxn id="75" idx="0"/>
              <a:endCxn id="74" idx="4"/>
            </p:cNvCxnSpPr>
            <p:nvPr/>
          </p:nvCxnSpPr>
          <p:spPr>
            <a:xfrm flipH="1" flipV="1">
              <a:off x="7749963" y="3163515"/>
              <a:ext cx="1586"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4791" name="Group 76"/>
          <p:cNvGrpSpPr>
            <a:grpSpLocks/>
          </p:cNvGrpSpPr>
          <p:nvPr/>
        </p:nvGrpSpPr>
        <p:grpSpPr bwMode="auto">
          <a:xfrm>
            <a:off x="5789613" y="2840038"/>
            <a:ext cx="295275" cy="520700"/>
            <a:chOff x="7602439" y="2864737"/>
            <a:chExt cx="295048" cy="521272"/>
          </a:xfrm>
        </p:grpSpPr>
        <p:sp>
          <p:nvSpPr>
            <p:cNvPr id="78" name="Oval 77"/>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79" name="Rectangle 78"/>
            <p:cNvSpPr/>
            <p:nvPr/>
          </p:nvSpPr>
          <p:spPr>
            <a:xfrm>
              <a:off x="7680166" y="3241387"/>
              <a:ext cx="144352"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0" name="Straight Connector 79"/>
            <p:cNvCxnSpPr>
              <a:stCxn id="79" idx="0"/>
              <a:endCxn id="78" idx="4"/>
            </p:cNvCxnSpPr>
            <p:nvPr/>
          </p:nvCxnSpPr>
          <p:spPr>
            <a:xfrm flipH="1" flipV="1">
              <a:off x="7749963" y="3163515"/>
              <a:ext cx="1587"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4792" name="Group 80"/>
          <p:cNvGrpSpPr>
            <a:grpSpLocks/>
          </p:cNvGrpSpPr>
          <p:nvPr/>
        </p:nvGrpSpPr>
        <p:grpSpPr bwMode="auto">
          <a:xfrm>
            <a:off x="4886325" y="2865438"/>
            <a:ext cx="295275" cy="520700"/>
            <a:chOff x="7602439" y="2864737"/>
            <a:chExt cx="295048" cy="521272"/>
          </a:xfrm>
        </p:grpSpPr>
        <p:sp>
          <p:nvSpPr>
            <p:cNvPr id="82" name="Oval 81"/>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83" name="Rectangle 82"/>
            <p:cNvSpPr/>
            <p:nvPr/>
          </p:nvSpPr>
          <p:spPr>
            <a:xfrm>
              <a:off x="7680167" y="3241387"/>
              <a:ext cx="144351" cy="144622"/>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4" name="Straight Connector 83"/>
            <p:cNvCxnSpPr>
              <a:stCxn id="83" idx="0"/>
              <a:endCxn id="82" idx="4"/>
            </p:cNvCxnSpPr>
            <p:nvPr/>
          </p:nvCxnSpPr>
          <p:spPr>
            <a:xfrm flipH="1" flipV="1">
              <a:off x="7749963" y="3163515"/>
              <a:ext cx="1586" cy="778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4793" name="Group 84"/>
          <p:cNvGrpSpPr>
            <a:grpSpLocks/>
          </p:cNvGrpSpPr>
          <p:nvPr/>
        </p:nvGrpSpPr>
        <p:grpSpPr bwMode="auto">
          <a:xfrm>
            <a:off x="5334000" y="2308225"/>
            <a:ext cx="295275" cy="520700"/>
            <a:chOff x="7602439" y="2864737"/>
            <a:chExt cx="295048" cy="521272"/>
          </a:xfrm>
        </p:grpSpPr>
        <p:sp>
          <p:nvSpPr>
            <p:cNvPr id="86" name="Oval 85"/>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87" name="Rectangle 86"/>
            <p:cNvSpPr/>
            <p:nvPr/>
          </p:nvSpPr>
          <p:spPr>
            <a:xfrm>
              <a:off x="7680167" y="3241388"/>
              <a:ext cx="144351"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8" name="Straight Connector 87"/>
            <p:cNvCxnSpPr>
              <a:stCxn id="87" idx="0"/>
              <a:endCxn id="86" idx="4"/>
            </p:cNvCxnSpPr>
            <p:nvPr/>
          </p:nvCxnSpPr>
          <p:spPr>
            <a:xfrm flipH="1" flipV="1">
              <a:off x="7749963" y="3163515"/>
              <a:ext cx="1586"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4794" name="Group 88"/>
          <p:cNvGrpSpPr>
            <a:grpSpLocks/>
          </p:cNvGrpSpPr>
          <p:nvPr/>
        </p:nvGrpSpPr>
        <p:grpSpPr bwMode="auto">
          <a:xfrm>
            <a:off x="6249988" y="2308225"/>
            <a:ext cx="295275" cy="520700"/>
            <a:chOff x="7602439" y="2864737"/>
            <a:chExt cx="295048" cy="521272"/>
          </a:xfrm>
        </p:grpSpPr>
        <p:sp>
          <p:nvSpPr>
            <p:cNvPr id="90" name="Oval 89"/>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91" name="Rectangle 90"/>
            <p:cNvSpPr/>
            <p:nvPr/>
          </p:nvSpPr>
          <p:spPr>
            <a:xfrm>
              <a:off x="7680166" y="3241388"/>
              <a:ext cx="144352"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92" name="Straight Connector 91"/>
            <p:cNvCxnSpPr>
              <a:stCxn id="91" idx="0"/>
              <a:endCxn id="90" idx="4"/>
            </p:cNvCxnSpPr>
            <p:nvPr/>
          </p:nvCxnSpPr>
          <p:spPr>
            <a:xfrm flipH="1" flipV="1">
              <a:off x="7749963" y="3163515"/>
              <a:ext cx="1587"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4795" name="Group 92"/>
          <p:cNvGrpSpPr>
            <a:grpSpLocks/>
          </p:cNvGrpSpPr>
          <p:nvPr/>
        </p:nvGrpSpPr>
        <p:grpSpPr bwMode="auto">
          <a:xfrm>
            <a:off x="5789613" y="1787525"/>
            <a:ext cx="295275" cy="520700"/>
            <a:chOff x="7602439" y="2864737"/>
            <a:chExt cx="295048" cy="521272"/>
          </a:xfrm>
        </p:grpSpPr>
        <p:sp>
          <p:nvSpPr>
            <p:cNvPr id="94" name="Oval 93"/>
            <p:cNvSpPr/>
            <p:nvPr/>
          </p:nvSpPr>
          <p:spPr>
            <a:xfrm>
              <a:off x="7602439" y="2864737"/>
              <a:ext cx="295048" cy="298778"/>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1600">
                  <a:solidFill>
                    <a:schemeClr val="tx1"/>
                  </a:solidFill>
                  <a:latin typeface="Rockwell"/>
                  <a:ea typeface="Rockwell"/>
                  <a:cs typeface="Rockwell"/>
                </a:rPr>
                <a:t>∅</a:t>
              </a:r>
            </a:p>
          </p:txBody>
        </p:sp>
        <p:sp>
          <p:nvSpPr>
            <p:cNvPr id="95" name="Rectangle 94"/>
            <p:cNvSpPr/>
            <p:nvPr/>
          </p:nvSpPr>
          <p:spPr>
            <a:xfrm>
              <a:off x="7680166" y="3241388"/>
              <a:ext cx="144352" cy="1446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96" name="Straight Connector 95"/>
            <p:cNvCxnSpPr>
              <a:stCxn id="95" idx="0"/>
              <a:endCxn id="94" idx="4"/>
            </p:cNvCxnSpPr>
            <p:nvPr/>
          </p:nvCxnSpPr>
          <p:spPr>
            <a:xfrm flipH="1" flipV="1">
              <a:off x="7749963" y="3163515"/>
              <a:ext cx="1587" cy="7787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7" name="Content Placeholder 2"/>
          <p:cNvSpPr txBox="1">
            <a:spLocks/>
          </p:cNvSpPr>
          <p:nvPr/>
        </p:nvSpPr>
        <p:spPr>
          <a:xfrm>
            <a:off x="4349750" y="4654550"/>
            <a:ext cx="4268788" cy="170180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US" sz="2600" dirty="0" smtClean="0"/>
              <a:t>Add a factor which multiplies in </a:t>
            </a:r>
            <a:r>
              <a:rPr lang="en-US" sz="2600" i="1" dirty="0" smtClean="0">
                <a:latin typeface="Times New Roman"/>
                <a:cs typeface="Times New Roman"/>
              </a:rPr>
              <a:t>1</a:t>
            </a:r>
            <a:r>
              <a:rPr lang="en-US" sz="2600" dirty="0" smtClean="0"/>
              <a:t> if the variables form a tree and </a:t>
            </a:r>
            <a:r>
              <a:rPr lang="en-US" sz="2600" i="1" dirty="0" smtClean="0">
                <a:latin typeface="Times New Roman"/>
                <a:cs typeface="Times New Roman"/>
              </a:rPr>
              <a:t>0</a:t>
            </a:r>
            <a:r>
              <a:rPr lang="en-US" sz="2600" dirty="0" smtClean="0"/>
              <a:t> otherwise.</a:t>
            </a:r>
          </a:p>
        </p:txBody>
      </p:sp>
      <p:cxnSp>
        <p:nvCxnSpPr>
          <p:cNvPr id="98" name="Curved Connector 97"/>
          <p:cNvCxnSpPr>
            <a:stCxn id="107" idx="1"/>
            <a:endCxn id="78" idx="0"/>
          </p:cNvCxnSpPr>
          <p:nvPr/>
        </p:nvCxnSpPr>
        <p:spPr>
          <a:xfrm rot="10800000" flipV="1">
            <a:off x="5937029" y="651983"/>
            <a:ext cx="2558920" cy="2187879"/>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99" name="Curved Connector 98"/>
          <p:cNvCxnSpPr>
            <a:stCxn id="107" idx="1"/>
            <a:endCxn id="40" idx="0"/>
          </p:cNvCxnSpPr>
          <p:nvPr/>
        </p:nvCxnSpPr>
        <p:spPr>
          <a:xfrm rot="10800000" flipV="1">
            <a:off x="7311253" y="651983"/>
            <a:ext cx="1184697" cy="165626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0" name="Curved Connector 99"/>
          <p:cNvCxnSpPr>
            <a:stCxn id="107" idx="1"/>
            <a:endCxn id="86" idx="0"/>
          </p:cNvCxnSpPr>
          <p:nvPr/>
        </p:nvCxnSpPr>
        <p:spPr>
          <a:xfrm rot="10800000" flipV="1">
            <a:off x="5482023" y="651983"/>
            <a:ext cx="3013926" cy="165626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1" name="Curved Connector 100"/>
          <p:cNvCxnSpPr>
            <a:stCxn id="107" idx="1"/>
            <a:endCxn id="30" idx="0"/>
          </p:cNvCxnSpPr>
          <p:nvPr/>
        </p:nvCxnSpPr>
        <p:spPr>
          <a:xfrm rot="10800000" flipV="1">
            <a:off x="7749963" y="651983"/>
            <a:ext cx="745986" cy="221275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2" name="Curved Connector 101"/>
          <p:cNvCxnSpPr>
            <a:stCxn id="107" idx="1"/>
            <a:endCxn id="74" idx="0"/>
          </p:cNvCxnSpPr>
          <p:nvPr/>
        </p:nvCxnSpPr>
        <p:spPr>
          <a:xfrm rot="10800000" flipV="1">
            <a:off x="6850643" y="651983"/>
            <a:ext cx="1645306" cy="221275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7" idx="1"/>
            <a:endCxn id="6" idx="0"/>
          </p:cNvCxnSpPr>
          <p:nvPr/>
        </p:nvCxnSpPr>
        <p:spPr>
          <a:xfrm rot="10800000" flipV="1">
            <a:off x="4580223" y="651984"/>
            <a:ext cx="3915727" cy="2820116"/>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4" name="Curved Connector 103"/>
          <p:cNvCxnSpPr>
            <a:stCxn id="107" idx="1"/>
            <a:endCxn id="45" idx="0"/>
          </p:cNvCxnSpPr>
          <p:nvPr/>
        </p:nvCxnSpPr>
        <p:spPr>
          <a:xfrm rot="10800000" flipV="1">
            <a:off x="6397499" y="651983"/>
            <a:ext cx="2098450" cy="64497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7" idx="1"/>
            <a:endCxn id="35" idx="0"/>
          </p:cNvCxnSpPr>
          <p:nvPr/>
        </p:nvCxnSpPr>
        <p:spPr>
          <a:xfrm rot="10800000" flipV="1">
            <a:off x="6849483" y="651984"/>
            <a:ext cx="1646467" cy="1137704"/>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7" idx="1"/>
            <a:endCxn id="90" idx="0"/>
          </p:cNvCxnSpPr>
          <p:nvPr/>
        </p:nvCxnSpPr>
        <p:spPr>
          <a:xfrm rot="10800000" flipV="1">
            <a:off x="6397499" y="651983"/>
            <a:ext cx="2098450" cy="165626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7" name="Rectangle 106"/>
          <p:cNvSpPr>
            <a:spLocks noChangeAspect="1"/>
          </p:cNvSpPr>
          <p:nvPr/>
        </p:nvSpPr>
        <p:spPr>
          <a:xfrm>
            <a:off x="8496300" y="555625"/>
            <a:ext cx="192088" cy="192088"/>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1400" i="1" dirty="0">
              <a:solidFill>
                <a:schemeClr val="tx1"/>
              </a:solidFill>
              <a:latin typeface="Times New Roman"/>
              <a:cs typeface="Times New Roman"/>
            </a:endParaRPr>
          </a:p>
        </p:txBody>
      </p:sp>
      <p:cxnSp>
        <p:nvCxnSpPr>
          <p:cNvPr id="108" name="Curved Connector 107"/>
          <p:cNvCxnSpPr>
            <a:stCxn id="107" idx="1"/>
            <a:endCxn id="82" idx="0"/>
          </p:cNvCxnSpPr>
          <p:nvPr/>
        </p:nvCxnSpPr>
        <p:spPr>
          <a:xfrm rot="10800000" flipV="1">
            <a:off x="5033617" y="651983"/>
            <a:ext cx="3462332" cy="221275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09" name="Curved Connector 108"/>
          <p:cNvCxnSpPr>
            <a:stCxn id="107" idx="1"/>
            <a:endCxn id="94" idx="0"/>
          </p:cNvCxnSpPr>
          <p:nvPr/>
        </p:nvCxnSpPr>
        <p:spPr>
          <a:xfrm rot="10800000" flipV="1">
            <a:off x="5937029" y="651983"/>
            <a:ext cx="2558920" cy="1134995"/>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107" idx="1"/>
            <a:endCxn id="11" idx="0"/>
          </p:cNvCxnSpPr>
          <p:nvPr/>
        </p:nvCxnSpPr>
        <p:spPr>
          <a:xfrm rot="10800000" flipV="1">
            <a:off x="5482025" y="651984"/>
            <a:ext cx="3013925" cy="2820116"/>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24" name="Curved Connector 123"/>
          <p:cNvCxnSpPr>
            <a:stCxn id="107" idx="1"/>
            <a:endCxn id="16" idx="0"/>
          </p:cNvCxnSpPr>
          <p:nvPr/>
        </p:nvCxnSpPr>
        <p:spPr>
          <a:xfrm rot="10800000" flipV="1">
            <a:off x="6397501" y="651983"/>
            <a:ext cx="2098449" cy="281878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07" idx="1"/>
            <a:endCxn id="26" idx="0"/>
          </p:cNvCxnSpPr>
          <p:nvPr/>
        </p:nvCxnSpPr>
        <p:spPr>
          <a:xfrm rot="10800000" flipV="1">
            <a:off x="8205661" y="651983"/>
            <a:ext cx="290288" cy="281878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26" name="Curved Connector 125"/>
          <p:cNvCxnSpPr>
            <a:stCxn id="107" idx="1"/>
            <a:endCxn id="21" idx="0"/>
          </p:cNvCxnSpPr>
          <p:nvPr/>
        </p:nvCxnSpPr>
        <p:spPr>
          <a:xfrm rot="10800000" flipV="1">
            <a:off x="7303859" y="651984"/>
            <a:ext cx="1192090" cy="2820116"/>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dirty="0"/>
              <a:t>Constituency </a:t>
            </a:r>
            <a:r>
              <a:rPr lang="en-US" dirty="0" smtClean="0"/>
              <a:t>Parsing</a:t>
            </a:r>
            <a:endParaRPr lang="en-US" dirty="0"/>
          </a:p>
        </p:txBody>
      </p:sp>
      <p:sp>
        <p:nvSpPr>
          <p:cNvPr id="75778" name="Content Placeholder 21"/>
          <p:cNvSpPr>
            <a:spLocks noGrp="1"/>
          </p:cNvSpPr>
          <p:nvPr>
            <p:ph idx="1"/>
          </p:nvPr>
        </p:nvSpPr>
        <p:spPr>
          <a:xfrm>
            <a:off x="457200" y="1211263"/>
            <a:ext cx="4392613" cy="5045075"/>
          </a:xfrm>
        </p:spPr>
        <p:txBody>
          <a:bodyPr/>
          <a:lstStyle/>
          <a:p>
            <a:pPr eaLnBrk="1" hangingPunct="1">
              <a:lnSpc>
                <a:spcPct val="90000"/>
              </a:lnSpc>
            </a:pPr>
            <a:r>
              <a:rPr lang="en-US" b="1" smtClean="0"/>
              <a:t>Variables</a:t>
            </a:r>
            <a:r>
              <a:rPr lang="en-US" smtClean="0"/>
              <a:t>:</a:t>
            </a:r>
            <a:r>
              <a:rPr lang="en-US" b="1" smtClean="0"/>
              <a:t> </a:t>
            </a:r>
          </a:p>
          <a:p>
            <a:pPr lvl="1" eaLnBrk="1" hangingPunct="1">
              <a:lnSpc>
                <a:spcPct val="90000"/>
              </a:lnSpc>
            </a:pPr>
            <a:r>
              <a:rPr lang="en-US" smtClean="0"/>
              <a:t>Constituent type (or ∅) for each of O(n</a:t>
            </a:r>
            <a:r>
              <a:rPr lang="en-US" baseline="30000" smtClean="0"/>
              <a:t>2</a:t>
            </a:r>
            <a:r>
              <a:rPr lang="en-US" smtClean="0"/>
              <a:t>) substrings</a:t>
            </a:r>
          </a:p>
          <a:p>
            <a:pPr eaLnBrk="1" hangingPunct="1">
              <a:lnSpc>
                <a:spcPct val="90000"/>
              </a:lnSpc>
            </a:pPr>
            <a:r>
              <a:rPr lang="en-US" b="1" smtClean="0"/>
              <a:t>Interactions</a:t>
            </a:r>
            <a:r>
              <a:rPr lang="en-US" smtClean="0"/>
              <a:t>:</a:t>
            </a:r>
          </a:p>
          <a:p>
            <a:pPr lvl="1" eaLnBrk="1" hangingPunct="1">
              <a:lnSpc>
                <a:spcPct val="90000"/>
              </a:lnSpc>
            </a:pPr>
            <a:r>
              <a:rPr lang="en-US" smtClean="0"/>
              <a:t>Constituents must describe a binary tree</a:t>
            </a:r>
          </a:p>
          <a:p>
            <a:pPr lvl="1" eaLnBrk="1" hangingPunct="1">
              <a:lnSpc>
                <a:spcPct val="90000"/>
              </a:lnSpc>
            </a:pPr>
            <a:r>
              <a:rPr lang="en-US" smtClean="0"/>
              <a:t>Tag bigrams</a:t>
            </a:r>
          </a:p>
          <a:p>
            <a:pPr lvl="1" eaLnBrk="1" hangingPunct="1">
              <a:lnSpc>
                <a:spcPct val="90000"/>
              </a:lnSpc>
            </a:pPr>
            <a:r>
              <a:rPr lang="en-US" smtClean="0"/>
              <a:t>Nonterminal triples</a:t>
            </a:r>
            <a:r>
              <a:rPr lang="en-US" smtClean="0">
                <a:sym typeface="Wingdings" pitchFamily="2" charset="2"/>
              </a:rPr>
              <a:t> (parent, left-child, right-child)</a:t>
            </a:r>
            <a:r>
              <a:rPr lang="en-US" sz="2000" i="1" smtClean="0">
                <a:sym typeface="Wingdings" pitchFamily="2" charset="2"/>
              </a:rPr>
              <a:t/>
            </a:r>
            <a:br>
              <a:rPr lang="en-US" sz="2000" i="1" smtClean="0">
                <a:sym typeface="Wingdings" pitchFamily="2" charset="2"/>
              </a:rPr>
            </a:br>
            <a:r>
              <a:rPr lang="en-US" sz="2000" i="1" smtClean="0">
                <a:sym typeface="Wingdings" pitchFamily="2" charset="2"/>
              </a:rPr>
              <a:t>        [these factors not shown]</a:t>
            </a:r>
          </a:p>
        </p:txBody>
      </p:sp>
      <p:sp>
        <p:nvSpPr>
          <p:cNvPr id="4" name="Slide Number Placeholder 3"/>
          <p:cNvSpPr>
            <a:spLocks noGrp="1"/>
          </p:cNvSpPr>
          <p:nvPr>
            <p:ph type="sldNum" sz="quarter" idx="12"/>
          </p:nvPr>
        </p:nvSpPr>
        <p:spPr/>
        <p:txBody>
          <a:bodyPr/>
          <a:lstStyle/>
          <a:p>
            <a:pPr>
              <a:defRPr/>
            </a:pPr>
            <a:fld id="{56E508EE-299A-4393-B5D9-0709B7AE55A2}" type="slidenum">
              <a:rPr lang="en-US"/>
              <a:pPr>
                <a:defRPr/>
              </a:pPr>
              <a:t>35</a:t>
            </a:fld>
            <a:endParaRPr lang="en-US"/>
          </a:p>
        </p:txBody>
      </p:sp>
      <p:sp>
        <p:nvSpPr>
          <p:cNvPr id="6" name="TextBox 5"/>
          <p:cNvSpPr txBox="1"/>
          <p:nvPr/>
        </p:nvSpPr>
        <p:spPr>
          <a:xfrm>
            <a:off x="0" y="0"/>
            <a:ext cx="2243138" cy="439738"/>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400" dirty="0">
                <a:latin typeface="+mn-lt"/>
                <a:cs typeface="+mn-cs"/>
              </a:rPr>
              <a:t>Example Task:</a:t>
            </a:r>
          </a:p>
        </p:txBody>
      </p:sp>
      <p:sp>
        <p:nvSpPr>
          <p:cNvPr id="24" name="TextBox 23"/>
          <p:cNvSpPr txBox="1"/>
          <p:nvPr/>
        </p:nvSpPr>
        <p:spPr>
          <a:xfrm>
            <a:off x="0" y="6484938"/>
            <a:ext cx="4041775" cy="373062"/>
          </a:xfrm>
          <a:prstGeom prst="rect">
            <a:avLst/>
          </a:prstGeom>
          <a:solidFill>
            <a:schemeClr val="accent6">
              <a:lumMod val="60000"/>
              <a:lumOff val="40000"/>
            </a:schemeClr>
          </a:solidFill>
        </p:spPr>
        <p:txBody>
          <a:bodyPr anchor="ctr"/>
          <a:lstStyle/>
          <a:p>
            <a:pPr algn="ctr">
              <a:defRPr/>
            </a:pPr>
            <a:r>
              <a:rPr lang="en-US">
                <a:latin typeface="Candara" pitchFamily="34" charset="0"/>
              </a:rPr>
              <a:t>(Naradowsky, Vieira, &amp; Smith, 2012)</a:t>
            </a:r>
          </a:p>
        </p:txBody>
      </p:sp>
      <p:grpSp>
        <p:nvGrpSpPr>
          <p:cNvPr id="75782" name="Group 91"/>
          <p:cNvGrpSpPr>
            <a:grpSpLocks/>
          </p:cNvGrpSpPr>
          <p:nvPr/>
        </p:nvGrpSpPr>
        <p:grpSpPr bwMode="auto">
          <a:xfrm>
            <a:off x="4470400" y="1096963"/>
            <a:ext cx="4392613" cy="2239962"/>
            <a:chOff x="619510" y="597995"/>
            <a:chExt cx="8067290" cy="5873306"/>
          </a:xfrm>
        </p:grpSpPr>
        <p:sp>
          <p:nvSpPr>
            <p:cNvPr id="93" name="Oval 92"/>
            <p:cNvSpPr/>
            <p:nvPr/>
          </p:nvSpPr>
          <p:spPr>
            <a:xfrm>
              <a:off x="1013108" y="4585683"/>
              <a:ext cx="542290" cy="549452"/>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dirty="0">
                  <a:solidFill>
                    <a:schemeClr val="tx1"/>
                  </a:solidFill>
                  <a:latin typeface="Rockwell"/>
                  <a:cs typeface="Rockwell"/>
                </a:rPr>
                <a:t>n</a:t>
              </a:r>
            </a:p>
          </p:txBody>
        </p:sp>
        <p:cxnSp>
          <p:nvCxnSpPr>
            <p:cNvPr id="94" name="Straight Connector 93"/>
            <p:cNvCxnSpPr>
              <a:stCxn id="93" idx="4"/>
            </p:cNvCxnSpPr>
            <p:nvPr/>
          </p:nvCxnSpPr>
          <p:spPr>
            <a:xfrm>
              <a:off x="1284252" y="5135135"/>
              <a:ext cx="11662" cy="55361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2666217" y="4585683"/>
              <a:ext cx="542290" cy="549452"/>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dirty="0">
                  <a:solidFill>
                    <a:schemeClr val="tx1"/>
                  </a:solidFill>
                  <a:latin typeface="Rockwell"/>
                  <a:cs typeface="Rockwell"/>
                </a:rPr>
                <a:t>v</a:t>
              </a:r>
            </a:p>
          </p:txBody>
        </p:sp>
        <p:cxnSp>
          <p:nvCxnSpPr>
            <p:cNvPr id="96" name="Straight Connector 95"/>
            <p:cNvCxnSpPr>
              <a:stCxn id="95" idx="4"/>
            </p:cNvCxnSpPr>
            <p:nvPr/>
          </p:nvCxnSpPr>
          <p:spPr>
            <a:xfrm>
              <a:off x="2937362" y="5135135"/>
              <a:ext cx="11662" cy="55361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4345565" y="4581520"/>
              <a:ext cx="539375" cy="549452"/>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dirty="0">
                  <a:solidFill>
                    <a:schemeClr val="tx1"/>
                  </a:solidFill>
                  <a:latin typeface="Rockwell"/>
                  <a:cs typeface="Rockwell"/>
                </a:rPr>
                <a:t>p</a:t>
              </a:r>
            </a:p>
          </p:txBody>
        </p:sp>
        <p:cxnSp>
          <p:nvCxnSpPr>
            <p:cNvPr id="98" name="Straight Connector 97"/>
            <p:cNvCxnSpPr>
              <a:stCxn id="97" idx="4"/>
            </p:cNvCxnSpPr>
            <p:nvPr/>
          </p:nvCxnSpPr>
          <p:spPr>
            <a:xfrm>
              <a:off x="4616711" y="5130971"/>
              <a:ext cx="11662" cy="55361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Oval 98"/>
            <p:cNvSpPr/>
            <p:nvPr/>
          </p:nvSpPr>
          <p:spPr>
            <a:xfrm>
              <a:off x="6007421" y="4585683"/>
              <a:ext cx="539375" cy="549452"/>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dirty="0">
                  <a:solidFill>
                    <a:schemeClr val="tx1"/>
                  </a:solidFill>
                  <a:latin typeface="Rockwell"/>
                  <a:cs typeface="Rockwell"/>
                </a:rPr>
                <a:t>d</a:t>
              </a:r>
            </a:p>
          </p:txBody>
        </p:sp>
        <p:cxnSp>
          <p:nvCxnSpPr>
            <p:cNvPr id="100" name="Straight Connector 99"/>
            <p:cNvCxnSpPr>
              <a:stCxn id="99" idx="4"/>
            </p:cNvCxnSpPr>
            <p:nvPr/>
          </p:nvCxnSpPr>
          <p:spPr>
            <a:xfrm>
              <a:off x="6278567" y="5135135"/>
              <a:ext cx="8746" cy="55361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7660531" y="4581520"/>
              <a:ext cx="539373" cy="549452"/>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dirty="0">
                  <a:solidFill>
                    <a:schemeClr val="tx1"/>
                  </a:solidFill>
                  <a:latin typeface="Rockwell"/>
                  <a:cs typeface="Rockwell"/>
                </a:rPr>
                <a:t>n</a:t>
              </a:r>
            </a:p>
          </p:txBody>
        </p:sp>
        <p:cxnSp>
          <p:nvCxnSpPr>
            <p:cNvPr id="102" name="Straight Connector 101"/>
            <p:cNvCxnSpPr>
              <a:stCxn id="101" idx="4"/>
            </p:cNvCxnSpPr>
            <p:nvPr/>
          </p:nvCxnSpPr>
          <p:spPr>
            <a:xfrm>
              <a:off x="7928761" y="5130971"/>
              <a:ext cx="11662" cy="553616"/>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5876" name="Group 102"/>
            <p:cNvGrpSpPr>
              <a:grpSpLocks/>
            </p:cNvGrpSpPr>
            <p:nvPr/>
          </p:nvGrpSpPr>
          <p:grpSpPr bwMode="auto">
            <a:xfrm>
              <a:off x="619510" y="6100343"/>
              <a:ext cx="8067290" cy="370958"/>
              <a:chOff x="492120" y="3950977"/>
              <a:chExt cx="8067290" cy="370958"/>
            </a:xfrm>
          </p:grpSpPr>
          <p:sp>
            <p:nvSpPr>
              <p:cNvPr id="75889" name="TextBox 115"/>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300">
                    <a:latin typeface="Rockwell"/>
                    <a:ea typeface="Rockwell"/>
                    <a:cs typeface="Rockwell"/>
                  </a:rPr>
                  <a:t>time</a:t>
                </a:r>
              </a:p>
            </p:txBody>
          </p:sp>
          <p:sp>
            <p:nvSpPr>
              <p:cNvPr id="75890" name="TextBox 116"/>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300">
                    <a:latin typeface="Rockwell"/>
                    <a:ea typeface="Rockwell"/>
                    <a:cs typeface="Rockwell"/>
                  </a:rPr>
                  <a:t>like</a:t>
                </a:r>
              </a:p>
            </p:txBody>
          </p:sp>
          <p:sp>
            <p:nvSpPr>
              <p:cNvPr id="75891" name="TextBox 117"/>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300">
                    <a:latin typeface="Rockwell"/>
                    <a:ea typeface="Rockwell"/>
                    <a:cs typeface="Rockwell"/>
                  </a:rPr>
                  <a:t>flies</a:t>
                </a:r>
              </a:p>
            </p:txBody>
          </p:sp>
          <p:sp>
            <p:nvSpPr>
              <p:cNvPr id="75892" name="TextBox 118"/>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300">
                    <a:latin typeface="Rockwell"/>
                    <a:ea typeface="Rockwell"/>
                    <a:cs typeface="Rockwell"/>
                  </a:rPr>
                  <a:t>an</a:t>
                </a:r>
              </a:p>
            </p:txBody>
          </p:sp>
          <p:sp>
            <p:nvSpPr>
              <p:cNvPr id="75893" name="TextBox 119"/>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300">
                    <a:latin typeface="Rockwell"/>
                    <a:ea typeface="Rockwell"/>
                    <a:cs typeface="Rockwell"/>
                  </a:rPr>
                  <a:t>arrow</a:t>
                </a:r>
              </a:p>
            </p:txBody>
          </p:sp>
        </p:grpSp>
        <p:sp>
          <p:nvSpPr>
            <p:cNvPr id="104" name="Oval 103"/>
            <p:cNvSpPr/>
            <p:nvPr/>
          </p:nvSpPr>
          <p:spPr>
            <a:xfrm>
              <a:off x="6602191" y="3470130"/>
              <a:ext cx="539375" cy="549452"/>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dirty="0" err="1">
                  <a:solidFill>
                    <a:schemeClr val="tx1"/>
                  </a:solidFill>
                  <a:latin typeface="Rockwell"/>
                  <a:cs typeface="Rockwell"/>
                </a:rPr>
                <a:t>np</a:t>
              </a:r>
              <a:endParaRPr lang="en-US" sz="1300" dirty="0">
                <a:solidFill>
                  <a:schemeClr val="tx1"/>
                </a:solidFill>
                <a:latin typeface="Rockwell"/>
                <a:cs typeface="Rockwell"/>
              </a:endParaRPr>
            </a:p>
          </p:txBody>
        </p:sp>
        <p:cxnSp>
          <p:nvCxnSpPr>
            <p:cNvPr id="105" name="Straight Connector 104"/>
            <p:cNvCxnSpPr>
              <a:stCxn id="104" idx="4"/>
              <a:endCxn id="99" idx="0"/>
            </p:cNvCxnSpPr>
            <p:nvPr/>
          </p:nvCxnSpPr>
          <p:spPr>
            <a:xfrm flipH="1">
              <a:off x="6278567" y="4019582"/>
              <a:ext cx="594769" cy="56610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104" idx="4"/>
              <a:endCxn id="101" idx="0"/>
            </p:cNvCxnSpPr>
            <p:nvPr/>
          </p:nvCxnSpPr>
          <p:spPr>
            <a:xfrm>
              <a:off x="6873336" y="4019582"/>
              <a:ext cx="1055424" cy="56193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4520498" y="1501259"/>
              <a:ext cx="539375" cy="549452"/>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dirty="0" err="1">
                  <a:solidFill>
                    <a:schemeClr val="tx1"/>
                  </a:solidFill>
                  <a:latin typeface="Rockwell"/>
                  <a:cs typeface="Rockwell"/>
                </a:rPr>
                <a:t>vp</a:t>
              </a:r>
              <a:endParaRPr lang="en-US" sz="1300" dirty="0">
                <a:solidFill>
                  <a:schemeClr val="tx1"/>
                </a:solidFill>
                <a:latin typeface="Rockwell"/>
                <a:cs typeface="Rockwell"/>
              </a:endParaRPr>
            </a:p>
          </p:txBody>
        </p:sp>
        <p:cxnSp>
          <p:nvCxnSpPr>
            <p:cNvPr id="108" name="Straight Connector 107"/>
            <p:cNvCxnSpPr>
              <a:stCxn id="107" idx="4"/>
              <a:endCxn id="95" idx="0"/>
            </p:cNvCxnSpPr>
            <p:nvPr/>
          </p:nvCxnSpPr>
          <p:spPr>
            <a:xfrm flipH="1">
              <a:off x="2937362" y="2050711"/>
              <a:ext cx="1851365" cy="253497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107" idx="4"/>
              <a:endCxn id="110" idx="0"/>
            </p:cNvCxnSpPr>
            <p:nvPr/>
          </p:nvCxnSpPr>
          <p:spPr>
            <a:xfrm>
              <a:off x="4788727" y="2050711"/>
              <a:ext cx="1067086" cy="399601"/>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Oval 109"/>
            <p:cNvSpPr/>
            <p:nvPr/>
          </p:nvSpPr>
          <p:spPr>
            <a:xfrm>
              <a:off x="5587584" y="2450312"/>
              <a:ext cx="539375" cy="549452"/>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dirty="0" err="1">
                  <a:solidFill>
                    <a:schemeClr val="tx1"/>
                  </a:solidFill>
                  <a:latin typeface="Rockwell"/>
                  <a:cs typeface="Rockwell"/>
                </a:rPr>
                <a:t>pp</a:t>
              </a:r>
              <a:endParaRPr lang="en-US" sz="1300" dirty="0">
                <a:solidFill>
                  <a:schemeClr val="tx1"/>
                </a:solidFill>
                <a:latin typeface="Rockwell"/>
                <a:cs typeface="Rockwell"/>
              </a:endParaRPr>
            </a:p>
          </p:txBody>
        </p:sp>
        <p:cxnSp>
          <p:nvCxnSpPr>
            <p:cNvPr id="111" name="Straight Connector 110"/>
            <p:cNvCxnSpPr>
              <a:stCxn id="110" idx="4"/>
              <a:endCxn id="97" idx="0"/>
            </p:cNvCxnSpPr>
            <p:nvPr/>
          </p:nvCxnSpPr>
          <p:spPr>
            <a:xfrm flipH="1">
              <a:off x="4616711" y="2999764"/>
              <a:ext cx="1239102" cy="158175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110" idx="4"/>
              <a:endCxn id="104" idx="0"/>
            </p:cNvCxnSpPr>
            <p:nvPr/>
          </p:nvCxnSpPr>
          <p:spPr>
            <a:xfrm>
              <a:off x="5855813" y="2999764"/>
              <a:ext cx="1017523" cy="47036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Oval 112"/>
            <p:cNvSpPr/>
            <p:nvPr/>
          </p:nvSpPr>
          <p:spPr>
            <a:xfrm>
              <a:off x="3377607" y="597995"/>
              <a:ext cx="542290" cy="549452"/>
            </a:xfrm>
            <a:prstGeom prst="ellipse">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1300" dirty="0">
                  <a:solidFill>
                    <a:schemeClr val="tx1"/>
                  </a:solidFill>
                  <a:latin typeface="Rockwell"/>
                  <a:cs typeface="Rockwell"/>
                </a:rPr>
                <a:t>s</a:t>
              </a:r>
            </a:p>
          </p:txBody>
        </p:sp>
        <p:cxnSp>
          <p:nvCxnSpPr>
            <p:cNvPr id="114" name="Straight Connector 113"/>
            <p:cNvCxnSpPr>
              <a:stCxn id="113" idx="4"/>
              <a:endCxn id="93" idx="0"/>
            </p:cNvCxnSpPr>
            <p:nvPr/>
          </p:nvCxnSpPr>
          <p:spPr>
            <a:xfrm flipH="1">
              <a:off x="1284252" y="1147447"/>
              <a:ext cx="2364501" cy="343823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13" idx="4"/>
              <a:endCxn id="107" idx="0"/>
            </p:cNvCxnSpPr>
            <p:nvPr/>
          </p:nvCxnSpPr>
          <p:spPr>
            <a:xfrm>
              <a:off x="3648753" y="1147447"/>
              <a:ext cx="1139974" cy="353812"/>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5783" name="Group 8"/>
          <p:cNvGrpSpPr>
            <a:grpSpLocks/>
          </p:cNvGrpSpPr>
          <p:nvPr/>
        </p:nvGrpSpPr>
        <p:grpSpPr bwMode="auto">
          <a:xfrm>
            <a:off x="4551363" y="3424238"/>
            <a:ext cx="3741737" cy="3300412"/>
            <a:chOff x="4217289" y="555916"/>
            <a:chExt cx="4470794" cy="3945252"/>
          </a:xfrm>
        </p:grpSpPr>
        <p:sp>
          <p:nvSpPr>
            <p:cNvPr id="51" name="Oval 50"/>
            <p:cNvSpPr/>
            <p:nvPr/>
          </p:nvSpPr>
          <p:spPr>
            <a:xfrm>
              <a:off x="4433526" y="3472632"/>
              <a:ext cx="294006" cy="297935"/>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solidFill>
                    <a:schemeClr val="bg1"/>
                  </a:solidFill>
                  <a:latin typeface="Rockwell"/>
                  <a:cs typeface="Rockwell"/>
                </a:rPr>
                <a:t>n</a:t>
              </a:r>
            </a:p>
          </p:txBody>
        </p:sp>
        <p:sp>
          <p:nvSpPr>
            <p:cNvPr id="52" name="Rectangle 51"/>
            <p:cNvSpPr/>
            <p:nvPr/>
          </p:nvSpPr>
          <p:spPr>
            <a:xfrm>
              <a:off x="4513192" y="4074193"/>
              <a:ext cx="146054"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a:t>
              </a:r>
              <a:endParaRPr lang="en-US" sz="800" i="1" dirty="0">
                <a:solidFill>
                  <a:schemeClr val="tx1"/>
                </a:solidFill>
                <a:latin typeface="Times New Roman"/>
                <a:cs typeface="Times New Roman"/>
              </a:endParaRPr>
            </a:p>
          </p:txBody>
        </p:sp>
        <p:cxnSp>
          <p:nvCxnSpPr>
            <p:cNvPr id="53" name="Straight Connector 52"/>
            <p:cNvCxnSpPr>
              <a:stCxn id="51" idx="4"/>
              <a:endCxn id="52" idx="0"/>
            </p:cNvCxnSpPr>
            <p:nvPr/>
          </p:nvCxnSpPr>
          <p:spPr>
            <a:xfrm>
              <a:off x="4579580" y="3770566"/>
              <a:ext cx="7587" cy="30362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51" idx="6"/>
              <a:endCxn id="56" idx="2"/>
            </p:cNvCxnSpPr>
            <p:nvPr/>
          </p:nvCxnSpPr>
          <p:spPr>
            <a:xfrm>
              <a:off x="4727532" y="3622548"/>
              <a:ext cx="606981" cy="0"/>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4958943" y="3542846"/>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2</a:t>
              </a:r>
              <a:endParaRPr lang="en-US" sz="800" i="1" dirty="0">
                <a:solidFill>
                  <a:schemeClr val="tx1"/>
                </a:solidFill>
                <a:latin typeface="Times New Roman"/>
                <a:cs typeface="Times New Roman"/>
              </a:endParaRPr>
            </a:p>
          </p:txBody>
        </p:sp>
        <p:sp>
          <p:nvSpPr>
            <p:cNvPr id="56" name="Oval 55"/>
            <p:cNvSpPr/>
            <p:nvPr/>
          </p:nvSpPr>
          <p:spPr>
            <a:xfrm>
              <a:off x="5334513" y="3472632"/>
              <a:ext cx="295903" cy="297935"/>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solidFill>
                    <a:schemeClr val="bg1"/>
                  </a:solidFill>
                  <a:latin typeface="Rockwell"/>
                  <a:cs typeface="Rockwell"/>
                </a:rPr>
                <a:t>v</a:t>
              </a:r>
            </a:p>
          </p:txBody>
        </p:sp>
        <p:sp>
          <p:nvSpPr>
            <p:cNvPr id="57" name="Rectangle 56"/>
            <p:cNvSpPr/>
            <p:nvPr/>
          </p:nvSpPr>
          <p:spPr>
            <a:xfrm>
              <a:off x="5416077" y="4074193"/>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3</a:t>
              </a:r>
              <a:endParaRPr lang="en-US" sz="800" i="1" dirty="0">
                <a:solidFill>
                  <a:schemeClr val="tx1"/>
                </a:solidFill>
                <a:latin typeface="Times New Roman"/>
                <a:cs typeface="Times New Roman"/>
              </a:endParaRPr>
            </a:p>
          </p:txBody>
        </p:sp>
        <p:cxnSp>
          <p:nvCxnSpPr>
            <p:cNvPr id="58" name="Straight Connector 57"/>
            <p:cNvCxnSpPr>
              <a:stCxn id="56" idx="4"/>
              <a:endCxn id="57" idx="0"/>
            </p:cNvCxnSpPr>
            <p:nvPr/>
          </p:nvCxnSpPr>
          <p:spPr>
            <a:xfrm>
              <a:off x="5482464" y="3770566"/>
              <a:ext cx="5691" cy="30362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6" idx="6"/>
              <a:endCxn id="61" idx="2"/>
            </p:cNvCxnSpPr>
            <p:nvPr/>
          </p:nvCxnSpPr>
          <p:spPr>
            <a:xfrm flipV="1">
              <a:off x="5630416" y="3620650"/>
              <a:ext cx="620259" cy="189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5859931" y="3542846"/>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4</a:t>
              </a:r>
              <a:endParaRPr lang="en-US" sz="800" i="1" dirty="0">
                <a:solidFill>
                  <a:schemeClr val="tx1"/>
                </a:solidFill>
                <a:latin typeface="Times New Roman"/>
                <a:cs typeface="Times New Roman"/>
              </a:endParaRPr>
            </a:p>
          </p:txBody>
        </p:sp>
        <p:sp>
          <p:nvSpPr>
            <p:cNvPr id="61" name="Oval 60"/>
            <p:cNvSpPr/>
            <p:nvPr/>
          </p:nvSpPr>
          <p:spPr>
            <a:xfrm>
              <a:off x="6250675" y="3470735"/>
              <a:ext cx="294006" cy="299832"/>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solidFill>
                    <a:schemeClr val="bg1"/>
                  </a:solidFill>
                  <a:latin typeface="Rockwell"/>
                  <a:cs typeface="Rockwell"/>
                </a:rPr>
                <a:t>p</a:t>
              </a:r>
            </a:p>
          </p:txBody>
        </p:sp>
        <p:sp>
          <p:nvSpPr>
            <p:cNvPr id="62" name="Rectangle 61"/>
            <p:cNvSpPr/>
            <p:nvPr/>
          </p:nvSpPr>
          <p:spPr>
            <a:xfrm>
              <a:off x="6332238" y="4072295"/>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5</a:t>
              </a:r>
              <a:endParaRPr lang="en-US" sz="800" i="1" dirty="0">
                <a:solidFill>
                  <a:schemeClr val="tx1"/>
                </a:solidFill>
                <a:latin typeface="Times New Roman"/>
                <a:cs typeface="Times New Roman"/>
              </a:endParaRPr>
            </a:p>
          </p:txBody>
        </p:sp>
        <p:cxnSp>
          <p:nvCxnSpPr>
            <p:cNvPr id="63" name="Straight Connector 62"/>
            <p:cNvCxnSpPr>
              <a:stCxn id="61" idx="4"/>
              <a:endCxn id="62" idx="0"/>
            </p:cNvCxnSpPr>
            <p:nvPr/>
          </p:nvCxnSpPr>
          <p:spPr>
            <a:xfrm>
              <a:off x="6396730" y="3770566"/>
              <a:ext cx="7587" cy="30172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61" idx="6"/>
              <a:endCxn id="66" idx="2"/>
            </p:cNvCxnSpPr>
            <p:nvPr/>
          </p:nvCxnSpPr>
          <p:spPr>
            <a:xfrm>
              <a:off x="6544681" y="3620650"/>
              <a:ext cx="610775" cy="189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6776093" y="3540948"/>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6</a:t>
              </a:r>
              <a:endParaRPr lang="en-US" sz="800" i="1" dirty="0">
                <a:solidFill>
                  <a:schemeClr val="tx1"/>
                </a:solidFill>
                <a:latin typeface="Times New Roman"/>
                <a:cs typeface="Times New Roman"/>
              </a:endParaRPr>
            </a:p>
          </p:txBody>
        </p:sp>
        <p:sp>
          <p:nvSpPr>
            <p:cNvPr id="66" name="Oval 65"/>
            <p:cNvSpPr/>
            <p:nvPr/>
          </p:nvSpPr>
          <p:spPr>
            <a:xfrm>
              <a:off x="7155456" y="3472632"/>
              <a:ext cx="295903" cy="297935"/>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solidFill>
                    <a:schemeClr val="bg1"/>
                  </a:solidFill>
                  <a:latin typeface="Rockwell"/>
                  <a:cs typeface="Rockwell"/>
                </a:rPr>
                <a:t>d</a:t>
              </a:r>
            </a:p>
          </p:txBody>
        </p:sp>
        <p:sp>
          <p:nvSpPr>
            <p:cNvPr id="67" name="Rectangle 66"/>
            <p:cNvSpPr/>
            <p:nvPr/>
          </p:nvSpPr>
          <p:spPr>
            <a:xfrm>
              <a:off x="7237020" y="4074193"/>
              <a:ext cx="146054"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7</a:t>
              </a:r>
              <a:endParaRPr lang="en-US" sz="800" i="1" dirty="0">
                <a:solidFill>
                  <a:schemeClr val="tx1"/>
                </a:solidFill>
                <a:latin typeface="Times New Roman"/>
                <a:cs typeface="Times New Roman"/>
              </a:endParaRPr>
            </a:p>
          </p:txBody>
        </p:sp>
        <p:cxnSp>
          <p:nvCxnSpPr>
            <p:cNvPr id="68" name="Straight Connector 67"/>
            <p:cNvCxnSpPr>
              <a:stCxn id="66" idx="4"/>
              <a:endCxn id="67" idx="0"/>
            </p:cNvCxnSpPr>
            <p:nvPr/>
          </p:nvCxnSpPr>
          <p:spPr>
            <a:xfrm>
              <a:off x="7303408" y="3770566"/>
              <a:ext cx="5691" cy="303627"/>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66" idx="6"/>
              <a:endCxn id="71" idx="2"/>
            </p:cNvCxnSpPr>
            <p:nvPr/>
          </p:nvCxnSpPr>
          <p:spPr>
            <a:xfrm flipV="1">
              <a:off x="7451359" y="3620650"/>
              <a:ext cx="606981" cy="1898"/>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682771" y="3542846"/>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8</a:t>
              </a:r>
              <a:endParaRPr lang="en-US" sz="800" i="1" dirty="0">
                <a:solidFill>
                  <a:schemeClr val="tx1"/>
                </a:solidFill>
                <a:latin typeface="Times New Roman"/>
                <a:cs typeface="Times New Roman"/>
              </a:endParaRPr>
            </a:p>
          </p:txBody>
        </p:sp>
        <p:sp>
          <p:nvSpPr>
            <p:cNvPr id="71" name="Oval 70"/>
            <p:cNvSpPr/>
            <p:nvPr/>
          </p:nvSpPr>
          <p:spPr>
            <a:xfrm>
              <a:off x="8058340" y="3470735"/>
              <a:ext cx="294007" cy="299832"/>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solidFill>
                    <a:schemeClr val="bg1"/>
                  </a:solidFill>
                  <a:latin typeface="Rockwell"/>
                  <a:cs typeface="Rockwell"/>
                </a:rPr>
                <a:t>n</a:t>
              </a:r>
            </a:p>
          </p:txBody>
        </p:sp>
        <p:sp>
          <p:nvSpPr>
            <p:cNvPr id="72" name="Rectangle 71"/>
            <p:cNvSpPr/>
            <p:nvPr/>
          </p:nvSpPr>
          <p:spPr>
            <a:xfrm>
              <a:off x="8139904" y="4072295"/>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9</a:t>
              </a:r>
              <a:endParaRPr lang="en-US" sz="800" i="1" dirty="0">
                <a:solidFill>
                  <a:schemeClr val="tx1"/>
                </a:solidFill>
                <a:latin typeface="Times New Roman"/>
                <a:cs typeface="Times New Roman"/>
              </a:endParaRPr>
            </a:p>
          </p:txBody>
        </p:sp>
        <p:cxnSp>
          <p:nvCxnSpPr>
            <p:cNvPr id="73" name="Straight Connector 72"/>
            <p:cNvCxnSpPr>
              <a:stCxn id="71" idx="4"/>
              <a:endCxn id="72" idx="0"/>
            </p:cNvCxnSpPr>
            <p:nvPr/>
          </p:nvCxnSpPr>
          <p:spPr>
            <a:xfrm>
              <a:off x="8206292" y="3770566"/>
              <a:ext cx="5691" cy="301729"/>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5807" name="Group 73"/>
            <p:cNvGrpSpPr>
              <a:grpSpLocks/>
            </p:cNvGrpSpPr>
            <p:nvPr/>
          </p:nvGrpSpPr>
          <p:grpSpPr bwMode="auto">
            <a:xfrm>
              <a:off x="4217289" y="4298790"/>
              <a:ext cx="4401149" cy="202378"/>
              <a:chOff x="492120" y="3950977"/>
              <a:chExt cx="8067290" cy="370958"/>
            </a:xfrm>
          </p:grpSpPr>
          <p:sp>
            <p:nvSpPr>
              <p:cNvPr id="75861" name="TextBox 74"/>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a:r>
                  <a:rPr lang="en-US" sz="1300">
                    <a:latin typeface="Rockwell"/>
                    <a:ea typeface="Rockwell"/>
                    <a:cs typeface="Rockwell"/>
                  </a:rPr>
                  <a:t>time</a:t>
                </a:r>
              </a:p>
            </p:txBody>
          </p:sp>
          <p:sp>
            <p:nvSpPr>
              <p:cNvPr id="75862" name="TextBox 75"/>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a:r>
                  <a:rPr lang="en-US" sz="1300">
                    <a:latin typeface="Rockwell"/>
                    <a:ea typeface="Rockwell"/>
                    <a:cs typeface="Rockwell"/>
                  </a:rPr>
                  <a:t>like</a:t>
                </a:r>
              </a:p>
            </p:txBody>
          </p:sp>
          <p:sp>
            <p:nvSpPr>
              <p:cNvPr id="75863" name="TextBox 76"/>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a:r>
                  <a:rPr lang="en-US" sz="1300">
                    <a:latin typeface="Rockwell"/>
                    <a:ea typeface="Rockwell"/>
                    <a:cs typeface="Rockwell"/>
                  </a:rPr>
                  <a:t>flies</a:t>
                </a:r>
              </a:p>
            </p:txBody>
          </p:sp>
          <p:sp>
            <p:nvSpPr>
              <p:cNvPr id="75864" name="TextBox 77"/>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a:r>
                  <a:rPr lang="en-US" sz="1300">
                    <a:latin typeface="Rockwell"/>
                    <a:ea typeface="Rockwell"/>
                    <a:cs typeface="Rockwell"/>
                  </a:rPr>
                  <a:t>an</a:t>
                </a:r>
              </a:p>
            </p:txBody>
          </p:sp>
          <p:sp>
            <p:nvSpPr>
              <p:cNvPr id="75865" name="TextBox 78"/>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a:r>
                  <a:rPr lang="en-US" sz="1300">
                    <a:latin typeface="Rockwell"/>
                    <a:ea typeface="Rockwell"/>
                    <a:cs typeface="Rockwell"/>
                  </a:rPr>
                  <a:t>arrow</a:t>
                </a:r>
              </a:p>
            </p:txBody>
          </p:sp>
        </p:grpSp>
        <p:grpSp>
          <p:nvGrpSpPr>
            <p:cNvPr id="75808" name="Group 79"/>
            <p:cNvGrpSpPr>
              <a:grpSpLocks/>
            </p:cNvGrpSpPr>
            <p:nvPr/>
          </p:nvGrpSpPr>
          <p:grpSpPr bwMode="auto">
            <a:xfrm>
              <a:off x="7602439" y="2864737"/>
              <a:ext cx="295048" cy="521272"/>
              <a:chOff x="7602439" y="2864737"/>
              <a:chExt cx="295048" cy="521272"/>
            </a:xfrm>
          </p:grpSpPr>
          <p:sp>
            <p:nvSpPr>
              <p:cNvPr id="81" name="Oval 80"/>
              <p:cNvSpPr/>
              <p:nvPr/>
            </p:nvSpPr>
            <p:spPr>
              <a:xfrm>
                <a:off x="7603105" y="2865378"/>
                <a:ext cx="294007" cy="297934"/>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err="1">
                    <a:solidFill>
                      <a:schemeClr val="bg1"/>
                    </a:solidFill>
                    <a:latin typeface="Rockwell"/>
                    <a:cs typeface="Rockwell"/>
                  </a:rPr>
                  <a:t>np</a:t>
                </a:r>
                <a:endParaRPr lang="en-US" sz="800" dirty="0">
                  <a:solidFill>
                    <a:schemeClr val="bg1"/>
                  </a:solidFill>
                  <a:latin typeface="Rockwell"/>
                  <a:cs typeface="Rockwell"/>
                </a:endParaRPr>
              </a:p>
            </p:txBody>
          </p:sp>
          <p:sp>
            <p:nvSpPr>
              <p:cNvPr id="82" name="Rectangle 81"/>
              <p:cNvSpPr/>
              <p:nvPr/>
            </p:nvSpPr>
            <p:spPr>
              <a:xfrm>
                <a:off x="7680875" y="3241116"/>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83" name="Straight Connector 82"/>
              <p:cNvCxnSpPr>
                <a:stCxn id="82" idx="0"/>
                <a:endCxn id="81" idx="4"/>
              </p:cNvCxnSpPr>
              <p:nvPr/>
            </p:nvCxnSpPr>
            <p:spPr>
              <a:xfrm flipH="1" flipV="1">
                <a:off x="7751056" y="3163312"/>
                <a:ext cx="1897" cy="7780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4" name="Oval 83"/>
            <p:cNvSpPr/>
            <p:nvPr/>
          </p:nvSpPr>
          <p:spPr>
            <a:xfrm>
              <a:off x="6702118" y="1789400"/>
              <a:ext cx="294006" cy="299832"/>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err="1">
                  <a:solidFill>
                    <a:schemeClr val="bg1"/>
                  </a:solidFill>
                  <a:latin typeface="Rockwell"/>
                  <a:cs typeface="Rockwell"/>
                </a:rPr>
                <a:t>vp</a:t>
              </a:r>
              <a:endParaRPr lang="en-US" sz="800" dirty="0">
                <a:solidFill>
                  <a:schemeClr val="bg1"/>
                </a:solidFill>
                <a:latin typeface="Rockwell"/>
                <a:cs typeface="Rockwell"/>
              </a:endParaRPr>
            </a:p>
          </p:txBody>
        </p:sp>
        <p:sp>
          <p:nvSpPr>
            <p:cNvPr id="85" name="Rectangle 84"/>
            <p:cNvSpPr/>
            <p:nvPr/>
          </p:nvSpPr>
          <p:spPr>
            <a:xfrm>
              <a:off x="6777990" y="2167036"/>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cxnSp>
          <p:nvCxnSpPr>
            <p:cNvPr id="86" name="Straight Connector 85"/>
            <p:cNvCxnSpPr>
              <a:stCxn id="85" idx="0"/>
              <a:endCxn id="84" idx="4"/>
            </p:cNvCxnSpPr>
            <p:nvPr/>
          </p:nvCxnSpPr>
          <p:spPr>
            <a:xfrm flipH="1" flipV="1">
              <a:off x="6850069" y="2089232"/>
              <a:ext cx="0" cy="7780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7163043" y="2307463"/>
              <a:ext cx="295903" cy="299832"/>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err="1">
                  <a:solidFill>
                    <a:schemeClr val="bg1"/>
                  </a:solidFill>
                  <a:latin typeface="Rockwell"/>
                  <a:cs typeface="Rockwell"/>
                </a:rPr>
                <a:t>pp</a:t>
              </a:r>
              <a:endParaRPr lang="en-US" sz="800" dirty="0">
                <a:solidFill>
                  <a:schemeClr val="bg1"/>
                </a:solidFill>
                <a:latin typeface="Rockwell"/>
                <a:cs typeface="Rockwell"/>
              </a:endParaRPr>
            </a:p>
          </p:txBody>
        </p:sp>
        <p:sp>
          <p:nvSpPr>
            <p:cNvPr id="88" name="Rectangle 87"/>
            <p:cNvSpPr/>
            <p:nvPr/>
          </p:nvSpPr>
          <p:spPr>
            <a:xfrm>
              <a:off x="7240813" y="2694588"/>
              <a:ext cx="144158" cy="146121"/>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11</a:t>
              </a:r>
              <a:endParaRPr lang="en-US" sz="800" i="1" dirty="0">
                <a:solidFill>
                  <a:schemeClr val="tx1"/>
                </a:solidFill>
                <a:latin typeface="Times New Roman"/>
                <a:cs typeface="Times New Roman"/>
              </a:endParaRPr>
            </a:p>
          </p:txBody>
        </p:sp>
        <p:cxnSp>
          <p:nvCxnSpPr>
            <p:cNvPr id="89" name="Straight Connector 88"/>
            <p:cNvCxnSpPr>
              <a:stCxn id="88" idx="0"/>
              <a:endCxn id="87" idx="4"/>
            </p:cNvCxnSpPr>
            <p:nvPr/>
          </p:nvCxnSpPr>
          <p:spPr>
            <a:xfrm flipH="1" flipV="1">
              <a:off x="7310995" y="2607295"/>
              <a:ext cx="1897" cy="87293"/>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6250675" y="1297904"/>
              <a:ext cx="294006" cy="297935"/>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dirty="0">
                  <a:solidFill>
                    <a:schemeClr val="bg1"/>
                  </a:solidFill>
                  <a:latin typeface="Rockwell"/>
                  <a:cs typeface="Rockwell"/>
                </a:rPr>
                <a:t>s</a:t>
              </a:r>
            </a:p>
          </p:txBody>
        </p:sp>
        <p:sp>
          <p:nvSpPr>
            <p:cNvPr id="91" name="Rectangle 90"/>
            <p:cNvSpPr/>
            <p:nvPr/>
          </p:nvSpPr>
          <p:spPr>
            <a:xfrm>
              <a:off x="6326548" y="1673642"/>
              <a:ext cx="146054"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13</a:t>
              </a:r>
              <a:endParaRPr lang="en-US" sz="800" i="1" dirty="0">
                <a:solidFill>
                  <a:schemeClr val="tx1"/>
                </a:solidFill>
                <a:latin typeface="Times New Roman"/>
                <a:cs typeface="Times New Roman"/>
              </a:endParaRPr>
            </a:p>
          </p:txBody>
        </p:sp>
        <p:cxnSp>
          <p:nvCxnSpPr>
            <p:cNvPr id="129" name="Straight Connector 128"/>
            <p:cNvCxnSpPr>
              <a:stCxn id="91" idx="0"/>
              <a:endCxn id="90" idx="4"/>
            </p:cNvCxnSpPr>
            <p:nvPr/>
          </p:nvCxnSpPr>
          <p:spPr>
            <a:xfrm flipH="1" flipV="1">
              <a:off x="6396730" y="1595838"/>
              <a:ext cx="1897" cy="7780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5818" name="Group 129"/>
            <p:cNvGrpSpPr>
              <a:grpSpLocks/>
            </p:cNvGrpSpPr>
            <p:nvPr/>
          </p:nvGrpSpPr>
          <p:grpSpPr bwMode="auto">
            <a:xfrm>
              <a:off x="6703119" y="2864737"/>
              <a:ext cx="295048" cy="521272"/>
              <a:chOff x="7602439" y="2864737"/>
              <a:chExt cx="295048" cy="521272"/>
            </a:xfrm>
          </p:grpSpPr>
          <p:sp>
            <p:nvSpPr>
              <p:cNvPr id="131" name="Oval 130"/>
              <p:cNvSpPr/>
              <p:nvPr/>
            </p:nvSpPr>
            <p:spPr>
              <a:xfrm>
                <a:off x="7603334" y="2865378"/>
                <a:ext cx="294007" cy="297934"/>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800">
                    <a:solidFill>
                      <a:schemeClr val="bg1"/>
                    </a:solidFill>
                    <a:latin typeface="Rockwell"/>
                    <a:ea typeface="Rockwell"/>
                    <a:cs typeface="Rockwell"/>
                  </a:rPr>
                  <a:t>∅</a:t>
                </a:r>
              </a:p>
            </p:txBody>
          </p:sp>
          <p:sp>
            <p:nvSpPr>
              <p:cNvPr id="132" name="Rectangle 131"/>
              <p:cNvSpPr/>
              <p:nvPr/>
            </p:nvSpPr>
            <p:spPr>
              <a:xfrm>
                <a:off x="7681104" y="3241116"/>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133" name="Straight Connector 132"/>
              <p:cNvCxnSpPr>
                <a:stCxn id="132" idx="0"/>
                <a:endCxn id="131" idx="4"/>
              </p:cNvCxnSpPr>
              <p:nvPr/>
            </p:nvCxnSpPr>
            <p:spPr>
              <a:xfrm flipH="1" flipV="1">
                <a:off x="7751286" y="3163312"/>
                <a:ext cx="1897" cy="7780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5819" name="Group 133"/>
            <p:cNvGrpSpPr>
              <a:grpSpLocks/>
            </p:cNvGrpSpPr>
            <p:nvPr/>
          </p:nvGrpSpPr>
          <p:grpSpPr bwMode="auto">
            <a:xfrm>
              <a:off x="5789505" y="2839863"/>
              <a:ext cx="295048" cy="521272"/>
              <a:chOff x="7602439" y="2864737"/>
              <a:chExt cx="295048" cy="521272"/>
            </a:xfrm>
          </p:grpSpPr>
          <p:sp>
            <p:nvSpPr>
              <p:cNvPr id="135" name="Oval 134"/>
              <p:cNvSpPr/>
              <p:nvPr/>
            </p:nvSpPr>
            <p:spPr>
              <a:xfrm>
                <a:off x="7602683" y="2865583"/>
                <a:ext cx="294007" cy="297933"/>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800">
                    <a:solidFill>
                      <a:schemeClr val="bg1"/>
                    </a:solidFill>
                    <a:latin typeface="Rockwell"/>
                    <a:ea typeface="Rockwell"/>
                    <a:cs typeface="Rockwell"/>
                  </a:rPr>
                  <a:t>∅</a:t>
                </a:r>
              </a:p>
            </p:txBody>
          </p:sp>
          <p:sp>
            <p:nvSpPr>
              <p:cNvPr id="136" name="Rectangle 135"/>
              <p:cNvSpPr/>
              <p:nvPr/>
            </p:nvSpPr>
            <p:spPr>
              <a:xfrm>
                <a:off x="7680453" y="3241321"/>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137" name="Straight Connector 136"/>
              <p:cNvCxnSpPr>
                <a:stCxn id="136" idx="0"/>
                <a:endCxn id="135" idx="4"/>
              </p:cNvCxnSpPr>
              <p:nvPr/>
            </p:nvCxnSpPr>
            <p:spPr>
              <a:xfrm flipH="1" flipV="1">
                <a:off x="7750635" y="3163516"/>
                <a:ext cx="1897" cy="7780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5820" name="Group 137"/>
            <p:cNvGrpSpPr>
              <a:grpSpLocks/>
            </p:cNvGrpSpPr>
            <p:nvPr/>
          </p:nvGrpSpPr>
          <p:grpSpPr bwMode="auto">
            <a:xfrm>
              <a:off x="4886093" y="2864737"/>
              <a:ext cx="295048" cy="521272"/>
              <a:chOff x="7602439" y="2864737"/>
              <a:chExt cx="295048" cy="521272"/>
            </a:xfrm>
          </p:grpSpPr>
          <p:sp>
            <p:nvSpPr>
              <p:cNvPr id="139" name="Oval 138"/>
              <p:cNvSpPr/>
              <p:nvPr/>
            </p:nvSpPr>
            <p:spPr>
              <a:xfrm>
                <a:off x="7603211" y="2865378"/>
                <a:ext cx="294007" cy="297934"/>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800">
                    <a:solidFill>
                      <a:schemeClr val="bg1"/>
                    </a:solidFill>
                    <a:latin typeface="Rockwell"/>
                    <a:ea typeface="Rockwell"/>
                    <a:cs typeface="Rockwell"/>
                  </a:rPr>
                  <a:t>∅</a:t>
                </a:r>
              </a:p>
            </p:txBody>
          </p:sp>
          <p:sp>
            <p:nvSpPr>
              <p:cNvPr id="140" name="Rectangle 139"/>
              <p:cNvSpPr/>
              <p:nvPr/>
            </p:nvSpPr>
            <p:spPr>
              <a:xfrm>
                <a:off x="7680981" y="3241116"/>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141" name="Straight Connector 140"/>
              <p:cNvCxnSpPr>
                <a:stCxn id="140" idx="0"/>
                <a:endCxn id="139" idx="4"/>
              </p:cNvCxnSpPr>
              <p:nvPr/>
            </p:nvCxnSpPr>
            <p:spPr>
              <a:xfrm flipH="1" flipV="1">
                <a:off x="7751163" y="3163312"/>
                <a:ext cx="1897" cy="7780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5821" name="Group 141"/>
            <p:cNvGrpSpPr>
              <a:grpSpLocks/>
            </p:cNvGrpSpPr>
            <p:nvPr/>
          </p:nvGrpSpPr>
          <p:grpSpPr bwMode="auto">
            <a:xfrm>
              <a:off x="5334499" y="2308251"/>
              <a:ext cx="295048" cy="521272"/>
              <a:chOff x="7602439" y="2864737"/>
              <a:chExt cx="295048" cy="521272"/>
            </a:xfrm>
          </p:grpSpPr>
          <p:sp>
            <p:nvSpPr>
              <p:cNvPr id="143" name="Oval 142"/>
              <p:cNvSpPr/>
              <p:nvPr/>
            </p:nvSpPr>
            <p:spPr>
              <a:xfrm>
                <a:off x="7602453" y="2863949"/>
                <a:ext cx="295904" cy="299831"/>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800">
                    <a:solidFill>
                      <a:schemeClr val="bg1"/>
                    </a:solidFill>
                    <a:latin typeface="Rockwell"/>
                    <a:ea typeface="Rockwell"/>
                    <a:cs typeface="Rockwell"/>
                  </a:rPr>
                  <a:t>∅</a:t>
                </a:r>
              </a:p>
            </p:txBody>
          </p:sp>
          <p:sp>
            <p:nvSpPr>
              <p:cNvPr id="144" name="Rectangle 143"/>
              <p:cNvSpPr/>
              <p:nvPr/>
            </p:nvSpPr>
            <p:spPr>
              <a:xfrm>
                <a:off x="7680223" y="3241586"/>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145" name="Straight Connector 144"/>
              <p:cNvCxnSpPr>
                <a:stCxn id="144" idx="0"/>
                <a:endCxn id="143" idx="4"/>
              </p:cNvCxnSpPr>
              <p:nvPr/>
            </p:nvCxnSpPr>
            <p:spPr>
              <a:xfrm flipH="1" flipV="1">
                <a:off x="7750405" y="3163781"/>
                <a:ext cx="1897" cy="7780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5822" name="Group 145"/>
            <p:cNvGrpSpPr>
              <a:grpSpLocks/>
            </p:cNvGrpSpPr>
            <p:nvPr/>
          </p:nvGrpSpPr>
          <p:grpSpPr bwMode="auto">
            <a:xfrm>
              <a:off x="6249975" y="2308251"/>
              <a:ext cx="295048" cy="521272"/>
              <a:chOff x="7602439" y="2864737"/>
              <a:chExt cx="295048" cy="521272"/>
            </a:xfrm>
          </p:grpSpPr>
          <p:sp>
            <p:nvSpPr>
              <p:cNvPr id="147" name="Oval 146"/>
              <p:cNvSpPr/>
              <p:nvPr/>
            </p:nvSpPr>
            <p:spPr>
              <a:xfrm>
                <a:off x="7603139" y="2863949"/>
                <a:ext cx="294006" cy="299831"/>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800">
                    <a:solidFill>
                      <a:schemeClr val="bg1"/>
                    </a:solidFill>
                    <a:latin typeface="Rockwell"/>
                    <a:ea typeface="Rockwell"/>
                    <a:cs typeface="Rockwell"/>
                  </a:rPr>
                  <a:t>∅</a:t>
                </a:r>
              </a:p>
            </p:txBody>
          </p:sp>
          <p:sp>
            <p:nvSpPr>
              <p:cNvPr id="148" name="Rectangle 147"/>
              <p:cNvSpPr/>
              <p:nvPr/>
            </p:nvSpPr>
            <p:spPr>
              <a:xfrm>
                <a:off x="7680908" y="3241586"/>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149" name="Straight Connector 148"/>
              <p:cNvCxnSpPr>
                <a:stCxn id="148" idx="0"/>
                <a:endCxn id="147" idx="4"/>
              </p:cNvCxnSpPr>
              <p:nvPr/>
            </p:nvCxnSpPr>
            <p:spPr>
              <a:xfrm flipH="1" flipV="1">
                <a:off x="7751091" y="3163781"/>
                <a:ext cx="1896" cy="77805"/>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5823" name="Group 149"/>
            <p:cNvGrpSpPr>
              <a:grpSpLocks/>
            </p:cNvGrpSpPr>
            <p:nvPr/>
          </p:nvGrpSpPr>
          <p:grpSpPr bwMode="auto">
            <a:xfrm>
              <a:off x="5789505" y="1786979"/>
              <a:ext cx="295048" cy="521272"/>
              <a:chOff x="7602439" y="2864737"/>
              <a:chExt cx="295048" cy="521272"/>
            </a:xfrm>
          </p:grpSpPr>
          <p:sp>
            <p:nvSpPr>
              <p:cNvPr id="151" name="Oval 150"/>
              <p:cNvSpPr/>
              <p:nvPr/>
            </p:nvSpPr>
            <p:spPr>
              <a:xfrm>
                <a:off x="7602683" y="2865261"/>
                <a:ext cx="294007" cy="297934"/>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r>
                  <a:rPr lang="en-US" sz="800">
                    <a:solidFill>
                      <a:schemeClr val="bg1"/>
                    </a:solidFill>
                    <a:latin typeface="Rockwell"/>
                    <a:ea typeface="Rockwell"/>
                    <a:cs typeface="Rockwell"/>
                  </a:rPr>
                  <a:t>∅</a:t>
                </a:r>
              </a:p>
            </p:txBody>
          </p:sp>
          <p:sp>
            <p:nvSpPr>
              <p:cNvPr id="152" name="Rectangle 151"/>
              <p:cNvSpPr/>
              <p:nvPr/>
            </p:nvSpPr>
            <p:spPr>
              <a:xfrm>
                <a:off x="7680453" y="3240999"/>
                <a:ext cx="144158" cy="144223"/>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r>
                  <a:rPr lang="en-US" sz="800" i="1" dirty="0">
                    <a:solidFill>
                      <a:schemeClr val="tx1"/>
                    </a:solidFill>
                    <a:latin typeface="Times New Roman"/>
                    <a:cs typeface="Times New Roman"/>
                  </a:rPr>
                  <a:t>ψ</a:t>
                </a:r>
                <a:r>
                  <a:rPr lang="en-US" sz="800" i="1" baseline="-25000" dirty="0">
                    <a:solidFill>
                      <a:schemeClr val="tx1"/>
                    </a:solidFill>
                    <a:latin typeface="Times New Roman"/>
                    <a:cs typeface="Times New Roman"/>
                  </a:rPr>
                  <a:t>10</a:t>
                </a:r>
                <a:endParaRPr lang="en-US" sz="800" i="1" dirty="0">
                  <a:solidFill>
                    <a:schemeClr val="tx1"/>
                  </a:solidFill>
                  <a:latin typeface="Times New Roman"/>
                  <a:cs typeface="Times New Roman"/>
                </a:endParaRPr>
              </a:p>
            </p:txBody>
          </p:sp>
          <p:cxnSp>
            <p:nvCxnSpPr>
              <p:cNvPr id="153" name="Straight Connector 152"/>
              <p:cNvCxnSpPr>
                <a:stCxn id="152" idx="0"/>
                <a:endCxn id="151" idx="4"/>
              </p:cNvCxnSpPr>
              <p:nvPr/>
            </p:nvCxnSpPr>
            <p:spPr>
              <a:xfrm flipH="1" flipV="1">
                <a:off x="7750635" y="3163195"/>
                <a:ext cx="1897" cy="77804"/>
              </a:xfrm>
              <a:prstGeom prst="line">
                <a:avLst/>
              </a:prstGeom>
              <a:solidFill>
                <a:schemeClr val="bg1"/>
              </a:solidFill>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54" name="Curved Connector 153"/>
            <p:cNvCxnSpPr>
              <a:stCxn id="163" idx="1"/>
              <a:endCxn id="135" idx="0"/>
            </p:cNvCxnSpPr>
            <p:nvPr/>
          </p:nvCxnSpPr>
          <p:spPr>
            <a:xfrm rot="10800000" flipV="1">
              <a:off x="5937029" y="651983"/>
              <a:ext cx="2558920" cy="2187879"/>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63" idx="1"/>
              <a:endCxn id="87" idx="0"/>
            </p:cNvCxnSpPr>
            <p:nvPr/>
          </p:nvCxnSpPr>
          <p:spPr>
            <a:xfrm rot="10800000" flipV="1">
              <a:off x="7311253" y="651983"/>
              <a:ext cx="1184697" cy="165626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56" name="Curved Connector 155"/>
            <p:cNvCxnSpPr>
              <a:stCxn id="163" idx="1"/>
              <a:endCxn id="143" idx="0"/>
            </p:cNvCxnSpPr>
            <p:nvPr/>
          </p:nvCxnSpPr>
          <p:spPr>
            <a:xfrm rot="10800000" flipV="1">
              <a:off x="5482023" y="651983"/>
              <a:ext cx="3013926" cy="165626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63" idx="1"/>
              <a:endCxn id="81" idx="0"/>
            </p:cNvCxnSpPr>
            <p:nvPr/>
          </p:nvCxnSpPr>
          <p:spPr>
            <a:xfrm rot="10800000" flipV="1">
              <a:off x="7749963" y="651983"/>
              <a:ext cx="745986" cy="221275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63" idx="1"/>
              <a:endCxn id="131" idx="0"/>
            </p:cNvCxnSpPr>
            <p:nvPr/>
          </p:nvCxnSpPr>
          <p:spPr>
            <a:xfrm rot="10800000" flipV="1">
              <a:off x="6850643" y="651983"/>
              <a:ext cx="1645306" cy="221275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59" name="Curved Connector 158"/>
            <p:cNvCxnSpPr>
              <a:stCxn id="163" idx="1"/>
              <a:endCxn id="51" idx="0"/>
            </p:cNvCxnSpPr>
            <p:nvPr/>
          </p:nvCxnSpPr>
          <p:spPr>
            <a:xfrm rot="10800000" flipV="1">
              <a:off x="4580223" y="651984"/>
              <a:ext cx="3915727" cy="2820116"/>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60" name="Curved Connector 159"/>
            <p:cNvCxnSpPr>
              <a:stCxn id="163" idx="1"/>
              <a:endCxn id="90" idx="0"/>
            </p:cNvCxnSpPr>
            <p:nvPr/>
          </p:nvCxnSpPr>
          <p:spPr>
            <a:xfrm rot="10800000" flipV="1">
              <a:off x="6397499" y="651983"/>
              <a:ext cx="2098450" cy="64497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61" name="Curved Connector 160"/>
            <p:cNvCxnSpPr>
              <a:stCxn id="163" idx="1"/>
              <a:endCxn id="84" idx="0"/>
            </p:cNvCxnSpPr>
            <p:nvPr/>
          </p:nvCxnSpPr>
          <p:spPr>
            <a:xfrm rot="10800000" flipV="1">
              <a:off x="6849483" y="651984"/>
              <a:ext cx="1646467" cy="1137704"/>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62" name="Curved Connector 161"/>
            <p:cNvCxnSpPr>
              <a:stCxn id="163" idx="1"/>
              <a:endCxn id="147" idx="0"/>
            </p:cNvCxnSpPr>
            <p:nvPr/>
          </p:nvCxnSpPr>
          <p:spPr>
            <a:xfrm rot="10800000" flipV="1">
              <a:off x="6397499" y="651983"/>
              <a:ext cx="2098450" cy="165626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63" name="Rectangle 162"/>
            <p:cNvSpPr>
              <a:spLocks noChangeAspect="1"/>
            </p:cNvSpPr>
            <p:nvPr/>
          </p:nvSpPr>
          <p:spPr>
            <a:xfrm>
              <a:off x="8496505" y="555916"/>
              <a:ext cx="191578" cy="191664"/>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1400" i="1" dirty="0">
                <a:solidFill>
                  <a:schemeClr val="tx1"/>
                </a:solidFill>
                <a:latin typeface="Times New Roman"/>
                <a:cs typeface="Times New Roman"/>
              </a:endParaRPr>
            </a:p>
          </p:txBody>
        </p:sp>
        <p:cxnSp>
          <p:nvCxnSpPr>
            <p:cNvPr id="164" name="Curved Connector 163"/>
            <p:cNvCxnSpPr>
              <a:stCxn id="163" idx="1"/>
              <a:endCxn id="139" idx="0"/>
            </p:cNvCxnSpPr>
            <p:nvPr/>
          </p:nvCxnSpPr>
          <p:spPr>
            <a:xfrm rot="10800000" flipV="1">
              <a:off x="5033617" y="651983"/>
              <a:ext cx="3462332" cy="221275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65" name="Curved Connector 164"/>
            <p:cNvCxnSpPr>
              <a:stCxn id="163" idx="1"/>
              <a:endCxn id="151" idx="0"/>
            </p:cNvCxnSpPr>
            <p:nvPr/>
          </p:nvCxnSpPr>
          <p:spPr>
            <a:xfrm rot="10800000" flipV="1">
              <a:off x="5937029" y="651983"/>
              <a:ext cx="2558920" cy="1134995"/>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66" name="Curved Connector 165"/>
            <p:cNvCxnSpPr>
              <a:stCxn id="163" idx="1"/>
              <a:endCxn id="56" idx="0"/>
            </p:cNvCxnSpPr>
            <p:nvPr/>
          </p:nvCxnSpPr>
          <p:spPr>
            <a:xfrm rot="10800000" flipV="1">
              <a:off x="5482025" y="651984"/>
              <a:ext cx="3013925" cy="2820116"/>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67" name="Curved Connector 166"/>
            <p:cNvCxnSpPr>
              <a:stCxn id="163" idx="1"/>
              <a:endCxn id="61" idx="0"/>
            </p:cNvCxnSpPr>
            <p:nvPr/>
          </p:nvCxnSpPr>
          <p:spPr>
            <a:xfrm rot="10800000" flipV="1">
              <a:off x="6397501" y="651983"/>
              <a:ext cx="2098449" cy="281878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68" name="Curved Connector 167"/>
            <p:cNvCxnSpPr>
              <a:stCxn id="163" idx="1"/>
              <a:endCxn id="71" idx="0"/>
            </p:cNvCxnSpPr>
            <p:nvPr/>
          </p:nvCxnSpPr>
          <p:spPr>
            <a:xfrm rot="10800000" flipV="1">
              <a:off x="8205661" y="651983"/>
              <a:ext cx="290288" cy="2818783"/>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69" name="Curved Connector 168"/>
            <p:cNvCxnSpPr>
              <a:stCxn id="163" idx="1"/>
              <a:endCxn id="66" idx="0"/>
            </p:cNvCxnSpPr>
            <p:nvPr/>
          </p:nvCxnSpPr>
          <p:spPr>
            <a:xfrm rot="10800000" flipV="1">
              <a:off x="7303859" y="651984"/>
              <a:ext cx="1192090" cy="2820116"/>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dirty="0"/>
              <a:t>Dependency </a:t>
            </a:r>
            <a:r>
              <a:rPr lang="en-US" dirty="0" smtClean="0"/>
              <a:t>Parsing</a:t>
            </a:r>
            <a:endParaRPr lang="en-US" dirty="0"/>
          </a:p>
        </p:txBody>
      </p:sp>
      <p:sp>
        <p:nvSpPr>
          <p:cNvPr id="77826" name="Content Placeholder 19"/>
          <p:cNvSpPr>
            <a:spLocks noGrp="1"/>
          </p:cNvSpPr>
          <p:nvPr>
            <p:ph idx="1"/>
          </p:nvPr>
        </p:nvSpPr>
        <p:spPr>
          <a:xfrm>
            <a:off x="457200" y="1033463"/>
            <a:ext cx="4267200" cy="5045075"/>
          </a:xfrm>
        </p:spPr>
        <p:txBody>
          <a:bodyPr/>
          <a:lstStyle/>
          <a:p>
            <a:pPr eaLnBrk="1" hangingPunct="1">
              <a:lnSpc>
                <a:spcPct val="90000"/>
              </a:lnSpc>
            </a:pPr>
            <a:r>
              <a:rPr lang="en-US" sz="3000" b="1" smtClean="0"/>
              <a:t>Variables</a:t>
            </a:r>
            <a:r>
              <a:rPr lang="en-US" sz="3000" smtClean="0"/>
              <a:t>: </a:t>
            </a:r>
          </a:p>
          <a:p>
            <a:pPr lvl="1" eaLnBrk="1" hangingPunct="1">
              <a:lnSpc>
                <a:spcPct val="90000"/>
              </a:lnSpc>
            </a:pPr>
            <a:r>
              <a:rPr lang="en-US" sz="2600" smtClean="0"/>
              <a:t>POS tag for each word</a:t>
            </a:r>
          </a:p>
          <a:p>
            <a:pPr lvl="1" eaLnBrk="1" hangingPunct="1">
              <a:lnSpc>
                <a:spcPct val="90000"/>
              </a:lnSpc>
            </a:pPr>
            <a:r>
              <a:rPr lang="en-US" sz="2600" smtClean="0"/>
              <a:t>Syntactic label (or ∅) for each of O(n</a:t>
            </a:r>
            <a:r>
              <a:rPr lang="en-US" sz="2600" baseline="30000" smtClean="0"/>
              <a:t>2</a:t>
            </a:r>
            <a:r>
              <a:rPr lang="en-US" sz="2600" smtClean="0"/>
              <a:t>) possible directed arcs</a:t>
            </a:r>
          </a:p>
          <a:p>
            <a:pPr eaLnBrk="1" hangingPunct="1">
              <a:lnSpc>
                <a:spcPct val="90000"/>
              </a:lnSpc>
            </a:pPr>
            <a:r>
              <a:rPr lang="en-US" sz="3000" b="1" smtClean="0"/>
              <a:t>Interactions</a:t>
            </a:r>
            <a:r>
              <a:rPr lang="en-US" sz="3000" smtClean="0"/>
              <a:t>:</a:t>
            </a:r>
            <a:r>
              <a:rPr lang="en-US" sz="3000" b="1" smtClean="0"/>
              <a:t> </a:t>
            </a:r>
          </a:p>
          <a:p>
            <a:pPr lvl="1" eaLnBrk="1" hangingPunct="1">
              <a:lnSpc>
                <a:spcPct val="90000"/>
              </a:lnSpc>
            </a:pPr>
            <a:r>
              <a:rPr lang="en-US" sz="2600" smtClean="0"/>
              <a:t>Arcs must form a tree</a:t>
            </a:r>
          </a:p>
          <a:p>
            <a:pPr lvl="1" eaLnBrk="1" hangingPunct="1">
              <a:lnSpc>
                <a:spcPct val="90000"/>
              </a:lnSpc>
            </a:pPr>
            <a:r>
              <a:rPr lang="en-US" sz="2600" smtClean="0"/>
              <a:t>Discourage (or forbid) crossing edges</a:t>
            </a:r>
          </a:p>
          <a:p>
            <a:pPr lvl="1" eaLnBrk="1" hangingPunct="1">
              <a:lnSpc>
                <a:spcPct val="90000"/>
              </a:lnSpc>
            </a:pPr>
            <a:r>
              <a:rPr lang="en-US" sz="2600" smtClean="0"/>
              <a:t>Features on edge pairs that share a vertex</a:t>
            </a:r>
          </a:p>
        </p:txBody>
      </p:sp>
      <p:sp>
        <p:nvSpPr>
          <p:cNvPr id="4" name="Slide Number Placeholder 3"/>
          <p:cNvSpPr>
            <a:spLocks noGrp="1"/>
          </p:cNvSpPr>
          <p:nvPr>
            <p:ph type="sldNum" sz="quarter" idx="12"/>
          </p:nvPr>
        </p:nvSpPr>
        <p:spPr/>
        <p:txBody>
          <a:bodyPr/>
          <a:lstStyle/>
          <a:p>
            <a:pPr>
              <a:defRPr/>
            </a:pPr>
            <a:fld id="{B6E9B05D-918B-4981-86A0-D0E681C18383}" type="slidenum">
              <a:rPr lang="en-US"/>
              <a:pPr>
                <a:defRPr/>
              </a:pPr>
              <a:t>36</a:t>
            </a:fld>
            <a:endParaRPr lang="en-US"/>
          </a:p>
        </p:txBody>
      </p:sp>
      <p:sp>
        <p:nvSpPr>
          <p:cNvPr id="5" name="TextBox 4"/>
          <p:cNvSpPr txBox="1"/>
          <p:nvPr/>
        </p:nvSpPr>
        <p:spPr>
          <a:xfrm>
            <a:off x="0" y="6494463"/>
            <a:ext cx="4040188" cy="379412"/>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dirty="0">
                <a:latin typeface="+mn-lt"/>
                <a:cs typeface="+mn-cs"/>
              </a:rPr>
              <a:t>(Smith &amp; Eisner, 2008)</a:t>
            </a:r>
          </a:p>
        </p:txBody>
      </p:sp>
      <p:sp>
        <p:nvSpPr>
          <p:cNvPr id="6" name="TextBox 5"/>
          <p:cNvSpPr txBox="1"/>
          <p:nvPr/>
        </p:nvSpPr>
        <p:spPr>
          <a:xfrm>
            <a:off x="0" y="0"/>
            <a:ext cx="2243138" cy="439738"/>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400" dirty="0">
                <a:latin typeface="+mn-lt"/>
                <a:cs typeface="+mn-cs"/>
              </a:rPr>
              <a:t>Example Task:</a:t>
            </a:r>
          </a:p>
        </p:txBody>
      </p:sp>
      <p:sp>
        <p:nvSpPr>
          <p:cNvPr id="77830" name="TextBox 120"/>
          <p:cNvSpPr txBox="1">
            <a:spLocks noChangeArrowheads="1"/>
          </p:cNvSpPr>
          <p:nvPr/>
        </p:nvSpPr>
        <p:spPr bwMode="auto">
          <a:xfrm>
            <a:off x="4611688" y="2541588"/>
            <a:ext cx="739775" cy="233362"/>
          </a:xfrm>
          <a:prstGeom prst="rect">
            <a:avLst/>
          </a:prstGeom>
          <a:noFill/>
          <a:ln w="9525">
            <a:noFill/>
            <a:miter lim="800000"/>
            <a:headEnd/>
            <a:tailEnd/>
          </a:ln>
        </p:spPr>
        <p:txBody>
          <a:bodyPr anchor="ctr"/>
          <a:lstStyle/>
          <a:p>
            <a:pPr algn="ctr"/>
            <a:r>
              <a:rPr lang="en-US" sz="1600">
                <a:latin typeface="Rockwell"/>
                <a:ea typeface="Rockwell"/>
                <a:cs typeface="Rockwell"/>
              </a:rPr>
              <a:t>time</a:t>
            </a:r>
          </a:p>
        </p:txBody>
      </p:sp>
      <p:sp>
        <p:nvSpPr>
          <p:cNvPr id="77831" name="TextBox 121"/>
          <p:cNvSpPr txBox="1">
            <a:spLocks noChangeArrowheads="1"/>
          </p:cNvSpPr>
          <p:nvPr/>
        </p:nvSpPr>
        <p:spPr bwMode="auto">
          <a:xfrm>
            <a:off x="6434138" y="2535238"/>
            <a:ext cx="806450" cy="231775"/>
          </a:xfrm>
          <a:prstGeom prst="rect">
            <a:avLst/>
          </a:prstGeom>
          <a:noFill/>
          <a:ln w="9525">
            <a:noFill/>
            <a:miter lim="800000"/>
            <a:headEnd/>
            <a:tailEnd/>
          </a:ln>
        </p:spPr>
        <p:txBody>
          <a:bodyPr anchor="ctr"/>
          <a:lstStyle/>
          <a:p>
            <a:pPr algn="ctr"/>
            <a:r>
              <a:rPr lang="en-US" sz="1600">
                <a:latin typeface="Rockwell"/>
                <a:ea typeface="Rockwell"/>
                <a:cs typeface="Rockwell"/>
              </a:rPr>
              <a:t>like</a:t>
            </a:r>
          </a:p>
        </p:txBody>
      </p:sp>
      <p:sp>
        <p:nvSpPr>
          <p:cNvPr id="77832" name="TextBox 122"/>
          <p:cNvSpPr txBox="1">
            <a:spLocks noChangeArrowheads="1"/>
          </p:cNvSpPr>
          <p:nvPr/>
        </p:nvSpPr>
        <p:spPr bwMode="auto">
          <a:xfrm>
            <a:off x="5497513" y="2538413"/>
            <a:ext cx="806450" cy="233362"/>
          </a:xfrm>
          <a:prstGeom prst="rect">
            <a:avLst/>
          </a:prstGeom>
          <a:noFill/>
          <a:ln w="9525">
            <a:noFill/>
            <a:miter lim="800000"/>
            <a:headEnd/>
            <a:tailEnd/>
          </a:ln>
        </p:spPr>
        <p:txBody>
          <a:bodyPr anchor="ctr"/>
          <a:lstStyle/>
          <a:p>
            <a:pPr algn="ctr"/>
            <a:r>
              <a:rPr lang="en-US" sz="1600">
                <a:latin typeface="Rockwell"/>
                <a:ea typeface="Rockwell"/>
                <a:cs typeface="Rockwell"/>
              </a:rPr>
              <a:t>flies</a:t>
            </a:r>
          </a:p>
        </p:txBody>
      </p:sp>
      <p:sp>
        <p:nvSpPr>
          <p:cNvPr id="77833" name="TextBox 123"/>
          <p:cNvSpPr txBox="1">
            <a:spLocks noChangeArrowheads="1"/>
          </p:cNvSpPr>
          <p:nvPr/>
        </p:nvSpPr>
        <p:spPr bwMode="auto">
          <a:xfrm>
            <a:off x="7367588" y="2541588"/>
            <a:ext cx="806450" cy="233362"/>
          </a:xfrm>
          <a:prstGeom prst="rect">
            <a:avLst/>
          </a:prstGeom>
          <a:noFill/>
          <a:ln w="9525">
            <a:noFill/>
            <a:miter lim="800000"/>
            <a:headEnd/>
            <a:tailEnd/>
          </a:ln>
        </p:spPr>
        <p:txBody>
          <a:bodyPr anchor="ctr"/>
          <a:lstStyle/>
          <a:p>
            <a:pPr algn="ctr"/>
            <a:r>
              <a:rPr lang="en-US" sz="1600">
                <a:latin typeface="Rockwell"/>
                <a:ea typeface="Rockwell"/>
                <a:cs typeface="Rockwell"/>
              </a:rPr>
              <a:t>an</a:t>
            </a:r>
          </a:p>
        </p:txBody>
      </p:sp>
      <p:sp>
        <p:nvSpPr>
          <p:cNvPr id="77834" name="TextBox 124"/>
          <p:cNvSpPr txBox="1">
            <a:spLocks noChangeArrowheads="1"/>
          </p:cNvSpPr>
          <p:nvPr/>
        </p:nvSpPr>
        <p:spPr bwMode="auto">
          <a:xfrm>
            <a:off x="8291513" y="2541588"/>
            <a:ext cx="806450" cy="233362"/>
          </a:xfrm>
          <a:prstGeom prst="rect">
            <a:avLst/>
          </a:prstGeom>
          <a:noFill/>
          <a:ln w="9525">
            <a:noFill/>
            <a:miter lim="800000"/>
            <a:headEnd/>
            <a:tailEnd/>
          </a:ln>
        </p:spPr>
        <p:txBody>
          <a:bodyPr anchor="ctr"/>
          <a:lstStyle/>
          <a:p>
            <a:pPr algn="ctr"/>
            <a:r>
              <a:rPr lang="en-US" sz="1600">
                <a:latin typeface="Rockwell"/>
                <a:ea typeface="Rockwell"/>
                <a:cs typeface="Rockwell"/>
              </a:rPr>
              <a:t>arrow</a:t>
            </a:r>
          </a:p>
        </p:txBody>
      </p:sp>
      <p:cxnSp>
        <p:nvCxnSpPr>
          <p:cNvPr id="8" name="Curved Connector 7"/>
          <p:cNvCxnSpPr>
            <a:stCxn id="77832" idx="0"/>
            <a:endCxn id="77830" idx="0"/>
          </p:cNvCxnSpPr>
          <p:nvPr/>
        </p:nvCxnSpPr>
        <p:spPr>
          <a:xfrm rot="16200000" flipH="1" flipV="1">
            <a:off x="5439569" y="2080419"/>
            <a:ext cx="3175" cy="919163"/>
          </a:xfrm>
          <a:prstGeom prst="curvedConnector3">
            <a:avLst>
              <a:gd name="adj1" fmla="val -15456389"/>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6" name="Curved Connector 125"/>
          <p:cNvCxnSpPr>
            <a:stCxn id="77832" idx="0"/>
            <a:endCxn id="77831" idx="0"/>
          </p:cNvCxnSpPr>
          <p:nvPr/>
        </p:nvCxnSpPr>
        <p:spPr>
          <a:xfrm rot="5400000" flipH="1" flipV="1">
            <a:off x="6367463" y="2068513"/>
            <a:ext cx="3175" cy="936625"/>
          </a:xfrm>
          <a:prstGeom prst="curvedConnector3">
            <a:avLst>
              <a:gd name="adj1" fmla="val 1299340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77831" idx="0"/>
            <a:endCxn id="77834" idx="0"/>
          </p:cNvCxnSpPr>
          <p:nvPr/>
        </p:nvCxnSpPr>
        <p:spPr>
          <a:xfrm rot="16200000" flipH="1">
            <a:off x="7762876" y="1609725"/>
            <a:ext cx="6350" cy="1857375"/>
          </a:xfrm>
          <a:prstGeom prst="curvedConnector3">
            <a:avLst>
              <a:gd name="adj1" fmla="val -133627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77834" idx="0"/>
            <a:endCxn id="77833" idx="0"/>
          </p:cNvCxnSpPr>
          <p:nvPr/>
        </p:nvCxnSpPr>
        <p:spPr>
          <a:xfrm rot="16200000" flipV="1">
            <a:off x="8225631" y="2080419"/>
            <a:ext cx="30163" cy="923925"/>
          </a:xfrm>
          <a:prstGeom prst="curvedConnector3">
            <a:avLst>
              <a:gd name="adj1" fmla="val 180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7839" name="Group 53"/>
          <p:cNvGrpSpPr>
            <a:grpSpLocks/>
          </p:cNvGrpSpPr>
          <p:nvPr/>
        </p:nvGrpSpPr>
        <p:grpSpPr bwMode="auto">
          <a:xfrm>
            <a:off x="5635625" y="3333750"/>
            <a:ext cx="2605088" cy="1828800"/>
            <a:chOff x="1195869" y="4290011"/>
            <a:chExt cx="2604957" cy="1829052"/>
          </a:xfrm>
        </p:grpSpPr>
        <p:pic>
          <p:nvPicPr>
            <p:cNvPr id="77850" name="Picture 54" descr="smith-08-fg-from-burkett.png"/>
            <p:cNvPicPr>
              <a:picLocks noChangeAspect="1"/>
            </p:cNvPicPr>
            <p:nvPr/>
          </p:nvPicPr>
          <p:blipFill>
            <a:blip r:embed="rId3"/>
            <a:srcRect/>
            <a:stretch>
              <a:fillRect/>
            </a:stretch>
          </p:blipFill>
          <p:spPr bwMode="auto">
            <a:xfrm>
              <a:off x="1195869" y="4290011"/>
              <a:ext cx="2604957" cy="1687237"/>
            </a:xfrm>
            <a:prstGeom prst="rect">
              <a:avLst/>
            </a:prstGeom>
            <a:noFill/>
            <a:ln w="9525">
              <a:noFill/>
              <a:miter lim="800000"/>
              <a:headEnd/>
              <a:tailEnd/>
            </a:ln>
          </p:spPr>
        </p:pic>
        <p:sp>
          <p:nvSpPr>
            <p:cNvPr id="77851" name="TextBox 55"/>
            <p:cNvSpPr txBox="1">
              <a:spLocks noChangeArrowheads="1"/>
            </p:cNvSpPr>
            <p:nvPr/>
          </p:nvSpPr>
          <p:spPr bwMode="auto">
            <a:xfrm>
              <a:off x="1195869" y="5915108"/>
              <a:ext cx="2540065" cy="203955"/>
            </a:xfrm>
            <a:prstGeom prst="rect">
              <a:avLst/>
            </a:prstGeom>
            <a:noFill/>
            <a:ln w="9525">
              <a:noFill/>
              <a:miter lim="800000"/>
              <a:headEnd/>
              <a:tailEnd/>
            </a:ln>
          </p:spPr>
          <p:txBody>
            <a:bodyPr anchor="ctr"/>
            <a:lstStyle/>
            <a:p>
              <a:pPr algn="ctr"/>
              <a:r>
                <a:rPr lang="en-US" sz="1200">
                  <a:latin typeface="Candara" pitchFamily="34" charset="0"/>
                </a:rPr>
                <a:t>*Figure from Burkett &amp; Klein (2012)</a:t>
              </a:r>
            </a:p>
          </p:txBody>
        </p:sp>
      </p:grpSp>
      <p:sp>
        <p:nvSpPr>
          <p:cNvPr id="77840" name="Content Placeholder 19"/>
          <p:cNvSpPr>
            <a:spLocks/>
          </p:cNvSpPr>
          <p:nvPr/>
        </p:nvSpPr>
        <p:spPr bwMode="auto">
          <a:xfrm>
            <a:off x="400050" y="5724525"/>
            <a:ext cx="8294688" cy="1062038"/>
          </a:xfrm>
          <a:prstGeom prst="rect">
            <a:avLst/>
          </a:prstGeom>
          <a:noFill/>
          <a:ln w="9525">
            <a:noFill/>
            <a:miter lim="800000"/>
            <a:headEnd/>
            <a:tailEnd/>
          </a:ln>
        </p:spPr>
        <p:txBody>
          <a:bodyPr/>
          <a:lstStyle/>
          <a:p>
            <a:pPr marL="1143000" lvl="2" indent="-228600">
              <a:lnSpc>
                <a:spcPct val="90000"/>
              </a:lnSpc>
              <a:spcBef>
                <a:spcPct val="20000"/>
              </a:spcBef>
              <a:buFont typeface="Arial" charset="0"/>
              <a:buChar char="•"/>
            </a:pPr>
            <a:r>
              <a:rPr lang="en-US" sz="2200">
                <a:latin typeface="Candara" pitchFamily="34" charset="0"/>
              </a:rPr>
              <a:t>Learn to </a:t>
            </a:r>
            <a:r>
              <a:rPr lang="en-US" sz="2200" i="1">
                <a:latin typeface="Candara" pitchFamily="34" charset="0"/>
              </a:rPr>
              <a:t>discourage</a:t>
            </a:r>
            <a:r>
              <a:rPr lang="en-US" sz="2200">
                <a:latin typeface="Candara" pitchFamily="34" charset="0"/>
              </a:rPr>
              <a:t> a verb from having 2 objects, etc.</a:t>
            </a:r>
          </a:p>
          <a:p>
            <a:pPr marL="1143000" lvl="2" indent="-228600">
              <a:lnSpc>
                <a:spcPct val="90000"/>
              </a:lnSpc>
              <a:spcBef>
                <a:spcPct val="20000"/>
              </a:spcBef>
              <a:buFont typeface="Arial" charset="0"/>
              <a:buChar char="•"/>
            </a:pPr>
            <a:r>
              <a:rPr lang="en-US" sz="2200">
                <a:latin typeface="Candara" pitchFamily="34" charset="0"/>
              </a:rPr>
              <a:t>Learn to </a:t>
            </a:r>
            <a:r>
              <a:rPr lang="en-US" sz="2200" i="1">
                <a:latin typeface="Candara" pitchFamily="34" charset="0"/>
              </a:rPr>
              <a:t>encourage</a:t>
            </a:r>
            <a:r>
              <a:rPr lang="en-US" sz="2200">
                <a:latin typeface="Candara" pitchFamily="34" charset="0"/>
              </a:rPr>
              <a:t> specific multi-arc constructions</a:t>
            </a:r>
          </a:p>
        </p:txBody>
      </p:sp>
      <p:grpSp>
        <p:nvGrpSpPr>
          <p:cNvPr id="63523" name="Group 35"/>
          <p:cNvGrpSpPr>
            <a:grpSpLocks/>
          </p:cNvGrpSpPr>
          <p:nvPr/>
        </p:nvGrpSpPr>
        <p:grpSpPr bwMode="auto">
          <a:xfrm>
            <a:off x="30163" y="4467225"/>
            <a:ext cx="1069975" cy="266700"/>
            <a:chOff x="0" y="2630"/>
            <a:chExt cx="674" cy="168"/>
          </a:xfrm>
        </p:grpSpPr>
        <p:sp>
          <p:nvSpPr>
            <p:cNvPr id="77848" name="Freeform 33"/>
            <p:cNvSpPr>
              <a:spLocks/>
            </p:cNvSpPr>
            <p:nvPr/>
          </p:nvSpPr>
          <p:spPr bwMode="auto">
            <a:xfrm flipH="1">
              <a:off x="0" y="2630"/>
              <a:ext cx="501" cy="163"/>
            </a:xfrm>
            <a:custGeom>
              <a:avLst/>
              <a:gdLst>
                <a:gd name="T0" fmla="*/ 0 w 501"/>
                <a:gd name="T1" fmla="*/ 162 h 163"/>
                <a:gd name="T2" fmla="*/ 251 w 501"/>
                <a:gd name="T3" fmla="*/ 0 h 163"/>
                <a:gd name="T4" fmla="*/ 501 w 501"/>
                <a:gd name="T5" fmla="*/ 163 h 163"/>
                <a:gd name="T6" fmla="*/ 0 60000 65536"/>
                <a:gd name="T7" fmla="*/ 0 60000 65536"/>
                <a:gd name="T8" fmla="*/ 0 60000 65536"/>
                <a:gd name="T9" fmla="*/ 0 w 501"/>
                <a:gd name="T10" fmla="*/ 0 h 163"/>
                <a:gd name="T11" fmla="*/ 501 w 501"/>
                <a:gd name="T12" fmla="*/ 163 h 163"/>
              </a:gdLst>
              <a:ahLst/>
              <a:cxnLst>
                <a:cxn ang="T6">
                  <a:pos x="T0" y="T1"/>
                </a:cxn>
                <a:cxn ang="T7">
                  <a:pos x="T2" y="T3"/>
                </a:cxn>
                <a:cxn ang="T8">
                  <a:pos x="T4" y="T5"/>
                </a:cxn>
              </a:cxnLst>
              <a:rect l="T9" t="T10" r="T11" b="T12"/>
              <a:pathLst>
                <a:path w="501" h="163">
                  <a:moveTo>
                    <a:pt x="0" y="162"/>
                  </a:moveTo>
                  <a:cubicBezTo>
                    <a:pt x="42" y="135"/>
                    <a:pt x="168" y="0"/>
                    <a:pt x="251" y="0"/>
                  </a:cubicBezTo>
                  <a:cubicBezTo>
                    <a:pt x="334" y="0"/>
                    <a:pt x="449" y="129"/>
                    <a:pt x="501" y="163"/>
                  </a:cubicBezTo>
                </a:path>
              </a:pathLst>
            </a:custGeom>
            <a:noFill/>
            <a:ln w="28575" cmpd="sng">
              <a:solidFill>
                <a:schemeClr val="tx1"/>
              </a:solidFill>
              <a:round/>
              <a:headEnd type="none" w="med" len="med"/>
              <a:tailEnd type="arrow" w="med" len="med"/>
            </a:ln>
          </p:spPr>
          <p:txBody>
            <a:bodyPr/>
            <a:lstStyle/>
            <a:p>
              <a:endParaRPr lang="en-US"/>
            </a:p>
          </p:txBody>
        </p:sp>
        <p:sp>
          <p:nvSpPr>
            <p:cNvPr id="77849" name="Freeform 34"/>
            <p:cNvSpPr>
              <a:spLocks/>
            </p:cNvSpPr>
            <p:nvPr/>
          </p:nvSpPr>
          <p:spPr bwMode="auto">
            <a:xfrm>
              <a:off x="173" y="2635"/>
              <a:ext cx="501" cy="163"/>
            </a:xfrm>
            <a:custGeom>
              <a:avLst/>
              <a:gdLst>
                <a:gd name="T0" fmla="*/ 0 w 501"/>
                <a:gd name="T1" fmla="*/ 162 h 163"/>
                <a:gd name="T2" fmla="*/ 251 w 501"/>
                <a:gd name="T3" fmla="*/ 0 h 163"/>
                <a:gd name="T4" fmla="*/ 501 w 501"/>
                <a:gd name="T5" fmla="*/ 163 h 163"/>
                <a:gd name="T6" fmla="*/ 0 60000 65536"/>
                <a:gd name="T7" fmla="*/ 0 60000 65536"/>
                <a:gd name="T8" fmla="*/ 0 60000 65536"/>
                <a:gd name="T9" fmla="*/ 0 w 501"/>
                <a:gd name="T10" fmla="*/ 0 h 163"/>
                <a:gd name="T11" fmla="*/ 501 w 501"/>
                <a:gd name="T12" fmla="*/ 163 h 163"/>
              </a:gdLst>
              <a:ahLst/>
              <a:cxnLst>
                <a:cxn ang="T6">
                  <a:pos x="T0" y="T1"/>
                </a:cxn>
                <a:cxn ang="T7">
                  <a:pos x="T2" y="T3"/>
                </a:cxn>
                <a:cxn ang="T8">
                  <a:pos x="T4" y="T5"/>
                </a:cxn>
              </a:cxnLst>
              <a:rect l="T9" t="T10" r="T11" b="T12"/>
              <a:pathLst>
                <a:path w="501" h="163">
                  <a:moveTo>
                    <a:pt x="0" y="162"/>
                  </a:moveTo>
                  <a:cubicBezTo>
                    <a:pt x="42" y="135"/>
                    <a:pt x="168" y="0"/>
                    <a:pt x="251" y="0"/>
                  </a:cubicBezTo>
                  <a:cubicBezTo>
                    <a:pt x="334" y="0"/>
                    <a:pt x="449" y="129"/>
                    <a:pt x="501" y="163"/>
                  </a:cubicBezTo>
                </a:path>
              </a:pathLst>
            </a:custGeom>
            <a:noFill/>
            <a:ln w="28575" cmpd="sng">
              <a:solidFill>
                <a:schemeClr val="tx1"/>
              </a:solidFill>
              <a:round/>
              <a:headEnd type="none" w="med" len="med"/>
              <a:tailEnd type="arrow" w="med" len="med"/>
            </a:ln>
          </p:spPr>
          <p:txBody>
            <a:bodyPr/>
            <a:lstStyle/>
            <a:p>
              <a:endParaRPr lang="en-US"/>
            </a:p>
          </p:txBody>
        </p:sp>
      </p:grpSp>
      <p:grpSp>
        <p:nvGrpSpPr>
          <p:cNvPr id="63534" name="Group 46"/>
          <p:cNvGrpSpPr>
            <a:grpSpLocks/>
          </p:cNvGrpSpPr>
          <p:nvPr/>
        </p:nvGrpSpPr>
        <p:grpSpPr bwMode="auto">
          <a:xfrm>
            <a:off x="0" y="5638800"/>
            <a:ext cx="1219200" cy="295275"/>
            <a:chOff x="0" y="3552"/>
            <a:chExt cx="768" cy="186"/>
          </a:xfrm>
        </p:grpSpPr>
        <p:sp>
          <p:nvSpPr>
            <p:cNvPr id="77846" name="Freeform 36"/>
            <p:cNvSpPr>
              <a:spLocks/>
            </p:cNvSpPr>
            <p:nvPr/>
          </p:nvSpPr>
          <p:spPr bwMode="auto">
            <a:xfrm>
              <a:off x="0" y="3648"/>
              <a:ext cx="501" cy="90"/>
            </a:xfrm>
            <a:custGeom>
              <a:avLst/>
              <a:gdLst>
                <a:gd name="T0" fmla="*/ 0 w 501"/>
                <a:gd name="T1" fmla="*/ 162 h 163"/>
                <a:gd name="T2" fmla="*/ 251 w 501"/>
                <a:gd name="T3" fmla="*/ 0 h 163"/>
                <a:gd name="T4" fmla="*/ 501 w 501"/>
                <a:gd name="T5" fmla="*/ 163 h 163"/>
                <a:gd name="T6" fmla="*/ 0 60000 65536"/>
                <a:gd name="T7" fmla="*/ 0 60000 65536"/>
                <a:gd name="T8" fmla="*/ 0 60000 65536"/>
                <a:gd name="T9" fmla="*/ 0 w 501"/>
                <a:gd name="T10" fmla="*/ 0 h 163"/>
                <a:gd name="T11" fmla="*/ 501 w 501"/>
                <a:gd name="T12" fmla="*/ 163 h 163"/>
              </a:gdLst>
              <a:ahLst/>
              <a:cxnLst>
                <a:cxn ang="T6">
                  <a:pos x="T0" y="T1"/>
                </a:cxn>
                <a:cxn ang="T7">
                  <a:pos x="T2" y="T3"/>
                </a:cxn>
                <a:cxn ang="T8">
                  <a:pos x="T4" y="T5"/>
                </a:cxn>
              </a:cxnLst>
              <a:rect l="T9" t="T10" r="T11" b="T12"/>
              <a:pathLst>
                <a:path w="501" h="163">
                  <a:moveTo>
                    <a:pt x="0" y="162"/>
                  </a:moveTo>
                  <a:cubicBezTo>
                    <a:pt x="42" y="135"/>
                    <a:pt x="168" y="0"/>
                    <a:pt x="251" y="0"/>
                  </a:cubicBezTo>
                  <a:cubicBezTo>
                    <a:pt x="334" y="0"/>
                    <a:pt x="449" y="129"/>
                    <a:pt x="501" y="163"/>
                  </a:cubicBezTo>
                </a:path>
              </a:pathLst>
            </a:custGeom>
            <a:noFill/>
            <a:ln w="28575" cmpd="sng">
              <a:solidFill>
                <a:schemeClr val="tx1"/>
              </a:solidFill>
              <a:round/>
              <a:headEnd type="none" w="med" len="med"/>
              <a:tailEnd type="arrow" w="med" len="med"/>
            </a:ln>
          </p:spPr>
          <p:txBody>
            <a:bodyPr/>
            <a:lstStyle/>
            <a:p>
              <a:endParaRPr lang="en-US"/>
            </a:p>
          </p:txBody>
        </p:sp>
        <p:sp>
          <p:nvSpPr>
            <p:cNvPr id="77847" name="Freeform 37"/>
            <p:cNvSpPr>
              <a:spLocks/>
            </p:cNvSpPr>
            <p:nvPr/>
          </p:nvSpPr>
          <p:spPr bwMode="auto">
            <a:xfrm>
              <a:off x="19" y="3552"/>
              <a:ext cx="749" cy="184"/>
            </a:xfrm>
            <a:custGeom>
              <a:avLst/>
              <a:gdLst>
                <a:gd name="T0" fmla="*/ 0 w 501"/>
                <a:gd name="T1" fmla="*/ 162 h 163"/>
                <a:gd name="T2" fmla="*/ 251 w 501"/>
                <a:gd name="T3" fmla="*/ 0 h 163"/>
                <a:gd name="T4" fmla="*/ 501 w 501"/>
                <a:gd name="T5" fmla="*/ 163 h 163"/>
                <a:gd name="T6" fmla="*/ 0 60000 65536"/>
                <a:gd name="T7" fmla="*/ 0 60000 65536"/>
                <a:gd name="T8" fmla="*/ 0 60000 65536"/>
                <a:gd name="T9" fmla="*/ 0 w 501"/>
                <a:gd name="T10" fmla="*/ 0 h 163"/>
                <a:gd name="T11" fmla="*/ 501 w 501"/>
                <a:gd name="T12" fmla="*/ 163 h 163"/>
              </a:gdLst>
              <a:ahLst/>
              <a:cxnLst>
                <a:cxn ang="T6">
                  <a:pos x="T0" y="T1"/>
                </a:cxn>
                <a:cxn ang="T7">
                  <a:pos x="T2" y="T3"/>
                </a:cxn>
                <a:cxn ang="T8">
                  <a:pos x="T4" y="T5"/>
                </a:cxn>
              </a:cxnLst>
              <a:rect l="T9" t="T10" r="T11" b="T12"/>
              <a:pathLst>
                <a:path w="501" h="163">
                  <a:moveTo>
                    <a:pt x="0" y="162"/>
                  </a:moveTo>
                  <a:cubicBezTo>
                    <a:pt x="42" y="135"/>
                    <a:pt x="168" y="0"/>
                    <a:pt x="251" y="0"/>
                  </a:cubicBezTo>
                  <a:cubicBezTo>
                    <a:pt x="334" y="0"/>
                    <a:pt x="449" y="129"/>
                    <a:pt x="501" y="163"/>
                  </a:cubicBezTo>
                </a:path>
              </a:pathLst>
            </a:custGeom>
            <a:noFill/>
            <a:ln w="28575" cmpd="sng">
              <a:solidFill>
                <a:schemeClr val="tx1"/>
              </a:solidFill>
              <a:round/>
              <a:headEnd type="none" w="med" len="med"/>
              <a:tailEnd type="arrow" w="med" len="med"/>
            </a:ln>
          </p:spPr>
          <p:txBody>
            <a:bodyPr/>
            <a:lstStyle/>
            <a:p>
              <a:endParaRPr lang="en-US"/>
            </a:p>
          </p:txBody>
        </p:sp>
      </p:grpSp>
      <p:grpSp>
        <p:nvGrpSpPr>
          <p:cNvPr id="63533" name="Group 45"/>
          <p:cNvGrpSpPr>
            <a:grpSpLocks/>
          </p:cNvGrpSpPr>
          <p:nvPr/>
        </p:nvGrpSpPr>
        <p:grpSpPr bwMode="auto">
          <a:xfrm>
            <a:off x="52388" y="6248400"/>
            <a:ext cx="1263650" cy="157163"/>
            <a:chOff x="33" y="3936"/>
            <a:chExt cx="796" cy="99"/>
          </a:xfrm>
        </p:grpSpPr>
        <p:sp>
          <p:nvSpPr>
            <p:cNvPr id="77844" name="Freeform 42"/>
            <p:cNvSpPr>
              <a:spLocks/>
            </p:cNvSpPr>
            <p:nvPr/>
          </p:nvSpPr>
          <p:spPr bwMode="auto">
            <a:xfrm>
              <a:off x="33" y="3936"/>
              <a:ext cx="399" cy="94"/>
            </a:xfrm>
            <a:custGeom>
              <a:avLst/>
              <a:gdLst>
                <a:gd name="T0" fmla="*/ 0 w 501"/>
                <a:gd name="T1" fmla="*/ 162 h 163"/>
                <a:gd name="T2" fmla="*/ 251 w 501"/>
                <a:gd name="T3" fmla="*/ 0 h 163"/>
                <a:gd name="T4" fmla="*/ 501 w 501"/>
                <a:gd name="T5" fmla="*/ 163 h 163"/>
                <a:gd name="T6" fmla="*/ 0 60000 65536"/>
                <a:gd name="T7" fmla="*/ 0 60000 65536"/>
                <a:gd name="T8" fmla="*/ 0 60000 65536"/>
                <a:gd name="T9" fmla="*/ 0 w 501"/>
                <a:gd name="T10" fmla="*/ 0 h 163"/>
                <a:gd name="T11" fmla="*/ 501 w 501"/>
                <a:gd name="T12" fmla="*/ 163 h 163"/>
              </a:gdLst>
              <a:ahLst/>
              <a:cxnLst>
                <a:cxn ang="T6">
                  <a:pos x="T0" y="T1"/>
                </a:cxn>
                <a:cxn ang="T7">
                  <a:pos x="T2" y="T3"/>
                </a:cxn>
                <a:cxn ang="T8">
                  <a:pos x="T4" y="T5"/>
                </a:cxn>
              </a:cxnLst>
              <a:rect l="T9" t="T10" r="T11" b="T12"/>
              <a:pathLst>
                <a:path w="501" h="163">
                  <a:moveTo>
                    <a:pt x="0" y="162"/>
                  </a:moveTo>
                  <a:cubicBezTo>
                    <a:pt x="42" y="135"/>
                    <a:pt x="168" y="0"/>
                    <a:pt x="251" y="0"/>
                  </a:cubicBezTo>
                  <a:cubicBezTo>
                    <a:pt x="334" y="0"/>
                    <a:pt x="449" y="129"/>
                    <a:pt x="501" y="163"/>
                  </a:cubicBezTo>
                </a:path>
              </a:pathLst>
            </a:custGeom>
            <a:noFill/>
            <a:ln w="28575" cmpd="sng">
              <a:solidFill>
                <a:schemeClr val="tx1"/>
              </a:solidFill>
              <a:round/>
              <a:headEnd type="none" w="med" len="med"/>
              <a:tailEnd type="arrow" w="med" len="med"/>
            </a:ln>
          </p:spPr>
          <p:txBody>
            <a:bodyPr/>
            <a:lstStyle/>
            <a:p>
              <a:endParaRPr lang="en-US"/>
            </a:p>
          </p:txBody>
        </p:sp>
        <p:sp>
          <p:nvSpPr>
            <p:cNvPr id="77845" name="Freeform 44"/>
            <p:cNvSpPr>
              <a:spLocks/>
            </p:cNvSpPr>
            <p:nvPr/>
          </p:nvSpPr>
          <p:spPr bwMode="auto">
            <a:xfrm>
              <a:off x="430" y="3941"/>
              <a:ext cx="399" cy="94"/>
            </a:xfrm>
            <a:custGeom>
              <a:avLst/>
              <a:gdLst>
                <a:gd name="T0" fmla="*/ 0 w 501"/>
                <a:gd name="T1" fmla="*/ 162 h 163"/>
                <a:gd name="T2" fmla="*/ 251 w 501"/>
                <a:gd name="T3" fmla="*/ 0 h 163"/>
                <a:gd name="T4" fmla="*/ 501 w 501"/>
                <a:gd name="T5" fmla="*/ 163 h 163"/>
                <a:gd name="T6" fmla="*/ 0 60000 65536"/>
                <a:gd name="T7" fmla="*/ 0 60000 65536"/>
                <a:gd name="T8" fmla="*/ 0 60000 65536"/>
                <a:gd name="T9" fmla="*/ 0 w 501"/>
                <a:gd name="T10" fmla="*/ 0 h 163"/>
                <a:gd name="T11" fmla="*/ 501 w 501"/>
                <a:gd name="T12" fmla="*/ 163 h 163"/>
              </a:gdLst>
              <a:ahLst/>
              <a:cxnLst>
                <a:cxn ang="T6">
                  <a:pos x="T0" y="T1"/>
                </a:cxn>
                <a:cxn ang="T7">
                  <a:pos x="T2" y="T3"/>
                </a:cxn>
                <a:cxn ang="T8">
                  <a:pos x="T4" y="T5"/>
                </a:cxn>
              </a:cxnLst>
              <a:rect l="T9" t="T10" r="T11" b="T12"/>
              <a:pathLst>
                <a:path w="501" h="163">
                  <a:moveTo>
                    <a:pt x="0" y="162"/>
                  </a:moveTo>
                  <a:cubicBezTo>
                    <a:pt x="42" y="135"/>
                    <a:pt x="168" y="0"/>
                    <a:pt x="251" y="0"/>
                  </a:cubicBezTo>
                  <a:cubicBezTo>
                    <a:pt x="334" y="0"/>
                    <a:pt x="449" y="129"/>
                    <a:pt x="501" y="163"/>
                  </a:cubicBezTo>
                </a:path>
              </a:pathLst>
            </a:custGeom>
            <a:noFill/>
            <a:ln w="28575" cmpd="sng">
              <a:solidFill>
                <a:schemeClr val="tx1"/>
              </a:solidFill>
              <a:round/>
              <a:headEnd type="none" w="med" len="med"/>
              <a:tailEnd type="arrow"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3523"/>
                                        </p:tgtEl>
                                        <p:attrNameLst>
                                          <p:attrName>style.visibility</p:attrName>
                                        </p:attrNameLst>
                                      </p:cBhvr>
                                      <p:to>
                                        <p:strVal val="visible"/>
                                      </p:to>
                                    </p:set>
                                    <p:anim calcmode="lin" valueType="num">
                                      <p:cBhvr additive="base">
                                        <p:cTn id="7" dur="500" fill="hold"/>
                                        <p:tgtEl>
                                          <p:spTgt spid="63523"/>
                                        </p:tgtEl>
                                        <p:attrNameLst>
                                          <p:attrName>ppt_x</p:attrName>
                                        </p:attrNameLst>
                                      </p:cBhvr>
                                      <p:tavLst>
                                        <p:tav tm="0">
                                          <p:val>
                                            <p:strVal val="0-#ppt_w/2"/>
                                          </p:val>
                                        </p:tav>
                                        <p:tav tm="100000">
                                          <p:val>
                                            <p:strVal val="#ppt_x"/>
                                          </p:val>
                                        </p:tav>
                                      </p:tavLst>
                                    </p:anim>
                                    <p:anim calcmode="lin" valueType="num">
                                      <p:cBhvr additive="base">
                                        <p:cTn id="8" dur="500" fill="hold"/>
                                        <p:tgtEl>
                                          <p:spTgt spid="635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3534"/>
                                        </p:tgtEl>
                                        <p:attrNameLst>
                                          <p:attrName>style.visibility</p:attrName>
                                        </p:attrNameLst>
                                      </p:cBhvr>
                                      <p:to>
                                        <p:strVal val="visible"/>
                                      </p:to>
                                    </p:set>
                                    <p:anim calcmode="lin" valueType="num">
                                      <p:cBhvr additive="base">
                                        <p:cTn id="13" dur="500" fill="hold"/>
                                        <p:tgtEl>
                                          <p:spTgt spid="63534"/>
                                        </p:tgtEl>
                                        <p:attrNameLst>
                                          <p:attrName>ppt_x</p:attrName>
                                        </p:attrNameLst>
                                      </p:cBhvr>
                                      <p:tavLst>
                                        <p:tav tm="0">
                                          <p:val>
                                            <p:strVal val="0-#ppt_w/2"/>
                                          </p:val>
                                        </p:tav>
                                        <p:tav tm="100000">
                                          <p:val>
                                            <p:strVal val="#ppt_x"/>
                                          </p:val>
                                        </p:tav>
                                      </p:tavLst>
                                    </p:anim>
                                    <p:anim calcmode="lin" valueType="num">
                                      <p:cBhvr additive="base">
                                        <p:cTn id="14" dur="500" fill="hold"/>
                                        <p:tgtEl>
                                          <p:spTgt spid="635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3533"/>
                                        </p:tgtEl>
                                        <p:attrNameLst>
                                          <p:attrName>style.visibility</p:attrName>
                                        </p:attrNameLst>
                                      </p:cBhvr>
                                      <p:to>
                                        <p:strVal val="visible"/>
                                      </p:to>
                                    </p:set>
                                    <p:anim calcmode="lin" valueType="num">
                                      <p:cBhvr additive="base">
                                        <p:cTn id="19" dur="500" fill="hold"/>
                                        <p:tgtEl>
                                          <p:spTgt spid="63533"/>
                                        </p:tgtEl>
                                        <p:attrNameLst>
                                          <p:attrName>ppt_x</p:attrName>
                                        </p:attrNameLst>
                                      </p:cBhvr>
                                      <p:tavLst>
                                        <p:tav tm="0">
                                          <p:val>
                                            <p:strVal val="0-#ppt_w/2"/>
                                          </p:val>
                                        </p:tav>
                                        <p:tav tm="100000">
                                          <p:val>
                                            <p:strVal val="#ppt_x"/>
                                          </p:val>
                                        </p:tav>
                                      </p:tavLst>
                                    </p:anim>
                                    <p:anim calcmode="lin" valueType="num">
                                      <p:cBhvr additive="base">
                                        <p:cTn id="20" dur="500" fill="hold"/>
                                        <p:tgtEl>
                                          <p:spTgt spid="63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6" descr="auli-fig2-factor-graph.png"/>
          <p:cNvPicPr>
            <a:picLocks noChangeAspect="1"/>
          </p:cNvPicPr>
          <p:nvPr/>
        </p:nvPicPr>
        <p:blipFill>
          <a:blip r:embed="rId2"/>
          <a:srcRect/>
          <a:stretch>
            <a:fillRect/>
          </a:stretch>
        </p:blipFill>
        <p:spPr bwMode="auto">
          <a:xfrm>
            <a:off x="5095875" y="3756025"/>
            <a:ext cx="3462338" cy="2365375"/>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Joint </a:t>
            </a:r>
            <a:r>
              <a:rPr lang="en-US" dirty="0"/>
              <a:t>CCG Parsing and </a:t>
            </a:r>
            <a:r>
              <a:rPr lang="en-US" dirty="0" err="1"/>
              <a:t>Supertagging</a:t>
            </a:r>
            <a:endParaRPr lang="en-US" dirty="0"/>
          </a:p>
        </p:txBody>
      </p:sp>
      <p:sp>
        <p:nvSpPr>
          <p:cNvPr id="3" name="Content Placeholder 2"/>
          <p:cNvSpPr>
            <a:spLocks noGrp="1"/>
          </p:cNvSpPr>
          <p:nvPr>
            <p:ph idx="1"/>
          </p:nvPr>
        </p:nvSpPr>
        <p:spPr>
          <a:xfrm>
            <a:off x="457200" y="1211263"/>
            <a:ext cx="4043363" cy="5045075"/>
          </a:xfrm>
        </p:spPr>
        <p:txBody>
          <a:bodyPr rtlCol="0">
            <a:normAutofit fontScale="92500" lnSpcReduction="20000"/>
          </a:bodyPr>
          <a:lstStyle/>
          <a:p>
            <a:pPr eaLnBrk="1" fontAlgn="auto" hangingPunct="1">
              <a:spcAft>
                <a:spcPts val="0"/>
              </a:spcAft>
              <a:buFont typeface="Arial"/>
              <a:buChar char="•"/>
              <a:defRPr/>
            </a:pPr>
            <a:r>
              <a:rPr lang="en-US" b="1" dirty="0" smtClean="0"/>
              <a:t>Variables</a:t>
            </a:r>
            <a:r>
              <a:rPr lang="en-US" dirty="0" smtClean="0"/>
              <a:t>:</a:t>
            </a:r>
          </a:p>
          <a:p>
            <a:pPr lvl="1" eaLnBrk="1" fontAlgn="auto" hangingPunct="1">
              <a:spcAft>
                <a:spcPts val="0"/>
              </a:spcAft>
              <a:buFont typeface="Arial"/>
              <a:buChar char="–"/>
              <a:defRPr/>
            </a:pPr>
            <a:r>
              <a:rPr lang="en-US" dirty="0" smtClean="0"/>
              <a:t>Spans</a:t>
            </a:r>
          </a:p>
          <a:p>
            <a:pPr lvl="1" eaLnBrk="1" fontAlgn="auto" hangingPunct="1">
              <a:spcAft>
                <a:spcPts val="0"/>
              </a:spcAft>
              <a:buFont typeface="Arial"/>
              <a:buChar char="–"/>
              <a:defRPr/>
            </a:pPr>
            <a:r>
              <a:rPr lang="en-US" dirty="0" smtClean="0"/>
              <a:t>Labels on non-terminals</a:t>
            </a:r>
          </a:p>
          <a:p>
            <a:pPr lvl="1" eaLnBrk="1" fontAlgn="auto" hangingPunct="1">
              <a:spcAft>
                <a:spcPts val="0"/>
              </a:spcAft>
              <a:buFont typeface="Arial"/>
              <a:buChar char="–"/>
              <a:defRPr/>
            </a:pPr>
            <a:r>
              <a:rPr lang="en-US" dirty="0" err="1" smtClean="0"/>
              <a:t>Supertags</a:t>
            </a:r>
            <a:r>
              <a:rPr lang="en-US" dirty="0" smtClean="0"/>
              <a:t> on pre-terminals</a:t>
            </a:r>
          </a:p>
          <a:p>
            <a:pPr eaLnBrk="1" fontAlgn="auto" hangingPunct="1">
              <a:spcAft>
                <a:spcPts val="0"/>
              </a:spcAft>
              <a:buFont typeface="Arial"/>
              <a:buChar char="•"/>
              <a:defRPr/>
            </a:pPr>
            <a:r>
              <a:rPr lang="en-US" b="1" dirty="0" smtClean="0"/>
              <a:t>Interactions</a:t>
            </a:r>
            <a:r>
              <a:rPr lang="en-US" dirty="0" smtClean="0"/>
              <a:t>:</a:t>
            </a:r>
          </a:p>
          <a:p>
            <a:pPr lvl="1" eaLnBrk="1" fontAlgn="auto" hangingPunct="1">
              <a:spcAft>
                <a:spcPts val="0"/>
              </a:spcAft>
              <a:buFont typeface="Arial"/>
              <a:buChar char="–"/>
              <a:defRPr/>
            </a:pPr>
            <a:r>
              <a:rPr lang="en-US" dirty="0" smtClean="0"/>
              <a:t>Spans must form a tree</a:t>
            </a:r>
          </a:p>
          <a:p>
            <a:pPr lvl="1" eaLnBrk="1" fontAlgn="auto" hangingPunct="1">
              <a:spcAft>
                <a:spcPts val="0"/>
              </a:spcAft>
              <a:buFont typeface="Arial"/>
              <a:buChar char="–"/>
              <a:defRPr/>
            </a:pPr>
            <a:r>
              <a:rPr lang="en-US" dirty="0"/>
              <a:t>Triples </a:t>
            </a:r>
            <a:r>
              <a:rPr lang="en-US" dirty="0">
                <a:sym typeface="Wingdings"/>
              </a:rPr>
              <a:t>of labels: parent, left-child, and right-</a:t>
            </a:r>
            <a:r>
              <a:rPr lang="en-US" dirty="0" smtClean="0">
                <a:sym typeface="Wingdings"/>
              </a:rPr>
              <a:t>child</a:t>
            </a:r>
            <a:endParaRPr lang="en-US" dirty="0" smtClean="0"/>
          </a:p>
          <a:p>
            <a:pPr lvl="1" eaLnBrk="1" fontAlgn="auto" hangingPunct="1">
              <a:spcAft>
                <a:spcPts val="0"/>
              </a:spcAft>
              <a:buFont typeface="Arial"/>
              <a:buChar char="–"/>
              <a:defRPr/>
            </a:pPr>
            <a:r>
              <a:rPr lang="en-US" dirty="0" smtClean="0"/>
              <a:t>Adjacent tags</a:t>
            </a:r>
          </a:p>
        </p:txBody>
      </p:sp>
      <p:sp>
        <p:nvSpPr>
          <p:cNvPr id="4" name="Slide Number Placeholder 3"/>
          <p:cNvSpPr>
            <a:spLocks noGrp="1"/>
          </p:cNvSpPr>
          <p:nvPr>
            <p:ph type="sldNum" sz="quarter" idx="12"/>
          </p:nvPr>
        </p:nvSpPr>
        <p:spPr/>
        <p:txBody>
          <a:bodyPr/>
          <a:lstStyle/>
          <a:p>
            <a:pPr>
              <a:defRPr/>
            </a:pPr>
            <a:fld id="{7B6DDF05-6B9B-41F2-A5E5-0902C02CBBD7}" type="slidenum">
              <a:rPr lang="en-US"/>
              <a:pPr>
                <a:defRPr/>
              </a:pPr>
              <a:t>37</a:t>
            </a:fld>
            <a:endParaRPr lang="en-US"/>
          </a:p>
        </p:txBody>
      </p:sp>
      <p:sp>
        <p:nvSpPr>
          <p:cNvPr id="8" name="TextBox 7"/>
          <p:cNvSpPr txBox="1"/>
          <p:nvPr/>
        </p:nvSpPr>
        <p:spPr>
          <a:xfrm>
            <a:off x="0" y="6256338"/>
            <a:ext cx="3497263" cy="601662"/>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800" dirty="0">
                <a:latin typeface="+mn-lt"/>
                <a:cs typeface="+mn-cs"/>
              </a:rPr>
              <a:t>(</a:t>
            </a:r>
            <a:r>
              <a:rPr lang="en-US" sz="2800" dirty="0" err="1">
                <a:latin typeface="+mn-lt"/>
                <a:cs typeface="+mn-cs"/>
              </a:rPr>
              <a:t>Auli</a:t>
            </a:r>
            <a:r>
              <a:rPr lang="en-US" sz="2800" dirty="0">
                <a:latin typeface="+mn-lt"/>
                <a:cs typeface="+mn-cs"/>
              </a:rPr>
              <a:t> &amp; Lopez, 2011)</a:t>
            </a:r>
          </a:p>
        </p:txBody>
      </p:sp>
      <p:sp>
        <p:nvSpPr>
          <p:cNvPr id="9" name="TextBox 8"/>
          <p:cNvSpPr txBox="1"/>
          <p:nvPr/>
        </p:nvSpPr>
        <p:spPr>
          <a:xfrm>
            <a:off x="0" y="0"/>
            <a:ext cx="2079625" cy="439738"/>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400" dirty="0">
                <a:latin typeface="+mn-lt"/>
                <a:cs typeface="+mn-cs"/>
              </a:rPr>
              <a:t>Example Task:</a:t>
            </a:r>
          </a:p>
        </p:txBody>
      </p:sp>
      <p:pic>
        <p:nvPicPr>
          <p:cNvPr id="79879" name="Picture 4" descr="auli-11-ccg-parse-sentence.png"/>
          <p:cNvPicPr>
            <a:picLocks noChangeAspect="1"/>
          </p:cNvPicPr>
          <p:nvPr/>
        </p:nvPicPr>
        <p:blipFill>
          <a:blip r:embed="rId3"/>
          <a:srcRect/>
          <a:stretch>
            <a:fillRect/>
          </a:stretch>
        </p:blipFill>
        <p:spPr bwMode="auto">
          <a:xfrm>
            <a:off x="4308475" y="1377950"/>
            <a:ext cx="4686300" cy="195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C61A947-B47C-4FE9-BF6B-846DDB827C37}" type="slidenum">
              <a:rPr lang="en-US"/>
              <a:pPr>
                <a:defRPr/>
              </a:pPr>
              <a:t>38</a:t>
            </a:fld>
            <a:endParaRPr lang="en-US"/>
          </a:p>
        </p:txBody>
      </p:sp>
      <p:sp>
        <p:nvSpPr>
          <p:cNvPr id="5" name="TextBox 4"/>
          <p:cNvSpPr txBox="1"/>
          <p:nvPr/>
        </p:nvSpPr>
        <p:spPr>
          <a:xfrm>
            <a:off x="0" y="6256338"/>
            <a:ext cx="5281613" cy="601662"/>
          </a:xfrm>
          <a:prstGeom prst="rect">
            <a:avLst/>
          </a:prstGeom>
          <a:solidFill>
            <a:schemeClr val="accent6">
              <a:lumMod val="60000"/>
              <a:lumOff val="40000"/>
            </a:schemeClr>
          </a:solidFill>
        </p:spPr>
        <p:txBody>
          <a:bodyPr anchor="ctr"/>
          <a:lstStyle/>
          <a:p>
            <a:pPr algn="ctr">
              <a:defRPr/>
            </a:pPr>
            <a:r>
              <a:rPr lang="en-US" sz="2800">
                <a:latin typeface="Candara" pitchFamily="34" charset="0"/>
              </a:rPr>
              <a:t>Figure thanks to Markus Dreyer</a:t>
            </a:r>
          </a:p>
        </p:txBody>
      </p:sp>
      <p:sp>
        <p:nvSpPr>
          <p:cNvPr id="6" name="TextBox 5"/>
          <p:cNvSpPr txBox="1"/>
          <p:nvPr/>
        </p:nvSpPr>
        <p:spPr>
          <a:xfrm>
            <a:off x="0" y="0"/>
            <a:ext cx="2079625" cy="439738"/>
          </a:xfrm>
          <a:prstGeom prst="rect">
            <a:avLst/>
          </a:prstGeom>
          <a:solidFill>
            <a:schemeClr val="accent6">
              <a:lumMod val="60000"/>
              <a:lumOff val="40000"/>
            </a:schemeClr>
          </a:solidFill>
        </p:spPr>
        <p:txBody>
          <a:bodyPr anchor="ctr"/>
          <a:lstStyle/>
          <a:p>
            <a:pPr algn="ctr">
              <a:defRPr/>
            </a:pPr>
            <a:r>
              <a:rPr lang="en-US" sz="2400">
                <a:latin typeface="Candara" pitchFamily="34" charset="0"/>
              </a:rPr>
              <a:t>Example task:</a:t>
            </a:r>
          </a:p>
        </p:txBody>
      </p:sp>
      <p:sp>
        <p:nvSpPr>
          <p:cNvPr id="80900" name="Title 7"/>
          <p:cNvSpPr>
            <a:spLocks noGrp="1"/>
          </p:cNvSpPr>
          <p:nvPr>
            <p:ph type="title"/>
          </p:nvPr>
        </p:nvSpPr>
        <p:spPr>
          <a:xfrm>
            <a:off x="457200" y="274638"/>
            <a:ext cx="8569325" cy="722312"/>
          </a:xfrm>
        </p:spPr>
        <p:txBody>
          <a:bodyPr/>
          <a:lstStyle/>
          <a:p>
            <a:pPr eaLnBrk="1" hangingPunct="1"/>
            <a:r>
              <a:rPr lang="en-US" sz="4000" smtClean="0"/>
              <a:t>Transliteration or Back-Transliteration</a:t>
            </a:r>
          </a:p>
        </p:txBody>
      </p:sp>
      <p:pic>
        <p:nvPicPr>
          <p:cNvPr id="80901" name="Picture 9"/>
          <p:cNvPicPr>
            <a:picLocks noChangeAspect="1" noChangeArrowheads="1"/>
          </p:cNvPicPr>
          <p:nvPr/>
        </p:nvPicPr>
        <p:blipFill>
          <a:blip r:embed="rId2"/>
          <a:srcRect/>
          <a:stretch>
            <a:fillRect/>
          </a:stretch>
        </p:blipFill>
        <p:spPr bwMode="auto">
          <a:xfrm>
            <a:off x="1903413" y="3351213"/>
            <a:ext cx="7123112" cy="2816225"/>
          </a:xfrm>
          <a:prstGeom prst="rect">
            <a:avLst/>
          </a:prstGeom>
          <a:noFill/>
          <a:ln w="9525">
            <a:noFill/>
            <a:miter lim="800000"/>
            <a:headEnd/>
            <a:tailEnd/>
          </a:ln>
        </p:spPr>
      </p:pic>
      <p:sp>
        <p:nvSpPr>
          <p:cNvPr id="80902" name="Content Placeholder 2"/>
          <p:cNvSpPr>
            <a:spLocks/>
          </p:cNvSpPr>
          <p:nvPr/>
        </p:nvSpPr>
        <p:spPr bwMode="auto">
          <a:xfrm>
            <a:off x="457200" y="1211263"/>
            <a:ext cx="7621588" cy="5045075"/>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US" sz="3000" b="1">
                <a:latin typeface="Candara" pitchFamily="34" charset="0"/>
              </a:rPr>
              <a:t>Variables (string)</a:t>
            </a:r>
            <a:r>
              <a:rPr lang="en-US" sz="3000">
                <a:latin typeface="Candara" pitchFamily="34" charset="0"/>
              </a:rPr>
              <a:t>:</a:t>
            </a:r>
          </a:p>
          <a:p>
            <a:pPr marL="742950" lvl="1" indent="-285750">
              <a:lnSpc>
                <a:spcPct val="80000"/>
              </a:lnSpc>
              <a:spcBef>
                <a:spcPct val="20000"/>
              </a:spcBef>
              <a:buFont typeface="Arial" charset="0"/>
              <a:buChar char="–"/>
            </a:pPr>
            <a:r>
              <a:rPr lang="en-US" sz="2600">
                <a:latin typeface="Candara" pitchFamily="34" charset="0"/>
              </a:rPr>
              <a:t>English and Japanese orthographic strings</a:t>
            </a:r>
          </a:p>
          <a:p>
            <a:pPr marL="742950" lvl="1" indent="-285750">
              <a:lnSpc>
                <a:spcPct val="80000"/>
              </a:lnSpc>
              <a:spcBef>
                <a:spcPct val="20000"/>
              </a:spcBef>
              <a:buFont typeface="Arial" charset="0"/>
              <a:buChar char="–"/>
            </a:pPr>
            <a:r>
              <a:rPr lang="en-US" sz="2600">
                <a:latin typeface="Candara" pitchFamily="34" charset="0"/>
              </a:rPr>
              <a:t>English and Japanese phonological strings</a:t>
            </a:r>
          </a:p>
          <a:p>
            <a:pPr marL="342900" indent="-342900">
              <a:lnSpc>
                <a:spcPct val="80000"/>
              </a:lnSpc>
              <a:spcBef>
                <a:spcPct val="20000"/>
              </a:spcBef>
              <a:buFont typeface="Arial" charset="0"/>
              <a:buChar char="•"/>
            </a:pPr>
            <a:r>
              <a:rPr lang="en-US" sz="3000" b="1">
                <a:latin typeface="Candara" pitchFamily="34" charset="0"/>
              </a:rPr>
              <a:t>Interactions</a:t>
            </a:r>
            <a:r>
              <a:rPr lang="en-US" sz="3000">
                <a:latin typeface="Candara" pitchFamily="34" charset="0"/>
              </a:rPr>
              <a:t>:</a:t>
            </a:r>
          </a:p>
          <a:p>
            <a:pPr marL="742950" lvl="1" indent="-285750">
              <a:lnSpc>
                <a:spcPct val="80000"/>
              </a:lnSpc>
              <a:spcBef>
                <a:spcPct val="20000"/>
              </a:spcBef>
              <a:buFont typeface="Arial" charset="0"/>
              <a:buChar char="–"/>
            </a:pPr>
            <a:r>
              <a:rPr lang="en-US" sz="2600">
                <a:latin typeface="Candara" pitchFamily="34" charset="0"/>
              </a:rPr>
              <a:t>All pairs of strings could be relevant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6"/>
          <p:cNvSpPr>
            <a:spLocks noGrp="1"/>
          </p:cNvSpPr>
          <p:nvPr>
            <p:ph idx="4294967295"/>
          </p:nvPr>
        </p:nvSpPr>
        <p:spPr>
          <a:xfrm>
            <a:off x="457200" y="1211263"/>
            <a:ext cx="3695700" cy="5045075"/>
          </a:xfrm>
        </p:spPr>
        <p:txBody>
          <a:bodyPr/>
          <a:lstStyle/>
          <a:p>
            <a:pPr eaLnBrk="1" hangingPunct="1">
              <a:lnSpc>
                <a:spcPct val="90000"/>
              </a:lnSpc>
            </a:pPr>
            <a:r>
              <a:rPr lang="en-US" b="1" smtClean="0"/>
              <a:t>Variables (string)</a:t>
            </a:r>
            <a:r>
              <a:rPr lang="en-US" smtClean="0"/>
              <a:t>: </a:t>
            </a:r>
          </a:p>
          <a:p>
            <a:pPr lvl="1" eaLnBrk="1" hangingPunct="1">
              <a:lnSpc>
                <a:spcPct val="90000"/>
              </a:lnSpc>
            </a:pPr>
            <a:r>
              <a:rPr lang="en-US" smtClean="0"/>
              <a:t>Inflected forms </a:t>
            </a:r>
            <a:br>
              <a:rPr lang="en-US" smtClean="0"/>
            </a:br>
            <a:r>
              <a:rPr lang="en-US" smtClean="0"/>
              <a:t>of the same verb</a:t>
            </a:r>
          </a:p>
          <a:p>
            <a:pPr eaLnBrk="1" hangingPunct="1">
              <a:lnSpc>
                <a:spcPct val="90000"/>
              </a:lnSpc>
            </a:pPr>
            <a:r>
              <a:rPr lang="en-US" b="1" smtClean="0"/>
              <a:t>Interactions</a:t>
            </a:r>
            <a:r>
              <a:rPr lang="en-US" smtClean="0"/>
              <a:t>: </a:t>
            </a:r>
          </a:p>
          <a:p>
            <a:pPr lvl="1" eaLnBrk="1" hangingPunct="1">
              <a:lnSpc>
                <a:spcPct val="90000"/>
              </a:lnSpc>
            </a:pPr>
            <a:r>
              <a:rPr lang="en-US" smtClean="0"/>
              <a:t>Between pairs of entries in the table </a:t>
            </a:r>
            <a:br>
              <a:rPr lang="en-US" smtClean="0"/>
            </a:br>
            <a:r>
              <a:rPr lang="en-US" sz="2400" smtClean="0"/>
              <a:t>(e.g. infinitive form affects present-singular)</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2E46DA0-E485-47D6-9C27-8E219BF7869A}" type="slidenum">
              <a:rPr lang="en-US" sz="1200">
                <a:solidFill>
                  <a:schemeClr val="tx1">
                    <a:tint val="75000"/>
                  </a:schemeClr>
                </a:solidFill>
                <a:latin typeface="+mn-lt"/>
                <a:cs typeface="+mn-cs"/>
              </a:rPr>
              <a:pPr algn="r" fontAlgn="auto">
                <a:spcBef>
                  <a:spcPts val="0"/>
                </a:spcBef>
                <a:spcAft>
                  <a:spcPts val="0"/>
                </a:spcAft>
                <a:defRPr/>
              </a:pPr>
              <a:t>39</a:t>
            </a:fld>
            <a:endParaRPr lang="en-US" sz="1200">
              <a:solidFill>
                <a:schemeClr val="tx1">
                  <a:tint val="75000"/>
                </a:schemeClr>
              </a:solidFill>
              <a:latin typeface="+mn-lt"/>
              <a:cs typeface="+mn-cs"/>
            </a:endParaRPr>
          </a:p>
        </p:txBody>
      </p:sp>
      <p:sp>
        <p:nvSpPr>
          <p:cNvPr id="5" name="TextBox 4"/>
          <p:cNvSpPr txBox="1"/>
          <p:nvPr/>
        </p:nvSpPr>
        <p:spPr>
          <a:xfrm>
            <a:off x="0" y="6256338"/>
            <a:ext cx="3740150" cy="601662"/>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800" dirty="0">
                <a:latin typeface="+mn-lt"/>
                <a:cs typeface="+mn-cs"/>
              </a:rPr>
              <a:t>(Dreyer &amp; Eisner, 2009)</a:t>
            </a:r>
          </a:p>
        </p:txBody>
      </p:sp>
      <p:sp>
        <p:nvSpPr>
          <p:cNvPr id="6" name="TextBox 5"/>
          <p:cNvSpPr txBox="1"/>
          <p:nvPr/>
        </p:nvSpPr>
        <p:spPr>
          <a:xfrm>
            <a:off x="0" y="0"/>
            <a:ext cx="2079625" cy="439738"/>
          </a:xfrm>
          <a:prstGeom prst="rect">
            <a:avLst/>
          </a:prstGeom>
          <a:solidFill>
            <a:schemeClr val="accent6">
              <a:lumMod val="60000"/>
              <a:lumOff val="40000"/>
            </a:schemeClr>
          </a:solidFill>
        </p:spPr>
        <p:txBody>
          <a:bodyPr anchor="ctr"/>
          <a:lstStyle/>
          <a:p>
            <a:pPr algn="ctr">
              <a:defRPr/>
            </a:pPr>
            <a:r>
              <a:rPr lang="en-US" sz="2400">
                <a:latin typeface="Candara" pitchFamily="34" charset="0"/>
              </a:rPr>
              <a:t>Example task:</a:t>
            </a:r>
          </a:p>
        </p:txBody>
      </p:sp>
      <p:sp>
        <p:nvSpPr>
          <p:cNvPr id="8" name="Title 7"/>
          <p:cNvSpPr>
            <a:spLocks noGrp="1"/>
          </p:cNvSpPr>
          <p:nvPr>
            <p:ph type="title" idx="4294967295"/>
          </p:nvPr>
        </p:nvSpPr>
        <p:spPr/>
        <p:txBody>
          <a:bodyPr rtlCol="0">
            <a:normAutofit fontScale="90000"/>
          </a:bodyPr>
          <a:lstStyle/>
          <a:p>
            <a:pPr eaLnBrk="1" fontAlgn="auto" hangingPunct="1">
              <a:spcAft>
                <a:spcPts val="0"/>
              </a:spcAft>
              <a:defRPr/>
            </a:pPr>
            <a:r>
              <a:rPr lang="en-US" dirty="0"/>
              <a:t>Morphological </a:t>
            </a:r>
            <a:r>
              <a:rPr lang="en-US" dirty="0" smtClean="0"/>
              <a:t>Paradigms</a:t>
            </a:r>
            <a:endParaRPr lang="en-US" dirty="0"/>
          </a:p>
        </p:txBody>
      </p:sp>
      <p:pic>
        <p:nvPicPr>
          <p:cNvPr id="81926" name="Picture 10"/>
          <p:cNvPicPr>
            <a:picLocks noChangeAspect="1" noChangeArrowheads="1"/>
          </p:cNvPicPr>
          <p:nvPr/>
        </p:nvPicPr>
        <p:blipFill>
          <a:blip r:embed="rId3"/>
          <a:srcRect/>
          <a:stretch>
            <a:fillRect/>
          </a:stretch>
        </p:blipFill>
        <p:spPr bwMode="auto">
          <a:xfrm>
            <a:off x="4391025" y="996950"/>
            <a:ext cx="4064000" cy="3233738"/>
          </a:xfrm>
          <a:prstGeom prst="rect">
            <a:avLst/>
          </a:prstGeom>
          <a:noFill/>
          <a:ln w="9525">
            <a:noFill/>
            <a:miter lim="800000"/>
            <a:headEnd/>
            <a:tailEnd/>
          </a:ln>
        </p:spPr>
      </p:pic>
      <p:pic>
        <p:nvPicPr>
          <p:cNvPr id="81927" name="Picture 12"/>
          <p:cNvPicPr>
            <a:picLocks noChangeAspect="1" noChangeArrowheads="1"/>
          </p:cNvPicPr>
          <p:nvPr/>
        </p:nvPicPr>
        <p:blipFill>
          <a:blip r:embed="rId4"/>
          <a:srcRect/>
          <a:stretch>
            <a:fillRect/>
          </a:stretch>
        </p:blipFill>
        <p:spPr bwMode="auto">
          <a:xfrm>
            <a:off x="5119688" y="4260850"/>
            <a:ext cx="2865437" cy="246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Outline</a:t>
            </a:r>
          </a:p>
        </p:txBody>
      </p:sp>
      <p:sp>
        <p:nvSpPr>
          <p:cNvPr id="3" name="Content Placeholder 2"/>
          <p:cNvSpPr>
            <a:spLocks noGrp="1"/>
          </p:cNvSpPr>
          <p:nvPr>
            <p:ph idx="1"/>
          </p:nvPr>
        </p:nvSpPr>
        <p:spPr/>
        <p:txBody>
          <a:bodyPr>
            <a:normAutofit fontScale="70000" lnSpcReduction="20000"/>
          </a:bodyPr>
          <a:lstStyle/>
          <a:p>
            <a:pPr>
              <a:defRPr/>
            </a:pPr>
            <a:r>
              <a:rPr lang="en-US" dirty="0">
                <a:solidFill>
                  <a:srgbClr val="BFBFBF"/>
                </a:solidFill>
              </a:rPr>
              <a:t>Do you want to push past the simple NLP models (logistic regression, PCFG, etc.) that we've all been using for 20 years?</a:t>
            </a:r>
          </a:p>
          <a:p>
            <a:pPr>
              <a:defRPr/>
            </a:pPr>
            <a:r>
              <a:rPr lang="en-US" dirty="0">
                <a:solidFill>
                  <a:srgbClr val="BFBFBF"/>
                </a:solidFill>
              </a:rPr>
              <a:t>Then this tutorial is extremely practical for you!</a:t>
            </a:r>
          </a:p>
          <a:p>
            <a:pPr marL="971550" lvl="1" indent="-514350">
              <a:buFont typeface="+mj-lt"/>
              <a:buAutoNum type="arabicPeriod"/>
              <a:defRPr/>
            </a:pPr>
            <a:r>
              <a:rPr lang="en-US" b="1" dirty="0"/>
              <a:t>Models:</a:t>
            </a:r>
            <a:r>
              <a:rPr lang="en-US" dirty="0"/>
              <a:t> Factor graphs can express interactions among linguistic structures.</a:t>
            </a:r>
          </a:p>
          <a:p>
            <a:pPr marL="971550" lvl="1" indent="-514350">
              <a:buFont typeface="+mj-lt"/>
              <a:buAutoNum type="arabicPeriod"/>
              <a:defRPr/>
            </a:pPr>
            <a:r>
              <a:rPr lang="en-US" b="1" dirty="0">
                <a:solidFill>
                  <a:schemeClr val="bg1">
                    <a:lumMod val="75000"/>
                  </a:schemeClr>
                </a:solidFill>
              </a:rPr>
              <a:t>Algorithm: </a:t>
            </a:r>
            <a:r>
              <a:rPr lang="en-US" dirty="0">
                <a:solidFill>
                  <a:schemeClr val="bg1">
                    <a:lumMod val="75000"/>
                  </a:schemeClr>
                </a:solidFill>
              </a:rPr>
              <a:t>BP estimates the global effect of these interactions on each variable, using local computations.</a:t>
            </a:r>
          </a:p>
          <a:p>
            <a:pPr marL="971550" lvl="1" indent="-514350">
              <a:buFont typeface="+mj-lt"/>
              <a:buAutoNum type="arabicPeriod"/>
              <a:defRPr/>
            </a:pPr>
            <a:r>
              <a:rPr lang="en-US" b="1" dirty="0">
                <a:solidFill>
                  <a:schemeClr val="bg1">
                    <a:lumMod val="75000"/>
                  </a:schemeClr>
                </a:solidFill>
              </a:rPr>
              <a:t>Intuitions: </a:t>
            </a:r>
            <a:r>
              <a:rPr lang="en-US" dirty="0">
                <a:solidFill>
                  <a:schemeClr val="bg1">
                    <a:lumMod val="75000"/>
                  </a:schemeClr>
                </a:solidFill>
              </a:rPr>
              <a:t>What’s going on here?  Can we trust BP’s estimates?</a:t>
            </a:r>
          </a:p>
          <a:p>
            <a:pPr marL="971550" lvl="1" indent="-514350">
              <a:buFont typeface="+mj-lt"/>
              <a:buAutoNum type="arabicPeriod"/>
              <a:defRPr/>
            </a:pPr>
            <a:r>
              <a:rPr lang="en-US" b="1" dirty="0">
                <a:solidFill>
                  <a:schemeClr val="bg1">
                    <a:lumMod val="75000"/>
                  </a:schemeClr>
                </a:solidFill>
              </a:rPr>
              <a:t>Fancier Models: </a:t>
            </a:r>
            <a:r>
              <a:rPr lang="en-US" dirty="0">
                <a:solidFill>
                  <a:schemeClr val="bg1">
                    <a:lumMod val="75000"/>
                  </a:schemeClr>
                </a:solidFill>
              </a:rPr>
              <a:t>Hide a whole grammar and dynamic programming algorithm within a single factor.  BP coordinates multiple factors. </a:t>
            </a:r>
          </a:p>
          <a:p>
            <a:pPr marL="971550" lvl="1" indent="-514350">
              <a:buFont typeface="+mj-lt"/>
              <a:buAutoNum type="arabicPeriod"/>
              <a:defRPr/>
            </a:pPr>
            <a:r>
              <a:rPr lang="en-US" b="1" dirty="0">
                <a:solidFill>
                  <a:schemeClr val="bg1">
                    <a:lumMod val="75000"/>
                  </a:schemeClr>
                </a:solidFill>
              </a:rPr>
              <a:t>Tweaked Algorithm: </a:t>
            </a:r>
            <a:r>
              <a:rPr lang="en-US" dirty="0">
                <a:solidFill>
                  <a:schemeClr val="bg1">
                    <a:lumMod val="75000"/>
                  </a:schemeClr>
                </a:solidFill>
              </a:rPr>
              <a:t>Finish in fewer steps and make the steps faster.</a:t>
            </a:r>
          </a:p>
          <a:p>
            <a:pPr marL="971550" lvl="1" indent="-514350">
              <a:buFont typeface="+mj-lt"/>
              <a:buAutoNum type="arabicPeriod"/>
              <a:defRPr/>
            </a:pPr>
            <a:r>
              <a:rPr lang="en-US" b="1" dirty="0">
                <a:solidFill>
                  <a:schemeClr val="bg1">
                    <a:lumMod val="75000"/>
                  </a:schemeClr>
                </a:solidFill>
              </a:rPr>
              <a:t>Learning: </a:t>
            </a:r>
            <a:r>
              <a:rPr lang="en-US" dirty="0">
                <a:solidFill>
                  <a:schemeClr val="bg1">
                    <a:lumMod val="75000"/>
                  </a:schemeClr>
                </a:solidFill>
              </a:rPr>
              <a:t>Tune the parameters.  Approximately improve the true predictions -- or truly improve the approximate predictions</a:t>
            </a:r>
            <a:r>
              <a:rPr lang="en-US" dirty="0" smtClean="0">
                <a:solidFill>
                  <a:schemeClr val="bg1">
                    <a:lumMod val="75000"/>
                  </a:schemeClr>
                </a:solidFill>
              </a:rPr>
              <a:t>.</a:t>
            </a:r>
          </a:p>
          <a:p>
            <a:pPr marL="971550" lvl="1" indent="-514350">
              <a:buFont typeface="+mj-lt"/>
              <a:buAutoNum type="arabicPeriod"/>
              <a:defRPr/>
            </a:pPr>
            <a:r>
              <a:rPr lang="en-US" b="1" dirty="0" smtClean="0">
                <a:solidFill>
                  <a:schemeClr val="bg1">
                    <a:lumMod val="75000"/>
                  </a:schemeClr>
                </a:solidFill>
              </a:rPr>
              <a:t>Software: </a:t>
            </a:r>
            <a:r>
              <a:rPr lang="en-US" dirty="0" smtClean="0">
                <a:solidFill>
                  <a:schemeClr val="bg1">
                    <a:lumMod val="75000"/>
                  </a:schemeClr>
                </a:solidFill>
              </a:rPr>
              <a:t>Build the model you want!</a:t>
            </a:r>
            <a:endParaRPr lang="en-US" b="1" dirty="0">
              <a:solidFill>
                <a:schemeClr val="bg1">
                  <a:lumMod val="75000"/>
                </a:schemeClr>
              </a:solidFill>
            </a:endParaRPr>
          </a:p>
        </p:txBody>
      </p:sp>
      <p:sp>
        <p:nvSpPr>
          <p:cNvPr id="4" name="Slide Number Placeholder 3"/>
          <p:cNvSpPr>
            <a:spLocks noGrp="1"/>
          </p:cNvSpPr>
          <p:nvPr>
            <p:ph type="sldNum" sz="quarter" idx="12"/>
          </p:nvPr>
        </p:nvSpPr>
        <p:spPr/>
        <p:txBody>
          <a:bodyPr/>
          <a:lstStyle/>
          <a:p>
            <a:pPr>
              <a:defRPr/>
            </a:pPr>
            <a:fld id="{C821CC85-66DF-4BCF-AD2B-B2972002ECBB}"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Word Alignment / Phrase Extraction</a:t>
            </a:r>
            <a:endParaRPr lang="en-US" dirty="0"/>
          </a:p>
        </p:txBody>
      </p:sp>
      <p:sp>
        <p:nvSpPr>
          <p:cNvPr id="83970" name="Content Placeholder 2"/>
          <p:cNvSpPr>
            <a:spLocks noGrp="1"/>
          </p:cNvSpPr>
          <p:nvPr>
            <p:ph idx="1"/>
          </p:nvPr>
        </p:nvSpPr>
        <p:spPr>
          <a:xfrm>
            <a:off x="457200" y="1211263"/>
            <a:ext cx="5105400" cy="5003800"/>
          </a:xfrm>
        </p:spPr>
        <p:txBody>
          <a:bodyPr/>
          <a:lstStyle/>
          <a:p>
            <a:pPr eaLnBrk="1" hangingPunct="1"/>
            <a:r>
              <a:rPr lang="en-US" sz="3000" b="1" smtClean="0"/>
              <a:t>Variables (boolean)</a:t>
            </a:r>
            <a:r>
              <a:rPr lang="en-US" sz="3000" smtClean="0"/>
              <a:t>:</a:t>
            </a:r>
          </a:p>
          <a:p>
            <a:pPr lvl="1" eaLnBrk="1" hangingPunct="1"/>
            <a:r>
              <a:rPr lang="en-US" sz="2600" smtClean="0"/>
              <a:t>For each (Chinese phrase, English phrase) pair, </a:t>
            </a:r>
            <a:br>
              <a:rPr lang="en-US" sz="2600" smtClean="0"/>
            </a:br>
            <a:r>
              <a:rPr lang="en-US" sz="2600" smtClean="0"/>
              <a:t>are they linked?</a:t>
            </a:r>
          </a:p>
          <a:p>
            <a:pPr eaLnBrk="1" hangingPunct="1"/>
            <a:r>
              <a:rPr lang="en-US" sz="3000" b="1" smtClean="0"/>
              <a:t>Interactions</a:t>
            </a:r>
            <a:r>
              <a:rPr lang="en-US" sz="3000" smtClean="0"/>
              <a:t>:</a:t>
            </a:r>
          </a:p>
          <a:p>
            <a:pPr lvl="1" eaLnBrk="1" hangingPunct="1"/>
            <a:r>
              <a:rPr lang="en-US" sz="2600" smtClean="0"/>
              <a:t>Word fertilities</a:t>
            </a:r>
          </a:p>
          <a:p>
            <a:pPr lvl="1" eaLnBrk="1" hangingPunct="1"/>
            <a:r>
              <a:rPr lang="en-US" sz="2600" smtClean="0"/>
              <a:t>Few “jumps” (discontinuities)</a:t>
            </a:r>
          </a:p>
          <a:p>
            <a:pPr lvl="1" eaLnBrk="1" hangingPunct="1"/>
            <a:r>
              <a:rPr lang="en-US" sz="2600" smtClean="0"/>
              <a:t>Syntactic reorderings</a:t>
            </a:r>
          </a:p>
          <a:p>
            <a:pPr lvl="1" eaLnBrk="1" hangingPunct="1"/>
            <a:r>
              <a:rPr lang="en-US" sz="2600" smtClean="0"/>
              <a:t>“ITG contraint” on alignment</a:t>
            </a:r>
          </a:p>
          <a:p>
            <a:pPr lvl="1" eaLnBrk="1" hangingPunct="1"/>
            <a:r>
              <a:rPr lang="en-US" sz="2600" smtClean="0"/>
              <a:t>Phrases are disjoint (?)</a:t>
            </a:r>
          </a:p>
          <a:p>
            <a:pPr lvl="1" eaLnBrk="1" hangingPunct="1"/>
            <a:endParaRPr lang="en-US" sz="2600" smtClean="0"/>
          </a:p>
        </p:txBody>
      </p:sp>
      <p:sp>
        <p:nvSpPr>
          <p:cNvPr id="4" name="Slide Number Placeholder 3"/>
          <p:cNvSpPr>
            <a:spLocks noGrp="1"/>
          </p:cNvSpPr>
          <p:nvPr>
            <p:ph type="sldNum" sz="quarter" idx="12"/>
          </p:nvPr>
        </p:nvSpPr>
        <p:spPr/>
        <p:txBody>
          <a:bodyPr/>
          <a:lstStyle/>
          <a:p>
            <a:pPr>
              <a:defRPr/>
            </a:pPr>
            <a:fld id="{798A6A8A-31C4-462B-93E6-CD07883F9488}" type="slidenum">
              <a:rPr lang="en-US"/>
              <a:pPr>
                <a:defRPr/>
              </a:pPr>
              <a:t>40</a:t>
            </a:fld>
            <a:endParaRPr lang="en-US"/>
          </a:p>
        </p:txBody>
      </p:sp>
      <p:sp>
        <p:nvSpPr>
          <p:cNvPr id="5" name="TextBox 4"/>
          <p:cNvSpPr txBox="1"/>
          <p:nvPr/>
        </p:nvSpPr>
        <p:spPr>
          <a:xfrm>
            <a:off x="0" y="6256338"/>
            <a:ext cx="3740150" cy="601662"/>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800" dirty="0">
                <a:latin typeface="+mn-lt"/>
                <a:cs typeface="+mn-cs"/>
              </a:rPr>
              <a:t>(Burkett &amp; Klein, 2012)</a:t>
            </a:r>
          </a:p>
        </p:txBody>
      </p:sp>
      <p:sp>
        <p:nvSpPr>
          <p:cNvPr id="6" name="TextBox 5"/>
          <p:cNvSpPr txBox="1"/>
          <p:nvPr/>
        </p:nvSpPr>
        <p:spPr>
          <a:xfrm>
            <a:off x="0" y="0"/>
            <a:ext cx="2079625" cy="439738"/>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400" dirty="0">
                <a:latin typeface="+mn-lt"/>
                <a:cs typeface="+mn-cs"/>
              </a:rPr>
              <a:t>Application:</a:t>
            </a:r>
          </a:p>
        </p:txBody>
      </p:sp>
      <p:pic>
        <p:nvPicPr>
          <p:cNvPr id="83974" name="Picture 6" descr="burkett-12-align-example.png"/>
          <p:cNvPicPr>
            <a:picLocks noChangeAspect="1"/>
          </p:cNvPicPr>
          <p:nvPr/>
        </p:nvPicPr>
        <p:blipFill>
          <a:blip r:embed="rId3"/>
          <a:srcRect/>
          <a:stretch>
            <a:fillRect/>
          </a:stretch>
        </p:blipFill>
        <p:spPr bwMode="auto">
          <a:xfrm>
            <a:off x="5492750" y="1211263"/>
            <a:ext cx="3162300" cy="1992312"/>
          </a:xfrm>
          <a:prstGeom prst="rect">
            <a:avLst/>
          </a:prstGeom>
          <a:noFill/>
          <a:ln w="9525">
            <a:solidFill>
              <a:schemeClr val="tx1"/>
            </a:solidFill>
            <a:miter lim="800000"/>
            <a:headEnd/>
            <a:tailEnd/>
          </a:ln>
        </p:spPr>
      </p:pic>
      <p:pic>
        <p:nvPicPr>
          <p:cNvPr id="83975" name="Picture 8" descr="burkett-12-fg-full.png"/>
          <p:cNvPicPr>
            <a:picLocks noChangeAspect="1"/>
          </p:cNvPicPr>
          <p:nvPr/>
        </p:nvPicPr>
        <p:blipFill>
          <a:blip r:embed="rId4"/>
          <a:srcRect/>
          <a:stretch>
            <a:fillRect/>
          </a:stretch>
        </p:blipFill>
        <p:spPr bwMode="auto">
          <a:xfrm>
            <a:off x="5976938" y="3581400"/>
            <a:ext cx="2709862" cy="263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0" descr="con-vote-fg.pdf"/>
          <p:cNvPicPr>
            <a:picLocks noChangeAspect="1"/>
          </p:cNvPicPr>
          <p:nvPr/>
        </p:nvPicPr>
        <p:blipFill>
          <a:blip r:embed="rId3"/>
          <a:srcRect/>
          <a:stretch>
            <a:fillRect/>
          </a:stretch>
        </p:blipFill>
        <p:spPr bwMode="auto">
          <a:xfrm>
            <a:off x="-388938" y="630238"/>
            <a:ext cx="9885363" cy="8080375"/>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Congressional Voting</a:t>
            </a:r>
            <a:endParaRPr lang="en-US" dirty="0"/>
          </a:p>
        </p:txBody>
      </p:sp>
      <p:sp>
        <p:nvSpPr>
          <p:cNvPr id="4" name="Slide Number Placeholder 3"/>
          <p:cNvSpPr>
            <a:spLocks noGrp="1"/>
          </p:cNvSpPr>
          <p:nvPr>
            <p:ph type="sldNum" sz="quarter" idx="12"/>
          </p:nvPr>
        </p:nvSpPr>
        <p:spPr/>
        <p:txBody>
          <a:bodyPr/>
          <a:lstStyle/>
          <a:p>
            <a:pPr>
              <a:defRPr/>
            </a:pPr>
            <a:fld id="{36FAA404-2445-4BF7-9484-7809C5767FA4}" type="slidenum">
              <a:rPr lang="en-US"/>
              <a:pPr>
                <a:defRPr/>
              </a:pPr>
              <a:t>41</a:t>
            </a:fld>
            <a:endParaRPr lang="en-US"/>
          </a:p>
        </p:txBody>
      </p:sp>
      <p:sp>
        <p:nvSpPr>
          <p:cNvPr id="9" name="TextBox 8"/>
          <p:cNvSpPr txBox="1"/>
          <p:nvPr/>
        </p:nvSpPr>
        <p:spPr>
          <a:xfrm>
            <a:off x="0" y="6256338"/>
            <a:ext cx="4256088" cy="601662"/>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800" dirty="0">
                <a:latin typeface="+mn-lt"/>
                <a:cs typeface="+mn-cs"/>
              </a:rPr>
              <a:t>(</a:t>
            </a:r>
            <a:r>
              <a:rPr lang="en-US" sz="2800" dirty="0" err="1">
                <a:latin typeface="+mn-lt"/>
                <a:cs typeface="+mn-cs"/>
              </a:rPr>
              <a:t>Stoyanov</a:t>
            </a:r>
            <a:r>
              <a:rPr lang="en-US" sz="2800" dirty="0">
                <a:latin typeface="+mn-lt"/>
                <a:cs typeface="+mn-cs"/>
              </a:rPr>
              <a:t> &amp; Eisner, 2012)</a:t>
            </a:r>
          </a:p>
        </p:txBody>
      </p:sp>
      <p:sp>
        <p:nvSpPr>
          <p:cNvPr id="10" name="TextBox 9"/>
          <p:cNvSpPr txBox="1"/>
          <p:nvPr/>
        </p:nvSpPr>
        <p:spPr>
          <a:xfrm>
            <a:off x="0" y="0"/>
            <a:ext cx="2079625" cy="439738"/>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400" dirty="0">
                <a:latin typeface="+mn-lt"/>
                <a:cs typeface="+mn-cs"/>
              </a:rPr>
              <a:t>Application:</a:t>
            </a:r>
          </a:p>
        </p:txBody>
      </p:sp>
      <p:sp>
        <p:nvSpPr>
          <p:cNvPr id="14" name="Content Placeholder 13"/>
          <p:cNvSpPr>
            <a:spLocks noGrp="1"/>
          </p:cNvSpPr>
          <p:nvPr>
            <p:ph idx="1"/>
          </p:nvPr>
        </p:nvSpPr>
        <p:spPr>
          <a:xfrm>
            <a:off x="4521517" y="1168726"/>
            <a:ext cx="4393668" cy="4487315"/>
          </a:xfrm>
          <a:solidFill>
            <a:schemeClr val="bg1"/>
          </a:solidFill>
          <a:ln>
            <a:solidFill>
              <a:schemeClr val="tx1"/>
            </a:solidFill>
          </a:ln>
          <a:effectLst>
            <a:outerShdw blurRad="50800" dist="38100" dir="5400000" algn="t" rotWithShape="0">
              <a:prstClr val="black">
                <a:alpha val="40000"/>
              </a:prstClr>
            </a:outerShdw>
          </a:effectLst>
        </p:spPr>
        <p:txBody>
          <a:bodyPr rtlCol="0">
            <a:normAutofit fontScale="85000" lnSpcReduction="20000"/>
          </a:bodyPr>
          <a:lstStyle/>
          <a:p>
            <a:pPr eaLnBrk="1" fontAlgn="auto" hangingPunct="1">
              <a:spcAft>
                <a:spcPts val="0"/>
              </a:spcAft>
              <a:buFont typeface="Arial"/>
              <a:buChar char="•"/>
              <a:defRPr/>
            </a:pPr>
            <a:r>
              <a:rPr lang="en-US" b="1" dirty="0" smtClean="0"/>
              <a:t>Variables</a:t>
            </a:r>
            <a:r>
              <a:rPr lang="en-US" dirty="0" smtClean="0"/>
              <a:t>:</a:t>
            </a:r>
            <a:endParaRPr lang="en-US" b="1" dirty="0" smtClean="0">
              <a:ln>
                <a:solidFill>
                  <a:schemeClr val="tx1"/>
                </a:solidFill>
              </a:ln>
              <a:solidFill>
                <a:schemeClr val="bg1"/>
              </a:solidFill>
            </a:endParaRPr>
          </a:p>
          <a:p>
            <a:pPr lvl="1" eaLnBrk="1" fontAlgn="auto" hangingPunct="1">
              <a:spcAft>
                <a:spcPts val="0"/>
              </a:spcAft>
              <a:buFont typeface="Arial"/>
              <a:buChar char="–"/>
              <a:defRPr/>
            </a:pPr>
            <a:r>
              <a:rPr lang="en-US" b="1" dirty="0" smtClean="0">
                <a:ln>
                  <a:solidFill>
                    <a:schemeClr val="tx1"/>
                  </a:solidFill>
                </a:ln>
                <a:solidFill>
                  <a:schemeClr val="bg1"/>
                </a:solidFill>
              </a:rPr>
              <a:t>Representative’s vote</a:t>
            </a:r>
          </a:p>
          <a:p>
            <a:pPr lvl="1" eaLnBrk="1" fontAlgn="auto" hangingPunct="1">
              <a:spcAft>
                <a:spcPts val="0"/>
              </a:spcAft>
              <a:buFont typeface="Arial"/>
              <a:buChar char="–"/>
              <a:defRPr/>
            </a:pPr>
            <a:r>
              <a:rPr lang="en-US" b="1" dirty="0" smtClean="0">
                <a:solidFill>
                  <a:schemeClr val="tx1">
                    <a:lumMod val="65000"/>
                    <a:lumOff val="35000"/>
                  </a:schemeClr>
                </a:solidFill>
              </a:rPr>
              <a:t>Text of all speeches of a representative </a:t>
            </a:r>
          </a:p>
          <a:p>
            <a:pPr lvl="1" eaLnBrk="1" fontAlgn="auto" hangingPunct="1">
              <a:spcAft>
                <a:spcPts val="0"/>
              </a:spcAft>
              <a:buFont typeface="Arial"/>
              <a:buChar char="–"/>
              <a:defRPr/>
            </a:pPr>
            <a:r>
              <a:rPr lang="en-US" dirty="0" smtClean="0">
                <a:solidFill>
                  <a:schemeClr val="bg1">
                    <a:lumMod val="65000"/>
                  </a:schemeClr>
                </a:solidFill>
              </a:rPr>
              <a:t>Local contexts of references between two representatives</a:t>
            </a:r>
            <a:endParaRPr lang="en-US" dirty="0" smtClean="0"/>
          </a:p>
          <a:p>
            <a:pPr eaLnBrk="1" fontAlgn="auto" hangingPunct="1">
              <a:spcAft>
                <a:spcPts val="0"/>
              </a:spcAft>
              <a:buFont typeface="Arial"/>
              <a:buChar char="•"/>
              <a:defRPr/>
            </a:pPr>
            <a:r>
              <a:rPr lang="en-US" b="1" dirty="0" smtClean="0"/>
              <a:t>Interactions</a:t>
            </a:r>
            <a:r>
              <a:rPr lang="en-US" dirty="0" smtClean="0"/>
              <a:t>:</a:t>
            </a:r>
          </a:p>
          <a:p>
            <a:pPr lvl="1" eaLnBrk="1" fontAlgn="auto" hangingPunct="1">
              <a:spcAft>
                <a:spcPts val="0"/>
              </a:spcAft>
              <a:buFont typeface="Arial"/>
              <a:buChar char="–"/>
              <a:defRPr/>
            </a:pPr>
            <a:r>
              <a:rPr lang="en-US" dirty="0" smtClean="0"/>
              <a:t>Words used by representative and their vote</a:t>
            </a:r>
          </a:p>
          <a:p>
            <a:pPr lvl="1" eaLnBrk="1" fontAlgn="auto" hangingPunct="1">
              <a:spcAft>
                <a:spcPts val="0"/>
              </a:spcAft>
              <a:buFont typeface="Arial"/>
              <a:buChar char="–"/>
              <a:defRPr/>
            </a:pPr>
            <a:r>
              <a:rPr lang="en-US" dirty="0" smtClean="0"/>
              <a:t>Pairs of representatives and their local context</a:t>
            </a:r>
          </a:p>
          <a:p>
            <a:pPr lvl="1" eaLnBrk="1" fontAlgn="auto" hangingPunct="1">
              <a:spcAft>
                <a:spcPts val="0"/>
              </a:spcAft>
              <a:buFont typeface="Arial"/>
              <a:buChar char="–"/>
              <a:defRPr/>
            </a:pPr>
            <a:endParaRPr lang="en-US" dirty="0" smtClean="0"/>
          </a:p>
          <a:p>
            <a:pPr lvl="1"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dirty="0" smtClean="0"/>
              <a:t>Semantic Role Labeling with Latent Syntax</a:t>
            </a:r>
            <a:endParaRPr lang="en-US" sz="3600" dirty="0"/>
          </a:p>
        </p:txBody>
      </p:sp>
      <p:sp>
        <p:nvSpPr>
          <p:cNvPr id="3" name="Content Placeholder 2"/>
          <p:cNvSpPr>
            <a:spLocks noGrp="1"/>
          </p:cNvSpPr>
          <p:nvPr>
            <p:ph idx="1"/>
          </p:nvPr>
        </p:nvSpPr>
        <p:spPr>
          <a:xfrm>
            <a:off x="457200" y="1211263"/>
            <a:ext cx="4252913" cy="5045075"/>
          </a:xfrm>
        </p:spPr>
        <p:txBody>
          <a:bodyPr rtlCol="0">
            <a:normAutofit fontScale="92500" lnSpcReduction="20000"/>
          </a:bodyPr>
          <a:lstStyle/>
          <a:p>
            <a:pPr eaLnBrk="1" fontAlgn="auto" hangingPunct="1">
              <a:spcAft>
                <a:spcPts val="0"/>
              </a:spcAft>
              <a:buFont typeface="Arial"/>
              <a:buChar char="•"/>
              <a:defRPr/>
            </a:pPr>
            <a:r>
              <a:rPr lang="en-US" b="1" dirty="0" smtClean="0"/>
              <a:t>Variables</a:t>
            </a:r>
            <a:r>
              <a:rPr lang="en-US" dirty="0" smtClean="0"/>
              <a:t>:</a:t>
            </a:r>
          </a:p>
          <a:p>
            <a:pPr lvl="1" eaLnBrk="1" fontAlgn="auto" hangingPunct="1">
              <a:spcAft>
                <a:spcPts val="0"/>
              </a:spcAft>
              <a:buFont typeface="Arial"/>
              <a:buChar char="–"/>
              <a:defRPr/>
            </a:pPr>
            <a:r>
              <a:rPr lang="en-US" dirty="0" smtClean="0"/>
              <a:t>Semantic predicate sense</a:t>
            </a:r>
          </a:p>
          <a:p>
            <a:pPr lvl="1" eaLnBrk="1" fontAlgn="auto" hangingPunct="1">
              <a:spcAft>
                <a:spcPts val="0"/>
              </a:spcAft>
              <a:buFont typeface="Arial"/>
              <a:buChar char="–"/>
              <a:defRPr/>
            </a:pPr>
            <a:r>
              <a:rPr lang="en-US" dirty="0" smtClean="0"/>
              <a:t>Semantic dependency arcs</a:t>
            </a:r>
          </a:p>
          <a:p>
            <a:pPr lvl="1" eaLnBrk="1" fontAlgn="auto" hangingPunct="1">
              <a:spcAft>
                <a:spcPts val="0"/>
              </a:spcAft>
              <a:buFont typeface="Arial"/>
              <a:buChar char="–"/>
              <a:defRPr/>
            </a:pPr>
            <a:r>
              <a:rPr lang="en-US" dirty="0" smtClean="0"/>
              <a:t>Labels of semantic arcs</a:t>
            </a:r>
          </a:p>
          <a:p>
            <a:pPr lvl="1" eaLnBrk="1" fontAlgn="auto" hangingPunct="1">
              <a:spcAft>
                <a:spcPts val="0"/>
              </a:spcAft>
              <a:buFont typeface="Arial"/>
              <a:buChar char="–"/>
              <a:defRPr/>
            </a:pPr>
            <a:r>
              <a:rPr lang="en-US" dirty="0" smtClean="0"/>
              <a:t>Latent syntactic dependency arcs</a:t>
            </a:r>
          </a:p>
          <a:p>
            <a:pPr eaLnBrk="1" fontAlgn="auto" hangingPunct="1">
              <a:spcAft>
                <a:spcPts val="0"/>
              </a:spcAft>
              <a:buFont typeface="Arial"/>
              <a:buChar char="•"/>
              <a:defRPr/>
            </a:pPr>
            <a:r>
              <a:rPr lang="en-US" b="1" dirty="0" smtClean="0"/>
              <a:t>Interactions</a:t>
            </a:r>
            <a:r>
              <a:rPr lang="en-US" dirty="0" smtClean="0"/>
              <a:t>:</a:t>
            </a:r>
          </a:p>
          <a:p>
            <a:pPr lvl="1" eaLnBrk="1" fontAlgn="auto" hangingPunct="1">
              <a:spcAft>
                <a:spcPts val="0"/>
              </a:spcAft>
              <a:buFont typeface="Arial"/>
              <a:buChar char="–"/>
              <a:defRPr/>
            </a:pPr>
            <a:r>
              <a:rPr lang="en-US" dirty="0" smtClean="0"/>
              <a:t>Pairs of syntactic and semantic dependencies</a:t>
            </a:r>
          </a:p>
          <a:p>
            <a:pPr lvl="1" eaLnBrk="1" fontAlgn="auto" hangingPunct="1">
              <a:spcAft>
                <a:spcPts val="0"/>
              </a:spcAft>
              <a:buFont typeface="Arial"/>
              <a:buChar char="–"/>
              <a:defRPr/>
            </a:pPr>
            <a:r>
              <a:rPr lang="en-US" dirty="0" smtClean="0"/>
              <a:t>Syntactic dependency arcs must form a tree</a:t>
            </a:r>
            <a:endParaRPr lang="en-US" dirty="0"/>
          </a:p>
        </p:txBody>
      </p:sp>
      <p:sp>
        <p:nvSpPr>
          <p:cNvPr id="4" name="Slide Number Placeholder 3"/>
          <p:cNvSpPr>
            <a:spLocks noGrp="1"/>
          </p:cNvSpPr>
          <p:nvPr>
            <p:ph type="sldNum" sz="quarter" idx="12"/>
          </p:nvPr>
        </p:nvSpPr>
        <p:spPr/>
        <p:txBody>
          <a:bodyPr/>
          <a:lstStyle/>
          <a:p>
            <a:pPr>
              <a:defRPr/>
            </a:pPr>
            <a:fld id="{7D9BE4FD-5C8F-47AC-A778-1D580FB34FF8}" type="slidenum">
              <a:rPr lang="en-US"/>
              <a:pPr>
                <a:defRPr/>
              </a:pPr>
              <a:t>42</a:t>
            </a:fld>
            <a:endParaRPr lang="en-US"/>
          </a:p>
        </p:txBody>
      </p:sp>
      <p:sp>
        <p:nvSpPr>
          <p:cNvPr id="5" name="TextBox 4"/>
          <p:cNvSpPr txBox="1"/>
          <p:nvPr/>
        </p:nvSpPr>
        <p:spPr>
          <a:xfrm>
            <a:off x="0" y="6256338"/>
            <a:ext cx="5770563" cy="601662"/>
          </a:xfrm>
          <a:prstGeom prst="rect">
            <a:avLst/>
          </a:prstGeom>
          <a:solidFill>
            <a:schemeClr val="accent6">
              <a:lumMod val="60000"/>
              <a:lumOff val="40000"/>
            </a:schemeClr>
          </a:solidFill>
        </p:spPr>
        <p:txBody>
          <a:bodyPr anchor="ctr"/>
          <a:lstStyle/>
          <a:p>
            <a:pPr fontAlgn="auto">
              <a:spcBef>
                <a:spcPts val="0"/>
              </a:spcBef>
              <a:spcAft>
                <a:spcPts val="0"/>
              </a:spcAft>
              <a:defRPr/>
            </a:pPr>
            <a:r>
              <a:rPr lang="en-US" dirty="0">
                <a:latin typeface="+mn-lt"/>
                <a:cs typeface="+mn-cs"/>
              </a:rPr>
              <a:t>   (</a:t>
            </a:r>
            <a:r>
              <a:rPr lang="en-US" dirty="0" err="1">
                <a:latin typeface="+mn-lt"/>
                <a:cs typeface="+mn-cs"/>
              </a:rPr>
              <a:t>Naradowsky</a:t>
            </a:r>
            <a:r>
              <a:rPr lang="en-US" dirty="0">
                <a:latin typeface="+mn-lt"/>
                <a:cs typeface="+mn-cs"/>
              </a:rPr>
              <a:t>, Riedel, &amp; Smith, 2012)</a:t>
            </a:r>
          </a:p>
          <a:p>
            <a:pPr fontAlgn="auto">
              <a:spcBef>
                <a:spcPts val="0"/>
              </a:spcBef>
              <a:spcAft>
                <a:spcPts val="0"/>
              </a:spcAft>
              <a:defRPr/>
            </a:pPr>
            <a:r>
              <a:rPr lang="en-US" dirty="0">
                <a:latin typeface="+mn-lt"/>
                <a:cs typeface="+mn-cs"/>
              </a:rPr>
              <a:t>   (Gormley, Mitchell, Van </a:t>
            </a:r>
            <a:r>
              <a:rPr lang="en-US" dirty="0" err="1">
                <a:latin typeface="+mn-lt"/>
                <a:cs typeface="+mn-cs"/>
              </a:rPr>
              <a:t>Durme</a:t>
            </a:r>
            <a:r>
              <a:rPr lang="en-US" dirty="0">
                <a:latin typeface="+mn-lt"/>
                <a:cs typeface="+mn-cs"/>
              </a:rPr>
              <a:t>, &amp; </a:t>
            </a:r>
            <a:r>
              <a:rPr lang="en-US" dirty="0" err="1">
                <a:latin typeface="+mn-lt"/>
                <a:cs typeface="+mn-cs"/>
              </a:rPr>
              <a:t>Dredze</a:t>
            </a:r>
            <a:r>
              <a:rPr lang="en-US" dirty="0">
                <a:latin typeface="+mn-lt"/>
                <a:cs typeface="+mn-cs"/>
              </a:rPr>
              <a:t>, 2014)</a:t>
            </a:r>
          </a:p>
        </p:txBody>
      </p:sp>
      <p:sp>
        <p:nvSpPr>
          <p:cNvPr id="6" name="TextBox 5"/>
          <p:cNvSpPr txBox="1"/>
          <p:nvPr/>
        </p:nvSpPr>
        <p:spPr>
          <a:xfrm>
            <a:off x="0" y="0"/>
            <a:ext cx="2079625" cy="439738"/>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400" dirty="0">
                <a:latin typeface="+mn-lt"/>
                <a:cs typeface="+mn-cs"/>
              </a:rPr>
              <a:t>Application:</a:t>
            </a:r>
          </a:p>
        </p:txBody>
      </p:sp>
      <p:sp>
        <p:nvSpPr>
          <p:cNvPr id="88070" name="TextBox 8"/>
          <p:cNvSpPr txBox="1">
            <a:spLocks noChangeArrowheads="1"/>
          </p:cNvSpPr>
          <p:nvPr/>
        </p:nvSpPr>
        <p:spPr bwMode="auto">
          <a:xfrm>
            <a:off x="4910138" y="2174875"/>
            <a:ext cx="619125" cy="100013"/>
          </a:xfrm>
          <a:prstGeom prst="rect">
            <a:avLst/>
          </a:prstGeom>
          <a:noFill/>
          <a:ln w="9525">
            <a:noFill/>
            <a:miter lim="800000"/>
            <a:headEnd/>
            <a:tailEnd/>
          </a:ln>
        </p:spPr>
        <p:txBody>
          <a:bodyPr anchor="ctr"/>
          <a:lstStyle/>
          <a:p>
            <a:pPr algn="ctr"/>
            <a:r>
              <a:rPr lang="en-US" sz="1100">
                <a:latin typeface="Rockwell"/>
                <a:ea typeface="Rockwell"/>
                <a:cs typeface="Rockwell"/>
              </a:rPr>
              <a:t>time</a:t>
            </a:r>
          </a:p>
        </p:txBody>
      </p:sp>
      <p:sp>
        <p:nvSpPr>
          <p:cNvPr id="88071" name="TextBox 9"/>
          <p:cNvSpPr txBox="1">
            <a:spLocks noChangeArrowheads="1"/>
          </p:cNvSpPr>
          <p:nvPr/>
        </p:nvSpPr>
        <p:spPr bwMode="auto">
          <a:xfrm>
            <a:off x="6434138" y="2171700"/>
            <a:ext cx="676275" cy="100013"/>
          </a:xfrm>
          <a:prstGeom prst="rect">
            <a:avLst/>
          </a:prstGeom>
          <a:noFill/>
          <a:ln w="9525">
            <a:noFill/>
            <a:miter lim="800000"/>
            <a:headEnd/>
            <a:tailEnd/>
          </a:ln>
        </p:spPr>
        <p:txBody>
          <a:bodyPr anchor="ctr"/>
          <a:lstStyle/>
          <a:p>
            <a:pPr algn="ctr"/>
            <a:r>
              <a:rPr lang="en-US" sz="1100">
                <a:latin typeface="Rockwell"/>
                <a:ea typeface="Rockwell"/>
                <a:cs typeface="Rockwell"/>
              </a:rPr>
              <a:t>like</a:t>
            </a:r>
          </a:p>
        </p:txBody>
      </p:sp>
      <p:sp>
        <p:nvSpPr>
          <p:cNvPr id="88072" name="TextBox 10"/>
          <p:cNvSpPr txBox="1">
            <a:spLocks noChangeArrowheads="1"/>
          </p:cNvSpPr>
          <p:nvPr/>
        </p:nvSpPr>
        <p:spPr bwMode="auto">
          <a:xfrm>
            <a:off x="5649913" y="2173288"/>
            <a:ext cx="676275" cy="100012"/>
          </a:xfrm>
          <a:prstGeom prst="rect">
            <a:avLst/>
          </a:prstGeom>
          <a:noFill/>
          <a:ln w="9525">
            <a:noFill/>
            <a:miter lim="800000"/>
            <a:headEnd/>
            <a:tailEnd/>
          </a:ln>
        </p:spPr>
        <p:txBody>
          <a:bodyPr anchor="ctr"/>
          <a:lstStyle/>
          <a:p>
            <a:pPr algn="ctr"/>
            <a:r>
              <a:rPr lang="en-US" sz="1100">
                <a:latin typeface="Rockwell"/>
                <a:ea typeface="Rockwell"/>
                <a:cs typeface="Rockwell"/>
              </a:rPr>
              <a:t>flies</a:t>
            </a:r>
          </a:p>
        </p:txBody>
      </p:sp>
      <p:sp>
        <p:nvSpPr>
          <p:cNvPr id="88073" name="TextBox 11"/>
          <p:cNvSpPr txBox="1">
            <a:spLocks noChangeArrowheads="1"/>
          </p:cNvSpPr>
          <p:nvPr/>
        </p:nvSpPr>
        <p:spPr bwMode="auto">
          <a:xfrm>
            <a:off x="7215188" y="2174875"/>
            <a:ext cx="676275" cy="100013"/>
          </a:xfrm>
          <a:prstGeom prst="rect">
            <a:avLst/>
          </a:prstGeom>
          <a:noFill/>
          <a:ln w="9525">
            <a:noFill/>
            <a:miter lim="800000"/>
            <a:headEnd/>
            <a:tailEnd/>
          </a:ln>
        </p:spPr>
        <p:txBody>
          <a:bodyPr anchor="ctr"/>
          <a:lstStyle/>
          <a:p>
            <a:pPr algn="ctr"/>
            <a:r>
              <a:rPr lang="en-US" sz="1100">
                <a:latin typeface="Rockwell"/>
                <a:ea typeface="Rockwell"/>
                <a:cs typeface="Rockwell"/>
              </a:rPr>
              <a:t>an</a:t>
            </a:r>
          </a:p>
        </p:txBody>
      </p:sp>
      <p:sp>
        <p:nvSpPr>
          <p:cNvPr id="88074" name="TextBox 12"/>
          <p:cNvSpPr txBox="1">
            <a:spLocks noChangeArrowheads="1"/>
          </p:cNvSpPr>
          <p:nvPr/>
        </p:nvSpPr>
        <p:spPr bwMode="auto">
          <a:xfrm>
            <a:off x="7988300" y="2174875"/>
            <a:ext cx="676275" cy="100013"/>
          </a:xfrm>
          <a:prstGeom prst="rect">
            <a:avLst/>
          </a:prstGeom>
          <a:noFill/>
          <a:ln w="9525">
            <a:noFill/>
            <a:miter lim="800000"/>
            <a:headEnd/>
            <a:tailEnd/>
          </a:ln>
        </p:spPr>
        <p:txBody>
          <a:bodyPr anchor="ctr"/>
          <a:lstStyle/>
          <a:p>
            <a:pPr algn="ctr"/>
            <a:r>
              <a:rPr lang="en-US" sz="1100">
                <a:latin typeface="Rockwell"/>
                <a:ea typeface="Rockwell"/>
                <a:cs typeface="Rockwell"/>
              </a:rPr>
              <a:t>arrow</a:t>
            </a:r>
          </a:p>
        </p:txBody>
      </p:sp>
      <p:cxnSp>
        <p:nvCxnSpPr>
          <p:cNvPr id="15" name="Curved Connector 14"/>
          <p:cNvCxnSpPr>
            <a:stCxn id="88071" idx="0"/>
            <a:endCxn id="88072" idx="0"/>
          </p:cNvCxnSpPr>
          <p:nvPr/>
        </p:nvCxnSpPr>
        <p:spPr>
          <a:xfrm rot="16200000" flipH="1" flipV="1">
            <a:off x="6379369" y="1780381"/>
            <a:ext cx="1588" cy="784225"/>
          </a:xfrm>
          <a:prstGeom prst="curvedConnector3">
            <a:avLst>
              <a:gd name="adj1" fmla="val -12893401"/>
            </a:avLst>
          </a:prstGeom>
          <a:ln>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Curved Connector 15"/>
          <p:cNvCxnSpPr>
            <a:stCxn id="88071" idx="0"/>
            <a:endCxn id="88074" idx="0"/>
          </p:cNvCxnSpPr>
          <p:nvPr/>
        </p:nvCxnSpPr>
        <p:spPr>
          <a:xfrm rot="16200000" flipH="1">
            <a:off x="7547769" y="1396206"/>
            <a:ext cx="3175" cy="1554163"/>
          </a:xfrm>
          <a:prstGeom prst="curvedConnector3">
            <a:avLst>
              <a:gd name="adj1" fmla="val -13362700"/>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8077" name="Group 23"/>
          <p:cNvGrpSpPr>
            <a:grpSpLocks/>
          </p:cNvGrpSpPr>
          <p:nvPr/>
        </p:nvGrpSpPr>
        <p:grpSpPr bwMode="auto">
          <a:xfrm flipV="1">
            <a:off x="5219700" y="2390775"/>
            <a:ext cx="3113088" cy="17463"/>
            <a:chOff x="5000768" y="2835157"/>
            <a:chExt cx="3113915" cy="12700"/>
          </a:xfrm>
        </p:grpSpPr>
        <p:cxnSp>
          <p:nvCxnSpPr>
            <p:cNvPr id="20" name="Curved Connector 19"/>
            <p:cNvCxnSpPr/>
            <p:nvPr/>
          </p:nvCxnSpPr>
          <p:spPr>
            <a:xfrm rot="16200000" flipH="1" flipV="1">
              <a:off x="5385262" y="2455281"/>
              <a:ext cx="1155" cy="770143"/>
            </a:xfrm>
            <a:prstGeom prst="curvedConnector3">
              <a:avLst>
                <a:gd name="adj1" fmla="val -15456389"/>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rot="16200000" flipH="1" flipV="1">
              <a:off x="6161756" y="2447776"/>
              <a:ext cx="1154" cy="782845"/>
            </a:xfrm>
            <a:prstGeom prst="curvedConnector3">
              <a:avLst>
                <a:gd name="adj1" fmla="val -1289340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rot="16200000" flipH="1">
              <a:off x="7329889" y="2062487"/>
              <a:ext cx="2309" cy="1554576"/>
            </a:xfrm>
            <a:prstGeom prst="curvedConnector3">
              <a:avLst>
                <a:gd name="adj1" fmla="val -133627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urved Connector 22"/>
            <p:cNvCxnSpPr/>
            <p:nvPr/>
          </p:nvCxnSpPr>
          <p:spPr>
            <a:xfrm rot="16200000" flipV="1">
              <a:off x="7721674" y="2454848"/>
              <a:ext cx="12700" cy="773318"/>
            </a:xfrm>
            <a:prstGeom prst="curvedConnector3">
              <a:avLst>
                <a:gd name="adj1" fmla="val 180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88078" name="TextBox 24"/>
          <p:cNvSpPr txBox="1">
            <a:spLocks noChangeArrowheads="1"/>
          </p:cNvSpPr>
          <p:nvPr/>
        </p:nvSpPr>
        <p:spPr bwMode="auto">
          <a:xfrm>
            <a:off x="6059488" y="1682750"/>
            <a:ext cx="695325" cy="193675"/>
          </a:xfrm>
          <a:prstGeom prst="rect">
            <a:avLst/>
          </a:prstGeom>
          <a:noFill/>
          <a:ln w="9525">
            <a:noFill/>
            <a:miter lim="800000"/>
            <a:headEnd/>
            <a:tailEnd/>
          </a:ln>
        </p:spPr>
        <p:txBody>
          <a:bodyPr anchor="ctr"/>
          <a:lstStyle/>
          <a:p>
            <a:pPr algn="ctr"/>
            <a:r>
              <a:rPr lang="en-US" sz="1100">
                <a:latin typeface="Courier New" pitchFamily="49" charset="0"/>
                <a:cs typeface="Courier New" pitchFamily="49" charset="0"/>
              </a:rPr>
              <a:t>arg0</a:t>
            </a:r>
          </a:p>
        </p:txBody>
      </p:sp>
      <p:sp>
        <p:nvSpPr>
          <p:cNvPr id="88079" name="TextBox 25"/>
          <p:cNvSpPr txBox="1">
            <a:spLocks noChangeArrowheads="1"/>
          </p:cNvSpPr>
          <p:nvPr/>
        </p:nvSpPr>
        <p:spPr bwMode="auto">
          <a:xfrm>
            <a:off x="7196138" y="1536700"/>
            <a:ext cx="695325" cy="195263"/>
          </a:xfrm>
          <a:prstGeom prst="rect">
            <a:avLst/>
          </a:prstGeom>
          <a:noFill/>
          <a:ln w="9525">
            <a:noFill/>
            <a:miter lim="800000"/>
            <a:headEnd/>
            <a:tailEnd/>
          </a:ln>
        </p:spPr>
        <p:txBody>
          <a:bodyPr anchor="ctr"/>
          <a:lstStyle/>
          <a:p>
            <a:pPr algn="ctr"/>
            <a:r>
              <a:rPr lang="en-US" sz="1100">
                <a:latin typeface="Courier New" pitchFamily="49" charset="0"/>
                <a:cs typeface="Courier New" pitchFamily="49" charset="0"/>
              </a:rPr>
              <a:t>arg1</a:t>
            </a:r>
          </a:p>
        </p:txBody>
      </p:sp>
      <p:grpSp>
        <p:nvGrpSpPr>
          <p:cNvPr id="88080" name="Group 130"/>
          <p:cNvGrpSpPr>
            <a:grpSpLocks/>
          </p:cNvGrpSpPr>
          <p:nvPr/>
        </p:nvGrpSpPr>
        <p:grpSpPr bwMode="auto">
          <a:xfrm>
            <a:off x="4073525" y="3038475"/>
            <a:ext cx="5484813" cy="3162300"/>
            <a:chOff x="66647" y="1046762"/>
            <a:chExt cx="8961700" cy="5166671"/>
          </a:xfrm>
        </p:grpSpPr>
        <p:sp>
          <p:nvSpPr>
            <p:cNvPr id="132" name="Rectangle 131"/>
            <p:cNvSpPr/>
            <p:nvPr/>
          </p:nvSpPr>
          <p:spPr>
            <a:xfrm rot="2700000">
              <a:off x="3438745" y="3279919"/>
              <a:ext cx="4692021" cy="117500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33" name="Rectangle 132"/>
            <p:cNvSpPr/>
            <p:nvPr/>
          </p:nvSpPr>
          <p:spPr>
            <a:xfrm rot="2700000">
              <a:off x="3192303" y="2696305"/>
              <a:ext cx="3519666" cy="234742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34" name="Rectangle 133"/>
            <p:cNvSpPr/>
            <p:nvPr/>
          </p:nvSpPr>
          <p:spPr>
            <a:xfrm rot="2700000">
              <a:off x="2949752" y="2111396"/>
              <a:ext cx="2344714" cy="351983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35" name="Rectangle 134"/>
            <p:cNvSpPr/>
            <p:nvPr/>
          </p:nvSpPr>
          <p:spPr>
            <a:xfrm rot="2700000">
              <a:off x="2709794" y="1521299"/>
              <a:ext cx="1174950" cy="469224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800"/>
            </a:p>
          </p:txBody>
        </p:sp>
        <p:cxnSp>
          <p:nvCxnSpPr>
            <p:cNvPr id="136" name="Curved Connector 135"/>
            <p:cNvCxnSpPr>
              <a:stCxn id="147" idx="2"/>
              <a:endCxn id="170" idx="0"/>
            </p:cNvCxnSpPr>
            <p:nvPr/>
          </p:nvCxnSpPr>
          <p:spPr>
            <a:xfrm rot="16200000" flipH="1">
              <a:off x="3964223" y="1832948"/>
              <a:ext cx="1181378" cy="3675"/>
            </a:xfrm>
            <a:prstGeom prst="curvedConnector3">
              <a:avLst>
                <a:gd name="adj1" fmla="val 50000"/>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37" name="Curved Connector 136"/>
            <p:cNvCxnSpPr>
              <a:stCxn id="147" idx="3"/>
              <a:endCxn id="182" idx="0"/>
            </p:cNvCxnSpPr>
            <p:nvPr/>
          </p:nvCxnSpPr>
          <p:spPr>
            <a:xfrm>
              <a:off x="4651742" y="1145430"/>
              <a:ext cx="944176" cy="184232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38" name="Curved Connector 137"/>
            <p:cNvCxnSpPr>
              <a:stCxn id="147" idx="1"/>
              <a:endCxn id="173" idx="0"/>
            </p:cNvCxnSpPr>
            <p:nvPr/>
          </p:nvCxnSpPr>
          <p:spPr>
            <a:xfrm rot="10800000" flipV="1">
              <a:off x="3732536" y="1145429"/>
              <a:ext cx="721871" cy="2116271"/>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39" name="Curved Connector 138"/>
            <p:cNvCxnSpPr>
              <a:stCxn id="147" idx="1"/>
              <a:endCxn id="167" idx="0"/>
            </p:cNvCxnSpPr>
            <p:nvPr/>
          </p:nvCxnSpPr>
          <p:spPr>
            <a:xfrm rot="10800000" flipV="1">
              <a:off x="2893824" y="1145429"/>
              <a:ext cx="1560582" cy="2950322"/>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40" name="Curved Connector 139"/>
            <p:cNvCxnSpPr>
              <a:stCxn id="147" idx="3"/>
              <a:endCxn id="190" idx="0"/>
            </p:cNvCxnSpPr>
            <p:nvPr/>
          </p:nvCxnSpPr>
          <p:spPr>
            <a:xfrm>
              <a:off x="4651742" y="1145430"/>
              <a:ext cx="1779309" cy="2673578"/>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41" name="Curved Connector 140"/>
            <p:cNvCxnSpPr>
              <a:stCxn id="147" idx="3"/>
              <a:endCxn id="198" idx="0"/>
            </p:cNvCxnSpPr>
            <p:nvPr/>
          </p:nvCxnSpPr>
          <p:spPr>
            <a:xfrm>
              <a:off x="4651742" y="1145430"/>
              <a:ext cx="2609901" cy="3506325"/>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42" name="Curved Connector 141"/>
            <p:cNvCxnSpPr>
              <a:stCxn id="147" idx="1"/>
              <a:endCxn id="176" idx="0"/>
            </p:cNvCxnSpPr>
            <p:nvPr/>
          </p:nvCxnSpPr>
          <p:spPr>
            <a:xfrm rot="10800000" flipV="1">
              <a:off x="2064551" y="1145429"/>
              <a:ext cx="2389857" cy="3769658"/>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43" name="Curved Connector 142"/>
            <p:cNvCxnSpPr>
              <a:stCxn id="147" idx="1"/>
              <a:endCxn id="224" idx="0"/>
            </p:cNvCxnSpPr>
            <p:nvPr/>
          </p:nvCxnSpPr>
          <p:spPr>
            <a:xfrm rot="10800000" flipV="1">
              <a:off x="3485471" y="1145430"/>
              <a:ext cx="968935" cy="3498629"/>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44" name="Curved Connector 143"/>
            <p:cNvCxnSpPr>
              <a:stCxn id="147" idx="3"/>
              <a:endCxn id="214" idx="0"/>
            </p:cNvCxnSpPr>
            <p:nvPr/>
          </p:nvCxnSpPr>
          <p:spPr>
            <a:xfrm>
              <a:off x="4651742" y="1145430"/>
              <a:ext cx="940081" cy="3495714"/>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45" name="Curved Connector 144"/>
            <p:cNvCxnSpPr>
              <a:stCxn id="147" idx="3"/>
              <a:endCxn id="206" idx="0"/>
            </p:cNvCxnSpPr>
            <p:nvPr/>
          </p:nvCxnSpPr>
          <p:spPr>
            <a:xfrm>
              <a:off x="4651742" y="1145430"/>
              <a:ext cx="130317" cy="2684075"/>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88095" name="Group 145"/>
            <p:cNvGrpSpPr>
              <a:grpSpLocks/>
            </p:cNvGrpSpPr>
            <p:nvPr/>
          </p:nvGrpSpPr>
          <p:grpSpPr bwMode="auto">
            <a:xfrm>
              <a:off x="463679" y="5284024"/>
              <a:ext cx="8223135" cy="587309"/>
              <a:chOff x="1363044" y="4631175"/>
              <a:chExt cx="3226517" cy="361375"/>
            </a:xfrm>
          </p:grpSpPr>
          <p:sp>
            <p:nvSpPr>
              <p:cNvPr id="88179" name="TextBox 229"/>
              <p:cNvSpPr txBox="1">
                <a:spLocks noChangeArrowheads="1"/>
              </p:cNvSpPr>
              <p:nvPr/>
            </p:nvSpPr>
            <p:spPr bwMode="auto">
              <a:xfrm>
                <a:off x="1363044" y="4631175"/>
                <a:ext cx="611286" cy="359298"/>
              </a:xfrm>
              <a:prstGeom prst="rect">
                <a:avLst/>
              </a:prstGeom>
              <a:noFill/>
              <a:ln w="9525">
                <a:noFill/>
                <a:miter lim="800000"/>
                <a:headEnd/>
                <a:tailEnd/>
              </a:ln>
            </p:spPr>
            <p:txBody>
              <a:bodyPr anchor="ctr"/>
              <a:lstStyle/>
              <a:p>
                <a:pPr algn="ctr"/>
                <a:r>
                  <a:rPr lang="en-US" sz="800">
                    <a:latin typeface="Candara" pitchFamily="34" charset="0"/>
                  </a:rPr>
                  <a:t>0</a:t>
                </a:r>
              </a:p>
            </p:txBody>
          </p:sp>
          <p:sp>
            <p:nvSpPr>
              <p:cNvPr id="88180" name="TextBox 230"/>
              <p:cNvSpPr txBox="1">
                <a:spLocks noChangeArrowheads="1"/>
              </p:cNvSpPr>
              <p:nvPr/>
            </p:nvSpPr>
            <p:spPr bwMode="auto">
              <a:xfrm>
                <a:off x="2630830" y="4631175"/>
                <a:ext cx="666711" cy="359298"/>
              </a:xfrm>
              <a:prstGeom prst="rect">
                <a:avLst/>
              </a:prstGeom>
              <a:noFill/>
              <a:ln w="9525">
                <a:noFill/>
                <a:miter lim="800000"/>
                <a:headEnd/>
                <a:tailEnd/>
              </a:ln>
            </p:spPr>
            <p:txBody>
              <a:bodyPr anchor="ctr"/>
              <a:lstStyle/>
              <a:p>
                <a:pPr algn="ctr"/>
                <a:r>
                  <a:rPr lang="en-US" sz="800">
                    <a:latin typeface="Candara" pitchFamily="34" charset="0"/>
                  </a:rPr>
                  <a:t>2</a:t>
                </a:r>
              </a:p>
            </p:txBody>
          </p:sp>
          <p:sp>
            <p:nvSpPr>
              <p:cNvPr id="88181" name="TextBox 231"/>
              <p:cNvSpPr txBox="1">
                <a:spLocks noChangeArrowheads="1"/>
              </p:cNvSpPr>
              <p:nvPr/>
            </p:nvSpPr>
            <p:spPr bwMode="auto">
              <a:xfrm>
                <a:off x="1967156" y="4633252"/>
                <a:ext cx="666711" cy="359298"/>
              </a:xfrm>
              <a:prstGeom prst="rect">
                <a:avLst/>
              </a:prstGeom>
              <a:noFill/>
              <a:ln w="9525">
                <a:noFill/>
                <a:miter lim="800000"/>
                <a:headEnd/>
                <a:tailEnd/>
              </a:ln>
            </p:spPr>
            <p:txBody>
              <a:bodyPr anchor="ctr"/>
              <a:lstStyle/>
              <a:p>
                <a:pPr algn="ctr"/>
                <a:r>
                  <a:rPr lang="en-US" sz="800">
                    <a:latin typeface="Candara" pitchFamily="34" charset="0"/>
                  </a:rPr>
                  <a:t>1</a:t>
                </a:r>
              </a:p>
            </p:txBody>
          </p:sp>
          <p:sp>
            <p:nvSpPr>
              <p:cNvPr id="88182" name="TextBox 232"/>
              <p:cNvSpPr txBox="1">
                <a:spLocks noChangeArrowheads="1"/>
              </p:cNvSpPr>
              <p:nvPr/>
            </p:nvSpPr>
            <p:spPr bwMode="auto">
              <a:xfrm>
                <a:off x="3279218" y="4633252"/>
                <a:ext cx="666711" cy="359298"/>
              </a:xfrm>
              <a:prstGeom prst="rect">
                <a:avLst/>
              </a:prstGeom>
              <a:noFill/>
              <a:ln w="9525">
                <a:noFill/>
                <a:miter lim="800000"/>
                <a:headEnd/>
                <a:tailEnd/>
              </a:ln>
            </p:spPr>
            <p:txBody>
              <a:bodyPr anchor="ctr"/>
              <a:lstStyle/>
              <a:p>
                <a:pPr algn="ctr"/>
                <a:r>
                  <a:rPr lang="en-US" sz="800">
                    <a:latin typeface="Candara" pitchFamily="34" charset="0"/>
                  </a:rPr>
                  <a:t>3</a:t>
                </a:r>
              </a:p>
            </p:txBody>
          </p:sp>
          <p:sp>
            <p:nvSpPr>
              <p:cNvPr id="88183" name="TextBox 233"/>
              <p:cNvSpPr txBox="1">
                <a:spLocks noChangeArrowheads="1"/>
              </p:cNvSpPr>
              <p:nvPr/>
            </p:nvSpPr>
            <p:spPr bwMode="auto">
              <a:xfrm>
                <a:off x="3922850" y="4633252"/>
                <a:ext cx="666711" cy="359298"/>
              </a:xfrm>
              <a:prstGeom prst="rect">
                <a:avLst/>
              </a:prstGeom>
              <a:noFill/>
              <a:ln w="9525">
                <a:noFill/>
                <a:miter lim="800000"/>
                <a:headEnd/>
                <a:tailEnd/>
              </a:ln>
            </p:spPr>
            <p:txBody>
              <a:bodyPr anchor="ctr"/>
              <a:lstStyle/>
              <a:p>
                <a:pPr algn="ctr"/>
                <a:r>
                  <a:rPr lang="en-US" sz="800">
                    <a:latin typeface="Candara" pitchFamily="34" charset="0"/>
                  </a:rPr>
                  <a:t>4</a:t>
                </a:r>
              </a:p>
            </p:txBody>
          </p:sp>
        </p:grpSp>
        <p:sp>
          <p:nvSpPr>
            <p:cNvPr id="147" name="Rectangle 146"/>
            <p:cNvSpPr/>
            <p:nvPr/>
          </p:nvSpPr>
          <p:spPr>
            <a:xfrm>
              <a:off x="4455415" y="1046762"/>
              <a:ext cx="197131" cy="197122"/>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cxnSp>
          <p:nvCxnSpPr>
            <p:cNvPr id="148" name="Curved Connector 147"/>
            <p:cNvCxnSpPr>
              <a:stCxn id="147" idx="1"/>
              <a:endCxn id="208" idx="0"/>
            </p:cNvCxnSpPr>
            <p:nvPr/>
          </p:nvCxnSpPr>
          <p:spPr>
            <a:xfrm rot="10800000" flipV="1">
              <a:off x="4330677" y="1145430"/>
              <a:ext cx="123731" cy="268022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49" name="Curved Connector 148"/>
            <p:cNvCxnSpPr>
              <a:stCxn id="147" idx="1"/>
              <a:endCxn id="222" idx="0"/>
            </p:cNvCxnSpPr>
            <p:nvPr/>
          </p:nvCxnSpPr>
          <p:spPr>
            <a:xfrm rot="10800000" flipV="1">
              <a:off x="3936855" y="1145430"/>
              <a:ext cx="517552" cy="350247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88099" name="Group 149"/>
            <p:cNvGrpSpPr>
              <a:grpSpLocks/>
            </p:cNvGrpSpPr>
            <p:nvPr/>
          </p:nvGrpSpPr>
          <p:grpSpPr bwMode="auto">
            <a:xfrm>
              <a:off x="66647" y="5517336"/>
              <a:ext cx="8961700" cy="593466"/>
              <a:chOff x="-1589083" y="5508719"/>
              <a:chExt cx="8961687" cy="593467"/>
            </a:xfrm>
          </p:grpSpPr>
          <p:sp>
            <p:nvSpPr>
              <p:cNvPr id="88174" name="TextBox 224"/>
              <p:cNvSpPr txBox="1">
                <a:spLocks noChangeArrowheads="1"/>
              </p:cNvSpPr>
              <p:nvPr/>
            </p:nvSpPr>
            <p:spPr bwMode="auto">
              <a:xfrm>
                <a:off x="135032" y="5513172"/>
                <a:ext cx="2162351" cy="583933"/>
              </a:xfrm>
              <a:prstGeom prst="rect">
                <a:avLst/>
              </a:prstGeom>
              <a:noFill/>
              <a:ln w="9525">
                <a:noFill/>
                <a:miter lim="800000"/>
                <a:headEnd/>
                <a:tailEnd/>
              </a:ln>
            </p:spPr>
            <p:txBody>
              <a:bodyPr anchor="ctr"/>
              <a:lstStyle/>
              <a:p>
                <a:pPr algn="ctr"/>
                <a:r>
                  <a:rPr lang="en-US" sz="800">
                    <a:latin typeface="Candara" pitchFamily="34" charset="0"/>
                  </a:rPr>
                  <a:t>The</a:t>
                </a:r>
              </a:p>
            </p:txBody>
          </p:sp>
          <p:sp>
            <p:nvSpPr>
              <p:cNvPr id="88175" name="TextBox 225"/>
              <p:cNvSpPr txBox="1">
                <a:spLocks noChangeArrowheads="1"/>
              </p:cNvSpPr>
              <p:nvPr/>
            </p:nvSpPr>
            <p:spPr bwMode="auto">
              <a:xfrm>
                <a:off x="3361290" y="5509631"/>
                <a:ext cx="2358411" cy="583933"/>
              </a:xfrm>
              <a:prstGeom prst="rect">
                <a:avLst/>
              </a:prstGeom>
              <a:noFill/>
              <a:ln w="9525">
                <a:noFill/>
                <a:miter lim="800000"/>
                <a:headEnd/>
                <a:tailEnd/>
              </a:ln>
            </p:spPr>
            <p:txBody>
              <a:bodyPr anchor="ctr"/>
              <a:lstStyle/>
              <a:p>
                <a:pPr algn="ctr"/>
                <a:r>
                  <a:rPr lang="en-US" sz="800">
                    <a:latin typeface="Candara" pitchFamily="34" charset="0"/>
                  </a:rPr>
                  <a:t>made</a:t>
                </a:r>
              </a:p>
            </p:txBody>
          </p:sp>
          <p:sp>
            <p:nvSpPr>
              <p:cNvPr id="88176" name="TextBox 226"/>
              <p:cNvSpPr txBox="1">
                <a:spLocks noChangeArrowheads="1"/>
              </p:cNvSpPr>
              <p:nvPr/>
            </p:nvSpPr>
            <p:spPr bwMode="auto">
              <a:xfrm>
                <a:off x="1696497" y="5513007"/>
                <a:ext cx="2358411" cy="583933"/>
              </a:xfrm>
              <a:prstGeom prst="rect">
                <a:avLst/>
              </a:prstGeom>
              <a:noFill/>
              <a:ln w="9525">
                <a:noFill/>
                <a:miter lim="800000"/>
                <a:headEnd/>
                <a:tailEnd/>
              </a:ln>
            </p:spPr>
            <p:txBody>
              <a:bodyPr anchor="ctr"/>
              <a:lstStyle/>
              <a:p>
                <a:pPr algn="ctr"/>
                <a:r>
                  <a:rPr lang="en-US" sz="800">
                    <a:latin typeface="Candara" pitchFamily="34" charset="0"/>
                  </a:rPr>
                  <a:t>barista</a:t>
                </a:r>
              </a:p>
            </p:txBody>
          </p:sp>
          <p:sp>
            <p:nvSpPr>
              <p:cNvPr id="88177" name="TextBox 227"/>
              <p:cNvSpPr txBox="1">
                <a:spLocks noChangeArrowheads="1"/>
              </p:cNvSpPr>
              <p:nvPr/>
            </p:nvSpPr>
            <p:spPr bwMode="auto">
              <a:xfrm>
                <a:off x="5014193" y="5518253"/>
                <a:ext cx="2358411" cy="583933"/>
              </a:xfrm>
              <a:prstGeom prst="rect">
                <a:avLst/>
              </a:prstGeom>
              <a:noFill/>
              <a:ln w="9525">
                <a:noFill/>
                <a:miter lim="800000"/>
                <a:headEnd/>
                <a:tailEnd/>
              </a:ln>
            </p:spPr>
            <p:txBody>
              <a:bodyPr anchor="ctr"/>
              <a:lstStyle/>
              <a:p>
                <a:pPr algn="ctr"/>
                <a:r>
                  <a:rPr lang="en-US" sz="800">
                    <a:latin typeface="Candara" pitchFamily="34" charset="0"/>
                  </a:rPr>
                  <a:t>coffee</a:t>
                </a:r>
              </a:p>
            </p:txBody>
          </p:sp>
          <p:sp>
            <p:nvSpPr>
              <p:cNvPr id="88178" name="TextBox 228"/>
              <p:cNvSpPr txBox="1">
                <a:spLocks noChangeArrowheads="1"/>
              </p:cNvSpPr>
              <p:nvPr/>
            </p:nvSpPr>
            <p:spPr bwMode="auto">
              <a:xfrm>
                <a:off x="-1589083" y="5508719"/>
                <a:ext cx="2358411" cy="583933"/>
              </a:xfrm>
              <a:prstGeom prst="rect">
                <a:avLst/>
              </a:prstGeom>
              <a:noFill/>
              <a:ln w="9525">
                <a:noFill/>
                <a:miter lim="800000"/>
                <a:headEnd/>
                <a:tailEnd/>
              </a:ln>
            </p:spPr>
            <p:txBody>
              <a:bodyPr anchor="ctr"/>
              <a:lstStyle/>
              <a:p>
                <a:pPr algn="ctr"/>
                <a:r>
                  <a:rPr lang="en-US" sz="800">
                    <a:latin typeface="Candara" pitchFamily="34" charset="0"/>
                  </a:rPr>
                  <a:t>&lt;WALL&gt;</a:t>
                </a:r>
              </a:p>
            </p:txBody>
          </p:sp>
        </p:grpSp>
        <p:cxnSp>
          <p:nvCxnSpPr>
            <p:cNvPr id="151" name="Curved Connector 150"/>
            <p:cNvCxnSpPr>
              <a:stCxn id="147" idx="3"/>
              <a:endCxn id="200" idx="0"/>
            </p:cNvCxnSpPr>
            <p:nvPr/>
          </p:nvCxnSpPr>
          <p:spPr>
            <a:xfrm>
              <a:off x="4651742" y="1145430"/>
              <a:ext cx="2158518" cy="3502477"/>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52" name="Curved Connector 151"/>
            <p:cNvCxnSpPr>
              <a:stCxn id="147" idx="3"/>
              <a:endCxn id="192" idx="0"/>
            </p:cNvCxnSpPr>
            <p:nvPr/>
          </p:nvCxnSpPr>
          <p:spPr>
            <a:xfrm>
              <a:off x="4651742" y="1145430"/>
              <a:ext cx="1327925" cy="2669731"/>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53" name="Curved Connector 152"/>
            <p:cNvCxnSpPr>
              <a:stCxn id="147" idx="3"/>
              <a:endCxn id="184" idx="0"/>
            </p:cNvCxnSpPr>
            <p:nvPr/>
          </p:nvCxnSpPr>
          <p:spPr>
            <a:xfrm>
              <a:off x="4651742" y="1145430"/>
              <a:ext cx="492792" cy="1838479"/>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54" name="Curved Connector 153"/>
            <p:cNvCxnSpPr>
              <a:stCxn id="147" idx="3"/>
              <a:endCxn id="216" idx="0"/>
            </p:cNvCxnSpPr>
            <p:nvPr/>
          </p:nvCxnSpPr>
          <p:spPr>
            <a:xfrm>
              <a:off x="4651742" y="1145430"/>
              <a:ext cx="488696" cy="3491866"/>
            </a:xfrm>
            <a:prstGeom prst="curvedConnector2">
              <a:avLst/>
            </a:prstGeom>
            <a:ln w="19050" cmpd="sng">
              <a:gradFill flip="none" rotWithShape="1">
                <a:gsLst>
                  <a:gs pos="0">
                    <a:schemeClr val="tx1"/>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88104" name="Group 154"/>
            <p:cNvGrpSpPr>
              <a:grpSpLocks/>
            </p:cNvGrpSpPr>
            <p:nvPr/>
          </p:nvGrpSpPr>
          <p:grpSpPr bwMode="auto">
            <a:xfrm>
              <a:off x="3329692" y="4644240"/>
              <a:ext cx="762586" cy="933736"/>
              <a:chOff x="1669023" y="4641328"/>
              <a:chExt cx="762585" cy="933736"/>
            </a:xfrm>
          </p:grpSpPr>
          <p:cxnSp>
            <p:nvCxnSpPr>
              <p:cNvPr id="217" name="Straight Connector 216"/>
              <p:cNvCxnSpPr/>
              <p:nvPr/>
            </p:nvCxnSpPr>
            <p:spPr>
              <a:xfrm>
                <a:off x="2271895" y="4955915"/>
                <a:ext cx="0" cy="309509"/>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218" name="Rectangle 217"/>
              <p:cNvSpPr/>
              <p:nvPr/>
            </p:nvSpPr>
            <p:spPr>
              <a:xfrm>
                <a:off x="2218914" y="5051134"/>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cxnSp>
            <p:nvCxnSpPr>
              <p:cNvPr id="219" name="Straight Connector 218"/>
              <p:cNvCxnSpPr/>
              <p:nvPr/>
            </p:nvCxnSpPr>
            <p:spPr>
              <a:xfrm>
                <a:off x="1813720" y="4952067"/>
                <a:ext cx="0" cy="309509"/>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220" name="Rectangle 219"/>
              <p:cNvSpPr/>
              <p:nvPr/>
            </p:nvSpPr>
            <p:spPr>
              <a:xfrm>
                <a:off x="1767588" y="5053727"/>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21" name="Oval 220"/>
              <p:cNvSpPr/>
              <p:nvPr/>
            </p:nvSpPr>
            <p:spPr>
              <a:xfrm>
                <a:off x="2120349" y="5263819"/>
                <a:ext cx="311259" cy="311245"/>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2,1</a:t>
                </a:r>
                <a:endParaRPr lang="en-US" sz="800" i="1" dirty="0">
                  <a:solidFill>
                    <a:schemeClr val="tx1"/>
                  </a:solidFill>
                  <a:latin typeface="Times New Roman"/>
                  <a:cs typeface="Times New Roman"/>
                </a:endParaRPr>
              </a:p>
            </p:txBody>
          </p:sp>
          <p:sp>
            <p:nvSpPr>
              <p:cNvPr id="222" name="Oval 221"/>
              <p:cNvSpPr/>
              <p:nvPr/>
            </p:nvSpPr>
            <p:spPr>
              <a:xfrm>
                <a:off x="2120349" y="4643921"/>
                <a:ext cx="311259"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2,1</a:t>
                </a:r>
                <a:endParaRPr lang="en-US" sz="800" i="1" dirty="0">
                  <a:solidFill>
                    <a:schemeClr val="tx1"/>
                  </a:solidFill>
                  <a:latin typeface="Times New Roman"/>
                  <a:cs typeface="Times New Roman"/>
                </a:endParaRPr>
              </a:p>
            </p:txBody>
          </p:sp>
          <p:sp>
            <p:nvSpPr>
              <p:cNvPr id="223" name="Oval 222"/>
              <p:cNvSpPr/>
              <p:nvPr/>
            </p:nvSpPr>
            <p:spPr>
              <a:xfrm>
                <a:off x="1669023" y="5261224"/>
                <a:ext cx="311259" cy="311245"/>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sp>
            <p:nvSpPr>
              <p:cNvPr id="224" name="Oval 223"/>
              <p:cNvSpPr/>
              <p:nvPr/>
            </p:nvSpPr>
            <p:spPr>
              <a:xfrm>
                <a:off x="1669023" y="4641328"/>
                <a:ext cx="311259"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1,2</a:t>
                </a:r>
                <a:endParaRPr lang="en-US" sz="800" i="1" dirty="0">
                  <a:solidFill>
                    <a:schemeClr val="tx1"/>
                  </a:solidFill>
                  <a:latin typeface="Times New Roman"/>
                  <a:cs typeface="Times New Roman"/>
                </a:endParaRPr>
              </a:p>
            </p:txBody>
          </p:sp>
        </p:grpSp>
        <p:grpSp>
          <p:nvGrpSpPr>
            <p:cNvPr id="88105" name="Group 155"/>
            <p:cNvGrpSpPr>
              <a:grpSpLocks/>
            </p:cNvGrpSpPr>
            <p:nvPr/>
          </p:nvGrpSpPr>
          <p:grpSpPr bwMode="auto">
            <a:xfrm>
              <a:off x="4984557" y="4636457"/>
              <a:ext cx="762586" cy="936331"/>
              <a:chOff x="1668921" y="4640308"/>
              <a:chExt cx="762585" cy="936331"/>
            </a:xfrm>
          </p:grpSpPr>
          <p:cxnSp>
            <p:nvCxnSpPr>
              <p:cNvPr id="209" name="Straight Connector 208"/>
              <p:cNvCxnSpPr/>
              <p:nvPr/>
            </p:nvCxnSpPr>
            <p:spPr>
              <a:xfrm>
                <a:off x="2270340" y="4955914"/>
                <a:ext cx="0" cy="309509"/>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210" name="Rectangle 209"/>
              <p:cNvSpPr/>
              <p:nvPr/>
            </p:nvSpPr>
            <p:spPr>
              <a:xfrm>
                <a:off x="2218813" y="5052709"/>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cxnSp>
            <p:nvCxnSpPr>
              <p:cNvPr id="211" name="Straight Connector 210"/>
              <p:cNvCxnSpPr/>
              <p:nvPr/>
            </p:nvCxnSpPr>
            <p:spPr>
              <a:xfrm>
                <a:off x="1822126" y="4952067"/>
                <a:ext cx="0" cy="309509"/>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212" name="Rectangle 211"/>
              <p:cNvSpPr/>
              <p:nvPr/>
            </p:nvSpPr>
            <p:spPr>
              <a:xfrm>
                <a:off x="1767487" y="5052709"/>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13" name="Oval 212"/>
              <p:cNvSpPr/>
              <p:nvPr/>
            </p:nvSpPr>
            <p:spPr>
              <a:xfrm>
                <a:off x="2120247" y="5265394"/>
                <a:ext cx="311259" cy="311245"/>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3,2</a:t>
                </a:r>
                <a:endParaRPr lang="en-US" sz="800" i="1" dirty="0">
                  <a:solidFill>
                    <a:schemeClr val="tx1"/>
                  </a:solidFill>
                  <a:latin typeface="Times New Roman"/>
                  <a:cs typeface="Times New Roman"/>
                </a:endParaRPr>
              </a:p>
            </p:txBody>
          </p:sp>
          <p:sp>
            <p:nvSpPr>
              <p:cNvPr id="214" name="Oval 213"/>
              <p:cNvSpPr/>
              <p:nvPr/>
            </p:nvSpPr>
            <p:spPr>
              <a:xfrm>
                <a:off x="2120247" y="4642903"/>
                <a:ext cx="311259" cy="313838"/>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3,2</a:t>
                </a:r>
                <a:endParaRPr lang="en-US" sz="800" i="1" dirty="0">
                  <a:solidFill>
                    <a:schemeClr val="tx1"/>
                  </a:solidFill>
                  <a:latin typeface="Times New Roman"/>
                  <a:cs typeface="Times New Roman"/>
                </a:endParaRPr>
              </a:p>
            </p:txBody>
          </p:sp>
          <p:sp>
            <p:nvSpPr>
              <p:cNvPr id="215" name="Oval 214"/>
              <p:cNvSpPr/>
              <p:nvPr/>
            </p:nvSpPr>
            <p:spPr>
              <a:xfrm>
                <a:off x="1668921" y="5260206"/>
                <a:ext cx="311259" cy="313838"/>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2,3</a:t>
                </a:r>
                <a:endParaRPr lang="en-US" sz="800" i="1" dirty="0">
                  <a:solidFill>
                    <a:schemeClr val="tx1"/>
                  </a:solidFill>
                  <a:latin typeface="Times New Roman"/>
                  <a:cs typeface="Times New Roman"/>
                </a:endParaRPr>
              </a:p>
            </p:txBody>
          </p:sp>
          <p:sp>
            <p:nvSpPr>
              <p:cNvPr id="216" name="Oval 215"/>
              <p:cNvSpPr/>
              <p:nvPr/>
            </p:nvSpPr>
            <p:spPr>
              <a:xfrm>
                <a:off x="1668921" y="4640308"/>
                <a:ext cx="311259"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2,3</a:t>
                </a:r>
                <a:endParaRPr lang="en-US" sz="800" i="1" dirty="0">
                  <a:solidFill>
                    <a:schemeClr val="tx1"/>
                  </a:solidFill>
                  <a:latin typeface="Times New Roman"/>
                  <a:cs typeface="Times New Roman"/>
                </a:endParaRPr>
              </a:p>
            </p:txBody>
          </p:sp>
        </p:grpSp>
        <p:grpSp>
          <p:nvGrpSpPr>
            <p:cNvPr id="88106" name="Group 156"/>
            <p:cNvGrpSpPr>
              <a:grpSpLocks/>
            </p:cNvGrpSpPr>
            <p:nvPr/>
          </p:nvGrpSpPr>
          <p:grpSpPr bwMode="auto">
            <a:xfrm>
              <a:off x="4175281" y="3824627"/>
              <a:ext cx="762586" cy="936329"/>
              <a:chOff x="1669408" y="4640117"/>
              <a:chExt cx="762585" cy="936329"/>
            </a:xfrm>
          </p:grpSpPr>
          <p:cxnSp>
            <p:nvCxnSpPr>
              <p:cNvPr id="201" name="Straight Connector 200"/>
              <p:cNvCxnSpPr/>
              <p:nvPr/>
            </p:nvCxnSpPr>
            <p:spPr>
              <a:xfrm>
                <a:off x="2273317" y="4955914"/>
                <a:ext cx="0" cy="309509"/>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202" name="Rectangle 201"/>
              <p:cNvSpPr/>
              <p:nvPr/>
            </p:nvSpPr>
            <p:spPr>
              <a:xfrm>
                <a:off x="2219300" y="5052516"/>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cxnSp>
            <p:nvCxnSpPr>
              <p:cNvPr id="203" name="Straight Connector 202"/>
              <p:cNvCxnSpPr/>
              <p:nvPr/>
            </p:nvCxnSpPr>
            <p:spPr>
              <a:xfrm>
                <a:off x="1815143" y="4952067"/>
                <a:ext cx="0" cy="309509"/>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204" name="Rectangle 203"/>
              <p:cNvSpPr/>
              <p:nvPr/>
            </p:nvSpPr>
            <p:spPr>
              <a:xfrm>
                <a:off x="1767974" y="5052516"/>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205" name="Oval 204"/>
              <p:cNvSpPr/>
              <p:nvPr/>
            </p:nvSpPr>
            <p:spPr>
              <a:xfrm>
                <a:off x="2120734" y="5265201"/>
                <a:ext cx="311259" cy="311245"/>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3,1</a:t>
                </a:r>
                <a:endParaRPr lang="en-US" sz="800" i="1" dirty="0">
                  <a:solidFill>
                    <a:schemeClr val="tx1"/>
                  </a:solidFill>
                  <a:latin typeface="Times New Roman"/>
                  <a:cs typeface="Times New Roman"/>
                </a:endParaRPr>
              </a:p>
            </p:txBody>
          </p:sp>
          <p:sp>
            <p:nvSpPr>
              <p:cNvPr id="206" name="Oval 205"/>
              <p:cNvSpPr/>
              <p:nvPr/>
            </p:nvSpPr>
            <p:spPr>
              <a:xfrm>
                <a:off x="2120734" y="4642710"/>
                <a:ext cx="311259" cy="313840"/>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3,1</a:t>
                </a:r>
                <a:endParaRPr lang="en-US" sz="800" i="1" dirty="0">
                  <a:solidFill>
                    <a:schemeClr val="tx1"/>
                  </a:solidFill>
                  <a:latin typeface="Times New Roman"/>
                  <a:cs typeface="Times New Roman"/>
                </a:endParaRPr>
              </a:p>
            </p:txBody>
          </p:sp>
          <p:sp>
            <p:nvSpPr>
              <p:cNvPr id="207" name="Oval 206"/>
              <p:cNvSpPr/>
              <p:nvPr/>
            </p:nvSpPr>
            <p:spPr>
              <a:xfrm>
                <a:off x="1669408" y="5260013"/>
                <a:ext cx="311259" cy="313840"/>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1,3</a:t>
                </a:r>
                <a:endParaRPr lang="en-US" sz="800" i="1" dirty="0">
                  <a:solidFill>
                    <a:schemeClr val="tx1"/>
                  </a:solidFill>
                  <a:latin typeface="Times New Roman"/>
                  <a:cs typeface="Times New Roman"/>
                </a:endParaRPr>
              </a:p>
            </p:txBody>
          </p:sp>
          <p:sp>
            <p:nvSpPr>
              <p:cNvPr id="208" name="Oval 207"/>
              <p:cNvSpPr/>
              <p:nvPr/>
            </p:nvSpPr>
            <p:spPr>
              <a:xfrm>
                <a:off x="1669408" y="4640117"/>
                <a:ext cx="311259"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1,3</a:t>
                </a:r>
                <a:endParaRPr lang="en-US" sz="800" i="1" dirty="0">
                  <a:solidFill>
                    <a:schemeClr val="tx1"/>
                  </a:solidFill>
                  <a:latin typeface="Times New Roman"/>
                  <a:cs typeface="Times New Roman"/>
                </a:endParaRPr>
              </a:p>
            </p:txBody>
          </p:sp>
        </p:grpSp>
        <p:grpSp>
          <p:nvGrpSpPr>
            <p:cNvPr id="88107" name="Group 157"/>
            <p:cNvGrpSpPr>
              <a:grpSpLocks/>
            </p:cNvGrpSpPr>
            <p:nvPr/>
          </p:nvGrpSpPr>
          <p:grpSpPr bwMode="auto">
            <a:xfrm>
              <a:off x="6654988" y="4646832"/>
              <a:ext cx="762586" cy="936330"/>
              <a:chOff x="1669531" y="4640073"/>
              <a:chExt cx="762585" cy="936330"/>
            </a:xfrm>
          </p:grpSpPr>
          <p:cxnSp>
            <p:nvCxnSpPr>
              <p:cNvPr id="193" name="Straight Connector 192"/>
              <p:cNvCxnSpPr/>
              <p:nvPr/>
            </p:nvCxnSpPr>
            <p:spPr>
              <a:xfrm>
                <a:off x="2273854" y="4955914"/>
                <a:ext cx="0" cy="309508"/>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194" name="Rectangle 193"/>
              <p:cNvSpPr/>
              <p:nvPr/>
            </p:nvSpPr>
            <p:spPr>
              <a:xfrm>
                <a:off x="2219422" y="5052474"/>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cxnSp>
            <p:nvCxnSpPr>
              <p:cNvPr id="195" name="Straight Connector 194"/>
              <p:cNvCxnSpPr/>
              <p:nvPr/>
            </p:nvCxnSpPr>
            <p:spPr>
              <a:xfrm>
                <a:off x="1815681" y="4952066"/>
                <a:ext cx="0" cy="309508"/>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196" name="Rectangle 195"/>
              <p:cNvSpPr/>
              <p:nvPr/>
            </p:nvSpPr>
            <p:spPr>
              <a:xfrm>
                <a:off x="1768096" y="5052474"/>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97" name="Oval 196"/>
              <p:cNvSpPr/>
              <p:nvPr/>
            </p:nvSpPr>
            <p:spPr>
              <a:xfrm>
                <a:off x="2120857" y="5265158"/>
                <a:ext cx="311259" cy="311245"/>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4,3</a:t>
                </a:r>
                <a:endParaRPr lang="en-US" sz="800" i="1" dirty="0">
                  <a:solidFill>
                    <a:schemeClr val="tx1"/>
                  </a:solidFill>
                  <a:latin typeface="Times New Roman"/>
                  <a:cs typeface="Times New Roman"/>
                </a:endParaRPr>
              </a:p>
            </p:txBody>
          </p:sp>
          <p:sp>
            <p:nvSpPr>
              <p:cNvPr id="198" name="Oval 197"/>
              <p:cNvSpPr/>
              <p:nvPr/>
            </p:nvSpPr>
            <p:spPr>
              <a:xfrm>
                <a:off x="2120857" y="4642667"/>
                <a:ext cx="311259" cy="313838"/>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4,3</a:t>
                </a:r>
                <a:endParaRPr lang="en-US" sz="800" i="1" dirty="0">
                  <a:solidFill>
                    <a:schemeClr val="tx1"/>
                  </a:solidFill>
                  <a:latin typeface="Times New Roman"/>
                  <a:cs typeface="Times New Roman"/>
                </a:endParaRPr>
              </a:p>
            </p:txBody>
          </p:sp>
          <p:sp>
            <p:nvSpPr>
              <p:cNvPr id="199" name="Oval 198"/>
              <p:cNvSpPr/>
              <p:nvPr/>
            </p:nvSpPr>
            <p:spPr>
              <a:xfrm>
                <a:off x="1669531" y="5259971"/>
                <a:ext cx="311259" cy="313838"/>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3,4</a:t>
                </a:r>
                <a:endParaRPr lang="en-US" sz="800" i="1" dirty="0">
                  <a:solidFill>
                    <a:schemeClr val="tx1"/>
                  </a:solidFill>
                  <a:latin typeface="Times New Roman"/>
                  <a:cs typeface="Times New Roman"/>
                </a:endParaRPr>
              </a:p>
            </p:txBody>
          </p:sp>
          <p:sp>
            <p:nvSpPr>
              <p:cNvPr id="200" name="Oval 199"/>
              <p:cNvSpPr/>
              <p:nvPr/>
            </p:nvSpPr>
            <p:spPr>
              <a:xfrm>
                <a:off x="1669531" y="4640073"/>
                <a:ext cx="311259"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3,4</a:t>
                </a:r>
                <a:endParaRPr lang="en-US" sz="800" i="1" dirty="0">
                  <a:solidFill>
                    <a:schemeClr val="tx1"/>
                  </a:solidFill>
                  <a:latin typeface="Times New Roman"/>
                  <a:cs typeface="Times New Roman"/>
                </a:endParaRPr>
              </a:p>
            </p:txBody>
          </p:sp>
        </p:grpSp>
        <p:grpSp>
          <p:nvGrpSpPr>
            <p:cNvPr id="88108" name="Group 158"/>
            <p:cNvGrpSpPr>
              <a:grpSpLocks/>
            </p:cNvGrpSpPr>
            <p:nvPr/>
          </p:nvGrpSpPr>
          <p:grpSpPr bwMode="auto">
            <a:xfrm>
              <a:off x="5824959" y="3814251"/>
              <a:ext cx="762587" cy="936329"/>
              <a:chOff x="1670094" y="4640238"/>
              <a:chExt cx="762586" cy="936329"/>
            </a:xfrm>
          </p:grpSpPr>
          <p:cxnSp>
            <p:nvCxnSpPr>
              <p:cNvPr id="185" name="Straight Connector 184"/>
              <p:cNvCxnSpPr/>
              <p:nvPr/>
            </p:nvCxnSpPr>
            <p:spPr>
              <a:xfrm>
                <a:off x="2267778" y="4955914"/>
                <a:ext cx="0" cy="309509"/>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186" name="Rectangle 185"/>
              <p:cNvSpPr/>
              <p:nvPr/>
            </p:nvSpPr>
            <p:spPr>
              <a:xfrm>
                <a:off x="2219986" y="5052637"/>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cxnSp>
            <p:nvCxnSpPr>
              <p:cNvPr id="187" name="Straight Connector 186"/>
              <p:cNvCxnSpPr/>
              <p:nvPr/>
            </p:nvCxnSpPr>
            <p:spPr>
              <a:xfrm>
                <a:off x="1819564" y="4952067"/>
                <a:ext cx="0" cy="309509"/>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188" name="Rectangle 187"/>
              <p:cNvSpPr/>
              <p:nvPr/>
            </p:nvSpPr>
            <p:spPr>
              <a:xfrm>
                <a:off x="1768660" y="5052637"/>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89" name="Oval 188"/>
              <p:cNvSpPr/>
              <p:nvPr/>
            </p:nvSpPr>
            <p:spPr>
              <a:xfrm>
                <a:off x="2121421" y="5265322"/>
                <a:ext cx="311259" cy="311245"/>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4,2</a:t>
                </a:r>
                <a:endParaRPr lang="en-US" sz="800" i="1" dirty="0">
                  <a:solidFill>
                    <a:schemeClr val="tx1"/>
                  </a:solidFill>
                  <a:latin typeface="Times New Roman"/>
                  <a:cs typeface="Times New Roman"/>
                </a:endParaRPr>
              </a:p>
            </p:txBody>
          </p:sp>
          <p:sp>
            <p:nvSpPr>
              <p:cNvPr id="190" name="Oval 189"/>
              <p:cNvSpPr/>
              <p:nvPr/>
            </p:nvSpPr>
            <p:spPr>
              <a:xfrm>
                <a:off x="2121421" y="4642831"/>
                <a:ext cx="311259" cy="313840"/>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4,2</a:t>
                </a:r>
                <a:endParaRPr lang="en-US" sz="800" i="1" dirty="0">
                  <a:solidFill>
                    <a:schemeClr val="tx1"/>
                  </a:solidFill>
                  <a:latin typeface="Times New Roman"/>
                  <a:cs typeface="Times New Roman"/>
                </a:endParaRPr>
              </a:p>
            </p:txBody>
          </p:sp>
          <p:sp>
            <p:nvSpPr>
              <p:cNvPr id="191" name="Oval 190"/>
              <p:cNvSpPr/>
              <p:nvPr/>
            </p:nvSpPr>
            <p:spPr>
              <a:xfrm>
                <a:off x="1670094" y="5260134"/>
                <a:ext cx="311259" cy="313840"/>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2,4</a:t>
                </a:r>
                <a:endParaRPr lang="en-US" sz="800" i="1" dirty="0">
                  <a:solidFill>
                    <a:schemeClr val="tx1"/>
                  </a:solidFill>
                  <a:latin typeface="Times New Roman"/>
                  <a:cs typeface="Times New Roman"/>
                </a:endParaRPr>
              </a:p>
            </p:txBody>
          </p:sp>
          <p:sp>
            <p:nvSpPr>
              <p:cNvPr id="192" name="Oval 191"/>
              <p:cNvSpPr/>
              <p:nvPr/>
            </p:nvSpPr>
            <p:spPr>
              <a:xfrm>
                <a:off x="1670094" y="4640238"/>
                <a:ext cx="311259"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2,4</a:t>
                </a:r>
                <a:endParaRPr lang="en-US" sz="800" i="1" dirty="0">
                  <a:solidFill>
                    <a:schemeClr val="tx1"/>
                  </a:solidFill>
                  <a:latin typeface="Times New Roman"/>
                  <a:cs typeface="Times New Roman"/>
                </a:endParaRPr>
              </a:p>
            </p:txBody>
          </p:sp>
        </p:grpSp>
        <p:grpSp>
          <p:nvGrpSpPr>
            <p:cNvPr id="88109" name="Group 159"/>
            <p:cNvGrpSpPr>
              <a:grpSpLocks/>
            </p:cNvGrpSpPr>
            <p:nvPr/>
          </p:nvGrpSpPr>
          <p:grpSpPr bwMode="auto">
            <a:xfrm>
              <a:off x="4989745" y="2984265"/>
              <a:ext cx="762587" cy="933735"/>
              <a:chOff x="1670014" y="4641503"/>
              <a:chExt cx="762586" cy="933735"/>
            </a:xfrm>
          </p:grpSpPr>
          <p:cxnSp>
            <p:nvCxnSpPr>
              <p:cNvPr id="177" name="Straight Connector 176"/>
              <p:cNvCxnSpPr/>
              <p:nvPr/>
            </p:nvCxnSpPr>
            <p:spPr>
              <a:xfrm>
                <a:off x="2266245" y="4955914"/>
                <a:ext cx="0" cy="309508"/>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178" name="Rectangle 177"/>
              <p:cNvSpPr/>
              <p:nvPr/>
            </p:nvSpPr>
            <p:spPr>
              <a:xfrm>
                <a:off x="2219906" y="5051309"/>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cxnSp>
            <p:nvCxnSpPr>
              <p:cNvPr id="179" name="Straight Connector 178"/>
              <p:cNvCxnSpPr/>
              <p:nvPr/>
            </p:nvCxnSpPr>
            <p:spPr>
              <a:xfrm>
                <a:off x="1818031" y="4952067"/>
                <a:ext cx="0" cy="309508"/>
              </a:xfrm>
              <a:prstGeom prst="line">
                <a:avLst/>
              </a:prstGeom>
              <a:ln w="28575" cmpd="sng">
                <a:gradFill flip="none" rotWithShape="1">
                  <a:gsLst>
                    <a:gs pos="0">
                      <a:schemeClr val="accent1">
                        <a:lumMod val="75000"/>
                      </a:schemeClr>
                    </a:gs>
                    <a:gs pos="100000">
                      <a:schemeClr val="accent3">
                        <a:lumMod val="75000"/>
                      </a:schemeClr>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180" name="Rectangle 179"/>
              <p:cNvSpPr/>
              <p:nvPr/>
            </p:nvSpPr>
            <p:spPr>
              <a:xfrm>
                <a:off x="1768580" y="5053902"/>
                <a:ext cx="114128"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81" name="Oval 180"/>
              <p:cNvSpPr/>
              <p:nvPr/>
            </p:nvSpPr>
            <p:spPr>
              <a:xfrm>
                <a:off x="2121341" y="5263993"/>
                <a:ext cx="311259" cy="311245"/>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4,1</a:t>
                </a:r>
                <a:endParaRPr lang="en-US" sz="800" i="1" dirty="0">
                  <a:solidFill>
                    <a:schemeClr val="tx1"/>
                  </a:solidFill>
                  <a:latin typeface="Times New Roman"/>
                  <a:cs typeface="Times New Roman"/>
                </a:endParaRPr>
              </a:p>
            </p:txBody>
          </p:sp>
          <p:sp>
            <p:nvSpPr>
              <p:cNvPr id="182" name="Oval 181"/>
              <p:cNvSpPr/>
              <p:nvPr/>
            </p:nvSpPr>
            <p:spPr>
              <a:xfrm>
                <a:off x="2121341" y="4644095"/>
                <a:ext cx="311259"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4,1</a:t>
                </a:r>
                <a:endParaRPr lang="en-US" sz="800" i="1" dirty="0">
                  <a:solidFill>
                    <a:schemeClr val="tx1"/>
                  </a:solidFill>
                  <a:latin typeface="Times New Roman"/>
                  <a:cs typeface="Times New Roman"/>
                </a:endParaRPr>
              </a:p>
            </p:txBody>
          </p:sp>
          <p:sp>
            <p:nvSpPr>
              <p:cNvPr id="183" name="Oval 182"/>
              <p:cNvSpPr/>
              <p:nvPr/>
            </p:nvSpPr>
            <p:spPr>
              <a:xfrm>
                <a:off x="1670014" y="5261399"/>
                <a:ext cx="311259" cy="311245"/>
              </a:xfrm>
              <a:prstGeom prst="ellipse">
                <a:avLst/>
              </a:prstGeom>
              <a:solidFill>
                <a:schemeClr val="bg2"/>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R</a:t>
                </a:r>
                <a:r>
                  <a:rPr lang="en-US" sz="800" i="1" baseline="-25000" dirty="0">
                    <a:solidFill>
                      <a:schemeClr val="tx1"/>
                    </a:solidFill>
                    <a:latin typeface="Times New Roman"/>
                    <a:cs typeface="Times New Roman"/>
                  </a:rPr>
                  <a:t>1,4</a:t>
                </a:r>
                <a:endParaRPr lang="en-US" sz="800" i="1" dirty="0">
                  <a:solidFill>
                    <a:schemeClr val="tx1"/>
                  </a:solidFill>
                  <a:latin typeface="Times New Roman"/>
                  <a:cs typeface="Times New Roman"/>
                </a:endParaRPr>
              </a:p>
            </p:txBody>
          </p:sp>
          <p:sp>
            <p:nvSpPr>
              <p:cNvPr id="184" name="Oval 183"/>
              <p:cNvSpPr/>
              <p:nvPr/>
            </p:nvSpPr>
            <p:spPr>
              <a:xfrm>
                <a:off x="1670014" y="4641503"/>
                <a:ext cx="311259"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1,4</a:t>
                </a:r>
                <a:endParaRPr lang="en-US" sz="800" i="1" dirty="0">
                  <a:solidFill>
                    <a:schemeClr val="tx1"/>
                  </a:solidFill>
                  <a:latin typeface="Times New Roman"/>
                  <a:cs typeface="Times New Roman"/>
                </a:endParaRPr>
              </a:p>
            </p:txBody>
          </p:sp>
        </p:grpSp>
        <p:grpSp>
          <p:nvGrpSpPr>
            <p:cNvPr id="88110" name="Group 160"/>
            <p:cNvGrpSpPr>
              <a:grpSpLocks/>
            </p:cNvGrpSpPr>
            <p:nvPr/>
          </p:nvGrpSpPr>
          <p:grpSpPr bwMode="auto">
            <a:xfrm>
              <a:off x="1909330" y="4915089"/>
              <a:ext cx="310438" cy="526516"/>
              <a:chOff x="1672758" y="4641148"/>
              <a:chExt cx="310438" cy="526516"/>
            </a:xfrm>
          </p:grpSpPr>
          <p:cxnSp>
            <p:nvCxnSpPr>
              <p:cNvPr id="174" name="Straight Connector 173"/>
              <p:cNvCxnSpPr>
                <a:stCxn id="176" idx="4"/>
                <a:endCxn id="175" idx="0"/>
              </p:cNvCxnSpPr>
              <p:nvPr/>
            </p:nvCxnSpPr>
            <p:spPr>
              <a:xfrm flipH="1">
                <a:off x="1827776" y="4952066"/>
                <a:ext cx="201" cy="100936"/>
              </a:xfrm>
              <a:prstGeom prst="line">
                <a:avLst/>
              </a:prstGeom>
              <a:ln w="28575" cmpd="sng">
                <a:gradFill flip="none" rotWithShape="1">
                  <a:gsLst>
                    <a:gs pos="0">
                      <a:schemeClr val="tx1"/>
                    </a:gs>
                    <a:gs pos="100000">
                      <a:schemeClr val="accent1">
                        <a:lumMod val="75000"/>
                      </a:schemeClr>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sp>
            <p:nvSpPr>
              <p:cNvPr id="175" name="Rectangle 174"/>
              <p:cNvSpPr/>
              <p:nvPr/>
            </p:nvSpPr>
            <p:spPr>
              <a:xfrm>
                <a:off x="1770263" y="5052443"/>
                <a:ext cx="114129"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76" name="Oval 175"/>
              <p:cNvSpPr/>
              <p:nvPr/>
            </p:nvSpPr>
            <p:spPr>
              <a:xfrm>
                <a:off x="1671698" y="4640044"/>
                <a:ext cx="311260"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0,1</a:t>
                </a:r>
                <a:endParaRPr lang="en-US" sz="800" i="1" dirty="0">
                  <a:solidFill>
                    <a:schemeClr val="tx1"/>
                  </a:solidFill>
                  <a:latin typeface="Times New Roman"/>
                  <a:cs typeface="Times New Roman"/>
                </a:endParaRPr>
              </a:p>
            </p:txBody>
          </p:sp>
        </p:grpSp>
        <p:grpSp>
          <p:nvGrpSpPr>
            <p:cNvPr id="88111" name="Group 161"/>
            <p:cNvGrpSpPr>
              <a:grpSpLocks/>
            </p:cNvGrpSpPr>
            <p:nvPr/>
          </p:nvGrpSpPr>
          <p:grpSpPr bwMode="auto">
            <a:xfrm>
              <a:off x="3577315" y="3261701"/>
              <a:ext cx="310438" cy="526516"/>
              <a:chOff x="3340741" y="2987760"/>
              <a:chExt cx="310438" cy="526516"/>
            </a:xfrm>
          </p:grpSpPr>
          <p:cxnSp>
            <p:nvCxnSpPr>
              <p:cNvPr id="171" name="Straight Connector 170"/>
              <p:cNvCxnSpPr>
                <a:stCxn id="173" idx="4"/>
                <a:endCxn id="172" idx="0"/>
              </p:cNvCxnSpPr>
              <p:nvPr/>
            </p:nvCxnSpPr>
            <p:spPr>
              <a:xfrm flipH="1">
                <a:off x="3495759" y="3298678"/>
                <a:ext cx="201" cy="100936"/>
              </a:xfrm>
              <a:prstGeom prst="line">
                <a:avLst/>
              </a:prstGeom>
              <a:ln w="28575" cmpd="sng">
                <a:gradFill flip="none" rotWithShape="1">
                  <a:gsLst>
                    <a:gs pos="0">
                      <a:schemeClr val="tx1"/>
                    </a:gs>
                    <a:gs pos="100000">
                      <a:schemeClr val="accent1">
                        <a:lumMod val="75000"/>
                      </a:schemeClr>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sp>
            <p:nvSpPr>
              <p:cNvPr id="172" name="Rectangle 171"/>
              <p:cNvSpPr/>
              <p:nvPr/>
            </p:nvSpPr>
            <p:spPr>
              <a:xfrm>
                <a:off x="3438098" y="3400251"/>
                <a:ext cx="114129"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73" name="Oval 172"/>
              <p:cNvSpPr/>
              <p:nvPr/>
            </p:nvSpPr>
            <p:spPr>
              <a:xfrm>
                <a:off x="3339532" y="2987850"/>
                <a:ext cx="311260"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0,3</a:t>
                </a:r>
                <a:endParaRPr lang="en-US" sz="800" i="1" dirty="0">
                  <a:solidFill>
                    <a:schemeClr val="tx1"/>
                  </a:solidFill>
                  <a:latin typeface="Times New Roman"/>
                  <a:cs typeface="Times New Roman"/>
                </a:endParaRPr>
              </a:p>
            </p:txBody>
          </p:sp>
        </p:grpSp>
        <p:grpSp>
          <p:nvGrpSpPr>
            <p:cNvPr id="88112" name="Group 162"/>
            <p:cNvGrpSpPr>
              <a:grpSpLocks/>
            </p:cNvGrpSpPr>
            <p:nvPr/>
          </p:nvGrpSpPr>
          <p:grpSpPr bwMode="auto">
            <a:xfrm>
              <a:off x="4401528" y="2425477"/>
              <a:ext cx="310438" cy="526516"/>
              <a:chOff x="4164954" y="2151534"/>
              <a:chExt cx="310438" cy="526516"/>
            </a:xfrm>
          </p:grpSpPr>
          <p:cxnSp>
            <p:nvCxnSpPr>
              <p:cNvPr id="168" name="Straight Connector 167"/>
              <p:cNvCxnSpPr>
                <a:stCxn id="170" idx="4"/>
                <a:endCxn id="169" idx="0"/>
              </p:cNvCxnSpPr>
              <p:nvPr/>
            </p:nvCxnSpPr>
            <p:spPr>
              <a:xfrm flipH="1">
                <a:off x="4319972" y="2462452"/>
                <a:ext cx="201" cy="100936"/>
              </a:xfrm>
              <a:prstGeom prst="line">
                <a:avLst/>
              </a:prstGeom>
              <a:ln w="28575" cmpd="sng">
                <a:gradFill flip="none" rotWithShape="1">
                  <a:gsLst>
                    <a:gs pos="0">
                      <a:schemeClr val="tx1"/>
                    </a:gs>
                    <a:gs pos="100000">
                      <a:schemeClr val="accent1">
                        <a:lumMod val="75000"/>
                      </a:schemeClr>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sp>
            <p:nvSpPr>
              <p:cNvPr id="169" name="Rectangle 168"/>
              <p:cNvSpPr/>
              <p:nvPr/>
            </p:nvSpPr>
            <p:spPr>
              <a:xfrm>
                <a:off x="4262938" y="2565074"/>
                <a:ext cx="114129"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sp>
            <p:nvSpPr>
              <p:cNvPr id="170" name="Oval 169"/>
              <p:cNvSpPr/>
              <p:nvPr/>
            </p:nvSpPr>
            <p:spPr>
              <a:xfrm>
                <a:off x="4164372" y="2152673"/>
                <a:ext cx="311260"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0,4</a:t>
                </a:r>
                <a:endParaRPr lang="en-US" sz="800" i="1" dirty="0">
                  <a:solidFill>
                    <a:schemeClr val="tx1"/>
                  </a:solidFill>
                  <a:latin typeface="Times New Roman"/>
                  <a:cs typeface="Times New Roman"/>
                </a:endParaRPr>
              </a:p>
            </p:txBody>
          </p:sp>
        </p:grpSp>
        <p:grpSp>
          <p:nvGrpSpPr>
            <p:cNvPr id="88113" name="Group 163"/>
            <p:cNvGrpSpPr>
              <a:grpSpLocks/>
            </p:cNvGrpSpPr>
            <p:nvPr/>
          </p:nvGrpSpPr>
          <p:grpSpPr bwMode="auto">
            <a:xfrm>
              <a:off x="2738600" y="4095756"/>
              <a:ext cx="310438" cy="526516"/>
              <a:chOff x="2502031" y="3821812"/>
              <a:chExt cx="310438" cy="526516"/>
            </a:xfrm>
          </p:grpSpPr>
          <p:sp>
            <p:nvSpPr>
              <p:cNvPr id="165" name="Rectangle 164"/>
              <p:cNvSpPr/>
              <p:nvPr/>
            </p:nvSpPr>
            <p:spPr>
              <a:xfrm>
                <a:off x="2600293" y="4235422"/>
                <a:ext cx="114129" cy="114123"/>
              </a:xfrm>
              <a:prstGeom prst="rect">
                <a:avLst/>
              </a:pr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1"/>
              <a:lstStyle/>
              <a:p>
                <a:pPr algn="ctr" fontAlgn="auto">
                  <a:spcBef>
                    <a:spcPts val="0"/>
                  </a:spcBef>
                  <a:spcAft>
                    <a:spcPts val="0"/>
                  </a:spcAft>
                  <a:defRPr/>
                </a:pPr>
                <a:endParaRPr lang="en-US" sz="800" i="1" dirty="0">
                  <a:solidFill>
                    <a:schemeClr val="tx1"/>
                  </a:solidFill>
                  <a:latin typeface="Times New Roman"/>
                  <a:cs typeface="Times New Roman"/>
                </a:endParaRPr>
              </a:p>
            </p:txBody>
          </p:sp>
          <p:cxnSp>
            <p:nvCxnSpPr>
              <p:cNvPr id="166" name="Straight Connector 165"/>
              <p:cNvCxnSpPr>
                <a:stCxn id="167" idx="4"/>
                <a:endCxn id="165" idx="0"/>
              </p:cNvCxnSpPr>
              <p:nvPr/>
            </p:nvCxnSpPr>
            <p:spPr>
              <a:xfrm flipH="1">
                <a:off x="2657049" y="4132730"/>
                <a:ext cx="201" cy="100936"/>
              </a:xfrm>
              <a:prstGeom prst="line">
                <a:avLst/>
              </a:prstGeom>
              <a:ln w="28575" cmpd="sng">
                <a:gradFill flip="none" rotWithShape="1">
                  <a:gsLst>
                    <a:gs pos="0">
                      <a:schemeClr val="tx1"/>
                    </a:gs>
                    <a:gs pos="100000">
                      <a:schemeClr val="accent1">
                        <a:lumMod val="75000"/>
                      </a:schemeClr>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2501727" y="3823021"/>
                <a:ext cx="311260" cy="311245"/>
              </a:xfrm>
              <a:prstGeom prst="ellipse">
                <a:avLst/>
              </a:prstGeom>
              <a:solidFill>
                <a:schemeClr val="bg2"/>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fontAlgn="auto">
                  <a:spcBef>
                    <a:spcPts val="0"/>
                  </a:spcBef>
                  <a:spcAft>
                    <a:spcPts val="0"/>
                  </a:spcAft>
                  <a:defRPr/>
                </a:pPr>
                <a:r>
                  <a:rPr lang="en-US" sz="800" i="1" dirty="0">
                    <a:solidFill>
                      <a:schemeClr val="tx1"/>
                    </a:solidFill>
                    <a:latin typeface="Times New Roman"/>
                    <a:cs typeface="Times New Roman"/>
                  </a:rPr>
                  <a:t>L</a:t>
                </a:r>
                <a:r>
                  <a:rPr lang="en-US" sz="800" i="1" baseline="-25000" dirty="0">
                    <a:solidFill>
                      <a:schemeClr val="tx1"/>
                    </a:solidFill>
                    <a:latin typeface="Times New Roman"/>
                    <a:cs typeface="Times New Roman"/>
                  </a:rPr>
                  <a:t>0,2</a:t>
                </a:r>
                <a:endParaRPr lang="en-US" sz="800" i="1" dirty="0">
                  <a:solidFill>
                    <a:schemeClr val="tx1"/>
                  </a:solidFill>
                  <a:latin typeface="Times New Roman"/>
                  <a:cs typeface="Times New Roman"/>
                </a:endParaRPr>
              </a:p>
            </p:txBody>
          </p:sp>
        </p:gr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Joint NER &amp; Sentiment Analysis</a:t>
            </a:r>
            <a:endParaRPr lang="en-US" dirty="0"/>
          </a:p>
        </p:txBody>
      </p:sp>
      <p:sp>
        <p:nvSpPr>
          <p:cNvPr id="90114" name="Content Placeholder 2"/>
          <p:cNvSpPr>
            <a:spLocks noGrp="1"/>
          </p:cNvSpPr>
          <p:nvPr>
            <p:ph idx="1"/>
          </p:nvPr>
        </p:nvSpPr>
        <p:spPr>
          <a:xfrm>
            <a:off x="457200" y="1211263"/>
            <a:ext cx="4168775" cy="5045075"/>
          </a:xfrm>
        </p:spPr>
        <p:txBody>
          <a:bodyPr/>
          <a:lstStyle/>
          <a:p>
            <a:pPr eaLnBrk="1" hangingPunct="1"/>
            <a:r>
              <a:rPr lang="en-US" b="1" smtClean="0"/>
              <a:t>Variables</a:t>
            </a:r>
            <a:r>
              <a:rPr lang="en-US" smtClean="0"/>
              <a:t>:</a:t>
            </a:r>
          </a:p>
          <a:p>
            <a:pPr lvl="1" eaLnBrk="1" hangingPunct="1"/>
            <a:r>
              <a:rPr lang="en-US" smtClean="0"/>
              <a:t>Named entity spans</a:t>
            </a:r>
          </a:p>
          <a:p>
            <a:pPr lvl="1" eaLnBrk="1" hangingPunct="1"/>
            <a:r>
              <a:rPr lang="en-US" smtClean="0"/>
              <a:t>Sentiment directed toward each entity</a:t>
            </a:r>
          </a:p>
          <a:p>
            <a:pPr eaLnBrk="1" hangingPunct="1"/>
            <a:r>
              <a:rPr lang="en-US" b="1" smtClean="0"/>
              <a:t>Interactions</a:t>
            </a:r>
            <a:r>
              <a:rPr lang="en-US" smtClean="0"/>
              <a:t>:</a:t>
            </a:r>
          </a:p>
          <a:p>
            <a:pPr lvl="1" eaLnBrk="1" hangingPunct="1"/>
            <a:r>
              <a:rPr lang="en-US" smtClean="0"/>
              <a:t>Words and entities</a:t>
            </a:r>
          </a:p>
          <a:p>
            <a:pPr lvl="1" eaLnBrk="1" hangingPunct="1"/>
            <a:r>
              <a:rPr lang="en-US" smtClean="0"/>
              <a:t>Entities and sentiment</a:t>
            </a:r>
          </a:p>
        </p:txBody>
      </p:sp>
      <p:sp>
        <p:nvSpPr>
          <p:cNvPr id="4" name="Slide Number Placeholder 3"/>
          <p:cNvSpPr>
            <a:spLocks noGrp="1"/>
          </p:cNvSpPr>
          <p:nvPr>
            <p:ph type="sldNum" sz="quarter" idx="12"/>
          </p:nvPr>
        </p:nvSpPr>
        <p:spPr/>
        <p:txBody>
          <a:bodyPr/>
          <a:lstStyle/>
          <a:p>
            <a:pPr>
              <a:defRPr/>
            </a:pPr>
            <a:fld id="{E6DB7533-E66C-4895-AC79-32FFBB6738CA}" type="slidenum">
              <a:rPr lang="en-US"/>
              <a:pPr>
                <a:defRPr/>
              </a:pPr>
              <a:t>43</a:t>
            </a:fld>
            <a:endParaRPr lang="en-US"/>
          </a:p>
        </p:txBody>
      </p:sp>
      <p:sp>
        <p:nvSpPr>
          <p:cNvPr id="5" name="TextBox 4"/>
          <p:cNvSpPr txBox="1"/>
          <p:nvPr/>
        </p:nvSpPr>
        <p:spPr>
          <a:xfrm>
            <a:off x="0" y="6256338"/>
            <a:ext cx="7042150" cy="601662"/>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800" dirty="0">
                <a:latin typeface="+mn-lt"/>
                <a:cs typeface="+mn-cs"/>
              </a:rPr>
              <a:t>(Mitchell, Aguilar, Wilson, &amp; Van </a:t>
            </a:r>
            <a:r>
              <a:rPr lang="en-US" sz="2800" dirty="0" err="1">
                <a:latin typeface="+mn-lt"/>
                <a:cs typeface="+mn-cs"/>
              </a:rPr>
              <a:t>Durme</a:t>
            </a:r>
            <a:r>
              <a:rPr lang="en-US" sz="2800" dirty="0">
                <a:latin typeface="+mn-lt"/>
                <a:cs typeface="+mn-cs"/>
              </a:rPr>
              <a:t>, 2013)</a:t>
            </a:r>
          </a:p>
        </p:txBody>
      </p:sp>
      <p:sp>
        <p:nvSpPr>
          <p:cNvPr id="6" name="TextBox 5"/>
          <p:cNvSpPr txBox="1"/>
          <p:nvPr/>
        </p:nvSpPr>
        <p:spPr>
          <a:xfrm>
            <a:off x="0" y="0"/>
            <a:ext cx="2079625" cy="439738"/>
          </a:xfrm>
          <a:prstGeom prst="rect">
            <a:avLst/>
          </a:prstGeom>
          <a:solidFill>
            <a:schemeClr val="accent6">
              <a:lumMod val="60000"/>
              <a:lumOff val="40000"/>
            </a:schemeClr>
          </a:solidFill>
        </p:spPr>
        <p:txBody>
          <a:bodyPr anchor="ctr"/>
          <a:lstStyle/>
          <a:p>
            <a:pPr algn="ctr" fontAlgn="auto">
              <a:spcBef>
                <a:spcPts val="0"/>
              </a:spcBef>
              <a:spcAft>
                <a:spcPts val="0"/>
              </a:spcAft>
              <a:defRPr/>
            </a:pPr>
            <a:r>
              <a:rPr lang="en-US" sz="2400" dirty="0">
                <a:latin typeface="+mn-lt"/>
                <a:cs typeface="+mn-cs"/>
              </a:rPr>
              <a:t>Application:</a:t>
            </a:r>
          </a:p>
        </p:txBody>
      </p:sp>
      <p:pic>
        <p:nvPicPr>
          <p:cNvPr id="90118" name="Picture 7" descr="mitchell-13-fg.png"/>
          <p:cNvPicPr>
            <a:picLocks noChangeAspect="1"/>
          </p:cNvPicPr>
          <p:nvPr/>
        </p:nvPicPr>
        <p:blipFill>
          <a:blip r:embed="rId3"/>
          <a:srcRect/>
          <a:stretch>
            <a:fillRect/>
          </a:stretch>
        </p:blipFill>
        <p:spPr bwMode="auto">
          <a:xfrm>
            <a:off x="5330825" y="3687763"/>
            <a:ext cx="3057525" cy="2112962"/>
          </a:xfrm>
          <a:prstGeom prst="rect">
            <a:avLst/>
          </a:prstGeom>
          <a:noFill/>
          <a:ln w="9525">
            <a:noFill/>
            <a:miter lim="800000"/>
            <a:headEnd/>
            <a:tailEnd/>
          </a:ln>
        </p:spPr>
      </p:pic>
      <p:grpSp>
        <p:nvGrpSpPr>
          <p:cNvPr id="90119" name="Group 6"/>
          <p:cNvGrpSpPr>
            <a:grpSpLocks/>
          </p:cNvGrpSpPr>
          <p:nvPr/>
        </p:nvGrpSpPr>
        <p:grpSpPr bwMode="auto">
          <a:xfrm>
            <a:off x="5151438" y="2171700"/>
            <a:ext cx="3459162" cy="103188"/>
            <a:chOff x="5650689" y="2170968"/>
            <a:chExt cx="3013612" cy="103471"/>
          </a:xfrm>
        </p:grpSpPr>
        <p:sp>
          <p:nvSpPr>
            <p:cNvPr id="90124" name="TextBox 9"/>
            <p:cNvSpPr txBox="1">
              <a:spLocks noChangeArrowheads="1"/>
            </p:cNvSpPr>
            <p:nvPr/>
          </p:nvSpPr>
          <p:spPr bwMode="auto">
            <a:xfrm>
              <a:off x="6434722" y="2170968"/>
              <a:ext cx="675437" cy="100219"/>
            </a:xfrm>
            <a:prstGeom prst="rect">
              <a:avLst/>
            </a:prstGeom>
            <a:noFill/>
            <a:ln w="9525">
              <a:noFill/>
              <a:miter lim="800000"/>
              <a:headEnd/>
              <a:tailEnd/>
            </a:ln>
          </p:spPr>
          <p:txBody>
            <a:bodyPr anchor="ctr"/>
            <a:lstStyle/>
            <a:p>
              <a:pPr algn="ctr"/>
              <a:r>
                <a:rPr lang="en-US" sz="1400">
                  <a:latin typeface="Rockwell"/>
                  <a:ea typeface="Rockwell"/>
                  <a:cs typeface="Rockwell"/>
                </a:rPr>
                <a:t>love</a:t>
              </a:r>
            </a:p>
          </p:txBody>
        </p:sp>
        <p:sp>
          <p:nvSpPr>
            <p:cNvPr id="90125" name="TextBox 10"/>
            <p:cNvSpPr txBox="1">
              <a:spLocks noChangeArrowheads="1"/>
            </p:cNvSpPr>
            <p:nvPr/>
          </p:nvSpPr>
          <p:spPr bwMode="auto">
            <a:xfrm>
              <a:off x="5650689" y="2172741"/>
              <a:ext cx="675437" cy="100219"/>
            </a:xfrm>
            <a:prstGeom prst="rect">
              <a:avLst/>
            </a:prstGeom>
            <a:noFill/>
            <a:ln w="9525">
              <a:noFill/>
              <a:miter lim="800000"/>
              <a:headEnd/>
              <a:tailEnd/>
            </a:ln>
          </p:spPr>
          <p:txBody>
            <a:bodyPr anchor="ctr"/>
            <a:lstStyle/>
            <a:p>
              <a:pPr algn="ctr"/>
              <a:r>
                <a:rPr lang="en-US" sz="1400">
                  <a:latin typeface="Rockwell"/>
                  <a:ea typeface="Rockwell"/>
                  <a:cs typeface="Rockwell"/>
                </a:rPr>
                <a:t>I</a:t>
              </a:r>
            </a:p>
          </p:txBody>
        </p:sp>
        <p:sp>
          <p:nvSpPr>
            <p:cNvPr id="90126" name="TextBox 11"/>
            <p:cNvSpPr txBox="1">
              <a:spLocks noChangeArrowheads="1"/>
            </p:cNvSpPr>
            <p:nvPr/>
          </p:nvSpPr>
          <p:spPr bwMode="auto">
            <a:xfrm>
              <a:off x="7215585" y="2174220"/>
              <a:ext cx="675437" cy="100219"/>
            </a:xfrm>
            <a:prstGeom prst="rect">
              <a:avLst/>
            </a:prstGeom>
            <a:noFill/>
            <a:ln w="9525">
              <a:noFill/>
              <a:miter lim="800000"/>
              <a:headEnd/>
              <a:tailEnd/>
            </a:ln>
          </p:spPr>
          <p:txBody>
            <a:bodyPr anchor="ctr"/>
            <a:lstStyle/>
            <a:p>
              <a:pPr algn="ctr"/>
              <a:r>
                <a:rPr lang="en-US" sz="1400">
                  <a:latin typeface="Rockwell"/>
                  <a:ea typeface="Rockwell"/>
                  <a:cs typeface="Rockwell"/>
                </a:rPr>
                <a:t>Mark</a:t>
              </a:r>
            </a:p>
          </p:txBody>
        </p:sp>
        <p:sp>
          <p:nvSpPr>
            <p:cNvPr id="90127" name="TextBox 12"/>
            <p:cNvSpPr txBox="1">
              <a:spLocks noChangeArrowheads="1"/>
            </p:cNvSpPr>
            <p:nvPr/>
          </p:nvSpPr>
          <p:spPr bwMode="auto">
            <a:xfrm>
              <a:off x="7988864" y="2174220"/>
              <a:ext cx="675437" cy="100219"/>
            </a:xfrm>
            <a:prstGeom prst="rect">
              <a:avLst/>
            </a:prstGeom>
            <a:noFill/>
            <a:ln w="9525">
              <a:noFill/>
              <a:miter lim="800000"/>
              <a:headEnd/>
              <a:tailEnd/>
            </a:ln>
          </p:spPr>
          <p:txBody>
            <a:bodyPr anchor="ctr"/>
            <a:lstStyle/>
            <a:p>
              <a:pPr algn="ctr"/>
              <a:r>
                <a:rPr lang="en-US" sz="1400">
                  <a:latin typeface="Rockwell"/>
                  <a:ea typeface="Rockwell"/>
                  <a:cs typeface="Rockwell"/>
                </a:rPr>
                <a:t>Twain</a:t>
              </a:r>
            </a:p>
          </p:txBody>
        </p:sp>
      </p:grpSp>
      <p:sp>
        <p:nvSpPr>
          <p:cNvPr id="14" name="Left Bracket 13"/>
          <p:cNvSpPr/>
          <p:nvPr/>
        </p:nvSpPr>
        <p:spPr>
          <a:xfrm rot="5400000">
            <a:off x="7745413" y="1300162"/>
            <a:ext cx="152400" cy="1558925"/>
          </a:xfrm>
          <a:prstGeom prst="leftBracket">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90121" name="TextBox 14"/>
          <p:cNvSpPr txBox="1">
            <a:spLocks noChangeArrowheads="1"/>
          </p:cNvSpPr>
          <p:nvPr/>
        </p:nvSpPr>
        <p:spPr bwMode="auto">
          <a:xfrm>
            <a:off x="7308850" y="1755775"/>
            <a:ext cx="1052513" cy="166688"/>
          </a:xfrm>
          <a:prstGeom prst="rect">
            <a:avLst/>
          </a:prstGeom>
          <a:noFill/>
          <a:ln w="9525">
            <a:noFill/>
            <a:miter lim="800000"/>
            <a:headEnd/>
            <a:tailEnd/>
          </a:ln>
        </p:spPr>
        <p:txBody>
          <a:bodyPr anchor="ctr"/>
          <a:lstStyle/>
          <a:p>
            <a:pPr algn="ctr"/>
            <a:r>
              <a:rPr lang="en-US" sz="1400">
                <a:latin typeface="Courier New" pitchFamily="49" charset="0"/>
                <a:cs typeface="Courier New" pitchFamily="49" charset="0"/>
              </a:rPr>
              <a:t>PERSON</a:t>
            </a:r>
          </a:p>
        </p:txBody>
      </p:sp>
      <p:sp>
        <p:nvSpPr>
          <p:cNvPr id="90122" name="TextBox 16"/>
          <p:cNvSpPr txBox="1">
            <a:spLocks noChangeArrowheads="1"/>
          </p:cNvSpPr>
          <p:nvPr/>
        </p:nvSpPr>
        <p:spPr bwMode="auto">
          <a:xfrm>
            <a:off x="7316788" y="2703513"/>
            <a:ext cx="1052512" cy="166687"/>
          </a:xfrm>
          <a:prstGeom prst="rect">
            <a:avLst/>
          </a:prstGeom>
          <a:noFill/>
          <a:ln w="9525">
            <a:noFill/>
            <a:miter lim="800000"/>
            <a:headEnd/>
            <a:tailEnd/>
          </a:ln>
        </p:spPr>
        <p:txBody>
          <a:bodyPr anchor="ctr"/>
          <a:lstStyle/>
          <a:p>
            <a:pPr algn="ctr"/>
            <a:r>
              <a:rPr lang="en-US" sz="1400">
                <a:latin typeface="Courier New" pitchFamily="49" charset="0"/>
                <a:cs typeface="Courier New" pitchFamily="49" charset="0"/>
              </a:rPr>
              <a:t>POSITIVE</a:t>
            </a:r>
          </a:p>
        </p:txBody>
      </p:sp>
      <p:sp>
        <p:nvSpPr>
          <p:cNvPr id="18" name="Right Brace 17"/>
          <p:cNvSpPr/>
          <p:nvPr/>
        </p:nvSpPr>
        <p:spPr>
          <a:xfrm rot="5400000">
            <a:off x="7740650" y="1817688"/>
            <a:ext cx="233363" cy="1506537"/>
          </a:xfrm>
          <a:prstGeom prst="rightBrac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3124200" y="6356350"/>
            <a:ext cx="2895600" cy="365125"/>
          </a:xfrm>
        </p:spPr>
        <p:txBody>
          <a:bodyPr/>
          <a:lstStyle/>
          <a:p>
            <a:pPr algn="ctr">
              <a:defRPr/>
            </a:pPr>
            <a:fld id="{BE1147F6-5CD3-4463-B618-72AC38190F4B}" type="slidenum">
              <a:rPr lang="en-US"/>
              <a:pPr algn="ctr">
                <a:defRPr/>
              </a:pPr>
              <a:t>44</a:t>
            </a:fld>
            <a:endParaRPr lang="en-US"/>
          </a:p>
        </p:txBody>
      </p:sp>
      <p:sp>
        <p:nvSpPr>
          <p:cNvPr id="92162" name="Rectangle 2"/>
          <p:cNvSpPr>
            <a:spLocks noChangeArrowheads="1"/>
          </p:cNvSpPr>
          <p:nvPr/>
        </p:nvSpPr>
        <p:spPr bwMode="auto">
          <a:xfrm>
            <a:off x="152400" y="5943600"/>
            <a:ext cx="8763000" cy="685800"/>
          </a:xfrm>
          <a:prstGeom prst="rect">
            <a:avLst/>
          </a:prstGeom>
          <a:solidFill>
            <a:schemeClr val="bg1"/>
          </a:solidFill>
          <a:ln w="9525">
            <a:noFill/>
            <a:miter lim="800000"/>
            <a:headEnd/>
            <a:tailEnd/>
          </a:ln>
        </p:spPr>
        <p:txBody>
          <a:bodyPr wrap="none" anchor="ctr"/>
          <a:lstStyle/>
          <a:p>
            <a:endParaRPr lang="en-US" sz="1800">
              <a:latin typeface="Candara" pitchFamily="34" charset="0"/>
            </a:endParaRPr>
          </a:p>
        </p:txBody>
      </p:sp>
      <p:sp>
        <p:nvSpPr>
          <p:cNvPr id="1461251" name="Rectangle 3"/>
          <p:cNvSpPr>
            <a:spLocks noGrp="1" noChangeArrowheads="1"/>
          </p:cNvSpPr>
          <p:nvPr>
            <p:ph type="title"/>
          </p:nvPr>
        </p:nvSpPr>
        <p:spPr>
          <a:xfrm>
            <a:off x="457200" y="277813"/>
            <a:ext cx="8458200" cy="1139825"/>
          </a:xfrm>
        </p:spPr>
        <p:txBody>
          <a:bodyPr rtlCol="0">
            <a:normAutofit fontScale="90000"/>
          </a:bodyPr>
          <a:lstStyle/>
          <a:p>
            <a:pPr eaLnBrk="1" fontAlgn="auto" hangingPunct="1">
              <a:spcAft>
                <a:spcPts val="0"/>
              </a:spcAft>
              <a:defRPr/>
            </a:pPr>
            <a:r>
              <a:rPr lang="en-US" sz="3800" dirty="0">
                <a:cs typeface="Arial" charset="0"/>
              </a:rPr>
              <a:t>Variable-centric view of the world</a:t>
            </a:r>
            <a:br>
              <a:rPr lang="en-US" sz="3800" dirty="0">
                <a:cs typeface="Arial" charset="0"/>
              </a:rPr>
            </a:br>
            <a:endParaRPr lang="en-US" sz="3800" dirty="0">
              <a:cs typeface="Arial" charset="0"/>
            </a:endParaRPr>
          </a:p>
        </p:txBody>
      </p:sp>
      <p:sp>
        <p:nvSpPr>
          <p:cNvPr id="1461252" name="Rectangle 4"/>
          <p:cNvSpPr>
            <a:spLocks noChangeArrowheads="1"/>
          </p:cNvSpPr>
          <p:nvPr/>
        </p:nvSpPr>
        <p:spPr bwMode="auto">
          <a:xfrm>
            <a:off x="501650" y="6096000"/>
            <a:ext cx="8448675" cy="762000"/>
          </a:xfrm>
          <a:prstGeom prst="rect">
            <a:avLst/>
          </a:prstGeom>
          <a:noFill/>
          <a:ln w="9525">
            <a:noFill/>
            <a:miter lim="800000"/>
            <a:headEnd/>
            <a:tailEnd/>
          </a:ln>
        </p:spPr>
        <p:txBody>
          <a:bodyPr wrap="none">
            <a:spAutoFit/>
          </a:bodyPr>
          <a:lstStyle/>
          <a:p>
            <a:r>
              <a:rPr lang="en-US" sz="2200">
                <a:solidFill>
                  <a:srgbClr val="FF0000"/>
                </a:solidFill>
                <a:latin typeface="Candara" pitchFamily="34" charset="0"/>
              </a:rPr>
              <a:t>When we deeply understand language, what representations </a:t>
            </a:r>
            <a:br>
              <a:rPr lang="en-US" sz="2200">
                <a:solidFill>
                  <a:srgbClr val="FF0000"/>
                </a:solidFill>
                <a:latin typeface="Candara" pitchFamily="34" charset="0"/>
              </a:rPr>
            </a:br>
            <a:r>
              <a:rPr lang="en-US" sz="2200">
                <a:solidFill>
                  <a:srgbClr val="FF0000"/>
                </a:solidFill>
                <a:latin typeface="Candara" pitchFamily="34" charset="0"/>
              </a:rPr>
              <a:t>(type and token) does that understanding comprise?  </a:t>
            </a:r>
          </a:p>
        </p:txBody>
      </p:sp>
      <p:pic>
        <p:nvPicPr>
          <p:cNvPr id="92165" name="Picture 5" descr="Picture1"/>
          <p:cNvPicPr>
            <a:picLocks noChangeAspect="1" noChangeArrowheads="1"/>
          </p:cNvPicPr>
          <p:nvPr/>
        </p:nvPicPr>
        <p:blipFill>
          <a:blip r:embed="rId3"/>
          <a:srcRect/>
          <a:stretch>
            <a:fillRect/>
          </a:stretch>
        </p:blipFill>
        <p:spPr bwMode="auto">
          <a:xfrm>
            <a:off x="990600" y="987425"/>
            <a:ext cx="7162800" cy="5108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61252"/>
                                        </p:tgtEl>
                                        <p:attrNameLst>
                                          <p:attrName>style.visibility</p:attrName>
                                        </p:attrNameLst>
                                      </p:cBhvr>
                                      <p:to>
                                        <p:strVal val="visible"/>
                                      </p:to>
                                    </p:set>
                                    <p:animEffect transition="in" filter="wipe(down)">
                                      <p:cBhvr>
                                        <p:cTn id="7" dur="580">
                                          <p:stCondLst>
                                            <p:cond delay="0"/>
                                          </p:stCondLst>
                                        </p:cTn>
                                        <p:tgtEl>
                                          <p:spTgt spid="1461252"/>
                                        </p:tgtEl>
                                      </p:cBhvr>
                                    </p:animEffect>
                                    <p:anim calcmode="lin" valueType="num">
                                      <p:cBhvr>
                                        <p:cTn id="8" dur="1822" tmFilter="0,0; 0.14,0.36; 0.43,0.73; 0.71,0.91; 1.0,1.0">
                                          <p:stCondLst>
                                            <p:cond delay="0"/>
                                          </p:stCondLst>
                                        </p:cTn>
                                        <p:tgtEl>
                                          <p:spTgt spid="14612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612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612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612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6125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61252"/>
                                        </p:tgtEl>
                                      </p:cBhvr>
                                      <p:to x="100000" y="60000"/>
                                    </p:animScale>
                                    <p:animScale>
                                      <p:cBhvr>
                                        <p:cTn id="14" dur="166" decel="50000">
                                          <p:stCondLst>
                                            <p:cond delay="676"/>
                                          </p:stCondLst>
                                        </p:cTn>
                                        <p:tgtEl>
                                          <p:spTgt spid="1461252"/>
                                        </p:tgtEl>
                                      </p:cBhvr>
                                      <p:to x="100000" y="100000"/>
                                    </p:animScale>
                                    <p:animScale>
                                      <p:cBhvr>
                                        <p:cTn id="15" dur="26">
                                          <p:stCondLst>
                                            <p:cond delay="1312"/>
                                          </p:stCondLst>
                                        </p:cTn>
                                        <p:tgtEl>
                                          <p:spTgt spid="1461252"/>
                                        </p:tgtEl>
                                      </p:cBhvr>
                                      <p:to x="100000" y="80000"/>
                                    </p:animScale>
                                    <p:animScale>
                                      <p:cBhvr>
                                        <p:cTn id="16" dur="166" decel="50000">
                                          <p:stCondLst>
                                            <p:cond delay="1338"/>
                                          </p:stCondLst>
                                        </p:cTn>
                                        <p:tgtEl>
                                          <p:spTgt spid="1461252"/>
                                        </p:tgtEl>
                                      </p:cBhvr>
                                      <p:to x="100000" y="100000"/>
                                    </p:animScale>
                                    <p:animScale>
                                      <p:cBhvr>
                                        <p:cTn id="17" dur="26">
                                          <p:stCondLst>
                                            <p:cond delay="1642"/>
                                          </p:stCondLst>
                                        </p:cTn>
                                        <p:tgtEl>
                                          <p:spTgt spid="1461252"/>
                                        </p:tgtEl>
                                      </p:cBhvr>
                                      <p:to x="100000" y="90000"/>
                                    </p:animScale>
                                    <p:animScale>
                                      <p:cBhvr>
                                        <p:cTn id="18" dur="166" decel="50000">
                                          <p:stCondLst>
                                            <p:cond delay="1668"/>
                                          </p:stCondLst>
                                        </p:cTn>
                                        <p:tgtEl>
                                          <p:spTgt spid="1461252"/>
                                        </p:tgtEl>
                                      </p:cBhvr>
                                      <p:to x="100000" y="100000"/>
                                    </p:animScale>
                                    <p:animScale>
                                      <p:cBhvr>
                                        <p:cTn id="19" dur="26">
                                          <p:stCondLst>
                                            <p:cond delay="1808"/>
                                          </p:stCondLst>
                                        </p:cTn>
                                        <p:tgtEl>
                                          <p:spTgt spid="1461252"/>
                                        </p:tgtEl>
                                      </p:cBhvr>
                                      <p:to x="100000" y="95000"/>
                                    </p:animScale>
                                    <p:animScale>
                                      <p:cBhvr>
                                        <p:cTn id="20" dur="166" decel="50000">
                                          <p:stCondLst>
                                            <p:cond delay="1834"/>
                                          </p:stCondLst>
                                        </p:cTn>
                                        <p:tgtEl>
                                          <p:spTgt spid="14612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12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6"/>
          <p:cNvSpPr>
            <a:spLocks noGrp="1" noChangeArrowheads="1"/>
          </p:cNvSpPr>
          <p:nvPr>
            <p:ph type="sldNum" sz="quarter" idx="12"/>
          </p:nvPr>
        </p:nvSpPr>
        <p:spPr>
          <a:xfrm>
            <a:off x="3124200" y="6356350"/>
            <a:ext cx="2895600" cy="365125"/>
          </a:xfrm>
        </p:spPr>
        <p:txBody>
          <a:bodyPr/>
          <a:lstStyle/>
          <a:p>
            <a:pPr algn="ctr">
              <a:defRPr/>
            </a:pPr>
            <a:fld id="{2EF75E43-07D5-434C-9CB7-91DA87C57ED0}" type="slidenum">
              <a:rPr lang="en-US"/>
              <a:pPr algn="ctr">
                <a:defRPr/>
              </a:pPr>
              <a:t>45</a:t>
            </a:fld>
            <a:endParaRPr lang="en-US"/>
          </a:p>
        </p:txBody>
      </p:sp>
      <p:sp>
        <p:nvSpPr>
          <p:cNvPr id="94210" name="Rectangle 2"/>
          <p:cNvSpPr>
            <a:spLocks noChangeArrowheads="1"/>
          </p:cNvSpPr>
          <p:nvPr/>
        </p:nvSpPr>
        <p:spPr bwMode="auto">
          <a:xfrm>
            <a:off x="304800" y="76200"/>
            <a:ext cx="8763000" cy="685800"/>
          </a:xfrm>
          <a:prstGeom prst="rect">
            <a:avLst/>
          </a:prstGeom>
          <a:noFill/>
          <a:ln w="9525">
            <a:noFill/>
            <a:miter lim="800000"/>
            <a:headEnd/>
            <a:tailEnd/>
          </a:ln>
        </p:spPr>
        <p:txBody>
          <a:bodyPr wrap="none" anchor="ctr"/>
          <a:lstStyle/>
          <a:p>
            <a:endParaRPr lang="en-US" sz="1800">
              <a:latin typeface="Candara" pitchFamily="34" charset="0"/>
            </a:endParaRPr>
          </a:p>
        </p:txBody>
      </p:sp>
      <p:sp>
        <p:nvSpPr>
          <p:cNvPr id="94211" name="Rectangle 3"/>
          <p:cNvSpPr>
            <a:spLocks noChangeArrowheads="1"/>
          </p:cNvSpPr>
          <p:nvPr/>
        </p:nvSpPr>
        <p:spPr bwMode="auto">
          <a:xfrm>
            <a:off x="152400" y="5867400"/>
            <a:ext cx="8763000" cy="685800"/>
          </a:xfrm>
          <a:prstGeom prst="rect">
            <a:avLst/>
          </a:prstGeom>
          <a:solidFill>
            <a:schemeClr val="bg1"/>
          </a:solidFill>
          <a:ln w="9525">
            <a:noFill/>
            <a:miter lim="800000"/>
            <a:headEnd/>
            <a:tailEnd/>
          </a:ln>
        </p:spPr>
        <p:txBody>
          <a:bodyPr wrap="none" anchor="ctr"/>
          <a:lstStyle/>
          <a:p>
            <a:endParaRPr lang="en-US" sz="1800">
              <a:latin typeface="Candara" pitchFamily="34" charset="0"/>
            </a:endParaRPr>
          </a:p>
        </p:txBody>
      </p:sp>
      <p:grpSp>
        <p:nvGrpSpPr>
          <p:cNvPr id="94212" name="Group 4"/>
          <p:cNvGrpSpPr>
            <a:grpSpLocks/>
          </p:cNvGrpSpPr>
          <p:nvPr/>
        </p:nvGrpSpPr>
        <p:grpSpPr bwMode="auto">
          <a:xfrm>
            <a:off x="4038600" y="228600"/>
            <a:ext cx="2438400" cy="1868488"/>
            <a:chOff x="2352" y="192"/>
            <a:chExt cx="1536" cy="1177"/>
          </a:xfrm>
        </p:grpSpPr>
        <p:pic>
          <p:nvPicPr>
            <p:cNvPr id="94260" name="Picture 5"/>
            <p:cNvPicPr>
              <a:picLocks noChangeAspect="1" noChangeArrowheads="1"/>
            </p:cNvPicPr>
            <p:nvPr/>
          </p:nvPicPr>
          <p:blipFill>
            <a:blip r:embed="rId3"/>
            <a:srcRect l="7172" t="25249" r="8788" b="14641"/>
            <a:stretch>
              <a:fillRect/>
            </a:stretch>
          </p:blipFill>
          <p:spPr bwMode="auto">
            <a:xfrm>
              <a:off x="2435" y="432"/>
              <a:ext cx="1453" cy="937"/>
            </a:xfrm>
            <a:prstGeom prst="rect">
              <a:avLst/>
            </a:prstGeom>
            <a:noFill/>
            <a:ln w="9525">
              <a:noFill/>
              <a:miter lim="800000"/>
              <a:headEnd/>
              <a:tailEnd/>
            </a:ln>
          </p:spPr>
        </p:pic>
        <p:sp>
          <p:nvSpPr>
            <p:cNvPr id="1459206" name="Text Box 6"/>
            <p:cNvSpPr txBox="1">
              <a:spLocks noChangeArrowheads="1"/>
            </p:cNvSpPr>
            <p:nvPr/>
          </p:nvSpPr>
          <p:spPr bwMode="auto">
            <a:xfrm>
              <a:off x="2352" y="192"/>
              <a:ext cx="1483" cy="252"/>
            </a:xfrm>
            <a:prstGeom prst="rect">
              <a:avLst/>
            </a:prstGeom>
            <a:noFill/>
            <a:ln>
              <a:noFill/>
            </a:ln>
            <a:effectLst/>
            <a:extLst/>
          </p:spPr>
          <p:txBody>
            <a:bodyPr wrap="none">
              <a:spAutoFit/>
            </a:bodyPr>
            <a:lstStyle/>
            <a:p>
              <a:pPr fontAlgn="auto">
                <a:spcBef>
                  <a:spcPts val="0"/>
                </a:spcBef>
                <a:spcAft>
                  <a:spcPts val="0"/>
                </a:spcAft>
                <a:defRPr/>
              </a:pPr>
              <a:r>
                <a:rPr lang="en-US" b="1" dirty="0">
                  <a:solidFill>
                    <a:schemeClr val="accent5">
                      <a:lumMod val="75000"/>
                    </a:schemeClr>
                  </a:solidFill>
                  <a:latin typeface="+mn-lt"/>
                  <a:cs typeface="+mn-cs"/>
                </a:rPr>
                <a:t>lexicon (word types)</a:t>
              </a:r>
            </a:p>
          </p:txBody>
        </p:sp>
      </p:grpSp>
      <p:grpSp>
        <p:nvGrpSpPr>
          <p:cNvPr id="94213" name="Group 7"/>
          <p:cNvGrpSpPr>
            <a:grpSpLocks/>
          </p:cNvGrpSpPr>
          <p:nvPr/>
        </p:nvGrpSpPr>
        <p:grpSpPr bwMode="auto">
          <a:xfrm>
            <a:off x="1654175" y="258763"/>
            <a:ext cx="2003425" cy="1798637"/>
            <a:chOff x="418" y="211"/>
            <a:chExt cx="1262" cy="1133"/>
          </a:xfrm>
        </p:grpSpPr>
        <p:sp>
          <p:nvSpPr>
            <p:cNvPr id="1459208" name="Text Box 8"/>
            <p:cNvSpPr txBox="1">
              <a:spLocks noChangeArrowheads="1"/>
            </p:cNvSpPr>
            <p:nvPr/>
          </p:nvSpPr>
          <p:spPr bwMode="auto">
            <a:xfrm>
              <a:off x="418" y="211"/>
              <a:ext cx="787" cy="252"/>
            </a:xfrm>
            <a:prstGeom prst="rect">
              <a:avLst/>
            </a:prstGeom>
            <a:noFill/>
            <a:ln>
              <a:noFill/>
            </a:ln>
            <a:effectLst/>
            <a:extLst/>
          </p:spPr>
          <p:txBody>
            <a:bodyPr wrap="none">
              <a:spAutoFit/>
            </a:bodyPr>
            <a:lstStyle/>
            <a:p>
              <a:pPr fontAlgn="auto">
                <a:spcBef>
                  <a:spcPts val="0"/>
                </a:spcBef>
                <a:spcAft>
                  <a:spcPts val="0"/>
                </a:spcAft>
                <a:defRPr/>
              </a:pPr>
              <a:r>
                <a:rPr lang="en-US" b="1">
                  <a:solidFill>
                    <a:schemeClr val="accent5">
                      <a:lumMod val="75000"/>
                    </a:schemeClr>
                  </a:solidFill>
                  <a:latin typeface="+mn-lt"/>
                  <a:cs typeface="+mn-cs"/>
                </a:rPr>
                <a:t>semantics</a:t>
              </a:r>
            </a:p>
          </p:txBody>
        </p:sp>
        <p:pic>
          <p:nvPicPr>
            <p:cNvPr id="94259" name="Picture 9"/>
            <p:cNvPicPr>
              <a:picLocks noChangeAspect="1" noChangeArrowheads="1"/>
            </p:cNvPicPr>
            <p:nvPr/>
          </p:nvPicPr>
          <p:blipFill>
            <a:blip r:embed="rId4"/>
            <a:srcRect l="10403" t="23520" r="13637" b="22719"/>
            <a:stretch>
              <a:fillRect/>
            </a:stretch>
          </p:blipFill>
          <p:spPr bwMode="auto">
            <a:xfrm>
              <a:off x="468" y="444"/>
              <a:ext cx="1212" cy="900"/>
            </a:xfrm>
            <a:prstGeom prst="rect">
              <a:avLst/>
            </a:prstGeom>
            <a:noFill/>
            <a:ln w="9525">
              <a:noFill/>
              <a:miter lim="800000"/>
              <a:headEnd/>
              <a:tailEnd/>
            </a:ln>
          </p:spPr>
        </p:pic>
      </p:grpSp>
      <p:grpSp>
        <p:nvGrpSpPr>
          <p:cNvPr id="94214" name="Group 10"/>
          <p:cNvGrpSpPr>
            <a:grpSpLocks/>
          </p:cNvGrpSpPr>
          <p:nvPr/>
        </p:nvGrpSpPr>
        <p:grpSpPr bwMode="auto">
          <a:xfrm>
            <a:off x="2057400" y="2819400"/>
            <a:ext cx="2590800" cy="1524000"/>
            <a:chOff x="2352" y="1776"/>
            <a:chExt cx="1632" cy="960"/>
          </a:xfrm>
        </p:grpSpPr>
        <p:pic>
          <p:nvPicPr>
            <p:cNvPr id="94256" name="Picture 11"/>
            <p:cNvPicPr>
              <a:picLocks noChangeAspect="1" noChangeArrowheads="1"/>
            </p:cNvPicPr>
            <p:nvPr/>
          </p:nvPicPr>
          <p:blipFill>
            <a:blip r:embed="rId5"/>
            <a:srcRect l="6767" t="33150" r="8923" b="31544"/>
            <a:stretch>
              <a:fillRect/>
            </a:stretch>
          </p:blipFill>
          <p:spPr bwMode="auto">
            <a:xfrm>
              <a:off x="2395" y="2021"/>
              <a:ext cx="1589" cy="715"/>
            </a:xfrm>
            <a:prstGeom prst="rect">
              <a:avLst/>
            </a:prstGeom>
            <a:noFill/>
            <a:ln w="9525">
              <a:noFill/>
              <a:miter lim="800000"/>
              <a:headEnd/>
              <a:tailEnd/>
            </a:ln>
          </p:spPr>
        </p:pic>
        <p:sp>
          <p:nvSpPr>
            <p:cNvPr id="1459212" name="Rectangle 12"/>
            <p:cNvSpPr>
              <a:spLocks noChangeArrowheads="1"/>
            </p:cNvSpPr>
            <p:nvPr/>
          </p:nvSpPr>
          <p:spPr bwMode="auto">
            <a:xfrm>
              <a:off x="2352" y="1776"/>
              <a:ext cx="787" cy="252"/>
            </a:xfrm>
            <a:prstGeom prst="rect">
              <a:avLst/>
            </a:prstGeom>
            <a:noFill/>
            <a:ln>
              <a:noFill/>
            </a:ln>
            <a:effectLst/>
            <a:extLst/>
          </p:spPr>
          <p:txBody>
            <a:bodyPr wrap="none">
              <a:spAutoFit/>
            </a:bodyPr>
            <a:lstStyle/>
            <a:p>
              <a:pPr fontAlgn="auto">
                <a:spcBef>
                  <a:spcPts val="0"/>
                </a:spcBef>
                <a:spcAft>
                  <a:spcPts val="0"/>
                </a:spcAft>
                <a:defRPr/>
              </a:pPr>
              <a:r>
                <a:rPr lang="en-US" b="1">
                  <a:solidFill>
                    <a:schemeClr val="accent5">
                      <a:lumMod val="75000"/>
                    </a:schemeClr>
                  </a:solidFill>
                  <a:latin typeface="+mn-lt"/>
                  <a:cs typeface="+mn-cs"/>
                </a:rPr>
                <a:t>sentences</a:t>
              </a:r>
            </a:p>
          </p:txBody>
        </p:sp>
      </p:grpSp>
      <p:grpSp>
        <p:nvGrpSpPr>
          <p:cNvPr id="94215" name="Group 13"/>
          <p:cNvGrpSpPr>
            <a:grpSpLocks/>
          </p:cNvGrpSpPr>
          <p:nvPr/>
        </p:nvGrpSpPr>
        <p:grpSpPr bwMode="auto">
          <a:xfrm>
            <a:off x="381000" y="4800600"/>
            <a:ext cx="2209800" cy="1524000"/>
            <a:chOff x="240" y="2592"/>
            <a:chExt cx="1392" cy="960"/>
          </a:xfrm>
        </p:grpSpPr>
        <p:pic>
          <p:nvPicPr>
            <p:cNvPr id="94254" name="Picture 14"/>
            <p:cNvPicPr>
              <a:picLocks noChangeAspect="1" noChangeArrowheads="1"/>
            </p:cNvPicPr>
            <p:nvPr/>
          </p:nvPicPr>
          <p:blipFill>
            <a:blip r:embed="rId6"/>
            <a:srcRect l="7224" t="31438" r="8788" b="20828"/>
            <a:stretch>
              <a:fillRect/>
            </a:stretch>
          </p:blipFill>
          <p:spPr bwMode="auto">
            <a:xfrm>
              <a:off x="283" y="2827"/>
              <a:ext cx="1349" cy="725"/>
            </a:xfrm>
            <a:prstGeom prst="rect">
              <a:avLst/>
            </a:prstGeom>
            <a:noFill/>
            <a:ln w="9525">
              <a:noFill/>
              <a:miter lim="800000"/>
              <a:headEnd/>
              <a:tailEnd/>
            </a:ln>
          </p:spPr>
        </p:pic>
        <p:sp>
          <p:nvSpPr>
            <p:cNvPr id="1459215" name="Rectangle 15"/>
            <p:cNvSpPr>
              <a:spLocks noChangeArrowheads="1"/>
            </p:cNvSpPr>
            <p:nvPr/>
          </p:nvSpPr>
          <p:spPr bwMode="auto">
            <a:xfrm>
              <a:off x="240" y="2592"/>
              <a:ext cx="1297" cy="252"/>
            </a:xfrm>
            <a:prstGeom prst="rect">
              <a:avLst/>
            </a:prstGeom>
            <a:noFill/>
            <a:ln>
              <a:noFill/>
            </a:ln>
            <a:effectLst/>
            <a:extLst/>
          </p:spPr>
          <p:txBody>
            <a:bodyPr wrap="none">
              <a:spAutoFit/>
            </a:bodyPr>
            <a:lstStyle/>
            <a:p>
              <a:pPr fontAlgn="auto">
                <a:spcBef>
                  <a:spcPts val="0"/>
                </a:spcBef>
                <a:spcAft>
                  <a:spcPts val="0"/>
                </a:spcAft>
                <a:defRPr/>
              </a:pPr>
              <a:r>
                <a:rPr lang="en-US" b="1" dirty="0">
                  <a:solidFill>
                    <a:schemeClr val="accent5">
                      <a:lumMod val="75000"/>
                    </a:schemeClr>
                  </a:solidFill>
                  <a:latin typeface="+mn-lt"/>
                  <a:cs typeface="+mn-cs"/>
                </a:rPr>
                <a:t>discourse context</a:t>
              </a:r>
            </a:p>
          </p:txBody>
        </p:sp>
      </p:grpSp>
      <p:pic>
        <p:nvPicPr>
          <p:cNvPr id="94216" name="Picture 16"/>
          <p:cNvPicPr>
            <a:picLocks noChangeAspect="1" noChangeArrowheads="1"/>
          </p:cNvPicPr>
          <p:nvPr/>
        </p:nvPicPr>
        <p:blipFill>
          <a:blip r:embed="rId7"/>
          <a:srcRect l="6920" t="38098" r="9074" b="38432"/>
          <a:stretch>
            <a:fillRect/>
          </a:stretch>
        </p:blipFill>
        <p:spPr bwMode="auto">
          <a:xfrm>
            <a:off x="3810000" y="6137275"/>
            <a:ext cx="1752600" cy="492125"/>
          </a:xfrm>
          <a:prstGeom prst="rect">
            <a:avLst/>
          </a:prstGeom>
          <a:noFill/>
          <a:ln w="9525">
            <a:noFill/>
            <a:miter lim="800000"/>
            <a:headEnd/>
            <a:tailEnd/>
          </a:ln>
        </p:spPr>
      </p:pic>
      <p:grpSp>
        <p:nvGrpSpPr>
          <p:cNvPr id="94217" name="Group 17"/>
          <p:cNvGrpSpPr>
            <a:grpSpLocks/>
          </p:cNvGrpSpPr>
          <p:nvPr/>
        </p:nvGrpSpPr>
        <p:grpSpPr bwMode="auto">
          <a:xfrm>
            <a:off x="6265863" y="3721100"/>
            <a:ext cx="2801937" cy="1689100"/>
            <a:chOff x="3467" y="3014"/>
            <a:chExt cx="1765" cy="1064"/>
          </a:xfrm>
        </p:grpSpPr>
        <p:pic>
          <p:nvPicPr>
            <p:cNvPr id="94252" name="Picture 18"/>
            <p:cNvPicPr>
              <a:picLocks noChangeAspect="1" noChangeArrowheads="1"/>
            </p:cNvPicPr>
            <p:nvPr/>
          </p:nvPicPr>
          <p:blipFill>
            <a:blip r:embed="rId8"/>
            <a:srcRect l="7172" t="30742" r="8788" b="29939"/>
            <a:stretch>
              <a:fillRect/>
            </a:stretch>
          </p:blipFill>
          <p:spPr bwMode="auto">
            <a:xfrm>
              <a:off x="3504" y="3264"/>
              <a:ext cx="1728" cy="814"/>
            </a:xfrm>
            <a:prstGeom prst="rect">
              <a:avLst/>
            </a:prstGeom>
            <a:noFill/>
            <a:ln w="9525">
              <a:noFill/>
              <a:miter lim="800000"/>
              <a:headEnd/>
              <a:tailEnd/>
            </a:ln>
          </p:spPr>
        </p:pic>
        <p:sp>
          <p:nvSpPr>
            <p:cNvPr id="1459219" name="Rectangle 19"/>
            <p:cNvSpPr>
              <a:spLocks noChangeArrowheads="1"/>
            </p:cNvSpPr>
            <p:nvPr/>
          </p:nvSpPr>
          <p:spPr bwMode="auto">
            <a:xfrm>
              <a:off x="3467" y="3014"/>
              <a:ext cx="764" cy="252"/>
            </a:xfrm>
            <a:prstGeom prst="rect">
              <a:avLst/>
            </a:prstGeom>
            <a:noFill/>
            <a:ln>
              <a:noFill/>
            </a:ln>
            <a:effectLst/>
            <a:extLst/>
          </p:spPr>
          <p:txBody>
            <a:bodyPr wrap="none">
              <a:spAutoFit/>
            </a:bodyPr>
            <a:lstStyle/>
            <a:p>
              <a:pPr fontAlgn="auto">
                <a:spcBef>
                  <a:spcPts val="0"/>
                </a:spcBef>
                <a:spcAft>
                  <a:spcPts val="0"/>
                </a:spcAft>
                <a:defRPr/>
              </a:pPr>
              <a:r>
                <a:rPr lang="en-US" b="1">
                  <a:solidFill>
                    <a:schemeClr val="accent5">
                      <a:lumMod val="75000"/>
                    </a:schemeClr>
                  </a:solidFill>
                  <a:latin typeface="+mn-lt"/>
                  <a:cs typeface="+mn-cs"/>
                </a:rPr>
                <a:t>resources</a:t>
              </a:r>
            </a:p>
          </p:txBody>
        </p:sp>
      </p:grpSp>
      <p:grpSp>
        <p:nvGrpSpPr>
          <p:cNvPr id="94218" name="Group 20"/>
          <p:cNvGrpSpPr>
            <a:grpSpLocks/>
          </p:cNvGrpSpPr>
          <p:nvPr/>
        </p:nvGrpSpPr>
        <p:grpSpPr bwMode="auto">
          <a:xfrm>
            <a:off x="1219200" y="974725"/>
            <a:ext cx="533400" cy="793750"/>
            <a:chOff x="768" y="662"/>
            <a:chExt cx="336" cy="500"/>
          </a:xfrm>
        </p:grpSpPr>
        <p:sp>
          <p:nvSpPr>
            <p:cNvPr id="94249" name="Rectangle 21"/>
            <p:cNvSpPr>
              <a:spLocks noChangeArrowheads="1"/>
            </p:cNvSpPr>
            <p:nvPr/>
          </p:nvSpPr>
          <p:spPr bwMode="auto">
            <a:xfrm>
              <a:off x="768" y="864"/>
              <a:ext cx="96" cy="96"/>
            </a:xfrm>
            <a:prstGeom prst="rect">
              <a:avLst/>
            </a:prstGeom>
            <a:solidFill>
              <a:schemeClr val="tx1"/>
            </a:solidFill>
            <a:ln w="9525">
              <a:noFill/>
              <a:miter lim="800000"/>
              <a:headEnd/>
              <a:tailEnd/>
            </a:ln>
          </p:spPr>
          <p:txBody>
            <a:bodyPr wrap="none" anchor="ctr"/>
            <a:lstStyle/>
            <a:p>
              <a:endParaRPr lang="en-US" sz="1800">
                <a:latin typeface="Candara" pitchFamily="34" charset="0"/>
              </a:endParaRPr>
            </a:p>
          </p:txBody>
        </p:sp>
        <p:sp>
          <p:nvSpPr>
            <p:cNvPr id="1459222" name="Freeform 22"/>
            <p:cNvSpPr>
              <a:spLocks/>
            </p:cNvSpPr>
            <p:nvPr/>
          </p:nvSpPr>
          <p:spPr bwMode="auto">
            <a:xfrm>
              <a:off x="816" y="662"/>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1459223" name="Freeform 23"/>
            <p:cNvSpPr>
              <a:spLocks/>
            </p:cNvSpPr>
            <p:nvPr/>
          </p:nvSpPr>
          <p:spPr bwMode="auto">
            <a:xfrm flipV="1">
              <a:off x="816" y="960"/>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grpSp>
      <p:sp>
        <p:nvSpPr>
          <p:cNvPr id="94219" name="Text Box 24"/>
          <p:cNvSpPr txBox="1">
            <a:spLocks noChangeArrowheads="1"/>
          </p:cNvSpPr>
          <p:nvPr/>
        </p:nvSpPr>
        <p:spPr bwMode="auto">
          <a:xfrm>
            <a:off x="0" y="1066800"/>
            <a:ext cx="1239838" cy="581025"/>
          </a:xfrm>
          <a:prstGeom prst="rect">
            <a:avLst/>
          </a:prstGeom>
          <a:noFill/>
          <a:ln w="9525">
            <a:noFill/>
            <a:miter lim="800000"/>
            <a:headEnd/>
            <a:tailEnd/>
          </a:ln>
        </p:spPr>
        <p:txBody>
          <a:bodyPr wrap="none">
            <a:spAutoFit/>
          </a:bodyPr>
          <a:lstStyle/>
          <a:p>
            <a:r>
              <a:rPr lang="en-US" sz="1600">
                <a:latin typeface="Candara" pitchFamily="34" charset="0"/>
              </a:rPr>
              <a:t>entailment</a:t>
            </a:r>
          </a:p>
          <a:p>
            <a:r>
              <a:rPr lang="en-US" sz="1600">
                <a:latin typeface="Candara" pitchFamily="34" charset="0"/>
              </a:rPr>
              <a:t>correlation</a:t>
            </a:r>
          </a:p>
        </p:txBody>
      </p:sp>
      <p:sp>
        <p:nvSpPr>
          <p:cNvPr id="94220" name="Rectangle 25"/>
          <p:cNvSpPr>
            <a:spLocks noChangeArrowheads="1"/>
          </p:cNvSpPr>
          <p:nvPr/>
        </p:nvSpPr>
        <p:spPr bwMode="auto">
          <a:xfrm>
            <a:off x="7086600" y="457200"/>
            <a:ext cx="2057400" cy="1558925"/>
          </a:xfrm>
          <a:prstGeom prst="rect">
            <a:avLst/>
          </a:prstGeom>
          <a:noFill/>
          <a:ln w="9525">
            <a:noFill/>
            <a:miter lim="800000"/>
            <a:headEnd/>
            <a:tailEnd/>
          </a:ln>
        </p:spPr>
        <p:txBody>
          <a:bodyPr>
            <a:spAutoFit/>
          </a:bodyPr>
          <a:lstStyle/>
          <a:p>
            <a:r>
              <a:rPr lang="en-US" sz="1600">
                <a:latin typeface="Candara" pitchFamily="34" charset="0"/>
              </a:rPr>
              <a:t>inflection</a:t>
            </a:r>
          </a:p>
          <a:p>
            <a:r>
              <a:rPr lang="en-US" sz="1600">
                <a:latin typeface="Candara" pitchFamily="34" charset="0"/>
              </a:rPr>
              <a:t>cognates</a:t>
            </a:r>
          </a:p>
          <a:p>
            <a:r>
              <a:rPr lang="en-US" sz="1600">
                <a:latin typeface="Candara" pitchFamily="34" charset="0"/>
              </a:rPr>
              <a:t>transliteration</a:t>
            </a:r>
          </a:p>
          <a:p>
            <a:r>
              <a:rPr lang="en-US" sz="1600">
                <a:latin typeface="Candara" pitchFamily="34" charset="0"/>
              </a:rPr>
              <a:t>abbreviation</a:t>
            </a:r>
          </a:p>
          <a:p>
            <a:r>
              <a:rPr lang="en-US" sz="1600">
                <a:latin typeface="Candara" pitchFamily="34" charset="0"/>
              </a:rPr>
              <a:t>neologism</a:t>
            </a:r>
          </a:p>
          <a:p>
            <a:r>
              <a:rPr lang="en-US" sz="1600">
                <a:latin typeface="Candara" pitchFamily="34" charset="0"/>
              </a:rPr>
              <a:t>language evolution</a:t>
            </a:r>
          </a:p>
        </p:txBody>
      </p:sp>
      <p:grpSp>
        <p:nvGrpSpPr>
          <p:cNvPr id="94221" name="Group 26"/>
          <p:cNvGrpSpPr>
            <a:grpSpLocks/>
          </p:cNvGrpSpPr>
          <p:nvPr/>
        </p:nvGrpSpPr>
        <p:grpSpPr bwMode="auto">
          <a:xfrm flipH="1">
            <a:off x="6477000" y="990600"/>
            <a:ext cx="533400" cy="793750"/>
            <a:chOff x="768" y="662"/>
            <a:chExt cx="336" cy="500"/>
          </a:xfrm>
        </p:grpSpPr>
        <p:sp>
          <p:nvSpPr>
            <p:cNvPr id="94246" name="Rectangle 27"/>
            <p:cNvSpPr>
              <a:spLocks noChangeArrowheads="1"/>
            </p:cNvSpPr>
            <p:nvPr/>
          </p:nvSpPr>
          <p:spPr bwMode="auto">
            <a:xfrm>
              <a:off x="768" y="864"/>
              <a:ext cx="96" cy="96"/>
            </a:xfrm>
            <a:prstGeom prst="rect">
              <a:avLst/>
            </a:prstGeom>
            <a:solidFill>
              <a:schemeClr val="tx1"/>
            </a:solidFill>
            <a:ln w="9525">
              <a:noFill/>
              <a:miter lim="800000"/>
              <a:headEnd/>
              <a:tailEnd/>
            </a:ln>
          </p:spPr>
          <p:txBody>
            <a:bodyPr wrap="none" anchor="ctr"/>
            <a:lstStyle/>
            <a:p>
              <a:endParaRPr lang="en-US" sz="1800">
                <a:latin typeface="Candara" pitchFamily="34" charset="0"/>
              </a:endParaRPr>
            </a:p>
          </p:txBody>
        </p:sp>
        <p:sp>
          <p:nvSpPr>
            <p:cNvPr id="1459228" name="Freeform 28"/>
            <p:cNvSpPr>
              <a:spLocks/>
            </p:cNvSpPr>
            <p:nvPr/>
          </p:nvSpPr>
          <p:spPr bwMode="auto">
            <a:xfrm>
              <a:off x="816" y="662"/>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1459229" name="Freeform 29"/>
            <p:cNvSpPr>
              <a:spLocks/>
            </p:cNvSpPr>
            <p:nvPr/>
          </p:nvSpPr>
          <p:spPr bwMode="auto">
            <a:xfrm flipV="1">
              <a:off x="816" y="960"/>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grpSp>
      <p:sp>
        <p:nvSpPr>
          <p:cNvPr id="94222" name="Rectangle 30"/>
          <p:cNvSpPr>
            <a:spLocks noChangeArrowheads="1"/>
          </p:cNvSpPr>
          <p:nvPr/>
        </p:nvSpPr>
        <p:spPr bwMode="auto">
          <a:xfrm>
            <a:off x="0" y="3198813"/>
            <a:ext cx="1600200" cy="1068387"/>
          </a:xfrm>
          <a:prstGeom prst="rect">
            <a:avLst/>
          </a:prstGeom>
          <a:noFill/>
          <a:ln w="9525">
            <a:noFill/>
            <a:miter lim="800000"/>
            <a:headEnd/>
            <a:tailEnd/>
          </a:ln>
        </p:spPr>
        <p:txBody>
          <a:bodyPr>
            <a:spAutoFit/>
          </a:bodyPr>
          <a:lstStyle/>
          <a:p>
            <a:pPr algn="r"/>
            <a:r>
              <a:rPr lang="en-US" sz="1600">
                <a:latin typeface="Candara" pitchFamily="34" charset="0"/>
              </a:rPr>
              <a:t>translation</a:t>
            </a:r>
          </a:p>
          <a:p>
            <a:pPr algn="r"/>
            <a:r>
              <a:rPr lang="en-US" sz="1600">
                <a:latin typeface="Candara" pitchFamily="34" charset="0"/>
              </a:rPr>
              <a:t>alignment</a:t>
            </a:r>
          </a:p>
          <a:p>
            <a:pPr algn="r"/>
            <a:r>
              <a:rPr lang="en-US" sz="1600">
                <a:latin typeface="Candara" pitchFamily="34" charset="0"/>
              </a:rPr>
              <a:t>editing</a:t>
            </a:r>
          </a:p>
          <a:p>
            <a:pPr algn="r"/>
            <a:r>
              <a:rPr lang="en-US" sz="1600">
                <a:latin typeface="Candara" pitchFamily="34" charset="0"/>
              </a:rPr>
              <a:t>quotation</a:t>
            </a:r>
          </a:p>
        </p:txBody>
      </p:sp>
      <p:grpSp>
        <p:nvGrpSpPr>
          <p:cNvPr id="94223" name="Group 31"/>
          <p:cNvGrpSpPr>
            <a:grpSpLocks/>
          </p:cNvGrpSpPr>
          <p:nvPr/>
        </p:nvGrpSpPr>
        <p:grpSpPr bwMode="auto">
          <a:xfrm>
            <a:off x="1600200" y="3397250"/>
            <a:ext cx="533400" cy="793750"/>
            <a:chOff x="768" y="662"/>
            <a:chExt cx="336" cy="500"/>
          </a:xfrm>
        </p:grpSpPr>
        <p:sp>
          <p:nvSpPr>
            <p:cNvPr id="94243" name="Rectangle 32"/>
            <p:cNvSpPr>
              <a:spLocks noChangeArrowheads="1"/>
            </p:cNvSpPr>
            <p:nvPr/>
          </p:nvSpPr>
          <p:spPr bwMode="auto">
            <a:xfrm>
              <a:off x="768" y="864"/>
              <a:ext cx="96" cy="96"/>
            </a:xfrm>
            <a:prstGeom prst="rect">
              <a:avLst/>
            </a:prstGeom>
            <a:solidFill>
              <a:schemeClr val="tx1"/>
            </a:solidFill>
            <a:ln w="9525">
              <a:noFill/>
              <a:miter lim="800000"/>
              <a:headEnd/>
              <a:tailEnd/>
            </a:ln>
          </p:spPr>
          <p:txBody>
            <a:bodyPr wrap="none" anchor="ctr"/>
            <a:lstStyle/>
            <a:p>
              <a:endParaRPr lang="en-US" sz="1800">
                <a:latin typeface="Candara" pitchFamily="34" charset="0"/>
              </a:endParaRPr>
            </a:p>
          </p:txBody>
        </p:sp>
        <p:sp>
          <p:nvSpPr>
            <p:cNvPr id="1459233" name="Freeform 33"/>
            <p:cNvSpPr>
              <a:spLocks/>
            </p:cNvSpPr>
            <p:nvPr/>
          </p:nvSpPr>
          <p:spPr bwMode="auto">
            <a:xfrm>
              <a:off x="816" y="662"/>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1459234" name="Freeform 34"/>
            <p:cNvSpPr>
              <a:spLocks/>
            </p:cNvSpPr>
            <p:nvPr/>
          </p:nvSpPr>
          <p:spPr bwMode="auto">
            <a:xfrm flipV="1">
              <a:off x="816" y="960"/>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grpSp>
      <p:sp>
        <p:nvSpPr>
          <p:cNvPr id="94224" name="Rectangle 35"/>
          <p:cNvSpPr>
            <a:spLocks noChangeArrowheads="1"/>
          </p:cNvSpPr>
          <p:nvPr/>
        </p:nvSpPr>
        <p:spPr bwMode="auto">
          <a:xfrm>
            <a:off x="3810000" y="2514600"/>
            <a:ext cx="152400" cy="152400"/>
          </a:xfrm>
          <a:prstGeom prst="rect">
            <a:avLst/>
          </a:prstGeom>
          <a:solidFill>
            <a:schemeClr val="tx1"/>
          </a:solidFill>
          <a:ln w="9525">
            <a:noFill/>
            <a:miter lim="800000"/>
            <a:headEnd/>
            <a:tailEnd/>
          </a:ln>
        </p:spPr>
        <p:txBody>
          <a:bodyPr wrap="none" anchor="ctr"/>
          <a:lstStyle/>
          <a:p>
            <a:endParaRPr lang="en-US" sz="1800">
              <a:latin typeface="Candara" pitchFamily="34" charset="0"/>
            </a:endParaRPr>
          </a:p>
        </p:txBody>
      </p:sp>
      <p:sp>
        <p:nvSpPr>
          <p:cNvPr id="1459236" name="Freeform 36"/>
          <p:cNvSpPr>
            <a:spLocks/>
          </p:cNvSpPr>
          <p:nvPr/>
        </p:nvSpPr>
        <p:spPr bwMode="auto">
          <a:xfrm>
            <a:off x="3525838" y="2667000"/>
            <a:ext cx="360362" cy="546100"/>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1459237" name="Freeform 37"/>
          <p:cNvSpPr>
            <a:spLocks/>
          </p:cNvSpPr>
          <p:nvPr/>
        </p:nvSpPr>
        <p:spPr bwMode="auto">
          <a:xfrm>
            <a:off x="3959225" y="2101850"/>
            <a:ext cx="725488" cy="474663"/>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1459238" name="Freeform 38"/>
          <p:cNvSpPr>
            <a:spLocks/>
          </p:cNvSpPr>
          <p:nvPr/>
        </p:nvSpPr>
        <p:spPr bwMode="auto">
          <a:xfrm flipH="1">
            <a:off x="3087688" y="2057400"/>
            <a:ext cx="722312" cy="501650"/>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1459239" name="Freeform 39"/>
          <p:cNvSpPr>
            <a:spLocks/>
          </p:cNvSpPr>
          <p:nvPr/>
        </p:nvSpPr>
        <p:spPr bwMode="auto">
          <a:xfrm>
            <a:off x="2590800" y="4864100"/>
            <a:ext cx="360363" cy="546100"/>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1459240" name="Freeform 40"/>
          <p:cNvSpPr>
            <a:spLocks/>
          </p:cNvSpPr>
          <p:nvPr/>
        </p:nvSpPr>
        <p:spPr bwMode="auto">
          <a:xfrm>
            <a:off x="3048000" y="4332288"/>
            <a:ext cx="268288" cy="392112"/>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94230" name="Rectangle 41"/>
          <p:cNvSpPr>
            <a:spLocks noChangeArrowheads="1"/>
          </p:cNvSpPr>
          <p:nvPr/>
        </p:nvSpPr>
        <p:spPr bwMode="auto">
          <a:xfrm>
            <a:off x="2895600" y="4724400"/>
            <a:ext cx="152400" cy="152400"/>
          </a:xfrm>
          <a:prstGeom prst="rect">
            <a:avLst/>
          </a:prstGeom>
          <a:solidFill>
            <a:schemeClr val="tx1"/>
          </a:solidFill>
          <a:ln w="9525">
            <a:noFill/>
            <a:miter lim="800000"/>
            <a:headEnd/>
            <a:tailEnd/>
          </a:ln>
        </p:spPr>
        <p:txBody>
          <a:bodyPr wrap="none" anchor="ctr"/>
          <a:lstStyle/>
          <a:p>
            <a:endParaRPr lang="en-US" sz="1800">
              <a:latin typeface="Candara" pitchFamily="34" charset="0"/>
            </a:endParaRPr>
          </a:p>
        </p:txBody>
      </p:sp>
      <p:sp>
        <p:nvSpPr>
          <p:cNvPr id="1459242" name="Freeform 42"/>
          <p:cNvSpPr>
            <a:spLocks/>
          </p:cNvSpPr>
          <p:nvPr/>
        </p:nvSpPr>
        <p:spPr bwMode="auto">
          <a:xfrm flipH="1">
            <a:off x="4059238" y="5181600"/>
            <a:ext cx="409575" cy="968375"/>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1459243" name="Freeform 43"/>
          <p:cNvSpPr>
            <a:spLocks/>
          </p:cNvSpPr>
          <p:nvPr/>
        </p:nvSpPr>
        <p:spPr bwMode="auto">
          <a:xfrm flipH="1">
            <a:off x="3694113" y="4343400"/>
            <a:ext cx="307975" cy="685800"/>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94233" name="Rectangle 44"/>
          <p:cNvSpPr>
            <a:spLocks noChangeArrowheads="1"/>
          </p:cNvSpPr>
          <p:nvPr/>
        </p:nvSpPr>
        <p:spPr bwMode="auto">
          <a:xfrm flipH="1">
            <a:off x="3962400" y="5029200"/>
            <a:ext cx="152400" cy="152400"/>
          </a:xfrm>
          <a:prstGeom prst="rect">
            <a:avLst/>
          </a:prstGeom>
          <a:solidFill>
            <a:schemeClr val="tx1"/>
          </a:solidFill>
          <a:ln w="9525">
            <a:noFill/>
            <a:miter lim="800000"/>
            <a:headEnd/>
            <a:tailEnd/>
          </a:ln>
        </p:spPr>
        <p:txBody>
          <a:bodyPr wrap="none" anchor="ctr"/>
          <a:lstStyle/>
          <a:p>
            <a:endParaRPr lang="en-US" sz="1800">
              <a:latin typeface="Candara" pitchFamily="34" charset="0"/>
            </a:endParaRPr>
          </a:p>
        </p:txBody>
      </p:sp>
      <p:sp>
        <p:nvSpPr>
          <p:cNvPr id="94234" name="Rectangle 45"/>
          <p:cNvSpPr>
            <a:spLocks noChangeArrowheads="1"/>
          </p:cNvSpPr>
          <p:nvPr/>
        </p:nvSpPr>
        <p:spPr bwMode="auto">
          <a:xfrm>
            <a:off x="3962400" y="4419600"/>
            <a:ext cx="2133600" cy="1314450"/>
          </a:xfrm>
          <a:prstGeom prst="rect">
            <a:avLst/>
          </a:prstGeom>
          <a:noFill/>
          <a:ln w="9525">
            <a:noFill/>
            <a:miter lim="800000"/>
            <a:headEnd/>
            <a:tailEnd/>
          </a:ln>
        </p:spPr>
        <p:txBody>
          <a:bodyPr>
            <a:spAutoFit/>
          </a:bodyPr>
          <a:lstStyle/>
          <a:p>
            <a:r>
              <a:rPr lang="en-US" sz="1600">
                <a:latin typeface="Candara" pitchFamily="34" charset="0"/>
              </a:rPr>
              <a:t>speech</a:t>
            </a:r>
          </a:p>
          <a:p>
            <a:r>
              <a:rPr lang="en-US" sz="1600">
                <a:latin typeface="Candara" pitchFamily="34" charset="0"/>
              </a:rPr>
              <a:t> misspellings,typos </a:t>
            </a:r>
          </a:p>
          <a:p>
            <a:r>
              <a:rPr lang="en-US" sz="1600">
                <a:latin typeface="Candara" pitchFamily="34" charset="0"/>
              </a:rPr>
              <a:t>  formatting</a:t>
            </a:r>
          </a:p>
          <a:p>
            <a:r>
              <a:rPr lang="en-US" sz="1600">
                <a:latin typeface="Candara" pitchFamily="34" charset="0"/>
              </a:rPr>
              <a:t>   entanglement</a:t>
            </a:r>
          </a:p>
          <a:p>
            <a:r>
              <a:rPr lang="en-US" sz="1600">
                <a:latin typeface="Candara" pitchFamily="34" charset="0"/>
              </a:rPr>
              <a:t>    annotation</a:t>
            </a:r>
          </a:p>
        </p:txBody>
      </p:sp>
      <p:sp>
        <p:nvSpPr>
          <p:cNvPr id="94235" name="Rectangle 46"/>
          <p:cNvSpPr>
            <a:spLocks noChangeArrowheads="1"/>
          </p:cNvSpPr>
          <p:nvPr/>
        </p:nvSpPr>
        <p:spPr bwMode="auto">
          <a:xfrm>
            <a:off x="6553200" y="2743200"/>
            <a:ext cx="152400" cy="152400"/>
          </a:xfrm>
          <a:prstGeom prst="rect">
            <a:avLst/>
          </a:prstGeom>
          <a:solidFill>
            <a:schemeClr val="tx1"/>
          </a:solidFill>
          <a:ln w="9525">
            <a:noFill/>
            <a:miter lim="800000"/>
            <a:headEnd/>
            <a:tailEnd/>
          </a:ln>
        </p:spPr>
        <p:txBody>
          <a:bodyPr wrap="none" anchor="ctr"/>
          <a:lstStyle/>
          <a:p>
            <a:endParaRPr lang="en-US" sz="1800">
              <a:latin typeface="Candara" pitchFamily="34" charset="0"/>
            </a:endParaRPr>
          </a:p>
        </p:txBody>
      </p:sp>
      <p:sp>
        <p:nvSpPr>
          <p:cNvPr id="1459247" name="Freeform 47"/>
          <p:cNvSpPr>
            <a:spLocks/>
          </p:cNvSpPr>
          <p:nvPr/>
        </p:nvSpPr>
        <p:spPr bwMode="auto">
          <a:xfrm>
            <a:off x="3657600" y="2006600"/>
            <a:ext cx="2911475" cy="809625"/>
          </a:xfrm>
          <a:custGeom>
            <a:avLst/>
            <a:gdLst>
              <a:gd name="T0" fmla="*/ 0 w 1834"/>
              <a:gd name="T1" fmla="*/ 0 h 510"/>
              <a:gd name="T2" fmla="*/ 1834 w 1834"/>
              <a:gd name="T3" fmla="*/ 510 h 510"/>
            </a:gdLst>
            <a:ahLst/>
            <a:cxnLst>
              <a:cxn ang="0">
                <a:pos x="T0" y="T1"/>
              </a:cxn>
              <a:cxn ang="0">
                <a:pos x="T2" y="T3"/>
              </a:cxn>
            </a:cxnLst>
            <a:rect l="0" t="0" r="r" b="b"/>
            <a:pathLst>
              <a:path w="1834" h="510">
                <a:moveTo>
                  <a:pt x="0" y="0"/>
                </a:moveTo>
                <a:cubicBezTo>
                  <a:pt x="306" y="86"/>
                  <a:pt x="1452" y="404"/>
                  <a:pt x="1834" y="510"/>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1459248" name="Freeform 48"/>
          <p:cNvSpPr>
            <a:spLocks/>
          </p:cNvSpPr>
          <p:nvPr/>
        </p:nvSpPr>
        <p:spPr bwMode="auto">
          <a:xfrm>
            <a:off x="5999163" y="2116138"/>
            <a:ext cx="615950" cy="615950"/>
          </a:xfrm>
          <a:custGeom>
            <a:avLst/>
            <a:gdLst>
              <a:gd name="T0" fmla="*/ 0 w 388"/>
              <a:gd name="T1" fmla="*/ 0 h 388"/>
              <a:gd name="T2" fmla="*/ 388 w 388"/>
              <a:gd name="T3" fmla="*/ 388 h 388"/>
            </a:gdLst>
            <a:ahLst/>
            <a:cxnLst>
              <a:cxn ang="0">
                <a:pos x="T0" y="T1"/>
              </a:cxn>
              <a:cxn ang="0">
                <a:pos x="T2" y="T3"/>
              </a:cxn>
            </a:cxnLst>
            <a:rect l="0" t="0" r="r" b="b"/>
            <a:pathLst>
              <a:path w="388" h="388">
                <a:moveTo>
                  <a:pt x="0" y="0"/>
                </a:moveTo>
                <a:cubicBezTo>
                  <a:pt x="65" y="65"/>
                  <a:pt x="307" y="307"/>
                  <a:pt x="388" y="388"/>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1459249" name="Freeform 49"/>
          <p:cNvSpPr>
            <a:spLocks/>
          </p:cNvSpPr>
          <p:nvPr/>
        </p:nvSpPr>
        <p:spPr bwMode="auto">
          <a:xfrm>
            <a:off x="6708775" y="2909888"/>
            <a:ext cx="1474788" cy="1203325"/>
          </a:xfrm>
          <a:custGeom>
            <a:avLst/>
            <a:gdLst>
              <a:gd name="T0" fmla="*/ 0 w 929"/>
              <a:gd name="T1" fmla="*/ 0 h 758"/>
              <a:gd name="T2" fmla="*/ 929 w 929"/>
              <a:gd name="T3" fmla="*/ 758 h 758"/>
            </a:gdLst>
            <a:ahLst/>
            <a:cxnLst>
              <a:cxn ang="0">
                <a:pos x="T0" y="T1"/>
              </a:cxn>
              <a:cxn ang="0">
                <a:pos x="T2" y="T3"/>
              </a:cxn>
            </a:cxnLst>
            <a:rect l="0" t="0" r="r" b="b"/>
            <a:pathLst>
              <a:path w="929" h="758">
                <a:moveTo>
                  <a:pt x="0" y="0"/>
                </a:moveTo>
                <a:cubicBezTo>
                  <a:pt x="155" y="126"/>
                  <a:pt x="735" y="600"/>
                  <a:pt x="929" y="758"/>
                </a:cubicBezTo>
              </a:path>
            </a:pathLst>
          </a:custGeom>
          <a:noFill/>
          <a:ln w="28575" cap="flat" cmpd="sng">
            <a:solidFill>
              <a:schemeClr val="accent5"/>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sz="1800">
              <a:latin typeface="+mn-lt"/>
              <a:cs typeface="+mn-cs"/>
            </a:endParaRPr>
          </a:p>
        </p:txBody>
      </p:sp>
      <p:sp>
        <p:nvSpPr>
          <p:cNvPr id="94239" name="Text Box 50"/>
          <p:cNvSpPr txBox="1">
            <a:spLocks noChangeArrowheads="1"/>
          </p:cNvSpPr>
          <p:nvPr/>
        </p:nvSpPr>
        <p:spPr bwMode="auto">
          <a:xfrm>
            <a:off x="5638800" y="2819400"/>
            <a:ext cx="369888" cy="366713"/>
          </a:xfrm>
          <a:prstGeom prst="rect">
            <a:avLst/>
          </a:prstGeom>
          <a:noFill/>
          <a:ln w="9525">
            <a:noFill/>
            <a:miter lim="800000"/>
            <a:headEnd/>
            <a:tailEnd/>
          </a:ln>
        </p:spPr>
        <p:txBody>
          <a:bodyPr wrap="none">
            <a:spAutoFit/>
          </a:bodyPr>
          <a:lstStyle/>
          <a:p>
            <a:r>
              <a:rPr lang="en-US" sz="1800">
                <a:latin typeface="Candara" pitchFamily="34" charset="0"/>
              </a:rPr>
              <a:t>N</a:t>
            </a:r>
          </a:p>
        </p:txBody>
      </p:sp>
      <p:sp>
        <p:nvSpPr>
          <p:cNvPr id="94240" name="Text Box 51"/>
          <p:cNvSpPr txBox="1">
            <a:spLocks noChangeArrowheads="1"/>
          </p:cNvSpPr>
          <p:nvPr/>
        </p:nvSpPr>
        <p:spPr bwMode="auto">
          <a:xfrm>
            <a:off x="1841500" y="2408238"/>
            <a:ext cx="1047750" cy="461962"/>
          </a:xfrm>
          <a:prstGeom prst="rect">
            <a:avLst/>
          </a:prstGeom>
          <a:noFill/>
          <a:ln w="9525">
            <a:noFill/>
            <a:miter lim="800000"/>
            <a:headEnd/>
            <a:tailEnd/>
          </a:ln>
        </p:spPr>
        <p:txBody>
          <a:bodyPr wrap="none">
            <a:spAutoFit/>
          </a:bodyPr>
          <a:lstStyle/>
          <a:p>
            <a:r>
              <a:rPr lang="en-US" sz="2400" b="1">
                <a:latin typeface="Candara" pitchFamily="34" charset="0"/>
              </a:rPr>
              <a:t>tokens</a:t>
            </a:r>
          </a:p>
        </p:txBody>
      </p:sp>
      <p:sp>
        <p:nvSpPr>
          <p:cNvPr id="94241" name="Freeform 52"/>
          <p:cNvSpPr>
            <a:spLocks/>
          </p:cNvSpPr>
          <p:nvPr/>
        </p:nvSpPr>
        <p:spPr bwMode="auto">
          <a:xfrm>
            <a:off x="76200" y="2819400"/>
            <a:ext cx="5943600" cy="3886200"/>
          </a:xfrm>
          <a:custGeom>
            <a:avLst/>
            <a:gdLst>
              <a:gd name="T0" fmla="*/ 2147483647 w 3744"/>
              <a:gd name="T1" fmla="*/ 0 h 2448"/>
              <a:gd name="T2" fmla="*/ 2147483647 w 3744"/>
              <a:gd name="T3" fmla="*/ 2147483647 h 2448"/>
              <a:gd name="T4" fmla="*/ 0 w 3744"/>
              <a:gd name="T5" fmla="*/ 2147483647 h 2448"/>
              <a:gd name="T6" fmla="*/ 0 w 3744"/>
              <a:gd name="T7" fmla="*/ 2147483647 h 2448"/>
              <a:gd name="T8" fmla="*/ 2147483647 w 3744"/>
              <a:gd name="T9" fmla="*/ 2147483647 h 2448"/>
              <a:gd name="T10" fmla="*/ 2147483647 w 3744"/>
              <a:gd name="T11" fmla="*/ 0 h 2448"/>
              <a:gd name="T12" fmla="*/ 2147483647 w 3744"/>
              <a:gd name="T13" fmla="*/ 0 h 2448"/>
              <a:gd name="T14" fmla="*/ 0 60000 65536"/>
              <a:gd name="T15" fmla="*/ 0 60000 65536"/>
              <a:gd name="T16" fmla="*/ 0 60000 65536"/>
              <a:gd name="T17" fmla="*/ 0 60000 65536"/>
              <a:gd name="T18" fmla="*/ 0 60000 65536"/>
              <a:gd name="T19" fmla="*/ 0 60000 65536"/>
              <a:gd name="T20" fmla="*/ 0 60000 65536"/>
              <a:gd name="T21" fmla="*/ 0 w 3744"/>
              <a:gd name="T22" fmla="*/ 0 h 2448"/>
              <a:gd name="T23" fmla="*/ 3744 w 3744"/>
              <a:gd name="T24" fmla="*/ 2448 h 2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4" h="2448">
                <a:moveTo>
                  <a:pt x="3744" y="0"/>
                </a:moveTo>
                <a:lnTo>
                  <a:pt x="3744" y="2448"/>
                </a:lnTo>
                <a:lnTo>
                  <a:pt x="0" y="2448"/>
                </a:lnTo>
                <a:lnTo>
                  <a:pt x="0" y="1152"/>
                </a:lnTo>
                <a:lnTo>
                  <a:pt x="1152" y="1152"/>
                </a:lnTo>
                <a:lnTo>
                  <a:pt x="1152" y="0"/>
                </a:lnTo>
                <a:lnTo>
                  <a:pt x="3744" y="0"/>
                </a:lnTo>
                <a:close/>
              </a:path>
            </a:pathLst>
          </a:custGeom>
          <a:noFill/>
          <a:ln w="28575" cap="flat" cmpd="sng">
            <a:solidFill>
              <a:schemeClr val="tx1"/>
            </a:solidFill>
            <a:prstDash val="solid"/>
            <a:round/>
            <a:headEnd type="none" w="med" len="med"/>
            <a:tailEnd type="none" w="med" len="med"/>
          </a:ln>
        </p:spPr>
        <p:txBody>
          <a:bodyPr wrap="none" anchor="ctr"/>
          <a:lstStyle/>
          <a:p>
            <a:endParaRPr lang="en-US"/>
          </a:p>
        </p:txBody>
      </p:sp>
      <p:sp>
        <p:nvSpPr>
          <p:cNvPr id="1459253" name="Rectangle 53"/>
          <p:cNvSpPr>
            <a:spLocks noChangeArrowheads="1"/>
          </p:cNvSpPr>
          <p:nvPr/>
        </p:nvSpPr>
        <p:spPr bwMode="auto">
          <a:xfrm>
            <a:off x="6078538" y="5638800"/>
            <a:ext cx="3209925" cy="1096963"/>
          </a:xfrm>
          <a:prstGeom prst="rect">
            <a:avLst/>
          </a:prstGeom>
          <a:noFill/>
          <a:ln w="9525">
            <a:noFill/>
            <a:miter lim="800000"/>
            <a:headEnd/>
            <a:tailEnd/>
          </a:ln>
        </p:spPr>
        <p:txBody>
          <a:bodyPr wrap="none">
            <a:spAutoFit/>
          </a:bodyPr>
          <a:lstStyle/>
          <a:p>
            <a:r>
              <a:rPr lang="en-US" sz="2200">
                <a:solidFill>
                  <a:srgbClr val="FF0000"/>
                </a:solidFill>
                <a:latin typeface="Candara" pitchFamily="34" charset="0"/>
              </a:rPr>
              <a:t>To recover variables, </a:t>
            </a:r>
            <a:br>
              <a:rPr lang="en-US" sz="2200">
                <a:solidFill>
                  <a:srgbClr val="FF0000"/>
                </a:solidFill>
                <a:latin typeface="Candara" pitchFamily="34" charset="0"/>
              </a:rPr>
            </a:br>
            <a:r>
              <a:rPr lang="en-US" sz="2200">
                <a:solidFill>
                  <a:srgbClr val="FF0000"/>
                </a:solidFill>
                <a:latin typeface="Candara" pitchFamily="34" charset="0"/>
              </a:rPr>
              <a:t>model and exploit</a:t>
            </a:r>
            <a:br>
              <a:rPr lang="en-US" sz="2200">
                <a:solidFill>
                  <a:srgbClr val="FF0000"/>
                </a:solidFill>
                <a:latin typeface="Candara" pitchFamily="34" charset="0"/>
              </a:rPr>
            </a:br>
            <a:r>
              <a:rPr lang="en-US" sz="2200">
                <a:solidFill>
                  <a:srgbClr val="FF0000"/>
                </a:solidFill>
                <a:latin typeface="Candara" pitchFamily="34" charset="0"/>
              </a:rPr>
              <a:t> their correlations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59253"/>
                                        </p:tgtEl>
                                        <p:attrNameLst>
                                          <p:attrName>style.visibility</p:attrName>
                                        </p:attrNameLst>
                                      </p:cBhvr>
                                      <p:to>
                                        <p:strVal val="visible"/>
                                      </p:to>
                                    </p:set>
                                    <p:animEffect transition="in" filter="wipe(down)">
                                      <p:cBhvr>
                                        <p:cTn id="7" dur="580">
                                          <p:stCondLst>
                                            <p:cond delay="0"/>
                                          </p:stCondLst>
                                        </p:cTn>
                                        <p:tgtEl>
                                          <p:spTgt spid="1459253"/>
                                        </p:tgtEl>
                                      </p:cBhvr>
                                    </p:animEffect>
                                    <p:anim calcmode="lin" valueType="num">
                                      <p:cBhvr>
                                        <p:cTn id="8" dur="1822" tmFilter="0,0; 0.14,0.36; 0.43,0.73; 0.71,0.91; 1.0,1.0">
                                          <p:stCondLst>
                                            <p:cond delay="0"/>
                                          </p:stCondLst>
                                        </p:cTn>
                                        <p:tgtEl>
                                          <p:spTgt spid="14592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592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592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592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59253"/>
                                        </p:tgtEl>
                                        <p:attrNameLst>
                                          <p:attrName>ppt_y</p:attrName>
                                        </p:attrNameLst>
                                      </p:cBhvr>
                                      <p:tavLst>
                                        <p:tav tm="0" fmla="#ppt_y-sin(pi*$)/81">
                                          <p:val>
                                            <p:fltVal val="0"/>
                                          </p:val>
                                        </p:tav>
                                        <p:tav tm="100000">
                                          <p:val>
                                            <p:fltVal val="1"/>
                                          </p:val>
                                        </p:tav>
                                      </p:tavLst>
                                    </p:anim>
                                    <p:animScale>
                                      <p:cBhvr>
                                        <p:cTn id="13" dur="26">
                                          <p:stCondLst>
                                            <p:cond delay="650"/>
                                          </p:stCondLst>
                                        </p:cTn>
                                        <p:tgtEl>
                                          <p:spTgt spid="1459253"/>
                                        </p:tgtEl>
                                      </p:cBhvr>
                                      <p:to x="100000" y="60000"/>
                                    </p:animScale>
                                    <p:animScale>
                                      <p:cBhvr>
                                        <p:cTn id="14" dur="166" decel="50000">
                                          <p:stCondLst>
                                            <p:cond delay="676"/>
                                          </p:stCondLst>
                                        </p:cTn>
                                        <p:tgtEl>
                                          <p:spTgt spid="1459253"/>
                                        </p:tgtEl>
                                      </p:cBhvr>
                                      <p:to x="100000" y="100000"/>
                                    </p:animScale>
                                    <p:animScale>
                                      <p:cBhvr>
                                        <p:cTn id="15" dur="26">
                                          <p:stCondLst>
                                            <p:cond delay="1312"/>
                                          </p:stCondLst>
                                        </p:cTn>
                                        <p:tgtEl>
                                          <p:spTgt spid="1459253"/>
                                        </p:tgtEl>
                                      </p:cBhvr>
                                      <p:to x="100000" y="80000"/>
                                    </p:animScale>
                                    <p:animScale>
                                      <p:cBhvr>
                                        <p:cTn id="16" dur="166" decel="50000">
                                          <p:stCondLst>
                                            <p:cond delay="1338"/>
                                          </p:stCondLst>
                                        </p:cTn>
                                        <p:tgtEl>
                                          <p:spTgt spid="1459253"/>
                                        </p:tgtEl>
                                      </p:cBhvr>
                                      <p:to x="100000" y="100000"/>
                                    </p:animScale>
                                    <p:animScale>
                                      <p:cBhvr>
                                        <p:cTn id="17" dur="26">
                                          <p:stCondLst>
                                            <p:cond delay="1642"/>
                                          </p:stCondLst>
                                        </p:cTn>
                                        <p:tgtEl>
                                          <p:spTgt spid="1459253"/>
                                        </p:tgtEl>
                                      </p:cBhvr>
                                      <p:to x="100000" y="90000"/>
                                    </p:animScale>
                                    <p:animScale>
                                      <p:cBhvr>
                                        <p:cTn id="18" dur="166" decel="50000">
                                          <p:stCondLst>
                                            <p:cond delay="1668"/>
                                          </p:stCondLst>
                                        </p:cTn>
                                        <p:tgtEl>
                                          <p:spTgt spid="1459253"/>
                                        </p:tgtEl>
                                      </p:cBhvr>
                                      <p:to x="100000" y="100000"/>
                                    </p:animScale>
                                    <p:animScale>
                                      <p:cBhvr>
                                        <p:cTn id="19" dur="26">
                                          <p:stCondLst>
                                            <p:cond delay="1808"/>
                                          </p:stCondLst>
                                        </p:cTn>
                                        <p:tgtEl>
                                          <p:spTgt spid="1459253"/>
                                        </p:tgtEl>
                                      </p:cBhvr>
                                      <p:to x="100000" y="95000"/>
                                    </p:animScale>
                                    <p:animScale>
                                      <p:cBhvr>
                                        <p:cTn id="20" dur="166" decel="50000">
                                          <p:stCondLst>
                                            <p:cond delay="1834"/>
                                          </p:stCondLst>
                                        </p:cTn>
                                        <p:tgtEl>
                                          <p:spTgt spid="14592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92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Outline</a:t>
            </a:r>
          </a:p>
        </p:txBody>
      </p:sp>
      <p:sp>
        <p:nvSpPr>
          <p:cNvPr id="3" name="Content Placeholder 2"/>
          <p:cNvSpPr>
            <a:spLocks noGrp="1"/>
          </p:cNvSpPr>
          <p:nvPr>
            <p:ph idx="1"/>
          </p:nvPr>
        </p:nvSpPr>
        <p:spPr/>
        <p:txBody>
          <a:bodyPr>
            <a:normAutofit fontScale="70000" lnSpcReduction="20000"/>
          </a:bodyPr>
          <a:lstStyle/>
          <a:p>
            <a:pPr>
              <a:defRPr/>
            </a:pPr>
            <a:r>
              <a:rPr lang="en-US" dirty="0">
                <a:solidFill>
                  <a:schemeClr val="bg1">
                    <a:lumMod val="75000"/>
                  </a:schemeClr>
                </a:solidFill>
              </a:rPr>
              <a:t>Do you want to push past the simple NLP models (logistic regression, PCFG, etc.) that we've all been using for 20 years?</a:t>
            </a:r>
          </a:p>
          <a:p>
            <a:pPr>
              <a:defRPr/>
            </a:pPr>
            <a:r>
              <a:rPr lang="en-US" dirty="0">
                <a:solidFill>
                  <a:schemeClr val="bg1">
                    <a:lumMod val="75000"/>
                  </a:schemeClr>
                </a:solidFill>
              </a:rPr>
              <a:t>Then this tutorial is extremely practical for you!</a:t>
            </a:r>
          </a:p>
          <a:p>
            <a:pPr marL="971550" lvl="1" indent="-514350">
              <a:buFont typeface="+mj-lt"/>
              <a:buAutoNum type="arabicPeriod"/>
              <a:defRPr/>
            </a:pPr>
            <a:r>
              <a:rPr lang="en-US" b="1" dirty="0">
                <a:solidFill>
                  <a:schemeClr val="bg1">
                    <a:lumMod val="75000"/>
                  </a:schemeClr>
                </a:solidFill>
              </a:rPr>
              <a:t>Models:</a:t>
            </a:r>
            <a:r>
              <a:rPr lang="en-US" dirty="0">
                <a:solidFill>
                  <a:schemeClr val="bg1">
                    <a:lumMod val="75000"/>
                  </a:schemeClr>
                </a:solidFill>
              </a:rPr>
              <a:t> Factor graphs can express interactions among linguistic structures.</a:t>
            </a:r>
          </a:p>
          <a:p>
            <a:pPr marL="971550" lvl="1" indent="-514350">
              <a:buFont typeface="+mj-lt"/>
              <a:buAutoNum type="arabicPeriod"/>
              <a:defRPr/>
            </a:pPr>
            <a:r>
              <a:rPr lang="en-US" b="1" dirty="0"/>
              <a:t>Algorithm: </a:t>
            </a:r>
            <a:r>
              <a:rPr lang="en-US" dirty="0"/>
              <a:t>BP estimates the global effect of these interactions on each variable, using local computations.</a:t>
            </a:r>
          </a:p>
          <a:p>
            <a:pPr marL="971550" lvl="1" indent="-514350">
              <a:buFont typeface="+mj-lt"/>
              <a:buAutoNum type="arabicPeriod"/>
              <a:defRPr/>
            </a:pPr>
            <a:r>
              <a:rPr lang="en-US" b="1" dirty="0">
                <a:solidFill>
                  <a:schemeClr val="bg1">
                    <a:lumMod val="75000"/>
                  </a:schemeClr>
                </a:solidFill>
              </a:rPr>
              <a:t>Intuitions: </a:t>
            </a:r>
            <a:r>
              <a:rPr lang="en-US" dirty="0">
                <a:solidFill>
                  <a:schemeClr val="bg1">
                    <a:lumMod val="75000"/>
                  </a:schemeClr>
                </a:solidFill>
              </a:rPr>
              <a:t>What’s going on here?  Can we trust BP’s estimates?</a:t>
            </a:r>
          </a:p>
          <a:p>
            <a:pPr marL="971550" lvl="1" indent="-514350">
              <a:buFont typeface="+mj-lt"/>
              <a:buAutoNum type="arabicPeriod"/>
              <a:defRPr/>
            </a:pPr>
            <a:r>
              <a:rPr lang="en-US" b="1" dirty="0">
                <a:solidFill>
                  <a:schemeClr val="bg1">
                    <a:lumMod val="75000"/>
                  </a:schemeClr>
                </a:solidFill>
              </a:rPr>
              <a:t>Fancier Models: </a:t>
            </a:r>
            <a:r>
              <a:rPr lang="en-US" dirty="0">
                <a:solidFill>
                  <a:schemeClr val="bg1">
                    <a:lumMod val="75000"/>
                  </a:schemeClr>
                </a:solidFill>
              </a:rPr>
              <a:t>Hide a whole grammar and dynamic programming algorithm within a single factor.  BP coordinates multiple factors. </a:t>
            </a:r>
          </a:p>
          <a:p>
            <a:pPr marL="971550" lvl="1" indent="-514350">
              <a:buFont typeface="+mj-lt"/>
              <a:buAutoNum type="arabicPeriod"/>
              <a:defRPr/>
            </a:pPr>
            <a:r>
              <a:rPr lang="en-US" b="1" dirty="0">
                <a:solidFill>
                  <a:schemeClr val="bg1">
                    <a:lumMod val="75000"/>
                  </a:schemeClr>
                </a:solidFill>
              </a:rPr>
              <a:t>Tweaked Algorithm: </a:t>
            </a:r>
            <a:r>
              <a:rPr lang="en-US" dirty="0">
                <a:solidFill>
                  <a:schemeClr val="bg1">
                    <a:lumMod val="75000"/>
                  </a:schemeClr>
                </a:solidFill>
              </a:rPr>
              <a:t>Finish in fewer steps and make the steps faster.</a:t>
            </a:r>
          </a:p>
          <a:p>
            <a:pPr marL="971550" lvl="1" indent="-514350">
              <a:buFont typeface="+mj-lt"/>
              <a:buAutoNum type="arabicPeriod"/>
              <a:defRPr/>
            </a:pPr>
            <a:r>
              <a:rPr lang="en-US" b="1" dirty="0">
                <a:solidFill>
                  <a:schemeClr val="bg1">
                    <a:lumMod val="75000"/>
                  </a:schemeClr>
                </a:solidFill>
              </a:rPr>
              <a:t>Learning: </a:t>
            </a:r>
            <a:r>
              <a:rPr lang="en-US" dirty="0">
                <a:solidFill>
                  <a:schemeClr val="bg1">
                    <a:lumMod val="75000"/>
                  </a:schemeClr>
                </a:solidFill>
              </a:rPr>
              <a:t>Tune the parameters.  Approximately improve the true predictions -- or truly improve the approximate predictions</a:t>
            </a:r>
            <a:r>
              <a:rPr lang="en-US" dirty="0" smtClean="0">
                <a:solidFill>
                  <a:schemeClr val="bg1">
                    <a:lumMod val="75000"/>
                  </a:schemeClr>
                </a:solidFill>
              </a:rPr>
              <a:t>.</a:t>
            </a:r>
          </a:p>
          <a:p>
            <a:pPr marL="971550" lvl="1" indent="-514350">
              <a:buFont typeface="+mj-lt"/>
              <a:buAutoNum type="arabicPeriod"/>
              <a:defRPr/>
            </a:pPr>
            <a:r>
              <a:rPr lang="en-US" b="1" dirty="0" smtClean="0">
                <a:solidFill>
                  <a:schemeClr val="bg1">
                    <a:lumMod val="75000"/>
                  </a:schemeClr>
                </a:solidFill>
              </a:rPr>
              <a:t>Software: </a:t>
            </a:r>
            <a:r>
              <a:rPr lang="en-US" dirty="0" smtClean="0">
                <a:solidFill>
                  <a:schemeClr val="bg1">
                    <a:lumMod val="75000"/>
                  </a:schemeClr>
                </a:solidFill>
              </a:rPr>
              <a:t>Build the model you want!</a:t>
            </a:r>
            <a:endParaRPr lang="en-US" b="1" dirty="0">
              <a:solidFill>
                <a:schemeClr val="bg1">
                  <a:lumMod val="75000"/>
                </a:schemeClr>
              </a:solidFill>
            </a:endParaRPr>
          </a:p>
        </p:txBody>
      </p:sp>
      <p:sp>
        <p:nvSpPr>
          <p:cNvPr id="4" name="Slide Number Placeholder 3"/>
          <p:cNvSpPr>
            <a:spLocks noGrp="1"/>
          </p:cNvSpPr>
          <p:nvPr>
            <p:ph type="sldNum" sz="quarter" idx="12"/>
          </p:nvPr>
        </p:nvSpPr>
        <p:spPr/>
        <p:txBody>
          <a:bodyPr/>
          <a:lstStyle/>
          <a:p>
            <a:pPr>
              <a:defRPr/>
            </a:pPr>
            <a:fld id="{C935BC9E-BDD2-44CC-A122-09E2469D8A57}"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Outline</a:t>
            </a:r>
            <a:endParaRPr lang="en-US" dirty="0"/>
          </a:p>
        </p:txBody>
      </p:sp>
      <p:sp>
        <p:nvSpPr>
          <p:cNvPr id="3" name="Content Placeholder 2"/>
          <p:cNvSpPr>
            <a:spLocks noGrp="1"/>
          </p:cNvSpPr>
          <p:nvPr>
            <p:ph idx="1"/>
          </p:nvPr>
        </p:nvSpPr>
        <p:spPr/>
        <p:txBody>
          <a:bodyPr>
            <a:normAutofit fontScale="70000" lnSpcReduction="20000"/>
          </a:bodyPr>
          <a:lstStyle/>
          <a:p>
            <a:pPr>
              <a:defRPr/>
            </a:pPr>
            <a:r>
              <a:rPr lang="en-US" dirty="0">
                <a:solidFill>
                  <a:srgbClr val="BFBFBF"/>
                </a:solidFill>
              </a:rPr>
              <a:t>Do you want to push past the simple NLP models (logistic regression, PCFG, etc.) that we've all been using for 20 years?</a:t>
            </a:r>
          </a:p>
          <a:p>
            <a:pPr>
              <a:defRPr/>
            </a:pPr>
            <a:r>
              <a:rPr lang="en-US" dirty="0">
                <a:solidFill>
                  <a:srgbClr val="BFBFBF"/>
                </a:solidFill>
              </a:rPr>
              <a:t>Then this tutorial is extremely practical for you!</a:t>
            </a:r>
          </a:p>
          <a:p>
            <a:pPr marL="971550" lvl="1" indent="-514350">
              <a:buFont typeface="+mj-lt"/>
              <a:buAutoNum type="arabicPeriod"/>
              <a:defRPr/>
            </a:pPr>
            <a:r>
              <a:rPr lang="en-US" b="1" dirty="0">
                <a:solidFill>
                  <a:srgbClr val="BFBFBF"/>
                </a:solidFill>
              </a:rPr>
              <a:t>Models:</a:t>
            </a:r>
            <a:r>
              <a:rPr lang="en-US" dirty="0">
                <a:solidFill>
                  <a:srgbClr val="BFBFBF"/>
                </a:solidFill>
              </a:rPr>
              <a:t> Factor graphs can express interactions among linguistic structures.</a:t>
            </a:r>
          </a:p>
          <a:p>
            <a:pPr marL="971550" lvl="1" indent="-514350">
              <a:buFont typeface="+mj-lt"/>
              <a:buAutoNum type="arabicPeriod"/>
              <a:defRPr/>
            </a:pPr>
            <a:r>
              <a:rPr lang="en-US" b="1" dirty="0">
                <a:solidFill>
                  <a:srgbClr val="BFBFBF"/>
                </a:solidFill>
              </a:rPr>
              <a:t>Algorithm: </a:t>
            </a:r>
            <a:r>
              <a:rPr lang="en-US" dirty="0">
                <a:solidFill>
                  <a:srgbClr val="BFBFBF"/>
                </a:solidFill>
              </a:rPr>
              <a:t>BP estimates the global effect of these interactions on each variable, using local computations.</a:t>
            </a:r>
          </a:p>
          <a:p>
            <a:pPr marL="971550" lvl="1" indent="-514350">
              <a:buFont typeface="+mj-lt"/>
              <a:buAutoNum type="arabicPeriod"/>
              <a:defRPr/>
            </a:pPr>
            <a:r>
              <a:rPr lang="en-US" b="1" dirty="0"/>
              <a:t>Intuitions: </a:t>
            </a:r>
            <a:r>
              <a:rPr lang="en-US" dirty="0"/>
              <a:t>What’s going on here?  Can we trust BP’s estimates?</a:t>
            </a:r>
          </a:p>
          <a:p>
            <a:pPr marL="971550" lvl="1" indent="-514350">
              <a:buFont typeface="+mj-lt"/>
              <a:buAutoNum type="arabicPeriod"/>
              <a:defRPr/>
            </a:pPr>
            <a:r>
              <a:rPr lang="en-US" b="1" dirty="0">
                <a:solidFill>
                  <a:srgbClr val="BFBFBF"/>
                </a:solidFill>
              </a:rPr>
              <a:t>Fancier Models: </a:t>
            </a:r>
            <a:r>
              <a:rPr lang="en-US" dirty="0">
                <a:solidFill>
                  <a:srgbClr val="BFBFBF"/>
                </a:solidFill>
              </a:rPr>
              <a:t>Hide a whole grammar and dynamic programming algorithm within a single factor.  BP coordinates multiple factors. </a:t>
            </a:r>
          </a:p>
          <a:p>
            <a:pPr marL="971550" lvl="1" indent="-514350">
              <a:buFont typeface="+mj-lt"/>
              <a:buAutoNum type="arabicPeriod"/>
              <a:defRPr/>
            </a:pPr>
            <a:r>
              <a:rPr lang="en-US" b="1" dirty="0">
                <a:solidFill>
                  <a:srgbClr val="BFBFBF"/>
                </a:solidFill>
              </a:rPr>
              <a:t>Tweaked Algorithm: </a:t>
            </a:r>
            <a:r>
              <a:rPr lang="en-US" dirty="0">
                <a:solidFill>
                  <a:srgbClr val="BFBFBF"/>
                </a:solidFill>
              </a:rPr>
              <a:t>Finish in fewer steps and make the steps faster.</a:t>
            </a:r>
          </a:p>
          <a:p>
            <a:pPr marL="971550" lvl="1" indent="-514350">
              <a:buFont typeface="+mj-lt"/>
              <a:buAutoNum type="arabicPeriod"/>
              <a:defRPr/>
            </a:pPr>
            <a:r>
              <a:rPr lang="en-US" b="1" dirty="0">
                <a:solidFill>
                  <a:srgbClr val="BFBFBF"/>
                </a:solidFill>
              </a:rPr>
              <a:t>Learning: </a:t>
            </a:r>
            <a:r>
              <a:rPr lang="en-US" dirty="0">
                <a:solidFill>
                  <a:srgbClr val="BFBFBF"/>
                </a:solidFill>
              </a:rPr>
              <a:t>Tune the parameters.  Approximately improve the true predictions -- or truly improve the approximate predictions</a:t>
            </a:r>
            <a:r>
              <a:rPr lang="en-US" dirty="0" smtClean="0">
                <a:solidFill>
                  <a:srgbClr val="BFBFBF"/>
                </a:solidFill>
              </a:rPr>
              <a:t>.</a:t>
            </a:r>
          </a:p>
          <a:p>
            <a:pPr marL="971550" lvl="1" indent="-514350">
              <a:buFont typeface="+mj-lt"/>
              <a:buAutoNum type="arabicPeriod"/>
              <a:defRPr/>
            </a:pPr>
            <a:r>
              <a:rPr lang="en-US" b="1" dirty="0" smtClean="0">
                <a:solidFill>
                  <a:srgbClr val="BFBFBF"/>
                </a:solidFill>
              </a:rPr>
              <a:t>Software: </a:t>
            </a:r>
            <a:r>
              <a:rPr lang="en-US" dirty="0" smtClean="0">
                <a:solidFill>
                  <a:srgbClr val="BFBFBF"/>
                </a:solidFill>
              </a:rPr>
              <a:t>Build the model you want!</a:t>
            </a:r>
            <a:endParaRPr lang="en-US" b="1" dirty="0">
              <a:solidFill>
                <a:srgbClr val="BFBFBF"/>
              </a:solidFill>
            </a:endParaRPr>
          </a:p>
        </p:txBody>
      </p:sp>
      <p:sp>
        <p:nvSpPr>
          <p:cNvPr id="4" name="Slide Number Placeholder 3"/>
          <p:cNvSpPr>
            <a:spLocks noGrp="1"/>
          </p:cNvSpPr>
          <p:nvPr>
            <p:ph type="sldNum" sz="quarter" idx="12"/>
          </p:nvPr>
        </p:nvSpPr>
        <p:spPr/>
        <p:txBody>
          <a:bodyPr/>
          <a:lstStyle/>
          <a:p>
            <a:pPr>
              <a:defRPr/>
            </a:pPr>
            <a:fld id="{C9630188-BDB5-4060-9984-0832630DD833}"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Outline</a:t>
            </a:r>
            <a:endParaRPr lang="en-US" dirty="0"/>
          </a:p>
        </p:txBody>
      </p:sp>
      <p:sp>
        <p:nvSpPr>
          <p:cNvPr id="3" name="Content Placeholder 2"/>
          <p:cNvSpPr>
            <a:spLocks noGrp="1"/>
          </p:cNvSpPr>
          <p:nvPr>
            <p:ph idx="1"/>
          </p:nvPr>
        </p:nvSpPr>
        <p:spPr/>
        <p:txBody>
          <a:bodyPr>
            <a:normAutofit fontScale="70000" lnSpcReduction="20000"/>
          </a:bodyPr>
          <a:lstStyle/>
          <a:p>
            <a:pPr>
              <a:defRPr/>
            </a:pPr>
            <a:r>
              <a:rPr lang="en-US" dirty="0">
                <a:solidFill>
                  <a:srgbClr val="BFBFBF"/>
                </a:solidFill>
              </a:rPr>
              <a:t>Do you want to push past the simple NLP models (logistic regression, PCFG, etc.) that we've all been using for 20 years?</a:t>
            </a:r>
          </a:p>
          <a:p>
            <a:pPr>
              <a:defRPr/>
            </a:pPr>
            <a:r>
              <a:rPr lang="en-US" dirty="0">
                <a:solidFill>
                  <a:srgbClr val="BFBFBF"/>
                </a:solidFill>
              </a:rPr>
              <a:t>Then this tutorial is extremely practical for you!</a:t>
            </a:r>
          </a:p>
          <a:p>
            <a:pPr marL="971550" lvl="1" indent="-514350">
              <a:buFont typeface="+mj-lt"/>
              <a:buAutoNum type="arabicPeriod"/>
              <a:defRPr/>
            </a:pPr>
            <a:r>
              <a:rPr lang="en-US" b="1" dirty="0">
                <a:solidFill>
                  <a:srgbClr val="BFBFBF"/>
                </a:solidFill>
              </a:rPr>
              <a:t>Models:</a:t>
            </a:r>
            <a:r>
              <a:rPr lang="en-US" dirty="0">
                <a:solidFill>
                  <a:srgbClr val="BFBFBF"/>
                </a:solidFill>
              </a:rPr>
              <a:t> Factor graphs can express interactions among linguistic structures.</a:t>
            </a:r>
          </a:p>
          <a:p>
            <a:pPr marL="971550" lvl="1" indent="-514350">
              <a:buFont typeface="+mj-lt"/>
              <a:buAutoNum type="arabicPeriod"/>
              <a:defRPr/>
            </a:pPr>
            <a:r>
              <a:rPr lang="en-US" b="1" dirty="0">
                <a:solidFill>
                  <a:srgbClr val="BFBFBF"/>
                </a:solidFill>
              </a:rPr>
              <a:t>Algorithm: </a:t>
            </a:r>
            <a:r>
              <a:rPr lang="en-US" dirty="0">
                <a:solidFill>
                  <a:srgbClr val="BFBFBF"/>
                </a:solidFill>
              </a:rPr>
              <a:t>BP estimates the global effect of these interactions on each variable, using local computations.</a:t>
            </a:r>
          </a:p>
          <a:p>
            <a:pPr marL="971550" lvl="1" indent="-514350">
              <a:buFont typeface="+mj-lt"/>
              <a:buAutoNum type="arabicPeriod"/>
              <a:defRPr/>
            </a:pPr>
            <a:r>
              <a:rPr lang="en-US" b="1" dirty="0">
                <a:solidFill>
                  <a:srgbClr val="BFBFBF"/>
                </a:solidFill>
              </a:rPr>
              <a:t>Intuitions: </a:t>
            </a:r>
            <a:r>
              <a:rPr lang="en-US" dirty="0">
                <a:solidFill>
                  <a:srgbClr val="BFBFBF"/>
                </a:solidFill>
              </a:rPr>
              <a:t>What’s going on here?  Can we trust BP’s estimates?</a:t>
            </a:r>
          </a:p>
          <a:p>
            <a:pPr marL="971550" lvl="1" indent="-514350">
              <a:buFont typeface="+mj-lt"/>
              <a:buAutoNum type="arabicPeriod"/>
              <a:defRPr/>
            </a:pPr>
            <a:r>
              <a:rPr lang="en-US" b="1" dirty="0"/>
              <a:t>Fancier Models: </a:t>
            </a:r>
            <a:r>
              <a:rPr lang="en-US" dirty="0"/>
              <a:t>Hide a whole grammar and dynamic programming algorithm within a single factor.  BP coordinates multiple factors. </a:t>
            </a:r>
          </a:p>
          <a:p>
            <a:pPr marL="971550" lvl="1" indent="-514350">
              <a:buFont typeface="+mj-lt"/>
              <a:buAutoNum type="arabicPeriod"/>
              <a:defRPr/>
            </a:pPr>
            <a:r>
              <a:rPr lang="en-US" b="1" dirty="0">
                <a:solidFill>
                  <a:srgbClr val="BFBFBF"/>
                </a:solidFill>
              </a:rPr>
              <a:t>Tweaked Algorithm: </a:t>
            </a:r>
            <a:r>
              <a:rPr lang="en-US" dirty="0">
                <a:solidFill>
                  <a:srgbClr val="BFBFBF"/>
                </a:solidFill>
              </a:rPr>
              <a:t>Finish in fewer steps and make the steps faster.</a:t>
            </a:r>
          </a:p>
          <a:p>
            <a:pPr marL="971550" lvl="1" indent="-514350">
              <a:buFont typeface="+mj-lt"/>
              <a:buAutoNum type="arabicPeriod"/>
              <a:defRPr/>
            </a:pPr>
            <a:r>
              <a:rPr lang="en-US" b="1" dirty="0">
                <a:solidFill>
                  <a:srgbClr val="BFBFBF"/>
                </a:solidFill>
              </a:rPr>
              <a:t>Learning: </a:t>
            </a:r>
            <a:r>
              <a:rPr lang="en-US" dirty="0">
                <a:solidFill>
                  <a:srgbClr val="BFBFBF"/>
                </a:solidFill>
              </a:rPr>
              <a:t>Tune the parameters.  Approximately improve the true predictions -- or truly improve the approximate predictions</a:t>
            </a:r>
            <a:r>
              <a:rPr lang="en-US" dirty="0" smtClean="0">
                <a:solidFill>
                  <a:srgbClr val="BFBFBF"/>
                </a:solidFill>
              </a:rPr>
              <a:t>.</a:t>
            </a:r>
          </a:p>
          <a:p>
            <a:pPr marL="971550" lvl="1" indent="-514350">
              <a:buFont typeface="+mj-lt"/>
              <a:buAutoNum type="arabicPeriod"/>
              <a:defRPr/>
            </a:pPr>
            <a:r>
              <a:rPr lang="en-US" b="1" dirty="0" smtClean="0">
                <a:solidFill>
                  <a:srgbClr val="BFBFBF"/>
                </a:solidFill>
              </a:rPr>
              <a:t>Software: </a:t>
            </a:r>
            <a:r>
              <a:rPr lang="en-US" dirty="0" smtClean="0">
                <a:solidFill>
                  <a:srgbClr val="BFBFBF"/>
                </a:solidFill>
              </a:rPr>
              <a:t>Build the model you want!</a:t>
            </a:r>
            <a:endParaRPr lang="en-US" b="1" dirty="0">
              <a:solidFill>
                <a:srgbClr val="BFBFBF"/>
              </a:solidFill>
            </a:endParaRPr>
          </a:p>
        </p:txBody>
      </p:sp>
      <p:sp>
        <p:nvSpPr>
          <p:cNvPr id="4" name="Slide Number Placeholder 3"/>
          <p:cNvSpPr>
            <a:spLocks noGrp="1"/>
          </p:cNvSpPr>
          <p:nvPr>
            <p:ph type="sldNum" sz="quarter" idx="12"/>
          </p:nvPr>
        </p:nvSpPr>
        <p:spPr/>
        <p:txBody>
          <a:bodyPr/>
          <a:lstStyle/>
          <a:p>
            <a:pPr>
              <a:defRPr/>
            </a:pPr>
            <a:fld id="{22D94ADA-3249-4665-A536-EF6E5052C2F3}"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Outline</a:t>
            </a:r>
          </a:p>
        </p:txBody>
      </p:sp>
      <p:sp>
        <p:nvSpPr>
          <p:cNvPr id="3" name="Content Placeholder 2"/>
          <p:cNvSpPr>
            <a:spLocks noGrp="1"/>
          </p:cNvSpPr>
          <p:nvPr>
            <p:ph idx="1"/>
          </p:nvPr>
        </p:nvSpPr>
        <p:spPr/>
        <p:txBody>
          <a:bodyPr>
            <a:normAutofit fontScale="70000" lnSpcReduction="20000"/>
          </a:bodyPr>
          <a:lstStyle/>
          <a:p>
            <a:pPr>
              <a:defRPr/>
            </a:pPr>
            <a:r>
              <a:rPr lang="en-US" dirty="0">
                <a:solidFill>
                  <a:srgbClr val="BFBFBF"/>
                </a:solidFill>
              </a:rPr>
              <a:t>Do you want to push past the simple NLP models (logistic regression, PCFG, etc.) that we've all been using for 20 years?</a:t>
            </a:r>
          </a:p>
          <a:p>
            <a:pPr>
              <a:defRPr/>
            </a:pPr>
            <a:r>
              <a:rPr lang="en-US" dirty="0">
                <a:solidFill>
                  <a:srgbClr val="BFBFBF"/>
                </a:solidFill>
              </a:rPr>
              <a:t>Then this tutorial is extremely practical for you!</a:t>
            </a:r>
          </a:p>
          <a:p>
            <a:pPr marL="971550" lvl="1" indent="-514350">
              <a:buFont typeface="+mj-lt"/>
              <a:buAutoNum type="arabicPeriod"/>
              <a:defRPr/>
            </a:pPr>
            <a:r>
              <a:rPr lang="en-US" b="1" dirty="0">
                <a:solidFill>
                  <a:srgbClr val="BFBFBF"/>
                </a:solidFill>
              </a:rPr>
              <a:t>Models:</a:t>
            </a:r>
            <a:r>
              <a:rPr lang="en-US" dirty="0">
                <a:solidFill>
                  <a:srgbClr val="BFBFBF"/>
                </a:solidFill>
              </a:rPr>
              <a:t> Factor graphs can express interactions among linguistic structures.</a:t>
            </a:r>
          </a:p>
          <a:p>
            <a:pPr marL="971550" lvl="1" indent="-514350">
              <a:buFont typeface="+mj-lt"/>
              <a:buAutoNum type="arabicPeriod"/>
              <a:defRPr/>
            </a:pPr>
            <a:r>
              <a:rPr lang="en-US" b="1" dirty="0">
                <a:solidFill>
                  <a:srgbClr val="BFBFBF"/>
                </a:solidFill>
              </a:rPr>
              <a:t>Algorithm: </a:t>
            </a:r>
            <a:r>
              <a:rPr lang="en-US" dirty="0">
                <a:solidFill>
                  <a:srgbClr val="BFBFBF"/>
                </a:solidFill>
              </a:rPr>
              <a:t>BP estimates the global effect of these interactions on each variable, using local computations.</a:t>
            </a:r>
          </a:p>
          <a:p>
            <a:pPr marL="971550" lvl="1" indent="-514350">
              <a:buFont typeface="+mj-lt"/>
              <a:buAutoNum type="arabicPeriod"/>
              <a:defRPr/>
            </a:pPr>
            <a:r>
              <a:rPr lang="en-US" b="1" dirty="0">
                <a:solidFill>
                  <a:srgbClr val="BFBFBF"/>
                </a:solidFill>
              </a:rPr>
              <a:t>Intuitions: </a:t>
            </a:r>
            <a:r>
              <a:rPr lang="en-US" dirty="0">
                <a:solidFill>
                  <a:srgbClr val="BFBFBF"/>
                </a:solidFill>
              </a:rPr>
              <a:t>What’s going on here?  Can we trust BP’s estimates?</a:t>
            </a:r>
          </a:p>
          <a:p>
            <a:pPr marL="971550" lvl="1" indent="-514350">
              <a:buFont typeface="+mj-lt"/>
              <a:buAutoNum type="arabicPeriod"/>
              <a:defRPr/>
            </a:pPr>
            <a:r>
              <a:rPr lang="en-US" b="1" dirty="0">
                <a:solidFill>
                  <a:srgbClr val="BFBFBF"/>
                </a:solidFill>
              </a:rPr>
              <a:t>Fancier Models: </a:t>
            </a:r>
            <a:r>
              <a:rPr lang="en-US" dirty="0">
                <a:solidFill>
                  <a:srgbClr val="BFBFBF"/>
                </a:solidFill>
              </a:rPr>
              <a:t>Hide a whole grammar and dynamic programming algorithm within a single factor.  BP coordinates multiple factors. </a:t>
            </a:r>
          </a:p>
          <a:p>
            <a:pPr marL="971550" lvl="1" indent="-514350">
              <a:buFont typeface="+mj-lt"/>
              <a:buAutoNum type="arabicPeriod"/>
              <a:defRPr/>
            </a:pPr>
            <a:r>
              <a:rPr lang="en-US" b="1" dirty="0"/>
              <a:t>Tweaked Algorithm: </a:t>
            </a:r>
            <a:r>
              <a:rPr lang="en-US" dirty="0"/>
              <a:t>Finish in fewer steps and make the steps faster.</a:t>
            </a:r>
          </a:p>
          <a:p>
            <a:pPr marL="971550" lvl="1" indent="-514350">
              <a:buFont typeface="+mj-lt"/>
              <a:buAutoNum type="arabicPeriod"/>
              <a:defRPr/>
            </a:pPr>
            <a:r>
              <a:rPr lang="en-US" b="1" dirty="0">
                <a:solidFill>
                  <a:srgbClr val="BFBFBF"/>
                </a:solidFill>
              </a:rPr>
              <a:t>Learning: </a:t>
            </a:r>
            <a:r>
              <a:rPr lang="en-US" dirty="0">
                <a:solidFill>
                  <a:srgbClr val="BFBFBF"/>
                </a:solidFill>
              </a:rPr>
              <a:t>Tune the parameters.  Approximately improve the true predictions -- or truly improve the approximate predictions</a:t>
            </a:r>
            <a:r>
              <a:rPr lang="en-US" dirty="0" smtClean="0">
                <a:solidFill>
                  <a:srgbClr val="BFBFBF"/>
                </a:solidFill>
              </a:rPr>
              <a:t>.</a:t>
            </a:r>
          </a:p>
          <a:p>
            <a:pPr marL="971550" lvl="1" indent="-514350">
              <a:buFont typeface="+mj-lt"/>
              <a:buAutoNum type="arabicPeriod"/>
              <a:defRPr/>
            </a:pPr>
            <a:r>
              <a:rPr lang="en-US" b="1" dirty="0" smtClean="0">
                <a:solidFill>
                  <a:srgbClr val="BFBFBF"/>
                </a:solidFill>
              </a:rPr>
              <a:t>Software: </a:t>
            </a:r>
            <a:r>
              <a:rPr lang="en-US" dirty="0" smtClean="0">
                <a:solidFill>
                  <a:srgbClr val="BFBFBF"/>
                </a:solidFill>
              </a:rPr>
              <a:t>Build the model you want!</a:t>
            </a:r>
            <a:endParaRPr lang="en-US" b="1" dirty="0">
              <a:solidFill>
                <a:srgbClr val="BFBFBF"/>
              </a:solidFill>
            </a:endParaRPr>
          </a:p>
        </p:txBody>
      </p:sp>
      <p:sp>
        <p:nvSpPr>
          <p:cNvPr id="4" name="Slide Number Placeholder 3"/>
          <p:cNvSpPr>
            <a:spLocks noGrp="1"/>
          </p:cNvSpPr>
          <p:nvPr>
            <p:ph type="sldNum" sz="quarter" idx="12"/>
          </p:nvPr>
        </p:nvSpPr>
        <p:spPr/>
        <p:txBody>
          <a:bodyPr/>
          <a:lstStyle/>
          <a:p>
            <a:pPr>
              <a:defRPr/>
            </a:pPr>
            <a:fld id="{336C116F-5F38-4229-B740-E38C0F1D1590}"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Outline</a:t>
            </a:r>
            <a:endParaRPr lang="en-US" dirty="0"/>
          </a:p>
        </p:txBody>
      </p:sp>
      <p:sp>
        <p:nvSpPr>
          <p:cNvPr id="3" name="Content Placeholder 2"/>
          <p:cNvSpPr>
            <a:spLocks noGrp="1"/>
          </p:cNvSpPr>
          <p:nvPr>
            <p:ph idx="1"/>
          </p:nvPr>
        </p:nvSpPr>
        <p:spPr/>
        <p:txBody>
          <a:bodyPr>
            <a:normAutofit fontScale="70000" lnSpcReduction="20000"/>
          </a:bodyPr>
          <a:lstStyle/>
          <a:p>
            <a:pPr>
              <a:defRPr/>
            </a:pPr>
            <a:r>
              <a:rPr lang="en-US" dirty="0">
                <a:solidFill>
                  <a:srgbClr val="BFBFBF"/>
                </a:solidFill>
              </a:rPr>
              <a:t>Do you want to push past the simple NLP models (logistic regression, PCFG, etc.) that we've all been using for 20 years?</a:t>
            </a:r>
          </a:p>
          <a:p>
            <a:pPr>
              <a:defRPr/>
            </a:pPr>
            <a:r>
              <a:rPr lang="en-US" dirty="0">
                <a:solidFill>
                  <a:srgbClr val="BFBFBF"/>
                </a:solidFill>
              </a:rPr>
              <a:t>Then this tutorial is extremely practical for you!</a:t>
            </a:r>
          </a:p>
          <a:p>
            <a:pPr marL="971550" lvl="1" indent="-514350">
              <a:buFont typeface="+mj-lt"/>
              <a:buAutoNum type="arabicPeriod"/>
              <a:defRPr/>
            </a:pPr>
            <a:r>
              <a:rPr lang="en-US" b="1" dirty="0">
                <a:solidFill>
                  <a:srgbClr val="BFBFBF"/>
                </a:solidFill>
              </a:rPr>
              <a:t>Models:</a:t>
            </a:r>
            <a:r>
              <a:rPr lang="en-US" dirty="0">
                <a:solidFill>
                  <a:srgbClr val="BFBFBF"/>
                </a:solidFill>
              </a:rPr>
              <a:t> Factor graphs can express interactions among linguistic structures.</a:t>
            </a:r>
          </a:p>
          <a:p>
            <a:pPr marL="971550" lvl="1" indent="-514350">
              <a:buFont typeface="+mj-lt"/>
              <a:buAutoNum type="arabicPeriod"/>
              <a:defRPr/>
            </a:pPr>
            <a:r>
              <a:rPr lang="en-US" b="1" dirty="0">
                <a:solidFill>
                  <a:srgbClr val="BFBFBF"/>
                </a:solidFill>
              </a:rPr>
              <a:t>Algorithm: </a:t>
            </a:r>
            <a:r>
              <a:rPr lang="en-US" dirty="0">
                <a:solidFill>
                  <a:srgbClr val="BFBFBF"/>
                </a:solidFill>
              </a:rPr>
              <a:t>BP estimates the global effect of these interactions on each variable, using local computations.</a:t>
            </a:r>
          </a:p>
          <a:p>
            <a:pPr marL="971550" lvl="1" indent="-514350">
              <a:buFont typeface="+mj-lt"/>
              <a:buAutoNum type="arabicPeriod"/>
              <a:defRPr/>
            </a:pPr>
            <a:r>
              <a:rPr lang="en-US" b="1" dirty="0">
                <a:solidFill>
                  <a:srgbClr val="BFBFBF"/>
                </a:solidFill>
              </a:rPr>
              <a:t>Intuitions: </a:t>
            </a:r>
            <a:r>
              <a:rPr lang="en-US" dirty="0">
                <a:solidFill>
                  <a:srgbClr val="BFBFBF"/>
                </a:solidFill>
              </a:rPr>
              <a:t>What’s going on here?  Can we trust BP’s estimates?</a:t>
            </a:r>
          </a:p>
          <a:p>
            <a:pPr marL="971550" lvl="1" indent="-514350">
              <a:buFont typeface="+mj-lt"/>
              <a:buAutoNum type="arabicPeriod"/>
              <a:defRPr/>
            </a:pPr>
            <a:r>
              <a:rPr lang="en-US" b="1" dirty="0">
                <a:solidFill>
                  <a:srgbClr val="BFBFBF"/>
                </a:solidFill>
              </a:rPr>
              <a:t>Fancier Models: </a:t>
            </a:r>
            <a:r>
              <a:rPr lang="en-US" dirty="0">
                <a:solidFill>
                  <a:srgbClr val="BFBFBF"/>
                </a:solidFill>
              </a:rPr>
              <a:t>Hide a whole grammar and dynamic programming algorithm within a single factor.  BP coordinates multiple factors. </a:t>
            </a:r>
          </a:p>
          <a:p>
            <a:pPr marL="971550" lvl="1" indent="-514350">
              <a:buFont typeface="+mj-lt"/>
              <a:buAutoNum type="arabicPeriod"/>
              <a:defRPr/>
            </a:pPr>
            <a:r>
              <a:rPr lang="en-US" b="1" dirty="0">
                <a:solidFill>
                  <a:srgbClr val="BFBFBF"/>
                </a:solidFill>
              </a:rPr>
              <a:t>Tweaked Algorithm: </a:t>
            </a:r>
            <a:r>
              <a:rPr lang="en-US" dirty="0">
                <a:solidFill>
                  <a:srgbClr val="BFBFBF"/>
                </a:solidFill>
              </a:rPr>
              <a:t>Finish in fewer steps and make the steps faster.</a:t>
            </a:r>
          </a:p>
          <a:p>
            <a:pPr marL="971550" lvl="1" indent="-514350">
              <a:buFont typeface="+mj-lt"/>
              <a:buAutoNum type="arabicPeriod"/>
              <a:defRPr/>
            </a:pPr>
            <a:r>
              <a:rPr lang="en-US" b="1" dirty="0"/>
              <a:t>Learning: </a:t>
            </a:r>
            <a:r>
              <a:rPr lang="en-US" dirty="0"/>
              <a:t>Tune the parameters.  Approximately improve the true predictions -- or truly improve the approximate predictions</a:t>
            </a:r>
            <a:r>
              <a:rPr lang="en-US" dirty="0" smtClean="0"/>
              <a:t>.</a:t>
            </a:r>
          </a:p>
          <a:p>
            <a:pPr marL="971550" lvl="1" indent="-514350">
              <a:buFont typeface="+mj-lt"/>
              <a:buAutoNum type="arabicPeriod"/>
              <a:defRPr/>
            </a:pPr>
            <a:r>
              <a:rPr lang="en-US" b="1" dirty="0" smtClean="0">
                <a:solidFill>
                  <a:srgbClr val="BFBFBF"/>
                </a:solidFill>
              </a:rPr>
              <a:t>Software: </a:t>
            </a:r>
            <a:r>
              <a:rPr lang="en-US" dirty="0" smtClean="0">
                <a:solidFill>
                  <a:srgbClr val="BFBFBF"/>
                </a:solidFill>
              </a:rPr>
              <a:t>Build the model you want!</a:t>
            </a:r>
            <a:endParaRPr lang="en-US" b="1" dirty="0">
              <a:solidFill>
                <a:srgbClr val="BFBFBF"/>
              </a:solidFill>
            </a:endParaRPr>
          </a:p>
        </p:txBody>
      </p:sp>
      <p:sp>
        <p:nvSpPr>
          <p:cNvPr id="4" name="Slide Number Placeholder 3"/>
          <p:cNvSpPr>
            <a:spLocks noGrp="1"/>
          </p:cNvSpPr>
          <p:nvPr>
            <p:ph type="sldNum" sz="quarter" idx="12"/>
          </p:nvPr>
        </p:nvSpPr>
        <p:spPr/>
        <p:txBody>
          <a:bodyPr/>
          <a:lstStyle/>
          <a:p>
            <a:pPr>
              <a:defRPr/>
            </a:pPr>
            <a:fld id="{312914B6-5E28-46FB-8043-E7A2D6B5B9BC}"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no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6728</TotalTime>
  <Words>6698</Words>
  <Application>Microsoft Office PowerPoint</Application>
  <PresentationFormat>On-screen Show (4:3)</PresentationFormat>
  <Paragraphs>1839</Paragraphs>
  <Slides>45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Candara</vt:lpstr>
      <vt:lpstr>Courier New</vt:lpstr>
      <vt:lpstr>Rockwell</vt:lpstr>
      <vt:lpstr>Times New Roman</vt:lpstr>
      <vt:lpstr>Wingdings</vt:lpstr>
      <vt:lpstr>Office Theme</vt:lpstr>
      <vt:lpstr>Structured Belief Propagation for NLP</vt:lpstr>
      <vt:lpstr>Language has a lot going on at once   </vt:lpstr>
      <vt:lpstr>Outline</vt:lpstr>
      <vt:lpstr>Outline</vt:lpstr>
      <vt:lpstr>Outline</vt:lpstr>
      <vt:lpstr>Outline</vt:lpstr>
      <vt:lpstr>Outline</vt:lpstr>
      <vt:lpstr>Outline</vt:lpstr>
      <vt:lpstr>Outline</vt:lpstr>
      <vt:lpstr>Outline</vt:lpstr>
      <vt:lpstr>Section 1: Introduction</vt:lpstr>
      <vt:lpstr>Sampling from a Joint Distribution</vt:lpstr>
      <vt:lpstr>Sampling from a Joint Distribution</vt:lpstr>
      <vt:lpstr>Sampling from a Joint Distribution</vt:lpstr>
      <vt:lpstr>Factors have local opinions (≥ 0)</vt:lpstr>
      <vt:lpstr>Factors have local opinions (≥ 0)</vt:lpstr>
      <vt:lpstr>Global probability = product of local opinions</vt:lpstr>
      <vt:lpstr>Markov Random Field (MRF)</vt:lpstr>
      <vt:lpstr>Hidden Markov Model</vt:lpstr>
      <vt:lpstr>Markov Random Field (MRF)</vt:lpstr>
      <vt:lpstr>Conditional Random Field (CRF)</vt:lpstr>
      <vt:lpstr>How General Are Factor Graphs?</vt:lpstr>
      <vt:lpstr>Object-Oriented Analogy</vt:lpstr>
      <vt:lpstr>Object-Oriented Analogy</vt:lpstr>
      <vt:lpstr>Modeling with Factor Graphs</vt:lpstr>
      <vt:lpstr>Annotating a Tree</vt:lpstr>
      <vt:lpstr>Annotating a Tree</vt:lpstr>
      <vt:lpstr>Annotating a Tree</vt:lpstr>
      <vt:lpstr>Annotating a Tree</vt:lpstr>
      <vt:lpstr>Constituency Parsing</vt:lpstr>
      <vt:lpstr>Constituency Parsing</vt:lpstr>
      <vt:lpstr>Constituency Parsing</vt:lpstr>
      <vt:lpstr>Constituency Parsing</vt:lpstr>
      <vt:lpstr>Constituency Parsing</vt:lpstr>
      <vt:lpstr>Constituency Parsing</vt:lpstr>
      <vt:lpstr>Dependency Parsing</vt:lpstr>
      <vt:lpstr>Joint CCG Parsing and Supertagging</vt:lpstr>
      <vt:lpstr>Transliteration or Back-Transliteration</vt:lpstr>
      <vt:lpstr>Morphological Paradigms</vt:lpstr>
      <vt:lpstr>Word Alignment / Phrase Extraction</vt:lpstr>
      <vt:lpstr>Congressional Voting</vt:lpstr>
      <vt:lpstr>Semantic Role Labeling with Latent Syntax</vt:lpstr>
      <vt:lpstr>Joint NER &amp; Sentiment Analysis</vt:lpstr>
      <vt:lpstr>Variable-centric view of the world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Gormley</dc:creator>
  <cp:lastModifiedBy>Jason Eisner</cp:lastModifiedBy>
  <cp:revision>361</cp:revision>
  <dcterms:created xsi:type="dcterms:W3CDTF">2014-04-15T19:33:39Z</dcterms:created>
  <dcterms:modified xsi:type="dcterms:W3CDTF">2015-07-16T05:05:42Z</dcterms:modified>
</cp:coreProperties>
</file>