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tags/tag8.xml" ContentType="application/vnd.openxmlformats-officedocument.presentationml.tags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6.xml" ContentType="application/vnd.openxmlformats-officedocument.presentationml.slideLayout+xml"/>
  <Override PartName="/ppt/tags/tag4.xml" ContentType="application/vnd.openxmlformats-officedocument.presentationml.tags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tags/tag16.xml" ContentType="application/vnd.openxmlformats-officedocument.presentationml.tags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tags/tag14.xml" ContentType="application/vnd.openxmlformats-officedocument.presentationml.tags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tags/tag12.xml" ContentType="application/vnd.openxmlformats-officedocument.presentationml.tags+xml"/>
  <Override PartName="/ppt/charts/chart3.xml" ContentType="application/vnd.openxmlformats-officedocument.drawingml.chart+xml"/>
  <Override PartName="/ppt/charts/chart5.xml" ContentType="application/vnd.openxmlformats-officedocument.drawingml.chart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charts/chart1.xml" ContentType="application/vnd.openxmlformats-officedocument.drawingml.chart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Default Extension="png" ContentType="image/png"/>
  <Override PartName="/ppt/tags/tag7.xml" ContentType="application/vnd.openxmlformats-officedocument.presentationml.tags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tags/tag3.xml" ContentType="application/vnd.openxmlformats-officedocument.presentationml.tags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tags/tag1.xml" ContentType="application/vnd.openxmlformats-officedocument.presentationml.tags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tags/tag17.xml" ContentType="application/vnd.openxmlformats-officedocument.presentationml.tags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tags/tag15.xml" ContentType="application/vnd.openxmlformats-officedocument.presentationml.tags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tags/tag13.xml" ContentType="application/vnd.openxmlformats-officedocument.presentationml.tags+xml"/>
  <Override PartName="/ppt/charts/chart4.xml" ContentType="application/vnd.openxmlformats-officedocument.drawingml.chart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ppt/tags/tag11.xml" ContentType="application/vnd.openxmlformats-officedocument.presentationml.tags+xml"/>
  <Override PartName="/ppt/charts/chart2.xml" ContentType="application/vnd.openxmlformats-officedocument.drawingml.chart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tags/tag6.xml" ContentType="application/vnd.openxmlformats-officedocument.presentationml.tags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tags/tag2.xml" ContentType="application/vnd.openxmlformats-officedocument.presentationml.tags+xml"/>
  <Default Extension="wmf" ContentType="image/x-wmf"/>
  <Override PartName="/ppt/notesSlides/notesSlide18.xml" ContentType="application/vnd.openxmlformats-officedocument.presentationml.notesSlide+xml"/>
  <Default Extension="rels" ContentType="application/vnd.openxmlformats-package.relationship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84" r:id="rId1"/>
  </p:sldMasterIdLst>
  <p:notesMasterIdLst>
    <p:notesMasterId r:id="rId34"/>
  </p:notesMasterIdLst>
  <p:handoutMasterIdLst>
    <p:handoutMasterId r:id="rId35"/>
  </p:handoutMasterIdLst>
  <p:sldIdLst>
    <p:sldId id="256" r:id="rId2"/>
    <p:sldId id="486" r:id="rId3"/>
    <p:sldId id="385" r:id="rId4"/>
    <p:sldId id="489" r:id="rId5"/>
    <p:sldId id="490" r:id="rId6"/>
    <p:sldId id="506" r:id="rId7"/>
    <p:sldId id="441" r:id="rId8"/>
    <p:sldId id="516" r:id="rId9"/>
    <p:sldId id="473" r:id="rId10"/>
    <p:sldId id="444" r:id="rId11"/>
    <p:sldId id="484" r:id="rId12"/>
    <p:sldId id="443" r:id="rId13"/>
    <p:sldId id="453" r:id="rId14"/>
    <p:sldId id="455" r:id="rId15"/>
    <p:sldId id="457" r:id="rId16"/>
    <p:sldId id="485" r:id="rId17"/>
    <p:sldId id="345" r:id="rId18"/>
    <p:sldId id="440" r:id="rId19"/>
    <p:sldId id="466" r:id="rId20"/>
    <p:sldId id="468" r:id="rId21"/>
    <p:sldId id="496" r:id="rId22"/>
    <p:sldId id="469" r:id="rId23"/>
    <p:sldId id="470" r:id="rId24"/>
    <p:sldId id="471" r:id="rId25"/>
    <p:sldId id="372" r:id="rId26"/>
    <p:sldId id="472" r:id="rId27"/>
    <p:sldId id="476" r:id="rId28"/>
    <p:sldId id="492" r:id="rId29"/>
    <p:sldId id="497" r:id="rId30"/>
    <p:sldId id="498" r:id="rId31"/>
    <p:sldId id="491" r:id="rId32"/>
    <p:sldId id="360" r:id="rId3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</p:showPr>
  <p:clrMru>
    <a:srgbClr val="339933"/>
    <a:srgbClr val="4F1C6E"/>
    <a:srgbClr val="0594FF"/>
    <a:srgbClr val="04500D"/>
    <a:srgbClr val="9999FF"/>
    <a:srgbClr val="00B050"/>
    <a:srgbClr val="FFCCFF"/>
    <a:srgbClr val="B88C00"/>
    <a:srgbClr val="CC0000"/>
    <a:srgbClr val="4B0096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9" autoAdjust="0"/>
    <p:restoredTop sz="92000" autoAdjust="0"/>
  </p:normalViewPr>
  <p:slideViewPr>
    <p:cSldViewPr>
      <p:cViewPr varScale="1">
        <p:scale>
          <a:sx n="120" d="100"/>
          <a:sy n="120" d="100"/>
        </p:scale>
        <p:origin x="-1290" y="-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7" d="100"/>
          <a:sy n="57" d="100"/>
        </p:scale>
        <p:origin x="-1740" y="-84"/>
      </p:cViewPr>
      <p:guideLst>
        <p:guide orient="horz" pos="3024"/>
        <p:guide pos="2304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handoutMaster" Target="handoutMasters/handoutMaster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chelle\Documents\lba\butterfly-results\asplos_new_nums_05_wide.xlsx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chelle\Documents\lba\butterfly-results\asplos_new_nums_05_wide.xlsx" TargetMode="External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chelle\Documents\lba\butterfly-results\asplos_new_nums_05_wide.xlsx" TargetMode="External"/></Relationships>
</file>

<file path=ppt/charts/_rels/chart4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chelle\Documents\lba\butterfly-results\asplos_new_nums_05_wide.xlsx" TargetMode="External"/></Relationships>
</file>

<file path=ppt/charts/_rels/chart5.xml.rels><?xml version="1.0" encoding="UTF-8" standalone="yes"?>
<Relationships xmlns="http://schemas.openxmlformats.org/package/2006/relationships"><Relationship Id="rId1" Type="http://schemas.openxmlformats.org/officeDocument/2006/relationships/oleObject" Target="file:///C:\Users\Michelle\Documents\lba\butterfly-results\asplos_new_nums_05_wide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8.6998894874982746E-2"/>
          <c:y val="0.10213428611767272"/>
          <c:w val="0.89305935442280426"/>
          <c:h val="0.63795461871871484"/>
        </c:manualLayout>
      </c:layout>
      <c:barChart>
        <c:barDir val="col"/>
        <c:grouping val="stacked"/>
        <c:ser>
          <c:idx val="2"/>
          <c:order val="0"/>
          <c:tx>
            <c:strRef>
              <c:f>larger_inputs_with_16cmp!$S$2</c:f>
              <c:strCache>
                <c:ptCount val="1"/>
                <c:pt idx="0">
                  <c:v>Parallel, Unmonitored</c:v>
                </c:pt>
              </c:strCache>
            </c:strRef>
          </c:tx>
          <c:spPr>
            <a:solidFill>
              <a:srgbClr val="2D2D8A"/>
            </a:solidFill>
            <a:ln>
              <a:solidFill>
                <a:prstClr val="black"/>
              </a:solidFill>
            </a:ln>
          </c:spPr>
          <c:cat>
            <c:multiLvlStrRef>
              <c:f>larger_inputs_with_16cmp!$O$3:$P$65</c:f>
              <c:multiLvlStrCache>
                <c:ptCount val="63"/>
                <c:lvl>
                  <c:pt idx="1">
                    <c:v>2</c:v>
                  </c:pt>
                  <c:pt idx="4">
                    <c:v>4</c:v>
                  </c:pt>
                  <c:pt idx="7">
                    <c:v>8</c:v>
                  </c:pt>
                  <c:pt idx="10">
                    <c:v>2</c:v>
                  </c:pt>
                  <c:pt idx="13">
                    <c:v>4</c:v>
                  </c:pt>
                  <c:pt idx="16">
                    <c:v>8</c:v>
                  </c:pt>
                  <c:pt idx="19">
                    <c:v>2</c:v>
                  </c:pt>
                  <c:pt idx="22">
                    <c:v>4</c:v>
                  </c:pt>
                  <c:pt idx="25">
                    <c:v>8</c:v>
                  </c:pt>
                  <c:pt idx="28">
                    <c:v>2</c:v>
                  </c:pt>
                  <c:pt idx="31">
                    <c:v>4</c:v>
                  </c:pt>
                  <c:pt idx="34">
                    <c:v>8</c:v>
                  </c:pt>
                  <c:pt idx="37">
                    <c:v>2</c:v>
                  </c:pt>
                  <c:pt idx="40">
                    <c:v>4</c:v>
                  </c:pt>
                  <c:pt idx="43">
                    <c:v>8</c:v>
                  </c:pt>
                  <c:pt idx="46">
                    <c:v>2</c:v>
                  </c:pt>
                  <c:pt idx="49">
                    <c:v>4</c:v>
                  </c:pt>
                  <c:pt idx="52">
                    <c:v>8</c:v>
                  </c:pt>
                  <c:pt idx="55">
                    <c:v>2</c:v>
                  </c:pt>
                  <c:pt idx="58">
                    <c:v>4</c:v>
                  </c:pt>
                  <c:pt idx="62">
                    <c:v>8</c:v>
                  </c:pt>
                </c:lvl>
                <c:lvl>
                  <c:pt idx="0">
                    <c:v>BARNES</c:v>
                  </c:pt>
                  <c:pt idx="9">
                    <c:v>FFT</c:v>
                  </c:pt>
                  <c:pt idx="18">
                    <c:v>FMM</c:v>
                  </c:pt>
                  <c:pt idx="27">
                    <c:v>OCEAN</c:v>
                  </c:pt>
                  <c:pt idx="36">
                    <c:v>BLACKSCHOLES</c:v>
                  </c:pt>
                  <c:pt idx="45">
                    <c:v>LU</c:v>
                  </c:pt>
                  <c:pt idx="54">
                    <c:v>GEO. MEAN</c:v>
                  </c:pt>
                </c:lvl>
              </c:multiLvlStrCache>
            </c:multiLvlStrRef>
          </c:cat>
          <c:val>
            <c:numRef>
              <c:f>larger_inputs_with_16cmp!$S$3:$S$65</c:f>
              <c:numCache>
                <c:formatCode>General</c:formatCode>
                <c:ptCount val="63"/>
                <c:pt idx="2">
                  <c:v>0.51699463027037496</c:v>
                </c:pt>
                <c:pt idx="5">
                  <c:v>0.26340362120471988</c:v>
                </c:pt>
                <c:pt idx="8">
                  <c:v>0.16588698448031353</c:v>
                </c:pt>
                <c:pt idx="11">
                  <c:v>0.67168910454720065</c:v>
                </c:pt>
                <c:pt idx="14">
                  <c:v>0.50824378350376209</c:v>
                </c:pt>
                <c:pt idx="17">
                  <c:v>0.48666504426116464</c:v>
                </c:pt>
                <c:pt idx="20">
                  <c:v>0.51273453664321433</c:v>
                </c:pt>
                <c:pt idx="23">
                  <c:v>0.26444824528333644</c:v>
                </c:pt>
                <c:pt idx="26">
                  <c:v>0.14852951568397788</c:v>
                </c:pt>
                <c:pt idx="29">
                  <c:v>0.51438872159835636</c:v>
                </c:pt>
                <c:pt idx="32">
                  <c:v>0.28117855371913408</c:v>
                </c:pt>
                <c:pt idx="35">
                  <c:v>0.44456151541370131</c:v>
                </c:pt>
                <c:pt idx="38">
                  <c:v>0.51017065453119859</c:v>
                </c:pt>
                <c:pt idx="41">
                  <c:v>0.27206517365833827</c:v>
                </c:pt>
                <c:pt idx="44">
                  <c:v>0.16692755060028144</c:v>
                </c:pt>
                <c:pt idx="47">
                  <c:v>0.58341643426114587</c:v>
                </c:pt>
                <c:pt idx="50">
                  <c:v>0.36016681325996841</c:v>
                </c:pt>
                <c:pt idx="53">
                  <c:v>0.25519139804598573</c:v>
                </c:pt>
                <c:pt idx="56">
                  <c:v>0.54859950699022653</c:v>
                </c:pt>
                <c:pt idx="59">
                  <c:v>0.31491901963464486</c:v>
                </c:pt>
                <c:pt idx="62">
                  <c:v>0.24699994572020012</c:v>
                </c:pt>
              </c:numCache>
            </c:numRef>
          </c:val>
        </c:ser>
        <c:ser>
          <c:idx val="1"/>
          <c:order val="1"/>
          <c:tx>
            <c:strRef>
              <c:f>larger_inputs_with_16cmp!$R$2</c:f>
              <c:strCache>
                <c:ptCount val="1"/>
                <c:pt idx="0">
                  <c:v>Parallel, Butterfly Analysis, 64K</c:v>
                </c:pt>
              </c:strCache>
            </c:strRef>
          </c:tx>
          <c:spPr>
            <a:solidFill>
              <a:srgbClr val="339933"/>
            </a:solidFill>
            <a:ln>
              <a:solidFill>
                <a:schemeClr val="tx1"/>
              </a:solidFill>
            </a:ln>
          </c:spPr>
          <c:cat>
            <c:multiLvlStrRef>
              <c:f>larger_inputs_with_16cmp!$O$3:$P$65</c:f>
              <c:multiLvlStrCache>
                <c:ptCount val="63"/>
                <c:lvl>
                  <c:pt idx="1">
                    <c:v>2</c:v>
                  </c:pt>
                  <c:pt idx="4">
                    <c:v>4</c:v>
                  </c:pt>
                  <c:pt idx="7">
                    <c:v>8</c:v>
                  </c:pt>
                  <c:pt idx="10">
                    <c:v>2</c:v>
                  </c:pt>
                  <c:pt idx="13">
                    <c:v>4</c:v>
                  </c:pt>
                  <c:pt idx="16">
                    <c:v>8</c:v>
                  </c:pt>
                  <c:pt idx="19">
                    <c:v>2</c:v>
                  </c:pt>
                  <c:pt idx="22">
                    <c:v>4</c:v>
                  </c:pt>
                  <c:pt idx="25">
                    <c:v>8</c:v>
                  </c:pt>
                  <c:pt idx="28">
                    <c:v>2</c:v>
                  </c:pt>
                  <c:pt idx="31">
                    <c:v>4</c:v>
                  </c:pt>
                  <c:pt idx="34">
                    <c:v>8</c:v>
                  </c:pt>
                  <c:pt idx="37">
                    <c:v>2</c:v>
                  </c:pt>
                  <c:pt idx="40">
                    <c:v>4</c:v>
                  </c:pt>
                  <c:pt idx="43">
                    <c:v>8</c:v>
                  </c:pt>
                  <c:pt idx="46">
                    <c:v>2</c:v>
                  </c:pt>
                  <c:pt idx="49">
                    <c:v>4</c:v>
                  </c:pt>
                  <c:pt idx="52">
                    <c:v>8</c:v>
                  </c:pt>
                  <c:pt idx="55">
                    <c:v>2</c:v>
                  </c:pt>
                  <c:pt idx="58">
                    <c:v>4</c:v>
                  </c:pt>
                  <c:pt idx="62">
                    <c:v>8</c:v>
                  </c:pt>
                </c:lvl>
                <c:lvl>
                  <c:pt idx="0">
                    <c:v>BARNES</c:v>
                  </c:pt>
                  <c:pt idx="9">
                    <c:v>FFT</c:v>
                  </c:pt>
                  <c:pt idx="18">
                    <c:v>FMM</c:v>
                  </c:pt>
                  <c:pt idx="27">
                    <c:v>OCEAN</c:v>
                  </c:pt>
                  <c:pt idx="36">
                    <c:v>BLACKSCHOLES</c:v>
                  </c:pt>
                  <c:pt idx="45">
                    <c:v>LU</c:v>
                  </c:pt>
                  <c:pt idx="54">
                    <c:v>GEO. MEAN</c:v>
                  </c:pt>
                </c:lvl>
              </c:multiLvlStrCache>
            </c:multiLvlStrRef>
          </c:cat>
          <c:val>
            <c:numRef>
              <c:f>larger_inputs_with_16cmp!$T$3:$T$64</c:f>
              <c:numCache>
                <c:formatCode>General</c:formatCode>
                <c:ptCount val="62"/>
              </c:numCache>
            </c:numRef>
          </c:val>
        </c:ser>
        <c:ser>
          <c:idx val="0"/>
          <c:order val="2"/>
          <c:tx>
            <c:strRef>
              <c:f>larger_inputs_with_16cmp!$Q$2</c:f>
              <c:strCache>
                <c:ptCount val="1"/>
                <c:pt idx="0">
                  <c:v>Timesliced, Monitored</c:v>
                </c:pt>
              </c:strCache>
            </c:strRef>
          </c:tx>
          <c:spPr>
            <a:solidFill>
              <a:srgbClr val="C00000"/>
            </a:solidFill>
            <a:ln>
              <a:solidFill>
                <a:prstClr val="black"/>
              </a:solidFill>
            </a:ln>
          </c:spPr>
          <c:dLbls>
            <c:dLbl>
              <c:idx val="3"/>
              <c:layout>
                <c:manualLayout>
                  <c:x val="0"/>
                  <c:y val="-0.27259303513387018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2.2243274518262517E-3"/>
                  <c:y val="-8.9957428618096066E-2"/>
                </c:manualLayout>
              </c:layout>
              <c:dLblPos val="ctr"/>
              <c:showVal val="1"/>
            </c:dLbl>
            <c:dLbl>
              <c:idx val="21"/>
              <c:layout>
                <c:manualLayout>
                  <c:x val="4.0705192368420094E-3"/>
                  <c:y val="1.0323208729661641E-2"/>
                </c:manualLayout>
              </c:layout>
              <c:dLblPos val="ctr"/>
              <c:showVal val="1"/>
            </c:dLbl>
            <c:dLbl>
              <c:idx val="24"/>
              <c:layout>
                <c:manualLayout>
                  <c:x val="3.2114384375343252E-3"/>
                  <c:y val="1.2374958379369801E-2"/>
                </c:manualLayout>
              </c:layout>
              <c:dLblPos val="ctr"/>
              <c:showVal val="1"/>
            </c:dLbl>
            <c:delete val="1"/>
            <c:numFmt formatCode="#,##0.0" sourceLinked="0"/>
            <c:dLblPos val="inBase"/>
          </c:dLbls>
          <c:cat>
            <c:multiLvlStrRef>
              <c:f>larger_inputs_with_16cmp!$O$3:$P$65</c:f>
              <c:multiLvlStrCache>
                <c:ptCount val="63"/>
                <c:lvl>
                  <c:pt idx="1">
                    <c:v>2</c:v>
                  </c:pt>
                  <c:pt idx="4">
                    <c:v>4</c:v>
                  </c:pt>
                  <c:pt idx="7">
                    <c:v>8</c:v>
                  </c:pt>
                  <c:pt idx="10">
                    <c:v>2</c:v>
                  </c:pt>
                  <c:pt idx="13">
                    <c:v>4</c:v>
                  </c:pt>
                  <c:pt idx="16">
                    <c:v>8</c:v>
                  </c:pt>
                  <c:pt idx="19">
                    <c:v>2</c:v>
                  </c:pt>
                  <c:pt idx="22">
                    <c:v>4</c:v>
                  </c:pt>
                  <c:pt idx="25">
                    <c:v>8</c:v>
                  </c:pt>
                  <c:pt idx="28">
                    <c:v>2</c:v>
                  </c:pt>
                  <c:pt idx="31">
                    <c:v>4</c:v>
                  </c:pt>
                  <c:pt idx="34">
                    <c:v>8</c:v>
                  </c:pt>
                  <c:pt idx="37">
                    <c:v>2</c:v>
                  </c:pt>
                  <c:pt idx="40">
                    <c:v>4</c:v>
                  </c:pt>
                  <c:pt idx="43">
                    <c:v>8</c:v>
                  </c:pt>
                  <c:pt idx="46">
                    <c:v>2</c:v>
                  </c:pt>
                  <c:pt idx="49">
                    <c:v>4</c:v>
                  </c:pt>
                  <c:pt idx="52">
                    <c:v>8</c:v>
                  </c:pt>
                  <c:pt idx="55">
                    <c:v>2</c:v>
                  </c:pt>
                  <c:pt idx="58">
                    <c:v>4</c:v>
                  </c:pt>
                  <c:pt idx="62">
                    <c:v>8</c:v>
                  </c:pt>
                </c:lvl>
                <c:lvl>
                  <c:pt idx="0">
                    <c:v>BARNES</c:v>
                  </c:pt>
                  <c:pt idx="9">
                    <c:v>FFT</c:v>
                  </c:pt>
                  <c:pt idx="18">
                    <c:v>FMM</c:v>
                  </c:pt>
                  <c:pt idx="27">
                    <c:v>OCEAN</c:v>
                  </c:pt>
                  <c:pt idx="36">
                    <c:v>BLACKSCHOLES</c:v>
                  </c:pt>
                  <c:pt idx="45">
                    <c:v>LU</c:v>
                  </c:pt>
                  <c:pt idx="54">
                    <c:v>GEO. MEAN</c:v>
                  </c:pt>
                </c:lvl>
              </c:multiLvlStrCache>
            </c:multiLvlStrRef>
          </c:cat>
          <c:val>
            <c:numRef>
              <c:f>larger_inputs_with_16cmp!$T$3:$T$63</c:f>
              <c:numCache>
                <c:formatCode>General</c:formatCode>
                <c:ptCount val="61"/>
              </c:numCache>
            </c:numRef>
          </c:val>
        </c:ser>
        <c:gapWidth val="0"/>
        <c:overlap val="66"/>
        <c:axId val="59078144"/>
        <c:axId val="59079680"/>
      </c:barChart>
      <c:catAx>
        <c:axId val="59078144"/>
        <c:scaling>
          <c:orientation val="minMax"/>
        </c:scaling>
        <c:axPos val="b"/>
        <c:majorTickMark val="none"/>
        <c:tickLblPos val="nextTo"/>
        <c:spPr>
          <a:ln w="1270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300"/>
            </a:pPr>
            <a:endParaRPr lang="en-US"/>
          </a:p>
        </c:txPr>
        <c:crossAx val="59079680"/>
        <c:crosses val="autoZero"/>
        <c:lblAlgn val="ctr"/>
        <c:lblOffset val="100"/>
      </c:catAx>
      <c:valAx>
        <c:axId val="59079680"/>
        <c:scaling>
          <c:orientation val="minMax"/>
          <c:max val="2.5"/>
        </c:scaling>
        <c:axPos val="l"/>
        <c:majorGridlines>
          <c:spPr>
            <a:ln w="12700">
              <a:solidFill>
                <a:srgbClr val="7F7F7F"/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500"/>
                </a:pPr>
                <a:r>
                  <a:rPr lang="en-US" sz="1500" dirty="0"/>
                  <a:t>Normalized Execution Time</a:t>
                </a:r>
              </a:p>
            </c:rich>
          </c:tx>
          <c:layout>
            <c:manualLayout>
              <c:xMode val="edge"/>
              <c:yMode val="edge"/>
              <c:x val="0"/>
              <c:y val="0.23628496300124421"/>
            </c:manualLayout>
          </c:layout>
        </c:title>
        <c:numFmt formatCode="#,##0.00" sourceLinked="0"/>
        <c:tickLblPos val="nextTo"/>
        <c:spPr>
          <a:ln w="12700">
            <a:solidFill>
              <a:schemeClr val="tx1">
                <a:lumMod val="65000"/>
                <a:lumOff val="35000"/>
              </a:schemeClr>
            </a:solidFill>
            <a:prstDash val="solid"/>
          </a:ln>
        </c:spPr>
        <c:txPr>
          <a:bodyPr/>
          <a:lstStyle/>
          <a:p>
            <a:pPr>
              <a:defRPr sz="1300"/>
            </a:pPr>
            <a:endParaRPr lang="en-US"/>
          </a:p>
        </c:txPr>
        <c:crossAx val="59078144"/>
        <c:crosses val="autoZero"/>
        <c:crossBetween val="between"/>
        <c:majorUnit val="0.25"/>
      </c:valAx>
      <c:spPr>
        <a:noFill/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5624004236312783"/>
          <c:y val="6.4739813383361822E-2"/>
          <c:w val="0.27401206428143848"/>
          <c:h val="0.13134950506665652"/>
        </c:manualLayout>
      </c:layout>
      <c:spPr>
        <a:ln>
          <a:noFill/>
        </a:ln>
      </c:spPr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</c:chart>
  <c:spPr>
    <a:ln>
      <a:noFill/>
    </a:ln>
  </c:spPr>
  <c:txPr>
    <a:bodyPr/>
    <a:lstStyle/>
    <a:p>
      <a:pPr>
        <a:defRPr sz="1100">
          <a:latin typeface="Calibri" pitchFamily="34" charset="0"/>
        </a:defRPr>
      </a:pPr>
      <a:endParaRPr lang="en-US"/>
    </a:p>
  </c:txPr>
  <c:externalData r:id="rId1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9.5347769028871446E-2"/>
          <c:y val="0.10222730499564402"/>
          <c:w val="0.87896325459317937"/>
          <c:h val="0.64347388610998546"/>
        </c:manualLayout>
      </c:layout>
      <c:barChart>
        <c:barDir val="col"/>
        <c:grouping val="stacked"/>
        <c:ser>
          <c:idx val="2"/>
          <c:order val="0"/>
          <c:tx>
            <c:strRef>
              <c:f>larger_inputs_with_16cmp!$S$2</c:f>
              <c:strCache>
                <c:ptCount val="1"/>
                <c:pt idx="0">
                  <c:v>Parallel, Unmonitored</c:v>
                </c:pt>
              </c:strCache>
            </c:strRef>
          </c:tx>
          <c:spPr>
            <a:solidFill>
              <a:srgbClr val="2D2D8A"/>
            </a:solidFill>
            <a:ln>
              <a:solidFill>
                <a:prstClr val="black"/>
              </a:solidFill>
            </a:ln>
          </c:spPr>
          <c:cat>
            <c:multiLvlStrRef>
              <c:f>larger_inputs_with_16cmp!$O$3:$P$65</c:f>
              <c:multiLvlStrCache>
                <c:ptCount val="63"/>
                <c:lvl>
                  <c:pt idx="1">
                    <c:v>2</c:v>
                  </c:pt>
                  <c:pt idx="4">
                    <c:v>4</c:v>
                  </c:pt>
                  <c:pt idx="7">
                    <c:v>8</c:v>
                  </c:pt>
                  <c:pt idx="10">
                    <c:v>2</c:v>
                  </c:pt>
                  <c:pt idx="13">
                    <c:v>4</c:v>
                  </c:pt>
                  <c:pt idx="16">
                    <c:v>8</c:v>
                  </c:pt>
                  <c:pt idx="19">
                    <c:v>2</c:v>
                  </c:pt>
                  <c:pt idx="22">
                    <c:v>4</c:v>
                  </c:pt>
                  <c:pt idx="25">
                    <c:v>8</c:v>
                  </c:pt>
                  <c:pt idx="28">
                    <c:v>2</c:v>
                  </c:pt>
                  <c:pt idx="31">
                    <c:v>4</c:v>
                  </c:pt>
                  <c:pt idx="34">
                    <c:v>8</c:v>
                  </c:pt>
                  <c:pt idx="37">
                    <c:v>2</c:v>
                  </c:pt>
                  <c:pt idx="40">
                    <c:v>4</c:v>
                  </c:pt>
                  <c:pt idx="43">
                    <c:v>8</c:v>
                  </c:pt>
                  <c:pt idx="46">
                    <c:v>2</c:v>
                  </c:pt>
                  <c:pt idx="49">
                    <c:v>4</c:v>
                  </c:pt>
                  <c:pt idx="52">
                    <c:v>8</c:v>
                  </c:pt>
                  <c:pt idx="55">
                    <c:v>2</c:v>
                  </c:pt>
                  <c:pt idx="58">
                    <c:v>4</c:v>
                  </c:pt>
                  <c:pt idx="62">
                    <c:v>8</c:v>
                  </c:pt>
                </c:lvl>
                <c:lvl>
                  <c:pt idx="0">
                    <c:v>BARNES</c:v>
                  </c:pt>
                  <c:pt idx="9">
                    <c:v>FFT</c:v>
                  </c:pt>
                  <c:pt idx="18">
                    <c:v>FMM</c:v>
                  </c:pt>
                  <c:pt idx="27">
                    <c:v>OCEAN</c:v>
                  </c:pt>
                  <c:pt idx="36">
                    <c:v>BLACKSCHOLES</c:v>
                  </c:pt>
                  <c:pt idx="45">
                    <c:v>LU</c:v>
                  </c:pt>
                  <c:pt idx="54">
                    <c:v>GEO. MEAN</c:v>
                  </c:pt>
                </c:lvl>
              </c:multiLvlStrCache>
            </c:multiLvlStrRef>
          </c:cat>
          <c:val>
            <c:numRef>
              <c:f>larger_inputs_with_16cmp!$S$3:$S$65</c:f>
              <c:numCache>
                <c:formatCode>General</c:formatCode>
                <c:ptCount val="63"/>
                <c:pt idx="2">
                  <c:v>0.51699463027037496</c:v>
                </c:pt>
                <c:pt idx="5">
                  <c:v>0.26340362120471988</c:v>
                </c:pt>
                <c:pt idx="8">
                  <c:v>0.1658869844803133</c:v>
                </c:pt>
                <c:pt idx="11">
                  <c:v>0.67168910454720065</c:v>
                </c:pt>
                <c:pt idx="14">
                  <c:v>0.50824378350376209</c:v>
                </c:pt>
                <c:pt idx="17">
                  <c:v>0.48666504426116464</c:v>
                </c:pt>
                <c:pt idx="20">
                  <c:v>0.51273453664321433</c:v>
                </c:pt>
                <c:pt idx="23">
                  <c:v>0.26444824528333644</c:v>
                </c:pt>
                <c:pt idx="26">
                  <c:v>0.14852951568397788</c:v>
                </c:pt>
                <c:pt idx="29">
                  <c:v>0.51438872159835636</c:v>
                </c:pt>
                <c:pt idx="32">
                  <c:v>0.28117855371913408</c:v>
                </c:pt>
                <c:pt idx="35">
                  <c:v>0.44456151541370104</c:v>
                </c:pt>
                <c:pt idx="38">
                  <c:v>0.51017065453119859</c:v>
                </c:pt>
                <c:pt idx="41">
                  <c:v>0.27206517365833827</c:v>
                </c:pt>
                <c:pt idx="44">
                  <c:v>0.16692755060028125</c:v>
                </c:pt>
                <c:pt idx="47">
                  <c:v>0.58341643426114476</c:v>
                </c:pt>
                <c:pt idx="50">
                  <c:v>0.36016681325996841</c:v>
                </c:pt>
                <c:pt idx="53">
                  <c:v>0.25519139804598573</c:v>
                </c:pt>
                <c:pt idx="56">
                  <c:v>0.54859950699022653</c:v>
                </c:pt>
                <c:pt idx="59">
                  <c:v>0.31491901963464486</c:v>
                </c:pt>
                <c:pt idx="62">
                  <c:v>0.24699994572020012</c:v>
                </c:pt>
              </c:numCache>
            </c:numRef>
          </c:val>
        </c:ser>
        <c:ser>
          <c:idx val="1"/>
          <c:order val="1"/>
          <c:tx>
            <c:strRef>
              <c:f>larger_inputs_with_16cmp!$R$2</c:f>
              <c:strCache>
                <c:ptCount val="1"/>
                <c:pt idx="0">
                  <c:v>Parallel, Butterfly Analysis, 64K</c:v>
                </c:pt>
              </c:strCache>
            </c:strRef>
          </c:tx>
          <c:spPr>
            <a:solidFill>
              <a:srgbClr val="339933"/>
            </a:solidFill>
            <a:ln>
              <a:solidFill>
                <a:schemeClr val="tx1"/>
              </a:solidFill>
            </a:ln>
          </c:spPr>
          <c:cat>
            <c:multiLvlStrRef>
              <c:f>larger_inputs_with_16cmp!$O$3:$P$65</c:f>
              <c:multiLvlStrCache>
                <c:ptCount val="63"/>
                <c:lvl>
                  <c:pt idx="1">
                    <c:v>2</c:v>
                  </c:pt>
                  <c:pt idx="4">
                    <c:v>4</c:v>
                  </c:pt>
                  <c:pt idx="7">
                    <c:v>8</c:v>
                  </c:pt>
                  <c:pt idx="10">
                    <c:v>2</c:v>
                  </c:pt>
                  <c:pt idx="13">
                    <c:v>4</c:v>
                  </c:pt>
                  <c:pt idx="16">
                    <c:v>8</c:v>
                  </c:pt>
                  <c:pt idx="19">
                    <c:v>2</c:v>
                  </c:pt>
                  <c:pt idx="22">
                    <c:v>4</c:v>
                  </c:pt>
                  <c:pt idx="25">
                    <c:v>8</c:v>
                  </c:pt>
                  <c:pt idx="28">
                    <c:v>2</c:v>
                  </c:pt>
                  <c:pt idx="31">
                    <c:v>4</c:v>
                  </c:pt>
                  <c:pt idx="34">
                    <c:v>8</c:v>
                  </c:pt>
                  <c:pt idx="37">
                    <c:v>2</c:v>
                  </c:pt>
                  <c:pt idx="40">
                    <c:v>4</c:v>
                  </c:pt>
                  <c:pt idx="43">
                    <c:v>8</c:v>
                  </c:pt>
                  <c:pt idx="46">
                    <c:v>2</c:v>
                  </c:pt>
                  <c:pt idx="49">
                    <c:v>4</c:v>
                  </c:pt>
                  <c:pt idx="52">
                    <c:v>8</c:v>
                  </c:pt>
                  <c:pt idx="55">
                    <c:v>2</c:v>
                  </c:pt>
                  <c:pt idx="58">
                    <c:v>4</c:v>
                  </c:pt>
                  <c:pt idx="62">
                    <c:v>8</c:v>
                  </c:pt>
                </c:lvl>
                <c:lvl>
                  <c:pt idx="0">
                    <c:v>BARNES</c:v>
                  </c:pt>
                  <c:pt idx="9">
                    <c:v>FFT</c:v>
                  </c:pt>
                  <c:pt idx="18">
                    <c:v>FMM</c:v>
                  </c:pt>
                  <c:pt idx="27">
                    <c:v>OCEAN</c:v>
                  </c:pt>
                  <c:pt idx="36">
                    <c:v>BLACKSCHOLES</c:v>
                  </c:pt>
                  <c:pt idx="45">
                    <c:v>LU</c:v>
                  </c:pt>
                  <c:pt idx="54">
                    <c:v>GEO. MEAN</c:v>
                  </c:pt>
                </c:lvl>
              </c:multiLvlStrCache>
            </c:multiLvlStrRef>
          </c:cat>
          <c:val>
            <c:numRef>
              <c:f>larger_inputs_with_16cmp!$T$3:$T$64</c:f>
              <c:numCache>
                <c:formatCode>General</c:formatCode>
                <c:ptCount val="62"/>
              </c:numCache>
            </c:numRef>
          </c:val>
        </c:ser>
        <c:ser>
          <c:idx val="0"/>
          <c:order val="2"/>
          <c:tx>
            <c:strRef>
              <c:f>larger_inputs_with_16cmp!$Q$2</c:f>
              <c:strCache>
                <c:ptCount val="1"/>
                <c:pt idx="0">
                  <c:v>Timesliced, Monitored</c:v>
                </c:pt>
              </c:strCache>
            </c:strRef>
          </c:tx>
          <c:spPr>
            <a:solidFill>
              <a:srgbClr val="C00000"/>
            </a:solidFill>
            <a:ln>
              <a:solidFill>
                <a:prstClr val="black"/>
              </a:solidFill>
            </a:ln>
          </c:spPr>
          <c:dLbls>
            <c:dLbl>
              <c:idx val="3"/>
              <c:layout>
                <c:manualLayout>
                  <c:x val="0"/>
                  <c:y val="-0.27259303513387018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2.2243274518262486E-3"/>
                  <c:y val="-8.9957428618095858E-2"/>
                </c:manualLayout>
              </c:layout>
              <c:dLblPos val="ctr"/>
              <c:showVal val="1"/>
            </c:dLbl>
            <c:dLbl>
              <c:idx val="21"/>
              <c:layout>
                <c:manualLayout>
                  <c:x val="4.0705192368420086E-3"/>
                  <c:y val="1.0323208729661641E-2"/>
                </c:manualLayout>
              </c:layout>
              <c:dLblPos val="ctr"/>
              <c:showVal val="1"/>
            </c:dLbl>
            <c:dLbl>
              <c:idx val="24"/>
              <c:layout>
                <c:manualLayout>
                  <c:x val="3.2114384375343196E-3"/>
                  <c:y val="1.23749583793698E-2"/>
                </c:manualLayout>
              </c:layout>
              <c:dLblPos val="ctr"/>
              <c:showVal val="1"/>
            </c:dLbl>
            <c:delete val="1"/>
            <c:numFmt formatCode="#,##0.0" sourceLinked="0"/>
            <c:txPr>
              <a:bodyPr/>
              <a:lstStyle/>
              <a:p>
                <a:pPr>
                  <a:defRPr sz="1500"/>
                </a:pPr>
                <a:endParaRPr lang="en-US"/>
              </a:p>
            </c:txPr>
            <c:dLblPos val="inBase"/>
          </c:dLbls>
          <c:cat>
            <c:multiLvlStrRef>
              <c:f>larger_inputs_with_16cmp!$O$3:$P$65</c:f>
              <c:multiLvlStrCache>
                <c:ptCount val="63"/>
                <c:lvl>
                  <c:pt idx="1">
                    <c:v>2</c:v>
                  </c:pt>
                  <c:pt idx="4">
                    <c:v>4</c:v>
                  </c:pt>
                  <c:pt idx="7">
                    <c:v>8</c:v>
                  </c:pt>
                  <c:pt idx="10">
                    <c:v>2</c:v>
                  </c:pt>
                  <c:pt idx="13">
                    <c:v>4</c:v>
                  </c:pt>
                  <c:pt idx="16">
                    <c:v>8</c:v>
                  </c:pt>
                  <c:pt idx="19">
                    <c:v>2</c:v>
                  </c:pt>
                  <c:pt idx="22">
                    <c:v>4</c:v>
                  </c:pt>
                  <c:pt idx="25">
                    <c:v>8</c:v>
                  </c:pt>
                  <c:pt idx="28">
                    <c:v>2</c:v>
                  </c:pt>
                  <c:pt idx="31">
                    <c:v>4</c:v>
                  </c:pt>
                  <c:pt idx="34">
                    <c:v>8</c:v>
                  </c:pt>
                  <c:pt idx="37">
                    <c:v>2</c:v>
                  </c:pt>
                  <c:pt idx="40">
                    <c:v>4</c:v>
                  </c:pt>
                  <c:pt idx="43">
                    <c:v>8</c:v>
                  </c:pt>
                  <c:pt idx="46">
                    <c:v>2</c:v>
                  </c:pt>
                  <c:pt idx="49">
                    <c:v>4</c:v>
                  </c:pt>
                  <c:pt idx="52">
                    <c:v>8</c:v>
                  </c:pt>
                  <c:pt idx="55">
                    <c:v>2</c:v>
                  </c:pt>
                  <c:pt idx="58">
                    <c:v>4</c:v>
                  </c:pt>
                  <c:pt idx="62">
                    <c:v>8</c:v>
                  </c:pt>
                </c:lvl>
                <c:lvl>
                  <c:pt idx="0">
                    <c:v>BARNES</c:v>
                  </c:pt>
                  <c:pt idx="9">
                    <c:v>FFT</c:v>
                  </c:pt>
                  <c:pt idx="18">
                    <c:v>FMM</c:v>
                  </c:pt>
                  <c:pt idx="27">
                    <c:v>OCEAN</c:v>
                  </c:pt>
                  <c:pt idx="36">
                    <c:v>BLACKSCHOLES</c:v>
                  </c:pt>
                  <c:pt idx="45">
                    <c:v>LU</c:v>
                  </c:pt>
                  <c:pt idx="54">
                    <c:v>GEO. MEAN</c:v>
                  </c:pt>
                </c:lvl>
              </c:multiLvlStrCache>
            </c:multiLvlStrRef>
          </c:cat>
          <c:val>
            <c:numRef>
              <c:f>larger_inputs_with_16cmp!$Q$3:$Q$63</c:f>
              <c:numCache>
                <c:formatCode>General</c:formatCode>
                <c:ptCount val="61"/>
                <c:pt idx="0">
                  <c:v>2.0941780286428782</c:v>
                </c:pt>
                <c:pt idx="3">
                  <c:v>3.2345635588615429</c:v>
                </c:pt>
                <c:pt idx="6">
                  <c:v>4.6001080191791299</c:v>
                </c:pt>
                <c:pt idx="9">
                  <c:v>1.0004609179755997</c:v>
                </c:pt>
                <c:pt idx="12">
                  <c:v>0.98800029737808426</c:v>
                </c:pt>
                <c:pt idx="15">
                  <c:v>0.96103578697337988</c:v>
                </c:pt>
                <c:pt idx="18">
                  <c:v>1.5201253848977443</c:v>
                </c:pt>
                <c:pt idx="21">
                  <c:v>6.5879384201122626</c:v>
                </c:pt>
                <c:pt idx="24">
                  <c:v>8.6765900900960791</c:v>
                </c:pt>
                <c:pt idx="27">
                  <c:v>1.0390502316356329</c:v>
                </c:pt>
                <c:pt idx="30">
                  <c:v>1.1562933636742041</c:v>
                </c:pt>
                <c:pt idx="33">
                  <c:v>1.2236693187218524</c:v>
                </c:pt>
                <c:pt idx="36">
                  <c:v>1.0151905286097975</c:v>
                </c:pt>
                <c:pt idx="39">
                  <c:v>1.0079735302164499</c:v>
                </c:pt>
                <c:pt idx="42">
                  <c:v>1.0077967064922355</c:v>
                </c:pt>
                <c:pt idx="45">
                  <c:v>0.99481262662094927</c:v>
                </c:pt>
                <c:pt idx="48">
                  <c:v>0.99731032127745645</c:v>
                </c:pt>
                <c:pt idx="51">
                  <c:v>1.0054201267754637</c:v>
                </c:pt>
                <c:pt idx="54">
                  <c:v>1.2227464801843548</c:v>
                </c:pt>
                <c:pt idx="57">
                  <c:v>1.7039033691704555</c:v>
                </c:pt>
                <c:pt idx="60">
                  <c:v>1.9034444570202838</c:v>
                </c:pt>
              </c:numCache>
            </c:numRef>
          </c:val>
        </c:ser>
        <c:gapWidth val="0"/>
        <c:overlap val="66"/>
        <c:axId val="59815040"/>
        <c:axId val="59816576"/>
      </c:barChart>
      <c:catAx>
        <c:axId val="59815040"/>
        <c:scaling>
          <c:orientation val="minMax"/>
        </c:scaling>
        <c:axPos val="b"/>
        <c:majorTickMark val="none"/>
        <c:tickLblPos val="nextTo"/>
        <c:spPr>
          <a:ln w="1270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300"/>
            </a:pPr>
            <a:endParaRPr lang="en-US"/>
          </a:p>
        </c:txPr>
        <c:crossAx val="59816576"/>
        <c:crosses val="autoZero"/>
        <c:lblAlgn val="ctr"/>
        <c:lblOffset val="100"/>
      </c:catAx>
      <c:valAx>
        <c:axId val="59816576"/>
        <c:scaling>
          <c:orientation val="minMax"/>
          <c:max val="2.5"/>
        </c:scaling>
        <c:axPos val="l"/>
        <c:majorGridlines>
          <c:spPr>
            <a:ln w="12700">
              <a:solidFill>
                <a:srgbClr val="7F7F7F"/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500"/>
                </a:pPr>
                <a:r>
                  <a:rPr lang="en-US" sz="1500" dirty="0"/>
                  <a:t>Normalized Execution Time</a:t>
                </a:r>
              </a:p>
            </c:rich>
          </c:tx>
          <c:layout>
            <c:manualLayout>
              <c:xMode val="edge"/>
              <c:yMode val="edge"/>
              <c:x val="7.9365779708570911E-3"/>
              <c:y val="0.23594138971087525"/>
            </c:manualLayout>
          </c:layout>
        </c:title>
        <c:numFmt formatCode="#,##0.00" sourceLinked="0"/>
        <c:tickLblPos val="nextTo"/>
        <c:spPr>
          <a:ln w="12700">
            <a:solidFill>
              <a:schemeClr val="tx1">
                <a:lumMod val="65000"/>
                <a:lumOff val="35000"/>
              </a:schemeClr>
            </a:solidFill>
            <a:prstDash val="solid"/>
          </a:ln>
        </c:spPr>
        <c:txPr>
          <a:bodyPr/>
          <a:lstStyle/>
          <a:p>
            <a:pPr>
              <a:defRPr sz="1300"/>
            </a:pPr>
            <a:endParaRPr lang="en-US"/>
          </a:p>
        </c:txPr>
        <c:crossAx val="59815040"/>
        <c:crosses val="autoZero"/>
        <c:crossBetween val="between"/>
        <c:majorUnit val="0.25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6357521042628576"/>
          <c:y val="6.4739813383361738E-2"/>
          <c:w val="0.25833355959815363"/>
          <c:h val="0.13134950506665652"/>
        </c:manualLayout>
      </c:layout>
      <c:spPr>
        <a:ln>
          <a:noFill/>
        </a:ln>
      </c:spPr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</c:chart>
  <c:spPr>
    <a:ln>
      <a:noFill/>
    </a:ln>
  </c:spPr>
  <c:txPr>
    <a:bodyPr/>
    <a:lstStyle/>
    <a:p>
      <a:pPr>
        <a:defRPr sz="1100">
          <a:latin typeface="Calibri" pitchFamily="34" charset="0"/>
        </a:defRPr>
      </a:pPr>
      <a:endParaRPr lang="en-US"/>
    </a:p>
  </c:txPr>
  <c:externalData r:id="rId1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lang val="en-US"/>
  <c:chart>
    <c:plotArea>
      <c:layout>
        <c:manualLayout>
          <c:layoutTarget val="inner"/>
          <c:xMode val="edge"/>
          <c:yMode val="edge"/>
          <c:x val="8.7080052493438323E-2"/>
          <c:y val="0.10222730499564402"/>
          <c:w val="0.89297819680434753"/>
          <c:h val="0.6434738861099889"/>
        </c:manualLayout>
      </c:layout>
      <c:barChart>
        <c:barDir val="col"/>
        <c:grouping val="stacked"/>
        <c:ser>
          <c:idx val="2"/>
          <c:order val="0"/>
          <c:tx>
            <c:strRef>
              <c:f>larger_inputs_with_16cmp!$S$2</c:f>
              <c:strCache>
                <c:ptCount val="1"/>
                <c:pt idx="0">
                  <c:v>Parallel, Unmonitored</c:v>
                </c:pt>
              </c:strCache>
            </c:strRef>
          </c:tx>
          <c:spPr>
            <a:solidFill>
              <a:srgbClr val="2D2D8A"/>
            </a:solidFill>
            <a:ln>
              <a:solidFill>
                <a:prstClr val="black"/>
              </a:solidFill>
            </a:ln>
          </c:spPr>
          <c:cat>
            <c:multiLvlStrRef>
              <c:f>larger_inputs_with_16cmp!$O$3:$P$65</c:f>
              <c:multiLvlStrCache>
                <c:ptCount val="63"/>
                <c:lvl>
                  <c:pt idx="1">
                    <c:v>2</c:v>
                  </c:pt>
                  <c:pt idx="4">
                    <c:v>4</c:v>
                  </c:pt>
                  <c:pt idx="7">
                    <c:v>8</c:v>
                  </c:pt>
                  <c:pt idx="10">
                    <c:v>2</c:v>
                  </c:pt>
                  <c:pt idx="13">
                    <c:v>4</c:v>
                  </c:pt>
                  <c:pt idx="16">
                    <c:v>8</c:v>
                  </c:pt>
                  <c:pt idx="19">
                    <c:v>2</c:v>
                  </c:pt>
                  <c:pt idx="22">
                    <c:v>4</c:v>
                  </c:pt>
                  <c:pt idx="25">
                    <c:v>8</c:v>
                  </c:pt>
                  <c:pt idx="28">
                    <c:v>2</c:v>
                  </c:pt>
                  <c:pt idx="31">
                    <c:v>4</c:v>
                  </c:pt>
                  <c:pt idx="34">
                    <c:v>8</c:v>
                  </c:pt>
                  <c:pt idx="37">
                    <c:v>2</c:v>
                  </c:pt>
                  <c:pt idx="40">
                    <c:v>4</c:v>
                  </c:pt>
                  <c:pt idx="43">
                    <c:v>8</c:v>
                  </c:pt>
                  <c:pt idx="46">
                    <c:v>2</c:v>
                  </c:pt>
                  <c:pt idx="49">
                    <c:v>4</c:v>
                  </c:pt>
                  <c:pt idx="52">
                    <c:v>8</c:v>
                  </c:pt>
                  <c:pt idx="55">
                    <c:v>2</c:v>
                  </c:pt>
                  <c:pt idx="58">
                    <c:v>4</c:v>
                  </c:pt>
                  <c:pt idx="62">
                    <c:v>8</c:v>
                  </c:pt>
                </c:lvl>
                <c:lvl>
                  <c:pt idx="0">
                    <c:v>BARNES</c:v>
                  </c:pt>
                  <c:pt idx="9">
                    <c:v>FFT</c:v>
                  </c:pt>
                  <c:pt idx="18">
                    <c:v>FMM</c:v>
                  </c:pt>
                  <c:pt idx="27">
                    <c:v>OCEAN</c:v>
                  </c:pt>
                  <c:pt idx="36">
                    <c:v>BLACKSCHOLES</c:v>
                  </c:pt>
                  <c:pt idx="45">
                    <c:v>LU</c:v>
                  </c:pt>
                  <c:pt idx="54">
                    <c:v>GEO. MEAN</c:v>
                  </c:pt>
                </c:lvl>
              </c:multiLvlStrCache>
            </c:multiLvlStrRef>
          </c:cat>
          <c:val>
            <c:numRef>
              <c:f>larger_inputs_with_16cmp!$S$3:$S$65</c:f>
              <c:numCache>
                <c:formatCode>General</c:formatCode>
                <c:ptCount val="63"/>
                <c:pt idx="2">
                  <c:v>0.51699463027037473</c:v>
                </c:pt>
                <c:pt idx="5">
                  <c:v>0.26340362120471988</c:v>
                </c:pt>
                <c:pt idx="8">
                  <c:v>0.16588698448031325</c:v>
                </c:pt>
                <c:pt idx="11">
                  <c:v>0.67168910454720065</c:v>
                </c:pt>
                <c:pt idx="14">
                  <c:v>0.50824378350376209</c:v>
                </c:pt>
                <c:pt idx="17">
                  <c:v>0.48666504426116464</c:v>
                </c:pt>
                <c:pt idx="20">
                  <c:v>0.51273453664321411</c:v>
                </c:pt>
                <c:pt idx="23">
                  <c:v>0.26444824528333644</c:v>
                </c:pt>
                <c:pt idx="26">
                  <c:v>0.14852951568397788</c:v>
                </c:pt>
                <c:pt idx="29">
                  <c:v>0.51438872159835636</c:v>
                </c:pt>
                <c:pt idx="32">
                  <c:v>0.28117855371913408</c:v>
                </c:pt>
                <c:pt idx="35">
                  <c:v>0.44456151541370104</c:v>
                </c:pt>
                <c:pt idx="38">
                  <c:v>0.51017065453119825</c:v>
                </c:pt>
                <c:pt idx="41">
                  <c:v>0.27206517365833827</c:v>
                </c:pt>
                <c:pt idx="44">
                  <c:v>0.16692755060028125</c:v>
                </c:pt>
                <c:pt idx="47">
                  <c:v>0.58341643426114498</c:v>
                </c:pt>
                <c:pt idx="50">
                  <c:v>0.36016681325996813</c:v>
                </c:pt>
                <c:pt idx="53">
                  <c:v>0.25519139804598573</c:v>
                </c:pt>
                <c:pt idx="56">
                  <c:v>0.54859950699022653</c:v>
                </c:pt>
                <c:pt idx="59">
                  <c:v>0.31491901963464458</c:v>
                </c:pt>
                <c:pt idx="62">
                  <c:v>0.24699994572020001</c:v>
                </c:pt>
              </c:numCache>
            </c:numRef>
          </c:val>
        </c:ser>
        <c:ser>
          <c:idx val="1"/>
          <c:order val="1"/>
          <c:tx>
            <c:strRef>
              <c:f>larger_inputs_with_16cmp!$R$2</c:f>
              <c:strCache>
                <c:ptCount val="1"/>
                <c:pt idx="0">
                  <c:v>Parallel, Butterfly Analysis, 64K</c:v>
                </c:pt>
              </c:strCache>
            </c:strRef>
          </c:tx>
          <c:spPr>
            <a:solidFill>
              <a:srgbClr val="339933"/>
            </a:solidFill>
            <a:ln>
              <a:solidFill>
                <a:schemeClr val="tx1"/>
              </a:solidFill>
            </a:ln>
          </c:spPr>
          <c:cat>
            <c:multiLvlStrRef>
              <c:f>larger_inputs_with_16cmp!$O$3:$P$65</c:f>
              <c:multiLvlStrCache>
                <c:ptCount val="63"/>
                <c:lvl>
                  <c:pt idx="1">
                    <c:v>2</c:v>
                  </c:pt>
                  <c:pt idx="4">
                    <c:v>4</c:v>
                  </c:pt>
                  <c:pt idx="7">
                    <c:v>8</c:v>
                  </c:pt>
                  <c:pt idx="10">
                    <c:v>2</c:v>
                  </c:pt>
                  <c:pt idx="13">
                    <c:v>4</c:v>
                  </c:pt>
                  <c:pt idx="16">
                    <c:v>8</c:v>
                  </c:pt>
                  <c:pt idx="19">
                    <c:v>2</c:v>
                  </c:pt>
                  <c:pt idx="22">
                    <c:v>4</c:v>
                  </c:pt>
                  <c:pt idx="25">
                    <c:v>8</c:v>
                  </c:pt>
                  <c:pt idx="28">
                    <c:v>2</c:v>
                  </c:pt>
                  <c:pt idx="31">
                    <c:v>4</c:v>
                  </c:pt>
                  <c:pt idx="34">
                    <c:v>8</c:v>
                  </c:pt>
                  <c:pt idx="37">
                    <c:v>2</c:v>
                  </c:pt>
                  <c:pt idx="40">
                    <c:v>4</c:v>
                  </c:pt>
                  <c:pt idx="43">
                    <c:v>8</c:v>
                  </c:pt>
                  <c:pt idx="46">
                    <c:v>2</c:v>
                  </c:pt>
                  <c:pt idx="49">
                    <c:v>4</c:v>
                  </c:pt>
                  <c:pt idx="52">
                    <c:v>8</c:v>
                  </c:pt>
                  <c:pt idx="55">
                    <c:v>2</c:v>
                  </c:pt>
                  <c:pt idx="58">
                    <c:v>4</c:v>
                  </c:pt>
                  <c:pt idx="62">
                    <c:v>8</c:v>
                  </c:pt>
                </c:lvl>
                <c:lvl>
                  <c:pt idx="0">
                    <c:v>BARNES</c:v>
                  </c:pt>
                  <c:pt idx="9">
                    <c:v>FFT</c:v>
                  </c:pt>
                  <c:pt idx="18">
                    <c:v>FMM</c:v>
                  </c:pt>
                  <c:pt idx="27">
                    <c:v>OCEAN</c:v>
                  </c:pt>
                  <c:pt idx="36">
                    <c:v>BLACKSCHOLES</c:v>
                  </c:pt>
                  <c:pt idx="45">
                    <c:v>LU</c:v>
                  </c:pt>
                  <c:pt idx="54">
                    <c:v>GEO. MEAN</c:v>
                  </c:pt>
                </c:lvl>
              </c:multiLvlStrCache>
            </c:multiLvlStrRef>
          </c:cat>
          <c:val>
            <c:numRef>
              <c:f>larger_inputs_with_16cmp!$R$3:$R$64</c:f>
              <c:numCache>
                <c:formatCode>General</c:formatCode>
                <c:ptCount val="62"/>
                <c:pt idx="1">
                  <c:v>1.2221258239577508</c:v>
                </c:pt>
                <c:pt idx="4">
                  <c:v>0.65559905415593023</c:v>
                </c:pt>
                <c:pt idx="7">
                  <c:v>0.36582454545176224</c:v>
                </c:pt>
                <c:pt idx="10">
                  <c:v>0.95584140900047265</c:v>
                </c:pt>
                <c:pt idx="13">
                  <c:v>0.69187320949970765</c:v>
                </c:pt>
                <c:pt idx="16">
                  <c:v>0.56905328097464858</c:v>
                </c:pt>
                <c:pt idx="19">
                  <c:v>0.60486733873331788</c:v>
                </c:pt>
                <c:pt idx="22">
                  <c:v>0.34442515332780993</c:v>
                </c:pt>
                <c:pt idx="25">
                  <c:v>0.21168283931646342</c:v>
                </c:pt>
                <c:pt idx="28">
                  <c:v>1.1143914012478737</c:v>
                </c:pt>
                <c:pt idx="31">
                  <c:v>0.69068909392528832</c:v>
                </c:pt>
                <c:pt idx="34">
                  <c:v>0.46619657237321788</c:v>
                </c:pt>
                <c:pt idx="37">
                  <c:v>2.2648394236296627</c:v>
                </c:pt>
                <c:pt idx="40">
                  <c:v>1.4878131714752185</c:v>
                </c:pt>
                <c:pt idx="43">
                  <c:v>1.1645292854212879</c:v>
                </c:pt>
                <c:pt idx="46">
                  <c:v>2.0689205476793089</c:v>
                </c:pt>
                <c:pt idx="49">
                  <c:v>1.2530962219871786</c:v>
                </c:pt>
                <c:pt idx="52">
                  <c:v>0.85938793887133857</c:v>
                </c:pt>
                <c:pt idx="55">
                  <c:v>1.2430735136292417</c:v>
                </c:pt>
                <c:pt idx="58">
                  <c:v>0.76547178116064141</c:v>
                </c:pt>
                <c:pt idx="61">
                  <c:v>0.52340358752735683</c:v>
                </c:pt>
              </c:numCache>
            </c:numRef>
          </c:val>
        </c:ser>
        <c:ser>
          <c:idx val="0"/>
          <c:order val="2"/>
          <c:tx>
            <c:strRef>
              <c:f>larger_inputs_with_16cmp!$Q$2</c:f>
              <c:strCache>
                <c:ptCount val="1"/>
                <c:pt idx="0">
                  <c:v>Timesliced, Monitored</c:v>
                </c:pt>
              </c:strCache>
            </c:strRef>
          </c:tx>
          <c:spPr>
            <a:solidFill>
              <a:srgbClr val="C00000"/>
            </a:solidFill>
            <a:ln>
              <a:solidFill>
                <a:prstClr val="black"/>
              </a:solidFill>
            </a:ln>
          </c:spPr>
          <c:dLbls>
            <c:dLbl>
              <c:idx val="3"/>
              <c:layout>
                <c:manualLayout>
                  <c:x val="0"/>
                  <c:y val="-0.27259303513387018"/>
                </c:manualLayout>
              </c:layout>
              <c:dLblPos val="ctr"/>
              <c:showVal val="1"/>
            </c:dLbl>
            <c:dLbl>
              <c:idx val="6"/>
              <c:layout>
                <c:manualLayout>
                  <c:x val="2.2243274518262738E-3"/>
                  <c:y val="-8.9957428618096844E-2"/>
                </c:manualLayout>
              </c:layout>
              <c:dLblPos val="ctr"/>
              <c:showVal val="1"/>
            </c:dLbl>
            <c:dLbl>
              <c:idx val="21"/>
              <c:layout>
                <c:manualLayout>
                  <c:x val="4.0705192368420086E-3"/>
                  <c:y val="1.0323208729661641E-2"/>
                </c:manualLayout>
              </c:layout>
              <c:dLblPos val="ctr"/>
              <c:showVal val="1"/>
            </c:dLbl>
            <c:dLbl>
              <c:idx val="24"/>
              <c:layout>
                <c:manualLayout>
                  <c:x val="3.2114384375343252E-3"/>
                  <c:y val="1.23749583793698E-2"/>
                </c:manualLayout>
              </c:layout>
              <c:dLblPos val="ctr"/>
              <c:showVal val="1"/>
            </c:dLbl>
            <c:delete val="1"/>
            <c:numFmt formatCode="#,##0.0" sourceLinked="0"/>
            <c:txPr>
              <a:bodyPr/>
              <a:lstStyle/>
              <a:p>
                <a:pPr>
                  <a:defRPr sz="1500"/>
                </a:pPr>
                <a:endParaRPr lang="en-US"/>
              </a:p>
            </c:txPr>
            <c:dLblPos val="inBase"/>
          </c:dLbls>
          <c:cat>
            <c:multiLvlStrRef>
              <c:f>larger_inputs_with_16cmp!$O$3:$P$65</c:f>
              <c:multiLvlStrCache>
                <c:ptCount val="63"/>
                <c:lvl>
                  <c:pt idx="1">
                    <c:v>2</c:v>
                  </c:pt>
                  <c:pt idx="4">
                    <c:v>4</c:v>
                  </c:pt>
                  <c:pt idx="7">
                    <c:v>8</c:v>
                  </c:pt>
                  <c:pt idx="10">
                    <c:v>2</c:v>
                  </c:pt>
                  <c:pt idx="13">
                    <c:v>4</c:v>
                  </c:pt>
                  <c:pt idx="16">
                    <c:v>8</c:v>
                  </c:pt>
                  <c:pt idx="19">
                    <c:v>2</c:v>
                  </c:pt>
                  <c:pt idx="22">
                    <c:v>4</c:v>
                  </c:pt>
                  <c:pt idx="25">
                    <c:v>8</c:v>
                  </c:pt>
                  <c:pt idx="28">
                    <c:v>2</c:v>
                  </c:pt>
                  <c:pt idx="31">
                    <c:v>4</c:v>
                  </c:pt>
                  <c:pt idx="34">
                    <c:v>8</c:v>
                  </c:pt>
                  <c:pt idx="37">
                    <c:v>2</c:v>
                  </c:pt>
                  <c:pt idx="40">
                    <c:v>4</c:v>
                  </c:pt>
                  <c:pt idx="43">
                    <c:v>8</c:v>
                  </c:pt>
                  <c:pt idx="46">
                    <c:v>2</c:v>
                  </c:pt>
                  <c:pt idx="49">
                    <c:v>4</c:v>
                  </c:pt>
                  <c:pt idx="52">
                    <c:v>8</c:v>
                  </c:pt>
                  <c:pt idx="55">
                    <c:v>2</c:v>
                  </c:pt>
                  <c:pt idx="58">
                    <c:v>4</c:v>
                  </c:pt>
                  <c:pt idx="62">
                    <c:v>8</c:v>
                  </c:pt>
                </c:lvl>
                <c:lvl>
                  <c:pt idx="0">
                    <c:v>BARNES</c:v>
                  </c:pt>
                  <c:pt idx="9">
                    <c:v>FFT</c:v>
                  </c:pt>
                  <c:pt idx="18">
                    <c:v>FMM</c:v>
                  </c:pt>
                  <c:pt idx="27">
                    <c:v>OCEAN</c:v>
                  </c:pt>
                  <c:pt idx="36">
                    <c:v>BLACKSCHOLES</c:v>
                  </c:pt>
                  <c:pt idx="45">
                    <c:v>LU</c:v>
                  </c:pt>
                  <c:pt idx="54">
                    <c:v>GEO. MEAN</c:v>
                  </c:pt>
                </c:lvl>
              </c:multiLvlStrCache>
            </c:multiLvlStrRef>
          </c:cat>
          <c:val>
            <c:numRef>
              <c:f>larger_inputs_with_16cmp!$Q$3:$Q$63</c:f>
              <c:numCache>
                <c:formatCode>General</c:formatCode>
                <c:ptCount val="61"/>
                <c:pt idx="0">
                  <c:v>2.0941780286428782</c:v>
                </c:pt>
                <c:pt idx="3">
                  <c:v>3.2345635588615416</c:v>
                </c:pt>
                <c:pt idx="6">
                  <c:v>4.6001080191791299</c:v>
                </c:pt>
                <c:pt idx="9">
                  <c:v>1.0004609179755997</c:v>
                </c:pt>
                <c:pt idx="12">
                  <c:v>0.98800029737808404</c:v>
                </c:pt>
                <c:pt idx="15">
                  <c:v>0.96103578697337966</c:v>
                </c:pt>
                <c:pt idx="18">
                  <c:v>1.5201253848977443</c:v>
                </c:pt>
                <c:pt idx="21">
                  <c:v>6.5879384201122626</c:v>
                </c:pt>
                <c:pt idx="24">
                  <c:v>8.6765900900960791</c:v>
                </c:pt>
                <c:pt idx="27">
                  <c:v>1.0390502316356329</c:v>
                </c:pt>
                <c:pt idx="30">
                  <c:v>1.1562933636742041</c:v>
                </c:pt>
                <c:pt idx="33">
                  <c:v>1.2236693187218528</c:v>
                </c:pt>
                <c:pt idx="36">
                  <c:v>1.0151905286097975</c:v>
                </c:pt>
                <c:pt idx="39">
                  <c:v>1.0079735302164499</c:v>
                </c:pt>
                <c:pt idx="42">
                  <c:v>1.007796706492236</c:v>
                </c:pt>
                <c:pt idx="45">
                  <c:v>0.99481262662094927</c:v>
                </c:pt>
                <c:pt idx="48">
                  <c:v>0.99731032127745678</c:v>
                </c:pt>
                <c:pt idx="51">
                  <c:v>1.0054201267754637</c:v>
                </c:pt>
                <c:pt idx="54">
                  <c:v>1.2227464801843553</c:v>
                </c:pt>
                <c:pt idx="57">
                  <c:v>1.7039033691704559</c:v>
                </c:pt>
                <c:pt idx="60">
                  <c:v>1.9034444570202838</c:v>
                </c:pt>
              </c:numCache>
            </c:numRef>
          </c:val>
        </c:ser>
        <c:gapWidth val="0"/>
        <c:overlap val="66"/>
        <c:axId val="59974400"/>
        <c:axId val="59975936"/>
      </c:barChart>
      <c:catAx>
        <c:axId val="59974400"/>
        <c:scaling>
          <c:orientation val="minMax"/>
        </c:scaling>
        <c:axPos val="b"/>
        <c:majorTickMark val="none"/>
        <c:tickLblPos val="nextTo"/>
        <c:spPr>
          <a:ln w="12700">
            <a:solidFill>
              <a:sysClr val="windowText" lastClr="000000"/>
            </a:solidFill>
          </a:ln>
        </c:spPr>
        <c:txPr>
          <a:bodyPr/>
          <a:lstStyle/>
          <a:p>
            <a:pPr>
              <a:defRPr sz="1300"/>
            </a:pPr>
            <a:endParaRPr lang="en-US"/>
          </a:p>
        </c:txPr>
        <c:crossAx val="59975936"/>
        <c:crosses val="autoZero"/>
        <c:lblAlgn val="ctr"/>
        <c:lblOffset val="100"/>
      </c:catAx>
      <c:valAx>
        <c:axId val="59975936"/>
        <c:scaling>
          <c:orientation val="minMax"/>
          <c:max val="2.5"/>
        </c:scaling>
        <c:axPos val="l"/>
        <c:majorGridlines>
          <c:spPr>
            <a:ln w="12700">
              <a:solidFill>
                <a:srgbClr val="7F7F7F"/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sz="1500"/>
                </a:pPr>
                <a:r>
                  <a:rPr lang="en-US" sz="1500" dirty="0"/>
                  <a:t>Normalized Execution Time</a:t>
                </a:r>
              </a:p>
            </c:rich>
          </c:tx>
          <c:layout>
            <c:manualLayout>
              <c:xMode val="edge"/>
              <c:yMode val="edge"/>
              <c:x val="0"/>
              <c:y val="0.23594138971087525"/>
            </c:manualLayout>
          </c:layout>
        </c:title>
        <c:numFmt formatCode="#,##0.00" sourceLinked="0"/>
        <c:tickLblPos val="nextTo"/>
        <c:spPr>
          <a:ln w="12700">
            <a:solidFill>
              <a:schemeClr val="tx1">
                <a:lumMod val="65000"/>
                <a:lumOff val="35000"/>
              </a:schemeClr>
            </a:solidFill>
            <a:prstDash val="solid"/>
          </a:ln>
        </c:spPr>
        <c:txPr>
          <a:bodyPr/>
          <a:lstStyle/>
          <a:p>
            <a:pPr>
              <a:defRPr sz="1300"/>
            </a:pPr>
            <a:endParaRPr lang="en-US"/>
          </a:p>
        </c:txPr>
        <c:crossAx val="59974400"/>
        <c:crosses val="autoZero"/>
        <c:crossBetween val="between"/>
        <c:majorUnit val="0.25"/>
      </c:valAx>
      <c:spPr>
        <a:ln>
          <a:solidFill>
            <a:schemeClr val="tx1"/>
          </a:solidFill>
        </a:ln>
      </c:spPr>
    </c:plotArea>
    <c:legend>
      <c:legendPos val="r"/>
      <c:layout>
        <c:manualLayout>
          <c:xMode val="edge"/>
          <c:yMode val="edge"/>
          <c:x val="0.66501197218768826"/>
          <c:y val="4.7903617417995384E-2"/>
          <c:w val="0.28278399410599991"/>
          <c:h val="0.14818570103202391"/>
        </c:manualLayout>
      </c:layout>
      <c:spPr>
        <a:ln>
          <a:noFill/>
        </a:ln>
      </c:spPr>
      <c:txPr>
        <a:bodyPr/>
        <a:lstStyle/>
        <a:p>
          <a:pPr>
            <a:defRPr sz="1300"/>
          </a:pPr>
          <a:endParaRPr lang="en-US"/>
        </a:p>
      </c:txPr>
    </c:legend>
    <c:plotVisOnly val="1"/>
    <c:dispBlanksAs val="gap"/>
  </c:chart>
  <c:spPr>
    <a:ln>
      <a:noFill/>
    </a:ln>
  </c:spPr>
  <c:txPr>
    <a:bodyPr/>
    <a:lstStyle/>
    <a:p>
      <a:pPr>
        <a:defRPr sz="1100">
          <a:latin typeface="Calibri" pitchFamily="34" charset="0"/>
        </a:defRPr>
      </a:pPr>
      <a:endParaRPr lang="en-US"/>
    </a:p>
  </c:txPr>
  <c:externalData r:id="rId1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20694423810231422"/>
          <c:y val="0.10102159474127424"/>
          <c:w val="0.7765629178428165"/>
          <c:h val="0.65561914668768051"/>
        </c:manualLayout>
      </c:layout>
      <c:barChart>
        <c:barDir val="col"/>
        <c:grouping val="clustered"/>
        <c:ser>
          <c:idx val="1"/>
          <c:order val="0"/>
          <c:tx>
            <c:strRef>
              <c:f>larger_inputs_with_16cmp!$CN$48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339933"/>
            </a:solidFill>
            <a:ln>
              <a:solidFill>
                <a:prstClr val="black"/>
              </a:solidFill>
            </a:ln>
          </c:spPr>
          <c:cat>
            <c:strRef>
              <c:f>larger_inputs_with_16cmp!$CL$49:$CL$68</c:f>
              <c:strCache>
                <c:ptCount val="19"/>
                <c:pt idx="0">
                  <c:v>BARNES</c:v>
                </c:pt>
                <c:pt idx="3">
                  <c:v>FFT</c:v>
                </c:pt>
                <c:pt idx="6">
                  <c:v>FMM</c:v>
                </c:pt>
                <c:pt idx="9">
                  <c:v>OCEAN</c:v>
                </c:pt>
                <c:pt idx="12">
                  <c:v>BLACKS.</c:v>
                </c:pt>
                <c:pt idx="15">
                  <c:v>LU</c:v>
                </c:pt>
                <c:pt idx="18">
                  <c:v>GEO. MEAN</c:v>
                </c:pt>
              </c:strCache>
            </c:strRef>
          </c:cat>
          <c:val>
            <c:numRef>
              <c:f>larger_inputs_with_16cmp!$CN$49:$CN$68</c:f>
              <c:numCache>
                <c:formatCode>General</c:formatCode>
                <c:ptCount val="20"/>
                <c:pt idx="1">
                  <c:v>0.36582454545176352</c:v>
                </c:pt>
                <c:pt idx="4">
                  <c:v>0.56905328097464858</c:v>
                </c:pt>
                <c:pt idx="7">
                  <c:v>0.21168283931646401</c:v>
                </c:pt>
                <c:pt idx="10">
                  <c:v>0.46619657237321788</c:v>
                </c:pt>
                <c:pt idx="13">
                  <c:v>1.1645292854212879</c:v>
                </c:pt>
                <c:pt idx="16">
                  <c:v>0.85938793887133857</c:v>
                </c:pt>
                <c:pt idx="19">
                  <c:v>0.52340358752735383</c:v>
                </c:pt>
              </c:numCache>
            </c:numRef>
          </c:val>
        </c:ser>
        <c:ser>
          <c:idx val="0"/>
          <c:order val="1"/>
          <c:tx>
            <c:strRef>
              <c:f>larger_inputs_with_16cmp!$CM$48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prstClr val="black"/>
              </a:solidFill>
            </a:ln>
          </c:spPr>
          <c:dLbls>
            <c:dLbl>
              <c:idx val="12"/>
              <c:layout>
                <c:manualLayout>
                  <c:x val="3.6790512297074185E-3"/>
                  <c:y val="1.2980881134343222E-2"/>
                </c:manualLayout>
              </c:layout>
              <c:numFmt formatCode="#,##0.0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outEnd"/>
              <c:showVal val="1"/>
            </c:dLbl>
            <c:delete val="1"/>
            <c:dLblPos val="ctr"/>
          </c:dLbls>
          <c:cat>
            <c:strRef>
              <c:f>larger_inputs_with_16cmp!$CL$49:$CL$68</c:f>
              <c:strCache>
                <c:ptCount val="19"/>
                <c:pt idx="0">
                  <c:v>BARNES</c:v>
                </c:pt>
                <c:pt idx="3">
                  <c:v>FFT</c:v>
                </c:pt>
                <c:pt idx="6">
                  <c:v>FMM</c:v>
                </c:pt>
                <c:pt idx="9">
                  <c:v>OCEAN</c:v>
                </c:pt>
                <c:pt idx="12">
                  <c:v>BLACKS.</c:v>
                </c:pt>
                <c:pt idx="15">
                  <c:v>LU</c:v>
                </c:pt>
                <c:pt idx="18">
                  <c:v>GEO. MEAN</c:v>
                </c:pt>
              </c:strCache>
            </c:strRef>
          </c:cat>
          <c:val>
            <c:numRef>
              <c:f>larger_inputs_with_16cmp!$CM$49:$CM$68</c:f>
              <c:numCache>
                <c:formatCode>General</c:formatCode>
                <c:ptCount val="20"/>
                <c:pt idx="0">
                  <c:v>0.51736689953844817</c:v>
                </c:pt>
                <c:pt idx="3">
                  <c:v>0.64816908500241921</c:v>
                </c:pt>
                <c:pt idx="6">
                  <c:v>0.45796521787802658</c:v>
                </c:pt>
                <c:pt idx="9">
                  <c:v>0.54211117745868065</c:v>
                </c:pt>
                <c:pt idx="12">
                  <c:v>3.0604987644510446</c:v>
                </c:pt>
                <c:pt idx="15">
                  <c:v>0.97768956019946573</c:v>
                </c:pt>
                <c:pt idx="18">
                  <c:v>0.79323189057343868</c:v>
                </c:pt>
              </c:numCache>
            </c:numRef>
          </c:val>
        </c:ser>
        <c:gapWidth val="0"/>
        <c:overlap val="100"/>
        <c:axId val="59925632"/>
        <c:axId val="59927168"/>
      </c:barChart>
      <c:catAx>
        <c:axId val="59925632"/>
        <c:scaling>
          <c:orientation val="minMax"/>
        </c:scaling>
        <c:axPos val="b"/>
        <c:tickLblPos val="nextTo"/>
        <c:txPr>
          <a:bodyPr rot="-5400000" vert="horz"/>
          <a:lstStyle/>
          <a:p>
            <a:pPr>
              <a:defRPr/>
            </a:pPr>
            <a:endParaRPr lang="en-US"/>
          </a:p>
        </c:txPr>
        <c:crossAx val="59927168"/>
        <c:crosses val="autoZero"/>
        <c:auto val="1"/>
        <c:lblAlgn val="ctr"/>
        <c:lblOffset val="100"/>
        <c:tickMarkSkip val="3"/>
      </c:catAx>
      <c:valAx>
        <c:axId val="59927168"/>
        <c:scaling>
          <c:orientation val="minMax"/>
          <c:max val="2"/>
        </c:scaling>
        <c:axPos val="l"/>
        <c:majorGridlines>
          <c:spPr>
            <a:ln>
              <a:solidFill>
                <a:prstClr val="black"/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>
                  <a:defRPr b="0"/>
                </a:pPr>
                <a:r>
                  <a:rPr lang="en-US" b="0" dirty="0"/>
                  <a:t>Normalized Execution Time</a:t>
                </a:r>
              </a:p>
            </c:rich>
          </c:tx>
          <c:layout>
            <c:manualLayout>
              <c:xMode val="edge"/>
              <c:yMode val="edge"/>
              <c:x val="0"/>
              <c:y val="0.15712059510870938"/>
            </c:manualLayout>
          </c:layout>
        </c:title>
        <c:numFmt formatCode="General" sourceLinked="1"/>
        <c:tickLblPos val="nextTo"/>
        <c:crossAx val="59925632"/>
        <c:crosses val="autoZero"/>
        <c:crossBetween val="between"/>
        <c:majorUnit val="0.25"/>
      </c:valAx>
    </c:plotArea>
    <c:legend>
      <c:legendPos val="r"/>
      <c:layout>
        <c:manualLayout>
          <c:xMode val="edge"/>
          <c:yMode val="edge"/>
          <c:x val="0.73170129289394781"/>
          <c:y val="2.3414387648001991E-2"/>
          <c:w val="0.19208805350944044"/>
          <c:h val="0.12550137857373506"/>
        </c:manualLayout>
      </c:layout>
      <c:spPr>
        <a:ln w="25400">
          <a:solidFill>
            <a:srgbClr val="92D050"/>
          </a:solidFill>
        </a:ln>
      </c:spPr>
    </c:legend>
    <c:plotVisOnly val="1"/>
  </c:chart>
  <c:txPr>
    <a:bodyPr/>
    <a:lstStyle/>
    <a:p>
      <a:pPr>
        <a:defRPr sz="1400">
          <a:latin typeface="Calibri" pitchFamily="34" charset="0"/>
        </a:defRPr>
      </a:pPr>
      <a:endParaRPr lang="en-US"/>
    </a:p>
  </c:txPr>
  <c:externalData r:id="rId1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1"/>
  <c:lang val="en-US"/>
  <c:chart>
    <c:plotArea>
      <c:layout>
        <c:manualLayout>
          <c:layoutTarget val="inner"/>
          <c:xMode val="edge"/>
          <c:yMode val="edge"/>
          <c:x val="0.23635838701980441"/>
          <c:y val="5.3783511436070533E-2"/>
          <c:w val="0.76364161298020172"/>
          <c:h val="0.74154199475065619"/>
        </c:manualLayout>
      </c:layout>
      <c:barChart>
        <c:barDir val="col"/>
        <c:grouping val="clustered"/>
        <c:ser>
          <c:idx val="1"/>
          <c:order val="0"/>
          <c:tx>
            <c:strRef>
              <c:f>larger_inputs_with_16cmp!$BW$73</c:f>
              <c:strCache>
                <c:ptCount val="1"/>
                <c:pt idx="0">
                  <c:v>64K</c:v>
                </c:pt>
              </c:strCache>
            </c:strRef>
          </c:tx>
          <c:spPr>
            <a:solidFill>
              <a:srgbClr val="339933"/>
            </a:solidFill>
            <a:ln>
              <a:solidFill>
                <a:schemeClr val="tx1"/>
              </a:solidFill>
            </a:ln>
          </c:spPr>
          <c:dLbls>
            <c:dLbl>
              <c:idx val="10"/>
              <c:layout>
                <c:manualLayout>
                  <c:x val="-2.1515151515151551E-3"/>
                  <c:y val="1.8262560929883825E-3"/>
                </c:manualLayout>
              </c:layout>
              <c:numFmt formatCode="0.0E+00" sourceLinked="0"/>
              <c:spPr/>
              <c:txPr>
                <a:bodyPr/>
                <a:lstStyle/>
                <a:p>
                  <a:pPr>
                    <a:defRPr/>
                  </a:pPr>
                  <a:endParaRPr lang="en-US"/>
                </a:p>
              </c:txPr>
              <c:dLblPos val="outEnd"/>
              <c:showVal val="1"/>
            </c:dLbl>
            <c:delete val="1"/>
            <c:dLblPos val="ctr"/>
          </c:dLbls>
          <c:cat>
            <c:strRef>
              <c:f>larger_inputs_with_16cmp!$BU$74:$BU$92</c:f>
              <c:strCache>
                <c:ptCount val="19"/>
                <c:pt idx="0">
                  <c:v>BARNES</c:v>
                </c:pt>
                <c:pt idx="3">
                  <c:v>FFT</c:v>
                </c:pt>
                <c:pt idx="6">
                  <c:v>FMM</c:v>
                </c:pt>
                <c:pt idx="9">
                  <c:v>OCEAN</c:v>
                </c:pt>
                <c:pt idx="12">
                  <c:v>BLACKS.</c:v>
                </c:pt>
                <c:pt idx="15">
                  <c:v>LU</c:v>
                </c:pt>
                <c:pt idx="18">
                  <c:v>GEO. MEAN</c:v>
                </c:pt>
              </c:strCache>
            </c:strRef>
          </c:cat>
          <c:val>
            <c:numRef>
              <c:f>larger_inputs_with_16cmp!$BW$74:$BW$93</c:f>
              <c:numCache>
                <c:formatCode>0.00E+00</c:formatCode>
                <c:ptCount val="20"/>
                <c:pt idx="1">
                  <c:v>7.5066457698354534E-3</c:v>
                </c:pt>
                <c:pt idx="4">
                  <c:v>1.1643121267657357E-5</c:v>
                </c:pt>
                <c:pt idx="7">
                  <c:v>1.1592804518839265E-6</c:v>
                </c:pt>
                <c:pt idx="10">
                  <c:v>0.13522520578987021</c:v>
                </c:pt>
                <c:pt idx="13">
                  <c:v>5.529467223075144E-3</c:v>
                </c:pt>
                <c:pt idx="16">
                  <c:v>7.7191153262798777E-6</c:v>
                </c:pt>
                <c:pt idx="19">
                  <c:v>2.8918031121160081E-4</c:v>
                </c:pt>
              </c:numCache>
            </c:numRef>
          </c:val>
        </c:ser>
        <c:ser>
          <c:idx val="0"/>
          <c:order val="1"/>
          <c:tx>
            <c:strRef>
              <c:f>larger_inputs_with_16cmp!$BV$73</c:f>
              <c:strCache>
                <c:ptCount val="1"/>
                <c:pt idx="0">
                  <c:v>8K</c:v>
                </c:pt>
              </c:strCache>
            </c:strRef>
          </c:tx>
          <c:spPr>
            <a:solidFill>
              <a:schemeClr val="accent4">
                <a:lumMod val="75000"/>
              </a:schemeClr>
            </a:solidFill>
            <a:ln>
              <a:solidFill>
                <a:schemeClr val="tx1"/>
              </a:solidFill>
            </a:ln>
          </c:spPr>
          <c:cat>
            <c:strRef>
              <c:f>larger_inputs_with_16cmp!$BU$74:$BU$92</c:f>
              <c:strCache>
                <c:ptCount val="19"/>
                <c:pt idx="0">
                  <c:v>BARNES</c:v>
                </c:pt>
                <c:pt idx="3">
                  <c:v>FFT</c:v>
                </c:pt>
                <c:pt idx="6">
                  <c:v>FMM</c:v>
                </c:pt>
                <c:pt idx="9">
                  <c:v>OCEAN</c:v>
                </c:pt>
                <c:pt idx="12">
                  <c:v>BLACKS.</c:v>
                </c:pt>
                <c:pt idx="15">
                  <c:v>LU</c:v>
                </c:pt>
                <c:pt idx="18">
                  <c:v>GEO. MEAN</c:v>
                </c:pt>
              </c:strCache>
            </c:strRef>
          </c:cat>
          <c:val>
            <c:numRef>
              <c:f>larger_inputs_with_16cmp!$BV$74:$BV$92</c:f>
              <c:numCache>
                <c:formatCode>General</c:formatCode>
                <c:ptCount val="19"/>
                <c:pt idx="0" formatCode="0.00E+00">
                  <c:v>1.3567506021385146E-4</c:v>
                </c:pt>
                <c:pt idx="3" formatCode="0.00E+00">
                  <c:v>1.1599976949188726E-5</c:v>
                </c:pt>
                <c:pt idx="6" formatCode="0.00E+00">
                  <c:v>8.9210626247789742E-7</c:v>
                </c:pt>
                <c:pt idx="9" formatCode="0.00E+00">
                  <c:v>4.2020614671204432E-4</c:v>
                </c:pt>
                <c:pt idx="12" formatCode="0.00E+00">
                  <c:v>1.0662383272511987E-5</c:v>
                </c:pt>
                <c:pt idx="15" formatCode="0.00E+00">
                  <c:v>1.5556665575231913E-5</c:v>
                </c:pt>
                <c:pt idx="18" formatCode="0.00E+00">
                  <c:v>2.1466825397867351E-5</c:v>
                </c:pt>
              </c:numCache>
            </c:numRef>
          </c:val>
        </c:ser>
        <c:gapWidth val="0"/>
        <c:overlap val="100"/>
        <c:axId val="60010496"/>
        <c:axId val="60012032"/>
      </c:barChart>
      <c:catAx>
        <c:axId val="60010496"/>
        <c:scaling>
          <c:orientation val="minMax"/>
        </c:scaling>
        <c:axPos val="b"/>
        <c:majorTickMark val="in"/>
        <c:tickLblPos val="nextTo"/>
        <c:txPr>
          <a:bodyPr rot="-5400000" vert="horz" anchor="ctr" anchorCtr="1"/>
          <a:lstStyle/>
          <a:p>
            <a:pPr>
              <a:defRPr sz="1400">
                <a:latin typeface="Calibri" pitchFamily="34" charset="0"/>
              </a:defRPr>
            </a:pPr>
            <a:endParaRPr lang="en-US"/>
          </a:p>
        </c:txPr>
        <c:crossAx val="60012032"/>
        <c:crossesAt val="1.0000000000000117E-7"/>
        <c:lblAlgn val="ctr"/>
        <c:lblOffset val="100"/>
        <c:tickMarkSkip val="3"/>
      </c:catAx>
      <c:valAx>
        <c:axId val="60012032"/>
        <c:scaling>
          <c:logBase val="10"/>
          <c:orientation val="minMax"/>
          <c:max val="0.1"/>
          <c:min val="1.0000000000000117E-7"/>
        </c:scaling>
        <c:axPos val="l"/>
        <c:majorGridlines>
          <c:spPr>
            <a:ln>
              <a:solidFill>
                <a:prstClr val="black"/>
              </a:solidFill>
              <a:prstDash val="sysDot"/>
            </a:ln>
          </c:spPr>
        </c:majorGridlines>
        <c:title>
          <c:tx>
            <c:rich>
              <a:bodyPr rot="-5400000" vert="horz"/>
              <a:lstStyle/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Calibri" pitchFamily="34" charset="0"/>
                    <a:ea typeface="+mn-ea"/>
                    <a:cs typeface="+mn-cs"/>
                  </a:defRPr>
                </a:pPr>
                <a:r>
                  <a:rPr lang="en-US" sz="1500" b="0" i="0" baseline="0" dirty="0">
                    <a:latin typeface="Calibri" pitchFamily="34" charset="0"/>
                  </a:rPr>
                  <a:t>False Positives (% of Memory Accesses)</a:t>
                </a:r>
                <a:endParaRPr lang="en-US" sz="1500" b="0" dirty="0">
                  <a:latin typeface="Calibri" pitchFamily="34" charset="0"/>
                </a:endParaRPr>
              </a:p>
              <a:p>
                <a:pPr marL="0" marR="0" indent="0" algn="ctr" defTabSz="914400" rtl="0" eaLnBrk="1" fontAlgn="auto" latinLnBrk="0" hangingPunct="1">
                  <a:lnSpc>
                    <a:spcPct val="100000"/>
                  </a:lnSpc>
                  <a:spcBef>
                    <a:spcPts val="0"/>
                  </a:spcBef>
                  <a:spcAft>
                    <a:spcPts val="0"/>
                  </a:spcAft>
                  <a:buClrTx/>
                  <a:buSzTx/>
                  <a:buFontTx/>
                  <a:buNone/>
                  <a:tabLst/>
                  <a:defRPr sz="1000" b="1" i="0" u="none" strike="noStrike" kern="1200" baseline="0">
                    <a:solidFill>
                      <a:sysClr val="windowText" lastClr="000000"/>
                    </a:solidFill>
                    <a:latin typeface="Calibri" pitchFamily="34" charset="0"/>
                    <a:ea typeface="+mn-ea"/>
                    <a:cs typeface="+mn-cs"/>
                  </a:defRPr>
                </a:pPr>
                <a:endParaRPr lang="en-US" sz="1800" dirty="0">
                  <a:latin typeface="Calibri" pitchFamily="34" charset="0"/>
                </a:endParaRPr>
              </a:p>
            </c:rich>
          </c:tx>
          <c:layout>
            <c:manualLayout>
              <c:xMode val="edge"/>
              <c:yMode val="edge"/>
              <c:x val="0"/>
              <c:y val="5.610805921303378E-2"/>
            </c:manualLayout>
          </c:layout>
        </c:title>
        <c:numFmt formatCode="0.0E+00" sourceLinked="0"/>
        <c:majorTickMark val="in"/>
        <c:tickLblPos val="nextTo"/>
        <c:txPr>
          <a:bodyPr/>
          <a:lstStyle/>
          <a:p>
            <a:pPr>
              <a:defRPr sz="1400">
                <a:latin typeface="Calibri" pitchFamily="34" charset="0"/>
              </a:defRPr>
            </a:pPr>
            <a:endParaRPr lang="en-US"/>
          </a:p>
        </c:txPr>
        <c:crossAx val="60010496"/>
        <c:crosses val="autoZero"/>
        <c:crossBetween val="between"/>
      </c:valAx>
    </c:plotArea>
    <c:plotVisOnly val="1"/>
  </c:chart>
  <c:externalData r:id="rId1"/>
</c:chartSpac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56047755-95E8-479B-B91B-C2D719A902BF}" type="datetimeFigureOut">
              <a:rPr lang="en-US" smtClean="0"/>
              <a:pPr/>
              <a:t>3/19/2010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6A5B0C05-967D-473A-AF9C-C5493B5FB782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43A406DD-DE1B-47AF-B1FC-E85B26F15CF8}" type="datetimeFigureOut">
              <a:rPr lang="en-US" smtClean="0"/>
              <a:pPr/>
              <a:t>3/19/2010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57300" y="720725"/>
            <a:ext cx="4800600" cy="36004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661" tIns="48331" rIns="96661" bIns="48331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560570"/>
            <a:ext cx="5852160" cy="4320540"/>
          </a:xfrm>
          <a:prstGeom prst="rect">
            <a:avLst/>
          </a:prstGeom>
        </p:spPr>
        <p:txBody>
          <a:bodyPr vert="horz" lIns="96661" tIns="48331" rIns="96661" bIns="48331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CD5CEABA-D1C8-446C-A284-F19C7400A2C6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1</a:t>
            </a:fld>
            <a:endParaRPr lang="en-US" dirty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10</a:t>
            </a:fld>
            <a:endParaRPr lang="en-US" dirty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11</a:t>
            </a:fld>
            <a:endParaRPr lang="en-US" dirty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12</a:t>
            </a:fld>
            <a:endParaRPr lang="en-US" dirty="0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13</a:t>
            </a:fld>
            <a:endParaRPr lang="en-US" dirty="0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14</a:t>
            </a:fld>
            <a:endParaRPr lang="en-US" dirty="0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15</a:t>
            </a:fld>
            <a:endParaRPr lang="en-US" dirty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16</a:t>
            </a:fld>
            <a:endParaRPr lang="en-US" dirty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17</a:t>
            </a:fld>
            <a:endParaRPr lang="en-US" dirty="0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18</a:t>
            </a:fld>
            <a:endParaRPr lang="en-US" dirty="0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19</a:t>
            </a:fld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20</a:t>
            </a:fld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21</a:t>
            </a:fld>
            <a:endParaRPr lang="en-US" dirty="0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22</a:t>
            </a:fld>
            <a:endParaRPr lang="en-US" dirty="0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23</a:t>
            </a:fld>
            <a:endParaRPr lang="en-US" dirty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24</a:t>
            </a:fld>
            <a:endParaRPr lang="en-US" dirty="0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25</a:t>
            </a:fld>
            <a:endParaRPr lang="en-US" dirty="0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26</a:t>
            </a:fld>
            <a:endParaRPr lang="en-US" dirty="0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27</a:t>
            </a:fld>
            <a:endParaRPr lang="en-US" dirty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28</a:t>
            </a:fld>
            <a:endParaRPr lang="en-US" dirty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29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US" sz="19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3</a:t>
            </a:fld>
            <a:endParaRPr lang="en-US" dirty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30</a:t>
            </a:fld>
            <a:endParaRPr lang="en-US" dirty="0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31</a:t>
            </a:fld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32</a:t>
            </a:fld>
            <a:endParaRPr lang="en-US" dirty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4</a:t>
            </a:fld>
            <a:endParaRPr lang="en-US" dirty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pPr lvl="1"/>
            <a:endParaRPr lang="en-US" sz="1900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5</a:t>
            </a:fld>
            <a:endParaRPr lang="en-US" dirty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6</a:t>
            </a:fld>
            <a:endParaRPr lang="en-US" dirty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7</a:t>
            </a:fld>
            <a:endParaRPr lang="en-US" dirty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8</a:t>
            </a:fld>
            <a:endParaRPr lang="en-US" dirty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D5CEABA-D1C8-446C-A284-F19C7400A2C6}" type="slidenum">
              <a:rPr lang="en-US" smtClean="0"/>
              <a:pPr/>
              <a:t>9</a:t>
            </a:fld>
            <a:endParaRPr lang="en-US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 descr="C:\Users\Michelle\Pictures\Microsoft Clip Organizer\j0428565.jpg"/>
          <p:cNvPicPr>
            <a:picLocks noChangeAspect="1" noChangeArrowheads="1"/>
          </p:cNvPicPr>
          <p:nvPr userDrawn="1"/>
        </p:nvPicPr>
        <p:blipFill>
          <a:blip r:embed="rId2" cstate="print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6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88100"/>
            <a:ext cx="2133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r>
              <a:rPr lang="en-US" dirty="0" smtClean="0"/>
              <a:t>Butterfly Analysis</a:t>
            </a:r>
            <a:endParaRPr lang="en-US" dirty="0"/>
          </a:p>
        </p:txBody>
      </p:sp>
      <p:sp>
        <p:nvSpPr>
          <p:cNvPr id="7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r>
              <a:rPr lang="en-US" dirty="0" smtClean="0"/>
              <a:t>‹#›</a:t>
            </a:r>
            <a:endParaRPr lang="en-US" dirty="0"/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88100"/>
            <a:ext cx="2133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FF652E4B-0B86-4A42-975C-5C53F8708B0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 userDrawn="1"/>
        </p:nvSpPr>
        <p:spPr>
          <a:xfrm>
            <a:off x="0" y="6172200"/>
            <a:ext cx="9144000" cy="6858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Rectangle 10"/>
          <p:cNvSpPr/>
          <p:nvPr userDrawn="1"/>
        </p:nvSpPr>
        <p:spPr>
          <a:xfrm>
            <a:off x="0" y="0"/>
            <a:ext cx="9144000" cy="609600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88100"/>
            <a:ext cx="2133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r>
              <a:rPr lang="en-US" dirty="0" smtClean="0"/>
              <a:t>Butterfly Analysis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r>
              <a:rPr lang="en-US" dirty="0" smtClean="0"/>
              <a:t>‹#›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88100"/>
            <a:ext cx="2133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FF652E4B-0B86-4A42-975C-5C53F8708B0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388100"/>
            <a:ext cx="2133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r>
              <a:rPr lang="en-US" dirty="0" smtClean="0"/>
              <a:t>Butterfly Analysis</a:t>
            </a:r>
            <a:endParaRPr lang="en-US" dirty="0"/>
          </a:p>
        </p:txBody>
      </p:sp>
      <p:sp>
        <p:nvSpPr>
          <p:cNvPr id="9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r>
              <a:rPr lang="en-US" dirty="0" smtClean="0"/>
              <a:t>‹#›</a:t>
            </a:r>
            <a:endParaRPr lang="en-US" dirty="0"/>
          </a:p>
        </p:txBody>
      </p:sp>
      <p:sp>
        <p:nvSpPr>
          <p:cNvPr id="10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553200" y="6388100"/>
            <a:ext cx="2133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FF652E4B-0B86-4A42-975C-5C53F8708B0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87362"/>
            <a:ext cx="8229600" cy="731838"/>
          </a:xfrm>
        </p:spPr>
        <p:txBody>
          <a:bodyPr/>
          <a:lstStyle>
            <a:lvl1pPr>
              <a:defRPr sz="2400" u="sng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8100"/>
            <a:ext cx="2895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300" smtClean="0">
                <a:latin typeface="Calibri" pitchFamily="34" charset="0"/>
                <a:cs typeface="+mn-cs"/>
              </a:defRPr>
            </a:lvl1pPr>
          </a:lstStyle>
          <a:p>
            <a:fld id="{C17F2B19-6A7B-4986-A42C-9684613F74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8100"/>
            <a:ext cx="2133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pitchFamily="34" charset="0"/>
                <a:cs typeface="+mn-cs"/>
              </a:defRPr>
            </a:lvl1pPr>
          </a:lstStyle>
          <a:p>
            <a:r>
              <a:rPr lang="en-US" dirty="0" smtClean="0">
                <a:sym typeface="Symbol"/>
              </a:rPr>
              <a:t>   </a:t>
            </a:r>
            <a:r>
              <a:rPr lang="en-US" dirty="0" smtClean="0"/>
              <a:t>Michelle Goodstein</a:t>
            </a:r>
            <a:endParaRPr lang="en-US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8100"/>
            <a:ext cx="2133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300" i="0" u="sng" smtClean="0">
                <a:latin typeface="Calibri" pitchFamily="34" charset="0"/>
                <a:cs typeface="+mn-cs"/>
              </a:defRPr>
            </a:lvl1pPr>
          </a:lstStyle>
          <a:p>
            <a:pPr algn="l"/>
            <a:r>
              <a:rPr lang="en-US" dirty="0" smtClean="0"/>
              <a:t>Butterfly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xfrm>
            <a:off x="457200" y="6388100"/>
            <a:ext cx="2133600" cy="317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Butterfly Analysis</a:t>
            </a:r>
            <a:endParaRPr lang="en-US" dirty="0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388100"/>
            <a:ext cx="2895600" cy="317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r>
              <a:rPr lang="en-US" dirty="0" smtClean="0"/>
              <a:t>‹#›</a:t>
            </a:r>
            <a:endParaRPr lang="en-US" dirty="0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388100"/>
            <a:ext cx="2133600" cy="317500"/>
          </a:xfrm>
          <a:prstGeom prst="rect">
            <a:avLst/>
          </a:prstGeom>
          <a:ln/>
        </p:spPr>
        <p:txBody>
          <a:bodyPr/>
          <a:lstStyle>
            <a:lvl1pPr>
              <a:defRPr/>
            </a:lvl1pPr>
          </a:lstStyle>
          <a:p>
            <a:fld id="{FF652E4B-0B86-4A42-975C-5C53F8708B0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1838"/>
          </a:xfrm>
        </p:spPr>
        <p:txBody>
          <a:bodyPr/>
          <a:lstStyle>
            <a:lvl1pPr>
              <a:defRPr sz="2400" u="sng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8100"/>
            <a:ext cx="2895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300" smtClean="0">
                <a:latin typeface="Calibri" pitchFamily="34" charset="0"/>
                <a:cs typeface="+mn-cs"/>
              </a:defRPr>
            </a:lvl1pPr>
          </a:lstStyle>
          <a:p>
            <a:r>
              <a:rPr lang="en-US" dirty="0" smtClean="0"/>
              <a:t>-</a:t>
            </a:r>
            <a:fld id="{C17F2B19-6A7B-4986-A42C-9684613F7487}" type="slidenum">
              <a:rPr lang="en-US" smtClean="0"/>
              <a:pPr/>
              <a:t>‹#›</a:t>
            </a:fld>
            <a:r>
              <a:rPr lang="en-US" dirty="0" smtClean="0"/>
              <a:t>-</a:t>
            </a:r>
            <a:endParaRPr lang="en-US" dirty="0"/>
          </a:p>
        </p:txBody>
      </p:sp>
      <p:sp>
        <p:nvSpPr>
          <p:cNvPr id="1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8100"/>
            <a:ext cx="2133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pitchFamily="34" charset="0"/>
                <a:cs typeface="+mn-cs"/>
              </a:defRPr>
            </a:lvl1pPr>
          </a:lstStyle>
          <a:p>
            <a:r>
              <a:rPr lang="en-US" dirty="0" smtClean="0">
                <a:sym typeface="Symbol"/>
              </a:rPr>
              <a:t>   </a:t>
            </a:r>
            <a:r>
              <a:rPr lang="en-US" dirty="0" smtClean="0"/>
              <a:t>Michelle Goodstein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1838"/>
          </a:xfrm>
        </p:spPr>
        <p:txBody>
          <a:bodyPr/>
          <a:lstStyle>
            <a:lvl1pPr>
              <a:defRPr sz="2400" u="sng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17" name="Rectangle 5"/>
          <p:cNvSpPr>
            <a:spLocks noGrp="1" noChangeArrowheads="1"/>
          </p:cNvSpPr>
          <p:nvPr>
            <p:ph type="ftr" sz="quarter" idx="10"/>
          </p:nvPr>
        </p:nvSpPr>
        <p:spPr bwMode="auto">
          <a:xfrm>
            <a:off x="3124200" y="6388100"/>
            <a:ext cx="2895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300" smtClean="0">
                <a:latin typeface="Calibri" pitchFamily="34" charset="0"/>
                <a:cs typeface="+mn-cs"/>
              </a:defRPr>
            </a:lvl1pPr>
          </a:lstStyle>
          <a:p>
            <a:fld id="{C17F2B19-6A7B-4986-A42C-9684613F74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8" name="Rectangle 6"/>
          <p:cNvSpPr>
            <a:spLocks noGrp="1" noChangeArrowheads="1"/>
          </p:cNvSpPr>
          <p:nvPr>
            <p:ph type="sldNum" sz="quarter" idx="11"/>
          </p:nvPr>
        </p:nvSpPr>
        <p:spPr bwMode="auto">
          <a:xfrm>
            <a:off x="6553200" y="6388100"/>
            <a:ext cx="2133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pitchFamily="34" charset="0"/>
                <a:cs typeface="+mn-cs"/>
              </a:defRPr>
            </a:lvl1pPr>
          </a:lstStyle>
          <a:p>
            <a:r>
              <a:rPr lang="en-US" dirty="0" smtClean="0">
                <a:sym typeface="Symbol"/>
              </a:rPr>
              <a:t>   </a:t>
            </a:r>
            <a:r>
              <a:rPr lang="en-US" dirty="0" smtClean="0"/>
              <a:t>Michelle Goodstein</a:t>
            </a:r>
            <a:endParaRPr lang="en-US" dirty="0"/>
          </a:p>
        </p:txBody>
      </p:sp>
      <p:sp>
        <p:nvSpPr>
          <p:cNvPr id="19" name="Rectangle 4"/>
          <p:cNvSpPr>
            <a:spLocks noGrp="1" noChangeArrowheads="1"/>
          </p:cNvSpPr>
          <p:nvPr>
            <p:ph type="dt" sz="half" idx="12"/>
          </p:nvPr>
        </p:nvSpPr>
        <p:spPr bwMode="auto">
          <a:xfrm>
            <a:off x="457200" y="6388100"/>
            <a:ext cx="2133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300" i="1" smtClean="0">
                <a:latin typeface="Calibri" pitchFamily="34" charset="0"/>
                <a:cs typeface="+mn-cs"/>
              </a:defRPr>
            </a:lvl1pPr>
          </a:lstStyle>
          <a:p>
            <a:pPr algn="l"/>
            <a:r>
              <a:rPr lang="en-US" dirty="0" smtClean="0"/>
              <a:t>Butterfly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1838"/>
          </a:xfrm>
        </p:spPr>
        <p:txBody>
          <a:bodyPr/>
          <a:lstStyle>
            <a:lvl1pPr>
              <a:defRPr sz="2400" u="sng"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13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8100"/>
            <a:ext cx="2895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300" smtClean="0">
                <a:latin typeface="Calibri" pitchFamily="34" charset="0"/>
                <a:cs typeface="+mn-cs"/>
              </a:defRPr>
            </a:lvl1pPr>
          </a:lstStyle>
          <a:p>
            <a:fld id="{C17F2B19-6A7B-4986-A42C-9684613F74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4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8100"/>
            <a:ext cx="2133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pitchFamily="34" charset="0"/>
                <a:cs typeface="+mn-cs"/>
              </a:defRPr>
            </a:lvl1pPr>
          </a:lstStyle>
          <a:p>
            <a:r>
              <a:rPr lang="en-US" dirty="0" smtClean="0">
                <a:sym typeface="Symbol"/>
              </a:rPr>
              <a:t>   </a:t>
            </a:r>
            <a:r>
              <a:rPr lang="en-US" dirty="0" smtClean="0"/>
              <a:t>Michelle Goodstein</a:t>
            </a:r>
            <a:endParaRPr lang="en-US" dirty="0"/>
          </a:p>
        </p:txBody>
      </p:sp>
      <p:sp>
        <p:nvSpPr>
          <p:cNvPr id="15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8100"/>
            <a:ext cx="2133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300" i="1" smtClean="0">
                <a:latin typeface="Calibri" pitchFamily="34" charset="0"/>
                <a:cs typeface="+mn-cs"/>
              </a:defRPr>
            </a:lvl1pPr>
          </a:lstStyle>
          <a:p>
            <a:pPr algn="l"/>
            <a:r>
              <a:rPr lang="en-US" dirty="0" smtClean="0"/>
              <a:t>Butterfly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388100"/>
            <a:ext cx="2895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300" smtClean="0">
                <a:latin typeface="Calibri" pitchFamily="34" charset="0"/>
                <a:cs typeface="+mn-cs"/>
              </a:defRPr>
            </a:lvl1pPr>
          </a:lstStyle>
          <a:p>
            <a:fld id="{C17F2B19-6A7B-4986-A42C-9684613F7487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3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388100"/>
            <a:ext cx="2133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r">
              <a:defRPr sz="1300" smtClean="0">
                <a:latin typeface="Calibri" pitchFamily="34" charset="0"/>
                <a:cs typeface="+mn-cs"/>
              </a:defRPr>
            </a:lvl1pPr>
          </a:lstStyle>
          <a:p>
            <a:r>
              <a:rPr lang="en-US" dirty="0" smtClean="0">
                <a:sym typeface="Symbol"/>
              </a:rPr>
              <a:t>   </a:t>
            </a:r>
            <a:r>
              <a:rPr lang="en-US" dirty="0" smtClean="0"/>
              <a:t>Michelle Goodstein</a:t>
            </a:r>
            <a:endParaRPr lang="en-US" dirty="0"/>
          </a:p>
        </p:txBody>
      </p:sp>
      <p:sp>
        <p:nvSpPr>
          <p:cNvPr id="1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388100"/>
            <a:ext cx="2133600" cy="317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</a:bodyPr>
          <a:lstStyle>
            <a:lvl1pPr algn="ctr">
              <a:defRPr sz="1300" i="1" smtClean="0">
                <a:latin typeface="Calibri" pitchFamily="34" charset="0"/>
                <a:cs typeface="+mn-cs"/>
              </a:defRPr>
            </a:lvl1pPr>
          </a:lstStyle>
          <a:p>
            <a:pPr algn="l"/>
            <a:r>
              <a:rPr lang="en-US" dirty="0" smtClean="0"/>
              <a:t>Butterfly Analysis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88100"/>
            <a:ext cx="2133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r>
              <a:rPr lang="en-US" dirty="0" smtClean="0"/>
              <a:t>Butterfly Analysis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r>
              <a:rPr lang="en-US" dirty="0" smtClean="0"/>
              <a:t>‹#›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88100"/>
            <a:ext cx="2133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FF652E4B-0B86-4A42-975C-5C53F8708B0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dirty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388100"/>
            <a:ext cx="2133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r>
              <a:rPr lang="en-US" dirty="0" smtClean="0"/>
              <a:t>Butterfly Analysis</a:t>
            </a:r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388100"/>
            <a:ext cx="2895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r>
              <a:rPr lang="en-US" dirty="0" smtClean="0"/>
              <a:t>‹#›</a:t>
            </a:r>
            <a:endParaRPr lang="en-US" dirty="0"/>
          </a:p>
        </p:txBody>
      </p:sp>
      <p:sp>
        <p:nvSpPr>
          <p:cNvPr id="11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553200" y="6388100"/>
            <a:ext cx="2133600" cy="317500"/>
          </a:xfrm>
          <a:prstGeom prst="rect">
            <a:avLst/>
          </a:prstGeom>
        </p:spPr>
        <p:txBody>
          <a:bodyPr/>
          <a:lstStyle>
            <a:lvl1pPr>
              <a:defRPr smtClean="0"/>
            </a:lvl1pPr>
          </a:lstStyle>
          <a:p>
            <a:fld id="{FF652E4B-0B86-4A42-975C-5C53F8708B05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</a:p>
        </p:txBody>
      </p:sp>
      <p:sp>
        <p:nvSpPr>
          <p:cNvPr id="14" name="Rectangle 13"/>
          <p:cNvSpPr/>
          <p:nvPr userDrawn="1"/>
        </p:nvSpPr>
        <p:spPr>
          <a:xfrm>
            <a:off x="457200" y="6248400"/>
            <a:ext cx="8229600" cy="228600"/>
          </a:xfrm>
          <a:prstGeom prst="rect">
            <a:avLst/>
          </a:prstGeom>
          <a:solidFill>
            <a:srgbClr val="003560"/>
          </a:solidFill>
          <a:ln>
            <a:solidFill>
              <a:srgbClr val="00356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b="1" dirty="0"/>
          </a:p>
        </p:txBody>
      </p:sp>
      <p:pic>
        <p:nvPicPr>
          <p:cNvPr id="8" name="Picture 4" descr="C:\Users\Michelle\Pictures\Microsoft Clip Organizer\j0428565.jpg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87400" y="6172200"/>
            <a:ext cx="965200" cy="723900"/>
          </a:xfrm>
          <a:prstGeom prst="rect">
            <a:avLst/>
          </a:prstGeom>
          <a:noFill/>
        </p:spPr>
      </p:pic>
      <p:sp>
        <p:nvSpPr>
          <p:cNvPr id="15" name="Rectangle 14"/>
          <p:cNvSpPr/>
          <p:nvPr userDrawn="1"/>
        </p:nvSpPr>
        <p:spPr>
          <a:xfrm>
            <a:off x="457200" y="381000"/>
            <a:ext cx="8229600" cy="228600"/>
          </a:xfrm>
          <a:prstGeom prst="rect">
            <a:avLst/>
          </a:prstGeom>
          <a:solidFill>
            <a:srgbClr val="003560"/>
          </a:solidFill>
          <a:ln>
            <a:solidFill>
              <a:srgbClr val="003560"/>
            </a:solidFill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400" dirty="0">
              <a:latin typeface="Calibri" pitchFamily="34" charset="0"/>
            </a:endParaRPr>
          </a:p>
        </p:txBody>
      </p:sp>
      <p:pic>
        <p:nvPicPr>
          <p:cNvPr id="17" name="Picture 4" descr="C:\Users\Michelle\Pictures\Microsoft Clip Organizer\j0428565.jpg"/>
          <p:cNvPicPr>
            <a:picLocks noChangeAspect="1" noChangeArrowheads="1"/>
          </p:cNvPicPr>
          <p:nvPr userDrawn="1"/>
        </p:nvPicPr>
        <p:blipFill>
          <a:blip r:embed="rId13" cstate="print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duotone>
              <a:schemeClr val="accent3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7391400" y="6172200"/>
            <a:ext cx="965200" cy="723900"/>
          </a:xfrm>
          <a:prstGeom prst="rect">
            <a:avLst/>
          </a:prstGeom>
          <a:noFill/>
        </p:spPr>
      </p:pic>
      <p:sp>
        <p:nvSpPr>
          <p:cNvPr id="16" name="TextBox 15"/>
          <p:cNvSpPr txBox="1"/>
          <p:nvPr userDrawn="1"/>
        </p:nvSpPr>
        <p:spPr>
          <a:xfrm>
            <a:off x="457200" y="6477000"/>
            <a:ext cx="8229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i="1" dirty="0" smtClean="0">
                <a:latin typeface="Calibri" pitchFamily="34" charset="0"/>
              </a:rPr>
              <a:t>Butterfly</a:t>
            </a:r>
            <a:r>
              <a:rPr lang="en-US" sz="1200" i="1" baseline="0" dirty="0" smtClean="0">
                <a:latin typeface="Calibri" pitchFamily="34" charset="0"/>
              </a:rPr>
              <a:t> Analysis </a:t>
            </a:r>
            <a:r>
              <a:rPr lang="en-US" sz="1200" baseline="0" dirty="0" smtClean="0">
                <a:latin typeface="Calibri" pitchFamily="34" charset="0"/>
              </a:rPr>
              <a:t>			</a:t>
            </a:r>
            <a:fld id="{24D1D294-9E66-4EAD-B337-F0BBF8849E01}" type="slidenum">
              <a:rPr lang="en-US" sz="1200" baseline="0" smtClean="0">
                <a:latin typeface="Calibri" pitchFamily="34" charset="0"/>
              </a:rPr>
              <a:pPr algn="ctr"/>
              <a:t>‹#›</a:t>
            </a:fld>
            <a:r>
              <a:rPr lang="en-US" sz="1200" baseline="0" dirty="0" smtClean="0">
                <a:latin typeface="Calibri" pitchFamily="34" charset="0"/>
              </a:rPr>
              <a:t>			</a:t>
            </a:r>
            <a:r>
              <a:rPr lang="en-US" sz="1200" baseline="0" dirty="0" smtClean="0">
                <a:latin typeface="Calibri" pitchFamily="34" charset="0"/>
                <a:sym typeface="Symbol"/>
              </a:rPr>
              <a:t>  </a:t>
            </a:r>
            <a:r>
              <a:rPr lang="en-US" sz="1200" baseline="0" dirty="0" smtClean="0">
                <a:latin typeface="Calibri" pitchFamily="34" charset="0"/>
              </a:rPr>
              <a:t>Michelle Goodstein</a:t>
            </a:r>
            <a:endParaRPr lang="en-US" sz="1200" dirty="0" smtClean="0">
              <a:latin typeface="Calibri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Calibri" pitchFamily="34" charset="0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alibri" pitchFamily="34" charset="0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000">
          <a:solidFill>
            <a:schemeClr val="tx1"/>
          </a:solidFill>
          <a:latin typeface="Calibri" pitchFamily="34" charset="0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Calibri" pitchFamily="34" charset="0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Calibri" pitchFamily="34" charset="0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8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9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6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0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2" Type="http://schemas.openxmlformats.org/officeDocument/2006/relationships/slideLayout" Target="../slideLayouts/slideLayout6.xml"/><Relationship Id="rId1" Type="http://schemas.openxmlformats.org/officeDocument/2006/relationships/tags" Target="../tags/tag1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2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5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wm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2.xml"/><Relationship Id="rId4" Type="http://schemas.openxmlformats.org/officeDocument/2006/relationships/image" Target="../media/image2.wmf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0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16.xml"/><Relationship Id="rId4" Type="http://schemas.openxmlformats.org/officeDocument/2006/relationships/chart" Target="../charts/chart3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4.xml"/><Relationship Id="rId1" Type="http://schemas.openxmlformats.org/officeDocument/2006/relationships/tags" Target="../tags/tag17.xml"/><Relationship Id="rId5" Type="http://schemas.openxmlformats.org/officeDocument/2006/relationships/chart" Target="../charts/chart5.xml"/><Relationship Id="rId4" Type="http://schemas.openxmlformats.org/officeDocument/2006/relationships/chart" Target="../charts/chart4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5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3.png"/><Relationship Id="rId4" Type="http://schemas.openxmlformats.org/officeDocument/2006/relationships/image" Target="../media/image2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8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5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9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Butterfly Analysis:</a:t>
            </a:r>
            <a: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  <a:t>  </a:t>
            </a:r>
            <a:br>
              <a:rPr lang="en-US" dirty="0" smtClean="0">
                <a:solidFill>
                  <a:schemeClr val="accent6">
                    <a:lumMod val="50000"/>
                  </a:schemeClr>
                </a:solidFill>
              </a:rPr>
            </a:br>
            <a:r>
              <a:rPr lang="en-US" i="1" dirty="0" smtClean="0">
                <a:solidFill>
                  <a:schemeClr val="accent6">
                    <a:lumMod val="50000"/>
                  </a:schemeClr>
                </a:solidFill>
              </a:rPr>
              <a:t>Adapting Dataflow Analysis to Dynamic Parallel Monitoring</a:t>
            </a:r>
            <a:endParaRPr lang="en-US" i="1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3886200"/>
            <a:ext cx="7848600" cy="1752600"/>
          </a:xfrm>
        </p:spPr>
        <p:txBody>
          <a:bodyPr/>
          <a:lstStyle/>
          <a:p>
            <a:r>
              <a:rPr lang="en-US" sz="2600" b="1" dirty="0" smtClean="0">
                <a:solidFill>
                  <a:schemeClr val="accent6">
                    <a:lumMod val="50000"/>
                  </a:schemeClr>
                </a:solidFill>
              </a:rPr>
              <a:t>Michelle L. Goodstein</a:t>
            </a:r>
            <a:r>
              <a:rPr lang="en-US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*</a:t>
            </a:r>
            <a:r>
              <a:rPr lang="en-US" sz="2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, </a:t>
            </a:r>
            <a:r>
              <a:rPr lang="en-US" sz="2600" dirty="0" smtClean="0">
                <a:solidFill>
                  <a:schemeClr val="accent6">
                    <a:lumMod val="50000"/>
                  </a:schemeClr>
                </a:solidFill>
              </a:rPr>
              <a:t>Evangelos Vlachos</a:t>
            </a:r>
            <a:r>
              <a:rPr lang="en-US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*</a:t>
            </a:r>
            <a:r>
              <a:rPr lang="en-US" sz="2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, </a:t>
            </a:r>
          </a:p>
          <a:p>
            <a:r>
              <a:rPr lang="en-US" sz="2600" dirty="0" smtClean="0">
                <a:solidFill>
                  <a:schemeClr val="accent6">
                    <a:lumMod val="50000"/>
                  </a:schemeClr>
                </a:solidFill>
              </a:rPr>
              <a:t>Shimin Chen</a:t>
            </a:r>
            <a:r>
              <a:rPr lang="en-US" sz="26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†</a:t>
            </a:r>
            <a:r>
              <a:rPr lang="en-US" sz="2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, </a:t>
            </a:r>
            <a:r>
              <a:rPr lang="en-US" sz="2600" dirty="0" smtClean="0">
                <a:solidFill>
                  <a:schemeClr val="accent6">
                    <a:lumMod val="50000"/>
                  </a:schemeClr>
                </a:solidFill>
              </a:rPr>
              <a:t>Phillip B. Gibbons</a:t>
            </a:r>
            <a:r>
              <a:rPr lang="en-US" sz="26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†</a:t>
            </a:r>
            <a:r>
              <a:rPr lang="en-US" sz="2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, </a:t>
            </a:r>
          </a:p>
          <a:p>
            <a:r>
              <a:rPr lang="en-US" sz="2600" dirty="0" smtClean="0">
                <a:solidFill>
                  <a:schemeClr val="accent6">
                    <a:lumMod val="50000"/>
                  </a:schemeClr>
                </a:solidFill>
              </a:rPr>
              <a:t>Michael A. Kozuch</a:t>
            </a:r>
            <a:r>
              <a:rPr lang="en-US" sz="26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†</a:t>
            </a:r>
            <a:r>
              <a:rPr lang="en-US" sz="2600" dirty="0" smtClean="0">
                <a:solidFill>
                  <a:schemeClr val="tx1">
                    <a:lumMod val="90000"/>
                    <a:lumOff val="10000"/>
                  </a:schemeClr>
                </a:solidFill>
              </a:rPr>
              <a:t> and </a:t>
            </a:r>
            <a:r>
              <a:rPr lang="en-US" sz="2600" dirty="0" smtClean="0">
                <a:solidFill>
                  <a:schemeClr val="accent6">
                    <a:lumMod val="50000"/>
                  </a:schemeClr>
                </a:solidFill>
              </a:rPr>
              <a:t>Todd C. Mowry</a:t>
            </a:r>
            <a:r>
              <a:rPr lang="en-US" sz="26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*</a:t>
            </a:r>
          </a:p>
          <a:p>
            <a:endParaRPr lang="en-US" sz="1600" dirty="0" smtClean="0">
              <a:solidFill>
                <a:schemeClr val="tx1">
                  <a:lumMod val="90000"/>
                  <a:lumOff val="10000"/>
                </a:schemeClr>
              </a:solidFill>
            </a:endParaRPr>
          </a:p>
          <a:p>
            <a:r>
              <a:rPr lang="en-US" sz="2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*</a:t>
            </a:r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Carnegie Mellon University    </a:t>
            </a:r>
            <a:r>
              <a:rPr lang="en-US" sz="2000" baseline="30000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†</a:t>
            </a:r>
            <a:r>
              <a:rPr lang="en-US" sz="2000" dirty="0" smtClean="0">
                <a:solidFill>
                  <a:schemeClr val="accent1">
                    <a:lumMod val="25000"/>
                  </a:schemeClr>
                </a:solidFill>
              </a:rPr>
              <a:t>Intel Labs Pittsburgh</a:t>
            </a:r>
            <a:endParaRPr lang="en-US" sz="2000" dirty="0">
              <a:solidFill>
                <a:schemeClr val="accent1">
                  <a:lumMod val="25000"/>
                </a:schemeClr>
              </a:solidFill>
            </a:endParaRPr>
          </a:p>
        </p:txBody>
      </p:sp>
    </p:spTree>
  </p:cSld>
  <p:clrMapOvr>
    <a:masterClrMapping/>
  </p:clrMapOvr>
  <p:transition advTm="312"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3" name="Rectangle 18"/>
          <p:cNvSpPr>
            <a:spLocks noChangeArrowheads="1"/>
          </p:cNvSpPr>
          <p:nvPr/>
        </p:nvSpPr>
        <p:spPr bwMode="auto">
          <a:xfrm>
            <a:off x="4276312" y="3311611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70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34" name="Rectangle 18"/>
          <p:cNvSpPr>
            <a:spLocks noChangeArrowheads="1"/>
          </p:cNvSpPr>
          <p:nvPr/>
        </p:nvSpPr>
        <p:spPr bwMode="auto">
          <a:xfrm>
            <a:off x="4276312" y="2018911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70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35" name="Rectangle 18"/>
          <p:cNvSpPr>
            <a:spLocks noChangeArrowheads="1"/>
          </p:cNvSpPr>
          <p:nvPr/>
        </p:nvSpPr>
        <p:spPr bwMode="auto">
          <a:xfrm>
            <a:off x="4276312" y="4528001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170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13" name="Rectangle 112"/>
          <p:cNvSpPr>
            <a:spLocks noChangeArrowheads="1"/>
          </p:cNvSpPr>
          <p:nvPr/>
        </p:nvSpPr>
        <p:spPr bwMode="auto">
          <a:xfrm>
            <a:off x="4276312" y="4528001"/>
            <a:ext cx="770984" cy="9264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50" dirty="0" smtClean="0">
                <a:latin typeface="Calibri" pitchFamily="34" charset="0"/>
                <a:cs typeface="Times New Roman" pitchFamily="18" charset="0"/>
              </a:rPr>
              <a:t>Next</a:t>
            </a:r>
            <a:endParaRPr lang="en-US" sz="195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6" name="Rectangle 18"/>
          <p:cNvSpPr>
            <a:spLocks noChangeArrowheads="1"/>
          </p:cNvSpPr>
          <p:nvPr/>
        </p:nvSpPr>
        <p:spPr bwMode="auto">
          <a:xfrm>
            <a:off x="4276312" y="3311611"/>
            <a:ext cx="770984" cy="926411"/>
          </a:xfrm>
          <a:prstGeom prst="rect">
            <a:avLst/>
          </a:prstGeom>
          <a:solidFill>
            <a:srgbClr val="0594FF"/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wrap="none" lIns="0" tIns="0" rIns="0" bIns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50" dirty="0" smtClean="0">
                <a:latin typeface="Calibri" pitchFamily="34" charset="0"/>
                <a:cs typeface="Times New Roman" pitchFamily="18" charset="0"/>
              </a:rPr>
              <a:t>Current</a:t>
            </a:r>
            <a:endParaRPr lang="en-US" sz="195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12" name="Rectangle 18"/>
          <p:cNvSpPr>
            <a:spLocks noChangeArrowheads="1"/>
          </p:cNvSpPr>
          <p:nvPr/>
        </p:nvSpPr>
        <p:spPr bwMode="auto">
          <a:xfrm>
            <a:off x="4276312" y="2018911"/>
            <a:ext cx="770984" cy="926410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lIns="0" tIns="0" rIns="0" bIns="0"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950" dirty="0" smtClean="0">
                <a:latin typeface="Calibri" pitchFamily="34" charset="0"/>
                <a:cs typeface="Times New Roman" pitchFamily="18" charset="0"/>
              </a:rPr>
              <a:t>Prior</a:t>
            </a:r>
            <a:endParaRPr lang="en-US" sz="1950" dirty="0"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Concurrency Within Three Epoch Window</a:t>
            </a:r>
            <a:endParaRPr lang="en-US" dirty="0"/>
          </a:p>
        </p:txBody>
      </p:sp>
      <p:sp>
        <p:nvSpPr>
          <p:cNvPr id="103" name="Rectangle 18"/>
          <p:cNvSpPr>
            <a:spLocks noChangeArrowheads="1"/>
          </p:cNvSpPr>
          <p:nvPr/>
        </p:nvSpPr>
        <p:spPr bwMode="auto">
          <a:xfrm>
            <a:off x="1202118" y="2066223"/>
            <a:ext cx="772376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04" name="Rectangle 18"/>
          <p:cNvSpPr>
            <a:spLocks noChangeArrowheads="1"/>
          </p:cNvSpPr>
          <p:nvPr/>
        </p:nvSpPr>
        <p:spPr bwMode="auto">
          <a:xfrm>
            <a:off x="1202118" y="3311611"/>
            <a:ext cx="772376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05" name="Rectangle 18"/>
          <p:cNvSpPr>
            <a:spLocks noChangeArrowheads="1"/>
          </p:cNvSpPr>
          <p:nvPr/>
        </p:nvSpPr>
        <p:spPr bwMode="auto">
          <a:xfrm>
            <a:off x="1202118" y="4528001"/>
            <a:ext cx="772376" cy="9264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06" name="Rectangle 18"/>
          <p:cNvSpPr>
            <a:spLocks noChangeArrowheads="1"/>
          </p:cNvSpPr>
          <p:nvPr/>
        </p:nvSpPr>
        <p:spPr bwMode="auto">
          <a:xfrm>
            <a:off x="2105311" y="2066223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07" name="Rectangle 18"/>
          <p:cNvSpPr>
            <a:spLocks noChangeArrowheads="1"/>
          </p:cNvSpPr>
          <p:nvPr/>
        </p:nvSpPr>
        <p:spPr bwMode="auto">
          <a:xfrm>
            <a:off x="2105311" y="3311611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08" name="Rectangle 18"/>
          <p:cNvSpPr>
            <a:spLocks noChangeArrowheads="1"/>
          </p:cNvSpPr>
          <p:nvPr/>
        </p:nvSpPr>
        <p:spPr bwMode="auto">
          <a:xfrm>
            <a:off x="2105311" y="4528001"/>
            <a:ext cx="770984" cy="9264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09" name="Rectangle 18"/>
          <p:cNvSpPr>
            <a:spLocks noChangeArrowheads="1"/>
          </p:cNvSpPr>
          <p:nvPr/>
        </p:nvSpPr>
        <p:spPr bwMode="auto">
          <a:xfrm>
            <a:off x="3007112" y="2066223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10" name="Rectangle 18"/>
          <p:cNvSpPr>
            <a:spLocks noChangeArrowheads="1"/>
          </p:cNvSpPr>
          <p:nvPr/>
        </p:nvSpPr>
        <p:spPr bwMode="auto">
          <a:xfrm>
            <a:off x="3007112" y="3311611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11" name="Rectangle 18"/>
          <p:cNvSpPr>
            <a:spLocks noChangeArrowheads="1"/>
          </p:cNvSpPr>
          <p:nvPr/>
        </p:nvSpPr>
        <p:spPr bwMode="auto">
          <a:xfrm>
            <a:off x="3007112" y="4528001"/>
            <a:ext cx="770984" cy="9264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14" name="Rectangle 18"/>
          <p:cNvSpPr>
            <a:spLocks noChangeArrowheads="1"/>
          </p:cNvSpPr>
          <p:nvPr/>
        </p:nvSpPr>
        <p:spPr bwMode="auto">
          <a:xfrm>
            <a:off x="5642930" y="2066223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15" name="Rectangle 18"/>
          <p:cNvSpPr>
            <a:spLocks noChangeArrowheads="1"/>
          </p:cNvSpPr>
          <p:nvPr/>
        </p:nvSpPr>
        <p:spPr bwMode="auto">
          <a:xfrm>
            <a:off x="5642930" y="3311611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16" name="Rectangle 18"/>
          <p:cNvSpPr>
            <a:spLocks noChangeArrowheads="1"/>
          </p:cNvSpPr>
          <p:nvPr/>
        </p:nvSpPr>
        <p:spPr bwMode="auto">
          <a:xfrm>
            <a:off x="5642930" y="4528001"/>
            <a:ext cx="770984" cy="9264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17" name="Rectangle 18"/>
          <p:cNvSpPr>
            <a:spLocks noChangeArrowheads="1"/>
          </p:cNvSpPr>
          <p:nvPr/>
        </p:nvSpPr>
        <p:spPr bwMode="auto">
          <a:xfrm>
            <a:off x="6544731" y="2066223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18" name="Rectangle 18"/>
          <p:cNvSpPr>
            <a:spLocks noChangeArrowheads="1"/>
          </p:cNvSpPr>
          <p:nvPr/>
        </p:nvSpPr>
        <p:spPr bwMode="auto">
          <a:xfrm>
            <a:off x="6544731" y="3311611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19" name="Rectangle 18"/>
          <p:cNvSpPr>
            <a:spLocks noChangeArrowheads="1"/>
          </p:cNvSpPr>
          <p:nvPr/>
        </p:nvSpPr>
        <p:spPr bwMode="auto">
          <a:xfrm>
            <a:off x="6544731" y="4528001"/>
            <a:ext cx="770984" cy="9264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20" name="Rectangle 18"/>
          <p:cNvSpPr>
            <a:spLocks noChangeArrowheads="1"/>
          </p:cNvSpPr>
          <p:nvPr/>
        </p:nvSpPr>
        <p:spPr bwMode="auto">
          <a:xfrm>
            <a:off x="7446533" y="2066223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21" name="Rectangle 18"/>
          <p:cNvSpPr>
            <a:spLocks noChangeArrowheads="1"/>
          </p:cNvSpPr>
          <p:nvPr/>
        </p:nvSpPr>
        <p:spPr bwMode="auto">
          <a:xfrm>
            <a:off x="7446533" y="3311611"/>
            <a:ext cx="770984" cy="926411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122" name="Rectangle 18"/>
          <p:cNvSpPr>
            <a:spLocks noChangeArrowheads="1"/>
          </p:cNvSpPr>
          <p:nvPr/>
        </p:nvSpPr>
        <p:spPr bwMode="auto">
          <a:xfrm>
            <a:off x="7446533" y="4528001"/>
            <a:ext cx="770984" cy="92641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 w="25400" algn="ctr">
            <a:solidFill>
              <a:schemeClr val="tx1"/>
            </a:solidFill>
            <a:miter lim="800000"/>
            <a:headEnd/>
            <a:tailEnd/>
          </a:ln>
          <a:effectLst>
            <a:outerShdw dist="20000" dir="5400000" rotWithShape="0">
              <a:srgbClr val="000000">
                <a:alpha val="37999"/>
              </a:srgbClr>
            </a:outerShdw>
          </a:effectLst>
        </p:spPr>
        <p:txBody>
          <a:bodyPr anchor="ctr"/>
          <a:lstStyle/>
          <a:p>
            <a:pPr algn="ctr" eaLnBrk="0" fontAlgn="auto" hangingPunct="0">
              <a:spcBef>
                <a:spcPts val="0"/>
              </a:spcBef>
              <a:spcAft>
                <a:spcPts val="0"/>
              </a:spcAft>
              <a:defRPr/>
            </a:pPr>
            <a:endParaRPr lang="en-US" sz="2700" dirty="0">
              <a:solidFill>
                <a:schemeClr val="dk1"/>
              </a:solidFill>
              <a:latin typeface="Calibri" pitchFamily="34" charset="0"/>
              <a:cs typeface="Times New Roman" pitchFamily="18" charset="0"/>
            </a:endParaRPr>
          </a:p>
        </p:txBody>
      </p:sp>
      <p:grpSp>
        <p:nvGrpSpPr>
          <p:cNvPr id="136" name="Group 135"/>
          <p:cNvGrpSpPr/>
          <p:nvPr/>
        </p:nvGrpSpPr>
        <p:grpSpPr>
          <a:xfrm>
            <a:off x="932109" y="1717637"/>
            <a:ext cx="7555230" cy="4152509"/>
            <a:chOff x="932109" y="1717637"/>
            <a:chExt cx="7555230" cy="4152509"/>
          </a:xfrm>
        </p:grpSpPr>
        <p:cxnSp>
          <p:nvCxnSpPr>
            <p:cNvPr id="76" name="Straight Connector 75"/>
            <p:cNvCxnSpPr>
              <a:endCxn id="101" idx="2"/>
            </p:cNvCxnSpPr>
            <p:nvPr/>
          </p:nvCxnSpPr>
          <p:spPr bwMode="auto">
            <a:xfrm flipV="1">
              <a:off x="4191087" y="3124510"/>
              <a:ext cx="1012778" cy="24880"/>
            </a:xfrm>
            <a:prstGeom prst="line">
              <a:avLst/>
            </a:prstGeom>
            <a:ln w="38100">
              <a:solidFill>
                <a:srgbClr val="AA014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/>
            <p:cNvCxnSpPr>
              <a:stCxn id="86" idx="2"/>
            </p:cNvCxnSpPr>
            <p:nvPr/>
          </p:nvCxnSpPr>
          <p:spPr bwMode="auto">
            <a:xfrm rot="5400000" flipH="1" flipV="1">
              <a:off x="4699908" y="3921685"/>
              <a:ext cx="17702" cy="996339"/>
            </a:xfrm>
            <a:prstGeom prst="line">
              <a:avLst/>
            </a:prstGeom>
            <a:ln w="38100">
              <a:solidFill>
                <a:srgbClr val="AA014C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6" name="Group 158"/>
            <p:cNvGrpSpPr>
              <a:grpSpLocks/>
            </p:cNvGrpSpPr>
            <p:nvPr/>
          </p:nvGrpSpPr>
          <p:grpSpPr bwMode="auto">
            <a:xfrm>
              <a:off x="932109" y="1717637"/>
              <a:ext cx="7555230" cy="4152509"/>
              <a:chOff x="33235" y="1066843"/>
              <a:chExt cx="9110766" cy="4420144"/>
            </a:xfrm>
          </p:grpSpPr>
          <p:grpSp>
            <p:nvGrpSpPr>
              <p:cNvPr id="7" name="Group 391"/>
              <p:cNvGrpSpPr>
                <a:grpSpLocks/>
              </p:cNvGrpSpPr>
              <p:nvPr/>
            </p:nvGrpSpPr>
            <p:grpSpPr bwMode="auto">
              <a:xfrm>
                <a:off x="5183022" y="1066843"/>
                <a:ext cx="3960979" cy="4420144"/>
                <a:chOff x="5943833" y="23012445"/>
                <a:chExt cx="3960532" cy="4420116"/>
              </a:xfrm>
            </p:grpSpPr>
            <p:grpSp>
              <p:nvGrpSpPr>
                <p:cNvPr id="8" name="Group 75"/>
                <p:cNvGrpSpPr>
                  <a:grpSpLocks/>
                </p:cNvGrpSpPr>
                <p:nvPr/>
              </p:nvGrpSpPr>
              <p:grpSpPr bwMode="auto">
                <a:xfrm flipH="1">
                  <a:off x="5943833" y="23012445"/>
                  <a:ext cx="3958809" cy="2871541"/>
                  <a:chOff x="305576" y="1371643"/>
                  <a:chExt cx="3123399" cy="2743673"/>
                </a:xfrm>
              </p:grpSpPr>
              <p:grpSp>
                <p:nvGrpSpPr>
                  <p:cNvPr id="9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305576" y="1371643"/>
                    <a:ext cx="3123399" cy="2743673"/>
                    <a:chOff x="305576" y="1371643"/>
                    <a:chExt cx="3123399" cy="2743673"/>
                  </a:xfrm>
                </p:grpSpPr>
                <p:sp>
                  <p:nvSpPr>
                    <p:cNvPr id="101" name="Arc 100"/>
                    <p:cNvSpPr/>
                    <p:nvPr/>
                  </p:nvSpPr>
                  <p:spPr>
                    <a:xfrm>
                      <a:off x="915849" y="1371643"/>
                      <a:ext cx="2513126" cy="2743673"/>
                    </a:xfrm>
                    <a:prstGeom prst="arc">
                      <a:avLst>
                        <a:gd name="adj1" fmla="val 16200000"/>
                        <a:gd name="adj2" fmla="val 151068"/>
                      </a:avLst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700" dirty="0">
                        <a:latin typeface="Calibri" pitchFamily="34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102" name="Arc 101"/>
                    <p:cNvSpPr/>
                    <p:nvPr/>
                  </p:nvSpPr>
                  <p:spPr>
                    <a:xfrm flipH="1">
                      <a:off x="305576" y="1371643"/>
                      <a:ext cx="2513126" cy="2743673"/>
                    </a:xfrm>
                    <a:prstGeom prst="arc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700" dirty="0">
                        <a:latin typeface="Calibri" pitchFamily="34" charset="0"/>
                        <a:cs typeface="Times New Roman" pitchFamily="18" charset="0"/>
                      </a:endParaRPr>
                    </a:p>
                  </p:txBody>
                </p:sp>
              </p:grpSp>
              <p:cxnSp>
                <p:nvCxnSpPr>
                  <p:cNvPr id="100" name="Straight Connector 99"/>
                  <p:cNvCxnSpPr>
                    <a:stCxn id="102" idx="0"/>
                    <a:endCxn id="101" idx="0"/>
                  </p:cNvCxnSpPr>
                  <p:nvPr/>
                </p:nvCxnSpPr>
                <p:spPr>
                  <a:xfrm rot="10800000" flipH="1">
                    <a:off x="1562819" y="1371643"/>
                    <a:ext cx="608913" cy="1467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93" name="Straight Connector 92"/>
                <p:cNvCxnSpPr>
                  <a:stCxn id="102" idx="2"/>
                  <a:endCxn id="98" idx="2"/>
                </p:cNvCxnSpPr>
                <p:nvPr/>
              </p:nvCxnSpPr>
              <p:spPr bwMode="auto">
                <a:xfrm rot="5400000">
                  <a:off x="9110799" y="25240826"/>
                  <a:ext cx="1585410" cy="1722"/>
                </a:xfrm>
                <a:prstGeom prst="line">
                  <a:avLst/>
                </a:prstGeom>
                <a:ln w="38100">
                  <a:solidFill>
                    <a:srgbClr val="AA014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0" name="Group 76"/>
                <p:cNvGrpSpPr>
                  <a:grpSpLocks/>
                </p:cNvGrpSpPr>
                <p:nvPr/>
              </p:nvGrpSpPr>
              <p:grpSpPr bwMode="auto">
                <a:xfrm flipH="1" flipV="1">
                  <a:off x="5943833" y="24636224"/>
                  <a:ext cx="3958809" cy="2796337"/>
                  <a:chOff x="305576" y="1369462"/>
                  <a:chExt cx="3123399" cy="2744750"/>
                </a:xfrm>
              </p:grpSpPr>
              <p:grpSp>
                <p:nvGrpSpPr>
                  <p:cNvPr id="11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305576" y="1370968"/>
                    <a:ext cx="3123399" cy="2743244"/>
                    <a:chOff x="305576" y="1370968"/>
                    <a:chExt cx="3123399" cy="2743244"/>
                  </a:xfrm>
                </p:grpSpPr>
                <p:sp>
                  <p:nvSpPr>
                    <p:cNvPr id="97" name="Arc 96"/>
                    <p:cNvSpPr/>
                    <p:nvPr/>
                  </p:nvSpPr>
                  <p:spPr>
                    <a:xfrm>
                      <a:off x="915849" y="1370968"/>
                      <a:ext cx="2513126" cy="2743244"/>
                    </a:xfrm>
                    <a:prstGeom prst="arc">
                      <a:avLst>
                        <a:gd name="adj1" fmla="val 16200000"/>
                        <a:gd name="adj2" fmla="val 331591"/>
                      </a:avLst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700" dirty="0">
                        <a:latin typeface="Calibri" pitchFamily="34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98" name="Arc 97"/>
                    <p:cNvSpPr/>
                    <p:nvPr/>
                  </p:nvSpPr>
                  <p:spPr>
                    <a:xfrm flipH="1">
                      <a:off x="305576" y="1370968"/>
                      <a:ext cx="2513126" cy="2743244"/>
                    </a:xfrm>
                    <a:prstGeom prst="arc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700" dirty="0">
                        <a:latin typeface="Calibri" pitchFamily="34" charset="0"/>
                        <a:cs typeface="Times New Roman" pitchFamily="18" charset="0"/>
                      </a:endParaRPr>
                    </a:p>
                  </p:txBody>
                </p:sp>
              </p:grpSp>
              <p:cxnSp>
                <p:nvCxnSpPr>
                  <p:cNvPr id="96" name="Straight Connector 95"/>
                  <p:cNvCxnSpPr>
                    <a:stCxn id="98" idx="0"/>
                    <a:endCxn id="97" idx="0"/>
                  </p:cNvCxnSpPr>
                  <p:nvPr/>
                </p:nvCxnSpPr>
                <p:spPr>
                  <a:xfrm rot="10800000" flipH="1" flipV="1">
                    <a:off x="1562819" y="1369462"/>
                    <a:ext cx="608913" cy="1506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  <p:grpSp>
            <p:nvGrpSpPr>
              <p:cNvPr id="12" name="Group 391"/>
              <p:cNvGrpSpPr>
                <a:grpSpLocks/>
              </p:cNvGrpSpPr>
              <p:nvPr/>
            </p:nvGrpSpPr>
            <p:grpSpPr bwMode="auto">
              <a:xfrm flipH="1">
                <a:off x="33235" y="1066843"/>
                <a:ext cx="3960977" cy="4420144"/>
                <a:chOff x="5943935" y="23012445"/>
                <a:chExt cx="3960530" cy="4420116"/>
              </a:xfrm>
            </p:grpSpPr>
            <p:grpSp>
              <p:nvGrpSpPr>
                <p:cNvPr id="13" name="Group 75"/>
                <p:cNvGrpSpPr>
                  <a:grpSpLocks/>
                </p:cNvGrpSpPr>
                <p:nvPr/>
              </p:nvGrpSpPr>
              <p:grpSpPr bwMode="auto">
                <a:xfrm flipH="1">
                  <a:off x="5943935" y="23012445"/>
                  <a:ext cx="3958807" cy="2871541"/>
                  <a:chOff x="305496" y="1371643"/>
                  <a:chExt cx="3123398" cy="2743673"/>
                </a:xfrm>
              </p:grpSpPr>
              <p:grpSp>
                <p:nvGrpSpPr>
                  <p:cNvPr id="14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305496" y="1371643"/>
                    <a:ext cx="3123398" cy="2743673"/>
                    <a:chOff x="305496" y="1371643"/>
                    <a:chExt cx="3123398" cy="2743673"/>
                  </a:xfrm>
                </p:grpSpPr>
                <p:sp>
                  <p:nvSpPr>
                    <p:cNvPr id="90" name="Arc 89"/>
                    <p:cNvSpPr/>
                    <p:nvPr/>
                  </p:nvSpPr>
                  <p:spPr>
                    <a:xfrm>
                      <a:off x="915768" y="1371643"/>
                      <a:ext cx="2513126" cy="2743673"/>
                    </a:xfrm>
                    <a:prstGeom prst="arc">
                      <a:avLst>
                        <a:gd name="adj1" fmla="val 16200000"/>
                        <a:gd name="adj2" fmla="val 151068"/>
                      </a:avLst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700" dirty="0">
                        <a:latin typeface="Calibri" pitchFamily="34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91" name="Arc 90"/>
                    <p:cNvSpPr/>
                    <p:nvPr/>
                  </p:nvSpPr>
                  <p:spPr>
                    <a:xfrm flipH="1">
                      <a:off x="305496" y="1371643"/>
                      <a:ext cx="2513126" cy="2743673"/>
                    </a:xfrm>
                    <a:prstGeom prst="arc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700" dirty="0">
                        <a:latin typeface="Calibri" pitchFamily="34" charset="0"/>
                        <a:cs typeface="Times New Roman" pitchFamily="18" charset="0"/>
                      </a:endParaRPr>
                    </a:p>
                  </p:txBody>
                </p:sp>
              </p:grpSp>
              <p:cxnSp>
                <p:nvCxnSpPr>
                  <p:cNvPr id="89" name="Straight Connector 88"/>
                  <p:cNvCxnSpPr>
                    <a:stCxn id="91" idx="0"/>
                    <a:endCxn id="90" idx="0"/>
                  </p:cNvCxnSpPr>
                  <p:nvPr/>
                </p:nvCxnSpPr>
                <p:spPr>
                  <a:xfrm rot="10800000" flipH="1">
                    <a:off x="1562739" y="1371643"/>
                    <a:ext cx="608913" cy="1467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cxnSp>
              <p:nvCxnSpPr>
                <p:cNvPr id="82" name="Straight Connector 81"/>
                <p:cNvCxnSpPr>
                  <a:stCxn id="91" idx="2"/>
                  <a:endCxn id="87" idx="2"/>
                </p:cNvCxnSpPr>
                <p:nvPr/>
              </p:nvCxnSpPr>
              <p:spPr bwMode="auto">
                <a:xfrm rot="5400000">
                  <a:off x="9110899" y="25240826"/>
                  <a:ext cx="1585410" cy="1723"/>
                </a:xfrm>
                <a:prstGeom prst="line">
                  <a:avLst/>
                </a:prstGeom>
                <a:ln w="38100">
                  <a:solidFill>
                    <a:srgbClr val="AA014C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5" name="Group 76"/>
                <p:cNvGrpSpPr>
                  <a:grpSpLocks/>
                </p:cNvGrpSpPr>
                <p:nvPr/>
              </p:nvGrpSpPr>
              <p:grpSpPr bwMode="auto">
                <a:xfrm flipH="1" flipV="1">
                  <a:off x="5943935" y="24636224"/>
                  <a:ext cx="3958807" cy="2796337"/>
                  <a:chOff x="305496" y="1369462"/>
                  <a:chExt cx="3123398" cy="2744750"/>
                </a:xfrm>
              </p:grpSpPr>
              <p:grpSp>
                <p:nvGrpSpPr>
                  <p:cNvPr id="16" name="Group 74"/>
                  <p:cNvGrpSpPr>
                    <a:grpSpLocks/>
                  </p:cNvGrpSpPr>
                  <p:nvPr/>
                </p:nvGrpSpPr>
                <p:grpSpPr bwMode="auto">
                  <a:xfrm>
                    <a:off x="305496" y="1370968"/>
                    <a:ext cx="3123398" cy="2743244"/>
                    <a:chOff x="305496" y="1370968"/>
                    <a:chExt cx="3123398" cy="2743244"/>
                  </a:xfrm>
                </p:grpSpPr>
                <p:sp>
                  <p:nvSpPr>
                    <p:cNvPr id="86" name="Arc 85"/>
                    <p:cNvSpPr/>
                    <p:nvPr/>
                  </p:nvSpPr>
                  <p:spPr>
                    <a:xfrm>
                      <a:off x="915768" y="1370968"/>
                      <a:ext cx="2513126" cy="2743244"/>
                    </a:xfrm>
                    <a:prstGeom prst="arc">
                      <a:avLst>
                        <a:gd name="adj1" fmla="val 16200000"/>
                        <a:gd name="adj2" fmla="val 331591"/>
                      </a:avLst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700" dirty="0">
                        <a:latin typeface="Calibri" pitchFamily="34" charset="0"/>
                        <a:cs typeface="Times New Roman" pitchFamily="18" charset="0"/>
                      </a:endParaRPr>
                    </a:p>
                  </p:txBody>
                </p:sp>
                <p:sp>
                  <p:nvSpPr>
                    <p:cNvPr id="87" name="Arc 86"/>
                    <p:cNvSpPr/>
                    <p:nvPr/>
                  </p:nvSpPr>
                  <p:spPr>
                    <a:xfrm flipH="1">
                      <a:off x="305496" y="1370968"/>
                      <a:ext cx="2513126" cy="2743244"/>
                    </a:xfrm>
                    <a:prstGeom prst="arc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  <p:txBody>
                    <a:bodyPr anchor="ctr"/>
                    <a:lstStyle/>
                    <a:p>
                      <a:pPr algn="ctr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defRPr/>
                      </a:pPr>
                      <a:endParaRPr lang="en-US" sz="2700" dirty="0">
                        <a:latin typeface="Calibri" pitchFamily="34" charset="0"/>
                        <a:cs typeface="Times New Roman" pitchFamily="18" charset="0"/>
                      </a:endParaRPr>
                    </a:p>
                  </p:txBody>
                </p:sp>
              </p:grpSp>
              <p:cxnSp>
                <p:nvCxnSpPr>
                  <p:cNvPr id="85" name="Straight Connector 84"/>
                  <p:cNvCxnSpPr>
                    <a:stCxn id="87" idx="0"/>
                    <a:endCxn id="86" idx="0"/>
                  </p:cNvCxnSpPr>
                  <p:nvPr/>
                </p:nvCxnSpPr>
                <p:spPr>
                  <a:xfrm rot="10800000" flipH="1" flipV="1">
                    <a:off x="1562739" y="1369462"/>
                    <a:ext cx="608913" cy="1506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</p:grpSp>
        </p:grpSp>
      </p:grpSp>
      <p:sp>
        <p:nvSpPr>
          <p:cNvPr id="72" name="TextBox 162"/>
          <p:cNvSpPr txBox="1">
            <a:spLocks noChangeArrowheads="1"/>
          </p:cNvSpPr>
          <p:nvPr/>
        </p:nvSpPr>
        <p:spPr bwMode="auto">
          <a:xfrm rot="16200000">
            <a:off x="-496971" y="3598209"/>
            <a:ext cx="1958973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r>
              <a:rPr lang="en-US" sz="2700" dirty="0">
                <a:latin typeface="Calibri" pitchFamily="34" charset="0"/>
                <a:cs typeface="Times New Roman" pitchFamily="18" charset="0"/>
              </a:rPr>
              <a:t>Epochs</a:t>
            </a:r>
          </a:p>
        </p:txBody>
      </p:sp>
      <p:sp>
        <p:nvSpPr>
          <p:cNvPr id="73" name="TextBox 163"/>
          <p:cNvSpPr txBox="1">
            <a:spLocks noChangeArrowheads="1"/>
          </p:cNvSpPr>
          <p:nvPr/>
        </p:nvSpPr>
        <p:spPr bwMode="auto">
          <a:xfrm rot="16200000">
            <a:off x="475538" y="3539692"/>
            <a:ext cx="553603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r>
              <a:rPr lang="en-US" sz="2700" i="1" dirty="0">
                <a:latin typeface="Times New Roman" pitchFamily="18" charset="0"/>
                <a:cs typeface="Times New Roman" pitchFamily="18" charset="0"/>
              </a:rPr>
              <a:t>l</a:t>
            </a:r>
          </a:p>
        </p:txBody>
      </p:sp>
      <p:sp>
        <p:nvSpPr>
          <p:cNvPr id="74" name="TextBox 193"/>
          <p:cNvSpPr txBox="1">
            <a:spLocks noChangeArrowheads="1"/>
          </p:cNvSpPr>
          <p:nvPr/>
        </p:nvSpPr>
        <p:spPr bwMode="auto">
          <a:xfrm rot="16200000">
            <a:off x="368637" y="2187187"/>
            <a:ext cx="767406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r>
              <a:rPr lang="en-US" sz="27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-1</a:t>
            </a:r>
          </a:p>
        </p:txBody>
      </p:sp>
      <p:sp>
        <p:nvSpPr>
          <p:cNvPr id="75" name="TextBox 194"/>
          <p:cNvSpPr txBox="1">
            <a:spLocks noChangeArrowheads="1"/>
          </p:cNvSpPr>
          <p:nvPr/>
        </p:nvSpPr>
        <p:spPr bwMode="auto">
          <a:xfrm rot="16200000">
            <a:off x="406339" y="4577695"/>
            <a:ext cx="692002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Ctr="1">
            <a:spAutoFit/>
          </a:bodyPr>
          <a:lstStyle/>
          <a:p>
            <a:r>
              <a:rPr lang="en-US" sz="2700" i="1" dirty="0">
                <a:latin typeface="Times New Roman" pitchFamily="18" charset="0"/>
                <a:cs typeface="Times New Roman" pitchFamily="18" charset="0"/>
              </a:rPr>
              <a:t>l</a:t>
            </a:r>
            <a:r>
              <a:rPr lang="en-US" sz="2700" dirty="0">
                <a:latin typeface="Times New Roman" pitchFamily="18" charset="0"/>
                <a:cs typeface="Times New Roman" pitchFamily="18" charset="0"/>
              </a:rPr>
              <a:t>+1</a:t>
            </a:r>
          </a:p>
        </p:txBody>
      </p:sp>
      <p:sp>
        <p:nvSpPr>
          <p:cNvPr id="69" name="TextBox 205"/>
          <p:cNvSpPr txBox="1">
            <a:spLocks noChangeArrowheads="1"/>
          </p:cNvSpPr>
          <p:nvPr/>
        </p:nvSpPr>
        <p:spPr bwMode="auto">
          <a:xfrm>
            <a:off x="3762938" y="1371600"/>
            <a:ext cx="1752600" cy="5078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700" dirty="0">
                <a:latin typeface="Calibri" pitchFamily="34" charset="0"/>
                <a:cs typeface="Times New Roman" pitchFamily="18" charset="0"/>
              </a:rPr>
              <a:t>  Thread </a:t>
            </a:r>
            <a:r>
              <a:rPr lang="en-US" sz="2700" i="1" dirty="0">
                <a:latin typeface="Times New Roman" pitchFamily="18" charset="0"/>
                <a:cs typeface="Times New Roman" pitchFamily="18" charset="0"/>
              </a:rPr>
              <a:t>t</a:t>
            </a:r>
          </a:p>
        </p:txBody>
      </p:sp>
      <p:sp>
        <p:nvSpPr>
          <p:cNvPr id="70" name="TextBox 197"/>
          <p:cNvSpPr txBox="1">
            <a:spLocks noChangeArrowheads="1"/>
          </p:cNvSpPr>
          <p:nvPr/>
        </p:nvSpPr>
        <p:spPr bwMode="auto">
          <a:xfrm>
            <a:off x="1804936" y="5436382"/>
            <a:ext cx="1774908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AA014C"/>
                </a:solidFill>
                <a:latin typeface="Calibri" pitchFamily="34" charset="0"/>
                <a:cs typeface="Times New Roman" pitchFamily="18" charset="0"/>
              </a:rPr>
              <a:t>Concurrent</a:t>
            </a:r>
            <a:endParaRPr lang="en-US" sz="2200" dirty="0">
              <a:solidFill>
                <a:srgbClr val="AA014C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71" name="TextBox 198"/>
          <p:cNvSpPr txBox="1">
            <a:spLocks noChangeArrowheads="1"/>
          </p:cNvSpPr>
          <p:nvPr/>
        </p:nvSpPr>
        <p:spPr bwMode="auto">
          <a:xfrm>
            <a:off x="6216018" y="5436383"/>
            <a:ext cx="1784982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sz="2200" dirty="0" smtClean="0">
                <a:solidFill>
                  <a:srgbClr val="AA014C"/>
                </a:solidFill>
                <a:latin typeface="Calibri" pitchFamily="34" charset="0"/>
                <a:cs typeface="Times New Roman" pitchFamily="18" charset="0"/>
              </a:rPr>
              <a:t>Concurrent</a:t>
            </a:r>
            <a:endParaRPr lang="en-US" sz="2200" dirty="0">
              <a:solidFill>
                <a:srgbClr val="AA014C"/>
              </a:solidFill>
              <a:latin typeface="Calibri" pitchFamily="34" charset="0"/>
              <a:cs typeface="Times New Roman" pitchFamily="18" charset="0"/>
            </a:endParaRPr>
          </a:p>
        </p:txBody>
      </p:sp>
      <p:sp>
        <p:nvSpPr>
          <p:cNvPr id="65" name="Down Arrow 64"/>
          <p:cNvSpPr/>
          <p:nvPr/>
        </p:nvSpPr>
        <p:spPr>
          <a:xfrm>
            <a:off x="152400" y="5240216"/>
            <a:ext cx="457200" cy="703384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Click="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3" grpId="0" animBg="1"/>
      <p:bldP spid="66" grpId="0" animBg="1"/>
      <p:bldP spid="112" grpId="0" animBg="1"/>
      <p:bldP spid="70" grpId="0"/>
      <p:bldP spid="71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4" name="Picture 4" descr="C:\Users\Michelle\Pictures\Microsoft Clip Organizer\j0428565.jpg"/>
          <p:cNvPicPr>
            <a:picLocks noChangeAspect="1" noChangeArrowheads="1"/>
          </p:cNvPicPr>
          <p:nvPr/>
        </p:nvPicPr>
        <p:blipFill>
          <a:blip r:embed="rId3" cstate="print">
            <a:clrChange>
              <a:clrFrom>
                <a:srgbClr val="FFFEFC"/>
              </a:clrFrom>
              <a:clrTo>
                <a:srgbClr val="FFFEFC">
                  <a:alpha val="0"/>
                </a:srgbClr>
              </a:clrTo>
            </a:clrChange>
            <a:duotone>
              <a:prstClr val="black"/>
              <a:schemeClr val="accent4">
                <a:tint val="45000"/>
                <a:satMod val="400000"/>
              </a:schemeClr>
            </a:duotone>
          </a:blip>
          <a:srcRect/>
          <a:stretch>
            <a:fillRect/>
          </a:stretch>
        </p:blipFill>
        <p:spPr bwMode="auto">
          <a:xfrm>
            <a:off x="0" y="1"/>
            <a:ext cx="9144000" cy="6857999"/>
          </a:xfrm>
          <a:prstGeom prst="rect">
            <a:avLst/>
          </a:prstGeom>
          <a:noFill/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Anatomy of a Butterfly</a:t>
            </a:r>
            <a:endParaRPr lang="en-US" dirty="0"/>
          </a:p>
        </p:txBody>
      </p:sp>
      <p:grpSp>
        <p:nvGrpSpPr>
          <p:cNvPr id="3" name="Content Placeholder 123"/>
          <p:cNvGrpSpPr>
            <a:grpSpLocks noGrp="1"/>
          </p:cNvGrpSpPr>
          <p:nvPr>
            <p:ph idx="1"/>
          </p:nvPr>
        </p:nvGrpSpPr>
        <p:grpSpPr>
          <a:xfrm>
            <a:off x="228600" y="1371600"/>
            <a:ext cx="8258739" cy="4572614"/>
            <a:chOff x="428062" y="1371600"/>
            <a:chExt cx="8258739" cy="4572614"/>
          </a:xfrm>
        </p:grpSpPr>
        <p:grpSp>
          <p:nvGrpSpPr>
            <p:cNvPr id="4" name="Group 160"/>
            <p:cNvGrpSpPr/>
            <p:nvPr/>
          </p:nvGrpSpPr>
          <p:grpSpPr bwMode="auto">
            <a:xfrm>
              <a:off x="1401580" y="2018911"/>
              <a:ext cx="7015399" cy="3435500"/>
              <a:chOff x="609599" y="1474788"/>
              <a:chExt cx="8002588" cy="3573461"/>
            </a:xfrm>
            <a:solidFill>
              <a:schemeClr val="bg1"/>
            </a:solidFill>
          </p:grpSpPr>
          <p:sp>
            <p:nvSpPr>
              <p:cNvPr id="103" name="Rectangle 18"/>
              <p:cNvSpPr>
                <a:spLocks noChangeArrowheads="1"/>
              </p:cNvSpPr>
              <p:nvPr/>
            </p:nvSpPr>
            <p:spPr bwMode="auto">
              <a:xfrm>
                <a:off x="609599" y="1524000"/>
                <a:ext cx="881063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4" name="Rectangle 18"/>
              <p:cNvSpPr>
                <a:spLocks noChangeArrowheads="1"/>
              </p:cNvSpPr>
              <p:nvPr/>
            </p:nvSpPr>
            <p:spPr bwMode="auto">
              <a:xfrm>
                <a:off x="609599" y="2819400"/>
                <a:ext cx="881063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5" name="Rectangle 18"/>
              <p:cNvSpPr>
                <a:spLocks noChangeArrowheads="1"/>
              </p:cNvSpPr>
              <p:nvPr/>
            </p:nvSpPr>
            <p:spPr bwMode="auto">
              <a:xfrm>
                <a:off x="609599" y="4084637"/>
                <a:ext cx="881063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6" name="Rectangle 18"/>
              <p:cNvSpPr>
                <a:spLocks noChangeArrowheads="1"/>
              </p:cNvSpPr>
              <p:nvPr/>
            </p:nvSpPr>
            <p:spPr bwMode="auto">
              <a:xfrm>
                <a:off x="1639887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7" name="Rectangle 18"/>
              <p:cNvSpPr>
                <a:spLocks noChangeArrowheads="1"/>
              </p:cNvSpPr>
              <p:nvPr/>
            </p:nvSpPr>
            <p:spPr bwMode="auto">
              <a:xfrm>
                <a:off x="1639887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8" name="Rectangle 18"/>
              <p:cNvSpPr>
                <a:spLocks noChangeArrowheads="1"/>
              </p:cNvSpPr>
              <p:nvPr/>
            </p:nvSpPr>
            <p:spPr bwMode="auto">
              <a:xfrm>
                <a:off x="1639887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9" name="Rectangle 18"/>
              <p:cNvSpPr>
                <a:spLocks noChangeArrowheads="1"/>
              </p:cNvSpPr>
              <p:nvPr/>
            </p:nvSpPr>
            <p:spPr bwMode="auto">
              <a:xfrm>
                <a:off x="2668587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0" name="Rectangle 18"/>
              <p:cNvSpPr>
                <a:spLocks noChangeArrowheads="1"/>
              </p:cNvSpPr>
              <p:nvPr/>
            </p:nvSpPr>
            <p:spPr bwMode="auto">
              <a:xfrm>
                <a:off x="2668587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1" name="Rectangle 18"/>
              <p:cNvSpPr>
                <a:spLocks noChangeArrowheads="1"/>
              </p:cNvSpPr>
              <p:nvPr/>
            </p:nvSpPr>
            <p:spPr bwMode="auto">
              <a:xfrm>
                <a:off x="2668587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2" name="Rectangle 18"/>
              <p:cNvSpPr>
                <a:spLocks noChangeArrowheads="1"/>
              </p:cNvSpPr>
              <p:nvPr/>
            </p:nvSpPr>
            <p:spPr bwMode="auto">
              <a:xfrm>
                <a:off x="4116386" y="1474788"/>
                <a:ext cx="879475" cy="96361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700" dirty="0">
                    <a:latin typeface="Calibri" pitchFamily="34" charset="0"/>
                    <a:cs typeface="Times New Roman" pitchFamily="18" charset="0"/>
                  </a:rPr>
                  <a:t>Head</a:t>
                </a:r>
              </a:p>
            </p:txBody>
          </p:sp>
          <p:sp>
            <p:nvSpPr>
              <p:cNvPr id="113" name="Rectangle 112"/>
              <p:cNvSpPr>
                <a:spLocks noChangeArrowheads="1"/>
              </p:cNvSpPr>
              <p:nvPr/>
            </p:nvSpPr>
            <p:spPr bwMode="auto">
              <a:xfrm>
                <a:off x="4116386" y="4084637"/>
                <a:ext cx="879475" cy="96361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700" dirty="0">
                    <a:latin typeface="Calibri" pitchFamily="34" charset="0"/>
                    <a:cs typeface="Times New Roman" pitchFamily="18" charset="0"/>
                  </a:rPr>
                  <a:t>Tail</a:t>
                </a:r>
              </a:p>
            </p:txBody>
          </p:sp>
          <p:sp>
            <p:nvSpPr>
              <p:cNvPr id="114" name="Rectangle 18"/>
              <p:cNvSpPr>
                <a:spLocks noChangeArrowheads="1"/>
              </p:cNvSpPr>
              <p:nvPr/>
            </p:nvSpPr>
            <p:spPr bwMode="auto">
              <a:xfrm>
                <a:off x="5675311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5" name="Rectangle 18"/>
              <p:cNvSpPr>
                <a:spLocks noChangeArrowheads="1"/>
              </p:cNvSpPr>
              <p:nvPr/>
            </p:nvSpPr>
            <p:spPr bwMode="auto">
              <a:xfrm>
                <a:off x="5675311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6" name="Rectangle 18"/>
              <p:cNvSpPr>
                <a:spLocks noChangeArrowheads="1"/>
              </p:cNvSpPr>
              <p:nvPr/>
            </p:nvSpPr>
            <p:spPr bwMode="auto">
              <a:xfrm>
                <a:off x="5675311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7" name="Rectangle 18"/>
              <p:cNvSpPr>
                <a:spLocks noChangeArrowheads="1"/>
              </p:cNvSpPr>
              <p:nvPr/>
            </p:nvSpPr>
            <p:spPr bwMode="auto">
              <a:xfrm>
                <a:off x="6704011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8" name="Rectangle 18"/>
              <p:cNvSpPr>
                <a:spLocks noChangeArrowheads="1"/>
              </p:cNvSpPr>
              <p:nvPr/>
            </p:nvSpPr>
            <p:spPr bwMode="auto">
              <a:xfrm>
                <a:off x="6704011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9" name="Rectangle 18"/>
              <p:cNvSpPr>
                <a:spLocks noChangeArrowheads="1"/>
              </p:cNvSpPr>
              <p:nvPr/>
            </p:nvSpPr>
            <p:spPr bwMode="auto">
              <a:xfrm>
                <a:off x="6704011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20" name="Rectangle 18"/>
              <p:cNvSpPr>
                <a:spLocks noChangeArrowheads="1"/>
              </p:cNvSpPr>
              <p:nvPr/>
            </p:nvSpPr>
            <p:spPr bwMode="auto">
              <a:xfrm>
                <a:off x="7732712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21" name="Rectangle 18"/>
              <p:cNvSpPr>
                <a:spLocks noChangeArrowheads="1"/>
              </p:cNvSpPr>
              <p:nvPr/>
            </p:nvSpPr>
            <p:spPr bwMode="auto">
              <a:xfrm>
                <a:off x="7732712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22" name="Rectangle 18"/>
              <p:cNvSpPr>
                <a:spLocks noChangeArrowheads="1"/>
              </p:cNvSpPr>
              <p:nvPr/>
            </p:nvSpPr>
            <p:spPr bwMode="auto">
              <a:xfrm>
                <a:off x="7732712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27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23" name="Rectangle 18"/>
              <p:cNvSpPr>
                <a:spLocks noChangeArrowheads="1"/>
              </p:cNvSpPr>
              <p:nvPr/>
            </p:nvSpPr>
            <p:spPr bwMode="auto">
              <a:xfrm>
                <a:off x="4116386" y="2819400"/>
                <a:ext cx="879475" cy="963613"/>
              </a:xfrm>
              <a:prstGeom prst="rect">
                <a:avLst/>
              </a:prstGeom>
              <a:solidFill>
                <a:srgbClr val="0594FF"/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2700" dirty="0">
                    <a:latin typeface="Calibri" pitchFamily="34" charset="0"/>
                    <a:cs typeface="Times New Roman" pitchFamily="18" charset="0"/>
                  </a:rPr>
                  <a:t>Body</a:t>
                </a:r>
              </a:p>
            </p:txBody>
          </p:sp>
        </p:grpSp>
        <p:grpSp>
          <p:nvGrpSpPr>
            <p:cNvPr id="5" name="Group 159"/>
            <p:cNvGrpSpPr>
              <a:grpSpLocks/>
            </p:cNvGrpSpPr>
            <p:nvPr/>
          </p:nvGrpSpPr>
          <p:grpSpPr bwMode="auto">
            <a:xfrm>
              <a:off x="1131571" y="1717637"/>
              <a:ext cx="7555230" cy="4152509"/>
              <a:chOff x="33235" y="1066843"/>
              <a:chExt cx="9110766" cy="4420144"/>
            </a:xfrm>
          </p:grpSpPr>
          <p:cxnSp>
            <p:nvCxnSpPr>
              <p:cNvPr id="76" name="Straight Connector 75"/>
              <p:cNvCxnSpPr>
                <a:endCxn id="101" idx="2"/>
              </p:cNvCxnSpPr>
              <p:nvPr/>
            </p:nvCxnSpPr>
            <p:spPr bwMode="auto">
              <a:xfrm flipV="1">
                <a:off x="3963200" y="2572457"/>
                <a:ext cx="1221545" cy="18417"/>
              </a:xfrm>
              <a:prstGeom prst="line">
                <a:avLst/>
              </a:prstGeom>
              <a:ln w="38100">
                <a:solidFill>
                  <a:srgbClr val="AA01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7" name="Straight Connector 76"/>
              <p:cNvCxnSpPr>
                <a:stCxn id="86" idx="2"/>
              </p:cNvCxnSpPr>
              <p:nvPr/>
            </p:nvCxnSpPr>
            <p:spPr bwMode="auto">
              <a:xfrm rot="5400000" flipH="1" flipV="1">
                <a:off x="4585265" y="3332409"/>
                <a:ext cx="1535" cy="1204316"/>
              </a:xfrm>
              <a:prstGeom prst="line">
                <a:avLst/>
              </a:prstGeom>
              <a:ln w="38100">
                <a:solidFill>
                  <a:srgbClr val="AA01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Group 158"/>
              <p:cNvGrpSpPr>
                <a:grpSpLocks/>
              </p:cNvGrpSpPr>
              <p:nvPr/>
            </p:nvGrpSpPr>
            <p:grpSpPr bwMode="auto">
              <a:xfrm>
                <a:off x="33235" y="1066843"/>
                <a:ext cx="9110766" cy="4420144"/>
                <a:chOff x="33235" y="1066843"/>
                <a:chExt cx="9110766" cy="4420144"/>
              </a:xfrm>
            </p:grpSpPr>
            <p:grpSp>
              <p:nvGrpSpPr>
                <p:cNvPr id="7" name="Group 391"/>
                <p:cNvGrpSpPr>
                  <a:grpSpLocks/>
                </p:cNvGrpSpPr>
                <p:nvPr/>
              </p:nvGrpSpPr>
              <p:grpSpPr bwMode="auto">
                <a:xfrm>
                  <a:off x="5183022" y="1066843"/>
                  <a:ext cx="3960979" cy="4420144"/>
                  <a:chOff x="5943833" y="23012445"/>
                  <a:chExt cx="3960532" cy="4420116"/>
                </a:xfrm>
              </p:grpSpPr>
              <p:grpSp>
                <p:nvGrpSpPr>
                  <p:cNvPr id="8" name="Group 75"/>
                  <p:cNvGrpSpPr>
                    <a:grpSpLocks/>
                  </p:cNvGrpSpPr>
                  <p:nvPr/>
                </p:nvGrpSpPr>
                <p:grpSpPr bwMode="auto">
                  <a:xfrm flipH="1">
                    <a:off x="5943833" y="23012445"/>
                    <a:ext cx="3958809" cy="2871541"/>
                    <a:chOff x="305576" y="1371643"/>
                    <a:chExt cx="3123399" cy="2743673"/>
                  </a:xfrm>
                </p:grpSpPr>
                <p:grpSp>
                  <p:nvGrpSpPr>
                    <p:cNvPr id="9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576" y="1371643"/>
                      <a:ext cx="3123399" cy="2743673"/>
                      <a:chOff x="305576" y="1371643"/>
                      <a:chExt cx="3123399" cy="2743673"/>
                    </a:xfrm>
                  </p:grpSpPr>
                  <p:sp>
                    <p:nvSpPr>
                      <p:cNvPr id="101" name="Arc 100"/>
                      <p:cNvSpPr/>
                      <p:nvPr/>
                    </p:nvSpPr>
                    <p:spPr>
                      <a:xfrm>
                        <a:off x="915849" y="1371643"/>
                        <a:ext cx="2513126" cy="2743673"/>
                      </a:xfrm>
                      <a:prstGeom prst="arc">
                        <a:avLst>
                          <a:gd name="adj1" fmla="val 16200000"/>
                          <a:gd name="adj2" fmla="val 151068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27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02" name="Arc 101"/>
                      <p:cNvSpPr/>
                      <p:nvPr/>
                    </p:nvSpPr>
                    <p:spPr>
                      <a:xfrm flipH="1">
                        <a:off x="305576" y="1371643"/>
                        <a:ext cx="2513126" cy="2743673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27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100" name="Straight Connector 99"/>
                    <p:cNvCxnSpPr>
                      <a:stCxn id="102" idx="0"/>
                      <a:endCxn id="101" idx="0"/>
                    </p:cNvCxnSpPr>
                    <p:nvPr/>
                  </p:nvCxnSpPr>
                  <p:spPr>
                    <a:xfrm rot="10800000" flipH="1">
                      <a:off x="1562819" y="1371643"/>
                      <a:ext cx="608913" cy="1467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3" name="Straight Connector 92"/>
                  <p:cNvCxnSpPr>
                    <a:stCxn id="102" idx="2"/>
                    <a:endCxn id="98" idx="2"/>
                  </p:cNvCxnSpPr>
                  <p:nvPr/>
                </p:nvCxnSpPr>
                <p:spPr bwMode="auto">
                  <a:xfrm rot="5400000">
                    <a:off x="9110799" y="25240826"/>
                    <a:ext cx="1585410" cy="1722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0" name="Group 76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5943833" y="24636224"/>
                    <a:ext cx="3958809" cy="2796337"/>
                    <a:chOff x="305576" y="1369462"/>
                    <a:chExt cx="3123399" cy="2744750"/>
                  </a:xfrm>
                </p:grpSpPr>
                <p:grpSp>
                  <p:nvGrpSpPr>
                    <p:cNvPr id="11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576" y="1370968"/>
                      <a:ext cx="3123399" cy="2743244"/>
                      <a:chOff x="305576" y="1370968"/>
                      <a:chExt cx="3123399" cy="2743244"/>
                    </a:xfrm>
                  </p:grpSpPr>
                  <p:sp>
                    <p:nvSpPr>
                      <p:cNvPr id="97" name="Arc 96"/>
                      <p:cNvSpPr/>
                      <p:nvPr/>
                    </p:nvSpPr>
                    <p:spPr>
                      <a:xfrm>
                        <a:off x="915849" y="1370968"/>
                        <a:ext cx="2513126" cy="2743244"/>
                      </a:xfrm>
                      <a:prstGeom prst="arc">
                        <a:avLst>
                          <a:gd name="adj1" fmla="val 16200000"/>
                          <a:gd name="adj2" fmla="val 331591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27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98" name="Arc 97"/>
                      <p:cNvSpPr/>
                      <p:nvPr/>
                    </p:nvSpPr>
                    <p:spPr>
                      <a:xfrm flipH="1">
                        <a:off x="305576" y="1370968"/>
                        <a:ext cx="2513126" cy="2743244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27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96" name="Straight Connector 95"/>
                    <p:cNvCxnSpPr>
                      <a:stCxn id="98" idx="0"/>
                      <a:endCxn id="97" idx="0"/>
                    </p:cNvCxnSpPr>
                    <p:nvPr/>
                  </p:nvCxnSpPr>
                  <p:spPr>
                    <a:xfrm rot="10800000" flipH="1" flipV="1">
                      <a:off x="1562819" y="1369462"/>
                      <a:ext cx="608913" cy="1506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2" name="Group 391"/>
                <p:cNvGrpSpPr>
                  <a:grpSpLocks/>
                </p:cNvGrpSpPr>
                <p:nvPr/>
              </p:nvGrpSpPr>
              <p:grpSpPr bwMode="auto">
                <a:xfrm flipH="1">
                  <a:off x="33235" y="1066843"/>
                  <a:ext cx="3960977" cy="4420144"/>
                  <a:chOff x="5943935" y="23012445"/>
                  <a:chExt cx="3960530" cy="4420116"/>
                </a:xfrm>
              </p:grpSpPr>
              <p:grpSp>
                <p:nvGrpSpPr>
                  <p:cNvPr id="13" name="Group 75"/>
                  <p:cNvGrpSpPr>
                    <a:grpSpLocks/>
                  </p:cNvGrpSpPr>
                  <p:nvPr/>
                </p:nvGrpSpPr>
                <p:grpSpPr bwMode="auto">
                  <a:xfrm flipH="1">
                    <a:off x="5943935" y="23012445"/>
                    <a:ext cx="3958807" cy="2871541"/>
                    <a:chOff x="305496" y="1371643"/>
                    <a:chExt cx="3123398" cy="2743673"/>
                  </a:xfrm>
                </p:grpSpPr>
                <p:grpSp>
                  <p:nvGrpSpPr>
                    <p:cNvPr id="14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496" y="1371643"/>
                      <a:ext cx="3123398" cy="2743673"/>
                      <a:chOff x="305496" y="1371643"/>
                      <a:chExt cx="3123398" cy="2743673"/>
                    </a:xfrm>
                  </p:grpSpPr>
                  <p:sp>
                    <p:nvSpPr>
                      <p:cNvPr id="90" name="Arc 89"/>
                      <p:cNvSpPr/>
                      <p:nvPr/>
                    </p:nvSpPr>
                    <p:spPr>
                      <a:xfrm>
                        <a:off x="915768" y="1371643"/>
                        <a:ext cx="2513126" cy="2743673"/>
                      </a:xfrm>
                      <a:prstGeom prst="arc">
                        <a:avLst>
                          <a:gd name="adj1" fmla="val 16200000"/>
                          <a:gd name="adj2" fmla="val 151068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27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91" name="Arc 90"/>
                      <p:cNvSpPr/>
                      <p:nvPr/>
                    </p:nvSpPr>
                    <p:spPr>
                      <a:xfrm flipH="1">
                        <a:off x="305496" y="1371643"/>
                        <a:ext cx="2513126" cy="2743673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27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89" name="Straight Connector 88"/>
                    <p:cNvCxnSpPr>
                      <a:stCxn id="91" idx="0"/>
                      <a:endCxn id="90" idx="0"/>
                    </p:cNvCxnSpPr>
                    <p:nvPr/>
                  </p:nvCxnSpPr>
                  <p:spPr>
                    <a:xfrm rot="10800000" flipH="1">
                      <a:off x="1562739" y="1371643"/>
                      <a:ext cx="608913" cy="1467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2" name="Straight Connector 81"/>
                  <p:cNvCxnSpPr>
                    <a:stCxn id="91" idx="2"/>
                    <a:endCxn id="87" idx="2"/>
                  </p:cNvCxnSpPr>
                  <p:nvPr/>
                </p:nvCxnSpPr>
                <p:spPr bwMode="auto">
                  <a:xfrm rot="5400000">
                    <a:off x="9110899" y="25240826"/>
                    <a:ext cx="1585410" cy="1723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5" name="Group 76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5943935" y="24636224"/>
                    <a:ext cx="3958807" cy="2796337"/>
                    <a:chOff x="305496" y="1369462"/>
                    <a:chExt cx="3123398" cy="2744750"/>
                  </a:xfrm>
                </p:grpSpPr>
                <p:grpSp>
                  <p:nvGrpSpPr>
                    <p:cNvPr id="16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496" y="1370968"/>
                      <a:ext cx="3123398" cy="2743244"/>
                      <a:chOff x="305496" y="1370968"/>
                      <a:chExt cx="3123398" cy="2743244"/>
                    </a:xfrm>
                  </p:grpSpPr>
                  <p:sp>
                    <p:nvSpPr>
                      <p:cNvPr id="86" name="Arc 85"/>
                      <p:cNvSpPr/>
                      <p:nvPr/>
                    </p:nvSpPr>
                    <p:spPr>
                      <a:xfrm>
                        <a:off x="915768" y="1370968"/>
                        <a:ext cx="2513126" cy="2743244"/>
                      </a:xfrm>
                      <a:prstGeom prst="arc">
                        <a:avLst>
                          <a:gd name="adj1" fmla="val 16200000"/>
                          <a:gd name="adj2" fmla="val 331591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27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87" name="Arc 86"/>
                      <p:cNvSpPr/>
                      <p:nvPr/>
                    </p:nvSpPr>
                    <p:spPr>
                      <a:xfrm flipH="1">
                        <a:off x="305496" y="1370968"/>
                        <a:ext cx="2513126" cy="2743244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27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85" name="Straight Connector 84"/>
                    <p:cNvCxnSpPr>
                      <a:stCxn id="87" idx="0"/>
                      <a:endCxn id="86" idx="0"/>
                    </p:cNvCxnSpPr>
                    <p:nvPr/>
                  </p:nvCxnSpPr>
                  <p:spPr>
                    <a:xfrm rot="10800000" flipH="1" flipV="1">
                      <a:off x="1562739" y="1369462"/>
                      <a:ext cx="608913" cy="1506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17" name="Group 195"/>
            <p:cNvGrpSpPr>
              <a:grpSpLocks/>
            </p:cNvGrpSpPr>
            <p:nvPr/>
          </p:nvGrpSpPr>
          <p:grpSpPr bwMode="auto">
            <a:xfrm>
              <a:off x="428062" y="2057400"/>
              <a:ext cx="777655" cy="3120212"/>
              <a:chOff x="-700097" y="1517171"/>
              <a:chExt cx="878462" cy="3435830"/>
            </a:xfrm>
          </p:grpSpPr>
          <p:sp>
            <p:nvSpPr>
              <p:cNvPr id="72" name="TextBox 162"/>
              <p:cNvSpPr txBox="1">
                <a:spLocks noChangeArrowheads="1"/>
              </p:cNvSpPr>
              <p:nvPr/>
            </p:nvSpPr>
            <p:spPr bwMode="auto">
              <a:xfrm rot="16200000">
                <a:off x="-1491831" y="3206606"/>
                <a:ext cx="2157129" cy="5736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Ctr="1">
                <a:spAutoFit/>
              </a:bodyPr>
              <a:lstStyle/>
              <a:p>
                <a:r>
                  <a:rPr lang="en-US" sz="2700" dirty="0">
                    <a:latin typeface="Calibri" pitchFamily="34" charset="0"/>
                    <a:cs typeface="Times New Roman" pitchFamily="18" charset="0"/>
                  </a:rPr>
                  <a:t>Epochs</a:t>
                </a:r>
              </a:p>
            </p:txBody>
          </p:sp>
          <p:sp>
            <p:nvSpPr>
              <p:cNvPr id="73" name="TextBox 163"/>
              <p:cNvSpPr txBox="1">
                <a:spLocks noChangeArrowheads="1"/>
              </p:cNvSpPr>
              <p:nvPr/>
            </p:nvSpPr>
            <p:spPr bwMode="auto">
              <a:xfrm rot="16200000">
                <a:off x="-413266" y="3142170"/>
                <a:ext cx="609601" cy="5736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Ctr="1">
                <a:spAutoFit/>
              </a:bodyPr>
              <a:lstStyle/>
              <a:p>
                <a:r>
                  <a:rPr lang="en-US" sz="2700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</a:p>
            </p:txBody>
          </p:sp>
          <p:sp>
            <p:nvSpPr>
              <p:cNvPr id="74" name="TextBox 193"/>
              <p:cNvSpPr txBox="1">
                <a:spLocks noChangeArrowheads="1"/>
              </p:cNvSpPr>
              <p:nvPr/>
            </p:nvSpPr>
            <p:spPr bwMode="auto">
              <a:xfrm rot="16200000">
                <a:off x="-530981" y="1652856"/>
                <a:ext cx="845031" cy="5736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Ctr="1">
                <a:spAutoFit/>
              </a:bodyPr>
              <a:lstStyle/>
              <a:p>
                <a:r>
                  <a:rPr lang="en-US" sz="2700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2700" dirty="0">
                    <a:latin typeface="Times New Roman" pitchFamily="18" charset="0"/>
                    <a:cs typeface="Times New Roman" pitchFamily="18" charset="0"/>
                  </a:rPr>
                  <a:t>-1</a:t>
                </a:r>
              </a:p>
            </p:txBody>
          </p:sp>
          <p:sp>
            <p:nvSpPr>
              <p:cNvPr id="75" name="TextBox 194"/>
              <p:cNvSpPr txBox="1">
                <a:spLocks noChangeArrowheads="1"/>
              </p:cNvSpPr>
              <p:nvPr/>
            </p:nvSpPr>
            <p:spPr bwMode="auto">
              <a:xfrm rot="16200000">
                <a:off x="-489465" y="4285170"/>
                <a:ext cx="762000" cy="57366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Ctr="1">
                <a:spAutoFit/>
              </a:bodyPr>
              <a:lstStyle/>
              <a:p>
                <a:r>
                  <a:rPr lang="en-US" sz="2700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2700" dirty="0">
                    <a:latin typeface="Times New Roman" pitchFamily="18" charset="0"/>
                    <a:cs typeface="Times New Roman" pitchFamily="18" charset="0"/>
                  </a:rPr>
                  <a:t>+1</a:t>
                </a:r>
              </a:p>
            </p:txBody>
          </p:sp>
        </p:grpSp>
        <p:sp>
          <p:nvSpPr>
            <p:cNvPr id="69" name="TextBox 205"/>
            <p:cNvSpPr txBox="1">
              <a:spLocks noChangeArrowheads="1"/>
            </p:cNvSpPr>
            <p:nvPr/>
          </p:nvSpPr>
          <p:spPr bwMode="auto">
            <a:xfrm>
              <a:off x="3962400" y="1371600"/>
              <a:ext cx="1752600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2700" dirty="0">
                  <a:latin typeface="Calibri" pitchFamily="34" charset="0"/>
                  <a:cs typeface="Times New Roman" pitchFamily="18" charset="0"/>
                </a:rPr>
                <a:t>  Thread </a:t>
              </a:r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70" name="TextBox 197"/>
            <p:cNvSpPr txBox="1">
              <a:spLocks noChangeArrowheads="1"/>
            </p:cNvSpPr>
            <p:nvPr/>
          </p:nvSpPr>
          <p:spPr bwMode="auto">
            <a:xfrm>
              <a:off x="2202305" y="5436382"/>
              <a:ext cx="1226695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700" dirty="0">
                  <a:solidFill>
                    <a:srgbClr val="AA014C"/>
                  </a:solidFill>
                  <a:latin typeface="Calibri" pitchFamily="34" charset="0"/>
                  <a:cs typeface="Times New Roman" pitchFamily="18" charset="0"/>
                </a:rPr>
                <a:t>Wings</a:t>
              </a:r>
            </a:p>
          </p:txBody>
        </p:sp>
        <p:sp>
          <p:nvSpPr>
            <p:cNvPr id="71" name="TextBox 198"/>
            <p:cNvSpPr txBox="1">
              <a:spLocks noChangeArrowheads="1"/>
            </p:cNvSpPr>
            <p:nvPr/>
          </p:nvSpPr>
          <p:spPr bwMode="auto">
            <a:xfrm>
              <a:off x="6614943" y="5436383"/>
              <a:ext cx="1233657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2700" dirty="0">
                  <a:solidFill>
                    <a:srgbClr val="AA014C"/>
                  </a:solidFill>
                  <a:latin typeface="Calibri" pitchFamily="34" charset="0"/>
                  <a:cs typeface="Times New Roman" pitchFamily="18" charset="0"/>
                </a:rPr>
                <a:t>Wings</a:t>
              </a:r>
            </a:p>
          </p:txBody>
        </p:sp>
      </p:grpSp>
      <p:sp>
        <p:nvSpPr>
          <p:cNvPr id="65" name="Down Arrow 64"/>
          <p:cNvSpPr/>
          <p:nvPr/>
        </p:nvSpPr>
        <p:spPr>
          <a:xfrm>
            <a:off x="152400" y="5240216"/>
            <a:ext cx="457200" cy="703384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Tm="78796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2000"/>
                            </p:stCondLst>
                            <p:childTnLst>
                              <p:par>
                                <p:cTn id="11" presetID="55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12" dur="2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strVal val="ppt_w*0.7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/>
                                        <p:tgtEl>
                                          <p:spTgt spid="6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strVal val="ppt_h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14" dur="2000"/>
                                        <p:tgtEl>
                                          <p:spTgt spid="6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2000"/>
                                        <p:tgtEl>
                                          <p:spTgt spid="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5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Analysis:  Avoiding Potential Pitfalls</a:t>
            </a:r>
            <a:endParaRPr lang="en-US" dirty="0"/>
          </a:p>
        </p:txBody>
      </p:sp>
      <p:sp>
        <p:nvSpPr>
          <p:cNvPr id="68" name="Content Placeholder 2"/>
          <p:cNvSpPr txBox="1">
            <a:spLocks/>
          </p:cNvSpPr>
          <p:nvPr/>
        </p:nvSpPr>
        <p:spPr bwMode="auto">
          <a:xfrm>
            <a:off x="457200" y="4343400"/>
            <a:ext cx="8229600" cy="16303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Combinatorial explosion of potential interleavings</a:t>
            </a:r>
          </a:p>
          <a:p>
            <a:pPr marL="742950" lvl="1" indent="-285750" fontAlgn="base">
              <a:spcBef>
                <a:spcPct val="20000"/>
              </a:spcBef>
              <a:spcAft>
                <a:spcPct val="0"/>
              </a:spcAft>
              <a:buFontTx/>
              <a:buChar char="–"/>
              <a:defRPr/>
            </a:pPr>
            <a:r>
              <a:rPr lang="en-US" sz="2000" kern="0" dirty="0" smtClean="0">
                <a:latin typeface="Calibri" pitchFamily="34" charset="0"/>
              </a:rPr>
              <a:t>Enumerating all possible interleavings takes too long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kumimoji="0" lang="en-US" sz="2000" b="0" i="0" u="none" strike="noStrike" kern="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Calibri" pitchFamily="34" charset="0"/>
                <a:ea typeface="+mn-ea"/>
                <a:cs typeface="+mn-cs"/>
              </a:rPr>
              <a:t>Lifeguard writer should not need to worry about application ordering</a:t>
            </a:r>
          </a:p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Char char="•"/>
              <a:tabLst/>
              <a:defRPr/>
            </a:pPr>
            <a:r>
              <a:rPr lang="en-US" sz="2000" kern="0" dirty="0" smtClean="0">
                <a:latin typeface="Calibri" pitchFamily="34" charset="0"/>
              </a:rPr>
              <a:t>Inspiration:  Interval analysis handles similar problem</a:t>
            </a:r>
            <a:endParaRPr kumimoji="0" lang="en-US" sz="2000" b="0" i="0" u="none" strike="noStrike" kern="0" cap="none" spc="0" normalizeH="0" baseline="0" noProof="0" dirty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alibri" pitchFamily="34" charset="0"/>
              <a:ea typeface="+mn-ea"/>
              <a:cs typeface="+mn-cs"/>
            </a:endParaRPr>
          </a:p>
        </p:txBody>
      </p:sp>
      <p:grpSp>
        <p:nvGrpSpPr>
          <p:cNvPr id="112" name="Content Placeholder 123"/>
          <p:cNvGrpSpPr>
            <a:grpSpLocks noGrp="1"/>
          </p:cNvGrpSpPr>
          <p:nvPr/>
        </p:nvGrpSpPr>
        <p:grpSpPr>
          <a:xfrm>
            <a:off x="1295398" y="914400"/>
            <a:ext cx="6248401" cy="3733800"/>
            <a:chOff x="422114" y="1371599"/>
            <a:chExt cx="8264689" cy="4592302"/>
          </a:xfrm>
        </p:grpSpPr>
        <p:grpSp>
          <p:nvGrpSpPr>
            <p:cNvPr id="113" name="Group 64"/>
            <p:cNvGrpSpPr/>
            <p:nvPr/>
          </p:nvGrpSpPr>
          <p:grpSpPr bwMode="auto">
            <a:xfrm>
              <a:off x="1401580" y="2018911"/>
              <a:ext cx="7015402" cy="3435499"/>
              <a:chOff x="609599" y="1474788"/>
              <a:chExt cx="8002588" cy="3573461"/>
            </a:xfrm>
            <a:solidFill>
              <a:schemeClr val="bg1"/>
            </a:solidFill>
          </p:grpSpPr>
          <p:sp>
            <p:nvSpPr>
              <p:cNvPr id="150" name="Rectangle 149"/>
              <p:cNvSpPr>
                <a:spLocks noChangeArrowheads="1"/>
              </p:cNvSpPr>
              <p:nvPr/>
            </p:nvSpPr>
            <p:spPr bwMode="auto">
              <a:xfrm>
                <a:off x="609599" y="1524000"/>
                <a:ext cx="881063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51" name="Rectangle 150"/>
              <p:cNvSpPr>
                <a:spLocks noChangeArrowheads="1"/>
              </p:cNvSpPr>
              <p:nvPr/>
            </p:nvSpPr>
            <p:spPr bwMode="auto">
              <a:xfrm>
                <a:off x="609599" y="2819400"/>
                <a:ext cx="881063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52" name="Rectangle 151"/>
              <p:cNvSpPr>
                <a:spLocks noChangeArrowheads="1"/>
              </p:cNvSpPr>
              <p:nvPr/>
            </p:nvSpPr>
            <p:spPr bwMode="auto">
              <a:xfrm>
                <a:off x="609599" y="4084637"/>
                <a:ext cx="881063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53" name="Rectangle 152"/>
              <p:cNvSpPr>
                <a:spLocks noChangeArrowheads="1"/>
              </p:cNvSpPr>
              <p:nvPr/>
            </p:nvSpPr>
            <p:spPr bwMode="auto">
              <a:xfrm>
                <a:off x="1639887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54" name="Rectangle 153"/>
              <p:cNvSpPr>
                <a:spLocks noChangeArrowheads="1"/>
              </p:cNvSpPr>
              <p:nvPr/>
            </p:nvSpPr>
            <p:spPr bwMode="auto">
              <a:xfrm>
                <a:off x="1639887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55" name="Rectangle 154"/>
              <p:cNvSpPr>
                <a:spLocks noChangeArrowheads="1"/>
              </p:cNvSpPr>
              <p:nvPr/>
            </p:nvSpPr>
            <p:spPr bwMode="auto">
              <a:xfrm>
                <a:off x="1639887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56" name="Rectangle 155"/>
              <p:cNvSpPr>
                <a:spLocks noChangeArrowheads="1"/>
              </p:cNvSpPr>
              <p:nvPr/>
            </p:nvSpPr>
            <p:spPr bwMode="auto">
              <a:xfrm>
                <a:off x="2668587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57" name="Rectangle 156"/>
              <p:cNvSpPr>
                <a:spLocks noChangeArrowheads="1"/>
              </p:cNvSpPr>
              <p:nvPr/>
            </p:nvSpPr>
            <p:spPr bwMode="auto">
              <a:xfrm>
                <a:off x="2668587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58" name="Rectangle 157"/>
              <p:cNvSpPr>
                <a:spLocks noChangeArrowheads="1"/>
              </p:cNvSpPr>
              <p:nvPr/>
            </p:nvSpPr>
            <p:spPr bwMode="auto">
              <a:xfrm>
                <a:off x="2668587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59" name="Rectangle 158"/>
              <p:cNvSpPr>
                <a:spLocks noChangeArrowheads="1"/>
              </p:cNvSpPr>
              <p:nvPr/>
            </p:nvSpPr>
            <p:spPr bwMode="auto">
              <a:xfrm>
                <a:off x="4143732" y="1474788"/>
                <a:ext cx="879476" cy="963611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Head</a:t>
                </a:r>
              </a:p>
            </p:txBody>
          </p:sp>
          <p:sp>
            <p:nvSpPr>
              <p:cNvPr id="160" name="Rectangle 159"/>
              <p:cNvSpPr>
                <a:spLocks noChangeArrowheads="1"/>
              </p:cNvSpPr>
              <p:nvPr/>
            </p:nvSpPr>
            <p:spPr bwMode="auto">
              <a:xfrm>
                <a:off x="4143732" y="4084638"/>
                <a:ext cx="879476" cy="963611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Tail</a:t>
                </a:r>
              </a:p>
            </p:txBody>
          </p:sp>
          <p:sp>
            <p:nvSpPr>
              <p:cNvPr id="161" name="Rectangle 160"/>
              <p:cNvSpPr>
                <a:spLocks noChangeArrowheads="1"/>
              </p:cNvSpPr>
              <p:nvPr/>
            </p:nvSpPr>
            <p:spPr bwMode="auto">
              <a:xfrm>
                <a:off x="5675311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62" name="Rectangle 161"/>
              <p:cNvSpPr>
                <a:spLocks noChangeArrowheads="1"/>
              </p:cNvSpPr>
              <p:nvPr/>
            </p:nvSpPr>
            <p:spPr bwMode="auto">
              <a:xfrm>
                <a:off x="5675311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63" name="Rectangle 162"/>
              <p:cNvSpPr>
                <a:spLocks noChangeArrowheads="1"/>
              </p:cNvSpPr>
              <p:nvPr/>
            </p:nvSpPr>
            <p:spPr bwMode="auto">
              <a:xfrm>
                <a:off x="5675311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64" name="Rectangle 163"/>
              <p:cNvSpPr>
                <a:spLocks noChangeArrowheads="1"/>
              </p:cNvSpPr>
              <p:nvPr/>
            </p:nvSpPr>
            <p:spPr bwMode="auto">
              <a:xfrm>
                <a:off x="6704011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65" name="Rectangle 164"/>
              <p:cNvSpPr>
                <a:spLocks noChangeArrowheads="1"/>
              </p:cNvSpPr>
              <p:nvPr/>
            </p:nvSpPr>
            <p:spPr bwMode="auto">
              <a:xfrm>
                <a:off x="6704011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66" name="Rectangle 165"/>
              <p:cNvSpPr>
                <a:spLocks noChangeArrowheads="1"/>
              </p:cNvSpPr>
              <p:nvPr/>
            </p:nvSpPr>
            <p:spPr bwMode="auto">
              <a:xfrm>
                <a:off x="6704011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67" name="Rectangle 166"/>
              <p:cNvSpPr>
                <a:spLocks noChangeArrowheads="1"/>
              </p:cNvSpPr>
              <p:nvPr/>
            </p:nvSpPr>
            <p:spPr bwMode="auto">
              <a:xfrm>
                <a:off x="7732712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68" name="Rectangle 167"/>
              <p:cNvSpPr>
                <a:spLocks noChangeArrowheads="1"/>
              </p:cNvSpPr>
              <p:nvPr/>
            </p:nvSpPr>
            <p:spPr bwMode="auto">
              <a:xfrm>
                <a:off x="7732712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69" name="Rectangle 168"/>
              <p:cNvSpPr>
                <a:spLocks noChangeArrowheads="1"/>
              </p:cNvSpPr>
              <p:nvPr/>
            </p:nvSpPr>
            <p:spPr bwMode="auto">
              <a:xfrm>
                <a:off x="7732712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70" name="Rectangle 169"/>
              <p:cNvSpPr>
                <a:spLocks noChangeArrowheads="1"/>
              </p:cNvSpPr>
              <p:nvPr/>
            </p:nvSpPr>
            <p:spPr bwMode="auto">
              <a:xfrm>
                <a:off x="4143732" y="2819400"/>
                <a:ext cx="879476" cy="963613"/>
              </a:xfrm>
              <a:prstGeom prst="rect">
                <a:avLst/>
              </a:prstGeom>
              <a:solidFill>
                <a:srgbClr val="0594FF"/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Body</a:t>
                </a:r>
              </a:p>
            </p:txBody>
          </p:sp>
        </p:grpSp>
        <p:grpSp>
          <p:nvGrpSpPr>
            <p:cNvPr id="114" name="Group 65"/>
            <p:cNvGrpSpPr>
              <a:grpSpLocks/>
            </p:cNvGrpSpPr>
            <p:nvPr/>
          </p:nvGrpSpPr>
          <p:grpSpPr bwMode="auto">
            <a:xfrm>
              <a:off x="1131571" y="1717638"/>
              <a:ext cx="7555232" cy="4152538"/>
              <a:chOff x="33235" y="1066837"/>
              <a:chExt cx="9110766" cy="4420144"/>
            </a:xfrm>
          </p:grpSpPr>
          <p:cxnSp>
            <p:nvCxnSpPr>
              <p:cNvPr id="123" name="Straight Connector 122"/>
              <p:cNvCxnSpPr>
                <a:endCxn id="148" idx="2"/>
              </p:cNvCxnSpPr>
              <p:nvPr/>
            </p:nvCxnSpPr>
            <p:spPr bwMode="auto">
              <a:xfrm flipV="1">
                <a:off x="3963200" y="2572457"/>
                <a:ext cx="1221545" cy="18417"/>
              </a:xfrm>
              <a:prstGeom prst="line">
                <a:avLst/>
              </a:prstGeom>
              <a:ln w="38100">
                <a:solidFill>
                  <a:srgbClr val="AA01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4" name="Straight Connector 123"/>
              <p:cNvCxnSpPr>
                <a:stCxn id="133" idx="2"/>
              </p:cNvCxnSpPr>
              <p:nvPr/>
            </p:nvCxnSpPr>
            <p:spPr bwMode="auto">
              <a:xfrm rot="5400000" flipH="1" flipV="1">
                <a:off x="4585265" y="3332409"/>
                <a:ext cx="1535" cy="1204316"/>
              </a:xfrm>
              <a:prstGeom prst="line">
                <a:avLst/>
              </a:prstGeom>
              <a:ln w="38100">
                <a:solidFill>
                  <a:srgbClr val="AA01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25" name="Group 76"/>
              <p:cNvGrpSpPr>
                <a:grpSpLocks/>
              </p:cNvGrpSpPr>
              <p:nvPr/>
            </p:nvGrpSpPr>
            <p:grpSpPr bwMode="auto">
              <a:xfrm>
                <a:off x="33235" y="1066837"/>
                <a:ext cx="9110766" cy="4420144"/>
                <a:chOff x="33235" y="1066837"/>
                <a:chExt cx="9110766" cy="4420144"/>
              </a:xfrm>
            </p:grpSpPr>
            <p:grpSp>
              <p:nvGrpSpPr>
                <p:cNvPr id="126" name="Group 77"/>
                <p:cNvGrpSpPr>
                  <a:grpSpLocks/>
                </p:cNvGrpSpPr>
                <p:nvPr/>
              </p:nvGrpSpPr>
              <p:grpSpPr bwMode="auto">
                <a:xfrm>
                  <a:off x="5183022" y="1066837"/>
                  <a:ext cx="3960979" cy="4420144"/>
                  <a:chOff x="5943833" y="23012445"/>
                  <a:chExt cx="3960532" cy="4420116"/>
                </a:xfrm>
              </p:grpSpPr>
              <p:grpSp>
                <p:nvGrpSpPr>
                  <p:cNvPr id="139" name="Group 90"/>
                  <p:cNvGrpSpPr>
                    <a:grpSpLocks/>
                  </p:cNvGrpSpPr>
                  <p:nvPr/>
                </p:nvGrpSpPr>
                <p:grpSpPr bwMode="auto">
                  <a:xfrm flipH="1">
                    <a:off x="5943833" y="23012445"/>
                    <a:ext cx="3958809" cy="2871541"/>
                    <a:chOff x="305576" y="1371643"/>
                    <a:chExt cx="3123399" cy="2743673"/>
                  </a:xfrm>
                </p:grpSpPr>
                <p:grpSp>
                  <p:nvGrpSpPr>
                    <p:cNvPr id="146" name="Group 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576" y="1371643"/>
                      <a:ext cx="3123399" cy="2743673"/>
                      <a:chOff x="305576" y="1371643"/>
                      <a:chExt cx="3123399" cy="2743673"/>
                    </a:xfrm>
                  </p:grpSpPr>
                  <p:sp>
                    <p:nvSpPr>
                      <p:cNvPr id="148" name="Arc 147"/>
                      <p:cNvSpPr/>
                      <p:nvPr/>
                    </p:nvSpPr>
                    <p:spPr>
                      <a:xfrm>
                        <a:off x="915849" y="1371643"/>
                        <a:ext cx="2513126" cy="2743673"/>
                      </a:xfrm>
                      <a:prstGeom prst="arc">
                        <a:avLst>
                          <a:gd name="adj1" fmla="val 16200000"/>
                          <a:gd name="adj2" fmla="val 151068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49" name="Arc 148"/>
                      <p:cNvSpPr/>
                      <p:nvPr/>
                    </p:nvSpPr>
                    <p:spPr>
                      <a:xfrm flipH="1">
                        <a:off x="305576" y="1371643"/>
                        <a:ext cx="2513126" cy="2743673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147" name="Straight Connector 146"/>
                    <p:cNvCxnSpPr>
                      <a:stCxn id="149" idx="0"/>
                      <a:endCxn id="148" idx="0"/>
                    </p:cNvCxnSpPr>
                    <p:nvPr/>
                  </p:nvCxnSpPr>
                  <p:spPr>
                    <a:xfrm rot="10800000" flipH="1">
                      <a:off x="1562819" y="1371643"/>
                      <a:ext cx="608913" cy="1467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40" name="Straight Connector 139"/>
                  <p:cNvCxnSpPr>
                    <a:stCxn id="149" idx="2"/>
                    <a:endCxn id="145" idx="2"/>
                  </p:cNvCxnSpPr>
                  <p:nvPr/>
                </p:nvCxnSpPr>
                <p:spPr bwMode="auto">
                  <a:xfrm rot="5400000">
                    <a:off x="9110799" y="25240826"/>
                    <a:ext cx="1585410" cy="1722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41" name="Group 92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5943833" y="24636224"/>
                    <a:ext cx="3958809" cy="2796337"/>
                    <a:chOff x="305576" y="1369462"/>
                    <a:chExt cx="3123399" cy="2744750"/>
                  </a:xfrm>
                </p:grpSpPr>
                <p:grpSp>
                  <p:nvGrpSpPr>
                    <p:cNvPr id="142" name="Group 9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576" y="1370968"/>
                      <a:ext cx="3123399" cy="2743244"/>
                      <a:chOff x="305576" y="1370968"/>
                      <a:chExt cx="3123399" cy="2743244"/>
                    </a:xfrm>
                  </p:grpSpPr>
                  <p:sp>
                    <p:nvSpPr>
                      <p:cNvPr id="144" name="Arc 143"/>
                      <p:cNvSpPr/>
                      <p:nvPr/>
                    </p:nvSpPr>
                    <p:spPr>
                      <a:xfrm>
                        <a:off x="915849" y="1370968"/>
                        <a:ext cx="2513126" cy="2743244"/>
                      </a:xfrm>
                      <a:prstGeom prst="arc">
                        <a:avLst>
                          <a:gd name="adj1" fmla="val 16200000"/>
                          <a:gd name="adj2" fmla="val 331591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45" name="Arc 144"/>
                      <p:cNvSpPr/>
                      <p:nvPr/>
                    </p:nvSpPr>
                    <p:spPr>
                      <a:xfrm flipH="1">
                        <a:off x="305576" y="1370968"/>
                        <a:ext cx="2513126" cy="2743244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143" name="Straight Connector 142"/>
                    <p:cNvCxnSpPr>
                      <a:stCxn id="145" idx="0"/>
                      <a:endCxn id="144" idx="0"/>
                    </p:cNvCxnSpPr>
                    <p:nvPr/>
                  </p:nvCxnSpPr>
                  <p:spPr>
                    <a:xfrm rot="10800000" flipH="1" flipV="1">
                      <a:off x="1562819" y="1369462"/>
                      <a:ext cx="608913" cy="1506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27" name="Group 78"/>
                <p:cNvGrpSpPr>
                  <a:grpSpLocks/>
                </p:cNvGrpSpPr>
                <p:nvPr/>
              </p:nvGrpSpPr>
              <p:grpSpPr bwMode="auto">
                <a:xfrm flipH="1">
                  <a:off x="33235" y="1066837"/>
                  <a:ext cx="3960977" cy="4420144"/>
                  <a:chOff x="5943935" y="23012445"/>
                  <a:chExt cx="3960530" cy="4420116"/>
                </a:xfrm>
              </p:grpSpPr>
              <p:grpSp>
                <p:nvGrpSpPr>
                  <p:cNvPr id="128" name="Group 79"/>
                  <p:cNvGrpSpPr>
                    <a:grpSpLocks/>
                  </p:cNvGrpSpPr>
                  <p:nvPr/>
                </p:nvGrpSpPr>
                <p:grpSpPr bwMode="auto">
                  <a:xfrm flipH="1">
                    <a:off x="5943935" y="23012445"/>
                    <a:ext cx="3958807" cy="2871541"/>
                    <a:chOff x="305496" y="1371643"/>
                    <a:chExt cx="3123398" cy="2743673"/>
                  </a:xfrm>
                </p:grpSpPr>
                <p:grpSp>
                  <p:nvGrpSpPr>
                    <p:cNvPr id="135" name="Group 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496" y="1371643"/>
                      <a:ext cx="3123398" cy="2743673"/>
                      <a:chOff x="305496" y="1371643"/>
                      <a:chExt cx="3123398" cy="2743673"/>
                    </a:xfrm>
                  </p:grpSpPr>
                  <p:sp>
                    <p:nvSpPr>
                      <p:cNvPr id="137" name="Arc 136"/>
                      <p:cNvSpPr/>
                      <p:nvPr/>
                    </p:nvSpPr>
                    <p:spPr>
                      <a:xfrm>
                        <a:off x="915768" y="1371643"/>
                        <a:ext cx="2513126" cy="2743673"/>
                      </a:xfrm>
                      <a:prstGeom prst="arc">
                        <a:avLst>
                          <a:gd name="adj1" fmla="val 16200000"/>
                          <a:gd name="adj2" fmla="val 151068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38" name="Arc 137"/>
                      <p:cNvSpPr/>
                      <p:nvPr/>
                    </p:nvSpPr>
                    <p:spPr>
                      <a:xfrm flipH="1">
                        <a:off x="305496" y="1371643"/>
                        <a:ext cx="2513126" cy="2743673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136" name="Straight Connector 135"/>
                    <p:cNvCxnSpPr>
                      <a:stCxn id="138" idx="0"/>
                      <a:endCxn id="137" idx="0"/>
                    </p:cNvCxnSpPr>
                    <p:nvPr/>
                  </p:nvCxnSpPr>
                  <p:spPr>
                    <a:xfrm rot="10800000" flipH="1">
                      <a:off x="1562739" y="1371643"/>
                      <a:ext cx="608913" cy="1467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129" name="Straight Connector 128"/>
                  <p:cNvCxnSpPr>
                    <a:stCxn id="138" idx="2"/>
                    <a:endCxn id="134" idx="2"/>
                  </p:cNvCxnSpPr>
                  <p:nvPr/>
                </p:nvCxnSpPr>
                <p:spPr bwMode="auto">
                  <a:xfrm rot="5400000">
                    <a:off x="9110899" y="25240826"/>
                    <a:ext cx="1585410" cy="1723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30" name="Group 81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5943935" y="24636224"/>
                    <a:ext cx="3958807" cy="2796337"/>
                    <a:chOff x="305496" y="1369462"/>
                    <a:chExt cx="3123398" cy="2744750"/>
                  </a:xfrm>
                </p:grpSpPr>
                <p:grpSp>
                  <p:nvGrpSpPr>
                    <p:cNvPr id="131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496" y="1370968"/>
                      <a:ext cx="3123398" cy="2743244"/>
                      <a:chOff x="305496" y="1370968"/>
                      <a:chExt cx="3123398" cy="2743244"/>
                    </a:xfrm>
                  </p:grpSpPr>
                  <p:sp>
                    <p:nvSpPr>
                      <p:cNvPr id="133" name="Arc 132"/>
                      <p:cNvSpPr/>
                      <p:nvPr/>
                    </p:nvSpPr>
                    <p:spPr>
                      <a:xfrm>
                        <a:off x="915768" y="1370968"/>
                        <a:ext cx="2513126" cy="2743244"/>
                      </a:xfrm>
                      <a:prstGeom prst="arc">
                        <a:avLst>
                          <a:gd name="adj1" fmla="val 16200000"/>
                          <a:gd name="adj2" fmla="val 331591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34" name="Arc 133"/>
                      <p:cNvSpPr/>
                      <p:nvPr/>
                    </p:nvSpPr>
                    <p:spPr>
                      <a:xfrm flipH="1">
                        <a:off x="305496" y="1370968"/>
                        <a:ext cx="2513126" cy="2743244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132" name="Straight Connector 131"/>
                    <p:cNvCxnSpPr>
                      <a:stCxn id="134" idx="0"/>
                      <a:endCxn id="133" idx="0"/>
                    </p:cNvCxnSpPr>
                    <p:nvPr/>
                  </p:nvCxnSpPr>
                  <p:spPr>
                    <a:xfrm rot="10800000" flipH="1" flipV="1">
                      <a:off x="1562739" y="1369462"/>
                      <a:ext cx="608913" cy="1506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115" name="Group 66"/>
            <p:cNvGrpSpPr>
              <a:grpSpLocks/>
            </p:cNvGrpSpPr>
            <p:nvPr/>
          </p:nvGrpSpPr>
          <p:grpSpPr bwMode="auto">
            <a:xfrm>
              <a:off x="422114" y="1752561"/>
              <a:ext cx="789552" cy="3809658"/>
              <a:chOff x="-706815" y="1181499"/>
              <a:chExt cx="891899" cy="4195020"/>
            </a:xfrm>
          </p:grpSpPr>
          <p:sp>
            <p:nvSpPr>
              <p:cNvPr id="119" name="TextBox 162"/>
              <p:cNvSpPr txBox="1">
                <a:spLocks noChangeArrowheads="1"/>
              </p:cNvSpPr>
              <p:nvPr/>
            </p:nvSpPr>
            <p:spPr bwMode="auto">
              <a:xfrm rot="16200000">
                <a:off x="-1491830" y="3199886"/>
                <a:ext cx="2157130" cy="5871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Epochs</a:t>
                </a:r>
              </a:p>
            </p:txBody>
          </p:sp>
          <p:sp>
            <p:nvSpPr>
              <p:cNvPr id="120" name="TextBox 163"/>
              <p:cNvSpPr txBox="1">
                <a:spLocks noChangeArrowheads="1"/>
              </p:cNvSpPr>
              <p:nvPr/>
            </p:nvSpPr>
            <p:spPr bwMode="auto">
              <a:xfrm rot="16200000">
                <a:off x="-413269" y="3135450"/>
                <a:ext cx="609601" cy="5871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</a:p>
            </p:txBody>
          </p:sp>
          <p:sp>
            <p:nvSpPr>
              <p:cNvPr id="121" name="TextBox 193"/>
              <p:cNvSpPr txBox="1">
                <a:spLocks noChangeArrowheads="1"/>
              </p:cNvSpPr>
              <p:nvPr/>
            </p:nvSpPr>
            <p:spPr bwMode="auto">
              <a:xfrm rot="16200000">
                <a:off x="-698817" y="1478299"/>
                <a:ext cx="1180699" cy="5870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-1</a:t>
                </a:r>
              </a:p>
            </p:txBody>
          </p:sp>
          <p:sp>
            <p:nvSpPr>
              <p:cNvPr id="122" name="TextBox 194"/>
              <p:cNvSpPr txBox="1">
                <a:spLocks noChangeArrowheads="1"/>
              </p:cNvSpPr>
              <p:nvPr/>
            </p:nvSpPr>
            <p:spPr bwMode="auto">
              <a:xfrm rot="16200000">
                <a:off x="-701225" y="4490210"/>
                <a:ext cx="1185519" cy="5870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+1</a:t>
                </a:r>
              </a:p>
            </p:txBody>
          </p:sp>
        </p:grpSp>
        <p:sp>
          <p:nvSpPr>
            <p:cNvPr id="116" name="TextBox 205"/>
            <p:cNvSpPr txBox="1">
              <a:spLocks noChangeArrowheads="1"/>
            </p:cNvSpPr>
            <p:nvPr/>
          </p:nvSpPr>
          <p:spPr bwMode="auto">
            <a:xfrm>
              <a:off x="3962401" y="1371599"/>
              <a:ext cx="1752600" cy="519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latin typeface="Calibri" pitchFamily="34" charset="0"/>
                  <a:cs typeface="Times New Roman" pitchFamily="18" charset="0"/>
                </a:rPr>
                <a:t>  Thread </a:t>
              </a:r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117" name="TextBox 197"/>
            <p:cNvSpPr txBox="1">
              <a:spLocks noChangeArrowheads="1"/>
            </p:cNvSpPr>
            <p:nvPr/>
          </p:nvSpPr>
          <p:spPr bwMode="auto">
            <a:xfrm>
              <a:off x="2202306" y="5444752"/>
              <a:ext cx="1226695" cy="519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AA014C"/>
                  </a:solidFill>
                  <a:latin typeface="Calibri" pitchFamily="34" charset="0"/>
                  <a:cs typeface="Times New Roman" pitchFamily="18" charset="0"/>
                </a:rPr>
                <a:t>Wings</a:t>
              </a:r>
            </a:p>
          </p:txBody>
        </p:sp>
        <p:sp>
          <p:nvSpPr>
            <p:cNvPr id="118" name="TextBox 198"/>
            <p:cNvSpPr txBox="1">
              <a:spLocks noChangeArrowheads="1"/>
            </p:cNvSpPr>
            <p:nvPr/>
          </p:nvSpPr>
          <p:spPr bwMode="auto">
            <a:xfrm>
              <a:off x="6614944" y="5444756"/>
              <a:ext cx="1233657" cy="519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AA014C"/>
                  </a:solidFill>
                  <a:latin typeface="Calibri" pitchFamily="34" charset="0"/>
                  <a:cs typeface="Times New Roman" pitchFamily="18" charset="0"/>
                </a:rPr>
                <a:t>Wings</a:t>
              </a:r>
            </a:p>
          </p:txBody>
        </p:sp>
      </p:grpSp>
      <p:sp>
        <p:nvSpPr>
          <p:cNvPr id="171" name="Down Arrow 170"/>
          <p:cNvSpPr/>
          <p:nvPr/>
        </p:nvSpPr>
        <p:spPr>
          <a:xfrm>
            <a:off x="609600" y="3939955"/>
            <a:ext cx="333248" cy="555845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264" name="Group 263"/>
          <p:cNvGrpSpPr/>
          <p:nvPr/>
        </p:nvGrpSpPr>
        <p:grpSpPr>
          <a:xfrm>
            <a:off x="2532887" y="1447800"/>
            <a:ext cx="4248913" cy="2497874"/>
            <a:chOff x="2667000" y="1524000"/>
            <a:chExt cx="3886200" cy="2133601"/>
          </a:xfrm>
        </p:grpSpPr>
        <p:grpSp>
          <p:nvGrpSpPr>
            <p:cNvPr id="172" name="Group 171"/>
            <p:cNvGrpSpPr/>
            <p:nvPr/>
          </p:nvGrpSpPr>
          <p:grpSpPr>
            <a:xfrm>
              <a:off x="4862499" y="2057400"/>
              <a:ext cx="854360" cy="1223962"/>
              <a:chOff x="4876800" y="2057400"/>
              <a:chExt cx="854360" cy="1223962"/>
            </a:xfrm>
          </p:grpSpPr>
          <p:cxnSp>
            <p:nvCxnSpPr>
              <p:cNvPr id="173" name="Straight Arrow Connector 172"/>
              <p:cNvCxnSpPr/>
              <p:nvPr/>
            </p:nvCxnSpPr>
            <p:spPr>
              <a:xfrm rot="5400000" flipH="1" flipV="1">
                <a:off x="4876800" y="2057400"/>
                <a:ext cx="381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4" name="Straight Arrow Connector 173"/>
              <p:cNvCxnSpPr/>
              <p:nvPr/>
            </p:nvCxnSpPr>
            <p:spPr>
              <a:xfrm flipV="1">
                <a:off x="4876800" y="2362200"/>
                <a:ext cx="381000" cy="2286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5" name="Straight Arrow Connector 174"/>
              <p:cNvCxnSpPr/>
              <p:nvPr/>
            </p:nvCxnSpPr>
            <p:spPr>
              <a:xfrm>
                <a:off x="4971735" y="3003812"/>
                <a:ext cx="759425" cy="27755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6" name="Straight Arrow Connector 175"/>
              <p:cNvCxnSpPr/>
              <p:nvPr/>
            </p:nvCxnSpPr>
            <p:spPr>
              <a:xfrm rot="16200000" flipH="1">
                <a:off x="4876800" y="2895600"/>
                <a:ext cx="381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77" name="Straight Arrow Connector 176"/>
              <p:cNvCxnSpPr/>
              <p:nvPr/>
            </p:nvCxnSpPr>
            <p:spPr>
              <a:xfrm>
                <a:off x="4876800" y="2743200"/>
                <a:ext cx="381000" cy="2286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78" name="Group 177"/>
            <p:cNvGrpSpPr/>
            <p:nvPr/>
          </p:nvGrpSpPr>
          <p:grpSpPr>
            <a:xfrm flipH="1">
              <a:off x="3948099" y="2057400"/>
              <a:ext cx="395301" cy="1219200"/>
              <a:chOff x="4876800" y="2057400"/>
              <a:chExt cx="395301" cy="1219200"/>
            </a:xfrm>
          </p:grpSpPr>
          <p:cxnSp>
            <p:nvCxnSpPr>
              <p:cNvPr id="179" name="Straight Arrow Connector 178"/>
              <p:cNvCxnSpPr/>
              <p:nvPr/>
            </p:nvCxnSpPr>
            <p:spPr>
              <a:xfrm rot="5400000" flipH="1" flipV="1">
                <a:off x="4876800" y="2057400"/>
                <a:ext cx="381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0" name="Straight Arrow Connector 179"/>
              <p:cNvCxnSpPr/>
              <p:nvPr/>
            </p:nvCxnSpPr>
            <p:spPr>
              <a:xfrm flipV="1">
                <a:off x="4876800" y="2362200"/>
                <a:ext cx="381000" cy="2286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1" name="Straight Arrow Connector 180"/>
              <p:cNvCxnSpPr/>
              <p:nvPr/>
            </p:nvCxnSpPr>
            <p:spPr>
              <a:xfrm flipV="1">
                <a:off x="4876800" y="2659601"/>
                <a:ext cx="395301" cy="73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2" name="Straight Arrow Connector 181"/>
              <p:cNvCxnSpPr/>
              <p:nvPr/>
            </p:nvCxnSpPr>
            <p:spPr>
              <a:xfrm rot="16200000" flipH="1">
                <a:off x="4876800" y="2895600"/>
                <a:ext cx="381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3" name="Straight Arrow Connector 182"/>
              <p:cNvCxnSpPr/>
              <p:nvPr/>
            </p:nvCxnSpPr>
            <p:spPr>
              <a:xfrm>
                <a:off x="4876800" y="2743200"/>
                <a:ext cx="381000" cy="2286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84" name="Group 183"/>
            <p:cNvGrpSpPr/>
            <p:nvPr/>
          </p:nvGrpSpPr>
          <p:grpSpPr>
            <a:xfrm flipH="1">
              <a:off x="3319272" y="1524000"/>
              <a:ext cx="990600" cy="1981201"/>
              <a:chOff x="4876800" y="1676400"/>
              <a:chExt cx="395302" cy="1981201"/>
            </a:xfrm>
          </p:grpSpPr>
          <p:cxnSp>
            <p:nvCxnSpPr>
              <p:cNvPr id="185" name="Straight Arrow Connector 184"/>
              <p:cNvCxnSpPr/>
              <p:nvPr/>
            </p:nvCxnSpPr>
            <p:spPr>
              <a:xfrm rot="5400000">
                <a:off x="4686300" y="1866900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6" name="Straight Arrow Connector 185"/>
              <p:cNvCxnSpPr/>
              <p:nvPr/>
            </p:nvCxnSpPr>
            <p:spPr>
              <a:xfrm rot="5400000">
                <a:off x="4838700" y="2095500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7" name="Straight Arrow Connector 186"/>
              <p:cNvCxnSpPr/>
              <p:nvPr/>
            </p:nvCxnSpPr>
            <p:spPr>
              <a:xfrm rot="10800000" flipV="1">
                <a:off x="4876800" y="2514599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8" name="Straight Arrow Connector 187"/>
              <p:cNvCxnSpPr/>
              <p:nvPr/>
            </p:nvCxnSpPr>
            <p:spPr>
              <a:xfrm rot="10800000">
                <a:off x="4876801" y="2659601"/>
                <a:ext cx="395301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9" name="Straight Arrow Connector 188"/>
              <p:cNvCxnSpPr/>
              <p:nvPr/>
            </p:nvCxnSpPr>
            <p:spPr>
              <a:xfrm rot="16200000" flipV="1">
                <a:off x="4686301" y="3086101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0" name="Straight Arrow Connector 189"/>
              <p:cNvCxnSpPr/>
              <p:nvPr/>
            </p:nvCxnSpPr>
            <p:spPr>
              <a:xfrm rot="16200000" flipV="1">
                <a:off x="4838701" y="2857501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1" name="Straight Arrow Connector 190"/>
              <p:cNvCxnSpPr/>
              <p:nvPr/>
            </p:nvCxnSpPr>
            <p:spPr>
              <a:xfrm rot="10800000">
                <a:off x="4876801" y="2743200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192" name="Group 191"/>
            <p:cNvGrpSpPr/>
            <p:nvPr/>
          </p:nvGrpSpPr>
          <p:grpSpPr>
            <a:xfrm flipH="1">
              <a:off x="2667000" y="1600200"/>
              <a:ext cx="1676400" cy="1981201"/>
              <a:chOff x="4876800" y="1676400"/>
              <a:chExt cx="395302" cy="1981201"/>
            </a:xfrm>
          </p:grpSpPr>
          <p:cxnSp>
            <p:nvCxnSpPr>
              <p:cNvPr id="193" name="Straight Arrow Connector 192"/>
              <p:cNvCxnSpPr/>
              <p:nvPr/>
            </p:nvCxnSpPr>
            <p:spPr>
              <a:xfrm rot="5400000">
                <a:off x="4686300" y="1866900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4" name="Straight Arrow Connector 193"/>
              <p:cNvCxnSpPr/>
              <p:nvPr/>
            </p:nvCxnSpPr>
            <p:spPr>
              <a:xfrm rot="5400000">
                <a:off x="4838700" y="2095500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5" name="Straight Arrow Connector 194"/>
              <p:cNvCxnSpPr/>
              <p:nvPr/>
            </p:nvCxnSpPr>
            <p:spPr>
              <a:xfrm rot="10800000" flipV="1">
                <a:off x="4876800" y="2514599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6" name="Straight Arrow Connector 195"/>
              <p:cNvCxnSpPr/>
              <p:nvPr/>
            </p:nvCxnSpPr>
            <p:spPr>
              <a:xfrm rot="10800000">
                <a:off x="4876801" y="2659601"/>
                <a:ext cx="395301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7" name="Straight Arrow Connector 196"/>
              <p:cNvCxnSpPr/>
              <p:nvPr/>
            </p:nvCxnSpPr>
            <p:spPr>
              <a:xfrm rot="16200000" flipV="1">
                <a:off x="4686301" y="3086101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8" name="Straight Arrow Connector 197"/>
              <p:cNvCxnSpPr/>
              <p:nvPr/>
            </p:nvCxnSpPr>
            <p:spPr>
              <a:xfrm rot="16200000" flipV="1">
                <a:off x="4838701" y="2857501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99" name="Straight Arrow Connector 198"/>
              <p:cNvCxnSpPr/>
              <p:nvPr/>
            </p:nvCxnSpPr>
            <p:spPr>
              <a:xfrm rot="10800000">
                <a:off x="4876801" y="2743200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0" name="Group 199"/>
            <p:cNvGrpSpPr/>
            <p:nvPr/>
          </p:nvGrpSpPr>
          <p:grpSpPr>
            <a:xfrm>
              <a:off x="4876800" y="1676400"/>
              <a:ext cx="1676400" cy="1981201"/>
              <a:chOff x="4876800" y="1676400"/>
              <a:chExt cx="395302" cy="1981201"/>
            </a:xfrm>
          </p:grpSpPr>
          <p:cxnSp>
            <p:nvCxnSpPr>
              <p:cNvPr id="201" name="Straight Arrow Connector 200"/>
              <p:cNvCxnSpPr/>
              <p:nvPr/>
            </p:nvCxnSpPr>
            <p:spPr>
              <a:xfrm rot="5400000">
                <a:off x="4686300" y="1866900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2" name="Straight Arrow Connector 201"/>
              <p:cNvCxnSpPr/>
              <p:nvPr/>
            </p:nvCxnSpPr>
            <p:spPr>
              <a:xfrm rot="5400000">
                <a:off x="4838700" y="2095500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3" name="Straight Arrow Connector 202"/>
              <p:cNvCxnSpPr/>
              <p:nvPr/>
            </p:nvCxnSpPr>
            <p:spPr>
              <a:xfrm rot="10800000" flipV="1">
                <a:off x="4876800" y="2514599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4" name="Straight Arrow Connector 203"/>
              <p:cNvCxnSpPr/>
              <p:nvPr/>
            </p:nvCxnSpPr>
            <p:spPr>
              <a:xfrm rot="10800000">
                <a:off x="4876801" y="2659601"/>
                <a:ext cx="395301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5" name="Straight Arrow Connector 204"/>
              <p:cNvCxnSpPr/>
              <p:nvPr/>
            </p:nvCxnSpPr>
            <p:spPr>
              <a:xfrm rot="16200000" flipV="1">
                <a:off x="4686301" y="3086101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6" name="Straight Arrow Connector 205"/>
              <p:cNvCxnSpPr/>
              <p:nvPr/>
            </p:nvCxnSpPr>
            <p:spPr>
              <a:xfrm rot="16200000" flipV="1">
                <a:off x="4838701" y="2857501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07" name="Straight Arrow Connector 206"/>
              <p:cNvCxnSpPr/>
              <p:nvPr/>
            </p:nvCxnSpPr>
            <p:spPr>
              <a:xfrm rot="10800000">
                <a:off x="4876801" y="2743200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08" name="Group 207"/>
            <p:cNvGrpSpPr/>
            <p:nvPr/>
          </p:nvGrpSpPr>
          <p:grpSpPr>
            <a:xfrm>
              <a:off x="4919472" y="1676400"/>
              <a:ext cx="990600" cy="1981201"/>
              <a:chOff x="4876800" y="1676400"/>
              <a:chExt cx="395302" cy="1981201"/>
            </a:xfrm>
          </p:grpSpPr>
          <p:cxnSp>
            <p:nvCxnSpPr>
              <p:cNvPr id="209" name="Straight Arrow Connector 208"/>
              <p:cNvCxnSpPr/>
              <p:nvPr/>
            </p:nvCxnSpPr>
            <p:spPr>
              <a:xfrm rot="5400000">
                <a:off x="4686300" y="1866900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0" name="Straight Arrow Connector 209"/>
              <p:cNvCxnSpPr/>
              <p:nvPr/>
            </p:nvCxnSpPr>
            <p:spPr>
              <a:xfrm rot="5400000">
                <a:off x="4838700" y="2095500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1" name="Straight Arrow Connector 210"/>
              <p:cNvCxnSpPr/>
              <p:nvPr/>
            </p:nvCxnSpPr>
            <p:spPr>
              <a:xfrm rot="10800000" flipV="1">
                <a:off x="4876800" y="2514599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2" name="Straight Arrow Connector 211"/>
              <p:cNvCxnSpPr/>
              <p:nvPr/>
            </p:nvCxnSpPr>
            <p:spPr>
              <a:xfrm rot="10800000">
                <a:off x="4876801" y="2659601"/>
                <a:ext cx="395301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3" name="Straight Arrow Connector 212"/>
              <p:cNvCxnSpPr/>
              <p:nvPr/>
            </p:nvCxnSpPr>
            <p:spPr>
              <a:xfrm rot="16200000" flipV="1">
                <a:off x="4686301" y="3086101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4" name="Straight Arrow Connector 213"/>
              <p:cNvCxnSpPr/>
              <p:nvPr/>
            </p:nvCxnSpPr>
            <p:spPr>
              <a:xfrm rot="16200000" flipV="1">
                <a:off x="4838701" y="2857501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15" name="Straight Arrow Connector 214"/>
              <p:cNvCxnSpPr/>
              <p:nvPr/>
            </p:nvCxnSpPr>
            <p:spPr>
              <a:xfrm rot="10800000">
                <a:off x="4876801" y="2743200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headEnd type="arrow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313" name="Group 312"/>
          <p:cNvGrpSpPr/>
          <p:nvPr/>
        </p:nvGrpSpPr>
        <p:grpSpPr>
          <a:xfrm>
            <a:off x="2532887" y="1676400"/>
            <a:ext cx="4248913" cy="2408664"/>
            <a:chOff x="2667000" y="1600200"/>
            <a:chExt cx="3886200" cy="2057401"/>
          </a:xfrm>
        </p:grpSpPr>
        <p:grpSp>
          <p:nvGrpSpPr>
            <p:cNvPr id="265" name="Group 264"/>
            <p:cNvGrpSpPr/>
            <p:nvPr/>
          </p:nvGrpSpPr>
          <p:grpSpPr>
            <a:xfrm>
              <a:off x="4876800" y="1676400"/>
              <a:ext cx="395302" cy="1981201"/>
              <a:chOff x="4876800" y="1676400"/>
              <a:chExt cx="395302" cy="1981201"/>
            </a:xfrm>
          </p:grpSpPr>
          <p:cxnSp>
            <p:nvCxnSpPr>
              <p:cNvPr id="266" name="Straight Arrow Connector 265"/>
              <p:cNvCxnSpPr/>
              <p:nvPr/>
            </p:nvCxnSpPr>
            <p:spPr>
              <a:xfrm rot="5400000">
                <a:off x="4686300" y="1866900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7" name="Straight Arrow Connector 266"/>
              <p:cNvCxnSpPr/>
              <p:nvPr/>
            </p:nvCxnSpPr>
            <p:spPr>
              <a:xfrm rot="5400000">
                <a:off x="4838700" y="2095500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8" name="Straight Arrow Connector 267"/>
              <p:cNvCxnSpPr/>
              <p:nvPr/>
            </p:nvCxnSpPr>
            <p:spPr>
              <a:xfrm rot="10800000" flipV="1">
                <a:off x="4876800" y="2514599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69" name="Straight Arrow Connector 268"/>
              <p:cNvCxnSpPr/>
              <p:nvPr/>
            </p:nvCxnSpPr>
            <p:spPr>
              <a:xfrm rot="10800000">
                <a:off x="4876801" y="2659601"/>
                <a:ext cx="395301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0" name="Straight Arrow Connector 269"/>
              <p:cNvCxnSpPr/>
              <p:nvPr/>
            </p:nvCxnSpPr>
            <p:spPr>
              <a:xfrm rot="16200000" flipV="1">
                <a:off x="4686301" y="3086101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1" name="Straight Arrow Connector 270"/>
              <p:cNvCxnSpPr/>
              <p:nvPr/>
            </p:nvCxnSpPr>
            <p:spPr>
              <a:xfrm rot="16200000" flipV="1">
                <a:off x="4838701" y="2857501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2" name="Straight Arrow Connector 271"/>
              <p:cNvCxnSpPr/>
              <p:nvPr/>
            </p:nvCxnSpPr>
            <p:spPr>
              <a:xfrm rot="10800000">
                <a:off x="4876801" y="2743200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73" name="Group 272"/>
            <p:cNvGrpSpPr/>
            <p:nvPr/>
          </p:nvGrpSpPr>
          <p:grpSpPr>
            <a:xfrm flipH="1">
              <a:off x="3962400" y="1676400"/>
              <a:ext cx="395302" cy="1981201"/>
              <a:chOff x="4876800" y="1676400"/>
              <a:chExt cx="395302" cy="1981201"/>
            </a:xfrm>
          </p:grpSpPr>
          <p:cxnSp>
            <p:nvCxnSpPr>
              <p:cNvPr id="274" name="Straight Arrow Connector 273"/>
              <p:cNvCxnSpPr/>
              <p:nvPr/>
            </p:nvCxnSpPr>
            <p:spPr>
              <a:xfrm rot="5400000">
                <a:off x="4686300" y="1866900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5" name="Straight Arrow Connector 274"/>
              <p:cNvCxnSpPr/>
              <p:nvPr/>
            </p:nvCxnSpPr>
            <p:spPr>
              <a:xfrm rot="5400000">
                <a:off x="4838700" y="2095500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6" name="Straight Arrow Connector 275"/>
              <p:cNvCxnSpPr/>
              <p:nvPr/>
            </p:nvCxnSpPr>
            <p:spPr>
              <a:xfrm rot="10800000" flipV="1">
                <a:off x="4876800" y="2514599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7" name="Straight Arrow Connector 276"/>
              <p:cNvCxnSpPr/>
              <p:nvPr/>
            </p:nvCxnSpPr>
            <p:spPr>
              <a:xfrm rot="10800000">
                <a:off x="4876801" y="2659601"/>
                <a:ext cx="395301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8" name="Straight Arrow Connector 277"/>
              <p:cNvCxnSpPr/>
              <p:nvPr/>
            </p:nvCxnSpPr>
            <p:spPr>
              <a:xfrm rot="16200000" flipV="1">
                <a:off x="4686301" y="3086101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79" name="Straight Arrow Connector 278"/>
              <p:cNvCxnSpPr/>
              <p:nvPr/>
            </p:nvCxnSpPr>
            <p:spPr>
              <a:xfrm rot="16200000" flipV="1">
                <a:off x="4838701" y="2857501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0" name="Straight Arrow Connector 279"/>
              <p:cNvCxnSpPr/>
              <p:nvPr/>
            </p:nvCxnSpPr>
            <p:spPr>
              <a:xfrm rot="10800000">
                <a:off x="4876801" y="2743200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1" name="Group 280"/>
            <p:cNvGrpSpPr/>
            <p:nvPr/>
          </p:nvGrpSpPr>
          <p:grpSpPr>
            <a:xfrm>
              <a:off x="4876800" y="1600200"/>
              <a:ext cx="990600" cy="1981201"/>
              <a:chOff x="4876800" y="1676400"/>
              <a:chExt cx="395302" cy="1981201"/>
            </a:xfrm>
          </p:grpSpPr>
          <p:cxnSp>
            <p:nvCxnSpPr>
              <p:cNvPr id="282" name="Straight Arrow Connector 281"/>
              <p:cNvCxnSpPr/>
              <p:nvPr/>
            </p:nvCxnSpPr>
            <p:spPr>
              <a:xfrm rot="5400000">
                <a:off x="4686300" y="1866900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3" name="Straight Arrow Connector 282"/>
              <p:cNvCxnSpPr/>
              <p:nvPr/>
            </p:nvCxnSpPr>
            <p:spPr>
              <a:xfrm rot="5400000">
                <a:off x="4838700" y="2095500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4" name="Straight Arrow Connector 283"/>
              <p:cNvCxnSpPr/>
              <p:nvPr/>
            </p:nvCxnSpPr>
            <p:spPr>
              <a:xfrm rot="10800000" flipV="1">
                <a:off x="4876800" y="2514599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5" name="Straight Arrow Connector 284"/>
              <p:cNvCxnSpPr/>
              <p:nvPr/>
            </p:nvCxnSpPr>
            <p:spPr>
              <a:xfrm rot="10800000">
                <a:off x="4876801" y="2659601"/>
                <a:ext cx="395301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6" name="Straight Arrow Connector 285"/>
              <p:cNvCxnSpPr/>
              <p:nvPr/>
            </p:nvCxnSpPr>
            <p:spPr>
              <a:xfrm rot="16200000" flipV="1">
                <a:off x="4686301" y="3086101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7" name="Straight Arrow Connector 286"/>
              <p:cNvCxnSpPr/>
              <p:nvPr/>
            </p:nvCxnSpPr>
            <p:spPr>
              <a:xfrm rot="16200000" flipV="1">
                <a:off x="4838701" y="2857501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88" name="Straight Arrow Connector 287"/>
              <p:cNvCxnSpPr/>
              <p:nvPr/>
            </p:nvCxnSpPr>
            <p:spPr>
              <a:xfrm rot="10800000">
                <a:off x="4876801" y="2743200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89" name="Group 288"/>
            <p:cNvGrpSpPr/>
            <p:nvPr/>
          </p:nvGrpSpPr>
          <p:grpSpPr>
            <a:xfrm>
              <a:off x="4876800" y="1676400"/>
              <a:ext cx="1676400" cy="1981201"/>
              <a:chOff x="4876800" y="1676400"/>
              <a:chExt cx="395302" cy="1981201"/>
            </a:xfrm>
          </p:grpSpPr>
          <p:cxnSp>
            <p:nvCxnSpPr>
              <p:cNvPr id="290" name="Straight Arrow Connector 289"/>
              <p:cNvCxnSpPr/>
              <p:nvPr/>
            </p:nvCxnSpPr>
            <p:spPr>
              <a:xfrm rot="5400000">
                <a:off x="4686300" y="1866900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1" name="Straight Arrow Connector 290"/>
              <p:cNvCxnSpPr/>
              <p:nvPr/>
            </p:nvCxnSpPr>
            <p:spPr>
              <a:xfrm rot="5400000">
                <a:off x="4838700" y="2095500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2" name="Straight Arrow Connector 291"/>
              <p:cNvCxnSpPr/>
              <p:nvPr/>
            </p:nvCxnSpPr>
            <p:spPr>
              <a:xfrm rot="10800000" flipV="1">
                <a:off x="4876800" y="2514599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3" name="Straight Arrow Connector 292"/>
              <p:cNvCxnSpPr/>
              <p:nvPr/>
            </p:nvCxnSpPr>
            <p:spPr>
              <a:xfrm rot="10800000">
                <a:off x="4876801" y="2659601"/>
                <a:ext cx="395301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4" name="Straight Arrow Connector 293"/>
              <p:cNvCxnSpPr/>
              <p:nvPr/>
            </p:nvCxnSpPr>
            <p:spPr>
              <a:xfrm rot="16200000" flipV="1">
                <a:off x="4686301" y="3086101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5" name="Straight Arrow Connector 294"/>
              <p:cNvCxnSpPr/>
              <p:nvPr/>
            </p:nvCxnSpPr>
            <p:spPr>
              <a:xfrm rot="16200000" flipV="1">
                <a:off x="4838701" y="2857501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6" name="Straight Arrow Connector 295"/>
              <p:cNvCxnSpPr/>
              <p:nvPr/>
            </p:nvCxnSpPr>
            <p:spPr>
              <a:xfrm rot="10800000">
                <a:off x="4876801" y="2743200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297" name="Group 296"/>
            <p:cNvGrpSpPr/>
            <p:nvPr/>
          </p:nvGrpSpPr>
          <p:grpSpPr>
            <a:xfrm flipH="1">
              <a:off x="3352800" y="1600200"/>
              <a:ext cx="990600" cy="1981201"/>
              <a:chOff x="4876800" y="1676400"/>
              <a:chExt cx="395302" cy="1981201"/>
            </a:xfrm>
          </p:grpSpPr>
          <p:cxnSp>
            <p:nvCxnSpPr>
              <p:cNvPr id="298" name="Straight Arrow Connector 297"/>
              <p:cNvCxnSpPr/>
              <p:nvPr/>
            </p:nvCxnSpPr>
            <p:spPr>
              <a:xfrm rot="5400000">
                <a:off x="4686300" y="1866900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99" name="Straight Arrow Connector 298"/>
              <p:cNvCxnSpPr/>
              <p:nvPr/>
            </p:nvCxnSpPr>
            <p:spPr>
              <a:xfrm rot="5400000">
                <a:off x="4838700" y="2095500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0" name="Straight Arrow Connector 299"/>
              <p:cNvCxnSpPr/>
              <p:nvPr/>
            </p:nvCxnSpPr>
            <p:spPr>
              <a:xfrm rot="10800000" flipV="1">
                <a:off x="4876800" y="2514599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1" name="Straight Arrow Connector 300"/>
              <p:cNvCxnSpPr/>
              <p:nvPr/>
            </p:nvCxnSpPr>
            <p:spPr>
              <a:xfrm rot="10800000">
                <a:off x="4876801" y="2659601"/>
                <a:ext cx="395301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2" name="Straight Arrow Connector 301"/>
              <p:cNvCxnSpPr/>
              <p:nvPr/>
            </p:nvCxnSpPr>
            <p:spPr>
              <a:xfrm rot="16200000" flipV="1">
                <a:off x="4686301" y="3086101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3" name="Straight Arrow Connector 302"/>
              <p:cNvCxnSpPr/>
              <p:nvPr/>
            </p:nvCxnSpPr>
            <p:spPr>
              <a:xfrm rot="16200000" flipV="1">
                <a:off x="4838701" y="2857501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4" name="Straight Arrow Connector 303"/>
              <p:cNvCxnSpPr/>
              <p:nvPr/>
            </p:nvCxnSpPr>
            <p:spPr>
              <a:xfrm rot="10800000">
                <a:off x="4876801" y="2743200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grpSp>
          <p:nvGrpSpPr>
            <p:cNvPr id="305" name="Group 304"/>
            <p:cNvGrpSpPr/>
            <p:nvPr/>
          </p:nvGrpSpPr>
          <p:grpSpPr>
            <a:xfrm flipH="1">
              <a:off x="2667000" y="1676400"/>
              <a:ext cx="1676400" cy="1981201"/>
              <a:chOff x="4876800" y="1676400"/>
              <a:chExt cx="395302" cy="1981201"/>
            </a:xfrm>
          </p:grpSpPr>
          <p:cxnSp>
            <p:nvCxnSpPr>
              <p:cNvPr id="306" name="Straight Arrow Connector 305"/>
              <p:cNvCxnSpPr/>
              <p:nvPr/>
            </p:nvCxnSpPr>
            <p:spPr>
              <a:xfrm rot="5400000">
                <a:off x="4686300" y="1866900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7" name="Straight Arrow Connector 306"/>
              <p:cNvCxnSpPr/>
              <p:nvPr/>
            </p:nvCxnSpPr>
            <p:spPr>
              <a:xfrm rot="5400000">
                <a:off x="4838700" y="2095500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8" name="Straight Arrow Connector 307"/>
              <p:cNvCxnSpPr/>
              <p:nvPr/>
            </p:nvCxnSpPr>
            <p:spPr>
              <a:xfrm rot="10800000" flipV="1">
                <a:off x="4876800" y="2514599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09" name="Straight Arrow Connector 308"/>
              <p:cNvCxnSpPr/>
              <p:nvPr/>
            </p:nvCxnSpPr>
            <p:spPr>
              <a:xfrm rot="10800000">
                <a:off x="4876801" y="2659601"/>
                <a:ext cx="395301" cy="1588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0" name="Straight Arrow Connector 309"/>
              <p:cNvCxnSpPr/>
              <p:nvPr/>
            </p:nvCxnSpPr>
            <p:spPr>
              <a:xfrm rot="16200000" flipV="1">
                <a:off x="4686301" y="3086101"/>
                <a:ext cx="762000" cy="381000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1" name="Straight Arrow Connector 310"/>
              <p:cNvCxnSpPr/>
              <p:nvPr/>
            </p:nvCxnSpPr>
            <p:spPr>
              <a:xfrm rot="16200000" flipV="1">
                <a:off x="4838701" y="2857501"/>
                <a:ext cx="457203" cy="381001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12" name="Straight Arrow Connector 311"/>
              <p:cNvCxnSpPr/>
              <p:nvPr/>
            </p:nvCxnSpPr>
            <p:spPr>
              <a:xfrm rot="10800000">
                <a:off x="4876801" y="2743200"/>
                <a:ext cx="381000" cy="76199"/>
              </a:xfrm>
              <a:prstGeom prst="straightConnector1">
                <a:avLst/>
              </a:prstGeom>
              <a:ln w="12700">
                <a:solidFill>
                  <a:schemeClr val="tx1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</p:spTree>
    <p:custDataLst>
      <p:tags r:id="rId1"/>
    </p:custDataLst>
  </p:cSld>
  <p:clrMapOvr>
    <a:masterClrMapping/>
  </p:clrMapOvr>
  <p:transition advTm="38283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Brief Review:  Interval Analysis 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828800" y="1678654"/>
            <a:ext cx="17526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dirty="0" smtClean="0">
                <a:solidFill>
                  <a:sysClr val="windowText" lastClr="000000"/>
                </a:solidFill>
                <a:latin typeface="Calibri" pitchFamily="34" charset="0"/>
              </a:rPr>
              <a:t>B1</a:t>
            </a:r>
          </a:p>
          <a:p>
            <a:pPr algn="ctr"/>
            <a:endParaRPr lang="en-US" sz="200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228600" y="2974054"/>
            <a:ext cx="17526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dirty="0" smtClean="0">
                <a:solidFill>
                  <a:sysClr val="windowText" lastClr="000000"/>
                </a:solidFill>
                <a:latin typeface="Calibri" pitchFamily="34" charset="0"/>
              </a:rPr>
              <a:t>B2</a:t>
            </a:r>
          </a:p>
          <a:p>
            <a:pPr algn="ctr"/>
            <a:endParaRPr lang="en-US" sz="200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6" name="Rectangle 5"/>
          <p:cNvSpPr/>
          <p:nvPr/>
        </p:nvSpPr>
        <p:spPr>
          <a:xfrm>
            <a:off x="3352800" y="2974054"/>
            <a:ext cx="17526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B3</a:t>
            </a:r>
          </a:p>
          <a:p>
            <a:pPr algn="ctr"/>
            <a:endParaRPr lang="en-US" dirty="0">
              <a:solidFill>
                <a:sysClr val="windowText" lastClr="000000"/>
              </a:solidFill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1828800" y="4269454"/>
            <a:ext cx="17526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dirty="0" smtClean="0">
                <a:solidFill>
                  <a:sysClr val="windowText" lastClr="000000"/>
                </a:solidFill>
                <a:latin typeface="Calibri" pitchFamily="34" charset="0"/>
              </a:rPr>
              <a:t>B4</a:t>
            </a:r>
          </a:p>
          <a:p>
            <a:pPr algn="ctr"/>
            <a:endParaRPr lang="en-US" sz="200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cxnSp>
        <p:nvCxnSpPr>
          <p:cNvPr id="9" name="Straight Arrow Connector 8"/>
          <p:cNvCxnSpPr>
            <a:stCxn id="4" idx="2"/>
            <a:endCxn id="5" idx="0"/>
          </p:cNvCxnSpPr>
          <p:nvPr/>
        </p:nvCxnSpPr>
        <p:spPr>
          <a:xfrm rot="5400000">
            <a:off x="1714500" y="1983454"/>
            <a:ext cx="381000" cy="1600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Arrow Connector 10"/>
          <p:cNvCxnSpPr>
            <a:stCxn id="4" idx="2"/>
            <a:endCxn id="6" idx="0"/>
          </p:cNvCxnSpPr>
          <p:nvPr/>
        </p:nvCxnSpPr>
        <p:spPr>
          <a:xfrm rot="16200000" flipH="1">
            <a:off x="3276600" y="2021554"/>
            <a:ext cx="381000" cy="1524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Arrow Connector 12"/>
          <p:cNvCxnSpPr>
            <a:stCxn id="5" idx="2"/>
            <a:endCxn id="7" idx="0"/>
          </p:cNvCxnSpPr>
          <p:nvPr/>
        </p:nvCxnSpPr>
        <p:spPr>
          <a:xfrm rot="16200000" flipH="1">
            <a:off x="1714500" y="3278854"/>
            <a:ext cx="381000" cy="16002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Straight Arrow Connector 14"/>
          <p:cNvCxnSpPr>
            <a:stCxn id="6" idx="2"/>
            <a:endCxn id="6" idx="2"/>
          </p:cNvCxnSpPr>
          <p:nvPr/>
        </p:nvCxnSpPr>
        <p:spPr>
          <a:xfrm rot="5400000">
            <a:off x="4229100" y="3888454"/>
            <a:ext cx="1588" cy="1588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>
            <a:stCxn id="6" idx="2"/>
            <a:endCxn id="7" idx="0"/>
          </p:cNvCxnSpPr>
          <p:nvPr/>
        </p:nvCxnSpPr>
        <p:spPr>
          <a:xfrm rot="5400000">
            <a:off x="3276600" y="3316954"/>
            <a:ext cx="381000" cy="1524000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Arrow Connector 19"/>
          <p:cNvCxnSpPr>
            <a:stCxn id="7" idx="2"/>
          </p:cNvCxnSpPr>
          <p:nvPr/>
        </p:nvCxnSpPr>
        <p:spPr>
          <a:xfrm rot="5400000">
            <a:off x="2439924" y="5449030"/>
            <a:ext cx="5303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Arrow Connector 25"/>
          <p:cNvCxnSpPr/>
          <p:nvPr/>
        </p:nvCxnSpPr>
        <p:spPr>
          <a:xfrm rot="5400000">
            <a:off x="2477230" y="1409636"/>
            <a:ext cx="530352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hape 29"/>
          <p:cNvCxnSpPr>
            <a:stCxn id="6" idx="2"/>
            <a:endCxn id="6" idx="0"/>
          </p:cNvCxnSpPr>
          <p:nvPr/>
        </p:nvCxnSpPr>
        <p:spPr>
          <a:xfrm rot="5400000" flipH="1">
            <a:off x="3771900" y="3431254"/>
            <a:ext cx="914400" cy="1588"/>
          </a:xfrm>
          <a:prstGeom prst="curvedConnector5">
            <a:avLst>
              <a:gd name="adj1" fmla="val -25000"/>
              <a:gd name="adj2" fmla="val -95194615"/>
              <a:gd name="adj3" fmla="val 125000"/>
            </a:avLst>
          </a:prstGeom>
          <a:ln w="190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3" name="Rectangle 32"/>
          <p:cNvSpPr/>
          <p:nvPr/>
        </p:nvSpPr>
        <p:spPr>
          <a:xfrm>
            <a:off x="3352800" y="2971800"/>
            <a:ext cx="17526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  <a:effectLst>
            <a:glow rad="228600">
              <a:srgbClr val="FFC000">
                <a:alpha val="40000"/>
              </a:srgbClr>
            </a:glo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dirty="0" smtClean="0">
                <a:solidFill>
                  <a:sysClr val="windowText" lastClr="000000"/>
                </a:solidFill>
                <a:latin typeface="Calibri" pitchFamily="34" charset="0"/>
              </a:rPr>
              <a:t>B3</a:t>
            </a:r>
          </a:p>
          <a:p>
            <a:pPr algn="ctr"/>
            <a:endParaRPr lang="en-US" sz="200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34" name="Rectangle 33"/>
          <p:cNvSpPr/>
          <p:nvPr/>
        </p:nvSpPr>
        <p:spPr>
          <a:xfrm>
            <a:off x="6400800" y="2971800"/>
            <a:ext cx="17526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3175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dirty="0" smtClean="0">
                <a:solidFill>
                  <a:sysClr val="windowText" lastClr="000000"/>
                </a:solidFill>
              </a:rPr>
              <a:t>B3</a:t>
            </a:r>
          </a:p>
          <a:p>
            <a:pPr algn="ctr"/>
            <a:endParaRPr lang="en-US" dirty="0">
              <a:solidFill>
                <a:sysClr val="windowText" lastClr="000000"/>
              </a:solidFill>
            </a:endParaRPr>
          </a:p>
        </p:txBody>
      </p:sp>
      <p:cxnSp>
        <p:nvCxnSpPr>
          <p:cNvPr id="35" name="Shape 34"/>
          <p:cNvCxnSpPr>
            <a:stCxn id="34" idx="2"/>
            <a:endCxn id="34" idx="0"/>
          </p:cNvCxnSpPr>
          <p:nvPr/>
        </p:nvCxnSpPr>
        <p:spPr>
          <a:xfrm rot="5400000" flipH="1">
            <a:off x="6819900" y="3429000"/>
            <a:ext cx="914400" cy="1588"/>
          </a:xfrm>
          <a:prstGeom prst="curvedConnector5">
            <a:avLst>
              <a:gd name="adj1" fmla="val -25000"/>
              <a:gd name="adj2" fmla="val -98738192"/>
              <a:gd name="adj3" fmla="val 125000"/>
            </a:avLst>
          </a:prstGeom>
          <a:ln w="19050">
            <a:solidFill>
              <a:schemeClr val="tx1"/>
            </a:solidFill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>
            <a:off x="7239000" y="2618268"/>
            <a:ext cx="397" cy="353532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0" name="Straight Arrow Connector 39"/>
          <p:cNvCxnSpPr/>
          <p:nvPr/>
        </p:nvCxnSpPr>
        <p:spPr>
          <a:xfrm rot="5400000">
            <a:off x="6896101" y="4229100"/>
            <a:ext cx="685799" cy="1588"/>
          </a:xfrm>
          <a:prstGeom prst="straightConnector1">
            <a:avLst/>
          </a:prstGeom>
          <a:ln w="1905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6" name="TextBox 45"/>
          <p:cNvSpPr txBox="1"/>
          <p:nvPr/>
        </p:nvSpPr>
        <p:spPr>
          <a:xfrm>
            <a:off x="5334000" y="4724400"/>
            <a:ext cx="3657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Want to compute closure F*(B3)</a:t>
            </a:r>
          </a:p>
        </p:txBody>
      </p:sp>
      <p:cxnSp>
        <p:nvCxnSpPr>
          <p:cNvPr id="47" name="Straight Arrow Connector 46"/>
          <p:cNvCxnSpPr/>
          <p:nvPr/>
        </p:nvCxnSpPr>
        <p:spPr>
          <a:xfrm rot="16200000" flipH="1">
            <a:off x="3314700" y="2019301"/>
            <a:ext cx="381000" cy="1524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  <a:effectLst>
            <a:glow rad="228600">
              <a:srgbClr val="FFC00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8" name="Straight Arrow Connector 47"/>
          <p:cNvCxnSpPr/>
          <p:nvPr/>
        </p:nvCxnSpPr>
        <p:spPr>
          <a:xfrm rot="5400000">
            <a:off x="3314700" y="3314701"/>
            <a:ext cx="381000" cy="1524000"/>
          </a:xfrm>
          <a:prstGeom prst="straightConnector1">
            <a:avLst/>
          </a:prstGeom>
          <a:ln w="28575">
            <a:solidFill>
              <a:schemeClr val="tx1"/>
            </a:solidFill>
            <a:tailEnd type="arrow"/>
          </a:ln>
          <a:effectLst>
            <a:glow rad="228600">
              <a:srgbClr val="FFC00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Shape 48"/>
          <p:cNvCxnSpPr/>
          <p:nvPr/>
        </p:nvCxnSpPr>
        <p:spPr>
          <a:xfrm rot="5400000" flipH="1">
            <a:off x="3809205" y="3428206"/>
            <a:ext cx="914400" cy="1588"/>
          </a:xfrm>
          <a:prstGeom prst="curvedConnector5">
            <a:avLst>
              <a:gd name="adj1" fmla="val -25000"/>
              <a:gd name="adj2" fmla="val -95194615"/>
              <a:gd name="adj3" fmla="val 125000"/>
            </a:avLst>
          </a:prstGeom>
          <a:ln w="28575">
            <a:solidFill>
              <a:schemeClr val="tx1"/>
            </a:solidFill>
            <a:tailEnd type="stealth"/>
          </a:ln>
          <a:effectLst>
            <a:glow rad="228600">
              <a:srgbClr val="FFC000">
                <a:alpha val="40000"/>
              </a:srgbClr>
            </a:glow>
          </a:effectLst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0" name="TextBox 49"/>
          <p:cNvSpPr txBox="1"/>
          <p:nvPr/>
        </p:nvSpPr>
        <p:spPr>
          <a:xfrm>
            <a:off x="1295400" y="5726668"/>
            <a:ext cx="2819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Basic Control Flow Graph </a:t>
            </a:r>
          </a:p>
        </p:txBody>
      </p:sp>
      <p:sp>
        <p:nvSpPr>
          <p:cNvPr id="28" name="Down Arrow 27"/>
          <p:cNvSpPr/>
          <p:nvPr/>
        </p:nvSpPr>
        <p:spPr>
          <a:xfrm>
            <a:off x="6705600" y="2971800"/>
            <a:ext cx="228600" cy="914400"/>
          </a:xfrm>
          <a:prstGeom prst="downArrow">
            <a:avLst/>
          </a:prstGeom>
          <a:solidFill>
            <a:srgbClr val="FE695E"/>
          </a:solidFill>
          <a:ln>
            <a:solidFill>
              <a:srgbClr val="FE69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6477000" y="2590800"/>
            <a:ext cx="9144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F(B3)</a:t>
            </a:r>
          </a:p>
        </p:txBody>
      </p:sp>
      <p:sp>
        <p:nvSpPr>
          <p:cNvPr id="37" name="Rectangle 36"/>
          <p:cNvSpPr/>
          <p:nvPr/>
        </p:nvSpPr>
        <p:spPr>
          <a:xfrm>
            <a:off x="6400800" y="2971800"/>
            <a:ext cx="1752600" cy="914400"/>
          </a:xfrm>
          <a:prstGeom prst="rect">
            <a:avLst/>
          </a:prstGeom>
          <a:solidFill>
            <a:schemeClr val="bg1">
              <a:lumMod val="85000"/>
            </a:schemeClr>
          </a:solidFill>
          <a:ln w="19050">
            <a:solidFill>
              <a:schemeClr val="tx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 anchorCtr="0"/>
          <a:lstStyle/>
          <a:p>
            <a:pPr algn="ctr"/>
            <a:r>
              <a:rPr lang="en-US" sz="2000" dirty="0" smtClean="0">
                <a:solidFill>
                  <a:sysClr val="windowText" lastClr="000000"/>
                </a:solidFill>
                <a:latin typeface="Calibri" pitchFamily="34" charset="0"/>
              </a:rPr>
              <a:t>B3a</a:t>
            </a:r>
          </a:p>
          <a:p>
            <a:pPr algn="ctr"/>
            <a:endParaRPr lang="en-US" sz="200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31" name="Down Arrow 30"/>
          <p:cNvSpPr/>
          <p:nvPr/>
        </p:nvSpPr>
        <p:spPr>
          <a:xfrm>
            <a:off x="6705600" y="2971800"/>
            <a:ext cx="228600" cy="914400"/>
          </a:xfrm>
          <a:prstGeom prst="downArrow">
            <a:avLst/>
          </a:prstGeom>
          <a:solidFill>
            <a:srgbClr val="FE695E"/>
          </a:solidFill>
          <a:ln>
            <a:solidFill>
              <a:srgbClr val="FE69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endParaRPr lang="en-US" sz="12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6400800" y="2590800"/>
            <a:ext cx="1143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000" dirty="0" smtClean="0">
                <a:latin typeface="Calibri" pitchFamily="34" charset="0"/>
              </a:rPr>
              <a:t>F*(B3)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10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4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1000"/>
                                        <p:tgtEl>
                                          <p:spTgt spid="3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7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  <p:bldP spid="34" grpId="0" animBg="1"/>
      <p:bldP spid="46" grpId="0"/>
      <p:bldP spid="28" grpId="0" animBg="1"/>
      <p:bldP spid="28" grpId="1" animBg="1"/>
      <p:bldP spid="29" grpId="0"/>
      <p:bldP spid="29" grpId="1"/>
      <p:bldP spid="37" grpId="1" animBg="1"/>
      <p:bldP spid="31" grpId="0" animBg="1"/>
      <p:bldP spid="36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Interval Analysis vs. Butterfly Analysis</a:t>
            </a:r>
            <a:endParaRPr lang="en-US" dirty="0"/>
          </a:p>
        </p:txBody>
      </p:sp>
      <p:grpSp>
        <p:nvGrpSpPr>
          <p:cNvPr id="3" name="Content Placeholder 123"/>
          <p:cNvGrpSpPr>
            <a:grpSpLocks noGrp="1"/>
          </p:cNvGrpSpPr>
          <p:nvPr>
            <p:ph idx="1"/>
          </p:nvPr>
        </p:nvGrpSpPr>
        <p:grpSpPr>
          <a:xfrm>
            <a:off x="4114801" y="1295400"/>
            <a:ext cx="4724399" cy="2438400"/>
            <a:chOff x="430136" y="1371600"/>
            <a:chExt cx="8256666" cy="4498584"/>
          </a:xfrm>
        </p:grpSpPr>
        <p:grpSp>
          <p:nvGrpSpPr>
            <p:cNvPr id="4" name="Group 160"/>
            <p:cNvGrpSpPr/>
            <p:nvPr/>
          </p:nvGrpSpPr>
          <p:grpSpPr bwMode="auto">
            <a:xfrm>
              <a:off x="1401580" y="2018912"/>
              <a:ext cx="7015399" cy="3435501"/>
              <a:chOff x="609599" y="1474788"/>
              <a:chExt cx="8002588" cy="3573461"/>
            </a:xfrm>
            <a:solidFill>
              <a:schemeClr val="bg1"/>
            </a:solidFill>
          </p:grpSpPr>
          <p:sp>
            <p:nvSpPr>
              <p:cNvPr id="44" name="Rectangle 18"/>
              <p:cNvSpPr>
                <a:spLocks noChangeArrowheads="1"/>
              </p:cNvSpPr>
              <p:nvPr/>
            </p:nvSpPr>
            <p:spPr bwMode="auto">
              <a:xfrm>
                <a:off x="609599" y="1524000"/>
                <a:ext cx="881063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45" name="Rectangle 18"/>
              <p:cNvSpPr>
                <a:spLocks noChangeArrowheads="1"/>
              </p:cNvSpPr>
              <p:nvPr/>
            </p:nvSpPr>
            <p:spPr bwMode="auto">
              <a:xfrm>
                <a:off x="609599" y="2819400"/>
                <a:ext cx="881063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46" name="Rectangle 18"/>
              <p:cNvSpPr>
                <a:spLocks noChangeArrowheads="1"/>
              </p:cNvSpPr>
              <p:nvPr/>
            </p:nvSpPr>
            <p:spPr bwMode="auto">
              <a:xfrm>
                <a:off x="609599" y="4084637"/>
                <a:ext cx="881063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47" name="Rectangle 18"/>
              <p:cNvSpPr>
                <a:spLocks noChangeArrowheads="1"/>
              </p:cNvSpPr>
              <p:nvPr/>
            </p:nvSpPr>
            <p:spPr bwMode="auto">
              <a:xfrm>
                <a:off x="1639887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48" name="Rectangle 18"/>
              <p:cNvSpPr>
                <a:spLocks noChangeArrowheads="1"/>
              </p:cNvSpPr>
              <p:nvPr/>
            </p:nvSpPr>
            <p:spPr bwMode="auto">
              <a:xfrm>
                <a:off x="1639887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49" name="Rectangle 18"/>
              <p:cNvSpPr>
                <a:spLocks noChangeArrowheads="1"/>
              </p:cNvSpPr>
              <p:nvPr/>
            </p:nvSpPr>
            <p:spPr bwMode="auto">
              <a:xfrm>
                <a:off x="1639887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50" name="Rectangle 18"/>
              <p:cNvSpPr>
                <a:spLocks noChangeArrowheads="1"/>
              </p:cNvSpPr>
              <p:nvPr/>
            </p:nvSpPr>
            <p:spPr bwMode="auto">
              <a:xfrm>
                <a:off x="2668587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51" name="Rectangle 18"/>
              <p:cNvSpPr>
                <a:spLocks noChangeArrowheads="1"/>
              </p:cNvSpPr>
              <p:nvPr/>
            </p:nvSpPr>
            <p:spPr bwMode="auto">
              <a:xfrm>
                <a:off x="2668587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52" name="Rectangle 18"/>
              <p:cNvSpPr>
                <a:spLocks noChangeArrowheads="1"/>
              </p:cNvSpPr>
              <p:nvPr/>
            </p:nvSpPr>
            <p:spPr bwMode="auto">
              <a:xfrm>
                <a:off x="2668587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53" name="Rectangle 18"/>
              <p:cNvSpPr>
                <a:spLocks noChangeArrowheads="1"/>
              </p:cNvSpPr>
              <p:nvPr/>
            </p:nvSpPr>
            <p:spPr bwMode="auto">
              <a:xfrm>
                <a:off x="4116386" y="1474788"/>
                <a:ext cx="879475" cy="96361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dirty="0">
                    <a:latin typeface="Calibri" pitchFamily="34" charset="0"/>
                    <a:cs typeface="Times New Roman" pitchFamily="18" charset="0"/>
                  </a:rPr>
                  <a:t>Head</a:t>
                </a:r>
              </a:p>
            </p:txBody>
          </p:sp>
          <p:sp>
            <p:nvSpPr>
              <p:cNvPr id="54" name="Rectangle 53"/>
              <p:cNvSpPr>
                <a:spLocks noChangeArrowheads="1"/>
              </p:cNvSpPr>
              <p:nvPr/>
            </p:nvSpPr>
            <p:spPr bwMode="auto">
              <a:xfrm>
                <a:off x="4116386" y="4084637"/>
                <a:ext cx="879475" cy="963612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dirty="0">
                    <a:latin typeface="Calibri" pitchFamily="34" charset="0"/>
                    <a:cs typeface="Times New Roman" pitchFamily="18" charset="0"/>
                  </a:rPr>
                  <a:t>Tail</a:t>
                </a:r>
              </a:p>
            </p:txBody>
          </p:sp>
          <p:sp>
            <p:nvSpPr>
              <p:cNvPr id="55" name="Rectangle 18"/>
              <p:cNvSpPr>
                <a:spLocks noChangeArrowheads="1"/>
              </p:cNvSpPr>
              <p:nvPr/>
            </p:nvSpPr>
            <p:spPr bwMode="auto">
              <a:xfrm>
                <a:off x="5675311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56" name="Rectangle 18"/>
              <p:cNvSpPr>
                <a:spLocks noChangeArrowheads="1"/>
              </p:cNvSpPr>
              <p:nvPr/>
            </p:nvSpPr>
            <p:spPr bwMode="auto">
              <a:xfrm>
                <a:off x="5675311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57" name="Rectangle 18"/>
              <p:cNvSpPr>
                <a:spLocks noChangeArrowheads="1"/>
              </p:cNvSpPr>
              <p:nvPr/>
            </p:nvSpPr>
            <p:spPr bwMode="auto">
              <a:xfrm>
                <a:off x="5675311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58" name="Rectangle 18"/>
              <p:cNvSpPr>
                <a:spLocks noChangeArrowheads="1"/>
              </p:cNvSpPr>
              <p:nvPr/>
            </p:nvSpPr>
            <p:spPr bwMode="auto">
              <a:xfrm>
                <a:off x="6704011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59" name="Rectangle 18"/>
              <p:cNvSpPr>
                <a:spLocks noChangeArrowheads="1"/>
              </p:cNvSpPr>
              <p:nvPr/>
            </p:nvSpPr>
            <p:spPr bwMode="auto">
              <a:xfrm>
                <a:off x="6704011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60" name="Rectangle 18"/>
              <p:cNvSpPr>
                <a:spLocks noChangeArrowheads="1"/>
              </p:cNvSpPr>
              <p:nvPr/>
            </p:nvSpPr>
            <p:spPr bwMode="auto">
              <a:xfrm>
                <a:off x="6704011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61" name="Rectangle 18"/>
              <p:cNvSpPr>
                <a:spLocks noChangeArrowheads="1"/>
              </p:cNvSpPr>
              <p:nvPr/>
            </p:nvSpPr>
            <p:spPr bwMode="auto">
              <a:xfrm>
                <a:off x="7732712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62" name="Rectangle 18"/>
              <p:cNvSpPr>
                <a:spLocks noChangeArrowheads="1"/>
              </p:cNvSpPr>
              <p:nvPr/>
            </p:nvSpPr>
            <p:spPr bwMode="auto">
              <a:xfrm>
                <a:off x="7732712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63" name="Rectangle 18"/>
              <p:cNvSpPr>
                <a:spLocks noChangeArrowheads="1"/>
              </p:cNvSpPr>
              <p:nvPr/>
            </p:nvSpPr>
            <p:spPr bwMode="auto">
              <a:xfrm>
                <a:off x="7732712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sz="1600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64" name="Rectangle 18"/>
              <p:cNvSpPr>
                <a:spLocks noChangeArrowheads="1"/>
              </p:cNvSpPr>
              <p:nvPr/>
            </p:nvSpPr>
            <p:spPr bwMode="auto">
              <a:xfrm>
                <a:off x="4116386" y="2819400"/>
                <a:ext cx="879475" cy="963613"/>
              </a:xfrm>
              <a:prstGeom prst="rect">
                <a:avLst/>
              </a:prstGeom>
              <a:solidFill>
                <a:srgbClr val="0594FF"/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/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sz="1600" dirty="0">
                    <a:latin typeface="Calibri" pitchFamily="34" charset="0"/>
                    <a:cs typeface="Times New Roman" pitchFamily="18" charset="0"/>
                  </a:rPr>
                  <a:t>Body</a:t>
                </a:r>
              </a:p>
            </p:txBody>
          </p:sp>
        </p:grpSp>
        <p:grpSp>
          <p:nvGrpSpPr>
            <p:cNvPr id="5" name="Group 159"/>
            <p:cNvGrpSpPr>
              <a:grpSpLocks/>
            </p:cNvGrpSpPr>
            <p:nvPr/>
          </p:nvGrpSpPr>
          <p:grpSpPr bwMode="auto">
            <a:xfrm>
              <a:off x="1131571" y="1717643"/>
              <a:ext cx="7555231" cy="4152541"/>
              <a:chOff x="33235" y="1066841"/>
              <a:chExt cx="9110766" cy="4420144"/>
            </a:xfrm>
          </p:grpSpPr>
          <p:cxnSp>
            <p:nvCxnSpPr>
              <p:cNvPr id="17" name="Straight Connector 16"/>
              <p:cNvCxnSpPr>
                <a:endCxn id="42" idx="2"/>
              </p:cNvCxnSpPr>
              <p:nvPr/>
            </p:nvCxnSpPr>
            <p:spPr bwMode="auto">
              <a:xfrm flipV="1">
                <a:off x="3963200" y="2572457"/>
                <a:ext cx="1221545" cy="18417"/>
              </a:xfrm>
              <a:prstGeom prst="line">
                <a:avLst/>
              </a:prstGeom>
              <a:ln w="38100">
                <a:solidFill>
                  <a:srgbClr val="AA01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8" name="Straight Connector 17"/>
              <p:cNvCxnSpPr>
                <a:stCxn id="27" idx="2"/>
              </p:cNvCxnSpPr>
              <p:nvPr/>
            </p:nvCxnSpPr>
            <p:spPr bwMode="auto">
              <a:xfrm rot="5400000" flipH="1" flipV="1">
                <a:off x="4585265" y="3332409"/>
                <a:ext cx="1535" cy="1204316"/>
              </a:xfrm>
              <a:prstGeom prst="line">
                <a:avLst/>
              </a:prstGeom>
              <a:ln w="38100">
                <a:solidFill>
                  <a:srgbClr val="AA01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Group 158"/>
              <p:cNvGrpSpPr>
                <a:grpSpLocks/>
              </p:cNvGrpSpPr>
              <p:nvPr/>
            </p:nvGrpSpPr>
            <p:grpSpPr bwMode="auto">
              <a:xfrm>
                <a:off x="33235" y="1066841"/>
                <a:ext cx="9110766" cy="4420144"/>
                <a:chOff x="33235" y="1066841"/>
                <a:chExt cx="9110766" cy="4420144"/>
              </a:xfrm>
            </p:grpSpPr>
            <p:grpSp>
              <p:nvGrpSpPr>
                <p:cNvPr id="7" name="Group 391"/>
                <p:cNvGrpSpPr>
                  <a:grpSpLocks/>
                </p:cNvGrpSpPr>
                <p:nvPr/>
              </p:nvGrpSpPr>
              <p:grpSpPr bwMode="auto">
                <a:xfrm>
                  <a:off x="5183022" y="1066841"/>
                  <a:ext cx="3960979" cy="4420144"/>
                  <a:chOff x="5943833" y="23012445"/>
                  <a:chExt cx="3960532" cy="4420116"/>
                </a:xfrm>
              </p:grpSpPr>
              <p:grpSp>
                <p:nvGrpSpPr>
                  <p:cNvPr id="8" name="Group 75"/>
                  <p:cNvGrpSpPr>
                    <a:grpSpLocks/>
                  </p:cNvGrpSpPr>
                  <p:nvPr/>
                </p:nvGrpSpPr>
                <p:grpSpPr bwMode="auto">
                  <a:xfrm flipH="1">
                    <a:off x="5943833" y="23012445"/>
                    <a:ext cx="3958809" cy="2871541"/>
                    <a:chOff x="305576" y="1371643"/>
                    <a:chExt cx="3123399" cy="2743673"/>
                  </a:xfrm>
                </p:grpSpPr>
                <p:grpSp>
                  <p:nvGrpSpPr>
                    <p:cNvPr id="9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576" y="1371643"/>
                      <a:ext cx="3123399" cy="2743673"/>
                      <a:chOff x="305576" y="1371643"/>
                      <a:chExt cx="3123399" cy="2743673"/>
                    </a:xfrm>
                  </p:grpSpPr>
                  <p:sp>
                    <p:nvSpPr>
                      <p:cNvPr id="42" name="Arc 41"/>
                      <p:cNvSpPr/>
                      <p:nvPr/>
                    </p:nvSpPr>
                    <p:spPr>
                      <a:xfrm>
                        <a:off x="915849" y="1371643"/>
                        <a:ext cx="2513126" cy="2743673"/>
                      </a:xfrm>
                      <a:prstGeom prst="arc">
                        <a:avLst>
                          <a:gd name="adj1" fmla="val 16200000"/>
                          <a:gd name="adj2" fmla="val 151068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16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43" name="Arc 42"/>
                      <p:cNvSpPr/>
                      <p:nvPr/>
                    </p:nvSpPr>
                    <p:spPr>
                      <a:xfrm flipH="1">
                        <a:off x="305576" y="1371643"/>
                        <a:ext cx="2513126" cy="2743673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16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41" name="Straight Connector 40"/>
                    <p:cNvCxnSpPr>
                      <a:stCxn id="43" idx="0"/>
                      <a:endCxn id="42" idx="0"/>
                    </p:cNvCxnSpPr>
                    <p:nvPr/>
                  </p:nvCxnSpPr>
                  <p:spPr>
                    <a:xfrm rot="10800000" flipH="1">
                      <a:off x="1562819" y="1371643"/>
                      <a:ext cx="608913" cy="1467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34" name="Straight Connector 33"/>
                  <p:cNvCxnSpPr>
                    <a:stCxn id="43" idx="2"/>
                    <a:endCxn id="39" idx="2"/>
                  </p:cNvCxnSpPr>
                  <p:nvPr/>
                </p:nvCxnSpPr>
                <p:spPr bwMode="auto">
                  <a:xfrm rot="5400000">
                    <a:off x="9110799" y="25240826"/>
                    <a:ext cx="1585410" cy="1722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9" name="Group 76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5943833" y="24636224"/>
                    <a:ext cx="3958809" cy="2796337"/>
                    <a:chOff x="305576" y="1369462"/>
                    <a:chExt cx="3123399" cy="2744750"/>
                  </a:xfrm>
                </p:grpSpPr>
                <p:grpSp>
                  <p:nvGrpSpPr>
                    <p:cNvPr id="20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576" y="1370968"/>
                      <a:ext cx="3123399" cy="2743244"/>
                      <a:chOff x="305576" y="1370968"/>
                      <a:chExt cx="3123399" cy="2743244"/>
                    </a:xfrm>
                  </p:grpSpPr>
                  <p:sp>
                    <p:nvSpPr>
                      <p:cNvPr id="38" name="Arc 37"/>
                      <p:cNvSpPr/>
                      <p:nvPr/>
                    </p:nvSpPr>
                    <p:spPr>
                      <a:xfrm>
                        <a:off x="915849" y="1370968"/>
                        <a:ext cx="2513126" cy="2743244"/>
                      </a:xfrm>
                      <a:prstGeom prst="arc">
                        <a:avLst>
                          <a:gd name="adj1" fmla="val 16200000"/>
                          <a:gd name="adj2" fmla="val 331591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16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39" name="Arc 38"/>
                      <p:cNvSpPr/>
                      <p:nvPr/>
                    </p:nvSpPr>
                    <p:spPr>
                      <a:xfrm flipH="1">
                        <a:off x="305576" y="1370968"/>
                        <a:ext cx="2513126" cy="2743244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16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37" name="Straight Connector 36"/>
                    <p:cNvCxnSpPr>
                      <a:stCxn id="39" idx="0"/>
                      <a:endCxn id="38" idx="0"/>
                    </p:cNvCxnSpPr>
                    <p:nvPr/>
                  </p:nvCxnSpPr>
                  <p:spPr>
                    <a:xfrm rot="10800000" flipH="1" flipV="1">
                      <a:off x="1562819" y="1369462"/>
                      <a:ext cx="608913" cy="1506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21" name="Group 391"/>
                <p:cNvGrpSpPr>
                  <a:grpSpLocks/>
                </p:cNvGrpSpPr>
                <p:nvPr/>
              </p:nvGrpSpPr>
              <p:grpSpPr bwMode="auto">
                <a:xfrm flipH="1">
                  <a:off x="33235" y="1066841"/>
                  <a:ext cx="3960977" cy="4420144"/>
                  <a:chOff x="5943935" y="23012445"/>
                  <a:chExt cx="3960530" cy="4420116"/>
                </a:xfrm>
              </p:grpSpPr>
              <p:grpSp>
                <p:nvGrpSpPr>
                  <p:cNvPr id="22" name="Group 75"/>
                  <p:cNvGrpSpPr>
                    <a:grpSpLocks/>
                  </p:cNvGrpSpPr>
                  <p:nvPr/>
                </p:nvGrpSpPr>
                <p:grpSpPr bwMode="auto">
                  <a:xfrm flipH="1">
                    <a:off x="5943935" y="23012445"/>
                    <a:ext cx="3958807" cy="2871541"/>
                    <a:chOff x="305496" y="1371643"/>
                    <a:chExt cx="3123398" cy="2743673"/>
                  </a:xfrm>
                </p:grpSpPr>
                <p:grpSp>
                  <p:nvGrpSpPr>
                    <p:cNvPr id="24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496" y="1371643"/>
                      <a:ext cx="3123398" cy="2743673"/>
                      <a:chOff x="305496" y="1371643"/>
                      <a:chExt cx="3123398" cy="2743673"/>
                    </a:xfrm>
                  </p:grpSpPr>
                  <p:sp>
                    <p:nvSpPr>
                      <p:cNvPr id="31" name="Arc 30"/>
                      <p:cNvSpPr/>
                      <p:nvPr/>
                    </p:nvSpPr>
                    <p:spPr>
                      <a:xfrm>
                        <a:off x="915768" y="1371643"/>
                        <a:ext cx="2513126" cy="2743673"/>
                      </a:xfrm>
                      <a:prstGeom prst="arc">
                        <a:avLst>
                          <a:gd name="adj1" fmla="val 16200000"/>
                          <a:gd name="adj2" fmla="val 151068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16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32" name="Arc 31"/>
                      <p:cNvSpPr/>
                      <p:nvPr/>
                    </p:nvSpPr>
                    <p:spPr>
                      <a:xfrm flipH="1">
                        <a:off x="305496" y="1371643"/>
                        <a:ext cx="2513126" cy="2743673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16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30" name="Straight Connector 29"/>
                    <p:cNvCxnSpPr>
                      <a:stCxn id="32" idx="0"/>
                      <a:endCxn id="31" idx="0"/>
                    </p:cNvCxnSpPr>
                    <p:nvPr/>
                  </p:nvCxnSpPr>
                  <p:spPr>
                    <a:xfrm rot="10800000" flipH="1">
                      <a:off x="1562739" y="1371643"/>
                      <a:ext cx="608913" cy="1467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23" name="Straight Connector 22"/>
                  <p:cNvCxnSpPr>
                    <a:stCxn id="32" idx="2"/>
                    <a:endCxn id="28" idx="2"/>
                  </p:cNvCxnSpPr>
                  <p:nvPr/>
                </p:nvCxnSpPr>
                <p:spPr bwMode="auto">
                  <a:xfrm rot="5400000">
                    <a:off x="9110899" y="25240826"/>
                    <a:ext cx="1585410" cy="1723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25" name="Group 76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5943935" y="24636224"/>
                    <a:ext cx="3958807" cy="2796337"/>
                    <a:chOff x="305496" y="1369462"/>
                    <a:chExt cx="3123398" cy="2744750"/>
                  </a:xfrm>
                </p:grpSpPr>
                <p:grpSp>
                  <p:nvGrpSpPr>
                    <p:cNvPr id="29" name="Group 7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496" y="1370968"/>
                      <a:ext cx="3123398" cy="2743244"/>
                      <a:chOff x="305496" y="1370968"/>
                      <a:chExt cx="3123398" cy="2743244"/>
                    </a:xfrm>
                  </p:grpSpPr>
                  <p:sp>
                    <p:nvSpPr>
                      <p:cNvPr id="27" name="Arc 26"/>
                      <p:cNvSpPr/>
                      <p:nvPr/>
                    </p:nvSpPr>
                    <p:spPr>
                      <a:xfrm>
                        <a:off x="915768" y="1370968"/>
                        <a:ext cx="2513126" cy="2743244"/>
                      </a:xfrm>
                      <a:prstGeom prst="arc">
                        <a:avLst>
                          <a:gd name="adj1" fmla="val 16200000"/>
                          <a:gd name="adj2" fmla="val 331591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16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28" name="Arc 27"/>
                      <p:cNvSpPr/>
                      <p:nvPr/>
                    </p:nvSpPr>
                    <p:spPr>
                      <a:xfrm flipH="1">
                        <a:off x="305496" y="1370968"/>
                        <a:ext cx="2513126" cy="2743244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/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sz="1600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26" name="Straight Connector 25"/>
                    <p:cNvCxnSpPr>
                      <a:stCxn id="28" idx="0"/>
                      <a:endCxn id="27" idx="0"/>
                    </p:cNvCxnSpPr>
                    <p:nvPr/>
                  </p:nvCxnSpPr>
                  <p:spPr>
                    <a:xfrm rot="10800000" flipH="1" flipV="1">
                      <a:off x="1562739" y="1369462"/>
                      <a:ext cx="608913" cy="1506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33" name="Group 195"/>
            <p:cNvGrpSpPr>
              <a:grpSpLocks/>
            </p:cNvGrpSpPr>
            <p:nvPr/>
          </p:nvGrpSpPr>
          <p:grpSpPr bwMode="auto">
            <a:xfrm>
              <a:off x="430136" y="1752562"/>
              <a:ext cx="773509" cy="3809662"/>
              <a:chOff x="-697755" y="1181498"/>
              <a:chExt cx="873779" cy="4195021"/>
            </a:xfrm>
          </p:grpSpPr>
          <p:sp>
            <p:nvSpPr>
              <p:cNvPr id="13" name="TextBox 162"/>
              <p:cNvSpPr txBox="1">
                <a:spLocks noChangeArrowheads="1"/>
              </p:cNvSpPr>
              <p:nvPr/>
            </p:nvSpPr>
            <p:spPr bwMode="auto">
              <a:xfrm rot="16200000">
                <a:off x="-1491829" y="3208943"/>
                <a:ext cx="2157130" cy="5689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Ctr="1">
                <a:spAutoFit/>
              </a:bodyPr>
              <a:lstStyle/>
              <a:p>
                <a:r>
                  <a:rPr lang="en-US" sz="1600" dirty="0">
                    <a:latin typeface="Calibri" pitchFamily="34" charset="0"/>
                    <a:cs typeface="Times New Roman" pitchFamily="18" charset="0"/>
                  </a:rPr>
                  <a:t>Epochs</a:t>
                </a:r>
              </a:p>
            </p:txBody>
          </p:sp>
          <p:sp>
            <p:nvSpPr>
              <p:cNvPr id="14" name="TextBox 163"/>
              <p:cNvSpPr txBox="1">
                <a:spLocks noChangeArrowheads="1"/>
              </p:cNvSpPr>
              <p:nvPr/>
            </p:nvSpPr>
            <p:spPr bwMode="auto">
              <a:xfrm rot="16200000">
                <a:off x="-413268" y="3144506"/>
                <a:ext cx="609601" cy="5689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Ctr="1">
                <a:spAutoFit/>
              </a:bodyPr>
              <a:lstStyle/>
              <a:p>
                <a:r>
                  <a:rPr lang="en-US" sz="1600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</a:p>
            </p:txBody>
          </p:sp>
          <p:sp>
            <p:nvSpPr>
              <p:cNvPr id="15" name="TextBox 193"/>
              <p:cNvSpPr txBox="1">
                <a:spLocks noChangeArrowheads="1"/>
              </p:cNvSpPr>
              <p:nvPr/>
            </p:nvSpPr>
            <p:spPr bwMode="auto">
              <a:xfrm rot="16200000">
                <a:off x="-698817" y="1487356"/>
                <a:ext cx="1180698" cy="5689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Ctr="1">
                <a:spAutoFit/>
              </a:bodyPr>
              <a:lstStyle/>
              <a:p>
                <a:r>
                  <a:rPr lang="en-US" sz="1600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1600" dirty="0">
                    <a:latin typeface="Times New Roman" pitchFamily="18" charset="0"/>
                    <a:cs typeface="Times New Roman" pitchFamily="18" charset="0"/>
                  </a:rPr>
                  <a:t>-1</a:t>
                </a:r>
              </a:p>
            </p:txBody>
          </p:sp>
          <p:sp>
            <p:nvSpPr>
              <p:cNvPr id="16" name="TextBox 194"/>
              <p:cNvSpPr txBox="1">
                <a:spLocks noChangeArrowheads="1"/>
              </p:cNvSpPr>
              <p:nvPr/>
            </p:nvSpPr>
            <p:spPr bwMode="auto">
              <a:xfrm rot="16200000">
                <a:off x="-701227" y="4499269"/>
                <a:ext cx="1185519" cy="568982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Ctr="1">
                <a:spAutoFit/>
              </a:bodyPr>
              <a:lstStyle/>
              <a:p>
                <a:r>
                  <a:rPr lang="en-US" sz="1600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sz="1600" dirty="0">
                    <a:latin typeface="Times New Roman" pitchFamily="18" charset="0"/>
                    <a:cs typeface="Times New Roman" pitchFamily="18" charset="0"/>
                  </a:rPr>
                  <a:t>+1</a:t>
                </a:r>
              </a:p>
            </p:txBody>
          </p:sp>
        </p:grpSp>
        <p:sp>
          <p:nvSpPr>
            <p:cNvPr id="10" name="TextBox 205"/>
            <p:cNvSpPr txBox="1">
              <a:spLocks noChangeArrowheads="1"/>
            </p:cNvSpPr>
            <p:nvPr/>
          </p:nvSpPr>
          <p:spPr bwMode="auto">
            <a:xfrm>
              <a:off x="3962400" y="1371600"/>
              <a:ext cx="1752600" cy="571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pPr algn="ctr"/>
              <a:r>
                <a:rPr lang="en-US" sz="1600" dirty="0">
                  <a:latin typeface="Calibri" pitchFamily="34" charset="0"/>
                  <a:cs typeface="Times New Roman" pitchFamily="18" charset="0"/>
                </a:rPr>
                <a:t>  Thread </a:t>
              </a:r>
              <a:r>
                <a:rPr lang="en-US" sz="1600" i="1" dirty="0"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11" name="TextBox 197"/>
            <p:cNvSpPr txBox="1">
              <a:spLocks noChangeArrowheads="1"/>
            </p:cNvSpPr>
            <p:nvPr/>
          </p:nvSpPr>
          <p:spPr bwMode="auto">
            <a:xfrm>
              <a:off x="2202306" y="5297817"/>
              <a:ext cx="1226695" cy="571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rgbClr val="AA014C"/>
                  </a:solidFill>
                  <a:latin typeface="Calibri" pitchFamily="34" charset="0"/>
                  <a:cs typeface="Times New Roman" pitchFamily="18" charset="0"/>
                </a:rPr>
                <a:t>Wings</a:t>
              </a:r>
            </a:p>
          </p:txBody>
        </p:sp>
        <p:sp>
          <p:nvSpPr>
            <p:cNvPr id="12" name="TextBox 198"/>
            <p:cNvSpPr txBox="1">
              <a:spLocks noChangeArrowheads="1"/>
            </p:cNvSpPr>
            <p:nvPr/>
          </p:nvSpPr>
          <p:spPr bwMode="auto">
            <a:xfrm>
              <a:off x="6614943" y="5297817"/>
              <a:ext cx="1233657" cy="57105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dirty="0">
                  <a:solidFill>
                    <a:srgbClr val="AA014C"/>
                  </a:solidFill>
                  <a:latin typeface="Calibri" pitchFamily="34" charset="0"/>
                  <a:cs typeface="Times New Roman" pitchFamily="18" charset="0"/>
                </a:rPr>
                <a:t>Wings</a:t>
              </a:r>
            </a:p>
          </p:txBody>
        </p:sp>
      </p:grpSp>
      <p:grpSp>
        <p:nvGrpSpPr>
          <p:cNvPr id="65" name="Group 64"/>
          <p:cNvGrpSpPr/>
          <p:nvPr/>
        </p:nvGrpSpPr>
        <p:grpSpPr>
          <a:xfrm>
            <a:off x="609600" y="1219200"/>
            <a:ext cx="2667000" cy="2819400"/>
            <a:chOff x="1143000" y="1066800"/>
            <a:chExt cx="4876800" cy="4569746"/>
          </a:xfrm>
        </p:grpSpPr>
        <p:sp>
          <p:nvSpPr>
            <p:cNvPr id="66" name="Rectangle 65"/>
            <p:cNvSpPr/>
            <p:nvPr/>
          </p:nvSpPr>
          <p:spPr>
            <a:xfrm>
              <a:off x="2743200" y="1600200"/>
              <a:ext cx="1752600" cy="914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2000" dirty="0" smtClean="0">
                  <a:solidFill>
                    <a:sysClr val="windowText" lastClr="000000"/>
                  </a:solidFill>
                  <a:latin typeface="Calibri" pitchFamily="34" charset="0"/>
                </a:rPr>
                <a:t>B1</a:t>
              </a:r>
            </a:p>
            <a:p>
              <a:pPr algn="ctr"/>
              <a:endParaRPr lang="en-US" sz="2000" dirty="0">
                <a:solidFill>
                  <a:sysClr val="windowText" lastClr="000000"/>
                </a:solidFill>
                <a:latin typeface="Calibri" pitchFamily="34" charset="0"/>
              </a:endParaRPr>
            </a:p>
          </p:txBody>
        </p:sp>
        <p:sp>
          <p:nvSpPr>
            <p:cNvPr id="67" name="Rectangle 66"/>
            <p:cNvSpPr/>
            <p:nvPr/>
          </p:nvSpPr>
          <p:spPr>
            <a:xfrm>
              <a:off x="1143000" y="2895600"/>
              <a:ext cx="1752600" cy="914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2000" dirty="0" smtClean="0">
                  <a:solidFill>
                    <a:sysClr val="windowText" lastClr="000000"/>
                  </a:solidFill>
                  <a:latin typeface="Calibri" pitchFamily="34" charset="0"/>
                </a:rPr>
                <a:t>B2</a:t>
              </a:r>
            </a:p>
            <a:p>
              <a:pPr algn="ctr"/>
              <a:endParaRPr lang="en-US" sz="2000" dirty="0">
                <a:solidFill>
                  <a:sysClr val="windowText" lastClr="000000"/>
                </a:solidFill>
                <a:latin typeface="Calibri" pitchFamily="34" charset="0"/>
              </a:endParaRPr>
            </a:p>
          </p:txBody>
        </p:sp>
        <p:sp>
          <p:nvSpPr>
            <p:cNvPr id="70" name="Rectangle 69"/>
            <p:cNvSpPr/>
            <p:nvPr/>
          </p:nvSpPr>
          <p:spPr>
            <a:xfrm>
              <a:off x="4267200" y="2895600"/>
              <a:ext cx="1752600" cy="914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2000" dirty="0" smtClean="0">
                  <a:solidFill>
                    <a:sysClr val="windowText" lastClr="000000"/>
                  </a:solidFill>
                  <a:latin typeface="Calibri" pitchFamily="34" charset="0"/>
                </a:rPr>
                <a:t>B3</a:t>
              </a:r>
            </a:p>
            <a:p>
              <a:pPr algn="ctr"/>
              <a:endParaRPr lang="en-US" sz="2000" dirty="0">
                <a:solidFill>
                  <a:sysClr val="windowText" lastClr="000000"/>
                </a:solidFill>
                <a:latin typeface="Calibri" pitchFamily="34" charset="0"/>
              </a:endParaRPr>
            </a:p>
          </p:txBody>
        </p:sp>
        <p:sp>
          <p:nvSpPr>
            <p:cNvPr id="71" name="Rectangle 70"/>
            <p:cNvSpPr/>
            <p:nvPr/>
          </p:nvSpPr>
          <p:spPr>
            <a:xfrm>
              <a:off x="2743200" y="4191000"/>
              <a:ext cx="1752600" cy="914400"/>
            </a:xfrm>
            <a:prstGeom prst="rect">
              <a:avLst/>
            </a:prstGeom>
            <a:solidFill>
              <a:schemeClr val="bg1">
                <a:lumMod val="85000"/>
              </a:schemeClr>
            </a:solidFill>
            <a:ln w="317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t" anchorCtr="0"/>
            <a:lstStyle/>
            <a:p>
              <a:pPr algn="ctr"/>
              <a:r>
                <a:rPr lang="en-US" sz="2000" dirty="0" smtClean="0">
                  <a:solidFill>
                    <a:sysClr val="windowText" lastClr="000000"/>
                  </a:solidFill>
                  <a:latin typeface="Calibri" pitchFamily="34" charset="0"/>
                </a:rPr>
                <a:t>B4</a:t>
              </a:r>
            </a:p>
            <a:p>
              <a:pPr algn="ctr"/>
              <a:endParaRPr lang="en-US" sz="2000" dirty="0">
                <a:solidFill>
                  <a:sysClr val="windowText" lastClr="000000"/>
                </a:solidFill>
                <a:latin typeface="Calibri" pitchFamily="34" charset="0"/>
              </a:endParaRPr>
            </a:p>
          </p:txBody>
        </p:sp>
        <p:cxnSp>
          <p:nvCxnSpPr>
            <p:cNvPr id="72" name="Straight Arrow Connector 71"/>
            <p:cNvCxnSpPr>
              <a:stCxn id="66" idx="2"/>
              <a:endCxn id="67" idx="0"/>
            </p:cNvCxnSpPr>
            <p:nvPr/>
          </p:nvCxnSpPr>
          <p:spPr>
            <a:xfrm rot="5400000">
              <a:off x="2628900" y="1905000"/>
              <a:ext cx="381000" cy="16002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Arrow Connector 72"/>
            <p:cNvCxnSpPr>
              <a:stCxn id="66" idx="2"/>
              <a:endCxn id="70" idx="0"/>
            </p:cNvCxnSpPr>
            <p:nvPr/>
          </p:nvCxnSpPr>
          <p:spPr>
            <a:xfrm rot="16200000" flipH="1">
              <a:off x="4191000" y="1943100"/>
              <a:ext cx="381000" cy="1524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Arrow Connector 73"/>
            <p:cNvCxnSpPr>
              <a:stCxn id="67" idx="2"/>
              <a:endCxn id="71" idx="0"/>
            </p:cNvCxnSpPr>
            <p:nvPr/>
          </p:nvCxnSpPr>
          <p:spPr>
            <a:xfrm rot="16200000" flipH="1">
              <a:off x="2628900" y="3200400"/>
              <a:ext cx="381000" cy="16002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Arrow Connector 74"/>
            <p:cNvCxnSpPr>
              <a:stCxn id="70" idx="2"/>
              <a:endCxn id="70" idx="2"/>
            </p:cNvCxnSpPr>
            <p:nvPr/>
          </p:nvCxnSpPr>
          <p:spPr>
            <a:xfrm rot="5400000">
              <a:off x="5143500" y="3810000"/>
              <a:ext cx="1588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Arrow Connector 75"/>
            <p:cNvCxnSpPr>
              <a:stCxn id="70" idx="2"/>
              <a:endCxn id="71" idx="0"/>
            </p:cNvCxnSpPr>
            <p:nvPr/>
          </p:nvCxnSpPr>
          <p:spPr>
            <a:xfrm rot="5400000">
              <a:off x="4191000" y="3238500"/>
              <a:ext cx="381000" cy="15240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Arrow Connector 76"/>
            <p:cNvCxnSpPr>
              <a:stCxn id="71" idx="2"/>
            </p:cNvCxnSpPr>
            <p:nvPr/>
          </p:nvCxnSpPr>
          <p:spPr>
            <a:xfrm rot="5400000">
              <a:off x="3354324" y="5370576"/>
              <a:ext cx="530352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Arrow Connector 77"/>
            <p:cNvCxnSpPr/>
            <p:nvPr/>
          </p:nvCxnSpPr>
          <p:spPr>
            <a:xfrm rot="5400000">
              <a:off x="3391630" y="1331182"/>
              <a:ext cx="530352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hape 78"/>
            <p:cNvCxnSpPr>
              <a:stCxn id="70" idx="2"/>
              <a:endCxn id="70" idx="0"/>
            </p:cNvCxnSpPr>
            <p:nvPr/>
          </p:nvCxnSpPr>
          <p:spPr>
            <a:xfrm rot="5400000" flipH="1">
              <a:off x="4686300" y="3352800"/>
              <a:ext cx="914400" cy="1588"/>
            </a:xfrm>
            <a:prstGeom prst="curvedConnector5">
              <a:avLst>
                <a:gd name="adj1" fmla="val -25000"/>
                <a:gd name="adj2" fmla="val -95194615"/>
                <a:gd name="adj3" fmla="val 125000"/>
              </a:avLst>
            </a:prstGeom>
            <a:ln w="38100">
              <a:solidFill>
                <a:srgbClr val="AA014C"/>
              </a:solidFill>
              <a:tailEnd type="stealt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6" name="TextBox 85"/>
          <p:cNvSpPr txBox="1"/>
          <p:nvPr/>
        </p:nvSpPr>
        <p:spPr>
          <a:xfrm>
            <a:off x="304800" y="4114800"/>
            <a:ext cx="4343400" cy="2085186"/>
          </a:xfrm>
          <a:prstGeom prst="rect">
            <a:avLst/>
          </a:prstGeom>
          <a:noFill/>
        </p:spPr>
        <p:txBody>
          <a:bodyPr wrap="square" lIns="91440" rIns="91440" rtlCol="0">
            <a:spAutoFit/>
          </a:bodyPr>
          <a:lstStyle/>
          <a:p>
            <a:pPr algn="ctr"/>
            <a:r>
              <a:rPr lang="en-US" sz="1850" b="1" dirty="0" smtClean="0">
                <a:latin typeface="Calibri" pitchFamily="34" charset="0"/>
              </a:rPr>
              <a:t>Interval Analysis:</a:t>
            </a:r>
          </a:p>
          <a:p>
            <a:pPr algn="ctr"/>
            <a:endParaRPr lang="en-US" sz="1850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1850" dirty="0" smtClean="0">
                <a:latin typeface="Calibri" pitchFamily="34" charset="0"/>
              </a:rPr>
              <a:t>  Static analysis on Control Flow Graph  </a:t>
            </a:r>
          </a:p>
          <a:p>
            <a:pPr>
              <a:buFont typeface="Arial" charset="0"/>
              <a:buChar char="•"/>
            </a:pPr>
            <a:r>
              <a:rPr lang="en-US" sz="1850" dirty="0" smtClean="0">
                <a:latin typeface="Calibri" pitchFamily="34" charset="0"/>
              </a:rPr>
              <a:t>  Compute closure F*(B3)</a:t>
            </a:r>
          </a:p>
          <a:p>
            <a:pPr>
              <a:buFont typeface="Arial" charset="0"/>
              <a:buChar char="•"/>
            </a:pPr>
            <a:r>
              <a:rPr lang="en-US" sz="1850" dirty="0" smtClean="0">
                <a:latin typeface="Calibri" pitchFamily="34" charset="0"/>
              </a:rPr>
              <a:t>  Only enter top/exit bottom of basic block</a:t>
            </a:r>
          </a:p>
          <a:p>
            <a:pPr>
              <a:buFont typeface="Arial" charset="0"/>
              <a:buChar char="•"/>
            </a:pPr>
            <a:r>
              <a:rPr lang="en-US" sz="1850" dirty="0" smtClean="0">
                <a:latin typeface="Calibri" pitchFamily="34" charset="0"/>
              </a:rPr>
              <a:t>  Specify problem</a:t>
            </a:r>
            <a:r>
              <a:rPr lang="en-US" sz="1850" dirty="0" smtClean="0">
                <a:latin typeface="Calibri" pitchFamily="34" charset="0"/>
                <a:sym typeface="Wingdings" pitchFamily="2" charset="2"/>
              </a:rPr>
              <a:t>, framework exists to process</a:t>
            </a:r>
            <a:endParaRPr lang="en-US" sz="1850" b="1" dirty="0" smtClean="0">
              <a:latin typeface="Calibri" pitchFamily="34" charset="0"/>
            </a:endParaRPr>
          </a:p>
        </p:txBody>
      </p:sp>
      <p:sp>
        <p:nvSpPr>
          <p:cNvPr id="88" name="TextBox 87"/>
          <p:cNvSpPr txBox="1"/>
          <p:nvPr/>
        </p:nvSpPr>
        <p:spPr>
          <a:xfrm>
            <a:off x="4572000" y="4114800"/>
            <a:ext cx="4419600" cy="18004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850" b="1" dirty="0" smtClean="0">
                <a:latin typeface="Calibri" pitchFamily="34" charset="0"/>
              </a:rPr>
              <a:t>Butterfly Analysis:</a:t>
            </a:r>
          </a:p>
          <a:p>
            <a:pPr algn="ctr"/>
            <a:endParaRPr lang="en-US" sz="1850" b="1" dirty="0" smtClean="0">
              <a:latin typeface="Calibri" pitchFamily="34" charset="0"/>
            </a:endParaRPr>
          </a:p>
          <a:p>
            <a:pPr>
              <a:buFont typeface="Arial" charset="0"/>
              <a:buChar char="•"/>
            </a:pPr>
            <a:r>
              <a:rPr lang="en-US" sz="1850" dirty="0" smtClean="0">
                <a:latin typeface="Calibri" pitchFamily="34" charset="0"/>
              </a:rPr>
              <a:t>  Dynamic analysis on execution trace</a:t>
            </a:r>
          </a:p>
          <a:p>
            <a:pPr>
              <a:buFont typeface="Arial" charset="0"/>
              <a:buChar char="•"/>
            </a:pPr>
            <a:r>
              <a:rPr lang="en-US" sz="1850" dirty="0" smtClean="0">
                <a:latin typeface="Calibri" pitchFamily="34" charset="0"/>
              </a:rPr>
              <a:t>  Compute “closure” over wings</a:t>
            </a:r>
          </a:p>
          <a:p>
            <a:pPr>
              <a:buFont typeface="Arial" charset="0"/>
              <a:buChar char="•"/>
            </a:pPr>
            <a:r>
              <a:rPr lang="en-US" sz="1850" dirty="0" smtClean="0">
                <a:latin typeface="Calibri" pitchFamily="34" charset="0"/>
              </a:rPr>
              <a:t>  Enter/exit anywhere due to concurrency</a:t>
            </a:r>
          </a:p>
          <a:p>
            <a:pPr>
              <a:buFont typeface="Arial" charset="0"/>
              <a:buChar char="•"/>
            </a:pPr>
            <a:r>
              <a:rPr lang="en-US" sz="1850" dirty="0" smtClean="0">
                <a:latin typeface="Calibri" pitchFamily="34" charset="0"/>
              </a:rPr>
              <a:t>  Built our own framework</a:t>
            </a:r>
          </a:p>
        </p:txBody>
      </p:sp>
      <p:sp>
        <p:nvSpPr>
          <p:cNvPr id="80" name="Down Arrow 79"/>
          <p:cNvSpPr/>
          <p:nvPr/>
        </p:nvSpPr>
        <p:spPr>
          <a:xfrm>
            <a:off x="4038600" y="3182816"/>
            <a:ext cx="304800" cy="474784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 advTm="38283"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Analysis:  Parallel Forward Dataflow Analysis</a:t>
            </a:r>
            <a:endParaRPr lang="en-US" dirty="0"/>
          </a:p>
        </p:txBody>
      </p:sp>
      <p:sp>
        <p:nvSpPr>
          <p:cNvPr id="124" name="Content Placeholder 123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1935163"/>
          </a:xfrm>
        </p:spPr>
        <p:txBody>
          <a:bodyPr/>
          <a:lstStyle/>
          <a:p>
            <a:r>
              <a:rPr lang="en-US" dirty="0" smtClean="0"/>
              <a:t>Introduces two new primitives:  </a:t>
            </a:r>
            <a:r>
              <a:rPr lang="en-US" dirty="0" smtClean="0">
                <a:solidFill>
                  <a:srgbClr val="04500D"/>
                </a:solidFill>
              </a:rPr>
              <a:t>Side-Out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4"/>
                </a:solidFill>
              </a:rPr>
              <a:t>Side-In</a:t>
            </a:r>
          </a:p>
          <a:p>
            <a:pPr lvl="1"/>
            <a:r>
              <a:rPr lang="en-US" dirty="0" smtClean="0">
                <a:solidFill>
                  <a:srgbClr val="04500D"/>
                </a:solidFill>
              </a:rPr>
              <a:t>Side-Out</a:t>
            </a:r>
            <a:r>
              <a:rPr lang="en-US" dirty="0" smtClean="0"/>
              <a:t>:  Effects of concurrency a block exposes to other threads</a:t>
            </a:r>
          </a:p>
          <a:p>
            <a:pPr lvl="1"/>
            <a:r>
              <a:rPr lang="en-US" dirty="0" smtClean="0">
                <a:solidFill>
                  <a:srgbClr val="4F1C6E"/>
                </a:solidFill>
              </a:rPr>
              <a:t>Side-In</a:t>
            </a:r>
            <a:r>
              <a:rPr lang="en-US" dirty="0" smtClean="0"/>
              <a:t>:  Effects of concurrency other threads expose to a block</a:t>
            </a:r>
          </a:p>
        </p:txBody>
      </p:sp>
      <p:grpSp>
        <p:nvGrpSpPr>
          <p:cNvPr id="64" name="Content Placeholder 123"/>
          <p:cNvGrpSpPr>
            <a:grpSpLocks noGrp="1"/>
          </p:cNvGrpSpPr>
          <p:nvPr/>
        </p:nvGrpSpPr>
        <p:grpSpPr>
          <a:xfrm>
            <a:off x="1524000" y="990600"/>
            <a:ext cx="5715000" cy="3124200"/>
            <a:chOff x="422115" y="1371600"/>
            <a:chExt cx="8264687" cy="4498582"/>
          </a:xfrm>
        </p:grpSpPr>
        <p:grpSp>
          <p:nvGrpSpPr>
            <p:cNvPr id="65" name="Group 64"/>
            <p:cNvGrpSpPr/>
            <p:nvPr/>
          </p:nvGrpSpPr>
          <p:grpSpPr bwMode="auto">
            <a:xfrm>
              <a:off x="1401580" y="2018912"/>
              <a:ext cx="7015399" cy="3435501"/>
              <a:chOff x="609599" y="1474788"/>
              <a:chExt cx="8002588" cy="3573461"/>
            </a:xfrm>
            <a:solidFill>
              <a:schemeClr val="bg1"/>
            </a:solidFill>
          </p:grpSpPr>
          <p:sp>
            <p:nvSpPr>
              <p:cNvPr id="102" name="Rectangle 101"/>
              <p:cNvSpPr>
                <a:spLocks noChangeArrowheads="1"/>
              </p:cNvSpPr>
              <p:nvPr/>
            </p:nvSpPr>
            <p:spPr bwMode="auto">
              <a:xfrm>
                <a:off x="609599" y="1524000"/>
                <a:ext cx="881063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3" name="Rectangle 102"/>
              <p:cNvSpPr>
                <a:spLocks noChangeArrowheads="1"/>
              </p:cNvSpPr>
              <p:nvPr/>
            </p:nvSpPr>
            <p:spPr bwMode="auto">
              <a:xfrm>
                <a:off x="609599" y="2819400"/>
                <a:ext cx="881063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4" name="Rectangle 103"/>
              <p:cNvSpPr>
                <a:spLocks noChangeArrowheads="1"/>
              </p:cNvSpPr>
              <p:nvPr/>
            </p:nvSpPr>
            <p:spPr bwMode="auto">
              <a:xfrm>
                <a:off x="609599" y="4084637"/>
                <a:ext cx="881063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5" name="Rectangle 104"/>
              <p:cNvSpPr>
                <a:spLocks noChangeArrowheads="1"/>
              </p:cNvSpPr>
              <p:nvPr/>
            </p:nvSpPr>
            <p:spPr bwMode="auto">
              <a:xfrm>
                <a:off x="1639887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6" name="Rectangle 105"/>
              <p:cNvSpPr>
                <a:spLocks noChangeArrowheads="1"/>
              </p:cNvSpPr>
              <p:nvPr/>
            </p:nvSpPr>
            <p:spPr bwMode="auto">
              <a:xfrm>
                <a:off x="1639887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7" name="Rectangle 106"/>
              <p:cNvSpPr>
                <a:spLocks noChangeArrowheads="1"/>
              </p:cNvSpPr>
              <p:nvPr/>
            </p:nvSpPr>
            <p:spPr bwMode="auto">
              <a:xfrm>
                <a:off x="1639887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8" name="Rectangle 107"/>
              <p:cNvSpPr>
                <a:spLocks noChangeArrowheads="1"/>
              </p:cNvSpPr>
              <p:nvPr/>
            </p:nvSpPr>
            <p:spPr bwMode="auto">
              <a:xfrm>
                <a:off x="2668587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9" name="Rectangle 108"/>
              <p:cNvSpPr>
                <a:spLocks noChangeArrowheads="1"/>
              </p:cNvSpPr>
              <p:nvPr/>
            </p:nvSpPr>
            <p:spPr bwMode="auto">
              <a:xfrm>
                <a:off x="2668587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0" name="Rectangle 109"/>
              <p:cNvSpPr>
                <a:spLocks noChangeArrowheads="1"/>
              </p:cNvSpPr>
              <p:nvPr/>
            </p:nvSpPr>
            <p:spPr bwMode="auto">
              <a:xfrm>
                <a:off x="2668587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1" name="Rectangle 110"/>
              <p:cNvSpPr>
                <a:spLocks noChangeArrowheads="1"/>
              </p:cNvSpPr>
              <p:nvPr/>
            </p:nvSpPr>
            <p:spPr bwMode="auto">
              <a:xfrm>
                <a:off x="4143732" y="1474788"/>
                <a:ext cx="879476" cy="963611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Head</a:t>
                </a:r>
              </a:p>
            </p:txBody>
          </p:sp>
          <p:sp>
            <p:nvSpPr>
              <p:cNvPr id="112" name="Rectangle 111"/>
              <p:cNvSpPr>
                <a:spLocks noChangeArrowheads="1"/>
              </p:cNvSpPr>
              <p:nvPr/>
            </p:nvSpPr>
            <p:spPr bwMode="auto">
              <a:xfrm>
                <a:off x="4143732" y="4084638"/>
                <a:ext cx="879476" cy="963611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Tail</a:t>
                </a:r>
              </a:p>
            </p:txBody>
          </p:sp>
          <p:sp>
            <p:nvSpPr>
              <p:cNvPr id="113" name="Rectangle 112"/>
              <p:cNvSpPr>
                <a:spLocks noChangeArrowheads="1"/>
              </p:cNvSpPr>
              <p:nvPr/>
            </p:nvSpPr>
            <p:spPr bwMode="auto">
              <a:xfrm>
                <a:off x="5675311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4" name="Rectangle 113"/>
              <p:cNvSpPr>
                <a:spLocks noChangeArrowheads="1"/>
              </p:cNvSpPr>
              <p:nvPr/>
            </p:nvSpPr>
            <p:spPr bwMode="auto">
              <a:xfrm>
                <a:off x="5675311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5" name="Rectangle 114"/>
              <p:cNvSpPr>
                <a:spLocks noChangeArrowheads="1"/>
              </p:cNvSpPr>
              <p:nvPr/>
            </p:nvSpPr>
            <p:spPr bwMode="auto">
              <a:xfrm>
                <a:off x="5675311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6" name="Rectangle 115"/>
              <p:cNvSpPr>
                <a:spLocks noChangeArrowheads="1"/>
              </p:cNvSpPr>
              <p:nvPr/>
            </p:nvSpPr>
            <p:spPr bwMode="auto">
              <a:xfrm>
                <a:off x="6704011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7" name="Rectangle 116"/>
              <p:cNvSpPr>
                <a:spLocks noChangeArrowheads="1"/>
              </p:cNvSpPr>
              <p:nvPr/>
            </p:nvSpPr>
            <p:spPr bwMode="auto">
              <a:xfrm>
                <a:off x="6704011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8" name="Rectangle 117"/>
              <p:cNvSpPr>
                <a:spLocks noChangeArrowheads="1"/>
              </p:cNvSpPr>
              <p:nvPr/>
            </p:nvSpPr>
            <p:spPr bwMode="auto">
              <a:xfrm>
                <a:off x="6704011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9" name="Rectangle 118"/>
              <p:cNvSpPr>
                <a:spLocks noChangeArrowheads="1"/>
              </p:cNvSpPr>
              <p:nvPr/>
            </p:nvSpPr>
            <p:spPr bwMode="auto">
              <a:xfrm>
                <a:off x="7732712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20" name="Rectangle 119"/>
              <p:cNvSpPr>
                <a:spLocks noChangeArrowheads="1"/>
              </p:cNvSpPr>
              <p:nvPr/>
            </p:nvSpPr>
            <p:spPr bwMode="auto">
              <a:xfrm>
                <a:off x="7732712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21" name="Rectangle 120"/>
              <p:cNvSpPr>
                <a:spLocks noChangeArrowheads="1"/>
              </p:cNvSpPr>
              <p:nvPr/>
            </p:nvSpPr>
            <p:spPr bwMode="auto">
              <a:xfrm>
                <a:off x="7732712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22" name="Rectangle 121"/>
              <p:cNvSpPr>
                <a:spLocks noChangeArrowheads="1"/>
              </p:cNvSpPr>
              <p:nvPr/>
            </p:nvSpPr>
            <p:spPr bwMode="auto">
              <a:xfrm>
                <a:off x="4143732" y="2819400"/>
                <a:ext cx="879476" cy="963613"/>
              </a:xfrm>
              <a:prstGeom prst="rect">
                <a:avLst/>
              </a:prstGeom>
              <a:solidFill>
                <a:srgbClr val="0594FF"/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Body</a:t>
                </a:r>
              </a:p>
            </p:txBody>
          </p:sp>
        </p:grpSp>
        <p:grpSp>
          <p:nvGrpSpPr>
            <p:cNvPr id="66" name="Group 65"/>
            <p:cNvGrpSpPr>
              <a:grpSpLocks/>
            </p:cNvGrpSpPr>
            <p:nvPr/>
          </p:nvGrpSpPr>
          <p:grpSpPr bwMode="auto">
            <a:xfrm>
              <a:off x="1131571" y="1717641"/>
              <a:ext cx="7555231" cy="4152541"/>
              <a:chOff x="33235" y="1066839"/>
              <a:chExt cx="9110766" cy="4420144"/>
            </a:xfrm>
          </p:grpSpPr>
          <p:cxnSp>
            <p:nvCxnSpPr>
              <p:cNvPr id="75" name="Straight Connector 74"/>
              <p:cNvCxnSpPr>
                <a:endCxn id="100" idx="2"/>
              </p:cNvCxnSpPr>
              <p:nvPr/>
            </p:nvCxnSpPr>
            <p:spPr bwMode="auto">
              <a:xfrm flipV="1">
                <a:off x="3963200" y="2572457"/>
                <a:ext cx="1221545" cy="18417"/>
              </a:xfrm>
              <a:prstGeom prst="line">
                <a:avLst/>
              </a:prstGeom>
              <a:ln w="38100">
                <a:solidFill>
                  <a:srgbClr val="AA01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85" idx="2"/>
              </p:cNvCxnSpPr>
              <p:nvPr/>
            </p:nvCxnSpPr>
            <p:spPr bwMode="auto">
              <a:xfrm rot="5400000" flipH="1" flipV="1">
                <a:off x="4585265" y="3332409"/>
                <a:ext cx="1535" cy="1204316"/>
              </a:xfrm>
              <a:prstGeom prst="line">
                <a:avLst/>
              </a:prstGeom>
              <a:ln w="38100">
                <a:solidFill>
                  <a:srgbClr val="AA01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7" name="Group 76"/>
              <p:cNvGrpSpPr>
                <a:grpSpLocks/>
              </p:cNvGrpSpPr>
              <p:nvPr/>
            </p:nvGrpSpPr>
            <p:grpSpPr bwMode="auto">
              <a:xfrm>
                <a:off x="33235" y="1066839"/>
                <a:ext cx="9110766" cy="4420144"/>
                <a:chOff x="33235" y="1066839"/>
                <a:chExt cx="9110766" cy="4420144"/>
              </a:xfrm>
            </p:grpSpPr>
            <p:grpSp>
              <p:nvGrpSpPr>
                <p:cNvPr id="78" name="Group 77"/>
                <p:cNvGrpSpPr>
                  <a:grpSpLocks/>
                </p:cNvGrpSpPr>
                <p:nvPr/>
              </p:nvGrpSpPr>
              <p:grpSpPr bwMode="auto">
                <a:xfrm>
                  <a:off x="5183022" y="1066839"/>
                  <a:ext cx="3960979" cy="4420144"/>
                  <a:chOff x="5943833" y="23012445"/>
                  <a:chExt cx="3960532" cy="4420116"/>
                </a:xfrm>
              </p:grpSpPr>
              <p:grpSp>
                <p:nvGrpSpPr>
                  <p:cNvPr id="91" name="Group 90"/>
                  <p:cNvGrpSpPr>
                    <a:grpSpLocks/>
                  </p:cNvGrpSpPr>
                  <p:nvPr/>
                </p:nvGrpSpPr>
                <p:grpSpPr bwMode="auto">
                  <a:xfrm flipH="1">
                    <a:off x="5943833" y="23012445"/>
                    <a:ext cx="3958809" cy="2871541"/>
                    <a:chOff x="305576" y="1371643"/>
                    <a:chExt cx="3123399" cy="2743673"/>
                  </a:xfrm>
                </p:grpSpPr>
                <p:grpSp>
                  <p:nvGrpSpPr>
                    <p:cNvPr id="98" name="Group 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576" y="1371643"/>
                      <a:ext cx="3123399" cy="2743673"/>
                      <a:chOff x="305576" y="1371643"/>
                      <a:chExt cx="3123399" cy="2743673"/>
                    </a:xfrm>
                  </p:grpSpPr>
                  <p:sp>
                    <p:nvSpPr>
                      <p:cNvPr id="100" name="Arc 99"/>
                      <p:cNvSpPr/>
                      <p:nvPr/>
                    </p:nvSpPr>
                    <p:spPr>
                      <a:xfrm>
                        <a:off x="915849" y="1371643"/>
                        <a:ext cx="2513126" cy="2743673"/>
                      </a:xfrm>
                      <a:prstGeom prst="arc">
                        <a:avLst>
                          <a:gd name="adj1" fmla="val 16200000"/>
                          <a:gd name="adj2" fmla="val 151068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01" name="Arc 100"/>
                      <p:cNvSpPr/>
                      <p:nvPr/>
                    </p:nvSpPr>
                    <p:spPr>
                      <a:xfrm flipH="1">
                        <a:off x="305576" y="1371643"/>
                        <a:ext cx="2513126" cy="2743673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99" name="Straight Connector 98"/>
                    <p:cNvCxnSpPr>
                      <a:stCxn id="101" idx="0"/>
                      <a:endCxn id="100" idx="0"/>
                    </p:cNvCxnSpPr>
                    <p:nvPr/>
                  </p:nvCxnSpPr>
                  <p:spPr>
                    <a:xfrm rot="10800000" flipH="1">
                      <a:off x="1562819" y="1371643"/>
                      <a:ext cx="608913" cy="1467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2" name="Straight Connector 91"/>
                  <p:cNvCxnSpPr>
                    <a:stCxn id="101" idx="2"/>
                    <a:endCxn id="97" idx="2"/>
                  </p:cNvCxnSpPr>
                  <p:nvPr/>
                </p:nvCxnSpPr>
                <p:spPr bwMode="auto">
                  <a:xfrm rot="5400000">
                    <a:off x="9110799" y="25240826"/>
                    <a:ext cx="1585410" cy="1722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93" name="Group 92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5943833" y="24636224"/>
                    <a:ext cx="3958809" cy="2796337"/>
                    <a:chOff x="305576" y="1369462"/>
                    <a:chExt cx="3123399" cy="2744750"/>
                  </a:xfrm>
                </p:grpSpPr>
                <p:grpSp>
                  <p:nvGrpSpPr>
                    <p:cNvPr id="94" name="Group 9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576" y="1370968"/>
                      <a:ext cx="3123399" cy="2743244"/>
                      <a:chOff x="305576" y="1370968"/>
                      <a:chExt cx="3123399" cy="2743244"/>
                    </a:xfrm>
                  </p:grpSpPr>
                  <p:sp>
                    <p:nvSpPr>
                      <p:cNvPr id="96" name="Arc 95"/>
                      <p:cNvSpPr/>
                      <p:nvPr/>
                    </p:nvSpPr>
                    <p:spPr>
                      <a:xfrm>
                        <a:off x="915849" y="1370968"/>
                        <a:ext cx="2513126" cy="2743244"/>
                      </a:xfrm>
                      <a:prstGeom prst="arc">
                        <a:avLst>
                          <a:gd name="adj1" fmla="val 16200000"/>
                          <a:gd name="adj2" fmla="val 331591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97" name="Arc 96"/>
                      <p:cNvSpPr/>
                      <p:nvPr/>
                    </p:nvSpPr>
                    <p:spPr>
                      <a:xfrm flipH="1">
                        <a:off x="305576" y="1370968"/>
                        <a:ext cx="2513126" cy="2743244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95" name="Straight Connector 94"/>
                    <p:cNvCxnSpPr>
                      <a:stCxn id="97" idx="0"/>
                      <a:endCxn id="96" idx="0"/>
                    </p:cNvCxnSpPr>
                    <p:nvPr/>
                  </p:nvCxnSpPr>
                  <p:spPr>
                    <a:xfrm rot="10800000" flipH="1" flipV="1">
                      <a:off x="1562819" y="1369462"/>
                      <a:ext cx="608913" cy="1506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79" name="Group 78"/>
                <p:cNvGrpSpPr>
                  <a:grpSpLocks/>
                </p:cNvGrpSpPr>
                <p:nvPr/>
              </p:nvGrpSpPr>
              <p:grpSpPr bwMode="auto">
                <a:xfrm flipH="1">
                  <a:off x="33235" y="1066839"/>
                  <a:ext cx="3960977" cy="4420144"/>
                  <a:chOff x="5943935" y="23012445"/>
                  <a:chExt cx="3960530" cy="4420116"/>
                </a:xfrm>
              </p:grpSpPr>
              <p:grpSp>
                <p:nvGrpSpPr>
                  <p:cNvPr id="80" name="Group 79"/>
                  <p:cNvGrpSpPr>
                    <a:grpSpLocks/>
                  </p:cNvGrpSpPr>
                  <p:nvPr/>
                </p:nvGrpSpPr>
                <p:grpSpPr bwMode="auto">
                  <a:xfrm flipH="1">
                    <a:off x="5943935" y="23012445"/>
                    <a:ext cx="3958807" cy="2871541"/>
                    <a:chOff x="305496" y="1371643"/>
                    <a:chExt cx="3123398" cy="2743673"/>
                  </a:xfrm>
                </p:grpSpPr>
                <p:grpSp>
                  <p:nvGrpSpPr>
                    <p:cNvPr id="87" name="Group 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496" y="1371643"/>
                      <a:ext cx="3123398" cy="2743673"/>
                      <a:chOff x="305496" y="1371643"/>
                      <a:chExt cx="3123398" cy="2743673"/>
                    </a:xfrm>
                  </p:grpSpPr>
                  <p:sp>
                    <p:nvSpPr>
                      <p:cNvPr id="89" name="Arc 88"/>
                      <p:cNvSpPr/>
                      <p:nvPr/>
                    </p:nvSpPr>
                    <p:spPr>
                      <a:xfrm>
                        <a:off x="915768" y="1371643"/>
                        <a:ext cx="2513126" cy="2743673"/>
                      </a:xfrm>
                      <a:prstGeom prst="arc">
                        <a:avLst>
                          <a:gd name="adj1" fmla="val 16200000"/>
                          <a:gd name="adj2" fmla="val 151068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90" name="Arc 89"/>
                      <p:cNvSpPr/>
                      <p:nvPr/>
                    </p:nvSpPr>
                    <p:spPr>
                      <a:xfrm flipH="1">
                        <a:off x="305496" y="1371643"/>
                        <a:ext cx="2513126" cy="2743673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88" name="Straight Connector 87"/>
                    <p:cNvCxnSpPr>
                      <a:stCxn id="90" idx="0"/>
                      <a:endCxn id="89" idx="0"/>
                    </p:cNvCxnSpPr>
                    <p:nvPr/>
                  </p:nvCxnSpPr>
                  <p:spPr>
                    <a:xfrm rot="10800000" flipH="1">
                      <a:off x="1562739" y="1371643"/>
                      <a:ext cx="608913" cy="1467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1" name="Straight Connector 80"/>
                  <p:cNvCxnSpPr>
                    <a:stCxn id="90" idx="2"/>
                    <a:endCxn id="86" idx="2"/>
                  </p:cNvCxnSpPr>
                  <p:nvPr/>
                </p:nvCxnSpPr>
                <p:spPr bwMode="auto">
                  <a:xfrm rot="5400000">
                    <a:off x="9110899" y="25240826"/>
                    <a:ext cx="1585410" cy="1723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82" name="Group 81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5943935" y="24636224"/>
                    <a:ext cx="3958807" cy="2796337"/>
                    <a:chOff x="305496" y="1369462"/>
                    <a:chExt cx="3123398" cy="2744750"/>
                  </a:xfrm>
                </p:grpSpPr>
                <p:grpSp>
                  <p:nvGrpSpPr>
                    <p:cNvPr id="83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496" y="1370968"/>
                      <a:ext cx="3123398" cy="2743244"/>
                      <a:chOff x="305496" y="1370968"/>
                      <a:chExt cx="3123398" cy="2743244"/>
                    </a:xfrm>
                  </p:grpSpPr>
                  <p:sp>
                    <p:nvSpPr>
                      <p:cNvPr id="85" name="Arc 84"/>
                      <p:cNvSpPr/>
                      <p:nvPr/>
                    </p:nvSpPr>
                    <p:spPr>
                      <a:xfrm>
                        <a:off x="915768" y="1370968"/>
                        <a:ext cx="2513126" cy="2743244"/>
                      </a:xfrm>
                      <a:prstGeom prst="arc">
                        <a:avLst>
                          <a:gd name="adj1" fmla="val 16200000"/>
                          <a:gd name="adj2" fmla="val 331591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86" name="Arc 85"/>
                      <p:cNvSpPr/>
                      <p:nvPr/>
                    </p:nvSpPr>
                    <p:spPr>
                      <a:xfrm flipH="1">
                        <a:off x="305496" y="1370968"/>
                        <a:ext cx="2513126" cy="2743244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84" name="Straight Connector 83"/>
                    <p:cNvCxnSpPr>
                      <a:stCxn id="86" idx="0"/>
                      <a:endCxn id="85" idx="0"/>
                    </p:cNvCxnSpPr>
                    <p:nvPr/>
                  </p:nvCxnSpPr>
                  <p:spPr>
                    <a:xfrm rot="10800000" flipH="1" flipV="1">
                      <a:off x="1562739" y="1369462"/>
                      <a:ext cx="608913" cy="1506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67" name="Group 66"/>
            <p:cNvGrpSpPr>
              <a:grpSpLocks/>
            </p:cNvGrpSpPr>
            <p:nvPr/>
          </p:nvGrpSpPr>
          <p:grpSpPr bwMode="auto">
            <a:xfrm>
              <a:off x="422115" y="1752563"/>
              <a:ext cx="789551" cy="3809661"/>
              <a:chOff x="-706815" y="1181499"/>
              <a:chExt cx="891899" cy="4195020"/>
            </a:xfrm>
          </p:grpSpPr>
          <p:sp>
            <p:nvSpPr>
              <p:cNvPr id="71" name="TextBox 162"/>
              <p:cNvSpPr txBox="1">
                <a:spLocks noChangeArrowheads="1"/>
              </p:cNvSpPr>
              <p:nvPr/>
            </p:nvSpPr>
            <p:spPr bwMode="auto">
              <a:xfrm rot="16200000">
                <a:off x="-1491830" y="3199886"/>
                <a:ext cx="2157130" cy="5871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Epochs</a:t>
                </a:r>
              </a:p>
            </p:txBody>
          </p:sp>
          <p:sp>
            <p:nvSpPr>
              <p:cNvPr id="72" name="TextBox 163"/>
              <p:cNvSpPr txBox="1">
                <a:spLocks noChangeArrowheads="1"/>
              </p:cNvSpPr>
              <p:nvPr/>
            </p:nvSpPr>
            <p:spPr bwMode="auto">
              <a:xfrm rot="16200000">
                <a:off x="-413269" y="3135450"/>
                <a:ext cx="609601" cy="5871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</a:p>
            </p:txBody>
          </p:sp>
          <p:sp>
            <p:nvSpPr>
              <p:cNvPr id="73" name="TextBox 193"/>
              <p:cNvSpPr txBox="1">
                <a:spLocks noChangeArrowheads="1"/>
              </p:cNvSpPr>
              <p:nvPr/>
            </p:nvSpPr>
            <p:spPr bwMode="auto">
              <a:xfrm rot="16200000">
                <a:off x="-698817" y="1478299"/>
                <a:ext cx="1180699" cy="5870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-1</a:t>
                </a:r>
              </a:p>
            </p:txBody>
          </p:sp>
          <p:sp>
            <p:nvSpPr>
              <p:cNvPr id="74" name="TextBox 194"/>
              <p:cNvSpPr txBox="1">
                <a:spLocks noChangeArrowheads="1"/>
              </p:cNvSpPr>
              <p:nvPr/>
            </p:nvSpPr>
            <p:spPr bwMode="auto">
              <a:xfrm rot="16200000">
                <a:off x="-701225" y="4490210"/>
                <a:ext cx="1185519" cy="5870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+1</a:t>
                </a:r>
              </a:p>
            </p:txBody>
          </p:sp>
        </p:grpSp>
        <p:sp>
          <p:nvSpPr>
            <p:cNvPr id="68" name="TextBox 205"/>
            <p:cNvSpPr txBox="1">
              <a:spLocks noChangeArrowheads="1"/>
            </p:cNvSpPr>
            <p:nvPr/>
          </p:nvSpPr>
          <p:spPr bwMode="auto">
            <a:xfrm>
              <a:off x="3962400" y="1371600"/>
              <a:ext cx="1752599" cy="519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latin typeface="Calibri" pitchFamily="34" charset="0"/>
                  <a:cs typeface="Times New Roman" pitchFamily="18" charset="0"/>
                </a:rPr>
                <a:t>  Thread </a:t>
              </a:r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69" name="TextBox 197"/>
            <p:cNvSpPr txBox="1">
              <a:spLocks noChangeArrowheads="1"/>
            </p:cNvSpPr>
            <p:nvPr/>
          </p:nvSpPr>
          <p:spPr bwMode="auto">
            <a:xfrm>
              <a:off x="2202305" y="5351037"/>
              <a:ext cx="1226695" cy="519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AA014C"/>
                  </a:solidFill>
                  <a:latin typeface="Calibri" pitchFamily="34" charset="0"/>
                  <a:cs typeface="Times New Roman" pitchFamily="18" charset="0"/>
                </a:rPr>
                <a:t>Wings</a:t>
              </a:r>
            </a:p>
          </p:txBody>
        </p:sp>
        <p:sp>
          <p:nvSpPr>
            <p:cNvPr id="70" name="TextBox 198"/>
            <p:cNvSpPr txBox="1">
              <a:spLocks noChangeArrowheads="1"/>
            </p:cNvSpPr>
            <p:nvPr/>
          </p:nvSpPr>
          <p:spPr bwMode="auto">
            <a:xfrm>
              <a:off x="6614943" y="5351037"/>
              <a:ext cx="1233657" cy="519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AA014C"/>
                  </a:solidFill>
                  <a:latin typeface="Calibri" pitchFamily="34" charset="0"/>
                  <a:cs typeface="Times New Roman" pitchFamily="18" charset="0"/>
                </a:rPr>
                <a:t>Wings</a:t>
              </a:r>
            </a:p>
          </p:txBody>
        </p:sp>
      </p:grpSp>
      <p:sp>
        <p:nvSpPr>
          <p:cNvPr id="63" name="Down Arrow 62"/>
          <p:cNvSpPr/>
          <p:nvPr/>
        </p:nvSpPr>
        <p:spPr>
          <a:xfrm>
            <a:off x="838200" y="3563816"/>
            <a:ext cx="304800" cy="474784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133" name="Group 132"/>
          <p:cNvGrpSpPr/>
          <p:nvPr/>
        </p:nvGrpSpPr>
        <p:grpSpPr>
          <a:xfrm>
            <a:off x="4862499" y="2057400"/>
            <a:ext cx="395301" cy="1219200"/>
            <a:chOff x="4876800" y="2057400"/>
            <a:chExt cx="395301" cy="1219200"/>
          </a:xfrm>
        </p:grpSpPr>
        <p:cxnSp>
          <p:nvCxnSpPr>
            <p:cNvPr id="125" name="Straight Arrow Connector 124"/>
            <p:cNvCxnSpPr/>
            <p:nvPr/>
          </p:nvCxnSpPr>
          <p:spPr>
            <a:xfrm rot="5400000" flipH="1" flipV="1">
              <a:off x="4876800" y="2057400"/>
              <a:ext cx="381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6" name="Straight Arrow Connector 125"/>
            <p:cNvCxnSpPr/>
            <p:nvPr/>
          </p:nvCxnSpPr>
          <p:spPr>
            <a:xfrm flipV="1">
              <a:off x="4876800" y="2362200"/>
              <a:ext cx="381000" cy="228600"/>
            </a:xfrm>
            <a:prstGeom prst="straightConnector1">
              <a:avLst/>
            </a:prstGeom>
            <a:ln w="12700">
              <a:solidFill>
                <a:srgbClr val="04500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7" name="Straight Arrow Connector 126"/>
            <p:cNvCxnSpPr>
              <a:endCxn id="114" idx="1"/>
            </p:cNvCxnSpPr>
            <p:nvPr/>
          </p:nvCxnSpPr>
          <p:spPr>
            <a:xfrm flipV="1">
              <a:off x="4876800" y="2659601"/>
              <a:ext cx="395301" cy="7399"/>
            </a:xfrm>
            <a:prstGeom prst="straightConnector1">
              <a:avLst/>
            </a:prstGeom>
            <a:ln w="12700">
              <a:solidFill>
                <a:srgbClr val="04500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1" name="Straight Arrow Connector 130"/>
            <p:cNvCxnSpPr/>
            <p:nvPr/>
          </p:nvCxnSpPr>
          <p:spPr>
            <a:xfrm rot="16200000" flipH="1">
              <a:off x="4876800" y="2895600"/>
              <a:ext cx="381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2" name="Straight Arrow Connector 131"/>
            <p:cNvCxnSpPr/>
            <p:nvPr/>
          </p:nvCxnSpPr>
          <p:spPr>
            <a:xfrm>
              <a:off x="4876800" y="2743200"/>
              <a:ext cx="381000" cy="228600"/>
            </a:xfrm>
            <a:prstGeom prst="straightConnector1">
              <a:avLst/>
            </a:prstGeom>
            <a:ln w="12700">
              <a:solidFill>
                <a:srgbClr val="04500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34" name="Group 133"/>
          <p:cNvGrpSpPr/>
          <p:nvPr/>
        </p:nvGrpSpPr>
        <p:grpSpPr>
          <a:xfrm flipH="1">
            <a:off x="3948099" y="2057400"/>
            <a:ext cx="395301" cy="1219200"/>
            <a:chOff x="4876800" y="2057400"/>
            <a:chExt cx="395301" cy="1219200"/>
          </a:xfrm>
        </p:grpSpPr>
        <p:cxnSp>
          <p:nvCxnSpPr>
            <p:cNvPr id="135" name="Straight Arrow Connector 134"/>
            <p:cNvCxnSpPr/>
            <p:nvPr/>
          </p:nvCxnSpPr>
          <p:spPr>
            <a:xfrm rot="5400000" flipH="1" flipV="1">
              <a:off x="4876800" y="2057400"/>
              <a:ext cx="381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6" name="Straight Arrow Connector 135"/>
            <p:cNvCxnSpPr/>
            <p:nvPr/>
          </p:nvCxnSpPr>
          <p:spPr>
            <a:xfrm flipV="1">
              <a:off x="4876800" y="2362200"/>
              <a:ext cx="381000" cy="228600"/>
            </a:xfrm>
            <a:prstGeom prst="straightConnector1">
              <a:avLst/>
            </a:prstGeom>
            <a:ln w="12700">
              <a:solidFill>
                <a:srgbClr val="04500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7" name="Straight Arrow Connector 136"/>
            <p:cNvCxnSpPr/>
            <p:nvPr/>
          </p:nvCxnSpPr>
          <p:spPr>
            <a:xfrm flipV="1">
              <a:off x="4876800" y="2659601"/>
              <a:ext cx="395301" cy="7399"/>
            </a:xfrm>
            <a:prstGeom prst="straightConnector1">
              <a:avLst/>
            </a:prstGeom>
            <a:ln w="12700">
              <a:solidFill>
                <a:srgbClr val="04500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8" name="Straight Arrow Connector 137"/>
            <p:cNvCxnSpPr/>
            <p:nvPr/>
          </p:nvCxnSpPr>
          <p:spPr>
            <a:xfrm rot="16200000" flipH="1">
              <a:off x="4876800" y="2895600"/>
              <a:ext cx="381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9" name="Straight Arrow Connector 138"/>
            <p:cNvCxnSpPr/>
            <p:nvPr/>
          </p:nvCxnSpPr>
          <p:spPr>
            <a:xfrm>
              <a:off x="4876800" y="2743200"/>
              <a:ext cx="381000" cy="228600"/>
            </a:xfrm>
            <a:prstGeom prst="straightConnector1">
              <a:avLst/>
            </a:prstGeom>
            <a:ln w="12700">
              <a:solidFill>
                <a:srgbClr val="04500D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cxnSp>
        <p:nvCxnSpPr>
          <p:cNvPr id="140" name="Straight Connector 139"/>
          <p:cNvCxnSpPr/>
          <p:nvPr/>
        </p:nvCxnSpPr>
        <p:spPr>
          <a:xfrm>
            <a:off x="1295400" y="4876800"/>
            <a:ext cx="914400" cy="0"/>
          </a:xfrm>
          <a:prstGeom prst="line">
            <a:avLst/>
          </a:prstGeom>
          <a:ln w="28575">
            <a:solidFill>
              <a:srgbClr val="04500D"/>
            </a:solidFill>
            <a:tailEnd type="non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67" name="Group 166"/>
          <p:cNvGrpSpPr/>
          <p:nvPr/>
        </p:nvGrpSpPr>
        <p:grpSpPr>
          <a:xfrm flipH="1">
            <a:off x="3319272" y="1524000"/>
            <a:ext cx="990600" cy="1981201"/>
            <a:chOff x="4876800" y="1676400"/>
            <a:chExt cx="395302" cy="1981201"/>
          </a:xfrm>
        </p:grpSpPr>
        <p:cxnSp>
          <p:nvCxnSpPr>
            <p:cNvPr id="168" name="Straight Arrow Connector 167"/>
            <p:cNvCxnSpPr/>
            <p:nvPr/>
          </p:nvCxnSpPr>
          <p:spPr>
            <a:xfrm rot="5400000">
              <a:off x="4686300" y="1866900"/>
              <a:ext cx="762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9" name="Straight Arrow Connector 168"/>
            <p:cNvCxnSpPr/>
            <p:nvPr/>
          </p:nvCxnSpPr>
          <p:spPr>
            <a:xfrm rot="5400000">
              <a:off x="4838700" y="2095500"/>
              <a:ext cx="457203" cy="381001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0" name="Straight Arrow Connector 169"/>
            <p:cNvCxnSpPr/>
            <p:nvPr/>
          </p:nvCxnSpPr>
          <p:spPr>
            <a:xfrm rot="10800000" flipV="1">
              <a:off x="4876800" y="2514599"/>
              <a:ext cx="381000" cy="76199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Arrow Connector 170"/>
            <p:cNvCxnSpPr/>
            <p:nvPr/>
          </p:nvCxnSpPr>
          <p:spPr>
            <a:xfrm rot="10800000">
              <a:off x="4876801" y="2659601"/>
              <a:ext cx="395301" cy="1588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/>
            <p:cNvCxnSpPr/>
            <p:nvPr/>
          </p:nvCxnSpPr>
          <p:spPr>
            <a:xfrm rot="16200000" flipV="1">
              <a:off x="4686301" y="3086101"/>
              <a:ext cx="762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Arrow Connector 172"/>
            <p:cNvCxnSpPr/>
            <p:nvPr/>
          </p:nvCxnSpPr>
          <p:spPr>
            <a:xfrm rot="16200000" flipV="1">
              <a:off x="4838701" y="2857501"/>
              <a:ext cx="457203" cy="381001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Arrow Connector 173"/>
            <p:cNvCxnSpPr/>
            <p:nvPr/>
          </p:nvCxnSpPr>
          <p:spPr>
            <a:xfrm rot="10800000">
              <a:off x="4876801" y="2743200"/>
              <a:ext cx="381000" cy="76199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5" name="Group 174"/>
          <p:cNvGrpSpPr/>
          <p:nvPr/>
        </p:nvGrpSpPr>
        <p:grpSpPr>
          <a:xfrm flipH="1">
            <a:off x="2667000" y="1600200"/>
            <a:ext cx="1676400" cy="1981201"/>
            <a:chOff x="4876800" y="1676400"/>
            <a:chExt cx="395302" cy="1981201"/>
          </a:xfrm>
        </p:grpSpPr>
        <p:cxnSp>
          <p:nvCxnSpPr>
            <p:cNvPr id="176" name="Straight Arrow Connector 175"/>
            <p:cNvCxnSpPr/>
            <p:nvPr/>
          </p:nvCxnSpPr>
          <p:spPr>
            <a:xfrm rot="5400000">
              <a:off x="4686300" y="1866900"/>
              <a:ext cx="762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7" name="Straight Arrow Connector 176"/>
            <p:cNvCxnSpPr/>
            <p:nvPr/>
          </p:nvCxnSpPr>
          <p:spPr>
            <a:xfrm rot="5400000">
              <a:off x="4838700" y="2095500"/>
              <a:ext cx="457203" cy="381001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8" name="Straight Arrow Connector 177"/>
            <p:cNvCxnSpPr/>
            <p:nvPr/>
          </p:nvCxnSpPr>
          <p:spPr>
            <a:xfrm rot="10800000" flipV="1">
              <a:off x="4876800" y="2514599"/>
              <a:ext cx="381000" cy="76199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Arrow Connector 178"/>
            <p:cNvCxnSpPr/>
            <p:nvPr/>
          </p:nvCxnSpPr>
          <p:spPr>
            <a:xfrm rot="10800000">
              <a:off x="4876801" y="2659601"/>
              <a:ext cx="395301" cy="1588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/>
            <p:nvPr/>
          </p:nvCxnSpPr>
          <p:spPr>
            <a:xfrm rot="16200000" flipV="1">
              <a:off x="4686301" y="3086101"/>
              <a:ext cx="762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/>
            <p:nvPr/>
          </p:nvCxnSpPr>
          <p:spPr>
            <a:xfrm rot="16200000" flipV="1">
              <a:off x="4838701" y="2857501"/>
              <a:ext cx="457203" cy="381001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/>
            <p:cNvCxnSpPr/>
            <p:nvPr/>
          </p:nvCxnSpPr>
          <p:spPr>
            <a:xfrm rot="10800000">
              <a:off x="4876801" y="2743200"/>
              <a:ext cx="381000" cy="76199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3" name="Group 182"/>
          <p:cNvGrpSpPr/>
          <p:nvPr/>
        </p:nvGrpSpPr>
        <p:grpSpPr>
          <a:xfrm>
            <a:off x="4876800" y="1676400"/>
            <a:ext cx="1676400" cy="1981201"/>
            <a:chOff x="4876800" y="1676400"/>
            <a:chExt cx="395302" cy="1981201"/>
          </a:xfrm>
        </p:grpSpPr>
        <p:cxnSp>
          <p:nvCxnSpPr>
            <p:cNvPr id="184" name="Straight Arrow Connector 183"/>
            <p:cNvCxnSpPr/>
            <p:nvPr/>
          </p:nvCxnSpPr>
          <p:spPr>
            <a:xfrm rot="5400000">
              <a:off x="4686300" y="1866900"/>
              <a:ext cx="762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5" name="Straight Arrow Connector 184"/>
            <p:cNvCxnSpPr/>
            <p:nvPr/>
          </p:nvCxnSpPr>
          <p:spPr>
            <a:xfrm rot="5400000">
              <a:off x="4838700" y="2095500"/>
              <a:ext cx="457203" cy="381001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6" name="Straight Arrow Connector 185"/>
            <p:cNvCxnSpPr/>
            <p:nvPr/>
          </p:nvCxnSpPr>
          <p:spPr>
            <a:xfrm rot="10800000" flipV="1">
              <a:off x="4876800" y="2514599"/>
              <a:ext cx="381000" cy="76199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Arrow Connector 186"/>
            <p:cNvCxnSpPr/>
            <p:nvPr/>
          </p:nvCxnSpPr>
          <p:spPr>
            <a:xfrm rot="10800000">
              <a:off x="4876801" y="2659601"/>
              <a:ext cx="395301" cy="1588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Arrow Connector 187"/>
            <p:cNvCxnSpPr/>
            <p:nvPr/>
          </p:nvCxnSpPr>
          <p:spPr>
            <a:xfrm rot="16200000" flipV="1">
              <a:off x="4686301" y="3086101"/>
              <a:ext cx="762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Arrow Connector 188"/>
            <p:cNvCxnSpPr/>
            <p:nvPr/>
          </p:nvCxnSpPr>
          <p:spPr>
            <a:xfrm rot="16200000" flipV="1">
              <a:off x="4838701" y="2857501"/>
              <a:ext cx="457203" cy="381001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Arrow Connector 189"/>
            <p:cNvCxnSpPr/>
            <p:nvPr/>
          </p:nvCxnSpPr>
          <p:spPr>
            <a:xfrm rot="10800000">
              <a:off x="4876801" y="2743200"/>
              <a:ext cx="381000" cy="76199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91" name="Group 190"/>
          <p:cNvGrpSpPr/>
          <p:nvPr/>
        </p:nvGrpSpPr>
        <p:grpSpPr>
          <a:xfrm>
            <a:off x="4919472" y="1676400"/>
            <a:ext cx="990600" cy="1981201"/>
            <a:chOff x="4876800" y="1676400"/>
            <a:chExt cx="395302" cy="1981201"/>
          </a:xfrm>
        </p:grpSpPr>
        <p:cxnSp>
          <p:nvCxnSpPr>
            <p:cNvPr id="192" name="Straight Arrow Connector 191"/>
            <p:cNvCxnSpPr/>
            <p:nvPr/>
          </p:nvCxnSpPr>
          <p:spPr>
            <a:xfrm rot="5400000">
              <a:off x="4686300" y="1866900"/>
              <a:ext cx="762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3" name="Straight Arrow Connector 192"/>
            <p:cNvCxnSpPr/>
            <p:nvPr/>
          </p:nvCxnSpPr>
          <p:spPr>
            <a:xfrm rot="5400000">
              <a:off x="4838700" y="2095500"/>
              <a:ext cx="457203" cy="381001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4" name="Straight Arrow Connector 193"/>
            <p:cNvCxnSpPr/>
            <p:nvPr/>
          </p:nvCxnSpPr>
          <p:spPr>
            <a:xfrm rot="10800000" flipV="1">
              <a:off x="4876800" y="2514599"/>
              <a:ext cx="381000" cy="76199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5" name="Straight Arrow Connector 194"/>
            <p:cNvCxnSpPr/>
            <p:nvPr/>
          </p:nvCxnSpPr>
          <p:spPr>
            <a:xfrm rot="10800000">
              <a:off x="4876801" y="2659601"/>
              <a:ext cx="395301" cy="1588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6" name="Straight Arrow Connector 195"/>
            <p:cNvCxnSpPr/>
            <p:nvPr/>
          </p:nvCxnSpPr>
          <p:spPr>
            <a:xfrm rot="16200000" flipV="1">
              <a:off x="4686301" y="3086101"/>
              <a:ext cx="762000" cy="381000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7" name="Straight Arrow Connector 196"/>
            <p:cNvCxnSpPr/>
            <p:nvPr/>
          </p:nvCxnSpPr>
          <p:spPr>
            <a:xfrm rot="16200000" flipV="1">
              <a:off x="4838701" y="2857501"/>
              <a:ext cx="457203" cy="381001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8" name="Straight Arrow Connector 197"/>
            <p:cNvCxnSpPr/>
            <p:nvPr/>
          </p:nvCxnSpPr>
          <p:spPr>
            <a:xfrm rot="10800000">
              <a:off x="4876801" y="2743200"/>
              <a:ext cx="381000" cy="76199"/>
            </a:xfrm>
            <a:prstGeom prst="straightConnector1">
              <a:avLst/>
            </a:prstGeom>
            <a:ln w="12700">
              <a:solidFill>
                <a:srgbClr val="04500D"/>
              </a:solidFill>
              <a:headEnd type="arrow" w="med" len="med"/>
              <a:tailEnd type="non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Analysis:  Parallel Dataflow Analysis</a:t>
            </a:r>
            <a:endParaRPr lang="en-US" dirty="0"/>
          </a:p>
        </p:txBody>
      </p:sp>
      <p:sp>
        <p:nvSpPr>
          <p:cNvPr id="124" name="Content Placeholder 123"/>
          <p:cNvSpPr>
            <a:spLocks noGrp="1"/>
          </p:cNvSpPr>
          <p:nvPr>
            <p:ph idx="1"/>
          </p:nvPr>
        </p:nvSpPr>
        <p:spPr>
          <a:xfrm>
            <a:off x="457200" y="4191000"/>
            <a:ext cx="8229600" cy="1935163"/>
          </a:xfrm>
        </p:spPr>
        <p:txBody>
          <a:bodyPr/>
          <a:lstStyle/>
          <a:p>
            <a:r>
              <a:rPr lang="en-US" dirty="0" smtClean="0"/>
              <a:t>Introduces two new primitives:  </a:t>
            </a:r>
            <a:r>
              <a:rPr lang="en-US" dirty="0" smtClean="0">
                <a:solidFill>
                  <a:srgbClr val="04500D"/>
                </a:solidFill>
              </a:rPr>
              <a:t>Side-Out </a:t>
            </a:r>
            <a:r>
              <a:rPr lang="en-US" dirty="0" smtClean="0"/>
              <a:t>and </a:t>
            </a:r>
            <a:r>
              <a:rPr lang="en-US" dirty="0" smtClean="0">
                <a:solidFill>
                  <a:schemeClr val="accent4">
                    <a:lumMod val="75000"/>
                  </a:schemeClr>
                </a:solidFill>
              </a:rPr>
              <a:t>Side-In</a:t>
            </a:r>
          </a:p>
          <a:p>
            <a:pPr lvl="1"/>
            <a:r>
              <a:rPr lang="en-US" dirty="0" smtClean="0">
                <a:solidFill>
                  <a:srgbClr val="04500D"/>
                </a:solidFill>
              </a:rPr>
              <a:t>Side-Out</a:t>
            </a:r>
            <a:r>
              <a:rPr lang="en-US" dirty="0" smtClean="0"/>
              <a:t>:  Effects of concurrency a block exposes to other threads</a:t>
            </a:r>
          </a:p>
          <a:p>
            <a:pPr lvl="1"/>
            <a:r>
              <a:rPr lang="en-US" dirty="0" smtClean="0">
                <a:solidFill>
                  <a:srgbClr val="4F1C6E"/>
                </a:solidFill>
              </a:rPr>
              <a:t>Side-In</a:t>
            </a:r>
            <a:r>
              <a:rPr lang="en-US" dirty="0" smtClean="0"/>
              <a:t>:  Effects of concurrency other threads expose to a block</a:t>
            </a:r>
          </a:p>
        </p:txBody>
      </p:sp>
      <p:grpSp>
        <p:nvGrpSpPr>
          <p:cNvPr id="2" name="Content Placeholder 123"/>
          <p:cNvGrpSpPr>
            <a:grpSpLocks noGrp="1"/>
          </p:cNvGrpSpPr>
          <p:nvPr/>
        </p:nvGrpSpPr>
        <p:grpSpPr>
          <a:xfrm>
            <a:off x="1524000" y="990600"/>
            <a:ext cx="5715000" cy="3124200"/>
            <a:chOff x="422115" y="1371600"/>
            <a:chExt cx="8264687" cy="4498582"/>
          </a:xfrm>
        </p:grpSpPr>
        <p:grpSp>
          <p:nvGrpSpPr>
            <p:cNvPr id="3" name="Group 64"/>
            <p:cNvGrpSpPr/>
            <p:nvPr/>
          </p:nvGrpSpPr>
          <p:grpSpPr bwMode="auto">
            <a:xfrm>
              <a:off x="1401580" y="2018912"/>
              <a:ext cx="7015399" cy="3435501"/>
              <a:chOff x="609599" y="1474788"/>
              <a:chExt cx="8002588" cy="3573461"/>
            </a:xfrm>
            <a:solidFill>
              <a:schemeClr val="bg1"/>
            </a:solidFill>
          </p:grpSpPr>
          <p:sp>
            <p:nvSpPr>
              <p:cNvPr id="102" name="Rectangle 101"/>
              <p:cNvSpPr>
                <a:spLocks noChangeArrowheads="1"/>
              </p:cNvSpPr>
              <p:nvPr/>
            </p:nvSpPr>
            <p:spPr bwMode="auto">
              <a:xfrm>
                <a:off x="609599" y="1524000"/>
                <a:ext cx="881063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3" name="Rectangle 102"/>
              <p:cNvSpPr>
                <a:spLocks noChangeArrowheads="1"/>
              </p:cNvSpPr>
              <p:nvPr/>
            </p:nvSpPr>
            <p:spPr bwMode="auto">
              <a:xfrm>
                <a:off x="609599" y="2819400"/>
                <a:ext cx="881063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4" name="Rectangle 103"/>
              <p:cNvSpPr>
                <a:spLocks noChangeArrowheads="1"/>
              </p:cNvSpPr>
              <p:nvPr/>
            </p:nvSpPr>
            <p:spPr bwMode="auto">
              <a:xfrm>
                <a:off x="609599" y="4084637"/>
                <a:ext cx="881063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5" name="Rectangle 104"/>
              <p:cNvSpPr>
                <a:spLocks noChangeArrowheads="1"/>
              </p:cNvSpPr>
              <p:nvPr/>
            </p:nvSpPr>
            <p:spPr bwMode="auto">
              <a:xfrm>
                <a:off x="1639887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6" name="Rectangle 105"/>
              <p:cNvSpPr>
                <a:spLocks noChangeArrowheads="1"/>
              </p:cNvSpPr>
              <p:nvPr/>
            </p:nvSpPr>
            <p:spPr bwMode="auto">
              <a:xfrm>
                <a:off x="1639887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7" name="Rectangle 106"/>
              <p:cNvSpPr>
                <a:spLocks noChangeArrowheads="1"/>
              </p:cNvSpPr>
              <p:nvPr/>
            </p:nvSpPr>
            <p:spPr bwMode="auto">
              <a:xfrm>
                <a:off x="1639887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8" name="Rectangle 107"/>
              <p:cNvSpPr>
                <a:spLocks noChangeArrowheads="1"/>
              </p:cNvSpPr>
              <p:nvPr/>
            </p:nvSpPr>
            <p:spPr bwMode="auto">
              <a:xfrm>
                <a:off x="2668587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09" name="Rectangle 108"/>
              <p:cNvSpPr>
                <a:spLocks noChangeArrowheads="1"/>
              </p:cNvSpPr>
              <p:nvPr/>
            </p:nvSpPr>
            <p:spPr bwMode="auto">
              <a:xfrm>
                <a:off x="2668587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0" name="Rectangle 109"/>
              <p:cNvSpPr>
                <a:spLocks noChangeArrowheads="1"/>
              </p:cNvSpPr>
              <p:nvPr/>
            </p:nvSpPr>
            <p:spPr bwMode="auto">
              <a:xfrm>
                <a:off x="2668587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1" name="Rectangle 110"/>
              <p:cNvSpPr>
                <a:spLocks noChangeArrowheads="1"/>
              </p:cNvSpPr>
              <p:nvPr/>
            </p:nvSpPr>
            <p:spPr bwMode="auto">
              <a:xfrm>
                <a:off x="4143732" y="1474788"/>
                <a:ext cx="879476" cy="963611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Head</a:t>
                </a:r>
              </a:p>
            </p:txBody>
          </p:sp>
          <p:sp>
            <p:nvSpPr>
              <p:cNvPr id="112" name="Rectangle 111"/>
              <p:cNvSpPr>
                <a:spLocks noChangeArrowheads="1"/>
              </p:cNvSpPr>
              <p:nvPr/>
            </p:nvSpPr>
            <p:spPr bwMode="auto">
              <a:xfrm>
                <a:off x="4143732" y="4084638"/>
                <a:ext cx="879476" cy="963611"/>
              </a:xfrm>
              <a:prstGeom prst="rect">
                <a:avLst/>
              </a:prstGeom>
              <a:solidFill>
                <a:schemeClr val="accent2">
                  <a:lumMod val="40000"/>
                  <a:lumOff val="6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Tail</a:t>
                </a:r>
              </a:p>
            </p:txBody>
          </p:sp>
          <p:sp>
            <p:nvSpPr>
              <p:cNvPr id="113" name="Rectangle 112"/>
              <p:cNvSpPr>
                <a:spLocks noChangeArrowheads="1"/>
              </p:cNvSpPr>
              <p:nvPr/>
            </p:nvSpPr>
            <p:spPr bwMode="auto">
              <a:xfrm>
                <a:off x="5675311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4" name="Rectangle 113"/>
              <p:cNvSpPr>
                <a:spLocks noChangeArrowheads="1"/>
              </p:cNvSpPr>
              <p:nvPr/>
            </p:nvSpPr>
            <p:spPr bwMode="auto">
              <a:xfrm>
                <a:off x="5675311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5" name="Rectangle 114"/>
              <p:cNvSpPr>
                <a:spLocks noChangeArrowheads="1"/>
              </p:cNvSpPr>
              <p:nvPr/>
            </p:nvSpPr>
            <p:spPr bwMode="auto">
              <a:xfrm>
                <a:off x="5675311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6" name="Rectangle 115"/>
              <p:cNvSpPr>
                <a:spLocks noChangeArrowheads="1"/>
              </p:cNvSpPr>
              <p:nvPr/>
            </p:nvSpPr>
            <p:spPr bwMode="auto">
              <a:xfrm>
                <a:off x="6704011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7" name="Rectangle 116"/>
              <p:cNvSpPr>
                <a:spLocks noChangeArrowheads="1"/>
              </p:cNvSpPr>
              <p:nvPr/>
            </p:nvSpPr>
            <p:spPr bwMode="auto">
              <a:xfrm>
                <a:off x="6704011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8" name="Rectangle 117"/>
              <p:cNvSpPr>
                <a:spLocks noChangeArrowheads="1"/>
              </p:cNvSpPr>
              <p:nvPr/>
            </p:nvSpPr>
            <p:spPr bwMode="auto">
              <a:xfrm>
                <a:off x="6704011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19" name="Rectangle 118"/>
              <p:cNvSpPr>
                <a:spLocks noChangeArrowheads="1"/>
              </p:cNvSpPr>
              <p:nvPr/>
            </p:nvSpPr>
            <p:spPr bwMode="auto">
              <a:xfrm>
                <a:off x="7732712" y="15240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20" name="Rectangle 119"/>
              <p:cNvSpPr>
                <a:spLocks noChangeArrowheads="1"/>
              </p:cNvSpPr>
              <p:nvPr/>
            </p:nvSpPr>
            <p:spPr bwMode="auto">
              <a:xfrm>
                <a:off x="7732712" y="2819400"/>
                <a:ext cx="879475" cy="963613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21" name="Rectangle 120"/>
              <p:cNvSpPr>
                <a:spLocks noChangeArrowheads="1"/>
              </p:cNvSpPr>
              <p:nvPr/>
            </p:nvSpPr>
            <p:spPr bwMode="auto">
              <a:xfrm>
                <a:off x="7732712" y="4084637"/>
                <a:ext cx="879475" cy="963612"/>
              </a:xfrm>
              <a:prstGeom prst="rect">
                <a:avLst/>
              </a:prstGeom>
              <a:solidFill>
                <a:schemeClr val="bg2">
                  <a:lumMod val="60000"/>
                  <a:lumOff val="40000"/>
                </a:schemeClr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lang="en-US" dirty="0">
                  <a:solidFill>
                    <a:schemeClr val="dk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122" name="Rectangle 121"/>
              <p:cNvSpPr>
                <a:spLocks noChangeArrowheads="1"/>
              </p:cNvSpPr>
              <p:nvPr/>
            </p:nvSpPr>
            <p:spPr bwMode="auto">
              <a:xfrm>
                <a:off x="4143732" y="2819400"/>
                <a:ext cx="879476" cy="963613"/>
              </a:xfrm>
              <a:prstGeom prst="rect">
                <a:avLst/>
              </a:prstGeom>
              <a:solidFill>
                <a:srgbClr val="0594FF"/>
              </a:solidFill>
              <a:ln w="25400" algn="ctr">
                <a:solidFill>
                  <a:schemeClr val="tx1"/>
                </a:solidFill>
                <a:miter lim="800000"/>
                <a:headEnd/>
                <a:tailEnd/>
              </a:ln>
              <a:effectLst>
                <a:outerShdw dist="20000" dir="5400000" rotWithShape="0">
                  <a:srgbClr val="000000">
                    <a:alpha val="37999"/>
                  </a:srgbClr>
                </a:outerShdw>
              </a:effectLst>
            </p:spPr>
            <p:txBody>
              <a:bodyPr lIns="0" tIns="0" rIns="0" bIns="0" anchor="ctr"/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algn="ctr" eaLnBrk="0" fontAlgn="auto" hangingPunct="0">
                  <a:spcBef>
                    <a:spcPts val="0"/>
                  </a:spcBef>
                  <a:spcAft>
                    <a:spcPts val="0"/>
                  </a:spcAft>
                  <a:defRPr/>
                </a:pPr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Body</a:t>
                </a:r>
              </a:p>
            </p:txBody>
          </p:sp>
        </p:grpSp>
        <p:grpSp>
          <p:nvGrpSpPr>
            <p:cNvPr id="5" name="Group 65"/>
            <p:cNvGrpSpPr>
              <a:grpSpLocks/>
            </p:cNvGrpSpPr>
            <p:nvPr/>
          </p:nvGrpSpPr>
          <p:grpSpPr bwMode="auto">
            <a:xfrm>
              <a:off x="1131571" y="1717641"/>
              <a:ext cx="7555231" cy="4152541"/>
              <a:chOff x="33235" y="1066839"/>
              <a:chExt cx="9110766" cy="4420144"/>
            </a:xfrm>
          </p:grpSpPr>
          <p:cxnSp>
            <p:nvCxnSpPr>
              <p:cNvPr id="75" name="Straight Connector 74"/>
              <p:cNvCxnSpPr>
                <a:endCxn id="100" idx="2"/>
              </p:cNvCxnSpPr>
              <p:nvPr/>
            </p:nvCxnSpPr>
            <p:spPr bwMode="auto">
              <a:xfrm flipV="1">
                <a:off x="3963200" y="2572457"/>
                <a:ext cx="1221545" cy="18417"/>
              </a:xfrm>
              <a:prstGeom prst="line">
                <a:avLst/>
              </a:prstGeom>
              <a:ln w="38100">
                <a:solidFill>
                  <a:srgbClr val="AA01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>
                <a:stCxn id="85" idx="2"/>
              </p:cNvCxnSpPr>
              <p:nvPr/>
            </p:nvCxnSpPr>
            <p:spPr bwMode="auto">
              <a:xfrm rot="5400000" flipH="1" flipV="1">
                <a:off x="4585265" y="3332409"/>
                <a:ext cx="1535" cy="1204316"/>
              </a:xfrm>
              <a:prstGeom prst="line">
                <a:avLst/>
              </a:prstGeom>
              <a:ln w="38100">
                <a:solidFill>
                  <a:srgbClr val="AA014C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" name="Group 76"/>
              <p:cNvGrpSpPr>
                <a:grpSpLocks/>
              </p:cNvGrpSpPr>
              <p:nvPr/>
            </p:nvGrpSpPr>
            <p:grpSpPr bwMode="auto">
              <a:xfrm>
                <a:off x="33235" y="1066839"/>
                <a:ext cx="9110766" cy="4420144"/>
                <a:chOff x="33235" y="1066839"/>
                <a:chExt cx="9110766" cy="4420144"/>
              </a:xfrm>
            </p:grpSpPr>
            <p:grpSp>
              <p:nvGrpSpPr>
                <p:cNvPr id="7" name="Group 77"/>
                <p:cNvGrpSpPr>
                  <a:grpSpLocks/>
                </p:cNvGrpSpPr>
                <p:nvPr/>
              </p:nvGrpSpPr>
              <p:grpSpPr bwMode="auto">
                <a:xfrm>
                  <a:off x="5183022" y="1066839"/>
                  <a:ext cx="3960979" cy="4420144"/>
                  <a:chOff x="5943833" y="23012445"/>
                  <a:chExt cx="3960532" cy="4420116"/>
                </a:xfrm>
              </p:grpSpPr>
              <p:grpSp>
                <p:nvGrpSpPr>
                  <p:cNvPr id="8" name="Group 90"/>
                  <p:cNvGrpSpPr>
                    <a:grpSpLocks/>
                  </p:cNvGrpSpPr>
                  <p:nvPr/>
                </p:nvGrpSpPr>
                <p:grpSpPr bwMode="auto">
                  <a:xfrm flipH="1">
                    <a:off x="5943833" y="23012445"/>
                    <a:ext cx="3958809" cy="2871541"/>
                    <a:chOff x="305576" y="1371643"/>
                    <a:chExt cx="3123399" cy="2743673"/>
                  </a:xfrm>
                </p:grpSpPr>
                <p:grpSp>
                  <p:nvGrpSpPr>
                    <p:cNvPr id="9" name="Group 97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576" y="1371643"/>
                      <a:ext cx="3123399" cy="2743673"/>
                      <a:chOff x="305576" y="1371643"/>
                      <a:chExt cx="3123399" cy="2743673"/>
                    </a:xfrm>
                  </p:grpSpPr>
                  <p:sp>
                    <p:nvSpPr>
                      <p:cNvPr id="100" name="Arc 99"/>
                      <p:cNvSpPr/>
                      <p:nvPr/>
                    </p:nvSpPr>
                    <p:spPr>
                      <a:xfrm>
                        <a:off x="915849" y="1371643"/>
                        <a:ext cx="2513126" cy="2743673"/>
                      </a:xfrm>
                      <a:prstGeom prst="arc">
                        <a:avLst>
                          <a:gd name="adj1" fmla="val 16200000"/>
                          <a:gd name="adj2" fmla="val 151068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101" name="Arc 100"/>
                      <p:cNvSpPr/>
                      <p:nvPr/>
                    </p:nvSpPr>
                    <p:spPr>
                      <a:xfrm flipH="1">
                        <a:off x="305576" y="1371643"/>
                        <a:ext cx="2513126" cy="2743673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99" name="Straight Connector 98"/>
                    <p:cNvCxnSpPr>
                      <a:stCxn id="101" idx="0"/>
                      <a:endCxn id="100" idx="0"/>
                    </p:cNvCxnSpPr>
                    <p:nvPr/>
                  </p:nvCxnSpPr>
                  <p:spPr>
                    <a:xfrm rot="10800000" flipH="1">
                      <a:off x="1562819" y="1371643"/>
                      <a:ext cx="608913" cy="1467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92" name="Straight Connector 91"/>
                  <p:cNvCxnSpPr>
                    <a:stCxn id="101" idx="2"/>
                    <a:endCxn id="97" idx="2"/>
                  </p:cNvCxnSpPr>
                  <p:nvPr/>
                </p:nvCxnSpPr>
                <p:spPr bwMode="auto">
                  <a:xfrm rot="5400000">
                    <a:off x="9110799" y="25240826"/>
                    <a:ext cx="1585410" cy="1722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0" name="Group 92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5943833" y="24636224"/>
                    <a:ext cx="3958809" cy="2796337"/>
                    <a:chOff x="305576" y="1369462"/>
                    <a:chExt cx="3123399" cy="2744750"/>
                  </a:xfrm>
                </p:grpSpPr>
                <p:grpSp>
                  <p:nvGrpSpPr>
                    <p:cNvPr id="11" name="Group 93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576" y="1370968"/>
                      <a:ext cx="3123399" cy="2743244"/>
                      <a:chOff x="305576" y="1370968"/>
                      <a:chExt cx="3123399" cy="2743244"/>
                    </a:xfrm>
                  </p:grpSpPr>
                  <p:sp>
                    <p:nvSpPr>
                      <p:cNvPr id="96" name="Arc 95"/>
                      <p:cNvSpPr/>
                      <p:nvPr/>
                    </p:nvSpPr>
                    <p:spPr>
                      <a:xfrm>
                        <a:off x="915849" y="1370968"/>
                        <a:ext cx="2513126" cy="2743244"/>
                      </a:xfrm>
                      <a:prstGeom prst="arc">
                        <a:avLst>
                          <a:gd name="adj1" fmla="val 16200000"/>
                          <a:gd name="adj2" fmla="val 331591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97" name="Arc 96"/>
                      <p:cNvSpPr/>
                      <p:nvPr/>
                    </p:nvSpPr>
                    <p:spPr>
                      <a:xfrm flipH="1">
                        <a:off x="305576" y="1370968"/>
                        <a:ext cx="2513126" cy="2743244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95" name="Straight Connector 94"/>
                    <p:cNvCxnSpPr>
                      <a:stCxn id="97" idx="0"/>
                      <a:endCxn id="96" idx="0"/>
                    </p:cNvCxnSpPr>
                    <p:nvPr/>
                  </p:nvCxnSpPr>
                  <p:spPr>
                    <a:xfrm rot="10800000" flipH="1" flipV="1">
                      <a:off x="1562819" y="1369462"/>
                      <a:ext cx="608913" cy="1506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  <p:grpSp>
              <p:nvGrpSpPr>
                <p:cNvPr id="12" name="Group 78"/>
                <p:cNvGrpSpPr>
                  <a:grpSpLocks/>
                </p:cNvGrpSpPr>
                <p:nvPr/>
              </p:nvGrpSpPr>
              <p:grpSpPr bwMode="auto">
                <a:xfrm flipH="1">
                  <a:off x="33235" y="1066839"/>
                  <a:ext cx="3960977" cy="4420144"/>
                  <a:chOff x="5943935" y="23012445"/>
                  <a:chExt cx="3960530" cy="4420116"/>
                </a:xfrm>
              </p:grpSpPr>
              <p:grpSp>
                <p:nvGrpSpPr>
                  <p:cNvPr id="13" name="Group 79"/>
                  <p:cNvGrpSpPr>
                    <a:grpSpLocks/>
                  </p:cNvGrpSpPr>
                  <p:nvPr/>
                </p:nvGrpSpPr>
                <p:grpSpPr bwMode="auto">
                  <a:xfrm flipH="1">
                    <a:off x="5943935" y="23012445"/>
                    <a:ext cx="3958807" cy="2871541"/>
                    <a:chOff x="305496" y="1371643"/>
                    <a:chExt cx="3123398" cy="2743673"/>
                  </a:xfrm>
                </p:grpSpPr>
                <p:grpSp>
                  <p:nvGrpSpPr>
                    <p:cNvPr id="14" name="Group 86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496" y="1371643"/>
                      <a:ext cx="3123398" cy="2743673"/>
                      <a:chOff x="305496" y="1371643"/>
                      <a:chExt cx="3123398" cy="2743673"/>
                    </a:xfrm>
                  </p:grpSpPr>
                  <p:sp>
                    <p:nvSpPr>
                      <p:cNvPr id="89" name="Arc 88"/>
                      <p:cNvSpPr/>
                      <p:nvPr/>
                    </p:nvSpPr>
                    <p:spPr>
                      <a:xfrm>
                        <a:off x="915768" y="1371643"/>
                        <a:ext cx="2513126" cy="2743673"/>
                      </a:xfrm>
                      <a:prstGeom prst="arc">
                        <a:avLst>
                          <a:gd name="adj1" fmla="val 16200000"/>
                          <a:gd name="adj2" fmla="val 151068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90" name="Arc 89"/>
                      <p:cNvSpPr/>
                      <p:nvPr/>
                    </p:nvSpPr>
                    <p:spPr>
                      <a:xfrm flipH="1">
                        <a:off x="305496" y="1371643"/>
                        <a:ext cx="2513126" cy="2743673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88" name="Straight Connector 87"/>
                    <p:cNvCxnSpPr>
                      <a:stCxn id="90" idx="0"/>
                      <a:endCxn id="89" idx="0"/>
                    </p:cNvCxnSpPr>
                    <p:nvPr/>
                  </p:nvCxnSpPr>
                  <p:spPr>
                    <a:xfrm rot="10800000" flipH="1">
                      <a:off x="1562739" y="1371643"/>
                      <a:ext cx="608913" cy="1467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  <p:cxnSp>
                <p:nvCxnSpPr>
                  <p:cNvPr id="81" name="Straight Connector 80"/>
                  <p:cNvCxnSpPr>
                    <a:stCxn id="90" idx="2"/>
                    <a:endCxn id="86" idx="2"/>
                  </p:cNvCxnSpPr>
                  <p:nvPr/>
                </p:nvCxnSpPr>
                <p:spPr bwMode="auto">
                  <a:xfrm rot="5400000">
                    <a:off x="9110899" y="25240826"/>
                    <a:ext cx="1585410" cy="1723"/>
                  </a:xfrm>
                  <a:prstGeom prst="line">
                    <a:avLst/>
                  </a:prstGeom>
                  <a:ln w="38100">
                    <a:solidFill>
                      <a:srgbClr val="AA014C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grpSp>
                <p:nvGrpSpPr>
                  <p:cNvPr id="15" name="Group 81"/>
                  <p:cNvGrpSpPr>
                    <a:grpSpLocks/>
                  </p:cNvGrpSpPr>
                  <p:nvPr/>
                </p:nvGrpSpPr>
                <p:grpSpPr bwMode="auto">
                  <a:xfrm flipH="1" flipV="1">
                    <a:off x="5943935" y="24636224"/>
                    <a:ext cx="3958807" cy="2796337"/>
                    <a:chOff x="305496" y="1369462"/>
                    <a:chExt cx="3123398" cy="2744750"/>
                  </a:xfrm>
                </p:grpSpPr>
                <p:grpSp>
                  <p:nvGrpSpPr>
                    <p:cNvPr id="16" name="Group 82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305496" y="1370968"/>
                      <a:ext cx="3123398" cy="2743244"/>
                      <a:chOff x="305496" y="1370968"/>
                      <a:chExt cx="3123398" cy="2743244"/>
                    </a:xfrm>
                  </p:grpSpPr>
                  <p:sp>
                    <p:nvSpPr>
                      <p:cNvPr id="85" name="Arc 84"/>
                      <p:cNvSpPr/>
                      <p:nvPr/>
                    </p:nvSpPr>
                    <p:spPr>
                      <a:xfrm>
                        <a:off x="915768" y="1370968"/>
                        <a:ext cx="2513126" cy="2743244"/>
                      </a:xfrm>
                      <a:prstGeom prst="arc">
                        <a:avLst>
                          <a:gd name="adj1" fmla="val 16200000"/>
                          <a:gd name="adj2" fmla="val 331591"/>
                        </a:avLst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  <p:sp>
                    <p:nvSpPr>
                      <p:cNvPr id="86" name="Arc 85"/>
                      <p:cNvSpPr/>
                      <p:nvPr/>
                    </p:nvSpPr>
                    <p:spPr>
                      <a:xfrm flipH="1">
                        <a:off x="305496" y="1370968"/>
                        <a:ext cx="2513126" cy="2743244"/>
                      </a:xfrm>
                      <a:prstGeom prst="arc">
                        <a:avLst/>
                      </a:prstGeom>
                      <a:ln w="38100">
                        <a:solidFill>
                          <a:srgbClr val="AA014C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  <p:txBody>
                      <a:bodyPr anchor="ctr"/>
                      <a:lstStyle>
                        <a:defPPr>
                          <a:defRPr lang="en-US"/>
                        </a:defPPr>
                        <a:lvl1pPr marL="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457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2pPr>
                        <a:lvl3pPr marL="914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3pPr>
                        <a:lvl4pPr marL="1371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4pPr>
                        <a:lvl5pPr marL="18288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5pPr>
                        <a:lvl6pPr marL="22860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6pPr>
                        <a:lvl7pPr marL="27432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7pPr>
                        <a:lvl8pPr marL="32004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8pPr>
                        <a:lvl9pPr marL="3657600" algn="l" defTabSz="914400" rtl="0" eaLnBrk="1" latinLnBrk="0" hangingPunct="1">
                          <a:defRPr sz="1800" kern="1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9pPr>
                      </a:lstStyle>
                      <a:p>
                        <a:pPr algn="ctr" fontAlgn="auto">
                          <a:spcBef>
                            <a:spcPts val="0"/>
                          </a:spcBef>
                          <a:spcAft>
                            <a:spcPts val="0"/>
                          </a:spcAft>
                          <a:defRPr/>
                        </a:pPr>
                        <a:endParaRPr lang="en-US" dirty="0">
                          <a:latin typeface="Calibri" pitchFamily="34" charset="0"/>
                          <a:cs typeface="Times New Roman" pitchFamily="18" charset="0"/>
                        </a:endParaRPr>
                      </a:p>
                    </p:txBody>
                  </p:sp>
                </p:grpSp>
                <p:cxnSp>
                  <p:nvCxnSpPr>
                    <p:cNvPr id="84" name="Straight Connector 83"/>
                    <p:cNvCxnSpPr>
                      <a:stCxn id="86" idx="0"/>
                      <a:endCxn id="85" idx="0"/>
                    </p:cNvCxnSpPr>
                    <p:nvPr/>
                  </p:nvCxnSpPr>
                  <p:spPr>
                    <a:xfrm rot="10800000" flipH="1" flipV="1">
                      <a:off x="1562739" y="1369462"/>
                      <a:ext cx="608913" cy="1506"/>
                    </a:xfrm>
                    <a:prstGeom prst="line">
                      <a:avLst/>
                    </a:prstGeom>
                    <a:ln w="38100">
                      <a:solidFill>
                        <a:srgbClr val="AA014C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</p:grpSp>
            </p:grpSp>
          </p:grpSp>
        </p:grpSp>
        <p:grpSp>
          <p:nvGrpSpPr>
            <p:cNvPr id="17" name="Group 66"/>
            <p:cNvGrpSpPr>
              <a:grpSpLocks/>
            </p:cNvGrpSpPr>
            <p:nvPr/>
          </p:nvGrpSpPr>
          <p:grpSpPr bwMode="auto">
            <a:xfrm>
              <a:off x="422115" y="1752563"/>
              <a:ext cx="789551" cy="3809661"/>
              <a:chOff x="-706815" y="1181499"/>
              <a:chExt cx="891899" cy="4195020"/>
            </a:xfrm>
          </p:grpSpPr>
          <p:sp>
            <p:nvSpPr>
              <p:cNvPr id="71" name="TextBox 162"/>
              <p:cNvSpPr txBox="1">
                <a:spLocks noChangeArrowheads="1"/>
              </p:cNvSpPr>
              <p:nvPr/>
            </p:nvSpPr>
            <p:spPr bwMode="auto">
              <a:xfrm rot="16200000">
                <a:off x="-1491830" y="3199886"/>
                <a:ext cx="2157130" cy="5871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dirty="0">
                    <a:latin typeface="Calibri" pitchFamily="34" charset="0"/>
                    <a:cs typeface="Times New Roman" pitchFamily="18" charset="0"/>
                  </a:rPr>
                  <a:t>Epochs</a:t>
                </a:r>
              </a:p>
            </p:txBody>
          </p:sp>
          <p:sp>
            <p:nvSpPr>
              <p:cNvPr id="72" name="TextBox 163"/>
              <p:cNvSpPr txBox="1">
                <a:spLocks noChangeArrowheads="1"/>
              </p:cNvSpPr>
              <p:nvPr/>
            </p:nvSpPr>
            <p:spPr bwMode="auto">
              <a:xfrm rot="16200000">
                <a:off x="-413269" y="3135450"/>
                <a:ext cx="609601" cy="58710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</a:p>
            </p:txBody>
          </p:sp>
          <p:sp>
            <p:nvSpPr>
              <p:cNvPr id="73" name="TextBox 193"/>
              <p:cNvSpPr txBox="1">
                <a:spLocks noChangeArrowheads="1"/>
              </p:cNvSpPr>
              <p:nvPr/>
            </p:nvSpPr>
            <p:spPr bwMode="auto">
              <a:xfrm rot="16200000">
                <a:off x="-698817" y="1478299"/>
                <a:ext cx="1180699" cy="5870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-1</a:t>
                </a:r>
              </a:p>
            </p:txBody>
          </p:sp>
          <p:sp>
            <p:nvSpPr>
              <p:cNvPr id="74" name="TextBox 194"/>
              <p:cNvSpPr txBox="1">
                <a:spLocks noChangeArrowheads="1"/>
              </p:cNvSpPr>
              <p:nvPr/>
            </p:nvSpPr>
            <p:spPr bwMode="auto">
              <a:xfrm rot="16200000">
                <a:off x="-701225" y="4490210"/>
                <a:ext cx="1185519" cy="587099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 anchorCtr="1">
                <a:spAutoFit/>
              </a:bodyPr>
              <a:lstStyle>
                <a:defPPr>
                  <a:defRPr lang="en-US"/>
                </a:defPPr>
                <a:lvl1pPr marL="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457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914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371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18288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1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r>
                  <a:rPr lang="en-US" i="1" dirty="0">
                    <a:latin typeface="Times New Roman" pitchFamily="18" charset="0"/>
                    <a:cs typeface="Times New Roman" pitchFamily="18" charset="0"/>
                  </a:rPr>
                  <a:t>l</a:t>
                </a:r>
                <a:r>
                  <a:rPr lang="en-US" dirty="0">
                    <a:latin typeface="Times New Roman" pitchFamily="18" charset="0"/>
                    <a:cs typeface="Times New Roman" pitchFamily="18" charset="0"/>
                  </a:rPr>
                  <a:t>+1</a:t>
                </a:r>
              </a:p>
            </p:txBody>
          </p:sp>
        </p:grpSp>
        <p:sp>
          <p:nvSpPr>
            <p:cNvPr id="68" name="TextBox 205"/>
            <p:cNvSpPr txBox="1">
              <a:spLocks noChangeArrowheads="1"/>
            </p:cNvSpPr>
            <p:nvPr/>
          </p:nvSpPr>
          <p:spPr bwMode="auto">
            <a:xfrm>
              <a:off x="3962400" y="1371600"/>
              <a:ext cx="1752599" cy="519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pPr algn="ctr"/>
              <a:r>
                <a:rPr lang="en-US" dirty="0">
                  <a:latin typeface="Calibri" pitchFamily="34" charset="0"/>
                  <a:cs typeface="Times New Roman" pitchFamily="18" charset="0"/>
                </a:rPr>
                <a:t>  Thread </a:t>
              </a:r>
              <a:r>
                <a:rPr lang="en-US" i="1" dirty="0">
                  <a:latin typeface="Times New Roman" pitchFamily="18" charset="0"/>
                  <a:cs typeface="Times New Roman" pitchFamily="18" charset="0"/>
                </a:rPr>
                <a:t>t</a:t>
              </a:r>
            </a:p>
          </p:txBody>
        </p:sp>
        <p:sp>
          <p:nvSpPr>
            <p:cNvPr id="69" name="TextBox 197"/>
            <p:cNvSpPr txBox="1">
              <a:spLocks noChangeArrowheads="1"/>
            </p:cNvSpPr>
            <p:nvPr/>
          </p:nvSpPr>
          <p:spPr bwMode="auto">
            <a:xfrm>
              <a:off x="2202305" y="5351037"/>
              <a:ext cx="1226695" cy="519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AA014C"/>
                  </a:solidFill>
                  <a:latin typeface="Calibri" pitchFamily="34" charset="0"/>
                  <a:cs typeface="Times New Roman" pitchFamily="18" charset="0"/>
                </a:rPr>
                <a:t>Wings</a:t>
              </a:r>
            </a:p>
          </p:txBody>
        </p:sp>
        <p:sp>
          <p:nvSpPr>
            <p:cNvPr id="70" name="TextBox 198"/>
            <p:cNvSpPr txBox="1">
              <a:spLocks noChangeArrowheads="1"/>
            </p:cNvSpPr>
            <p:nvPr/>
          </p:nvSpPr>
          <p:spPr bwMode="auto">
            <a:xfrm>
              <a:off x="6614943" y="5351037"/>
              <a:ext cx="1233657" cy="51914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>
              <a:defPPr>
                <a:defRPr lang="en-US"/>
              </a:defPPr>
              <a:lvl1pPr marL="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457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2pPr>
              <a:lvl3pPr marL="914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3pPr>
              <a:lvl4pPr marL="1371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4pPr>
              <a:lvl5pPr marL="18288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1800" kern="1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9pPr>
            </a:lstStyle>
            <a:p>
              <a:r>
                <a:rPr lang="en-US" dirty="0">
                  <a:solidFill>
                    <a:srgbClr val="AA014C"/>
                  </a:solidFill>
                  <a:latin typeface="Calibri" pitchFamily="34" charset="0"/>
                  <a:cs typeface="Times New Roman" pitchFamily="18" charset="0"/>
                </a:rPr>
                <a:t>Wings</a:t>
              </a:r>
            </a:p>
          </p:txBody>
        </p:sp>
      </p:grpSp>
      <p:sp>
        <p:nvSpPr>
          <p:cNvPr id="63" name="Down Arrow 62"/>
          <p:cNvSpPr/>
          <p:nvPr/>
        </p:nvSpPr>
        <p:spPr>
          <a:xfrm>
            <a:off x="838200" y="3563816"/>
            <a:ext cx="304800" cy="474784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140" name="Straight Connector 139"/>
          <p:cNvCxnSpPr/>
          <p:nvPr/>
        </p:nvCxnSpPr>
        <p:spPr>
          <a:xfrm>
            <a:off x="1295400" y="5257800"/>
            <a:ext cx="762000" cy="0"/>
          </a:xfrm>
          <a:prstGeom prst="line">
            <a:avLst/>
          </a:prstGeom>
          <a:ln w="28575">
            <a:solidFill>
              <a:schemeClr val="accent4">
                <a:lumMod val="75000"/>
              </a:schemeClr>
            </a:solidFill>
            <a:tailEnd type="non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grpSp>
        <p:nvGrpSpPr>
          <p:cNvPr id="144" name="Group 143"/>
          <p:cNvGrpSpPr/>
          <p:nvPr/>
        </p:nvGrpSpPr>
        <p:grpSpPr>
          <a:xfrm>
            <a:off x="4876800" y="1676400"/>
            <a:ext cx="395302" cy="1981201"/>
            <a:chOff x="4876800" y="1676400"/>
            <a:chExt cx="395302" cy="1981201"/>
          </a:xfrm>
        </p:grpSpPr>
        <p:cxnSp>
          <p:nvCxnSpPr>
            <p:cNvPr id="79" name="Straight Arrow Connector 78"/>
            <p:cNvCxnSpPr/>
            <p:nvPr/>
          </p:nvCxnSpPr>
          <p:spPr>
            <a:xfrm rot="5400000">
              <a:off x="4686300" y="1866900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2" name="Straight Arrow Connector 81"/>
            <p:cNvCxnSpPr/>
            <p:nvPr/>
          </p:nvCxnSpPr>
          <p:spPr>
            <a:xfrm rot="5400000">
              <a:off x="4838700" y="2095500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Arrow Connector 86"/>
            <p:cNvCxnSpPr/>
            <p:nvPr/>
          </p:nvCxnSpPr>
          <p:spPr>
            <a:xfrm rot="10800000" flipV="1">
              <a:off x="4876800" y="2514599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8" name="Straight Arrow Connector 97"/>
            <p:cNvCxnSpPr>
              <a:stCxn id="114" idx="1"/>
              <a:endCxn id="122" idx="3"/>
            </p:cNvCxnSpPr>
            <p:nvPr/>
          </p:nvCxnSpPr>
          <p:spPr>
            <a:xfrm rot="10800000">
              <a:off x="4876801" y="2659601"/>
              <a:ext cx="395301" cy="1588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1" name="Straight Arrow Connector 140"/>
            <p:cNvCxnSpPr/>
            <p:nvPr/>
          </p:nvCxnSpPr>
          <p:spPr>
            <a:xfrm rot="16200000" flipV="1">
              <a:off x="4686301" y="3086101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2" name="Straight Arrow Connector 141"/>
            <p:cNvCxnSpPr/>
            <p:nvPr/>
          </p:nvCxnSpPr>
          <p:spPr>
            <a:xfrm rot="16200000" flipV="1">
              <a:off x="4838701" y="2857501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3" name="Straight Arrow Connector 142"/>
            <p:cNvCxnSpPr/>
            <p:nvPr/>
          </p:nvCxnSpPr>
          <p:spPr>
            <a:xfrm rot="10800000">
              <a:off x="4876801" y="2743200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45" name="Group 144"/>
          <p:cNvGrpSpPr/>
          <p:nvPr/>
        </p:nvGrpSpPr>
        <p:grpSpPr>
          <a:xfrm flipH="1">
            <a:off x="3962400" y="1676400"/>
            <a:ext cx="395302" cy="1981201"/>
            <a:chOff x="4876800" y="1676400"/>
            <a:chExt cx="395302" cy="1981201"/>
          </a:xfrm>
        </p:grpSpPr>
        <p:cxnSp>
          <p:nvCxnSpPr>
            <p:cNvPr id="146" name="Straight Arrow Connector 145"/>
            <p:cNvCxnSpPr/>
            <p:nvPr/>
          </p:nvCxnSpPr>
          <p:spPr>
            <a:xfrm rot="5400000">
              <a:off x="4686300" y="1866900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7" name="Straight Arrow Connector 146"/>
            <p:cNvCxnSpPr/>
            <p:nvPr/>
          </p:nvCxnSpPr>
          <p:spPr>
            <a:xfrm rot="5400000">
              <a:off x="4838700" y="2095500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8" name="Straight Arrow Connector 147"/>
            <p:cNvCxnSpPr/>
            <p:nvPr/>
          </p:nvCxnSpPr>
          <p:spPr>
            <a:xfrm rot="10800000" flipV="1">
              <a:off x="4876800" y="2514599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9" name="Straight Arrow Connector 148"/>
            <p:cNvCxnSpPr/>
            <p:nvPr/>
          </p:nvCxnSpPr>
          <p:spPr>
            <a:xfrm rot="10800000">
              <a:off x="4876801" y="2659601"/>
              <a:ext cx="395301" cy="1588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0" name="Straight Arrow Connector 149"/>
            <p:cNvCxnSpPr/>
            <p:nvPr/>
          </p:nvCxnSpPr>
          <p:spPr>
            <a:xfrm rot="16200000" flipV="1">
              <a:off x="4686301" y="3086101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1" name="Straight Arrow Connector 150"/>
            <p:cNvCxnSpPr/>
            <p:nvPr/>
          </p:nvCxnSpPr>
          <p:spPr>
            <a:xfrm rot="16200000" flipV="1">
              <a:off x="4838701" y="2857501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2" name="Straight Arrow Connector 151"/>
            <p:cNvCxnSpPr/>
            <p:nvPr/>
          </p:nvCxnSpPr>
          <p:spPr>
            <a:xfrm rot="10800000">
              <a:off x="4876801" y="2743200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3" name="Group 152"/>
          <p:cNvGrpSpPr/>
          <p:nvPr/>
        </p:nvGrpSpPr>
        <p:grpSpPr>
          <a:xfrm>
            <a:off x="4876800" y="1600200"/>
            <a:ext cx="990600" cy="1981201"/>
            <a:chOff x="4876800" y="1676400"/>
            <a:chExt cx="395302" cy="1981201"/>
          </a:xfrm>
        </p:grpSpPr>
        <p:cxnSp>
          <p:nvCxnSpPr>
            <p:cNvPr id="154" name="Straight Arrow Connector 153"/>
            <p:cNvCxnSpPr/>
            <p:nvPr/>
          </p:nvCxnSpPr>
          <p:spPr>
            <a:xfrm rot="5400000">
              <a:off x="4686300" y="1866900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5" name="Straight Arrow Connector 154"/>
            <p:cNvCxnSpPr/>
            <p:nvPr/>
          </p:nvCxnSpPr>
          <p:spPr>
            <a:xfrm rot="5400000">
              <a:off x="4838700" y="2095500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6" name="Straight Arrow Connector 155"/>
            <p:cNvCxnSpPr/>
            <p:nvPr/>
          </p:nvCxnSpPr>
          <p:spPr>
            <a:xfrm rot="10800000" flipV="1">
              <a:off x="4876800" y="2514599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7" name="Straight Arrow Connector 156"/>
            <p:cNvCxnSpPr/>
            <p:nvPr/>
          </p:nvCxnSpPr>
          <p:spPr>
            <a:xfrm rot="10800000">
              <a:off x="4876801" y="2659601"/>
              <a:ext cx="395301" cy="1588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8" name="Straight Arrow Connector 157"/>
            <p:cNvCxnSpPr/>
            <p:nvPr/>
          </p:nvCxnSpPr>
          <p:spPr>
            <a:xfrm rot="16200000" flipV="1">
              <a:off x="4686301" y="3086101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9" name="Straight Arrow Connector 158"/>
            <p:cNvCxnSpPr/>
            <p:nvPr/>
          </p:nvCxnSpPr>
          <p:spPr>
            <a:xfrm rot="16200000" flipV="1">
              <a:off x="4838701" y="2857501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0" name="Straight Arrow Connector 159"/>
            <p:cNvCxnSpPr/>
            <p:nvPr/>
          </p:nvCxnSpPr>
          <p:spPr>
            <a:xfrm rot="10800000">
              <a:off x="4876801" y="2743200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69" name="Group 168"/>
          <p:cNvGrpSpPr/>
          <p:nvPr/>
        </p:nvGrpSpPr>
        <p:grpSpPr>
          <a:xfrm>
            <a:off x="4876800" y="1676400"/>
            <a:ext cx="1676400" cy="1981201"/>
            <a:chOff x="4876800" y="1676400"/>
            <a:chExt cx="395302" cy="1981201"/>
          </a:xfrm>
        </p:grpSpPr>
        <p:cxnSp>
          <p:nvCxnSpPr>
            <p:cNvPr id="170" name="Straight Arrow Connector 169"/>
            <p:cNvCxnSpPr/>
            <p:nvPr/>
          </p:nvCxnSpPr>
          <p:spPr>
            <a:xfrm rot="5400000">
              <a:off x="4686300" y="1866900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1" name="Straight Arrow Connector 170"/>
            <p:cNvCxnSpPr/>
            <p:nvPr/>
          </p:nvCxnSpPr>
          <p:spPr>
            <a:xfrm rot="5400000">
              <a:off x="4838700" y="2095500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2" name="Straight Arrow Connector 171"/>
            <p:cNvCxnSpPr/>
            <p:nvPr/>
          </p:nvCxnSpPr>
          <p:spPr>
            <a:xfrm rot="10800000" flipV="1">
              <a:off x="4876800" y="2514599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3" name="Straight Arrow Connector 172"/>
            <p:cNvCxnSpPr/>
            <p:nvPr/>
          </p:nvCxnSpPr>
          <p:spPr>
            <a:xfrm rot="10800000">
              <a:off x="4876801" y="2659601"/>
              <a:ext cx="395301" cy="1588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4" name="Straight Arrow Connector 173"/>
            <p:cNvCxnSpPr/>
            <p:nvPr/>
          </p:nvCxnSpPr>
          <p:spPr>
            <a:xfrm rot="16200000" flipV="1">
              <a:off x="4686301" y="3086101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5" name="Straight Arrow Connector 174"/>
            <p:cNvCxnSpPr/>
            <p:nvPr/>
          </p:nvCxnSpPr>
          <p:spPr>
            <a:xfrm rot="16200000" flipV="1">
              <a:off x="4838701" y="2857501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6" name="Straight Arrow Connector 175"/>
            <p:cNvCxnSpPr/>
            <p:nvPr/>
          </p:nvCxnSpPr>
          <p:spPr>
            <a:xfrm rot="10800000">
              <a:off x="4876801" y="2743200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77" name="Group 176"/>
          <p:cNvGrpSpPr/>
          <p:nvPr/>
        </p:nvGrpSpPr>
        <p:grpSpPr>
          <a:xfrm flipH="1">
            <a:off x="3352800" y="1600200"/>
            <a:ext cx="990600" cy="1981201"/>
            <a:chOff x="4876800" y="1676400"/>
            <a:chExt cx="395302" cy="1981201"/>
          </a:xfrm>
        </p:grpSpPr>
        <p:cxnSp>
          <p:nvCxnSpPr>
            <p:cNvPr id="178" name="Straight Arrow Connector 177"/>
            <p:cNvCxnSpPr/>
            <p:nvPr/>
          </p:nvCxnSpPr>
          <p:spPr>
            <a:xfrm rot="5400000">
              <a:off x="4686300" y="1866900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9" name="Straight Arrow Connector 178"/>
            <p:cNvCxnSpPr/>
            <p:nvPr/>
          </p:nvCxnSpPr>
          <p:spPr>
            <a:xfrm rot="5400000">
              <a:off x="4838700" y="2095500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0" name="Straight Arrow Connector 179"/>
            <p:cNvCxnSpPr/>
            <p:nvPr/>
          </p:nvCxnSpPr>
          <p:spPr>
            <a:xfrm rot="10800000" flipV="1">
              <a:off x="4876800" y="2514599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1" name="Straight Arrow Connector 180"/>
            <p:cNvCxnSpPr/>
            <p:nvPr/>
          </p:nvCxnSpPr>
          <p:spPr>
            <a:xfrm rot="10800000">
              <a:off x="4876801" y="2659601"/>
              <a:ext cx="395301" cy="1588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2" name="Straight Arrow Connector 181"/>
            <p:cNvCxnSpPr/>
            <p:nvPr/>
          </p:nvCxnSpPr>
          <p:spPr>
            <a:xfrm rot="16200000" flipV="1">
              <a:off x="4686301" y="3086101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3" name="Straight Arrow Connector 182"/>
            <p:cNvCxnSpPr/>
            <p:nvPr/>
          </p:nvCxnSpPr>
          <p:spPr>
            <a:xfrm rot="16200000" flipV="1">
              <a:off x="4838701" y="2857501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4" name="Straight Arrow Connector 183"/>
            <p:cNvCxnSpPr/>
            <p:nvPr/>
          </p:nvCxnSpPr>
          <p:spPr>
            <a:xfrm rot="10800000">
              <a:off x="4876801" y="2743200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5" name="Group 184"/>
          <p:cNvGrpSpPr/>
          <p:nvPr/>
        </p:nvGrpSpPr>
        <p:grpSpPr>
          <a:xfrm flipH="1">
            <a:off x="2667000" y="1676400"/>
            <a:ext cx="1676400" cy="1981201"/>
            <a:chOff x="4876800" y="1676400"/>
            <a:chExt cx="395302" cy="1981201"/>
          </a:xfrm>
        </p:grpSpPr>
        <p:cxnSp>
          <p:nvCxnSpPr>
            <p:cNvPr id="186" name="Straight Arrow Connector 185"/>
            <p:cNvCxnSpPr/>
            <p:nvPr/>
          </p:nvCxnSpPr>
          <p:spPr>
            <a:xfrm rot="5400000">
              <a:off x="4686300" y="1866900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7" name="Straight Arrow Connector 186"/>
            <p:cNvCxnSpPr/>
            <p:nvPr/>
          </p:nvCxnSpPr>
          <p:spPr>
            <a:xfrm rot="5400000">
              <a:off x="4838700" y="2095500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8" name="Straight Arrow Connector 187"/>
            <p:cNvCxnSpPr/>
            <p:nvPr/>
          </p:nvCxnSpPr>
          <p:spPr>
            <a:xfrm rot="10800000" flipV="1">
              <a:off x="4876800" y="2514599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9" name="Straight Arrow Connector 188"/>
            <p:cNvCxnSpPr/>
            <p:nvPr/>
          </p:nvCxnSpPr>
          <p:spPr>
            <a:xfrm rot="10800000">
              <a:off x="4876801" y="2659601"/>
              <a:ext cx="395301" cy="1588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0" name="Straight Arrow Connector 189"/>
            <p:cNvCxnSpPr/>
            <p:nvPr/>
          </p:nvCxnSpPr>
          <p:spPr>
            <a:xfrm rot="16200000" flipV="1">
              <a:off x="4686301" y="3086101"/>
              <a:ext cx="762000" cy="381000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1" name="Straight Arrow Connector 190"/>
            <p:cNvCxnSpPr/>
            <p:nvPr/>
          </p:nvCxnSpPr>
          <p:spPr>
            <a:xfrm rot="16200000" flipV="1">
              <a:off x="4838701" y="2857501"/>
              <a:ext cx="457203" cy="381001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2" name="Straight Arrow Connector 191"/>
            <p:cNvCxnSpPr/>
            <p:nvPr/>
          </p:nvCxnSpPr>
          <p:spPr>
            <a:xfrm rot="10800000">
              <a:off x="4876801" y="2743200"/>
              <a:ext cx="381000" cy="76199"/>
            </a:xfrm>
            <a:prstGeom prst="straightConnector1">
              <a:avLst/>
            </a:prstGeom>
            <a:ln w="12700">
              <a:solidFill>
                <a:schemeClr val="accent4">
                  <a:lumMod val="75000"/>
                </a:schemeClr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Lifeguard Creation in Butterfly Analysis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Lifeguard writer specifies:</a:t>
            </a:r>
          </a:p>
          <a:p>
            <a:pPr lvl="1"/>
            <a:r>
              <a:rPr lang="en-US" dirty="0" smtClean="0"/>
              <a:t>Events interested in tracking</a:t>
            </a:r>
          </a:p>
          <a:p>
            <a:pPr lvl="1"/>
            <a:r>
              <a:rPr lang="en-US" dirty="0" smtClean="0"/>
              <a:t>Metadata format</a:t>
            </a:r>
          </a:p>
          <a:p>
            <a:pPr lvl="1"/>
            <a:r>
              <a:rPr lang="en-US" dirty="0" smtClean="0"/>
              <a:t>Checking algorithm</a:t>
            </a:r>
          </a:p>
          <a:p>
            <a:pPr lvl="1"/>
            <a:r>
              <a:rPr lang="en-US" dirty="0" smtClean="0"/>
              <a:t>A</a:t>
            </a:r>
            <a:r>
              <a:rPr lang="en-US" b="1" i="1" dirty="0" smtClean="0">
                <a:solidFill>
                  <a:schemeClr val="accent4"/>
                </a:solidFill>
              </a:rPr>
              <a:t> meet</a:t>
            </a:r>
            <a:r>
              <a:rPr lang="en-US" b="1" i="1" dirty="0" smtClean="0"/>
              <a:t> </a:t>
            </a:r>
            <a:r>
              <a:rPr lang="en-US" dirty="0" smtClean="0"/>
              <a:t>operation</a:t>
            </a:r>
            <a:r>
              <a:rPr lang="en-US" b="1" i="1" dirty="0" smtClean="0"/>
              <a:t>  </a:t>
            </a:r>
            <a:r>
              <a:rPr lang="en-US" dirty="0" smtClean="0"/>
              <a:t>(inspired by dataflow analysis)</a:t>
            </a:r>
          </a:p>
          <a:p>
            <a:r>
              <a:rPr lang="en-US" dirty="0" smtClean="0"/>
              <a:t>Lifeguards become </a:t>
            </a:r>
            <a:r>
              <a:rPr lang="en-US" b="1" i="1" dirty="0" smtClean="0">
                <a:solidFill>
                  <a:schemeClr val="accent4"/>
                </a:solidFill>
              </a:rPr>
              <a:t>2-pass algorithms </a:t>
            </a:r>
            <a:r>
              <a:rPr lang="en-US" dirty="0" smtClean="0"/>
              <a:t>(with respect to a butterfly)</a:t>
            </a:r>
            <a:endParaRPr lang="en-US" b="1" i="1" dirty="0" smtClean="0">
              <a:solidFill>
                <a:schemeClr val="accent4"/>
              </a:solidFill>
            </a:endParaRP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r>
              <a:rPr lang="en-US" dirty="0" smtClean="0"/>
              <a:t>Example:  Reaching (Available) Expressions</a:t>
            </a:r>
          </a:p>
          <a:p>
            <a:pPr lvl="1"/>
            <a:r>
              <a:rPr lang="en-US" dirty="0" smtClean="0"/>
              <a:t>Computes whether expression is available across all execution paths</a:t>
            </a:r>
          </a:p>
          <a:p>
            <a:pPr lvl="1"/>
            <a:r>
              <a:rPr lang="en-US" dirty="0" smtClean="0"/>
              <a:t>Abstraction for computing properties true on </a:t>
            </a:r>
            <a:r>
              <a:rPr lang="en-US" b="1" dirty="0" smtClean="0">
                <a:solidFill>
                  <a:schemeClr val="accent4"/>
                </a:solidFill>
              </a:rPr>
              <a:t>all</a:t>
            </a:r>
            <a:r>
              <a:rPr lang="en-US" dirty="0" smtClean="0"/>
              <a:t> possible interleavings</a:t>
            </a:r>
          </a:p>
          <a:p>
            <a:pPr>
              <a:buNone/>
            </a:pPr>
            <a:endParaRPr lang="en-US" b="1" i="1" dirty="0" smtClean="0">
              <a:solidFill>
                <a:schemeClr val="accent4"/>
              </a:solidFill>
            </a:endParaRPr>
          </a:p>
          <a:p>
            <a:endParaRPr lang="en-US" b="1" i="1" dirty="0" smtClean="0">
              <a:solidFill>
                <a:schemeClr val="accent4"/>
              </a:solidFill>
            </a:endParaRPr>
          </a:p>
          <a:p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ransition advTm="45209"/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Simple Example:  Reaching Expressions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1143000" y="2112264"/>
            <a:ext cx="2057400" cy="38862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b=b-1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5" name="Rectangle 4"/>
          <p:cNvSpPr/>
          <p:nvPr/>
        </p:nvSpPr>
        <p:spPr>
          <a:xfrm>
            <a:off x="6632448" y="2112264"/>
            <a:ext cx="2057400" cy="38862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z=a-b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6" name="Rectangle 5"/>
          <p:cNvSpPr/>
          <p:nvPr/>
        </p:nvSpPr>
        <p:spPr>
          <a:xfrm>
            <a:off x="3889248" y="2112264"/>
            <a:ext cx="2057400" cy="38862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endParaRPr lang="en-US" sz="20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1705708"/>
            <a:ext cx="6705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/>
              <a:t>Thread 1                             Thread 2                             Thread 3</a:t>
            </a:r>
            <a:endParaRPr lang="en-US" dirty="0"/>
          </a:p>
        </p:txBody>
      </p:sp>
      <p:sp>
        <p:nvSpPr>
          <p:cNvPr id="9" name="Down Arrow 8"/>
          <p:cNvSpPr/>
          <p:nvPr/>
        </p:nvSpPr>
        <p:spPr>
          <a:xfrm>
            <a:off x="228600" y="4963784"/>
            <a:ext cx="533400" cy="1056016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Time</a:t>
            </a:r>
            <a:endParaRPr lang="en-US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1838"/>
          </a:xfrm>
        </p:spPr>
        <p:txBody>
          <a:bodyPr/>
          <a:lstStyle/>
          <a:p>
            <a:r>
              <a:rPr lang="en-US" dirty="0" smtClean="0"/>
              <a:t>Reaching Expressions Example: Butterfly Analysis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z=a-b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0" y="3346939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0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b=b-1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Rectangle 10"/>
          <p:cNvSpPr/>
          <p:nvPr/>
        </p:nvSpPr>
        <p:spPr>
          <a:xfrm>
            <a:off x="38862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13" name="Rectangle 12"/>
          <p:cNvSpPr/>
          <p:nvPr/>
        </p:nvSpPr>
        <p:spPr>
          <a:xfrm>
            <a:off x="38862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294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29400" y="3346939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auto">
          <a:xfrm>
            <a:off x="3886200" y="3346939"/>
            <a:ext cx="2071382" cy="990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  <a:headEnd/>
            <a:tailE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 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y=a-b</a:t>
            </a:r>
          </a:p>
        </p:txBody>
      </p:sp>
      <p:sp>
        <p:nvSpPr>
          <p:cNvPr id="19" name="Down Arrow 18"/>
          <p:cNvSpPr/>
          <p:nvPr/>
        </p:nvSpPr>
        <p:spPr>
          <a:xfrm>
            <a:off x="76200" y="4658984"/>
            <a:ext cx="533400" cy="1056016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Time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810000" y="1066800"/>
            <a:ext cx="2209800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Initial state</a:t>
            </a:r>
            <a:r>
              <a:rPr lang="en-US" dirty="0" smtClean="0">
                <a:solidFill>
                  <a:schemeClr val="tx1"/>
                </a:solidFill>
              </a:rPr>
              <a:t>: 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a-b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available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3" name="Group 24"/>
          <p:cNvGrpSpPr/>
          <p:nvPr/>
        </p:nvGrpSpPr>
        <p:grpSpPr>
          <a:xfrm>
            <a:off x="275662" y="2057400"/>
            <a:ext cx="777655" cy="3120212"/>
            <a:chOff x="428062" y="2057400"/>
            <a:chExt cx="777655" cy="3120212"/>
          </a:xfrm>
        </p:grpSpPr>
        <p:sp>
          <p:nvSpPr>
            <p:cNvPr id="21" name="TextBox 162"/>
            <p:cNvSpPr txBox="1">
              <a:spLocks noChangeArrowheads="1"/>
            </p:cNvSpPr>
            <p:nvPr/>
          </p:nvSpPr>
          <p:spPr bwMode="auto">
            <a:xfrm rot="16200000">
              <a:off x="-297509" y="3598209"/>
              <a:ext cx="1958973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dirty="0">
                  <a:latin typeface="Calibri" pitchFamily="34" charset="0"/>
                  <a:cs typeface="Times New Roman" pitchFamily="18" charset="0"/>
                </a:rPr>
                <a:t>Epochs</a:t>
              </a:r>
            </a:p>
          </p:txBody>
        </p:sp>
        <p:sp>
          <p:nvSpPr>
            <p:cNvPr id="22" name="TextBox 163"/>
            <p:cNvSpPr txBox="1">
              <a:spLocks noChangeArrowheads="1"/>
            </p:cNvSpPr>
            <p:nvPr/>
          </p:nvSpPr>
          <p:spPr bwMode="auto">
            <a:xfrm rot="16200000">
              <a:off x="675000" y="3539692"/>
              <a:ext cx="553603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</a:p>
          </p:txBody>
        </p:sp>
        <p:sp>
          <p:nvSpPr>
            <p:cNvPr id="23" name="TextBox 193"/>
            <p:cNvSpPr txBox="1">
              <a:spLocks noChangeArrowheads="1"/>
            </p:cNvSpPr>
            <p:nvPr/>
          </p:nvSpPr>
          <p:spPr bwMode="auto">
            <a:xfrm rot="16200000">
              <a:off x="568099" y="2187187"/>
              <a:ext cx="767406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-1</a:t>
              </a:r>
            </a:p>
          </p:txBody>
        </p:sp>
        <p:sp>
          <p:nvSpPr>
            <p:cNvPr id="24" name="TextBox 194"/>
            <p:cNvSpPr txBox="1">
              <a:spLocks noChangeArrowheads="1"/>
            </p:cNvSpPr>
            <p:nvPr/>
          </p:nvSpPr>
          <p:spPr bwMode="auto">
            <a:xfrm rot="16200000">
              <a:off x="605801" y="4577695"/>
              <a:ext cx="692002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+1</a:t>
              </a:r>
            </a:p>
          </p:txBody>
        </p:sp>
      </p:grpSp>
      <p:sp>
        <p:nvSpPr>
          <p:cNvPr id="20" name="TextBox 19"/>
          <p:cNvSpPr txBox="1"/>
          <p:nvPr/>
        </p:nvSpPr>
        <p:spPr>
          <a:xfrm>
            <a:off x="1524000" y="1705708"/>
            <a:ext cx="6705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  Thread 1                                     Thread 2                                     Thread 3</a:t>
            </a:r>
            <a:endParaRPr lang="en-US" dirty="0"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Oval 13"/>
          <p:cNvSpPr/>
          <p:nvPr/>
        </p:nvSpPr>
        <p:spPr>
          <a:xfrm>
            <a:off x="533400" y="4724400"/>
            <a:ext cx="2438400" cy="1066800"/>
          </a:xfrm>
          <a:prstGeom prst="ellipse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b="1" dirty="0" smtClean="0">
                <a:solidFill>
                  <a:sysClr val="windowText" lastClr="000000"/>
                </a:solidFill>
                <a:latin typeface="Calibri" pitchFamily="34" charset="0"/>
              </a:rPr>
              <a:t>Cannot statically catch all bugs</a:t>
            </a:r>
          </a:p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3048000" y="2895600"/>
            <a:ext cx="3124200" cy="1676400"/>
          </a:xfrm>
          <a:prstGeom prst="ellipse">
            <a:avLst/>
          </a:prstGeom>
          <a:gradFill flip="none" rotWithShape="1">
            <a:gsLst>
              <a:gs pos="0">
                <a:schemeClr val="accent2">
                  <a:lumMod val="40000"/>
                  <a:lumOff val="60000"/>
                  <a:tint val="66000"/>
                  <a:satMod val="160000"/>
                </a:schemeClr>
              </a:gs>
              <a:gs pos="50000">
                <a:schemeClr val="accent2">
                  <a:lumMod val="40000"/>
                  <a:lumOff val="60000"/>
                  <a:tint val="44500"/>
                  <a:satMod val="160000"/>
                </a:schemeClr>
              </a:gs>
              <a:gs pos="100000">
                <a:schemeClr val="accent2">
                  <a:lumMod val="40000"/>
                  <a:lumOff val="60000"/>
                  <a:tint val="23500"/>
                  <a:satMod val="16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2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Catching Bugs:   Case For Dynamic Program Monitoring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723900" y="2895600"/>
            <a:ext cx="2209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Static Analysis:</a:t>
            </a:r>
          </a:p>
          <a:p>
            <a:pPr algn="ctr"/>
            <a:endParaRPr lang="en-US" sz="2000" b="1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ctr"/>
            <a:endParaRPr lang="en-US" sz="2000" dirty="0" smtClean="0">
              <a:latin typeface="Calibri" pitchFamily="34" charset="0"/>
            </a:endParaRPr>
          </a:p>
          <a:p>
            <a:pPr algn="ctr"/>
            <a:r>
              <a:rPr lang="en-US" sz="2000" dirty="0" smtClean="0">
                <a:latin typeface="Calibri" pitchFamily="34" charset="0"/>
              </a:rPr>
              <a:t>Compilers, formal verification, etc.</a:t>
            </a:r>
          </a:p>
          <a:p>
            <a:pPr algn="ctr"/>
            <a:endParaRPr lang="en-US" sz="2000" dirty="0" smtClean="0">
              <a:latin typeface="Calibri" pitchFamily="34" charset="0"/>
            </a:endParaRPr>
          </a:p>
          <a:p>
            <a:pPr algn="ctr"/>
            <a:endParaRPr lang="en-US" sz="2000" dirty="0" smtClean="0">
              <a:latin typeface="Calibri" pitchFamily="34" charset="0"/>
            </a:endParaRPr>
          </a:p>
          <a:p>
            <a:pPr algn="ctr"/>
            <a:endParaRPr lang="en-US" sz="2000" dirty="0" smtClean="0">
              <a:latin typeface="Calibri" pitchFamily="34" charset="0"/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3124200" y="2937808"/>
            <a:ext cx="2971800" cy="18774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Dynamic Analysis:</a:t>
            </a:r>
          </a:p>
          <a:p>
            <a:pPr algn="ctr"/>
            <a:endParaRPr lang="en-US" sz="2000" dirty="0" smtClean="0">
              <a:solidFill>
                <a:schemeClr val="accent4"/>
              </a:solidFill>
              <a:latin typeface="Calibri" pitchFamily="34" charset="0"/>
            </a:endParaRPr>
          </a:p>
          <a:p>
            <a:pPr algn="ctr"/>
            <a:r>
              <a:rPr lang="en-US" sz="2000" b="1" dirty="0" smtClean="0">
                <a:solidFill>
                  <a:schemeClr val="accent4"/>
                </a:solidFill>
                <a:latin typeface="Calibri" pitchFamily="34" charset="0"/>
              </a:rPr>
              <a:t>Lifeguards</a:t>
            </a:r>
            <a:r>
              <a:rPr lang="en-US" sz="2000" dirty="0" smtClean="0">
                <a:solidFill>
                  <a:schemeClr val="accent4"/>
                </a:solidFill>
                <a:latin typeface="Calibri" pitchFamily="34" charset="0"/>
              </a:rPr>
              <a:t>: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DBI (e.g.,PIN, Valgrind),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 LBA, DISE</a:t>
            </a:r>
            <a:endParaRPr lang="en-US" b="1" dirty="0" smtClean="0">
              <a:latin typeface="Calibri" pitchFamily="34" charset="0"/>
            </a:endParaRPr>
          </a:p>
          <a:p>
            <a:pPr algn="ctr"/>
            <a:endParaRPr lang="en-US" sz="2000" b="1" i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914400" y="5802868"/>
            <a:ext cx="73152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914400" indent="-914400" algn="ctr"/>
            <a:r>
              <a:rPr lang="en-US" dirty="0" smtClean="0">
                <a:latin typeface="Calibri" pitchFamily="34" charset="0"/>
              </a:rPr>
              <a:t>We will focus on dynamic analysis via lifeguards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7" name="Frame 6"/>
          <p:cNvSpPr/>
          <p:nvPr/>
        </p:nvSpPr>
        <p:spPr>
          <a:xfrm>
            <a:off x="533400" y="1828800"/>
            <a:ext cx="2514600" cy="762000"/>
          </a:xfrm>
          <a:prstGeom prst="fra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Before Execution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6" name="Frame 15"/>
          <p:cNvSpPr/>
          <p:nvPr/>
        </p:nvSpPr>
        <p:spPr>
          <a:xfrm>
            <a:off x="3276600" y="1828800"/>
            <a:ext cx="2514600" cy="762000"/>
          </a:xfrm>
          <a:prstGeom prst="fra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During Execution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" name="Frame 19"/>
          <p:cNvSpPr/>
          <p:nvPr/>
        </p:nvSpPr>
        <p:spPr>
          <a:xfrm>
            <a:off x="6019800" y="1828800"/>
            <a:ext cx="2514600" cy="762000"/>
          </a:xfrm>
          <a:prstGeom prst="frame">
            <a:avLst/>
          </a:prstGeom>
          <a:solidFill>
            <a:schemeClr val="accent5">
              <a:lumMod val="75000"/>
            </a:schemeClr>
          </a:solidFill>
          <a:ln>
            <a:solidFill>
              <a:schemeClr val="accent5">
                <a:lumMod val="2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After Crash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6096000" y="4724400"/>
            <a:ext cx="2438400" cy="1066800"/>
          </a:xfrm>
          <a:prstGeom prst="ellipse">
            <a:avLst/>
          </a:prstGeom>
          <a:gradFill flip="none" rotWithShape="1">
            <a:gsLst>
              <a:gs pos="0">
                <a:srgbClr val="0070C0">
                  <a:tint val="66000"/>
                  <a:satMod val="160000"/>
                </a:srgbClr>
              </a:gs>
              <a:gs pos="50000">
                <a:srgbClr val="0070C0">
                  <a:tint val="44500"/>
                  <a:satMod val="160000"/>
                </a:srgbClr>
              </a:gs>
              <a:gs pos="100000">
                <a:srgbClr val="0070C0">
                  <a:tint val="23500"/>
                  <a:satMod val="160000"/>
                </a:srgbClr>
              </a:gs>
            </a:gsLst>
            <a:path path="circle">
              <a:fillToRect l="50000" t="50000" r="50000" b="50000"/>
            </a:path>
            <a:tileRect/>
          </a:gradFill>
          <a:ln>
            <a:solidFill>
              <a:schemeClr val="accent4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 smtClean="0"/>
          </a:p>
          <a:p>
            <a:pPr algn="ctr"/>
            <a:r>
              <a:rPr lang="en-US" b="1" dirty="0" smtClean="0">
                <a:solidFill>
                  <a:sysClr val="windowText" lastClr="000000"/>
                </a:solidFill>
                <a:latin typeface="Calibri" pitchFamily="34" charset="0"/>
              </a:rPr>
              <a:t>Do not want to wait for crash</a:t>
            </a:r>
          </a:p>
          <a:p>
            <a:pPr algn="ctr"/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6210300" y="2895600"/>
            <a:ext cx="2209800" cy="2154436"/>
          </a:xfrm>
          <a:prstGeom prst="rect">
            <a:avLst/>
          </a:prstGeom>
          <a:noFill/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2000" b="1" i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</a:rPr>
              <a:t>Post-Mortem Analysis:</a:t>
            </a:r>
          </a:p>
          <a:p>
            <a:pPr algn="ctr"/>
            <a:endParaRPr lang="en-US" sz="2000" b="1" i="1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  <a:p>
            <a:pPr algn="ctr"/>
            <a:r>
              <a:rPr lang="en-US" sz="2000" dirty="0" smtClean="0">
                <a:latin typeface="Calibri" pitchFamily="34" charset="0"/>
              </a:rPr>
              <a:t>FDR, DeLorean, Strata, BugNet, etc.</a:t>
            </a:r>
          </a:p>
          <a:p>
            <a:pPr algn="ctr"/>
            <a:endParaRPr lang="en-US" sz="2000" dirty="0" smtClean="0">
              <a:latin typeface="Calibri" pitchFamily="34" charset="0"/>
            </a:endParaRPr>
          </a:p>
          <a:p>
            <a:pPr algn="ctr"/>
            <a:endParaRPr lang="en-US" sz="2000" b="1" i="1" dirty="0">
              <a:solidFill>
                <a:schemeClr val="accent2">
                  <a:lumMod val="50000"/>
                </a:schemeClr>
              </a:solidFill>
              <a:latin typeface="Calibri" pitchFamily="34" charset="0"/>
            </a:endParaRPr>
          </a:p>
        </p:txBody>
      </p:sp>
      <p:sp>
        <p:nvSpPr>
          <p:cNvPr id="18" name="Frame 17"/>
          <p:cNvSpPr/>
          <p:nvPr/>
        </p:nvSpPr>
        <p:spPr>
          <a:xfrm>
            <a:off x="533400" y="1828800"/>
            <a:ext cx="2514600" cy="762000"/>
          </a:xfrm>
          <a:prstGeom prst="frame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Before Execution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9" name="Frame 18"/>
          <p:cNvSpPr/>
          <p:nvPr/>
        </p:nvSpPr>
        <p:spPr>
          <a:xfrm>
            <a:off x="3276600" y="1828800"/>
            <a:ext cx="2514600" cy="762000"/>
          </a:xfrm>
          <a:prstGeom prst="frame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During Execution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1" name="Frame 20"/>
          <p:cNvSpPr/>
          <p:nvPr/>
        </p:nvSpPr>
        <p:spPr>
          <a:xfrm>
            <a:off x="6019800" y="1828800"/>
            <a:ext cx="2514600" cy="762000"/>
          </a:xfrm>
          <a:prstGeom prst="frame">
            <a:avLst/>
          </a:prstGeom>
          <a:solidFill>
            <a:schemeClr val="accent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45720" rIns="4572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  <a:latin typeface="Calibri" pitchFamily="34" charset="0"/>
              </a:rPr>
              <a:t>After Crash</a:t>
            </a:r>
            <a:endParaRPr lang="en-US" sz="2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533400" y="1143000"/>
            <a:ext cx="80772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200" i="1" dirty="0" smtClean="0">
                <a:latin typeface="Calibri" pitchFamily="34" charset="0"/>
              </a:rPr>
              <a:t>Motivation:  Catch software bugs before they cause serious harm</a:t>
            </a:r>
          </a:p>
          <a:p>
            <a:endParaRPr lang="en-US" sz="2000" dirty="0" smtClean="0">
              <a:latin typeface="Calibri" pitchFamily="34" charset="0"/>
            </a:endParaRPr>
          </a:p>
        </p:txBody>
      </p:sp>
    </p:spTree>
    <p:custDataLst>
      <p:tags r:id="rId1"/>
    </p:custDataLst>
  </p:cSld>
  <p:clrMapOvr>
    <a:masterClrMapping/>
  </p:clrMapOvr>
  <p:transition advTm="63087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 animBg="1"/>
      <p:bldP spid="23" grpId="0" animBg="1"/>
      <p:bldP spid="11" grpId="0"/>
      <p:bldP spid="12" grpId="0"/>
      <p:bldP spid="24" grpId="0"/>
      <p:bldP spid="7" grpId="0" animBg="1"/>
      <p:bldP spid="7" grpId="1" animBg="1"/>
      <p:bldP spid="16" grpId="0" animBg="1"/>
      <p:bldP spid="20" grpId="0" animBg="1"/>
      <p:bldP spid="20" grpId="1" animBg="1"/>
      <p:bldP spid="15" grpId="0" animBg="1"/>
      <p:bldP spid="13" grpId="0"/>
      <p:bldP spid="18" grpId="0" animBg="1"/>
      <p:bldP spid="19" grpId="0" animBg="1"/>
      <p:bldP spid="21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1838"/>
          </a:xfrm>
        </p:spPr>
        <p:txBody>
          <a:bodyPr/>
          <a:lstStyle/>
          <a:p>
            <a:r>
              <a:rPr lang="en-US" dirty="0" smtClean="0"/>
              <a:t>Reaching Expressions Example: Communication After 1</a:t>
            </a:r>
            <a:r>
              <a:rPr lang="en-US" baseline="30000" dirty="0" smtClean="0"/>
              <a:t>st</a:t>
            </a:r>
            <a:r>
              <a:rPr lang="en-US" dirty="0" smtClean="0"/>
              <a:t> Pass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z=a-b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1705708"/>
            <a:ext cx="6705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  Thread 1                                     Thread 2                                     Thread 3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0" y="3352800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0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b=b-1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294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29400" y="3346939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76200" y="4658984"/>
            <a:ext cx="533400" cy="1056016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Time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810000" y="1066800"/>
            <a:ext cx="2209800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Initial state</a:t>
            </a:r>
            <a:r>
              <a:rPr lang="en-US" dirty="0" smtClean="0">
                <a:solidFill>
                  <a:schemeClr val="tx1"/>
                </a:solidFill>
              </a:rPr>
              <a:t>: 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a-b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available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886200" y="3346939"/>
            <a:ext cx="2071382" cy="990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y=a-b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228725" y="5867400"/>
            <a:ext cx="75342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 dirty="0" smtClean="0">
                <a:latin typeface="Calibri" pitchFamily="34" charset="0"/>
              </a:rPr>
              <a:t>After first pass, every block has a Side-Out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862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8862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" name="Group 22"/>
          <p:cNvGrpSpPr/>
          <p:nvPr/>
        </p:nvGrpSpPr>
        <p:grpSpPr>
          <a:xfrm>
            <a:off x="5562600" y="3962402"/>
            <a:ext cx="990600" cy="609601"/>
            <a:chOff x="5715000" y="3886200"/>
            <a:chExt cx="1981200" cy="838200"/>
          </a:xfrm>
        </p:grpSpPr>
        <p:sp>
          <p:nvSpPr>
            <p:cNvPr id="20" name="Plaque 19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l,2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4" name="Group 23"/>
          <p:cNvGrpSpPr/>
          <p:nvPr/>
        </p:nvGrpSpPr>
        <p:grpSpPr>
          <a:xfrm>
            <a:off x="5486400" y="2667002"/>
            <a:ext cx="990600" cy="609601"/>
            <a:chOff x="5715000" y="3886200"/>
            <a:chExt cx="1981200" cy="838200"/>
          </a:xfrm>
        </p:grpSpPr>
        <p:sp>
          <p:nvSpPr>
            <p:cNvPr id="25" name="Plaque 24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l-1,2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5" name="Group 33"/>
          <p:cNvGrpSpPr/>
          <p:nvPr/>
        </p:nvGrpSpPr>
        <p:grpSpPr>
          <a:xfrm>
            <a:off x="275662" y="2057400"/>
            <a:ext cx="777655" cy="3120212"/>
            <a:chOff x="428062" y="2057400"/>
            <a:chExt cx="777655" cy="3120212"/>
          </a:xfrm>
        </p:grpSpPr>
        <p:sp>
          <p:nvSpPr>
            <p:cNvPr id="30" name="TextBox 162"/>
            <p:cNvSpPr txBox="1">
              <a:spLocks noChangeArrowheads="1"/>
            </p:cNvSpPr>
            <p:nvPr/>
          </p:nvSpPr>
          <p:spPr bwMode="auto">
            <a:xfrm rot="16200000">
              <a:off x="-297509" y="3598209"/>
              <a:ext cx="1958973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dirty="0">
                  <a:latin typeface="Calibri" pitchFamily="34" charset="0"/>
                  <a:cs typeface="Times New Roman" pitchFamily="18" charset="0"/>
                </a:rPr>
                <a:t>Epochs</a:t>
              </a:r>
            </a:p>
          </p:txBody>
        </p:sp>
        <p:sp>
          <p:nvSpPr>
            <p:cNvPr id="31" name="TextBox 163"/>
            <p:cNvSpPr txBox="1">
              <a:spLocks noChangeArrowheads="1"/>
            </p:cNvSpPr>
            <p:nvPr/>
          </p:nvSpPr>
          <p:spPr bwMode="auto">
            <a:xfrm rot="16200000">
              <a:off x="675000" y="3539692"/>
              <a:ext cx="553603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</a:p>
          </p:txBody>
        </p:sp>
        <p:sp>
          <p:nvSpPr>
            <p:cNvPr id="32" name="TextBox 193"/>
            <p:cNvSpPr txBox="1">
              <a:spLocks noChangeArrowheads="1"/>
            </p:cNvSpPr>
            <p:nvPr/>
          </p:nvSpPr>
          <p:spPr bwMode="auto">
            <a:xfrm rot="16200000">
              <a:off x="568099" y="2187187"/>
              <a:ext cx="767406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-1</a:t>
              </a:r>
            </a:p>
          </p:txBody>
        </p:sp>
        <p:sp>
          <p:nvSpPr>
            <p:cNvPr id="33" name="TextBox 194"/>
            <p:cNvSpPr txBox="1">
              <a:spLocks noChangeArrowheads="1"/>
            </p:cNvSpPr>
            <p:nvPr/>
          </p:nvSpPr>
          <p:spPr bwMode="auto">
            <a:xfrm rot="16200000">
              <a:off x="605801" y="4577695"/>
              <a:ext cx="692002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+1</a:t>
              </a:r>
            </a:p>
          </p:txBody>
        </p:sp>
      </p:grpSp>
      <p:grpSp>
        <p:nvGrpSpPr>
          <p:cNvPr id="11" name="Group 34"/>
          <p:cNvGrpSpPr/>
          <p:nvPr/>
        </p:nvGrpSpPr>
        <p:grpSpPr>
          <a:xfrm>
            <a:off x="5486400" y="5321821"/>
            <a:ext cx="990600" cy="609601"/>
            <a:chOff x="5715000" y="3886200"/>
            <a:chExt cx="1981200" cy="838200"/>
          </a:xfrm>
        </p:grpSpPr>
        <p:sp>
          <p:nvSpPr>
            <p:cNvPr id="36" name="Plaque 35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l+1,2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12" name="Group 37"/>
          <p:cNvGrpSpPr/>
          <p:nvPr/>
        </p:nvGrpSpPr>
        <p:grpSpPr>
          <a:xfrm>
            <a:off x="2819400" y="3962402"/>
            <a:ext cx="990600" cy="609601"/>
            <a:chOff x="5715000" y="3886200"/>
            <a:chExt cx="1981200" cy="838200"/>
          </a:xfrm>
        </p:grpSpPr>
        <p:sp>
          <p:nvSpPr>
            <p:cNvPr id="39" name="Plaque 38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715000" y="4190997"/>
              <a:ext cx="1981200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13" name="Group 40"/>
          <p:cNvGrpSpPr/>
          <p:nvPr/>
        </p:nvGrpSpPr>
        <p:grpSpPr>
          <a:xfrm>
            <a:off x="2743200" y="2667002"/>
            <a:ext cx="990600" cy="609601"/>
            <a:chOff x="5715000" y="3886200"/>
            <a:chExt cx="1981200" cy="838200"/>
          </a:xfrm>
        </p:grpSpPr>
        <p:sp>
          <p:nvSpPr>
            <p:cNvPr id="42" name="Plaque 41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l-1,1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715000" y="4190997"/>
              <a:ext cx="1981200" cy="338553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18" name="Group 43"/>
          <p:cNvGrpSpPr/>
          <p:nvPr/>
        </p:nvGrpSpPr>
        <p:grpSpPr>
          <a:xfrm>
            <a:off x="2743200" y="5321821"/>
            <a:ext cx="990600" cy="609601"/>
            <a:chOff x="5715000" y="3886200"/>
            <a:chExt cx="1981200" cy="838200"/>
          </a:xfrm>
        </p:grpSpPr>
        <p:sp>
          <p:nvSpPr>
            <p:cNvPr id="45" name="Plaque 44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l+1,1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</a:t>
              </a:r>
              <a:r>
                <a:rPr lang="en-US" sz="1000" dirty="0" smtClean="0">
                  <a:latin typeface="Courier New" pitchFamily="49" charset="0"/>
                  <a:cs typeface="Courier New" pitchFamily="49" charset="0"/>
                </a:rPr>
                <a:t>{a-b}</a:t>
              </a:r>
            </a:p>
          </p:txBody>
        </p:sp>
      </p:grpSp>
      <p:grpSp>
        <p:nvGrpSpPr>
          <p:cNvPr id="22" name="Group 46"/>
          <p:cNvGrpSpPr/>
          <p:nvPr/>
        </p:nvGrpSpPr>
        <p:grpSpPr>
          <a:xfrm>
            <a:off x="8077200" y="3962402"/>
            <a:ext cx="990600" cy="609601"/>
            <a:chOff x="5715000" y="3886200"/>
            <a:chExt cx="1981200" cy="838200"/>
          </a:xfrm>
        </p:grpSpPr>
        <p:sp>
          <p:nvSpPr>
            <p:cNvPr id="48" name="Plaque 47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23" name="Group 49"/>
          <p:cNvGrpSpPr/>
          <p:nvPr/>
        </p:nvGrpSpPr>
        <p:grpSpPr>
          <a:xfrm>
            <a:off x="8001000" y="2667002"/>
            <a:ext cx="990600" cy="609601"/>
            <a:chOff x="5715000" y="3886200"/>
            <a:chExt cx="1981200" cy="838200"/>
          </a:xfrm>
        </p:grpSpPr>
        <p:sp>
          <p:nvSpPr>
            <p:cNvPr id="51" name="Plaque 50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l-1,3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24" name="Group 52"/>
          <p:cNvGrpSpPr/>
          <p:nvPr/>
        </p:nvGrpSpPr>
        <p:grpSpPr>
          <a:xfrm>
            <a:off x="8001000" y="5321821"/>
            <a:ext cx="990600" cy="609601"/>
            <a:chOff x="5715000" y="3886200"/>
            <a:chExt cx="1981200" cy="838200"/>
          </a:xfrm>
        </p:grpSpPr>
        <p:sp>
          <p:nvSpPr>
            <p:cNvPr id="54" name="Plaque 53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l+1,3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58" name="Group 57"/>
          <p:cNvGrpSpPr/>
          <p:nvPr/>
        </p:nvGrpSpPr>
        <p:grpSpPr>
          <a:xfrm>
            <a:off x="1143000" y="4577862"/>
            <a:ext cx="2590800" cy="1400980"/>
            <a:chOff x="1143000" y="5047240"/>
            <a:chExt cx="2590800" cy="1400980"/>
          </a:xfrm>
        </p:grpSpPr>
        <p:sp>
          <p:nvSpPr>
            <p:cNvPr id="50" name="Rectangle 49"/>
            <p:cNvSpPr/>
            <p:nvPr/>
          </p:nvSpPr>
          <p:spPr>
            <a:xfrm>
              <a:off x="1143000" y="5047240"/>
              <a:ext cx="2057400" cy="984738"/>
            </a:xfrm>
            <a:prstGeom prst="rect">
              <a:avLst/>
            </a:prstGeom>
            <a:solidFill>
              <a:schemeClr val="bg2">
                <a:lumMod val="60000"/>
                <a:lumOff val="40000"/>
              </a:schemeClr>
            </a:solidFill>
            <a:ln>
              <a:solidFill>
                <a:schemeClr val="tx1"/>
              </a:solidFill>
            </a:ln>
            <a:effectLst>
              <a:glow rad="228600">
                <a:srgbClr val="339933">
                  <a:alpha val="40000"/>
                </a:srgbClr>
              </a:glo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tIns="91440" bIns="91440" rtlCol="0" anchor="t" anchorCtr="0"/>
            <a:lstStyle/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b=b-1</a:t>
              </a:r>
            </a:p>
            <a:p>
              <a:pPr algn="ctr"/>
              <a:r>
                <a:rPr lang="en-US" sz="2000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  <a:endParaRPr lang="en-US" sz="2000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grpSp>
          <p:nvGrpSpPr>
            <p:cNvPr id="53" name="Group 43"/>
            <p:cNvGrpSpPr/>
            <p:nvPr/>
          </p:nvGrpSpPr>
          <p:grpSpPr>
            <a:xfrm>
              <a:off x="2743200" y="5791200"/>
              <a:ext cx="990600" cy="657020"/>
              <a:chOff x="5715000" y="3886200"/>
              <a:chExt cx="1981200" cy="903401"/>
            </a:xfrm>
          </p:grpSpPr>
          <p:sp>
            <p:nvSpPr>
              <p:cNvPr id="56" name="Plaque 55"/>
              <p:cNvSpPr/>
              <p:nvPr/>
            </p:nvSpPr>
            <p:spPr>
              <a:xfrm>
                <a:off x="5715000" y="3886200"/>
                <a:ext cx="1981200" cy="838200"/>
              </a:xfrm>
              <a:prstGeom prst="plaque">
                <a:avLst/>
              </a:prstGeom>
              <a:solidFill>
                <a:srgbClr val="DAC4D3"/>
              </a:solidFill>
              <a:ln w="9525">
                <a:solidFill>
                  <a:schemeClr val="tx1"/>
                </a:solidFill>
              </a:ln>
              <a:effectLst>
                <a:glow rad="228600">
                  <a:srgbClr val="339933">
                    <a:alpha val="40000"/>
                  </a:srgbClr>
                </a:glo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lIns="0" tIns="0" rIns="0" bIns="0" rtlCol="0" anchor="t" anchorCtr="0"/>
              <a:lstStyle/>
              <a:p>
                <a:pPr algn="ctr"/>
                <a:r>
                  <a:rPr lang="en-US" sz="1100" dirty="0" smtClean="0">
                    <a:solidFill>
                      <a:schemeClr val="tx1"/>
                    </a:solidFill>
                    <a:latin typeface="Calibri" pitchFamily="34" charset="0"/>
                  </a:rPr>
                  <a:t>SIDE-OUT</a:t>
                </a:r>
                <a:r>
                  <a:rPr lang="en-US" sz="1100" i="1" baseline="-25000" dirty="0" smtClean="0">
                    <a:solidFill>
                      <a:schemeClr val="tx1"/>
                    </a:solidFill>
                    <a:latin typeface="Times New Roman" pitchFamily="18" charset="0"/>
                    <a:cs typeface="Times New Roman" pitchFamily="18" charset="0"/>
                  </a:rPr>
                  <a:t>l+1,1</a:t>
                </a:r>
                <a:endParaRPr lang="en-US" sz="1100" i="1" dirty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endParaRPr>
              </a:p>
            </p:txBody>
          </p:sp>
          <p:sp>
            <p:nvSpPr>
              <p:cNvPr id="57" name="TextBox 56"/>
              <p:cNvSpPr txBox="1"/>
              <p:nvPr/>
            </p:nvSpPr>
            <p:spPr>
              <a:xfrm>
                <a:off x="5715000" y="4112493"/>
                <a:ext cx="1981200" cy="67710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000" dirty="0" smtClean="0">
                    <a:latin typeface="Calibri" pitchFamily="34" charset="0"/>
                  </a:rPr>
                  <a:t>KILL = </a:t>
                </a:r>
              </a:p>
              <a:p>
                <a:pPr algn="ctr"/>
                <a:r>
                  <a:rPr lang="en-US" sz="1600" dirty="0" smtClean="0">
                    <a:latin typeface="Courier New" pitchFamily="49" charset="0"/>
                    <a:cs typeface="Courier New" pitchFamily="49" charset="0"/>
                  </a:rPr>
                  <a:t>{</a:t>
                </a:r>
                <a:r>
                  <a:rPr lang="en-US" sz="1600" b="1" dirty="0" smtClean="0">
                    <a:latin typeface="Courier New" pitchFamily="49" charset="0"/>
                    <a:cs typeface="Courier New" pitchFamily="49" charset="0"/>
                  </a:rPr>
                  <a:t>a-b</a:t>
                </a:r>
                <a:r>
                  <a:rPr lang="en-US" sz="1600" dirty="0" smtClean="0">
                    <a:latin typeface="Courier New" pitchFamily="49" charset="0"/>
                    <a:cs typeface="Courier New" pitchFamily="49" charset="0"/>
                  </a:rPr>
                  <a:t>}</a:t>
                </a:r>
              </a:p>
            </p:txBody>
          </p:sp>
        </p:grpSp>
      </p:grp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1838"/>
          </a:xfrm>
        </p:spPr>
        <p:txBody>
          <a:bodyPr/>
          <a:lstStyle/>
          <a:p>
            <a:r>
              <a:rPr lang="en-US" dirty="0" smtClean="0"/>
              <a:t>Reaching Expressions Example: Communication After 1</a:t>
            </a:r>
            <a:r>
              <a:rPr lang="en-US" baseline="30000" dirty="0" smtClean="0"/>
              <a:t>st</a:t>
            </a:r>
            <a:r>
              <a:rPr lang="en-US" dirty="0" smtClean="0"/>
              <a:t> Pass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z=a-b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1524000" y="1705708"/>
            <a:ext cx="6705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  Thread 1                                     Thread 2                                     Thread 3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0" y="3346939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0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b=b-1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294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29400" y="3346939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76200" y="4658984"/>
            <a:ext cx="533400" cy="1056016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Time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810000" y="1066800"/>
            <a:ext cx="2209800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Initial state</a:t>
            </a:r>
            <a:r>
              <a:rPr lang="en-US" dirty="0" smtClean="0">
                <a:solidFill>
                  <a:schemeClr val="tx1"/>
                </a:solidFill>
              </a:rPr>
              <a:t>: 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a-b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available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886200" y="3346939"/>
            <a:ext cx="2071382" cy="990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  <a:headEnd/>
            <a:tailEnd/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y=a-b</a:t>
            </a:r>
          </a:p>
        </p:txBody>
      </p:sp>
      <p:sp>
        <p:nvSpPr>
          <p:cNvPr id="16" name="Rectangle 15"/>
          <p:cNvSpPr/>
          <p:nvPr/>
        </p:nvSpPr>
        <p:spPr>
          <a:xfrm>
            <a:off x="38862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8862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5" name="Group 33"/>
          <p:cNvGrpSpPr/>
          <p:nvPr/>
        </p:nvGrpSpPr>
        <p:grpSpPr>
          <a:xfrm>
            <a:off x="275662" y="2057400"/>
            <a:ext cx="777655" cy="3120212"/>
            <a:chOff x="428062" y="2057400"/>
            <a:chExt cx="777655" cy="3120212"/>
          </a:xfrm>
        </p:grpSpPr>
        <p:sp>
          <p:nvSpPr>
            <p:cNvPr id="30" name="TextBox 162"/>
            <p:cNvSpPr txBox="1">
              <a:spLocks noChangeArrowheads="1"/>
            </p:cNvSpPr>
            <p:nvPr/>
          </p:nvSpPr>
          <p:spPr bwMode="auto">
            <a:xfrm rot="16200000">
              <a:off x="-297509" y="3598209"/>
              <a:ext cx="1958973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dirty="0">
                  <a:latin typeface="Calibri" pitchFamily="34" charset="0"/>
                  <a:cs typeface="Times New Roman" pitchFamily="18" charset="0"/>
                </a:rPr>
                <a:t>Epochs</a:t>
              </a:r>
            </a:p>
          </p:txBody>
        </p:sp>
        <p:sp>
          <p:nvSpPr>
            <p:cNvPr id="31" name="TextBox 163"/>
            <p:cNvSpPr txBox="1">
              <a:spLocks noChangeArrowheads="1"/>
            </p:cNvSpPr>
            <p:nvPr/>
          </p:nvSpPr>
          <p:spPr bwMode="auto">
            <a:xfrm rot="16200000">
              <a:off x="675000" y="3539692"/>
              <a:ext cx="553603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</a:p>
          </p:txBody>
        </p:sp>
        <p:sp>
          <p:nvSpPr>
            <p:cNvPr id="32" name="TextBox 193"/>
            <p:cNvSpPr txBox="1">
              <a:spLocks noChangeArrowheads="1"/>
            </p:cNvSpPr>
            <p:nvPr/>
          </p:nvSpPr>
          <p:spPr bwMode="auto">
            <a:xfrm rot="16200000">
              <a:off x="568099" y="2187187"/>
              <a:ext cx="767406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-1</a:t>
              </a:r>
            </a:p>
          </p:txBody>
        </p:sp>
        <p:sp>
          <p:nvSpPr>
            <p:cNvPr id="33" name="TextBox 194"/>
            <p:cNvSpPr txBox="1">
              <a:spLocks noChangeArrowheads="1"/>
            </p:cNvSpPr>
            <p:nvPr/>
          </p:nvSpPr>
          <p:spPr bwMode="auto">
            <a:xfrm rot="16200000">
              <a:off x="605801" y="4577695"/>
              <a:ext cx="692002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+1</a:t>
              </a:r>
            </a:p>
          </p:txBody>
        </p:sp>
      </p:grpSp>
      <p:grpSp>
        <p:nvGrpSpPr>
          <p:cNvPr id="11" name="Group 34"/>
          <p:cNvGrpSpPr/>
          <p:nvPr/>
        </p:nvGrpSpPr>
        <p:grpSpPr>
          <a:xfrm>
            <a:off x="5486400" y="5321821"/>
            <a:ext cx="990600" cy="609601"/>
            <a:chOff x="5715000" y="3886200"/>
            <a:chExt cx="1981200" cy="838200"/>
          </a:xfrm>
        </p:grpSpPr>
        <p:sp>
          <p:nvSpPr>
            <p:cNvPr id="36" name="Plaque 35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l+1,2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12" name="Group 37"/>
          <p:cNvGrpSpPr/>
          <p:nvPr/>
        </p:nvGrpSpPr>
        <p:grpSpPr>
          <a:xfrm>
            <a:off x="2819400" y="3962402"/>
            <a:ext cx="990600" cy="609601"/>
            <a:chOff x="5715000" y="3886200"/>
            <a:chExt cx="1981200" cy="838200"/>
          </a:xfrm>
        </p:grpSpPr>
        <p:sp>
          <p:nvSpPr>
            <p:cNvPr id="39" name="Plaque 38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0" name="TextBox 39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13" name="Group 40"/>
          <p:cNvGrpSpPr/>
          <p:nvPr/>
        </p:nvGrpSpPr>
        <p:grpSpPr>
          <a:xfrm>
            <a:off x="2743200" y="2667002"/>
            <a:ext cx="990600" cy="609601"/>
            <a:chOff x="5715000" y="3886200"/>
            <a:chExt cx="1981200" cy="838200"/>
          </a:xfrm>
        </p:grpSpPr>
        <p:sp>
          <p:nvSpPr>
            <p:cNvPr id="42" name="Plaque 41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l-1,1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3" name="TextBox 42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18" name="Group 43"/>
          <p:cNvGrpSpPr/>
          <p:nvPr/>
        </p:nvGrpSpPr>
        <p:grpSpPr>
          <a:xfrm>
            <a:off x="2743200" y="5321821"/>
            <a:ext cx="990600" cy="609601"/>
            <a:chOff x="5715000" y="3886200"/>
            <a:chExt cx="1981200" cy="838200"/>
          </a:xfrm>
        </p:grpSpPr>
        <p:sp>
          <p:nvSpPr>
            <p:cNvPr id="45" name="Plaque 44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l+1,1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6" name="TextBox 45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</a:t>
              </a:r>
              <a:r>
                <a:rPr lang="en-US" sz="1000" dirty="0" smtClean="0">
                  <a:latin typeface="Courier New" pitchFamily="49" charset="0"/>
                  <a:cs typeface="Courier New" pitchFamily="49" charset="0"/>
                </a:rPr>
                <a:t>{a-b}</a:t>
              </a:r>
            </a:p>
          </p:txBody>
        </p:sp>
      </p:grpSp>
      <p:grpSp>
        <p:nvGrpSpPr>
          <p:cNvPr id="22" name="Group 46"/>
          <p:cNvGrpSpPr/>
          <p:nvPr/>
        </p:nvGrpSpPr>
        <p:grpSpPr>
          <a:xfrm>
            <a:off x="8077200" y="3962402"/>
            <a:ext cx="990600" cy="609601"/>
            <a:chOff x="5715000" y="3886200"/>
            <a:chExt cx="1981200" cy="838200"/>
          </a:xfrm>
        </p:grpSpPr>
        <p:sp>
          <p:nvSpPr>
            <p:cNvPr id="48" name="Plaque 47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9" name="TextBox 48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23" name="Group 49"/>
          <p:cNvGrpSpPr/>
          <p:nvPr/>
        </p:nvGrpSpPr>
        <p:grpSpPr>
          <a:xfrm>
            <a:off x="8001000" y="2667002"/>
            <a:ext cx="990600" cy="609601"/>
            <a:chOff x="5715000" y="3886200"/>
            <a:chExt cx="1981200" cy="838200"/>
          </a:xfrm>
        </p:grpSpPr>
        <p:sp>
          <p:nvSpPr>
            <p:cNvPr id="51" name="Plaque 50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l-1,3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2" name="TextBox 51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24" name="Group 52"/>
          <p:cNvGrpSpPr/>
          <p:nvPr/>
        </p:nvGrpSpPr>
        <p:grpSpPr>
          <a:xfrm>
            <a:off x="8001000" y="5321821"/>
            <a:ext cx="990600" cy="609601"/>
            <a:chOff x="5715000" y="3886200"/>
            <a:chExt cx="1981200" cy="838200"/>
          </a:xfrm>
        </p:grpSpPr>
        <p:sp>
          <p:nvSpPr>
            <p:cNvPr id="54" name="Plaque 53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l+1,3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5" name="TextBox 54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sp>
        <p:nvSpPr>
          <p:cNvPr id="50" name="TextBox 49"/>
          <p:cNvSpPr txBox="1">
            <a:spLocks noChangeArrowheads="1"/>
          </p:cNvSpPr>
          <p:nvPr/>
        </p:nvSpPr>
        <p:spPr bwMode="auto">
          <a:xfrm>
            <a:off x="1076325" y="5894387"/>
            <a:ext cx="75342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 dirty="0">
                <a:latin typeface="Calibri" pitchFamily="34" charset="0"/>
              </a:rPr>
              <a:t>From perspective of </a:t>
            </a:r>
            <a:r>
              <a:rPr lang="en-US" sz="2200" dirty="0" smtClean="0">
                <a:solidFill>
                  <a:schemeClr val="accent4"/>
                </a:solidFill>
                <a:latin typeface="Calibri" pitchFamily="34" charset="0"/>
              </a:rPr>
              <a:t>body </a:t>
            </a:r>
            <a:r>
              <a:rPr lang="en-US" sz="2200" dirty="0" smtClean="0">
                <a:latin typeface="Calibri" pitchFamily="34" charset="0"/>
              </a:rPr>
              <a:t>of the butterfly</a:t>
            </a:r>
            <a:endParaRPr lang="en-US" sz="2200" dirty="0">
              <a:latin typeface="Calibri" pitchFamily="34" charset="0"/>
            </a:endParaRPr>
          </a:p>
        </p:txBody>
      </p:sp>
      <p:sp>
        <p:nvSpPr>
          <p:cNvPr id="53" name="Rectangle 52"/>
          <p:cNvSpPr>
            <a:spLocks noChangeArrowheads="1"/>
          </p:cNvSpPr>
          <p:nvPr/>
        </p:nvSpPr>
        <p:spPr bwMode="auto">
          <a:xfrm>
            <a:off x="3886200" y="3346939"/>
            <a:ext cx="2071382" cy="990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  <a:headEnd/>
            <a:tailEnd/>
          </a:ln>
          <a:effectLst>
            <a:glow rad="228600">
              <a:srgbClr val="0594FF">
                <a:alpha val="40000"/>
              </a:srgb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endParaRPr lang="en-US" sz="20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y=a-b</a:t>
            </a:r>
          </a:p>
          <a:p>
            <a:pPr algn="ctr"/>
            <a:endParaRPr lang="en-US" sz="20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grpSp>
        <p:nvGrpSpPr>
          <p:cNvPr id="3" name="Group 22"/>
          <p:cNvGrpSpPr/>
          <p:nvPr/>
        </p:nvGrpSpPr>
        <p:grpSpPr>
          <a:xfrm>
            <a:off x="5562600" y="3962402"/>
            <a:ext cx="990600" cy="609601"/>
            <a:chOff x="5715000" y="3886200"/>
            <a:chExt cx="1981200" cy="838200"/>
          </a:xfrm>
        </p:grpSpPr>
        <p:sp>
          <p:nvSpPr>
            <p:cNvPr id="20" name="Plaque 19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l,2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4" name="Group 23"/>
          <p:cNvGrpSpPr/>
          <p:nvPr/>
        </p:nvGrpSpPr>
        <p:grpSpPr>
          <a:xfrm>
            <a:off x="5486400" y="2667002"/>
            <a:ext cx="990600" cy="609601"/>
            <a:chOff x="5715000" y="3886200"/>
            <a:chExt cx="1981200" cy="838200"/>
          </a:xfrm>
        </p:grpSpPr>
        <p:sp>
          <p:nvSpPr>
            <p:cNvPr id="25" name="Plaque 24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l-1,2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1838"/>
          </a:xfrm>
        </p:spPr>
        <p:txBody>
          <a:bodyPr/>
          <a:lstStyle/>
          <a:p>
            <a:r>
              <a:rPr lang="en-US" dirty="0" smtClean="0"/>
              <a:t>Reaching Expressions Example: Communication After 1</a:t>
            </a:r>
            <a:r>
              <a:rPr lang="en-US" baseline="30000" dirty="0" smtClean="0"/>
              <a:t>st</a:t>
            </a:r>
            <a:r>
              <a:rPr lang="en-US" dirty="0" smtClean="0"/>
              <a:t> Pass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z=a-b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0" y="3346939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0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b=b-1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294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29400" y="3346939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76200" y="4658984"/>
            <a:ext cx="533400" cy="1056016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Time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810000" y="1066800"/>
            <a:ext cx="2209800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Initial state</a:t>
            </a:r>
            <a:r>
              <a:rPr lang="en-US" dirty="0" smtClean="0">
                <a:solidFill>
                  <a:schemeClr val="tx1"/>
                </a:solidFill>
              </a:rPr>
              <a:t>: 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a-b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available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886200" y="3346939"/>
            <a:ext cx="2071382" cy="990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  <a:headEnd/>
            <a:tailEnd/>
          </a:ln>
          <a:effectLst>
            <a:glow rad="228600">
              <a:srgbClr val="0594FF">
                <a:alpha val="40000"/>
              </a:srgb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y=a-b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1228725" y="5894387"/>
            <a:ext cx="7534275" cy="4302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lang="en-US" sz="2200" dirty="0" smtClean="0">
                <a:latin typeface="Calibri" pitchFamily="34" charset="0"/>
              </a:rPr>
              <a:t>Instructions in the  </a:t>
            </a:r>
            <a:r>
              <a:rPr lang="en-US" sz="2200" dirty="0" smtClean="0">
                <a:solidFill>
                  <a:schemeClr val="accent4"/>
                </a:solidFill>
                <a:latin typeface="Calibri" pitchFamily="34" charset="0"/>
              </a:rPr>
              <a:t>head </a:t>
            </a:r>
            <a:r>
              <a:rPr lang="en-US" sz="2200" dirty="0" smtClean="0">
                <a:latin typeface="Calibri" pitchFamily="34" charset="0"/>
              </a:rPr>
              <a:t>and </a:t>
            </a:r>
            <a:r>
              <a:rPr lang="en-US" sz="2200" dirty="0" smtClean="0">
                <a:solidFill>
                  <a:schemeClr val="accent4"/>
                </a:solidFill>
                <a:latin typeface="Calibri" pitchFamily="34" charset="0"/>
              </a:rPr>
              <a:t>tail</a:t>
            </a:r>
            <a:r>
              <a:rPr lang="en-US" sz="2200" dirty="0" smtClean="0">
                <a:latin typeface="Calibri" pitchFamily="34" charset="0"/>
              </a:rPr>
              <a:t> do not interleave with the </a:t>
            </a:r>
            <a:r>
              <a:rPr lang="en-US" sz="2200" dirty="0" smtClean="0">
                <a:solidFill>
                  <a:schemeClr val="accent4"/>
                </a:solidFill>
                <a:latin typeface="Calibri" pitchFamily="34" charset="0"/>
              </a:rPr>
              <a:t>body</a:t>
            </a:r>
            <a:endParaRPr lang="en-US" sz="2200" dirty="0">
              <a:solidFill>
                <a:schemeClr val="accent4"/>
              </a:solidFill>
              <a:latin typeface="Calibri" pitchFamily="34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38862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17" name="Rectangle 16"/>
          <p:cNvSpPr/>
          <p:nvPr/>
        </p:nvSpPr>
        <p:spPr>
          <a:xfrm>
            <a:off x="38862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24000" y="1705708"/>
            <a:ext cx="6705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  Thread 1                                     Thread 2                                     Thread 3</a:t>
            </a:r>
            <a:endParaRPr lang="en-US" dirty="0">
              <a:latin typeface="Calibri" pitchFamily="34" charset="0"/>
            </a:endParaRPr>
          </a:p>
        </p:txBody>
      </p:sp>
      <p:grpSp>
        <p:nvGrpSpPr>
          <p:cNvPr id="3" name="Group 19"/>
          <p:cNvGrpSpPr/>
          <p:nvPr/>
        </p:nvGrpSpPr>
        <p:grpSpPr>
          <a:xfrm>
            <a:off x="275662" y="2057400"/>
            <a:ext cx="777655" cy="3120212"/>
            <a:chOff x="428062" y="2057400"/>
            <a:chExt cx="777655" cy="3120212"/>
          </a:xfrm>
        </p:grpSpPr>
        <p:sp>
          <p:nvSpPr>
            <p:cNvPr id="21" name="TextBox 162"/>
            <p:cNvSpPr txBox="1">
              <a:spLocks noChangeArrowheads="1"/>
            </p:cNvSpPr>
            <p:nvPr/>
          </p:nvSpPr>
          <p:spPr bwMode="auto">
            <a:xfrm rot="16200000">
              <a:off x="-297509" y="3598209"/>
              <a:ext cx="1958973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dirty="0">
                  <a:latin typeface="Calibri" pitchFamily="34" charset="0"/>
                  <a:cs typeface="Times New Roman" pitchFamily="18" charset="0"/>
                </a:rPr>
                <a:t>Epochs</a:t>
              </a:r>
            </a:p>
          </p:txBody>
        </p:sp>
        <p:sp>
          <p:nvSpPr>
            <p:cNvPr id="22" name="TextBox 163"/>
            <p:cNvSpPr txBox="1">
              <a:spLocks noChangeArrowheads="1"/>
            </p:cNvSpPr>
            <p:nvPr/>
          </p:nvSpPr>
          <p:spPr bwMode="auto">
            <a:xfrm rot="16200000">
              <a:off x="675000" y="3539692"/>
              <a:ext cx="553603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</a:p>
          </p:txBody>
        </p:sp>
        <p:sp>
          <p:nvSpPr>
            <p:cNvPr id="23" name="TextBox 193"/>
            <p:cNvSpPr txBox="1">
              <a:spLocks noChangeArrowheads="1"/>
            </p:cNvSpPr>
            <p:nvPr/>
          </p:nvSpPr>
          <p:spPr bwMode="auto">
            <a:xfrm rot="16200000">
              <a:off x="568099" y="2187187"/>
              <a:ext cx="767406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-1</a:t>
              </a:r>
            </a:p>
          </p:txBody>
        </p:sp>
        <p:sp>
          <p:nvSpPr>
            <p:cNvPr id="24" name="TextBox 194"/>
            <p:cNvSpPr txBox="1">
              <a:spLocks noChangeArrowheads="1"/>
            </p:cNvSpPr>
            <p:nvPr/>
          </p:nvSpPr>
          <p:spPr bwMode="auto">
            <a:xfrm rot="16200000">
              <a:off x="605801" y="4577695"/>
              <a:ext cx="692002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+1</a:t>
              </a:r>
            </a:p>
          </p:txBody>
        </p:sp>
      </p:grpSp>
      <p:grpSp>
        <p:nvGrpSpPr>
          <p:cNvPr id="4" name="Group 24"/>
          <p:cNvGrpSpPr/>
          <p:nvPr/>
        </p:nvGrpSpPr>
        <p:grpSpPr>
          <a:xfrm>
            <a:off x="5562600" y="3962400"/>
            <a:ext cx="990600" cy="621781"/>
            <a:chOff x="5715000" y="3886200"/>
            <a:chExt cx="1981200" cy="854948"/>
          </a:xfrm>
        </p:grpSpPr>
        <p:sp>
          <p:nvSpPr>
            <p:cNvPr id="27" name="Plaque 26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l,2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0" name="TextBox 29"/>
            <p:cNvSpPr txBox="1"/>
            <p:nvPr/>
          </p:nvSpPr>
          <p:spPr>
            <a:xfrm>
              <a:off x="5715000" y="4190997"/>
              <a:ext cx="1981200" cy="5501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  <a:p>
              <a:pPr algn="ctr"/>
              <a:endParaRPr lang="en-US" sz="1000" dirty="0" smtClean="0">
                <a:latin typeface="Calibri" pitchFamily="34" charset="0"/>
              </a:endParaRPr>
            </a:p>
          </p:txBody>
        </p:sp>
      </p:grpSp>
      <p:grpSp>
        <p:nvGrpSpPr>
          <p:cNvPr id="5" name="Group 30"/>
          <p:cNvGrpSpPr/>
          <p:nvPr/>
        </p:nvGrpSpPr>
        <p:grpSpPr>
          <a:xfrm>
            <a:off x="5486400" y="2667002"/>
            <a:ext cx="990600" cy="609601"/>
            <a:chOff x="5715000" y="3886200"/>
            <a:chExt cx="1981200" cy="838200"/>
          </a:xfrm>
        </p:grpSpPr>
        <p:sp>
          <p:nvSpPr>
            <p:cNvPr id="32" name="Plaque 31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l-1,2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3" name="TextBox 32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8" name="Group 33"/>
          <p:cNvGrpSpPr/>
          <p:nvPr/>
        </p:nvGrpSpPr>
        <p:grpSpPr>
          <a:xfrm>
            <a:off x="5486400" y="5321821"/>
            <a:ext cx="990600" cy="609601"/>
            <a:chOff x="5715000" y="3886200"/>
            <a:chExt cx="1981200" cy="838200"/>
          </a:xfrm>
        </p:grpSpPr>
        <p:sp>
          <p:nvSpPr>
            <p:cNvPr id="35" name="Plaque 34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l+1,2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6" name="TextBox 35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11" name="Group 36"/>
          <p:cNvGrpSpPr/>
          <p:nvPr/>
        </p:nvGrpSpPr>
        <p:grpSpPr>
          <a:xfrm>
            <a:off x="2819400" y="3962400"/>
            <a:ext cx="990600" cy="621781"/>
            <a:chOff x="5715000" y="3886200"/>
            <a:chExt cx="1981200" cy="854948"/>
          </a:xfrm>
        </p:grpSpPr>
        <p:sp>
          <p:nvSpPr>
            <p:cNvPr id="38" name="Plaque 37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715000" y="4190997"/>
              <a:ext cx="1981200" cy="5501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  <a:p>
              <a:pPr algn="ctr"/>
              <a:endParaRPr lang="en-US" sz="1000" dirty="0" smtClean="0">
                <a:latin typeface="Calibri" pitchFamily="34" charset="0"/>
              </a:endParaRPr>
            </a:p>
          </p:txBody>
        </p:sp>
      </p:grpSp>
      <p:grpSp>
        <p:nvGrpSpPr>
          <p:cNvPr id="12" name="Group 39"/>
          <p:cNvGrpSpPr/>
          <p:nvPr/>
        </p:nvGrpSpPr>
        <p:grpSpPr>
          <a:xfrm>
            <a:off x="2743200" y="2667002"/>
            <a:ext cx="990600" cy="609601"/>
            <a:chOff x="5715000" y="3886200"/>
            <a:chExt cx="1981200" cy="838200"/>
          </a:xfrm>
        </p:grpSpPr>
        <p:sp>
          <p:nvSpPr>
            <p:cNvPr id="41" name="Plaque 40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l-1,1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13" name="Group 42"/>
          <p:cNvGrpSpPr/>
          <p:nvPr/>
        </p:nvGrpSpPr>
        <p:grpSpPr>
          <a:xfrm>
            <a:off x="2743200" y="5321821"/>
            <a:ext cx="990600" cy="609601"/>
            <a:chOff x="5715000" y="3886200"/>
            <a:chExt cx="1981200" cy="838200"/>
          </a:xfrm>
        </p:grpSpPr>
        <p:sp>
          <p:nvSpPr>
            <p:cNvPr id="44" name="Plaque 43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l+1,1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</a:t>
              </a:r>
              <a:r>
                <a:rPr lang="en-US" sz="1000" dirty="0" smtClean="0">
                  <a:latin typeface="Courier New" pitchFamily="49" charset="0"/>
                  <a:cs typeface="Courier New" pitchFamily="49" charset="0"/>
                </a:rPr>
                <a:t>{a-b}</a:t>
              </a:r>
            </a:p>
          </p:txBody>
        </p:sp>
      </p:grpSp>
      <p:grpSp>
        <p:nvGrpSpPr>
          <p:cNvPr id="20" name="Group 45"/>
          <p:cNvGrpSpPr/>
          <p:nvPr/>
        </p:nvGrpSpPr>
        <p:grpSpPr>
          <a:xfrm>
            <a:off x="8077200" y="3962402"/>
            <a:ext cx="990600" cy="609601"/>
            <a:chOff x="5715000" y="3886200"/>
            <a:chExt cx="1981200" cy="838200"/>
          </a:xfrm>
        </p:grpSpPr>
        <p:sp>
          <p:nvSpPr>
            <p:cNvPr id="47" name="Plaque 46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25" name="Group 48"/>
          <p:cNvGrpSpPr/>
          <p:nvPr/>
        </p:nvGrpSpPr>
        <p:grpSpPr>
          <a:xfrm>
            <a:off x="8001000" y="2667002"/>
            <a:ext cx="990600" cy="609601"/>
            <a:chOff x="5715000" y="3886200"/>
            <a:chExt cx="1981200" cy="838200"/>
          </a:xfrm>
        </p:grpSpPr>
        <p:sp>
          <p:nvSpPr>
            <p:cNvPr id="50" name="Plaque 49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l-1,3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31" name="Group 51"/>
          <p:cNvGrpSpPr/>
          <p:nvPr/>
        </p:nvGrpSpPr>
        <p:grpSpPr>
          <a:xfrm>
            <a:off x="8001000" y="5321819"/>
            <a:ext cx="990600" cy="609601"/>
            <a:chOff x="5715000" y="3886203"/>
            <a:chExt cx="1981200" cy="838201"/>
          </a:xfrm>
        </p:grpSpPr>
        <p:sp>
          <p:nvSpPr>
            <p:cNvPr id="53" name="Plaque 52"/>
            <p:cNvSpPr/>
            <p:nvPr/>
          </p:nvSpPr>
          <p:spPr>
            <a:xfrm>
              <a:off x="5715000" y="3886203"/>
              <a:ext cx="1981200" cy="838201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l+1,3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715000" y="4191003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  <p:bldP spid="17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57200"/>
            <a:ext cx="8229600" cy="731838"/>
          </a:xfrm>
        </p:spPr>
        <p:txBody>
          <a:bodyPr/>
          <a:lstStyle/>
          <a:p>
            <a:r>
              <a:rPr lang="en-US" dirty="0" smtClean="0"/>
              <a:t>Reaching Expressions Example: Communication After 1</a:t>
            </a:r>
            <a:r>
              <a:rPr lang="en-US" baseline="30000" dirty="0" smtClean="0"/>
              <a:t>st</a:t>
            </a:r>
            <a:r>
              <a:rPr lang="en-US" dirty="0" smtClean="0"/>
              <a:t> Pass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1430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t=a-b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7" name="Rectangle 6"/>
          <p:cNvSpPr/>
          <p:nvPr/>
        </p:nvSpPr>
        <p:spPr>
          <a:xfrm>
            <a:off x="6629400" y="2116016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z=a-b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1143000" y="3346939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11430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b=b-1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4" name="Rectangle 13"/>
          <p:cNvSpPr/>
          <p:nvPr/>
        </p:nvSpPr>
        <p:spPr>
          <a:xfrm>
            <a:off x="6629400" y="4577862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Rectangle 14"/>
          <p:cNvSpPr/>
          <p:nvPr/>
        </p:nvSpPr>
        <p:spPr>
          <a:xfrm>
            <a:off x="6629400" y="3346939"/>
            <a:ext cx="2057400" cy="98473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9" name="Down Arrow 18"/>
          <p:cNvSpPr/>
          <p:nvPr/>
        </p:nvSpPr>
        <p:spPr>
          <a:xfrm>
            <a:off x="76200" y="4658984"/>
            <a:ext cx="533400" cy="1056016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2400" dirty="0" smtClean="0">
                <a:solidFill>
                  <a:schemeClr val="tx1"/>
                </a:solidFill>
              </a:rPr>
              <a:t>Time</a:t>
            </a:r>
            <a:endParaRPr lang="en-US" sz="2400" dirty="0">
              <a:solidFill>
                <a:schemeClr val="tx1"/>
              </a:solidFill>
            </a:endParaRPr>
          </a:p>
        </p:txBody>
      </p:sp>
      <p:sp>
        <p:nvSpPr>
          <p:cNvPr id="26" name="Oval 25"/>
          <p:cNvSpPr/>
          <p:nvPr/>
        </p:nvSpPr>
        <p:spPr>
          <a:xfrm>
            <a:off x="3810000" y="1066800"/>
            <a:ext cx="2209800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Initial state</a:t>
            </a:r>
            <a:r>
              <a:rPr lang="en-US" dirty="0" smtClean="0">
                <a:solidFill>
                  <a:schemeClr val="tx1"/>
                </a:solidFill>
              </a:rPr>
              <a:t>: 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a-b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available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8" name="Rectangle 27"/>
          <p:cNvSpPr>
            <a:spLocks noChangeArrowheads="1"/>
          </p:cNvSpPr>
          <p:nvPr/>
        </p:nvSpPr>
        <p:spPr bwMode="auto">
          <a:xfrm>
            <a:off x="3886200" y="3346939"/>
            <a:ext cx="2071382" cy="9906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  <a:headEnd/>
            <a:tailEnd/>
          </a:ln>
          <a:effectLst>
            <a:glow rad="228600">
              <a:srgbClr val="0594FF">
                <a:alpha val="40000"/>
              </a:srgb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y=a-b</a:t>
            </a:r>
          </a:p>
        </p:txBody>
      </p:sp>
      <p:sp>
        <p:nvSpPr>
          <p:cNvPr id="29" name="TextBox 28"/>
          <p:cNvSpPr txBox="1">
            <a:spLocks noChangeArrowheads="1"/>
          </p:cNvSpPr>
          <p:nvPr/>
        </p:nvSpPr>
        <p:spPr bwMode="auto">
          <a:xfrm>
            <a:off x="381001" y="5894387"/>
            <a:ext cx="8382000" cy="430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2200" dirty="0" smtClean="0">
                <a:solidFill>
                  <a:schemeClr val="accent4"/>
                </a:solidFill>
                <a:latin typeface="Calibri" pitchFamily="34" charset="0"/>
              </a:rPr>
              <a:t>Body </a:t>
            </a:r>
            <a:r>
              <a:rPr lang="en-US" sz="2200" dirty="0" smtClean="0">
                <a:latin typeface="Calibri" pitchFamily="34" charset="0"/>
              </a:rPr>
              <a:t>computes the meet of the </a:t>
            </a:r>
            <a:r>
              <a:rPr lang="en-US" sz="2200" dirty="0" smtClean="0">
                <a:solidFill>
                  <a:schemeClr val="accent4"/>
                </a:solidFill>
                <a:latin typeface="Calibri" pitchFamily="34" charset="0"/>
              </a:rPr>
              <a:t>Side-Out</a:t>
            </a:r>
            <a:r>
              <a:rPr lang="en-US" sz="2200" dirty="0" smtClean="0">
                <a:latin typeface="Calibri" pitchFamily="34" charset="0"/>
              </a:rPr>
              <a:t> of the </a:t>
            </a:r>
            <a:r>
              <a:rPr lang="en-US" sz="2200" dirty="0" smtClean="0">
                <a:solidFill>
                  <a:schemeClr val="accent4"/>
                </a:solidFill>
                <a:latin typeface="Calibri" pitchFamily="34" charset="0"/>
              </a:rPr>
              <a:t>wings</a:t>
            </a:r>
            <a:r>
              <a:rPr lang="en-US" sz="2200" dirty="0" smtClean="0">
                <a:latin typeface="Calibri" pitchFamily="34" charset="0"/>
              </a:rPr>
              <a:t> to get the </a:t>
            </a:r>
            <a:r>
              <a:rPr lang="en-US" sz="2200" dirty="0" smtClean="0">
                <a:solidFill>
                  <a:schemeClr val="accent4"/>
                </a:solidFill>
                <a:latin typeface="Calibri" pitchFamily="34" charset="0"/>
              </a:rPr>
              <a:t>Side-In</a:t>
            </a:r>
            <a:endParaRPr lang="en-US" sz="2200" dirty="0">
              <a:solidFill>
                <a:schemeClr val="accent4"/>
              </a:solidFill>
              <a:latin typeface="Calibri" pitchFamily="34" charset="0"/>
            </a:endParaRPr>
          </a:p>
        </p:txBody>
      </p:sp>
      <p:sp>
        <p:nvSpPr>
          <p:cNvPr id="18" name="TextBox 17"/>
          <p:cNvSpPr txBox="1"/>
          <p:nvPr/>
        </p:nvSpPr>
        <p:spPr>
          <a:xfrm>
            <a:off x="1524000" y="1705708"/>
            <a:ext cx="6705600" cy="369332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  Thread 1                                     Thread 2                                     Thread 3</a:t>
            </a:r>
            <a:endParaRPr lang="en-US" dirty="0">
              <a:latin typeface="Calibri" pitchFamily="34" charset="0"/>
            </a:endParaRPr>
          </a:p>
        </p:txBody>
      </p:sp>
      <p:grpSp>
        <p:nvGrpSpPr>
          <p:cNvPr id="3" name="Group 19"/>
          <p:cNvGrpSpPr/>
          <p:nvPr/>
        </p:nvGrpSpPr>
        <p:grpSpPr>
          <a:xfrm>
            <a:off x="275662" y="2057400"/>
            <a:ext cx="777655" cy="3120212"/>
            <a:chOff x="428062" y="2057400"/>
            <a:chExt cx="777655" cy="3120212"/>
          </a:xfrm>
        </p:grpSpPr>
        <p:sp>
          <p:nvSpPr>
            <p:cNvPr id="21" name="TextBox 162"/>
            <p:cNvSpPr txBox="1">
              <a:spLocks noChangeArrowheads="1"/>
            </p:cNvSpPr>
            <p:nvPr/>
          </p:nvSpPr>
          <p:spPr bwMode="auto">
            <a:xfrm rot="16200000">
              <a:off x="-297509" y="3598209"/>
              <a:ext cx="1958973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dirty="0">
                  <a:latin typeface="Calibri" pitchFamily="34" charset="0"/>
                  <a:cs typeface="Times New Roman" pitchFamily="18" charset="0"/>
                </a:rPr>
                <a:t>Epochs</a:t>
              </a:r>
            </a:p>
          </p:txBody>
        </p:sp>
        <p:sp>
          <p:nvSpPr>
            <p:cNvPr id="22" name="TextBox 163"/>
            <p:cNvSpPr txBox="1">
              <a:spLocks noChangeArrowheads="1"/>
            </p:cNvSpPr>
            <p:nvPr/>
          </p:nvSpPr>
          <p:spPr bwMode="auto">
            <a:xfrm rot="16200000">
              <a:off x="675000" y="3539692"/>
              <a:ext cx="553603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</a:p>
          </p:txBody>
        </p:sp>
        <p:sp>
          <p:nvSpPr>
            <p:cNvPr id="23" name="TextBox 193"/>
            <p:cNvSpPr txBox="1">
              <a:spLocks noChangeArrowheads="1"/>
            </p:cNvSpPr>
            <p:nvPr/>
          </p:nvSpPr>
          <p:spPr bwMode="auto">
            <a:xfrm rot="16200000">
              <a:off x="568099" y="2187187"/>
              <a:ext cx="767406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-1</a:t>
              </a:r>
            </a:p>
          </p:txBody>
        </p:sp>
        <p:sp>
          <p:nvSpPr>
            <p:cNvPr id="24" name="TextBox 194"/>
            <p:cNvSpPr txBox="1">
              <a:spLocks noChangeArrowheads="1"/>
            </p:cNvSpPr>
            <p:nvPr/>
          </p:nvSpPr>
          <p:spPr bwMode="auto">
            <a:xfrm rot="16200000">
              <a:off x="605801" y="4577695"/>
              <a:ext cx="692002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Ctr="1">
              <a:spAutoFit/>
            </a:bodyPr>
            <a:lstStyle/>
            <a:p>
              <a:r>
                <a:rPr lang="en-US" sz="2700" i="1" dirty="0">
                  <a:latin typeface="Times New Roman" pitchFamily="18" charset="0"/>
                  <a:cs typeface="Times New Roman" pitchFamily="18" charset="0"/>
                </a:rPr>
                <a:t>l</a:t>
              </a:r>
              <a:r>
                <a:rPr lang="en-US" sz="2700" dirty="0">
                  <a:latin typeface="Times New Roman" pitchFamily="18" charset="0"/>
                  <a:cs typeface="Times New Roman" pitchFamily="18" charset="0"/>
                </a:rPr>
                <a:t>+1</a:t>
              </a:r>
            </a:p>
          </p:txBody>
        </p:sp>
      </p:grpSp>
      <p:grpSp>
        <p:nvGrpSpPr>
          <p:cNvPr id="4" name="Group 36"/>
          <p:cNvGrpSpPr/>
          <p:nvPr/>
        </p:nvGrpSpPr>
        <p:grpSpPr>
          <a:xfrm>
            <a:off x="2819400" y="3962402"/>
            <a:ext cx="990600" cy="609601"/>
            <a:chOff x="5715000" y="3886200"/>
            <a:chExt cx="1981200" cy="838200"/>
          </a:xfrm>
        </p:grpSpPr>
        <p:sp>
          <p:nvSpPr>
            <p:cNvPr id="38" name="Plaque 37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39" name="TextBox 38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5" name="Group 39"/>
          <p:cNvGrpSpPr/>
          <p:nvPr/>
        </p:nvGrpSpPr>
        <p:grpSpPr>
          <a:xfrm>
            <a:off x="2743200" y="2667002"/>
            <a:ext cx="990600" cy="609601"/>
            <a:chOff x="5715000" y="3886200"/>
            <a:chExt cx="1981200" cy="838200"/>
          </a:xfrm>
        </p:grpSpPr>
        <p:sp>
          <p:nvSpPr>
            <p:cNvPr id="41" name="Plaque 40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l-1,1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2" name="TextBox 41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8" name="Group 42"/>
          <p:cNvGrpSpPr/>
          <p:nvPr/>
        </p:nvGrpSpPr>
        <p:grpSpPr>
          <a:xfrm>
            <a:off x="2743200" y="5321821"/>
            <a:ext cx="990600" cy="609601"/>
            <a:chOff x="5715000" y="3886200"/>
            <a:chExt cx="1981200" cy="838200"/>
          </a:xfrm>
        </p:grpSpPr>
        <p:sp>
          <p:nvSpPr>
            <p:cNvPr id="44" name="Plaque 43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l+1,1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5" name="TextBox 44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</a:t>
              </a:r>
              <a:r>
                <a:rPr lang="en-US" sz="1000" dirty="0" smtClean="0">
                  <a:latin typeface="Courier New" pitchFamily="49" charset="0"/>
                  <a:cs typeface="Courier New" pitchFamily="49" charset="0"/>
                </a:rPr>
                <a:t>{a-b}</a:t>
              </a:r>
            </a:p>
          </p:txBody>
        </p:sp>
      </p:grpSp>
      <p:grpSp>
        <p:nvGrpSpPr>
          <p:cNvPr id="11" name="Group 45"/>
          <p:cNvGrpSpPr/>
          <p:nvPr/>
        </p:nvGrpSpPr>
        <p:grpSpPr>
          <a:xfrm>
            <a:off x="8077200" y="3962402"/>
            <a:ext cx="990600" cy="609601"/>
            <a:chOff x="5715000" y="3886200"/>
            <a:chExt cx="1981200" cy="838200"/>
          </a:xfrm>
        </p:grpSpPr>
        <p:sp>
          <p:nvSpPr>
            <p:cNvPr id="47" name="Plaque 46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48" name="TextBox 47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grpSp>
        <p:nvGrpSpPr>
          <p:cNvPr id="12" name="Group 48"/>
          <p:cNvGrpSpPr/>
          <p:nvPr/>
        </p:nvGrpSpPr>
        <p:grpSpPr>
          <a:xfrm>
            <a:off x="8001000" y="2667000"/>
            <a:ext cx="990600" cy="621781"/>
            <a:chOff x="5715000" y="3886200"/>
            <a:chExt cx="1981200" cy="854948"/>
          </a:xfrm>
        </p:grpSpPr>
        <p:sp>
          <p:nvSpPr>
            <p:cNvPr id="50" name="Plaque 49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l-1,3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1" name="TextBox 50"/>
            <p:cNvSpPr txBox="1"/>
            <p:nvPr/>
          </p:nvSpPr>
          <p:spPr>
            <a:xfrm>
              <a:off x="5715000" y="4190997"/>
              <a:ext cx="1981200" cy="5501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  <a:p>
              <a:pPr algn="ctr"/>
              <a:endParaRPr lang="en-US" sz="1000" dirty="0" smtClean="0">
                <a:latin typeface="Calibri" pitchFamily="34" charset="0"/>
              </a:endParaRPr>
            </a:p>
          </p:txBody>
        </p:sp>
      </p:grpSp>
      <p:grpSp>
        <p:nvGrpSpPr>
          <p:cNvPr id="13" name="Group 51"/>
          <p:cNvGrpSpPr/>
          <p:nvPr/>
        </p:nvGrpSpPr>
        <p:grpSpPr>
          <a:xfrm>
            <a:off x="8001000" y="5321821"/>
            <a:ext cx="990600" cy="609601"/>
            <a:chOff x="5715000" y="3886200"/>
            <a:chExt cx="1981200" cy="838200"/>
          </a:xfrm>
        </p:grpSpPr>
        <p:sp>
          <p:nvSpPr>
            <p:cNvPr id="53" name="Plaque 52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SIDE-OUT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l+1,3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4" name="TextBox 53"/>
            <p:cNvSpPr txBox="1"/>
            <p:nvPr/>
          </p:nvSpPr>
          <p:spPr>
            <a:xfrm>
              <a:off x="5715000" y="4190997"/>
              <a:ext cx="1981200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{}</a:t>
              </a:r>
            </a:p>
          </p:txBody>
        </p:sp>
      </p:grpSp>
      <p:sp>
        <p:nvSpPr>
          <p:cNvPr id="49" name="Oval 48"/>
          <p:cNvSpPr/>
          <p:nvPr/>
        </p:nvSpPr>
        <p:spPr>
          <a:xfrm>
            <a:off x="4495800" y="1981200"/>
            <a:ext cx="990600" cy="762000"/>
          </a:xfrm>
          <a:prstGeom prst="ellipse">
            <a:avLst/>
          </a:prstGeom>
          <a:solidFill>
            <a:schemeClr val="accent4">
              <a:lumMod val="50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 anchorCtr="0"/>
          <a:lstStyle/>
          <a:p>
            <a:pPr algn="ctr"/>
            <a:r>
              <a:rPr lang="en-US" sz="2600" dirty="0" smtClean="0">
                <a:solidFill>
                  <a:schemeClr val="bg1"/>
                </a:solidFill>
                <a:latin typeface="Calibri" pitchFamily="34" charset="0"/>
              </a:rPr>
              <a:t>meet</a:t>
            </a:r>
          </a:p>
        </p:txBody>
      </p:sp>
      <p:grpSp>
        <p:nvGrpSpPr>
          <p:cNvPr id="16" name="Group 39"/>
          <p:cNvGrpSpPr/>
          <p:nvPr/>
        </p:nvGrpSpPr>
        <p:grpSpPr>
          <a:xfrm>
            <a:off x="4495800" y="2590800"/>
            <a:ext cx="990600" cy="621781"/>
            <a:chOff x="5715000" y="3886200"/>
            <a:chExt cx="1981200" cy="854948"/>
          </a:xfrm>
        </p:grpSpPr>
        <p:sp>
          <p:nvSpPr>
            <p:cNvPr id="55" name="Plaque 54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100" dirty="0" smtClean="0">
                  <a:solidFill>
                    <a:schemeClr val="tx1"/>
                  </a:solidFill>
                  <a:latin typeface="Calibri" pitchFamily="34" charset="0"/>
                </a:rPr>
                <a:t>SIDE-IN</a:t>
              </a:r>
              <a:r>
                <a:rPr lang="en-US" sz="11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l,2</a:t>
              </a:r>
              <a:endParaRPr lang="en-US" sz="11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56" name="TextBox 55"/>
            <p:cNvSpPr txBox="1"/>
            <p:nvPr/>
          </p:nvSpPr>
          <p:spPr>
            <a:xfrm>
              <a:off x="5715000" y="4190997"/>
              <a:ext cx="1981200" cy="55015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000" dirty="0" smtClean="0">
                  <a:latin typeface="Calibri" pitchFamily="34" charset="0"/>
                </a:rPr>
                <a:t>KILL = {</a:t>
              </a:r>
              <a:r>
                <a:rPr lang="en-US" sz="1000" dirty="0" smtClean="0">
                  <a:latin typeface="Courier New" pitchFamily="49" charset="0"/>
                  <a:cs typeface="Courier New" pitchFamily="49" charset="0"/>
                </a:rPr>
                <a:t>a-b</a:t>
              </a:r>
              <a:r>
                <a:rPr lang="en-US" sz="1000" dirty="0" smtClean="0">
                  <a:latin typeface="Calibri" pitchFamily="34" charset="0"/>
                </a:rPr>
                <a:t>}</a:t>
              </a:r>
            </a:p>
            <a:p>
              <a:pPr algn="ctr"/>
              <a:endParaRPr lang="en-US" sz="1000" dirty="0" smtClean="0">
                <a:latin typeface="Calibri" pitchFamily="34" charset="0"/>
              </a:endParaRPr>
            </a:p>
          </p:txBody>
        </p:sp>
      </p:grpSp>
      <p:sp>
        <p:nvSpPr>
          <p:cNvPr id="57" name="TextBox 56"/>
          <p:cNvSpPr txBox="1">
            <a:spLocks noChangeArrowheads="1"/>
          </p:cNvSpPr>
          <p:nvPr/>
        </p:nvSpPr>
        <p:spPr bwMode="auto">
          <a:xfrm>
            <a:off x="6400800" y="967770"/>
            <a:ext cx="2362200" cy="7848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500" b="1" dirty="0" smtClean="0">
                <a:solidFill>
                  <a:schemeClr val="accent4">
                    <a:lumMod val="50000"/>
                  </a:schemeClr>
                </a:solidFill>
                <a:latin typeface="Calibri" pitchFamily="34" charset="0"/>
              </a:rPr>
              <a:t>Defined in paper; not standard reaching exps meet</a:t>
            </a:r>
            <a:endParaRPr lang="en-US" sz="1500" b="1" dirty="0">
              <a:solidFill>
                <a:schemeClr val="accent4">
                  <a:lumMod val="50000"/>
                </a:schemeClr>
              </a:solidFill>
              <a:latin typeface="Calibri" pitchFamily="34" charset="0"/>
            </a:endParaRPr>
          </a:p>
        </p:txBody>
      </p:sp>
      <p:cxnSp>
        <p:nvCxnSpPr>
          <p:cNvPr id="60" name="Straight Arrow Connector 59"/>
          <p:cNvCxnSpPr>
            <a:endCxn id="49" idx="7"/>
          </p:cNvCxnSpPr>
          <p:nvPr/>
        </p:nvCxnSpPr>
        <p:spPr>
          <a:xfrm rot="10800000" flipV="1">
            <a:off x="5341330" y="1600200"/>
            <a:ext cx="1745270" cy="492592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custDataLst>
      <p:tags r:id="rId1"/>
    </p:custDataLst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0.19584 -0.08982 " pathEditMode="relative" rAng="0" ptsTypes="AA">
                                      <p:cBhvr>
                                        <p:cTn id="16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8" y="-45"/>
                                    </p:animMotion>
                                  </p:childTnLst>
                                </p:cTn>
                              </p:par>
                              <p:par>
                                <p:cTn id="17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0.17916 -0.27871 " pathEditMode="relative" rAng="0" ptsTypes="AA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-139"/>
                                    </p:animMotion>
                                  </p:childTnLst>
                                </p:cTn>
                              </p:par>
                              <p:par>
                                <p:cTn id="19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0.1875 -0.47686 " pathEditMode="relative" rAng="0" ptsTypes="AA">
                                      <p:cBhvr>
                                        <p:cTn id="2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4" y="-238"/>
                                    </p:animMotion>
                                  </p:childTnLst>
                                </p:cTn>
                              </p:par>
                              <p:par>
                                <p:cTn id="21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33333E-6 1.85185E-6 L -0.3875 -0.27871 " pathEditMode="relative" rAng="0" ptsTypes="AA">
                                      <p:cBhvr>
                                        <p:cTn id="22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" y="-139"/>
                                    </p:animMotion>
                                  </p:childTnLst>
                                </p:cTn>
                              </p:par>
                              <p:par>
                                <p:cTn id="23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7.40741E-7 L -0.3875 -0.08982 " pathEditMode="relative" rAng="0" ptsTypes="AA">
                                      <p:cBhvr>
                                        <p:cTn id="24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4" y="-45"/>
                                    </p:animMotion>
                                  </p:childTnLst>
                                </p:cTn>
                              </p:par>
                              <p:par>
                                <p:cTn id="25" presetID="56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3.33333E-6 3.7037E-6 L -0.37916 -0.47686 " pathEditMode="relative" rAng="0" ptsTypes="AA">
                                      <p:cBhvr>
                                        <p:cTn id="26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190" y="-238"/>
                                    </p:animMotion>
                                  </p:childTnLst>
                                </p:cTn>
                              </p:par>
                              <p:par>
                                <p:cTn id="2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8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1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ntr" presetSubtype="0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7" grpId="0"/>
      <p:bldP spid="57" grpId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Reaching Expressions:  2</a:t>
            </a:r>
            <a:r>
              <a:rPr lang="en-US" baseline="30000" dirty="0" smtClean="0"/>
              <a:t>nd</a:t>
            </a:r>
            <a:r>
              <a:rPr lang="en-US" dirty="0" smtClean="0"/>
              <a:t> Pass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724400"/>
            <a:ext cx="8229600" cy="1401763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Initiate 2</a:t>
            </a:r>
            <a:r>
              <a:rPr lang="en-US" baseline="30000" dirty="0" smtClean="0"/>
              <a:t>nd</a:t>
            </a:r>
            <a:r>
              <a:rPr lang="en-US" dirty="0" smtClean="0"/>
              <a:t> pass, incorporating Side-In</a:t>
            </a:r>
          </a:p>
          <a:p>
            <a:r>
              <a:rPr lang="en-US" dirty="0" smtClean="0"/>
              <a:t>Side-In shows that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a-b </a:t>
            </a:r>
            <a:r>
              <a:rPr lang="en-US" dirty="0" smtClean="0"/>
              <a:t>was not necessarily globally available</a:t>
            </a: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3505200" y="2819400"/>
            <a:ext cx="2833382" cy="1828800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  <a:ln>
            <a:solidFill>
              <a:schemeClr val="tx1"/>
            </a:solidFill>
            <a:headEnd/>
            <a:tailEnd/>
          </a:ln>
          <a:effectLst>
            <a:glow rad="228600">
              <a:srgbClr val="0594FF">
                <a:alpha val="40000"/>
              </a:srgbClr>
            </a:glo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anchor="ctr"/>
          <a:lstStyle/>
          <a:p>
            <a:pPr algn="ctr"/>
            <a:r>
              <a:rPr lang="en-US" sz="2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endParaRPr lang="en-US" sz="22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endParaRPr lang="en-US" sz="22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3810000" y="1143000"/>
            <a:ext cx="2209800" cy="6096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Initial state</a:t>
            </a:r>
            <a:r>
              <a:rPr lang="en-US" dirty="0" smtClean="0">
                <a:solidFill>
                  <a:schemeClr val="tx1"/>
                </a:solidFill>
              </a:rPr>
              <a:t>:  </a:t>
            </a:r>
          </a:p>
          <a:p>
            <a:pPr algn="ctr"/>
            <a:r>
              <a:rPr lang="en-US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a-b </a:t>
            </a:r>
            <a:r>
              <a:rPr lang="en-US" dirty="0" smtClean="0">
                <a:solidFill>
                  <a:schemeClr val="tx1"/>
                </a:solidFill>
                <a:latin typeface="Calibri" pitchFamily="34" charset="0"/>
              </a:rPr>
              <a:t>available</a:t>
            </a:r>
            <a:endParaRPr lang="en-US" dirty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4" name="Group 39"/>
          <p:cNvGrpSpPr/>
          <p:nvPr/>
        </p:nvGrpSpPr>
        <p:grpSpPr>
          <a:xfrm>
            <a:off x="1447800" y="3810000"/>
            <a:ext cx="1981200" cy="896487"/>
            <a:chOff x="5715000" y="3886200"/>
            <a:chExt cx="1981200" cy="838200"/>
          </a:xfrm>
        </p:grpSpPr>
        <p:sp>
          <p:nvSpPr>
            <p:cNvPr id="18" name="Plaque 17"/>
            <p:cNvSpPr/>
            <p:nvPr/>
          </p:nvSpPr>
          <p:spPr>
            <a:xfrm>
              <a:off x="5715000" y="3886200"/>
              <a:ext cx="1981200" cy="838200"/>
            </a:xfrm>
            <a:prstGeom prst="plaque">
              <a:avLst/>
            </a:prstGeom>
            <a:solidFill>
              <a:srgbClr val="DAC4D3"/>
            </a:solidFill>
            <a:ln w="9525"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0" tIns="0" rIns="0" bIns="0" rtlCol="0" anchor="t" anchorCtr="0"/>
            <a:lstStyle/>
            <a:p>
              <a:pPr algn="ctr"/>
              <a:r>
                <a:rPr lang="en-US" sz="1500" dirty="0" smtClean="0">
                  <a:solidFill>
                    <a:schemeClr val="tx1"/>
                  </a:solidFill>
                  <a:latin typeface="Calibri" pitchFamily="34" charset="0"/>
                </a:rPr>
                <a:t>SIDE-IN</a:t>
              </a:r>
              <a:r>
                <a:rPr lang="en-US" sz="1500" i="1" baseline="-25000" dirty="0" smtClean="0">
                  <a:solidFill>
                    <a:schemeClr val="tx1"/>
                  </a:solidFill>
                  <a:latin typeface="Times New Roman" pitchFamily="18" charset="0"/>
                  <a:cs typeface="Times New Roman" pitchFamily="18" charset="0"/>
                </a:rPr>
                <a:t>l,2</a:t>
              </a:r>
              <a:endParaRPr lang="en-US" sz="1500" i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5715000" y="4190997"/>
              <a:ext cx="1981200" cy="46042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300" dirty="0" smtClean="0">
                  <a:latin typeface="Calibri" pitchFamily="34" charset="0"/>
                </a:rPr>
                <a:t>KILL = {</a:t>
              </a:r>
              <a:r>
                <a:rPr lang="en-US" sz="1300" dirty="0" smtClean="0">
                  <a:latin typeface="Courier New" pitchFamily="49" charset="0"/>
                  <a:cs typeface="Courier New" pitchFamily="49" charset="0"/>
                </a:rPr>
                <a:t>a-b</a:t>
              </a:r>
              <a:r>
                <a:rPr lang="en-US" sz="1300" dirty="0" smtClean="0">
                  <a:latin typeface="Calibri" pitchFamily="34" charset="0"/>
                </a:rPr>
                <a:t>}</a:t>
              </a:r>
            </a:p>
            <a:p>
              <a:pPr algn="ctr"/>
              <a:endParaRPr lang="en-US" sz="1300" dirty="0" smtClean="0">
                <a:latin typeface="Calibri" pitchFamily="34" charset="0"/>
              </a:endParaRPr>
            </a:p>
          </p:txBody>
        </p:sp>
      </p:grpSp>
      <p:sp>
        <p:nvSpPr>
          <p:cNvPr id="22" name="Rectangle 21"/>
          <p:cNvSpPr/>
          <p:nvPr/>
        </p:nvSpPr>
        <p:spPr>
          <a:xfrm>
            <a:off x="4269433" y="3941802"/>
            <a:ext cx="1338828" cy="553998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en-US" sz="3000" b="1" dirty="0" smtClean="0">
                <a:latin typeface="Courier New" pitchFamily="49" charset="0"/>
                <a:cs typeface="Courier New" pitchFamily="49" charset="0"/>
              </a:rPr>
              <a:t>y=a-b</a:t>
            </a:r>
          </a:p>
        </p:txBody>
      </p:sp>
      <p:sp>
        <p:nvSpPr>
          <p:cNvPr id="26" name="Down Arrow 25"/>
          <p:cNvSpPr/>
          <p:nvPr/>
        </p:nvSpPr>
        <p:spPr>
          <a:xfrm>
            <a:off x="3276600" y="2743200"/>
            <a:ext cx="533400" cy="1905000"/>
          </a:xfrm>
          <a:prstGeom prst="downArrow">
            <a:avLst/>
          </a:prstGeom>
          <a:solidFill>
            <a:schemeClr val="accent5">
              <a:lumMod val="75000"/>
            </a:schemeClr>
          </a:solidFill>
          <a:ln w="9525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t" anchorCtr="0"/>
          <a:lstStyle/>
          <a:p>
            <a:pPr algn="ctr"/>
            <a:endParaRPr lang="en-US" sz="12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417 -0.16111 L 5.55112E-17 1.11111E-6 " pathEditMode="relative" rAng="0" ptsTypes="AA">
                                      <p:cBhvr>
                                        <p:cTn id="9" dur="20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" y="81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6" grpId="1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Lifeguards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Canonical examples: </a:t>
            </a:r>
          </a:p>
          <a:p>
            <a:pPr lvl="1"/>
            <a:r>
              <a:rPr lang="en-US" dirty="0" smtClean="0"/>
              <a:t>Reaching Definitions, Reaching Expressions</a:t>
            </a:r>
          </a:p>
          <a:p>
            <a:r>
              <a:rPr lang="en-US" dirty="0" smtClean="0"/>
              <a:t>Lifeguards:</a:t>
            </a:r>
          </a:p>
          <a:p>
            <a:pPr lvl="1"/>
            <a:r>
              <a:rPr lang="en-US" dirty="0" smtClean="0"/>
              <a:t> </a:t>
            </a:r>
            <a:r>
              <a:rPr lang="en-US" cap="small" dirty="0" smtClean="0"/>
              <a:t>AddrCheck</a:t>
            </a:r>
            <a:r>
              <a:rPr lang="en-US" dirty="0" smtClean="0"/>
              <a:t>, </a:t>
            </a:r>
            <a:r>
              <a:rPr lang="en-US" cap="small" dirty="0" smtClean="0"/>
              <a:t>TaintCheck</a:t>
            </a:r>
          </a:p>
          <a:p>
            <a:r>
              <a:rPr lang="en-US" dirty="0" smtClean="0"/>
              <a:t>In all cases, provably guaranteed zero false negatives</a:t>
            </a:r>
          </a:p>
          <a:p>
            <a:pPr lvl="1"/>
            <a:r>
              <a:rPr lang="en-US" dirty="0" smtClean="0"/>
              <a:t>Lifeguard never misses true error</a:t>
            </a:r>
          </a:p>
          <a:p>
            <a:r>
              <a:rPr lang="en-US" dirty="0" smtClean="0"/>
              <a:t>Lifeguards may experience </a:t>
            </a:r>
            <a:r>
              <a:rPr lang="en-US" b="1" i="1" dirty="0" smtClean="0">
                <a:solidFill>
                  <a:schemeClr val="accent4"/>
                </a:solidFill>
              </a:rPr>
              <a:t>false positives </a:t>
            </a:r>
            <a:r>
              <a:rPr lang="en-US" dirty="0" smtClean="0"/>
              <a:t>due to </a:t>
            </a:r>
            <a:r>
              <a:rPr lang="en-US" b="1" i="1" dirty="0" smtClean="0">
                <a:solidFill>
                  <a:schemeClr val="accent4"/>
                </a:solidFill>
              </a:rPr>
              <a:t>conservative analysis</a:t>
            </a:r>
          </a:p>
          <a:p>
            <a:pPr lvl="1"/>
            <a:r>
              <a:rPr lang="en-US" dirty="0" smtClean="0"/>
              <a:t>Occasionally mistake a safe event for an error</a:t>
            </a:r>
          </a:p>
          <a:p>
            <a:r>
              <a:rPr lang="en-US" dirty="0" smtClean="0"/>
              <a:t>Suitable for relaxed memory consistency models</a:t>
            </a:r>
          </a:p>
          <a:p>
            <a:pPr lvl="1"/>
            <a:r>
              <a:rPr lang="en-US" dirty="0" smtClean="0"/>
              <a:t>Require respect of intra-thread data dependences, cache coherency</a:t>
            </a:r>
          </a:p>
          <a:p>
            <a:endParaRPr lang="en-US" dirty="0" smtClean="0"/>
          </a:p>
          <a:p>
            <a:r>
              <a:rPr lang="en-US" dirty="0" smtClean="0"/>
              <a:t>See paper for details</a:t>
            </a:r>
          </a:p>
          <a:p>
            <a:pPr lvl="1">
              <a:buNone/>
            </a:pPr>
            <a:endParaRPr lang="en-US" sz="1000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pPr lvl="1"/>
            <a:endParaRPr lang="en-US" dirty="0"/>
          </a:p>
        </p:txBody>
      </p:sp>
    </p:spTree>
    <p:custDataLst>
      <p:tags r:id="rId1"/>
    </p:custDataLst>
  </p:cSld>
  <p:clrMapOvr>
    <a:masterClrMapping/>
  </p:clrMapOvr>
  <p:transition advTm="534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Analysis:  </a:t>
            </a:r>
            <a:r>
              <a:rPr lang="en-US" cap="small" dirty="0" smtClean="0"/>
              <a:t>AddrCheck</a:t>
            </a:r>
            <a:r>
              <a:rPr lang="en-US" dirty="0" smtClean="0"/>
              <a:t> As Prototype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cap="small" dirty="0" smtClean="0"/>
              <a:t>AddrCheck</a:t>
            </a:r>
            <a:r>
              <a:rPr lang="en-US" dirty="0" smtClean="0"/>
              <a:t>, a memory lifeguard</a:t>
            </a:r>
          </a:p>
          <a:p>
            <a:pPr lvl="1"/>
            <a:r>
              <a:rPr lang="en-US" dirty="0" smtClean="0"/>
              <a:t>Checks that memory locations are </a:t>
            </a:r>
            <a:r>
              <a:rPr lang="en-US" dirty="0" smtClean="0">
                <a:solidFill>
                  <a:schemeClr val="accent4"/>
                </a:solidFill>
              </a:rPr>
              <a:t>unallocated</a:t>
            </a:r>
            <a:r>
              <a:rPr lang="en-US" dirty="0" smtClean="0"/>
              <a:t> before a </a:t>
            </a:r>
            <a:r>
              <a:rPr lang="en-US" dirty="0" smtClean="0">
                <a:solidFill>
                  <a:schemeClr val="accent4"/>
                </a:solidFill>
              </a:rPr>
              <a:t>malloc</a:t>
            </a:r>
          </a:p>
          <a:p>
            <a:pPr lvl="1"/>
            <a:r>
              <a:rPr lang="en-US" dirty="0" smtClean="0"/>
              <a:t>Checks that memory locations are </a:t>
            </a:r>
            <a:r>
              <a:rPr lang="en-US" dirty="0" smtClean="0">
                <a:solidFill>
                  <a:schemeClr val="accent4"/>
                </a:solidFill>
              </a:rPr>
              <a:t>allocated</a:t>
            </a:r>
            <a:r>
              <a:rPr lang="en-US" dirty="0" smtClean="0"/>
              <a:t> before </a:t>
            </a:r>
            <a:r>
              <a:rPr lang="en-US" dirty="0" smtClean="0">
                <a:solidFill>
                  <a:schemeClr val="accent4"/>
                </a:solidFill>
              </a:rPr>
              <a:t>free/read/write</a:t>
            </a:r>
          </a:p>
          <a:p>
            <a:pPr lvl="1"/>
            <a:r>
              <a:rPr lang="en-US" dirty="0" smtClean="0"/>
              <a:t>Adaptation of Reaching Expressions</a:t>
            </a:r>
          </a:p>
          <a:p>
            <a:pPr lvl="1"/>
            <a:endParaRPr lang="en-US" dirty="0" smtClean="0"/>
          </a:p>
          <a:p>
            <a:endParaRPr lang="en-US" dirty="0"/>
          </a:p>
        </p:txBody>
      </p:sp>
      <p:grpSp>
        <p:nvGrpSpPr>
          <p:cNvPr id="19" name="Group 9"/>
          <p:cNvGrpSpPr/>
          <p:nvPr/>
        </p:nvGrpSpPr>
        <p:grpSpPr>
          <a:xfrm>
            <a:off x="2819400" y="3588106"/>
            <a:ext cx="1295400" cy="2209800"/>
            <a:chOff x="7239000" y="1219200"/>
            <a:chExt cx="990600" cy="4343400"/>
          </a:xfrm>
        </p:grpSpPr>
        <p:sp>
          <p:nvSpPr>
            <p:cNvPr id="20" name="Rectangle 19"/>
            <p:cNvSpPr/>
            <p:nvPr/>
          </p:nvSpPr>
          <p:spPr>
            <a:xfrm rot="5400000">
              <a:off x="5486400" y="2971800"/>
              <a:ext cx="4343400" cy="838200"/>
            </a:xfrm>
            <a:prstGeom prst="rect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t" anchorCtr="0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ld 0x14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st 0x10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7315200" y="3745468"/>
              <a:ext cx="914400" cy="725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 smtClean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2" name="TextBox 21"/>
          <p:cNvSpPr txBox="1"/>
          <p:nvPr/>
        </p:nvSpPr>
        <p:spPr>
          <a:xfrm>
            <a:off x="4953000" y="4489549"/>
            <a:ext cx="7620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 smtClean="0">
                <a:latin typeface="Calibri" pitchFamily="34" charset="0"/>
              </a:rPr>
              <a:t>Lifeguard</a:t>
            </a:r>
          </a:p>
        </p:txBody>
      </p:sp>
      <p:cxnSp>
        <p:nvCxnSpPr>
          <p:cNvPr id="23" name="Straight Arrow Connector 22"/>
          <p:cNvCxnSpPr>
            <a:endCxn id="32" idx="1"/>
          </p:cNvCxnSpPr>
          <p:nvPr/>
        </p:nvCxnSpPr>
        <p:spPr>
          <a:xfrm>
            <a:off x="5257800" y="4260949"/>
            <a:ext cx="1219200" cy="53203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5693965" y="4025643"/>
            <a:ext cx="783035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dirty="0" smtClean="0">
                <a:latin typeface="Calibri" pitchFamily="34" charset="0"/>
              </a:rPr>
              <a:t>Check </a:t>
            </a:r>
          </a:p>
          <a:p>
            <a:r>
              <a:rPr lang="en-US" sz="1200" dirty="0" smtClean="0">
                <a:latin typeface="Calibri" pitchFamily="34" charset="0"/>
              </a:rPr>
              <a:t>metadata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3352800" y="5895201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Application</a:t>
            </a:r>
          </a:p>
        </p:txBody>
      </p:sp>
      <p:graphicFrame>
        <p:nvGraphicFramePr>
          <p:cNvPr id="26" name="Table 25"/>
          <p:cNvGraphicFramePr>
            <a:graphicFrameLocks noGrp="1"/>
          </p:cNvGraphicFramePr>
          <p:nvPr/>
        </p:nvGraphicFramePr>
        <p:xfrm>
          <a:off x="6324600" y="4251960"/>
          <a:ext cx="12954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/>
                <a:gridCol w="457200"/>
              </a:tblGrid>
              <a:tr h="28705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ourier New" pitchFamily="49" charset="0"/>
                          <a:cs typeface="Courier New" pitchFamily="49" charset="0"/>
                        </a:rPr>
                        <a:t>0x10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Calibri" pitchFamily="34" charset="0"/>
                        </a:rPr>
                        <a:t>1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705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ourier New" pitchFamily="49" charset="0"/>
                          <a:cs typeface="Courier New" pitchFamily="49" charset="0"/>
                        </a:rPr>
                        <a:t>0x14</a:t>
                      </a:r>
                      <a:endParaRPr lang="en-US" sz="1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Calibri" pitchFamily="34" charset="0"/>
                        </a:rPr>
                        <a:t>0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705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ourier New" pitchFamily="49" charset="0"/>
                          <a:cs typeface="Courier New" pitchFamily="49" charset="0"/>
                        </a:rPr>
                        <a:t>0x18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Courier New" pitchFamily="49" charset="0"/>
                          <a:cs typeface="Courier New" pitchFamily="49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705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ourier New" pitchFamily="49" charset="0"/>
                          <a:cs typeface="Courier New" pitchFamily="49" charset="0"/>
                        </a:rPr>
                        <a:t>0x22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Courier New" pitchFamily="49" charset="0"/>
                          <a:cs typeface="Courier New" pitchFamily="49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7" name="TextBox 26"/>
          <p:cNvSpPr txBox="1"/>
          <p:nvPr/>
        </p:nvSpPr>
        <p:spPr>
          <a:xfrm>
            <a:off x="6400800" y="3575149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Metadata: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  Allocated?</a:t>
            </a:r>
          </a:p>
        </p:txBody>
      </p:sp>
      <p:sp>
        <p:nvSpPr>
          <p:cNvPr id="28" name="Down Arrow 27"/>
          <p:cNvSpPr/>
          <p:nvPr/>
        </p:nvSpPr>
        <p:spPr>
          <a:xfrm>
            <a:off x="2514600" y="5410200"/>
            <a:ext cx="304800" cy="474784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29" name="Picture 6" descr="C:\Users\Michelle\AppData\Local\Microsoft\Windows\Temporary Internet Files\Content.IE5\1KZOMU4V\MCj02908610000[1].wmf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505200" y="5562600"/>
            <a:ext cx="639778" cy="452576"/>
          </a:xfrm>
          <a:prstGeom prst="rect">
            <a:avLst/>
          </a:prstGeom>
          <a:noFill/>
        </p:spPr>
      </p:pic>
      <p:sp>
        <p:nvSpPr>
          <p:cNvPr id="30" name="Cloud Callout 29"/>
          <p:cNvSpPr/>
          <p:nvPr/>
        </p:nvSpPr>
        <p:spPr>
          <a:xfrm>
            <a:off x="5334000" y="3035043"/>
            <a:ext cx="1600200" cy="692506"/>
          </a:xfrm>
          <a:prstGeom prst="cloud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</a:rPr>
              <a:t>ERROR:</a:t>
            </a:r>
          </a:p>
          <a:p>
            <a:pPr algn="ctr"/>
            <a:r>
              <a:rPr lang="en-US" sz="12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0x14</a:t>
            </a:r>
          </a:p>
          <a:p>
            <a:pPr algn="ctr"/>
            <a:r>
              <a:rPr lang="en-US" sz="1200" dirty="0" smtClean="0">
                <a:solidFill>
                  <a:schemeClr val="tx1"/>
                </a:solidFill>
                <a:latin typeface="Calibri" pitchFamily="34" charset="0"/>
              </a:rPr>
              <a:t>unallocated</a:t>
            </a:r>
          </a:p>
        </p:txBody>
      </p:sp>
      <p:sp>
        <p:nvSpPr>
          <p:cNvPr id="31" name="Rounded Rectangle 30"/>
          <p:cNvSpPr/>
          <p:nvPr/>
        </p:nvSpPr>
        <p:spPr>
          <a:xfrm>
            <a:off x="2819400" y="4114800"/>
            <a:ext cx="1066800" cy="304800"/>
          </a:xfrm>
          <a:prstGeom prst="round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32" name="Rounded Rectangle 31"/>
          <p:cNvSpPr/>
          <p:nvPr/>
        </p:nvSpPr>
        <p:spPr>
          <a:xfrm>
            <a:off x="6477000" y="4602480"/>
            <a:ext cx="1219200" cy="38100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33" name="Group 351"/>
          <p:cNvGrpSpPr>
            <a:grpSpLocks noChangeAspect="1"/>
          </p:cNvGrpSpPr>
          <p:nvPr/>
        </p:nvGrpSpPr>
        <p:grpSpPr bwMode="auto">
          <a:xfrm flipH="1">
            <a:off x="4495800" y="3548306"/>
            <a:ext cx="837845" cy="941243"/>
            <a:chOff x="1800" y="152"/>
            <a:chExt cx="697" cy="833"/>
          </a:xfrm>
        </p:grpSpPr>
        <p:sp>
          <p:nvSpPr>
            <p:cNvPr id="34" name="Freeform 355"/>
            <p:cNvSpPr>
              <a:spLocks/>
            </p:cNvSpPr>
            <p:nvPr/>
          </p:nvSpPr>
          <p:spPr bwMode="auto">
            <a:xfrm>
              <a:off x="1809" y="219"/>
              <a:ext cx="169" cy="185"/>
            </a:xfrm>
            <a:custGeom>
              <a:avLst/>
              <a:gdLst/>
              <a:ahLst/>
              <a:cxnLst>
                <a:cxn ang="0">
                  <a:pos x="159" y="29"/>
                </a:cxn>
                <a:cxn ang="0">
                  <a:pos x="128" y="4"/>
                </a:cxn>
                <a:cxn ang="0">
                  <a:pos x="125" y="4"/>
                </a:cxn>
                <a:cxn ang="0">
                  <a:pos x="120" y="2"/>
                </a:cxn>
                <a:cxn ang="0">
                  <a:pos x="112" y="1"/>
                </a:cxn>
                <a:cxn ang="0">
                  <a:pos x="102" y="1"/>
                </a:cxn>
                <a:cxn ang="0">
                  <a:pos x="92" y="0"/>
                </a:cxn>
                <a:cxn ang="0">
                  <a:pos x="83" y="0"/>
                </a:cxn>
                <a:cxn ang="0">
                  <a:pos x="75" y="1"/>
                </a:cxn>
                <a:cxn ang="0">
                  <a:pos x="70" y="4"/>
                </a:cxn>
                <a:cxn ang="0">
                  <a:pos x="67" y="7"/>
                </a:cxn>
                <a:cxn ang="0">
                  <a:pos x="61" y="9"/>
                </a:cxn>
                <a:cxn ang="0">
                  <a:pos x="54" y="13"/>
                </a:cxn>
                <a:cxn ang="0">
                  <a:pos x="46" y="16"/>
                </a:cxn>
                <a:cxn ang="0">
                  <a:pos x="39" y="20"/>
                </a:cxn>
                <a:cxn ang="0">
                  <a:pos x="32" y="25"/>
                </a:cxn>
                <a:cxn ang="0">
                  <a:pos x="28" y="31"/>
                </a:cxn>
                <a:cxn ang="0">
                  <a:pos x="25" y="39"/>
                </a:cxn>
                <a:cxn ang="0">
                  <a:pos x="25" y="60"/>
                </a:cxn>
                <a:cxn ang="0">
                  <a:pos x="29" y="84"/>
                </a:cxn>
                <a:cxn ang="0">
                  <a:pos x="32" y="106"/>
                </a:cxn>
                <a:cxn ang="0">
                  <a:pos x="34" y="120"/>
                </a:cxn>
                <a:cxn ang="0">
                  <a:pos x="36" y="128"/>
                </a:cxn>
                <a:cxn ang="0">
                  <a:pos x="36" y="136"/>
                </a:cxn>
                <a:cxn ang="0">
                  <a:pos x="34" y="143"/>
                </a:cxn>
                <a:cxn ang="0">
                  <a:pos x="34" y="145"/>
                </a:cxn>
                <a:cxn ang="0">
                  <a:pos x="0" y="150"/>
                </a:cxn>
                <a:cxn ang="0">
                  <a:pos x="1" y="151"/>
                </a:cxn>
                <a:cxn ang="0">
                  <a:pos x="4" y="155"/>
                </a:cxn>
                <a:cxn ang="0">
                  <a:pos x="9" y="160"/>
                </a:cxn>
                <a:cxn ang="0">
                  <a:pos x="15" y="166"/>
                </a:cxn>
                <a:cxn ang="0">
                  <a:pos x="22" y="173"/>
                </a:cxn>
                <a:cxn ang="0">
                  <a:pos x="28" y="179"/>
                </a:cxn>
                <a:cxn ang="0">
                  <a:pos x="33" y="185"/>
                </a:cxn>
                <a:cxn ang="0">
                  <a:pos x="38" y="188"/>
                </a:cxn>
                <a:cxn ang="0">
                  <a:pos x="45" y="193"/>
                </a:cxn>
                <a:cxn ang="0">
                  <a:pos x="53" y="196"/>
                </a:cxn>
                <a:cxn ang="0">
                  <a:pos x="57" y="198"/>
                </a:cxn>
                <a:cxn ang="0">
                  <a:pos x="60" y="198"/>
                </a:cxn>
                <a:cxn ang="0">
                  <a:pos x="34" y="224"/>
                </a:cxn>
                <a:cxn ang="0">
                  <a:pos x="66" y="249"/>
                </a:cxn>
                <a:cxn ang="0">
                  <a:pos x="75" y="279"/>
                </a:cxn>
                <a:cxn ang="0">
                  <a:pos x="115" y="281"/>
                </a:cxn>
                <a:cxn ang="0">
                  <a:pos x="146" y="271"/>
                </a:cxn>
                <a:cxn ang="0">
                  <a:pos x="148" y="272"/>
                </a:cxn>
                <a:cxn ang="0">
                  <a:pos x="153" y="277"/>
                </a:cxn>
                <a:cxn ang="0">
                  <a:pos x="159" y="282"/>
                </a:cxn>
                <a:cxn ang="0">
                  <a:pos x="167" y="289"/>
                </a:cxn>
                <a:cxn ang="0">
                  <a:pos x="175" y="296"/>
                </a:cxn>
                <a:cxn ang="0">
                  <a:pos x="183" y="303"/>
                </a:cxn>
                <a:cxn ang="0">
                  <a:pos x="190" y="308"/>
                </a:cxn>
                <a:cxn ang="0">
                  <a:pos x="193" y="311"/>
                </a:cxn>
                <a:cxn ang="0">
                  <a:pos x="200" y="316"/>
                </a:cxn>
                <a:cxn ang="0">
                  <a:pos x="209" y="318"/>
                </a:cxn>
                <a:cxn ang="0">
                  <a:pos x="216" y="321"/>
                </a:cxn>
                <a:cxn ang="0">
                  <a:pos x="219" y="322"/>
                </a:cxn>
                <a:cxn ang="0">
                  <a:pos x="206" y="362"/>
                </a:cxn>
                <a:cxn ang="0">
                  <a:pos x="229" y="370"/>
                </a:cxn>
                <a:cxn ang="0">
                  <a:pos x="287" y="357"/>
                </a:cxn>
                <a:cxn ang="0">
                  <a:pos x="337" y="160"/>
                </a:cxn>
                <a:cxn ang="0">
                  <a:pos x="274" y="103"/>
                </a:cxn>
                <a:cxn ang="0">
                  <a:pos x="159" y="29"/>
                </a:cxn>
              </a:cxnLst>
              <a:rect l="0" t="0" r="r" b="b"/>
              <a:pathLst>
                <a:path w="337" h="370">
                  <a:moveTo>
                    <a:pt x="159" y="29"/>
                  </a:moveTo>
                  <a:lnTo>
                    <a:pt x="128" y="4"/>
                  </a:lnTo>
                  <a:lnTo>
                    <a:pt x="125" y="4"/>
                  </a:lnTo>
                  <a:lnTo>
                    <a:pt x="120" y="2"/>
                  </a:lnTo>
                  <a:lnTo>
                    <a:pt x="112" y="1"/>
                  </a:lnTo>
                  <a:lnTo>
                    <a:pt x="102" y="1"/>
                  </a:lnTo>
                  <a:lnTo>
                    <a:pt x="92" y="0"/>
                  </a:lnTo>
                  <a:lnTo>
                    <a:pt x="83" y="0"/>
                  </a:lnTo>
                  <a:lnTo>
                    <a:pt x="75" y="1"/>
                  </a:lnTo>
                  <a:lnTo>
                    <a:pt x="70" y="4"/>
                  </a:lnTo>
                  <a:lnTo>
                    <a:pt x="67" y="7"/>
                  </a:lnTo>
                  <a:lnTo>
                    <a:pt x="61" y="9"/>
                  </a:lnTo>
                  <a:lnTo>
                    <a:pt x="54" y="13"/>
                  </a:lnTo>
                  <a:lnTo>
                    <a:pt x="46" y="16"/>
                  </a:lnTo>
                  <a:lnTo>
                    <a:pt x="39" y="20"/>
                  </a:lnTo>
                  <a:lnTo>
                    <a:pt x="32" y="25"/>
                  </a:lnTo>
                  <a:lnTo>
                    <a:pt x="28" y="31"/>
                  </a:lnTo>
                  <a:lnTo>
                    <a:pt x="25" y="39"/>
                  </a:lnTo>
                  <a:lnTo>
                    <a:pt x="25" y="60"/>
                  </a:lnTo>
                  <a:lnTo>
                    <a:pt x="29" y="84"/>
                  </a:lnTo>
                  <a:lnTo>
                    <a:pt x="32" y="106"/>
                  </a:lnTo>
                  <a:lnTo>
                    <a:pt x="34" y="120"/>
                  </a:lnTo>
                  <a:lnTo>
                    <a:pt x="36" y="128"/>
                  </a:lnTo>
                  <a:lnTo>
                    <a:pt x="36" y="136"/>
                  </a:lnTo>
                  <a:lnTo>
                    <a:pt x="34" y="143"/>
                  </a:lnTo>
                  <a:lnTo>
                    <a:pt x="34" y="145"/>
                  </a:lnTo>
                  <a:lnTo>
                    <a:pt x="0" y="150"/>
                  </a:lnTo>
                  <a:lnTo>
                    <a:pt x="1" y="151"/>
                  </a:lnTo>
                  <a:lnTo>
                    <a:pt x="4" y="155"/>
                  </a:lnTo>
                  <a:lnTo>
                    <a:pt x="9" y="160"/>
                  </a:lnTo>
                  <a:lnTo>
                    <a:pt x="15" y="166"/>
                  </a:lnTo>
                  <a:lnTo>
                    <a:pt x="22" y="173"/>
                  </a:lnTo>
                  <a:lnTo>
                    <a:pt x="28" y="179"/>
                  </a:lnTo>
                  <a:lnTo>
                    <a:pt x="33" y="185"/>
                  </a:lnTo>
                  <a:lnTo>
                    <a:pt x="38" y="188"/>
                  </a:lnTo>
                  <a:lnTo>
                    <a:pt x="45" y="193"/>
                  </a:lnTo>
                  <a:lnTo>
                    <a:pt x="53" y="196"/>
                  </a:lnTo>
                  <a:lnTo>
                    <a:pt x="57" y="198"/>
                  </a:lnTo>
                  <a:lnTo>
                    <a:pt x="60" y="198"/>
                  </a:lnTo>
                  <a:lnTo>
                    <a:pt x="34" y="224"/>
                  </a:lnTo>
                  <a:lnTo>
                    <a:pt x="66" y="249"/>
                  </a:lnTo>
                  <a:lnTo>
                    <a:pt x="75" y="279"/>
                  </a:lnTo>
                  <a:lnTo>
                    <a:pt x="115" y="281"/>
                  </a:lnTo>
                  <a:lnTo>
                    <a:pt x="146" y="271"/>
                  </a:lnTo>
                  <a:lnTo>
                    <a:pt x="148" y="272"/>
                  </a:lnTo>
                  <a:lnTo>
                    <a:pt x="153" y="277"/>
                  </a:lnTo>
                  <a:lnTo>
                    <a:pt x="159" y="282"/>
                  </a:lnTo>
                  <a:lnTo>
                    <a:pt x="167" y="289"/>
                  </a:lnTo>
                  <a:lnTo>
                    <a:pt x="175" y="296"/>
                  </a:lnTo>
                  <a:lnTo>
                    <a:pt x="183" y="303"/>
                  </a:lnTo>
                  <a:lnTo>
                    <a:pt x="190" y="308"/>
                  </a:lnTo>
                  <a:lnTo>
                    <a:pt x="193" y="311"/>
                  </a:lnTo>
                  <a:lnTo>
                    <a:pt x="200" y="316"/>
                  </a:lnTo>
                  <a:lnTo>
                    <a:pt x="209" y="318"/>
                  </a:lnTo>
                  <a:lnTo>
                    <a:pt x="216" y="321"/>
                  </a:lnTo>
                  <a:lnTo>
                    <a:pt x="219" y="322"/>
                  </a:lnTo>
                  <a:lnTo>
                    <a:pt x="206" y="362"/>
                  </a:lnTo>
                  <a:lnTo>
                    <a:pt x="229" y="370"/>
                  </a:lnTo>
                  <a:lnTo>
                    <a:pt x="287" y="357"/>
                  </a:lnTo>
                  <a:lnTo>
                    <a:pt x="337" y="160"/>
                  </a:lnTo>
                  <a:lnTo>
                    <a:pt x="274" y="103"/>
                  </a:lnTo>
                  <a:lnTo>
                    <a:pt x="159" y="29"/>
                  </a:lnTo>
                  <a:close/>
                </a:path>
              </a:pathLst>
            </a:custGeom>
            <a:solidFill>
              <a:srgbClr val="D86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5" name="Freeform 358"/>
            <p:cNvSpPr>
              <a:spLocks/>
            </p:cNvSpPr>
            <p:nvPr/>
          </p:nvSpPr>
          <p:spPr bwMode="auto">
            <a:xfrm>
              <a:off x="1805" y="434"/>
              <a:ext cx="445" cy="551"/>
            </a:xfrm>
            <a:custGeom>
              <a:avLst/>
              <a:gdLst/>
              <a:ahLst/>
              <a:cxnLst>
                <a:cxn ang="0">
                  <a:pos x="186" y="55"/>
                </a:cxn>
                <a:cxn ang="0">
                  <a:pos x="167" y="74"/>
                </a:cxn>
                <a:cxn ang="0">
                  <a:pos x="124" y="116"/>
                </a:cxn>
                <a:cxn ang="0">
                  <a:pos x="82" y="160"/>
                </a:cxn>
                <a:cxn ang="0">
                  <a:pos x="61" y="184"/>
                </a:cxn>
                <a:cxn ang="0">
                  <a:pos x="50" y="209"/>
                </a:cxn>
                <a:cxn ang="0">
                  <a:pos x="29" y="251"/>
                </a:cxn>
                <a:cxn ang="0">
                  <a:pos x="8" y="296"/>
                </a:cxn>
                <a:cxn ang="0">
                  <a:pos x="0" y="323"/>
                </a:cxn>
                <a:cxn ang="0">
                  <a:pos x="9" y="363"/>
                </a:cxn>
                <a:cxn ang="0">
                  <a:pos x="27" y="436"/>
                </a:cxn>
                <a:cxn ang="0">
                  <a:pos x="45" y="506"/>
                </a:cxn>
                <a:cxn ang="0">
                  <a:pos x="53" y="537"/>
                </a:cxn>
                <a:cxn ang="0">
                  <a:pos x="63" y="570"/>
                </a:cxn>
                <a:cxn ang="0">
                  <a:pos x="71" y="611"/>
                </a:cxn>
                <a:cxn ang="0">
                  <a:pos x="57" y="766"/>
                </a:cxn>
                <a:cxn ang="0">
                  <a:pos x="46" y="921"/>
                </a:cxn>
                <a:cxn ang="0">
                  <a:pos x="50" y="997"/>
                </a:cxn>
                <a:cxn ang="0">
                  <a:pos x="55" y="1067"/>
                </a:cxn>
                <a:cxn ang="0">
                  <a:pos x="71" y="1065"/>
                </a:cxn>
                <a:cxn ang="0">
                  <a:pos x="110" y="1059"/>
                </a:cxn>
                <a:cxn ang="0">
                  <a:pos x="154" y="1054"/>
                </a:cxn>
                <a:cxn ang="0">
                  <a:pos x="186" y="1054"/>
                </a:cxn>
                <a:cxn ang="0">
                  <a:pos x="204" y="1058"/>
                </a:cxn>
                <a:cxn ang="0">
                  <a:pos x="230" y="1063"/>
                </a:cxn>
                <a:cxn ang="0">
                  <a:pos x="265" y="1068"/>
                </a:cxn>
                <a:cxn ang="0">
                  <a:pos x="303" y="1075"/>
                </a:cxn>
                <a:cxn ang="0">
                  <a:pos x="340" y="1083"/>
                </a:cxn>
                <a:cxn ang="0">
                  <a:pos x="374" y="1090"/>
                </a:cxn>
                <a:cxn ang="0">
                  <a:pos x="401" y="1095"/>
                </a:cxn>
                <a:cxn ang="0">
                  <a:pos x="418" y="1099"/>
                </a:cxn>
                <a:cxn ang="0">
                  <a:pos x="441" y="1103"/>
                </a:cxn>
                <a:cxn ang="0">
                  <a:pos x="465" y="1102"/>
                </a:cxn>
                <a:cxn ang="0">
                  <a:pos x="489" y="1098"/>
                </a:cxn>
                <a:cxn ang="0">
                  <a:pos x="515" y="1091"/>
                </a:cxn>
                <a:cxn ang="0">
                  <a:pos x="545" y="1082"/>
                </a:cxn>
                <a:cxn ang="0">
                  <a:pos x="579" y="1068"/>
                </a:cxn>
                <a:cxn ang="0">
                  <a:pos x="609" y="1057"/>
                </a:cxn>
                <a:cxn ang="0">
                  <a:pos x="625" y="1049"/>
                </a:cxn>
                <a:cxn ang="0">
                  <a:pos x="640" y="1046"/>
                </a:cxn>
                <a:cxn ang="0">
                  <a:pos x="665" y="1045"/>
                </a:cxn>
                <a:cxn ang="0">
                  <a:pos x="691" y="1046"/>
                </a:cxn>
                <a:cxn ang="0">
                  <a:pos x="701" y="1046"/>
                </a:cxn>
                <a:cxn ang="0">
                  <a:pos x="655" y="701"/>
                </a:cxn>
                <a:cxn ang="0">
                  <a:pos x="844" y="464"/>
                </a:cxn>
                <a:cxn ang="0">
                  <a:pos x="814" y="388"/>
                </a:cxn>
                <a:cxn ang="0">
                  <a:pos x="796" y="365"/>
                </a:cxn>
                <a:cxn ang="0">
                  <a:pos x="753" y="312"/>
                </a:cxn>
                <a:cxn ang="0">
                  <a:pos x="710" y="258"/>
                </a:cxn>
                <a:cxn ang="0">
                  <a:pos x="688" y="229"/>
                </a:cxn>
                <a:cxn ang="0">
                  <a:pos x="673" y="204"/>
                </a:cxn>
                <a:cxn ang="0">
                  <a:pos x="646" y="159"/>
                </a:cxn>
                <a:cxn ang="0">
                  <a:pos x="619" y="115"/>
                </a:cxn>
                <a:cxn ang="0">
                  <a:pos x="608" y="96"/>
                </a:cxn>
                <a:cxn ang="0">
                  <a:pos x="600" y="90"/>
                </a:cxn>
                <a:cxn ang="0">
                  <a:pos x="580" y="76"/>
                </a:cxn>
                <a:cxn ang="0">
                  <a:pos x="558" y="61"/>
                </a:cxn>
                <a:cxn ang="0">
                  <a:pos x="542" y="51"/>
                </a:cxn>
                <a:cxn ang="0">
                  <a:pos x="530" y="47"/>
                </a:cxn>
                <a:cxn ang="0">
                  <a:pos x="513" y="46"/>
                </a:cxn>
                <a:cxn ang="0">
                  <a:pos x="500" y="47"/>
                </a:cxn>
                <a:cxn ang="0">
                  <a:pos x="494" y="48"/>
                </a:cxn>
                <a:cxn ang="0">
                  <a:pos x="222" y="0"/>
                </a:cxn>
              </a:cxnLst>
              <a:rect l="0" t="0" r="r" b="b"/>
              <a:pathLst>
                <a:path w="890" h="1103">
                  <a:moveTo>
                    <a:pt x="222" y="0"/>
                  </a:moveTo>
                  <a:lnTo>
                    <a:pt x="186" y="55"/>
                  </a:lnTo>
                  <a:lnTo>
                    <a:pt x="181" y="60"/>
                  </a:lnTo>
                  <a:lnTo>
                    <a:pt x="167" y="74"/>
                  </a:lnTo>
                  <a:lnTo>
                    <a:pt x="147" y="93"/>
                  </a:lnTo>
                  <a:lnTo>
                    <a:pt x="124" y="116"/>
                  </a:lnTo>
                  <a:lnTo>
                    <a:pt x="101" y="139"/>
                  </a:lnTo>
                  <a:lnTo>
                    <a:pt x="82" y="160"/>
                  </a:lnTo>
                  <a:lnTo>
                    <a:pt x="67" y="176"/>
                  </a:lnTo>
                  <a:lnTo>
                    <a:pt x="61" y="184"/>
                  </a:lnTo>
                  <a:lnTo>
                    <a:pt x="57" y="192"/>
                  </a:lnTo>
                  <a:lnTo>
                    <a:pt x="50" y="209"/>
                  </a:lnTo>
                  <a:lnTo>
                    <a:pt x="40" y="228"/>
                  </a:lnTo>
                  <a:lnTo>
                    <a:pt x="29" y="251"/>
                  </a:lnTo>
                  <a:lnTo>
                    <a:pt x="17" y="275"/>
                  </a:lnTo>
                  <a:lnTo>
                    <a:pt x="8" y="296"/>
                  </a:lnTo>
                  <a:lnTo>
                    <a:pt x="2" y="312"/>
                  </a:lnTo>
                  <a:lnTo>
                    <a:pt x="0" y="323"/>
                  </a:lnTo>
                  <a:lnTo>
                    <a:pt x="3" y="336"/>
                  </a:lnTo>
                  <a:lnTo>
                    <a:pt x="9" y="363"/>
                  </a:lnTo>
                  <a:lnTo>
                    <a:pt x="17" y="398"/>
                  </a:lnTo>
                  <a:lnTo>
                    <a:pt x="27" y="436"/>
                  </a:lnTo>
                  <a:lnTo>
                    <a:pt x="37" y="474"/>
                  </a:lnTo>
                  <a:lnTo>
                    <a:pt x="45" y="506"/>
                  </a:lnTo>
                  <a:lnTo>
                    <a:pt x="50" y="529"/>
                  </a:lnTo>
                  <a:lnTo>
                    <a:pt x="53" y="537"/>
                  </a:lnTo>
                  <a:lnTo>
                    <a:pt x="56" y="547"/>
                  </a:lnTo>
                  <a:lnTo>
                    <a:pt x="63" y="570"/>
                  </a:lnTo>
                  <a:lnTo>
                    <a:pt x="69" y="595"/>
                  </a:lnTo>
                  <a:lnTo>
                    <a:pt x="71" y="611"/>
                  </a:lnTo>
                  <a:lnTo>
                    <a:pt x="65" y="661"/>
                  </a:lnTo>
                  <a:lnTo>
                    <a:pt x="57" y="766"/>
                  </a:lnTo>
                  <a:lnTo>
                    <a:pt x="49" y="870"/>
                  </a:lnTo>
                  <a:lnTo>
                    <a:pt x="46" y="921"/>
                  </a:lnTo>
                  <a:lnTo>
                    <a:pt x="47" y="946"/>
                  </a:lnTo>
                  <a:lnTo>
                    <a:pt x="50" y="997"/>
                  </a:lnTo>
                  <a:lnTo>
                    <a:pt x="54" y="1045"/>
                  </a:lnTo>
                  <a:lnTo>
                    <a:pt x="55" y="1067"/>
                  </a:lnTo>
                  <a:lnTo>
                    <a:pt x="60" y="1066"/>
                  </a:lnTo>
                  <a:lnTo>
                    <a:pt x="71" y="1065"/>
                  </a:lnTo>
                  <a:lnTo>
                    <a:pt x="90" y="1061"/>
                  </a:lnTo>
                  <a:lnTo>
                    <a:pt x="110" y="1059"/>
                  </a:lnTo>
                  <a:lnTo>
                    <a:pt x="132" y="1056"/>
                  </a:lnTo>
                  <a:lnTo>
                    <a:pt x="154" y="1054"/>
                  </a:lnTo>
                  <a:lnTo>
                    <a:pt x="173" y="1053"/>
                  </a:lnTo>
                  <a:lnTo>
                    <a:pt x="186" y="1054"/>
                  </a:lnTo>
                  <a:lnTo>
                    <a:pt x="193" y="1056"/>
                  </a:lnTo>
                  <a:lnTo>
                    <a:pt x="204" y="1058"/>
                  </a:lnTo>
                  <a:lnTo>
                    <a:pt x="215" y="1059"/>
                  </a:lnTo>
                  <a:lnTo>
                    <a:pt x="230" y="1063"/>
                  </a:lnTo>
                  <a:lnTo>
                    <a:pt x="246" y="1065"/>
                  </a:lnTo>
                  <a:lnTo>
                    <a:pt x="265" y="1068"/>
                  </a:lnTo>
                  <a:lnTo>
                    <a:pt x="283" y="1072"/>
                  </a:lnTo>
                  <a:lnTo>
                    <a:pt x="303" y="1075"/>
                  </a:lnTo>
                  <a:lnTo>
                    <a:pt x="321" y="1080"/>
                  </a:lnTo>
                  <a:lnTo>
                    <a:pt x="340" y="1083"/>
                  </a:lnTo>
                  <a:lnTo>
                    <a:pt x="358" y="1087"/>
                  </a:lnTo>
                  <a:lnTo>
                    <a:pt x="374" y="1090"/>
                  </a:lnTo>
                  <a:lnTo>
                    <a:pt x="389" y="1092"/>
                  </a:lnTo>
                  <a:lnTo>
                    <a:pt x="401" y="1095"/>
                  </a:lnTo>
                  <a:lnTo>
                    <a:pt x="411" y="1097"/>
                  </a:lnTo>
                  <a:lnTo>
                    <a:pt x="418" y="1099"/>
                  </a:lnTo>
                  <a:lnTo>
                    <a:pt x="429" y="1102"/>
                  </a:lnTo>
                  <a:lnTo>
                    <a:pt x="441" y="1103"/>
                  </a:lnTo>
                  <a:lnTo>
                    <a:pt x="452" y="1103"/>
                  </a:lnTo>
                  <a:lnTo>
                    <a:pt x="465" y="1102"/>
                  </a:lnTo>
                  <a:lnTo>
                    <a:pt x="477" y="1101"/>
                  </a:lnTo>
                  <a:lnTo>
                    <a:pt x="489" y="1098"/>
                  </a:lnTo>
                  <a:lnTo>
                    <a:pt x="502" y="1095"/>
                  </a:lnTo>
                  <a:lnTo>
                    <a:pt x="515" y="1091"/>
                  </a:lnTo>
                  <a:lnTo>
                    <a:pt x="528" y="1087"/>
                  </a:lnTo>
                  <a:lnTo>
                    <a:pt x="545" y="1082"/>
                  </a:lnTo>
                  <a:lnTo>
                    <a:pt x="562" y="1075"/>
                  </a:lnTo>
                  <a:lnTo>
                    <a:pt x="579" y="1068"/>
                  </a:lnTo>
                  <a:lnTo>
                    <a:pt x="595" y="1063"/>
                  </a:lnTo>
                  <a:lnTo>
                    <a:pt x="609" y="1057"/>
                  </a:lnTo>
                  <a:lnTo>
                    <a:pt x="619" y="1052"/>
                  </a:lnTo>
                  <a:lnTo>
                    <a:pt x="625" y="1049"/>
                  </a:lnTo>
                  <a:lnTo>
                    <a:pt x="631" y="1048"/>
                  </a:lnTo>
                  <a:lnTo>
                    <a:pt x="640" y="1046"/>
                  </a:lnTo>
                  <a:lnTo>
                    <a:pt x="653" y="1046"/>
                  </a:lnTo>
                  <a:lnTo>
                    <a:pt x="665" y="1045"/>
                  </a:lnTo>
                  <a:lnTo>
                    <a:pt x="679" y="1046"/>
                  </a:lnTo>
                  <a:lnTo>
                    <a:pt x="691" y="1046"/>
                  </a:lnTo>
                  <a:lnTo>
                    <a:pt x="698" y="1046"/>
                  </a:lnTo>
                  <a:lnTo>
                    <a:pt x="701" y="1046"/>
                  </a:lnTo>
                  <a:lnTo>
                    <a:pt x="663" y="895"/>
                  </a:lnTo>
                  <a:lnTo>
                    <a:pt x="655" y="701"/>
                  </a:lnTo>
                  <a:lnTo>
                    <a:pt x="693" y="570"/>
                  </a:lnTo>
                  <a:lnTo>
                    <a:pt x="844" y="464"/>
                  </a:lnTo>
                  <a:lnTo>
                    <a:pt x="890" y="429"/>
                  </a:lnTo>
                  <a:lnTo>
                    <a:pt x="814" y="388"/>
                  </a:lnTo>
                  <a:lnTo>
                    <a:pt x="808" y="381"/>
                  </a:lnTo>
                  <a:lnTo>
                    <a:pt x="796" y="365"/>
                  </a:lnTo>
                  <a:lnTo>
                    <a:pt x="776" y="341"/>
                  </a:lnTo>
                  <a:lnTo>
                    <a:pt x="753" y="312"/>
                  </a:lnTo>
                  <a:lnTo>
                    <a:pt x="730" y="285"/>
                  </a:lnTo>
                  <a:lnTo>
                    <a:pt x="710" y="258"/>
                  </a:lnTo>
                  <a:lnTo>
                    <a:pt x="695" y="240"/>
                  </a:lnTo>
                  <a:lnTo>
                    <a:pt x="688" y="229"/>
                  </a:lnTo>
                  <a:lnTo>
                    <a:pt x="684" y="220"/>
                  </a:lnTo>
                  <a:lnTo>
                    <a:pt x="673" y="204"/>
                  </a:lnTo>
                  <a:lnTo>
                    <a:pt x="661" y="182"/>
                  </a:lnTo>
                  <a:lnTo>
                    <a:pt x="646" y="159"/>
                  </a:lnTo>
                  <a:lnTo>
                    <a:pt x="632" y="135"/>
                  </a:lnTo>
                  <a:lnTo>
                    <a:pt x="619" y="115"/>
                  </a:lnTo>
                  <a:lnTo>
                    <a:pt x="611" y="101"/>
                  </a:lnTo>
                  <a:lnTo>
                    <a:pt x="608" y="96"/>
                  </a:lnTo>
                  <a:lnTo>
                    <a:pt x="606" y="94"/>
                  </a:lnTo>
                  <a:lnTo>
                    <a:pt x="600" y="90"/>
                  </a:lnTo>
                  <a:lnTo>
                    <a:pt x="591" y="83"/>
                  </a:lnTo>
                  <a:lnTo>
                    <a:pt x="580" y="76"/>
                  </a:lnTo>
                  <a:lnTo>
                    <a:pt x="569" y="68"/>
                  </a:lnTo>
                  <a:lnTo>
                    <a:pt x="558" y="61"/>
                  </a:lnTo>
                  <a:lnTo>
                    <a:pt x="549" y="54"/>
                  </a:lnTo>
                  <a:lnTo>
                    <a:pt x="542" y="51"/>
                  </a:lnTo>
                  <a:lnTo>
                    <a:pt x="536" y="48"/>
                  </a:lnTo>
                  <a:lnTo>
                    <a:pt x="530" y="47"/>
                  </a:lnTo>
                  <a:lnTo>
                    <a:pt x="521" y="46"/>
                  </a:lnTo>
                  <a:lnTo>
                    <a:pt x="513" y="46"/>
                  </a:lnTo>
                  <a:lnTo>
                    <a:pt x="505" y="47"/>
                  </a:lnTo>
                  <a:lnTo>
                    <a:pt x="500" y="47"/>
                  </a:lnTo>
                  <a:lnTo>
                    <a:pt x="495" y="48"/>
                  </a:lnTo>
                  <a:lnTo>
                    <a:pt x="494" y="48"/>
                  </a:lnTo>
                  <a:lnTo>
                    <a:pt x="441" y="36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6" name="Freeform 360"/>
            <p:cNvSpPr>
              <a:spLocks/>
            </p:cNvSpPr>
            <p:nvPr/>
          </p:nvSpPr>
          <p:spPr bwMode="auto">
            <a:xfrm>
              <a:off x="1882" y="649"/>
              <a:ext cx="380" cy="233"/>
            </a:xfrm>
            <a:custGeom>
              <a:avLst/>
              <a:gdLst/>
              <a:ahLst/>
              <a:cxnLst>
                <a:cxn ang="0">
                  <a:pos x="677" y="18"/>
                </a:cxn>
                <a:cxn ang="0">
                  <a:pos x="486" y="21"/>
                </a:cxn>
                <a:cxn ang="0">
                  <a:pos x="475" y="24"/>
                </a:cxn>
                <a:cxn ang="0">
                  <a:pos x="448" y="31"/>
                </a:cxn>
                <a:cxn ang="0">
                  <a:pos x="420" y="40"/>
                </a:cxn>
                <a:cxn ang="0">
                  <a:pos x="403" y="48"/>
                </a:cxn>
                <a:cxn ang="0">
                  <a:pos x="384" y="65"/>
                </a:cxn>
                <a:cxn ang="0">
                  <a:pos x="349" y="94"/>
                </a:cxn>
                <a:cxn ang="0">
                  <a:pos x="316" y="124"/>
                </a:cxn>
                <a:cxn ang="0">
                  <a:pos x="297" y="142"/>
                </a:cxn>
                <a:cxn ang="0">
                  <a:pos x="283" y="159"/>
                </a:cxn>
                <a:cxn ang="0">
                  <a:pos x="263" y="189"/>
                </a:cxn>
                <a:cxn ang="0">
                  <a:pos x="243" y="218"/>
                </a:cxn>
                <a:cxn ang="0">
                  <a:pos x="234" y="230"/>
                </a:cxn>
                <a:cxn ang="0">
                  <a:pos x="194" y="252"/>
                </a:cxn>
                <a:cxn ang="0">
                  <a:pos x="183" y="256"/>
                </a:cxn>
                <a:cxn ang="0">
                  <a:pos x="167" y="260"/>
                </a:cxn>
                <a:cxn ang="0">
                  <a:pos x="152" y="264"/>
                </a:cxn>
                <a:cxn ang="0">
                  <a:pos x="142" y="265"/>
                </a:cxn>
                <a:cxn ang="0">
                  <a:pos x="111" y="264"/>
                </a:cxn>
                <a:cxn ang="0">
                  <a:pos x="73" y="260"/>
                </a:cxn>
                <a:cxn ang="0">
                  <a:pos x="45" y="257"/>
                </a:cxn>
                <a:cxn ang="0">
                  <a:pos x="0" y="301"/>
                </a:cxn>
                <a:cxn ang="0">
                  <a:pos x="158" y="452"/>
                </a:cxn>
                <a:cxn ang="0">
                  <a:pos x="175" y="455"/>
                </a:cxn>
                <a:cxn ang="0">
                  <a:pos x="201" y="461"/>
                </a:cxn>
                <a:cxn ang="0">
                  <a:pos x="222" y="464"/>
                </a:cxn>
                <a:cxn ang="0">
                  <a:pos x="237" y="461"/>
                </a:cxn>
                <a:cxn ang="0">
                  <a:pos x="267" y="439"/>
                </a:cxn>
                <a:cxn ang="0">
                  <a:pos x="303" y="409"/>
                </a:cxn>
                <a:cxn ang="0">
                  <a:pos x="329" y="387"/>
                </a:cxn>
                <a:cxn ang="0">
                  <a:pos x="448" y="202"/>
                </a:cxn>
                <a:cxn ang="0">
                  <a:pos x="511" y="136"/>
                </a:cxn>
                <a:cxn ang="0">
                  <a:pos x="531" y="141"/>
                </a:cxn>
                <a:cxn ang="0">
                  <a:pos x="559" y="146"/>
                </a:cxn>
                <a:cxn ang="0">
                  <a:pos x="585" y="153"/>
                </a:cxn>
                <a:cxn ang="0">
                  <a:pos x="604" y="159"/>
                </a:cxn>
                <a:cxn ang="0">
                  <a:pos x="629" y="166"/>
                </a:cxn>
                <a:cxn ang="0">
                  <a:pos x="657" y="172"/>
                </a:cxn>
                <a:cxn ang="0">
                  <a:pos x="680" y="176"/>
                </a:cxn>
                <a:cxn ang="0">
                  <a:pos x="696" y="175"/>
                </a:cxn>
                <a:cxn ang="0">
                  <a:pos x="715" y="171"/>
                </a:cxn>
                <a:cxn ang="0">
                  <a:pos x="736" y="165"/>
                </a:cxn>
                <a:cxn ang="0">
                  <a:pos x="749" y="160"/>
                </a:cxn>
                <a:cxn ang="0">
                  <a:pos x="760" y="106"/>
                </a:cxn>
                <a:cxn ang="0">
                  <a:pos x="733" y="2"/>
                </a:cxn>
              </a:cxnLst>
              <a:rect l="0" t="0" r="r" b="b"/>
              <a:pathLst>
                <a:path w="760" h="464">
                  <a:moveTo>
                    <a:pt x="733" y="2"/>
                  </a:moveTo>
                  <a:lnTo>
                    <a:pt x="677" y="18"/>
                  </a:lnTo>
                  <a:lnTo>
                    <a:pt x="602" y="0"/>
                  </a:lnTo>
                  <a:lnTo>
                    <a:pt x="486" y="21"/>
                  </a:lnTo>
                  <a:lnTo>
                    <a:pt x="483" y="22"/>
                  </a:lnTo>
                  <a:lnTo>
                    <a:pt x="475" y="24"/>
                  </a:lnTo>
                  <a:lnTo>
                    <a:pt x="463" y="28"/>
                  </a:lnTo>
                  <a:lnTo>
                    <a:pt x="448" y="31"/>
                  </a:lnTo>
                  <a:lnTo>
                    <a:pt x="434" y="36"/>
                  </a:lnTo>
                  <a:lnTo>
                    <a:pt x="420" y="40"/>
                  </a:lnTo>
                  <a:lnTo>
                    <a:pt x="410" y="45"/>
                  </a:lnTo>
                  <a:lnTo>
                    <a:pt x="403" y="48"/>
                  </a:lnTo>
                  <a:lnTo>
                    <a:pt x="396" y="54"/>
                  </a:lnTo>
                  <a:lnTo>
                    <a:pt x="384" y="65"/>
                  </a:lnTo>
                  <a:lnTo>
                    <a:pt x="367" y="78"/>
                  </a:lnTo>
                  <a:lnTo>
                    <a:pt x="349" y="94"/>
                  </a:lnTo>
                  <a:lnTo>
                    <a:pt x="331" y="111"/>
                  </a:lnTo>
                  <a:lnTo>
                    <a:pt x="316" y="124"/>
                  </a:lnTo>
                  <a:lnTo>
                    <a:pt x="303" y="136"/>
                  </a:lnTo>
                  <a:lnTo>
                    <a:pt x="297" y="142"/>
                  </a:lnTo>
                  <a:lnTo>
                    <a:pt x="293" y="147"/>
                  </a:lnTo>
                  <a:lnTo>
                    <a:pt x="283" y="159"/>
                  </a:lnTo>
                  <a:lnTo>
                    <a:pt x="274" y="173"/>
                  </a:lnTo>
                  <a:lnTo>
                    <a:pt x="263" y="189"/>
                  </a:lnTo>
                  <a:lnTo>
                    <a:pt x="252" y="204"/>
                  </a:lnTo>
                  <a:lnTo>
                    <a:pt x="243" y="218"/>
                  </a:lnTo>
                  <a:lnTo>
                    <a:pt x="236" y="227"/>
                  </a:lnTo>
                  <a:lnTo>
                    <a:pt x="234" y="230"/>
                  </a:lnTo>
                  <a:lnTo>
                    <a:pt x="196" y="252"/>
                  </a:lnTo>
                  <a:lnTo>
                    <a:pt x="194" y="252"/>
                  </a:lnTo>
                  <a:lnTo>
                    <a:pt x="189" y="254"/>
                  </a:lnTo>
                  <a:lnTo>
                    <a:pt x="183" y="256"/>
                  </a:lnTo>
                  <a:lnTo>
                    <a:pt x="175" y="258"/>
                  </a:lnTo>
                  <a:lnTo>
                    <a:pt x="167" y="260"/>
                  </a:lnTo>
                  <a:lnTo>
                    <a:pt x="159" y="262"/>
                  </a:lnTo>
                  <a:lnTo>
                    <a:pt x="152" y="264"/>
                  </a:lnTo>
                  <a:lnTo>
                    <a:pt x="149" y="265"/>
                  </a:lnTo>
                  <a:lnTo>
                    <a:pt x="142" y="265"/>
                  </a:lnTo>
                  <a:lnTo>
                    <a:pt x="128" y="265"/>
                  </a:lnTo>
                  <a:lnTo>
                    <a:pt x="111" y="264"/>
                  </a:lnTo>
                  <a:lnTo>
                    <a:pt x="91" y="262"/>
                  </a:lnTo>
                  <a:lnTo>
                    <a:pt x="73" y="260"/>
                  </a:lnTo>
                  <a:lnTo>
                    <a:pt x="57" y="258"/>
                  </a:lnTo>
                  <a:lnTo>
                    <a:pt x="45" y="257"/>
                  </a:lnTo>
                  <a:lnTo>
                    <a:pt x="40" y="257"/>
                  </a:lnTo>
                  <a:lnTo>
                    <a:pt x="0" y="301"/>
                  </a:lnTo>
                  <a:lnTo>
                    <a:pt x="156" y="452"/>
                  </a:lnTo>
                  <a:lnTo>
                    <a:pt x="158" y="452"/>
                  </a:lnTo>
                  <a:lnTo>
                    <a:pt x="165" y="454"/>
                  </a:lnTo>
                  <a:lnTo>
                    <a:pt x="175" y="455"/>
                  </a:lnTo>
                  <a:lnTo>
                    <a:pt x="188" y="457"/>
                  </a:lnTo>
                  <a:lnTo>
                    <a:pt x="201" y="461"/>
                  </a:lnTo>
                  <a:lnTo>
                    <a:pt x="212" y="462"/>
                  </a:lnTo>
                  <a:lnTo>
                    <a:pt x="222" y="464"/>
                  </a:lnTo>
                  <a:lnTo>
                    <a:pt x="229" y="464"/>
                  </a:lnTo>
                  <a:lnTo>
                    <a:pt x="237" y="461"/>
                  </a:lnTo>
                  <a:lnTo>
                    <a:pt x="251" y="452"/>
                  </a:lnTo>
                  <a:lnTo>
                    <a:pt x="267" y="439"/>
                  </a:lnTo>
                  <a:lnTo>
                    <a:pt x="286" y="424"/>
                  </a:lnTo>
                  <a:lnTo>
                    <a:pt x="303" y="409"/>
                  </a:lnTo>
                  <a:lnTo>
                    <a:pt x="318" y="396"/>
                  </a:lnTo>
                  <a:lnTo>
                    <a:pt x="329" y="387"/>
                  </a:lnTo>
                  <a:lnTo>
                    <a:pt x="333" y="384"/>
                  </a:lnTo>
                  <a:lnTo>
                    <a:pt x="448" y="202"/>
                  </a:lnTo>
                  <a:lnTo>
                    <a:pt x="509" y="136"/>
                  </a:lnTo>
                  <a:lnTo>
                    <a:pt x="511" y="136"/>
                  </a:lnTo>
                  <a:lnTo>
                    <a:pt x="519" y="138"/>
                  </a:lnTo>
                  <a:lnTo>
                    <a:pt x="531" y="141"/>
                  </a:lnTo>
                  <a:lnTo>
                    <a:pt x="545" y="143"/>
                  </a:lnTo>
                  <a:lnTo>
                    <a:pt x="559" y="146"/>
                  </a:lnTo>
                  <a:lnTo>
                    <a:pt x="572" y="150"/>
                  </a:lnTo>
                  <a:lnTo>
                    <a:pt x="585" y="153"/>
                  </a:lnTo>
                  <a:lnTo>
                    <a:pt x="594" y="157"/>
                  </a:lnTo>
                  <a:lnTo>
                    <a:pt x="604" y="159"/>
                  </a:lnTo>
                  <a:lnTo>
                    <a:pt x="615" y="162"/>
                  </a:lnTo>
                  <a:lnTo>
                    <a:pt x="629" y="166"/>
                  </a:lnTo>
                  <a:lnTo>
                    <a:pt x="643" y="169"/>
                  </a:lnTo>
                  <a:lnTo>
                    <a:pt x="657" y="172"/>
                  </a:lnTo>
                  <a:lnTo>
                    <a:pt x="669" y="174"/>
                  </a:lnTo>
                  <a:lnTo>
                    <a:pt x="680" y="176"/>
                  </a:lnTo>
                  <a:lnTo>
                    <a:pt x="688" y="176"/>
                  </a:lnTo>
                  <a:lnTo>
                    <a:pt x="696" y="175"/>
                  </a:lnTo>
                  <a:lnTo>
                    <a:pt x="705" y="174"/>
                  </a:lnTo>
                  <a:lnTo>
                    <a:pt x="715" y="171"/>
                  </a:lnTo>
                  <a:lnTo>
                    <a:pt x="726" y="167"/>
                  </a:lnTo>
                  <a:lnTo>
                    <a:pt x="736" y="165"/>
                  </a:lnTo>
                  <a:lnTo>
                    <a:pt x="744" y="161"/>
                  </a:lnTo>
                  <a:lnTo>
                    <a:pt x="749" y="160"/>
                  </a:lnTo>
                  <a:lnTo>
                    <a:pt x="751" y="159"/>
                  </a:lnTo>
                  <a:lnTo>
                    <a:pt x="760" y="106"/>
                  </a:lnTo>
                  <a:lnTo>
                    <a:pt x="758" y="61"/>
                  </a:lnTo>
                  <a:lnTo>
                    <a:pt x="733" y="2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" name="Freeform 361"/>
            <p:cNvSpPr>
              <a:spLocks/>
            </p:cNvSpPr>
            <p:nvPr/>
          </p:nvSpPr>
          <p:spPr bwMode="auto">
            <a:xfrm>
              <a:off x="1909" y="266"/>
              <a:ext cx="235" cy="212"/>
            </a:xfrm>
            <a:custGeom>
              <a:avLst/>
              <a:gdLst/>
              <a:ahLst/>
              <a:cxnLst>
                <a:cxn ang="0">
                  <a:pos x="55" y="48"/>
                </a:cxn>
                <a:cxn ang="0">
                  <a:pos x="47" y="73"/>
                </a:cxn>
                <a:cxn ang="0">
                  <a:pos x="2" y="95"/>
                </a:cxn>
                <a:cxn ang="0">
                  <a:pos x="0" y="148"/>
                </a:cxn>
                <a:cxn ang="0">
                  <a:pos x="2" y="152"/>
                </a:cxn>
                <a:cxn ang="0">
                  <a:pos x="8" y="159"/>
                </a:cxn>
                <a:cxn ang="0">
                  <a:pos x="16" y="168"/>
                </a:cxn>
                <a:cxn ang="0">
                  <a:pos x="25" y="176"/>
                </a:cxn>
                <a:cxn ang="0">
                  <a:pos x="35" y="184"/>
                </a:cxn>
                <a:cxn ang="0">
                  <a:pos x="42" y="192"/>
                </a:cxn>
                <a:cxn ang="0">
                  <a:pos x="47" y="199"/>
                </a:cxn>
                <a:cxn ang="0">
                  <a:pos x="50" y="201"/>
                </a:cxn>
                <a:cxn ang="0">
                  <a:pos x="58" y="277"/>
                </a:cxn>
                <a:cxn ang="0">
                  <a:pos x="47" y="350"/>
                </a:cxn>
                <a:cxn ang="0">
                  <a:pos x="50" y="352"/>
                </a:cxn>
                <a:cxn ang="0">
                  <a:pos x="58" y="358"/>
                </a:cxn>
                <a:cxn ang="0">
                  <a:pos x="69" y="367"/>
                </a:cxn>
                <a:cxn ang="0">
                  <a:pos x="82" y="378"/>
                </a:cxn>
                <a:cxn ang="0">
                  <a:pos x="96" y="388"/>
                </a:cxn>
                <a:cxn ang="0">
                  <a:pos x="110" y="398"/>
                </a:cxn>
                <a:cxn ang="0">
                  <a:pos x="120" y="406"/>
                </a:cxn>
                <a:cxn ang="0">
                  <a:pos x="128" y="411"/>
                </a:cxn>
                <a:cxn ang="0">
                  <a:pos x="135" y="413"/>
                </a:cxn>
                <a:cxn ang="0">
                  <a:pos x="144" y="416"/>
                </a:cxn>
                <a:cxn ang="0">
                  <a:pos x="154" y="418"/>
                </a:cxn>
                <a:cxn ang="0">
                  <a:pos x="165" y="419"/>
                </a:cxn>
                <a:cxn ang="0">
                  <a:pos x="175" y="420"/>
                </a:cxn>
                <a:cxn ang="0">
                  <a:pos x="184" y="421"/>
                </a:cxn>
                <a:cxn ang="0">
                  <a:pos x="191" y="423"/>
                </a:cxn>
                <a:cxn ang="0">
                  <a:pos x="196" y="424"/>
                </a:cxn>
                <a:cxn ang="0">
                  <a:pos x="200" y="424"/>
                </a:cxn>
                <a:cxn ang="0">
                  <a:pos x="207" y="423"/>
                </a:cxn>
                <a:cxn ang="0">
                  <a:pos x="217" y="420"/>
                </a:cxn>
                <a:cxn ang="0">
                  <a:pos x="227" y="418"/>
                </a:cxn>
                <a:cxn ang="0">
                  <a:pos x="236" y="416"/>
                </a:cxn>
                <a:cxn ang="0">
                  <a:pos x="243" y="413"/>
                </a:cxn>
                <a:cxn ang="0">
                  <a:pos x="249" y="412"/>
                </a:cxn>
                <a:cxn ang="0">
                  <a:pos x="251" y="411"/>
                </a:cxn>
                <a:cxn ang="0">
                  <a:pos x="236" y="365"/>
                </a:cxn>
                <a:cxn ang="0">
                  <a:pos x="242" y="305"/>
                </a:cxn>
                <a:cxn ang="0">
                  <a:pos x="245" y="305"/>
                </a:cxn>
                <a:cxn ang="0">
                  <a:pos x="253" y="305"/>
                </a:cxn>
                <a:cxn ang="0">
                  <a:pos x="266" y="304"/>
                </a:cxn>
                <a:cxn ang="0">
                  <a:pos x="281" y="304"/>
                </a:cxn>
                <a:cxn ang="0">
                  <a:pos x="296" y="303"/>
                </a:cxn>
                <a:cxn ang="0">
                  <a:pos x="310" y="302"/>
                </a:cxn>
                <a:cxn ang="0">
                  <a:pos x="320" y="300"/>
                </a:cxn>
                <a:cxn ang="0">
                  <a:pos x="327" y="299"/>
                </a:cxn>
                <a:cxn ang="0">
                  <a:pos x="334" y="297"/>
                </a:cxn>
                <a:cxn ang="0">
                  <a:pos x="346" y="291"/>
                </a:cxn>
                <a:cxn ang="0">
                  <a:pos x="361" y="284"/>
                </a:cxn>
                <a:cxn ang="0">
                  <a:pos x="377" y="277"/>
                </a:cxn>
                <a:cxn ang="0">
                  <a:pos x="392" y="269"/>
                </a:cxn>
                <a:cxn ang="0">
                  <a:pos x="405" y="262"/>
                </a:cxn>
                <a:cxn ang="0">
                  <a:pos x="415" y="259"/>
                </a:cxn>
                <a:cxn ang="0">
                  <a:pos x="418" y="257"/>
                </a:cxn>
                <a:cxn ang="0">
                  <a:pos x="458" y="186"/>
                </a:cxn>
                <a:cxn ang="0">
                  <a:pos x="471" y="133"/>
                </a:cxn>
                <a:cxn ang="0">
                  <a:pos x="431" y="23"/>
                </a:cxn>
                <a:cxn ang="0">
                  <a:pos x="227" y="0"/>
                </a:cxn>
                <a:cxn ang="0">
                  <a:pos x="149" y="38"/>
                </a:cxn>
                <a:cxn ang="0">
                  <a:pos x="55" y="48"/>
                </a:cxn>
              </a:cxnLst>
              <a:rect l="0" t="0" r="r" b="b"/>
              <a:pathLst>
                <a:path w="471" h="424">
                  <a:moveTo>
                    <a:pt x="55" y="48"/>
                  </a:moveTo>
                  <a:lnTo>
                    <a:pt x="47" y="73"/>
                  </a:lnTo>
                  <a:lnTo>
                    <a:pt x="2" y="95"/>
                  </a:lnTo>
                  <a:lnTo>
                    <a:pt x="0" y="148"/>
                  </a:lnTo>
                  <a:lnTo>
                    <a:pt x="2" y="152"/>
                  </a:lnTo>
                  <a:lnTo>
                    <a:pt x="8" y="159"/>
                  </a:lnTo>
                  <a:lnTo>
                    <a:pt x="16" y="168"/>
                  </a:lnTo>
                  <a:lnTo>
                    <a:pt x="25" y="176"/>
                  </a:lnTo>
                  <a:lnTo>
                    <a:pt x="35" y="184"/>
                  </a:lnTo>
                  <a:lnTo>
                    <a:pt x="42" y="192"/>
                  </a:lnTo>
                  <a:lnTo>
                    <a:pt x="47" y="199"/>
                  </a:lnTo>
                  <a:lnTo>
                    <a:pt x="50" y="201"/>
                  </a:lnTo>
                  <a:lnTo>
                    <a:pt x="58" y="277"/>
                  </a:lnTo>
                  <a:lnTo>
                    <a:pt x="47" y="350"/>
                  </a:lnTo>
                  <a:lnTo>
                    <a:pt x="50" y="352"/>
                  </a:lnTo>
                  <a:lnTo>
                    <a:pt x="58" y="358"/>
                  </a:lnTo>
                  <a:lnTo>
                    <a:pt x="69" y="367"/>
                  </a:lnTo>
                  <a:lnTo>
                    <a:pt x="82" y="378"/>
                  </a:lnTo>
                  <a:lnTo>
                    <a:pt x="96" y="388"/>
                  </a:lnTo>
                  <a:lnTo>
                    <a:pt x="110" y="398"/>
                  </a:lnTo>
                  <a:lnTo>
                    <a:pt x="120" y="406"/>
                  </a:lnTo>
                  <a:lnTo>
                    <a:pt x="128" y="411"/>
                  </a:lnTo>
                  <a:lnTo>
                    <a:pt x="135" y="413"/>
                  </a:lnTo>
                  <a:lnTo>
                    <a:pt x="144" y="416"/>
                  </a:lnTo>
                  <a:lnTo>
                    <a:pt x="154" y="418"/>
                  </a:lnTo>
                  <a:lnTo>
                    <a:pt x="165" y="419"/>
                  </a:lnTo>
                  <a:lnTo>
                    <a:pt x="175" y="420"/>
                  </a:lnTo>
                  <a:lnTo>
                    <a:pt x="184" y="421"/>
                  </a:lnTo>
                  <a:lnTo>
                    <a:pt x="191" y="423"/>
                  </a:lnTo>
                  <a:lnTo>
                    <a:pt x="196" y="424"/>
                  </a:lnTo>
                  <a:lnTo>
                    <a:pt x="200" y="424"/>
                  </a:lnTo>
                  <a:lnTo>
                    <a:pt x="207" y="423"/>
                  </a:lnTo>
                  <a:lnTo>
                    <a:pt x="217" y="420"/>
                  </a:lnTo>
                  <a:lnTo>
                    <a:pt x="227" y="418"/>
                  </a:lnTo>
                  <a:lnTo>
                    <a:pt x="236" y="416"/>
                  </a:lnTo>
                  <a:lnTo>
                    <a:pt x="243" y="413"/>
                  </a:lnTo>
                  <a:lnTo>
                    <a:pt x="249" y="412"/>
                  </a:lnTo>
                  <a:lnTo>
                    <a:pt x="251" y="411"/>
                  </a:lnTo>
                  <a:lnTo>
                    <a:pt x="236" y="365"/>
                  </a:lnTo>
                  <a:lnTo>
                    <a:pt x="242" y="305"/>
                  </a:lnTo>
                  <a:lnTo>
                    <a:pt x="245" y="305"/>
                  </a:lnTo>
                  <a:lnTo>
                    <a:pt x="253" y="305"/>
                  </a:lnTo>
                  <a:lnTo>
                    <a:pt x="266" y="304"/>
                  </a:lnTo>
                  <a:lnTo>
                    <a:pt x="281" y="304"/>
                  </a:lnTo>
                  <a:lnTo>
                    <a:pt x="296" y="303"/>
                  </a:lnTo>
                  <a:lnTo>
                    <a:pt x="310" y="302"/>
                  </a:lnTo>
                  <a:lnTo>
                    <a:pt x="320" y="300"/>
                  </a:lnTo>
                  <a:lnTo>
                    <a:pt x="327" y="299"/>
                  </a:lnTo>
                  <a:lnTo>
                    <a:pt x="334" y="297"/>
                  </a:lnTo>
                  <a:lnTo>
                    <a:pt x="346" y="291"/>
                  </a:lnTo>
                  <a:lnTo>
                    <a:pt x="361" y="284"/>
                  </a:lnTo>
                  <a:lnTo>
                    <a:pt x="377" y="277"/>
                  </a:lnTo>
                  <a:lnTo>
                    <a:pt x="392" y="269"/>
                  </a:lnTo>
                  <a:lnTo>
                    <a:pt x="405" y="262"/>
                  </a:lnTo>
                  <a:lnTo>
                    <a:pt x="415" y="259"/>
                  </a:lnTo>
                  <a:lnTo>
                    <a:pt x="418" y="257"/>
                  </a:lnTo>
                  <a:lnTo>
                    <a:pt x="458" y="186"/>
                  </a:lnTo>
                  <a:lnTo>
                    <a:pt x="471" y="133"/>
                  </a:lnTo>
                  <a:lnTo>
                    <a:pt x="431" y="23"/>
                  </a:lnTo>
                  <a:lnTo>
                    <a:pt x="227" y="0"/>
                  </a:lnTo>
                  <a:lnTo>
                    <a:pt x="149" y="38"/>
                  </a:lnTo>
                  <a:lnTo>
                    <a:pt x="55" y="48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363"/>
            <p:cNvSpPr>
              <a:spLocks/>
            </p:cNvSpPr>
            <p:nvPr/>
          </p:nvSpPr>
          <p:spPr bwMode="auto">
            <a:xfrm>
              <a:off x="2013" y="606"/>
              <a:ext cx="57" cy="76"/>
            </a:xfrm>
            <a:custGeom>
              <a:avLst/>
              <a:gdLst/>
              <a:ahLst/>
              <a:cxnLst>
                <a:cxn ang="0">
                  <a:pos x="114" y="47"/>
                </a:cxn>
                <a:cxn ang="0">
                  <a:pos x="113" y="38"/>
                </a:cxn>
                <a:cxn ang="0">
                  <a:pos x="109" y="28"/>
                </a:cxn>
                <a:cxn ang="0">
                  <a:pos x="104" y="20"/>
                </a:cxn>
                <a:cxn ang="0">
                  <a:pos x="98" y="13"/>
                </a:cxn>
                <a:cxn ang="0">
                  <a:pos x="88" y="8"/>
                </a:cxn>
                <a:cxn ang="0">
                  <a:pos x="79" y="3"/>
                </a:cxn>
                <a:cxn ang="0">
                  <a:pos x="69" y="1"/>
                </a:cxn>
                <a:cxn ang="0">
                  <a:pos x="57" y="0"/>
                </a:cxn>
                <a:cxn ang="0">
                  <a:pos x="46" y="1"/>
                </a:cxn>
                <a:cxn ang="0">
                  <a:pos x="34" y="3"/>
                </a:cxn>
                <a:cxn ang="0">
                  <a:pos x="25" y="8"/>
                </a:cxn>
                <a:cxn ang="0">
                  <a:pos x="17" y="13"/>
                </a:cxn>
                <a:cxn ang="0">
                  <a:pos x="9" y="20"/>
                </a:cxn>
                <a:cxn ang="0">
                  <a:pos x="4" y="28"/>
                </a:cxn>
                <a:cxn ang="0">
                  <a:pos x="1" y="38"/>
                </a:cxn>
                <a:cxn ang="0">
                  <a:pos x="0" y="47"/>
                </a:cxn>
                <a:cxn ang="0">
                  <a:pos x="1" y="55"/>
                </a:cxn>
                <a:cxn ang="0">
                  <a:pos x="3" y="63"/>
                </a:cxn>
                <a:cxn ang="0">
                  <a:pos x="7" y="70"/>
                </a:cxn>
                <a:cxn ang="0">
                  <a:pos x="12" y="77"/>
                </a:cxn>
                <a:cxn ang="0">
                  <a:pos x="18" y="83"/>
                </a:cxn>
                <a:cxn ang="0">
                  <a:pos x="26" y="87"/>
                </a:cxn>
                <a:cxn ang="0">
                  <a:pos x="34" y="92"/>
                </a:cxn>
                <a:cxn ang="0">
                  <a:pos x="43" y="94"/>
                </a:cxn>
                <a:cxn ang="0">
                  <a:pos x="37" y="147"/>
                </a:cxn>
                <a:cxn ang="0">
                  <a:pos x="62" y="152"/>
                </a:cxn>
                <a:cxn ang="0">
                  <a:pos x="81" y="132"/>
                </a:cxn>
                <a:cxn ang="0">
                  <a:pos x="104" y="74"/>
                </a:cxn>
                <a:cxn ang="0">
                  <a:pos x="108" y="69"/>
                </a:cxn>
                <a:cxn ang="0">
                  <a:pos x="111" y="62"/>
                </a:cxn>
                <a:cxn ang="0">
                  <a:pos x="113" y="55"/>
                </a:cxn>
                <a:cxn ang="0">
                  <a:pos x="114" y="47"/>
                </a:cxn>
              </a:cxnLst>
              <a:rect l="0" t="0" r="r" b="b"/>
              <a:pathLst>
                <a:path w="114" h="152">
                  <a:moveTo>
                    <a:pt x="114" y="47"/>
                  </a:moveTo>
                  <a:lnTo>
                    <a:pt x="113" y="38"/>
                  </a:lnTo>
                  <a:lnTo>
                    <a:pt x="109" y="28"/>
                  </a:lnTo>
                  <a:lnTo>
                    <a:pt x="104" y="20"/>
                  </a:lnTo>
                  <a:lnTo>
                    <a:pt x="98" y="13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9" y="1"/>
                  </a:lnTo>
                  <a:lnTo>
                    <a:pt x="57" y="0"/>
                  </a:lnTo>
                  <a:lnTo>
                    <a:pt x="46" y="1"/>
                  </a:lnTo>
                  <a:lnTo>
                    <a:pt x="34" y="3"/>
                  </a:lnTo>
                  <a:lnTo>
                    <a:pt x="25" y="8"/>
                  </a:lnTo>
                  <a:lnTo>
                    <a:pt x="17" y="13"/>
                  </a:lnTo>
                  <a:lnTo>
                    <a:pt x="9" y="20"/>
                  </a:lnTo>
                  <a:lnTo>
                    <a:pt x="4" y="28"/>
                  </a:lnTo>
                  <a:lnTo>
                    <a:pt x="1" y="38"/>
                  </a:lnTo>
                  <a:lnTo>
                    <a:pt x="0" y="47"/>
                  </a:lnTo>
                  <a:lnTo>
                    <a:pt x="1" y="55"/>
                  </a:lnTo>
                  <a:lnTo>
                    <a:pt x="3" y="63"/>
                  </a:lnTo>
                  <a:lnTo>
                    <a:pt x="7" y="70"/>
                  </a:lnTo>
                  <a:lnTo>
                    <a:pt x="12" y="77"/>
                  </a:lnTo>
                  <a:lnTo>
                    <a:pt x="18" y="83"/>
                  </a:lnTo>
                  <a:lnTo>
                    <a:pt x="26" y="87"/>
                  </a:lnTo>
                  <a:lnTo>
                    <a:pt x="34" y="92"/>
                  </a:lnTo>
                  <a:lnTo>
                    <a:pt x="43" y="94"/>
                  </a:lnTo>
                  <a:lnTo>
                    <a:pt x="37" y="147"/>
                  </a:lnTo>
                  <a:lnTo>
                    <a:pt x="62" y="152"/>
                  </a:lnTo>
                  <a:lnTo>
                    <a:pt x="81" y="132"/>
                  </a:lnTo>
                  <a:lnTo>
                    <a:pt x="104" y="74"/>
                  </a:lnTo>
                  <a:lnTo>
                    <a:pt x="108" y="69"/>
                  </a:lnTo>
                  <a:lnTo>
                    <a:pt x="111" y="62"/>
                  </a:lnTo>
                  <a:lnTo>
                    <a:pt x="113" y="55"/>
                  </a:lnTo>
                  <a:lnTo>
                    <a:pt x="114" y="47"/>
                  </a:lnTo>
                  <a:close/>
                </a:path>
              </a:pathLst>
            </a:custGeom>
            <a:solidFill>
              <a:srgbClr val="B2B2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9" name="Freeform 364"/>
            <p:cNvSpPr>
              <a:spLocks/>
            </p:cNvSpPr>
            <p:nvPr/>
          </p:nvSpPr>
          <p:spPr bwMode="auto">
            <a:xfrm>
              <a:off x="2377" y="690"/>
              <a:ext cx="120" cy="102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42" y="3"/>
                </a:cxn>
                <a:cxn ang="0">
                  <a:pos x="22" y="9"/>
                </a:cxn>
                <a:cxn ang="0">
                  <a:pos x="6" y="15"/>
                </a:cxn>
                <a:cxn ang="0">
                  <a:pos x="0" y="24"/>
                </a:cxn>
                <a:cxn ang="0">
                  <a:pos x="2" y="38"/>
                </a:cxn>
                <a:cxn ang="0">
                  <a:pos x="5" y="42"/>
                </a:cxn>
                <a:cxn ang="0">
                  <a:pos x="17" y="58"/>
                </a:cxn>
                <a:cxn ang="0">
                  <a:pos x="19" y="80"/>
                </a:cxn>
                <a:cxn ang="0">
                  <a:pos x="9" y="110"/>
                </a:cxn>
                <a:cxn ang="0">
                  <a:pos x="6" y="129"/>
                </a:cxn>
                <a:cxn ang="0">
                  <a:pos x="18" y="139"/>
                </a:cxn>
                <a:cxn ang="0">
                  <a:pos x="65" y="126"/>
                </a:cxn>
                <a:cxn ang="0">
                  <a:pos x="76" y="133"/>
                </a:cxn>
                <a:cxn ang="0">
                  <a:pos x="90" y="146"/>
                </a:cxn>
                <a:cxn ang="0">
                  <a:pos x="96" y="160"/>
                </a:cxn>
                <a:cxn ang="0">
                  <a:pos x="105" y="171"/>
                </a:cxn>
                <a:cxn ang="0">
                  <a:pos x="116" y="174"/>
                </a:cxn>
                <a:cxn ang="0">
                  <a:pos x="126" y="175"/>
                </a:cxn>
                <a:cxn ang="0">
                  <a:pos x="136" y="176"/>
                </a:cxn>
                <a:cxn ang="0">
                  <a:pos x="143" y="176"/>
                </a:cxn>
                <a:cxn ang="0">
                  <a:pos x="151" y="177"/>
                </a:cxn>
                <a:cxn ang="0">
                  <a:pos x="161" y="182"/>
                </a:cxn>
                <a:cxn ang="0">
                  <a:pos x="171" y="185"/>
                </a:cxn>
                <a:cxn ang="0">
                  <a:pos x="181" y="189"/>
                </a:cxn>
                <a:cxn ang="0">
                  <a:pos x="196" y="192"/>
                </a:cxn>
                <a:cxn ang="0">
                  <a:pos x="216" y="198"/>
                </a:cxn>
                <a:cxn ang="0">
                  <a:pos x="233" y="201"/>
                </a:cxn>
                <a:cxn ang="0">
                  <a:pos x="240" y="204"/>
                </a:cxn>
                <a:cxn ang="0">
                  <a:pos x="151" y="139"/>
                </a:cxn>
                <a:cxn ang="0">
                  <a:pos x="141" y="101"/>
                </a:cxn>
                <a:cxn ang="0">
                  <a:pos x="86" y="78"/>
                </a:cxn>
                <a:cxn ang="0">
                  <a:pos x="50" y="63"/>
                </a:cxn>
                <a:cxn ang="0">
                  <a:pos x="58" y="0"/>
                </a:cxn>
              </a:cxnLst>
              <a:rect l="0" t="0" r="r" b="b"/>
              <a:pathLst>
                <a:path w="240" h="204">
                  <a:moveTo>
                    <a:pt x="58" y="0"/>
                  </a:moveTo>
                  <a:lnTo>
                    <a:pt x="56" y="0"/>
                  </a:lnTo>
                  <a:lnTo>
                    <a:pt x="50" y="2"/>
                  </a:lnTo>
                  <a:lnTo>
                    <a:pt x="42" y="3"/>
                  </a:lnTo>
                  <a:lnTo>
                    <a:pt x="33" y="5"/>
                  </a:lnTo>
                  <a:lnTo>
                    <a:pt x="22" y="9"/>
                  </a:lnTo>
                  <a:lnTo>
                    <a:pt x="13" y="12"/>
                  </a:lnTo>
                  <a:lnTo>
                    <a:pt x="6" y="15"/>
                  </a:lnTo>
                  <a:lnTo>
                    <a:pt x="3" y="18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2" y="38"/>
                  </a:lnTo>
                  <a:lnTo>
                    <a:pt x="3" y="40"/>
                  </a:lnTo>
                  <a:lnTo>
                    <a:pt x="5" y="42"/>
                  </a:lnTo>
                  <a:lnTo>
                    <a:pt x="11" y="49"/>
                  </a:lnTo>
                  <a:lnTo>
                    <a:pt x="17" y="58"/>
                  </a:lnTo>
                  <a:lnTo>
                    <a:pt x="20" y="68"/>
                  </a:lnTo>
                  <a:lnTo>
                    <a:pt x="19" y="80"/>
                  </a:lnTo>
                  <a:lnTo>
                    <a:pt x="14" y="95"/>
                  </a:lnTo>
                  <a:lnTo>
                    <a:pt x="9" y="110"/>
                  </a:lnTo>
                  <a:lnTo>
                    <a:pt x="5" y="121"/>
                  </a:lnTo>
                  <a:lnTo>
                    <a:pt x="6" y="129"/>
                  </a:lnTo>
                  <a:lnTo>
                    <a:pt x="12" y="134"/>
                  </a:lnTo>
                  <a:lnTo>
                    <a:pt x="18" y="139"/>
                  </a:lnTo>
                  <a:lnTo>
                    <a:pt x="20" y="141"/>
                  </a:lnTo>
                  <a:lnTo>
                    <a:pt x="65" y="126"/>
                  </a:lnTo>
                  <a:lnTo>
                    <a:pt x="68" y="129"/>
                  </a:lnTo>
                  <a:lnTo>
                    <a:pt x="76" y="133"/>
                  </a:lnTo>
                  <a:lnTo>
                    <a:pt x="85" y="140"/>
                  </a:lnTo>
                  <a:lnTo>
                    <a:pt x="90" y="146"/>
                  </a:lnTo>
                  <a:lnTo>
                    <a:pt x="94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105" y="171"/>
                  </a:lnTo>
                  <a:lnTo>
                    <a:pt x="110" y="173"/>
                  </a:lnTo>
                  <a:lnTo>
                    <a:pt x="116" y="174"/>
                  </a:lnTo>
                  <a:lnTo>
                    <a:pt x="121" y="175"/>
                  </a:lnTo>
                  <a:lnTo>
                    <a:pt x="126" y="175"/>
                  </a:lnTo>
                  <a:lnTo>
                    <a:pt x="132" y="176"/>
                  </a:lnTo>
                  <a:lnTo>
                    <a:pt x="136" y="176"/>
                  </a:lnTo>
                  <a:lnTo>
                    <a:pt x="140" y="176"/>
                  </a:lnTo>
                  <a:lnTo>
                    <a:pt x="143" y="176"/>
                  </a:lnTo>
                  <a:lnTo>
                    <a:pt x="147" y="176"/>
                  </a:lnTo>
                  <a:lnTo>
                    <a:pt x="151" y="177"/>
                  </a:lnTo>
                  <a:lnTo>
                    <a:pt x="156" y="179"/>
                  </a:lnTo>
                  <a:lnTo>
                    <a:pt x="161" y="182"/>
                  </a:lnTo>
                  <a:lnTo>
                    <a:pt x="166" y="184"/>
                  </a:lnTo>
                  <a:lnTo>
                    <a:pt x="171" y="185"/>
                  </a:lnTo>
                  <a:lnTo>
                    <a:pt x="177" y="187"/>
                  </a:lnTo>
                  <a:lnTo>
                    <a:pt x="181" y="189"/>
                  </a:lnTo>
                  <a:lnTo>
                    <a:pt x="187" y="190"/>
                  </a:lnTo>
                  <a:lnTo>
                    <a:pt x="196" y="192"/>
                  </a:lnTo>
                  <a:lnTo>
                    <a:pt x="205" y="194"/>
                  </a:lnTo>
                  <a:lnTo>
                    <a:pt x="216" y="198"/>
                  </a:lnTo>
                  <a:lnTo>
                    <a:pt x="225" y="200"/>
                  </a:lnTo>
                  <a:lnTo>
                    <a:pt x="233" y="201"/>
                  </a:lnTo>
                  <a:lnTo>
                    <a:pt x="238" y="204"/>
                  </a:lnTo>
                  <a:lnTo>
                    <a:pt x="240" y="204"/>
                  </a:lnTo>
                  <a:lnTo>
                    <a:pt x="240" y="161"/>
                  </a:lnTo>
                  <a:lnTo>
                    <a:pt x="151" y="139"/>
                  </a:lnTo>
                  <a:lnTo>
                    <a:pt x="141" y="123"/>
                  </a:lnTo>
                  <a:lnTo>
                    <a:pt x="141" y="101"/>
                  </a:lnTo>
                  <a:lnTo>
                    <a:pt x="121" y="88"/>
                  </a:lnTo>
                  <a:lnTo>
                    <a:pt x="86" y="78"/>
                  </a:lnTo>
                  <a:lnTo>
                    <a:pt x="60" y="76"/>
                  </a:lnTo>
                  <a:lnTo>
                    <a:pt x="50" y="63"/>
                  </a:lnTo>
                  <a:lnTo>
                    <a:pt x="65" y="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0" name="Freeform 366"/>
            <p:cNvSpPr>
              <a:spLocks/>
            </p:cNvSpPr>
            <p:nvPr/>
          </p:nvSpPr>
          <p:spPr bwMode="auto">
            <a:xfrm>
              <a:off x="1995" y="275"/>
              <a:ext cx="85" cy="70"/>
            </a:xfrm>
            <a:custGeom>
              <a:avLst/>
              <a:gdLst/>
              <a:ahLst/>
              <a:cxnLst>
                <a:cxn ang="0">
                  <a:pos x="84" y="139"/>
                </a:cxn>
                <a:cxn ang="0">
                  <a:pos x="101" y="138"/>
                </a:cxn>
                <a:cxn ang="0">
                  <a:pos x="116" y="134"/>
                </a:cxn>
                <a:cxn ang="0">
                  <a:pos x="131" y="128"/>
                </a:cxn>
                <a:cxn ang="0">
                  <a:pos x="144" y="119"/>
                </a:cxn>
                <a:cxn ang="0">
                  <a:pos x="153" y="108"/>
                </a:cxn>
                <a:cxn ang="0">
                  <a:pos x="161" y="97"/>
                </a:cxn>
                <a:cxn ang="0">
                  <a:pos x="167" y="84"/>
                </a:cxn>
                <a:cxn ang="0">
                  <a:pos x="168" y="70"/>
                </a:cxn>
                <a:cxn ang="0">
                  <a:pos x="167" y="56"/>
                </a:cxn>
                <a:cxn ang="0">
                  <a:pos x="161" y="43"/>
                </a:cxn>
                <a:cxn ang="0">
                  <a:pos x="153" y="31"/>
                </a:cxn>
                <a:cxn ang="0">
                  <a:pos x="144" y="21"/>
                </a:cxn>
                <a:cxn ang="0">
                  <a:pos x="131" y="11"/>
                </a:cxn>
                <a:cxn ang="0">
                  <a:pos x="116" y="6"/>
                </a:cxn>
                <a:cxn ang="0">
                  <a:pos x="101" y="1"/>
                </a:cxn>
                <a:cxn ang="0">
                  <a:pos x="84" y="0"/>
                </a:cxn>
                <a:cxn ang="0">
                  <a:pos x="67" y="1"/>
                </a:cxn>
                <a:cxn ang="0">
                  <a:pos x="52" y="6"/>
                </a:cxn>
                <a:cxn ang="0">
                  <a:pos x="37" y="11"/>
                </a:cxn>
                <a:cxn ang="0">
                  <a:pos x="25" y="21"/>
                </a:cxn>
                <a:cxn ang="0">
                  <a:pos x="15" y="31"/>
                </a:cxn>
                <a:cxn ang="0">
                  <a:pos x="7" y="43"/>
                </a:cxn>
                <a:cxn ang="0">
                  <a:pos x="1" y="56"/>
                </a:cxn>
                <a:cxn ang="0">
                  <a:pos x="0" y="70"/>
                </a:cxn>
                <a:cxn ang="0">
                  <a:pos x="1" y="84"/>
                </a:cxn>
                <a:cxn ang="0">
                  <a:pos x="7" y="97"/>
                </a:cxn>
                <a:cxn ang="0">
                  <a:pos x="15" y="108"/>
                </a:cxn>
                <a:cxn ang="0">
                  <a:pos x="25" y="119"/>
                </a:cxn>
                <a:cxn ang="0">
                  <a:pos x="37" y="128"/>
                </a:cxn>
                <a:cxn ang="0">
                  <a:pos x="52" y="134"/>
                </a:cxn>
                <a:cxn ang="0">
                  <a:pos x="67" y="138"/>
                </a:cxn>
                <a:cxn ang="0">
                  <a:pos x="84" y="139"/>
                </a:cxn>
              </a:cxnLst>
              <a:rect l="0" t="0" r="r" b="b"/>
              <a:pathLst>
                <a:path w="168" h="139">
                  <a:moveTo>
                    <a:pt x="84" y="139"/>
                  </a:moveTo>
                  <a:lnTo>
                    <a:pt x="101" y="138"/>
                  </a:lnTo>
                  <a:lnTo>
                    <a:pt x="116" y="134"/>
                  </a:lnTo>
                  <a:lnTo>
                    <a:pt x="131" y="128"/>
                  </a:lnTo>
                  <a:lnTo>
                    <a:pt x="144" y="119"/>
                  </a:lnTo>
                  <a:lnTo>
                    <a:pt x="153" y="108"/>
                  </a:lnTo>
                  <a:lnTo>
                    <a:pt x="161" y="97"/>
                  </a:lnTo>
                  <a:lnTo>
                    <a:pt x="167" y="84"/>
                  </a:lnTo>
                  <a:lnTo>
                    <a:pt x="168" y="70"/>
                  </a:lnTo>
                  <a:lnTo>
                    <a:pt x="167" y="56"/>
                  </a:lnTo>
                  <a:lnTo>
                    <a:pt x="161" y="43"/>
                  </a:lnTo>
                  <a:lnTo>
                    <a:pt x="153" y="31"/>
                  </a:lnTo>
                  <a:lnTo>
                    <a:pt x="144" y="21"/>
                  </a:lnTo>
                  <a:lnTo>
                    <a:pt x="131" y="11"/>
                  </a:lnTo>
                  <a:lnTo>
                    <a:pt x="116" y="6"/>
                  </a:lnTo>
                  <a:lnTo>
                    <a:pt x="101" y="1"/>
                  </a:lnTo>
                  <a:lnTo>
                    <a:pt x="84" y="0"/>
                  </a:lnTo>
                  <a:lnTo>
                    <a:pt x="67" y="1"/>
                  </a:lnTo>
                  <a:lnTo>
                    <a:pt x="52" y="6"/>
                  </a:lnTo>
                  <a:lnTo>
                    <a:pt x="37" y="11"/>
                  </a:lnTo>
                  <a:lnTo>
                    <a:pt x="25" y="21"/>
                  </a:lnTo>
                  <a:lnTo>
                    <a:pt x="15" y="31"/>
                  </a:lnTo>
                  <a:lnTo>
                    <a:pt x="7" y="43"/>
                  </a:lnTo>
                  <a:lnTo>
                    <a:pt x="1" y="56"/>
                  </a:lnTo>
                  <a:lnTo>
                    <a:pt x="0" y="70"/>
                  </a:lnTo>
                  <a:lnTo>
                    <a:pt x="1" y="84"/>
                  </a:lnTo>
                  <a:lnTo>
                    <a:pt x="7" y="97"/>
                  </a:lnTo>
                  <a:lnTo>
                    <a:pt x="15" y="108"/>
                  </a:lnTo>
                  <a:lnTo>
                    <a:pt x="25" y="119"/>
                  </a:lnTo>
                  <a:lnTo>
                    <a:pt x="37" y="128"/>
                  </a:lnTo>
                  <a:lnTo>
                    <a:pt x="52" y="134"/>
                  </a:lnTo>
                  <a:lnTo>
                    <a:pt x="67" y="138"/>
                  </a:lnTo>
                  <a:lnTo>
                    <a:pt x="84" y="139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1" name="Freeform 367"/>
            <p:cNvSpPr>
              <a:spLocks/>
            </p:cNvSpPr>
            <p:nvPr/>
          </p:nvSpPr>
          <p:spPr bwMode="auto">
            <a:xfrm>
              <a:off x="2095" y="272"/>
              <a:ext cx="66" cy="60"/>
            </a:xfrm>
            <a:custGeom>
              <a:avLst/>
              <a:gdLst/>
              <a:ahLst/>
              <a:cxnLst>
                <a:cxn ang="0">
                  <a:pos x="66" y="121"/>
                </a:cxn>
                <a:cxn ang="0">
                  <a:pos x="80" y="120"/>
                </a:cxn>
                <a:cxn ang="0">
                  <a:pos x="92" y="116"/>
                </a:cxn>
                <a:cxn ang="0">
                  <a:pos x="103" y="111"/>
                </a:cxn>
                <a:cxn ang="0">
                  <a:pos x="113" y="103"/>
                </a:cxn>
                <a:cxn ang="0">
                  <a:pos x="121" y="95"/>
                </a:cxn>
                <a:cxn ang="0">
                  <a:pos x="127" y="84"/>
                </a:cxn>
                <a:cxn ang="0">
                  <a:pos x="131" y="73"/>
                </a:cxn>
                <a:cxn ang="0">
                  <a:pos x="133" y="60"/>
                </a:cxn>
                <a:cxn ang="0">
                  <a:pos x="131" y="47"/>
                </a:cxn>
                <a:cxn ang="0">
                  <a:pos x="127" y="37"/>
                </a:cxn>
                <a:cxn ang="0">
                  <a:pos x="121" y="27"/>
                </a:cxn>
                <a:cxn ang="0">
                  <a:pos x="113" y="17"/>
                </a:cxn>
                <a:cxn ang="0">
                  <a:pos x="103" y="10"/>
                </a:cxn>
                <a:cxn ang="0">
                  <a:pos x="92" y="5"/>
                </a:cxn>
                <a:cxn ang="0">
                  <a:pos x="80" y="1"/>
                </a:cxn>
                <a:cxn ang="0">
                  <a:pos x="66" y="0"/>
                </a:cxn>
                <a:cxn ang="0">
                  <a:pos x="53" y="1"/>
                </a:cxn>
                <a:cxn ang="0">
                  <a:pos x="41" y="5"/>
                </a:cxn>
                <a:cxn ang="0">
                  <a:pos x="29" y="10"/>
                </a:cxn>
                <a:cxn ang="0">
                  <a:pos x="20" y="17"/>
                </a:cxn>
                <a:cxn ang="0">
                  <a:pos x="12" y="27"/>
                </a:cxn>
                <a:cxn ang="0">
                  <a:pos x="6" y="37"/>
                </a:cxn>
                <a:cxn ang="0">
                  <a:pos x="1" y="47"/>
                </a:cxn>
                <a:cxn ang="0">
                  <a:pos x="0" y="60"/>
                </a:cxn>
                <a:cxn ang="0">
                  <a:pos x="1" y="73"/>
                </a:cxn>
                <a:cxn ang="0">
                  <a:pos x="6" y="84"/>
                </a:cxn>
                <a:cxn ang="0">
                  <a:pos x="12" y="95"/>
                </a:cxn>
                <a:cxn ang="0">
                  <a:pos x="20" y="103"/>
                </a:cxn>
                <a:cxn ang="0">
                  <a:pos x="29" y="111"/>
                </a:cxn>
                <a:cxn ang="0">
                  <a:pos x="41" y="116"/>
                </a:cxn>
                <a:cxn ang="0">
                  <a:pos x="53" y="120"/>
                </a:cxn>
                <a:cxn ang="0">
                  <a:pos x="66" y="121"/>
                </a:cxn>
              </a:cxnLst>
              <a:rect l="0" t="0" r="r" b="b"/>
              <a:pathLst>
                <a:path w="133" h="121">
                  <a:moveTo>
                    <a:pt x="66" y="121"/>
                  </a:moveTo>
                  <a:lnTo>
                    <a:pt x="80" y="120"/>
                  </a:lnTo>
                  <a:lnTo>
                    <a:pt x="92" y="116"/>
                  </a:lnTo>
                  <a:lnTo>
                    <a:pt x="103" y="111"/>
                  </a:lnTo>
                  <a:lnTo>
                    <a:pt x="113" y="103"/>
                  </a:lnTo>
                  <a:lnTo>
                    <a:pt x="121" y="95"/>
                  </a:lnTo>
                  <a:lnTo>
                    <a:pt x="127" y="84"/>
                  </a:lnTo>
                  <a:lnTo>
                    <a:pt x="131" y="73"/>
                  </a:lnTo>
                  <a:lnTo>
                    <a:pt x="133" y="60"/>
                  </a:lnTo>
                  <a:lnTo>
                    <a:pt x="131" y="47"/>
                  </a:lnTo>
                  <a:lnTo>
                    <a:pt x="127" y="37"/>
                  </a:lnTo>
                  <a:lnTo>
                    <a:pt x="121" y="27"/>
                  </a:lnTo>
                  <a:lnTo>
                    <a:pt x="113" y="17"/>
                  </a:lnTo>
                  <a:lnTo>
                    <a:pt x="103" y="10"/>
                  </a:lnTo>
                  <a:lnTo>
                    <a:pt x="92" y="5"/>
                  </a:lnTo>
                  <a:lnTo>
                    <a:pt x="80" y="1"/>
                  </a:lnTo>
                  <a:lnTo>
                    <a:pt x="66" y="0"/>
                  </a:lnTo>
                  <a:lnTo>
                    <a:pt x="53" y="1"/>
                  </a:lnTo>
                  <a:lnTo>
                    <a:pt x="41" y="5"/>
                  </a:lnTo>
                  <a:lnTo>
                    <a:pt x="29" y="10"/>
                  </a:lnTo>
                  <a:lnTo>
                    <a:pt x="20" y="17"/>
                  </a:lnTo>
                  <a:lnTo>
                    <a:pt x="12" y="27"/>
                  </a:lnTo>
                  <a:lnTo>
                    <a:pt x="6" y="37"/>
                  </a:lnTo>
                  <a:lnTo>
                    <a:pt x="1" y="47"/>
                  </a:lnTo>
                  <a:lnTo>
                    <a:pt x="0" y="60"/>
                  </a:lnTo>
                  <a:lnTo>
                    <a:pt x="1" y="73"/>
                  </a:lnTo>
                  <a:lnTo>
                    <a:pt x="6" y="84"/>
                  </a:lnTo>
                  <a:lnTo>
                    <a:pt x="12" y="95"/>
                  </a:lnTo>
                  <a:lnTo>
                    <a:pt x="20" y="103"/>
                  </a:lnTo>
                  <a:lnTo>
                    <a:pt x="29" y="111"/>
                  </a:lnTo>
                  <a:lnTo>
                    <a:pt x="41" y="116"/>
                  </a:lnTo>
                  <a:lnTo>
                    <a:pt x="53" y="120"/>
                  </a:lnTo>
                  <a:lnTo>
                    <a:pt x="66" y="121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368"/>
            <p:cNvSpPr>
              <a:spLocks/>
            </p:cNvSpPr>
            <p:nvPr/>
          </p:nvSpPr>
          <p:spPr bwMode="auto">
            <a:xfrm>
              <a:off x="2012" y="289"/>
              <a:ext cx="53" cy="41"/>
            </a:xfrm>
            <a:custGeom>
              <a:avLst/>
              <a:gdLst/>
              <a:ahLst/>
              <a:cxnLst>
                <a:cxn ang="0">
                  <a:pos x="53" y="82"/>
                </a:cxn>
                <a:cxn ang="0">
                  <a:pos x="64" y="80"/>
                </a:cxn>
                <a:cxn ang="0">
                  <a:pos x="74" y="78"/>
                </a:cxn>
                <a:cxn ang="0">
                  <a:pos x="83" y="75"/>
                </a:cxn>
                <a:cxn ang="0">
                  <a:pos x="91" y="70"/>
                </a:cxn>
                <a:cxn ang="0">
                  <a:pos x="97" y="63"/>
                </a:cxn>
                <a:cxn ang="0">
                  <a:pos x="102" y="56"/>
                </a:cxn>
                <a:cxn ang="0">
                  <a:pos x="105" y="49"/>
                </a:cxn>
                <a:cxn ang="0">
                  <a:pos x="106" y="41"/>
                </a:cxn>
                <a:cxn ang="0">
                  <a:pos x="105" y="33"/>
                </a:cxn>
                <a:cxn ang="0">
                  <a:pos x="102" y="25"/>
                </a:cxn>
                <a:cxn ang="0">
                  <a:pos x="97" y="18"/>
                </a:cxn>
                <a:cxn ang="0">
                  <a:pos x="91" y="11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4" y="1"/>
                </a:cxn>
                <a:cxn ang="0">
                  <a:pos x="53" y="0"/>
                </a:cxn>
                <a:cxn ang="0">
                  <a:pos x="43" y="1"/>
                </a:cxn>
                <a:cxn ang="0">
                  <a:pos x="32" y="3"/>
                </a:cxn>
                <a:cxn ang="0">
                  <a:pos x="23" y="7"/>
                </a:cxn>
                <a:cxn ang="0">
                  <a:pos x="15" y="11"/>
                </a:cxn>
                <a:cxn ang="0">
                  <a:pos x="9" y="18"/>
                </a:cxn>
                <a:cxn ang="0">
                  <a:pos x="5" y="25"/>
                </a:cxn>
                <a:cxn ang="0">
                  <a:pos x="1" y="33"/>
                </a:cxn>
                <a:cxn ang="0">
                  <a:pos x="0" y="41"/>
                </a:cxn>
                <a:cxn ang="0">
                  <a:pos x="1" y="49"/>
                </a:cxn>
                <a:cxn ang="0">
                  <a:pos x="5" y="56"/>
                </a:cxn>
                <a:cxn ang="0">
                  <a:pos x="9" y="63"/>
                </a:cxn>
                <a:cxn ang="0">
                  <a:pos x="15" y="70"/>
                </a:cxn>
                <a:cxn ang="0">
                  <a:pos x="23" y="75"/>
                </a:cxn>
                <a:cxn ang="0">
                  <a:pos x="32" y="78"/>
                </a:cxn>
                <a:cxn ang="0">
                  <a:pos x="43" y="80"/>
                </a:cxn>
                <a:cxn ang="0">
                  <a:pos x="53" y="82"/>
                </a:cxn>
              </a:cxnLst>
              <a:rect l="0" t="0" r="r" b="b"/>
              <a:pathLst>
                <a:path w="106" h="82">
                  <a:moveTo>
                    <a:pt x="53" y="82"/>
                  </a:moveTo>
                  <a:lnTo>
                    <a:pt x="64" y="80"/>
                  </a:lnTo>
                  <a:lnTo>
                    <a:pt x="74" y="78"/>
                  </a:lnTo>
                  <a:lnTo>
                    <a:pt x="83" y="75"/>
                  </a:lnTo>
                  <a:lnTo>
                    <a:pt x="91" y="70"/>
                  </a:lnTo>
                  <a:lnTo>
                    <a:pt x="97" y="63"/>
                  </a:lnTo>
                  <a:lnTo>
                    <a:pt x="102" y="56"/>
                  </a:lnTo>
                  <a:lnTo>
                    <a:pt x="105" y="49"/>
                  </a:lnTo>
                  <a:lnTo>
                    <a:pt x="106" y="41"/>
                  </a:lnTo>
                  <a:lnTo>
                    <a:pt x="105" y="33"/>
                  </a:lnTo>
                  <a:lnTo>
                    <a:pt x="102" y="25"/>
                  </a:lnTo>
                  <a:lnTo>
                    <a:pt x="97" y="18"/>
                  </a:lnTo>
                  <a:lnTo>
                    <a:pt x="91" y="11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4" y="1"/>
                  </a:lnTo>
                  <a:lnTo>
                    <a:pt x="53" y="0"/>
                  </a:lnTo>
                  <a:lnTo>
                    <a:pt x="43" y="1"/>
                  </a:lnTo>
                  <a:lnTo>
                    <a:pt x="32" y="3"/>
                  </a:lnTo>
                  <a:lnTo>
                    <a:pt x="23" y="7"/>
                  </a:lnTo>
                  <a:lnTo>
                    <a:pt x="15" y="11"/>
                  </a:lnTo>
                  <a:lnTo>
                    <a:pt x="9" y="18"/>
                  </a:lnTo>
                  <a:lnTo>
                    <a:pt x="5" y="25"/>
                  </a:lnTo>
                  <a:lnTo>
                    <a:pt x="1" y="33"/>
                  </a:lnTo>
                  <a:lnTo>
                    <a:pt x="0" y="41"/>
                  </a:lnTo>
                  <a:lnTo>
                    <a:pt x="1" y="49"/>
                  </a:lnTo>
                  <a:lnTo>
                    <a:pt x="5" y="56"/>
                  </a:lnTo>
                  <a:lnTo>
                    <a:pt x="9" y="63"/>
                  </a:lnTo>
                  <a:lnTo>
                    <a:pt x="15" y="70"/>
                  </a:lnTo>
                  <a:lnTo>
                    <a:pt x="23" y="75"/>
                  </a:lnTo>
                  <a:lnTo>
                    <a:pt x="32" y="78"/>
                  </a:lnTo>
                  <a:lnTo>
                    <a:pt x="43" y="80"/>
                  </a:lnTo>
                  <a:lnTo>
                    <a:pt x="53" y="82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3" name="Freeform 369"/>
            <p:cNvSpPr>
              <a:spLocks/>
            </p:cNvSpPr>
            <p:nvPr/>
          </p:nvSpPr>
          <p:spPr bwMode="auto">
            <a:xfrm>
              <a:off x="2104" y="278"/>
              <a:ext cx="48" cy="38"/>
            </a:xfrm>
            <a:custGeom>
              <a:avLst/>
              <a:gdLst/>
              <a:ahLst/>
              <a:cxnLst>
                <a:cxn ang="0">
                  <a:pos x="47" y="75"/>
                </a:cxn>
                <a:cxn ang="0">
                  <a:pos x="57" y="74"/>
                </a:cxn>
                <a:cxn ang="0">
                  <a:pos x="66" y="72"/>
                </a:cxn>
                <a:cxn ang="0">
                  <a:pos x="74" y="69"/>
                </a:cxn>
                <a:cxn ang="0">
                  <a:pos x="81" y="64"/>
                </a:cxn>
                <a:cxn ang="0">
                  <a:pos x="87" y="59"/>
                </a:cxn>
                <a:cxn ang="0">
                  <a:pos x="92" y="53"/>
                </a:cxn>
                <a:cxn ang="0">
                  <a:pos x="94" y="46"/>
                </a:cxn>
                <a:cxn ang="0">
                  <a:pos x="95" y="38"/>
                </a:cxn>
                <a:cxn ang="0">
                  <a:pos x="94" y="30"/>
                </a:cxn>
                <a:cxn ang="0">
                  <a:pos x="92" y="23"/>
                </a:cxn>
                <a:cxn ang="0">
                  <a:pos x="87" y="17"/>
                </a:cxn>
                <a:cxn ang="0">
                  <a:pos x="81" y="11"/>
                </a:cxn>
                <a:cxn ang="0">
                  <a:pos x="74" y="7"/>
                </a:cxn>
                <a:cxn ang="0">
                  <a:pos x="66" y="3"/>
                </a:cxn>
                <a:cxn ang="0">
                  <a:pos x="57" y="1"/>
                </a:cxn>
                <a:cxn ang="0">
                  <a:pos x="47" y="0"/>
                </a:cxn>
                <a:cxn ang="0">
                  <a:pos x="38" y="1"/>
                </a:cxn>
                <a:cxn ang="0">
                  <a:pos x="28" y="3"/>
                </a:cxn>
                <a:cxn ang="0">
                  <a:pos x="20" y="7"/>
                </a:cxn>
                <a:cxn ang="0">
                  <a:pos x="13" y="11"/>
                </a:cxn>
                <a:cxn ang="0">
                  <a:pos x="8" y="17"/>
                </a:cxn>
                <a:cxn ang="0">
                  <a:pos x="3" y="23"/>
                </a:cxn>
                <a:cxn ang="0">
                  <a:pos x="1" y="30"/>
                </a:cxn>
                <a:cxn ang="0">
                  <a:pos x="0" y="38"/>
                </a:cxn>
                <a:cxn ang="0">
                  <a:pos x="1" y="46"/>
                </a:cxn>
                <a:cxn ang="0">
                  <a:pos x="3" y="53"/>
                </a:cxn>
                <a:cxn ang="0">
                  <a:pos x="8" y="59"/>
                </a:cxn>
                <a:cxn ang="0">
                  <a:pos x="13" y="64"/>
                </a:cxn>
                <a:cxn ang="0">
                  <a:pos x="20" y="69"/>
                </a:cxn>
                <a:cxn ang="0">
                  <a:pos x="28" y="72"/>
                </a:cxn>
                <a:cxn ang="0">
                  <a:pos x="38" y="74"/>
                </a:cxn>
                <a:cxn ang="0">
                  <a:pos x="47" y="75"/>
                </a:cxn>
              </a:cxnLst>
              <a:rect l="0" t="0" r="r" b="b"/>
              <a:pathLst>
                <a:path w="95" h="75">
                  <a:moveTo>
                    <a:pt x="47" y="75"/>
                  </a:moveTo>
                  <a:lnTo>
                    <a:pt x="57" y="74"/>
                  </a:lnTo>
                  <a:lnTo>
                    <a:pt x="66" y="72"/>
                  </a:lnTo>
                  <a:lnTo>
                    <a:pt x="74" y="69"/>
                  </a:lnTo>
                  <a:lnTo>
                    <a:pt x="81" y="64"/>
                  </a:lnTo>
                  <a:lnTo>
                    <a:pt x="87" y="59"/>
                  </a:lnTo>
                  <a:lnTo>
                    <a:pt x="92" y="53"/>
                  </a:lnTo>
                  <a:lnTo>
                    <a:pt x="94" y="46"/>
                  </a:lnTo>
                  <a:lnTo>
                    <a:pt x="95" y="38"/>
                  </a:lnTo>
                  <a:lnTo>
                    <a:pt x="94" y="30"/>
                  </a:lnTo>
                  <a:lnTo>
                    <a:pt x="92" y="23"/>
                  </a:lnTo>
                  <a:lnTo>
                    <a:pt x="87" y="17"/>
                  </a:lnTo>
                  <a:lnTo>
                    <a:pt x="81" y="11"/>
                  </a:lnTo>
                  <a:lnTo>
                    <a:pt x="74" y="7"/>
                  </a:lnTo>
                  <a:lnTo>
                    <a:pt x="66" y="3"/>
                  </a:lnTo>
                  <a:lnTo>
                    <a:pt x="57" y="1"/>
                  </a:lnTo>
                  <a:lnTo>
                    <a:pt x="47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20" y="7"/>
                  </a:lnTo>
                  <a:lnTo>
                    <a:pt x="13" y="11"/>
                  </a:lnTo>
                  <a:lnTo>
                    <a:pt x="8" y="17"/>
                  </a:lnTo>
                  <a:lnTo>
                    <a:pt x="3" y="23"/>
                  </a:lnTo>
                  <a:lnTo>
                    <a:pt x="1" y="30"/>
                  </a:lnTo>
                  <a:lnTo>
                    <a:pt x="0" y="38"/>
                  </a:lnTo>
                  <a:lnTo>
                    <a:pt x="1" y="46"/>
                  </a:lnTo>
                  <a:lnTo>
                    <a:pt x="3" y="53"/>
                  </a:lnTo>
                  <a:lnTo>
                    <a:pt x="8" y="59"/>
                  </a:lnTo>
                  <a:lnTo>
                    <a:pt x="13" y="64"/>
                  </a:lnTo>
                  <a:lnTo>
                    <a:pt x="20" y="69"/>
                  </a:lnTo>
                  <a:lnTo>
                    <a:pt x="28" y="72"/>
                  </a:lnTo>
                  <a:lnTo>
                    <a:pt x="38" y="74"/>
                  </a:lnTo>
                  <a:lnTo>
                    <a:pt x="47" y="75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4" name="Freeform 370"/>
            <p:cNvSpPr>
              <a:spLocks/>
            </p:cNvSpPr>
            <p:nvPr/>
          </p:nvSpPr>
          <p:spPr bwMode="auto">
            <a:xfrm>
              <a:off x="1883" y="157"/>
              <a:ext cx="309" cy="136"/>
            </a:xfrm>
            <a:custGeom>
              <a:avLst/>
              <a:gdLst/>
              <a:ahLst/>
              <a:cxnLst>
                <a:cxn ang="0">
                  <a:pos x="562" y="170"/>
                </a:cxn>
                <a:cxn ang="0">
                  <a:pos x="543" y="167"/>
                </a:cxn>
                <a:cxn ang="0">
                  <a:pos x="520" y="163"/>
                </a:cxn>
                <a:cxn ang="0">
                  <a:pos x="504" y="161"/>
                </a:cxn>
                <a:cxn ang="0">
                  <a:pos x="474" y="108"/>
                </a:cxn>
                <a:cxn ang="0">
                  <a:pos x="461" y="85"/>
                </a:cxn>
                <a:cxn ang="0">
                  <a:pos x="441" y="55"/>
                </a:cxn>
                <a:cxn ang="0">
                  <a:pos x="431" y="46"/>
                </a:cxn>
                <a:cxn ang="0">
                  <a:pos x="417" y="37"/>
                </a:cxn>
                <a:cxn ang="0">
                  <a:pos x="402" y="27"/>
                </a:cxn>
                <a:cxn ang="0">
                  <a:pos x="389" y="19"/>
                </a:cxn>
                <a:cxn ang="0">
                  <a:pos x="367" y="14"/>
                </a:cxn>
                <a:cxn ang="0">
                  <a:pos x="337" y="7"/>
                </a:cxn>
                <a:cxn ang="0">
                  <a:pos x="309" y="2"/>
                </a:cxn>
                <a:cxn ang="0">
                  <a:pos x="298" y="0"/>
                </a:cxn>
                <a:cxn ang="0">
                  <a:pos x="284" y="1"/>
                </a:cxn>
                <a:cxn ang="0">
                  <a:pos x="251" y="4"/>
                </a:cxn>
                <a:cxn ang="0">
                  <a:pos x="215" y="9"/>
                </a:cxn>
                <a:cxn ang="0">
                  <a:pos x="187" y="10"/>
                </a:cxn>
                <a:cxn ang="0">
                  <a:pos x="162" y="16"/>
                </a:cxn>
                <a:cxn ang="0">
                  <a:pos x="131" y="28"/>
                </a:cxn>
                <a:cxn ang="0">
                  <a:pos x="105" y="41"/>
                </a:cxn>
                <a:cxn ang="0">
                  <a:pos x="94" y="47"/>
                </a:cxn>
                <a:cxn ang="0">
                  <a:pos x="0" y="236"/>
                </a:cxn>
                <a:cxn ang="0">
                  <a:pos x="13" y="239"/>
                </a:cxn>
                <a:cxn ang="0">
                  <a:pos x="42" y="246"/>
                </a:cxn>
                <a:cxn ang="0">
                  <a:pos x="73" y="253"/>
                </a:cxn>
                <a:cxn ang="0">
                  <a:pos x="91" y="257"/>
                </a:cxn>
                <a:cxn ang="0">
                  <a:pos x="108" y="257"/>
                </a:cxn>
                <a:cxn ang="0">
                  <a:pos x="134" y="257"/>
                </a:cxn>
                <a:cxn ang="0">
                  <a:pos x="162" y="257"/>
                </a:cxn>
                <a:cxn ang="0">
                  <a:pos x="181" y="254"/>
                </a:cxn>
                <a:cxn ang="0">
                  <a:pos x="190" y="251"/>
                </a:cxn>
                <a:cxn ang="0">
                  <a:pos x="203" y="246"/>
                </a:cxn>
                <a:cxn ang="0">
                  <a:pos x="219" y="241"/>
                </a:cxn>
                <a:cxn ang="0">
                  <a:pos x="238" y="235"/>
                </a:cxn>
                <a:cxn ang="0">
                  <a:pos x="250" y="243"/>
                </a:cxn>
                <a:cxn ang="0">
                  <a:pos x="264" y="251"/>
                </a:cxn>
                <a:cxn ang="0">
                  <a:pos x="278" y="259"/>
                </a:cxn>
                <a:cxn ang="0">
                  <a:pos x="287" y="265"/>
                </a:cxn>
                <a:cxn ang="0">
                  <a:pos x="301" y="268"/>
                </a:cxn>
                <a:cxn ang="0">
                  <a:pos x="318" y="270"/>
                </a:cxn>
                <a:cxn ang="0">
                  <a:pos x="336" y="272"/>
                </a:cxn>
                <a:cxn ang="0">
                  <a:pos x="346" y="272"/>
                </a:cxn>
                <a:cxn ang="0">
                  <a:pos x="360" y="267"/>
                </a:cxn>
                <a:cxn ang="0">
                  <a:pos x="383" y="259"/>
                </a:cxn>
                <a:cxn ang="0">
                  <a:pos x="405" y="252"/>
                </a:cxn>
                <a:cxn ang="0">
                  <a:pos x="414" y="249"/>
                </a:cxn>
                <a:cxn ang="0">
                  <a:pos x="618" y="196"/>
                </a:cxn>
                <a:cxn ang="0">
                  <a:pos x="611" y="192"/>
                </a:cxn>
                <a:cxn ang="0">
                  <a:pos x="596" y="184"/>
                </a:cxn>
                <a:cxn ang="0">
                  <a:pos x="579" y="176"/>
                </a:cxn>
                <a:cxn ang="0">
                  <a:pos x="567" y="171"/>
                </a:cxn>
              </a:cxnLst>
              <a:rect l="0" t="0" r="r" b="b"/>
              <a:pathLst>
                <a:path w="618" h="272">
                  <a:moveTo>
                    <a:pt x="567" y="171"/>
                  </a:moveTo>
                  <a:lnTo>
                    <a:pt x="562" y="170"/>
                  </a:lnTo>
                  <a:lnTo>
                    <a:pt x="554" y="168"/>
                  </a:lnTo>
                  <a:lnTo>
                    <a:pt x="543" y="167"/>
                  </a:lnTo>
                  <a:lnTo>
                    <a:pt x="531" y="164"/>
                  </a:lnTo>
                  <a:lnTo>
                    <a:pt x="520" y="163"/>
                  </a:lnTo>
                  <a:lnTo>
                    <a:pt x="511" y="162"/>
                  </a:lnTo>
                  <a:lnTo>
                    <a:pt x="504" y="161"/>
                  </a:lnTo>
                  <a:lnTo>
                    <a:pt x="501" y="161"/>
                  </a:lnTo>
                  <a:lnTo>
                    <a:pt x="474" y="108"/>
                  </a:lnTo>
                  <a:lnTo>
                    <a:pt x="470" y="101"/>
                  </a:lnTo>
                  <a:lnTo>
                    <a:pt x="461" y="85"/>
                  </a:lnTo>
                  <a:lnTo>
                    <a:pt x="451" y="68"/>
                  </a:lnTo>
                  <a:lnTo>
                    <a:pt x="441" y="55"/>
                  </a:lnTo>
                  <a:lnTo>
                    <a:pt x="437" y="50"/>
                  </a:lnTo>
                  <a:lnTo>
                    <a:pt x="431" y="46"/>
                  </a:lnTo>
                  <a:lnTo>
                    <a:pt x="424" y="41"/>
                  </a:lnTo>
                  <a:lnTo>
                    <a:pt x="417" y="37"/>
                  </a:lnTo>
                  <a:lnTo>
                    <a:pt x="410" y="32"/>
                  </a:lnTo>
                  <a:lnTo>
                    <a:pt x="402" y="27"/>
                  </a:lnTo>
                  <a:lnTo>
                    <a:pt x="395" y="23"/>
                  </a:lnTo>
                  <a:lnTo>
                    <a:pt x="389" y="19"/>
                  </a:lnTo>
                  <a:lnTo>
                    <a:pt x="379" y="17"/>
                  </a:lnTo>
                  <a:lnTo>
                    <a:pt x="367" y="14"/>
                  </a:lnTo>
                  <a:lnTo>
                    <a:pt x="352" y="10"/>
                  </a:lnTo>
                  <a:lnTo>
                    <a:pt x="337" y="7"/>
                  </a:lnTo>
                  <a:lnTo>
                    <a:pt x="322" y="4"/>
                  </a:lnTo>
                  <a:lnTo>
                    <a:pt x="309" y="2"/>
                  </a:lnTo>
                  <a:lnTo>
                    <a:pt x="301" y="0"/>
                  </a:lnTo>
                  <a:lnTo>
                    <a:pt x="298" y="0"/>
                  </a:lnTo>
                  <a:lnTo>
                    <a:pt x="294" y="0"/>
                  </a:lnTo>
                  <a:lnTo>
                    <a:pt x="284" y="1"/>
                  </a:lnTo>
                  <a:lnTo>
                    <a:pt x="269" y="3"/>
                  </a:lnTo>
                  <a:lnTo>
                    <a:pt x="251" y="4"/>
                  </a:lnTo>
                  <a:lnTo>
                    <a:pt x="233" y="7"/>
                  </a:lnTo>
                  <a:lnTo>
                    <a:pt x="215" y="9"/>
                  </a:lnTo>
                  <a:lnTo>
                    <a:pt x="199" y="10"/>
                  </a:lnTo>
                  <a:lnTo>
                    <a:pt x="187" y="10"/>
                  </a:lnTo>
                  <a:lnTo>
                    <a:pt x="175" y="11"/>
                  </a:lnTo>
                  <a:lnTo>
                    <a:pt x="162" y="16"/>
                  </a:lnTo>
                  <a:lnTo>
                    <a:pt x="147" y="22"/>
                  </a:lnTo>
                  <a:lnTo>
                    <a:pt x="131" y="28"/>
                  </a:lnTo>
                  <a:lnTo>
                    <a:pt x="117" y="35"/>
                  </a:lnTo>
                  <a:lnTo>
                    <a:pt x="105" y="41"/>
                  </a:lnTo>
                  <a:lnTo>
                    <a:pt x="97" y="46"/>
                  </a:lnTo>
                  <a:lnTo>
                    <a:pt x="94" y="47"/>
                  </a:lnTo>
                  <a:lnTo>
                    <a:pt x="15" y="115"/>
                  </a:lnTo>
                  <a:lnTo>
                    <a:pt x="0" y="236"/>
                  </a:lnTo>
                  <a:lnTo>
                    <a:pt x="4" y="237"/>
                  </a:lnTo>
                  <a:lnTo>
                    <a:pt x="13" y="239"/>
                  </a:lnTo>
                  <a:lnTo>
                    <a:pt x="27" y="243"/>
                  </a:lnTo>
                  <a:lnTo>
                    <a:pt x="42" y="246"/>
                  </a:lnTo>
                  <a:lnTo>
                    <a:pt x="58" y="250"/>
                  </a:lnTo>
                  <a:lnTo>
                    <a:pt x="73" y="253"/>
                  </a:lnTo>
                  <a:lnTo>
                    <a:pt x="85" y="256"/>
                  </a:lnTo>
                  <a:lnTo>
                    <a:pt x="91" y="257"/>
                  </a:lnTo>
                  <a:lnTo>
                    <a:pt x="97" y="257"/>
                  </a:lnTo>
                  <a:lnTo>
                    <a:pt x="108" y="257"/>
                  </a:lnTo>
                  <a:lnTo>
                    <a:pt x="120" y="257"/>
                  </a:lnTo>
                  <a:lnTo>
                    <a:pt x="134" y="257"/>
                  </a:lnTo>
                  <a:lnTo>
                    <a:pt x="149" y="257"/>
                  </a:lnTo>
                  <a:lnTo>
                    <a:pt x="162" y="257"/>
                  </a:lnTo>
                  <a:lnTo>
                    <a:pt x="173" y="256"/>
                  </a:lnTo>
                  <a:lnTo>
                    <a:pt x="181" y="254"/>
                  </a:lnTo>
                  <a:lnTo>
                    <a:pt x="185" y="253"/>
                  </a:lnTo>
                  <a:lnTo>
                    <a:pt x="190" y="251"/>
                  </a:lnTo>
                  <a:lnTo>
                    <a:pt x="196" y="250"/>
                  </a:lnTo>
                  <a:lnTo>
                    <a:pt x="203" y="246"/>
                  </a:lnTo>
                  <a:lnTo>
                    <a:pt x="211" y="244"/>
                  </a:lnTo>
                  <a:lnTo>
                    <a:pt x="219" y="241"/>
                  </a:lnTo>
                  <a:lnTo>
                    <a:pt x="228" y="238"/>
                  </a:lnTo>
                  <a:lnTo>
                    <a:pt x="238" y="235"/>
                  </a:lnTo>
                  <a:lnTo>
                    <a:pt x="243" y="238"/>
                  </a:lnTo>
                  <a:lnTo>
                    <a:pt x="250" y="243"/>
                  </a:lnTo>
                  <a:lnTo>
                    <a:pt x="257" y="247"/>
                  </a:lnTo>
                  <a:lnTo>
                    <a:pt x="264" y="251"/>
                  </a:lnTo>
                  <a:lnTo>
                    <a:pt x="271" y="256"/>
                  </a:lnTo>
                  <a:lnTo>
                    <a:pt x="278" y="259"/>
                  </a:lnTo>
                  <a:lnTo>
                    <a:pt x="284" y="262"/>
                  </a:lnTo>
                  <a:lnTo>
                    <a:pt x="287" y="265"/>
                  </a:lnTo>
                  <a:lnTo>
                    <a:pt x="293" y="266"/>
                  </a:lnTo>
                  <a:lnTo>
                    <a:pt x="301" y="268"/>
                  </a:lnTo>
                  <a:lnTo>
                    <a:pt x="309" y="269"/>
                  </a:lnTo>
                  <a:lnTo>
                    <a:pt x="318" y="270"/>
                  </a:lnTo>
                  <a:lnTo>
                    <a:pt x="327" y="272"/>
                  </a:lnTo>
                  <a:lnTo>
                    <a:pt x="336" y="272"/>
                  </a:lnTo>
                  <a:lnTo>
                    <a:pt x="341" y="272"/>
                  </a:lnTo>
                  <a:lnTo>
                    <a:pt x="346" y="272"/>
                  </a:lnTo>
                  <a:lnTo>
                    <a:pt x="351" y="270"/>
                  </a:lnTo>
                  <a:lnTo>
                    <a:pt x="360" y="267"/>
                  </a:lnTo>
                  <a:lnTo>
                    <a:pt x="370" y="264"/>
                  </a:lnTo>
                  <a:lnTo>
                    <a:pt x="383" y="259"/>
                  </a:lnTo>
                  <a:lnTo>
                    <a:pt x="394" y="256"/>
                  </a:lnTo>
                  <a:lnTo>
                    <a:pt x="405" y="252"/>
                  </a:lnTo>
                  <a:lnTo>
                    <a:pt x="412" y="250"/>
                  </a:lnTo>
                  <a:lnTo>
                    <a:pt x="414" y="249"/>
                  </a:lnTo>
                  <a:lnTo>
                    <a:pt x="547" y="219"/>
                  </a:lnTo>
                  <a:lnTo>
                    <a:pt x="618" y="196"/>
                  </a:lnTo>
                  <a:lnTo>
                    <a:pt x="615" y="194"/>
                  </a:lnTo>
                  <a:lnTo>
                    <a:pt x="611" y="192"/>
                  </a:lnTo>
                  <a:lnTo>
                    <a:pt x="604" y="189"/>
                  </a:lnTo>
                  <a:lnTo>
                    <a:pt x="596" y="184"/>
                  </a:lnTo>
                  <a:lnTo>
                    <a:pt x="587" y="181"/>
                  </a:lnTo>
                  <a:lnTo>
                    <a:pt x="579" y="176"/>
                  </a:lnTo>
                  <a:lnTo>
                    <a:pt x="572" y="173"/>
                  </a:lnTo>
                  <a:lnTo>
                    <a:pt x="567" y="171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5" name="Freeform 371"/>
            <p:cNvSpPr>
              <a:spLocks/>
            </p:cNvSpPr>
            <p:nvPr/>
          </p:nvSpPr>
          <p:spPr bwMode="auto">
            <a:xfrm>
              <a:off x="1808" y="294"/>
              <a:ext cx="156" cy="526"/>
            </a:xfrm>
            <a:custGeom>
              <a:avLst/>
              <a:gdLst/>
              <a:ahLst/>
              <a:cxnLst>
                <a:cxn ang="0">
                  <a:pos x="262" y="187"/>
                </a:cxn>
                <a:cxn ang="0">
                  <a:pos x="235" y="280"/>
                </a:cxn>
                <a:cxn ang="0">
                  <a:pos x="187" y="316"/>
                </a:cxn>
                <a:cxn ang="0">
                  <a:pos x="182" y="327"/>
                </a:cxn>
                <a:cxn ang="0">
                  <a:pos x="169" y="346"/>
                </a:cxn>
                <a:cxn ang="0">
                  <a:pos x="144" y="377"/>
                </a:cxn>
                <a:cxn ang="0">
                  <a:pos x="92" y="436"/>
                </a:cxn>
                <a:cxn ang="0">
                  <a:pos x="39" y="498"/>
                </a:cxn>
                <a:cxn ang="0">
                  <a:pos x="8" y="537"/>
                </a:cxn>
                <a:cxn ang="0">
                  <a:pos x="0" y="591"/>
                </a:cxn>
                <a:cxn ang="0">
                  <a:pos x="3" y="643"/>
                </a:cxn>
                <a:cxn ang="0">
                  <a:pos x="12" y="689"/>
                </a:cxn>
                <a:cxn ang="0">
                  <a:pos x="34" y="769"/>
                </a:cxn>
                <a:cxn ang="0">
                  <a:pos x="56" y="846"/>
                </a:cxn>
                <a:cxn ang="0">
                  <a:pos x="67" y="885"/>
                </a:cxn>
                <a:cxn ang="0">
                  <a:pos x="76" y="915"/>
                </a:cxn>
                <a:cxn ang="0">
                  <a:pos x="92" y="973"/>
                </a:cxn>
                <a:cxn ang="0">
                  <a:pos x="109" y="1028"/>
                </a:cxn>
                <a:cxn ang="0">
                  <a:pos x="116" y="1052"/>
                </a:cxn>
                <a:cxn ang="0">
                  <a:pos x="158" y="970"/>
                </a:cxn>
                <a:cxn ang="0">
                  <a:pos x="125" y="865"/>
                </a:cxn>
                <a:cxn ang="0">
                  <a:pos x="88" y="716"/>
                </a:cxn>
                <a:cxn ang="0">
                  <a:pos x="70" y="584"/>
                </a:cxn>
                <a:cxn ang="0">
                  <a:pos x="92" y="517"/>
                </a:cxn>
                <a:cxn ang="0">
                  <a:pos x="138" y="461"/>
                </a:cxn>
                <a:cxn ang="0">
                  <a:pos x="185" y="413"/>
                </a:cxn>
                <a:cxn ang="0">
                  <a:pos x="217" y="383"/>
                </a:cxn>
                <a:cxn ang="0">
                  <a:pos x="260" y="316"/>
                </a:cxn>
                <a:cxn ang="0">
                  <a:pos x="311" y="202"/>
                </a:cxn>
                <a:cxn ang="0">
                  <a:pos x="269" y="144"/>
                </a:cxn>
                <a:cxn ang="0">
                  <a:pos x="259" y="130"/>
                </a:cxn>
                <a:cxn ang="0">
                  <a:pos x="246" y="108"/>
                </a:cxn>
                <a:cxn ang="0">
                  <a:pos x="238" y="85"/>
                </a:cxn>
                <a:cxn ang="0">
                  <a:pos x="239" y="68"/>
                </a:cxn>
                <a:cxn ang="0">
                  <a:pos x="250" y="53"/>
                </a:cxn>
                <a:cxn ang="0">
                  <a:pos x="262" y="43"/>
                </a:cxn>
                <a:cxn ang="0">
                  <a:pos x="272" y="37"/>
                </a:cxn>
                <a:cxn ang="0">
                  <a:pos x="258" y="0"/>
                </a:cxn>
                <a:cxn ang="0">
                  <a:pos x="197" y="43"/>
                </a:cxn>
                <a:cxn ang="0">
                  <a:pos x="245" y="142"/>
                </a:cxn>
              </a:cxnLst>
              <a:rect l="0" t="0" r="r" b="b"/>
              <a:pathLst>
                <a:path w="311" h="1052">
                  <a:moveTo>
                    <a:pt x="245" y="142"/>
                  </a:moveTo>
                  <a:lnTo>
                    <a:pt x="262" y="187"/>
                  </a:lnTo>
                  <a:lnTo>
                    <a:pt x="255" y="267"/>
                  </a:lnTo>
                  <a:lnTo>
                    <a:pt x="235" y="280"/>
                  </a:lnTo>
                  <a:lnTo>
                    <a:pt x="213" y="280"/>
                  </a:lnTo>
                  <a:lnTo>
                    <a:pt x="187" y="316"/>
                  </a:lnTo>
                  <a:lnTo>
                    <a:pt x="185" y="319"/>
                  </a:lnTo>
                  <a:lnTo>
                    <a:pt x="182" y="327"/>
                  </a:lnTo>
                  <a:lnTo>
                    <a:pt x="175" y="336"/>
                  </a:lnTo>
                  <a:lnTo>
                    <a:pt x="169" y="346"/>
                  </a:lnTo>
                  <a:lnTo>
                    <a:pt x="161" y="356"/>
                  </a:lnTo>
                  <a:lnTo>
                    <a:pt x="144" y="377"/>
                  </a:lnTo>
                  <a:lnTo>
                    <a:pt x="119" y="404"/>
                  </a:lnTo>
                  <a:lnTo>
                    <a:pt x="92" y="436"/>
                  </a:lnTo>
                  <a:lnTo>
                    <a:pt x="64" y="468"/>
                  </a:lnTo>
                  <a:lnTo>
                    <a:pt x="39" y="498"/>
                  </a:lnTo>
                  <a:lnTo>
                    <a:pt x="19" y="522"/>
                  </a:lnTo>
                  <a:lnTo>
                    <a:pt x="8" y="537"/>
                  </a:lnTo>
                  <a:lnTo>
                    <a:pt x="1" y="561"/>
                  </a:lnTo>
                  <a:lnTo>
                    <a:pt x="0" y="591"/>
                  </a:lnTo>
                  <a:lnTo>
                    <a:pt x="2" y="620"/>
                  </a:lnTo>
                  <a:lnTo>
                    <a:pt x="3" y="643"/>
                  </a:lnTo>
                  <a:lnTo>
                    <a:pt x="5" y="659"/>
                  </a:lnTo>
                  <a:lnTo>
                    <a:pt x="12" y="689"/>
                  </a:lnTo>
                  <a:lnTo>
                    <a:pt x="23" y="727"/>
                  </a:lnTo>
                  <a:lnTo>
                    <a:pt x="34" y="769"/>
                  </a:lnTo>
                  <a:lnTo>
                    <a:pt x="46" y="810"/>
                  </a:lnTo>
                  <a:lnTo>
                    <a:pt x="56" y="846"/>
                  </a:lnTo>
                  <a:lnTo>
                    <a:pt x="63" y="872"/>
                  </a:lnTo>
                  <a:lnTo>
                    <a:pt x="67" y="885"/>
                  </a:lnTo>
                  <a:lnTo>
                    <a:pt x="69" y="895"/>
                  </a:lnTo>
                  <a:lnTo>
                    <a:pt x="76" y="915"/>
                  </a:lnTo>
                  <a:lnTo>
                    <a:pt x="83" y="943"/>
                  </a:lnTo>
                  <a:lnTo>
                    <a:pt x="92" y="973"/>
                  </a:lnTo>
                  <a:lnTo>
                    <a:pt x="101" y="1001"/>
                  </a:lnTo>
                  <a:lnTo>
                    <a:pt x="109" y="1028"/>
                  </a:lnTo>
                  <a:lnTo>
                    <a:pt x="114" y="1045"/>
                  </a:lnTo>
                  <a:lnTo>
                    <a:pt x="116" y="1052"/>
                  </a:lnTo>
                  <a:lnTo>
                    <a:pt x="162" y="986"/>
                  </a:lnTo>
                  <a:lnTo>
                    <a:pt x="158" y="970"/>
                  </a:lnTo>
                  <a:lnTo>
                    <a:pt x="144" y="928"/>
                  </a:lnTo>
                  <a:lnTo>
                    <a:pt x="125" y="865"/>
                  </a:lnTo>
                  <a:lnTo>
                    <a:pt x="106" y="792"/>
                  </a:lnTo>
                  <a:lnTo>
                    <a:pt x="88" y="716"/>
                  </a:lnTo>
                  <a:lnTo>
                    <a:pt x="75" y="644"/>
                  </a:lnTo>
                  <a:lnTo>
                    <a:pt x="70" y="584"/>
                  </a:lnTo>
                  <a:lnTo>
                    <a:pt x="76" y="545"/>
                  </a:lnTo>
                  <a:lnTo>
                    <a:pt x="92" y="517"/>
                  </a:lnTo>
                  <a:lnTo>
                    <a:pt x="114" y="490"/>
                  </a:lnTo>
                  <a:lnTo>
                    <a:pt x="138" y="461"/>
                  </a:lnTo>
                  <a:lnTo>
                    <a:pt x="162" y="436"/>
                  </a:lnTo>
                  <a:lnTo>
                    <a:pt x="185" y="413"/>
                  </a:lnTo>
                  <a:lnTo>
                    <a:pt x="205" y="394"/>
                  </a:lnTo>
                  <a:lnTo>
                    <a:pt x="217" y="383"/>
                  </a:lnTo>
                  <a:lnTo>
                    <a:pt x="222" y="378"/>
                  </a:lnTo>
                  <a:lnTo>
                    <a:pt x="260" y="316"/>
                  </a:lnTo>
                  <a:lnTo>
                    <a:pt x="290" y="282"/>
                  </a:lnTo>
                  <a:lnTo>
                    <a:pt x="311" y="202"/>
                  </a:lnTo>
                  <a:lnTo>
                    <a:pt x="270" y="146"/>
                  </a:lnTo>
                  <a:lnTo>
                    <a:pt x="269" y="144"/>
                  </a:lnTo>
                  <a:lnTo>
                    <a:pt x="265" y="138"/>
                  </a:lnTo>
                  <a:lnTo>
                    <a:pt x="259" y="130"/>
                  </a:lnTo>
                  <a:lnTo>
                    <a:pt x="253" y="120"/>
                  </a:lnTo>
                  <a:lnTo>
                    <a:pt x="246" y="108"/>
                  </a:lnTo>
                  <a:lnTo>
                    <a:pt x="242" y="97"/>
                  </a:lnTo>
                  <a:lnTo>
                    <a:pt x="238" y="85"/>
                  </a:lnTo>
                  <a:lnTo>
                    <a:pt x="237" y="76"/>
                  </a:lnTo>
                  <a:lnTo>
                    <a:pt x="239" y="68"/>
                  </a:lnTo>
                  <a:lnTo>
                    <a:pt x="244" y="60"/>
                  </a:lnTo>
                  <a:lnTo>
                    <a:pt x="250" y="53"/>
                  </a:lnTo>
                  <a:lnTo>
                    <a:pt x="257" y="47"/>
                  </a:lnTo>
                  <a:lnTo>
                    <a:pt x="262" y="43"/>
                  </a:lnTo>
                  <a:lnTo>
                    <a:pt x="268" y="39"/>
                  </a:lnTo>
                  <a:lnTo>
                    <a:pt x="272" y="37"/>
                  </a:lnTo>
                  <a:lnTo>
                    <a:pt x="273" y="36"/>
                  </a:lnTo>
                  <a:lnTo>
                    <a:pt x="258" y="0"/>
                  </a:lnTo>
                  <a:lnTo>
                    <a:pt x="237" y="25"/>
                  </a:lnTo>
                  <a:lnTo>
                    <a:pt x="197" y="43"/>
                  </a:lnTo>
                  <a:lnTo>
                    <a:pt x="192" y="83"/>
                  </a:lnTo>
                  <a:lnTo>
                    <a:pt x="245" y="1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6" name="Freeform 372"/>
            <p:cNvSpPr>
              <a:spLocks/>
            </p:cNvSpPr>
            <p:nvPr/>
          </p:nvSpPr>
          <p:spPr bwMode="auto">
            <a:xfrm>
              <a:off x="1883" y="780"/>
              <a:ext cx="129" cy="102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3" y="45"/>
                </a:cxn>
                <a:cxn ang="0">
                  <a:pos x="10" y="52"/>
                </a:cxn>
                <a:cxn ang="0">
                  <a:pos x="19" y="62"/>
                </a:cxn>
                <a:cxn ang="0">
                  <a:pos x="30" y="73"/>
                </a:cxn>
                <a:cxn ang="0">
                  <a:pos x="42" y="85"/>
                </a:cxn>
                <a:cxn ang="0">
                  <a:pos x="52" y="96"/>
                </a:cxn>
                <a:cxn ang="0">
                  <a:pos x="61" y="105"/>
                </a:cxn>
                <a:cxn ang="0">
                  <a:pos x="66" y="111"/>
                </a:cxn>
                <a:cxn ang="0">
                  <a:pos x="71" y="116"/>
                </a:cxn>
                <a:cxn ang="0">
                  <a:pos x="78" y="123"/>
                </a:cxn>
                <a:cxn ang="0">
                  <a:pos x="87" y="132"/>
                </a:cxn>
                <a:cxn ang="0">
                  <a:pos x="97" y="141"/>
                </a:cxn>
                <a:cxn ang="0">
                  <a:pos x="108" y="150"/>
                </a:cxn>
                <a:cxn ang="0">
                  <a:pos x="119" y="159"/>
                </a:cxn>
                <a:cxn ang="0">
                  <a:pos x="129" y="168"/>
                </a:cxn>
                <a:cxn ang="0">
                  <a:pos x="139" y="174"/>
                </a:cxn>
                <a:cxn ang="0">
                  <a:pos x="148" y="180"/>
                </a:cxn>
                <a:cxn ang="0">
                  <a:pos x="156" y="185"/>
                </a:cxn>
                <a:cxn ang="0">
                  <a:pos x="165" y="189"/>
                </a:cxn>
                <a:cxn ang="0">
                  <a:pos x="174" y="193"/>
                </a:cxn>
                <a:cxn ang="0">
                  <a:pos x="184" y="196"/>
                </a:cxn>
                <a:cxn ang="0">
                  <a:pos x="193" y="200"/>
                </a:cxn>
                <a:cxn ang="0">
                  <a:pos x="201" y="202"/>
                </a:cxn>
                <a:cxn ang="0">
                  <a:pos x="210" y="204"/>
                </a:cxn>
                <a:cxn ang="0">
                  <a:pos x="218" y="206"/>
                </a:cxn>
                <a:cxn ang="0">
                  <a:pos x="226" y="206"/>
                </a:cxn>
                <a:cxn ang="0">
                  <a:pos x="234" y="204"/>
                </a:cxn>
                <a:cxn ang="0">
                  <a:pos x="242" y="203"/>
                </a:cxn>
                <a:cxn ang="0">
                  <a:pos x="248" y="202"/>
                </a:cxn>
                <a:cxn ang="0">
                  <a:pos x="253" y="200"/>
                </a:cxn>
                <a:cxn ang="0">
                  <a:pos x="256" y="199"/>
                </a:cxn>
                <a:cxn ang="0">
                  <a:pos x="257" y="199"/>
                </a:cxn>
                <a:cxn ang="0">
                  <a:pos x="151" y="124"/>
                </a:cxn>
                <a:cxn ang="0">
                  <a:pos x="53" y="0"/>
                </a:cxn>
                <a:cxn ang="0">
                  <a:pos x="7" y="18"/>
                </a:cxn>
                <a:cxn ang="0">
                  <a:pos x="0" y="43"/>
                </a:cxn>
              </a:cxnLst>
              <a:rect l="0" t="0" r="r" b="b"/>
              <a:pathLst>
                <a:path w="257" h="206">
                  <a:moveTo>
                    <a:pt x="0" y="43"/>
                  </a:moveTo>
                  <a:lnTo>
                    <a:pt x="3" y="45"/>
                  </a:lnTo>
                  <a:lnTo>
                    <a:pt x="10" y="52"/>
                  </a:lnTo>
                  <a:lnTo>
                    <a:pt x="19" y="62"/>
                  </a:lnTo>
                  <a:lnTo>
                    <a:pt x="30" y="73"/>
                  </a:lnTo>
                  <a:lnTo>
                    <a:pt x="42" y="85"/>
                  </a:lnTo>
                  <a:lnTo>
                    <a:pt x="52" y="96"/>
                  </a:lnTo>
                  <a:lnTo>
                    <a:pt x="61" y="105"/>
                  </a:lnTo>
                  <a:lnTo>
                    <a:pt x="66" y="111"/>
                  </a:lnTo>
                  <a:lnTo>
                    <a:pt x="71" y="116"/>
                  </a:lnTo>
                  <a:lnTo>
                    <a:pt x="78" y="123"/>
                  </a:lnTo>
                  <a:lnTo>
                    <a:pt x="87" y="132"/>
                  </a:lnTo>
                  <a:lnTo>
                    <a:pt x="97" y="141"/>
                  </a:lnTo>
                  <a:lnTo>
                    <a:pt x="108" y="150"/>
                  </a:lnTo>
                  <a:lnTo>
                    <a:pt x="119" y="159"/>
                  </a:lnTo>
                  <a:lnTo>
                    <a:pt x="129" y="168"/>
                  </a:lnTo>
                  <a:lnTo>
                    <a:pt x="139" y="174"/>
                  </a:lnTo>
                  <a:lnTo>
                    <a:pt x="148" y="180"/>
                  </a:lnTo>
                  <a:lnTo>
                    <a:pt x="156" y="185"/>
                  </a:lnTo>
                  <a:lnTo>
                    <a:pt x="165" y="189"/>
                  </a:lnTo>
                  <a:lnTo>
                    <a:pt x="174" y="193"/>
                  </a:lnTo>
                  <a:lnTo>
                    <a:pt x="184" y="196"/>
                  </a:lnTo>
                  <a:lnTo>
                    <a:pt x="193" y="200"/>
                  </a:lnTo>
                  <a:lnTo>
                    <a:pt x="201" y="202"/>
                  </a:lnTo>
                  <a:lnTo>
                    <a:pt x="210" y="204"/>
                  </a:lnTo>
                  <a:lnTo>
                    <a:pt x="218" y="206"/>
                  </a:lnTo>
                  <a:lnTo>
                    <a:pt x="226" y="206"/>
                  </a:lnTo>
                  <a:lnTo>
                    <a:pt x="234" y="204"/>
                  </a:lnTo>
                  <a:lnTo>
                    <a:pt x="242" y="203"/>
                  </a:lnTo>
                  <a:lnTo>
                    <a:pt x="248" y="202"/>
                  </a:lnTo>
                  <a:lnTo>
                    <a:pt x="253" y="200"/>
                  </a:lnTo>
                  <a:lnTo>
                    <a:pt x="256" y="199"/>
                  </a:lnTo>
                  <a:lnTo>
                    <a:pt x="257" y="199"/>
                  </a:lnTo>
                  <a:lnTo>
                    <a:pt x="151" y="124"/>
                  </a:lnTo>
                  <a:lnTo>
                    <a:pt x="53" y="0"/>
                  </a:lnTo>
                  <a:lnTo>
                    <a:pt x="7" y="1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Freeform 373"/>
            <p:cNvSpPr>
              <a:spLocks/>
            </p:cNvSpPr>
            <p:nvPr/>
          </p:nvSpPr>
          <p:spPr bwMode="auto">
            <a:xfrm>
              <a:off x="2004" y="652"/>
              <a:ext cx="172" cy="108"/>
            </a:xfrm>
            <a:custGeom>
              <a:avLst/>
              <a:gdLst/>
              <a:ahLst/>
              <a:cxnLst>
                <a:cxn ang="0">
                  <a:pos x="170" y="32"/>
                </a:cxn>
                <a:cxn ang="0">
                  <a:pos x="89" y="90"/>
                </a:cxn>
                <a:cxn ang="0">
                  <a:pos x="0" y="196"/>
                </a:cxn>
                <a:cxn ang="0">
                  <a:pos x="20" y="214"/>
                </a:cxn>
                <a:cxn ang="0">
                  <a:pos x="22" y="212"/>
                </a:cxn>
                <a:cxn ang="0">
                  <a:pos x="29" y="204"/>
                </a:cxn>
                <a:cxn ang="0">
                  <a:pos x="38" y="192"/>
                </a:cxn>
                <a:cxn ang="0">
                  <a:pos x="50" y="180"/>
                </a:cxn>
                <a:cxn ang="0">
                  <a:pos x="61" y="167"/>
                </a:cxn>
                <a:cxn ang="0">
                  <a:pos x="73" y="154"/>
                </a:cxn>
                <a:cxn ang="0">
                  <a:pos x="81" y="144"/>
                </a:cxn>
                <a:cxn ang="0">
                  <a:pos x="85" y="138"/>
                </a:cxn>
                <a:cxn ang="0">
                  <a:pos x="92" y="132"/>
                </a:cxn>
                <a:cxn ang="0">
                  <a:pos x="104" y="123"/>
                </a:cxn>
                <a:cxn ang="0">
                  <a:pos x="119" y="113"/>
                </a:cxn>
                <a:cxn ang="0">
                  <a:pos x="136" y="100"/>
                </a:cxn>
                <a:cxn ang="0">
                  <a:pos x="153" y="88"/>
                </a:cxn>
                <a:cxn ang="0">
                  <a:pos x="168" y="78"/>
                </a:cxn>
                <a:cxn ang="0">
                  <a:pos x="180" y="70"/>
                </a:cxn>
                <a:cxn ang="0">
                  <a:pos x="187" y="65"/>
                </a:cxn>
                <a:cxn ang="0">
                  <a:pos x="193" y="62"/>
                </a:cxn>
                <a:cxn ang="0">
                  <a:pos x="202" y="57"/>
                </a:cxn>
                <a:cxn ang="0">
                  <a:pos x="216" y="52"/>
                </a:cxn>
                <a:cxn ang="0">
                  <a:pos x="231" y="46"/>
                </a:cxn>
                <a:cxn ang="0">
                  <a:pos x="247" y="41"/>
                </a:cxn>
                <a:cxn ang="0">
                  <a:pos x="262" y="37"/>
                </a:cxn>
                <a:cxn ang="0">
                  <a:pos x="273" y="32"/>
                </a:cxn>
                <a:cxn ang="0">
                  <a:pos x="282" y="30"/>
                </a:cxn>
                <a:cxn ang="0">
                  <a:pos x="290" y="27"/>
                </a:cxn>
                <a:cxn ang="0">
                  <a:pos x="300" y="23"/>
                </a:cxn>
                <a:cxn ang="0">
                  <a:pos x="309" y="18"/>
                </a:cxn>
                <a:cxn ang="0">
                  <a:pos x="319" y="12"/>
                </a:cxn>
                <a:cxn ang="0">
                  <a:pos x="328" y="8"/>
                </a:cxn>
                <a:cxn ang="0">
                  <a:pos x="337" y="3"/>
                </a:cxn>
                <a:cxn ang="0">
                  <a:pos x="341" y="1"/>
                </a:cxn>
                <a:cxn ang="0">
                  <a:pos x="343" y="0"/>
                </a:cxn>
                <a:cxn ang="0">
                  <a:pos x="274" y="2"/>
                </a:cxn>
                <a:cxn ang="0">
                  <a:pos x="170" y="32"/>
                </a:cxn>
              </a:cxnLst>
              <a:rect l="0" t="0" r="r" b="b"/>
              <a:pathLst>
                <a:path w="343" h="214">
                  <a:moveTo>
                    <a:pt x="170" y="32"/>
                  </a:moveTo>
                  <a:lnTo>
                    <a:pt x="89" y="90"/>
                  </a:lnTo>
                  <a:lnTo>
                    <a:pt x="0" y="196"/>
                  </a:lnTo>
                  <a:lnTo>
                    <a:pt x="20" y="214"/>
                  </a:lnTo>
                  <a:lnTo>
                    <a:pt x="22" y="212"/>
                  </a:lnTo>
                  <a:lnTo>
                    <a:pt x="29" y="204"/>
                  </a:lnTo>
                  <a:lnTo>
                    <a:pt x="38" y="192"/>
                  </a:lnTo>
                  <a:lnTo>
                    <a:pt x="50" y="180"/>
                  </a:lnTo>
                  <a:lnTo>
                    <a:pt x="61" y="167"/>
                  </a:lnTo>
                  <a:lnTo>
                    <a:pt x="73" y="154"/>
                  </a:lnTo>
                  <a:lnTo>
                    <a:pt x="81" y="144"/>
                  </a:lnTo>
                  <a:lnTo>
                    <a:pt x="85" y="138"/>
                  </a:lnTo>
                  <a:lnTo>
                    <a:pt x="92" y="132"/>
                  </a:lnTo>
                  <a:lnTo>
                    <a:pt x="104" y="123"/>
                  </a:lnTo>
                  <a:lnTo>
                    <a:pt x="119" y="113"/>
                  </a:lnTo>
                  <a:lnTo>
                    <a:pt x="136" y="100"/>
                  </a:lnTo>
                  <a:lnTo>
                    <a:pt x="153" y="88"/>
                  </a:lnTo>
                  <a:lnTo>
                    <a:pt x="168" y="78"/>
                  </a:lnTo>
                  <a:lnTo>
                    <a:pt x="180" y="70"/>
                  </a:lnTo>
                  <a:lnTo>
                    <a:pt x="187" y="65"/>
                  </a:lnTo>
                  <a:lnTo>
                    <a:pt x="193" y="62"/>
                  </a:lnTo>
                  <a:lnTo>
                    <a:pt x="202" y="57"/>
                  </a:lnTo>
                  <a:lnTo>
                    <a:pt x="216" y="52"/>
                  </a:lnTo>
                  <a:lnTo>
                    <a:pt x="231" y="46"/>
                  </a:lnTo>
                  <a:lnTo>
                    <a:pt x="247" y="41"/>
                  </a:lnTo>
                  <a:lnTo>
                    <a:pt x="262" y="37"/>
                  </a:lnTo>
                  <a:lnTo>
                    <a:pt x="273" y="32"/>
                  </a:lnTo>
                  <a:lnTo>
                    <a:pt x="282" y="30"/>
                  </a:lnTo>
                  <a:lnTo>
                    <a:pt x="290" y="27"/>
                  </a:lnTo>
                  <a:lnTo>
                    <a:pt x="300" y="23"/>
                  </a:lnTo>
                  <a:lnTo>
                    <a:pt x="309" y="18"/>
                  </a:lnTo>
                  <a:lnTo>
                    <a:pt x="319" y="12"/>
                  </a:lnTo>
                  <a:lnTo>
                    <a:pt x="328" y="8"/>
                  </a:lnTo>
                  <a:lnTo>
                    <a:pt x="337" y="3"/>
                  </a:lnTo>
                  <a:lnTo>
                    <a:pt x="341" y="1"/>
                  </a:lnTo>
                  <a:lnTo>
                    <a:pt x="343" y="0"/>
                  </a:lnTo>
                  <a:lnTo>
                    <a:pt x="274" y="2"/>
                  </a:lnTo>
                  <a:lnTo>
                    <a:pt x="17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374"/>
            <p:cNvSpPr>
              <a:spLocks/>
            </p:cNvSpPr>
            <p:nvPr/>
          </p:nvSpPr>
          <p:spPr bwMode="auto">
            <a:xfrm>
              <a:off x="2017" y="609"/>
              <a:ext cx="21" cy="42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1" y="46"/>
                </a:cxn>
                <a:cxn ang="0">
                  <a:pos x="3" y="59"/>
                </a:cxn>
                <a:cxn ang="0">
                  <a:pos x="4" y="68"/>
                </a:cxn>
                <a:cxn ang="0">
                  <a:pos x="9" y="74"/>
                </a:cxn>
                <a:cxn ang="0">
                  <a:pos x="16" y="79"/>
                </a:cxn>
                <a:cxn ang="0">
                  <a:pos x="21" y="82"/>
                </a:cxn>
                <a:cxn ang="0">
                  <a:pos x="25" y="83"/>
                </a:cxn>
                <a:cxn ang="0">
                  <a:pos x="42" y="83"/>
                </a:cxn>
                <a:cxn ang="0">
                  <a:pos x="23" y="49"/>
                </a:cxn>
                <a:cxn ang="0">
                  <a:pos x="34" y="0"/>
                </a:cxn>
              </a:cxnLst>
              <a:rect l="0" t="0" r="r" b="b"/>
              <a:pathLst>
                <a:path w="42" h="83">
                  <a:moveTo>
                    <a:pt x="34" y="0"/>
                  </a:moveTo>
                  <a:lnTo>
                    <a:pt x="0" y="30"/>
                  </a:lnTo>
                  <a:lnTo>
                    <a:pt x="0" y="35"/>
                  </a:lnTo>
                  <a:lnTo>
                    <a:pt x="1" y="46"/>
                  </a:lnTo>
                  <a:lnTo>
                    <a:pt x="3" y="59"/>
                  </a:lnTo>
                  <a:lnTo>
                    <a:pt x="4" y="68"/>
                  </a:lnTo>
                  <a:lnTo>
                    <a:pt x="9" y="74"/>
                  </a:lnTo>
                  <a:lnTo>
                    <a:pt x="16" y="79"/>
                  </a:lnTo>
                  <a:lnTo>
                    <a:pt x="21" y="82"/>
                  </a:lnTo>
                  <a:lnTo>
                    <a:pt x="25" y="83"/>
                  </a:lnTo>
                  <a:lnTo>
                    <a:pt x="42" y="83"/>
                  </a:lnTo>
                  <a:lnTo>
                    <a:pt x="23" y="49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377"/>
            <p:cNvSpPr>
              <a:spLocks/>
            </p:cNvSpPr>
            <p:nvPr/>
          </p:nvSpPr>
          <p:spPr bwMode="auto">
            <a:xfrm>
              <a:off x="1882" y="158"/>
              <a:ext cx="137" cy="123"/>
            </a:xfrm>
            <a:custGeom>
              <a:avLst/>
              <a:gdLst/>
              <a:ahLst/>
              <a:cxnLst>
                <a:cxn ang="0">
                  <a:pos x="217" y="5"/>
                </a:cxn>
                <a:cxn ang="0">
                  <a:pos x="100" y="45"/>
                </a:cxn>
                <a:cxn ang="0">
                  <a:pos x="22" y="116"/>
                </a:cxn>
                <a:cxn ang="0">
                  <a:pos x="0" y="237"/>
                </a:cxn>
                <a:cxn ang="0">
                  <a:pos x="47" y="247"/>
                </a:cxn>
                <a:cxn ang="0">
                  <a:pos x="51" y="232"/>
                </a:cxn>
                <a:cxn ang="0">
                  <a:pos x="60" y="196"/>
                </a:cxn>
                <a:cxn ang="0">
                  <a:pos x="69" y="159"/>
                </a:cxn>
                <a:cxn ang="0">
                  <a:pos x="75" y="138"/>
                </a:cxn>
                <a:cxn ang="0">
                  <a:pos x="81" y="127"/>
                </a:cxn>
                <a:cxn ang="0">
                  <a:pos x="89" y="115"/>
                </a:cxn>
                <a:cxn ang="0">
                  <a:pos x="97" y="105"/>
                </a:cxn>
                <a:cxn ang="0">
                  <a:pos x="106" y="94"/>
                </a:cxn>
                <a:cxn ang="0">
                  <a:pos x="115" y="85"/>
                </a:cxn>
                <a:cxn ang="0">
                  <a:pos x="126" y="78"/>
                </a:cxn>
                <a:cxn ang="0">
                  <a:pos x="136" y="71"/>
                </a:cxn>
                <a:cxn ang="0">
                  <a:pos x="146" y="66"/>
                </a:cxn>
                <a:cxn ang="0">
                  <a:pos x="153" y="62"/>
                </a:cxn>
                <a:cxn ang="0">
                  <a:pos x="169" y="54"/>
                </a:cxn>
                <a:cxn ang="0">
                  <a:pos x="190" y="44"/>
                </a:cxn>
                <a:cxn ang="0">
                  <a:pos x="213" y="31"/>
                </a:cxn>
                <a:cxn ang="0">
                  <a:pos x="235" y="20"/>
                </a:cxn>
                <a:cxn ang="0">
                  <a:pos x="256" y="9"/>
                </a:cxn>
                <a:cxn ang="0">
                  <a:pos x="268" y="2"/>
                </a:cxn>
                <a:cxn ang="0">
                  <a:pos x="274" y="0"/>
                </a:cxn>
                <a:cxn ang="0">
                  <a:pos x="217" y="5"/>
                </a:cxn>
              </a:cxnLst>
              <a:rect l="0" t="0" r="r" b="b"/>
              <a:pathLst>
                <a:path w="274" h="247">
                  <a:moveTo>
                    <a:pt x="217" y="5"/>
                  </a:moveTo>
                  <a:lnTo>
                    <a:pt x="100" y="45"/>
                  </a:lnTo>
                  <a:lnTo>
                    <a:pt x="22" y="116"/>
                  </a:lnTo>
                  <a:lnTo>
                    <a:pt x="0" y="237"/>
                  </a:lnTo>
                  <a:lnTo>
                    <a:pt x="47" y="247"/>
                  </a:lnTo>
                  <a:lnTo>
                    <a:pt x="51" y="232"/>
                  </a:lnTo>
                  <a:lnTo>
                    <a:pt x="60" y="196"/>
                  </a:lnTo>
                  <a:lnTo>
                    <a:pt x="69" y="159"/>
                  </a:lnTo>
                  <a:lnTo>
                    <a:pt x="75" y="138"/>
                  </a:lnTo>
                  <a:lnTo>
                    <a:pt x="81" y="127"/>
                  </a:lnTo>
                  <a:lnTo>
                    <a:pt x="89" y="115"/>
                  </a:lnTo>
                  <a:lnTo>
                    <a:pt x="97" y="105"/>
                  </a:lnTo>
                  <a:lnTo>
                    <a:pt x="106" y="94"/>
                  </a:lnTo>
                  <a:lnTo>
                    <a:pt x="115" y="85"/>
                  </a:lnTo>
                  <a:lnTo>
                    <a:pt x="126" y="78"/>
                  </a:lnTo>
                  <a:lnTo>
                    <a:pt x="136" y="71"/>
                  </a:lnTo>
                  <a:lnTo>
                    <a:pt x="146" y="66"/>
                  </a:lnTo>
                  <a:lnTo>
                    <a:pt x="153" y="62"/>
                  </a:lnTo>
                  <a:lnTo>
                    <a:pt x="169" y="54"/>
                  </a:lnTo>
                  <a:lnTo>
                    <a:pt x="190" y="44"/>
                  </a:lnTo>
                  <a:lnTo>
                    <a:pt x="213" y="31"/>
                  </a:lnTo>
                  <a:lnTo>
                    <a:pt x="235" y="20"/>
                  </a:lnTo>
                  <a:lnTo>
                    <a:pt x="256" y="9"/>
                  </a:lnTo>
                  <a:lnTo>
                    <a:pt x="268" y="2"/>
                  </a:lnTo>
                  <a:lnTo>
                    <a:pt x="274" y="0"/>
                  </a:lnTo>
                  <a:lnTo>
                    <a:pt x="217" y="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378"/>
            <p:cNvSpPr>
              <a:spLocks/>
            </p:cNvSpPr>
            <p:nvPr/>
          </p:nvSpPr>
          <p:spPr bwMode="auto">
            <a:xfrm>
              <a:off x="1810" y="218"/>
              <a:ext cx="77" cy="99"/>
            </a:xfrm>
            <a:custGeom>
              <a:avLst/>
              <a:gdLst/>
              <a:ahLst/>
              <a:cxnLst>
                <a:cxn ang="0">
                  <a:pos x="58" y="15"/>
                </a:cxn>
                <a:cxn ang="0">
                  <a:pos x="57" y="17"/>
                </a:cxn>
                <a:cxn ang="0">
                  <a:pos x="52" y="22"/>
                </a:cxn>
                <a:cxn ang="0">
                  <a:pos x="45" y="29"/>
                </a:cxn>
                <a:cxn ang="0">
                  <a:pos x="38" y="38"/>
                </a:cxn>
                <a:cxn ang="0">
                  <a:pos x="31" y="47"/>
                </a:cxn>
                <a:cxn ang="0">
                  <a:pos x="26" y="56"/>
                </a:cxn>
                <a:cxn ang="0">
                  <a:pos x="22" y="65"/>
                </a:cxn>
                <a:cxn ang="0">
                  <a:pos x="21" y="70"/>
                </a:cxn>
                <a:cxn ang="0">
                  <a:pos x="26" y="85"/>
                </a:cxn>
                <a:cxn ang="0">
                  <a:pos x="34" y="107"/>
                </a:cxn>
                <a:cxn ang="0">
                  <a:pos x="42" y="126"/>
                </a:cxn>
                <a:cxn ang="0">
                  <a:pos x="45" y="134"/>
                </a:cxn>
                <a:cxn ang="0">
                  <a:pos x="36" y="151"/>
                </a:cxn>
                <a:cxn ang="0">
                  <a:pos x="0" y="149"/>
                </a:cxn>
                <a:cxn ang="0">
                  <a:pos x="30" y="187"/>
                </a:cxn>
                <a:cxn ang="0">
                  <a:pos x="64" y="197"/>
                </a:cxn>
                <a:cxn ang="0">
                  <a:pos x="70" y="174"/>
                </a:cxn>
                <a:cxn ang="0">
                  <a:pos x="69" y="165"/>
                </a:cxn>
                <a:cxn ang="0">
                  <a:pos x="68" y="145"/>
                </a:cxn>
                <a:cxn ang="0">
                  <a:pos x="67" y="124"/>
                </a:cxn>
                <a:cxn ang="0">
                  <a:pos x="66" y="111"/>
                </a:cxn>
                <a:cxn ang="0">
                  <a:pos x="65" y="103"/>
                </a:cxn>
                <a:cxn ang="0">
                  <a:pos x="62" y="89"/>
                </a:cxn>
                <a:cxn ang="0">
                  <a:pos x="66" y="73"/>
                </a:cxn>
                <a:cxn ang="0">
                  <a:pos x="78" y="55"/>
                </a:cxn>
                <a:cxn ang="0">
                  <a:pos x="91" y="46"/>
                </a:cxn>
                <a:cxn ang="0">
                  <a:pos x="104" y="40"/>
                </a:cxn>
                <a:cxn ang="0">
                  <a:pos x="116" y="37"/>
                </a:cxn>
                <a:cxn ang="0">
                  <a:pos x="128" y="37"/>
                </a:cxn>
                <a:cxn ang="0">
                  <a:pos x="138" y="37"/>
                </a:cxn>
                <a:cxn ang="0">
                  <a:pos x="146" y="38"/>
                </a:cxn>
                <a:cxn ang="0">
                  <a:pos x="151" y="39"/>
                </a:cxn>
                <a:cxn ang="0">
                  <a:pos x="153" y="40"/>
                </a:cxn>
                <a:cxn ang="0">
                  <a:pos x="131" y="5"/>
                </a:cxn>
                <a:cxn ang="0">
                  <a:pos x="91" y="0"/>
                </a:cxn>
                <a:cxn ang="0">
                  <a:pos x="58" y="15"/>
                </a:cxn>
              </a:cxnLst>
              <a:rect l="0" t="0" r="r" b="b"/>
              <a:pathLst>
                <a:path w="153" h="197">
                  <a:moveTo>
                    <a:pt x="58" y="15"/>
                  </a:moveTo>
                  <a:lnTo>
                    <a:pt x="57" y="17"/>
                  </a:lnTo>
                  <a:lnTo>
                    <a:pt x="52" y="22"/>
                  </a:lnTo>
                  <a:lnTo>
                    <a:pt x="45" y="29"/>
                  </a:lnTo>
                  <a:lnTo>
                    <a:pt x="38" y="38"/>
                  </a:lnTo>
                  <a:lnTo>
                    <a:pt x="31" y="47"/>
                  </a:lnTo>
                  <a:lnTo>
                    <a:pt x="26" y="56"/>
                  </a:lnTo>
                  <a:lnTo>
                    <a:pt x="22" y="65"/>
                  </a:lnTo>
                  <a:lnTo>
                    <a:pt x="21" y="70"/>
                  </a:lnTo>
                  <a:lnTo>
                    <a:pt x="26" y="85"/>
                  </a:lnTo>
                  <a:lnTo>
                    <a:pt x="34" y="107"/>
                  </a:lnTo>
                  <a:lnTo>
                    <a:pt x="42" y="126"/>
                  </a:lnTo>
                  <a:lnTo>
                    <a:pt x="45" y="134"/>
                  </a:lnTo>
                  <a:lnTo>
                    <a:pt x="36" y="151"/>
                  </a:lnTo>
                  <a:lnTo>
                    <a:pt x="0" y="149"/>
                  </a:lnTo>
                  <a:lnTo>
                    <a:pt x="30" y="187"/>
                  </a:lnTo>
                  <a:lnTo>
                    <a:pt x="64" y="197"/>
                  </a:lnTo>
                  <a:lnTo>
                    <a:pt x="70" y="174"/>
                  </a:lnTo>
                  <a:lnTo>
                    <a:pt x="69" y="165"/>
                  </a:lnTo>
                  <a:lnTo>
                    <a:pt x="68" y="145"/>
                  </a:lnTo>
                  <a:lnTo>
                    <a:pt x="67" y="124"/>
                  </a:lnTo>
                  <a:lnTo>
                    <a:pt x="66" y="111"/>
                  </a:lnTo>
                  <a:lnTo>
                    <a:pt x="65" y="103"/>
                  </a:lnTo>
                  <a:lnTo>
                    <a:pt x="62" y="89"/>
                  </a:lnTo>
                  <a:lnTo>
                    <a:pt x="66" y="73"/>
                  </a:lnTo>
                  <a:lnTo>
                    <a:pt x="78" y="55"/>
                  </a:lnTo>
                  <a:lnTo>
                    <a:pt x="91" y="46"/>
                  </a:lnTo>
                  <a:lnTo>
                    <a:pt x="104" y="40"/>
                  </a:lnTo>
                  <a:lnTo>
                    <a:pt x="116" y="37"/>
                  </a:lnTo>
                  <a:lnTo>
                    <a:pt x="128" y="37"/>
                  </a:lnTo>
                  <a:lnTo>
                    <a:pt x="138" y="37"/>
                  </a:lnTo>
                  <a:lnTo>
                    <a:pt x="146" y="38"/>
                  </a:lnTo>
                  <a:lnTo>
                    <a:pt x="151" y="39"/>
                  </a:lnTo>
                  <a:lnTo>
                    <a:pt x="153" y="40"/>
                  </a:lnTo>
                  <a:lnTo>
                    <a:pt x="131" y="5"/>
                  </a:lnTo>
                  <a:lnTo>
                    <a:pt x="91" y="0"/>
                  </a:lnTo>
                  <a:lnTo>
                    <a:pt x="58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1" name="Freeform 379"/>
            <p:cNvSpPr>
              <a:spLocks/>
            </p:cNvSpPr>
            <p:nvPr/>
          </p:nvSpPr>
          <p:spPr bwMode="auto">
            <a:xfrm>
              <a:off x="1871" y="270"/>
              <a:ext cx="50" cy="111"/>
            </a:xfrm>
            <a:custGeom>
              <a:avLst/>
              <a:gdLst/>
              <a:ahLst/>
              <a:cxnLst>
                <a:cxn ang="0">
                  <a:pos x="4" y="47"/>
                </a:cxn>
                <a:cxn ang="0">
                  <a:pos x="3" y="64"/>
                </a:cxn>
                <a:cxn ang="0">
                  <a:pos x="1" y="97"/>
                </a:cxn>
                <a:cxn ang="0">
                  <a:pos x="0" y="129"/>
                </a:cxn>
                <a:cxn ang="0">
                  <a:pos x="1" y="148"/>
                </a:cxn>
                <a:cxn ang="0">
                  <a:pos x="9" y="160"/>
                </a:cxn>
                <a:cxn ang="0">
                  <a:pos x="20" y="174"/>
                </a:cxn>
                <a:cxn ang="0">
                  <a:pos x="30" y="185"/>
                </a:cxn>
                <a:cxn ang="0">
                  <a:pos x="35" y="191"/>
                </a:cxn>
                <a:cxn ang="0">
                  <a:pos x="36" y="192"/>
                </a:cxn>
                <a:cxn ang="0">
                  <a:pos x="41" y="193"/>
                </a:cxn>
                <a:cxn ang="0">
                  <a:pos x="46" y="196"/>
                </a:cxn>
                <a:cxn ang="0">
                  <a:pos x="54" y="199"/>
                </a:cxn>
                <a:cxn ang="0">
                  <a:pos x="62" y="201"/>
                </a:cxn>
                <a:cxn ang="0">
                  <a:pos x="69" y="205"/>
                </a:cxn>
                <a:cxn ang="0">
                  <a:pos x="75" y="207"/>
                </a:cxn>
                <a:cxn ang="0">
                  <a:pos x="80" y="208"/>
                </a:cxn>
                <a:cxn ang="0">
                  <a:pos x="87" y="212"/>
                </a:cxn>
                <a:cxn ang="0">
                  <a:pos x="94" y="215"/>
                </a:cxn>
                <a:cxn ang="0">
                  <a:pos x="98" y="220"/>
                </a:cxn>
                <a:cxn ang="0">
                  <a:pos x="100" y="221"/>
                </a:cxn>
                <a:cxn ang="0">
                  <a:pos x="84" y="196"/>
                </a:cxn>
                <a:cxn ang="0">
                  <a:pos x="82" y="193"/>
                </a:cxn>
                <a:cxn ang="0">
                  <a:pos x="77" y="189"/>
                </a:cxn>
                <a:cxn ang="0">
                  <a:pos x="71" y="182"/>
                </a:cxn>
                <a:cxn ang="0">
                  <a:pos x="61" y="171"/>
                </a:cxn>
                <a:cxn ang="0">
                  <a:pos x="53" y="161"/>
                </a:cxn>
                <a:cxn ang="0">
                  <a:pos x="45" y="150"/>
                </a:cxn>
                <a:cxn ang="0">
                  <a:pos x="39" y="138"/>
                </a:cxn>
                <a:cxn ang="0">
                  <a:pos x="37" y="128"/>
                </a:cxn>
                <a:cxn ang="0">
                  <a:pos x="36" y="99"/>
                </a:cxn>
                <a:cxn ang="0">
                  <a:pos x="37" y="56"/>
                </a:cxn>
                <a:cxn ang="0">
                  <a:pos x="38" y="17"/>
                </a:cxn>
                <a:cxn ang="0">
                  <a:pos x="39" y="0"/>
                </a:cxn>
                <a:cxn ang="0">
                  <a:pos x="4" y="47"/>
                </a:cxn>
              </a:cxnLst>
              <a:rect l="0" t="0" r="r" b="b"/>
              <a:pathLst>
                <a:path w="100" h="221">
                  <a:moveTo>
                    <a:pt x="4" y="47"/>
                  </a:moveTo>
                  <a:lnTo>
                    <a:pt x="3" y="64"/>
                  </a:lnTo>
                  <a:lnTo>
                    <a:pt x="1" y="97"/>
                  </a:lnTo>
                  <a:lnTo>
                    <a:pt x="0" y="129"/>
                  </a:lnTo>
                  <a:lnTo>
                    <a:pt x="1" y="148"/>
                  </a:lnTo>
                  <a:lnTo>
                    <a:pt x="9" y="160"/>
                  </a:lnTo>
                  <a:lnTo>
                    <a:pt x="20" y="174"/>
                  </a:lnTo>
                  <a:lnTo>
                    <a:pt x="30" y="185"/>
                  </a:lnTo>
                  <a:lnTo>
                    <a:pt x="35" y="191"/>
                  </a:lnTo>
                  <a:lnTo>
                    <a:pt x="36" y="192"/>
                  </a:lnTo>
                  <a:lnTo>
                    <a:pt x="41" y="193"/>
                  </a:lnTo>
                  <a:lnTo>
                    <a:pt x="46" y="196"/>
                  </a:lnTo>
                  <a:lnTo>
                    <a:pt x="54" y="199"/>
                  </a:lnTo>
                  <a:lnTo>
                    <a:pt x="62" y="201"/>
                  </a:lnTo>
                  <a:lnTo>
                    <a:pt x="69" y="205"/>
                  </a:lnTo>
                  <a:lnTo>
                    <a:pt x="75" y="207"/>
                  </a:lnTo>
                  <a:lnTo>
                    <a:pt x="80" y="208"/>
                  </a:lnTo>
                  <a:lnTo>
                    <a:pt x="87" y="212"/>
                  </a:lnTo>
                  <a:lnTo>
                    <a:pt x="94" y="215"/>
                  </a:lnTo>
                  <a:lnTo>
                    <a:pt x="98" y="220"/>
                  </a:lnTo>
                  <a:lnTo>
                    <a:pt x="100" y="221"/>
                  </a:lnTo>
                  <a:lnTo>
                    <a:pt x="84" y="196"/>
                  </a:lnTo>
                  <a:lnTo>
                    <a:pt x="82" y="193"/>
                  </a:lnTo>
                  <a:lnTo>
                    <a:pt x="77" y="189"/>
                  </a:lnTo>
                  <a:lnTo>
                    <a:pt x="71" y="182"/>
                  </a:lnTo>
                  <a:lnTo>
                    <a:pt x="61" y="171"/>
                  </a:lnTo>
                  <a:lnTo>
                    <a:pt x="53" y="161"/>
                  </a:lnTo>
                  <a:lnTo>
                    <a:pt x="45" y="150"/>
                  </a:lnTo>
                  <a:lnTo>
                    <a:pt x="39" y="138"/>
                  </a:lnTo>
                  <a:lnTo>
                    <a:pt x="37" y="128"/>
                  </a:lnTo>
                  <a:lnTo>
                    <a:pt x="36" y="99"/>
                  </a:lnTo>
                  <a:lnTo>
                    <a:pt x="37" y="56"/>
                  </a:lnTo>
                  <a:lnTo>
                    <a:pt x="38" y="17"/>
                  </a:lnTo>
                  <a:lnTo>
                    <a:pt x="39" y="0"/>
                  </a:lnTo>
                  <a:lnTo>
                    <a:pt x="4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380"/>
            <p:cNvSpPr>
              <a:spLocks/>
            </p:cNvSpPr>
            <p:nvPr/>
          </p:nvSpPr>
          <p:spPr bwMode="auto">
            <a:xfrm>
              <a:off x="1800" y="152"/>
              <a:ext cx="377" cy="308"/>
            </a:xfrm>
            <a:custGeom>
              <a:avLst/>
              <a:gdLst/>
              <a:ahLst/>
              <a:cxnLst>
                <a:cxn ang="0">
                  <a:pos x="651" y="135"/>
                </a:cxn>
                <a:cxn ang="0">
                  <a:pos x="586" y="71"/>
                </a:cxn>
                <a:cxn ang="0">
                  <a:pos x="437" y="23"/>
                </a:cxn>
                <a:cxn ang="0">
                  <a:pos x="281" y="66"/>
                </a:cxn>
                <a:cxn ang="0">
                  <a:pos x="182" y="223"/>
                </a:cxn>
                <a:cxn ang="0">
                  <a:pos x="345" y="247"/>
                </a:cxn>
                <a:cxn ang="0">
                  <a:pos x="638" y="163"/>
                </a:cxn>
                <a:cxn ang="0">
                  <a:pos x="605" y="186"/>
                </a:cxn>
                <a:cxn ang="0">
                  <a:pos x="471" y="240"/>
                </a:cxn>
                <a:cxn ang="0">
                  <a:pos x="525" y="262"/>
                </a:cxn>
                <a:cxn ang="0">
                  <a:pos x="638" y="233"/>
                </a:cxn>
                <a:cxn ang="0">
                  <a:pos x="742" y="223"/>
                </a:cxn>
                <a:cxn ang="0">
                  <a:pos x="663" y="250"/>
                </a:cxn>
                <a:cxn ang="0">
                  <a:pos x="529" y="280"/>
                </a:cxn>
                <a:cxn ang="0">
                  <a:pos x="456" y="281"/>
                </a:cxn>
                <a:cxn ang="0">
                  <a:pos x="385" y="264"/>
                </a:cxn>
                <a:cxn ang="0">
                  <a:pos x="286" y="298"/>
                </a:cxn>
                <a:cxn ang="0">
                  <a:pos x="361" y="313"/>
                </a:cxn>
                <a:cxn ang="0">
                  <a:pos x="405" y="311"/>
                </a:cxn>
                <a:cxn ang="0">
                  <a:pos x="474" y="376"/>
                </a:cxn>
                <a:cxn ang="0">
                  <a:pos x="526" y="356"/>
                </a:cxn>
                <a:cxn ang="0">
                  <a:pos x="560" y="288"/>
                </a:cxn>
                <a:cxn ang="0">
                  <a:pos x="594" y="293"/>
                </a:cxn>
                <a:cxn ang="0">
                  <a:pos x="623" y="343"/>
                </a:cxn>
                <a:cxn ang="0">
                  <a:pos x="692" y="328"/>
                </a:cxn>
                <a:cxn ang="0">
                  <a:pos x="717" y="279"/>
                </a:cxn>
                <a:cxn ang="0">
                  <a:pos x="681" y="441"/>
                </a:cxn>
                <a:cxn ang="0">
                  <a:pos x="608" y="518"/>
                </a:cxn>
                <a:cxn ang="0">
                  <a:pos x="504" y="545"/>
                </a:cxn>
                <a:cxn ang="0">
                  <a:pos x="453" y="611"/>
                </a:cxn>
                <a:cxn ang="0">
                  <a:pos x="308" y="473"/>
                </a:cxn>
                <a:cxn ang="0">
                  <a:pos x="349" y="480"/>
                </a:cxn>
                <a:cxn ang="0">
                  <a:pos x="480" y="522"/>
                </a:cxn>
                <a:cxn ang="0">
                  <a:pos x="649" y="444"/>
                </a:cxn>
                <a:cxn ang="0">
                  <a:pos x="626" y="366"/>
                </a:cxn>
                <a:cxn ang="0">
                  <a:pos x="580" y="317"/>
                </a:cxn>
                <a:cxn ang="0">
                  <a:pos x="534" y="371"/>
                </a:cxn>
                <a:cxn ang="0">
                  <a:pos x="454" y="392"/>
                </a:cxn>
                <a:cxn ang="0">
                  <a:pos x="399" y="355"/>
                </a:cxn>
                <a:cxn ang="0">
                  <a:pos x="321" y="329"/>
                </a:cxn>
                <a:cxn ang="0">
                  <a:pos x="235" y="325"/>
                </a:cxn>
                <a:cxn ang="0">
                  <a:pos x="240" y="393"/>
                </a:cxn>
                <a:cxn ang="0">
                  <a:pos x="228" y="409"/>
                </a:cxn>
                <a:cxn ang="0">
                  <a:pos x="215" y="316"/>
                </a:cxn>
                <a:cxn ang="0">
                  <a:pos x="256" y="279"/>
                </a:cxn>
                <a:cxn ang="0">
                  <a:pos x="155" y="255"/>
                </a:cxn>
                <a:cxn ang="0">
                  <a:pos x="135" y="144"/>
                </a:cxn>
                <a:cxn ang="0">
                  <a:pos x="74" y="175"/>
                </a:cxn>
                <a:cxn ang="0">
                  <a:pos x="72" y="295"/>
                </a:cxn>
                <a:cxn ang="0">
                  <a:pos x="31" y="293"/>
                </a:cxn>
                <a:cxn ang="0">
                  <a:pos x="91" y="331"/>
                </a:cxn>
                <a:cxn ang="0">
                  <a:pos x="19" y="301"/>
                </a:cxn>
                <a:cxn ang="0">
                  <a:pos x="30" y="272"/>
                </a:cxn>
                <a:cxn ang="0">
                  <a:pos x="33" y="209"/>
                </a:cxn>
                <a:cxn ang="0">
                  <a:pos x="106" y="126"/>
                </a:cxn>
                <a:cxn ang="0">
                  <a:pos x="188" y="102"/>
                </a:cxn>
                <a:cxn ang="0">
                  <a:pos x="294" y="31"/>
                </a:cxn>
                <a:cxn ang="0">
                  <a:pos x="418" y="1"/>
                </a:cxn>
                <a:cxn ang="0">
                  <a:pos x="532" y="13"/>
                </a:cxn>
              </a:cxnLst>
              <a:rect l="0" t="0" r="r" b="b"/>
              <a:pathLst>
                <a:path w="753" h="618">
                  <a:moveTo>
                    <a:pt x="604" y="51"/>
                  </a:moveTo>
                  <a:lnTo>
                    <a:pt x="615" y="61"/>
                  </a:lnTo>
                  <a:lnTo>
                    <a:pt x="624" y="72"/>
                  </a:lnTo>
                  <a:lnTo>
                    <a:pt x="632" y="84"/>
                  </a:lnTo>
                  <a:lnTo>
                    <a:pt x="638" y="97"/>
                  </a:lnTo>
                  <a:lnTo>
                    <a:pt x="643" y="110"/>
                  </a:lnTo>
                  <a:lnTo>
                    <a:pt x="648" y="122"/>
                  </a:lnTo>
                  <a:lnTo>
                    <a:pt x="651" y="135"/>
                  </a:lnTo>
                  <a:lnTo>
                    <a:pt x="654" y="147"/>
                  </a:lnTo>
                  <a:lnTo>
                    <a:pt x="651" y="144"/>
                  </a:lnTo>
                  <a:lnTo>
                    <a:pt x="646" y="137"/>
                  </a:lnTo>
                  <a:lnTo>
                    <a:pt x="636" y="126"/>
                  </a:lnTo>
                  <a:lnTo>
                    <a:pt x="626" y="112"/>
                  </a:lnTo>
                  <a:lnTo>
                    <a:pt x="613" y="97"/>
                  </a:lnTo>
                  <a:lnTo>
                    <a:pt x="600" y="83"/>
                  </a:lnTo>
                  <a:lnTo>
                    <a:pt x="586" y="71"/>
                  </a:lnTo>
                  <a:lnTo>
                    <a:pt x="571" y="63"/>
                  </a:lnTo>
                  <a:lnTo>
                    <a:pt x="554" y="51"/>
                  </a:lnTo>
                  <a:lnTo>
                    <a:pt x="535" y="42"/>
                  </a:lnTo>
                  <a:lnTo>
                    <a:pt x="517" y="34"/>
                  </a:lnTo>
                  <a:lnTo>
                    <a:pt x="497" y="29"/>
                  </a:lnTo>
                  <a:lnTo>
                    <a:pt x="478" y="26"/>
                  </a:lnTo>
                  <a:lnTo>
                    <a:pt x="458" y="23"/>
                  </a:lnTo>
                  <a:lnTo>
                    <a:pt x="437" y="23"/>
                  </a:lnTo>
                  <a:lnTo>
                    <a:pt x="418" y="25"/>
                  </a:lnTo>
                  <a:lnTo>
                    <a:pt x="397" y="27"/>
                  </a:lnTo>
                  <a:lnTo>
                    <a:pt x="377" y="31"/>
                  </a:lnTo>
                  <a:lnTo>
                    <a:pt x="357" y="36"/>
                  </a:lnTo>
                  <a:lnTo>
                    <a:pt x="337" y="42"/>
                  </a:lnTo>
                  <a:lnTo>
                    <a:pt x="317" y="50"/>
                  </a:lnTo>
                  <a:lnTo>
                    <a:pt x="299" y="57"/>
                  </a:lnTo>
                  <a:lnTo>
                    <a:pt x="281" y="66"/>
                  </a:lnTo>
                  <a:lnTo>
                    <a:pt x="262" y="75"/>
                  </a:lnTo>
                  <a:lnTo>
                    <a:pt x="235" y="94"/>
                  </a:lnTo>
                  <a:lnTo>
                    <a:pt x="214" y="116"/>
                  </a:lnTo>
                  <a:lnTo>
                    <a:pt x="199" y="139"/>
                  </a:lnTo>
                  <a:lnTo>
                    <a:pt x="190" y="162"/>
                  </a:lnTo>
                  <a:lnTo>
                    <a:pt x="184" y="185"/>
                  </a:lnTo>
                  <a:lnTo>
                    <a:pt x="182" y="205"/>
                  </a:lnTo>
                  <a:lnTo>
                    <a:pt x="182" y="223"/>
                  </a:lnTo>
                  <a:lnTo>
                    <a:pt x="183" y="235"/>
                  </a:lnTo>
                  <a:lnTo>
                    <a:pt x="205" y="245"/>
                  </a:lnTo>
                  <a:lnTo>
                    <a:pt x="230" y="250"/>
                  </a:lnTo>
                  <a:lnTo>
                    <a:pt x="258" y="253"/>
                  </a:lnTo>
                  <a:lnTo>
                    <a:pt x="285" y="253"/>
                  </a:lnTo>
                  <a:lnTo>
                    <a:pt x="309" y="252"/>
                  </a:lnTo>
                  <a:lnTo>
                    <a:pt x="330" y="249"/>
                  </a:lnTo>
                  <a:lnTo>
                    <a:pt x="345" y="247"/>
                  </a:lnTo>
                  <a:lnTo>
                    <a:pt x="350" y="246"/>
                  </a:lnTo>
                  <a:lnTo>
                    <a:pt x="502" y="202"/>
                  </a:lnTo>
                  <a:lnTo>
                    <a:pt x="534" y="190"/>
                  </a:lnTo>
                  <a:lnTo>
                    <a:pt x="562" y="181"/>
                  </a:lnTo>
                  <a:lnTo>
                    <a:pt x="587" y="174"/>
                  </a:lnTo>
                  <a:lnTo>
                    <a:pt x="608" y="169"/>
                  </a:lnTo>
                  <a:lnTo>
                    <a:pt x="625" y="165"/>
                  </a:lnTo>
                  <a:lnTo>
                    <a:pt x="638" y="163"/>
                  </a:lnTo>
                  <a:lnTo>
                    <a:pt x="647" y="162"/>
                  </a:lnTo>
                  <a:lnTo>
                    <a:pt x="651" y="162"/>
                  </a:lnTo>
                  <a:lnTo>
                    <a:pt x="650" y="163"/>
                  </a:lnTo>
                  <a:lnTo>
                    <a:pt x="647" y="166"/>
                  </a:lnTo>
                  <a:lnTo>
                    <a:pt x="640" y="170"/>
                  </a:lnTo>
                  <a:lnTo>
                    <a:pt x="631" y="174"/>
                  </a:lnTo>
                  <a:lnTo>
                    <a:pt x="619" y="180"/>
                  </a:lnTo>
                  <a:lnTo>
                    <a:pt x="605" y="186"/>
                  </a:lnTo>
                  <a:lnTo>
                    <a:pt x="590" y="193"/>
                  </a:lnTo>
                  <a:lnTo>
                    <a:pt x="575" y="200"/>
                  </a:lnTo>
                  <a:lnTo>
                    <a:pt x="558" y="207"/>
                  </a:lnTo>
                  <a:lnTo>
                    <a:pt x="541" y="214"/>
                  </a:lnTo>
                  <a:lnTo>
                    <a:pt x="522" y="220"/>
                  </a:lnTo>
                  <a:lnTo>
                    <a:pt x="505" y="227"/>
                  </a:lnTo>
                  <a:lnTo>
                    <a:pt x="487" y="234"/>
                  </a:lnTo>
                  <a:lnTo>
                    <a:pt x="471" y="240"/>
                  </a:lnTo>
                  <a:lnTo>
                    <a:pt x="454" y="246"/>
                  </a:lnTo>
                  <a:lnTo>
                    <a:pt x="440" y="250"/>
                  </a:lnTo>
                  <a:lnTo>
                    <a:pt x="453" y="258"/>
                  </a:lnTo>
                  <a:lnTo>
                    <a:pt x="467" y="263"/>
                  </a:lnTo>
                  <a:lnTo>
                    <a:pt x="481" y="265"/>
                  </a:lnTo>
                  <a:lnTo>
                    <a:pt x="495" y="267"/>
                  </a:lnTo>
                  <a:lnTo>
                    <a:pt x="510" y="265"/>
                  </a:lnTo>
                  <a:lnTo>
                    <a:pt x="525" y="262"/>
                  </a:lnTo>
                  <a:lnTo>
                    <a:pt x="541" y="257"/>
                  </a:lnTo>
                  <a:lnTo>
                    <a:pt x="559" y="252"/>
                  </a:lnTo>
                  <a:lnTo>
                    <a:pt x="570" y="248"/>
                  </a:lnTo>
                  <a:lnTo>
                    <a:pt x="580" y="246"/>
                  </a:lnTo>
                  <a:lnTo>
                    <a:pt x="594" y="242"/>
                  </a:lnTo>
                  <a:lnTo>
                    <a:pt x="608" y="240"/>
                  </a:lnTo>
                  <a:lnTo>
                    <a:pt x="623" y="237"/>
                  </a:lnTo>
                  <a:lnTo>
                    <a:pt x="638" y="233"/>
                  </a:lnTo>
                  <a:lnTo>
                    <a:pt x="653" y="231"/>
                  </a:lnTo>
                  <a:lnTo>
                    <a:pt x="669" y="228"/>
                  </a:lnTo>
                  <a:lnTo>
                    <a:pt x="684" y="226"/>
                  </a:lnTo>
                  <a:lnTo>
                    <a:pt x="697" y="225"/>
                  </a:lnTo>
                  <a:lnTo>
                    <a:pt x="711" y="224"/>
                  </a:lnTo>
                  <a:lnTo>
                    <a:pt x="723" y="223"/>
                  </a:lnTo>
                  <a:lnTo>
                    <a:pt x="733" y="223"/>
                  </a:lnTo>
                  <a:lnTo>
                    <a:pt x="742" y="223"/>
                  </a:lnTo>
                  <a:lnTo>
                    <a:pt x="748" y="224"/>
                  </a:lnTo>
                  <a:lnTo>
                    <a:pt x="753" y="226"/>
                  </a:lnTo>
                  <a:lnTo>
                    <a:pt x="744" y="230"/>
                  </a:lnTo>
                  <a:lnTo>
                    <a:pt x="732" y="233"/>
                  </a:lnTo>
                  <a:lnTo>
                    <a:pt x="718" y="237"/>
                  </a:lnTo>
                  <a:lnTo>
                    <a:pt x="701" y="241"/>
                  </a:lnTo>
                  <a:lnTo>
                    <a:pt x="682" y="246"/>
                  </a:lnTo>
                  <a:lnTo>
                    <a:pt x="663" y="250"/>
                  </a:lnTo>
                  <a:lnTo>
                    <a:pt x="643" y="255"/>
                  </a:lnTo>
                  <a:lnTo>
                    <a:pt x="624" y="260"/>
                  </a:lnTo>
                  <a:lnTo>
                    <a:pt x="603" y="264"/>
                  </a:lnTo>
                  <a:lnTo>
                    <a:pt x="585" y="269"/>
                  </a:lnTo>
                  <a:lnTo>
                    <a:pt x="567" y="272"/>
                  </a:lnTo>
                  <a:lnTo>
                    <a:pt x="552" y="276"/>
                  </a:lnTo>
                  <a:lnTo>
                    <a:pt x="540" y="279"/>
                  </a:lnTo>
                  <a:lnTo>
                    <a:pt x="529" y="280"/>
                  </a:lnTo>
                  <a:lnTo>
                    <a:pt x="524" y="283"/>
                  </a:lnTo>
                  <a:lnTo>
                    <a:pt x="521" y="283"/>
                  </a:lnTo>
                  <a:lnTo>
                    <a:pt x="510" y="285"/>
                  </a:lnTo>
                  <a:lnTo>
                    <a:pt x="498" y="286"/>
                  </a:lnTo>
                  <a:lnTo>
                    <a:pt x="487" y="286"/>
                  </a:lnTo>
                  <a:lnTo>
                    <a:pt x="476" y="285"/>
                  </a:lnTo>
                  <a:lnTo>
                    <a:pt x="466" y="284"/>
                  </a:lnTo>
                  <a:lnTo>
                    <a:pt x="456" y="281"/>
                  </a:lnTo>
                  <a:lnTo>
                    <a:pt x="446" y="279"/>
                  </a:lnTo>
                  <a:lnTo>
                    <a:pt x="436" y="277"/>
                  </a:lnTo>
                  <a:lnTo>
                    <a:pt x="430" y="272"/>
                  </a:lnTo>
                  <a:lnTo>
                    <a:pt x="425" y="269"/>
                  </a:lnTo>
                  <a:lnTo>
                    <a:pt x="420" y="263"/>
                  </a:lnTo>
                  <a:lnTo>
                    <a:pt x="419" y="256"/>
                  </a:lnTo>
                  <a:lnTo>
                    <a:pt x="402" y="261"/>
                  </a:lnTo>
                  <a:lnTo>
                    <a:pt x="385" y="264"/>
                  </a:lnTo>
                  <a:lnTo>
                    <a:pt x="368" y="269"/>
                  </a:lnTo>
                  <a:lnTo>
                    <a:pt x="352" y="272"/>
                  </a:lnTo>
                  <a:lnTo>
                    <a:pt x="335" y="276"/>
                  </a:lnTo>
                  <a:lnTo>
                    <a:pt x="319" y="278"/>
                  </a:lnTo>
                  <a:lnTo>
                    <a:pt x="301" y="280"/>
                  </a:lnTo>
                  <a:lnTo>
                    <a:pt x="285" y="280"/>
                  </a:lnTo>
                  <a:lnTo>
                    <a:pt x="285" y="288"/>
                  </a:lnTo>
                  <a:lnTo>
                    <a:pt x="286" y="298"/>
                  </a:lnTo>
                  <a:lnTo>
                    <a:pt x="288" y="305"/>
                  </a:lnTo>
                  <a:lnTo>
                    <a:pt x="289" y="308"/>
                  </a:lnTo>
                  <a:lnTo>
                    <a:pt x="301" y="309"/>
                  </a:lnTo>
                  <a:lnTo>
                    <a:pt x="313" y="310"/>
                  </a:lnTo>
                  <a:lnTo>
                    <a:pt x="326" y="311"/>
                  </a:lnTo>
                  <a:lnTo>
                    <a:pt x="337" y="311"/>
                  </a:lnTo>
                  <a:lnTo>
                    <a:pt x="350" y="313"/>
                  </a:lnTo>
                  <a:lnTo>
                    <a:pt x="361" y="313"/>
                  </a:lnTo>
                  <a:lnTo>
                    <a:pt x="374" y="313"/>
                  </a:lnTo>
                  <a:lnTo>
                    <a:pt x="387" y="313"/>
                  </a:lnTo>
                  <a:lnTo>
                    <a:pt x="391" y="307"/>
                  </a:lnTo>
                  <a:lnTo>
                    <a:pt x="393" y="300"/>
                  </a:lnTo>
                  <a:lnTo>
                    <a:pt x="398" y="293"/>
                  </a:lnTo>
                  <a:lnTo>
                    <a:pt x="404" y="290"/>
                  </a:lnTo>
                  <a:lnTo>
                    <a:pt x="405" y="298"/>
                  </a:lnTo>
                  <a:lnTo>
                    <a:pt x="405" y="311"/>
                  </a:lnTo>
                  <a:lnTo>
                    <a:pt x="407" y="326"/>
                  </a:lnTo>
                  <a:lnTo>
                    <a:pt x="414" y="344"/>
                  </a:lnTo>
                  <a:lnTo>
                    <a:pt x="423" y="355"/>
                  </a:lnTo>
                  <a:lnTo>
                    <a:pt x="434" y="364"/>
                  </a:lnTo>
                  <a:lnTo>
                    <a:pt x="443" y="370"/>
                  </a:lnTo>
                  <a:lnTo>
                    <a:pt x="453" y="374"/>
                  </a:lnTo>
                  <a:lnTo>
                    <a:pt x="464" y="376"/>
                  </a:lnTo>
                  <a:lnTo>
                    <a:pt x="474" y="376"/>
                  </a:lnTo>
                  <a:lnTo>
                    <a:pt x="483" y="375"/>
                  </a:lnTo>
                  <a:lnTo>
                    <a:pt x="494" y="373"/>
                  </a:lnTo>
                  <a:lnTo>
                    <a:pt x="501" y="370"/>
                  </a:lnTo>
                  <a:lnTo>
                    <a:pt x="506" y="369"/>
                  </a:lnTo>
                  <a:lnTo>
                    <a:pt x="512" y="366"/>
                  </a:lnTo>
                  <a:lnTo>
                    <a:pt x="517" y="363"/>
                  </a:lnTo>
                  <a:lnTo>
                    <a:pt x="521" y="360"/>
                  </a:lnTo>
                  <a:lnTo>
                    <a:pt x="526" y="356"/>
                  </a:lnTo>
                  <a:lnTo>
                    <a:pt x="530" y="352"/>
                  </a:lnTo>
                  <a:lnTo>
                    <a:pt x="536" y="346"/>
                  </a:lnTo>
                  <a:lnTo>
                    <a:pt x="545" y="331"/>
                  </a:lnTo>
                  <a:lnTo>
                    <a:pt x="548" y="315"/>
                  </a:lnTo>
                  <a:lnTo>
                    <a:pt x="549" y="299"/>
                  </a:lnTo>
                  <a:lnTo>
                    <a:pt x="549" y="281"/>
                  </a:lnTo>
                  <a:lnTo>
                    <a:pt x="557" y="281"/>
                  </a:lnTo>
                  <a:lnTo>
                    <a:pt x="560" y="288"/>
                  </a:lnTo>
                  <a:lnTo>
                    <a:pt x="563" y="298"/>
                  </a:lnTo>
                  <a:lnTo>
                    <a:pt x="563" y="303"/>
                  </a:lnTo>
                  <a:lnTo>
                    <a:pt x="567" y="302"/>
                  </a:lnTo>
                  <a:lnTo>
                    <a:pt x="573" y="300"/>
                  </a:lnTo>
                  <a:lnTo>
                    <a:pt x="579" y="298"/>
                  </a:lnTo>
                  <a:lnTo>
                    <a:pt x="585" y="295"/>
                  </a:lnTo>
                  <a:lnTo>
                    <a:pt x="589" y="294"/>
                  </a:lnTo>
                  <a:lnTo>
                    <a:pt x="594" y="293"/>
                  </a:lnTo>
                  <a:lnTo>
                    <a:pt x="597" y="292"/>
                  </a:lnTo>
                  <a:lnTo>
                    <a:pt x="598" y="293"/>
                  </a:lnTo>
                  <a:lnTo>
                    <a:pt x="596" y="305"/>
                  </a:lnTo>
                  <a:lnTo>
                    <a:pt x="597" y="315"/>
                  </a:lnTo>
                  <a:lnTo>
                    <a:pt x="601" y="323"/>
                  </a:lnTo>
                  <a:lnTo>
                    <a:pt x="605" y="331"/>
                  </a:lnTo>
                  <a:lnTo>
                    <a:pt x="613" y="337"/>
                  </a:lnTo>
                  <a:lnTo>
                    <a:pt x="623" y="343"/>
                  </a:lnTo>
                  <a:lnTo>
                    <a:pt x="634" y="346"/>
                  </a:lnTo>
                  <a:lnTo>
                    <a:pt x="648" y="348"/>
                  </a:lnTo>
                  <a:lnTo>
                    <a:pt x="657" y="348"/>
                  </a:lnTo>
                  <a:lnTo>
                    <a:pt x="665" y="347"/>
                  </a:lnTo>
                  <a:lnTo>
                    <a:pt x="673" y="344"/>
                  </a:lnTo>
                  <a:lnTo>
                    <a:pt x="680" y="339"/>
                  </a:lnTo>
                  <a:lnTo>
                    <a:pt x="686" y="335"/>
                  </a:lnTo>
                  <a:lnTo>
                    <a:pt x="692" y="328"/>
                  </a:lnTo>
                  <a:lnTo>
                    <a:pt x="696" y="321"/>
                  </a:lnTo>
                  <a:lnTo>
                    <a:pt x="701" y="314"/>
                  </a:lnTo>
                  <a:lnTo>
                    <a:pt x="706" y="303"/>
                  </a:lnTo>
                  <a:lnTo>
                    <a:pt x="707" y="293"/>
                  </a:lnTo>
                  <a:lnTo>
                    <a:pt x="706" y="283"/>
                  </a:lnTo>
                  <a:lnTo>
                    <a:pt x="706" y="272"/>
                  </a:lnTo>
                  <a:lnTo>
                    <a:pt x="711" y="273"/>
                  </a:lnTo>
                  <a:lnTo>
                    <a:pt x="717" y="279"/>
                  </a:lnTo>
                  <a:lnTo>
                    <a:pt x="720" y="295"/>
                  </a:lnTo>
                  <a:lnTo>
                    <a:pt x="716" y="323"/>
                  </a:lnTo>
                  <a:lnTo>
                    <a:pt x="692" y="361"/>
                  </a:lnTo>
                  <a:lnTo>
                    <a:pt x="694" y="378"/>
                  </a:lnTo>
                  <a:lnTo>
                    <a:pt x="693" y="396"/>
                  </a:lnTo>
                  <a:lnTo>
                    <a:pt x="691" y="412"/>
                  </a:lnTo>
                  <a:lnTo>
                    <a:pt x="687" y="426"/>
                  </a:lnTo>
                  <a:lnTo>
                    <a:pt x="681" y="441"/>
                  </a:lnTo>
                  <a:lnTo>
                    <a:pt x="674" y="453"/>
                  </a:lnTo>
                  <a:lnTo>
                    <a:pt x="668" y="466"/>
                  </a:lnTo>
                  <a:lnTo>
                    <a:pt x="658" y="477"/>
                  </a:lnTo>
                  <a:lnTo>
                    <a:pt x="650" y="487"/>
                  </a:lnTo>
                  <a:lnTo>
                    <a:pt x="641" y="496"/>
                  </a:lnTo>
                  <a:lnTo>
                    <a:pt x="631" y="504"/>
                  </a:lnTo>
                  <a:lnTo>
                    <a:pt x="619" y="511"/>
                  </a:lnTo>
                  <a:lnTo>
                    <a:pt x="608" y="518"/>
                  </a:lnTo>
                  <a:lnTo>
                    <a:pt x="596" y="523"/>
                  </a:lnTo>
                  <a:lnTo>
                    <a:pt x="583" y="529"/>
                  </a:lnTo>
                  <a:lnTo>
                    <a:pt x="571" y="534"/>
                  </a:lnTo>
                  <a:lnTo>
                    <a:pt x="557" y="537"/>
                  </a:lnTo>
                  <a:lnTo>
                    <a:pt x="544" y="541"/>
                  </a:lnTo>
                  <a:lnTo>
                    <a:pt x="530" y="543"/>
                  </a:lnTo>
                  <a:lnTo>
                    <a:pt x="518" y="544"/>
                  </a:lnTo>
                  <a:lnTo>
                    <a:pt x="504" y="545"/>
                  </a:lnTo>
                  <a:lnTo>
                    <a:pt x="492" y="545"/>
                  </a:lnTo>
                  <a:lnTo>
                    <a:pt x="480" y="544"/>
                  </a:lnTo>
                  <a:lnTo>
                    <a:pt x="468" y="542"/>
                  </a:lnTo>
                  <a:lnTo>
                    <a:pt x="464" y="559"/>
                  </a:lnTo>
                  <a:lnTo>
                    <a:pt x="463" y="580"/>
                  </a:lnTo>
                  <a:lnTo>
                    <a:pt x="461" y="601"/>
                  </a:lnTo>
                  <a:lnTo>
                    <a:pt x="459" y="618"/>
                  </a:lnTo>
                  <a:lnTo>
                    <a:pt x="453" y="611"/>
                  </a:lnTo>
                  <a:lnTo>
                    <a:pt x="445" y="589"/>
                  </a:lnTo>
                  <a:lnTo>
                    <a:pt x="438" y="563"/>
                  </a:lnTo>
                  <a:lnTo>
                    <a:pt x="436" y="542"/>
                  </a:lnTo>
                  <a:lnTo>
                    <a:pt x="402" y="535"/>
                  </a:lnTo>
                  <a:lnTo>
                    <a:pt x="372" y="523"/>
                  </a:lnTo>
                  <a:lnTo>
                    <a:pt x="346" y="509"/>
                  </a:lnTo>
                  <a:lnTo>
                    <a:pt x="326" y="491"/>
                  </a:lnTo>
                  <a:lnTo>
                    <a:pt x="308" y="473"/>
                  </a:lnTo>
                  <a:lnTo>
                    <a:pt x="297" y="456"/>
                  </a:lnTo>
                  <a:lnTo>
                    <a:pt x="289" y="441"/>
                  </a:lnTo>
                  <a:lnTo>
                    <a:pt x="286" y="430"/>
                  </a:lnTo>
                  <a:lnTo>
                    <a:pt x="297" y="441"/>
                  </a:lnTo>
                  <a:lnTo>
                    <a:pt x="308" y="451"/>
                  </a:lnTo>
                  <a:lnTo>
                    <a:pt x="321" y="460"/>
                  </a:lnTo>
                  <a:lnTo>
                    <a:pt x="335" y="470"/>
                  </a:lnTo>
                  <a:lnTo>
                    <a:pt x="349" y="480"/>
                  </a:lnTo>
                  <a:lnTo>
                    <a:pt x="364" y="488"/>
                  </a:lnTo>
                  <a:lnTo>
                    <a:pt x="380" y="496"/>
                  </a:lnTo>
                  <a:lnTo>
                    <a:pt x="396" y="503"/>
                  </a:lnTo>
                  <a:lnTo>
                    <a:pt x="412" y="509"/>
                  </a:lnTo>
                  <a:lnTo>
                    <a:pt x="429" y="514"/>
                  </a:lnTo>
                  <a:lnTo>
                    <a:pt x="445" y="518"/>
                  </a:lnTo>
                  <a:lnTo>
                    <a:pt x="463" y="521"/>
                  </a:lnTo>
                  <a:lnTo>
                    <a:pt x="480" y="522"/>
                  </a:lnTo>
                  <a:lnTo>
                    <a:pt x="496" y="523"/>
                  </a:lnTo>
                  <a:lnTo>
                    <a:pt x="512" y="521"/>
                  </a:lnTo>
                  <a:lnTo>
                    <a:pt x="528" y="519"/>
                  </a:lnTo>
                  <a:lnTo>
                    <a:pt x="558" y="510"/>
                  </a:lnTo>
                  <a:lnTo>
                    <a:pt x="585" y="498"/>
                  </a:lnTo>
                  <a:lnTo>
                    <a:pt x="609" y="483"/>
                  </a:lnTo>
                  <a:lnTo>
                    <a:pt x="631" y="465"/>
                  </a:lnTo>
                  <a:lnTo>
                    <a:pt x="649" y="444"/>
                  </a:lnTo>
                  <a:lnTo>
                    <a:pt x="663" y="421"/>
                  </a:lnTo>
                  <a:lnTo>
                    <a:pt x="672" y="394"/>
                  </a:lnTo>
                  <a:lnTo>
                    <a:pt x="678" y="364"/>
                  </a:lnTo>
                  <a:lnTo>
                    <a:pt x="668" y="367"/>
                  </a:lnTo>
                  <a:lnTo>
                    <a:pt x="657" y="369"/>
                  </a:lnTo>
                  <a:lnTo>
                    <a:pt x="647" y="369"/>
                  </a:lnTo>
                  <a:lnTo>
                    <a:pt x="636" y="368"/>
                  </a:lnTo>
                  <a:lnTo>
                    <a:pt x="626" y="366"/>
                  </a:lnTo>
                  <a:lnTo>
                    <a:pt x="617" y="361"/>
                  </a:lnTo>
                  <a:lnTo>
                    <a:pt x="608" y="355"/>
                  </a:lnTo>
                  <a:lnTo>
                    <a:pt x="600" y="347"/>
                  </a:lnTo>
                  <a:lnTo>
                    <a:pt x="595" y="341"/>
                  </a:lnTo>
                  <a:lnTo>
                    <a:pt x="592" y="333"/>
                  </a:lnTo>
                  <a:lnTo>
                    <a:pt x="589" y="325"/>
                  </a:lnTo>
                  <a:lnTo>
                    <a:pt x="588" y="317"/>
                  </a:lnTo>
                  <a:lnTo>
                    <a:pt x="580" y="317"/>
                  </a:lnTo>
                  <a:lnTo>
                    <a:pt x="573" y="321"/>
                  </a:lnTo>
                  <a:lnTo>
                    <a:pt x="566" y="324"/>
                  </a:lnTo>
                  <a:lnTo>
                    <a:pt x="560" y="328"/>
                  </a:lnTo>
                  <a:lnTo>
                    <a:pt x="558" y="338"/>
                  </a:lnTo>
                  <a:lnTo>
                    <a:pt x="555" y="347"/>
                  </a:lnTo>
                  <a:lnTo>
                    <a:pt x="549" y="356"/>
                  </a:lnTo>
                  <a:lnTo>
                    <a:pt x="542" y="364"/>
                  </a:lnTo>
                  <a:lnTo>
                    <a:pt x="534" y="371"/>
                  </a:lnTo>
                  <a:lnTo>
                    <a:pt x="526" y="378"/>
                  </a:lnTo>
                  <a:lnTo>
                    <a:pt x="517" y="384"/>
                  </a:lnTo>
                  <a:lnTo>
                    <a:pt x="507" y="389"/>
                  </a:lnTo>
                  <a:lnTo>
                    <a:pt x="496" y="392"/>
                  </a:lnTo>
                  <a:lnTo>
                    <a:pt x="486" y="394"/>
                  </a:lnTo>
                  <a:lnTo>
                    <a:pt x="475" y="396"/>
                  </a:lnTo>
                  <a:lnTo>
                    <a:pt x="465" y="394"/>
                  </a:lnTo>
                  <a:lnTo>
                    <a:pt x="454" y="392"/>
                  </a:lnTo>
                  <a:lnTo>
                    <a:pt x="444" y="390"/>
                  </a:lnTo>
                  <a:lnTo>
                    <a:pt x="435" y="386"/>
                  </a:lnTo>
                  <a:lnTo>
                    <a:pt x="425" y="383"/>
                  </a:lnTo>
                  <a:lnTo>
                    <a:pt x="419" y="377"/>
                  </a:lnTo>
                  <a:lnTo>
                    <a:pt x="414" y="373"/>
                  </a:lnTo>
                  <a:lnTo>
                    <a:pt x="408" y="367"/>
                  </a:lnTo>
                  <a:lnTo>
                    <a:pt x="404" y="361"/>
                  </a:lnTo>
                  <a:lnTo>
                    <a:pt x="399" y="355"/>
                  </a:lnTo>
                  <a:lnTo>
                    <a:pt x="395" y="348"/>
                  </a:lnTo>
                  <a:lnTo>
                    <a:pt x="392" y="341"/>
                  </a:lnTo>
                  <a:lnTo>
                    <a:pt x="390" y="332"/>
                  </a:lnTo>
                  <a:lnTo>
                    <a:pt x="376" y="331"/>
                  </a:lnTo>
                  <a:lnTo>
                    <a:pt x="362" y="330"/>
                  </a:lnTo>
                  <a:lnTo>
                    <a:pt x="349" y="330"/>
                  </a:lnTo>
                  <a:lnTo>
                    <a:pt x="335" y="329"/>
                  </a:lnTo>
                  <a:lnTo>
                    <a:pt x="321" y="329"/>
                  </a:lnTo>
                  <a:lnTo>
                    <a:pt x="307" y="328"/>
                  </a:lnTo>
                  <a:lnTo>
                    <a:pt x="293" y="325"/>
                  </a:lnTo>
                  <a:lnTo>
                    <a:pt x="279" y="322"/>
                  </a:lnTo>
                  <a:lnTo>
                    <a:pt x="274" y="321"/>
                  </a:lnTo>
                  <a:lnTo>
                    <a:pt x="266" y="321"/>
                  </a:lnTo>
                  <a:lnTo>
                    <a:pt x="255" y="321"/>
                  </a:lnTo>
                  <a:lnTo>
                    <a:pt x="245" y="322"/>
                  </a:lnTo>
                  <a:lnTo>
                    <a:pt x="235" y="325"/>
                  </a:lnTo>
                  <a:lnTo>
                    <a:pt x="226" y="332"/>
                  </a:lnTo>
                  <a:lnTo>
                    <a:pt x="221" y="341"/>
                  </a:lnTo>
                  <a:lnTo>
                    <a:pt x="220" y="356"/>
                  </a:lnTo>
                  <a:lnTo>
                    <a:pt x="221" y="361"/>
                  </a:lnTo>
                  <a:lnTo>
                    <a:pt x="223" y="368"/>
                  </a:lnTo>
                  <a:lnTo>
                    <a:pt x="228" y="376"/>
                  </a:lnTo>
                  <a:lnTo>
                    <a:pt x="233" y="384"/>
                  </a:lnTo>
                  <a:lnTo>
                    <a:pt x="240" y="393"/>
                  </a:lnTo>
                  <a:lnTo>
                    <a:pt x="247" y="402"/>
                  </a:lnTo>
                  <a:lnTo>
                    <a:pt x="254" y="412"/>
                  </a:lnTo>
                  <a:lnTo>
                    <a:pt x="261" y="420"/>
                  </a:lnTo>
                  <a:lnTo>
                    <a:pt x="256" y="422"/>
                  </a:lnTo>
                  <a:lnTo>
                    <a:pt x="250" y="422"/>
                  </a:lnTo>
                  <a:lnTo>
                    <a:pt x="243" y="420"/>
                  </a:lnTo>
                  <a:lnTo>
                    <a:pt x="236" y="415"/>
                  </a:lnTo>
                  <a:lnTo>
                    <a:pt x="228" y="409"/>
                  </a:lnTo>
                  <a:lnTo>
                    <a:pt x="220" y="401"/>
                  </a:lnTo>
                  <a:lnTo>
                    <a:pt x="212" y="391"/>
                  </a:lnTo>
                  <a:lnTo>
                    <a:pt x="203" y="379"/>
                  </a:lnTo>
                  <a:lnTo>
                    <a:pt x="200" y="363"/>
                  </a:lnTo>
                  <a:lnTo>
                    <a:pt x="199" y="347"/>
                  </a:lnTo>
                  <a:lnTo>
                    <a:pt x="201" y="332"/>
                  </a:lnTo>
                  <a:lnTo>
                    <a:pt x="210" y="318"/>
                  </a:lnTo>
                  <a:lnTo>
                    <a:pt x="215" y="316"/>
                  </a:lnTo>
                  <a:lnTo>
                    <a:pt x="221" y="313"/>
                  </a:lnTo>
                  <a:lnTo>
                    <a:pt x="226" y="311"/>
                  </a:lnTo>
                  <a:lnTo>
                    <a:pt x="233" y="309"/>
                  </a:lnTo>
                  <a:lnTo>
                    <a:pt x="240" y="308"/>
                  </a:lnTo>
                  <a:lnTo>
                    <a:pt x="247" y="307"/>
                  </a:lnTo>
                  <a:lnTo>
                    <a:pt x="254" y="306"/>
                  </a:lnTo>
                  <a:lnTo>
                    <a:pt x="259" y="305"/>
                  </a:lnTo>
                  <a:lnTo>
                    <a:pt x="256" y="279"/>
                  </a:lnTo>
                  <a:lnTo>
                    <a:pt x="244" y="279"/>
                  </a:lnTo>
                  <a:lnTo>
                    <a:pt x="231" y="278"/>
                  </a:lnTo>
                  <a:lnTo>
                    <a:pt x="217" y="276"/>
                  </a:lnTo>
                  <a:lnTo>
                    <a:pt x="205" y="271"/>
                  </a:lnTo>
                  <a:lnTo>
                    <a:pt x="192" y="267"/>
                  </a:lnTo>
                  <a:lnTo>
                    <a:pt x="179" y="262"/>
                  </a:lnTo>
                  <a:lnTo>
                    <a:pt x="168" y="258"/>
                  </a:lnTo>
                  <a:lnTo>
                    <a:pt x="155" y="255"/>
                  </a:lnTo>
                  <a:lnTo>
                    <a:pt x="154" y="233"/>
                  </a:lnTo>
                  <a:lnTo>
                    <a:pt x="154" y="210"/>
                  </a:lnTo>
                  <a:lnTo>
                    <a:pt x="156" y="188"/>
                  </a:lnTo>
                  <a:lnTo>
                    <a:pt x="161" y="166"/>
                  </a:lnTo>
                  <a:lnTo>
                    <a:pt x="157" y="158"/>
                  </a:lnTo>
                  <a:lnTo>
                    <a:pt x="152" y="152"/>
                  </a:lnTo>
                  <a:lnTo>
                    <a:pt x="144" y="148"/>
                  </a:lnTo>
                  <a:lnTo>
                    <a:pt x="135" y="144"/>
                  </a:lnTo>
                  <a:lnTo>
                    <a:pt x="126" y="144"/>
                  </a:lnTo>
                  <a:lnTo>
                    <a:pt x="118" y="147"/>
                  </a:lnTo>
                  <a:lnTo>
                    <a:pt x="110" y="149"/>
                  </a:lnTo>
                  <a:lnTo>
                    <a:pt x="102" y="152"/>
                  </a:lnTo>
                  <a:lnTo>
                    <a:pt x="94" y="157"/>
                  </a:lnTo>
                  <a:lnTo>
                    <a:pt x="87" y="163"/>
                  </a:lnTo>
                  <a:lnTo>
                    <a:pt x="80" y="169"/>
                  </a:lnTo>
                  <a:lnTo>
                    <a:pt x="74" y="175"/>
                  </a:lnTo>
                  <a:lnTo>
                    <a:pt x="63" y="189"/>
                  </a:lnTo>
                  <a:lnTo>
                    <a:pt x="58" y="204"/>
                  </a:lnTo>
                  <a:lnTo>
                    <a:pt x="58" y="219"/>
                  </a:lnTo>
                  <a:lnTo>
                    <a:pt x="62" y="234"/>
                  </a:lnTo>
                  <a:lnTo>
                    <a:pt x="66" y="250"/>
                  </a:lnTo>
                  <a:lnTo>
                    <a:pt x="71" y="265"/>
                  </a:lnTo>
                  <a:lnTo>
                    <a:pt x="73" y="280"/>
                  </a:lnTo>
                  <a:lnTo>
                    <a:pt x="72" y="295"/>
                  </a:lnTo>
                  <a:lnTo>
                    <a:pt x="70" y="299"/>
                  </a:lnTo>
                  <a:lnTo>
                    <a:pt x="66" y="300"/>
                  </a:lnTo>
                  <a:lnTo>
                    <a:pt x="63" y="300"/>
                  </a:lnTo>
                  <a:lnTo>
                    <a:pt x="57" y="298"/>
                  </a:lnTo>
                  <a:lnTo>
                    <a:pt x="51" y="296"/>
                  </a:lnTo>
                  <a:lnTo>
                    <a:pt x="45" y="294"/>
                  </a:lnTo>
                  <a:lnTo>
                    <a:pt x="38" y="293"/>
                  </a:lnTo>
                  <a:lnTo>
                    <a:pt x="31" y="293"/>
                  </a:lnTo>
                  <a:lnTo>
                    <a:pt x="36" y="300"/>
                  </a:lnTo>
                  <a:lnTo>
                    <a:pt x="43" y="307"/>
                  </a:lnTo>
                  <a:lnTo>
                    <a:pt x="50" y="313"/>
                  </a:lnTo>
                  <a:lnTo>
                    <a:pt x="57" y="317"/>
                  </a:lnTo>
                  <a:lnTo>
                    <a:pt x="65" y="322"/>
                  </a:lnTo>
                  <a:lnTo>
                    <a:pt x="73" y="326"/>
                  </a:lnTo>
                  <a:lnTo>
                    <a:pt x="81" y="329"/>
                  </a:lnTo>
                  <a:lnTo>
                    <a:pt x="91" y="331"/>
                  </a:lnTo>
                  <a:lnTo>
                    <a:pt x="85" y="336"/>
                  </a:lnTo>
                  <a:lnTo>
                    <a:pt x="78" y="339"/>
                  </a:lnTo>
                  <a:lnTo>
                    <a:pt x="70" y="341"/>
                  </a:lnTo>
                  <a:lnTo>
                    <a:pt x="62" y="341"/>
                  </a:lnTo>
                  <a:lnTo>
                    <a:pt x="51" y="335"/>
                  </a:lnTo>
                  <a:lnTo>
                    <a:pt x="40" y="325"/>
                  </a:lnTo>
                  <a:lnTo>
                    <a:pt x="30" y="314"/>
                  </a:lnTo>
                  <a:lnTo>
                    <a:pt x="19" y="301"/>
                  </a:lnTo>
                  <a:lnTo>
                    <a:pt x="11" y="291"/>
                  </a:lnTo>
                  <a:lnTo>
                    <a:pt x="4" y="280"/>
                  </a:lnTo>
                  <a:lnTo>
                    <a:pt x="1" y="272"/>
                  </a:lnTo>
                  <a:lnTo>
                    <a:pt x="0" y="269"/>
                  </a:lnTo>
                  <a:lnTo>
                    <a:pt x="7" y="269"/>
                  </a:lnTo>
                  <a:lnTo>
                    <a:pt x="15" y="269"/>
                  </a:lnTo>
                  <a:lnTo>
                    <a:pt x="23" y="271"/>
                  </a:lnTo>
                  <a:lnTo>
                    <a:pt x="30" y="272"/>
                  </a:lnTo>
                  <a:lnTo>
                    <a:pt x="36" y="275"/>
                  </a:lnTo>
                  <a:lnTo>
                    <a:pt x="42" y="275"/>
                  </a:lnTo>
                  <a:lnTo>
                    <a:pt x="47" y="275"/>
                  </a:lnTo>
                  <a:lnTo>
                    <a:pt x="49" y="273"/>
                  </a:lnTo>
                  <a:lnTo>
                    <a:pt x="45" y="257"/>
                  </a:lnTo>
                  <a:lnTo>
                    <a:pt x="40" y="241"/>
                  </a:lnTo>
                  <a:lnTo>
                    <a:pt x="35" y="225"/>
                  </a:lnTo>
                  <a:lnTo>
                    <a:pt x="33" y="209"/>
                  </a:lnTo>
                  <a:lnTo>
                    <a:pt x="33" y="193"/>
                  </a:lnTo>
                  <a:lnTo>
                    <a:pt x="36" y="177"/>
                  </a:lnTo>
                  <a:lnTo>
                    <a:pt x="46" y="162"/>
                  </a:lnTo>
                  <a:lnTo>
                    <a:pt x="61" y="146"/>
                  </a:lnTo>
                  <a:lnTo>
                    <a:pt x="71" y="139"/>
                  </a:lnTo>
                  <a:lnTo>
                    <a:pt x="83" y="133"/>
                  </a:lnTo>
                  <a:lnTo>
                    <a:pt x="94" y="129"/>
                  </a:lnTo>
                  <a:lnTo>
                    <a:pt x="106" y="126"/>
                  </a:lnTo>
                  <a:lnTo>
                    <a:pt x="118" y="125"/>
                  </a:lnTo>
                  <a:lnTo>
                    <a:pt x="130" y="126"/>
                  </a:lnTo>
                  <a:lnTo>
                    <a:pt x="141" y="128"/>
                  </a:lnTo>
                  <a:lnTo>
                    <a:pt x="153" y="134"/>
                  </a:lnTo>
                  <a:lnTo>
                    <a:pt x="164" y="146"/>
                  </a:lnTo>
                  <a:lnTo>
                    <a:pt x="171" y="129"/>
                  </a:lnTo>
                  <a:lnTo>
                    <a:pt x="179" y="114"/>
                  </a:lnTo>
                  <a:lnTo>
                    <a:pt x="188" y="102"/>
                  </a:lnTo>
                  <a:lnTo>
                    <a:pt x="199" y="89"/>
                  </a:lnTo>
                  <a:lnTo>
                    <a:pt x="210" y="78"/>
                  </a:lnTo>
                  <a:lnTo>
                    <a:pt x="223" y="68"/>
                  </a:lnTo>
                  <a:lnTo>
                    <a:pt x="236" y="59"/>
                  </a:lnTo>
                  <a:lnTo>
                    <a:pt x="250" y="51"/>
                  </a:lnTo>
                  <a:lnTo>
                    <a:pt x="264" y="44"/>
                  </a:lnTo>
                  <a:lnTo>
                    <a:pt x="279" y="37"/>
                  </a:lnTo>
                  <a:lnTo>
                    <a:pt x="294" y="31"/>
                  </a:lnTo>
                  <a:lnTo>
                    <a:pt x="311" y="26"/>
                  </a:lnTo>
                  <a:lnTo>
                    <a:pt x="327" y="20"/>
                  </a:lnTo>
                  <a:lnTo>
                    <a:pt x="343" y="15"/>
                  </a:lnTo>
                  <a:lnTo>
                    <a:pt x="359" y="12"/>
                  </a:lnTo>
                  <a:lnTo>
                    <a:pt x="375" y="7"/>
                  </a:lnTo>
                  <a:lnTo>
                    <a:pt x="389" y="5"/>
                  </a:lnTo>
                  <a:lnTo>
                    <a:pt x="404" y="4"/>
                  </a:lnTo>
                  <a:lnTo>
                    <a:pt x="418" y="1"/>
                  </a:lnTo>
                  <a:lnTo>
                    <a:pt x="431" y="1"/>
                  </a:lnTo>
                  <a:lnTo>
                    <a:pt x="446" y="0"/>
                  </a:lnTo>
                  <a:lnTo>
                    <a:pt x="460" y="0"/>
                  </a:lnTo>
                  <a:lnTo>
                    <a:pt x="474" y="1"/>
                  </a:lnTo>
                  <a:lnTo>
                    <a:pt x="488" y="3"/>
                  </a:lnTo>
                  <a:lnTo>
                    <a:pt x="503" y="5"/>
                  </a:lnTo>
                  <a:lnTo>
                    <a:pt x="517" y="8"/>
                  </a:lnTo>
                  <a:lnTo>
                    <a:pt x="532" y="13"/>
                  </a:lnTo>
                  <a:lnTo>
                    <a:pt x="545" y="18"/>
                  </a:lnTo>
                  <a:lnTo>
                    <a:pt x="560" y="25"/>
                  </a:lnTo>
                  <a:lnTo>
                    <a:pt x="574" y="31"/>
                  </a:lnTo>
                  <a:lnTo>
                    <a:pt x="589" y="41"/>
                  </a:lnTo>
                  <a:lnTo>
                    <a:pt x="604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381"/>
            <p:cNvSpPr>
              <a:spLocks/>
            </p:cNvSpPr>
            <p:nvPr/>
          </p:nvSpPr>
          <p:spPr bwMode="auto">
            <a:xfrm>
              <a:off x="1843" y="285"/>
              <a:ext cx="86" cy="119"/>
            </a:xfrm>
            <a:custGeom>
              <a:avLst/>
              <a:gdLst/>
              <a:ahLst/>
              <a:cxnLst>
                <a:cxn ang="0">
                  <a:pos x="64" y="53"/>
                </a:cxn>
                <a:cxn ang="0">
                  <a:pos x="63" y="82"/>
                </a:cxn>
                <a:cxn ang="0">
                  <a:pos x="70" y="114"/>
                </a:cxn>
                <a:cxn ang="0">
                  <a:pos x="89" y="141"/>
                </a:cxn>
                <a:cxn ang="0">
                  <a:pos x="115" y="161"/>
                </a:cxn>
                <a:cxn ang="0">
                  <a:pos x="139" y="170"/>
                </a:cxn>
                <a:cxn ang="0">
                  <a:pos x="158" y="180"/>
                </a:cxn>
                <a:cxn ang="0">
                  <a:pos x="169" y="195"/>
                </a:cxn>
                <a:cxn ang="0">
                  <a:pos x="170" y="213"/>
                </a:cxn>
                <a:cxn ang="0">
                  <a:pos x="162" y="227"/>
                </a:cxn>
                <a:cxn ang="0">
                  <a:pos x="148" y="237"/>
                </a:cxn>
                <a:cxn ang="0">
                  <a:pos x="131" y="237"/>
                </a:cxn>
                <a:cxn ang="0">
                  <a:pos x="118" y="231"/>
                </a:cxn>
                <a:cxn ang="0">
                  <a:pos x="112" y="225"/>
                </a:cxn>
                <a:cxn ang="0">
                  <a:pos x="124" y="223"/>
                </a:cxn>
                <a:cxn ang="0">
                  <a:pos x="138" y="216"/>
                </a:cxn>
                <a:cxn ang="0">
                  <a:pos x="146" y="209"/>
                </a:cxn>
                <a:cxn ang="0">
                  <a:pos x="146" y="199"/>
                </a:cxn>
                <a:cxn ang="0">
                  <a:pos x="133" y="191"/>
                </a:cxn>
                <a:cxn ang="0">
                  <a:pos x="114" y="182"/>
                </a:cxn>
                <a:cxn ang="0">
                  <a:pos x="97" y="170"/>
                </a:cxn>
                <a:cxn ang="0">
                  <a:pos x="79" y="157"/>
                </a:cxn>
                <a:cxn ang="0">
                  <a:pos x="63" y="155"/>
                </a:cxn>
                <a:cxn ang="0">
                  <a:pos x="45" y="159"/>
                </a:cxn>
                <a:cxn ang="0">
                  <a:pos x="25" y="157"/>
                </a:cxn>
                <a:cxn ang="0">
                  <a:pos x="8" y="150"/>
                </a:cxn>
                <a:cxn ang="0">
                  <a:pos x="14" y="146"/>
                </a:cxn>
                <a:cxn ang="0">
                  <a:pos x="34" y="142"/>
                </a:cxn>
                <a:cxn ang="0">
                  <a:pos x="46" y="137"/>
                </a:cxn>
                <a:cxn ang="0">
                  <a:pos x="50" y="132"/>
                </a:cxn>
                <a:cxn ang="0">
                  <a:pos x="40" y="96"/>
                </a:cxn>
                <a:cxn ang="0">
                  <a:pos x="46" y="28"/>
                </a:cxn>
                <a:cxn ang="0">
                  <a:pos x="69" y="1"/>
                </a:cxn>
                <a:cxn ang="0">
                  <a:pos x="69" y="26"/>
                </a:cxn>
              </a:cxnLst>
              <a:rect l="0" t="0" r="r" b="b"/>
              <a:pathLst>
                <a:path w="171" h="238">
                  <a:moveTo>
                    <a:pt x="68" y="38"/>
                  </a:moveTo>
                  <a:lnTo>
                    <a:pt x="64" y="53"/>
                  </a:lnTo>
                  <a:lnTo>
                    <a:pt x="62" y="68"/>
                  </a:lnTo>
                  <a:lnTo>
                    <a:pt x="63" y="82"/>
                  </a:lnTo>
                  <a:lnTo>
                    <a:pt x="65" y="97"/>
                  </a:lnTo>
                  <a:lnTo>
                    <a:pt x="70" y="114"/>
                  </a:lnTo>
                  <a:lnTo>
                    <a:pt x="78" y="127"/>
                  </a:lnTo>
                  <a:lnTo>
                    <a:pt x="89" y="141"/>
                  </a:lnTo>
                  <a:lnTo>
                    <a:pt x="101" y="155"/>
                  </a:lnTo>
                  <a:lnTo>
                    <a:pt x="115" y="161"/>
                  </a:lnTo>
                  <a:lnTo>
                    <a:pt x="128" y="165"/>
                  </a:lnTo>
                  <a:lnTo>
                    <a:pt x="139" y="170"/>
                  </a:lnTo>
                  <a:lnTo>
                    <a:pt x="150" y="175"/>
                  </a:lnTo>
                  <a:lnTo>
                    <a:pt x="158" y="180"/>
                  </a:lnTo>
                  <a:lnTo>
                    <a:pt x="165" y="187"/>
                  </a:lnTo>
                  <a:lnTo>
                    <a:pt x="169" y="195"/>
                  </a:lnTo>
                  <a:lnTo>
                    <a:pt x="171" y="206"/>
                  </a:lnTo>
                  <a:lnTo>
                    <a:pt x="170" y="213"/>
                  </a:lnTo>
                  <a:lnTo>
                    <a:pt x="167" y="220"/>
                  </a:lnTo>
                  <a:lnTo>
                    <a:pt x="162" y="227"/>
                  </a:lnTo>
                  <a:lnTo>
                    <a:pt x="158" y="232"/>
                  </a:lnTo>
                  <a:lnTo>
                    <a:pt x="148" y="237"/>
                  </a:lnTo>
                  <a:lnTo>
                    <a:pt x="139" y="238"/>
                  </a:lnTo>
                  <a:lnTo>
                    <a:pt x="131" y="237"/>
                  </a:lnTo>
                  <a:lnTo>
                    <a:pt x="124" y="235"/>
                  </a:lnTo>
                  <a:lnTo>
                    <a:pt x="118" y="231"/>
                  </a:lnTo>
                  <a:lnTo>
                    <a:pt x="115" y="228"/>
                  </a:lnTo>
                  <a:lnTo>
                    <a:pt x="112" y="225"/>
                  </a:lnTo>
                  <a:lnTo>
                    <a:pt x="110" y="223"/>
                  </a:lnTo>
                  <a:lnTo>
                    <a:pt x="124" y="223"/>
                  </a:lnTo>
                  <a:lnTo>
                    <a:pt x="133" y="220"/>
                  </a:lnTo>
                  <a:lnTo>
                    <a:pt x="138" y="216"/>
                  </a:lnTo>
                  <a:lnTo>
                    <a:pt x="143" y="214"/>
                  </a:lnTo>
                  <a:lnTo>
                    <a:pt x="146" y="209"/>
                  </a:lnTo>
                  <a:lnTo>
                    <a:pt x="147" y="203"/>
                  </a:lnTo>
                  <a:lnTo>
                    <a:pt x="146" y="199"/>
                  </a:lnTo>
                  <a:lnTo>
                    <a:pt x="143" y="194"/>
                  </a:lnTo>
                  <a:lnTo>
                    <a:pt x="133" y="191"/>
                  </a:lnTo>
                  <a:lnTo>
                    <a:pt x="124" y="186"/>
                  </a:lnTo>
                  <a:lnTo>
                    <a:pt x="114" y="182"/>
                  </a:lnTo>
                  <a:lnTo>
                    <a:pt x="106" y="176"/>
                  </a:lnTo>
                  <a:lnTo>
                    <a:pt x="97" y="170"/>
                  </a:lnTo>
                  <a:lnTo>
                    <a:pt x="87" y="164"/>
                  </a:lnTo>
                  <a:lnTo>
                    <a:pt x="79" y="157"/>
                  </a:lnTo>
                  <a:lnTo>
                    <a:pt x="71" y="150"/>
                  </a:lnTo>
                  <a:lnTo>
                    <a:pt x="63" y="155"/>
                  </a:lnTo>
                  <a:lnTo>
                    <a:pt x="54" y="157"/>
                  </a:lnTo>
                  <a:lnTo>
                    <a:pt x="45" y="159"/>
                  </a:lnTo>
                  <a:lnTo>
                    <a:pt x="34" y="159"/>
                  </a:lnTo>
                  <a:lnTo>
                    <a:pt x="25" y="157"/>
                  </a:lnTo>
                  <a:lnTo>
                    <a:pt x="16" y="155"/>
                  </a:lnTo>
                  <a:lnTo>
                    <a:pt x="8" y="150"/>
                  </a:lnTo>
                  <a:lnTo>
                    <a:pt x="0" y="146"/>
                  </a:lnTo>
                  <a:lnTo>
                    <a:pt x="14" y="146"/>
                  </a:lnTo>
                  <a:lnTo>
                    <a:pt x="25" y="145"/>
                  </a:lnTo>
                  <a:lnTo>
                    <a:pt x="34" y="142"/>
                  </a:lnTo>
                  <a:lnTo>
                    <a:pt x="41" y="140"/>
                  </a:lnTo>
                  <a:lnTo>
                    <a:pt x="46" y="137"/>
                  </a:lnTo>
                  <a:lnTo>
                    <a:pt x="48" y="133"/>
                  </a:lnTo>
                  <a:lnTo>
                    <a:pt x="50" y="132"/>
                  </a:lnTo>
                  <a:lnTo>
                    <a:pt x="50" y="131"/>
                  </a:lnTo>
                  <a:lnTo>
                    <a:pt x="40" y="96"/>
                  </a:lnTo>
                  <a:lnTo>
                    <a:pt x="39" y="62"/>
                  </a:lnTo>
                  <a:lnTo>
                    <a:pt x="46" y="28"/>
                  </a:lnTo>
                  <a:lnTo>
                    <a:pt x="64" y="0"/>
                  </a:lnTo>
                  <a:lnTo>
                    <a:pt x="69" y="1"/>
                  </a:lnTo>
                  <a:lnTo>
                    <a:pt x="70" y="12"/>
                  </a:lnTo>
                  <a:lnTo>
                    <a:pt x="69" y="26"/>
                  </a:lnTo>
                  <a:lnTo>
                    <a:pt x="68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4" name="Freeform 382"/>
            <p:cNvSpPr>
              <a:spLocks/>
            </p:cNvSpPr>
            <p:nvPr/>
          </p:nvSpPr>
          <p:spPr bwMode="auto">
            <a:xfrm>
              <a:off x="1819" y="327"/>
              <a:ext cx="37" cy="21"/>
            </a:xfrm>
            <a:custGeom>
              <a:avLst/>
              <a:gdLst/>
              <a:ahLst/>
              <a:cxnLst>
                <a:cxn ang="0">
                  <a:pos x="52" y="22"/>
                </a:cxn>
                <a:cxn ang="0">
                  <a:pos x="57" y="17"/>
                </a:cxn>
                <a:cxn ang="0">
                  <a:pos x="60" y="11"/>
                </a:cxn>
                <a:cxn ang="0">
                  <a:pos x="65" y="7"/>
                </a:cxn>
                <a:cxn ang="0">
                  <a:pos x="71" y="8"/>
                </a:cxn>
                <a:cxn ang="0">
                  <a:pos x="74" y="16"/>
                </a:cxn>
                <a:cxn ang="0">
                  <a:pos x="74" y="25"/>
                </a:cxn>
                <a:cxn ang="0">
                  <a:pos x="71" y="33"/>
                </a:cxn>
                <a:cxn ang="0">
                  <a:pos x="65" y="38"/>
                </a:cxn>
                <a:cxn ang="0">
                  <a:pos x="53" y="41"/>
                </a:cxn>
                <a:cxn ang="0">
                  <a:pos x="42" y="40"/>
                </a:cxn>
                <a:cxn ang="0">
                  <a:pos x="32" y="37"/>
                </a:cxn>
                <a:cxn ang="0">
                  <a:pos x="21" y="31"/>
                </a:cxn>
                <a:cxn ang="0">
                  <a:pos x="13" y="24"/>
                </a:cxn>
                <a:cxn ang="0">
                  <a:pos x="6" y="16"/>
                </a:cxn>
                <a:cxn ang="0">
                  <a:pos x="3" y="9"/>
                </a:cxn>
                <a:cxn ang="0">
                  <a:pos x="0" y="2"/>
                </a:cxn>
                <a:cxn ang="0">
                  <a:pos x="6" y="0"/>
                </a:cxn>
                <a:cxn ang="0">
                  <a:pos x="13" y="2"/>
                </a:cxn>
                <a:cxn ang="0">
                  <a:pos x="19" y="5"/>
                </a:cxn>
                <a:cxn ang="0">
                  <a:pos x="26" y="11"/>
                </a:cxn>
                <a:cxn ang="0">
                  <a:pos x="33" y="16"/>
                </a:cxn>
                <a:cxn ang="0">
                  <a:pos x="40" y="20"/>
                </a:cxn>
                <a:cxn ang="0">
                  <a:pos x="47" y="23"/>
                </a:cxn>
                <a:cxn ang="0">
                  <a:pos x="52" y="22"/>
                </a:cxn>
              </a:cxnLst>
              <a:rect l="0" t="0" r="r" b="b"/>
              <a:pathLst>
                <a:path w="74" h="41">
                  <a:moveTo>
                    <a:pt x="52" y="22"/>
                  </a:moveTo>
                  <a:lnTo>
                    <a:pt x="57" y="17"/>
                  </a:lnTo>
                  <a:lnTo>
                    <a:pt x="60" y="11"/>
                  </a:lnTo>
                  <a:lnTo>
                    <a:pt x="65" y="7"/>
                  </a:lnTo>
                  <a:lnTo>
                    <a:pt x="71" y="8"/>
                  </a:lnTo>
                  <a:lnTo>
                    <a:pt x="74" y="16"/>
                  </a:lnTo>
                  <a:lnTo>
                    <a:pt x="74" y="25"/>
                  </a:lnTo>
                  <a:lnTo>
                    <a:pt x="71" y="33"/>
                  </a:lnTo>
                  <a:lnTo>
                    <a:pt x="65" y="38"/>
                  </a:lnTo>
                  <a:lnTo>
                    <a:pt x="53" y="41"/>
                  </a:lnTo>
                  <a:lnTo>
                    <a:pt x="42" y="40"/>
                  </a:lnTo>
                  <a:lnTo>
                    <a:pt x="32" y="37"/>
                  </a:lnTo>
                  <a:lnTo>
                    <a:pt x="21" y="31"/>
                  </a:lnTo>
                  <a:lnTo>
                    <a:pt x="13" y="24"/>
                  </a:lnTo>
                  <a:lnTo>
                    <a:pt x="6" y="16"/>
                  </a:lnTo>
                  <a:lnTo>
                    <a:pt x="3" y="9"/>
                  </a:lnTo>
                  <a:lnTo>
                    <a:pt x="0" y="2"/>
                  </a:lnTo>
                  <a:lnTo>
                    <a:pt x="6" y="0"/>
                  </a:lnTo>
                  <a:lnTo>
                    <a:pt x="13" y="2"/>
                  </a:lnTo>
                  <a:lnTo>
                    <a:pt x="19" y="5"/>
                  </a:lnTo>
                  <a:lnTo>
                    <a:pt x="26" y="11"/>
                  </a:lnTo>
                  <a:lnTo>
                    <a:pt x="33" y="16"/>
                  </a:lnTo>
                  <a:lnTo>
                    <a:pt x="40" y="20"/>
                  </a:lnTo>
                  <a:lnTo>
                    <a:pt x="47" y="23"/>
                  </a:lnTo>
                  <a:lnTo>
                    <a:pt x="52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383"/>
            <p:cNvSpPr>
              <a:spLocks/>
            </p:cNvSpPr>
            <p:nvPr/>
          </p:nvSpPr>
          <p:spPr bwMode="auto">
            <a:xfrm>
              <a:off x="2129" y="236"/>
              <a:ext cx="65" cy="21"/>
            </a:xfrm>
            <a:custGeom>
              <a:avLst/>
              <a:gdLst/>
              <a:ahLst/>
              <a:cxnLst>
                <a:cxn ang="0">
                  <a:pos x="131" y="42"/>
                </a:cxn>
                <a:cxn ang="0">
                  <a:pos x="127" y="41"/>
                </a:cxn>
                <a:cxn ang="0">
                  <a:pos x="115" y="39"/>
                </a:cxn>
                <a:cxn ang="0">
                  <a:pos x="98" y="34"/>
                </a:cxn>
                <a:cxn ang="0">
                  <a:pos x="77" y="30"/>
                </a:cxn>
                <a:cxn ang="0">
                  <a:pos x="55" y="25"/>
                </a:cxn>
                <a:cxn ang="0">
                  <a:pos x="35" y="20"/>
                </a:cxn>
                <a:cxn ang="0">
                  <a:pos x="15" y="17"/>
                </a:cxn>
                <a:cxn ang="0">
                  <a:pos x="1" y="13"/>
                </a:cxn>
                <a:cxn ang="0">
                  <a:pos x="0" y="11"/>
                </a:cxn>
                <a:cxn ang="0">
                  <a:pos x="3" y="8"/>
                </a:cxn>
                <a:cxn ang="0">
                  <a:pos x="9" y="3"/>
                </a:cxn>
                <a:cxn ang="0">
                  <a:pos x="10" y="0"/>
                </a:cxn>
                <a:cxn ang="0">
                  <a:pos x="29" y="0"/>
                </a:cxn>
                <a:cxn ang="0">
                  <a:pos x="48" y="2"/>
                </a:cxn>
                <a:cxn ang="0">
                  <a:pos x="69" y="5"/>
                </a:cxn>
                <a:cxn ang="0">
                  <a:pos x="90" y="12"/>
                </a:cxn>
                <a:cxn ang="0">
                  <a:pos x="107" y="19"/>
                </a:cxn>
                <a:cxn ang="0">
                  <a:pos x="121" y="26"/>
                </a:cxn>
                <a:cxn ang="0">
                  <a:pos x="129" y="34"/>
                </a:cxn>
                <a:cxn ang="0">
                  <a:pos x="131" y="42"/>
                </a:cxn>
              </a:cxnLst>
              <a:rect l="0" t="0" r="r" b="b"/>
              <a:pathLst>
                <a:path w="131" h="42">
                  <a:moveTo>
                    <a:pt x="131" y="42"/>
                  </a:moveTo>
                  <a:lnTo>
                    <a:pt x="127" y="41"/>
                  </a:lnTo>
                  <a:lnTo>
                    <a:pt x="115" y="39"/>
                  </a:lnTo>
                  <a:lnTo>
                    <a:pt x="98" y="34"/>
                  </a:lnTo>
                  <a:lnTo>
                    <a:pt x="77" y="30"/>
                  </a:lnTo>
                  <a:lnTo>
                    <a:pt x="55" y="25"/>
                  </a:lnTo>
                  <a:lnTo>
                    <a:pt x="35" y="20"/>
                  </a:lnTo>
                  <a:lnTo>
                    <a:pt x="15" y="17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3" y="8"/>
                  </a:lnTo>
                  <a:lnTo>
                    <a:pt x="9" y="3"/>
                  </a:lnTo>
                  <a:lnTo>
                    <a:pt x="10" y="0"/>
                  </a:lnTo>
                  <a:lnTo>
                    <a:pt x="29" y="0"/>
                  </a:lnTo>
                  <a:lnTo>
                    <a:pt x="48" y="2"/>
                  </a:lnTo>
                  <a:lnTo>
                    <a:pt x="69" y="5"/>
                  </a:lnTo>
                  <a:lnTo>
                    <a:pt x="90" y="12"/>
                  </a:lnTo>
                  <a:lnTo>
                    <a:pt x="107" y="19"/>
                  </a:lnTo>
                  <a:lnTo>
                    <a:pt x="121" y="26"/>
                  </a:lnTo>
                  <a:lnTo>
                    <a:pt x="129" y="34"/>
                  </a:lnTo>
                  <a:lnTo>
                    <a:pt x="131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384"/>
            <p:cNvSpPr>
              <a:spLocks/>
            </p:cNvSpPr>
            <p:nvPr/>
          </p:nvSpPr>
          <p:spPr bwMode="auto">
            <a:xfrm>
              <a:off x="1800" y="383"/>
              <a:ext cx="276" cy="446"/>
            </a:xfrm>
            <a:custGeom>
              <a:avLst/>
              <a:gdLst/>
              <a:ahLst/>
              <a:cxnLst>
                <a:cxn ang="0">
                  <a:pos x="502" y="569"/>
                </a:cxn>
                <a:cxn ang="0">
                  <a:pos x="501" y="596"/>
                </a:cxn>
                <a:cxn ang="0">
                  <a:pos x="467" y="603"/>
                </a:cxn>
                <a:cxn ang="0">
                  <a:pos x="461" y="558"/>
                </a:cxn>
                <a:cxn ang="0">
                  <a:pos x="431" y="524"/>
                </a:cxn>
                <a:cxn ang="0">
                  <a:pos x="425" y="482"/>
                </a:cxn>
                <a:cxn ang="0">
                  <a:pos x="451" y="449"/>
                </a:cxn>
                <a:cxn ang="0">
                  <a:pos x="440" y="414"/>
                </a:cxn>
                <a:cxn ang="0">
                  <a:pos x="346" y="323"/>
                </a:cxn>
                <a:cxn ang="0">
                  <a:pos x="241" y="222"/>
                </a:cxn>
                <a:cxn ang="0">
                  <a:pos x="174" y="200"/>
                </a:cxn>
                <a:cxn ang="0">
                  <a:pos x="40" y="368"/>
                </a:cxn>
                <a:cxn ang="0">
                  <a:pos x="65" y="570"/>
                </a:cxn>
                <a:cxn ang="0">
                  <a:pos x="171" y="800"/>
                </a:cxn>
                <a:cxn ang="0">
                  <a:pos x="225" y="776"/>
                </a:cxn>
                <a:cxn ang="0">
                  <a:pos x="329" y="779"/>
                </a:cxn>
                <a:cxn ang="0">
                  <a:pos x="353" y="797"/>
                </a:cxn>
                <a:cxn ang="0">
                  <a:pos x="285" y="813"/>
                </a:cxn>
                <a:cxn ang="0">
                  <a:pos x="193" y="817"/>
                </a:cxn>
                <a:cxn ang="0">
                  <a:pos x="155" y="868"/>
                </a:cxn>
                <a:cxn ang="0">
                  <a:pos x="131" y="892"/>
                </a:cxn>
                <a:cxn ang="0">
                  <a:pos x="84" y="758"/>
                </a:cxn>
                <a:cxn ang="0">
                  <a:pos x="38" y="602"/>
                </a:cxn>
                <a:cxn ang="0">
                  <a:pos x="2" y="471"/>
                </a:cxn>
                <a:cxn ang="0">
                  <a:pos x="19" y="342"/>
                </a:cxn>
                <a:cxn ang="0">
                  <a:pos x="102" y="227"/>
                </a:cxn>
                <a:cxn ang="0">
                  <a:pos x="187" y="143"/>
                </a:cxn>
                <a:cxn ang="0">
                  <a:pos x="221" y="94"/>
                </a:cxn>
                <a:cxn ang="0">
                  <a:pos x="274" y="36"/>
                </a:cxn>
                <a:cxn ang="0">
                  <a:pos x="282" y="89"/>
                </a:cxn>
                <a:cxn ang="0">
                  <a:pos x="323" y="155"/>
                </a:cxn>
                <a:cxn ang="0">
                  <a:pos x="398" y="180"/>
                </a:cxn>
                <a:cxn ang="0">
                  <a:pos x="463" y="174"/>
                </a:cxn>
                <a:cxn ang="0">
                  <a:pos x="501" y="161"/>
                </a:cxn>
                <a:cxn ang="0">
                  <a:pos x="430" y="202"/>
                </a:cxn>
                <a:cxn ang="0">
                  <a:pos x="335" y="185"/>
                </a:cxn>
                <a:cxn ang="0">
                  <a:pos x="271" y="143"/>
                </a:cxn>
                <a:cxn ang="0">
                  <a:pos x="223" y="129"/>
                </a:cxn>
                <a:cxn ang="0">
                  <a:pos x="218" y="169"/>
                </a:cxn>
                <a:cxn ang="0">
                  <a:pos x="275" y="225"/>
                </a:cxn>
                <a:cxn ang="0">
                  <a:pos x="389" y="339"/>
                </a:cxn>
                <a:cxn ang="0">
                  <a:pos x="478" y="427"/>
                </a:cxn>
                <a:cxn ang="0">
                  <a:pos x="499" y="249"/>
                </a:cxn>
                <a:cxn ang="0">
                  <a:pos x="441" y="256"/>
                </a:cxn>
                <a:cxn ang="0">
                  <a:pos x="381" y="253"/>
                </a:cxn>
                <a:cxn ang="0">
                  <a:pos x="323" y="233"/>
                </a:cxn>
                <a:cxn ang="0">
                  <a:pos x="381" y="237"/>
                </a:cxn>
                <a:cxn ang="0">
                  <a:pos x="465" y="230"/>
                </a:cxn>
                <a:cxn ang="0">
                  <a:pos x="510" y="203"/>
                </a:cxn>
                <a:cxn ang="0">
                  <a:pos x="512" y="300"/>
                </a:cxn>
                <a:cxn ang="0">
                  <a:pos x="527" y="456"/>
                </a:cxn>
                <a:cxn ang="0">
                  <a:pos x="549" y="499"/>
                </a:cxn>
                <a:cxn ang="0">
                  <a:pos x="522" y="535"/>
                </a:cxn>
                <a:cxn ang="0">
                  <a:pos x="517" y="472"/>
                </a:cxn>
                <a:cxn ang="0">
                  <a:pos x="487" y="454"/>
                </a:cxn>
                <a:cxn ang="0">
                  <a:pos x="452" y="468"/>
                </a:cxn>
                <a:cxn ang="0">
                  <a:pos x="442" y="509"/>
                </a:cxn>
                <a:cxn ang="0">
                  <a:pos x="481" y="526"/>
                </a:cxn>
                <a:cxn ang="0">
                  <a:pos x="489" y="489"/>
                </a:cxn>
                <a:cxn ang="0">
                  <a:pos x="483" y="548"/>
                </a:cxn>
              </a:cxnLst>
              <a:rect l="0" t="0" r="r" b="b"/>
              <a:pathLst>
                <a:path w="550" h="892">
                  <a:moveTo>
                    <a:pt x="471" y="588"/>
                  </a:moveTo>
                  <a:lnTo>
                    <a:pt x="482" y="587"/>
                  </a:lnTo>
                  <a:lnTo>
                    <a:pt x="490" y="580"/>
                  </a:lnTo>
                  <a:lnTo>
                    <a:pt x="495" y="572"/>
                  </a:lnTo>
                  <a:lnTo>
                    <a:pt x="502" y="569"/>
                  </a:lnTo>
                  <a:lnTo>
                    <a:pt x="505" y="573"/>
                  </a:lnTo>
                  <a:lnTo>
                    <a:pt x="506" y="579"/>
                  </a:lnTo>
                  <a:lnTo>
                    <a:pt x="506" y="585"/>
                  </a:lnTo>
                  <a:lnTo>
                    <a:pt x="505" y="590"/>
                  </a:lnTo>
                  <a:lnTo>
                    <a:pt x="501" y="596"/>
                  </a:lnTo>
                  <a:lnTo>
                    <a:pt x="496" y="601"/>
                  </a:lnTo>
                  <a:lnTo>
                    <a:pt x="489" y="605"/>
                  </a:lnTo>
                  <a:lnTo>
                    <a:pt x="482" y="608"/>
                  </a:lnTo>
                  <a:lnTo>
                    <a:pt x="474" y="607"/>
                  </a:lnTo>
                  <a:lnTo>
                    <a:pt x="467" y="603"/>
                  </a:lnTo>
                  <a:lnTo>
                    <a:pt x="460" y="600"/>
                  </a:lnTo>
                  <a:lnTo>
                    <a:pt x="454" y="594"/>
                  </a:lnTo>
                  <a:lnTo>
                    <a:pt x="456" y="582"/>
                  </a:lnTo>
                  <a:lnTo>
                    <a:pt x="459" y="570"/>
                  </a:lnTo>
                  <a:lnTo>
                    <a:pt x="461" y="558"/>
                  </a:lnTo>
                  <a:lnTo>
                    <a:pt x="459" y="547"/>
                  </a:lnTo>
                  <a:lnTo>
                    <a:pt x="450" y="543"/>
                  </a:lnTo>
                  <a:lnTo>
                    <a:pt x="442" y="537"/>
                  </a:lnTo>
                  <a:lnTo>
                    <a:pt x="436" y="532"/>
                  </a:lnTo>
                  <a:lnTo>
                    <a:pt x="431" y="524"/>
                  </a:lnTo>
                  <a:lnTo>
                    <a:pt x="427" y="516"/>
                  </a:lnTo>
                  <a:lnTo>
                    <a:pt x="425" y="507"/>
                  </a:lnTo>
                  <a:lnTo>
                    <a:pt x="422" y="498"/>
                  </a:lnTo>
                  <a:lnTo>
                    <a:pt x="421" y="490"/>
                  </a:lnTo>
                  <a:lnTo>
                    <a:pt x="425" y="482"/>
                  </a:lnTo>
                  <a:lnTo>
                    <a:pt x="428" y="474"/>
                  </a:lnTo>
                  <a:lnTo>
                    <a:pt x="433" y="467"/>
                  </a:lnTo>
                  <a:lnTo>
                    <a:pt x="438" y="460"/>
                  </a:lnTo>
                  <a:lnTo>
                    <a:pt x="444" y="454"/>
                  </a:lnTo>
                  <a:lnTo>
                    <a:pt x="451" y="449"/>
                  </a:lnTo>
                  <a:lnTo>
                    <a:pt x="458" y="444"/>
                  </a:lnTo>
                  <a:lnTo>
                    <a:pt x="465" y="439"/>
                  </a:lnTo>
                  <a:lnTo>
                    <a:pt x="460" y="435"/>
                  </a:lnTo>
                  <a:lnTo>
                    <a:pt x="452" y="427"/>
                  </a:lnTo>
                  <a:lnTo>
                    <a:pt x="440" y="414"/>
                  </a:lnTo>
                  <a:lnTo>
                    <a:pt x="425" y="400"/>
                  </a:lnTo>
                  <a:lnTo>
                    <a:pt x="407" y="383"/>
                  </a:lnTo>
                  <a:lnTo>
                    <a:pt x="389" y="365"/>
                  </a:lnTo>
                  <a:lnTo>
                    <a:pt x="368" y="344"/>
                  </a:lnTo>
                  <a:lnTo>
                    <a:pt x="346" y="323"/>
                  </a:lnTo>
                  <a:lnTo>
                    <a:pt x="324" y="302"/>
                  </a:lnTo>
                  <a:lnTo>
                    <a:pt x="302" y="280"/>
                  </a:lnTo>
                  <a:lnTo>
                    <a:pt x="282" y="260"/>
                  </a:lnTo>
                  <a:lnTo>
                    <a:pt x="261" y="240"/>
                  </a:lnTo>
                  <a:lnTo>
                    <a:pt x="241" y="222"/>
                  </a:lnTo>
                  <a:lnTo>
                    <a:pt x="225" y="206"/>
                  </a:lnTo>
                  <a:lnTo>
                    <a:pt x="210" y="192"/>
                  </a:lnTo>
                  <a:lnTo>
                    <a:pt x="199" y="181"/>
                  </a:lnTo>
                  <a:lnTo>
                    <a:pt x="192" y="186"/>
                  </a:lnTo>
                  <a:lnTo>
                    <a:pt x="174" y="200"/>
                  </a:lnTo>
                  <a:lnTo>
                    <a:pt x="146" y="222"/>
                  </a:lnTo>
                  <a:lnTo>
                    <a:pt x="116" y="250"/>
                  </a:lnTo>
                  <a:lnTo>
                    <a:pt x="86" y="285"/>
                  </a:lnTo>
                  <a:lnTo>
                    <a:pt x="59" y="324"/>
                  </a:lnTo>
                  <a:lnTo>
                    <a:pt x="40" y="368"/>
                  </a:lnTo>
                  <a:lnTo>
                    <a:pt x="33" y="414"/>
                  </a:lnTo>
                  <a:lnTo>
                    <a:pt x="38" y="452"/>
                  </a:lnTo>
                  <a:lnTo>
                    <a:pt x="45" y="491"/>
                  </a:lnTo>
                  <a:lnTo>
                    <a:pt x="55" y="531"/>
                  </a:lnTo>
                  <a:lnTo>
                    <a:pt x="65" y="570"/>
                  </a:lnTo>
                  <a:lnTo>
                    <a:pt x="141" y="826"/>
                  </a:lnTo>
                  <a:lnTo>
                    <a:pt x="149" y="821"/>
                  </a:lnTo>
                  <a:lnTo>
                    <a:pt x="156" y="814"/>
                  </a:lnTo>
                  <a:lnTo>
                    <a:pt x="164" y="807"/>
                  </a:lnTo>
                  <a:lnTo>
                    <a:pt x="171" y="800"/>
                  </a:lnTo>
                  <a:lnTo>
                    <a:pt x="179" y="793"/>
                  </a:lnTo>
                  <a:lnTo>
                    <a:pt x="187" y="788"/>
                  </a:lnTo>
                  <a:lnTo>
                    <a:pt x="197" y="783"/>
                  </a:lnTo>
                  <a:lnTo>
                    <a:pt x="207" y="779"/>
                  </a:lnTo>
                  <a:lnTo>
                    <a:pt x="225" y="776"/>
                  </a:lnTo>
                  <a:lnTo>
                    <a:pt x="245" y="776"/>
                  </a:lnTo>
                  <a:lnTo>
                    <a:pt x="266" y="776"/>
                  </a:lnTo>
                  <a:lnTo>
                    <a:pt x="286" y="777"/>
                  </a:lnTo>
                  <a:lnTo>
                    <a:pt x="307" y="778"/>
                  </a:lnTo>
                  <a:lnTo>
                    <a:pt x="329" y="779"/>
                  </a:lnTo>
                  <a:lnTo>
                    <a:pt x="352" y="778"/>
                  </a:lnTo>
                  <a:lnTo>
                    <a:pt x="376" y="776"/>
                  </a:lnTo>
                  <a:lnTo>
                    <a:pt x="368" y="783"/>
                  </a:lnTo>
                  <a:lnTo>
                    <a:pt x="360" y="791"/>
                  </a:lnTo>
                  <a:lnTo>
                    <a:pt x="353" y="797"/>
                  </a:lnTo>
                  <a:lnTo>
                    <a:pt x="345" y="802"/>
                  </a:lnTo>
                  <a:lnTo>
                    <a:pt x="335" y="808"/>
                  </a:lnTo>
                  <a:lnTo>
                    <a:pt x="322" y="812"/>
                  </a:lnTo>
                  <a:lnTo>
                    <a:pt x="306" y="813"/>
                  </a:lnTo>
                  <a:lnTo>
                    <a:pt x="285" y="813"/>
                  </a:lnTo>
                  <a:lnTo>
                    <a:pt x="260" y="808"/>
                  </a:lnTo>
                  <a:lnTo>
                    <a:pt x="238" y="806"/>
                  </a:lnTo>
                  <a:lnTo>
                    <a:pt x="221" y="807"/>
                  </a:lnTo>
                  <a:lnTo>
                    <a:pt x="206" y="811"/>
                  </a:lnTo>
                  <a:lnTo>
                    <a:pt x="193" y="817"/>
                  </a:lnTo>
                  <a:lnTo>
                    <a:pt x="182" y="828"/>
                  </a:lnTo>
                  <a:lnTo>
                    <a:pt x="171" y="842"/>
                  </a:lnTo>
                  <a:lnTo>
                    <a:pt x="162" y="859"/>
                  </a:lnTo>
                  <a:lnTo>
                    <a:pt x="159" y="862"/>
                  </a:lnTo>
                  <a:lnTo>
                    <a:pt x="155" y="868"/>
                  </a:lnTo>
                  <a:lnTo>
                    <a:pt x="152" y="875"/>
                  </a:lnTo>
                  <a:lnTo>
                    <a:pt x="147" y="881"/>
                  </a:lnTo>
                  <a:lnTo>
                    <a:pt x="142" y="887"/>
                  </a:lnTo>
                  <a:lnTo>
                    <a:pt x="137" y="891"/>
                  </a:lnTo>
                  <a:lnTo>
                    <a:pt x="131" y="892"/>
                  </a:lnTo>
                  <a:lnTo>
                    <a:pt x="125" y="891"/>
                  </a:lnTo>
                  <a:lnTo>
                    <a:pt x="121" y="877"/>
                  </a:lnTo>
                  <a:lnTo>
                    <a:pt x="111" y="847"/>
                  </a:lnTo>
                  <a:lnTo>
                    <a:pt x="99" y="805"/>
                  </a:lnTo>
                  <a:lnTo>
                    <a:pt x="84" y="758"/>
                  </a:lnTo>
                  <a:lnTo>
                    <a:pt x="70" y="710"/>
                  </a:lnTo>
                  <a:lnTo>
                    <a:pt x="57" y="669"/>
                  </a:lnTo>
                  <a:lnTo>
                    <a:pt x="49" y="640"/>
                  </a:lnTo>
                  <a:lnTo>
                    <a:pt x="46" y="628"/>
                  </a:lnTo>
                  <a:lnTo>
                    <a:pt x="38" y="602"/>
                  </a:lnTo>
                  <a:lnTo>
                    <a:pt x="30" y="575"/>
                  </a:lnTo>
                  <a:lnTo>
                    <a:pt x="21" y="549"/>
                  </a:lnTo>
                  <a:lnTo>
                    <a:pt x="13" y="524"/>
                  </a:lnTo>
                  <a:lnTo>
                    <a:pt x="8" y="497"/>
                  </a:lnTo>
                  <a:lnTo>
                    <a:pt x="2" y="471"/>
                  </a:lnTo>
                  <a:lnTo>
                    <a:pt x="0" y="445"/>
                  </a:lnTo>
                  <a:lnTo>
                    <a:pt x="0" y="419"/>
                  </a:lnTo>
                  <a:lnTo>
                    <a:pt x="4" y="393"/>
                  </a:lnTo>
                  <a:lnTo>
                    <a:pt x="10" y="367"/>
                  </a:lnTo>
                  <a:lnTo>
                    <a:pt x="19" y="342"/>
                  </a:lnTo>
                  <a:lnTo>
                    <a:pt x="33" y="316"/>
                  </a:lnTo>
                  <a:lnTo>
                    <a:pt x="48" y="292"/>
                  </a:lnTo>
                  <a:lnTo>
                    <a:pt x="65" y="269"/>
                  </a:lnTo>
                  <a:lnTo>
                    <a:pt x="83" y="248"/>
                  </a:lnTo>
                  <a:lnTo>
                    <a:pt x="102" y="227"/>
                  </a:lnTo>
                  <a:lnTo>
                    <a:pt x="122" y="209"/>
                  </a:lnTo>
                  <a:lnTo>
                    <a:pt x="142" y="191"/>
                  </a:lnTo>
                  <a:lnTo>
                    <a:pt x="163" y="173"/>
                  </a:lnTo>
                  <a:lnTo>
                    <a:pt x="184" y="156"/>
                  </a:lnTo>
                  <a:lnTo>
                    <a:pt x="187" y="143"/>
                  </a:lnTo>
                  <a:lnTo>
                    <a:pt x="191" y="131"/>
                  </a:lnTo>
                  <a:lnTo>
                    <a:pt x="197" y="120"/>
                  </a:lnTo>
                  <a:lnTo>
                    <a:pt x="203" y="110"/>
                  </a:lnTo>
                  <a:lnTo>
                    <a:pt x="212" y="101"/>
                  </a:lnTo>
                  <a:lnTo>
                    <a:pt x="221" y="94"/>
                  </a:lnTo>
                  <a:lnTo>
                    <a:pt x="230" y="87"/>
                  </a:lnTo>
                  <a:lnTo>
                    <a:pt x="240" y="81"/>
                  </a:lnTo>
                  <a:lnTo>
                    <a:pt x="256" y="94"/>
                  </a:lnTo>
                  <a:lnTo>
                    <a:pt x="268" y="67"/>
                  </a:lnTo>
                  <a:lnTo>
                    <a:pt x="274" y="36"/>
                  </a:lnTo>
                  <a:lnTo>
                    <a:pt x="276" y="10"/>
                  </a:lnTo>
                  <a:lnTo>
                    <a:pt x="279" y="0"/>
                  </a:lnTo>
                  <a:lnTo>
                    <a:pt x="288" y="30"/>
                  </a:lnTo>
                  <a:lnTo>
                    <a:pt x="289" y="60"/>
                  </a:lnTo>
                  <a:lnTo>
                    <a:pt x="282" y="89"/>
                  </a:lnTo>
                  <a:lnTo>
                    <a:pt x="268" y="118"/>
                  </a:lnTo>
                  <a:lnTo>
                    <a:pt x="281" y="128"/>
                  </a:lnTo>
                  <a:lnTo>
                    <a:pt x="294" y="138"/>
                  </a:lnTo>
                  <a:lnTo>
                    <a:pt x="308" y="147"/>
                  </a:lnTo>
                  <a:lnTo>
                    <a:pt x="323" y="155"/>
                  </a:lnTo>
                  <a:lnTo>
                    <a:pt x="338" y="162"/>
                  </a:lnTo>
                  <a:lnTo>
                    <a:pt x="353" y="169"/>
                  </a:lnTo>
                  <a:lnTo>
                    <a:pt x="368" y="173"/>
                  </a:lnTo>
                  <a:lnTo>
                    <a:pt x="383" y="177"/>
                  </a:lnTo>
                  <a:lnTo>
                    <a:pt x="398" y="180"/>
                  </a:lnTo>
                  <a:lnTo>
                    <a:pt x="412" y="181"/>
                  </a:lnTo>
                  <a:lnTo>
                    <a:pt x="426" y="183"/>
                  </a:lnTo>
                  <a:lnTo>
                    <a:pt x="440" y="181"/>
                  </a:lnTo>
                  <a:lnTo>
                    <a:pt x="451" y="178"/>
                  </a:lnTo>
                  <a:lnTo>
                    <a:pt x="463" y="174"/>
                  </a:lnTo>
                  <a:lnTo>
                    <a:pt x="473" y="169"/>
                  </a:lnTo>
                  <a:lnTo>
                    <a:pt x="482" y="161"/>
                  </a:lnTo>
                  <a:lnTo>
                    <a:pt x="487" y="158"/>
                  </a:lnTo>
                  <a:lnTo>
                    <a:pt x="495" y="158"/>
                  </a:lnTo>
                  <a:lnTo>
                    <a:pt x="501" y="161"/>
                  </a:lnTo>
                  <a:lnTo>
                    <a:pt x="503" y="164"/>
                  </a:lnTo>
                  <a:lnTo>
                    <a:pt x="488" y="181"/>
                  </a:lnTo>
                  <a:lnTo>
                    <a:pt x="469" y="193"/>
                  </a:lnTo>
                  <a:lnTo>
                    <a:pt x="451" y="200"/>
                  </a:lnTo>
                  <a:lnTo>
                    <a:pt x="430" y="202"/>
                  </a:lnTo>
                  <a:lnTo>
                    <a:pt x="408" y="202"/>
                  </a:lnTo>
                  <a:lnTo>
                    <a:pt x="388" y="200"/>
                  </a:lnTo>
                  <a:lnTo>
                    <a:pt x="368" y="195"/>
                  </a:lnTo>
                  <a:lnTo>
                    <a:pt x="349" y="189"/>
                  </a:lnTo>
                  <a:lnTo>
                    <a:pt x="335" y="185"/>
                  </a:lnTo>
                  <a:lnTo>
                    <a:pt x="322" y="179"/>
                  </a:lnTo>
                  <a:lnTo>
                    <a:pt x="309" y="171"/>
                  </a:lnTo>
                  <a:lnTo>
                    <a:pt x="297" y="163"/>
                  </a:lnTo>
                  <a:lnTo>
                    <a:pt x="284" y="154"/>
                  </a:lnTo>
                  <a:lnTo>
                    <a:pt x="271" y="143"/>
                  </a:lnTo>
                  <a:lnTo>
                    <a:pt x="258" y="131"/>
                  </a:lnTo>
                  <a:lnTo>
                    <a:pt x="244" y="118"/>
                  </a:lnTo>
                  <a:lnTo>
                    <a:pt x="236" y="120"/>
                  </a:lnTo>
                  <a:lnTo>
                    <a:pt x="229" y="124"/>
                  </a:lnTo>
                  <a:lnTo>
                    <a:pt x="223" y="129"/>
                  </a:lnTo>
                  <a:lnTo>
                    <a:pt x="218" y="136"/>
                  </a:lnTo>
                  <a:lnTo>
                    <a:pt x="215" y="143"/>
                  </a:lnTo>
                  <a:lnTo>
                    <a:pt x="214" y="151"/>
                  </a:lnTo>
                  <a:lnTo>
                    <a:pt x="215" y="159"/>
                  </a:lnTo>
                  <a:lnTo>
                    <a:pt x="218" y="169"/>
                  </a:lnTo>
                  <a:lnTo>
                    <a:pt x="221" y="171"/>
                  </a:lnTo>
                  <a:lnTo>
                    <a:pt x="229" y="179"/>
                  </a:lnTo>
                  <a:lnTo>
                    <a:pt x="240" y="191"/>
                  </a:lnTo>
                  <a:lnTo>
                    <a:pt x="256" y="207"/>
                  </a:lnTo>
                  <a:lnTo>
                    <a:pt x="275" y="225"/>
                  </a:lnTo>
                  <a:lnTo>
                    <a:pt x="296" y="246"/>
                  </a:lnTo>
                  <a:lnTo>
                    <a:pt x="319" y="269"/>
                  </a:lnTo>
                  <a:lnTo>
                    <a:pt x="342" y="292"/>
                  </a:lnTo>
                  <a:lnTo>
                    <a:pt x="366" y="316"/>
                  </a:lnTo>
                  <a:lnTo>
                    <a:pt x="389" y="339"/>
                  </a:lnTo>
                  <a:lnTo>
                    <a:pt x="412" y="361"/>
                  </a:lnTo>
                  <a:lnTo>
                    <a:pt x="433" y="382"/>
                  </a:lnTo>
                  <a:lnTo>
                    <a:pt x="451" y="400"/>
                  </a:lnTo>
                  <a:lnTo>
                    <a:pt x="466" y="415"/>
                  </a:lnTo>
                  <a:lnTo>
                    <a:pt x="478" y="427"/>
                  </a:lnTo>
                  <a:lnTo>
                    <a:pt x="484" y="434"/>
                  </a:lnTo>
                  <a:lnTo>
                    <a:pt x="489" y="388"/>
                  </a:lnTo>
                  <a:lnTo>
                    <a:pt x="491" y="340"/>
                  </a:lnTo>
                  <a:lnTo>
                    <a:pt x="495" y="294"/>
                  </a:lnTo>
                  <a:lnTo>
                    <a:pt x="499" y="249"/>
                  </a:lnTo>
                  <a:lnTo>
                    <a:pt x="488" y="252"/>
                  </a:lnTo>
                  <a:lnTo>
                    <a:pt x="476" y="253"/>
                  </a:lnTo>
                  <a:lnTo>
                    <a:pt x="464" y="255"/>
                  </a:lnTo>
                  <a:lnTo>
                    <a:pt x="452" y="256"/>
                  </a:lnTo>
                  <a:lnTo>
                    <a:pt x="441" y="256"/>
                  </a:lnTo>
                  <a:lnTo>
                    <a:pt x="428" y="257"/>
                  </a:lnTo>
                  <a:lnTo>
                    <a:pt x="416" y="257"/>
                  </a:lnTo>
                  <a:lnTo>
                    <a:pt x="405" y="256"/>
                  </a:lnTo>
                  <a:lnTo>
                    <a:pt x="392" y="255"/>
                  </a:lnTo>
                  <a:lnTo>
                    <a:pt x="381" y="253"/>
                  </a:lnTo>
                  <a:lnTo>
                    <a:pt x="369" y="250"/>
                  </a:lnTo>
                  <a:lnTo>
                    <a:pt x="358" y="247"/>
                  </a:lnTo>
                  <a:lnTo>
                    <a:pt x="346" y="244"/>
                  </a:lnTo>
                  <a:lnTo>
                    <a:pt x="335" y="239"/>
                  </a:lnTo>
                  <a:lnTo>
                    <a:pt x="323" y="233"/>
                  </a:lnTo>
                  <a:lnTo>
                    <a:pt x="313" y="226"/>
                  </a:lnTo>
                  <a:lnTo>
                    <a:pt x="309" y="211"/>
                  </a:lnTo>
                  <a:lnTo>
                    <a:pt x="335" y="223"/>
                  </a:lnTo>
                  <a:lnTo>
                    <a:pt x="359" y="231"/>
                  </a:lnTo>
                  <a:lnTo>
                    <a:pt x="381" y="237"/>
                  </a:lnTo>
                  <a:lnTo>
                    <a:pt x="400" y="239"/>
                  </a:lnTo>
                  <a:lnTo>
                    <a:pt x="419" y="239"/>
                  </a:lnTo>
                  <a:lnTo>
                    <a:pt x="436" y="238"/>
                  </a:lnTo>
                  <a:lnTo>
                    <a:pt x="451" y="234"/>
                  </a:lnTo>
                  <a:lnTo>
                    <a:pt x="465" y="230"/>
                  </a:lnTo>
                  <a:lnTo>
                    <a:pt x="476" y="224"/>
                  </a:lnTo>
                  <a:lnTo>
                    <a:pt x="488" y="218"/>
                  </a:lnTo>
                  <a:lnTo>
                    <a:pt x="496" y="212"/>
                  </a:lnTo>
                  <a:lnTo>
                    <a:pt x="504" y="208"/>
                  </a:lnTo>
                  <a:lnTo>
                    <a:pt x="510" y="203"/>
                  </a:lnTo>
                  <a:lnTo>
                    <a:pt x="514" y="200"/>
                  </a:lnTo>
                  <a:lnTo>
                    <a:pt x="518" y="197"/>
                  </a:lnTo>
                  <a:lnTo>
                    <a:pt x="520" y="197"/>
                  </a:lnTo>
                  <a:lnTo>
                    <a:pt x="518" y="233"/>
                  </a:lnTo>
                  <a:lnTo>
                    <a:pt x="512" y="300"/>
                  </a:lnTo>
                  <a:lnTo>
                    <a:pt x="506" y="376"/>
                  </a:lnTo>
                  <a:lnTo>
                    <a:pt x="501" y="438"/>
                  </a:lnTo>
                  <a:lnTo>
                    <a:pt x="510" y="444"/>
                  </a:lnTo>
                  <a:lnTo>
                    <a:pt x="518" y="449"/>
                  </a:lnTo>
                  <a:lnTo>
                    <a:pt x="527" y="456"/>
                  </a:lnTo>
                  <a:lnTo>
                    <a:pt x="535" y="461"/>
                  </a:lnTo>
                  <a:lnTo>
                    <a:pt x="542" y="469"/>
                  </a:lnTo>
                  <a:lnTo>
                    <a:pt x="548" y="479"/>
                  </a:lnTo>
                  <a:lnTo>
                    <a:pt x="550" y="488"/>
                  </a:lnTo>
                  <a:lnTo>
                    <a:pt x="549" y="499"/>
                  </a:lnTo>
                  <a:lnTo>
                    <a:pt x="543" y="519"/>
                  </a:lnTo>
                  <a:lnTo>
                    <a:pt x="533" y="536"/>
                  </a:lnTo>
                  <a:lnTo>
                    <a:pt x="524" y="548"/>
                  </a:lnTo>
                  <a:lnTo>
                    <a:pt x="518" y="552"/>
                  </a:lnTo>
                  <a:lnTo>
                    <a:pt x="522" y="535"/>
                  </a:lnTo>
                  <a:lnTo>
                    <a:pt x="530" y="518"/>
                  </a:lnTo>
                  <a:lnTo>
                    <a:pt x="533" y="499"/>
                  </a:lnTo>
                  <a:lnTo>
                    <a:pt x="525" y="481"/>
                  </a:lnTo>
                  <a:lnTo>
                    <a:pt x="521" y="476"/>
                  </a:lnTo>
                  <a:lnTo>
                    <a:pt x="517" y="472"/>
                  </a:lnTo>
                  <a:lnTo>
                    <a:pt x="511" y="467"/>
                  </a:lnTo>
                  <a:lnTo>
                    <a:pt x="505" y="463"/>
                  </a:lnTo>
                  <a:lnTo>
                    <a:pt x="499" y="459"/>
                  </a:lnTo>
                  <a:lnTo>
                    <a:pt x="492" y="457"/>
                  </a:lnTo>
                  <a:lnTo>
                    <a:pt x="487" y="454"/>
                  </a:lnTo>
                  <a:lnTo>
                    <a:pt x="481" y="453"/>
                  </a:lnTo>
                  <a:lnTo>
                    <a:pt x="472" y="458"/>
                  </a:lnTo>
                  <a:lnTo>
                    <a:pt x="464" y="461"/>
                  </a:lnTo>
                  <a:lnTo>
                    <a:pt x="458" y="465"/>
                  </a:lnTo>
                  <a:lnTo>
                    <a:pt x="452" y="468"/>
                  </a:lnTo>
                  <a:lnTo>
                    <a:pt x="449" y="474"/>
                  </a:lnTo>
                  <a:lnTo>
                    <a:pt x="445" y="480"/>
                  </a:lnTo>
                  <a:lnTo>
                    <a:pt x="443" y="488"/>
                  </a:lnTo>
                  <a:lnTo>
                    <a:pt x="441" y="498"/>
                  </a:lnTo>
                  <a:lnTo>
                    <a:pt x="442" y="509"/>
                  </a:lnTo>
                  <a:lnTo>
                    <a:pt x="448" y="518"/>
                  </a:lnTo>
                  <a:lnTo>
                    <a:pt x="457" y="526"/>
                  </a:lnTo>
                  <a:lnTo>
                    <a:pt x="465" y="532"/>
                  </a:lnTo>
                  <a:lnTo>
                    <a:pt x="474" y="531"/>
                  </a:lnTo>
                  <a:lnTo>
                    <a:pt x="481" y="526"/>
                  </a:lnTo>
                  <a:lnTo>
                    <a:pt x="484" y="519"/>
                  </a:lnTo>
                  <a:lnTo>
                    <a:pt x="483" y="510"/>
                  </a:lnTo>
                  <a:lnTo>
                    <a:pt x="484" y="505"/>
                  </a:lnTo>
                  <a:lnTo>
                    <a:pt x="487" y="497"/>
                  </a:lnTo>
                  <a:lnTo>
                    <a:pt x="489" y="489"/>
                  </a:lnTo>
                  <a:lnTo>
                    <a:pt x="494" y="488"/>
                  </a:lnTo>
                  <a:lnTo>
                    <a:pt x="499" y="499"/>
                  </a:lnTo>
                  <a:lnTo>
                    <a:pt x="501" y="516"/>
                  </a:lnTo>
                  <a:lnTo>
                    <a:pt x="496" y="533"/>
                  </a:lnTo>
                  <a:lnTo>
                    <a:pt x="483" y="548"/>
                  </a:lnTo>
                  <a:lnTo>
                    <a:pt x="471" y="5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385"/>
            <p:cNvSpPr>
              <a:spLocks/>
            </p:cNvSpPr>
            <p:nvPr/>
          </p:nvSpPr>
          <p:spPr bwMode="auto">
            <a:xfrm>
              <a:off x="2055" y="456"/>
              <a:ext cx="180" cy="186"/>
            </a:xfrm>
            <a:custGeom>
              <a:avLst/>
              <a:gdLst/>
              <a:ahLst/>
              <a:cxnLst>
                <a:cxn ang="0">
                  <a:pos x="174" y="134"/>
                </a:cxn>
                <a:cxn ang="0">
                  <a:pos x="222" y="228"/>
                </a:cxn>
                <a:cxn ang="0">
                  <a:pos x="235" y="245"/>
                </a:cxn>
                <a:cxn ang="0">
                  <a:pos x="246" y="262"/>
                </a:cxn>
                <a:cxn ang="0">
                  <a:pos x="258" y="277"/>
                </a:cxn>
                <a:cxn ang="0">
                  <a:pos x="269" y="290"/>
                </a:cxn>
                <a:cxn ang="0">
                  <a:pos x="282" y="304"/>
                </a:cxn>
                <a:cxn ang="0">
                  <a:pos x="296" y="318"/>
                </a:cxn>
                <a:cxn ang="0">
                  <a:pos x="312" y="331"/>
                </a:cxn>
                <a:cxn ang="0">
                  <a:pos x="330" y="342"/>
                </a:cxn>
                <a:cxn ang="0">
                  <a:pos x="336" y="348"/>
                </a:cxn>
                <a:cxn ang="0">
                  <a:pos x="345" y="355"/>
                </a:cxn>
                <a:cxn ang="0">
                  <a:pos x="353" y="363"/>
                </a:cxn>
                <a:cxn ang="0">
                  <a:pos x="359" y="371"/>
                </a:cxn>
                <a:cxn ang="0">
                  <a:pos x="354" y="370"/>
                </a:cxn>
                <a:cxn ang="0">
                  <a:pos x="349" y="369"/>
                </a:cxn>
                <a:cxn ang="0">
                  <a:pos x="343" y="368"/>
                </a:cxn>
                <a:cxn ang="0">
                  <a:pos x="337" y="365"/>
                </a:cxn>
                <a:cxn ang="0">
                  <a:pos x="333" y="364"/>
                </a:cxn>
                <a:cxn ang="0">
                  <a:pos x="328" y="362"/>
                </a:cxn>
                <a:cxn ang="0">
                  <a:pos x="326" y="361"/>
                </a:cxn>
                <a:cxn ang="0">
                  <a:pos x="324" y="361"/>
                </a:cxn>
                <a:cxn ang="0">
                  <a:pos x="306" y="348"/>
                </a:cxn>
                <a:cxn ang="0">
                  <a:pos x="288" y="334"/>
                </a:cxn>
                <a:cxn ang="0">
                  <a:pos x="269" y="319"/>
                </a:cxn>
                <a:cxn ang="0">
                  <a:pos x="252" y="303"/>
                </a:cxn>
                <a:cxn ang="0">
                  <a:pos x="236" y="287"/>
                </a:cxn>
                <a:cxn ang="0">
                  <a:pos x="220" y="271"/>
                </a:cxn>
                <a:cxn ang="0">
                  <a:pos x="205" y="253"/>
                </a:cxn>
                <a:cxn ang="0">
                  <a:pos x="192" y="236"/>
                </a:cxn>
                <a:cxn ang="0">
                  <a:pos x="116" y="102"/>
                </a:cxn>
                <a:cxn ang="0">
                  <a:pos x="110" y="94"/>
                </a:cxn>
                <a:cxn ang="0">
                  <a:pos x="105" y="86"/>
                </a:cxn>
                <a:cxn ang="0">
                  <a:pos x="99" y="79"/>
                </a:cxn>
                <a:cxn ang="0">
                  <a:pos x="94" y="73"/>
                </a:cxn>
                <a:cxn ang="0">
                  <a:pos x="88" y="66"/>
                </a:cxn>
                <a:cxn ang="0">
                  <a:pos x="82" y="58"/>
                </a:cxn>
                <a:cxn ang="0">
                  <a:pos x="72" y="48"/>
                </a:cxn>
                <a:cxn ang="0">
                  <a:pos x="62" y="39"/>
                </a:cxn>
                <a:cxn ang="0">
                  <a:pos x="53" y="32"/>
                </a:cxn>
                <a:cxn ang="0">
                  <a:pos x="45" y="26"/>
                </a:cxn>
                <a:cxn ang="0">
                  <a:pos x="37" y="22"/>
                </a:cxn>
                <a:cxn ang="0">
                  <a:pos x="30" y="17"/>
                </a:cxn>
                <a:cxn ang="0">
                  <a:pos x="22" y="14"/>
                </a:cxn>
                <a:cxn ang="0">
                  <a:pos x="15" y="11"/>
                </a:cxn>
                <a:cxn ang="0">
                  <a:pos x="7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6" y="0"/>
                </a:cxn>
                <a:cxn ang="0">
                  <a:pos x="31" y="0"/>
                </a:cxn>
                <a:cxn ang="0">
                  <a:pos x="33" y="0"/>
                </a:cxn>
                <a:cxn ang="0">
                  <a:pos x="57" y="8"/>
                </a:cxn>
                <a:cxn ang="0">
                  <a:pos x="79" y="20"/>
                </a:cxn>
                <a:cxn ang="0">
                  <a:pos x="99" y="35"/>
                </a:cxn>
                <a:cxn ang="0">
                  <a:pos x="116" y="51"/>
                </a:cxn>
                <a:cxn ang="0">
                  <a:pos x="131" y="70"/>
                </a:cxn>
                <a:cxn ang="0">
                  <a:pos x="146" y="91"/>
                </a:cxn>
                <a:cxn ang="0">
                  <a:pos x="160" y="112"/>
                </a:cxn>
                <a:cxn ang="0">
                  <a:pos x="174" y="134"/>
                </a:cxn>
              </a:cxnLst>
              <a:rect l="0" t="0" r="r" b="b"/>
              <a:pathLst>
                <a:path w="359" h="371">
                  <a:moveTo>
                    <a:pt x="174" y="134"/>
                  </a:moveTo>
                  <a:lnTo>
                    <a:pt x="222" y="228"/>
                  </a:lnTo>
                  <a:lnTo>
                    <a:pt x="235" y="245"/>
                  </a:lnTo>
                  <a:lnTo>
                    <a:pt x="246" y="262"/>
                  </a:lnTo>
                  <a:lnTo>
                    <a:pt x="258" y="277"/>
                  </a:lnTo>
                  <a:lnTo>
                    <a:pt x="269" y="290"/>
                  </a:lnTo>
                  <a:lnTo>
                    <a:pt x="282" y="304"/>
                  </a:lnTo>
                  <a:lnTo>
                    <a:pt x="296" y="318"/>
                  </a:lnTo>
                  <a:lnTo>
                    <a:pt x="312" y="331"/>
                  </a:lnTo>
                  <a:lnTo>
                    <a:pt x="330" y="342"/>
                  </a:lnTo>
                  <a:lnTo>
                    <a:pt x="336" y="348"/>
                  </a:lnTo>
                  <a:lnTo>
                    <a:pt x="345" y="355"/>
                  </a:lnTo>
                  <a:lnTo>
                    <a:pt x="353" y="363"/>
                  </a:lnTo>
                  <a:lnTo>
                    <a:pt x="359" y="371"/>
                  </a:lnTo>
                  <a:lnTo>
                    <a:pt x="354" y="370"/>
                  </a:lnTo>
                  <a:lnTo>
                    <a:pt x="349" y="369"/>
                  </a:lnTo>
                  <a:lnTo>
                    <a:pt x="343" y="368"/>
                  </a:lnTo>
                  <a:lnTo>
                    <a:pt x="337" y="365"/>
                  </a:lnTo>
                  <a:lnTo>
                    <a:pt x="333" y="364"/>
                  </a:lnTo>
                  <a:lnTo>
                    <a:pt x="328" y="362"/>
                  </a:lnTo>
                  <a:lnTo>
                    <a:pt x="326" y="361"/>
                  </a:lnTo>
                  <a:lnTo>
                    <a:pt x="324" y="361"/>
                  </a:lnTo>
                  <a:lnTo>
                    <a:pt x="306" y="348"/>
                  </a:lnTo>
                  <a:lnTo>
                    <a:pt x="288" y="334"/>
                  </a:lnTo>
                  <a:lnTo>
                    <a:pt x="269" y="319"/>
                  </a:lnTo>
                  <a:lnTo>
                    <a:pt x="252" y="303"/>
                  </a:lnTo>
                  <a:lnTo>
                    <a:pt x="236" y="287"/>
                  </a:lnTo>
                  <a:lnTo>
                    <a:pt x="220" y="271"/>
                  </a:lnTo>
                  <a:lnTo>
                    <a:pt x="205" y="253"/>
                  </a:lnTo>
                  <a:lnTo>
                    <a:pt x="192" y="236"/>
                  </a:lnTo>
                  <a:lnTo>
                    <a:pt x="116" y="102"/>
                  </a:lnTo>
                  <a:lnTo>
                    <a:pt x="110" y="94"/>
                  </a:lnTo>
                  <a:lnTo>
                    <a:pt x="105" y="86"/>
                  </a:lnTo>
                  <a:lnTo>
                    <a:pt x="99" y="79"/>
                  </a:lnTo>
                  <a:lnTo>
                    <a:pt x="94" y="73"/>
                  </a:lnTo>
                  <a:lnTo>
                    <a:pt x="88" y="66"/>
                  </a:lnTo>
                  <a:lnTo>
                    <a:pt x="82" y="58"/>
                  </a:lnTo>
                  <a:lnTo>
                    <a:pt x="72" y="48"/>
                  </a:lnTo>
                  <a:lnTo>
                    <a:pt x="62" y="39"/>
                  </a:lnTo>
                  <a:lnTo>
                    <a:pt x="53" y="32"/>
                  </a:lnTo>
                  <a:lnTo>
                    <a:pt x="45" y="26"/>
                  </a:lnTo>
                  <a:lnTo>
                    <a:pt x="37" y="22"/>
                  </a:lnTo>
                  <a:lnTo>
                    <a:pt x="30" y="17"/>
                  </a:lnTo>
                  <a:lnTo>
                    <a:pt x="22" y="14"/>
                  </a:lnTo>
                  <a:lnTo>
                    <a:pt x="15" y="11"/>
                  </a:lnTo>
                  <a:lnTo>
                    <a:pt x="7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57" y="8"/>
                  </a:lnTo>
                  <a:lnTo>
                    <a:pt x="79" y="20"/>
                  </a:lnTo>
                  <a:lnTo>
                    <a:pt x="99" y="35"/>
                  </a:lnTo>
                  <a:lnTo>
                    <a:pt x="116" y="51"/>
                  </a:lnTo>
                  <a:lnTo>
                    <a:pt x="131" y="70"/>
                  </a:lnTo>
                  <a:lnTo>
                    <a:pt x="146" y="91"/>
                  </a:lnTo>
                  <a:lnTo>
                    <a:pt x="160" y="112"/>
                  </a:lnTo>
                  <a:lnTo>
                    <a:pt x="174" y="1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8" name="Freeform 386"/>
            <p:cNvSpPr>
              <a:spLocks/>
            </p:cNvSpPr>
            <p:nvPr/>
          </p:nvSpPr>
          <p:spPr bwMode="auto">
            <a:xfrm>
              <a:off x="1885" y="558"/>
              <a:ext cx="140" cy="251"/>
            </a:xfrm>
            <a:custGeom>
              <a:avLst/>
              <a:gdLst/>
              <a:ahLst/>
              <a:cxnLst>
                <a:cxn ang="0">
                  <a:pos x="70" y="14"/>
                </a:cxn>
                <a:cxn ang="0">
                  <a:pos x="99" y="40"/>
                </a:cxn>
                <a:cxn ang="0">
                  <a:pos x="121" y="70"/>
                </a:cxn>
                <a:cxn ang="0">
                  <a:pos x="137" y="103"/>
                </a:cxn>
                <a:cxn ang="0">
                  <a:pos x="150" y="138"/>
                </a:cxn>
                <a:cxn ang="0">
                  <a:pos x="159" y="174"/>
                </a:cxn>
                <a:cxn ang="0">
                  <a:pos x="168" y="211"/>
                </a:cxn>
                <a:cxn ang="0">
                  <a:pos x="177" y="246"/>
                </a:cxn>
                <a:cxn ang="0">
                  <a:pos x="188" y="283"/>
                </a:cxn>
                <a:cxn ang="0">
                  <a:pos x="220" y="381"/>
                </a:cxn>
                <a:cxn ang="0">
                  <a:pos x="237" y="403"/>
                </a:cxn>
                <a:cxn ang="0">
                  <a:pos x="249" y="422"/>
                </a:cxn>
                <a:cxn ang="0">
                  <a:pos x="258" y="437"/>
                </a:cxn>
                <a:cxn ang="0">
                  <a:pos x="265" y="449"/>
                </a:cxn>
                <a:cxn ang="0">
                  <a:pos x="268" y="461"/>
                </a:cxn>
                <a:cxn ang="0">
                  <a:pos x="273" y="472"/>
                </a:cxn>
                <a:cxn ang="0">
                  <a:pos x="276" y="485"/>
                </a:cxn>
                <a:cxn ang="0">
                  <a:pos x="281" y="501"/>
                </a:cxn>
                <a:cxn ang="0">
                  <a:pos x="260" y="483"/>
                </a:cxn>
                <a:cxn ang="0">
                  <a:pos x="241" y="456"/>
                </a:cxn>
                <a:cxn ang="0">
                  <a:pos x="221" y="425"/>
                </a:cxn>
                <a:cxn ang="0">
                  <a:pos x="204" y="393"/>
                </a:cxn>
                <a:cxn ang="0">
                  <a:pos x="190" y="363"/>
                </a:cxn>
                <a:cxn ang="0">
                  <a:pos x="178" y="337"/>
                </a:cxn>
                <a:cxn ang="0">
                  <a:pos x="170" y="320"/>
                </a:cxn>
                <a:cxn ang="0">
                  <a:pos x="168" y="313"/>
                </a:cxn>
                <a:cxn ang="0">
                  <a:pos x="157" y="271"/>
                </a:cxn>
                <a:cxn ang="0">
                  <a:pos x="147" y="226"/>
                </a:cxn>
                <a:cxn ang="0">
                  <a:pos x="137" y="180"/>
                </a:cxn>
                <a:cxn ang="0">
                  <a:pos x="124" y="136"/>
                </a:cxn>
                <a:cxn ang="0">
                  <a:pos x="108" y="95"/>
                </a:cxn>
                <a:cxn ang="0">
                  <a:pos x="85" y="60"/>
                </a:cxn>
                <a:cxn ang="0">
                  <a:pos x="54" y="31"/>
                </a:cxn>
                <a:cxn ang="0">
                  <a:pos x="14" y="11"/>
                </a:cxn>
                <a:cxn ang="0">
                  <a:pos x="10" y="12"/>
                </a:cxn>
                <a:cxn ang="0">
                  <a:pos x="7" y="11"/>
                </a:cxn>
                <a:cxn ang="0">
                  <a:pos x="3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6" y="2"/>
                </a:cxn>
                <a:cxn ang="0">
                  <a:pos x="13" y="0"/>
                </a:cxn>
                <a:cxn ang="0">
                  <a:pos x="22" y="0"/>
                </a:cxn>
                <a:cxn ang="0">
                  <a:pos x="32" y="1"/>
                </a:cxn>
                <a:cxn ang="0">
                  <a:pos x="44" y="3"/>
                </a:cxn>
                <a:cxn ang="0">
                  <a:pos x="56" y="8"/>
                </a:cxn>
                <a:cxn ang="0">
                  <a:pos x="70" y="14"/>
                </a:cxn>
              </a:cxnLst>
              <a:rect l="0" t="0" r="r" b="b"/>
              <a:pathLst>
                <a:path w="281" h="501">
                  <a:moveTo>
                    <a:pt x="70" y="14"/>
                  </a:moveTo>
                  <a:lnTo>
                    <a:pt x="99" y="40"/>
                  </a:lnTo>
                  <a:lnTo>
                    <a:pt x="121" y="70"/>
                  </a:lnTo>
                  <a:lnTo>
                    <a:pt x="137" y="103"/>
                  </a:lnTo>
                  <a:lnTo>
                    <a:pt x="150" y="138"/>
                  </a:lnTo>
                  <a:lnTo>
                    <a:pt x="159" y="174"/>
                  </a:lnTo>
                  <a:lnTo>
                    <a:pt x="168" y="211"/>
                  </a:lnTo>
                  <a:lnTo>
                    <a:pt x="177" y="246"/>
                  </a:lnTo>
                  <a:lnTo>
                    <a:pt x="188" y="283"/>
                  </a:lnTo>
                  <a:lnTo>
                    <a:pt x="220" y="381"/>
                  </a:lnTo>
                  <a:lnTo>
                    <a:pt x="237" y="403"/>
                  </a:lnTo>
                  <a:lnTo>
                    <a:pt x="249" y="422"/>
                  </a:lnTo>
                  <a:lnTo>
                    <a:pt x="258" y="437"/>
                  </a:lnTo>
                  <a:lnTo>
                    <a:pt x="265" y="449"/>
                  </a:lnTo>
                  <a:lnTo>
                    <a:pt x="268" y="461"/>
                  </a:lnTo>
                  <a:lnTo>
                    <a:pt x="273" y="472"/>
                  </a:lnTo>
                  <a:lnTo>
                    <a:pt x="276" y="485"/>
                  </a:lnTo>
                  <a:lnTo>
                    <a:pt x="281" y="501"/>
                  </a:lnTo>
                  <a:lnTo>
                    <a:pt x="260" y="483"/>
                  </a:lnTo>
                  <a:lnTo>
                    <a:pt x="241" y="456"/>
                  </a:lnTo>
                  <a:lnTo>
                    <a:pt x="221" y="425"/>
                  </a:lnTo>
                  <a:lnTo>
                    <a:pt x="204" y="393"/>
                  </a:lnTo>
                  <a:lnTo>
                    <a:pt x="190" y="363"/>
                  </a:lnTo>
                  <a:lnTo>
                    <a:pt x="178" y="337"/>
                  </a:lnTo>
                  <a:lnTo>
                    <a:pt x="170" y="320"/>
                  </a:lnTo>
                  <a:lnTo>
                    <a:pt x="168" y="313"/>
                  </a:lnTo>
                  <a:lnTo>
                    <a:pt x="157" y="271"/>
                  </a:lnTo>
                  <a:lnTo>
                    <a:pt x="147" y="226"/>
                  </a:lnTo>
                  <a:lnTo>
                    <a:pt x="137" y="180"/>
                  </a:lnTo>
                  <a:lnTo>
                    <a:pt x="124" y="136"/>
                  </a:lnTo>
                  <a:lnTo>
                    <a:pt x="108" y="95"/>
                  </a:lnTo>
                  <a:lnTo>
                    <a:pt x="85" y="60"/>
                  </a:lnTo>
                  <a:lnTo>
                    <a:pt x="54" y="31"/>
                  </a:lnTo>
                  <a:lnTo>
                    <a:pt x="14" y="11"/>
                  </a:lnTo>
                  <a:lnTo>
                    <a:pt x="10" y="12"/>
                  </a:lnTo>
                  <a:lnTo>
                    <a:pt x="7" y="11"/>
                  </a:lnTo>
                  <a:lnTo>
                    <a:pt x="3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6" y="2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4" y="3"/>
                  </a:lnTo>
                  <a:lnTo>
                    <a:pt x="56" y="8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387"/>
            <p:cNvSpPr>
              <a:spLocks/>
            </p:cNvSpPr>
            <p:nvPr/>
          </p:nvSpPr>
          <p:spPr bwMode="auto">
            <a:xfrm>
              <a:off x="2022" y="556"/>
              <a:ext cx="229" cy="175"/>
            </a:xfrm>
            <a:custGeom>
              <a:avLst/>
              <a:gdLst/>
              <a:ahLst/>
              <a:cxnLst>
                <a:cxn ang="0">
                  <a:pos x="189" y="46"/>
                </a:cxn>
                <a:cxn ang="0">
                  <a:pos x="205" y="88"/>
                </a:cxn>
                <a:cxn ang="0">
                  <a:pos x="229" y="125"/>
                </a:cxn>
                <a:cxn ang="0">
                  <a:pos x="256" y="158"/>
                </a:cxn>
                <a:cxn ang="0">
                  <a:pos x="277" y="177"/>
                </a:cxn>
                <a:cxn ang="0">
                  <a:pos x="295" y="175"/>
                </a:cxn>
                <a:cxn ang="0">
                  <a:pos x="312" y="174"/>
                </a:cxn>
                <a:cxn ang="0">
                  <a:pos x="329" y="173"/>
                </a:cxn>
                <a:cxn ang="0">
                  <a:pos x="356" y="179"/>
                </a:cxn>
                <a:cxn ang="0">
                  <a:pos x="390" y="190"/>
                </a:cxn>
                <a:cxn ang="0">
                  <a:pos x="424" y="209"/>
                </a:cxn>
                <a:cxn ang="0">
                  <a:pos x="449" y="233"/>
                </a:cxn>
                <a:cxn ang="0">
                  <a:pos x="456" y="253"/>
                </a:cxn>
                <a:cxn ang="0">
                  <a:pos x="449" y="255"/>
                </a:cxn>
                <a:cxn ang="0">
                  <a:pos x="431" y="242"/>
                </a:cxn>
                <a:cxn ang="0">
                  <a:pos x="401" y="223"/>
                </a:cxn>
                <a:cxn ang="0">
                  <a:pos x="368" y="210"/>
                </a:cxn>
                <a:cxn ang="0">
                  <a:pos x="334" y="204"/>
                </a:cxn>
                <a:cxn ang="0">
                  <a:pos x="297" y="203"/>
                </a:cxn>
                <a:cxn ang="0">
                  <a:pos x="260" y="208"/>
                </a:cxn>
                <a:cxn ang="0">
                  <a:pos x="222" y="215"/>
                </a:cxn>
                <a:cxn ang="0">
                  <a:pos x="187" y="224"/>
                </a:cxn>
                <a:cxn ang="0">
                  <a:pos x="143" y="234"/>
                </a:cxn>
                <a:cxn ang="0">
                  <a:pos x="87" y="268"/>
                </a:cxn>
                <a:cxn ang="0">
                  <a:pos x="37" y="313"/>
                </a:cxn>
                <a:cxn ang="0">
                  <a:pos x="6" y="346"/>
                </a:cxn>
                <a:cxn ang="0">
                  <a:pos x="10" y="332"/>
                </a:cxn>
                <a:cxn ang="0">
                  <a:pos x="29" y="302"/>
                </a:cxn>
                <a:cxn ang="0">
                  <a:pos x="52" y="276"/>
                </a:cxn>
                <a:cxn ang="0">
                  <a:pos x="82" y="247"/>
                </a:cxn>
                <a:cxn ang="0">
                  <a:pos x="116" y="220"/>
                </a:cxn>
                <a:cxn ang="0">
                  <a:pos x="150" y="209"/>
                </a:cxn>
                <a:cxn ang="0">
                  <a:pos x="185" y="202"/>
                </a:cxn>
                <a:cxn ang="0">
                  <a:pos x="220" y="192"/>
                </a:cxn>
                <a:cxn ang="0">
                  <a:pos x="233" y="177"/>
                </a:cxn>
                <a:cxn ang="0">
                  <a:pos x="222" y="159"/>
                </a:cxn>
                <a:cxn ang="0">
                  <a:pos x="212" y="142"/>
                </a:cxn>
                <a:cxn ang="0">
                  <a:pos x="201" y="125"/>
                </a:cxn>
                <a:cxn ang="0">
                  <a:pos x="184" y="88"/>
                </a:cxn>
                <a:cxn ang="0">
                  <a:pos x="170" y="28"/>
                </a:cxn>
                <a:cxn ang="0">
                  <a:pos x="177" y="1"/>
                </a:cxn>
                <a:cxn ang="0">
                  <a:pos x="183" y="16"/>
                </a:cxn>
              </a:cxnLst>
              <a:rect l="0" t="0" r="r" b="b"/>
              <a:pathLst>
                <a:path w="458" h="349">
                  <a:moveTo>
                    <a:pt x="185" y="23"/>
                  </a:moveTo>
                  <a:lnTo>
                    <a:pt x="189" y="46"/>
                  </a:lnTo>
                  <a:lnTo>
                    <a:pt x="196" y="68"/>
                  </a:lnTo>
                  <a:lnTo>
                    <a:pt x="205" y="88"/>
                  </a:lnTo>
                  <a:lnTo>
                    <a:pt x="216" y="106"/>
                  </a:lnTo>
                  <a:lnTo>
                    <a:pt x="229" y="125"/>
                  </a:lnTo>
                  <a:lnTo>
                    <a:pt x="242" y="142"/>
                  </a:lnTo>
                  <a:lnTo>
                    <a:pt x="256" y="158"/>
                  </a:lnTo>
                  <a:lnTo>
                    <a:pt x="268" y="175"/>
                  </a:lnTo>
                  <a:lnTo>
                    <a:pt x="277" y="177"/>
                  </a:lnTo>
                  <a:lnTo>
                    <a:pt x="286" y="177"/>
                  </a:lnTo>
                  <a:lnTo>
                    <a:pt x="295" y="175"/>
                  </a:lnTo>
                  <a:lnTo>
                    <a:pt x="303" y="174"/>
                  </a:lnTo>
                  <a:lnTo>
                    <a:pt x="312" y="174"/>
                  </a:lnTo>
                  <a:lnTo>
                    <a:pt x="320" y="173"/>
                  </a:lnTo>
                  <a:lnTo>
                    <a:pt x="329" y="173"/>
                  </a:lnTo>
                  <a:lnTo>
                    <a:pt x="339" y="174"/>
                  </a:lnTo>
                  <a:lnTo>
                    <a:pt x="356" y="179"/>
                  </a:lnTo>
                  <a:lnTo>
                    <a:pt x="373" y="184"/>
                  </a:lnTo>
                  <a:lnTo>
                    <a:pt x="390" y="190"/>
                  </a:lnTo>
                  <a:lnTo>
                    <a:pt x="408" y="199"/>
                  </a:lnTo>
                  <a:lnTo>
                    <a:pt x="424" y="209"/>
                  </a:lnTo>
                  <a:lnTo>
                    <a:pt x="438" y="220"/>
                  </a:lnTo>
                  <a:lnTo>
                    <a:pt x="449" y="233"/>
                  </a:lnTo>
                  <a:lnTo>
                    <a:pt x="458" y="249"/>
                  </a:lnTo>
                  <a:lnTo>
                    <a:pt x="456" y="253"/>
                  </a:lnTo>
                  <a:lnTo>
                    <a:pt x="453" y="254"/>
                  </a:lnTo>
                  <a:lnTo>
                    <a:pt x="449" y="255"/>
                  </a:lnTo>
                  <a:lnTo>
                    <a:pt x="444" y="255"/>
                  </a:lnTo>
                  <a:lnTo>
                    <a:pt x="431" y="242"/>
                  </a:lnTo>
                  <a:lnTo>
                    <a:pt x="417" y="232"/>
                  </a:lnTo>
                  <a:lnTo>
                    <a:pt x="401" y="223"/>
                  </a:lnTo>
                  <a:lnTo>
                    <a:pt x="385" y="216"/>
                  </a:lnTo>
                  <a:lnTo>
                    <a:pt x="368" y="210"/>
                  </a:lnTo>
                  <a:lnTo>
                    <a:pt x="351" y="207"/>
                  </a:lnTo>
                  <a:lnTo>
                    <a:pt x="334" y="204"/>
                  </a:lnTo>
                  <a:lnTo>
                    <a:pt x="315" y="203"/>
                  </a:lnTo>
                  <a:lnTo>
                    <a:pt x="297" y="203"/>
                  </a:lnTo>
                  <a:lnTo>
                    <a:pt x="279" y="205"/>
                  </a:lnTo>
                  <a:lnTo>
                    <a:pt x="260" y="208"/>
                  </a:lnTo>
                  <a:lnTo>
                    <a:pt x="242" y="210"/>
                  </a:lnTo>
                  <a:lnTo>
                    <a:pt x="222" y="215"/>
                  </a:lnTo>
                  <a:lnTo>
                    <a:pt x="204" y="219"/>
                  </a:lnTo>
                  <a:lnTo>
                    <a:pt x="187" y="224"/>
                  </a:lnTo>
                  <a:lnTo>
                    <a:pt x="168" y="230"/>
                  </a:lnTo>
                  <a:lnTo>
                    <a:pt x="143" y="234"/>
                  </a:lnTo>
                  <a:lnTo>
                    <a:pt x="115" y="248"/>
                  </a:lnTo>
                  <a:lnTo>
                    <a:pt x="87" y="268"/>
                  </a:lnTo>
                  <a:lnTo>
                    <a:pt x="61" y="291"/>
                  </a:lnTo>
                  <a:lnTo>
                    <a:pt x="37" y="313"/>
                  </a:lnTo>
                  <a:lnTo>
                    <a:pt x="18" y="332"/>
                  </a:lnTo>
                  <a:lnTo>
                    <a:pt x="6" y="346"/>
                  </a:lnTo>
                  <a:lnTo>
                    <a:pt x="0" y="349"/>
                  </a:lnTo>
                  <a:lnTo>
                    <a:pt x="10" y="332"/>
                  </a:lnTo>
                  <a:lnTo>
                    <a:pt x="20" y="316"/>
                  </a:lnTo>
                  <a:lnTo>
                    <a:pt x="29" y="302"/>
                  </a:lnTo>
                  <a:lnTo>
                    <a:pt x="39" y="288"/>
                  </a:lnTo>
                  <a:lnTo>
                    <a:pt x="52" y="276"/>
                  </a:lnTo>
                  <a:lnTo>
                    <a:pt x="66" y="262"/>
                  </a:lnTo>
                  <a:lnTo>
                    <a:pt x="82" y="247"/>
                  </a:lnTo>
                  <a:lnTo>
                    <a:pt x="101" y="230"/>
                  </a:lnTo>
                  <a:lnTo>
                    <a:pt x="116" y="220"/>
                  </a:lnTo>
                  <a:lnTo>
                    <a:pt x="132" y="215"/>
                  </a:lnTo>
                  <a:lnTo>
                    <a:pt x="150" y="209"/>
                  </a:lnTo>
                  <a:lnTo>
                    <a:pt x="168" y="205"/>
                  </a:lnTo>
                  <a:lnTo>
                    <a:pt x="185" y="202"/>
                  </a:lnTo>
                  <a:lnTo>
                    <a:pt x="203" y="197"/>
                  </a:lnTo>
                  <a:lnTo>
                    <a:pt x="220" y="192"/>
                  </a:lnTo>
                  <a:lnTo>
                    <a:pt x="237" y="185"/>
                  </a:lnTo>
                  <a:lnTo>
                    <a:pt x="233" y="177"/>
                  </a:lnTo>
                  <a:lnTo>
                    <a:pt x="228" y="169"/>
                  </a:lnTo>
                  <a:lnTo>
                    <a:pt x="222" y="159"/>
                  </a:lnTo>
                  <a:lnTo>
                    <a:pt x="218" y="151"/>
                  </a:lnTo>
                  <a:lnTo>
                    <a:pt x="212" y="142"/>
                  </a:lnTo>
                  <a:lnTo>
                    <a:pt x="206" y="134"/>
                  </a:lnTo>
                  <a:lnTo>
                    <a:pt x="201" y="125"/>
                  </a:lnTo>
                  <a:lnTo>
                    <a:pt x="196" y="117"/>
                  </a:lnTo>
                  <a:lnTo>
                    <a:pt x="184" y="88"/>
                  </a:lnTo>
                  <a:lnTo>
                    <a:pt x="175" y="58"/>
                  </a:lnTo>
                  <a:lnTo>
                    <a:pt x="170" y="28"/>
                  </a:lnTo>
                  <a:lnTo>
                    <a:pt x="168" y="0"/>
                  </a:lnTo>
                  <a:lnTo>
                    <a:pt x="177" y="1"/>
                  </a:lnTo>
                  <a:lnTo>
                    <a:pt x="181" y="8"/>
                  </a:lnTo>
                  <a:lnTo>
                    <a:pt x="183" y="16"/>
                  </a:lnTo>
                  <a:lnTo>
                    <a:pt x="18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389"/>
            <p:cNvSpPr>
              <a:spLocks/>
            </p:cNvSpPr>
            <p:nvPr/>
          </p:nvSpPr>
          <p:spPr bwMode="auto">
            <a:xfrm>
              <a:off x="2116" y="648"/>
              <a:ext cx="152" cy="96"/>
            </a:xfrm>
            <a:custGeom>
              <a:avLst/>
              <a:gdLst/>
              <a:ahLst/>
              <a:cxnLst>
                <a:cxn ang="0">
                  <a:pos x="284" y="178"/>
                </a:cxn>
                <a:cxn ang="0">
                  <a:pos x="269" y="185"/>
                </a:cxn>
                <a:cxn ang="0">
                  <a:pos x="251" y="190"/>
                </a:cxn>
                <a:cxn ang="0">
                  <a:pos x="231" y="191"/>
                </a:cxn>
                <a:cxn ang="0">
                  <a:pos x="209" y="190"/>
                </a:cxn>
                <a:cxn ang="0">
                  <a:pos x="186" y="186"/>
                </a:cxn>
                <a:cxn ang="0">
                  <a:pos x="162" y="182"/>
                </a:cxn>
                <a:cxn ang="0">
                  <a:pos x="138" y="176"/>
                </a:cxn>
                <a:cxn ang="0">
                  <a:pos x="115" y="169"/>
                </a:cxn>
                <a:cxn ang="0">
                  <a:pos x="92" y="162"/>
                </a:cxn>
                <a:cxn ang="0">
                  <a:pos x="71" y="155"/>
                </a:cxn>
                <a:cxn ang="0">
                  <a:pos x="51" y="147"/>
                </a:cxn>
                <a:cxn ang="0">
                  <a:pos x="34" y="141"/>
                </a:cxn>
                <a:cxn ang="0">
                  <a:pos x="19" y="136"/>
                </a:cxn>
                <a:cxn ang="0">
                  <a:pos x="9" y="131"/>
                </a:cxn>
                <a:cxn ang="0">
                  <a:pos x="2" y="128"/>
                </a:cxn>
                <a:cxn ang="0">
                  <a:pos x="0" y="126"/>
                </a:cxn>
                <a:cxn ang="0">
                  <a:pos x="8" y="123"/>
                </a:cxn>
                <a:cxn ang="0">
                  <a:pos x="19" y="122"/>
                </a:cxn>
                <a:cxn ang="0">
                  <a:pos x="31" y="122"/>
                </a:cxn>
                <a:cxn ang="0">
                  <a:pos x="46" y="124"/>
                </a:cxn>
                <a:cxn ang="0">
                  <a:pos x="62" y="128"/>
                </a:cxn>
                <a:cxn ang="0">
                  <a:pos x="79" y="131"/>
                </a:cxn>
                <a:cxn ang="0">
                  <a:pos x="96" y="136"/>
                </a:cxn>
                <a:cxn ang="0">
                  <a:pos x="115" y="140"/>
                </a:cxn>
                <a:cxn ang="0">
                  <a:pos x="133" y="146"/>
                </a:cxn>
                <a:cxn ang="0">
                  <a:pos x="153" y="151"/>
                </a:cxn>
                <a:cxn ang="0">
                  <a:pos x="171" y="155"/>
                </a:cxn>
                <a:cxn ang="0">
                  <a:pos x="190" y="159"/>
                </a:cxn>
                <a:cxn ang="0">
                  <a:pos x="207" y="162"/>
                </a:cxn>
                <a:cxn ang="0">
                  <a:pos x="223" y="164"/>
                </a:cxn>
                <a:cxn ang="0">
                  <a:pos x="238" y="164"/>
                </a:cxn>
                <a:cxn ang="0">
                  <a:pos x="252" y="163"/>
                </a:cxn>
                <a:cxn ang="0">
                  <a:pos x="261" y="158"/>
                </a:cxn>
                <a:cxn ang="0">
                  <a:pos x="269" y="149"/>
                </a:cxn>
                <a:cxn ang="0">
                  <a:pos x="275" y="140"/>
                </a:cxn>
                <a:cxn ang="0">
                  <a:pos x="279" y="129"/>
                </a:cxn>
                <a:cxn ang="0">
                  <a:pos x="283" y="118"/>
                </a:cxn>
                <a:cxn ang="0">
                  <a:pos x="285" y="107"/>
                </a:cxn>
                <a:cxn ang="0">
                  <a:pos x="286" y="95"/>
                </a:cxn>
                <a:cxn ang="0">
                  <a:pos x="286" y="85"/>
                </a:cxn>
                <a:cxn ang="0">
                  <a:pos x="283" y="63"/>
                </a:cxn>
                <a:cxn ang="0">
                  <a:pos x="277" y="45"/>
                </a:cxn>
                <a:cxn ang="0">
                  <a:pos x="269" y="24"/>
                </a:cxn>
                <a:cxn ang="0">
                  <a:pos x="260" y="1"/>
                </a:cxn>
                <a:cxn ang="0">
                  <a:pos x="266" y="0"/>
                </a:cxn>
                <a:cxn ang="0">
                  <a:pos x="275" y="11"/>
                </a:cxn>
                <a:cxn ang="0">
                  <a:pos x="285" y="31"/>
                </a:cxn>
                <a:cxn ang="0">
                  <a:pos x="294" y="58"/>
                </a:cxn>
                <a:cxn ang="0">
                  <a:pos x="301" y="90"/>
                </a:cxn>
                <a:cxn ang="0">
                  <a:pos x="304" y="122"/>
                </a:cxn>
                <a:cxn ang="0">
                  <a:pos x="298" y="152"/>
                </a:cxn>
                <a:cxn ang="0">
                  <a:pos x="284" y="178"/>
                </a:cxn>
              </a:cxnLst>
              <a:rect l="0" t="0" r="r" b="b"/>
              <a:pathLst>
                <a:path w="304" h="191">
                  <a:moveTo>
                    <a:pt x="284" y="178"/>
                  </a:moveTo>
                  <a:lnTo>
                    <a:pt x="269" y="185"/>
                  </a:lnTo>
                  <a:lnTo>
                    <a:pt x="251" y="190"/>
                  </a:lnTo>
                  <a:lnTo>
                    <a:pt x="231" y="191"/>
                  </a:lnTo>
                  <a:lnTo>
                    <a:pt x="209" y="190"/>
                  </a:lnTo>
                  <a:lnTo>
                    <a:pt x="186" y="186"/>
                  </a:lnTo>
                  <a:lnTo>
                    <a:pt x="162" y="182"/>
                  </a:lnTo>
                  <a:lnTo>
                    <a:pt x="138" y="176"/>
                  </a:lnTo>
                  <a:lnTo>
                    <a:pt x="115" y="169"/>
                  </a:lnTo>
                  <a:lnTo>
                    <a:pt x="92" y="162"/>
                  </a:lnTo>
                  <a:lnTo>
                    <a:pt x="71" y="155"/>
                  </a:lnTo>
                  <a:lnTo>
                    <a:pt x="51" y="147"/>
                  </a:lnTo>
                  <a:lnTo>
                    <a:pt x="34" y="141"/>
                  </a:lnTo>
                  <a:lnTo>
                    <a:pt x="19" y="136"/>
                  </a:lnTo>
                  <a:lnTo>
                    <a:pt x="9" y="131"/>
                  </a:lnTo>
                  <a:lnTo>
                    <a:pt x="2" y="128"/>
                  </a:lnTo>
                  <a:lnTo>
                    <a:pt x="0" y="126"/>
                  </a:lnTo>
                  <a:lnTo>
                    <a:pt x="8" y="123"/>
                  </a:lnTo>
                  <a:lnTo>
                    <a:pt x="19" y="122"/>
                  </a:lnTo>
                  <a:lnTo>
                    <a:pt x="31" y="122"/>
                  </a:lnTo>
                  <a:lnTo>
                    <a:pt x="46" y="124"/>
                  </a:lnTo>
                  <a:lnTo>
                    <a:pt x="62" y="128"/>
                  </a:lnTo>
                  <a:lnTo>
                    <a:pt x="79" y="131"/>
                  </a:lnTo>
                  <a:lnTo>
                    <a:pt x="96" y="136"/>
                  </a:lnTo>
                  <a:lnTo>
                    <a:pt x="115" y="140"/>
                  </a:lnTo>
                  <a:lnTo>
                    <a:pt x="133" y="146"/>
                  </a:lnTo>
                  <a:lnTo>
                    <a:pt x="153" y="151"/>
                  </a:lnTo>
                  <a:lnTo>
                    <a:pt x="171" y="155"/>
                  </a:lnTo>
                  <a:lnTo>
                    <a:pt x="190" y="159"/>
                  </a:lnTo>
                  <a:lnTo>
                    <a:pt x="207" y="162"/>
                  </a:lnTo>
                  <a:lnTo>
                    <a:pt x="223" y="164"/>
                  </a:lnTo>
                  <a:lnTo>
                    <a:pt x="238" y="164"/>
                  </a:lnTo>
                  <a:lnTo>
                    <a:pt x="252" y="163"/>
                  </a:lnTo>
                  <a:lnTo>
                    <a:pt x="261" y="158"/>
                  </a:lnTo>
                  <a:lnTo>
                    <a:pt x="269" y="149"/>
                  </a:lnTo>
                  <a:lnTo>
                    <a:pt x="275" y="140"/>
                  </a:lnTo>
                  <a:lnTo>
                    <a:pt x="279" y="129"/>
                  </a:lnTo>
                  <a:lnTo>
                    <a:pt x="283" y="118"/>
                  </a:lnTo>
                  <a:lnTo>
                    <a:pt x="285" y="107"/>
                  </a:lnTo>
                  <a:lnTo>
                    <a:pt x="286" y="95"/>
                  </a:lnTo>
                  <a:lnTo>
                    <a:pt x="286" y="85"/>
                  </a:lnTo>
                  <a:lnTo>
                    <a:pt x="283" y="63"/>
                  </a:lnTo>
                  <a:lnTo>
                    <a:pt x="277" y="45"/>
                  </a:lnTo>
                  <a:lnTo>
                    <a:pt x="269" y="24"/>
                  </a:lnTo>
                  <a:lnTo>
                    <a:pt x="260" y="1"/>
                  </a:lnTo>
                  <a:lnTo>
                    <a:pt x="266" y="0"/>
                  </a:lnTo>
                  <a:lnTo>
                    <a:pt x="275" y="11"/>
                  </a:lnTo>
                  <a:lnTo>
                    <a:pt x="285" y="31"/>
                  </a:lnTo>
                  <a:lnTo>
                    <a:pt x="294" y="58"/>
                  </a:lnTo>
                  <a:lnTo>
                    <a:pt x="301" y="90"/>
                  </a:lnTo>
                  <a:lnTo>
                    <a:pt x="304" y="122"/>
                  </a:lnTo>
                  <a:lnTo>
                    <a:pt x="298" y="152"/>
                  </a:lnTo>
                  <a:lnTo>
                    <a:pt x="284" y="1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1" name="Freeform 390"/>
            <p:cNvSpPr>
              <a:spLocks/>
            </p:cNvSpPr>
            <p:nvPr/>
          </p:nvSpPr>
          <p:spPr bwMode="auto">
            <a:xfrm>
              <a:off x="2005" y="697"/>
              <a:ext cx="117" cy="68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235" y="6"/>
                </a:cxn>
                <a:cxn ang="0">
                  <a:pos x="233" y="10"/>
                </a:cxn>
                <a:cxn ang="0">
                  <a:pos x="230" y="13"/>
                </a:cxn>
                <a:cxn ang="0">
                  <a:pos x="225" y="15"/>
                </a:cxn>
                <a:cxn ang="0">
                  <a:pos x="220" y="17"/>
                </a:cxn>
                <a:cxn ang="0">
                  <a:pos x="215" y="19"/>
                </a:cxn>
                <a:cxn ang="0">
                  <a:pos x="210" y="21"/>
                </a:cxn>
                <a:cxn ang="0">
                  <a:pos x="205" y="25"/>
                </a:cxn>
                <a:cxn ang="0">
                  <a:pos x="196" y="34"/>
                </a:cxn>
                <a:cxn ang="0">
                  <a:pos x="187" y="45"/>
                </a:cxn>
                <a:cxn ang="0">
                  <a:pos x="178" y="56"/>
                </a:cxn>
                <a:cxn ang="0">
                  <a:pos x="167" y="67"/>
                </a:cxn>
                <a:cxn ang="0">
                  <a:pos x="157" y="79"/>
                </a:cxn>
                <a:cxn ang="0">
                  <a:pos x="148" y="89"/>
                </a:cxn>
                <a:cxn ang="0">
                  <a:pos x="136" y="100"/>
                </a:cxn>
                <a:cxn ang="0">
                  <a:pos x="126" y="109"/>
                </a:cxn>
                <a:cxn ang="0">
                  <a:pos x="114" y="118"/>
                </a:cxn>
                <a:cxn ang="0">
                  <a:pos x="103" y="125"/>
                </a:cxn>
                <a:cxn ang="0">
                  <a:pos x="90" y="131"/>
                </a:cxn>
                <a:cxn ang="0">
                  <a:pos x="78" y="135"/>
                </a:cxn>
                <a:cxn ang="0">
                  <a:pos x="64" y="138"/>
                </a:cxn>
                <a:cxn ang="0">
                  <a:pos x="50" y="136"/>
                </a:cxn>
                <a:cxn ang="0">
                  <a:pos x="35" y="134"/>
                </a:cxn>
                <a:cxn ang="0">
                  <a:pos x="19" y="128"/>
                </a:cxn>
                <a:cxn ang="0">
                  <a:pos x="12" y="126"/>
                </a:cxn>
                <a:cxn ang="0">
                  <a:pos x="7" y="121"/>
                </a:cxn>
                <a:cxn ang="0">
                  <a:pos x="4" y="116"/>
                </a:cxn>
                <a:cxn ang="0">
                  <a:pos x="0" y="109"/>
                </a:cxn>
                <a:cxn ang="0">
                  <a:pos x="11" y="110"/>
                </a:cxn>
                <a:cxn ang="0">
                  <a:pos x="20" y="112"/>
                </a:cxn>
                <a:cxn ang="0">
                  <a:pos x="30" y="113"/>
                </a:cxn>
                <a:cxn ang="0">
                  <a:pos x="41" y="115"/>
                </a:cxn>
                <a:cxn ang="0">
                  <a:pos x="51" y="115"/>
                </a:cxn>
                <a:cxn ang="0">
                  <a:pos x="61" y="113"/>
                </a:cxn>
                <a:cxn ang="0">
                  <a:pos x="72" y="110"/>
                </a:cxn>
                <a:cxn ang="0">
                  <a:pos x="82" y="104"/>
                </a:cxn>
                <a:cxn ang="0">
                  <a:pos x="103" y="94"/>
                </a:cxn>
                <a:cxn ang="0">
                  <a:pos x="121" y="78"/>
                </a:cxn>
                <a:cxn ang="0">
                  <a:pos x="139" y="60"/>
                </a:cxn>
                <a:cxn ang="0">
                  <a:pos x="155" y="42"/>
                </a:cxn>
                <a:cxn ang="0">
                  <a:pos x="171" y="26"/>
                </a:cxn>
                <a:cxn ang="0">
                  <a:pos x="189" y="12"/>
                </a:cxn>
                <a:cxn ang="0">
                  <a:pos x="210" y="3"/>
                </a:cxn>
                <a:cxn ang="0">
                  <a:pos x="234" y="0"/>
                </a:cxn>
              </a:cxnLst>
              <a:rect l="0" t="0" r="r" b="b"/>
              <a:pathLst>
                <a:path w="235" h="138">
                  <a:moveTo>
                    <a:pt x="234" y="0"/>
                  </a:moveTo>
                  <a:lnTo>
                    <a:pt x="235" y="6"/>
                  </a:lnTo>
                  <a:lnTo>
                    <a:pt x="233" y="10"/>
                  </a:lnTo>
                  <a:lnTo>
                    <a:pt x="230" y="13"/>
                  </a:lnTo>
                  <a:lnTo>
                    <a:pt x="225" y="15"/>
                  </a:lnTo>
                  <a:lnTo>
                    <a:pt x="220" y="17"/>
                  </a:lnTo>
                  <a:lnTo>
                    <a:pt x="215" y="19"/>
                  </a:lnTo>
                  <a:lnTo>
                    <a:pt x="210" y="21"/>
                  </a:lnTo>
                  <a:lnTo>
                    <a:pt x="205" y="25"/>
                  </a:lnTo>
                  <a:lnTo>
                    <a:pt x="196" y="34"/>
                  </a:lnTo>
                  <a:lnTo>
                    <a:pt x="187" y="45"/>
                  </a:lnTo>
                  <a:lnTo>
                    <a:pt x="178" y="56"/>
                  </a:lnTo>
                  <a:lnTo>
                    <a:pt x="167" y="67"/>
                  </a:lnTo>
                  <a:lnTo>
                    <a:pt x="157" y="79"/>
                  </a:lnTo>
                  <a:lnTo>
                    <a:pt x="148" y="89"/>
                  </a:lnTo>
                  <a:lnTo>
                    <a:pt x="136" y="100"/>
                  </a:lnTo>
                  <a:lnTo>
                    <a:pt x="126" y="109"/>
                  </a:lnTo>
                  <a:lnTo>
                    <a:pt x="114" y="118"/>
                  </a:lnTo>
                  <a:lnTo>
                    <a:pt x="103" y="125"/>
                  </a:lnTo>
                  <a:lnTo>
                    <a:pt x="90" y="131"/>
                  </a:lnTo>
                  <a:lnTo>
                    <a:pt x="78" y="135"/>
                  </a:lnTo>
                  <a:lnTo>
                    <a:pt x="64" y="138"/>
                  </a:lnTo>
                  <a:lnTo>
                    <a:pt x="50" y="136"/>
                  </a:lnTo>
                  <a:lnTo>
                    <a:pt x="35" y="134"/>
                  </a:lnTo>
                  <a:lnTo>
                    <a:pt x="19" y="128"/>
                  </a:lnTo>
                  <a:lnTo>
                    <a:pt x="12" y="126"/>
                  </a:lnTo>
                  <a:lnTo>
                    <a:pt x="7" y="121"/>
                  </a:lnTo>
                  <a:lnTo>
                    <a:pt x="4" y="116"/>
                  </a:lnTo>
                  <a:lnTo>
                    <a:pt x="0" y="109"/>
                  </a:lnTo>
                  <a:lnTo>
                    <a:pt x="11" y="110"/>
                  </a:lnTo>
                  <a:lnTo>
                    <a:pt x="20" y="112"/>
                  </a:lnTo>
                  <a:lnTo>
                    <a:pt x="30" y="113"/>
                  </a:lnTo>
                  <a:lnTo>
                    <a:pt x="41" y="115"/>
                  </a:lnTo>
                  <a:lnTo>
                    <a:pt x="51" y="115"/>
                  </a:lnTo>
                  <a:lnTo>
                    <a:pt x="61" y="113"/>
                  </a:lnTo>
                  <a:lnTo>
                    <a:pt x="72" y="110"/>
                  </a:lnTo>
                  <a:lnTo>
                    <a:pt x="82" y="104"/>
                  </a:lnTo>
                  <a:lnTo>
                    <a:pt x="103" y="94"/>
                  </a:lnTo>
                  <a:lnTo>
                    <a:pt x="121" y="78"/>
                  </a:lnTo>
                  <a:lnTo>
                    <a:pt x="139" y="60"/>
                  </a:lnTo>
                  <a:lnTo>
                    <a:pt x="155" y="42"/>
                  </a:lnTo>
                  <a:lnTo>
                    <a:pt x="171" y="26"/>
                  </a:lnTo>
                  <a:lnTo>
                    <a:pt x="189" y="12"/>
                  </a:lnTo>
                  <a:lnTo>
                    <a:pt x="210" y="3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2" name="Freeform 391"/>
            <p:cNvSpPr>
              <a:spLocks/>
            </p:cNvSpPr>
            <p:nvPr/>
          </p:nvSpPr>
          <p:spPr bwMode="auto">
            <a:xfrm>
              <a:off x="1890" y="726"/>
              <a:ext cx="237" cy="164"/>
            </a:xfrm>
            <a:custGeom>
              <a:avLst/>
              <a:gdLst/>
              <a:ahLst/>
              <a:cxnLst>
                <a:cxn ang="0">
                  <a:pos x="270" y="306"/>
                </a:cxn>
                <a:cxn ang="0">
                  <a:pos x="244" y="321"/>
                </a:cxn>
                <a:cxn ang="0">
                  <a:pos x="214" y="329"/>
                </a:cxn>
                <a:cxn ang="0">
                  <a:pos x="179" y="325"/>
                </a:cxn>
                <a:cxn ang="0">
                  <a:pos x="133" y="304"/>
                </a:cxn>
                <a:cxn ang="0">
                  <a:pos x="77" y="263"/>
                </a:cxn>
                <a:cxn ang="0">
                  <a:pos x="31" y="216"/>
                </a:cxn>
                <a:cxn ang="0">
                  <a:pos x="4" y="180"/>
                </a:cxn>
                <a:cxn ang="0">
                  <a:pos x="21" y="150"/>
                </a:cxn>
                <a:cxn ang="0">
                  <a:pos x="25" y="157"/>
                </a:cxn>
                <a:cxn ang="0">
                  <a:pos x="39" y="174"/>
                </a:cxn>
                <a:cxn ang="0">
                  <a:pos x="61" y="198"/>
                </a:cxn>
                <a:cxn ang="0">
                  <a:pos x="88" y="226"/>
                </a:cxn>
                <a:cxn ang="0">
                  <a:pos x="119" y="253"/>
                </a:cxn>
                <a:cxn ang="0">
                  <a:pos x="152" y="276"/>
                </a:cxn>
                <a:cxn ang="0">
                  <a:pos x="187" y="292"/>
                </a:cxn>
                <a:cxn ang="0">
                  <a:pos x="220" y="295"/>
                </a:cxn>
                <a:cxn ang="0">
                  <a:pos x="247" y="281"/>
                </a:cxn>
                <a:cxn ang="0">
                  <a:pos x="279" y="251"/>
                </a:cxn>
                <a:cxn ang="0">
                  <a:pos x="314" y="210"/>
                </a:cxn>
                <a:cxn ang="0">
                  <a:pos x="351" y="162"/>
                </a:cxn>
                <a:cxn ang="0">
                  <a:pos x="385" y="113"/>
                </a:cxn>
                <a:cxn ang="0">
                  <a:pos x="414" y="69"/>
                </a:cxn>
                <a:cxn ang="0">
                  <a:pos x="435" y="35"/>
                </a:cxn>
                <a:cxn ang="0">
                  <a:pos x="446" y="16"/>
                </a:cxn>
                <a:cxn ang="0">
                  <a:pos x="475" y="3"/>
                </a:cxn>
                <a:cxn ang="0">
                  <a:pos x="464" y="21"/>
                </a:cxn>
                <a:cxn ang="0">
                  <a:pos x="445" y="53"/>
                </a:cxn>
                <a:cxn ang="0">
                  <a:pos x="419" y="96"/>
                </a:cxn>
                <a:cxn ang="0">
                  <a:pos x="389" y="144"/>
                </a:cxn>
                <a:cxn ang="0">
                  <a:pos x="357" y="194"/>
                </a:cxn>
                <a:cxn ang="0">
                  <a:pos x="325" y="241"/>
                </a:cxn>
                <a:cxn ang="0">
                  <a:pos x="294" y="281"/>
                </a:cxn>
              </a:cxnLst>
              <a:rect l="0" t="0" r="r" b="b"/>
              <a:pathLst>
                <a:path w="476" h="329">
                  <a:moveTo>
                    <a:pt x="280" y="298"/>
                  </a:moveTo>
                  <a:lnTo>
                    <a:pt x="270" y="306"/>
                  </a:lnTo>
                  <a:lnTo>
                    <a:pt x="258" y="314"/>
                  </a:lnTo>
                  <a:lnTo>
                    <a:pt x="244" y="321"/>
                  </a:lnTo>
                  <a:lnTo>
                    <a:pt x="230" y="325"/>
                  </a:lnTo>
                  <a:lnTo>
                    <a:pt x="214" y="329"/>
                  </a:lnTo>
                  <a:lnTo>
                    <a:pt x="197" y="329"/>
                  </a:lnTo>
                  <a:lnTo>
                    <a:pt x="179" y="325"/>
                  </a:lnTo>
                  <a:lnTo>
                    <a:pt x="160" y="319"/>
                  </a:lnTo>
                  <a:lnTo>
                    <a:pt x="133" y="304"/>
                  </a:lnTo>
                  <a:lnTo>
                    <a:pt x="104" y="286"/>
                  </a:lnTo>
                  <a:lnTo>
                    <a:pt x="77" y="263"/>
                  </a:lnTo>
                  <a:lnTo>
                    <a:pt x="53" y="239"/>
                  </a:lnTo>
                  <a:lnTo>
                    <a:pt x="31" y="216"/>
                  </a:lnTo>
                  <a:lnTo>
                    <a:pt x="15" y="196"/>
                  </a:lnTo>
                  <a:lnTo>
                    <a:pt x="4" y="180"/>
                  </a:lnTo>
                  <a:lnTo>
                    <a:pt x="0" y="171"/>
                  </a:lnTo>
                  <a:lnTo>
                    <a:pt x="21" y="150"/>
                  </a:lnTo>
                  <a:lnTo>
                    <a:pt x="22" y="151"/>
                  </a:lnTo>
                  <a:lnTo>
                    <a:pt x="25" y="157"/>
                  </a:lnTo>
                  <a:lnTo>
                    <a:pt x="31" y="164"/>
                  </a:lnTo>
                  <a:lnTo>
                    <a:pt x="39" y="174"/>
                  </a:lnTo>
                  <a:lnTo>
                    <a:pt x="50" y="186"/>
                  </a:lnTo>
                  <a:lnTo>
                    <a:pt x="61" y="198"/>
                  </a:lnTo>
                  <a:lnTo>
                    <a:pt x="74" y="212"/>
                  </a:lnTo>
                  <a:lnTo>
                    <a:pt x="88" y="226"/>
                  </a:lnTo>
                  <a:lnTo>
                    <a:pt x="103" y="240"/>
                  </a:lnTo>
                  <a:lnTo>
                    <a:pt x="119" y="253"/>
                  </a:lnTo>
                  <a:lnTo>
                    <a:pt x="135" y="265"/>
                  </a:lnTo>
                  <a:lnTo>
                    <a:pt x="152" y="276"/>
                  </a:lnTo>
                  <a:lnTo>
                    <a:pt x="169" y="285"/>
                  </a:lnTo>
                  <a:lnTo>
                    <a:pt x="187" y="292"/>
                  </a:lnTo>
                  <a:lnTo>
                    <a:pt x="204" y="295"/>
                  </a:lnTo>
                  <a:lnTo>
                    <a:pt x="220" y="295"/>
                  </a:lnTo>
                  <a:lnTo>
                    <a:pt x="233" y="291"/>
                  </a:lnTo>
                  <a:lnTo>
                    <a:pt x="247" y="281"/>
                  </a:lnTo>
                  <a:lnTo>
                    <a:pt x="263" y="269"/>
                  </a:lnTo>
                  <a:lnTo>
                    <a:pt x="279" y="251"/>
                  </a:lnTo>
                  <a:lnTo>
                    <a:pt x="297" y="232"/>
                  </a:lnTo>
                  <a:lnTo>
                    <a:pt x="314" y="210"/>
                  </a:lnTo>
                  <a:lnTo>
                    <a:pt x="333" y="186"/>
                  </a:lnTo>
                  <a:lnTo>
                    <a:pt x="351" y="162"/>
                  </a:lnTo>
                  <a:lnTo>
                    <a:pt x="369" y="137"/>
                  </a:lnTo>
                  <a:lnTo>
                    <a:pt x="385" y="113"/>
                  </a:lnTo>
                  <a:lnTo>
                    <a:pt x="400" y="90"/>
                  </a:lnTo>
                  <a:lnTo>
                    <a:pt x="414" y="69"/>
                  </a:lnTo>
                  <a:lnTo>
                    <a:pt x="425" y="51"/>
                  </a:lnTo>
                  <a:lnTo>
                    <a:pt x="435" y="35"/>
                  </a:lnTo>
                  <a:lnTo>
                    <a:pt x="442" y="23"/>
                  </a:lnTo>
                  <a:lnTo>
                    <a:pt x="446" y="16"/>
                  </a:lnTo>
                  <a:lnTo>
                    <a:pt x="476" y="0"/>
                  </a:lnTo>
                  <a:lnTo>
                    <a:pt x="475" y="3"/>
                  </a:lnTo>
                  <a:lnTo>
                    <a:pt x="470" y="9"/>
                  </a:lnTo>
                  <a:lnTo>
                    <a:pt x="464" y="21"/>
                  </a:lnTo>
                  <a:lnTo>
                    <a:pt x="455" y="36"/>
                  </a:lnTo>
                  <a:lnTo>
                    <a:pt x="445" y="53"/>
                  </a:lnTo>
                  <a:lnTo>
                    <a:pt x="433" y="74"/>
                  </a:lnTo>
                  <a:lnTo>
                    <a:pt x="419" y="96"/>
                  </a:lnTo>
                  <a:lnTo>
                    <a:pt x="405" y="119"/>
                  </a:lnTo>
                  <a:lnTo>
                    <a:pt x="389" y="144"/>
                  </a:lnTo>
                  <a:lnTo>
                    <a:pt x="373" y="169"/>
                  </a:lnTo>
                  <a:lnTo>
                    <a:pt x="357" y="194"/>
                  </a:lnTo>
                  <a:lnTo>
                    <a:pt x="341" y="218"/>
                  </a:lnTo>
                  <a:lnTo>
                    <a:pt x="325" y="241"/>
                  </a:lnTo>
                  <a:lnTo>
                    <a:pt x="309" y="262"/>
                  </a:lnTo>
                  <a:lnTo>
                    <a:pt x="294" y="281"/>
                  </a:lnTo>
                  <a:lnTo>
                    <a:pt x="280" y="2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3" name="Freeform 392"/>
            <p:cNvSpPr>
              <a:spLocks/>
            </p:cNvSpPr>
            <p:nvPr/>
          </p:nvSpPr>
          <p:spPr bwMode="auto">
            <a:xfrm>
              <a:off x="2121" y="747"/>
              <a:ext cx="29" cy="189"/>
            </a:xfrm>
            <a:custGeom>
              <a:avLst/>
              <a:gdLst/>
              <a:ahLst/>
              <a:cxnLst>
                <a:cxn ang="0">
                  <a:pos x="44" y="57"/>
                </a:cxn>
                <a:cxn ang="0">
                  <a:pos x="33" y="159"/>
                </a:cxn>
                <a:cxn ang="0">
                  <a:pos x="59" y="378"/>
                </a:cxn>
                <a:cxn ang="0">
                  <a:pos x="41" y="350"/>
                </a:cxn>
                <a:cxn ang="0">
                  <a:pos x="29" y="317"/>
                </a:cxn>
                <a:cxn ang="0">
                  <a:pos x="18" y="279"/>
                </a:cxn>
                <a:cxn ang="0">
                  <a:pos x="13" y="237"/>
                </a:cxn>
                <a:cxn ang="0">
                  <a:pos x="8" y="194"/>
                </a:cxn>
                <a:cxn ang="0">
                  <a:pos x="5" y="152"/>
                </a:cxn>
                <a:cxn ang="0">
                  <a:pos x="2" y="110"/>
                </a:cxn>
                <a:cxn ang="0">
                  <a:pos x="0" y="73"/>
                </a:cxn>
                <a:cxn ang="0">
                  <a:pos x="2" y="64"/>
                </a:cxn>
                <a:cxn ang="0">
                  <a:pos x="6" y="54"/>
                </a:cxn>
                <a:cxn ang="0">
                  <a:pos x="10" y="44"/>
                </a:cxn>
                <a:cxn ang="0">
                  <a:pos x="16" y="33"/>
                </a:cxn>
                <a:cxn ang="0">
                  <a:pos x="23" y="23"/>
                </a:cxn>
                <a:cxn ang="0">
                  <a:pos x="31" y="14"/>
                </a:cxn>
                <a:cxn ang="0">
                  <a:pos x="39" y="6"/>
                </a:cxn>
                <a:cxn ang="0">
                  <a:pos x="48" y="0"/>
                </a:cxn>
                <a:cxn ang="0">
                  <a:pos x="48" y="7"/>
                </a:cxn>
                <a:cxn ang="0">
                  <a:pos x="47" y="22"/>
                </a:cxn>
                <a:cxn ang="0">
                  <a:pos x="45" y="41"/>
                </a:cxn>
                <a:cxn ang="0">
                  <a:pos x="44" y="57"/>
                </a:cxn>
              </a:cxnLst>
              <a:rect l="0" t="0" r="r" b="b"/>
              <a:pathLst>
                <a:path w="59" h="378">
                  <a:moveTo>
                    <a:pt x="44" y="57"/>
                  </a:moveTo>
                  <a:lnTo>
                    <a:pt x="33" y="159"/>
                  </a:lnTo>
                  <a:lnTo>
                    <a:pt x="59" y="378"/>
                  </a:lnTo>
                  <a:lnTo>
                    <a:pt x="41" y="350"/>
                  </a:lnTo>
                  <a:lnTo>
                    <a:pt x="29" y="317"/>
                  </a:lnTo>
                  <a:lnTo>
                    <a:pt x="18" y="279"/>
                  </a:lnTo>
                  <a:lnTo>
                    <a:pt x="13" y="237"/>
                  </a:lnTo>
                  <a:lnTo>
                    <a:pt x="8" y="194"/>
                  </a:lnTo>
                  <a:lnTo>
                    <a:pt x="5" y="152"/>
                  </a:lnTo>
                  <a:lnTo>
                    <a:pt x="2" y="110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6" y="54"/>
                  </a:lnTo>
                  <a:lnTo>
                    <a:pt x="10" y="44"/>
                  </a:lnTo>
                  <a:lnTo>
                    <a:pt x="16" y="33"/>
                  </a:lnTo>
                  <a:lnTo>
                    <a:pt x="23" y="23"/>
                  </a:lnTo>
                  <a:lnTo>
                    <a:pt x="31" y="14"/>
                  </a:lnTo>
                  <a:lnTo>
                    <a:pt x="39" y="6"/>
                  </a:lnTo>
                  <a:lnTo>
                    <a:pt x="48" y="0"/>
                  </a:lnTo>
                  <a:lnTo>
                    <a:pt x="48" y="7"/>
                  </a:lnTo>
                  <a:lnTo>
                    <a:pt x="47" y="22"/>
                  </a:lnTo>
                  <a:lnTo>
                    <a:pt x="45" y="41"/>
                  </a:lnTo>
                  <a:lnTo>
                    <a:pt x="44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4" name="Freeform 393"/>
            <p:cNvSpPr>
              <a:spLocks/>
            </p:cNvSpPr>
            <p:nvPr/>
          </p:nvSpPr>
          <p:spPr bwMode="auto">
            <a:xfrm>
              <a:off x="2084" y="305"/>
              <a:ext cx="26" cy="4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6" y="12"/>
                </a:cxn>
                <a:cxn ang="0">
                  <a:pos x="9" y="22"/>
                </a:cxn>
                <a:cxn ang="0">
                  <a:pos x="14" y="32"/>
                </a:cxn>
                <a:cxn ang="0">
                  <a:pos x="20" y="41"/>
                </a:cxn>
                <a:cxn ang="0">
                  <a:pos x="27" y="51"/>
                </a:cxn>
                <a:cxn ang="0">
                  <a:pos x="35" y="59"/>
                </a:cxn>
                <a:cxn ang="0">
                  <a:pos x="43" y="67"/>
                </a:cxn>
                <a:cxn ang="0">
                  <a:pos x="53" y="75"/>
                </a:cxn>
                <a:cxn ang="0">
                  <a:pos x="51" y="81"/>
                </a:cxn>
                <a:cxn ang="0">
                  <a:pos x="45" y="88"/>
                </a:cxn>
                <a:cxn ang="0">
                  <a:pos x="38" y="93"/>
                </a:cxn>
                <a:cxn ang="0">
                  <a:pos x="35" y="93"/>
                </a:cxn>
                <a:cxn ang="0">
                  <a:pos x="36" y="86"/>
                </a:cxn>
                <a:cxn ang="0">
                  <a:pos x="36" y="81"/>
                </a:cxn>
                <a:cxn ang="0">
                  <a:pos x="32" y="75"/>
                </a:cxn>
                <a:cxn ang="0">
                  <a:pos x="29" y="69"/>
                </a:cxn>
                <a:cxn ang="0">
                  <a:pos x="23" y="65"/>
                </a:cxn>
                <a:cxn ang="0">
                  <a:pos x="17" y="59"/>
                </a:cxn>
                <a:cxn ang="0">
                  <a:pos x="12" y="53"/>
                </a:cxn>
                <a:cxn ang="0">
                  <a:pos x="6" y="46"/>
                </a:cxn>
                <a:cxn ang="0">
                  <a:pos x="1" y="33"/>
                </a:cxn>
                <a:cxn ang="0">
                  <a:pos x="0" y="17"/>
                </a:cxn>
                <a:cxn ang="0">
                  <a:pos x="1" y="5"/>
                </a:cxn>
                <a:cxn ang="0">
                  <a:pos x="4" y="0"/>
                </a:cxn>
              </a:cxnLst>
              <a:rect l="0" t="0" r="r" b="b"/>
              <a:pathLst>
                <a:path w="53" h="93">
                  <a:moveTo>
                    <a:pt x="4" y="0"/>
                  </a:moveTo>
                  <a:lnTo>
                    <a:pt x="6" y="12"/>
                  </a:lnTo>
                  <a:lnTo>
                    <a:pt x="9" y="22"/>
                  </a:lnTo>
                  <a:lnTo>
                    <a:pt x="14" y="32"/>
                  </a:lnTo>
                  <a:lnTo>
                    <a:pt x="20" y="41"/>
                  </a:lnTo>
                  <a:lnTo>
                    <a:pt x="27" y="51"/>
                  </a:lnTo>
                  <a:lnTo>
                    <a:pt x="35" y="59"/>
                  </a:lnTo>
                  <a:lnTo>
                    <a:pt x="43" y="67"/>
                  </a:lnTo>
                  <a:lnTo>
                    <a:pt x="53" y="75"/>
                  </a:lnTo>
                  <a:lnTo>
                    <a:pt x="51" y="81"/>
                  </a:lnTo>
                  <a:lnTo>
                    <a:pt x="45" y="88"/>
                  </a:lnTo>
                  <a:lnTo>
                    <a:pt x="38" y="93"/>
                  </a:lnTo>
                  <a:lnTo>
                    <a:pt x="35" y="93"/>
                  </a:lnTo>
                  <a:lnTo>
                    <a:pt x="36" y="86"/>
                  </a:lnTo>
                  <a:lnTo>
                    <a:pt x="36" y="81"/>
                  </a:lnTo>
                  <a:lnTo>
                    <a:pt x="32" y="75"/>
                  </a:lnTo>
                  <a:lnTo>
                    <a:pt x="29" y="69"/>
                  </a:lnTo>
                  <a:lnTo>
                    <a:pt x="23" y="65"/>
                  </a:lnTo>
                  <a:lnTo>
                    <a:pt x="17" y="59"/>
                  </a:lnTo>
                  <a:lnTo>
                    <a:pt x="12" y="53"/>
                  </a:lnTo>
                  <a:lnTo>
                    <a:pt x="6" y="46"/>
                  </a:lnTo>
                  <a:lnTo>
                    <a:pt x="1" y="33"/>
                  </a:lnTo>
                  <a:lnTo>
                    <a:pt x="0" y="17"/>
                  </a:lnTo>
                  <a:lnTo>
                    <a:pt x="1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5" name="Freeform 394"/>
            <p:cNvSpPr>
              <a:spLocks/>
            </p:cNvSpPr>
            <p:nvPr/>
          </p:nvSpPr>
          <p:spPr bwMode="auto">
            <a:xfrm>
              <a:off x="2067" y="364"/>
              <a:ext cx="41" cy="2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77" y="12"/>
                </a:cxn>
                <a:cxn ang="0">
                  <a:pos x="73" y="20"/>
                </a:cxn>
                <a:cxn ang="0">
                  <a:pos x="65" y="28"/>
                </a:cxn>
                <a:cxn ang="0">
                  <a:pos x="52" y="38"/>
                </a:cxn>
                <a:cxn ang="0">
                  <a:pos x="37" y="39"/>
                </a:cxn>
                <a:cxn ang="0">
                  <a:pos x="25" y="38"/>
                </a:cxn>
                <a:cxn ang="0">
                  <a:pos x="16" y="35"/>
                </a:cxn>
                <a:cxn ang="0">
                  <a:pos x="9" y="31"/>
                </a:cxn>
                <a:cxn ang="0">
                  <a:pos x="4" y="27"/>
                </a:cxn>
                <a:cxn ang="0">
                  <a:pos x="1" y="23"/>
                </a:cxn>
                <a:cxn ang="0">
                  <a:pos x="0" y="19"/>
                </a:cxn>
                <a:cxn ang="0">
                  <a:pos x="0" y="17"/>
                </a:cxn>
                <a:cxn ang="0">
                  <a:pos x="18" y="21"/>
                </a:cxn>
                <a:cxn ang="0">
                  <a:pos x="34" y="23"/>
                </a:cxn>
                <a:cxn ang="0">
                  <a:pos x="48" y="20"/>
                </a:cxn>
                <a:cxn ang="0">
                  <a:pos x="60" y="15"/>
                </a:cxn>
                <a:cxn ang="0">
                  <a:pos x="69" y="10"/>
                </a:cxn>
                <a:cxn ang="0">
                  <a:pos x="76" y="4"/>
                </a:cxn>
                <a:cxn ang="0">
                  <a:pos x="79" y="1"/>
                </a:cxn>
                <a:cxn ang="0">
                  <a:pos x="82" y="0"/>
                </a:cxn>
              </a:cxnLst>
              <a:rect l="0" t="0" r="r" b="b"/>
              <a:pathLst>
                <a:path w="82" h="39">
                  <a:moveTo>
                    <a:pt x="82" y="0"/>
                  </a:moveTo>
                  <a:lnTo>
                    <a:pt x="77" y="12"/>
                  </a:lnTo>
                  <a:lnTo>
                    <a:pt x="73" y="20"/>
                  </a:lnTo>
                  <a:lnTo>
                    <a:pt x="65" y="28"/>
                  </a:lnTo>
                  <a:lnTo>
                    <a:pt x="52" y="38"/>
                  </a:lnTo>
                  <a:lnTo>
                    <a:pt x="37" y="39"/>
                  </a:lnTo>
                  <a:lnTo>
                    <a:pt x="25" y="38"/>
                  </a:lnTo>
                  <a:lnTo>
                    <a:pt x="16" y="35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18" y="21"/>
                  </a:lnTo>
                  <a:lnTo>
                    <a:pt x="34" y="23"/>
                  </a:lnTo>
                  <a:lnTo>
                    <a:pt x="48" y="20"/>
                  </a:lnTo>
                  <a:lnTo>
                    <a:pt x="60" y="15"/>
                  </a:lnTo>
                  <a:lnTo>
                    <a:pt x="69" y="10"/>
                  </a:lnTo>
                  <a:lnTo>
                    <a:pt x="76" y="4"/>
                  </a:lnTo>
                  <a:lnTo>
                    <a:pt x="79" y="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6" name="Freeform 399"/>
            <p:cNvSpPr>
              <a:spLocks/>
            </p:cNvSpPr>
            <p:nvPr/>
          </p:nvSpPr>
          <p:spPr bwMode="auto">
            <a:xfrm>
              <a:off x="2011" y="296"/>
              <a:ext cx="41" cy="37"/>
            </a:xfrm>
            <a:custGeom>
              <a:avLst/>
              <a:gdLst/>
              <a:ahLst/>
              <a:cxnLst>
                <a:cxn ang="0">
                  <a:pos x="13" y="28"/>
                </a:cxn>
                <a:cxn ang="0">
                  <a:pos x="14" y="20"/>
                </a:cxn>
                <a:cxn ang="0">
                  <a:pos x="17" y="12"/>
                </a:cxn>
                <a:cxn ang="0">
                  <a:pos x="23" y="5"/>
                </a:cxn>
                <a:cxn ang="0">
                  <a:pos x="31" y="0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4" y="13"/>
                </a:cxn>
                <a:cxn ang="0">
                  <a:pos x="1" y="21"/>
                </a:cxn>
                <a:cxn ang="0">
                  <a:pos x="0" y="30"/>
                </a:cxn>
                <a:cxn ang="0">
                  <a:pos x="1" y="39"/>
                </a:cxn>
                <a:cxn ang="0">
                  <a:pos x="5" y="47"/>
                </a:cxn>
                <a:cxn ang="0">
                  <a:pos x="9" y="54"/>
                </a:cxn>
                <a:cxn ang="0">
                  <a:pos x="15" y="61"/>
                </a:cxn>
                <a:cxn ang="0">
                  <a:pos x="23" y="66"/>
                </a:cxn>
                <a:cxn ang="0">
                  <a:pos x="31" y="70"/>
                </a:cxn>
                <a:cxn ang="0">
                  <a:pos x="40" y="72"/>
                </a:cxn>
                <a:cxn ang="0">
                  <a:pos x="51" y="73"/>
                </a:cxn>
                <a:cxn ang="0">
                  <a:pos x="60" y="72"/>
                </a:cxn>
                <a:cxn ang="0">
                  <a:pos x="69" y="71"/>
                </a:cxn>
                <a:cxn ang="0">
                  <a:pos x="76" y="68"/>
                </a:cxn>
                <a:cxn ang="0">
                  <a:pos x="83" y="63"/>
                </a:cxn>
                <a:cxn ang="0">
                  <a:pos x="78" y="64"/>
                </a:cxn>
                <a:cxn ang="0">
                  <a:pos x="75" y="64"/>
                </a:cxn>
                <a:cxn ang="0">
                  <a:pos x="70" y="65"/>
                </a:cxn>
                <a:cxn ang="0">
                  <a:pos x="66" y="65"/>
                </a:cxn>
                <a:cxn ang="0">
                  <a:pos x="55" y="64"/>
                </a:cxn>
                <a:cxn ang="0">
                  <a:pos x="45" y="63"/>
                </a:cxn>
                <a:cxn ang="0">
                  <a:pos x="36" y="59"/>
                </a:cxn>
                <a:cxn ang="0">
                  <a:pos x="29" y="55"/>
                </a:cxn>
                <a:cxn ang="0">
                  <a:pos x="22" y="49"/>
                </a:cxn>
                <a:cxn ang="0">
                  <a:pos x="17" y="43"/>
                </a:cxn>
                <a:cxn ang="0">
                  <a:pos x="14" y="36"/>
                </a:cxn>
                <a:cxn ang="0">
                  <a:pos x="13" y="28"/>
                </a:cxn>
              </a:cxnLst>
              <a:rect l="0" t="0" r="r" b="b"/>
              <a:pathLst>
                <a:path w="83" h="73">
                  <a:moveTo>
                    <a:pt x="13" y="28"/>
                  </a:moveTo>
                  <a:lnTo>
                    <a:pt x="14" y="20"/>
                  </a:lnTo>
                  <a:lnTo>
                    <a:pt x="17" y="12"/>
                  </a:lnTo>
                  <a:lnTo>
                    <a:pt x="23" y="5"/>
                  </a:lnTo>
                  <a:lnTo>
                    <a:pt x="31" y="0"/>
                  </a:lnTo>
                  <a:lnTo>
                    <a:pt x="13" y="0"/>
                  </a:lnTo>
                  <a:lnTo>
                    <a:pt x="7" y="6"/>
                  </a:lnTo>
                  <a:lnTo>
                    <a:pt x="4" y="13"/>
                  </a:lnTo>
                  <a:lnTo>
                    <a:pt x="1" y="21"/>
                  </a:lnTo>
                  <a:lnTo>
                    <a:pt x="0" y="30"/>
                  </a:lnTo>
                  <a:lnTo>
                    <a:pt x="1" y="39"/>
                  </a:lnTo>
                  <a:lnTo>
                    <a:pt x="5" y="47"/>
                  </a:lnTo>
                  <a:lnTo>
                    <a:pt x="9" y="54"/>
                  </a:lnTo>
                  <a:lnTo>
                    <a:pt x="15" y="61"/>
                  </a:lnTo>
                  <a:lnTo>
                    <a:pt x="23" y="66"/>
                  </a:lnTo>
                  <a:lnTo>
                    <a:pt x="31" y="70"/>
                  </a:lnTo>
                  <a:lnTo>
                    <a:pt x="40" y="72"/>
                  </a:lnTo>
                  <a:lnTo>
                    <a:pt x="51" y="73"/>
                  </a:lnTo>
                  <a:lnTo>
                    <a:pt x="60" y="72"/>
                  </a:lnTo>
                  <a:lnTo>
                    <a:pt x="69" y="71"/>
                  </a:lnTo>
                  <a:lnTo>
                    <a:pt x="76" y="68"/>
                  </a:lnTo>
                  <a:lnTo>
                    <a:pt x="83" y="63"/>
                  </a:lnTo>
                  <a:lnTo>
                    <a:pt x="78" y="64"/>
                  </a:lnTo>
                  <a:lnTo>
                    <a:pt x="75" y="64"/>
                  </a:lnTo>
                  <a:lnTo>
                    <a:pt x="70" y="65"/>
                  </a:lnTo>
                  <a:lnTo>
                    <a:pt x="66" y="65"/>
                  </a:lnTo>
                  <a:lnTo>
                    <a:pt x="55" y="64"/>
                  </a:lnTo>
                  <a:lnTo>
                    <a:pt x="45" y="63"/>
                  </a:lnTo>
                  <a:lnTo>
                    <a:pt x="36" y="59"/>
                  </a:lnTo>
                  <a:lnTo>
                    <a:pt x="29" y="55"/>
                  </a:lnTo>
                  <a:lnTo>
                    <a:pt x="22" y="49"/>
                  </a:lnTo>
                  <a:lnTo>
                    <a:pt x="17" y="43"/>
                  </a:lnTo>
                  <a:lnTo>
                    <a:pt x="14" y="36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7" name="Freeform 400"/>
            <p:cNvSpPr>
              <a:spLocks/>
            </p:cNvSpPr>
            <p:nvPr/>
          </p:nvSpPr>
          <p:spPr bwMode="auto">
            <a:xfrm>
              <a:off x="2104" y="286"/>
              <a:ext cx="37" cy="33"/>
            </a:xfrm>
            <a:custGeom>
              <a:avLst/>
              <a:gdLst/>
              <a:ahLst/>
              <a:cxnLst>
                <a:cxn ang="0">
                  <a:pos x="12" y="25"/>
                </a:cxn>
                <a:cxn ang="0">
                  <a:pos x="13" y="17"/>
                </a:cxn>
                <a:cxn ang="0">
                  <a:pos x="17" y="10"/>
                </a:cxn>
                <a:cxn ang="0">
                  <a:pos x="22" y="4"/>
                </a:cxn>
                <a:cxn ang="0">
                  <a:pos x="29" y="0"/>
                </a:cxn>
                <a:cxn ang="0">
                  <a:pos x="12" y="0"/>
                </a:cxn>
                <a:cxn ang="0">
                  <a:pos x="7" y="6"/>
                </a:cxn>
                <a:cxn ang="0">
                  <a:pos x="4" y="11"/>
                </a:cxn>
                <a:cxn ang="0">
                  <a:pos x="2" y="18"/>
                </a:cxn>
                <a:cxn ang="0">
                  <a:pos x="0" y="26"/>
                </a:cxn>
                <a:cxn ang="0">
                  <a:pos x="2" y="34"/>
                </a:cxn>
                <a:cxn ang="0">
                  <a:pos x="4" y="41"/>
                </a:cxn>
                <a:cxn ang="0">
                  <a:pos x="9" y="48"/>
                </a:cxn>
                <a:cxn ang="0">
                  <a:pos x="14" y="54"/>
                </a:cxn>
                <a:cxn ang="0">
                  <a:pos x="21" y="59"/>
                </a:cxn>
                <a:cxn ang="0">
                  <a:pos x="28" y="62"/>
                </a:cxn>
                <a:cxn ang="0">
                  <a:pos x="37" y="64"/>
                </a:cxn>
                <a:cxn ang="0">
                  <a:pos x="47" y="66"/>
                </a:cxn>
                <a:cxn ang="0">
                  <a:pos x="55" y="64"/>
                </a:cxn>
                <a:cxn ang="0">
                  <a:pos x="63" y="63"/>
                </a:cxn>
                <a:cxn ang="0">
                  <a:pos x="70" y="61"/>
                </a:cxn>
                <a:cxn ang="0">
                  <a:pos x="75" y="57"/>
                </a:cxn>
                <a:cxn ang="0">
                  <a:pos x="72" y="59"/>
                </a:cxn>
                <a:cxn ang="0">
                  <a:pos x="67" y="59"/>
                </a:cxn>
                <a:cxn ang="0">
                  <a:pos x="64" y="59"/>
                </a:cxn>
                <a:cxn ang="0">
                  <a:pos x="59" y="59"/>
                </a:cxn>
                <a:cxn ang="0">
                  <a:pos x="50" y="57"/>
                </a:cxn>
                <a:cxn ang="0">
                  <a:pos x="41" y="56"/>
                </a:cxn>
                <a:cxn ang="0">
                  <a:pos x="33" y="53"/>
                </a:cxn>
                <a:cxn ang="0">
                  <a:pos x="26" y="48"/>
                </a:cxn>
                <a:cxn ang="0">
                  <a:pos x="20" y="44"/>
                </a:cxn>
                <a:cxn ang="0">
                  <a:pos x="15" y="38"/>
                </a:cxn>
                <a:cxn ang="0">
                  <a:pos x="13" y="32"/>
                </a:cxn>
                <a:cxn ang="0">
                  <a:pos x="12" y="25"/>
                </a:cxn>
              </a:cxnLst>
              <a:rect l="0" t="0" r="r" b="b"/>
              <a:pathLst>
                <a:path w="75" h="66">
                  <a:moveTo>
                    <a:pt x="12" y="25"/>
                  </a:moveTo>
                  <a:lnTo>
                    <a:pt x="13" y="17"/>
                  </a:lnTo>
                  <a:lnTo>
                    <a:pt x="17" y="10"/>
                  </a:lnTo>
                  <a:lnTo>
                    <a:pt x="22" y="4"/>
                  </a:lnTo>
                  <a:lnTo>
                    <a:pt x="29" y="0"/>
                  </a:lnTo>
                  <a:lnTo>
                    <a:pt x="12" y="0"/>
                  </a:lnTo>
                  <a:lnTo>
                    <a:pt x="7" y="6"/>
                  </a:lnTo>
                  <a:lnTo>
                    <a:pt x="4" y="11"/>
                  </a:lnTo>
                  <a:lnTo>
                    <a:pt x="2" y="18"/>
                  </a:lnTo>
                  <a:lnTo>
                    <a:pt x="0" y="26"/>
                  </a:lnTo>
                  <a:lnTo>
                    <a:pt x="2" y="34"/>
                  </a:lnTo>
                  <a:lnTo>
                    <a:pt x="4" y="41"/>
                  </a:lnTo>
                  <a:lnTo>
                    <a:pt x="9" y="48"/>
                  </a:lnTo>
                  <a:lnTo>
                    <a:pt x="14" y="54"/>
                  </a:lnTo>
                  <a:lnTo>
                    <a:pt x="21" y="59"/>
                  </a:lnTo>
                  <a:lnTo>
                    <a:pt x="28" y="62"/>
                  </a:lnTo>
                  <a:lnTo>
                    <a:pt x="37" y="64"/>
                  </a:lnTo>
                  <a:lnTo>
                    <a:pt x="47" y="66"/>
                  </a:lnTo>
                  <a:lnTo>
                    <a:pt x="55" y="64"/>
                  </a:lnTo>
                  <a:lnTo>
                    <a:pt x="63" y="63"/>
                  </a:lnTo>
                  <a:lnTo>
                    <a:pt x="70" y="61"/>
                  </a:lnTo>
                  <a:lnTo>
                    <a:pt x="75" y="57"/>
                  </a:lnTo>
                  <a:lnTo>
                    <a:pt x="72" y="59"/>
                  </a:lnTo>
                  <a:lnTo>
                    <a:pt x="67" y="59"/>
                  </a:lnTo>
                  <a:lnTo>
                    <a:pt x="64" y="59"/>
                  </a:lnTo>
                  <a:lnTo>
                    <a:pt x="59" y="59"/>
                  </a:lnTo>
                  <a:lnTo>
                    <a:pt x="50" y="57"/>
                  </a:lnTo>
                  <a:lnTo>
                    <a:pt x="41" y="56"/>
                  </a:lnTo>
                  <a:lnTo>
                    <a:pt x="33" y="53"/>
                  </a:lnTo>
                  <a:lnTo>
                    <a:pt x="26" y="48"/>
                  </a:lnTo>
                  <a:lnTo>
                    <a:pt x="20" y="44"/>
                  </a:lnTo>
                  <a:lnTo>
                    <a:pt x="15" y="38"/>
                  </a:lnTo>
                  <a:lnTo>
                    <a:pt x="13" y="32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Experimental Framework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Prototype built upon the </a:t>
            </a:r>
            <a:r>
              <a:rPr lang="en-US" i="1" dirty="0" smtClean="0">
                <a:solidFill>
                  <a:schemeClr val="accent4"/>
                </a:solidFill>
              </a:rPr>
              <a:t>Log-Based Architecture </a:t>
            </a:r>
            <a:r>
              <a:rPr lang="en-US" dirty="0" smtClean="0"/>
              <a:t>(LBA) framework</a:t>
            </a:r>
          </a:p>
          <a:p>
            <a:pPr lvl="1"/>
            <a:r>
              <a:rPr lang="en-US" dirty="0" smtClean="0"/>
              <a:t>Full butterfly analysis stack implemented in software</a:t>
            </a:r>
          </a:p>
          <a:p>
            <a:pPr lvl="1"/>
            <a:r>
              <a:rPr lang="en-US" dirty="0" smtClean="0"/>
              <a:t>Simulated hardware on shared-memory CMP using Simics</a:t>
            </a:r>
          </a:p>
          <a:p>
            <a:pPr lvl="1"/>
            <a:r>
              <a:rPr lang="en-US" dirty="0" smtClean="0"/>
              <a:t>Used LBA for dynamic instruction traces, inserting epoch boundaries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Measured 3 CMP configurations:  4,8,16 cores</a:t>
            </a:r>
          </a:p>
          <a:p>
            <a:pPr lvl="1"/>
            <a:r>
              <a:rPr lang="en-US" dirty="0" smtClean="0"/>
              <a:t>Corresponds to 2,4,8 application and lifeguard threads</a:t>
            </a:r>
          </a:p>
          <a:p>
            <a:r>
              <a:rPr lang="en-US" dirty="0" smtClean="0"/>
              <a:t>Measured two epoch sizes:  8K, 64K instructions/thread</a:t>
            </a:r>
          </a:p>
          <a:p>
            <a:pPr lvl="1"/>
            <a:endParaRPr lang="en-US" dirty="0" smtClean="0"/>
          </a:p>
          <a:p>
            <a:pPr>
              <a:buNone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Content Placeholder 26"/>
          <p:cNvGraphicFramePr>
            <a:graphicFrameLocks noGrp="1"/>
          </p:cNvGraphicFramePr>
          <p:nvPr>
            <p:ph idx="1"/>
          </p:nvPr>
        </p:nvGraphicFramePr>
        <p:xfrm>
          <a:off x="228600" y="1484531"/>
          <a:ext cx="8686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AddrCheck</a:t>
            </a:r>
            <a:r>
              <a:rPr lang="en-US" dirty="0" smtClean="0"/>
              <a:t> Performance Results</a:t>
            </a:r>
            <a:endParaRPr lang="en-US" dirty="0"/>
          </a:p>
        </p:txBody>
      </p:sp>
      <p:grpSp>
        <p:nvGrpSpPr>
          <p:cNvPr id="3" name="Group 8"/>
          <p:cNvGrpSpPr/>
          <p:nvPr/>
        </p:nvGrpSpPr>
        <p:grpSpPr>
          <a:xfrm>
            <a:off x="-76200" y="5137666"/>
            <a:ext cx="2286000" cy="1056620"/>
            <a:chOff x="152400" y="5257800"/>
            <a:chExt cx="2286000" cy="1056620"/>
          </a:xfrm>
        </p:grpSpPr>
        <p:cxnSp>
          <p:nvCxnSpPr>
            <p:cNvPr id="6" name="Straight Arrow Connector 5"/>
            <p:cNvCxnSpPr/>
            <p:nvPr/>
          </p:nvCxnSpPr>
          <p:spPr>
            <a:xfrm rot="5400000" flipH="1" flipV="1">
              <a:off x="1028700" y="5448300"/>
              <a:ext cx="533400" cy="1524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" name="TextBox 7"/>
            <p:cNvSpPr txBox="1"/>
            <p:nvPr/>
          </p:nvSpPr>
          <p:spPr>
            <a:xfrm>
              <a:off x="152400" y="5791200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alibri" pitchFamily="34" charset="0"/>
                </a:rPr>
                <a:t>2 app/2 lifeguard threads</a:t>
              </a:r>
            </a:p>
            <a:p>
              <a:pPr algn="ctr"/>
              <a:r>
                <a:rPr lang="en-US" sz="1400" dirty="0" smtClean="0">
                  <a:latin typeface="Calibri" pitchFamily="34" charset="0"/>
                </a:rPr>
                <a:t>4 cores total</a:t>
              </a:r>
            </a:p>
          </p:txBody>
        </p:sp>
      </p:grpSp>
      <p:grpSp>
        <p:nvGrpSpPr>
          <p:cNvPr id="4" name="Group 9"/>
          <p:cNvGrpSpPr/>
          <p:nvPr/>
        </p:nvGrpSpPr>
        <p:grpSpPr>
          <a:xfrm>
            <a:off x="2514600" y="5137666"/>
            <a:ext cx="2286000" cy="1056620"/>
            <a:chOff x="152400" y="5257800"/>
            <a:chExt cx="2286000" cy="1056620"/>
          </a:xfrm>
        </p:grpSpPr>
        <p:cxnSp>
          <p:nvCxnSpPr>
            <p:cNvPr id="11" name="Straight Arrow Connector 10"/>
            <p:cNvCxnSpPr/>
            <p:nvPr/>
          </p:nvCxnSpPr>
          <p:spPr>
            <a:xfrm rot="5400000" flipH="1" flipV="1">
              <a:off x="1028700" y="5448300"/>
              <a:ext cx="533400" cy="1524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2" name="TextBox 11"/>
            <p:cNvSpPr txBox="1"/>
            <p:nvPr/>
          </p:nvSpPr>
          <p:spPr>
            <a:xfrm>
              <a:off x="152400" y="5791200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alibri" pitchFamily="34" charset="0"/>
                </a:rPr>
                <a:t>4 app/4 lifeguard threads</a:t>
              </a:r>
            </a:p>
            <a:p>
              <a:pPr algn="ctr"/>
              <a:r>
                <a:rPr lang="en-US" sz="1400" dirty="0" smtClean="0">
                  <a:latin typeface="Calibri" pitchFamily="34" charset="0"/>
                </a:rPr>
                <a:t>8 cores total</a:t>
              </a:r>
            </a:p>
          </p:txBody>
        </p:sp>
      </p:grpSp>
      <p:grpSp>
        <p:nvGrpSpPr>
          <p:cNvPr id="5" name="Group 15"/>
          <p:cNvGrpSpPr/>
          <p:nvPr/>
        </p:nvGrpSpPr>
        <p:grpSpPr>
          <a:xfrm>
            <a:off x="0" y="838200"/>
            <a:ext cx="1219200" cy="1637725"/>
            <a:chOff x="685800" y="5449669"/>
            <a:chExt cx="1219200" cy="1637725"/>
          </a:xfrm>
        </p:grpSpPr>
        <p:cxnSp>
          <p:nvCxnSpPr>
            <p:cNvPr id="17" name="Straight Arrow Connector 16"/>
            <p:cNvCxnSpPr/>
            <p:nvPr/>
          </p:nvCxnSpPr>
          <p:spPr>
            <a:xfrm rot="5400000">
              <a:off x="646906" y="6591300"/>
              <a:ext cx="991394" cy="79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685800" y="5449669"/>
              <a:ext cx="12192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alibri" pitchFamily="34" charset="0"/>
                </a:rPr>
                <a:t>Normalized to sequential, unmonitored</a:t>
              </a:r>
            </a:p>
          </p:txBody>
        </p:sp>
      </p:grpSp>
      <p:grpSp>
        <p:nvGrpSpPr>
          <p:cNvPr id="7" name="Group 12"/>
          <p:cNvGrpSpPr/>
          <p:nvPr/>
        </p:nvGrpSpPr>
        <p:grpSpPr>
          <a:xfrm>
            <a:off x="5105400" y="5137666"/>
            <a:ext cx="2286000" cy="1056620"/>
            <a:chOff x="152400" y="5257800"/>
            <a:chExt cx="2286000" cy="1056620"/>
          </a:xfrm>
        </p:grpSpPr>
        <p:cxnSp>
          <p:nvCxnSpPr>
            <p:cNvPr id="14" name="Straight Arrow Connector 13"/>
            <p:cNvCxnSpPr/>
            <p:nvPr/>
          </p:nvCxnSpPr>
          <p:spPr>
            <a:xfrm rot="5400000" flipH="1" flipV="1">
              <a:off x="1028700" y="5448300"/>
              <a:ext cx="533400" cy="152400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" name="TextBox 14"/>
            <p:cNvSpPr txBox="1"/>
            <p:nvPr/>
          </p:nvSpPr>
          <p:spPr>
            <a:xfrm>
              <a:off x="152400" y="5791200"/>
              <a:ext cx="228600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alibri" pitchFamily="34" charset="0"/>
                </a:rPr>
                <a:t>8 app/8 lifeguard threads</a:t>
              </a:r>
            </a:p>
            <a:p>
              <a:pPr algn="ctr"/>
              <a:r>
                <a:rPr lang="en-US" sz="1400" dirty="0" smtClean="0">
                  <a:latin typeface="Calibri" pitchFamily="34" charset="0"/>
                </a:rPr>
                <a:t>16 cores total</a:t>
              </a:r>
            </a:p>
          </p:txBody>
        </p:sp>
      </p:grpSp>
      <p:cxnSp>
        <p:nvCxnSpPr>
          <p:cNvPr id="23" name="Straight Connector 22"/>
          <p:cNvCxnSpPr/>
          <p:nvPr/>
        </p:nvCxnSpPr>
        <p:spPr>
          <a:xfrm>
            <a:off x="990600" y="3688235"/>
            <a:ext cx="777240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graphicEl>
                                              <a:chart seriesIdx="0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graphicEl>
                                              <a:chart seriesIdx="1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graphicEl>
                                              <a:chart seriesIdx="2" categoryIdx="-4" bldStep="series"/>
                                            </p:graphic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27" grpId="0" uiExpand="1">
        <p:bldSub>
          <a:bldChart bld="series" animBg="0"/>
        </p:bldSub>
      </p:bldGraphic>
    </p:bld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7" name="Content Placeholder 26"/>
          <p:cNvGraphicFramePr>
            <a:graphicFrameLocks noGrp="1"/>
          </p:cNvGraphicFramePr>
          <p:nvPr>
            <p:ph idx="1"/>
          </p:nvPr>
        </p:nvGraphicFramePr>
        <p:xfrm>
          <a:off x="152400" y="1484531"/>
          <a:ext cx="88392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AddrCheck</a:t>
            </a:r>
            <a:r>
              <a:rPr lang="en-US" dirty="0" smtClean="0"/>
              <a:t> Performance Results</a:t>
            </a:r>
            <a:endParaRPr lang="en-US" dirty="0"/>
          </a:p>
        </p:txBody>
      </p:sp>
      <p:grpSp>
        <p:nvGrpSpPr>
          <p:cNvPr id="5" name="Group 15"/>
          <p:cNvGrpSpPr/>
          <p:nvPr/>
        </p:nvGrpSpPr>
        <p:grpSpPr>
          <a:xfrm>
            <a:off x="0" y="838200"/>
            <a:ext cx="1219200" cy="1637725"/>
            <a:chOff x="685800" y="5449669"/>
            <a:chExt cx="1219200" cy="1637725"/>
          </a:xfrm>
        </p:grpSpPr>
        <p:cxnSp>
          <p:nvCxnSpPr>
            <p:cNvPr id="17" name="Straight Arrow Connector 16"/>
            <p:cNvCxnSpPr/>
            <p:nvPr/>
          </p:nvCxnSpPr>
          <p:spPr>
            <a:xfrm rot="5400000">
              <a:off x="646906" y="6591300"/>
              <a:ext cx="991394" cy="79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685800" y="5449669"/>
              <a:ext cx="12192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alibri" pitchFamily="34" charset="0"/>
                </a:rPr>
                <a:t>Normalized to sequential, unmonitored</a:t>
              </a:r>
            </a:p>
          </p:txBody>
        </p:sp>
      </p:grpSp>
      <p:sp>
        <p:nvSpPr>
          <p:cNvPr id="20" name="Oval 19" hidden="1"/>
          <p:cNvSpPr/>
          <p:nvPr/>
        </p:nvSpPr>
        <p:spPr>
          <a:xfrm>
            <a:off x="4419600" y="4419600"/>
            <a:ext cx="6096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endParaRPr lang="en-US" sz="13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990600" y="3694331"/>
            <a:ext cx="777240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Tm="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/>
          <p:nvPr/>
        </p:nvGrpSpPr>
        <p:grpSpPr>
          <a:xfrm>
            <a:off x="1524000" y="1295400"/>
            <a:ext cx="1295400" cy="2209800"/>
            <a:chOff x="7239000" y="1219200"/>
            <a:chExt cx="990600" cy="4343400"/>
          </a:xfrm>
        </p:grpSpPr>
        <p:sp>
          <p:nvSpPr>
            <p:cNvPr id="5" name="Rectangle 4"/>
            <p:cNvSpPr/>
            <p:nvPr/>
          </p:nvSpPr>
          <p:spPr>
            <a:xfrm rot="5400000">
              <a:off x="5486400" y="2971800"/>
              <a:ext cx="4343400" cy="838200"/>
            </a:xfrm>
            <a:prstGeom prst="rect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t" anchorCtr="0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ld 0x14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st 0x10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315200" y="3745468"/>
              <a:ext cx="914400" cy="725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dirty="0" smtClean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Dynamic Program Monitoring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838200" y="3810000"/>
            <a:ext cx="7467600" cy="2286000"/>
          </a:xfrm>
        </p:spPr>
        <p:txBody>
          <a:bodyPr>
            <a:noAutofit/>
          </a:bodyPr>
          <a:lstStyle/>
          <a:p>
            <a:r>
              <a:rPr lang="en-US" dirty="0" smtClean="0"/>
              <a:t>Application is dynamically monitored by a </a:t>
            </a:r>
            <a:r>
              <a:rPr lang="en-US" b="1" i="1" dirty="0" smtClean="0">
                <a:solidFill>
                  <a:schemeClr val="accent4"/>
                </a:solidFill>
              </a:rPr>
              <a:t>lifeguard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smtClean="0"/>
              <a:t>as it runs</a:t>
            </a:r>
          </a:p>
          <a:p>
            <a:pPr lvl="1"/>
            <a:r>
              <a:rPr lang="en-US" dirty="0" smtClean="0"/>
              <a:t>Monitors each dynamic instruction</a:t>
            </a:r>
          </a:p>
          <a:p>
            <a:r>
              <a:rPr lang="en-US" dirty="0" smtClean="0"/>
              <a:t>Lifeguard maintains finite-state machine model of correct execution</a:t>
            </a:r>
          </a:p>
          <a:p>
            <a:pPr lvl="1"/>
            <a:r>
              <a:rPr lang="en-US" dirty="0" smtClean="0"/>
              <a:t>Checks metadata</a:t>
            </a:r>
            <a:r>
              <a:rPr lang="en-US" i="1" dirty="0" smtClean="0">
                <a:solidFill>
                  <a:schemeClr val="accent4"/>
                </a:solidFill>
              </a:rPr>
              <a:t> </a:t>
            </a:r>
            <a:r>
              <a:rPr lang="en-US" dirty="0" smtClean="0"/>
              <a:t>to see if program does something wrong</a:t>
            </a:r>
          </a:p>
          <a:p>
            <a:pPr lvl="2"/>
            <a:r>
              <a:rPr lang="en-US" dirty="0" smtClean="0"/>
              <a:t>Ex: Has memory location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0x14</a:t>
            </a:r>
            <a:r>
              <a:rPr lang="en-US" dirty="0" smtClean="0"/>
              <a:t> been allocated?</a:t>
            </a:r>
          </a:p>
          <a:p>
            <a:pPr lvl="1"/>
            <a:endParaRPr lang="en-US" dirty="0" smtClean="0"/>
          </a:p>
        </p:txBody>
      </p:sp>
      <p:sp>
        <p:nvSpPr>
          <p:cNvPr id="12" name="TextBox 11"/>
          <p:cNvSpPr txBox="1"/>
          <p:nvPr/>
        </p:nvSpPr>
        <p:spPr>
          <a:xfrm>
            <a:off x="5943600" y="2209800"/>
            <a:ext cx="914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Lifeguard</a:t>
            </a:r>
          </a:p>
        </p:txBody>
      </p:sp>
      <p:sp>
        <p:nvSpPr>
          <p:cNvPr id="54" name="Cloud Callout 53"/>
          <p:cNvSpPr/>
          <p:nvPr/>
        </p:nvSpPr>
        <p:spPr>
          <a:xfrm>
            <a:off x="6248400" y="838200"/>
            <a:ext cx="1676400" cy="609600"/>
          </a:xfrm>
          <a:prstGeom prst="cloudCallout">
            <a:avLst/>
          </a:prstGeom>
          <a:solidFill>
            <a:schemeClr val="accent1">
              <a:lumMod val="90000"/>
            </a:schemeClr>
          </a:solidFill>
          <a:ln/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</a:rPr>
              <a:t>Did app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</a:rPr>
              <a:t>malloc </a:t>
            </a:r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0x14</a:t>
            </a:r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</a:rPr>
              <a:t>?</a:t>
            </a:r>
          </a:p>
        </p:txBody>
      </p:sp>
      <p:cxnSp>
        <p:nvCxnSpPr>
          <p:cNvPr id="58" name="Straight Arrow Connector 57"/>
          <p:cNvCxnSpPr>
            <a:endCxn id="25" idx="1"/>
          </p:cNvCxnSpPr>
          <p:nvPr/>
        </p:nvCxnSpPr>
        <p:spPr>
          <a:xfrm>
            <a:off x="6248400" y="1981200"/>
            <a:ext cx="1219200" cy="532031"/>
          </a:xfrm>
          <a:prstGeom prst="straightConnector1">
            <a:avLst/>
          </a:prstGeom>
          <a:ln w="12700">
            <a:solidFill>
              <a:schemeClr val="tx1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1" name="TextBox 60"/>
          <p:cNvSpPr txBox="1"/>
          <p:nvPr/>
        </p:nvSpPr>
        <p:spPr>
          <a:xfrm>
            <a:off x="6657595" y="1762780"/>
            <a:ext cx="886205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Check </a:t>
            </a:r>
          </a:p>
          <a:p>
            <a:r>
              <a:rPr lang="en-US" sz="1400" dirty="0" smtClean="0">
                <a:latin typeface="Calibri" pitchFamily="34" charset="0"/>
              </a:rPr>
              <a:t>metadata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81200" y="3602495"/>
            <a:ext cx="12192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atin typeface="Calibri" pitchFamily="34" charset="0"/>
              </a:rPr>
              <a:t>Application</a:t>
            </a:r>
          </a:p>
        </p:txBody>
      </p:sp>
      <p:graphicFrame>
        <p:nvGraphicFramePr>
          <p:cNvPr id="41" name="Table 40"/>
          <p:cNvGraphicFramePr>
            <a:graphicFrameLocks noGrp="1"/>
          </p:cNvGraphicFramePr>
          <p:nvPr/>
        </p:nvGraphicFramePr>
        <p:xfrm>
          <a:off x="7315200" y="1972211"/>
          <a:ext cx="1295400" cy="1463040"/>
        </p:xfrm>
        <a:graphic>
          <a:graphicData uri="http://schemas.openxmlformats.org/drawingml/2006/table">
            <a:tbl>
              <a:tblPr firstRow="1" bandRow="1">
                <a:tableStyleId>{5940675A-B579-460E-94D1-54222C63F5DA}</a:tableStyleId>
              </a:tblPr>
              <a:tblGrid>
                <a:gridCol w="838200"/>
                <a:gridCol w="457200"/>
              </a:tblGrid>
              <a:tr h="28705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ourier New" pitchFamily="49" charset="0"/>
                          <a:cs typeface="Courier New" pitchFamily="49" charset="0"/>
                        </a:rPr>
                        <a:t>0x10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Calibri" pitchFamily="34" charset="0"/>
                        </a:rPr>
                        <a:t>1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705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ourier New" pitchFamily="49" charset="0"/>
                          <a:cs typeface="Courier New" pitchFamily="49" charset="0"/>
                        </a:rPr>
                        <a:t>0x14</a:t>
                      </a:r>
                      <a:endParaRPr lang="en-US" sz="1800" b="1" dirty="0">
                        <a:latin typeface="Courier New" pitchFamily="49" charset="0"/>
                        <a:cs typeface="Courier New" pitchFamily="49" charset="0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Calibri" pitchFamily="34" charset="0"/>
                        </a:rPr>
                        <a:t>0</a:t>
                      </a:r>
                      <a:endParaRPr lang="en-US" sz="1800" dirty="0">
                        <a:latin typeface="Calibri" pitchFamily="34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705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ourier New" pitchFamily="49" charset="0"/>
                          <a:cs typeface="Courier New" pitchFamily="49" charset="0"/>
                        </a:rPr>
                        <a:t>0x18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Courier New" pitchFamily="49" charset="0"/>
                          <a:cs typeface="Courier New" pitchFamily="49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  <a:tr h="287055">
                <a:tc>
                  <a:txBody>
                    <a:bodyPr/>
                    <a:lstStyle/>
                    <a:p>
                      <a:pPr algn="r"/>
                      <a:r>
                        <a:rPr lang="en-US" sz="1800" b="1" dirty="0" smtClean="0">
                          <a:latin typeface="Courier New" pitchFamily="49" charset="0"/>
                          <a:cs typeface="Courier New" pitchFamily="49" charset="0"/>
                        </a:rPr>
                        <a:t>0x22</a:t>
                      </a: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800" dirty="0" smtClean="0">
                          <a:latin typeface="Courier New" pitchFamily="49" charset="0"/>
                          <a:cs typeface="Courier New" pitchFamily="49" charset="0"/>
                        </a:rPr>
                        <a:t>.</a:t>
                      </a:r>
                    </a:p>
                  </a:txBody>
                  <a:tcPr>
                    <a:lnL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5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51" name="TextBox 50"/>
          <p:cNvSpPr txBox="1"/>
          <p:nvPr/>
        </p:nvSpPr>
        <p:spPr>
          <a:xfrm>
            <a:off x="7391400" y="1295400"/>
            <a:ext cx="1905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Metadata:</a:t>
            </a:r>
          </a:p>
          <a:p>
            <a:pPr algn="ctr"/>
            <a:r>
              <a:rPr lang="en-US" dirty="0" smtClean="0">
                <a:latin typeface="Calibri" pitchFamily="34" charset="0"/>
              </a:rPr>
              <a:t>  Allocated?</a:t>
            </a:r>
          </a:p>
        </p:txBody>
      </p:sp>
      <p:sp>
        <p:nvSpPr>
          <p:cNvPr id="44" name="Down Arrow 43"/>
          <p:cNvSpPr/>
          <p:nvPr/>
        </p:nvSpPr>
        <p:spPr>
          <a:xfrm>
            <a:off x="990600" y="2971800"/>
            <a:ext cx="533400" cy="620478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1030" name="Picture 6" descr="C:\Users\Michelle\AppData\Local\Microsoft\Windows\Temporary Internet Files\Content.IE5\1KZOMU4V\MCj0290861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3269894"/>
            <a:ext cx="639778" cy="452576"/>
          </a:xfrm>
          <a:prstGeom prst="rect">
            <a:avLst/>
          </a:prstGeom>
          <a:noFill/>
        </p:spPr>
      </p:pic>
      <p:sp>
        <p:nvSpPr>
          <p:cNvPr id="22" name="Cloud Callout 21"/>
          <p:cNvSpPr/>
          <p:nvPr/>
        </p:nvSpPr>
        <p:spPr>
          <a:xfrm>
            <a:off x="6248400" y="762000"/>
            <a:ext cx="1752600" cy="762000"/>
          </a:xfrm>
          <a:prstGeom prst="cloudCallout">
            <a:avLst/>
          </a:prstGeom>
          <a:solidFill>
            <a:schemeClr val="bg1">
              <a:lumMod val="85000"/>
            </a:schemeClr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</a:rPr>
              <a:t>ERROR: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0x14</a:t>
            </a:r>
          </a:p>
          <a:p>
            <a:pPr algn="ctr"/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</a:rPr>
              <a:t>unallocated</a:t>
            </a:r>
          </a:p>
        </p:txBody>
      </p:sp>
      <p:sp>
        <p:nvSpPr>
          <p:cNvPr id="23" name="Rounded Rectangle 22"/>
          <p:cNvSpPr/>
          <p:nvPr/>
        </p:nvSpPr>
        <p:spPr>
          <a:xfrm>
            <a:off x="1524000" y="1828800"/>
            <a:ext cx="1066800" cy="304800"/>
          </a:xfrm>
          <a:prstGeom prst="roundRect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5" name="Rounded Rectangle 24"/>
          <p:cNvSpPr/>
          <p:nvPr/>
        </p:nvSpPr>
        <p:spPr>
          <a:xfrm>
            <a:off x="7467600" y="2322731"/>
            <a:ext cx="1219200" cy="381000"/>
          </a:xfrm>
          <a:prstGeom prst="roundRect">
            <a:avLst/>
          </a:prstGeom>
          <a:noFill/>
          <a:ln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grpSp>
        <p:nvGrpSpPr>
          <p:cNvPr id="70" name="Group 351"/>
          <p:cNvGrpSpPr>
            <a:grpSpLocks noChangeAspect="1"/>
          </p:cNvGrpSpPr>
          <p:nvPr/>
        </p:nvGrpSpPr>
        <p:grpSpPr bwMode="auto">
          <a:xfrm flipH="1">
            <a:off x="5486400" y="1268557"/>
            <a:ext cx="837845" cy="941243"/>
            <a:chOff x="1800" y="152"/>
            <a:chExt cx="697" cy="833"/>
          </a:xfrm>
        </p:grpSpPr>
        <p:sp>
          <p:nvSpPr>
            <p:cNvPr id="71" name="Freeform 355"/>
            <p:cNvSpPr>
              <a:spLocks/>
            </p:cNvSpPr>
            <p:nvPr/>
          </p:nvSpPr>
          <p:spPr bwMode="auto">
            <a:xfrm>
              <a:off x="1809" y="219"/>
              <a:ext cx="169" cy="185"/>
            </a:xfrm>
            <a:custGeom>
              <a:avLst/>
              <a:gdLst/>
              <a:ahLst/>
              <a:cxnLst>
                <a:cxn ang="0">
                  <a:pos x="159" y="29"/>
                </a:cxn>
                <a:cxn ang="0">
                  <a:pos x="128" y="4"/>
                </a:cxn>
                <a:cxn ang="0">
                  <a:pos x="125" y="4"/>
                </a:cxn>
                <a:cxn ang="0">
                  <a:pos x="120" y="2"/>
                </a:cxn>
                <a:cxn ang="0">
                  <a:pos x="112" y="1"/>
                </a:cxn>
                <a:cxn ang="0">
                  <a:pos x="102" y="1"/>
                </a:cxn>
                <a:cxn ang="0">
                  <a:pos x="92" y="0"/>
                </a:cxn>
                <a:cxn ang="0">
                  <a:pos x="83" y="0"/>
                </a:cxn>
                <a:cxn ang="0">
                  <a:pos x="75" y="1"/>
                </a:cxn>
                <a:cxn ang="0">
                  <a:pos x="70" y="4"/>
                </a:cxn>
                <a:cxn ang="0">
                  <a:pos x="67" y="7"/>
                </a:cxn>
                <a:cxn ang="0">
                  <a:pos x="61" y="9"/>
                </a:cxn>
                <a:cxn ang="0">
                  <a:pos x="54" y="13"/>
                </a:cxn>
                <a:cxn ang="0">
                  <a:pos x="46" y="16"/>
                </a:cxn>
                <a:cxn ang="0">
                  <a:pos x="39" y="20"/>
                </a:cxn>
                <a:cxn ang="0">
                  <a:pos x="32" y="25"/>
                </a:cxn>
                <a:cxn ang="0">
                  <a:pos x="28" y="31"/>
                </a:cxn>
                <a:cxn ang="0">
                  <a:pos x="25" y="39"/>
                </a:cxn>
                <a:cxn ang="0">
                  <a:pos x="25" y="60"/>
                </a:cxn>
                <a:cxn ang="0">
                  <a:pos x="29" y="84"/>
                </a:cxn>
                <a:cxn ang="0">
                  <a:pos x="32" y="106"/>
                </a:cxn>
                <a:cxn ang="0">
                  <a:pos x="34" y="120"/>
                </a:cxn>
                <a:cxn ang="0">
                  <a:pos x="36" y="128"/>
                </a:cxn>
                <a:cxn ang="0">
                  <a:pos x="36" y="136"/>
                </a:cxn>
                <a:cxn ang="0">
                  <a:pos x="34" y="143"/>
                </a:cxn>
                <a:cxn ang="0">
                  <a:pos x="34" y="145"/>
                </a:cxn>
                <a:cxn ang="0">
                  <a:pos x="0" y="150"/>
                </a:cxn>
                <a:cxn ang="0">
                  <a:pos x="1" y="151"/>
                </a:cxn>
                <a:cxn ang="0">
                  <a:pos x="4" y="155"/>
                </a:cxn>
                <a:cxn ang="0">
                  <a:pos x="9" y="160"/>
                </a:cxn>
                <a:cxn ang="0">
                  <a:pos x="15" y="166"/>
                </a:cxn>
                <a:cxn ang="0">
                  <a:pos x="22" y="173"/>
                </a:cxn>
                <a:cxn ang="0">
                  <a:pos x="28" y="179"/>
                </a:cxn>
                <a:cxn ang="0">
                  <a:pos x="33" y="185"/>
                </a:cxn>
                <a:cxn ang="0">
                  <a:pos x="38" y="188"/>
                </a:cxn>
                <a:cxn ang="0">
                  <a:pos x="45" y="193"/>
                </a:cxn>
                <a:cxn ang="0">
                  <a:pos x="53" y="196"/>
                </a:cxn>
                <a:cxn ang="0">
                  <a:pos x="57" y="198"/>
                </a:cxn>
                <a:cxn ang="0">
                  <a:pos x="60" y="198"/>
                </a:cxn>
                <a:cxn ang="0">
                  <a:pos x="34" y="224"/>
                </a:cxn>
                <a:cxn ang="0">
                  <a:pos x="66" y="249"/>
                </a:cxn>
                <a:cxn ang="0">
                  <a:pos x="75" y="279"/>
                </a:cxn>
                <a:cxn ang="0">
                  <a:pos x="115" y="281"/>
                </a:cxn>
                <a:cxn ang="0">
                  <a:pos x="146" y="271"/>
                </a:cxn>
                <a:cxn ang="0">
                  <a:pos x="148" y="272"/>
                </a:cxn>
                <a:cxn ang="0">
                  <a:pos x="153" y="277"/>
                </a:cxn>
                <a:cxn ang="0">
                  <a:pos x="159" y="282"/>
                </a:cxn>
                <a:cxn ang="0">
                  <a:pos x="167" y="289"/>
                </a:cxn>
                <a:cxn ang="0">
                  <a:pos x="175" y="296"/>
                </a:cxn>
                <a:cxn ang="0">
                  <a:pos x="183" y="303"/>
                </a:cxn>
                <a:cxn ang="0">
                  <a:pos x="190" y="308"/>
                </a:cxn>
                <a:cxn ang="0">
                  <a:pos x="193" y="311"/>
                </a:cxn>
                <a:cxn ang="0">
                  <a:pos x="200" y="316"/>
                </a:cxn>
                <a:cxn ang="0">
                  <a:pos x="209" y="318"/>
                </a:cxn>
                <a:cxn ang="0">
                  <a:pos x="216" y="321"/>
                </a:cxn>
                <a:cxn ang="0">
                  <a:pos x="219" y="322"/>
                </a:cxn>
                <a:cxn ang="0">
                  <a:pos x="206" y="362"/>
                </a:cxn>
                <a:cxn ang="0">
                  <a:pos x="229" y="370"/>
                </a:cxn>
                <a:cxn ang="0">
                  <a:pos x="287" y="357"/>
                </a:cxn>
                <a:cxn ang="0">
                  <a:pos x="337" y="160"/>
                </a:cxn>
                <a:cxn ang="0">
                  <a:pos x="274" y="103"/>
                </a:cxn>
                <a:cxn ang="0">
                  <a:pos x="159" y="29"/>
                </a:cxn>
              </a:cxnLst>
              <a:rect l="0" t="0" r="r" b="b"/>
              <a:pathLst>
                <a:path w="337" h="370">
                  <a:moveTo>
                    <a:pt x="159" y="29"/>
                  </a:moveTo>
                  <a:lnTo>
                    <a:pt x="128" y="4"/>
                  </a:lnTo>
                  <a:lnTo>
                    <a:pt x="125" y="4"/>
                  </a:lnTo>
                  <a:lnTo>
                    <a:pt x="120" y="2"/>
                  </a:lnTo>
                  <a:lnTo>
                    <a:pt x="112" y="1"/>
                  </a:lnTo>
                  <a:lnTo>
                    <a:pt x="102" y="1"/>
                  </a:lnTo>
                  <a:lnTo>
                    <a:pt x="92" y="0"/>
                  </a:lnTo>
                  <a:lnTo>
                    <a:pt x="83" y="0"/>
                  </a:lnTo>
                  <a:lnTo>
                    <a:pt x="75" y="1"/>
                  </a:lnTo>
                  <a:lnTo>
                    <a:pt x="70" y="4"/>
                  </a:lnTo>
                  <a:lnTo>
                    <a:pt x="67" y="7"/>
                  </a:lnTo>
                  <a:lnTo>
                    <a:pt x="61" y="9"/>
                  </a:lnTo>
                  <a:lnTo>
                    <a:pt x="54" y="13"/>
                  </a:lnTo>
                  <a:lnTo>
                    <a:pt x="46" y="16"/>
                  </a:lnTo>
                  <a:lnTo>
                    <a:pt x="39" y="20"/>
                  </a:lnTo>
                  <a:lnTo>
                    <a:pt x="32" y="25"/>
                  </a:lnTo>
                  <a:lnTo>
                    <a:pt x="28" y="31"/>
                  </a:lnTo>
                  <a:lnTo>
                    <a:pt x="25" y="39"/>
                  </a:lnTo>
                  <a:lnTo>
                    <a:pt x="25" y="60"/>
                  </a:lnTo>
                  <a:lnTo>
                    <a:pt x="29" y="84"/>
                  </a:lnTo>
                  <a:lnTo>
                    <a:pt x="32" y="106"/>
                  </a:lnTo>
                  <a:lnTo>
                    <a:pt x="34" y="120"/>
                  </a:lnTo>
                  <a:lnTo>
                    <a:pt x="36" y="128"/>
                  </a:lnTo>
                  <a:lnTo>
                    <a:pt x="36" y="136"/>
                  </a:lnTo>
                  <a:lnTo>
                    <a:pt x="34" y="143"/>
                  </a:lnTo>
                  <a:lnTo>
                    <a:pt x="34" y="145"/>
                  </a:lnTo>
                  <a:lnTo>
                    <a:pt x="0" y="150"/>
                  </a:lnTo>
                  <a:lnTo>
                    <a:pt x="1" y="151"/>
                  </a:lnTo>
                  <a:lnTo>
                    <a:pt x="4" y="155"/>
                  </a:lnTo>
                  <a:lnTo>
                    <a:pt x="9" y="160"/>
                  </a:lnTo>
                  <a:lnTo>
                    <a:pt x="15" y="166"/>
                  </a:lnTo>
                  <a:lnTo>
                    <a:pt x="22" y="173"/>
                  </a:lnTo>
                  <a:lnTo>
                    <a:pt x="28" y="179"/>
                  </a:lnTo>
                  <a:lnTo>
                    <a:pt x="33" y="185"/>
                  </a:lnTo>
                  <a:lnTo>
                    <a:pt x="38" y="188"/>
                  </a:lnTo>
                  <a:lnTo>
                    <a:pt x="45" y="193"/>
                  </a:lnTo>
                  <a:lnTo>
                    <a:pt x="53" y="196"/>
                  </a:lnTo>
                  <a:lnTo>
                    <a:pt x="57" y="198"/>
                  </a:lnTo>
                  <a:lnTo>
                    <a:pt x="60" y="198"/>
                  </a:lnTo>
                  <a:lnTo>
                    <a:pt x="34" y="224"/>
                  </a:lnTo>
                  <a:lnTo>
                    <a:pt x="66" y="249"/>
                  </a:lnTo>
                  <a:lnTo>
                    <a:pt x="75" y="279"/>
                  </a:lnTo>
                  <a:lnTo>
                    <a:pt x="115" y="281"/>
                  </a:lnTo>
                  <a:lnTo>
                    <a:pt x="146" y="271"/>
                  </a:lnTo>
                  <a:lnTo>
                    <a:pt x="148" y="272"/>
                  </a:lnTo>
                  <a:lnTo>
                    <a:pt x="153" y="277"/>
                  </a:lnTo>
                  <a:lnTo>
                    <a:pt x="159" y="282"/>
                  </a:lnTo>
                  <a:lnTo>
                    <a:pt x="167" y="289"/>
                  </a:lnTo>
                  <a:lnTo>
                    <a:pt x="175" y="296"/>
                  </a:lnTo>
                  <a:lnTo>
                    <a:pt x="183" y="303"/>
                  </a:lnTo>
                  <a:lnTo>
                    <a:pt x="190" y="308"/>
                  </a:lnTo>
                  <a:lnTo>
                    <a:pt x="193" y="311"/>
                  </a:lnTo>
                  <a:lnTo>
                    <a:pt x="200" y="316"/>
                  </a:lnTo>
                  <a:lnTo>
                    <a:pt x="209" y="318"/>
                  </a:lnTo>
                  <a:lnTo>
                    <a:pt x="216" y="321"/>
                  </a:lnTo>
                  <a:lnTo>
                    <a:pt x="219" y="322"/>
                  </a:lnTo>
                  <a:lnTo>
                    <a:pt x="206" y="362"/>
                  </a:lnTo>
                  <a:lnTo>
                    <a:pt x="229" y="370"/>
                  </a:lnTo>
                  <a:lnTo>
                    <a:pt x="287" y="357"/>
                  </a:lnTo>
                  <a:lnTo>
                    <a:pt x="337" y="160"/>
                  </a:lnTo>
                  <a:lnTo>
                    <a:pt x="274" y="103"/>
                  </a:lnTo>
                  <a:lnTo>
                    <a:pt x="159" y="29"/>
                  </a:lnTo>
                  <a:close/>
                </a:path>
              </a:pathLst>
            </a:custGeom>
            <a:solidFill>
              <a:srgbClr val="D86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2" name="Freeform 358"/>
            <p:cNvSpPr>
              <a:spLocks/>
            </p:cNvSpPr>
            <p:nvPr/>
          </p:nvSpPr>
          <p:spPr bwMode="auto">
            <a:xfrm>
              <a:off x="1805" y="434"/>
              <a:ext cx="445" cy="551"/>
            </a:xfrm>
            <a:custGeom>
              <a:avLst/>
              <a:gdLst/>
              <a:ahLst/>
              <a:cxnLst>
                <a:cxn ang="0">
                  <a:pos x="186" y="55"/>
                </a:cxn>
                <a:cxn ang="0">
                  <a:pos x="167" y="74"/>
                </a:cxn>
                <a:cxn ang="0">
                  <a:pos x="124" y="116"/>
                </a:cxn>
                <a:cxn ang="0">
                  <a:pos x="82" y="160"/>
                </a:cxn>
                <a:cxn ang="0">
                  <a:pos x="61" y="184"/>
                </a:cxn>
                <a:cxn ang="0">
                  <a:pos x="50" y="209"/>
                </a:cxn>
                <a:cxn ang="0">
                  <a:pos x="29" y="251"/>
                </a:cxn>
                <a:cxn ang="0">
                  <a:pos x="8" y="296"/>
                </a:cxn>
                <a:cxn ang="0">
                  <a:pos x="0" y="323"/>
                </a:cxn>
                <a:cxn ang="0">
                  <a:pos x="9" y="363"/>
                </a:cxn>
                <a:cxn ang="0">
                  <a:pos x="27" y="436"/>
                </a:cxn>
                <a:cxn ang="0">
                  <a:pos x="45" y="506"/>
                </a:cxn>
                <a:cxn ang="0">
                  <a:pos x="53" y="537"/>
                </a:cxn>
                <a:cxn ang="0">
                  <a:pos x="63" y="570"/>
                </a:cxn>
                <a:cxn ang="0">
                  <a:pos x="71" y="611"/>
                </a:cxn>
                <a:cxn ang="0">
                  <a:pos x="57" y="766"/>
                </a:cxn>
                <a:cxn ang="0">
                  <a:pos x="46" y="921"/>
                </a:cxn>
                <a:cxn ang="0">
                  <a:pos x="50" y="997"/>
                </a:cxn>
                <a:cxn ang="0">
                  <a:pos x="55" y="1067"/>
                </a:cxn>
                <a:cxn ang="0">
                  <a:pos x="71" y="1065"/>
                </a:cxn>
                <a:cxn ang="0">
                  <a:pos x="110" y="1059"/>
                </a:cxn>
                <a:cxn ang="0">
                  <a:pos x="154" y="1054"/>
                </a:cxn>
                <a:cxn ang="0">
                  <a:pos x="186" y="1054"/>
                </a:cxn>
                <a:cxn ang="0">
                  <a:pos x="204" y="1058"/>
                </a:cxn>
                <a:cxn ang="0">
                  <a:pos x="230" y="1063"/>
                </a:cxn>
                <a:cxn ang="0">
                  <a:pos x="265" y="1068"/>
                </a:cxn>
                <a:cxn ang="0">
                  <a:pos x="303" y="1075"/>
                </a:cxn>
                <a:cxn ang="0">
                  <a:pos x="340" y="1083"/>
                </a:cxn>
                <a:cxn ang="0">
                  <a:pos x="374" y="1090"/>
                </a:cxn>
                <a:cxn ang="0">
                  <a:pos x="401" y="1095"/>
                </a:cxn>
                <a:cxn ang="0">
                  <a:pos x="418" y="1099"/>
                </a:cxn>
                <a:cxn ang="0">
                  <a:pos x="441" y="1103"/>
                </a:cxn>
                <a:cxn ang="0">
                  <a:pos x="465" y="1102"/>
                </a:cxn>
                <a:cxn ang="0">
                  <a:pos x="489" y="1098"/>
                </a:cxn>
                <a:cxn ang="0">
                  <a:pos x="515" y="1091"/>
                </a:cxn>
                <a:cxn ang="0">
                  <a:pos x="545" y="1082"/>
                </a:cxn>
                <a:cxn ang="0">
                  <a:pos x="579" y="1068"/>
                </a:cxn>
                <a:cxn ang="0">
                  <a:pos x="609" y="1057"/>
                </a:cxn>
                <a:cxn ang="0">
                  <a:pos x="625" y="1049"/>
                </a:cxn>
                <a:cxn ang="0">
                  <a:pos x="640" y="1046"/>
                </a:cxn>
                <a:cxn ang="0">
                  <a:pos x="665" y="1045"/>
                </a:cxn>
                <a:cxn ang="0">
                  <a:pos x="691" y="1046"/>
                </a:cxn>
                <a:cxn ang="0">
                  <a:pos x="701" y="1046"/>
                </a:cxn>
                <a:cxn ang="0">
                  <a:pos x="655" y="701"/>
                </a:cxn>
                <a:cxn ang="0">
                  <a:pos x="844" y="464"/>
                </a:cxn>
                <a:cxn ang="0">
                  <a:pos x="814" y="388"/>
                </a:cxn>
                <a:cxn ang="0">
                  <a:pos x="796" y="365"/>
                </a:cxn>
                <a:cxn ang="0">
                  <a:pos x="753" y="312"/>
                </a:cxn>
                <a:cxn ang="0">
                  <a:pos x="710" y="258"/>
                </a:cxn>
                <a:cxn ang="0">
                  <a:pos x="688" y="229"/>
                </a:cxn>
                <a:cxn ang="0">
                  <a:pos x="673" y="204"/>
                </a:cxn>
                <a:cxn ang="0">
                  <a:pos x="646" y="159"/>
                </a:cxn>
                <a:cxn ang="0">
                  <a:pos x="619" y="115"/>
                </a:cxn>
                <a:cxn ang="0">
                  <a:pos x="608" y="96"/>
                </a:cxn>
                <a:cxn ang="0">
                  <a:pos x="600" y="90"/>
                </a:cxn>
                <a:cxn ang="0">
                  <a:pos x="580" y="76"/>
                </a:cxn>
                <a:cxn ang="0">
                  <a:pos x="558" y="61"/>
                </a:cxn>
                <a:cxn ang="0">
                  <a:pos x="542" y="51"/>
                </a:cxn>
                <a:cxn ang="0">
                  <a:pos x="530" y="47"/>
                </a:cxn>
                <a:cxn ang="0">
                  <a:pos x="513" y="46"/>
                </a:cxn>
                <a:cxn ang="0">
                  <a:pos x="500" y="47"/>
                </a:cxn>
                <a:cxn ang="0">
                  <a:pos x="494" y="48"/>
                </a:cxn>
                <a:cxn ang="0">
                  <a:pos x="222" y="0"/>
                </a:cxn>
              </a:cxnLst>
              <a:rect l="0" t="0" r="r" b="b"/>
              <a:pathLst>
                <a:path w="890" h="1103">
                  <a:moveTo>
                    <a:pt x="222" y="0"/>
                  </a:moveTo>
                  <a:lnTo>
                    <a:pt x="186" y="55"/>
                  </a:lnTo>
                  <a:lnTo>
                    <a:pt x="181" y="60"/>
                  </a:lnTo>
                  <a:lnTo>
                    <a:pt x="167" y="74"/>
                  </a:lnTo>
                  <a:lnTo>
                    <a:pt x="147" y="93"/>
                  </a:lnTo>
                  <a:lnTo>
                    <a:pt x="124" y="116"/>
                  </a:lnTo>
                  <a:lnTo>
                    <a:pt x="101" y="139"/>
                  </a:lnTo>
                  <a:lnTo>
                    <a:pt x="82" y="160"/>
                  </a:lnTo>
                  <a:lnTo>
                    <a:pt x="67" y="176"/>
                  </a:lnTo>
                  <a:lnTo>
                    <a:pt x="61" y="184"/>
                  </a:lnTo>
                  <a:lnTo>
                    <a:pt x="57" y="192"/>
                  </a:lnTo>
                  <a:lnTo>
                    <a:pt x="50" y="209"/>
                  </a:lnTo>
                  <a:lnTo>
                    <a:pt x="40" y="228"/>
                  </a:lnTo>
                  <a:lnTo>
                    <a:pt x="29" y="251"/>
                  </a:lnTo>
                  <a:lnTo>
                    <a:pt x="17" y="275"/>
                  </a:lnTo>
                  <a:lnTo>
                    <a:pt x="8" y="296"/>
                  </a:lnTo>
                  <a:lnTo>
                    <a:pt x="2" y="312"/>
                  </a:lnTo>
                  <a:lnTo>
                    <a:pt x="0" y="323"/>
                  </a:lnTo>
                  <a:lnTo>
                    <a:pt x="3" y="336"/>
                  </a:lnTo>
                  <a:lnTo>
                    <a:pt x="9" y="363"/>
                  </a:lnTo>
                  <a:lnTo>
                    <a:pt x="17" y="398"/>
                  </a:lnTo>
                  <a:lnTo>
                    <a:pt x="27" y="436"/>
                  </a:lnTo>
                  <a:lnTo>
                    <a:pt x="37" y="474"/>
                  </a:lnTo>
                  <a:lnTo>
                    <a:pt x="45" y="506"/>
                  </a:lnTo>
                  <a:lnTo>
                    <a:pt x="50" y="529"/>
                  </a:lnTo>
                  <a:lnTo>
                    <a:pt x="53" y="537"/>
                  </a:lnTo>
                  <a:lnTo>
                    <a:pt x="56" y="547"/>
                  </a:lnTo>
                  <a:lnTo>
                    <a:pt x="63" y="570"/>
                  </a:lnTo>
                  <a:lnTo>
                    <a:pt x="69" y="595"/>
                  </a:lnTo>
                  <a:lnTo>
                    <a:pt x="71" y="611"/>
                  </a:lnTo>
                  <a:lnTo>
                    <a:pt x="65" y="661"/>
                  </a:lnTo>
                  <a:lnTo>
                    <a:pt x="57" y="766"/>
                  </a:lnTo>
                  <a:lnTo>
                    <a:pt x="49" y="870"/>
                  </a:lnTo>
                  <a:lnTo>
                    <a:pt x="46" y="921"/>
                  </a:lnTo>
                  <a:lnTo>
                    <a:pt x="47" y="946"/>
                  </a:lnTo>
                  <a:lnTo>
                    <a:pt x="50" y="997"/>
                  </a:lnTo>
                  <a:lnTo>
                    <a:pt x="54" y="1045"/>
                  </a:lnTo>
                  <a:lnTo>
                    <a:pt x="55" y="1067"/>
                  </a:lnTo>
                  <a:lnTo>
                    <a:pt x="60" y="1066"/>
                  </a:lnTo>
                  <a:lnTo>
                    <a:pt x="71" y="1065"/>
                  </a:lnTo>
                  <a:lnTo>
                    <a:pt x="90" y="1061"/>
                  </a:lnTo>
                  <a:lnTo>
                    <a:pt x="110" y="1059"/>
                  </a:lnTo>
                  <a:lnTo>
                    <a:pt x="132" y="1056"/>
                  </a:lnTo>
                  <a:lnTo>
                    <a:pt x="154" y="1054"/>
                  </a:lnTo>
                  <a:lnTo>
                    <a:pt x="173" y="1053"/>
                  </a:lnTo>
                  <a:lnTo>
                    <a:pt x="186" y="1054"/>
                  </a:lnTo>
                  <a:lnTo>
                    <a:pt x="193" y="1056"/>
                  </a:lnTo>
                  <a:lnTo>
                    <a:pt x="204" y="1058"/>
                  </a:lnTo>
                  <a:lnTo>
                    <a:pt x="215" y="1059"/>
                  </a:lnTo>
                  <a:lnTo>
                    <a:pt x="230" y="1063"/>
                  </a:lnTo>
                  <a:lnTo>
                    <a:pt x="246" y="1065"/>
                  </a:lnTo>
                  <a:lnTo>
                    <a:pt x="265" y="1068"/>
                  </a:lnTo>
                  <a:lnTo>
                    <a:pt x="283" y="1072"/>
                  </a:lnTo>
                  <a:lnTo>
                    <a:pt x="303" y="1075"/>
                  </a:lnTo>
                  <a:lnTo>
                    <a:pt x="321" y="1080"/>
                  </a:lnTo>
                  <a:lnTo>
                    <a:pt x="340" y="1083"/>
                  </a:lnTo>
                  <a:lnTo>
                    <a:pt x="358" y="1087"/>
                  </a:lnTo>
                  <a:lnTo>
                    <a:pt x="374" y="1090"/>
                  </a:lnTo>
                  <a:lnTo>
                    <a:pt x="389" y="1092"/>
                  </a:lnTo>
                  <a:lnTo>
                    <a:pt x="401" y="1095"/>
                  </a:lnTo>
                  <a:lnTo>
                    <a:pt x="411" y="1097"/>
                  </a:lnTo>
                  <a:lnTo>
                    <a:pt x="418" y="1099"/>
                  </a:lnTo>
                  <a:lnTo>
                    <a:pt x="429" y="1102"/>
                  </a:lnTo>
                  <a:lnTo>
                    <a:pt x="441" y="1103"/>
                  </a:lnTo>
                  <a:lnTo>
                    <a:pt x="452" y="1103"/>
                  </a:lnTo>
                  <a:lnTo>
                    <a:pt x="465" y="1102"/>
                  </a:lnTo>
                  <a:lnTo>
                    <a:pt x="477" y="1101"/>
                  </a:lnTo>
                  <a:lnTo>
                    <a:pt x="489" y="1098"/>
                  </a:lnTo>
                  <a:lnTo>
                    <a:pt x="502" y="1095"/>
                  </a:lnTo>
                  <a:lnTo>
                    <a:pt x="515" y="1091"/>
                  </a:lnTo>
                  <a:lnTo>
                    <a:pt x="528" y="1087"/>
                  </a:lnTo>
                  <a:lnTo>
                    <a:pt x="545" y="1082"/>
                  </a:lnTo>
                  <a:lnTo>
                    <a:pt x="562" y="1075"/>
                  </a:lnTo>
                  <a:lnTo>
                    <a:pt x="579" y="1068"/>
                  </a:lnTo>
                  <a:lnTo>
                    <a:pt x="595" y="1063"/>
                  </a:lnTo>
                  <a:lnTo>
                    <a:pt x="609" y="1057"/>
                  </a:lnTo>
                  <a:lnTo>
                    <a:pt x="619" y="1052"/>
                  </a:lnTo>
                  <a:lnTo>
                    <a:pt x="625" y="1049"/>
                  </a:lnTo>
                  <a:lnTo>
                    <a:pt x="631" y="1048"/>
                  </a:lnTo>
                  <a:lnTo>
                    <a:pt x="640" y="1046"/>
                  </a:lnTo>
                  <a:lnTo>
                    <a:pt x="653" y="1046"/>
                  </a:lnTo>
                  <a:lnTo>
                    <a:pt x="665" y="1045"/>
                  </a:lnTo>
                  <a:lnTo>
                    <a:pt x="679" y="1046"/>
                  </a:lnTo>
                  <a:lnTo>
                    <a:pt x="691" y="1046"/>
                  </a:lnTo>
                  <a:lnTo>
                    <a:pt x="698" y="1046"/>
                  </a:lnTo>
                  <a:lnTo>
                    <a:pt x="701" y="1046"/>
                  </a:lnTo>
                  <a:lnTo>
                    <a:pt x="663" y="895"/>
                  </a:lnTo>
                  <a:lnTo>
                    <a:pt x="655" y="701"/>
                  </a:lnTo>
                  <a:lnTo>
                    <a:pt x="693" y="570"/>
                  </a:lnTo>
                  <a:lnTo>
                    <a:pt x="844" y="464"/>
                  </a:lnTo>
                  <a:lnTo>
                    <a:pt x="890" y="429"/>
                  </a:lnTo>
                  <a:lnTo>
                    <a:pt x="814" y="388"/>
                  </a:lnTo>
                  <a:lnTo>
                    <a:pt x="808" y="381"/>
                  </a:lnTo>
                  <a:lnTo>
                    <a:pt x="796" y="365"/>
                  </a:lnTo>
                  <a:lnTo>
                    <a:pt x="776" y="341"/>
                  </a:lnTo>
                  <a:lnTo>
                    <a:pt x="753" y="312"/>
                  </a:lnTo>
                  <a:lnTo>
                    <a:pt x="730" y="285"/>
                  </a:lnTo>
                  <a:lnTo>
                    <a:pt x="710" y="258"/>
                  </a:lnTo>
                  <a:lnTo>
                    <a:pt x="695" y="240"/>
                  </a:lnTo>
                  <a:lnTo>
                    <a:pt x="688" y="229"/>
                  </a:lnTo>
                  <a:lnTo>
                    <a:pt x="684" y="220"/>
                  </a:lnTo>
                  <a:lnTo>
                    <a:pt x="673" y="204"/>
                  </a:lnTo>
                  <a:lnTo>
                    <a:pt x="661" y="182"/>
                  </a:lnTo>
                  <a:lnTo>
                    <a:pt x="646" y="159"/>
                  </a:lnTo>
                  <a:lnTo>
                    <a:pt x="632" y="135"/>
                  </a:lnTo>
                  <a:lnTo>
                    <a:pt x="619" y="115"/>
                  </a:lnTo>
                  <a:lnTo>
                    <a:pt x="611" y="101"/>
                  </a:lnTo>
                  <a:lnTo>
                    <a:pt x="608" y="96"/>
                  </a:lnTo>
                  <a:lnTo>
                    <a:pt x="606" y="94"/>
                  </a:lnTo>
                  <a:lnTo>
                    <a:pt x="600" y="90"/>
                  </a:lnTo>
                  <a:lnTo>
                    <a:pt x="591" y="83"/>
                  </a:lnTo>
                  <a:lnTo>
                    <a:pt x="580" y="76"/>
                  </a:lnTo>
                  <a:lnTo>
                    <a:pt x="569" y="68"/>
                  </a:lnTo>
                  <a:lnTo>
                    <a:pt x="558" y="61"/>
                  </a:lnTo>
                  <a:lnTo>
                    <a:pt x="549" y="54"/>
                  </a:lnTo>
                  <a:lnTo>
                    <a:pt x="542" y="51"/>
                  </a:lnTo>
                  <a:lnTo>
                    <a:pt x="536" y="48"/>
                  </a:lnTo>
                  <a:lnTo>
                    <a:pt x="530" y="47"/>
                  </a:lnTo>
                  <a:lnTo>
                    <a:pt x="521" y="46"/>
                  </a:lnTo>
                  <a:lnTo>
                    <a:pt x="513" y="46"/>
                  </a:lnTo>
                  <a:lnTo>
                    <a:pt x="505" y="47"/>
                  </a:lnTo>
                  <a:lnTo>
                    <a:pt x="500" y="47"/>
                  </a:lnTo>
                  <a:lnTo>
                    <a:pt x="495" y="48"/>
                  </a:lnTo>
                  <a:lnTo>
                    <a:pt x="494" y="48"/>
                  </a:lnTo>
                  <a:lnTo>
                    <a:pt x="441" y="36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Freeform 360"/>
            <p:cNvSpPr>
              <a:spLocks/>
            </p:cNvSpPr>
            <p:nvPr/>
          </p:nvSpPr>
          <p:spPr bwMode="auto">
            <a:xfrm>
              <a:off x="1882" y="649"/>
              <a:ext cx="380" cy="233"/>
            </a:xfrm>
            <a:custGeom>
              <a:avLst/>
              <a:gdLst/>
              <a:ahLst/>
              <a:cxnLst>
                <a:cxn ang="0">
                  <a:pos x="677" y="18"/>
                </a:cxn>
                <a:cxn ang="0">
                  <a:pos x="486" y="21"/>
                </a:cxn>
                <a:cxn ang="0">
                  <a:pos x="475" y="24"/>
                </a:cxn>
                <a:cxn ang="0">
                  <a:pos x="448" y="31"/>
                </a:cxn>
                <a:cxn ang="0">
                  <a:pos x="420" y="40"/>
                </a:cxn>
                <a:cxn ang="0">
                  <a:pos x="403" y="48"/>
                </a:cxn>
                <a:cxn ang="0">
                  <a:pos x="384" y="65"/>
                </a:cxn>
                <a:cxn ang="0">
                  <a:pos x="349" y="94"/>
                </a:cxn>
                <a:cxn ang="0">
                  <a:pos x="316" y="124"/>
                </a:cxn>
                <a:cxn ang="0">
                  <a:pos x="297" y="142"/>
                </a:cxn>
                <a:cxn ang="0">
                  <a:pos x="283" y="159"/>
                </a:cxn>
                <a:cxn ang="0">
                  <a:pos x="263" y="189"/>
                </a:cxn>
                <a:cxn ang="0">
                  <a:pos x="243" y="218"/>
                </a:cxn>
                <a:cxn ang="0">
                  <a:pos x="234" y="230"/>
                </a:cxn>
                <a:cxn ang="0">
                  <a:pos x="194" y="252"/>
                </a:cxn>
                <a:cxn ang="0">
                  <a:pos x="183" y="256"/>
                </a:cxn>
                <a:cxn ang="0">
                  <a:pos x="167" y="260"/>
                </a:cxn>
                <a:cxn ang="0">
                  <a:pos x="152" y="264"/>
                </a:cxn>
                <a:cxn ang="0">
                  <a:pos x="142" y="265"/>
                </a:cxn>
                <a:cxn ang="0">
                  <a:pos x="111" y="264"/>
                </a:cxn>
                <a:cxn ang="0">
                  <a:pos x="73" y="260"/>
                </a:cxn>
                <a:cxn ang="0">
                  <a:pos x="45" y="257"/>
                </a:cxn>
                <a:cxn ang="0">
                  <a:pos x="0" y="301"/>
                </a:cxn>
                <a:cxn ang="0">
                  <a:pos x="158" y="452"/>
                </a:cxn>
                <a:cxn ang="0">
                  <a:pos x="175" y="455"/>
                </a:cxn>
                <a:cxn ang="0">
                  <a:pos x="201" y="461"/>
                </a:cxn>
                <a:cxn ang="0">
                  <a:pos x="222" y="464"/>
                </a:cxn>
                <a:cxn ang="0">
                  <a:pos x="237" y="461"/>
                </a:cxn>
                <a:cxn ang="0">
                  <a:pos x="267" y="439"/>
                </a:cxn>
                <a:cxn ang="0">
                  <a:pos x="303" y="409"/>
                </a:cxn>
                <a:cxn ang="0">
                  <a:pos x="329" y="387"/>
                </a:cxn>
                <a:cxn ang="0">
                  <a:pos x="448" y="202"/>
                </a:cxn>
                <a:cxn ang="0">
                  <a:pos x="511" y="136"/>
                </a:cxn>
                <a:cxn ang="0">
                  <a:pos x="531" y="141"/>
                </a:cxn>
                <a:cxn ang="0">
                  <a:pos x="559" y="146"/>
                </a:cxn>
                <a:cxn ang="0">
                  <a:pos x="585" y="153"/>
                </a:cxn>
                <a:cxn ang="0">
                  <a:pos x="604" y="159"/>
                </a:cxn>
                <a:cxn ang="0">
                  <a:pos x="629" y="166"/>
                </a:cxn>
                <a:cxn ang="0">
                  <a:pos x="657" y="172"/>
                </a:cxn>
                <a:cxn ang="0">
                  <a:pos x="680" y="176"/>
                </a:cxn>
                <a:cxn ang="0">
                  <a:pos x="696" y="175"/>
                </a:cxn>
                <a:cxn ang="0">
                  <a:pos x="715" y="171"/>
                </a:cxn>
                <a:cxn ang="0">
                  <a:pos x="736" y="165"/>
                </a:cxn>
                <a:cxn ang="0">
                  <a:pos x="749" y="160"/>
                </a:cxn>
                <a:cxn ang="0">
                  <a:pos x="760" y="106"/>
                </a:cxn>
                <a:cxn ang="0">
                  <a:pos x="733" y="2"/>
                </a:cxn>
              </a:cxnLst>
              <a:rect l="0" t="0" r="r" b="b"/>
              <a:pathLst>
                <a:path w="760" h="464">
                  <a:moveTo>
                    <a:pt x="733" y="2"/>
                  </a:moveTo>
                  <a:lnTo>
                    <a:pt x="677" y="18"/>
                  </a:lnTo>
                  <a:lnTo>
                    <a:pt x="602" y="0"/>
                  </a:lnTo>
                  <a:lnTo>
                    <a:pt x="486" y="21"/>
                  </a:lnTo>
                  <a:lnTo>
                    <a:pt x="483" y="22"/>
                  </a:lnTo>
                  <a:lnTo>
                    <a:pt x="475" y="24"/>
                  </a:lnTo>
                  <a:lnTo>
                    <a:pt x="463" y="28"/>
                  </a:lnTo>
                  <a:lnTo>
                    <a:pt x="448" y="31"/>
                  </a:lnTo>
                  <a:lnTo>
                    <a:pt x="434" y="36"/>
                  </a:lnTo>
                  <a:lnTo>
                    <a:pt x="420" y="40"/>
                  </a:lnTo>
                  <a:lnTo>
                    <a:pt x="410" y="45"/>
                  </a:lnTo>
                  <a:lnTo>
                    <a:pt x="403" y="48"/>
                  </a:lnTo>
                  <a:lnTo>
                    <a:pt x="396" y="54"/>
                  </a:lnTo>
                  <a:lnTo>
                    <a:pt x="384" y="65"/>
                  </a:lnTo>
                  <a:lnTo>
                    <a:pt x="367" y="78"/>
                  </a:lnTo>
                  <a:lnTo>
                    <a:pt x="349" y="94"/>
                  </a:lnTo>
                  <a:lnTo>
                    <a:pt x="331" y="111"/>
                  </a:lnTo>
                  <a:lnTo>
                    <a:pt x="316" y="124"/>
                  </a:lnTo>
                  <a:lnTo>
                    <a:pt x="303" y="136"/>
                  </a:lnTo>
                  <a:lnTo>
                    <a:pt x="297" y="142"/>
                  </a:lnTo>
                  <a:lnTo>
                    <a:pt x="293" y="147"/>
                  </a:lnTo>
                  <a:lnTo>
                    <a:pt x="283" y="159"/>
                  </a:lnTo>
                  <a:lnTo>
                    <a:pt x="274" y="173"/>
                  </a:lnTo>
                  <a:lnTo>
                    <a:pt x="263" y="189"/>
                  </a:lnTo>
                  <a:lnTo>
                    <a:pt x="252" y="204"/>
                  </a:lnTo>
                  <a:lnTo>
                    <a:pt x="243" y="218"/>
                  </a:lnTo>
                  <a:lnTo>
                    <a:pt x="236" y="227"/>
                  </a:lnTo>
                  <a:lnTo>
                    <a:pt x="234" y="230"/>
                  </a:lnTo>
                  <a:lnTo>
                    <a:pt x="196" y="252"/>
                  </a:lnTo>
                  <a:lnTo>
                    <a:pt x="194" y="252"/>
                  </a:lnTo>
                  <a:lnTo>
                    <a:pt x="189" y="254"/>
                  </a:lnTo>
                  <a:lnTo>
                    <a:pt x="183" y="256"/>
                  </a:lnTo>
                  <a:lnTo>
                    <a:pt x="175" y="258"/>
                  </a:lnTo>
                  <a:lnTo>
                    <a:pt x="167" y="260"/>
                  </a:lnTo>
                  <a:lnTo>
                    <a:pt x="159" y="262"/>
                  </a:lnTo>
                  <a:lnTo>
                    <a:pt x="152" y="264"/>
                  </a:lnTo>
                  <a:lnTo>
                    <a:pt x="149" y="265"/>
                  </a:lnTo>
                  <a:lnTo>
                    <a:pt x="142" y="265"/>
                  </a:lnTo>
                  <a:lnTo>
                    <a:pt x="128" y="265"/>
                  </a:lnTo>
                  <a:lnTo>
                    <a:pt x="111" y="264"/>
                  </a:lnTo>
                  <a:lnTo>
                    <a:pt x="91" y="262"/>
                  </a:lnTo>
                  <a:lnTo>
                    <a:pt x="73" y="260"/>
                  </a:lnTo>
                  <a:lnTo>
                    <a:pt x="57" y="258"/>
                  </a:lnTo>
                  <a:lnTo>
                    <a:pt x="45" y="257"/>
                  </a:lnTo>
                  <a:lnTo>
                    <a:pt x="40" y="257"/>
                  </a:lnTo>
                  <a:lnTo>
                    <a:pt x="0" y="301"/>
                  </a:lnTo>
                  <a:lnTo>
                    <a:pt x="156" y="452"/>
                  </a:lnTo>
                  <a:lnTo>
                    <a:pt x="158" y="452"/>
                  </a:lnTo>
                  <a:lnTo>
                    <a:pt x="165" y="454"/>
                  </a:lnTo>
                  <a:lnTo>
                    <a:pt x="175" y="455"/>
                  </a:lnTo>
                  <a:lnTo>
                    <a:pt x="188" y="457"/>
                  </a:lnTo>
                  <a:lnTo>
                    <a:pt x="201" y="461"/>
                  </a:lnTo>
                  <a:lnTo>
                    <a:pt x="212" y="462"/>
                  </a:lnTo>
                  <a:lnTo>
                    <a:pt x="222" y="464"/>
                  </a:lnTo>
                  <a:lnTo>
                    <a:pt x="229" y="464"/>
                  </a:lnTo>
                  <a:lnTo>
                    <a:pt x="237" y="461"/>
                  </a:lnTo>
                  <a:lnTo>
                    <a:pt x="251" y="452"/>
                  </a:lnTo>
                  <a:lnTo>
                    <a:pt x="267" y="439"/>
                  </a:lnTo>
                  <a:lnTo>
                    <a:pt x="286" y="424"/>
                  </a:lnTo>
                  <a:lnTo>
                    <a:pt x="303" y="409"/>
                  </a:lnTo>
                  <a:lnTo>
                    <a:pt x="318" y="396"/>
                  </a:lnTo>
                  <a:lnTo>
                    <a:pt x="329" y="387"/>
                  </a:lnTo>
                  <a:lnTo>
                    <a:pt x="333" y="384"/>
                  </a:lnTo>
                  <a:lnTo>
                    <a:pt x="448" y="202"/>
                  </a:lnTo>
                  <a:lnTo>
                    <a:pt x="509" y="136"/>
                  </a:lnTo>
                  <a:lnTo>
                    <a:pt x="511" y="136"/>
                  </a:lnTo>
                  <a:lnTo>
                    <a:pt x="519" y="138"/>
                  </a:lnTo>
                  <a:lnTo>
                    <a:pt x="531" y="141"/>
                  </a:lnTo>
                  <a:lnTo>
                    <a:pt x="545" y="143"/>
                  </a:lnTo>
                  <a:lnTo>
                    <a:pt x="559" y="146"/>
                  </a:lnTo>
                  <a:lnTo>
                    <a:pt x="572" y="150"/>
                  </a:lnTo>
                  <a:lnTo>
                    <a:pt x="585" y="153"/>
                  </a:lnTo>
                  <a:lnTo>
                    <a:pt x="594" y="157"/>
                  </a:lnTo>
                  <a:lnTo>
                    <a:pt x="604" y="159"/>
                  </a:lnTo>
                  <a:lnTo>
                    <a:pt x="615" y="162"/>
                  </a:lnTo>
                  <a:lnTo>
                    <a:pt x="629" y="166"/>
                  </a:lnTo>
                  <a:lnTo>
                    <a:pt x="643" y="169"/>
                  </a:lnTo>
                  <a:lnTo>
                    <a:pt x="657" y="172"/>
                  </a:lnTo>
                  <a:lnTo>
                    <a:pt x="669" y="174"/>
                  </a:lnTo>
                  <a:lnTo>
                    <a:pt x="680" y="176"/>
                  </a:lnTo>
                  <a:lnTo>
                    <a:pt x="688" y="176"/>
                  </a:lnTo>
                  <a:lnTo>
                    <a:pt x="696" y="175"/>
                  </a:lnTo>
                  <a:lnTo>
                    <a:pt x="705" y="174"/>
                  </a:lnTo>
                  <a:lnTo>
                    <a:pt x="715" y="171"/>
                  </a:lnTo>
                  <a:lnTo>
                    <a:pt x="726" y="167"/>
                  </a:lnTo>
                  <a:lnTo>
                    <a:pt x="736" y="165"/>
                  </a:lnTo>
                  <a:lnTo>
                    <a:pt x="744" y="161"/>
                  </a:lnTo>
                  <a:lnTo>
                    <a:pt x="749" y="160"/>
                  </a:lnTo>
                  <a:lnTo>
                    <a:pt x="751" y="159"/>
                  </a:lnTo>
                  <a:lnTo>
                    <a:pt x="760" y="106"/>
                  </a:lnTo>
                  <a:lnTo>
                    <a:pt x="758" y="61"/>
                  </a:lnTo>
                  <a:lnTo>
                    <a:pt x="733" y="2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Freeform 361"/>
            <p:cNvSpPr>
              <a:spLocks/>
            </p:cNvSpPr>
            <p:nvPr/>
          </p:nvSpPr>
          <p:spPr bwMode="auto">
            <a:xfrm>
              <a:off x="1909" y="266"/>
              <a:ext cx="235" cy="212"/>
            </a:xfrm>
            <a:custGeom>
              <a:avLst/>
              <a:gdLst/>
              <a:ahLst/>
              <a:cxnLst>
                <a:cxn ang="0">
                  <a:pos x="55" y="48"/>
                </a:cxn>
                <a:cxn ang="0">
                  <a:pos x="47" y="73"/>
                </a:cxn>
                <a:cxn ang="0">
                  <a:pos x="2" y="95"/>
                </a:cxn>
                <a:cxn ang="0">
                  <a:pos x="0" y="148"/>
                </a:cxn>
                <a:cxn ang="0">
                  <a:pos x="2" y="152"/>
                </a:cxn>
                <a:cxn ang="0">
                  <a:pos x="8" y="159"/>
                </a:cxn>
                <a:cxn ang="0">
                  <a:pos x="16" y="168"/>
                </a:cxn>
                <a:cxn ang="0">
                  <a:pos x="25" y="176"/>
                </a:cxn>
                <a:cxn ang="0">
                  <a:pos x="35" y="184"/>
                </a:cxn>
                <a:cxn ang="0">
                  <a:pos x="42" y="192"/>
                </a:cxn>
                <a:cxn ang="0">
                  <a:pos x="47" y="199"/>
                </a:cxn>
                <a:cxn ang="0">
                  <a:pos x="50" y="201"/>
                </a:cxn>
                <a:cxn ang="0">
                  <a:pos x="58" y="277"/>
                </a:cxn>
                <a:cxn ang="0">
                  <a:pos x="47" y="350"/>
                </a:cxn>
                <a:cxn ang="0">
                  <a:pos x="50" y="352"/>
                </a:cxn>
                <a:cxn ang="0">
                  <a:pos x="58" y="358"/>
                </a:cxn>
                <a:cxn ang="0">
                  <a:pos x="69" y="367"/>
                </a:cxn>
                <a:cxn ang="0">
                  <a:pos x="82" y="378"/>
                </a:cxn>
                <a:cxn ang="0">
                  <a:pos x="96" y="388"/>
                </a:cxn>
                <a:cxn ang="0">
                  <a:pos x="110" y="398"/>
                </a:cxn>
                <a:cxn ang="0">
                  <a:pos x="120" y="406"/>
                </a:cxn>
                <a:cxn ang="0">
                  <a:pos x="128" y="411"/>
                </a:cxn>
                <a:cxn ang="0">
                  <a:pos x="135" y="413"/>
                </a:cxn>
                <a:cxn ang="0">
                  <a:pos x="144" y="416"/>
                </a:cxn>
                <a:cxn ang="0">
                  <a:pos x="154" y="418"/>
                </a:cxn>
                <a:cxn ang="0">
                  <a:pos x="165" y="419"/>
                </a:cxn>
                <a:cxn ang="0">
                  <a:pos x="175" y="420"/>
                </a:cxn>
                <a:cxn ang="0">
                  <a:pos x="184" y="421"/>
                </a:cxn>
                <a:cxn ang="0">
                  <a:pos x="191" y="423"/>
                </a:cxn>
                <a:cxn ang="0">
                  <a:pos x="196" y="424"/>
                </a:cxn>
                <a:cxn ang="0">
                  <a:pos x="200" y="424"/>
                </a:cxn>
                <a:cxn ang="0">
                  <a:pos x="207" y="423"/>
                </a:cxn>
                <a:cxn ang="0">
                  <a:pos x="217" y="420"/>
                </a:cxn>
                <a:cxn ang="0">
                  <a:pos x="227" y="418"/>
                </a:cxn>
                <a:cxn ang="0">
                  <a:pos x="236" y="416"/>
                </a:cxn>
                <a:cxn ang="0">
                  <a:pos x="243" y="413"/>
                </a:cxn>
                <a:cxn ang="0">
                  <a:pos x="249" y="412"/>
                </a:cxn>
                <a:cxn ang="0">
                  <a:pos x="251" y="411"/>
                </a:cxn>
                <a:cxn ang="0">
                  <a:pos x="236" y="365"/>
                </a:cxn>
                <a:cxn ang="0">
                  <a:pos x="242" y="305"/>
                </a:cxn>
                <a:cxn ang="0">
                  <a:pos x="245" y="305"/>
                </a:cxn>
                <a:cxn ang="0">
                  <a:pos x="253" y="305"/>
                </a:cxn>
                <a:cxn ang="0">
                  <a:pos x="266" y="304"/>
                </a:cxn>
                <a:cxn ang="0">
                  <a:pos x="281" y="304"/>
                </a:cxn>
                <a:cxn ang="0">
                  <a:pos x="296" y="303"/>
                </a:cxn>
                <a:cxn ang="0">
                  <a:pos x="310" y="302"/>
                </a:cxn>
                <a:cxn ang="0">
                  <a:pos x="320" y="300"/>
                </a:cxn>
                <a:cxn ang="0">
                  <a:pos x="327" y="299"/>
                </a:cxn>
                <a:cxn ang="0">
                  <a:pos x="334" y="297"/>
                </a:cxn>
                <a:cxn ang="0">
                  <a:pos x="346" y="291"/>
                </a:cxn>
                <a:cxn ang="0">
                  <a:pos x="361" y="284"/>
                </a:cxn>
                <a:cxn ang="0">
                  <a:pos x="377" y="277"/>
                </a:cxn>
                <a:cxn ang="0">
                  <a:pos x="392" y="269"/>
                </a:cxn>
                <a:cxn ang="0">
                  <a:pos x="405" y="262"/>
                </a:cxn>
                <a:cxn ang="0">
                  <a:pos x="415" y="259"/>
                </a:cxn>
                <a:cxn ang="0">
                  <a:pos x="418" y="257"/>
                </a:cxn>
                <a:cxn ang="0">
                  <a:pos x="458" y="186"/>
                </a:cxn>
                <a:cxn ang="0">
                  <a:pos x="471" y="133"/>
                </a:cxn>
                <a:cxn ang="0">
                  <a:pos x="431" y="23"/>
                </a:cxn>
                <a:cxn ang="0">
                  <a:pos x="227" y="0"/>
                </a:cxn>
                <a:cxn ang="0">
                  <a:pos x="149" y="38"/>
                </a:cxn>
                <a:cxn ang="0">
                  <a:pos x="55" y="48"/>
                </a:cxn>
              </a:cxnLst>
              <a:rect l="0" t="0" r="r" b="b"/>
              <a:pathLst>
                <a:path w="471" h="424">
                  <a:moveTo>
                    <a:pt x="55" y="48"/>
                  </a:moveTo>
                  <a:lnTo>
                    <a:pt x="47" y="73"/>
                  </a:lnTo>
                  <a:lnTo>
                    <a:pt x="2" y="95"/>
                  </a:lnTo>
                  <a:lnTo>
                    <a:pt x="0" y="148"/>
                  </a:lnTo>
                  <a:lnTo>
                    <a:pt x="2" y="152"/>
                  </a:lnTo>
                  <a:lnTo>
                    <a:pt x="8" y="159"/>
                  </a:lnTo>
                  <a:lnTo>
                    <a:pt x="16" y="168"/>
                  </a:lnTo>
                  <a:lnTo>
                    <a:pt x="25" y="176"/>
                  </a:lnTo>
                  <a:lnTo>
                    <a:pt x="35" y="184"/>
                  </a:lnTo>
                  <a:lnTo>
                    <a:pt x="42" y="192"/>
                  </a:lnTo>
                  <a:lnTo>
                    <a:pt x="47" y="199"/>
                  </a:lnTo>
                  <a:lnTo>
                    <a:pt x="50" y="201"/>
                  </a:lnTo>
                  <a:lnTo>
                    <a:pt x="58" y="277"/>
                  </a:lnTo>
                  <a:lnTo>
                    <a:pt x="47" y="350"/>
                  </a:lnTo>
                  <a:lnTo>
                    <a:pt x="50" y="352"/>
                  </a:lnTo>
                  <a:lnTo>
                    <a:pt x="58" y="358"/>
                  </a:lnTo>
                  <a:lnTo>
                    <a:pt x="69" y="367"/>
                  </a:lnTo>
                  <a:lnTo>
                    <a:pt x="82" y="378"/>
                  </a:lnTo>
                  <a:lnTo>
                    <a:pt x="96" y="388"/>
                  </a:lnTo>
                  <a:lnTo>
                    <a:pt x="110" y="398"/>
                  </a:lnTo>
                  <a:lnTo>
                    <a:pt x="120" y="406"/>
                  </a:lnTo>
                  <a:lnTo>
                    <a:pt x="128" y="411"/>
                  </a:lnTo>
                  <a:lnTo>
                    <a:pt x="135" y="413"/>
                  </a:lnTo>
                  <a:lnTo>
                    <a:pt x="144" y="416"/>
                  </a:lnTo>
                  <a:lnTo>
                    <a:pt x="154" y="418"/>
                  </a:lnTo>
                  <a:lnTo>
                    <a:pt x="165" y="419"/>
                  </a:lnTo>
                  <a:lnTo>
                    <a:pt x="175" y="420"/>
                  </a:lnTo>
                  <a:lnTo>
                    <a:pt x="184" y="421"/>
                  </a:lnTo>
                  <a:lnTo>
                    <a:pt x="191" y="423"/>
                  </a:lnTo>
                  <a:lnTo>
                    <a:pt x="196" y="424"/>
                  </a:lnTo>
                  <a:lnTo>
                    <a:pt x="200" y="424"/>
                  </a:lnTo>
                  <a:lnTo>
                    <a:pt x="207" y="423"/>
                  </a:lnTo>
                  <a:lnTo>
                    <a:pt x="217" y="420"/>
                  </a:lnTo>
                  <a:lnTo>
                    <a:pt x="227" y="418"/>
                  </a:lnTo>
                  <a:lnTo>
                    <a:pt x="236" y="416"/>
                  </a:lnTo>
                  <a:lnTo>
                    <a:pt x="243" y="413"/>
                  </a:lnTo>
                  <a:lnTo>
                    <a:pt x="249" y="412"/>
                  </a:lnTo>
                  <a:lnTo>
                    <a:pt x="251" y="411"/>
                  </a:lnTo>
                  <a:lnTo>
                    <a:pt x="236" y="365"/>
                  </a:lnTo>
                  <a:lnTo>
                    <a:pt x="242" y="305"/>
                  </a:lnTo>
                  <a:lnTo>
                    <a:pt x="245" y="305"/>
                  </a:lnTo>
                  <a:lnTo>
                    <a:pt x="253" y="305"/>
                  </a:lnTo>
                  <a:lnTo>
                    <a:pt x="266" y="304"/>
                  </a:lnTo>
                  <a:lnTo>
                    <a:pt x="281" y="304"/>
                  </a:lnTo>
                  <a:lnTo>
                    <a:pt x="296" y="303"/>
                  </a:lnTo>
                  <a:lnTo>
                    <a:pt x="310" y="302"/>
                  </a:lnTo>
                  <a:lnTo>
                    <a:pt x="320" y="300"/>
                  </a:lnTo>
                  <a:lnTo>
                    <a:pt x="327" y="299"/>
                  </a:lnTo>
                  <a:lnTo>
                    <a:pt x="334" y="297"/>
                  </a:lnTo>
                  <a:lnTo>
                    <a:pt x="346" y="291"/>
                  </a:lnTo>
                  <a:lnTo>
                    <a:pt x="361" y="284"/>
                  </a:lnTo>
                  <a:lnTo>
                    <a:pt x="377" y="277"/>
                  </a:lnTo>
                  <a:lnTo>
                    <a:pt x="392" y="269"/>
                  </a:lnTo>
                  <a:lnTo>
                    <a:pt x="405" y="262"/>
                  </a:lnTo>
                  <a:lnTo>
                    <a:pt x="415" y="259"/>
                  </a:lnTo>
                  <a:lnTo>
                    <a:pt x="418" y="257"/>
                  </a:lnTo>
                  <a:lnTo>
                    <a:pt x="458" y="186"/>
                  </a:lnTo>
                  <a:lnTo>
                    <a:pt x="471" y="133"/>
                  </a:lnTo>
                  <a:lnTo>
                    <a:pt x="431" y="23"/>
                  </a:lnTo>
                  <a:lnTo>
                    <a:pt x="227" y="0"/>
                  </a:lnTo>
                  <a:lnTo>
                    <a:pt x="149" y="38"/>
                  </a:lnTo>
                  <a:lnTo>
                    <a:pt x="55" y="48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5" name="Freeform 363"/>
            <p:cNvSpPr>
              <a:spLocks/>
            </p:cNvSpPr>
            <p:nvPr/>
          </p:nvSpPr>
          <p:spPr bwMode="auto">
            <a:xfrm>
              <a:off x="2013" y="606"/>
              <a:ext cx="57" cy="76"/>
            </a:xfrm>
            <a:custGeom>
              <a:avLst/>
              <a:gdLst/>
              <a:ahLst/>
              <a:cxnLst>
                <a:cxn ang="0">
                  <a:pos x="114" y="47"/>
                </a:cxn>
                <a:cxn ang="0">
                  <a:pos x="113" y="38"/>
                </a:cxn>
                <a:cxn ang="0">
                  <a:pos x="109" y="28"/>
                </a:cxn>
                <a:cxn ang="0">
                  <a:pos x="104" y="20"/>
                </a:cxn>
                <a:cxn ang="0">
                  <a:pos x="98" y="13"/>
                </a:cxn>
                <a:cxn ang="0">
                  <a:pos x="88" y="8"/>
                </a:cxn>
                <a:cxn ang="0">
                  <a:pos x="79" y="3"/>
                </a:cxn>
                <a:cxn ang="0">
                  <a:pos x="69" y="1"/>
                </a:cxn>
                <a:cxn ang="0">
                  <a:pos x="57" y="0"/>
                </a:cxn>
                <a:cxn ang="0">
                  <a:pos x="46" y="1"/>
                </a:cxn>
                <a:cxn ang="0">
                  <a:pos x="34" y="3"/>
                </a:cxn>
                <a:cxn ang="0">
                  <a:pos x="25" y="8"/>
                </a:cxn>
                <a:cxn ang="0">
                  <a:pos x="17" y="13"/>
                </a:cxn>
                <a:cxn ang="0">
                  <a:pos x="9" y="20"/>
                </a:cxn>
                <a:cxn ang="0">
                  <a:pos x="4" y="28"/>
                </a:cxn>
                <a:cxn ang="0">
                  <a:pos x="1" y="38"/>
                </a:cxn>
                <a:cxn ang="0">
                  <a:pos x="0" y="47"/>
                </a:cxn>
                <a:cxn ang="0">
                  <a:pos x="1" y="55"/>
                </a:cxn>
                <a:cxn ang="0">
                  <a:pos x="3" y="63"/>
                </a:cxn>
                <a:cxn ang="0">
                  <a:pos x="7" y="70"/>
                </a:cxn>
                <a:cxn ang="0">
                  <a:pos x="12" y="77"/>
                </a:cxn>
                <a:cxn ang="0">
                  <a:pos x="18" y="83"/>
                </a:cxn>
                <a:cxn ang="0">
                  <a:pos x="26" y="87"/>
                </a:cxn>
                <a:cxn ang="0">
                  <a:pos x="34" y="92"/>
                </a:cxn>
                <a:cxn ang="0">
                  <a:pos x="43" y="94"/>
                </a:cxn>
                <a:cxn ang="0">
                  <a:pos x="37" y="147"/>
                </a:cxn>
                <a:cxn ang="0">
                  <a:pos x="62" y="152"/>
                </a:cxn>
                <a:cxn ang="0">
                  <a:pos x="81" y="132"/>
                </a:cxn>
                <a:cxn ang="0">
                  <a:pos x="104" y="74"/>
                </a:cxn>
                <a:cxn ang="0">
                  <a:pos x="108" y="69"/>
                </a:cxn>
                <a:cxn ang="0">
                  <a:pos x="111" y="62"/>
                </a:cxn>
                <a:cxn ang="0">
                  <a:pos x="113" y="55"/>
                </a:cxn>
                <a:cxn ang="0">
                  <a:pos x="114" y="47"/>
                </a:cxn>
              </a:cxnLst>
              <a:rect l="0" t="0" r="r" b="b"/>
              <a:pathLst>
                <a:path w="114" h="152">
                  <a:moveTo>
                    <a:pt x="114" y="47"/>
                  </a:moveTo>
                  <a:lnTo>
                    <a:pt x="113" y="38"/>
                  </a:lnTo>
                  <a:lnTo>
                    <a:pt x="109" y="28"/>
                  </a:lnTo>
                  <a:lnTo>
                    <a:pt x="104" y="20"/>
                  </a:lnTo>
                  <a:lnTo>
                    <a:pt x="98" y="13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9" y="1"/>
                  </a:lnTo>
                  <a:lnTo>
                    <a:pt x="57" y="0"/>
                  </a:lnTo>
                  <a:lnTo>
                    <a:pt x="46" y="1"/>
                  </a:lnTo>
                  <a:lnTo>
                    <a:pt x="34" y="3"/>
                  </a:lnTo>
                  <a:lnTo>
                    <a:pt x="25" y="8"/>
                  </a:lnTo>
                  <a:lnTo>
                    <a:pt x="17" y="13"/>
                  </a:lnTo>
                  <a:lnTo>
                    <a:pt x="9" y="20"/>
                  </a:lnTo>
                  <a:lnTo>
                    <a:pt x="4" y="28"/>
                  </a:lnTo>
                  <a:lnTo>
                    <a:pt x="1" y="38"/>
                  </a:lnTo>
                  <a:lnTo>
                    <a:pt x="0" y="47"/>
                  </a:lnTo>
                  <a:lnTo>
                    <a:pt x="1" y="55"/>
                  </a:lnTo>
                  <a:lnTo>
                    <a:pt x="3" y="63"/>
                  </a:lnTo>
                  <a:lnTo>
                    <a:pt x="7" y="70"/>
                  </a:lnTo>
                  <a:lnTo>
                    <a:pt x="12" y="77"/>
                  </a:lnTo>
                  <a:lnTo>
                    <a:pt x="18" y="83"/>
                  </a:lnTo>
                  <a:lnTo>
                    <a:pt x="26" y="87"/>
                  </a:lnTo>
                  <a:lnTo>
                    <a:pt x="34" y="92"/>
                  </a:lnTo>
                  <a:lnTo>
                    <a:pt x="43" y="94"/>
                  </a:lnTo>
                  <a:lnTo>
                    <a:pt x="37" y="147"/>
                  </a:lnTo>
                  <a:lnTo>
                    <a:pt x="62" y="152"/>
                  </a:lnTo>
                  <a:lnTo>
                    <a:pt x="81" y="132"/>
                  </a:lnTo>
                  <a:lnTo>
                    <a:pt x="104" y="74"/>
                  </a:lnTo>
                  <a:lnTo>
                    <a:pt x="108" y="69"/>
                  </a:lnTo>
                  <a:lnTo>
                    <a:pt x="111" y="62"/>
                  </a:lnTo>
                  <a:lnTo>
                    <a:pt x="113" y="55"/>
                  </a:lnTo>
                  <a:lnTo>
                    <a:pt x="114" y="47"/>
                  </a:lnTo>
                  <a:close/>
                </a:path>
              </a:pathLst>
            </a:custGeom>
            <a:solidFill>
              <a:srgbClr val="B2B2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6" name="Freeform 364"/>
            <p:cNvSpPr>
              <a:spLocks/>
            </p:cNvSpPr>
            <p:nvPr/>
          </p:nvSpPr>
          <p:spPr bwMode="auto">
            <a:xfrm>
              <a:off x="2377" y="690"/>
              <a:ext cx="120" cy="102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42" y="3"/>
                </a:cxn>
                <a:cxn ang="0">
                  <a:pos x="22" y="9"/>
                </a:cxn>
                <a:cxn ang="0">
                  <a:pos x="6" y="15"/>
                </a:cxn>
                <a:cxn ang="0">
                  <a:pos x="0" y="24"/>
                </a:cxn>
                <a:cxn ang="0">
                  <a:pos x="2" y="38"/>
                </a:cxn>
                <a:cxn ang="0">
                  <a:pos x="5" y="42"/>
                </a:cxn>
                <a:cxn ang="0">
                  <a:pos x="17" y="58"/>
                </a:cxn>
                <a:cxn ang="0">
                  <a:pos x="19" y="80"/>
                </a:cxn>
                <a:cxn ang="0">
                  <a:pos x="9" y="110"/>
                </a:cxn>
                <a:cxn ang="0">
                  <a:pos x="6" y="129"/>
                </a:cxn>
                <a:cxn ang="0">
                  <a:pos x="18" y="139"/>
                </a:cxn>
                <a:cxn ang="0">
                  <a:pos x="65" y="126"/>
                </a:cxn>
                <a:cxn ang="0">
                  <a:pos x="76" y="133"/>
                </a:cxn>
                <a:cxn ang="0">
                  <a:pos x="90" y="146"/>
                </a:cxn>
                <a:cxn ang="0">
                  <a:pos x="96" y="160"/>
                </a:cxn>
                <a:cxn ang="0">
                  <a:pos x="105" y="171"/>
                </a:cxn>
                <a:cxn ang="0">
                  <a:pos x="116" y="174"/>
                </a:cxn>
                <a:cxn ang="0">
                  <a:pos x="126" y="175"/>
                </a:cxn>
                <a:cxn ang="0">
                  <a:pos x="136" y="176"/>
                </a:cxn>
                <a:cxn ang="0">
                  <a:pos x="143" y="176"/>
                </a:cxn>
                <a:cxn ang="0">
                  <a:pos x="151" y="177"/>
                </a:cxn>
                <a:cxn ang="0">
                  <a:pos x="161" y="182"/>
                </a:cxn>
                <a:cxn ang="0">
                  <a:pos x="171" y="185"/>
                </a:cxn>
                <a:cxn ang="0">
                  <a:pos x="181" y="189"/>
                </a:cxn>
                <a:cxn ang="0">
                  <a:pos x="196" y="192"/>
                </a:cxn>
                <a:cxn ang="0">
                  <a:pos x="216" y="198"/>
                </a:cxn>
                <a:cxn ang="0">
                  <a:pos x="233" y="201"/>
                </a:cxn>
                <a:cxn ang="0">
                  <a:pos x="240" y="204"/>
                </a:cxn>
                <a:cxn ang="0">
                  <a:pos x="151" y="139"/>
                </a:cxn>
                <a:cxn ang="0">
                  <a:pos x="141" y="101"/>
                </a:cxn>
                <a:cxn ang="0">
                  <a:pos x="86" y="78"/>
                </a:cxn>
                <a:cxn ang="0">
                  <a:pos x="50" y="63"/>
                </a:cxn>
                <a:cxn ang="0">
                  <a:pos x="58" y="0"/>
                </a:cxn>
              </a:cxnLst>
              <a:rect l="0" t="0" r="r" b="b"/>
              <a:pathLst>
                <a:path w="240" h="204">
                  <a:moveTo>
                    <a:pt x="58" y="0"/>
                  </a:moveTo>
                  <a:lnTo>
                    <a:pt x="56" y="0"/>
                  </a:lnTo>
                  <a:lnTo>
                    <a:pt x="50" y="2"/>
                  </a:lnTo>
                  <a:lnTo>
                    <a:pt x="42" y="3"/>
                  </a:lnTo>
                  <a:lnTo>
                    <a:pt x="33" y="5"/>
                  </a:lnTo>
                  <a:lnTo>
                    <a:pt x="22" y="9"/>
                  </a:lnTo>
                  <a:lnTo>
                    <a:pt x="13" y="12"/>
                  </a:lnTo>
                  <a:lnTo>
                    <a:pt x="6" y="15"/>
                  </a:lnTo>
                  <a:lnTo>
                    <a:pt x="3" y="18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2" y="38"/>
                  </a:lnTo>
                  <a:lnTo>
                    <a:pt x="3" y="40"/>
                  </a:lnTo>
                  <a:lnTo>
                    <a:pt x="5" y="42"/>
                  </a:lnTo>
                  <a:lnTo>
                    <a:pt x="11" y="49"/>
                  </a:lnTo>
                  <a:lnTo>
                    <a:pt x="17" y="58"/>
                  </a:lnTo>
                  <a:lnTo>
                    <a:pt x="20" y="68"/>
                  </a:lnTo>
                  <a:lnTo>
                    <a:pt x="19" y="80"/>
                  </a:lnTo>
                  <a:lnTo>
                    <a:pt x="14" y="95"/>
                  </a:lnTo>
                  <a:lnTo>
                    <a:pt x="9" y="110"/>
                  </a:lnTo>
                  <a:lnTo>
                    <a:pt x="5" y="121"/>
                  </a:lnTo>
                  <a:lnTo>
                    <a:pt x="6" y="129"/>
                  </a:lnTo>
                  <a:lnTo>
                    <a:pt x="12" y="134"/>
                  </a:lnTo>
                  <a:lnTo>
                    <a:pt x="18" y="139"/>
                  </a:lnTo>
                  <a:lnTo>
                    <a:pt x="20" y="141"/>
                  </a:lnTo>
                  <a:lnTo>
                    <a:pt x="65" y="126"/>
                  </a:lnTo>
                  <a:lnTo>
                    <a:pt x="68" y="129"/>
                  </a:lnTo>
                  <a:lnTo>
                    <a:pt x="76" y="133"/>
                  </a:lnTo>
                  <a:lnTo>
                    <a:pt x="85" y="140"/>
                  </a:lnTo>
                  <a:lnTo>
                    <a:pt x="90" y="146"/>
                  </a:lnTo>
                  <a:lnTo>
                    <a:pt x="94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105" y="171"/>
                  </a:lnTo>
                  <a:lnTo>
                    <a:pt x="110" y="173"/>
                  </a:lnTo>
                  <a:lnTo>
                    <a:pt x="116" y="174"/>
                  </a:lnTo>
                  <a:lnTo>
                    <a:pt x="121" y="175"/>
                  </a:lnTo>
                  <a:lnTo>
                    <a:pt x="126" y="175"/>
                  </a:lnTo>
                  <a:lnTo>
                    <a:pt x="132" y="176"/>
                  </a:lnTo>
                  <a:lnTo>
                    <a:pt x="136" y="176"/>
                  </a:lnTo>
                  <a:lnTo>
                    <a:pt x="140" y="176"/>
                  </a:lnTo>
                  <a:lnTo>
                    <a:pt x="143" y="176"/>
                  </a:lnTo>
                  <a:lnTo>
                    <a:pt x="147" y="176"/>
                  </a:lnTo>
                  <a:lnTo>
                    <a:pt x="151" y="177"/>
                  </a:lnTo>
                  <a:lnTo>
                    <a:pt x="156" y="179"/>
                  </a:lnTo>
                  <a:lnTo>
                    <a:pt x="161" y="182"/>
                  </a:lnTo>
                  <a:lnTo>
                    <a:pt x="166" y="184"/>
                  </a:lnTo>
                  <a:lnTo>
                    <a:pt x="171" y="185"/>
                  </a:lnTo>
                  <a:lnTo>
                    <a:pt x="177" y="187"/>
                  </a:lnTo>
                  <a:lnTo>
                    <a:pt x="181" y="189"/>
                  </a:lnTo>
                  <a:lnTo>
                    <a:pt x="187" y="190"/>
                  </a:lnTo>
                  <a:lnTo>
                    <a:pt x="196" y="192"/>
                  </a:lnTo>
                  <a:lnTo>
                    <a:pt x="205" y="194"/>
                  </a:lnTo>
                  <a:lnTo>
                    <a:pt x="216" y="198"/>
                  </a:lnTo>
                  <a:lnTo>
                    <a:pt x="225" y="200"/>
                  </a:lnTo>
                  <a:lnTo>
                    <a:pt x="233" y="201"/>
                  </a:lnTo>
                  <a:lnTo>
                    <a:pt x="238" y="204"/>
                  </a:lnTo>
                  <a:lnTo>
                    <a:pt x="240" y="204"/>
                  </a:lnTo>
                  <a:lnTo>
                    <a:pt x="240" y="161"/>
                  </a:lnTo>
                  <a:lnTo>
                    <a:pt x="151" y="139"/>
                  </a:lnTo>
                  <a:lnTo>
                    <a:pt x="141" y="123"/>
                  </a:lnTo>
                  <a:lnTo>
                    <a:pt x="141" y="101"/>
                  </a:lnTo>
                  <a:lnTo>
                    <a:pt x="121" y="88"/>
                  </a:lnTo>
                  <a:lnTo>
                    <a:pt x="86" y="78"/>
                  </a:lnTo>
                  <a:lnTo>
                    <a:pt x="60" y="76"/>
                  </a:lnTo>
                  <a:lnTo>
                    <a:pt x="50" y="63"/>
                  </a:lnTo>
                  <a:lnTo>
                    <a:pt x="65" y="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7" name="Freeform 366"/>
            <p:cNvSpPr>
              <a:spLocks/>
            </p:cNvSpPr>
            <p:nvPr/>
          </p:nvSpPr>
          <p:spPr bwMode="auto">
            <a:xfrm>
              <a:off x="1995" y="275"/>
              <a:ext cx="85" cy="70"/>
            </a:xfrm>
            <a:custGeom>
              <a:avLst/>
              <a:gdLst/>
              <a:ahLst/>
              <a:cxnLst>
                <a:cxn ang="0">
                  <a:pos x="84" y="139"/>
                </a:cxn>
                <a:cxn ang="0">
                  <a:pos x="101" y="138"/>
                </a:cxn>
                <a:cxn ang="0">
                  <a:pos x="116" y="134"/>
                </a:cxn>
                <a:cxn ang="0">
                  <a:pos x="131" y="128"/>
                </a:cxn>
                <a:cxn ang="0">
                  <a:pos x="144" y="119"/>
                </a:cxn>
                <a:cxn ang="0">
                  <a:pos x="153" y="108"/>
                </a:cxn>
                <a:cxn ang="0">
                  <a:pos x="161" y="97"/>
                </a:cxn>
                <a:cxn ang="0">
                  <a:pos x="167" y="84"/>
                </a:cxn>
                <a:cxn ang="0">
                  <a:pos x="168" y="70"/>
                </a:cxn>
                <a:cxn ang="0">
                  <a:pos x="167" y="56"/>
                </a:cxn>
                <a:cxn ang="0">
                  <a:pos x="161" y="43"/>
                </a:cxn>
                <a:cxn ang="0">
                  <a:pos x="153" y="31"/>
                </a:cxn>
                <a:cxn ang="0">
                  <a:pos x="144" y="21"/>
                </a:cxn>
                <a:cxn ang="0">
                  <a:pos x="131" y="11"/>
                </a:cxn>
                <a:cxn ang="0">
                  <a:pos x="116" y="6"/>
                </a:cxn>
                <a:cxn ang="0">
                  <a:pos x="101" y="1"/>
                </a:cxn>
                <a:cxn ang="0">
                  <a:pos x="84" y="0"/>
                </a:cxn>
                <a:cxn ang="0">
                  <a:pos x="67" y="1"/>
                </a:cxn>
                <a:cxn ang="0">
                  <a:pos x="52" y="6"/>
                </a:cxn>
                <a:cxn ang="0">
                  <a:pos x="37" y="11"/>
                </a:cxn>
                <a:cxn ang="0">
                  <a:pos x="25" y="21"/>
                </a:cxn>
                <a:cxn ang="0">
                  <a:pos x="15" y="31"/>
                </a:cxn>
                <a:cxn ang="0">
                  <a:pos x="7" y="43"/>
                </a:cxn>
                <a:cxn ang="0">
                  <a:pos x="1" y="56"/>
                </a:cxn>
                <a:cxn ang="0">
                  <a:pos x="0" y="70"/>
                </a:cxn>
                <a:cxn ang="0">
                  <a:pos x="1" y="84"/>
                </a:cxn>
                <a:cxn ang="0">
                  <a:pos x="7" y="97"/>
                </a:cxn>
                <a:cxn ang="0">
                  <a:pos x="15" y="108"/>
                </a:cxn>
                <a:cxn ang="0">
                  <a:pos x="25" y="119"/>
                </a:cxn>
                <a:cxn ang="0">
                  <a:pos x="37" y="128"/>
                </a:cxn>
                <a:cxn ang="0">
                  <a:pos x="52" y="134"/>
                </a:cxn>
                <a:cxn ang="0">
                  <a:pos x="67" y="138"/>
                </a:cxn>
                <a:cxn ang="0">
                  <a:pos x="84" y="139"/>
                </a:cxn>
              </a:cxnLst>
              <a:rect l="0" t="0" r="r" b="b"/>
              <a:pathLst>
                <a:path w="168" h="139">
                  <a:moveTo>
                    <a:pt x="84" y="139"/>
                  </a:moveTo>
                  <a:lnTo>
                    <a:pt x="101" y="138"/>
                  </a:lnTo>
                  <a:lnTo>
                    <a:pt x="116" y="134"/>
                  </a:lnTo>
                  <a:lnTo>
                    <a:pt x="131" y="128"/>
                  </a:lnTo>
                  <a:lnTo>
                    <a:pt x="144" y="119"/>
                  </a:lnTo>
                  <a:lnTo>
                    <a:pt x="153" y="108"/>
                  </a:lnTo>
                  <a:lnTo>
                    <a:pt x="161" y="97"/>
                  </a:lnTo>
                  <a:lnTo>
                    <a:pt x="167" y="84"/>
                  </a:lnTo>
                  <a:lnTo>
                    <a:pt x="168" y="70"/>
                  </a:lnTo>
                  <a:lnTo>
                    <a:pt x="167" y="56"/>
                  </a:lnTo>
                  <a:lnTo>
                    <a:pt x="161" y="43"/>
                  </a:lnTo>
                  <a:lnTo>
                    <a:pt x="153" y="31"/>
                  </a:lnTo>
                  <a:lnTo>
                    <a:pt x="144" y="21"/>
                  </a:lnTo>
                  <a:lnTo>
                    <a:pt x="131" y="11"/>
                  </a:lnTo>
                  <a:lnTo>
                    <a:pt x="116" y="6"/>
                  </a:lnTo>
                  <a:lnTo>
                    <a:pt x="101" y="1"/>
                  </a:lnTo>
                  <a:lnTo>
                    <a:pt x="84" y="0"/>
                  </a:lnTo>
                  <a:lnTo>
                    <a:pt x="67" y="1"/>
                  </a:lnTo>
                  <a:lnTo>
                    <a:pt x="52" y="6"/>
                  </a:lnTo>
                  <a:lnTo>
                    <a:pt x="37" y="11"/>
                  </a:lnTo>
                  <a:lnTo>
                    <a:pt x="25" y="21"/>
                  </a:lnTo>
                  <a:lnTo>
                    <a:pt x="15" y="31"/>
                  </a:lnTo>
                  <a:lnTo>
                    <a:pt x="7" y="43"/>
                  </a:lnTo>
                  <a:lnTo>
                    <a:pt x="1" y="56"/>
                  </a:lnTo>
                  <a:lnTo>
                    <a:pt x="0" y="70"/>
                  </a:lnTo>
                  <a:lnTo>
                    <a:pt x="1" y="84"/>
                  </a:lnTo>
                  <a:lnTo>
                    <a:pt x="7" y="97"/>
                  </a:lnTo>
                  <a:lnTo>
                    <a:pt x="15" y="108"/>
                  </a:lnTo>
                  <a:lnTo>
                    <a:pt x="25" y="119"/>
                  </a:lnTo>
                  <a:lnTo>
                    <a:pt x="37" y="128"/>
                  </a:lnTo>
                  <a:lnTo>
                    <a:pt x="52" y="134"/>
                  </a:lnTo>
                  <a:lnTo>
                    <a:pt x="67" y="138"/>
                  </a:lnTo>
                  <a:lnTo>
                    <a:pt x="84" y="139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Freeform 367"/>
            <p:cNvSpPr>
              <a:spLocks/>
            </p:cNvSpPr>
            <p:nvPr/>
          </p:nvSpPr>
          <p:spPr bwMode="auto">
            <a:xfrm>
              <a:off x="2095" y="272"/>
              <a:ext cx="66" cy="60"/>
            </a:xfrm>
            <a:custGeom>
              <a:avLst/>
              <a:gdLst/>
              <a:ahLst/>
              <a:cxnLst>
                <a:cxn ang="0">
                  <a:pos x="66" y="121"/>
                </a:cxn>
                <a:cxn ang="0">
                  <a:pos x="80" y="120"/>
                </a:cxn>
                <a:cxn ang="0">
                  <a:pos x="92" y="116"/>
                </a:cxn>
                <a:cxn ang="0">
                  <a:pos x="103" y="111"/>
                </a:cxn>
                <a:cxn ang="0">
                  <a:pos x="113" y="103"/>
                </a:cxn>
                <a:cxn ang="0">
                  <a:pos x="121" y="95"/>
                </a:cxn>
                <a:cxn ang="0">
                  <a:pos x="127" y="84"/>
                </a:cxn>
                <a:cxn ang="0">
                  <a:pos x="131" y="73"/>
                </a:cxn>
                <a:cxn ang="0">
                  <a:pos x="133" y="60"/>
                </a:cxn>
                <a:cxn ang="0">
                  <a:pos x="131" y="47"/>
                </a:cxn>
                <a:cxn ang="0">
                  <a:pos x="127" y="37"/>
                </a:cxn>
                <a:cxn ang="0">
                  <a:pos x="121" y="27"/>
                </a:cxn>
                <a:cxn ang="0">
                  <a:pos x="113" y="17"/>
                </a:cxn>
                <a:cxn ang="0">
                  <a:pos x="103" y="10"/>
                </a:cxn>
                <a:cxn ang="0">
                  <a:pos x="92" y="5"/>
                </a:cxn>
                <a:cxn ang="0">
                  <a:pos x="80" y="1"/>
                </a:cxn>
                <a:cxn ang="0">
                  <a:pos x="66" y="0"/>
                </a:cxn>
                <a:cxn ang="0">
                  <a:pos x="53" y="1"/>
                </a:cxn>
                <a:cxn ang="0">
                  <a:pos x="41" y="5"/>
                </a:cxn>
                <a:cxn ang="0">
                  <a:pos x="29" y="10"/>
                </a:cxn>
                <a:cxn ang="0">
                  <a:pos x="20" y="17"/>
                </a:cxn>
                <a:cxn ang="0">
                  <a:pos x="12" y="27"/>
                </a:cxn>
                <a:cxn ang="0">
                  <a:pos x="6" y="37"/>
                </a:cxn>
                <a:cxn ang="0">
                  <a:pos x="1" y="47"/>
                </a:cxn>
                <a:cxn ang="0">
                  <a:pos x="0" y="60"/>
                </a:cxn>
                <a:cxn ang="0">
                  <a:pos x="1" y="73"/>
                </a:cxn>
                <a:cxn ang="0">
                  <a:pos x="6" y="84"/>
                </a:cxn>
                <a:cxn ang="0">
                  <a:pos x="12" y="95"/>
                </a:cxn>
                <a:cxn ang="0">
                  <a:pos x="20" y="103"/>
                </a:cxn>
                <a:cxn ang="0">
                  <a:pos x="29" y="111"/>
                </a:cxn>
                <a:cxn ang="0">
                  <a:pos x="41" y="116"/>
                </a:cxn>
                <a:cxn ang="0">
                  <a:pos x="53" y="120"/>
                </a:cxn>
                <a:cxn ang="0">
                  <a:pos x="66" y="121"/>
                </a:cxn>
              </a:cxnLst>
              <a:rect l="0" t="0" r="r" b="b"/>
              <a:pathLst>
                <a:path w="133" h="121">
                  <a:moveTo>
                    <a:pt x="66" y="121"/>
                  </a:moveTo>
                  <a:lnTo>
                    <a:pt x="80" y="120"/>
                  </a:lnTo>
                  <a:lnTo>
                    <a:pt x="92" y="116"/>
                  </a:lnTo>
                  <a:lnTo>
                    <a:pt x="103" y="111"/>
                  </a:lnTo>
                  <a:lnTo>
                    <a:pt x="113" y="103"/>
                  </a:lnTo>
                  <a:lnTo>
                    <a:pt x="121" y="95"/>
                  </a:lnTo>
                  <a:lnTo>
                    <a:pt x="127" y="84"/>
                  </a:lnTo>
                  <a:lnTo>
                    <a:pt x="131" y="73"/>
                  </a:lnTo>
                  <a:lnTo>
                    <a:pt x="133" y="60"/>
                  </a:lnTo>
                  <a:lnTo>
                    <a:pt x="131" y="47"/>
                  </a:lnTo>
                  <a:lnTo>
                    <a:pt x="127" y="37"/>
                  </a:lnTo>
                  <a:lnTo>
                    <a:pt x="121" y="27"/>
                  </a:lnTo>
                  <a:lnTo>
                    <a:pt x="113" y="17"/>
                  </a:lnTo>
                  <a:lnTo>
                    <a:pt x="103" y="10"/>
                  </a:lnTo>
                  <a:lnTo>
                    <a:pt x="92" y="5"/>
                  </a:lnTo>
                  <a:lnTo>
                    <a:pt x="80" y="1"/>
                  </a:lnTo>
                  <a:lnTo>
                    <a:pt x="66" y="0"/>
                  </a:lnTo>
                  <a:lnTo>
                    <a:pt x="53" y="1"/>
                  </a:lnTo>
                  <a:lnTo>
                    <a:pt x="41" y="5"/>
                  </a:lnTo>
                  <a:lnTo>
                    <a:pt x="29" y="10"/>
                  </a:lnTo>
                  <a:lnTo>
                    <a:pt x="20" y="17"/>
                  </a:lnTo>
                  <a:lnTo>
                    <a:pt x="12" y="27"/>
                  </a:lnTo>
                  <a:lnTo>
                    <a:pt x="6" y="37"/>
                  </a:lnTo>
                  <a:lnTo>
                    <a:pt x="1" y="47"/>
                  </a:lnTo>
                  <a:lnTo>
                    <a:pt x="0" y="60"/>
                  </a:lnTo>
                  <a:lnTo>
                    <a:pt x="1" y="73"/>
                  </a:lnTo>
                  <a:lnTo>
                    <a:pt x="6" y="84"/>
                  </a:lnTo>
                  <a:lnTo>
                    <a:pt x="12" y="95"/>
                  </a:lnTo>
                  <a:lnTo>
                    <a:pt x="20" y="103"/>
                  </a:lnTo>
                  <a:lnTo>
                    <a:pt x="29" y="111"/>
                  </a:lnTo>
                  <a:lnTo>
                    <a:pt x="41" y="116"/>
                  </a:lnTo>
                  <a:lnTo>
                    <a:pt x="53" y="120"/>
                  </a:lnTo>
                  <a:lnTo>
                    <a:pt x="66" y="121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Freeform 368"/>
            <p:cNvSpPr>
              <a:spLocks/>
            </p:cNvSpPr>
            <p:nvPr/>
          </p:nvSpPr>
          <p:spPr bwMode="auto">
            <a:xfrm>
              <a:off x="2012" y="289"/>
              <a:ext cx="53" cy="41"/>
            </a:xfrm>
            <a:custGeom>
              <a:avLst/>
              <a:gdLst/>
              <a:ahLst/>
              <a:cxnLst>
                <a:cxn ang="0">
                  <a:pos x="53" y="82"/>
                </a:cxn>
                <a:cxn ang="0">
                  <a:pos x="64" y="80"/>
                </a:cxn>
                <a:cxn ang="0">
                  <a:pos x="74" y="78"/>
                </a:cxn>
                <a:cxn ang="0">
                  <a:pos x="83" y="75"/>
                </a:cxn>
                <a:cxn ang="0">
                  <a:pos x="91" y="70"/>
                </a:cxn>
                <a:cxn ang="0">
                  <a:pos x="97" y="63"/>
                </a:cxn>
                <a:cxn ang="0">
                  <a:pos x="102" y="56"/>
                </a:cxn>
                <a:cxn ang="0">
                  <a:pos x="105" y="49"/>
                </a:cxn>
                <a:cxn ang="0">
                  <a:pos x="106" y="41"/>
                </a:cxn>
                <a:cxn ang="0">
                  <a:pos x="105" y="33"/>
                </a:cxn>
                <a:cxn ang="0">
                  <a:pos x="102" y="25"/>
                </a:cxn>
                <a:cxn ang="0">
                  <a:pos x="97" y="18"/>
                </a:cxn>
                <a:cxn ang="0">
                  <a:pos x="91" y="11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4" y="1"/>
                </a:cxn>
                <a:cxn ang="0">
                  <a:pos x="53" y="0"/>
                </a:cxn>
                <a:cxn ang="0">
                  <a:pos x="43" y="1"/>
                </a:cxn>
                <a:cxn ang="0">
                  <a:pos x="32" y="3"/>
                </a:cxn>
                <a:cxn ang="0">
                  <a:pos x="23" y="7"/>
                </a:cxn>
                <a:cxn ang="0">
                  <a:pos x="15" y="11"/>
                </a:cxn>
                <a:cxn ang="0">
                  <a:pos x="9" y="18"/>
                </a:cxn>
                <a:cxn ang="0">
                  <a:pos x="5" y="25"/>
                </a:cxn>
                <a:cxn ang="0">
                  <a:pos x="1" y="33"/>
                </a:cxn>
                <a:cxn ang="0">
                  <a:pos x="0" y="41"/>
                </a:cxn>
                <a:cxn ang="0">
                  <a:pos x="1" y="49"/>
                </a:cxn>
                <a:cxn ang="0">
                  <a:pos x="5" y="56"/>
                </a:cxn>
                <a:cxn ang="0">
                  <a:pos x="9" y="63"/>
                </a:cxn>
                <a:cxn ang="0">
                  <a:pos x="15" y="70"/>
                </a:cxn>
                <a:cxn ang="0">
                  <a:pos x="23" y="75"/>
                </a:cxn>
                <a:cxn ang="0">
                  <a:pos x="32" y="78"/>
                </a:cxn>
                <a:cxn ang="0">
                  <a:pos x="43" y="80"/>
                </a:cxn>
                <a:cxn ang="0">
                  <a:pos x="53" y="82"/>
                </a:cxn>
              </a:cxnLst>
              <a:rect l="0" t="0" r="r" b="b"/>
              <a:pathLst>
                <a:path w="106" h="82">
                  <a:moveTo>
                    <a:pt x="53" y="82"/>
                  </a:moveTo>
                  <a:lnTo>
                    <a:pt x="64" y="80"/>
                  </a:lnTo>
                  <a:lnTo>
                    <a:pt x="74" y="78"/>
                  </a:lnTo>
                  <a:lnTo>
                    <a:pt x="83" y="75"/>
                  </a:lnTo>
                  <a:lnTo>
                    <a:pt x="91" y="70"/>
                  </a:lnTo>
                  <a:lnTo>
                    <a:pt x="97" y="63"/>
                  </a:lnTo>
                  <a:lnTo>
                    <a:pt x="102" y="56"/>
                  </a:lnTo>
                  <a:lnTo>
                    <a:pt x="105" y="49"/>
                  </a:lnTo>
                  <a:lnTo>
                    <a:pt x="106" y="41"/>
                  </a:lnTo>
                  <a:lnTo>
                    <a:pt x="105" y="33"/>
                  </a:lnTo>
                  <a:lnTo>
                    <a:pt x="102" y="25"/>
                  </a:lnTo>
                  <a:lnTo>
                    <a:pt x="97" y="18"/>
                  </a:lnTo>
                  <a:lnTo>
                    <a:pt x="91" y="11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4" y="1"/>
                  </a:lnTo>
                  <a:lnTo>
                    <a:pt x="53" y="0"/>
                  </a:lnTo>
                  <a:lnTo>
                    <a:pt x="43" y="1"/>
                  </a:lnTo>
                  <a:lnTo>
                    <a:pt x="32" y="3"/>
                  </a:lnTo>
                  <a:lnTo>
                    <a:pt x="23" y="7"/>
                  </a:lnTo>
                  <a:lnTo>
                    <a:pt x="15" y="11"/>
                  </a:lnTo>
                  <a:lnTo>
                    <a:pt x="9" y="18"/>
                  </a:lnTo>
                  <a:lnTo>
                    <a:pt x="5" y="25"/>
                  </a:lnTo>
                  <a:lnTo>
                    <a:pt x="1" y="33"/>
                  </a:lnTo>
                  <a:lnTo>
                    <a:pt x="0" y="41"/>
                  </a:lnTo>
                  <a:lnTo>
                    <a:pt x="1" y="49"/>
                  </a:lnTo>
                  <a:lnTo>
                    <a:pt x="5" y="56"/>
                  </a:lnTo>
                  <a:lnTo>
                    <a:pt x="9" y="63"/>
                  </a:lnTo>
                  <a:lnTo>
                    <a:pt x="15" y="70"/>
                  </a:lnTo>
                  <a:lnTo>
                    <a:pt x="23" y="75"/>
                  </a:lnTo>
                  <a:lnTo>
                    <a:pt x="32" y="78"/>
                  </a:lnTo>
                  <a:lnTo>
                    <a:pt x="43" y="80"/>
                  </a:lnTo>
                  <a:lnTo>
                    <a:pt x="53" y="82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Freeform 369"/>
            <p:cNvSpPr>
              <a:spLocks/>
            </p:cNvSpPr>
            <p:nvPr/>
          </p:nvSpPr>
          <p:spPr bwMode="auto">
            <a:xfrm>
              <a:off x="2104" y="278"/>
              <a:ext cx="48" cy="38"/>
            </a:xfrm>
            <a:custGeom>
              <a:avLst/>
              <a:gdLst/>
              <a:ahLst/>
              <a:cxnLst>
                <a:cxn ang="0">
                  <a:pos x="47" y="75"/>
                </a:cxn>
                <a:cxn ang="0">
                  <a:pos x="57" y="74"/>
                </a:cxn>
                <a:cxn ang="0">
                  <a:pos x="66" y="72"/>
                </a:cxn>
                <a:cxn ang="0">
                  <a:pos x="74" y="69"/>
                </a:cxn>
                <a:cxn ang="0">
                  <a:pos x="81" y="64"/>
                </a:cxn>
                <a:cxn ang="0">
                  <a:pos x="87" y="59"/>
                </a:cxn>
                <a:cxn ang="0">
                  <a:pos x="92" y="53"/>
                </a:cxn>
                <a:cxn ang="0">
                  <a:pos x="94" y="46"/>
                </a:cxn>
                <a:cxn ang="0">
                  <a:pos x="95" y="38"/>
                </a:cxn>
                <a:cxn ang="0">
                  <a:pos x="94" y="30"/>
                </a:cxn>
                <a:cxn ang="0">
                  <a:pos x="92" y="23"/>
                </a:cxn>
                <a:cxn ang="0">
                  <a:pos x="87" y="17"/>
                </a:cxn>
                <a:cxn ang="0">
                  <a:pos x="81" y="11"/>
                </a:cxn>
                <a:cxn ang="0">
                  <a:pos x="74" y="7"/>
                </a:cxn>
                <a:cxn ang="0">
                  <a:pos x="66" y="3"/>
                </a:cxn>
                <a:cxn ang="0">
                  <a:pos x="57" y="1"/>
                </a:cxn>
                <a:cxn ang="0">
                  <a:pos x="47" y="0"/>
                </a:cxn>
                <a:cxn ang="0">
                  <a:pos x="38" y="1"/>
                </a:cxn>
                <a:cxn ang="0">
                  <a:pos x="28" y="3"/>
                </a:cxn>
                <a:cxn ang="0">
                  <a:pos x="20" y="7"/>
                </a:cxn>
                <a:cxn ang="0">
                  <a:pos x="13" y="11"/>
                </a:cxn>
                <a:cxn ang="0">
                  <a:pos x="8" y="17"/>
                </a:cxn>
                <a:cxn ang="0">
                  <a:pos x="3" y="23"/>
                </a:cxn>
                <a:cxn ang="0">
                  <a:pos x="1" y="30"/>
                </a:cxn>
                <a:cxn ang="0">
                  <a:pos x="0" y="38"/>
                </a:cxn>
                <a:cxn ang="0">
                  <a:pos x="1" y="46"/>
                </a:cxn>
                <a:cxn ang="0">
                  <a:pos x="3" y="53"/>
                </a:cxn>
                <a:cxn ang="0">
                  <a:pos x="8" y="59"/>
                </a:cxn>
                <a:cxn ang="0">
                  <a:pos x="13" y="64"/>
                </a:cxn>
                <a:cxn ang="0">
                  <a:pos x="20" y="69"/>
                </a:cxn>
                <a:cxn ang="0">
                  <a:pos x="28" y="72"/>
                </a:cxn>
                <a:cxn ang="0">
                  <a:pos x="38" y="74"/>
                </a:cxn>
                <a:cxn ang="0">
                  <a:pos x="47" y="75"/>
                </a:cxn>
              </a:cxnLst>
              <a:rect l="0" t="0" r="r" b="b"/>
              <a:pathLst>
                <a:path w="95" h="75">
                  <a:moveTo>
                    <a:pt x="47" y="75"/>
                  </a:moveTo>
                  <a:lnTo>
                    <a:pt x="57" y="74"/>
                  </a:lnTo>
                  <a:lnTo>
                    <a:pt x="66" y="72"/>
                  </a:lnTo>
                  <a:lnTo>
                    <a:pt x="74" y="69"/>
                  </a:lnTo>
                  <a:lnTo>
                    <a:pt x="81" y="64"/>
                  </a:lnTo>
                  <a:lnTo>
                    <a:pt x="87" y="59"/>
                  </a:lnTo>
                  <a:lnTo>
                    <a:pt x="92" y="53"/>
                  </a:lnTo>
                  <a:lnTo>
                    <a:pt x="94" y="46"/>
                  </a:lnTo>
                  <a:lnTo>
                    <a:pt x="95" y="38"/>
                  </a:lnTo>
                  <a:lnTo>
                    <a:pt x="94" y="30"/>
                  </a:lnTo>
                  <a:lnTo>
                    <a:pt x="92" y="23"/>
                  </a:lnTo>
                  <a:lnTo>
                    <a:pt x="87" y="17"/>
                  </a:lnTo>
                  <a:lnTo>
                    <a:pt x="81" y="11"/>
                  </a:lnTo>
                  <a:lnTo>
                    <a:pt x="74" y="7"/>
                  </a:lnTo>
                  <a:lnTo>
                    <a:pt x="66" y="3"/>
                  </a:lnTo>
                  <a:lnTo>
                    <a:pt x="57" y="1"/>
                  </a:lnTo>
                  <a:lnTo>
                    <a:pt x="47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20" y="7"/>
                  </a:lnTo>
                  <a:lnTo>
                    <a:pt x="13" y="11"/>
                  </a:lnTo>
                  <a:lnTo>
                    <a:pt x="8" y="17"/>
                  </a:lnTo>
                  <a:lnTo>
                    <a:pt x="3" y="23"/>
                  </a:lnTo>
                  <a:lnTo>
                    <a:pt x="1" y="30"/>
                  </a:lnTo>
                  <a:lnTo>
                    <a:pt x="0" y="38"/>
                  </a:lnTo>
                  <a:lnTo>
                    <a:pt x="1" y="46"/>
                  </a:lnTo>
                  <a:lnTo>
                    <a:pt x="3" y="53"/>
                  </a:lnTo>
                  <a:lnTo>
                    <a:pt x="8" y="59"/>
                  </a:lnTo>
                  <a:lnTo>
                    <a:pt x="13" y="64"/>
                  </a:lnTo>
                  <a:lnTo>
                    <a:pt x="20" y="69"/>
                  </a:lnTo>
                  <a:lnTo>
                    <a:pt x="28" y="72"/>
                  </a:lnTo>
                  <a:lnTo>
                    <a:pt x="38" y="74"/>
                  </a:lnTo>
                  <a:lnTo>
                    <a:pt x="47" y="75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Freeform 370"/>
            <p:cNvSpPr>
              <a:spLocks/>
            </p:cNvSpPr>
            <p:nvPr/>
          </p:nvSpPr>
          <p:spPr bwMode="auto">
            <a:xfrm>
              <a:off x="1883" y="157"/>
              <a:ext cx="309" cy="136"/>
            </a:xfrm>
            <a:custGeom>
              <a:avLst/>
              <a:gdLst/>
              <a:ahLst/>
              <a:cxnLst>
                <a:cxn ang="0">
                  <a:pos x="562" y="170"/>
                </a:cxn>
                <a:cxn ang="0">
                  <a:pos x="543" y="167"/>
                </a:cxn>
                <a:cxn ang="0">
                  <a:pos x="520" y="163"/>
                </a:cxn>
                <a:cxn ang="0">
                  <a:pos x="504" y="161"/>
                </a:cxn>
                <a:cxn ang="0">
                  <a:pos x="474" y="108"/>
                </a:cxn>
                <a:cxn ang="0">
                  <a:pos x="461" y="85"/>
                </a:cxn>
                <a:cxn ang="0">
                  <a:pos x="441" y="55"/>
                </a:cxn>
                <a:cxn ang="0">
                  <a:pos x="431" y="46"/>
                </a:cxn>
                <a:cxn ang="0">
                  <a:pos x="417" y="37"/>
                </a:cxn>
                <a:cxn ang="0">
                  <a:pos x="402" y="27"/>
                </a:cxn>
                <a:cxn ang="0">
                  <a:pos x="389" y="19"/>
                </a:cxn>
                <a:cxn ang="0">
                  <a:pos x="367" y="14"/>
                </a:cxn>
                <a:cxn ang="0">
                  <a:pos x="337" y="7"/>
                </a:cxn>
                <a:cxn ang="0">
                  <a:pos x="309" y="2"/>
                </a:cxn>
                <a:cxn ang="0">
                  <a:pos x="298" y="0"/>
                </a:cxn>
                <a:cxn ang="0">
                  <a:pos x="284" y="1"/>
                </a:cxn>
                <a:cxn ang="0">
                  <a:pos x="251" y="4"/>
                </a:cxn>
                <a:cxn ang="0">
                  <a:pos x="215" y="9"/>
                </a:cxn>
                <a:cxn ang="0">
                  <a:pos x="187" y="10"/>
                </a:cxn>
                <a:cxn ang="0">
                  <a:pos x="162" y="16"/>
                </a:cxn>
                <a:cxn ang="0">
                  <a:pos x="131" y="28"/>
                </a:cxn>
                <a:cxn ang="0">
                  <a:pos x="105" y="41"/>
                </a:cxn>
                <a:cxn ang="0">
                  <a:pos x="94" y="47"/>
                </a:cxn>
                <a:cxn ang="0">
                  <a:pos x="0" y="236"/>
                </a:cxn>
                <a:cxn ang="0">
                  <a:pos x="13" y="239"/>
                </a:cxn>
                <a:cxn ang="0">
                  <a:pos x="42" y="246"/>
                </a:cxn>
                <a:cxn ang="0">
                  <a:pos x="73" y="253"/>
                </a:cxn>
                <a:cxn ang="0">
                  <a:pos x="91" y="257"/>
                </a:cxn>
                <a:cxn ang="0">
                  <a:pos x="108" y="257"/>
                </a:cxn>
                <a:cxn ang="0">
                  <a:pos x="134" y="257"/>
                </a:cxn>
                <a:cxn ang="0">
                  <a:pos x="162" y="257"/>
                </a:cxn>
                <a:cxn ang="0">
                  <a:pos x="181" y="254"/>
                </a:cxn>
                <a:cxn ang="0">
                  <a:pos x="190" y="251"/>
                </a:cxn>
                <a:cxn ang="0">
                  <a:pos x="203" y="246"/>
                </a:cxn>
                <a:cxn ang="0">
                  <a:pos x="219" y="241"/>
                </a:cxn>
                <a:cxn ang="0">
                  <a:pos x="238" y="235"/>
                </a:cxn>
                <a:cxn ang="0">
                  <a:pos x="250" y="243"/>
                </a:cxn>
                <a:cxn ang="0">
                  <a:pos x="264" y="251"/>
                </a:cxn>
                <a:cxn ang="0">
                  <a:pos x="278" y="259"/>
                </a:cxn>
                <a:cxn ang="0">
                  <a:pos x="287" y="265"/>
                </a:cxn>
                <a:cxn ang="0">
                  <a:pos x="301" y="268"/>
                </a:cxn>
                <a:cxn ang="0">
                  <a:pos x="318" y="270"/>
                </a:cxn>
                <a:cxn ang="0">
                  <a:pos x="336" y="272"/>
                </a:cxn>
                <a:cxn ang="0">
                  <a:pos x="346" y="272"/>
                </a:cxn>
                <a:cxn ang="0">
                  <a:pos x="360" y="267"/>
                </a:cxn>
                <a:cxn ang="0">
                  <a:pos x="383" y="259"/>
                </a:cxn>
                <a:cxn ang="0">
                  <a:pos x="405" y="252"/>
                </a:cxn>
                <a:cxn ang="0">
                  <a:pos x="414" y="249"/>
                </a:cxn>
                <a:cxn ang="0">
                  <a:pos x="618" y="196"/>
                </a:cxn>
                <a:cxn ang="0">
                  <a:pos x="611" y="192"/>
                </a:cxn>
                <a:cxn ang="0">
                  <a:pos x="596" y="184"/>
                </a:cxn>
                <a:cxn ang="0">
                  <a:pos x="579" y="176"/>
                </a:cxn>
                <a:cxn ang="0">
                  <a:pos x="567" y="171"/>
                </a:cxn>
              </a:cxnLst>
              <a:rect l="0" t="0" r="r" b="b"/>
              <a:pathLst>
                <a:path w="618" h="272">
                  <a:moveTo>
                    <a:pt x="567" y="171"/>
                  </a:moveTo>
                  <a:lnTo>
                    <a:pt x="562" y="170"/>
                  </a:lnTo>
                  <a:lnTo>
                    <a:pt x="554" y="168"/>
                  </a:lnTo>
                  <a:lnTo>
                    <a:pt x="543" y="167"/>
                  </a:lnTo>
                  <a:lnTo>
                    <a:pt x="531" y="164"/>
                  </a:lnTo>
                  <a:lnTo>
                    <a:pt x="520" y="163"/>
                  </a:lnTo>
                  <a:lnTo>
                    <a:pt x="511" y="162"/>
                  </a:lnTo>
                  <a:lnTo>
                    <a:pt x="504" y="161"/>
                  </a:lnTo>
                  <a:lnTo>
                    <a:pt x="501" y="161"/>
                  </a:lnTo>
                  <a:lnTo>
                    <a:pt x="474" y="108"/>
                  </a:lnTo>
                  <a:lnTo>
                    <a:pt x="470" y="101"/>
                  </a:lnTo>
                  <a:lnTo>
                    <a:pt x="461" y="85"/>
                  </a:lnTo>
                  <a:lnTo>
                    <a:pt x="451" y="68"/>
                  </a:lnTo>
                  <a:lnTo>
                    <a:pt x="441" y="55"/>
                  </a:lnTo>
                  <a:lnTo>
                    <a:pt x="437" y="50"/>
                  </a:lnTo>
                  <a:lnTo>
                    <a:pt x="431" y="46"/>
                  </a:lnTo>
                  <a:lnTo>
                    <a:pt x="424" y="41"/>
                  </a:lnTo>
                  <a:lnTo>
                    <a:pt x="417" y="37"/>
                  </a:lnTo>
                  <a:lnTo>
                    <a:pt x="410" y="32"/>
                  </a:lnTo>
                  <a:lnTo>
                    <a:pt x="402" y="27"/>
                  </a:lnTo>
                  <a:lnTo>
                    <a:pt x="395" y="23"/>
                  </a:lnTo>
                  <a:lnTo>
                    <a:pt x="389" y="19"/>
                  </a:lnTo>
                  <a:lnTo>
                    <a:pt x="379" y="17"/>
                  </a:lnTo>
                  <a:lnTo>
                    <a:pt x="367" y="14"/>
                  </a:lnTo>
                  <a:lnTo>
                    <a:pt x="352" y="10"/>
                  </a:lnTo>
                  <a:lnTo>
                    <a:pt x="337" y="7"/>
                  </a:lnTo>
                  <a:lnTo>
                    <a:pt x="322" y="4"/>
                  </a:lnTo>
                  <a:lnTo>
                    <a:pt x="309" y="2"/>
                  </a:lnTo>
                  <a:lnTo>
                    <a:pt x="301" y="0"/>
                  </a:lnTo>
                  <a:lnTo>
                    <a:pt x="298" y="0"/>
                  </a:lnTo>
                  <a:lnTo>
                    <a:pt x="294" y="0"/>
                  </a:lnTo>
                  <a:lnTo>
                    <a:pt x="284" y="1"/>
                  </a:lnTo>
                  <a:lnTo>
                    <a:pt x="269" y="3"/>
                  </a:lnTo>
                  <a:lnTo>
                    <a:pt x="251" y="4"/>
                  </a:lnTo>
                  <a:lnTo>
                    <a:pt x="233" y="7"/>
                  </a:lnTo>
                  <a:lnTo>
                    <a:pt x="215" y="9"/>
                  </a:lnTo>
                  <a:lnTo>
                    <a:pt x="199" y="10"/>
                  </a:lnTo>
                  <a:lnTo>
                    <a:pt x="187" y="10"/>
                  </a:lnTo>
                  <a:lnTo>
                    <a:pt x="175" y="11"/>
                  </a:lnTo>
                  <a:lnTo>
                    <a:pt x="162" y="16"/>
                  </a:lnTo>
                  <a:lnTo>
                    <a:pt x="147" y="22"/>
                  </a:lnTo>
                  <a:lnTo>
                    <a:pt x="131" y="28"/>
                  </a:lnTo>
                  <a:lnTo>
                    <a:pt x="117" y="35"/>
                  </a:lnTo>
                  <a:lnTo>
                    <a:pt x="105" y="41"/>
                  </a:lnTo>
                  <a:lnTo>
                    <a:pt x="97" y="46"/>
                  </a:lnTo>
                  <a:lnTo>
                    <a:pt x="94" y="47"/>
                  </a:lnTo>
                  <a:lnTo>
                    <a:pt x="15" y="115"/>
                  </a:lnTo>
                  <a:lnTo>
                    <a:pt x="0" y="236"/>
                  </a:lnTo>
                  <a:lnTo>
                    <a:pt x="4" y="237"/>
                  </a:lnTo>
                  <a:lnTo>
                    <a:pt x="13" y="239"/>
                  </a:lnTo>
                  <a:lnTo>
                    <a:pt x="27" y="243"/>
                  </a:lnTo>
                  <a:lnTo>
                    <a:pt x="42" y="246"/>
                  </a:lnTo>
                  <a:lnTo>
                    <a:pt x="58" y="250"/>
                  </a:lnTo>
                  <a:lnTo>
                    <a:pt x="73" y="253"/>
                  </a:lnTo>
                  <a:lnTo>
                    <a:pt x="85" y="256"/>
                  </a:lnTo>
                  <a:lnTo>
                    <a:pt x="91" y="257"/>
                  </a:lnTo>
                  <a:lnTo>
                    <a:pt x="97" y="257"/>
                  </a:lnTo>
                  <a:lnTo>
                    <a:pt x="108" y="257"/>
                  </a:lnTo>
                  <a:lnTo>
                    <a:pt x="120" y="257"/>
                  </a:lnTo>
                  <a:lnTo>
                    <a:pt x="134" y="257"/>
                  </a:lnTo>
                  <a:lnTo>
                    <a:pt x="149" y="257"/>
                  </a:lnTo>
                  <a:lnTo>
                    <a:pt x="162" y="257"/>
                  </a:lnTo>
                  <a:lnTo>
                    <a:pt x="173" y="256"/>
                  </a:lnTo>
                  <a:lnTo>
                    <a:pt x="181" y="254"/>
                  </a:lnTo>
                  <a:lnTo>
                    <a:pt x="185" y="253"/>
                  </a:lnTo>
                  <a:lnTo>
                    <a:pt x="190" y="251"/>
                  </a:lnTo>
                  <a:lnTo>
                    <a:pt x="196" y="250"/>
                  </a:lnTo>
                  <a:lnTo>
                    <a:pt x="203" y="246"/>
                  </a:lnTo>
                  <a:lnTo>
                    <a:pt x="211" y="244"/>
                  </a:lnTo>
                  <a:lnTo>
                    <a:pt x="219" y="241"/>
                  </a:lnTo>
                  <a:lnTo>
                    <a:pt x="228" y="238"/>
                  </a:lnTo>
                  <a:lnTo>
                    <a:pt x="238" y="235"/>
                  </a:lnTo>
                  <a:lnTo>
                    <a:pt x="243" y="238"/>
                  </a:lnTo>
                  <a:lnTo>
                    <a:pt x="250" y="243"/>
                  </a:lnTo>
                  <a:lnTo>
                    <a:pt x="257" y="247"/>
                  </a:lnTo>
                  <a:lnTo>
                    <a:pt x="264" y="251"/>
                  </a:lnTo>
                  <a:lnTo>
                    <a:pt x="271" y="256"/>
                  </a:lnTo>
                  <a:lnTo>
                    <a:pt x="278" y="259"/>
                  </a:lnTo>
                  <a:lnTo>
                    <a:pt x="284" y="262"/>
                  </a:lnTo>
                  <a:lnTo>
                    <a:pt x="287" y="265"/>
                  </a:lnTo>
                  <a:lnTo>
                    <a:pt x="293" y="266"/>
                  </a:lnTo>
                  <a:lnTo>
                    <a:pt x="301" y="268"/>
                  </a:lnTo>
                  <a:lnTo>
                    <a:pt x="309" y="269"/>
                  </a:lnTo>
                  <a:lnTo>
                    <a:pt x="318" y="270"/>
                  </a:lnTo>
                  <a:lnTo>
                    <a:pt x="327" y="272"/>
                  </a:lnTo>
                  <a:lnTo>
                    <a:pt x="336" y="272"/>
                  </a:lnTo>
                  <a:lnTo>
                    <a:pt x="341" y="272"/>
                  </a:lnTo>
                  <a:lnTo>
                    <a:pt x="346" y="272"/>
                  </a:lnTo>
                  <a:lnTo>
                    <a:pt x="351" y="270"/>
                  </a:lnTo>
                  <a:lnTo>
                    <a:pt x="360" y="267"/>
                  </a:lnTo>
                  <a:lnTo>
                    <a:pt x="370" y="264"/>
                  </a:lnTo>
                  <a:lnTo>
                    <a:pt x="383" y="259"/>
                  </a:lnTo>
                  <a:lnTo>
                    <a:pt x="394" y="256"/>
                  </a:lnTo>
                  <a:lnTo>
                    <a:pt x="405" y="252"/>
                  </a:lnTo>
                  <a:lnTo>
                    <a:pt x="412" y="250"/>
                  </a:lnTo>
                  <a:lnTo>
                    <a:pt x="414" y="249"/>
                  </a:lnTo>
                  <a:lnTo>
                    <a:pt x="547" y="219"/>
                  </a:lnTo>
                  <a:lnTo>
                    <a:pt x="618" y="196"/>
                  </a:lnTo>
                  <a:lnTo>
                    <a:pt x="615" y="194"/>
                  </a:lnTo>
                  <a:lnTo>
                    <a:pt x="611" y="192"/>
                  </a:lnTo>
                  <a:lnTo>
                    <a:pt x="604" y="189"/>
                  </a:lnTo>
                  <a:lnTo>
                    <a:pt x="596" y="184"/>
                  </a:lnTo>
                  <a:lnTo>
                    <a:pt x="587" y="181"/>
                  </a:lnTo>
                  <a:lnTo>
                    <a:pt x="579" y="176"/>
                  </a:lnTo>
                  <a:lnTo>
                    <a:pt x="572" y="173"/>
                  </a:lnTo>
                  <a:lnTo>
                    <a:pt x="567" y="171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Freeform 371"/>
            <p:cNvSpPr>
              <a:spLocks/>
            </p:cNvSpPr>
            <p:nvPr/>
          </p:nvSpPr>
          <p:spPr bwMode="auto">
            <a:xfrm>
              <a:off x="1808" y="294"/>
              <a:ext cx="156" cy="526"/>
            </a:xfrm>
            <a:custGeom>
              <a:avLst/>
              <a:gdLst/>
              <a:ahLst/>
              <a:cxnLst>
                <a:cxn ang="0">
                  <a:pos x="262" y="187"/>
                </a:cxn>
                <a:cxn ang="0">
                  <a:pos x="235" y="280"/>
                </a:cxn>
                <a:cxn ang="0">
                  <a:pos x="187" y="316"/>
                </a:cxn>
                <a:cxn ang="0">
                  <a:pos x="182" y="327"/>
                </a:cxn>
                <a:cxn ang="0">
                  <a:pos x="169" y="346"/>
                </a:cxn>
                <a:cxn ang="0">
                  <a:pos x="144" y="377"/>
                </a:cxn>
                <a:cxn ang="0">
                  <a:pos x="92" y="436"/>
                </a:cxn>
                <a:cxn ang="0">
                  <a:pos x="39" y="498"/>
                </a:cxn>
                <a:cxn ang="0">
                  <a:pos x="8" y="537"/>
                </a:cxn>
                <a:cxn ang="0">
                  <a:pos x="0" y="591"/>
                </a:cxn>
                <a:cxn ang="0">
                  <a:pos x="3" y="643"/>
                </a:cxn>
                <a:cxn ang="0">
                  <a:pos x="12" y="689"/>
                </a:cxn>
                <a:cxn ang="0">
                  <a:pos x="34" y="769"/>
                </a:cxn>
                <a:cxn ang="0">
                  <a:pos x="56" y="846"/>
                </a:cxn>
                <a:cxn ang="0">
                  <a:pos x="67" y="885"/>
                </a:cxn>
                <a:cxn ang="0">
                  <a:pos x="76" y="915"/>
                </a:cxn>
                <a:cxn ang="0">
                  <a:pos x="92" y="973"/>
                </a:cxn>
                <a:cxn ang="0">
                  <a:pos x="109" y="1028"/>
                </a:cxn>
                <a:cxn ang="0">
                  <a:pos x="116" y="1052"/>
                </a:cxn>
                <a:cxn ang="0">
                  <a:pos x="158" y="970"/>
                </a:cxn>
                <a:cxn ang="0">
                  <a:pos x="125" y="865"/>
                </a:cxn>
                <a:cxn ang="0">
                  <a:pos x="88" y="716"/>
                </a:cxn>
                <a:cxn ang="0">
                  <a:pos x="70" y="584"/>
                </a:cxn>
                <a:cxn ang="0">
                  <a:pos x="92" y="517"/>
                </a:cxn>
                <a:cxn ang="0">
                  <a:pos x="138" y="461"/>
                </a:cxn>
                <a:cxn ang="0">
                  <a:pos x="185" y="413"/>
                </a:cxn>
                <a:cxn ang="0">
                  <a:pos x="217" y="383"/>
                </a:cxn>
                <a:cxn ang="0">
                  <a:pos x="260" y="316"/>
                </a:cxn>
                <a:cxn ang="0">
                  <a:pos x="311" y="202"/>
                </a:cxn>
                <a:cxn ang="0">
                  <a:pos x="269" y="144"/>
                </a:cxn>
                <a:cxn ang="0">
                  <a:pos x="259" y="130"/>
                </a:cxn>
                <a:cxn ang="0">
                  <a:pos x="246" y="108"/>
                </a:cxn>
                <a:cxn ang="0">
                  <a:pos x="238" y="85"/>
                </a:cxn>
                <a:cxn ang="0">
                  <a:pos x="239" y="68"/>
                </a:cxn>
                <a:cxn ang="0">
                  <a:pos x="250" y="53"/>
                </a:cxn>
                <a:cxn ang="0">
                  <a:pos x="262" y="43"/>
                </a:cxn>
                <a:cxn ang="0">
                  <a:pos x="272" y="37"/>
                </a:cxn>
                <a:cxn ang="0">
                  <a:pos x="258" y="0"/>
                </a:cxn>
                <a:cxn ang="0">
                  <a:pos x="197" y="43"/>
                </a:cxn>
                <a:cxn ang="0">
                  <a:pos x="245" y="142"/>
                </a:cxn>
              </a:cxnLst>
              <a:rect l="0" t="0" r="r" b="b"/>
              <a:pathLst>
                <a:path w="311" h="1052">
                  <a:moveTo>
                    <a:pt x="245" y="142"/>
                  </a:moveTo>
                  <a:lnTo>
                    <a:pt x="262" y="187"/>
                  </a:lnTo>
                  <a:lnTo>
                    <a:pt x="255" y="267"/>
                  </a:lnTo>
                  <a:lnTo>
                    <a:pt x="235" y="280"/>
                  </a:lnTo>
                  <a:lnTo>
                    <a:pt x="213" y="280"/>
                  </a:lnTo>
                  <a:lnTo>
                    <a:pt x="187" y="316"/>
                  </a:lnTo>
                  <a:lnTo>
                    <a:pt x="185" y="319"/>
                  </a:lnTo>
                  <a:lnTo>
                    <a:pt x="182" y="327"/>
                  </a:lnTo>
                  <a:lnTo>
                    <a:pt x="175" y="336"/>
                  </a:lnTo>
                  <a:lnTo>
                    <a:pt x="169" y="346"/>
                  </a:lnTo>
                  <a:lnTo>
                    <a:pt x="161" y="356"/>
                  </a:lnTo>
                  <a:lnTo>
                    <a:pt x="144" y="377"/>
                  </a:lnTo>
                  <a:lnTo>
                    <a:pt x="119" y="404"/>
                  </a:lnTo>
                  <a:lnTo>
                    <a:pt x="92" y="436"/>
                  </a:lnTo>
                  <a:lnTo>
                    <a:pt x="64" y="468"/>
                  </a:lnTo>
                  <a:lnTo>
                    <a:pt x="39" y="498"/>
                  </a:lnTo>
                  <a:lnTo>
                    <a:pt x="19" y="522"/>
                  </a:lnTo>
                  <a:lnTo>
                    <a:pt x="8" y="537"/>
                  </a:lnTo>
                  <a:lnTo>
                    <a:pt x="1" y="561"/>
                  </a:lnTo>
                  <a:lnTo>
                    <a:pt x="0" y="591"/>
                  </a:lnTo>
                  <a:lnTo>
                    <a:pt x="2" y="620"/>
                  </a:lnTo>
                  <a:lnTo>
                    <a:pt x="3" y="643"/>
                  </a:lnTo>
                  <a:lnTo>
                    <a:pt x="5" y="659"/>
                  </a:lnTo>
                  <a:lnTo>
                    <a:pt x="12" y="689"/>
                  </a:lnTo>
                  <a:lnTo>
                    <a:pt x="23" y="727"/>
                  </a:lnTo>
                  <a:lnTo>
                    <a:pt x="34" y="769"/>
                  </a:lnTo>
                  <a:lnTo>
                    <a:pt x="46" y="810"/>
                  </a:lnTo>
                  <a:lnTo>
                    <a:pt x="56" y="846"/>
                  </a:lnTo>
                  <a:lnTo>
                    <a:pt x="63" y="872"/>
                  </a:lnTo>
                  <a:lnTo>
                    <a:pt x="67" y="885"/>
                  </a:lnTo>
                  <a:lnTo>
                    <a:pt x="69" y="895"/>
                  </a:lnTo>
                  <a:lnTo>
                    <a:pt x="76" y="915"/>
                  </a:lnTo>
                  <a:lnTo>
                    <a:pt x="83" y="943"/>
                  </a:lnTo>
                  <a:lnTo>
                    <a:pt x="92" y="973"/>
                  </a:lnTo>
                  <a:lnTo>
                    <a:pt x="101" y="1001"/>
                  </a:lnTo>
                  <a:lnTo>
                    <a:pt x="109" y="1028"/>
                  </a:lnTo>
                  <a:lnTo>
                    <a:pt x="114" y="1045"/>
                  </a:lnTo>
                  <a:lnTo>
                    <a:pt x="116" y="1052"/>
                  </a:lnTo>
                  <a:lnTo>
                    <a:pt x="162" y="986"/>
                  </a:lnTo>
                  <a:lnTo>
                    <a:pt x="158" y="970"/>
                  </a:lnTo>
                  <a:lnTo>
                    <a:pt x="144" y="928"/>
                  </a:lnTo>
                  <a:lnTo>
                    <a:pt x="125" y="865"/>
                  </a:lnTo>
                  <a:lnTo>
                    <a:pt x="106" y="792"/>
                  </a:lnTo>
                  <a:lnTo>
                    <a:pt x="88" y="716"/>
                  </a:lnTo>
                  <a:lnTo>
                    <a:pt x="75" y="644"/>
                  </a:lnTo>
                  <a:lnTo>
                    <a:pt x="70" y="584"/>
                  </a:lnTo>
                  <a:lnTo>
                    <a:pt x="76" y="545"/>
                  </a:lnTo>
                  <a:lnTo>
                    <a:pt x="92" y="517"/>
                  </a:lnTo>
                  <a:lnTo>
                    <a:pt x="114" y="490"/>
                  </a:lnTo>
                  <a:lnTo>
                    <a:pt x="138" y="461"/>
                  </a:lnTo>
                  <a:lnTo>
                    <a:pt x="162" y="436"/>
                  </a:lnTo>
                  <a:lnTo>
                    <a:pt x="185" y="413"/>
                  </a:lnTo>
                  <a:lnTo>
                    <a:pt x="205" y="394"/>
                  </a:lnTo>
                  <a:lnTo>
                    <a:pt x="217" y="383"/>
                  </a:lnTo>
                  <a:lnTo>
                    <a:pt x="222" y="378"/>
                  </a:lnTo>
                  <a:lnTo>
                    <a:pt x="260" y="316"/>
                  </a:lnTo>
                  <a:lnTo>
                    <a:pt x="290" y="282"/>
                  </a:lnTo>
                  <a:lnTo>
                    <a:pt x="311" y="202"/>
                  </a:lnTo>
                  <a:lnTo>
                    <a:pt x="270" y="146"/>
                  </a:lnTo>
                  <a:lnTo>
                    <a:pt x="269" y="144"/>
                  </a:lnTo>
                  <a:lnTo>
                    <a:pt x="265" y="138"/>
                  </a:lnTo>
                  <a:lnTo>
                    <a:pt x="259" y="130"/>
                  </a:lnTo>
                  <a:lnTo>
                    <a:pt x="253" y="120"/>
                  </a:lnTo>
                  <a:lnTo>
                    <a:pt x="246" y="108"/>
                  </a:lnTo>
                  <a:lnTo>
                    <a:pt x="242" y="97"/>
                  </a:lnTo>
                  <a:lnTo>
                    <a:pt x="238" y="85"/>
                  </a:lnTo>
                  <a:lnTo>
                    <a:pt x="237" y="76"/>
                  </a:lnTo>
                  <a:lnTo>
                    <a:pt x="239" y="68"/>
                  </a:lnTo>
                  <a:lnTo>
                    <a:pt x="244" y="60"/>
                  </a:lnTo>
                  <a:lnTo>
                    <a:pt x="250" y="53"/>
                  </a:lnTo>
                  <a:lnTo>
                    <a:pt x="257" y="47"/>
                  </a:lnTo>
                  <a:lnTo>
                    <a:pt x="262" y="43"/>
                  </a:lnTo>
                  <a:lnTo>
                    <a:pt x="268" y="39"/>
                  </a:lnTo>
                  <a:lnTo>
                    <a:pt x="272" y="37"/>
                  </a:lnTo>
                  <a:lnTo>
                    <a:pt x="273" y="36"/>
                  </a:lnTo>
                  <a:lnTo>
                    <a:pt x="258" y="0"/>
                  </a:lnTo>
                  <a:lnTo>
                    <a:pt x="237" y="25"/>
                  </a:lnTo>
                  <a:lnTo>
                    <a:pt x="197" y="43"/>
                  </a:lnTo>
                  <a:lnTo>
                    <a:pt x="192" y="83"/>
                  </a:lnTo>
                  <a:lnTo>
                    <a:pt x="245" y="1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Freeform 372"/>
            <p:cNvSpPr>
              <a:spLocks/>
            </p:cNvSpPr>
            <p:nvPr/>
          </p:nvSpPr>
          <p:spPr bwMode="auto">
            <a:xfrm>
              <a:off x="1883" y="780"/>
              <a:ext cx="129" cy="102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3" y="45"/>
                </a:cxn>
                <a:cxn ang="0">
                  <a:pos x="10" y="52"/>
                </a:cxn>
                <a:cxn ang="0">
                  <a:pos x="19" y="62"/>
                </a:cxn>
                <a:cxn ang="0">
                  <a:pos x="30" y="73"/>
                </a:cxn>
                <a:cxn ang="0">
                  <a:pos x="42" y="85"/>
                </a:cxn>
                <a:cxn ang="0">
                  <a:pos x="52" y="96"/>
                </a:cxn>
                <a:cxn ang="0">
                  <a:pos x="61" y="105"/>
                </a:cxn>
                <a:cxn ang="0">
                  <a:pos x="66" y="111"/>
                </a:cxn>
                <a:cxn ang="0">
                  <a:pos x="71" y="116"/>
                </a:cxn>
                <a:cxn ang="0">
                  <a:pos x="78" y="123"/>
                </a:cxn>
                <a:cxn ang="0">
                  <a:pos x="87" y="132"/>
                </a:cxn>
                <a:cxn ang="0">
                  <a:pos x="97" y="141"/>
                </a:cxn>
                <a:cxn ang="0">
                  <a:pos x="108" y="150"/>
                </a:cxn>
                <a:cxn ang="0">
                  <a:pos x="119" y="159"/>
                </a:cxn>
                <a:cxn ang="0">
                  <a:pos x="129" y="168"/>
                </a:cxn>
                <a:cxn ang="0">
                  <a:pos x="139" y="174"/>
                </a:cxn>
                <a:cxn ang="0">
                  <a:pos x="148" y="180"/>
                </a:cxn>
                <a:cxn ang="0">
                  <a:pos x="156" y="185"/>
                </a:cxn>
                <a:cxn ang="0">
                  <a:pos x="165" y="189"/>
                </a:cxn>
                <a:cxn ang="0">
                  <a:pos x="174" y="193"/>
                </a:cxn>
                <a:cxn ang="0">
                  <a:pos x="184" y="196"/>
                </a:cxn>
                <a:cxn ang="0">
                  <a:pos x="193" y="200"/>
                </a:cxn>
                <a:cxn ang="0">
                  <a:pos x="201" y="202"/>
                </a:cxn>
                <a:cxn ang="0">
                  <a:pos x="210" y="204"/>
                </a:cxn>
                <a:cxn ang="0">
                  <a:pos x="218" y="206"/>
                </a:cxn>
                <a:cxn ang="0">
                  <a:pos x="226" y="206"/>
                </a:cxn>
                <a:cxn ang="0">
                  <a:pos x="234" y="204"/>
                </a:cxn>
                <a:cxn ang="0">
                  <a:pos x="242" y="203"/>
                </a:cxn>
                <a:cxn ang="0">
                  <a:pos x="248" y="202"/>
                </a:cxn>
                <a:cxn ang="0">
                  <a:pos x="253" y="200"/>
                </a:cxn>
                <a:cxn ang="0">
                  <a:pos x="256" y="199"/>
                </a:cxn>
                <a:cxn ang="0">
                  <a:pos x="257" y="199"/>
                </a:cxn>
                <a:cxn ang="0">
                  <a:pos x="151" y="124"/>
                </a:cxn>
                <a:cxn ang="0">
                  <a:pos x="53" y="0"/>
                </a:cxn>
                <a:cxn ang="0">
                  <a:pos x="7" y="18"/>
                </a:cxn>
                <a:cxn ang="0">
                  <a:pos x="0" y="43"/>
                </a:cxn>
              </a:cxnLst>
              <a:rect l="0" t="0" r="r" b="b"/>
              <a:pathLst>
                <a:path w="257" h="206">
                  <a:moveTo>
                    <a:pt x="0" y="43"/>
                  </a:moveTo>
                  <a:lnTo>
                    <a:pt x="3" y="45"/>
                  </a:lnTo>
                  <a:lnTo>
                    <a:pt x="10" y="52"/>
                  </a:lnTo>
                  <a:lnTo>
                    <a:pt x="19" y="62"/>
                  </a:lnTo>
                  <a:lnTo>
                    <a:pt x="30" y="73"/>
                  </a:lnTo>
                  <a:lnTo>
                    <a:pt x="42" y="85"/>
                  </a:lnTo>
                  <a:lnTo>
                    <a:pt x="52" y="96"/>
                  </a:lnTo>
                  <a:lnTo>
                    <a:pt x="61" y="105"/>
                  </a:lnTo>
                  <a:lnTo>
                    <a:pt x="66" y="111"/>
                  </a:lnTo>
                  <a:lnTo>
                    <a:pt x="71" y="116"/>
                  </a:lnTo>
                  <a:lnTo>
                    <a:pt x="78" y="123"/>
                  </a:lnTo>
                  <a:lnTo>
                    <a:pt x="87" y="132"/>
                  </a:lnTo>
                  <a:lnTo>
                    <a:pt x="97" y="141"/>
                  </a:lnTo>
                  <a:lnTo>
                    <a:pt x="108" y="150"/>
                  </a:lnTo>
                  <a:lnTo>
                    <a:pt x="119" y="159"/>
                  </a:lnTo>
                  <a:lnTo>
                    <a:pt x="129" y="168"/>
                  </a:lnTo>
                  <a:lnTo>
                    <a:pt x="139" y="174"/>
                  </a:lnTo>
                  <a:lnTo>
                    <a:pt x="148" y="180"/>
                  </a:lnTo>
                  <a:lnTo>
                    <a:pt x="156" y="185"/>
                  </a:lnTo>
                  <a:lnTo>
                    <a:pt x="165" y="189"/>
                  </a:lnTo>
                  <a:lnTo>
                    <a:pt x="174" y="193"/>
                  </a:lnTo>
                  <a:lnTo>
                    <a:pt x="184" y="196"/>
                  </a:lnTo>
                  <a:lnTo>
                    <a:pt x="193" y="200"/>
                  </a:lnTo>
                  <a:lnTo>
                    <a:pt x="201" y="202"/>
                  </a:lnTo>
                  <a:lnTo>
                    <a:pt x="210" y="204"/>
                  </a:lnTo>
                  <a:lnTo>
                    <a:pt x="218" y="206"/>
                  </a:lnTo>
                  <a:lnTo>
                    <a:pt x="226" y="206"/>
                  </a:lnTo>
                  <a:lnTo>
                    <a:pt x="234" y="204"/>
                  </a:lnTo>
                  <a:lnTo>
                    <a:pt x="242" y="203"/>
                  </a:lnTo>
                  <a:lnTo>
                    <a:pt x="248" y="202"/>
                  </a:lnTo>
                  <a:lnTo>
                    <a:pt x="253" y="200"/>
                  </a:lnTo>
                  <a:lnTo>
                    <a:pt x="256" y="199"/>
                  </a:lnTo>
                  <a:lnTo>
                    <a:pt x="257" y="199"/>
                  </a:lnTo>
                  <a:lnTo>
                    <a:pt x="151" y="124"/>
                  </a:lnTo>
                  <a:lnTo>
                    <a:pt x="53" y="0"/>
                  </a:lnTo>
                  <a:lnTo>
                    <a:pt x="7" y="1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Freeform 373"/>
            <p:cNvSpPr>
              <a:spLocks/>
            </p:cNvSpPr>
            <p:nvPr/>
          </p:nvSpPr>
          <p:spPr bwMode="auto">
            <a:xfrm>
              <a:off x="2004" y="652"/>
              <a:ext cx="172" cy="108"/>
            </a:xfrm>
            <a:custGeom>
              <a:avLst/>
              <a:gdLst/>
              <a:ahLst/>
              <a:cxnLst>
                <a:cxn ang="0">
                  <a:pos x="170" y="32"/>
                </a:cxn>
                <a:cxn ang="0">
                  <a:pos x="89" y="90"/>
                </a:cxn>
                <a:cxn ang="0">
                  <a:pos x="0" y="196"/>
                </a:cxn>
                <a:cxn ang="0">
                  <a:pos x="20" y="214"/>
                </a:cxn>
                <a:cxn ang="0">
                  <a:pos x="22" y="212"/>
                </a:cxn>
                <a:cxn ang="0">
                  <a:pos x="29" y="204"/>
                </a:cxn>
                <a:cxn ang="0">
                  <a:pos x="38" y="192"/>
                </a:cxn>
                <a:cxn ang="0">
                  <a:pos x="50" y="180"/>
                </a:cxn>
                <a:cxn ang="0">
                  <a:pos x="61" y="167"/>
                </a:cxn>
                <a:cxn ang="0">
                  <a:pos x="73" y="154"/>
                </a:cxn>
                <a:cxn ang="0">
                  <a:pos x="81" y="144"/>
                </a:cxn>
                <a:cxn ang="0">
                  <a:pos x="85" y="138"/>
                </a:cxn>
                <a:cxn ang="0">
                  <a:pos x="92" y="132"/>
                </a:cxn>
                <a:cxn ang="0">
                  <a:pos x="104" y="123"/>
                </a:cxn>
                <a:cxn ang="0">
                  <a:pos x="119" y="113"/>
                </a:cxn>
                <a:cxn ang="0">
                  <a:pos x="136" y="100"/>
                </a:cxn>
                <a:cxn ang="0">
                  <a:pos x="153" y="88"/>
                </a:cxn>
                <a:cxn ang="0">
                  <a:pos x="168" y="78"/>
                </a:cxn>
                <a:cxn ang="0">
                  <a:pos x="180" y="70"/>
                </a:cxn>
                <a:cxn ang="0">
                  <a:pos x="187" y="65"/>
                </a:cxn>
                <a:cxn ang="0">
                  <a:pos x="193" y="62"/>
                </a:cxn>
                <a:cxn ang="0">
                  <a:pos x="202" y="57"/>
                </a:cxn>
                <a:cxn ang="0">
                  <a:pos x="216" y="52"/>
                </a:cxn>
                <a:cxn ang="0">
                  <a:pos x="231" y="46"/>
                </a:cxn>
                <a:cxn ang="0">
                  <a:pos x="247" y="41"/>
                </a:cxn>
                <a:cxn ang="0">
                  <a:pos x="262" y="37"/>
                </a:cxn>
                <a:cxn ang="0">
                  <a:pos x="273" y="32"/>
                </a:cxn>
                <a:cxn ang="0">
                  <a:pos x="282" y="30"/>
                </a:cxn>
                <a:cxn ang="0">
                  <a:pos x="290" y="27"/>
                </a:cxn>
                <a:cxn ang="0">
                  <a:pos x="300" y="23"/>
                </a:cxn>
                <a:cxn ang="0">
                  <a:pos x="309" y="18"/>
                </a:cxn>
                <a:cxn ang="0">
                  <a:pos x="319" y="12"/>
                </a:cxn>
                <a:cxn ang="0">
                  <a:pos x="328" y="8"/>
                </a:cxn>
                <a:cxn ang="0">
                  <a:pos x="337" y="3"/>
                </a:cxn>
                <a:cxn ang="0">
                  <a:pos x="341" y="1"/>
                </a:cxn>
                <a:cxn ang="0">
                  <a:pos x="343" y="0"/>
                </a:cxn>
                <a:cxn ang="0">
                  <a:pos x="274" y="2"/>
                </a:cxn>
                <a:cxn ang="0">
                  <a:pos x="170" y="32"/>
                </a:cxn>
              </a:cxnLst>
              <a:rect l="0" t="0" r="r" b="b"/>
              <a:pathLst>
                <a:path w="343" h="214">
                  <a:moveTo>
                    <a:pt x="170" y="32"/>
                  </a:moveTo>
                  <a:lnTo>
                    <a:pt x="89" y="90"/>
                  </a:lnTo>
                  <a:lnTo>
                    <a:pt x="0" y="196"/>
                  </a:lnTo>
                  <a:lnTo>
                    <a:pt x="20" y="214"/>
                  </a:lnTo>
                  <a:lnTo>
                    <a:pt x="22" y="212"/>
                  </a:lnTo>
                  <a:lnTo>
                    <a:pt x="29" y="204"/>
                  </a:lnTo>
                  <a:lnTo>
                    <a:pt x="38" y="192"/>
                  </a:lnTo>
                  <a:lnTo>
                    <a:pt x="50" y="180"/>
                  </a:lnTo>
                  <a:lnTo>
                    <a:pt x="61" y="167"/>
                  </a:lnTo>
                  <a:lnTo>
                    <a:pt x="73" y="154"/>
                  </a:lnTo>
                  <a:lnTo>
                    <a:pt x="81" y="144"/>
                  </a:lnTo>
                  <a:lnTo>
                    <a:pt x="85" y="138"/>
                  </a:lnTo>
                  <a:lnTo>
                    <a:pt x="92" y="132"/>
                  </a:lnTo>
                  <a:lnTo>
                    <a:pt x="104" y="123"/>
                  </a:lnTo>
                  <a:lnTo>
                    <a:pt x="119" y="113"/>
                  </a:lnTo>
                  <a:lnTo>
                    <a:pt x="136" y="100"/>
                  </a:lnTo>
                  <a:lnTo>
                    <a:pt x="153" y="88"/>
                  </a:lnTo>
                  <a:lnTo>
                    <a:pt x="168" y="78"/>
                  </a:lnTo>
                  <a:lnTo>
                    <a:pt x="180" y="70"/>
                  </a:lnTo>
                  <a:lnTo>
                    <a:pt x="187" y="65"/>
                  </a:lnTo>
                  <a:lnTo>
                    <a:pt x="193" y="62"/>
                  </a:lnTo>
                  <a:lnTo>
                    <a:pt x="202" y="57"/>
                  </a:lnTo>
                  <a:lnTo>
                    <a:pt x="216" y="52"/>
                  </a:lnTo>
                  <a:lnTo>
                    <a:pt x="231" y="46"/>
                  </a:lnTo>
                  <a:lnTo>
                    <a:pt x="247" y="41"/>
                  </a:lnTo>
                  <a:lnTo>
                    <a:pt x="262" y="37"/>
                  </a:lnTo>
                  <a:lnTo>
                    <a:pt x="273" y="32"/>
                  </a:lnTo>
                  <a:lnTo>
                    <a:pt x="282" y="30"/>
                  </a:lnTo>
                  <a:lnTo>
                    <a:pt x="290" y="27"/>
                  </a:lnTo>
                  <a:lnTo>
                    <a:pt x="300" y="23"/>
                  </a:lnTo>
                  <a:lnTo>
                    <a:pt x="309" y="18"/>
                  </a:lnTo>
                  <a:lnTo>
                    <a:pt x="319" y="12"/>
                  </a:lnTo>
                  <a:lnTo>
                    <a:pt x="328" y="8"/>
                  </a:lnTo>
                  <a:lnTo>
                    <a:pt x="337" y="3"/>
                  </a:lnTo>
                  <a:lnTo>
                    <a:pt x="341" y="1"/>
                  </a:lnTo>
                  <a:lnTo>
                    <a:pt x="343" y="0"/>
                  </a:lnTo>
                  <a:lnTo>
                    <a:pt x="274" y="2"/>
                  </a:lnTo>
                  <a:lnTo>
                    <a:pt x="17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Freeform 374"/>
            <p:cNvSpPr>
              <a:spLocks/>
            </p:cNvSpPr>
            <p:nvPr/>
          </p:nvSpPr>
          <p:spPr bwMode="auto">
            <a:xfrm>
              <a:off x="2017" y="609"/>
              <a:ext cx="21" cy="42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1" y="46"/>
                </a:cxn>
                <a:cxn ang="0">
                  <a:pos x="3" y="59"/>
                </a:cxn>
                <a:cxn ang="0">
                  <a:pos x="4" y="68"/>
                </a:cxn>
                <a:cxn ang="0">
                  <a:pos x="9" y="74"/>
                </a:cxn>
                <a:cxn ang="0">
                  <a:pos x="16" y="79"/>
                </a:cxn>
                <a:cxn ang="0">
                  <a:pos x="21" y="82"/>
                </a:cxn>
                <a:cxn ang="0">
                  <a:pos x="25" y="83"/>
                </a:cxn>
                <a:cxn ang="0">
                  <a:pos x="42" y="83"/>
                </a:cxn>
                <a:cxn ang="0">
                  <a:pos x="23" y="49"/>
                </a:cxn>
                <a:cxn ang="0">
                  <a:pos x="34" y="0"/>
                </a:cxn>
              </a:cxnLst>
              <a:rect l="0" t="0" r="r" b="b"/>
              <a:pathLst>
                <a:path w="42" h="83">
                  <a:moveTo>
                    <a:pt x="34" y="0"/>
                  </a:moveTo>
                  <a:lnTo>
                    <a:pt x="0" y="30"/>
                  </a:lnTo>
                  <a:lnTo>
                    <a:pt x="0" y="35"/>
                  </a:lnTo>
                  <a:lnTo>
                    <a:pt x="1" y="46"/>
                  </a:lnTo>
                  <a:lnTo>
                    <a:pt x="3" y="59"/>
                  </a:lnTo>
                  <a:lnTo>
                    <a:pt x="4" y="68"/>
                  </a:lnTo>
                  <a:lnTo>
                    <a:pt x="9" y="74"/>
                  </a:lnTo>
                  <a:lnTo>
                    <a:pt x="16" y="79"/>
                  </a:lnTo>
                  <a:lnTo>
                    <a:pt x="21" y="82"/>
                  </a:lnTo>
                  <a:lnTo>
                    <a:pt x="25" y="83"/>
                  </a:lnTo>
                  <a:lnTo>
                    <a:pt x="42" y="83"/>
                  </a:lnTo>
                  <a:lnTo>
                    <a:pt x="23" y="49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Freeform 377"/>
            <p:cNvSpPr>
              <a:spLocks/>
            </p:cNvSpPr>
            <p:nvPr/>
          </p:nvSpPr>
          <p:spPr bwMode="auto">
            <a:xfrm>
              <a:off x="1882" y="158"/>
              <a:ext cx="137" cy="123"/>
            </a:xfrm>
            <a:custGeom>
              <a:avLst/>
              <a:gdLst/>
              <a:ahLst/>
              <a:cxnLst>
                <a:cxn ang="0">
                  <a:pos x="217" y="5"/>
                </a:cxn>
                <a:cxn ang="0">
                  <a:pos x="100" y="45"/>
                </a:cxn>
                <a:cxn ang="0">
                  <a:pos x="22" y="116"/>
                </a:cxn>
                <a:cxn ang="0">
                  <a:pos x="0" y="237"/>
                </a:cxn>
                <a:cxn ang="0">
                  <a:pos x="47" y="247"/>
                </a:cxn>
                <a:cxn ang="0">
                  <a:pos x="51" y="232"/>
                </a:cxn>
                <a:cxn ang="0">
                  <a:pos x="60" y="196"/>
                </a:cxn>
                <a:cxn ang="0">
                  <a:pos x="69" y="159"/>
                </a:cxn>
                <a:cxn ang="0">
                  <a:pos x="75" y="138"/>
                </a:cxn>
                <a:cxn ang="0">
                  <a:pos x="81" y="127"/>
                </a:cxn>
                <a:cxn ang="0">
                  <a:pos x="89" y="115"/>
                </a:cxn>
                <a:cxn ang="0">
                  <a:pos x="97" y="105"/>
                </a:cxn>
                <a:cxn ang="0">
                  <a:pos x="106" y="94"/>
                </a:cxn>
                <a:cxn ang="0">
                  <a:pos x="115" y="85"/>
                </a:cxn>
                <a:cxn ang="0">
                  <a:pos x="126" y="78"/>
                </a:cxn>
                <a:cxn ang="0">
                  <a:pos x="136" y="71"/>
                </a:cxn>
                <a:cxn ang="0">
                  <a:pos x="146" y="66"/>
                </a:cxn>
                <a:cxn ang="0">
                  <a:pos x="153" y="62"/>
                </a:cxn>
                <a:cxn ang="0">
                  <a:pos x="169" y="54"/>
                </a:cxn>
                <a:cxn ang="0">
                  <a:pos x="190" y="44"/>
                </a:cxn>
                <a:cxn ang="0">
                  <a:pos x="213" y="31"/>
                </a:cxn>
                <a:cxn ang="0">
                  <a:pos x="235" y="20"/>
                </a:cxn>
                <a:cxn ang="0">
                  <a:pos x="256" y="9"/>
                </a:cxn>
                <a:cxn ang="0">
                  <a:pos x="268" y="2"/>
                </a:cxn>
                <a:cxn ang="0">
                  <a:pos x="274" y="0"/>
                </a:cxn>
                <a:cxn ang="0">
                  <a:pos x="217" y="5"/>
                </a:cxn>
              </a:cxnLst>
              <a:rect l="0" t="0" r="r" b="b"/>
              <a:pathLst>
                <a:path w="274" h="247">
                  <a:moveTo>
                    <a:pt x="217" y="5"/>
                  </a:moveTo>
                  <a:lnTo>
                    <a:pt x="100" y="45"/>
                  </a:lnTo>
                  <a:lnTo>
                    <a:pt x="22" y="116"/>
                  </a:lnTo>
                  <a:lnTo>
                    <a:pt x="0" y="237"/>
                  </a:lnTo>
                  <a:lnTo>
                    <a:pt x="47" y="247"/>
                  </a:lnTo>
                  <a:lnTo>
                    <a:pt x="51" y="232"/>
                  </a:lnTo>
                  <a:lnTo>
                    <a:pt x="60" y="196"/>
                  </a:lnTo>
                  <a:lnTo>
                    <a:pt x="69" y="159"/>
                  </a:lnTo>
                  <a:lnTo>
                    <a:pt x="75" y="138"/>
                  </a:lnTo>
                  <a:lnTo>
                    <a:pt x="81" y="127"/>
                  </a:lnTo>
                  <a:lnTo>
                    <a:pt x="89" y="115"/>
                  </a:lnTo>
                  <a:lnTo>
                    <a:pt x="97" y="105"/>
                  </a:lnTo>
                  <a:lnTo>
                    <a:pt x="106" y="94"/>
                  </a:lnTo>
                  <a:lnTo>
                    <a:pt x="115" y="85"/>
                  </a:lnTo>
                  <a:lnTo>
                    <a:pt x="126" y="78"/>
                  </a:lnTo>
                  <a:lnTo>
                    <a:pt x="136" y="71"/>
                  </a:lnTo>
                  <a:lnTo>
                    <a:pt x="146" y="66"/>
                  </a:lnTo>
                  <a:lnTo>
                    <a:pt x="153" y="62"/>
                  </a:lnTo>
                  <a:lnTo>
                    <a:pt x="169" y="54"/>
                  </a:lnTo>
                  <a:lnTo>
                    <a:pt x="190" y="44"/>
                  </a:lnTo>
                  <a:lnTo>
                    <a:pt x="213" y="31"/>
                  </a:lnTo>
                  <a:lnTo>
                    <a:pt x="235" y="20"/>
                  </a:lnTo>
                  <a:lnTo>
                    <a:pt x="256" y="9"/>
                  </a:lnTo>
                  <a:lnTo>
                    <a:pt x="268" y="2"/>
                  </a:lnTo>
                  <a:lnTo>
                    <a:pt x="274" y="0"/>
                  </a:lnTo>
                  <a:lnTo>
                    <a:pt x="217" y="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Freeform 378"/>
            <p:cNvSpPr>
              <a:spLocks/>
            </p:cNvSpPr>
            <p:nvPr/>
          </p:nvSpPr>
          <p:spPr bwMode="auto">
            <a:xfrm>
              <a:off x="1810" y="218"/>
              <a:ext cx="77" cy="99"/>
            </a:xfrm>
            <a:custGeom>
              <a:avLst/>
              <a:gdLst/>
              <a:ahLst/>
              <a:cxnLst>
                <a:cxn ang="0">
                  <a:pos x="58" y="15"/>
                </a:cxn>
                <a:cxn ang="0">
                  <a:pos x="57" y="17"/>
                </a:cxn>
                <a:cxn ang="0">
                  <a:pos x="52" y="22"/>
                </a:cxn>
                <a:cxn ang="0">
                  <a:pos x="45" y="29"/>
                </a:cxn>
                <a:cxn ang="0">
                  <a:pos x="38" y="38"/>
                </a:cxn>
                <a:cxn ang="0">
                  <a:pos x="31" y="47"/>
                </a:cxn>
                <a:cxn ang="0">
                  <a:pos x="26" y="56"/>
                </a:cxn>
                <a:cxn ang="0">
                  <a:pos x="22" y="65"/>
                </a:cxn>
                <a:cxn ang="0">
                  <a:pos x="21" y="70"/>
                </a:cxn>
                <a:cxn ang="0">
                  <a:pos x="26" y="85"/>
                </a:cxn>
                <a:cxn ang="0">
                  <a:pos x="34" y="107"/>
                </a:cxn>
                <a:cxn ang="0">
                  <a:pos x="42" y="126"/>
                </a:cxn>
                <a:cxn ang="0">
                  <a:pos x="45" y="134"/>
                </a:cxn>
                <a:cxn ang="0">
                  <a:pos x="36" y="151"/>
                </a:cxn>
                <a:cxn ang="0">
                  <a:pos x="0" y="149"/>
                </a:cxn>
                <a:cxn ang="0">
                  <a:pos x="30" y="187"/>
                </a:cxn>
                <a:cxn ang="0">
                  <a:pos x="64" y="197"/>
                </a:cxn>
                <a:cxn ang="0">
                  <a:pos x="70" y="174"/>
                </a:cxn>
                <a:cxn ang="0">
                  <a:pos x="69" y="165"/>
                </a:cxn>
                <a:cxn ang="0">
                  <a:pos x="68" y="145"/>
                </a:cxn>
                <a:cxn ang="0">
                  <a:pos x="67" y="124"/>
                </a:cxn>
                <a:cxn ang="0">
                  <a:pos x="66" y="111"/>
                </a:cxn>
                <a:cxn ang="0">
                  <a:pos x="65" y="103"/>
                </a:cxn>
                <a:cxn ang="0">
                  <a:pos x="62" y="89"/>
                </a:cxn>
                <a:cxn ang="0">
                  <a:pos x="66" y="73"/>
                </a:cxn>
                <a:cxn ang="0">
                  <a:pos x="78" y="55"/>
                </a:cxn>
                <a:cxn ang="0">
                  <a:pos x="91" y="46"/>
                </a:cxn>
                <a:cxn ang="0">
                  <a:pos x="104" y="40"/>
                </a:cxn>
                <a:cxn ang="0">
                  <a:pos x="116" y="37"/>
                </a:cxn>
                <a:cxn ang="0">
                  <a:pos x="128" y="37"/>
                </a:cxn>
                <a:cxn ang="0">
                  <a:pos x="138" y="37"/>
                </a:cxn>
                <a:cxn ang="0">
                  <a:pos x="146" y="38"/>
                </a:cxn>
                <a:cxn ang="0">
                  <a:pos x="151" y="39"/>
                </a:cxn>
                <a:cxn ang="0">
                  <a:pos x="153" y="40"/>
                </a:cxn>
                <a:cxn ang="0">
                  <a:pos x="131" y="5"/>
                </a:cxn>
                <a:cxn ang="0">
                  <a:pos x="91" y="0"/>
                </a:cxn>
                <a:cxn ang="0">
                  <a:pos x="58" y="15"/>
                </a:cxn>
              </a:cxnLst>
              <a:rect l="0" t="0" r="r" b="b"/>
              <a:pathLst>
                <a:path w="153" h="197">
                  <a:moveTo>
                    <a:pt x="58" y="15"/>
                  </a:moveTo>
                  <a:lnTo>
                    <a:pt x="57" y="17"/>
                  </a:lnTo>
                  <a:lnTo>
                    <a:pt x="52" y="22"/>
                  </a:lnTo>
                  <a:lnTo>
                    <a:pt x="45" y="29"/>
                  </a:lnTo>
                  <a:lnTo>
                    <a:pt x="38" y="38"/>
                  </a:lnTo>
                  <a:lnTo>
                    <a:pt x="31" y="47"/>
                  </a:lnTo>
                  <a:lnTo>
                    <a:pt x="26" y="56"/>
                  </a:lnTo>
                  <a:lnTo>
                    <a:pt x="22" y="65"/>
                  </a:lnTo>
                  <a:lnTo>
                    <a:pt x="21" y="70"/>
                  </a:lnTo>
                  <a:lnTo>
                    <a:pt x="26" y="85"/>
                  </a:lnTo>
                  <a:lnTo>
                    <a:pt x="34" y="107"/>
                  </a:lnTo>
                  <a:lnTo>
                    <a:pt x="42" y="126"/>
                  </a:lnTo>
                  <a:lnTo>
                    <a:pt x="45" y="134"/>
                  </a:lnTo>
                  <a:lnTo>
                    <a:pt x="36" y="151"/>
                  </a:lnTo>
                  <a:lnTo>
                    <a:pt x="0" y="149"/>
                  </a:lnTo>
                  <a:lnTo>
                    <a:pt x="30" y="187"/>
                  </a:lnTo>
                  <a:lnTo>
                    <a:pt x="64" y="197"/>
                  </a:lnTo>
                  <a:lnTo>
                    <a:pt x="70" y="174"/>
                  </a:lnTo>
                  <a:lnTo>
                    <a:pt x="69" y="165"/>
                  </a:lnTo>
                  <a:lnTo>
                    <a:pt x="68" y="145"/>
                  </a:lnTo>
                  <a:lnTo>
                    <a:pt x="67" y="124"/>
                  </a:lnTo>
                  <a:lnTo>
                    <a:pt x="66" y="111"/>
                  </a:lnTo>
                  <a:lnTo>
                    <a:pt x="65" y="103"/>
                  </a:lnTo>
                  <a:lnTo>
                    <a:pt x="62" y="89"/>
                  </a:lnTo>
                  <a:lnTo>
                    <a:pt x="66" y="73"/>
                  </a:lnTo>
                  <a:lnTo>
                    <a:pt x="78" y="55"/>
                  </a:lnTo>
                  <a:lnTo>
                    <a:pt x="91" y="46"/>
                  </a:lnTo>
                  <a:lnTo>
                    <a:pt x="104" y="40"/>
                  </a:lnTo>
                  <a:lnTo>
                    <a:pt x="116" y="37"/>
                  </a:lnTo>
                  <a:lnTo>
                    <a:pt x="128" y="37"/>
                  </a:lnTo>
                  <a:lnTo>
                    <a:pt x="138" y="37"/>
                  </a:lnTo>
                  <a:lnTo>
                    <a:pt x="146" y="38"/>
                  </a:lnTo>
                  <a:lnTo>
                    <a:pt x="151" y="39"/>
                  </a:lnTo>
                  <a:lnTo>
                    <a:pt x="153" y="40"/>
                  </a:lnTo>
                  <a:lnTo>
                    <a:pt x="131" y="5"/>
                  </a:lnTo>
                  <a:lnTo>
                    <a:pt x="91" y="0"/>
                  </a:lnTo>
                  <a:lnTo>
                    <a:pt x="58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Freeform 379"/>
            <p:cNvSpPr>
              <a:spLocks/>
            </p:cNvSpPr>
            <p:nvPr/>
          </p:nvSpPr>
          <p:spPr bwMode="auto">
            <a:xfrm>
              <a:off x="1871" y="270"/>
              <a:ext cx="50" cy="111"/>
            </a:xfrm>
            <a:custGeom>
              <a:avLst/>
              <a:gdLst/>
              <a:ahLst/>
              <a:cxnLst>
                <a:cxn ang="0">
                  <a:pos x="4" y="47"/>
                </a:cxn>
                <a:cxn ang="0">
                  <a:pos x="3" y="64"/>
                </a:cxn>
                <a:cxn ang="0">
                  <a:pos x="1" y="97"/>
                </a:cxn>
                <a:cxn ang="0">
                  <a:pos x="0" y="129"/>
                </a:cxn>
                <a:cxn ang="0">
                  <a:pos x="1" y="148"/>
                </a:cxn>
                <a:cxn ang="0">
                  <a:pos x="9" y="160"/>
                </a:cxn>
                <a:cxn ang="0">
                  <a:pos x="20" y="174"/>
                </a:cxn>
                <a:cxn ang="0">
                  <a:pos x="30" y="185"/>
                </a:cxn>
                <a:cxn ang="0">
                  <a:pos x="35" y="191"/>
                </a:cxn>
                <a:cxn ang="0">
                  <a:pos x="36" y="192"/>
                </a:cxn>
                <a:cxn ang="0">
                  <a:pos x="41" y="193"/>
                </a:cxn>
                <a:cxn ang="0">
                  <a:pos x="46" y="196"/>
                </a:cxn>
                <a:cxn ang="0">
                  <a:pos x="54" y="199"/>
                </a:cxn>
                <a:cxn ang="0">
                  <a:pos x="62" y="201"/>
                </a:cxn>
                <a:cxn ang="0">
                  <a:pos x="69" y="205"/>
                </a:cxn>
                <a:cxn ang="0">
                  <a:pos x="75" y="207"/>
                </a:cxn>
                <a:cxn ang="0">
                  <a:pos x="80" y="208"/>
                </a:cxn>
                <a:cxn ang="0">
                  <a:pos x="87" y="212"/>
                </a:cxn>
                <a:cxn ang="0">
                  <a:pos x="94" y="215"/>
                </a:cxn>
                <a:cxn ang="0">
                  <a:pos x="98" y="220"/>
                </a:cxn>
                <a:cxn ang="0">
                  <a:pos x="100" y="221"/>
                </a:cxn>
                <a:cxn ang="0">
                  <a:pos x="84" y="196"/>
                </a:cxn>
                <a:cxn ang="0">
                  <a:pos x="82" y="193"/>
                </a:cxn>
                <a:cxn ang="0">
                  <a:pos x="77" y="189"/>
                </a:cxn>
                <a:cxn ang="0">
                  <a:pos x="71" y="182"/>
                </a:cxn>
                <a:cxn ang="0">
                  <a:pos x="61" y="171"/>
                </a:cxn>
                <a:cxn ang="0">
                  <a:pos x="53" y="161"/>
                </a:cxn>
                <a:cxn ang="0">
                  <a:pos x="45" y="150"/>
                </a:cxn>
                <a:cxn ang="0">
                  <a:pos x="39" y="138"/>
                </a:cxn>
                <a:cxn ang="0">
                  <a:pos x="37" y="128"/>
                </a:cxn>
                <a:cxn ang="0">
                  <a:pos x="36" y="99"/>
                </a:cxn>
                <a:cxn ang="0">
                  <a:pos x="37" y="56"/>
                </a:cxn>
                <a:cxn ang="0">
                  <a:pos x="38" y="17"/>
                </a:cxn>
                <a:cxn ang="0">
                  <a:pos x="39" y="0"/>
                </a:cxn>
                <a:cxn ang="0">
                  <a:pos x="4" y="47"/>
                </a:cxn>
              </a:cxnLst>
              <a:rect l="0" t="0" r="r" b="b"/>
              <a:pathLst>
                <a:path w="100" h="221">
                  <a:moveTo>
                    <a:pt x="4" y="47"/>
                  </a:moveTo>
                  <a:lnTo>
                    <a:pt x="3" y="64"/>
                  </a:lnTo>
                  <a:lnTo>
                    <a:pt x="1" y="97"/>
                  </a:lnTo>
                  <a:lnTo>
                    <a:pt x="0" y="129"/>
                  </a:lnTo>
                  <a:lnTo>
                    <a:pt x="1" y="148"/>
                  </a:lnTo>
                  <a:lnTo>
                    <a:pt x="9" y="160"/>
                  </a:lnTo>
                  <a:lnTo>
                    <a:pt x="20" y="174"/>
                  </a:lnTo>
                  <a:lnTo>
                    <a:pt x="30" y="185"/>
                  </a:lnTo>
                  <a:lnTo>
                    <a:pt x="35" y="191"/>
                  </a:lnTo>
                  <a:lnTo>
                    <a:pt x="36" y="192"/>
                  </a:lnTo>
                  <a:lnTo>
                    <a:pt x="41" y="193"/>
                  </a:lnTo>
                  <a:lnTo>
                    <a:pt x="46" y="196"/>
                  </a:lnTo>
                  <a:lnTo>
                    <a:pt x="54" y="199"/>
                  </a:lnTo>
                  <a:lnTo>
                    <a:pt x="62" y="201"/>
                  </a:lnTo>
                  <a:lnTo>
                    <a:pt x="69" y="205"/>
                  </a:lnTo>
                  <a:lnTo>
                    <a:pt x="75" y="207"/>
                  </a:lnTo>
                  <a:lnTo>
                    <a:pt x="80" y="208"/>
                  </a:lnTo>
                  <a:lnTo>
                    <a:pt x="87" y="212"/>
                  </a:lnTo>
                  <a:lnTo>
                    <a:pt x="94" y="215"/>
                  </a:lnTo>
                  <a:lnTo>
                    <a:pt x="98" y="220"/>
                  </a:lnTo>
                  <a:lnTo>
                    <a:pt x="100" y="221"/>
                  </a:lnTo>
                  <a:lnTo>
                    <a:pt x="84" y="196"/>
                  </a:lnTo>
                  <a:lnTo>
                    <a:pt x="82" y="193"/>
                  </a:lnTo>
                  <a:lnTo>
                    <a:pt x="77" y="189"/>
                  </a:lnTo>
                  <a:lnTo>
                    <a:pt x="71" y="182"/>
                  </a:lnTo>
                  <a:lnTo>
                    <a:pt x="61" y="171"/>
                  </a:lnTo>
                  <a:lnTo>
                    <a:pt x="53" y="161"/>
                  </a:lnTo>
                  <a:lnTo>
                    <a:pt x="45" y="150"/>
                  </a:lnTo>
                  <a:lnTo>
                    <a:pt x="39" y="138"/>
                  </a:lnTo>
                  <a:lnTo>
                    <a:pt x="37" y="128"/>
                  </a:lnTo>
                  <a:lnTo>
                    <a:pt x="36" y="99"/>
                  </a:lnTo>
                  <a:lnTo>
                    <a:pt x="37" y="56"/>
                  </a:lnTo>
                  <a:lnTo>
                    <a:pt x="38" y="17"/>
                  </a:lnTo>
                  <a:lnTo>
                    <a:pt x="39" y="0"/>
                  </a:lnTo>
                  <a:lnTo>
                    <a:pt x="4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Freeform 380"/>
            <p:cNvSpPr>
              <a:spLocks/>
            </p:cNvSpPr>
            <p:nvPr/>
          </p:nvSpPr>
          <p:spPr bwMode="auto">
            <a:xfrm>
              <a:off x="1800" y="152"/>
              <a:ext cx="377" cy="308"/>
            </a:xfrm>
            <a:custGeom>
              <a:avLst/>
              <a:gdLst/>
              <a:ahLst/>
              <a:cxnLst>
                <a:cxn ang="0">
                  <a:pos x="651" y="135"/>
                </a:cxn>
                <a:cxn ang="0">
                  <a:pos x="586" y="71"/>
                </a:cxn>
                <a:cxn ang="0">
                  <a:pos x="437" y="23"/>
                </a:cxn>
                <a:cxn ang="0">
                  <a:pos x="281" y="66"/>
                </a:cxn>
                <a:cxn ang="0">
                  <a:pos x="182" y="223"/>
                </a:cxn>
                <a:cxn ang="0">
                  <a:pos x="345" y="247"/>
                </a:cxn>
                <a:cxn ang="0">
                  <a:pos x="638" y="163"/>
                </a:cxn>
                <a:cxn ang="0">
                  <a:pos x="605" y="186"/>
                </a:cxn>
                <a:cxn ang="0">
                  <a:pos x="471" y="240"/>
                </a:cxn>
                <a:cxn ang="0">
                  <a:pos x="525" y="262"/>
                </a:cxn>
                <a:cxn ang="0">
                  <a:pos x="638" y="233"/>
                </a:cxn>
                <a:cxn ang="0">
                  <a:pos x="742" y="223"/>
                </a:cxn>
                <a:cxn ang="0">
                  <a:pos x="663" y="250"/>
                </a:cxn>
                <a:cxn ang="0">
                  <a:pos x="529" y="280"/>
                </a:cxn>
                <a:cxn ang="0">
                  <a:pos x="456" y="281"/>
                </a:cxn>
                <a:cxn ang="0">
                  <a:pos x="385" y="264"/>
                </a:cxn>
                <a:cxn ang="0">
                  <a:pos x="286" y="298"/>
                </a:cxn>
                <a:cxn ang="0">
                  <a:pos x="361" y="313"/>
                </a:cxn>
                <a:cxn ang="0">
                  <a:pos x="405" y="311"/>
                </a:cxn>
                <a:cxn ang="0">
                  <a:pos x="474" y="376"/>
                </a:cxn>
                <a:cxn ang="0">
                  <a:pos x="526" y="356"/>
                </a:cxn>
                <a:cxn ang="0">
                  <a:pos x="560" y="288"/>
                </a:cxn>
                <a:cxn ang="0">
                  <a:pos x="594" y="293"/>
                </a:cxn>
                <a:cxn ang="0">
                  <a:pos x="623" y="343"/>
                </a:cxn>
                <a:cxn ang="0">
                  <a:pos x="692" y="328"/>
                </a:cxn>
                <a:cxn ang="0">
                  <a:pos x="717" y="279"/>
                </a:cxn>
                <a:cxn ang="0">
                  <a:pos x="681" y="441"/>
                </a:cxn>
                <a:cxn ang="0">
                  <a:pos x="608" y="518"/>
                </a:cxn>
                <a:cxn ang="0">
                  <a:pos x="504" y="545"/>
                </a:cxn>
                <a:cxn ang="0">
                  <a:pos x="453" y="611"/>
                </a:cxn>
                <a:cxn ang="0">
                  <a:pos x="308" y="473"/>
                </a:cxn>
                <a:cxn ang="0">
                  <a:pos x="349" y="480"/>
                </a:cxn>
                <a:cxn ang="0">
                  <a:pos x="480" y="522"/>
                </a:cxn>
                <a:cxn ang="0">
                  <a:pos x="649" y="444"/>
                </a:cxn>
                <a:cxn ang="0">
                  <a:pos x="626" y="366"/>
                </a:cxn>
                <a:cxn ang="0">
                  <a:pos x="580" y="317"/>
                </a:cxn>
                <a:cxn ang="0">
                  <a:pos x="534" y="371"/>
                </a:cxn>
                <a:cxn ang="0">
                  <a:pos x="454" y="392"/>
                </a:cxn>
                <a:cxn ang="0">
                  <a:pos x="399" y="355"/>
                </a:cxn>
                <a:cxn ang="0">
                  <a:pos x="321" y="329"/>
                </a:cxn>
                <a:cxn ang="0">
                  <a:pos x="235" y="325"/>
                </a:cxn>
                <a:cxn ang="0">
                  <a:pos x="240" y="393"/>
                </a:cxn>
                <a:cxn ang="0">
                  <a:pos x="228" y="409"/>
                </a:cxn>
                <a:cxn ang="0">
                  <a:pos x="215" y="316"/>
                </a:cxn>
                <a:cxn ang="0">
                  <a:pos x="256" y="279"/>
                </a:cxn>
                <a:cxn ang="0">
                  <a:pos x="155" y="255"/>
                </a:cxn>
                <a:cxn ang="0">
                  <a:pos x="135" y="144"/>
                </a:cxn>
                <a:cxn ang="0">
                  <a:pos x="74" y="175"/>
                </a:cxn>
                <a:cxn ang="0">
                  <a:pos x="72" y="295"/>
                </a:cxn>
                <a:cxn ang="0">
                  <a:pos x="31" y="293"/>
                </a:cxn>
                <a:cxn ang="0">
                  <a:pos x="91" y="331"/>
                </a:cxn>
                <a:cxn ang="0">
                  <a:pos x="19" y="301"/>
                </a:cxn>
                <a:cxn ang="0">
                  <a:pos x="30" y="272"/>
                </a:cxn>
                <a:cxn ang="0">
                  <a:pos x="33" y="209"/>
                </a:cxn>
                <a:cxn ang="0">
                  <a:pos x="106" y="126"/>
                </a:cxn>
                <a:cxn ang="0">
                  <a:pos x="188" y="102"/>
                </a:cxn>
                <a:cxn ang="0">
                  <a:pos x="294" y="31"/>
                </a:cxn>
                <a:cxn ang="0">
                  <a:pos x="418" y="1"/>
                </a:cxn>
                <a:cxn ang="0">
                  <a:pos x="532" y="13"/>
                </a:cxn>
              </a:cxnLst>
              <a:rect l="0" t="0" r="r" b="b"/>
              <a:pathLst>
                <a:path w="753" h="618">
                  <a:moveTo>
                    <a:pt x="604" y="51"/>
                  </a:moveTo>
                  <a:lnTo>
                    <a:pt x="615" y="61"/>
                  </a:lnTo>
                  <a:lnTo>
                    <a:pt x="624" y="72"/>
                  </a:lnTo>
                  <a:lnTo>
                    <a:pt x="632" y="84"/>
                  </a:lnTo>
                  <a:lnTo>
                    <a:pt x="638" y="97"/>
                  </a:lnTo>
                  <a:lnTo>
                    <a:pt x="643" y="110"/>
                  </a:lnTo>
                  <a:lnTo>
                    <a:pt x="648" y="122"/>
                  </a:lnTo>
                  <a:lnTo>
                    <a:pt x="651" y="135"/>
                  </a:lnTo>
                  <a:lnTo>
                    <a:pt x="654" y="147"/>
                  </a:lnTo>
                  <a:lnTo>
                    <a:pt x="651" y="144"/>
                  </a:lnTo>
                  <a:lnTo>
                    <a:pt x="646" y="137"/>
                  </a:lnTo>
                  <a:lnTo>
                    <a:pt x="636" y="126"/>
                  </a:lnTo>
                  <a:lnTo>
                    <a:pt x="626" y="112"/>
                  </a:lnTo>
                  <a:lnTo>
                    <a:pt x="613" y="97"/>
                  </a:lnTo>
                  <a:lnTo>
                    <a:pt x="600" y="83"/>
                  </a:lnTo>
                  <a:lnTo>
                    <a:pt x="586" y="71"/>
                  </a:lnTo>
                  <a:lnTo>
                    <a:pt x="571" y="63"/>
                  </a:lnTo>
                  <a:lnTo>
                    <a:pt x="554" y="51"/>
                  </a:lnTo>
                  <a:lnTo>
                    <a:pt x="535" y="42"/>
                  </a:lnTo>
                  <a:lnTo>
                    <a:pt x="517" y="34"/>
                  </a:lnTo>
                  <a:lnTo>
                    <a:pt x="497" y="29"/>
                  </a:lnTo>
                  <a:lnTo>
                    <a:pt x="478" y="26"/>
                  </a:lnTo>
                  <a:lnTo>
                    <a:pt x="458" y="23"/>
                  </a:lnTo>
                  <a:lnTo>
                    <a:pt x="437" y="23"/>
                  </a:lnTo>
                  <a:lnTo>
                    <a:pt x="418" y="25"/>
                  </a:lnTo>
                  <a:lnTo>
                    <a:pt x="397" y="27"/>
                  </a:lnTo>
                  <a:lnTo>
                    <a:pt x="377" y="31"/>
                  </a:lnTo>
                  <a:lnTo>
                    <a:pt x="357" y="36"/>
                  </a:lnTo>
                  <a:lnTo>
                    <a:pt x="337" y="42"/>
                  </a:lnTo>
                  <a:lnTo>
                    <a:pt x="317" y="50"/>
                  </a:lnTo>
                  <a:lnTo>
                    <a:pt x="299" y="57"/>
                  </a:lnTo>
                  <a:lnTo>
                    <a:pt x="281" y="66"/>
                  </a:lnTo>
                  <a:lnTo>
                    <a:pt x="262" y="75"/>
                  </a:lnTo>
                  <a:lnTo>
                    <a:pt x="235" y="94"/>
                  </a:lnTo>
                  <a:lnTo>
                    <a:pt x="214" y="116"/>
                  </a:lnTo>
                  <a:lnTo>
                    <a:pt x="199" y="139"/>
                  </a:lnTo>
                  <a:lnTo>
                    <a:pt x="190" y="162"/>
                  </a:lnTo>
                  <a:lnTo>
                    <a:pt x="184" y="185"/>
                  </a:lnTo>
                  <a:lnTo>
                    <a:pt x="182" y="205"/>
                  </a:lnTo>
                  <a:lnTo>
                    <a:pt x="182" y="223"/>
                  </a:lnTo>
                  <a:lnTo>
                    <a:pt x="183" y="235"/>
                  </a:lnTo>
                  <a:lnTo>
                    <a:pt x="205" y="245"/>
                  </a:lnTo>
                  <a:lnTo>
                    <a:pt x="230" y="250"/>
                  </a:lnTo>
                  <a:lnTo>
                    <a:pt x="258" y="253"/>
                  </a:lnTo>
                  <a:lnTo>
                    <a:pt x="285" y="253"/>
                  </a:lnTo>
                  <a:lnTo>
                    <a:pt x="309" y="252"/>
                  </a:lnTo>
                  <a:lnTo>
                    <a:pt x="330" y="249"/>
                  </a:lnTo>
                  <a:lnTo>
                    <a:pt x="345" y="247"/>
                  </a:lnTo>
                  <a:lnTo>
                    <a:pt x="350" y="246"/>
                  </a:lnTo>
                  <a:lnTo>
                    <a:pt x="502" y="202"/>
                  </a:lnTo>
                  <a:lnTo>
                    <a:pt x="534" y="190"/>
                  </a:lnTo>
                  <a:lnTo>
                    <a:pt x="562" y="181"/>
                  </a:lnTo>
                  <a:lnTo>
                    <a:pt x="587" y="174"/>
                  </a:lnTo>
                  <a:lnTo>
                    <a:pt x="608" y="169"/>
                  </a:lnTo>
                  <a:lnTo>
                    <a:pt x="625" y="165"/>
                  </a:lnTo>
                  <a:lnTo>
                    <a:pt x="638" y="163"/>
                  </a:lnTo>
                  <a:lnTo>
                    <a:pt x="647" y="162"/>
                  </a:lnTo>
                  <a:lnTo>
                    <a:pt x="651" y="162"/>
                  </a:lnTo>
                  <a:lnTo>
                    <a:pt x="650" y="163"/>
                  </a:lnTo>
                  <a:lnTo>
                    <a:pt x="647" y="166"/>
                  </a:lnTo>
                  <a:lnTo>
                    <a:pt x="640" y="170"/>
                  </a:lnTo>
                  <a:lnTo>
                    <a:pt x="631" y="174"/>
                  </a:lnTo>
                  <a:lnTo>
                    <a:pt x="619" y="180"/>
                  </a:lnTo>
                  <a:lnTo>
                    <a:pt x="605" y="186"/>
                  </a:lnTo>
                  <a:lnTo>
                    <a:pt x="590" y="193"/>
                  </a:lnTo>
                  <a:lnTo>
                    <a:pt x="575" y="200"/>
                  </a:lnTo>
                  <a:lnTo>
                    <a:pt x="558" y="207"/>
                  </a:lnTo>
                  <a:lnTo>
                    <a:pt x="541" y="214"/>
                  </a:lnTo>
                  <a:lnTo>
                    <a:pt x="522" y="220"/>
                  </a:lnTo>
                  <a:lnTo>
                    <a:pt x="505" y="227"/>
                  </a:lnTo>
                  <a:lnTo>
                    <a:pt x="487" y="234"/>
                  </a:lnTo>
                  <a:lnTo>
                    <a:pt x="471" y="240"/>
                  </a:lnTo>
                  <a:lnTo>
                    <a:pt x="454" y="246"/>
                  </a:lnTo>
                  <a:lnTo>
                    <a:pt x="440" y="250"/>
                  </a:lnTo>
                  <a:lnTo>
                    <a:pt x="453" y="258"/>
                  </a:lnTo>
                  <a:lnTo>
                    <a:pt x="467" y="263"/>
                  </a:lnTo>
                  <a:lnTo>
                    <a:pt x="481" y="265"/>
                  </a:lnTo>
                  <a:lnTo>
                    <a:pt x="495" y="267"/>
                  </a:lnTo>
                  <a:lnTo>
                    <a:pt x="510" y="265"/>
                  </a:lnTo>
                  <a:lnTo>
                    <a:pt x="525" y="262"/>
                  </a:lnTo>
                  <a:lnTo>
                    <a:pt x="541" y="257"/>
                  </a:lnTo>
                  <a:lnTo>
                    <a:pt x="559" y="252"/>
                  </a:lnTo>
                  <a:lnTo>
                    <a:pt x="570" y="248"/>
                  </a:lnTo>
                  <a:lnTo>
                    <a:pt x="580" y="246"/>
                  </a:lnTo>
                  <a:lnTo>
                    <a:pt x="594" y="242"/>
                  </a:lnTo>
                  <a:lnTo>
                    <a:pt x="608" y="240"/>
                  </a:lnTo>
                  <a:lnTo>
                    <a:pt x="623" y="237"/>
                  </a:lnTo>
                  <a:lnTo>
                    <a:pt x="638" y="233"/>
                  </a:lnTo>
                  <a:lnTo>
                    <a:pt x="653" y="231"/>
                  </a:lnTo>
                  <a:lnTo>
                    <a:pt x="669" y="228"/>
                  </a:lnTo>
                  <a:lnTo>
                    <a:pt x="684" y="226"/>
                  </a:lnTo>
                  <a:lnTo>
                    <a:pt x="697" y="225"/>
                  </a:lnTo>
                  <a:lnTo>
                    <a:pt x="711" y="224"/>
                  </a:lnTo>
                  <a:lnTo>
                    <a:pt x="723" y="223"/>
                  </a:lnTo>
                  <a:lnTo>
                    <a:pt x="733" y="223"/>
                  </a:lnTo>
                  <a:lnTo>
                    <a:pt x="742" y="223"/>
                  </a:lnTo>
                  <a:lnTo>
                    <a:pt x="748" y="224"/>
                  </a:lnTo>
                  <a:lnTo>
                    <a:pt x="753" y="226"/>
                  </a:lnTo>
                  <a:lnTo>
                    <a:pt x="744" y="230"/>
                  </a:lnTo>
                  <a:lnTo>
                    <a:pt x="732" y="233"/>
                  </a:lnTo>
                  <a:lnTo>
                    <a:pt x="718" y="237"/>
                  </a:lnTo>
                  <a:lnTo>
                    <a:pt x="701" y="241"/>
                  </a:lnTo>
                  <a:lnTo>
                    <a:pt x="682" y="246"/>
                  </a:lnTo>
                  <a:lnTo>
                    <a:pt x="663" y="250"/>
                  </a:lnTo>
                  <a:lnTo>
                    <a:pt x="643" y="255"/>
                  </a:lnTo>
                  <a:lnTo>
                    <a:pt x="624" y="260"/>
                  </a:lnTo>
                  <a:lnTo>
                    <a:pt x="603" y="264"/>
                  </a:lnTo>
                  <a:lnTo>
                    <a:pt x="585" y="269"/>
                  </a:lnTo>
                  <a:lnTo>
                    <a:pt x="567" y="272"/>
                  </a:lnTo>
                  <a:lnTo>
                    <a:pt x="552" y="276"/>
                  </a:lnTo>
                  <a:lnTo>
                    <a:pt x="540" y="279"/>
                  </a:lnTo>
                  <a:lnTo>
                    <a:pt x="529" y="280"/>
                  </a:lnTo>
                  <a:lnTo>
                    <a:pt x="524" y="283"/>
                  </a:lnTo>
                  <a:lnTo>
                    <a:pt x="521" y="283"/>
                  </a:lnTo>
                  <a:lnTo>
                    <a:pt x="510" y="285"/>
                  </a:lnTo>
                  <a:lnTo>
                    <a:pt x="498" y="286"/>
                  </a:lnTo>
                  <a:lnTo>
                    <a:pt x="487" y="286"/>
                  </a:lnTo>
                  <a:lnTo>
                    <a:pt x="476" y="285"/>
                  </a:lnTo>
                  <a:lnTo>
                    <a:pt x="466" y="284"/>
                  </a:lnTo>
                  <a:lnTo>
                    <a:pt x="456" y="281"/>
                  </a:lnTo>
                  <a:lnTo>
                    <a:pt x="446" y="279"/>
                  </a:lnTo>
                  <a:lnTo>
                    <a:pt x="436" y="277"/>
                  </a:lnTo>
                  <a:lnTo>
                    <a:pt x="430" y="272"/>
                  </a:lnTo>
                  <a:lnTo>
                    <a:pt x="425" y="269"/>
                  </a:lnTo>
                  <a:lnTo>
                    <a:pt x="420" y="263"/>
                  </a:lnTo>
                  <a:lnTo>
                    <a:pt x="419" y="256"/>
                  </a:lnTo>
                  <a:lnTo>
                    <a:pt x="402" y="261"/>
                  </a:lnTo>
                  <a:lnTo>
                    <a:pt x="385" y="264"/>
                  </a:lnTo>
                  <a:lnTo>
                    <a:pt x="368" y="269"/>
                  </a:lnTo>
                  <a:lnTo>
                    <a:pt x="352" y="272"/>
                  </a:lnTo>
                  <a:lnTo>
                    <a:pt x="335" y="276"/>
                  </a:lnTo>
                  <a:lnTo>
                    <a:pt x="319" y="278"/>
                  </a:lnTo>
                  <a:lnTo>
                    <a:pt x="301" y="280"/>
                  </a:lnTo>
                  <a:lnTo>
                    <a:pt x="285" y="280"/>
                  </a:lnTo>
                  <a:lnTo>
                    <a:pt x="285" y="288"/>
                  </a:lnTo>
                  <a:lnTo>
                    <a:pt x="286" y="298"/>
                  </a:lnTo>
                  <a:lnTo>
                    <a:pt x="288" y="305"/>
                  </a:lnTo>
                  <a:lnTo>
                    <a:pt x="289" y="308"/>
                  </a:lnTo>
                  <a:lnTo>
                    <a:pt x="301" y="309"/>
                  </a:lnTo>
                  <a:lnTo>
                    <a:pt x="313" y="310"/>
                  </a:lnTo>
                  <a:lnTo>
                    <a:pt x="326" y="311"/>
                  </a:lnTo>
                  <a:lnTo>
                    <a:pt x="337" y="311"/>
                  </a:lnTo>
                  <a:lnTo>
                    <a:pt x="350" y="313"/>
                  </a:lnTo>
                  <a:lnTo>
                    <a:pt x="361" y="313"/>
                  </a:lnTo>
                  <a:lnTo>
                    <a:pt x="374" y="313"/>
                  </a:lnTo>
                  <a:lnTo>
                    <a:pt x="387" y="313"/>
                  </a:lnTo>
                  <a:lnTo>
                    <a:pt x="391" y="307"/>
                  </a:lnTo>
                  <a:lnTo>
                    <a:pt x="393" y="300"/>
                  </a:lnTo>
                  <a:lnTo>
                    <a:pt x="398" y="293"/>
                  </a:lnTo>
                  <a:lnTo>
                    <a:pt x="404" y="290"/>
                  </a:lnTo>
                  <a:lnTo>
                    <a:pt x="405" y="298"/>
                  </a:lnTo>
                  <a:lnTo>
                    <a:pt x="405" y="311"/>
                  </a:lnTo>
                  <a:lnTo>
                    <a:pt x="407" y="326"/>
                  </a:lnTo>
                  <a:lnTo>
                    <a:pt x="414" y="344"/>
                  </a:lnTo>
                  <a:lnTo>
                    <a:pt x="423" y="355"/>
                  </a:lnTo>
                  <a:lnTo>
                    <a:pt x="434" y="364"/>
                  </a:lnTo>
                  <a:lnTo>
                    <a:pt x="443" y="370"/>
                  </a:lnTo>
                  <a:lnTo>
                    <a:pt x="453" y="374"/>
                  </a:lnTo>
                  <a:lnTo>
                    <a:pt x="464" y="376"/>
                  </a:lnTo>
                  <a:lnTo>
                    <a:pt x="474" y="376"/>
                  </a:lnTo>
                  <a:lnTo>
                    <a:pt x="483" y="375"/>
                  </a:lnTo>
                  <a:lnTo>
                    <a:pt x="494" y="373"/>
                  </a:lnTo>
                  <a:lnTo>
                    <a:pt x="501" y="370"/>
                  </a:lnTo>
                  <a:lnTo>
                    <a:pt x="506" y="369"/>
                  </a:lnTo>
                  <a:lnTo>
                    <a:pt x="512" y="366"/>
                  </a:lnTo>
                  <a:lnTo>
                    <a:pt x="517" y="363"/>
                  </a:lnTo>
                  <a:lnTo>
                    <a:pt x="521" y="360"/>
                  </a:lnTo>
                  <a:lnTo>
                    <a:pt x="526" y="356"/>
                  </a:lnTo>
                  <a:lnTo>
                    <a:pt x="530" y="352"/>
                  </a:lnTo>
                  <a:lnTo>
                    <a:pt x="536" y="346"/>
                  </a:lnTo>
                  <a:lnTo>
                    <a:pt x="545" y="331"/>
                  </a:lnTo>
                  <a:lnTo>
                    <a:pt x="548" y="315"/>
                  </a:lnTo>
                  <a:lnTo>
                    <a:pt x="549" y="299"/>
                  </a:lnTo>
                  <a:lnTo>
                    <a:pt x="549" y="281"/>
                  </a:lnTo>
                  <a:lnTo>
                    <a:pt x="557" y="281"/>
                  </a:lnTo>
                  <a:lnTo>
                    <a:pt x="560" y="288"/>
                  </a:lnTo>
                  <a:lnTo>
                    <a:pt x="563" y="298"/>
                  </a:lnTo>
                  <a:lnTo>
                    <a:pt x="563" y="303"/>
                  </a:lnTo>
                  <a:lnTo>
                    <a:pt x="567" y="302"/>
                  </a:lnTo>
                  <a:lnTo>
                    <a:pt x="573" y="300"/>
                  </a:lnTo>
                  <a:lnTo>
                    <a:pt x="579" y="298"/>
                  </a:lnTo>
                  <a:lnTo>
                    <a:pt x="585" y="295"/>
                  </a:lnTo>
                  <a:lnTo>
                    <a:pt x="589" y="294"/>
                  </a:lnTo>
                  <a:lnTo>
                    <a:pt x="594" y="293"/>
                  </a:lnTo>
                  <a:lnTo>
                    <a:pt x="597" y="292"/>
                  </a:lnTo>
                  <a:lnTo>
                    <a:pt x="598" y="293"/>
                  </a:lnTo>
                  <a:lnTo>
                    <a:pt x="596" y="305"/>
                  </a:lnTo>
                  <a:lnTo>
                    <a:pt x="597" y="315"/>
                  </a:lnTo>
                  <a:lnTo>
                    <a:pt x="601" y="323"/>
                  </a:lnTo>
                  <a:lnTo>
                    <a:pt x="605" y="331"/>
                  </a:lnTo>
                  <a:lnTo>
                    <a:pt x="613" y="337"/>
                  </a:lnTo>
                  <a:lnTo>
                    <a:pt x="623" y="343"/>
                  </a:lnTo>
                  <a:lnTo>
                    <a:pt x="634" y="346"/>
                  </a:lnTo>
                  <a:lnTo>
                    <a:pt x="648" y="348"/>
                  </a:lnTo>
                  <a:lnTo>
                    <a:pt x="657" y="348"/>
                  </a:lnTo>
                  <a:lnTo>
                    <a:pt x="665" y="347"/>
                  </a:lnTo>
                  <a:lnTo>
                    <a:pt x="673" y="344"/>
                  </a:lnTo>
                  <a:lnTo>
                    <a:pt x="680" y="339"/>
                  </a:lnTo>
                  <a:lnTo>
                    <a:pt x="686" y="335"/>
                  </a:lnTo>
                  <a:lnTo>
                    <a:pt x="692" y="328"/>
                  </a:lnTo>
                  <a:lnTo>
                    <a:pt x="696" y="321"/>
                  </a:lnTo>
                  <a:lnTo>
                    <a:pt x="701" y="314"/>
                  </a:lnTo>
                  <a:lnTo>
                    <a:pt x="706" y="303"/>
                  </a:lnTo>
                  <a:lnTo>
                    <a:pt x="707" y="293"/>
                  </a:lnTo>
                  <a:lnTo>
                    <a:pt x="706" y="283"/>
                  </a:lnTo>
                  <a:lnTo>
                    <a:pt x="706" y="272"/>
                  </a:lnTo>
                  <a:lnTo>
                    <a:pt x="711" y="273"/>
                  </a:lnTo>
                  <a:lnTo>
                    <a:pt x="717" y="279"/>
                  </a:lnTo>
                  <a:lnTo>
                    <a:pt x="720" y="295"/>
                  </a:lnTo>
                  <a:lnTo>
                    <a:pt x="716" y="323"/>
                  </a:lnTo>
                  <a:lnTo>
                    <a:pt x="692" y="361"/>
                  </a:lnTo>
                  <a:lnTo>
                    <a:pt x="694" y="378"/>
                  </a:lnTo>
                  <a:lnTo>
                    <a:pt x="693" y="396"/>
                  </a:lnTo>
                  <a:lnTo>
                    <a:pt x="691" y="412"/>
                  </a:lnTo>
                  <a:lnTo>
                    <a:pt x="687" y="426"/>
                  </a:lnTo>
                  <a:lnTo>
                    <a:pt x="681" y="441"/>
                  </a:lnTo>
                  <a:lnTo>
                    <a:pt x="674" y="453"/>
                  </a:lnTo>
                  <a:lnTo>
                    <a:pt x="668" y="466"/>
                  </a:lnTo>
                  <a:lnTo>
                    <a:pt x="658" y="477"/>
                  </a:lnTo>
                  <a:lnTo>
                    <a:pt x="650" y="487"/>
                  </a:lnTo>
                  <a:lnTo>
                    <a:pt x="641" y="496"/>
                  </a:lnTo>
                  <a:lnTo>
                    <a:pt x="631" y="504"/>
                  </a:lnTo>
                  <a:lnTo>
                    <a:pt x="619" y="511"/>
                  </a:lnTo>
                  <a:lnTo>
                    <a:pt x="608" y="518"/>
                  </a:lnTo>
                  <a:lnTo>
                    <a:pt x="596" y="523"/>
                  </a:lnTo>
                  <a:lnTo>
                    <a:pt x="583" y="529"/>
                  </a:lnTo>
                  <a:lnTo>
                    <a:pt x="571" y="534"/>
                  </a:lnTo>
                  <a:lnTo>
                    <a:pt x="557" y="537"/>
                  </a:lnTo>
                  <a:lnTo>
                    <a:pt x="544" y="541"/>
                  </a:lnTo>
                  <a:lnTo>
                    <a:pt x="530" y="543"/>
                  </a:lnTo>
                  <a:lnTo>
                    <a:pt x="518" y="544"/>
                  </a:lnTo>
                  <a:lnTo>
                    <a:pt x="504" y="545"/>
                  </a:lnTo>
                  <a:lnTo>
                    <a:pt x="492" y="545"/>
                  </a:lnTo>
                  <a:lnTo>
                    <a:pt x="480" y="544"/>
                  </a:lnTo>
                  <a:lnTo>
                    <a:pt x="468" y="542"/>
                  </a:lnTo>
                  <a:lnTo>
                    <a:pt x="464" y="559"/>
                  </a:lnTo>
                  <a:lnTo>
                    <a:pt x="463" y="580"/>
                  </a:lnTo>
                  <a:lnTo>
                    <a:pt x="461" y="601"/>
                  </a:lnTo>
                  <a:lnTo>
                    <a:pt x="459" y="618"/>
                  </a:lnTo>
                  <a:lnTo>
                    <a:pt x="453" y="611"/>
                  </a:lnTo>
                  <a:lnTo>
                    <a:pt x="445" y="589"/>
                  </a:lnTo>
                  <a:lnTo>
                    <a:pt x="438" y="563"/>
                  </a:lnTo>
                  <a:lnTo>
                    <a:pt x="436" y="542"/>
                  </a:lnTo>
                  <a:lnTo>
                    <a:pt x="402" y="535"/>
                  </a:lnTo>
                  <a:lnTo>
                    <a:pt x="372" y="523"/>
                  </a:lnTo>
                  <a:lnTo>
                    <a:pt x="346" y="509"/>
                  </a:lnTo>
                  <a:lnTo>
                    <a:pt x="326" y="491"/>
                  </a:lnTo>
                  <a:lnTo>
                    <a:pt x="308" y="473"/>
                  </a:lnTo>
                  <a:lnTo>
                    <a:pt x="297" y="456"/>
                  </a:lnTo>
                  <a:lnTo>
                    <a:pt x="289" y="441"/>
                  </a:lnTo>
                  <a:lnTo>
                    <a:pt x="286" y="430"/>
                  </a:lnTo>
                  <a:lnTo>
                    <a:pt x="297" y="441"/>
                  </a:lnTo>
                  <a:lnTo>
                    <a:pt x="308" y="451"/>
                  </a:lnTo>
                  <a:lnTo>
                    <a:pt x="321" y="460"/>
                  </a:lnTo>
                  <a:lnTo>
                    <a:pt x="335" y="470"/>
                  </a:lnTo>
                  <a:lnTo>
                    <a:pt x="349" y="480"/>
                  </a:lnTo>
                  <a:lnTo>
                    <a:pt x="364" y="488"/>
                  </a:lnTo>
                  <a:lnTo>
                    <a:pt x="380" y="496"/>
                  </a:lnTo>
                  <a:lnTo>
                    <a:pt x="396" y="503"/>
                  </a:lnTo>
                  <a:lnTo>
                    <a:pt x="412" y="509"/>
                  </a:lnTo>
                  <a:lnTo>
                    <a:pt x="429" y="514"/>
                  </a:lnTo>
                  <a:lnTo>
                    <a:pt x="445" y="518"/>
                  </a:lnTo>
                  <a:lnTo>
                    <a:pt x="463" y="521"/>
                  </a:lnTo>
                  <a:lnTo>
                    <a:pt x="480" y="522"/>
                  </a:lnTo>
                  <a:lnTo>
                    <a:pt x="496" y="523"/>
                  </a:lnTo>
                  <a:lnTo>
                    <a:pt x="512" y="521"/>
                  </a:lnTo>
                  <a:lnTo>
                    <a:pt x="528" y="519"/>
                  </a:lnTo>
                  <a:lnTo>
                    <a:pt x="558" y="510"/>
                  </a:lnTo>
                  <a:lnTo>
                    <a:pt x="585" y="498"/>
                  </a:lnTo>
                  <a:lnTo>
                    <a:pt x="609" y="483"/>
                  </a:lnTo>
                  <a:lnTo>
                    <a:pt x="631" y="465"/>
                  </a:lnTo>
                  <a:lnTo>
                    <a:pt x="649" y="444"/>
                  </a:lnTo>
                  <a:lnTo>
                    <a:pt x="663" y="421"/>
                  </a:lnTo>
                  <a:lnTo>
                    <a:pt x="672" y="394"/>
                  </a:lnTo>
                  <a:lnTo>
                    <a:pt x="678" y="364"/>
                  </a:lnTo>
                  <a:lnTo>
                    <a:pt x="668" y="367"/>
                  </a:lnTo>
                  <a:lnTo>
                    <a:pt x="657" y="369"/>
                  </a:lnTo>
                  <a:lnTo>
                    <a:pt x="647" y="369"/>
                  </a:lnTo>
                  <a:lnTo>
                    <a:pt x="636" y="368"/>
                  </a:lnTo>
                  <a:lnTo>
                    <a:pt x="626" y="366"/>
                  </a:lnTo>
                  <a:lnTo>
                    <a:pt x="617" y="361"/>
                  </a:lnTo>
                  <a:lnTo>
                    <a:pt x="608" y="355"/>
                  </a:lnTo>
                  <a:lnTo>
                    <a:pt x="600" y="347"/>
                  </a:lnTo>
                  <a:lnTo>
                    <a:pt x="595" y="341"/>
                  </a:lnTo>
                  <a:lnTo>
                    <a:pt x="592" y="333"/>
                  </a:lnTo>
                  <a:lnTo>
                    <a:pt x="589" y="325"/>
                  </a:lnTo>
                  <a:lnTo>
                    <a:pt x="588" y="317"/>
                  </a:lnTo>
                  <a:lnTo>
                    <a:pt x="580" y="317"/>
                  </a:lnTo>
                  <a:lnTo>
                    <a:pt x="573" y="321"/>
                  </a:lnTo>
                  <a:lnTo>
                    <a:pt x="566" y="324"/>
                  </a:lnTo>
                  <a:lnTo>
                    <a:pt x="560" y="328"/>
                  </a:lnTo>
                  <a:lnTo>
                    <a:pt x="558" y="338"/>
                  </a:lnTo>
                  <a:lnTo>
                    <a:pt x="555" y="347"/>
                  </a:lnTo>
                  <a:lnTo>
                    <a:pt x="549" y="356"/>
                  </a:lnTo>
                  <a:lnTo>
                    <a:pt x="542" y="364"/>
                  </a:lnTo>
                  <a:lnTo>
                    <a:pt x="534" y="371"/>
                  </a:lnTo>
                  <a:lnTo>
                    <a:pt x="526" y="378"/>
                  </a:lnTo>
                  <a:lnTo>
                    <a:pt x="517" y="384"/>
                  </a:lnTo>
                  <a:lnTo>
                    <a:pt x="507" y="389"/>
                  </a:lnTo>
                  <a:lnTo>
                    <a:pt x="496" y="392"/>
                  </a:lnTo>
                  <a:lnTo>
                    <a:pt x="486" y="394"/>
                  </a:lnTo>
                  <a:lnTo>
                    <a:pt x="475" y="396"/>
                  </a:lnTo>
                  <a:lnTo>
                    <a:pt x="465" y="394"/>
                  </a:lnTo>
                  <a:lnTo>
                    <a:pt x="454" y="392"/>
                  </a:lnTo>
                  <a:lnTo>
                    <a:pt x="444" y="390"/>
                  </a:lnTo>
                  <a:lnTo>
                    <a:pt x="435" y="386"/>
                  </a:lnTo>
                  <a:lnTo>
                    <a:pt x="425" y="383"/>
                  </a:lnTo>
                  <a:lnTo>
                    <a:pt x="419" y="377"/>
                  </a:lnTo>
                  <a:lnTo>
                    <a:pt x="414" y="373"/>
                  </a:lnTo>
                  <a:lnTo>
                    <a:pt x="408" y="367"/>
                  </a:lnTo>
                  <a:lnTo>
                    <a:pt x="404" y="361"/>
                  </a:lnTo>
                  <a:lnTo>
                    <a:pt x="399" y="355"/>
                  </a:lnTo>
                  <a:lnTo>
                    <a:pt x="395" y="348"/>
                  </a:lnTo>
                  <a:lnTo>
                    <a:pt x="392" y="341"/>
                  </a:lnTo>
                  <a:lnTo>
                    <a:pt x="390" y="332"/>
                  </a:lnTo>
                  <a:lnTo>
                    <a:pt x="376" y="331"/>
                  </a:lnTo>
                  <a:lnTo>
                    <a:pt x="362" y="330"/>
                  </a:lnTo>
                  <a:lnTo>
                    <a:pt x="349" y="330"/>
                  </a:lnTo>
                  <a:lnTo>
                    <a:pt x="335" y="329"/>
                  </a:lnTo>
                  <a:lnTo>
                    <a:pt x="321" y="329"/>
                  </a:lnTo>
                  <a:lnTo>
                    <a:pt x="307" y="328"/>
                  </a:lnTo>
                  <a:lnTo>
                    <a:pt x="293" y="325"/>
                  </a:lnTo>
                  <a:lnTo>
                    <a:pt x="279" y="322"/>
                  </a:lnTo>
                  <a:lnTo>
                    <a:pt x="274" y="321"/>
                  </a:lnTo>
                  <a:lnTo>
                    <a:pt x="266" y="321"/>
                  </a:lnTo>
                  <a:lnTo>
                    <a:pt x="255" y="321"/>
                  </a:lnTo>
                  <a:lnTo>
                    <a:pt x="245" y="322"/>
                  </a:lnTo>
                  <a:lnTo>
                    <a:pt x="235" y="325"/>
                  </a:lnTo>
                  <a:lnTo>
                    <a:pt x="226" y="332"/>
                  </a:lnTo>
                  <a:lnTo>
                    <a:pt x="221" y="341"/>
                  </a:lnTo>
                  <a:lnTo>
                    <a:pt x="220" y="356"/>
                  </a:lnTo>
                  <a:lnTo>
                    <a:pt x="221" y="361"/>
                  </a:lnTo>
                  <a:lnTo>
                    <a:pt x="223" y="368"/>
                  </a:lnTo>
                  <a:lnTo>
                    <a:pt x="228" y="376"/>
                  </a:lnTo>
                  <a:lnTo>
                    <a:pt x="233" y="384"/>
                  </a:lnTo>
                  <a:lnTo>
                    <a:pt x="240" y="393"/>
                  </a:lnTo>
                  <a:lnTo>
                    <a:pt x="247" y="402"/>
                  </a:lnTo>
                  <a:lnTo>
                    <a:pt x="254" y="412"/>
                  </a:lnTo>
                  <a:lnTo>
                    <a:pt x="261" y="420"/>
                  </a:lnTo>
                  <a:lnTo>
                    <a:pt x="256" y="422"/>
                  </a:lnTo>
                  <a:lnTo>
                    <a:pt x="250" y="422"/>
                  </a:lnTo>
                  <a:lnTo>
                    <a:pt x="243" y="420"/>
                  </a:lnTo>
                  <a:lnTo>
                    <a:pt x="236" y="415"/>
                  </a:lnTo>
                  <a:lnTo>
                    <a:pt x="228" y="409"/>
                  </a:lnTo>
                  <a:lnTo>
                    <a:pt x="220" y="401"/>
                  </a:lnTo>
                  <a:lnTo>
                    <a:pt x="212" y="391"/>
                  </a:lnTo>
                  <a:lnTo>
                    <a:pt x="203" y="379"/>
                  </a:lnTo>
                  <a:lnTo>
                    <a:pt x="200" y="363"/>
                  </a:lnTo>
                  <a:lnTo>
                    <a:pt x="199" y="347"/>
                  </a:lnTo>
                  <a:lnTo>
                    <a:pt x="201" y="332"/>
                  </a:lnTo>
                  <a:lnTo>
                    <a:pt x="210" y="318"/>
                  </a:lnTo>
                  <a:lnTo>
                    <a:pt x="215" y="316"/>
                  </a:lnTo>
                  <a:lnTo>
                    <a:pt x="221" y="313"/>
                  </a:lnTo>
                  <a:lnTo>
                    <a:pt x="226" y="311"/>
                  </a:lnTo>
                  <a:lnTo>
                    <a:pt x="233" y="309"/>
                  </a:lnTo>
                  <a:lnTo>
                    <a:pt x="240" y="308"/>
                  </a:lnTo>
                  <a:lnTo>
                    <a:pt x="247" y="307"/>
                  </a:lnTo>
                  <a:lnTo>
                    <a:pt x="254" y="306"/>
                  </a:lnTo>
                  <a:lnTo>
                    <a:pt x="259" y="305"/>
                  </a:lnTo>
                  <a:lnTo>
                    <a:pt x="256" y="279"/>
                  </a:lnTo>
                  <a:lnTo>
                    <a:pt x="244" y="279"/>
                  </a:lnTo>
                  <a:lnTo>
                    <a:pt x="231" y="278"/>
                  </a:lnTo>
                  <a:lnTo>
                    <a:pt x="217" y="276"/>
                  </a:lnTo>
                  <a:lnTo>
                    <a:pt x="205" y="271"/>
                  </a:lnTo>
                  <a:lnTo>
                    <a:pt x="192" y="267"/>
                  </a:lnTo>
                  <a:lnTo>
                    <a:pt x="179" y="262"/>
                  </a:lnTo>
                  <a:lnTo>
                    <a:pt x="168" y="258"/>
                  </a:lnTo>
                  <a:lnTo>
                    <a:pt x="155" y="255"/>
                  </a:lnTo>
                  <a:lnTo>
                    <a:pt x="154" y="233"/>
                  </a:lnTo>
                  <a:lnTo>
                    <a:pt x="154" y="210"/>
                  </a:lnTo>
                  <a:lnTo>
                    <a:pt x="156" y="188"/>
                  </a:lnTo>
                  <a:lnTo>
                    <a:pt x="161" y="166"/>
                  </a:lnTo>
                  <a:lnTo>
                    <a:pt x="157" y="158"/>
                  </a:lnTo>
                  <a:lnTo>
                    <a:pt x="152" y="152"/>
                  </a:lnTo>
                  <a:lnTo>
                    <a:pt x="144" y="148"/>
                  </a:lnTo>
                  <a:lnTo>
                    <a:pt x="135" y="144"/>
                  </a:lnTo>
                  <a:lnTo>
                    <a:pt x="126" y="144"/>
                  </a:lnTo>
                  <a:lnTo>
                    <a:pt x="118" y="147"/>
                  </a:lnTo>
                  <a:lnTo>
                    <a:pt x="110" y="149"/>
                  </a:lnTo>
                  <a:lnTo>
                    <a:pt x="102" y="152"/>
                  </a:lnTo>
                  <a:lnTo>
                    <a:pt x="94" y="157"/>
                  </a:lnTo>
                  <a:lnTo>
                    <a:pt x="87" y="163"/>
                  </a:lnTo>
                  <a:lnTo>
                    <a:pt x="80" y="169"/>
                  </a:lnTo>
                  <a:lnTo>
                    <a:pt x="74" y="175"/>
                  </a:lnTo>
                  <a:lnTo>
                    <a:pt x="63" y="189"/>
                  </a:lnTo>
                  <a:lnTo>
                    <a:pt x="58" y="204"/>
                  </a:lnTo>
                  <a:lnTo>
                    <a:pt x="58" y="219"/>
                  </a:lnTo>
                  <a:lnTo>
                    <a:pt x="62" y="234"/>
                  </a:lnTo>
                  <a:lnTo>
                    <a:pt x="66" y="250"/>
                  </a:lnTo>
                  <a:lnTo>
                    <a:pt x="71" y="265"/>
                  </a:lnTo>
                  <a:lnTo>
                    <a:pt x="73" y="280"/>
                  </a:lnTo>
                  <a:lnTo>
                    <a:pt x="72" y="295"/>
                  </a:lnTo>
                  <a:lnTo>
                    <a:pt x="70" y="299"/>
                  </a:lnTo>
                  <a:lnTo>
                    <a:pt x="66" y="300"/>
                  </a:lnTo>
                  <a:lnTo>
                    <a:pt x="63" y="300"/>
                  </a:lnTo>
                  <a:lnTo>
                    <a:pt x="57" y="298"/>
                  </a:lnTo>
                  <a:lnTo>
                    <a:pt x="51" y="296"/>
                  </a:lnTo>
                  <a:lnTo>
                    <a:pt x="45" y="294"/>
                  </a:lnTo>
                  <a:lnTo>
                    <a:pt x="38" y="293"/>
                  </a:lnTo>
                  <a:lnTo>
                    <a:pt x="31" y="293"/>
                  </a:lnTo>
                  <a:lnTo>
                    <a:pt x="36" y="300"/>
                  </a:lnTo>
                  <a:lnTo>
                    <a:pt x="43" y="307"/>
                  </a:lnTo>
                  <a:lnTo>
                    <a:pt x="50" y="313"/>
                  </a:lnTo>
                  <a:lnTo>
                    <a:pt x="57" y="317"/>
                  </a:lnTo>
                  <a:lnTo>
                    <a:pt x="65" y="322"/>
                  </a:lnTo>
                  <a:lnTo>
                    <a:pt x="73" y="326"/>
                  </a:lnTo>
                  <a:lnTo>
                    <a:pt x="81" y="329"/>
                  </a:lnTo>
                  <a:lnTo>
                    <a:pt x="91" y="331"/>
                  </a:lnTo>
                  <a:lnTo>
                    <a:pt x="85" y="336"/>
                  </a:lnTo>
                  <a:lnTo>
                    <a:pt x="78" y="339"/>
                  </a:lnTo>
                  <a:lnTo>
                    <a:pt x="70" y="341"/>
                  </a:lnTo>
                  <a:lnTo>
                    <a:pt x="62" y="341"/>
                  </a:lnTo>
                  <a:lnTo>
                    <a:pt x="51" y="335"/>
                  </a:lnTo>
                  <a:lnTo>
                    <a:pt x="40" y="325"/>
                  </a:lnTo>
                  <a:lnTo>
                    <a:pt x="30" y="314"/>
                  </a:lnTo>
                  <a:lnTo>
                    <a:pt x="19" y="301"/>
                  </a:lnTo>
                  <a:lnTo>
                    <a:pt x="11" y="291"/>
                  </a:lnTo>
                  <a:lnTo>
                    <a:pt x="4" y="280"/>
                  </a:lnTo>
                  <a:lnTo>
                    <a:pt x="1" y="272"/>
                  </a:lnTo>
                  <a:lnTo>
                    <a:pt x="0" y="269"/>
                  </a:lnTo>
                  <a:lnTo>
                    <a:pt x="7" y="269"/>
                  </a:lnTo>
                  <a:lnTo>
                    <a:pt x="15" y="269"/>
                  </a:lnTo>
                  <a:lnTo>
                    <a:pt x="23" y="271"/>
                  </a:lnTo>
                  <a:lnTo>
                    <a:pt x="30" y="272"/>
                  </a:lnTo>
                  <a:lnTo>
                    <a:pt x="36" y="275"/>
                  </a:lnTo>
                  <a:lnTo>
                    <a:pt x="42" y="275"/>
                  </a:lnTo>
                  <a:lnTo>
                    <a:pt x="47" y="275"/>
                  </a:lnTo>
                  <a:lnTo>
                    <a:pt x="49" y="273"/>
                  </a:lnTo>
                  <a:lnTo>
                    <a:pt x="45" y="257"/>
                  </a:lnTo>
                  <a:lnTo>
                    <a:pt x="40" y="241"/>
                  </a:lnTo>
                  <a:lnTo>
                    <a:pt x="35" y="225"/>
                  </a:lnTo>
                  <a:lnTo>
                    <a:pt x="33" y="209"/>
                  </a:lnTo>
                  <a:lnTo>
                    <a:pt x="33" y="193"/>
                  </a:lnTo>
                  <a:lnTo>
                    <a:pt x="36" y="177"/>
                  </a:lnTo>
                  <a:lnTo>
                    <a:pt x="46" y="162"/>
                  </a:lnTo>
                  <a:lnTo>
                    <a:pt x="61" y="146"/>
                  </a:lnTo>
                  <a:lnTo>
                    <a:pt x="71" y="139"/>
                  </a:lnTo>
                  <a:lnTo>
                    <a:pt x="83" y="133"/>
                  </a:lnTo>
                  <a:lnTo>
                    <a:pt x="94" y="129"/>
                  </a:lnTo>
                  <a:lnTo>
                    <a:pt x="106" y="126"/>
                  </a:lnTo>
                  <a:lnTo>
                    <a:pt x="118" y="125"/>
                  </a:lnTo>
                  <a:lnTo>
                    <a:pt x="130" y="126"/>
                  </a:lnTo>
                  <a:lnTo>
                    <a:pt x="141" y="128"/>
                  </a:lnTo>
                  <a:lnTo>
                    <a:pt x="153" y="134"/>
                  </a:lnTo>
                  <a:lnTo>
                    <a:pt x="164" y="146"/>
                  </a:lnTo>
                  <a:lnTo>
                    <a:pt x="171" y="129"/>
                  </a:lnTo>
                  <a:lnTo>
                    <a:pt x="179" y="114"/>
                  </a:lnTo>
                  <a:lnTo>
                    <a:pt x="188" y="102"/>
                  </a:lnTo>
                  <a:lnTo>
                    <a:pt x="199" y="89"/>
                  </a:lnTo>
                  <a:lnTo>
                    <a:pt x="210" y="78"/>
                  </a:lnTo>
                  <a:lnTo>
                    <a:pt x="223" y="68"/>
                  </a:lnTo>
                  <a:lnTo>
                    <a:pt x="236" y="59"/>
                  </a:lnTo>
                  <a:lnTo>
                    <a:pt x="250" y="51"/>
                  </a:lnTo>
                  <a:lnTo>
                    <a:pt x="264" y="44"/>
                  </a:lnTo>
                  <a:lnTo>
                    <a:pt x="279" y="37"/>
                  </a:lnTo>
                  <a:lnTo>
                    <a:pt x="294" y="31"/>
                  </a:lnTo>
                  <a:lnTo>
                    <a:pt x="311" y="26"/>
                  </a:lnTo>
                  <a:lnTo>
                    <a:pt x="327" y="20"/>
                  </a:lnTo>
                  <a:lnTo>
                    <a:pt x="343" y="15"/>
                  </a:lnTo>
                  <a:lnTo>
                    <a:pt x="359" y="12"/>
                  </a:lnTo>
                  <a:lnTo>
                    <a:pt x="375" y="7"/>
                  </a:lnTo>
                  <a:lnTo>
                    <a:pt x="389" y="5"/>
                  </a:lnTo>
                  <a:lnTo>
                    <a:pt x="404" y="4"/>
                  </a:lnTo>
                  <a:lnTo>
                    <a:pt x="418" y="1"/>
                  </a:lnTo>
                  <a:lnTo>
                    <a:pt x="431" y="1"/>
                  </a:lnTo>
                  <a:lnTo>
                    <a:pt x="446" y="0"/>
                  </a:lnTo>
                  <a:lnTo>
                    <a:pt x="460" y="0"/>
                  </a:lnTo>
                  <a:lnTo>
                    <a:pt x="474" y="1"/>
                  </a:lnTo>
                  <a:lnTo>
                    <a:pt x="488" y="3"/>
                  </a:lnTo>
                  <a:lnTo>
                    <a:pt x="503" y="5"/>
                  </a:lnTo>
                  <a:lnTo>
                    <a:pt x="517" y="8"/>
                  </a:lnTo>
                  <a:lnTo>
                    <a:pt x="532" y="13"/>
                  </a:lnTo>
                  <a:lnTo>
                    <a:pt x="545" y="18"/>
                  </a:lnTo>
                  <a:lnTo>
                    <a:pt x="560" y="25"/>
                  </a:lnTo>
                  <a:lnTo>
                    <a:pt x="574" y="31"/>
                  </a:lnTo>
                  <a:lnTo>
                    <a:pt x="589" y="41"/>
                  </a:lnTo>
                  <a:lnTo>
                    <a:pt x="604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Freeform 381"/>
            <p:cNvSpPr>
              <a:spLocks/>
            </p:cNvSpPr>
            <p:nvPr/>
          </p:nvSpPr>
          <p:spPr bwMode="auto">
            <a:xfrm>
              <a:off x="1843" y="285"/>
              <a:ext cx="86" cy="119"/>
            </a:xfrm>
            <a:custGeom>
              <a:avLst/>
              <a:gdLst/>
              <a:ahLst/>
              <a:cxnLst>
                <a:cxn ang="0">
                  <a:pos x="64" y="53"/>
                </a:cxn>
                <a:cxn ang="0">
                  <a:pos x="63" y="82"/>
                </a:cxn>
                <a:cxn ang="0">
                  <a:pos x="70" y="114"/>
                </a:cxn>
                <a:cxn ang="0">
                  <a:pos x="89" y="141"/>
                </a:cxn>
                <a:cxn ang="0">
                  <a:pos x="115" y="161"/>
                </a:cxn>
                <a:cxn ang="0">
                  <a:pos x="139" y="170"/>
                </a:cxn>
                <a:cxn ang="0">
                  <a:pos x="158" y="180"/>
                </a:cxn>
                <a:cxn ang="0">
                  <a:pos x="169" y="195"/>
                </a:cxn>
                <a:cxn ang="0">
                  <a:pos x="170" y="213"/>
                </a:cxn>
                <a:cxn ang="0">
                  <a:pos x="162" y="227"/>
                </a:cxn>
                <a:cxn ang="0">
                  <a:pos x="148" y="237"/>
                </a:cxn>
                <a:cxn ang="0">
                  <a:pos x="131" y="237"/>
                </a:cxn>
                <a:cxn ang="0">
                  <a:pos x="118" y="231"/>
                </a:cxn>
                <a:cxn ang="0">
                  <a:pos x="112" y="225"/>
                </a:cxn>
                <a:cxn ang="0">
                  <a:pos x="124" y="223"/>
                </a:cxn>
                <a:cxn ang="0">
                  <a:pos x="138" y="216"/>
                </a:cxn>
                <a:cxn ang="0">
                  <a:pos x="146" y="209"/>
                </a:cxn>
                <a:cxn ang="0">
                  <a:pos x="146" y="199"/>
                </a:cxn>
                <a:cxn ang="0">
                  <a:pos x="133" y="191"/>
                </a:cxn>
                <a:cxn ang="0">
                  <a:pos x="114" y="182"/>
                </a:cxn>
                <a:cxn ang="0">
                  <a:pos x="97" y="170"/>
                </a:cxn>
                <a:cxn ang="0">
                  <a:pos x="79" y="157"/>
                </a:cxn>
                <a:cxn ang="0">
                  <a:pos x="63" y="155"/>
                </a:cxn>
                <a:cxn ang="0">
                  <a:pos x="45" y="159"/>
                </a:cxn>
                <a:cxn ang="0">
                  <a:pos x="25" y="157"/>
                </a:cxn>
                <a:cxn ang="0">
                  <a:pos x="8" y="150"/>
                </a:cxn>
                <a:cxn ang="0">
                  <a:pos x="14" y="146"/>
                </a:cxn>
                <a:cxn ang="0">
                  <a:pos x="34" y="142"/>
                </a:cxn>
                <a:cxn ang="0">
                  <a:pos x="46" y="137"/>
                </a:cxn>
                <a:cxn ang="0">
                  <a:pos x="50" y="132"/>
                </a:cxn>
                <a:cxn ang="0">
                  <a:pos x="40" y="96"/>
                </a:cxn>
                <a:cxn ang="0">
                  <a:pos x="46" y="28"/>
                </a:cxn>
                <a:cxn ang="0">
                  <a:pos x="69" y="1"/>
                </a:cxn>
                <a:cxn ang="0">
                  <a:pos x="69" y="26"/>
                </a:cxn>
              </a:cxnLst>
              <a:rect l="0" t="0" r="r" b="b"/>
              <a:pathLst>
                <a:path w="171" h="238">
                  <a:moveTo>
                    <a:pt x="68" y="38"/>
                  </a:moveTo>
                  <a:lnTo>
                    <a:pt x="64" y="53"/>
                  </a:lnTo>
                  <a:lnTo>
                    <a:pt x="62" y="68"/>
                  </a:lnTo>
                  <a:lnTo>
                    <a:pt x="63" y="82"/>
                  </a:lnTo>
                  <a:lnTo>
                    <a:pt x="65" y="97"/>
                  </a:lnTo>
                  <a:lnTo>
                    <a:pt x="70" y="114"/>
                  </a:lnTo>
                  <a:lnTo>
                    <a:pt x="78" y="127"/>
                  </a:lnTo>
                  <a:lnTo>
                    <a:pt x="89" y="141"/>
                  </a:lnTo>
                  <a:lnTo>
                    <a:pt x="101" y="155"/>
                  </a:lnTo>
                  <a:lnTo>
                    <a:pt x="115" y="161"/>
                  </a:lnTo>
                  <a:lnTo>
                    <a:pt x="128" y="165"/>
                  </a:lnTo>
                  <a:lnTo>
                    <a:pt x="139" y="170"/>
                  </a:lnTo>
                  <a:lnTo>
                    <a:pt x="150" y="175"/>
                  </a:lnTo>
                  <a:lnTo>
                    <a:pt x="158" y="180"/>
                  </a:lnTo>
                  <a:lnTo>
                    <a:pt x="165" y="187"/>
                  </a:lnTo>
                  <a:lnTo>
                    <a:pt x="169" y="195"/>
                  </a:lnTo>
                  <a:lnTo>
                    <a:pt x="171" y="206"/>
                  </a:lnTo>
                  <a:lnTo>
                    <a:pt x="170" y="213"/>
                  </a:lnTo>
                  <a:lnTo>
                    <a:pt x="167" y="220"/>
                  </a:lnTo>
                  <a:lnTo>
                    <a:pt x="162" y="227"/>
                  </a:lnTo>
                  <a:lnTo>
                    <a:pt x="158" y="232"/>
                  </a:lnTo>
                  <a:lnTo>
                    <a:pt x="148" y="237"/>
                  </a:lnTo>
                  <a:lnTo>
                    <a:pt x="139" y="238"/>
                  </a:lnTo>
                  <a:lnTo>
                    <a:pt x="131" y="237"/>
                  </a:lnTo>
                  <a:lnTo>
                    <a:pt x="124" y="235"/>
                  </a:lnTo>
                  <a:lnTo>
                    <a:pt x="118" y="231"/>
                  </a:lnTo>
                  <a:lnTo>
                    <a:pt x="115" y="228"/>
                  </a:lnTo>
                  <a:lnTo>
                    <a:pt x="112" y="225"/>
                  </a:lnTo>
                  <a:lnTo>
                    <a:pt x="110" y="223"/>
                  </a:lnTo>
                  <a:lnTo>
                    <a:pt x="124" y="223"/>
                  </a:lnTo>
                  <a:lnTo>
                    <a:pt x="133" y="220"/>
                  </a:lnTo>
                  <a:lnTo>
                    <a:pt x="138" y="216"/>
                  </a:lnTo>
                  <a:lnTo>
                    <a:pt x="143" y="214"/>
                  </a:lnTo>
                  <a:lnTo>
                    <a:pt x="146" y="209"/>
                  </a:lnTo>
                  <a:lnTo>
                    <a:pt x="147" y="203"/>
                  </a:lnTo>
                  <a:lnTo>
                    <a:pt x="146" y="199"/>
                  </a:lnTo>
                  <a:lnTo>
                    <a:pt x="143" y="194"/>
                  </a:lnTo>
                  <a:lnTo>
                    <a:pt x="133" y="191"/>
                  </a:lnTo>
                  <a:lnTo>
                    <a:pt x="124" y="186"/>
                  </a:lnTo>
                  <a:lnTo>
                    <a:pt x="114" y="182"/>
                  </a:lnTo>
                  <a:lnTo>
                    <a:pt x="106" y="176"/>
                  </a:lnTo>
                  <a:lnTo>
                    <a:pt x="97" y="170"/>
                  </a:lnTo>
                  <a:lnTo>
                    <a:pt x="87" y="164"/>
                  </a:lnTo>
                  <a:lnTo>
                    <a:pt x="79" y="157"/>
                  </a:lnTo>
                  <a:lnTo>
                    <a:pt x="71" y="150"/>
                  </a:lnTo>
                  <a:lnTo>
                    <a:pt x="63" y="155"/>
                  </a:lnTo>
                  <a:lnTo>
                    <a:pt x="54" y="157"/>
                  </a:lnTo>
                  <a:lnTo>
                    <a:pt x="45" y="159"/>
                  </a:lnTo>
                  <a:lnTo>
                    <a:pt x="34" y="159"/>
                  </a:lnTo>
                  <a:lnTo>
                    <a:pt x="25" y="157"/>
                  </a:lnTo>
                  <a:lnTo>
                    <a:pt x="16" y="155"/>
                  </a:lnTo>
                  <a:lnTo>
                    <a:pt x="8" y="150"/>
                  </a:lnTo>
                  <a:lnTo>
                    <a:pt x="0" y="146"/>
                  </a:lnTo>
                  <a:lnTo>
                    <a:pt x="14" y="146"/>
                  </a:lnTo>
                  <a:lnTo>
                    <a:pt x="25" y="145"/>
                  </a:lnTo>
                  <a:lnTo>
                    <a:pt x="34" y="142"/>
                  </a:lnTo>
                  <a:lnTo>
                    <a:pt x="41" y="140"/>
                  </a:lnTo>
                  <a:lnTo>
                    <a:pt x="46" y="137"/>
                  </a:lnTo>
                  <a:lnTo>
                    <a:pt x="48" y="133"/>
                  </a:lnTo>
                  <a:lnTo>
                    <a:pt x="50" y="132"/>
                  </a:lnTo>
                  <a:lnTo>
                    <a:pt x="50" y="131"/>
                  </a:lnTo>
                  <a:lnTo>
                    <a:pt x="40" y="96"/>
                  </a:lnTo>
                  <a:lnTo>
                    <a:pt x="39" y="62"/>
                  </a:lnTo>
                  <a:lnTo>
                    <a:pt x="46" y="28"/>
                  </a:lnTo>
                  <a:lnTo>
                    <a:pt x="64" y="0"/>
                  </a:lnTo>
                  <a:lnTo>
                    <a:pt x="69" y="1"/>
                  </a:lnTo>
                  <a:lnTo>
                    <a:pt x="70" y="12"/>
                  </a:lnTo>
                  <a:lnTo>
                    <a:pt x="69" y="26"/>
                  </a:lnTo>
                  <a:lnTo>
                    <a:pt x="68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Freeform 382"/>
            <p:cNvSpPr>
              <a:spLocks/>
            </p:cNvSpPr>
            <p:nvPr/>
          </p:nvSpPr>
          <p:spPr bwMode="auto">
            <a:xfrm>
              <a:off x="1819" y="327"/>
              <a:ext cx="37" cy="21"/>
            </a:xfrm>
            <a:custGeom>
              <a:avLst/>
              <a:gdLst/>
              <a:ahLst/>
              <a:cxnLst>
                <a:cxn ang="0">
                  <a:pos x="52" y="22"/>
                </a:cxn>
                <a:cxn ang="0">
                  <a:pos x="57" y="17"/>
                </a:cxn>
                <a:cxn ang="0">
                  <a:pos x="60" y="11"/>
                </a:cxn>
                <a:cxn ang="0">
                  <a:pos x="65" y="7"/>
                </a:cxn>
                <a:cxn ang="0">
                  <a:pos x="71" y="8"/>
                </a:cxn>
                <a:cxn ang="0">
                  <a:pos x="74" y="16"/>
                </a:cxn>
                <a:cxn ang="0">
                  <a:pos x="74" y="25"/>
                </a:cxn>
                <a:cxn ang="0">
                  <a:pos x="71" y="33"/>
                </a:cxn>
                <a:cxn ang="0">
                  <a:pos x="65" y="38"/>
                </a:cxn>
                <a:cxn ang="0">
                  <a:pos x="53" y="41"/>
                </a:cxn>
                <a:cxn ang="0">
                  <a:pos x="42" y="40"/>
                </a:cxn>
                <a:cxn ang="0">
                  <a:pos x="32" y="37"/>
                </a:cxn>
                <a:cxn ang="0">
                  <a:pos x="21" y="31"/>
                </a:cxn>
                <a:cxn ang="0">
                  <a:pos x="13" y="24"/>
                </a:cxn>
                <a:cxn ang="0">
                  <a:pos x="6" y="16"/>
                </a:cxn>
                <a:cxn ang="0">
                  <a:pos x="3" y="9"/>
                </a:cxn>
                <a:cxn ang="0">
                  <a:pos x="0" y="2"/>
                </a:cxn>
                <a:cxn ang="0">
                  <a:pos x="6" y="0"/>
                </a:cxn>
                <a:cxn ang="0">
                  <a:pos x="13" y="2"/>
                </a:cxn>
                <a:cxn ang="0">
                  <a:pos x="19" y="5"/>
                </a:cxn>
                <a:cxn ang="0">
                  <a:pos x="26" y="11"/>
                </a:cxn>
                <a:cxn ang="0">
                  <a:pos x="33" y="16"/>
                </a:cxn>
                <a:cxn ang="0">
                  <a:pos x="40" y="20"/>
                </a:cxn>
                <a:cxn ang="0">
                  <a:pos x="47" y="23"/>
                </a:cxn>
                <a:cxn ang="0">
                  <a:pos x="52" y="22"/>
                </a:cxn>
              </a:cxnLst>
              <a:rect l="0" t="0" r="r" b="b"/>
              <a:pathLst>
                <a:path w="74" h="41">
                  <a:moveTo>
                    <a:pt x="52" y="22"/>
                  </a:moveTo>
                  <a:lnTo>
                    <a:pt x="57" y="17"/>
                  </a:lnTo>
                  <a:lnTo>
                    <a:pt x="60" y="11"/>
                  </a:lnTo>
                  <a:lnTo>
                    <a:pt x="65" y="7"/>
                  </a:lnTo>
                  <a:lnTo>
                    <a:pt x="71" y="8"/>
                  </a:lnTo>
                  <a:lnTo>
                    <a:pt x="74" y="16"/>
                  </a:lnTo>
                  <a:lnTo>
                    <a:pt x="74" y="25"/>
                  </a:lnTo>
                  <a:lnTo>
                    <a:pt x="71" y="33"/>
                  </a:lnTo>
                  <a:lnTo>
                    <a:pt x="65" y="38"/>
                  </a:lnTo>
                  <a:lnTo>
                    <a:pt x="53" y="41"/>
                  </a:lnTo>
                  <a:lnTo>
                    <a:pt x="42" y="40"/>
                  </a:lnTo>
                  <a:lnTo>
                    <a:pt x="32" y="37"/>
                  </a:lnTo>
                  <a:lnTo>
                    <a:pt x="21" y="31"/>
                  </a:lnTo>
                  <a:lnTo>
                    <a:pt x="13" y="24"/>
                  </a:lnTo>
                  <a:lnTo>
                    <a:pt x="6" y="16"/>
                  </a:lnTo>
                  <a:lnTo>
                    <a:pt x="3" y="9"/>
                  </a:lnTo>
                  <a:lnTo>
                    <a:pt x="0" y="2"/>
                  </a:lnTo>
                  <a:lnTo>
                    <a:pt x="6" y="0"/>
                  </a:lnTo>
                  <a:lnTo>
                    <a:pt x="13" y="2"/>
                  </a:lnTo>
                  <a:lnTo>
                    <a:pt x="19" y="5"/>
                  </a:lnTo>
                  <a:lnTo>
                    <a:pt x="26" y="11"/>
                  </a:lnTo>
                  <a:lnTo>
                    <a:pt x="33" y="16"/>
                  </a:lnTo>
                  <a:lnTo>
                    <a:pt x="40" y="20"/>
                  </a:lnTo>
                  <a:lnTo>
                    <a:pt x="47" y="23"/>
                  </a:lnTo>
                  <a:lnTo>
                    <a:pt x="52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2" name="Freeform 383"/>
            <p:cNvSpPr>
              <a:spLocks/>
            </p:cNvSpPr>
            <p:nvPr/>
          </p:nvSpPr>
          <p:spPr bwMode="auto">
            <a:xfrm>
              <a:off x="2129" y="236"/>
              <a:ext cx="65" cy="21"/>
            </a:xfrm>
            <a:custGeom>
              <a:avLst/>
              <a:gdLst/>
              <a:ahLst/>
              <a:cxnLst>
                <a:cxn ang="0">
                  <a:pos x="131" y="42"/>
                </a:cxn>
                <a:cxn ang="0">
                  <a:pos x="127" y="41"/>
                </a:cxn>
                <a:cxn ang="0">
                  <a:pos x="115" y="39"/>
                </a:cxn>
                <a:cxn ang="0">
                  <a:pos x="98" y="34"/>
                </a:cxn>
                <a:cxn ang="0">
                  <a:pos x="77" y="30"/>
                </a:cxn>
                <a:cxn ang="0">
                  <a:pos x="55" y="25"/>
                </a:cxn>
                <a:cxn ang="0">
                  <a:pos x="35" y="20"/>
                </a:cxn>
                <a:cxn ang="0">
                  <a:pos x="15" y="17"/>
                </a:cxn>
                <a:cxn ang="0">
                  <a:pos x="1" y="13"/>
                </a:cxn>
                <a:cxn ang="0">
                  <a:pos x="0" y="11"/>
                </a:cxn>
                <a:cxn ang="0">
                  <a:pos x="3" y="8"/>
                </a:cxn>
                <a:cxn ang="0">
                  <a:pos x="9" y="3"/>
                </a:cxn>
                <a:cxn ang="0">
                  <a:pos x="10" y="0"/>
                </a:cxn>
                <a:cxn ang="0">
                  <a:pos x="29" y="0"/>
                </a:cxn>
                <a:cxn ang="0">
                  <a:pos x="48" y="2"/>
                </a:cxn>
                <a:cxn ang="0">
                  <a:pos x="69" y="5"/>
                </a:cxn>
                <a:cxn ang="0">
                  <a:pos x="90" y="12"/>
                </a:cxn>
                <a:cxn ang="0">
                  <a:pos x="107" y="19"/>
                </a:cxn>
                <a:cxn ang="0">
                  <a:pos x="121" y="26"/>
                </a:cxn>
                <a:cxn ang="0">
                  <a:pos x="129" y="34"/>
                </a:cxn>
                <a:cxn ang="0">
                  <a:pos x="131" y="42"/>
                </a:cxn>
              </a:cxnLst>
              <a:rect l="0" t="0" r="r" b="b"/>
              <a:pathLst>
                <a:path w="131" h="42">
                  <a:moveTo>
                    <a:pt x="131" y="42"/>
                  </a:moveTo>
                  <a:lnTo>
                    <a:pt x="127" y="41"/>
                  </a:lnTo>
                  <a:lnTo>
                    <a:pt x="115" y="39"/>
                  </a:lnTo>
                  <a:lnTo>
                    <a:pt x="98" y="34"/>
                  </a:lnTo>
                  <a:lnTo>
                    <a:pt x="77" y="30"/>
                  </a:lnTo>
                  <a:lnTo>
                    <a:pt x="55" y="25"/>
                  </a:lnTo>
                  <a:lnTo>
                    <a:pt x="35" y="20"/>
                  </a:lnTo>
                  <a:lnTo>
                    <a:pt x="15" y="17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3" y="8"/>
                  </a:lnTo>
                  <a:lnTo>
                    <a:pt x="9" y="3"/>
                  </a:lnTo>
                  <a:lnTo>
                    <a:pt x="10" y="0"/>
                  </a:lnTo>
                  <a:lnTo>
                    <a:pt x="29" y="0"/>
                  </a:lnTo>
                  <a:lnTo>
                    <a:pt x="48" y="2"/>
                  </a:lnTo>
                  <a:lnTo>
                    <a:pt x="69" y="5"/>
                  </a:lnTo>
                  <a:lnTo>
                    <a:pt x="90" y="12"/>
                  </a:lnTo>
                  <a:lnTo>
                    <a:pt x="107" y="19"/>
                  </a:lnTo>
                  <a:lnTo>
                    <a:pt x="121" y="26"/>
                  </a:lnTo>
                  <a:lnTo>
                    <a:pt x="129" y="34"/>
                  </a:lnTo>
                  <a:lnTo>
                    <a:pt x="131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Freeform 384"/>
            <p:cNvSpPr>
              <a:spLocks/>
            </p:cNvSpPr>
            <p:nvPr/>
          </p:nvSpPr>
          <p:spPr bwMode="auto">
            <a:xfrm>
              <a:off x="1800" y="383"/>
              <a:ext cx="276" cy="446"/>
            </a:xfrm>
            <a:custGeom>
              <a:avLst/>
              <a:gdLst/>
              <a:ahLst/>
              <a:cxnLst>
                <a:cxn ang="0">
                  <a:pos x="502" y="569"/>
                </a:cxn>
                <a:cxn ang="0">
                  <a:pos x="501" y="596"/>
                </a:cxn>
                <a:cxn ang="0">
                  <a:pos x="467" y="603"/>
                </a:cxn>
                <a:cxn ang="0">
                  <a:pos x="461" y="558"/>
                </a:cxn>
                <a:cxn ang="0">
                  <a:pos x="431" y="524"/>
                </a:cxn>
                <a:cxn ang="0">
                  <a:pos x="425" y="482"/>
                </a:cxn>
                <a:cxn ang="0">
                  <a:pos x="451" y="449"/>
                </a:cxn>
                <a:cxn ang="0">
                  <a:pos x="440" y="414"/>
                </a:cxn>
                <a:cxn ang="0">
                  <a:pos x="346" y="323"/>
                </a:cxn>
                <a:cxn ang="0">
                  <a:pos x="241" y="222"/>
                </a:cxn>
                <a:cxn ang="0">
                  <a:pos x="174" y="200"/>
                </a:cxn>
                <a:cxn ang="0">
                  <a:pos x="40" y="368"/>
                </a:cxn>
                <a:cxn ang="0">
                  <a:pos x="65" y="570"/>
                </a:cxn>
                <a:cxn ang="0">
                  <a:pos x="171" y="800"/>
                </a:cxn>
                <a:cxn ang="0">
                  <a:pos x="225" y="776"/>
                </a:cxn>
                <a:cxn ang="0">
                  <a:pos x="329" y="779"/>
                </a:cxn>
                <a:cxn ang="0">
                  <a:pos x="353" y="797"/>
                </a:cxn>
                <a:cxn ang="0">
                  <a:pos x="285" y="813"/>
                </a:cxn>
                <a:cxn ang="0">
                  <a:pos x="193" y="817"/>
                </a:cxn>
                <a:cxn ang="0">
                  <a:pos x="155" y="868"/>
                </a:cxn>
                <a:cxn ang="0">
                  <a:pos x="131" y="892"/>
                </a:cxn>
                <a:cxn ang="0">
                  <a:pos x="84" y="758"/>
                </a:cxn>
                <a:cxn ang="0">
                  <a:pos x="38" y="602"/>
                </a:cxn>
                <a:cxn ang="0">
                  <a:pos x="2" y="471"/>
                </a:cxn>
                <a:cxn ang="0">
                  <a:pos x="19" y="342"/>
                </a:cxn>
                <a:cxn ang="0">
                  <a:pos x="102" y="227"/>
                </a:cxn>
                <a:cxn ang="0">
                  <a:pos x="187" y="143"/>
                </a:cxn>
                <a:cxn ang="0">
                  <a:pos x="221" y="94"/>
                </a:cxn>
                <a:cxn ang="0">
                  <a:pos x="274" y="36"/>
                </a:cxn>
                <a:cxn ang="0">
                  <a:pos x="282" y="89"/>
                </a:cxn>
                <a:cxn ang="0">
                  <a:pos x="323" y="155"/>
                </a:cxn>
                <a:cxn ang="0">
                  <a:pos x="398" y="180"/>
                </a:cxn>
                <a:cxn ang="0">
                  <a:pos x="463" y="174"/>
                </a:cxn>
                <a:cxn ang="0">
                  <a:pos x="501" y="161"/>
                </a:cxn>
                <a:cxn ang="0">
                  <a:pos x="430" y="202"/>
                </a:cxn>
                <a:cxn ang="0">
                  <a:pos x="335" y="185"/>
                </a:cxn>
                <a:cxn ang="0">
                  <a:pos x="271" y="143"/>
                </a:cxn>
                <a:cxn ang="0">
                  <a:pos x="223" y="129"/>
                </a:cxn>
                <a:cxn ang="0">
                  <a:pos x="218" y="169"/>
                </a:cxn>
                <a:cxn ang="0">
                  <a:pos x="275" y="225"/>
                </a:cxn>
                <a:cxn ang="0">
                  <a:pos x="389" y="339"/>
                </a:cxn>
                <a:cxn ang="0">
                  <a:pos x="478" y="427"/>
                </a:cxn>
                <a:cxn ang="0">
                  <a:pos x="499" y="249"/>
                </a:cxn>
                <a:cxn ang="0">
                  <a:pos x="441" y="256"/>
                </a:cxn>
                <a:cxn ang="0">
                  <a:pos x="381" y="253"/>
                </a:cxn>
                <a:cxn ang="0">
                  <a:pos x="323" y="233"/>
                </a:cxn>
                <a:cxn ang="0">
                  <a:pos x="381" y="237"/>
                </a:cxn>
                <a:cxn ang="0">
                  <a:pos x="465" y="230"/>
                </a:cxn>
                <a:cxn ang="0">
                  <a:pos x="510" y="203"/>
                </a:cxn>
                <a:cxn ang="0">
                  <a:pos x="512" y="300"/>
                </a:cxn>
                <a:cxn ang="0">
                  <a:pos x="527" y="456"/>
                </a:cxn>
                <a:cxn ang="0">
                  <a:pos x="549" y="499"/>
                </a:cxn>
                <a:cxn ang="0">
                  <a:pos x="522" y="535"/>
                </a:cxn>
                <a:cxn ang="0">
                  <a:pos x="517" y="472"/>
                </a:cxn>
                <a:cxn ang="0">
                  <a:pos x="487" y="454"/>
                </a:cxn>
                <a:cxn ang="0">
                  <a:pos x="452" y="468"/>
                </a:cxn>
                <a:cxn ang="0">
                  <a:pos x="442" y="509"/>
                </a:cxn>
                <a:cxn ang="0">
                  <a:pos x="481" y="526"/>
                </a:cxn>
                <a:cxn ang="0">
                  <a:pos x="489" y="489"/>
                </a:cxn>
                <a:cxn ang="0">
                  <a:pos x="483" y="548"/>
                </a:cxn>
              </a:cxnLst>
              <a:rect l="0" t="0" r="r" b="b"/>
              <a:pathLst>
                <a:path w="550" h="892">
                  <a:moveTo>
                    <a:pt x="471" y="588"/>
                  </a:moveTo>
                  <a:lnTo>
                    <a:pt x="482" y="587"/>
                  </a:lnTo>
                  <a:lnTo>
                    <a:pt x="490" y="580"/>
                  </a:lnTo>
                  <a:lnTo>
                    <a:pt x="495" y="572"/>
                  </a:lnTo>
                  <a:lnTo>
                    <a:pt x="502" y="569"/>
                  </a:lnTo>
                  <a:lnTo>
                    <a:pt x="505" y="573"/>
                  </a:lnTo>
                  <a:lnTo>
                    <a:pt x="506" y="579"/>
                  </a:lnTo>
                  <a:lnTo>
                    <a:pt x="506" y="585"/>
                  </a:lnTo>
                  <a:lnTo>
                    <a:pt x="505" y="590"/>
                  </a:lnTo>
                  <a:lnTo>
                    <a:pt x="501" y="596"/>
                  </a:lnTo>
                  <a:lnTo>
                    <a:pt x="496" y="601"/>
                  </a:lnTo>
                  <a:lnTo>
                    <a:pt x="489" y="605"/>
                  </a:lnTo>
                  <a:lnTo>
                    <a:pt x="482" y="608"/>
                  </a:lnTo>
                  <a:lnTo>
                    <a:pt x="474" y="607"/>
                  </a:lnTo>
                  <a:lnTo>
                    <a:pt x="467" y="603"/>
                  </a:lnTo>
                  <a:lnTo>
                    <a:pt x="460" y="600"/>
                  </a:lnTo>
                  <a:lnTo>
                    <a:pt x="454" y="594"/>
                  </a:lnTo>
                  <a:lnTo>
                    <a:pt x="456" y="582"/>
                  </a:lnTo>
                  <a:lnTo>
                    <a:pt x="459" y="570"/>
                  </a:lnTo>
                  <a:lnTo>
                    <a:pt x="461" y="558"/>
                  </a:lnTo>
                  <a:lnTo>
                    <a:pt x="459" y="547"/>
                  </a:lnTo>
                  <a:lnTo>
                    <a:pt x="450" y="543"/>
                  </a:lnTo>
                  <a:lnTo>
                    <a:pt x="442" y="537"/>
                  </a:lnTo>
                  <a:lnTo>
                    <a:pt x="436" y="532"/>
                  </a:lnTo>
                  <a:lnTo>
                    <a:pt x="431" y="524"/>
                  </a:lnTo>
                  <a:lnTo>
                    <a:pt x="427" y="516"/>
                  </a:lnTo>
                  <a:lnTo>
                    <a:pt x="425" y="507"/>
                  </a:lnTo>
                  <a:lnTo>
                    <a:pt x="422" y="498"/>
                  </a:lnTo>
                  <a:lnTo>
                    <a:pt x="421" y="490"/>
                  </a:lnTo>
                  <a:lnTo>
                    <a:pt x="425" y="482"/>
                  </a:lnTo>
                  <a:lnTo>
                    <a:pt x="428" y="474"/>
                  </a:lnTo>
                  <a:lnTo>
                    <a:pt x="433" y="467"/>
                  </a:lnTo>
                  <a:lnTo>
                    <a:pt x="438" y="460"/>
                  </a:lnTo>
                  <a:lnTo>
                    <a:pt x="444" y="454"/>
                  </a:lnTo>
                  <a:lnTo>
                    <a:pt x="451" y="449"/>
                  </a:lnTo>
                  <a:lnTo>
                    <a:pt x="458" y="444"/>
                  </a:lnTo>
                  <a:lnTo>
                    <a:pt x="465" y="439"/>
                  </a:lnTo>
                  <a:lnTo>
                    <a:pt x="460" y="435"/>
                  </a:lnTo>
                  <a:lnTo>
                    <a:pt x="452" y="427"/>
                  </a:lnTo>
                  <a:lnTo>
                    <a:pt x="440" y="414"/>
                  </a:lnTo>
                  <a:lnTo>
                    <a:pt x="425" y="400"/>
                  </a:lnTo>
                  <a:lnTo>
                    <a:pt x="407" y="383"/>
                  </a:lnTo>
                  <a:lnTo>
                    <a:pt x="389" y="365"/>
                  </a:lnTo>
                  <a:lnTo>
                    <a:pt x="368" y="344"/>
                  </a:lnTo>
                  <a:lnTo>
                    <a:pt x="346" y="323"/>
                  </a:lnTo>
                  <a:lnTo>
                    <a:pt x="324" y="302"/>
                  </a:lnTo>
                  <a:lnTo>
                    <a:pt x="302" y="280"/>
                  </a:lnTo>
                  <a:lnTo>
                    <a:pt x="282" y="260"/>
                  </a:lnTo>
                  <a:lnTo>
                    <a:pt x="261" y="240"/>
                  </a:lnTo>
                  <a:lnTo>
                    <a:pt x="241" y="222"/>
                  </a:lnTo>
                  <a:lnTo>
                    <a:pt x="225" y="206"/>
                  </a:lnTo>
                  <a:lnTo>
                    <a:pt x="210" y="192"/>
                  </a:lnTo>
                  <a:lnTo>
                    <a:pt x="199" y="181"/>
                  </a:lnTo>
                  <a:lnTo>
                    <a:pt x="192" y="186"/>
                  </a:lnTo>
                  <a:lnTo>
                    <a:pt x="174" y="200"/>
                  </a:lnTo>
                  <a:lnTo>
                    <a:pt x="146" y="222"/>
                  </a:lnTo>
                  <a:lnTo>
                    <a:pt x="116" y="250"/>
                  </a:lnTo>
                  <a:lnTo>
                    <a:pt x="86" y="285"/>
                  </a:lnTo>
                  <a:lnTo>
                    <a:pt x="59" y="324"/>
                  </a:lnTo>
                  <a:lnTo>
                    <a:pt x="40" y="368"/>
                  </a:lnTo>
                  <a:lnTo>
                    <a:pt x="33" y="414"/>
                  </a:lnTo>
                  <a:lnTo>
                    <a:pt x="38" y="452"/>
                  </a:lnTo>
                  <a:lnTo>
                    <a:pt x="45" y="491"/>
                  </a:lnTo>
                  <a:lnTo>
                    <a:pt x="55" y="531"/>
                  </a:lnTo>
                  <a:lnTo>
                    <a:pt x="65" y="570"/>
                  </a:lnTo>
                  <a:lnTo>
                    <a:pt x="141" y="826"/>
                  </a:lnTo>
                  <a:lnTo>
                    <a:pt x="149" y="821"/>
                  </a:lnTo>
                  <a:lnTo>
                    <a:pt x="156" y="814"/>
                  </a:lnTo>
                  <a:lnTo>
                    <a:pt x="164" y="807"/>
                  </a:lnTo>
                  <a:lnTo>
                    <a:pt x="171" y="800"/>
                  </a:lnTo>
                  <a:lnTo>
                    <a:pt x="179" y="793"/>
                  </a:lnTo>
                  <a:lnTo>
                    <a:pt x="187" y="788"/>
                  </a:lnTo>
                  <a:lnTo>
                    <a:pt x="197" y="783"/>
                  </a:lnTo>
                  <a:lnTo>
                    <a:pt x="207" y="779"/>
                  </a:lnTo>
                  <a:lnTo>
                    <a:pt x="225" y="776"/>
                  </a:lnTo>
                  <a:lnTo>
                    <a:pt x="245" y="776"/>
                  </a:lnTo>
                  <a:lnTo>
                    <a:pt x="266" y="776"/>
                  </a:lnTo>
                  <a:lnTo>
                    <a:pt x="286" y="777"/>
                  </a:lnTo>
                  <a:lnTo>
                    <a:pt x="307" y="778"/>
                  </a:lnTo>
                  <a:lnTo>
                    <a:pt x="329" y="779"/>
                  </a:lnTo>
                  <a:lnTo>
                    <a:pt x="352" y="778"/>
                  </a:lnTo>
                  <a:lnTo>
                    <a:pt x="376" y="776"/>
                  </a:lnTo>
                  <a:lnTo>
                    <a:pt x="368" y="783"/>
                  </a:lnTo>
                  <a:lnTo>
                    <a:pt x="360" y="791"/>
                  </a:lnTo>
                  <a:lnTo>
                    <a:pt x="353" y="797"/>
                  </a:lnTo>
                  <a:lnTo>
                    <a:pt x="345" y="802"/>
                  </a:lnTo>
                  <a:lnTo>
                    <a:pt x="335" y="808"/>
                  </a:lnTo>
                  <a:lnTo>
                    <a:pt x="322" y="812"/>
                  </a:lnTo>
                  <a:lnTo>
                    <a:pt x="306" y="813"/>
                  </a:lnTo>
                  <a:lnTo>
                    <a:pt x="285" y="813"/>
                  </a:lnTo>
                  <a:lnTo>
                    <a:pt x="260" y="808"/>
                  </a:lnTo>
                  <a:lnTo>
                    <a:pt x="238" y="806"/>
                  </a:lnTo>
                  <a:lnTo>
                    <a:pt x="221" y="807"/>
                  </a:lnTo>
                  <a:lnTo>
                    <a:pt x="206" y="811"/>
                  </a:lnTo>
                  <a:lnTo>
                    <a:pt x="193" y="817"/>
                  </a:lnTo>
                  <a:lnTo>
                    <a:pt x="182" y="828"/>
                  </a:lnTo>
                  <a:lnTo>
                    <a:pt x="171" y="842"/>
                  </a:lnTo>
                  <a:lnTo>
                    <a:pt x="162" y="859"/>
                  </a:lnTo>
                  <a:lnTo>
                    <a:pt x="159" y="862"/>
                  </a:lnTo>
                  <a:lnTo>
                    <a:pt x="155" y="868"/>
                  </a:lnTo>
                  <a:lnTo>
                    <a:pt x="152" y="875"/>
                  </a:lnTo>
                  <a:lnTo>
                    <a:pt x="147" y="881"/>
                  </a:lnTo>
                  <a:lnTo>
                    <a:pt x="142" y="887"/>
                  </a:lnTo>
                  <a:lnTo>
                    <a:pt x="137" y="891"/>
                  </a:lnTo>
                  <a:lnTo>
                    <a:pt x="131" y="892"/>
                  </a:lnTo>
                  <a:lnTo>
                    <a:pt x="125" y="891"/>
                  </a:lnTo>
                  <a:lnTo>
                    <a:pt x="121" y="877"/>
                  </a:lnTo>
                  <a:lnTo>
                    <a:pt x="111" y="847"/>
                  </a:lnTo>
                  <a:lnTo>
                    <a:pt x="99" y="805"/>
                  </a:lnTo>
                  <a:lnTo>
                    <a:pt x="84" y="758"/>
                  </a:lnTo>
                  <a:lnTo>
                    <a:pt x="70" y="710"/>
                  </a:lnTo>
                  <a:lnTo>
                    <a:pt x="57" y="669"/>
                  </a:lnTo>
                  <a:lnTo>
                    <a:pt x="49" y="640"/>
                  </a:lnTo>
                  <a:lnTo>
                    <a:pt x="46" y="628"/>
                  </a:lnTo>
                  <a:lnTo>
                    <a:pt x="38" y="602"/>
                  </a:lnTo>
                  <a:lnTo>
                    <a:pt x="30" y="575"/>
                  </a:lnTo>
                  <a:lnTo>
                    <a:pt x="21" y="549"/>
                  </a:lnTo>
                  <a:lnTo>
                    <a:pt x="13" y="524"/>
                  </a:lnTo>
                  <a:lnTo>
                    <a:pt x="8" y="497"/>
                  </a:lnTo>
                  <a:lnTo>
                    <a:pt x="2" y="471"/>
                  </a:lnTo>
                  <a:lnTo>
                    <a:pt x="0" y="445"/>
                  </a:lnTo>
                  <a:lnTo>
                    <a:pt x="0" y="419"/>
                  </a:lnTo>
                  <a:lnTo>
                    <a:pt x="4" y="393"/>
                  </a:lnTo>
                  <a:lnTo>
                    <a:pt x="10" y="367"/>
                  </a:lnTo>
                  <a:lnTo>
                    <a:pt x="19" y="342"/>
                  </a:lnTo>
                  <a:lnTo>
                    <a:pt x="33" y="316"/>
                  </a:lnTo>
                  <a:lnTo>
                    <a:pt x="48" y="292"/>
                  </a:lnTo>
                  <a:lnTo>
                    <a:pt x="65" y="269"/>
                  </a:lnTo>
                  <a:lnTo>
                    <a:pt x="83" y="248"/>
                  </a:lnTo>
                  <a:lnTo>
                    <a:pt x="102" y="227"/>
                  </a:lnTo>
                  <a:lnTo>
                    <a:pt x="122" y="209"/>
                  </a:lnTo>
                  <a:lnTo>
                    <a:pt x="142" y="191"/>
                  </a:lnTo>
                  <a:lnTo>
                    <a:pt x="163" y="173"/>
                  </a:lnTo>
                  <a:lnTo>
                    <a:pt x="184" y="156"/>
                  </a:lnTo>
                  <a:lnTo>
                    <a:pt x="187" y="143"/>
                  </a:lnTo>
                  <a:lnTo>
                    <a:pt x="191" y="131"/>
                  </a:lnTo>
                  <a:lnTo>
                    <a:pt x="197" y="120"/>
                  </a:lnTo>
                  <a:lnTo>
                    <a:pt x="203" y="110"/>
                  </a:lnTo>
                  <a:lnTo>
                    <a:pt x="212" y="101"/>
                  </a:lnTo>
                  <a:lnTo>
                    <a:pt x="221" y="94"/>
                  </a:lnTo>
                  <a:lnTo>
                    <a:pt x="230" y="87"/>
                  </a:lnTo>
                  <a:lnTo>
                    <a:pt x="240" y="81"/>
                  </a:lnTo>
                  <a:lnTo>
                    <a:pt x="256" y="94"/>
                  </a:lnTo>
                  <a:lnTo>
                    <a:pt x="268" y="67"/>
                  </a:lnTo>
                  <a:lnTo>
                    <a:pt x="274" y="36"/>
                  </a:lnTo>
                  <a:lnTo>
                    <a:pt x="276" y="10"/>
                  </a:lnTo>
                  <a:lnTo>
                    <a:pt x="279" y="0"/>
                  </a:lnTo>
                  <a:lnTo>
                    <a:pt x="288" y="30"/>
                  </a:lnTo>
                  <a:lnTo>
                    <a:pt x="289" y="60"/>
                  </a:lnTo>
                  <a:lnTo>
                    <a:pt x="282" y="89"/>
                  </a:lnTo>
                  <a:lnTo>
                    <a:pt x="268" y="118"/>
                  </a:lnTo>
                  <a:lnTo>
                    <a:pt x="281" y="128"/>
                  </a:lnTo>
                  <a:lnTo>
                    <a:pt x="294" y="138"/>
                  </a:lnTo>
                  <a:lnTo>
                    <a:pt x="308" y="147"/>
                  </a:lnTo>
                  <a:lnTo>
                    <a:pt x="323" y="155"/>
                  </a:lnTo>
                  <a:lnTo>
                    <a:pt x="338" y="162"/>
                  </a:lnTo>
                  <a:lnTo>
                    <a:pt x="353" y="169"/>
                  </a:lnTo>
                  <a:lnTo>
                    <a:pt x="368" y="173"/>
                  </a:lnTo>
                  <a:lnTo>
                    <a:pt x="383" y="177"/>
                  </a:lnTo>
                  <a:lnTo>
                    <a:pt x="398" y="180"/>
                  </a:lnTo>
                  <a:lnTo>
                    <a:pt x="412" y="181"/>
                  </a:lnTo>
                  <a:lnTo>
                    <a:pt x="426" y="183"/>
                  </a:lnTo>
                  <a:lnTo>
                    <a:pt x="440" y="181"/>
                  </a:lnTo>
                  <a:lnTo>
                    <a:pt x="451" y="178"/>
                  </a:lnTo>
                  <a:lnTo>
                    <a:pt x="463" y="174"/>
                  </a:lnTo>
                  <a:lnTo>
                    <a:pt x="473" y="169"/>
                  </a:lnTo>
                  <a:lnTo>
                    <a:pt x="482" y="161"/>
                  </a:lnTo>
                  <a:lnTo>
                    <a:pt x="487" y="158"/>
                  </a:lnTo>
                  <a:lnTo>
                    <a:pt x="495" y="158"/>
                  </a:lnTo>
                  <a:lnTo>
                    <a:pt x="501" y="161"/>
                  </a:lnTo>
                  <a:lnTo>
                    <a:pt x="503" y="164"/>
                  </a:lnTo>
                  <a:lnTo>
                    <a:pt x="488" y="181"/>
                  </a:lnTo>
                  <a:lnTo>
                    <a:pt x="469" y="193"/>
                  </a:lnTo>
                  <a:lnTo>
                    <a:pt x="451" y="200"/>
                  </a:lnTo>
                  <a:lnTo>
                    <a:pt x="430" y="202"/>
                  </a:lnTo>
                  <a:lnTo>
                    <a:pt x="408" y="202"/>
                  </a:lnTo>
                  <a:lnTo>
                    <a:pt x="388" y="200"/>
                  </a:lnTo>
                  <a:lnTo>
                    <a:pt x="368" y="195"/>
                  </a:lnTo>
                  <a:lnTo>
                    <a:pt x="349" y="189"/>
                  </a:lnTo>
                  <a:lnTo>
                    <a:pt x="335" y="185"/>
                  </a:lnTo>
                  <a:lnTo>
                    <a:pt x="322" y="179"/>
                  </a:lnTo>
                  <a:lnTo>
                    <a:pt x="309" y="171"/>
                  </a:lnTo>
                  <a:lnTo>
                    <a:pt x="297" y="163"/>
                  </a:lnTo>
                  <a:lnTo>
                    <a:pt x="284" y="154"/>
                  </a:lnTo>
                  <a:lnTo>
                    <a:pt x="271" y="143"/>
                  </a:lnTo>
                  <a:lnTo>
                    <a:pt x="258" y="131"/>
                  </a:lnTo>
                  <a:lnTo>
                    <a:pt x="244" y="118"/>
                  </a:lnTo>
                  <a:lnTo>
                    <a:pt x="236" y="120"/>
                  </a:lnTo>
                  <a:lnTo>
                    <a:pt x="229" y="124"/>
                  </a:lnTo>
                  <a:lnTo>
                    <a:pt x="223" y="129"/>
                  </a:lnTo>
                  <a:lnTo>
                    <a:pt x="218" y="136"/>
                  </a:lnTo>
                  <a:lnTo>
                    <a:pt x="215" y="143"/>
                  </a:lnTo>
                  <a:lnTo>
                    <a:pt x="214" y="151"/>
                  </a:lnTo>
                  <a:lnTo>
                    <a:pt x="215" y="159"/>
                  </a:lnTo>
                  <a:lnTo>
                    <a:pt x="218" y="169"/>
                  </a:lnTo>
                  <a:lnTo>
                    <a:pt x="221" y="171"/>
                  </a:lnTo>
                  <a:lnTo>
                    <a:pt x="229" y="179"/>
                  </a:lnTo>
                  <a:lnTo>
                    <a:pt x="240" y="191"/>
                  </a:lnTo>
                  <a:lnTo>
                    <a:pt x="256" y="207"/>
                  </a:lnTo>
                  <a:lnTo>
                    <a:pt x="275" y="225"/>
                  </a:lnTo>
                  <a:lnTo>
                    <a:pt x="296" y="246"/>
                  </a:lnTo>
                  <a:lnTo>
                    <a:pt x="319" y="269"/>
                  </a:lnTo>
                  <a:lnTo>
                    <a:pt x="342" y="292"/>
                  </a:lnTo>
                  <a:lnTo>
                    <a:pt x="366" y="316"/>
                  </a:lnTo>
                  <a:lnTo>
                    <a:pt x="389" y="339"/>
                  </a:lnTo>
                  <a:lnTo>
                    <a:pt x="412" y="361"/>
                  </a:lnTo>
                  <a:lnTo>
                    <a:pt x="433" y="382"/>
                  </a:lnTo>
                  <a:lnTo>
                    <a:pt x="451" y="400"/>
                  </a:lnTo>
                  <a:lnTo>
                    <a:pt x="466" y="415"/>
                  </a:lnTo>
                  <a:lnTo>
                    <a:pt x="478" y="427"/>
                  </a:lnTo>
                  <a:lnTo>
                    <a:pt x="484" y="434"/>
                  </a:lnTo>
                  <a:lnTo>
                    <a:pt x="489" y="388"/>
                  </a:lnTo>
                  <a:lnTo>
                    <a:pt x="491" y="340"/>
                  </a:lnTo>
                  <a:lnTo>
                    <a:pt x="495" y="294"/>
                  </a:lnTo>
                  <a:lnTo>
                    <a:pt x="499" y="249"/>
                  </a:lnTo>
                  <a:lnTo>
                    <a:pt x="488" y="252"/>
                  </a:lnTo>
                  <a:lnTo>
                    <a:pt x="476" y="253"/>
                  </a:lnTo>
                  <a:lnTo>
                    <a:pt x="464" y="255"/>
                  </a:lnTo>
                  <a:lnTo>
                    <a:pt x="452" y="256"/>
                  </a:lnTo>
                  <a:lnTo>
                    <a:pt x="441" y="256"/>
                  </a:lnTo>
                  <a:lnTo>
                    <a:pt x="428" y="257"/>
                  </a:lnTo>
                  <a:lnTo>
                    <a:pt x="416" y="257"/>
                  </a:lnTo>
                  <a:lnTo>
                    <a:pt x="405" y="256"/>
                  </a:lnTo>
                  <a:lnTo>
                    <a:pt x="392" y="255"/>
                  </a:lnTo>
                  <a:lnTo>
                    <a:pt x="381" y="253"/>
                  </a:lnTo>
                  <a:lnTo>
                    <a:pt x="369" y="250"/>
                  </a:lnTo>
                  <a:lnTo>
                    <a:pt x="358" y="247"/>
                  </a:lnTo>
                  <a:lnTo>
                    <a:pt x="346" y="244"/>
                  </a:lnTo>
                  <a:lnTo>
                    <a:pt x="335" y="239"/>
                  </a:lnTo>
                  <a:lnTo>
                    <a:pt x="323" y="233"/>
                  </a:lnTo>
                  <a:lnTo>
                    <a:pt x="313" y="226"/>
                  </a:lnTo>
                  <a:lnTo>
                    <a:pt x="309" y="211"/>
                  </a:lnTo>
                  <a:lnTo>
                    <a:pt x="335" y="223"/>
                  </a:lnTo>
                  <a:lnTo>
                    <a:pt x="359" y="231"/>
                  </a:lnTo>
                  <a:lnTo>
                    <a:pt x="381" y="237"/>
                  </a:lnTo>
                  <a:lnTo>
                    <a:pt x="400" y="239"/>
                  </a:lnTo>
                  <a:lnTo>
                    <a:pt x="419" y="239"/>
                  </a:lnTo>
                  <a:lnTo>
                    <a:pt x="436" y="238"/>
                  </a:lnTo>
                  <a:lnTo>
                    <a:pt x="451" y="234"/>
                  </a:lnTo>
                  <a:lnTo>
                    <a:pt x="465" y="230"/>
                  </a:lnTo>
                  <a:lnTo>
                    <a:pt x="476" y="224"/>
                  </a:lnTo>
                  <a:lnTo>
                    <a:pt x="488" y="218"/>
                  </a:lnTo>
                  <a:lnTo>
                    <a:pt x="496" y="212"/>
                  </a:lnTo>
                  <a:lnTo>
                    <a:pt x="504" y="208"/>
                  </a:lnTo>
                  <a:lnTo>
                    <a:pt x="510" y="203"/>
                  </a:lnTo>
                  <a:lnTo>
                    <a:pt x="514" y="200"/>
                  </a:lnTo>
                  <a:lnTo>
                    <a:pt x="518" y="197"/>
                  </a:lnTo>
                  <a:lnTo>
                    <a:pt x="520" y="197"/>
                  </a:lnTo>
                  <a:lnTo>
                    <a:pt x="518" y="233"/>
                  </a:lnTo>
                  <a:lnTo>
                    <a:pt x="512" y="300"/>
                  </a:lnTo>
                  <a:lnTo>
                    <a:pt x="506" y="376"/>
                  </a:lnTo>
                  <a:lnTo>
                    <a:pt x="501" y="438"/>
                  </a:lnTo>
                  <a:lnTo>
                    <a:pt x="510" y="444"/>
                  </a:lnTo>
                  <a:lnTo>
                    <a:pt x="518" y="449"/>
                  </a:lnTo>
                  <a:lnTo>
                    <a:pt x="527" y="456"/>
                  </a:lnTo>
                  <a:lnTo>
                    <a:pt x="535" y="461"/>
                  </a:lnTo>
                  <a:lnTo>
                    <a:pt x="542" y="469"/>
                  </a:lnTo>
                  <a:lnTo>
                    <a:pt x="548" y="479"/>
                  </a:lnTo>
                  <a:lnTo>
                    <a:pt x="550" y="488"/>
                  </a:lnTo>
                  <a:lnTo>
                    <a:pt x="549" y="499"/>
                  </a:lnTo>
                  <a:lnTo>
                    <a:pt x="543" y="519"/>
                  </a:lnTo>
                  <a:lnTo>
                    <a:pt x="533" y="536"/>
                  </a:lnTo>
                  <a:lnTo>
                    <a:pt x="524" y="548"/>
                  </a:lnTo>
                  <a:lnTo>
                    <a:pt x="518" y="552"/>
                  </a:lnTo>
                  <a:lnTo>
                    <a:pt x="522" y="535"/>
                  </a:lnTo>
                  <a:lnTo>
                    <a:pt x="530" y="518"/>
                  </a:lnTo>
                  <a:lnTo>
                    <a:pt x="533" y="499"/>
                  </a:lnTo>
                  <a:lnTo>
                    <a:pt x="525" y="481"/>
                  </a:lnTo>
                  <a:lnTo>
                    <a:pt x="521" y="476"/>
                  </a:lnTo>
                  <a:lnTo>
                    <a:pt x="517" y="472"/>
                  </a:lnTo>
                  <a:lnTo>
                    <a:pt x="511" y="467"/>
                  </a:lnTo>
                  <a:lnTo>
                    <a:pt x="505" y="463"/>
                  </a:lnTo>
                  <a:lnTo>
                    <a:pt x="499" y="459"/>
                  </a:lnTo>
                  <a:lnTo>
                    <a:pt x="492" y="457"/>
                  </a:lnTo>
                  <a:lnTo>
                    <a:pt x="487" y="454"/>
                  </a:lnTo>
                  <a:lnTo>
                    <a:pt x="481" y="453"/>
                  </a:lnTo>
                  <a:lnTo>
                    <a:pt x="472" y="458"/>
                  </a:lnTo>
                  <a:lnTo>
                    <a:pt x="464" y="461"/>
                  </a:lnTo>
                  <a:lnTo>
                    <a:pt x="458" y="465"/>
                  </a:lnTo>
                  <a:lnTo>
                    <a:pt x="452" y="468"/>
                  </a:lnTo>
                  <a:lnTo>
                    <a:pt x="449" y="474"/>
                  </a:lnTo>
                  <a:lnTo>
                    <a:pt x="445" y="480"/>
                  </a:lnTo>
                  <a:lnTo>
                    <a:pt x="443" y="488"/>
                  </a:lnTo>
                  <a:lnTo>
                    <a:pt x="441" y="498"/>
                  </a:lnTo>
                  <a:lnTo>
                    <a:pt x="442" y="509"/>
                  </a:lnTo>
                  <a:lnTo>
                    <a:pt x="448" y="518"/>
                  </a:lnTo>
                  <a:lnTo>
                    <a:pt x="457" y="526"/>
                  </a:lnTo>
                  <a:lnTo>
                    <a:pt x="465" y="532"/>
                  </a:lnTo>
                  <a:lnTo>
                    <a:pt x="474" y="531"/>
                  </a:lnTo>
                  <a:lnTo>
                    <a:pt x="481" y="526"/>
                  </a:lnTo>
                  <a:lnTo>
                    <a:pt x="484" y="519"/>
                  </a:lnTo>
                  <a:lnTo>
                    <a:pt x="483" y="510"/>
                  </a:lnTo>
                  <a:lnTo>
                    <a:pt x="484" y="505"/>
                  </a:lnTo>
                  <a:lnTo>
                    <a:pt x="487" y="497"/>
                  </a:lnTo>
                  <a:lnTo>
                    <a:pt x="489" y="489"/>
                  </a:lnTo>
                  <a:lnTo>
                    <a:pt x="494" y="488"/>
                  </a:lnTo>
                  <a:lnTo>
                    <a:pt x="499" y="499"/>
                  </a:lnTo>
                  <a:lnTo>
                    <a:pt x="501" y="516"/>
                  </a:lnTo>
                  <a:lnTo>
                    <a:pt x="496" y="533"/>
                  </a:lnTo>
                  <a:lnTo>
                    <a:pt x="483" y="548"/>
                  </a:lnTo>
                  <a:lnTo>
                    <a:pt x="471" y="5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4" name="Freeform 385"/>
            <p:cNvSpPr>
              <a:spLocks/>
            </p:cNvSpPr>
            <p:nvPr/>
          </p:nvSpPr>
          <p:spPr bwMode="auto">
            <a:xfrm>
              <a:off x="2055" y="456"/>
              <a:ext cx="180" cy="186"/>
            </a:xfrm>
            <a:custGeom>
              <a:avLst/>
              <a:gdLst/>
              <a:ahLst/>
              <a:cxnLst>
                <a:cxn ang="0">
                  <a:pos x="174" y="134"/>
                </a:cxn>
                <a:cxn ang="0">
                  <a:pos x="222" y="228"/>
                </a:cxn>
                <a:cxn ang="0">
                  <a:pos x="235" y="245"/>
                </a:cxn>
                <a:cxn ang="0">
                  <a:pos x="246" y="262"/>
                </a:cxn>
                <a:cxn ang="0">
                  <a:pos x="258" y="277"/>
                </a:cxn>
                <a:cxn ang="0">
                  <a:pos x="269" y="290"/>
                </a:cxn>
                <a:cxn ang="0">
                  <a:pos x="282" y="304"/>
                </a:cxn>
                <a:cxn ang="0">
                  <a:pos x="296" y="318"/>
                </a:cxn>
                <a:cxn ang="0">
                  <a:pos x="312" y="331"/>
                </a:cxn>
                <a:cxn ang="0">
                  <a:pos x="330" y="342"/>
                </a:cxn>
                <a:cxn ang="0">
                  <a:pos x="336" y="348"/>
                </a:cxn>
                <a:cxn ang="0">
                  <a:pos x="345" y="355"/>
                </a:cxn>
                <a:cxn ang="0">
                  <a:pos x="353" y="363"/>
                </a:cxn>
                <a:cxn ang="0">
                  <a:pos x="359" y="371"/>
                </a:cxn>
                <a:cxn ang="0">
                  <a:pos x="354" y="370"/>
                </a:cxn>
                <a:cxn ang="0">
                  <a:pos x="349" y="369"/>
                </a:cxn>
                <a:cxn ang="0">
                  <a:pos x="343" y="368"/>
                </a:cxn>
                <a:cxn ang="0">
                  <a:pos x="337" y="365"/>
                </a:cxn>
                <a:cxn ang="0">
                  <a:pos x="333" y="364"/>
                </a:cxn>
                <a:cxn ang="0">
                  <a:pos x="328" y="362"/>
                </a:cxn>
                <a:cxn ang="0">
                  <a:pos x="326" y="361"/>
                </a:cxn>
                <a:cxn ang="0">
                  <a:pos x="324" y="361"/>
                </a:cxn>
                <a:cxn ang="0">
                  <a:pos x="306" y="348"/>
                </a:cxn>
                <a:cxn ang="0">
                  <a:pos x="288" y="334"/>
                </a:cxn>
                <a:cxn ang="0">
                  <a:pos x="269" y="319"/>
                </a:cxn>
                <a:cxn ang="0">
                  <a:pos x="252" y="303"/>
                </a:cxn>
                <a:cxn ang="0">
                  <a:pos x="236" y="287"/>
                </a:cxn>
                <a:cxn ang="0">
                  <a:pos x="220" y="271"/>
                </a:cxn>
                <a:cxn ang="0">
                  <a:pos x="205" y="253"/>
                </a:cxn>
                <a:cxn ang="0">
                  <a:pos x="192" y="236"/>
                </a:cxn>
                <a:cxn ang="0">
                  <a:pos x="116" y="102"/>
                </a:cxn>
                <a:cxn ang="0">
                  <a:pos x="110" y="94"/>
                </a:cxn>
                <a:cxn ang="0">
                  <a:pos x="105" y="86"/>
                </a:cxn>
                <a:cxn ang="0">
                  <a:pos x="99" y="79"/>
                </a:cxn>
                <a:cxn ang="0">
                  <a:pos x="94" y="73"/>
                </a:cxn>
                <a:cxn ang="0">
                  <a:pos x="88" y="66"/>
                </a:cxn>
                <a:cxn ang="0">
                  <a:pos x="82" y="58"/>
                </a:cxn>
                <a:cxn ang="0">
                  <a:pos x="72" y="48"/>
                </a:cxn>
                <a:cxn ang="0">
                  <a:pos x="62" y="39"/>
                </a:cxn>
                <a:cxn ang="0">
                  <a:pos x="53" y="32"/>
                </a:cxn>
                <a:cxn ang="0">
                  <a:pos x="45" y="26"/>
                </a:cxn>
                <a:cxn ang="0">
                  <a:pos x="37" y="22"/>
                </a:cxn>
                <a:cxn ang="0">
                  <a:pos x="30" y="17"/>
                </a:cxn>
                <a:cxn ang="0">
                  <a:pos x="22" y="14"/>
                </a:cxn>
                <a:cxn ang="0">
                  <a:pos x="15" y="11"/>
                </a:cxn>
                <a:cxn ang="0">
                  <a:pos x="7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6" y="0"/>
                </a:cxn>
                <a:cxn ang="0">
                  <a:pos x="31" y="0"/>
                </a:cxn>
                <a:cxn ang="0">
                  <a:pos x="33" y="0"/>
                </a:cxn>
                <a:cxn ang="0">
                  <a:pos x="57" y="8"/>
                </a:cxn>
                <a:cxn ang="0">
                  <a:pos x="79" y="20"/>
                </a:cxn>
                <a:cxn ang="0">
                  <a:pos x="99" y="35"/>
                </a:cxn>
                <a:cxn ang="0">
                  <a:pos x="116" y="51"/>
                </a:cxn>
                <a:cxn ang="0">
                  <a:pos x="131" y="70"/>
                </a:cxn>
                <a:cxn ang="0">
                  <a:pos x="146" y="91"/>
                </a:cxn>
                <a:cxn ang="0">
                  <a:pos x="160" y="112"/>
                </a:cxn>
                <a:cxn ang="0">
                  <a:pos x="174" y="134"/>
                </a:cxn>
              </a:cxnLst>
              <a:rect l="0" t="0" r="r" b="b"/>
              <a:pathLst>
                <a:path w="359" h="371">
                  <a:moveTo>
                    <a:pt x="174" y="134"/>
                  </a:moveTo>
                  <a:lnTo>
                    <a:pt x="222" y="228"/>
                  </a:lnTo>
                  <a:lnTo>
                    <a:pt x="235" y="245"/>
                  </a:lnTo>
                  <a:lnTo>
                    <a:pt x="246" y="262"/>
                  </a:lnTo>
                  <a:lnTo>
                    <a:pt x="258" y="277"/>
                  </a:lnTo>
                  <a:lnTo>
                    <a:pt x="269" y="290"/>
                  </a:lnTo>
                  <a:lnTo>
                    <a:pt x="282" y="304"/>
                  </a:lnTo>
                  <a:lnTo>
                    <a:pt x="296" y="318"/>
                  </a:lnTo>
                  <a:lnTo>
                    <a:pt x="312" y="331"/>
                  </a:lnTo>
                  <a:lnTo>
                    <a:pt x="330" y="342"/>
                  </a:lnTo>
                  <a:lnTo>
                    <a:pt x="336" y="348"/>
                  </a:lnTo>
                  <a:lnTo>
                    <a:pt x="345" y="355"/>
                  </a:lnTo>
                  <a:lnTo>
                    <a:pt x="353" y="363"/>
                  </a:lnTo>
                  <a:lnTo>
                    <a:pt x="359" y="371"/>
                  </a:lnTo>
                  <a:lnTo>
                    <a:pt x="354" y="370"/>
                  </a:lnTo>
                  <a:lnTo>
                    <a:pt x="349" y="369"/>
                  </a:lnTo>
                  <a:lnTo>
                    <a:pt x="343" y="368"/>
                  </a:lnTo>
                  <a:lnTo>
                    <a:pt x="337" y="365"/>
                  </a:lnTo>
                  <a:lnTo>
                    <a:pt x="333" y="364"/>
                  </a:lnTo>
                  <a:lnTo>
                    <a:pt x="328" y="362"/>
                  </a:lnTo>
                  <a:lnTo>
                    <a:pt x="326" y="361"/>
                  </a:lnTo>
                  <a:lnTo>
                    <a:pt x="324" y="361"/>
                  </a:lnTo>
                  <a:lnTo>
                    <a:pt x="306" y="348"/>
                  </a:lnTo>
                  <a:lnTo>
                    <a:pt x="288" y="334"/>
                  </a:lnTo>
                  <a:lnTo>
                    <a:pt x="269" y="319"/>
                  </a:lnTo>
                  <a:lnTo>
                    <a:pt x="252" y="303"/>
                  </a:lnTo>
                  <a:lnTo>
                    <a:pt x="236" y="287"/>
                  </a:lnTo>
                  <a:lnTo>
                    <a:pt x="220" y="271"/>
                  </a:lnTo>
                  <a:lnTo>
                    <a:pt x="205" y="253"/>
                  </a:lnTo>
                  <a:lnTo>
                    <a:pt x="192" y="236"/>
                  </a:lnTo>
                  <a:lnTo>
                    <a:pt x="116" y="102"/>
                  </a:lnTo>
                  <a:lnTo>
                    <a:pt x="110" y="94"/>
                  </a:lnTo>
                  <a:lnTo>
                    <a:pt x="105" y="86"/>
                  </a:lnTo>
                  <a:lnTo>
                    <a:pt x="99" y="79"/>
                  </a:lnTo>
                  <a:lnTo>
                    <a:pt x="94" y="73"/>
                  </a:lnTo>
                  <a:lnTo>
                    <a:pt x="88" y="66"/>
                  </a:lnTo>
                  <a:lnTo>
                    <a:pt x="82" y="58"/>
                  </a:lnTo>
                  <a:lnTo>
                    <a:pt x="72" y="48"/>
                  </a:lnTo>
                  <a:lnTo>
                    <a:pt x="62" y="39"/>
                  </a:lnTo>
                  <a:lnTo>
                    <a:pt x="53" y="32"/>
                  </a:lnTo>
                  <a:lnTo>
                    <a:pt x="45" y="26"/>
                  </a:lnTo>
                  <a:lnTo>
                    <a:pt x="37" y="22"/>
                  </a:lnTo>
                  <a:lnTo>
                    <a:pt x="30" y="17"/>
                  </a:lnTo>
                  <a:lnTo>
                    <a:pt x="22" y="14"/>
                  </a:lnTo>
                  <a:lnTo>
                    <a:pt x="15" y="11"/>
                  </a:lnTo>
                  <a:lnTo>
                    <a:pt x="7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57" y="8"/>
                  </a:lnTo>
                  <a:lnTo>
                    <a:pt x="79" y="20"/>
                  </a:lnTo>
                  <a:lnTo>
                    <a:pt x="99" y="35"/>
                  </a:lnTo>
                  <a:lnTo>
                    <a:pt x="116" y="51"/>
                  </a:lnTo>
                  <a:lnTo>
                    <a:pt x="131" y="70"/>
                  </a:lnTo>
                  <a:lnTo>
                    <a:pt x="146" y="91"/>
                  </a:lnTo>
                  <a:lnTo>
                    <a:pt x="160" y="112"/>
                  </a:lnTo>
                  <a:lnTo>
                    <a:pt x="174" y="1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5" name="Freeform 386"/>
            <p:cNvSpPr>
              <a:spLocks/>
            </p:cNvSpPr>
            <p:nvPr/>
          </p:nvSpPr>
          <p:spPr bwMode="auto">
            <a:xfrm>
              <a:off x="1885" y="558"/>
              <a:ext cx="140" cy="251"/>
            </a:xfrm>
            <a:custGeom>
              <a:avLst/>
              <a:gdLst/>
              <a:ahLst/>
              <a:cxnLst>
                <a:cxn ang="0">
                  <a:pos x="70" y="14"/>
                </a:cxn>
                <a:cxn ang="0">
                  <a:pos x="99" y="40"/>
                </a:cxn>
                <a:cxn ang="0">
                  <a:pos x="121" y="70"/>
                </a:cxn>
                <a:cxn ang="0">
                  <a:pos x="137" y="103"/>
                </a:cxn>
                <a:cxn ang="0">
                  <a:pos x="150" y="138"/>
                </a:cxn>
                <a:cxn ang="0">
                  <a:pos x="159" y="174"/>
                </a:cxn>
                <a:cxn ang="0">
                  <a:pos x="168" y="211"/>
                </a:cxn>
                <a:cxn ang="0">
                  <a:pos x="177" y="246"/>
                </a:cxn>
                <a:cxn ang="0">
                  <a:pos x="188" y="283"/>
                </a:cxn>
                <a:cxn ang="0">
                  <a:pos x="220" y="381"/>
                </a:cxn>
                <a:cxn ang="0">
                  <a:pos x="237" y="403"/>
                </a:cxn>
                <a:cxn ang="0">
                  <a:pos x="249" y="422"/>
                </a:cxn>
                <a:cxn ang="0">
                  <a:pos x="258" y="437"/>
                </a:cxn>
                <a:cxn ang="0">
                  <a:pos x="265" y="449"/>
                </a:cxn>
                <a:cxn ang="0">
                  <a:pos x="268" y="461"/>
                </a:cxn>
                <a:cxn ang="0">
                  <a:pos x="273" y="472"/>
                </a:cxn>
                <a:cxn ang="0">
                  <a:pos x="276" y="485"/>
                </a:cxn>
                <a:cxn ang="0">
                  <a:pos x="281" y="501"/>
                </a:cxn>
                <a:cxn ang="0">
                  <a:pos x="260" y="483"/>
                </a:cxn>
                <a:cxn ang="0">
                  <a:pos x="241" y="456"/>
                </a:cxn>
                <a:cxn ang="0">
                  <a:pos x="221" y="425"/>
                </a:cxn>
                <a:cxn ang="0">
                  <a:pos x="204" y="393"/>
                </a:cxn>
                <a:cxn ang="0">
                  <a:pos x="190" y="363"/>
                </a:cxn>
                <a:cxn ang="0">
                  <a:pos x="178" y="337"/>
                </a:cxn>
                <a:cxn ang="0">
                  <a:pos x="170" y="320"/>
                </a:cxn>
                <a:cxn ang="0">
                  <a:pos x="168" y="313"/>
                </a:cxn>
                <a:cxn ang="0">
                  <a:pos x="157" y="271"/>
                </a:cxn>
                <a:cxn ang="0">
                  <a:pos x="147" y="226"/>
                </a:cxn>
                <a:cxn ang="0">
                  <a:pos x="137" y="180"/>
                </a:cxn>
                <a:cxn ang="0">
                  <a:pos x="124" y="136"/>
                </a:cxn>
                <a:cxn ang="0">
                  <a:pos x="108" y="95"/>
                </a:cxn>
                <a:cxn ang="0">
                  <a:pos x="85" y="60"/>
                </a:cxn>
                <a:cxn ang="0">
                  <a:pos x="54" y="31"/>
                </a:cxn>
                <a:cxn ang="0">
                  <a:pos x="14" y="11"/>
                </a:cxn>
                <a:cxn ang="0">
                  <a:pos x="10" y="12"/>
                </a:cxn>
                <a:cxn ang="0">
                  <a:pos x="7" y="11"/>
                </a:cxn>
                <a:cxn ang="0">
                  <a:pos x="3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6" y="2"/>
                </a:cxn>
                <a:cxn ang="0">
                  <a:pos x="13" y="0"/>
                </a:cxn>
                <a:cxn ang="0">
                  <a:pos x="22" y="0"/>
                </a:cxn>
                <a:cxn ang="0">
                  <a:pos x="32" y="1"/>
                </a:cxn>
                <a:cxn ang="0">
                  <a:pos x="44" y="3"/>
                </a:cxn>
                <a:cxn ang="0">
                  <a:pos x="56" y="8"/>
                </a:cxn>
                <a:cxn ang="0">
                  <a:pos x="70" y="14"/>
                </a:cxn>
              </a:cxnLst>
              <a:rect l="0" t="0" r="r" b="b"/>
              <a:pathLst>
                <a:path w="281" h="501">
                  <a:moveTo>
                    <a:pt x="70" y="14"/>
                  </a:moveTo>
                  <a:lnTo>
                    <a:pt x="99" y="40"/>
                  </a:lnTo>
                  <a:lnTo>
                    <a:pt x="121" y="70"/>
                  </a:lnTo>
                  <a:lnTo>
                    <a:pt x="137" y="103"/>
                  </a:lnTo>
                  <a:lnTo>
                    <a:pt x="150" y="138"/>
                  </a:lnTo>
                  <a:lnTo>
                    <a:pt x="159" y="174"/>
                  </a:lnTo>
                  <a:lnTo>
                    <a:pt x="168" y="211"/>
                  </a:lnTo>
                  <a:lnTo>
                    <a:pt x="177" y="246"/>
                  </a:lnTo>
                  <a:lnTo>
                    <a:pt x="188" y="283"/>
                  </a:lnTo>
                  <a:lnTo>
                    <a:pt x="220" y="381"/>
                  </a:lnTo>
                  <a:lnTo>
                    <a:pt x="237" y="403"/>
                  </a:lnTo>
                  <a:lnTo>
                    <a:pt x="249" y="422"/>
                  </a:lnTo>
                  <a:lnTo>
                    <a:pt x="258" y="437"/>
                  </a:lnTo>
                  <a:lnTo>
                    <a:pt x="265" y="449"/>
                  </a:lnTo>
                  <a:lnTo>
                    <a:pt x="268" y="461"/>
                  </a:lnTo>
                  <a:lnTo>
                    <a:pt x="273" y="472"/>
                  </a:lnTo>
                  <a:lnTo>
                    <a:pt x="276" y="485"/>
                  </a:lnTo>
                  <a:lnTo>
                    <a:pt x="281" y="501"/>
                  </a:lnTo>
                  <a:lnTo>
                    <a:pt x="260" y="483"/>
                  </a:lnTo>
                  <a:lnTo>
                    <a:pt x="241" y="456"/>
                  </a:lnTo>
                  <a:lnTo>
                    <a:pt x="221" y="425"/>
                  </a:lnTo>
                  <a:lnTo>
                    <a:pt x="204" y="393"/>
                  </a:lnTo>
                  <a:lnTo>
                    <a:pt x="190" y="363"/>
                  </a:lnTo>
                  <a:lnTo>
                    <a:pt x="178" y="337"/>
                  </a:lnTo>
                  <a:lnTo>
                    <a:pt x="170" y="320"/>
                  </a:lnTo>
                  <a:lnTo>
                    <a:pt x="168" y="313"/>
                  </a:lnTo>
                  <a:lnTo>
                    <a:pt x="157" y="271"/>
                  </a:lnTo>
                  <a:lnTo>
                    <a:pt x="147" y="226"/>
                  </a:lnTo>
                  <a:lnTo>
                    <a:pt x="137" y="180"/>
                  </a:lnTo>
                  <a:lnTo>
                    <a:pt x="124" y="136"/>
                  </a:lnTo>
                  <a:lnTo>
                    <a:pt x="108" y="95"/>
                  </a:lnTo>
                  <a:lnTo>
                    <a:pt x="85" y="60"/>
                  </a:lnTo>
                  <a:lnTo>
                    <a:pt x="54" y="31"/>
                  </a:lnTo>
                  <a:lnTo>
                    <a:pt x="14" y="11"/>
                  </a:lnTo>
                  <a:lnTo>
                    <a:pt x="10" y="12"/>
                  </a:lnTo>
                  <a:lnTo>
                    <a:pt x="7" y="11"/>
                  </a:lnTo>
                  <a:lnTo>
                    <a:pt x="3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6" y="2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4" y="3"/>
                  </a:lnTo>
                  <a:lnTo>
                    <a:pt x="56" y="8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6" name="Freeform 387"/>
            <p:cNvSpPr>
              <a:spLocks/>
            </p:cNvSpPr>
            <p:nvPr/>
          </p:nvSpPr>
          <p:spPr bwMode="auto">
            <a:xfrm>
              <a:off x="2022" y="556"/>
              <a:ext cx="229" cy="175"/>
            </a:xfrm>
            <a:custGeom>
              <a:avLst/>
              <a:gdLst/>
              <a:ahLst/>
              <a:cxnLst>
                <a:cxn ang="0">
                  <a:pos x="189" y="46"/>
                </a:cxn>
                <a:cxn ang="0">
                  <a:pos x="205" y="88"/>
                </a:cxn>
                <a:cxn ang="0">
                  <a:pos x="229" y="125"/>
                </a:cxn>
                <a:cxn ang="0">
                  <a:pos x="256" y="158"/>
                </a:cxn>
                <a:cxn ang="0">
                  <a:pos x="277" y="177"/>
                </a:cxn>
                <a:cxn ang="0">
                  <a:pos x="295" y="175"/>
                </a:cxn>
                <a:cxn ang="0">
                  <a:pos x="312" y="174"/>
                </a:cxn>
                <a:cxn ang="0">
                  <a:pos x="329" y="173"/>
                </a:cxn>
                <a:cxn ang="0">
                  <a:pos x="356" y="179"/>
                </a:cxn>
                <a:cxn ang="0">
                  <a:pos x="390" y="190"/>
                </a:cxn>
                <a:cxn ang="0">
                  <a:pos x="424" y="209"/>
                </a:cxn>
                <a:cxn ang="0">
                  <a:pos x="449" y="233"/>
                </a:cxn>
                <a:cxn ang="0">
                  <a:pos x="456" y="253"/>
                </a:cxn>
                <a:cxn ang="0">
                  <a:pos x="449" y="255"/>
                </a:cxn>
                <a:cxn ang="0">
                  <a:pos x="431" y="242"/>
                </a:cxn>
                <a:cxn ang="0">
                  <a:pos x="401" y="223"/>
                </a:cxn>
                <a:cxn ang="0">
                  <a:pos x="368" y="210"/>
                </a:cxn>
                <a:cxn ang="0">
                  <a:pos x="334" y="204"/>
                </a:cxn>
                <a:cxn ang="0">
                  <a:pos x="297" y="203"/>
                </a:cxn>
                <a:cxn ang="0">
                  <a:pos x="260" y="208"/>
                </a:cxn>
                <a:cxn ang="0">
                  <a:pos x="222" y="215"/>
                </a:cxn>
                <a:cxn ang="0">
                  <a:pos x="187" y="224"/>
                </a:cxn>
                <a:cxn ang="0">
                  <a:pos x="143" y="234"/>
                </a:cxn>
                <a:cxn ang="0">
                  <a:pos x="87" y="268"/>
                </a:cxn>
                <a:cxn ang="0">
                  <a:pos x="37" y="313"/>
                </a:cxn>
                <a:cxn ang="0">
                  <a:pos x="6" y="346"/>
                </a:cxn>
                <a:cxn ang="0">
                  <a:pos x="10" y="332"/>
                </a:cxn>
                <a:cxn ang="0">
                  <a:pos x="29" y="302"/>
                </a:cxn>
                <a:cxn ang="0">
                  <a:pos x="52" y="276"/>
                </a:cxn>
                <a:cxn ang="0">
                  <a:pos x="82" y="247"/>
                </a:cxn>
                <a:cxn ang="0">
                  <a:pos x="116" y="220"/>
                </a:cxn>
                <a:cxn ang="0">
                  <a:pos x="150" y="209"/>
                </a:cxn>
                <a:cxn ang="0">
                  <a:pos x="185" y="202"/>
                </a:cxn>
                <a:cxn ang="0">
                  <a:pos x="220" y="192"/>
                </a:cxn>
                <a:cxn ang="0">
                  <a:pos x="233" y="177"/>
                </a:cxn>
                <a:cxn ang="0">
                  <a:pos x="222" y="159"/>
                </a:cxn>
                <a:cxn ang="0">
                  <a:pos x="212" y="142"/>
                </a:cxn>
                <a:cxn ang="0">
                  <a:pos x="201" y="125"/>
                </a:cxn>
                <a:cxn ang="0">
                  <a:pos x="184" y="88"/>
                </a:cxn>
                <a:cxn ang="0">
                  <a:pos x="170" y="28"/>
                </a:cxn>
                <a:cxn ang="0">
                  <a:pos x="177" y="1"/>
                </a:cxn>
                <a:cxn ang="0">
                  <a:pos x="183" y="16"/>
                </a:cxn>
              </a:cxnLst>
              <a:rect l="0" t="0" r="r" b="b"/>
              <a:pathLst>
                <a:path w="458" h="349">
                  <a:moveTo>
                    <a:pt x="185" y="23"/>
                  </a:moveTo>
                  <a:lnTo>
                    <a:pt x="189" y="46"/>
                  </a:lnTo>
                  <a:lnTo>
                    <a:pt x="196" y="68"/>
                  </a:lnTo>
                  <a:lnTo>
                    <a:pt x="205" y="88"/>
                  </a:lnTo>
                  <a:lnTo>
                    <a:pt x="216" y="106"/>
                  </a:lnTo>
                  <a:lnTo>
                    <a:pt x="229" y="125"/>
                  </a:lnTo>
                  <a:lnTo>
                    <a:pt x="242" y="142"/>
                  </a:lnTo>
                  <a:lnTo>
                    <a:pt x="256" y="158"/>
                  </a:lnTo>
                  <a:lnTo>
                    <a:pt x="268" y="175"/>
                  </a:lnTo>
                  <a:lnTo>
                    <a:pt x="277" y="177"/>
                  </a:lnTo>
                  <a:lnTo>
                    <a:pt x="286" y="177"/>
                  </a:lnTo>
                  <a:lnTo>
                    <a:pt x="295" y="175"/>
                  </a:lnTo>
                  <a:lnTo>
                    <a:pt x="303" y="174"/>
                  </a:lnTo>
                  <a:lnTo>
                    <a:pt x="312" y="174"/>
                  </a:lnTo>
                  <a:lnTo>
                    <a:pt x="320" y="173"/>
                  </a:lnTo>
                  <a:lnTo>
                    <a:pt x="329" y="173"/>
                  </a:lnTo>
                  <a:lnTo>
                    <a:pt x="339" y="174"/>
                  </a:lnTo>
                  <a:lnTo>
                    <a:pt x="356" y="179"/>
                  </a:lnTo>
                  <a:lnTo>
                    <a:pt x="373" y="184"/>
                  </a:lnTo>
                  <a:lnTo>
                    <a:pt x="390" y="190"/>
                  </a:lnTo>
                  <a:lnTo>
                    <a:pt x="408" y="199"/>
                  </a:lnTo>
                  <a:lnTo>
                    <a:pt x="424" y="209"/>
                  </a:lnTo>
                  <a:lnTo>
                    <a:pt x="438" y="220"/>
                  </a:lnTo>
                  <a:lnTo>
                    <a:pt x="449" y="233"/>
                  </a:lnTo>
                  <a:lnTo>
                    <a:pt x="458" y="249"/>
                  </a:lnTo>
                  <a:lnTo>
                    <a:pt x="456" y="253"/>
                  </a:lnTo>
                  <a:lnTo>
                    <a:pt x="453" y="254"/>
                  </a:lnTo>
                  <a:lnTo>
                    <a:pt x="449" y="255"/>
                  </a:lnTo>
                  <a:lnTo>
                    <a:pt x="444" y="255"/>
                  </a:lnTo>
                  <a:lnTo>
                    <a:pt x="431" y="242"/>
                  </a:lnTo>
                  <a:lnTo>
                    <a:pt x="417" y="232"/>
                  </a:lnTo>
                  <a:lnTo>
                    <a:pt x="401" y="223"/>
                  </a:lnTo>
                  <a:lnTo>
                    <a:pt x="385" y="216"/>
                  </a:lnTo>
                  <a:lnTo>
                    <a:pt x="368" y="210"/>
                  </a:lnTo>
                  <a:lnTo>
                    <a:pt x="351" y="207"/>
                  </a:lnTo>
                  <a:lnTo>
                    <a:pt x="334" y="204"/>
                  </a:lnTo>
                  <a:lnTo>
                    <a:pt x="315" y="203"/>
                  </a:lnTo>
                  <a:lnTo>
                    <a:pt x="297" y="203"/>
                  </a:lnTo>
                  <a:lnTo>
                    <a:pt x="279" y="205"/>
                  </a:lnTo>
                  <a:lnTo>
                    <a:pt x="260" y="208"/>
                  </a:lnTo>
                  <a:lnTo>
                    <a:pt x="242" y="210"/>
                  </a:lnTo>
                  <a:lnTo>
                    <a:pt x="222" y="215"/>
                  </a:lnTo>
                  <a:lnTo>
                    <a:pt x="204" y="219"/>
                  </a:lnTo>
                  <a:lnTo>
                    <a:pt x="187" y="224"/>
                  </a:lnTo>
                  <a:lnTo>
                    <a:pt x="168" y="230"/>
                  </a:lnTo>
                  <a:lnTo>
                    <a:pt x="143" y="234"/>
                  </a:lnTo>
                  <a:lnTo>
                    <a:pt x="115" y="248"/>
                  </a:lnTo>
                  <a:lnTo>
                    <a:pt x="87" y="268"/>
                  </a:lnTo>
                  <a:lnTo>
                    <a:pt x="61" y="291"/>
                  </a:lnTo>
                  <a:lnTo>
                    <a:pt x="37" y="313"/>
                  </a:lnTo>
                  <a:lnTo>
                    <a:pt x="18" y="332"/>
                  </a:lnTo>
                  <a:lnTo>
                    <a:pt x="6" y="346"/>
                  </a:lnTo>
                  <a:lnTo>
                    <a:pt x="0" y="349"/>
                  </a:lnTo>
                  <a:lnTo>
                    <a:pt x="10" y="332"/>
                  </a:lnTo>
                  <a:lnTo>
                    <a:pt x="20" y="316"/>
                  </a:lnTo>
                  <a:lnTo>
                    <a:pt x="29" y="302"/>
                  </a:lnTo>
                  <a:lnTo>
                    <a:pt x="39" y="288"/>
                  </a:lnTo>
                  <a:lnTo>
                    <a:pt x="52" y="276"/>
                  </a:lnTo>
                  <a:lnTo>
                    <a:pt x="66" y="262"/>
                  </a:lnTo>
                  <a:lnTo>
                    <a:pt x="82" y="247"/>
                  </a:lnTo>
                  <a:lnTo>
                    <a:pt x="101" y="230"/>
                  </a:lnTo>
                  <a:lnTo>
                    <a:pt x="116" y="220"/>
                  </a:lnTo>
                  <a:lnTo>
                    <a:pt x="132" y="215"/>
                  </a:lnTo>
                  <a:lnTo>
                    <a:pt x="150" y="209"/>
                  </a:lnTo>
                  <a:lnTo>
                    <a:pt x="168" y="205"/>
                  </a:lnTo>
                  <a:lnTo>
                    <a:pt x="185" y="202"/>
                  </a:lnTo>
                  <a:lnTo>
                    <a:pt x="203" y="197"/>
                  </a:lnTo>
                  <a:lnTo>
                    <a:pt x="220" y="192"/>
                  </a:lnTo>
                  <a:lnTo>
                    <a:pt x="237" y="185"/>
                  </a:lnTo>
                  <a:lnTo>
                    <a:pt x="233" y="177"/>
                  </a:lnTo>
                  <a:lnTo>
                    <a:pt x="228" y="169"/>
                  </a:lnTo>
                  <a:lnTo>
                    <a:pt x="222" y="159"/>
                  </a:lnTo>
                  <a:lnTo>
                    <a:pt x="218" y="151"/>
                  </a:lnTo>
                  <a:lnTo>
                    <a:pt x="212" y="142"/>
                  </a:lnTo>
                  <a:lnTo>
                    <a:pt x="206" y="134"/>
                  </a:lnTo>
                  <a:lnTo>
                    <a:pt x="201" y="125"/>
                  </a:lnTo>
                  <a:lnTo>
                    <a:pt x="196" y="117"/>
                  </a:lnTo>
                  <a:lnTo>
                    <a:pt x="184" y="88"/>
                  </a:lnTo>
                  <a:lnTo>
                    <a:pt x="175" y="58"/>
                  </a:lnTo>
                  <a:lnTo>
                    <a:pt x="170" y="28"/>
                  </a:lnTo>
                  <a:lnTo>
                    <a:pt x="168" y="0"/>
                  </a:lnTo>
                  <a:lnTo>
                    <a:pt x="177" y="1"/>
                  </a:lnTo>
                  <a:lnTo>
                    <a:pt x="181" y="8"/>
                  </a:lnTo>
                  <a:lnTo>
                    <a:pt x="183" y="16"/>
                  </a:lnTo>
                  <a:lnTo>
                    <a:pt x="18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7" name="Freeform 389"/>
            <p:cNvSpPr>
              <a:spLocks/>
            </p:cNvSpPr>
            <p:nvPr/>
          </p:nvSpPr>
          <p:spPr bwMode="auto">
            <a:xfrm>
              <a:off x="2116" y="648"/>
              <a:ext cx="152" cy="96"/>
            </a:xfrm>
            <a:custGeom>
              <a:avLst/>
              <a:gdLst/>
              <a:ahLst/>
              <a:cxnLst>
                <a:cxn ang="0">
                  <a:pos x="284" y="178"/>
                </a:cxn>
                <a:cxn ang="0">
                  <a:pos x="269" y="185"/>
                </a:cxn>
                <a:cxn ang="0">
                  <a:pos x="251" y="190"/>
                </a:cxn>
                <a:cxn ang="0">
                  <a:pos x="231" y="191"/>
                </a:cxn>
                <a:cxn ang="0">
                  <a:pos x="209" y="190"/>
                </a:cxn>
                <a:cxn ang="0">
                  <a:pos x="186" y="186"/>
                </a:cxn>
                <a:cxn ang="0">
                  <a:pos x="162" y="182"/>
                </a:cxn>
                <a:cxn ang="0">
                  <a:pos x="138" y="176"/>
                </a:cxn>
                <a:cxn ang="0">
                  <a:pos x="115" y="169"/>
                </a:cxn>
                <a:cxn ang="0">
                  <a:pos x="92" y="162"/>
                </a:cxn>
                <a:cxn ang="0">
                  <a:pos x="71" y="155"/>
                </a:cxn>
                <a:cxn ang="0">
                  <a:pos x="51" y="147"/>
                </a:cxn>
                <a:cxn ang="0">
                  <a:pos x="34" y="141"/>
                </a:cxn>
                <a:cxn ang="0">
                  <a:pos x="19" y="136"/>
                </a:cxn>
                <a:cxn ang="0">
                  <a:pos x="9" y="131"/>
                </a:cxn>
                <a:cxn ang="0">
                  <a:pos x="2" y="128"/>
                </a:cxn>
                <a:cxn ang="0">
                  <a:pos x="0" y="126"/>
                </a:cxn>
                <a:cxn ang="0">
                  <a:pos x="8" y="123"/>
                </a:cxn>
                <a:cxn ang="0">
                  <a:pos x="19" y="122"/>
                </a:cxn>
                <a:cxn ang="0">
                  <a:pos x="31" y="122"/>
                </a:cxn>
                <a:cxn ang="0">
                  <a:pos x="46" y="124"/>
                </a:cxn>
                <a:cxn ang="0">
                  <a:pos x="62" y="128"/>
                </a:cxn>
                <a:cxn ang="0">
                  <a:pos x="79" y="131"/>
                </a:cxn>
                <a:cxn ang="0">
                  <a:pos x="96" y="136"/>
                </a:cxn>
                <a:cxn ang="0">
                  <a:pos x="115" y="140"/>
                </a:cxn>
                <a:cxn ang="0">
                  <a:pos x="133" y="146"/>
                </a:cxn>
                <a:cxn ang="0">
                  <a:pos x="153" y="151"/>
                </a:cxn>
                <a:cxn ang="0">
                  <a:pos x="171" y="155"/>
                </a:cxn>
                <a:cxn ang="0">
                  <a:pos x="190" y="159"/>
                </a:cxn>
                <a:cxn ang="0">
                  <a:pos x="207" y="162"/>
                </a:cxn>
                <a:cxn ang="0">
                  <a:pos x="223" y="164"/>
                </a:cxn>
                <a:cxn ang="0">
                  <a:pos x="238" y="164"/>
                </a:cxn>
                <a:cxn ang="0">
                  <a:pos x="252" y="163"/>
                </a:cxn>
                <a:cxn ang="0">
                  <a:pos x="261" y="158"/>
                </a:cxn>
                <a:cxn ang="0">
                  <a:pos x="269" y="149"/>
                </a:cxn>
                <a:cxn ang="0">
                  <a:pos x="275" y="140"/>
                </a:cxn>
                <a:cxn ang="0">
                  <a:pos x="279" y="129"/>
                </a:cxn>
                <a:cxn ang="0">
                  <a:pos x="283" y="118"/>
                </a:cxn>
                <a:cxn ang="0">
                  <a:pos x="285" y="107"/>
                </a:cxn>
                <a:cxn ang="0">
                  <a:pos x="286" y="95"/>
                </a:cxn>
                <a:cxn ang="0">
                  <a:pos x="286" y="85"/>
                </a:cxn>
                <a:cxn ang="0">
                  <a:pos x="283" y="63"/>
                </a:cxn>
                <a:cxn ang="0">
                  <a:pos x="277" y="45"/>
                </a:cxn>
                <a:cxn ang="0">
                  <a:pos x="269" y="24"/>
                </a:cxn>
                <a:cxn ang="0">
                  <a:pos x="260" y="1"/>
                </a:cxn>
                <a:cxn ang="0">
                  <a:pos x="266" y="0"/>
                </a:cxn>
                <a:cxn ang="0">
                  <a:pos x="275" y="11"/>
                </a:cxn>
                <a:cxn ang="0">
                  <a:pos x="285" y="31"/>
                </a:cxn>
                <a:cxn ang="0">
                  <a:pos x="294" y="58"/>
                </a:cxn>
                <a:cxn ang="0">
                  <a:pos x="301" y="90"/>
                </a:cxn>
                <a:cxn ang="0">
                  <a:pos x="304" y="122"/>
                </a:cxn>
                <a:cxn ang="0">
                  <a:pos x="298" y="152"/>
                </a:cxn>
                <a:cxn ang="0">
                  <a:pos x="284" y="178"/>
                </a:cxn>
              </a:cxnLst>
              <a:rect l="0" t="0" r="r" b="b"/>
              <a:pathLst>
                <a:path w="304" h="191">
                  <a:moveTo>
                    <a:pt x="284" y="178"/>
                  </a:moveTo>
                  <a:lnTo>
                    <a:pt x="269" y="185"/>
                  </a:lnTo>
                  <a:lnTo>
                    <a:pt x="251" y="190"/>
                  </a:lnTo>
                  <a:lnTo>
                    <a:pt x="231" y="191"/>
                  </a:lnTo>
                  <a:lnTo>
                    <a:pt x="209" y="190"/>
                  </a:lnTo>
                  <a:lnTo>
                    <a:pt x="186" y="186"/>
                  </a:lnTo>
                  <a:lnTo>
                    <a:pt x="162" y="182"/>
                  </a:lnTo>
                  <a:lnTo>
                    <a:pt x="138" y="176"/>
                  </a:lnTo>
                  <a:lnTo>
                    <a:pt x="115" y="169"/>
                  </a:lnTo>
                  <a:lnTo>
                    <a:pt x="92" y="162"/>
                  </a:lnTo>
                  <a:lnTo>
                    <a:pt x="71" y="155"/>
                  </a:lnTo>
                  <a:lnTo>
                    <a:pt x="51" y="147"/>
                  </a:lnTo>
                  <a:lnTo>
                    <a:pt x="34" y="141"/>
                  </a:lnTo>
                  <a:lnTo>
                    <a:pt x="19" y="136"/>
                  </a:lnTo>
                  <a:lnTo>
                    <a:pt x="9" y="131"/>
                  </a:lnTo>
                  <a:lnTo>
                    <a:pt x="2" y="128"/>
                  </a:lnTo>
                  <a:lnTo>
                    <a:pt x="0" y="126"/>
                  </a:lnTo>
                  <a:lnTo>
                    <a:pt x="8" y="123"/>
                  </a:lnTo>
                  <a:lnTo>
                    <a:pt x="19" y="122"/>
                  </a:lnTo>
                  <a:lnTo>
                    <a:pt x="31" y="122"/>
                  </a:lnTo>
                  <a:lnTo>
                    <a:pt x="46" y="124"/>
                  </a:lnTo>
                  <a:lnTo>
                    <a:pt x="62" y="128"/>
                  </a:lnTo>
                  <a:lnTo>
                    <a:pt x="79" y="131"/>
                  </a:lnTo>
                  <a:lnTo>
                    <a:pt x="96" y="136"/>
                  </a:lnTo>
                  <a:lnTo>
                    <a:pt x="115" y="140"/>
                  </a:lnTo>
                  <a:lnTo>
                    <a:pt x="133" y="146"/>
                  </a:lnTo>
                  <a:lnTo>
                    <a:pt x="153" y="151"/>
                  </a:lnTo>
                  <a:lnTo>
                    <a:pt x="171" y="155"/>
                  </a:lnTo>
                  <a:lnTo>
                    <a:pt x="190" y="159"/>
                  </a:lnTo>
                  <a:lnTo>
                    <a:pt x="207" y="162"/>
                  </a:lnTo>
                  <a:lnTo>
                    <a:pt x="223" y="164"/>
                  </a:lnTo>
                  <a:lnTo>
                    <a:pt x="238" y="164"/>
                  </a:lnTo>
                  <a:lnTo>
                    <a:pt x="252" y="163"/>
                  </a:lnTo>
                  <a:lnTo>
                    <a:pt x="261" y="158"/>
                  </a:lnTo>
                  <a:lnTo>
                    <a:pt x="269" y="149"/>
                  </a:lnTo>
                  <a:lnTo>
                    <a:pt x="275" y="140"/>
                  </a:lnTo>
                  <a:lnTo>
                    <a:pt x="279" y="129"/>
                  </a:lnTo>
                  <a:lnTo>
                    <a:pt x="283" y="118"/>
                  </a:lnTo>
                  <a:lnTo>
                    <a:pt x="285" y="107"/>
                  </a:lnTo>
                  <a:lnTo>
                    <a:pt x="286" y="95"/>
                  </a:lnTo>
                  <a:lnTo>
                    <a:pt x="286" y="85"/>
                  </a:lnTo>
                  <a:lnTo>
                    <a:pt x="283" y="63"/>
                  </a:lnTo>
                  <a:lnTo>
                    <a:pt x="277" y="45"/>
                  </a:lnTo>
                  <a:lnTo>
                    <a:pt x="269" y="24"/>
                  </a:lnTo>
                  <a:lnTo>
                    <a:pt x="260" y="1"/>
                  </a:lnTo>
                  <a:lnTo>
                    <a:pt x="266" y="0"/>
                  </a:lnTo>
                  <a:lnTo>
                    <a:pt x="275" y="11"/>
                  </a:lnTo>
                  <a:lnTo>
                    <a:pt x="285" y="31"/>
                  </a:lnTo>
                  <a:lnTo>
                    <a:pt x="294" y="58"/>
                  </a:lnTo>
                  <a:lnTo>
                    <a:pt x="301" y="90"/>
                  </a:lnTo>
                  <a:lnTo>
                    <a:pt x="304" y="122"/>
                  </a:lnTo>
                  <a:lnTo>
                    <a:pt x="298" y="152"/>
                  </a:lnTo>
                  <a:lnTo>
                    <a:pt x="284" y="1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8" name="Freeform 390"/>
            <p:cNvSpPr>
              <a:spLocks/>
            </p:cNvSpPr>
            <p:nvPr/>
          </p:nvSpPr>
          <p:spPr bwMode="auto">
            <a:xfrm>
              <a:off x="2005" y="697"/>
              <a:ext cx="117" cy="68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235" y="6"/>
                </a:cxn>
                <a:cxn ang="0">
                  <a:pos x="233" y="10"/>
                </a:cxn>
                <a:cxn ang="0">
                  <a:pos x="230" y="13"/>
                </a:cxn>
                <a:cxn ang="0">
                  <a:pos x="225" y="15"/>
                </a:cxn>
                <a:cxn ang="0">
                  <a:pos x="220" y="17"/>
                </a:cxn>
                <a:cxn ang="0">
                  <a:pos x="215" y="19"/>
                </a:cxn>
                <a:cxn ang="0">
                  <a:pos x="210" y="21"/>
                </a:cxn>
                <a:cxn ang="0">
                  <a:pos x="205" y="25"/>
                </a:cxn>
                <a:cxn ang="0">
                  <a:pos x="196" y="34"/>
                </a:cxn>
                <a:cxn ang="0">
                  <a:pos x="187" y="45"/>
                </a:cxn>
                <a:cxn ang="0">
                  <a:pos x="178" y="56"/>
                </a:cxn>
                <a:cxn ang="0">
                  <a:pos x="167" y="67"/>
                </a:cxn>
                <a:cxn ang="0">
                  <a:pos x="157" y="79"/>
                </a:cxn>
                <a:cxn ang="0">
                  <a:pos x="148" y="89"/>
                </a:cxn>
                <a:cxn ang="0">
                  <a:pos x="136" y="100"/>
                </a:cxn>
                <a:cxn ang="0">
                  <a:pos x="126" y="109"/>
                </a:cxn>
                <a:cxn ang="0">
                  <a:pos x="114" y="118"/>
                </a:cxn>
                <a:cxn ang="0">
                  <a:pos x="103" y="125"/>
                </a:cxn>
                <a:cxn ang="0">
                  <a:pos x="90" y="131"/>
                </a:cxn>
                <a:cxn ang="0">
                  <a:pos x="78" y="135"/>
                </a:cxn>
                <a:cxn ang="0">
                  <a:pos x="64" y="138"/>
                </a:cxn>
                <a:cxn ang="0">
                  <a:pos x="50" y="136"/>
                </a:cxn>
                <a:cxn ang="0">
                  <a:pos x="35" y="134"/>
                </a:cxn>
                <a:cxn ang="0">
                  <a:pos x="19" y="128"/>
                </a:cxn>
                <a:cxn ang="0">
                  <a:pos x="12" y="126"/>
                </a:cxn>
                <a:cxn ang="0">
                  <a:pos x="7" y="121"/>
                </a:cxn>
                <a:cxn ang="0">
                  <a:pos x="4" y="116"/>
                </a:cxn>
                <a:cxn ang="0">
                  <a:pos x="0" y="109"/>
                </a:cxn>
                <a:cxn ang="0">
                  <a:pos x="11" y="110"/>
                </a:cxn>
                <a:cxn ang="0">
                  <a:pos x="20" y="112"/>
                </a:cxn>
                <a:cxn ang="0">
                  <a:pos x="30" y="113"/>
                </a:cxn>
                <a:cxn ang="0">
                  <a:pos x="41" y="115"/>
                </a:cxn>
                <a:cxn ang="0">
                  <a:pos x="51" y="115"/>
                </a:cxn>
                <a:cxn ang="0">
                  <a:pos x="61" y="113"/>
                </a:cxn>
                <a:cxn ang="0">
                  <a:pos x="72" y="110"/>
                </a:cxn>
                <a:cxn ang="0">
                  <a:pos x="82" y="104"/>
                </a:cxn>
                <a:cxn ang="0">
                  <a:pos x="103" y="94"/>
                </a:cxn>
                <a:cxn ang="0">
                  <a:pos x="121" y="78"/>
                </a:cxn>
                <a:cxn ang="0">
                  <a:pos x="139" y="60"/>
                </a:cxn>
                <a:cxn ang="0">
                  <a:pos x="155" y="42"/>
                </a:cxn>
                <a:cxn ang="0">
                  <a:pos x="171" y="26"/>
                </a:cxn>
                <a:cxn ang="0">
                  <a:pos x="189" y="12"/>
                </a:cxn>
                <a:cxn ang="0">
                  <a:pos x="210" y="3"/>
                </a:cxn>
                <a:cxn ang="0">
                  <a:pos x="234" y="0"/>
                </a:cxn>
              </a:cxnLst>
              <a:rect l="0" t="0" r="r" b="b"/>
              <a:pathLst>
                <a:path w="235" h="138">
                  <a:moveTo>
                    <a:pt x="234" y="0"/>
                  </a:moveTo>
                  <a:lnTo>
                    <a:pt x="235" y="6"/>
                  </a:lnTo>
                  <a:lnTo>
                    <a:pt x="233" y="10"/>
                  </a:lnTo>
                  <a:lnTo>
                    <a:pt x="230" y="13"/>
                  </a:lnTo>
                  <a:lnTo>
                    <a:pt x="225" y="15"/>
                  </a:lnTo>
                  <a:lnTo>
                    <a:pt x="220" y="17"/>
                  </a:lnTo>
                  <a:lnTo>
                    <a:pt x="215" y="19"/>
                  </a:lnTo>
                  <a:lnTo>
                    <a:pt x="210" y="21"/>
                  </a:lnTo>
                  <a:lnTo>
                    <a:pt x="205" y="25"/>
                  </a:lnTo>
                  <a:lnTo>
                    <a:pt x="196" y="34"/>
                  </a:lnTo>
                  <a:lnTo>
                    <a:pt x="187" y="45"/>
                  </a:lnTo>
                  <a:lnTo>
                    <a:pt x="178" y="56"/>
                  </a:lnTo>
                  <a:lnTo>
                    <a:pt x="167" y="67"/>
                  </a:lnTo>
                  <a:lnTo>
                    <a:pt x="157" y="79"/>
                  </a:lnTo>
                  <a:lnTo>
                    <a:pt x="148" y="89"/>
                  </a:lnTo>
                  <a:lnTo>
                    <a:pt x="136" y="100"/>
                  </a:lnTo>
                  <a:lnTo>
                    <a:pt x="126" y="109"/>
                  </a:lnTo>
                  <a:lnTo>
                    <a:pt x="114" y="118"/>
                  </a:lnTo>
                  <a:lnTo>
                    <a:pt x="103" y="125"/>
                  </a:lnTo>
                  <a:lnTo>
                    <a:pt x="90" y="131"/>
                  </a:lnTo>
                  <a:lnTo>
                    <a:pt x="78" y="135"/>
                  </a:lnTo>
                  <a:lnTo>
                    <a:pt x="64" y="138"/>
                  </a:lnTo>
                  <a:lnTo>
                    <a:pt x="50" y="136"/>
                  </a:lnTo>
                  <a:lnTo>
                    <a:pt x="35" y="134"/>
                  </a:lnTo>
                  <a:lnTo>
                    <a:pt x="19" y="128"/>
                  </a:lnTo>
                  <a:lnTo>
                    <a:pt x="12" y="126"/>
                  </a:lnTo>
                  <a:lnTo>
                    <a:pt x="7" y="121"/>
                  </a:lnTo>
                  <a:lnTo>
                    <a:pt x="4" y="116"/>
                  </a:lnTo>
                  <a:lnTo>
                    <a:pt x="0" y="109"/>
                  </a:lnTo>
                  <a:lnTo>
                    <a:pt x="11" y="110"/>
                  </a:lnTo>
                  <a:lnTo>
                    <a:pt x="20" y="112"/>
                  </a:lnTo>
                  <a:lnTo>
                    <a:pt x="30" y="113"/>
                  </a:lnTo>
                  <a:lnTo>
                    <a:pt x="41" y="115"/>
                  </a:lnTo>
                  <a:lnTo>
                    <a:pt x="51" y="115"/>
                  </a:lnTo>
                  <a:lnTo>
                    <a:pt x="61" y="113"/>
                  </a:lnTo>
                  <a:lnTo>
                    <a:pt x="72" y="110"/>
                  </a:lnTo>
                  <a:lnTo>
                    <a:pt x="82" y="104"/>
                  </a:lnTo>
                  <a:lnTo>
                    <a:pt x="103" y="94"/>
                  </a:lnTo>
                  <a:lnTo>
                    <a:pt x="121" y="78"/>
                  </a:lnTo>
                  <a:lnTo>
                    <a:pt x="139" y="60"/>
                  </a:lnTo>
                  <a:lnTo>
                    <a:pt x="155" y="42"/>
                  </a:lnTo>
                  <a:lnTo>
                    <a:pt x="171" y="26"/>
                  </a:lnTo>
                  <a:lnTo>
                    <a:pt x="189" y="12"/>
                  </a:lnTo>
                  <a:lnTo>
                    <a:pt x="210" y="3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9" name="Freeform 391"/>
            <p:cNvSpPr>
              <a:spLocks/>
            </p:cNvSpPr>
            <p:nvPr/>
          </p:nvSpPr>
          <p:spPr bwMode="auto">
            <a:xfrm>
              <a:off x="1890" y="726"/>
              <a:ext cx="237" cy="164"/>
            </a:xfrm>
            <a:custGeom>
              <a:avLst/>
              <a:gdLst/>
              <a:ahLst/>
              <a:cxnLst>
                <a:cxn ang="0">
                  <a:pos x="270" y="306"/>
                </a:cxn>
                <a:cxn ang="0">
                  <a:pos x="244" y="321"/>
                </a:cxn>
                <a:cxn ang="0">
                  <a:pos x="214" y="329"/>
                </a:cxn>
                <a:cxn ang="0">
                  <a:pos x="179" y="325"/>
                </a:cxn>
                <a:cxn ang="0">
                  <a:pos x="133" y="304"/>
                </a:cxn>
                <a:cxn ang="0">
                  <a:pos x="77" y="263"/>
                </a:cxn>
                <a:cxn ang="0">
                  <a:pos x="31" y="216"/>
                </a:cxn>
                <a:cxn ang="0">
                  <a:pos x="4" y="180"/>
                </a:cxn>
                <a:cxn ang="0">
                  <a:pos x="21" y="150"/>
                </a:cxn>
                <a:cxn ang="0">
                  <a:pos x="25" y="157"/>
                </a:cxn>
                <a:cxn ang="0">
                  <a:pos x="39" y="174"/>
                </a:cxn>
                <a:cxn ang="0">
                  <a:pos x="61" y="198"/>
                </a:cxn>
                <a:cxn ang="0">
                  <a:pos x="88" y="226"/>
                </a:cxn>
                <a:cxn ang="0">
                  <a:pos x="119" y="253"/>
                </a:cxn>
                <a:cxn ang="0">
                  <a:pos x="152" y="276"/>
                </a:cxn>
                <a:cxn ang="0">
                  <a:pos x="187" y="292"/>
                </a:cxn>
                <a:cxn ang="0">
                  <a:pos x="220" y="295"/>
                </a:cxn>
                <a:cxn ang="0">
                  <a:pos x="247" y="281"/>
                </a:cxn>
                <a:cxn ang="0">
                  <a:pos x="279" y="251"/>
                </a:cxn>
                <a:cxn ang="0">
                  <a:pos x="314" y="210"/>
                </a:cxn>
                <a:cxn ang="0">
                  <a:pos x="351" y="162"/>
                </a:cxn>
                <a:cxn ang="0">
                  <a:pos x="385" y="113"/>
                </a:cxn>
                <a:cxn ang="0">
                  <a:pos x="414" y="69"/>
                </a:cxn>
                <a:cxn ang="0">
                  <a:pos x="435" y="35"/>
                </a:cxn>
                <a:cxn ang="0">
                  <a:pos x="446" y="16"/>
                </a:cxn>
                <a:cxn ang="0">
                  <a:pos x="475" y="3"/>
                </a:cxn>
                <a:cxn ang="0">
                  <a:pos x="464" y="21"/>
                </a:cxn>
                <a:cxn ang="0">
                  <a:pos x="445" y="53"/>
                </a:cxn>
                <a:cxn ang="0">
                  <a:pos x="419" y="96"/>
                </a:cxn>
                <a:cxn ang="0">
                  <a:pos x="389" y="144"/>
                </a:cxn>
                <a:cxn ang="0">
                  <a:pos x="357" y="194"/>
                </a:cxn>
                <a:cxn ang="0">
                  <a:pos x="325" y="241"/>
                </a:cxn>
                <a:cxn ang="0">
                  <a:pos x="294" y="281"/>
                </a:cxn>
              </a:cxnLst>
              <a:rect l="0" t="0" r="r" b="b"/>
              <a:pathLst>
                <a:path w="476" h="329">
                  <a:moveTo>
                    <a:pt x="280" y="298"/>
                  </a:moveTo>
                  <a:lnTo>
                    <a:pt x="270" y="306"/>
                  </a:lnTo>
                  <a:lnTo>
                    <a:pt x="258" y="314"/>
                  </a:lnTo>
                  <a:lnTo>
                    <a:pt x="244" y="321"/>
                  </a:lnTo>
                  <a:lnTo>
                    <a:pt x="230" y="325"/>
                  </a:lnTo>
                  <a:lnTo>
                    <a:pt x="214" y="329"/>
                  </a:lnTo>
                  <a:lnTo>
                    <a:pt x="197" y="329"/>
                  </a:lnTo>
                  <a:lnTo>
                    <a:pt x="179" y="325"/>
                  </a:lnTo>
                  <a:lnTo>
                    <a:pt x="160" y="319"/>
                  </a:lnTo>
                  <a:lnTo>
                    <a:pt x="133" y="304"/>
                  </a:lnTo>
                  <a:lnTo>
                    <a:pt x="104" y="286"/>
                  </a:lnTo>
                  <a:lnTo>
                    <a:pt x="77" y="263"/>
                  </a:lnTo>
                  <a:lnTo>
                    <a:pt x="53" y="239"/>
                  </a:lnTo>
                  <a:lnTo>
                    <a:pt x="31" y="216"/>
                  </a:lnTo>
                  <a:lnTo>
                    <a:pt x="15" y="196"/>
                  </a:lnTo>
                  <a:lnTo>
                    <a:pt x="4" y="180"/>
                  </a:lnTo>
                  <a:lnTo>
                    <a:pt x="0" y="171"/>
                  </a:lnTo>
                  <a:lnTo>
                    <a:pt x="21" y="150"/>
                  </a:lnTo>
                  <a:lnTo>
                    <a:pt x="22" y="151"/>
                  </a:lnTo>
                  <a:lnTo>
                    <a:pt x="25" y="157"/>
                  </a:lnTo>
                  <a:lnTo>
                    <a:pt x="31" y="164"/>
                  </a:lnTo>
                  <a:lnTo>
                    <a:pt x="39" y="174"/>
                  </a:lnTo>
                  <a:lnTo>
                    <a:pt x="50" y="186"/>
                  </a:lnTo>
                  <a:lnTo>
                    <a:pt x="61" y="198"/>
                  </a:lnTo>
                  <a:lnTo>
                    <a:pt x="74" y="212"/>
                  </a:lnTo>
                  <a:lnTo>
                    <a:pt x="88" y="226"/>
                  </a:lnTo>
                  <a:lnTo>
                    <a:pt x="103" y="240"/>
                  </a:lnTo>
                  <a:lnTo>
                    <a:pt x="119" y="253"/>
                  </a:lnTo>
                  <a:lnTo>
                    <a:pt x="135" y="265"/>
                  </a:lnTo>
                  <a:lnTo>
                    <a:pt x="152" y="276"/>
                  </a:lnTo>
                  <a:lnTo>
                    <a:pt x="169" y="285"/>
                  </a:lnTo>
                  <a:lnTo>
                    <a:pt x="187" y="292"/>
                  </a:lnTo>
                  <a:lnTo>
                    <a:pt x="204" y="295"/>
                  </a:lnTo>
                  <a:lnTo>
                    <a:pt x="220" y="295"/>
                  </a:lnTo>
                  <a:lnTo>
                    <a:pt x="233" y="291"/>
                  </a:lnTo>
                  <a:lnTo>
                    <a:pt x="247" y="281"/>
                  </a:lnTo>
                  <a:lnTo>
                    <a:pt x="263" y="269"/>
                  </a:lnTo>
                  <a:lnTo>
                    <a:pt x="279" y="251"/>
                  </a:lnTo>
                  <a:lnTo>
                    <a:pt x="297" y="232"/>
                  </a:lnTo>
                  <a:lnTo>
                    <a:pt x="314" y="210"/>
                  </a:lnTo>
                  <a:lnTo>
                    <a:pt x="333" y="186"/>
                  </a:lnTo>
                  <a:lnTo>
                    <a:pt x="351" y="162"/>
                  </a:lnTo>
                  <a:lnTo>
                    <a:pt x="369" y="137"/>
                  </a:lnTo>
                  <a:lnTo>
                    <a:pt x="385" y="113"/>
                  </a:lnTo>
                  <a:lnTo>
                    <a:pt x="400" y="90"/>
                  </a:lnTo>
                  <a:lnTo>
                    <a:pt x="414" y="69"/>
                  </a:lnTo>
                  <a:lnTo>
                    <a:pt x="425" y="51"/>
                  </a:lnTo>
                  <a:lnTo>
                    <a:pt x="435" y="35"/>
                  </a:lnTo>
                  <a:lnTo>
                    <a:pt x="442" y="23"/>
                  </a:lnTo>
                  <a:lnTo>
                    <a:pt x="446" y="16"/>
                  </a:lnTo>
                  <a:lnTo>
                    <a:pt x="476" y="0"/>
                  </a:lnTo>
                  <a:lnTo>
                    <a:pt x="475" y="3"/>
                  </a:lnTo>
                  <a:lnTo>
                    <a:pt x="470" y="9"/>
                  </a:lnTo>
                  <a:lnTo>
                    <a:pt x="464" y="21"/>
                  </a:lnTo>
                  <a:lnTo>
                    <a:pt x="455" y="36"/>
                  </a:lnTo>
                  <a:lnTo>
                    <a:pt x="445" y="53"/>
                  </a:lnTo>
                  <a:lnTo>
                    <a:pt x="433" y="74"/>
                  </a:lnTo>
                  <a:lnTo>
                    <a:pt x="419" y="96"/>
                  </a:lnTo>
                  <a:lnTo>
                    <a:pt x="405" y="119"/>
                  </a:lnTo>
                  <a:lnTo>
                    <a:pt x="389" y="144"/>
                  </a:lnTo>
                  <a:lnTo>
                    <a:pt x="373" y="169"/>
                  </a:lnTo>
                  <a:lnTo>
                    <a:pt x="357" y="194"/>
                  </a:lnTo>
                  <a:lnTo>
                    <a:pt x="341" y="218"/>
                  </a:lnTo>
                  <a:lnTo>
                    <a:pt x="325" y="241"/>
                  </a:lnTo>
                  <a:lnTo>
                    <a:pt x="309" y="262"/>
                  </a:lnTo>
                  <a:lnTo>
                    <a:pt x="294" y="281"/>
                  </a:lnTo>
                  <a:lnTo>
                    <a:pt x="280" y="2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Freeform 392"/>
            <p:cNvSpPr>
              <a:spLocks/>
            </p:cNvSpPr>
            <p:nvPr/>
          </p:nvSpPr>
          <p:spPr bwMode="auto">
            <a:xfrm>
              <a:off x="2121" y="747"/>
              <a:ext cx="29" cy="189"/>
            </a:xfrm>
            <a:custGeom>
              <a:avLst/>
              <a:gdLst/>
              <a:ahLst/>
              <a:cxnLst>
                <a:cxn ang="0">
                  <a:pos x="44" y="57"/>
                </a:cxn>
                <a:cxn ang="0">
                  <a:pos x="33" y="159"/>
                </a:cxn>
                <a:cxn ang="0">
                  <a:pos x="59" y="378"/>
                </a:cxn>
                <a:cxn ang="0">
                  <a:pos x="41" y="350"/>
                </a:cxn>
                <a:cxn ang="0">
                  <a:pos x="29" y="317"/>
                </a:cxn>
                <a:cxn ang="0">
                  <a:pos x="18" y="279"/>
                </a:cxn>
                <a:cxn ang="0">
                  <a:pos x="13" y="237"/>
                </a:cxn>
                <a:cxn ang="0">
                  <a:pos x="8" y="194"/>
                </a:cxn>
                <a:cxn ang="0">
                  <a:pos x="5" y="152"/>
                </a:cxn>
                <a:cxn ang="0">
                  <a:pos x="2" y="110"/>
                </a:cxn>
                <a:cxn ang="0">
                  <a:pos x="0" y="73"/>
                </a:cxn>
                <a:cxn ang="0">
                  <a:pos x="2" y="64"/>
                </a:cxn>
                <a:cxn ang="0">
                  <a:pos x="6" y="54"/>
                </a:cxn>
                <a:cxn ang="0">
                  <a:pos x="10" y="44"/>
                </a:cxn>
                <a:cxn ang="0">
                  <a:pos x="16" y="33"/>
                </a:cxn>
                <a:cxn ang="0">
                  <a:pos x="23" y="23"/>
                </a:cxn>
                <a:cxn ang="0">
                  <a:pos x="31" y="14"/>
                </a:cxn>
                <a:cxn ang="0">
                  <a:pos x="39" y="6"/>
                </a:cxn>
                <a:cxn ang="0">
                  <a:pos x="48" y="0"/>
                </a:cxn>
                <a:cxn ang="0">
                  <a:pos x="48" y="7"/>
                </a:cxn>
                <a:cxn ang="0">
                  <a:pos x="47" y="22"/>
                </a:cxn>
                <a:cxn ang="0">
                  <a:pos x="45" y="41"/>
                </a:cxn>
                <a:cxn ang="0">
                  <a:pos x="44" y="57"/>
                </a:cxn>
              </a:cxnLst>
              <a:rect l="0" t="0" r="r" b="b"/>
              <a:pathLst>
                <a:path w="59" h="378">
                  <a:moveTo>
                    <a:pt x="44" y="57"/>
                  </a:moveTo>
                  <a:lnTo>
                    <a:pt x="33" y="159"/>
                  </a:lnTo>
                  <a:lnTo>
                    <a:pt x="59" y="378"/>
                  </a:lnTo>
                  <a:lnTo>
                    <a:pt x="41" y="350"/>
                  </a:lnTo>
                  <a:lnTo>
                    <a:pt x="29" y="317"/>
                  </a:lnTo>
                  <a:lnTo>
                    <a:pt x="18" y="279"/>
                  </a:lnTo>
                  <a:lnTo>
                    <a:pt x="13" y="237"/>
                  </a:lnTo>
                  <a:lnTo>
                    <a:pt x="8" y="194"/>
                  </a:lnTo>
                  <a:lnTo>
                    <a:pt x="5" y="152"/>
                  </a:lnTo>
                  <a:lnTo>
                    <a:pt x="2" y="110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6" y="54"/>
                  </a:lnTo>
                  <a:lnTo>
                    <a:pt x="10" y="44"/>
                  </a:lnTo>
                  <a:lnTo>
                    <a:pt x="16" y="33"/>
                  </a:lnTo>
                  <a:lnTo>
                    <a:pt x="23" y="23"/>
                  </a:lnTo>
                  <a:lnTo>
                    <a:pt x="31" y="14"/>
                  </a:lnTo>
                  <a:lnTo>
                    <a:pt x="39" y="6"/>
                  </a:lnTo>
                  <a:lnTo>
                    <a:pt x="48" y="0"/>
                  </a:lnTo>
                  <a:lnTo>
                    <a:pt x="48" y="7"/>
                  </a:lnTo>
                  <a:lnTo>
                    <a:pt x="47" y="22"/>
                  </a:lnTo>
                  <a:lnTo>
                    <a:pt x="45" y="41"/>
                  </a:lnTo>
                  <a:lnTo>
                    <a:pt x="44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Freeform 393"/>
            <p:cNvSpPr>
              <a:spLocks/>
            </p:cNvSpPr>
            <p:nvPr/>
          </p:nvSpPr>
          <p:spPr bwMode="auto">
            <a:xfrm>
              <a:off x="2084" y="305"/>
              <a:ext cx="26" cy="4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6" y="12"/>
                </a:cxn>
                <a:cxn ang="0">
                  <a:pos x="9" y="22"/>
                </a:cxn>
                <a:cxn ang="0">
                  <a:pos x="14" y="32"/>
                </a:cxn>
                <a:cxn ang="0">
                  <a:pos x="20" y="41"/>
                </a:cxn>
                <a:cxn ang="0">
                  <a:pos x="27" y="51"/>
                </a:cxn>
                <a:cxn ang="0">
                  <a:pos x="35" y="59"/>
                </a:cxn>
                <a:cxn ang="0">
                  <a:pos x="43" y="67"/>
                </a:cxn>
                <a:cxn ang="0">
                  <a:pos x="53" y="75"/>
                </a:cxn>
                <a:cxn ang="0">
                  <a:pos x="51" y="81"/>
                </a:cxn>
                <a:cxn ang="0">
                  <a:pos x="45" y="88"/>
                </a:cxn>
                <a:cxn ang="0">
                  <a:pos x="38" y="93"/>
                </a:cxn>
                <a:cxn ang="0">
                  <a:pos x="35" y="93"/>
                </a:cxn>
                <a:cxn ang="0">
                  <a:pos x="36" y="86"/>
                </a:cxn>
                <a:cxn ang="0">
                  <a:pos x="36" y="81"/>
                </a:cxn>
                <a:cxn ang="0">
                  <a:pos x="32" y="75"/>
                </a:cxn>
                <a:cxn ang="0">
                  <a:pos x="29" y="69"/>
                </a:cxn>
                <a:cxn ang="0">
                  <a:pos x="23" y="65"/>
                </a:cxn>
                <a:cxn ang="0">
                  <a:pos x="17" y="59"/>
                </a:cxn>
                <a:cxn ang="0">
                  <a:pos x="12" y="53"/>
                </a:cxn>
                <a:cxn ang="0">
                  <a:pos x="6" y="46"/>
                </a:cxn>
                <a:cxn ang="0">
                  <a:pos x="1" y="33"/>
                </a:cxn>
                <a:cxn ang="0">
                  <a:pos x="0" y="17"/>
                </a:cxn>
                <a:cxn ang="0">
                  <a:pos x="1" y="5"/>
                </a:cxn>
                <a:cxn ang="0">
                  <a:pos x="4" y="0"/>
                </a:cxn>
              </a:cxnLst>
              <a:rect l="0" t="0" r="r" b="b"/>
              <a:pathLst>
                <a:path w="53" h="93">
                  <a:moveTo>
                    <a:pt x="4" y="0"/>
                  </a:moveTo>
                  <a:lnTo>
                    <a:pt x="6" y="12"/>
                  </a:lnTo>
                  <a:lnTo>
                    <a:pt x="9" y="22"/>
                  </a:lnTo>
                  <a:lnTo>
                    <a:pt x="14" y="32"/>
                  </a:lnTo>
                  <a:lnTo>
                    <a:pt x="20" y="41"/>
                  </a:lnTo>
                  <a:lnTo>
                    <a:pt x="27" y="51"/>
                  </a:lnTo>
                  <a:lnTo>
                    <a:pt x="35" y="59"/>
                  </a:lnTo>
                  <a:lnTo>
                    <a:pt x="43" y="67"/>
                  </a:lnTo>
                  <a:lnTo>
                    <a:pt x="53" y="75"/>
                  </a:lnTo>
                  <a:lnTo>
                    <a:pt x="51" y="81"/>
                  </a:lnTo>
                  <a:lnTo>
                    <a:pt x="45" y="88"/>
                  </a:lnTo>
                  <a:lnTo>
                    <a:pt x="38" y="93"/>
                  </a:lnTo>
                  <a:lnTo>
                    <a:pt x="35" y="93"/>
                  </a:lnTo>
                  <a:lnTo>
                    <a:pt x="36" y="86"/>
                  </a:lnTo>
                  <a:lnTo>
                    <a:pt x="36" y="81"/>
                  </a:lnTo>
                  <a:lnTo>
                    <a:pt x="32" y="75"/>
                  </a:lnTo>
                  <a:lnTo>
                    <a:pt x="29" y="69"/>
                  </a:lnTo>
                  <a:lnTo>
                    <a:pt x="23" y="65"/>
                  </a:lnTo>
                  <a:lnTo>
                    <a:pt x="17" y="59"/>
                  </a:lnTo>
                  <a:lnTo>
                    <a:pt x="12" y="53"/>
                  </a:lnTo>
                  <a:lnTo>
                    <a:pt x="6" y="46"/>
                  </a:lnTo>
                  <a:lnTo>
                    <a:pt x="1" y="33"/>
                  </a:lnTo>
                  <a:lnTo>
                    <a:pt x="0" y="17"/>
                  </a:lnTo>
                  <a:lnTo>
                    <a:pt x="1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Freeform 394"/>
            <p:cNvSpPr>
              <a:spLocks/>
            </p:cNvSpPr>
            <p:nvPr/>
          </p:nvSpPr>
          <p:spPr bwMode="auto">
            <a:xfrm>
              <a:off x="2067" y="364"/>
              <a:ext cx="41" cy="2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77" y="12"/>
                </a:cxn>
                <a:cxn ang="0">
                  <a:pos x="73" y="20"/>
                </a:cxn>
                <a:cxn ang="0">
                  <a:pos x="65" y="28"/>
                </a:cxn>
                <a:cxn ang="0">
                  <a:pos x="52" y="38"/>
                </a:cxn>
                <a:cxn ang="0">
                  <a:pos x="37" y="39"/>
                </a:cxn>
                <a:cxn ang="0">
                  <a:pos x="25" y="38"/>
                </a:cxn>
                <a:cxn ang="0">
                  <a:pos x="16" y="35"/>
                </a:cxn>
                <a:cxn ang="0">
                  <a:pos x="9" y="31"/>
                </a:cxn>
                <a:cxn ang="0">
                  <a:pos x="4" y="27"/>
                </a:cxn>
                <a:cxn ang="0">
                  <a:pos x="1" y="23"/>
                </a:cxn>
                <a:cxn ang="0">
                  <a:pos x="0" y="19"/>
                </a:cxn>
                <a:cxn ang="0">
                  <a:pos x="0" y="17"/>
                </a:cxn>
                <a:cxn ang="0">
                  <a:pos x="18" y="21"/>
                </a:cxn>
                <a:cxn ang="0">
                  <a:pos x="34" y="23"/>
                </a:cxn>
                <a:cxn ang="0">
                  <a:pos x="48" y="20"/>
                </a:cxn>
                <a:cxn ang="0">
                  <a:pos x="60" y="15"/>
                </a:cxn>
                <a:cxn ang="0">
                  <a:pos x="69" y="10"/>
                </a:cxn>
                <a:cxn ang="0">
                  <a:pos x="76" y="4"/>
                </a:cxn>
                <a:cxn ang="0">
                  <a:pos x="79" y="1"/>
                </a:cxn>
                <a:cxn ang="0">
                  <a:pos x="82" y="0"/>
                </a:cxn>
              </a:cxnLst>
              <a:rect l="0" t="0" r="r" b="b"/>
              <a:pathLst>
                <a:path w="82" h="39">
                  <a:moveTo>
                    <a:pt x="82" y="0"/>
                  </a:moveTo>
                  <a:lnTo>
                    <a:pt x="77" y="12"/>
                  </a:lnTo>
                  <a:lnTo>
                    <a:pt x="73" y="20"/>
                  </a:lnTo>
                  <a:lnTo>
                    <a:pt x="65" y="28"/>
                  </a:lnTo>
                  <a:lnTo>
                    <a:pt x="52" y="38"/>
                  </a:lnTo>
                  <a:lnTo>
                    <a:pt x="37" y="39"/>
                  </a:lnTo>
                  <a:lnTo>
                    <a:pt x="25" y="38"/>
                  </a:lnTo>
                  <a:lnTo>
                    <a:pt x="16" y="35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18" y="21"/>
                  </a:lnTo>
                  <a:lnTo>
                    <a:pt x="34" y="23"/>
                  </a:lnTo>
                  <a:lnTo>
                    <a:pt x="48" y="20"/>
                  </a:lnTo>
                  <a:lnTo>
                    <a:pt x="60" y="15"/>
                  </a:lnTo>
                  <a:lnTo>
                    <a:pt x="69" y="10"/>
                  </a:lnTo>
                  <a:lnTo>
                    <a:pt x="76" y="4"/>
                  </a:lnTo>
                  <a:lnTo>
                    <a:pt x="79" y="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Freeform 399"/>
            <p:cNvSpPr>
              <a:spLocks/>
            </p:cNvSpPr>
            <p:nvPr/>
          </p:nvSpPr>
          <p:spPr bwMode="auto">
            <a:xfrm>
              <a:off x="2011" y="296"/>
              <a:ext cx="41" cy="37"/>
            </a:xfrm>
            <a:custGeom>
              <a:avLst/>
              <a:gdLst/>
              <a:ahLst/>
              <a:cxnLst>
                <a:cxn ang="0">
                  <a:pos x="13" y="28"/>
                </a:cxn>
                <a:cxn ang="0">
                  <a:pos x="14" y="20"/>
                </a:cxn>
                <a:cxn ang="0">
                  <a:pos x="17" y="12"/>
                </a:cxn>
                <a:cxn ang="0">
                  <a:pos x="23" y="5"/>
                </a:cxn>
                <a:cxn ang="0">
                  <a:pos x="31" y="0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4" y="13"/>
                </a:cxn>
                <a:cxn ang="0">
                  <a:pos x="1" y="21"/>
                </a:cxn>
                <a:cxn ang="0">
                  <a:pos x="0" y="30"/>
                </a:cxn>
                <a:cxn ang="0">
                  <a:pos x="1" y="39"/>
                </a:cxn>
                <a:cxn ang="0">
                  <a:pos x="5" y="47"/>
                </a:cxn>
                <a:cxn ang="0">
                  <a:pos x="9" y="54"/>
                </a:cxn>
                <a:cxn ang="0">
                  <a:pos x="15" y="61"/>
                </a:cxn>
                <a:cxn ang="0">
                  <a:pos x="23" y="66"/>
                </a:cxn>
                <a:cxn ang="0">
                  <a:pos x="31" y="70"/>
                </a:cxn>
                <a:cxn ang="0">
                  <a:pos x="40" y="72"/>
                </a:cxn>
                <a:cxn ang="0">
                  <a:pos x="51" y="73"/>
                </a:cxn>
                <a:cxn ang="0">
                  <a:pos x="60" y="72"/>
                </a:cxn>
                <a:cxn ang="0">
                  <a:pos x="69" y="71"/>
                </a:cxn>
                <a:cxn ang="0">
                  <a:pos x="76" y="68"/>
                </a:cxn>
                <a:cxn ang="0">
                  <a:pos x="83" y="63"/>
                </a:cxn>
                <a:cxn ang="0">
                  <a:pos x="78" y="64"/>
                </a:cxn>
                <a:cxn ang="0">
                  <a:pos x="75" y="64"/>
                </a:cxn>
                <a:cxn ang="0">
                  <a:pos x="70" y="65"/>
                </a:cxn>
                <a:cxn ang="0">
                  <a:pos x="66" y="65"/>
                </a:cxn>
                <a:cxn ang="0">
                  <a:pos x="55" y="64"/>
                </a:cxn>
                <a:cxn ang="0">
                  <a:pos x="45" y="63"/>
                </a:cxn>
                <a:cxn ang="0">
                  <a:pos x="36" y="59"/>
                </a:cxn>
                <a:cxn ang="0">
                  <a:pos x="29" y="55"/>
                </a:cxn>
                <a:cxn ang="0">
                  <a:pos x="22" y="49"/>
                </a:cxn>
                <a:cxn ang="0">
                  <a:pos x="17" y="43"/>
                </a:cxn>
                <a:cxn ang="0">
                  <a:pos x="14" y="36"/>
                </a:cxn>
                <a:cxn ang="0">
                  <a:pos x="13" y="28"/>
                </a:cxn>
              </a:cxnLst>
              <a:rect l="0" t="0" r="r" b="b"/>
              <a:pathLst>
                <a:path w="83" h="73">
                  <a:moveTo>
                    <a:pt x="13" y="28"/>
                  </a:moveTo>
                  <a:lnTo>
                    <a:pt x="14" y="20"/>
                  </a:lnTo>
                  <a:lnTo>
                    <a:pt x="17" y="12"/>
                  </a:lnTo>
                  <a:lnTo>
                    <a:pt x="23" y="5"/>
                  </a:lnTo>
                  <a:lnTo>
                    <a:pt x="31" y="0"/>
                  </a:lnTo>
                  <a:lnTo>
                    <a:pt x="13" y="0"/>
                  </a:lnTo>
                  <a:lnTo>
                    <a:pt x="7" y="6"/>
                  </a:lnTo>
                  <a:lnTo>
                    <a:pt x="4" y="13"/>
                  </a:lnTo>
                  <a:lnTo>
                    <a:pt x="1" y="21"/>
                  </a:lnTo>
                  <a:lnTo>
                    <a:pt x="0" y="30"/>
                  </a:lnTo>
                  <a:lnTo>
                    <a:pt x="1" y="39"/>
                  </a:lnTo>
                  <a:lnTo>
                    <a:pt x="5" y="47"/>
                  </a:lnTo>
                  <a:lnTo>
                    <a:pt x="9" y="54"/>
                  </a:lnTo>
                  <a:lnTo>
                    <a:pt x="15" y="61"/>
                  </a:lnTo>
                  <a:lnTo>
                    <a:pt x="23" y="66"/>
                  </a:lnTo>
                  <a:lnTo>
                    <a:pt x="31" y="70"/>
                  </a:lnTo>
                  <a:lnTo>
                    <a:pt x="40" y="72"/>
                  </a:lnTo>
                  <a:lnTo>
                    <a:pt x="51" y="73"/>
                  </a:lnTo>
                  <a:lnTo>
                    <a:pt x="60" y="72"/>
                  </a:lnTo>
                  <a:lnTo>
                    <a:pt x="69" y="71"/>
                  </a:lnTo>
                  <a:lnTo>
                    <a:pt x="76" y="68"/>
                  </a:lnTo>
                  <a:lnTo>
                    <a:pt x="83" y="63"/>
                  </a:lnTo>
                  <a:lnTo>
                    <a:pt x="78" y="64"/>
                  </a:lnTo>
                  <a:lnTo>
                    <a:pt x="75" y="64"/>
                  </a:lnTo>
                  <a:lnTo>
                    <a:pt x="70" y="65"/>
                  </a:lnTo>
                  <a:lnTo>
                    <a:pt x="66" y="65"/>
                  </a:lnTo>
                  <a:lnTo>
                    <a:pt x="55" y="64"/>
                  </a:lnTo>
                  <a:lnTo>
                    <a:pt x="45" y="63"/>
                  </a:lnTo>
                  <a:lnTo>
                    <a:pt x="36" y="59"/>
                  </a:lnTo>
                  <a:lnTo>
                    <a:pt x="29" y="55"/>
                  </a:lnTo>
                  <a:lnTo>
                    <a:pt x="22" y="49"/>
                  </a:lnTo>
                  <a:lnTo>
                    <a:pt x="17" y="43"/>
                  </a:lnTo>
                  <a:lnTo>
                    <a:pt x="14" y="36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Freeform 400"/>
            <p:cNvSpPr>
              <a:spLocks/>
            </p:cNvSpPr>
            <p:nvPr/>
          </p:nvSpPr>
          <p:spPr bwMode="auto">
            <a:xfrm>
              <a:off x="2104" y="286"/>
              <a:ext cx="37" cy="33"/>
            </a:xfrm>
            <a:custGeom>
              <a:avLst/>
              <a:gdLst/>
              <a:ahLst/>
              <a:cxnLst>
                <a:cxn ang="0">
                  <a:pos x="12" y="25"/>
                </a:cxn>
                <a:cxn ang="0">
                  <a:pos x="13" y="17"/>
                </a:cxn>
                <a:cxn ang="0">
                  <a:pos x="17" y="10"/>
                </a:cxn>
                <a:cxn ang="0">
                  <a:pos x="22" y="4"/>
                </a:cxn>
                <a:cxn ang="0">
                  <a:pos x="29" y="0"/>
                </a:cxn>
                <a:cxn ang="0">
                  <a:pos x="12" y="0"/>
                </a:cxn>
                <a:cxn ang="0">
                  <a:pos x="7" y="6"/>
                </a:cxn>
                <a:cxn ang="0">
                  <a:pos x="4" y="11"/>
                </a:cxn>
                <a:cxn ang="0">
                  <a:pos x="2" y="18"/>
                </a:cxn>
                <a:cxn ang="0">
                  <a:pos x="0" y="26"/>
                </a:cxn>
                <a:cxn ang="0">
                  <a:pos x="2" y="34"/>
                </a:cxn>
                <a:cxn ang="0">
                  <a:pos x="4" y="41"/>
                </a:cxn>
                <a:cxn ang="0">
                  <a:pos x="9" y="48"/>
                </a:cxn>
                <a:cxn ang="0">
                  <a:pos x="14" y="54"/>
                </a:cxn>
                <a:cxn ang="0">
                  <a:pos x="21" y="59"/>
                </a:cxn>
                <a:cxn ang="0">
                  <a:pos x="28" y="62"/>
                </a:cxn>
                <a:cxn ang="0">
                  <a:pos x="37" y="64"/>
                </a:cxn>
                <a:cxn ang="0">
                  <a:pos x="47" y="66"/>
                </a:cxn>
                <a:cxn ang="0">
                  <a:pos x="55" y="64"/>
                </a:cxn>
                <a:cxn ang="0">
                  <a:pos x="63" y="63"/>
                </a:cxn>
                <a:cxn ang="0">
                  <a:pos x="70" y="61"/>
                </a:cxn>
                <a:cxn ang="0">
                  <a:pos x="75" y="57"/>
                </a:cxn>
                <a:cxn ang="0">
                  <a:pos x="72" y="59"/>
                </a:cxn>
                <a:cxn ang="0">
                  <a:pos x="67" y="59"/>
                </a:cxn>
                <a:cxn ang="0">
                  <a:pos x="64" y="59"/>
                </a:cxn>
                <a:cxn ang="0">
                  <a:pos x="59" y="59"/>
                </a:cxn>
                <a:cxn ang="0">
                  <a:pos x="50" y="57"/>
                </a:cxn>
                <a:cxn ang="0">
                  <a:pos x="41" y="56"/>
                </a:cxn>
                <a:cxn ang="0">
                  <a:pos x="33" y="53"/>
                </a:cxn>
                <a:cxn ang="0">
                  <a:pos x="26" y="48"/>
                </a:cxn>
                <a:cxn ang="0">
                  <a:pos x="20" y="44"/>
                </a:cxn>
                <a:cxn ang="0">
                  <a:pos x="15" y="38"/>
                </a:cxn>
                <a:cxn ang="0">
                  <a:pos x="13" y="32"/>
                </a:cxn>
                <a:cxn ang="0">
                  <a:pos x="12" y="25"/>
                </a:cxn>
              </a:cxnLst>
              <a:rect l="0" t="0" r="r" b="b"/>
              <a:pathLst>
                <a:path w="75" h="66">
                  <a:moveTo>
                    <a:pt x="12" y="25"/>
                  </a:moveTo>
                  <a:lnTo>
                    <a:pt x="13" y="17"/>
                  </a:lnTo>
                  <a:lnTo>
                    <a:pt x="17" y="10"/>
                  </a:lnTo>
                  <a:lnTo>
                    <a:pt x="22" y="4"/>
                  </a:lnTo>
                  <a:lnTo>
                    <a:pt x="29" y="0"/>
                  </a:lnTo>
                  <a:lnTo>
                    <a:pt x="12" y="0"/>
                  </a:lnTo>
                  <a:lnTo>
                    <a:pt x="7" y="6"/>
                  </a:lnTo>
                  <a:lnTo>
                    <a:pt x="4" y="11"/>
                  </a:lnTo>
                  <a:lnTo>
                    <a:pt x="2" y="18"/>
                  </a:lnTo>
                  <a:lnTo>
                    <a:pt x="0" y="26"/>
                  </a:lnTo>
                  <a:lnTo>
                    <a:pt x="2" y="34"/>
                  </a:lnTo>
                  <a:lnTo>
                    <a:pt x="4" y="41"/>
                  </a:lnTo>
                  <a:lnTo>
                    <a:pt x="9" y="48"/>
                  </a:lnTo>
                  <a:lnTo>
                    <a:pt x="14" y="54"/>
                  </a:lnTo>
                  <a:lnTo>
                    <a:pt x="21" y="59"/>
                  </a:lnTo>
                  <a:lnTo>
                    <a:pt x="28" y="62"/>
                  </a:lnTo>
                  <a:lnTo>
                    <a:pt x="37" y="64"/>
                  </a:lnTo>
                  <a:lnTo>
                    <a:pt x="47" y="66"/>
                  </a:lnTo>
                  <a:lnTo>
                    <a:pt x="55" y="64"/>
                  </a:lnTo>
                  <a:lnTo>
                    <a:pt x="63" y="63"/>
                  </a:lnTo>
                  <a:lnTo>
                    <a:pt x="70" y="61"/>
                  </a:lnTo>
                  <a:lnTo>
                    <a:pt x="75" y="57"/>
                  </a:lnTo>
                  <a:lnTo>
                    <a:pt x="72" y="59"/>
                  </a:lnTo>
                  <a:lnTo>
                    <a:pt x="67" y="59"/>
                  </a:lnTo>
                  <a:lnTo>
                    <a:pt x="64" y="59"/>
                  </a:lnTo>
                  <a:lnTo>
                    <a:pt x="59" y="59"/>
                  </a:lnTo>
                  <a:lnTo>
                    <a:pt x="50" y="57"/>
                  </a:lnTo>
                  <a:lnTo>
                    <a:pt x="41" y="56"/>
                  </a:lnTo>
                  <a:lnTo>
                    <a:pt x="33" y="53"/>
                  </a:lnTo>
                  <a:lnTo>
                    <a:pt x="26" y="48"/>
                  </a:lnTo>
                  <a:lnTo>
                    <a:pt x="20" y="44"/>
                  </a:lnTo>
                  <a:lnTo>
                    <a:pt x="15" y="38"/>
                  </a:lnTo>
                  <a:lnTo>
                    <a:pt x="13" y="32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</p:spTree>
    <p:custDataLst>
      <p:tags r:id="rId1"/>
    </p:custDataLst>
  </p:cSld>
  <p:clrMapOvr>
    <a:masterClrMapping/>
  </p:clrMapOvr>
  <p:transition advTm="6723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  <p:bldP spid="54" grpId="0" animBg="1"/>
      <p:bldP spid="54" grpId="1" animBg="1"/>
      <p:bldP spid="61" grpId="0"/>
      <p:bldP spid="22" grpId="0" animBg="1"/>
      <p:bldP spid="23" grpId="0" animBg="1"/>
      <p:bldP spid="25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3" name="Content Placeholder 42"/>
          <p:cNvGraphicFramePr>
            <a:graphicFrameLocks noGrp="1"/>
          </p:cNvGraphicFramePr>
          <p:nvPr>
            <p:ph idx="1"/>
          </p:nvPr>
        </p:nvGraphicFramePr>
        <p:xfrm>
          <a:off x="228600" y="1484531"/>
          <a:ext cx="86868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cap="small" dirty="0" smtClean="0"/>
              <a:t>AddrCheck</a:t>
            </a:r>
            <a:r>
              <a:rPr lang="en-US" dirty="0" smtClean="0"/>
              <a:t> Performance Results</a:t>
            </a:r>
            <a:endParaRPr lang="en-US" dirty="0"/>
          </a:p>
        </p:txBody>
      </p:sp>
      <p:grpSp>
        <p:nvGrpSpPr>
          <p:cNvPr id="5" name="Group 15"/>
          <p:cNvGrpSpPr/>
          <p:nvPr/>
        </p:nvGrpSpPr>
        <p:grpSpPr>
          <a:xfrm>
            <a:off x="0" y="838200"/>
            <a:ext cx="1219200" cy="1637725"/>
            <a:chOff x="685800" y="5449669"/>
            <a:chExt cx="1219200" cy="1637725"/>
          </a:xfrm>
        </p:grpSpPr>
        <p:cxnSp>
          <p:nvCxnSpPr>
            <p:cNvPr id="17" name="Straight Arrow Connector 16"/>
            <p:cNvCxnSpPr/>
            <p:nvPr/>
          </p:nvCxnSpPr>
          <p:spPr>
            <a:xfrm rot="5400000">
              <a:off x="646906" y="6591300"/>
              <a:ext cx="991394" cy="794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8" name="TextBox 17"/>
            <p:cNvSpPr txBox="1"/>
            <p:nvPr/>
          </p:nvSpPr>
          <p:spPr>
            <a:xfrm>
              <a:off x="685800" y="5449669"/>
              <a:ext cx="12192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alibri" pitchFamily="34" charset="0"/>
                </a:rPr>
                <a:t>Normalized to sequential, unmonitored</a:t>
              </a:r>
            </a:p>
          </p:txBody>
        </p:sp>
      </p:grpSp>
      <p:sp>
        <p:nvSpPr>
          <p:cNvPr id="19" name="Oval 18"/>
          <p:cNvSpPr/>
          <p:nvPr/>
        </p:nvSpPr>
        <p:spPr>
          <a:xfrm>
            <a:off x="6019800" y="3389531"/>
            <a:ext cx="609600" cy="533400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endParaRPr lang="en-US" sz="13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0" name="Oval 19" hidden="1"/>
          <p:cNvSpPr/>
          <p:nvPr/>
        </p:nvSpPr>
        <p:spPr>
          <a:xfrm>
            <a:off x="4419600" y="4419600"/>
            <a:ext cx="6096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endParaRPr lang="en-US" sz="13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>
            <a:off x="990600" y="3694331"/>
            <a:ext cx="777240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34"/>
          <p:cNvGrpSpPr/>
          <p:nvPr/>
        </p:nvGrpSpPr>
        <p:grpSpPr>
          <a:xfrm>
            <a:off x="1676400" y="3922931"/>
            <a:ext cx="3962400" cy="914400"/>
            <a:chOff x="1676400" y="4038600"/>
            <a:chExt cx="3962400" cy="914400"/>
          </a:xfrm>
        </p:grpSpPr>
        <p:sp>
          <p:nvSpPr>
            <p:cNvPr id="21" name="Oval 20"/>
            <p:cNvSpPr/>
            <p:nvPr/>
          </p:nvSpPr>
          <p:spPr>
            <a:xfrm>
              <a:off x="3886200" y="4419600"/>
              <a:ext cx="609600" cy="533400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30" name="Oval 29"/>
            <p:cNvSpPr/>
            <p:nvPr/>
          </p:nvSpPr>
          <p:spPr>
            <a:xfrm>
              <a:off x="1676400" y="4343400"/>
              <a:ext cx="609600" cy="533400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31" name="Oval 30"/>
            <p:cNvSpPr/>
            <p:nvPr/>
          </p:nvSpPr>
          <p:spPr>
            <a:xfrm>
              <a:off x="5029200" y="4191000"/>
              <a:ext cx="609600" cy="533400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32" name="Oval 31"/>
            <p:cNvSpPr/>
            <p:nvPr/>
          </p:nvSpPr>
          <p:spPr>
            <a:xfrm>
              <a:off x="2743200" y="4038600"/>
              <a:ext cx="609600" cy="533400"/>
            </a:xfrm>
            <a:prstGeom prst="ellipse">
              <a:avLst/>
            </a:prstGeom>
            <a:noFill/>
            <a:ln>
              <a:solidFill>
                <a:schemeClr val="accent4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sp>
        <p:nvSpPr>
          <p:cNvPr id="33" name="Oval 32"/>
          <p:cNvSpPr/>
          <p:nvPr/>
        </p:nvSpPr>
        <p:spPr>
          <a:xfrm>
            <a:off x="7315200" y="3618131"/>
            <a:ext cx="381000" cy="1066800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endParaRPr lang="en-US" sz="13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50" name="Oval 49"/>
          <p:cNvSpPr/>
          <p:nvPr/>
        </p:nvSpPr>
        <p:spPr>
          <a:xfrm>
            <a:off x="8229600" y="3999131"/>
            <a:ext cx="609600" cy="838200"/>
          </a:xfrm>
          <a:prstGeom prst="ellipse">
            <a:avLst/>
          </a:prstGeom>
          <a:noFill/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endParaRPr lang="en-US" sz="13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457200" y="5562600"/>
            <a:ext cx="82296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/>
                </a:solidFill>
                <a:latin typeface="Calibri" pitchFamily="34" charset="0"/>
              </a:rPr>
              <a:t>On average:  Butterfly Analysis greatly outperforms Timesliced </a:t>
            </a:r>
          </a:p>
        </p:txBody>
      </p:sp>
      <p:sp>
        <p:nvSpPr>
          <p:cNvPr id="27" name="TextBox 26"/>
          <p:cNvSpPr txBox="1"/>
          <p:nvPr/>
        </p:nvSpPr>
        <p:spPr>
          <a:xfrm>
            <a:off x="457200" y="55626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/>
                </a:solidFill>
                <a:latin typeface="Calibri" pitchFamily="34" charset="0"/>
              </a:rPr>
              <a:t>Butterfly Analysis performs well relative to parallel unmonitored, </a:t>
            </a:r>
          </a:p>
          <a:p>
            <a:pPr algn="ctr"/>
            <a:r>
              <a:rPr lang="en-US" sz="2000" dirty="0" smtClean="0">
                <a:solidFill>
                  <a:schemeClr val="accent4"/>
                </a:solidFill>
                <a:latin typeface="Calibri" pitchFamily="34" charset="0"/>
              </a:rPr>
              <a:t>and much better than Timesliced</a:t>
            </a:r>
          </a:p>
        </p:txBody>
      </p:sp>
      <p:sp>
        <p:nvSpPr>
          <p:cNvPr id="28" name="TextBox 27"/>
          <p:cNvSpPr txBox="1"/>
          <p:nvPr/>
        </p:nvSpPr>
        <p:spPr>
          <a:xfrm>
            <a:off x="457200" y="5562600"/>
            <a:ext cx="82296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/>
                </a:solidFill>
                <a:latin typeface="Calibri" pitchFamily="34" charset="0"/>
              </a:rPr>
              <a:t>Butterfly Analysis outperforms Timesliced</a:t>
            </a:r>
          </a:p>
          <a:p>
            <a:pPr algn="ctr"/>
            <a:r>
              <a:rPr lang="en-US" sz="2000" dirty="0" smtClean="0">
                <a:solidFill>
                  <a:schemeClr val="accent4"/>
                </a:solidFill>
                <a:latin typeface="Calibri" pitchFamily="34" charset="0"/>
              </a:rPr>
              <a:t>Room for improvement relative to parallel unmonitored</a:t>
            </a:r>
          </a:p>
        </p:txBody>
      </p:sp>
      <p:sp>
        <p:nvSpPr>
          <p:cNvPr id="29" name="TextBox 28"/>
          <p:cNvSpPr txBox="1"/>
          <p:nvPr/>
        </p:nvSpPr>
        <p:spPr>
          <a:xfrm>
            <a:off x="762000" y="5562600"/>
            <a:ext cx="7620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dirty="0" smtClean="0">
                <a:solidFill>
                  <a:schemeClr val="accent4"/>
                </a:solidFill>
                <a:latin typeface="Calibri" pitchFamily="34" charset="0"/>
              </a:rPr>
              <a:t>Butterfly Analysis scales well, but small slowdown relative to Timesliced</a:t>
            </a:r>
          </a:p>
        </p:txBody>
      </p:sp>
    </p:spTree>
    <p:custDataLst>
      <p:tags r:id="rId1"/>
    </p:custDataLst>
  </p:cSld>
  <p:clrMapOvr>
    <a:masterClrMapping/>
  </p:clrMapOvr>
  <p:transition advTm="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" grpId="0" animBg="1"/>
      <p:bldP spid="20" grpId="0" animBg="1"/>
      <p:bldP spid="33" grpId="0" animBg="1"/>
      <p:bldP spid="33" grpId="1" animBg="1"/>
      <p:bldP spid="50" grpId="0" animBg="1"/>
      <p:bldP spid="26" grpId="0"/>
      <p:bldP spid="26" grpId="1"/>
      <p:bldP spid="27" grpId="0"/>
      <p:bldP spid="27" grpId="1"/>
      <p:bldP spid="28" grpId="0"/>
      <p:bldP spid="28" grpId="1"/>
      <p:bldP spid="29" grpId="0"/>
    </p:bld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Sensitivity to Epoch Sizes:  Performance and False Positives</a:t>
            </a:r>
            <a:endParaRPr lang="en-US" dirty="0"/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sz="half" idx="1"/>
          </p:nvPr>
        </p:nvGraphicFramePr>
        <p:xfrm>
          <a:off x="457200" y="1524000"/>
          <a:ext cx="4038600" cy="452596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8" name="Content Placeholder 7"/>
          <p:cNvGraphicFramePr>
            <a:graphicFrameLocks noGrp="1"/>
          </p:cNvGraphicFramePr>
          <p:nvPr>
            <p:ph sz="half" idx="2"/>
          </p:nvPr>
        </p:nvGraphicFramePr>
        <p:xfrm>
          <a:off x="4648200" y="1524001"/>
          <a:ext cx="4191000" cy="4267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pSp>
        <p:nvGrpSpPr>
          <p:cNvPr id="5" name="Group 5"/>
          <p:cNvGrpSpPr/>
          <p:nvPr/>
        </p:nvGrpSpPr>
        <p:grpSpPr>
          <a:xfrm>
            <a:off x="-152400" y="990600"/>
            <a:ext cx="1828800" cy="1272064"/>
            <a:chOff x="381000" y="5585936"/>
            <a:chExt cx="1828800" cy="1272064"/>
          </a:xfrm>
        </p:grpSpPr>
        <p:cxnSp>
          <p:nvCxnSpPr>
            <p:cNvPr id="7" name="Straight Arrow Connector 6"/>
            <p:cNvCxnSpPr/>
            <p:nvPr/>
          </p:nvCxnSpPr>
          <p:spPr>
            <a:xfrm rot="5400000">
              <a:off x="875506" y="6590506"/>
              <a:ext cx="5334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" name="TextBox 8"/>
            <p:cNvSpPr txBox="1"/>
            <p:nvPr/>
          </p:nvSpPr>
          <p:spPr>
            <a:xfrm>
              <a:off x="381000" y="5585936"/>
              <a:ext cx="1828800" cy="7386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alibri" pitchFamily="34" charset="0"/>
                </a:rPr>
                <a:t>Normalized to sequential, unmonitored</a:t>
              </a:r>
            </a:p>
          </p:txBody>
        </p:sp>
      </p:grpSp>
      <p:cxnSp>
        <p:nvCxnSpPr>
          <p:cNvPr id="10" name="Straight Connector 9"/>
          <p:cNvCxnSpPr/>
          <p:nvPr/>
        </p:nvCxnSpPr>
        <p:spPr>
          <a:xfrm flipH="1" flipV="1">
            <a:off x="4191000" y="3581400"/>
            <a:ext cx="304800" cy="53340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Oval 10"/>
          <p:cNvSpPr/>
          <p:nvPr/>
        </p:nvSpPr>
        <p:spPr>
          <a:xfrm>
            <a:off x="3886200" y="3505200"/>
            <a:ext cx="762000" cy="7620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endParaRPr lang="en-US" sz="13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066800" y="5955268"/>
            <a:ext cx="739140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500" dirty="0" smtClean="0">
                <a:latin typeface="Calibri" pitchFamily="34" charset="0"/>
              </a:rPr>
              <a:t>Restricting focus to 16 core CMP configuration only (8 app/8 lifeguard threads)</a:t>
            </a:r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534400" y="2895600"/>
            <a:ext cx="228600" cy="685800"/>
          </a:xfrm>
          <a:prstGeom prst="line">
            <a:avLst/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Oval 16"/>
          <p:cNvSpPr/>
          <p:nvPr/>
        </p:nvSpPr>
        <p:spPr>
          <a:xfrm>
            <a:off x="8001000" y="2743200"/>
            <a:ext cx="1066800" cy="990600"/>
          </a:xfrm>
          <a:prstGeom prst="ellipse">
            <a:avLst/>
          </a:prstGeom>
          <a:noFill/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/>
          <a:lstStyle/>
          <a:p>
            <a:pPr algn="ctr"/>
            <a:endParaRPr lang="en-US" sz="1300" dirty="0" smtClean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22" name="Group 5"/>
          <p:cNvGrpSpPr/>
          <p:nvPr/>
        </p:nvGrpSpPr>
        <p:grpSpPr>
          <a:xfrm>
            <a:off x="3962400" y="1140023"/>
            <a:ext cx="1828800" cy="617042"/>
            <a:chOff x="304800" y="5936158"/>
            <a:chExt cx="1828800" cy="617042"/>
          </a:xfrm>
        </p:grpSpPr>
        <p:cxnSp>
          <p:nvCxnSpPr>
            <p:cNvPr id="23" name="Straight Arrow Connector 22"/>
            <p:cNvCxnSpPr/>
            <p:nvPr/>
          </p:nvCxnSpPr>
          <p:spPr>
            <a:xfrm rot="5400000">
              <a:off x="951706" y="6361906"/>
              <a:ext cx="381000" cy="1588"/>
            </a:xfrm>
            <a:prstGeom prst="straightConnector1">
              <a:avLst/>
            </a:prstGeom>
            <a:ln w="12700">
              <a:solidFill>
                <a:schemeClr val="tx1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TextBox 23"/>
            <p:cNvSpPr txBox="1"/>
            <p:nvPr/>
          </p:nvSpPr>
          <p:spPr>
            <a:xfrm>
              <a:off x="304800" y="5936158"/>
              <a:ext cx="1828800" cy="30777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400" dirty="0" smtClean="0">
                  <a:latin typeface="Calibri" pitchFamily="34" charset="0"/>
                </a:rPr>
                <a:t>Logscale</a:t>
              </a:r>
            </a:p>
          </p:txBody>
        </p:sp>
      </p:grpSp>
      <p:cxnSp>
        <p:nvCxnSpPr>
          <p:cNvPr id="25" name="Straight Connector 24"/>
          <p:cNvCxnSpPr/>
          <p:nvPr/>
        </p:nvCxnSpPr>
        <p:spPr>
          <a:xfrm>
            <a:off x="1143000" y="3465576"/>
            <a:ext cx="3276600" cy="0"/>
          </a:xfrm>
          <a:prstGeom prst="line">
            <a:avLst/>
          </a:prstGeom>
          <a:ln w="1905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3200400" y="1219200"/>
            <a:ext cx="1143000" cy="400110"/>
          </a:xfrm>
          <a:prstGeom prst="rect">
            <a:avLst/>
          </a:prstGeom>
          <a:noFill/>
          <a:ln w="28575">
            <a:noFill/>
          </a:ln>
        </p:spPr>
        <p:txBody>
          <a:bodyPr wrap="square" lIns="0" tIns="0" rIns="0" bIns="0" rtlCol="0">
            <a:spAutoFit/>
          </a:bodyPr>
          <a:lstStyle/>
          <a:p>
            <a:pPr algn="ctr"/>
            <a:r>
              <a:rPr lang="en-US" sz="1400" dirty="0" smtClean="0">
                <a:latin typeface="Calibri" pitchFamily="34" charset="0"/>
              </a:rPr>
              <a:t>Epoch Size</a:t>
            </a:r>
          </a:p>
          <a:p>
            <a:pPr algn="ctr"/>
            <a:r>
              <a:rPr lang="en-US" sz="1200" dirty="0" smtClean="0">
                <a:latin typeface="Calibri" pitchFamily="34" charset="0"/>
              </a:rPr>
              <a:t>(insts/thread)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219200" y="5638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Performance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638800" y="5638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Calibri" pitchFamily="34" charset="0"/>
              </a:rPr>
              <a:t>Precision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1219200" y="5638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4"/>
                </a:solidFill>
                <a:latin typeface="Calibri" pitchFamily="34" charset="0"/>
              </a:rPr>
              <a:t>Performance</a:t>
            </a:r>
          </a:p>
        </p:txBody>
      </p:sp>
      <p:sp>
        <p:nvSpPr>
          <p:cNvPr id="26" name="TextBox 25"/>
          <p:cNvSpPr txBox="1"/>
          <p:nvPr/>
        </p:nvSpPr>
        <p:spPr>
          <a:xfrm>
            <a:off x="5638800" y="5638800"/>
            <a:ext cx="33528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4"/>
                </a:solidFill>
                <a:latin typeface="Calibri" pitchFamily="34" charset="0"/>
              </a:rPr>
              <a:t>Precision</a:t>
            </a:r>
          </a:p>
        </p:txBody>
      </p:sp>
    </p:spTree>
    <p:custDataLst>
      <p:tags r:id="rId1"/>
    </p:custData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6" grpId="0">
        <p:bldAsOne/>
      </p:bldGraphic>
      <p:bldGraphic spid="8" grpId="0">
        <p:bldAsOne/>
      </p:bldGraphic>
      <p:bldP spid="11" grpId="0" animBg="1"/>
      <p:bldP spid="17" grpId="0" animBg="1"/>
      <p:bldP spid="20" grpId="0"/>
      <p:bldP spid="18" grpId="0"/>
      <p:bldP spid="19" grpId="0"/>
      <p:bldP spid="21" grpId="0"/>
      <p:bldP spid="21" grpId="1"/>
      <p:bldP spid="26" grpId="0"/>
    </p:bld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Contributions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i="1" dirty="0" smtClean="0">
                <a:solidFill>
                  <a:schemeClr val="accent4"/>
                </a:solidFill>
              </a:rPr>
              <a:t>Butterfly analysis</a:t>
            </a:r>
            <a:r>
              <a:rPr lang="en-US" dirty="0" smtClean="0"/>
              <a:t>:  Framework for dynamic parallel monitoring</a:t>
            </a:r>
          </a:p>
          <a:p>
            <a:pPr lvl="1"/>
            <a:r>
              <a:rPr lang="en-US" dirty="0" smtClean="0"/>
              <a:t>Key insight:  explicitly model regions of uncertainty</a:t>
            </a:r>
          </a:p>
          <a:p>
            <a:pPr lvl="1"/>
            <a:r>
              <a:rPr lang="en-US" dirty="0" smtClean="0"/>
              <a:t>Inspired by interval analysis</a:t>
            </a:r>
          </a:p>
          <a:p>
            <a:pPr lvl="1"/>
            <a:r>
              <a:rPr lang="en-US" dirty="0" smtClean="0"/>
              <a:t>New primitives: </a:t>
            </a:r>
            <a:r>
              <a:rPr lang="en-US" dirty="0" smtClean="0">
                <a:solidFill>
                  <a:srgbClr val="04500D"/>
                </a:solidFill>
              </a:rPr>
              <a:t>Side-Out</a:t>
            </a:r>
            <a:r>
              <a:rPr lang="en-US" dirty="0" smtClean="0"/>
              <a:t> and </a:t>
            </a:r>
            <a:r>
              <a:rPr lang="en-US" dirty="0" smtClean="0">
                <a:solidFill>
                  <a:schemeClr val="accent4"/>
                </a:solidFill>
              </a:rPr>
              <a:t>Side-In</a:t>
            </a:r>
            <a:endParaRPr lang="en-US" dirty="0" smtClean="0"/>
          </a:p>
          <a:p>
            <a:r>
              <a:rPr lang="en-US" dirty="0" smtClean="0"/>
              <a:t>Prototype of real lifeguard  demonstrates:</a:t>
            </a:r>
          </a:p>
          <a:p>
            <a:pPr lvl="1"/>
            <a:r>
              <a:rPr lang="en-US" dirty="0" smtClean="0"/>
              <a:t>Better performance than Timesliced (most cases)</a:t>
            </a:r>
          </a:p>
          <a:p>
            <a:pPr lvl="1"/>
            <a:r>
              <a:rPr lang="en-US" dirty="0" smtClean="0"/>
              <a:t>Lifeguards scale well with additional cores</a:t>
            </a:r>
          </a:p>
          <a:p>
            <a:pPr lvl="1"/>
            <a:r>
              <a:rPr lang="en-US" dirty="0" smtClean="0"/>
              <a:t>Low false positive rates</a:t>
            </a:r>
          </a:p>
          <a:p>
            <a:r>
              <a:rPr lang="en-US" dirty="0" smtClean="0"/>
              <a:t>Epoch size:  Trade off performance and accuracy</a:t>
            </a:r>
          </a:p>
          <a:p>
            <a:r>
              <a:rPr lang="en-US" dirty="0" smtClean="0"/>
              <a:t>Framework can be applied to tools beyond ones shown here</a:t>
            </a:r>
          </a:p>
          <a:p>
            <a:pPr lvl="1">
              <a:buNone/>
            </a:pPr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</p:cSld>
  <p:clrMapOvr>
    <a:masterClrMapping/>
  </p:clrMapOvr>
  <p:transition advTm="29609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/>
          <p:nvPr/>
        </p:nvGrpSpPr>
        <p:grpSpPr>
          <a:xfrm>
            <a:off x="1524000" y="1295400"/>
            <a:ext cx="1295400" cy="2209800"/>
            <a:chOff x="7239000" y="1219200"/>
            <a:chExt cx="990600" cy="4343400"/>
          </a:xfrm>
        </p:grpSpPr>
        <p:sp>
          <p:nvSpPr>
            <p:cNvPr id="5" name="Rectangle 4"/>
            <p:cNvSpPr/>
            <p:nvPr/>
          </p:nvSpPr>
          <p:spPr>
            <a:xfrm rot="5400000">
              <a:off x="5486400" y="2971800"/>
              <a:ext cx="4343400" cy="838200"/>
            </a:xfrm>
            <a:prstGeom prst="rect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t" anchorCtr="0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p=malloc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*p=…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315200" y="3745468"/>
              <a:ext cx="914400" cy="725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Dynamically Monitoring Parallel Programs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838200" y="3810000"/>
            <a:ext cx="7467600" cy="2286000"/>
          </a:xfrm>
        </p:spPr>
        <p:txBody>
          <a:bodyPr>
            <a:noAutofit/>
          </a:bodyPr>
          <a:lstStyle/>
          <a:p>
            <a:r>
              <a:rPr lang="en-US" sz="1900" dirty="0" smtClean="0"/>
              <a:t>Updating metadata straightforward for sequential programs</a:t>
            </a:r>
          </a:p>
          <a:p>
            <a:r>
              <a:rPr lang="en-US" sz="1900" dirty="0" smtClean="0"/>
              <a:t>Parallel apps:  </a:t>
            </a:r>
            <a:r>
              <a:rPr lang="en-US" sz="1900" b="1" i="1" dirty="0" smtClean="0">
                <a:solidFill>
                  <a:schemeClr val="accent4"/>
                </a:solidFill>
              </a:rPr>
              <a:t>inter-thread data dependences </a:t>
            </a:r>
            <a:r>
              <a:rPr lang="en-US" sz="1900" dirty="0" smtClean="0"/>
              <a:t>complicate lifeguards </a:t>
            </a:r>
          </a:p>
          <a:p>
            <a:r>
              <a:rPr lang="en-US" sz="1900" dirty="0" smtClean="0"/>
              <a:t>One solution:  </a:t>
            </a:r>
            <a:r>
              <a:rPr lang="en-US" sz="1900" b="1" dirty="0" smtClean="0">
                <a:solidFill>
                  <a:schemeClr val="accent4"/>
                </a:solidFill>
              </a:rPr>
              <a:t>Timeslice</a:t>
            </a:r>
            <a:r>
              <a:rPr lang="en-US" sz="1900" dirty="0" smtClean="0"/>
              <a:t> all application threads on one core</a:t>
            </a:r>
          </a:p>
          <a:p>
            <a:pPr lvl="1">
              <a:buNone/>
            </a:pPr>
            <a:r>
              <a:rPr lang="en-US" sz="1900" dirty="0" smtClean="0"/>
              <a:t>+	State of the art, only requires sequential lifeguard</a:t>
            </a:r>
          </a:p>
          <a:p>
            <a:pPr lvl="1">
              <a:buNone/>
            </a:pPr>
            <a:r>
              <a:rPr lang="en-US" sz="1900" dirty="0" smtClean="0"/>
              <a:t>- 	Slow, serializes application</a:t>
            </a:r>
          </a:p>
          <a:p>
            <a:pPr lvl="1"/>
            <a:endParaRPr lang="en-US" sz="19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2057400" y="3602495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Thread 1</a:t>
            </a:r>
          </a:p>
        </p:txBody>
      </p:sp>
      <p:sp>
        <p:nvSpPr>
          <p:cNvPr id="44" name="Down Arrow 43"/>
          <p:cNvSpPr/>
          <p:nvPr/>
        </p:nvSpPr>
        <p:spPr>
          <a:xfrm>
            <a:off x="1219200" y="3117494"/>
            <a:ext cx="304800" cy="474784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1030" name="Picture 6" descr="C:\Users\Michelle\AppData\Local\Microsoft\Windows\Temporary Internet Files\Content.IE5\1KZOMU4V\MCj0290861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3269894"/>
            <a:ext cx="639778" cy="452576"/>
          </a:xfrm>
          <a:prstGeom prst="rect">
            <a:avLst/>
          </a:prstGeom>
          <a:noFill/>
          <a:effectLst>
            <a:glow rad="63500">
              <a:schemeClr val="accent2">
                <a:alpha val="40000"/>
              </a:schemeClr>
            </a:glow>
          </a:effectLst>
        </p:spPr>
      </p:pic>
      <p:grpSp>
        <p:nvGrpSpPr>
          <p:cNvPr id="21" name="Group 9"/>
          <p:cNvGrpSpPr/>
          <p:nvPr/>
        </p:nvGrpSpPr>
        <p:grpSpPr>
          <a:xfrm>
            <a:off x="3276600" y="1302106"/>
            <a:ext cx="1295400" cy="2209800"/>
            <a:chOff x="7239000" y="1219200"/>
            <a:chExt cx="990600" cy="4343400"/>
          </a:xfrm>
        </p:grpSpPr>
        <p:sp>
          <p:nvSpPr>
            <p:cNvPr id="26" name="Rectangle 25"/>
            <p:cNvSpPr/>
            <p:nvPr/>
          </p:nvSpPr>
          <p:spPr>
            <a:xfrm rot="5400000">
              <a:off x="5486400" y="2971800"/>
              <a:ext cx="4343400" cy="838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vert270" lIns="0" tIns="0" rIns="0" bIns="0" rtlCol="0" anchor="t" anchorCtr="0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p=NULL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315200" y="3745468"/>
              <a:ext cx="914400" cy="725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810000" y="3609201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Thread 2</a:t>
            </a:r>
          </a:p>
        </p:txBody>
      </p:sp>
      <p:pic>
        <p:nvPicPr>
          <p:cNvPr id="30" name="Picture 6" descr="C:\Users\Michelle\AppData\Local\Microsoft\Windows\Temporary Internet Files\Content.IE5\1KZOMU4V\MCj0290861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3276600"/>
            <a:ext cx="639778" cy="452576"/>
          </a:xfrm>
          <a:prstGeom prst="rect">
            <a:avLst/>
          </a:prstGeom>
          <a:noFill/>
          <a:effectLst>
            <a:glow rad="63500">
              <a:schemeClr val="accent4">
                <a:alpha val="40000"/>
              </a:schemeClr>
            </a:glow>
          </a:effectLst>
        </p:spPr>
      </p:pic>
      <p:sp>
        <p:nvSpPr>
          <p:cNvPr id="33" name="TextBox 32"/>
          <p:cNvSpPr txBox="1"/>
          <p:nvPr/>
        </p:nvSpPr>
        <p:spPr>
          <a:xfrm>
            <a:off x="5638800" y="19812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Lifeguard</a:t>
            </a:r>
          </a:p>
        </p:txBody>
      </p:sp>
      <p:grpSp>
        <p:nvGrpSpPr>
          <p:cNvPr id="35" name="Group 351"/>
          <p:cNvGrpSpPr>
            <a:grpSpLocks noChangeAspect="1"/>
          </p:cNvGrpSpPr>
          <p:nvPr/>
        </p:nvGrpSpPr>
        <p:grpSpPr bwMode="auto">
          <a:xfrm flipH="1">
            <a:off x="5486400" y="1066800"/>
            <a:ext cx="837845" cy="941243"/>
            <a:chOff x="1800" y="152"/>
            <a:chExt cx="697" cy="833"/>
          </a:xfrm>
        </p:grpSpPr>
        <p:sp>
          <p:nvSpPr>
            <p:cNvPr id="36" name="Freeform 355"/>
            <p:cNvSpPr>
              <a:spLocks/>
            </p:cNvSpPr>
            <p:nvPr/>
          </p:nvSpPr>
          <p:spPr bwMode="auto">
            <a:xfrm>
              <a:off x="1809" y="219"/>
              <a:ext cx="169" cy="185"/>
            </a:xfrm>
            <a:custGeom>
              <a:avLst/>
              <a:gdLst/>
              <a:ahLst/>
              <a:cxnLst>
                <a:cxn ang="0">
                  <a:pos x="159" y="29"/>
                </a:cxn>
                <a:cxn ang="0">
                  <a:pos x="128" y="4"/>
                </a:cxn>
                <a:cxn ang="0">
                  <a:pos x="125" y="4"/>
                </a:cxn>
                <a:cxn ang="0">
                  <a:pos x="120" y="2"/>
                </a:cxn>
                <a:cxn ang="0">
                  <a:pos x="112" y="1"/>
                </a:cxn>
                <a:cxn ang="0">
                  <a:pos x="102" y="1"/>
                </a:cxn>
                <a:cxn ang="0">
                  <a:pos x="92" y="0"/>
                </a:cxn>
                <a:cxn ang="0">
                  <a:pos x="83" y="0"/>
                </a:cxn>
                <a:cxn ang="0">
                  <a:pos x="75" y="1"/>
                </a:cxn>
                <a:cxn ang="0">
                  <a:pos x="70" y="4"/>
                </a:cxn>
                <a:cxn ang="0">
                  <a:pos x="67" y="7"/>
                </a:cxn>
                <a:cxn ang="0">
                  <a:pos x="61" y="9"/>
                </a:cxn>
                <a:cxn ang="0">
                  <a:pos x="54" y="13"/>
                </a:cxn>
                <a:cxn ang="0">
                  <a:pos x="46" y="16"/>
                </a:cxn>
                <a:cxn ang="0">
                  <a:pos x="39" y="20"/>
                </a:cxn>
                <a:cxn ang="0">
                  <a:pos x="32" y="25"/>
                </a:cxn>
                <a:cxn ang="0">
                  <a:pos x="28" y="31"/>
                </a:cxn>
                <a:cxn ang="0">
                  <a:pos x="25" y="39"/>
                </a:cxn>
                <a:cxn ang="0">
                  <a:pos x="25" y="60"/>
                </a:cxn>
                <a:cxn ang="0">
                  <a:pos x="29" y="84"/>
                </a:cxn>
                <a:cxn ang="0">
                  <a:pos x="32" y="106"/>
                </a:cxn>
                <a:cxn ang="0">
                  <a:pos x="34" y="120"/>
                </a:cxn>
                <a:cxn ang="0">
                  <a:pos x="36" y="128"/>
                </a:cxn>
                <a:cxn ang="0">
                  <a:pos x="36" y="136"/>
                </a:cxn>
                <a:cxn ang="0">
                  <a:pos x="34" y="143"/>
                </a:cxn>
                <a:cxn ang="0">
                  <a:pos x="34" y="145"/>
                </a:cxn>
                <a:cxn ang="0">
                  <a:pos x="0" y="150"/>
                </a:cxn>
                <a:cxn ang="0">
                  <a:pos x="1" y="151"/>
                </a:cxn>
                <a:cxn ang="0">
                  <a:pos x="4" y="155"/>
                </a:cxn>
                <a:cxn ang="0">
                  <a:pos x="9" y="160"/>
                </a:cxn>
                <a:cxn ang="0">
                  <a:pos x="15" y="166"/>
                </a:cxn>
                <a:cxn ang="0">
                  <a:pos x="22" y="173"/>
                </a:cxn>
                <a:cxn ang="0">
                  <a:pos x="28" y="179"/>
                </a:cxn>
                <a:cxn ang="0">
                  <a:pos x="33" y="185"/>
                </a:cxn>
                <a:cxn ang="0">
                  <a:pos x="38" y="188"/>
                </a:cxn>
                <a:cxn ang="0">
                  <a:pos x="45" y="193"/>
                </a:cxn>
                <a:cxn ang="0">
                  <a:pos x="53" y="196"/>
                </a:cxn>
                <a:cxn ang="0">
                  <a:pos x="57" y="198"/>
                </a:cxn>
                <a:cxn ang="0">
                  <a:pos x="60" y="198"/>
                </a:cxn>
                <a:cxn ang="0">
                  <a:pos x="34" y="224"/>
                </a:cxn>
                <a:cxn ang="0">
                  <a:pos x="66" y="249"/>
                </a:cxn>
                <a:cxn ang="0">
                  <a:pos x="75" y="279"/>
                </a:cxn>
                <a:cxn ang="0">
                  <a:pos x="115" y="281"/>
                </a:cxn>
                <a:cxn ang="0">
                  <a:pos x="146" y="271"/>
                </a:cxn>
                <a:cxn ang="0">
                  <a:pos x="148" y="272"/>
                </a:cxn>
                <a:cxn ang="0">
                  <a:pos x="153" y="277"/>
                </a:cxn>
                <a:cxn ang="0">
                  <a:pos x="159" y="282"/>
                </a:cxn>
                <a:cxn ang="0">
                  <a:pos x="167" y="289"/>
                </a:cxn>
                <a:cxn ang="0">
                  <a:pos x="175" y="296"/>
                </a:cxn>
                <a:cxn ang="0">
                  <a:pos x="183" y="303"/>
                </a:cxn>
                <a:cxn ang="0">
                  <a:pos x="190" y="308"/>
                </a:cxn>
                <a:cxn ang="0">
                  <a:pos x="193" y="311"/>
                </a:cxn>
                <a:cxn ang="0">
                  <a:pos x="200" y="316"/>
                </a:cxn>
                <a:cxn ang="0">
                  <a:pos x="209" y="318"/>
                </a:cxn>
                <a:cxn ang="0">
                  <a:pos x="216" y="321"/>
                </a:cxn>
                <a:cxn ang="0">
                  <a:pos x="219" y="322"/>
                </a:cxn>
                <a:cxn ang="0">
                  <a:pos x="206" y="362"/>
                </a:cxn>
                <a:cxn ang="0">
                  <a:pos x="229" y="370"/>
                </a:cxn>
                <a:cxn ang="0">
                  <a:pos x="287" y="357"/>
                </a:cxn>
                <a:cxn ang="0">
                  <a:pos x="337" y="160"/>
                </a:cxn>
                <a:cxn ang="0">
                  <a:pos x="274" y="103"/>
                </a:cxn>
                <a:cxn ang="0">
                  <a:pos x="159" y="29"/>
                </a:cxn>
              </a:cxnLst>
              <a:rect l="0" t="0" r="r" b="b"/>
              <a:pathLst>
                <a:path w="337" h="370">
                  <a:moveTo>
                    <a:pt x="159" y="29"/>
                  </a:moveTo>
                  <a:lnTo>
                    <a:pt x="128" y="4"/>
                  </a:lnTo>
                  <a:lnTo>
                    <a:pt x="125" y="4"/>
                  </a:lnTo>
                  <a:lnTo>
                    <a:pt x="120" y="2"/>
                  </a:lnTo>
                  <a:lnTo>
                    <a:pt x="112" y="1"/>
                  </a:lnTo>
                  <a:lnTo>
                    <a:pt x="102" y="1"/>
                  </a:lnTo>
                  <a:lnTo>
                    <a:pt x="92" y="0"/>
                  </a:lnTo>
                  <a:lnTo>
                    <a:pt x="83" y="0"/>
                  </a:lnTo>
                  <a:lnTo>
                    <a:pt x="75" y="1"/>
                  </a:lnTo>
                  <a:lnTo>
                    <a:pt x="70" y="4"/>
                  </a:lnTo>
                  <a:lnTo>
                    <a:pt x="67" y="7"/>
                  </a:lnTo>
                  <a:lnTo>
                    <a:pt x="61" y="9"/>
                  </a:lnTo>
                  <a:lnTo>
                    <a:pt x="54" y="13"/>
                  </a:lnTo>
                  <a:lnTo>
                    <a:pt x="46" y="16"/>
                  </a:lnTo>
                  <a:lnTo>
                    <a:pt x="39" y="20"/>
                  </a:lnTo>
                  <a:lnTo>
                    <a:pt x="32" y="25"/>
                  </a:lnTo>
                  <a:lnTo>
                    <a:pt x="28" y="31"/>
                  </a:lnTo>
                  <a:lnTo>
                    <a:pt x="25" y="39"/>
                  </a:lnTo>
                  <a:lnTo>
                    <a:pt x="25" y="60"/>
                  </a:lnTo>
                  <a:lnTo>
                    <a:pt x="29" y="84"/>
                  </a:lnTo>
                  <a:lnTo>
                    <a:pt x="32" y="106"/>
                  </a:lnTo>
                  <a:lnTo>
                    <a:pt x="34" y="120"/>
                  </a:lnTo>
                  <a:lnTo>
                    <a:pt x="36" y="128"/>
                  </a:lnTo>
                  <a:lnTo>
                    <a:pt x="36" y="136"/>
                  </a:lnTo>
                  <a:lnTo>
                    <a:pt x="34" y="143"/>
                  </a:lnTo>
                  <a:lnTo>
                    <a:pt x="34" y="145"/>
                  </a:lnTo>
                  <a:lnTo>
                    <a:pt x="0" y="150"/>
                  </a:lnTo>
                  <a:lnTo>
                    <a:pt x="1" y="151"/>
                  </a:lnTo>
                  <a:lnTo>
                    <a:pt x="4" y="155"/>
                  </a:lnTo>
                  <a:lnTo>
                    <a:pt x="9" y="160"/>
                  </a:lnTo>
                  <a:lnTo>
                    <a:pt x="15" y="166"/>
                  </a:lnTo>
                  <a:lnTo>
                    <a:pt x="22" y="173"/>
                  </a:lnTo>
                  <a:lnTo>
                    <a:pt x="28" y="179"/>
                  </a:lnTo>
                  <a:lnTo>
                    <a:pt x="33" y="185"/>
                  </a:lnTo>
                  <a:lnTo>
                    <a:pt x="38" y="188"/>
                  </a:lnTo>
                  <a:lnTo>
                    <a:pt x="45" y="193"/>
                  </a:lnTo>
                  <a:lnTo>
                    <a:pt x="53" y="196"/>
                  </a:lnTo>
                  <a:lnTo>
                    <a:pt x="57" y="198"/>
                  </a:lnTo>
                  <a:lnTo>
                    <a:pt x="60" y="198"/>
                  </a:lnTo>
                  <a:lnTo>
                    <a:pt x="34" y="224"/>
                  </a:lnTo>
                  <a:lnTo>
                    <a:pt x="66" y="249"/>
                  </a:lnTo>
                  <a:lnTo>
                    <a:pt x="75" y="279"/>
                  </a:lnTo>
                  <a:lnTo>
                    <a:pt x="115" y="281"/>
                  </a:lnTo>
                  <a:lnTo>
                    <a:pt x="146" y="271"/>
                  </a:lnTo>
                  <a:lnTo>
                    <a:pt x="148" y="272"/>
                  </a:lnTo>
                  <a:lnTo>
                    <a:pt x="153" y="277"/>
                  </a:lnTo>
                  <a:lnTo>
                    <a:pt x="159" y="282"/>
                  </a:lnTo>
                  <a:lnTo>
                    <a:pt x="167" y="289"/>
                  </a:lnTo>
                  <a:lnTo>
                    <a:pt x="175" y="296"/>
                  </a:lnTo>
                  <a:lnTo>
                    <a:pt x="183" y="303"/>
                  </a:lnTo>
                  <a:lnTo>
                    <a:pt x="190" y="308"/>
                  </a:lnTo>
                  <a:lnTo>
                    <a:pt x="193" y="311"/>
                  </a:lnTo>
                  <a:lnTo>
                    <a:pt x="200" y="316"/>
                  </a:lnTo>
                  <a:lnTo>
                    <a:pt x="209" y="318"/>
                  </a:lnTo>
                  <a:lnTo>
                    <a:pt x="216" y="321"/>
                  </a:lnTo>
                  <a:lnTo>
                    <a:pt x="219" y="322"/>
                  </a:lnTo>
                  <a:lnTo>
                    <a:pt x="206" y="362"/>
                  </a:lnTo>
                  <a:lnTo>
                    <a:pt x="229" y="370"/>
                  </a:lnTo>
                  <a:lnTo>
                    <a:pt x="287" y="357"/>
                  </a:lnTo>
                  <a:lnTo>
                    <a:pt x="337" y="160"/>
                  </a:lnTo>
                  <a:lnTo>
                    <a:pt x="274" y="103"/>
                  </a:lnTo>
                  <a:lnTo>
                    <a:pt x="159" y="29"/>
                  </a:lnTo>
                  <a:close/>
                </a:path>
              </a:pathLst>
            </a:custGeom>
            <a:solidFill>
              <a:srgbClr val="D86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" name="Freeform 358"/>
            <p:cNvSpPr>
              <a:spLocks/>
            </p:cNvSpPr>
            <p:nvPr/>
          </p:nvSpPr>
          <p:spPr bwMode="auto">
            <a:xfrm>
              <a:off x="1805" y="434"/>
              <a:ext cx="445" cy="551"/>
            </a:xfrm>
            <a:custGeom>
              <a:avLst/>
              <a:gdLst/>
              <a:ahLst/>
              <a:cxnLst>
                <a:cxn ang="0">
                  <a:pos x="186" y="55"/>
                </a:cxn>
                <a:cxn ang="0">
                  <a:pos x="167" y="74"/>
                </a:cxn>
                <a:cxn ang="0">
                  <a:pos x="124" y="116"/>
                </a:cxn>
                <a:cxn ang="0">
                  <a:pos x="82" y="160"/>
                </a:cxn>
                <a:cxn ang="0">
                  <a:pos x="61" y="184"/>
                </a:cxn>
                <a:cxn ang="0">
                  <a:pos x="50" y="209"/>
                </a:cxn>
                <a:cxn ang="0">
                  <a:pos x="29" y="251"/>
                </a:cxn>
                <a:cxn ang="0">
                  <a:pos x="8" y="296"/>
                </a:cxn>
                <a:cxn ang="0">
                  <a:pos x="0" y="323"/>
                </a:cxn>
                <a:cxn ang="0">
                  <a:pos x="9" y="363"/>
                </a:cxn>
                <a:cxn ang="0">
                  <a:pos x="27" y="436"/>
                </a:cxn>
                <a:cxn ang="0">
                  <a:pos x="45" y="506"/>
                </a:cxn>
                <a:cxn ang="0">
                  <a:pos x="53" y="537"/>
                </a:cxn>
                <a:cxn ang="0">
                  <a:pos x="63" y="570"/>
                </a:cxn>
                <a:cxn ang="0">
                  <a:pos x="71" y="611"/>
                </a:cxn>
                <a:cxn ang="0">
                  <a:pos x="57" y="766"/>
                </a:cxn>
                <a:cxn ang="0">
                  <a:pos x="46" y="921"/>
                </a:cxn>
                <a:cxn ang="0">
                  <a:pos x="50" y="997"/>
                </a:cxn>
                <a:cxn ang="0">
                  <a:pos x="55" y="1067"/>
                </a:cxn>
                <a:cxn ang="0">
                  <a:pos x="71" y="1065"/>
                </a:cxn>
                <a:cxn ang="0">
                  <a:pos x="110" y="1059"/>
                </a:cxn>
                <a:cxn ang="0">
                  <a:pos x="154" y="1054"/>
                </a:cxn>
                <a:cxn ang="0">
                  <a:pos x="186" y="1054"/>
                </a:cxn>
                <a:cxn ang="0">
                  <a:pos x="204" y="1058"/>
                </a:cxn>
                <a:cxn ang="0">
                  <a:pos x="230" y="1063"/>
                </a:cxn>
                <a:cxn ang="0">
                  <a:pos x="265" y="1068"/>
                </a:cxn>
                <a:cxn ang="0">
                  <a:pos x="303" y="1075"/>
                </a:cxn>
                <a:cxn ang="0">
                  <a:pos x="340" y="1083"/>
                </a:cxn>
                <a:cxn ang="0">
                  <a:pos x="374" y="1090"/>
                </a:cxn>
                <a:cxn ang="0">
                  <a:pos x="401" y="1095"/>
                </a:cxn>
                <a:cxn ang="0">
                  <a:pos x="418" y="1099"/>
                </a:cxn>
                <a:cxn ang="0">
                  <a:pos x="441" y="1103"/>
                </a:cxn>
                <a:cxn ang="0">
                  <a:pos x="465" y="1102"/>
                </a:cxn>
                <a:cxn ang="0">
                  <a:pos x="489" y="1098"/>
                </a:cxn>
                <a:cxn ang="0">
                  <a:pos x="515" y="1091"/>
                </a:cxn>
                <a:cxn ang="0">
                  <a:pos x="545" y="1082"/>
                </a:cxn>
                <a:cxn ang="0">
                  <a:pos x="579" y="1068"/>
                </a:cxn>
                <a:cxn ang="0">
                  <a:pos x="609" y="1057"/>
                </a:cxn>
                <a:cxn ang="0">
                  <a:pos x="625" y="1049"/>
                </a:cxn>
                <a:cxn ang="0">
                  <a:pos x="640" y="1046"/>
                </a:cxn>
                <a:cxn ang="0">
                  <a:pos x="665" y="1045"/>
                </a:cxn>
                <a:cxn ang="0">
                  <a:pos x="691" y="1046"/>
                </a:cxn>
                <a:cxn ang="0">
                  <a:pos x="701" y="1046"/>
                </a:cxn>
                <a:cxn ang="0">
                  <a:pos x="655" y="701"/>
                </a:cxn>
                <a:cxn ang="0">
                  <a:pos x="844" y="464"/>
                </a:cxn>
                <a:cxn ang="0">
                  <a:pos x="814" y="388"/>
                </a:cxn>
                <a:cxn ang="0">
                  <a:pos x="796" y="365"/>
                </a:cxn>
                <a:cxn ang="0">
                  <a:pos x="753" y="312"/>
                </a:cxn>
                <a:cxn ang="0">
                  <a:pos x="710" y="258"/>
                </a:cxn>
                <a:cxn ang="0">
                  <a:pos x="688" y="229"/>
                </a:cxn>
                <a:cxn ang="0">
                  <a:pos x="673" y="204"/>
                </a:cxn>
                <a:cxn ang="0">
                  <a:pos x="646" y="159"/>
                </a:cxn>
                <a:cxn ang="0">
                  <a:pos x="619" y="115"/>
                </a:cxn>
                <a:cxn ang="0">
                  <a:pos x="608" y="96"/>
                </a:cxn>
                <a:cxn ang="0">
                  <a:pos x="600" y="90"/>
                </a:cxn>
                <a:cxn ang="0">
                  <a:pos x="580" y="76"/>
                </a:cxn>
                <a:cxn ang="0">
                  <a:pos x="558" y="61"/>
                </a:cxn>
                <a:cxn ang="0">
                  <a:pos x="542" y="51"/>
                </a:cxn>
                <a:cxn ang="0">
                  <a:pos x="530" y="47"/>
                </a:cxn>
                <a:cxn ang="0">
                  <a:pos x="513" y="46"/>
                </a:cxn>
                <a:cxn ang="0">
                  <a:pos x="500" y="47"/>
                </a:cxn>
                <a:cxn ang="0">
                  <a:pos x="494" y="48"/>
                </a:cxn>
                <a:cxn ang="0">
                  <a:pos x="222" y="0"/>
                </a:cxn>
              </a:cxnLst>
              <a:rect l="0" t="0" r="r" b="b"/>
              <a:pathLst>
                <a:path w="890" h="1103">
                  <a:moveTo>
                    <a:pt x="222" y="0"/>
                  </a:moveTo>
                  <a:lnTo>
                    <a:pt x="186" y="55"/>
                  </a:lnTo>
                  <a:lnTo>
                    <a:pt x="181" y="60"/>
                  </a:lnTo>
                  <a:lnTo>
                    <a:pt x="167" y="74"/>
                  </a:lnTo>
                  <a:lnTo>
                    <a:pt x="147" y="93"/>
                  </a:lnTo>
                  <a:lnTo>
                    <a:pt x="124" y="116"/>
                  </a:lnTo>
                  <a:lnTo>
                    <a:pt x="101" y="139"/>
                  </a:lnTo>
                  <a:lnTo>
                    <a:pt x="82" y="160"/>
                  </a:lnTo>
                  <a:lnTo>
                    <a:pt x="67" y="176"/>
                  </a:lnTo>
                  <a:lnTo>
                    <a:pt x="61" y="184"/>
                  </a:lnTo>
                  <a:lnTo>
                    <a:pt x="57" y="192"/>
                  </a:lnTo>
                  <a:lnTo>
                    <a:pt x="50" y="209"/>
                  </a:lnTo>
                  <a:lnTo>
                    <a:pt x="40" y="228"/>
                  </a:lnTo>
                  <a:lnTo>
                    <a:pt x="29" y="251"/>
                  </a:lnTo>
                  <a:lnTo>
                    <a:pt x="17" y="275"/>
                  </a:lnTo>
                  <a:lnTo>
                    <a:pt x="8" y="296"/>
                  </a:lnTo>
                  <a:lnTo>
                    <a:pt x="2" y="312"/>
                  </a:lnTo>
                  <a:lnTo>
                    <a:pt x="0" y="323"/>
                  </a:lnTo>
                  <a:lnTo>
                    <a:pt x="3" y="336"/>
                  </a:lnTo>
                  <a:lnTo>
                    <a:pt x="9" y="363"/>
                  </a:lnTo>
                  <a:lnTo>
                    <a:pt x="17" y="398"/>
                  </a:lnTo>
                  <a:lnTo>
                    <a:pt x="27" y="436"/>
                  </a:lnTo>
                  <a:lnTo>
                    <a:pt x="37" y="474"/>
                  </a:lnTo>
                  <a:lnTo>
                    <a:pt x="45" y="506"/>
                  </a:lnTo>
                  <a:lnTo>
                    <a:pt x="50" y="529"/>
                  </a:lnTo>
                  <a:lnTo>
                    <a:pt x="53" y="537"/>
                  </a:lnTo>
                  <a:lnTo>
                    <a:pt x="56" y="547"/>
                  </a:lnTo>
                  <a:lnTo>
                    <a:pt x="63" y="570"/>
                  </a:lnTo>
                  <a:lnTo>
                    <a:pt x="69" y="595"/>
                  </a:lnTo>
                  <a:lnTo>
                    <a:pt x="71" y="611"/>
                  </a:lnTo>
                  <a:lnTo>
                    <a:pt x="65" y="661"/>
                  </a:lnTo>
                  <a:lnTo>
                    <a:pt x="57" y="766"/>
                  </a:lnTo>
                  <a:lnTo>
                    <a:pt x="49" y="870"/>
                  </a:lnTo>
                  <a:lnTo>
                    <a:pt x="46" y="921"/>
                  </a:lnTo>
                  <a:lnTo>
                    <a:pt x="47" y="946"/>
                  </a:lnTo>
                  <a:lnTo>
                    <a:pt x="50" y="997"/>
                  </a:lnTo>
                  <a:lnTo>
                    <a:pt x="54" y="1045"/>
                  </a:lnTo>
                  <a:lnTo>
                    <a:pt x="55" y="1067"/>
                  </a:lnTo>
                  <a:lnTo>
                    <a:pt x="60" y="1066"/>
                  </a:lnTo>
                  <a:lnTo>
                    <a:pt x="71" y="1065"/>
                  </a:lnTo>
                  <a:lnTo>
                    <a:pt x="90" y="1061"/>
                  </a:lnTo>
                  <a:lnTo>
                    <a:pt x="110" y="1059"/>
                  </a:lnTo>
                  <a:lnTo>
                    <a:pt x="132" y="1056"/>
                  </a:lnTo>
                  <a:lnTo>
                    <a:pt x="154" y="1054"/>
                  </a:lnTo>
                  <a:lnTo>
                    <a:pt x="173" y="1053"/>
                  </a:lnTo>
                  <a:lnTo>
                    <a:pt x="186" y="1054"/>
                  </a:lnTo>
                  <a:lnTo>
                    <a:pt x="193" y="1056"/>
                  </a:lnTo>
                  <a:lnTo>
                    <a:pt x="204" y="1058"/>
                  </a:lnTo>
                  <a:lnTo>
                    <a:pt x="215" y="1059"/>
                  </a:lnTo>
                  <a:lnTo>
                    <a:pt x="230" y="1063"/>
                  </a:lnTo>
                  <a:lnTo>
                    <a:pt x="246" y="1065"/>
                  </a:lnTo>
                  <a:lnTo>
                    <a:pt x="265" y="1068"/>
                  </a:lnTo>
                  <a:lnTo>
                    <a:pt x="283" y="1072"/>
                  </a:lnTo>
                  <a:lnTo>
                    <a:pt x="303" y="1075"/>
                  </a:lnTo>
                  <a:lnTo>
                    <a:pt x="321" y="1080"/>
                  </a:lnTo>
                  <a:lnTo>
                    <a:pt x="340" y="1083"/>
                  </a:lnTo>
                  <a:lnTo>
                    <a:pt x="358" y="1087"/>
                  </a:lnTo>
                  <a:lnTo>
                    <a:pt x="374" y="1090"/>
                  </a:lnTo>
                  <a:lnTo>
                    <a:pt x="389" y="1092"/>
                  </a:lnTo>
                  <a:lnTo>
                    <a:pt x="401" y="1095"/>
                  </a:lnTo>
                  <a:lnTo>
                    <a:pt x="411" y="1097"/>
                  </a:lnTo>
                  <a:lnTo>
                    <a:pt x="418" y="1099"/>
                  </a:lnTo>
                  <a:lnTo>
                    <a:pt x="429" y="1102"/>
                  </a:lnTo>
                  <a:lnTo>
                    <a:pt x="441" y="1103"/>
                  </a:lnTo>
                  <a:lnTo>
                    <a:pt x="452" y="1103"/>
                  </a:lnTo>
                  <a:lnTo>
                    <a:pt x="465" y="1102"/>
                  </a:lnTo>
                  <a:lnTo>
                    <a:pt x="477" y="1101"/>
                  </a:lnTo>
                  <a:lnTo>
                    <a:pt x="489" y="1098"/>
                  </a:lnTo>
                  <a:lnTo>
                    <a:pt x="502" y="1095"/>
                  </a:lnTo>
                  <a:lnTo>
                    <a:pt x="515" y="1091"/>
                  </a:lnTo>
                  <a:lnTo>
                    <a:pt x="528" y="1087"/>
                  </a:lnTo>
                  <a:lnTo>
                    <a:pt x="545" y="1082"/>
                  </a:lnTo>
                  <a:lnTo>
                    <a:pt x="562" y="1075"/>
                  </a:lnTo>
                  <a:lnTo>
                    <a:pt x="579" y="1068"/>
                  </a:lnTo>
                  <a:lnTo>
                    <a:pt x="595" y="1063"/>
                  </a:lnTo>
                  <a:lnTo>
                    <a:pt x="609" y="1057"/>
                  </a:lnTo>
                  <a:lnTo>
                    <a:pt x="619" y="1052"/>
                  </a:lnTo>
                  <a:lnTo>
                    <a:pt x="625" y="1049"/>
                  </a:lnTo>
                  <a:lnTo>
                    <a:pt x="631" y="1048"/>
                  </a:lnTo>
                  <a:lnTo>
                    <a:pt x="640" y="1046"/>
                  </a:lnTo>
                  <a:lnTo>
                    <a:pt x="653" y="1046"/>
                  </a:lnTo>
                  <a:lnTo>
                    <a:pt x="665" y="1045"/>
                  </a:lnTo>
                  <a:lnTo>
                    <a:pt x="679" y="1046"/>
                  </a:lnTo>
                  <a:lnTo>
                    <a:pt x="691" y="1046"/>
                  </a:lnTo>
                  <a:lnTo>
                    <a:pt x="698" y="1046"/>
                  </a:lnTo>
                  <a:lnTo>
                    <a:pt x="701" y="1046"/>
                  </a:lnTo>
                  <a:lnTo>
                    <a:pt x="663" y="895"/>
                  </a:lnTo>
                  <a:lnTo>
                    <a:pt x="655" y="701"/>
                  </a:lnTo>
                  <a:lnTo>
                    <a:pt x="693" y="570"/>
                  </a:lnTo>
                  <a:lnTo>
                    <a:pt x="844" y="464"/>
                  </a:lnTo>
                  <a:lnTo>
                    <a:pt x="890" y="429"/>
                  </a:lnTo>
                  <a:lnTo>
                    <a:pt x="814" y="388"/>
                  </a:lnTo>
                  <a:lnTo>
                    <a:pt x="808" y="381"/>
                  </a:lnTo>
                  <a:lnTo>
                    <a:pt x="796" y="365"/>
                  </a:lnTo>
                  <a:lnTo>
                    <a:pt x="776" y="341"/>
                  </a:lnTo>
                  <a:lnTo>
                    <a:pt x="753" y="312"/>
                  </a:lnTo>
                  <a:lnTo>
                    <a:pt x="730" y="285"/>
                  </a:lnTo>
                  <a:lnTo>
                    <a:pt x="710" y="258"/>
                  </a:lnTo>
                  <a:lnTo>
                    <a:pt x="695" y="240"/>
                  </a:lnTo>
                  <a:lnTo>
                    <a:pt x="688" y="229"/>
                  </a:lnTo>
                  <a:lnTo>
                    <a:pt x="684" y="220"/>
                  </a:lnTo>
                  <a:lnTo>
                    <a:pt x="673" y="204"/>
                  </a:lnTo>
                  <a:lnTo>
                    <a:pt x="661" y="182"/>
                  </a:lnTo>
                  <a:lnTo>
                    <a:pt x="646" y="159"/>
                  </a:lnTo>
                  <a:lnTo>
                    <a:pt x="632" y="135"/>
                  </a:lnTo>
                  <a:lnTo>
                    <a:pt x="619" y="115"/>
                  </a:lnTo>
                  <a:lnTo>
                    <a:pt x="611" y="101"/>
                  </a:lnTo>
                  <a:lnTo>
                    <a:pt x="608" y="96"/>
                  </a:lnTo>
                  <a:lnTo>
                    <a:pt x="606" y="94"/>
                  </a:lnTo>
                  <a:lnTo>
                    <a:pt x="600" y="90"/>
                  </a:lnTo>
                  <a:lnTo>
                    <a:pt x="591" y="83"/>
                  </a:lnTo>
                  <a:lnTo>
                    <a:pt x="580" y="76"/>
                  </a:lnTo>
                  <a:lnTo>
                    <a:pt x="569" y="68"/>
                  </a:lnTo>
                  <a:lnTo>
                    <a:pt x="558" y="61"/>
                  </a:lnTo>
                  <a:lnTo>
                    <a:pt x="549" y="54"/>
                  </a:lnTo>
                  <a:lnTo>
                    <a:pt x="542" y="51"/>
                  </a:lnTo>
                  <a:lnTo>
                    <a:pt x="536" y="48"/>
                  </a:lnTo>
                  <a:lnTo>
                    <a:pt x="530" y="47"/>
                  </a:lnTo>
                  <a:lnTo>
                    <a:pt x="521" y="46"/>
                  </a:lnTo>
                  <a:lnTo>
                    <a:pt x="513" y="46"/>
                  </a:lnTo>
                  <a:lnTo>
                    <a:pt x="505" y="47"/>
                  </a:lnTo>
                  <a:lnTo>
                    <a:pt x="500" y="47"/>
                  </a:lnTo>
                  <a:lnTo>
                    <a:pt x="495" y="48"/>
                  </a:lnTo>
                  <a:lnTo>
                    <a:pt x="494" y="48"/>
                  </a:lnTo>
                  <a:lnTo>
                    <a:pt x="441" y="36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360"/>
            <p:cNvSpPr>
              <a:spLocks/>
            </p:cNvSpPr>
            <p:nvPr/>
          </p:nvSpPr>
          <p:spPr bwMode="auto">
            <a:xfrm>
              <a:off x="1882" y="649"/>
              <a:ext cx="380" cy="233"/>
            </a:xfrm>
            <a:custGeom>
              <a:avLst/>
              <a:gdLst/>
              <a:ahLst/>
              <a:cxnLst>
                <a:cxn ang="0">
                  <a:pos x="677" y="18"/>
                </a:cxn>
                <a:cxn ang="0">
                  <a:pos x="486" y="21"/>
                </a:cxn>
                <a:cxn ang="0">
                  <a:pos x="475" y="24"/>
                </a:cxn>
                <a:cxn ang="0">
                  <a:pos x="448" y="31"/>
                </a:cxn>
                <a:cxn ang="0">
                  <a:pos x="420" y="40"/>
                </a:cxn>
                <a:cxn ang="0">
                  <a:pos x="403" y="48"/>
                </a:cxn>
                <a:cxn ang="0">
                  <a:pos x="384" y="65"/>
                </a:cxn>
                <a:cxn ang="0">
                  <a:pos x="349" y="94"/>
                </a:cxn>
                <a:cxn ang="0">
                  <a:pos x="316" y="124"/>
                </a:cxn>
                <a:cxn ang="0">
                  <a:pos x="297" y="142"/>
                </a:cxn>
                <a:cxn ang="0">
                  <a:pos x="283" y="159"/>
                </a:cxn>
                <a:cxn ang="0">
                  <a:pos x="263" y="189"/>
                </a:cxn>
                <a:cxn ang="0">
                  <a:pos x="243" y="218"/>
                </a:cxn>
                <a:cxn ang="0">
                  <a:pos x="234" y="230"/>
                </a:cxn>
                <a:cxn ang="0">
                  <a:pos x="194" y="252"/>
                </a:cxn>
                <a:cxn ang="0">
                  <a:pos x="183" y="256"/>
                </a:cxn>
                <a:cxn ang="0">
                  <a:pos x="167" y="260"/>
                </a:cxn>
                <a:cxn ang="0">
                  <a:pos x="152" y="264"/>
                </a:cxn>
                <a:cxn ang="0">
                  <a:pos x="142" y="265"/>
                </a:cxn>
                <a:cxn ang="0">
                  <a:pos x="111" y="264"/>
                </a:cxn>
                <a:cxn ang="0">
                  <a:pos x="73" y="260"/>
                </a:cxn>
                <a:cxn ang="0">
                  <a:pos x="45" y="257"/>
                </a:cxn>
                <a:cxn ang="0">
                  <a:pos x="0" y="301"/>
                </a:cxn>
                <a:cxn ang="0">
                  <a:pos x="158" y="452"/>
                </a:cxn>
                <a:cxn ang="0">
                  <a:pos x="175" y="455"/>
                </a:cxn>
                <a:cxn ang="0">
                  <a:pos x="201" y="461"/>
                </a:cxn>
                <a:cxn ang="0">
                  <a:pos x="222" y="464"/>
                </a:cxn>
                <a:cxn ang="0">
                  <a:pos x="237" y="461"/>
                </a:cxn>
                <a:cxn ang="0">
                  <a:pos x="267" y="439"/>
                </a:cxn>
                <a:cxn ang="0">
                  <a:pos x="303" y="409"/>
                </a:cxn>
                <a:cxn ang="0">
                  <a:pos x="329" y="387"/>
                </a:cxn>
                <a:cxn ang="0">
                  <a:pos x="448" y="202"/>
                </a:cxn>
                <a:cxn ang="0">
                  <a:pos x="511" y="136"/>
                </a:cxn>
                <a:cxn ang="0">
                  <a:pos x="531" y="141"/>
                </a:cxn>
                <a:cxn ang="0">
                  <a:pos x="559" y="146"/>
                </a:cxn>
                <a:cxn ang="0">
                  <a:pos x="585" y="153"/>
                </a:cxn>
                <a:cxn ang="0">
                  <a:pos x="604" y="159"/>
                </a:cxn>
                <a:cxn ang="0">
                  <a:pos x="629" y="166"/>
                </a:cxn>
                <a:cxn ang="0">
                  <a:pos x="657" y="172"/>
                </a:cxn>
                <a:cxn ang="0">
                  <a:pos x="680" y="176"/>
                </a:cxn>
                <a:cxn ang="0">
                  <a:pos x="696" y="175"/>
                </a:cxn>
                <a:cxn ang="0">
                  <a:pos x="715" y="171"/>
                </a:cxn>
                <a:cxn ang="0">
                  <a:pos x="736" y="165"/>
                </a:cxn>
                <a:cxn ang="0">
                  <a:pos x="749" y="160"/>
                </a:cxn>
                <a:cxn ang="0">
                  <a:pos x="760" y="106"/>
                </a:cxn>
                <a:cxn ang="0">
                  <a:pos x="733" y="2"/>
                </a:cxn>
              </a:cxnLst>
              <a:rect l="0" t="0" r="r" b="b"/>
              <a:pathLst>
                <a:path w="760" h="464">
                  <a:moveTo>
                    <a:pt x="733" y="2"/>
                  </a:moveTo>
                  <a:lnTo>
                    <a:pt x="677" y="18"/>
                  </a:lnTo>
                  <a:lnTo>
                    <a:pt x="602" y="0"/>
                  </a:lnTo>
                  <a:lnTo>
                    <a:pt x="486" y="21"/>
                  </a:lnTo>
                  <a:lnTo>
                    <a:pt x="483" y="22"/>
                  </a:lnTo>
                  <a:lnTo>
                    <a:pt x="475" y="24"/>
                  </a:lnTo>
                  <a:lnTo>
                    <a:pt x="463" y="28"/>
                  </a:lnTo>
                  <a:lnTo>
                    <a:pt x="448" y="31"/>
                  </a:lnTo>
                  <a:lnTo>
                    <a:pt x="434" y="36"/>
                  </a:lnTo>
                  <a:lnTo>
                    <a:pt x="420" y="40"/>
                  </a:lnTo>
                  <a:lnTo>
                    <a:pt x="410" y="45"/>
                  </a:lnTo>
                  <a:lnTo>
                    <a:pt x="403" y="48"/>
                  </a:lnTo>
                  <a:lnTo>
                    <a:pt x="396" y="54"/>
                  </a:lnTo>
                  <a:lnTo>
                    <a:pt x="384" y="65"/>
                  </a:lnTo>
                  <a:lnTo>
                    <a:pt x="367" y="78"/>
                  </a:lnTo>
                  <a:lnTo>
                    <a:pt x="349" y="94"/>
                  </a:lnTo>
                  <a:lnTo>
                    <a:pt x="331" y="111"/>
                  </a:lnTo>
                  <a:lnTo>
                    <a:pt x="316" y="124"/>
                  </a:lnTo>
                  <a:lnTo>
                    <a:pt x="303" y="136"/>
                  </a:lnTo>
                  <a:lnTo>
                    <a:pt x="297" y="142"/>
                  </a:lnTo>
                  <a:lnTo>
                    <a:pt x="293" y="147"/>
                  </a:lnTo>
                  <a:lnTo>
                    <a:pt x="283" y="159"/>
                  </a:lnTo>
                  <a:lnTo>
                    <a:pt x="274" y="173"/>
                  </a:lnTo>
                  <a:lnTo>
                    <a:pt x="263" y="189"/>
                  </a:lnTo>
                  <a:lnTo>
                    <a:pt x="252" y="204"/>
                  </a:lnTo>
                  <a:lnTo>
                    <a:pt x="243" y="218"/>
                  </a:lnTo>
                  <a:lnTo>
                    <a:pt x="236" y="227"/>
                  </a:lnTo>
                  <a:lnTo>
                    <a:pt x="234" y="230"/>
                  </a:lnTo>
                  <a:lnTo>
                    <a:pt x="196" y="252"/>
                  </a:lnTo>
                  <a:lnTo>
                    <a:pt x="194" y="252"/>
                  </a:lnTo>
                  <a:lnTo>
                    <a:pt x="189" y="254"/>
                  </a:lnTo>
                  <a:lnTo>
                    <a:pt x="183" y="256"/>
                  </a:lnTo>
                  <a:lnTo>
                    <a:pt x="175" y="258"/>
                  </a:lnTo>
                  <a:lnTo>
                    <a:pt x="167" y="260"/>
                  </a:lnTo>
                  <a:lnTo>
                    <a:pt x="159" y="262"/>
                  </a:lnTo>
                  <a:lnTo>
                    <a:pt x="152" y="264"/>
                  </a:lnTo>
                  <a:lnTo>
                    <a:pt x="149" y="265"/>
                  </a:lnTo>
                  <a:lnTo>
                    <a:pt x="142" y="265"/>
                  </a:lnTo>
                  <a:lnTo>
                    <a:pt x="128" y="265"/>
                  </a:lnTo>
                  <a:lnTo>
                    <a:pt x="111" y="264"/>
                  </a:lnTo>
                  <a:lnTo>
                    <a:pt x="91" y="262"/>
                  </a:lnTo>
                  <a:lnTo>
                    <a:pt x="73" y="260"/>
                  </a:lnTo>
                  <a:lnTo>
                    <a:pt x="57" y="258"/>
                  </a:lnTo>
                  <a:lnTo>
                    <a:pt x="45" y="257"/>
                  </a:lnTo>
                  <a:lnTo>
                    <a:pt x="40" y="257"/>
                  </a:lnTo>
                  <a:lnTo>
                    <a:pt x="0" y="301"/>
                  </a:lnTo>
                  <a:lnTo>
                    <a:pt x="156" y="452"/>
                  </a:lnTo>
                  <a:lnTo>
                    <a:pt x="158" y="452"/>
                  </a:lnTo>
                  <a:lnTo>
                    <a:pt x="165" y="454"/>
                  </a:lnTo>
                  <a:lnTo>
                    <a:pt x="175" y="455"/>
                  </a:lnTo>
                  <a:lnTo>
                    <a:pt x="188" y="457"/>
                  </a:lnTo>
                  <a:lnTo>
                    <a:pt x="201" y="461"/>
                  </a:lnTo>
                  <a:lnTo>
                    <a:pt x="212" y="462"/>
                  </a:lnTo>
                  <a:lnTo>
                    <a:pt x="222" y="464"/>
                  </a:lnTo>
                  <a:lnTo>
                    <a:pt x="229" y="464"/>
                  </a:lnTo>
                  <a:lnTo>
                    <a:pt x="237" y="461"/>
                  </a:lnTo>
                  <a:lnTo>
                    <a:pt x="251" y="452"/>
                  </a:lnTo>
                  <a:lnTo>
                    <a:pt x="267" y="439"/>
                  </a:lnTo>
                  <a:lnTo>
                    <a:pt x="286" y="424"/>
                  </a:lnTo>
                  <a:lnTo>
                    <a:pt x="303" y="409"/>
                  </a:lnTo>
                  <a:lnTo>
                    <a:pt x="318" y="396"/>
                  </a:lnTo>
                  <a:lnTo>
                    <a:pt x="329" y="387"/>
                  </a:lnTo>
                  <a:lnTo>
                    <a:pt x="333" y="384"/>
                  </a:lnTo>
                  <a:lnTo>
                    <a:pt x="448" y="202"/>
                  </a:lnTo>
                  <a:lnTo>
                    <a:pt x="509" y="136"/>
                  </a:lnTo>
                  <a:lnTo>
                    <a:pt x="511" y="136"/>
                  </a:lnTo>
                  <a:lnTo>
                    <a:pt x="519" y="138"/>
                  </a:lnTo>
                  <a:lnTo>
                    <a:pt x="531" y="141"/>
                  </a:lnTo>
                  <a:lnTo>
                    <a:pt x="545" y="143"/>
                  </a:lnTo>
                  <a:lnTo>
                    <a:pt x="559" y="146"/>
                  </a:lnTo>
                  <a:lnTo>
                    <a:pt x="572" y="150"/>
                  </a:lnTo>
                  <a:lnTo>
                    <a:pt x="585" y="153"/>
                  </a:lnTo>
                  <a:lnTo>
                    <a:pt x="594" y="157"/>
                  </a:lnTo>
                  <a:lnTo>
                    <a:pt x="604" y="159"/>
                  </a:lnTo>
                  <a:lnTo>
                    <a:pt x="615" y="162"/>
                  </a:lnTo>
                  <a:lnTo>
                    <a:pt x="629" y="166"/>
                  </a:lnTo>
                  <a:lnTo>
                    <a:pt x="643" y="169"/>
                  </a:lnTo>
                  <a:lnTo>
                    <a:pt x="657" y="172"/>
                  </a:lnTo>
                  <a:lnTo>
                    <a:pt x="669" y="174"/>
                  </a:lnTo>
                  <a:lnTo>
                    <a:pt x="680" y="176"/>
                  </a:lnTo>
                  <a:lnTo>
                    <a:pt x="688" y="176"/>
                  </a:lnTo>
                  <a:lnTo>
                    <a:pt x="696" y="175"/>
                  </a:lnTo>
                  <a:lnTo>
                    <a:pt x="705" y="174"/>
                  </a:lnTo>
                  <a:lnTo>
                    <a:pt x="715" y="171"/>
                  </a:lnTo>
                  <a:lnTo>
                    <a:pt x="726" y="167"/>
                  </a:lnTo>
                  <a:lnTo>
                    <a:pt x="736" y="165"/>
                  </a:lnTo>
                  <a:lnTo>
                    <a:pt x="744" y="161"/>
                  </a:lnTo>
                  <a:lnTo>
                    <a:pt x="749" y="160"/>
                  </a:lnTo>
                  <a:lnTo>
                    <a:pt x="751" y="159"/>
                  </a:lnTo>
                  <a:lnTo>
                    <a:pt x="760" y="106"/>
                  </a:lnTo>
                  <a:lnTo>
                    <a:pt x="758" y="61"/>
                  </a:lnTo>
                  <a:lnTo>
                    <a:pt x="733" y="2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9" name="Freeform 361"/>
            <p:cNvSpPr>
              <a:spLocks/>
            </p:cNvSpPr>
            <p:nvPr/>
          </p:nvSpPr>
          <p:spPr bwMode="auto">
            <a:xfrm>
              <a:off x="1909" y="266"/>
              <a:ext cx="235" cy="212"/>
            </a:xfrm>
            <a:custGeom>
              <a:avLst/>
              <a:gdLst/>
              <a:ahLst/>
              <a:cxnLst>
                <a:cxn ang="0">
                  <a:pos x="55" y="48"/>
                </a:cxn>
                <a:cxn ang="0">
                  <a:pos x="47" y="73"/>
                </a:cxn>
                <a:cxn ang="0">
                  <a:pos x="2" y="95"/>
                </a:cxn>
                <a:cxn ang="0">
                  <a:pos x="0" y="148"/>
                </a:cxn>
                <a:cxn ang="0">
                  <a:pos x="2" y="152"/>
                </a:cxn>
                <a:cxn ang="0">
                  <a:pos x="8" y="159"/>
                </a:cxn>
                <a:cxn ang="0">
                  <a:pos x="16" y="168"/>
                </a:cxn>
                <a:cxn ang="0">
                  <a:pos x="25" y="176"/>
                </a:cxn>
                <a:cxn ang="0">
                  <a:pos x="35" y="184"/>
                </a:cxn>
                <a:cxn ang="0">
                  <a:pos x="42" y="192"/>
                </a:cxn>
                <a:cxn ang="0">
                  <a:pos x="47" y="199"/>
                </a:cxn>
                <a:cxn ang="0">
                  <a:pos x="50" y="201"/>
                </a:cxn>
                <a:cxn ang="0">
                  <a:pos x="58" y="277"/>
                </a:cxn>
                <a:cxn ang="0">
                  <a:pos x="47" y="350"/>
                </a:cxn>
                <a:cxn ang="0">
                  <a:pos x="50" y="352"/>
                </a:cxn>
                <a:cxn ang="0">
                  <a:pos x="58" y="358"/>
                </a:cxn>
                <a:cxn ang="0">
                  <a:pos x="69" y="367"/>
                </a:cxn>
                <a:cxn ang="0">
                  <a:pos x="82" y="378"/>
                </a:cxn>
                <a:cxn ang="0">
                  <a:pos x="96" y="388"/>
                </a:cxn>
                <a:cxn ang="0">
                  <a:pos x="110" y="398"/>
                </a:cxn>
                <a:cxn ang="0">
                  <a:pos x="120" y="406"/>
                </a:cxn>
                <a:cxn ang="0">
                  <a:pos x="128" y="411"/>
                </a:cxn>
                <a:cxn ang="0">
                  <a:pos x="135" y="413"/>
                </a:cxn>
                <a:cxn ang="0">
                  <a:pos x="144" y="416"/>
                </a:cxn>
                <a:cxn ang="0">
                  <a:pos x="154" y="418"/>
                </a:cxn>
                <a:cxn ang="0">
                  <a:pos x="165" y="419"/>
                </a:cxn>
                <a:cxn ang="0">
                  <a:pos x="175" y="420"/>
                </a:cxn>
                <a:cxn ang="0">
                  <a:pos x="184" y="421"/>
                </a:cxn>
                <a:cxn ang="0">
                  <a:pos x="191" y="423"/>
                </a:cxn>
                <a:cxn ang="0">
                  <a:pos x="196" y="424"/>
                </a:cxn>
                <a:cxn ang="0">
                  <a:pos x="200" y="424"/>
                </a:cxn>
                <a:cxn ang="0">
                  <a:pos x="207" y="423"/>
                </a:cxn>
                <a:cxn ang="0">
                  <a:pos x="217" y="420"/>
                </a:cxn>
                <a:cxn ang="0">
                  <a:pos x="227" y="418"/>
                </a:cxn>
                <a:cxn ang="0">
                  <a:pos x="236" y="416"/>
                </a:cxn>
                <a:cxn ang="0">
                  <a:pos x="243" y="413"/>
                </a:cxn>
                <a:cxn ang="0">
                  <a:pos x="249" y="412"/>
                </a:cxn>
                <a:cxn ang="0">
                  <a:pos x="251" y="411"/>
                </a:cxn>
                <a:cxn ang="0">
                  <a:pos x="236" y="365"/>
                </a:cxn>
                <a:cxn ang="0">
                  <a:pos x="242" y="305"/>
                </a:cxn>
                <a:cxn ang="0">
                  <a:pos x="245" y="305"/>
                </a:cxn>
                <a:cxn ang="0">
                  <a:pos x="253" y="305"/>
                </a:cxn>
                <a:cxn ang="0">
                  <a:pos x="266" y="304"/>
                </a:cxn>
                <a:cxn ang="0">
                  <a:pos x="281" y="304"/>
                </a:cxn>
                <a:cxn ang="0">
                  <a:pos x="296" y="303"/>
                </a:cxn>
                <a:cxn ang="0">
                  <a:pos x="310" y="302"/>
                </a:cxn>
                <a:cxn ang="0">
                  <a:pos x="320" y="300"/>
                </a:cxn>
                <a:cxn ang="0">
                  <a:pos x="327" y="299"/>
                </a:cxn>
                <a:cxn ang="0">
                  <a:pos x="334" y="297"/>
                </a:cxn>
                <a:cxn ang="0">
                  <a:pos x="346" y="291"/>
                </a:cxn>
                <a:cxn ang="0">
                  <a:pos x="361" y="284"/>
                </a:cxn>
                <a:cxn ang="0">
                  <a:pos x="377" y="277"/>
                </a:cxn>
                <a:cxn ang="0">
                  <a:pos x="392" y="269"/>
                </a:cxn>
                <a:cxn ang="0">
                  <a:pos x="405" y="262"/>
                </a:cxn>
                <a:cxn ang="0">
                  <a:pos x="415" y="259"/>
                </a:cxn>
                <a:cxn ang="0">
                  <a:pos x="418" y="257"/>
                </a:cxn>
                <a:cxn ang="0">
                  <a:pos x="458" y="186"/>
                </a:cxn>
                <a:cxn ang="0">
                  <a:pos x="471" y="133"/>
                </a:cxn>
                <a:cxn ang="0">
                  <a:pos x="431" y="23"/>
                </a:cxn>
                <a:cxn ang="0">
                  <a:pos x="227" y="0"/>
                </a:cxn>
                <a:cxn ang="0">
                  <a:pos x="149" y="38"/>
                </a:cxn>
                <a:cxn ang="0">
                  <a:pos x="55" y="48"/>
                </a:cxn>
              </a:cxnLst>
              <a:rect l="0" t="0" r="r" b="b"/>
              <a:pathLst>
                <a:path w="471" h="424">
                  <a:moveTo>
                    <a:pt x="55" y="48"/>
                  </a:moveTo>
                  <a:lnTo>
                    <a:pt x="47" y="73"/>
                  </a:lnTo>
                  <a:lnTo>
                    <a:pt x="2" y="95"/>
                  </a:lnTo>
                  <a:lnTo>
                    <a:pt x="0" y="148"/>
                  </a:lnTo>
                  <a:lnTo>
                    <a:pt x="2" y="152"/>
                  </a:lnTo>
                  <a:lnTo>
                    <a:pt x="8" y="159"/>
                  </a:lnTo>
                  <a:lnTo>
                    <a:pt x="16" y="168"/>
                  </a:lnTo>
                  <a:lnTo>
                    <a:pt x="25" y="176"/>
                  </a:lnTo>
                  <a:lnTo>
                    <a:pt x="35" y="184"/>
                  </a:lnTo>
                  <a:lnTo>
                    <a:pt x="42" y="192"/>
                  </a:lnTo>
                  <a:lnTo>
                    <a:pt x="47" y="199"/>
                  </a:lnTo>
                  <a:lnTo>
                    <a:pt x="50" y="201"/>
                  </a:lnTo>
                  <a:lnTo>
                    <a:pt x="58" y="277"/>
                  </a:lnTo>
                  <a:lnTo>
                    <a:pt x="47" y="350"/>
                  </a:lnTo>
                  <a:lnTo>
                    <a:pt x="50" y="352"/>
                  </a:lnTo>
                  <a:lnTo>
                    <a:pt x="58" y="358"/>
                  </a:lnTo>
                  <a:lnTo>
                    <a:pt x="69" y="367"/>
                  </a:lnTo>
                  <a:lnTo>
                    <a:pt x="82" y="378"/>
                  </a:lnTo>
                  <a:lnTo>
                    <a:pt x="96" y="388"/>
                  </a:lnTo>
                  <a:lnTo>
                    <a:pt x="110" y="398"/>
                  </a:lnTo>
                  <a:lnTo>
                    <a:pt x="120" y="406"/>
                  </a:lnTo>
                  <a:lnTo>
                    <a:pt x="128" y="411"/>
                  </a:lnTo>
                  <a:lnTo>
                    <a:pt x="135" y="413"/>
                  </a:lnTo>
                  <a:lnTo>
                    <a:pt x="144" y="416"/>
                  </a:lnTo>
                  <a:lnTo>
                    <a:pt x="154" y="418"/>
                  </a:lnTo>
                  <a:lnTo>
                    <a:pt x="165" y="419"/>
                  </a:lnTo>
                  <a:lnTo>
                    <a:pt x="175" y="420"/>
                  </a:lnTo>
                  <a:lnTo>
                    <a:pt x="184" y="421"/>
                  </a:lnTo>
                  <a:lnTo>
                    <a:pt x="191" y="423"/>
                  </a:lnTo>
                  <a:lnTo>
                    <a:pt x="196" y="424"/>
                  </a:lnTo>
                  <a:lnTo>
                    <a:pt x="200" y="424"/>
                  </a:lnTo>
                  <a:lnTo>
                    <a:pt x="207" y="423"/>
                  </a:lnTo>
                  <a:lnTo>
                    <a:pt x="217" y="420"/>
                  </a:lnTo>
                  <a:lnTo>
                    <a:pt x="227" y="418"/>
                  </a:lnTo>
                  <a:lnTo>
                    <a:pt x="236" y="416"/>
                  </a:lnTo>
                  <a:lnTo>
                    <a:pt x="243" y="413"/>
                  </a:lnTo>
                  <a:lnTo>
                    <a:pt x="249" y="412"/>
                  </a:lnTo>
                  <a:lnTo>
                    <a:pt x="251" y="411"/>
                  </a:lnTo>
                  <a:lnTo>
                    <a:pt x="236" y="365"/>
                  </a:lnTo>
                  <a:lnTo>
                    <a:pt x="242" y="305"/>
                  </a:lnTo>
                  <a:lnTo>
                    <a:pt x="245" y="305"/>
                  </a:lnTo>
                  <a:lnTo>
                    <a:pt x="253" y="305"/>
                  </a:lnTo>
                  <a:lnTo>
                    <a:pt x="266" y="304"/>
                  </a:lnTo>
                  <a:lnTo>
                    <a:pt x="281" y="304"/>
                  </a:lnTo>
                  <a:lnTo>
                    <a:pt x="296" y="303"/>
                  </a:lnTo>
                  <a:lnTo>
                    <a:pt x="310" y="302"/>
                  </a:lnTo>
                  <a:lnTo>
                    <a:pt x="320" y="300"/>
                  </a:lnTo>
                  <a:lnTo>
                    <a:pt x="327" y="299"/>
                  </a:lnTo>
                  <a:lnTo>
                    <a:pt x="334" y="297"/>
                  </a:lnTo>
                  <a:lnTo>
                    <a:pt x="346" y="291"/>
                  </a:lnTo>
                  <a:lnTo>
                    <a:pt x="361" y="284"/>
                  </a:lnTo>
                  <a:lnTo>
                    <a:pt x="377" y="277"/>
                  </a:lnTo>
                  <a:lnTo>
                    <a:pt x="392" y="269"/>
                  </a:lnTo>
                  <a:lnTo>
                    <a:pt x="405" y="262"/>
                  </a:lnTo>
                  <a:lnTo>
                    <a:pt x="415" y="259"/>
                  </a:lnTo>
                  <a:lnTo>
                    <a:pt x="418" y="257"/>
                  </a:lnTo>
                  <a:lnTo>
                    <a:pt x="458" y="186"/>
                  </a:lnTo>
                  <a:lnTo>
                    <a:pt x="471" y="133"/>
                  </a:lnTo>
                  <a:lnTo>
                    <a:pt x="431" y="23"/>
                  </a:lnTo>
                  <a:lnTo>
                    <a:pt x="227" y="0"/>
                  </a:lnTo>
                  <a:lnTo>
                    <a:pt x="149" y="38"/>
                  </a:lnTo>
                  <a:lnTo>
                    <a:pt x="55" y="48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0" name="Freeform 363"/>
            <p:cNvSpPr>
              <a:spLocks/>
            </p:cNvSpPr>
            <p:nvPr/>
          </p:nvSpPr>
          <p:spPr bwMode="auto">
            <a:xfrm>
              <a:off x="2013" y="606"/>
              <a:ext cx="57" cy="76"/>
            </a:xfrm>
            <a:custGeom>
              <a:avLst/>
              <a:gdLst/>
              <a:ahLst/>
              <a:cxnLst>
                <a:cxn ang="0">
                  <a:pos x="114" y="47"/>
                </a:cxn>
                <a:cxn ang="0">
                  <a:pos x="113" y="38"/>
                </a:cxn>
                <a:cxn ang="0">
                  <a:pos x="109" y="28"/>
                </a:cxn>
                <a:cxn ang="0">
                  <a:pos x="104" y="20"/>
                </a:cxn>
                <a:cxn ang="0">
                  <a:pos x="98" y="13"/>
                </a:cxn>
                <a:cxn ang="0">
                  <a:pos x="88" y="8"/>
                </a:cxn>
                <a:cxn ang="0">
                  <a:pos x="79" y="3"/>
                </a:cxn>
                <a:cxn ang="0">
                  <a:pos x="69" y="1"/>
                </a:cxn>
                <a:cxn ang="0">
                  <a:pos x="57" y="0"/>
                </a:cxn>
                <a:cxn ang="0">
                  <a:pos x="46" y="1"/>
                </a:cxn>
                <a:cxn ang="0">
                  <a:pos x="34" y="3"/>
                </a:cxn>
                <a:cxn ang="0">
                  <a:pos x="25" y="8"/>
                </a:cxn>
                <a:cxn ang="0">
                  <a:pos x="17" y="13"/>
                </a:cxn>
                <a:cxn ang="0">
                  <a:pos x="9" y="20"/>
                </a:cxn>
                <a:cxn ang="0">
                  <a:pos x="4" y="28"/>
                </a:cxn>
                <a:cxn ang="0">
                  <a:pos x="1" y="38"/>
                </a:cxn>
                <a:cxn ang="0">
                  <a:pos x="0" y="47"/>
                </a:cxn>
                <a:cxn ang="0">
                  <a:pos x="1" y="55"/>
                </a:cxn>
                <a:cxn ang="0">
                  <a:pos x="3" y="63"/>
                </a:cxn>
                <a:cxn ang="0">
                  <a:pos x="7" y="70"/>
                </a:cxn>
                <a:cxn ang="0">
                  <a:pos x="12" y="77"/>
                </a:cxn>
                <a:cxn ang="0">
                  <a:pos x="18" y="83"/>
                </a:cxn>
                <a:cxn ang="0">
                  <a:pos x="26" y="87"/>
                </a:cxn>
                <a:cxn ang="0">
                  <a:pos x="34" y="92"/>
                </a:cxn>
                <a:cxn ang="0">
                  <a:pos x="43" y="94"/>
                </a:cxn>
                <a:cxn ang="0">
                  <a:pos x="37" y="147"/>
                </a:cxn>
                <a:cxn ang="0">
                  <a:pos x="62" y="152"/>
                </a:cxn>
                <a:cxn ang="0">
                  <a:pos x="81" y="132"/>
                </a:cxn>
                <a:cxn ang="0">
                  <a:pos x="104" y="74"/>
                </a:cxn>
                <a:cxn ang="0">
                  <a:pos x="108" y="69"/>
                </a:cxn>
                <a:cxn ang="0">
                  <a:pos x="111" y="62"/>
                </a:cxn>
                <a:cxn ang="0">
                  <a:pos x="113" y="55"/>
                </a:cxn>
                <a:cxn ang="0">
                  <a:pos x="114" y="47"/>
                </a:cxn>
              </a:cxnLst>
              <a:rect l="0" t="0" r="r" b="b"/>
              <a:pathLst>
                <a:path w="114" h="152">
                  <a:moveTo>
                    <a:pt x="114" y="47"/>
                  </a:moveTo>
                  <a:lnTo>
                    <a:pt x="113" y="38"/>
                  </a:lnTo>
                  <a:lnTo>
                    <a:pt x="109" y="28"/>
                  </a:lnTo>
                  <a:lnTo>
                    <a:pt x="104" y="20"/>
                  </a:lnTo>
                  <a:lnTo>
                    <a:pt x="98" y="13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9" y="1"/>
                  </a:lnTo>
                  <a:lnTo>
                    <a:pt x="57" y="0"/>
                  </a:lnTo>
                  <a:lnTo>
                    <a:pt x="46" y="1"/>
                  </a:lnTo>
                  <a:lnTo>
                    <a:pt x="34" y="3"/>
                  </a:lnTo>
                  <a:lnTo>
                    <a:pt x="25" y="8"/>
                  </a:lnTo>
                  <a:lnTo>
                    <a:pt x="17" y="13"/>
                  </a:lnTo>
                  <a:lnTo>
                    <a:pt x="9" y="20"/>
                  </a:lnTo>
                  <a:lnTo>
                    <a:pt x="4" y="28"/>
                  </a:lnTo>
                  <a:lnTo>
                    <a:pt x="1" y="38"/>
                  </a:lnTo>
                  <a:lnTo>
                    <a:pt x="0" y="47"/>
                  </a:lnTo>
                  <a:lnTo>
                    <a:pt x="1" y="55"/>
                  </a:lnTo>
                  <a:lnTo>
                    <a:pt x="3" y="63"/>
                  </a:lnTo>
                  <a:lnTo>
                    <a:pt x="7" y="70"/>
                  </a:lnTo>
                  <a:lnTo>
                    <a:pt x="12" y="77"/>
                  </a:lnTo>
                  <a:lnTo>
                    <a:pt x="18" y="83"/>
                  </a:lnTo>
                  <a:lnTo>
                    <a:pt x="26" y="87"/>
                  </a:lnTo>
                  <a:lnTo>
                    <a:pt x="34" y="92"/>
                  </a:lnTo>
                  <a:lnTo>
                    <a:pt x="43" y="94"/>
                  </a:lnTo>
                  <a:lnTo>
                    <a:pt x="37" y="147"/>
                  </a:lnTo>
                  <a:lnTo>
                    <a:pt x="62" y="152"/>
                  </a:lnTo>
                  <a:lnTo>
                    <a:pt x="81" y="132"/>
                  </a:lnTo>
                  <a:lnTo>
                    <a:pt x="104" y="74"/>
                  </a:lnTo>
                  <a:lnTo>
                    <a:pt x="108" y="69"/>
                  </a:lnTo>
                  <a:lnTo>
                    <a:pt x="111" y="62"/>
                  </a:lnTo>
                  <a:lnTo>
                    <a:pt x="113" y="55"/>
                  </a:lnTo>
                  <a:lnTo>
                    <a:pt x="114" y="47"/>
                  </a:lnTo>
                  <a:close/>
                </a:path>
              </a:pathLst>
            </a:custGeom>
            <a:solidFill>
              <a:srgbClr val="B2B2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364"/>
            <p:cNvSpPr>
              <a:spLocks/>
            </p:cNvSpPr>
            <p:nvPr/>
          </p:nvSpPr>
          <p:spPr bwMode="auto">
            <a:xfrm>
              <a:off x="2377" y="690"/>
              <a:ext cx="120" cy="102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42" y="3"/>
                </a:cxn>
                <a:cxn ang="0">
                  <a:pos x="22" y="9"/>
                </a:cxn>
                <a:cxn ang="0">
                  <a:pos x="6" y="15"/>
                </a:cxn>
                <a:cxn ang="0">
                  <a:pos x="0" y="24"/>
                </a:cxn>
                <a:cxn ang="0">
                  <a:pos x="2" y="38"/>
                </a:cxn>
                <a:cxn ang="0">
                  <a:pos x="5" y="42"/>
                </a:cxn>
                <a:cxn ang="0">
                  <a:pos x="17" y="58"/>
                </a:cxn>
                <a:cxn ang="0">
                  <a:pos x="19" y="80"/>
                </a:cxn>
                <a:cxn ang="0">
                  <a:pos x="9" y="110"/>
                </a:cxn>
                <a:cxn ang="0">
                  <a:pos x="6" y="129"/>
                </a:cxn>
                <a:cxn ang="0">
                  <a:pos x="18" y="139"/>
                </a:cxn>
                <a:cxn ang="0">
                  <a:pos x="65" y="126"/>
                </a:cxn>
                <a:cxn ang="0">
                  <a:pos x="76" y="133"/>
                </a:cxn>
                <a:cxn ang="0">
                  <a:pos x="90" y="146"/>
                </a:cxn>
                <a:cxn ang="0">
                  <a:pos x="96" y="160"/>
                </a:cxn>
                <a:cxn ang="0">
                  <a:pos x="105" y="171"/>
                </a:cxn>
                <a:cxn ang="0">
                  <a:pos x="116" y="174"/>
                </a:cxn>
                <a:cxn ang="0">
                  <a:pos x="126" y="175"/>
                </a:cxn>
                <a:cxn ang="0">
                  <a:pos x="136" y="176"/>
                </a:cxn>
                <a:cxn ang="0">
                  <a:pos x="143" y="176"/>
                </a:cxn>
                <a:cxn ang="0">
                  <a:pos x="151" y="177"/>
                </a:cxn>
                <a:cxn ang="0">
                  <a:pos x="161" y="182"/>
                </a:cxn>
                <a:cxn ang="0">
                  <a:pos x="171" y="185"/>
                </a:cxn>
                <a:cxn ang="0">
                  <a:pos x="181" y="189"/>
                </a:cxn>
                <a:cxn ang="0">
                  <a:pos x="196" y="192"/>
                </a:cxn>
                <a:cxn ang="0">
                  <a:pos x="216" y="198"/>
                </a:cxn>
                <a:cxn ang="0">
                  <a:pos x="233" y="201"/>
                </a:cxn>
                <a:cxn ang="0">
                  <a:pos x="240" y="204"/>
                </a:cxn>
                <a:cxn ang="0">
                  <a:pos x="151" y="139"/>
                </a:cxn>
                <a:cxn ang="0">
                  <a:pos x="141" y="101"/>
                </a:cxn>
                <a:cxn ang="0">
                  <a:pos x="86" y="78"/>
                </a:cxn>
                <a:cxn ang="0">
                  <a:pos x="50" y="63"/>
                </a:cxn>
                <a:cxn ang="0">
                  <a:pos x="58" y="0"/>
                </a:cxn>
              </a:cxnLst>
              <a:rect l="0" t="0" r="r" b="b"/>
              <a:pathLst>
                <a:path w="240" h="204">
                  <a:moveTo>
                    <a:pt x="58" y="0"/>
                  </a:moveTo>
                  <a:lnTo>
                    <a:pt x="56" y="0"/>
                  </a:lnTo>
                  <a:lnTo>
                    <a:pt x="50" y="2"/>
                  </a:lnTo>
                  <a:lnTo>
                    <a:pt x="42" y="3"/>
                  </a:lnTo>
                  <a:lnTo>
                    <a:pt x="33" y="5"/>
                  </a:lnTo>
                  <a:lnTo>
                    <a:pt x="22" y="9"/>
                  </a:lnTo>
                  <a:lnTo>
                    <a:pt x="13" y="12"/>
                  </a:lnTo>
                  <a:lnTo>
                    <a:pt x="6" y="15"/>
                  </a:lnTo>
                  <a:lnTo>
                    <a:pt x="3" y="18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2" y="38"/>
                  </a:lnTo>
                  <a:lnTo>
                    <a:pt x="3" y="40"/>
                  </a:lnTo>
                  <a:lnTo>
                    <a:pt x="5" y="42"/>
                  </a:lnTo>
                  <a:lnTo>
                    <a:pt x="11" y="49"/>
                  </a:lnTo>
                  <a:lnTo>
                    <a:pt x="17" y="58"/>
                  </a:lnTo>
                  <a:lnTo>
                    <a:pt x="20" y="68"/>
                  </a:lnTo>
                  <a:lnTo>
                    <a:pt x="19" y="80"/>
                  </a:lnTo>
                  <a:lnTo>
                    <a:pt x="14" y="95"/>
                  </a:lnTo>
                  <a:lnTo>
                    <a:pt x="9" y="110"/>
                  </a:lnTo>
                  <a:lnTo>
                    <a:pt x="5" y="121"/>
                  </a:lnTo>
                  <a:lnTo>
                    <a:pt x="6" y="129"/>
                  </a:lnTo>
                  <a:lnTo>
                    <a:pt x="12" y="134"/>
                  </a:lnTo>
                  <a:lnTo>
                    <a:pt x="18" y="139"/>
                  </a:lnTo>
                  <a:lnTo>
                    <a:pt x="20" y="141"/>
                  </a:lnTo>
                  <a:lnTo>
                    <a:pt x="65" y="126"/>
                  </a:lnTo>
                  <a:lnTo>
                    <a:pt x="68" y="129"/>
                  </a:lnTo>
                  <a:lnTo>
                    <a:pt x="76" y="133"/>
                  </a:lnTo>
                  <a:lnTo>
                    <a:pt x="85" y="140"/>
                  </a:lnTo>
                  <a:lnTo>
                    <a:pt x="90" y="146"/>
                  </a:lnTo>
                  <a:lnTo>
                    <a:pt x="94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105" y="171"/>
                  </a:lnTo>
                  <a:lnTo>
                    <a:pt x="110" y="173"/>
                  </a:lnTo>
                  <a:lnTo>
                    <a:pt x="116" y="174"/>
                  </a:lnTo>
                  <a:lnTo>
                    <a:pt x="121" y="175"/>
                  </a:lnTo>
                  <a:lnTo>
                    <a:pt x="126" y="175"/>
                  </a:lnTo>
                  <a:lnTo>
                    <a:pt x="132" y="176"/>
                  </a:lnTo>
                  <a:lnTo>
                    <a:pt x="136" y="176"/>
                  </a:lnTo>
                  <a:lnTo>
                    <a:pt x="140" y="176"/>
                  </a:lnTo>
                  <a:lnTo>
                    <a:pt x="143" y="176"/>
                  </a:lnTo>
                  <a:lnTo>
                    <a:pt x="147" y="176"/>
                  </a:lnTo>
                  <a:lnTo>
                    <a:pt x="151" y="177"/>
                  </a:lnTo>
                  <a:lnTo>
                    <a:pt x="156" y="179"/>
                  </a:lnTo>
                  <a:lnTo>
                    <a:pt x="161" y="182"/>
                  </a:lnTo>
                  <a:lnTo>
                    <a:pt x="166" y="184"/>
                  </a:lnTo>
                  <a:lnTo>
                    <a:pt x="171" y="185"/>
                  </a:lnTo>
                  <a:lnTo>
                    <a:pt x="177" y="187"/>
                  </a:lnTo>
                  <a:lnTo>
                    <a:pt x="181" y="189"/>
                  </a:lnTo>
                  <a:lnTo>
                    <a:pt x="187" y="190"/>
                  </a:lnTo>
                  <a:lnTo>
                    <a:pt x="196" y="192"/>
                  </a:lnTo>
                  <a:lnTo>
                    <a:pt x="205" y="194"/>
                  </a:lnTo>
                  <a:lnTo>
                    <a:pt x="216" y="198"/>
                  </a:lnTo>
                  <a:lnTo>
                    <a:pt x="225" y="200"/>
                  </a:lnTo>
                  <a:lnTo>
                    <a:pt x="233" y="201"/>
                  </a:lnTo>
                  <a:lnTo>
                    <a:pt x="238" y="204"/>
                  </a:lnTo>
                  <a:lnTo>
                    <a:pt x="240" y="204"/>
                  </a:lnTo>
                  <a:lnTo>
                    <a:pt x="240" y="161"/>
                  </a:lnTo>
                  <a:lnTo>
                    <a:pt x="151" y="139"/>
                  </a:lnTo>
                  <a:lnTo>
                    <a:pt x="141" y="123"/>
                  </a:lnTo>
                  <a:lnTo>
                    <a:pt x="141" y="101"/>
                  </a:lnTo>
                  <a:lnTo>
                    <a:pt x="121" y="88"/>
                  </a:lnTo>
                  <a:lnTo>
                    <a:pt x="86" y="78"/>
                  </a:lnTo>
                  <a:lnTo>
                    <a:pt x="60" y="76"/>
                  </a:lnTo>
                  <a:lnTo>
                    <a:pt x="50" y="63"/>
                  </a:lnTo>
                  <a:lnTo>
                    <a:pt x="65" y="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3" name="Freeform 366"/>
            <p:cNvSpPr>
              <a:spLocks/>
            </p:cNvSpPr>
            <p:nvPr/>
          </p:nvSpPr>
          <p:spPr bwMode="auto">
            <a:xfrm>
              <a:off x="1995" y="275"/>
              <a:ext cx="85" cy="70"/>
            </a:xfrm>
            <a:custGeom>
              <a:avLst/>
              <a:gdLst/>
              <a:ahLst/>
              <a:cxnLst>
                <a:cxn ang="0">
                  <a:pos x="84" y="139"/>
                </a:cxn>
                <a:cxn ang="0">
                  <a:pos x="101" y="138"/>
                </a:cxn>
                <a:cxn ang="0">
                  <a:pos x="116" y="134"/>
                </a:cxn>
                <a:cxn ang="0">
                  <a:pos x="131" y="128"/>
                </a:cxn>
                <a:cxn ang="0">
                  <a:pos x="144" y="119"/>
                </a:cxn>
                <a:cxn ang="0">
                  <a:pos x="153" y="108"/>
                </a:cxn>
                <a:cxn ang="0">
                  <a:pos x="161" y="97"/>
                </a:cxn>
                <a:cxn ang="0">
                  <a:pos x="167" y="84"/>
                </a:cxn>
                <a:cxn ang="0">
                  <a:pos x="168" y="70"/>
                </a:cxn>
                <a:cxn ang="0">
                  <a:pos x="167" y="56"/>
                </a:cxn>
                <a:cxn ang="0">
                  <a:pos x="161" y="43"/>
                </a:cxn>
                <a:cxn ang="0">
                  <a:pos x="153" y="31"/>
                </a:cxn>
                <a:cxn ang="0">
                  <a:pos x="144" y="21"/>
                </a:cxn>
                <a:cxn ang="0">
                  <a:pos x="131" y="11"/>
                </a:cxn>
                <a:cxn ang="0">
                  <a:pos x="116" y="6"/>
                </a:cxn>
                <a:cxn ang="0">
                  <a:pos x="101" y="1"/>
                </a:cxn>
                <a:cxn ang="0">
                  <a:pos x="84" y="0"/>
                </a:cxn>
                <a:cxn ang="0">
                  <a:pos x="67" y="1"/>
                </a:cxn>
                <a:cxn ang="0">
                  <a:pos x="52" y="6"/>
                </a:cxn>
                <a:cxn ang="0">
                  <a:pos x="37" y="11"/>
                </a:cxn>
                <a:cxn ang="0">
                  <a:pos x="25" y="21"/>
                </a:cxn>
                <a:cxn ang="0">
                  <a:pos x="15" y="31"/>
                </a:cxn>
                <a:cxn ang="0">
                  <a:pos x="7" y="43"/>
                </a:cxn>
                <a:cxn ang="0">
                  <a:pos x="1" y="56"/>
                </a:cxn>
                <a:cxn ang="0">
                  <a:pos x="0" y="70"/>
                </a:cxn>
                <a:cxn ang="0">
                  <a:pos x="1" y="84"/>
                </a:cxn>
                <a:cxn ang="0">
                  <a:pos x="7" y="97"/>
                </a:cxn>
                <a:cxn ang="0">
                  <a:pos x="15" y="108"/>
                </a:cxn>
                <a:cxn ang="0">
                  <a:pos x="25" y="119"/>
                </a:cxn>
                <a:cxn ang="0">
                  <a:pos x="37" y="128"/>
                </a:cxn>
                <a:cxn ang="0">
                  <a:pos x="52" y="134"/>
                </a:cxn>
                <a:cxn ang="0">
                  <a:pos x="67" y="138"/>
                </a:cxn>
                <a:cxn ang="0">
                  <a:pos x="84" y="139"/>
                </a:cxn>
              </a:cxnLst>
              <a:rect l="0" t="0" r="r" b="b"/>
              <a:pathLst>
                <a:path w="168" h="139">
                  <a:moveTo>
                    <a:pt x="84" y="139"/>
                  </a:moveTo>
                  <a:lnTo>
                    <a:pt x="101" y="138"/>
                  </a:lnTo>
                  <a:lnTo>
                    <a:pt x="116" y="134"/>
                  </a:lnTo>
                  <a:lnTo>
                    <a:pt x="131" y="128"/>
                  </a:lnTo>
                  <a:lnTo>
                    <a:pt x="144" y="119"/>
                  </a:lnTo>
                  <a:lnTo>
                    <a:pt x="153" y="108"/>
                  </a:lnTo>
                  <a:lnTo>
                    <a:pt x="161" y="97"/>
                  </a:lnTo>
                  <a:lnTo>
                    <a:pt x="167" y="84"/>
                  </a:lnTo>
                  <a:lnTo>
                    <a:pt x="168" y="70"/>
                  </a:lnTo>
                  <a:lnTo>
                    <a:pt x="167" y="56"/>
                  </a:lnTo>
                  <a:lnTo>
                    <a:pt x="161" y="43"/>
                  </a:lnTo>
                  <a:lnTo>
                    <a:pt x="153" y="31"/>
                  </a:lnTo>
                  <a:lnTo>
                    <a:pt x="144" y="21"/>
                  </a:lnTo>
                  <a:lnTo>
                    <a:pt x="131" y="11"/>
                  </a:lnTo>
                  <a:lnTo>
                    <a:pt x="116" y="6"/>
                  </a:lnTo>
                  <a:lnTo>
                    <a:pt x="101" y="1"/>
                  </a:lnTo>
                  <a:lnTo>
                    <a:pt x="84" y="0"/>
                  </a:lnTo>
                  <a:lnTo>
                    <a:pt x="67" y="1"/>
                  </a:lnTo>
                  <a:lnTo>
                    <a:pt x="52" y="6"/>
                  </a:lnTo>
                  <a:lnTo>
                    <a:pt x="37" y="11"/>
                  </a:lnTo>
                  <a:lnTo>
                    <a:pt x="25" y="21"/>
                  </a:lnTo>
                  <a:lnTo>
                    <a:pt x="15" y="31"/>
                  </a:lnTo>
                  <a:lnTo>
                    <a:pt x="7" y="43"/>
                  </a:lnTo>
                  <a:lnTo>
                    <a:pt x="1" y="56"/>
                  </a:lnTo>
                  <a:lnTo>
                    <a:pt x="0" y="70"/>
                  </a:lnTo>
                  <a:lnTo>
                    <a:pt x="1" y="84"/>
                  </a:lnTo>
                  <a:lnTo>
                    <a:pt x="7" y="97"/>
                  </a:lnTo>
                  <a:lnTo>
                    <a:pt x="15" y="108"/>
                  </a:lnTo>
                  <a:lnTo>
                    <a:pt x="25" y="119"/>
                  </a:lnTo>
                  <a:lnTo>
                    <a:pt x="37" y="128"/>
                  </a:lnTo>
                  <a:lnTo>
                    <a:pt x="52" y="134"/>
                  </a:lnTo>
                  <a:lnTo>
                    <a:pt x="67" y="138"/>
                  </a:lnTo>
                  <a:lnTo>
                    <a:pt x="84" y="139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5" name="Freeform 367"/>
            <p:cNvSpPr>
              <a:spLocks/>
            </p:cNvSpPr>
            <p:nvPr/>
          </p:nvSpPr>
          <p:spPr bwMode="auto">
            <a:xfrm>
              <a:off x="2095" y="272"/>
              <a:ext cx="66" cy="60"/>
            </a:xfrm>
            <a:custGeom>
              <a:avLst/>
              <a:gdLst/>
              <a:ahLst/>
              <a:cxnLst>
                <a:cxn ang="0">
                  <a:pos x="66" y="121"/>
                </a:cxn>
                <a:cxn ang="0">
                  <a:pos x="80" y="120"/>
                </a:cxn>
                <a:cxn ang="0">
                  <a:pos x="92" y="116"/>
                </a:cxn>
                <a:cxn ang="0">
                  <a:pos x="103" y="111"/>
                </a:cxn>
                <a:cxn ang="0">
                  <a:pos x="113" y="103"/>
                </a:cxn>
                <a:cxn ang="0">
                  <a:pos x="121" y="95"/>
                </a:cxn>
                <a:cxn ang="0">
                  <a:pos x="127" y="84"/>
                </a:cxn>
                <a:cxn ang="0">
                  <a:pos x="131" y="73"/>
                </a:cxn>
                <a:cxn ang="0">
                  <a:pos x="133" y="60"/>
                </a:cxn>
                <a:cxn ang="0">
                  <a:pos x="131" y="47"/>
                </a:cxn>
                <a:cxn ang="0">
                  <a:pos x="127" y="37"/>
                </a:cxn>
                <a:cxn ang="0">
                  <a:pos x="121" y="27"/>
                </a:cxn>
                <a:cxn ang="0">
                  <a:pos x="113" y="17"/>
                </a:cxn>
                <a:cxn ang="0">
                  <a:pos x="103" y="10"/>
                </a:cxn>
                <a:cxn ang="0">
                  <a:pos x="92" y="5"/>
                </a:cxn>
                <a:cxn ang="0">
                  <a:pos x="80" y="1"/>
                </a:cxn>
                <a:cxn ang="0">
                  <a:pos x="66" y="0"/>
                </a:cxn>
                <a:cxn ang="0">
                  <a:pos x="53" y="1"/>
                </a:cxn>
                <a:cxn ang="0">
                  <a:pos x="41" y="5"/>
                </a:cxn>
                <a:cxn ang="0">
                  <a:pos x="29" y="10"/>
                </a:cxn>
                <a:cxn ang="0">
                  <a:pos x="20" y="17"/>
                </a:cxn>
                <a:cxn ang="0">
                  <a:pos x="12" y="27"/>
                </a:cxn>
                <a:cxn ang="0">
                  <a:pos x="6" y="37"/>
                </a:cxn>
                <a:cxn ang="0">
                  <a:pos x="1" y="47"/>
                </a:cxn>
                <a:cxn ang="0">
                  <a:pos x="0" y="60"/>
                </a:cxn>
                <a:cxn ang="0">
                  <a:pos x="1" y="73"/>
                </a:cxn>
                <a:cxn ang="0">
                  <a:pos x="6" y="84"/>
                </a:cxn>
                <a:cxn ang="0">
                  <a:pos x="12" y="95"/>
                </a:cxn>
                <a:cxn ang="0">
                  <a:pos x="20" y="103"/>
                </a:cxn>
                <a:cxn ang="0">
                  <a:pos x="29" y="111"/>
                </a:cxn>
                <a:cxn ang="0">
                  <a:pos x="41" y="116"/>
                </a:cxn>
                <a:cxn ang="0">
                  <a:pos x="53" y="120"/>
                </a:cxn>
                <a:cxn ang="0">
                  <a:pos x="66" y="121"/>
                </a:cxn>
              </a:cxnLst>
              <a:rect l="0" t="0" r="r" b="b"/>
              <a:pathLst>
                <a:path w="133" h="121">
                  <a:moveTo>
                    <a:pt x="66" y="121"/>
                  </a:moveTo>
                  <a:lnTo>
                    <a:pt x="80" y="120"/>
                  </a:lnTo>
                  <a:lnTo>
                    <a:pt x="92" y="116"/>
                  </a:lnTo>
                  <a:lnTo>
                    <a:pt x="103" y="111"/>
                  </a:lnTo>
                  <a:lnTo>
                    <a:pt x="113" y="103"/>
                  </a:lnTo>
                  <a:lnTo>
                    <a:pt x="121" y="95"/>
                  </a:lnTo>
                  <a:lnTo>
                    <a:pt x="127" y="84"/>
                  </a:lnTo>
                  <a:lnTo>
                    <a:pt x="131" y="73"/>
                  </a:lnTo>
                  <a:lnTo>
                    <a:pt x="133" y="60"/>
                  </a:lnTo>
                  <a:lnTo>
                    <a:pt x="131" y="47"/>
                  </a:lnTo>
                  <a:lnTo>
                    <a:pt x="127" y="37"/>
                  </a:lnTo>
                  <a:lnTo>
                    <a:pt x="121" y="27"/>
                  </a:lnTo>
                  <a:lnTo>
                    <a:pt x="113" y="17"/>
                  </a:lnTo>
                  <a:lnTo>
                    <a:pt x="103" y="10"/>
                  </a:lnTo>
                  <a:lnTo>
                    <a:pt x="92" y="5"/>
                  </a:lnTo>
                  <a:lnTo>
                    <a:pt x="80" y="1"/>
                  </a:lnTo>
                  <a:lnTo>
                    <a:pt x="66" y="0"/>
                  </a:lnTo>
                  <a:lnTo>
                    <a:pt x="53" y="1"/>
                  </a:lnTo>
                  <a:lnTo>
                    <a:pt x="41" y="5"/>
                  </a:lnTo>
                  <a:lnTo>
                    <a:pt x="29" y="10"/>
                  </a:lnTo>
                  <a:lnTo>
                    <a:pt x="20" y="17"/>
                  </a:lnTo>
                  <a:lnTo>
                    <a:pt x="12" y="27"/>
                  </a:lnTo>
                  <a:lnTo>
                    <a:pt x="6" y="37"/>
                  </a:lnTo>
                  <a:lnTo>
                    <a:pt x="1" y="47"/>
                  </a:lnTo>
                  <a:lnTo>
                    <a:pt x="0" y="60"/>
                  </a:lnTo>
                  <a:lnTo>
                    <a:pt x="1" y="73"/>
                  </a:lnTo>
                  <a:lnTo>
                    <a:pt x="6" y="84"/>
                  </a:lnTo>
                  <a:lnTo>
                    <a:pt x="12" y="95"/>
                  </a:lnTo>
                  <a:lnTo>
                    <a:pt x="20" y="103"/>
                  </a:lnTo>
                  <a:lnTo>
                    <a:pt x="29" y="111"/>
                  </a:lnTo>
                  <a:lnTo>
                    <a:pt x="41" y="116"/>
                  </a:lnTo>
                  <a:lnTo>
                    <a:pt x="53" y="120"/>
                  </a:lnTo>
                  <a:lnTo>
                    <a:pt x="66" y="121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6" name="Freeform 368"/>
            <p:cNvSpPr>
              <a:spLocks/>
            </p:cNvSpPr>
            <p:nvPr/>
          </p:nvSpPr>
          <p:spPr bwMode="auto">
            <a:xfrm>
              <a:off x="2012" y="289"/>
              <a:ext cx="53" cy="41"/>
            </a:xfrm>
            <a:custGeom>
              <a:avLst/>
              <a:gdLst/>
              <a:ahLst/>
              <a:cxnLst>
                <a:cxn ang="0">
                  <a:pos x="53" y="82"/>
                </a:cxn>
                <a:cxn ang="0">
                  <a:pos x="64" y="80"/>
                </a:cxn>
                <a:cxn ang="0">
                  <a:pos x="74" y="78"/>
                </a:cxn>
                <a:cxn ang="0">
                  <a:pos x="83" y="75"/>
                </a:cxn>
                <a:cxn ang="0">
                  <a:pos x="91" y="70"/>
                </a:cxn>
                <a:cxn ang="0">
                  <a:pos x="97" y="63"/>
                </a:cxn>
                <a:cxn ang="0">
                  <a:pos x="102" y="56"/>
                </a:cxn>
                <a:cxn ang="0">
                  <a:pos x="105" y="49"/>
                </a:cxn>
                <a:cxn ang="0">
                  <a:pos x="106" y="41"/>
                </a:cxn>
                <a:cxn ang="0">
                  <a:pos x="105" y="33"/>
                </a:cxn>
                <a:cxn ang="0">
                  <a:pos x="102" y="25"/>
                </a:cxn>
                <a:cxn ang="0">
                  <a:pos x="97" y="18"/>
                </a:cxn>
                <a:cxn ang="0">
                  <a:pos x="91" y="11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4" y="1"/>
                </a:cxn>
                <a:cxn ang="0">
                  <a:pos x="53" y="0"/>
                </a:cxn>
                <a:cxn ang="0">
                  <a:pos x="43" y="1"/>
                </a:cxn>
                <a:cxn ang="0">
                  <a:pos x="32" y="3"/>
                </a:cxn>
                <a:cxn ang="0">
                  <a:pos x="23" y="7"/>
                </a:cxn>
                <a:cxn ang="0">
                  <a:pos x="15" y="11"/>
                </a:cxn>
                <a:cxn ang="0">
                  <a:pos x="9" y="18"/>
                </a:cxn>
                <a:cxn ang="0">
                  <a:pos x="5" y="25"/>
                </a:cxn>
                <a:cxn ang="0">
                  <a:pos x="1" y="33"/>
                </a:cxn>
                <a:cxn ang="0">
                  <a:pos x="0" y="41"/>
                </a:cxn>
                <a:cxn ang="0">
                  <a:pos x="1" y="49"/>
                </a:cxn>
                <a:cxn ang="0">
                  <a:pos x="5" y="56"/>
                </a:cxn>
                <a:cxn ang="0">
                  <a:pos x="9" y="63"/>
                </a:cxn>
                <a:cxn ang="0">
                  <a:pos x="15" y="70"/>
                </a:cxn>
                <a:cxn ang="0">
                  <a:pos x="23" y="75"/>
                </a:cxn>
                <a:cxn ang="0">
                  <a:pos x="32" y="78"/>
                </a:cxn>
                <a:cxn ang="0">
                  <a:pos x="43" y="80"/>
                </a:cxn>
                <a:cxn ang="0">
                  <a:pos x="53" y="82"/>
                </a:cxn>
              </a:cxnLst>
              <a:rect l="0" t="0" r="r" b="b"/>
              <a:pathLst>
                <a:path w="106" h="82">
                  <a:moveTo>
                    <a:pt x="53" y="82"/>
                  </a:moveTo>
                  <a:lnTo>
                    <a:pt x="64" y="80"/>
                  </a:lnTo>
                  <a:lnTo>
                    <a:pt x="74" y="78"/>
                  </a:lnTo>
                  <a:lnTo>
                    <a:pt x="83" y="75"/>
                  </a:lnTo>
                  <a:lnTo>
                    <a:pt x="91" y="70"/>
                  </a:lnTo>
                  <a:lnTo>
                    <a:pt x="97" y="63"/>
                  </a:lnTo>
                  <a:lnTo>
                    <a:pt x="102" y="56"/>
                  </a:lnTo>
                  <a:lnTo>
                    <a:pt x="105" y="49"/>
                  </a:lnTo>
                  <a:lnTo>
                    <a:pt x="106" y="41"/>
                  </a:lnTo>
                  <a:lnTo>
                    <a:pt x="105" y="33"/>
                  </a:lnTo>
                  <a:lnTo>
                    <a:pt x="102" y="25"/>
                  </a:lnTo>
                  <a:lnTo>
                    <a:pt x="97" y="18"/>
                  </a:lnTo>
                  <a:lnTo>
                    <a:pt x="91" y="11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4" y="1"/>
                  </a:lnTo>
                  <a:lnTo>
                    <a:pt x="53" y="0"/>
                  </a:lnTo>
                  <a:lnTo>
                    <a:pt x="43" y="1"/>
                  </a:lnTo>
                  <a:lnTo>
                    <a:pt x="32" y="3"/>
                  </a:lnTo>
                  <a:lnTo>
                    <a:pt x="23" y="7"/>
                  </a:lnTo>
                  <a:lnTo>
                    <a:pt x="15" y="11"/>
                  </a:lnTo>
                  <a:lnTo>
                    <a:pt x="9" y="18"/>
                  </a:lnTo>
                  <a:lnTo>
                    <a:pt x="5" y="25"/>
                  </a:lnTo>
                  <a:lnTo>
                    <a:pt x="1" y="33"/>
                  </a:lnTo>
                  <a:lnTo>
                    <a:pt x="0" y="41"/>
                  </a:lnTo>
                  <a:lnTo>
                    <a:pt x="1" y="49"/>
                  </a:lnTo>
                  <a:lnTo>
                    <a:pt x="5" y="56"/>
                  </a:lnTo>
                  <a:lnTo>
                    <a:pt x="9" y="63"/>
                  </a:lnTo>
                  <a:lnTo>
                    <a:pt x="15" y="70"/>
                  </a:lnTo>
                  <a:lnTo>
                    <a:pt x="23" y="75"/>
                  </a:lnTo>
                  <a:lnTo>
                    <a:pt x="32" y="78"/>
                  </a:lnTo>
                  <a:lnTo>
                    <a:pt x="43" y="80"/>
                  </a:lnTo>
                  <a:lnTo>
                    <a:pt x="53" y="82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Freeform 369"/>
            <p:cNvSpPr>
              <a:spLocks/>
            </p:cNvSpPr>
            <p:nvPr/>
          </p:nvSpPr>
          <p:spPr bwMode="auto">
            <a:xfrm>
              <a:off x="2104" y="278"/>
              <a:ext cx="48" cy="38"/>
            </a:xfrm>
            <a:custGeom>
              <a:avLst/>
              <a:gdLst/>
              <a:ahLst/>
              <a:cxnLst>
                <a:cxn ang="0">
                  <a:pos x="47" y="75"/>
                </a:cxn>
                <a:cxn ang="0">
                  <a:pos x="57" y="74"/>
                </a:cxn>
                <a:cxn ang="0">
                  <a:pos x="66" y="72"/>
                </a:cxn>
                <a:cxn ang="0">
                  <a:pos x="74" y="69"/>
                </a:cxn>
                <a:cxn ang="0">
                  <a:pos x="81" y="64"/>
                </a:cxn>
                <a:cxn ang="0">
                  <a:pos x="87" y="59"/>
                </a:cxn>
                <a:cxn ang="0">
                  <a:pos x="92" y="53"/>
                </a:cxn>
                <a:cxn ang="0">
                  <a:pos x="94" y="46"/>
                </a:cxn>
                <a:cxn ang="0">
                  <a:pos x="95" y="38"/>
                </a:cxn>
                <a:cxn ang="0">
                  <a:pos x="94" y="30"/>
                </a:cxn>
                <a:cxn ang="0">
                  <a:pos x="92" y="23"/>
                </a:cxn>
                <a:cxn ang="0">
                  <a:pos x="87" y="17"/>
                </a:cxn>
                <a:cxn ang="0">
                  <a:pos x="81" y="11"/>
                </a:cxn>
                <a:cxn ang="0">
                  <a:pos x="74" y="7"/>
                </a:cxn>
                <a:cxn ang="0">
                  <a:pos x="66" y="3"/>
                </a:cxn>
                <a:cxn ang="0">
                  <a:pos x="57" y="1"/>
                </a:cxn>
                <a:cxn ang="0">
                  <a:pos x="47" y="0"/>
                </a:cxn>
                <a:cxn ang="0">
                  <a:pos x="38" y="1"/>
                </a:cxn>
                <a:cxn ang="0">
                  <a:pos x="28" y="3"/>
                </a:cxn>
                <a:cxn ang="0">
                  <a:pos x="20" y="7"/>
                </a:cxn>
                <a:cxn ang="0">
                  <a:pos x="13" y="11"/>
                </a:cxn>
                <a:cxn ang="0">
                  <a:pos x="8" y="17"/>
                </a:cxn>
                <a:cxn ang="0">
                  <a:pos x="3" y="23"/>
                </a:cxn>
                <a:cxn ang="0">
                  <a:pos x="1" y="30"/>
                </a:cxn>
                <a:cxn ang="0">
                  <a:pos x="0" y="38"/>
                </a:cxn>
                <a:cxn ang="0">
                  <a:pos x="1" y="46"/>
                </a:cxn>
                <a:cxn ang="0">
                  <a:pos x="3" y="53"/>
                </a:cxn>
                <a:cxn ang="0">
                  <a:pos x="8" y="59"/>
                </a:cxn>
                <a:cxn ang="0">
                  <a:pos x="13" y="64"/>
                </a:cxn>
                <a:cxn ang="0">
                  <a:pos x="20" y="69"/>
                </a:cxn>
                <a:cxn ang="0">
                  <a:pos x="28" y="72"/>
                </a:cxn>
                <a:cxn ang="0">
                  <a:pos x="38" y="74"/>
                </a:cxn>
                <a:cxn ang="0">
                  <a:pos x="47" y="75"/>
                </a:cxn>
              </a:cxnLst>
              <a:rect l="0" t="0" r="r" b="b"/>
              <a:pathLst>
                <a:path w="95" h="75">
                  <a:moveTo>
                    <a:pt x="47" y="75"/>
                  </a:moveTo>
                  <a:lnTo>
                    <a:pt x="57" y="74"/>
                  </a:lnTo>
                  <a:lnTo>
                    <a:pt x="66" y="72"/>
                  </a:lnTo>
                  <a:lnTo>
                    <a:pt x="74" y="69"/>
                  </a:lnTo>
                  <a:lnTo>
                    <a:pt x="81" y="64"/>
                  </a:lnTo>
                  <a:lnTo>
                    <a:pt x="87" y="59"/>
                  </a:lnTo>
                  <a:lnTo>
                    <a:pt x="92" y="53"/>
                  </a:lnTo>
                  <a:lnTo>
                    <a:pt x="94" y="46"/>
                  </a:lnTo>
                  <a:lnTo>
                    <a:pt x="95" y="38"/>
                  </a:lnTo>
                  <a:lnTo>
                    <a:pt x="94" y="30"/>
                  </a:lnTo>
                  <a:lnTo>
                    <a:pt x="92" y="23"/>
                  </a:lnTo>
                  <a:lnTo>
                    <a:pt x="87" y="17"/>
                  </a:lnTo>
                  <a:lnTo>
                    <a:pt x="81" y="11"/>
                  </a:lnTo>
                  <a:lnTo>
                    <a:pt x="74" y="7"/>
                  </a:lnTo>
                  <a:lnTo>
                    <a:pt x="66" y="3"/>
                  </a:lnTo>
                  <a:lnTo>
                    <a:pt x="57" y="1"/>
                  </a:lnTo>
                  <a:lnTo>
                    <a:pt x="47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20" y="7"/>
                  </a:lnTo>
                  <a:lnTo>
                    <a:pt x="13" y="11"/>
                  </a:lnTo>
                  <a:lnTo>
                    <a:pt x="8" y="17"/>
                  </a:lnTo>
                  <a:lnTo>
                    <a:pt x="3" y="23"/>
                  </a:lnTo>
                  <a:lnTo>
                    <a:pt x="1" y="30"/>
                  </a:lnTo>
                  <a:lnTo>
                    <a:pt x="0" y="38"/>
                  </a:lnTo>
                  <a:lnTo>
                    <a:pt x="1" y="46"/>
                  </a:lnTo>
                  <a:lnTo>
                    <a:pt x="3" y="53"/>
                  </a:lnTo>
                  <a:lnTo>
                    <a:pt x="8" y="59"/>
                  </a:lnTo>
                  <a:lnTo>
                    <a:pt x="13" y="64"/>
                  </a:lnTo>
                  <a:lnTo>
                    <a:pt x="20" y="69"/>
                  </a:lnTo>
                  <a:lnTo>
                    <a:pt x="28" y="72"/>
                  </a:lnTo>
                  <a:lnTo>
                    <a:pt x="38" y="74"/>
                  </a:lnTo>
                  <a:lnTo>
                    <a:pt x="47" y="75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370"/>
            <p:cNvSpPr>
              <a:spLocks/>
            </p:cNvSpPr>
            <p:nvPr/>
          </p:nvSpPr>
          <p:spPr bwMode="auto">
            <a:xfrm>
              <a:off x="1883" y="157"/>
              <a:ext cx="309" cy="136"/>
            </a:xfrm>
            <a:custGeom>
              <a:avLst/>
              <a:gdLst/>
              <a:ahLst/>
              <a:cxnLst>
                <a:cxn ang="0">
                  <a:pos x="562" y="170"/>
                </a:cxn>
                <a:cxn ang="0">
                  <a:pos x="543" y="167"/>
                </a:cxn>
                <a:cxn ang="0">
                  <a:pos x="520" y="163"/>
                </a:cxn>
                <a:cxn ang="0">
                  <a:pos x="504" y="161"/>
                </a:cxn>
                <a:cxn ang="0">
                  <a:pos x="474" y="108"/>
                </a:cxn>
                <a:cxn ang="0">
                  <a:pos x="461" y="85"/>
                </a:cxn>
                <a:cxn ang="0">
                  <a:pos x="441" y="55"/>
                </a:cxn>
                <a:cxn ang="0">
                  <a:pos x="431" y="46"/>
                </a:cxn>
                <a:cxn ang="0">
                  <a:pos x="417" y="37"/>
                </a:cxn>
                <a:cxn ang="0">
                  <a:pos x="402" y="27"/>
                </a:cxn>
                <a:cxn ang="0">
                  <a:pos x="389" y="19"/>
                </a:cxn>
                <a:cxn ang="0">
                  <a:pos x="367" y="14"/>
                </a:cxn>
                <a:cxn ang="0">
                  <a:pos x="337" y="7"/>
                </a:cxn>
                <a:cxn ang="0">
                  <a:pos x="309" y="2"/>
                </a:cxn>
                <a:cxn ang="0">
                  <a:pos x="298" y="0"/>
                </a:cxn>
                <a:cxn ang="0">
                  <a:pos x="284" y="1"/>
                </a:cxn>
                <a:cxn ang="0">
                  <a:pos x="251" y="4"/>
                </a:cxn>
                <a:cxn ang="0">
                  <a:pos x="215" y="9"/>
                </a:cxn>
                <a:cxn ang="0">
                  <a:pos x="187" y="10"/>
                </a:cxn>
                <a:cxn ang="0">
                  <a:pos x="162" y="16"/>
                </a:cxn>
                <a:cxn ang="0">
                  <a:pos x="131" y="28"/>
                </a:cxn>
                <a:cxn ang="0">
                  <a:pos x="105" y="41"/>
                </a:cxn>
                <a:cxn ang="0">
                  <a:pos x="94" y="47"/>
                </a:cxn>
                <a:cxn ang="0">
                  <a:pos x="0" y="236"/>
                </a:cxn>
                <a:cxn ang="0">
                  <a:pos x="13" y="239"/>
                </a:cxn>
                <a:cxn ang="0">
                  <a:pos x="42" y="246"/>
                </a:cxn>
                <a:cxn ang="0">
                  <a:pos x="73" y="253"/>
                </a:cxn>
                <a:cxn ang="0">
                  <a:pos x="91" y="257"/>
                </a:cxn>
                <a:cxn ang="0">
                  <a:pos x="108" y="257"/>
                </a:cxn>
                <a:cxn ang="0">
                  <a:pos x="134" y="257"/>
                </a:cxn>
                <a:cxn ang="0">
                  <a:pos x="162" y="257"/>
                </a:cxn>
                <a:cxn ang="0">
                  <a:pos x="181" y="254"/>
                </a:cxn>
                <a:cxn ang="0">
                  <a:pos x="190" y="251"/>
                </a:cxn>
                <a:cxn ang="0">
                  <a:pos x="203" y="246"/>
                </a:cxn>
                <a:cxn ang="0">
                  <a:pos x="219" y="241"/>
                </a:cxn>
                <a:cxn ang="0">
                  <a:pos x="238" y="235"/>
                </a:cxn>
                <a:cxn ang="0">
                  <a:pos x="250" y="243"/>
                </a:cxn>
                <a:cxn ang="0">
                  <a:pos x="264" y="251"/>
                </a:cxn>
                <a:cxn ang="0">
                  <a:pos x="278" y="259"/>
                </a:cxn>
                <a:cxn ang="0">
                  <a:pos x="287" y="265"/>
                </a:cxn>
                <a:cxn ang="0">
                  <a:pos x="301" y="268"/>
                </a:cxn>
                <a:cxn ang="0">
                  <a:pos x="318" y="270"/>
                </a:cxn>
                <a:cxn ang="0">
                  <a:pos x="336" y="272"/>
                </a:cxn>
                <a:cxn ang="0">
                  <a:pos x="346" y="272"/>
                </a:cxn>
                <a:cxn ang="0">
                  <a:pos x="360" y="267"/>
                </a:cxn>
                <a:cxn ang="0">
                  <a:pos x="383" y="259"/>
                </a:cxn>
                <a:cxn ang="0">
                  <a:pos x="405" y="252"/>
                </a:cxn>
                <a:cxn ang="0">
                  <a:pos x="414" y="249"/>
                </a:cxn>
                <a:cxn ang="0">
                  <a:pos x="618" y="196"/>
                </a:cxn>
                <a:cxn ang="0">
                  <a:pos x="611" y="192"/>
                </a:cxn>
                <a:cxn ang="0">
                  <a:pos x="596" y="184"/>
                </a:cxn>
                <a:cxn ang="0">
                  <a:pos x="579" y="176"/>
                </a:cxn>
                <a:cxn ang="0">
                  <a:pos x="567" y="171"/>
                </a:cxn>
              </a:cxnLst>
              <a:rect l="0" t="0" r="r" b="b"/>
              <a:pathLst>
                <a:path w="618" h="272">
                  <a:moveTo>
                    <a:pt x="567" y="171"/>
                  </a:moveTo>
                  <a:lnTo>
                    <a:pt x="562" y="170"/>
                  </a:lnTo>
                  <a:lnTo>
                    <a:pt x="554" y="168"/>
                  </a:lnTo>
                  <a:lnTo>
                    <a:pt x="543" y="167"/>
                  </a:lnTo>
                  <a:lnTo>
                    <a:pt x="531" y="164"/>
                  </a:lnTo>
                  <a:lnTo>
                    <a:pt x="520" y="163"/>
                  </a:lnTo>
                  <a:lnTo>
                    <a:pt x="511" y="162"/>
                  </a:lnTo>
                  <a:lnTo>
                    <a:pt x="504" y="161"/>
                  </a:lnTo>
                  <a:lnTo>
                    <a:pt x="501" y="161"/>
                  </a:lnTo>
                  <a:lnTo>
                    <a:pt x="474" y="108"/>
                  </a:lnTo>
                  <a:lnTo>
                    <a:pt x="470" y="101"/>
                  </a:lnTo>
                  <a:lnTo>
                    <a:pt x="461" y="85"/>
                  </a:lnTo>
                  <a:lnTo>
                    <a:pt x="451" y="68"/>
                  </a:lnTo>
                  <a:lnTo>
                    <a:pt x="441" y="55"/>
                  </a:lnTo>
                  <a:lnTo>
                    <a:pt x="437" y="50"/>
                  </a:lnTo>
                  <a:lnTo>
                    <a:pt x="431" y="46"/>
                  </a:lnTo>
                  <a:lnTo>
                    <a:pt x="424" y="41"/>
                  </a:lnTo>
                  <a:lnTo>
                    <a:pt x="417" y="37"/>
                  </a:lnTo>
                  <a:lnTo>
                    <a:pt x="410" y="32"/>
                  </a:lnTo>
                  <a:lnTo>
                    <a:pt x="402" y="27"/>
                  </a:lnTo>
                  <a:lnTo>
                    <a:pt x="395" y="23"/>
                  </a:lnTo>
                  <a:lnTo>
                    <a:pt x="389" y="19"/>
                  </a:lnTo>
                  <a:lnTo>
                    <a:pt x="379" y="17"/>
                  </a:lnTo>
                  <a:lnTo>
                    <a:pt x="367" y="14"/>
                  </a:lnTo>
                  <a:lnTo>
                    <a:pt x="352" y="10"/>
                  </a:lnTo>
                  <a:lnTo>
                    <a:pt x="337" y="7"/>
                  </a:lnTo>
                  <a:lnTo>
                    <a:pt x="322" y="4"/>
                  </a:lnTo>
                  <a:lnTo>
                    <a:pt x="309" y="2"/>
                  </a:lnTo>
                  <a:lnTo>
                    <a:pt x="301" y="0"/>
                  </a:lnTo>
                  <a:lnTo>
                    <a:pt x="298" y="0"/>
                  </a:lnTo>
                  <a:lnTo>
                    <a:pt x="294" y="0"/>
                  </a:lnTo>
                  <a:lnTo>
                    <a:pt x="284" y="1"/>
                  </a:lnTo>
                  <a:lnTo>
                    <a:pt x="269" y="3"/>
                  </a:lnTo>
                  <a:lnTo>
                    <a:pt x="251" y="4"/>
                  </a:lnTo>
                  <a:lnTo>
                    <a:pt x="233" y="7"/>
                  </a:lnTo>
                  <a:lnTo>
                    <a:pt x="215" y="9"/>
                  </a:lnTo>
                  <a:lnTo>
                    <a:pt x="199" y="10"/>
                  </a:lnTo>
                  <a:lnTo>
                    <a:pt x="187" y="10"/>
                  </a:lnTo>
                  <a:lnTo>
                    <a:pt x="175" y="11"/>
                  </a:lnTo>
                  <a:lnTo>
                    <a:pt x="162" y="16"/>
                  </a:lnTo>
                  <a:lnTo>
                    <a:pt x="147" y="22"/>
                  </a:lnTo>
                  <a:lnTo>
                    <a:pt x="131" y="28"/>
                  </a:lnTo>
                  <a:lnTo>
                    <a:pt x="117" y="35"/>
                  </a:lnTo>
                  <a:lnTo>
                    <a:pt x="105" y="41"/>
                  </a:lnTo>
                  <a:lnTo>
                    <a:pt x="97" y="46"/>
                  </a:lnTo>
                  <a:lnTo>
                    <a:pt x="94" y="47"/>
                  </a:lnTo>
                  <a:lnTo>
                    <a:pt x="15" y="115"/>
                  </a:lnTo>
                  <a:lnTo>
                    <a:pt x="0" y="236"/>
                  </a:lnTo>
                  <a:lnTo>
                    <a:pt x="4" y="237"/>
                  </a:lnTo>
                  <a:lnTo>
                    <a:pt x="13" y="239"/>
                  </a:lnTo>
                  <a:lnTo>
                    <a:pt x="27" y="243"/>
                  </a:lnTo>
                  <a:lnTo>
                    <a:pt x="42" y="246"/>
                  </a:lnTo>
                  <a:lnTo>
                    <a:pt x="58" y="250"/>
                  </a:lnTo>
                  <a:lnTo>
                    <a:pt x="73" y="253"/>
                  </a:lnTo>
                  <a:lnTo>
                    <a:pt x="85" y="256"/>
                  </a:lnTo>
                  <a:lnTo>
                    <a:pt x="91" y="257"/>
                  </a:lnTo>
                  <a:lnTo>
                    <a:pt x="97" y="257"/>
                  </a:lnTo>
                  <a:lnTo>
                    <a:pt x="108" y="257"/>
                  </a:lnTo>
                  <a:lnTo>
                    <a:pt x="120" y="257"/>
                  </a:lnTo>
                  <a:lnTo>
                    <a:pt x="134" y="257"/>
                  </a:lnTo>
                  <a:lnTo>
                    <a:pt x="149" y="257"/>
                  </a:lnTo>
                  <a:lnTo>
                    <a:pt x="162" y="257"/>
                  </a:lnTo>
                  <a:lnTo>
                    <a:pt x="173" y="256"/>
                  </a:lnTo>
                  <a:lnTo>
                    <a:pt x="181" y="254"/>
                  </a:lnTo>
                  <a:lnTo>
                    <a:pt x="185" y="253"/>
                  </a:lnTo>
                  <a:lnTo>
                    <a:pt x="190" y="251"/>
                  </a:lnTo>
                  <a:lnTo>
                    <a:pt x="196" y="250"/>
                  </a:lnTo>
                  <a:lnTo>
                    <a:pt x="203" y="246"/>
                  </a:lnTo>
                  <a:lnTo>
                    <a:pt x="211" y="244"/>
                  </a:lnTo>
                  <a:lnTo>
                    <a:pt x="219" y="241"/>
                  </a:lnTo>
                  <a:lnTo>
                    <a:pt x="228" y="238"/>
                  </a:lnTo>
                  <a:lnTo>
                    <a:pt x="238" y="235"/>
                  </a:lnTo>
                  <a:lnTo>
                    <a:pt x="243" y="238"/>
                  </a:lnTo>
                  <a:lnTo>
                    <a:pt x="250" y="243"/>
                  </a:lnTo>
                  <a:lnTo>
                    <a:pt x="257" y="247"/>
                  </a:lnTo>
                  <a:lnTo>
                    <a:pt x="264" y="251"/>
                  </a:lnTo>
                  <a:lnTo>
                    <a:pt x="271" y="256"/>
                  </a:lnTo>
                  <a:lnTo>
                    <a:pt x="278" y="259"/>
                  </a:lnTo>
                  <a:lnTo>
                    <a:pt x="284" y="262"/>
                  </a:lnTo>
                  <a:lnTo>
                    <a:pt x="287" y="265"/>
                  </a:lnTo>
                  <a:lnTo>
                    <a:pt x="293" y="266"/>
                  </a:lnTo>
                  <a:lnTo>
                    <a:pt x="301" y="268"/>
                  </a:lnTo>
                  <a:lnTo>
                    <a:pt x="309" y="269"/>
                  </a:lnTo>
                  <a:lnTo>
                    <a:pt x="318" y="270"/>
                  </a:lnTo>
                  <a:lnTo>
                    <a:pt x="327" y="272"/>
                  </a:lnTo>
                  <a:lnTo>
                    <a:pt x="336" y="272"/>
                  </a:lnTo>
                  <a:lnTo>
                    <a:pt x="341" y="272"/>
                  </a:lnTo>
                  <a:lnTo>
                    <a:pt x="346" y="272"/>
                  </a:lnTo>
                  <a:lnTo>
                    <a:pt x="351" y="270"/>
                  </a:lnTo>
                  <a:lnTo>
                    <a:pt x="360" y="267"/>
                  </a:lnTo>
                  <a:lnTo>
                    <a:pt x="370" y="264"/>
                  </a:lnTo>
                  <a:lnTo>
                    <a:pt x="383" y="259"/>
                  </a:lnTo>
                  <a:lnTo>
                    <a:pt x="394" y="256"/>
                  </a:lnTo>
                  <a:lnTo>
                    <a:pt x="405" y="252"/>
                  </a:lnTo>
                  <a:lnTo>
                    <a:pt x="412" y="250"/>
                  </a:lnTo>
                  <a:lnTo>
                    <a:pt x="414" y="249"/>
                  </a:lnTo>
                  <a:lnTo>
                    <a:pt x="547" y="219"/>
                  </a:lnTo>
                  <a:lnTo>
                    <a:pt x="618" y="196"/>
                  </a:lnTo>
                  <a:lnTo>
                    <a:pt x="615" y="194"/>
                  </a:lnTo>
                  <a:lnTo>
                    <a:pt x="611" y="192"/>
                  </a:lnTo>
                  <a:lnTo>
                    <a:pt x="604" y="189"/>
                  </a:lnTo>
                  <a:lnTo>
                    <a:pt x="596" y="184"/>
                  </a:lnTo>
                  <a:lnTo>
                    <a:pt x="587" y="181"/>
                  </a:lnTo>
                  <a:lnTo>
                    <a:pt x="579" y="176"/>
                  </a:lnTo>
                  <a:lnTo>
                    <a:pt x="572" y="173"/>
                  </a:lnTo>
                  <a:lnTo>
                    <a:pt x="567" y="171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371"/>
            <p:cNvSpPr>
              <a:spLocks/>
            </p:cNvSpPr>
            <p:nvPr/>
          </p:nvSpPr>
          <p:spPr bwMode="auto">
            <a:xfrm>
              <a:off x="1808" y="294"/>
              <a:ext cx="156" cy="526"/>
            </a:xfrm>
            <a:custGeom>
              <a:avLst/>
              <a:gdLst/>
              <a:ahLst/>
              <a:cxnLst>
                <a:cxn ang="0">
                  <a:pos x="262" y="187"/>
                </a:cxn>
                <a:cxn ang="0">
                  <a:pos x="235" y="280"/>
                </a:cxn>
                <a:cxn ang="0">
                  <a:pos x="187" y="316"/>
                </a:cxn>
                <a:cxn ang="0">
                  <a:pos x="182" y="327"/>
                </a:cxn>
                <a:cxn ang="0">
                  <a:pos x="169" y="346"/>
                </a:cxn>
                <a:cxn ang="0">
                  <a:pos x="144" y="377"/>
                </a:cxn>
                <a:cxn ang="0">
                  <a:pos x="92" y="436"/>
                </a:cxn>
                <a:cxn ang="0">
                  <a:pos x="39" y="498"/>
                </a:cxn>
                <a:cxn ang="0">
                  <a:pos x="8" y="537"/>
                </a:cxn>
                <a:cxn ang="0">
                  <a:pos x="0" y="591"/>
                </a:cxn>
                <a:cxn ang="0">
                  <a:pos x="3" y="643"/>
                </a:cxn>
                <a:cxn ang="0">
                  <a:pos x="12" y="689"/>
                </a:cxn>
                <a:cxn ang="0">
                  <a:pos x="34" y="769"/>
                </a:cxn>
                <a:cxn ang="0">
                  <a:pos x="56" y="846"/>
                </a:cxn>
                <a:cxn ang="0">
                  <a:pos x="67" y="885"/>
                </a:cxn>
                <a:cxn ang="0">
                  <a:pos x="76" y="915"/>
                </a:cxn>
                <a:cxn ang="0">
                  <a:pos x="92" y="973"/>
                </a:cxn>
                <a:cxn ang="0">
                  <a:pos x="109" y="1028"/>
                </a:cxn>
                <a:cxn ang="0">
                  <a:pos x="116" y="1052"/>
                </a:cxn>
                <a:cxn ang="0">
                  <a:pos x="158" y="970"/>
                </a:cxn>
                <a:cxn ang="0">
                  <a:pos x="125" y="865"/>
                </a:cxn>
                <a:cxn ang="0">
                  <a:pos x="88" y="716"/>
                </a:cxn>
                <a:cxn ang="0">
                  <a:pos x="70" y="584"/>
                </a:cxn>
                <a:cxn ang="0">
                  <a:pos x="92" y="517"/>
                </a:cxn>
                <a:cxn ang="0">
                  <a:pos x="138" y="461"/>
                </a:cxn>
                <a:cxn ang="0">
                  <a:pos x="185" y="413"/>
                </a:cxn>
                <a:cxn ang="0">
                  <a:pos x="217" y="383"/>
                </a:cxn>
                <a:cxn ang="0">
                  <a:pos x="260" y="316"/>
                </a:cxn>
                <a:cxn ang="0">
                  <a:pos x="311" y="202"/>
                </a:cxn>
                <a:cxn ang="0">
                  <a:pos x="269" y="144"/>
                </a:cxn>
                <a:cxn ang="0">
                  <a:pos x="259" y="130"/>
                </a:cxn>
                <a:cxn ang="0">
                  <a:pos x="246" y="108"/>
                </a:cxn>
                <a:cxn ang="0">
                  <a:pos x="238" y="85"/>
                </a:cxn>
                <a:cxn ang="0">
                  <a:pos x="239" y="68"/>
                </a:cxn>
                <a:cxn ang="0">
                  <a:pos x="250" y="53"/>
                </a:cxn>
                <a:cxn ang="0">
                  <a:pos x="262" y="43"/>
                </a:cxn>
                <a:cxn ang="0">
                  <a:pos x="272" y="37"/>
                </a:cxn>
                <a:cxn ang="0">
                  <a:pos x="258" y="0"/>
                </a:cxn>
                <a:cxn ang="0">
                  <a:pos x="197" y="43"/>
                </a:cxn>
                <a:cxn ang="0">
                  <a:pos x="245" y="142"/>
                </a:cxn>
              </a:cxnLst>
              <a:rect l="0" t="0" r="r" b="b"/>
              <a:pathLst>
                <a:path w="311" h="1052">
                  <a:moveTo>
                    <a:pt x="245" y="142"/>
                  </a:moveTo>
                  <a:lnTo>
                    <a:pt x="262" y="187"/>
                  </a:lnTo>
                  <a:lnTo>
                    <a:pt x="255" y="267"/>
                  </a:lnTo>
                  <a:lnTo>
                    <a:pt x="235" y="280"/>
                  </a:lnTo>
                  <a:lnTo>
                    <a:pt x="213" y="280"/>
                  </a:lnTo>
                  <a:lnTo>
                    <a:pt x="187" y="316"/>
                  </a:lnTo>
                  <a:lnTo>
                    <a:pt x="185" y="319"/>
                  </a:lnTo>
                  <a:lnTo>
                    <a:pt x="182" y="327"/>
                  </a:lnTo>
                  <a:lnTo>
                    <a:pt x="175" y="336"/>
                  </a:lnTo>
                  <a:lnTo>
                    <a:pt x="169" y="346"/>
                  </a:lnTo>
                  <a:lnTo>
                    <a:pt x="161" y="356"/>
                  </a:lnTo>
                  <a:lnTo>
                    <a:pt x="144" y="377"/>
                  </a:lnTo>
                  <a:lnTo>
                    <a:pt x="119" y="404"/>
                  </a:lnTo>
                  <a:lnTo>
                    <a:pt x="92" y="436"/>
                  </a:lnTo>
                  <a:lnTo>
                    <a:pt x="64" y="468"/>
                  </a:lnTo>
                  <a:lnTo>
                    <a:pt x="39" y="498"/>
                  </a:lnTo>
                  <a:lnTo>
                    <a:pt x="19" y="522"/>
                  </a:lnTo>
                  <a:lnTo>
                    <a:pt x="8" y="537"/>
                  </a:lnTo>
                  <a:lnTo>
                    <a:pt x="1" y="561"/>
                  </a:lnTo>
                  <a:lnTo>
                    <a:pt x="0" y="591"/>
                  </a:lnTo>
                  <a:lnTo>
                    <a:pt x="2" y="620"/>
                  </a:lnTo>
                  <a:lnTo>
                    <a:pt x="3" y="643"/>
                  </a:lnTo>
                  <a:lnTo>
                    <a:pt x="5" y="659"/>
                  </a:lnTo>
                  <a:lnTo>
                    <a:pt x="12" y="689"/>
                  </a:lnTo>
                  <a:lnTo>
                    <a:pt x="23" y="727"/>
                  </a:lnTo>
                  <a:lnTo>
                    <a:pt x="34" y="769"/>
                  </a:lnTo>
                  <a:lnTo>
                    <a:pt x="46" y="810"/>
                  </a:lnTo>
                  <a:lnTo>
                    <a:pt x="56" y="846"/>
                  </a:lnTo>
                  <a:lnTo>
                    <a:pt x="63" y="872"/>
                  </a:lnTo>
                  <a:lnTo>
                    <a:pt x="67" y="885"/>
                  </a:lnTo>
                  <a:lnTo>
                    <a:pt x="69" y="895"/>
                  </a:lnTo>
                  <a:lnTo>
                    <a:pt x="76" y="915"/>
                  </a:lnTo>
                  <a:lnTo>
                    <a:pt x="83" y="943"/>
                  </a:lnTo>
                  <a:lnTo>
                    <a:pt x="92" y="973"/>
                  </a:lnTo>
                  <a:lnTo>
                    <a:pt x="101" y="1001"/>
                  </a:lnTo>
                  <a:lnTo>
                    <a:pt x="109" y="1028"/>
                  </a:lnTo>
                  <a:lnTo>
                    <a:pt x="114" y="1045"/>
                  </a:lnTo>
                  <a:lnTo>
                    <a:pt x="116" y="1052"/>
                  </a:lnTo>
                  <a:lnTo>
                    <a:pt x="162" y="986"/>
                  </a:lnTo>
                  <a:lnTo>
                    <a:pt x="158" y="970"/>
                  </a:lnTo>
                  <a:lnTo>
                    <a:pt x="144" y="928"/>
                  </a:lnTo>
                  <a:lnTo>
                    <a:pt x="125" y="865"/>
                  </a:lnTo>
                  <a:lnTo>
                    <a:pt x="106" y="792"/>
                  </a:lnTo>
                  <a:lnTo>
                    <a:pt x="88" y="716"/>
                  </a:lnTo>
                  <a:lnTo>
                    <a:pt x="75" y="644"/>
                  </a:lnTo>
                  <a:lnTo>
                    <a:pt x="70" y="584"/>
                  </a:lnTo>
                  <a:lnTo>
                    <a:pt x="76" y="545"/>
                  </a:lnTo>
                  <a:lnTo>
                    <a:pt x="92" y="517"/>
                  </a:lnTo>
                  <a:lnTo>
                    <a:pt x="114" y="490"/>
                  </a:lnTo>
                  <a:lnTo>
                    <a:pt x="138" y="461"/>
                  </a:lnTo>
                  <a:lnTo>
                    <a:pt x="162" y="436"/>
                  </a:lnTo>
                  <a:lnTo>
                    <a:pt x="185" y="413"/>
                  </a:lnTo>
                  <a:lnTo>
                    <a:pt x="205" y="394"/>
                  </a:lnTo>
                  <a:lnTo>
                    <a:pt x="217" y="383"/>
                  </a:lnTo>
                  <a:lnTo>
                    <a:pt x="222" y="378"/>
                  </a:lnTo>
                  <a:lnTo>
                    <a:pt x="260" y="316"/>
                  </a:lnTo>
                  <a:lnTo>
                    <a:pt x="290" y="282"/>
                  </a:lnTo>
                  <a:lnTo>
                    <a:pt x="311" y="202"/>
                  </a:lnTo>
                  <a:lnTo>
                    <a:pt x="270" y="146"/>
                  </a:lnTo>
                  <a:lnTo>
                    <a:pt x="269" y="144"/>
                  </a:lnTo>
                  <a:lnTo>
                    <a:pt x="265" y="138"/>
                  </a:lnTo>
                  <a:lnTo>
                    <a:pt x="259" y="130"/>
                  </a:lnTo>
                  <a:lnTo>
                    <a:pt x="253" y="120"/>
                  </a:lnTo>
                  <a:lnTo>
                    <a:pt x="246" y="108"/>
                  </a:lnTo>
                  <a:lnTo>
                    <a:pt x="242" y="97"/>
                  </a:lnTo>
                  <a:lnTo>
                    <a:pt x="238" y="85"/>
                  </a:lnTo>
                  <a:lnTo>
                    <a:pt x="237" y="76"/>
                  </a:lnTo>
                  <a:lnTo>
                    <a:pt x="239" y="68"/>
                  </a:lnTo>
                  <a:lnTo>
                    <a:pt x="244" y="60"/>
                  </a:lnTo>
                  <a:lnTo>
                    <a:pt x="250" y="53"/>
                  </a:lnTo>
                  <a:lnTo>
                    <a:pt x="257" y="47"/>
                  </a:lnTo>
                  <a:lnTo>
                    <a:pt x="262" y="43"/>
                  </a:lnTo>
                  <a:lnTo>
                    <a:pt x="268" y="39"/>
                  </a:lnTo>
                  <a:lnTo>
                    <a:pt x="272" y="37"/>
                  </a:lnTo>
                  <a:lnTo>
                    <a:pt x="273" y="36"/>
                  </a:lnTo>
                  <a:lnTo>
                    <a:pt x="258" y="0"/>
                  </a:lnTo>
                  <a:lnTo>
                    <a:pt x="237" y="25"/>
                  </a:lnTo>
                  <a:lnTo>
                    <a:pt x="197" y="43"/>
                  </a:lnTo>
                  <a:lnTo>
                    <a:pt x="192" y="83"/>
                  </a:lnTo>
                  <a:lnTo>
                    <a:pt x="245" y="1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372"/>
            <p:cNvSpPr>
              <a:spLocks/>
            </p:cNvSpPr>
            <p:nvPr/>
          </p:nvSpPr>
          <p:spPr bwMode="auto">
            <a:xfrm>
              <a:off x="1883" y="780"/>
              <a:ext cx="129" cy="102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3" y="45"/>
                </a:cxn>
                <a:cxn ang="0">
                  <a:pos x="10" y="52"/>
                </a:cxn>
                <a:cxn ang="0">
                  <a:pos x="19" y="62"/>
                </a:cxn>
                <a:cxn ang="0">
                  <a:pos x="30" y="73"/>
                </a:cxn>
                <a:cxn ang="0">
                  <a:pos x="42" y="85"/>
                </a:cxn>
                <a:cxn ang="0">
                  <a:pos x="52" y="96"/>
                </a:cxn>
                <a:cxn ang="0">
                  <a:pos x="61" y="105"/>
                </a:cxn>
                <a:cxn ang="0">
                  <a:pos x="66" y="111"/>
                </a:cxn>
                <a:cxn ang="0">
                  <a:pos x="71" y="116"/>
                </a:cxn>
                <a:cxn ang="0">
                  <a:pos x="78" y="123"/>
                </a:cxn>
                <a:cxn ang="0">
                  <a:pos x="87" y="132"/>
                </a:cxn>
                <a:cxn ang="0">
                  <a:pos x="97" y="141"/>
                </a:cxn>
                <a:cxn ang="0">
                  <a:pos x="108" y="150"/>
                </a:cxn>
                <a:cxn ang="0">
                  <a:pos x="119" y="159"/>
                </a:cxn>
                <a:cxn ang="0">
                  <a:pos x="129" y="168"/>
                </a:cxn>
                <a:cxn ang="0">
                  <a:pos x="139" y="174"/>
                </a:cxn>
                <a:cxn ang="0">
                  <a:pos x="148" y="180"/>
                </a:cxn>
                <a:cxn ang="0">
                  <a:pos x="156" y="185"/>
                </a:cxn>
                <a:cxn ang="0">
                  <a:pos x="165" y="189"/>
                </a:cxn>
                <a:cxn ang="0">
                  <a:pos x="174" y="193"/>
                </a:cxn>
                <a:cxn ang="0">
                  <a:pos x="184" y="196"/>
                </a:cxn>
                <a:cxn ang="0">
                  <a:pos x="193" y="200"/>
                </a:cxn>
                <a:cxn ang="0">
                  <a:pos x="201" y="202"/>
                </a:cxn>
                <a:cxn ang="0">
                  <a:pos x="210" y="204"/>
                </a:cxn>
                <a:cxn ang="0">
                  <a:pos x="218" y="206"/>
                </a:cxn>
                <a:cxn ang="0">
                  <a:pos x="226" y="206"/>
                </a:cxn>
                <a:cxn ang="0">
                  <a:pos x="234" y="204"/>
                </a:cxn>
                <a:cxn ang="0">
                  <a:pos x="242" y="203"/>
                </a:cxn>
                <a:cxn ang="0">
                  <a:pos x="248" y="202"/>
                </a:cxn>
                <a:cxn ang="0">
                  <a:pos x="253" y="200"/>
                </a:cxn>
                <a:cxn ang="0">
                  <a:pos x="256" y="199"/>
                </a:cxn>
                <a:cxn ang="0">
                  <a:pos x="257" y="199"/>
                </a:cxn>
                <a:cxn ang="0">
                  <a:pos x="151" y="124"/>
                </a:cxn>
                <a:cxn ang="0">
                  <a:pos x="53" y="0"/>
                </a:cxn>
                <a:cxn ang="0">
                  <a:pos x="7" y="18"/>
                </a:cxn>
                <a:cxn ang="0">
                  <a:pos x="0" y="43"/>
                </a:cxn>
              </a:cxnLst>
              <a:rect l="0" t="0" r="r" b="b"/>
              <a:pathLst>
                <a:path w="257" h="206">
                  <a:moveTo>
                    <a:pt x="0" y="43"/>
                  </a:moveTo>
                  <a:lnTo>
                    <a:pt x="3" y="45"/>
                  </a:lnTo>
                  <a:lnTo>
                    <a:pt x="10" y="52"/>
                  </a:lnTo>
                  <a:lnTo>
                    <a:pt x="19" y="62"/>
                  </a:lnTo>
                  <a:lnTo>
                    <a:pt x="30" y="73"/>
                  </a:lnTo>
                  <a:lnTo>
                    <a:pt x="42" y="85"/>
                  </a:lnTo>
                  <a:lnTo>
                    <a:pt x="52" y="96"/>
                  </a:lnTo>
                  <a:lnTo>
                    <a:pt x="61" y="105"/>
                  </a:lnTo>
                  <a:lnTo>
                    <a:pt x="66" y="111"/>
                  </a:lnTo>
                  <a:lnTo>
                    <a:pt x="71" y="116"/>
                  </a:lnTo>
                  <a:lnTo>
                    <a:pt x="78" y="123"/>
                  </a:lnTo>
                  <a:lnTo>
                    <a:pt x="87" y="132"/>
                  </a:lnTo>
                  <a:lnTo>
                    <a:pt x="97" y="141"/>
                  </a:lnTo>
                  <a:lnTo>
                    <a:pt x="108" y="150"/>
                  </a:lnTo>
                  <a:lnTo>
                    <a:pt x="119" y="159"/>
                  </a:lnTo>
                  <a:lnTo>
                    <a:pt x="129" y="168"/>
                  </a:lnTo>
                  <a:lnTo>
                    <a:pt x="139" y="174"/>
                  </a:lnTo>
                  <a:lnTo>
                    <a:pt x="148" y="180"/>
                  </a:lnTo>
                  <a:lnTo>
                    <a:pt x="156" y="185"/>
                  </a:lnTo>
                  <a:lnTo>
                    <a:pt x="165" y="189"/>
                  </a:lnTo>
                  <a:lnTo>
                    <a:pt x="174" y="193"/>
                  </a:lnTo>
                  <a:lnTo>
                    <a:pt x="184" y="196"/>
                  </a:lnTo>
                  <a:lnTo>
                    <a:pt x="193" y="200"/>
                  </a:lnTo>
                  <a:lnTo>
                    <a:pt x="201" y="202"/>
                  </a:lnTo>
                  <a:lnTo>
                    <a:pt x="210" y="204"/>
                  </a:lnTo>
                  <a:lnTo>
                    <a:pt x="218" y="206"/>
                  </a:lnTo>
                  <a:lnTo>
                    <a:pt x="226" y="206"/>
                  </a:lnTo>
                  <a:lnTo>
                    <a:pt x="234" y="204"/>
                  </a:lnTo>
                  <a:lnTo>
                    <a:pt x="242" y="203"/>
                  </a:lnTo>
                  <a:lnTo>
                    <a:pt x="248" y="202"/>
                  </a:lnTo>
                  <a:lnTo>
                    <a:pt x="253" y="200"/>
                  </a:lnTo>
                  <a:lnTo>
                    <a:pt x="256" y="199"/>
                  </a:lnTo>
                  <a:lnTo>
                    <a:pt x="257" y="199"/>
                  </a:lnTo>
                  <a:lnTo>
                    <a:pt x="151" y="124"/>
                  </a:lnTo>
                  <a:lnTo>
                    <a:pt x="53" y="0"/>
                  </a:lnTo>
                  <a:lnTo>
                    <a:pt x="7" y="1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373"/>
            <p:cNvSpPr>
              <a:spLocks/>
            </p:cNvSpPr>
            <p:nvPr/>
          </p:nvSpPr>
          <p:spPr bwMode="auto">
            <a:xfrm>
              <a:off x="2004" y="652"/>
              <a:ext cx="172" cy="108"/>
            </a:xfrm>
            <a:custGeom>
              <a:avLst/>
              <a:gdLst/>
              <a:ahLst/>
              <a:cxnLst>
                <a:cxn ang="0">
                  <a:pos x="170" y="32"/>
                </a:cxn>
                <a:cxn ang="0">
                  <a:pos x="89" y="90"/>
                </a:cxn>
                <a:cxn ang="0">
                  <a:pos x="0" y="196"/>
                </a:cxn>
                <a:cxn ang="0">
                  <a:pos x="20" y="214"/>
                </a:cxn>
                <a:cxn ang="0">
                  <a:pos x="22" y="212"/>
                </a:cxn>
                <a:cxn ang="0">
                  <a:pos x="29" y="204"/>
                </a:cxn>
                <a:cxn ang="0">
                  <a:pos x="38" y="192"/>
                </a:cxn>
                <a:cxn ang="0">
                  <a:pos x="50" y="180"/>
                </a:cxn>
                <a:cxn ang="0">
                  <a:pos x="61" y="167"/>
                </a:cxn>
                <a:cxn ang="0">
                  <a:pos x="73" y="154"/>
                </a:cxn>
                <a:cxn ang="0">
                  <a:pos x="81" y="144"/>
                </a:cxn>
                <a:cxn ang="0">
                  <a:pos x="85" y="138"/>
                </a:cxn>
                <a:cxn ang="0">
                  <a:pos x="92" y="132"/>
                </a:cxn>
                <a:cxn ang="0">
                  <a:pos x="104" y="123"/>
                </a:cxn>
                <a:cxn ang="0">
                  <a:pos x="119" y="113"/>
                </a:cxn>
                <a:cxn ang="0">
                  <a:pos x="136" y="100"/>
                </a:cxn>
                <a:cxn ang="0">
                  <a:pos x="153" y="88"/>
                </a:cxn>
                <a:cxn ang="0">
                  <a:pos x="168" y="78"/>
                </a:cxn>
                <a:cxn ang="0">
                  <a:pos x="180" y="70"/>
                </a:cxn>
                <a:cxn ang="0">
                  <a:pos x="187" y="65"/>
                </a:cxn>
                <a:cxn ang="0">
                  <a:pos x="193" y="62"/>
                </a:cxn>
                <a:cxn ang="0">
                  <a:pos x="202" y="57"/>
                </a:cxn>
                <a:cxn ang="0">
                  <a:pos x="216" y="52"/>
                </a:cxn>
                <a:cxn ang="0">
                  <a:pos x="231" y="46"/>
                </a:cxn>
                <a:cxn ang="0">
                  <a:pos x="247" y="41"/>
                </a:cxn>
                <a:cxn ang="0">
                  <a:pos x="262" y="37"/>
                </a:cxn>
                <a:cxn ang="0">
                  <a:pos x="273" y="32"/>
                </a:cxn>
                <a:cxn ang="0">
                  <a:pos x="282" y="30"/>
                </a:cxn>
                <a:cxn ang="0">
                  <a:pos x="290" y="27"/>
                </a:cxn>
                <a:cxn ang="0">
                  <a:pos x="300" y="23"/>
                </a:cxn>
                <a:cxn ang="0">
                  <a:pos x="309" y="18"/>
                </a:cxn>
                <a:cxn ang="0">
                  <a:pos x="319" y="12"/>
                </a:cxn>
                <a:cxn ang="0">
                  <a:pos x="328" y="8"/>
                </a:cxn>
                <a:cxn ang="0">
                  <a:pos x="337" y="3"/>
                </a:cxn>
                <a:cxn ang="0">
                  <a:pos x="341" y="1"/>
                </a:cxn>
                <a:cxn ang="0">
                  <a:pos x="343" y="0"/>
                </a:cxn>
                <a:cxn ang="0">
                  <a:pos x="274" y="2"/>
                </a:cxn>
                <a:cxn ang="0">
                  <a:pos x="170" y="32"/>
                </a:cxn>
              </a:cxnLst>
              <a:rect l="0" t="0" r="r" b="b"/>
              <a:pathLst>
                <a:path w="343" h="214">
                  <a:moveTo>
                    <a:pt x="170" y="32"/>
                  </a:moveTo>
                  <a:lnTo>
                    <a:pt x="89" y="90"/>
                  </a:lnTo>
                  <a:lnTo>
                    <a:pt x="0" y="196"/>
                  </a:lnTo>
                  <a:lnTo>
                    <a:pt x="20" y="214"/>
                  </a:lnTo>
                  <a:lnTo>
                    <a:pt x="22" y="212"/>
                  </a:lnTo>
                  <a:lnTo>
                    <a:pt x="29" y="204"/>
                  </a:lnTo>
                  <a:lnTo>
                    <a:pt x="38" y="192"/>
                  </a:lnTo>
                  <a:lnTo>
                    <a:pt x="50" y="180"/>
                  </a:lnTo>
                  <a:lnTo>
                    <a:pt x="61" y="167"/>
                  </a:lnTo>
                  <a:lnTo>
                    <a:pt x="73" y="154"/>
                  </a:lnTo>
                  <a:lnTo>
                    <a:pt x="81" y="144"/>
                  </a:lnTo>
                  <a:lnTo>
                    <a:pt x="85" y="138"/>
                  </a:lnTo>
                  <a:lnTo>
                    <a:pt x="92" y="132"/>
                  </a:lnTo>
                  <a:lnTo>
                    <a:pt x="104" y="123"/>
                  </a:lnTo>
                  <a:lnTo>
                    <a:pt x="119" y="113"/>
                  </a:lnTo>
                  <a:lnTo>
                    <a:pt x="136" y="100"/>
                  </a:lnTo>
                  <a:lnTo>
                    <a:pt x="153" y="88"/>
                  </a:lnTo>
                  <a:lnTo>
                    <a:pt x="168" y="78"/>
                  </a:lnTo>
                  <a:lnTo>
                    <a:pt x="180" y="70"/>
                  </a:lnTo>
                  <a:lnTo>
                    <a:pt x="187" y="65"/>
                  </a:lnTo>
                  <a:lnTo>
                    <a:pt x="193" y="62"/>
                  </a:lnTo>
                  <a:lnTo>
                    <a:pt x="202" y="57"/>
                  </a:lnTo>
                  <a:lnTo>
                    <a:pt x="216" y="52"/>
                  </a:lnTo>
                  <a:lnTo>
                    <a:pt x="231" y="46"/>
                  </a:lnTo>
                  <a:lnTo>
                    <a:pt x="247" y="41"/>
                  </a:lnTo>
                  <a:lnTo>
                    <a:pt x="262" y="37"/>
                  </a:lnTo>
                  <a:lnTo>
                    <a:pt x="273" y="32"/>
                  </a:lnTo>
                  <a:lnTo>
                    <a:pt x="282" y="30"/>
                  </a:lnTo>
                  <a:lnTo>
                    <a:pt x="290" y="27"/>
                  </a:lnTo>
                  <a:lnTo>
                    <a:pt x="300" y="23"/>
                  </a:lnTo>
                  <a:lnTo>
                    <a:pt x="309" y="18"/>
                  </a:lnTo>
                  <a:lnTo>
                    <a:pt x="319" y="12"/>
                  </a:lnTo>
                  <a:lnTo>
                    <a:pt x="328" y="8"/>
                  </a:lnTo>
                  <a:lnTo>
                    <a:pt x="337" y="3"/>
                  </a:lnTo>
                  <a:lnTo>
                    <a:pt x="341" y="1"/>
                  </a:lnTo>
                  <a:lnTo>
                    <a:pt x="343" y="0"/>
                  </a:lnTo>
                  <a:lnTo>
                    <a:pt x="274" y="2"/>
                  </a:lnTo>
                  <a:lnTo>
                    <a:pt x="17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374"/>
            <p:cNvSpPr>
              <a:spLocks/>
            </p:cNvSpPr>
            <p:nvPr/>
          </p:nvSpPr>
          <p:spPr bwMode="auto">
            <a:xfrm>
              <a:off x="2017" y="609"/>
              <a:ext cx="21" cy="42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1" y="46"/>
                </a:cxn>
                <a:cxn ang="0">
                  <a:pos x="3" y="59"/>
                </a:cxn>
                <a:cxn ang="0">
                  <a:pos x="4" y="68"/>
                </a:cxn>
                <a:cxn ang="0">
                  <a:pos x="9" y="74"/>
                </a:cxn>
                <a:cxn ang="0">
                  <a:pos x="16" y="79"/>
                </a:cxn>
                <a:cxn ang="0">
                  <a:pos x="21" y="82"/>
                </a:cxn>
                <a:cxn ang="0">
                  <a:pos x="25" y="83"/>
                </a:cxn>
                <a:cxn ang="0">
                  <a:pos x="42" y="83"/>
                </a:cxn>
                <a:cxn ang="0">
                  <a:pos x="23" y="49"/>
                </a:cxn>
                <a:cxn ang="0">
                  <a:pos x="34" y="0"/>
                </a:cxn>
              </a:cxnLst>
              <a:rect l="0" t="0" r="r" b="b"/>
              <a:pathLst>
                <a:path w="42" h="83">
                  <a:moveTo>
                    <a:pt x="34" y="0"/>
                  </a:moveTo>
                  <a:lnTo>
                    <a:pt x="0" y="30"/>
                  </a:lnTo>
                  <a:lnTo>
                    <a:pt x="0" y="35"/>
                  </a:lnTo>
                  <a:lnTo>
                    <a:pt x="1" y="46"/>
                  </a:lnTo>
                  <a:lnTo>
                    <a:pt x="3" y="59"/>
                  </a:lnTo>
                  <a:lnTo>
                    <a:pt x="4" y="68"/>
                  </a:lnTo>
                  <a:lnTo>
                    <a:pt x="9" y="74"/>
                  </a:lnTo>
                  <a:lnTo>
                    <a:pt x="16" y="79"/>
                  </a:lnTo>
                  <a:lnTo>
                    <a:pt x="21" y="82"/>
                  </a:lnTo>
                  <a:lnTo>
                    <a:pt x="25" y="83"/>
                  </a:lnTo>
                  <a:lnTo>
                    <a:pt x="42" y="83"/>
                  </a:lnTo>
                  <a:lnTo>
                    <a:pt x="23" y="49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377"/>
            <p:cNvSpPr>
              <a:spLocks/>
            </p:cNvSpPr>
            <p:nvPr/>
          </p:nvSpPr>
          <p:spPr bwMode="auto">
            <a:xfrm>
              <a:off x="1882" y="158"/>
              <a:ext cx="137" cy="123"/>
            </a:xfrm>
            <a:custGeom>
              <a:avLst/>
              <a:gdLst/>
              <a:ahLst/>
              <a:cxnLst>
                <a:cxn ang="0">
                  <a:pos x="217" y="5"/>
                </a:cxn>
                <a:cxn ang="0">
                  <a:pos x="100" y="45"/>
                </a:cxn>
                <a:cxn ang="0">
                  <a:pos x="22" y="116"/>
                </a:cxn>
                <a:cxn ang="0">
                  <a:pos x="0" y="237"/>
                </a:cxn>
                <a:cxn ang="0">
                  <a:pos x="47" y="247"/>
                </a:cxn>
                <a:cxn ang="0">
                  <a:pos x="51" y="232"/>
                </a:cxn>
                <a:cxn ang="0">
                  <a:pos x="60" y="196"/>
                </a:cxn>
                <a:cxn ang="0">
                  <a:pos x="69" y="159"/>
                </a:cxn>
                <a:cxn ang="0">
                  <a:pos x="75" y="138"/>
                </a:cxn>
                <a:cxn ang="0">
                  <a:pos x="81" y="127"/>
                </a:cxn>
                <a:cxn ang="0">
                  <a:pos x="89" y="115"/>
                </a:cxn>
                <a:cxn ang="0">
                  <a:pos x="97" y="105"/>
                </a:cxn>
                <a:cxn ang="0">
                  <a:pos x="106" y="94"/>
                </a:cxn>
                <a:cxn ang="0">
                  <a:pos x="115" y="85"/>
                </a:cxn>
                <a:cxn ang="0">
                  <a:pos x="126" y="78"/>
                </a:cxn>
                <a:cxn ang="0">
                  <a:pos x="136" y="71"/>
                </a:cxn>
                <a:cxn ang="0">
                  <a:pos x="146" y="66"/>
                </a:cxn>
                <a:cxn ang="0">
                  <a:pos x="153" y="62"/>
                </a:cxn>
                <a:cxn ang="0">
                  <a:pos x="169" y="54"/>
                </a:cxn>
                <a:cxn ang="0">
                  <a:pos x="190" y="44"/>
                </a:cxn>
                <a:cxn ang="0">
                  <a:pos x="213" y="31"/>
                </a:cxn>
                <a:cxn ang="0">
                  <a:pos x="235" y="20"/>
                </a:cxn>
                <a:cxn ang="0">
                  <a:pos x="256" y="9"/>
                </a:cxn>
                <a:cxn ang="0">
                  <a:pos x="268" y="2"/>
                </a:cxn>
                <a:cxn ang="0">
                  <a:pos x="274" y="0"/>
                </a:cxn>
                <a:cxn ang="0">
                  <a:pos x="217" y="5"/>
                </a:cxn>
              </a:cxnLst>
              <a:rect l="0" t="0" r="r" b="b"/>
              <a:pathLst>
                <a:path w="274" h="247">
                  <a:moveTo>
                    <a:pt x="217" y="5"/>
                  </a:moveTo>
                  <a:lnTo>
                    <a:pt x="100" y="45"/>
                  </a:lnTo>
                  <a:lnTo>
                    <a:pt x="22" y="116"/>
                  </a:lnTo>
                  <a:lnTo>
                    <a:pt x="0" y="237"/>
                  </a:lnTo>
                  <a:lnTo>
                    <a:pt x="47" y="247"/>
                  </a:lnTo>
                  <a:lnTo>
                    <a:pt x="51" y="232"/>
                  </a:lnTo>
                  <a:lnTo>
                    <a:pt x="60" y="196"/>
                  </a:lnTo>
                  <a:lnTo>
                    <a:pt x="69" y="159"/>
                  </a:lnTo>
                  <a:lnTo>
                    <a:pt x="75" y="138"/>
                  </a:lnTo>
                  <a:lnTo>
                    <a:pt x="81" y="127"/>
                  </a:lnTo>
                  <a:lnTo>
                    <a:pt x="89" y="115"/>
                  </a:lnTo>
                  <a:lnTo>
                    <a:pt x="97" y="105"/>
                  </a:lnTo>
                  <a:lnTo>
                    <a:pt x="106" y="94"/>
                  </a:lnTo>
                  <a:lnTo>
                    <a:pt x="115" y="85"/>
                  </a:lnTo>
                  <a:lnTo>
                    <a:pt x="126" y="78"/>
                  </a:lnTo>
                  <a:lnTo>
                    <a:pt x="136" y="71"/>
                  </a:lnTo>
                  <a:lnTo>
                    <a:pt x="146" y="66"/>
                  </a:lnTo>
                  <a:lnTo>
                    <a:pt x="153" y="62"/>
                  </a:lnTo>
                  <a:lnTo>
                    <a:pt x="169" y="54"/>
                  </a:lnTo>
                  <a:lnTo>
                    <a:pt x="190" y="44"/>
                  </a:lnTo>
                  <a:lnTo>
                    <a:pt x="213" y="31"/>
                  </a:lnTo>
                  <a:lnTo>
                    <a:pt x="235" y="20"/>
                  </a:lnTo>
                  <a:lnTo>
                    <a:pt x="256" y="9"/>
                  </a:lnTo>
                  <a:lnTo>
                    <a:pt x="268" y="2"/>
                  </a:lnTo>
                  <a:lnTo>
                    <a:pt x="274" y="0"/>
                  </a:lnTo>
                  <a:lnTo>
                    <a:pt x="217" y="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378"/>
            <p:cNvSpPr>
              <a:spLocks/>
            </p:cNvSpPr>
            <p:nvPr/>
          </p:nvSpPr>
          <p:spPr bwMode="auto">
            <a:xfrm>
              <a:off x="1810" y="218"/>
              <a:ext cx="77" cy="99"/>
            </a:xfrm>
            <a:custGeom>
              <a:avLst/>
              <a:gdLst/>
              <a:ahLst/>
              <a:cxnLst>
                <a:cxn ang="0">
                  <a:pos x="58" y="15"/>
                </a:cxn>
                <a:cxn ang="0">
                  <a:pos x="57" y="17"/>
                </a:cxn>
                <a:cxn ang="0">
                  <a:pos x="52" y="22"/>
                </a:cxn>
                <a:cxn ang="0">
                  <a:pos x="45" y="29"/>
                </a:cxn>
                <a:cxn ang="0">
                  <a:pos x="38" y="38"/>
                </a:cxn>
                <a:cxn ang="0">
                  <a:pos x="31" y="47"/>
                </a:cxn>
                <a:cxn ang="0">
                  <a:pos x="26" y="56"/>
                </a:cxn>
                <a:cxn ang="0">
                  <a:pos x="22" y="65"/>
                </a:cxn>
                <a:cxn ang="0">
                  <a:pos x="21" y="70"/>
                </a:cxn>
                <a:cxn ang="0">
                  <a:pos x="26" y="85"/>
                </a:cxn>
                <a:cxn ang="0">
                  <a:pos x="34" y="107"/>
                </a:cxn>
                <a:cxn ang="0">
                  <a:pos x="42" y="126"/>
                </a:cxn>
                <a:cxn ang="0">
                  <a:pos x="45" y="134"/>
                </a:cxn>
                <a:cxn ang="0">
                  <a:pos x="36" y="151"/>
                </a:cxn>
                <a:cxn ang="0">
                  <a:pos x="0" y="149"/>
                </a:cxn>
                <a:cxn ang="0">
                  <a:pos x="30" y="187"/>
                </a:cxn>
                <a:cxn ang="0">
                  <a:pos x="64" y="197"/>
                </a:cxn>
                <a:cxn ang="0">
                  <a:pos x="70" y="174"/>
                </a:cxn>
                <a:cxn ang="0">
                  <a:pos x="69" y="165"/>
                </a:cxn>
                <a:cxn ang="0">
                  <a:pos x="68" y="145"/>
                </a:cxn>
                <a:cxn ang="0">
                  <a:pos x="67" y="124"/>
                </a:cxn>
                <a:cxn ang="0">
                  <a:pos x="66" y="111"/>
                </a:cxn>
                <a:cxn ang="0">
                  <a:pos x="65" y="103"/>
                </a:cxn>
                <a:cxn ang="0">
                  <a:pos x="62" y="89"/>
                </a:cxn>
                <a:cxn ang="0">
                  <a:pos x="66" y="73"/>
                </a:cxn>
                <a:cxn ang="0">
                  <a:pos x="78" y="55"/>
                </a:cxn>
                <a:cxn ang="0">
                  <a:pos x="91" y="46"/>
                </a:cxn>
                <a:cxn ang="0">
                  <a:pos x="104" y="40"/>
                </a:cxn>
                <a:cxn ang="0">
                  <a:pos x="116" y="37"/>
                </a:cxn>
                <a:cxn ang="0">
                  <a:pos x="128" y="37"/>
                </a:cxn>
                <a:cxn ang="0">
                  <a:pos x="138" y="37"/>
                </a:cxn>
                <a:cxn ang="0">
                  <a:pos x="146" y="38"/>
                </a:cxn>
                <a:cxn ang="0">
                  <a:pos x="151" y="39"/>
                </a:cxn>
                <a:cxn ang="0">
                  <a:pos x="153" y="40"/>
                </a:cxn>
                <a:cxn ang="0">
                  <a:pos x="131" y="5"/>
                </a:cxn>
                <a:cxn ang="0">
                  <a:pos x="91" y="0"/>
                </a:cxn>
                <a:cxn ang="0">
                  <a:pos x="58" y="15"/>
                </a:cxn>
              </a:cxnLst>
              <a:rect l="0" t="0" r="r" b="b"/>
              <a:pathLst>
                <a:path w="153" h="197">
                  <a:moveTo>
                    <a:pt x="58" y="15"/>
                  </a:moveTo>
                  <a:lnTo>
                    <a:pt x="57" y="17"/>
                  </a:lnTo>
                  <a:lnTo>
                    <a:pt x="52" y="22"/>
                  </a:lnTo>
                  <a:lnTo>
                    <a:pt x="45" y="29"/>
                  </a:lnTo>
                  <a:lnTo>
                    <a:pt x="38" y="38"/>
                  </a:lnTo>
                  <a:lnTo>
                    <a:pt x="31" y="47"/>
                  </a:lnTo>
                  <a:lnTo>
                    <a:pt x="26" y="56"/>
                  </a:lnTo>
                  <a:lnTo>
                    <a:pt x="22" y="65"/>
                  </a:lnTo>
                  <a:lnTo>
                    <a:pt x="21" y="70"/>
                  </a:lnTo>
                  <a:lnTo>
                    <a:pt x="26" y="85"/>
                  </a:lnTo>
                  <a:lnTo>
                    <a:pt x="34" y="107"/>
                  </a:lnTo>
                  <a:lnTo>
                    <a:pt x="42" y="126"/>
                  </a:lnTo>
                  <a:lnTo>
                    <a:pt x="45" y="134"/>
                  </a:lnTo>
                  <a:lnTo>
                    <a:pt x="36" y="151"/>
                  </a:lnTo>
                  <a:lnTo>
                    <a:pt x="0" y="149"/>
                  </a:lnTo>
                  <a:lnTo>
                    <a:pt x="30" y="187"/>
                  </a:lnTo>
                  <a:lnTo>
                    <a:pt x="64" y="197"/>
                  </a:lnTo>
                  <a:lnTo>
                    <a:pt x="70" y="174"/>
                  </a:lnTo>
                  <a:lnTo>
                    <a:pt x="69" y="165"/>
                  </a:lnTo>
                  <a:lnTo>
                    <a:pt x="68" y="145"/>
                  </a:lnTo>
                  <a:lnTo>
                    <a:pt x="67" y="124"/>
                  </a:lnTo>
                  <a:lnTo>
                    <a:pt x="66" y="111"/>
                  </a:lnTo>
                  <a:lnTo>
                    <a:pt x="65" y="103"/>
                  </a:lnTo>
                  <a:lnTo>
                    <a:pt x="62" y="89"/>
                  </a:lnTo>
                  <a:lnTo>
                    <a:pt x="66" y="73"/>
                  </a:lnTo>
                  <a:lnTo>
                    <a:pt x="78" y="55"/>
                  </a:lnTo>
                  <a:lnTo>
                    <a:pt x="91" y="46"/>
                  </a:lnTo>
                  <a:lnTo>
                    <a:pt x="104" y="40"/>
                  </a:lnTo>
                  <a:lnTo>
                    <a:pt x="116" y="37"/>
                  </a:lnTo>
                  <a:lnTo>
                    <a:pt x="128" y="37"/>
                  </a:lnTo>
                  <a:lnTo>
                    <a:pt x="138" y="37"/>
                  </a:lnTo>
                  <a:lnTo>
                    <a:pt x="146" y="38"/>
                  </a:lnTo>
                  <a:lnTo>
                    <a:pt x="151" y="39"/>
                  </a:lnTo>
                  <a:lnTo>
                    <a:pt x="153" y="40"/>
                  </a:lnTo>
                  <a:lnTo>
                    <a:pt x="131" y="5"/>
                  </a:lnTo>
                  <a:lnTo>
                    <a:pt x="91" y="0"/>
                  </a:lnTo>
                  <a:lnTo>
                    <a:pt x="58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379"/>
            <p:cNvSpPr>
              <a:spLocks/>
            </p:cNvSpPr>
            <p:nvPr/>
          </p:nvSpPr>
          <p:spPr bwMode="auto">
            <a:xfrm>
              <a:off x="1871" y="270"/>
              <a:ext cx="50" cy="111"/>
            </a:xfrm>
            <a:custGeom>
              <a:avLst/>
              <a:gdLst/>
              <a:ahLst/>
              <a:cxnLst>
                <a:cxn ang="0">
                  <a:pos x="4" y="47"/>
                </a:cxn>
                <a:cxn ang="0">
                  <a:pos x="3" y="64"/>
                </a:cxn>
                <a:cxn ang="0">
                  <a:pos x="1" y="97"/>
                </a:cxn>
                <a:cxn ang="0">
                  <a:pos x="0" y="129"/>
                </a:cxn>
                <a:cxn ang="0">
                  <a:pos x="1" y="148"/>
                </a:cxn>
                <a:cxn ang="0">
                  <a:pos x="9" y="160"/>
                </a:cxn>
                <a:cxn ang="0">
                  <a:pos x="20" y="174"/>
                </a:cxn>
                <a:cxn ang="0">
                  <a:pos x="30" y="185"/>
                </a:cxn>
                <a:cxn ang="0">
                  <a:pos x="35" y="191"/>
                </a:cxn>
                <a:cxn ang="0">
                  <a:pos x="36" y="192"/>
                </a:cxn>
                <a:cxn ang="0">
                  <a:pos x="41" y="193"/>
                </a:cxn>
                <a:cxn ang="0">
                  <a:pos x="46" y="196"/>
                </a:cxn>
                <a:cxn ang="0">
                  <a:pos x="54" y="199"/>
                </a:cxn>
                <a:cxn ang="0">
                  <a:pos x="62" y="201"/>
                </a:cxn>
                <a:cxn ang="0">
                  <a:pos x="69" y="205"/>
                </a:cxn>
                <a:cxn ang="0">
                  <a:pos x="75" y="207"/>
                </a:cxn>
                <a:cxn ang="0">
                  <a:pos x="80" y="208"/>
                </a:cxn>
                <a:cxn ang="0">
                  <a:pos x="87" y="212"/>
                </a:cxn>
                <a:cxn ang="0">
                  <a:pos x="94" y="215"/>
                </a:cxn>
                <a:cxn ang="0">
                  <a:pos x="98" y="220"/>
                </a:cxn>
                <a:cxn ang="0">
                  <a:pos x="100" y="221"/>
                </a:cxn>
                <a:cxn ang="0">
                  <a:pos x="84" y="196"/>
                </a:cxn>
                <a:cxn ang="0">
                  <a:pos x="82" y="193"/>
                </a:cxn>
                <a:cxn ang="0">
                  <a:pos x="77" y="189"/>
                </a:cxn>
                <a:cxn ang="0">
                  <a:pos x="71" y="182"/>
                </a:cxn>
                <a:cxn ang="0">
                  <a:pos x="61" y="171"/>
                </a:cxn>
                <a:cxn ang="0">
                  <a:pos x="53" y="161"/>
                </a:cxn>
                <a:cxn ang="0">
                  <a:pos x="45" y="150"/>
                </a:cxn>
                <a:cxn ang="0">
                  <a:pos x="39" y="138"/>
                </a:cxn>
                <a:cxn ang="0">
                  <a:pos x="37" y="128"/>
                </a:cxn>
                <a:cxn ang="0">
                  <a:pos x="36" y="99"/>
                </a:cxn>
                <a:cxn ang="0">
                  <a:pos x="37" y="56"/>
                </a:cxn>
                <a:cxn ang="0">
                  <a:pos x="38" y="17"/>
                </a:cxn>
                <a:cxn ang="0">
                  <a:pos x="39" y="0"/>
                </a:cxn>
                <a:cxn ang="0">
                  <a:pos x="4" y="47"/>
                </a:cxn>
              </a:cxnLst>
              <a:rect l="0" t="0" r="r" b="b"/>
              <a:pathLst>
                <a:path w="100" h="221">
                  <a:moveTo>
                    <a:pt x="4" y="47"/>
                  </a:moveTo>
                  <a:lnTo>
                    <a:pt x="3" y="64"/>
                  </a:lnTo>
                  <a:lnTo>
                    <a:pt x="1" y="97"/>
                  </a:lnTo>
                  <a:lnTo>
                    <a:pt x="0" y="129"/>
                  </a:lnTo>
                  <a:lnTo>
                    <a:pt x="1" y="148"/>
                  </a:lnTo>
                  <a:lnTo>
                    <a:pt x="9" y="160"/>
                  </a:lnTo>
                  <a:lnTo>
                    <a:pt x="20" y="174"/>
                  </a:lnTo>
                  <a:lnTo>
                    <a:pt x="30" y="185"/>
                  </a:lnTo>
                  <a:lnTo>
                    <a:pt x="35" y="191"/>
                  </a:lnTo>
                  <a:lnTo>
                    <a:pt x="36" y="192"/>
                  </a:lnTo>
                  <a:lnTo>
                    <a:pt x="41" y="193"/>
                  </a:lnTo>
                  <a:lnTo>
                    <a:pt x="46" y="196"/>
                  </a:lnTo>
                  <a:lnTo>
                    <a:pt x="54" y="199"/>
                  </a:lnTo>
                  <a:lnTo>
                    <a:pt x="62" y="201"/>
                  </a:lnTo>
                  <a:lnTo>
                    <a:pt x="69" y="205"/>
                  </a:lnTo>
                  <a:lnTo>
                    <a:pt x="75" y="207"/>
                  </a:lnTo>
                  <a:lnTo>
                    <a:pt x="80" y="208"/>
                  </a:lnTo>
                  <a:lnTo>
                    <a:pt x="87" y="212"/>
                  </a:lnTo>
                  <a:lnTo>
                    <a:pt x="94" y="215"/>
                  </a:lnTo>
                  <a:lnTo>
                    <a:pt x="98" y="220"/>
                  </a:lnTo>
                  <a:lnTo>
                    <a:pt x="100" y="221"/>
                  </a:lnTo>
                  <a:lnTo>
                    <a:pt x="84" y="196"/>
                  </a:lnTo>
                  <a:lnTo>
                    <a:pt x="82" y="193"/>
                  </a:lnTo>
                  <a:lnTo>
                    <a:pt x="77" y="189"/>
                  </a:lnTo>
                  <a:lnTo>
                    <a:pt x="71" y="182"/>
                  </a:lnTo>
                  <a:lnTo>
                    <a:pt x="61" y="171"/>
                  </a:lnTo>
                  <a:lnTo>
                    <a:pt x="53" y="161"/>
                  </a:lnTo>
                  <a:lnTo>
                    <a:pt x="45" y="150"/>
                  </a:lnTo>
                  <a:lnTo>
                    <a:pt x="39" y="138"/>
                  </a:lnTo>
                  <a:lnTo>
                    <a:pt x="37" y="128"/>
                  </a:lnTo>
                  <a:lnTo>
                    <a:pt x="36" y="99"/>
                  </a:lnTo>
                  <a:lnTo>
                    <a:pt x="37" y="56"/>
                  </a:lnTo>
                  <a:lnTo>
                    <a:pt x="38" y="17"/>
                  </a:lnTo>
                  <a:lnTo>
                    <a:pt x="39" y="0"/>
                  </a:lnTo>
                  <a:lnTo>
                    <a:pt x="4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380"/>
            <p:cNvSpPr>
              <a:spLocks/>
            </p:cNvSpPr>
            <p:nvPr/>
          </p:nvSpPr>
          <p:spPr bwMode="auto">
            <a:xfrm>
              <a:off x="1800" y="152"/>
              <a:ext cx="377" cy="308"/>
            </a:xfrm>
            <a:custGeom>
              <a:avLst/>
              <a:gdLst/>
              <a:ahLst/>
              <a:cxnLst>
                <a:cxn ang="0">
                  <a:pos x="651" y="135"/>
                </a:cxn>
                <a:cxn ang="0">
                  <a:pos x="586" y="71"/>
                </a:cxn>
                <a:cxn ang="0">
                  <a:pos x="437" y="23"/>
                </a:cxn>
                <a:cxn ang="0">
                  <a:pos x="281" y="66"/>
                </a:cxn>
                <a:cxn ang="0">
                  <a:pos x="182" y="223"/>
                </a:cxn>
                <a:cxn ang="0">
                  <a:pos x="345" y="247"/>
                </a:cxn>
                <a:cxn ang="0">
                  <a:pos x="638" y="163"/>
                </a:cxn>
                <a:cxn ang="0">
                  <a:pos x="605" y="186"/>
                </a:cxn>
                <a:cxn ang="0">
                  <a:pos x="471" y="240"/>
                </a:cxn>
                <a:cxn ang="0">
                  <a:pos x="525" y="262"/>
                </a:cxn>
                <a:cxn ang="0">
                  <a:pos x="638" y="233"/>
                </a:cxn>
                <a:cxn ang="0">
                  <a:pos x="742" y="223"/>
                </a:cxn>
                <a:cxn ang="0">
                  <a:pos x="663" y="250"/>
                </a:cxn>
                <a:cxn ang="0">
                  <a:pos x="529" y="280"/>
                </a:cxn>
                <a:cxn ang="0">
                  <a:pos x="456" y="281"/>
                </a:cxn>
                <a:cxn ang="0">
                  <a:pos x="385" y="264"/>
                </a:cxn>
                <a:cxn ang="0">
                  <a:pos x="286" y="298"/>
                </a:cxn>
                <a:cxn ang="0">
                  <a:pos x="361" y="313"/>
                </a:cxn>
                <a:cxn ang="0">
                  <a:pos x="405" y="311"/>
                </a:cxn>
                <a:cxn ang="0">
                  <a:pos x="474" y="376"/>
                </a:cxn>
                <a:cxn ang="0">
                  <a:pos x="526" y="356"/>
                </a:cxn>
                <a:cxn ang="0">
                  <a:pos x="560" y="288"/>
                </a:cxn>
                <a:cxn ang="0">
                  <a:pos x="594" y="293"/>
                </a:cxn>
                <a:cxn ang="0">
                  <a:pos x="623" y="343"/>
                </a:cxn>
                <a:cxn ang="0">
                  <a:pos x="692" y="328"/>
                </a:cxn>
                <a:cxn ang="0">
                  <a:pos x="717" y="279"/>
                </a:cxn>
                <a:cxn ang="0">
                  <a:pos x="681" y="441"/>
                </a:cxn>
                <a:cxn ang="0">
                  <a:pos x="608" y="518"/>
                </a:cxn>
                <a:cxn ang="0">
                  <a:pos x="504" y="545"/>
                </a:cxn>
                <a:cxn ang="0">
                  <a:pos x="453" y="611"/>
                </a:cxn>
                <a:cxn ang="0">
                  <a:pos x="308" y="473"/>
                </a:cxn>
                <a:cxn ang="0">
                  <a:pos x="349" y="480"/>
                </a:cxn>
                <a:cxn ang="0">
                  <a:pos x="480" y="522"/>
                </a:cxn>
                <a:cxn ang="0">
                  <a:pos x="649" y="444"/>
                </a:cxn>
                <a:cxn ang="0">
                  <a:pos x="626" y="366"/>
                </a:cxn>
                <a:cxn ang="0">
                  <a:pos x="580" y="317"/>
                </a:cxn>
                <a:cxn ang="0">
                  <a:pos x="534" y="371"/>
                </a:cxn>
                <a:cxn ang="0">
                  <a:pos x="454" y="392"/>
                </a:cxn>
                <a:cxn ang="0">
                  <a:pos x="399" y="355"/>
                </a:cxn>
                <a:cxn ang="0">
                  <a:pos x="321" y="329"/>
                </a:cxn>
                <a:cxn ang="0">
                  <a:pos x="235" y="325"/>
                </a:cxn>
                <a:cxn ang="0">
                  <a:pos x="240" y="393"/>
                </a:cxn>
                <a:cxn ang="0">
                  <a:pos x="228" y="409"/>
                </a:cxn>
                <a:cxn ang="0">
                  <a:pos x="215" y="316"/>
                </a:cxn>
                <a:cxn ang="0">
                  <a:pos x="256" y="279"/>
                </a:cxn>
                <a:cxn ang="0">
                  <a:pos x="155" y="255"/>
                </a:cxn>
                <a:cxn ang="0">
                  <a:pos x="135" y="144"/>
                </a:cxn>
                <a:cxn ang="0">
                  <a:pos x="74" y="175"/>
                </a:cxn>
                <a:cxn ang="0">
                  <a:pos x="72" y="295"/>
                </a:cxn>
                <a:cxn ang="0">
                  <a:pos x="31" y="293"/>
                </a:cxn>
                <a:cxn ang="0">
                  <a:pos x="91" y="331"/>
                </a:cxn>
                <a:cxn ang="0">
                  <a:pos x="19" y="301"/>
                </a:cxn>
                <a:cxn ang="0">
                  <a:pos x="30" y="272"/>
                </a:cxn>
                <a:cxn ang="0">
                  <a:pos x="33" y="209"/>
                </a:cxn>
                <a:cxn ang="0">
                  <a:pos x="106" y="126"/>
                </a:cxn>
                <a:cxn ang="0">
                  <a:pos x="188" y="102"/>
                </a:cxn>
                <a:cxn ang="0">
                  <a:pos x="294" y="31"/>
                </a:cxn>
                <a:cxn ang="0">
                  <a:pos x="418" y="1"/>
                </a:cxn>
                <a:cxn ang="0">
                  <a:pos x="532" y="13"/>
                </a:cxn>
              </a:cxnLst>
              <a:rect l="0" t="0" r="r" b="b"/>
              <a:pathLst>
                <a:path w="753" h="618">
                  <a:moveTo>
                    <a:pt x="604" y="51"/>
                  </a:moveTo>
                  <a:lnTo>
                    <a:pt x="615" y="61"/>
                  </a:lnTo>
                  <a:lnTo>
                    <a:pt x="624" y="72"/>
                  </a:lnTo>
                  <a:lnTo>
                    <a:pt x="632" y="84"/>
                  </a:lnTo>
                  <a:lnTo>
                    <a:pt x="638" y="97"/>
                  </a:lnTo>
                  <a:lnTo>
                    <a:pt x="643" y="110"/>
                  </a:lnTo>
                  <a:lnTo>
                    <a:pt x="648" y="122"/>
                  </a:lnTo>
                  <a:lnTo>
                    <a:pt x="651" y="135"/>
                  </a:lnTo>
                  <a:lnTo>
                    <a:pt x="654" y="147"/>
                  </a:lnTo>
                  <a:lnTo>
                    <a:pt x="651" y="144"/>
                  </a:lnTo>
                  <a:lnTo>
                    <a:pt x="646" y="137"/>
                  </a:lnTo>
                  <a:lnTo>
                    <a:pt x="636" y="126"/>
                  </a:lnTo>
                  <a:lnTo>
                    <a:pt x="626" y="112"/>
                  </a:lnTo>
                  <a:lnTo>
                    <a:pt x="613" y="97"/>
                  </a:lnTo>
                  <a:lnTo>
                    <a:pt x="600" y="83"/>
                  </a:lnTo>
                  <a:lnTo>
                    <a:pt x="586" y="71"/>
                  </a:lnTo>
                  <a:lnTo>
                    <a:pt x="571" y="63"/>
                  </a:lnTo>
                  <a:lnTo>
                    <a:pt x="554" y="51"/>
                  </a:lnTo>
                  <a:lnTo>
                    <a:pt x="535" y="42"/>
                  </a:lnTo>
                  <a:lnTo>
                    <a:pt x="517" y="34"/>
                  </a:lnTo>
                  <a:lnTo>
                    <a:pt x="497" y="29"/>
                  </a:lnTo>
                  <a:lnTo>
                    <a:pt x="478" y="26"/>
                  </a:lnTo>
                  <a:lnTo>
                    <a:pt x="458" y="23"/>
                  </a:lnTo>
                  <a:lnTo>
                    <a:pt x="437" y="23"/>
                  </a:lnTo>
                  <a:lnTo>
                    <a:pt x="418" y="25"/>
                  </a:lnTo>
                  <a:lnTo>
                    <a:pt x="397" y="27"/>
                  </a:lnTo>
                  <a:lnTo>
                    <a:pt x="377" y="31"/>
                  </a:lnTo>
                  <a:lnTo>
                    <a:pt x="357" y="36"/>
                  </a:lnTo>
                  <a:lnTo>
                    <a:pt x="337" y="42"/>
                  </a:lnTo>
                  <a:lnTo>
                    <a:pt x="317" y="50"/>
                  </a:lnTo>
                  <a:lnTo>
                    <a:pt x="299" y="57"/>
                  </a:lnTo>
                  <a:lnTo>
                    <a:pt x="281" y="66"/>
                  </a:lnTo>
                  <a:lnTo>
                    <a:pt x="262" y="75"/>
                  </a:lnTo>
                  <a:lnTo>
                    <a:pt x="235" y="94"/>
                  </a:lnTo>
                  <a:lnTo>
                    <a:pt x="214" y="116"/>
                  </a:lnTo>
                  <a:lnTo>
                    <a:pt x="199" y="139"/>
                  </a:lnTo>
                  <a:lnTo>
                    <a:pt x="190" y="162"/>
                  </a:lnTo>
                  <a:lnTo>
                    <a:pt x="184" y="185"/>
                  </a:lnTo>
                  <a:lnTo>
                    <a:pt x="182" y="205"/>
                  </a:lnTo>
                  <a:lnTo>
                    <a:pt x="182" y="223"/>
                  </a:lnTo>
                  <a:lnTo>
                    <a:pt x="183" y="235"/>
                  </a:lnTo>
                  <a:lnTo>
                    <a:pt x="205" y="245"/>
                  </a:lnTo>
                  <a:lnTo>
                    <a:pt x="230" y="250"/>
                  </a:lnTo>
                  <a:lnTo>
                    <a:pt x="258" y="253"/>
                  </a:lnTo>
                  <a:lnTo>
                    <a:pt x="285" y="253"/>
                  </a:lnTo>
                  <a:lnTo>
                    <a:pt x="309" y="252"/>
                  </a:lnTo>
                  <a:lnTo>
                    <a:pt x="330" y="249"/>
                  </a:lnTo>
                  <a:lnTo>
                    <a:pt x="345" y="247"/>
                  </a:lnTo>
                  <a:lnTo>
                    <a:pt x="350" y="246"/>
                  </a:lnTo>
                  <a:lnTo>
                    <a:pt x="502" y="202"/>
                  </a:lnTo>
                  <a:lnTo>
                    <a:pt x="534" y="190"/>
                  </a:lnTo>
                  <a:lnTo>
                    <a:pt x="562" y="181"/>
                  </a:lnTo>
                  <a:lnTo>
                    <a:pt x="587" y="174"/>
                  </a:lnTo>
                  <a:lnTo>
                    <a:pt x="608" y="169"/>
                  </a:lnTo>
                  <a:lnTo>
                    <a:pt x="625" y="165"/>
                  </a:lnTo>
                  <a:lnTo>
                    <a:pt x="638" y="163"/>
                  </a:lnTo>
                  <a:lnTo>
                    <a:pt x="647" y="162"/>
                  </a:lnTo>
                  <a:lnTo>
                    <a:pt x="651" y="162"/>
                  </a:lnTo>
                  <a:lnTo>
                    <a:pt x="650" y="163"/>
                  </a:lnTo>
                  <a:lnTo>
                    <a:pt x="647" y="166"/>
                  </a:lnTo>
                  <a:lnTo>
                    <a:pt x="640" y="170"/>
                  </a:lnTo>
                  <a:lnTo>
                    <a:pt x="631" y="174"/>
                  </a:lnTo>
                  <a:lnTo>
                    <a:pt x="619" y="180"/>
                  </a:lnTo>
                  <a:lnTo>
                    <a:pt x="605" y="186"/>
                  </a:lnTo>
                  <a:lnTo>
                    <a:pt x="590" y="193"/>
                  </a:lnTo>
                  <a:lnTo>
                    <a:pt x="575" y="200"/>
                  </a:lnTo>
                  <a:lnTo>
                    <a:pt x="558" y="207"/>
                  </a:lnTo>
                  <a:lnTo>
                    <a:pt x="541" y="214"/>
                  </a:lnTo>
                  <a:lnTo>
                    <a:pt x="522" y="220"/>
                  </a:lnTo>
                  <a:lnTo>
                    <a:pt x="505" y="227"/>
                  </a:lnTo>
                  <a:lnTo>
                    <a:pt x="487" y="234"/>
                  </a:lnTo>
                  <a:lnTo>
                    <a:pt x="471" y="240"/>
                  </a:lnTo>
                  <a:lnTo>
                    <a:pt x="454" y="246"/>
                  </a:lnTo>
                  <a:lnTo>
                    <a:pt x="440" y="250"/>
                  </a:lnTo>
                  <a:lnTo>
                    <a:pt x="453" y="258"/>
                  </a:lnTo>
                  <a:lnTo>
                    <a:pt x="467" y="263"/>
                  </a:lnTo>
                  <a:lnTo>
                    <a:pt x="481" y="265"/>
                  </a:lnTo>
                  <a:lnTo>
                    <a:pt x="495" y="267"/>
                  </a:lnTo>
                  <a:lnTo>
                    <a:pt x="510" y="265"/>
                  </a:lnTo>
                  <a:lnTo>
                    <a:pt x="525" y="262"/>
                  </a:lnTo>
                  <a:lnTo>
                    <a:pt x="541" y="257"/>
                  </a:lnTo>
                  <a:lnTo>
                    <a:pt x="559" y="252"/>
                  </a:lnTo>
                  <a:lnTo>
                    <a:pt x="570" y="248"/>
                  </a:lnTo>
                  <a:lnTo>
                    <a:pt x="580" y="246"/>
                  </a:lnTo>
                  <a:lnTo>
                    <a:pt x="594" y="242"/>
                  </a:lnTo>
                  <a:lnTo>
                    <a:pt x="608" y="240"/>
                  </a:lnTo>
                  <a:lnTo>
                    <a:pt x="623" y="237"/>
                  </a:lnTo>
                  <a:lnTo>
                    <a:pt x="638" y="233"/>
                  </a:lnTo>
                  <a:lnTo>
                    <a:pt x="653" y="231"/>
                  </a:lnTo>
                  <a:lnTo>
                    <a:pt x="669" y="228"/>
                  </a:lnTo>
                  <a:lnTo>
                    <a:pt x="684" y="226"/>
                  </a:lnTo>
                  <a:lnTo>
                    <a:pt x="697" y="225"/>
                  </a:lnTo>
                  <a:lnTo>
                    <a:pt x="711" y="224"/>
                  </a:lnTo>
                  <a:lnTo>
                    <a:pt x="723" y="223"/>
                  </a:lnTo>
                  <a:lnTo>
                    <a:pt x="733" y="223"/>
                  </a:lnTo>
                  <a:lnTo>
                    <a:pt x="742" y="223"/>
                  </a:lnTo>
                  <a:lnTo>
                    <a:pt x="748" y="224"/>
                  </a:lnTo>
                  <a:lnTo>
                    <a:pt x="753" y="226"/>
                  </a:lnTo>
                  <a:lnTo>
                    <a:pt x="744" y="230"/>
                  </a:lnTo>
                  <a:lnTo>
                    <a:pt x="732" y="233"/>
                  </a:lnTo>
                  <a:lnTo>
                    <a:pt x="718" y="237"/>
                  </a:lnTo>
                  <a:lnTo>
                    <a:pt x="701" y="241"/>
                  </a:lnTo>
                  <a:lnTo>
                    <a:pt x="682" y="246"/>
                  </a:lnTo>
                  <a:lnTo>
                    <a:pt x="663" y="250"/>
                  </a:lnTo>
                  <a:lnTo>
                    <a:pt x="643" y="255"/>
                  </a:lnTo>
                  <a:lnTo>
                    <a:pt x="624" y="260"/>
                  </a:lnTo>
                  <a:lnTo>
                    <a:pt x="603" y="264"/>
                  </a:lnTo>
                  <a:lnTo>
                    <a:pt x="585" y="269"/>
                  </a:lnTo>
                  <a:lnTo>
                    <a:pt x="567" y="272"/>
                  </a:lnTo>
                  <a:lnTo>
                    <a:pt x="552" y="276"/>
                  </a:lnTo>
                  <a:lnTo>
                    <a:pt x="540" y="279"/>
                  </a:lnTo>
                  <a:lnTo>
                    <a:pt x="529" y="280"/>
                  </a:lnTo>
                  <a:lnTo>
                    <a:pt x="524" y="283"/>
                  </a:lnTo>
                  <a:lnTo>
                    <a:pt x="521" y="283"/>
                  </a:lnTo>
                  <a:lnTo>
                    <a:pt x="510" y="285"/>
                  </a:lnTo>
                  <a:lnTo>
                    <a:pt x="498" y="286"/>
                  </a:lnTo>
                  <a:lnTo>
                    <a:pt x="487" y="286"/>
                  </a:lnTo>
                  <a:lnTo>
                    <a:pt x="476" y="285"/>
                  </a:lnTo>
                  <a:lnTo>
                    <a:pt x="466" y="284"/>
                  </a:lnTo>
                  <a:lnTo>
                    <a:pt x="456" y="281"/>
                  </a:lnTo>
                  <a:lnTo>
                    <a:pt x="446" y="279"/>
                  </a:lnTo>
                  <a:lnTo>
                    <a:pt x="436" y="277"/>
                  </a:lnTo>
                  <a:lnTo>
                    <a:pt x="430" y="272"/>
                  </a:lnTo>
                  <a:lnTo>
                    <a:pt x="425" y="269"/>
                  </a:lnTo>
                  <a:lnTo>
                    <a:pt x="420" y="263"/>
                  </a:lnTo>
                  <a:lnTo>
                    <a:pt x="419" y="256"/>
                  </a:lnTo>
                  <a:lnTo>
                    <a:pt x="402" y="261"/>
                  </a:lnTo>
                  <a:lnTo>
                    <a:pt x="385" y="264"/>
                  </a:lnTo>
                  <a:lnTo>
                    <a:pt x="368" y="269"/>
                  </a:lnTo>
                  <a:lnTo>
                    <a:pt x="352" y="272"/>
                  </a:lnTo>
                  <a:lnTo>
                    <a:pt x="335" y="276"/>
                  </a:lnTo>
                  <a:lnTo>
                    <a:pt x="319" y="278"/>
                  </a:lnTo>
                  <a:lnTo>
                    <a:pt x="301" y="280"/>
                  </a:lnTo>
                  <a:lnTo>
                    <a:pt x="285" y="280"/>
                  </a:lnTo>
                  <a:lnTo>
                    <a:pt x="285" y="288"/>
                  </a:lnTo>
                  <a:lnTo>
                    <a:pt x="286" y="298"/>
                  </a:lnTo>
                  <a:lnTo>
                    <a:pt x="288" y="305"/>
                  </a:lnTo>
                  <a:lnTo>
                    <a:pt x="289" y="308"/>
                  </a:lnTo>
                  <a:lnTo>
                    <a:pt x="301" y="309"/>
                  </a:lnTo>
                  <a:lnTo>
                    <a:pt x="313" y="310"/>
                  </a:lnTo>
                  <a:lnTo>
                    <a:pt x="326" y="311"/>
                  </a:lnTo>
                  <a:lnTo>
                    <a:pt x="337" y="311"/>
                  </a:lnTo>
                  <a:lnTo>
                    <a:pt x="350" y="313"/>
                  </a:lnTo>
                  <a:lnTo>
                    <a:pt x="361" y="313"/>
                  </a:lnTo>
                  <a:lnTo>
                    <a:pt x="374" y="313"/>
                  </a:lnTo>
                  <a:lnTo>
                    <a:pt x="387" y="313"/>
                  </a:lnTo>
                  <a:lnTo>
                    <a:pt x="391" y="307"/>
                  </a:lnTo>
                  <a:lnTo>
                    <a:pt x="393" y="300"/>
                  </a:lnTo>
                  <a:lnTo>
                    <a:pt x="398" y="293"/>
                  </a:lnTo>
                  <a:lnTo>
                    <a:pt x="404" y="290"/>
                  </a:lnTo>
                  <a:lnTo>
                    <a:pt x="405" y="298"/>
                  </a:lnTo>
                  <a:lnTo>
                    <a:pt x="405" y="311"/>
                  </a:lnTo>
                  <a:lnTo>
                    <a:pt x="407" y="326"/>
                  </a:lnTo>
                  <a:lnTo>
                    <a:pt x="414" y="344"/>
                  </a:lnTo>
                  <a:lnTo>
                    <a:pt x="423" y="355"/>
                  </a:lnTo>
                  <a:lnTo>
                    <a:pt x="434" y="364"/>
                  </a:lnTo>
                  <a:lnTo>
                    <a:pt x="443" y="370"/>
                  </a:lnTo>
                  <a:lnTo>
                    <a:pt x="453" y="374"/>
                  </a:lnTo>
                  <a:lnTo>
                    <a:pt x="464" y="376"/>
                  </a:lnTo>
                  <a:lnTo>
                    <a:pt x="474" y="376"/>
                  </a:lnTo>
                  <a:lnTo>
                    <a:pt x="483" y="375"/>
                  </a:lnTo>
                  <a:lnTo>
                    <a:pt x="494" y="373"/>
                  </a:lnTo>
                  <a:lnTo>
                    <a:pt x="501" y="370"/>
                  </a:lnTo>
                  <a:lnTo>
                    <a:pt x="506" y="369"/>
                  </a:lnTo>
                  <a:lnTo>
                    <a:pt x="512" y="366"/>
                  </a:lnTo>
                  <a:lnTo>
                    <a:pt x="517" y="363"/>
                  </a:lnTo>
                  <a:lnTo>
                    <a:pt x="521" y="360"/>
                  </a:lnTo>
                  <a:lnTo>
                    <a:pt x="526" y="356"/>
                  </a:lnTo>
                  <a:lnTo>
                    <a:pt x="530" y="352"/>
                  </a:lnTo>
                  <a:lnTo>
                    <a:pt x="536" y="346"/>
                  </a:lnTo>
                  <a:lnTo>
                    <a:pt x="545" y="331"/>
                  </a:lnTo>
                  <a:lnTo>
                    <a:pt x="548" y="315"/>
                  </a:lnTo>
                  <a:lnTo>
                    <a:pt x="549" y="299"/>
                  </a:lnTo>
                  <a:lnTo>
                    <a:pt x="549" y="281"/>
                  </a:lnTo>
                  <a:lnTo>
                    <a:pt x="557" y="281"/>
                  </a:lnTo>
                  <a:lnTo>
                    <a:pt x="560" y="288"/>
                  </a:lnTo>
                  <a:lnTo>
                    <a:pt x="563" y="298"/>
                  </a:lnTo>
                  <a:lnTo>
                    <a:pt x="563" y="303"/>
                  </a:lnTo>
                  <a:lnTo>
                    <a:pt x="567" y="302"/>
                  </a:lnTo>
                  <a:lnTo>
                    <a:pt x="573" y="300"/>
                  </a:lnTo>
                  <a:lnTo>
                    <a:pt x="579" y="298"/>
                  </a:lnTo>
                  <a:lnTo>
                    <a:pt x="585" y="295"/>
                  </a:lnTo>
                  <a:lnTo>
                    <a:pt x="589" y="294"/>
                  </a:lnTo>
                  <a:lnTo>
                    <a:pt x="594" y="293"/>
                  </a:lnTo>
                  <a:lnTo>
                    <a:pt x="597" y="292"/>
                  </a:lnTo>
                  <a:lnTo>
                    <a:pt x="598" y="293"/>
                  </a:lnTo>
                  <a:lnTo>
                    <a:pt x="596" y="305"/>
                  </a:lnTo>
                  <a:lnTo>
                    <a:pt x="597" y="315"/>
                  </a:lnTo>
                  <a:lnTo>
                    <a:pt x="601" y="323"/>
                  </a:lnTo>
                  <a:lnTo>
                    <a:pt x="605" y="331"/>
                  </a:lnTo>
                  <a:lnTo>
                    <a:pt x="613" y="337"/>
                  </a:lnTo>
                  <a:lnTo>
                    <a:pt x="623" y="343"/>
                  </a:lnTo>
                  <a:lnTo>
                    <a:pt x="634" y="346"/>
                  </a:lnTo>
                  <a:lnTo>
                    <a:pt x="648" y="348"/>
                  </a:lnTo>
                  <a:lnTo>
                    <a:pt x="657" y="348"/>
                  </a:lnTo>
                  <a:lnTo>
                    <a:pt x="665" y="347"/>
                  </a:lnTo>
                  <a:lnTo>
                    <a:pt x="673" y="344"/>
                  </a:lnTo>
                  <a:lnTo>
                    <a:pt x="680" y="339"/>
                  </a:lnTo>
                  <a:lnTo>
                    <a:pt x="686" y="335"/>
                  </a:lnTo>
                  <a:lnTo>
                    <a:pt x="692" y="328"/>
                  </a:lnTo>
                  <a:lnTo>
                    <a:pt x="696" y="321"/>
                  </a:lnTo>
                  <a:lnTo>
                    <a:pt x="701" y="314"/>
                  </a:lnTo>
                  <a:lnTo>
                    <a:pt x="706" y="303"/>
                  </a:lnTo>
                  <a:lnTo>
                    <a:pt x="707" y="293"/>
                  </a:lnTo>
                  <a:lnTo>
                    <a:pt x="706" y="283"/>
                  </a:lnTo>
                  <a:lnTo>
                    <a:pt x="706" y="272"/>
                  </a:lnTo>
                  <a:lnTo>
                    <a:pt x="711" y="273"/>
                  </a:lnTo>
                  <a:lnTo>
                    <a:pt x="717" y="279"/>
                  </a:lnTo>
                  <a:lnTo>
                    <a:pt x="720" y="295"/>
                  </a:lnTo>
                  <a:lnTo>
                    <a:pt x="716" y="323"/>
                  </a:lnTo>
                  <a:lnTo>
                    <a:pt x="692" y="361"/>
                  </a:lnTo>
                  <a:lnTo>
                    <a:pt x="694" y="378"/>
                  </a:lnTo>
                  <a:lnTo>
                    <a:pt x="693" y="396"/>
                  </a:lnTo>
                  <a:lnTo>
                    <a:pt x="691" y="412"/>
                  </a:lnTo>
                  <a:lnTo>
                    <a:pt x="687" y="426"/>
                  </a:lnTo>
                  <a:lnTo>
                    <a:pt x="681" y="441"/>
                  </a:lnTo>
                  <a:lnTo>
                    <a:pt x="674" y="453"/>
                  </a:lnTo>
                  <a:lnTo>
                    <a:pt x="668" y="466"/>
                  </a:lnTo>
                  <a:lnTo>
                    <a:pt x="658" y="477"/>
                  </a:lnTo>
                  <a:lnTo>
                    <a:pt x="650" y="487"/>
                  </a:lnTo>
                  <a:lnTo>
                    <a:pt x="641" y="496"/>
                  </a:lnTo>
                  <a:lnTo>
                    <a:pt x="631" y="504"/>
                  </a:lnTo>
                  <a:lnTo>
                    <a:pt x="619" y="511"/>
                  </a:lnTo>
                  <a:lnTo>
                    <a:pt x="608" y="518"/>
                  </a:lnTo>
                  <a:lnTo>
                    <a:pt x="596" y="523"/>
                  </a:lnTo>
                  <a:lnTo>
                    <a:pt x="583" y="529"/>
                  </a:lnTo>
                  <a:lnTo>
                    <a:pt x="571" y="534"/>
                  </a:lnTo>
                  <a:lnTo>
                    <a:pt x="557" y="537"/>
                  </a:lnTo>
                  <a:lnTo>
                    <a:pt x="544" y="541"/>
                  </a:lnTo>
                  <a:lnTo>
                    <a:pt x="530" y="543"/>
                  </a:lnTo>
                  <a:lnTo>
                    <a:pt x="518" y="544"/>
                  </a:lnTo>
                  <a:lnTo>
                    <a:pt x="504" y="545"/>
                  </a:lnTo>
                  <a:lnTo>
                    <a:pt x="492" y="545"/>
                  </a:lnTo>
                  <a:lnTo>
                    <a:pt x="480" y="544"/>
                  </a:lnTo>
                  <a:lnTo>
                    <a:pt x="468" y="542"/>
                  </a:lnTo>
                  <a:lnTo>
                    <a:pt x="464" y="559"/>
                  </a:lnTo>
                  <a:lnTo>
                    <a:pt x="463" y="580"/>
                  </a:lnTo>
                  <a:lnTo>
                    <a:pt x="461" y="601"/>
                  </a:lnTo>
                  <a:lnTo>
                    <a:pt x="459" y="618"/>
                  </a:lnTo>
                  <a:lnTo>
                    <a:pt x="453" y="611"/>
                  </a:lnTo>
                  <a:lnTo>
                    <a:pt x="445" y="589"/>
                  </a:lnTo>
                  <a:lnTo>
                    <a:pt x="438" y="563"/>
                  </a:lnTo>
                  <a:lnTo>
                    <a:pt x="436" y="542"/>
                  </a:lnTo>
                  <a:lnTo>
                    <a:pt x="402" y="535"/>
                  </a:lnTo>
                  <a:lnTo>
                    <a:pt x="372" y="523"/>
                  </a:lnTo>
                  <a:lnTo>
                    <a:pt x="346" y="509"/>
                  </a:lnTo>
                  <a:lnTo>
                    <a:pt x="326" y="491"/>
                  </a:lnTo>
                  <a:lnTo>
                    <a:pt x="308" y="473"/>
                  </a:lnTo>
                  <a:lnTo>
                    <a:pt x="297" y="456"/>
                  </a:lnTo>
                  <a:lnTo>
                    <a:pt x="289" y="441"/>
                  </a:lnTo>
                  <a:lnTo>
                    <a:pt x="286" y="430"/>
                  </a:lnTo>
                  <a:lnTo>
                    <a:pt x="297" y="441"/>
                  </a:lnTo>
                  <a:lnTo>
                    <a:pt x="308" y="451"/>
                  </a:lnTo>
                  <a:lnTo>
                    <a:pt x="321" y="460"/>
                  </a:lnTo>
                  <a:lnTo>
                    <a:pt x="335" y="470"/>
                  </a:lnTo>
                  <a:lnTo>
                    <a:pt x="349" y="480"/>
                  </a:lnTo>
                  <a:lnTo>
                    <a:pt x="364" y="488"/>
                  </a:lnTo>
                  <a:lnTo>
                    <a:pt x="380" y="496"/>
                  </a:lnTo>
                  <a:lnTo>
                    <a:pt x="396" y="503"/>
                  </a:lnTo>
                  <a:lnTo>
                    <a:pt x="412" y="509"/>
                  </a:lnTo>
                  <a:lnTo>
                    <a:pt x="429" y="514"/>
                  </a:lnTo>
                  <a:lnTo>
                    <a:pt x="445" y="518"/>
                  </a:lnTo>
                  <a:lnTo>
                    <a:pt x="463" y="521"/>
                  </a:lnTo>
                  <a:lnTo>
                    <a:pt x="480" y="522"/>
                  </a:lnTo>
                  <a:lnTo>
                    <a:pt x="496" y="523"/>
                  </a:lnTo>
                  <a:lnTo>
                    <a:pt x="512" y="521"/>
                  </a:lnTo>
                  <a:lnTo>
                    <a:pt x="528" y="519"/>
                  </a:lnTo>
                  <a:lnTo>
                    <a:pt x="558" y="510"/>
                  </a:lnTo>
                  <a:lnTo>
                    <a:pt x="585" y="498"/>
                  </a:lnTo>
                  <a:lnTo>
                    <a:pt x="609" y="483"/>
                  </a:lnTo>
                  <a:lnTo>
                    <a:pt x="631" y="465"/>
                  </a:lnTo>
                  <a:lnTo>
                    <a:pt x="649" y="444"/>
                  </a:lnTo>
                  <a:lnTo>
                    <a:pt x="663" y="421"/>
                  </a:lnTo>
                  <a:lnTo>
                    <a:pt x="672" y="394"/>
                  </a:lnTo>
                  <a:lnTo>
                    <a:pt x="678" y="364"/>
                  </a:lnTo>
                  <a:lnTo>
                    <a:pt x="668" y="367"/>
                  </a:lnTo>
                  <a:lnTo>
                    <a:pt x="657" y="369"/>
                  </a:lnTo>
                  <a:lnTo>
                    <a:pt x="647" y="369"/>
                  </a:lnTo>
                  <a:lnTo>
                    <a:pt x="636" y="368"/>
                  </a:lnTo>
                  <a:lnTo>
                    <a:pt x="626" y="366"/>
                  </a:lnTo>
                  <a:lnTo>
                    <a:pt x="617" y="361"/>
                  </a:lnTo>
                  <a:lnTo>
                    <a:pt x="608" y="355"/>
                  </a:lnTo>
                  <a:lnTo>
                    <a:pt x="600" y="347"/>
                  </a:lnTo>
                  <a:lnTo>
                    <a:pt x="595" y="341"/>
                  </a:lnTo>
                  <a:lnTo>
                    <a:pt x="592" y="333"/>
                  </a:lnTo>
                  <a:lnTo>
                    <a:pt x="589" y="325"/>
                  </a:lnTo>
                  <a:lnTo>
                    <a:pt x="588" y="317"/>
                  </a:lnTo>
                  <a:lnTo>
                    <a:pt x="580" y="317"/>
                  </a:lnTo>
                  <a:lnTo>
                    <a:pt x="573" y="321"/>
                  </a:lnTo>
                  <a:lnTo>
                    <a:pt x="566" y="324"/>
                  </a:lnTo>
                  <a:lnTo>
                    <a:pt x="560" y="328"/>
                  </a:lnTo>
                  <a:lnTo>
                    <a:pt x="558" y="338"/>
                  </a:lnTo>
                  <a:lnTo>
                    <a:pt x="555" y="347"/>
                  </a:lnTo>
                  <a:lnTo>
                    <a:pt x="549" y="356"/>
                  </a:lnTo>
                  <a:lnTo>
                    <a:pt x="542" y="364"/>
                  </a:lnTo>
                  <a:lnTo>
                    <a:pt x="534" y="371"/>
                  </a:lnTo>
                  <a:lnTo>
                    <a:pt x="526" y="378"/>
                  </a:lnTo>
                  <a:lnTo>
                    <a:pt x="517" y="384"/>
                  </a:lnTo>
                  <a:lnTo>
                    <a:pt x="507" y="389"/>
                  </a:lnTo>
                  <a:lnTo>
                    <a:pt x="496" y="392"/>
                  </a:lnTo>
                  <a:lnTo>
                    <a:pt x="486" y="394"/>
                  </a:lnTo>
                  <a:lnTo>
                    <a:pt x="475" y="396"/>
                  </a:lnTo>
                  <a:lnTo>
                    <a:pt x="465" y="394"/>
                  </a:lnTo>
                  <a:lnTo>
                    <a:pt x="454" y="392"/>
                  </a:lnTo>
                  <a:lnTo>
                    <a:pt x="444" y="390"/>
                  </a:lnTo>
                  <a:lnTo>
                    <a:pt x="435" y="386"/>
                  </a:lnTo>
                  <a:lnTo>
                    <a:pt x="425" y="383"/>
                  </a:lnTo>
                  <a:lnTo>
                    <a:pt x="419" y="377"/>
                  </a:lnTo>
                  <a:lnTo>
                    <a:pt x="414" y="373"/>
                  </a:lnTo>
                  <a:lnTo>
                    <a:pt x="408" y="367"/>
                  </a:lnTo>
                  <a:lnTo>
                    <a:pt x="404" y="361"/>
                  </a:lnTo>
                  <a:lnTo>
                    <a:pt x="399" y="355"/>
                  </a:lnTo>
                  <a:lnTo>
                    <a:pt x="395" y="348"/>
                  </a:lnTo>
                  <a:lnTo>
                    <a:pt x="392" y="341"/>
                  </a:lnTo>
                  <a:lnTo>
                    <a:pt x="390" y="332"/>
                  </a:lnTo>
                  <a:lnTo>
                    <a:pt x="376" y="331"/>
                  </a:lnTo>
                  <a:lnTo>
                    <a:pt x="362" y="330"/>
                  </a:lnTo>
                  <a:lnTo>
                    <a:pt x="349" y="330"/>
                  </a:lnTo>
                  <a:lnTo>
                    <a:pt x="335" y="329"/>
                  </a:lnTo>
                  <a:lnTo>
                    <a:pt x="321" y="329"/>
                  </a:lnTo>
                  <a:lnTo>
                    <a:pt x="307" y="328"/>
                  </a:lnTo>
                  <a:lnTo>
                    <a:pt x="293" y="325"/>
                  </a:lnTo>
                  <a:lnTo>
                    <a:pt x="279" y="322"/>
                  </a:lnTo>
                  <a:lnTo>
                    <a:pt x="274" y="321"/>
                  </a:lnTo>
                  <a:lnTo>
                    <a:pt x="266" y="321"/>
                  </a:lnTo>
                  <a:lnTo>
                    <a:pt x="255" y="321"/>
                  </a:lnTo>
                  <a:lnTo>
                    <a:pt x="245" y="322"/>
                  </a:lnTo>
                  <a:lnTo>
                    <a:pt x="235" y="325"/>
                  </a:lnTo>
                  <a:lnTo>
                    <a:pt x="226" y="332"/>
                  </a:lnTo>
                  <a:lnTo>
                    <a:pt x="221" y="341"/>
                  </a:lnTo>
                  <a:lnTo>
                    <a:pt x="220" y="356"/>
                  </a:lnTo>
                  <a:lnTo>
                    <a:pt x="221" y="361"/>
                  </a:lnTo>
                  <a:lnTo>
                    <a:pt x="223" y="368"/>
                  </a:lnTo>
                  <a:lnTo>
                    <a:pt x="228" y="376"/>
                  </a:lnTo>
                  <a:lnTo>
                    <a:pt x="233" y="384"/>
                  </a:lnTo>
                  <a:lnTo>
                    <a:pt x="240" y="393"/>
                  </a:lnTo>
                  <a:lnTo>
                    <a:pt x="247" y="402"/>
                  </a:lnTo>
                  <a:lnTo>
                    <a:pt x="254" y="412"/>
                  </a:lnTo>
                  <a:lnTo>
                    <a:pt x="261" y="420"/>
                  </a:lnTo>
                  <a:lnTo>
                    <a:pt x="256" y="422"/>
                  </a:lnTo>
                  <a:lnTo>
                    <a:pt x="250" y="422"/>
                  </a:lnTo>
                  <a:lnTo>
                    <a:pt x="243" y="420"/>
                  </a:lnTo>
                  <a:lnTo>
                    <a:pt x="236" y="415"/>
                  </a:lnTo>
                  <a:lnTo>
                    <a:pt x="228" y="409"/>
                  </a:lnTo>
                  <a:lnTo>
                    <a:pt x="220" y="401"/>
                  </a:lnTo>
                  <a:lnTo>
                    <a:pt x="212" y="391"/>
                  </a:lnTo>
                  <a:lnTo>
                    <a:pt x="203" y="379"/>
                  </a:lnTo>
                  <a:lnTo>
                    <a:pt x="200" y="363"/>
                  </a:lnTo>
                  <a:lnTo>
                    <a:pt x="199" y="347"/>
                  </a:lnTo>
                  <a:lnTo>
                    <a:pt x="201" y="332"/>
                  </a:lnTo>
                  <a:lnTo>
                    <a:pt x="210" y="318"/>
                  </a:lnTo>
                  <a:lnTo>
                    <a:pt x="215" y="316"/>
                  </a:lnTo>
                  <a:lnTo>
                    <a:pt x="221" y="313"/>
                  </a:lnTo>
                  <a:lnTo>
                    <a:pt x="226" y="311"/>
                  </a:lnTo>
                  <a:lnTo>
                    <a:pt x="233" y="309"/>
                  </a:lnTo>
                  <a:lnTo>
                    <a:pt x="240" y="308"/>
                  </a:lnTo>
                  <a:lnTo>
                    <a:pt x="247" y="307"/>
                  </a:lnTo>
                  <a:lnTo>
                    <a:pt x="254" y="306"/>
                  </a:lnTo>
                  <a:lnTo>
                    <a:pt x="259" y="305"/>
                  </a:lnTo>
                  <a:lnTo>
                    <a:pt x="256" y="279"/>
                  </a:lnTo>
                  <a:lnTo>
                    <a:pt x="244" y="279"/>
                  </a:lnTo>
                  <a:lnTo>
                    <a:pt x="231" y="278"/>
                  </a:lnTo>
                  <a:lnTo>
                    <a:pt x="217" y="276"/>
                  </a:lnTo>
                  <a:lnTo>
                    <a:pt x="205" y="271"/>
                  </a:lnTo>
                  <a:lnTo>
                    <a:pt x="192" y="267"/>
                  </a:lnTo>
                  <a:lnTo>
                    <a:pt x="179" y="262"/>
                  </a:lnTo>
                  <a:lnTo>
                    <a:pt x="168" y="258"/>
                  </a:lnTo>
                  <a:lnTo>
                    <a:pt x="155" y="255"/>
                  </a:lnTo>
                  <a:lnTo>
                    <a:pt x="154" y="233"/>
                  </a:lnTo>
                  <a:lnTo>
                    <a:pt x="154" y="210"/>
                  </a:lnTo>
                  <a:lnTo>
                    <a:pt x="156" y="188"/>
                  </a:lnTo>
                  <a:lnTo>
                    <a:pt x="161" y="166"/>
                  </a:lnTo>
                  <a:lnTo>
                    <a:pt x="157" y="158"/>
                  </a:lnTo>
                  <a:lnTo>
                    <a:pt x="152" y="152"/>
                  </a:lnTo>
                  <a:lnTo>
                    <a:pt x="144" y="148"/>
                  </a:lnTo>
                  <a:lnTo>
                    <a:pt x="135" y="144"/>
                  </a:lnTo>
                  <a:lnTo>
                    <a:pt x="126" y="144"/>
                  </a:lnTo>
                  <a:lnTo>
                    <a:pt x="118" y="147"/>
                  </a:lnTo>
                  <a:lnTo>
                    <a:pt x="110" y="149"/>
                  </a:lnTo>
                  <a:lnTo>
                    <a:pt x="102" y="152"/>
                  </a:lnTo>
                  <a:lnTo>
                    <a:pt x="94" y="157"/>
                  </a:lnTo>
                  <a:lnTo>
                    <a:pt x="87" y="163"/>
                  </a:lnTo>
                  <a:lnTo>
                    <a:pt x="80" y="169"/>
                  </a:lnTo>
                  <a:lnTo>
                    <a:pt x="74" y="175"/>
                  </a:lnTo>
                  <a:lnTo>
                    <a:pt x="63" y="189"/>
                  </a:lnTo>
                  <a:lnTo>
                    <a:pt x="58" y="204"/>
                  </a:lnTo>
                  <a:lnTo>
                    <a:pt x="58" y="219"/>
                  </a:lnTo>
                  <a:lnTo>
                    <a:pt x="62" y="234"/>
                  </a:lnTo>
                  <a:lnTo>
                    <a:pt x="66" y="250"/>
                  </a:lnTo>
                  <a:lnTo>
                    <a:pt x="71" y="265"/>
                  </a:lnTo>
                  <a:lnTo>
                    <a:pt x="73" y="280"/>
                  </a:lnTo>
                  <a:lnTo>
                    <a:pt x="72" y="295"/>
                  </a:lnTo>
                  <a:lnTo>
                    <a:pt x="70" y="299"/>
                  </a:lnTo>
                  <a:lnTo>
                    <a:pt x="66" y="300"/>
                  </a:lnTo>
                  <a:lnTo>
                    <a:pt x="63" y="300"/>
                  </a:lnTo>
                  <a:lnTo>
                    <a:pt x="57" y="298"/>
                  </a:lnTo>
                  <a:lnTo>
                    <a:pt x="51" y="296"/>
                  </a:lnTo>
                  <a:lnTo>
                    <a:pt x="45" y="294"/>
                  </a:lnTo>
                  <a:lnTo>
                    <a:pt x="38" y="293"/>
                  </a:lnTo>
                  <a:lnTo>
                    <a:pt x="31" y="293"/>
                  </a:lnTo>
                  <a:lnTo>
                    <a:pt x="36" y="300"/>
                  </a:lnTo>
                  <a:lnTo>
                    <a:pt x="43" y="307"/>
                  </a:lnTo>
                  <a:lnTo>
                    <a:pt x="50" y="313"/>
                  </a:lnTo>
                  <a:lnTo>
                    <a:pt x="57" y="317"/>
                  </a:lnTo>
                  <a:lnTo>
                    <a:pt x="65" y="322"/>
                  </a:lnTo>
                  <a:lnTo>
                    <a:pt x="73" y="326"/>
                  </a:lnTo>
                  <a:lnTo>
                    <a:pt x="81" y="329"/>
                  </a:lnTo>
                  <a:lnTo>
                    <a:pt x="91" y="331"/>
                  </a:lnTo>
                  <a:lnTo>
                    <a:pt x="85" y="336"/>
                  </a:lnTo>
                  <a:lnTo>
                    <a:pt x="78" y="339"/>
                  </a:lnTo>
                  <a:lnTo>
                    <a:pt x="70" y="341"/>
                  </a:lnTo>
                  <a:lnTo>
                    <a:pt x="62" y="341"/>
                  </a:lnTo>
                  <a:lnTo>
                    <a:pt x="51" y="335"/>
                  </a:lnTo>
                  <a:lnTo>
                    <a:pt x="40" y="325"/>
                  </a:lnTo>
                  <a:lnTo>
                    <a:pt x="30" y="314"/>
                  </a:lnTo>
                  <a:lnTo>
                    <a:pt x="19" y="301"/>
                  </a:lnTo>
                  <a:lnTo>
                    <a:pt x="11" y="291"/>
                  </a:lnTo>
                  <a:lnTo>
                    <a:pt x="4" y="280"/>
                  </a:lnTo>
                  <a:lnTo>
                    <a:pt x="1" y="272"/>
                  </a:lnTo>
                  <a:lnTo>
                    <a:pt x="0" y="269"/>
                  </a:lnTo>
                  <a:lnTo>
                    <a:pt x="7" y="269"/>
                  </a:lnTo>
                  <a:lnTo>
                    <a:pt x="15" y="269"/>
                  </a:lnTo>
                  <a:lnTo>
                    <a:pt x="23" y="271"/>
                  </a:lnTo>
                  <a:lnTo>
                    <a:pt x="30" y="272"/>
                  </a:lnTo>
                  <a:lnTo>
                    <a:pt x="36" y="275"/>
                  </a:lnTo>
                  <a:lnTo>
                    <a:pt x="42" y="275"/>
                  </a:lnTo>
                  <a:lnTo>
                    <a:pt x="47" y="275"/>
                  </a:lnTo>
                  <a:lnTo>
                    <a:pt x="49" y="273"/>
                  </a:lnTo>
                  <a:lnTo>
                    <a:pt x="45" y="257"/>
                  </a:lnTo>
                  <a:lnTo>
                    <a:pt x="40" y="241"/>
                  </a:lnTo>
                  <a:lnTo>
                    <a:pt x="35" y="225"/>
                  </a:lnTo>
                  <a:lnTo>
                    <a:pt x="33" y="209"/>
                  </a:lnTo>
                  <a:lnTo>
                    <a:pt x="33" y="193"/>
                  </a:lnTo>
                  <a:lnTo>
                    <a:pt x="36" y="177"/>
                  </a:lnTo>
                  <a:lnTo>
                    <a:pt x="46" y="162"/>
                  </a:lnTo>
                  <a:lnTo>
                    <a:pt x="61" y="146"/>
                  </a:lnTo>
                  <a:lnTo>
                    <a:pt x="71" y="139"/>
                  </a:lnTo>
                  <a:lnTo>
                    <a:pt x="83" y="133"/>
                  </a:lnTo>
                  <a:lnTo>
                    <a:pt x="94" y="129"/>
                  </a:lnTo>
                  <a:lnTo>
                    <a:pt x="106" y="126"/>
                  </a:lnTo>
                  <a:lnTo>
                    <a:pt x="118" y="125"/>
                  </a:lnTo>
                  <a:lnTo>
                    <a:pt x="130" y="126"/>
                  </a:lnTo>
                  <a:lnTo>
                    <a:pt x="141" y="128"/>
                  </a:lnTo>
                  <a:lnTo>
                    <a:pt x="153" y="134"/>
                  </a:lnTo>
                  <a:lnTo>
                    <a:pt x="164" y="146"/>
                  </a:lnTo>
                  <a:lnTo>
                    <a:pt x="171" y="129"/>
                  </a:lnTo>
                  <a:lnTo>
                    <a:pt x="179" y="114"/>
                  </a:lnTo>
                  <a:lnTo>
                    <a:pt x="188" y="102"/>
                  </a:lnTo>
                  <a:lnTo>
                    <a:pt x="199" y="89"/>
                  </a:lnTo>
                  <a:lnTo>
                    <a:pt x="210" y="78"/>
                  </a:lnTo>
                  <a:lnTo>
                    <a:pt x="223" y="68"/>
                  </a:lnTo>
                  <a:lnTo>
                    <a:pt x="236" y="59"/>
                  </a:lnTo>
                  <a:lnTo>
                    <a:pt x="250" y="51"/>
                  </a:lnTo>
                  <a:lnTo>
                    <a:pt x="264" y="44"/>
                  </a:lnTo>
                  <a:lnTo>
                    <a:pt x="279" y="37"/>
                  </a:lnTo>
                  <a:lnTo>
                    <a:pt x="294" y="31"/>
                  </a:lnTo>
                  <a:lnTo>
                    <a:pt x="311" y="26"/>
                  </a:lnTo>
                  <a:lnTo>
                    <a:pt x="327" y="20"/>
                  </a:lnTo>
                  <a:lnTo>
                    <a:pt x="343" y="15"/>
                  </a:lnTo>
                  <a:lnTo>
                    <a:pt x="359" y="12"/>
                  </a:lnTo>
                  <a:lnTo>
                    <a:pt x="375" y="7"/>
                  </a:lnTo>
                  <a:lnTo>
                    <a:pt x="389" y="5"/>
                  </a:lnTo>
                  <a:lnTo>
                    <a:pt x="404" y="4"/>
                  </a:lnTo>
                  <a:lnTo>
                    <a:pt x="418" y="1"/>
                  </a:lnTo>
                  <a:lnTo>
                    <a:pt x="431" y="1"/>
                  </a:lnTo>
                  <a:lnTo>
                    <a:pt x="446" y="0"/>
                  </a:lnTo>
                  <a:lnTo>
                    <a:pt x="460" y="0"/>
                  </a:lnTo>
                  <a:lnTo>
                    <a:pt x="474" y="1"/>
                  </a:lnTo>
                  <a:lnTo>
                    <a:pt x="488" y="3"/>
                  </a:lnTo>
                  <a:lnTo>
                    <a:pt x="503" y="5"/>
                  </a:lnTo>
                  <a:lnTo>
                    <a:pt x="517" y="8"/>
                  </a:lnTo>
                  <a:lnTo>
                    <a:pt x="532" y="13"/>
                  </a:lnTo>
                  <a:lnTo>
                    <a:pt x="545" y="18"/>
                  </a:lnTo>
                  <a:lnTo>
                    <a:pt x="560" y="25"/>
                  </a:lnTo>
                  <a:lnTo>
                    <a:pt x="574" y="31"/>
                  </a:lnTo>
                  <a:lnTo>
                    <a:pt x="589" y="41"/>
                  </a:lnTo>
                  <a:lnTo>
                    <a:pt x="604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381"/>
            <p:cNvSpPr>
              <a:spLocks/>
            </p:cNvSpPr>
            <p:nvPr/>
          </p:nvSpPr>
          <p:spPr bwMode="auto">
            <a:xfrm>
              <a:off x="1843" y="285"/>
              <a:ext cx="86" cy="119"/>
            </a:xfrm>
            <a:custGeom>
              <a:avLst/>
              <a:gdLst/>
              <a:ahLst/>
              <a:cxnLst>
                <a:cxn ang="0">
                  <a:pos x="64" y="53"/>
                </a:cxn>
                <a:cxn ang="0">
                  <a:pos x="63" y="82"/>
                </a:cxn>
                <a:cxn ang="0">
                  <a:pos x="70" y="114"/>
                </a:cxn>
                <a:cxn ang="0">
                  <a:pos x="89" y="141"/>
                </a:cxn>
                <a:cxn ang="0">
                  <a:pos x="115" y="161"/>
                </a:cxn>
                <a:cxn ang="0">
                  <a:pos x="139" y="170"/>
                </a:cxn>
                <a:cxn ang="0">
                  <a:pos x="158" y="180"/>
                </a:cxn>
                <a:cxn ang="0">
                  <a:pos x="169" y="195"/>
                </a:cxn>
                <a:cxn ang="0">
                  <a:pos x="170" y="213"/>
                </a:cxn>
                <a:cxn ang="0">
                  <a:pos x="162" y="227"/>
                </a:cxn>
                <a:cxn ang="0">
                  <a:pos x="148" y="237"/>
                </a:cxn>
                <a:cxn ang="0">
                  <a:pos x="131" y="237"/>
                </a:cxn>
                <a:cxn ang="0">
                  <a:pos x="118" y="231"/>
                </a:cxn>
                <a:cxn ang="0">
                  <a:pos x="112" y="225"/>
                </a:cxn>
                <a:cxn ang="0">
                  <a:pos x="124" y="223"/>
                </a:cxn>
                <a:cxn ang="0">
                  <a:pos x="138" y="216"/>
                </a:cxn>
                <a:cxn ang="0">
                  <a:pos x="146" y="209"/>
                </a:cxn>
                <a:cxn ang="0">
                  <a:pos x="146" y="199"/>
                </a:cxn>
                <a:cxn ang="0">
                  <a:pos x="133" y="191"/>
                </a:cxn>
                <a:cxn ang="0">
                  <a:pos x="114" y="182"/>
                </a:cxn>
                <a:cxn ang="0">
                  <a:pos x="97" y="170"/>
                </a:cxn>
                <a:cxn ang="0">
                  <a:pos x="79" y="157"/>
                </a:cxn>
                <a:cxn ang="0">
                  <a:pos x="63" y="155"/>
                </a:cxn>
                <a:cxn ang="0">
                  <a:pos x="45" y="159"/>
                </a:cxn>
                <a:cxn ang="0">
                  <a:pos x="25" y="157"/>
                </a:cxn>
                <a:cxn ang="0">
                  <a:pos x="8" y="150"/>
                </a:cxn>
                <a:cxn ang="0">
                  <a:pos x="14" y="146"/>
                </a:cxn>
                <a:cxn ang="0">
                  <a:pos x="34" y="142"/>
                </a:cxn>
                <a:cxn ang="0">
                  <a:pos x="46" y="137"/>
                </a:cxn>
                <a:cxn ang="0">
                  <a:pos x="50" y="132"/>
                </a:cxn>
                <a:cxn ang="0">
                  <a:pos x="40" y="96"/>
                </a:cxn>
                <a:cxn ang="0">
                  <a:pos x="46" y="28"/>
                </a:cxn>
                <a:cxn ang="0">
                  <a:pos x="69" y="1"/>
                </a:cxn>
                <a:cxn ang="0">
                  <a:pos x="69" y="26"/>
                </a:cxn>
              </a:cxnLst>
              <a:rect l="0" t="0" r="r" b="b"/>
              <a:pathLst>
                <a:path w="171" h="238">
                  <a:moveTo>
                    <a:pt x="68" y="38"/>
                  </a:moveTo>
                  <a:lnTo>
                    <a:pt x="64" y="53"/>
                  </a:lnTo>
                  <a:lnTo>
                    <a:pt x="62" y="68"/>
                  </a:lnTo>
                  <a:lnTo>
                    <a:pt x="63" y="82"/>
                  </a:lnTo>
                  <a:lnTo>
                    <a:pt x="65" y="97"/>
                  </a:lnTo>
                  <a:lnTo>
                    <a:pt x="70" y="114"/>
                  </a:lnTo>
                  <a:lnTo>
                    <a:pt x="78" y="127"/>
                  </a:lnTo>
                  <a:lnTo>
                    <a:pt x="89" y="141"/>
                  </a:lnTo>
                  <a:lnTo>
                    <a:pt x="101" y="155"/>
                  </a:lnTo>
                  <a:lnTo>
                    <a:pt x="115" y="161"/>
                  </a:lnTo>
                  <a:lnTo>
                    <a:pt x="128" y="165"/>
                  </a:lnTo>
                  <a:lnTo>
                    <a:pt x="139" y="170"/>
                  </a:lnTo>
                  <a:lnTo>
                    <a:pt x="150" y="175"/>
                  </a:lnTo>
                  <a:lnTo>
                    <a:pt x="158" y="180"/>
                  </a:lnTo>
                  <a:lnTo>
                    <a:pt x="165" y="187"/>
                  </a:lnTo>
                  <a:lnTo>
                    <a:pt x="169" y="195"/>
                  </a:lnTo>
                  <a:lnTo>
                    <a:pt x="171" y="206"/>
                  </a:lnTo>
                  <a:lnTo>
                    <a:pt x="170" y="213"/>
                  </a:lnTo>
                  <a:lnTo>
                    <a:pt x="167" y="220"/>
                  </a:lnTo>
                  <a:lnTo>
                    <a:pt x="162" y="227"/>
                  </a:lnTo>
                  <a:lnTo>
                    <a:pt x="158" y="232"/>
                  </a:lnTo>
                  <a:lnTo>
                    <a:pt x="148" y="237"/>
                  </a:lnTo>
                  <a:lnTo>
                    <a:pt x="139" y="238"/>
                  </a:lnTo>
                  <a:lnTo>
                    <a:pt x="131" y="237"/>
                  </a:lnTo>
                  <a:lnTo>
                    <a:pt x="124" y="235"/>
                  </a:lnTo>
                  <a:lnTo>
                    <a:pt x="118" y="231"/>
                  </a:lnTo>
                  <a:lnTo>
                    <a:pt x="115" y="228"/>
                  </a:lnTo>
                  <a:lnTo>
                    <a:pt x="112" y="225"/>
                  </a:lnTo>
                  <a:lnTo>
                    <a:pt x="110" y="223"/>
                  </a:lnTo>
                  <a:lnTo>
                    <a:pt x="124" y="223"/>
                  </a:lnTo>
                  <a:lnTo>
                    <a:pt x="133" y="220"/>
                  </a:lnTo>
                  <a:lnTo>
                    <a:pt x="138" y="216"/>
                  </a:lnTo>
                  <a:lnTo>
                    <a:pt x="143" y="214"/>
                  </a:lnTo>
                  <a:lnTo>
                    <a:pt x="146" y="209"/>
                  </a:lnTo>
                  <a:lnTo>
                    <a:pt x="147" y="203"/>
                  </a:lnTo>
                  <a:lnTo>
                    <a:pt x="146" y="199"/>
                  </a:lnTo>
                  <a:lnTo>
                    <a:pt x="143" y="194"/>
                  </a:lnTo>
                  <a:lnTo>
                    <a:pt x="133" y="191"/>
                  </a:lnTo>
                  <a:lnTo>
                    <a:pt x="124" y="186"/>
                  </a:lnTo>
                  <a:lnTo>
                    <a:pt x="114" y="182"/>
                  </a:lnTo>
                  <a:lnTo>
                    <a:pt x="106" y="176"/>
                  </a:lnTo>
                  <a:lnTo>
                    <a:pt x="97" y="170"/>
                  </a:lnTo>
                  <a:lnTo>
                    <a:pt x="87" y="164"/>
                  </a:lnTo>
                  <a:lnTo>
                    <a:pt x="79" y="157"/>
                  </a:lnTo>
                  <a:lnTo>
                    <a:pt x="71" y="150"/>
                  </a:lnTo>
                  <a:lnTo>
                    <a:pt x="63" y="155"/>
                  </a:lnTo>
                  <a:lnTo>
                    <a:pt x="54" y="157"/>
                  </a:lnTo>
                  <a:lnTo>
                    <a:pt x="45" y="159"/>
                  </a:lnTo>
                  <a:lnTo>
                    <a:pt x="34" y="159"/>
                  </a:lnTo>
                  <a:lnTo>
                    <a:pt x="25" y="157"/>
                  </a:lnTo>
                  <a:lnTo>
                    <a:pt x="16" y="155"/>
                  </a:lnTo>
                  <a:lnTo>
                    <a:pt x="8" y="150"/>
                  </a:lnTo>
                  <a:lnTo>
                    <a:pt x="0" y="146"/>
                  </a:lnTo>
                  <a:lnTo>
                    <a:pt x="14" y="146"/>
                  </a:lnTo>
                  <a:lnTo>
                    <a:pt x="25" y="145"/>
                  </a:lnTo>
                  <a:lnTo>
                    <a:pt x="34" y="142"/>
                  </a:lnTo>
                  <a:lnTo>
                    <a:pt x="41" y="140"/>
                  </a:lnTo>
                  <a:lnTo>
                    <a:pt x="46" y="137"/>
                  </a:lnTo>
                  <a:lnTo>
                    <a:pt x="48" y="133"/>
                  </a:lnTo>
                  <a:lnTo>
                    <a:pt x="50" y="132"/>
                  </a:lnTo>
                  <a:lnTo>
                    <a:pt x="50" y="131"/>
                  </a:lnTo>
                  <a:lnTo>
                    <a:pt x="40" y="96"/>
                  </a:lnTo>
                  <a:lnTo>
                    <a:pt x="39" y="62"/>
                  </a:lnTo>
                  <a:lnTo>
                    <a:pt x="46" y="28"/>
                  </a:lnTo>
                  <a:lnTo>
                    <a:pt x="64" y="0"/>
                  </a:lnTo>
                  <a:lnTo>
                    <a:pt x="69" y="1"/>
                  </a:lnTo>
                  <a:lnTo>
                    <a:pt x="70" y="12"/>
                  </a:lnTo>
                  <a:lnTo>
                    <a:pt x="69" y="26"/>
                  </a:lnTo>
                  <a:lnTo>
                    <a:pt x="68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2" name="Freeform 382"/>
            <p:cNvSpPr>
              <a:spLocks/>
            </p:cNvSpPr>
            <p:nvPr/>
          </p:nvSpPr>
          <p:spPr bwMode="auto">
            <a:xfrm>
              <a:off x="1819" y="327"/>
              <a:ext cx="37" cy="21"/>
            </a:xfrm>
            <a:custGeom>
              <a:avLst/>
              <a:gdLst/>
              <a:ahLst/>
              <a:cxnLst>
                <a:cxn ang="0">
                  <a:pos x="52" y="22"/>
                </a:cxn>
                <a:cxn ang="0">
                  <a:pos x="57" y="17"/>
                </a:cxn>
                <a:cxn ang="0">
                  <a:pos x="60" y="11"/>
                </a:cxn>
                <a:cxn ang="0">
                  <a:pos x="65" y="7"/>
                </a:cxn>
                <a:cxn ang="0">
                  <a:pos x="71" y="8"/>
                </a:cxn>
                <a:cxn ang="0">
                  <a:pos x="74" y="16"/>
                </a:cxn>
                <a:cxn ang="0">
                  <a:pos x="74" y="25"/>
                </a:cxn>
                <a:cxn ang="0">
                  <a:pos x="71" y="33"/>
                </a:cxn>
                <a:cxn ang="0">
                  <a:pos x="65" y="38"/>
                </a:cxn>
                <a:cxn ang="0">
                  <a:pos x="53" y="41"/>
                </a:cxn>
                <a:cxn ang="0">
                  <a:pos x="42" y="40"/>
                </a:cxn>
                <a:cxn ang="0">
                  <a:pos x="32" y="37"/>
                </a:cxn>
                <a:cxn ang="0">
                  <a:pos x="21" y="31"/>
                </a:cxn>
                <a:cxn ang="0">
                  <a:pos x="13" y="24"/>
                </a:cxn>
                <a:cxn ang="0">
                  <a:pos x="6" y="16"/>
                </a:cxn>
                <a:cxn ang="0">
                  <a:pos x="3" y="9"/>
                </a:cxn>
                <a:cxn ang="0">
                  <a:pos x="0" y="2"/>
                </a:cxn>
                <a:cxn ang="0">
                  <a:pos x="6" y="0"/>
                </a:cxn>
                <a:cxn ang="0">
                  <a:pos x="13" y="2"/>
                </a:cxn>
                <a:cxn ang="0">
                  <a:pos x="19" y="5"/>
                </a:cxn>
                <a:cxn ang="0">
                  <a:pos x="26" y="11"/>
                </a:cxn>
                <a:cxn ang="0">
                  <a:pos x="33" y="16"/>
                </a:cxn>
                <a:cxn ang="0">
                  <a:pos x="40" y="20"/>
                </a:cxn>
                <a:cxn ang="0">
                  <a:pos x="47" y="23"/>
                </a:cxn>
                <a:cxn ang="0">
                  <a:pos x="52" y="22"/>
                </a:cxn>
              </a:cxnLst>
              <a:rect l="0" t="0" r="r" b="b"/>
              <a:pathLst>
                <a:path w="74" h="41">
                  <a:moveTo>
                    <a:pt x="52" y="22"/>
                  </a:moveTo>
                  <a:lnTo>
                    <a:pt x="57" y="17"/>
                  </a:lnTo>
                  <a:lnTo>
                    <a:pt x="60" y="11"/>
                  </a:lnTo>
                  <a:lnTo>
                    <a:pt x="65" y="7"/>
                  </a:lnTo>
                  <a:lnTo>
                    <a:pt x="71" y="8"/>
                  </a:lnTo>
                  <a:lnTo>
                    <a:pt x="74" y="16"/>
                  </a:lnTo>
                  <a:lnTo>
                    <a:pt x="74" y="25"/>
                  </a:lnTo>
                  <a:lnTo>
                    <a:pt x="71" y="33"/>
                  </a:lnTo>
                  <a:lnTo>
                    <a:pt x="65" y="38"/>
                  </a:lnTo>
                  <a:lnTo>
                    <a:pt x="53" y="41"/>
                  </a:lnTo>
                  <a:lnTo>
                    <a:pt x="42" y="40"/>
                  </a:lnTo>
                  <a:lnTo>
                    <a:pt x="32" y="37"/>
                  </a:lnTo>
                  <a:lnTo>
                    <a:pt x="21" y="31"/>
                  </a:lnTo>
                  <a:lnTo>
                    <a:pt x="13" y="24"/>
                  </a:lnTo>
                  <a:lnTo>
                    <a:pt x="6" y="16"/>
                  </a:lnTo>
                  <a:lnTo>
                    <a:pt x="3" y="9"/>
                  </a:lnTo>
                  <a:lnTo>
                    <a:pt x="0" y="2"/>
                  </a:lnTo>
                  <a:lnTo>
                    <a:pt x="6" y="0"/>
                  </a:lnTo>
                  <a:lnTo>
                    <a:pt x="13" y="2"/>
                  </a:lnTo>
                  <a:lnTo>
                    <a:pt x="19" y="5"/>
                  </a:lnTo>
                  <a:lnTo>
                    <a:pt x="26" y="11"/>
                  </a:lnTo>
                  <a:lnTo>
                    <a:pt x="33" y="16"/>
                  </a:lnTo>
                  <a:lnTo>
                    <a:pt x="40" y="20"/>
                  </a:lnTo>
                  <a:lnTo>
                    <a:pt x="47" y="23"/>
                  </a:lnTo>
                  <a:lnTo>
                    <a:pt x="52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3" name="Freeform 383"/>
            <p:cNvSpPr>
              <a:spLocks/>
            </p:cNvSpPr>
            <p:nvPr/>
          </p:nvSpPr>
          <p:spPr bwMode="auto">
            <a:xfrm>
              <a:off x="2129" y="236"/>
              <a:ext cx="65" cy="21"/>
            </a:xfrm>
            <a:custGeom>
              <a:avLst/>
              <a:gdLst/>
              <a:ahLst/>
              <a:cxnLst>
                <a:cxn ang="0">
                  <a:pos x="131" y="42"/>
                </a:cxn>
                <a:cxn ang="0">
                  <a:pos x="127" y="41"/>
                </a:cxn>
                <a:cxn ang="0">
                  <a:pos x="115" y="39"/>
                </a:cxn>
                <a:cxn ang="0">
                  <a:pos x="98" y="34"/>
                </a:cxn>
                <a:cxn ang="0">
                  <a:pos x="77" y="30"/>
                </a:cxn>
                <a:cxn ang="0">
                  <a:pos x="55" y="25"/>
                </a:cxn>
                <a:cxn ang="0">
                  <a:pos x="35" y="20"/>
                </a:cxn>
                <a:cxn ang="0">
                  <a:pos x="15" y="17"/>
                </a:cxn>
                <a:cxn ang="0">
                  <a:pos x="1" y="13"/>
                </a:cxn>
                <a:cxn ang="0">
                  <a:pos x="0" y="11"/>
                </a:cxn>
                <a:cxn ang="0">
                  <a:pos x="3" y="8"/>
                </a:cxn>
                <a:cxn ang="0">
                  <a:pos x="9" y="3"/>
                </a:cxn>
                <a:cxn ang="0">
                  <a:pos x="10" y="0"/>
                </a:cxn>
                <a:cxn ang="0">
                  <a:pos x="29" y="0"/>
                </a:cxn>
                <a:cxn ang="0">
                  <a:pos x="48" y="2"/>
                </a:cxn>
                <a:cxn ang="0">
                  <a:pos x="69" y="5"/>
                </a:cxn>
                <a:cxn ang="0">
                  <a:pos x="90" y="12"/>
                </a:cxn>
                <a:cxn ang="0">
                  <a:pos x="107" y="19"/>
                </a:cxn>
                <a:cxn ang="0">
                  <a:pos x="121" y="26"/>
                </a:cxn>
                <a:cxn ang="0">
                  <a:pos x="129" y="34"/>
                </a:cxn>
                <a:cxn ang="0">
                  <a:pos x="131" y="42"/>
                </a:cxn>
              </a:cxnLst>
              <a:rect l="0" t="0" r="r" b="b"/>
              <a:pathLst>
                <a:path w="131" h="42">
                  <a:moveTo>
                    <a:pt x="131" y="42"/>
                  </a:moveTo>
                  <a:lnTo>
                    <a:pt x="127" y="41"/>
                  </a:lnTo>
                  <a:lnTo>
                    <a:pt x="115" y="39"/>
                  </a:lnTo>
                  <a:lnTo>
                    <a:pt x="98" y="34"/>
                  </a:lnTo>
                  <a:lnTo>
                    <a:pt x="77" y="30"/>
                  </a:lnTo>
                  <a:lnTo>
                    <a:pt x="55" y="25"/>
                  </a:lnTo>
                  <a:lnTo>
                    <a:pt x="35" y="20"/>
                  </a:lnTo>
                  <a:lnTo>
                    <a:pt x="15" y="17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3" y="8"/>
                  </a:lnTo>
                  <a:lnTo>
                    <a:pt x="9" y="3"/>
                  </a:lnTo>
                  <a:lnTo>
                    <a:pt x="10" y="0"/>
                  </a:lnTo>
                  <a:lnTo>
                    <a:pt x="29" y="0"/>
                  </a:lnTo>
                  <a:lnTo>
                    <a:pt x="48" y="2"/>
                  </a:lnTo>
                  <a:lnTo>
                    <a:pt x="69" y="5"/>
                  </a:lnTo>
                  <a:lnTo>
                    <a:pt x="90" y="12"/>
                  </a:lnTo>
                  <a:lnTo>
                    <a:pt x="107" y="19"/>
                  </a:lnTo>
                  <a:lnTo>
                    <a:pt x="121" y="26"/>
                  </a:lnTo>
                  <a:lnTo>
                    <a:pt x="129" y="34"/>
                  </a:lnTo>
                  <a:lnTo>
                    <a:pt x="131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4" name="Freeform 384"/>
            <p:cNvSpPr>
              <a:spLocks/>
            </p:cNvSpPr>
            <p:nvPr/>
          </p:nvSpPr>
          <p:spPr bwMode="auto">
            <a:xfrm>
              <a:off x="1800" y="383"/>
              <a:ext cx="276" cy="446"/>
            </a:xfrm>
            <a:custGeom>
              <a:avLst/>
              <a:gdLst/>
              <a:ahLst/>
              <a:cxnLst>
                <a:cxn ang="0">
                  <a:pos x="502" y="569"/>
                </a:cxn>
                <a:cxn ang="0">
                  <a:pos x="501" y="596"/>
                </a:cxn>
                <a:cxn ang="0">
                  <a:pos x="467" y="603"/>
                </a:cxn>
                <a:cxn ang="0">
                  <a:pos x="461" y="558"/>
                </a:cxn>
                <a:cxn ang="0">
                  <a:pos x="431" y="524"/>
                </a:cxn>
                <a:cxn ang="0">
                  <a:pos x="425" y="482"/>
                </a:cxn>
                <a:cxn ang="0">
                  <a:pos x="451" y="449"/>
                </a:cxn>
                <a:cxn ang="0">
                  <a:pos x="440" y="414"/>
                </a:cxn>
                <a:cxn ang="0">
                  <a:pos x="346" y="323"/>
                </a:cxn>
                <a:cxn ang="0">
                  <a:pos x="241" y="222"/>
                </a:cxn>
                <a:cxn ang="0">
                  <a:pos x="174" y="200"/>
                </a:cxn>
                <a:cxn ang="0">
                  <a:pos x="40" y="368"/>
                </a:cxn>
                <a:cxn ang="0">
                  <a:pos x="65" y="570"/>
                </a:cxn>
                <a:cxn ang="0">
                  <a:pos x="171" y="800"/>
                </a:cxn>
                <a:cxn ang="0">
                  <a:pos x="225" y="776"/>
                </a:cxn>
                <a:cxn ang="0">
                  <a:pos x="329" y="779"/>
                </a:cxn>
                <a:cxn ang="0">
                  <a:pos x="353" y="797"/>
                </a:cxn>
                <a:cxn ang="0">
                  <a:pos x="285" y="813"/>
                </a:cxn>
                <a:cxn ang="0">
                  <a:pos x="193" y="817"/>
                </a:cxn>
                <a:cxn ang="0">
                  <a:pos x="155" y="868"/>
                </a:cxn>
                <a:cxn ang="0">
                  <a:pos x="131" y="892"/>
                </a:cxn>
                <a:cxn ang="0">
                  <a:pos x="84" y="758"/>
                </a:cxn>
                <a:cxn ang="0">
                  <a:pos x="38" y="602"/>
                </a:cxn>
                <a:cxn ang="0">
                  <a:pos x="2" y="471"/>
                </a:cxn>
                <a:cxn ang="0">
                  <a:pos x="19" y="342"/>
                </a:cxn>
                <a:cxn ang="0">
                  <a:pos x="102" y="227"/>
                </a:cxn>
                <a:cxn ang="0">
                  <a:pos x="187" y="143"/>
                </a:cxn>
                <a:cxn ang="0">
                  <a:pos x="221" y="94"/>
                </a:cxn>
                <a:cxn ang="0">
                  <a:pos x="274" y="36"/>
                </a:cxn>
                <a:cxn ang="0">
                  <a:pos x="282" y="89"/>
                </a:cxn>
                <a:cxn ang="0">
                  <a:pos x="323" y="155"/>
                </a:cxn>
                <a:cxn ang="0">
                  <a:pos x="398" y="180"/>
                </a:cxn>
                <a:cxn ang="0">
                  <a:pos x="463" y="174"/>
                </a:cxn>
                <a:cxn ang="0">
                  <a:pos x="501" y="161"/>
                </a:cxn>
                <a:cxn ang="0">
                  <a:pos x="430" y="202"/>
                </a:cxn>
                <a:cxn ang="0">
                  <a:pos x="335" y="185"/>
                </a:cxn>
                <a:cxn ang="0">
                  <a:pos x="271" y="143"/>
                </a:cxn>
                <a:cxn ang="0">
                  <a:pos x="223" y="129"/>
                </a:cxn>
                <a:cxn ang="0">
                  <a:pos x="218" y="169"/>
                </a:cxn>
                <a:cxn ang="0">
                  <a:pos x="275" y="225"/>
                </a:cxn>
                <a:cxn ang="0">
                  <a:pos x="389" y="339"/>
                </a:cxn>
                <a:cxn ang="0">
                  <a:pos x="478" y="427"/>
                </a:cxn>
                <a:cxn ang="0">
                  <a:pos x="499" y="249"/>
                </a:cxn>
                <a:cxn ang="0">
                  <a:pos x="441" y="256"/>
                </a:cxn>
                <a:cxn ang="0">
                  <a:pos x="381" y="253"/>
                </a:cxn>
                <a:cxn ang="0">
                  <a:pos x="323" y="233"/>
                </a:cxn>
                <a:cxn ang="0">
                  <a:pos x="381" y="237"/>
                </a:cxn>
                <a:cxn ang="0">
                  <a:pos x="465" y="230"/>
                </a:cxn>
                <a:cxn ang="0">
                  <a:pos x="510" y="203"/>
                </a:cxn>
                <a:cxn ang="0">
                  <a:pos x="512" y="300"/>
                </a:cxn>
                <a:cxn ang="0">
                  <a:pos x="527" y="456"/>
                </a:cxn>
                <a:cxn ang="0">
                  <a:pos x="549" y="499"/>
                </a:cxn>
                <a:cxn ang="0">
                  <a:pos x="522" y="535"/>
                </a:cxn>
                <a:cxn ang="0">
                  <a:pos x="517" y="472"/>
                </a:cxn>
                <a:cxn ang="0">
                  <a:pos x="487" y="454"/>
                </a:cxn>
                <a:cxn ang="0">
                  <a:pos x="452" y="468"/>
                </a:cxn>
                <a:cxn ang="0">
                  <a:pos x="442" y="509"/>
                </a:cxn>
                <a:cxn ang="0">
                  <a:pos x="481" y="526"/>
                </a:cxn>
                <a:cxn ang="0">
                  <a:pos x="489" y="489"/>
                </a:cxn>
                <a:cxn ang="0">
                  <a:pos x="483" y="548"/>
                </a:cxn>
              </a:cxnLst>
              <a:rect l="0" t="0" r="r" b="b"/>
              <a:pathLst>
                <a:path w="550" h="892">
                  <a:moveTo>
                    <a:pt x="471" y="588"/>
                  </a:moveTo>
                  <a:lnTo>
                    <a:pt x="482" y="587"/>
                  </a:lnTo>
                  <a:lnTo>
                    <a:pt x="490" y="580"/>
                  </a:lnTo>
                  <a:lnTo>
                    <a:pt x="495" y="572"/>
                  </a:lnTo>
                  <a:lnTo>
                    <a:pt x="502" y="569"/>
                  </a:lnTo>
                  <a:lnTo>
                    <a:pt x="505" y="573"/>
                  </a:lnTo>
                  <a:lnTo>
                    <a:pt x="506" y="579"/>
                  </a:lnTo>
                  <a:lnTo>
                    <a:pt x="506" y="585"/>
                  </a:lnTo>
                  <a:lnTo>
                    <a:pt x="505" y="590"/>
                  </a:lnTo>
                  <a:lnTo>
                    <a:pt x="501" y="596"/>
                  </a:lnTo>
                  <a:lnTo>
                    <a:pt x="496" y="601"/>
                  </a:lnTo>
                  <a:lnTo>
                    <a:pt x="489" y="605"/>
                  </a:lnTo>
                  <a:lnTo>
                    <a:pt x="482" y="608"/>
                  </a:lnTo>
                  <a:lnTo>
                    <a:pt x="474" y="607"/>
                  </a:lnTo>
                  <a:lnTo>
                    <a:pt x="467" y="603"/>
                  </a:lnTo>
                  <a:lnTo>
                    <a:pt x="460" y="600"/>
                  </a:lnTo>
                  <a:lnTo>
                    <a:pt x="454" y="594"/>
                  </a:lnTo>
                  <a:lnTo>
                    <a:pt x="456" y="582"/>
                  </a:lnTo>
                  <a:lnTo>
                    <a:pt x="459" y="570"/>
                  </a:lnTo>
                  <a:lnTo>
                    <a:pt x="461" y="558"/>
                  </a:lnTo>
                  <a:lnTo>
                    <a:pt x="459" y="547"/>
                  </a:lnTo>
                  <a:lnTo>
                    <a:pt x="450" y="543"/>
                  </a:lnTo>
                  <a:lnTo>
                    <a:pt x="442" y="537"/>
                  </a:lnTo>
                  <a:lnTo>
                    <a:pt x="436" y="532"/>
                  </a:lnTo>
                  <a:lnTo>
                    <a:pt x="431" y="524"/>
                  </a:lnTo>
                  <a:lnTo>
                    <a:pt x="427" y="516"/>
                  </a:lnTo>
                  <a:lnTo>
                    <a:pt x="425" y="507"/>
                  </a:lnTo>
                  <a:lnTo>
                    <a:pt x="422" y="498"/>
                  </a:lnTo>
                  <a:lnTo>
                    <a:pt x="421" y="490"/>
                  </a:lnTo>
                  <a:lnTo>
                    <a:pt x="425" y="482"/>
                  </a:lnTo>
                  <a:lnTo>
                    <a:pt x="428" y="474"/>
                  </a:lnTo>
                  <a:lnTo>
                    <a:pt x="433" y="467"/>
                  </a:lnTo>
                  <a:lnTo>
                    <a:pt x="438" y="460"/>
                  </a:lnTo>
                  <a:lnTo>
                    <a:pt x="444" y="454"/>
                  </a:lnTo>
                  <a:lnTo>
                    <a:pt x="451" y="449"/>
                  </a:lnTo>
                  <a:lnTo>
                    <a:pt x="458" y="444"/>
                  </a:lnTo>
                  <a:lnTo>
                    <a:pt x="465" y="439"/>
                  </a:lnTo>
                  <a:lnTo>
                    <a:pt x="460" y="435"/>
                  </a:lnTo>
                  <a:lnTo>
                    <a:pt x="452" y="427"/>
                  </a:lnTo>
                  <a:lnTo>
                    <a:pt x="440" y="414"/>
                  </a:lnTo>
                  <a:lnTo>
                    <a:pt x="425" y="400"/>
                  </a:lnTo>
                  <a:lnTo>
                    <a:pt x="407" y="383"/>
                  </a:lnTo>
                  <a:lnTo>
                    <a:pt x="389" y="365"/>
                  </a:lnTo>
                  <a:lnTo>
                    <a:pt x="368" y="344"/>
                  </a:lnTo>
                  <a:lnTo>
                    <a:pt x="346" y="323"/>
                  </a:lnTo>
                  <a:lnTo>
                    <a:pt x="324" y="302"/>
                  </a:lnTo>
                  <a:lnTo>
                    <a:pt x="302" y="280"/>
                  </a:lnTo>
                  <a:lnTo>
                    <a:pt x="282" y="260"/>
                  </a:lnTo>
                  <a:lnTo>
                    <a:pt x="261" y="240"/>
                  </a:lnTo>
                  <a:lnTo>
                    <a:pt x="241" y="222"/>
                  </a:lnTo>
                  <a:lnTo>
                    <a:pt x="225" y="206"/>
                  </a:lnTo>
                  <a:lnTo>
                    <a:pt x="210" y="192"/>
                  </a:lnTo>
                  <a:lnTo>
                    <a:pt x="199" y="181"/>
                  </a:lnTo>
                  <a:lnTo>
                    <a:pt x="192" y="186"/>
                  </a:lnTo>
                  <a:lnTo>
                    <a:pt x="174" y="200"/>
                  </a:lnTo>
                  <a:lnTo>
                    <a:pt x="146" y="222"/>
                  </a:lnTo>
                  <a:lnTo>
                    <a:pt x="116" y="250"/>
                  </a:lnTo>
                  <a:lnTo>
                    <a:pt x="86" y="285"/>
                  </a:lnTo>
                  <a:lnTo>
                    <a:pt x="59" y="324"/>
                  </a:lnTo>
                  <a:lnTo>
                    <a:pt x="40" y="368"/>
                  </a:lnTo>
                  <a:lnTo>
                    <a:pt x="33" y="414"/>
                  </a:lnTo>
                  <a:lnTo>
                    <a:pt x="38" y="452"/>
                  </a:lnTo>
                  <a:lnTo>
                    <a:pt x="45" y="491"/>
                  </a:lnTo>
                  <a:lnTo>
                    <a:pt x="55" y="531"/>
                  </a:lnTo>
                  <a:lnTo>
                    <a:pt x="65" y="570"/>
                  </a:lnTo>
                  <a:lnTo>
                    <a:pt x="141" y="826"/>
                  </a:lnTo>
                  <a:lnTo>
                    <a:pt x="149" y="821"/>
                  </a:lnTo>
                  <a:lnTo>
                    <a:pt x="156" y="814"/>
                  </a:lnTo>
                  <a:lnTo>
                    <a:pt x="164" y="807"/>
                  </a:lnTo>
                  <a:lnTo>
                    <a:pt x="171" y="800"/>
                  </a:lnTo>
                  <a:lnTo>
                    <a:pt x="179" y="793"/>
                  </a:lnTo>
                  <a:lnTo>
                    <a:pt x="187" y="788"/>
                  </a:lnTo>
                  <a:lnTo>
                    <a:pt x="197" y="783"/>
                  </a:lnTo>
                  <a:lnTo>
                    <a:pt x="207" y="779"/>
                  </a:lnTo>
                  <a:lnTo>
                    <a:pt x="225" y="776"/>
                  </a:lnTo>
                  <a:lnTo>
                    <a:pt x="245" y="776"/>
                  </a:lnTo>
                  <a:lnTo>
                    <a:pt x="266" y="776"/>
                  </a:lnTo>
                  <a:lnTo>
                    <a:pt x="286" y="777"/>
                  </a:lnTo>
                  <a:lnTo>
                    <a:pt x="307" y="778"/>
                  </a:lnTo>
                  <a:lnTo>
                    <a:pt x="329" y="779"/>
                  </a:lnTo>
                  <a:lnTo>
                    <a:pt x="352" y="778"/>
                  </a:lnTo>
                  <a:lnTo>
                    <a:pt x="376" y="776"/>
                  </a:lnTo>
                  <a:lnTo>
                    <a:pt x="368" y="783"/>
                  </a:lnTo>
                  <a:lnTo>
                    <a:pt x="360" y="791"/>
                  </a:lnTo>
                  <a:lnTo>
                    <a:pt x="353" y="797"/>
                  </a:lnTo>
                  <a:lnTo>
                    <a:pt x="345" y="802"/>
                  </a:lnTo>
                  <a:lnTo>
                    <a:pt x="335" y="808"/>
                  </a:lnTo>
                  <a:lnTo>
                    <a:pt x="322" y="812"/>
                  </a:lnTo>
                  <a:lnTo>
                    <a:pt x="306" y="813"/>
                  </a:lnTo>
                  <a:lnTo>
                    <a:pt x="285" y="813"/>
                  </a:lnTo>
                  <a:lnTo>
                    <a:pt x="260" y="808"/>
                  </a:lnTo>
                  <a:lnTo>
                    <a:pt x="238" y="806"/>
                  </a:lnTo>
                  <a:lnTo>
                    <a:pt x="221" y="807"/>
                  </a:lnTo>
                  <a:lnTo>
                    <a:pt x="206" y="811"/>
                  </a:lnTo>
                  <a:lnTo>
                    <a:pt x="193" y="817"/>
                  </a:lnTo>
                  <a:lnTo>
                    <a:pt x="182" y="828"/>
                  </a:lnTo>
                  <a:lnTo>
                    <a:pt x="171" y="842"/>
                  </a:lnTo>
                  <a:lnTo>
                    <a:pt x="162" y="859"/>
                  </a:lnTo>
                  <a:lnTo>
                    <a:pt x="159" y="862"/>
                  </a:lnTo>
                  <a:lnTo>
                    <a:pt x="155" y="868"/>
                  </a:lnTo>
                  <a:lnTo>
                    <a:pt x="152" y="875"/>
                  </a:lnTo>
                  <a:lnTo>
                    <a:pt x="147" y="881"/>
                  </a:lnTo>
                  <a:lnTo>
                    <a:pt x="142" y="887"/>
                  </a:lnTo>
                  <a:lnTo>
                    <a:pt x="137" y="891"/>
                  </a:lnTo>
                  <a:lnTo>
                    <a:pt x="131" y="892"/>
                  </a:lnTo>
                  <a:lnTo>
                    <a:pt x="125" y="891"/>
                  </a:lnTo>
                  <a:lnTo>
                    <a:pt x="121" y="877"/>
                  </a:lnTo>
                  <a:lnTo>
                    <a:pt x="111" y="847"/>
                  </a:lnTo>
                  <a:lnTo>
                    <a:pt x="99" y="805"/>
                  </a:lnTo>
                  <a:lnTo>
                    <a:pt x="84" y="758"/>
                  </a:lnTo>
                  <a:lnTo>
                    <a:pt x="70" y="710"/>
                  </a:lnTo>
                  <a:lnTo>
                    <a:pt x="57" y="669"/>
                  </a:lnTo>
                  <a:lnTo>
                    <a:pt x="49" y="640"/>
                  </a:lnTo>
                  <a:lnTo>
                    <a:pt x="46" y="628"/>
                  </a:lnTo>
                  <a:lnTo>
                    <a:pt x="38" y="602"/>
                  </a:lnTo>
                  <a:lnTo>
                    <a:pt x="30" y="575"/>
                  </a:lnTo>
                  <a:lnTo>
                    <a:pt x="21" y="549"/>
                  </a:lnTo>
                  <a:lnTo>
                    <a:pt x="13" y="524"/>
                  </a:lnTo>
                  <a:lnTo>
                    <a:pt x="8" y="497"/>
                  </a:lnTo>
                  <a:lnTo>
                    <a:pt x="2" y="471"/>
                  </a:lnTo>
                  <a:lnTo>
                    <a:pt x="0" y="445"/>
                  </a:lnTo>
                  <a:lnTo>
                    <a:pt x="0" y="419"/>
                  </a:lnTo>
                  <a:lnTo>
                    <a:pt x="4" y="393"/>
                  </a:lnTo>
                  <a:lnTo>
                    <a:pt x="10" y="367"/>
                  </a:lnTo>
                  <a:lnTo>
                    <a:pt x="19" y="342"/>
                  </a:lnTo>
                  <a:lnTo>
                    <a:pt x="33" y="316"/>
                  </a:lnTo>
                  <a:lnTo>
                    <a:pt x="48" y="292"/>
                  </a:lnTo>
                  <a:lnTo>
                    <a:pt x="65" y="269"/>
                  </a:lnTo>
                  <a:lnTo>
                    <a:pt x="83" y="248"/>
                  </a:lnTo>
                  <a:lnTo>
                    <a:pt x="102" y="227"/>
                  </a:lnTo>
                  <a:lnTo>
                    <a:pt x="122" y="209"/>
                  </a:lnTo>
                  <a:lnTo>
                    <a:pt x="142" y="191"/>
                  </a:lnTo>
                  <a:lnTo>
                    <a:pt x="163" y="173"/>
                  </a:lnTo>
                  <a:lnTo>
                    <a:pt x="184" y="156"/>
                  </a:lnTo>
                  <a:lnTo>
                    <a:pt x="187" y="143"/>
                  </a:lnTo>
                  <a:lnTo>
                    <a:pt x="191" y="131"/>
                  </a:lnTo>
                  <a:lnTo>
                    <a:pt x="197" y="120"/>
                  </a:lnTo>
                  <a:lnTo>
                    <a:pt x="203" y="110"/>
                  </a:lnTo>
                  <a:lnTo>
                    <a:pt x="212" y="101"/>
                  </a:lnTo>
                  <a:lnTo>
                    <a:pt x="221" y="94"/>
                  </a:lnTo>
                  <a:lnTo>
                    <a:pt x="230" y="87"/>
                  </a:lnTo>
                  <a:lnTo>
                    <a:pt x="240" y="81"/>
                  </a:lnTo>
                  <a:lnTo>
                    <a:pt x="256" y="94"/>
                  </a:lnTo>
                  <a:lnTo>
                    <a:pt x="268" y="67"/>
                  </a:lnTo>
                  <a:lnTo>
                    <a:pt x="274" y="36"/>
                  </a:lnTo>
                  <a:lnTo>
                    <a:pt x="276" y="10"/>
                  </a:lnTo>
                  <a:lnTo>
                    <a:pt x="279" y="0"/>
                  </a:lnTo>
                  <a:lnTo>
                    <a:pt x="288" y="30"/>
                  </a:lnTo>
                  <a:lnTo>
                    <a:pt x="289" y="60"/>
                  </a:lnTo>
                  <a:lnTo>
                    <a:pt x="282" y="89"/>
                  </a:lnTo>
                  <a:lnTo>
                    <a:pt x="268" y="118"/>
                  </a:lnTo>
                  <a:lnTo>
                    <a:pt x="281" y="128"/>
                  </a:lnTo>
                  <a:lnTo>
                    <a:pt x="294" y="138"/>
                  </a:lnTo>
                  <a:lnTo>
                    <a:pt x="308" y="147"/>
                  </a:lnTo>
                  <a:lnTo>
                    <a:pt x="323" y="155"/>
                  </a:lnTo>
                  <a:lnTo>
                    <a:pt x="338" y="162"/>
                  </a:lnTo>
                  <a:lnTo>
                    <a:pt x="353" y="169"/>
                  </a:lnTo>
                  <a:lnTo>
                    <a:pt x="368" y="173"/>
                  </a:lnTo>
                  <a:lnTo>
                    <a:pt x="383" y="177"/>
                  </a:lnTo>
                  <a:lnTo>
                    <a:pt x="398" y="180"/>
                  </a:lnTo>
                  <a:lnTo>
                    <a:pt x="412" y="181"/>
                  </a:lnTo>
                  <a:lnTo>
                    <a:pt x="426" y="183"/>
                  </a:lnTo>
                  <a:lnTo>
                    <a:pt x="440" y="181"/>
                  </a:lnTo>
                  <a:lnTo>
                    <a:pt x="451" y="178"/>
                  </a:lnTo>
                  <a:lnTo>
                    <a:pt x="463" y="174"/>
                  </a:lnTo>
                  <a:lnTo>
                    <a:pt x="473" y="169"/>
                  </a:lnTo>
                  <a:lnTo>
                    <a:pt x="482" y="161"/>
                  </a:lnTo>
                  <a:lnTo>
                    <a:pt x="487" y="158"/>
                  </a:lnTo>
                  <a:lnTo>
                    <a:pt x="495" y="158"/>
                  </a:lnTo>
                  <a:lnTo>
                    <a:pt x="501" y="161"/>
                  </a:lnTo>
                  <a:lnTo>
                    <a:pt x="503" y="164"/>
                  </a:lnTo>
                  <a:lnTo>
                    <a:pt x="488" y="181"/>
                  </a:lnTo>
                  <a:lnTo>
                    <a:pt x="469" y="193"/>
                  </a:lnTo>
                  <a:lnTo>
                    <a:pt x="451" y="200"/>
                  </a:lnTo>
                  <a:lnTo>
                    <a:pt x="430" y="202"/>
                  </a:lnTo>
                  <a:lnTo>
                    <a:pt x="408" y="202"/>
                  </a:lnTo>
                  <a:lnTo>
                    <a:pt x="388" y="200"/>
                  </a:lnTo>
                  <a:lnTo>
                    <a:pt x="368" y="195"/>
                  </a:lnTo>
                  <a:lnTo>
                    <a:pt x="349" y="189"/>
                  </a:lnTo>
                  <a:lnTo>
                    <a:pt x="335" y="185"/>
                  </a:lnTo>
                  <a:lnTo>
                    <a:pt x="322" y="179"/>
                  </a:lnTo>
                  <a:lnTo>
                    <a:pt x="309" y="171"/>
                  </a:lnTo>
                  <a:lnTo>
                    <a:pt x="297" y="163"/>
                  </a:lnTo>
                  <a:lnTo>
                    <a:pt x="284" y="154"/>
                  </a:lnTo>
                  <a:lnTo>
                    <a:pt x="271" y="143"/>
                  </a:lnTo>
                  <a:lnTo>
                    <a:pt x="258" y="131"/>
                  </a:lnTo>
                  <a:lnTo>
                    <a:pt x="244" y="118"/>
                  </a:lnTo>
                  <a:lnTo>
                    <a:pt x="236" y="120"/>
                  </a:lnTo>
                  <a:lnTo>
                    <a:pt x="229" y="124"/>
                  </a:lnTo>
                  <a:lnTo>
                    <a:pt x="223" y="129"/>
                  </a:lnTo>
                  <a:lnTo>
                    <a:pt x="218" y="136"/>
                  </a:lnTo>
                  <a:lnTo>
                    <a:pt x="215" y="143"/>
                  </a:lnTo>
                  <a:lnTo>
                    <a:pt x="214" y="151"/>
                  </a:lnTo>
                  <a:lnTo>
                    <a:pt x="215" y="159"/>
                  </a:lnTo>
                  <a:lnTo>
                    <a:pt x="218" y="169"/>
                  </a:lnTo>
                  <a:lnTo>
                    <a:pt x="221" y="171"/>
                  </a:lnTo>
                  <a:lnTo>
                    <a:pt x="229" y="179"/>
                  </a:lnTo>
                  <a:lnTo>
                    <a:pt x="240" y="191"/>
                  </a:lnTo>
                  <a:lnTo>
                    <a:pt x="256" y="207"/>
                  </a:lnTo>
                  <a:lnTo>
                    <a:pt x="275" y="225"/>
                  </a:lnTo>
                  <a:lnTo>
                    <a:pt x="296" y="246"/>
                  </a:lnTo>
                  <a:lnTo>
                    <a:pt x="319" y="269"/>
                  </a:lnTo>
                  <a:lnTo>
                    <a:pt x="342" y="292"/>
                  </a:lnTo>
                  <a:lnTo>
                    <a:pt x="366" y="316"/>
                  </a:lnTo>
                  <a:lnTo>
                    <a:pt x="389" y="339"/>
                  </a:lnTo>
                  <a:lnTo>
                    <a:pt x="412" y="361"/>
                  </a:lnTo>
                  <a:lnTo>
                    <a:pt x="433" y="382"/>
                  </a:lnTo>
                  <a:lnTo>
                    <a:pt x="451" y="400"/>
                  </a:lnTo>
                  <a:lnTo>
                    <a:pt x="466" y="415"/>
                  </a:lnTo>
                  <a:lnTo>
                    <a:pt x="478" y="427"/>
                  </a:lnTo>
                  <a:lnTo>
                    <a:pt x="484" y="434"/>
                  </a:lnTo>
                  <a:lnTo>
                    <a:pt x="489" y="388"/>
                  </a:lnTo>
                  <a:lnTo>
                    <a:pt x="491" y="340"/>
                  </a:lnTo>
                  <a:lnTo>
                    <a:pt x="495" y="294"/>
                  </a:lnTo>
                  <a:lnTo>
                    <a:pt x="499" y="249"/>
                  </a:lnTo>
                  <a:lnTo>
                    <a:pt x="488" y="252"/>
                  </a:lnTo>
                  <a:lnTo>
                    <a:pt x="476" y="253"/>
                  </a:lnTo>
                  <a:lnTo>
                    <a:pt x="464" y="255"/>
                  </a:lnTo>
                  <a:lnTo>
                    <a:pt x="452" y="256"/>
                  </a:lnTo>
                  <a:lnTo>
                    <a:pt x="441" y="256"/>
                  </a:lnTo>
                  <a:lnTo>
                    <a:pt x="428" y="257"/>
                  </a:lnTo>
                  <a:lnTo>
                    <a:pt x="416" y="257"/>
                  </a:lnTo>
                  <a:lnTo>
                    <a:pt x="405" y="256"/>
                  </a:lnTo>
                  <a:lnTo>
                    <a:pt x="392" y="255"/>
                  </a:lnTo>
                  <a:lnTo>
                    <a:pt x="381" y="253"/>
                  </a:lnTo>
                  <a:lnTo>
                    <a:pt x="369" y="250"/>
                  </a:lnTo>
                  <a:lnTo>
                    <a:pt x="358" y="247"/>
                  </a:lnTo>
                  <a:lnTo>
                    <a:pt x="346" y="244"/>
                  </a:lnTo>
                  <a:lnTo>
                    <a:pt x="335" y="239"/>
                  </a:lnTo>
                  <a:lnTo>
                    <a:pt x="323" y="233"/>
                  </a:lnTo>
                  <a:lnTo>
                    <a:pt x="313" y="226"/>
                  </a:lnTo>
                  <a:lnTo>
                    <a:pt x="309" y="211"/>
                  </a:lnTo>
                  <a:lnTo>
                    <a:pt x="335" y="223"/>
                  </a:lnTo>
                  <a:lnTo>
                    <a:pt x="359" y="231"/>
                  </a:lnTo>
                  <a:lnTo>
                    <a:pt x="381" y="237"/>
                  </a:lnTo>
                  <a:lnTo>
                    <a:pt x="400" y="239"/>
                  </a:lnTo>
                  <a:lnTo>
                    <a:pt x="419" y="239"/>
                  </a:lnTo>
                  <a:lnTo>
                    <a:pt x="436" y="238"/>
                  </a:lnTo>
                  <a:lnTo>
                    <a:pt x="451" y="234"/>
                  </a:lnTo>
                  <a:lnTo>
                    <a:pt x="465" y="230"/>
                  </a:lnTo>
                  <a:lnTo>
                    <a:pt x="476" y="224"/>
                  </a:lnTo>
                  <a:lnTo>
                    <a:pt x="488" y="218"/>
                  </a:lnTo>
                  <a:lnTo>
                    <a:pt x="496" y="212"/>
                  </a:lnTo>
                  <a:lnTo>
                    <a:pt x="504" y="208"/>
                  </a:lnTo>
                  <a:lnTo>
                    <a:pt x="510" y="203"/>
                  </a:lnTo>
                  <a:lnTo>
                    <a:pt x="514" y="200"/>
                  </a:lnTo>
                  <a:lnTo>
                    <a:pt x="518" y="197"/>
                  </a:lnTo>
                  <a:lnTo>
                    <a:pt x="520" y="197"/>
                  </a:lnTo>
                  <a:lnTo>
                    <a:pt x="518" y="233"/>
                  </a:lnTo>
                  <a:lnTo>
                    <a:pt x="512" y="300"/>
                  </a:lnTo>
                  <a:lnTo>
                    <a:pt x="506" y="376"/>
                  </a:lnTo>
                  <a:lnTo>
                    <a:pt x="501" y="438"/>
                  </a:lnTo>
                  <a:lnTo>
                    <a:pt x="510" y="444"/>
                  </a:lnTo>
                  <a:lnTo>
                    <a:pt x="518" y="449"/>
                  </a:lnTo>
                  <a:lnTo>
                    <a:pt x="527" y="456"/>
                  </a:lnTo>
                  <a:lnTo>
                    <a:pt x="535" y="461"/>
                  </a:lnTo>
                  <a:lnTo>
                    <a:pt x="542" y="469"/>
                  </a:lnTo>
                  <a:lnTo>
                    <a:pt x="548" y="479"/>
                  </a:lnTo>
                  <a:lnTo>
                    <a:pt x="550" y="488"/>
                  </a:lnTo>
                  <a:lnTo>
                    <a:pt x="549" y="499"/>
                  </a:lnTo>
                  <a:lnTo>
                    <a:pt x="543" y="519"/>
                  </a:lnTo>
                  <a:lnTo>
                    <a:pt x="533" y="536"/>
                  </a:lnTo>
                  <a:lnTo>
                    <a:pt x="524" y="548"/>
                  </a:lnTo>
                  <a:lnTo>
                    <a:pt x="518" y="552"/>
                  </a:lnTo>
                  <a:lnTo>
                    <a:pt x="522" y="535"/>
                  </a:lnTo>
                  <a:lnTo>
                    <a:pt x="530" y="518"/>
                  </a:lnTo>
                  <a:lnTo>
                    <a:pt x="533" y="499"/>
                  </a:lnTo>
                  <a:lnTo>
                    <a:pt x="525" y="481"/>
                  </a:lnTo>
                  <a:lnTo>
                    <a:pt x="521" y="476"/>
                  </a:lnTo>
                  <a:lnTo>
                    <a:pt x="517" y="472"/>
                  </a:lnTo>
                  <a:lnTo>
                    <a:pt x="511" y="467"/>
                  </a:lnTo>
                  <a:lnTo>
                    <a:pt x="505" y="463"/>
                  </a:lnTo>
                  <a:lnTo>
                    <a:pt x="499" y="459"/>
                  </a:lnTo>
                  <a:lnTo>
                    <a:pt x="492" y="457"/>
                  </a:lnTo>
                  <a:lnTo>
                    <a:pt x="487" y="454"/>
                  </a:lnTo>
                  <a:lnTo>
                    <a:pt x="481" y="453"/>
                  </a:lnTo>
                  <a:lnTo>
                    <a:pt x="472" y="458"/>
                  </a:lnTo>
                  <a:lnTo>
                    <a:pt x="464" y="461"/>
                  </a:lnTo>
                  <a:lnTo>
                    <a:pt x="458" y="465"/>
                  </a:lnTo>
                  <a:lnTo>
                    <a:pt x="452" y="468"/>
                  </a:lnTo>
                  <a:lnTo>
                    <a:pt x="449" y="474"/>
                  </a:lnTo>
                  <a:lnTo>
                    <a:pt x="445" y="480"/>
                  </a:lnTo>
                  <a:lnTo>
                    <a:pt x="443" y="488"/>
                  </a:lnTo>
                  <a:lnTo>
                    <a:pt x="441" y="498"/>
                  </a:lnTo>
                  <a:lnTo>
                    <a:pt x="442" y="509"/>
                  </a:lnTo>
                  <a:lnTo>
                    <a:pt x="448" y="518"/>
                  </a:lnTo>
                  <a:lnTo>
                    <a:pt x="457" y="526"/>
                  </a:lnTo>
                  <a:lnTo>
                    <a:pt x="465" y="532"/>
                  </a:lnTo>
                  <a:lnTo>
                    <a:pt x="474" y="531"/>
                  </a:lnTo>
                  <a:lnTo>
                    <a:pt x="481" y="526"/>
                  </a:lnTo>
                  <a:lnTo>
                    <a:pt x="484" y="519"/>
                  </a:lnTo>
                  <a:lnTo>
                    <a:pt x="483" y="510"/>
                  </a:lnTo>
                  <a:lnTo>
                    <a:pt x="484" y="505"/>
                  </a:lnTo>
                  <a:lnTo>
                    <a:pt x="487" y="497"/>
                  </a:lnTo>
                  <a:lnTo>
                    <a:pt x="489" y="489"/>
                  </a:lnTo>
                  <a:lnTo>
                    <a:pt x="494" y="488"/>
                  </a:lnTo>
                  <a:lnTo>
                    <a:pt x="499" y="499"/>
                  </a:lnTo>
                  <a:lnTo>
                    <a:pt x="501" y="516"/>
                  </a:lnTo>
                  <a:lnTo>
                    <a:pt x="496" y="533"/>
                  </a:lnTo>
                  <a:lnTo>
                    <a:pt x="483" y="548"/>
                  </a:lnTo>
                  <a:lnTo>
                    <a:pt x="471" y="5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5" name="Freeform 385"/>
            <p:cNvSpPr>
              <a:spLocks/>
            </p:cNvSpPr>
            <p:nvPr/>
          </p:nvSpPr>
          <p:spPr bwMode="auto">
            <a:xfrm>
              <a:off x="2055" y="456"/>
              <a:ext cx="180" cy="186"/>
            </a:xfrm>
            <a:custGeom>
              <a:avLst/>
              <a:gdLst/>
              <a:ahLst/>
              <a:cxnLst>
                <a:cxn ang="0">
                  <a:pos x="174" y="134"/>
                </a:cxn>
                <a:cxn ang="0">
                  <a:pos x="222" y="228"/>
                </a:cxn>
                <a:cxn ang="0">
                  <a:pos x="235" y="245"/>
                </a:cxn>
                <a:cxn ang="0">
                  <a:pos x="246" y="262"/>
                </a:cxn>
                <a:cxn ang="0">
                  <a:pos x="258" y="277"/>
                </a:cxn>
                <a:cxn ang="0">
                  <a:pos x="269" y="290"/>
                </a:cxn>
                <a:cxn ang="0">
                  <a:pos x="282" y="304"/>
                </a:cxn>
                <a:cxn ang="0">
                  <a:pos x="296" y="318"/>
                </a:cxn>
                <a:cxn ang="0">
                  <a:pos x="312" y="331"/>
                </a:cxn>
                <a:cxn ang="0">
                  <a:pos x="330" y="342"/>
                </a:cxn>
                <a:cxn ang="0">
                  <a:pos x="336" y="348"/>
                </a:cxn>
                <a:cxn ang="0">
                  <a:pos x="345" y="355"/>
                </a:cxn>
                <a:cxn ang="0">
                  <a:pos x="353" y="363"/>
                </a:cxn>
                <a:cxn ang="0">
                  <a:pos x="359" y="371"/>
                </a:cxn>
                <a:cxn ang="0">
                  <a:pos x="354" y="370"/>
                </a:cxn>
                <a:cxn ang="0">
                  <a:pos x="349" y="369"/>
                </a:cxn>
                <a:cxn ang="0">
                  <a:pos x="343" y="368"/>
                </a:cxn>
                <a:cxn ang="0">
                  <a:pos x="337" y="365"/>
                </a:cxn>
                <a:cxn ang="0">
                  <a:pos x="333" y="364"/>
                </a:cxn>
                <a:cxn ang="0">
                  <a:pos x="328" y="362"/>
                </a:cxn>
                <a:cxn ang="0">
                  <a:pos x="326" y="361"/>
                </a:cxn>
                <a:cxn ang="0">
                  <a:pos x="324" y="361"/>
                </a:cxn>
                <a:cxn ang="0">
                  <a:pos x="306" y="348"/>
                </a:cxn>
                <a:cxn ang="0">
                  <a:pos x="288" y="334"/>
                </a:cxn>
                <a:cxn ang="0">
                  <a:pos x="269" y="319"/>
                </a:cxn>
                <a:cxn ang="0">
                  <a:pos x="252" y="303"/>
                </a:cxn>
                <a:cxn ang="0">
                  <a:pos x="236" y="287"/>
                </a:cxn>
                <a:cxn ang="0">
                  <a:pos x="220" y="271"/>
                </a:cxn>
                <a:cxn ang="0">
                  <a:pos x="205" y="253"/>
                </a:cxn>
                <a:cxn ang="0">
                  <a:pos x="192" y="236"/>
                </a:cxn>
                <a:cxn ang="0">
                  <a:pos x="116" y="102"/>
                </a:cxn>
                <a:cxn ang="0">
                  <a:pos x="110" y="94"/>
                </a:cxn>
                <a:cxn ang="0">
                  <a:pos x="105" y="86"/>
                </a:cxn>
                <a:cxn ang="0">
                  <a:pos x="99" y="79"/>
                </a:cxn>
                <a:cxn ang="0">
                  <a:pos x="94" y="73"/>
                </a:cxn>
                <a:cxn ang="0">
                  <a:pos x="88" y="66"/>
                </a:cxn>
                <a:cxn ang="0">
                  <a:pos x="82" y="58"/>
                </a:cxn>
                <a:cxn ang="0">
                  <a:pos x="72" y="48"/>
                </a:cxn>
                <a:cxn ang="0">
                  <a:pos x="62" y="39"/>
                </a:cxn>
                <a:cxn ang="0">
                  <a:pos x="53" y="32"/>
                </a:cxn>
                <a:cxn ang="0">
                  <a:pos x="45" y="26"/>
                </a:cxn>
                <a:cxn ang="0">
                  <a:pos x="37" y="22"/>
                </a:cxn>
                <a:cxn ang="0">
                  <a:pos x="30" y="17"/>
                </a:cxn>
                <a:cxn ang="0">
                  <a:pos x="22" y="14"/>
                </a:cxn>
                <a:cxn ang="0">
                  <a:pos x="15" y="11"/>
                </a:cxn>
                <a:cxn ang="0">
                  <a:pos x="7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6" y="0"/>
                </a:cxn>
                <a:cxn ang="0">
                  <a:pos x="31" y="0"/>
                </a:cxn>
                <a:cxn ang="0">
                  <a:pos x="33" y="0"/>
                </a:cxn>
                <a:cxn ang="0">
                  <a:pos x="57" y="8"/>
                </a:cxn>
                <a:cxn ang="0">
                  <a:pos x="79" y="20"/>
                </a:cxn>
                <a:cxn ang="0">
                  <a:pos x="99" y="35"/>
                </a:cxn>
                <a:cxn ang="0">
                  <a:pos x="116" y="51"/>
                </a:cxn>
                <a:cxn ang="0">
                  <a:pos x="131" y="70"/>
                </a:cxn>
                <a:cxn ang="0">
                  <a:pos x="146" y="91"/>
                </a:cxn>
                <a:cxn ang="0">
                  <a:pos x="160" y="112"/>
                </a:cxn>
                <a:cxn ang="0">
                  <a:pos x="174" y="134"/>
                </a:cxn>
              </a:cxnLst>
              <a:rect l="0" t="0" r="r" b="b"/>
              <a:pathLst>
                <a:path w="359" h="371">
                  <a:moveTo>
                    <a:pt x="174" y="134"/>
                  </a:moveTo>
                  <a:lnTo>
                    <a:pt x="222" y="228"/>
                  </a:lnTo>
                  <a:lnTo>
                    <a:pt x="235" y="245"/>
                  </a:lnTo>
                  <a:lnTo>
                    <a:pt x="246" y="262"/>
                  </a:lnTo>
                  <a:lnTo>
                    <a:pt x="258" y="277"/>
                  </a:lnTo>
                  <a:lnTo>
                    <a:pt x="269" y="290"/>
                  </a:lnTo>
                  <a:lnTo>
                    <a:pt x="282" y="304"/>
                  </a:lnTo>
                  <a:lnTo>
                    <a:pt x="296" y="318"/>
                  </a:lnTo>
                  <a:lnTo>
                    <a:pt x="312" y="331"/>
                  </a:lnTo>
                  <a:lnTo>
                    <a:pt x="330" y="342"/>
                  </a:lnTo>
                  <a:lnTo>
                    <a:pt x="336" y="348"/>
                  </a:lnTo>
                  <a:lnTo>
                    <a:pt x="345" y="355"/>
                  </a:lnTo>
                  <a:lnTo>
                    <a:pt x="353" y="363"/>
                  </a:lnTo>
                  <a:lnTo>
                    <a:pt x="359" y="371"/>
                  </a:lnTo>
                  <a:lnTo>
                    <a:pt x="354" y="370"/>
                  </a:lnTo>
                  <a:lnTo>
                    <a:pt x="349" y="369"/>
                  </a:lnTo>
                  <a:lnTo>
                    <a:pt x="343" y="368"/>
                  </a:lnTo>
                  <a:lnTo>
                    <a:pt x="337" y="365"/>
                  </a:lnTo>
                  <a:lnTo>
                    <a:pt x="333" y="364"/>
                  </a:lnTo>
                  <a:lnTo>
                    <a:pt x="328" y="362"/>
                  </a:lnTo>
                  <a:lnTo>
                    <a:pt x="326" y="361"/>
                  </a:lnTo>
                  <a:lnTo>
                    <a:pt x="324" y="361"/>
                  </a:lnTo>
                  <a:lnTo>
                    <a:pt x="306" y="348"/>
                  </a:lnTo>
                  <a:lnTo>
                    <a:pt x="288" y="334"/>
                  </a:lnTo>
                  <a:lnTo>
                    <a:pt x="269" y="319"/>
                  </a:lnTo>
                  <a:lnTo>
                    <a:pt x="252" y="303"/>
                  </a:lnTo>
                  <a:lnTo>
                    <a:pt x="236" y="287"/>
                  </a:lnTo>
                  <a:lnTo>
                    <a:pt x="220" y="271"/>
                  </a:lnTo>
                  <a:lnTo>
                    <a:pt x="205" y="253"/>
                  </a:lnTo>
                  <a:lnTo>
                    <a:pt x="192" y="236"/>
                  </a:lnTo>
                  <a:lnTo>
                    <a:pt x="116" y="102"/>
                  </a:lnTo>
                  <a:lnTo>
                    <a:pt x="110" y="94"/>
                  </a:lnTo>
                  <a:lnTo>
                    <a:pt x="105" y="86"/>
                  </a:lnTo>
                  <a:lnTo>
                    <a:pt x="99" y="79"/>
                  </a:lnTo>
                  <a:lnTo>
                    <a:pt x="94" y="73"/>
                  </a:lnTo>
                  <a:lnTo>
                    <a:pt x="88" y="66"/>
                  </a:lnTo>
                  <a:lnTo>
                    <a:pt x="82" y="58"/>
                  </a:lnTo>
                  <a:lnTo>
                    <a:pt x="72" y="48"/>
                  </a:lnTo>
                  <a:lnTo>
                    <a:pt x="62" y="39"/>
                  </a:lnTo>
                  <a:lnTo>
                    <a:pt x="53" y="32"/>
                  </a:lnTo>
                  <a:lnTo>
                    <a:pt x="45" y="26"/>
                  </a:lnTo>
                  <a:lnTo>
                    <a:pt x="37" y="22"/>
                  </a:lnTo>
                  <a:lnTo>
                    <a:pt x="30" y="17"/>
                  </a:lnTo>
                  <a:lnTo>
                    <a:pt x="22" y="14"/>
                  </a:lnTo>
                  <a:lnTo>
                    <a:pt x="15" y="11"/>
                  </a:lnTo>
                  <a:lnTo>
                    <a:pt x="7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57" y="8"/>
                  </a:lnTo>
                  <a:lnTo>
                    <a:pt x="79" y="20"/>
                  </a:lnTo>
                  <a:lnTo>
                    <a:pt x="99" y="35"/>
                  </a:lnTo>
                  <a:lnTo>
                    <a:pt x="116" y="51"/>
                  </a:lnTo>
                  <a:lnTo>
                    <a:pt x="131" y="70"/>
                  </a:lnTo>
                  <a:lnTo>
                    <a:pt x="146" y="91"/>
                  </a:lnTo>
                  <a:lnTo>
                    <a:pt x="160" y="112"/>
                  </a:lnTo>
                  <a:lnTo>
                    <a:pt x="174" y="1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6" name="Freeform 386"/>
            <p:cNvSpPr>
              <a:spLocks/>
            </p:cNvSpPr>
            <p:nvPr/>
          </p:nvSpPr>
          <p:spPr bwMode="auto">
            <a:xfrm>
              <a:off x="1885" y="558"/>
              <a:ext cx="140" cy="251"/>
            </a:xfrm>
            <a:custGeom>
              <a:avLst/>
              <a:gdLst/>
              <a:ahLst/>
              <a:cxnLst>
                <a:cxn ang="0">
                  <a:pos x="70" y="14"/>
                </a:cxn>
                <a:cxn ang="0">
                  <a:pos x="99" y="40"/>
                </a:cxn>
                <a:cxn ang="0">
                  <a:pos x="121" y="70"/>
                </a:cxn>
                <a:cxn ang="0">
                  <a:pos x="137" y="103"/>
                </a:cxn>
                <a:cxn ang="0">
                  <a:pos x="150" y="138"/>
                </a:cxn>
                <a:cxn ang="0">
                  <a:pos x="159" y="174"/>
                </a:cxn>
                <a:cxn ang="0">
                  <a:pos x="168" y="211"/>
                </a:cxn>
                <a:cxn ang="0">
                  <a:pos x="177" y="246"/>
                </a:cxn>
                <a:cxn ang="0">
                  <a:pos x="188" y="283"/>
                </a:cxn>
                <a:cxn ang="0">
                  <a:pos x="220" y="381"/>
                </a:cxn>
                <a:cxn ang="0">
                  <a:pos x="237" y="403"/>
                </a:cxn>
                <a:cxn ang="0">
                  <a:pos x="249" y="422"/>
                </a:cxn>
                <a:cxn ang="0">
                  <a:pos x="258" y="437"/>
                </a:cxn>
                <a:cxn ang="0">
                  <a:pos x="265" y="449"/>
                </a:cxn>
                <a:cxn ang="0">
                  <a:pos x="268" y="461"/>
                </a:cxn>
                <a:cxn ang="0">
                  <a:pos x="273" y="472"/>
                </a:cxn>
                <a:cxn ang="0">
                  <a:pos x="276" y="485"/>
                </a:cxn>
                <a:cxn ang="0">
                  <a:pos x="281" y="501"/>
                </a:cxn>
                <a:cxn ang="0">
                  <a:pos x="260" y="483"/>
                </a:cxn>
                <a:cxn ang="0">
                  <a:pos x="241" y="456"/>
                </a:cxn>
                <a:cxn ang="0">
                  <a:pos x="221" y="425"/>
                </a:cxn>
                <a:cxn ang="0">
                  <a:pos x="204" y="393"/>
                </a:cxn>
                <a:cxn ang="0">
                  <a:pos x="190" y="363"/>
                </a:cxn>
                <a:cxn ang="0">
                  <a:pos x="178" y="337"/>
                </a:cxn>
                <a:cxn ang="0">
                  <a:pos x="170" y="320"/>
                </a:cxn>
                <a:cxn ang="0">
                  <a:pos x="168" y="313"/>
                </a:cxn>
                <a:cxn ang="0">
                  <a:pos x="157" y="271"/>
                </a:cxn>
                <a:cxn ang="0">
                  <a:pos x="147" y="226"/>
                </a:cxn>
                <a:cxn ang="0">
                  <a:pos x="137" y="180"/>
                </a:cxn>
                <a:cxn ang="0">
                  <a:pos x="124" y="136"/>
                </a:cxn>
                <a:cxn ang="0">
                  <a:pos x="108" y="95"/>
                </a:cxn>
                <a:cxn ang="0">
                  <a:pos x="85" y="60"/>
                </a:cxn>
                <a:cxn ang="0">
                  <a:pos x="54" y="31"/>
                </a:cxn>
                <a:cxn ang="0">
                  <a:pos x="14" y="11"/>
                </a:cxn>
                <a:cxn ang="0">
                  <a:pos x="10" y="12"/>
                </a:cxn>
                <a:cxn ang="0">
                  <a:pos x="7" y="11"/>
                </a:cxn>
                <a:cxn ang="0">
                  <a:pos x="3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6" y="2"/>
                </a:cxn>
                <a:cxn ang="0">
                  <a:pos x="13" y="0"/>
                </a:cxn>
                <a:cxn ang="0">
                  <a:pos x="22" y="0"/>
                </a:cxn>
                <a:cxn ang="0">
                  <a:pos x="32" y="1"/>
                </a:cxn>
                <a:cxn ang="0">
                  <a:pos x="44" y="3"/>
                </a:cxn>
                <a:cxn ang="0">
                  <a:pos x="56" y="8"/>
                </a:cxn>
                <a:cxn ang="0">
                  <a:pos x="70" y="14"/>
                </a:cxn>
              </a:cxnLst>
              <a:rect l="0" t="0" r="r" b="b"/>
              <a:pathLst>
                <a:path w="281" h="501">
                  <a:moveTo>
                    <a:pt x="70" y="14"/>
                  </a:moveTo>
                  <a:lnTo>
                    <a:pt x="99" y="40"/>
                  </a:lnTo>
                  <a:lnTo>
                    <a:pt x="121" y="70"/>
                  </a:lnTo>
                  <a:lnTo>
                    <a:pt x="137" y="103"/>
                  </a:lnTo>
                  <a:lnTo>
                    <a:pt x="150" y="138"/>
                  </a:lnTo>
                  <a:lnTo>
                    <a:pt x="159" y="174"/>
                  </a:lnTo>
                  <a:lnTo>
                    <a:pt x="168" y="211"/>
                  </a:lnTo>
                  <a:lnTo>
                    <a:pt x="177" y="246"/>
                  </a:lnTo>
                  <a:lnTo>
                    <a:pt x="188" y="283"/>
                  </a:lnTo>
                  <a:lnTo>
                    <a:pt x="220" y="381"/>
                  </a:lnTo>
                  <a:lnTo>
                    <a:pt x="237" y="403"/>
                  </a:lnTo>
                  <a:lnTo>
                    <a:pt x="249" y="422"/>
                  </a:lnTo>
                  <a:lnTo>
                    <a:pt x="258" y="437"/>
                  </a:lnTo>
                  <a:lnTo>
                    <a:pt x="265" y="449"/>
                  </a:lnTo>
                  <a:lnTo>
                    <a:pt x="268" y="461"/>
                  </a:lnTo>
                  <a:lnTo>
                    <a:pt x="273" y="472"/>
                  </a:lnTo>
                  <a:lnTo>
                    <a:pt x="276" y="485"/>
                  </a:lnTo>
                  <a:lnTo>
                    <a:pt x="281" y="501"/>
                  </a:lnTo>
                  <a:lnTo>
                    <a:pt x="260" y="483"/>
                  </a:lnTo>
                  <a:lnTo>
                    <a:pt x="241" y="456"/>
                  </a:lnTo>
                  <a:lnTo>
                    <a:pt x="221" y="425"/>
                  </a:lnTo>
                  <a:lnTo>
                    <a:pt x="204" y="393"/>
                  </a:lnTo>
                  <a:lnTo>
                    <a:pt x="190" y="363"/>
                  </a:lnTo>
                  <a:lnTo>
                    <a:pt x="178" y="337"/>
                  </a:lnTo>
                  <a:lnTo>
                    <a:pt x="170" y="320"/>
                  </a:lnTo>
                  <a:lnTo>
                    <a:pt x="168" y="313"/>
                  </a:lnTo>
                  <a:lnTo>
                    <a:pt x="157" y="271"/>
                  </a:lnTo>
                  <a:lnTo>
                    <a:pt x="147" y="226"/>
                  </a:lnTo>
                  <a:lnTo>
                    <a:pt x="137" y="180"/>
                  </a:lnTo>
                  <a:lnTo>
                    <a:pt x="124" y="136"/>
                  </a:lnTo>
                  <a:lnTo>
                    <a:pt x="108" y="95"/>
                  </a:lnTo>
                  <a:lnTo>
                    <a:pt x="85" y="60"/>
                  </a:lnTo>
                  <a:lnTo>
                    <a:pt x="54" y="31"/>
                  </a:lnTo>
                  <a:lnTo>
                    <a:pt x="14" y="11"/>
                  </a:lnTo>
                  <a:lnTo>
                    <a:pt x="10" y="12"/>
                  </a:lnTo>
                  <a:lnTo>
                    <a:pt x="7" y="11"/>
                  </a:lnTo>
                  <a:lnTo>
                    <a:pt x="3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6" y="2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4" y="3"/>
                  </a:lnTo>
                  <a:lnTo>
                    <a:pt x="56" y="8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7" name="Freeform 387"/>
            <p:cNvSpPr>
              <a:spLocks/>
            </p:cNvSpPr>
            <p:nvPr/>
          </p:nvSpPr>
          <p:spPr bwMode="auto">
            <a:xfrm>
              <a:off x="2022" y="556"/>
              <a:ext cx="229" cy="175"/>
            </a:xfrm>
            <a:custGeom>
              <a:avLst/>
              <a:gdLst/>
              <a:ahLst/>
              <a:cxnLst>
                <a:cxn ang="0">
                  <a:pos x="189" y="46"/>
                </a:cxn>
                <a:cxn ang="0">
                  <a:pos x="205" y="88"/>
                </a:cxn>
                <a:cxn ang="0">
                  <a:pos x="229" y="125"/>
                </a:cxn>
                <a:cxn ang="0">
                  <a:pos x="256" y="158"/>
                </a:cxn>
                <a:cxn ang="0">
                  <a:pos x="277" y="177"/>
                </a:cxn>
                <a:cxn ang="0">
                  <a:pos x="295" y="175"/>
                </a:cxn>
                <a:cxn ang="0">
                  <a:pos x="312" y="174"/>
                </a:cxn>
                <a:cxn ang="0">
                  <a:pos x="329" y="173"/>
                </a:cxn>
                <a:cxn ang="0">
                  <a:pos x="356" y="179"/>
                </a:cxn>
                <a:cxn ang="0">
                  <a:pos x="390" y="190"/>
                </a:cxn>
                <a:cxn ang="0">
                  <a:pos x="424" y="209"/>
                </a:cxn>
                <a:cxn ang="0">
                  <a:pos x="449" y="233"/>
                </a:cxn>
                <a:cxn ang="0">
                  <a:pos x="456" y="253"/>
                </a:cxn>
                <a:cxn ang="0">
                  <a:pos x="449" y="255"/>
                </a:cxn>
                <a:cxn ang="0">
                  <a:pos x="431" y="242"/>
                </a:cxn>
                <a:cxn ang="0">
                  <a:pos x="401" y="223"/>
                </a:cxn>
                <a:cxn ang="0">
                  <a:pos x="368" y="210"/>
                </a:cxn>
                <a:cxn ang="0">
                  <a:pos x="334" y="204"/>
                </a:cxn>
                <a:cxn ang="0">
                  <a:pos x="297" y="203"/>
                </a:cxn>
                <a:cxn ang="0">
                  <a:pos x="260" y="208"/>
                </a:cxn>
                <a:cxn ang="0">
                  <a:pos x="222" y="215"/>
                </a:cxn>
                <a:cxn ang="0">
                  <a:pos x="187" y="224"/>
                </a:cxn>
                <a:cxn ang="0">
                  <a:pos x="143" y="234"/>
                </a:cxn>
                <a:cxn ang="0">
                  <a:pos x="87" y="268"/>
                </a:cxn>
                <a:cxn ang="0">
                  <a:pos x="37" y="313"/>
                </a:cxn>
                <a:cxn ang="0">
                  <a:pos x="6" y="346"/>
                </a:cxn>
                <a:cxn ang="0">
                  <a:pos x="10" y="332"/>
                </a:cxn>
                <a:cxn ang="0">
                  <a:pos x="29" y="302"/>
                </a:cxn>
                <a:cxn ang="0">
                  <a:pos x="52" y="276"/>
                </a:cxn>
                <a:cxn ang="0">
                  <a:pos x="82" y="247"/>
                </a:cxn>
                <a:cxn ang="0">
                  <a:pos x="116" y="220"/>
                </a:cxn>
                <a:cxn ang="0">
                  <a:pos x="150" y="209"/>
                </a:cxn>
                <a:cxn ang="0">
                  <a:pos x="185" y="202"/>
                </a:cxn>
                <a:cxn ang="0">
                  <a:pos x="220" y="192"/>
                </a:cxn>
                <a:cxn ang="0">
                  <a:pos x="233" y="177"/>
                </a:cxn>
                <a:cxn ang="0">
                  <a:pos x="222" y="159"/>
                </a:cxn>
                <a:cxn ang="0">
                  <a:pos x="212" y="142"/>
                </a:cxn>
                <a:cxn ang="0">
                  <a:pos x="201" y="125"/>
                </a:cxn>
                <a:cxn ang="0">
                  <a:pos x="184" y="88"/>
                </a:cxn>
                <a:cxn ang="0">
                  <a:pos x="170" y="28"/>
                </a:cxn>
                <a:cxn ang="0">
                  <a:pos x="177" y="1"/>
                </a:cxn>
                <a:cxn ang="0">
                  <a:pos x="183" y="16"/>
                </a:cxn>
              </a:cxnLst>
              <a:rect l="0" t="0" r="r" b="b"/>
              <a:pathLst>
                <a:path w="458" h="349">
                  <a:moveTo>
                    <a:pt x="185" y="23"/>
                  </a:moveTo>
                  <a:lnTo>
                    <a:pt x="189" y="46"/>
                  </a:lnTo>
                  <a:lnTo>
                    <a:pt x="196" y="68"/>
                  </a:lnTo>
                  <a:lnTo>
                    <a:pt x="205" y="88"/>
                  </a:lnTo>
                  <a:lnTo>
                    <a:pt x="216" y="106"/>
                  </a:lnTo>
                  <a:lnTo>
                    <a:pt x="229" y="125"/>
                  </a:lnTo>
                  <a:lnTo>
                    <a:pt x="242" y="142"/>
                  </a:lnTo>
                  <a:lnTo>
                    <a:pt x="256" y="158"/>
                  </a:lnTo>
                  <a:lnTo>
                    <a:pt x="268" y="175"/>
                  </a:lnTo>
                  <a:lnTo>
                    <a:pt x="277" y="177"/>
                  </a:lnTo>
                  <a:lnTo>
                    <a:pt x="286" y="177"/>
                  </a:lnTo>
                  <a:lnTo>
                    <a:pt x="295" y="175"/>
                  </a:lnTo>
                  <a:lnTo>
                    <a:pt x="303" y="174"/>
                  </a:lnTo>
                  <a:lnTo>
                    <a:pt x="312" y="174"/>
                  </a:lnTo>
                  <a:lnTo>
                    <a:pt x="320" y="173"/>
                  </a:lnTo>
                  <a:lnTo>
                    <a:pt x="329" y="173"/>
                  </a:lnTo>
                  <a:lnTo>
                    <a:pt x="339" y="174"/>
                  </a:lnTo>
                  <a:lnTo>
                    <a:pt x="356" y="179"/>
                  </a:lnTo>
                  <a:lnTo>
                    <a:pt x="373" y="184"/>
                  </a:lnTo>
                  <a:lnTo>
                    <a:pt x="390" y="190"/>
                  </a:lnTo>
                  <a:lnTo>
                    <a:pt x="408" y="199"/>
                  </a:lnTo>
                  <a:lnTo>
                    <a:pt x="424" y="209"/>
                  </a:lnTo>
                  <a:lnTo>
                    <a:pt x="438" y="220"/>
                  </a:lnTo>
                  <a:lnTo>
                    <a:pt x="449" y="233"/>
                  </a:lnTo>
                  <a:lnTo>
                    <a:pt x="458" y="249"/>
                  </a:lnTo>
                  <a:lnTo>
                    <a:pt x="456" y="253"/>
                  </a:lnTo>
                  <a:lnTo>
                    <a:pt x="453" y="254"/>
                  </a:lnTo>
                  <a:lnTo>
                    <a:pt x="449" y="255"/>
                  </a:lnTo>
                  <a:lnTo>
                    <a:pt x="444" y="255"/>
                  </a:lnTo>
                  <a:lnTo>
                    <a:pt x="431" y="242"/>
                  </a:lnTo>
                  <a:lnTo>
                    <a:pt x="417" y="232"/>
                  </a:lnTo>
                  <a:lnTo>
                    <a:pt x="401" y="223"/>
                  </a:lnTo>
                  <a:lnTo>
                    <a:pt x="385" y="216"/>
                  </a:lnTo>
                  <a:lnTo>
                    <a:pt x="368" y="210"/>
                  </a:lnTo>
                  <a:lnTo>
                    <a:pt x="351" y="207"/>
                  </a:lnTo>
                  <a:lnTo>
                    <a:pt x="334" y="204"/>
                  </a:lnTo>
                  <a:lnTo>
                    <a:pt x="315" y="203"/>
                  </a:lnTo>
                  <a:lnTo>
                    <a:pt x="297" y="203"/>
                  </a:lnTo>
                  <a:lnTo>
                    <a:pt x="279" y="205"/>
                  </a:lnTo>
                  <a:lnTo>
                    <a:pt x="260" y="208"/>
                  </a:lnTo>
                  <a:lnTo>
                    <a:pt x="242" y="210"/>
                  </a:lnTo>
                  <a:lnTo>
                    <a:pt x="222" y="215"/>
                  </a:lnTo>
                  <a:lnTo>
                    <a:pt x="204" y="219"/>
                  </a:lnTo>
                  <a:lnTo>
                    <a:pt x="187" y="224"/>
                  </a:lnTo>
                  <a:lnTo>
                    <a:pt x="168" y="230"/>
                  </a:lnTo>
                  <a:lnTo>
                    <a:pt x="143" y="234"/>
                  </a:lnTo>
                  <a:lnTo>
                    <a:pt x="115" y="248"/>
                  </a:lnTo>
                  <a:lnTo>
                    <a:pt x="87" y="268"/>
                  </a:lnTo>
                  <a:lnTo>
                    <a:pt x="61" y="291"/>
                  </a:lnTo>
                  <a:lnTo>
                    <a:pt x="37" y="313"/>
                  </a:lnTo>
                  <a:lnTo>
                    <a:pt x="18" y="332"/>
                  </a:lnTo>
                  <a:lnTo>
                    <a:pt x="6" y="346"/>
                  </a:lnTo>
                  <a:lnTo>
                    <a:pt x="0" y="349"/>
                  </a:lnTo>
                  <a:lnTo>
                    <a:pt x="10" y="332"/>
                  </a:lnTo>
                  <a:lnTo>
                    <a:pt x="20" y="316"/>
                  </a:lnTo>
                  <a:lnTo>
                    <a:pt x="29" y="302"/>
                  </a:lnTo>
                  <a:lnTo>
                    <a:pt x="39" y="288"/>
                  </a:lnTo>
                  <a:lnTo>
                    <a:pt x="52" y="276"/>
                  </a:lnTo>
                  <a:lnTo>
                    <a:pt x="66" y="262"/>
                  </a:lnTo>
                  <a:lnTo>
                    <a:pt x="82" y="247"/>
                  </a:lnTo>
                  <a:lnTo>
                    <a:pt x="101" y="230"/>
                  </a:lnTo>
                  <a:lnTo>
                    <a:pt x="116" y="220"/>
                  </a:lnTo>
                  <a:lnTo>
                    <a:pt x="132" y="215"/>
                  </a:lnTo>
                  <a:lnTo>
                    <a:pt x="150" y="209"/>
                  </a:lnTo>
                  <a:lnTo>
                    <a:pt x="168" y="205"/>
                  </a:lnTo>
                  <a:lnTo>
                    <a:pt x="185" y="202"/>
                  </a:lnTo>
                  <a:lnTo>
                    <a:pt x="203" y="197"/>
                  </a:lnTo>
                  <a:lnTo>
                    <a:pt x="220" y="192"/>
                  </a:lnTo>
                  <a:lnTo>
                    <a:pt x="237" y="185"/>
                  </a:lnTo>
                  <a:lnTo>
                    <a:pt x="233" y="177"/>
                  </a:lnTo>
                  <a:lnTo>
                    <a:pt x="228" y="169"/>
                  </a:lnTo>
                  <a:lnTo>
                    <a:pt x="222" y="159"/>
                  </a:lnTo>
                  <a:lnTo>
                    <a:pt x="218" y="151"/>
                  </a:lnTo>
                  <a:lnTo>
                    <a:pt x="212" y="142"/>
                  </a:lnTo>
                  <a:lnTo>
                    <a:pt x="206" y="134"/>
                  </a:lnTo>
                  <a:lnTo>
                    <a:pt x="201" y="125"/>
                  </a:lnTo>
                  <a:lnTo>
                    <a:pt x="196" y="117"/>
                  </a:lnTo>
                  <a:lnTo>
                    <a:pt x="184" y="88"/>
                  </a:lnTo>
                  <a:lnTo>
                    <a:pt x="175" y="58"/>
                  </a:lnTo>
                  <a:lnTo>
                    <a:pt x="170" y="28"/>
                  </a:lnTo>
                  <a:lnTo>
                    <a:pt x="168" y="0"/>
                  </a:lnTo>
                  <a:lnTo>
                    <a:pt x="177" y="1"/>
                  </a:lnTo>
                  <a:lnTo>
                    <a:pt x="181" y="8"/>
                  </a:lnTo>
                  <a:lnTo>
                    <a:pt x="183" y="16"/>
                  </a:lnTo>
                  <a:lnTo>
                    <a:pt x="18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8" name="Freeform 389"/>
            <p:cNvSpPr>
              <a:spLocks/>
            </p:cNvSpPr>
            <p:nvPr/>
          </p:nvSpPr>
          <p:spPr bwMode="auto">
            <a:xfrm>
              <a:off x="2116" y="648"/>
              <a:ext cx="152" cy="96"/>
            </a:xfrm>
            <a:custGeom>
              <a:avLst/>
              <a:gdLst/>
              <a:ahLst/>
              <a:cxnLst>
                <a:cxn ang="0">
                  <a:pos x="284" y="178"/>
                </a:cxn>
                <a:cxn ang="0">
                  <a:pos x="269" y="185"/>
                </a:cxn>
                <a:cxn ang="0">
                  <a:pos x="251" y="190"/>
                </a:cxn>
                <a:cxn ang="0">
                  <a:pos x="231" y="191"/>
                </a:cxn>
                <a:cxn ang="0">
                  <a:pos x="209" y="190"/>
                </a:cxn>
                <a:cxn ang="0">
                  <a:pos x="186" y="186"/>
                </a:cxn>
                <a:cxn ang="0">
                  <a:pos x="162" y="182"/>
                </a:cxn>
                <a:cxn ang="0">
                  <a:pos x="138" y="176"/>
                </a:cxn>
                <a:cxn ang="0">
                  <a:pos x="115" y="169"/>
                </a:cxn>
                <a:cxn ang="0">
                  <a:pos x="92" y="162"/>
                </a:cxn>
                <a:cxn ang="0">
                  <a:pos x="71" y="155"/>
                </a:cxn>
                <a:cxn ang="0">
                  <a:pos x="51" y="147"/>
                </a:cxn>
                <a:cxn ang="0">
                  <a:pos x="34" y="141"/>
                </a:cxn>
                <a:cxn ang="0">
                  <a:pos x="19" y="136"/>
                </a:cxn>
                <a:cxn ang="0">
                  <a:pos x="9" y="131"/>
                </a:cxn>
                <a:cxn ang="0">
                  <a:pos x="2" y="128"/>
                </a:cxn>
                <a:cxn ang="0">
                  <a:pos x="0" y="126"/>
                </a:cxn>
                <a:cxn ang="0">
                  <a:pos x="8" y="123"/>
                </a:cxn>
                <a:cxn ang="0">
                  <a:pos x="19" y="122"/>
                </a:cxn>
                <a:cxn ang="0">
                  <a:pos x="31" y="122"/>
                </a:cxn>
                <a:cxn ang="0">
                  <a:pos x="46" y="124"/>
                </a:cxn>
                <a:cxn ang="0">
                  <a:pos x="62" y="128"/>
                </a:cxn>
                <a:cxn ang="0">
                  <a:pos x="79" y="131"/>
                </a:cxn>
                <a:cxn ang="0">
                  <a:pos x="96" y="136"/>
                </a:cxn>
                <a:cxn ang="0">
                  <a:pos x="115" y="140"/>
                </a:cxn>
                <a:cxn ang="0">
                  <a:pos x="133" y="146"/>
                </a:cxn>
                <a:cxn ang="0">
                  <a:pos x="153" y="151"/>
                </a:cxn>
                <a:cxn ang="0">
                  <a:pos x="171" y="155"/>
                </a:cxn>
                <a:cxn ang="0">
                  <a:pos x="190" y="159"/>
                </a:cxn>
                <a:cxn ang="0">
                  <a:pos x="207" y="162"/>
                </a:cxn>
                <a:cxn ang="0">
                  <a:pos x="223" y="164"/>
                </a:cxn>
                <a:cxn ang="0">
                  <a:pos x="238" y="164"/>
                </a:cxn>
                <a:cxn ang="0">
                  <a:pos x="252" y="163"/>
                </a:cxn>
                <a:cxn ang="0">
                  <a:pos x="261" y="158"/>
                </a:cxn>
                <a:cxn ang="0">
                  <a:pos x="269" y="149"/>
                </a:cxn>
                <a:cxn ang="0">
                  <a:pos x="275" y="140"/>
                </a:cxn>
                <a:cxn ang="0">
                  <a:pos x="279" y="129"/>
                </a:cxn>
                <a:cxn ang="0">
                  <a:pos x="283" y="118"/>
                </a:cxn>
                <a:cxn ang="0">
                  <a:pos x="285" y="107"/>
                </a:cxn>
                <a:cxn ang="0">
                  <a:pos x="286" y="95"/>
                </a:cxn>
                <a:cxn ang="0">
                  <a:pos x="286" y="85"/>
                </a:cxn>
                <a:cxn ang="0">
                  <a:pos x="283" y="63"/>
                </a:cxn>
                <a:cxn ang="0">
                  <a:pos x="277" y="45"/>
                </a:cxn>
                <a:cxn ang="0">
                  <a:pos x="269" y="24"/>
                </a:cxn>
                <a:cxn ang="0">
                  <a:pos x="260" y="1"/>
                </a:cxn>
                <a:cxn ang="0">
                  <a:pos x="266" y="0"/>
                </a:cxn>
                <a:cxn ang="0">
                  <a:pos x="275" y="11"/>
                </a:cxn>
                <a:cxn ang="0">
                  <a:pos x="285" y="31"/>
                </a:cxn>
                <a:cxn ang="0">
                  <a:pos x="294" y="58"/>
                </a:cxn>
                <a:cxn ang="0">
                  <a:pos x="301" y="90"/>
                </a:cxn>
                <a:cxn ang="0">
                  <a:pos x="304" y="122"/>
                </a:cxn>
                <a:cxn ang="0">
                  <a:pos x="298" y="152"/>
                </a:cxn>
                <a:cxn ang="0">
                  <a:pos x="284" y="178"/>
                </a:cxn>
              </a:cxnLst>
              <a:rect l="0" t="0" r="r" b="b"/>
              <a:pathLst>
                <a:path w="304" h="191">
                  <a:moveTo>
                    <a:pt x="284" y="178"/>
                  </a:moveTo>
                  <a:lnTo>
                    <a:pt x="269" y="185"/>
                  </a:lnTo>
                  <a:lnTo>
                    <a:pt x="251" y="190"/>
                  </a:lnTo>
                  <a:lnTo>
                    <a:pt x="231" y="191"/>
                  </a:lnTo>
                  <a:lnTo>
                    <a:pt x="209" y="190"/>
                  </a:lnTo>
                  <a:lnTo>
                    <a:pt x="186" y="186"/>
                  </a:lnTo>
                  <a:lnTo>
                    <a:pt x="162" y="182"/>
                  </a:lnTo>
                  <a:lnTo>
                    <a:pt x="138" y="176"/>
                  </a:lnTo>
                  <a:lnTo>
                    <a:pt x="115" y="169"/>
                  </a:lnTo>
                  <a:lnTo>
                    <a:pt x="92" y="162"/>
                  </a:lnTo>
                  <a:lnTo>
                    <a:pt x="71" y="155"/>
                  </a:lnTo>
                  <a:lnTo>
                    <a:pt x="51" y="147"/>
                  </a:lnTo>
                  <a:lnTo>
                    <a:pt x="34" y="141"/>
                  </a:lnTo>
                  <a:lnTo>
                    <a:pt x="19" y="136"/>
                  </a:lnTo>
                  <a:lnTo>
                    <a:pt x="9" y="131"/>
                  </a:lnTo>
                  <a:lnTo>
                    <a:pt x="2" y="128"/>
                  </a:lnTo>
                  <a:lnTo>
                    <a:pt x="0" y="126"/>
                  </a:lnTo>
                  <a:lnTo>
                    <a:pt x="8" y="123"/>
                  </a:lnTo>
                  <a:lnTo>
                    <a:pt x="19" y="122"/>
                  </a:lnTo>
                  <a:lnTo>
                    <a:pt x="31" y="122"/>
                  </a:lnTo>
                  <a:lnTo>
                    <a:pt x="46" y="124"/>
                  </a:lnTo>
                  <a:lnTo>
                    <a:pt x="62" y="128"/>
                  </a:lnTo>
                  <a:lnTo>
                    <a:pt x="79" y="131"/>
                  </a:lnTo>
                  <a:lnTo>
                    <a:pt x="96" y="136"/>
                  </a:lnTo>
                  <a:lnTo>
                    <a:pt x="115" y="140"/>
                  </a:lnTo>
                  <a:lnTo>
                    <a:pt x="133" y="146"/>
                  </a:lnTo>
                  <a:lnTo>
                    <a:pt x="153" y="151"/>
                  </a:lnTo>
                  <a:lnTo>
                    <a:pt x="171" y="155"/>
                  </a:lnTo>
                  <a:lnTo>
                    <a:pt x="190" y="159"/>
                  </a:lnTo>
                  <a:lnTo>
                    <a:pt x="207" y="162"/>
                  </a:lnTo>
                  <a:lnTo>
                    <a:pt x="223" y="164"/>
                  </a:lnTo>
                  <a:lnTo>
                    <a:pt x="238" y="164"/>
                  </a:lnTo>
                  <a:lnTo>
                    <a:pt x="252" y="163"/>
                  </a:lnTo>
                  <a:lnTo>
                    <a:pt x="261" y="158"/>
                  </a:lnTo>
                  <a:lnTo>
                    <a:pt x="269" y="149"/>
                  </a:lnTo>
                  <a:lnTo>
                    <a:pt x="275" y="140"/>
                  </a:lnTo>
                  <a:lnTo>
                    <a:pt x="279" y="129"/>
                  </a:lnTo>
                  <a:lnTo>
                    <a:pt x="283" y="118"/>
                  </a:lnTo>
                  <a:lnTo>
                    <a:pt x="285" y="107"/>
                  </a:lnTo>
                  <a:lnTo>
                    <a:pt x="286" y="95"/>
                  </a:lnTo>
                  <a:lnTo>
                    <a:pt x="286" y="85"/>
                  </a:lnTo>
                  <a:lnTo>
                    <a:pt x="283" y="63"/>
                  </a:lnTo>
                  <a:lnTo>
                    <a:pt x="277" y="45"/>
                  </a:lnTo>
                  <a:lnTo>
                    <a:pt x="269" y="24"/>
                  </a:lnTo>
                  <a:lnTo>
                    <a:pt x="260" y="1"/>
                  </a:lnTo>
                  <a:lnTo>
                    <a:pt x="266" y="0"/>
                  </a:lnTo>
                  <a:lnTo>
                    <a:pt x="275" y="11"/>
                  </a:lnTo>
                  <a:lnTo>
                    <a:pt x="285" y="31"/>
                  </a:lnTo>
                  <a:lnTo>
                    <a:pt x="294" y="58"/>
                  </a:lnTo>
                  <a:lnTo>
                    <a:pt x="301" y="90"/>
                  </a:lnTo>
                  <a:lnTo>
                    <a:pt x="304" y="122"/>
                  </a:lnTo>
                  <a:lnTo>
                    <a:pt x="298" y="152"/>
                  </a:lnTo>
                  <a:lnTo>
                    <a:pt x="284" y="1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9" name="Freeform 390"/>
            <p:cNvSpPr>
              <a:spLocks/>
            </p:cNvSpPr>
            <p:nvPr/>
          </p:nvSpPr>
          <p:spPr bwMode="auto">
            <a:xfrm>
              <a:off x="2005" y="697"/>
              <a:ext cx="117" cy="68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235" y="6"/>
                </a:cxn>
                <a:cxn ang="0">
                  <a:pos x="233" y="10"/>
                </a:cxn>
                <a:cxn ang="0">
                  <a:pos x="230" y="13"/>
                </a:cxn>
                <a:cxn ang="0">
                  <a:pos x="225" y="15"/>
                </a:cxn>
                <a:cxn ang="0">
                  <a:pos x="220" y="17"/>
                </a:cxn>
                <a:cxn ang="0">
                  <a:pos x="215" y="19"/>
                </a:cxn>
                <a:cxn ang="0">
                  <a:pos x="210" y="21"/>
                </a:cxn>
                <a:cxn ang="0">
                  <a:pos x="205" y="25"/>
                </a:cxn>
                <a:cxn ang="0">
                  <a:pos x="196" y="34"/>
                </a:cxn>
                <a:cxn ang="0">
                  <a:pos x="187" y="45"/>
                </a:cxn>
                <a:cxn ang="0">
                  <a:pos x="178" y="56"/>
                </a:cxn>
                <a:cxn ang="0">
                  <a:pos x="167" y="67"/>
                </a:cxn>
                <a:cxn ang="0">
                  <a:pos x="157" y="79"/>
                </a:cxn>
                <a:cxn ang="0">
                  <a:pos x="148" y="89"/>
                </a:cxn>
                <a:cxn ang="0">
                  <a:pos x="136" y="100"/>
                </a:cxn>
                <a:cxn ang="0">
                  <a:pos x="126" y="109"/>
                </a:cxn>
                <a:cxn ang="0">
                  <a:pos x="114" y="118"/>
                </a:cxn>
                <a:cxn ang="0">
                  <a:pos x="103" y="125"/>
                </a:cxn>
                <a:cxn ang="0">
                  <a:pos x="90" y="131"/>
                </a:cxn>
                <a:cxn ang="0">
                  <a:pos x="78" y="135"/>
                </a:cxn>
                <a:cxn ang="0">
                  <a:pos x="64" y="138"/>
                </a:cxn>
                <a:cxn ang="0">
                  <a:pos x="50" y="136"/>
                </a:cxn>
                <a:cxn ang="0">
                  <a:pos x="35" y="134"/>
                </a:cxn>
                <a:cxn ang="0">
                  <a:pos x="19" y="128"/>
                </a:cxn>
                <a:cxn ang="0">
                  <a:pos x="12" y="126"/>
                </a:cxn>
                <a:cxn ang="0">
                  <a:pos x="7" y="121"/>
                </a:cxn>
                <a:cxn ang="0">
                  <a:pos x="4" y="116"/>
                </a:cxn>
                <a:cxn ang="0">
                  <a:pos x="0" y="109"/>
                </a:cxn>
                <a:cxn ang="0">
                  <a:pos x="11" y="110"/>
                </a:cxn>
                <a:cxn ang="0">
                  <a:pos x="20" y="112"/>
                </a:cxn>
                <a:cxn ang="0">
                  <a:pos x="30" y="113"/>
                </a:cxn>
                <a:cxn ang="0">
                  <a:pos x="41" y="115"/>
                </a:cxn>
                <a:cxn ang="0">
                  <a:pos x="51" y="115"/>
                </a:cxn>
                <a:cxn ang="0">
                  <a:pos x="61" y="113"/>
                </a:cxn>
                <a:cxn ang="0">
                  <a:pos x="72" y="110"/>
                </a:cxn>
                <a:cxn ang="0">
                  <a:pos x="82" y="104"/>
                </a:cxn>
                <a:cxn ang="0">
                  <a:pos x="103" y="94"/>
                </a:cxn>
                <a:cxn ang="0">
                  <a:pos x="121" y="78"/>
                </a:cxn>
                <a:cxn ang="0">
                  <a:pos x="139" y="60"/>
                </a:cxn>
                <a:cxn ang="0">
                  <a:pos x="155" y="42"/>
                </a:cxn>
                <a:cxn ang="0">
                  <a:pos x="171" y="26"/>
                </a:cxn>
                <a:cxn ang="0">
                  <a:pos x="189" y="12"/>
                </a:cxn>
                <a:cxn ang="0">
                  <a:pos x="210" y="3"/>
                </a:cxn>
                <a:cxn ang="0">
                  <a:pos x="234" y="0"/>
                </a:cxn>
              </a:cxnLst>
              <a:rect l="0" t="0" r="r" b="b"/>
              <a:pathLst>
                <a:path w="235" h="138">
                  <a:moveTo>
                    <a:pt x="234" y="0"/>
                  </a:moveTo>
                  <a:lnTo>
                    <a:pt x="235" y="6"/>
                  </a:lnTo>
                  <a:lnTo>
                    <a:pt x="233" y="10"/>
                  </a:lnTo>
                  <a:lnTo>
                    <a:pt x="230" y="13"/>
                  </a:lnTo>
                  <a:lnTo>
                    <a:pt x="225" y="15"/>
                  </a:lnTo>
                  <a:lnTo>
                    <a:pt x="220" y="17"/>
                  </a:lnTo>
                  <a:lnTo>
                    <a:pt x="215" y="19"/>
                  </a:lnTo>
                  <a:lnTo>
                    <a:pt x="210" y="21"/>
                  </a:lnTo>
                  <a:lnTo>
                    <a:pt x="205" y="25"/>
                  </a:lnTo>
                  <a:lnTo>
                    <a:pt x="196" y="34"/>
                  </a:lnTo>
                  <a:lnTo>
                    <a:pt x="187" y="45"/>
                  </a:lnTo>
                  <a:lnTo>
                    <a:pt x="178" y="56"/>
                  </a:lnTo>
                  <a:lnTo>
                    <a:pt x="167" y="67"/>
                  </a:lnTo>
                  <a:lnTo>
                    <a:pt x="157" y="79"/>
                  </a:lnTo>
                  <a:lnTo>
                    <a:pt x="148" y="89"/>
                  </a:lnTo>
                  <a:lnTo>
                    <a:pt x="136" y="100"/>
                  </a:lnTo>
                  <a:lnTo>
                    <a:pt x="126" y="109"/>
                  </a:lnTo>
                  <a:lnTo>
                    <a:pt x="114" y="118"/>
                  </a:lnTo>
                  <a:lnTo>
                    <a:pt x="103" y="125"/>
                  </a:lnTo>
                  <a:lnTo>
                    <a:pt x="90" y="131"/>
                  </a:lnTo>
                  <a:lnTo>
                    <a:pt x="78" y="135"/>
                  </a:lnTo>
                  <a:lnTo>
                    <a:pt x="64" y="138"/>
                  </a:lnTo>
                  <a:lnTo>
                    <a:pt x="50" y="136"/>
                  </a:lnTo>
                  <a:lnTo>
                    <a:pt x="35" y="134"/>
                  </a:lnTo>
                  <a:lnTo>
                    <a:pt x="19" y="128"/>
                  </a:lnTo>
                  <a:lnTo>
                    <a:pt x="12" y="126"/>
                  </a:lnTo>
                  <a:lnTo>
                    <a:pt x="7" y="121"/>
                  </a:lnTo>
                  <a:lnTo>
                    <a:pt x="4" y="116"/>
                  </a:lnTo>
                  <a:lnTo>
                    <a:pt x="0" y="109"/>
                  </a:lnTo>
                  <a:lnTo>
                    <a:pt x="11" y="110"/>
                  </a:lnTo>
                  <a:lnTo>
                    <a:pt x="20" y="112"/>
                  </a:lnTo>
                  <a:lnTo>
                    <a:pt x="30" y="113"/>
                  </a:lnTo>
                  <a:lnTo>
                    <a:pt x="41" y="115"/>
                  </a:lnTo>
                  <a:lnTo>
                    <a:pt x="51" y="115"/>
                  </a:lnTo>
                  <a:lnTo>
                    <a:pt x="61" y="113"/>
                  </a:lnTo>
                  <a:lnTo>
                    <a:pt x="72" y="110"/>
                  </a:lnTo>
                  <a:lnTo>
                    <a:pt x="82" y="104"/>
                  </a:lnTo>
                  <a:lnTo>
                    <a:pt x="103" y="94"/>
                  </a:lnTo>
                  <a:lnTo>
                    <a:pt x="121" y="78"/>
                  </a:lnTo>
                  <a:lnTo>
                    <a:pt x="139" y="60"/>
                  </a:lnTo>
                  <a:lnTo>
                    <a:pt x="155" y="42"/>
                  </a:lnTo>
                  <a:lnTo>
                    <a:pt x="171" y="26"/>
                  </a:lnTo>
                  <a:lnTo>
                    <a:pt x="189" y="12"/>
                  </a:lnTo>
                  <a:lnTo>
                    <a:pt x="210" y="3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0" name="Freeform 391"/>
            <p:cNvSpPr>
              <a:spLocks/>
            </p:cNvSpPr>
            <p:nvPr/>
          </p:nvSpPr>
          <p:spPr bwMode="auto">
            <a:xfrm>
              <a:off x="1890" y="726"/>
              <a:ext cx="237" cy="164"/>
            </a:xfrm>
            <a:custGeom>
              <a:avLst/>
              <a:gdLst/>
              <a:ahLst/>
              <a:cxnLst>
                <a:cxn ang="0">
                  <a:pos x="270" y="306"/>
                </a:cxn>
                <a:cxn ang="0">
                  <a:pos x="244" y="321"/>
                </a:cxn>
                <a:cxn ang="0">
                  <a:pos x="214" y="329"/>
                </a:cxn>
                <a:cxn ang="0">
                  <a:pos x="179" y="325"/>
                </a:cxn>
                <a:cxn ang="0">
                  <a:pos x="133" y="304"/>
                </a:cxn>
                <a:cxn ang="0">
                  <a:pos x="77" y="263"/>
                </a:cxn>
                <a:cxn ang="0">
                  <a:pos x="31" y="216"/>
                </a:cxn>
                <a:cxn ang="0">
                  <a:pos x="4" y="180"/>
                </a:cxn>
                <a:cxn ang="0">
                  <a:pos x="21" y="150"/>
                </a:cxn>
                <a:cxn ang="0">
                  <a:pos x="25" y="157"/>
                </a:cxn>
                <a:cxn ang="0">
                  <a:pos x="39" y="174"/>
                </a:cxn>
                <a:cxn ang="0">
                  <a:pos x="61" y="198"/>
                </a:cxn>
                <a:cxn ang="0">
                  <a:pos x="88" y="226"/>
                </a:cxn>
                <a:cxn ang="0">
                  <a:pos x="119" y="253"/>
                </a:cxn>
                <a:cxn ang="0">
                  <a:pos x="152" y="276"/>
                </a:cxn>
                <a:cxn ang="0">
                  <a:pos x="187" y="292"/>
                </a:cxn>
                <a:cxn ang="0">
                  <a:pos x="220" y="295"/>
                </a:cxn>
                <a:cxn ang="0">
                  <a:pos x="247" y="281"/>
                </a:cxn>
                <a:cxn ang="0">
                  <a:pos x="279" y="251"/>
                </a:cxn>
                <a:cxn ang="0">
                  <a:pos x="314" y="210"/>
                </a:cxn>
                <a:cxn ang="0">
                  <a:pos x="351" y="162"/>
                </a:cxn>
                <a:cxn ang="0">
                  <a:pos x="385" y="113"/>
                </a:cxn>
                <a:cxn ang="0">
                  <a:pos x="414" y="69"/>
                </a:cxn>
                <a:cxn ang="0">
                  <a:pos x="435" y="35"/>
                </a:cxn>
                <a:cxn ang="0">
                  <a:pos x="446" y="16"/>
                </a:cxn>
                <a:cxn ang="0">
                  <a:pos x="475" y="3"/>
                </a:cxn>
                <a:cxn ang="0">
                  <a:pos x="464" y="21"/>
                </a:cxn>
                <a:cxn ang="0">
                  <a:pos x="445" y="53"/>
                </a:cxn>
                <a:cxn ang="0">
                  <a:pos x="419" y="96"/>
                </a:cxn>
                <a:cxn ang="0">
                  <a:pos x="389" y="144"/>
                </a:cxn>
                <a:cxn ang="0">
                  <a:pos x="357" y="194"/>
                </a:cxn>
                <a:cxn ang="0">
                  <a:pos x="325" y="241"/>
                </a:cxn>
                <a:cxn ang="0">
                  <a:pos x="294" y="281"/>
                </a:cxn>
              </a:cxnLst>
              <a:rect l="0" t="0" r="r" b="b"/>
              <a:pathLst>
                <a:path w="476" h="329">
                  <a:moveTo>
                    <a:pt x="280" y="298"/>
                  </a:moveTo>
                  <a:lnTo>
                    <a:pt x="270" y="306"/>
                  </a:lnTo>
                  <a:lnTo>
                    <a:pt x="258" y="314"/>
                  </a:lnTo>
                  <a:lnTo>
                    <a:pt x="244" y="321"/>
                  </a:lnTo>
                  <a:lnTo>
                    <a:pt x="230" y="325"/>
                  </a:lnTo>
                  <a:lnTo>
                    <a:pt x="214" y="329"/>
                  </a:lnTo>
                  <a:lnTo>
                    <a:pt x="197" y="329"/>
                  </a:lnTo>
                  <a:lnTo>
                    <a:pt x="179" y="325"/>
                  </a:lnTo>
                  <a:lnTo>
                    <a:pt x="160" y="319"/>
                  </a:lnTo>
                  <a:lnTo>
                    <a:pt x="133" y="304"/>
                  </a:lnTo>
                  <a:lnTo>
                    <a:pt x="104" y="286"/>
                  </a:lnTo>
                  <a:lnTo>
                    <a:pt x="77" y="263"/>
                  </a:lnTo>
                  <a:lnTo>
                    <a:pt x="53" y="239"/>
                  </a:lnTo>
                  <a:lnTo>
                    <a:pt x="31" y="216"/>
                  </a:lnTo>
                  <a:lnTo>
                    <a:pt x="15" y="196"/>
                  </a:lnTo>
                  <a:lnTo>
                    <a:pt x="4" y="180"/>
                  </a:lnTo>
                  <a:lnTo>
                    <a:pt x="0" y="171"/>
                  </a:lnTo>
                  <a:lnTo>
                    <a:pt x="21" y="150"/>
                  </a:lnTo>
                  <a:lnTo>
                    <a:pt x="22" y="151"/>
                  </a:lnTo>
                  <a:lnTo>
                    <a:pt x="25" y="157"/>
                  </a:lnTo>
                  <a:lnTo>
                    <a:pt x="31" y="164"/>
                  </a:lnTo>
                  <a:lnTo>
                    <a:pt x="39" y="174"/>
                  </a:lnTo>
                  <a:lnTo>
                    <a:pt x="50" y="186"/>
                  </a:lnTo>
                  <a:lnTo>
                    <a:pt x="61" y="198"/>
                  </a:lnTo>
                  <a:lnTo>
                    <a:pt x="74" y="212"/>
                  </a:lnTo>
                  <a:lnTo>
                    <a:pt x="88" y="226"/>
                  </a:lnTo>
                  <a:lnTo>
                    <a:pt x="103" y="240"/>
                  </a:lnTo>
                  <a:lnTo>
                    <a:pt x="119" y="253"/>
                  </a:lnTo>
                  <a:lnTo>
                    <a:pt x="135" y="265"/>
                  </a:lnTo>
                  <a:lnTo>
                    <a:pt x="152" y="276"/>
                  </a:lnTo>
                  <a:lnTo>
                    <a:pt x="169" y="285"/>
                  </a:lnTo>
                  <a:lnTo>
                    <a:pt x="187" y="292"/>
                  </a:lnTo>
                  <a:lnTo>
                    <a:pt x="204" y="295"/>
                  </a:lnTo>
                  <a:lnTo>
                    <a:pt x="220" y="295"/>
                  </a:lnTo>
                  <a:lnTo>
                    <a:pt x="233" y="291"/>
                  </a:lnTo>
                  <a:lnTo>
                    <a:pt x="247" y="281"/>
                  </a:lnTo>
                  <a:lnTo>
                    <a:pt x="263" y="269"/>
                  </a:lnTo>
                  <a:lnTo>
                    <a:pt x="279" y="251"/>
                  </a:lnTo>
                  <a:lnTo>
                    <a:pt x="297" y="232"/>
                  </a:lnTo>
                  <a:lnTo>
                    <a:pt x="314" y="210"/>
                  </a:lnTo>
                  <a:lnTo>
                    <a:pt x="333" y="186"/>
                  </a:lnTo>
                  <a:lnTo>
                    <a:pt x="351" y="162"/>
                  </a:lnTo>
                  <a:lnTo>
                    <a:pt x="369" y="137"/>
                  </a:lnTo>
                  <a:lnTo>
                    <a:pt x="385" y="113"/>
                  </a:lnTo>
                  <a:lnTo>
                    <a:pt x="400" y="90"/>
                  </a:lnTo>
                  <a:lnTo>
                    <a:pt x="414" y="69"/>
                  </a:lnTo>
                  <a:lnTo>
                    <a:pt x="425" y="51"/>
                  </a:lnTo>
                  <a:lnTo>
                    <a:pt x="435" y="35"/>
                  </a:lnTo>
                  <a:lnTo>
                    <a:pt x="442" y="23"/>
                  </a:lnTo>
                  <a:lnTo>
                    <a:pt x="446" y="16"/>
                  </a:lnTo>
                  <a:lnTo>
                    <a:pt x="476" y="0"/>
                  </a:lnTo>
                  <a:lnTo>
                    <a:pt x="475" y="3"/>
                  </a:lnTo>
                  <a:lnTo>
                    <a:pt x="470" y="9"/>
                  </a:lnTo>
                  <a:lnTo>
                    <a:pt x="464" y="21"/>
                  </a:lnTo>
                  <a:lnTo>
                    <a:pt x="455" y="36"/>
                  </a:lnTo>
                  <a:lnTo>
                    <a:pt x="445" y="53"/>
                  </a:lnTo>
                  <a:lnTo>
                    <a:pt x="433" y="74"/>
                  </a:lnTo>
                  <a:lnTo>
                    <a:pt x="419" y="96"/>
                  </a:lnTo>
                  <a:lnTo>
                    <a:pt x="405" y="119"/>
                  </a:lnTo>
                  <a:lnTo>
                    <a:pt x="389" y="144"/>
                  </a:lnTo>
                  <a:lnTo>
                    <a:pt x="373" y="169"/>
                  </a:lnTo>
                  <a:lnTo>
                    <a:pt x="357" y="194"/>
                  </a:lnTo>
                  <a:lnTo>
                    <a:pt x="341" y="218"/>
                  </a:lnTo>
                  <a:lnTo>
                    <a:pt x="325" y="241"/>
                  </a:lnTo>
                  <a:lnTo>
                    <a:pt x="309" y="262"/>
                  </a:lnTo>
                  <a:lnTo>
                    <a:pt x="294" y="281"/>
                  </a:lnTo>
                  <a:lnTo>
                    <a:pt x="280" y="2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1" name="Freeform 392"/>
            <p:cNvSpPr>
              <a:spLocks/>
            </p:cNvSpPr>
            <p:nvPr/>
          </p:nvSpPr>
          <p:spPr bwMode="auto">
            <a:xfrm>
              <a:off x="2121" y="747"/>
              <a:ext cx="29" cy="189"/>
            </a:xfrm>
            <a:custGeom>
              <a:avLst/>
              <a:gdLst/>
              <a:ahLst/>
              <a:cxnLst>
                <a:cxn ang="0">
                  <a:pos x="44" y="57"/>
                </a:cxn>
                <a:cxn ang="0">
                  <a:pos x="33" y="159"/>
                </a:cxn>
                <a:cxn ang="0">
                  <a:pos x="59" y="378"/>
                </a:cxn>
                <a:cxn ang="0">
                  <a:pos x="41" y="350"/>
                </a:cxn>
                <a:cxn ang="0">
                  <a:pos x="29" y="317"/>
                </a:cxn>
                <a:cxn ang="0">
                  <a:pos x="18" y="279"/>
                </a:cxn>
                <a:cxn ang="0">
                  <a:pos x="13" y="237"/>
                </a:cxn>
                <a:cxn ang="0">
                  <a:pos x="8" y="194"/>
                </a:cxn>
                <a:cxn ang="0">
                  <a:pos x="5" y="152"/>
                </a:cxn>
                <a:cxn ang="0">
                  <a:pos x="2" y="110"/>
                </a:cxn>
                <a:cxn ang="0">
                  <a:pos x="0" y="73"/>
                </a:cxn>
                <a:cxn ang="0">
                  <a:pos x="2" y="64"/>
                </a:cxn>
                <a:cxn ang="0">
                  <a:pos x="6" y="54"/>
                </a:cxn>
                <a:cxn ang="0">
                  <a:pos x="10" y="44"/>
                </a:cxn>
                <a:cxn ang="0">
                  <a:pos x="16" y="33"/>
                </a:cxn>
                <a:cxn ang="0">
                  <a:pos x="23" y="23"/>
                </a:cxn>
                <a:cxn ang="0">
                  <a:pos x="31" y="14"/>
                </a:cxn>
                <a:cxn ang="0">
                  <a:pos x="39" y="6"/>
                </a:cxn>
                <a:cxn ang="0">
                  <a:pos x="48" y="0"/>
                </a:cxn>
                <a:cxn ang="0">
                  <a:pos x="48" y="7"/>
                </a:cxn>
                <a:cxn ang="0">
                  <a:pos x="47" y="22"/>
                </a:cxn>
                <a:cxn ang="0">
                  <a:pos x="45" y="41"/>
                </a:cxn>
                <a:cxn ang="0">
                  <a:pos x="44" y="57"/>
                </a:cxn>
              </a:cxnLst>
              <a:rect l="0" t="0" r="r" b="b"/>
              <a:pathLst>
                <a:path w="59" h="378">
                  <a:moveTo>
                    <a:pt x="44" y="57"/>
                  </a:moveTo>
                  <a:lnTo>
                    <a:pt x="33" y="159"/>
                  </a:lnTo>
                  <a:lnTo>
                    <a:pt x="59" y="378"/>
                  </a:lnTo>
                  <a:lnTo>
                    <a:pt x="41" y="350"/>
                  </a:lnTo>
                  <a:lnTo>
                    <a:pt x="29" y="317"/>
                  </a:lnTo>
                  <a:lnTo>
                    <a:pt x="18" y="279"/>
                  </a:lnTo>
                  <a:lnTo>
                    <a:pt x="13" y="237"/>
                  </a:lnTo>
                  <a:lnTo>
                    <a:pt x="8" y="194"/>
                  </a:lnTo>
                  <a:lnTo>
                    <a:pt x="5" y="152"/>
                  </a:lnTo>
                  <a:lnTo>
                    <a:pt x="2" y="110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6" y="54"/>
                  </a:lnTo>
                  <a:lnTo>
                    <a:pt x="10" y="44"/>
                  </a:lnTo>
                  <a:lnTo>
                    <a:pt x="16" y="33"/>
                  </a:lnTo>
                  <a:lnTo>
                    <a:pt x="23" y="23"/>
                  </a:lnTo>
                  <a:lnTo>
                    <a:pt x="31" y="14"/>
                  </a:lnTo>
                  <a:lnTo>
                    <a:pt x="39" y="6"/>
                  </a:lnTo>
                  <a:lnTo>
                    <a:pt x="48" y="0"/>
                  </a:lnTo>
                  <a:lnTo>
                    <a:pt x="48" y="7"/>
                  </a:lnTo>
                  <a:lnTo>
                    <a:pt x="47" y="22"/>
                  </a:lnTo>
                  <a:lnTo>
                    <a:pt x="45" y="41"/>
                  </a:lnTo>
                  <a:lnTo>
                    <a:pt x="44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2" name="Freeform 393"/>
            <p:cNvSpPr>
              <a:spLocks/>
            </p:cNvSpPr>
            <p:nvPr/>
          </p:nvSpPr>
          <p:spPr bwMode="auto">
            <a:xfrm>
              <a:off x="2084" y="305"/>
              <a:ext cx="26" cy="4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6" y="12"/>
                </a:cxn>
                <a:cxn ang="0">
                  <a:pos x="9" y="22"/>
                </a:cxn>
                <a:cxn ang="0">
                  <a:pos x="14" y="32"/>
                </a:cxn>
                <a:cxn ang="0">
                  <a:pos x="20" y="41"/>
                </a:cxn>
                <a:cxn ang="0">
                  <a:pos x="27" y="51"/>
                </a:cxn>
                <a:cxn ang="0">
                  <a:pos x="35" y="59"/>
                </a:cxn>
                <a:cxn ang="0">
                  <a:pos x="43" y="67"/>
                </a:cxn>
                <a:cxn ang="0">
                  <a:pos x="53" y="75"/>
                </a:cxn>
                <a:cxn ang="0">
                  <a:pos x="51" y="81"/>
                </a:cxn>
                <a:cxn ang="0">
                  <a:pos x="45" y="88"/>
                </a:cxn>
                <a:cxn ang="0">
                  <a:pos x="38" y="93"/>
                </a:cxn>
                <a:cxn ang="0">
                  <a:pos x="35" y="93"/>
                </a:cxn>
                <a:cxn ang="0">
                  <a:pos x="36" y="86"/>
                </a:cxn>
                <a:cxn ang="0">
                  <a:pos x="36" y="81"/>
                </a:cxn>
                <a:cxn ang="0">
                  <a:pos x="32" y="75"/>
                </a:cxn>
                <a:cxn ang="0">
                  <a:pos x="29" y="69"/>
                </a:cxn>
                <a:cxn ang="0">
                  <a:pos x="23" y="65"/>
                </a:cxn>
                <a:cxn ang="0">
                  <a:pos x="17" y="59"/>
                </a:cxn>
                <a:cxn ang="0">
                  <a:pos x="12" y="53"/>
                </a:cxn>
                <a:cxn ang="0">
                  <a:pos x="6" y="46"/>
                </a:cxn>
                <a:cxn ang="0">
                  <a:pos x="1" y="33"/>
                </a:cxn>
                <a:cxn ang="0">
                  <a:pos x="0" y="17"/>
                </a:cxn>
                <a:cxn ang="0">
                  <a:pos x="1" y="5"/>
                </a:cxn>
                <a:cxn ang="0">
                  <a:pos x="4" y="0"/>
                </a:cxn>
              </a:cxnLst>
              <a:rect l="0" t="0" r="r" b="b"/>
              <a:pathLst>
                <a:path w="53" h="93">
                  <a:moveTo>
                    <a:pt x="4" y="0"/>
                  </a:moveTo>
                  <a:lnTo>
                    <a:pt x="6" y="12"/>
                  </a:lnTo>
                  <a:lnTo>
                    <a:pt x="9" y="22"/>
                  </a:lnTo>
                  <a:lnTo>
                    <a:pt x="14" y="32"/>
                  </a:lnTo>
                  <a:lnTo>
                    <a:pt x="20" y="41"/>
                  </a:lnTo>
                  <a:lnTo>
                    <a:pt x="27" y="51"/>
                  </a:lnTo>
                  <a:lnTo>
                    <a:pt x="35" y="59"/>
                  </a:lnTo>
                  <a:lnTo>
                    <a:pt x="43" y="67"/>
                  </a:lnTo>
                  <a:lnTo>
                    <a:pt x="53" y="75"/>
                  </a:lnTo>
                  <a:lnTo>
                    <a:pt x="51" y="81"/>
                  </a:lnTo>
                  <a:lnTo>
                    <a:pt x="45" y="88"/>
                  </a:lnTo>
                  <a:lnTo>
                    <a:pt x="38" y="93"/>
                  </a:lnTo>
                  <a:lnTo>
                    <a:pt x="35" y="93"/>
                  </a:lnTo>
                  <a:lnTo>
                    <a:pt x="36" y="86"/>
                  </a:lnTo>
                  <a:lnTo>
                    <a:pt x="36" y="81"/>
                  </a:lnTo>
                  <a:lnTo>
                    <a:pt x="32" y="75"/>
                  </a:lnTo>
                  <a:lnTo>
                    <a:pt x="29" y="69"/>
                  </a:lnTo>
                  <a:lnTo>
                    <a:pt x="23" y="65"/>
                  </a:lnTo>
                  <a:lnTo>
                    <a:pt x="17" y="59"/>
                  </a:lnTo>
                  <a:lnTo>
                    <a:pt x="12" y="53"/>
                  </a:lnTo>
                  <a:lnTo>
                    <a:pt x="6" y="46"/>
                  </a:lnTo>
                  <a:lnTo>
                    <a:pt x="1" y="33"/>
                  </a:lnTo>
                  <a:lnTo>
                    <a:pt x="0" y="17"/>
                  </a:lnTo>
                  <a:lnTo>
                    <a:pt x="1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Freeform 394"/>
            <p:cNvSpPr>
              <a:spLocks/>
            </p:cNvSpPr>
            <p:nvPr/>
          </p:nvSpPr>
          <p:spPr bwMode="auto">
            <a:xfrm>
              <a:off x="2067" y="364"/>
              <a:ext cx="41" cy="2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77" y="12"/>
                </a:cxn>
                <a:cxn ang="0">
                  <a:pos x="73" y="20"/>
                </a:cxn>
                <a:cxn ang="0">
                  <a:pos x="65" y="28"/>
                </a:cxn>
                <a:cxn ang="0">
                  <a:pos x="52" y="38"/>
                </a:cxn>
                <a:cxn ang="0">
                  <a:pos x="37" y="39"/>
                </a:cxn>
                <a:cxn ang="0">
                  <a:pos x="25" y="38"/>
                </a:cxn>
                <a:cxn ang="0">
                  <a:pos x="16" y="35"/>
                </a:cxn>
                <a:cxn ang="0">
                  <a:pos x="9" y="31"/>
                </a:cxn>
                <a:cxn ang="0">
                  <a:pos x="4" y="27"/>
                </a:cxn>
                <a:cxn ang="0">
                  <a:pos x="1" y="23"/>
                </a:cxn>
                <a:cxn ang="0">
                  <a:pos x="0" y="19"/>
                </a:cxn>
                <a:cxn ang="0">
                  <a:pos x="0" y="17"/>
                </a:cxn>
                <a:cxn ang="0">
                  <a:pos x="18" y="21"/>
                </a:cxn>
                <a:cxn ang="0">
                  <a:pos x="34" y="23"/>
                </a:cxn>
                <a:cxn ang="0">
                  <a:pos x="48" y="20"/>
                </a:cxn>
                <a:cxn ang="0">
                  <a:pos x="60" y="15"/>
                </a:cxn>
                <a:cxn ang="0">
                  <a:pos x="69" y="10"/>
                </a:cxn>
                <a:cxn ang="0">
                  <a:pos x="76" y="4"/>
                </a:cxn>
                <a:cxn ang="0">
                  <a:pos x="79" y="1"/>
                </a:cxn>
                <a:cxn ang="0">
                  <a:pos x="82" y="0"/>
                </a:cxn>
              </a:cxnLst>
              <a:rect l="0" t="0" r="r" b="b"/>
              <a:pathLst>
                <a:path w="82" h="39">
                  <a:moveTo>
                    <a:pt x="82" y="0"/>
                  </a:moveTo>
                  <a:lnTo>
                    <a:pt x="77" y="12"/>
                  </a:lnTo>
                  <a:lnTo>
                    <a:pt x="73" y="20"/>
                  </a:lnTo>
                  <a:lnTo>
                    <a:pt x="65" y="28"/>
                  </a:lnTo>
                  <a:lnTo>
                    <a:pt x="52" y="38"/>
                  </a:lnTo>
                  <a:lnTo>
                    <a:pt x="37" y="39"/>
                  </a:lnTo>
                  <a:lnTo>
                    <a:pt x="25" y="38"/>
                  </a:lnTo>
                  <a:lnTo>
                    <a:pt x="16" y="35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18" y="21"/>
                  </a:lnTo>
                  <a:lnTo>
                    <a:pt x="34" y="23"/>
                  </a:lnTo>
                  <a:lnTo>
                    <a:pt x="48" y="20"/>
                  </a:lnTo>
                  <a:lnTo>
                    <a:pt x="60" y="15"/>
                  </a:lnTo>
                  <a:lnTo>
                    <a:pt x="69" y="10"/>
                  </a:lnTo>
                  <a:lnTo>
                    <a:pt x="76" y="4"/>
                  </a:lnTo>
                  <a:lnTo>
                    <a:pt x="79" y="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Freeform 399"/>
            <p:cNvSpPr>
              <a:spLocks/>
            </p:cNvSpPr>
            <p:nvPr/>
          </p:nvSpPr>
          <p:spPr bwMode="auto">
            <a:xfrm>
              <a:off x="2011" y="296"/>
              <a:ext cx="41" cy="37"/>
            </a:xfrm>
            <a:custGeom>
              <a:avLst/>
              <a:gdLst/>
              <a:ahLst/>
              <a:cxnLst>
                <a:cxn ang="0">
                  <a:pos x="13" y="28"/>
                </a:cxn>
                <a:cxn ang="0">
                  <a:pos x="14" y="20"/>
                </a:cxn>
                <a:cxn ang="0">
                  <a:pos x="17" y="12"/>
                </a:cxn>
                <a:cxn ang="0">
                  <a:pos x="23" y="5"/>
                </a:cxn>
                <a:cxn ang="0">
                  <a:pos x="31" y="0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4" y="13"/>
                </a:cxn>
                <a:cxn ang="0">
                  <a:pos x="1" y="21"/>
                </a:cxn>
                <a:cxn ang="0">
                  <a:pos x="0" y="30"/>
                </a:cxn>
                <a:cxn ang="0">
                  <a:pos x="1" y="39"/>
                </a:cxn>
                <a:cxn ang="0">
                  <a:pos x="5" y="47"/>
                </a:cxn>
                <a:cxn ang="0">
                  <a:pos x="9" y="54"/>
                </a:cxn>
                <a:cxn ang="0">
                  <a:pos x="15" y="61"/>
                </a:cxn>
                <a:cxn ang="0">
                  <a:pos x="23" y="66"/>
                </a:cxn>
                <a:cxn ang="0">
                  <a:pos x="31" y="70"/>
                </a:cxn>
                <a:cxn ang="0">
                  <a:pos x="40" y="72"/>
                </a:cxn>
                <a:cxn ang="0">
                  <a:pos x="51" y="73"/>
                </a:cxn>
                <a:cxn ang="0">
                  <a:pos x="60" y="72"/>
                </a:cxn>
                <a:cxn ang="0">
                  <a:pos x="69" y="71"/>
                </a:cxn>
                <a:cxn ang="0">
                  <a:pos x="76" y="68"/>
                </a:cxn>
                <a:cxn ang="0">
                  <a:pos x="83" y="63"/>
                </a:cxn>
                <a:cxn ang="0">
                  <a:pos x="78" y="64"/>
                </a:cxn>
                <a:cxn ang="0">
                  <a:pos x="75" y="64"/>
                </a:cxn>
                <a:cxn ang="0">
                  <a:pos x="70" y="65"/>
                </a:cxn>
                <a:cxn ang="0">
                  <a:pos x="66" y="65"/>
                </a:cxn>
                <a:cxn ang="0">
                  <a:pos x="55" y="64"/>
                </a:cxn>
                <a:cxn ang="0">
                  <a:pos x="45" y="63"/>
                </a:cxn>
                <a:cxn ang="0">
                  <a:pos x="36" y="59"/>
                </a:cxn>
                <a:cxn ang="0">
                  <a:pos x="29" y="55"/>
                </a:cxn>
                <a:cxn ang="0">
                  <a:pos x="22" y="49"/>
                </a:cxn>
                <a:cxn ang="0">
                  <a:pos x="17" y="43"/>
                </a:cxn>
                <a:cxn ang="0">
                  <a:pos x="14" y="36"/>
                </a:cxn>
                <a:cxn ang="0">
                  <a:pos x="13" y="28"/>
                </a:cxn>
              </a:cxnLst>
              <a:rect l="0" t="0" r="r" b="b"/>
              <a:pathLst>
                <a:path w="83" h="73">
                  <a:moveTo>
                    <a:pt x="13" y="28"/>
                  </a:moveTo>
                  <a:lnTo>
                    <a:pt x="14" y="20"/>
                  </a:lnTo>
                  <a:lnTo>
                    <a:pt x="17" y="12"/>
                  </a:lnTo>
                  <a:lnTo>
                    <a:pt x="23" y="5"/>
                  </a:lnTo>
                  <a:lnTo>
                    <a:pt x="31" y="0"/>
                  </a:lnTo>
                  <a:lnTo>
                    <a:pt x="13" y="0"/>
                  </a:lnTo>
                  <a:lnTo>
                    <a:pt x="7" y="6"/>
                  </a:lnTo>
                  <a:lnTo>
                    <a:pt x="4" y="13"/>
                  </a:lnTo>
                  <a:lnTo>
                    <a:pt x="1" y="21"/>
                  </a:lnTo>
                  <a:lnTo>
                    <a:pt x="0" y="30"/>
                  </a:lnTo>
                  <a:lnTo>
                    <a:pt x="1" y="39"/>
                  </a:lnTo>
                  <a:lnTo>
                    <a:pt x="5" y="47"/>
                  </a:lnTo>
                  <a:lnTo>
                    <a:pt x="9" y="54"/>
                  </a:lnTo>
                  <a:lnTo>
                    <a:pt x="15" y="61"/>
                  </a:lnTo>
                  <a:lnTo>
                    <a:pt x="23" y="66"/>
                  </a:lnTo>
                  <a:lnTo>
                    <a:pt x="31" y="70"/>
                  </a:lnTo>
                  <a:lnTo>
                    <a:pt x="40" y="72"/>
                  </a:lnTo>
                  <a:lnTo>
                    <a:pt x="51" y="73"/>
                  </a:lnTo>
                  <a:lnTo>
                    <a:pt x="60" y="72"/>
                  </a:lnTo>
                  <a:lnTo>
                    <a:pt x="69" y="71"/>
                  </a:lnTo>
                  <a:lnTo>
                    <a:pt x="76" y="68"/>
                  </a:lnTo>
                  <a:lnTo>
                    <a:pt x="83" y="63"/>
                  </a:lnTo>
                  <a:lnTo>
                    <a:pt x="78" y="64"/>
                  </a:lnTo>
                  <a:lnTo>
                    <a:pt x="75" y="64"/>
                  </a:lnTo>
                  <a:lnTo>
                    <a:pt x="70" y="65"/>
                  </a:lnTo>
                  <a:lnTo>
                    <a:pt x="66" y="65"/>
                  </a:lnTo>
                  <a:lnTo>
                    <a:pt x="55" y="64"/>
                  </a:lnTo>
                  <a:lnTo>
                    <a:pt x="45" y="63"/>
                  </a:lnTo>
                  <a:lnTo>
                    <a:pt x="36" y="59"/>
                  </a:lnTo>
                  <a:lnTo>
                    <a:pt x="29" y="55"/>
                  </a:lnTo>
                  <a:lnTo>
                    <a:pt x="22" y="49"/>
                  </a:lnTo>
                  <a:lnTo>
                    <a:pt x="17" y="43"/>
                  </a:lnTo>
                  <a:lnTo>
                    <a:pt x="14" y="36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5" name="Freeform 400"/>
            <p:cNvSpPr>
              <a:spLocks/>
            </p:cNvSpPr>
            <p:nvPr/>
          </p:nvSpPr>
          <p:spPr bwMode="auto">
            <a:xfrm>
              <a:off x="2104" y="286"/>
              <a:ext cx="37" cy="33"/>
            </a:xfrm>
            <a:custGeom>
              <a:avLst/>
              <a:gdLst/>
              <a:ahLst/>
              <a:cxnLst>
                <a:cxn ang="0">
                  <a:pos x="12" y="25"/>
                </a:cxn>
                <a:cxn ang="0">
                  <a:pos x="13" y="17"/>
                </a:cxn>
                <a:cxn ang="0">
                  <a:pos x="17" y="10"/>
                </a:cxn>
                <a:cxn ang="0">
                  <a:pos x="22" y="4"/>
                </a:cxn>
                <a:cxn ang="0">
                  <a:pos x="29" y="0"/>
                </a:cxn>
                <a:cxn ang="0">
                  <a:pos x="12" y="0"/>
                </a:cxn>
                <a:cxn ang="0">
                  <a:pos x="7" y="6"/>
                </a:cxn>
                <a:cxn ang="0">
                  <a:pos x="4" y="11"/>
                </a:cxn>
                <a:cxn ang="0">
                  <a:pos x="2" y="18"/>
                </a:cxn>
                <a:cxn ang="0">
                  <a:pos x="0" y="26"/>
                </a:cxn>
                <a:cxn ang="0">
                  <a:pos x="2" y="34"/>
                </a:cxn>
                <a:cxn ang="0">
                  <a:pos x="4" y="41"/>
                </a:cxn>
                <a:cxn ang="0">
                  <a:pos x="9" y="48"/>
                </a:cxn>
                <a:cxn ang="0">
                  <a:pos x="14" y="54"/>
                </a:cxn>
                <a:cxn ang="0">
                  <a:pos x="21" y="59"/>
                </a:cxn>
                <a:cxn ang="0">
                  <a:pos x="28" y="62"/>
                </a:cxn>
                <a:cxn ang="0">
                  <a:pos x="37" y="64"/>
                </a:cxn>
                <a:cxn ang="0">
                  <a:pos x="47" y="66"/>
                </a:cxn>
                <a:cxn ang="0">
                  <a:pos x="55" y="64"/>
                </a:cxn>
                <a:cxn ang="0">
                  <a:pos x="63" y="63"/>
                </a:cxn>
                <a:cxn ang="0">
                  <a:pos x="70" y="61"/>
                </a:cxn>
                <a:cxn ang="0">
                  <a:pos x="75" y="57"/>
                </a:cxn>
                <a:cxn ang="0">
                  <a:pos x="72" y="59"/>
                </a:cxn>
                <a:cxn ang="0">
                  <a:pos x="67" y="59"/>
                </a:cxn>
                <a:cxn ang="0">
                  <a:pos x="64" y="59"/>
                </a:cxn>
                <a:cxn ang="0">
                  <a:pos x="59" y="59"/>
                </a:cxn>
                <a:cxn ang="0">
                  <a:pos x="50" y="57"/>
                </a:cxn>
                <a:cxn ang="0">
                  <a:pos x="41" y="56"/>
                </a:cxn>
                <a:cxn ang="0">
                  <a:pos x="33" y="53"/>
                </a:cxn>
                <a:cxn ang="0">
                  <a:pos x="26" y="48"/>
                </a:cxn>
                <a:cxn ang="0">
                  <a:pos x="20" y="44"/>
                </a:cxn>
                <a:cxn ang="0">
                  <a:pos x="15" y="38"/>
                </a:cxn>
                <a:cxn ang="0">
                  <a:pos x="13" y="32"/>
                </a:cxn>
                <a:cxn ang="0">
                  <a:pos x="12" y="25"/>
                </a:cxn>
              </a:cxnLst>
              <a:rect l="0" t="0" r="r" b="b"/>
              <a:pathLst>
                <a:path w="75" h="66">
                  <a:moveTo>
                    <a:pt x="12" y="25"/>
                  </a:moveTo>
                  <a:lnTo>
                    <a:pt x="13" y="17"/>
                  </a:lnTo>
                  <a:lnTo>
                    <a:pt x="17" y="10"/>
                  </a:lnTo>
                  <a:lnTo>
                    <a:pt x="22" y="4"/>
                  </a:lnTo>
                  <a:lnTo>
                    <a:pt x="29" y="0"/>
                  </a:lnTo>
                  <a:lnTo>
                    <a:pt x="12" y="0"/>
                  </a:lnTo>
                  <a:lnTo>
                    <a:pt x="7" y="6"/>
                  </a:lnTo>
                  <a:lnTo>
                    <a:pt x="4" y="11"/>
                  </a:lnTo>
                  <a:lnTo>
                    <a:pt x="2" y="18"/>
                  </a:lnTo>
                  <a:lnTo>
                    <a:pt x="0" y="26"/>
                  </a:lnTo>
                  <a:lnTo>
                    <a:pt x="2" y="34"/>
                  </a:lnTo>
                  <a:lnTo>
                    <a:pt x="4" y="41"/>
                  </a:lnTo>
                  <a:lnTo>
                    <a:pt x="9" y="48"/>
                  </a:lnTo>
                  <a:lnTo>
                    <a:pt x="14" y="54"/>
                  </a:lnTo>
                  <a:lnTo>
                    <a:pt x="21" y="59"/>
                  </a:lnTo>
                  <a:lnTo>
                    <a:pt x="28" y="62"/>
                  </a:lnTo>
                  <a:lnTo>
                    <a:pt x="37" y="64"/>
                  </a:lnTo>
                  <a:lnTo>
                    <a:pt x="47" y="66"/>
                  </a:lnTo>
                  <a:lnTo>
                    <a:pt x="55" y="64"/>
                  </a:lnTo>
                  <a:lnTo>
                    <a:pt x="63" y="63"/>
                  </a:lnTo>
                  <a:lnTo>
                    <a:pt x="70" y="61"/>
                  </a:lnTo>
                  <a:lnTo>
                    <a:pt x="75" y="57"/>
                  </a:lnTo>
                  <a:lnTo>
                    <a:pt x="72" y="59"/>
                  </a:lnTo>
                  <a:lnTo>
                    <a:pt x="67" y="59"/>
                  </a:lnTo>
                  <a:lnTo>
                    <a:pt x="64" y="59"/>
                  </a:lnTo>
                  <a:lnTo>
                    <a:pt x="59" y="59"/>
                  </a:lnTo>
                  <a:lnTo>
                    <a:pt x="50" y="57"/>
                  </a:lnTo>
                  <a:lnTo>
                    <a:pt x="41" y="56"/>
                  </a:lnTo>
                  <a:lnTo>
                    <a:pt x="33" y="53"/>
                  </a:lnTo>
                  <a:lnTo>
                    <a:pt x="26" y="48"/>
                  </a:lnTo>
                  <a:lnTo>
                    <a:pt x="20" y="44"/>
                  </a:lnTo>
                  <a:lnTo>
                    <a:pt x="15" y="38"/>
                  </a:lnTo>
                  <a:lnTo>
                    <a:pt x="13" y="32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115" name="Curved Connector 114"/>
          <p:cNvCxnSpPr/>
          <p:nvPr/>
        </p:nvCxnSpPr>
        <p:spPr>
          <a:xfrm flipV="1">
            <a:off x="2286000" y="2286000"/>
            <a:ext cx="1066800" cy="533400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116" name="Group 351"/>
          <p:cNvGrpSpPr>
            <a:grpSpLocks noChangeAspect="1"/>
          </p:cNvGrpSpPr>
          <p:nvPr/>
        </p:nvGrpSpPr>
        <p:grpSpPr bwMode="auto">
          <a:xfrm flipH="1">
            <a:off x="5486400" y="1066800"/>
            <a:ext cx="837845" cy="941243"/>
            <a:chOff x="1800" y="152"/>
            <a:chExt cx="697" cy="833"/>
          </a:xfrm>
        </p:grpSpPr>
        <p:sp>
          <p:nvSpPr>
            <p:cNvPr id="117" name="Freeform 355"/>
            <p:cNvSpPr>
              <a:spLocks/>
            </p:cNvSpPr>
            <p:nvPr/>
          </p:nvSpPr>
          <p:spPr bwMode="auto">
            <a:xfrm>
              <a:off x="1809" y="219"/>
              <a:ext cx="169" cy="185"/>
            </a:xfrm>
            <a:custGeom>
              <a:avLst/>
              <a:gdLst/>
              <a:ahLst/>
              <a:cxnLst>
                <a:cxn ang="0">
                  <a:pos x="159" y="29"/>
                </a:cxn>
                <a:cxn ang="0">
                  <a:pos x="128" y="4"/>
                </a:cxn>
                <a:cxn ang="0">
                  <a:pos x="125" y="4"/>
                </a:cxn>
                <a:cxn ang="0">
                  <a:pos x="120" y="2"/>
                </a:cxn>
                <a:cxn ang="0">
                  <a:pos x="112" y="1"/>
                </a:cxn>
                <a:cxn ang="0">
                  <a:pos x="102" y="1"/>
                </a:cxn>
                <a:cxn ang="0">
                  <a:pos x="92" y="0"/>
                </a:cxn>
                <a:cxn ang="0">
                  <a:pos x="83" y="0"/>
                </a:cxn>
                <a:cxn ang="0">
                  <a:pos x="75" y="1"/>
                </a:cxn>
                <a:cxn ang="0">
                  <a:pos x="70" y="4"/>
                </a:cxn>
                <a:cxn ang="0">
                  <a:pos x="67" y="7"/>
                </a:cxn>
                <a:cxn ang="0">
                  <a:pos x="61" y="9"/>
                </a:cxn>
                <a:cxn ang="0">
                  <a:pos x="54" y="13"/>
                </a:cxn>
                <a:cxn ang="0">
                  <a:pos x="46" y="16"/>
                </a:cxn>
                <a:cxn ang="0">
                  <a:pos x="39" y="20"/>
                </a:cxn>
                <a:cxn ang="0">
                  <a:pos x="32" y="25"/>
                </a:cxn>
                <a:cxn ang="0">
                  <a:pos x="28" y="31"/>
                </a:cxn>
                <a:cxn ang="0">
                  <a:pos x="25" y="39"/>
                </a:cxn>
                <a:cxn ang="0">
                  <a:pos x="25" y="60"/>
                </a:cxn>
                <a:cxn ang="0">
                  <a:pos x="29" y="84"/>
                </a:cxn>
                <a:cxn ang="0">
                  <a:pos x="32" y="106"/>
                </a:cxn>
                <a:cxn ang="0">
                  <a:pos x="34" y="120"/>
                </a:cxn>
                <a:cxn ang="0">
                  <a:pos x="36" y="128"/>
                </a:cxn>
                <a:cxn ang="0">
                  <a:pos x="36" y="136"/>
                </a:cxn>
                <a:cxn ang="0">
                  <a:pos x="34" y="143"/>
                </a:cxn>
                <a:cxn ang="0">
                  <a:pos x="34" y="145"/>
                </a:cxn>
                <a:cxn ang="0">
                  <a:pos x="0" y="150"/>
                </a:cxn>
                <a:cxn ang="0">
                  <a:pos x="1" y="151"/>
                </a:cxn>
                <a:cxn ang="0">
                  <a:pos x="4" y="155"/>
                </a:cxn>
                <a:cxn ang="0">
                  <a:pos x="9" y="160"/>
                </a:cxn>
                <a:cxn ang="0">
                  <a:pos x="15" y="166"/>
                </a:cxn>
                <a:cxn ang="0">
                  <a:pos x="22" y="173"/>
                </a:cxn>
                <a:cxn ang="0">
                  <a:pos x="28" y="179"/>
                </a:cxn>
                <a:cxn ang="0">
                  <a:pos x="33" y="185"/>
                </a:cxn>
                <a:cxn ang="0">
                  <a:pos x="38" y="188"/>
                </a:cxn>
                <a:cxn ang="0">
                  <a:pos x="45" y="193"/>
                </a:cxn>
                <a:cxn ang="0">
                  <a:pos x="53" y="196"/>
                </a:cxn>
                <a:cxn ang="0">
                  <a:pos x="57" y="198"/>
                </a:cxn>
                <a:cxn ang="0">
                  <a:pos x="60" y="198"/>
                </a:cxn>
                <a:cxn ang="0">
                  <a:pos x="34" y="224"/>
                </a:cxn>
                <a:cxn ang="0">
                  <a:pos x="66" y="249"/>
                </a:cxn>
                <a:cxn ang="0">
                  <a:pos x="75" y="279"/>
                </a:cxn>
                <a:cxn ang="0">
                  <a:pos x="115" y="281"/>
                </a:cxn>
                <a:cxn ang="0">
                  <a:pos x="146" y="271"/>
                </a:cxn>
                <a:cxn ang="0">
                  <a:pos x="148" y="272"/>
                </a:cxn>
                <a:cxn ang="0">
                  <a:pos x="153" y="277"/>
                </a:cxn>
                <a:cxn ang="0">
                  <a:pos x="159" y="282"/>
                </a:cxn>
                <a:cxn ang="0">
                  <a:pos x="167" y="289"/>
                </a:cxn>
                <a:cxn ang="0">
                  <a:pos x="175" y="296"/>
                </a:cxn>
                <a:cxn ang="0">
                  <a:pos x="183" y="303"/>
                </a:cxn>
                <a:cxn ang="0">
                  <a:pos x="190" y="308"/>
                </a:cxn>
                <a:cxn ang="0">
                  <a:pos x="193" y="311"/>
                </a:cxn>
                <a:cxn ang="0">
                  <a:pos x="200" y="316"/>
                </a:cxn>
                <a:cxn ang="0">
                  <a:pos x="209" y="318"/>
                </a:cxn>
                <a:cxn ang="0">
                  <a:pos x="216" y="321"/>
                </a:cxn>
                <a:cxn ang="0">
                  <a:pos x="219" y="322"/>
                </a:cxn>
                <a:cxn ang="0">
                  <a:pos x="206" y="362"/>
                </a:cxn>
                <a:cxn ang="0">
                  <a:pos x="229" y="370"/>
                </a:cxn>
                <a:cxn ang="0">
                  <a:pos x="287" y="357"/>
                </a:cxn>
                <a:cxn ang="0">
                  <a:pos x="337" y="160"/>
                </a:cxn>
                <a:cxn ang="0">
                  <a:pos x="274" y="103"/>
                </a:cxn>
                <a:cxn ang="0">
                  <a:pos x="159" y="29"/>
                </a:cxn>
              </a:cxnLst>
              <a:rect l="0" t="0" r="r" b="b"/>
              <a:pathLst>
                <a:path w="337" h="370">
                  <a:moveTo>
                    <a:pt x="159" y="29"/>
                  </a:moveTo>
                  <a:lnTo>
                    <a:pt x="128" y="4"/>
                  </a:lnTo>
                  <a:lnTo>
                    <a:pt x="125" y="4"/>
                  </a:lnTo>
                  <a:lnTo>
                    <a:pt x="120" y="2"/>
                  </a:lnTo>
                  <a:lnTo>
                    <a:pt x="112" y="1"/>
                  </a:lnTo>
                  <a:lnTo>
                    <a:pt x="102" y="1"/>
                  </a:lnTo>
                  <a:lnTo>
                    <a:pt x="92" y="0"/>
                  </a:lnTo>
                  <a:lnTo>
                    <a:pt x="83" y="0"/>
                  </a:lnTo>
                  <a:lnTo>
                    <a:pt x="75" y="1"/>
                  </a:lnTo>
                  <a:lnTo>
                    <a:pt x="70" y="4"/>
                  </a:lnTo>
                  <a:lnTo>
                    <a:pt x="67" y="7"/>
                  </a:lnTo>
                  <a:lnTo>
                    <a:pt x="61" y="9"/>
                  </a:lnTo>
                  <a:lnTo>
                    <a:pt x="54" y="13"/>
                  </a:lnTo>
                  <a:lnTo>
                    <a:pt x="46" y="16"/>
                  </a:lnTo>
                  <a:lnTo>
                    <a:pt x="39" y="20"/>
                  </a:lnTo>
                  <a:lnTo>
                    <a:pt x="32" y="25"/>
                  </a:lnTo>
                  <a:lnTo>
                    <a:pt x="28" y="31"/>
                  </a:lnTo>
                  <a:lnTo>
                    <a:pt x="25" y="39"/>
                  </a:lnTo>
                  <a:lnTo>
                    <a:pt x="25" y="60"/>
                  </a:lnTo>
                  <a:lnTo>
                    <a:pt x="29" y="84"/>
                  </a:lnTo>
                  <a:lnTo>
                    <a:pt x="32" y="106"/>
                  </a:lnTo>
                  <a:lnTo>
                    <a:pt x="34" y="120"/>
                  </a:lnTo>
                  <a:lnTo>
                    <a:pt x="36" y="128"/>
                  </a:lnTo>
                  <a:lnTo>
                    <a:pt x="36" y="136"/>
                  </a:lnTo>
                  <a:lnTo>
                    <a:pt x="34" y="143"/>
                  </a:lnTo>
                  <a:lnTo>
                    <a:pt x="34" y="145"/>
                  </a:lnTo>
                  <a:lnTo>
                    <a:pt x="0" y="150"/>
                  </a:lnTo>
                  <a:lnTo>
                    <a:pt x="1" y="151"/>
                  </a:lnTo>
                  <a:lnTo>
                    <a:pt x="4" y="155"/>
                  </a:lnTo>
                  <a:lnTo>
                    <a:pt x="9" y="160"/>
                  </a:lnTo>
                  <a:lnTo>
                    <a:pt x="15" y="166"/>
                  </a:lnTo>
                  <a:lnTo>
                    <a:pt x="22" y="173"/>
                  </a:lnTo>
                  <a:lnTo>
                    <a:pt x="28" y="179"/>
                  </a:lnTo>
                  <a:lnTo>
                    <a:pt x="33" y="185"/>
                  </a:lnTo>
                  <a:lnTo>
                    <a:pt x="38" y="188"/>
                  </a:lnTo>
                  <a:lnTo>
                    <a:pt x="45" y="193"/>
                  </a:lnTo>
                  <a:lnTo>
                    <a:pt x="53" y="196"/>
                  </a:lnTo>
                  <a:lnTo>
                    <a:pt x="57" y="198"/>
                  </a:lnTo>
                  <a:lnTo>
                    <a:pt x="60" y="198"/>
                  </a:lnTo>
                  <a:lnTo>
                    <a:pt x="34" y="224"/>
                  </a:lnTo>
                  <a:lnTo>
                    <a:pt x="66" y="249"/>
                  </a:lnTo>
                  <a:lnTo>
                    <a:pt x="75" y="279"/>
                  </a:lnTo>
                  <a:lnTo>
                    <a:pt x="115" y="281"/>
                  </a:lnTo>
                  <a:lnTo>
                    <a:pt x="146" y="271"/>
                  </a:lnTo>
                  <a:lnTo>
                    <a:pt x="148" y="272"/>
                  </a:lnTo>
                  <a:lnTo>
                    <a:pt x="153" y="277"/>
                  </a:lnTo>
                  <a:lnTo>
                    <a:pt x="159" y="282"/>
                  </a:lnTo>
                  <a:lnTo>
                    <a:pt x="167" y="289"/>
                  </a:lnTo>
                  <a:lnTo>
                    <a:pt x="175" y="296"/>
                  </a:lnTo>
                  <a:lnTo>
                    <a:pt x="183" y="303"/>
                  </a:lnTo>
                  <a:lnTo>
                    <a:pt x="190" y="308"/>
                  </a:lnTo>
                  <a:lnTo>
                    <a:pt x="193" y="311"/>
                  </a:lnTo>
                  <a:lnTo>
                    <a:pt x="200" y="316"/>
                  </a:lnTo>
                  <a:lnTo>
                    <a:pt x="209" y="318"/>
                  </a:lnTo>
                  <a:lnTo>
                    <a:pt x="216" y="321"/>
                  </a:lnTo>
                  <a:lnTo>
                    <a:pt x="219" y="322"/>
                  </a:lnTo>
                  <a:lnTo>
                    <a:pt x="206" y="362"/>
                  </a:lnTo>
                  <a:lnTo>
                    <a:pt x="229" y="370"/>
                  </a:lnTo>
                  <a:lnTo>
                    <a:pt x="287" y="357"/>
                  </a:lnTo>
                  <a:lnTo>
                    <a:pt x="337" y="160"/>
                  </a:lnTo>
                  <a:lnTo>
                    <a:pt x="274" y="103"/>
                  </a:lnTo>
                  <a:lnTo>
                    <a:pt x="159" y="29"/>
                  </a:lnTo>
                  <a:close/>
                </a:path>
              </a:pathLst>
            </a:custGeom>
            <a:solidFill>
              <a:srgbClr val="D86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8" name="Freeform 358"/>
            <p:cNvSpPr>
              <a:spLocks/>
            </p:cNvSpPr>
            <p:nvPr/>
          </p:nvSpPr>
          <p:spPr bwMode="auto">
            <a:xfrm>
              <a:off x="1805" y="434"/>
              <a:ext cx="445" cy="551"/>
            </a:xfrm>
            <a:custGeom>
              <a:avLst/>
              <a:gdLst/>
              <a:ahLst/>
              <a:cxnLst>
                <a:cxn ang="0">
                  <a:pos x="186" y="55"/>
                </a:cxn>
                <a:cxn ang="0">
                  <a:pos x="167" y="74"/>
                </a:cxn>
                <a:cxn ang="0">
                  <a:pos x="124" y="116"/>
                </a:cxn>
                <a:cxn ang="0">
                  <a:pos x="82" y="160"/>
                </a:cxn>
                <a:cxn ang="0">
                  <a:pos x="61" y="184"/>
                </a:cxn>
                <a:cxn ang="0">
                  <a:pos x="50" y="209"/>
                </a:cxn>
                <a:cxn ang="0">
                  <a:pos x="29" y="251"/>
                </a:cxn>
                <a:cxn ang="0">
                  <a:pos x="8" y="296"/>
                </a:cxn>
                <a:cxn ang="0">
                  <a:pos x="0" y="323"/>
                </a:cxn>
                <a:cxn ang="0">
                  <a:pos x="9" y="363"/>
                </a:cxn>
                <a:cxn ang="0">
                  <a:pos x="27" y="436"/>
                </a:cxn>
                <a:cxn ang="0">
                  <a:pos x="45" y="506"/>
                </a:cxn>
                <a:cxn ang="0">
                  <a:pos x="53" y="537"/>
                </a:cxn>
                <a:cxn ang="0">
                  <a:pos x="63" y="570"/>
                </a:cxn>
                <a:cxn ang="0">
                  <a:pos x="71" y="611"/>
                </a:cxn>
                <a:cxn ang="0">
                  <a:pos x="57" y="766"/>
                </a:cxn>
                <a:cxn ang="0">
                  <a:pos x="46" y="921"/>
                </a:cxn>
                <a:cxn ang="0">
                  <a:pos x="50" y="997"/>
                </a:cxn>
                <a:cxn ang="0">
                  <a:pos x="55" y="1067"/>
                </a:cxn>
                <a:cxn ang="0">
                  <a:pos x="71" y="1065"/>
                </a:cxn>
                <a:cxn ang="0">
                  <a:pos x="110" y="1059"/>
                </a:cxn>
                <a:cxn ang="0">
                  <a:pos x="154" y="1054"/>
                </a:cxn>
                <a:cxn ang="0">
                  <a:pos x="186" y="1054"/>
                </a:cxn>
                <a:cxn ang="0">
                  <a:pos x="204" y="1058"/>
                </a:cxn>
                <a:cxn ang="0">
                  <a:pos x="230" y="1063"/>
                </a:cxn>
                <a:cxn ang="0">
                  <a:pos x="265" y="1068"/>
                </a:cxn>
                <a:cxn ang="0">
                  <a:pos x="303" y="1075"/>
                </a:cxn>
                <a:cxn ang="0">
                  <a:pos x="340" y="1083"/>
                </a:cxn>
                <a:cxn ang="0">
                  <a:pos x="374" y="1090"/>
                </a:cxn>
                <a:cxn ang="0">
                  <a:pos x="401" y="1095"/>
                </a:cxn>
                <a:cxn ang="0">
                  <a:pos x="418" y="1099"/>
                </a:cxn>
                <a:cxn ang="0">
                  <a:pos x="441" y="1103"/>
                </a:cxn>
                <a:cxn ang="0">
                  <a:pos x="465" y="1102"/>
                </a:cxn>
                <a:cxn ang="0">
                  <a:pos x="489" y="1098"/>
                </a:cxn>
                <a:cxn ang="0">
                  <a:pos x="515" y="1091"/>
                </a:cxn>
                <a:cxn ang="0">
                  <a:pos x="545" y="1082"/>
                </a:cxn>
                <a:cxn ang="0">
                  <a:pos x="579" y="1068"/>
                </a:cxn>
                <a:cxn ang="0">
                  <a:pos x="609" y="1057"/>
                </a:cxn>
                <a:cxn ang="0">
                  <a:pos x="625" y="1049"/>
                </a:cxn>
                <a:cxn ang="0">
                  <a:pos x="640" y="1046"/>
                </a:cxn>
                <a:cxn ang="0">
                  <a:pos x="665" y="1045"/>
                </a:cxn>
                <a:cxn ang="0">
                  <a:pos x="691" y="1046"/>
                </a:cxn>
                <a:cxn ang="0">
                  <a:pos x="701" y="1046"/>
                </a:cxn>
                <a:cxn ang="0">
                  <a:pos x="655" y="701"/>
                </a:cxn>
                <a:cxn ang="0">
                  <a:pos x="844" y="464"/>
                </a:cxn>
                <a:cxn ang="0">
                  <a:pos x="814" y="388"/>
                </a:cxn>
                <a:cxn ang="0">
                  <a:pos x="796" y="365"/>
                </a:cxn>
                <a:cxn ang="0">
                  <a:pos x="753" y="312"/>
                </a:cxn>
                <a:cxn ang="0">
                  <a:pos x="710" y="258"/>
                </a:cxn>
                <a:cxn ang="0">
                  <a:pos x="688" y="229"/>
                </a:cxn>
                <a:cxn ang="0">
                  <a:pos x="673" y="204"/>
                </a:cxn>
                <a:cxn ang="0">
                  <a:pos x="646" y="159"/>
                </a:cxn>
                <a:cxn ang="0">
                  <a:pos x="619" y="115"/>
                </a:cxn>
                <a:cxn ang="0">
                  <a:pos x="608" y="96"/>
                </a:cxn>
                <a:cxn ang="0">
                  <a:pos x="600" y="90"/>
                </a:cxn>
                <a:cxn ang="0">
                  <a:pos x="580" y="76"/>
                </a:cxn>
                <a:cxn ang="0">
                  <a:pos x="558" y="61"/>
                </a:cxn>
                <a:cxn ang="0">
                  <a:pos x="542" y="51"/>
                </a:cxn>
                <a:cxn ang="0">
                  <a:pos x="530" y="47"/>
                </a:cxn>
                <a:cxn ang="0">
                  <a:pos x="513" y="46"/>
                </a:cxn>
                <a:cxn ang="0">
                  <a:pos x="500" y="47"/>
                </a:cxn>
                <a:cxn ang="0">
                  <a:pos x="494" y="48"/>
                </a:cxn>
                <a:cxn ang="0">
                  <a:pos x="222" y="0"/>
                </a:cxn>
              </a:cxnLst>
              <a:rect l="0" t="0" r="r" b="b"/>
              <a:pathLst>
                <a:path w="890" h="1103">
                  <a:moveTo>
                    <a:pt x="222" y="0"/>
                  </a:moveTo>
                  <a:lnTo>
                    <a:pt x="186" y="55"/>
                  </a:lnTo>
                  <a:lnTo>
                    <a:pt x="181" y="60"/>
                  </a:lnTo>
                  <a:lnTo>
                    <a:pt x="167" y="74"/>
                  </a:lnTo>
                  <a:lnTo>
                    <a:pt x="147" y="93"/>
                  </a:lnTo>
                  <a:lnTo>
                    <a:pt x="124" y="116"/>
                  </a:lnTo>
                  <a:lnTo>
                    <a:pt x="101" y="139"/>
                  </a:lnTo>
                  <a:lnTo>
                    <a:pt x="82" y="160"/>
                  </a:lnTo>
                  <a:lnTo>
                    <a:pt x="67" y="176"/>
                  </a:lnTo>
                  <a:lnTo>
                    <a:pt x="61" y="184"/>
                  </a:lnTo>
                  <a:lnTo>
                    <a:pt x="57" y="192"/>
                  </a:lnTo>
                  <a:lnTo>
                    <a:pt x="50" y="209"/>
                  </a:lnTo>
                  <a:lnTo>
                    <a:pt x="40" y="228"/>
                  </a:lnTo>
                  <a:lnTo>
                    <a:pt x="29" y="251"/>
                  </a:lnTo>
                  <a:lnTo>
                    <a:pt x="17" y="275"/>
                  </a:lnTo>
                  <a:lnTo>
                    <a:pt x="8" y="296"/>
                  </a:lnTo>
                  <a:lnTo>
                    <a:pt x="2" y="312"/>
                  </a:lnTo>
                  <a:lnTo>
                    <a:pt x="0" y="323"/>
                  </a:lnTo>
                  <a:lnTo>
                    <a:pt x="3" y="336"/>
                  </a:lnTo>
                  <a:lnTo>
                    <a:pt x="9" y="363"/>
                  </a:lnTo>
                  <a:lnTo>
                    <a:pt x="17" y="398"/>
                  </a:lnTo>
                  <a:lnTo>
                    <a:pt x="27" y="436"/>
                  </a:lnTo>
                  <a:lnTo>
                    <a:pt x="37" y="474"/>
                  </a:lnTo>
                  <a:lnTo>
                    <a:pt x="45" y="506"/>
                  </a:lnTo>
                  <a:lnTo>
                    <a:pt x="50" y="529"/>
                  </a:lnTo>
                  <a:lnTo>
                    <a:pt x="53" y="537"/>
                  </a:lnTo>
                  <a:lnTo>
                    <a:pt x="56" y="547"/>
                  </a:lnTo>
                  <a:lnTo>
                    <a:pt x="63" y="570"/>
                  </a:lnTo>
                  <a:lnTo>
                    <a:pt x="69" y="595"/>
                  </a:lnTo>
                  <a:lnTo>
                    <a:pt x="71" y="611"/>
                  </a:lnTo>
                  <a:lnTo>
                    <a:pt x="65" y="661"/>
                  </a:lnTo>
                  <a:lnTo>
                    <a:pt x="57" y="766"/>
                  </a:lnTo>
                  <a:lnTo>
                    <a:pt x="49" y="870"/>
                  </a:lnTo>
                  <a:lnTo>
                    <a:pt x="46" y="921"/>
                  </a:lnTo>
                  <a:lnTo>
                    <a:pt x="47" y="946"/>
                  </a:lnTo>
                  <a:lnTo>
                    <a:pt x="50" y="997"/>
                  </a:lnTo>
                  <a:lnTo>
                    <a:pt x="54" y="1045"/>
                  </a:lnTo>
                  <a:lnTo>
                    <a:pt x="55" y="1067"/>
                  </a:lnTo>
                  <a:lnTo>
                    <a:pt x="60" y="1066"/>
                  </a:lnTo>
                  <a:lnTo>
                    <a:pt x="71" y="1065"/>
                  </a:lnTo>
                  <a:lnTo>
                    <a:pt x="90" y="1061"/>
                  </a:lnTo>
                  <a:lnTo>
                    <a:pt x="110" y="1059"/>
                  </a:lnTo>
                  <a:lnTo>
                    <a:pt x="132" y="1056"/>
                  </a:lnTo>
                  <a:lnTo>
                    <a:pt x="154" y="1054"/>
                  </a:lnTo>
                  <a:lnTo>
                    <a:pt x="173" y="1053"/>
                  </a:lnTo>
                  <a:lnTo>
                    <a:pt x="186" y="1054"/>
                  </a:lnTo>
                  <a:lnTo>
                    <a:pt x="193" y="1056"/>
                  </a:lnTo>
                  <a:lnTo>
                    <a:pt x="204" y="1058"/>
                  </a:lnTo>
                  <a:lnTo>
                    <a:pt x="215" y="1059"/>
                  </a:lnTo>
                  <a:lnTo>
                    <a:pt x="230" y="1063"/>
                  </a:lnTo>
                  <a:lnTo>
                    <a:pt x="246" y="1065"/>
                  </a:lnTo>
                  <a:lnTo>
                    <a:pt x="265" y="1068"/>
                  </a:lnTo>
                  <a:lnTo>
                    <a:pt x="283" y="1072"/>
                  </a:lnTo>
                  <a:lnTo>
                    <a:pt x="303" y="1075"/>
                  </a:lnTo>
                  <a:lnTo>
                    <a:pt x="321" y="1080"/>
                  </a:lnTo>
                  <a:lnTo>
                    <a:pt x="340" y="1083"/>
                  </a:lnTo>
                  <a:lnTo>
                    <a:pt x="358" y="1087"/>
                  </a:lnTo>
                  <a:lnTo>
                    <a:pt x="374" y="1090"/>
                  </a:lnTo>
                  <a:lnTo>
                    <a:pt x="389" y="1092"/>
                  </a:lnTo>
                  <a:lnTo>
                    <a:pt x="401" y="1095"/>
                  </a:lnTo>
                  <a:lnTo>
                    <a:pt x="411" y="1097"/>
                  </a:lnTo>
                  <a:lnTo>
                    <a:pt x="418" y="1099"/>
                  </a:lnTo>
                  <a:lnTo>
                    <a:pt x="429" y="1102"/>
                  </a:lnTo>
                  <a:lnTo>
                    <a:pt x="441" y="1103"/>
                  </a:lnTo>
                  <a:lnTo>
                    <a:pt x="452" y="1103"/>
                  </a:lnTo>
                  <a:lnTo>
                    <a:pt x="465" y="1102"/>
                  </a:lnTo>
                  <a:lnTo>
                    <a:pt x="477" y="1101"/>
                  </a:lnTo>
                  <a:lnTo>
                    <a:pt x="489" y="1098"/>
                  </a:lnTo>
                  <a:lnTo>
                    <a:pt x="502" y="1095"/>
                  </a:lnTo>
                  <a:lnTo>
                    <a:pt x="515" y="1091"/>
                  </a:lnTo>
                  <a:lnTo>
                    <a:pt x="528" y="1087"/>
                  </a:lnTo>
                  <a:lnTo>
                    <a:pt x="545" y="1082"/>
                  </a:lnTo>
                  <a:lnTo>
                    <a:pt x="562" y="1075"/>
                  </a:lnTo>
                  <a:lnTo>
                    <a:pt x="579" y="1068"/>
                  </a:lnTo>
                  <a:lnTo>
                    <a:pt x="595" y="1063"/>
                  </a:lnTo>
                  <a:lnTo>
                    <a:pt x="609" y="1057"/>
                  </a:lnTo>
                  <a:lnTo>
                    <a:pt x="619" y="1052"/>
                  </a:lnTo>
                  <a:lnTo>
                    <a:pt x="625" y="1049"/>
                  </a:lnTo>
                  <a:lnTo>
                    <a:pt x="631" y="1048"/>
                  </a:lnTo>
                  <a:lnTo>
                    <a:pt x="640" y="1046"/>
                  </a:lnTo>
                  <a:lnTo>
                    <a:pt x="653" y="1046"/>
                  </a:lnTo>
                  <a:lnTo>
                    <a:pt x="665" y="1045"/>
                  </a:lnTo>
                  <a:lnTo>
                    <a:pt x="679" y="1046"/>
                  </a:lnTo>
                  <a:lnTo>
                    <a:pt x="691" y="1046"/>
                  </a:lnTo>
                  <a:lnTo>
                    <a:pt x="698" y="1046"/>
                  </a:lnTo>
                  <a:lnTo>
                    <a:pt x="701" y="1046"/>
                  </a:lnTo>
                  <a:lnTo>
                    <a:pt x="663" y="895"/>
                  </a:lnTo>
                  <a:lnTo>
                    <a:pt x="655" y="701"/>
                  </a:lnTo>
                  <a:lnTo>
                    <a:pt x="693" y="570"/>
                  </a:lnTo>
                  <a:lnTo>
                    <a:pt x="844" y="464"/>
                  </a:lnTo>
                  <a:lnTo>
                    <a:pt x="890" y="429"/>
                  </a:lnTo>
                  <a:lnTo>
                    <a:pt x="814" y="388"/>
                  </a:lnTo>
                  <a:lnTo>
                    <a:pt x="808" y="381"/>
                  </a:lnTo>
                  <a:lnTo>
                    <a:pt x="796" y="365"/>
                  </a:lnTo>
                  <a:lnTo>
                    <a:pt x="776" y="341"/>
                  </a:lnTo>
                  <a:lnTo>
                    <a:pt x="753" y="312"/>
                  </a:lnTo>
                  <a:lnTo>
                    <a:pt x="730" y="285"/>
                  </a:lnTo>
                  <a:lnTo>
                    <a:pt x="710" y="258"/>
                  </a:lnTo>
                  <a:lnTo>
                    <a:pt x="695" y="240"/>
                  </a:lnTo>
                  <a:lnTo>
                    <a:pt x="688" y="229"/>
                  </a:lnTo>
                  <a:lnTo>
                    <a:pt x="684" y="220"/>
                  </a:lnTo>
                  <a:lnTo>
                    <a:pt x="673" y="204"/>
                  </a:lnTo>
                  <a:lnTo>
                    <a:pt x="661" y="182"/>
                  </a:lnTo>
                  <a:lnTo>
                    <a:pt x="646" y="159"/>
                  </a:lnTo>
                  <a:lnTo>
                    <a:pt x="632" y="135"/>
                  </a:lnTo>
                  <a:lnTo>
                    <a:pt x="619" y="115"/>
                  </a:lnTo>
                  <a:lnTo>
                    <a:pt x="611" y="101"/>
                  </a:lnTo>
                  <a:lnTo>
                    <a:pt x="608" y="96"/>
                  </a:lnTo>
                  <a:lnTo>
                    <a:pt x="606" y="94"/>
                  </a:lnTo>
                  <a:lnTo>
                    <a:pt x="600" y="90"/>
                  </a:lnTo>
                  <a:lnTo>
                    <a:pt x="591" y="83"/>
                  </a:lnTo>
                  <a:lnTo>
                    <a:pt x="580" y="76"/>
                  </a:lnTo>
                  <a:lnTo>
                    <a:pt x="569" y="68"/>
                  </a:lnTo>
                  <a:lnTo>
                    <a:pt x="558" y="61"/>
                  </a:lnTo>
                  <a:lnTo>
                    <a:pt x="549" y="54"/>
                  </a:lnTo>
                  <a:lnTo>
                    <a:pt x="542" y="51"/>
                  </a:lnTo>
                  <a:lnTo>
                    <a:pt x="536" y="48"/>
                  </a:lnTo>
                  <a:lnTo>
                    <a:pt x="530" y="47"/>
                  </a:lnTo>
                  <a:lnTo>
                    <a:pt x="521" y="46"/>
                  </a:lnTo>
                  <a:lnTo>
                    <a:pt x="513" y="46"/>
                  </a:lnTo>
                  <a:lnTo>
                    <a:pt x="505" y="47"/>
                  </a:lnTo>
                  <a:lnTo>
                    <a:pt x="500" y="47"/>
                  </a:lnTo>
                  <a:lnTo>
                    <a:pt x="495" y="48"/>
                  </a:lnTo>
                  <a:lnTo>
                    <a:pt x="494" y="48"/>
                  </a:lnTo>
                  <a:lnTo>
                    <a:pt x="441" y="36"/>
                  </a:lnTo>
                  <a:lnTo>
                    <a:pt x="222" y="0"/>
                  </a:lnTo>
                  <a:close/>
                </a:path>
              </a:pathLst>
            </a:custGeom>
            <a:gradFill>
              <a:gsLst>
                <a:gs pos="12000">
                  <a:schemeClr val="accent2"/>
                </a:gs>
                <a:gs pos="34000">
                  <a:schemeClr val="accent4"/>
                </a:gs>
                <a:gs pos="100000">
                  <a:schemeClr val="accent2"/>
                </a:gs>
              </a:gsLst>
              <a:lin ang="54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9" name="Freeform 360"/>
            <p:cNvSpPr>
              <a:spLocks/>
            </p:cNvSpPr>
            <p:nvPr/>
          </p:nvSpPr>
          <p:spPr bwMode="auto">
            <a:xfrm>
              <a:off x="1882" y="649"/>
              <a:ext cx="380" cy="233"/>
            </a:xfrm>
            <a:custGeom>
              <a:avLst/>
              <a:gdLst/>
              <a:ahLst/>
              <a:cxnLst>
                <a:cxn ang="0">
                  <a:pos x="677" y="18"/>
                </a:cxn>
                <a:cxn ang="0">
                  <a:pos x="486" y="21"/>
                </a:cxn>
                <a:cxn ang="0">
                  <a:pos x="475" y="24"/>
                </a:cxn>
                <a:cxn ang="0">
                  <a:pos x="448" y="31"/>
                </a:cxn>
                <a:cxn ang="0">
                  <a:pos x="420" y="40"/>
                </a:cxn>
                <a:cxn ang="0">
                  <a:pos x="403" y="48"/>
                </a:cxn>
                <a:cxn ang="0">
                  <a:pos x="384" y="65"/>
                </a:cxn>
                <a:cxn ang="0">
                  <a:pos x="349" y="94"/>
                </a:cxn>
                <a:cxn ang="0">
                  <a:pos x="316" y="124"/>
                </a:cxn>
                <a:cxn ang="0">
                  <a:pos x="297" y="142"/>
                </a:cxn>
                <a:cxn ang="0">
                  <a:pos x="283" y="159"/>
                </a:cxn>
                <a:cxn ang="0">
                  <a:pos x="263" y="189"/>
                </a:cxn>
                <a:cxn ang="0">
                  <a:pos x="243" y="218"/>
                </a:cxn>
                <a:cxn ang="0">
                  <a:pos x="234" y="230"/>
                </a:cxn>
                <a:cxn ang="0">
                  <a:pos x="194" y="252"/>
                </a:cxn>
                <a:cxn ang="0">
                  <a:pos x="183" y="256"/>
                </a:cxn>
                <a:cxn ang="0">
                  <a:pos x="167" y="260"/>
                </a:cxn>
                <a:cxn ang="0">
                  <a:pos x="152" y="264"/>
                </a:cxn>
                <a:cxn ang="0">
                  <a:pos x="142" y="265"/>
                </a:cxn>
                <a:cxn ang="0">
                  <a:pos x="111" y="264"/>
                </a:cxn>
                <a:cxn ang="0">
                  <a:pos x="73" y="260"/>
                </a:cxn>
                <a:cxn ang="0">
                  <a:pos x="45" y="257"/>
                </a:cxn>
                <a:cxn ang="0">
                  <a:pos x="0" y="301"/>
                </a:cxn>
                <a:cxn ang="0">
                  <a:pos x="158" y="452"/>
                </a:cxn>
                <a:cxn ang="0">
                  <a:pos x="175" y="455"/>
                </a:cxn>
                <a:cxn ang="0">
                  <a:pos x="201" y="461"/>
                </a:cxn>
                <a:cxn ang="0">
                  <a:pos x="222" y="464"/>
                </a:cxn>
                <a:cxn ang="0">
                  <a:pos x="237" y="461"/>
                </a:cxn>
                <a:cxn ang="0">
                  <a:pos x="267" y="439"/>
                </a:cxn>
                <a:cxn ang="0">
                  <a:pos x="303" y="409"/>
                </a:cxn>
                <a:cxn ang="0">
                  <a:pos x="329" y="387"/>
                </a:cxn>
                <a:cxn ang="0">
                  <a:pos x="448" y="202"/>
                </a:cxn>
                <a:cxn ang="0">
                  <a:pos x="511" y="136"/>
                </a:cxn>
                <a:cxn ang="0">
                  <a:pos x="531" y="141"/>
                </a:cxn>
                <a:cxn ang="0">
                  <a:pos x="559" y="146"/>
                </a:cxn>
                <a:cxn ang="0">
                  <a:pos x="585" y="153"/>
                </a:cxn>
                <a:cxn ang="0">
                  <a:pos x="604" y="159"/>
                </a:cxn>
                <a:cxn ang="0">
                  <a:pos x="629" y="166"/>
                </a:cxn>
                <a:cxn ang="0">
                  <a:pos x="657" y="172"/>
                </a:cxn>
                <a:cxn ang="0">
                  <a:pos x="680" y="176"/>
                </a:cxn>
                <a:cxn ang="0">
                  <a:pos x="696" y="175"/>
                </a:cxn>
                <a:cxn ang="0">
                  <a:pos x="715" y="171"/>
                </a:cxn>
                <a:cxn ang="0">
                  <a:pos x="736" y="165"/>
                </a:cxn>
                <a:cxn ang="0">
                  <a:pos x="749" y="160"/>
                </a:cxn>
                <a:cxn ang="0">
                  <a:pos x="760" y="106"/>
                </a:cxn>
                <a:cxn ang="0">
                  <a:pos x="733" y="2"/>
                </a:cxn>
              </a:cxnLst>
              <a:rect l="0" t="0" r="r" b="b"/>
              <a:pathLst>
                <a:path w="760" h="464">
                  <a:moveTo>
                    <a:pt x="733" y="2"/>
                  </a:moveTo>
                  <a:lnTo>
                    <a:pt x="677" y="18"/>
                  </a:lnTo>
                  <a:lnTo>
                    <a:pt x="602" y="0"/>
                  </a:lnTo>
                  <a:lnTo>
                    <a:pt x="486" y="21"/>
                  </a:lnTo>
                  <a:lnTo>
                    <a:pt x="483" y="22"/>
                  </a:lnTo>
                  <a:lnTo>
                    <a:pt x="475" y="24"/>
                  </a:lnTo>
                  <a:lnTo>
                    <a:pt x="463" y="28"/>
                  </a:lnTo>
                  <a:lnTo>
                    <a:pt x="448" y="31"/>
                  </a:lnTo>
                  <a:lnTo>
                    <a:pt x="434" y="36"/>
                  </a:lnTo>
                  <a:lnTo>
                    <a:pt x="420" y="40"/>
                  </a:lnTo>
                  <a:lnTo>
                    <a:pt x="410" y="45"/>
                  </a:lnTo>
                  <a:lnTo>
                    <a:pt x="403" y="48"/>
                  </a:lnTo>
                  <a:lnTo>
                    <a:pt x="396" y="54"/>
                  </a:lnTo>
                  <a:lnTo>
                    <a:pt x="384" y="65"/>
                  </a:lnTo>
                  <a:lnTo>
                    <a:pt x="367" y="78"/>
                  </a:lnTo>
                  <a:lnTo>
                    <a:pt x="349" y="94"/>
                  </a:lnTo>
                  <a:lnTo>
                    <a:pt x="331" y="111"/>
                  </a:lnTo>
                  <a:lnTo>
                    <a:pt x="316" y="124"/>
                  </a:lnTo>
                  <a:lnTo>
                    <a:pt x="303" y="136"/>
                  </a:lnTo>
                  <a:lnTo>
                    <a:pt x="297" y="142"/>
                  </a:lnTo>
                  <a:lnTo>
                    <a:pt x="293" y="147"/>
                  </a:lnTo>
                  <a:lnTo>
                    <a:pt x="283" y="159"/>
                  </a:lnTo>
                  <a:lnTo>
                    <a:pt x="274" y="173"/>
                  </a:lnTo>
                  <a:lnTo>
                    <a:pt x="263" y="189"/>
                  </a:lnTo>
                  <a:lnTo>
                    <a:pt x="252" y="204"/>
                  </a:lnTo>
                  <a:lnTo>
                    <a:pt x="243" y="218"/>
                  </a:lnTo>
                  <a:lnTo>
                    <a:pt x="236" y="227"/>
                  </a:lnTo>
                  <a:lnTo>
                    <a:pt x="234" y="230"/>
                  </a:lnTo>
                  <a:lnTo>
                    <a:pt x="196" y="252"/>
                  </a:lnTo>
                  <a:lnTo>
                    <a:pt x="194" y="252"/>
                  </a:lnTo>
                  <a:lnTo>
                    <a:pt x="189" y="254"/>
                  </a:lnTo>
                  <a:lnTo>
                    <a:pt x="183" y="256"/>
                  </a:lnTo>
                  <a:lnTo>
                    <a:pt x="175" y="258"/>
                  </a:lnTo>
                  <a:lnTo>
                    <a:pt x="167" y="260"/>
                  </a:lnTo>
                  <a:lnTo>
                    <a:pt x="159" y="262"/>
                  </a:lnTo>
                  <a:lnTo>
                    <a:pt x="152" y="264"/>
                  </a:lnTo>
                  <a:lnTo>
                    <a:pt x="149" y="265"/>
                  </a:lnTo>
                  <a:lnTo>
                    <a:pt x="142" y="265"/>
                  </a:lnTo>
                  <a:lnTo>
                    <a:pt x="128" y="265"/>
                  </a:lnTo>
                  <a:lnTo>
                    <a:pt x="111" y="264"/>
                  </a:lnTo>
                  <a:lnTo>
                    <a:pt x="91" y="262"/>
                  </a:lnTo>
                  <a:lnTo>
                    <a:pt x="73" y="260"/>
                  </a:lnTo>
                  <a:lnTo>
                    <a:pt x="57" y="258"/>
                  </a:lnTo>
                  <a:lnTo>
                    <a:pt x="45" y="257"/>
                  </a:lnTo>
                  <a:lnTo>
                    <a:pt x="40" y="257"/>
                  </a:lnTo>
                  <a:lnTo>
                    <a:pt x="0" y="301"/>
                  </a:lnTo>
                  <a:lnTo>
                    <a:pt x="156" y="452"/>
                  </a:lnTo>
                  <a:lnTo>
                    <a:pt x="158" y="452"/>
                  </a:lnTo>
                  <a:lnTo>
                    <a:pt x="165" y="454"/>
                  </a:lnTo>
                  <a:lnTo>
                    <a:pt x="175" y="455"/>
                  </a:lnTo>
                  <a:lnTo>
                    <a:pt x="188" y="457"/>
                  </a:lnTo>
                  <a:lnTo>
                    <a:pt x="201" y="461"/>
                  </a:lnTo>
                  <a:lnTo>
                    <a:pt x="212" y="462"/>
                  </a:lnTo>
                  <a:lnTo>
                    <a:pt x="222" y="464"/>
                  </a:lnTo>
                  <a:lnTo>
                    <a:pt x="229" y="464"/>
                  </a:lnTo>
                  <a:lnTo>
                    <a:pt x="237" y="461"/>
                  </a:lnTo>
                  <a:lnTo>
                    <a:pt x="251" y="452"/>
                  </a:lnTo>
                  <a:lnTo>
                    <a:pt x="267" y="439"/>
                  </a:lnTo>
                  <a:lnTo>
                    <a:pt x="286" y="424"/>
                  </a:lnTo>
                  <a:lnTo>
                    <a:pt x="303" y="409"/>
                  </a:lnTo>
                  <a:lnTo>
                    <a:pt x="318" y="396"/>
                  </a:lnTo>
                  <a:lnTo>
                    <a:pt x="329" y="387"/>
                  </a:lnTo>
                  <a:lnTo>
                    <a:pt x="333" y="384"/>
                  </a:lnTo>
                  <a:lnTo>
                    <a:pt x="448" y="202"/>
                  </a:lnTo>
                  <a:lnTo>
                    <a:pt x="509" y="136"/>
                  </a:lnTo>
                  <a:lnTo>
                    <a:pt x="511" y="136"/>
                  </a:lnTo>
                  <a:lnTo>
                    <a:pt x="519" y="138"/>
                  </a:lnTo>
                  <a:lnTo>
                    <a:pt x="531" y="141"/>
                  </a:lnTo>
                  <a:lnTo>
                    <a:pt x="545" y="143"/>
                  </a:lnTo>
                  <a:lnTo>
                    <a:pt x="559" y="146"/>
                  </a:lnTo>
                  <a:lnTo>
                    <a:pt x="572" y="150"/>
                  </a:lnTo>
                  <a:lnTo>
                    <a:pt x="585" y="153"/>
                  </a:lnTo>
                  <a:lnTo>
                    <a:pt x="594" y="157"/>
                  </a:lnTo>
                  <a:lnTo>
                    <a:pt x="604" y="159"/>
                  </a:lnTo>
                  <a:lnTo>
                    <a:pt x="615" y="162"/>
                  </a:lnTo>
                  <a:lnTo>
                    <a:pt x="629" y="166"/>
                  </a:lnTo>
                  <a:lnTo>
                    <a:pt x="643" y="169"/>
                  </a:lnTo>
                  <a:lnTo>
                    <a:pt x="657" y="172"/>
                  </a:lnTo>
                  <a:lnTo>
                    <a:pt x="669" y="174"/>
                  </a:lnTo>
                  <a:lnTo>
                    <a:pt x="680" y="176"/>
                  </a:lnTo>
                  <a:lnTo>
                    <a:pt x="688" y="176"/>
                  </a:lnTo>
                  <a:lnTo>
                    <a:pt x="696" y="175"/>
                  </a:lnTo>
                  <a:lnTo>
                    <a:pt x="705" y="174"/>
                  </a:lnTo>
                  <a:lnTo>
                    <a:pt x="715" y="171"/>
                  </a:lnTo>
                  <a:lnTo>
                    <a:pt x="726" y="167"/>
                  </a:lnTo>
                  <a:lnTo>
                    <a:pt x="736" y="165"/>
                  </a:lnTo>
                  <a:lnTo>
                    <a:pt x="744" y="161"/>
                  </a:lnTo>
                  <a:lnTo>
                    <a:pt x="749" y="160"/>
                  </a:lnTo>
                  <a:lnTo>
                    <a:pt x="751" y="159"/>
                  </a:lnTo>
                  <a:lnTo>
                    <a:pt x="760" y="106"/>
                  </a:lnTo>
                  <a:lnTo>
                    <a:pt x="758" y="61"/>
                  </a:lnTo>
                  <a:lnTo>
                    <a:pt x="733" y="2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0" name="Freeform 361"/>
            <p:cNvSpPr>
              <a:spLocks/>
            </p:cNvSpPr>
            <p:nvPr/>
          </p:nvSpPr>
          <p:spPr bwMode="auto">
            <a:xfrm>
              <a:off x="1909" y="266"/>
              <a:ext cx="235" cy="212"/>
            </a:xfrm>
            <a:custGeom>
              <a:avLst/>
              <a:gdLst/>
              <a:ahLst/>
              <a:cxnLst>
                <a:cxn ang="0">
                  <a:pos x="55" y="48"/>
                </a:cxn>
                <a:cxn ang="0">
                  <a:pos x="47" y="73"/>
                </a:cxn>
                <a:cxn ang="0">
                  <a:pos x="2" y="95"/>
                </a:cxn>
                <a:cxn ang="0">
                  <a:pos x="0" y="148"/>
                </a:cxn>
                <a:cxn ang="0">
                  <a:pos x="2" y="152"/>
                </a:cxn>
                <a:cxn ang="0">
                  <a:pos x="8" y="159"/>
                </a:cxn>
                <a:cxn ang="0">
                  <a:pos x="16" y="168"/>
                </a:cxn>
                <a:cxn ang="0">
                  <a:pos x="25" y="176"/>
                </a:cxn>
                <a:cxn ang="0">
                  <a:pos x="35" y="184"/>
                </a:cxn>
                <a:cxn ang="0">
                  <a:pos x="42" y="192"/>
                </a:cxn>
                <a:cxn ang="0">
                  <a:pos x="47" y="199"/>
                </a:cxn>
                <a:cxn ang="0">
                  <a:pos x="50" y="201"/>
                </a:cxn>
                <a:cxn ang="0">
                  <a:pos x="58" y="277"/>
                </a:cxn>
                <a:cxn ang="0">
                  <a:pos x="47" y="350"/>
                </a:cxn>
                <a:cxn ang="0">
                  <a:pos x="50" y="352"/>
                </a:cxn>
                <a:cxn ang="0">
                  <a:pos x="58" y="358"/>
                </a:cxn>
                <a:cxn ang="0">
                  <a:pos x="69" y="367"/>
                </a:cxn>
                <a:cxn ang="0">
                  <a:pos x="82" y="378"/>
                </a:cxn>
                <a:cxn ang="0">
                  <a:pos x="96" y="388"/>
                </a:cxn>
                <a:cxn ang="0">
                  <a:pos x="110" y="398"/>
                </a:cxn>
                <a:cxn ang="0">
                  <a:pos x="120" y="406"/>
                </a:cxn>
                <a:cxn ang="0">
                  <a:pos x="128" y="411"/>
                </a:cxn>
                <a:cxn ang="0">
                  <a:pos x="135" y="413"/>
                </a:cxn>
                <a:cxn ang="0">
                  <a:pos x="144" y="416"/>
                </a:cxn>
                <a:cxn ang="0">
                  <a:pos x="154" y="418"/>
                </a:cxn>
                <a:cxn ang="0">
                  <a:pos x="165" y="419"/>
                </a:cxn>
                <a:cxn ang="0">
                  <a:pos x="175" y="420"/>
                </a:cxn>
                <a:cxn ang="0">
                  <a:pos x="184" y="421"/>
                </a:cxn>
                <a:cxn ang="0">
                  <a:pos x="191" y="423"/>
                </a:cxn>
                <a:cxn ang="0">
                  <a:pos x="196" y="424"/>
                </a:cxn>
                <a:cxn ang="0">
                  <a:pos x="200" y="424"/>
                </a:cxn>
                <a:cxn ang="0">
                  <a:pos x="207" y="423"/>
                </a:cxn>
                <a:cxn ang="0">
                  <a:pos x="217" y="420"/>
                </a:cxn>
                <a:cxn ang="0">
                  <a:pos x="227" y="418"/>
                </a:cxn>
                <a:cxn ang="0">
                  <a:pos x="236" y="416"/>
                </a:cxn>
                <a:cxn ang="0">
                  <a:pos x="243" y="413"/>
                </a:cxn>
                <a:cxn ang="0">
                  <a:pos x="249" y="412"/>
                </a:cxn>
                <a:cxn ang="0">
                  <a:pos x="251" y="411"/>
                </a:cxn>
                <a:cxn ang="0">
                  <a:pos x="236" y="365"/>
                </a:cxn>
                <a:cxn ang="0">
                  <a:pos x="242" y="305"/>
                </a:cxn>
                <a:cxn ang="0">
                  <a:pos x="245" y="305"/>
                </a:cxn>
                <a:cxn ang="0">
                  <a:pos x="253" y="305"/>
                </a:cxn>
                <a:cxn ang="0">
                  <a:pos x="266" y="304"/>
                </a:cxn>
                <a:cxn ang="0">
                  <a:pos x="281" y="304"/>
                </a:cxn>
                <a:cxn ang="0">
                  <a:pos x="296" y="303"/>
                </a:cxn>
                <a:cxn ang="0">
                  <a:pos x="310" y="302"/>
                </a:cxn>
                <a:cxn ang="0">
                  <a:pos x="320" y="300"/>
                </a:cxn>
                <a:cxn ang="0">
                  <a:pos x="327" y="299"/>
                </a:cxn>
                <a:cxn ang="0">
                  <a:pos x="334" y="297"/>
                </a:cxn>
                <a:cxn ang="0">
                  <a:pos x="346" y="291"/>
                </a:cxn>
                <a:cxn ang="0">
                  <a:pos x="361" y="284"/>
                </a:cxn>
                <a:cxn ang="0">
                  <a:pos x="377" y="277"/>
                </a:cxn>
                <a:cxn ang="0">
                  <a:pos x="392" y="269"/>
                </a:cxn>
                <a:cxn ang="0">
                  <a:pos x="405" y="262"/>
                </a:cxn>
                <a:cxn ang="0">
                  <a:pos x="415" y="259"/>
                </a:cxn>
                <a:cxn ang="0">
                  <a:pos x="418" y="257"/>
                </a:cxn>
                <a:cxn ang="0">
                  <a:pos x="458" y="186"/>
                </a:cxn>
                <a:cxn ang="0">
                  <a:pos x="471" y="133"/>
                </a:cxn>
                <a:cxn ang="0">
                  <a:pos x="431" y="23"/>
                </a:cxn>
                <a:cxn ang="0">
                  <a:pos x="227" y="0"/>
                </a:cxn>
                <a:cxn ang="0">
                  <a:pos x="149" y="38"/>
                </a:cxn>
                <a:cxn ang="0">
                  <a:pos x="55" y="48"/>
                </a:cxn>
              </a:cxnLst>
              <a:rect l="0" t="0" r="r" b="b"/>
              <a:pathLst>
                <a:path w="471" h="424">
                  <a:moveTo>
                    <a:pt x="55" y="48"/>
                  </a:moveTo>
                  <a:lnTo>
                    <a:pt x="47" y="73"/>
                  </a:lnTo>
                  <a:lnTo>
                    <a:pt x="2" y="95"/>
                  </a:lnTo>
                  <a:lnTo>
                    <a:pt x="0" y="148"/>
                  </a:lnTo>
                  <a:lnTo>
                    <a:pt x="2" y="152"/>
                  </a:lnTo>
                  <a:lnTo>
                    <a:pt x="8" y="159"/>
                  </a:lnTo>
                  <a:lnTo>
                    <a:pt x="16" y="168"/>
                  </a:lnTo>
                  <a:lnTo>
                    <a:pt x="25" y="176"/>
                  </a:lnTo>
                  <a:lnTo>
                    <a:pt x="35" y="184"/>
                  </a:lnTo>
                  <a:lnTo>
                    <a:pt x="42" y="192"/>
                  </a:lnTo>
                  <a:lnTo>
                    <a:pt x="47" y="199"/>
                  </a:lnTo>
                  <a:lnTo>
                    <a:pt x="50" y="201"/>
                  </a:lnTo>
                  <a:lnTo>
                    <a:pt x="58" y="277"/>
                  </a:lnTo>
                  <a:lnTo>
                    <a:pt x="47" y="350"/>
                  </a:lnTo>
                  <a:lnTo>
                    <a:pt x="50" y="352"/>
                  </a:lnTo>
                  <a:lnTo>
                    <a:pt x="58" y="358"/>
                  </a:lnTo>
                  <a:lnTo>
                    <a:pt x="69" y="367"/>
                  </a:lnTo>
                  <a:lnTo>
                    <a:pt x="82" y="378"/>
                  </a:lnTo>
                  <a:lnTo>
                    <a:pt x="96" y="388"/>
                  </a:lnTo>
                  <a:lnTo>
                    <a:pt x="110" y="398"/>
                  </a:lnTo>
                  <a:lnTo>
                    <a:pt x="120" y="406"/>
                  </a:lnTo>
                  <a:lnTo>
                    <a:pt x="128" y="411"/>
                  </a:lnTo>
                  <a:lnTo>
                    <a:pt x="135" y="413"/>
                  </a:lnTo>
                  <a:lnTo>
                    <a:pt x="144" y="416"/>
                  </a:lnTo>
                  <a:lnTo>
                    <a:pt x="154" y="418"/>
                  </a:lnTo>
                  <a:lnTo>
                    <a:pt x="165" y="419"/>
                  </a:lnTo>
                  <a:lnTo>
                    <a:pt x="175" y="420"/>
                  </a:lnTo>
                  <a:lnTo>
                    <a:pt x="184" y="421"/>
                  </a:lnTo>
                  <a:lnTo>
                    <a:pt x="191" y="423"/>
                  </a:lnTo>
                  <a:lnTo>
                    <a:pt x="196" y="424"/>
                  </a:lnTo>
                  <a:lnTo>
                    <a:pt x="200" y="424"/>
                  </a:lnTo>
                  <a:lnTo>
                    <a:pt x="207" y="423"/>
                  </a:lnTo>
                  <a:lnTo>
                    <a:pt x="217" y="420"/>
                  </a:lnTo>
                  <a:lnTo>
                    <a:pt x="227" y="418"/>
                  </a:lnTo>
                  <a:lnTo>
                    <a:pt x="236" y="416"/>
                  </a:lnTo>
                  <a:lnTo>
                    <a:pt x="243" y="413"/>
                  </a:lnTo>
                  <a:lnTo>
                    <a:pt x="249" y="412"/>
                  </a:lnTo>
                  <a:lnTo>
                    <a:pt x="251" y="411"/>
                  </a:lnTo>
                  <a:lnTo>
                    <a:pt x="236" y="365"/>
                  </a:lnTo>
                  <a:lnTo>
                    <a:pt x="242" y="305"/>
                  </a:lnTo>
                  <a:lnTo>
                    <a:pt x="245" y="305"/>
                  </a:lnTo>
                  <a:lnTo>
                    <a:pt x="253" y="305"/>
                  </a:lnTo>
                  <a:lnTo>
                    <a:pt x="266" y="304"/>
                  </a:lnTo>
                  <a:lnTo>
                    <a:pt x="281" y="304"/>
                  </a:lnTo>
                  <a:lnTo>
                    <a:pt x="296" y="303"/>
                  </a:lnTo>
                  <a:lnTo>
                    <a:pt x="310" y="302"/>
                  </a:lnTo>
                  <a:lnTo>
                    <a:pt x="320" y="300"/>
                  </a:lnTo>
                  <a:lnTo>
                    <a:pt x="327" y="299"/>
                  </a:lnTo>
                  <a:lnTo>
                    <a:pt x="334" y="297"/>
                  </a:lnTo>
                  <a:lnTo>
                    <a:pt x="346" y="291"/>
                  </a:lnTo>
                  <a:lnTo>
                    <a:pt x="361" y="284"/>
                  </a:lnTo>
                  <a:lnTo>
                    <a:pt x="377" y="277"/>
                  </a:lnTo>
                  <a:lnTo>
                    <a:pt x="392" y="269"/>
                  </a:lnTo>
                  <a:lnTo>
                    <a:pt x="405" y="262"/>
                  </a:lnTo>
                  <a:lnTo>
                    <a:pt x="415" y="259"/>
                  </a:lnTo>
                  <a:lnTo>
                    <a:pt x="418" y="257"/>
                  </a:lnTo>
                  <a:lnTo>
                    <a:pt x="458" y="186"/>
                  </a:lnTo>
                  <a:lnTo>
                    <a:pt x="471" y="133"/>
                  </a:lnTo>
                  <a:lnTo>
                    <a:pt x="431" y="23"/>
                  </a:lnTo>
                  <a:lnTo>
                    <a:pt x="227" y="0"/>
                  </a:lnTo>
                  <a:lnTo>
                    <a:pt x="149" y="38"/>
                  </a:lnTo>
                  <a:lnTo>
                    <a:pt x="55" y="48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1" name="Freeform 363"/>
            <p:cNvSpPr>
              <a:spLocks/>
            </p:cNvSpPr>
            <p:nvPr/>
          </p:nvSpPr>
          <p:spPr bwMode="auto">
            <a:xfrm>
              <a:off x="2013" y="606"/>
              <a:ext cx="57" cy="76"/>
            </a:xfrm>
            <a:custGeom>
              <a:avLst/>
              <a:gdLst/>
              <a:ahLst/>
              <a:cxnLst>
                <a:cxn ang="0">
                  <a:pos x="114" y="47"/>
                </a:cxn>
                <a:cxn ang="0">
                  <a:pos x="113" y="38"/>
                </a:cxn>
                <a:cxn ang="0">
                  <a:pos x="109" y="28"/>
                </a:cxn>
                <a:cxn ang="0">
                  <a:pos x="104" y="20"/>
                </a:cxn>
                <a:cxn ang="0">
                  <a:pos x="98" y="13"/>
                </a:cxn>
                <a:cxn ang="0">
                  <a:pos x="88" y="8"/>
                </a:cxn>
                <a:cxn ang="0">
                  <a:pos x="79" y="3"/>
                </a:cxn>
                <a:cxn ang="0">
                  <a:pos x="69" y="1"/>
                </a:cxn>
                <a:cxn ang="0">
                  <a:pos x="57" y="0"/>
                </a:cxn>
                <a:cxn ang="0">
                  <a:pos x="46" y="1"/>
                </a:cxn>
                <a:cxn ang="0">
                  <a:pos x="34" y="3"/>
                </a:cxn>
                <a:cxn ang="0">
                  <a:pos x="25" y="8"/>
                </a:cxn>
                <a:cxn ang="0">
                  <a:pos x="17" y="13"/>
                </a:cxn>
                <a:cxn ang="0">
                  <a:pos x="9" y="20"/>
                </a:cxn>
                <a:cxn ang="0">
                  <a:pos x="4" y="28"/>
                </a:cxn>
                <a:cxn ang="0">
                  <a:pos x="1" y="38"/>
                </a:cxn>
                <a:cxn ang="0">
                  <a:pos x="0" y="47"/>
                </a:cxn>
                <a:cxn ang="0">
                  <a:pos x="1" y="55"/>
                </a:cxn>
                <a:cxn ang="0">
                  <a:pos x="3" y="63"/>
                </a:cxn>
                <a:cxn ang="0">
                  <a:pos x="7" y="70"/>
                </a:cxn>
                <a:cxn ang="0">
                  <a:pos x="12" y="77"/>
                </a:cxn>
                <a:cxn ang="0">
                  <a:pos x="18" y="83"/>
                </a:cxn>
                <a:cxn ang="0">
                  <a:pos x="26" y="87"/>
                </a:cxn>
                <a:cxn ang="0">
                  <a:pos x="34" y="92"/>
                </a:cxn>
                <a:cxn ang="0">
                  <a:pos x="43" y="94"/>
                </a:cxn>
                <a:cxn ang="0">
                  <a:pos x="37" y="147"/>
                </a:cxn>
                <a:cxn ang="0">
                  <a:pos x="62" y="152"/>
                </a:cxn>
                <a:cxn ang="0">
                  <a:pos x="81" y="132"/>
                </a:cxn>
                <a:cxn ang="0">
                  <a:pos x="104" y="74"/>
                </a:cxn>
                <a:cxn ang="0">
                  <a:pos x="108" y="69"/>
                </a:cxn>
                <a:cxn ang="0">
                  <a:pos x="111" y="62"/>
                </a:cxn>
                <a:cxn ang="0">
                  <a:pos x="113" y="55"/>
                </a:cxn>
                <a:cxn ang="0">
                  <a:pos x="114" y="47"/>
                </a:cxn>
              </a:cxnLst>
              <a:rect l="0" t="0" r="r" b="b"/>
              <a:pathLst>
                <a:path w="114" h="152">
                  <a:moveTo>
                    <a:pt x="114" y="47"/>
                  </a:moveTo>
                  <a:lnTo>
                    <a:pt x="113" y="38"/>
                  </a:lnTo>
                  <a:lnTo>
                    <a:pt x="109" y="28"/>
                  </a:lnTo>
                  <a:lnTo>
                    <a:pt x="104" y="20"/>
                  </a:lnTo>
                  <a:lnTo>
                    <a:pt x="98" y="13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9" y="1"/>
                  </a:lnTo>
                  <a:lnTo>
                    <a:pt x="57" y="0"/>
                  </a:lnTo>
                  <a:lnTo>
                    <a:pt x="46" y="1"/>
                  </a:lnTo>
                  <a:lnTo>
                    <a:pt x="34" y="3"/>
                  </a:lnTo>
                  <a:lnTo>
                    <a:pt x="25" y="8"/>
                  </a:lnTo>
                  <a:lnTo>
                    <a:pt x="17" y="13"/>
                  </a:lnTo>
                  <a:lnTo>
                    <a:pt x="9" y="20"/>
                  </a:lnTo>
                  <a:lnTo>
                    <a:pt x="4" y="28"/>
                  </a:lnTo>
                  <a:lnTo>
                    <a:pt x="1" y="38"/>
                  </a:lnTo>
                  <a:lnTo>
                    <a:pt x="0" y="47"/>
                  </a:lnTo>
                  <a:lnTo>
                    <a:pt x="1" y="55"/>
                  </a:lnTo>
                  <a:lnTo>
                    <a:pt x="3" y="63"/>
                  </a:lnTo>
                  <a:lnTo>
                    <a:pt x="7" y="70"/>
                  </a:lnTo>
                  <a:lnTo>
                    <a:pt x="12" y="77"/>
                  </a:lnTo>
                  <a:lnTo>
                    <a:pt x="18" y="83"/>
                  </a:lnTo>
                  <a:lnTo>
                    <a:pt x="26" y="87"/>
                  </a:lnTo>
                  <a:lnTo>
                    <a:pt x="34" y="92"/>
                  </a:lnTo>
                  <a:lnTo>
                    <a:pt x="43" y="94"/>
                  </a:lnTo>
                  <a:lnTo>
                    <a:pt x="37" y="147"/>
                  </a:lnTo>
                  <a:lnTo>
                    <a:pt x="62" y="152"/>
                  </a:lnTo>
                  <a:lnTo>
                    <a:pt x="81" y="132"/>
                  </a:lnTo>
                  <a:lnTo>
                    <a:pt x="104" y="74"/>
                  </a:lnTo>
                  <a:lnTo>
                    <a:pt x="108" y="69"/>
                  </a:lnTo>
                  <a:lnTo>
                    <a:pt x="111" y="62"/>
                  </a:lnTo>
                  <a:lnTo>
                    <a:pt x="113" y="55"/>
                  </a:lnTo>
                  <a:lnTo>
                    <a:pt x="114" y="47"/>
                  </a:lnTo>
                  <a:close/>
                </a:path>
              </a:pathLst>
            </a:custGeom>
            <a:solidFill>
              <a:srgbClr val="B2B2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2" name="Freeform 364"/>
            <p:cNvSpPr>
              <a:spLocks/>
            </p:cNvSpPr>
            <p:nvPr/>
          </p:nvSpPr>
          <p:spPr bwMode="auto">
            <a:xfrm>
              <a:off x="2377" y="690"/>
              <a:ext cx="120" cy="102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42" y="3"/>
                </a:cxn>
                <a:cxn ang="0">
                  <a:pos x="22" y="9"/>
                </a:cxn>
                <a:cxn ang="0">
                  <a:pos x="6" y="15"/>
                </a:cxn>
                <a:cxn ang="0">
                  <a:pos x="0" y="24"/>
                </a:cxn>
                <a:cxn ang="0">
                  <a:pos x="2" y="38"/>
                </a:cxn>
                <a:cxn ang="0">
                  <a:pos x="5" y="42"/>
                </a:cxn>
                <a:cxn ang="0">
                  <a:pos x="17" y="58"/>
                </a:cxn>
                <a:cxn ang="0">
                  <a:pos x="19" y="80"/>
                </a:cxn>
                <a:cxn ang="0">
                  <a:pos x="9" y="110"/>
                </a:cxn>
                <a:cxn ang="0">
                  <a:pos x="6" y="129"/>
                </a:cxn>
                <a:cxn ang="0">
                  <a:pos x="18" y="139"/>
                </a:cxn>
                <a:cxn ang="0">
                  <a:pos x="65" y="126"/>
                </a:cxn>
                <a:cxn ang="0">
                  <a:pos x="76" y="133"/>
                </a:cxn>
                <a:cxn ang="0">
                  <a:pos x="90" y="146"/>
                </a:cxn>
                <a:cxn ang="0">
                  <a:pos x="96" y="160"/>
                </a:cxn>
                <a:cxn ang="0">
                  <a:pos x="105" y="171"/>
                </a:cxn>
                <a:cxn ang="0">
                  <a:pos x="116" y="174"/>
                </a:cxn>
                <a:cxn ang="0">
                  <a:pos x="126" y="175"/>
                </a:cxn>
                <a:cxn ang="0">
                  <a:pos x="136" y="176"/>
                </a:cxn>
                <a:cxn ang="0">
                  <a:pos x="143" y="176"/>
                </a:cxn>
                <a:cxn ang="0">
                  <a:pos x="151" y="177"/>
                </a:cxn>
                <a:cxn ang="0">
                  <a:pos x="161" y="182"/>
                </a:cxn>
                <a:cxn ang="0">
                  <a:pos x="171" y="185"/>
                </a:cxn>
                <a:cxn ang="0">
                  <a:pos x="181" y="189"/>
                </a:cxn>
                <a:cxn ang="0">
                  <a:pos x="196" y="192"/>
                </a:cxn>
                <a:cxn ang="0">
                  <a:pos x="216" y="198"/>
                </a:cxn>
                <a:cxn ang="0">
                  <a:pos x="233" y="201"/>
                </a:cxn>
                <a:cxn ang="0">
                  <a:pos x="240" y="204"/>
                </a:cxn>
                <a:cxn ang="0">
                  <a:pos x="151" y="139"/>
                </a:cxn>
                <a:cxn ang="0">
                  <a:pos x="141" y="101"/>
                </a:cxn>
                <a:cxn ang="0">
                  <a:pos x="86" y="78"/>
                </a:cxn>
                <a:cxn ang="0">
                  <a:pos x="50" y="63"/>
                </a:cxn>
                <a:cxn ang="0">
                  <a:pos x="58" y="0"/>
                </a:cxn>
              </a:cxnLst>
              <a:rect l="0" t="0" r="r" b="b"/>
              <a:pathLst>
                <a:path w="240" h="204">
                  <a:moveTo>
                    <a:pt x="58" y="0"/>
                  </a:moveTo>
                  <a:lnTo>
                    <a:pt x="56" y="0"/>
                  </a:lnTo>
                  <a:lnTo>
                    <a:pt x="50" y="2"/>
                  </a:lnTo>
                  <a:lnTo>
                    <a:pt x="42" y="3"/>
                  </a:lnTo>
                  <a:lnTo>
                    <a:pt x="33" y="5"/>
                  </a:lnTo>
                  <a:lnTo>
                    <a:pt x="22" y="9"/>
                  </a:lnTo>
                  <a:lnTo>
                    <a:pt x="13" y="12"/>
                  </a:lnTo>
                  <a:lnTo>
                    <a:pt x="6" y="15"/>
                  </a:lnTo>
                  <a:lnTo>
                    <a:pt x="3" y="18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2" y="38"/>
                  </a:lnTo>
                  <a:lnTo>
                    <a:pt x="3" y="40"/>
                  </a:lnTo>
                  <a:lnTo>
                    <a:pt x="5" y="42"/>
                  </a:lnTo>
                  <a:lnTo>
                    <a:pt x="11" y="49"/>
                  </a:lnTo>
                  <a:lnTo>
                    <a:pt x="17" y="58"/>
                  </a:lnTo>
                  <a:lnTo>
                    <a:pt x="20" y="68"/>
                  </a:lnTo>
                  <a:lnTo>
                    <a:pt x="19" y="80"/>
                  </a:lnTo>
                  <a:lnTo>
                    <a:pt x="14" y="95"/>
                  </a:lnTo>
                  <a:lnTo>
                    <a:pt x="9" y="110"/>
                  </a:lnTo>
                  <a:lnTo>
                    <a:pt x="5" y="121"/>
                  </a:lnTo>
                  <a:lnTo>
                    <a:pt x="6" y="129"/>
                  </a:lnTo>
                  <a:lnTo>
                    <a:pt x="12" y="134"/>
                  </a:lnTo>
                  <a:lnTo>
                    <a:pt x="18" y="139"/>
                  </a:lnTo>
                  <a:lnTo>
                    <a:pt x="20" y="141"/>
                  </a:lnTo>
                  <a:lnTo>
                    <a:pt x="65" y="126"/>
                  </a:lnTo>
                  <a:lnTo>
                    <a:pt x="68" y="129"/>
                  </a:lnTo>
                  <a:lnTo>
                    <a:pt x="76" y="133"/>
                  </a:lnTo>
                  <a:lnTo>
                    <a:pt x="85" y="140"/>
                  </a:lnTo>
                  <a:lnTo>
                    <a:pt x="90" y="146"/>
                  </a:lnTo>
                  <a:lnTo>
                    <a:pt x="94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105" y="171"/>
                  </a:lnTo>
                  <a:lnTo>
                    <a:pt x="110" y="173"/>
                  </a:lnTo>
                  <a:lnTo>
                    <a:pt x="116" y="174"/>
                  </a:lnTo>
                  <a:lnTo>
                    <a:pt x="121" y="175"/>
                  </a:lnTo>
                  <a:lnTo>
                    <a:pt x="126" y="175"/>
                  </a:lnTo>
                  <a:lnTo>
                    <a:pt x="132" y="176"/>
                  </a:lnTo>
                  <a:lnTo>
                    <a:pt x="136" y="176"/>
                  </a:lnTo>
                  <a:lnTo>
                    <a:pt x="140" y="176"/>
                  </a:lnTo>
                  <a:lnTo>
                    <a:pt x="143" y="176"/>
                  </a:lnTo>
                  <a:lnTo>
                    <a:pt x="147" y="176"/>
                  </a:lnTo>
                  <a:lnTo>
                    <a:pt x="151" y="177"/>
                  </a:lnTo>
                  <a:lnTo>
                    <a:pt x="156" y="179"/>
                  </a:lnTo>
                  <a:lnTo>
                    <a:pt x="161" y="182"/>
                  </a:lnTo>
                  <a:lnTo>
                    <a:pt x="166" y="184"/>
                  </a:lnTo>
                  <a:lnTo>
                    <a:pt x="171" y="185"/>
                  </a:lnTo>
                  <a:lnTo>
                    <a:pt x="177" y="187"/>
                  </a:lnTo>
                  <a:lnTo>
                    <a:pt x="181" y="189"/>
                  </a:lnTo>
                  <a:lnTo>
                    <a:pt x="187" y="190"/>
                  </a:lnTo>
                  <a:lnTo>
                    <a:pt x="196" y="192"/>
                  </a:lnTo>
                  <a:lnTo>
                    <a:pt x="205" y="194"/>
                  </a:lnTo>
                  <a:lnTo>
                    <a:pt x="216" y="198"/>
                  </a:lnTo>
                  <a:lnTo>
                    <a:pt x="225" y="200"/>
                  </a:lnTo>
                  <a:lnTo>
                    <a:pt x="233" y="201"/>
                  </a:lnTo>
                  <a:lnTo>
                    <a:pt x="238" y="204"/>
                  </a:lnTo>
                  <a:lnTo>
                    <a:pt x="240" y="204"/>
                  </a:lnTo>
                  <a:lnTo>
                    <a:pt x="240" y="161"/>
                  </a:lnTo>
                  <a:lnTo>
                    <a:pt x="151" y="139"/>
                  </a:lnTo>
                  <a:lnTo>
                    <a:pt x="141" y="123"/>
                  </a:lnTo>
                  <a:lnTo>
                    <a:pt x="141" y="101"/>
                  </a:lnTo>
                  <a:lnTo>
                    <a:pt x="121" y="88"/>
                  </a:lnTo>
                  <a:lnTo>
                    <a:pt x="86" y="78"/>
                  </a:lnTo>
                  <a:lnTo>
                    <a:pt x="60" y="76"/>
                  </a:lnTo>
                  <a:lnTo>
                    <a:pt x="50" y="63"/>
                  </a:lnTo>
                  <a:lnTo>
                    <a:pt x="65" y="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3" name="Freeform 366"/>
            <p:cNvSpPr>
              <a:spLocks/>
            </p:cNvSpPr>
            <p:nvPr/>
          </p:nvSpPr>
          <p:spPr bwMode="auto">
            <a:xfrm>
              <a:off x="1995" y="275"/>
              <a:ext cx="85" cy="70"/>
            </a:xfrm>
            <a:custGeom>
              <a:avLst/>
              <a:gdLst/>
              <a:ahLst/>
              <a:cxnLst>
                <a:cxn ang="0">
                  <a:pos x="84" y="139"/>
                </a:cxn>
                <a:cxn ang="0">
                  <a:pos x="101" y="138"/>
                </a:cxn>
                <a:cxn ang="0">
                  <a:pos x="116" y="134"/>
                </a:cxn>
                <a:cxn ang="0">
                  <a:pos x="131" y="128"/>
                </a:cxn>
                <a:cxn ang="0">
                  <a:pos x="144" y="119"/>
                </a:cxn>
                <a:cxn ang="0">
                  <a:pos x="153" y="108"/>
                </a:cxn>
                <a:cxn ang="0">
                  <a:pos x="161" y="97"/>
                </a:cxn>
                <a:cxn ang="0">
                  <a:pos x="167" y="84"/>
                </a:cxn>
                <a:cxn ang="0">
                  <a:pos x="168" y="70"/>
                </a:cxn>
                <a:cxn ang="0">
                  <a:pos x="167" y="56"/>
                </a:cxn>
                <a:cxn ang="0">
                  <a:pos x="161" y="43"/>
                </a:cxn>
                <a:cxn ang="0">
                  <a:pos x="153" y="31"/>
                </a:cxn>
                <a:cxn ang="0">
                  <a:pos x="144" y="21"/>
                </a:cxn>
                <a:cxn ang="0">
                  <a:pos x="131" y="11"/>
                </a:cxn>
                <a:cxn ang="0">
                  <a:pos x="116" y="6"/>
                </a:cxn>
                <a:cxn ang="0">
                  <a:pos x="101" y="1"/>
                </a:cxn>
                <a:cxn ang="0">
                  <a:pos x="84" y="0"/>
                </a:cxn>
                <a:cxn ang="0">
                  <a:pos x="67" y="1"/>
                </a:cxn>
                <a:cxn ang="0">
                  <a:pos x="52" y="6"/>
                </a:cxn>
                <a:cxn ang="0">
                  <a:pos x="37" y="11"/>
                </a:cxn>
                <a:cxn ang="0">
                  <a:pos x="25" y="21"/>
                </a:cxn>
                <a:cxn ang="0">
                  <a:pos x="15" y="31"/>
                </a:cxn>
                <a:cxn ang="0">
                  <a:pos x="7" y="43"/>
                </a:cxn>
                <a:cxn ang="0">
                  <a:pos x="1" y="56"/>
                </a:cxn>
                <a:cxn ang="0">
                  <a:pos x="0" y="70"/>
                </a:cxn>
                <a:cxn ang="0">
                  <a:pos x="1" y="84"/>
                </a:cxn>
                <a:cxn ang="0">
                  <a:pos x="7" y="97"/>
                </a:cxn>
                <a:cxn ang="0">
                  <a:pos x="15" y="108"/>
                </a:cxn>
                <a:cxn ang="0">
                  <a:pos x="25" y="119"/>
                </a:cxn>
                <a:cxn ang="0">
                  <a:pos x="37" y="128"/>
                </a:cxn>
                <a:cxn ang="0">
                  <a:pos x="52" y="134"/>
                </a:cxn>
                <a:cxn ang="0">
                  <a:pos x="67" y="138"/>
                </a:cxn>
                <a:cxn ang="0">
                  <a:pos x="84" y="139"/>
                </a:cxn>
              </a:cxnLst>
              <a:rect l="0" t="0" r="r" b="b"/>
              <a:pathLst>
                <a:path w="168" h="139">
                  <a:moveTo>
                    <a:pt x="84" y="139"/>
                  </a:moveTo>
                  <a:lnTo>
                    <a:pt x="101" y="138"/>
                  </a:lnTo>
                  <a:lnTo>
                    <a:pt x="116" y="134"/>
                  </a:lnTo>
                  <a:lnTo>
                    <a:pt x="131" y="128"/>
                  </a:lnTo>
                  <a:lnTo>
                    <a:pt x="144" y="119"/>
                  </a:lnTo>
                  <a:lnTo>
                    <a:pt x="153" y="108"/>
                  </a:lnTo>
                  <a:lnTo>
                    <a:pt x="161" y="97"/>
                  </a:lnTo>
                  <a:lnTo>
                    <a:pt x="167" y="84"/>
                  </a:lnTo>
                  <a:lnTo>
                    <a:pt x="168" y="70"/>
                  </a:lnTo>
                  <a:lnTo>
                    <a:pt x="167" y="56"/>
                  </a:lnTo>
                  <a:lnTo>
                    <a:pt x="161" y="43"/>
                  </a:lnTo>
                  <a:lnTo>
                    <a:pt x="153" y="31"/>
                  </a:lnTo>
                  <a:lnTo>
                    <a:pt x="144" y="21"/>
                  </a:lnTo>
                  <a:lnTo>
                    <a:pt x="131" y="11"/>
                  </a:lnTo>
                  <a:lnTo>
                    <a:pt x="116" y="6"/>
                  </a:lnTo>
                  <a:lnTo>
                    <a:pt x="101" y="1"/>
                  </a:lnTo>
                  <a:lnTo>
                    <a:pt x="84" y="0"/>
                  </a:lnTo>
                  <a:lnTo>
                    <a:pt x="67" y="1"/>
                  </a:lnTo>
                  <a:lnTo>
                    <a:pt x="52" y="6"/>
                  </a:lnTo>
                  <a:lnTo>
                    <a:pt x="37" y="11"/>
                  </a:lnTo>
                  <a:lnTo>
                    <a:pt x="25" y="21"/>
                  </a:lnTo>
                  <a:lnTo>
                    <a:pt x="15" y="31"/>
                  </a:lnTo>
                  <a:lnTo>
                    <a:pt x="7" y="43"/>
                  </a:lnTo>
                  <a:lnTo>
                    <a:pt x="1" y="56"/>
                  </a:lnTo>
                  <a:lnTo>
                    <a:pt x="0" y="70"/>
                  </a:lnTo>
                  <a:lnTo>
                    <a:pt x="1" y="84"/>
                  </a:lnTo>
                  <a:lnTo>
                    <a:pt x="7" y="97"/>
                  </a:lnTo>
                  <a:lnTo>
                    <a:pt x="15" y="108"/>
                  </a:lnTo>
                  <a:lnTo>
                    <a:pt x="25" y="119"/>
                  </a:lnTo>
                  <a:lnTo>
                    <a:pt x="37" y="128"/>
                  </a:lnTo>
                  <a:lnTo>
                    <a:pt x="52" y="134"/>
                  </a:lnTo>
                  <a:lnTo>
                    <a:pt x="67" y="138"/>
                  </a:lnTo>
                  <a:lnTo>
                    <a:pt x="84" y="139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4" name="Freeform 367"/>
            <p:cNvSpPr>
              <a:spLocks/>
            </p:cNvSpPr>
            <p:nvPr/>
          </p:nvSpPr>
          <p:spPr bwMode="auto">
            <a:xfrm>
              <a:off x="2095" y="272"/>
              <a:ext cx="66" cy="60"/>
            </a:xfrm>
            <a:custGeom>
              <a:avLst/>
              <a:gdLst/>
              <a:ahLst/>
              <a:cxnLst>
                <a:cxn ang="0">
                  <a:pos x="66" y="121"/>
                </a:cxn>
                <a:cxn ang="0">
                  <a:pos x="80" y="120"/>
                </a:cxn>
                <a:cxn ang="0">
                  <a:pos x="92" y="116"/>
                </a:cxn>
                <a:cxn ang="0">
                  <a:pos x="103" y="111"/>
                </a:cxn>
                <a:cxn ang="0">
                  <a:pos x="113" y="103"/>
                </a:cxn>
                <a:cxn ang="0">
                  <a:pos x="121" y="95"/>
                </a:cxn>
                <a:cxn ang="0">
                  <a:pos x="127" y="84"/>
                </a:cxn>
                <a:cxn ang="0">
                  <a:pos x="131" y="73"/>
                </a:cxn>
                <a:cxn ang="0">
                  <a:pos x="133" y="60"/>
                </a:cxn>
                <a:cxn ang="0">
                  <a:pos x="131" y="47"/>
                </a:cxn>
                <a:cxn ang="0">
                  <a:pos x="127" y="37"/>
                </a:cxn>
                <a:cxn ang="0">
                  <a:pos x="121" y="27"/>
                </a:cxn>
                <a:cxn ang="0">
                  <a:pos x="113" y="17"/>
                </a:cxn>
                <a:cxn ang="0">
                  <a:pos x="103" y="10"/>
                </a:cxn>
                <a:cxn ang="0">
                  <a:pos x="92" y="5"/>
                </a:cxn>
                <a:cxn ang="0">
                  <a:pos x="80" y="1"/>
                </a:cxn>
                <a:cxn ang="0">
                  <a:pos x="66" y="0"/>
                </a:cxn>
                <a:cxn ang="0">
                  <a:pos x="53" y="1"/>
                </a:cxn>
                <a:cxn ang="0">
                  <a:pos x="41" y="5"/>
                </a:cxn>
                <a:cxn ang="0">
                  <a:pos x="29" y="10"/>
                </a:cxn>
                <a:cxn ang="0">
                  <a:pos x="20" y="17"/>
                </a:cxn>
                <a:cxn ang="0">
                  <a:pos x="12" y="27"/>
                </a:cxn>
                <a:cxn ang="0">
                  <a:pos x="6" y="37"/>
                </a:cxn>
                <a:cxn ang="0">
                  <a:pos x="1" y="47"/>
                </a:cxn>
                <a:cxn ang="0">
                  <a:pos x="0" y="60"/>
                </a:cxn>
                <a:cxn ang="0">
                  <a:pos x="1" y="73"/>
                </a:cxn>
                <a:cxn ang="0">
                  <a:pos x="6" y="84"/>
                </a:cxn>
                <a:cxn ang="0">
                  <a:pos x="12" y="95"/>
                </a:cxn>
                <a:cxn ang="0">
                  <a:pos x="20" y="103"/>
                </a:cxn>
                <a:cxn ang="0">
                  <a:pos x="29" y="111"/>
                </a:cxn>
                <a:cxn ang="0">
                  <a:pos x="41" y="116"/>
                </a:cxn>
                <a:cxn ang="0">
                  <a:pos x="53" y="120"/>
                </a:cxn>
                <a:cxn ang="0">
                  <a:pos x="66" y="121"/>
                </a:cxn>
              </a:cxnLst>
              <a:rect l="0" t="0" r="r" b="b"/>
              <a:pathLst>
                <a:path w="133" h="121">
                  <a:moveTo>
                    <a:pt x="66" y="121"/>
                  </a:moveTo>
                  <a:lnTo>
                    <a:pt x="80" y="120"/>
                  </a:lnTo>
                  <a:lnTo>
                    <a:pt x="92" y="116"/>
                  </a:lnTo>
                  <a:lnTo>
                    <a:pt x="103" y="111"/>
                  </a:lnTo>
                  <a:lnTo>
                    <a:pt x="113" y="103"/>
                  </a:lnTo>
                  <a:lnTo>
                    <a:pt x="121" y="95"/>
                  </a:lnTo>
                  <a:lnTo>
                    <a:pt x="127" y="84"/>
                  </a:lnTo>
                  <a:lnTo>
                    <a:pt x="131" y="73"/>
                  </a:lnTo>
                  <a:lnTo>
                    <a:pt x="133" y="60"/>
                  </a:lnTo>
                  <a:lnTo>
                    <a:pt x="131" y="47"/>
                  </a:lnTo>
                  <a:lnTo>
                    <a:pt x="127" y="37"/>
                  </a:lnTo>
                  <a:lnTo>
                    <a:pt x="121" y="27"/>
                  </a:lnTo>
                  <a:lnTo>
                    <a:pt x="113" y="17"/>
                  </a:lnTo>
                  <a:lnTo>
                    <a:pt x="103" y="10"/>
                  </a:lnTo>
                  <a:lnTo>
                    <a:pt x="92" y="5"/>
                  </a:lnTo>
                  <a:lnTo>
                    <a:pt x="80" y="1"/>
                  </a:lnTo>
                  <a:lnTo>
                    <a:pt x="66" y="0"/>
                  </a:lnTo>
                  <a:lnTo>
                    <a:pt x="53" y="1"/>
                  </a:lnTo>
                  <a:lnTo>
                    <a:pt x="41" y="5"/>
                  </a:lnTo>
                  <a:lnTo>
                    <a:pt x="29" y="10"/>
                  </a:lnTo>
                  <a:lnTo>
                    <a:pt x="20" y="17"/>
                  </a:lnTo>
                  <a:lnTo>
                    <a:pt x="12" y="27"/>
                  </a:lnTo>
                  <a:lnTo>
                    <a:pt x="6" y="37"/>
                  </a:lnTo>
                  <a:lnTo>
                    <a:pt x="1" y="47"/>
                  </a:lnTo>
                  <a:lnTo>
                    <a:pt x="0" y="60"/>
                  </a:lnTo>
                  <a:lnTo>
                    <a:pt x="1" y="73"/>
                  </a:lnTo>
                  <a:lnTo>
                    <a:pt x="6" y="84"/>
                  </a:lnTo>
                  <a:lnTo>
                    <a:pt x="12" y="95"/>
                  </a:lnTo>
                  <a:lnTo>
                    <a:pt x="20" y="103"/>
                  </a:lnTo>
                  <a:lnTo>
                    <a:pt x="29" y="111"/>
                  </a:lnTo>
                  <a:lnTo>
                    <a:pt x="41" y="116"/>
                  </a:lnTo>
                  <a:lnTo>
                    <a:pt x="53" y="120"/>
                  </a:lnTo>
                  <a:lnTo>
                    <a:pt x="66" y="121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5" name="Freeform 368"/>
            <p:cNvSpPr>
              <a:spLocks/>
            </p:cNvSpPr>
            <p:nvPr/>
          </p:nvSpPr>
          <p:spPr bwMode="auto">
            <a:xfrm>
              <a:off x="2012" y="289"/>
              <a:ext cx="53" cy="41"/>
            </a:xfrm>
            <a:custGeom>
              <a:avLst/>
              <a:gdLst/>
              <a:ahLst/>
              <a:cxnLst>
                <a:cxn ang="0">
                  <a:pos x="53" y="82"/>
                </a:cxn>
                <a:cxn ang="0">
                  <a:pos x="64" y="80"/>
                </a:cxn>
                <a:cxn ang="0">
                  <a:pos x="74" y="78"/>
                </a:cxn>
                <a:cxn ang="0">
                  <a:pos x="83" y="75"/>
                </a:cxn>
                <a:cxn ang="0">
                  <a:pos x="91" y="70"/>
                </a:cxn>
                <a:cxn ang="0">
                  <a:pos x="97" y="63"/>
                </a:cxn>
                <a:cxn ang="0">
                  <a:pos x="102" y="56"/>
                </a:cxn>
                <a:cxn ang="0">
                  <a:pos x="105" y="49"/>
                </a:cxn>
                <a:cxn ang="0">
                  <a:pos x="106" y="41"/>
                </a:cxn>
                <a:cxn ang="0">
                  <a:pos x="105" y="33"/>
                </a:cxn>
                <a:cxn ang="0">
                  <a:pos x="102" y="25"/>
                </a:cxn>
                <a:cxn ang="0">
                  <a:pos x="97" y="18"/>
                </a:cxn>
                <a:cxn ang="0">
                  <a:pos x="91" y="11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4" y="1"/>
                </a:cxn>
                <a:cxn ang="0">
                  <a:pos x="53" y="0"/>
                </a:cxn>
                <a:cxn ang="0">
                  <a:pos x="43" y="1"/>
                </a:cxn>
                <a:cxn ang="0">
                  <a:pos x="32" y="3"/>
                </a:cxn>
                <a:cxn ang="0">
                  <a:pos x="23" y="7"/>
                </a:cxn>
                <a:cxn ang="0">
                  <a:pos x="15" y="11"/>
                </a:cxn>
                <a:cxn ang="0">
                  <a:pos x="9" y="18"/>
                </a:cxn>
                <a:cxn ang="0">
                  <a:pos x="5" y="25"/>
                </a:cxn>
                <a:cxn ang="0">
                  <a:pos x="1" y="33"/>
                </a:cxn>
                <a:cxn ang="0">
                  <a:pos x="0" y="41"/>
                </a:cxn>
                <a:cxn ang="0">
                  <a:pos x="1" y="49"/>
                </a:cxn>
                <a:cxn ang="0">
                  <a:pos x="5" y="56"/>
                </a:cxn>
                <a:cxn ang="0">
                  <a:pos x="9" y="63"/>
                </a:cxn>
                <a:cxn ang="0">
                  <a:pos x="15" y="70"/>
                </a:cxn>
                <a:cxn ang="0">
                  <a:pos x="23" y="75"/>
                </a:cxn>
                <a:cxn ang="0">
                  <a:pos x="32" y="78"/>
                </a:cxn>
                <a:cxn ang="0">
                  <a:pos x="43" y="80"/>
                </a:cxn>
                <a:cxn ang="0">
                  <a:pos x="53" y="82"/>
                </a:cxn>
              </a:cxnLst>
              <a:rect l="0" t="0" r="r" b="b"/>
              <a:pathLst>
                <a:path w="106" h="82">
                  <a:moveTo>
                    <a:pt x="53" y="82"/>
                  </a:moveTo>
                  <a:lnTo>
                    <a:pt x="64" y="80"/>
                  </a:lnTo>
                  <a:lnTo>
                    <a:pt x="74" y="78"/>
                  </a:lnTo>
                  <a:lnTo>
                    <a:pt x="83" y="75"/>
                  </a:lnTo>
                  <a:lnTo>
                    <a:pt x="91" y="70"/>
                  </a:lnTo>
                  <a:lnTo>
                    <a:pt x="97" y="63"/>
                  </a:lnTo>
                  <a:lnTo>
                    <a:pt x="102" y="56"/>
                  </a:lnTo>
                  <a:lnTo>
                    <a:pt x="105" y="49"/>
                  </a:lnTo>
                  <a:lnTo>
                    <a:pt x="106" y="41"/>
                  </a:lnTo>
                  <a:lnTo>
                    <a:pt x="105" y="33"/>
                  </a:lnTo>
                  <a:lnTo>
                    <a:pt x="102" y="25"/>
                  </a:lnTo>
                  <a:lnTo>
                    <a:pt x="97" y="18"/>
                  </a:lnTo>
                  <a:lnTo>
                    <a:pt x="91" y="11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4" y="1"/>
                  </a:lnTo>
                  <a:lnTo>
                    <a:pt x="53" y="0"/>
                  </a:lnTo>
                  <a:lnTo>
                    <a:pt x="43" y="1"/>
                  </a:lnTo>
                  <a:lnTo>
                    <a:pt x="32" y="3"/>
                  </a:lnTo>
                  <a:lnTo>
                    <a:pt x="23" y="7"/>
                  </a:lnTo>
                  <a:lnTo>
                    <a:pt x="15" y="11"/>
                  </a:lnTo>
                  <a:lnTo>
                    <a:pt x="9" y="18"/>
                  </a:lnTo>
                  <a:lnTo>
                    <a:pt x="5" y="25"/>
                  </a:lnTo>
                  <a:lnTo>
                    <a:pt x="1" y="33"/>
                  </a:lnTo>
                  <a:lnTo>
                    <a:pt x="0" y="41"/>
                  </a:lnTo>
                  <a:lnTo>
                    <a:pt x="1" y="49"/>
                  </a:lnTo>
                  <a:lnTo>
                    <a:pt x="5" y="56"/>
                  </a:lnTo>
                  <a:lnTo>
                    <a:pt x="9" y="63"/>
                  </a:lnTo>
                  <a:lnTo>
                    <a:pt x="15" y="70"/>
                  </a:lnTo>
                  <a:lnTo>
                    <a:pt x="23" y="75"/>
                  </a:lnTo>
                  <a:lnTo>
                    <a:pt x="32" y="78"/>
                  </a:lnTo>
                  <a:lnTo>
                    <a:pt x="43" y="80"/>
                  </a:lnTo>
                  <a:lnTo>
                    <a:pt x="53" y="82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6" name="Freeform 369"/>
            <p:cNvSpPr>
              <a:spLocks/>
            </p:cNvSpPr>
            <p:nvPr/>
          </p:nvSpPr>
          <p:spPr bwMode="auto">
            <a:xfrm>
              <a:off x="2104" y="278"/>
              <a:ext cx="48" cy="38"/>
            </a:xfrm>
            <a:custGeom>
              <a:avLst/>
              <a:gdLst/>
              <a:ahLst/>
              <a:cxnLst>
                <a:cxn ang="0">
                  <a:pos x="47" y="75"/>
                </a:cxn>
                <a:cxn ang="0">
                  <a:pos x="57" y="74"/>
                </a:cxn>
                <a:cxn ang="0">
                  <a:pos x="66" y="72"/>
                </a:cxn>
                <a:cxn ang="0">
                  <a:pos x="74" y="69"/>
                </a:cxn>
                <a:cxn ang="0">
                  <a:pos x="81" y="64"/>
                </a:cxn>
                <a:cxn ang="0">
                  <a:pos x="87" y="59"/>
                </a:cxn>
                <a:cxn ang="0">
                  <a:pos x="92" y="53"/>
                </a:cxn>
                <a:cxn ang="0">
                  <a:pos x="94" y="46"/>
                </a:cxn>
                <a:cxn ang="0">
                  <a:pos x="95" y="38"/>
                </a:cxn>
                <a:cxn ang="0">
                  <a:pos x="94" y="30"/>
                </a:cxn>
                <a:cxn ang="0">
                  <a:pos x="92" y="23"/>
                </a:cxn>
                <a:cxn ang="0">
                  <a:pos x="87" y="17"/>
                </a:cxn>
                <a:cxn ang="0">
                  <a:pos x="81" y="11"/>
                </a:cxn>
                <a:cxn ang="0">
                  <a:pos x="74" y="7"/>
                </a:cxn>
                <a:cxn ang="0">
                  <a:pos x="66" y="3"/>
                </a:cxn>
                <a:cxn ang="0">
                  <a:pos x="57" y="1"/>
                </a:cxn>
                <a:cxn ang="0">
                  <a:pos x="47" y="0"/>
                </a:cxn>
                <a:cxn ang="0">
                  <a:pos x="38" y="1"/>
                </a:cxn>
                <a:cxn ang="0">
                  <a:pos x="28" y="3"/>
                </a:cxn>
                <a:cxn ang="0">
                  <a:pos x="20" y="7"/>
                </a:cxn>
                <a:cxn ang="0">
                  <a:pos x="13" y="11"/>
                </a:cxn>
                <a:cxn ang="0">
                  <a:pos x="8" y="17"/>
                </a:cxn>
                <a:cxn ang="0">
                  <a:pos x="3" y="23"/>
                </a:cxn>
                <a:cxn ang="0">
                  <a:pos x="1" y="30"/>
                </a:cxn>
                <a:cxn ang="0">
                  <a:pos x="0" y="38"/>
                </a:cxn>
                <a:cxn ang="0">
                  <a:pos x="1" y="46"/>
                </a:cxn>
                <a:cxn ang="0">
                  <a:pos x="3" y="53"/>
                </a:cxn>
                <a:cxn ang="0">
                  <a:pos x="8" y="59"/>
                </a:cxn>
                <a:cxn ang="0">
                  <a:pos x="13" y="64"/>
                </a:cxn>
                <a:cxn ang="0">
                  <a:pos x="20" y="69"/>
                </a:cxn>
                <a:cxn ang="0">
                  <a:pos x="28" y="72"/>
                </a:cxn>
                <a:cxn ang="0">
                  <a:pos x="38" y="74"/>
                </a:cxn>
                <a:cxn ang="0">
                  <a:pos x="47" y="75"/>
                </a:cxn>
              </a:cxnLst>
              <a:rect l="0" t="0" r="r" b="b"/>
              <a:pathLst>
                <a:path w="95" h="75">
                  <a:moveTo>
                    <a:pt x="47" y="75"/>
                  </a:moveTo>
                  <a:lnTo>
                    <a:pt x="57" y="74"/>
                  </a:lnTo>
                  <a:lnTo>
                    <a:pt x="66" y="72"/>
                  </a:lnTo>
                  <a:lnTo>
                    <a:pt x="74" y="69"/>
                  </a:lnTo>
                  <a:lnTo>
                    <a:pt x="81" y="64"/>
                  </a:lnTo>
                  <a:lnTo>
                    <a:pt x="87" y="59"/>
                  </a:lnTo>
                  <a:lnTo>
                    <a:pt x="92" y="53"/>
                  </a:lnTo>
                  <a:lnTo>
                    <a:pt x="94" y="46"/>
                  </a:lnTo>
                  <a:lnTo>
                    <a:pt x="95" y="38"/>
                  </a:lnTo>
                  <a:lnTo>
                    <a:pt x="94" y="30"/>
                  </a:lnTo>
                  <a:lnTo>
                    <a:pt x="92" y="23"/>
                  </a:lnTo>
                  <a:lnTo>
                    <a:pt x="87" y="17"/>
                  </a:lnTo>
                  <a:lnTo>
                    <a:pt x="81" y="11"/>
                  </a:lnTo>
                  <a:lnTo>
                    <a:pt x="74" y="7"/>
                  </a:lnTo>
                  <a:lnTo>
                    <a:pt x="66" y="3"/>
                  </a:lnTo>
                  <a:lnTo>
                    <a:pt x="57" y="1"/>
                  </a:lnTo>
                  <a:lnTo>
                    <a:pt x="47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20" y="7"/>
                  </a:lnTo>
                  <a:lnTo>
                    <a:pt x="13" y="11"/>
                  </a:lnTo>
                  <a:lnTo>
                    <a:pt x="8" y="17"/>
                  </a:lnTo>
                  <a:lnTo>
                    <a:pt x="3" y="23"/>
                  </a:lnTo>
                  <a:lnTo>
                    <a:pt x="1" y="30"/>
                  </a:lnTo>
                  <a:lnTo>
                    <a:pt x="0" y="38"/>
                  </a:lnTo>
                  <a:lnTo>
                    <a:pt x="1" y="46"/>
                  </a:lnTo>
                  <a:lnTo>
                    <a:pt x="3" y="53"/>
                  </a:lnTo>
                  <a:lnTo>
                    <a:pt x="8" y="59"/>
                  </a:lnTo>
                  <a:lnTo>
                    <a:pt x="13" y="64"/>
                  </a:lnTo>
                  <a:lnTo>
                    <a:pt x="20" y="69"/>
                  </a:lnTo>
                  <a:lnTo>
                    <a:pt x="28" y="72"/>
                  </a:lnTo>
                  <a:lnTo>
                    <a:pt x="38" y="74"/>
                  </a:lnTo>
                  <a:lnTo>
                    <a:pt x="47" y="75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7" name="Freeform 370"/>
            <p:cNvSpPr>
              <a:spLocks/>
            </p:cNvSpPr>
            <p:nvPr/>
          </p:nvSpPr>
          <p:spPr bwMode="auto">
            <a:xfrm>
              <a:off x="1883" y="157"/>
              <a:ext cx="309" cy="136"/>
            </a:xfrm>
            <a:custGeom>
              <a:avLst/>
              <a:gdLst/>
              <a:ahLst/>
              <a:cxnLst>
                <a:cxn ang="0">
                  <a:pos x="562" y="170"/>
                </a:cxn>
                <a:cxn ang="0">
                  <a:pos x="543" y="167"/>
                </a:cxn>
                <a:cxn ang="0">
                  <a:pos x="520" y="163"/>
                </a:cxn>
                <a:cxn ang="0">
                  <a:pos x="504" y="161"/>
                </a:cxn>
                <a:cxn ang="0">
                  <a:pos x="474" y="108"/>
                </a:cxn>
                <a:cxn ang="0">
                  <a:pos x="461" y="85"/>
                </a:cxn>
                <a:cxn ang="0">
                  <a:pos x="441" y="55"/>
                </a:cxn>
                <a:cxn ang="0">
                  <a:pos x="431" y="46"/>
                </a:cxn>
                <a:cxn ang="0">
                  <a:pos x="417" y="37"/>
                </a:cxn>
                <a:cxn ang="0">
                  <a:pos x="402" y="27"/>
                </a:cxn>
                <a:cxn ang="0">
                  <a:pos x="389" y="19"/>
                </a:cxn>
                <a:cxn ang="0">
                  <a:pos x="367" y="14"/>
                </a:cxn>
                <a:cxn ang="0">
                  <a:pos x="337" y="7"/>
                </a:cxn>
                <a:cxn ang="0">
                  <a:pos x="309" y="2"/>
                </a:cxn>
                <a:cxn ang="0">
                  <a:pos x="298" y="0"/>
                </a:cxn>
                <a:cxn ang="0">
                  <a:pos x="284" y="1"/>
                </a:cxn>
                <a:cxn ang="0">
                  <a:pos x="251" y="4"/>
                </a:cxn>
                <a:cxn ang="0">
                  <a:pos x="215" y="9"/>
                </a:cxn>
                <a:cxn ang="0">
                  <a:pos x="187" y="10"/>
                </a:cxn>
                <a:cxn ang="0">
                  <a:pos x="162" y="16"/>
                </a:cxn>
                <a:cxn ang="0">
                  <a:pos x="131" y="28"/>
                </a:cxn>
                <a:cxn ang="0">
                  <a:pos x="105" y="41"/>
                </a:cxn>
                <a:cxn ang="0">
                  <a:pos x="94" y="47"/>
                </a:cxn>
                <a:cxn ang="0">
                  <a:pos x="0" y="236"/>
                </a:cxn>
                <a:cxn ang="0">
                  <a:pos x="13" y="239"/>
                </a:cxn>
                <a:cxn ang="0">
                  <a:pos x="42" y="246"/>
                </a:cxn>
                <a:cxn ang="0">
                  <a:pos x="73" y="253"/>
                </a:cxn>
                <a:cxn ang="0">
                  <a:pos x="91" y="257"/>
                </a:cxn>
                <a:cxn ang="0">
                  <a:pos x="108" y="257"/>
                </a:cxn>
                <a:cxn ang="0">
                  <a:pos x="134" y="257"/>
                </a:cxn>
                <a:cxn ang="0">
                  <a:pos x="162" y="257"/>
                </a:cxn>
                <a:cxn ang="0">
                  <a:pos x="181" y="254"/>
                </a:cxn>
                <a:cxn ang="0">
                  <a:pos x="190" y="251"/>
                </a:cxn>
                <a:cxn ang="0">
                  <a:pos x="203" y="246"/>
                </a:cxn>
                <a:cxn ang="0">
                  <a:pos x="219" y="241"/>
                </a:cxn>
                <a:cxn ang="0">
                  <a:pos x="238" y="235"/>
                </a:cxn>
                <a:cxn ang="0">
                  <a:pos x="250" y="243"/>
                </a:cxn>
                <a:cxn ang="0">
                  <a:pos x="264" y="251"/>
                </a:cxn>
                <a:cxn ang="0">
                  <a:pos x="278" y="259"/>
                </a:cxn>
                <a:cxn ang="0">
                  <a:pos x="287" y="265"/>
                </a:cxn>
                <a:cxn ang="0">
                  <a:pos x="301" y="268"/>
                </a:cxn>
                <a:cxn ang="0">
                  <a:pos x="318" y="270"/>
                </a:cxn>
                <a:cxn ang="0">
                  <a:pos x="336" y="272"/>
                </a:cxn>
                <a:cxn ang="0">
                  <a:pos x="346" y="272"/>
                </a:cxn>
                <a:cxn ang="0">
                  <a:pos x="360" y="267"/>
                </a:cxn>
                <a:cxn ang="0">
                  <a:pos x="383" y="259"/>
                </a:cxn>
                <a:cxn ang="0">
                  <a:pos x="405" y="252"/>
                </a:cxn>
                <a:cxn ang="0">
                  <a:pos x="414" y="249"/>
                </a:cxn>
                <a:cxn ang="0">
                  <a:pos x="618" y="196"/>
                </a:cxn>
                <a:cxn ang="0">
                  <a:pos x="611" y="192"/>
                </a:cxn>
                <a:cxn ang="0">
                  <a:pos x="596" y="184"/>
                </a:cxn>
                <a:cxn ang="0">
                  <a:pos x="579" y="176"/>
                </a:cxn>
                <a:cxn ang="0">
                  <a:pos x="567" y="171"/>
                </a:cxn>
              </a:cxnLst>
              <a:rect l="0" t="0" r="r" b="b"/>
              <a:pathLst>
                <a:path w="618" h="272">
                  <a:moveTo>
                    <a:pt x="567" y="171"/>
                  </a:moveTo>
                  <a:lnTo>
                    <a:pt x="562" y="170"/>
                  </a:lnTo>
                  <a:lnTo>
                    <a:pt x="554" y="168"/>
                  </a:lnTo>
                  <a:lnTo>
                    <a:pt x="543" y="167"/>
                  </a:lnTo>
                  <a:lnTo>
                    <a:pt x="531" y="164"/>
                  </a:lnTo>
                  <a:lnTo>
                    <a:pt x="520" y="163"/>
                  </a:lnTo>
                  <a:lnTo>
                    <a:pt x="511" y="162"/>
                  </a:lnTo>
                  <a:lnTo>
                    <a:pt x="504" y="161"/>
                  </a:lnTo>
                  <a:lnTo>
                    <a:pt x="501" y="161"/>
                  </a:lnTo>
                  <a:lnTo>
                    <a:pt x="474" y="108"/>
                  </a:lnTo>
                  <a:lnTo>
                    <a:pt x="470" y="101"/>
                  </a:lnTo>
                  <a:lnTo>
                    <a:pt x="461" y="85"/>
                  </a:lnTo>
                  <a:lnTo>
                    <a:pt x="451" y="68"/>
                  </a:lnTo>
                  <a:lnTo>
                    <a:pt x="441" y="55"/>
                  </a:lnTo>
                  <a:lnTo>
                    <a:pt x="437" y="50"/>
                  </a:lnTo>
                  <a:lnTo>
                    <a:pt x="431" y="46"/>
                  </a:lnTo>
                  <a:lnTo>
                    <a:pt x="424" y="41"/>
                  </a:lnTo>
                  <a:lnTo>
                    <a:pt x="417" y="37"/>
                  </a:lnTo>
                  <a:lnTo>
                    <a:pt x="410" y="32"/>
                  </a:lnTo>
                  <a:lnTo>
                    <a:pt x="402" y="27"/>
                  </a:lnTo>
                  <a:lnTo>
                    <a:pt x="395" y="23"/>
                  </a:lnTo>
                  <a:lnTo>
                    <a:pt x="389" y="19"/>
                  </a:lnTo>
                  <a:lnTo>
                    <a:pt x="379" y="17"/>
                  </a:lnTo>
                  <a:lnTo>
                    <a:pt x="367" y="14"/>
                  </a:lnTo>
                  <a:lnTo>
                    <a:pt x="352" y="10"/>
                  </a:lnTo>
                  <a:lnTo>
                    <a:pt x="337" y="7"/>
                  </a:lnTo>
                  <a:lnTo>
                    <a:pt x="322" y="4"/>
                  </a:lnTo>
                  <a:lnTo>
                    <a:pt x="309" y="2"/>
                  </a:lnTo>
                  <a:lnTo>
                    <a:pt x="301" y="0"/>
                  </a:lnTo>
                  <a:lnTo>
                    <a:pt x="298" y="0"/>
                  </a:lnTo>
                  <a:lnTo>
                    <a:pt x="294" y="0"/>
                  </a:lnTo>
                  <a:lnTo>
                    <a:pt x="284" y="1"/>
                  </a:lnTo>
                  <a:lnTo>
                    <a:pt x="269" y="3"/>
                  </a:lnTo>
                  <a:lnTo>
                    <a:pt x="251" y="4"/>
                  </a:lnTo>
                  <a:lnTo>
                    <a:pt x="233" y="7"/>
                  </a:lnTo>
                  <a:lnTo>
                    <a:pt x="215" y="9"/>
                  </a:lnTo>
                  <a:lnTo>
                    <a:pt x="199" y="10"/>
                  </a:lnTo>
                  <a:lnTo>
                    <a:pt x="187" y="10"/>
                  </a:lnTo>
                  <a:lnTo>
                    <a:pt x="175" y="11"/>
                  </a:lnTo>
                  <a:lnTo>
                    <a:pt x="162" y="16"/>
                  </a:lnTo>
                  <a:lnTo>
                    <a:pt x="147" y="22"/>
                  </a:lnTo>
                  <a:lnTo>
                    <a:pt x="131" y="28"/>
                  </a:lnTo>
                  <a:lnTo>
                    <a:pt x="117" y="35"/>
                  </a:lnTo>
                  <a:lnTo>
                    <a:pt x="105" y="41"/>
                  </a:lnTo>
                  <a:lnTo>
                    <a:pt x="97" y="46"/>
                  </a:lnTo>
                  <a:lnTo>
                    <a:pt x="94" y="47"/>
                  </a:lnTo>
                  <a:lnTo>
                    <a:pt x="15" y="115"/>
                  </a:lnTo>
                  <a:lnTo>
                    <a:pt x="0" y="236"/>
                  </a:lnTo>
                  <a:lnTo>
                    <a:pt x="4" y="237"/>
                  </a:lnTo>
                  <a:lnTo>
                    <a:pt x="13" y="239"/>
                  </a:lnTo>
                  <a:lnTo>
                    <a:pt x="27" y="243"/>
                  </a:lnTo>
                  <a:lnTo>
                    <a:pt x="42" y="246"/>
                  </a:lnTo>
                  <a:lnTo>
                    <a:pt x="58" y="250"/>
                  </a:lnTo>
                  <a:lnTo>
                    <a:pt x="73" y="253"/>
                  </a:lnTo>
                  <a:lnTo>
                    <a:pt x="85" y="256"/>
                  </a:lnTo>
                  <a:lnTo>
                    <a:pt x="91" y="257"/>
                  </a:lnTo>
                  <a:lnTo>
                    <a:pt x="97" y="257"/>
                  </a:lnTo>
                  <a:lnTo>
                    <a:pt x="108" y="257"/>
                  </a:lnTo>
                  <a:lnTo>
                    <a:pt x="120" y="257"/>
                  </a:lnTo>
                  <a:lnTo>
                    <a:pt x="134" y="257"/>
                  </a:lnTo>
                  <a:lnTo>
                    <a:pt x="149" y="257"/>
                  </a:lnTo>
                  <a:lnTo>
                    <a:pt x="162" y="257"/>
                  </a:lnTo>
                  <a:lnTo>
                    <a:pt x="173" y="256"/>
                  </a:lnTo>
                  <a:lnTo>
                    <a:pt x="181" y="254"/>
                  </a:lnTo>
                  <a:lnTo>
                    <a:pt x="185" y="253"/>
                  </a:lnTo>
                  <a:lnTo>
                    <a:pt x="190" y="251"/>
                  </a:lnTo>
                  <a:lnTo>
                    <a:pt x="196" y="250"/>
                  </a:lnTo>
                  <a:lnTo>
                    <a:pt x="203" y="246"/>
                  </a:lnTo>
                  <a:lnTo>
                    <a:pt x="211" y="244"/>
                  </a:lnTo>
                  <a:lnTo>
                    <a:pt x="219" y="241"/>
                  </a:lnTo>
                  <a:lnTo>
                    <a:pt x="228" y="238"/>
                  </a:lnTo>
                  <a:lnTo>
                    <a:pt x="238" y="235"/>
                  </a:lnTo>
                  <a:lnTo>
                    <a:pt x="243" y="238"/>
                  </a:lnTo>
                  <a:lnTo>
                    <a:pt x="250" y="243"/>
                  </a:lnTo>
                  <a:lnTo>
                    <a:pt x="257" y="247"/>
                  </a:lnTo>
                  <a:lnTo>
                    <a:pt x="264" y="251"/>
                  </a:lnTo>
                  <a:lnTo>
                    <a:pt x="271" y="256"/>
                  </a:lnTo>
                  <a:lnTo>
                    <a:pt x="278" y="259"/>
                  </a:lnTo>
                  <a:lnTo>
                    <a:pt x="284" y="262"/>
                  </a:lnTo>
                  <a:lnTo>
                    <a:pt x="287" y="265"/>
                  </a:lnTo>
                  <a:lnTo>
                    <a:pt x="293" y="266"/>
                  </a:lnTo>
                  <a:lnTo>
                    <a:pt x="301" y="268"/>
                  </a:lnTo>
                  <a:lnTo>
                    <a:pt x="309" y="269"/>
                  </a:lnTo>
                  <a:lnTo>
                    <a:pt x="318" y="270"/>
                  </a:lnTo>
                  <a:lnTo>
                    <a:pt x="327" y="272"/>
                  </a:lnTo>
                  <a:lnTo>
                    <a:pt x="336" y="272"/>
                  </a:lnTo>
                  <a:lnTo>
                    <a:pt x="341" y="272"/>
                  </a:lnTo>
                  <a:lnTo>
                    <a:pt x="346" y="272"/>
                  </a:lnTo>
                  <a:lnTo>
                    <a:pt x="351" y="270"/>
                  </a:lnTo>
                  <a:lnTo>
                    <a:pt x="360" y="267"/>
                  </a:lnTo>
                  <a:lnTo>
                    <a:pt x="370" y="264"/>
                  </a:lnTo>
                  <a:lnTo>
                    <a:pt x="383" y="259"/>
                  </a:lnTo>
                  <a:lnTo>
                    <a:pt x="394" y="256"/>
                  </a:lnTo>
                  <a:lnTo>
                    <a:pt x="405" y="252"/>
                  </a:lnTo>
                  <a:lnTo>
                    <a:pt x="412" y="250"/>
                  </a:lnTo>
                  <a:lnTo>
                    <a:pt x="414" y="249"/>
                  </a:lnTo>
                  <a:lnTo>
                    <a:pt x="547" y="219"/>
                  </a:lnTo>
                  <a:lnTo>
                    <a:pt x="618" y="196"/>
                  </a:lnTo>
                  <a:lnTo>
                    <a:pt x="615" y="194"/>
                  </a:lnTo>
                  <a:lnTo>
                    <a:pt x="611" y="192"/>
                  </a:lnTo>
                  <a:lnTo>
                    <a:pt x="604" y="189"/>
                  </a:lnTo>
                  <a:lnTo>
                    <a:pt x="596" y="184"/>
                  </a:lnTo>
                  <a:lnTo>
                    <a:pt x="587" y="181"/>
                  </a:lnTo>
                  <a:lnTo>
                    <a:pt x="579" y="176"/>
                  </a:lnTo>
                  <a:lnTo>
                    <a:pt x="572" y="173"/>
                  </a:lnTo>
                  <a:lnTo>
                    <a:pt x="567" y="171"/>
                  </a:lnTo>
                  <a:close/>
                </a:path>
              </a:pathLst>
            </a:custGeom>
            <a:gradFill>
              <a:gsLst>
                <a:gs pos="45000">
                  <a:schemeClr val="accent2"/>
                </a:gs>
                <a:gs pos="50000">
                  <a:schemeClr val="accent4"/>
                </a:gs>
                <a:gs pos="100000">
                  <a:schemeClr val="accent4"/>
                </a:gs>
              </a:gsLst>
              <a:lin ang="54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8" name="Freeform 371"/>
            <p:cNvSpPr>
              <a:spLocks/>
            </p:cNvSpPr>
            <p:nvPr/>
          </p:nvSpPr>
          <p:spPr bwMode="auto">
            <a:xfrm>
              <a:off x="1808" y="294"/>
              <a:ext cx="156" cy="526"/>
            </a:xfrm>
            <a:custGeom>
              <a:avLst/>
              <a:gdLst/>
              <a:ahLst/>
              <a:cxnLst>
                <a:cxn ang="0">
                  <a:pos x="262" y="187"/>
                </a:cxn>
                <a:cxn ang="0">
                  <a:pos x="235" y="280"/>
                </a:cxn>
                <a:cxn ang="0">
                  <a:pos x="187" y="316"/>
                </a:cxn>
                <a:cxn ang="0">
                  <a:pos x="182" y="327"/>
                </a:cxn>
                <a:cxn ang="0">
                  <a:pos x="169" y="346"/>
                </a:cxn>
                <a:cxn ang="0">
                  <a:pos x="144" y="377"/>
                </a:cxn>
                <a:cxn ang="0">
                  <a:pos x="92" y="436"/>
                </a:cxn>
                <a:cxn ang="0">
                  <a:pos x="39" y="498"/>
                </a:cxn>
                <a:cxn ang="0">
                  <a:pos x="8" y="537"/>
                </a:cxn>
                <a:cxn ang="0">
                  <a:pos x="0" y="591"/>
                </a:cxn>
                <a:cxn ang="0">
                  <a:pos x="3" y="643"/>
                </a:cxn>
                <a:cxn ang="0">
                  <a:pos x="12" y="689"/>
                </a:cxn>
                <a:cxn ang="0">
                  <a:pos x="34" y="769"/>
                </a:cxn>
                <a:cxn ang="0">
                  <a:pos x="56" y="846"/>
                </a:cxn>
                <a:cxn ang="0">
                  <a:pos x="67" y="885"/>
                </a:cxn>
                <a:cxn ang="0">
                  <a:pos x="76" y="915"/>
                </a:cxn>
                <a:cxn ang="0">
                  <a:pos x="92" y="973"/>
                </a:cxn>
                <a:cxn ang="0">
                  <a:pos x="109" y="1028"/>
                </a:cxn>
                <a:cxn ang="0">
                  <a:pos x="116" y="1052"/>
                </a:cxn>
                <a:cxn ang="0">
                  <a:pos x="158" y="970"/>
                </a:cxn>
                <a:cxn ang="0">
                  <a:pos x="125" y="865"/>
                </a:cxn>
                <a:cxn ang="0">
                  <a:pos x="88" y="716"/>
                </a:cxn>
                <a:cxn ang="0">
                  <a:pos x="70" y="584"/>
                </a:cxn>
                <a:cxn ang="0">
                  <a:pos x="92" y="517"/>
                </a:cxn>
                <a:cxn ang="0">
                  <a:pos x="138" y="461"/>
                </a:cxn>
                <a:cxn ang="0">
                  <a:pos x="185" y="413"/>
                </a:cxn>
                <a:cxn ang="0">
                  <a:pos x="217" y="383"/>
                </a:cxn>
                <a:cxn ang="0">
                  <a:pos x="260" y="316"/>
                </a:cxn>
                <a:cxn ang="0">
                  <a:pos x="311" y="202"/>
                </a:cxn>
                <a:cxn ang="0">
                  <a:pos x="269" y="144"/>
                </a:cxn>
                <a:cxn ang="0">
                  <a:pos x="259" y="130"/>
                </a:cxn>
                <a:cxn ang="0">
                  <a:pos x="246" y="108"/>
                </a:cxn>
                <a:cxn ang="0">
                  <a:pos x="238" y="85"/>
                </a:cxn>
                <a:cxn ang="0">
                  <a:pos x="239" y="68"/>
                </a:cxn>
                <a:cxn ang="0">
                  <a:pos x="250" y="53"/>
                </a:cxn>
                <a:cxn ang="0">
                  <a:pos x="262" y="43"/>
                </a:cxn>
                <a:cxn ang="0">
                  <a:pos x="272" y="37"/>
                </a:cxn>
                <a:cxn ang="0">
                  <a:pos x="258" y="0"/>
                </a:cxn>
                <a:cxn ang="0">
                  <a:pos x="197" y="43"/>
                </a:cxn>
                <a:cxn ang="0">
                  <a:pos x="245" y="142"/>
                </a:cxn>
              </a:cxnLst>
              <a:rect l="0" t="0" r="r" b="b"/>
              <a:pathLst>
                <a:path w="311" h="1052">
                  <a:moveTo>
                    <a:pt x="245" y="142"/>
                  </a:moveTo>
                  <a:lnTo>
                    <a:pt x="262" y="187"/>
                  </a:lnTo>
                  <a:lnTo>
                    <a:pt x="255" y="267"/>
                  </a:lnTo>
                  <a:lnTo>
                    <a:pt x="235" y="280"/>
                  </a:lnTo>
                  <a:lnTo>
                    <a:pt x="213" y="280"/>
                  </a:lnTo>
                  <a:lnTo>
                    <a:pt x="187" y="316"/>
                  </a:lnTo>
                  <a:lnTo>
                    <a:pt x="185" y="319"/>
                  </a:lnTo>
                  <a:lnTo>
                    <a:pt x="182" y="327"/>
                  </a:lnTo>
                  <a:lnTo>
                    <a:pt x="175" y="336"/>
                  </a:lnTo>
                  <a:lnTo>
                    <a:pt x="169" y="346"/>
                  </a:lnTo>
                  <a:lnTo>
                    <a:pt x="161" y="356"/>
                  </a:lnTo>
                  <a:lnTo>
                    <a:pt x="144" y="377"/>
                  </a:lnTo>
                  <a:lnTo>
                    <a:pt x="119" y="404"/>
                  </a:lnTo>
                  <a:lnTo>
                    <a:pt x="92" y="436"/>
                  </a:lnTo>
                  <a:lnTo>
                    <a:pt x="64" y="468"/>
                  </a:lnTo>
                  <a:lnTo>
                    <a:pt x="39" y="498"/>
                  </a:lnTo>
                  <a:lnTo>
                    <a:pt x="19" y="522"/>
                  </a:lnTo>
                  <a:lnTo>
                    <a:pt x="8" y="537"/>
                  </a:lnTo>
                  <a:lnTo>
                    <a:pt x="1" y="561"/>
                  </a:lnTo>
                  <a:lnTo>
                    <a:pt x="0" y="591"/>
                  </a:lnTo>
                  <a:lnTo>
                    <a:pt x="2" y="620"/>
                  </a:lnTo>
                  <a:lnTo>
                    <a:pt x="3" y="643"/>
                  </a:lnTo>
                  <a:lnTo>
                    <a:pt x="5" y="659"/>
                  </a:lnTo>
                  <a:lnTo>
                    <a:pt x="12" y="689"/>
                  </a:lnTo>
                  <a:lnTo>
                    <a:pt x="23" y="727"/>
                  </a:lnTo>
                  <a:lnTo>
                    <a:pt x="34" y="769"/>
                  </a:lnTo>
                  <a:lnTo>
                    <a:pt x="46" y="810"/>
                  </a:lnTo>
                  <a:lnTo>
                    <a:pt x="56" y="846"/>
                  </a:lnTo>
                  <a:lnTo>
                    <a:pt x="63" y="872"/>
                  </a:lnTo>
                  <a:lnTo>
                    <a:pt x="67" y="885"/>
                  </a:lnTo>
                  <a:lnTo>
                    <a:pt x="69" y="895"/>
                  </a:lnTo>
                  <a:lnTo>
                    <a:pt x="76" y="915"/>
                  </a:lnTo>
                  <a:lnTo>
                    <a:pt x="83" y="943"/>
                  </a:lnTo>
                  <a:lnTo>
                    <a:pt x="92" y="973"/>
                  </a:lnTo>
                  <a:lnTo>
                    <a:pt x="101" y="1001"/>
                  </a:lnTo>
                  <a:lnTo>
                    <a:pt x="109" y="1028"/>
                  </a:lnTo>
                  <a:lnTo>
                    <a:pt x="114" y="1045"/>
                  </a:lnTo>
                  <a:lnTo>
                    <a:pt x="116" y="1052"/>
                  </a:lnTo>
                  <a:lnTo>
                    <a:pt x="162" y="986"/>
                  </a:lnTo>
                  <a:lnTo>
                    <a:pt x="158" y="970"/>
                  </a:lnTo>
                  <a:lnTo>
                    <a:pt x="144" y="928"/>
                  </a:lnTo>
                  <a:lnTo>
                    <a:pt x="125" y="865"/>
                  </a:lnTo>
                  <a:lnTo>
                    <a:pt x="106" y="792"/>
                  </a:lnTo>
                  <a:lnTo>
                    <a:pt x="88" y="716"/>
                  </a:lnTo>
                  <a:lnTo>
                    <a:pt x="75" y="644"/>
                  </a:lnTo>
                  <a:lnTo>
                    <a:pt x="70" y="584"/>
                  </a:lnTo>
                  <a:lnTo>
                    <a:pt x="76" y="545"/>
                  </a:lnTo>
                  <a:lnTo>
                    <a:pt x="92" y="517"/>
                  </a:lnTo>
                  <a:lnTo>
                    <a:pt x="114" y="490"/>
                  </a:lnTo>
                  <a:lnTo>
                    <a:pt x="138" y="461"/>
                  </a:lnTo>
                  <a:lnTo>
                    <a:pt x="162" y="436"/>
                  </a:lnTo>
                  <a:lnTo>
                    <a:pt x="185" y="413"/>
                  </a:lnTo>
                  <a:lnTo>
                    <a:pt x="205" y="394"/>
                  </a:lnTo>
                  <a:lnTo>
                    <a:pt x="217" y="383"/>
                  </a:lnTo>
                  <a:lnTo>
                    <a:pt x="222" y="378"/>
                  </a:lnTo>
                  <a:lnTo>
                    <a:pt x="260" y="316"/>
                  </a:lnTo>
                  <a:lnTo>
                    <a:pt x="290" y="282"/>
                  </a:lnTo>
                  <a:lnTo>
                    <a:pt x="311" y="202"/>
                  </a:lnTo>
                  <a:lnTo>
                    <a:pt x="270" y="146"/>
                  </a:lnTo>
                  <a:lnTo>
                    <a:pt x="269" y="144"/>
                  </a:lnTo>
                  <a:lnTo>
                    <a:pt x="265" y="138"/>
                  </a:lnTo>
                  <a:lnTo>
                    <a:pt x="259" y="130"/>
                  </a:lnTo>
                  <a:lnTo>
                    <a:pt x="253" y="120"/>
                  </a:lnTo>
                  <a:lnTo>
                    <a:pt x="246" y="108"/>
                  </a:lnTo>
                  <a:lnTo>
                    <a:pt x="242" y="97"/>
                  </a:lnTo>
                  <a:lnTo>
                    <a:pt x="238" y="85"/>
                  </a:lnTo>
                  <a:lnTo>
                    <a:pt x="237" y="76"/>
                  </a:lnTo>
                  <a:lnTo>
                    <a:pt x="239" y="68"/>
                  </a:lnTo>
                  <a:lnTo>
                    <a:pt x="244" y="60"/>
                  </a:lnTo>
                  <a:lnTo>
                    <a:pt x="250" y="53"/>
                  </a:lnTo>
                  <a:lnTo>
                    <a:pt x="257" y="47"/>
                  </a:lnTo>
                  <a:lnTo>
                    <a:pt x="262" y="43"/>
                  </a:lnTo>
                  <a:lnTo>
                    <a:pt x="268" y="39"/>
                  </a:lnTo>
                  <a:lnTo>
                    <a:pt x="272" y="37"/>
                  </a:lnTo>
                  <a:lnTo>
                    <a:pt x="273" y="36"/>
                  </a:lnTo>
                  <a:lnTo>
                    <a:pt x="258" y="0"/>
                  </a:lnTo>
                  <a:lnTo>
                    <a:pt x="237" y="25"/>
                  </a:lnTo>
                  <a:lnTo>
                    <a:pt x="197" y="43"/>
                  </a:lnTo>
                  <a:lnTo>
                    <a:pt x="192" y="83"/>
                  </a:lnTo>
                  <a:lnTo>
                    <a:pt x="245" y="1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29" name="Freeform 372"/>
            <p:cNvSpPr>
              <a:spLocks/>
            </p:cNvSpPr>
            <p:nvPr/>
          </p:nvSpPr>
          <p:spPr bwMode="auto">
            <a:xfrm>
              <a:off x="1883" y="780"/>
              <a:ext cx="129" cy="102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3" y="45"/>
                </a:cxn>
                <a:cxn ang="0">
                  <a:pos x="10" y="52"/>
                </a:cxn>
                <a:cxn ang="0">
                  <a:pos x="19" y="62"/>
                </a:cxn>
                <a:cxn ang="0">
                  <a:pos x="30" y="73"/>
                </a:cxn>
                <a:cxn ang="0">
                  <a:pos x="42" y="85"/>
                </a:cxn>
                <a:cxn ang="0">
                  <a:pos x="52" y="96"/>
                </a:cxn>
                <a:cxn ang="0">
                  <a:pos x="61" y="105"/>
                </a:cxn>
                <a:cxn ang="0">
                  <a:pos x="66" y="111"/>
                </a:cxn>
                <a:cxn ang="0">
                  <a:pos x="71" y="116"/>
                </a:cxn>
                <a:cxn ang="0">
                  <a:pos x="78" y="123"/>
                </a:cxn>
                <a:cxn ang="0">
                  <a:pos x="87" y="132"/>
                </a:cxn>
                <a:cxn ang="0">
                  <a:pos x="97" y="141"/>
                </a:cxn>
                <a:cxn ang="0">
                  <a:pos x="108" y="150"/>
                </a:cxn>
                <a:cxn ang="0">
                  <a:pos x="119" y="159"/>
                </a:cxn>
                <a:cxn ang="0">
                  <a:pos x="129" y="168"/>
                </a:cxn>
                <a:cxn ang="0">
                  <a:pos x="139" y="174"/>
                </a:cxn>
                <a:cxn ang="0">
                  <a:pos x="148" y="180"/>
                </a:cxn>
                <a:cxn ang="0">
                  <a:pos x="156" y="185"/>
                </a:cxn>
                <a:cxn ang="0">
                  <a:pos x="165" y="189"/>
                </a:cxn>
                <a:cxn ang="0">
                  <a:pos x="174" y="193"/>
                </a:cxn>
                <a:cxn ang="0">
                  <a:pos x="184" y="196"/>
                </a:cxn>
                <a:cxn ang="0">
                  <a:pos x="193" y="200"/>
                </a:cxn>
                <a:cxn ang="0">
                  <a:pos x="201" y="202"/>
                </a:cxn>
                <a:cxn ang="0">
                  <a:pos x="210" y="204"/>
                </a:cxn>
                <a:cxn ang="0">
                  <a:pos x="218" y="206"/>
                </a:cxn>
                <a:cxn ang="0">
                  <a:pos x="226" y="206"/>
                </a:cxn>
                <a:cxn ang="0">
                  <a:pos x="234" y="204"/>
                </a:cxn>
                <a:cxn ang="0">
                  <a:pos x="242" y="203"/>
                </a:cxn>
                <a:cxn ang="0">
                  <a:pos x="248" y="202"/>
                </a:cxn>
                <a:cxn ang="0">
                  <a:pos x="253" y="200"/>
                </a:cxn>
                <a:cxn ang="0">
                  <a:pos x="256" y="199"/>
                </a:cxn>
                <a:cxn ang="0">
                  <a:pos x="257" y="199"/>
                </a:cxn>
                <a:cxn ang="0">
                  <a:pos x="151" y="124"/>
                </a:cxn>
                <a:cxn ang="0">
                  <a:pos x="53" y="0"/>
                </a:cxn>
                <a:cxn ang="0">
                  <a:pos x="7" y="18"/>
                </a:cxn>
                <a:cxn ang="0">
                  <a:pos x="0" y="43"/>
                </a:cxn>
              </a:cxnLst>
              <a:rect l="0" t="0" r="r" b="b"/>
              <a:pathLst>
                <a:path w="257" h="206">
                  <a:moveTo>
                    <a:pt x="0" y="43"/>
                  </a:moveTo>
                  <a:lnTo>
                    <a:pt x="3" y="45"/>
                  </a:lnTo>
                  <a:lnTo>
                    <a:pt x="10" y="52"/>
                  </a:lnTo>
                  <a:lnTo>
                    <a:pt x="19" y="62"/>
                  </a:lnTo>
                  <a:lnTo>
                    <a:pt x="30" y="73"/>
                  </a:lnTo>
                  <a:lnTo>
                    <a:pt x="42" y="85"/>
                  </a:lnTo>
                  <a:lnTo>
                    <a:pt x="52" y="96"/>
                  </a:lnTo>
                  <a:lnTo>
                    <a:pt x="61" y="105"/>
                  </a:lnTo>
                  <a:lnTo>
                    <a:pt x="66" y="111"/>
                  </a:lnTo>
                  <a:lnTo>
                    <a:pt x="71" y="116"/>
                  </a:lnTo>
                  <a:lnTo>
                    <a:pt x="78" y="123"/>
                  </a:lnTo>
                  <a:lnTo>
                    <a:pt x="87" y="132"/>
                  </a:lnTo>
                  <a:lnTo>
                    <a:pt x="97" y="141"/>
                  </a:lnTo>
                  <a:lnTo>
                    <a:pt x="108" y="150"/>
                  </a:lnTo>
                  <a:lnTo>
                    <a:pt x="119" y="159"/>
                  </a:lnTo>
                  <a:lnTo>
                    <a:pt x="129" y="168"/>
                  </a:lnTo>
                  <a:lnTo>
                    <a:pt x="139" y="174"/>
                  </a:lnTo>
                  <a:lnTo>
                    <a:pt x="148" y="180"/>
                  </a:lnTo>
                  <a:lnTo>
                    <a:pt x="156" y="185"/>
                  </a:lnTo>
                  <a:lnTo>
                    <a:pt x="165" y="189"/>
                  </a:lnTo>
                  <a:lnTo>
                    <a:pt x="174" y="193"/>
                  </a:lnTo>
                  <a:lnTo>
                    <a:pt x="184" y="196"/>
                  </a:lnTo>
                  <a:lnTo>
                    <a:pt x="193" y="200"/>
                  </a:lnTo>
                  <a:lnTo>
                    <a:pt x="201" y="202"/>
                  </a:lnTo>
                  <a:lnTo>
                    <a:pt x="210" y="204"/>
                  </a:lnTo>
                  <a:lnTo>
                    <a:pt x="218" y="206"/>
                  </a:lnTo>
                  <a:lnTo>
                    <a:pt x="226" y="206"/>
                  </a:lnTo>
                  <a:lnTo>
                    <a:pt x="234" y="204"/>
                  </a:lnTo>
                  <a:lnTo>
                    <a:pt x="242" y="203"/>
                  </a:lnTo>
                  <a:lnTo>
                    <a:pt x="248" y="202"/>
                  </a:lnTo>
                  <a:lnTo>
                    <a:pt x="253" y="200"/>
                  </a:lnTo>
                  <a:lnTo>
                    <a:pt x="256" y="199"/>
                  </a:lnTo>
                  <a:lnTo>
                    <a:pt x="257" y="199"/>
                  </a:lnTo>
                  <a:lnTo>
                    <a:pt x="151" y="124"/>
                  </a:lnTo>
                  <a:lnTo>
                    <a:pt x="53" y="0"/>
                  </a:lnTo>
                  <a:lnTo>
                    <a:pt x="7" y="1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0" name="Freeform 373"/>
            <p:cNvSpPr>
              <a:spLocks/>
            </p:cNvSpPr>
            <p:nvPr/>
          </p:nvSpPr>
          <p:spPr bwMode="auto">
            <a:xfrm>
              <a:off x="2004" y="652"/>
              <a:ext cx="172" cy="108"/>
            </a:xfrm>
            <a:custGeom>
              <a:avLst/>
              <a:gdLst/>
              <a:ahLst/>
              <a:cxnLst>
                <a:cxn ang="0">
                  <a:pos x="170" y="32"/>
                </a:cxn>
                <a:cxn ang="0">
                  <a:pos x="89" y="90"/>
                </a:cxn>
                <a:cxn ang="0">
                  <a:pos x="0" y="196"/>
                </a:cxn>
                <a:cxn ang="0">
                  <a:pos x="20" y="214"/>
                </a:cxn>
                <a:cxn ang="0">
                  <a:pos x="22" y="212"/>
                </a:cxn>
                <a:cxn ang="0">
                  <a:pos x="29" y="204"/>
                </a:cxn>
                <a:cxn ang="0">
                  <a:pos x="38" y="192"/>
                </a:cxn>
                <a:cxn ang="0">
                  <a:pos x="50" y="180"/>
                </a:cxn>
                <a:cxn ang="0">
                  <a:pos x="61" y="167"/>
                </a:cxn>
                <a:cxn ang="0">
                  <a:pos x="73" y="154"/>
                </a:cxn>
                <a:cxn ang="0">
                  <a:pos x="81" y="144"/>
                </a:cxn>
                <a:cxn ang="0">
                  <a:pos x="85" y="138"/>
                </a:cxn>
                <a:cxn ang="0">
                  <a:pos x="92" y="132"/>
                </a:cxn>
                <a:cxn ang="0">
                  <a:pos x="104" y="123"/>
                </a:cxn>
                <a:cxn ang="0">
                  <a:pos x="119" y="113"/>
                </a:cxn>
                <a:cxn ang="0">
                  <a:pos x="136" y="100"/>
                </a:cxn>
                <a:cxn ang="0">
                  <a:pos x="153" y="88"/>
                </a:cxn>
                <a:cxn ang="0">
                  <a:pos x="168" y="78"/>
                </a:cxn>
                <a:cxn ang="0">
                  <a:pos x="180" y="70"/>
                </a:cxn>
                <a:cxn ang="0">
                  <a:pos x="187" y="65"/>
                </a:cxn>
                <a:cxn ang="0">
                  <a:pos x="193" y="62"/>
                </a:cxn>
                <a:cxn ang="0">
                  <a:pos x="202" y="57"/>
                </a:cxn>
                <a:cxn ang="0">
                  <a:pos x="216" y="52"/>
                </a:cxn>
                <a:cxn ang="0">
                  <a:pos x="231" y="46"/>
                </a:cxn>
                <a:cxn ang="0">
                  <a:pos x="247" y="41"/>
                </a:cxn>
                <a:cxn ang="0">
                  <a:pos x="262" y="37"/>
                </a:cxn>
                <a:cxn ang="0">
                  <a:pos x="273" y="32"/>
                </a:cxn>
                <a:cxn ang="0">
                  <a:pos x="282" y="30"/>
                </a:cxn>
                <a:cxn ang="0">
                  <a:pos x="290" y="27"/>
                </a:cxn>
                <a:cxn ang="0">
                  <a:pos x="300" y="23"/>
                </a:cxn>
                <a:cxn ang="0">
                  <a:pos x="309" y="18"/>
                </a:cxn>
                <a:cxn ang="0">
                  <a:pos x="319" y="12"/>
                </a:cxn>
                <a:cxn ang="0">
                  <a:pos x="328" y="8"/>
                </a:cxn>
                <a:cxn ang="0">
                  <a:pos x="337" y="3"/>
                </a:cxn>
                <a:cxn ang="0">
                  <a:pos x="341" y="1"/>
                </a:cxn>
                <a:cxn ang="0">
                  <a:pos x="343" y="0"/>
                </a:cxn>
                <a:cxn ang="0">
                  <a:pos x="274" y="2"/>
                </a:cxn>
                <a:cxn ang="0">
                  <a:pos x="170" y="32"/>
                </a:cxn>
              </a:cxnLst>
              <a:rect l="0" t="0" r="r" b="b"/>
              <a:pathLst>
                <a:path w="343" h="214">
                  <a:moveTo>
                    <a:pt x="170" y="32"/>
                  </a:moveTo>
                  <a:lnTo>
                    <a:pt x="89" y="90"/>
                  </a:lnTo>
                  <a:lnTo>
                    <a:pt x="0" y="196"/>
                  </a:lnTo>
                  <a:lnTo>
                    <a:pt x="20" y="214"/>
                  </a:lnTo>
                  <a:lnTo>
                    <a:pt x="22" y="212"/>
                  </a:lnTo>
                  <a:lnTo>
                    <a:pt x="29" y="204"/>
                  </a:lnTo>
                  <a:lnTo>
                    <a:pt x="38" y="192"/>
                  </a:lnTo>
                  <a:lnTo>
                    <a:pt x="50" y="180"/>
                  </a:lnTo>
                  <a:lnTo>
                    <a:pt x="61" y="167"/>
                  </a:lnTo>
                  <a:lnTo>
                    <a:pt x="73" y="154"/>
                  </a:lnTo>
                  <a:lnTo>
                    <a:pt x="81" y="144"/>
                  </a:lnTo>
                  <a:lnTo>
                    <a:pt x="85" y="138"/>
                  </a:lnTo>
                  <a:lnTo>
                    <a:pt x="92" y="132"/>
                  </a:lnTo>
                  <a:lnTo>
                    <a:pt x="104" y="123"/>
                  </a:lnTo>
                  <a:lnTo>
                    <a:pt x="119" y="113"/>
                  </a:lnTo>
                  <a:lnTo>
                    <a:pt x="136" y="100"/>
                  </a:lnTo>
                  <a:lnTo>
                    <a:pt x="153" y="88"/>
                  </a:lnTo>
                  <a:lnTo>
                    <a:pt x="168" y="78"/>
                  </a:lnTo>
                  <a:lnTo>
                    <a:pt x="180" y="70"/>
                  </a:lnTo>
                  <a:lnTo>
                    <a:pt x="187" y="65"/>
                  </a:lnTo>
                  <a:lnTo>
                    <a:pt x="193" y="62"/>
                  </a:lnTo>
                  <a:lnTo>
                    <a:pt x="202" y="57"/>
                  </a:lnTo>
                  <a:lnTo>
                    <a:pt x="216" y="52"/>
                  </a:lnTo>
                  <a:lnTo>
                    <a:pt x="231" y="46"/>
                  </a:lnTo>
                  <a:lnTo>
                    <a:pt x="247" y="41"/>
                  </a:lnTo>
                  <a:lnTo>
                    <a:pt x="262" y="37"/>
                  </a:lnTo>
                  <a:lnTo>
                    <a:pt x="273" y="32"/>
                  </a:lnTo>
                  <a:lnTo>
                    <a:pt x="282" y="30"/>
                  </a:lnTo>
                  <a:lnTo>
                    <a:pt x="290" y="27"/>
                  </a:lnTo>
                  <a:lnTo>
                    <a:pt x="300" y="23"/>
                  </a:lnTo>
                  <a:lnTo>
                    <a:pt x="309" y="18"/>
                  </a:lnTo>
                  <a:lnTo>
                    <a:pt x="319" y="12"/>
                  </a:lnTo>
                  <a:lnTo>
                    <a:pt x="328" y="8"/>
                  </a:lnTo>
                  <a:lnTo>
                    <a:pt x="337" y="3"/>
                  </a:lnTo>
                  <a:lnTo>
                    <a:pt x="341" y="1"/>
                  </a:lnTo>
                  <a:lnTo>
                    <a:pt x="343" y="0"/>
                  </a:lnTo>
                  <a:lnTo>
                    <a:pt x="274" y="2"/>
                  </a:lnTo>
                  <a:lnTo>
                    <a:pt x="17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1" name="Freeform 374"/>
            <p:cNvSpPr>
              <a:spLocks/>
            </p:cNvSpPr>
            <p:nvPr/>
          </p:nvSpPr>
          <p:spPr bwMode="auto">
            <a:xfrm>
              <a:off x="2017" y="609"/>
              <a:ext cx="21" cy="42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1" y="46"/>
                </a:cxn>
                <a:cxn ang="0">
                  <a:pos x="3" y="59"/>
                </a:cxn>
                <a:cxn ang="0">
                  <a:pos x="4" y="68"/>
                </a:cxn>
                <a:cxn ang="0">
                  <a:pos x="9" y="74"/>
                </a:cxn>
                <a:cxn ang="0">
                  <a:pos x="16" y="79"/>
                </a:cxn>
                <a:cxn ang="0">
                  <a:pos x="21" y="82"/>
                </a:cxn>
                <a:cxn ang="0">
                  <a:pos x="25" y="83"/>
                </a:cxn>
                <a:cxn ang="0">
                  <a:pos x="42" y="83"/>
                </a:cxn>
                <a:cxn ang="0">
                  <a:pos x="23" y="49"/>
                </a:cxn>
                <a:cxn ang="0">
                  <a:pos x="34" y="0"/>
                </a:cxn>
              </a:cxnLst>
              <a:rect l="0" t="0" r="r" b="b"/>
              <a:pathLst>
                <a:path w="42" h="83">
                  <a:moveTo>
                    <a:pt x="34" y="0"/>
                  </a:moveTo>
                  <a:lnTo>
                    <a:pt x="0" y="30"/>
                  </a:lnTo>
                  <a:lnTo>
                    <a:pt x="0" y="35"/>
                  </a:lnTo>
                  <a:lnTo>
                    <a:pt x="1" y="46"/>
                  </a:lnTo>
                  <a:lnTo>
                    <a:pt x="3" y="59"/>
                  </a:lnTo>
                  <a:lnTo>
                    <a:pt x="4" y="68"/>
                  </a:lnTo>
                  <a:lnTo>
                    <a:pt x="9" y="74"/>
                  </a:lnTo>
                  <a:lnTo>
                    <a:pt x="16" y="79"/>
                  </a:lnTo>
                  <a:lnTo>
                    <a:pt x="21" y="82"/>
                  </a:lnTo>
                  <a:lnTo>
                    <a:pt x="25" y="83"/>
                  </a:lnTo>
                  <a:lnTo>
                    <a:pt x="42" y="83"/>
                  </a:lnTo>
                  <a:lnTo>
                    <a:pt x="23" y="49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2" name="Freeform 377"/>
            <p:cNvSpPr>
              <a:spLocks/>
            </p:cNvSpPr>
            <p:nvPr/>
          </p:nvSpPr>
          <p:spPr bwMode="auto">
            <a:xfrm>
              <a:off x="1882" y="158"/>
              <a:ext cx="137" cy="123"/>
            </a:xfrm>
            <a:custGeom>
              <a:avLst/>
              <a:gdLst/>
              <a:ahLst/>
              <a:cxnLst>
                <a:cxn ang="0">
                  <a:pos x="217" y="5"/>
                </a:cxn>
                <a:cxn ang="0">
                  <a:pos x="100" y="45"/>
                </a:cxn>
                <a:cxn ang="0">
                  <a:pos x="22" y="116"/>
                </a:cxn>
                <a:cxn ang="0">
                  <a:pos x="0" y="237"/>
                </a:cxn>
                <a:cxn ang="0">
                  <a:pos x="47" y="247"/>
                </a:cxn>
                <a:cxn ang="0">
                  <a:pos x="51" y="232"/>
                </a:cxn>
                <a:cxn ang="0">
                  <a:pos x="60" y="196"/>
                </a:cxn>
                <a:cxn ang="0">
                  <a:pos x="69" y="159"/>
                </a:cxn>
                <a:cxn ang="0">
                  <a:pos x="75" y="138"/>
                </a:cxn>
                <a:cxn ang="0">
                  <a:pos x="81" y="127"/>
                </a:cxn>
                <a:cxn ang="0">
                  <a:pos x="89" y="115"/>
                </a:cxn>
                <a:cxn ang="0">
                  <a:pos x="97" y="105"/>
                </a:cxn>
                <a:cxn ang="0">
                  <a:pos x="106" y="94"/>
                </a:cxn>
                <a:cxn ang="0">
                  <a:pos x="115" y="85"/>
                </a:cxn>
                <a:cxn ang="0">
                  <a:pos x="126" y="78"/>
                </a:cxn>
                <a:cxn ang="0">
                  <a:pos x="136" y="71"/>
                </a:cxn>
                <a:cxn ang="0">
                  <a:pos x="146" y="66"/>
                </a:cxn>
                <a:cxn ang="0">
                  <a:pos x="153" y="62"/>
                </a:cxn>
                <a:cxn ang="0">
                  <a:pos x="169" y="54"/>
                </a:cxn>
                <a:cxn ang="0">
                  <a:pos x="190" y="44"/>
                </a:cxn>
                <a:cxn ang="0">
                  <a:pos x="213" y="31"/>
                </a:cxn>
                <a:cxn ang="0">
                  <a:pos x="235" y="20"/>
                </a:cxn>
                <a:cxn ang="0">
                  <a:pos x="256" y="9"/>
                </a:cxn>
                <a:cxn ang="0">
                  <a:pos x="268" y="2"/>
                </a:cxn>
                <a:cxn ang="0">
                  <a:pos x="274" y="0"/>
                </a:cxn>
                <a:cxn ang="0">
                  <a:pos x="217" y="5"/>
                </a:cxn>
              </a:cxnLst>
              <a:rect l="0" t="0" r="r" b="b"/>
              <a:pathLst>
                <a:path w="274" h="247">
                  <a:moveTo>
                    <a:pt x="217" y="5"/>
                  </a:moveTo>
                  <a:lnTo>
                    <a:pt x="100" y="45"/>
                  </a:lnTo>
                  <a:lnTo>
                    <a:pt x="22" y="116"/>
                  </a:lnTo>
                  <a:lnTo>
                    <a:pt x="0" y="237"/>
                  </a:lnTo>
                  <a:lnTo>
                    <a:pt x="47" y="247"/>
                  </a:lnTo>
                  <a:lnTo>
                    <a:pt x="51" y="232"/>
                  </a:lnTo>
                  <a:lnTo>
                    <a:pt x="60" y="196"/>
                  </a:lnTo>
                  <a:lnTo>
                    <a:pt x="69" y="159"/>
                  </a:lnTo>
                  <a:lnTo>
                    <a:pt x="75" y="138"/>
                  </a:lnTo>
                  <a:lnTo>
                    <a:pt x="81" y="127"/>
                  </a:lnTo>
                  <a:lnTo>
                    <a:pt x="89" y="115"/>
                  </a:lnTo>
                  <a:lnTo>
                    <a:pt x="97" y="105"/>
                  </a:lnTo>
                  <a:lnTo>
                    <a:pt x="106" y="94"/>
                  </a:lnTo>
                  <a:lnTo>
                    <a:pt x="115" y="85"/>
                  </a:lnTo>
                  <a:lnTo>
                    <a:pt x="126" y="78"/>
                  </a:lnTo>
                  <a:lnTo>
                    <a:pt x="136" y="71"/>
                  </a:lnTo>
                  <a:lnTo>
                    <a:pt x="146" y="66"/>
                  </a:lnTo>
                  <a:lnTo>
                    <a:pt x="153" y="62"/>
                  </a:lnTo>
                  <a:lnTo>
                    <a:pt x="169" y="54"/>
                  </a:lnTo>
                  <a:lnTo>
                    <a:pt x="190" y="44"/>
                  </a:lnTo>
                  <a:lnTo>
                    <a:pt x="213" y="31"/>
                  </a:lnTo>
                  <a:lnTo>
                    <a:pt x="235" y="20"/>
                  </a:lnTo>
                  <a:lnTo>
                    <a:pt x="256" y="9"/>
                  </a:lnTo>
                  <a:lnTo>
                    <a:pt x="268" y="2"/>
                  </a:lnTo>
                  <a:lnTo>
                    <a:pt x="274" y="0"/>
                  </a:lnTo>
                  <a:lnTo>
                    <a:pt x="217" y="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3" name="Freeform 378"/>
            <p:cNvSpPr>
              <a:spLocks/>
            </p:cNvSpPr>
            <p:nvPr/>
          </p:nvSpPr>
          <p:spPr bwMode="auto">
            <a:xfrm>
              <a:off x="1810" y="218"/>
              <a:ext cx="77" cy="99"/>
            </a:xfrm>
            <a:custGeom>
              <a:avLst/>
              <a:gdLst/>
              <a:ahLst/>
              <a:cxnLst>
                <a:cxn ang="0">
                  <a:pos x="58" y="15"/>
                </a:cxn>
                <a:cxn ang="0">
                  <a:pos x="57" y="17"/>
                </a:cxn>
                <a:cxn ang="0">
                  <a:pos x="52" y="22"/>
                </a:cxn>
                <a:cxn ang="0">
                  <a:pos x="45" y="29"/>
                </a:cxn>
                <a:cxn ang="0">
                  <a:pos x="38" y="38"/>
                </a:cxn>
                <a:cxn ang="0">
                  <a:pos x="31" y="47"/>
                </a:cxn>
                <a:cxn ang="0">
                  <a:pos x="26" y="56"/>
                </a:cxn>
                <a:cxn ang="0">
                  <a:pos x="22" y="65"/>
                </a:cxn>
                <a:cxn ang="0">
                  <a:pos x="21" y="70"/>
                </a:cxn>
                <a:cxn ang="0">
                  <a:pos x="26" y="85"/>
                </a:cxn>
                <a:cxn ang="0">
                  <a:pos x="34" y="107"/>
                </a:cxn>
                <a:cxn ang="0">
                  <a:pos x="42" y="126"/>
                </a:cxn>
                <a:cxn ang="0">
                  <a:pos x="45" y="134"/>
                </a:cxn>
                <a:cxn ang="0">
                  <a:pos x="36" y="151"/>
                </a:cxn>
                <a:cxn ang="0">
                  <a:pos x="0" y="149"/>
                </a:cxn>
                <a:cxn ang="0">
                  <a:pos x="30" y="187"/>
                </a:cxn>
                <a:cxn ang="0">
                  <a:pos x="64" y="197"/>
                </a:cxn>
                <a:cxn ang="0">
                  <a:pos x="70" y="174"/>
                </a:cxn>
                <a:cxn ang="0">
                  <a:pos x="69" y="165"/>
                </a:cxn>
                <a:cxn ang="0">
                  <a:pos x="68" y="145"/>
                </a:cxn>
                <a:cxn ang="0">
                  <a:pos x="67" y="124"/>
                </a:cxn>
                <a:cxn ang="0">
                  <a:pos x="66" y="111"/>
                </a:cxn>
                <a:cxn ang="0">
                  <a:pos x="65" y="103"/>
                </a:cxn>
                <a:cxn ang="0">
                  <a:pos x="62" y="89"/>
                </a:cxn>
                <a:cxn ang="0">
                  <a:pos x="66" y="73"/>
                </a:cxn>
                <a:cxn ang="0">
                  <a:pos x="78" y="55"/>
                </a:cxn>
                <a:cxn ang="0">
                  <a:pos x="91" y="46"/>
                </a:cxn>
                <a:cxn ang="0">
                  <a:pos x="104" y="40"/>
                </a:cxn>
                <a:cxn ang="0">
                  <a:pos x="116" y="37"/>
                </a:cxn>
                <a:cxn ang="0">
                  <a:pos x="128" y="37"/>
                </a:cxn>
                <a:cxn ang="0">
                  <a:pos x="138" y="37"/>
                </a:cxn>
                <a:cxn ang="0">
                  <a:pos x="146" y="38"/>
                </a:cxn>
                <a:cxn ang="0">
                  <a:pos x="151" y="39"/>
                </a:cxn>
                <a:cxn ang="0">
                  <a:pos x="153" y="40"/>
                </a:cxn>
                <a:cxn ang="0">
                  <a:pos x="131" y="5"/>
                </a:cxn>
                <a:cxn ang="0">
                  <a:pos x="91" y="0"/>
                </a:cxn>
                <a:cxn ang="0">
                  <a:pos x="58" y="15"/>
                </a:cxn>
              </a:cxnLst>
              <a:rect l="0" t="0" r="r" b="b"/>
              <a:pathLst>
                <a:path w="153" h="197">
                  <a:moveTo>
                    <a:pt x="58" y="15"/>
                  </a:moveTo>
                  <a:lnTo>
                    <a:pt x="57" y="17"/>
                  </a:lnTo>
                  <a:lnTo>
                    <a:pt x="52" y="22"/>
                  </a:lnTo>
                  <a:lnTo>
                    <a:pt x="45" y="29"/>
                  </a:lnTo>
                  <a:lnTo>
                    <a:pt x="38" y="38"/>
                  </a:lnTo>
                  <a:lnTo>
                    <a:pt x="31" y="47"/>
                  </a:lnTo>
                  <a:lnTo>
                    <a:pt x="26" y="56"/>
                  </a:lnTo>
                  <a:lnTo>
                    <a:pt x="22" y="65"/>
                  </a:lnTo>
                  <a:lnTo>
                    <a:pt x="21" y="70"/>
                  </a:lnTo>
                  <a:lnTo>
                    <a:pt x="26" y="85"/>
                  </a:lnTo>
                  <a:lnTo>
                    <a:pt x="34" y="107"/>
                  </a:lnTo>
                  <a:lnTo>
                    <a:pt x="42" y="126"/>
                  </a:lnTo>
                  <a:lnTo>
                    <a:pt x="45" y="134"/>
                  </a:lnTo>
                  <a:lnTo>
                    <a:pt x="36" y="151"/>
                  </a:lnTo>
                  <a:lnTo>
                    <a:pt x="0" y="149"/>
                  </a:lnTo>
                  <a:lnTo>
                    <a:pt x="30" y="187"/>
                  </a:lnTo>
                  <a:lnTo>
                    <a:pt x="64" y="197"/>
                  </a:lnTo>
                  <a:lnTo>
                    <a:pt x="70" y="174"/>
                  </a:lnTo>
                  <a:lnTo>
                    <a:pt x="69" y="165"/>
                  </a:lnTo>
                  <a:lnTo>
                    <a:pt x="68" y="145"/>
                  </a:lnTo>
                  <a:lnTo>
                    <a:pt x="67" y="124"/>
                  </a:lnTo>
                  <a:lnTo>
                    <a:pt x="66" y="111"/>
                  </a:lnTo>
                  <a:lnTo>
                    <a:pt x="65" y="103"/>
                  </a:lnTo>
                  <a:lnTo>
                    <a:pt x="62" y="89"/>
                  </a:lnTo>
                  <a:lnTo>
                    <a:pt x="66" y="73"/>
                  </a:lnTo>
                  <a:lnTo>
                    <a:pt x="78" y="55"/>
                  </a:lnTo>
                  <a:lnTo>
                    <a:pt x="91" y="46"/>
                  </a:lnTo>
                  <a:lnTo>
                    <a:pt x="104" y="40"/>
                  </a:lnTo>
                  <a:lnTo>
                    <a:pt x="116" y="37"/>
                  </a:lnTo>
                  <a:lnTo>
                    <a:pt x="128" y="37"/>
                  </a:lnTo>
                  <a:lnTo>
                    <a:pt x="138" y="37"/>
                  </a:lnTo>
                  <a:lnTo>
                    <a:pt x="146" y="38"/>
                  </a:lnTo>
                  <a:lnTo>
                    <a:pt x="151" y="39"/>
                  </a:lnTo>
                  <a:lnTo>
                    <a:pt x="153" y="40"/>
                  </a:lnTo>
                  <a:lnTo>
                    <a:pt x="131" y="5"/>
                  </a:lnTo>
                  <a:lnTo>
                    <a:pt x="91" y="0"/>
                  </a:lnTo>
                  <a:lnTo>
                    <a:pt x="58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4" name="Freeform 379"/>
            <p:cNvSpPr>
              <a:spLocks/>
            </p:cNvSpPr>
            <p:nvPr/>
          </p:nvSpPr>
          <p:spPr bwMode="auto">
            <a:xfrm>
              <a:off x="1871" y="270"/>
              <a:ext cx="50" cy="111"/>
            </a:xfrm>
            <a:custGeom>
              <a:avLst/>
              <a:gdLst/>
              <a:ahLst/>
              <a:cxnLst>
                <a:cxn ang="0">
                  <a:pos x="4" y="47"/>
                </a:cxn>
                <a:cxn ang="0">
                  <a:pos x="3" y="64"/>
                </a:cxn>
                <a:cxn ang="0">
                  <a:pos x="1" y="97"/>
                </a:cxn>
                <a:cxn ang="0">
                  <a:pos x="0" y="129"/>
                </a:cxn>
                <a:cxn ang="0">
                  <a:pos x="1" y="148"/>
                </a:cxn>
                <a:cxn ang="0">
                  <a:pos x="9" y="160"/>
                </a:cxn>
                <a:cxn ang="0">
                  <a:pos x="20" y="174"/>
                </a:cxn>
                <a:cxn ang="0">
                  <a:pos x="30" y="185"/>
                </a:cxn>
                <a:cxn ang="0">
                  <a:pos x="35" y="191"/>
                </a:cxn>
                <a:cxn ang="0">
                  <a:pos x="36" y="192"/>
                </a:cxn>
                <a:cxn ang="0">
                  <a:pos x="41" y="193"/>
                </a:cxn>
                <a:cxn ang="0">
                  <a:pos x="46" y="196"/>
                </a:cxn>
                <a:cxn ang="0">
                  <a:pos x="54" y="199"/>
                </a:cxn>
                <a:cxn ang="0">
                  <a:pos x="62" y="201"/>
                </a:cxn>
                <a:cxn ang="0">
                  <a:pos x="69" y="205"/>
                </a:cxn>
                <a:cxn ang="0">
                  <a:pos x="75" y="207"/>
                </a:cxn>
                <a:cxn ang="0">
                  <a:pos x="80" y="208"/>
                </a:cxn>
                <a:cxn ang="0">
                  <a:pos x="87" y="212"/>
                </a:cxn>
                <a:cxn ang="0">
                  <a:pos x="94" y="215"/>
                </a:cxn>
                <a:cxn ang="0">
                  <a:pos x="98" y="220"/>
                </a:cxn>
                <a:cxn ang="0">
                  <a:pos x="100" y="221"/>
                </a:cxn>
                <a:cxn ang="0">
                  <a:pos x="84" y="196"/>
                </a:cxn>
                <a:cxn ang="0">
                  <a:pos x="82" y="193"/>
                </a:cxn>
                <a:cxn ang="0">
                  <a:pos x="77" y="189"/>
                </a:cxn>
                <a:cxn ang="0">
                  <a:pos x="71" y="182"/>
                </a:cxn>
                <a:cxn ang="0">
                  <a:pos x="61" y="171"/>
                </a:cxn>
                <a:cxn ang="0">
                  <a:pos x="53" y="161"/>
                </a:cxn>
                <a:cxn ang="0">
                  <a:pos x="45" y="150"/>
                </a:cxn>
                <a:cxn ang="0">
                  <a:pos x="39" y="138"/>
                </a:cxn>
                <a:cxn ang="0">
                  <a:pos x="37" y="128"/>
                </a:cxn>
                <a:cxn ang="0">
                  <a:pos x="36" y="99"/>
                </a:cxn>
                <a:cxn ang="0">
                  <a:pos x="37" y="56"/>
                </a:cxn>
                <a:cxn ang="0">
                  <a:pos x="38" y="17"/>
                </a:cxn>
                <a:cxn ang="0">
                  <a:pos x="39" y="0"/>
                </a:cxn>
                <a:cxn ang="0">
                  <a:pos x="4" y="47"/>
                </a:cxn>
              </a:cxnLst>
              <a:rect l="0" t="0" r="r" b="b"/>
              <a:pathLst>
                <a:path w="100" h="221">
                  <a:moveTo>
                    <a:pt x="4" y="47"/>
                  </a:moveTo>
                  <a:lnTo>
                    <a:pt x="3" y="64"/>
                  </a:lnTo>
                  <a:lnTo>
                    <a:pt x="1" y="97"/>
                  </a:lnTo>
                  <a:lnTo>
                    <a:pt x="0" y="129"/>
                  </a:lnTo>
                  <a:lnTo>
                    <a:pt x="1" y="148"/>
                  </a:lnTo>
                  <a:lnTo>
                    <a:pt x="9" y="160"/>
                  </a:lnTo>
                  <a:lnTo>
                    <a:pt x="20" y="174"/>
                  </a:lnTo>
                  <a:lnTo>
                    <a:pt x="30" y="185"/>
                  </a:lnTo>
                  <a:lnTo>
                    <a:pt x="35" y="191"/>
                  </a:lnTo>
                  <a:lnTo>
                    <a:pt x="36" y="192"/>
                  </a:lnTo>
                  <a:lnTo>
                    <a:pt x="41" y="193"/>
                  </a:lnTo>
                  <a:lnTo>
                    <a:pt x="46" y="196"/>
                  </a:lnTo>
                  <a:lnTo>
                    <a:pt x="54" y="199"/>
                  </a:lnTo>
                  <a:lnTo>
                    <a:pt x="62" y="201"/>
                  </a:lnTo>
                  <a:lnTo>
                    <a:pt x="69" y="205"/>
                  </a:lnTo>
                  <a:lnTo>
                    <a:pt x="75" y="207"/>
                  </a:lnTo>
                  <a:lnTo>
                    <a:pt x="80" y="208"/>
                  </a:lnTo>
                  <a:lnTo>
                    <a:pt x="87" y="212"/>
                  </a:lnTo>
                  <a:lnTo>
                    <a:pt x="94" y="215"/>
                  </a:lnTo>
                  <a:lnTo>
                    <a:pt x="98" y="220"/>
                  </a:lnTo>
                  <a:lnTo>
                    <a:pt x="100" y="221"/>
                  </a:lnTo>
                  <a:lnTo>
                    <a:pt x="84" y="196"/>
                  </a:lnTo>
                  <a:lnTo>
                    <a:pt x="82" y="193"/>
                  </a:lnTo>
                  <a:lnTo>
                    <a:pt x="77" y="189"/>
                  </a:lnTo>
                  <a:lnTo>
                    <a:pt x="71" y="182"/>
                  </a:lnTo>
                  <a:lnTo>
                    <a:pt x="61" y="171"/>
                  </a:lnTo>
                  <a:lnTo>
                    <a:pt x="53" y="161"/>
                  </a:lnTo>
                  <a:lnTo>
                    <a:pt x="45" y="150"/>
                  </a:lnTo>
                  <a:lnTo>
                    <a:pt x="39" y="138"/>
                  </a:lnTo>
                  <a:lnTo>
                    <a:pt x="37" y="128"/>
                  </a:lnTo>
                  <a:lnTo>
                    <a:pt x="36" y="99"/>
                  </a:lnTo>
                  <a:lnTo>
                    <a:pt x="37" y="56"/>
                  </a:lnTo>
                  <a:lnTo>
                    <a:pt x="38" y="17"/>
                  </a:lnTo>
                  <a:lnTo>
                    <a:pt x="39" y="0"/>
                  </a:lnTo>
                  <a:lnTo>
                    <a:pt x="4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5" name="Freeform 380"/>
            <p:cNvSpPr>
              <a:spLocks/>
            </p:cNvSpPr>
            <p:nvPr/>
          </p:nvSpPr>
          <p:spPr bwMode="auto">
            <a:xfrm>
              <a:off x="1800" y="152"/>
              <a:ext cx="377" cy="308"/>
            </a:xfrm>
            <a:custGeom>
              <a:avLst/>
              <a:gdLst/>
              <a:ahLst/>
              <a:cxnLst>
                <a:cxn ang="0">
                  <a:pos x="651" y="135"/>
                </a:cxn>
                <a:cxn ang="0">
                  <a:pos x="586" y="71"/>
                </a:cxn>
                <a:cxn ang="0">
                  <a:pos x="437" y="23"/>
                </a:cxn>
                <a:cxn ang="0">
                  <a:pos x="281" y="66"/>
                </a:cxn>
                <a:cxn ang="0">
                  <a:pos x="182" y="223"/>
                </a:cxn>
                <a:cxn ang="0">
                  <a:pos x="345" y="247"/>
                </a:cxn>
                <a:cxn ang="0">
                  <a:pos x="638" y="163"/>
                </a:cxn>
                <a:cxn ang="0">
                  <a:pos x="605" y="186"/>
                </a:cxn>
                <a:cxn ang="0">
                  <a:pos x="471" y="240"/>
                </a:cxn>
                <a:cxn ang="0">
                  <a:pos x="525" y="262"/>
                </a:cxn>
                <a:cxn ang="0">
                  <a:pos x="638" y="233"/>
                </a:cxn>
                <a:cxn ang="0">
                  <a:pos x="742" y="223"/>
                </a:cxn>
                <a:cxn ang="0">
                  <a:pos x="663" y="250"/>
                </a:cxn>
                <a:cxn ang="0">
                  <a:pos x="529" y="280"/>
                </a:cxn>
                <a:cxn ang="0">
                  <a:pos x="456" y="281"/>
                </a:cxn>
                <a:cxn ang="0">
                  <a:pos x="385" y="264"/>
                </a:cxn>
                <a:cxn ang="0">
                  <a:pos x="286" y="298"/>
                </a:cxn>
                <a:cxn ang="0">
                  <a:pos x="361" y="313"/>
                </a:cxn>
                <a:cxn ang="0">
                  <a:pos x="405" y="311"/>
                </a:cxn>
                <a:cxn ang="0">
                  <a:pos x="474" y="376"/>
                </a:cxn>
                <a:cxn ang="0">
                  <a:pos x="526" y="356"/>
                </a:cxn>
                <a:cxn ang="0">
                  <a:pos x="560" y="288"/>
                </a:cxn>
                <a:cxn ang="0">
                  <a:pos x="594" y="293"/>
                </a:cxn>
                <a:cxn ang="0">
                  <a:pos x="623" y="343"/>
                </a:cxn>
                <a:cxn ang="0">
                  <a:pos x="692" y="328"/>
                </a:cxn>
                <a:cxn ang="0">
                  <a:pos x="717" y="279"/>
                </a:cxn>
                <a:cxn ang="0">
                  <a:pos x="681" y="441"/>
                </a:cxn>
                <a:cxn ang="0">
                  <a:pos x="608" y="518"/>
                </a:cxn>
                <a:cxn ang="0">
                  <a:pos x="504" y="545"/>
                </a:cxn>
                <a:cxn ang="0">
                  <a:pos x="453" y="611"/>
                </a:cxn>
                <a:cxn ang="0">
                  <a:pos x="308" y="473"/>
                </a:cxn>
                <a:cxn ang="0">
                  <a:pos x="349" y="480"/>
                </a:cxn>
                <a:cxn ang="0">
                  <a:pos x="480" y="522"/>
                </a:cxn>
                <a:cxn ang="0">
                  <a:pos x="649" y="444"/>
                </a:cxn>
                <a:cxn ang="0">
                  <a:pos x="626" y="366"/>
                </a:cxn>
                <a:cxn ang="0">
                  <a:pos x="580" y="317"/>
                </a:cxn>
                <a:cxn ang="0">
                  <a:pos x="534" y="371"/>
                </a:cxn>
                <a:cxn ang="0">
                  <a:pos x="454" y="392"/>
                </a:cxn>
                <a:cxn ang="0">
                  <a:pos x="399" y="355"/>
                </a:cxn>
                <a:cxn ang="0">
                  <a:pos x="321" y="329"/>
                </a:cxn>
                <a:cxn ang="0">
                  <a:pos x="235" y="325"/>
                </a:cxn>
                <a:cxn ang="0">
                  <a:pos x="240" y="393"/>
                </a:cxn>
                <a:cxn ang="0">
                  <a:pos x="228" y="409"/>
                </a:cxn>
                <a:cxn ang="0">
                  <a:pos x="215" y="316"/>
                </a:cxn>
                <a:cxn ang="0">
                  <a:pos x="256" y="279"/>
                </a:cxn>
                <a:cxn ang="0">
                  <a:pos x="155" y="255"/>
                </a:cxn>
                <a:cxn ang="0">
                  <a:pos x="135" y="144"/>
                </a:cxn>
                <a:cxn ang="0">
                  <a:pos x="74" y="175"/>
                </a:cxn>
                <a:cxn ang="0">
                  <a:pos x="72" y="295"/>
                </a:cxn>
                <a:cxn ang="0">
                  <a:pos x="31" y="293"/>
                </a:cxn>
                <a:cxn ang="0">
                  <a:pos x="91" y="331"/>
                </a:cxn>
                <a:cxn ang="0">
                  <a:pos x="19" y="301"/>
                </a:cxn>
                <a:cxn ang="0">
                  <a:pos x="30" y="272"/>
                </a:cxn>
                <a:cxn ang="0">
                  <a:pos x="33" y="209"/>
                </a:cxn>
                <a:cxn ang="0">
                  <a:pos x="106" y="126"/>
                </a:cxn>
                <a:cxn ang="0">
                  <a:pos x="188" y="102"/>
                </a:cxn>
                <a:cxn ang="0">
                  <a:pos x="294" y="31"/>
                </a:cxn>
                <a:cxn ang="0">
                  <a:pos x="418" y="1"/>
                </a:cxn>
                <a:cxn ang="0">
                  <a:pos x="532" y="13"/>
                </a:cxn>
              </a:cxnLst>
              <a:rect l="0" t="0" r="r" b="b"/>
              <a:pathLst>
                <a:path w="753" h="618">
                  <a:moveTo>
                    <a:pt x="604" y="51"/>
                  </a:moveTo>
                  <a:lnTo>
                    <a:pt x="615" y="61"/>
                  </a:lnTo>
                  <a:lnTo>
                    <a:pt x="624" y="72"/>
                  </a:lnTo>
                  <a:lnTo>
                    <a:pt x="632" y="84"/>
                  </a:lnTo>
                  <a:lnTo>
                    <a:pt x="638" y="97"/>
                  </a:lnTo>
                  <a:lnTo>
                    <a:pt x="643" y="110"/>
                  </a:lnTo>
                  <a:lnTo>
                    <a:pt x="648" y="122"/>
                  </a:lnTo>
                  <a:lnTo>
                    <a:pt x="651" y="135"/>
                  </a:lnTo>
                  <a:lnTo>
                    <a:pt x="654" y="147"/>
                  </a:lnTo>
                  <a:lnTo>
                    <a:pt x="651" y="144"/>
                  </a:lnTo>
                  <a:lnTo>
                    <a:pt x="646" y="137"/>
                  </a:lnTo>
                  <a:lnTo>
                    <a:pt x="636" y="126"/>
                  </a:lnTo>
                  <a:lnTo>
                    <a:pt x="626" y="112"/>
                  </a:lnTo>
                  <a:lnTo>
                    <a:pt x="613" y="97"/>
                  </a:lnTo>
                  <a:lnTo>
                    <a:pt x="600" y="83"/>
                  </a:lnTo>
                  <a:lnTo>
                    <a:pt x="586" y="71"/>
                  </a:lnTo>
                  <a:lnTo>
                    <a:pt x="571" y="63"/>
                  </a:lnTo>
                  <a:lnTo>
                    <a:pt x="554" y="51"/>
                  </a:lnTo>
                  <a:lnTo>
                    <a:pt x="535" y="42"/>
                  </a:lnTo>
                  <a:lnTo>
                    <a:pt x="517" y="34"/>
                  </a:lnTo>
                  <a:lnTo>
                    <a:pt x="497" y="29"/>
                  </a:lnTo>
                  <a:lnTo>
                    <a:pt x="478" y="26"/>
                  </a:lnTo>
                  <a:lnTo>
                    <a:pt x="458" y="23"/>
                  </a:lnTo>
                  <a:lnTo>
                    <a:pt x="437" y="23"/>
                  </a:lnTo>
                  <a:lnTo>
                    <a:pt x="418" y="25"/>
                  </a:lnTo>
                  <a:lnTo>
                    <a:pt x="397" y="27"/>
                  </a:lnTo>
                  <a:lnTo>
                    <a:pt x="377" y="31"/>
                  </a:lnTo>
                  <a:lnTo>
                    <a:pt x="357" y="36"/>
                  </a:lnTo>
                  <a:lnTo>
                    <a:pt x="337" y="42"/>
                  </a:lnTo>
                  <a:lnTo>
                    <a:pt x="317" y="50"/>
                  </a:lnTo>
                  <a:lnTo>
                    <a:pt x="299" y="57"/>
                  </a:lnTo>
                  <a:lnTo>
                    <a:pt x="281" y="66"/>
                  </a:lnTo>
                  <a:lnTo>
                    <a:pt x="262" y="75"/>
                  </a:lnTo>
                  <a:lnTo>
                    <a:pt x="235" y="94"/>
                  </a:lnTo>
                  <a:lnTo>
                    <a:pt x="214" y="116"/>
                  </a:lnTo>
                  <a:lnTo>
                    <a:pt x="199" y="139"/>
                  </a:lnTo>
                  <a:lnTo>
                    <a:pt x="190" y="162"/>
                  </a:lnTo>
                  <a:lnTo>
                    <a:pt x="184" y="185"/>
                  </a:lnTo>
                  <a:lnTo>
                    <a:pt x="182" y="205"/>
                  </a:lnTo>
                  <a:lnTo>
                    <a:pt x="182" y="223"/>
                  </a:lnTo>
                  <a:lnTo>
                    <a:pt x="183" y="235"/>
                  </a:lnTo>
                  <a:lnTo>
                    <a:pt x="205" y="245"/>
                  </a:lnTo>
                  <a:lnTo>
                    <a:pt x="230" y="250"/>
                  </a:lnTo>
                  <a:lnTo>
                    <a:pt x="258" y="253"/>
                  </a:lnTo>
                  <a:lnTo>
                    <a:pt x="285" y="253"/>
                  </a:lnTo>
                  <a:lnTo>
                    <a:pt x="309" y="252"/>
                  </a:lnTo>
                  <a:lnTo>
                    <a:pt x="330" y="249"/>
                  </a:lnTo>
                  <a:lnTo>
                    <a:pt x="345" y="247"/>
                  </a:lnTo>
                  <a:lnTo>
                    <a:pt x="350" y="246"/>
                  </a:lnTo>
                  <a:lnTo>
                    <a:pt x="502" y="202"/>
                  </a:lnTo>
                  <a:lnTo>
                    <a:pt x="534" y="190"/>
                  </a:lnTo>
                  <a:lnTo>
                    <a:pt x="562" y="181"/>
                  </a:lnTo>
                  <a:lnTo>
                    <a:pt x="587" y="174"/>
                  </a:lnTo>
                  <a:lnTo>
                    <a:pt x="608" y="169"/>
                  </a:lnTo>
                  <a:lnTo>
                    <a:pt x="625" y="165"/>
                  </a:lnTo>
                  <a:lnTo>
                    <a:pt x="638" y="163"/>
                  </a:lnTo>
                  <a:lnTo>
                    <a:pt x="647" y="162"/>
                  </a:lnTo>
                  <a:lnTo>
                    <a:pt x="651" y="162"/>
                  </a:lnTo>
                  <a:lnTo>
                    <a:pt x="650" y="163"/>
                  </a:lnTo>
                  <a:lnTo>
                    <a:pt x="647" y="166"/>
                  </a:lnTo>
                  <a:lnTo>
                    <a:pt x="640" y="170"/>
                  </a:lnTo>
                  <a:lnTo>
                    <a:pt x="631" y="174"/>
                  </a:lnTo>
                  <a:lnTo>
                    <a:pt x="619" y="180"/>
                  </a:lnTo>
                  <a:lnTo>
                    <a:pt x="605" y="186"/>
                  </a:lnTo>
                  <a:lnTo>
                    <a:pt x="590" y="193"/>
                  </a:lnTo>
                  <a:lnTo>
                    <a:pt x="575" y="200"/>
                  </a:lnTo>
                  <a:lnTo>
                    <a:pt x="558" y="207"/>
                  </a:lnTo>
                  <a:lnTo>
                    <a:pt x="541" y="214"/>
                  </a:lnTo>
                  <a:lnTo>
                    <a:pt x="522" y="220"/>
                  </a:lnTo>
                  <a:lnTo>
                    <a:pt x="505" y="227"/>
                  </a:lnTo>
                  <a:lnTo>
                    <a:pt x="487" y="234"/>
                  </a:lnTo>
                  <a:lnTo>
                    <a:pt x="471" y="240"/>
                  </a:lnTo>
                  <a:lnTo>
                    <a:pt x="454" y="246"/>
                  </a:lnTo>
                  <a:lnTo>
                    <a:pt x="440" y="250"/>
                  </a:lnTo>
                  <a:lnTo>
                    <a:pt x="453" y="258"/>
                  </a:lnTo>
                  <a:lnTo>
                    <a:pt x="467" y="263"/>
                  </a:lnTo>
                  <a:lnTo>
                    <a:pt x="481" y="265"/>
                  </a:lnTo>
                  <a:lnTo>
                    <a:pt x="495" y="267"/>
                  </a:lnTo>
                  <a:lnTo>
                    <a:pt x="510" y="265"/>
                  </a:lnTo>
                  <a:lnTo>
                    <a:pt x="525" y="262"/>
                  </a:lnTo>
                  <a:lnTo>
                    <a:pt x="541" y="257"/>
                  </a:lnTo>
                  <a:lnTo>
                    <a:pt x="559" y="252"/>
                  </a:lnTo>
                  <a:lnTo>
                    <a:pt x="570" y="248"/>
                  </a:lnTo>
                  <a:lnTo>
                    <a:pt x="580" y="246"/>
                  </a:lnTo>
                  <a:lnTo>
                    <a:pt x="594" y="242"/>
                  </a:lnTo>
                  <a:lnTo>
                    <a:pt x="608" y="240"/>
                  </a:lnTo>
                  <a:lnTo>
                    <a:pt x="623" y="237"/>
                  </a:lnTo>
                  <a:lnTo>
                    <a:pt x="638" y="233"/>
                  </a:lnTo>
                  <a:lnTo>
                    <a:pt x="653" y="231"/>
                  </a:lnTo>
                  <a:lnTo>
                    <a:pt x="669" y="228"/>
                  </a:lnTo>
                  <a:lnTo>
                    <a:pt x="684" y="226"/>
                  </a:lnTo>
                  <a:lnTo>
                    <a:pt x="697" y="225"/>
                  </a:lnTo>
                  <a:lnTo>
                    <a:pt x="711" y="224"/>
                  </a:lnTo>
                  <a:lnTo>
                    <a:pt x="723" y="223"/>
                  </a:lnTo>
                  <a:lnTo>
                    <a:pt x="733" y="223"/>
                  </a:lnTo>
                  <a:lnTo>
                    <a:pt x="742" y="223"/>
                  </a:lnTo>
                  <a:lnTo>
                    <a:pt x="748" y="224"/>
                  </a:lnTo>
                  <a:lnTo>
                    <a:pt x="753" y="226"/>
                  </a:lnTo>
                  <a:lnTo>
                    <a:pt x="744" y="230"/>
                  </a:lnTo>
                  <a:lnTo>
                    <a:pt x="732" y="233"/>
                  </a:lnTo>
                  <a:lnTo>
                    <a:pt x="718" y="237"/>
                  </a:lnTo>
                  <a:lnTo>
                    <a:pt x="701" y="241"/>
                  </a:lnTo>
                  <a:lnTo>
                    <a:pt x="682" y="246"/>
                  </a:lnTo>
                  <a:lnTo>
                    <a:pt x="663" y="250"/>
                  </a:lnTo>
                  <a:lnTo>
                    <a:pt x="643" y="255"/>
                  </a:lnTo>
                  <a:lnTo>
                    <a:pt x="624" y="260"/>
                  </a:lnTo>
                  <a:lnTo>
                    <a:pt x="603" y="264"/>
                  </a:lnTo>
                  <a:lnTo>
                    <a:pt x="585" y="269"/>
                  </a:lnTo>
                  <a:lnTo>
                    <a:pt x="567" y="272"/>
                  </a:lnTo>
                  <a:lnTo>
                    <a:pt x="552" y="276"/>
                  </a:lnTo>
                  <a:lnTo>
                    <a:pt x="540" y="279"/>
                  </a:lnTo>
                  <a:lnTo>
                    <a:pt x="529" y="280"/>
                  </a:lnTo>
                  <a:lnTo>
                    <a:pt x="524" y="283"/>
                  </a:lnTo>
                  <a:lnTo>
                    <a:pt x="521" y="283"/>
                  </a:lnTo>
                  <a:lnTo>
                    <a:pt x="510" y="285"/>
                  </a:lnTo>
                  <a:lnTo>
                    <a:pt x="498" y="286"/>
                  </a:lnTo>
                  <a:lnTo>
                    <a:pt x="487" y="286"/>
                  </a:lnTo>
                  <a:lnTo>
                    <a:pt x="476" y="285"/>
                  </a:lnTo>
                  <a:lnTo>
                    <a:pt x="466" y="284"/>
                  </a:lnTo>
                  <a:lnTo>
                    <a:pt x="456" y="281"/>
                  </a:lnTo>
                  <a:lnTo>
                    <a:pt x="446" y="279"/>
                  </a:lnTo>
                  <a:lnTo>
                    <a:pt x="436" y="277"/>
                  </a:lnTo>
                  <a:lnTo>
                    <a:pt x="430" y="272"/>
                  </a:lnTo>
                  <a:lnTo>
                    <a:pt x="425" y="269"/>
                  </a:lnTo>
                  <a:lnTo>
                    <a:pt x="420" y="263"/>
                  </a:lnTo>
                  <a:lnTo>
                    <a:pt x="419" y="256"/>
                  </a:lnTo>
                  <a:lnTo>
                    <a:pt x="402" y="261"/>
                  </a:lnTo>
                  <a:lnTo>
                    <a:pt x="385" y="264"/>
                  </a:lnTo>
                  <a:lnTo>
                    <a:pt x="368" y="269"/>
                  </a:lnTo>
                  <a:lnTo>
                    <a:pt x="352" y="272"/>
                  </a:lnTo>
                  <a:lnTo>
                    <a:pt x="335" y="276"/>
                  </a:lnTo>
                  <a:lnTo>
                    <a:pt x="319" y="278"/>
                  </a:lnTo>
                  <a:lnTo>
                    <a:pt x="301" y="280"/>
                  </a:lnTo>
                  <a:lnTo>
                    <a:pt x="285" y="280"/>
                  </a:lnTo>
                  <a:lnTo>
                    <a:pt x="285" y="288"/>
                  </a:lnTo>
                  <a:lnTo>
                    <a:pt x="286" y="298"/>
                  </a:lnTo>
                  <a:lnTo>
                    <a:pt x="288" y="305"/>
                  </a:lnTo>
                  <a:lnTo>
                    <a:pt x="289" y="308"/>
                  </a:lnTo>
                  <a:lnTo>
                    <a:pt x="301" y="309"/>
                  </a:lnTo>
                  <a:lnTo>
                    <a:pt x="313" y="310"/>
                  </a:lnTo>
                  <a:lnTo>
                    <a:pt x="326" y="311"/>
                  </a:lnTo>
                  <a:lnTo>
                    <a:pt x="337" y="311"/>
                  </a:lnTo>
                  <a:lnTo>
                    <a:pt x="350" y="313"/>
                  </a:lnTo>
                  <a:lnTo>
                    <a:pt x="361" y="313"/>
                  </a:lnTo>
                  <a:lnTo>
                    <a:pt x="374" y="313"/>
                  </a:lnTo>
                  <a:lnTo>
                    <a:pt x="387" y="313"/>
                  </a:lnTo>
                  <a:lnTo>
                    <a:pt x="391" y="307"/>
                  </a:lnTo>
                  <a:lnTo>
                    <a:pt x="393" y="300"/>
                  </a:lnTo>
                  <a:lnTo>
                    <a:pt x="398" y="293"/>
                  </a:lnTo>
                  <a:lnTo>
                    <a:pt x="404" y="290"/>
                  </a:lnTo>
                  <a:lnTo>
                    <a:pt x="405" y="298"/>
                  </a:lnTo>
                  <a:lnTo>
                    <a:pt x="405" y="311"/>
                  </a:lnTo>
                  <a:lnTo>
                    <a:pt x="407" y="326"/>
                  </a:lnTo>
                  <a:lnTo>
                    <a:pt x="414" y="344"/>
                  </a:lnTo>
                  <a:lnTo>
                    <a:pt x="423" y="355"/>
                  </a:lnTo>
                  <a:lnTo>
                    <a:pt x="434" y="364"/>
                  </a:lnTo>
                  <a:lnTo>
                    <a:pt x="443" y="370"/>
                  </a:lnTo>
                  <a:lnTo>
                    <a:pt x="453" y="374"/>
                  </a:lnTo>
                  <a:lnTo>
                    <a:pt x="464" y="376"/>
                  </a:lnTo>
                  <a:lnTo>
                    <a:pt x="474" y="376"/>
                  </a:lnTo>
                  <a:lnTo>
                    <a:pt x="483" y="375"/>
                  </a:lnTo>
                  <a:lnTo>
                    <a:pt x="494" y="373"/>
                  </a:lnTo>
                  <a:lnTo>
                    <a:pt x="501" y="370"/>
                  </a:lnTo>
                  <a:lnTo>
                    <a:pt x="506" y="369"/>
                  </a:lnTo>
                  <a:lnTo>
                    <a:pt x="512" y="366"/>
                  </a:lnTo>
                  <a:lnTo>
                    <a:pt x="517" y="363"/>
                  </a:lnTo>
                  <a:lnTo>
                    <a:pt x="521" y="360"/>
                  </a:lnTo>
                  <a:lnTo>
                    <a:pt x="526" y="356"/>
                  </a:lnTo>
                  <a:lnTo>
                    <a:pt x="530" y="352"/>
                  </a:lnTo>
                  <a:lnTo>
                    <a:pt x="536" y="346"/>
                  </a:lnTo>
                  <a:lnTo>
                    <a:pt x="545" y="331"/>
                  </a:lnTo>
                  <a:lnTo>
                    <a:pt x="548" y="315"/>
                  </a:lnTo>
                  <a:lnTo>
                    <a:pt x="549" y="299"/>
                  </a:lnTo>
                  <a:lnTo>
                    <a:pt x="549" y="281"/>
                  </a:lnTo>
                  <a:lnTo>
                    <a:pt x="557" y="281"/>
                  </a:lnTo>
                  <a:lnTo>
                    <a:pt x="560" y="288"/>
                  </a:lnTo>
                  <a:lnTo>
                    <a:pt x="563" y="298"/>
                  </a:lnTo>
                  <a:lnTo>
                    <a:pt x="563" y="303"/>
                  </a:lnTo>
                  <a:lnTo>
                    <a:pt x="567" y="302"/>
                  </a:lnTo>
                  <a:lnTo>
                    <a:pt x="573" y="300"/>
                  </a:lnTo>
                  <a:lnTo>
                    <a:pt x="579" y="298"/>
                  </a:lnTo>
                  <a:lnTo>
                    <a:pt x="585" y="295"/>
                  </a:lnTo>
                  <a:lnTo>
                    <a:pt x="589" y="294"/>
                  </a:lnTo>
                  <a:lnTo>
                    <a:pt x="594" y="293"/>
                  </a:lnTo>
                  <a:lnTo>
                    <a:pt x="597" y="292"/>
                  </a:lnTo>
                  <a:lnTo>
                    <a:pt x="598" y="293"/>
                  </a:lnTo>
                  <a:lnTo>
                    <a:pt x="596" y="305"/>
                  </a:lnTo>
                  <a:lnTo>
                    <a:pt x="597" y="315"/>
                  </a:lnTo>
                  <a:lnTo>
                    <a:pt x="601" y="323"/>
                  </a:lnTo>
                  <a:lnTo>
                    <a:pt x="605" y="331"/>
                  </a:lnTo>
                  <a:lnTo>
                    <a:pt x="613" y="337"/>
                  </a:lnTo>
                  <a:lnTo>
                    <a:pt x="623" y="343"/>
                  </a:lnTo>
                  <a:lnTo>
                    <a:pt x="634" y="346"/>
                  </a:lnTo>
                  <a:lnTo>
                    <a:pt x="648" y="348"/>
                  </a:lnTo>
                  <a:lnTo>
                    <a:pt x="657" y="348"/>
                  </a:lnTo>
                  <a:lnTo>
                    <a:pt x="665" y="347"/>
                  </a:lnTo>
                  <a:lnTo>
                    <a:pt x="673" y="344"/>
                  </a:lnTo>
                  <a:lnTo>
                    <a:pt x="680" y="339"/>
                  </a:lnTo>
                  <a:lnTo>
                    <a:pt x="686" y="335"/>
                  </a:lnTo>
                  <a:lnTo>
                    <a:pt x="692" y="328"/>
                  </a:lnTo>
                  <a:lnTo>
                    <a:pt x="696" y="321"/>
                  </a:lnTo>
                  <a:lnTo>
                    <a:pt x="701" y="314"/>
                  </a:lnTo>
                  <a:lnTo>
                    <a:pt x="706" y="303"/>
                  </a:lnTo>
                  <a:lnTo>
                    <a:pt x="707" y="293"/>
                  </a:lnTo>
                  <a:lnTo>
                    <a:pt x="706" y="283"/>
                  </a:lnTo>
                  <a:lnTo>
                    <a:pt x="706" y="272"/>
                  </a:lnTo>
                  <a:lnTo>
                    <a:pt x="711" y="273"/>
                  </a:lnTo>
                  <a:lnTo>
                    <a:pt x="717" y="279"/>
                  </a:lnTo>
                  <a:lnTo>
                    <a:pt x="720" y="295"/>
                  </a:lnTo>
                  <a:lnTo>
                    <a:pt x="716" y="323"/>
                  </a:lnTo>
                  <a:lnTo>
                    <a:pt x="692" y="361"/>
                  </a:lnTo>
                  <a:lnTo>
                    <a:pt x="694" y="378"/>
                  </a:lnTo>
                  <a:lnTo>
                    <a:pt x="693" y="396"/>
                  </a:lnTo>
                  <a:lnTo>
                    <a:pt x="691" y="412"/>
                  </a:lnTo>
                  <a:lnTo>
                    <a:pt x="687" y="426"/>
                  </a:lnTo>
                  <a:lnTo>
                    <a:pt x="681" y="441"/>
                  </a:lnTo>
                  <a:lnTo>
                    <a:pt x="674" y="453"/>
                  </a:lnTo>
                  <a:lnTo>
                    <a:pt x="668" y="466"/>
                  </a:lnTo>
                  <a:lnTo>
                    <a:pt x="658" y="477"/>
                  </a:lnTo>
                  <a:lnTo>
                    <a:pt x="650" y="487"/>
                  </a:lnTo>
                  <a:lnTo>
                    <a:pt x="641" y="496"/>
                  </a:lnTo>
                  <a:lnTo>
                    <a:pt x="631" y="504"/>
                  </a:lnTo>
                  <a:lnTo>
                    <a:pt x="619" y="511"/>
                  </a:lnTo>
                  <a:lnTo>
                    <a:pt x="608" y="518"/>
                  </a:lnTo>
                  <a:lnTo>
                    <a:pt x="596" y="523"/>
                  </a:lnTo>
                  <a:lnTo>
                    <a:pt x="583" y="529"/>
                  </a:lnTo>
                  <a:lnTo>
                    <a:pt x="571" y="534"/>
                  </a:lnTo>
                  <a:lnTo>
                    <a:pt x="557" y="537"/>
                  </a:lnTo>
                  <a:lnTo>
                    <a:pt x="544" y="541"/>
                  </a:lnTo>
                  <a:lnTo>
                    <a:pt x="530" y="543"/>
                  </a:lnTo>
                  <a:lnTo>
                    <a:pt x="518" y="544"/>
                  </a:lnTo>
                  <a:lnTo>
                    <a:pt x="504" y="545"/>
                  </a:lnTo>
                  <a:lnTo>
                    <a:pt x="492" y="545"/>
                  </a:lnTo>
                  <a:lnTo>
                    <a:pt x="480" y="544"/>
                  </a:lnTo>
                  <a:lnTo>
                    <a:pt x="468" y="542"/>
                  </a:lnTo>
                  <a:lnTo>
                    <a:pt x="464" y="559"/>
                  </a:lnTo>
                  <a:lnTo>
                    <a:pt x="463" y="580"/>
                  </a:lnTo>
                  <a:lnTo>
                    <a:pt x="461" y="601"/>
                  </a:lnTo>
                  <a:lnTo>
                    <a:pt x="459" y="618"/>
                  </a:lnTo>
                  <a:lnTo>
                    <a:pt x="453" y="611"/>
                  </a:lnTo>
                  <a:lnTo>
                    <a:pt x="445" y="589"/>
                  </a:lnTo>
                  <a:lnTo>
                    <a:pt x="438" y="563"/>
                  </a:lnTo>
                  <a:lnTo>
                    <a:pt x="436" y="542"/>
                  </a:lnTo>
                  <a:lnTo>
                    <a:pt x="402" y="535"/>
                  </a:lnTo>
                  <a:lnTo>
                    <a:pt x="372" y="523"/>
                  </a:lnTo>
                  <a:lnTo>
                    <a:pt x="346" y="509"/>
                  </a:lnTo>
                  <a:lnTo>
                    <a:pt x="326" y="491"/>
                  </a:lnTo>
                  <a:lnTo>
                    <a:pt x="308" y="473"/>
                  </a:lnTo>
                  <a:lnTo>
                    <a:pt x="297" y="456"/>
                  </a:lnTo>
                  <a:lnTo>
                    <a:pt x="289" y="441"/>
                  </a:lnTo>
                  <a:lnTo>
                    <a:pt x="286" y="430"/>
                  </a:lnTo>
                  <a:lnTo>
                    <a:pt x="297" y="441"/>
                  </a:lnTo>
                  <a:lnTo>
                    <a:pt x="308" y="451"/>
                  </a:lnTo>
                  <a:lnTo>
                    <a:pt x="321" y="460"/>
                  </a:lnTo>
                  <a:lnTo>
                    <a:pt x="335" y="470"/>
                  </a:lnTo>
                  <a:lnTo>
                    <a:pt x="349" y="480"/>
                  </a:lnTo>
                  <a:lnTo>
                    <a:pt x="364" y="488"/>
                  </a:lnTo>
                  <a:lnTo>
                    <a:pt x="380" y="496"/>
                  </a:lnTo>
                  <a:lnTo>
                    <a:pt x="396" y="503"/>
                  </a:lnTo>
                  <a:lnTo>
                    <a:pt x="412" y="509"/>
                  </a:lnTo>
                  <a:lnTo>
                    <a:pt x="429" y="514"/>
                  </a:lnTo>
                  <a:lnTo>
                    <a:pt x="445" y="518"/>
                  </a:lnTo>
                  <a:lnTo>
                    <a:pt x="463" y="521"/>
                  </a:lnTo>
                  <a:lnTo>
                    <a:pt x="480" y="522"/>
                  </a:lnTo>
                  <a:lnTo>
                    <a:pt x="496" y="523"/>
                  </a:lnTo>
                  <a:lnTo>
                    <a:pt x="512" y="521"/>
                  </a:lnTo>
                  <a:lnTo>
                    <a:pt x="528" y="519"/>
                  </a:lnTo>
                  <a:lnTo>
                    <a:pt x="558" y="510"/>
                  </a:lnTo>
                  <a:lnTo>
                    <a:pt x="585" y="498"/>
                  </a:lnTo>
                  <a:lnTo>
                    <a:pt x="609" y="483"/>
                  </a:lnTo>
                  <a:lnTo>
                    <a:pt x="631" y="465"/>
                  </a:lnTo>
                  <a:lnTo>
                    <a:pt x="649" y="444"/>
                  </a:lnTo>
                  <a:lnTo>
                    <a:pt x="663" y="421"/>
                  </a:lnTo>
                  <a:lnTo>
                    <a:pt x="672" y="394"/>
                  </a:lnTo>
                  <a:lnTo>
                    <a:pt x="678" y="364"/>
                  </a:lnTo>
                  <a:lnTo>
                    <a:pt x="668" y="367"/>
                  </a:lnTo>
                  <a:lnTo>
                    <a:pt x="657" y="369"/>
                  </a:lnTo>
                  <a:lnTo>
                    <a:pt x="647" y="369"/>
                  </a:lnTo>
                  <a:lnTo>
                    <a:pt x="636" y="368"/>
                  </a:lnTo>
                  <a:lnTo>
                    <a:pt x="626" y="366"/>
                  </a:lnTo>
                  <a:lnTo>
                    <a:pt x="617" y="361"/>
                  </a:lnTo>
                  <a:lnTo>
                    <a:pt x="608" y="355"/>
                  </a:lnTo>
                  <a:lnTo>
                    <a:pt x="600" y="347"/>
                  </a:lnTo>
                  <a:lnTo>
                    <a:pt x="595" y="341"/>
                  </a:lnTo>
                  <a:lnTo>
                    <a:pt x="592" y="333"/>
                  </a:lnTo>
                  <a:lnTo>
                    <a:pt x="589" y="325"/>
                  </a:lnTo>
                  <a:lnTo>
                    <a:pt x="588" y="317"/>
                  </a:lnTo>
                  <a:lnTo>
                    <a:pt x="580" y="317"/>
                  </a:lnTo>
                  <a:lnTo>
                    <a:pt x="573" y="321"/>
                  </a:lnTo>
                  <a:lnTo>
                    <a:pt x="566" y="324"/>
                  </a:lnTo>
                  <a:lnTo>
                    <a:pt x="560" y="328"/>
                  </a:lnTo>
                  <a:lnTo>
                    <a:pt x="558" y="338"/>
                  </a:lnTo>
                  <a:lnTo>
                    <a:pt x="555" y="347"/>
                  </a:lnTo>
                  <a:lnTo>
                    <a:pt x="549" y="356"/>
                  </a:lnTo>
                  <a:lnTo>
                    <a:pt x="542" y="364"/>
                  </a:lnTo>
                  <a:lnTo>
                    <a:pt x="534" y="371"/>
                  </a:lnTo>
                  <a:lnTo>
                    <a:pt x="526" y="378"/>
                  </a:lnTo>
                  <a:lnTo>
                    <a:pt x="517" y="384"/>
                  </a:lnTo>
                  <a:lnTo>
                    <a:pt x="507" y="389"/>
                  </a:lnTo>
                  <a:lnTo>
                    <a:pt x="496" y="392"/>
                  </a:lnTo>
                  <a:lnTo>
                    <a:pt x="486" y="394"/>
                  </a:lnTo>
                  <a:lnTo>
                    <a:pt x="475" y="396"/>
                  </a:lnTo>
                  <a:lnTo>
                    <a:pt x="465" y="394"/>
                  </a:lnTo>
                  <a:lnTo>
                    <a:pt x="454" y="392"/>
                  </a:lnTo>
                  <a:lnTo>
                    <a:pt x="444" y="390"/>
                  </a:lnTo>
                  <a:lnTo>
                    <a:pt x="435" y="386"/>
                  </a:lnTo>
                  <a:lnTo>
                    <a:pt x="425" y="383"/>
                  </a:lnTo>
                  <a:lnTo>
                    <a:pt x="419" y="377"/>
                  </a:lnTo>
                  <a:lnTo>
                    <a:pt x="414" y="373"/>
                  </a:lnTo>
                  <a:lnTo>
                    <a:pt x="408" y="367"/>
                  </a:lnTo>
                  <a:lnTo>
                    <a:pt x="404" y="361"/>
                  </a:lnTo>
                  <a:lnTo>
                    <a:pt x="399" y="355"/>
                  </a:lnTo>
                  <a:lnTo>
                    <a:pt x="395" y="348"/>
                  </a:lnTo>
                  <a:lnTo>
                    <a:pt x="392" y="341"/>
                  </a:lnTo>
                  <a:lnTo>
                    <a:pt x="390" y="332"/>
                  </a:lnTo>
                  <a:lnTo>
                    <a:pt x="376" y="331"/>
                  </a:lnTo>
                  <a:lnTo>
                    <a:pt x="362" y="330"/>
                  </a:lnTo>
                  <a:lnTo>
                    <a:pt x="349" y="330"/>
                  </a:lnTo>
                  <a:lnTo>
                    <a:pt x="335" y="329"/>
                  </a:lnTo>
                  <a:lnTo>
                    <a:pt x="321" y="329"/>
                  </a:lnTo>
                  <a:lnTo>
                    <a:pt x="307" y="328"/>
                  </a:lnTo>
                  <a:lnTo>
                    <a:pt x="293" y="325"/>
                  </a:lnTo>
                  <a:lnTo>
                    <a:pt x="279" y="322"/>
                  </a:lnTo>
                  <a:lnTo>
                    <a:pt x="274" y="321"/>
                  </a:lnTo>
                  <a:lnTo>
                    <a:pt x="266" y="321"/>
                  </a:lnTo>
                  <a:lnTo>
                    <a:pt x="255" y="321"/>
                  </a:lnTo>
                  <a:lnTo>
                    <a:pt x="245" y="322"/>
                  </a:lnTo>
                  <a:lnTo>
                    <a:pt x="235" y="325"/>
                  </a:lnTo>
                  <a:lnTo>
                    <a:pt x="226" y="332"/>
                  </a:lnTo>
                  <a:lnTo>
                    <a:pt x="221" y="341"/>
                  </a:lnTo>
                  <a:lnTo>
                    <a:pt x="220" y="356"/>
                  </a:lnTo>
                  <a:lnTo>
                    <a:pt x="221" y="361"/>
                  </a:lnTo>
                  <a:lnTo>
                    <a:pt x="223" y="368"/>
                  </a:lnTo>
                  <a:lnTo>
                    <a:pt x="228" y="376"/>
                  </a:lnTo>
                  <a:lnTo>
                    <a:pt x="233" y="384"/>
                  </a:lnTo>
                  <a:lnTo>
                    <a:pt x="240" y="393"/>
                  </a:lnTo>
                  <a:lnTo>
                    <a:pt x="247" y="402"/>
                  </a:lnTo>
                  <a:lnTo>
                    <a:pt x="254" y="412"/>
                  </a:lnTo>
                  <a:lnTo>
                    <a:pt x="261" y="420"/>
                  </a:lnTo>
                  <a:lnTo>
                    <a:pt x="256" y="422"/>
                  </a:lnTo>
                  <a:lnTo>
                    <a:pt x="250" y="422"/>
                  </a:lnTo>
                  <a:lnTo>
                    <a:pt x="243" y="420"/>
                  </a:lnTo>
                  <a:lnTo>
                    <a:pt x="236" y="415"/>
                  </a:lnTo>
                  <a:lnTo>
                    <a:pt x="228" y="409"/>
                  </a:lnTo>
                  <a:lnTo>
                    <a:pt x="220" y="401"/>
                  </a:lnTo>
                  <a:lnTo>
                    <a:pt x="212" y="391"/>
                  </a:lnTo>
                  <a:lnTo>
                    <a:pt x="203" y="379"/>
                  </a:lnTo>
                  <a:lnTo>
                    <a:pt x="200" y="363"/>
                  </a:lnTo>
                  <a:lnTo>
                    <a:pt x="199" y="347"/>
                  </a:lnTo>
                  <a:lnTo>
                    <a:pt x="201" y="332"/>
                  </a:lnTo>
                  <a:lnTo>
                    <a:pt x="210" y="318"/>
                  </a:lnTo>
                  <a:lnTo>
                    <a:pt x="215" y="316"/>
                  </a:lnTo>
                  <a:lnTo>
                    <a:pt x="221" y="313"/>
                  </a:lnTo>
                  <a:lnTo>
                    <a:pt x="226" y="311"/>
                  </a:lnTo>
                  <a:lnTo>
                    <a:pt x="233" y="309"/>
                  </a:lnTo>
                  <a:lnTo>
                    <a:pt x="240" y="308"/>
                  </a:lnTo>
                  <a:lnTo>
                    <a:pt x="247" y="307"/>
                  </a:lnTo>
                  <a:lnTo>
                    <a:pt x="254" y="306"/>
                  </a:lnTo>
                  <a:lnTo>
                    <a:pt x="259" y="305"/>
                  </a:lnTo>
                  <a:lnTo>
                    <a:pt x="256" y="279"/>
                  </a:lnTo>
                  <a:lnTo>
                    <a:pt x="244" y="279"/>
                  </a:lnTo>
                  <a:lnTo>
                    <a:pt x="231" y="278"/>
                  </a:lnTo>
                  <a:lnTo>
                    <a:pt x="217" y="276"/>
                  </a:lnTo>
                  <a:lnTo>
                    <a:pt x="205" y="271"/>
                  </a:lnTo>
                  <a:lnTo>
                    <a:pt x="192" y="267"/>
                  </a:lnTo>
                  <a:lnTo>
                    <a:pt x="179" y="262"/>
                  </a:lnTo>
                  <a:lnTo>
                    <a:pt x="168" y="258"/>
                  </a:lnTo>
                  <a:lnTo>
                    <a:pt x="155" y="255"/>
                  </a:lnTo>
                  <a:lnTo>
                    <a:pt x="154" y="233"/>
                  </a:lnTo>
                  <a:lnTo>
                    <a:pt x="154" y="210"/>
                  </a:lnTo>
                  <a:lnTo>
                    <a:pt x="156" y="188"/>
                  </a:lnTo>
                  <a:lnTo>
                    <a:pt x="161" y="166"/>
                  </a:lnTo>
                  <a:lnTo>
                    <a:pt x="157" y="158"/>
                  </a:lnTo>
                  <a:lnTo>
                    <a:pt x="152" y="152"/>
                  </a:lnTo>
                  <a:lnTo>
                    <a:pt x="144" y="148"/>
                  </a:lnTo>
                  <a:lnTo>
                    <a:pt x="135" y="144"/>
                  </a:lnTo>
                  <a:lnTo>
                    <a:pt x="126" y="144"/>
                  </a:lnTo>
                  <a:lnTo>
                    <a:pt x="118" y="147"/>
                  </a:lnTo>
                  <a:lnTo>
                    <a:pt x="110" y="149"/>
                  </a:lnTo>
                  <a:lnTo>
                    <a:pt x="102" y="152"/>
                  </a:lnTo>
                  <a:lnTo>
                    <a:pt x="94" y="157"/>
                  </a:lnTo>
                  <a:lnTo>
                    <a:pt x="87" y="163"/>
                  </a:lnTo>
                  <a:lnTo>
                    <a:pt x="80" y="169"/>
                  </a:lnTo>
                  <a:lnTo>
                    <a:pt x="74" y="175"/>
                  </a:lnTo>
                  <a:lnTo>
                    <a:pt x="63" y="189"/>
                  </a:lnTo>
                  <a:lnTo>
                    <a:pt x="58" y="204"/>
                  </a:lnTo>
                  <a:lnTo>
                    <a:pt x="58" y="219"/>
                  </a:lnTo>
                  <a:lnTo>
                    <a:pt x="62" y="234"/>
                  </a:lnTo>
                  <a:lnTo>
                    <a:pt x="66" y="250"/>
                  </a:lnTo>
                  <a:lnTo>
                    <a:pt x="71" y="265"/>
                  </a:lnTo>
                  <a:lnTo>
                    <a:pt x="73" y="280"/>
                  </a:lnTo>
                  <a:lnTo>
                    <a:pt x="72" y="295"/>
                  </a:lnTo>
                  <a:lnTo>
                    <a:pt x="70" y="299"/>
                  </a:lnTo>
                  <a:lnTo>
                    <a:pt x="66" y="300"/>
                  </a:lnTo>
                  <a:lnTo>
                    <a:pt x="63" y="300"/>
                  </a:lnTo>
                  <a:lnTo>
                    <a:pt x="57" y="298"/>
                  </a:lnTo>
                  <a:lnTo>
                    <a:pt x="51" y="296"/>
                  </a:lnTo>
                  <a:lnTo>
                    <a:pt x="45" y="294"/>
                  </a:lnTo>
                  <a:lnTo>
                    <a:pt x="38" y="293"/>
                  </a:lnTo>
                  <a:lnTo>
                    <a:pt x="31" y="293"/>
                  </a:lnTo>
                  <a:lnTo>
                    <a:pt x="36" y="300"/>
                  </a:lnTo>
                  <a:lnTo>
                    <a:pt x="43" y="307"/>
                  </a:lnTo>
                  <a:lnTo>
                    <a:pt x="50" y="313"/>
                  </a:lnTo>
                  <a:lnTo>
                    <a:pt x="57" y="317"/>
                  </a:lnTo>
                  <a:lnTo>
                    <a:pt x="65" y="322"/>
                  </a:lnTo>
                  <a:lnTo>
                    <a:pt x="73" y="326"/>
                  </a:lnTo>
                  <a:lnTo>
                    <a:pt x="81" y="329"/>
                  </a:lnTo>
                  <a:lnTo>
                    <a:pt x="91" y="331"/>
                  </a:lnTo>
                  <a:lnTo>
                    <a:pt x="85" y="336"/>
                  </a:lnTo>
                  <a:lnTo>
                    <a:pt x="78" y="339"/>
                  </a:lnTo>
                  <a:lnTo>
                    <a:pt x="70" y="341"/>
                  </a:lnTo>
                  <a:lnTo>
                    <a:pt x="62" y="341"/>
                  </a:lnTo>
                  <a:lnTo>
                    <a:pt x="51" y="335"/>
                  </a:lnTo>
                  <a:lnTo>
                    <a:pt x="40" y="325"/>
                  </a:lnTo>
                  <a:lnTo>
                    <a:pt x="30" y="314"/>
                  </a:lnTo>
                  <a:lnTo>
                    <a:pt x="19" y="301"/>
                  </a:lnTo>
                  <a:lnTo>
                    <a:pt x="11" y="291"/>
                  </a:lnTo>
                  <a:lnTo>
                    <a:pt x="4" y="280"/>
                  </a:lnTo>
                  <a:lnTo>
                    <a:pt x="1" y="272"/>
                  </a:lnTo>
                  <a:lnTo>
                    <a:pt x="0" y="269"/>
                  </a:lnTo>
                  <a:lnTo>
                    <a:pt x="7" y="269"/>
                  </a:lnTo>
                  <a:lnTo>
                    <a:pt x="15" y="269"/>
                  </a:lnTo>
                  <a:lnTo>
                    <a:pt x="23" y="271"/>
                  </a:lnTo>
                  <a:lnTo>
                    <a:pt x="30" y="272"/>
                  </a:lnTo>
                  <a:lnTo>
                    <a:pt x="36" y="275"/>
                  </a:lnTo>
                  <a:lnTo>
                    <a:pt x="42" y="275"/>
                  </a:lnTo>
                  <a:lnTo>
                    <a:pt x="47" y="275"/>
                  </a:lnTo>
                  <a:lnTo>
                    <a:pt x="49" y="273"/>
                  </a:lnTo>
                  <a:lnTo>
                    <a:pt x="45" y="257"/>
                  </a:lnTo>
                  <a:lnTo>
                    <a:pt x="40" y="241"/>
                  </a:lnTo>
                  <a:lnTo>
                    <a:pt x="35" y="225"/>
                  </a:lnTo>
                  <a:lnTo>
                    <a:pt x="33" y="209"/>
                  </a:lnTo>
                  <a:lnTo>
                    <a:pt x="33" y="193"/>
                  </a:lnTo>
                  <a:lnTo>
                    <a:pt x="36" y="177"/>
                  </a:lnTo>
                  <a:lnTo>
                    <a:pt x="46" y="162"/>
                  </a:lnTo>
                  <a:lnTo>
                    <a:pt x="61" y="146"/>
                  </a:lnTo>
                  <a:lnTo>
                    <a:pt x="71" y="139"/>
                  </a:lnTo>
                  <a:lnTo>
                    <a:pt x="83" y="133"/>
                  </a:lnTo>
                  <a:lnTo>
                    <a:pt x="94" y="129"/>
                  </a:lnTo>
                  <a:lnTo>
                    <a:pt x="106" y="126"/>
                  </a:lnTo>
                  <a:lnTo>
                    <a:pt x="118" y="125"/>
                  </a:lnTo>
                  <a:lnTo>
                    <a:pt x="130" y="126"/>
                  </a:lnTo>
                  <a:lnTo>
                    <a:pt x="141" y="128"/>
                  </a:lnTo>
                  <a:lnTo>
                    <a:pt x="153" y="134"/>
                  </a:lnTo>
                  <a:lnTo>
                    <a:pt x="164" y="146"/>
                  </a:lnTo>
                  <a:lnTo>
                    <a:pt x="171" y="129"/>
                  </a:lnTo>
                  <a:lnTo>
                    <a:pt x="179" y="114"/>
                  </a:lnTo>
                  <a:lnTo>
                    <a:pt x="188" y="102"/>
                  </a:lnTo>
                  <a:lnTo>
                    <a:pt x="199" y="89"/>
                  </a:lnTo>
                  <a:lnTo>
                    <a:pt x="210" y="78"/>
                  </a:lnTo>
                  <a:lnTo>
                    <a:pt x="223" y="68"/>
                  </a:lnTo>
                  <a:lnTo>
                    <a:pt x="236" y="59"/>
                  </a:lnTo>
                  <a:lnTo>
                    <a:pt x="250" y="51"/>
                  </a:lnTo>
                  <a:lnTo>
                    <a:pt x="264" y="44"/>
                  </a:lnTo>
                  <a:lnTo>
                    <a:pt x="279" y="37"/>
                  </a:lnTo>
                  <a:lnTo>
                    <a:pt x="294" y="31"/>
                  </a:lnTo>
                  <a:lnTo>
                    <a:pt x="311" y="26"/>
                  </a:lnTo>
                  <a:lnTo>
                    <a:pt x="327" y="20"/>
                  </a:lnTo>
                  <a:lnTo>
                    <a:pt x="343" y="15"/>
                  </a:lnTo>
                  <a:lnTo>
                    <a:pt x="359" y="12"/>
                  </a:lnTo>
                  <a:lnTo>
                    <a:pt x="375" y="7"/>
                  </a:lnTo>
                  <a:lnTo>
                    <a:pt x="389" y="5"/>
                  </a:lnTo>
                  <a:lnTo>
                    <a:pt x="404" y="4"/>
                  </a:lnTo>
                  <a:lnTo>
                    <a:pt x="418" y="1"/>
                  </a:lnTo>
                  <a:lnTo>
                    <a:pt x="431" y="1"/>
                  </a:lnTo>
                  <a:lnTo>
                    <a:pt x="446" y="0"/>
                  </a:lnTo>
                  <a:lnTo>
                    <a:pt x="460" y="0"/>
                  </a:lnTo>
                  <a:lnTo>
                    <a:pt x="474" y="1"/>
                  </a:lnTo>
                  <a:lnTo>
                    <a:pt x="488" y="3"/>
                  </a:lnTo>
                  <a:lnTo>
                    <a:pt x="503" y="5"/>
                  </a:lnTo>
                  <a:lnTo>
                    <a:pt x="517" y="8"/>
                  </a:lnTo>
                  <a:lnTo>
                    <a:pt x="532" y="13"/>
                  </a:lnTo>
                  <a:lnTo>
                    <a:pt x="545" y="18"/>
                  </a:lnTo>
                  <a:lnTo>
                    <a:pt x="560" y="25"/>
                  </a:lnTo>
                  <a:lnTo>
                    <a:pt x="574" y="31"/>
                  </a:lnTo>
                  <a:lnTo>
                    <a:pt x="589" y="41"/>
                  </a:lnTo>
                  <a:lnTo>
                    <a:pt x="604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6" name="Freeform 381"/>
            <p:cNvSpPr>
              <a:spLocks/>
            </p:cNvSpPr>
            <p:nvPr/>
          </p:nvSpPr>
          <p:spPr bwMode="auto">
            <a:xfrm>
              <a:off x="1843" y="285"/>
              <a:ext cx="86" cy="119"/>
            </a:xfrm>
            <a:custGeom>
              <a:avLst/>
              <a:gdLst/>
              <a:ahLst/>
              <a:cxnLst>
                <a:cxn ang="0">
                  <a:pos x="64" y="53"/>
                </a:cxn>
                <a:cxn ang="0">
                  <a:pos x="63" y="82"/>
                </a:cxn>
                <a:cxn ang="0">
                  <a:pos x="70" y="114"/>
                </a:cxn>
                <a:cxn ang="0">
                  <a:pos x="89" y="141"/>
                </a:cxn>
                <a:cxn ang="0">
                  <a:pos x="115" y="161"/>
                </a:cxn>
                <a:cxn ang="0">
                  <a:pos x="139" y="170"/>
                </a:cxn>
                <a:cxn ang="0">
                  <a:pos x="158" y="180"/>
                </a:cxn>
                <a:cxn ang="0">
                  <a:pos x="169" y="195"/>
                </a:cxn>
                <a:cxn ang="0">
                  <a:pos x="170" y="213"/>
                </a:cxn>
                <a:cxn ang="0">
                  <a:pos x="162" y="227"/>
                </a:cxn>
                <a:cxn ang="0">
                  <a:pos x="148" y="237"/>
                </a:cxn>
                <a:cxn ang="0">
                  <a:pos x="131" y="237"/>
                </a:cxn>
                <a:cxn ang="0">
                  <a:pos x="118" y="231"/>
                </a:cxn>
                <a:cxn ang="0">
                  <a:pos x="112" y="225"/>
                </a:cxn>
                <a:cxn ang="0">
                  <a:pos x="124" y="223"/>
                </a:cxn>
                <a:cxn ang="0">
                  <a:pos x="138" y="216"/>
                </a:cxn>
                <a:cxn ang="0">
                  <a:pos x="146" y="209"/>
                </a:cxn>
                <a:cxn ang="0">
                  <a:pos x="146" y="199"/>
                </a:cxn>
                <a:cxn ang="0">
                  <a:pos x="133" y="191"/>
                </a:cxn>
                <a:cxn ang="0">
                  <a:pos x="114" y="182"/>
                </a:cxn>
                <a:cxn ang="0">
                  <a:pos x="97" y="170"/>
                </a:cxn>
                <a:cxn ang="0">
                  <a:pos x="79" y="157"/>
                </a:cxn>
                <a:cxn ang="0">
                  <a:pos x="63" y="155"/>
                </a:cxn>
                <a:cxn ang="0">
                  <a:pos x="45" y="159"/>
                </a:cxn>
                <a:cxn ang="0">
                  <a:pos x="25" y="157"/>
                </a:cxn>
                <a:cxn ang="0">
                  <a:pos x="8" y="150"/>
                </a:cxn>
                <a:cxn ang="0">
                  <a:pos x="14" y="146"/>
                </a:cxn>
                <a:cxn ang="0">
                  <a:pos x="34" y="142"/>
                </a:cxn>
                <a:cxn ang="0">
                  <a:pos x="46" y="137"/>
                </a:cxn>
                <a:cxn ang="0">
                  <a:pos x="50" y="132"/>
                </a:cxn>
                <a:cxn ang="0">
                  <a:pos x="40" y="96"/>
                </a:cxn>
                <a:cxn ang="0">
                  <a:pos x="46" y="28"/>
                </a:cxn>
                <a:cxn ang="0">
                  <a:pos x="69" y="1"/>
                </a:cxn>
                <a:cxn ang="0">
                  <a:pos x="69" y="26"/>
                </a:cxn>
              </a:cxnLst>
              <a:rect l="0" t="0" r="r" b="b"/>
              <a:pathLst>
                <a:path w="171" h="238">
                  <a:moveTo>
                    <a:pt x="68" y="38"/>
                  </a:moveTo>
                  <a:lnTo>
                    <a:pt x="64" y="53"/>
                  </a:lnTo>
                  <a:lnTo>
                    <a:pt x="62" y="68"/>
                  </a:lnTo>
                  <a:lnTo>
                    <a:pt x="63" y="82"/>
                  </a:lnTo>
                  <a:lnTo>
                    <a:pt x="65" y="97"/>
                  </a:lnTo>
                  <a:lnTo>
                    <a:pt x="70" y="114"/>
                  </a:lnTo>
                  <a:lnTo>
                    <a:pt x="78" y="127"/>
                  </a:lnTo>
                  <a:lnTo>
                    <a:pt x="89" y="141"/>
                  </a:lnTo>
                  <a:lnTo>
                    <a:pt x="101" y="155"/>
                  </a:lnTo>
                  <a:lnTo>
                    <a:pt x="115" y="161"/>
                  </a:lnTo>
                  <a:lnTo>
                    <a:pt x="128" y="165"/>
                  </a:lnTo>
                  <a:lnTo>
                    <a:pt x="139" y="170"/>
                  </a:lnTo>
                  <a:lnTo>
                    <a:pt x="150" y="175"/>
                  </a:lnTo>
                  <a:lnTo>
                    <a:pt x="158" y="180"/>
                  </a:lnTo>
                  <a:lnTo>
                    <a:pt x="165" y="187"/>
                  </a:lnTo>
                  <a:lnTo>
                    <a:pt x="169" y="195"/>
                  </a:lnTo>
                  <a:lnTo>
                    <a:pt x="171" y="206"/>
                  </a:lnTo>
                  <a:lnTo>
                    <a:pt x="170" y="213"/>
                  </a:lnTo>
                  <a:lnTo>
                    <a:pt x="167" y="220"/>
                  </a:lnTo>
                  <a:lnTo>
                    <a:pt x="162" y="227"/>
                  </a:lnTo>
                  <a:lnTo>
                    <a:pt x="158" y="232"/>
                  </a:lnTo>
                  <a:lnTo>
                    <a:pt x="148" y="237"/>
                  </a:lnTo>
                  <a:lnTo>
                    <a:pt x="139" y="238"/>
                  </a:lnTo>
                  <a:lnTo>
                    <a:pt x="131" y="237"/>
                  </a:lnTo>
                  <a:lnTo>
                    <a:pt x="124" y="235"/>
                  </a:lnTo>
                  <a:lnTo>
                    <a:pt x="118" y="231"/>
                  </a:lnTo>
                  <a:lnTo>
                    <a:pt x="115" y="228"/>
                  </a:lnTo>
                  <a:lnTo>
                    <a:pt x="112" y="225"/>
                  </a:lnTo>
                  <a:lnTo>
                    <a:pt x="110" y="223"/>
                  </a:lnTo>
                  <a:lnTo>
                    <a:pt x="124" y="223"/>
                  </a:lnTo>
                  <a:lnTo>
                    <a:pt x="133" y="220"/>
                  </a:lnTo>
                  <a:lnTo>
                    <a:pt x="138" y="216"/>
                  </a:lnTo>
                  <a:lnTo>
                    <a:pt x="143" y="214"/>
                  </a:lnTo>
                  <a:lnTo>
                    <a:pt x="146" y="209"/>
                  </a:lnTo>
                  <a:lnTo>
                    <a:pt x="147" y="203"/>
                  </a:lnTo>
                  <a:lnTo>
                    <a:pt x="146" y="199"/>
                  </a:lnTo>
                  <a:lnTo>
                    <a:pt x="143" y="194"/>
                  </a:lnTo>
                  <a:lnTo>
                    <a:pt x="133" y="191"/>
                  </a:lnTo>
                  <a:lnTo>
                    <a:pt x="124" y="186"/>
                  </a:lnTo>
                  <a:lnTo>
                    <a:pt x="114" y="182"/>
                  </a:lnTo>
                  <a:lnTo>
                    <a:pt x="106" y="176"/>
                  </a:lnTo>
                  <a:lnTo>
                    <a:pt x="97" y="170"/>
                  </a:lnTo>
                  <a:lnTo>
                    <a:pt x="87" y="164"/>
                  </a:lnTo>
                  <a:lnTo>
                    <a:pt x="79" y="157"/>
                  </a:lnTo>
                  <a:lnTo>
                    <a:pt x="71" y="150"/>
                  </a:lnTo>
                  <a:lnTo>
                    <a:pt x="63" y="155"/>
                  </a:lnTo>
                  <a:lnTo>
                    <a:pt x="54" y="157"/>
                  </a:lnTo>
                  <a:lnTo>
                    <a:pt x="45" y="159"/>
                  </a:lnTo>
                  <a:lnTo>
                    <a:pt x="34" y="159"/>
                  </a:lnTo>
                  <a:lnTo>
                    <a:pt x="25" y="157"/>
                  </a:lnTo>
                  <a:lnTo>
                    <a:pt x="16" y="155"/>
                  </a:lnTo>
                  <a:lnTo>
                    <a:pt x="8" y="150"/>
                  </a:lnTo>
                  <a:lnTo>
                    <a:pt x="0" y="146"/>
                  </a:lnTo>
                  <a:lnTo>
                    <a:pt x="14" y="146"/>
                  </a:lnTo>
                  <a:lnTo>
                    <a:pt x="25" y="145"/>
                  </a:lnTo>
                  <a:lnTo>
                    <a:pt x="34" y="142"/>
                  </a:lnTo>
                  <a:lnTo>
                    <a:pt x="41" y="140"/>
                  </a:lnTo>
                  <a:lnTo>
                    <a:pt x="46" y="137"/>
                  </a:lnTo>
                  <a:lnTo>
                    <a:pt x="48" y="133"/>
                  </a:lnTo>
                  <a:lnTo>
                    <a:pt x="50" y="132"/>
                  </a:lnTo>
                  <a:lnTo>
                    <a:pt x="50" y="131"/>
                  </a:lnTo>
                  <a:lnTo>
                    <a:pt x="40" y="96"/>
                  </a:lnTo>
                  <a:lnTo>
                    <a:pt x="39" y="62"/>
                  </a:lnTo>
                  <a:lnTo>
                    <a:pt x="46" y="28"/>
                  </a:lnTo>
                  <a:lnTo>
                    <a:pt x="64" y="0"/>
                  </a:lnTo>
                  <a:lnTo>
                    <a:pt x="69" y="1"/>
                  </a:lnTo>
                  <a:lnTo>
                    <a:pt x="70" y="12"/>
                  </a:lnTo>
                  <a:lnTo>
                    <a:pt x="69" y="26"/>
                  </a:lnTo>
                  <a:lnTo>
                    <a:pt x="68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7" name="Freeform 382"/>
            <p:cNvSpPr>
              <a:spLocks/>
            </p:cNvSpPr>
            <p:nvPr/>
          </p:nvSpPr>
          <p:spPr bwMode="auto">
            <a:xfrm>
              <a:off x="1819" y="327"/>
              <a:ext cx="37" cy="21"/>
            </a:xfrm>
            <a:custGeom>
              <a:avLst/>
              <a:gdLst/>
              <a:ahLst/>
              <a:cxnLst>
                <a:cxn ang="0">
                  <a:pos x="52" y="22"/>
                </a:cxn>
                <a:cxn ang="0">
                  <a:pos x="57" y="17"/>
                </a:cxn>
                <a:cxn ang="0">
                  <a:pos x="60" y="11"/>
                </a:cxn>
                <a:cxn ang="0">
                  <a:pos x="65" y="7"/>
                </a:cxn>
                <a:cxn ang="0">
                  <a:pos x="71" y="8"/>
                </a:cxn>
                <a:cxn ang="0">
                  <a:pos x="74" y="16"/>
                </a:cxn>
                <a:cxn ang="0">
                  <a:pos x="74" y="25"/>
                </a:cxn>
                <a:cxn ang="0">
                  <a:pos x="71" y="33"/>
                </a:cxn>
                <a:cxn ang="0">
                  <a:pos x="65" y="38"/>
                </a:cxn>
                <a:cxn ang="0">
                  <a:pos x="53" y="41"/>
                </a:cxn>
                <a:cxn ang="0">
                  <a:pos x="42" y="40"/>
                </a:cxn>
                <a:cxn ang="0">
                  <a:pos x="32" y="37"/>
                </a:cxn>
                <a:cxn ang="0">
                  <a:pos x="21" y="31"/>
                </a:cxn>
                <a:cxn ang="0">
                  <a:pos x="13" y="24"/>
                </a:cxn>
                <a:cxn ang="0">
                  <a:pos x="6" y="16"/>
                </a:cxn>
                <a:cxn ang="0">
                  <a:pos x="3" y="9"/>
                </a:cxn>
                <a:cxn ang="0">
                  <a:pos x="0" y="2"/>
                </a:cxn>
                <a:cxn ang="0">
                  <a:pos x="6" y="0"/>
                </a:cxn>
                <a:cxn ang="0">
                  <a:pos x="13" y="2"/>
                </a:cxn>
                <a:cxn ang="0">
                  <a:pos x="19" y="5"/>
                </a:cxn>
                <a:cxn ang="0">
                  <a:pos x="26" y="11"/>
                </a:cxn>
                <a:cxn ang="0">
                  <a:pos x="33" y="16"/>
                </a:cxn>
                <a:cxn ang="0">
                  <a:pos x="40" y="20"/>
                </a:cxn>
                <a:cxn ang="0">
                  <a:pos x="47" y="23"/>
                </a:cxn>
                <a:cxn ang="0">
                  <a:pos x="52" y="22"/>
                </a:cxn>
              </a:cxnLst>
              <a:rect l="0" t="0" r="r" b="b"/>
              <a:pathLst>
                <a:path w="74" h="41">
                  <a:moveTo>
                    <a:pt x="52" y="22"/>
                  </a:moveTo>
                  <a:lnTo>
                    <a:pt x="57" y="17"/>
                  </a:lnTo>
                  <a:lnTo>
                    <a:pt x="60" y="11"/>
                  </a:lnTo>
                  <a:lnTo>
                    <a:pt x="65" y="7"/>
                  </a:lnTo>
                  <a:lnTo>
                    <a:pt x="71" y="8"/>
                  </a:lnTo>
                  <a:lnTo>
                    <a:pt x="74" y="16"/>
                  </a:lnTo>
                  <a:lnTo>
                    <a:pt x="74" y="25"/>
                  </a:lnTo>
                  <a:lnTo>
                    <a:pt x="71" y="33"/>
                  </a:lnTo>
                  <a:lnTo>
                    <a:pt x="65" y="38"/>
                  </a:lnTo>
                  <a:lnTo>
                    <a:pt x="53" y="41"/>
                  </a:lnTo>
                  <a:lnTo>
                    <a:pt x="42" y="40"/>
                  </a:lnTo>
                  <a:lnTo>
                    <a:pt x="32" y="37"/>
                  </a:lnTo>
                  <a:lnTo>
                    <a:pt x="21" y="31"/>
                  </a:lnTo>
                  <a:lnTo>
                    <a:pt x="13" y="24"/>
                  </a:lnTo>
                  <a:lnTo>
                    <a:pt x="6" y="16"/>
                  </a:lnTo>
                  <a:lnTo>
                    <a:pt x="3" y="9"/>
                  </a:lnTo>
                  <a:lnTo>
                    <a:pt x="0" y="2"/>
                  </a:lnTo>
                  <a:lnTo>
                    <a:pt x="6" y="0"/>
                  </a:lnTo>
                  <a:lnTo>
                    <a:pt x="13" y="2"/>
                  </a:lnTo>
                  <a:lnTo>
                    <a:pt x="19" y="5"/>
                  </a:lnTo>
                  <a:lnTo>
                    <a:pt x="26" y="11"/>
                  </a:lnTo>
                  <a:lnTo>
                    <a:pt x="33" y="16"/>
                  </a:lnTo>
                  <a:lnTo>
                    <a:pt x="40" y="20"/>
                  </a:lnTo>
                  <a:lnTo>
                    <a:pt x="47" y="23"/>
                  </a:lnTo>
                  <a:lnTo>
                    <a:pt x="52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8" name="Freeform 383"/>
            <p:cNvSpPr>
              <a:spLocks/>
            </p:cNvSpPr>
            <p:nvPr/>
          </p:nvSpPr>
          <p:spPr bwMode="auto">
            <a:xfrm>
              <a:off x="2129" y="236"/>
              <a:ext cx="65" cy="21"/>
            </a:xfrm>
            <a:custGeom>
              <a:avLst/>
              <a:gdLst/>
              <a:ahLst/>
              <a:cxnLst>
                <a:cxn ang="0">
                  <a:pos x="131" y="42"/>
                </a:cxn>
                <a:cxn ang="0">
                  <a:pos x="127" y="41"/>
                </a:cxn>
                <a:cxn ang="0">
                  <a:pos x="115" y="39"/>
                </a:cxn>
                <a:cxn ang="0">
                  <a:pos x="98" y="34"/>
                </a:cxn>
                <a:cxn ang="0">
                  <a:pos x="77" y="30"/>
                </a:cxn>
                <a:cxn ang="0">
                  <a:pos x="55" y="25"/>
                </a:cxn>
                <a:cxn ang="0">
                  <a:pos x="35" y="20"/>
                </a:cxn>
                <a:cxn ang="0">
                  <a:pos x="15" y="17"/>
                </a:cxn>
                <a:cxn ang="0">
                  <a:pos x="1" y="13"/>
                </a:cxn>
                <a:cxn ang="0">
                  <a:pos x="0" y="11"/>
                </a:cxn>
                <a:cxn ang="0">
                  <a:pos x="3" y="8"/>
                </a:cxn>
                <a:cxn ang="0">
                  <a:pos x="9" y="3"/>
                </a:cxn>
                <a:cxn ang="0">
                  <a:pos x="10" y="0"/>
                </a:cxn>
                <a:cxn ang="0">
                  <a:pos x="29" y="0"/>
                </a:cxn>
                <a:cxn ang="0">
                  <a:pos x="48" y="2"/>
                </a:cxn>
                <a:cxn ang="0">
                  <a:pos x="69" y="5"/>
                </a:cxn>
                <a:cxn ang="0">
                  <a:pos x="90" y="12"/>
                </a:cxn>
                <a:cxn ang="0">
                  <a:pos x="107" y="19"/>
                </a:cxn>
                <a:cxn ang="0">
                  <a:pos x="121" y="26"/>
                </a:cxn>
                <a:cxn ang="0">
                  <a:pos x="129" y="34"/>
                </a:cxn>
                <a:cxn ang="0">
                  <a:pos x="131" y="42"/>
                </a:cxn>
              </a:cxnLst>
              <a:rect l="0" t="0" r="r" b="b"/>
              <a:pathLst>
                <a:path w="131" h="42">
                  <a:moveTo>
                    <a:pt x="131" y="42"/>
                  </a:moveTo>
                  <a:lnTo>
                    <a:pt x="127" y="41"/>
                  </a:lnTo>
                  <a:lnTo>
                    <a:pt x="115" y="39"/>
                  </a:lnTo>
                  <a:lnTo>
                    <a:pt x="98" y="34"/>
                  </a:lnTo>
                  <a:lnTo>
                    <a:pt x="77" y="30"/>
                  </a:lnTo>
                  <a:lnTo>
                    <a:pt x="55" y="25"/>
                  </a:lnTo>
                  <a:lnTo>
                    <a:pt x="35" y="20"/>
                  </a:lnTo>
                  <a:lnTo>
                    <a:pt x="15" y="17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3" y="8"/>
                  </a:lnTo>
                  <a:lnTo>
                    <a:pt x="9" y="3"/>
                  </a:lnTo>
                  <a:lnTo>
                    <a:pt x="10" y="0"/>
                  </a:lnTo>
                  <a:lnTo>
                    <a:pt x="29" y="0"/>
                  </a:lnTo>
                  <a:lnTo>
                    <a:pt x="48" y="2"/>
                  </a:lnTo>
                  <a:lnTo>
                    <a:pt x="69" y="5"/>
                  </a:lnTo>
                  <a:lnTo>
                    <a:pt x="90" y="12"/>
                  </a:lnTo>
                  <a:lnTo>
                    <a:pt x="107" y="19"/>
                  </a:lnTo>
                  <a:lnTo>
                    <a:pt x="121" y="26"/>
                  </a:lnTo>
                  <a:lnTo>
                    <a:pt x="129" y="34"/>
                  </a:lnTo>
                  <a:lnTo>
                    <a:pt x="131" y="42"/>
                  </a:lnTo>
                  <a:close/>
                </a:path>
              </a:pathLst>
            </a:custGeom>
            <a:gradFill>
              <a:gsLst>
                <a:gs pos="0">
                  <a:schemeClr val="accent2"/>
                </a:gs>
                <a:gs pos="50000">
                  <a:schemeClr val="accent4"/>
                </a:gs>
                <a:gs pos="100000">
                  <a:schemeClr val="accent2"/>
                </a:gs>
              </a:gsLst>
              <a:lin ang="5400000" scaled="0"/>
            </a:gra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39" name="Freeform 384"/>
            <p:cNvSpPr>
              <a:spLocks/>
            </p:cNvSpPr>
            <p:nvPr/>
          </p:nvSpPr>
          <p:spPr bwMode="auto">
            <a:xfrm>
              <a:off x="1800" y="383"/>
              <a:ext cx="276" cy="446"/>
            </a:xfrm>
            <a:custGeom>
              <a:avLst/>
              <a:gdLst/>
              <a:ahLst/>
              <a:cxnLst>
                <a:cxn ang="0">
                  <a:pos x="502" y="569"/>
                </a:cxn>
                <a:cxn ang="0">
                  <a:pos x="501" y="596"/>
                </a:cxn>
                <a:cxn ang="0">
                  <a:pos x="467" y="603"/>
                </a:cxn>
                <a:cxn ang="0">
                  <a:pos x="461" y="558"/>
                </a:cxn>
                <a:cxn ang="0">
                  <a:pos x="431" y="524"/>
                </a:cxn>
                <a:cxn ang="0">
                  <a:pos x="425" y="482"/>
                </a:cxn>
                <a:cxn ang="0">
                  <a:pos x="451" y="449"/>
                </a:cxn>
                <a:cxn ang="0">
                  <a:pos x="440" y="414"/>
                </a:cxn>
                <a:cxn ang="0">
                  <a:pos x="346" y="323"/>
                </a:cxn>
                <a:cxn ang="0">
                  <a:pos x="241" y="222"/>
                </a:cxn>
                <a:cxn ang="0">
                  <a:pos x="174" y="200"/>
                </a:cxn>
                <a:cxn ang="0">
                  <a:pos x="40" y="368"/>
                </a:cxn>
                <a:cxn ang="0">
                  <a:pos x="65" y="570"/>
                </a:cxn>
                <a:cxn ang="0">
                  <a:pos x="171" y="800"/>
                </a:cxn>
                <a:cxn ang="0">
                  <a:pos x="225" y="776"/>
                </a:cxn>
                <a:cxn ang="0">
                  <a:pos x="329" y="779"/>
                </a:cxn>
                <a:cxn ang="0">
                  <a:pos x="353" y="797"/>
                </a:cxn>
                <a:cxn ang="0">
                  <a:pos x="285" y="813"/>
                </a:cxn>
                <a:cxn ang="0">
                  <a:pos x="193" y="817"/>
                </a:cxn>
                <a:cxn ang="0">
                  <a:pos x="155" y="868"/>
                </a:cxn>
                <a:cxn ang="0">
                  <a:pos x="131" y="892"/>
                </a:cxn>
                <a:cxn ang="0">
                  <a:pos x="84" y="758"/>
                </a:cxn>
                <a:cxn ang="0">
                  <a:pos x="38" y="602"/>
                </a:cxn>
                <a:cxn ang="0">
                  <a:pos x="2" y="471"/>
                </a:cxn>
                <a:cxn ang="0">
                  <a:pos x="19" y="342"/>
                </a:cxn>
                <a:cxn ang="0">
                  <a:pos x="102" y="227"/>
                </a:cxn>
                <a:cxn ang="0">
                  <a:pos x="187" y="143"/>
                </a:cxn>
                <a:cxn ang="0">
                  <a:pos x="221" y="94"/>
                </a:cxn>
                <a:cxn ang="0">
                  <a:pos x="274" y="36"/>
                </a:cxn>
                <a:cxn ang="0">
                  <a:pos x="282" y="89"/>
                </a:cxn>
                <a:cxn ang="0">
                  <a:pos x="323" y="155"/>
                </a:cxn>
                <a:cxn ang="0">
                  <a:pos x="398" y="180"/>
                </a:cxn>
                <a:cxn ang="0">
                  <a:pos x="463" y="174"/>
                </a:cxn>
                <a:cxn ang="0">
                  <a:pos x="501" y="161"/>
                </a:cxn>
                <a:cxn ang="0">
                  <a:pos x="430" y="202"/>
                </a:cxn>
                <a:cxn ang="0">
                  <a:pos x="335" y="185"/>
                </a:cxn>
                <a:cxn ang="0">
                  <a:pos x="271" y="143"/>
                </a:cxn>
                <a:cxn ang="0">
                  <a:pos x="223" y="129"/>
                </a:cxn>
                <a:cxn ang="0">
                  <a:pos x="218" y="169"/>
                </a:cxn>
                <a:cxn ang="0">
                  <a:pos x="275" y="225"/>
                </a:cxn>
                <a:cxn ang="0">
                  <a:pos x="389" y="339"/>
                </a:cxn>
                <a:cxn ang="0">
                  <a:pos x="478" y="427"/>
                </a:cxn>
                <a:cxn ang="0">
                  <a:pos x="499" y="249"/>
                </a:cxn>
                <a:cxn ang="0">
                  <a:pos x="441" y="256"/>
                </a:cxn>
                <a:cxn ang="0">
                  <a:pos x="381" y="253"/>
                </a:cxn>
                <a:cxn ang="0">
                  <a:pos x="323" y="233"/>
                </a:cxn>
                <a:cxn ang="0">
                  <a:pos x="381" y="237"/>
                </a:cxn>
                <a:cxn ang="0">
                  <a:pos x="465" y="230"/>
                </a:cxn>
                <a:cxn ang="0">
                  <a:pos x="510" y="203"/>
                </a:cxn>
                <a:cxn ang="0">
                  <a:pos x="512" y="300"/>
                </a:cxn>
                <a:cxn ang="0">
                  <a:pos x="527" y="456"/>
                </a:cxn>
                <a:cxn ang="0">
                  <a:pos x="549" y="499"/>
                </a:cxn>
                <a:cxn ang="0">
                  <a:pos x="522" y="535"/>
                </a:cxn>
                <a:cxn ang="0">
                  <a:pos x="517" y="472"/>
                </a:cxn>
                <a:cxn ang="0">
                  <a:pos x="487" y="454"/>
                </a:cxn>
                <a:cxn ang="0">
                  <a:pos x="452" y="468"/>
                </a:cxn>
                <a:cxn ang="0">
                  <a:pos x="442" y="509"/>
                </a:cxn>
                <a:cxn ang="0">
                  <a:pos x="481" y="526"/>
                </a:cxn>
                <a:cxn ang="0">
                  <a:pos x="489" y="489"/>
                </a:cxn>
                <a:cxn ang="0">
                  <a:pos x="483" y="548"/>
                </a:cxn>
              </a:cxnLst>
              <a:rect l="0" t="0" r="r" b="b"/>
              <a:pathLst>
                <a:path w="550" h="892">
                  <a:moveTo>
                    <a:pt x="471" y="588"/>
                  </a:moveTo>
                  <a:lnTo>
                    <a:pt x="482" y="587"/>
                  </a:lnTo>
                  <a:lnTo>
                    <a:pt x="490" y="580"/>
                  </a:lnTo>
                  <a:lnTo>
                    <a:pt x="495" y="572"/>
                  </a:lnTo>
                  <a:lnTo>
                    <a:pt x="502" y="569"/>
                  </a:lnTo>
                  <a:lnTo>
                    <a:pt x="505" y="573"/>
                  </a:lnTo>
                  <a:lnTo>
                    <a:pt x="506" y="579"/>
                  </a:lnTo>
                  <a:lnTo>
                    <a:pt x="506" y="585"/>
                  </a:lnTo>
                  <a:lnTo>
                    <a:pt x="505" y="590"/>
                  </a:lnTo>
                  <a:lnTo>
                    <a:pt x="501" y="596"/>
                  </a:lnTo>
                  <a:lnTo>
                    <a:pt x="496" y="601"/>
                  </a:lnTo>
                  <a:lnTo>
                    <a:pt x="489" y="605"/>
                  </a:lnTo>
                  <a:lnTo>
                    <a:pt x="482" y="608"/>
                  </a:lnTo>
                  <a:lnTo>
                    <a:pt x="474" y="607"/>
                  </a:lnTo>
                  <a:lnTo>
                    <a:pt x="467" y="603"/>
                  </a:lnTo>
                  <a:lnTo>
                    <a:pt x="460" y="600"/>
                  </a:lnTo>
                  <a:lnTo>
                    <a:pt x="454" y="594"/>
                  </a:lnTo>
                  <a:lnTo>
                    <a:pt x="456" y="582"/>
                  </a:lnTo>
                  <a:lnTo>
                    <a:pt x="459" y="570"/>
                  </a:lnTo>
                  <a:lnTo>
                    <a:pt x="461" y="558"/>
                  </a:lnTo>
                  <a:lnTo>
                    <a:pt x="459" y="547"/>
                  </a:lnTo>
                  <a:lnTo>
                    <a:pt x="450" y="543"/>
                  </a:lnTo>
                  <a:lnTo>
                    <a:pt x="442" y="537"/>
                  </a:lnTo>
                  <a:lnTo>
                    <a:pt x="436" y="532"/>
                  </a:lnTo>
                  <a:lnTo>
                    <a:pt x="431" y="524"/>
                  </a:lnTo>
                  <a:lnTo>
                    <a:pt x="427" y="516"/>
                  </a:lnTo>
                  <a:lnTo>
                    <a:pt x="425" y="507"/>
                  </a:lnTo>
                  <a:lnTo>
                    <a:pt x="422" y="498"/>
                  </a:lnTo>
                  <a:lnTo>
                    <a:pt x="421" y="490"/>
                  </a:lnTo>
                  <a:lnTo>
                    <a:pt x="425" y="482"/>
                  </a:lnTo>
                  <a:lnTo>
                    <a:pt x="428" y="474"/>
                  </a:lnTo>
                  <a:lnTo>
                    <a:pt x="433" y="467"/>
                  </a:lnTo>
                  <a:lnTo>
                    <a:pt x="438" y="460"/>
                  </a:lnTo>
                  <a:lnTo>
                    <a:pt x="444" y="454"/>
                  </a:lnTo>
                  <a:lnTo>
                    <a:pt x="451" y="449"/>
                  </a:lnTo>
                  <a:lnTo>
                    <a:pt x="458" y="444"/>
                  </a:lnTo>
                  <a:lnTo>
                    <a:pt x="465" y="439"/>
                  </a:lnTo>
                  <a:lnTo>
                    <a:pt x="460" y="435"/>
                  </a:lnTo>
                  <a:lnTo>
                    <a:pt x="452" y="427"/>
                  </a:lnTo>
                  <a:lnTo>
                    <a:pt x="440" y="414"/>
                  </a:lnTo>
                  <a:lnTo>
                    <a:pt x="425" y="400"/>
                  </a:lnTo>
                  <a:lnTo>
                    <a:pt x="407" y="383"/>
                  </a:lnTo>
                  <a:lnTo>
                    <a:pt x="389" y="365"/>
                  </a:lnTo>
                  <a:lnTo>
                    <a:pt x="368" y="344"/>
                  </a:lnTo>
                  <a:lnTo>
                    <a:pt x="346" y="323"/>
                  </a:lnTo>
                  <a:lnTo>
                    <a:pt x="324" y="302"/>
                  </a:lnTo>
                  <a:lnTo>
                    <a:pt x="302" y="280"/>
                  </a:lnTo>
                  <a:lnTo>
                    <a:pt x="282" y="260"/>
                  </a:lnTo>
                  <a:lnTo>
                    <a:pt x="261" y="240"/>
                  </a:lnTo>
                  <a:lnTo>
                    <a:pt x="241" y="222"/>
                  </a:lnTo>
                  <a:lnTo>
                    <a:pt x="225" y="206"/>
                  </a:lnTo>
                  <a:lnTo>
                    <a:pt x="210" y="192"/>
                  </a:lnTo>
                  <a:lnTo>
                    <a:pt x="199" y="181"/>
                  </a:lnTo>
                  <a:lnTo>
                    <a:pt x="192" y="186"/>
                  </a:lnTo>
                  <a:lnTo>
                    <a:pt x="174" y="200"/>
                  </a:lnTo>
                  <a:lnTo>
                    <a:pt x="146" y="222"/>
                  </a:lnTo>
                  <a:lnTo>
                    <a:pt x="116" y="250"/>
                  </a:lnTo>
                  <a:lnTo>
                    <a:pt x="86" y="285"/>
                  </a:lnTo>
                  <a:lnTo>
                    <a:pt x="59" y="324"/>
                  </a:lnTo>
                  <a:lnTo>
                    <a:pt x="40" y="368"/>
                  </a:lnTo>
                  <a:lnTo>
                    <a:pt x="33" y="414"/>
                  </a:lnTo>
                  <a:lnTo>
                    <a:pt x="38" y="452"/>
                  </a:lnTo>
                  <a:lnTo>
                    <a:pt x="45" y="491"/>
                  </a:lnTo>
                  <a:lnTo>
                    <a:pt x="55" y="531"/>
                  </a:lnTo>
                  <a:lnTo>
                    <a:pt x="65" y="570"/>
                  </a:lnTo>
                  <a:lnTo>
                    <a:pt x="141" y="826"/>
                  </a:lnTo>
                  <a:lnTo>
                    <a:pt x="149" y="821"/>
                  </a:lnTo>
                  <a:lnTo>
                    <a:pt x="156" y="814"/>
                  </a:lnTo>
                  <a:lnTo>
                    <a:pt x="164" y="807"/>
                  </a:lnTo>
                  <a:lnTo>
                    <a:pt x="171" y="800"/>
                  </a:lnTo>
                  <a:lnTo>
                    <a:pt x="179" y="793"/>
                  </a:lnTo>
                  <a:lnTo>
                    <a:pt x="187" y="788"/>
                  </a:lnTo>
                  <a:lnTo>
                    <a:pt x="197" y="783"/>
                  </a:lnTo>
                  <a:lnTo>
                    <a:pt x="207" y="779"/>
                  </a:lnTo>
                  <a:lnTo>
                    <a:pt x="225" y="776"/>
                  </a:lnTo>
                  <a:lnTo>
                    <a:pt x="245" y="776"/>
                  </a:lnTo>
                  <a:lnTo>
                    <a:pt x="266" y="776"/>
                  </a:lnTo>
                  <a:lnTo>
                    <a:pt x="286" y="777"/>
                  </a:lnTo>
                  <a:lnTo>
                    <a:pt x="307" y="778"/>
                  </a:lnTo>
                  <a:lnTo>
                    <a:pt x="329" y="779"/>
                  </a:lnTo>
                  <a:lnTo>
                    <a:pt x="352" y="778"/>
                  </a:lnTo>
                  <a:lnTo>
                    <a:pt x="376" y="776"/>
                  </a:lnTo>
                  <a:lnTo>
                    <a:pt x="368" y="783"/>
                  </a:lnTo>
                  <a:lnTo>
                    <a:pt x="360" y="791"/>
                  </a:lnTo>
                  <a:lnTo>
                    <a:pt x="353" y="797"/>
                  </a:lnTo>
                  <a:lnTo>
                    <a:pt x="345" y="802"/>
                  </a:lnTo>
                  <a:lnTo>
                    <a:pt x="335" y="808"/>
                  </a:lnTo>
                  <a:lnTo>
                    <a:pt x="322" y="812"/>
                  </a:lnTo>
                  <a:lnTo>
                    <a:pt x="306" y="813"/>
                  </a:lnTo>
                  <a:lnTo>
                    <a:pt x="285" y="813"/>
                  </a:lnTo>
                  <a:lnTo>
                    <a:pt x="260" y="808"/>
                  </a:lnTo>
                  <a:lnTo>
                    <a:pt x="238" y="806"/>
                  </a:lnTo>
                  <a:lnTo>
                    <a:pt x="221" y="807"/>
                  </a:lnTo>
                  <a:lnTo>
                    <a:pt x="206" y="811"/>
                  </a:lnTo>
                  <a:lnTo>
                    <a:pt x="193" y="817"/>
                  </a:lnTo>
                  <a:lnTo>
                    <a:pt x="182" y="828"/>
                  </a:lnTo>
                  <a:lnTo>
                    <a:pt x="171" y="842"/>
                  </a:lnTo>
                  <a:lnTo>
                    <a:pt x="162" y="859"/>
                  </a:lnTo>
                  <a:lnTo>
                    <a:pt x="159" y="862"/>
                  </a:lnTo>
                  <a:lnTo>
                    <a:pt x="155" y="868"/>
                  </a:lnTo>
                  <a:lnTo>
                    <a:pt x="152" y="875"/>
                  </a:lnTo>
                  <a:lnTo>
                    <a:pt x="147" y="881"/>
                  </a:lnTo>
                  <a:lnTo>
                    <a:pt x="142" y="887"/>
                  </a:lnTo>
                  <a:lnTo>
                    <a:pt x="137" y="891"/>
                  </a:lnTo>
                  <a:lnTo>
                    <a:pt x="131" y="892"/>
                  </a:lnTo>
                  <a:lnTo>
                    <a:pt x="125" y="891"/>
                  </a:lnTo>
                  <a:lnTo>
                    <a:pt x="121" y="877"/>
                  </a:lnTo>
                  <a:lnTo>
                    <a:pt x="111" y="847"/>
                  </a:lnTo>
                  <a:lnTo>
                    <a:pt x="99" y="805"/>
                  </a:lnTo>
                  <a:lnTo>
                    <a:pt x="84" y="758"/>
                  </a:lnTo>
                  <a:lnTo>
                    <a:pt x="70" y="710"/>
                  </a:lnTo>
                  <a:lnTo>
                    <a:pt x="57" y="669"/>
                  </a:lnTo>
                  <a:lnTo>
                    <a:pt x="49" y="640"/>
                  </a:lnTo>
                  <a:lnTo>
                    <a:pt x="46" y="628"/>
                  </a:lnTo>
                  <a:lnTo>
                    <a:pt x="38" y="602"/>
                  </a:lnTo>
                  <a:lnTo>
                    <a:pt x="30" y="575"/>
                  </a:lnTo>
                  <a:lnTo>
                    <a:pt x="21" y="549"/>
                  </a:lnTo>
                  <a:lnTo>
                    <a:pt x="13" y="524"/>
                  </a:lnTo>
                  <a:lnTo>
                    <a:pt x="8" y="497"/>
                  </a:lnTo>
                  <a:lnTo>
                    <a:pt x="2" y="471"/>
                  </a:lnTo>
                  <a:lnTo>
                    <a:pt x="0" y="445"/>
                  </a:lnTo>
                  <a:lnTo>
                    <a:pt x="0" y="419"/>
                  </a:lnTo>
                  <a:lnTo>
                    <a:pt x="4" y="393"/>
                  </a:lnTo>
                  <a:lnTo>
                    <a:pt x="10" y="367"/>
                  </a:lnTo>
                  <a:lnTo>
                    <a:pt x="19" y="342"/>
                  </a:lnTo>
                  <a:lnTo>
                    <a:pt x="33" y="316"/>
                  </a:lnTo>
                  <a:lnTo>
                    <a:pt x="48" y="292"/>
                  </a:lnTo>
                  <a:lnTo>
                    <a:pt x="65" y="269"/>
                  </a:lnTo>
                  <a:lnTo>
                    <a:pt x="83" y="248"/>
                  </a:lnTo>
                  <a:lnTo>
                    <a:pt x="102" y="227"/>
                  </a:lnTo>
                  <a:lnTo>
                    <a:pt x="122" y="209"/>
                  </a:lnTo>
                  <a:lnTo>
                    <a:pt x="142" y="191"/>
                  </a:lnTo>
                  <a:lnTo>
                    <a:pt x="163" y="173"/>
                  </a:lnTo>
                  <a:lnTo>
                    <a:pt x="184" y="156"/>
                  </a:lnTo>
                  <a:lnTo>
                    <a:pt x="187" y="143"/>
                  </a:lnTo>
                  <a:lnTo>
                    <a:pt x="191" y="131"/>
                  </a:lnTo>
                  <a:lnTo>
                    <a:pt x="197" y="120"/>
                  </a:lnTo>
                  <a:lnTo>
                    <a:pt x="203" y="110"/>
                  </a:lnTo>
                  <a:lnTo>
                    <a:pt x="212" y="101"/>
                  </a:lnTo>
                  <a:lnTo>
                    <a:pt x="221" y="94"/>
                  </a:lnTo>
                  <a:lnTo>
                    <a:pt x="230" y="87"/>
                  </a:lnTo>
                  <a:lnTo>
                    <a:pt x="240" y="81"/>
                  </a:lnTo>
                  <a:lnTo>
                    <a:pt x="256" y="94"/>
                  </a:lnTo>
                  <a:lnTo>
                    <a:pt x="268" y="67"/>
                  </a:lnTo>
                  <a:lnTo>
                    <a:pt x="274" y="36"/>
                  </a:lnTo>
                  <a:lnTo>
                    <a:pt x="276" y="10"/>
                  </a:lnTo>
                  <a:lnTo>
                    <a:pt x="279" y="0"/>
                  </a:lnTo>
                  <a:lnTo>
                    <a:pt x="288" y="30"/>
                  </a:lnTo>
                  <a:lnTo>
                    <a:pt x="289" y="60"/>
                  </a:lnTo>
                  <a:lnTo>
                    <a:pt x="282" y="89"/>
                  </a:lnTo>
                  <a:lnTo>
                    <a:pt x="268" y="118"/>
                  </a:lnTo>
                  <a:lnTo>
                    <a:pt x="281" y="128"/>
                  </a:lnTo>
                  <a:lnTo>
                    <a:pt x="294" y="138"/>
                  </a:lnTo>
                  <a:lnTo>
                    <a:pt x="308" y="147"/>
                  </a:lnTo>
                  <a:lnTo>
                    <a:pt x="323" y="155"/>
                  </a:lnTo>
                  <a:lnTo>
                    <a:pt x="338" y="162"/>
                  </a:lnTo>
                  <a:lnTo>
                    <a:pt x="353" y="169"/>
                  </a:lnTo>
                  <a:lnTo>
                    <a:pt x="368" y="173"/>
                  </a:lnTo>
                  <a:lnTo>
                    <a:pt x="383" y="177"/>
                  </a:lnTo>
                  <a:lnTo>
                    <a:pt x="398" y="180"/>
                  </a:lnTo>
                  <a:lnTo>
                    <a:pt x="412" y="181"/>
                  </a:lnTo>
                  <a:lnTo>
                    <a:pt x="426" y="183"/>
                  </a:lnTo>
                  <a:lnTo>
                    <a:pt x="440" y="181"/>
                  </a:lnTo>
                  <a:lnTo>
                    <a:pt x="451" y="178"/>
                  </a:lnTo>
                  <a:lnTo>
                    <a:pt x="463" y="174"/>
                  </a:lnTo>
                  <a:lnTo>
                    <a:pt x="473" y="169"/>
                  </a:lnTo>
                  <a:lnTo>
                    <a:pt x="482" y="161"/>
                  </a:lnTo>
                  <a:lnTo>
                    <a:pt x="487" y="158"/>
                  </a:lnTo>
                  <a:lnTo>
                    <a:pt x="495" y="158"/>
                  </a:lnTo>
                  <a:lnTo>
                    <a:pt x="501" y="161"/>
                  </a:lnTo>
                  <a:lnTo>
                    <a:pt x="503" y="164"/>
                  </a:lnTo>
                  <a:lnTo>
                    <a:pt x="488" y="181"/>
                  </a:lnTo>
                  <a:lnTo>
                    <a:pt x="469" y="193"/>
                  </a:lnTo>
                  <a:lnTo>
                    <a:pt x="451" y="200"/>
                  </a:lnTo>
                  <a:lnTo>
                    <a:pt x="430" y="202"/>
                  </a:lnTo>
                  <a:lnTo>
                    <a:pt x="408" y="202"/>
                  </a:lnTo>
                  <a:lnTo>
                    <a:pt x="388" y="200"/>
                  </a:lnTo>
                  <a:lnTo>
                    <a:pt x="368" y="195"/>
                  </a:lnTo>
                  <a:lnTo>
                    <a:pt x="349" y="189"/>
                  </a:lnTo>
                  <a:lnTo>
                    <a:pt x="335" y="185"/>
                  </a:lnTo>
                  <a:lnTo>
                    <a:pt x="322" y="179"/>
                  </a:lnTo>
                  <a:lnTo>
                    <a:pt x="309" y="171"/>
                  </a:lnTo>
                  <a:lnTo>
                    <a:pt x="297" y="163"/>
                  </a:lnTo>
                  <a:lnTo>
                    <a:pt x="284" y="154"/>
                  </a:lnTo>
                  <a:lnTo>
                    <a:pt x="271" y="143"/>
                  </a:lnTo>
                  <a:lnTo>
                    <a:pt x="258" y="131"/>
                  </a:lnTo>
                  <a:lnTo>
                    <a:pt x="244" y="118"/>
                  </a:lnTo>
                  <a:lnTo>
                    <a:pt x="236" y="120"/>
                  </a:lnTo>
                  <a:lnTo>
                    <a:pt x="229" y="124"/>
                  </a:lnTo>
                  <a:lnTo>
                    <a:pt x="223" y="129"/>
                  </a:lnTo>
                  <a:lnTo>
                    <a:pt x="218" y="136"/>
                  </a:lnTo>
                  <a:lnTo>
                    <a:pt x="215" y="143"/>
                  </a:lnTo>
                  <a:lnTo>
                    <a:pt x="214" y="151"/>
                  </a:lnTo>
                  <a:lnTo>
                    <a:pt x="215" y="159"/>
                  </a:lnTo>
                  <a:lnTo>
                    <a:pt x="218" y="169"/>
                  </a:lnTo>
                  <a:lnTo>
                    <a:pt x="221" y="171"/>
                  </a:lnTo>
                  <a:lnTo>
                    <a:pt x="229" y="179"/>
                  </a:lnTo>
                  <a:lnTo>
                    <a:pt x="240" y="191"/>
                  </a:lnTo>
                  <a:lnTo>
                    <a:pt x="256" y="207"/>
                  </a:lnTo>
                  <a:lnTo>
                    <a:pt x="275" y="225"/>
                  </a:lnTo>
                  <a:lnTo>
                    <a:pt x="296" y="246"/>
                  </a:lnTo>
                  <a:lnTo>
                    <a:pt x="319" y="269"/>
                  </a:lnTo>
                  <a:lnTo>
                    <a:pt x="342" y="292"/>
                  </a:lnTo>
                  <a:lnTo>
                    <a:pt x="366" y="316"/>
                  </a:lnTo>
                  <a:lnTo>
                    <a:pt x="389" y="339"/>
                  </a:lnTo>
                  <a:lnTo>
                    <a:pt x="412" y="361"/>
                  </a:lnTo>
                  <a:lnTo>
                    <a:pt x="433" y="382"/>
                  </a:lnTo>
                  <a:lnTo>
                    <a:pt x="451" y="400"/>
                  </a:lnTo>
                  <a:lnTo>
                    <a:pt x="466" y="415"/>
                  </a:lnTo>
                  <a:lnTo>
                    <a:pt x="478" y="427"/>
                  </a:lnTo>
                  <a:lnTo>
                    <a:pt x="484" y="434"/>
                  </a:lnTo>
                  <a:lnTo>
                    <a:pt x="489" y="388"/>
                  </a:lnTo>
                  <a:lnTo>
                    <a:pt x="491" y="340"/>
                  </a:lnTo>
                  <a:lnTo>
                    <a:pt x="495" y="294"/>
                  </a:lnTo>
                  <a:lnTo>
                    <a:pt x="499" y="249"/>
                  </a:lnTo>
                  <a:lnTo>
                    <a:pt x="488" y="252"/>
                  </a:lnTo>
                  <a:lnTo>
                    <a:pt x="476" y="253"/>
                  </a:lnTo>
                  <a:lnTo>
                    <a:pt x="464" y="255"/>
                  </a:lnTo>
                  <a:lnTo>
                    <a:pt x="452" y="256"/>
                  </a:lnTo>
                  <a:lnTo>
                    <a:pt x="441" y="256"/>
                  </a:lnTo>
                  <a:lnTo>
                    <a:pt x="428" y="257"/>
                  </a:lnTo>
                  <a:lnTo>
                    <a:pt x="416" y="257"/>
                  </a:lnTo>
                  <a:lnTo>
                    <a:pt x="405" y="256"/>
                  </a:lnTo>
                  <a:lnTo>
                    <a:pt x="392" y="255"/>
                  </a:lnTo>
                  <a:lnTo>
                    <a:pt x="381" y="253"/>
                  </a:lnTo>
                  <a:lnTo>
                    <a:pt x="369" y="250"/>
                  </a:lnTo>
                  <a:lnTo>
                    <a:pt x="358" y="247"/>
                  </a:lnTo>
                  <a:lnTo>
                    <a:pt x="346" y="244"/>
                  </a:lnTo>
                  <a:lnTo>
                    <a:pt x="335" y="239"/>
                  </a:lnTo>
                  <a:lnTo>
                    <a:pt x="323" y="233"/>
                  </a:lnTo>
                  <a:lnTo>
                    <a:pt x="313" y="226"/>
                  </a:lnTo>
                  <a:lnTo>
                    <a:pt x="309" y="211"/>
                  </a:lnTo>
                  <a:lnTo>
                    <a:pt x="335" y="223"/>
                  </a:lnTo>
                  <a:lnTo>
                    <a:pt x="359" y="231"/>
                  </a:lnTo>
                  <a:lnTo>
                    <a:pt x="381" y="237"/>
                  </a:lnTo>
                  <a:lnTo>
                    <a:pt x="400" y="239"/>
                  </a:lnTo>
                  <a:lnTo>
                    <a:pt x="419" y="239"/>
                  </a:lnTo>
                  <a:lnTo>
                    <a:pt x="436" y="238"/>
                  </a:lnTo>
                  <a:lnTo>
                    <a:pt x="451" y="234"/>
                  </a:lnTo>
                  <a:lnTo>
                    <a:pt x="465" y="230"/>
                  </a:lnTo>
                  <a:lnTo>
                    <a:pt x="476" y="224"/>
                  </a:lnTo>
                  <a:lnTo>
                    <a:pt x="488" y="218"/>
                  </a:lnTo>
                  <a:lnTo>
                    <a:pt x="496" y="212"/>
                  </a:lnTo>
                  <a:lnTo>
                    <a:pt x="504" y="208"/>
                  </a:lnTo>
                  <a:lnTo>
                    <a:pt x="510" y="203"/>
                  </a:lnTo>
                  <a:lnTo>
                    <a:pt x="514" y="200"/>
                  </a:lnTo>
                  <a:lnTo>
                    <a:pt x="518" y="197"/>
                  </a:lnTo>
                  <a:lnTo>
                    <a:pt x="520" y="197"/>
                  </a:lnTo>
                  <a:lnTo>
                    <a:pt x="518" y="233"/>
                  </a:lnTo>
                  <a:lnTo>
                    <a:pt x="512" y="300"/>
                  </a:lnTo>
                  <a:lnTo>
                    <a:pt x="506" y="376"/>
                  </a:lnTo>
                  <a:lnTo>
                    <a:pt x="501" y="438"/>
                  </a:lnTo>
                  <a:lnTo>
                    <a:pt x="510" y="444"/>
                  </a:lnTo>
                  <a:lnTo>
                    <a:pt x="518" y="449"/>
                  </a:lnTo>
                  <a:lnTo>
                    <a:pt x="527" y="456"/>
                  </a:lnTo>
                  <a:lnTo>
                    <a:pt x="535" y="461"/>
                  </a:lnTo>
                  <a:lnTo>
                    <a:pt x="542" y="469"/>
                  </a:lnTo>
                  <a:lnTo>
                    <a:pt x="548" y="479"/>
                  </a:lnTo>
                  <a:lnTo>
                    <a:pt x="550" y="488"/>
                  </a:lnTo>
                  <a:lnTo>
                    <a:pt x="549" y="499"/>
                  </a:lnTo>
                  <a:lnTo>
                    <a:pt x="543" y="519"/>
                  </a:lnTo>
                  <a:lnTo>
                    <a:pt x="533" y="536"/>
                  </a:lnTo>
                  <a:lnTo>
                    <a:pt x="524" y="548"/>
                  </a:lnTo>
                  <a:lnTo>
                    <a:pt x="518" y="552"/>
                  </a:lnTo>
                  <a:lnTo>
                    <a:pt x="522" y="535"/>
                  </a:lnTo>
                  <a:lnTo>
                    <a:pt x="530" y="518"/>
                  </a:lnTo>
                  <a:lnTo>
                    <a:pt x="533" y="499"/>
                  </a:lnTo>
                  <a:lnTo>
                    <a:pt x="525" y="481"/>
                  </a:lnTo>
                  <a:lnTo>
                    <a:pt x="521" y="476"/>
                  </a:lnTo>
                  <a:lnTo>
                    <a:pt x="517" y="472"/>
                  </a:lnTo>
                  <a:lnTo>
                    <a:pt x="511" y="467"/>
                  </a:lnTo>
                  <a:lnTo>
                    <a:pt x="505" y="463"/>
                  </a:lnTo>
                  <a:lnTo>
                    <a:pt x="499" y="459"/>
                  </a:lnTo>
                  <a:lnTo>
                    <a:pt x="492" y="457"/>
                  </a:lnTo>
                  <a:lnTo>
                    <a:pt x="487" y="454"/>
                  </a:lnTo>
                  <a:lnTo>
                    <a:pt x="481" y="453"/>
                  </a:lnTo>
                  <a:lnTo>
                    <a:pt x="472" y="458"/>
                  </a:lnTo>
                  <a:lnTo>
                    <a:pt x="464" y="461"/>
                  </a:lnTo>
                  <a:lnTo>
                    <a:pt x="458" y="465"/>
                  </a:lnTo>
                  <a:lnTo>
                    <a:pt x="452" y="468"/>
                  </a:lnTo>
                  <a:lnTo>
                    <a:pt x="449" y="474"/>
                  </a:lnTo>
                  <a:lnTo>
                    <a:pt x="445" y="480"/>
                  </a:lnTo>
                  <a:lnTo>
                    <a:pt x="443" y="488"/>
                  </a:lnTo>
                  <a:lnTo>
                    <a:pt x="441" y="498"/>
                  </a:lnTo>
                  <a:lnTo>
                    <a:pt x="442" y="509"/>
                  </a:lnTo>
                  <a:lnTo>
                    <a:pt x="448" y="518"/>
                  </a:lnTo>
                  <a:lnTo>
                    <a:pt x="457" y="526"/>
                  </a:lnTo>
                  <a:lnTo>
                    <a:pt x="465" y="532"/>
                  </a:lnTo>
                  <a:lnTo>
                    <a:pt x="474" y="531"/>
                  </a:lnTo>
                  <a:lnTo>
                    <a:pt x="481" y="526"/>
                  </a:lnTo>
                  <a:lnTo>
                    <a:pt x="484" y="519"/>
                  </a:lnTo>
                  <a:lnTo>
                    <a:pt x="483" y="510"/>
                  </a:lnTo>
                  <a:lnTo>
                    <a:pt x="484" y="505"/>
                  </a:lnTo>
                  <a:lnTo>
                    <a:pt x="487" y="497"/>
                  </a:lnTo>
                  <a:lnTo>
                    <a:pt x="489" y="489"/>
                  </a:lnTo>
                  <a:lnTo>
                    <a:pt x="494" y="488"/>
                  </a:lnTo>
                  <a:lnTo>
                    <a:pt x="499" y="499"/>
                  </a:lnTo>
                  <a:lnTo>
                    <a:pt x="501" y="516"/>
                  </a:lnTo>
                  <a:lnTo>
                    <a:pt x="496" y="533"/>
                  </a:lnTo>
                  <a:lnTo>
                    <a:pt x="483" y="548"/>
                  </a:lnTo>
                  <a:lnTo>
                    <a:pt x="471" y="5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0" name="Freeform 385"/>
            <p:cNvSpPr>
              <a:spLocks/>
            </p:cNvSpPr>
            <p:nvPr/>
          </p:nvSpPr>
          <p:spPr bwMode="auto">
            <a:xfrm>
              <a:off x="2055" y="456"/>
              <a:ext cx="180" cy="186"/>
            </a:xfrm>
            <a:custGeom>
              <a:avLst/>
              <a:gdLst/>
              <a:ahLst/>
              <a:cxnLst>
                <a:cxn ang="0">
                  <a:pos x="174" y="134"/>
                </a:cxn>
                <a:cxn ang="0">
                  <a:pos x="222" y="228"/>
                </a:cxn>
                <a:cxn ang="0">
                  <a:pos x="235" y="245"/>
                </a:cxn>
                <a:cxn ang="0">
                  <a:pos x="246" y="262"/>
                </a:cxn>
                <a:cxn ang="0">
                  <a:pos x="258" y="277"/>
                </a:cxn>
                <a:cxn ang="0">
                  <a:pos x="269" y="290"/>
                </a:cxn>
                <a:cxn ang="0">
                  <a:pos x="282" y="304"/>
                </a:cxn>
                <a:cxn ang="0">
                  <a:pos x="296" y="318"/>
                </a:cxn>
                <a:cxn ang="0">
                  <a:pos x="312" y="331"/>
                </a:cxn>
                <a:cxn ang="0">
                  <a:pos x="330" y="342"/>
                </a:cxn>
                <a:cxn ang="0">
                  <a:pos x="336" y="348"/>
                </a:cxn>
                <a:cxn ang="0">
                  <a:pos x="345" y="355"/>
                </a:cxn>
                <a:cxn ang="0">
                  <a:pos x="353" y="363"/>
                </a:cxn>
                <a:cxn ang="0">
                  <a:pos x="359" y="371"/>
                </a:cxn>
                <a:cxn ang="0">
                  <a:pos x="354" y="370"/>
                </a:cxn>
                <a:cxn ang="0">
                  <a:pos x="349" y="369"/>
                </a:cxn>
                <a:cxn ang="0">
                  <a:pos x="343" y="368"/>
                </a:cxn>
                <a:cxn ang="0">
                  <a:pos x="337" y="365"/>
                </a:cxn>
                <a:cxn ang="0">
                  <a:pos x="333" y="364"/>
                </a:cxn>
                <a:cxn ang="0">
                  <a:pos x="328" y="362"/>
                </a:cxn>
                <a:cxn ang="0">
                  <a:pos x="326" y="361"/>
                </a:cxn>
                <a:cxn ang="0">
                  <a:pos x="324" y="361"/>
                </a:cxn>
                <a:cxn ang="0">
                  <a:pos x="306" y="348"/>
                </a:cxn>
                <a:cxn ang="0">
                  <a:pos x="288" y="334"/>
                </a:cxn>
                <a:cxn ang="0">
                  <a:pos x="269" y="319"/>
                </a:cxn>
                <a:cxn ang="0">
                  <a:pos x="252" y="303"/>
                </a:cxn>
                <a:cxn ang="0">
                  <a:pos x="236" y="287"/>
                </a:cxn>
                <a:cxn ang="0">
                  <a:pos x="220" y="271"/>
                </a:cxn>
                <a:cxn ang="0">
                  <a:pos x="205" y="253"/>
                </a:cxn>
                <a:cxn ang="0">
                  <a:pos x="192" y="236"/>
                </a:cxn>
                <a:cxn ang="0">
                  <a:pos x="116" y="102"/>
                </a:cxn>
                <a:cxn ang="0">
                  <a:pos x="110" y="94"/>
                </a:cxn>
                <a:cxn ang="0">
                  <a:pos x="105" y="86"/>
                </a:cxn>
                <a:cxn ang="0">
                  <a:pos x="99" y="79"/>
                </a:cxn>
                <a:cxn ang="0">
                  <a:pos x="94" y="73"/>
                </a:cxn>
                <a:cxn ang="0">
                  <a:pos x="88" y="66"/>
                </a:cxn>
                <a:cxn ang="0">
                  <a:pos x="82" y="58"/>
                </a:cxn>
                <a:cxn ang="0">
                  <a:pos x="72" y="48"/>
                </a:cxn>
                <a:cxn ang="0">
                  <a:pos x="62" y="39"/>
                </a:cxn>
                <a:cxn ang="0">
                  <a:pos x="53" y="32"/>
                </a:cxn>
                <a:cxn ang="0">
                  <a:pos x="45" y="26"/>
                </a:cxn>
                <a:cxn ang="0">
                  <a:pos x="37" y="22"/>
                </a:cxn>
                <a:cxn ang="0">
                  <a:pos x="30" y="17"/>
                </a:cxn>
                <a:cxn ang="0">
                  <a:pos x="22" y="14"/>
                </a:cxn>
                <a:cxn ang="0">
                  <a:pos x="15" y="11"/>
                </a:cxn>
                <a:cxn ang="0">
                  <a:pos x="7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6" y="0"/>
                </a:cxn>
                <a:cxn ang="0">
                  <a:pos x="31" y="0"/>
                </a:cxn>
                <a:cxn ang="0">
                  <a:pos x="33" y="0"/>
                </a:cxn>
                <a:cxn ang="0">
                  <a:pos x="57" y="8"/>
                </a:cxn>
                <a:cxn ang="0">
                  <a:pos x="79" y="20"/>
                </a:cxn>
                <a:cxn ang="0">
                  <a:pos x="99" y="35"/>
                </a:cxn>
                <a:cxn ang="0">
                  <a:pos x="116" y="51"/>
                </a:cxn>
                <a:cxn ang="0">
                  <a:pos x="131" y="70"/>
                </a:cxn>
                <a:cxn ang="0">
                  <a:pos x="146" y="91"/>
                </a:cxn>
                <a:cxn ang="0">
                  <a:pos x="160" y="112"/>
                </a:cxn>
                <a:cxn ang="0">
                  <a:pos x="174" y="134"/>
                </a:cxn>
              </a:cxnLst>
              <a:rect l="0" t="0" r="r" b="b"/>
              <a:pathLst>
                <a:path w="359" h="371">
                  <a:moveTo>
                    <a:pt x="174" y="134"/>
                  </a:moveTo>
                  <a:lnTo>
                    <a:pt x="222" y="228"/>
                  </a:lnTo>
                  <a:lnTo>
                    <a:pt x="235" y="245"/>
                  </a:lnTo>
                  <a:lnTo>
                    <a:pt x="246" y="262"/>
                  </a:lnTo>
                  <a:lnTo>
                    <a:pt x="258" y="277"/>
                  </a:lnTo>
                  <a:lnTo>
                    <a:pt x="269" y="290"/>
                  </a:lnTo>
                  <a:lnTo>
                    <a:pt x="282" y="304"/>
                  </a:lnTo>
                  <a:lnTo>
                    <a:pt x="296" y="318"/>
                  </a:lnTo>
                  <a:lnTo>
                    <a:pt x="312" y="331"/>
                  </a:lnTo>
                  <a:lnTo>
                    <a:pt x="330" y="342"/>
                  </a:lnTo>
                  <a:lnTo>
                    <a:pt x="336" y="348"/>
                  </a:lnTo>
                  <a:lnTo>
                    <a:pt x="345" y="355"/>
                  </a:lnTo>
                  <a:lnTo>
                    <a:pt x="353" y="363"/>
                  </a:lnTo>
                  <a:lnTo>
                    <a:pt x="359" y="371"/>
                  </a:lnTo>
                  <a:lnTo>
                    <a:pt x="354" y="370"/>
                  </a:lnTo>
                  <a:lnTo>
                    <a:pt x="349" y="369"/>
                  </a:lnTo>
                  <a:lnTo>
                    <a:pt x="343" y="368"/>
                  </a:lnTo>
                  <a:lnTo>
                    <a:pt x="337" y="365"/>
                  </a:lnTo>
                  <a:lnTo>
                    <a:pt x="333" y="364"/>
                  </a:lnTo>
                  <a:lnTo>
                    <a:pt x="328" y="362"/>
                  </a:lnTo>
                  <a:lnTo>
                    <a:pt x="326" y="361"/>
                  </a:lnTo>
                  <a:lnTo>
                    <a:pt x="324" y="361"/>
                  </a:lnTo>
                  <a:lnTo>
                    <a:pt x="306" y="348"/>
                  </a:lnTo>
                  <a:lnTo>
                    <a:pt x="288" y="334"/>
                  </a:lnTo>
                  <a:lnTo>
                    <a:pt x="269" y="319"/>
                  </a:lnTo>
                  <a:lnTo>
                    <a:pt x="252" y="303"/>
                  </a:lnTo>
                  <a:lnTo>
                    <a:pt x="236" y="287"/>
                  </a:lnTo>
                  <a:lnTo>
                    <a:pt x="220" y="271"/>
                  </a:lnTo>
                  <a:lnTo>
                    <a:pt x="205" y="253"/>
                  </a:lnTo>
                  <a:lnTo>
                    <a:pt x="192" y="236"/>
                  </a:lnTo>
                  <a:lnTo>
                    <a:pt x="116" y="102"/>
                  </a:lnTo>
                  <a:lnTo>
                    <a:pt x="110" y="94"/>
                  </a:lnTo>
                  <a:lnTo>
                    <a:pt x="105" y="86"/>
                  </a:lnTo>
                  <a:lnTo>
                    <a:pt x="99" y="79"/>
                  </a:lnTo>
                  <a:lnTo>
                    <a:pt x="94" y="73"/>
                  </a:lnTo>
                  <a:lnTo>
                    <a:pt x="88" y="66"/>
                  </a:lnTo>
                  <a:lnTo>
                    <a:pt x="82" y="58"/>
                  </a:lnTo>
                  <a:lnTo>
                    <a:pt x="72" y="48"/>
                  </a:lnTo>
                  <a:lnTo>
                    <a:pt x="62" y="39"/>
                  </a:lnTo>
                  <a:lnTo>
                    <a:pt x="53" y="32"/>
                  </a:lnTo>
                  <a:lnTo>
                    <a:pt x="45" y="26"/>
                  </a:lnTo>
                  <a:lnTo>
                    <a:pt x="37" y="22"/>
                  </a:lnTo>
                  <a:lnTo>
                    <a:pt x="30" y="17"/>
                  </a:lnTo>
                  <a:lnTo>
                    <a:pt x="22" y="14"/>
                  </a:lnTo>
                  <a:lnTo>
                    <a:pt x="15" y="11"/>
                  </a:lnTo>
                  <a:lnTo>
                    <a:pt x="7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57" y="8"/>
                  </a:lnTo>
                  <a:lnTo>
                    <a:pt x="79" y="20"/>
                  </a:lnTo>
                  <a:lnTo>
                    <a:pt x="99" y="35"/>
                  </a:lnTo>
                  <a:lnTo>
                    <a:pt x="116" y="51"/>
                  </a:lnTo>
                  <a:lnTo>
                    <a:pt x="131" y="70"/>
                  </a:lnTo>
                  <a:lnTo>
                    <a:pt x="146" y="91"/>
                  </a:lnTo>
                  <a:lnTo>
                    <a:pt x="160" y="112"/>
                  </a:lnTo>
                  <a:lnTo>
                    <a:pt x="174" y="1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1" name="Freeform 386"/>
            <p:cNvSpPr>
              <a:spLocks/>
            </p:cNvSpPr>
            <p:nvPr/>
          </p:nvSpPr>
          <p:spPr bwMode="auto">
            <a:xfrm>
              <a:off x="1885" y="558"/>
              <a:ext cx="140" cy="251"/>
            </a:xfrm>
            <a:custGeom>
              <a:avLst/>
              <a:gdLst/>
              <a:ahLst/>
              <a:cxnLst>
                <a:cxn ang="0">
                  <a:pos x="70" y="14"/>
                </a:cxn>
                <a:cxn ang="0">
                  <a:pos x="99" y="40"/>
                </a:cxn>
                <a:cxn ang="0">
                  <a:pos x="121" y="70"/>
                </a:cxn>
                <a:cxn ang="0">
                  <a:pos x="137" y="103"/>
                </a:cxn>
                <a:cxn ang="0">
                  <a:pos x="150" y="138"/>
                </a:cxn>
                <a:cxn ang="0">
                  <a:pos x="159" y="174"/>
                </a:cxn>
                <a:cxn ang="0">
                  <a:pos x="168" y="211"/>
                </a:cxn>
                <a:cxn ang="0">
                  <a:pos x="177" y="246"/>
                </a:cxn>
                <a:cxn ang="0">
                  <a:pos x="188" y="283"/>
                </a:cxn>
                <a:cxn ang="0">
                  <a:pos x="220" y="381"/>
                </a:cxn>
                <a:cxn ang="0">
                  <a:pos x="237" y="403"/>
                </a:cxn>
                <a:cxn ang="0">
                  <a:pos x="249" y="422"/>
                </a:cxn>
                <a:cxn ang="0">
                  <a:pos x="258" y="437"/>
                </a:cxn>
                <a:cxn ang="0">
                  <a:pos x="265" y="449"/>
                </a:cxn>
                <a:cxn ang="0">
                  <a:pos x="268" y="461"/>
                </a:cxn>
                <a:cxn ang="0">
                  <a:pos x="273" y="472"/>
                </a:cxn>
                <a:cxn ang="0">
                  <a:pos x="276" y="485"/>
                </a:cxn>
                <a:cxn ang="0">
                  <a:pos x="281" y="501"/>
                </a:cxn>
                <a:cxn ang="0">
                  <a:pos x="260" y="483"/>
                </a:cxn>
                <a:cxn ang="0">
                  <a:pos x="241" y="456"/>
                </a:cxn>
                <a:cxn ang="0">
                  <a:pos x="221" y="425"/>
                </a:cxn>
                <a:cxn ang="0">
                  <a:pos x="204" y="393"/>
                </a:cxn>
                <a:cxn ang="0">
                  <a:pos x="190" y="363"/>
                </a:cxn>
                <a:cxn ang="0">
                  <a:pos x="178" y="337"/>
                </a:cxn>
                <a:cxn ang="0">
                  <a:pos x="170" y="320"/>
                </a:cxn>
                <a:cxn ang="0">
                  <a:pos x="168" y="313"/>
                </a:cxn>
                <a:cxn ang="0">
                  <a:pos x="157" y="271"/>
                </a:cxn>
                <a:cxn ang="0">
                  <a:pos x="147" y="226"/>
                </a:cxn>
                <a:cxn ang="0">
                  <a:pos x="137" y="180"/>
                </a:cxn>
                <a:cxn ang="0">
                  <a:pos x="124" y="136"/>
                </a:cxn>
                <a:cxn ang="0">
                  <a:pos x="108" y="95"/>
                </a:cxn>
                <a:cxn ang="0">
                  <a:pos x="85" y="60"/>
                </a:cxn>
                <a:cxn ang="0">
                  <a:pos x="54" y="31"/>
                </a:cxn>
                <a:cxn ang="0">
                  <a:pos x="14" y="11"/>
                </a:cxn>
                <a:cxn ang="0">
                  <a:pos x="10" y="12"/>
                </a:cxn>
                <a:cxn ang="0">
                  <a:pos x="7" y="11"/>
                </a:cxn>
                <a:cxn ang="0">
                  <a:pos x="3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6" y="2"/>
                </a:cxn>
                <a:cxn ang="0">
                  <a:pos x="13" y="0"/>
                </a:cxn>
                <a:cxn ang="0">
                  <a:pos x="22" y="0"/>
                </a:cxn>
                <a:cxn ang="0">
                  <a:pos x="32" y="1"/>
                </a:cxn>
                <a:cxn ang="0">
                  <a:pos x="44" y="3"/>
                </a:cxn>
                <a:cxn ang="0">
                  <a:pos x="56" y="8"/>
                </a:cxn>
                <a:cxn ang="0">
                  <a:pos x="70" y="14"/>
                </a:cxn>
              </a:cxnLst>
              <a:rect l="0" t="0" r="r" b="b"/>
              <a:pathLst>
                <a:path w="281" h="501">
                  <a:moveTo>
                    <a:pt x="70" y="14"/>
                  </a:moveTo>
                  <a:lnTo>
                    <a:pt x="99" y="40"/>
                  </a:lnTo>
                  <a:lnTo>
                    <a:pt x="121" y="70"/>
                  </a:lnTo>
                  <a:lnTo>
                    <a:pt x="137" y="103"/>
                  </a:lnTo>
                  <a:lnTo>
                    <a:pt x="150" y="138"/>
                  </a:lnTo>
                  <a:lnTo>
                    <a:pt x="159" y="174"/>
                  </a:lnTo>
                  <a:lnTo>
                    <a:pt x="168" y="211"/>
                  </a:lnTo>
                  <a:lnTo>
                    <a:pt x="177" y="246"/>
                  </a:lnTo>
                  <a:lnTo>
                    <a:pt x="188" y="283"/>
                  </a:lnTo>
                  <a:lnTo>
                    <a:pt x="220" y="381"/>
                  </a:lnTo>
                  <a:lnTo>
                    <a:pt x="237" y="403"/>
                  </a:lnTo>
                  <a:lnTo>
                    <a:pt x="249" y="422"/>
                  </a:lnTo>
                  <a:lnTo>
                    <a:pt x="258" y="437"/>
                  </a:lnTo>
                  <a:lnTo>
                    <a:pt x="265" y="449"/>
                  </a:lnTo>
                  <a:lnTo>
                    <a:pt x="268" y="461"/>
                  </a:lnTo>
                  <a:lnTo>
                    <a:pt x="273" y="472"/>
                  </a:lnTo>
                  <a:lnTo>
                    <a:pt x="276" y="485"/>
                  </a:lnTo>
                  <a:lnTo>
                    <a:pt x="281" y="501"/>
                  </a:lnTo>
                  <a:lnTo>
                    <a:pt x="260" y="483"/>
                  </a:lnTo>
                  <a:lnTo>
                    <a:pt x="241" y="456"/>
                  </a:lnTo>
                  <a:lnTo>
                    <a:pt x="221" y="425"/>
                  </a:lnTo>
                  <a:lnTo>
                    <a:pt x="204" y="393"/>
                  </a:lnTo>
                  <a:lnTo>
                    <a:pt x="190" y="363"/>
                  </a:lnTo>
                  <a:lnTo>
                    <a:pt x="178" y="337"/>
                  </a:lnTo>
                  <a:lnTo>
                    <a:pt x="170" y="320"/>
                  </a:lnTo>
                  <a:lnTo>
                    <a:pt x="168" y="313"/>
                  </a:lnTo>
                  <a:lnTo>
                    <a:pt x="157" y="271"/>
                  </a:lnTo>
                  <a:lnTo>
                    <a:pt x="147" y="226"/>
                  </a:lnTo>
                  <a:lnTo>
                    <a:pt x="137" y="180"/>
                  </a:lnTo>
                  <a:lnTo>
                    <a:pt x="124" y="136"/>
                  </a:lnTo>
                  <a:lnTo>
                    <a:pt x="108" y="95"/>
                  </a:lnTo>
                  <a:lnTo>
                    <a:pt x="85" y="60"/>
                  </a:lnTo>
                  <a:lnTo>
                    <a:pt x="54" y="31"/>
                  </a:lnTo>
                  <a:lnTo>
                    <a:pt x="14" y="11"/>
                  </a:lnTo>
                  <a:lnTo>
                    <a:pt x="10" y="12"/>
                  </a:lnTo>
                  <a:lnTo>
                    <a:pt x="7" y="11"/>
                  </a:lnTo>
                  <a:lnTo>
                    <a:pt x="3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6" y="2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4" y="3"/>
                  </a:lnTo>
                  <a:lnTo>
                    <a:pt x="56" y="8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2" name="Freeform 387"/>
            <p:cNvSpPr>
              <a:spLocks/>
            </p:cNvSpPr>
            <p:nvPr/>
          </p:nvSpPr>
          <p:spPr bwMode="auto">
            <a:xfrm>
              <a:off x="2022" y="556"/>
              <a:ext cx="229" cy="175"/>
            </a:xfrm>
            <a:custGeom>
              <a:avLst/>
              <a:gdLst/>
              <a:ahLst/>
              <a:cxnLst>
                <a:cxn ang="0">
                  <a:pos x="189" y="46"/>
                </a:cxn>
                <a:cxn ang="0">
                  <a:pos x="205" y="88"/>
                </a:cxn>
                <a:cxn ang="0">
                  <a:pos x="229" y="125"/>
                </a:cxn>
                <a:cxn ang="0">
                  <a:pos x="256" y="158"/>
                </a:cxn>
                <a:cxn ang="0">
                  <a:pos x="277" y="177"/>
                </a:cxn>
                <a:cxn ang="0">
                  <a:pos x="295" y="175"/>
                </a:cxn>
                <a:cxn ang="0">
                  <a:pos x="312" y="174"/>
                </a:cxn>
                <a:cxn ang="0">
                  <a:pos x="329" y="173"/>
                </a:cxn>
                <a:cxn ang="0">
                  <a:pos x="356" y="179"/>
                </a:cxn>
                <a:cxn ang="0">
                  <a:pos x="390" y="190"/>
                </a:cxn>
                <a:cxn ang="0">
                  <a:pos x="424" y="209"/>
                </a:cxn>
                <a:cxn ang="0">
                  <a:pos x="449" y="233"/>
                </a:cxn>
                <a:cxn ang="0">
                  <a:pos x="456" y="253"/>
                </a:cxn>
                <a:cxn ang="0">
                  <a:pos x="449" y="255"/>
                </a:cxn>
                <a:cxn ang="0">
                  <a:pos x="431" y="242"/>
                </a:cxn>
                <a:cxn ang="0">
                  <a:pos x="401" y="223"/>
                </a:cxn>
                <a:cxn ang="0">
                  <a:pos x="368" y="210"/>
                </a:cxn>
                <a:cxn ang="0">
                  <a:pos x="334" y="204"/>
                </a:cxn>
                <a:cxn ang="0">
                  <a:pos x="297" y="203"/>
                </a:cxn>
                <a:cxn ang="0">
                  <a:pos x="260" y="208"/>
                </a:cxn>
                <a:cxn ang="0">
                  <a:pos x="222" y="215"/>
                </a:cxn>
                <a:cxn ang="0">
                  <a:pos x="187" y="224"/>
                </a:cxn>
                <a:cxn ang="0">
                  <a:pos x="143" y="234"/>
                </a:cxn>
                <a:cxn ang="0">
                  <a:pos x="87" y="268"/>
                </a:cxn>
                <a:cxn ang="0">
                  <a:pos x="37" y="313"/>
                </a:cxn>
                <a:cxn ang="0">
                  <a:pos x="6" y="346"/>
                </a:cxn>
                <a:cxn ang="0">
                  <a:pos x="10" y="332"/>
                </a:cxn>
                <a:cxn ang="0">
                  <a:pos x="29" y="302"/>
                </a:cxn>
                <a:cxn ang="0">
                  <a:pos x="52" y="276"/>
                </a:cxn>
                <a:cxn ang="0">
                  <a:pos x="82" y="247"/>
                </a:cxn>
                <a:cxn ang="0">
                  <a:pos x="116" y="220"/>
                </a:cxn>
                <a:cxn ang="0">
                  <a:pos x="150" y="209"/>
                </a:cxn>
                <a:cxn ang="0">
                  <a:pos x="185" y="202"/>
                </a:cxn>
                <a:cxn ang="0">
                  <a:pos x="220" y="192"/>
                </a:cxn>
                <a:cxn ang="0">
                  <a:pos x="233" y="177"/>
                </a:cxn>
                <a:cxn ang="0">
                  <a:pos x="222" y="159"/>
                </a:cxn>
                <a:cxn ang="0">
                  <a:pos x="212" y="142"/>
                </a:cxn>
                <a:cxn ang="0">
                  <a:pos x="201" y="125"/>
                </a:cxn>
                <a:cxn ang="0">
                  <a:pos x="184" y="88"/>
                </a:cxn>
                <a:cxn ang="0">
                  <a:pos x="170" y="28"/>
                </a:cxn>
                <a:cxn ang="0">
                  <a:pos x="177" y="1"/>
                </a:cxn>
                <a:cxn ang="0">
                  <a:pos x="183" y="16"/>
                </a:cxn>
              </a:cxnLst>
              <a:rect l="0" t="0" r="r" b="b"/>
              <a:pathLst>
                <a:path w="458" h="349">
                  <a:moveTo>
                    <a:pt x="185" y="23"/>
                  </a:moveTo>
                  <a:lnTo>
                    <a:pt x="189" y="46"/>
                  </a:lnTo>
                  <a:lnTo>
                    <a:pt x="196" y="68"/>
                  </a:lnTo>
                  <a:lnTo>
                    <a:pt x="205" y="88"/>
                  </a:lnTo>
                  <a:lnTo>
                    <a:pt x="216" y="106"/>
                  </a:lnTo>
                  <a:lnTo>
                    <a:pt x="229" y="125"/>
                  </a:lnTo>
                  <a:lnTo>
                    <a:pt x="242" y="142"/>
                  </a:lnTo>
                  <a:lnTo>
                    <a:pt x="256" y="158"/>
                  </a:lnTo>
                  <a:lnTo>
                    <a:pt x="268" y="175"/>
                  </a:lnTo>
                  <a:lnTo>
                    <a:pt x="277" y="177"/>
                  </a:lnTo>
                  <a:lnTo>
                    <a:pt x="286" y="177"/>
                  </a:lnTo>
                  <a:lnTo>
                    <a:pt x="295" y="175"/>
                  </a:lnTo>
                  <a:lnTo>
                    <a:pt x="303" y="174"/>
                  </a:lnTo>
                  <a:lnTo>
                    <a:pt x="312" y="174"/>
                  </a:lnTo>
                  <a:lnTo>
                    <a:pt x="320" y="173"/>
                  </a:lnTo>
                  <a:lnTo>
                    <a:pt x="329" y="173"/>
                  </a:lnTo>
                  <a:lnTo>
                    <a:pt x="339" y="174"/>
                  </a:lnTo>
                  <a:lnTo>
                    <a:pt x="356" y="179"/>
                  </a:lnTo>
                  <a:lnTo>
                    <a:pt x="373" y="184"/>
                  </a:lnTo>
                  <a:lnTo>
                    <a:pt x="390" y="190"/>
                  </a:lnTo>
                  <a:lnTo>
                    <a:pt x="408" y="199"/>
                  </a:lnTo>
                  <a:lnTo>
                    <a:pt x="424" y="209"/>
                  </a:lnTo>
                  <a:lnTo>
                    <a:pt x="438" y="220"/>
                  </a:lnTo>
                  <a:lnTo>
                    <a:pt x="449" y="233"/>
                  </a:lnTo>
                  <a:lnTo>
                    <a:pt x="458" y="249"/>
                  </a:lnTo>
                  <a:lnTo>
                    <a:pt x="456" y="253"/>
                  </a:lnTo>
                  <a:lnTo>
                    <a:pt x="453" y="254"/>
                  </a:lnTo>
                  <a:lnTo>
                    <a:pt x="449" y="255"/>
                  </a:lnTo>
                  <a:lnTo>
                    <a:pt x="444" y="255"/>
                  </a:lnTo>
                  <a:lnTo>
                    <a:pt x="431" y="242"/>
                  </a:lnTo>
                  <a:lnTo>
                    <a:pt x="417" y="232"/>
                  </a:lnTo>
                  <a:lnTo>
                    <a:pt x="401" y="223"/>
                  </a:lnTo>
                  <a:lnTo>
                    <a:pt x="385" y="216"/>
                  </a:lnTo>
                  <a:lnTo>
                    <a:pt x="368" y="210"/>
                  </a:lnTo>
                  <a:lnTo>
                    <a:pt x="351" y="207"/>
                  </a:lnTo>
                  <a:lnTo>
                    <a:pt x="334" y="204"/>
                  </a:lnTo>
                  <a:lnTo>
                    <a:pt x="315" y="203"/>
                  </a:lnTo>
                  <a:lnTo>
                    <a:pt x="297" y="203"/>
                  </a:lnTo>
                  <a:lnTo>
                    <a:pt x="279" y="205"/>
                  </a:lnTo>
                  <a:lnTo>
                    <a:pt x="260" y="208"/>
                  </a:lnTo>
                  <a:lnTo>
                    <a:pt x="242" y="210"/>
                  </a:lnTo>
                  <a:lnTo>
                    <a:pt x="222" y="215"/>
                  </a:lnTo>
                  <a:lnTo>
                    <a:pt x="204" y="219"/>
                  </a:lnTo>
                  <a:lnTo>
                    <a:pt x="187" y="224"/>
                  </a:lnTo>
                  <a:lnTo>
                    <a:pt x="168" y="230"/>
                  </a:lnTo>
                  <a:lnTo>
                    <a:pt x="143" y="234"/>
                  </a:lnTo>
                  <a:lnTo>
                    <a:pt x="115" y="248"/>
                  </a:lnTo>
                  <a:lnTo>
                    <a:pt x="87" y="268"/>
                  </a:lnTo>
                  <a:lnTo>
                    <a:pt x="61" y="291"/>
                  </a:lnTo>
                  <a:lnTo>
                    <a:pt x="37" y="313"/>
                  </a:lnTo>
                  <a:lnTo>
                    <a:pt x="18" y="332"/>
                  </a:lnTo>
                  <a:lnTo>
                    <a:pt x="6" y="346"/>
                  </a:lnTo>
                  <a:lnTo>
                    <a:pt x="0" y="349"/>
                  </a:lnTo>
                  <a:lnTo>
                    <a:pt x="10" y="332"/>
                  </a:lnTo>
                  <a:lnTo>
                    <a:pt x="20" y="316"/>
                  </a:lnTo>
                  <a:lnTo>
                    <a:pt x="29" y="302"/>
                  </a:lnTo>
                  <a:lnTo>
                    <a:pt x="39" y="288"/>
                  </a:lnTo>
                  <a:lnTo>
                    <a:pt x="52" y="276"/>
                  </a:lnTo>
                  <a:lnTo>
                    <a:pt x="66" y="262"/>
                  </a:lnTo>
                  <a:lnTo>
                    <a:pt x="82" y="247"/>
                  </a:lnTo>
                  <a:lnTo>
                    <a:pt x="101" y="230"/>
                  </a:lnTo>
                  <a:lnTo>
                    <a:pt x="116" y="220"/>
                  </a:lnTo>
                  <a:lnTo>
                    <a:pt x="132" y="215"/>
                  </a:lnTo>
                  <a:lnTo>
                    <a:pt x="150" y="209"/>
                  </a:lnTo>
                  <a:lnTo>
                    <a:pt x="168" y="205"/>
                  </a:lnTo>
                  <a:lnTo>
                    <a:pt x="185" y="202"/>
                  </a:lnTo>
                  <a:lnTo>
                    <a:pt x="203" y="197"/>
                  </a:lnTo>
                  <a:lnTo>
                    <a:pt x="220" y="192"/>
                  </a:lnTo>
                  <a:lnTo>
                    <a:pt x="237" y="185"/>
                  </a:lnTo>
                  <a:lnTo>
                    <a:pt x="233" y="177"/>
                  </a:lnTo>
                  <a:lnTo>
                    <a:pt x="228" y="169"/>
                  </a:lnTo>
                  <a:lnTo>
                    <a:pt x="222" y="159"/>
                  </a:lnTo>
                  <a:lnTo>
                    <a:pt x="218" y="151"/>
                  </a:lnTo>
                  <a:lnTo>
                    <a:pt x="212" y="142"/>
                  </a:lnTo>
                  <a:lnTo>
                    <a:pt x="206" y="134"/>
                  </a:lnTo>
                  <a:lnTo>
                    <a:pt x="201" y="125"/>
                  </a:lnTo>
                  <a:lnTo>
                    <a:pt x="196" y="117"/>
                  </a:lnTo>
                  <a:lnTo>
                    <a:pt x="184" y="88"/>
                  </a:lnTo>
                  <a:lnTo>
                    <a:pt x="175" y="58"/>
                  </a:lnTo>
                  <a:lnTo>
                    <a:pt x="170" y="28"/>
                  </a:lnTo>
                  <a:lnTo>
                    <a:pt x="168" y="0"/>
                  </a:lnTo>
                  <a:lnTo>
                    <a:pt x="177" y="1"/>
                  </a:lnTo>
                  <a:lnTo>
                    <a:pt x="181" y="8"/>
                  </a:lnTo>
                  <a:lnTo>
                    <a:pt x="183" y="16"/>
                  </a:lnTo>
                  <a:lnTo>
                    <a:pt x="18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3" name="Freeform 389"/>
            <p:cNvSpPr>
              <a:spLocks/>
            </p:cNvSpPr>
            <p:nvPr/>
          </p:nvSpPr>
          <p:spPr bwMode="auto">
            <a:xfrm>
              <a:off x="2116" y="648"/>
              <a:ext cx="152" cy="96"/>
            </a:xfrm>
            <a:custGeom>
              <a:avLst/>
              <a:gdLst/>
              <a:ahLst/>
              <a:cxnLst>
                <a:cxn ang="0">
                  <a:pos x="284" y="178"/>
                </a:cxn>
                <a:cxn ang="0">
                  <a:pos x="269" y="185"/>
                </a:cxn>
                <a:cxn ang="0">
                  <a:pos x="251" y="190"/>
                </a:cxn>
                <a:cxn ang="0">
                  <a:pos x="231" y="191"/>
                </a:cxn>
                <a:cxn ang="0">
                  <a:pos x="209" y="190"/>
                </a:cxn>
                <a:cxn ang="0">
                  <a:pos x="186" y="186"/>
                </a:cxn>
                <a:cxn ang="0">
                  <a:pos x="162" y="182"/>
                </a:cxn>
                <a:cxn ang="0">
                  <a:pos x="138" y="176"/>
                </a:cxn>
                <a:cxn ang="0">
                  <a:pos x="115" y="169"/>
                </a:cxn>
                <a:cxn ang="0">
                  <a:pos x="92" y="162"/>
                </a:cxn>
                <a:cxn ang="0">
                  <a:pos x="71" y="155"/>
                </a:cxn>
                <a:cxn ang="0">
                  <a:pos x="51" y="147"/>
                </a:cxn>
                <a:cxn ang="0">
                  <a:pos x="34" y="141"/>
                </a:cxn>
                <a:cxn ang="0">
                  <a:pos x="19" y="136"/>
                </a:cxn>
                <a:cxn ang="0">
                  <a:pos x="9" y="131"/>
                </a:cxn>
                <a:cxn ang="0">
                  <a:pos x="2" y="128"/>
                </a:cxn>
                <a:cxn ang="0">
                  <a:pos x="0" y="126"/>
                </a:cxn>
                <a:cxn ang="0">
                  <a:pos x="8" y="123"/>
                </a:cxn>
                <a:cxn ang="0">
                  <a:pos x="19" y="122"/>
                </a:cxn>
                <a:cxn ang="0">
                  <a:pos x="31" y="122"/>
                </a:cxn>
                <a:cxn ang="0">
                  <a:pos x="46" y="124"/>
                </a:cxn>
                <a:cxn ang="0">
                  <a:pos x="62" y="128"/>
                </a:cxn>
                <a:cxn ang="0">
                  <a:pos x="79" y="131"/>
                </a:cxn>
                <a:cxn ang="0">
                  <a:pos x="96" y="136"/>
                </a:cxn>
                <a:cxn ang="0">
                  <a:pos x="115" y="140"/>
                </a:cxn>
                <a:cxn ang="0">
                  <a:pos x="133" y="146"/>
                </a:cxn>
                <a:cxn ang="0">
                  <a:pos x="153" y="151"/>
                </a:cxn>
                <a:cxn ang="0">
                  <a:pos x="171" y="155"/>
                </a:cxn>
                <a:cxn ang="0">
                  <a:pos x="190" y="159"/>
                </a:cxn>
                <a:cxn ang="0">
                  <a:pos x="207" y="162"/>
                </a:cxn>
                <a:cxn ang="0">
                  <a:pos x="223" y="164"/>
                </a:cxn>
                <a:cxn ang="0">
                  <a:pos x="238" y="164"/>
                </a:cxn>
                <a:cxn ang="0">
                  <a:pos x="252" y="163"/>
                </a:cxn>
                <a:cxn ang="0">
                  <a:pos x="261" y="158"/>
                </a:cxn>
                <a:cxn ang="0">
                  <a:pos x="269" y="149"/>
                </a:cxn>
                <a:cxn ang="0">
                  <a:pos x="275" y="140"/>
                </a:cxn>
                <a:cxn ang="0">
                  <a:pos x="279" y="129"/>
                </a:cxn>
                <a:cxn ang="0">
                  <a:pos x="283" y="118"/>
                </a:cxn>
                <a:cxn ang="0">
                  <a:pos x="285" y="107"/>
                </a:cxn>
                <a:cxn ang="0">
                  <a:pos x="286" y="95"/>
                </a:cxn>
                <a:cxn ang="0">
                  <a:pos x="286" y="85"/>
                </a:cxn>
                <a:cxn ang="0">
                  <a:pos x="283" y="63"/>
                </a:cxn>
                <a:cxn ang="0">
                  <a:pos x="277" y="45"/>
                </a:cxn>
                <a:cxn ang="0">
                  <a:pos x="269" y="24"/>
                </a:cxn>
                <a:cxn ang="0">
                  <a:pos x="260" y="1"/>
                </a:cxn>
                <a:cxn ang="0">
                  <a:pos x="266" y="0"/>
                </a:cxn>
                <a:cxn ang="0">
                  <a:pos x="275" y="11"/>
                </a:cxn>
                <a:cxn ang="0">
                  <a:pos x="285" y="31"/>
                </a:cxn>
                <a:cxn ang="0">
                  <a:pos x="294" y="58"/>
                </a:cxn>
                <a:cxn ang="0">
                  <a:pos x="301" y="90"/>
                </a:cxn>
                <a:cxn ang="0">
                  <a:pos x="304" y="122"/>
                </a:cxn>
                <a:cxn ang="0">
                  <a:pos x="298" y="152"/>
                </a:cxn>
                <a:cxn ang="0">
                  <a:pos x="284" y="178"/>
                </a:cxn>
              </a:cxnLst>
              <a:rect l="0" t="0" r="r" b="b"/>
              <a:pathLst>
                <a:path w="304" h="191">
                  <a:moveTo>
                    <a:pt x="284" y="178"/>
                  </a:moveTo>
                  <a:lnTo>
                    <a:pt x="269" y="185"/>
                  </a:lnTo>
                  <a:lnTo>
                    <a:pt x="251" y="190"/>
                  </a:lnTo>
                  <a:lnTo>
                    <a:pt x="231" y="191"/>
                  </a:lnTo>
                  <a:lnTo>
                    <a:pt x="209" y="190"/>
                  </a:lnTo>
                  <a:lnTo>
                    <a:pt x="186" y="186"/>
                  </a:lnTo>
                  <a:lnTo>
                    <a:pt x="162" y="182"/>
                  </a:lnTo>
                  <a:lnTo>
                    <a:pt x="138" y="176"/>
                  </a:lnTo>
                  <a:lnTo>
                    <a:pt x="115" y="169"/>
                  </a:lnTo>
                  <a:lnTo>
                    <a:pt x="92" y="162"/>
                  </a:lnTo>
                  <a:lnTo>
                    <a:pt x="71" y="155"/>
                  </a:lnTo>
                  <a:lnTo>
                    <a:pt x="51" y="147"/>
                  </a:lnTo>
                  <a:lnTo>
                    <a:pt x="34" y="141"/>
                  </a:lnTo>
                  <a:lnTo>
                    <a:pt x="19" y="136"/>
                  </a:lnTo>
                  <a:lnTo>
                    <a:pt x="9" y="131"/>
                  </a:lnTo>
                  <a:lnTo>
                    <a:pt x="2" y="128"/>
                  </a:lnTo>
                  <a:lnTo>
                    <a:pt x="0" y="126"/>
                  </a:lnTo>
                  <a:lnTo>
                    <a:pt x="8" y="123"/>
                  </a:lnTo>
                  <a:lnTo>
                    <a:pt x="19" y="122"/>
                  </a:lnTo>
                  <a:lnTo>
                    <a:pt x="31" y="122"/>
                  </a:lnTo>
                  <a:lnTo>
                    <a:pt x="46" y="124"/>
                  </a:lnTo>
                  <a:lnTo>
                    <a:pt x="62" y="128"/>
                  </a:lnTo>
                  <a:lnTo>
                    <a:pt x="79" y="131"/>
                  </a:lnTo>
                  <a:lnTo>
                    <a:pt x="96" y="136"/>
                  </a:lnTo>
                  <a:lnTo>
                    <a:pt x="115" y="140"/>
                  </a:lnTo>
                  <a:lnTo>
                    <a:pt x="133" y="146"/>
                  </a:lnTo>
                  <a:lnTo>
                    <a:pt x="153" y="151"/>
                  </a:lnTo>
                  <a:lnTo>
                    <a:pt x="171" y="155"/>
                  </a:lnTo>
                  <a:lnTo>
                    <a:pt x="190" y="159"/>
                  </a:lnTo>
                  <a:lnTo>
                    <a:pt x="207" y="162"/>
                  </a:lnTo>
                  <a:lnTo>
                    <a:pt x="223" y="164"/>
                  </a:lnTo>
                  <a:lnTo>
                    <a:pt x="238" y="164"/>
                  </a:lnTo>
                  <a:lnTo>
                    <a:pt x="252" y="163"/>
                  </a:lnTo>
                  <a:lnTo>
                    <a:pt x="261" y="158"/>
                  </a:lnTo>
                  <a:lnTo>
                    <a:pt x="269" y="149"/>
                  </a:lnTo>
                  <a:lnTo>
                    <a:pt x="275" y="140"/>
                  </a:lnTo>
                  <a:lnTo>
                    <a:pt x="279" y="129"/>
                  </a:lnTo>
                  <a:lnTo>
                    <a:pt x="283" y="118"/>
                  </a:lnTo>
                  <a:lnTo>
                    <a:pt x="285" y="107"/>
                  </a:lnTo>
                  <a:lnTo>
                    <a:pt x="286" y="95"/>
                  </a:lnTo>
                  <a:lnTo>
                    <a:pt x="286" y="85"/>
                  </a:lnTo>
                  <a:lnTo>
                    <a:pt x="283" y="63"/>
                  </a:lnTo>
                  <a:lnTo>
                    <a:pt x="277" y="45"/>
                  </a:lnTo>
                  <a:lnTo>
                    <a:pt x="269" y="24"/>
                  </a:lnTo>
                  <a:lnTo>
                    <a:pt x="260" y="1"/>
                  </a:lnTo>
                  <a:lnTo>
                    <a:pt x="266" y="0"/>
                  </a:lnTo>
                  <a:lnTo>
                    <a:pt x="275" y="11"/>
                  </a:lnTo>
                  <a:lnTo>
                    <a:pt x="285" y="31"/>
                  </a:lnTo>
                  <a:lnTo>
                    <a:pt x="294" y="58"/>
                  </a:lnTo>
                  <a:lnTo>
                    <a:pt x="301" y="90"/>
                  </a:lnTo>
                  <a:lnTo>
                    <a:pt x="304" y="122"/>
                  </a:lnTo>
                  <a:lnTo>
                    <a:pt x="298" y="152"/>
                  </a:lnTo>
                  <a:lnTo>
                    <a:pt x="284" y="1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4" name="Freeform 390"/>
            <p:cNvSpPr>
              <a:spLocks/>
            </p:cNvSpPr>
            <p:nvPr/>
          </p:nvSpPr>
          <p:spPr bwMode="auto">
            <a:xfrm>
              <a:off x="2005" y="697"/>
              <a:ext cx="117" cy="68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235" y="6"/>
                </a:cxn>
                <a:cxn ang="0">
                  <a:pos x="233" y="10"/>
                </a:cxn>
                <a:cxn ang="0">
                  <a:pos x="230" y="13"/>
                </a:cxn>
                <a:cxn ang="0">
                  <a:pos x="225" y="15"/>
                </a:cxn>
                <a:cxn ang="0">
                  <a:pos x="220" y="17"/>
                </a:cxn>
                <a:cxn ang="0">
                  <a:pos x="215" y="19"/>
                </a:cxn>
                <a:cxn ang="0">
                  <a:pos x="210" y="21"/>
                </a:cxn>
                <a:cxn ang="0">
                  <a:pos x="205" y="25"/>
                </a:cxn>
                <a:cxn ang="0">
                  <a:pos x="196" y="34"/>
                </a:cxn>
                <a:cxn ang="0">
                  <a:pos x="187" y="45"/>
                </a:cxn>
                <a:cxn ang="0">
                  <a:pos x="178" y="56"/>
                </a:cxn>
                <a:cxn ang="0">
                  <a:pos x="167" y="67"/>
                </a:cxn>
                <a:cxn ang="0">
                  <a:pos x="157" y="79"/>
                </a:cxn>
                <a:cxn ang="0">
                  <a:pos x="148" y="89"/>
                </a:cxn>
                <a:cxn ang="0">
                  <a:pos x="136" y="100"/>
                </a:cxn>
                <a:cxn ang="0">
                  <a:pos x="126" y="109"/>
                </a:cxn>
                <a:cxn ang="0">
                  <a:pos x="114" y="118"/>
                </a:cxn>
                <a:cxn ang="0">
                  <a:pos x="103" y="125"/>
                </a:cxn>
                <a:cxn ang="0">
                  <a:pos x="90" y="131"/>
                </a:cxn>
                <a:cxn ang="0">
                  <a:pos x="78" y="135"/>
                </a:cxn>
                <a:cxn ang="0">
                  <a:pos x="64" y="138"/>
                </a:cxn>
                <a:cxn ang="0">
                  <a:pos x="50" y="136"/>
                </a:cxn>
                <a:cxn ang="0">
                  <a:pos x="35" y="134"/>
                </a:cxn>
                <a:cxn ang="0">
                  <a:pos x="19" y="128"/>
                </a:cxn>
                <a:cxn ang="0">
                  <a:pos x="12" y="126"/>
                </a:cxn>
                <a:cxn ang="0">
                  <a:pos x="7" y="121"/>
                </a:cxn>
                <a:cxn ang="0">
                  <a:pos x="4" y="116"/>
                </a:cxn>
                <a:cxn ang="0">
                  <a:pos x="0" y="109"/>
                </a:cxn>
                <a:cxn ang="0">
                  <a:pos x="11" y="110"/>
                </a:cxn>
                <a:cxn ang="0">
                  <a:pos x="20" y="112"/>
                </a:cxn>
                <a:cxn ang="0">
                  <a:pos x="30" y="113"/>
                </a:cxn>
                <a:cxn ang="0">
                  <a:pos x="41" y="115"/>
                </a:cxn>
                <a:cxn ang="0">
                  <a:pos x="51" y="115"/>
                </a:cxn>
                <a:cxn ang="0">
                  <a:pos x="61" y="113"/>
                </a:cxn>
                <a:cxn ang="0">
                  <a:pos x="72" y="110"/>
                </a:cxn>
                <a:cxn ang="0">
                  <a:pos x="82" y="104"/>
                </a:cxn>
                <a:cxn ang="0">
                  <a:pos x="103" y="94"/>
                </a:cxn>
                <a:cxn ang="0">
                  <a:pos x="121" y="78"/>
                </a:cxn>
                <a:cxn ang="0">
                  <a:pos x="139" y="60"/>
                </a:cxn>
                <a:cxn ang="0">
                  <a:pos x="155" y="42"/>
                </a:cxn>
                <a:cxn ang="0">
                  <a:pos x="171" y="26"/>
                </a:cxn>
                <a:cxn ang="0">
                  <a:pos x="189" y="12"/>
                </a:cxn>
                <a:cxn ang="0">
                  <a:pos x="210" y="3"/>
                </a:cxn>
                <a:cxn ang="0">
                  <a:pos x="234" y="0"/>
                </a:cxn>
              </a:cxnLst>
              <a:rect l="0" t="0" r="r" b="b"/>
              <a:pathLst>
                <a:path w="235" h="138">
                  <a:moveTo>
                    <a:pt x="234" y="0"/>
                  </a:moveTo>
                  <a:lnTo>
                    <a:pt x="235" y="6"/>
                  </a:lnTo>
                  <a:lnTo>
                    <a:pt x="233" y="10"/>
                  </a:lnTo>
                  <a:lnTo>
                    <a:pt x="230" y="13"/>
                  </a:lnTo>
                  <a:lnTo>
                    <a:pt x="225" y="15"/>
                  </a:lnTo>
                  <a:lnTo>
                    <a:pt x="220" y="17"/>
                  </a:lnTo>
                  <a:lnTo>
                    <a:pt x="215" y="19"/>
                  </a:lnTo>
                  <a:lnTo>
                    <a:pt x="210" y="21"/>
                  </a:lnTo>
                  <a:lnTo>
                    <a:pt x="205" y="25"/>
                  </a:lnTo>
                  <a:lnTo>
                    <a:pt x="196" y="34"/>
                  </a:lnTo>
                  <a:lnTo>
                    <a:pt x="187" y="45"/>
                  </a:lnTo>
                  <a:lnTo>
                    <a:pt x="178" y="56"/>
                  </a:lnTo>
                  <a:lnTo>
                    <a:pt x="167" y="67"/>
                  </a:lnTo>
                  <a:lnTo>
                    <a:pt x="157" y="79"/>
                  </a:lnTo>
                  <a:lnTo>
                    <a:pt x="148" y="89"/>
                  </a:lnTo>
                  <a:lnTo>
                    <a:pt x="136" y="100"/>
                  </a:lnTo>
                  <a:lnTo>
                    <a:pt x="126" y="109"/>
                  </a:lnTo>
                  <a:lnTo>
                    <a:pt x="114" y="118"/>
                  </a:lnTo>
                  <a:lnTo>
                    <a:pt x="103" y="125"/>
                  </a:lnTo>
                  <a:lnTo>
                    <a:pt x="90" y="131"/>
                  </a:lnTo>
                  <a:lnTo>
                    <a:pt x="78" y="135"/>
                  </a:lnTo>
                  <a:lnTo>
                    <a:pt x="64" y="138"/>
                  </a:lnTo>
                  <a:lnTo>
                    <a:pt x="50" y="136"/>
                  </a:lnTo>
                  <a:lnTo>
                    <a:pt x="35" y="134"/>
                  </a:lnTo>
                  <a:lnTo>
                    <a:pt x="19" y="128"/>
                  </a:lnTo>
                  <a:lnTo>
                    <a:pt x="12" y="126"/>
                  </a:lnTo>
                  <a:lnTo>
                    <a:pt x="7" y="121"/>
                  </a:lnTo>
                  <a:lnTo>
                    <a:pt x="4" y="116"/>
                  </a:lnTo>
                  <a:lnTo>
                    <a:pt x="0" y="109"/>
                  </a:lnTo>
                  <a:lnTo>
                    <a:pt x="11" y="110"/>
                  </a:lnTo>
                  <a:lnTo>
                    <a:pt x="20" y="112"/>
                  </a:lnTo>
                  <a:lnTo>
                    <a:pt x="30" y="113"/>
                  </a:lnTo>
                  <a:lnTo>
                    <a:pt x="41" y="115"/>
                  </a:lnTo>
                  <a:lnTo>
                    <a:pt x="51" y="115"/>
                  </a:lnTo>
                  <a:lnTo>
                    <a:pt x="61" y="113"/>
                  </a:lnTo>
                  <a:lnTo>
                    <a:pt x="72" y="110"/>
                  </a:lnTo>
                  <a:lnTo>
                    <a:pt x="82" y="104"/>
                  </a:lnTo>
                  <a:lnTo>
                    <a:pt x="103" y="94"/>
                  </a:lnTo>
                  <a:lnTo>
                    <a:pt x="121" y="78"/>
                  </a:lnTo>
                  <a:lnTo>
                    <a:pt x="139" y="60"/>
                  </a:lnTo>
                  <a:lnTo>
                    <a:pt x="155" y="42"/>
                  </a:lnTo>
                  <a:lnTo>
                    <a:pt x="171" y="26"/>
                  </a:lnTo>
                  <a:lnTo>
                    <a:pt x="189" y="12"/>
                  </a:lnTo>
                  <a:lnTo>
                    <a:pt x="210" y="3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5" name="Freeform 391"/>
            <p:cNvSpPr>
              <a:spLocks/>
            </p:cNvSpPr>
            <p:nvPr/>
          </p:nvSpPr>
          <p:spPr bwMode="auto">
            <a:xfrm>
              <a:off x="1890" y="726"/>
              <a:ext cx="237" cy="164"/>
            </a:xfrm>
            <a:custGeom>
              <a:avLst/>
              <a:gdLst/>
              <a:ahLst/>
              <a:cxnLst>
                <a:cxn ang="0">
                  <a:pos x="270" y="306"/>
                </a:cxn>
                <a:cxn ang="0">
                  <a:pos x="244" y="321"/>
                </a:cxn>
                <a:cxn ang="0">
                  <a:pos x="214" y="329"/>
                </a:cxn>
                <a:cxn ang="0">
                  <a:pos x="179" y="325"/>
                </a:cxn>
                <a:cxn ang="0">
                  <a:pos x="133" y="304"/>
                </a:cxn>
                <a:cxn ang="0">
                  <a:pos x="77" y="263"/>
                </a:cxn>
                <a:cxn ang="0">
                  <a:pos x="31" y="216"/>
                </a:cxn>
                <a:cxn ang="0">
                  <a:pos x="4" y="180"/>
                </a:cxn>
                <a:cxn ang="0">
                  <a:pos x="21" y="150"/>
                </a:cxn>
                <a:cxn ang="0">
                  <a:pos x="25" y="157"/>
                </a:cxn>
                <a:cxn ang="0">
                  <a:pos x="39" y="174"/>
                </a:cxn>
                <a:cxn ang="0">
                  <a:pos x="61" y="198"/>
                </a:cxn>
                <a:cxn ang="0">
                  <a:pos x="88" y="226"/>
                </a:cxn>
                <a:cxn ang="0">
                  <a:pos x="119" y="253"/>
                </a:cxn>
                <a:cxn ang="0">
                  <a:pos x="152" y="276"/>
                </a:cxn>
                <a:cxn ang="0">
                  <a:pos x="187" y="292"/>
                </a:cxn>
                <a:cxn ang="0">
                  <a:pos x="220" y="295"/>
                </a:cxn>
                <a:cxn ang="0">
                  <a:pos x="247" y="281"/>
                </a:cxn>
                <a:cxn ang="0">
                  <a:pos x="279" y="251"/>
                </a:cxn>
                <a:cxn ang="0">
                  <a:pos x="314" y="210"/>
                </a:cxn>
                <a:cxn ang="0">
                  <a:pos x="351" y="162"/>
                </a:cxn>
                <a:cxn ang="0">
                  <a:pos x="385" y="113"/>
                </a:cxn>
                <a:cxn ang="0">
                  <a:pos x="414" y="69"/>
                </a:cxn>
                <a:cxn ang="0">
                  <a:pos x="435" y="35"/>
                </a:cxn>
                <a:cxn ang="0">
                  <a:pos x="446" y="16"/>
                </a:cxn>
                <a:cxn ang="0">
                  <a:pos x="475" y="3"/>
                </a:cxn>
                <a:cxn ang="0">
                  <a:pos x="464" y="21"/>
                </a:cxn>
                <a:cxn ang="0">
                  <a:pos x="445" y="53"/>
                </a:cxn>
                <a:cxn ang="0">
                  <a:pos x="419" y="96"/>
                </a:cxn>
                <a:cxn ang="0">
                  <a:pos x="389" y="144"/>
                </a:cxn>
                <a:cxn ang="0">
                  <a:pos x="357" y="194"/>
                </a:cxn>
                <a:cxn ang="0">
                  <a:pos x="325" y="241"/>
                </a:cxn>
                <a:cxn ang="0">
                  <a:pos x="294" y="281"/>
                </a:cxn>
              </a:cxnLst>
              <a:rect l="0" t="0" r="r" b="b"/>
              <a:pathLst>
                <a:path w="476" h="329">
                  <a:moveTo>
                    <a:pt x="280" y="298"/>
                  </a:moveTo>
                  <a:lnTo>
                    <a:pt x="270" y="306"/>
                  </a:lnTo>
                  <a:lnTo>
                    <a:pt x="258" y="314"/>
                  </a:lnTo>
                  <a:lnTo>
                    <a:pt x="244" y="321"/>
                  </a:lnTo>
                  <a:lnTo>
                    <a:pt x="230" y="325"/>
                  </a:lnTo>
                  <a:lnTo>
                    <a:pt x="214" y="329"/>
                  </a:lnTo>
                  <a:lnTo>
                    <a:pt x="197" y="329"/>
                  </a:lnTo>
                  <a:lnTo>
                    <a:pt x="179" y="325"/>
                  </a:lnTo>
                  <a:lnTo>
                    <a:pt x="160" y="319"/>
                  </a:lnTo>
                  <a:lnTo>
                    <a:pt x="133" y="304"/>
                  </a:lnTo>
                  <a:lnTo>
                    <a:pt x="104" y="286"/>
                  </a:lnTo>
                  <a:lnTo>
                    <a:pt x="77" y="263"/>
                  </a:lnTo>
                  <a:lnTo>
                    <a:pt x="53" y="239"/>
                  </a:lnTo>
                  <a:lnTo>
                    <a:pt x="31" y="216"/>
                  </a:lnTo>
                  <a:lnTo>
                    <a:pt x="15" y="196"/>
                  </a:lnTo>
                  <a:lnTo>
                    <a:pt x="4" y="180"/>
                  </a:lnTo>
                  <a:lnTo>
                    <a:pt x="0" y="171"/>
                  </a:lnTo>
                  <a:lnTo>
                    <a:pt x="21" y="150"/>
                  </a:lnTo>
                  <a:lnTo>
                    <a:pt x="22" y="151"/>
                  </a:lnTo>
                  <a:lnTo>
                    <a:pt x="25" y="157"/>
                  </a:lnTo>
                  <a:lnTo>
                    <a:pt x="31" y="164"/>
                  </a:lnTo>
                  <a:lnTo>
                    <a:pt x="39" y="174"/>
                  </a:lnTo>
                  <a:lnTo>
                    <a:pt x="50" y="186"/>
                  </a:lnTo>
                  <a:lnTo>
                    <a:pt x="61" y="198"/>
                  </a:lnTo>
                  <a:lnTo>
                    <a:pt x="74" y="212"/>
                  </a:lnTo>
                  <a:lnTo>
                    <a:pt x="88" y="226"/>
                  </a:lnTo>
                  <a:lnTo>
                    <a:pt x="103" y="240"/>
                  </a:lnTo>
                  <a:lnTo>
                    <a:pt x="119" y="253"/>
                  </a:lnTo>
                  <a:lnTo>
                    <a:pt x="135" y="265"/>
                  </a:lnTo>
                  <a:lnTo>
                    <a:pt x="152" y="276"/>
                  </a:lnTo>
                  <a:lnTo>
                    <a:pt x="169" y="285"/>
                  </a:lnTo>
                  <a:lnTo>
                    <a:pt x="187" y="292"/>
                  </a:lnTo>
                  <a:lnTo>
                    <a:pt x="204" y="295"/>
                  </a:lnTo>
                  <a:lnTo>
                    <a:pt x="220" y="295"/>
                  </a:lnTo>
                  <a:lnTo>
                    <a:pt x="233" y="291"/>
                  </a:lnTo>
                  <a:lnTo>
                    <a:pt x="247" y="281"/>
                  </a:lnTo>
                  <a:lnTo>
                    <a:pt x="263" y="269"/>
                  </a:lnTo>
                  <a:lnTo>
                    <a:pt x="279" y="251"/>
                  </a:lnTo>
                  <a:lnTo>
                    <a:pt x="297" y="232"/>
                  </a:lnTo>
                  <a:lnTo>
                    <a:pt x="314" y="210"/>
                  </a:lnTo>
                  <a:lnTo>
                    <a:pt x="333" y="186"/>
                  </a:lnTo>
                  <a:lnTo>
                    <a:pt x="351" y="162"/>
                  </a:lnTo>
                  <a:lnTo>
                    <a:pt x="369" y="137"/>
                  </a:lnTo>
                  <a:lnTo>
                    <a:pt x="385" y="113"/>
                  </a:lnTo>
                  <a:lnTo>
                    <a:pt x="400" y="90"/>
                  </a:lnTo>
                  <a:lnTo>
                    <a:pt x="414" y="69"/>
                  </a:lnTo>
                  <a:lnTo>
                    <a:pt x="425" y="51"/>
                  </a:lnTo>
                  <a:lnTo>
                    <a:pt x="435" y="35"/>
                  </a:lnTo>
                  <a:lnTo>
                    <a:pt x="442" y="23"/>
                  </a:lnTo>
                  <a:lnTo>
                    <a:pt x="446" y="16"/>
                  </a:lnTo>
                  <a:lnTo>
                    <a:pt x="476" y="0"/>
                  </a:lnTo>
                  <a:lnTo>
                    <a:pt x="475" y="3"/>
                  </a:lnTo>
                  <a:lnTo>
                    <a:pt x="470" y="9"/>
                  </a:lnTo>
                  <a:lnTo>
                    <a:pt x="464" y="21"/>
                  </a:lnTo>
                  <a:lnTo>
                    <a:pt x="455" y="36"/>
                  </a:lnTo>
                  <a:lnTo>
                    <a:pt x="445" y="53"/>
                  </a:lnTo>
                  <a:lnTo>
                    <a:pt x="433" y="74"/>
                  </a:lnTo>
                  <a:lnTo>
                    <a:pt x="419" y="96"/>
                  </a:lnTo>
                  <a:lnTo>
                    <a:pt x="405" y="119"/>
                  </a:lnTo>
                  <a:lnTo>
                    <a:pt x="389" y="144"/>
                  </a:lnTo>
                  <a:lnTo>
                    <a:pt x="373" y="169"/>
                  </a:lnTo>
                  <a:lnTo>
                    <a:pt x="357" y="194"/>
                  </a:lnTo>
                  <a:lnTo>
                    <a:pt x="341" y="218"/>
                  </a:lnTo>
                  <a:lnTo>
                    <a:pt x="325" y="241"/>
                  </a:lnTo>
                  <a:lnTo>
                    <a:pt x="309" y="262"/>
                  </a:lnTo>
                  <a:lnTo>
                    <a:pt x="294" y="281"/>
                  </a:lnTo>
                  <a:lnTo>
                    <a:pt x="280" y="2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6" name="Freeform 392"/>
            <p:cNvSpPr>
              <a:spLocks/>
            </p:cNvSpPr>
            <p:nvPr/>
          </p:nvSpPr>
          <p:spPr bwMode="auto">
            <a:xfrm>
              <a:off x="2121" y="747"/>
              <a:ext cx="29" cy="189"/>
            </a:xfrm>
            <a:custGeom>
              <a:avLst/>
              <a:gdLst/>
              <a:ahLst/>
              <a:cxnLst>
                <a:cxn ang="0">
                  <a:pos x="44" y="57"/>
                </a:cxn>
                <a:cxn ang="0">
                  <a:pos x="33" y="159"/>
                </a:cxn>
                <a:cxn ang="0">
                  <a:pos x="59" y="378"/>
                </a:cxn>
                <a:cxn ang="0">
                  <a:pos x="41" y="350"/>
                </a:cxn>
                <a:cxn ang="0">
                  <a:pos x="29" y="317"/>
                </a:cxn>
                <a:cxn ang="0">
                  <a:pos x="18" y="279"/>
                </a:cxn>
                <a:cxn ang="0">
                  <a:pos x="13" y="237"/>
                </a:cxn>
                <a:cxn ang="0">
                  <a:pos x="8" y="194"/>
                </a:cxn>
                <a:cxn ang="0">
                  <a:pos x="5" y="152"/>
                </a:cxn>
                <a:cxn ang="0">
                  <a:pos x="2" y="110"/>
                </a:cxn>
                <a:cxn ang="0">
                  <a:pos x="0" y="73"/>
                </a:cxn>
                <a:cxn ang="0">
                  <a:pos x="2" y="64"/>
                </a:cxn>
                <a:cxn ang="0">
                  <a:pos x="6" y="54"/>
                </a:cxn>
                <a:cxn ang="0">
                  <a:pos x="10" y="44"/>
                </a:cxn>
                <a:cxn ang="0">
                  <a:pos x="16" y="33"/>
                </a:cxn>
                <a:cxn ang="0">
                  <a:pos x="23" y="23"/>
                </a:cxn>
                <a:cxn ang="0">
                  <a:pos x="31" y="14"/>
                </a:cxn>
                <a:cxn ang="0">
                  <a:pos x="39" y="6"/>
                </a:cxn>
                <a:cxn ang="0">
                  <a:pos x="48" y="0"/>
                </a:cxn>
                <a:cxn ang="0">
                  <a:pos x="48" y="7"/>
                </a:cxn>
                <a:cxn ang="0">
                  <a:pos x="47" y="22"/>
                </a:cxn>
                <a:cxn ang="0">
                  <a:pos x="45" y="41"/>
                </a:cxn>
                <a:cxn ang="0">
                  <a:pos x="44" y="57"/>
                </a:cxn>
              </a:cxnLst>
              <a:rect l="0" t="0" r="r" b="b"/>
              <a:pathLst>
                <a:path w="59" h="378">
                  <a:moveTo>
                    <a:pt x="44" y="57"/>
                  </a:moveTo>
                  <a:lnTo>
                    <a:pt x="33" y="159"/>
                  </a:lnTo>
                  <a:lnTo>
                    <a:pt x="59" y="378"/>
                  </a:lnTo>
                  <a:lnTo>
                    <a:pt x="41" y="350"/>
                  </a:lnTo>
                  <a:lnTo>
                    <a:pt x="29" y="317"/>
                  </a:lnTo>
                  <a:lnTo>
                    <a:pt x="18" y="279"/>
                  </a:lnTo>
                  <a:lnTo>
                    <a:pt x="13" y="237"/>
                  </a:lnTo>
                  <a:lnTo>
                    <a:pt x="8" y="194"/>
                  </a:lnTo>
                  <a:lnTo>
                    <a:pt x="5" y="152"/>
                  </a:lnTo>
                  <a:lnTo>
                    <a:pt x="2" y="110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6" y="54"/>
                  </a:lnTo>
                  <a:lnTo>
                    <a:pt x="10" y="44"/>
                  </a:lnTo>
                  <a:lnTo>
                    <a:pt x="16" y="33"/>
                  </a:lnTo>
                  <a:lnTo>
                    <a:pt x="23" y="23"/>
                  </a:lnTo>
                  <a:lnTo>
                    <a:pt x="31" y="14"/>
                  </a:lnTo>
                  <a:lnTo>
                    <a:pt x="39" y="6"/>
                  </a:lnTo>
                  <a:lnTo>
                    <a:pt x="48" y="0"/>
                  </a:lnTo>
                  <a:lnTo>
                    <a:pt x="48" y="7"/>
                  </a:lnTo>
                  <a:lnTo>
                    <a:pt x="47" y="22"/>
                  </a:lnTo>
                  <a:lnTo>
                    <a:pt x="45" y="41"/>
                  </a:lnTo>
                  <a:lnTo>
                    <a:pt x="44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7" name="Freeform 393"/>
            <p:cNvSpPr>
              <a:spLocks/>
            </p:cNvSpPr>
            <p:nvPr/>
          </p:nvSpPr>
          <p:spPr bwMode="auto">
            <a:xfrm>
              <a:off x="2084" y="305"/>
              <a:ext cx="26" cy="4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6" y="12"/>
                </a:cxn>
                <a:cxn ang="0">
                  <a:pos x="9" y="22"/>
                </a:cxn>
                <a:cxn ang="0">
                  <a:pos x="14" y="32"/>
                </a:cxn>
                <a:cxn ang="0">
                  <a:pos x="20" y="41"/>
                </a:cxn>
                <a:cxn ang="0">
                  <a:pos x="27" y="51"/>
                </a:cxn>
                <a:cxn ang="0">
                  <a:pos x="35" y="59"/>
                </a:cxn>
                <a:cxn ang="0">
                  <a:pos x="43" y="67"/>
                </a:cxn>
                <a:cxn ang="0">
                  <a:pos x="53" y="75"/>
                </a:cxn>
                <a:cxn ang="0">
                  <a:pos x="51" y="81"/>
                </a:cxn>
                <a:cxn ang="0">
                  <a:pos x="45" y="88"/>
                </a:cxn>
                <a:cxn ang="0">
                  <a:pos x="38" y="93"/>
                </a:cxn>
                <a:cxn ang="0">
                  <a:pos x="35" y="93"/>
                </a:cxn>
                <a:cxn ang="0">
                  <a:pos x="36" y="86"/>
                </a:cxn>
                <a:cxn ang="0">
                  <a:pos x="36" y="81"/>
                </a:cxn>
                <a:cxn ang="0">
                  <a:pos x="32" y="75"/>
                </a:cxn>
                <a:cxn ang="0">
                  <a:pos x="29" y="69"/>
                </a:cxn>
                <a:cxn ang="0">
                  <a:pos x="23" y="65"/>
                </a:cxn>
                <a:cxn ang="0">
                  <a:pos x="17" y="59"/>
                </a:cxn>
                <a:cxn ang="0">
                  <a:pos x="12" y="53"/>
                </a:cxn>
                <a:cxn ang="0">
                  <a:pos x="6" y="46"/>
                </a:cxn>
                <a:cxn ang="0">
                  <a:pos x="1" y="33"/>
                </a:cxn>
                <a:cxn ang="0">
                  <a:pos x="0" y="17"/>
                </a:cxn>
                <a:cxn ang="0">
                  <a:pos x="1" y="5"/>
                </a:cxn>
                <a:cxn ang="0">
                  <a:pos x="4" y="0"/>
                </a:cxn>
              </a:cxnLst>
              <a:rect l="0" t="0" r="r" b="b"/>
              <a:pathLst>
                <a:path w="53" h="93">
                  <a:moveTo>
                    <a:pt x="4" y="0"/>
                  </a:moveTo>
                  <a:lnTo>
                    <a:pt x="6" y="12"/>
                  </a:lnTo>
                  <a:lnTo>
                    <a:pt x="9" y="22"/>
                  </a:lnTo>
                  <a:lnTo>
                    <a:pt x="14" y="32"/>
                  </a:lnTo>
                  <a:lnTo>
                    <a:pt x="20" y="41"/>
                  </a:lnTo>
                  <a:lnTo>
                    <a:pt x="27" y="51"/>
                  </a:lnTo>
                  <a:lnTo>
                    <a:pt x="35" y="59"/>
                  </a:lnTo>
                  <a:lnTo>
                    <a:pt x="43" y="67"/>
                  </a:lnTo>
                  <a:lnTo>
                    <a:pt x="53" y="75"/>
                  </a:lnTo>
                  <a:lnTo>
                    <a:pt x="51" y="81"/>
                  </a:lnTo>
                  <a:lnTo>
                    <a:pt x="45" y="88"/>
                  </a:lnTo>
                  <a:lnTo>
                    <a:pt x="38" y="93"/>
                  </a:lnTo>
                  <a:lnTo>
                    <a:pt x="35" y="93"/>
                  </a:lnTo>
                  <a:lnTo>
                    <a:pt x="36" y="86"/>
                  </a:lnTo>
                  <a:lnTo>
                    <a:pt x="36" y="81"/>
                  </a:lnTo>
                  <a:lnTo>
                    <a:pt x="32" y="75"/>
                  </a:lnTo>
                  <a:lnTo>
                    <a:pt x="29" y="69"/>
                  </a:lnTo>
                  <a:lnTo>
                    <a:pt x="23" y="65"/>
                  </a:lnTo>
                  <a:lnTo>
                    <a:pt x="17" y="59"/>
                  </a:lnTo>
                  <a:lnTo>
                    <a:pt x="12" y="53"/>
                  </a:lnTo>
                  <a:lnTo>
                    <a:pt x="6" y="46"/>
                  </a:lnTo>
                  <a:lnTo>
                    <a:pt x="1" y="33"/>
                  </a:lnTo>
                  <a:lnTo>
                    <a:pt x="0" y="17"/>
                  </a:lnTo>
                  <a:lnTo>
                    <a:pt x="1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8" name="Freeform 394"/>
            <p:cNvSpPr>
              <a:spLocks/>
            </p:cNvSpPr>
            <p:nvPr/>
          </p:nvSpPr>
          <p:spPr bwMode="auto">
            <a:xfrm>
              <a:off x="2067" y="364"/>
              <a:ext cx="41" cy="2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77" y="12"/>
                </a:cxn>
                <a:cxn ang="0">
                  <a:pos x="73" y="20"/>
                </a:cxn>
                <a:cxn ang="0">
                  <a:pos x="65" y="28"/>
                </a:cxn>
                <a:cxn ang="0">
                  <a:pos x="52" y="38"/>
                </a:cxn>
                <a:cxn ang="0">
                  <a:pos x="37" y="39"/>
                </a:cxn>
                <a:cxn ang="0">
                  <a:pos x="25" y="38"/>
                </a:cxn>
                <a:cxn ang="0">
                  <a:pos x="16" y="35"/>
                </a:cxn>
                <a:cxn ang="0">
                  <a:pos x="9" y="31"/>
                </a:cxn>
                <a:cxn ang="0">
                  <a:pos x="4" y="27"/>
                </a:cxn>
                <a:cxn ang="0">
                  <a:pos x="1" y="23"/>
                </a:cxn>
                <a:cxn ang="0">
                  <a:pos x="0" y="19"/>
                </a:cxn>
                <a:cxn ang="0">
                  <a:pos x="0" y="17"/>
                </a:cxn>
                <a:cxn ang="0">
                  <a:pos x="18" y="21"/>
                </a:cxn>
                <a:cxn ang="0">
                  <a:pos x="34" y="23"/>
                </a:cxn>
                <a:cxn ang="0">
                  <a:pos x="48" y="20"/>
                </a:cxn>
                <a:cxn ang="0">
                  <a:pos x="60" y="15"/>
                </a:cxn>
                <a:cxn ang="0">
                  <a:pos x="69" y="10"/>
                </a:cxn>
                <a:cxn ang="0">
                  <a:pos x="76" y="4"/>
                </a:cxn>
                <a:cxn ang="0">
                  <a:pos x="79" y="1"/>
                </a:cxn>
                <a:cxn ang="0">
                  <a:pos x="82" y="0"/>
                </a:cxn>
              </a:cxnLst>
              <a:rect l="0" t="0" r="r" b="b"/>
              <a:pathLst>
                <a:path w="82" h="39">
                  <a:moveTo>
                    <a:pt x="82" y="0"/>
                  </a:moveTo>
                  <a:lnTo>
                    <a:pt x="77" y="12"/>
                  </a:lnTo>
                  <a:lnTo>
                    <a:pt x="73" y="20"/>
                  </a:lnTo>
                  <a:lnTo>
                    <a:pt x="65" y="28"/>
                  </a:lnTo>
                  <a:lnTo>
                    <a:pt x="52" y="38"/>
                  </a:lnTo>
                  <a:lnTo>
                    <a:pt x="37" y="39"/>
                  </a:lnTo>
                  <a:lnTo>
                    <a:pt x="25" y="38"/>
                  </a:lnTo>
                  <a:lnTo>
                    <a:pt x="16" y="35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18" y="21"/>
                  </a:lnTo>
                  <a:lnTo>
                    <a:pt x="34" y="23"/>
                  </a:lnTo>
                  <a:lnTo>
                    <a:pt x="48" y="20"/>
                  </a:lnTo>
                  <a:lnTo>
                    <a:pt x="60" y="15"/>
                  </a:lnTo>
                  <a:lnTo>
                    <a:pt x="69" y="10"/>
                  </a:lnTo>
                  <a:lnTo>
                    <a:pt x="76" y="4"/>
                  </a:lnTo>
                  <a:lnTo>
                    <a:pt x="79" y="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49" name="Freeform 399"/>
            <p:cNvSpPr>
              <a:spLocks/>
            </p:cNvSpPr>
            <p:nvPr/>
          </p:nvSpPr>
          <p:spPr bwMode="auto">
            <a:xfrm>
              <a:off x="2011" y="296"/>
              <a:ext cx="41" cy="37"/>
            </a:xfrm>
            <a:custGeom>
              <a:avLst/>
              <a:gdLst/>
              <a:ahLst/>
              <a:cxnLst>
                <a:cxn ang="0">
                  <a:pos x="13" y="28"/>
                </a:cxn>
                <a:cxn ang="0">
                  <a:pos x="14" y="20"/>
                </a:cxn>
                <a:cxn ang="0">
                  <a:pos x="17" y="12"/>
                </a:cxn>
                <a:cxn ang="0">
                  <a:pos x="23" y="5"/>
                </a:cxn>
                <a:cxn ang="0">
                  <a:pos x="31" y="0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4" y="13"/>
                </a:cxn>
                <a:cxn ang="0">
                  <a:pos x="1" y="21"/>
                </a:cxn>
                <a:cxn ang="0">
                  <a:pos x="0" y="30"/>
                </a:cxn>
                <a:cxn ang="0">
                  <a:pos x="1" y="39"/>
                </a:cxn>
                <a:cxn ang="0">
                  <a:pos x="5" y="47"/>
                </a:cxn>
                <a:cxn ang="0">
                  <a:pos x="9" y="54"/>
                </a:cxn>
                <a:cxn ang="0">
                  <a:pos x="15" y="61"/>
                </a:cxn>
                <a:cxn ang="0">
                  <a:pos x="23" y="66"/>
                </a:cxn>
                <a:cxn ang="0">
                  <a:pos x="31" y="70"/>
                </a:cxn>
                <a:cxn ang="0">
                  <a:pos x="40" y="72"/>
                </a:cxn>
                <a:cxn ang="0">
                  <a:pos x="51" y="73"/>
                </a:cxn>
                <a:cxn ang="0">
                  <a:pos x="60" y="72"/>
                </a:cxn>
                <a:cxn ang="0">
                  <a:pos x="69" y="71"/>
                </a:cxn>
                <a:cxn ang="0">
                  <a:pos x="76" y="68"/>
                </a:cxn>
                <a:cxn ang="0">
                  <a:pos x="83" y="63"/>
                </a:cxn>
                <a:cxn ang="0">
                  <a:pos x="78" y="64"/>
                </a:cxn>
                <a:cxn ang="0">
                  <a:pos x="75" y="64"/>
                </a:cxn>
                <a:cxn ang="0">
                  <a:pos x="70" y="65"/>
                </a:cxn>
                <a:cxn ang="0">
                  <a:pos x="66" y="65"/>
                </a:cxn>
                <a:cxn ang="0">
                  <a:pos x="55" y="64"/>
                </a:cxn>
                <a:cxn ang="0">
                  <a:pos x="45" y="63"/>
                </a:cxn>
                <a:cxn ang="0">
                  <a:pos x="36" y="59"/>
                </a:cxn>
                <a:cxn ang="0">
                  <a:pos x="29" y="55"/>
                </a:cxn>
                <a:cxn ang="0">
                  <a:pos x="22" y="49"/>
                </a:cxn>
                <a:cxn ang="0">
                  <a:pos x="17" y="43"/>
                </a:cxn>
                <a:cxn ang="0">
                  <a:pos x="14" y="36"/>
                </a:cxn>
                <a:cxn ang="0">
                  <a:pos x="13" y="28"/>
                </a:cxn>
              </a:cxnLst>
              <a:rect l="0" t="0" r="r" b="b"/>
              <a:pathLst>
                <a:path w="83" h="73">
                  <a:moveTo>
                    <a:pt x="13" y="28"/>
                  </a:moveTo>
                  <a:lnTo>
                    <a:pt x="14" y="20"/>
                  </a:lnTo>
                  <a:lnTo>
                    <a:pt x="17" y="12"/>
                  </a:lnTo>
                  <a:lnTo>
                    <a:pt x="23" y="5"/>
                  </a:lnTo>
                  <a:lnTo>
                    <a:pt x="31" y="0"/>
                  </a:lnTo>
                  <a:lnTo>
                    <a:pt x="13" y="0"/>
                  </a:lnTo>
                  <a:lnTo>
                    <a:pt x="7" y="6"/>
                  </a:lnTo>
                  <a:lnTo>
                    <a:pt x="4" y="13"/>
                  </a:lnTo>
                  <a:lnTo>
                    <a:pt x="1" y="21"/>
                  </a:lnTo>
                  <a:lnTo>
                    <a:pt x="0" y="30"/>
                  </a:lnTo>
                  <a:lnTo>
                    <a:pt x="1" y="39"/>
                  </a:lnTo>
                  <a:lnTo>
                    <a:pt x="5" y="47"/>
                  </a:lnTo>
                  <a:lnTo>
                    <a:pt x="9" y="54"/>
                  </a:lnTo>
                  <a:lnTo>
                    <a:pt x="15" y="61"/>
                  </a:lnTo>
                  <a:lnTo>
                    <a:pt x="23" y="66"/>
                  </a:lnTo>
                  <a:lnTo>
                    <a:pt x="31" y="70"/>
                  </a:lnTo>
                  <a:lnTo>
                    <a:pt x="40" y="72"/>
                  </a:lnTo>
                  <a:lnTo>
                    <a:pt x="51" y="73"/>
                  </a:lnTo>
                  <a:lnTo>
                    <a:pt x="60" y="72"/>
                  </a:lnTo>
                  <a:lnTo>
                    <a:pt x="69" y="71"/>
                  </a:lnTo>
                  <a:lnTo>
                    <a:pt x="76" y="68"/>
                  </a:lnTo>
                  <a:lnTo>
                    <a:pt x="83" y="63"/>
                  </a:lnTo>
                  <a:lnTo>
                    <a:pt x="78" y="64"/>
                  </a:lnTo>
                  <a:lnTo>
                    <a:pt x="75" y="64"/>
                  </a:lnTo>
                  <a:lnTo>
                    <a:pt x="70" y="65"/>
                  </a:lnTo>
                  <a:lnTo>
                    <a:pt x="66" y="65"/>
                  </a:lnTo>
                  <a:lnTo>
                    <a:pt x="55" y="64"/>
                  </a:lnTo>
                  <a:lnTo>
                    <a:pt x="45" y="63"/>
                  </a:lnTo>
                  <a:lnTo>
                    <a:pt x="36" y="59"/>
                  </a:lnTo>
                  <a:lnTo>
                    <a:pt x="29" y="55"/>
                  </a:lnTo>
                  <a:lnTo>
                    <a:pt x="22" y="49"/>
                  </a:lnTo>
                  <a:lnTo>
                    <a:pt x="17" y="43"/>
                  </a:lnTo>
                  <a:lnTo>
                    <a:pt x="14" y="36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50" name="Freeform 400"/>
            <p:cNvSpPr>
              <a:spLocks/>
            </p:cNvSpPr>
            <p:nvPr/>
          </p:nvSpPr>
          <p:spPr bwMode="auto">
            <a:xfrm>
              <a:off x="2104" y="286"/>
              <a:ext cx="37" cy="33"/>
            </a:xfrm>
            <a:custGeom>
              <a:avLst/>
              <a:gdLst/>
              <a:ahLst/>
              <a:cxnLst>
                <a:cxn ang="0">
                  <a:pos x="12" y="25"/>
                </a:cxn>
                <a:cxn ang="0">
                  <a:pos x="13" y="17"/>
                </a:cxn>
                <a:cxn ang="0">
                  <a:pos x="17" y="10"/>
                </a:cxn>
                <a:cxn ang="0">
                  <a:pos x="22" y="4"/>
                </a:cxn>
                <a:cxn ang="0">
                  <a:pos x="29" y="0"/>
                </a:cxn>
                <a:cxn ang="0">
                  <a:pos x="12" y="0"/>
                </a:cxn>
                <a:cxn ang="0">
                  <a:pos x="7" y="6"/>
                </a:cxn>
                <a:cxn ang="0">
                  <a:pos x="4" y="11"/>
                </a:cxn>
                <a:cxn ang="0">
                  <a:pos x="2" y="18"/>
                </a:cxn>
                <a:cxn ang="0">
                  <a:pos x="0" y="26"/>
                </a:cxn>
                <a:cxn ang="0">
                  <a:pos x="2" y="34"/>
                </a:cxn>
                <a:cxn ang="0">
                  <a:pos x="4" y="41"/>
                </a:cxn>
                <a:cxn ang="0">
                  <a:pos x="9" y="48"/>
                </a:cxn>
                <a:cxn ang="0">
                  <a:pos x="14" y="54"/>
                </a:cxn>
                <a:cxn ang="0">
                  <a:pos x="21" y="59"/>
                </a:cxn>
                <a:cxn ang="0">
                  <a:pos x="28" y="62"/>
                </a:cxn>
                <a:cxn ang="0">
                  <a:pos x="37" y="64"/>
                </a:cxn>
                <a:cxn ang="0">
                  <a:pos x="47" y="66"/>
                </a:cxn>
                <a:cxn ang="0">
                  <a:pos x="55" y="64"/>
                </a:cxn>
                <a:cxn ang="0">
                  <a:pos x="63" y="63"/>
                </a:cxn>
                <a:cxn ang="0">
                  <a:pos x="70" y="61"/>
                </a:cxn>
                <a:cxn ang="0">
                  <a:pos x="75" y="57"/>
                </a:cxn>
                <a:cxn ang="0">
                  <a:pos x="72" y="59"/>
                </a:cxn>
                <a:cxn ang="0">
                  <a:pos x="67" y="59"/>
                </a:cxn>
                <a:cxn ang="0">
                  <a:pos x="64" y="59"/>
                </a:cxn>
                <a:cxn ang="0">
                  <a:pos x="59" y="59"/>
                </a:cxn>
                <a:cxn ang="0">
                  <a:pos x="50" y="57"/>
                </a:cxn>
                <a:cxn ang="0">
                  <a:pos x="41" y="56"/>
                </a:cxn>
                <a:cxn ang="0">
                  <a:pos x="33" y="53"/>
                </a:cxn>
                <a:cxn ang="0">
                  <a:pos x="26" y="48"/>
                </a:cxn>
                <a:cxn ang="0">
                  <a:pos x="20" y="44"/>
                </a:cxn>
                <a:cxn ang="0">
                  <a:pos x="15" y="38"/>
                </a:cxn>
                <a:cxn ang="0">
                  <a:pos x="13" y="32"/>
                </a:cxn>
                <a:cxn ang="0">
                  <a:pos x="12" y="25"/>
                </a:cxn>
              </a:cxnLst>
              <a:rect l="0" t="0" r="r" b="b"/>
              <a:pathLst>
                <a:path w="75" h="66">
                  <a:moveTo>
                    <a:pt x="12" y="25"/>
                  </a:moveTo>
                  <a:lnTo>
                    <a:pt x="13" y="17"/>
                  </a:lnTo>
                  <a:lnTo>
                    <a:pt x="17" y="10"/>
                  </a:lnTo>
                  <a:lnTo>
                    <a:pt x="22" y="4"/>
                  </a:lnTo>
                  <a:lnTo>
                    <a:pt x="29" y="0"/>
                  </a:lnTo>
                  <a:lnTo>
                    <a:pt x="12" y="0"/>
                  </a:lnTo>
                  <a:lnTo>
                    <a:pt x="7" y="6"/>
                  </a:lnTo>
                  <a:lnTo>
                    <a:pt x="4" y="11"/>
                  </a:lnTo>
                  <a:lnTo>
                    <a:pt x="2" y="18"/>
                  </a:lnTo>
                  <a:lnTo>
                    <a:pt x="0" y="26"/>
                  </a:lnTo>
                  <a:lnTo>
                    <a:pt x="2" y="34"/>
                  </a:lnTo>
                  <a:lnTo>
                    <a:pt x="4" y="41"/>
                  </a:lnTo>
                  <a:lnTo>
                    <a:pt x="9" y="48"/>
                  </a:lnTo>
                  <a:lnTo>
                    <a:pt x="14" y="54"/>
                  </a:lnTo>
                  <a:lnTo>
                    <a:pt x="21" y="59"/>
                  </a:lnTo>
                  <a:lnTo>
                    <a:pt x="28" y="62"/>
                  </a:lnTo>
                  <a:lnTo>
                    <a:pt x="37" y="64"/>
                  </a:lnTo>
                  <a:lnTo>
                    <a:pt x="47" y="66"/>
                  </a:lnTo>
                  <a:lnTo>
                    <a:pt x="55" y="64"/>
                  </a:lnTo>
                  <a:lnTo>
                    <a:pt x="63" y="63"/>
                  </a:lnTo>
                  <a:lnTo>
                    <a:pt x="70" y="61"/>
                  </a:lnTo>
                  <a:lnTo>
                    <a:pt x="75" y="57"/>
                  </a:lnTo>
                  <a:lnTo>
                    <a:pt x="72" y="59"/>
                  </a:lnTo>
                  <a:lnTo>
                    <a:pt x="67" y="59"/>
                  </a:lnTo>
                  <a:lnTo>
                    <a:pt x="64" y="59"/>
                  </a:lnTo>
                  <a:lnTo>
                    <a:pt x="59" y="59"/>
                  </a:lnTo>
                  <a:lnTo>
                    <a:pt x="50" y="57"/>
                  </a:lnTo>
                  <a:lnTo>
                    <a:pt x="41" y="56"/>
                  </a:lnTo>
                  <a:lnTo>
                    <a:pt x="33" y="53"/>
                  </a:lnTo>
                  <a:lnTo>
                    <a:pt x="26" y="48"/>
                  </a:lnTo>
                  <a:lnTo>
                    <a:pt x="20" y="44"/>
                  </a:lnTo>
                  <a:lnTo>
                    <a:pt x="15" y="38"/>
                  </a:lnTo>
                  <a:lnTo>
                    <a:pt x="13" y="32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156" name="Group 155"/>
          <p:cNvGrpSpPr/>
          <p:nvPr/>
        </p:nvGrpSpPr>
        <p:grpSpPr>
          <a:xfrm>
            <a:off x="2286000" y="1295400"/>
            <a:ext cx="1295404" cy="2209800"/>
            <a:chOff x="4724400" y="1295400"/>
            <a:chExt cx="1295404" cy="2209800"/>
          </a:xfrm>
        </p:grpSpPr>
        <p:grpSp>
          <p:nvGrpSpPr>
            <p:cNvPr id="151" name="Group 9"/>
            <p:cNvGrpSpPr/>
            <p:nvPr/>
          </p:nvGrpSpPr>
          <p:grpSpPr>
            <a:xfrm>
              <a:off x="4724401" y="1828800"/>
              <a:ext cx="1295403" cy="1143000"/>
              <a:chOff x="7238998" y="2267606"/>
              <a:chExt cx="990602" cy="2246586"/>
            </a:xfrm>
          </p:grpSpPr>
          <p:sp>
            <p:nvSpPr>
              <p:cNvPr id="153" name="TextBox 152"/>
              <p:cNvSpPr txBox="1"/>
              <p:nvPr/>
            </p:nvSpPr>
            <p:spPr>
              <a:xfrm>
                <a:off x="7315200" y="3745468"/>
                <a:ext cx="914400" cy="725928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endParaRPr lang="en-US" b="1" dirty="0" smtClean="0">
                  <a:latin typeface="Courier New" pitchFamily="49" charset="0"/>
                  <a:cs typeface="Courier New" pitchFamily="49" charset="0"/>
                </a:endParaRPr>
              </a:p>
            </p:txBody>
          </p:sp>
          <p:sp>
            <p:nvSpPr>
              <p:cNvPr id="152" name="Rectangle 151"/>
              <p:cNvSpPr/>
              <p:nvPr/>
            </p:nvSpPr>
            <p:spPr>
              <a:xfrm rot="5400000">
                <a:off x="6534805" y="2971799"/>
                <a:ext cx="2246586" cy="838200"/>
              </a:xfrm>
              <a:prstGeom prst="rect">
                <a:avLst/>
              </a:prstGeom>
              <a:solidFill>
                <a:schemeClr val="accent4">
                  <a:lumMod val="20000"/>
                  <a:lumOff val="80000"/>
                </a:schemeClr>
              </a:solidFill>
            </p:spPr>
            <p:style>
              <a:lnRef idx="2">
                <a:schemeClr val="accent4">
                  <a:shade val="50000"/>
                </a:schemeClr>
              </a:lnRef>
              <a:fillRef idx="1">
                <a:schemeClr val="accent4"/>
              </a:fillRef>
              <a:effectRef idx="0">
                <a:schemeClr val="accent4"/>
              </a:effectRef>
              <a:fontRef idx="minor">
                <a:schemeClr val="lt1"/>
              </a:fontRef>
            </p:style>
            <p:txBody>
              <a:bodyPr vert="vert270" lIns="0" tIns="0" rIns="0" bIns="0" rtlCol="0" anchor="t" anchorCtr="0"/>
              <a:lstStyle/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.</a:t>
                </a:r>
              </a:p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.</a:t>
                </a:r>
              </a:p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p=NULL</a:t>
                </a:r>
              </a:p>
              <a:p>
                <a:pPr algn="ctr"/>
                <a:r>
                  <a:rPr lang="en-US" b="1" dirty="0" smtClean="0">
                    <a:solidFill>
                      <a:schemeClr val="tx1"/>
                    </a:solidFill>
                    <a:latin typeface="Courier New" pitchFamily="49" charset="0"/>
                    <a:cs typeface="Courier New" pitchFamily="49" charset="0"/>
                  </a:rPr>
                  <a:t>.</a:t>
                </a:r>
              </a:p>
            </p:txBody>
          </p:sp>
        </p:grpSp>
        <p:sp>
          <p:nvSpPr>
            <p:cNvPr id="154" name="Rectangle 153"/>
            <p:cNvSpPr/>
            <p:nvPr/>
          </p:nvSpPr>
          <p:spPr>
            <a:xfrm rot="5400000">
              <a:off x="5005754" y="1014046"/>
              <a:ext cx="533400" cy="1096108"/>
            </a:xfrm>
            <a:prstGeom prst="rect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t" anchorCtr="0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p=malloc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155" name="Rectangle 154"/>
            <p:cNvSpPr/>
            <p:nvPr/>
          </p:nvSpPr>
          <p:spPr>
            <a:xfrm rot="5400000">
              <a:off x="5005754" y="2690446"/>
              <a:ext cx="533400" cy="1096108"/>
            </a:xfrm>
            <a:prstGeom prst="rect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t" anchorCtr="0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*p=…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157" name="TextBox 156"/>
          <p:cNvSpPr txBox="1"/>
          <p:nvPr/>
        </p:nvSpPr>
        <p:spPr>
          <a:xfrm>
            <a:off x="2743200" y="3609201"/>
            <a:ext cx="12954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Timesliced App</a:t>
            </a:r>
          </a:p>
        </p:txBody>
      </p:sp>
      <p:pic>
        <p:nvPicPr>
          <p:cNvPr id="158" name="Picture 6" descr="C:\Users\Michelle\AppData\Local\Microsoft\Windows\Temporary Internet Files\Content.IE5\1KZOMU4V\MCj0290861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24200" y="3276600"/>
            <a:ext cx="639778" cy="452576"/>
          </a:xfrm>
          <a:prstGeom prst="rect">
            <a:avLst/>
          </a:prstGeom>
          <a:noFill/>
          <a:effectLst>
            <a:glow rad="63500">
              <a:schemeClr val="accent6">
                <a:alpha val="40000"/>
              </a:schemeClr>
            </a:glow>
          </a:effectLst>
        </p:spPr>
      </p:pic>
      <p:sp>
        <p:nvSpPr>
          <p:cNvPr id="159" name="TextBox 158"/>
          <p:cNvSpPr txBox="1"/>
          <p:nvPr/>
        </p:nvSpPr>
        <p:spPr>
          <a:xfrm>
            <a:off x="6477000" y="19812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Lifeguard 2</a:t>
            </a:r>
          </a:p>
        </p:txBody>
      </p:sp>
      <p:grpSp>
        <p:nvGrpSpPr>
          <p:cNvPr id="160" name="Group 351"/>
          <p:cNvGrpSpPr>
            <a:grpSpLocks noChangeAspect="1"/>
          </p:cNvGrpSpPr>
          <p:nvPr/>
        </p:nvGrpSpPr>
        <p:grpSpPr bwMode="auto">
          <a:xfrm flipH="1">
            <a:off x="6324600" y="1066800"/>
            <a:ext cx="837845" cy="941243"/>
            <a:chOff x="1800" y="152"/>
            <a:chExt cx="697" cy="833"/>
          </a:xfrm>
        </p:grpSpPr>
        <p:sp>
          <p:nvSpPr>
            <p:cNvPr id="161" name="Freeform 355"/>
            <p:cNvSpPr>
              <a:spLocks/>
            </p:cNvSpPr>
            <p:nvPr/>
          </p:nvSpPr>
          <p:spPr bwMode="auto">
            <a:xfrm>
              <a:off x="1809" y="219"/>
              <a:ext cx="169" cy="185"/>
            </a:xfrm>
            <a:custGeom>
              <a:avLst/>
              <a:gdLst/>
              <a:ahLst/>
              <a:cxnLst>
                <a:cxn ang="0">
                  <a:pos x="159" y="29"/>
                </a:cxn>
                <a:cxn ang="0">
                  <a:pos x="128" y="4"/>
                </a:cxn>
                <a:cxn ang="0">
                  <a:pos x="125" y="4"/>
                </a:cxn>
                <a:cxn ang="0">
                  <a:pos x="120" y="2"/>
                </a:cxn>
                <a:cxn ang="0">
                  <a:pos x="112" y="1"/>
                </a:cxn>
                <a:cxn ang="0">
                  <a:pos x="102" y="1"/>
                </a:cxn>
                <a:cxn ang="0">
                  <a:pos x="92" y="0"/>
                </a:cxn>
                <a:cxn ang="0">
                  <a:pos x="83" y="0"/>
                </a:cxn>
                <a:cxn ang="0">
                  <a:pos x="75" y="1"/>
                </a:cxn>
                <a:cxn ang="0">
                  <a:pos x="70" y="4"/>
                </a:cxn>
                <a:cxn ang="0">
                  <a:pos x="67" y="7"/>
                </a:cxn>
                <a:cxn ang="0">
                  <a:pos x="61" y="9"/>
                </a:cxn>
                <a:cxn ang="0">
                  <a:pos x="54" y="13"/>
                </a:cxn>
                <a:cxn ang="0">
                  <a:pos x="46" y="16"/>
                </a:cxn>
                <a:cxn ang="0">
                  <a:pos x="39" y="20"/>
                </a:cxn>
                <a:cxn ang="0">
                  <a:pos x="32" y="25"/>
                </a:cxn>
                <a:cxn ang="0">
                  <a:pos x="28" y="31"/>
                </a:cxn>
                <a:cxn ang="0">
                  <a:pos x="25" y="39"/>
                </a:cxn>
                <a:cxn ang="0">
                  <a:pos x="25" y="60"/>
                </a:cxn>
                <a:cxn ang="0">
                  <a:pos x="29" y="84"/>
                </a:cxn>
                <a:cxn ang="0">
                  <a:pos x="32" y="106"/>
                </a:cxn>
                <a:cxn ang="0">
                  <a:pos x="34" y="120"/>
                </a:cxn>
                <a:cxn ang="0">
                  <a:pos x="36" y="128"/>
                </a:cxn>
                <a:cxn ang="0">
                  <a:pos x="36" y="136"/>
                </a:cxn>
                <a:cxn ang="0">
                  <a:pos x="34" y="143"/>
                </a:cxn>
                <a:cxn ang="0">
                  <a:pos x="34" y="145"/>
                </a:cxn>
                <a:cxn ang="0">
                  <a:pos x="0" y="150"/>
                </a:cxn>
                <a:cxn ang="0">
                  <a:pos x="1" y="151"/>
                </a:cxn>
                <a:cxn ang="0">
                  <a:pos x="4" y="155"/>
                </a:cxn>
                <a:cxn ang="0">
                  <a:pos x="9" y="160"/>
                </a:cxn>
                <a:cxn ang="0">
                  <a:pos x="15" y="166"/>
                </a:cxn>
                <a:cxn ang="0">
                  <a:pos x="22" y="173"/>
                </a:cxn>
                <a:cxn ang="0">
                  <a:pos x="28" y="179"/>
                </a:cxn>
                <a:cxn ang="0">
                  <a:pos x="33" y="185"/>
                </a:cxn>
                <a:cxn ang="0">
                  <a:pos x="38" y="188"/>
                </a:cxn>
                <a:cxn ang="0">
                  <a:pos x="45" y="193"/>
                </a:cxn>
                <a:cxn ang="0">
                  <a:pos x="53" y="196"/>
                </a:cxn>
                <a:cxn ang="0">
                  <a:pos x="57" y="198"/>
                </a:cxn>
                <a:cxn ang="0">
                  <a:pos x="60" y="198"/>
                </a:cxn>
                <a:cxn ang="0">
                  <a:pos x="34" y="224"/>
                </a:cxn>
                <a:cxn ang="0">
                  <a:pos x="66" y="249"/>
                </a:cxn>
                <a:cxn ang="0">
                  <a:pos x="75" y="279"/>
                </a:cxn>
                <a:cxn ang="0">
                  <a:pos x="115" y="281"/>
                </a:cxn>
                <a:cxn ang="0">
                  <a:pos x="146" y="271"/>
                </a:cxn>
                <a:cxn ang="0">
                  <a:pos x="148" y="272"/>
                </a:cxn>
                <a:cxn ang="0">
                  <a:pos x="153" y="277"/>
                </a:cxn>
                <a:cxn ang="0">
                  <a:pos x="159" y="282"/>
                </a:cxn>
                <a:cxn ang="0">
                  <a:pos x="167" y="289"/>
                </a:cxn>
                <a:cxn ang="0">
                  <a:pos x="175" y="296"/>
                </a:cxn>
                <a:cxn ang="0">
                  <a:pos x="183" y="303"/>
                </a:cxn>
                <a:cxn ang="0">
                  <a:pos x="190" y="308"/>
                </a:cxn>
                <a:cxn ang="0">
                  <a:pos x="193" y="311"/>
                </a:cxn>
                <a:cxn ang="0">
                  <a:pos x="200" y="316"/>
                </a:cxn>
                <a:cxn ang="0">
                  <a:pos x="209" y="318"/>
                </a:cxn>
                <a:cxn ang="0">
                  <a:pos x="216" y="321"/>
                </a:cxn>
                <a:cxn ang="0">
                  <a:pos x="219" y="322"/>
                </a:cxn>
                <a:cxn ang="0">
                  <a:pos x="206" y="362"/>
                </a:cxn>
                <a:cxn ang="0">
                  <a:pos x="229" y="370"/>
                </a:cxn>
                <a:cxn ang="0">
                  <a:pos x="287" y="357"/>
                </a:cxn>
                <a:cxn ang="0">
                  <a:pos x="337" y="160"/>
                </a:cxn>
                <a:cxn ang="0">
                  <a:pos x="274" y="103"/>
                </a:cxn>
                <a:cxn ang="0">
                  <a:pos x="159" y="29"/>
                </a:cxn>
              </a:cxnLst>
              <a:rect l="0" t="0" r="r" b="b"/>
              <a:pathLst>
                <a:path w="337" h="370">
                  <a:moveTo>
                    <a:pt x="159" y="29"/>
                  </a:moveTo>
                  <a:lnTo>
                    <a:pt x="128" y="4"/>
                  </a:lnTo>
                  <a:lnTo>
                    <a:pt x="125" y="4"/>
                  </a:lnTo>
                  <a:lnTo>
                    <a:pt x="120" y="2"/>
                  </a:lnTo>
                  <a:lnTo>
                    <a:pt x="112" y="1"/>
                  </a:lnTo>
                  <a:lnTo>
                    <a:pt x="102" y="1"/>
                  </a:lnTo>
                  <a:lnTo>
                    <a:pt x="92" y="0"/>
                  </a:lnTo>
                  <a:lnTo>
                    <a:pt x="83" y="0"/>
                  </a:lnTo>
                  <a:lnTo>
                    <a:pt x="75" y="1"/>
                  </a:lnTo>
                  <a:lnTo>
                    <a:pt x="70" y="4"/>
                  </a:lnTo>
                  <a:lnTo>
                    <a:pt x="67" y="7"/>
                  </a:lnTo>
                  <a:lnTo>
                    <a:pt x="61" y="9"/>
                  </a:lnTo>
                  <a:lnTo>
                    <a:pt x="54" y="13"/>
                  </a:lnTo>
                  <a:lnTo>
                    <a:pt x="46" y="16"/>
                  </a:lnTo>
                  <a:lnTo>
                    <a:pt x="39" y="20"/>
                  </a:lnTo>
                  <a:lnTo>
                    <a:pt x="32" y="25"/>
                  </a:lnTo>
                  <a:lnTo>
                    <a:pt x="28" y="31"/>
                  </a:lnTo>
                  <a:lnTo>
                    <a:pt x="25" y="39"/>
                  </a:lnTo>
                  <a:lnTo>
                    <a:pt x="25" y="60"/>
                  </a:lnTo>
                  <a:lnTo>
                    <a:pt x="29" y="84"/>
                  </a:lnTo>
                  <a:lnTo>
                    <a:pt x="32" y="106"/>
                  </a:lnTo>
                  <a:lnTo>
                    <a:pt x="34" y="120"/>
                  </a:lnTo>
                  <a:lnTo>
                    <a:pt x="36" y="128"/>
                  </a:lnTo>
                  <a:lnTo>
                    <a:pt x="36" y="136"/>
                  </a:lnTo>
                  <a:lnTo>
                    <a:pt x="34" y="143"/>
                  </a:lnTo>
                  <a:lnTo>
                    <a:pt x="34" y="145"/>
                  </a:lnTo>
                  <a:lnTo>
                    <a:pt x="0" y="150"/>
                  </a:lnTo>
                  <a:lnTo>
                    <a:pt x="1" y="151"/>
                  </a:lnTo>
                  <a:lnTo>
                    <a:pt x="4" y="155"/>
                  </a:lnTo>
                  <a:lnTo>
                    <a:pt x="9" y="160"/>
                  </a:lnTo>
                  <a:lnTo>
                    <a:pt x="15" y="166"/>
                  </a:lnTo>
                  <a:lnTo>
                    <a:pt x="22" y="173"/>
                  </a:lnTo>
                  <a:lnTo>
                    <a:pt x="28" y="179"/>
                  </a:lnTo>
                  <a:lnTo>
                    <a:pt x="33" y="185"/>
                  </a:lnTo>
                  <a:lnTo>
                    <a:pt x="38" y="188"/>
                  </a:lnTo>
                  <a:lnTo>
                    <a:pt x="45" y="193"/>
                  </a:lnTo>
                  <a:lnTo>
                    <a:pt x="53" y="196"/>
                  </a:lnTo>
                  <a:lnTo>
                    <a:pt x="57" y="198"/>
                  </a:lnTo>
                  <a:lnTo>
                    <a:pt x="60" y="198"/>
                  </a:lnTo>
                  <a:lnTo>
                    <a:pt x="34" y="224"/>
                  </a:lnTo>
                  <a:lnTo>
                    <a:pt x="66" y="249"/>
                  </a:lnTo>
                  <a:lnTo>
                    <a:pt x="75" y="279"/>
                  </a:lnTo>
                  <a:lnTo>
                    <a:pt x="115" y="281"/>
                  </a:lnTo>
                  <a:lnTo>
                    <a:pt x="146" y="271"/>
                  </a:lnTo>
                  <a:lnTo>
                    <a:pt x="148" y="272"/>
                  </a:lnTo>
                  <a:lnTo>
                    <a:pt x="153" y="277"/>
                  </a:lnTo>
                  <a:lnTo>
                    <a:pt x="159" y="282"/>
                  </a:lnTo>
                  <a:lnTo>
                    <a:pt x="167" y="289"/>
                  </a:lnTo>
                  <a:lnTo>
                    <a:pt x="175" y="296"/>
                  </a:lnTo>
                  <a:lnTo>
                    <a:pt x="183" y="303"/>
                  </a:lnTo>
                  <a:lnTo>
                    <a:pt x="190" y="308"/>
                  </a:lnTo>
                  <a:lnTo>
                    <a:pt x="193" y="311"/>
                  </a:lnTo>
                  <a:lnTo>
                    <a:pt x="200" y="316"/>
                  </a:lnTo>
                  <a:lnTo>
                    <a:pt x="209" y="318"/>
                  </a:lnTo>
                  <a:lnTo>
                    <a:pt x="216" y="321"/>
                  </a:lnTo>
                  <a:lnTo>
                    <a:pt x="219" y="322"/>
                  </a:lnTo>
                  <a:lnTo>
                    <a:pt x="206" y="362"/>
                  </a:lnTo>
                  <a:lnTo>
                    <a:pt x="229" y="370"/>
                  </a:lnTo>
                  <a:lnTo>
                    <a:pt x="287" y="357"/>
                  </a:lnTo>
                  <a:lnTo>
                    <a:pt x="337" y="160"/>
                  </a:lnTo>
                  <a:lnTo>
                    <a:pt x="274" y="103"/>
                  </a:lnTo>
                  <a:lnTo>
                    <a:pt x="159" y="29"/>
                  </a:lnTo>
                  <a:close/>
                </a:path>
              </a:pathLst>
            </a:custGeom>
            <a:solidFill>
              <a:srgbClr val="D86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2" name="Freeform 358"/>
            <p:cNvSpPr>
              <a:spLocks/>
            </p:cNvSpPr>
            <p:nvPr/>
          </p:nvSpPr>
          <p:spPr bwMode="auto">
            <a:xfrm>
              <a:off x="1805" y="434"/>
              <a:ext cx="445" cy="551"/>
            </a:xfrm>
            <a:custGeom>
              <a:avLst/>
              <a:gdLst/>
              <a:ahLst/>
              <a:cxnLst>
                <a:cxn ang="0">
                  <a:pos x="186" y="55"/>
                </a:cxn>
                <a:cxn ang="0">
                  <a:pos x="167" y="74"/>
                </a:cxn>
                <a:cxn ang="0">
                  <a:pos x="124" y="116"/>
                </a:cxn>
                <a:cxn ang="0">
                  <a:pos x="82" y="160"/>
                </a:cxn>
                <a:cxn ang="0">
                  <a:pos x="61" y="184"/>
                </a:cxn>
                <a:cxn ang="0">
                  <a:pos x="50" y="209"/>
                </a:cxn>
                <a:cxn ang="0">
                  <a:pos x="29" y="251"/>
                </a:cxn>
                <a:cxn ang="0">
                  <a:pos x="8" y="296"/>
                </a:cxn>
                <a:cxn ang="0">
                  <a:pos x="0" y="323"/>
                </a:cxn>
                <a:cxn ang="0">
                  <a:pos x="9" y="363"/>
                </a:cxn>
                <a:cxn ang="0">
                  <a:pos x="27" y="436"/>
                </a:cxn>
                <a:cxn ang="0">
                  <a:pos x="45" y="506"/>
                </a:cxn>
                <a:cxn ang="0">
                  <a:pos x="53" y="537"/>
                </a:cxn>
                <a:cxn ang="0">
                  <a:pos x="63" y="570"/>
                </a:cxn>
                <a:cxn ang="0">
                  <a:pos x="71" y="611"/>
                </a:cxn>
                <a:cxn ang="0">
                  <a:pos x="57" y="766"/>
                </a:cxn>
                <a:cxn ang="0">
                  <a:pos x="46" y="921"/>
                </a:cxn>
                <a:cxn ang="0">
                  <a:pos x="50" y="997"/>
                </a:cxn>
                <a:cxn ang="0">
                  <a:pos x="55" y="1067"/>
                </a:cxn>
                <a:cxn ang="0">
                  <a:pos x="71" y="1065"/>
                </a:cxn>
                <a:cxn ang="0">
                  <a:pos x="110" y="1059"/>
                </a:cxn>
                <a:cxn ang="0">
                  <a:pos x="154" y="1054"/>
                </a:cxn>
                <a:cxn ang="0">
                  <a:pos x="186" y="1054"/>
                </a:cxn>
                <a:cxn ang="0">
                  <a:pos x="204" y="1058"/>
                </a:cxn>
                <a:cxn ang="0">
                  <a:pos x="230" y="1063"/>
                </a:cxn>
                <a:cxn ang="0">
                  <a:pos x="265" y="1068"/>
                </a:cxn>
                <a:cxn ang="0">
                  <a:pos x="303" y="1075"/>
                </a:cxn>
                <a:cxn ang="0">
                  <a:pos x="340" y="1083"/>
                </a:cxn>
                <a:cxn ang="0">
                  <a:pos x="374" y="1090"/>
                </a:cxn>
                <a:cxn ang="0">
                  <a:pos x="401" y="1095"/>
                </a:cxn>
                <a:cxn ang="0">
                  <a:pos x="418" y="1099"/>
                </a:cxn>
                <a:cxn ang="0">
                  <a:pos x="441" y="1103"/>
                </a:cxn>
                <a:cxn ang="0">
                  <a:pos x="465" y="1102"/>
                </a:cxn>
                <a:cxn ang="0">
                  <a:pos x="489" y="1098"/>
                </a:cxn>
                <a:cxn ang="0">
                  <a:pos x="515" y="1091"/>
                </a:cxn>
                <a:cxn ang="0">
                  <a:pos x="545" y="1082"/>
                </a:cxn>
                <a:cxn ang="0">
                  <a:pos x="579" y="1068"/>
                </a:cxn>
                <a:cxn ang="0">
                  <a:pos x="609" y="1057"/>
                </a:cxn>
                <a:cxn ang="0">
                  <a:pos x="625" y="1049"/>
                </a:cxn>
                <a:cxn ang="0">
                  <a:pos x="640" y="1046"/>
                </a:cxn>
                <a:cxn ang="0">
                  <a:pos x="665" y="1045"/>
                </a:cxn>
                <a:cxn ang="0">
                  <a:pos x="691" y="1046"/>
                </a:cxn>
                <a:cxn ang="0">
                  <a:pos x="701" y="1046"/>
                </a:cxn>
                <a:cxn ang="0">
                  <a:pos x="655" y="701"/>
                </a:cxn>
                <a:cxn ang="0">
                  <a:pos x="844" y="464"/>
                </a:cxn>
                <a:cxn ang="0">
                  <a:pos x="814" y="388"/>
                </a:cxn>
                <a:cxn ang="0">
                  <a:pos x="796" y="365"/>
                </a:cxn>
                <a:cxn ang="0">
                  <a:pos x="753" y="312"/>
                </a:cxn>
                <a:cxn ang="0">
                  <a:pos x="710" y="258"/>
                </a:cxn>
                <a:cxn ang="0">
                  <a:pos x="688" y="229"/>
                </a:cxn>
                <a:cxn ang="0">
                  <a:pos x="673" y="204"/>
                </a:cxn>
                <a:cxn ang="0">
                  <a:pos x="646" y="159"/>
                </a:cxn>
                <a:cxn ang="0">
                  <a:pos x="619" y="115"/>
                </a:cxn>
                <a:cxn ang="0">
                  <a:pos x="608" y="96"/>
                </a:cxn>
                <a:cxn ang="0">
                  <a:pos x="600" y="90"/>
                </a:cxn>
                <a:cxn ang="0">
                  <a:pos x="580" y="76"/>
                </a:cxn>
                <a:cxn ang="0">
                  <a:pos x="558" y="61"/>
                </a:cxn>
                <a:cxn ang="0">
                  <a:pos x="542" y="51"/>
                </a:cxn>
                <a:cxn ang="0">
                  <a:pos x="530" y="47"/>
                </a:cxn>
                <a:cxn ang="0">
                  <a:pos x="513" y="46"/>
                </a:cxn>
                <a:cxn ang="0">
                  <a:pos x="500" y="47"/>
                </a:cxn>
                <a:cxn ang="0">
                  <a:pos x="494" y="48"/>
                </a:cxn>
                <a:cxn ang="0">
                  <a:pos x="222" y="0"/>
                </a:cxn>
              </a:cxnLst>
              <a:rect l="0" t="0" r="r" b="b"/>
              <a:pathLst>
                <a:path w="890" h="1103">
                  <a:moveTo>
                    <a:pt x="222" y="0"/>
                  </a:moveTo>
                  <a:lnTo>
                    <a:pt x="186" y="55"/>
                  </a:lnTo>
                  <a:lnTo>
                    <a:pt x="181" y="60"/>
                  </a:lnTo>
                  <a:lnTo>
                    <a:pt x="167" y="74"/>
                  </a:lnTo>
                  <a:lnTo>
                    <a:pt x="147" y="93"/>
                  </a:lnTo>
                  <a:lnTo>
                    <a:pt x="124" y="116"/>
                  </a:lnTo>
                  <a:lnTo>
                    <a:pt x="101" y="139"/>
                  </a:lnTo>
                  <a:lnTo>
                    <a:pt x="82" y="160"/>
                  </a:lnTo>
                  <a:lnTo>
                    <a:pt x="67" y="176"/>
                  </a:lnTo>
                  <a:lnTo>
                    <a:pt x="61" y="184"/>
                  </a:lnTo>
                  <a:lnTo>
                    <a:pt x="57" y="192"/>
                  </a:lnTo>
                  <a:lnTo>
                    <a:pt x="50" y="209"/>
                  </a:lnTo>
                  <a:lnTo>
                    <a:pt x="40" y="228"/>
                  </a:lnTo>
                  <a:lnTo>
                    <a:pt x="29" y="251"/>
                  </a:lnTo>
                  <a:lnTo>
                    <a:pt x="17" y="275"/>
                  </a:lnTo>
                  <a:lnTo>
                    <a:pt x="8" y="296"/>
                  </a:lnTo>
                  <a:lnTo>
                    <a:pt x="2" y="312"/>
                  </a:lnTo>
                  <a:lnTo>
                    <a:pt x="0" y="323"/>
                  </a:lnTo>
                  <a:lnTo>
                    <a:pt x="3" y="336"/>
                  </a:lnTo>
                  <a:lnTo>
                    <a:pt x="9" y="363"/>
                  </a:lnTo>
                  <a:lnTo>
                    <a:pt x="17" y="398"/>
                  </a:lnTo>
                  <a:lnTo>
                    <a:pt x="27" y="436"/>
                  </a:lnTo>
                  <a:lnTo>
                    <a:pt x="37" y="474"/>
                  </a:lnTo>
                  <a:lnTo>
                    <a:pt x="45" y="506"/>
                  </a:lnTo>
                  <a:lnTo>
                    <a:pt x="50" y="529"/>
                  </a:lnTo>
                  <a:lnTo>
                    <a:pt x="53" y="537"/>
                  </a:lnTo>
                  <a:lnTo>
                    <a:pt x="56" y="547"/>
                  </a:lnTo>
                  <a:lnTo>
                    <a:pt x="63" y="570"/>
                  </a:lnTo>
                  <a:lnTo>
                    <a:pt x="69" y="595"/>
                  </a:lnTo>
                  <a:lnTo>
                    <a:pt x="71" y="611"/>
                  </a:lnTo>
                  <a:lnTo>
                    <a:pt x="65" y="661"/>
                  </a:lnTo>
                  <a:lnTo>
                    <a:pt x="57" y="766"/>
                  </a:lnTo>
                  <a:lnTo>
                    <a:pt x="49" y="870"/>
                  </a:lnTo>
                  <a:lnTo>
                    <a:pt x="46" y="921"/>
                  </a:lnTo>
                  <a:lnTo>
                    <a:pt x="47" y="946"/>
                  </a:lnTo>
                  <a:lnTo>
                    <a:pt x="50" y="997"/>
                  </a:lnTo>
                  <a:lnTo>
                    <a:pt x="54" y="1045"/>
                  </a:lnTo>
                  <a:lnTo>
                    <a:pt x="55" y="1067"/>
                  </a:lnTo>
                  <a:lnTo>
                    <a:pt x="60" y="1066"/>
                  </a:lnTo>
                  <a:lnTo>
                    <a:pt x="71" y="1065"/>
                  </a:lnTo>
                  <a:lnTo>
                    <a:pt x="90" y="1061"/>
                  </a:lnTo>
                  <a:lnTo>
                    <a:pt x="110" y="1059"/>
                  </a:lnTo>
                  <a:lnTo>
                    <a:pt x="132" y="1056"/>
                  </a:lnTo>
                  <a:lnTo>
                    <a:pt x="154" y="1054"/>
                  </a:lnTo>
                  <a:lnTo>
                    <a:pt x="173" y="1053"/>
                  </a:lnTo>
                  <a:lnTo>
                    <a:pt x="186" y="1054"/>
                  </a:lnTo>
                  <a:lnTo>
                    <a:pt x="193" y="1056"/>
                  </a:lnTo>
                  <a:lnTo>
                    <a:pt x="204" y="1058"/>
                  </a:lnTo>
                  <a:lnTo>
                    <a:pt x="215" y="1059"/>
                  </a:lnTo>
                  <a:lnTo>
                    <a:pt x="230" y="1063"/>
                  </a:lnTo>
                  <a:lnTo>
                    <a:pt x="246" y="1065"/>
                  </a:lnTo>
                  <a:lnTo>
                    <a:pt x="265" y="1068"/>
                  </a:lnTo>
                  <a:lnTo>
                    <a:pt x="283" y="1072"/>
                  </a:lnTo>
                  <a:lnTo>
                    <a:pt x="303" y="1075"/>
                  </a:lnTo>
                  <a:lnTo>
                    <a:pt x="321" y="1080"/>
                  </a:lnTo>
                  <a:lnTo>
                    <a:pt x="340" y="1083"/>
                  </a:lnTo>
                  <a:lnTo>
                    <a:pt x="358" y="1087"/>
                  </a:lnTo>
                  <a:lnTo>
                    <a:pt x="374" y="1090"/>
                  </a:lnTo>
                  <a:lnTo>
                    <a:pt x="389" y="1092"/>
                  </a:lnTo>
                  <a:lnTo>
                    <a:pt x="401" y="1095"/>
                  </a:lnTo>
                  <a:lnTo>
                    <a:pt x="411" y="1097"/>
                  </a:lnTo>
                  <a:lnTo>
                    <a:pt x="418" y="1099"/>
                  </a:lnTo>
                  <a:lnTo>
                    <a:pt x="429" y="1102"/>
                  </a:lnTo>
                  <a:lnTo>
                    <a:pt x="441" y="1103"/>
                  </a:lnTo>
                  <a:lnTo>
                    <a:pt x="452" y="1103"/>
                  </a:lnTo>
                  <a:lnTo>
                    <a:pt x="465" y="1102"/>
                  </a:lnTo>
                  <a:lnTo>
                    <a:pt x="477" y="1101"/>
                  </a:lnTo>
                  <a:lnTo>
                    <a:pt x="489" y="1098"/>
                  </a:lnTo>
                  <a:lnTo>
                    <a:pt x="502" y="1095"/>
                  </a:lnTo>
                  <a:lnTo>
                    <a:pt x="515" y="1091"/>
                  </a:lnTo>
                  <a:lnTo>
                    <a:pt x="528" y="1087"/>
                  </a:lnTo>
                  <a:lnTo>
                    <a:pt x="545" y="1082"/>
                  </a:lnTo>
                  <a:lnTo>
                    <a:pt x="562" y="1075"/>
                  </a:lnTo>
                  <a:lnTo>
                    <a:pt x="579" y="1068"/>
                  </a:lnTo>
                  <a:lnTo>
                    <a:pt x="595" y="1063"/>
                  </a:lnTo>
                  <a:lnTo>
                    <a:pt x="609" y="1057"/>
                  </a:lnTo>
                  <a:lnTo>
                    <a:pt x="619" y="1052"/>
                  </a:lnTo>
                  <a:lnTo>
                    <a:pt x="625" y="1049"/>
                  </a:lnTo>
                  <a:lnTo>
                    <a:pt x="631" y="1048"/>
                  </a:lnTo>
                  <a:lnTo>
                    <a:pt x="640" y="1046"/>
                  </a:lnTo>
                  <a:lnTo>
                    <a:pt x="653" y="1046"/>
                  </a:lnTo>
                  <a:lnTo>
                    <a:pt x="665" y="1045"/>
                  </a:lnTo>
                  <a:lnTo>
                    <a:pt x="679" y="1046"/>
                  </a:lnTo>
                  <a:lnTo>
                    <a:pt x="691" y="1046"/>
                  </a:lnTo>
                  <a:lnTo>
                    <a:pt x="698" y="1046"/>
                  </a:lnTo>
                  <a:lnTo>
                    <a:pt x="701" y="1046"/>
                  </a:lnTo>
                  <a:lnTo>
                    <a:pt x="663" y="895"/>
                  </a:lnTo>
                  <a:lnTo>
                    <a:pt x="655" y="701"/>
                  </a:lnTo>
                  <a:lnTo>
                    <a:pt x="693" y="570"/>
                  </a:lnTo>
                  <a:lnTo>
                    <a:pt x="844" y="464"/>
                  </a:lnTo>
                  <a:lnTo>
                    <a:pt x="890" y="429"/>
                  </a:lnTo>
                  <a:lnTo>
                    <a:pt x="814" y="388"/>
                  </a:lnTo>
                  <a:lnTo>
                    <a:pt x="808" y="381"/>
                  </a:lnTo>
                  <a:lnTo>
                    <a:pt x="796" y="365"/>
                  </a:lnTo>
                  <a:lnTo>
                    <a:pt x="776" y="341"/>
                  </a:lnTo>
                  <a:lnTo>
                    <a:pt x="753" y="312"/>
                  </a:lnTo>
                  <a:lnTo>
                    <a:pt x="730" y="285"/>
                  </a:lnTo>
                  <a:lnTo>
                    <a:pt x="710" y="258"/>
                  </a:lnTo>
                  <a:lnTo>
                    <a:pt x="695" y="240"/>
                  </a:lnTo>
                  <a:lnTo>
                    <a:pt x="688" y="229"/>
                  </a:lnTo>
                  <a:lnTo>
                    <a:pt x="684" y="220"/>
                  </a:lnTo>
                  <a:lnTo>
                    <a:pt x="673" y="204"/>
                  </a:lnTo>
                  <a:lnTo>
                    <a:pt x="661" y="182"/>
                  </a:lnTo>
                  <a:lnTo>
                    <a:pt x="646" y="159"/>
                  </a:lnTo>
                  <a:lnTo>
                    <a:pt x="632" y="135"/>
                  </a:lnTo>
                  <a:lnTo>
                    <a:pt x="619" y="115"/>
                  </a:lnTo>
                  <a:lnTo>
                    <a:pt x="611" y="101"/>
                  </a:lnTo>
                  <a:lnTo>
                    <a:pt x="608" y="96"/>
                  </a:lnTo>
                  <a:lnTo>
                    <a:pt x="606" y="94"/>
                  </a:lnTo>
                  <a:lnTo>
                    <a:pt x="600" y="90"/>
                  </a:lnTo>
                  <a:lnTo>
                    <a:pt x="591" y="83"/>
                  </a:lnTo>
                  <a:lnTo>
                    <a:pt x="580" y="76"/>
                  </a:lnTo>
                  <a:lnTo>
                    <a:pt x="569" y="68"/>
                  </a:lnTo>
                  <a:lnTo>
                    <a:pt x="558" y="61"/>
                  </a:lnTo>
                  <a:lnTo>
                    <a:pt x="549" y="54"/>
                  </a:lnTo>
                  <a:lnTo>
                    <a:pt x="542" y="51"/>
                  </a:lnTo>
                  <a:lnTo>
                    <a:pt x="536" y="48"/>
                  </a:lnTo>
                  <a:lnTo>
                    <a:pt x="530" y="47"/>
                  </a:lnTo>
                  <a:lnTo>
                    <a:pt x="521" y="46"/>
                  </a:lnTo>
                  <a:lnTo>
                    <a:pt x="513" y="46"/>
                  </a:lnTo>
                  <a:lnTo>
                    <a:pt x="505" y="47"/>
                  </a:lnTo>
                  <a:lnTo>
                    <a:pt x="500" y="47"/>
                  </a:lnTo>
                  <a:lnTo>
                    <a:pt x="495" y="48"/>
                  </a:lnTo>
                  <a:lnTo>
                    <a:pt x="494" y="48"/>
                  </a:lnTo>
                  <a:lnTo>
                    <a:pt x="441" y="36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3" name="Freeform 360"/>
            <p:cNvSpPr>
              <a:spLocks/>
            </p:cNvSpPr>
            <p:nvPr/>
          </p:nvSpPr>
          <p:spPr bwMode="auto">
            <a:xfrm>
              <a:off x="1882" y="649"/>
              <a:ext cx="380" cy="233"/>
            </a:xfrm>
            <a:custGeom>
              <a:avLst/>
              <a:gdLst/>
              <a:ahLst/>
              <a:cxnLst>
                <a:cxn ang="0">
                  <a:pos x="677" y="18"/>
                </a:cxn>
                <a:cxn ang="0">
                  <a:pos x="486" y="21"/>
                </a:cxn>
                <a:cxn ang="0">
                  <a:pos x="475" y="24"/>
                </a:cxn>
                <a:cxn ang="0">
                  <a:pos x="448" y="31"/>
                </a:cxn>
                <a:cxn ang="0">
                  <a:pos x="420" y="40"/>
                </a:cxn>
                <a:cxn ang="0">
                  <a:pos x="403" y="48"/>
                </a:cxn>
                <a:cxn ang="0">
                  <a:pos x="384" y="65"/>
                </a:cxn>
                <a:cxn ang="0">
                  <a:pos x="349" y="94"/>
                </a:cxn>
                <a:cxn ang="0">
                  <a:pos x="316" y="124"/>
                </a:cxn>
                <a:cxn ang="0">
                  <a:pos x="297" y="142"/>
                </a:cxn>
                <a:cxn ang="0">
                  <a:pos x="283" y="159"/>
                </a:cxn>
                <a:cxn ang="0">
                  <a:pos x="263" y="189"/>
                </a:cxn>
                <a:cxn ang="0">
                  <a:pos x="243" y="218"/>
                </a:cxn>
                <a:cxn ang="0">
                  <a:pos x="234" y="230"/>
                </a:cxn>
                <a:cxn ang="0">
                  <a:pos x="194" y="252"/>
                </a:cxn>
                <a:cxn ang="0">
                  <a:pos x="183" y="256"/>
                </a:cxn>
                <a:cxn ang="0">
                  <a:pos x="167" y="260"/>
                </a:cxn>
                <a:cxn ang="0">
                  <a:pos x="152" y="264"/>
                </a:cxn>
                <a:cxn ang="0">
                  <a:pos x="142" y="265"/>
                </a:cxn>
                <a:cxn ang="0">
                  <a:pos x="111" y="264"/>
                </a:cxn>
                <a:cxn ang="0">
                  <a:pos x="73" y="260"/>
                </a:cxn>
                <a:cxn ang="0">
                  <a:pos x="45" y="257"/>
                </a:cxn>
                <a:cxn ang="0">
                  <a:pos x="0" y="301"/>
                </a:cxn>
                <a:cxn ang="0">
                  <a:pos x="158" y="452"/>
                </a:cxn>
                <a:cxn ang="0">
                  <a:pos x="175" y="455"/>
                </a:cxn>
                <a:cxn ang="0">
                  <a:pos x="201" y="461"/>
                </a:cxn>
                <a:cxn ang="0">
                  <a:pos x="222" y="464"/>
                </a:cxn>
                <a:cxn ang="0">
                  <a:pos x="237" y="461"/>
                </a:cxn>
                <a:cxn ang="0">
                  <a:pos x="267" y="439"/>
                </a:cxn>
                <a:cxn ang="0">
                  <a:pos x="303" y="409"/>
                </a:cxn>
                <a:cxn ang="0">
                  <a:pos x="329" y="387"/>
                </a:cxn>
                <a:cxn ang="0">
                  <a:pos x="448" y="202"/>
                </a:cxn>
                <a:cxn ang="0">
                  <a:pos x="511" y="136"/>
                </a:cxn>
                <a:cxn ang="0">
                  <a:pos x="531" y="141"/>
                </a:cxn>
                <a:cxn ang="0">
                  <a:pos x="559" y="146"/>
                </a:cxn>
                <a:cxn ang="0">
                  <a:pos x="585" y="153"/>
                </a:cxn>
                <a:cxn ang="0">
                  <a:pos x="604" y="159"/>
                </a:cxn>
                <a:cxn ang="0">
                  <a:pos x="629" y="166"/>
                </a:cxn>
                <a:cxn ang="0">
                  <a:pos x="657" y="172"/>
                </a:cxn>
                <a:cxn ang="0">
                  <a:pos x="680" y="176"/>
                </a:cxn>
                <a:cxn ang="0">
                  <a:pos x="696" y="175"/>
                </a:cxn>
                <a:cxn ang="0">
                  <a:pos x="715" y="171"/>
                </a:cxn>
                <a:cxn ang="0">
                  <a:pos x="736" y="165"/>
                </a:cxn>
                <a:cxn ang="0">
                  <a:pos x="749" y="160"/>
                </a:cxn>
                <a:cxn ang="0">
                  <a:pos x="760" y="106"/>
                </a:cxn>
                <a:cxn ang="0">
                  <a:pos x="733" y="2"/>
                </a:cxn>
              </a:cxnLst>
              <a:rect l="0" t="0" r="r" b="b"/>
              <a:pathLst>
                <a:path w="760" h="464">
                  <a:moveTo>
                    <a:pt x="733" y="2"/>
                  </a:moveTo>
                  <a:lnTo>
                    <a:pt x="677" y="18"/>
                  </a:lnTo>
                  <a:lnTo>
                    <a:pt x="602" y="0"/>
                  </a:lnTo>
                  <a:lnTo>
                    <a:pt x="486" y="21"/>
                  </a:lnTo>
                  <a:lnTo>
                    <a:pt x="483" y="22"/>
                  </a:lnTo>
                  <a:lnTo>
                    <a:pt x="475" y="24"/>
                  </a:lnTo>
                  <a:lnTo>
                    <a:pt x="463" y="28"/>
                  </a:lnTo>
                  <a:lnTo>
                    <a:pt x="448" y="31"/>
                  </a:lnTo>
                  <a:lnTo>
                    <a:pt x="434" y="36"/>
                  </a:lnTo>
                  <a:lnTo>
                    <a:pt x="420" y="40"/>
                  </a:lnTo>
                  <a:lnTo>
                    <a:pt x="410" y="45"/>
                  </a:lnTo>
                  <a:lnTo>
                    <a:pt x="403" y="48"/>
                  </a:lnTo>
                  <a:lnTo>
                    <a:pt x="396" y="54"/>
                  </a:lnTo>
                  <a:lnTo>
                    <a:pt x="384" y="65"/>
                  </a:lnTo>
                  <a:lnTo>
                    <a:pt x="367" y="78"/>
                  </a:lnTo>
                  <a:lnTo>
                    <a:pt x="349" y="94"/>
                  </a:lnTo>
                  <a:lnTo>
                    <a:pt x="331" y="111"/>
                  </a:lnTo>
                  <a:lnTo>
                    <a:pt x="316" y="124"/>
                  </a:lnTo>
                  <a:lnTo>
                    <a:pt x="303" y="136"/>
                  </a:lnTo>
                  <a:lnTo>
                    <a:pt x="297" y="142"/>
                  </a:lnTo>
                  <a:lnTo>
                    <a:pt x="293" y="147"/>
                  </a:lnTo>
                  <a:lnTo>
                    <a:pt x="283" y="159"/>
                  </a:lnTo>
                  <a:lnTo>
                    <a:pt x="274" y="173"/>
                  </a:lnTo>
                  <a:lnTo>
                    <a:pt x="263" y="189"/>
                  </a:lnTo>
                  <a:lnTo>
                    <a:pt x="252" y="204"/>
                  </a:lnTo>
                  <a:lnTo>
                    <a:pt x="243" y="218"/>
                  </a:lnTo>
                  <a:lnTo>
                    <a:pt x="236" y="227"/>
                  </a:lnTo>
                  <a:lnTo>
                    <a:pt x="234" y="230"/>
                  </a:lnTo>
                  <a:lnTo>
                    <a:pt x="196" y="252"/>
                  </a:lnTo>
                  <a:lnTo>
                    <a:pt x="194" y="252"/>
                  </a:lnTo>
                  <a:lnTo>
                    <a:pt x="189" y="254"/>
                  </a:lnTo>
                  <a:lnTo>
                    <a:pt x="183" y="256"/>
                  </a:lnTo>
                  <a:lnTo>
                    <a:pt x="175" y="258"/>
                  </a:lnTo>
                  <a:lnTo>
                    <a:pt x="167" y="260"/>
                  </a:lnTo>
                  <a:lnTo>
                    <a:pt x="159" y="262"/>
                  </a:lnTo>
                  <a:lnTo>
                    <a:pt x="152" y="264"/>
                  </a:lnTo>
                  <a:lnTo>
                    <a:pt x="149" y="265"/>
                  </a:lnTo>
                  <a:lnTo>
                    <a:pt x="142" y="265"/>
                  </a:lnTo>
                  <a:lnTo>
                    <a:pt x="128" y="265"/>
                  </a:lnTo>
                  <a:lnTo>
                    <a:pt x="111" y="264"/>
                  </a:lnTo>
                  <a:lnTo>
                    <a:pt x="91" y="262"/>
                  </a:lnTo>
                  <a:lnTo>
                    <a:pt x="73" y="260"/>
                  </a:lnTo>
                  <a:lnTo>
                    <a:pt x="57" y="258"/>
                  </a:lnTo>
                  <a:lnTo>
                    <a:pt x="45" y="257"/>
                  </a:lnTo>
                  <a:lnTo>
                    <a:pt x="40" y="257"/>
                  </a:lnTo>
                  <a:lnTo>
                    <a:pt x="0" y="301"/>
                  </a:lnTo>
                  <a:lnTo>
                    <a:pt x="156" y="452"/>
                  </a:lnTo>
                  <a:lnTo>
                    <a:pt x="158" y="452"/>
                  </a:lnTo>
                  <a:lnTo>
                    <a:pt x="165" y="454"/>
                  </a:lnTo>
                  <a:lnTo>
                    <a:pt x="175" y="455"/>
                  </a:lnTo>
                  <a:lnTo>
                    <a:pt x="188" y="457"/>
                  </a:lnTo>
                  <a:lnTo>
                    <a:pt x="201" y="461"/>
                  </a:lnTo>
                  <a:lnTo>
                    <a:pt x="212" y="462"/>
                  </a:lnTo>
                  <a:lnTo>
                    <a:pt x="222" y="464"/>
                  </a:lnTo>
                  <a:lnTo>
                    <a:pt x="229" y="464"/>
                  </a:lnTo>
                  <a:lnTo>
                    <a:pt x="237" y="461"/>
                  </a:lnTo>
                  <a:lnTo>
                    <a:pt x="251" y="452"/>
                  </a:lnTo>
                  <a:lnTo>
                    <a:pt x="267" y="439"/>
                  </a:lnTo>
                  <a:lnTo>
                    <a:pt x="286" y="424"/>
                  </a:lnTo>
                  <a:lnTo>
                    <a:pt x="303" y="409"/>
                  </a:lnTo>
                  <a:lnTo>
                    <a:pt x="318" y="396"/>
                  </a:lnTo>
                  <a:lnTo>
                    <a:pt x="329" y="387"/>
                  </a:lnTo>
                  <a:lnTo>
                    <a:pt x="333" y="384"/>
                  </a:lnTo>
                  <a:lnTo>
                    <a:pt x="448" y="202"/>
                  </a:lnTo>
                  <a:lnTo>
                    <a:pt x="509" y="136"/>
                  </a:lnTo>
                  <a:lnTo>
                    <a:pt x="511" y="136"/>
                  </a:lnTo>
                  <a:lnTo>
                    <a:pt x="519" y="138"/>
                  </a:lnTo>
                  <a:lnTo>
                    <a:pt x="531" y="141"/>
                  </a:lnTo>
                  <a:lnTo>
                    <a:pt x="545" y="143"/>
                  </a:lnTo>
                  <a:lnTo>
                    <a:pt x="559" y="146"/>
                  </a:lnTo>
                  <a:lnTo>
                    <a:pt x="572" y="150"/>
                  </a:lnTo>
                  <a:lnTo>
                    <a:pt x="585" y="153"/>
                  </a:lnTo>
                  <a:lnTo>
                    <a:pt x="594" y="157"/>
                  </a:lnTo>
                  <a:lnTo>
                    <a:pt x="604" y="159"/>
                  </a:lnTo>
                  <a:lnTo>
                    <a:pt x="615" y="162"/>
                  </a:lnTo>
                  <a:lnTo>
                    <a:pt x="629" y="166"/>
                  </a:lnTo>
                  <a:lnTo>
                    <a:pt x="643" y="169"/>
                  </a:lnTo>
                  <a:lnTo>
                    <a:pt x="657" y="172"/>
                  </a:lnTo>
                  <a:lnTo>
                    <a:pt x="669" y="174"/>
                  </a:lnTo>
                  <a:lnTo>
                    <a:pt x="680" y="176"/>
                  </a:lnTo>
                  <a:lnTo>
                    <a:pt x="688" y="176"/>
                  </a:lnTo>
                  <a:lnTo>
                    <a:pt x="696" y="175"/>
                  </a:lnTo>
                  <a:lnTo>
                    <a:pt x="705" y="174"/>
                  </a:lnTo>
                  <a:lnTo>
                    <a:pt x="715" y="171"/>
                  </a:lnTo>
                  <a:lnTo>
                    <a:pt x="726" y="167"/>
                  </a:lnTo>
                  <a:lnTo>
                    <a:pt x="736" y="165"/>
                  </a:lnTo>
                  <a:lnTo>
                    <a:pt x="744" y="161"/>
                  </a:lnTo>
                  <a:lnTo>
                    <a:pt x="749" y="160"/>
                  </a:lnTo>
                  <a:lnTo>
                    <a:pt x="751" y="159"/>
                  </a:lnTo>
                  <a:lnTo>
                    <a:pt x="760" y="106"/>
                  </a:lnTo>
                  <a:lnTo>
                    <a:pt x="758" y="61"/>
                  </a:lnTo>
                  <a:lnTo>
                    <a:pt x="733" y="2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4" name="Freeform 361"/>
            <p:cNvSpPr>
              <a:spLocks/>
            </p:cNvSpPr>
            <p:nvPr/>
          </p:nvSpPr>
          <p:spPr bwMode="auto">
            <a:xfrm>
              <a:off x="1909" y="266"/>
              <a:ext cx="235" cy="212"/>
            </a:xfrm>
            <a:custGeom>
              <a:avLst/>
              <a:gdLst/>
              <a:ahLst/>
              <a:cxnLst>
                <a:cxn ang="0">
                  <a:pos x="55" y="48"/>
                </a:cxn>
                <a:cxn ang="0">
                  <a:pos x="47" y="73"/>
                </a:cxn>
                <a:cxn ang="0">
                  <a:pos x="2" y="95"/>
                </a:cxn>
                <a:cxn ang="0">
                  <a:pos x="0" y="148"/>
                </a:cxn>
                <a:cxn ang="0">
                  <a:pos x="2" y="152"/>
                </a:cxn>
                <a:cxn ang="0">
                  <a:pos x="8" y="159"/>
                </a:cxn>
                <a:cxn ang="0">
                  <a:pos x="16" y="168"/>
                </a:cxn>
                <a:cxn ang="0">
                  <a:pos x="25" y="176"/>
                </a:cxn>
                <a:cxn ang="0">
                  <a:pos x="35" y="184"/>
                </a:cxn>
                <a:cxn ang="0">
                  <a:pos x="42" y="192"/>
                </a:cxn>
                <a:cxn ang="0">
                  <a:pos x="47" y="199"/>
                </a:cxn>
                <a:cxn ang="0">
                  <a:pos x="50" y="201"/>
                </a:cxn>
                <a:cxn ang="0">
                  <a:pos x="58" y="277"/>
                </a:cxn>
                <a:cxn ang="0">
                  <a:pos x="47" y="350"/>
                </a:cxn>
                <a:cxn ang="0">
                  <a:pos x="50" y="352"/>
                </a:cxn>
                <a:cxn ang="0">
                  <a:pos x="58" y="358"/>
                </a:cxn>
                <a:cxn ang="0">
                  <a:pos x="69" y="367"/>
                </a:cxn>
                <a:cxn ang="0">
                  <a:pos x="82" y="378"/>
                </a:cxn>
                <a:cxn ang="0">
                  <a:pos x="96" y="388"/>
                </a:cxn>
                <a:cxn ang="0">
                  <a:pos x="110" y="398"/>
                </a:cxn>
                <a:cxn ang="0">
                  <a:pos x="120" y="406"/>
                </a:cxn>
                <a:cxn ang="0">
                  <a:pos x="128" y="411"/>
                </a:cxn>
                <a:cxn ang="0">
                  <a:pos x="135" y="413"/>
                </a:cxn>
                <a:cxn ang="0">
                  <a:pos x="144" y="416"/>
                </a:cxn>
                <a:cxn ang="0">
                  <a:pos x="154" y="418"/>
                </a:cxn>
                <a:cxn ang="0">
                  <a:pos x="165" y="419"/>
                </a:cxn>
                <a:cxn ang="0">
                  <a:pos x="175" y="420"/>
                </a:cxn>
                <a:cxn ang="0">
                  <a:pos x="184" y="421"/>
                </a:cxn>
                <a:cxn ang="0">
                  <a:pos x="191" y="423"/>
                </a:cxn>
                <a:cxn ang="0">
                  <a:pos x="196" y="424"/>
                </a:cxn>
                <a:cxn ang="0">
                  <a:pos x="200" y="424"/>
                </a:cxn>
                <a:cxn ang="0">
                  <a:pos x="207" y="423"/>
                </a:cxn>
                <a:cxn ang="0">
                  <a:pos x="217" y="420"/>
                </a:cxn>
                <a:cxn ang="0">
                  <a:pos x="227" y="418"/>
                </a:cxn>
                <a:cxn ang="0">
                  <a:pos x="236" y="416"/>
                </a:cxn>
                <a:cxn ang="0">
                  <a:pos x="243" y="413"/>
                </a:cxn>
                <a:cxn ang="0">
                  <a:pos x="249" y="412"/>
                </a:cxn>
                <a:cxn ang="0">
                  <a:pos x="251" y="411"/>
                </a:cxn>
                <a:cxn ang="0">
                  <a:pos x="236" y="365"/>
                </a:cxn>
                <a:cxn ang="0">
                  <a:pos x="242" y="305"/>
                </a:cxn>
                <a:cxn ang="0">
                  <a:pos x="245" y="305"/>
                </a:cxn>
                <a:cxn ang="0">
                  <a:pos x="253" y="305"/>
                </a:cxn>
                <a:cxn ang="0">
                  <a:pos x="266" y="304"/>
                </a:cxn>
                <a:cxn ang="0">
                  <a:pos x="281" y="304"/>
                </a:cxn>
                <a:cxn ang="0">
                  <a:pos x="296" y="303"/>
                </a:cxn>
                <a:cxn ang="0">
                  <a:pos x="310" y="302"/>
                </a:cxn>
                <a:cxn ang="0">
                  <a:pos x="320" y="300"/>
                </a:cxn>
                <a:cxn ang="0">
                  <a:pos x="327" y="299"/>
                </a:cxn>
                <a:cxn ang="0">
                  <a:pos x="334" y="297"/>
                </a:cxn>
                <a:cxn ang="0">
                  <a:pos x="346" y="291"/>
                </a:cxn>
                <a:cxn ang="0">
                  <a:pos x="361" y="284"/>
                </a:cxn>
                <a:cxn ang="0">
                  <a:pos x="377" y="277"/>
                </a:cxn>
                <a:cxn ang="0">
                  <a:pos x="392" y="269"/>
                </a:cxn>
                <a:cxn ang="0">
                  <a:pos x="405" y="262"/>
                </a:cxn>
                <a:cxn ang="0">
                  <a:pos x="415" y="259"/>
                </a:cxn>
                <a:cxn ang="0">
                  <a:pos x="418" y="257"/>
                </a:cxn>
                <a:cxn ang="0">
                  <a:pos x="458" y="186"/>
                </a:cxn>
                <a:cxn ang="0">
                  <a:pos x="471" y="133"/>
                </a:cxn>
                <a:cxn ang="0">
                  <a:pos x="431" y="23"/>
                </a:cxn>
                <a:cxn ang="0">
                  <a:pos x="227" y="0"/>
                </a:cxn>
                <a:cxn ang="0">
                  <a:pos x="149" y="38"/>
                </a:cxn>
                <a:cxn ang="0">
                  <a:pos x="55" y="48"/>
                </a:cxn>
              </a:cxnLst>
              <a:rect l="0" t="0" r="r" b="b"/>
              <a:pathLst>
                <a:path w="471" h="424">
                  <a:moveTo>
                    <a:pt x="55" y="48"/>
                  </a:moveTo>
                  <a:lnTo>
                    <a:pt x="47" y="73"/>
                  </a:lnTo>
                  <a:lnTo>
                    <a:pt x="2" y="95"/>
                  </a:lnTo>
                  <a:lnTo>
                    <a:pt x="0" y="148"/>
                  </a:lnTo>
                  <a:lnTo>
                    <a:pt x="2" y="152"/>
                  </a:lnTo>
                  <a:lnTo>
                    <a:pt x="8" y="159"/>
                  </a:lnTo>
                  <a:lnTo>
                    <a:pt x="16" y="168"/>
                  </a:lnTo>
                  <a:lnTo>
                    <a:pt x="25" y="176"/>
                  </a:lnTo>
                  <a:lnTo>
                    <a:pt x="35" y="184"/>
                  </a:lnTo>
                  <a:lnTo>
                    <a:pt x="42" y="192"/>
                  </a:lnTo>
                  <a:lnTo>
                    <a:pt x="47" y="199"/>
                  </a:lnTo>
                  <a:lnTo>
                    <a:pt x="50" y="201"/>
                  </a:lnTo>
                  <a:lnTo>
                    <a:pt x="58" y="277"/>
                  </a:lnTo>
                  <a:lnTo>
                    <a:pt x="47" y="350"/>
                  </a:lnTo>
                  <a:lnTo>
                    <a:pt x="50" y="352"/>
                  </a:lnTo>
                  <a:lnTo>
                    <a:pt x="58" y="358"/>
                  </a:lnTo>
                  <a:lnTo>
                    <a:pt x="69" y="367"/>
                  </a:lnTo>
                  <a:lnTo>
                    <a:pt x="82" y="378"/>
                  </a:lnTo>
                  <a:lnTo>
                    <a:pt x="96" y="388"/>
                  </a:lnTo>
                  <a:lnTo>
                    <a:pt x="110" y="398"/>
                  </a:lnTo>
                  <a:lnTo>
                    <a:pt x="120" y="406"/>
                  </a:lnTo>
                  <a:lnTo>
                    <a:pt x="128" y="411"/>
                  </a:lnTo>
                  <a:lnTo>
                    <a:pt x="135" y="413"/>
                  </a:lnTo>
                  <a:lnTo>
                    <a:pt x="144" y="416"/>
                  </a:lnTo>
                  <a:lnTo>
                    <a:pt x="154" y="418"/>
                  </a:lnTo>
                  <a:lnTo>
                    <a:pt x="165" y="419"/>
                  </a:lnTo>
                  <a:lnTo>
                    <a:pt x="175" y="420"/>
                  </a:lnTo>
                  <a:lnTo>
                    <a:pt x="184" y="421"/>
                  </a:lnTo>
                  <a:lnTo>
                    <a:pt x="191" y="423"/>
                  </a:lnTo>
                  <a:lnTo>
                    <a:pt x="196" y="424"/>
                  </a:lnTo>
                  <a:lnTo>
                    <a:pt x="200" y="424"/>
                  </a:lnTo>
                  <a:lnTo>
                    <a:pt x="207" y="423"/>
                  </a:lnTo>
                  <a:lnTo>
                    <a:pt x="217" y="420"/>
                  </a:lnTo>
                  <a:lnTo>
                    <a:pt x="227" y="418"/>
                  </a:lnTo>
                  <a:lnTo>
                    <a:pt x="236" y="416"/>
                  </a:lnTo>
                  <a:lnTo>
                    <a:pt x="243" y="413"/>
                  </a:lnTo>
                  <a:lnTo>
                    <a:pt x="249" y="412"/>
                  </a:lnTo>
                  <a:lnTo>
                    <a:pt x="251" y="411"/>
                  </a:lnTo>
                  <a:lnTo>
                    <a:pt x="236" y="365"/>
                  </a:lnTo>
                  <a:lnTo>
                    <a:pt x="242" y="305"/>
                  </a:lnTo>
                  <a:lnTo>
                    <a:pt x="245" y="305"/>
                  </a:lnTo>
                  <a:lnTo>
                    <a:pt x="253" y="305"/>
                  </a:lnTo>
                  <a:lnTo>
                    <a:pt x="266" y="304"/>
                  </a:lnTo>
                  <a:lnTo>
                    <a:pt x="281" y="304"/>
                  </a:lnTo>
                  <a:lnTo>
                    <a:pt x="296" y="303"/>
                  </a:lnTo>
                  <a:lnTo>
                    <a:pt x="310" y="302"/>
                  </a:lnTo>
                  <a:lnTo>
                    <a:pt x="320" y="300"/>
                  </a:lnTo>
                  <a:lnTo>
                    <a:pt x="327" y="299"/>
                  </a:lnTo>
                  <a:lnTo>
                    <a:pt x="334" y="297"/>
                  </a:lnTo>
                  <a:lnTo>
                    <a:pt x="346" y="291"/>
                  </a:lnTo>
                  <a:lnTo>
                    <a:pt x="361" y="284"/>
                  </a:lnTo>
                  <a:lnTo>
                    <a:pt x="377" y="277"/>
                  </a:lnTo>
                  <a:lnTo>
                    <a:pt x="392" y="269"/>
                  </a:lnTo>
                  <a:lnTo>
                    <a:pt x="405" y="262"/>
                  </a:lnTo>
                  <a:lnTo>
                    <a:pt x="415" y="259"/>
                  </a:lnTo>
                  <a:lnTo>
                    <a:pt x="418" y="257"/>
                  </a:lnTo>
                  <a:lnTo>
                    <a:pt x="458" y="186"/>
                  </a:lnTo>
                  <a:lnTo>
                    <a:pt x="471" y="133"/>
                  </a:lnTo>
                  <a:lnTo>
                    <a:pt x="431" y="23"/>
                  </a:lnTo>
                  <a:lnTo>
                    <a:pt x="227" y="0"/>
                  </a:lnTo>
                  <a:lnTo>
                    <a:pt x="149" y="38"/>
                  </a:lnTo>
                  <a:lnTo>
                    <a:pt x="55" y="48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5" name="Freeform 363"/>
            <p:cNvSpPr>
              <a:spLocks/>
            </p:cNvSpPr>
            <p:nvPr/>
          </p:nvSpPr>
          <p:spPr bwMode="auto">
            <a:xfrm>
              <a:off x="2013" y="606"/>
              <a:ext cx="57" cy="76"/>
            </a:xfrm>
            <a:custGeom>
              <a:avLst/>
              <a:gdLst/>
              <a:ahLst/>
              <a:cxnLst>
                <a:cxn ang="0">
                  <a:pos x="114" y="47"/>
                </a:cxn>
                <a:cxn ang="0">
                  <a:pos x="113" y="38"/>
                </a:cxn>
                <a:cxn ang="0">
                  <a:pos x="109" y="28"/>
                </a:cxn>
                <a:cxn ang="0">
                  <a:pos x="104" y="20"/>
                </a:cxn>
                <a:cxn ang="0">
                  <a:pos x="98" y="13"/>
                </a:cxn>
                <a:cxn ang="0">
                  <a:pos x="88" y="8"/>
                </a:cxn>
                <a:cxn ang="0">
                  <a:pos x="79" y="3"/>
                </a:cxn>
                <a:cxn ang="0">
                  <a:pos x="69" y="1"/>
                </a:cxn>
                <a:cxn ang="0">
                  <a:pos x="57" y="0"/>
                </a:cxn>
                <a:cxn ang="0">
                  <a:pos x="46" y="1"/>
                </a:cxn>
                <a:cxn ang="0">
                  <a:pos x="34" y="3"/>
                </a:cxn>
                <a:cxn ang="0">
                  <a:pos x="25" y="8"/>
                </a:cxn>
                <a:cxn ang="0">
                  <a:pos x="17" y="13"/>
                </a:cxn>
                <a:cxn ang="0">
                  <a:pos x="9" y="20"/>
                </a:cxn>
                <a:cxn ang="0">
                  <a:pos x="4" y="28"/>
                </a:cxn>
                <a:cxn ang="0">
                  <a:pos x="1" y="38"/>
                </a:cxn>
                <a:cxn ang="0">
                  <a:pos x="0" y="47"/>
                </a:cxn>
                <a:cxn ang="0">
                  <a:pos x="1" y="55"/>
                </a:cxn>
                <a:cxn ang="0">
                  <a:pos x="3" y="63"/>
                </a:cxn>
                <a:cxn ang="0">
                  <a:pos x="7" y="70"/>
                </a:cxn>
                <a:cxn ang="0">
                  <a:pos x="12" y="77"/>
                </a:cxn>
                <a:cxn ang="0">
                  <a:pos x="18" y="83"/>
                </a:cxn>
                <a:cxn ang="0">
                  <a:pos x="26" y="87"/>
                </a:cxn>
                <a:cxn ang="0">
                  <a:pos x="34" y="92"/>
                </a:cxn>
                <a:cxn ang="0">
                  <a:pos x="43" y="94"/>
                </a:cxn>
                <a:cxn ang="0">
                  <a:pos x="37" y="147"/>
                </a:cxn>
                <a:cxn ang="0">
                  <a:pos x="62" y="152"/>
                </a:cxn>
                <a:cxn ang="0">
                  <a:pos x="81" y="132"/>
                </a:cxn>
                <a:cxn ang="0">
                  <a:pos x="104" y="74"/>
                </a:cxn>
                <a:cxn ang="0">
                  <a:pos x="108" y="69"/>
                </a:cxn>
                <a:cxn ang="0">
                  <a:pos x="111" y="62"/>
                </a:cxn>
                <a:cxn ang="0">
                  <a:pos x="113" y="55"/>
                </a:cxn>
                <a:cxn ang="0">
                  <a:pos x="114" y="47"/>
                </a:cxn>
              </a:cxnLst>
              <a:rect l="0" t="0" r="r" b="b"/>
              <a:pathLst>
                <a:path w="114" h="152">
                  <a:moveTo>
                    <a:pt x="114" y="47"/>
                  </a:moveTo>
                  <a:lnTo>
                    <a:pt x="113" y="38"/>
                  </a:lnTo>
                  <a:lnTo>
                    <a:pt x="109" y="28"/>
                  </a:lnTo>
                  <a:lnTo>
                    <a:pt x="104" y="20"/>
                  </a:lnTo>
                  <a:lnTo>
                    <a:pt x="98" y="13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9" y="1"/>
                  </a:lnTo>
                  <a:lnTo>
                    <a:pt x="57" y="0"/>
                  </a:lnTo>
                  <a:lnTo>
                    <a:pt x="46" y="1"/>
                  </a:lnTo>
                  <a:lnTo>
                    <a:pt x="34" y="3"/>
                  </a:lnTo>
                  <a:lnTo>
                    <a:pt x="25" y="8"/>
                  </a:lnTo>
                  <a:lnTo>
                    <a:pt x="17" y="13"/>
                  </a:lnTo>
                  <a:lnTo>
                    <a:pt x="9" y="20"/>
                  </a:lnTo>
                  <a:lnTo>
                    <a:pt x="4" y="28"/>
                  </a:lnTo>
                  <a:lnTo>
                    <a:pt x="1" y="38"/>
                  </a:lnTo>
                  <a:lnTo>
                    <a:pt x="0" y="47"/>
                  </a:lnTo>
                  <a:lnTo>
                    <a:pt x="1" y="55"/>
                  </a:lnTo>
                  <a:lnTo>
                    <a:pt x="3" y="63"/>
                  </a:lnTo>
                  <a:lnTo>
                    <a:pt x="7" y="70"/>
                  </a:lnTo>
                  <a:lnTo>
                    <a:pt x="12" y="77"/>
                  </a:lnTo>
                  <a:lnTo>
                    <a:pt x="18" y="83"/>
                  </a:lnTo>
                  <a:lnTo>
                    <a:pt x="26" y="87"/>
                  </a:lnTo>
                  <a:lnTo>
                    <a:pt x="34" y="92"/>
                  </a:lnTo>
                  <a:lnTo>
                    <a:pt x="43" y="94"/>
                  </a:lnTo>
                  <a:lnTo>
                    <a:pt x="37" y="147"/>
                  </a:lnTo>
                  <a:lnTo>
                    <a:pt x="62" y="152"/>
                  </a:lnTo>
                  <a:lnTo>
                    <a:pt x="81" y="132"/>
                  </a:lnTo>
                  <a:lnTo>
                    <a:pt x="104" y="74"/>
                  </a:lnTo>
                  <a:lnTo>
                    <a:pt x="108" y="69"/>
                  </a:lnTo>
                  <a:lnTo>
                    <a:pt x="111" y="62"/>
                  </a:lnTo>
                  <a:lnTo>
                    <a:pt x="113" y="55"/>
                  </a:lnTo>
                  <a:lnTo>
                    <a:pt x="114" y="47"/>
                  </a:lnTo>
                  <a:close/>
                </a:path>
              </a:pathLst>
            </a:custGeom>
            <a:solidFill>
              <a:srgbClr val="B2B2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6" name="Freeform 364"/>
            <p:cNvSpPr>
              <a:spLocks/>
            </p:cNvSpPr>
            <p:nvPr/>
          </p:nvSpPr>
          <p:spPr bwMode="auto">
            <a:xfrm>
              <a:off x="2377" y="690"/>
              <a:ext cx="120" cy="102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42" y="3"/>
                </a:cxn>
                <a:cxn ang="0">
                  <a:pos x="22" y="9"/>
                </a:cxn>
                <a:cxn ang="0">
                  <a:pos x="6" y="15"/>
                </a:cxn>
                <a:cxn ang="0">
                  <a:pos x="0" y="24"/>
                </a:cxn>
                <a:cxn ang="0">
                  <a:pos x="2" y="38"/>
                </a:cxn>
                <a:cxn ang="0">
                  <a:pos x="5" y="42"/>
                </a:cxn>
                <a:cxn ang="0">
                  <a:pos x="17" y="58"/>
                </a:cxn>
                <a:cxn ang="0">
                  <a:pos x="19" y="80"/>
                </a:cxn>
                <a:cxn ang="0">
                  <a:pos x="9" y="110"/>
                </a:cxn>
                <a:cxn ang="0">
                  <a:pos x="6" y="129"/>
                </a:cxn>
                <a:cxn ang="0">
                  <a:pos x="18" y="139"/>
                </a:cxn>
                <a:cxn ang="0">
                  <a:pos x="65" y="126"/>
                </a:cxn>
                <a:cxn ang="0">
                  <a:pos x="76" y="133"/>
                </a:cxn>
                <a:cxn ang="0">
                  <a:pos x="90" y="146"/>
                </a:cxn>
                <a:cxn ang="0">
                  <a:pos x="96" y="160"/>
                </a:cxn>
                <a:cxn ang="0">
                  <a:pos x="105" y="171"/>
                </a:cxn>
                <a:cxn ang="0">
                  <a:pos x="116" y="174"/>
                </a:cxn>
                <a:cxn ang="0">
                  <a:pos x="126" y="175"/>
                </a:cxn>
                <a:cxn ang="0">
                  <a:pos x="136" y="176"/>
                </a:cxn>
                <a:cxn ang="0">
                  <a:pos x="143" y="176"/>
                </a:cxn>
                <a:cxn ang="0">
                  <a:pos x="151" y="177"/>
                </a:cxn>
                <a:cxn ang="0">
                  <a:pos x="161" y="182"/>
                </a:cxn>
                <a:cxn ang="0">
                  <a:pos x="171" y="185"/>
                </a:cxn>
                <a:cxn ang="0">
                  <a:pos x="181" y="189"/>
                </a:cxn>
                <a:cxn ang="0">
                  <a:pos x="196" y="192"/>
                </a:cxn>
                <a:cxn ang="0">
                  <a:pos x="216" y="198"/>
                </a:cxn>
                <a:cxn ang="0">
                  <a:pos x="233" y="201"/>
                </a:cxn>
                <a:cxn ang="0">
                  <a:pos x="240" y="204"/>
                </a:cxn>
                <a:cxn ang="0">
                  <a:pos x="151" y="139"/>
                </a:cxn>
                <a:cxn ang="0">
                  <a:pos x="141" y="101"/>
                </a:cxn>
                <a:cxn ang="0">
                  <a:pos x="86" y="78"/>
                </a:cxn>
                <a:cxn ang="0">
                  <a:pos x="50" y="63"/>
                </a:cxn>
                <a:cxn ang="0">
                  <a:pos x="58" y="0"/>
                </a:cxn>
              </a:cxnLst>
              <a:rect l="0" t="0" r="r" b="b"/>
              <a:pathLst>
                <a:path w="240" h="204">
                  <a:moveTo>
                    <a:pt x="58" y="0"/>
                  </a:moveTo>
                  <a:lnTo>
                    <a:pt x="56" y="0"/>
                  </a:lnTo>
                  <a:lnTo>
                    <a:pt x="50" y="2"/>
                  </a:lnTo>
                  <a:lnTo>
                    <a:pt x="42" y="3"/>
                  </a:lnTo>
                  <a:lnTo>
                    <a:pt x="33" y="5"/>
                  </a:lnTo>
                  <a:lnTo>
                    <a:pt x="22" y="9"/>
                  </a:lnTo>
                  <a:lnTo>
                    <a:pt x="13" y="12"/>
                  </a:lnTo>
                  <a:lnTo>
                    <a:pt x="6" y="15"/>
                  </a:lnTo>
                  <a:lnTo>
                    <a:pt x="3" y="18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2" y="38"/>
                  </a:lnTo>
                  <a:lnTo>
                    <a:pt x="3" y="40"/>
                  </a:lnTo>
                  <a:lnTo>
                    <a:pt x="5" y="42"/>
                  </a:lnTo>
                  <a:lnTo>
                    <a:pt x="11" y="49"/>
                  </a:lnTo>
                  <a:lnTo>
                    <a:pt x="17" y="58"/>
                  </a:lnTo>
                  <a:lnTo>
                    <a:pt x="20" y="68"/>
                  </a:lnTo>
                  <a:lnTo>
                    <a:pt x="19" y="80"/>
                  </a:lnTo>
                  <a:lnTo>
                    <a:pt x="14" y="95"/>
                  </a:lnTo>
                  <a:lnTo>
                    <a:pt x="9" y="110"/>
                  </a:lnTo>
                  <a:lnTo>
                    <a:pt x="5" y="121"/>
                  </a:lnTo>
                  <a:lnTo>
                    <a:pt x="6" y="129"/>
                  </a:lnTo>
                  <a:lnTo>
                    <a:pt x="12" y="134"/>
                  </a:lnTo>
                  <a:lnTo>
                    <a:pt x="18" y="139"/>
                  </a:lnTo>
                  <a:lnTo>
                    <a:pt x="20" y="141"/>
                  </a:lnTo>
                  <a:lnTo>
                    <a:pt x="65" y="126"/>
                  </a:lnTo>
                  <a:lnTo>
                    <a:pt x="68" y="129"/>
                  </a:lnTo>
                  <a:lnTo>
                    <a:pt x="76" y="133"/>
                  </a:lnTo>
                  <a:lnTo>
                    <a:pt x="85" y="140"/>
                  </a:lnTo>
                  <a:lnTo>
                    <a:pt x="90" y="146"/>
                  </a:lnTo>
                  <a:lnTo>
                    <a:pt x="94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105" y="171"/>
                  </a:lnTo>
                  <a:lnTo>
                    <a:pt x="110" y="173"/>
                  </a:lnTo>
                  <a:lnTo>
                    <a:pt x="116" y="174"/>
                  </a:lnTo>
                  <a:lnTo>
                    <a:pt x="121" y="175"/>
                  </a:lnTo>
                  <a:lnTo>
                    <a:pt x="126" y="175"/>
                  </a:lnTo>
                  <a:lnTo>
                    <a:pt x="132" y="176"/>
                  </a:lnTo>
                  <a:lnTo>
                    <a:pt x="136" y="176"/>
                  </a:lnTo>
                  <a:lnTo>
                    <a:pt x="140" y="176"/>
                  </a:lnTo>
                  <a:lnTo>
                    <a:pt x="143" y="176"/>
                  </a:lnTo>
                  <a:lnTo>
                    <a:pt x="147" y="176"/>
                  </a:lnTo>
                  <a:lnTo>
                    <a:pt x="151" y="177"/>
                  </a:lnTo>
                  <a:lnTo>
                    <a:pt x="156" y="179"/>
                  </a:lnTo>
                  <a:lnTo>
                    <a:pt x="161" y="182"/>
                  </a:lnTo>
                  <a:lnTo>
                    <a:pt x="166" y="184"/>
                  </a:lnTo>
                  <a:lnTo>
                    <a:pt x="171" y="185"/>
                  </a:lnTo>
                  <a:lnTo>
                    <a:pt x="177" y="187"/>
                  </a:lnTo>
                  <a:lnTo>
                    <a:pt x="181" y="189"/>
                  </a:lnTo>
                  <a:lnTo>
                    <a:pt x="187" y="190"/>
                  </a:lnTo>
                  <a:lnTo>
                    <a:pt x="196" y="192"/>
                  </a:lnTo>
                  <a:lnTo>
                    <a:pt x="205" y="194"/>
                  </a:lnTo>
                  <a:lnTo>
                    <a:pt x="216" y="198"/>
                  </a:lnTo>
                  <a:lnTo>
                    <a:pt x="225" y="200"/>
                  </a:lnTo>
                  <a:lnTo>
                    <a:pt x="233" y="201"/>
                  </a:lnTo>
                  <a:lnTo>
                    <a:pt x="238" y="204"/>
                  </a:lnTo>
                  <a:lnTo>
                    <a:pt x="240" y="204"/>
                  </a:lnTo>
                  <a:lnTo>
                    <a:pt x="240" y="161"/>
                  </a:lnTo>
                  <a:lnTo>
                    <a:pt x="151" y="139"/>
                  </a:lnTo>
                  <a:lnTo>
                    <a:pt x="141" y="123"/>
                  </a:lnTo>
                  <a:lnTo>
                    <a:pt x="141" y="101"/>
                  </a:lnTo>
                  <a:lnTo>
                    <a:pt x="121" y="88"/>
                  </a:lnTo>
                  <a:lnTo>
                    <a:pt x="86" y="78"/>
                  </a:lnTo>
                  <a:lnTo>
                    <a:pt x="60" y="76"/>
                  </a:lnTo>
                  <a:lnTo>
                    <a:pt x="50" y="63"/>
                  </a:lnTo>
                  <a:lnTo>
                    <a:pt x="65" y="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7" name="Freeform 366"/>
            <p:cNvSpPr>
              <a:spLocks/>
            </p:cNvSpPr>
            <p:nvPr/>
          </p:nvSpPr>
          <p:spPr bwMode="auto">
            <a:xfrm>
              <a:off x="1995" y="275"/>
              <a:ext cx="85" cy="70"/>
            </a:xfrm>
            <a:custGeom>
              <a:avLst/>
              <a:gdLst/>
              <a:ahLst/>
              <a:cxnLst>
                <a:cxn ang="0">
                  <a:pos x="84" y="139"/>
                </a:cxn>
                <a:cxn ang="0">
                  <a:pos x="101" y="138"/>
                </a:cxn>
                <a:cxn ang="0">
                  <a:pos x="116" y="134"/>
                </a:cxn>
                <a:cxn ang="0">
                  <a:pos x="131" y="128"/>
                </a:cxn>
                <a:cxn ang="0">
                  <a:pos x="144" y="119"/>
                </a:cxn>
                <a:cxn ang="0">
                  <a:pos x="153" y="108"/>
                </a:cxn>
                <a:cxn ang="0">
                  <a:pos x="161" y="97"/>
                </a:cxn>
                <a:cxn ang="0">
                  <a:pos x="167" y="84"/>
                </a:cxn>
                <a:cxn ang="0">
                  <a:pos x="168" y="70"/>
                </a:cxn>
                <a:cxn ang="0">
                  <a:pos x="167" y="56"/>
                </a:cxn>
                <a:cxn ang="0">
                  <a:pos x="161" y="43"/>
                </a:cxn>
                <a:cxn ang="0">
                  <a:pos x="153" y="31"/>
                </a:cxn>
                <a:cxn ang="0">
                  <a:pos x="144" y="21"/>
                </a:cxn>
                <a:cxn ang="0">
                  <a:pos x="131" y="11"/>
                </a:cxn>
                <a:cxn ang="0">
                  <a:pos x="116" y="6"/>
                </a:cxn>
                <a:cxn ang="0">
                  <a:pos x="101" y="1"/>
                </a:cxn>
                <a:cxn ang="0">
                  <a:pos x="84" y="0"/>
                </a:cxn>
                <a:cxn ang="0">
                  <a:pos x="67" y="1"/>
                </a:cxn>
                <a:cxn ang="0">
                  <a:pos x="52" y="6"/>
                </a:cxn>
                <a:cxn ang="0">
                  <a:pos x="37" y="11"/>
                </a:cxn>
                <a:cxn ang="0">
                  <a:pos x="25" y="21"/>
                </a:cxn>
                <a:cxn ang="0">
                  <a:pos x="15" y="31"/>
                </a:cxn>
                <a:cxn ang="0">
                  <a:pos x="7" y="43"/>
                </a:cxn>
                <a:cxn ang="0">
                  <a:pos x="1" y="56"/>
                </a:cxn>
                <a:cxn ang="0">
                  <a:pos x="0" y="70"/>
                </a:cxn>
                <a:cxn ang="0">
                  <a:pos x="1" y="84"/>
                </a:cxn>
                <a:cxn ang="0">
                  <a:pos x="7" y="97"/>
                </a:cxn>
                <a:cxn ang="0">
                  <a:pos x="15" y="108"/>
                </a:cxn>
                <a:cxn ang="0">
                  <a:pos x="25" y="119"/>
                </a:cxn>
                <a:cxn ang="0">
                  <a:pos x="37" y="128"/>
                </a:cxn>
                <a:cxn ang="0">
                  <a:pos x="52" y="134"/>
                </a:cxn>
                <a:cxn ang="0">
                  <a:pos x="67" y="138"/>
                </a:cxn>
                <a:cxn ang="0">
                  <a:pos x="84" y="139"/>
                </a:cxn>
              </a:cxnLst>
              <a:rect l="0" t="0" r="r" b="b"/>
              <a:pathLst>
                <a:path w="168" h="139">
                  <a:moveTo>
                    <a:pt x="84" y="139"/>
                  </a:moveTo>
                  <a:lnTo>
                    <a:pt x="101" y="138"/>
                  </a:lnTo>
                  <a:lnTo>
                    <a:pt x="116" y="134"/>
                  </a:lnTo>
                  <a:lnTo>
                    <a:pt x="131" y="128"/>
                  </a:lnTo>
                  <a:lnTo>
                    <a:pt x="144" y="119"/>
                  </a:lnTo>
                  <a:lnTo>
                    <a:pt x="153" y="108"/>
                  </a:lnTo>
                  <a:lnTo>
                    <a:pt x="161" y="97"/>
                  </a:lnTo>
                  <a:lnTo>
                    <a:pt x="167" y="84"/>
                  </a:lnTo>
                  <a:lnTo>
                    <a:pt x="168" y="70"/>
                  </a:lnTo>
                  <a:lnTo>
                    <a:pt x="167" y="56"/>
                  </a:lnTo>
                  <a:lnTo>
                    <a:pt x="161" y="43"/>
                  </a:lnTo>
                  <a:lnTo>
                    <a:pt x="153" y="31"/>
                  </a:lnTo>
                  <a:lnTo>
                    <a:pt x="144" y="21"/>
                  </a:lnTo>
                  <a:lnTo>
                    <a:pt x="131" y="11"/>
                  </a:lnTo>
                  <a:lnTo>
                    <a:pt x="116" y="6"/>
                  </a:lnTo>
                  <a:lnTo>
                    <a:pt x="101" y="1"/>
                  </a:lnTo>
                  <a:lnTo>
                    <a:pt x="84" y="0"/>
                  </a:lnTo>
                  <a:lnTo>
                    <a:pt x="67" y="1"/>
                  </a:lnTo>
                  <a:lnTo>
                    <a:pt x="52" y="6"/>
                  </a:lnTo>
                  <a:lnTo>
                    <a:pt x="37" y="11"/>
                  </a:lnTo>
                  <a:lnTo>
                    <a:pt x="25" y="21"/>
                  </a:lnTo>
                  <a:lnTo>
                    <a:pt x="15" y="31"/>
                  </a:lnTo>
                  <a:lnTo>
                    <a:pt x="7" y="43"/>
                  </a:lnTo>
                  <a:lnTo>
                    <a:pt x="1" y="56"/>
                  </a:lnTo>
                  <a:lnTo>
                    <a:pt x="0" y="70"/>
                  </a:lnTo>
                  <a:lnTo>
                    <a:pt x="1" y="84"/>
                  </a:lnTo>
                  <a:lnTo>
                    <a:pt x="7" y="97"/>
                  </a:lnTo>
                  <a:lnTo>
                    <a:pt x="15" y="108"/>
                  </a:lnTo>
                  <a:lnTo>
                    <a:pt x="25" y="119"/>
                  </a:lnTo>
                  <a:lnTo>
                    <a:pt x="37" y="128"/>
                  </a:lnTo>
                  <a:lnTo>
                    <a:pt x="52" y="134"/>
                  </a:lnTo>
                  <a:lnTo>
                    <a:pt x="67" y="138"/>
                  </a:lnTo>
                  <a:lnTo>
                    <a:pt x="84" y="139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8" name="Freeform 367"/>
            <p:cNvSpPr>
              <a:spLocks/>
            </p:cNvSpPr>
            <p:nvPr/>
          </p:nvSpPr>
          <p:spPr bwMode="auto">
            <a:xfrm>
              <a:off x="2095" y="272"/>
              <a:ext cx="66" cy="60"/>
            </a:xfrm>
            <a:custGeom>
              <a:avLst/>
              <a:gdLst/>
              <a:ahLst/>
              <a:cxnLst>
                <a:cxn ang="0">
                  <a:pos x="66" y="121"/>
                </a:cxn>
                <a:cxn ang="0">
                  <a:pos x="80" y="120"/>
                </a:cxn>
                <a:cxn ang="0">
                  <a:pos x="92" y="116"/>
                </a:cxn>
                <a:cxn ang="0">
                  <a:pos x="103" y="111"/>
                </a:cxn>
                <a:cxn ang="0">
                  <a:pos x="113" y="103"/>
                </a:cxn>
                <a:cxn ang="0">
                  <a:pos x="121" y="95"/>
                </a:cxn>
                <a:cxn ang="0">
                  <a:pos x="127" y="84"/>
                </a:cxn>
                <a:cxn ang="0">
                  <a:pos x="131" y="73"/>
                </a:cxn>
                <a:cxn ang="0">
                  <a:pos x="133" y="60"/>
                </a:cxn>
                <a:cxn ang="0">
                  <a:pos x="131" y="47"/>
                </a:cxn>
                <a:cxn ang="0">
                  <a:pos x="127" y="37"/>
                </a:cxn>
                <a:cxn ang="0">
                  <a:pos x="121" y="27"/>
                </a:cxn>
                <a:cxn ang="0">
                  <a:pos x="113" y="17"/>
                </a:cxn>
                <a:cxn ang="0">
                  <a:pos x="103" y="10"/>
                </a:cxn>
                <a:cxn ang="0">
                  <a:pos x="92" y="5"/>
                </a:cxn>
                <a:cxn ang="0">
                  <a:pos x="80" y="1"/>
                </a:cxn>
                <a:cxn ang="0">
                  <a:pos x="66" y="0"/>
                </a:cxn>
                <a:cxn ang="0">
                  <a:pos x="53" y="1"/>
                </a:cxn>
                <a:cxn ang="0">
                  <a:pos x="41" y="5"/>
                </a:cxn>
                <a:cxn ang="0">
                  <a:pos x="29" y="10"/>
                </a:cxn>
                <a:cxn ang="0">
                  <a:pos x="20" y="17"/>
                </a:cxn>
                <a:cxn ang="0">
                  <a:pos x="12" y="27"/>
                </a:cxn>
                <a:cxn ang="0">
                  <a:pos x="6" y="37"/>
                </a:cxn>
                <a:cxn ang="0">
                  <a:pos x="1" y="47"/>
                </a:cxn>
                <a:cxn ang="0">
                  <a:pos x="0" y="60"/>
                </a:cxn>
                <a:cxn ang="0">
                  <a:pos x="1" y="73"/>
                </a:cxn>
                <a:cxn ang="0">
                  <a:pos x="6" y="84"/>
                </a:cxn>
                <a:cxn ang="0">
                  <a:pos x="12" y="95"/>
                </a:cxn>
                <a:cxn ang="0">
                  <a:pos x="20" y="103"/>
                </a:cxn>
                <a:cxn ang="0">
                  <a:pos x="29" y="111"/>
                </a:cxn>
                <a:cxn ang="0">
                  <a:pos x="41" y="116"/>
                </a:cxn>
                <a:cxn ang="0">
                  <a:pos x="53" y="120"/>
                </a:cxn>
                <a:cxn ang="0">
                  <a:pos x="66" y="121"/>
                </a:cxn>
              </a:cxnLst>
              <a:rect l="0" t="0" r="r" b="b"/>
              <a:pathLst>
                <a:path w="133" h="121">
                  <a:moveTo>
                    <a:pt x="66" y="121"/>
                  </a:moveTo>
                  <a:lnTo>
                    <a:pt x="80" y="120"/>
                  </a:lnTo>
                  <a:lnTo>
                    <a:pt x="92" y="116"/>
                  </a:lnTo>
                  <a:lnTo>
                    <a:pt x="103" y="111"/>
                  </a:lnTo>
                  <a:lnTo>
                    <a:pt x="113" y="103"/>
                  </a:lnTo>
                  <a:lnTo>
                    <a:pt x="121" y="95"/>
                  </a:lnTo>
                  <a:lnTo>
                    <a:pt x="127" y="84"/>
                  </a:lnTo>
                  <a:lnTo>
                    <a:pt x="131" y="73"/>
                  </a:lnTo>
                  <a:lnTo>
                    <a:pt x="133" y="60"/>
                  </a:lnTo>
                  <a:lnTo>
                    <a:pt x="131" y="47"/>
                  </a:lnTo>
                  <a:lnTo>
                    <a:pt x="127" y="37"/>
                  </a:lnTo>
                  <a:lnTo>
                    <a:pt x="121" y="27"/>
                  </a:lnTo>
                  <a:lnTo>
                    <a:pt x="113" y="17"/>
                  </a:lnTo>
                  <a:lnTo>
                    <a:pt x="103" y="10"/>
                  </a:lnTo>
                  <a:lnTo>
                    <a:pt x="92" y="5"/>
                  </a:lnTo>
                  <a:lnTo>
                    <a:pt x="80" y="1"/>
                  </a:lnTo>
                  <a:lnTo>
                    <a:pt x="66" y="0"/>
                  </a:lnTo>
                  <a:lnTo>
                    <a:pt x="53" y="1"/>
                  </a:lnTo>
                  <a:lnTo>
                    <a:pt x="41" y="5"/>
                  </a:lnTo>
                  <a:lnTo>
                    <a:pt x="29" y="10"/>
                  </a:lnTo>
                  <a:lnTo>
                    <a:pt x="20" y="17"/>
                  </a:lnTo>
                  <a:lnTo>
                    <a:pt x="12" y="27"/>
                  </a:lnTo>
                  <a:lnTo>
                    <a:pt x="6" y="37"/>
                  </a:lnTo>
                  <a:lnTo>
                    <a:pt x="1" y="47"/>
                  </a:lnTo>
                  <a:lnTo>
                    <a:pt x="0" y="60"/>
                  </a:lnTo>
                  <a:lnTo>
                    <a:pt x="1" y="73"/>
                  </a:lnTo>
                  <a:lnTo>
                    <a:pt x="6" y="84"/>
                  </a:lnTo>
                  <a:lnTo>
                    <a:pt x="12" y="95"/>
                  </a:lnTo>
                  <a:lnTo>
                    <a:pt x="20" y="103"/>
                  </a:lnTo>
                  <a:lnTo>
                    <a:pt x="29" y="111"/>
                  </a:lnTo>
                  <a:lnTo>
                    <a:pt x="41" y="116"/>
                  </a:lnTo>
                  <a:lnTo>
                    <a:pt x="53" y="120"/>
                  </a:lnTo>
                  <a:lnTo>
                    <a:pt x="66" y="121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69" name="Freeform 368"/>
            <p:cNvSpPr>
              <a:spLocks/>
            </p:cNvSpPr>
            <p:nvPr/>
          </p:nvSpPr>
          <p:spPr bwMode="auto">
            <a:xfrm>
              <a:off x="2012" y="289"/>
              <a:ext cx="53" cy="41"/>
            </a:xfrm>
            <a:custGeom>
              <a:avLst/>
              <a:gdLst/>
              <a:ahLst/>
              <a:cxnLst>
                <a:cxn ang="0">
                  <a:pos x="53" y="82"/>
                </a:cxn>
                <a:cxn ang="0">
                  <a:pos x="64" y="80"/>
                </a:cxn>
                <a:cxn ang="0">
                  <a:pos x="74" y="78"/>
                </a:cxn>
                <a:cxn ang="0">
                  <a:pos x="83" y="75"/>
                </a:cxn>
                <a:cxn ang="0">
                  <a:pos x="91" y="70"/>
                </a:cxn>
                <a:cxn ang="0">
                  <a:pos x="97" y="63"/>
                </a:cxn>
                <a:cxn ang="0">
                  <a:pos x="102" y="56"/>
                </a:cxn>
                <a:cxn ang="0">
                  <a:pos x="105" y="49"/>
                </a:cxn>
                <a:cxn ang="0">
                  <a:pos x="106" y="41"/>
                </a:cxn>
                <a:cxn ang="0">
                  <a:pos x="105" y="33"/>
                </a:cxn>
                <a:cxn ang="0">
                  <a:pos x="102" y="25"/>
                </a:cxn>
                <a:cxn ang="0">
                  <a:pos x="97" y="18"/>
                </a:cxn>
                <a:cxn ang="0">
                  <a:pos x="91" y="11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4" y="1"/>
                </a:cxn>
                <a:cxn ang="0">
                  <a:pos x="53" y="0"/>
                </a:cxn>
                <a:cxn ang="0">
                  <a:pos x="43" y="1"/>
                </a:cxn>
                <a:cxn ang="0">
                  <a:pos x="32" y="3"/>
                </a:cxn>
                <a:cxn ang="0">
                  <a:pos x="23" y="7"/>
                </a:cxn>
                <a:cxn ang="0">
                  <a:pos x="15" y="11"/>
                </a:cxn>
                <a:cxn ang="0">
                  <a:pos x="9" y="18"/>
                </a:cxn>
                <a:cxn ang="0">
                  <a:pos x="5" y="25"/>
                </a:cxn>
                <a:cxn ang="0">
                  <a:pos x="1" y="33"/>
                </a:cxn>
                <a:cxn ang="0">
                  <a:pos x="0" y="41"/>
                </a:cxn>
                <a:cxn ang="0">
                  <a:pos x="1" y="49"/>
                </a:cxn>
                <a:cxn ang="0">
                  <a:pos x="5" y="56"/>
                </a:cxn>
                <a:cxn ang="0">
                  <a:pos x="9" y="63"/>
                </a:cxn>
                <a:cxn ang="0">
                  <a:pos x="15" y="70"/>
                </a:cxn>
                <a:cxn ang="0">
                  <a:pos x="23" y="75"/>
                </a:cxn>
                <a:cxn ang="0">
                  <a:pos x="32" y="78"/>
                </a:cxn>
                <a:cxn ang="0">
                  <a:pos x="43" y="80"/>
                </a:cxn>
                <a:cxn ang="0">
                  <a:pos x="53" y="82"/>
                </a:cxn>
              </a:cxnLst>
              <a:rect l="0" t="0" r="r" b="b"/>
              <a:pathLst>
                <a:path w="106" h="82">
                  <a:moveTo>
                    <a:pt x="53" y="82"/>
                  </a:moveTo>
                  <a:lnTo>
                    <a:pt x="64" y="80"/>
                  </a:lnTo>
                  <a:lnTo>
                    <a:pt x="74" y="78"/>
                  </a:lnTo>
                  <a:lnTo>
                    <a:pt x="83" y="75"/>
                  </a:lnTo>
                  <a:lnTo>
                    <a:pt x="91" y="70"/>
                  </a:lnTo>
                  <a:lnTo>
                    <a:pt x="97" y="63"/>
                  </a:lnTo>
                  <a:lnTo>
                    <a:pt x="102" y="56"/>
                  </a:lnTo>
                  <a:lnTo>
                    <a:pt x="105" y="49"/>
                  </a:lnTo>
                  <a:lnTo>
                    <a:pt x="106" y="41"/>
                  </a:lnTo>
                  <a:lnTo>
                    <a:pt x="105" y="33"/>
                  </a:lnTo>
                  <a:lnTo>
                    <a:pt x="102" y="25"/>
                  </a:lnTo>
                  <a:lnTo>
                    <a:pt x="97" y="18"/>
                  </a:lnTo>
                  <a:lnTo>
                    <a:pt x="91" y="11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4" y="1"/>
                  </a:lnTo>
                  <a:lnTo>
                    <a:pt x="53" y="0"/>
                  </a:lnTo>
                  <a:lnTo>
                    <a:pt x="43" y="1"/>
                  </a:lnTo>
                  <a:lnTo>
                    <a:pt x="32" y="3"/>
                  </a:lnTo>
                  <a:lnTo>
                    <a:pt x="23" y="7"/>
                  </a:lnTo>
                  <a:lnTo>
                    <a:pt x="15" y="11"/>
                  </a:lnTo>
                  <a:lnTo>
                    <a:pt x="9" y="18"/>
                  </a:lnTo>
                  <a:lnTo>
                    <a:pt x="5" y="25"/>
                  </a:lnTo>
                  <a:lnTo>
                    <a:pt x="1" y="33"/>
                  </a:lnTo>
                  <a:lnTo>
                    <a:pt x="0" y="41"/>
                  </a:lnTo>
                  <a:lnTo>
                    <a:pt x="1" y="49"/>
                  </a:lnTo>
                  <a:lnTo>
                    <a:pt x="5" y="56"/>
                  </a:lnTo>
                  <a:lnTo>
                    <a:pt x="9" y="63"/>
                  </a:lnTo>
                  <a:lnTo>
                    <a:pt x="15" y="70"/>
                  </a:lnTo>
                  <a:lnTo>
                    <a:pt x="23" y="75"/>
                  </a:lnTo>
                  <a:lnTo>
                    <a:pt x="32" y="78"/>
                  </a:lnTo>
                  <a:lnTo>
                    <a:pt x="43" y="80"/>
                  </a:lnTo>
                  <a:lnTo>
                    <a:pt x="53" y="82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0" name="Freeform 369"/>
            <p:cNvSpPr>
              <a:spLocks/>
            </p:cNvSpPr>
            <p:nvPr/>
          </p:nvSpPr>
          <p:spPr bwMode="auto">
            <a:xfrm>
              <a:off x="2104" y="278"/>
              <a:ext cx="48" cy="38"/>
            </a:xfrm>
            <a:custGeom>
              <a:avLst/>
              <a:gdLst/>
              <a:ahLst/>
              <a:cxnLst>
                <a:cxn ang="0">
                  <a:pos x="47" y="75"/>
                </a:cxn>
                <a:cxn ang="0">
                  <a:pos x="57" y="74"/>
                </a:cxn>
                <a:cxn ang="0">
                  <a:pos x="66" y="72"/>
                </a:cxn>
                <a:cxn ang="0">
                  <a:pos x="74" y="69"/>
                </a:cxn>
                <a:cxn ang="0">
                  <a:pos x="81" y="64"/>
                </a:cxn>
                <a:cxn ang="0">
                  <a:pos x="87" y="59"/>
                </a:cxn>
                <a:cxn ang="0">
                  <a:pos x="92" y="53"/>
                </a:cxn>
                <a:cxn ang="0">
                  <a:pos x="94" y="46"/>
                </a:cxn>
                <a:cxn ang="0">
                  <a:pos x="95" y="38"/>
                </a:cxn>
                <a:cxn ang="0">
                  <a:pos x="94" y="30"/>
                </a:cxn>
                <a:cxn ang="0">
                  <a:pos x="92" y="23"/>
                </a:cxn>
                <a:cxn ang="0">
                  <a:pos x="87" y="17"/>
                </a:cxn>
                <a:cxn ang="0">
                  <a:pos x="81" y="11"/>
                </a:cxn>
                <a:cxn ang="0">
                  <a:pos x="74" y="7"/>
                </a:cxn>
                <a:cxn ang="0">
                  <a:pos x="66" y="3"/>
                </a:cxn>
                <a:cxn ang="0">
                  <a:pos x="57" y="1"/>
                </a:cxn>
                <a:cxn ang="0">
                  <a:pos x="47" y="0"/>
                </a:cxn>
                <a:cxn ang="0">
                  <a:pos x="38" y="1"/>
                </a:cxn>
                <a:cxn ang="0">
                  <a:pos x="28" y="3"/>
                </a:cxn>
                <a:cxn ang="0">
                  <a:pos x="20" y="7"/>
                </a:cxn>
                <a:cxn ang="0">
                  <a:pos x="13" y="11"/>
                </a:cxn>
                <a:cxn ang="0">
                  <a:pos x="8" y="17"/>
                </a:cxn>
                <a:cxn ang="0">
                  <a:pos x="3" y="23"/>
                </a:cxn>
                <a:cxn ang="0">
                  <a:pos x="1" y="30"/>
                </a:cxn>
                <a:cxn ang="0">
                  <a:pos x="0" y="38"/>
                </a:cxn>
                <a:cxn ang="0">
                  <a:pos x="1" y="46"/>
                </a:cxn>
                <a:cxn ang="0">
                  <a:pos x="3" y="53"/>
                </a:cxn>
                <a:cxn ang="0">
                  <a:pos x="8" y="59"/>
                </a:cxn>
                <a:cxn ang="0">
                  <a:pos x="13" y="64"/>
                </a:cxn>
                <a:cxn ang="0">
                  <a:pos x="20" y="69"/>
                </a:cxn>
                <a:cxn ang="0">
                  <a:pos x="28" y="72"/>
                </a:cxn>
                <a:cxn ang="0">
                  <a:pos x="38" y="74"/>
                </a:cxn>
                <a:cxn ang="0">
                  <a:pos x="47" y="75"/>
                </a:cxn>
              </a:cxnLst>
              <a:rect l="0" t="0" r="r" b="b"/>
              <a:pathLst>
                <a:path w="95" h="75">
                  <a:moveTo>
                    <a:pt x="47" y="75"/>
                  </a:moveTo>
                  <a:lnTo>
                    <a:pt x="57" y="74"/>
                  </a:lnTo>
                  <a:lnTo>
                    <a:pt x="66" y="72"/>
                  </a:lnTo>
                  <a:lnTo>
                    <a:pt x="74" y="69"/>
                  </a:lnTo>
                  <a:lnTo>
                    <a:pt x="81" y="64"/>
                  </a:lnTo>
                  <a:lnTo>
                    <a:pt x="87" y="59"/>
                  </a:lnTo>
                  <a:lnTo>
                    <a:pt x="92" y="53"/>
                  </a:lnTo>
                  <a:lnTo>
                    <a:pt x="94" y="46"/>
                  </a:lnTo>
                  <a:lnTo>
                    <a:pt x="95" y="38"/>
                  </a:lnTo>
                  <a:lnTo>
                    <a:pt x="94" y="30"/>
                  </a:lnTo>
                  <a:lnTo>
                    <a:pt x="92" y="23"/>
                  </a:lnTo>
                  <a:lnTo>
                    <a:pt x="87" y="17"/>
                  </a:lnTo>
                  <a:lnTo>
                    <a:pt x="81" y="11"/>
                  </a:lnTo>
                  <a:lnTo>
                    <a:pt x="74" y="7"/>
                  </a:lnTo>
                  <a:lnTo>
                    <a:pt x="66" y="3"/>
                  </a:lnTo>
                  <a:lnTo>
                    <a:pt x="57" y="1"/>
                  </a:lnTo>
                  <a:lnTo>
                    <a:pt x="47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20" y="7"/>
                  </a:lnTo>
                  <a:lnTo>
                    <a:pt x="13" y="11"/>
                  </a:lnTo>
                  <a:lnTo>
                    <a:pt x="8" y="17"/>
                  </a:lnTo>
                  <a:lnTo>
                    <a:pt x="3" y="23"/>
                  </a:lnTo>
                  <a:lnTo>
                    <a:pt x="1" y="30"/>
                  </a:lnTo>
                  <a:lnTo>
                    <a:pt x="0" y="38"/>
                  </a:lnTo>
                  <a:lnTo>
                    <a:pt x="1" y="46"/>
                  </a:lnTo>
                  <a:lnTo>
                    <a:pt x="3" y="53"/>
                  </a:lnTo>
                  <a:lnTo>
                    <a:pt x="8" y="59"/>
                  </a:lnTo>
                  <a:lnTo>
                    <a:pt x="13" y="64"/>
                  </a:lnTo>
                  <a:lnTo>
                    <a:pt x="20" y="69"/>
                  </a:lnTo>
                  <a:lnTo>
                    <a:pt x="28" y="72"/>
                  </a:lnTo>
                  <a:lnTo>
                    <a:pt x="38" y="74"/>
                  </a:lnTo>
                  <a:lnTo>
                    <a:pt x="47" y="75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1" name="Freeform 370"/>
            <p:cNvSpPr>
              <a:spLocks/>
            </p:cNvSpPr>
            <p:nvPr/>
          </p:nvSpPr>
          <p:spPr bwMode="auto">
            <a:xfrm>
              <a:off x="1883" y="157"/>
              <a:ext cx="309" cy="136"/>
            </a:xfrm>
            <a:custGeom>
              <a:avLst/>
              <a:gdLst/>
              <a:ahLst/>
              <a:cxnLst>
                <a:cxn ang="0">
                  <a:pos x="562" y="170"/>
                </a:cxn>
                <a:cxn ang="0">
                  <a:pos x="543" y="167"/>
                </a:cxn>
                <a:cxn ang="0">
                  <a:pos x="520" y="163"/>
                </a:cxn>
                <a:cxn ang="0">
                  <a:pos x="504" y="161"/>
                </a:cxn>
                <a:cxn ang="0">
                  <a:pos x="474" y="108"/>
                </a:cxn>
                <a:cxn ang="0">
                  <a:pos x="461" y="85"/>
                </a:cxn>
                <a:cxn ang="0">
                  <a:pos x="441" y="55"/>
                </a:cxn>
                <a:cxn ang="0">
                  <a:pos x="431" y="46"/>
                </a:cxn>
                <a:cxn ang="0">
                  <a:pos x="417" y="37"/>
                </a:cxn>
                <a:cxn ang="0">
                  <a:pos x="402" y="27"/>
                </a:cxn>
                <a:cxn ang="0">
                  <a:pos x="389" y="19"/>
                </a:cxn>
                <a:cxn ang="0">
                  <a:pos x="367" y="14"/>
                </a:cxn>
                <a:cxn ang="0">
                  <a:pos x="337" y="7"/>
                </a:cxn>
                <a:cxn ang="0">
                  <a:pos x="309" y="2"/>
                </a:cxn>
                <a:cxn ang="0">
                  <a:pos x="298" y="0"/>
                </a:cxn>
                <a:cxn ang="0">
                  <a:pos x="284" y="1"/>
                </a:cxn>
                <a:cxn ang="0">
                  <a:pos x="251" y="4"/>
                </a:cxn>
                <a:cxn ang="0">
                  <a:pos x="215" y="9"/>
                </a:cxn>
                <a:cxn ang="0">
                  <a:pos x="187" y="10"/>
                </a:cxn>
                <a:cxn ang="0">
                  <a:pos x="162" y="16"/>
                </a:cxn>
                <a:cxn ang="0">
                  <a:pos x="131" y="28"/>
                </a:cxn>
                <a:cxn ang="0">
                  <a:pos x="105" y="41"/>
                </a:cxn>
                <a:cxn ang="0">
                  <a:pos x="94" y="47"/>
                </a:cxn>
                <a:cxn ang="0">
                  <a:pos x="0" y="236"/>
                </a:cxn>
                <a:cxn ang="0">
                  <a:pos x="13" y="239"/>
                </a:cxn>
                <a:cxn ang="0">
                  <a:pos x="42" y="246"/>
                </a:cxn>
                <a:cxn ang="0">
                  <a:pos x="73" y="253"/>
                </a:cxn>
                <a:cxn ang="0">
                  <a:pos x="91" y="257"/>
                </a:cxn>
                <a:cxn ang="0">
                  <a:pos x="108" y="257"/>
                </a:cxn>
                <a:cxn ang="0">
                  <a:pos x="134" y="257"/>
                </a:cxn>
                <a:cxn ang="0">
                  <a:pos x="162" y="257"/>
                </a:cxn>
                <a:cxn ang="0">
                  <a:pos x="181" y="254"/>
                </a:cxn>
                <a:cxn ang="0">
                  <a:pos x="190" y="251"/>
                </a:cxn>
                <a:cxn ang="0">
                  <a:pos x="203" y="246"/>
                </a:cxn>
                <a:cxn ang="0">
                  <a:pos x="219" y="241"/>
                </a:cxn>
                <a:cxn ang="0">
                  <a:pos x="238" y="235"/>
                </a:cxn>
                <a:cxn ang="0">
                  <a:pos x="250" y="243"/>
                </a:cxn>
                <a:cxn ang="0">
                  <a:pos x="264" y="251"/>
                </a:cxn>
                <a:cxn ang="0">
                  <a:pos x="278" y="259"/>
                </a:cxn>
                <a:cxn ang="0">
                  <a:pos x="287" y="265"/>
                </a:cxn>
                <a:cxn ang="0">
                  <a:pos x="301" y="268"/>
                </a:cxn>
                <a:cxn ang="0">
                  <a:pos x="318" y="270"/>
                </a:cxn>
                <a:cxn ang="0">
                  <a:pos x="336" y="272"/>
                </a:cxn>
                <a:cxn ang="0">
                  <a:pos x="346" y="272"/>
                </a:cxn>
                <a:cxn ang="0">
                  <a:pos x="360" y="267"/>
                </a:cxn>
                <a:cxn ang="0">
                  <a:pos x="383" y="259"/>
                </a:cxn>
                <a:cxn ang="0">
                  <a:pos x="405" y="252"/>
                </a:cxn>
                <a:cxn ang="0">
                  <a:pos x="414" y="249"/>
                </a:cxn>
                <a:cxn ang="0">
                  <a:pos x="618" y="196"/>
                </a:cxn>
                <a:cxn ang="0">
                  <a:pos x="611" y="192"/>
                </a:cxn>
                <a:cxn ang="0">
                  <a:pos x="596" y="184"/>
                </a:cxn>
                <a:cxn ang="0">
                  <a:pos x="579" y="176"/>
                </a:cxn>
                <a:cxn ang="0">
                  <a:pos x="567" y="171"/>
                </a:cxn>
              </a:cxnLst>
              <a:rect l="0" t="0" r="r" b="b"/>
              <a:pathLst>
                <a:path w="618" h="272">
                  <a:moveTo>
                    <a:pt x="567" y="171"/>
                  </a:moveTo>
                  <a:lnTo>
                    <a:pt x="562" y="170"/>
                  </a:lnTo>
                  <a:lnTo>
                    <a:pt x="554" y="168"/>
                  </a:lnTo>
                  <a:lnTo>
                    <a:pt x="543" y="167"/>
                  </a:lnTo>
                  <a:lnTo>
                    <a:pt x="531" y="164"/>
                  </a:lnTo>
                  <a:lnTo>
                    <a:pt x="520" y="163"/>
                  </a:lnTo>
                  <a:lnTo>
                    <a:pt x="511" y="162"/>
                  </a:lnTo>
                  <a:lnTo>
                    <a:pt x="504" y="161"/>
                  </a:lnTo>
                  <a:lnTo>
                    <a:pt x="501" y="161"/>
                  </a:lnTo>
                  <a:lnTo>
                    <a:pt x="474" y="108"/>
                  </a:lnTo>
                  <a:lnTo>
                    <a:pt x="470" y="101"/>
                  </a:lnTo>
                  <a:lnTo>
                    <a:pt x="461" y="85"/>
                  </a:lnTo>
                  <a:lnTo>
                    <a:pt x="451" y="68"/>
                  </a:lnTo>
                  <a:lnTo>
                    <a:pt x="441" y="55"/>
                  </a:lnTo>
                  <a:lnTo>
                    <a:pt x="437" y="50"/>
                  </a:lnTo>
                  <a:lnTo>
                    <a:pt x="431" y="46"/>
                  </a:lnTo>
                  <a:lnTo>
                    <a:pt x="424" y="41"/>
                  </a:lnTo>
                  <a:lnTo>
                    <a:pt x="417" y="37"/>
                  </a:lnTo>
                  <a:lnTo>
                    <a:pt x="410" y="32"/>
                  </a:lnTo>
                  <a:lnTo>
                    <a:pt x="402" y="27"/>
                  </a:lnTo>
                  <a:lnTo>
                    <a:pt x="395" y="23"/>
                  </a:lnTo>
                  <a:lnTo>
                    <a:pt x="389" y="19"/>
                  </a:lnTo>
                  <a:lnTo>
                    <a:pt x="379" y="17"/>
                  </a:lnTo>
                  <a:lnTo>
                    <a:pt x="367" y="14"/>
                  </a:lnTo>
                  <a:lnTo>
                    <a:pt x="352" y="10"/>
                  </a:lnTo>
                  <a:lnTo>
                    <a:pt x="337" y="7"/>
                  </a:lnTo>
                  <a:lnTo>
                    <a:pt x="322" y="4"/>
                  </a:lnTo>
                  <a:lnTo>
                    <a:pt x="309" y="2"/>
                  </a:lnTo>
                  <a:lnTo>
                    <a:pt x="301" y="0"/>
                  </a:lnTo>
                  <a:lnTo>
                    <a:pt x="298" y="0"/>
                  </a:lnTo>
                  <a:lnTo>
                    <a:pt x="294" y="0"/>
                  </a:lnTo>
                  <a:lnTo>
                    <a:pt x="284" y="1"/>
                  </a:lnTo>
                  <a:lnTo>
                    <a:pt x="269" y="3"/>
                  </a:lnTo>
                  <a:lnTo>
                    <a:pt x="251" y="4"/>
                  </a:lnTo>
                  <a:lnTo>
                    <a:pt x="233" y="7"/>
                  </a:lnTo>
                  <a:lnTo>
                    <a:pt x="215" y="9"/>
                  </a:lnTo>
                  <a:lnTo>
                    <a:pt x="199" y="10"/>
                  </a:lnTo>
                  <a:lnTo>
                    <a:pt x="187" y="10"/>
                  </a:lnTo>
                  <a:lnTo>
                    <a:pt x="175" y="11"/>
                  </a:lnTo>
                  <a:lnTo>
                    <a:pt x="162" y="16"/>
                  </a:lnTo>
                  <a:lnTo>
                    <a:pt x="147" y="22"/>
                  </a:lnTo>
                  <a:lnTo>
                    <a:pt x="131" y="28"/>
                  </a:lnTo>
                  <a:lnTo>
                    <a:pt x="117" y="35"/>
                  </a:lnTo>
                  <a:lnTo>
                    <a:pt x="105" y="41"/>
                  </a:lnTo>
                  <a:lnTo>
                    <a:pt x="97" y="46"/>
                  </a:lnTo>
                  <a:lnTo>
                    <a:pt x="94" y="47"/>
                  </a:lnTo>
                  <a:lnTo>
                    <a:pt x="15" y="115"/>
                  </a:lnTo>
                  <a:lnTo>
                    <a:pt x="0" y="236"/>
                  </a:lnTo>
                  <a:lnTo>
                    <a:pt x="4" y="237"/>
                  </a:lnTo>
                  <a:lnTo>
                    <a:pt x="13" y="239"/>
                  </a:lnTo>
                  <a:lnTo>
                    <a:pt x="27" y="243"/>
                  </a:lnTo>
                  <a:lnTo>
                    <a:pt x="42" y="246"/>
                  </a:lnTo>
                  <a:lnTo>
                    <a:pt x="58" y="250"/>
                  </a:lnTo>
                  <a:lnTo>
                    <a:pt x="73" y="253"/>
                  </a:lnTo>
                  <a:lnTo>
                    <a:pt x="85" y="256"/>
                  </a:lnTo>
                  <a:lnTo>
                    <a:pt x="91" y="257"/>
                  </a:lnTo>
                  <a:lnTo>
                    <a:pt x="97" y="257"/>
                  </a:lnTo>
                  <a:lnTo>
                    <a:pt x="108" y="257"/>
                  </a:lnTo>
                  <a:lnTo>
                    <a:pt x="120" y="257"/>
                  </a:lnTo>
                  <a:lnTo>
                    <a:pt x="134" y="257"/>
                  </a:lnTo>
                  <a:lnTo>
                    <a:pt x="149" y="257"/>
                  </a:lnTo>
                  <a:lnTo>
                    <a:pt x="162" y="257"/>
                  </a:lnTo>
                  <a:lnTo>
                    <a:pt x="173" y="256"/>
                  </a:lnTo>
                  <a:lnTo>
                    <a:pt x="181" y="254"/>
                  </a:lnTo>
                  <a:lnTo>
                    <a:pt x="185" y="253"/>
                  </a:lnTo>
                  <a:lnTo>
                    <a:pt x="190" y="251"/>
                  </a:lnTo>
                  <a:lnTo>
                    <a:pt x="196" y="250"/>
                  </a:lnTo>
                  <a:lnTo>
                    <a:pt x="203" y="246"/>
                  </a:lnTo>
                  <a:lnTo>
                    <a:pt x="211" y="244"/>
                  </a:lnTo>
                  <a:lnTo>
                    <a:pt x="219" y="241"/>
                  </a:lnTo>
                  <a:lnTo>
                    <a:pt x="228" y="238"/>
                  </a:lnTo>
                  <a:lnTo>
                    <a:pt x="238" y="235"/>
                  </a:lnTo>
                  <a:lnTo>
                    <a:pt x="243" y="238"/>
                  </a:lnTo>
                  <a:lnTo>
                    <a:pt x="250" y="243"/>
                  </a:lnTo>
                  <a:lnTo>
                    <a:pt x="257" y="247"/>
                  </a:lnTo>
                  <a:lnTo>
                    <a:pt x="264" y="251"/>
                  </a:lnTo>
                  <a:lnTo>
                    <a:pt x="271" y="256"/>
                  </a:lnTo>
                  <a:lnTo>
                    <a:pt x="278" y="259"/>
                  </a:lnTo>
                  <a:lnTo>
                    <a:pt x="284" y="262"/>
                  </a:lnTo>
                  <a:lnTo>
                    <a:pt x="287" y="265"/>
                  </a:lnTo>
                  <a:lnTo>
                    <a:pt x="293" y="266"/>
                  </a:lnTo>
                  <a:lnTo>
                    <a:pt x="301" y="268"/>
                  </a:lnTo>
                  <a:lnTo>
                    <a:pt x="309" y="269"/>
                  </a:lnTo>
                  <a:lnTo>
                    <a:pt x="318" y="270"/>
                  </a:lnTo>
                  <a:lnTo>
                    <a:pt x="327" y="272"/>
                  </a:lnTo>
                  <a:lnTo>
                    <a:pt x="336" y="272"/>
                  </a:lnTo>
                  <a:lnTo>
                    <a:pt x="341" y="272"/>
                  </a:lnTo>
                  <a:lnTo>
                    <a:pt x="346" y="272"/>
                  </a:lnTo>
                  <a:lnTo>
                    <a:pt x="351" y="270"/>
                  </a:lnTo>
                  <a:lnTo>
                    <a:pt x="360" y="267"/>
                  </a:lnTo>
                  <a:lnTo>
                    <a:pt x="370" y="264"/>
                  </a:lnTo>
                  <a:lnTo>
                    <a:pt x="383" y="259"/>
                  </a:lnTo>
                  <a:lnTo>
                    <a:pt x="394" y="256"/>
                  </a:lnTo>
                  <a:lnTo>
                    <a:pt x="405" y="252"/>
                  </a:lnTo>
                  <a:lnTo>
                    <a:pt x="412" y="250"/>
                  </a:lnTo>
                  <a:lnTo>
                    <a:pt x="414" y="249"/>
                  </a:lnTo>
                  <a:lnTo>
                    <a:pt x="547" y="219"/>
                  </a:lnTo>
                  <a:lnTo>
                    <a:pt x="618" y="196"/>
                  </a:lnTo>
                  <a:lnTo>
                    <a:pt x="615" y="194"/>
                  </a:lnTo>
                  <a:lnTo>
                    <a:pt x="611" y="192"/>
                  </a:lnTo>
                  <a:lnTo>
                    <a:pt x="604" y="189"/>
                  </a:lnTo>
                  <a:lnTo>
                    <a:pt x="596" y="184"/>
                  </a:lnTo>
                  <a:lnTo>
                    <a:pt x="587" y="181"/>
                  </a:lnTo>
                  <a:lnTo>
                    <a:pt x="579" y="176"/>
                  </a:lnTo>
                  <a:lnTo>
                    <a:pt x="572" y="173"/>
                  </a:lnTo>
                  <a:lnTo>
                    <a:pt x="567" y="171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2" name="Freeform 371"/>
            <p:cNvSpPr>
              <a:spLocks/>
            </p:cNvSpPr>
            <p:nvPr/>
          </p:nvSpPr>
          <p:spPr bwMode="auto">
            <a:xfrm>
              <a:off x="1808" y="294"/>
              <a:ext cx="156" cy="526"/>
            </a:xfrm>
            <a:custGeom>
              <a:avLst/>
              <a:gdLst/>
              <a:ahLst/>
              <a:cxnLst>
                <a:cxn ang="0">
                  <a:pos x="262" y="187"/>
                </a:cxn>
                <a:cxn ang="0">
                  <a:pos x="235" y="280"/>
                </a:cxn>
                <a:cxn ang="0">
                  <a:pos x="187" y="316"/>
                </a:cxn>
                <a:cxn ang="0">
                  <a:pos x="182" y="327"/>
                </a:cxn>
                <a:cxn ang="0">
                  <a:pos x="169" y="346"/>
                </a:cxn>
                <a:cxn ang="0">
                  <a:pos x="144" y="377"/>
                </a:cxn>
                <a:cxn ang="0">
                  <a:pos x="92" y="436"/>
                </a:cxn>
                <a:cxn ang="0">
                  <a:pos x="39" y="498"/>
                </a:cxn>
                <a:cxn ang="0">
                  <a:pos x="8" y="537"/>
                </a:cxn>
                <a:cxn ang="0">
                  <a:pos x="0" y="591"/>
                </a:cxn>
                <a:cxn ang="0">
                  <a:pos x="3" y="643"/>
                </a:cxn>
                <a:cxn ang="0">
                  <a:pos x="12" y="689"/>
                </a:cxn>
                <a:cxn ang="0">
                  <a:pos x="34" y="769"/>
                </a:cxn>
                <a:cxn ang="0">
                  <a:pos x="56" y="846"/>
                </a:cxn>
                <a:cxn ang="0">
                  <a:pos x="67" y="885"/>
                </a:cxn>
                <a:cxn ang="0">
                  <a:pos x="76" y="915"/>
                </a:cxn>
                <a:cxn ang="0">
                  <a:pos x="92" y="973"/>
                </a:cxn>
                <a:cxn ang="0">
                  <a:pos x="109" y="1028"/>
                </a:cxn>
                <a:cxn ang="0">
                  <a:pos x="116" y="1052"/>
                </a:cxn>
                <a:cxn ang="0">
                  <a:pos x="158" y="970"/>
                </a:cxn>
                <a:cxn ang="0">
                  <a:pos x="125" y="865"/>
                </a:cxn>
                <a:cxn ang="0">
                  <a:pos x="88" y="716"/>
                </a:cxn>
                <a:cxn ang="0">
                  <a:pos x="70" y="584"/>
                </a:cxn>
                <a:cxn ang="0">
                  <a:pos x="92" y="517"/>
                </a:cxn>
                <a:cxn ang="0">
                  <a:pos x="138" y="461"/>
                </a:cxn>
                <a:cxn ang="0">
                  <a:pos x="185" y="413"/>
                </a:cxn>
                <a:cxn ang="0">
                  <a:pos x="217" y="383"/>
                </a:cxn>
                <a:cxn ang="0">
                  <a:pos x="260" y="316"/>
                </a:cxn>
                <a:cxn ang="0">
                  <a:pos x="311" y="202"/>
                </a:cxn>
                <a:cxn ang="0">
                  <a:pos x="269" y="144"/>
                </a:cxn>
                <a:cxn ang="0">
                  <a:pos x="259" y="130"/>
                </a:cxn>
                <a:cxn ang="0">
                  <a:pos x="246" y="108"/>
                </a:cxn>
                <a:cxn ang="0">
                  <a:pos x="238" y="85"/>
                </a:cxn>
                <a:cxn ang="0">
                  <a:pos x="239" y="68"/>
                </a:cxn>
                <a:cxn ang="0">
                  <a:pos x="250" y="53"/>
                </a:cxn>
                <a:cxn ang="0">
                  <a:pos x="262" y="43"/>
                </a:cxn>
                <a:cxn ang="0">
                  <a:pos x="272" y="37"/>
                </a:cxn>
                <a:cxn ang="0">
                  <a:pos x="258" y="0"/>
                </a:cxn>
                <a:cxn ang="0">
                  <a:pos x="197" y="43"/>
                </a:cxn>
                <a:cxn ang="0">
                  <a:pos x="245" y="142"/>
                </a:cxn>
              </a:cxnLst>
              <a:rect l="0" t="0" r="r" b="b"/>
              <a:pathLst>
                <a:path w="311" h="1052">
                  <a:moveTo>
                    <a:pt x="245" y="142"/>
                  </a:moveTo>
                  <a:lnTo>
                    <a:pt x="262" y="187"/>
                  </a:lnTo>
                  <a:lnTo>
                    <a:pt x="255" y="267"/>
                  </a:lnTo>
                  <a:lnTo>
                    <a:pt x="235" y="280"/>
                  </a:lnTo>
                  <a:lnTo>
                    <a:pt x="213" y="280"/>
                  </a:lnTo>
                  <a:lnTo>
                    <a:pt x="187" y="316"/>
                  </a:lnTo>
                  <a:lnTo>
                    <a:pt x="185" y="319"/>
                  </a:lnTo>
                  <a:lnTo>
                    <a:pt x="182" y="327"/>
                  </a:lnTo>
                  <a:lnTo>
                    <a:pt x="175" y="336"/>
                  </a:lnTo>
                  <a:lnTo>
                    <a:pt x="169" y="346"/>
                  </a:lnTo>
                  <a:lnTo>
                    <a:pt x="161" y="356"/>
                  </a:lnTo>
                  <a:lnTo>
                    <a:pt x="144" y="377"/>
                  </a:lnTo>
                  <a:lnTo>
                    <a:pt x="119" y="404"/>
                  </a:lnTo>
                  <a:lnTo>
                    <a:pt x="92" y="436"/>
                  </a:lnTo>
                  <a:lnTo>
                    <a:pt x="64" y="468"/>
                  </a:lnTo>
                  <a:lnTo>
                    <a:pt x="39" y="498"/>
                  </a:lnTo>
                  <a:lnTo>
                    <a:pt x="19" y="522"/>
                  </a:lnTo>
                  <a:lnTo>
                    <a:pt x="8" y="537"/>
                  </a:lnTo>
                  <a:lnTo>
                    <a:pt x="1" y="561"/>
                  </a:lnTo>
                  <a:lnTo>
                    <a:pt x="0" y="591"/>
                  </a:lnTo>
                  <a:lnTo>
                    <a:pt x="2" y="620"/>
                  </a:lnTo>
                  <a:lnTo>
                    <a:pt x="3" y="643"/>
                  </a:lnTo>
                  <a:lnTo>
                    <a:pt x="5" y="659"/>
                  </a:lnTo>
                  <a:lnTo>
                    <a:pt x="12" y="689"/>
                  </a:lnTo>
                  <a:lnTo>
                    <a:pt x="23" y="727"/>
                  </a:lnTo>
                  <a:lnTo>
                    <a:pt x="34" y="769"/>
                  </a:lnTo>
                  <a:lnTo>
                    <a:pt x="46" y="810"/>
                  </a:lnTo>
                  <a:lnTo>
                    <a:pt x="56" y="846"/>
                  </a:lnTo>
                  <a:lnTo>
                    <a:pt x="63" y="872"/>
                  </a:lnTo>
                  <a:lnTo>
                    <a:pt x="67" y="885"/>
                  </a:lnTo>
                  <a:lnTo>
                    <a:pt x="69" y="895"/>
                  </a:lnTo>
                  <a:lnTo>
                    <a:pt x="76" y="915"/>
                  </a:lnTo>
                  <a:lnTo>
                    <a:pt x="83" y="943"/>
                  </a:lnTo>
                  <a:lnTo>
                    <a:pt x="92" y="973"/>
                  </a:lnTo>
                  <a:lnTo>
                    <a:pt x="101" y="1001"/>
                  </a:lnTo>
                  <a:lnTo>
                    <a:pt x="109" y="1028"/>
                  </a:lnTo>
                  <a:lnTo>
                    <a:pt x="114" y="1045"/>
                  </a:lnTo>
                  <a:lnTo>
                    <a:pt x="116" y="1052"/>
                  </a:lnTo>
                  <a:lnTo>
                    <a:pt x="162" y="986"/>
                  </a:lnTo>
                  <a:lnTo>
                    <a:pt x="158" y="970"/>
                  </a:lnTo>
                  <a:lnTo>
                    <a:pt x="144" y="928"/>
                  </a:lnTo>
                  <a:lnTo>
                    <a:pt x="125" y="865"/>
                  </a:lnTo>
                  <a:lnTo>
                    <a:pt x="106" y="792"/>
                  </a:lnTo>
                  <a:lnTo>
                    <a:pt x="88" y="716"/>
                  </a:lnTo>
                  <a:lnTo>
                    <a:pt x="75" y="644"/>
                  </a:lnTo>
                  <a:lnTo>
                    <a:pt x="70" y="584"/>
                  </a:lnTo>
                  <a:lnTo>
                    <a:pt x="76" y="545"/>
                  </a:lnTo>
                  <a:lnTo>
                    <a:pt x="92" y="517"/>
                  </a:lnTo>
                  <a:lnTo>
                    <a:pt x="114" y="490"/>
                  </a:lnTo>
                  <a:lnTo>
                    <a:pt x="138" y="461"/>
                  </a:lnTo>
                  <a:lnTo>
                    <a:pt x="162" y="436"/>
                  </a:lnTo>
                  <a:lnTo>
                    <a:pt x="185" y="413"/>
                  </a:lnTo>
                  <a:lnTo>
                    <a:pt x="205" y="394"/>
                  </a:lnTo>
                  <a:lnTo>
                    <a:pt x="217" y="383"/>
                  </a:lnTo>
                  <a:lnTo>
                    <a:pt x="222" y="378"/>
                  </a:lnTo>
                  <a:lnTo>
                    <a:pt x="260" y="316"/>
                  </a:lnTo>
                  <a:lnTo>
                    <a:pt x="290" y="282"/>
                  </a:lnTo>
                  <a:lnTo>
                    <a:pt x="311" y="202"/>
                  </a:lnTo>
                  <a:lnTo>
                    <a:pt x="270" y="146"/>
                  </a:lnTo>
                  <a:lnTo>
                    <a:pt x="269" y="144"/>
                  </a:lnTo>
                  <a:lnTo>
                    <a:pt x="265" y="138"/>
                  </a:lnTo>
                  <a:lnTo>
                    <a:pt x="259" y="130"/>
                  </a:lnTo>
                  <a:lnTo>
                    <a:pt x="253" y="120"/>
                  </a:lnTo>
                  <a:lnTo>
                    <a:pt x="246" y="108"/>
                  </a:lnTo>
                  <a:lnTo>
                    <a:pt x="242" y="97"/>
                  </a:lnTo>
                  <a:lnTo>
                    <a:pt x="238" y="85"/>
                  </a:lnTo>
                  <a:lnTo>
                    <a:pt x="237" y="76"/>
                  </a:lnTo>
                  <a:lnTo>
                    <a:pt x="239" y="68"/>
                  </a:lnTo>
                  <a:lnTo>
                    <a:pt x="244" y="60"/>
                  </a:lnTo>
                  <a:lnTo>
                    <a:pt x="250" y="53"/>
                  </a:lnTo>
                  <a:lnTo>
                    <a:pt x="257" y="47"/>
                  </a:lnTo>
                  <a:lnTo>
                    <a:pt x="262" y="43"/>
                  </a:lnTo>
                  <a:lnTo>
                    <a:pt x="268" y="39"/>
                  </a:lnTo>
                  <a:lnTo>
                    <a:pt x="272" y="37"/>
                  </a:lnTo>
                  <a:lnTo>
                    <a:pt x="273" y="36"/>
                  </a:lnTo>
                  <a:lnTo>
                    <a:pt x="258" y="0"/>
                  </a:lnTo>
                  <a:lnTo>
                    <a:pt x="237" y="25"/>
                  </a:lnTo>
                  <a:lnTo>
                    <a:pt x="197" y="43"/>
                  </a:lnTo>
                  <a:lnTo>
                    <a:pt x="192" y="83"/>
                  </a:lnTo>
                  <a:lnTo>
                    <a:pt x="245" y="1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3" name="Freeform 372"/>
            <p:cNvSpPr>
              <a:spLocks/>
            </p:cNvSpPr>
            <p:nvPr/>
          </p:nvSpPr>
          <p:spPr bwMode="auto">
            <a:xfrm>
              <a:off x="1883" y="780"/>
              <a:ext cx="129" cy="102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3" y="45"/>
                </a:cxn>
                <a:cxn ang="0">
                  <a:pos x="10" y="52"/>
                </a:cxn>
                <a:cxn ang="0">
                  <a:pos x="19" y="62"/>
                </a:cxn>
                <a:cxn ang="0">
                  <a:pos x="30" y="73"/>
                </a:cxn>
                <a:cxn ang="0">
                  <a:pos x="42" y="85"/>
                </a:cxn>
                <a:cxn ang="0">
                  <a:pos x="52" y="96"/>
                </a:cxn>
                <a:cxn ang="0">
                  <a:pos x="61" y="105"/>
                </a:cxn>
                <a:cxn ang="0">
                  <a:pos x="66" y="111"/>
                </a:cxn>
                <a:cxn ang="0">
                  <a:pos x="71" y="116"/>
                </a:cxn>
                <a:cxn ang="0">
                  <a:pos x="78" y="123"/>
                </a:cxn>
                <a:cxn ang="0">
                  <a:pos x="87" y="132"/>
                </a:cxn>
                <a:cxn ang="0">
                  <a:pos x="97" y="141"/>
                </a:cxn>
                <a:cxn ang="0">
                  <a:pos x="108" y="150"/>
                </a:cxn>
                <a:cxn ang="0">
                  <a:pos x="119" y="159"/>
                </a:cxn>
                <a:cxn ang="0">
                  <a:pos x="129" y="168"/>
                </a:cxn>
                <a:cxn ang="0">
                  <a:pos x="139" y="174"/>
                </a:cxn>
                <a:cxn ang="0">
                  <a:pos x="148" y="180"/>
                </a:cxn>
                <a:cxn ang="0">
                  <a:pos x="156" y="185"/>
                </a:cxn>
                <a:cxn ang="0">
                  <a:pos x="165" y="189"/>
                </a:cxn>
                <a:cxn ang="0">
                  <a:pos x="174" y="193"/>
                </a:cxn>
                <a:cxn ang="0">
                  <a:pos x="184" y="196"/>
                </a:cxn>
                <a:cxn ang="0">
                  <a:pos x="193" y="200"/>
                </a:cxn>
                <a:cxn ang="0">
                  <a:pos x="201" y="202"/>
                </a:cxn>
                <a:cxn ang="0">
                  <a:pos x="210" y="204"/>
                </a:cxn>
                <a:cxn ang="0">
                  <a:pos x="218" y="206"/>
                </a:cxn>
                <a:cxn ang="0">
                  <a:pos x="226" y="206"/>
                </a:cxn>
                <a:cxn ang="0">
                  <a:pos x="234" y="204"/>
                </a:cxn>
                <a:cxn ang="0">
                  <a:pos x="242" y="203"/>
                </a:cxn>
                <a:cxn ang="0">
                  <a:pos x="248" y="202"/>
                </a:cxn>
                <a:cxn ang="0">
                  <a:pos x="253" y="200"/>
                </a:cxn>
                <a:cxn ang="0">
                  <a:pos x="256" y="199"/>
                </a:cxn>
                <a:cxn ang="0">
                  <a:pos x="257" y="199"/>
                </a:cxn>
                <a:cxn ang="0">
                  <a:pos x="151" y="124"/>
                </a:cxn>
                <a:cxn ang="0">
                  <a:pos x="53" y="0"/>
                </a:cxn>
                <a:cxn ang="0">
                  <a:pos x="7" y="18"/>
                </a:cxn>
                <a:cxn ang="0">
                  <a:pos x="0" y="43"/>
                </a:cxn>
              </a:cxnLst>
              <a:rect l="0" t="0" r="r" b="b"/>
              <a:pathLst>
                <a:path w="257" h="206">
                  <a:moveTo>
                    <a:pt x="0" y="43"/>
                  </a:moveTo>
                  <a:lnTo>
                    <a:pt x="3" y="45"/>
                  </a:lnTo>
                  <a:lnTo>
                    <a:pt x="10" y="52"/>
                  </a:lnTo>
                  <a:lnTo>
                    <a:pt x="19" y="62"/>
                  </a:lnTo>
                  <a:lnTo>
                    <a:pt x="30" y="73"/>
                  </a:lnTo>
                  <a:lnTo>
                    <a:pt x="42" y="85"/>
                  </a:lnTo>
                  <a:lnTo>
                    <a:pt x="52" y="96"/>
                  </a:lnTo>
                  <a:lnTo>
                    <a:pt x="61" y="105"/>
                  </a:lnTo>
                  <a:lnTo>
                    <a:pt x="66" y="111"/>
                  </a:lnTo>
                  <a:lnTo>
                    <a:pt x="71" y="116"/>
                  </a:lnTo>
                  <a:lnTo>
                    <a:pt x="78" y="123"/>
                  </a:lnTo>
                  <a:lnTo>
                    <a:pt x="87" y="132"/>
                  </a:lnTo>
                  <a:lnTo>
                    <a:pt x="97" y="141"/>
                  </a:lnTo>
                  <a:lnTo>
                    <a:pt x="108" y="150"/>
                  </a:lnTo>
                  <a:lnTo>
                    <a:pt x="119" y="159"/>
                  </a:lnTo>
                  <a:lnTo>
                    <a:pt x="129" y="168"/>
                  </a:lnTo>
                  <a:lnTo>
                    <a:pt x="139" y="174"/>
                  </a:lnTo>
                  <a:lnTo>
                    <a:pt x="148" y="180"/>
                  </a:lnTo>
                  <a:lnTo>
                    <a:pt x="156" y="185"/>
                  </a:lnTo>
                  <a:lnTo>
                    <a:pt x="165" y="189"/>
                  </a:lnTo>
                  <a:lnTo>
                    <a:pt x="174" y="193"/>
                  </a:lnTo>
                  <a:lnTo>
                    <a:pt x="184" y="196"/>
                  </a:lnTo>
                  <a:lnTo>
                    <a:pt x="193" y="200"/>
                  </a:lnTo>
                  <a:lnTo>
                    <a:pt x="201" y="202"/>
                  </a:lnTo>
                  <a:lnTo>
                    <a:pt x="210" y="204"/>
                  </a:lnTo>
                  <a:lnTo>
                    <a:pt x="218" y="206"/>
                  </a:lnTo>
                  <a:lnTo>
                    <a:pt x="226" y="206"/>
                  </a:lnTo>
                  <a:lnTo>
                    <a:pt x="234" y="204"/>
                  </a:lnTo>
                  <a:lnTo>
                    <a:pt x="242" y="203"/>
                  </a:lnTo>
                  <a:lnTo>
                    <a:pt x="248" y="202"/>
                  </a:lnTo>
                  <a:lnTo>
                    <a:pt x="253" y="200"/>
                  </a:lnTo>
                  <a:lnTo>
                    <a:pt x="256" y="199"/>
                  </a:lnTo>
                  <a:lnTo>
                    <a:pt x="257" y="199"/>
                  </a:lnTo>
                  <a:lnTo>
                    <a:pt x="151" y="124"/>
                  </a:lnTo>
                  <a:lnTo>
                    <a:pt x="53" y="0"/>
                  </a:lnTo>
                  <a:lnTo>
                    <a:pt x="7" y="1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4" name="Freeform 373"/>
            <p:cNvSpPr>
              <a:spLocks/>
            </p:cNvSpPr>
            <p:nvPr/>
          </p:nvSpPr>
          <p:spPr bwMode="auto">
            <a:xfrm>
              <a:off x="2004" y="652"/>
              <a:ext cx="172" cy="108"/>
            </a:xfrm>
            <a:custGeom>
              <a:avLst/>
              <a:gdLst/>
              <a:ahLst/>
              <a:cxnLst>
                <a:cxn ang="0">
                  <a:pos x="170" y="32"/>
                </a:cxn>
                <a:cxn ang="0">
                  <a:pos x="89" y="90"/>
                </a:cxn>
                <a:cxn ang="0">
                  <a:pos x="0" y="196"/>
                </a:cxn>
                <a:cxn ang="0">
                  <a:pos x="20" y="214"/>
                </a:cxn>
                <a:cxn ang="0">
                  <a:pos x="22" y="212"/>
                </a:cxn>
                <a:cxn ang="0">
                  <a:pos x="29" y="204"/>
                </a:cxn>
                <a:cxn ang="0">
                  <a:pos x="38" y="192"/>
                </a:cxn>
                <a:cxn ang="0">
                  <a:pos x="50" y="180"/>
                </a:cxn>
                <a:cxn ang="0">
                  <a:pos x="61" y="167"/>
                </a:cxn>
                <a:cxn ang="0">
                  <a:pos x="73" y="154"/>
                </a:cxn>
                <a:cxn ang="0">
                  <a:pos x="81" y="144"/>
                </a:cxn>
                <a:cxn ang="0">
                  <a:pos x="85" y="138"/>
                </a:cxn>
                <a:cxn ang="0">
                  <a:pos x="92" y="132"/>
                </a:cxn>
                <a:cxn ang="0">
                  <a:pos x="104" y="123"/>
                </a:cxn>
                <a:cxn ang="0">
                  <a:pos x="119" y="113"/>
                </a:cxn>
                <a:cxn ang="0">
                  <a:pos x="136" y="100"/>
                </a:cxn>
                <a:cxn ang="0">
                  <a:pos x="153" y="88"/>
                </a:cxn>
                <a:cxn ang="0">
                  <a:pos x="168" y="78"/>
                </a:cxn>
                <a:cxn ang="0">
                  <a:pos x="180" y="70"/>
                </a:cxn>
                <a:cxn ang="0">
                  <a:pos x="187" y="65"/>
                </a:cxn>
                <a:cxn ang="0">
                  <a:pos x="193" y="62"/>
                </a:cxn>
                <a:cxn ang="0">
                  <a:pos x="202" y="57"/>
                </a:cxn>
                <a:cxn ang="0">
                  <a:pos x="216" y="52"/>
                </a:cxn>
                <a:cxn ang="0">
                  <a:pos x="231" y="46"/>
                </a:cxn>
                <a:cxn ang="0">
                  <a:pos x="247" y="41"/>
                </a:cxn>
                <a:cxn ang="0">
                  <a:pos x="262" y="37"/>
                </a:cxn>
                <a:cxn ang="0">
                  <a:pos x="273" y="32"/>
                </a:cxn>
                <a:cxn ang="0">
                  <a:pos x="282" y="30"/>
                </a:cxn>
                <a:cxn ang="0">
                  <a:pos x="290" y="27"/>
                </a:cxn>
                <a:cxn ang="0">
                  <a:pos x="300" y="23"/>
                </a:cxn>
                <a:cxn ang="0">
                  <a:pos x="309" y="18"/>
                </a:cxn>
                <a:cxn ang="0">
                  <a:pos x="319" y="12"/>
                </a:cxn>
                <a:cxn ang="0">
                  <a:pos x="328" y="8"/>
                </a:cxn>
                <a:cxn ang="0">
                  <a:pos x="337" y="3"/>
                </a:cxn>
                <a:cxn ang="0">
                  <a:pos x="341" y="1"/>
                </a:cxn>
                <a:cxn ang="0">
                  <a:pos x="343" y="0"/>
                </a:cxn>
                <a:cxn ang="0">
                  <a:pos x="274" y="2"/>
                </a:cxn>
                <a:cxn ang="0">
                  <a:pos x="170" y="32"/>
                </a:cxn>
              </a:cxnLst>
              <a:rect l="0" t="0" r="r" b="b"/>
              <a:pathLst>
                <a:path w="343" h="214">
                  <a:moveTo>
                    <a:pt x="170" y="32"/>
                  </a:moveTo>
                  <a:lnTo>
                    <a:pt x="89" y="90"/>
                  </a:lnTo>
                  <a:lnTo>
                    <a:pt x="0" y="196"/>
                  </a:lnTo>
                  <a:lnTo>
                    <a:pt x="20" y="214"/>
                  </a:lnTo>
                  <a:lnTo>
                    <a:pt x="22" y="212"/>
                  </a:lnTo>
                  <a:lnTo>
                    <a:pt x="29" y="204"/>
                  </a:lnTo>
                  <a:lnTo>
                    <a:pt x="38" y="192"/>
                  </a:lnTo>
                  <a:lnTo>
                    <a:pt x="50" y="180"/>
                  </a:lnTo>
                  <a:lnTo>
                    <a:pt x="61" y="167"/>
                  </a:lnTo>
                  <a:lnTo>
                    <a:pt x="73" y="154"/>
                  </a:lnTo>
                  <a:lnTo>
                    <a:pt x="81" y="144"/>
                  </a:lnTo>
                  <a:lnTo>
                    <a:pt x="85" y="138"/>
                  </a:lnTo>
                  <a:lnTo>
                    <a:pt x="92" y="132"/>
                  </a:lnTo>
                  <a:lnTo>
                    <a:pt x="104" y="123"/>
                  </a:lnTo>
                  <a:lnTo>
                    <a:pt x="119" y="113"/>
                  </a:lnTo>
                  <a:lnTo>
                    <a:pt x="136" y="100"/>
                  </a:lnTo>
                  <a:lnTo>
                    <a:pt x="153" y="88"/>
                  </a:lnTo>
                  <a:lnTo>
                    <a:pt x="168" y="78"/>
                  </a:lnTo>
                  <a:lnTo>
                    <a:pt x="180" y="70"/>
                  </a:lnTo>
                  <a:lnTo>
                    <a:pt x="187" y="65"/>
                  </a:lnTo>
                  <a:lnTo>
                    <a:pt x="193" y="62"/>
                  </a:lnTo>
                  <a:lnTo>
                    <a:pt x="202" y="57"/>
                  </a:lnTo>
                  <a:lnTo>
                    <a:pt x="216" y="52"/>
                  </a:lnTo>
                  <a:lnTo>
                    <a:pt x="231" y="46"/>
                  </a:lnTo>
                  <a:lnTo>
                    <a:pt x="247" y="41"/>
                  </a:lnTo>
                  <a:lnTo>
                    <a:pt x="262" y="37"/>
                  </a:lnTo>
                  <a:lnTo>
                    <a:pt x="273" y="32"/>
                  </a:lnTo>
                  <a:lnTo>
                    <a:pt x="282" y="30"/>
                  </a:lnTo>
                  <a:lnTo>
                    <a:pt x="290" y="27"/>
                  </a:lnTo>
                  <a:lnTo>
                    <a:pt x="300" y="23"/>
                  </a:lnTo>
                  <a:lnTo>
                    <a:pt x="309" y="18"/>
                  </a:lnTo>
                  <a:lnTo>
                    <a:pt x="319" y="12"/>
                  </a:lnTo>
                  <a:lnTo>
                    <a:pt x="328" y="8"/>
                  </a:lnTo>
                  <a:lnTo>
                    <a:pt x="337" y="3"/>
                  </a:lnTo>
                  <a:lnTo>
                    <a:pt x="341" y="1"/>
                  </a:lnTo>
                  <a:lnTo>
                    <a:pt x="343" y="0"/>
                  </a:lnTo>
                  <a:lnTo>
                    <a:pt x="274" y="2"/>
                  </a:lnTo>
                  <a:lnTo>
                    <a:pt x="17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5" name="Freeform 374"/>
            <p:cNvSpPr>
              <a:spLocks/>
            </p:cNvSpPr>
            <p:nvPr/>
          </p:nvSpPr>
          <p:spPr bwMode="auto">
            <a:xfrm>
              <a:off x="2017" y="609"/>
              <a:ext cx="21" cy="42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1" y="46"/>
                </a:cxn>
                <a:cxn ang="0">
                  <a:pos x="3" y="59"/>
                </a:cxn>
                <a:cxn ang="0">
                  <a:pos x="4" y="68"/>
                </a:cxn>
                <a:cxn ang="0">
                  <a:pos x="9" y="74"/>
                </a:cxn>
                <a:cxn ang="0">
                  <a:pos x="16" y="79"/>
                </a:cxn>
                <a:cxn ang="0">
                  <a:pos x="21" y="82"/>
                </a:cxn>
                <a:cxn ang="0">
                  <a:pos x="25" y="83"/>
                </a:cxn>
                <a:cxn ang="0">
                  <a:pos x="42" y="83"/>
                </a:cxn>
                <a:cxn ang="0">
                  <a:pos x="23" y="49"/>
                </a:cxn>
                <a:cxn ang="0">
                  <a:pos x="34" y="0"/>
                </a:cxn>
              </a:cxnLst>
              <a:rect l="0" t="0" r="r" b="b"/>
              <a:pathLst>
                <a:path w="42" h="83">
                  <a:moveTo>
                    <a:pt x="34" y="0"/>
                  </a:moveTo>
                  <a:lnTo>
                    <a:pt x="0" y="30"/>
                  </a:lnTo>
                  <a:lnTo>
                    <a:pt x="0" y="35"/>
                  </a:lnTo>
                  <a:lnTo>
                    <a:pt x="1" y="46"/>
                  </a:lnTo>
                  <a:lnTo>
                    <a:pt x="3" y="59"/>
                  </a:lnTo>
                  <a:lnTo>
                    <a:pt x="4" y="68"/>
                  </a:lnTo>
                  <a:lnTo>
                    <a:pt x="9" y="74"/>
                  </a:lnTo>
                  <a:lnTo>
                    <a:pt x="16" y="79"/>
                  </a:lnTo>
                  <a:lnTo>
                    <a:pt x="21" y="82"/>
                  </a:lnTo>
                  <a:lnTo>
                    <a:pt x="25" y="83"/>
                  </a:lnTo>
                  <a:lnTo>
                    <a:pt x="42" y="83"/>
                  </a:lnTo>
                  <a:lnTo>
                    <a:pt x="23" y="49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6" name="Freeform 377"/>
            <p:cNvSpPr>
              <a:spLocks/>
            </p:cNvSpPr>
            <p:nvPr/>
          </p:nvSpPr>
          <p:spPr bwMode="auto">
            <a:xfrm>
              <a:off x="1882" y="158"/>
              <a:ext cx="137" cy="123"/>
            </a:xfrm>
            <a:custGeom>
              <a:avLst/>
              <a:gdLst/>
              <a:ahLst/>
              <a:cxnLst>
                <a:cxn ang="0">
                  <a:pos x="217" y="5"/>
                </a:cxn>
                <a:cxn ang="0">
                  <a:pos x="100" y="45"/>
                </a:cxn>
                <a:cxn ang="0">
                  <a:pos x="22" y="116"/>
                </a:cxn>
                <a:cxn ang="0">
                  <a:pos x="0" y="237"/>
                </a:cxn>
                <a:cxn ang="0">
                  <a:pos x="47" y="247"/>
                </a:cxn>
                <a:cxn ang="0">
                  <a:pos x="51" y="232"/>
                </a:cxn>
                <a:cxn ang="0">
                  <a:pos x="60" y="196"/>
                </a:cxn>
                <a:cxn ang="0">
                  <a:pos x="69" y="159"/>
                </a:cxn>
                <a:cxn ang="0">
                  <a:pos x="75" y="138"/>
                </a:cxn>
                <a:cxn ang="0">
                  <a:pos x="81" y="127"/>
                </a:cxn>
                <a:cxn ang="0">
                  <a:pos x="89" y="115"/>
                </a:cxn>
                <a:cxn ang="0">
                  <a:pos x="97" y="105"/>
                </a:cxn>
                <a:cxn ang="0">
                  <a:pos x="106" y="94"/>
                </a:cxn>
                <a:cxn ang="0">
                  <a:pos x="115" y="85"/>
                </a:cxn>
                <a:cxn ang="0">
                  <a:pos x="126" y="78"/>
                </a:cxn>
                <a:cxn ang="0">
                  <a:pos x="136" y="71"/>
                </a:cxn>
                <a:cxn ang="0">
                  <a:pos x="146" y="66"/>
                </a:cxn>
                <a:cxn ang="0">
                  <a:pos x="153" y="62"/>
                </a:cxn>
                <a:cxn ang="0">
                  <a:pos x="169" y="54"/>
                </a:cxn>
                <a:cxn ang="0">
                  <a:pos x="190" y="44"/>
                </a:cxn>
                <a:cxn ang="0">
                  <a:pos x="213" y="31"/>
                </a:cxn>
                <a:cxn ang="0">
                  <a:pos x="235" y="20"/>
                </a:cxn>
                <a:cxn ang="0">
                  <a:pos x="256" y="9"/>
                </a:cxn>
                <a:cxn ang="0">
                  <a:pos x="268" y="2"/>
                </a:cxn>
                <a:cxn ang="0">
                  <a:pos x="274" y="0"/>
                </a:cxn>
                <a:cxn ang="0">
                  <a:pos x="217" y="5"/>
                </a:cxn>
              </a:cxnLst>
              <a:rect l="0" t="0" r="r" b="b"/>
              <a:pathLst>
                <a:path w="274" h="247">
                  <a:moveTo>
                    <a:pt x="217" y="5"/>
                  </a:moveTo>
                  <a:lnTo>
                    <a:pt x="100" y="45"/>
                  </a:lnTo>
                  <a:lnTo>
                    <a:pt x="22" y="116"/>
                  </a:lnTo>
                  <a:lnTo>
                    <a:pt x="0" y="237"/>
                  </a:lnTo>
                  <a:lnTo>
                    <a:pt x="47" y="247"/>
                  </a:lnTo>
                  <a:lnTo>
                    <a:pt x="51" y="232"/>
                  </a:lnTo>
                  <a:lnTo>
                    <a:pt x="60" y="196"/>
                  </a:lnTo>
                  <a:lnTo>
                    <a:pt x="69" y="159"/>
                  </a:lnTo>
                  <a:lnTo>
                    <a:pt x="75" y="138"/>
                  </a:lnTo>
                  <a:lnTo>
                    <a:pt x="81" y="127"/>
                  </a:lnTo>
                  <a:lnTo>
                    <a:pt x="89" y="115"/>
                  </a:lnTo>
                  <a:lnTo>
                    <a:pt x="97" y="105"/>
                  </a:lnTo>
                  <a:lnTo>
                    <a:pt x="106" y="94"/>
                  </a:lnTo>
                  <a:lnTo>
                    <a:pt x="115" y="85"/>
                  </a:lnTo>
                  <a:lnTo>
                    <a:pt x="126" y="78"/>
                  </a:lnTo>
                  <a:lnTo>
                    <a:pt x="136" y="71"/>
                  </a:lnTo>
                  <a:lnTo>
                    <a:pt x="146" y="66"/>
                  </a:lnTo>
                  <a:lnTo>
                    <a:pt x="153" y="62"/>
                  </a:lnTo>
                  <a:lnTo>
                    <a:pt x="169" y="54"/>
                  </a:lnTo>
                  <a:lnTo>
                    <a:pt x="190" y="44"/>
                  </a:lnTo>
                  <a:lnTo>
                    <a:pt x="213" y="31"/>
                  </a:lnTo>
                  <a:lnTo>
                    <a:pt x="235" y="20"/>
                  </a:lnTo>
                  <a:lnTo>
                    <a:pt x="256" y="9"/>
                  </a:lnTo>
                  <a:lnTo>
                    <a:pt x="268" y="2"/>
                  </a:lnTo>
                  <a:lnTo>
                    <a:pt x="274" y="0"/>
                  </a:lnTo>
                  <a:lnTo>
                    <a:pt x="217" y="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7" name="Freeform 378"/>
            <p:cNvSpPr>
              <a:spLocks/>
            </p:cNvSpPr>
            <p:nvPr/>
          </p:nvSpPr>
          <p:spPr bwMode="auto">
            <a:xfrm>
              <a:off x="1810" y="218"/>
              <a:ext cx="77" cy="99"/>
            </a:xfrm>
            <a:custGeom>
              <a:avLst/>
              <a:gdLst/>
              <a:ahLst/>
              <a:cxnLst>
                <a:cxn ang="0">
                  <a:pos x="58" y="15"/>
                </a:cxn>
                <a:cxn ang="0">
                  <a:pos x="57" y="17"/>
                </a:cxn>
                <a:cxn ang="0">
                  <a:pos x="52" y="22"/>
                </a:cxn>
                <a:cxn ang="0">
                  <a:pos x="45" y="29"/>
                </a:cxn>
                <a:cxn ang="0">
                  <a:pos x="38" y="38"/>
                </a:cxn>
                <a:cxn ang="0">
                  <a:pos x="31" y="47"/>
                </a:cxn>
                <a:cxn ang="0">
                  <a:pos x="26" y="56"/>
                </a:cxn>
                <a:cxn ang="0">
                  <a:pos x="22" y="65"/>
                </a:cxn>
                <a:cxn ang="0">
                  <a:pos x="21" y="70"/>
                </a:cxn>
                <a:cxn ang="0">
                  <a:pos x="26" y="85"/>
                </a:cxn>
                <a:cxn ang="0">
                  <a:pos x="34" y="107"/>
                </a:cxn>
                <a:cxn ang="0">
                  <a:pos x="42" y="126"/>
                </a:cxn>
                <a:cxn ang="0">
                  <a:pos x="45" y="134"/>
                </a:cxn>
                <a:cxn ang="0">
                  <a:pos x="36" y="151"/>
                </a:cxn>
                <a:cxn ang="0">
                  <a:pos x="0" y="149"/>
                </a:cxn>
                <a:cxn ang="0">
                  <a:pos x="30" y="187"/>
                </a:cxn>
                <a:cxn ang="0">
                  <a:pos x="64" y="197"/>
                </a:cxn>
                <a:cxn ang="0">
                  <a:pos x="70" y="174"/>
                </a:cxn>
                <a:cxn ang="0">
                  <a:pos x="69" y="165"/>
                </a:cxn>
                <a:cxn ang="0">
                  <a:pos x="68" y="145"/>
                </a:cxn>
                <a:cxn ang="0">
                  <a:pos x="67" y="124"/>
                </a:cxn>
                <a:cxn ang="0">
                  <a:pos x="66" y="111"/>
                </a:cxn>
                <a:cxn ang="0">
                  <a:pos x="65" y="103"/>
                </a:cxn>
                <a:cxn ang="0">
                  <a:pos x="62" y="89"/>
                </a:cxn>
                <a:cxn ang="0">
                  <a:pos x="66" y="73"/>
                </a:cxn>
                <a:cxn ang="0">
                  <a:pos x="78" y="55"/>
                </a:cxn>
                <a:cxn ang="0">
                  <a:pos x="91" y="46"/>
                </a:cxn>
                <a:cxn ang="0">
                  <a:pos x="104" y="40"/>
                </a:cxn>
                <a:cxn ang="0">
                  <a:pos x="116" y="37"/>
                </a:cxn>
                <a:cxn ang="0">
                  <a:pos x="128" y="37"/>
                </a:cxn>
                <a:cxn ang="0">
                  <a:pos x="138" y="37"/>
                </a:cxn>
                <a:cxn ang="0">
                  <a:pos x="146" y="38"/>
                </a:cxn>
                <a:cxn ang="0">
                  <a:pos x="151" y="39"/>
                </a:cxn>
                <a:cxn ang="0">
                  <a:pos x="153" y="40"/>
                </a:cxn>
                <a:cxn ang="0">
                  <a:pos x="131" y="5"/>
                </a:cxn>
                <a:cxn ang="0">
                  <a:pos x="91" y="0"/>
                </a:cxn>
                <a:cxn ang="0">
                  <a:pos x="58" y="15"/>
                </a:cxn>
              </a:cxnLst>
              <a:rect l="0" t="0" r="r" b="b"/>
              <a:pathLst>
                <a:path w="153" h="197">
                  <a:moveTo>
                    <a:pt x="58" y="15"/>
                  </a:moveTo>
                  <a:lnTo>
                    <a:pt x="57" y="17"/>
                  </a:lnTo>
                  <a:lnTo>
                    <a:pt x="52" y="22"/>
                  </a:lnTo>
                  <a:lnTo>
                    <a:pt x="45" y="29"/>
                  </a:lnTo>
                  <a:lnTo>
                    <a:pt x="38" y="38"/>
                  </a:lnTo>
                  <a:lnTo>
                    <a:pt x="31" y="47"/>
                  </a:lnTo>
                  <a:lnTo>
                    <a:pt x="26" y="56"/>
                  </a:lnTo>
                  <a:lnTo>
                    <a:pt x="22" y="65"/>
                  </a:lnTo>
                  <a:lnTo>
                    <a:pt x="21" y="70"/>
                  </a:lnTo>
                  <a:lnTo>
                    <a:pt x="26" y="85"/>
                  </a:lnTo>
                  <a:lnTo>
                    <a:pt x="34" y="107"/>
                  </a:lnTo>
                  <a:lnTo>
                    <a:pt x="42" y="126"/>
                  </a:lnTo>
                  <a:lnTo>
                    <a:pt x="45" y="134"/>
                  </a:lnTo>
                  <a:lnTo>
                    <a:pt x="36" y="151"/>
                  </a:lnTo>
                  <a:lnTo>
                    <a:pt x="0" y="149"/>
                  </a:lnTo>
                  <a:lnTo>
                    <a:pt x="30" y="187"/>
                  </a:lnTo>
                  <a:lnTo>
                    <a:pt x="64" y="197"/>
                  </a:lnTo>
                  <a:lnTo>
                    <a:pt x="70" y="174"/>
                  </a:lnTo>
                  <a:lnTo>
                    <a:pt x="69" y="165"/>
                  </a:lnTo>
                  <a:lnTo>
                    <a:pt x="68" y="145"/>
                  </a:lnTo>
                  <a:lnTo>
                    <a:pt x="67" y="124"/>
                  </a:lnTo>
                  <a:lnTo>
                    <a:pt x="66" y="111"/>
                  </a:lnTo>
                  <a:lnTo>
                    <a:pt x="65" y="103"/>
                  </a:lnTo>
                  <a:lnTo>
                    <a:pt x="62" y="89"/>
                  </a:lnTo>
                  <a:lnTo>
                    <a:pt x="66" y="73"/>
                  </a:lnTo>
                  <a:lnTo>
                    <a:pt x="78" y="55"/>
                  </a:lnTo>
                  <a:lnTo>
                    <a:pt x="91" y="46"/>
                  </a:lnTo>
                  <a:lnTo>
                    <a:pt x="104" y="40"/>
                  </a:lnTo>
                  <a:lnTo>
                    <a:pt x="116" y="37"/>
                  </a:lnTo>
                  <a:lnTo>
                    <a:pt x="128" y="37"/>
                  </a:lnTo>
                  <a:lnTo>
                    <a:pt x="138" y="37"/>
                  </a:lnTo>
                  <a:lnTo>
                    <a:pt x="146" y="38"/>
                  </a:lnTo>
                  <a:lnTo>
                    <a:pt x="151" y="39"/>
                  </a:lnTo>
                  <a:lnTo>
                    <a:pt x="153" y="40"/>
                  </a:lnTo>
                  <a:lnTo>
                    <a:pt x="131" y="5"/>
                  </a:lnTo>
                  <a:lnTo>
                    <a:pt x="91" y="0"/>
                  </a:lnTo>
                  <a:lnTo>
                    <a:pt x="58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8" name="Freeform 379"/>
            <p:cNvSpPr>
              <a:spLocks/>
            </p:cNvSpPr>
            <p:nvPr/>
          </p:nvSpPr>
          <p:spPr bwMode="auto">
            <a:xfrm>
              <a:off x="1871" y="270"/>
              <a:ext cx="50" cy="111"/>
            </a:xfrm>
            <a:custGeom>
              <a:avLst/>
              <a:gdLst/>
              <a:ahLst/>
              <a:cxnLst>
                <a:cxn ang="0">
                  <a:pos x="4" y="47"/>
                </a:cxn>
                <a:cxn ang="0">
                  <a:pos x="3" y="64"/>
                </a:cxn>
                <a:cxn ang="0">
                  <a:pos x="1" y="97"/>
                </a:cxn>
                <a:cxn ang="0">
                  <a:pos x="0" y="129"/>
                </a:cxn>
                <a:cxn ang="0">
                  <a:pos x="1" y="148"/>
                </a:cxn>
                <a:cxn ang="0">
                  <a:pos x="9" y="160"/>
                </a:cxn>
                <a:cxn ang="0">
                  <a:pos x="20" y="174"/>
                </a:cxn>
                <a:cxn ang="0">
                  <a:pos x="30" y="185"/>
                </a:cxn>
                <a:cxn ang="0">
                  <a:pos x="35" y="191"/>
                </a:cxn>
                <a:cxn ang="0">
                  <a:pos x="36" y="192"/>
                </a:cxn>
                <a:cxn ang="0">
                  <a:pos x="41" y="193"/>
                </a:cxn>
                <a:cxn ang="0">
                  <a:pos x="46" y="196"/>
                </a:cxn>
                <a:cxn ang="0">
                  <a:pos x="54" y="199"/>
                </a:cxn>
                <a:cxn ang="0">
                  <a:pos x="62" y="201"/>
                </a:cxn>
                <a:cxn ang="0">
                  <a:pos x="69" y="205"/>
                </a:cxn>
                <a:cxn ang="0">
                  <a:pos x="75" y="207"/>
                </a:cxn>
                <a:cxn ang="0">
                  <a:pos x="80" y="208"/>
                </a:cxn>
                <a:cxn ang="0">
                  <a:pos x="87" y="212"/>
                </a:cxn>
                <a:cxn ang="0">
                  <a:pos x="94" y="215"/>
                </a:cxn>
                <a:cxn ang="0">
                  <a:pos x="98" y="220"/>
                </a:cxn>
                <a:cxn ang="0">
                  <a:pos x="100" y="221"/>
                </a:cxn>
                <a:cxn ang="0">
                  <a:pos x="84" y="196"/>
                </a:cxn>
                <a:cxn ang="0">
                  <a:pos x="82" y="193"/>
                </a:cxn>
                <a:cxn ang="0">
                  <a:pos x="77" y="189"/>
                </a:cxn>
                <a:cxn ang="0">
                  <a:pos x="71" y="182"/>
                </a:cxn>
                <a:cxn ang="0">
                  <a:pos x="61" y="171"/>
                </a:cxn>
                <a:cxn ang="0">
                  <a:pos x="53" y="161"/>
                </a:cxn>
                <a:cxn ang="0">
                  <a:pos x="45" y="150"/>
                </a:cxn>
                <a:cxn ang="0">
                  <a:pos x="39" y="138"/>
                </a:cxn>
                <a:cxn ang="0">
                  <a:pos x="37" y="128"/>
                </a:cxn>
                <a:cxn ang="0">
                  <a:pos x="36" y="99"/>
                </a:cxn>
                <a:cxn ang="0">
                  <a:pos x="37" y="56"/>
                </a:cxn>
                <a:cxn ang="0">
                  <a:pos x="38" y="17"/>
                </a:cxn>
                <a:cxn ang="0">
                  <a:pos x="39" y="0"/>
                </a:cxn>
                <a:cxn ang="0">
                  <a:pos x="4" y="47"/>
                </a:cxn>
              </a:cxnLst>
              <a:rect l="0" t="0" r="r" b="b"/>
              <a:pathLst>
                <a:path w="100" h="221">
                  <a:moveTo>
                    <a:pt x="4" y="47"/>
                  </a:moveTo>
                  <a:lnTo>
                    <a:pt x="3" y="64"/>
                  </a:lnTo>
                  <a:lnTo>
                    <a:pt x="1" y="97"/>
                  </a:lnTo>
                  <a:lnTo>
                    <a:pt x="0" y="129"/>
                  </a:lnTo>
                  <a:lnTo>
                    <a:pt x="1" y="148"/>
                  </a:lnTo>
                  <a:lnTo>
                    <a:pt x="9" y="160"/>
                  </a:lnTo>
                  <a:lnTo>
                    <a:pt x="20" y="174"/>
                  </a:lnTo>
                  <a:lnTo>
                    <a:pt x="30" y="185"/>
                  </a:lnTo>
                  <a:lnTo>
                    <a:pt x="35" y="191"/>
                  </a:lnTo>
                  <a:lnTo>
                    <a:pt x="36" y="192"/>
                  </a:lnTo>
                  <a:lnTo>
                    <a:pt x="41" y="193"/>
                  </a:lnTo>
                  <a:lnTo>
                    <a:pt x="46" y="196"/>
                  </a:lnTo>
                  <a:lnTo>
                    <a:pt x="54" y="199"/>
                  </a:lnTo>
                  <a:lnTo>
                    <a:pt x="62" y="201"/>
                  </a:lnTo>
                  <a:lnTo>
                    <a:pt x="69" y="205"/>
                  </a:lnTo>
                  <a:lnTo>
                    <a:pt x="75" y="207"/>
                  </a:lnTo>
                  <a:lnTo>
                    <a:pt x="80" y="208"/>
                  </a:lnTo>
                  <a:lnTo>
                    <a:pt x="87" y="212"/>
                  </a:lnTo>
                  <a:lnTo>
                    <a:pt x="94" y="215"/>
                  </a:lnTo>
                  <a:lnTo>
                    <a:pt x="98" y="220"/>
                  </a:lnTo>
                  <a:lnTo>
                    <a:pt x="100" y="221"/>
                  </a:lnTo>
                  <a:lnTo>
                    <a:pt x="84" y="196"/>
                  </a:lnTo>
                  <a:lnTo>
                    <a:pt x="82" y="193"/>
                  </a:lnTo>
                  <a:lnTo>
                    <a:pt x="77" y="189"/>
                  </a:lnTo>
                  <a:lnTo>
                    <a:pt x="71" y="182"/>
                  </a:lnTo>
                  <a:lnTo>
                    <a:pt x="61" y="171"/>
                  </a:lnTo>
                  <a:lnTo>
                    <a:pt x="53" y="161"/>
                  </a:lnTo>
                  <a:lnTo>
                    <a:pt x="45" y="150"/>
                  </a:lnTo>
                  <a:lnTo>
                    <a:pt x="39" y="138"/>
                  </a:lnTo>
                  <a:lnTo>
                    <a:pt x="37" y="128"/>
                  </a:lnTo>
                  <a:lnTo>
                    <a:pt x="36" y="99"/>
                  </a:lnTo>
                  <a:lnTo>
                    <a:pt x="37" y="56"/>
                  </a:lnTo>
                  <a:lnTo>
                    <a:pt x="38" y="17"/>
                  </a:lnTo>
                  <a:lnTo>
                    <a:pt x="39" y="0"/>
                  </a:lnTo>
                  <a:lnTo>
                    <a:pt x="4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79" name="Freeform 380"/>
            <p:cNvSpPr>
              <a:spLocks/>
            </p:cNvSpPr>
            <p:nvPr/>
          </p:nvSpPr>
          <p:spPr bwMode="auto">
            <a:xfrm>
              <a:off x="1800" y="152"/>
              <a:ext cx="377" cy="308"/>
            </a:xfrm>
            <a:custGeom>
              <a:avLst/>
              <a:gdLst/>
              <a:ahLst/>
              <a:cxnLst>
                <a:cxn ang="0">
                  <a:pos x="651" y="135"/>
                </a:cxn>
                <a:cxn ang="0">
                  <a:pos x="586" y="71"/>
                </a:cxn>
                <a:cxn ang="0">
                  <a:pos x="437" y="23"/>
                </a:cxn>
                <a:cxn ang="0">
                  <a:pos x="281" y="66"/>
                </a:cxn>
                <a:cxn ang="0">
                  <a:pos x="182" y="223"/>
                </a:cxn>
                <a:cxn ang="0">
                  <a:pos x="345" y="247"/>
                </a:cxn>
                <a:cxn ang="0">
                  <a:pos x="638" y="163"/>
                </a:cxn>
                <a:cxn ang="0">
                  <a:pos x="605" y="186"/>
                </a:cxn>
                <a:cxn ang="0">
                  <a:pos x="471" y="240"/>
                </a:cxn>
                <a:cxn ang="0">
                  <a:pos x="525" y="262"/>
                </a:cxn>
                <a:cxn ang="0">
                  <a:pos x="638" y="233"/>
                </a:cxn>
                <a:cxn ang="0">
                  <a:pos x="742" y="223"/>
                </a:cxn>
                <a:cxn ang="0">
                  <a:pos x="663" y="250"/>
                </a:cxn>
                <a:cxn ang="0">
                  <a:pos x="529" y="280"/>
                </a:cxn>
                <a:cxn ang="0">
                  <a:pos x="456" y="281"/>
                </a:cxn>
                <a:cxn ang="0">
                  <a:pos x="385" y="264"/>
                </a:cxn>
                <a:cxn ang="0">
                  <a:pos x="286" y="298"/>
                </a:cxn>
                <a:cxn ang="0">
                  <a:pos x="361" y="313"/>
                </a:cxn>
                <a:cxn ang="0">
                  <a:pos x="405" y="311"/>
                </a:cxn>
                <a:cxn ang="0">
                  <a:pos x="474" y="376"/>
                </a:cxn>
                <a:cxn ang="0">
                  <a:pos x="526" y="356"/>
                </a:cxn>
                <a:cxn ang="0">
                  <a:pos x="560" y="288"/>
                </a:cxn>
                <a:cxn ang="0">
                  <a:pos x="594" y="293"/>
                </a:cxn>
                <a:cxn ang="0">
                  <a:pos x="623" y="343"/>
                </a:cxn>
                <a:cxn ang="0">
                  <a:pos x="692" y="328"/>
                </a:cxn>
                <a:cxn ang="0">
                  <a:pos x="717" y="279"/>
                </a:cxn>
                <a:cxn ang="0">
                  <a:pos x="681" y="441"/>
                </a:cxn>
                <a:cxn ang="0">
                  <a:pos x="608" y="518"/>
                </a:cxn>
                <a:cxn ang="0">
                  <a:pos x="504" y="545"/>
                </a:cxn>
                <a:cxn ang="0">
                  <a:pos x="453" y="611"/>
                </a:cxn>
                <a:cxn ang="0">
                  <a:pos x="308" y="473"/>
                </a:cxn>
                <a:cxn ang="0">
                  <a:pos x="349" y="480"/>
                </a:cxn>
                <a:cxn ang="0">
                  <a:pos x="480" y="522"/>
                </a:cxn>
                <a:cxn ang="0">
                  <a:pos x="649" y="444"/>
                </a:cxn>
                <a:cxn ang="0">
                  <a:pos x="626" y="366"/>
                </a:cxn>
                <a:cxn ang="0">
                  <a:pos x="580" y="317"/>
                </a:cxn>
                <a:cxn ang="0">
                  <a:pos x="534" y="371"/>
                </a:cxn>
                <a:cxn ang="0">
                  <a:pos x="454" y="392"/>
                </a:cxn>
                <a:cxn ang="0">
                  <a:pos x="399" y="355"/>
                </a:cxn>
                <a:cxn ang="0">
                  <a:pos x="321" y="329"/>
                </a:cxn>
                <a:cxn ang="0">
                  <a:pos x="235" y="325"/>
                </a:cxn>
                <a:cxn ang="0">
                  <a:pos x="240" y="393"/>
                </a:cxn>
                <a:cxn ang="0">
                  <a:pos x="228" y="409"/>
                </a:cxn>
                <a:cxn ang="0">
                  <a:pos x="215" y="316"/>
                </a:cxn>
                <a:cxn ang="0">
                  <a:pos x="256" y="279"/>
                </a:cxn>
                <a:cxn ang="0">
                  <a:pos x="155" y="255"/>
                </a:cxn>
                <a:cxn ang="0">
                  <a:pos x="135" y="144"/>
                </a:cxn>
                <a:cxn ang="0">
                  <a:pos x="74" y="175"/>
                </a:cxn>
                <a:cxn ang="0">
                  <a:pos x="72" y="295"/>
                </a:cxn>
                <a:cxn ang="0">
                  <a:pos x="31" y="293"/>
                </a:cxn>
                <a:cxn ang="0">
                  <a:pos x="91" y="331"/>
                </a:cxn>
                <a:cxn ang="0">
                  <a:pos x="19" y="301"/>
                </a:cxn>
                <a:cxn ang="0">
                  <a:pos x="30" y="272"/>
                </a:cxn>
                <a:cxn ang="0">
                  <a:pos x="33" y="209"/>
                </a:cxn>
                <a:cxn ang="0">
                  <a:pos x="106" y="126"/>
                </a:cxn>
                <a:cxn ang="0">
                  <a:pos x="188" y="102"/>
                </a:cxn>
                <a:cxn ang="0">
                  <a:pos x="294" y="31"/>
                </a:cxn>
                <a:cxn ang="0">
                  <a:pos x="418" y="1"/>
                </a:cxn>
                <a:cxn ang="0">
                  <a:pos x="532" y="13"/>
                </a:cxn>
              </a:cxnLst>
              <a:rect l="0" t="0" r="r" b="b"/>
              <a:pathLst>
                <a:path w="753" h="618">
                  <a:moveTo>
                    <a:pt x="604" y="51"/>
                  </a:moveTo>
                  <a:lnTo>
                    <a:pt x="615" y="61"/>
                  </a:lnTo>
                  <a:lnTo>
                    <a:pt x="624" y="72"/>
                  </a:lnTo>
                  <a:lnTo>
                    <a:pt x="632" y="84"/>
                  </a:lnTo>
                  <a:lnTo>
                    <a:pt x="638" y="97"/>
                  </a:lnTo>
                  <a:lnTo>
                    <a:pt x="643" y="110"/>
                  </a:lnTo>
                  <a:lnTo>
                    <a:pt x="648" y="122"/>
                  </a:lnTo>
                  <a:lnTo>
                    <a:pt x="651" y="135"/>
                  </a:lnTo>
                  <a:lnTo>
                    <a:pt x="654" y="147"/>
                  </a:lnTo>
                  <a:lnTo>
                    <a:pt x="651" y="144"/>
                  </a:lnTo>
                  <a:lnTo>
                    <a:pt x="646" y="137"/>
                  </a:lnTo>
                  <a:lnTo>
                    <a:pt x="636" y="126"/>
                  </a:lnTo>
                  <a:lnTo>
                    <a:pt x="626" y="112"/>
                  </a:lnTo>
                  <a:lnTo>
                    <a:pt x="613" y="97"/>
                  </a:lnTo>
                  <a:lnTo>
                    <a:pt x="600" y="83"/>
                  </a:lnTo>
                  <a:lnTo>
                    <a:pt x="586" y="71"/>
                  </a:lnTo>
                  <a:lnTo>
                    <a:pt x="571" y="63"/>
                  </a:lnTo>
                  <a:lnTo>
                    <a:pt x="554" y="51"/>
                  </a:lnTo>
                  <a:lnTo>
                    <a:pt x="535" y="42"/>
                  </a:lnTo>
                  <a:lnTo>
                    <a:pt x="517" y="34"/>
                  </a:lnTo>
                  <a:lnTo>
                    <a:pt x="497" y="29"/>
                  </a:lnTo>
                  <a:lnTo>
                    <a:pt x="478" y="26"/>
                  </a:lnTo>
                  <a:lnTo>
                    <a:pt x="458" y="23"/>
                  </a:lnTo>
                  <a:lnTo>
                    <a:pt x="437" y="23"/>
                  </a:lnTo>
                  <a:lnTo>
                    <a:pt x="418" y="25"/>
                  </a:lnTo>
                  <a:lnTo>
                    <a:pt x="397" y="27"/>
                  </a:lnTo>
                  <a:lnTo>
                    <a:pt x="377" y="31"/>
                  </a:lnTo>
                  <a:lnTo>
                    <a:pt x="357" y="36"/>
                  </a:lnTo>
                  <a:lnTo>
                    <a:pt x="337" y="42"/>
                  </a:lnTo>
                  <a:lnTo>
                    <a:pt x="317" y="50"/>
                  </a:lnTo>
                  <a:lnTo>
                    <a:pt x="299" y="57"/>
                  </a:lnTo>
                  <a:lnTo>
                    <a:pt x="281" y="66"/>
                  </a:lnTo>
                  <a:lnTo>
                    <a:pt x="262" y="75"/>
                  </a:lnTo>
                  <a:lnTo>
                    <a:pt x="235" y="94"/>
                  </a:lnTo>
                  <a:lnTo>
                    <a:pt x="214" y="116"/>
                  </a:lnTo>
                  <a:lnTo>
                    <a:pt x="199" y="139"/>
                  </a:lnTo>
                  <a:lnTo>
                    <a:pt x="190" y="162"/>
                  </a:lnTo>
                  <a:lnTo>
                    <a:pt x="184" y="185"/>
                  </a:lnTo>
                  <a:lnTo>
                    <a:pt x="182" y="205"/>
                  </a:lnTo>
                  <a:lnTo>
                    <a:pt x="182" y="223"/>
                  </a:lnTo>
                  <a:lnTo>
                    <a:pt x="183" y="235"/>
                  </a:lnTo>
                  <a:lnTo>
                    <a:pt x="205" y="245"/>
                  </a:lnTo>
                  <a:lnTo>
                    <a:pt x="230" y="250"/>
                  </a:lnTo>
                  <a:lnTo>
                    <a:pt x="258" y="253"/>
                  </a:lnTo>
                  <a:lnTo>
                    <a:pt x="285" y="253"/>
                  </a:lnTo>
                  <a:lnTo>
                    <a:pt x="309" y="252"/>
                  </a:lnTo>
                  <a:lnTo>
                    <a:pt x="330" y="249"/>
                  </a:lnTo>
                  <a:lnTo>
                    <a:pt x="345" y="247"/>
                  </a:lnTo>
                  <a:lnTo>
                    <a:pt x="350" y="246"/>
                  </a:lnTo>
                  <a:lnTo>
                    <a:pt x="502" y="202"/>
                  </a:lnTo>
                  <a:lnTo>
                    <a:pt x="534" y="190"/>
                  </a:lnTo>
                  <a:lnTo>
                    <a:pt x="562" y="181"/>
                  </a:lnTo>
                  <a:lnTo>
                    <a:pt x="587" y="174"/>
                  </a:lnTo>
                  <a:lnTo>
                    <a:pt x="608" y="169"/>
                  </a:lnTo>
                  <a:lnTo>
                    <a:pt x="625" y="165"/>
                  </a:lnTo>
                  <a:lnTo>
                    <a:pt x="638" y="163"/>
                  </a:lnTo>
                  <a:lnTo>
                    <a:pt x="647" y="162"/>
                  </a:lnTo>
                  <a:lnTo>
                    <a:pt x="651" y="162"/>
                  </a:lnTo>
                  <a:lnTo>
                    <a:pt x="650" y="163"/>
                  </a:lnTo>
                  <a:lnTo>
                    <a:pt x="647" y="166"/>
                  </a:lnTo>
                  <a:lnTo>
                    <a:pt x="640" y="170"/>
                  </a:lnTo>
                  <a:lnTo>
                    <a:pt x="631" y="174"/>
                  </a:lnTo>
                  <a:lnTo>
                    <a:pt x="619" y="180"/>
                  </a:lnTo>
                  <a:lnTo>
                    <a:pt x="605" y="186"/>
                  </a:lnTo>
                  <a:lnTo>
                    <a:pt x="590" y="193"/>
                  </a:lnTo>
                  <a:lnTo>
                    <a:pt x="575" y="200"/>
                  </a:lnTo>
                  <a:lnTo>
                    <a:pt x="558" y="207"/>
                  </a:lnTo>
                  <a:lnTo>
                    <a:pt x="541" y="214"/>
                  </a:lnTo>
                  <a:lnTo>
                    <a:pt x="522" y="220"/>
                  </a:lnTo>
                  <a:lnTo>
                    <a:pt x="505" y="227"/>
                  </a:lnTo>
                  <a:lnTo>
                    <a:pt x="487" y="234"/>
                  </a:lnTo>
                  <a:lnTo>
                    <a:pt x="471" y="240"/>
                  </a:lnTo>
                  <a:lnTo>
                    <a:pt x="454" y="246"/>
                  </a:lnTo>
                  <a:lnTo>
                    <a:pt x="440" y="250"/>
                  </a:lnTo>
                  <a:lnTo>
                    <a:pt x="453" y="258"/>
                  </a:lnTo>
                  <a:lnTo>
                    <a:pt x="467" y="263"/>
                  </a:lnTo>
                  <a:lnTo>
                    <a:pt x="481" y="265"/>
                  </a:lnTo>
                  <a:lnTo>
                    <a:pt x="495" y="267"/>
                  </a:lnTo>
                  <a:lnTo>
                    <a:pt x="510" y="265"/>
                  </a:lnTo>
                  <a:lnTo>
                    <a:pt x="525" y="262"/>
                  </a:lnTo>
                  <a:lnTo>
                    <a:pt x="541" y="257"/>
                  </a:lnTo>
                  <a:lnTo>
                    <a:pt x="559" y="252"/>
                  </a:lnTo>
                  <a:lnTo>
                    <a:pt x="570" y="248"/>
                  </a:lnTo>
                  <a:lnTo>
                    <a:pt x="580" y="246"/>
                  </a:lnTo>
                  <a:lnTo>
                    <a:pt x="594" y="242"/>
                  </a:lnTo>
                  <a:lnTo>
                    <a:pt x="608" y="240"/>
                  </a:lnTo>
                  <a:lnTo>
                    <a:pt x="623" y="237"/>
                  </a:lnTo>
                  <a:lnTo>
                    <a:pt x="638" y="233"/>
                  </a:lnTo>
                  <a:lnTo>
                    <a:pt x="653" y="231"/>
                  </a:lnTo>
                  <a:lnTo>
                    <a:pt x="669" y="228"/>
                  </a:lnTo>
                  <a:lnTo>
                    <a:pt x="684" y="226"/>
                  </a:lnTo>
                  <a:lnTo>
                    <a:pt x="697" y="225"/>
                  </a:lnTo>
                  <a:lnTo>
                    <a:pt x="711" y="224"/>
                  </a:lnTo>
                  <a:lnTo>
                    <a:pt x="723" y="223"/>
                  </a:lnTo>
                  <a:lnTo>
                    <a:pt x="733" y="223"/>
                  </a:lnTo>
                  <a:lnTo>
                    <a:pt x="742" y="223"/>
                  </a:lnTo>
                  <a:lnTo>
                    <a:pt x="748" y="224"/>
                  </a:lnTo>
                  <a:lnTo>
                    <a:pt x="753" y="226"/>
                  </a:lnTo>
                  <a:lnTo>
                    <a:pt x="744" y="230"/>
                  </a:lnTo>
                  <a:lnTo>
                    <a:pt x="732" y="233"/>
                  </a:lnTo>
                  <a:lnTo>
                    <a:pt x="718" y="237"/>
                  </a:lnTo>
                  <a:lnTo>
                    <a:pt x="701" y="241"/>
                  </a:lnTo>
                  <a:lnTo>
                    <a:pt x="682" y="246"/>
                  </a:lnTo>
                  <a:lnTo>
                    <a:pt x="663" y="250"/>
                  </a:lnTo>
                  <a:lnTo>
                    <a:pt x="643" y="255"/>
                  </a:lnTo>
                  <a:lnTo>
                    <a:pt x="624" y="260"/>
                  </a:lnTo>
                  <a:lnTo>
                    <a:pt x="603" y="264"/>
                  </a:lnTo>
                  <a:lnTo>
                    <a:pt x="585" y="269"/>
                  </a:lnTo>
                  <a:lnTo>
                    <a:pt x="567" y="272"/>
                  </a:lnTo>
                  <a:lnTo>
                    <a:pt x="552" y="276"/>
                  </a:lnTo>
                  <a:lnTo>
                    <a:pt x="540" y="279"/>
                  </a:lnTo>
                  <a:lnTo>
                    <a:pt x="529" y="280"/>
                  </a:lnTo>
                  <a:lnTo>
                    <a:pt x="524" y="283"/>
                  </a:lnTo>
                  <a:lnTo>
                    <a:pt x="521" y="283"/>
                  </a:lnTo>
                  <a:lnTo>
                    <a:pt x="510" y="285"/>
                  </a:lnTo>
                  <a:lnTo>
                    <a:pt x="498" y="286"/>
                  </a:lnTo>
                  <a:lnTo>
                    <a:pt x="487" y="286"/>
                  </a:lnTo>
                  <a:lnTo>
                    <a:pt x="476" y="285"/>
                  </a:lnTo>
                  <a:lnTo>
                    <a:pt x="466" y="284"/>
                  </a:lnTo>
                  <a:lnTo>
                    <a:pt x="456" y="281"/>
                  </a:lnTo>
                  <a:lnTo>
                    <a:pt x="446" y="279"/>
                  </a:lnTo>
                  <a:lnTo>
                    <a:pt x="436" y="277"/>
                  </a:lnTo>
                  <a:lnTo>
                    <a:pt x="430" y="272"/>
                  </a:lnTo>
                  <a:lnTo>
                    <a:pt x="425" y="269"/>
                  </a:lnTo>
                  <a:lnTo>
                    <a:pt x="420" y="263"/>
                  </a:lnTo>
                  <a:lnTo>
                    <a:pt x="419" y="256"/>
                  </a:lnTo>
                  <a:lnTo>
                    <a:pt x="402" y="261"/>
                  </a:lnTo>
                  <a:lnTo>
                    <a:pt x="385" y="264"/>
                  </a:lnTo>
                  <a:lnTo>
                    <a:pt x="368" y="269"/>
                  </a:lnTo>
                  <a:lnTo>
                    <a:pt x="352" y="272"/>
                  </a:lnTo>
                  <a:lnTo>
                    <a:pt x="335" y="276"/>
                  </a:lnTo>
                  <a:lnTo>
                    <a:pt x="319" y="278"/>
                  </a:lnTo>
                  <a:lnTo>
                    <a:pt x="301" y="280"/>
                  </a:lnTo>
                  <a:lnTo>
                    <a:pt x="285" y="280"/>
                  </a:lnTo>
                  <a:lnTo>
                    <a:pt x="285" y="288"/>
                  </a:lnTo>
                  <a:lnTo>
                    <a:pt x="286" y="298"/>
                  </a:lnTo>
                  <a:lnTo>
                    <a:pt x="288" y="305"/>
                  </a:lnTo>
                  <a:lnTo>
                    <a:pt x="289" y="308"/>
                  </a:lnTo>
                  <a:lnTo>
                    <a:pt x="301" y="309"/>
                  </a:lnTo>
                  <a:lnTo>
                    <a:pt x="313" y="310"/>
                  </a:lnTo>
                  <a:lnTo>
                    <a:pt x="326" y="311"/>
                  </a:lnTo>
                  <a:lnTo>
                    <a:pt x="337" y="311"/>
                  </a:lnTo>
                  <a:lnTo>
                    <a:pt x="350" y="313"/>
                  </a:lnTo>
                  <a:lnTo>
                    <a:pt x="361" y="313"/>
                  </a:lnTo>
                  <a:lnTo>
                    <a:pt x="374" y="313"/>
                  </a:lnTo>
                  <a:lnTo>
                    <a:pt x="387" y="313"/>
                  </a:lnTo>
                  <a:lnTo>
                    <a:pt x="391" y="307"/>
                  </a:lnTo>
                  <a:lnTo>
                    <a:pt x="393" y="300"/>
                  </a:lnTo>
                  <a:lnTo>
                    <a:pt x="398" y="293"/>
                  </a:lnTo>
                  <a:lnTo>
                    <a:pt x="404" y="290"/>
                  </a:lnTo>
                  <a:lnTo>
                    <a:pt x="405" y="298"/>
                  </a:lnTo>
                  <a:lnTo>
                    <a:pt x="405" y="311"/>
                  </a:lnTo>
                  <a:lnTo>
                    <a:pt x="407" y="326"/>
                  </a:lnTo>
                  <a:lnTo>
                    <a:pt x="414" y="344"/>
                  </a:lnTo>
                  <a:lnTo>
                    <a:pt x="423" y="355"/>
                  </a:lnTo>
                  <a:lnTo>
                    <a:pt x="434" y="364"/>
                  </a:lnTo>
                  <a:lnTo>
                    <a:pt x="443" y="370"/>
                  </a:lnTo>
                  <a:lnTo>
                    <a:pt x="453" y="374"/>
                  </a:lnTo>
                  <a:lnTo>
                    <a:pt x="464" y="376"/>
                  </a:lnTo>
                  <a:lnTo>
                    <a:pt x="474" y="376"/>
                  </a:lnTo>
                  <a:lnTo>
                    <a:pt x="483" y="375"/>
                  </a:lnTo>
                  <a:lnTo>
                    <a:pt x="494" y="373"/>
                  </a:lnTo>
                  <a:lnTo>
                    <a:pt x="501" y="370"/>
                  </a:lnTo>
                  <a:lnTo>
                    <a:pt x="506" y="369"/>
                  </a:lnTo>
                  <a:lnTo>
                    <a:pt x="512" y="366"/>
                  </a:lnTo>
                  <a:lnTo>
                    <a:pt x="517" y="363"/>
                  </a:lnTo>
                  <a:lnTo>
                    <a:pt x="521" y="360"/>
                  </a:lnTo>
                  <a:lnTo>
                    <a:pt x="526" y="356"/>
                  </a:lnTo>
                  <a:lnTo>
                    <a:pt x="530" y="352"/>
                  </a:lnTo>
                  <a:lnTo>
                    <a:pt x="536" y="346"/>
                  </a:lnTo>
                  <a:lnTo>
                    <a:pt x="545" y="331"/>
                  </a:lnTo>
                  <a:lnTo>
                    <a:pt x="548" y="315"/>
                  </a:lnTo>
                  <a:lnTo>
                    <a:pt x="549" y="299"/>
                  </a:lnTo>
                  <a:lnTo>
                    <a:pt x="549" y="281"/>
                  </a:lnTo>
                  <a:lnTo>
                    <a:pt x="557" y="281"/>
                  </a:lnTo>
                  <a:lnTo>
                    <a:pt x="560" y="288"/>
                  </a:lnTo>
                  <a:lnTo>
                    <a:pt x="563" y="298"/>
                  </a:lnTo>
                  <a:lnTo>
                    <a:pt x="563" y="303"/>
                  </a:lnTo>
                  <a:lnTo>
                    <a:pt x="567" y="302"/>
                  </a:lnTo>
                  <a:lnTo>
                    <a:pt x="573" y="300"/>
                  </a:lnTo>
                  <a:lnTo>
                    <a:pt x="579" y="298"/>
                  </a:lnTo>
                  <a:lnTo>
                    <a:pt x="585" y="295"/>
                  </a:lnTo>
                  <a:lnTo>
                    <a:pt x="589" y="294"/>
                  </a:lnTo>
                  <a:lnTo>
                    <a:pt x="594" y="293"/>
                  </a:lnTo>
                  <a:lnTo>
                    <a:pt x="597" y="292"/>
                  </a:lnTo>
                  <a:lnTo>
                    <a:pt x="598" y="293"/>
                  </a:lnTo>
                  <a:lnTo>
                    <a:pt x="596" y="305"/>
                  </a:lnTo>
                  <a:lnTo>
                    <a:pt x="597" y="315"/>
                  </a:lnTo>
                  <a:lnTo>
                    <a:pt x="601" y="323"/>
                  </a:lnTo>
                  <a:lnTo>
                    <a:pt x="605" y="331"/>
                  </a:lnTo>
                  <a:lnTo>
                    <a:pt x="613" y="337"/>
                  </a:lnTo>
                  <a:lnTo>
                    <a:pt x="623" y="343"/>
                  </a:lnTo>
                  <a:lnTo>
                    <a:pt x="634" y="346"/>
                  </a:lnTo>
                  <a:lnTo>
                    <a:pt x="648" y="348"/>
                  </a:lnTo>
                  <a:lnTo>
                    <a:pt x="657" y="348"/>
                  </a:lnTo>
                  <a:lnTo>
                    <a:pt x="665" y="347"/>
                  </a:lnTo>
                  <a:lnTo>
                    <a:pt x="673" y="344"/>
                  </a:lnTo>
                  <a:lnTo>
                    <a:pt x="680" y="339"/>
                  </a:lnTo>
                  <a:lnTo>
                    <a:pt x="686" y="335"/>
                  </a:lnTo>
                  <a:lnTo>
                    <a:pt x="692" y="328"/>
                  </a:lnTo>
                  <a:lnTo>
                    <a:pt x="696" y="321"/>
                  </a:lnTo>
                  <a:lnTo>
                    <a:pt x="701" y="314"/>
                  </a:lnTo>
                  <a:lnTo>
                    <a:pt x="706" y="303"/>
                  </a:lnTo>
                  <a:lnTo>
                    <a:pt x="707" y="293"/>
                  </a:lnTo>
                  <a:lnTo>
                    <a:pt x="706" y="283"/>
                  </a:lnTo>
                  <a:lnTo>
                    <a:pt x="706" y="272"/>
                  </a:lnTo>
                  <a:lnTo>
                    <a:pt x="711" y="273"/>
                  </a:lnTo>
                  <a:lnTo>
                    <a:pt x="717" y="279"/>
                  </a:lnTo>
                  <a:lnTo>
                    <a:pt x="720" y="295"/>
                  </a:lnTo>
                  <a:lnTo>
                    <a:pt x="716" y="323"/>
                  </a:lnTo>
                  <a:lnTo>
                    <a:pt x="692" y="361"/>
                  </a:lnTo>
                  <a:lnTo>
                    <a:pt x="694" y="378"/>
                  </a:lnTo>
                  <a:lnTo>
                    <a:pt x="693" y="396"/>
                  </a:lnTo>
                  <a:lnTo>
                    <a:pt x="691" y="412"/>
                  </a:lnTo>
                  <a:lnTo>
                    <a:pt x="687" y="426"/>
                  </a:lnTo>
                  <a:lnTo>
                    <a:pt x="681" y="441"/>
                  </a:lnTo>
                  <a:lnTo>
                    <a:pt x="674" y="453"/>
                  </a:lnTo>
                  <a:lnTo>
                    <a:pt x="668" y="466"/>
                  </a:lnTo>
                  <a:lnTo>
                    <a:pt x="658" y="477"/>
                  </a:lnTo>
                  <a:lnTo>
                    <a:pt x="650" y="487"/>
                  </a:lnTo>
                  <a:lnTo>
                    <a:pt x="641" y="496"/>
                  </a:lnTo>
                  <a:lnTo>
                    <a:pt x="631" y="504"/>
                  </a:lnTo>
                  <a:lnTo>
                    <a:pt x="619" y="511"/>
                  </a:lnTo>
                  <a:lnTo>
                    <a:pt x="608" y="518"/>
                  </a:lnTo>
                  <a:lnTo>
                    <a:pt x="596" y="523"/>
                  </a:lnTo>
                  <a:lnTo>
                    <a:pt x="583" y="529"/>
                  </a:lnTo>
                  <a:lnTo>
                    <a:pt x="571" y="534"/>
                  </a:lnTo>
                  <a:lnTo>
                    <a:pt x="557" y="537"/>
                  </a:lnTo>
                  <a:lnTo>
                    <a:pt x="544" y="541"/>
                  </a:lnTo>
                  <a:lnTo>
                    <a:pt x="530" y="543"/>
                  </a:lnTo>
                  <a:lnTo>
                    <a:pt x="518" y="544"/>
                  </a:lnTo>
                  <a:lnTo>
                    <a:pt x="504" y="545"/>
                  </a:lnTo>
                  <a:lnTo>
                    <a:pt x="492" y="545"/>
                  </a:lnTo>
                  <a:lnTo>
                    <a:pt x="480" y="544"/>
                  </a:lnTo>
                  <a:lnTo>
                    <a:pt x="468" y="542"/>
                  </a:lnTo>
                  <a:lnTo>
                    <a:pt x="464" y="559"/>
                  </a:lnTo>
                  <a:lnTo>
                    <a:pt x="463" y="580"/>
                  </a:lnTo>
                  <a:lnTo>
                    <a:pt x="461" y="601"/>
                  </a:lnTo>
                  <a:lnTo>
                    <a:pt x="459" y="618"/>
                  </a:lnTo>
                  <a:lnTo>
                    <a:pt x="453" y="611"/>
                  </a:lnTo>
                  <a:lnTo>
                    <a:pt x="445" y="589"/>
                  </a:lnTo>
                  <a:lnTo>
                    <a:pt x="438" y="563"/>
                  </a:lnTo>
                  <a:lnTo>
                    <a:pt x="436" y="542"/>
                  </a:lnTo>
                  <a:lnTo>
                    <a:pt x="402" y="535"/>
                  </a:lnTo>
                  <a:lnTo>
                    <a:pt x="372" y="523"/>
                  </a:lnTo>
                  <a:lnTo>
                    <a:pt x="346" y="509"/>
                  </a:lnTo>
                  <a:lnTo>
                    <a:pt x="326" y="491"/>
                  </a:lnTo>
                  <a:lnTo>
                    <a:pt x="308" y="473"/>
                  </a:lnTo>
                  <a:lnTo>
                    <a:pt x="297" y="456"/>
                  </a:lnTo>
                  <a:lnTo>
                    <a:pt x="289" y="441"/>
                  </a:lnTo>
                  <a:lnTo>
                    <a:pt x="286" y="430"/>
                  </a:lnTo>
                  <a:lnTo>
                    <a:pt x="297" y="441"/>
                  </a:lnTo>
                  <a:lnTo>
                    <a:pt x="308" y="451"/>
                  </a:lnTo>
                  <a:lnTo>
                    <a:pt x="321" y="460"/>
                  </a:lnTo>
                  <a:lnTo>
                    <a:pt x="335" y="470"/>
                  </a:lnTo>
                  <a:lnTo>
                    <a:pt x="349" y="480"/>
                  </a:lnTo>
                  <a:lnTo>
                    <a:pt x="364" y="488"/>
                  </a:lnTo>
                  <a:lnTo>
                    <a:pt x="380" y="496"/>
                  </a:lnTo>
                  <a:lnTo>
                    <a:pt x="396" y="503"/>
                  </a:lnTo>
                  <a:lnTo>
                    <a:pt x="412" y="509"/>
                  </a:lnTo>
                  <a:lnTo>
                    <a:pt x="429" y="514"/>
                  </a:lnTo>
                  <a:lnTo>
                    <a:pt x="445" y="518"/>
                  </a:lnTo>
                  <a:lnTo>
                    <a:pt x="463" y="521"/>
                  </a:lnTo>
                  <a:lnTo>
                    <a:pt x="480" y="522"/>
                  </a:lnTo>
                  <a:lnTo>
                    <a:pt x="496" y="523"/>
                  </a:lnTo>
                  <a:lnTo>
                    <a:pt x="512" y="521"/>
                  </a:lnTo>
                  <a:lnTo>
                    <a:pt x="528" y="519"/>
                  </a:lnTo>
                  <a:lnTo>
                    <a:pt x="558" y="510"/>
                  </a:lnTo>
                  <a:lnTo>
                    <a:pt x="585" y="498"/>
                  </a:lnTo>
                  <a:lnTo>
                    <a:pt x="609" y="483"/>
                  </a:lnTo>
                  <a:lnTo>
                    <a:pt x="631" y="465"/>
                  </a:lnTo>
                  <a:lnTo>
                    <a:pt x="649" y="444"/>
                  </a:lnTo>
                  <a:lnTo>
                    <a:pt x="663" y="421"/>
                  </a:lnTo>
                  <a:lnTo>
                    <a:pt x="672" y="394"/>
                  </a:lnTo>
                  <a:lnTo>
                    <a:pt x="678" y="364"/>
                  </a:lnTo>
                  <a:lnTo>
                    <a:pt x="668" y="367"/>
                  </a:lnTo>
                  <a:lnTo>
                    <a:pt x="657" y="369"/>
                  </a:lnTo>
                  <a:lnTo>
                    <a:pt x="647" y="369"/>
                  </a:lnTo>
                  <a:lnTo>
                    <a:pt x="636" y="368"/>
                  </a:lnTo>
                  <a:lnTo>
                    <a:pt x="626" y="366"/>
                  </a:lnTo>
                  <a:lnTo>
                    <a:pt x="617" y="361"/>
                  </a:lnTo>
                  <a:lnTo>
                    <a:pt x="608" y="355"/>
                  </a:lnTo>
                  <a:lnTo>
                    <a:pt x="600" y="347"/>
                  </a:lnTo>
                  <a:lnTo>
                    <a:pt x="595" y="341"/>
                  </a:lnTo>
                  <a:lnTo>
                    <a:pt x="592" y="333"/>
                  </a:lnTo>
                  <a:lnTo>
                    <a:pt x="589" y="325"/>
                  </a:lnTo>
                  <a:lnTo>
                    <a:pt x="588" y="317"/>
                  </a:lnTo>
                  <a:lnTo>
                    <a:pt x="580" y="317"/>
                  </a:lnTo>
                  <a:lnTo>
                    <a:pt x="573" y="321"/>
                  </a:lnTo>
                  <a:lnTo>
                    <a:pt x="566" y="324"/>
                  </a:lnTo>
                  <a:lnTo>
                    <a:pt x="560" y="328"/>
                  </a:lnTo>
                  <a:lnTo>
                    <a:pt x="558" y="338"/>
                  </a:lnTo>
                  <a:lnTo>
                    <a:pt x="555" y="347"/>
                  </a:lnTo>
                  <a:lnTo>
                    <a:pt x="549" y="356"/>
                  </a:lnTo>
                  <a:lnTo>
                    <a:pt x="542" y="364"/>
                  </a:lnTo>
                  <a:lnTo>
                    <a:pt x="534" y="371"/>
                  </a:lnTo>
                  <a:lnTo>
                    <a:pt x="526" y="378"/>
                  </a:lnTo>
                  <a:lnTo>
                    <a:pt x="517" y="384"/>
                  </a:lnTo>
                  <a:lnTo>
                    <a:pt x="507" y="389"/>
                  </a:lnTo>
                  <a:lnTo>
                    <a:pt x="496" y="392"/>
                  </a:lnTo>
                  <a:lnTo>
                    <a:pt x="486" y="394"/>
                  </a:lnTo>
                  <a:lnTo>
                    <a:pt x="475" y="396"/>
                  </a:lnTo>
                  <a:lnTo>
                    <a:pt x="465" y="394"/>
                  </a:lnTo>
                  <a:lnTo>
                    <a:pt x="454" y="392"/>
                  </a:lnTo>
                  <a:lnTo>
                    <a:pt x="444" y="390"/>
                  </a:lnTo>
                  <a:lnTo>
                    <a:pt x="435" y="386"/>
                  </a:lnTo>
                  <a:lnTo>
                    <a:pt x="425" y="383"/>
                  </a:lnTo>
                  <a:lnTo>
                    <a:pt x="419" y="377"/>
                  </a:lnTo>
                  <a:lnTo>
                    <a:pt x="414" y="373"/>
                  </a:lnTo>
                  <a:lnTo>
                    <a:pt x="408" y="367"/>
                  </a:lnTo>
                  <a:lnTo>
                    <a:pt x="404" y="361"/>
                  </a:lnTo>
                  <a:lnTo>
                    <a:pt x="399" y="355"/>
                  </a:lnTo>
                  <a:lnTo>
                    <a:pt x="395" y="348"/>
                  </a:lnTo>
                  <a:lnTo>
                    <a:pt x="392" y="341"/>
                  </a:lnTo>
                  <a:lnTo>
                    <a:pt x="390" y="332"/>
                  </a:lnTo>
                  <a:lnTo>
                    <a:pt x="376" y="331"/>
                  </a:lnTo>
                  <a:lnTo>
                    <a:pt x="362" y="330"/>
                  </a:lnTo>
                  <a:lnTo>
                    <a:pt x="349" y="330"/>
                  </a:lnTo>
                  <a:lnTo>
                    <a:pt x="335" y="329"/>
                  </a:lnTo>
                  <a:lnTo>
                    <a:pt x="321" y="329"/>
                  </a:lnTo>
                  <a:lnTo>
                    <a:pt x="307" y="328"/>
                  </a:lnTo>
                  <a:lnTo>
                    <a:pt x="293" y="325"/>
                  </a:lnTo>
                  <a:lnTo>
                    <a:pt x="279" y="322"/>
                  </a:lnTo>
                  <a:lnTo>
                    <a:pt x="274" y="321"/>
                  </a:lnTo>
                  <a:lnTo>
                    <a:pt x="266" y="321"/>
                  </a:lnTo>
                  <a:lnTo>
                    <a:pt x="255" y="321"/>
                  </a:lnTo>
                  <a:lnTo>
                    <a:pt x="245" y="322"/>
                  </a:lnTo>
                  <a:lnTo>
                    <a:pt x="235" y="325"/>
                  </a:lnTo>
                  <a:lnTo>
                    <a:pt x="226" y="332"/>
                  </a:lnTo>
                  <a:lnTo>
                    <a:pt x="221" y="341"/>
                  </a:lnTo>
                  <a:lnTo>
                    <a:pt x="220" y="356"/>
                  </a:lnTo>
                  <a:lnTo>
                    <a:pt x="221" y="361"/>
                  </a:lnTo>
                  <a:lnTo>
                    <a:pt x="223" y="368"/>
                  </a:lnTo>
                  <a:lnTo>
                    <a:pt x="228" y="376"/>
                  </a:lnTo>
                  <a:lnTo>
                    <a:pt x="233" y="384"/>
                  </a:lnTo>
                  <a:lnTo>
                    <a:pt x="240" y="393"/>
                  </a:lnTo>
                  <a:lnTo>
                    <a:pt x="247" y="402"/>
                  </a:lnTo>
                  <a:lnTo>
                    <a:pt x="254" y="412"/>
                  </a:lnTo>
                  <a:lnTo>
                    <a:pt x="261" y="420"/>
                  </a:lnTo>
                  <a:lnTo>
                    <a:pt x="256" y="422"/>
                  </a:lnTo>
                  <a:lnTo>
                    <a:pt x="250" y="422"/>
                  </a:lnTo>
                  <a:lnTo>
                    <a:pt x="243" y="420"/>
                  </a:lnTo>
                  <a:lnTo>
                    <a:pt x="236" y="415"/>
                  </a:lnTo>
                  <a:lnTo>
                    <a:pt x="228" y="409"/>
                  </a:lnTo>
                  <a:lnTo>
                    <a:pt x="220" y="401"/>
                  </a:lnTo>
                  <a:lnTo>
                    <a:pt x="212" y="391"/>
                  </a:lnTo>
                  <a:lnTo>
                    <a:pt x="203" y="379"/>
                  </a:lnTo>
                  <a:lnTo>
                    <a:pt x="200" y="363"/>
                  </a:lnTo>
                  <a:lnTo>
                    <a:pt x="199" y="347"/>
                  </a:lnTo>
                  <a:lnTo>
                    <a:pt x="201" y="332"/>
                  </a:lnTo>
                  <a:lnTo>
                    <a:pt x="210" y="318"/>
                  </a:lnTo>
                  <a:lnTo>
                    <a:pt x="215" y="316"/>
                  </a:lnTo>
                  <a:lnTo>
                    <a:pt x="221" y="313"/>
                  </a:lnTo>
                  <a:lnTo>
                    <a:pt x="226" y="311"/>
                  </a:lnTo>
                  <a:lnTo>
                    <a:pt x="233" y="309"/>
                  </a:lnTo>
                  <a:lnTo>
                    <a:pt x="240" y="308"/>
                  </a:lnTo>
                  <a:lnTo>
                    <a:pt x="247" y="307"/>
                  </a:lnTo>
                  <a:lnTo>
                    <a:pt x="254" y="306"/>
                  </a:lnTo>
                  <a:lnTo>
                    <a:pt x="259" y="305"/>
                  </a:lnTo>
                  <a:lnTo>
                    <a:pt x="256" y="279"/>
                  </a:lnTo>
                  <a:lnTo>
                    <a:pt x="244" y="279"/>
                  </a:lnTo>
                  <a:lnTo>
                    <a:pt x="231" y="278"/>
                  </a:lnTo>
                  <a:lnTo>
                    <a:pt x="217" y="276"/>
                  </a:lnTo>
                  <a:lnTo>
                    <a:pt x="205" y="271"/>
                  </a:lnTo>
                  <a:lnTo>
                    <a:pt x="192" y="267"/>
                  </a:lnTo>
                  <a:lnTo>
                    <a:pt x="179" y="262"/>
                  </a:lnTo>
                  <a:lnTo>
                    <a:pt x="168" y="258"/>
                  </a:lnTo>
                  <a:lnTo>
                    <a:pt x="155" y="255"/>
                  </a:lnTo>
                  <a:lnTo>
                    <a:pt x="154" y="233"/>
                  </a:lnTo>
                  <a:lnTo>
                    <a:pt x="154" y="210"/>
                  </a:lnTo>
                  <a:lnTo>
                    <a:pt x="156" y="188"/>
                  </a:lnTo>
                  <a:lnTo>
                    <a:pt x="161" y="166"/>
                  </a:lnTo>
                  <a:lnTo>
                    <a:pt x="157" y="158"/>
                  </a:lnTo>
                  <a:lnTo>
                    <a:pt x="152" y="152"/>
                  </a:lnTo>
                  <a:lnTo>
                    <a:pt x="144" y="148"/>
                  </a:lnTo>
                  <a:lnTo>
                    <a:pt x="135" y="144"/>
                  </a:lnTo>
                  <a:lnTo>
                    <a:pt x="126" y="144"/>
                  </a:lnTo>
                  <a:lnTo>
                    <a:pt x="118" y="147"/>
                  </a:lnTo>
                  <a:lnTo>
                    <a:pt x="110" y="149"/>
                  </a:lnTo>
                  <a:lnTo>
                    <a:pt x="102" y="152"/>
                  </a:lnTo>
                  <a:lnTo>
                    <a:pt x="94" y="157"/>
                  </a:lnTo>
                  <a:lnTo>
                    <a:pt x="87" y="163"/>
                  </a:lnTo>
                  <a:lnTo>
                    <a:pt x="80" y="169"/>
                  </a:lnTo>
                  <a:lnTo>
                    <a:pt x="74" y="175"/>
                  </a:lnTo>
                  <a:lnTo>
                    <a:pt x="63" y="189"/>
                  </a:lnTo>
                  <a:lnTo>
                    <a:pt x="58" y="204"/>
                  </a:lnTo>
                  <a:lnTo>
                    <a:pt x="58" y="219"/>
                  </a:lnTo>
                  <a:lnTo>
                    <a:pt x="62" y="234"/>
                  </a:lnTo>
                  <a:lnTo>
                    <a:pt x="66" y="250"/>
                  </a:lnTo>
                  <a:lnTo>
                    <a:pt x="71" y="265"/>
                  </a:lnTo>
                  <a:lnTo>
                    <a:pt x="73" y="280"/>
                  </a:lnTo>
                  <a:lnTo>
                    <a:pt x="72" y="295"/>
                  </a:lnTo>
                  <a:lnTo>
                    <a:pt x="70" y="299"/>
                  </a:lnTo>
                  <a:lnTo>
                    <a:pt x="66" y="300"/>
                  </a:lnTo>
                  <a:lnTo>
                    <a:pt x="63" y="300"/>
                  </a:lnTo>
                  <a:lnTo>
                    <a:pt x="57" y="298"/>
                  </a:lnTo>
                  <a:lnTo>
                    <a:pt x="51" y="296"/>
                  </a:lnTo>
                  <a:lnTo>
                    <a:pt x="45" y="294"/>
                  </a:lnTo>
                  <a:lnTo>
                    <a:pt x="38" y="293"/>
                  </a:lnTo>
                  <a:lnTo>
                    <a:pt x="31" y="293"/>
                  </a:lnTo>
                  <a:lnTo>
                    <a:pt x="36" y="300"/>
                  </a:lnTo>
                  <a:lnTo>
                    <a:pt x="43" y="307"/>
                  </a:lnTo>
                  <a:lnTo>
                    <a:pt x="50" y="313"/>
                  </a:lnTo>
                  <a:lnTo>
                    <a:pt x="57" y="317"/>
                  </a:lnTo>
                  <a:lnTo>
                    <a:pt x="65" y="322"/>
                  </a:lnTo>
                  <a:lnTo>
                    <a:pt x="73" y="326"/>
                  </a:lnTo>
                  <a:lnTo>
                    <a:pt x="81" y="329"/>
                  </a:lnTo>
                  <a:lnTo>
                    <a:pt x="91" y="331"/>
                  </a:lnTo>
                  <a:lnTo>
                    <a:pt x="85" y="336"/>
                  </a:lnTo>
                  <a:lnTo>
                    <a:pt x="78" y="339"/>
                  </a:lnTo>
                  <a:lnTo>
                    <a:pt x="70" y="341"/>
                  </a:lnTo>
                  <a:lnTo>
                    <a:pt x="62" y="341"/>
                  </a:lnTo>
                  <a:lnTo>
                    <a:pt x="51" y="335"/>
                  </a:lnTo>
                  <a:lnTo>
                    <a:pt x="40" y="325"/>
                  </a:lnTo>
                  <a:lnTo>
                    <a:pt x="30" y="314"/>
                  </a:lnTo>
                  <a:lnTo>
                    <a:pt x="19" y="301"/>
                  </a:lnTo>
                  <a:lnTo>
                    <a:pt x="11" y="291"/>
                  </a:lnTo>
                  <a:lnTo>
                    <a:pt x="4" y="280"/>
                  </a:lnTo>
                  <a:lnTo>
                    <a:pt x="1" y="272"/>
                  </a:lnTo>
                  <a:lnTo>
                    <a:pt x="0" y="269"/>
                  </a:lnTo>
                  <a:lnTo>
                    <a:pt x="7" y="269"/>
                  </a:lnTo>
                  <a:lnTo>
                    <a:pt x="15" y="269"/>
                  </a:lnTo>
                  <a:lnTo>
                    <a:pt x="23" y="271"/>
                  </a:lnTo>
                  <a:lnTo>
                    <a:pt x="30" y="272"/>
                  </a:lnTo>
                  <a:lnTo>
                    <a:pt x="36" y="275"/>
                  </a:lnTo>
                  <a:lnTo>
                    <a:pt x="42" y="275"/>
                  </a:lnTo>
                  <a:lnTo>
                    <a:pt x="47" y="275"/>
                  </a:lnTo>
                  <a:lnTo>
                    <a:pt x="49" y="273"/>
                  </a:lnTo>
                  <a:lnTo>
                    <a:pt x="45" y="257"/>
                  </a:lnTo>
                  <a:lnTo>
                    <a:pt x="40" y="241"/>
                  </a:lnTo>
                  <a:lnTo>
                    <a:pt x="35" y="225"/>
                  </a:lnTo>
                  <a:lnTo>
                    <a:pt x="33" y="209"/>
                  </a:lnTo>
                  <a:lnTo>
                    <a:pt x="33" y="193"/>
                  </a:lnTo>
                  <a:lnTo>
                    <a:pt x="36" y="177"/>
                  </a:lnTo>
                  <a:lnTo>
                    <a:pt x="46" y="162"/>
                  </a:lnTo>
                  <a:lnTo>
                    <a:pt x="61" y="146"/>
                  </a:lnTo>
                  <a:lnTo>
                    <a:pt x="71" y="139"/>
                  </a:lnTo>
                  <a:lnTo>
                    <a:pt x="83" y="133"/>
                  </a:lnTo>
                  <a:lnTo>
                    <a:pt x="94" y="129"/>
                  </a:lnTo>
                  <a:lnTo>
                    <a:pt x="106" y="126"/>
                  </a:lnTo>
                  <a:lnTo>
                    <a:pt x="118" y="125"/>
                  </a:lnTo>
                  <a:lnTo>
                    <a:pt x="130" y="126"/>
                  </a:lnTo>
                  <a:lnTo>
                    <a:pt x="141" y="128"/>
                  </a:lnTo>
                  <a:lnTo>
                    <a:pt x="153" y="134"/>
                  </a:lnTo>
                  <a:lnTo>
                    <a:pt x="164" y="146"/>
                  </a:lnTo>
                  <a:lnTo>
                    <a:pt x="171" y="129"/>
                  </a:lnTo>
                  <a:lnTo>
                    <a:pt x="179" y="114"/>
                  </a:lnTo>
                  <a:lnTo>
                    <a:pt x="188" y="102"/>
                  </a:lnTo>
                  <a:lnTo>
                    <a:pt x="199" y="89"/>
                  </a:lnTo>
                  <a:lnTo>
                    <a:pt x="210" y="78"/>
                  </a:lnTo>
                  <a:lnTo>
                    <a:pt x="223" y="68"/>
                  </a:lnTo>
                  <a:lnTo>
                    <a:pt x="236" y="59"/>
                  </a:lnTo>
                  <a:lnTo>
                    <a:pt x="250" y="51"/>
                  </a:lnTo>
                  <a:lnTo>
                    <a:pt x="264" y="44"/>
                  </a:lnTo>
                  <a:lnTo>
                    <a:pt x="279" y="37"/>
                  </a:lnTo>
                  <a:lnTo>
                    <a:pt x="294" y="31"/>
                  </a:lnTo>
                  <a:lnTo>
                    <a:pt x="311" y="26"/>
                  </a:lnTo>
                  <a:lnTo>
                    <a:pt x="327" y="20"/>
                  </a:lnTo>
                  <a:lnTo>
                    <a:pt x="343" y="15"/>
                  </a:lnTo>
                  <a:lnTo>
                    <a:pt x="359" y="12"/>
                  </a:lnTo>
                  <a:lnTo>
                    <a:pt x="375" y="7"/>
                  </a:lnTo>
                  <a:lnTo>
                    <a:pt x="389" y="5"/>
                  </a:lnTo>
                  <a:lnTo>
                    <a:pt x="404" y="4"/>
                  </a:lnTo>
                  <a:lnTo>
                    <a:pt x="418" y="1"/>
                  </a:lnTo>
                  <a:lnTo>
                    <a:pt x="431" y="1"/>
                  </a:lnTo>
                  <a:lnTo>
                    <a:pt x="446" y="0"/>
                  </a:lnTo>
                  <a:lnTo>
                    <a:pt x="460" y="0"/>
                  </a:lnTo>
                  <a:lnTo>
                    <a:pt x="474" y="1"/>
                  </a:lnTo>
                  <a:lnTo>
                    <a:pt x="488" y="3"/>
                  </a:lnTo>
                  <a:lnTo>
                    <a:pt x="503" y="5"/>
                  </a:lnTo>
                  <a:lnTo>
                    <a:pt x="517" y="8"/>
                  </a:lnTo>
                  <a:lnTo>
                    <a:pt x="532" y="13"/>
                  </a:lnTo>
                  <a:lnTo>
                    <a:pt x="545" y="18"/>
                  </a:lnTo>
                  <a:lnTo>
                    <a:pt x="560" y="25"/>
                  </a:lnTo>
                  <a:lnTo>
                    <a:pt x="574" y="31"/>
                  </a:lnTo>
                  <a:lnTo>
                    <a:pt x="589" y="41"/>
                  </a:lnTo>
                  <a:lnTo>
                    <a:pt x="604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0" name="Freeform 381"/>
            <p:cNvSpPr>
              <a:spLocks/>
            </p:cNvSpPr>
            <p:nvPr/>
          </p:nvSpPr>
          <p:spPr bwMode="auto">
            <a:xfrm>
              <a:off x="1843" y="285"/>
              <a:ext cx="86" cy="119"/>
            </a:xfrm>
            <a:custGeom>
              <a:avLst/>
              <a:gdLst/>
              <a:ahLst/>
              <a:cxnLst>
                <a:cxn ang="0">
                  <a:pos x="64" y="53"/>
                </a:cxn>
                <a:cxn ang="0">
                  <a:pos x="63" y="82"/>
                </a:cxn>
                <a:cxn ang="0">
                  <a:pos x="70" y="114"/>
                </a:cxn>
                <a:cxn ang="0">
                  <a:pos x="89" y="141"/>
                </a:cxn>
                <a:cxn ang="0">
                  <a:pos x="115" y="161"/>
                </a:cxn>
                <a:cxn ang="0">
                  <a:pos x="139" y="170"/>
                </a:cxn>
                <a:cxn ang="0">
                  <a:pos x="158" y="180"/>
                </a:cxn>
                <a:cxn ang="0">
                  <a:pos x="169" y="195"/>
                </a:cxn>
                <a:cxn ang="0">
                  <a:pos x="170" y="213"/>
                </a:cxn>
                <a:cxn ang="0">
                  <a:pos x="162" y="227"/>
                </a:cxn>
                <a:cxn ang="0">
                  <a:pos x="148" y="237"/>
                </a:cxn>
                <a:cxn ang="0">
                  <a:pos x="131" y="237"/>
                </a:cxn>
                <a:cxn ang="0">
                  <a:pos x="118" y="231"/>
                </a:cxn>
                <a:cxn ang="0">
                  <a:pos x="112" y="225"/>
                </a:cxn>
                <a:cxn ang="0">
                  <a:pos x="124" y="223"/>
                </a:cxn>
                <a:cxn ang="0">
                  <a:pos x="138" y="216"/>
                </a:cxn>
                <a:cxn ang="0">
                  <a:pos x="146" y="209"/>
                </a:cxn>
                <a:cxn ang="0">
                  <a:pos x="146" y="199"/>
                </a:cxn>
                <a:cxn ang="0">
                  <a:pos x="133" y="191"/>
                </a:cxn>
                <a:cxn ang="0">
                  <a:pos x="114" y="182"/>
                </a:cxn>
                <a:cxn ang="0">
                  <a:pos x="97" y="170"/>
                </a:cxn>
                <a:cxn ang="0">
                  <a:pos x="79" y="157"/>
                </a:cxn>
                <a:cxn ang="0">
                  <a:pos x="63" y="155"/>
                </a:cxn>
                <a:cxn ang="0">
                  <a:pos x="45" y="159"/>
                </a:cxn>
                <a:cxn ang="0">
                  <a:pos x="25" y="157"/>
                </a:cxn>
                <a:cxn ang="0">
                  <a:pos x="8" y="150"/>
                </a:cxn>
                <a:cxn ang="0">
                  <a:pos x="14" y="146"/>
                </a:cxn>
                <a:cxn ang="0">
                  <a:pos x="34" y="142"/>
                </a:cxn>
                <a:cxn ang="0">
                  <a:pos x="46" y="137"/>
                </a:cxn>
                <a:cxn ang="0">
                  <a:pos x="50" y="132"/>
                </a:cxn>
                <a:cxn ang="0">
                  <a:pos x="40" y="96"/>
                </a:cxn>
                <a:cxn ang="0">
                  <a:pos x="46" y="28"/>
                </a:cxn>
                <a:cxn ang="0">
                  <a:pos x="69" y="1"/>
                </a:cxn>
                <a:cxn ang="0">
                  <a:pos x="69" y="26"/>
                </a:cxn>
              </a:cxnLst>
              <a:rect l="0" t="0" r="r" b="b"/>
              <a:pathLst>
                <a:path w="171" h="238">
                  <a:moveTo>
                    <a:pt x="68" y="38"/>
                  </a:moveTo>
                  <a:lnTo>
                    <a:pt x="64" y="53"/>
                  </a:lnTo>
                  <a:lnTo>
                    <a:pt x="62" y="68"/>
                  </a:lnTo>
                  <a:lnTo>
                    <a:pt x="63" y="82"/>
                  </a:lnTo>
                  <a:lnTo>
                    <a:pt x="65" y="97"/>
                  </a:lnTo>
                  <a:lnTo>
                    <a:pt x="70" y="114"/>
                  </a:lnTo>
                  <a:lnTo>
                    <a:pt x="78" y="127"/>
                  </a:lnTo>
                  <a:lnTo>
                    <a:pt x="89" y="141"/>
                  </a:lnTo>
                  <a:lnTo>
                    <a:pt x="101" y="155"/>
                  </a:lnTo>
                  <a:lnTo>
                    <a:pt x="115" y="161"/>
                  </a:lnTo>
                  <a:lnTo>
                    <a:pt x="128" y="165"/>
                  </a:lnTo>
                  <a:lnTo>
                    <a:pt x="139" y="170"/>
                  </a:lnTo>
                  <a:lnTo>
                    <a:pt x="150" y="175"/>
                  </a:lnTo>
                  <a:lnTo>
                    <a:pt x="158" y="180"/>
                  </a:lnTo>
                  <a:lnTo>
                    <a:pt x="165" y="187"/>
                  </a:lnTo>
                  <a:lnTo>
                    <a:pt x="169" y="195"/>
                  </a:lnTo>
                  <a:lnTo>
                    <a:pt x="171" y="206"/>
                  </a:lnTo>
                  <a:lnTo>
                    <a:pt x="170" y="213"/>
                  </a:lnTo>
                  <a:lnTo>
                    <a:pt x="167" y="220"/>
                  </a:lnTo>
                  <a:lnTo>
                    <a:pt x="162" y="227"/>
                  </a:lnTo>
                  <a:lnTo>
                    <a:pt x="158" y="232"/>
                  </a:lnTo>
                  <a:lnTo>
                    <a:pt x="148" y="237"/>
                  </a:lnTo>
                  <a:lnTo>
                    <a:pt x="139" y="238"/>
                  </a:lnTo>
                  <a:lnTo>
                    <a:pt x="131" y="237"/>
                  </a:lnTo>
                  <a:lnTo>
                    <a:pt x="124" y="235"/>
                  </a:lnTo>
                  <a:lnTo>
                    <a:pt x="118" y="231"/>
                  </a:lnTo>
                  <a:lnTo>
                    <a:pt x="115" y="228"/>
                  </a:lnTo>
                  <a:lnTo>
                    <a:pt x="112" y="225"/>
                  </a:lnTo>
                  <a:lnTo>
                    <a:pt x="110" y="223"/>
                  </a:lnTo>
                  <a:lnTo>
                    <a:pt x="124" y="223"/>
                  </a:lnTo>
                  <a:lnTo>
                    <a:pt x="133" y="220"/>
                  </a:lnTo>
                  <a:lnTo>
                    <a:pt x="138" y="216"/>
                  </a:lnTo>
                  <a:lnTo>
                    <a:pt x="143" y="214"/>
                  </a:lnTo>
                  <a:lnTo>
                    <a:pt x="146" y="209"/>
                  </a:lnTo>
                  <a:lnTo>
                    <a:pt x="147" y="203"/>
                  </a:lnTo>
                  <a:lnTo>
                    <a:pt x="146" y="199"/>
                  </a:lnTo>
                  <a:lnTo>
                    <a:pt x="143" y="194"/>
                  </a:lnTo>
                  <a:lnTo>
                    <a:pt x="133" y="191"/>
                  </a:lnTo>
                  <a:lnTo>
                    <a:pt x="124" y="186"/>
                  </a:lnTo>
                  <a:lnTo>
                    <a:pt x="114" y="182"/>
                  </a:lnTo>
                  <a:lnTo>
                    <a:pt x="106" y="176"/>
                  </a:lnTo>
                  <a:lnTo>
                    <a:pt x="97" y="170"/>
                  </a:lnTo>
                  <a:lnTo>
                    <a:pt x="87" y="164"/>
                  </a:lnTo>
                  <a:lnTo>
                    <a:pt x="79" y="157"/>
                  </a:lnTo>
                  <a:lnTo>
                    <a:pt x="71" y="150"/>
                  </a:lnTo>
                  <a:lnTo>
                    <a:pt x="63" y="155"/>
                  </a:lnTo>
                  <a:lnTo>
                    <a:pt x="54" y="157"/>
                  </a:lnTo>
                  <a:lnTo>
                    <a:pt x="45" y="159"/>
                  </a:lnTo>
                  <a:lnTo>
                    <a:pt x="34" y="159"/>
                  </a:lnTo>
                  <a:lnTo>
                    <a:pt x="25" y="157"/>
                  </a:lnTo>
                  <a:lnTo>
                    <a:pt x="16" y="155"/>
                  </a:lnTo>
                  <a:lnTo>
                    <a:pt x="8" y="150"/>
                  </a:lnTo>
                  <a:lnTo>
                    <a:pt x="0" y="146"/>
                  </a:lnTo>
                  <a:lnTo>
                    <a:pt x="14" y="146"/>
                  </a:lnTo>
                  <a:lnTo>
                    <a:pt x="25" y="145"/>
                  </a:lnTo>
                  <a:lnTo>
                    <a:pt x="34" y="142"/>
                  </a:lnTo>
                  <a:lnTo>
                    <a:pt x="41" y="140"/>
                  </a:lnTo>
                  <a:lnTo>
                    <a:pt x="46" y="137"/>
                  </a:lnTo>
                  <a:lnTo>
                    <a:pt x="48" y="133"/>
                  </a:lnTo>
                  <a:lnTo>
                    <a:pt x="50" y="132"/>
                  </a:lnTo>
                  <a:lnTo>
                    <a:pt x="50" y="131"/>
                  </a:lnTo>
                  <a:lnTo>
                    <a:pt x="40" y="96"/>
                  </a:lnTo>
                  <a:lnTo>
                    <a:pt x="39" y="62"/>
                  </a:lnTo>
                  <a:lnTo>
                    <a:pt x="46" y="28"/>
                  </a:lnTo>
                  <a:lnTo>
                    <a:pt x="64" y="0"/>
                  </a:lnTo>
                  <a:lnTo>
                    <a:pt x="69" y="1"/>
                  </a:lnTo>
                  <a:lnTo>
                    <a:pt x="70" y="12"/>
                  </a:lnTo>
                  <a:lnTo>
                    <a:pt x="69" y="26"/>
                  </a:lnTo>
                  <a:lnTo>
                    <a:pt x="68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1" name="Freeform 382"/>
            <p:cNvSpPr>
              <a:spLocks/>
            </p:cNvSpPr>
            <p:nvPr/>
          </p:nvSpPr>
          <p:spPr bwMode="auto">
            <a:xfrm>
              <a:off x="1819" y="327"/>
              <a:ext cx="37" cy="21"/>
            </a:xfrm>
            <a:custGeom>
              <a:avLst/>
              <a:gdLst/>
              <a:ahLst/>
              <a:cxnLst>
                <a:cxn ang="0">
                  <a:pos x="52" y="22"/>
                </a:cxn>
                <a:cxn ang="0">
                  <a:pos x="57" y="17"/>
                </a:cxn>
                <a:cxn ang="0">
                  <a:pos x="60" y="11"/>
                </a:cxn>
                <a:cxn ang="0">
                  <a:pos x="65" y="7"/>
                </a:cxn>
                <a:cxn ang="0">
                  <a:pos x="71" y="8"/>
                </a:cxn>
                <a:cxn ang="0">
                  <a:pos x="74" y="16"/>
                </a:cxn>
                <a:cxn ang="0">
                  <a:pos x="74" y="25"/>
                </a:cxn>
                <a:cxn ang="0">
                  <a:pos x="71" y="33"/>
                </a:cxn>
                <a:cxn ang="0">
                  <a:pos x="65" y="38"/>
                </a:cxn>
                <a:cxn ang="0">
                  <a:pos x="53" y="41"/>
                </a:cxn>
                <a:cxn ang="0">
                  <a:pos x="42" y="40"/>
                </a:cxn>
                <a:cxn ang="0">
                  <a:pos x="32" y="37"/>
                </a:cxn>
                <a:cxn ang="0">
                  <a:pos x="21" y="31"/>
                </a:cxn>
                <a:cxn ang="0">
                  <a:pos x="13" y="24"/>
                </a:cxn>
                <a:cxn ang="0">
                  <a:pos x="6" y="16"/>
                </a:cxn>
                <a:cxn ang="0">
                  <a:pos x="3" y="9"/>
                </a:cxn>
                <a:cxn ang="0">
                  <a:pos x="0" y="2"/>
                </a:cxn>
                <a:cxn ang="0">
                  <a:pos x="6" y="0"/>
                </a:cxn>
                <a:cxn ang="0">
                  <a:pos x="13" y="2"/>
                </a:cxn>
                <a:cxn ang="0">
                  <a:pos x="19" y="5"/>
                </a:cxn>
                <a:cxn ang="0">
                  <a:pos x="26" y="11"/>
                </a:cxn>
                <a:cxn ang="0">
                  <a:pos x="33" y="16"/>
                </a:cxn>
                <a:cxn ang="0">
                  <a:pos x="40" y="20"/>
                </a:cxn>
                <a:cxn ang="0">
                  <a:pos x="47" y="23"/>
                </a:cxn>
                <a:cxn ang="0">
                  <a:pos x="52" y="22"/>
                </a:cxn>
              </a:cxnLst>
              <a:rect l="0" t="0" r="r" b="b"/>
              <a:pathLst>
                <a:path w="74" h="41">
                  <a:moveTo>
                    <a:pt x="52" y="22"/>
                  </a:moveTo>
                  <a:lnTo>
                    <a:pt x="57" y="17"/>
                  </a:lnTo>
                  <a:lnTo>
                    <a:pt x="60" y="11"/>
                  </a:lnTo>
                  <a:lnTo>
                    <a:pt x="65" y="7"/>
                  </a:lnTo>
                  <a:lnTo>
                    <a:pt x="71" y="8"/>
                  </a:lnTo>
                  <a:lnTo>
                    <a:pt x="74" y="16"/>
                  </a:lnTo>
                  <a:lnTo>
                    <a:pt x="74" y="25"/>
                  </a:lnTo>
                  <a:lnTo>
                    <a:pt x="71" y="33"/>
                  </a:lnTo>
                  <a:lnTo>
                    <a:pt x="65" y="38"/>
                  </a:lnTo>
                  <a:lnTo>
                    <a:pt x="53" y="41"/>
                  </a:lnTo>
                  <a:lnTo>
                    <a:pt x="42" y="40"/>
                  </a:lnTo>
                  <a:lnTo>
                    <a:pt x="32" y="37"/>
                  </a:lnTo>
                  <a:lnTo>
                    <a:pt x="21" y="31"/>
                  </a:lnTo>
                  <a:lnTo>
                    <a:pt x="13" y="24"/>
                  </a:lnTo>
                  <a:lnTo>
                    <a:pt x="6" y="16"/>
                  </a:lnTo>
                  <a:lnTo>
                    <a:pt x="3" y="9"/>
                  </a:lnTo>
                  <a:lnTo>
                    <a:pt x="0" y="2"/>
                  </a:lnTo>
                  <a:lnTo>
                    <a:pt x="6" y="0"/>
                  </a:lnTo>
                  <a:lnTo>
                    <a:pt x="13" y="2"/>
                  </a:lnTo>
                  <a:lnTo>
                    <a:pt x="19" y="5"/>
                  </a:lnTo>
                  <a:lnTo>
                    <a:pt x="26" y="11"/>
                  </a:lnTo>
                  <a:lnTo>
                    <a:pt x="33" y="16"/>
                  </a:lnTo>
                  <a:lnTo>
                    <a:pt x="40" y="20"/>
                  </a:lnTo>
                  <a:lnTo>
                    <a:pt x="47" y="23"/>
                  </a:lnTo>
                  <a:lnTo>
                    <a:pt x="52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2" name="Freeform 383"/>
            <p:cNvSpPr>
              <a:spLocks/>
            </p:cNvSpPr>
            <p:nvPr/>
          </p:nvSpPr>
          <p:spPr bwMode="auto">
            <a:xfrm>
              <a:off x="2129" y="236"/>
              <a:ext cx="65" cy="21"/>
            </a:xfrm>
            <a:custGeom>
              <a:avLst/>
              <a:gdLst/>
              <a:ahLst/>
              <a:cxnLst>
                <a:cxn ang="0">
                  <a:pos x="131" y="42"/>
                </a:cxn>
                <a:cxn ang="0">
                  <a:pos x="127" y="41"/>
                </a:cxn>
                <a:cxn ang="0">
                  <a:pos x="115" y="39"/>
                </a:cxn>
                <a:cxn ang="0">
                  <a:pos x="98" y="34"/>
                </a:cxn>
                <a:cxn ang="0">
                  <a:pos x="77" y="30"/>
                </a:cxn>
                <a:cxn ang="0">
                  <a:pos x="55" y="25"/>
                </a:cxn>
                <a:cxn ang="0">
                  <a:pos x="35" y="20"/>
                </a:cxn>
                <a:cxn ang="0">
                  <a:pos x="15" y="17"/>
                </a:cxn>
                <a:cxn ang="0">
                  <a:pos x="1" y="13"/>
                </a:cxn>
                <a:cxn ang="0">
                  <a:pos x="0" y="11"/>
                </a:cxn>
                <a:cxn ang="0">
                  <a:pos x="3" y="8"/>
                </a:cxn>
                <a:cxn ang="0">
                  <a:pos x="9" y="3"/>
                </a:cxn>
                <a:cxn ang="0">
                  <a:pos x="10" y="0"/>
                </a:cxn>
                <a:cxn ang="0">
                  <a:pos x="29" y="0"/>
                </a:cxn>
                <a:cxn ang="0">
                  <a:pos x="48" y="2"/>
                </a:cxn>
                <a:cxn ang="0">
                  <a:pos x="69" y="5"/>
                </a:cxn>
                <a:cxn ang="0">
                  <a:pos x="90" y="12"/>
                </a:cxn>
                <a:cxn ang="0">
                  <a:pos x="107" y="19"/>
                </a:cxn>
                <a:cxn ang="0">
                  <a:pos x="121" y="26"/>
                </a:cxn>
                <a:cxn ang="0">
                  <a:pos x="129" y="34"/>
                </a:cxn>
                <a:cxn ang="0">
                  <a:pos x="131" y="42"/>
                </a:cxn>
              </a:cxnLst>
              <a:rect l="0" t="0" r="r" b="b"/>
              <a:pathLst>
                <a:path w="131" h="42">
                  <a:moveTo>
                    <a:pt x="131" y="42"/>
                  </a:moveTo>
                  <a:lnTo>
                    <a:pt x="127" y="41"/>
                  </a:lnTo>
                  <a:lnTo>
                    <a:pt x="115" y="39"/>
                  </a:lnTo>
                  <a:lnTo>
                    <a:pt x="98" y="34"/>
                  </a:lnTo>
                  <a:lnTo>
                    <a:pt x="77" y="30"/>
                  </a:lnTo>
                  <a:lnTo>
                    <a:pt x="55" y="25"/>
                  </a:lnTo>
                  <a:lnTo>
                    <a:pt x="35" y="20"/>
                  </a:lnTo>
                  <a:lnTo>
                    <a:pt x="15" y="17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3" y="8"/>
                  </a:lnTo>
                  <a:lnTo>
                    <a:pt x="9" y="3"/>
                  </a:lnTo>
                  <a:lnTo>
                    <a:pt x="10" y="0"/>
                  </a:lnTo>
                  <a:lnTo>
                    <a:pt x="29" y="0"/>
                  </a:lnTo>
                  <a:lnTo>
                    <a:pt x="48" y="2"/>
                  </a:lnTo>
                  <a:lnTo>
                    <a:pt x="69" y="5"/>
                  </a:lnTo>
                  <a:lnTo>
                    <a:pt x="90" y="12"/>
                  </a:lnTo>
                  <a:lnTo>
                    <a:pt x="107" y="19"/>
                  </a:lnTo>
                  <a:lnTo>
                    <a:pt x="121" y="26"/>
                  </a:lnTo>
                  <a:lnTo>
                    <a:pt x="129" y="34"/>
                  </a:lnTo>
                  <a:lnTo>
                    <a:pt x="131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3" name="Freeform 384"/>
            <p:cNvSpPr>
              <a:spLocks/>
            </p:cNvSpPr>
            <p:nvPr/>
          </p:nvSpPr>
          <p:spPr bwMode="auto">
            <a:xfrm>
              <a:off x="1800" y="383"/>
              <a:ext cx="276" cy="446"/>
            </a:xfrm>
            <a:custGeom>
              <a:avLst/>
              <a:gdLst/>
              <a:ahLst/>
              <a:cxnLst>
                <a:cxn ang="0">
                  <a:pos x="502" y="569"/>
                </a:cxn>
                <a:cxn ang="0">
                  <a:pos x="501" y="596"/>
                </a:cxn>
                <a:cxn ang="0">
                  <a:pos x="467" y="603"/>
                </a:cxn>
                <a:cxn ang="0">
                  <a:pos x="461" y="558"/>
                </a:cxn>
                <a:cxn ang="0">
                  <a:pos x="431" y="524"/>
                </a:cxn>
                <a:cxn ang="0">
                  <a:pos x="425" y="482"/>
                </a:cxn>
                <a:cxn ang="0">
                  <a:pos x="451" y="449"/>
                </a:cxn>
                <a:cxn ang="0">
                  <a:pos x="440" y="414"/>
                </a:cxn>
                <a:cxn ang="0">
                  <a:pos x="346" y="323"/>
                </a:cxn>
                <a:cxn ang="0">
                  <a:pos x="241" y="222"/>
                </a:cxn>
                <a:cxn ang="0">
                  <a:pos x="174" y="200"/>
                </a:cxn>
                <a:cxn ang="0">
                  <a:pos x="40" y="368"/>
                </a:cxn>
                <a:cxn ang="0">
                  <a:pos x="65" y="570"/>
                </a:cxn>
                <a:cxn ang="0">
                  <a:pos x="171" y="800"/>
                </a:cxn>
                <a:cxn ang="0">
                  <a:pos x="225" y="776"/>
                </a:cxn>
                <a:cxn ang="0">
                  <a:pos x="329" y="779"/>
                </a:cxn>
                <a:cxn ang="0">
                  <a:pos x="353" y="797"/>
                </a:cxn>
                <a:cxn ang="0">
                  <a:pos x="285" y="813"/>
                </a:cxn>
                <a:cxn ang="0">
                  <a:pos x="193" y="817"/>
                </a:cxn>
                <a:cxn ang="0">
                  <a:pos x="155" y="868"/>
                </a:cxn>
                <a:cxn ang="0">
                  <a:pos x="131" y="892"/>
                </a:cxn>
                <a:cxn ang="0">
                  <a:pos x="84" y="758"/>
                </a:cxn>
                <a:cxn ang="0">
                  <a:pos x="38" y="602"/>
                </a:cxn>
                <a:cxn ang="0">
                  <a:pos x="2" y="471"/>
                </a:cxn>
                <a:cxn ang="0">
                  <a:pos x="19" y="342"/>
                </a:cxn>
                <a:cxn ang="0">
                  <a:pos x="102" y="227"/>
                </a:cxn>
                <a:cxn ang="0">
                  <a:pos x="187" y="143"/>
                </a:cxn>
                <a:cxn ang="0">
                  <a:pos x="221" y="94"/>
                </a:cxn>
                <a:cxn ang="0">
                  <a:pos x="274" y="36"/>
                </a:cxn>
                <a:cxn ang="0">
                  <a:pos x="282" y="89"/>
                </a:cxn>
                <a:cxn ang="0">
                  <a:pos x="323" y="155"/>
                </a:cxn>
                <a:cxn ang="0">
                  <a:pos x="398" y="180"/>
                </a:cxn>
                <a:cxn ang="0">
                  <a:pos x="463" y="174"/>
                </a:cxn>
                <a:cxn ang="0">
                  <a:pos x="501" y="161"/>
                </a:cxn>
                <a:cxn ang="0">
                  <a:pos x="430" y="202"/>
                </a:cxn>
                <a:cxn ang="0">
                  <a:pos x="335" y="185"/>
                </a:cxn>
                <a:cxn ang="0">
                  <a:pos x="271" y="143"/>
                </a:cxn>
                <a:cxn ang="0">
                  <a:pos x="223" y="129"/>
                </a:cxn>
                <a:cxn ang="0">
                  <a:pos x="218" y="169"/>
                </a:cxn>
                <a:cxn ang="0">
                  <a:pos x="275" y="225"/>
                </a:cxn>
                <a:cxn ang="0">
                  <a:pos x="389" y="339"/>
                </a:cxn>
                <a:cxn ang="0">
                  <a:pos x="478" y="427"/>
                </a:cxn>
                <a:cxn ang="0">
                  <a:pos x="499" y="249"/>
                </a:cxn>
                <a:cxn ang="0">
                  <a:pos x="441" y="256"/>
                </a:cxn>
                <a:cxn ang="0">
                  <a:pos x="381" y="253"/>
                </a:cxn>
                <a:cxn ang="0">
                  <a:pos x="323" y="233"/>
                </a:cxn>
                <a:cxn ang="0">
                  <a:pos x="381" y="237"/>
                </a:cxn>
                <a:cxn ang="0">
                  <a:pos x="465" y="230"/>
                </a:cxn>
                <a:cxn ang="0">
                  <a:pos x="510" y="203"/>
                </a:cxn>
                <a:cxn ang="0">
                  <a:pos x="512" y="300"/>
                </a:cxn>
                <a:cxn ang="0">
                  <a:pos x="527" y="456"/>
                </a:cxn>
                <a:cxn ang="0">
                  <a:pos x="549" y="499"/>
                </a:cxn>
                <a:cxn ang="0">
                  <a:pos x="522" y="535"/>
                </a:cxn>
                <a:cxn ang="0">
                  <a:pos x="517" y="472"/>
                </a:cxn>
                <a:cxn ang="0">
                  <a:pos x="487" y="454"/>
                </a:cxn>
                <a:cxn ang="0">
                  <a:pos x="452" y="468"/>
                </a:cxn>
                <a:cxn ang="0">
                  <a:pos x="442" y="509"/>
                </a:cxn>
                <a:cxn ang="0">
                  <a:pos x="481" y="526"/>
                </a:cxn>
                <a:cxn ang="0">
                  <a:pos x="489" y="489"/>
                </a:cxn>
                <a:cxn ang="0">
                  <a:pos x="483" y="548"/>
                </a:cxn>
              </a:cxnLst>
              <a:rect l="0" t="0" r="r" b="b"/>
              <a:pathLst>
                <a:path w="550" h="892">
                  <a:moveTo>
                    <a:pt x="471" y="588"/>
                  </a:moveTo>
                  <a:lnTo>
                    <a:pt x="482" y="587"/>
                  </a:lnTo>
                  <a:lnTo>
                    <a:pt x="490" y="580"/>
                  </a:lnTo>
                  <a:lnTo>
                    <a:pt x="495" y="572"/>
                  </a:lnTo>
                  <a:lnTo>
                    <a:pt x="502" y="569"/>
                  </a:lnTo>
                  <a:lnTo>
                    <a:pt x="505" y="573"/>
                  </a:lnTo>
                  <a:lnTo>
                    <a:pt x="506" y="579"/>
                  </a:lnTo>
                  <a:lnTo>
                    <a:pt x="506" y="585"/>
                  </a:lnTo>
                  <a:lnTo>
                    <a:pt x="505" y="590"/>
                  </a:lnTo>
                  <a:lnTo>
                    <a:pt x="501" y="596"/>
                  </a:lnTo>
                  <a:lnTo>
                    <a:pt x="496" y="601"/>
                  </a:lnTo>
                  <a:lnTo>
                    <a:pt x="489" y="605"/>
                  </a:lnTo>
                  <a:lnTo>
                    <a:pt x="482" y="608"/>
                  </a:lnTo>
                  <a:lnTo>
                    <a:pt x="474" y="607"/>
                  </a:lnTo>
                  <a:lnTo>
                    <a:pt x="467" y="603"/>
                  </a:lnTo>
                  <a:lnTo>
                    <a:pt x="460" y="600"/>
                  </a:lnTo>
                  <a:lnTo>
                    <a:pt x="454" y="594"/>
                  </a:lnTo>
                  <a:lnTo>
                    <a:pt x="456" y="582"/>
                  </a:lnTo>
                  <a:lnTo>
                    <a:pt x="459" y="570"/>
                  </a:lnTo>
                  <a:lnTo>
                    <a:pt x="461" y="558"/>
                  </a:lnTo>
                  <a:lnTo>
                    <a:pt x="459" y="547"/>
                  </a:lnTo>
                  <a:lnTo>
                    <a:pt x="450" y="543"/>
                  </a:lnTo>
                  <a:lnTo>
                    <a:pt x="442" y="537"/>
                  </a:lnTo>
                  <a:lnTo>
                    <a:pt x="436" y="532"/>
                  </a:lnTo>
                  <a:lnTo>
                    <a:pt x="431" y="524"/>
                  </a:lnTo>
                  <a:lnTo>
                    <a:pt x="427" y="516"/>
                  </a:lnTo>
                  <a:lnTo>
                    <a:pt x="425" y="507"/>
                  </a:lnTo>
                  <a:lnTo>
                    <a:pt x="422" y="498"/>
                  </a:lnTo>
                  <a:lnTo>
                    <a:pt x="421" y="490"/>
                  </a:lnTo>
                  <a:lnTo>
                    <a:pt x="425" y="482"/>
                  </a:lnTo>
                  <a:lnTo>
                    <a:pt x="428" y="474"/>
                  </a:lnTo>
                  <a:lnTo>
                    <a:pt x="433" y="467"/>
                  </a:lnTo>
                  <a:lnTo>
                    <a:pt x="438" y="460"/>
                  </a:lnTo>
                  <a:lnTo>
                    <a:pt x="444" y="454"/>
                  </a:lnTo>
                  <a:lnTo>
                    <a:pt x="451" y="449"/>
                  </a:lnTo>
                  <a:lnTo>
                    <a:pt x="458" y="444"/>
                  </a:lnTo>
                  <a:lnTo>
                    <a:pt x="465" y="439"/>
                  </a:lnTo>
                  <a:lnTo>
                    <a:pt x="460" y="435"/>
                  </a:lnTo>
                  <a:lnTo>
                    <a:pt x="452" y="427"/>
                  </a:lnTo>
                  <a:lnTo>
                    <a:pt x="440" y="414"/>
                  </a:lnTo>
                  <a:lnTo>
                    <a:pt x="425" y="400"/>
                  </a:lnTo>
                  <a:lnTo>
                    <a:pt x="407" y="383"/>
                  </a:lnTo>
                  <a:lnTo>
                    <a:pt x="389" y="365"/>
                  </a:lnTo>
                  <a:lnTo>
                    <a:pt x="368" y="344"/>
                  </a:lnTo>
                  <a:lnTo>
                    <a:pt x="346" y="323"/>
                  </a:lnTo>
                  <a:lnTo>
                    <a:pt x="324" y="302"/>
                  </a:lnTo>
                  <a:lnTo>
                    <a:pt x="302" y="280"/>
                  </a:lnTo>
                  <a:lnTo>
                    <a:pt x="282" y="260"/>
                  </a:lnTo>
                  <a:lnTo>
                    <a:pt x="261" y="240"/>
                  </a:lnTo>
                  <a:lnTo>
                    <a:pt x="241" y="222"/>
                  </a:lnTo>
                  <a:lnTo>
                    <a:pt x="225" y="206"/>
                  </a:lnTo>
                  <a:lnTo>
                    <a:pt x="210" y="192"/>
                  </a:lnTo>
                  <a:lnTo>
                    <a:pt x="199" y="181"/>
                  </a:lnTo>
                  <a:lnTo>
                    <a:pt x="192" y="186"/>
                  </a:lnTo>
                  <a:lnTo>
                    <a:pt x="174" y="200"/>
                  </a:lnTo>
                  <a:lnTo>
                    <a:pt x="146" y="222"/>
                  </a:lnTo>
                  <a:lnTo>
                    <a:pt x="116" y="250"/>
                  </a:lnTo>
                  <a:lnTo>
                    <a:pt x="86" y="285"/>
                  </a:lnTo>
                  <a:lnTo>
                    <a:pt x="59" y="324"/>
                  </a:lnTo>
                  <a:lnTo>
                    <a:pt x="40" y="368"/>
                  </a:lnTo>
                  <a:lnTo>
                    <a:pt x="33" y="414"/>
                  </a:lnTo>
                  <a:lnTo>
                    <a:pt x="38" y="452"/>
                  </a:lnTo>
                  <a:lnTo>
                    <a:pt x="45" y="491"/>
                  </a:lnTo>
                  <a:lnTo>
                    <a:pt x="55" y="531"/>
                  </a:lnTo>
                  <a:lnTo>
                    <a:pt x="65" y="570"/>
                  </a:lnTo>
                  <a:lnTo>
                    <a:pt x="141" y="826"/>
                  </a:lnTo>
                  <a:lnTo>
                    <a:pt x="149" y="821"/>
                  </a:lnTo>
                  <a:lnTo>
                    <a:pt x="156" y="814"/>
                  </a:lnTo>
                  <a:lnTo>
                    <a:pt x="164" y="807"/>
                  </a:lnTo>
                  <a:lnTo>
                    <a:pt x="171" y="800"/>
                  </a:lnTo>
                  <a:lnTo>
                    <a:pt x="179" y="793"/>
                  </a:lnTo>
                  <a:lnTo>
                    <a:pt x="187" y="788"/>
                  </a:lnTo>
                  <a:lnTo>
                    <a:pt x="197" y="783"/>
                  </a:lnTo>
                  <a:lnTo>
                    <a:pt x="207" y="779"/>
                  </a:lnTo>
                  <a:lnTo>
                    <a:pt x="225" y="776"/>
                  </a:lnTo>
                  <a:lnTo>
                    <a:pt x="245" y="776"/>
                  </a:lnTo>
                  <a:lnTo>
                    <a:pt x="266" y="776"/>
                  </a:lnTo>
                  <a:lnTo>
                    <a:pt x="286" y="777"/>
                  </a:lnTo>
                  <a:lnTo>
                    <a:pt x="307" y="778"/>
                  </a:lnTo>
                  <a:lnTo>
                    <a:pt x="329" y="779"/>
                  </a:lnTo>
                  <a:lnTo>
                    <a:pt x="352" y="778"/>
                  </a:lnTo>
                  <a:lnTo>
                    <a:pt x="376" y="776"/>
                  </a:lnTo>
                  <a:lnTo>
                    <a:pt x="368" y="783"/>
                  </a:lnTo>
                  <a:lnTo>
                    <a:pt x="360" y="791"/>
                  </a:lnTo>
                  <a:lnTo>
                    <a:pt x="353" y="797"/>
                  </a:lnTo>
                  <a:lnTo>
                    <a:pt x="345" y="802"/>
                  </a:lnTo>
                  <a:lnTo>
                    <a:pt x="335" y="808"/>
                  </a:lnTo>
                  <a:lnTo>
                    <a:pt x="322" y="812"/>
                  </a:lnTo>
                  <a:lnTo>
                    <a:pt x="306" y="813"/>
                  </a:lnTo>
                  <a:lnTo>
                    <a:pt x="285" y="813"/>
                  </a:lnTo>
                  <a:lnTo>
                    <a:pt x="260" y="808"/>
                  </a:lnTo>
                  <a:lnTo>
                    <a:pt x="238" y="806"/>
                  </a:lnTo>
                  <a:lnTo>
                    <a:pt x="221" y="807"/>
                  </a:lnTo>
                  <a:lnTo>
                    <a:pt x="206" y="811"/>
                  </a:lnTo>
                  <a:lnTo>
                    <a:pt x="193" y="817"/>
                  </a:lnTo>
                  <a:lnTo>
                    <a:pt x="182" y="828"/>
                  </a:lnTo>
                  <a:lnTo>
                    <a:pt x="171" y="842"/>
                  </a:lnTo>
                  <a:lnTo>
                    <a:pt x="162" y="859"/>
                  </a:lnTo>
                  <a:lnTo>
                    <a:pt x="159" y="862"/>
                  </a:lnTo>
                  <a:lnTo>
                    <a:pt x="155" y="868"/>
                  </a:lnTo>
                  <a:lnTo>
                    <a:pt x="152" y="875"/>
                  </a:lnTo>
                  <a:lnTo>
                    <a:pt x="147" y="881"/>
                  </a:lnTo>
                  <a:lnTo>
                    <a:pt x="142" y="887"/>
                  </a:lnTo>
                  <a:lnTo>
                    <a:pt x="137" y="891"/>
                  </a:lnTo>
                  <a:lnTo>
                    <a:pt x="131" y="892"/>
                  </a:lnTo>
                  <a:lnTo>
                    <a:pt x="125" y="891"/>
                  </a:lnTo>
                  <a:lnTo>
                    <a:pt x="121" y="877"/>
                  </a:lnTo>
                  <a:lnTo>
                    <a:pt x="111" y="847"/>
                  </a:lnTo>
                  <a:lnTo>
                    <a:pt x="99" y="805"/>
                  </a:lnTo>
                  <a:lnTo>
                    <a:pt x="84" y="758"/>
                  </a:lnTo>
                  <a:lnTo>
                    <a:pt x="70" y="710"/>
                  </a:lnTo>
                  <a:lnTo>
                    <a:pt x="57" y="669"/>
                  </a:lnTo>
                  <a:lnTo>
                    <a:pt x="49" y="640"/>
                  </a:lnTo>
                  <a:lnTo>
                    <a:pt x="46" y="628"/>
                  </a:lnTo>
                  <a:lnTo>
                    <a:pt x="38" y="602"/>
                  </a:lnTo>
                  <a:lnTo>
                    <a:pt x="30" y="575"/>
                  </a:lnTo>
                  <a:lnTo>
                    <a:pt x="21" y="549"/>
                  </a:lnTo>
                  <a:lnTo>
                    <a:pt x="13" y="524"/>
                  </a:lnTo>
                  <a:lnTo>
                    <a:pt x="8" y="497"/>
                  </a:lnTo>
                  <a:lnTo>
                    <a:pt x="2" y="471"/>
                  </a:lnTo>
                  <a:lnTo>
                    <a:pt x="0" y="445"/>
                  </a:lnTo>
                  <a:lnTo>
                    <a:pt x="0" y="419"/>
                  </a:lnTo>
                  <a:lnTo>
                    <a:pt x="4" y="393"/>
                  </a:lnTo>
                  <a:lnTo>
                    <a:pt x="10" y="367"/>
                  </a:lnTo>
                  <a:lnTo>
                    <a:pt x="19" y="342"/>
                  </a:lnTo>
                  <a:lnTo>
                    <a:pt x="33" y="316"/>
                  </a:lnTo>
                  <a:lnTo>
                    <a:pt x="48" y="292"/>
                  </a:lnTo>
                  <a:lnTo>
                    <a:pt x="65" y="269"/>
                  </a:lnTo>
                  <a:lnTo>
                    <a:pt x="83" y="248"/>
                  </a:lnTo>
                  <a:lnTo>
                    <a:pt x="102" y="227"/>
                  </a:lnTo>
                  <a:lnTo>
                    <a:pt x="122" y="209"/>
                  </a:lnTo>
                  <a:lnTo>
                    <a:pt x="142" y="191"/>
                  </a:lnTo>
                  <a:lnTo>
                    <a:pt x="163" y="173"/>
                  </a:lnTo>
                  <a:lnTo>
                    <a:pt x="184" y="156"/>
                  </a:lnTo>
                  <a:lnTo>
                    <a:pt x="187" y="143"/>
                  </a:lnTo>
                  <a:lnTo>
                    <a:pt x="191" y="131"/>
                  </a:lnTo>
                  <a:lnTo>
                    <a:pt x="197" y="120"/>
                  </a:lnTo>
                  <a:lnTo>
                    <a:pt x="203" y="110"/>
                  </a:lnTo>
                  <a:lnTo>
                    <a:pt x="212" y="101"/>
                  </a:lnTo>
                  <a:lnTo>
                    <a:pt x="221" y="94"/>
                  </a:lnTo>
                  <a:lnTo>
                    <a:pt x="230" y="87"/>
                  </a:lnTo>
                  <a:lnTo>
                    <a:pt x="240" y="81"/>
                  </a:lnTo>
                  <a:lnTo>
                    <a:pt x="256" y="94"/>
                  </a:lnTo>
                  <a:lnTo>
                    <a:pt x="268" y="67"/>
                  </a:lnTo>
                  <a:lnTo>
                    <a:pt x="274" y="36"/>
                  </a:lnTo>
                  <a:lnTo>
                    <a:pt x="276" y="10"/>
                  </a:lnTo>
                  <a:lnTo>
                    <a:pt x="279" y="0"/>
                  </a:lnTo>
                  <a:lnTo>
                    <a:pt x="288" y="30"/>
                  </a:lnTo>
                  <a:lnTo>
                    <a:pt x="289" y="60"/>
                  </a:lnTo>
                  <a:lnTo>
                    <a:pt x="282" y="89"/>
                  </a:lnTo>
                  <a:lnTo>
                    <a:pt x="268" y="118"/>
                  </a:lnTo>
                  <a:lnTo>
                    <a:pt x="281" y="128"/>
                  </a:lnTo>
                  <a:lnTo>
                    <a:pt x="294" y="138"/>
                  </a:lnTo>
                  <a:lnTo>
                    <a:pt x="308" y="147"/>
                  </a:lnTo>
                  <a:lnTo>
                    <a:pt x="323" y="155"/>
                  </a:lnTo>
                  <a:lnTo>
                    <a:pt x="338" y="162"/>
                  </a:lnTo>
                  <a:lnTo>
                    <a:pt x="353" y="169"/>
                  </a:lnTo>
                  <a:lnTo>
                    <a:pt x="368" y="173"/>
                  </a:lnTo>
                  <a:lnTo>
                    <a:pt x="383" y="177"/>
                  </a:lnTo>
                  <a:lnTo>
                    <a:pt x="398" y="180"/>
                  </a:lnTo>
                  <a:lnTo>
                    <a:pt x="412" y="181"/>
                  </a:lnTo>
                  <a:lnTo>
                    <a:pt x="426" y="183"/>
                  </a:lnTo>
                  <a:lnTo>
                    <a:pt x="440" y="181"/>
                  </a:lnTo>
                  <a:lnTo>
                    <a:pt x="451" y="178"/>
                  </a:lnTo>
                  <a:lnTo>
                    <a:pt x="463" y="174"/>
                  </a:lnTo>
                  <a:lnTo>
                    <a:pt x="473" y="169"/>
                  </a:lnTo>
                  <a:lnTo>
                    <a:pt x="482" y="161"/>
                  </a:lnTo>
                  <a:lnTo>
                    <a:pt x="487" y="158"/>
                  </a:lnTo>
                  <a:lnTo>
                    <a:pt x="495" y="158"/>
                  </a:lnTo>
                  <a:lnTo>
                    <a:pt x="501" y="161"/>
                  </a:lnTo>
                  <a:lnTo>
                    <a:pt x="503" y="164"/>
                  </a:lnTo>
                  <a:lnTo>
                    <a:pt x="488" y="181"/>
                  </a:lnTo>
                  <a:lnTo>
                    <a:pt x="469" y="193"/>
                  </a:lnTo>
                  <a:lnTo>
                    <a:pt x="451" y="200"/>
                  </a:lnTo>
                  <a:lnTo>
                    <a:pt x="430" y="202"/>
                  </a:lnTo>
                  <a:lnTo>
                    <a:pt x="408" y="202"/>
                  </a:lnTo>
                  <a:lnTo>
                    <a:pt x="388" y="200"/>
                  </a:lnTo>
                  <a:lnTo>
                    <a:pt x="368" y="195"/>
                  </a:lnTo>
                  <a:lnTo>
                    <a:pt x="349" y="189"/>
                  </a:lnTo>
                  <a:lnTo>
                    <a:pt x="335" y="185"/>
                  </a:lnTo>
                  <a:lnTo>
                    <a:pt x="322" y="179"/>
                  </a:lnTo>
                  <a:lnTo>
                    <a:pt x="309" y="171"/>
                  </a:lnTo>
                  <a:lnTo>
                    <a:pt x="297" y="163"/>
                  </a:lnTo>
                  <a:lnTo>
                    <a:pt x="284" y="154"/>
                  </a:lnTo>
                  <a:lnTo>
                    <a:pt x="271" y="143"/>
                  </a:lnTo>
                  <a:lnTo>
                    <a:pt x="258" y="131"/>
                  </a:lnTo>
                  <a:lnTo>
                    <a:pt x="244" y="118"/>
                  </a:lnTo>
                  <a:lnTo>
                    <a:pt x="236" y="120"/>
                  </a:lnTo>
                  <a:lnTo>
                    <a:pt x="229" y="124"/>
                  </a:lnTo>
                  <a:lnTo>
                    <a:pt x="223" y="129"/>
                  </a:lnTo>
                  <a:lnTo>
                    <a:pt x="218" y="136"/>
                  </a:lnTo>
                  <a:lnTo>
                    <a:pt x="215" y="143"/>
                  </a:lnTo>
                  <a:lnTo>
                    <a:pt x="214" y="151"/>
                  </a:lnTo>
                  <a:lnTo>
                    <a:pt x="215" y="159"/>
                  </a:lnTo>
                  <a:lnTo>
                    <a:pt x="218" y="169"/>
                  </a:lnTo>
                  <a:lnTo>
                    <a:pt x="221" y="171"/>
                  </a:lnTo>
                  <a:lnTo>
                    <a:pt x="229" y="179"/>
                  </a:lnTo>
                  <a:lnTo>
                    <a:pt x="240" y="191"/>
                  </a:lnTo>
                  <a:lnTo>
                    <a:pt x="256" y="207"/>
                  </a:lnTo>
                  <a:lnTo>
                    <a:pt x="275" y="225"/>
                  </a:lnTo>
                  <a:lnTo>
                    <a:pt x="296" y="246"/>
                  </a:lnTo>
                  <a:lnTo>
                    <a:pt x="319" y="269"/>
                  </a:lnTo>
                  <a:lnTo>
                    <a:pt x="342" y="292"/>
                  </a:lnTo>
                  <a:lnTo>
                    <a:pt x="366" y="316"/>
                  </a:lnTo>
                  <a:lnTo>
                    <a:pt x="389" y="339"/>
                  </a:lnTo>
                  <a:lnTo>
                    <a:pt x="412" y="361"/>
                  </a:lnTo>
                  <a:lnTo>
                    <a:pt x="433" y="382"/>
                  </a:lnTo>
                  <a:lnTo>
                    <a:pt x="451" y="400"/>
                  </a:lnTo>
                  <a:lnTo>
                    <a:pt x="466" y="415"/>
                  </a:lnTo>
                  <a:lnTo>
                    <a:pt x="478" y="427"/>
                  </a:lnTo>
                  <a:lnTo>
                    <a:pt x="484" y="434"/>
                  </a:lnTo>
                  <a:lnTo>
                    <a:pt x="489" y="388"/>
                  </a:lnTo>
                  <a:lnTo>
                    <a:pt x="491" y="340"/>
                  </a:lnTo>
                  <a:lnTo>
                    <a:pt x="495" y="294"/>
                  </a:lnTo>
                  <a:lnTo>
                    <a:pt x="499" y="249"/>
                  </a:lnTo>
                  <a:lnTo>
                    <a:pt x="488" y="252"/>
                  </a:lnTo>
                  <a:lnTo>
                    <a:pt x="476" y="253"/>
                  </a:lnTo>
                  <a:lnTo>
                    <a:pt x="464" y="255"/>
                  </a:lnTo>
                  <a:lnTo>
                    <a:pt x="452" y="256"/>
                  </a:lnTo>
                  <a:lnTo>
                    <a:pt x="441" y="256"/>
                  </a:lnTo>
                  <a:lnTo>
                    <a:pt x="428" y="257"/>
                  </a:lnTo>
                  <a:lnTo>
                    <a:pt x="416" y="257"/>
                  </a:lnTo>
                  <a:lnTo>
                    <a:pt x="405" y="256"/>
                  </a:lnTo>
                  <a:lnTo>
                    <a:pt x="392" y="255"/>
                  </a:lnTo>
                  <a:lnTo>
                    <a:pt x="381" y="253"/>
                  </a:lnTo>
                  <a:lnTo>
                    <a:pt x="369" y="250"/>
                  </a:lnTo>
                  <a:lnTo>
                    <a:pt x="358" y="247"/>
                  </a:lnTo>
                  <a:lnTo>
                    <a:pt x="346" y="244"/>
                  </a:lnTo>
                  <a:lnTo>
                    <a:pt x="335" y="239"/>
                  </a:lnTo>
                  <a:lnTo>
                    <a:pt x="323" y="233"/>
                  </a:lnTo>
                  <a:lnTo>
                    <a:pt x="313" y="226"/>
                  </a:lnTo>
                  <a:lnTo>
                    <a:pt x="309" y="211"/>
                  </a:lnTo>
                  <a:lnTo>
                    <a:pt x="335" y="223"/>
                  </a:lnTo>
                  <a:lnTo>
                    <a:pt x="359" y="231"/>
                  </a:lnTo>
                  <a:lnTo>
                    <a:pt x="381" y="237"/>
                  </a:lnTo>
                  <a:lnTo>
                    <a:pt x="400" y="239"/>
                  </a:lnTo>
                  <a:lnTo>
                    <a:pt x="419" y="239"/>
                  </a:lnTo>
                  <a:lnTo>
                    <a:pt x="436" y="238"/>
                  </a:lnTo>
                  <a:lnTo>
                    <a:pt x="451" y="234"/>
                  </a:lnTo>
                  <a:lnTo>
                    <a:pt x="465" y="230"/>
                  </a:lnTo>
                  <a:lnTo>
                    <a:pt x="476" y="224"/>
                  </a:lnTo>
                  <a:lnTo>
                    <a:pt x="488" y="218"/>
                  </a:lnTo>
                  <a:lnTo>
                    <a:pt x="496" y="212"/>
                  </a:lnTo>
                  <a:lnTo>
                    <a:pt x="504" y="208"/>
                  </a:lnTo>
                  <a:lnTo>
                    <a:pt x="510" y="203"/>
                  </a:lnTo>
                  <a:lnTo>
                    <a:pt x="514" y="200"/>
                  </a:lnTo>
                  <a:lnTo>
                    <a:pt x="518" y="197"/>
                  </a:lnTo>
                  <a:lnTo>
                    <a:pt x="520" y="197"/>
                  </a:lnTo>
                  <a:lnTo>
                    <a:pt x="518" y="233"/>
                  </a:lnTo>
                  <a:lnTo>
                    <a:pt x="512" y="300"/>
                  </a:lnTo>
                  <a:lnTo>
                    <a:pt x="506" y="376"/>
                  </a:lnTo>
                  <a:lnTo>
                    <a:pt x="501" y="438"/>
                  </a:lnTo>
                  <a:lnTo>
                    <a:pt x="510" y="444"/>
                  </a:lnTo>
                  <a:lnTo>
                    <a:pt x="518" y="449"/>
                  </a:lnTo>
                  <a:lnTo>
                    <a:pt x="527" y="456"/>
                  </a:lnTo>
                  <a:lnTo>
                    <a:pt x="535" y="461"/>
                  </a:lnTo>
                  <a:lnTo>
                    <a:pt x="542" y="469"/>
                  </a:lnTo>
                  <a:lnTo>
                    <a:pt x="548" y="479"/>
                  </a:lnTo>
                  <a:lnTo>
                    <a:pt x="550" y="488"/>
                  </a:lnTo>
                  <a:lnTo>
                    <a:pt x="549" y="499"/>
                  </a:lnTo>
                  <a:lnTo>
                    <a:pt x="543" y="519"/>
                  </a:lnTo>
                  <a:lnTo>
                    <a:pt x="533" y="536"/>
                  </a:lnTo>
                  <a:lnTo>
                    <a:pt x="524" y="548"/>
                  </a:lnTo>
                  <a:lnTo>
                    <a:pt x="518" y="552"/>
                  </a:lnTo>
                  <a:lnTo>
                    <a:pt x="522" y="535"/>
                  </a:lnTo>
                  <a:lnTo>
                    <a:pt x="530" y="518"/>
                  </a:lnTo>
                  <a:lnTo>
                    <a:pt x="533" y="499"/>
                  </a:lnTo>
                  <a:lnTo>
                    <a:pt x="525" y="481"/>
                  </a:lnTo>
                  <a:lnTo>
                    <a:pt x="521" y="476"/>
                  </a:lnTo>
                  <a:lnTo>
                    <a:pt x="517" y="472"/>
                  </a:lnTo>
                  <a:lnTo>
                    <a:pt x="511" y="467"/>
                  </a:lnTo>
                  <a:lnTo>
                    <a:pt x="505" y="463"/>
                  </a:lnTo>
                  <a:lnTo>
                    <a:pt x="499" y="459"/>
                  </a:lnTo>
                  <a:lnTo>
                    <a:pt x="492" y="457"/>
                  </a:lnTo>
                  <a:lnTo>
                    <a:pt x="487" y="454"/>
                  </a:lnTo>
                  <a:lnTo>
                    <a:pt x="481" y="453"/>
                  </a:lnTo>
                  <a:lnTo>
                    <a:pt x="472" y="458"/>
                  </a:lnTo>
                  <a:lnTo>
                    <a:pt x="464" y="461"/>
                  </a:lnTo>
                  <a:lnTo>
                    <a:pt x="458" y="465"/>
                  </a:lnTo>
                  <a:lnTo>
                    <a:pt x="452" y="468"/>
                  </a:lnTo>
                  <a:lnTo>
                    <a:pt x="449" y="474"/>
                  </a:lnTo>
                  <a:lnTo>
                    <a:pt x="445" y="480"/>
                  </a:lnTo>
                  <a:lnTo>
                    <a:pt x="443" y="488"/>
                  </a:lnTo>
                  <a:lnTo>
                    <a:pt x="441" y="498"/>
                  </a:lnTo>
                  <a:lnTo>
                    <a:pt x="442" y="509"/>
                  </a:lnTo>
                  <a:lnTo>
                    <a:pt x="448" y="518"/>
                  </a:lnTo>
                  <a:lnTo>
                    <a:pt x="457" y="526"/>
                  </a:lnTo>
                  <a:lnTo>
                    <a:pt x="465" y="532"/>
                  </a:lnTo>
                  <a:lnTo>
                    <a:pt x="474" y="531"/>
                  </a:lnTo>
                  <a:lnTo>
                    <a:pt x="481" y="526"/>
                  </a:lnTo>
                  <a:lnTo>
                    <a:pt x="484" y="519"/>
                  </a:lnTo>
                  <a:lnTo>
                    <a:pt x="483" y="510"/>
                  </a:lnTo>
                  <a:lnTo>
                    <a:pt x="484" y="505"/>
                  </a:lnTo>
                  <a:lnTo>
                    <a:pt x="487" y="497"/>
                  </a:lnTo>
                  <a:lnTo>
                    <a:pt x="489" y="489"/>
                  </a:lnTo>
                  <a:lnTo>
                    <a:pt x="494" y="488"/>
                  </a:lnTo>
                  <a:lnTo>
                    <a:pt x="499" y="499"/>
                  </a:lnTo>
                  <a:lnTo>
                    <a:pt x="501" y="516"/>
                  </a:lnTo>
                  <a:lnTo>
                    <a:pt x="496" y="533"/>
                  </a:lnTo>
                  <a:lnTo>
                    <a:pt x="483" y="548"/>
                  </a:lnTo>
                  <a:lnTo>
                    <a:pt x="471" y="5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4" name="Freeform 385"/>
            <p:cNvSpPr>
              <a:spLocks/>
            </p:cNvSpPr>
            <p:nvPr/>
          </p:nvSpPr>
          <p:spPr bwMode="auto">
            <a:xfrm>
              <a:off x="2055" y="456"/>
              <a:ext cx="180" cy="186"/>
            </a:xfrm>
            <a:custGeom>
              <a:avLst/>
              <a:gdLst/>
              <a:ahLst/>
              <a:cxnLst>
                <a:cxn ang="0">
                  <a:pos x="174" y="134"/>
                </a:cxn>
                <a:cxn ang="0">
                  <a:pos x="222" y="228"/>
                </a:cxn>
                <a:cxn ang="0">
                  <a:pos x="235" y="245"/>
                </a:cxn>
                <a:cxn ang="0">
                  <a:pos x="246" y="262"/>
                </a:cxn>
                <a:cxn ang="0">
                  <a:pos x="258" y="277"/>
                </a:cxn>
                <a:cxn ang="0">
                  <a:pos x="269" y="290"/>
                </a:cxn>
                <a:cxn ang="0">
                  <a:pos x="282" y="304"/>
                </a:cxn>
                <a:cxn ang="0">
                  <a:pos x="296" y="318"/>
                </a:cxn>
                <a:cxn ang="0">
                  <a:pos x="312" y="331"/>
                </a:cxn>
                <a:cxn ang="0">
                  <a:pos x="330" y="342"/>
                </a:cxn>
                <a:cxn ang="0">
                  <a:pos x="336" y="348"/>
                </a:cxn>
                <a:cxn ang="0">
                  <a:pos x="345" y="355"/>
                </a:cxn>
                <a:cxn ang="0">
                  <a:pos x="353" y="363"/>
                </a:cxn>
                <a:cxn ang="0">
                  <a:pos x="359" y="371"/>
                </a:cxn>
                <a:cxn ang="0">
                  <a:pos x="354" y="370"/>
                </a:cxn>
                <a:cxn ang="0">
                  <a:pos x="349" y="369"/>
                </a:cxn>
                <a:cxn ang="0">
                  <a:pos x="343" y="368"/>
                </a:cxn>
                <a:cxn ang="0">
                  <a:pos x="337" y="365"/>
                </a:cxn>
                <a:cxn ang="0">
                  <a:pos x="333" y="364"/>
                </a:cxn>
                <a:cxn ang="0">
                  <a:pos x="328" y="362"/>
                </a:cxn>
                <a:cxn ang="0">
                  <a:pos x="326" y="361"/>
                </a:cxn>
                <a:cxn ang="0">
                  <a:pos x="324" y="361"/>
                </a:cxn>
                <a:cxn ang="0">
                  <a:pos x="306" y="348"/>
                </a:cxn>
                <a:cxn ang="0">
                  <a:pos x="288" y="334"/>
                </a:cxn>
                <a:cxn ang="0">
                  <a:pos x="269" y="319"/>
                </a:cxn>
                <a:cxn ang="0">
                  <a:pos x="252" y="303"/>
                </a:cxn>
                <a:cxn ang="0">
                  <a:pos x="236" y="287"/>
                </a:cxn>
                <a:cxn ang="0">
                  <a:pos x="220" y="271"/>
                </a:cxn>
                <a:cxn ang="0">
                  <a:pos x="205" y="253"/>
                </a:cxn>
                <a:cxn ang="0">
                  <a:pos x="192" y="236"/>
                </a:cxn>
                <a:cxn ang="0">
                  <a:pos x="116" y="102"/>
                </a:cxn>
                <a:cxn ang="0">
                  <a:pos x="110" y="94"/>
                </a:cxn>
                <a:cxn ang="0">
                  <a:pos x="105" y="86"/>
                </a:cxn>
                <a:cxn ang="0">
                  <a:pos x="99" y="79"/>
                </a:cxn>
                <a:cxn ang="0">
                  <a:pos x="94" y="73"/>
                </a:cxn>
                <a:cxn ang="0">
                  <a:pos x="88" y="66"/>
                </a:cxn>
                <a:cxn ang="0">
                  <a:pos x="82" y="58"/>
                </a:cxn>
                <a:cxn ang="0">
                  <a:pos x="72" y="48"/>
                </a:cxn>
                <a:cxn ang="0">
                  <a:pos x="62" y="39"/>
                </a:cxn>
                <a:cxn ang="0">
                  <a:pos x="53" y="32"/>
                </a:cxn>
                <a:cxn ang="0">
                  <a:pos x="45" y="26"/>
                </a:cxn>
                <a:cxn ang="0">
                  <a:pos x="37" y="22"/>
                </a:cxn>
                <a:cxn ang="0">
                  <a:pos x="30" y="17"/>
                </a:cxn>
                <a:cxn ang="0">
                  <a:pos x="22" y="14"/>
                </a:cxn>
                <a:cxn ang="0">
                  <a:pos x="15" y="11"/>
                </a:cxn>
                <a:cxn ang="0">
                  <a:pos x="7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6" y="0"/>
                </a:cxn>
                <a:cxn ang="0">
                  <a:pos x="31" y="0"/>
                </a:cxn>
                <a:cxn ang="0">
                  <a:pos x="33" y="0"/>
                </a:cxn>
                <a:cxn ang="0">
                  <a:pos x="57" y="8"/>
                </a:cxn>
                <a:cxn ang="0">
                  <a:pos x="79" y="20"/>
                </a:cxn>
                <a:cxn ang="0">
                  <a:pos x="99" y="35"/>
                </a:cxn>
                <a:cxn ang="0">
                  <a:pos x="116" y="51"/>
                </a:cxn>
                <a:cxn ang="0">
                  <a:pos x="131" y="70"/>
                </a:cxn>
                <a:cxn ang="0">
                  <a:pos x="146" y="91"/>
                </a:cxn>
                <a:cxn ang="0">
                  <a:pos x="160" y="112"/>
                </a:cxn>
                <a:cxn ang="0">
                  <a:pos x="174" y="134"/>
                </a:cxn>
              </a:cxnLst>
              <a:rect l="0" t="0" r="r" b="b"/>
              <a:pathLst>
                <a:path w="359" h="371">
                  <a:moveTo>
                    <a:pt x="174" y="134"/>
                  </a:moveTo>
                  <a:lnTo>
                    <a:pt x="222" y="228"/>
                  </a:lnTo>
                  <a:lnTo>
                    <a:pt x="235" y="245"/>
                  </a:lnTo>
                  <a:lnTo>
                    <a:pt x="246" y="262"/>
                  </a:lnTo>
                  <a:lnTo>
                    <a:pt x="258" y="277"/>
                  </a:lnTo>
                  <a:lnTo>
                    <a:pt x="269" y="290"/>
                  </a:lnTo>
                  <a:lnTo>
                    <a:pt x="282" y="304"/>
                  </a:lnTo>
                  <a:lnTo>
                    <a:pt x="296" y="318"/>
                  </a:lnTo>
                  <a:lnTo>
                    <a:pt x="312" y="331"/>
                  </a:lnTo>
                  <a:lnTo>
                    <a:pt x="330" y="342"/>
                  </a:lnTo>
                  <a:lnTo>
                    <a:pt x="336" y="348"/>
                  </a:lnTo>
                  <a:lnTo>
                    <a:pt x="345" y="355"/>
                  </a:lnTo>
                  <a:lnTo>
                    <a:pt x="353" y="363"/>
                  </a:lnTo>
                  <a:lnTo>
                    <a:pt x="359" y="371"/>
                  </a:lnTo>
                  <a:lnTo>
                    <a:pt x="354" y="370"/>
                  </a:lnTo>
                  <a:lnTo>
                    <a:pt x="349" y="369"/>
                  </a:lnTo>
                  <a:lnTo>
                    <a:pt x="343" y="368"/>
                  </a:lnTo>
                  <a:lnTo>
                    <a:pt x="337" y="365"/>
                  </a:lnTo>
                  <a:lnTo>
                    <a:pt x="333" y="364"/>
                  </a:lnTo>
                  <a:lnTo>
                    <a:pt x="328" y="362"/>
                  </a:lnTo>
                  <a:lnTo>
                    <a:pt x="326" y="361"/>
                  </a:lnTo>
                  <a:lnTo>
                    <a:pt x="324" y="361"/>
                  </a:lnTo>
                  <a:lnTo>
                    <a:pt x="306" y="348"/>
                  </a:lnTo>
                  <a:lnTo>
                    <a:pt x="288" y="334"/>
                  </a:lnTo>
                  <a:lnTo>
                    <a:pt x="269" y="319"/>
                  </a:lnTo>
                  <a:lnTo>
                    <a:pt x="252" y="303"/>
                  </a:lnTo>
                  <a:lnTo>
                    <a:pt x="236" y="287"/>
                  </a:lnTo>
                  <a:lnTo>
                    <a:pt x="220" y="271"/>
                  </a:lnTo>
                  <a:lnTo>
                    <a:pt x="205" y="253"/>
                  </a:lnTo>
                  <a:lnTo>
                    <a:pt x="192" y="236"/>
                  </a:lnTo>
                  <a:lnTo>
                    <a:pt x="116" y="102"/>
                  </a:lnTo>
                  <a:lnTo>
                    <a:pt x="110" y="94"/>
                  </a:lnTo>
                  <a:lnTo>
                    <a:pt x="105" y="86"/>
                  </a:lnTo>
                  <a:lnTo>
                    <a:pt x="99" y="79"/>
                  </a:lnTo>
                  <a:lnTo>
                    <a:pt x="94" y="73"/>
                  </a:lnTo>
                  <a:lnTo>
                    <a:pt x="88" y="66"/>
                  </a:lnTo>
                  <a:lnTo>
                    <a:pt x="82" y="58"/>
                  </a:lnTo>
                  <a:lnTo>
                    <a:pt x="72" y="48"/>
                  </a:lnTo>
                  <a:lnTo>
                    <a:pt x="62" y="39"/>
                  </a:lnTo>
                  <a:lnTo>
                    <a:pt x="53" y="32"/>
                  </a:lnTo>
                  <a:lnTo>
                    <a:pt x="45" y="26"/>
                  </a:lnTo>
                  <a:lnTo>
                    <a:pt x="37" y="22"/>
                  </a:lnTo>
                  <a:lnTo>
                    <a:pt x="30" y="17"/>
                  </a:lnTo>
                  <a:lnTo>
                    <a:pt x="22" y="14"/>
                  </a:lnTo>
                  <a:lnTo>
                    <a:pt x="15" y="11"/>
                  </a:lnTo>
                  <a:lnTo>
                    <a:pt x="7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57" y="8"/>
                  </a:lnTo>
                  <a:lnTo>
                    <a:pt x="79" y="20"/>
                  </a:lnTo>
                  <a:lnTo>
                    <a:pt x="99" y="35"/>
                  </a:lnTo>
                  <a:lnTo>
                    <a:pt x="116" y="51"/>
                  </a:lnTo>
                  <a:lnTo>
                    <a:pt x="131" y="70"/>
                  </a:lnTo>
                  <a:lnTo>
                    <a:pt x="146" y="91"/>
                  </a:lnTo>
                  <a:lnTo>
                    <a:pt x="160" y="112"/>
                  </a:lnTo>
                  <a:lnTo>
                    <a:pt x="174" y="1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5" name="Freeform 386"/>
            <p:cNvSpPr>
              <a:spLocks/>
            </p:cNvSpPr>
            <p:nvPr/>
          </p:nvSpPr>
          <p:spPr bwMode="auto">
            <a:xfrm>
              <a:off x="1885" y="558"/>
              <a:ext cx="140" cy="251"/>
            </a:xfrm>
            <a:custGeom>
              <a:avLst/>
              <a:gdLst/>
              <a:ahLst/>
              <a:cxnLst>
                <a:cxn ang="0">
                  <a:pos x="70" y="14"/>
                </a:cxn>
                <a:cxn ang="0">
                  <a:pos x="99" y="40"/>
                </a:cxn>
                <a:cxn ang="0">
                  <a:pos x="121" y="70"/>
                </a:cxn>
                <a:cxn ang="0">
                  <a:pos x="137" y="103"/>
                </a:cxn>
                <a:cxn ang="0">
                  <a:pos x="150" y="138"/>
                </a:cxn>
                <a:cxn ang="0">
                  <a:pos x="159" y="174"/>
                </a:cxn>
                <a:cxn ang="0">
                  <a:pos x="168" y="211"/>
                </a:cxn>
                <a:cxn ang="0">
                  <a:pos x="177" y="246"/>
                </a:cxn>
                <a:cxn ang="0">
                  <a:pos x="188" y="283"/>
                </a:cxn>
                <a:cxn ang="0">
                  <a:pos x="220" y="381"/>
                </a:cxn>
                <a:cxn ang="0">
                  <a:pos x="237" y="403"/>
                </a:cxn>
                <a:cxn ang="0">
                  <a:pos x="249" y="422"/>
                </a:cxn>
                <a:cxn ang="0">
                  <a:pos x="258" y="437"/>
                </a:cxn>
                <a:cxn ang="0">
                  <a:pos x="265" y="449"/>
                </a:cxn>
                <a:cxn ang="0">
                  <a:pos x="268" y="461"/>
                </a:cxn>
                <a:cxn ang="0">
                  <a:pos x="273" y="472"/>
                </a:cxn>
                <a:cxn ang="0">
                  <a:pos x="276" y="485"/>
                </a:cxn>
                <a:cxn ang="0">
                  <a:pos x="281" y="501"/>
                </a:cxn>
                <a:cxn ang="0">
                  <a:pos x="260" y="483"/>
                </a:cxn>
                <a:cxn ang="0">
                  <a:pos x="241" y="456"/>
                </a:cxn>
                <a:cxn ang="0">
                  <a:pos x="221" y="425"/>
                </a:cxn>
                <a:cxn ang="0">
                  <a:pos x="204" y="393"/>
                </a:cxn>
                <a:cxn ang="0">
                  <a:pos x="190" y="363"/>
                </a:cxn>
                <a:cxn ang="0">
                  <a:pos x="178" y="337"/>
                </a:cxn>
                <a:cxn ang="0">
                  <a:pos x="170" y="320"/>
                </a:cxn>
                <a:cxn ang="0">
                  <a:pos x="168" y="313"/>
                </a:cxn>
                <a:cxn ang="0">
                  <a:pos x="157" y="271"/>
                </a:cxn>
                <a:cxn ang="0">
                  <a:pos x="147" y="226"/>
                </a:cxn>
                <a:cxn ang="0">
                  <a:pos x="137" y="180"/>
                </a:cxn>
                <a:cxn ang="0">
                  <a:pos x="124" y="136"/>
                </a:cxn>
                <a:cxn ang="0">
                  <a:pos x="108" y="95"/>
                </a:cxn>
                <a:cxn ang="0">
                  <a:pos x="85" y="60"/>
                </a:cxn>
                <a:cxn ang="0">
                  <a:pos x="54" y="31"/>
                </a:cxn>
                <a:cxn ang="0">
                  <a:pos x="14" y="11"/>
                </a:cxn>
                <a:cxn ang="0">
                  <a:pos x="10" y="12"/>
                </a:cxn>
                <a:cxn ang="0">
                  <a:pos x="7" y="11"/>
                </a:cxn>
                <a:cxn ang="0">
                  <a:pos x="3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6" y="2"/>
                </a:cxn>
                <a:cxn ang="0">
                  <a:pos x="13" y="0"/>
                </a:cxn>
                <a:cxn ang="0">
                  <a:pos x="22" y="0"/>
                </a:cxn>
                <a:cxn ang="0">
                  <a:pos x="32" y="1"/>
                </a:cxn>
                <a:cxn ang="0">
                  <a:pos x="44" y="3"/>
                </a:cxn>
                <a:cxn ang="0">
                  <a:pos x="56" y="8"/>
                </a:cxn>
                <a:cxn ang="0">
                  <a:pos x="70" y="14"/>
                </a:cxn>
              </a:cxnLst>
              <a:rect l="0" t="0" r="r" b="b"/>
              <a:pathLst>
                <a:path w="281" h="501">
                  <a:moveTo>
                    <a:pt x="70" y="14"/>
                  </a:moveTo>
                  <a:lnTo>
                    <a:pt x="99" y="40"/>
                  </a:lnTo>
                  <a:lnTo>
                    <a:pt x="121" y="70"/>
                  </a:lnTo>
                  <a:lnTo>
                    <a:pt x="137" y="103"/>
                  </a:lnTo>
                  <a:lnTo>
                    <a:pt x="150" y="138"/>
                  </a:lnTo>
                  <a:lnTo>
                    <a:pt x="159" y="174"/>
                  </a:lnTo>
                  <a:lnTo>
                    <a:pt x="168" y="211"/>
                  </a:lnTo>
                  <a:lnTo>
                    <a:pt x="177" y="246"/>
                  </a:lnTo>
                  <a:lnTo>
                    <a:pt x="188" y="283"/>
                  </a:lnTo>
                  <a:lnTo>
                    <a:pt x="220" y="381"/>
                  </a:lnTo>
                  <a:lnTo>
                    <a:pt x="237" y="403"/>
                  </a:lnTo>
                  <a:lnTo>
                    <a:pt x="249" y="422"/>
                  </a:lnTo>
                  <a:lnTo>
                    <a:pt x="258" y="437"/>
                  </a:lnTo>
                  <a:lnTo>
                    <a:pt x="265" y="449"/>
                  </a:lnTo>
                  <a:lnTo>
                    <a:pt x="268" y="461"/>
                  </a:lnTo>
                  <a:lnTo>
                    <a:pt x="273" y="472"/>
                  </a:lnTo>
                  <a:lnTo>
                    <a:pt x="276" y="485"/>
                  </a:lnTo>
                  <a:lnTo>
                    <a:pt x="281" y="501"/>
                  </a:lnTo>
                  <a:lnTo>
                    <a:pt x="260" y="483"/>
                  </a:lnTo>
                  <a:lnTo>
                    <a:pt x="241" y="456"/>
                  </a:lnTo>
                  <a:lnTo>
                    <a:pt x="221" y="425"/>
                  </a:lnTo>
                  <a:lnTo>
                    <a:pt x="204" y="393"/>
                  </a:lnTo>
                  <a:lnTo>
                    <a:pt x="190" y="363"/>
                  </a:lnTo>
                  <a:lnTo>
                    <a:pt x="178" y="337"/>
                  </a:lnTo>
                  <a:lnTo>
                    <a:pt x="170" y="320"/>
                  </a:lnTo>
                  <a:lnTo>
                    <a:pt x="168" y="313"/>
                  </a:lnTo>
                  <a:lnTo>
                    <a:pt x="157" y="271"/>
                  </a:lnTo>
                  <a:lnTo>
                    <a:pt x="147" y="226"/>
                  </a:lnTo>
                  <a:lnTo>
                    <a:pt x="137" y="180"/>
                  </a:lnTo>
                  <a:lnTo>
                    <a:pt x="124" y="136"/>
                  </a:lnTo>
                  <a:lnTo>
                    <a:pt x="108" y="95"/>
                  </a:lnTo>
                  <a:lnTo>
                    <a:pt x="85" y="60"/>
                  </a:lnTo>
                  <a:lnTo>
                    <a:pt x="54" y="31"/>
                  </a:lnTo>
                  <a:lnTo>
                    <a:pt x="14" y="11"/>
                  </a:lnTo>
                  <a:lnTo>
                    <a:pt x="10" y="12"/>
                  </a:lnTo>
                  <a:lnTo>
                    <a:pt x="7" y="11"/>
                  </a:lnTo>
                  <a:lnTo>
                    <a:pt x="3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6" y="2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4" y="3"/>
                  </a:lnTo>
                  <a:lnTo>
                    <a:pt x="56" y="8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6" name="Freeform 387"/>
            <p:cNvSpPr>
              <a:spLocks/>
            </p:cNvSpPr>
            <p:nvPr/>
          </p:nvSpPr>
          <p:spPr bwMode="auto">
            <a:xfrm>
              <a:off x="2022" y="556"/>
              <a:ext cx="229" cy="175"/>
            </a:xfrm>
            <a:custGeom>
              <a:avLst/>
              <a:gdLst/>
              <a:ahLst/>
              <a:cxnLst>
                <a:cxn ang="0">
                  <a:pos x="189" y="46"/>
                </a:cxn>
                <a:cxn ang="0">
                  <a:pos x="205" y="88"/>
                </a:cxn>
                <a:cxn ang="0">
                  <a:pos x="229" y="125"/>
                </a:cxn>
                <a:cxn ang="0">
                  <a:pos x="256" y="158"/>
                </a:cxn>
                <a:cxn ang="0">
                  <a:pos x="277" y="177"/>
                </a:cxn>
                <a:cxn ang="0">
                  <a:pos x="295" y="175"/>
                </a:cxn>
                <a:cxn ang="0">
                  <a:pos x="312" y="174"/>
                </a:cxn>
                <a:cxn ang="0">
                  <a:pos x="329" y="173"/>
                </a:cxn>
                <a:cxn ang="0">
                  <a:pos x="356" y="179"/>
                </a:cxn>
                <a:cxn ang="0">
                  <a:pos x="390" y="190"/>
                </a:cxn>
                <a:cxn ang="0">
                  <a:pos x="424" y="209"/>
                </a:cxn>
                <a:cxn ang="0">
                  <a:pos x="449" y="233"/>
                </a:cxn>
                <a:cxn ang="0">
                  <a:pos x="456" y="253"/>
                </a:cxn>
                <a:cxn ang="0">
                  <a:pos x="449" y="255"/>
                </a:cxn>
                <a:cxn ang="0">
                  <a:pos x="431" y="242"/>
                </a:cxn>
                <a:cxn ang="0">
                  <a:pos x="401" y="223"/>
                </a:cxn>
                <a:cxn ang="0">
                  <a:pos x="368" y="210"/>
                </a:cxn>
                <a:cxn ang="0">
                  <a:pos x="334" y="204"/>
                </a:cxn>
                <a:cxn ang="0">
                  <a:pos x="297" y="203"/>
                </a:cxn>
                <a:cxn ang="0">
                  <a:pos x="260" y="208"/>
                </a:cxn>
                <a:cxn ang="0">
                  <a:pos x="222" y="215"/>
                </a:cxn>
                <a:cxn ang="0">
                  <a:pos x="187" y="224"/>
                </a:cxn>
                <a:cxn ang="0">
                  <a:pos x="143" y="234"/>
                </a:cxn>
                <a:cxn ang="0">
                  <a:pos x="87" y="268"/>
                </a:cxn>
                <a:cxn ang="0">
                  <a:pos x="37" y="313"/>
                </a:cxn>
                <a:cxn ang="0">
                  <a:pos x="6" y="346"/>
                </a:cxn>
                <a:cxn ang="0">
                  <a:pos x="10" y="332"/>
                </a:cxn>
                <a:cxn ang="0">
                  <a:pos x="29" y="302"/>
                </a:cxn>
                <a:cxn ang="0">
                  <a:pos x="52" y="276"/>
                </a:cxn>
                <a:cxn ang="0">
                  <a:pos x="82" y="247"/>
                </a:cxn>
                <a:cxn ang="0">
                  <a:pos x="116" y="220"/>
                </a:cxn>
                <a:cxn ang="0">
                  <a:pos x="150" y="209"/>
                </a:cxn>
                <a:cxn ang="0">
                  <a:pos x="185" y="202"/>
                </a:cxn>
                <a:cxn ang="0">
                  <a:pos x="220" y="192"/>
                </a:cxn>
                <a:cxn ang="0">
                  <a:pos x="233" y="177"/>
                </a:cxn>
                <a:cxn ang="0">
                  <a:pos x="222" y="159"/>
                </a:cxn>
                <a:cxn ang="0">
                  <a:pos x="212" y="142"/>
                </a:cxn>
                <a:cxn ang="0">
                  <a:pos x="201" y="125"/>
                </a:cxn>
                <a:cxn ang="0">
                  <a:pos x="184" y="88"/>
                </a:cxn>
                <a:cxn ang="0">
                  <a:pos x="170" y="28"/>
                </a:cxn>
                <a:cxn ang="0">
                  <a:pos x="177" y="1"/>
                </a:cxn>
                <a:cxn ang="0">
                  <a:pos x="183" y="16"/>
                </a:cxn>
              </a:cxnLst>
              <a:rect l="0" t="0" r="r" b="b"/>
              <a:pathLst>
                <a:path w="458" h="349">
                  <a:moveTo>
                    <a:pt x="185" y="23"/>
                  </a:moveTo>
                  <a:lnTo>
                    <a:pt x="189" y="46"/>
                  </a:lnTo>
                  <a:lnTo>
                    <a:pt x="196" y="68"/>
                  </a:lnTo>
                  <a:lnTo>
                    <a:pt x="205" y="88"/>
                  </a:lnTo>
                  <a:lnTo>
                    <a:pt x="216" y="106"/>
                  </a:lnTo>
                  <a:lnTo>
                    <a:pt x="229" y="125"/>
                  </a:lnTo>
                  <a:lnTo>
                    <a:pt x="242" y="142"/>
                  </a:lnTo>
                  <a:lnTo>
                    <a:pt x="256" y="158"/>
                  </a:lnTo>
                  <a:lnTo>
                    <a:pt x="268" y="175"/>
                  </a:lnTo>
                  <a:lnTo>
                    <a:pt x="277" y="177"/>
                  </a:lnTo>
                  <a:lnTo>
                    <a:pt x="286" y="177"/>
                  </a:lnTo>
                  <a:lnTo>
                    <a:pt x="295" y="175"/>
                  </a:lnTo>
                  <a:lnTo>
                    <a:pt x="303" y="174"/>
                  </a:lnTo>
                  <a:lnTo>
                    <a:pt x="312" y="174"/>
                  </a:lnTo>
                  <a:lnTo>
                    <a:pt x="320" y="173"/>
                  </a:lnTo>
                  <a:lnTo>
                    <a:pt x="329" y="173"/>
                  </a:lnTo>
                  <a:lnTo>
                    <a:pt x="339" y="174"/>
                  </a:lnTo>
                  <a:lnTo>
                    <a:pt x="356" y="179"/>
                  </a:lnTo>
                  <a:lnTo>
                    <a:pt x="373" y="184"/>
                  </a:lnTo>
                  <a:lnTo>
                    <a:pt x="390" y="190"/>
                  </a:lnTo>
                  <a:lnTo>
                    <a:pt x="408" y="199"/>
                  </a:lnTo>
                  <a:lnTo>
                    <a:pt x="424" y="209"/>
                  </a:lnTo>
                  <a:lnTo>
                    <a:pt x="438" y="220"/>
                  </a:lnTo>
                  <a:lnTo>
                    <a:pt x="449" y="233"/>
                  </a:lnTo>
                  <a:lnTo>
                    <a:pt x="458" y="249"/>
                  </a:lnTo>
                  <a:lnTo>
                    <a:pt x="456" y="253"/>
                  </a:lnTo>
                  <a:lnTo>
                    <a:pt x="453" y="254"/>
                  </a:lnTo>
                  <a:lnTo>
                    <a:pt x="449" y="255"/>
                  </a:lnTo>
                  <a:lnTo>
                    <a:pt x="444" y="255"/>
                  </a:lnTo>
                  <a:lnTo>
                    <a:pt x="431" y="242"/>
                  </a:lnTo>
                  <a:lnTo>
                    <a:pt x="417" y="232"/>
                  </a:lnTo>
                  <a:lnTo>
                    <a:pt x="401" y="223"/>
                  </a:lnTo>
                  <a:lnTo>
                    <a:pt x="385" y="216"/>
                  </a:lnTo>
                  <a:lnTo>
                    <a:pt x="368" y="210"/>
                  </a:lnTo>
                  <a:lnTo>
                    <a:pt x="351" y="207"/>
                  </a:lnTo>
                  <a:lnTo>
                    <a:pt x="334" y="204"/>
                  </a:lnTo>
                  <a:lnTo>
                    <a:pt x="315" y="203"/>
                  </a:lnTo>
                  <a:lnTo>
                    <a:pt x="297" y="203"/>
                  </a:lnTo>
                  <a:lnTo>
                    <a:pt x="279" y="205"/>
                  </a:lnTo>
                  <a:lnTo>
                    <a:pt x="260" y="208"/>
                  </a:lnTo>
                  <a:lnTo>
                    <a:pt x="242" y="210"/>
                  </a:lnTo>
                  <a:lnTo>
                    <a:pt x="222" y="215"/>
                  </a:lnTo>
                  <a:lnTo>
                    <a:pt x="204" y="219"/>
                  </a:lnTo>
                  <a:lnTo>
                    <a:pt x="187" y="224"/>
                  </a:lnTo>
                  <a:lnTo>
                    <a:pt x="168" y="230"/>
                  </a:lnTo>
                  <a:lnTo>
                    <a:pt x="143" y="234"/>
                  </a:lnTo>
                  <a:lnTo>
                    <a:pt x="115" y="248"/>
                  </a:lnTo>
                  <a:lnTo>
                    <a:pt x="87" y="268"/>
                  </a:lnTo>
                  <a:lnTo>
                    <a:pt x="61" y="291"/>
                  </a:lnTo>
                  <a:lnTo>
                    <a:pt x="37" y="313"/>
                  </a:lnTo>
                  <a:lnTo>
                    <a:pt x="18" y="332"/>
                  </a:lnTo>
                  <a:lnTo>
                    <a:pt x="6" y="346"/>
                  </a:lnTo>
                  <a:lnTo>
                    <a:pt x="0" y="349"/>
                  </a:lnTo>
                  <a:lnTo>
                    <a:pt x="10" y="332"/>
                  </a:lnTo>
                  <a:lnTo>
                    <a:pt x="20" y="316"/>
                  </a:lnTo>
                  <a:lnTo>
                    <a:pt x="29" y="302"/>
                  </a:lnTo>
                  <a:lnTo>
                    <a:pt x="39" y="288"/>
                  </a:lnTo>
                  <a:lnTo>
                    <a:pt x="52" y="276"/>
                  </a:lnTo>
                  <a:lnTo>
                    <a:pt x="66" y="262"/>
                  </a:lnTo>
                  <a:lnTo>
                    <a:pt x="82" y="247"/>
                  </a:lnTo>
                  <a:lnTo>
                    <a:pt x="101" y="230"/>
                  </a:lnTo>
                  <a:lnTo>
                    <a:pt x="116" y="220"/>
                  </a:lnTo>
                  <a:lnTo>
                    <a:pt x="132" y="215"/>
                  </a:lnTo>
                  <a:lnTo>
                    <a:pt x="150" y="209"/>
                  </a:lnTo>
                  <a:lnTo>
                    <a:pt x="168" y="205"/>
                  </a:lnTo>
                  <a:lnTo>
                    <a:pt x="185" y="202"/>
                  </a:lnTo>
                  <a:lnTo>
                    <a:pt x="203" y="197"/>
                  </a:lnTo>
                  <a:lnTo>
                    <a:pt x="220" y="192"/>
                  </a:lnTo>
                  <a:lnTo>
                    <a:pt x="237" y="185"/>
                  </a:lnTo>
                  <a:lnTo>
                    <a:pt x="233" y="177"/>
                  </a:lnTo>
                  <a:lnTo>
                    <a:pt x="228" y="169"/>
                  </a:lnTo>
                  <a:lnTo>
                    <a:pt x="222" y="159"/>
                  </a:lnTo>
                  <a:lnTo>
                    <a:pt x="218" y="151"/>
                  </a:lnTo>
                  <a:lnTo>
                    <a:pt x="212" y="142"/>
                  </a:lnTo>
                  <a:lnTo>
                    <a:pt x="206" y="134"/>
                  </a:lnTo>
                  <a:lnTo>
                    <a:pt x="201" y="125"/>
                  </a:lnTo>
                  <a:lnTo>
                    <a:pt x="196" y="117"/>
                  </a:lnTo>
                  <a:lnTo>
                    <a:pt x="184" y="88"/>
                  </a:lnTo>
                  <a:lnTo>
                    <a:pt x="175" y="58"/>
                  </a:lnTo>
                  <a:lnTo>
                    <a:pt x="170" y="28"/>
                  </a:lnTo>
                  <a:lnTo>
                    <a:pt x="168" y="0"/>
                  </a:lnTo>
                  <a:lnTo>
                    <a:pt x="177" y="1"/>
                  </a:lnTo>
                  <a:lnTo>
                    <a:pt x="181" y="8"/>
                  </a:lnTo>
                  <a:lnTo>
                    <a:pt x="183" y="16"/>
                  </a:lnTo>
                  <a:lnTo>
                    <a:pt x="18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7" name="Freeform 389"/>
            <p:cNvSpPr>
              <a:spLocks/>
            </p:cNvSpPr>
            <p:nvPr/>
          </p:nvSpPr>
          <p:spPr bwMode="auto">
            <a:xfrm>
              <a:off x="2116" y="648"/>
              <a:ext cx="152" cy="96"/>
            </a:xfrm>
            <a:custGeom>
              <a:avLst/>
              <a:gdLst/>
              <a:ahLst/>
              <a:cxnLst>
                <a:cxn ang="0">
                  <a:pos x="284" y="178"/>
                </a:cxn>
                <a:cxn ang="0">
                  <a:pos x="269" y="185"/>
                </a:cxn>
                <a:cxn ang="0">
                  <a:pos x="251" y="190"/>
                </a:cxn>
                <a:cxn ang="0">
                  <a:pos x="231" y="191"/>
                </a:cxn>
                <a:cxn ang="0">
                  <a:pos x="209" y="190"/>
                </a:cxn>
                <a:cxn ang="0">
                  <a:pos x="186" y="186"/>
                </a:cxn>
                <a:cxn ang="0">
                  <a:pos x="162" y="182"/>
                </a:cxn>
                <a:cxn ang="0">
                  <a:pos x="138" y="176"/>
                </a:cxn>
                <a:cxn ang="0">
                  <a:pos x="115" y="169"/>
                </a:cxn>
                <a:cxn ang="0">
                  <a:pos x="92" y="162"/>
                </a:cxn>
                <a:cxn ang="0">
                  <a:pos x="71" y="155"/>
                </a:cxn>
                <a:cxn ang="0">
                  <a:pos x="51" y="147"/>
                </a:cxn>
                <a:cxn ang="0">
                  <a:pos x="34" y="141"/>
                </a:cxn>
                <a:cxn ang="0">
                  <a:pos x="19" y="136"/>
                </a:cxn>
                <a:cxn ang="0">
                  <a:pos x="9" y="131"/>
                </a:cxn>
                <a:cxn ang="0">
                  <a:pos x="2" y="128"/>
                </a:cxn>
                <a:cxn ang="0">
                  <a:pos x="0" y="126"/>
                </a:cxn>
                <a:cxn ang="0">
                  <a:pos x="8" y="123"/>
                </a:cxn>
                <a:cxn ang="0">
                  <a:pos x="19" y="122"/>
                </a:cxn>
                <a:cxn ang="0">
                  <a:pos x="31" y="122"/>
                </a:cxn>
                <a:cxn ang="0">
                  <a:pos x="46" y="124"/>
                </a:cxn>
                <a:cxn ang="0">
                  <a:pos x="62" y="128"/>
                </a:cxn>
                <a:cxn ang="0">
                  <a:pos x="79" y="131"/>
                </a:cxn>
                <a:cxn ang="0">
                  <a:pos x="96" y="136"/>
                </a:cxn>
                <a:cxn ang="0">
                  <a:pos x="115" y="140"/>
                </a:cxn>
                <a:cxn ang="0">
                  <a:pos x="133" y="146"/>
                </a:cxn>
                <a:cxn ang="0">
                  <a:pos x="153" y="151"/>
                </a:cxn>
                <a:cxn ang="0">
                  <a:pos x="171" y="155"/>
                </a:cxn>
                <a:cxn ang="0">
                  <a:pos x="190" y="159"/>
                </a:cxn>
                <a:cxn ang="0">
                  <a:pos x="207" y="162"/>
                </a:cxn>
                <a:cxn ang="0">
                  <a:pos x="223" y="164"/>
                </a:cxn>
                <a:cxn ang="0">
                  <a:pos x="238" y="164"/>
                </a:cxn>
                <a:cxn ang="0">
                  <a:pos x="252" y="163"/>
                </a:cxn>
                <a:cxn ang="0">
                  <a:pos x="261" y="158"/>
                </a:cxn>
                <a:cxn ang="0">
                  <a:pos x="269" y="149"/>
                </a:cxn>
                <a:cxn ang="0">
                  <a:pos x="275" y="140"/>
                </a:cxn>
                <a:cxn ang="0">
                  <a:pos x="279" y="129"/>
                </a:cxn>
                <a:cxn ang="0">
                  <a:pos x="283" y="118"/>
                </a:cxn>
                <a:cxn ang="0">
                  <a:pos x="285" y="107"/>
                </a:cxn>
                <a:cxn ang="0">
                  <a:pos x="286" y="95"/>
                </a:cxn>
                <a:cxn ang="0">
                  <a:pos x="286" y="85"/>
                </a:cxn>
                <a:cxn ang="0">
                  <a:pos x="283" y="63"/>
                </a:cxn>
                <a:cxn ang="0">
                  <a:pos x="277" y="45"/>
                </a:cxn>
                <a:cxn ang="0">
                  <a:pos x="269" y="24"/>
                </a:cxn>
                <a:cxn ang="0">
                  <a:pos x="260" y="1"/>
                </a:cxn>
                <a:cxn ang="0">
                  <a:pos x="266" y="0"/>
                </a:cxn>
                <a:cxn ang="0">
                  <a:pos x="275" y="11"/>
                </a:cxn>
                <a:cxn ang="0">
                  <a:pos x="285" y="31"/>
                </a:cxn>
                <a:cxn ang="0">
                  <a:pos x="294" y="58"/>
                </a:cxn>
                <a:cxn ang="0">
                  <a:pos x="301" y="90"/>
                </a:cxn>
                <a:cxn ang="0">
                  <a:pos x="304" y="122"/>
                </a:cxn>
                <a:cxn ang="0">
                  <a:pos x="298" y="152"/>
                </a:cxn>
                <a:cxn ang="0">
                  <a:pos x="284" y="178"/>
                </a:cxn>
              </a:cxnLst>
              <a:rect l="0" t="0" r="r" b="b"/>
              <a:pathLst>
                <a:path w="304" h="191">
                  <a:moveTo>
                    <a:pt x="284" y="178"/>
                  </a:moveTo>
                  <a:lnTo>
                    <a:pt x="269" y="185"/>
                  </a:lnTo>
                  <a:lnTo>
                    <a:pt x="251" y="190"/>
                  </a:lnTo>
                  <a:lnTo>
                    <a:pt x="231" y="191"/>
                  </a:lnTo>
                  <a:lnTo>
                    <a:pt x="209" y="190"/>
                  </a:lnTo>
                  <a:lnTo>
                    <a:pt x="186" y="186"/>
                  </a:lnTo>
                  <a:lnTo>
                    <a:pt x="162" y="182"/>
                  </a:lnTo>
                  <a:lnTo>
                    <a:pt x="138" y="176"/>
                  </a:lnTo>
                  <a:lnTo>
                    <a:pt x="115" y="169"/>
                  </a:lnTo>
                  <a:lnTo>
                    <a:pt x="92" y="162"/>
                  </a:lnTo>
                  <a:lnTo>
                    <a:pt x="71" y="155"/>
                  </a:lnTo>
                  <a:lnTo>
                    <a:pt x="51" y="147"/>
                  </a:lnTo>
                  <a:lnTo>
                    <a:pt x="34" y="141"/>
                  </a:lnTo>
                  <a:lnTo>
                    <a:pt x="19" y="136"/>
                  </a:lnTo>
                  <a:lnTo>
                    <a:pt x="9" y="131"/>
                  </a:lnTo>
                  <a:lnTo>
                    <a:pt x="2" y="128"/>
                  </a:lnTo>
                  <a:lnTo>
                    <a:pt x="0" y="126"/>
                  </a:lnTo>
                  <a:lnTo>
                    <a:pt x="8" y="123"/>
                  </a:lnTo>
                  <a:lnTo>
                    <a:pt x="19" y="122"/>
                  </a:lnTo>
                  <a:lnTo>
                    <a:pt x="31" y="122"/>
                  </a:lnTo>
                  <a:lnTo>
                    <a:pt x="46" y="124"/>
                  </a:lnTo>
                  <a:lnTo>
                    <a:pt x="62" y="128"/>
                  </a:lnTo>
                  <a:lnTo>
                    <a:pt x="79" y="131"/>
                  </a:lnTo>
                  <a:lnTo>
                    <a:pt x="96" y="136"/>
                  </a:lnTo>
                  <a:lnTo>
                    <a:pt x="115" y="140"/>
                  </a:lnTo>
                  <a:lnTo>
                    <a:pt x="133" y="146"/>
                  </a:lnTo>
                  <a:lnTo>
                    <a:pt x="153" y="151"/>
                  </a:lnTo>
                  <a:lnTo>
                    <a:pt x="171" y="155"/>
                  </a:lnTo>
                  <a:lnTo>
                    <a:pt x="190" y="159"/>
                  </a:lnTo>
                  <a:lnTo>
                    <a:pt x="207" y="162"/>
                  </a:lnTo>
                  <a:lnTo>
                    <a:pt x="223" y="164"/>
                  </a:lnTo>
                  <a:lnTo>
                    <a:pt x="238" y="164"/>
                  </a:lnTo>
                  <a:lnTo>
                    <a:pt x="252" y="163"/>
                  </a:lnTo>
                  <a:lnTo>
                    <a:pt x="261" y="158"/>
                  </a:lnTo>
                  <a:lnTo>
                    <a:pt x="269" y="149"/>
                  </a:lnTo>
                  <a:lnTo>
                    <a:pt x="275" y="140"/>
                  </a:lnTo>
                  <a:lnTo>
                    <a:pt x="279" y="129"/>
                  </a:lnTo>
                  <a:lnTo>
                    <a:pt x="283" y="118"/>
                  </a:lnTo>
                  <a:lnTo>
                    <a:pt x="285" y="107"/>
                  </a:lnTo>
                  <a:lnTo>
                    <a:pt x="286" y="95"/>
                  </a:lnTo>
                  <a:lnTo>
                    <a:pt x="286" y="85"/>
                  </a:lnTo>
                  <a:lnTo>
                    <a:pt x="283" y="63"/>
                  </a:lnTo>
                  <a:lnTo>
                    <a:pt x="277" y="45"/>
                  </a:lnTo>
                  <a:lnTo>
                    <a:pt x="269" y="24"/>
                  </a:lnTo>
                  <a:lnTo>
                    <a:pt x="260" y="1"/>
                  </a:lnTo>
                  <a:lnTo>
                    <a:pt x="266" y="0"/>
                  </a:lnTo>
                  <a:lnTo>
                    <a:pt x="275" y="11"/>
                  </a:lnTo>
                  <a:lnTo>
                    <a:pt x="285" y="31"/>
                  </a:lnTo>
                  <a:lnTo>
                    <a:pt x="294" y="58"/>
                  </a:lnTo>
                  <a:lnTo>
                    <a:pt x="301" y="90"/>
                  </a:lnTo>
                  <a:lnTo>
                    <a:pt x="304" y="122"/>
                  </a:lnTo>
                  <a:lnTo>
                    <a:pt x="298" y="152"/>
                  </a:lnTo>
                  <a:lnTo>
                    <a:pt x="284" y="1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8" name="Freeform 390"/>
            <p:cNvSpPr>
              <a:spLocks/>
            </p:cNvSpPr>
            <p:nvPr/>
          </p:nvSpPr>
          <p:spPr bwMode="auto">
            <a:xfrm>
              <a:off x="2005" y="697"/>
              <a:ext cx="117" cy="68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235" y="6"/>
                </a:cxn>
                <a:cxn ang="0">
                  <a:pos x="233" y="10"/>
                </a:cxn>
                <a:cxn ang="0">
                  <a:pos x="230" y="13"/>
                </a:cxn>
                <a:cxn ang="0">
                  <a:pos x="225" y="15"/>
                </a:cxn>
                <a:cxn ang="0">
                  <a:pos x="220" y="17"/>
                </a:cxn>
                <a:cxn ang="0">
                  <a:pos x="215" y="19"/>
                </a:cxn>
                <a:cxn ang="0">
                  <a:pos x="210" y="21"/>
                </a:cxn>
                <a:cxn ang="0">
                  <a:pos x="205" y="25"/>
                </a:cxn>
                <a:cxn ang="0">
                  <a:pos x="196" y="34"/>
                </a:cxn>
                <a:cxn ang="0">
                  <a:pos x="187" y="45"/>
                </a:cxn>
                <a:cxn ang="0">
                  <a:pos x="178" y="56"/>
                </a:cxn>
                <a:cxn ang="0">
                  <a:pos x="167" y="67"/>
                </a:cxn>
                <a:cxn ang="0">
                  <a:pos x="157" y="79"/>
                </a:cxn>
                <a:cxn ang="0">
                  <a:pos x="148" y="89"/>
                </a:cxn>
                <a:cxn ang="0">
                  <a:pos x="136" y="100"/>
                </a:cxn>
                <a:cxn ang="0">
                  <a:pos x="126" y="109"/>
                </a:cxn>
                <a:cxn ang="0">
                  <a:pos x="114" y="118"/>
                </a:cxn>
                <a:cxn ang="0">
                  <a:pos x="103" y="125"/>
                </a:cxn>
                <a:cxn ang="0">
                  <a:pos x="90" y="131"/>
                </a:cxn>
                <a:cxn ang="0">
                  <a:pos x="78" y="135"/>
                </a:cxn>
                <a:cxn ang="0">
                  <a:pos x="64" y="138"/>
                </a:cxn>
                <a:cxn ang="0">
                  <a:pos x="50" y="136"/>
                </a:cxn>
                <a:cxn ang="0">
                  <a:pos x="35" y="134"/>
                </a:cxn>
                <a:cxn ang="0">
                  <a:pos x="19" y="128"/>
                </a:cxn>
                <a:cxn ang="0">
                  <a:pos x="12" y="126"/>
                </a:cxn>
                <a:cxn ang="0">
                  <a:pos x="7" y="121"/>
                </a:cxn>
                <a:cxn ang="0">
                  <a:pos x="4" y="116"/>
                </a:cxn>
                <a:cxn ang="0">
                  <a:pos x="0" y="109"/>
                </a:cxn>
                <a:cxn ang="0">
                  <a:pos x="11" y="110"/>
                </a:cxn>
                <a:cxn ang="0">
                  <a:pos x="20" y="112"/>
                </a:cxn>
                <a:cxn ang="0">
                  <a:pos x="30" y="113"/>
                </a:cxn>
                <a:cxn ang="0">
                  <a:pos x="41" y="115"/>
                </a:cxn>
                <a:cxn ang="0">
                  <a:pos x="51" y="115"/>
                </a:cxn>
                <a:cxn ang="0">
                  <a:pos x="61" y="113"/>
                </a:cxn>
                <a:cxn ang="0">
                  <a:pos x="72" y="110"/>
                </a:cxn>
                <a:cxn ang="0">
                  <a:pos x="82" y="104"/>
                </a:cxn>
                <a:cxn ang="0">
                  <a:pos x="103" y="94"/>
                </a:cxn>
                <a:cxn ang="0">
                  <a:pos x="121" y="78"/>
                </a:cxn>
                <a:cxn ang="0">
                  <a:pos x="139" y="60"/>
                </a:cxn>
                <a:cxn ang="0">
                  <a:pos x="155" y="42"/>
                </a:cxn>
                <a:cxn ang="0">
                  <a:pos x="171" y="26"/>
                </a:cxn>
                <a:cxn ang="0">
                  <a:pos x="189" y="12"/>
                </a:cxn>
                <a:cxn ang="0">
                  <a:pos x="210" y="3"/>
                </a:cxn>
                <a:cxn ang="0">
                  <a:pos x="234" y="0"/>
                </a:cxn>
              </a:cxnLst>
              <a:rect l="0" t="0" r="r" b="b"/>
              <a:pathLst>
                <a:path w="235" h="138">
                  <a:moveTo>
                    <a:pt x="234" y="0"/>
                  </a:moveTo>
                  <a:lnTo>
                    <a:pt x="235" y="6"/>
                  </a:lnTo>
                  <a:lnTo>
                    <a:pt x="233" y="10"/>
                  </a:lnTo>
                  <a:lnTo>
                    <a:pt x="230" y="13"/>
                  </a:lnTo>
                  <a:lnTo>
                    <a:pt x="225" y="15"/>
                  </a:lnTo>
                  <a:lnTo>
                    <a:pt x="220" y="17"/>
                  </a:lnTo>
                  <a:lnTo>
                    <a:pt x="215" y="19"/>
                  </a:lnTo>
                  <a:lnTo>
                    <a:pt x="210" y="21"/>
                  </a:lnTo>
                  <a:lnTo>
                    <a:pt x="205" y="25"/>
                  </a:lnTo>
                  <a:lnTo>
                    <a:pt x="196" y="34"/>
                  </a:lnTo>
                  <a:lnTo>
                    <a:pt x="187" y="45"/>
                  </a:lnTo>
                  <a:lnTo>
                    <a:pt x="178" y="56"/>
                  </a:lnTo>
                  <a:lnTo>
                    <a:pt x="167" y="67"/>
                  </a:lnTo>
                  <a:lnTo>
                    <a:pt x="157" y="79"/>
                  </a:lnTo>
                  <a:lnTo>
                    <a:pt x="148" y="89"/>
                  </a:lnTo>
                  <a:lnTo>
                    <a:pt x="136" y="100"/>
                  </a:lnTo>
                  <a:lnTo>
                    <a:pt x="126" y="109"/>
                  </a:lnTo>
                  <a:lnTo>
                    <a:pt x="114" y="118"/>
                  </a:lnTo>
                  <a:lnTo>
                    <a:pt x="103" y="125"/>
                  </a:lnTo>
                  <a:lnTo>
                    <a:pt x="90" y="131"/>
                  </a:lnTo>
                  <a:lnTo>
                    <a:pt x="78" y="135"/>
                  </a:lnTo>
                  <a:lnTo>
                    <a:pt x="64" y="138"/>
                  </a:lnTo>
                  <a:lnTo>
                    <a:pt x="50" y="136"/>
                  </a:lnTo>
                  <a:lnTo>
                    <a:pt x="35" y="134"/>
                  </a:lnTo>
                  <a:lnTo>
                    <a:pt x="19" y="128"/>
                  </a:lnTo>
                  <a:lnTo>
                    <a:pt x="12" y="126"/>
                  </a:lnTo>
                  <a:lnTo>
                    <a:pt x="7" y="121"/>
                  </a:lnTo>
                  <a:lnTo>
                    <a:pt x="4" y="116"/>
                  </a:lnTo>
                  <a:lnTo>
                    <a:pt x="0" y="109"/>
                  </a:lnTo>
                  <a:lnTo>
                    <a:pt x="11" y="110"/>
                  </a:lnTo>
                  <a:lnTo>
                    <a:pt x="20" y="112"/>
                  </a:lnTo>
                  <a:lnTo>
                    <a:pt x="30" y="113"/>
                  </a:lnTo>
                  <a:lnTo>
                    <a:pt x="41" y="115"/>
                  </a:lnTo>
                  <a:lnTo>
                    <a:pt x="51" y="115"/>
                  </a:lnTo>
                  <a:lnTo>
                    <a:pt x="61" y="113"/>
                  </a:lnTo>
                  <a:lnTo>
                    <a:pt x="72" y="110"/>
                  </a:lnTo>
                  <a:lnTo>
                    <a:pt x="82" y="104"/>
                  </a:lnTo>
                  <a:lnTo>
                    <a:pt x="103" y="94"/>
                  </a:lnTo>
                  <a:lnTo>
                    <a:pt x="121" y="78"/>
                  </a:lnTo>
                  <a:lnTo>
                    <a:pt x="139" y="60"/>
                  </a:lnTo>
                  <a:lnTo>
                    <a:pt x="155" y="42"/>
                  </a:lnTo>
                  <a:lnTo>
                    <a:pt x="171" y="26"/>
                  </a:lnTo>
                  <a:lnTo>
                    <a:pt x="189" y="12"/>
                  </a:lnTo>
                  <a:lnTo>
                    <a:pt x="210" y="3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89" name="Freeform 391"/>
            <p:cNvSpPr>
              <a:spLocks/>
            </p:cNvSpPr>
            <p:nvPr/>
          </p:nvSpPr>
          <p:spPr bwMode="auto">
            <a:xfrm>
              <a:off x="1890" y="726"/>
              <a:ext cx="237" cy="164"/>
            </a:xfrm>
            <a:custGeom>
              <a:avLst/>
              <a:gdLst/>
              <a:ahLst/>
              <a:cxnLst>
                <a:cxn ang="0">
                  <a:pos x="270" y="306"/>
                </a:cxn>
                <a:cxn ang="0">
                  <a:pos x="244" y="321"/>
                </a:cxn>
                <a:cxn ang="0">
                  <a:pos x="214" y="329"/>
                </a:cxn>
                <a:cxn ang="0">
                  <a:pos x="179" y="325"/>
                </a:cxn>
                <a:cxn ang="0">
                  <a:pos x="133" y="304"/>
                </a:cxn>
                <a:cxn ang="0">
                  <a:pos x="77" y="263"/>
                </a:cxn>
                <a:cxn ang="0">
                  <a:pos x="31" y="216"/>
                </a:cxn>
                <a:cxn ang="0">
                  <a:pos x="4" y="180"/>
                </a:cxn>
                <a:cxn ang="0">
                  <a:pos x="21" y="150"/>
                </a:cxn>
                <a:cxn ang="0">
                  <a:pos x="25" y="157"/>
                </a:cxn>
                <a:cxn ang="0">
                  <a:pos x="39" y="174"/>
                </a:cxn>
                <a:cxn ang="0">
                  <a:pos x="61" y="198"/>
                </a:cxn>
                <a:cxn ang="0">
                  <a:pos x="88" y="226"/>
                </a:cxn>
                <a:cxn ang="0">
                  <a:pos x="119" y="253"/>
                </a:cxn>
                <a:cxn ang="0">
                  <a:pos x="152" y="276"/>
                </a:cxn>
                <a:cxn ang="0">
                  <a:pos x="187" y="292"/>
                </a:cxn>
                <a:cxn ang="0">
                  <a:pos x="220" y="295"/>
                </a:cxn>
                <a:cxn ang="0">
                  <a:pos x="247" y="281"/>
                </a:cxn>
                <a:cxn ang="0">
                  <a:pos x="279" y="251"/>
                </a:cxn>
                <a:cxn ang="0">
                  <a:pos x="314" y="210"/>
                </a:cxn>
                <a:cxn ang="0">
                  <a:pos x="351" y="162"/>
                </a:cxn>
                <a:cxn ang="0">
                  <a:pos x="385" y="113"/>
                </a:cxn>
                <a:cxn ang="0">
                  <a:pos x="414" y="69"/>
                </a:cxn>
                <a:cxn ang="0">
                  <a:pos x="435" y="35"/>
                </a:cxn>
                <a:cxn ang="0">
                  <a:pos x="446" y="16"/>
                </a:cxn>
                <a:cxn ang="0">
                  <a:pos x="475" y="3"/>
                </a:cxn>
                <a:cxn ang="0">
                  <a:pos x="464" y="21"/>
                </a:cxn>
                <a:cxn ang="0">
                  <a:pos x="445" y="53"/>
                </a:cxn>
                <a:cxn ang="0">
                  <a:pos x="419" y="96"/>
                </a:cxn>
                <a:cxn ang="0">
                  <a:pos x="389" y="144"/>
                </a:cxn>
                <a:cxn ang="0">
                  <a:pos x="357" y="194"/>
                </a:cxn>
                <a:cxn ang="0">
                  <a:pos x="325" y="241"/>
                </a:cxn>
                <a:cxn ang="0">
                  <a:pos x="294" y="281"/>
                </a:cxn>
              </a:cxnLst>
              <a:rect l="0" t="0" r="r" b="b"/>
              <a:pathLst>
                <a:path w="476" h="329">
                  <a:moveTo>
                    <a:pt x="280" y="298"/>
                  </a:moveTo>
                  <a:lnTo>
                    <a:pt x="270" y="306"/>
                  </a:lnTo>
                  <a:lnTo>
                    <a:pt x="258" y="314"/>
                  </a:lnTo>
                  <a:lnTo>
                    <a:pt x="244" y="321"/>
                  </a:lnTo>
                  <a:lnTo>
                    <a:pt x="230" y="325"/>
                  </a:lnTo>
                  <a:lnTo>
                    <a:pt x="214" y="329"/>
                  </a:lnTo>
                  <a:lnTo>
                    <a:pt x="197" y="329"/>
                  </a:lnTo>
                  <a:lnTo>
                    <a:pt x="179" y="325"/>
                  </a:lnTo>
                  <a:lnTo>
                    <a:pt x="160" y="319"/>
                  </a:lnTo>
                  <a:lnTo>
                    <a:pt x="133" y="304"/>
                  </a:lnTo>
                  <a:lnTo>
                    <a:pt x="104" y="286"/>
                  </a:lnTo>
                  <a:lnTo>
                    <a:pt x="77" y="263"/>
                  </a:lnTo>
                  <a:lnTo>
                    <a:pt x="53" y="239"/>
                  </a:lnTo>
                  <a:lnTo>
                    <a:pt x="31" y="216"/>
                  </a:lnTo>
                  <a:lnTo>
                    <a:pt x="15" y="196"/>
                  </a:lnTo>
                  <a:lnTo>
                    <a:pt x="4" y="180"/>
                  </a:lnTo>
                  <a:lnTo>
                    <a:pt x="0" y="171"/>
                  </a:lnTo>
                  <a:lnTo>
                    <a:pt x="21" y="150"/>
                  </a:lnTo>
                  <a:lnTo>
                    <a:pt x="22" y="151"/>
                  </a:lnTo>
                  <a:lnTo>
                    <a:pt x="25" y="157"/>
                  </a:lnTo>
                  <a:lnTo>
                    <a:pt x="31" y="164"/>
                  </a:lnTo>
                  <a:lnTo>
                    <a:pt x="39" y="174"/>
                  </a:lnTo>
                  <a:lnTo>
                    <a:pt x="50" y="186"/>
                  </a:lnTo>
                  <a:lnTo>
                    <a:pt x="61" y="198"/>
                  </a:lnTo>
                  <a:lnTo>
                    <a:pt x="74" y="212"/>
                  </a:lnTo>
                  <a:lnTo>
                    <a:pt x="88" y="226"/>
                  </a:lnTo>
                  <a:lnTo>
                    <a:pt x="103" y="240"/>
                  </a:lnTo>
                  <a:lnTo>
                    <a:pt x="119" y="253"/>
                  </a:lnTo>
                  <a:lnTo>
                    <a:pt x="135" y="265"/>
                  </a:lnTo>
                  <a:lnTo>
                    <a:pt x="152" y="276"/>
                  </a:lnTo>
                  <a:lnTo>
                    <a:pt x="169" y="285"/>
                  </a:lnTo>
                  <a:lnTo>
                    <a:pt x="187" y="292"/>
                  </a:lnTo>
                  <a:lnTo>
                    <a:pt x="204" y="295"/>
                  </a:lnTo>
                  <a:lnTo>
                    <a:pt x="220" y="295"/>
                  </a:lnTo>
                  <a:lnTo>
                    <a:pt x="233" y="291"/>
                  </a:lnTo>
                  <a:lnTo>
                    <a:pt x="247" y="281"/>
                  </a:lnTo>
                  <a:lnTo>
                    <a:pt x="263" y="269"/>
                  </a:lnTo>
                  <a:lnTo>
                    <a:pt x="279" y="251"/>
                  </a:lnTo>
                  <a:lnTo>
                    <a:pt x="297" y="232"/>
                  </a:lnTo>
                  <a:lnTo>
                    <a:pt x="314" y="210"/>
                  </a:lnTo>
                  <a:lnTo>
                    <a:pt x="333" y="186"/>
                  </a:lnTo>
                  <a:lnTo>
                    <a:pt x="351" y="162"/>
                  </a:lnTo>
                  <a:lnTo>
                    <a:pt x="369" y="137"/>
                  </a:lnTo>
                  <a:lnTo>
                    <a:pt x="385" y="113"/>
                  </a:lnTo>
                  <a:lnTo>
                    <a:pt x="400" y="90"/>
                  </a:lnTo>
                  <a:lnTo>
                    <a:pt x="414" y="69"/>
                  </a:lnTo>
                  <a:lnTo>
                    <a:pt x="425" y="51"/>
                  </a:lnTo>
                  <a:lnTo>
                    <a:pt x="435" y="35"/>
                  </a:lnTo>
                  <a:lnTo>
                    <a:pt x="442" y="23"/>
                  </a:lnTo>
                  <a:lnTo>
                    <a:pt x="446" y="16"/>
                  </a:lnTo>
                  <a:lnTo>
                    <a:pt x="476" y="0"/>
                  </a:lnTo>
                  <a:lnTo>
                    <a:pt x="475" y="3"/>
                  </a:lnTo>
                  <a:lnTo>
                    <a:pt x="470" y="9"/>
                  </a:lnTo>
                  <a:lnTo>
                    <a:pt x="464" y="21"/>
                  </a:lnTo>
                  <a:lnTo>
                    <a:pt x="455" y="36"/>
                  </a:lnTo>
                  <a:lnTo>
                    <a:pt x="445" y="53"/>
                  </a:lnTo>
                  <a:lnTo>
                    <a:pt x="433" y="74"/>
                  </a:lnTo>
                  <a:lnTo>
                    <a:pt x="419" y="96"/>
                  </a:lnTo>
                  <a:lnTo>
                    <a:pt x="405" y="119"/>
                  </a:lnTo>
                  <a:lnTo>
                    <a:pt x="389" y="144"/>
                  </a:lnTo>
                  <a:lnTo>
                    <a:pt x="373" y="169"/>
                  </a:lnTo>
                  <a:lnTo>
                    <a:pt x="357" y="194"/>
                  </a:lnTo>
                  <a:lnTo>
                    <a:pt x="341" y="218"/>
                  </a:lnTo>
                  <a:lnTo>
                    <a:pt x="325" y="241"/>
                  </a:lnTo>
                  <a:lnTo>
                    <a:pt x="309" y="262"/>
                  </a:lnTo>
                  <a:lnTo>
                    <a:pt x="294" y="281"/>
                  </a:lnTo>
                  <a:lnTo>
                    <a:pt x="280" y="2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0" name="Freeform 392"/>
            <p:cNvSpPr>
              <a:spLocks/>
            </p:cNvSpPr>
            <p:nvPr/>
          </p:nvSpPr>
          <p:spPr bwMode="auto">
            <a:xfrm>
              <a:off x="2121" y="747"/>
              <a:ext cx="29" cy="189"/>
            </a:xfrm>
            <a:custGeom>
              <a:avLst/>
              <a:gdLst/>
              <a:ahLst/>
              <a:cxnLst>
                <a:cxn ang="0">
                  <a:pos x="44" y="57"/>
                </a:cxn>
                <a:cxn ang="0">
                  <a:pos x="33" y="159"/>
                </a:cxn>
                <a:cxn ang="0">
                  <a:pos x="59" y="378"/>
                </a:cxn>
                <a:cxn ang="0">
                  <a:pos x="41" y="350"/>
                </a:cxn>
                <a:cxn ang="0">
                  <a:pos x="29" y="317"/>
                </a:cxn>
                <a:cxn ang="0">
                  <a:pos x="18" y="279"/>
                </a:cxn>
                <a:cxn ang="0">
                  <a:pos x="13" y="237"/>
                </a:cxn>
                <a:cxn ang="0">
                  <a:pos x="8" y="194"/>
                </a:cxn>
                <a:cxn ang="0">
                  <a:pos x="5" y="152"/>
                </a:cxn>
                <a:cxn ang="0">
                  <a:pos x="2" y="110"/>
                </a:cxn>
                <a:cxn ang="0">
                  <a:pos x="0" y="73"/>
                </a:cxn>
                <a:cxn ang="0">
                  <a:pos x="2" y="64"/>
                </a:cxn>
                <a:cxn ang="0">
                  <a:pos x="6" y="54"/>
                </a:cxn>
                <a:cxn ang="0">
                  <a:pos x="10" y="44"/>
                </a:cxn>
                <a:cxn ang="0">
                  <a:pos x="16" y="33"/>
                </a:cxn>
                <a:cxn ang="0">
                  <a:pos x="23" y="23"/>
                </a:cxn>
                <a:cxn ang="0">
                  <a:pos x="31" y="14"/>
                </a:cxn>
                <a:cxn ang="0">
                  <a:pos x="39" y="6"/>
                </a:cxn>
                <a:cxn ang="0">
                  <a:pos x="48" y="0"/>
                </a:cxn>
                <a:cxn ang="0">
                  <a:pos x="48" y="7"/>
                </a:cxn>
                <a:cxn ang="0">
                  <a:pos x="47" y="22"/>
                </a:cxn>
                <a:cxn ang="0">
                  <a:pos x="45" y="41"/>
                </a:cxn>
                <a:cxn ang="0">
                  <a:pos x="44" y="57"/>
                </a:cxn>
              </a:cxnLst>
              <a:rect l="0" t="0" r="r" b="b"/>
              <a:pathLst>
                <a:path w="59" h="378">
                  <a:moveTo>
                    <a:pt x="44" y="57"/>
                  </a:moveTo>
                  <a:lnTo>
                    <a:pt x="33" y="159"/>
                  </a:lnTo>
                  <a:lnTo>
                    <a:pt x="59" y="378"/>
                  </a:lnTo>
                  <a:lnTo>
                    <a:pt x="41" y="350"/>
                  </a:lnTo>
                  <a:lnTo>
                    <a:pt x="29" y="317"/>
                  </a:lnTo>
                  <a:lnTo>
                    <a:pt x="18" y="279"/>
                  </a:lnTo>
                  <a:lnTo>
                    <a:pt x="13" y="237"/>
                  </a:lnTo>
                  <a:lnTo>
                    <a:pt x="8" y="194"/>
                  </a:lnTo>
                  <a:lnTo>
                    <a:pt x="5" y="152"/>
                  </a:lnTo>
                  <a:lnTo>
                    <a:pt x="2" y="110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6" y="54"/>
                  </a:lnTo>
                  <a:lnTo>
                    <a:pt x="10" y="44"/>
                  </a:lnTo>
                  <a:lnTo>
                    <a:pt x="16" y="33"/>
                  </a:lnTo>
                  <a:lnTo>
                    <a:pt x="23" y="23"/>
                  </a:lnTo>
                  <a:lnTo>
                    <a:pt x="31" y="14"/>
                  </a:lnTo>
                  <a:lnTo>
                    <a:pt x="39" y="6"/>
                  </a:lnTo>
                  <a:lnTo>
                    <a:pt x="48" y="0"/>
                  </a:lnTo>
                  <a:lnTo>
                    <a:pt x="48" y="7"/>
                  </a:lnTo>
                  <a:lnTo>
                    <a:pt x="47" y="22"/>
                  </a:lnTo>
                  <a:lnTo>
                    <a:pt x="45" y="41"/>
                  </a:lnTo>
                  <a:lnTo>
                    <a:pt x="44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1" name="Freeform 393"/>
            <p:cNvSpPr>
              <a:spLocks/>
            </p:cNvSpPr>
            <p:nvPr/>
          </p:nvSpPr>
          <p:spPr bwMode="auto">
            <a:xfrm>
              <a:off x="2084" y="305"/>
              <a:ext cx="26" cy="4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6" y="12"/>
                </a:cxn>
                <a:cxn ang="0">
                  <a:pos x="9" y="22"/>
                </a:cxn>
                <a:cxn ang="0">
                  <a:pos x="14" y="32"/>
                </a:cxn>
                <a:cxn ang="0">
                  <a:pos x="20" y="41"/>
                </a:cxn>
                <a:cxn ang="0">
                  <a:pos x="27" y="51"/>
                </a:cxn>
                <a:cxn ang="0">
                  <a:pos x="35" y="59"/>
                </a:cxn>
                <a:cxn ang="0">
                  <a:pos x="43" y="67"/>
                </a:cxn>
                <a:cxn ang="0">
                  <a:pos x="53" y="75"/>
                </a:cxn>
                <a:cxn ang="0">
                  <a:pos x="51" y="81"/>
                </a:cxn>
                <a:cxn ang="0">
                  <a:pos x="45" y="88"/>
                </a:cxn>
                <a:cxn ang="0">
                  <a:pos x="38" y="93"/>
                </a:cxn>
                <a:cxn ang="0">
                  <a:pos x="35" y="93"/>
                </a:cxn>
                <a:cxn ang="0">
                  <a:pos x="36" y="86"/>
                </a:cxn>
                <a:cxn ang="0">
                  <a:pos x="36" y="81"/>
                </a:cxn>
                <a:cxn ang="0">
                  <a:pos x="32" y="75"/>
                </a:cxn>
                <a:cxn ang="0">
                  <a:pos x="29" y="69"/>
                </a:cxn>
                <a:cxn ang="0">
                  <a:pos x="23" y="65"/>
                </a:cxn>
                <a:cxn ang="0">
                  <a:pos x="17" y="59"/>
                </a:cxn>
                <a:cxn ang="0">
                  <a:pos x="12" y="53"/>
                </a:cxn>
                <a:cxn ang="0">
                  <a:pos x="6" y="46"/>
                </a:cxn>
                <a:cxn ang="0">
                  <a:pos x="1" y="33"/>
                </a:cxn>
                <a:cxn ang="0">
                  <a:pos x="0" y="17"/>
                </a:cxn>
                <a:cxn ang="0">
                  <a:pos x="1" y="5"/>
                </a:cxn>
                <a:cxn ang="0">
                  <a:pos x="4" y="0"/>
                </a:cxn>
              </a:cxnLst>
              <a:rect l="0" t="0" r="r" b="b"/>
              <a:pathLst>
                <a:path w="53" h="93">
                  <a:moveTo>
                    <a:pt x="4" y="0"/>
                  </a:moveTo>
                  <a:lnTo>
                    <a:pt x="6" y="12"/>
                  </a:lnTo>
                  <a:lnTo>
                    <a:pt x="9" y="22"/>
                  </a:lnTo>
                  <a:lnTo>
                    <a:pt x="14" y="32"/>
                  </a:lnTo>
                  <a:lnTo>
                    <a:pt x="20" y="41"/>
                  </a:lnTo>
                  <a:lnTo>
                    <a:pt x="27" y="51"/>
                  </a:lnTo>
                  <a:lnTo>
                    <a:pt x="35" y="59"/>
                  </a:lnTo>
                  <a:lnTo>
                    <a:pt x="43" y="67"/>
                  </a:lnTo>
                  <a:lnTo>
                    <a:pt x="53" y="75"/>
                  </a:lnTo>
                  <a:lnTo>
                    <a:pt x="51" y="81"/>
                  </a:lnTo>
                  <a:lnTo>
                    <a:pt x="45" y="88"/>
                  </a:lnTo>
                  <a:lnTo>
                    <a:pt x="38" y="93"/>
                  </a:lnTo>
                  <a:lnTo>
                    <a:pt x="35" y="93"/>
                  </a:lnTo>
                  <a:lnTo>
                    <a:pt x="36" y="86"/>
                  </a:lnTo>
                  <a:lnTo>
                    <a:pt x="36" y="81"/>
                  </a:lnTo>
                  <a:lnTo>
                    <a:pt x="32" y="75"/>
                  </a:lnTo>
                  <a:lnTo>
                    <a:pt x="29" y="69"/>
                  </a:lnTo>
                  <a:lnTo>
                    <a:pt x="23" y="65"/>
                  </a:lnTo>
                  <a:lnTo>
                    <a:pt x="17" y="59"/>
                  </a:lnTo>
                  <a:lnTo>
                    <a:pt x="12" y="53"/>
                  </a:lnTo>
                  <a:lnTo>
                    <a:pt x="6" y="46"/>
                  </a:lnTo>
                  <a:lnTo>
                    <a:pt x="1" y="33"/>
                  </a:lnTo>
                  <a:lnTo>
                    <a:pt x="0" y="17"/>
                  </a:lnTo>
                  <a:lnTo>
                    <a:pt x="1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2" name="Freeform 394"/>
            <p:cNvSpPr>
              <a:spLocks/>
            </p:cNvSpPr>
            <p:nvPr/>
          </p:nvSpPr>
          <p:spPr bwMode="auto">
            <a:xfrm>
              <a:off x="2067" y="364"/>
              <a:ext cx="41" cy="2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77" y="12"/>
                </a:cxn>
                <a:cxn ang="0">
                  <a:pos x="73" y="20"/>
                </a:cxn>
                <a:cxn ang="0">
                  <a:pos x="65" y="28"/>
                </a:cxn>
                <a:cxn ang="0">
                  <a:pos x="52" y="38"/>
                </a:cxn>
                <a:cxn ang="0">
                  <a:pos x="37" y="39"/>
                </a:cxn>
                <a:cxn ang="0">
                  <a:pos x="25" y="38"/>
                </a:cxn>
                <a:cxn ang="0">
                  <a:pos x="16" y="35"/>
                </a:cxn>
                <a:cxn ang="0">
                  <a:pos x="9" y="31"/>
                </a:cxn>
                <a:cxn ang="0">
                  <a:pos x="4" y="27"/>
                </a:cxn>
                <a:cxn ang="0">
                  <a:pos x="1" y="23"/>
                </a:cxn>
                <a:cxn ang="0">
                  <a:pos x="0" y="19"/>
                </a:cxn>
                <a:cxn ang="0">
                  <a:pos x="0" y="17"/>
                </a:cxn>
                <a:cxn ang="0">
                  <a:pos x="18" y="21"/>
                </a:cxn>
                <a:cxn ang="0">
                  <a:pos x="34" y="23"/>
                </a:cxn>
                <a:cxn ang="0">
                  <a:pos x="48" y="20"/>
                </a:cxn>
                <a:cxn ang="0">
                  <a:pos x="60" y="15"/>
                </a:cxn>
                <a:cxn ang="0">
                  <a:pos x="69" y="10"/>
                </a:cxn>
                <a:cxn ang="0">
                  <a:pos x="76" y="4"/>
                </a:cxn>
                <a:cxn ang="0">
                  <a:pos x="79" y="1"/>
                </a:cxn>
                <a:cxn ang="0">
                  <a:pos x="82" y="0"/>
                </a:cxn>
              </a:cxnLst>
              <a:rect l="0" t="0" r="r" b="b"/>
              <a:pathLst>
                <a:path w="82" h="39">
                  <a:moveTo>
                    <a:pt x="82" y="0"/>
                  </a:moveTo>
                  <a:lnTo>
                    <a:pt x="77" y="12"/>
                  </a:lnTo>
                  <a:lnTo>
                    <a:pt x="73" y="20"/>
                  </a:lnTo>
                  <a:lnTo>
                    <a:pt x="65" y="28"/>
                  </a:lnTo>
                  <a:lnTo>
                    <a:pt x="52" y="38"/>
                  </a:lnTo>
                  <a:lnTo>
                    <a:pt x="37" y="39"/>
                  </a:lnTo>
                  <a:lnTo>
                    <a:pt x="25" y="38"/>
                  </a:lnTo>
                  <a:lnTo>
                    <a:pt x="16" y="35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18" y="21"/>
                  </a:lnTo>
                  <a:lnTo>
                    <a:pt x="34" y="23"/>
                  </a:lnTo>
                  <a:lnTo>
                    <a:pt x="48" y="20"/>
                  </a:lnTo>
                  <a:lnTo>
                    <a:pt x="60" y="15"/>
                  </a:lnTo>
                  <a:lnTo>
                    <a:pt x="69" y="10"/>
                  </a:lnTo>
                  <a:lnTo>
                    <a:pt x="76" y="4"/>
                  </a:lnTo>
                  <a:lnTo>
                    <a:pt x="79" y="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3" name="Freeform 399"/>
            <p:cNvSpPr>
              <a:spLocks/>
            </p:cNvSpPr>
            <p:nvPr/>
          </p:nvSpPr>
          <p:spPr bwMode="auto">
            <a:xfrm>
              <a:off x="2011" y="296"/>
              <a:ext cx="41" cy="37"/>
            </a:xfrm>
            <a:custGeom>
              <a:avLst/>
              <a:gdLst/>
              <a:ahLst/>
              <a:cxnLst>
                <a:cxn ang="0">
                  <a:pos x="13" y="28"/>
                </a:cxn>
                <a:cxn ang="0">
                  <a:pos x="14" y="20"/>
                </a:cxn>
                <a:cxn ang="0">
                  <a:pos x="17" y="12"/>
                </a:cxn>
                <a:cxn ang="0">
                  <a:pos x="23" y="5"/>
                </a:cxn>
                <a:cxn ang="0">
                  <a:pos x="31" y="0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4" y="13"/>
                </a:cxn>
                <a:cxn ang="0">
                  <a:pos x="1" y="21"/>
                </a:cxn>
                <a:cxn ang="0">
                  <a:pos x="0" y="30"/>
                </a:cxn>
                <a:cxn ang="0">
                  <a:pos x="1" y="39"/>
                </a:cxn>
                <a:cxn ang="0">
                  <a:pos x="5" y="47"/>
                </a:cxn>
                <a:cxn ang="0">
                  <a:pos x="9" y="54"/>
                </a:cxn>
                <a:cxn ang="0">
                  <a:pos x="15" y="61"/>
                </a:cxn>
                <a:cxn ang="0">
                  <a:pos x="23" y="66"/>
                </a:cxn>
                <a:cxn ang="0">
                  <a:pos x="31" y="70"/>
                </a:cxn>
                <a:cxn ang="0">
                  <a:pos x="40" y="72"/>
                </a:cxn>
                <a:cxn ang="0">
                  <a:pos x="51" y="73"/>
                </a:cxn>
                <a:cxn ang="0">
                  <a:pos x="60" y="72"/>
                </a:cxn>
                <a:cxn ang="0">
                  <a:pos x="69" y="71"/>
                </a:cxn>
                <a:cxn ang="0">
                  <a:pos x="76" y="68"/>
                </a:cxn>
                <a:cxn ang="0">
                  <a:pos x="83" y="63"/>
                </a:cxn>
                <a:cxn ang="0">
                  <a:pos x="78" y="64"/>
                </a:cxn>
                <a:cxn ang="0">
                  <a:pos x="75" y="64"/>
                </a:cxn>
                <a:cxn ang="0">
                  <a:pos x="70" y="65"/>
                </a:cxn>
                <a:cxn ang="0">
                  <a:pos x="66" y="65"/>
                </a:cxn>
                <a:cxn ang="0">
                  <a:pos x="55" y="64"/>
                </a:cxn>
                <a:cxn ang="0">
                  <a:pos x="45" y="63"/>
                </a:cxn>
                <a:cxn ang="0">
                  <a:pos x="36" y="59"/>
                </a:cxn>
                <a:cxn ang="0">
                  <a:pos x="29" y="55"/>
                </a:cxn>
                <a:cxn ang="0">
                  <a:pos x="22" y="49"/>
                </a:cxn>
                <a:cxn ang="0">
                  <a:pos x="17" y="43"/>
                </a:cxn>
                <a:cxn ang="0">
                  <a:pos x="14" y="36"/>
                </a:cxn>
                <a:cxn ang="0">
                  <a:pos x="13" y="28"/>
                </a:cxn>
              </a:cxnLst>
              <a:rect l="0" t="0" r="r" b="b"/>
              <a:pathLst>
                <a:path w="83" h="73">
                  <a:moveTo>
                    <a:pt x="13" y="28"/>
                  </a:moveTo>
                  <a:lnTo>
                    <a:pt x="14" y="20"/>
                  </a:lnTo>
                  <a:lnTo>
                    <a:pt x="17" y="12"/>
                  </a:lnTo>
                  <a:lnTo>
                    <a:pt x="23" y="5"/>
                  </a:lnTo>
                  <a:lnTo>
                    <a:pt x="31" y="0"/>
                  </a:lnTo>
                  <a:lnTo>
                    <a:pt x="13" y="0"/>
                  </a:lnTo>
                  <a:lnTo>
                    <a:pt x="7" y="6"/>
                  </a:lnTo>
                  <a:lnTo>
                    <a:pt x="4" y="13"/>
                  </a:lnTo>
                  <a:lnTo>
                    <a:pt x="1" y="21"/>
                  </a:lnTo>
                  <a:lnTo>
                    <a:pt x="0" y="30"/>
                  </a:lnTo>
                  <a:lnTo>
                    <a:pt x="1" y="39"/>
                  </a:lnTo>
                  <a:lnTo>
                    <a:pt x="5" y="47"/>
                  </a:lnTo>
                  <a:lnTo>
                    <a:pt x="9" y="54"/>
                  </a:lnTo>
                  <a:lnTo>
                    <a:pt x="15" y="61"/>
                  </a:lnTo>
                  <a:lnTo>
                    <a:pt x="23" y="66"/>
                  </a:lnTo>
                  <a:lnTo>
                    <a:pt x="31" y="70"/>
                  </a:lnTo>
                  <a:lnTo>
                    <a:pt x="40" y="72"/>
                  </a:lnTo>
                  <a:lnTo>
                    <a:pt x="51" y="73"/>
                  </a:lnTo>
                  <a:lnTo>
                    <a:pt x="60" y="72"/>
                  </a:lnTo>
                  <a:lnTo>
                    <a:pt x="69" y="71"/>
                  </a:lnTo>
                  <a:lnTo>
                    <a:pt x="76" y="68"/>
                  </a:lnTo>
                  <a:lnTo>
                    <a:pt x="83" y="63"/>
                  </a:lnTo>
                  <a:lnTo>
                    <a:pt x="78" y="64"/>
                  </a:lnTo>
                  <a:lnTo>
                    <a:pt x="75" y="64"/>
                  </a:lnTo>
                  <a:lnTo>
                    <a:pt x="70" y="65"/>
                  </a:lnTo>
                  <a:lnTo>
                    <a:pt x="66" y="65"/>
                  </a:lnTo>
                  <a:lnTo>
                    <a:pt x="55" y="64"/>
                  </a:lnTo>
                  <a:lnTo>
                    <a:pt x="45" y="63"/>
                  </a:lnTo>
                  <a:lnTo>
                    <a:pt x="36" y="59"/>
                  </a:lnTo>
                  <a:lnTo>
                    <a:pt x="29" y="55"/>
                  </a:lnTo>
                  <a:lnTo>
                    <a:pt x="22" y="49"/>
                  </a:lnTo>
                  <a:lnTo>
                    <a:pt x="17" y="43"/>
                  </a:lnTo>
                  <a:lnTo>
                    <a:pt x="14" y="36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94" name="Freeform 400"/>
            <p:cNvSpPr>
              <a:spLocks/>
            </p:cNvSpPr>
            <p:nvPr/>
          </p:nvSpPr>
          <p:spPr bwMode="auto">
            <a:xfrm>
              <a:off x="2104" y="286"/>
              <a:ext cx="37" cy="33"/>
            </a:xfrm>
            <a:custGeom>
              <a:avLst/>
              <a:gdLst/>
              <a:ahLst/>
              <a:cxnLst>
                <a:cxn ang="0">
                  <a:pos x="12" y="25"/>
                </a:cxn>
                <a:cxn ang="0">
                  <a:pos x="13" y="17"/>
                </a:cxn>
                <a:cxn ang="0">
                  <a:pos x="17" y="10"/>
                </a:cxn>
                <a:cxn ang="0">
                  <a:pos x="22" y="4"/>
                </a:cxn>
                <a:cxn ang="0">
                  <a:pos x="29" y="0"/>
                </a:cxn>
                <a:cxn ang="0">
                  <a:pos x="12" y="0"/>
                </a:cxn>
                <a:cxn ang="0">
                  <a:pos x="7" y="6"/>
                </a:cxn>
                <a:cxn ang="0">
                  <a:pos x="4" y="11"/>
                </a:cxn>
                <a:cxn ang="0">
                  <a:pos x="2" y="18"/>
                </a:cxn>
                <a:cxn ang="0">
                  <a:pos x="0" y="26"/>
                </a:cxn>
                <a:cxn ang="0">
                  <a:pos x="2" y="34"/>
                </a:cxn>
                <a:cxn ang="0">
                  <a:pos x="4" y="41"/>
                </a:cxn>
                <a:cxn ang="0">
                  <a:pos x="9" y="48"/>
                </a:cxn>
                <a:cxn ang="0">
                  <a:pos x="14" y="54"/>
                </a:cxn>
                <a:cxn ang="0">
                  <a:pos x="21" y="59"/>
                </a:cxn>
                <a:cxn ang="0">
                  <a:pos x="28" y="62"/>
                </a:cxn>
                <a:cxn ang="0">
                  <a:pos x="37" y="64"/>
                </a:cxn>
                <a:cxn ang="0">
                  <a:pos x="47" y="66"/>
                </a:cxn>
                <a:cxn ang="0">
                  <a:pos x="55" y="64"/>
                </a:cxn>
                <a:cxn ang="0">
                  <a:pos x="63" y="63"/>
                </a:cxn>
                <a:cxn ang="0">
                  <a:pos x="70" y="61"/>
                </a:cxn>
                <a:cxn ang="0">
                  <a:pos x="75" y="57"/>
                </a:cxn>
                <a:cxn ang="0">
                  <a:pos x="72" y="59"/>
                </a:cxn>
                <a:cxn ang="0">
                  <a:pos x="67" y="59"/>
                </a:cxn>
                <a:cxn ang="0">
                  <a:pos x="64" y="59"/>
                </a:cxn>
                <a:cxn ang="0">
                  <a:pos x="59" y="59"/>
                </a:cxn>
                <a:cxn ang="0">
                  <a:pos x="50" y="57"/>
                </a:cxn>
                <a:cxn ang="0">
                  <a:pos x="41" y="56"/>
                </a:cxn>
                <a:cxn ang="0">
                  <a:pos x="33" y="53"/>
                </a:cxn>
                <a:cxn ang="0">
                  <a:pos x="26" y="48"/>
                </a:cxn>
                <a:cxn ang="0">
                  <a:pos x="20" y="44"/>
                </a:cxn>
                <a:cxn ang="0">
                  <a:pos x="15" y="38"/>
                </a:cxn>
                <a:cxn ang="0">
                  <a:pos x="13" y="32"/>
                </a:cxn>
                <a:cxn ang="0">
                  <a:pos x="12" y="25"/>
                </a:cxn>
              </a:cxnLst>
              <a:rect l="0" t="0" r="r" b="b"/>
              <a:pathLst>
                <a:path w="75" h="66">
                  <a:moveTo>
                    <a:pt x="12" y="25"/>
                  </a:moveTo>
                  <a:lnTo>
                    <a:pt x="13" y="17"/>
                  </a:lnTo>
                  <a:lnTo>
                    <a:pt x="17" y="10"/>
                  </a:lnTo>
                  <a:lnTo>
                    <a:pt x="22" y="4"/>
                  </a:lnTo>
                  <a:lnTo>
                    <a:pt x="29" y="0"/>
                  </a:lnTo>
                  <a:lnTo>
                    <a:pt x="12" y="0"/>
                  </a:lnTo>
                  <a:lnTo>
                    <a:pt x="7" y="6"/>
                  </a:lnTo>
                  <a:lnTo>
                    <a:pt x="4" y="11"/>
                  </a:lnTo>
                  <a:lnTo>
                    <a:pt x="2" y="18"/>
                  </a:lnTo>
                  <a:lnTo>
                    <a:pt x="0" y="26"/>
                  </a:lnTo>
                  <a:lnTo>
                    <a:pt x="2" y="34"/>
                  </a:lnTo>
                  <a:lnTo>
                    <a:pt x="4" y="41"/>
                  </a:lnTo>
                  <a:lnTo>
                    <a:pt x="9" y="48"/>
                  </a:lnTo>
                  <a:lnTo>
                    <a:pt x="14" y="54"/>
                  </a:lnTo>
                  <a:lnTo>
                    <a:pt x="21" y="59"/>
                  </a:lnTo>
                  <a:lnTo>
                    <a:pt x="28" y="62"/>
                  </a:lnTo>
                  <a:lnTo>
                    <a:pt x="37" y="64"/>
                  </a:lnTo>
                  <a:lnTo>
                    <a:pt x="47" y="66"/>
                  </a:lnTo>
                  <a:lnTo>
                    <a:pt x="55" y="64"/>
                  </a:lnTo>
                  <a:lnTo>
                    <a:pt x="63" y="63"/>
                  </a:lnTo>
                  <a:lnTo>
                    <a:pt x="70" y="61"/>
                  </a:lnTo>
                  <a:lnTo>
                    <a:pt x="75" y="57"/>
                  </a:lnTo>
                  <a:lnTo>
                    <a:pt x="72" y="59"/>
                  </a:lnTo>
                  <a:lnTo>
                    <a:pt x="67" y="59"/>
                  </a:lnTo>
                  <a:lnTo>
                    <a:pt x="64" y="59"/>
                  </a:lnTo>
                  <a:lnTo>
                    <a:pt x="59" y="59"/>
                  </a:lnTo>
                  <a:lnTo>
                    <a:pt x="50" y="57"/>
                  </a:lnTo>
                  <a:lnTo>
                    <a:pt x="41" y="56"/>
                  </a:lnTo>
                  <a:lnTo>
                    <a:pt x="33" y="53"/>
                  </a:lnTo>
                  <a:lnTo>
                    <a:pt x="26" y="48"/>
                  </a:lnTo>
                  <a:lnTo>
                    <a:pt x="20" y="44"/>
                  </a:lnTo>
                  <a:lnTo>
                    <a:pt x="15" y="38"/>
                  </a:lnTo>
                  <a:lnTo>
                    <a:pt x="13" y="32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198" name="Curved Connector 197"/>
          <p:cNvCxnSpPr/>
          <p:nvPr/>
        </p:nvCxnSpPr>
        <p:spPr>
          <a:xfrm>
            <a:off x="2438400" y="1600200"/>
            <a:ext cx="914400" cy="685800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95" name="Curved Connector 194"/>
          <p:cNvCxnSpPr/>
          <p:nvPr/>
        </p:nvCxnSpPr>
        <p:spPr>
          <a:xfrm>
            <a:off x="6248400" y="1371600"/>
            <a:ext cx="457200" cy="152400"/>
          </a:xfrm>
          <a:prstGeom prst="curvedConnector3">
            <a:avLst>
              <a:gd name="adj1" fmla="val 50000"/>
            </a:avLst>
          </a:prstGeom>
          <a:ln w="28575">
            <a:solidFill>
              <a:srgbClr val="FF0000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6" name="TextBox 195"/>
          <p:cNvSpPr txBox="1"/>
          <p:nvPr/>
        </p:nvSpPr>
        <p:spPr>
          <a:xfrm>
            <a:off x="5715000" y="19812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Lifeguard  1</a:t>
            </a:r>
          </a:p>
        </p:txBody>
      </p:sp>
    </p:spTree>
    <p:custDataLst>
      <p:tags r:id="rId1"/>
    </p:custDataLst>
  </p:cSld>
  <p:clrMapOvr>
    <a:masterClrMapping/>
  </p:clrMapOvr>
  <p:transition advTm="6723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1000"/>
                                        <p:tgtEl>
                                          <p:spTgt spid="10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0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10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9" dur="10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2" dur="1000"/>
                                        <p:tgtEl>
                                          <p:spTgt spid="11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5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1000"/>
                                        <p:tgtEl>
                                          <p:spTgt spid="16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1" dur="100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1000"/>
                                        <p:tgtEl>
                                          <p:spTgt spid="1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2" dur="1000"/>
                                        <p:tgtEl>
                                          <p:spTgt spid="1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5" dur="1000"/>
                                        <p:tgtEl>
                                          <p:spTgt spid="1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8" dur="1000"/>
                                        <p:tgtEl>
                                          <p:spTgt spid="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4" grpId="0"/>
      <p:bldP spid="28" grpId="0"/>
      <p:bldP spid="28" grpId="1"/>
      <p:bldP spid="33" grpId="0"/>
      <p:bldP spid="157" grpId="0"/>
      <p:bldP spid="159" grpId="0"/>
      <p:bldP spid="159" grpId="1"/>
      <p:bldP spid="19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9"/>
          <p:cNvGrpSpPr/>
          <p:nvPr/>
        </p:nvGrpSpPr>
        <p:grpSpPr>
          <a:xfrm>
            <a:off x="1524000" y="1295400"/>
            <a:ext cx="1295400" cy="2209800"/>
            <a:chOff x="7239000" y="1219200"/>
            <a:chExt cx="990600" cy="4343400"/>
          </a:xfrm>
        </p:grpSpPr>
        <p:sp>
          <p:nvSpPr>
            <p:cNvPr id="5" name="Rectangle 4"/>
            <p:cNvSpPr/>
            <p:nvPr/>
          </p:nvSpPr>
          <p:spPr>
            <a:xfrm rot="5400000">
              <a:off x="5486400" y="2971800"/>
              <a:ext cx="4343400" cy="838200"/>
            </a:xfrm>
            <a:prstGeom prst="rect">
              <a:avLst/>
            </a:prstGeom>
            <a:ln>
              <a:solidFill>
                <a:schemeClr val="accent2">
                  <a:lumMod val="75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lIns="0" tIns="0" rIns="0" bIns="0" rtlCol="0" anchor="t" anchorCtr="0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p=malloc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*p=…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7" name="TextBox 6"/>
            <p:cNvSpPr txBox="1"/>
            <p:nvPr/>
          </p:nvSpPr>
          <p:spPr>
            <a:xfrm>
              <a:off x="7315200" y="3745468"/>
              <a:ext cx="914400" cy="725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noFill/>
        </p:spPr>
        <p:txBody>
          <a:bodyPr/>
          <a:lstStyle/>
          <a:p>
            <a:r>
              <a:rPr lang="en-US" dirty="0" smtClean="0"/>
              <a:t>Dynamically Monitoring Parallel Programs</a:t>
            </a:r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idx="1"/>
          </p:nvPr>
        </p:nvSpPr>
        <p:spPr>
          <a:xfrm>
            <a:off x="838200" y="3810000"/>
            <a:ext cx="7467600" cy="2286000"/>
          </a:xfrm>
        </p:spPr>
        <p:txBody>
          <a:bodyPr>
            <a:noAutofit/>
          </a:bodyPr>
          <a:lstStyle/>
          <a:p>
            <a:r>
              <a:rPr lang="en-US" sz="1900" dirty="0" smtClean="0"/>
              <a:t>Updating metadata straightforward for sequential programs</a:t>
            </a:r>
          </a:p>
          <a:p>
            <a:r>
              <a:rPr lang="en-US" sz="1900" dirty="0" smtClean="0"/>
              <a:t>Parallel apps:  </a:t>
            </a:r>
            <a:r>
              <a:rPr lang="en-US" sz="1900" b="1" i="1" dirty="0" smtClean="0">
                <a:solidFill>
                  <a:schemeClr val="accent4"/>
                </a:solidFill>
              </a:rPr>
              <a:t>inter-thread data dependences </a:t>
            </a:r>
            <a:r>
              <a:rPr lang="en-US" sz="1900" dirty="0" smtClean="0"/>
              <a:t>complicate lifeguards </a:t>
            </a:r>
          </a:p>
          <a:p>
            <a:r>
              <a:rPr lang="en-US" sz="1900" b="1" dirty="0" smtClean="0">
                <a:solidFill>
                  <a:schemeClr val="accent4"/>
                </a:solidFill>
              </a:rPr>
              <a:t>ParaLog:  </a:t>
            </a:r>
            <a:r>
              <a:rPr lang="en-US" sz="1900" dirty="0" smtClean="0"/>
              <a:t>Expose inter-thread data-dependences to lifeguard</a:t>
            </a:r>
          </a:p>
          <a:p>
            <a:pPr lvl="1">
              <a:buNone/>
            </a:pPr>
            <a:r>
              <a:rPr lang="en-US" sz="1900" dirty="0" smtClean="0"/>
              <a:t>+	Parallel lifeguards for parallel applications</a:t>
            </a:r>
          </a:p>
          <a:p>
            <a:pPr lvl="1">
              <a:buFontTx/>
              <a:buChar char="-"/>
            </a:pPr>
            <a:r>
              <a:rPr lang="en-US" sz="1900" dirty="0" smtClean="0"/>
              <a:t>Specialized hardware</a:t>
            </a:r>
          </a:p>
          <a:p>
            <a:pPr lvl="1">
              <a:buFontTx/>
              <a:buChar char="-"/>
            </a:pPr>
            <a:r>
              <a:rPr lang="en-US" sz="1900" dirty="0" smtClean="0"/>
              <a:t>Requires sequential consistency or total store order</a:t>
            </a:r>
          </a:p>
          <a:p>
            <a:pPr lvl="1"/>
            <a:endParaRPr lang="en-US" sz="1900" dirty="0" smtClean="0"/>
          </a:p>
          <a:p>
            <a:pPr lvl="1"/>
            <a:endParaRPr lang="en-US" sz="1900" dirty="0" smtClean="0"/>
          </a:p>
          <a:p>
            <a:endParaRPr lang="en-US" sz="1900" i="1" dirty="0" smtClean="0"/>
          </a:p>
          <a:p>
            <a:pPr lvl="1"/>
            <a:endParaRPr lang="en-US" sz="1900" dirty="0" smtClean="0"/>
          </a:p>
        </p:txBody>
      </p:sp>
      <p:sp>
        <p:nvSpPr>
          <p:cNvPr id="24" name="TextBox 23"/>
          <p:cNvSpPr txBox="1"/>
          <p:nvPr/>
        </p:nvSpPr>
        <p:spPr>
          <a:xfrm>
            <a:off x="2057400" y="3602495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Thread 1</a:t>
            </a:r>
          </a:p>
        </p:txBody>
      </p:sp>
      <p:sp>
        <p:nvSpPr>
          <p:cNvPr id="44" name="Down Arrow 43"/>
          <p:cNvSpPr/>
          <p:nvPr/>
        </p:nvSpPr>
        <p:spPr>
          <a:xfrm>
            <a:off x="1219200" y="3117494"/>
            <a:ext cx="304800" cy="474784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000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sz="1000" dirty="0">
              <a:solidFill>
                <a:schemeClr val="tx1"/>
              </a:solidFill>
              <a:latin typeface="Calibri" pitchFamily="34" charset="0"/>
            </a:endParaRPr>
          </a:p>
        </p:txBody>
      </p:sp>
      <p:pic>
        <p:nvPicPr>
          <p:cNvPr id="1030" name="Picture 6" descr="C:\Users\Michelle\AppData\Local\Microsoft\Windows\Temporary Internet Files\Content.IE5\1KZOMU4V\MCj0290861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209800" y="3269894"/>
            <a:ext cx="639778" cy="452576"/>
          </a:xfrm>
          <a:prstGeom prst="rect">
            <a:avLst/>
          </a:prstGeom>
          <a:noFill/>
          <a:effectLst>
            <a:glow rad="63500">
              <a:schemeClr val="accent2">
                <a:alpha val="40000"/>
              </a:schemeClr>
            </a:glow>
          </a:effectLst>
        </p:spPr>
      </p:pic>
      <p:grpSp>
        <p:nvGrpSpPr>
          <p:cNvPr id="4" name="Group 9"/>
          <p:cNvGrpSpPr/>
          <p:nvPr/>
        </p:nvGrpSpPr>
        <p:grpSpPr>
          <a:xfrm>
            <a:off x="3276600" y="1302106"/>
            <a:ext cx="1295400" cy="2209800"/>
            <a:chOff x="7239000" y="1219200"/>
            <a:chExt cx="990600" cy="4343400"/>
          </a:xfrm>
        </p:grpSpPr>
        <p:sp>
          <p:nvSpPr>
            <p:cNvPr id="26" name="Rectangle 25"/>
            <p:cNvSpPr/>
            <p:nvPr/>
          </p:nvSpPr>
          <p:spPr>
            <a:xfrm rot="5400000">
              <a:off x="5486400" y="2971800"/>
              <a:ext cx="4343400" cy="838200"/>
            </a:xfrm>
            <a:prstGeom prst="rect">
              <a:avLst/>
            </a:prstGeom>
            <a:solidFill>
              <a:schemeClr val="accent4">
                <a:lumMod val="20000"/>
                <a:lumOff val="80000"/>
              </a:schemeClr>
            </a:solidFill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vert="vert270" lIns="0" tIns="0" rIns="0" bIns="0" rtlCol="0" anchor="t" anchorCtr="0"/>
            <a:lstStyle/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p=NULL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b="1" dirty="0" smtClean="0">
                  <a:solidFill>
                    <a:schemeClr val="tx1"/>
                  </a:solidFill>
                  <a:latin typeface="Courier New" pitchFamily="49" charset="0"/>
                  <a:cs typeface="Courier New" pitchFamily="49" charset="0"/>
                </a:rPr>
                <a:t>.</a:t>
              </a:r>
              <a:endParaRPr lang="en-US" b="1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endParaRPr>
            </a:p>
          </p:txBody>
        </p:sp>
        <p:sp>
          <p:nvSpPr>
            <p:cNvPr id="27" name="TextBox 26"/>
            <p:cNvSpPr txBox="1"/>
            <p:nvPr/>
          </p:nvSpPr>
          <p:spPr>
            <a:xfrm>
              <a:off x="7315200" y="3745468"/>
              <a:ext cx="914400" cy="7259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en-US" b="1" dirty="0" smtClean="0">
                <a:latin typeface="Courier New" pitchFamily="49" charset="0"/>
                <a:cs typeface="Courier New" pitchFamily="49" charset="0"/>
              </a:endParaRPr>
            </a:p>
          </p:txBody>
        </p:sp>
      </p:grpSp>
      <p:sp>
        <p:nvSpPr>
          <p:cNvPr id="28" name="TextBox 27"/>
          <p:cNvSpPr txBox="1"/>
          <p:nvPr/>
        </p:nvSpPr>
        <p:spPr>
          <a:xfrm>
            <a:off x="3810000" y="3609201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Thread 2</a:t>
            </a:r>
          </a:p>
        </p:txBody>
      </p:sp>
      <p:pic>
        <p:nvPicPr>
          <p:cNvPr id="30" name="Picture 6" descr="C:\Users\Michelle\AppData\Local\Microsoft\Windows\Temporary Internet Files\Content.IE5\1KZOMU4V\MCj02908610000[1].wmf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962400" y="3276600"/>
            <a:ext cx="639778" cy="452576"/>
          </a:xfrm>
          <a:prstGeom prst="rect">
            <a:avLst/>
          </a:prstGeom>
          <a:noFill/>
          <a:effectLst>
            <a:glow rad="63500">
              <a:schemeClr val="accent4">
                <a:alpha val="40000"/>
              </a:schemeClr>
            </a:glow>
          </a:effectLst>
        </p:spPr>
      </p:pic>
      <p:sp>
        <p:nvSpPr>
          <p:cNvPr id="33" name="TextBox 32"/>
          <p:cNvSpPr txBox="1"/>
          <p:nvPr/>
        </p:nvSpPr>
        <p:spPr>
          <a:xfrm>
            <a:off x="5638800" y="19812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Lifeguard 1</a:t>
            </a:r>
          </a:p>
        </p:txBody>
      </p:sp>
      <p:sp>
        <p:nvSpPr>
          <p:cNvPr id="34" name="TextBox 33"/>
          <p:cNvSpPr txBox="1"/>
          <p:nvPr/>
        </p:nvSpPr>
        <p:spPr>
          <a:xfrm>
            <a:off x="6477000" y="1981200"/>
            <a:ext cx="990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200" dirty="0" smtClean="0">
                <a:latin typeface="Calibri" pitchFamily="34" charset="0"/>
              </a:rPr>
              <a:t>Lifeguard 2</a:t>
            </a:r>
          </a:p>
        </p:txBody>
      </p:sp>
      <p:grpSp>
        <p:nvGrpSpPr>
          <p:cNvPr id="6" name="Group 351"/>
          <p:cNvGrpSpPr>
            <a:grpSpLocks noChangeAspect="1"/>
          </p:cNvGrpSpPr>
          <p:nvPr/>
        </p:nvGrpSpPr>
        <p:grpSpPr bwMode="auto">
          <a:xfrm flipH="1">
            <a:off x="5486400" y="1066800"/>
            <a:ext cx="837845" cy="941243"/>
            <a:chOff x="1800" y="152"/>
            <a:chExt cx="697" cy="833"/>
          </a:xfrm>
        </p:grpSpPr>
        <p:sp>
          <p:nvSpPr>
            <p:cNvPr id="36" name="Freeform 355"/>
            <p:cNvSpPr>
              <a:spLocks/>
            </p:cNvSpPr>
            <p:nvPr/>
          </p:nvSpPr>
          <p:spPr bwMode="auto">
            <a:xfrm>
              <a:off x="1809" y="219"/>
              <a:ext cx="169" cy="185"/>
            </a:xfrm>
            <a:custGeom>
              <a:avLst/>
              <a:gdLst/>
              <a:ahLst/>
              <a:cxnLst>
                <a:cxn ang="0">
                  <a:pos x="159" y="29"/>
                </a:cxn>
                <a:cxn ang="0">
                  <a:pos x="128" y="4"/>
                </a:cxn>
                <a:cxn ang="0">
                  <a:pos x="125" y="4"/>
                </a:cxn>
                <a:cxn ang="0">
                  <a:pos x="120" y="2"/>
                </a:cxn>
                <a:cxn ang="0">
                  <a:pos x="112" y="1"/>
                </a:cxn>
                <a:cxn ang="0">
                  <a:pos x="102" y="1"/>
                </a:cxn>
                <a:cxn ang="0">
                  <a:pos x="92" y="0"/>
                </a:cxn>
                <a:cxn ang="0">
                  <a:pos x="83" y="0"/>
                </a:cxn>
                <a:cxn ang="0">
                  <a:pos x="75" y="1"/>
                </a:cxn>
                <a:cxn ang="0">
                  <a:pos x="70" y="4"/>
                </a:cxn>
                <a:cxn ang="0">
                  <a:pos x="67" y="7"/>
                </a:cxn>
                <a:cxn ang="0">
                  <a:pos x="61" y="9"/>
                </a:cxn>
                <a:cxn ang="0">
                  <a:pos x="54" y="13"/>
                </a:cxn>
                <a:cxn ang="0">
                  <a:pos x="46" y="16"/>
                </a:cxn>
                <a:cxn ang="0">
                  <a:pos x="39" y="20"/>
                </a:cxn>
                <a:cxn ang="0">
                  <a:pos x="32" y="25"/>
                </a:cxn>
                <a:cxn ang="0">
                  <a:pos x="28" y="31"/>
                </a:cxn>
                <a:cxn ang="0">
                  <a:pos x="25" y="39"/>
                </a:cxn>
                <a:cxn ang="0">
                  <a:pos x="25" y="60"/>
                </a:cxn>
                <a:cxn ang="0">
                  <a:pos x="29" y="84"/>
                </a:cxn>
                <a:cxn ang="0">
                  <a:pos x="32" y="106"/>
                </a:cxn>
                <a:cxn ang="0">
                  <a:pos x="34" y="120"/>
                </a:cxn>
                <a:cxn ang="0">
                  <a:pos x="36" y="128"/>
                </a:cxn>
                <a:cxn ang="0">
                  <a:pos x="36" y="136"/>
                </a:cxn>
                <a:cxn ang="0">
                  <a:pos x="34" y="143"/>
                </a:cxn>
                <a:cxn ang="0">
                  <a:pos x="34" y="145"/>
                </a:cxn>
                <a:cxn ang="0">
                  <a:pos x="0" y="150"/>
                </a:cxn>
                <a:cxn ang="0">
                  <a:pos x="1" y="151"/>
                </a:cxn>
                <a:cxn ang="0">
                  <a:pos x="4" y="155"/>
                </a:cxn>
                <a:cxn ang="0">
                  <a:pos x="9" y="160"/>
                </a:cxn>
                <a:cxn ang="0">
                  <a:pos x="15" y="166"/>
                </a:cxn>
                <a:cxn ang="0">
                  <a:pos x="22" y="173"/>
                </a:cxn>
                <a:cxn ang="0">
                  <a:pos x="28" y="179"/>
                </a:cxn>
                <a:cxn ang="0">
                  <a:pos x="33" y="185"/>
                </a:cxn>
                <a:cxn ang="0">
                  <a:pos x="38" y="188"/>
                </a:cxn>
                <a:cxn ang="0">
                  <a:pos x="45" y="193"/>
                </a:cxn>
                <a:cxn ang="0">
                  <a:pos x="53" y="196"/>
                </a:cxn>
                <a:cxn ang="0">
                  <a:pos x="57" y="198"/>
                </a:cxn>
                <a:cxn ang="0">
                  <a:pos x="60" y="198"/>
                </a:cxn>
                <a:cxn ang="0">
                  <a:pos x="34" y="224"/>
                </a:cxn>
                <a:cxn ang="0">
                  <a:pos x="66" y="249"/>
                </a:cxn>
                <a:cxn ang="0">
                  <a:pos x="75" y="279"/>
                </a:cxn>
                <a:cxn ang="0">
                  <a:pos x="115" y="281"/>
                </a:cxn>
                <a:cxn ang="0">
                  <a:pos x="146" y="271"/>
                </a:cxn>
                <a:cxn ang="0">
                  <a:pos x="148" y="272"/>
                </a:cxn>
                <a:cxn ang="0">
                  <a:pos x="153" y="277"/>
                </a:cxn>
                <a:cxn ang="0">
                  <a:pos x="159" y="282"/>
                </a:cxn>
                <a:cxn ang="0">
                  <a:pos x="167" y="289"/>
                </a:cxn>
                <a:cxn ang="0">
                  <a:pos x="175" y="296"/>
                </a:cxn>
                <a:cxn ang="0">
                  <a:pos x="183" y="303"/>
                </a:cxn>
                <a:cxn ang="0">
                  <a:pos x="190" y="308"/>
                </a:cxn>
                <a:cxn ang="0">
                  <a:pos x="193" y="311"/>
                </a:cxn>
                <a:cxn ang="0">
                  <a:pos x="200" y="316"/>
                </a:cxn>
                <a:cxn ang="0">
                  <a:pos x="209" y="318"/>
                </a:cxn>
                <a:cxn ang="0">
                  <a:pos x="216" y="321"/>
                </a:cxn>
                <a:cxn ang="0">
                  <a:pos x="219" y="322"/>
                </a:cxn>
                <a:cxn ang="0">
                  <a:pos x="206" y="362"/>
                </a:cxn>
                <a:cxn ang="0">
                  <a:pos x="229" y="370"/>
                </a:cxn>
                <a:cxn ang="0">
                  <a:pos x="287" y="357"/>
                </a:cxn>
                <a:cxn ang="0">
                  <a:pos x="337" y="160"/>
                </a:cxn>
                <a:cxn ang="0">
                  <a:pos x="274" y="103"/>
                </a:cxn>
                <a:cxn ang="0">
                  <a:pos x="159" y="29"/>
                </a:cxn>
              </a:cxnLst>
              <a:rect l="0" t="0" r="r" b="b"/>
              <a:pathLst>
                <a:path w="337" h="370">
                  <a:moveTo>
                    <a:pt x="159" y="29"/>
                  </a:moveTo>
                  <a:lnTo>
                    <a:pt x="128" y="4"/>
                  </a:lnTo>
                  <a:lnTo>
                    <a:pt x="125" y="4"/>
                  </a:lnTo>
                  <a:lnTo>
                    <a:pt x="120" y="2"/>
                  </a:lnTo>
                  <a:lnTo>
                    <a:pt x="112" y="1"/>
                  </a:lnTo>
                  <a:lnTo>
                    <a:pt x="102" y="1"/>
                  </a:lnTo>
                  <a:lnTo>
                    <a:pt x="92" y="0"/>
                  </a:lnTo>
                  <a:lnTo>
                    <a:pt x="83" y="0"/>
                  </a:lnTo>
                  <a:lnTo>
                    <a:pt x="75" y="1"/>
                  </a:lnTo>
                  <a:lnTo>
                    <a:pt x="70" y="4"/>
                  </a:lnTo>
                  <a:lnTo>
                    <a:pt x="67" y="7"/>
                  </a:lnTo>
                  <a:lnTo>
                    <a:pt x="61" y="9"/>
                  </a:lnTo>
                  <a:lnTo>
                    <a:pt x="54" y="13"/>
                  </a:lnTo>
                  <a:lnTo>
                    <a:pt x="46" y="16"/>
                  </a:lnTo>
                  <a:lnTo>
                    <a:pt x="39" y="20"/>
                  </a:lnTo>
                  <a:lnTo>
                    <a:pt x="32" y="25"/>
                  </a:lnTo>
                  <a:lnTo>
                    <a:pt x="28" y="31"/>
                  </a:lnTo>
                  <a:lnTo>
                    <a:pt x="25" y="39"/>
                  </a:lnTo>
                  <a:lnTo>
                    <a:pt x="25" y="60"/>
                  </a:lnTo>
                  <a:lnTo>
                    <a:pt x="29" y="84"/>
                  </a:lnTo>
                  <a:lnTo>
                    <a:pt x="32" y="106"/>
                  </a:lnTo>
                  <a:lnTo>
                    <a:pt x="34" y="120"/>
                  </a:lnTo>
                  <a:lnTo>
                    <a:pt x="36" y="128"/>
                  </a:lnTo>
                  <a:lnTo>
                    <a:pt x="36" y="136"/>
                  </a:lnTo>
                  <a:lnTo>
                    <a:pt x="34" y="143"/>
                  </a:lnTo>
                  <a:lnTo>
                    <a:pt x="34" y="145"/>
                  </a:lnTo>
                  <a:lnTo>
                    <a:pt x="0" y="150"/>
                  </a:lnTo>
                  <a:lnTo>
                    <a:pt x="1" y="151"/>
                  </a:lnTo>
                  <a:lnTo>
                    <a:pt x="4" y="155"/>
                  </a:lnTo>
                  <a:lnTo>
                    <a:pt x="9" y="160"/>
                  </a:lnTo>
                  <a:lnTo>
                    <a:pt x="15" y="166"/>
                  </a:lnTo>
                  <a:lnTo>
                    <a:pt x="22" y="173"/>
                  </a:lnTo>
                  <a:lnTo>
                    <a:pt x="28" y="179"/>
                  </a:lnTo>
                  <a:lnTo>
                    <a:pt x="33" y="185"/>
                  </a:lnTo>
                  <a:lnTo>
                    <a:pt x="38" y="188"/>
                  </a:lnTo>
                  <a:lnTo>
                    <a:pt x="45" y="193"/>
                  </a:lnTo>
                  <a:lnTo>
                    <a:pt x="53" y="196"/>
                  </a:lnTo>
                  <a:lnTo>
                    <a:pt x="57" y="198"/>
                  </a:lnTo>
                  <a:lnTo>
                    <a:pt x="60" y="198"/>
                  </a:lnTo>
                  <a:lnTo>
                    <a:pt x="34" y="224"/>
                  </a:lnTo>
                  <a:lnTo>
                    <a:pt x="66" y="249"/>
                  </a:lnTo>
                  <a:lnTo>
                    <a:pt x="75" y="279"/>
                  </a:lnTo>
                  <a:lnTo>
                    <a:pt x="115" y="281"/>
                  </a:lnTo>
                  <a:lnTo>
                    <a:pt x="146" y="271"/>
                  </a:lnTo>
                  <a:lnTo>
                    <a:pt x="148" y="272"/>
                  </a:lnTo>
                  <a:lnTo>
                    <a:pt x="153" y="277"/>
                  </a:lnTo>
                  <a:lnTo>
                    <a:pt x="159" y="282"/>
                  </a:lnTo>
                  <a:lnTo>
                    <a:pt x="167" y="289"/>
                  </a:lnTo>
                  <a:lnTo>
                    <a:pt x="175" y="296"/>
                  </a:lnTo>
                  <a:lnTo>
                    <a:pt x="183" y="303"/>
                  </a:lnTo>
                  <a:lnTo>
                    <a:pt x="190" y="308"/>
                  </a:lnTo>
                  <a:lnTo>
                    <a:pt x="193" y="311"/>
                  </a:lnTo>
                  <a:lnTo>
                    <a:pt x="200" y="316"/>
                  </a:lnTo>
                  <a:lnTo>
                    <a:pt x="209" y="318"/>
                  </a:lnTo>
                  <a:lnTo>
                    <a:pt x="216" y="321"/>
                  </a:lnTo>
                  <a:lnTo>
                    <a:pt x="219" y="322"/>
                  </a:lnTo>
                  <a:lnTo>
                    <a:pt x="206" y="362"/>
                  </a:lnTo>
                  <a:lnTo>
                    <a:pt x="229" y="370"/>
                  </a:lnTo>
                  <a:lnTo>
                    <a:pt x="287" y="357"/>
                  </a:lnTo>
                  <a:lnTo>
                    <a:pt x="337" y="160"/>
                  </a:lnTo>
                  <a:lnTo>
                    <a:pt x="274" y="103"/>
                  </a:lnTo>
                  <a:lnTo>
                    <a:pt x="159" y="29"/>
                  </a:lnTo>
                  <a:close/>
                </a:path>
              </a:pathLst>
            </a:custGeom>
            <a:solidFill>
              <a:srgbClr val="D86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7" name="Freeform 358"/>
            <p:cNvSpPr>
              <a:spLocks/>
            </p:cNvSpPr>
            <p:nvPr/>
          </p:nvSpPr>
          <p:spPr bwMode="auto">
            <a:xfrm>
              <a:off x="1805" y="434"/>
              <a:ext cx="445" cy="551"/>
            </a:xfrm>
            <a:custGeom>
              <a:avLst/>
              <a:gdLst/>
              <a:ahLst/>
              <a:cxnLst>
                <a:cxn ang="0">
                  <a:pos x="186" y="55"/>
                </a:cxn>
                <a:cxn ang="0">
                  <a:pos x="167" y="74"/>
                </a:cxn>
                <a:cxn ang="0">
                  <a:pos x="124" y="116"/>
                </a:cxn>
                <a:cxn ang="0">
                  <a:pos x="82" y="160"/>
                </a:cxn>
                <a:cxn ang="0">
                  <a:pos x="61" y="184"/>
                </a:cxn>
                <a:cxn ang="0">
                  <a:pos x="50" y="209"/>
                </a:cxn>
                <a:cxn ang="0">
                  <a:pos x="29" y="251"/>
                </a:cxn>
                <a:cxn ang="0">
                  <a:pos x="8" y="296"/>
                </a:cxn>
                <a:cxn ang="0">
                  <a:pos x="0" y="323"/>
                </a:cxn>
                <a:cxn ang="0">
                  <a:pos x="9" y="363"/>
                </a:cxn>
                <a:cxn ang="0">
                  <a:pos x="27" y="436"/>
                </a:cxn>
                <a:cxn ang="0">
                  <a:pos x="45" y="506"/>
                </a:cxn>
                <a:cxn ang="0">
                  <a:pos x="53" y="537"/>
                </a:cxn>
                <a:cxn ang="0">
                  <a:pos x="63" y="570"/>
                </a:cxn>
                <a:cxn ang="0">
                  <a:pos x="71" y="611"/>
                </a:cxn>
                <a:cxn ang="0">
                  <a:pos x="57" y="766"/>
                </a:cxn>
                <a:cxn ang="0">
                  <a:pos x="46" y="921"/>
                </a:cxn>
                <a:cxn ang="0">
                  <a:pos x="50" y="997"/>
                </a:cxn>
                <a:cxn ang="0">
                  <a:pos x="55" y="1067"/>
                </a:cxn>
                <a:cxn ang="0">
                  <a:pos x="71" y="1065"/>
                </a:cxn>
                <a:cxn ang="0">
                  <a:pos x="110" y="1059"/>
                </a:cxn>
                <a:cxn ang="0">
                  <a:pos x="154" y="1054"/>
                </a:cxn>
                <a:cxn ang="0">
                  <a:pos x="186" y="1054"/>
                </a:cxn>
                <a:cxn ang="0">
                  <a:pos x="204" y="1058"/>
                </a:cxn>
                <a:cxn ang="0">
                  <a:pos x="230" y="1063"/>
                </a:cxn>
                <a:cxn ang="0">
                  <a:pos x="265" y="1068"/>
                </a:cxn>
                <a:cxn ang="0">
                  <a:pos x="303" y="1075"/>
                </a:cxn>
                <a:cxn ang="0">
                  <a:pos x="340" y="1083"/>
                </a:cxn>
                <a:cxn ang="0">
                  <a:pos x="374" y="1090"/>
                </a:cxn>
                <a:cxn ang="0">
                  <a:pos x="401" y="1095"/>
                </a:cxn>
                <a:cxn ang="0">
                  <a:pos x="418" y="1099"/>
                </a:cxn>
                <a:cxn ang="0">
                  <a:pos x="441" y="1103"/>
                </a:cxn>
                <a:cxn ang="0">
                  <a:pos x="465" y="1102"/>
                </a:cxn>
                <a:cxn ang="0">
                  <a:pos x="489" y="1098"/>
                </a:cxn>
                <a:cxn ang="0">
                  <a:pos x="515" y="1091"/>
                </a:cxn>
                <a:cxn ang="0">
                  <a:pos x="545" y="1082"/>
                </a:cxn>
                <a:cxn ang="0">
                  <a:pos x="579" y="1068"/>
                </a:cxn>
                <a:cxn ang="0">
                  <a:pos x="609" y="1057"/>
                </a:cxn>
                <a:cxn ang="0">
                  <a:pos x="625" y="1049"/>
                </a:cxn>
                <a:cxn ang="0">
                  <a:pos x="640" y="1046"/>
                </a:cxn>
                <a:cxn ang="0">
                  <a:pos x="665" y="1045"/>
                </a:cxn>
                <a:cxn ang="0">
                  <a:pos x="691" y="1046"/>
                </a:cxn>
                <a:cxn ang="0">
                  <a:pos x="701" y="1046"/>
                </a:cxn>
                <a:cxn ang="0">
                  <a:pos x="655" y="701"/>
                </a:cxn>
                <a:cxn ang="0">
                  <a:pos x="844" y="464"/>
                </a:cxn>
                <a:cxn ang="0">
                  <a:pos x="814" y="388"/>
                </a:cxn>
                <a:cxn ang="0">
                  <a:pos x="796" y="365"/>
                </a:cxn>
                <a:cxn ang="0">
                  <a:pos x="753" y="312"/>
                </a:cxn>
                <a:cxn ang="0">
                  <a:pos x="710" y="258"/>
                </a:cxn>
                <a:cxn ang="0">
                  <a:pos x="688" y="229"/>
                </a:cxn>
                <a:cxn ang="0">
                  <a:pos x="673" y="204"/>
                </a:cxn>
                <a:cxn ang="0">
                  <a:pos x="646" y="159"/>
                </a:cxn>
                <a:cxn ang="0">
                  <a:pos x="619" y="115"/>
                </a:cxn>
                <a:cxn ang="0">
                  <a:pos x="608" y="96"/>
                </a:cxn>
                <a:cxn ang="0">
                  <a:pos x="600" y="90"/>
                </a:cxn>
                <a:cxn ang="0">
                  <a:pos x="580" y="76"/>
                </a:cxn>
                <a:cxn ang="0">
                  <a:pos x="558" y="61"/>
                </a:cxn>
                <a:cxn ang="0">
                  <a:pos x="542" y="51"/>
                </a:cxn>
                <a:cxn ang="0">
                  <a:pos x="530" y="47"/>
                </a:cxn>
                <a:cxn ang="0">
                  <a:pos x="513" y="46"/>
                </a:cxn>
                <a:cxn ang="0">
                  <a:pos x="500" y="47"/>
                </a:cxn>
                <a:cxn ang="0">
                  <a:pos x="494" y="48"/>
                </a:cxn>
                <a:cxn ang="0">
                  <a:pos x="222" y="0"/>
                </a:cxn>
              </a:cxnLst>
              <a:rect l="0" t="0" r="r" b="b"/>
              <a:pathLst>
                <a:path w="890" h="1103">
                  <a:moveTo>
                    <a:pt x="222" y="0"/>
                  </a:moveTo>
                  <a:lnTo>
                    <a:pt x="186" y="55"/>
                  </a:lnTo>
                  <a:lnTo>
                    <a:pt x="181" y="60"/>
                  </a:lnTo>
                  <a:lnTo>
                    <a:pt x="167" y="74"/>
                  </a:lnTo>
                  <a:lnTo>
                    <a:pt x="147" y="93"/>
                  </a:lnTo>
                  <a:lnTo>
                    <a:pt x="124" y="116"/>
                  </a:lnTo>
                  <a:lnTo>
                    <a:pt x="101" y="139"/>
                  </a:lnTo>
                  <a:lnTo>
                    <a:pt x="82" y="160"/>
                  </a:lnTo>
                  <a:lnTo>
                    <a:pt x="67" y="176"/>
                  </a:lnTo>
                  <a:lnTo>
                    <a:pt x="61" y="184"/>
                  </a:lnTo>
                  <a:lnTo>
                    <a:pt x="57" y="192"/>
                  </a:lnTo>
                  <a:lnTo>
                    <a:pt x="50" y="209"/>
                  </a:lnTo>
                  <a:lnTo>
                    <a:pt x="40" y="228"/>
                  </a:lnTo>
                  <a:lnTo>
                    <a:pt x="29" y="251"/>
                  </a:lnTo>
                  <a:lnTo>
                    <a:pt x="17" y="275"/>
                  </a:lnTo>
                  <a:lnTo>
                    <a:pt x="8" y="296"/>
                  </a:lnTo>
                  <a:lnTo>
                    <a:pt x="2" y="312"/>
                  </a:lnTo>
                  <a:lnTo>
                    <a:pt x="0" y="323"/>
                  </a:lnTo>
                  <a:lnTo>
                    <a:pt x="3" y="336"/>
                  </a:lnTo>
                  <a:lnTo>
                    <a:pt x="9" y="363"/>
                  </a:lnTo>
                  <a:lnTo>
                    <a:pt x="17" y="398"/>
                  </a:lnTo>
                  <a:lnTo>
                    <a:pt x="27" y="436"/>
                  </a:lnTo>
                  <a:lnTo>
                    <a:pt x="37" y="474"/>
                  </a:lnTo>
                  <a:lnTo>
                    <a:pt x="45" y="506"/>
                  </a:lnTo>
                  <a:lnTo>
                    <a:pt x="50" y="529"/>
                  </a:lnTo>
                  <a:lnTo>
                    <a:pt x="53" y="537"/>
                  </a:lnTo>
                  <a:lnTo>
                    <a:pt x="56" y="547"/>
                  </a:lnTo>
                  <a:lnTo>
                    <a:pt x="63" y="570"/>
                  </a:lnTo>
                  <a:lnTo>
                    <a:pt x="69" y="595"/>
                  </a:lnTo>
                  <a:lnTo>
                    <a:pt x="71" y="611"/>
                  </a:lnTo>
                  <a:lnTo>
                    <a:pt x="65" y="661"/>
                  </a:lnTo>
                  <a:lnTo>
                    <a:pt x="57" y="766"/>
                  </a:lnTo>
                  <a:lnTo>
                    <a:pt x="49" y="870"/>
                  </a:lnTo>
                  <a:lnTo>
                    <a:pt x="46" y="921"/>
                  </a:lnTo>
                  <a:lnTo>
                    <a:pt x="47" y="946"/>
                  </a:lnTo>
                  <a:lnTo>
                    <a:pt x="50" y="997"/>
                  </a:lnTo>
                  <a:lnTo>
                    <a:pt x="54" y="1045"/>
                  </a:lnTo>
                  <a:lnTo>
                    <a:pt x="55" y="1067"/>
                  </a:lnTo>
                  <a:lnTo>
                    <a:pt x="60" y="1066"/>
                  </a:lnTo>
                  <a:lnTo>
                    <a:pt x="71" y="1065"/>
                  </a:lnTo>
                  <a:lnTo>
                    <a:pt x="90" y="1061"/>
                  </a:lnTo>
                  <a:lnTo>
                    <a:pt x="110" y="1059"/>
                  </a:lnTo>
                  <a:lnTo>
                    <a:pt x="132" y="1056"/>
                  </a:lnTo>
                  <a:lnTo>
                    <a:pt x="154" y="1054"/>
                  </a:lnTo>
                  <a:lnTo>
                    <a:pt x="173" y="1053"/>
                  </a:lnTo>
                  <a:lnTo>
                    <a:pt x="186" y="1054"/>
                  </a:lnTo>
                  <a:lnTo>
                    <a:pt x="193" y="1056"/>
                  </a:lnTo>
                  <a:lnTo>
                    <a:pt x="204" y="1058"/>
                  </a:lnTo>
                  <a:lnTo>
                    <a:pt x="215" y="1059"/>
                  </a:lnTo>
                  <a:lnTo>
                    <a:pt x="230" y="1063"/>
                  </a:lnTo>
                  <a:lnTo>
                    <a:pt x="246" y="1065"/>
                  </a:lnTo>
                  <a:lnTo>
                    <a:pt x="265" y="1068"/>
                  </a:lnTo>
                  <a:lnTo>
                    <a:pt x="283" y="1072"/>
                  </a:lnTo>
                  <a:lnTo>
                    <a:pt x="303" y="1075"/>
                  </a:lnTo>
                  <a:lnTo>
                    <a:pt x="321" y="1080"/>
                  </a:lnTo>
                  <a:lnTo>
                    <a:pt x="340" y="1083"/>
                  </a:lnTo>
                  <a:lnTo>
                    <a:pt x="358" y="1087"/>
                  </a:lnTo>
                  <a:lnTo>
                    <a:pt x="374" y="1090"/>
                  </a:lnTo>
                  <a:lnTo>
                    <a:pt x="389" y="1092"/>
                  </a:lnTo>
                  <a:lnTo>
                    <a:pt x="401" y="1095"/>
                  </a:lnTo>
                  <a:lnTo>
                    <a:pt x="411" y="1097"/>
                  </a:lnTo>
                  <a:lnTo>
                    <a:pt x="418" y="1099"/>
                  </a:lnTo>
                  <a:lnTo>
                    <a:pt x="429" y="1102"/>
                  </a:lnTo>
                  <a:lnTo>
                    <a:pt x="441" y="1103"/>
                  </a:lnTo>
                  <a:lnTo>
                    <a:pt x="452" y="1103"/>
                  </a:lnTo>
                  <a:lnTo>
                    <a:pt x="465" y="1102"/>
                  </a:lnTo>
                  <a:lnTo>
                    <a:pt x="477" y="1101"/>
                  </a:lnTo>
                  <a:lnTo>
                    <a:pt x="489" y="1098"/>
                  </a:lnTo>
                  <a:lnTo>
                    <a:pt x="502" y="1095"/>
                  </a:lnTo>
                  <a:lnTo>
                    <a:pt x="515" y="1091"/>
                  </a:lnTo>
                  <a:lnTo>
                    <a:pt x="528" y="1087"/>
                  </a:lnTo>
                  <a:lnTo>
                    <a:pt x="545" y="1082"/>
                  </a:lnTo>
                  <a:lnTo>
                    <a:pt x="562" y="1075"/>
                  </a:lnTo>
                  <a:lnTo>
                    <a:pt x="579" y="1068"/>
                  </a:lnTo>
                  <a:lnTo>
                    <a:pt x="595" y="1063"/>
                  </a:lnTo>
                  <a:lnTo>
                    <a:pt x="609" y="1057"/>
                  </a:lnTo>
                  <a:lnTo>
                    <a:pt x="619" y="1052"/>
                  </a:lnTo>
                  <a:lnTo>
                    <a:pt x="625" y="1049"/>
                  </a:lnTo>
                  <a:lnTo>
                    <a:pt x="631" y="1048"/>
                  </a:lnTo>
                  <a:lnTo>
                    <a:pt x="640" y="1046"/>
                  </a:lnTo>
                  <a:lnTo>
                    <a:pt x="653" y="1046"/>
                  </a:lnTo>
                  <a:lnTo>
                    <a:pt x="665" y="1045"/>
                  </a:lnTo>
                  <a:lnTo>
                    <a:pt x="679" y="1046"/>
                  </a:lnTo>
                  <a:lnTo>
                    <a:pt x="691" y="1046"/>
                  </a:lnTo>
                  <a:lnTo>
                    <a:pt x="698" y="1046"/>
                  </a:lnTo>
                  <a:lnTo>
                    <a:pt x="701" y="1046"/>
                  </a:lnTo>
                  <a:lnTo>
                    <a:pt x="663" y="895"/>
                  </a:lnTo>
                  <a:lnTo>
                    <a:pt x="655" y="701"/>
                  </a:lnTo>
                  <a:lnTo>
                    <a:pt x="693" y="570"/>
                  </a:lnTo>
                  <a:lnTo>
                    <a:pt x="844" y="464"/>
                  </a:lnTo>
                  <a:lnTo>
                    <a:pt x="890" y="429"/>
                  </a:lnTo>
                  <a:lnTo>
                    <a:pt x="814" y="388"/>
                  </a:lnTo>
                  <a:lnTo>
                    <a:pt x="808" y="381"/>
                  </a:lnTo>
                  <a:lnTo>
                    <a:pt x="796" y="365"/>
                  </a:lnTo>
                  <a:lnTo>
                    <a:pt x="776" y="341"/>
                  </a:lnTo>
                  <a:lnTo>
                    <a:pt x="753" y="312"/>
                  </a:lnTo>
                  <a:lnTo>
                    <a:pt x="730" y="285"/>
                  </a:lnTo>
                  <a:lnTo>
                    <a:pt x="710" y="258"/>
                  </a:lnTo>
                  <a:lnTo>
                    <a:pt x="695" y="240"/>
                  </a:lnTo>
                  <a:lnTo>
                    <a:pt x="688" y="229"/>
                  </a:lnTo>
                  <a:lnTo>
                    <a:pt x="684" y="220"/>
                  </a:lnTo>
                  <a:lnTo>
                    <a:pt x="673" y="204"/>
                  </a:lnTo>
                  <a:lnTo>
                    <a:pt x="661" y="182"/>
                  </a:lnTo>
                  <a:lnTo>
                    <a:pt x="646" y="159"/>
                  </a:lnTo>
                  <a:lnTo>
                    <a:pt x="632" y="135"/>
                  </a:lnTo>
                  <a:lnTo>
                    <a:pt x="619" y="115"/>
                  </a:lnTo>
                  <a:lnTo>
                    <a:pt x="611" y="101"/>
                  </a:lnTo>
                  <a:lnTo>
                    <a:pt x="608" y="96"/>
                  </a:lnTo>
                  <a:lnTo>
                    <a:pt x="606" y="94"/>
                  </a:lnTo>
                  <a:lnTo>
                    <a:pt x="600" y="90"/>
                  </a:lnTo>
                  <a:lnTo>
                    <a:pt x="591" y="83"/>
                  </a:lnTo>
                  <a:lnTo>
                    <a:pt x="580" y="76"/>
                  </a:lnTo>
                  <a:lnTo>
                    <a:pt x="569" y="68"/>
                  </a:lnTo>
                  <a:lnTo>
                    <a:pt x="558" y="61"/>
                  </a:lnTo>
                  <a:lnTo>
                    <a:pt x="549" y="54"/>
                  </a:lnTo>
                  <a:lnTo>
                    <a:pt x="542" y="51"/>
                  </a:lnTo>
                  <a:lnTo>
                    <a:pt x="536" y="48"/>
                  </a:lnTo>
                  <a:lnTo>
                    <a:pt x="530" y="47"/>
                  </a:lnTo>
                  <a:lnTo>
                    <a:pt x="521" y="46"/>
                  </a:lnTo>
                  <a:lnTo>
                    <a:pt x="513" y="46"/>
                  </a:lnTo>
                  <a:lnTo>
                    <a:pt x="505" y="47"/>
                  </a:lnTo>
                  <a:lnTo>
                    <a:pt x="500" y="47"/>
                  </a:lnTo>
                  <a:lnTo>
                    <a:pt x="495" y="48"/>
                  </a:lnTo>
                  <a:lnTo>
                    <a:pt x="494" y="48"/>
                  </a:lnTo>
                  <a:lnTo>
                    <a:pt x="441" y="36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8" name="Freeform 360"/>
            <p:cNvSpPr>
              <a:spLocks/>
            </p:cNvSpPr>
            <p:nvPr/>
          </p:nvSpPr>
          <p:spPr bwMode="auto">
            <a:xfrm>
              <a:off x="1882" y="649"/>
              <a:ext cx="380" cy="233"/>
            </a:xfrm>
            <a:custGeom>
              <a:avLst/>
              <a:gdLst/>
              <a:ahLst/>
              <a:cxnLst>
                <a:cxn ang="0">
                  <a:pos x="677" y="18"/>
                </a:cxn>
                <a:cxn ang="0">
                  <a:pos x="486" y="21"/>
                </a:cxn>
                <a:cxn ang="0">
                  <a:pos x="475" y="24"/>
                </a:cxn>
                <a:cxn ang="0">
                  <a:pos x="448" y="31"/>
                </a:cxn>
                <a:cxn ang="0">
                  <a:pos x="420" y="40"/>
                </a:cxn>
                <a:cxn ang="0">
                  <a:pos x="403" y="48"/>
                </a:cxn>
                <a:cxn ang="0">
                  <a:pos x="384" y="65"/>
                </a:cxn>
                <a:cxn ang="0">
                  <a:pos x="349" y="94"/>
                </a:cxn>
                <a:cxn ang="0">
                  <a:pos x="316" y="124"/>
                </a:cxn>
                <a:cxn ang="0">
                  <a:pos x="297" y="142"/>
                </a:cxn>
                <a:cxn ang="0">
                  <a:pos x="283" y="159"/>
                </a:cxn>
                <a:cxn ang="0">
                  <a:pos x="263" y="189"/>
                </a:cxn>
                <a:cxn ang="0">
                  <a:pos x="243" y="218"/>
                </a:cxn>
                <a:cxn ang="0">
                  <a:pos x="234" y="230"/>
                </a:cxn>
                <a:cxn ang="0">
                  <a:pos x="194" y="252"/>
                </a:cxn>
                <a:cxn ang="0">
                  <a:pos x="183" y="256"/>
                </a:cxn>
                <a:cxn ang="0">
                  <a:pos x="167" y="260"/>
                </a:cxn>
                <a:cxn ang="0">
                  <a:pos x="152" y="264"/>
                </a:cxn>
                <a:cxn ang="0">
                  <a:pos x="142" y="265"/>
                </a:cxn>
                <a:cxn ang="0">
                  <a:pos x="111" y="264"/>
                </a:cxn>
                <a:cxn ang="0">
                  <a:pos x="73" y="260"/>
                </a:cxn>
                <a:cxn ang="0">
                  <a:pos x="45" y="257"/>
                </a:cxn>
                <a:cxn ang="0">
                  <a:pos x="0" y="301"/>
                </a:cxn>
                <a:cxn ang="0">
                  <a:pos x="158" y="452"/>
                </a:cxn>
                <a:cxn ang="0">
                  <a:pos x="175" y="455"/>
                </a:cxn>
                <a:cxn ang="0">
                  <a:pos x="201" y="461"/>
                </a:cxn>
                <a:cxn ang="0">
                  <a:pos x="222" y="464"/>
                </a:cxn>
                <a:cxn ang="0">
                  <a:pos x="237" y="461"/>
                </a:cxn>
                <a:cxn ang="0">
                  <a:pos x="267" y="439"/>
                </a:cxn>
                <a:cxn ang="0">
                  <a:pos x="303" y="409"/>
                </a:cxn>
                <a:cxn ang="0">
                  <a:pos x="329" y="387"/>
                </a:cxn>
                <a:cxn ang="0">
                  <a:pos x="448" y="202"/>
                </a:cxn>
                <a:cxn ang="0">
                  <a:pos x="511" y="136"/>
                </a:cxn>
                <a:cxn ang="0">
                  <a:pos x="531" y="141"/>
                </a:cxn>
                <a:cxn ang="0">
                  <a:pos x="559" y="146"/>
                </a:cxn>
                <a:cxn ang="0">
                  <a:pos x="585" y="153"/>
                </a:cxn>
                <a:cxn ang="0">
                  <a:pos x="604" y="159"/>
                </a:cxn>
                <a:cxn ang="0">
                  <a:pos x="629" y="166"/>
                </a:cxn>
                <a:cxn ang="0">
                  <a:pos x="657" y="172"/>
                </a:cxn>
                <a:cxn ang="0">
                  <a:pos x="680" y="176"/>
                </a:cxn>
                <a:cxn ang="0">
                  <a:pos x="696" y="175"/>
                </a:cxn>
                <a:cxn ang="0">
                  <a:pos x="715" y="171"/>
                </a:cxn>
                <a:cxn ang="0">
                  <a:pos x="736" y="165"/>
                </a:cxn>
                <a:cxn ang="0">
                  <a:pos x="749" y="160"/>
                </a:cxn>
                <a:cxn ang="0">
                  <a:pos x="760" y="106"/>
                </a:cxn>
                <a:cxn ang="0">
                  <a:pos x="733" y="2"/>
                </a:cxn>
              </a:cxnLst>
              <a:rect l="0" t="0" r="r" b="b"/>
              <a:pathLst>
                <a:path w="760" h="464">
                  <a:moveTo>
                    <a:pt x="733" y="2"/>
                  </a:moveTo>
                  <a:lnTo>
                    <a:pt x="677" y="18"/>
                  </a:lnTo>
                  <a:lnTo>
                    <a:pt x="602" y="0"/>
                  </a:lnTo>
                  <a:lnTo>
                    <a:pt x="486" y="21"/>
                  </a:lnTo>
                  <a:lnTo>
                    <a:pt x="483" y="22"/>
                  </a:lnTo>
                  <a:lnTo>
                    <a:pt x="475" y="24"/>
                  </a:lnTo>
                  <a:lnTo>
                    <a:pt x="463" y="28"/>
                  </a:lnTo>
                  <a:lnTo>
                    <a:pt x="448" y="31"/>
                  </a:lnTo>
                  <a:lnTo>
                    <a:pt x="434" y="36"/>
                  </a:lnTo>
                  <a:lnTo>
                    <a:pt x="420" y="40"/>
                  </a:lnTo>
                  <a:lnTo>
                    <a:pt x="410" y="45"/>
                  </a:lnTo>
                  <a:lnTo>
                    <a:pt x="403" y="48"/>
                  </a:lnTo>
                  <a:lnTo>
                    <a:pt x="396" y="54"/>
                  </a:lnTo>
                  <a:lnTo>
                    <a:pt x="384" y="65"/>
                  </a:lnTo>
                  <a:lnTo>
                    <a:pt x="367" y="78"/>
                  </a:lnTo>
                  <a:lnTo>
                    <a:pt x="349" y="94"/>
                  </a:lnTo>
                  <a:lnTo>
                    <a:pt x="331" y="111"/>
                  </a:lnTo>
                  <a:lnTo>
                    <a:pt x="316" y="124"/>
                  </a:lnTo>
                  <a:lnTo>
                    <a:pt x="303" y="136"/>
                  </a:lnTo>
                  <a:lnTo>
                    <a:pt x="297" y="142"/>
                  </a:lnTo>
                  <a:lnTo>
                    <a:pt x="293" y="147"/>
                  </a:lnTo>
                  <a:lnTo>
                    <a:pt x="283" y="159"/>
                  </a:lnTo>
                  <a:lnTo>
                    <a:pt x="274" y="173"/>
                  </a:lnTo>
                  <a:lnTo>
                    <a:pt x="263" y="189"/>
                  </a:lnTo>
                  <a:lnTo>
                    <a:pt x="252" y="204"/>
                  </a:lnTo>
                  <a:lnTo>
                    <a:pt x="243" y="218"/>
                  </a:lnTo>
                  <a:lnTo>
                    <a:pt x="236" y="227"/>
                  </a:lnTo>
                  <a:lnTo>
                    <a:pt x="234" y="230"/>
                  </a:lnTo>
                  <a:lnTo>
                    <a:pt x="196" y="252"/>
                  </a:lnTo>
                  <a:lnTo>
                    <a:pt x="194" y="252"/>
                  </a:lnTo>
                  <a:lnTo>
                    <a:pt x="189" y="254"/>
                  </a:lnTo>
                  <a:lnTo>
                    <a:pt x="183" y="256"/>
                  </a:lnTo>
                  <a:lnTo>
                    <a:pt x="175" y="258"/>
                  </a:lnTo>
                  <a:lnTo>
                    <a:pt x="167" y="260"/>
                  </a:lnTo>
                  <a:lnTo>
                    <a:pt x="159" y="262"/>
                  </a:lnTo>
                  <a:lnTo>
                    <a:pt x="152" y="264"/>
                  </a:lnTo>
                  <a:lnTo>
                    <a:pt x="149" y="265"/>
                  </a:lnTo>
                  <a:lnTo>
                    <a:pt x="142" y="265"/>
                  </a:lnTo>
                  <a:lnTo>
                    <a:pt x="128" y="265"/>
                  </a:lnTo>
                  <a:lnTo>
                    <a:pt x="111" y="264"/>
                  </a:lnTo>
                  <a:lnTo>
                    <a:pt x="91" y="262"/>
                  </a:lnTo>
                  <a:lnTo>
                    <a:pt x="73" y="260"/>
                  </a:lnTo>
                  <a:lnTo>
                    <a:pt x="57" y="258"/>
                  </a:lnTo>
                  <a:lnTo>
                    <a:pt x="45" y="257"/>
                  </a:lnTo>
                  <a:lnTo>
                    <a:pt x="40" y="257"/>
                  </a:lnTo>
                  <a:lnTo>
                    <a:pt x="0" y="301"/>
                  </a:lnTo>
                  <a:lnTo>
                    <a:pt x="156" y="452"/>
                  </a:lnTo>
                  <a:lnTo>
                    <a:pt x="158" y="452"/>
                  </a:lnTo>
                  <a:lnTo>
                    <a:pt x="165" y="454"/>
                  </a:lnTo>
                  <a:lnTo>
                    <a:pt x="175" y="455"/>
                  </a:lnTo>
                  <a:lnTo>
                    <a:pt x="188" y="457"/>
                  </a:lnTo>
                  <a:lnTo>
                    <a:pt x="201" y="461"/>
                  </a:lnTo>
                  <a:lnTo>
                    <a:pt x="212" y="462"/>
                  </a:lnTo>
                  <a:lnTo>
                    <a:pt x="222" y="464"/>
                  </a:lnTo>
                  <a:lnTo>
                    <a:pt x="229" y="464"/>
                  </a:lnTo>
                  <a:lnTo>
                    <a:pt x="237" y="461"/>
                  </a:lnTo>
                  <a:lnTo>
                    <a:pt x="251" y="452"/>
                  </a:lnTo>
                  <a:lnTo>
                    <a:pt x="267" y="439"/>
                  </a:lnTo>
                  <a:lnTo>
                    <a:pt x="286" y="424"/>
                  </a:lnTo>
                  <a:lnTo>
                    <a:pt x="303" y="409"/>
                  </a:lnTo>
                  <a:lnTo>
                    <a:pt x="318" y="396"/>
                  </a:lnTo>
                  <a:lnTo>
                    <a:pt x="329" y="387"/>
                  </a:lnTo>
                  <a:lnTo>
                    <a:pt x="333" y="384"/>
                  </a:lnTo>
                  <a:lnTo>
                    <a:pt x="448" y="202"/>
                  </a:lnTo>
                  <a:lnTo>
                    <a:pt x="509" y="136"/>
                  </a:lnTo>
                  <a:lnTo>
                    <a:pt x="511" y="136"/>
                  </a:lnTo>
                  <a:lnTo>
                    <a:pt x="519" y="138"/>
                  </a:lnTo>
                  <a:lnTo>
                    <a:pt x="531" y="141"/>
                  </a:lnTo>
                  <a:lnTo>
                    <a:pt x="545" y="143"/>
                  </a:lnTo>
                  <a:lnTo>
                    <a:pt x="559" y="146"/>
                  </a:lnTo>
                  <a:lnTo>
                    <a:pt x="572" y="150"/>
                  </a:lnTo>
                  <a:lnTo>
                    <a:pt x="585" y="153"/>
                  </a:lnTo>
                  <a:lnTo>
                    <a:pt x="594" y="157"/>
                  </a:lnTo>
                  <a:lnTo>
                    <a:pt x="604" y="159"/>
                  </a:lnTo>
                  <a:lnTo>
                    <a:pt x="615" y="162"/>
                  </a:lnTo>
                  <a:lnTo>
                    <a:pt x="629" y="166"/>
                  </a:lnTo>
                  <a:lnTo>
                    <a:pt x="643" y="169"/>
                  </a:lnTo>
                  <a:lnTo>
                    <a:pt x="657" y="172"/>
                  </a:lnTo>
                  <a:lnTo>
                    <a:pt x="669" y="174"/>
                  </a:lnTo>
                  <a:lnTo>
                    <a:pt x="680" y="176"/>
                  </a:lnTo>
                  <a:lnTo>
                    <a:pt x="688" y="176"/>
                  </a:lnTo>
                  <a:lnTo>
                    <a:pt x="696" y="175"/>
                  </a:lnTo>
                  <a:lnTo>
                    <a:pt x="705" y="174"/>
                  </a:lnTo>
                  <a:lnTo>
                    <a:pt x="715" y="171"/>
                  </a:lnTo>
                  <a:lnTo>
                    <a:pt x="726" y="167"/>
                  </a:lnTo>
                  <a:lnTo>
                    <a:pt x="736" y="165"/>
                  </a:lnTo>
                  <a:lnTo>
                    <a:pt x="744" y="161"/>
                  </a:lnTo>
                  <a:lnTo>
                    <a:pt x="749" y="160"/>
                  </a:lnTo>
                  <a:lnTo>
                    <a:pt x="751" y="159"/>
                  </a:lnTo>
                  <a:lnTo>
                    <a:pt x="760" y="106"/>
                  </a:lnTo>
                  <a:lnTo>
                    <a:pt x="758" y="61"/>
                  </a:lnTo>
                  <a:lnTo>
                    <a:pt x="733" y="2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39" name="Freeform 361"/>
            <p:cNvSpPr>
              <a:spLocks/>
            </p:cNvSpPr>
            <p:nvPr/>
          </p:nvSpPr>
          <p:spPr bwMode="auto">
            <a:xfrm>
              <a:off x="1909" y="266"/>
              <a:ext cx="235" cy="212"/>
            </a:xfrm>
            <a:custGeom>
              <a:avLst/>
              <a:gdLst/>
              <a:ahLst/>
              <a:cxnLst>
                <a:cxn ang="0">
                  <a:pos x="55" y="48"/>
                </a:cxn>
                <a:cxn ang="0">
                  <a:pos x="47" y="73"/>
                </a:cxn>
                <a:cxn ang="0">
                  <a:pos x="2" y="95"/>
                </a:cxn>
                <a:cxn ang="0">
                  <a:pos x="0" y="148"/>
                </a:cxn>
                <a:cxn ang="0">
                  <a:pos x="2" y="152"/>
                </a:cxn>
                <a:cxn ang="0">
                  <a:pos x="8" y="159"/>
                </a:cxn>
                <a:cxn ang="0">
                  <a:pos x="16" y="168"/>
                </a:cxn>
                <a:cxn ang="0">
                  <a:pos x="25" y="176"/>
                </a:cxn>
                <a:cxn ang="0">
                  <a:pos x="35" y="184"/>
                </a:cxn>
                <a:cxn ang="0">
                  <a:pos x="42" y="192"/>
                </a:cxn>
                <a:cxn ang="0">
                  <a:pos x="47" y="199"/>
                </a:cxn>
                <a:cxn ang="0">
                  <a:pos x="50" y="201"/>
                </a:cxn>
                <a:cxn ang="0">
                  <a:pos x="58" y="277"/>
                </a:cxn>
                <a:cxn ang="0">
                  <a:pos x="47" y="350"/>
                </a:cxn>
                <a:cxn ang="0">
                  <a:pos x="50" y="352"/>
                </a:cxn>
                <a:cxn ang="0">
                  <a:pos x="58" y="358"/>
                </a:cxn>
                <a:cxn ang="0">
                  <a:pos x="69" y="367"/>
                </a:cxn>
                <a:cxn ang="0">
                  <a:pos x="82" y="378"/>
                </a:cxn>
                <a:cxn ang="0">
                  <a:pos x="96" y="388"/>
                </a:cxn>
                <a:cxn ang="0">
                  <a:pos x="110" y="398"/>
                </a:cxn>
                <a:cxn ang="0">
                  <a:pos x="120" y="406"/>
                </a:cxn>
                <a:cxn ang="0">
                  <a:pos x="128" y="411"/>
                </a:cxn>
                <a:cxn ang="0">
                  <a:pos x="135" y="413"/>
                </a:cxn>
                <a:cxn ang="0">
                  <a:pos x="144" y="416"/>
                </a:cxn>
                <a:cxn ang="0">
                  <a:pos x="154" y="418"/>
                </a:cxn>
                <a:cxn ang="0">
                  <a:pos x="165" y="419"/>
                </a:cxn>
                <a:cxn ang="0">
                  <a:pos x="175" y="420"/>
                </a:cxn>
                <a:cxn ang="0">
                  <a:pos x="184" y="421"/>
                </a:cxn>
                <a:cxn ang="0">
                  <a:pos x="191" y="423"/>
                </a:cxn>
                <a:cxn ang="0">
                  <a:pos x="196" y="424"/>
                </a:cxn>
                <a:cxn ang="0">
                  <a:pos x="200" y="424"/>
                </a:cxn>
                <a:cxn ang="0">
                  <a:pos x="207" y="423"/>
                </a:cxn>
                <a:cxn ang="0">
                  <a:pos x="217" y="420"/>
                </a:cxn>
                <a:cxn ang="0">
                  <a:pos x="227" y="418"/>
                </a:cxn>
                <a:cxn ang="0">
                  <a:pos x="236" y="416"/>
                </a:cxn>
                <a:cxn ang="0">
                  <a:pos x="243" y="413"/>
                </a:cxn>
                <a:cxn ang="0">
                  <a:pos x="249" y="412"/>
                </a:cxn>
                <a:cxn ang="0">
                  <a:pos x="251" y="411"/>
                </a:cxn>
                <a:cxn ang="0">
                  <a:pos x="236" y="365"/>
                </a:cxn>
                <a:cxn ang="0">
                  <a:pos x="242" y="305"/>
                </a:cxn>
                <a:cxn ang="0">
                  <a:pos x="245" y="305"/>
                </a:cxn>
                <a:cxn ang="0">
                  <a:pos x="253" y="305"/>
                </a:cxn>
                <a:cxn ang="0">
                  <a:pos x="266" y="304"/>
                </a:cxn>
                <a:cxn ang="0">
                  <a:pos x="281" y="304"/>
                </a:cxn>
                <a:cxn ang="0">
                  <a:pos x="296" y="303"/>
                </a:cxn>
                <a:cxn ang="0">
                  <a:pos x="310" y="302"/>
                </a:cxn>
                <a:cxn ang="0">
                  <a:pos x="320" y="300"/>
                </a:cxn>
                <a:cxn ang="0">
                  <a:pos x="327" y="299"/>
                </a:cxn>
                <a:cxn ang="0">
                  <a:pos x="334" y="297"/>
                </a:cxn>
                <a:cxn ang="0">
                  <a:pos x="346" y="291"/>
                </a:cxn>
                <a:cxn ang="0">
                  <a:pos x="361" y="284"/>
                </a:cxn>
                <a:cxn ang="0">
                  <a:pos x="377" y="277"/>
                </a:cxn>
                <a:cxn ang="0">
                  <a:pos x="392" y="269"/>
                </a:cxn>
                <a:cxn ang="0">
                  <a:pos x="405" y="262"/>
                </a:cxn>
                <a:cxn ang="0">
                  <a:pos x="415" y="259"/>
                </a:cxn>
                <a:cxn ang="0">
                  <a:pos x="418" y="257"/>
                </a:cxn>
                <a:cxn ang="0">
                  <a:pos x="458" y="186"/>
                </a:cxn>
                <a:cxn ang="0">
                  <a:pos x="471" y="133"/>
                </a:cxn>
                <a:cxn ang="0">
                  <a:pos x="431" y="23"/>
                </a:cxn>
                <a:cxn ang="0">
                  <a:pos x="227" y="0"/>
                </a:cxn>
                <a:cxn ang="0">
                  <a:pos x="149" y="38"/>
                </a:cxn>
                <a:cxn ang="0">
                  <a:pos x="55" y="48"/>
                </a:cxn>
              </a:cxnLst>
              <a:rect l="0" t="0" r="r" b="b"/>
              <a:pathLst>
                <a:path w="471" h="424">
                  <a:moveTo>
                    <a:pt x="55" y="48"/>
                  </a:moveTo>
                  <a:lnTo>
                    <a:pt x="47" y="73"/>
                  </a:lnTo>
                  <a:lnTo>
                    <a:pt x="2" y="95"/>
                  </a:lnTo>
                  <a:lnTo>
                    <a:pt x="0" y="148"/>
                  </a:lnTo>
                  <a:lnTo>
                    <a:pt x="2" y="152"/>
                  </a:lnTo>
                  <a:lnTo>
                    <a:pt x="8" y="159"/>
                  </a:lnTo>
                  <a:lnTo>
                    <a:pt x="16" y="168"/>
                  </a:lnTo>
                  <a:lnTo>
                    <a:pt x="25" y="176"/>
                  </a:lnTo>
                  <a:lnTo>
                    <a:pt x="35" y="184"/>
                  </a:lnTo>
                  <a:lnTo>
                    <a:pt x="42" y="192"/>
                  </a:lnTo>
                  <a:lnTo>
                    <a:pt x="47" y="199"/>
                  </a:lnTo>
                  <a:lnTo>
                    <a:pt x="50" y="201"/>
                  </a:lnTo>
                  <a:lnTo>
                    <a:pt x="58" y="277"/>
                  </a:lnTo>
                  <a:lnTo>
                    <a:pt x="47" y="350"/>
                  </a:lnTo>
                  <a:lnTo>
                    <a:pt x="50" y="352"/>
                  </a:lnTo>
                  <a:lnTo>
                    <a:pt x="58" y="358"/>
                  </a:lnTo>
                  <a:lnTo>
                    <a:pt x="69" y="367"/>
                  </a:lnTo>
                  <a:lnTo>
                    <a:pt x="82" y="378"/>
                  </a:lnTo>
                  <a:lnTo>
                    <a:pt x="96" y="388"/>
                  </a:lnTo>
                  <a:lnTo>
                    <a:pt x="110" y="398"/>
                  </a:lnTo>
                  <a:lnTo>
                    <a:pt x="120" y="406"/>
                  </a:lnTo>
                  <a:lnTo>
                    <a:pt x="128" y="411"/>
                  </a:lnTo>
                  <a:lnTo>
                    <a:pt x="135" y="413"/>
                  </a:lnTo>
                  <a:lnTo>
                    <a:pt x="144" y="416"/>
                  </a:lnTo>
                  <a:lnTo>
                    <a:pt x="154" y="418"/>
                  </a:lnTo>
                  <a:lnTo>
                    <a:pt x="165" y="419"/>
                  </a:lnTo>
                  <a:lnTo>
                    <a:pt x="175" y="420"/>
                  </a:lnTo>
                  <a:lnTo>
                    <a:pt x="184" y="421"/>
                  </a:lnTo>
                  <a:lnTo>
                    <a:pt x="191" y="423"/>
                  </a:lnTo>
                  <a:lnTo>
                    <a:pt x="196" y="424"/>
                  </a:lnTo>
                  <a:lnTo>
                    <a:pt x="200" y="424"/>
                  </a:lnTo>
                  <a:lnTo>
                    <a:pt x="207" y="423"/>
                  </a:lnTo>
                  <a:lnTo>
                    <a:pt x="217" y="420"/>
                  </a:lnTo>
                  <a:lnTo>
                    <a:pt x="227" y="418"/>
                  </a:lnTo>
                  <a:lnTo>
                    <a:pt x="236" y="416"/>
                  </a:lnTo>
                  <a:lnTo>
                    <a:pt x="243" y="413"/>
                  </a:lnTo>
                  <a:lnTo>
                    <a:pt x="249" y="412"/>
                  </a:lnTo>
                  <a:lnTo>
                    <a:pt x="251" y="411"/>
                  </a:lnTo>
                  <a:lnTo>
                    <a:pt x="236" y="365"/>
                  </a:lnTo>
                  <a:lnTo>
                    <a:pt x="242" y="305"/>
                  </a:lnTo>
                  <a:lnTo>
                    <a:pt x="245" y="305"/>
                  </a:lnTo>
                  <a:lnTo>
                    <a:pt x="253" y="305"/>
                  </a:lnTo>
                  <a:lnTo>
                    <a:pt x="266" y="304"/>
                  </a:lnTo>
                  <a:lnTo>
                    <a:pt x="281" y="304"/>
                  </a:lnTo>
                  <a:lnTo>
                    <a:pt x="296" y="303"/>
                  </a:lnTo>
                  <a:lnTo>
                    <a:pt x="310" y="302"/>
                  </a:lnTo>
                  <a:lnTo>
                    <a:pt x="320" y="300"/>
                  </a:lnTo>
                  <a:lnTo>
                    <a:pt x="327" y="299"/>
                  </a:lnTo>
                  <a:lnTo>
                    <a:pt x="334" y="297"/>
                  </a:lnTo>
                  <a:lnTo>
                    <a:pt x="346" y="291"/>
                  </a:lnTo>
                  <a:lnTo>
                    <a:pt x="361" y="284"/>
                  </a:lnTo>
                  <a:lnTo>
                    <a:pt x="377" y="277"/>
                  </a:lnTo>
                  <a:lnTo>
                    <a:pt x="392" y="269"/>
                  </a:lnTo>
                  <a:lnTo>
                    <a:pt x="405" y="262"/>
                  </a:lnTo>
                  <a:lnTo>
                    <a:pt x="415" y="259"/>
                  </a:lnTo>
                  <a:lnTo>
                    <a:pt x="418" y="257"/>
                  </a:lnTo>
                  <a:lnTo>
                    <a:pt x="458" y="186"/>
                  </a:lnTo>
                  <a:lnTo>
                    <a:pt x="471" y="133"/>
                  </a:lnTo>
                  <a:lnTo>
                    <a:pt x="431" y="23"/>
                  </a:lnTo>
                  <a:lnTo>
                    <a:pt x="227" y="0"/>
                  </a:lnTo>
                  <a:lnTo>
                    <a:pt x="149" y="38"/>
                  </a:lnTo>
                  <a:lnTo>
                    <a:pt x="55" y="48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0" name="Freeform 363"/>
            <p:cNvSpPr>
              <a:spLocks/>
            </p:cNvSpPr>
            <p:nvPr/>
          </p:nvSpPr>
          <p:spPr bwMode="auto">
            <a:xfrm>
              <a:off x="2013" y="606"/>
              <a:ext cx="57" cy="76"/>
            </a:xfrm>
            <a:custGeom>
              <a:avLst/>
              <a:gdLst/>
              <a:ahLst/>
              <a:cxnLst>
                <a:cxn ang="0">
                  <a:pos x="114" y="47"/>
                </a:cxn>
                <a:cxn ang="0">
                  <a:pos x="113" y="38"/>
                </a:cxn>
                <a:cxn ang="0">
                  <a:pos x="109" y="28"/>
                </a:cxn>
                <a:cxn ang="0">
                  <a:pos x="104" y="20"/>
                </a:cxn>
                <a:cxn ang="0">
                  <a:pos x="98" y="13"/>
                </a:cxn>
                <a:cxn ang="0">
                  <a:pos x="88" y="8"/>
                </a:cxn>
                <a:cxn ang="0">
                  <a:pos x="79" y="3"/>
                </a:cxn>
                <a:cxn ang="0">
                  <a:pos x="69" y="1"/>
                </a:cxn>
                <a:cxn ang="0">
                  <a:pos x="57" y="0"/>
                </a:cxn>
                <a:cxn ang="0">
                  <a:pos x="46" y="1"/>
                </a:cxn>
                <a:cxn ang="0">
                  <a:pos x="34" y="3"/>
                </a:cxn>
                <a:cxn ang="0">
                  <a:pos x="25" y="8"/>
                </a:cxn>
                <a:cxn ang="0">
                  <a:pos x="17" y="13"/>
                </a:cxn>
                <a:cxn ang="0">
                  <a:pos x="9" y="20"/>
                </a:cxn>
                <a:cxn ang="0">
                  <a:pos x="4" y="28"/>
                </a:cxn>
                <a:cxn ang="0">
                  <a:pos x="1" y="38"/>
                </a:cxn>
                <a:cxn ang="0">
                  <a:pos x="0" y="47"/>
                </a:cxn>
                <a:cxn ang="0">
                  <a:pos x="1" y="55"/>
                </a:cxn>
                <a:cxn ang="0">
                  <a:pos x="3" y="63"/>
                </a:cxn>
                <a:cxn ang="0">
                  <a:pos x="7" y="70"/>
                </a:cxn>
                <a:cxn ang="0">
                  <a:pos x="12" y="77"/>
                </a:cxn>
                <a:cxn ang="0">
                  <a:pos x="18" y="83"/>
                </a:cxn>
                <a:cxn ang="0">
                  <a:pos x="26" y="87"/>
                </a:cxn>
                <a:cxn ang="0">
                  <a:pos x="34" y="92"/>
                </a:cxn>
                <a:cxn ang="0">
                  <a:pos x="43" y="94"/>
                </a:cxn>
                <a:cxn ang="0">
                  <a:pos x="37" y="147"/>
                </a:cxn>
                <a:cxn ang="0">
                  <a:pos x="62" y="152"/>
                </a:cxn>
                <a:cxn ang="0">
                  <a:pos x="81" y="132"/>
                </a:cxn>
                <a:cxn ang="0">
                  <a:pos x="104" y="74"/>
                </a:cxn>
                <a:cxn ang="0">
                  <a:pos x="108" y="69"/>
                </a:cxn>
                <a:cxn ang="0">
                  <a:pos x="111" y="62"/>
                </a:cxn>
                <a:cxn ang="0">
                  <a:pos x="113" y="55"/>
                </a:cxn>
                <a:cxn ang="0">
                  <a:pos x="114" y="47"/>
                </a:cxn>
              </a:cxnLst>
              <a:rect l="0" t="0" r="r" b="b"/>
              <a:pathLst>
                <a:path w="114" h="152">
                  <a:moveTo>
                    <a:pt x="114" y="47"/>
                  </a:moveTo>
                  <a:lnTo>
                    <a:pt x="113" y="38"/>
                  </a:lnTo>
                  <a:lnTo>
                    <a:pt x="109" y="28"/>
                  </a:lnTo>
                  <a:lnTo>
                    <a:pt x="104" y="20"/>
                  </a:lnTo>
                  <a:lnTo>
                    <a:pt x="98" y="13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9" y="1"/>
                  </a:lnTo>
                  <a:lnTo>
                    <a:pt x="57" y="0"/>
                  </a:lnTo>
                  <a:lnTo>
                    <a:pt x="46" y="1"/>
                  </a:lnTo>
                  <a:lnTo>
                    <a:pt x="34" y="3"/>
                  </a:lnTo>
                  <a:lnTo>
                    <a:pt x="25" y="8"/>
                  </a:lnTo>
                  <a:lnTo>
                    <a:pt x="17" y="13"/>
                  </a:lnTo>
                  <a:lnTo>
                    <a:pt x="9" y="20"/>
                  </a:lnTo>
                  <a:lnTo>
                    <a:pt x="4" y="28"/>
                  </a:lnTo>
                  <a:lnTo>
                    <a:pt x="1" y="38"/>
                  </a:lnTo>
                  <a:lnTo>
                    <a:pt x="0" y="47"/>
                  </a:lnTo>
                  <a:lnTo>
                    <a:pt x="1" y="55"/>
                  </a:lnTo>
                  <a:lnTo>
                    <a:pt x="3" y="63"/>
                  </a:lnTo>
                  <a:lnTo>
                    <a:pt x="7" y="70"/>
                  </a:lnTo>
                  <a:lnTo>
                    <a:pt x="12" y="77"/>
                  </a:lnTo>
                  <a:lnTo>
                    <a:pt x="18" y="83"/>
                  </a:lnTo>
                  <a:lnTo>
                    <a:pt x="26" y="87"/>
                  </a:lnTo>
                  <a:lnTo>
                    <a:pt x="34" y="92"/>
                  </a:lnTo>
                  <a:lnTo>
                    <a:pt x="43" y="94"/>
                  </a:lnTo>
                  <a:lnTo>
                    <a:pt x="37" y="147"/>
                  </a:lnTo>
                  <a:lnTo>
                    <a:pt x="62" y="152"/>
                  </a:lnTo>
                  <a:lnTo>
                    <a:pt x="81" y="132"/>
                  </a:lnTo>
                  <a:lnTo>
                    <a:pt x="104" y="74"/>
                  </a:lnTo>
                  <a:lnTo>
                    <a:pt x="108" y="69"/>
                  </a:lnTo>
                  <a:lnTo>
                    <a:pt x="111" y="62"/>
                  </a:lnTo>
                  <a:lnTo>
                    <a:pt x="113" y="55"/>
                  </a:lnTo>
                  <a:lnTo>
                    <a:pt x="114" y="47"/>
                  </a:lnTo>
                  <a:close/>
                </a:path>
              </a:pathLst>
            </a:custGeom>
            <a:solidFill>
              <a:srgbClr val="B2B2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2" name="Freeform 364"/>
            <p:cNvSpPr>
              <a:spLocks/>
            </p:cNvSpPr>
            <p:nvPr/>
          </p:nvSpPr>
          <p:spPr bwMode="auto">
            <a:xfrm>
              <a:off x="2377" y="690"/>
              <a:ext cx="120" cy="102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42" y="3"/>
                </a:cxn>
                <a:cxn ang="0">
                  <a:pos x="22" y="9"/>
                </a:cxn>
                <a:cxn ang="0">
                  <a:pos x="6" y="15"/>
                </a:cxn>
                <a:cxn ang="0">
                  <a:pos x="0" y="24"/>
                </a:cxn>
                <a:cxn ang="0">
                  <a:pos x="2" y="38"/>
                </a:cxn>
                <a:cxn ang="0">
                  <a:pos x="5" y="42"/>
                </a:cxn>
                <a:cxn ang="0">
                  <a:pos x="17" y="58"/>
                </a:cxn>
                <a:cxn ang="0">
                  <a:pos x="19" y="80"/>
                </a:cxn>
                <a:cxn ang="0">
                  <a:pos x="9" y="110"/>
                </a:cxn>
                <a:cxn ang="0">
                  <a:pos x="6" y="129"/>
                </a:cxn>
                <a:cxn ang="0">
                  <a:pos x="18" y="139"/>
                </a:cxn>
                <a:cxn ang="0">
                  <a:pos x="65" y="126"/>
                </a:cxn>
                <a:cxn ang="0">
                  <a:pos x="76" y="133"/>
                </a:cxn>
                <a:cxn ang="0">
                  <a:pos x="90" y="146"/>
                </a:cxn>
                <a:cxn ang="0">
                  <a:pos x="96" y="160"/>
                </a:cxn>
                <a:cxn ang="0">
                  <a:pos x="105" y="171"/>
                </a:cxn>
                <a:cxn ang="0">
                  <a:pos x="116" y="174"/>
                </a:cxn>
                <a:cxn ang="0">
                  <a:pos x="126" y="175"/>
                </a:cxn>
                <a:cxn ang="0">
                  <a:pos x="136" y="176"/>
                </a:cxn>
                <a:cxn ang="0">
                  <a:pos x="143" y="176"/>
                </a:cxn>
                <a:cxn ang="0">
                  <a:pos x="151" y="177"/>
                </a:cxn>
                <a:cxn ang="0">
                  <a:pos x="161" y="182"/>
                </a:cxn>
                <a:cxn ang="0">
                  <a:pos x="171" y="185"/>
                </a:cxn>
                <a:cxn ang="0">
                  <a:pos x="181" y="189"/>
                </a:cxn>
                <a:cxn ang="0">
                  <a:pos x="196" y="192"/>
                </a:cxn>
                <a:cxn ang="0">
                  <a:pos x="216" y="198"/>
                </a:cxn>
                <a:cxn ang="0">
                  <a:pos x="233" y="201"/>
                </a:cxn>
                <a:cxn ang="0">
                  <a:pos x="240" y="204"/>
                </a:cxn>
                <a:cxn ang="0">
                  <a:pos x="151" y="139"/>
                </a:cxn>
                <a:cxn ang="0">
                  <a:pos x="141" y="101"/>
                </a:cxn>
                <a:cxn ang="0">
                  <a:pos x="86" y="78"/>
                </a:cxn>
                <a:cxn ang="0">
                  <a:pos x="50" y="63"/>
                </a:cxn>
                <a:cxn ang="0">
                  <a:pos x="58" y="0"/>
                </a:cxn>
              </a:cxnLst>
              <a:rect l="0" t="0" r="r" b="b"/>
              <a:pathLst>
                <a:path w="240" h="204">
                  <a:moveTo>
                    <a:pt x="58" y="0"/>
                  </a:moveTo>
                  <a:lnTo>
                    <a:pt x="56" y="0"/>
                  </a:lnTo>
                  <a:lnTo>
                    <a:pt x="50" y="2"/>
                  </a:lnTo>
                  <a:lnTo>
                    <a:pt x="42" y="3"/>
                  </a:lnTo>
                  <a:lnTo>
                    <a:pt x="33" y="5"/>
                  </a:lnTo>
                  <a:lnTo>
                    <a:pt x="22" y="9"/>
                  </a:lnTo>
                  <a:lnTo>
                    <a:pt x="13" y="12"/>
                  </a:lnTo>
                  <a:lnTo>
                    <a:pt x="6" y="15"/>
                  </a:lnTo>
                  <a:lnTo>
                    <a:pt x="3" y="18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2" y="38"/>
                  </a:lnTo>
                  <a:lnTo>
                    <a:pt x="3" y="40"/>
                  </a:lnTo>
                  <a:lnTo>
                    <a:pt x="5" y="42"/>
                  </a:lnTo>
                  <a:lnTo>
                    <a:pt x="11" y="49"/>
                  </a:lnTo>
                  <a:lnTo>
                    <a:pt x="17" y="58"/>
                  </a:lnTo>
                  <a:lnTo>
                    <a:pt x="20" y="68"/>
                  </a:lnTo>
                  <a:lnTo>
                    <a:pt x="19" y="80"/>
                  </a:lnTo>
                  <a:lnTo>
                    <a:pt x="14" y="95"/>
                  </a:lnTo>
                  <a:lnTo>
                    <a:pt x="9" y="110"/>
                  </a:lnTo>
                  <a:lnTo>
                    <a:pt x="5" y="121"/>
                  </a:lnTo>
                  <a:lnTo>
                    <a:pt x="6" y="129"/>
                  </a:lnTo>
                  <a:lnTo>
                    <a:pt x="12" y="134"/>
                  </a:lnTo>
                  <a:lnTo>
                    <a:pt x="18" y="139"/>
                  </a:lnTo>
                  <a:lnTo>
                    <a:pt x="20" y="141"/>
                  </a:lnTo>
                  <a:lnTo>
                    <a:pt x="65" y="126"/>
                  </a:lnTo>
                  <a:lnTo>
                    <a:pt x="68" y="129"/>
                  </a:lnTo>
                  <a:lnTo>
                    <a:pt x="76" y="133"/>
                  </a:lnTo>
                  <a:lnTo>
                    <a:pt x="85" y="140"/>
                  </a:lnTo>
                  <a:lnTo>
                    <a:pt x="90" y="146"/>
                  </a:lnTo>
                  <a:lnTo>
                    <a:pt x="94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105" y="171"/>
                  </a:lnTo>
                  <a:lnTo>
                    <a:pt x="110" y="173"/>
                  </a:lnTo>
                  <a:lnTo>
                    <a:pt x="116" y="174"/>
                  </a:lnTo>
                  <a:lnTo>
                    <a:pt x="121" y="175"/>
                  </a:lnTo>
                  <a:lnTo>
                    <a:pt x="126" y="175"/>
                  </a:lnTo>
                  <a:lnTo>
                    <a:pt x="132" y="176"/>
                  </a:lnTo>
                  <a:lnTo>
                    <a:pt x="136" y="176"/>
                  </a:lnTo>
                  <a:lnTo>
                    <a:pt x="140" y="176"/>
                  </a:lnTo>
                  <a:lnTo>
                    <a:pt x="143" y="176"/>
                  </a:lnTo>
                  <a:lnTo>
                    <a:pt x="147" y="176"/>
                  </a:lnTo>
                  <a:lnTo>
                    <a:pt x="151" y="177"/>
                  </a:lnTo>
                  <a:lnTo>
                    <a:pt x="156" y="179"/>
                  </a:lnTo>
                  <a:lnTo>
                    <a:pt x="161" y="182"/>
                  </a:lnTo>
                  <a:lnTo>
                    <a:pt x="166" y="184"/>
                  </a:lnTo>
                  <a:lnTo>
                    <a:pt x="171" y="185"/>
                  </a:lnTo>
                  <a:lnTo>
                    <a:pt x="177" y="187"/>
                  </a:lnTo>
                  <a:lnTo>
                    <a:pt x="181" y="189"/>
                  </a:lnTo>
                  <a:lnTo>
                    <a:pt x="187" y="190"/>
                  </a:lnTo>
                  <a:lnTo>
                    <a:pt x="196" y="192"/>
                  </a:lnTo>
                  <a:lnTo>
                    <a:pt x="205" y="194"/>
                  </a:lnTo>
                  <a:lnTo>
                    <a:pt x="216" y="198"/>
                  </a:lnTo>
                  <a:lnTo>
                    <a:pt x="225" y="200"/>
                  </a:lnTo>
                  <a:lnTo>
                    <a:pt x="233" y="201"/>
                  </a:lnTo>
                  <a:lnTo>
                    <a:pt x="238" y="204"/>
                  </a:lnTo>
                  <a:lnTo>
                    <a:pt x="240" y="204"/>
                  </a:lnTo>
                  <a:lnTo>
                    <a:pt x="240" y="161"/>
                  </a:lnTo>
                  <a:lnTo>
                    <a:pt x="151" y="139"/>
                  </a:lnTo>
                  <a:lnTo>
                    <a:pt x="141" y="123"/>
                  </a:lnTo>
                  <a:lnTo>
                    <a:pt x="141" y="101"/>
                  </a:lnTo>
                  <a:lnTo>
                    <a:pt x="121" y="88"/>
                  </a:lnTo>
                  <a:lnTo>
                    <a:pt x="86" y="78"/>
                  </a:lnTo>
                  <a:lnTo>
                    <a:pt x="60" y="76"/>
                  </a:lnTo>
                  <a:lnTo>
                    <a:pt x="50" y="63"/>
                  </a:lnTo>
                  <a:lnTo>
                    <a:pt x="65" y="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3" name="Freeform 366"/>
            <p:cNvSpPr>
              <a:spLocks/>
            </p:cNvSpPr>
            <p:nvPr/>
          </p:nvSpPr>
          <p:spPr bwMode="auto">
            <a:xfrm>
              <a:off x="1995" y="275"/>
              <a:ext cx="85" cy="70"/>
            </a:xfrm>
            <a:custGeom>
              <a:avLst/>
              <a:gdLst/>
              <a:ahLst/>
              <a:cxnLst>
                <a:cxn ang="0">
                  <a:pos x="84" y="139"/>
                </a:cxn>
                <a:cxn ang="0">
                  <a:pos x="101" y="138"/>
                </a:cxn>
                <a:cxn ang="0">
                  <a:pos x="116" y="134"/>
                </a:cxn>
                <a:cxn ang="0">
                  <a:pos x="131" y="128"/>
                </a:cxn>
                <a:cxn ang="0">
                  <a:pos x="144" y="119"/>
                </a:cxn>
                <a:cxn ang="0">
                  <a:pos x="153" y="108"/>
                </a:cxn>
                <a:cxn ang="0">
                  <a:pos x="161" y="97"/>
                </a:cxn>
                <a:cxn ang="0">
                  <a:pos x="167" y="84"/>
                </a:cxn>
                <a:cxn ang="0">
                  <a:pos x="168" y="70"/>
                </a:cxn>
                <a:cxn ang="0">
                  <a:pos x="167" y="56"/>
                </a:cxn>
                <a:cxn ang="0">
                  <a:pos x="161" y="43"/>
                </a:cxn>
                <a:cxn ang="0">
                  <a:pos x="153" y="31"/>
                </a:cxn>
                <a:cxn ang="0">
                  <a:pos x="144" y="21"/>
                </a:cxn>
                <a:cxn ang="0">
                  <a:pos x="131" y="11"/>
                </a:cxn>
                <a:cxn ang="0">
                  <a:pos x="116" y="6"/>
                </a:cxn>
                <a:cxn ang="0">
                  <a:pos x="101" y="1"/>
                </a:cxn>
                <a:cxn ang="0">
                  <a:pos x="84" y="0"/>
                </a:cxn>
                <a:cxn ang="0">
                  <a:pos x="67" y="1"/>
                </a:cxn>
                <a:cxn ang="0">
                  <a:pos x="52" y="6"/>
                </a:cxn>
                <a:cxn ang="0">
                  <a:pos x="37" y="11"/>
                </a:cxn>
                <a:cxn ang="0">
                  <a:pos x="25" y="21"/>
                </a:cxn>
                <a:cxn ang="0">
                  <a:pos x="15" y="31"/>
                </a:cxn>
                <a:cxn ang="0">
                  <a:pos x="7" y="43"/>
                </a:cxn>
                <a:cxn ang="0">
                  <a:pos x="1" y="56"/>
                </a:cxn>
                <a:cxn ang="0">
                  <a:pos x="0" y="70"/>
                </a:cxn>
                <a:cxn ang="0">
                  <a:pos x="1" y="84"/>
                </a:cxn>
                <a:cxn ang="0">
                  <a:pos x="7" y="97"/>
                </a:cxn>
                <a:cxn ang="0">
                  <a:pos x="15" y="108"/>
                </a:cxn>
                <a:cxn ang="0">
                  <a:pos x="25" y="119"/>
                </a:cxn>
                <a:cxn ang="0">
                  <a:pos x="37" y="128"/>
                </a:cxn>
                <a:cxn ang="0">
                  <a:pos x="52" y="134"/>
                </a:cxn>
                <a:cxn ang="0">
                  <a:pos x="67" y="138"/>
                </a:cxn>
                <a:cxn ang="0">
                  <a:pos x="84" y="139"/>
                </a:cxn>
              </a:cxnLst>
              <a:rect l="0" t="0" r="r" b="b"/>
              <a:pathLst>
                <a:path w="168" h="139">
                  <a:moveTo>
                    <a:pt x="84" y="139"/>
                  </a:moveTo>
                  <a:lnTo>
                    <a:pt x="101" y="138"/>
                  </a:lnTo>
                  <a:lnTo>
                    <a:pt x="116" y="134"/>
                  </a:lnTo>
                  <a:lnTo>
                    <a:pt x="131" y="128"/>
                  </a:lnTo>
                  <a:lnTo>
                    <a:pt x="144" y="119"/>
                  </a:lnTo>
                  <a:lnTo>
                    <a:pt x="153" y="108"/>
                  </a:lnTo>
                  <a:lnTo>
                    <a:pt x="161" y="97"/>
                  </a:lnTo>
                  <a:lnTo>
                    <a:pt x="167" y="84"/>
                  </a:lnTo>
                  <a:lnTo>
                    <a:pt x="168" y="70"/>
                  </a:lnTo>
                  <a:lnTo>
                    <a:pt x="167" y="56"/>
                  </a:lnTo>
                  <a:lnTo>
                    <a:pt x="161" y="43"/>
                  </a:lnTo>
                  <a:lnTo>
                    <a:pt x="153" y="31"/>
                  </a:lnTo>
                  <a:lnTo>
                    <a:pt x="144" y="21"/>
                  </a:lnTo>
                  <a:lnTo>
                    <a:pt x="131" y="11"/>
                  </a:lnTo>
                  <a:lnTo>
                    <a:pt x="116" y="6"/>
                  </a:lnTo>
                  <a:lnTo>
                    <a:pt x="101" y="1"/>
                  </a:lnTo>
                  <a:lnTo>
                    <a:pt x="84" y="0"/>
                  </a:lnTo>
                  <a:lnTo>
                    <a:pt x="67" y="1"/>
                  </a:lnTo>
                  <a:lnTo>
                    <a:pt x="52" y="6"/>
                  </a:lnTo>
                  <a:lnTo>
                    <a:pt x="37" y="11"/>
                  </a:lnTo>
                  <a:lnTo>
                    <a:pt x="25" y="21"/>
                  </a:lnTo>
                  <a:lnTo>
                    <a:pt x="15" y="31"/>
                  </a:lnTo>
                  <a:lnTo>
                    <a:pt x="7" y="43"/>
                  </a:lnTo>
                  <a:lnTo>
                    <a:pt x="1" y="56"/>
                  </a:lnTo>
                  <a:lnTo>
                    <a:pt x="0" y="70"/>
                  </a:lnTo>
                  <a:lnTo>
                    <a:pt x="1" y="84"/>
                  </a:lnTo>
                  <a:lnTo>
                    <a:pt x="7" y="97"/>
                  </a:lnTo>
                  <a:lnTo>
                    <a:pt x="15" y="108"/>
                  </a:lnTo>
                  <a:lnTo>
                    <a:pt x="25" y="119"/>
                  </a:lnTo>
                  <a:lnTo>
                    <a:pt x="37" y="128"/>
                  </a:lnTo>
                  <a:lnTo>
                    <a:pt x="52" y="134"/>
                  </a:lnTo>
                  <a:lnTo>
                    <a:pt x="67" y="138"/>
                  </a:lnTo>
                  <a:lnTo>
                    <a:pt x="84" y="139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5" name="Freeform 367"/>
            <p:cNvSpPr>
              <a:spLocks/>
            </p:cNvSpPr>
            <p:nvPr/>
          </p:nvSpPr>
          <p:spPr bwMode="auto">
            <a:xfrm>
              <a:off x="2095" y="272"/>
              <a:ext cx="66" cy="60"/>
            </a:xfrm>
            <a:custGeom>
              <a:avLst/>
              <a:gdLst/>
              <a:ahLst/>
              <a:cxnLst>
                <a:cxn ang="0">
                  <a:pos x="66" y="121"/>
                </a:cxn>
                <a:cxn ang="0">
                  <a:pos x="80" y="120"/>
                </a:cxn>
                <a:cxn ang="0">
                  <a:pos x="92" y="116"/>
                </a:cxn>
                <a:cxn ang="0">
                  <a:pos x="103" y="111"/>
                </a:cxn>
                <a:cxn ang="0">
                  <a:pos x="113" y="103"/>
                </a:cxn>
                <a:cxn ang="0">
                  <a:pos x="121" y="95"/>
                </a:cxn>
                <a:cxn ang="0">
                  <a:pos x="127" y="84"/>
                </a:cxn>
                <a:cxn ang="0">
                  <a:pos x="131" y="73"/>
                </a:cxn>
                <a:cxn ang="0">
                  <a:pos x="133" y="60"/>
                </a:cxn>
                <a:cxn ang="0">
                  <a:pos x="131" y="47"/>
                </a:cxn>
                <a:cxn ang="0">
                  <a:pos x="127" y="37"/>
                </a:cxn>
                <a:cxn ang="0">
                  <a:pos x="121" y="27"/>
                </a:cxn>
                <a:cxn ang="0">
                  <a:pos x="113" y="17"/>
                </a:cxn>
                <a:cxn ang="0">
                  <a:pos x="103" y="10"/>
                </a:cxn>
                <a:cxn ang="0">
                  <a:pos x="92" y="5"/>
                </a:cxn>
                <a:cxn ang="0">
                  <a:pos x="80" y="1"/>
                </a:cxn>
                <a:cxn ang="0">
                  <a:pos x="66" y="0"/>
                </a:cxn>
                <a:cxn ang="0">
                  <a:pos x="53" y="1"/>
                </a:cxn>
                <a:cxn ang="0">
                  <a:pos x="41" y="5"/>
                </a:cxn>
                <a:cxn ang="0">
                  <a:pos x="29" y="10"/>
                </a:cxn>
                <a:cxn ang="0">
                  <a:pos x="20" y="17"/>
                </a:cxn>
                <a:cxn ang="0">
                  <a:pos x="12" y="27"/>
                </a:cxn>
                <a:cxn ang="0">
                  <a:pos x="6" y="37"/>
                </a:cxn>
                <a:cxn ang="0">
                  <a:pos x="1" y="47"/>
                </a:cxn>
                <a:cxn ang="0">
                  <a:pos x="0" y="60"/>
                </a:cxn>
                <a:cxn ang="0">
                  <a:pos x="1" y="73"/>
                </a:cxn>
                <a:cxn ang="0">
                  <a:pos x="6" y="84"/>
                </a:cxn>
                <a:cxn ang="0">
                  <a:pos x="12" y="95"/>
                </a:cxn>
                <a:cxn ang="0">
                  <a:pos x="20" y="103"/>
                </a:cxn>
                <a:cxn ang="0">
                  <a:pos x="29" y="111"/>
                </a:cxn>
                <a:cxn ang="0">
                  <a:pos x="41" y="116"/>
                </a:cxn>
                <a:cxn ang="0">
                  <a:pos x="53" y="120"/>
                </a:cxn>
                <a:cxn ang="0">
                  <a:pos x="66" y="121"/>
                </a:cxn>
              </a:cxnLst>
              <a:rect l="0" t="0" r="r" b="b"/>
              <a:pathLst>
                <a:path w="133" h="121">
                  <a:moveTo>
                    <a:pt x="66" y="121"/>
                  </a:moveTo>
                  <a:lnTo>
                    <a:pt x="80" y="120"/>
                  </a:lnTo>
                  <a:lnTo>
                    <a:pt x="92" y="116"/>
                  </a:lnTo>
                  <a:lnTo>
                    <a:pt x="103" y="111"/>
                  </a:lnTo>
                  <a:lnTo>
                    <a:pt x="113" y="103"/>
                  </a:lnTo>
                  <a:lnTo>
                    <a:pt x="121" y="95"/>
                  </a:lnTo>
                  <a:lnTo>
                    <a:pt x="127" y="84"/>
                  </a:lnTo>
                  <a:lnTo>
                    <a:pt x="131" y="73"/>
                  </a:lnTo>
                  <a:lnTo>
                    <a:pt x="133" y="60"/>
                  </a:lnTo>
                  <a:lnTo>
                    <a:pt x="131" y="47"/>
                  </a:lnTo>
                  <a:lnTo>
                    <a:pt x="127" y="37"/>
                  </a:lnTo>
                  <a:lnTo>
                    <a:pt x="121" y="27"/>
                  </a:lnTo>
                  <a:lnTo>
                    <a:pt x="113" y="17"/>
                  </a:lnTo>
                  <a:lnTo>
                    <a:pt x="103" y="10"/>
                  </a:lnTo>
                  <a:lnTo>
                    <a:pt x="92" y="5"/>
                  </a:lnTo>
                  <a:lnTo>
                    <a:pt x="80" y="1"/>
                  </a:lnTo>
                  <a:lnTo>
                    <a:pt x="66" y="0"/>
                  </a:lnTo>
                  <a:lnTo>
                    <a:pt x="53" y="1"/>
                  </a:lnTo>
                  <a:lnTo>
                    <a:pt x="41" y="5"/>
                  </a:lnTo>
                  <a:lnTo>
                    <a:pt x="29" y="10"/>
                  </a:lnTo>
                  <a:lnTo>
                    <a:pt x="20" y="17"/>
                  </a:lnTo>
                  <a:lnTo>
                    <a:pt x="12" y="27"/>
                  </a:lnTo>
                  <a:lnTo>
                    <a:pt x="6" y="37"/>
                  </a:lnTo>
                  <a:lnTo>
                    <a:pt x="1" y="47"/>
                  </a:lnTo>
                  <a:lnTo>
                    <a:pt x="0" y="60"/>
                  </a:lnTo>
                  <a:lnTo>
                    <a:pt x="1" y="73"/>
                  </a:lnTo>
                  <a:lnTo>
                    <a:pt x="6" y="84"/>
                  </a:lnTo>
                  <a:lnTo>
                    <a:pt x="12" y="95"/>
                  </a:lnTo>
                  <a:lnTo>
                    <a:pt x="20" y="103"/>
                  </a:lnTo>
                  <a:lnTo>
                    <a:pt x="29" y="111"/>
                  </a:lnTo>
                  <a:lnTo>
                    <a:pt x="41" y="116"/>
                  </a:lnTo>
                  <a:lnTo>
                    <a:pt x="53" y="120"/>
                  </a:lnTo>
                  <a:lnTo>
                    <a:pt x="66" y="121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6" name="Freeform 368"/>
            <p:cNvSpPr>
              <a:spLocks/>
            </p:cNvSpPr>
            <p:nvPr/>
          </p:nvSpPr>
          <p:spPr bwMode="auto">
            <a:xfrm>
              <a:off x="2012" y="289"/>
              <a:ext cx="53" cy="41"/>
            </a:xfrm>
            <a:custGeom>
              <a:avLst/>
              <a:gdLst/>
              <a:ahLst/>
              <a:cxnLst>
                <a:cxn ang="0">
                  <a:pos x="53" y="82"/>
                </a:cxn>
                <a:cxn ang="0">
                  <a:pos x="64" y="80"/>
                </a:cxn>
                <a:cxn ang="0">
                  <a:pos x="74" y="78"/>
                </a:cxn>
                <a:cxn ang="0">
                  <a:pos x="83" y="75"/>
                </a:cxn>
                <a:cxn ang="0">
                  <a:pos x="91" y="70"/>
                </a:cxn>
                <a:cxn ang="0">
                  <a:pos x="97" y="63"/>
                </a:cxn>
                <a:cxn ang="0">
                  <a:pos x="102" y="56"/>
                </a:cxn>
                <a:cxn ang="0">
                  <a:pos x="105" y="49"/>
                </a:cxn>
                <a:cxn ang="0">
                  <a:pos x="106" y="41"/>
                </a:cxn>
                <a:cxn ang="0">
                  <a:pos x="105" y="33"/>
                </a:cxn>
                <a:cxn ang="0">
                  <a:pos x="102" y="25"/>
                </a:cxn>
                <a:cxn ang="0">
                  <a:pos x="97" y="18"/>
                </a:cxn>
                <a:cxn ang="0">
                  <a:pos x="91" y="11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4" y="1"/>
                </a:cxn>
                <a:cxn ang="0">
                  <a:pos x="53" y="0"/>
                </a:cxn>
                <a:cxn ang="0">
                  <a:pos x="43" y="1"/>
                </a:cxn>
                <a:cxn ang="0">
                  <a:pos x="32" y="3"/>
                </a:cxn>
                <a:cxn ang="0">
                  <a:pos x="23" y="7"/>
                </a:cxn>
                <a:cxn ang="0">
                  <a:pos x="15" y="11"/>
                </a:cxn>
                <a:cxn ang="0">
                  <a:pos x="9" y="18"/>
                </a:cxn>
                <a:cxn ang="0">
                  <a:pos x="5" y="25"/>
                </a:cxn>
                <a:cxn ang="0">
                  <a:pos x="1" y="33"/>
                </a:cxn>
                <a:cxn ang="0">
                  <a:pos x="0" y="41"/>
                </a:cxn>
                <a:cxn ang="0">
                  <a:pos x="1" y="49"/>
                </a:cxn>
                <a:cxn ang="0">
                  <a:pos x="5" y="56"/>
                </a:cxn>
                <a:cxn ang="0">
                  <a:pos x="9" y="63"/>
                </a:cxn>
                <a:cxn ang="0">
                  <a:pos x="15" y="70"/>
                </a:cxn>
                <a:cxn ang="0">
                  <a:pos x="23" y="75"/>
                </a:cxn>
                <a:cxn ang="0">
                  <a:pos x="32" y="78"/>
                </a:cxn>
                <a:cxn ang="0">
                  <a:pos x="43" y="80"/>
                </a:cxn>
                <a:cxn ang="0">
                  <a:pos x="53" y="82"/>
                </a:cxn>
              </a:cxnLst>
              <a:rect l="0" t="0" r="r" b="b"/>
              <a:pathLst>
                <a:path w="106" h="82">
                  <a:moveTo>
                    <a:pt x="53" y="82"/>
                  </a:moveTo>
                  <a:lnTo>
                    <a:pt x="64" y="80"/>
                  </a:lnTo>
                  <a:lnTo>
                    <a:pt x="74" y="78"/>
                  </a:lnTo>
                  <a:lnTo>
                    <a:pt x="83" y="75"/>
                  </a:lnTo>
                  <a:lnTo>
                    <a:pt x="91" y="70"/>
                  </a:lnTo>
                  <a:lnTo>
                    <a:pt x="97" y="63"/>
                  </a:lnTo>
                  <a:lnTo>
                    <a:pt x="102" y="56"/>
                  </a:lnTo>
                  <a:lnTo>
                    <a:pt x="105" y="49"/>
                  </a:lnTo>
                  <a:lnTo>
                    <a:pt x="106" y="41"/>
                  </a:lnTo>
                  <a:lnTo>
                    <a:pt x="105" y="33"/>
                  </a:lnTo>
                  <a:lnTo>
                    <a:pt x="102" y="25"/>
                  </a:lnTo>
                  <a:lnTo>
                    <a:pt x="97" y="18"/>
                  </a:lnTo>
                  <a:lnTo>
                    <a:pt x="91" y="11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4" y="1"/>
                  </a:lnTo>
                  <a:lnTo>
                    <a:pt x="53" y="0"/>
                  </a:lnTo>
                  <a:lnTo>
                    <a:pt x="43" y="1"/>
                  </a:lnTo>
                  <a:lnTo>
                    <a:pt x="32" y="3"/>
                  </a:lnTo>
                  <a:lnTo>
                    <a:pt x="23" y="7"/>
                  </a:lnTo>
                  <a:lnTo>
                    <a:pt x="15" y="11"/>
                  </a:lnTo>
                  <a:lnTo>
                    <a:pt x="9" y="18"/>
                  </a:lnTo>
                  <a:lnTo>
                    <a:pt x="5" y="25"/>
                  </a:lnTo>
                  <a:lnTo>
                    <a:pt x="1" y="33"/>
                  </a:lnTo>
                  <a:lnTo>
                    <a:pt x="0" y="41"/>
                  </a:lnTo>
                  <a:lnTo>
                    <a:pt x="1" y="49"/>
                  </a:lnTo>
                  <a:lnTo>
                    <a:pt x="5" y="56"/>
                  </a:lnTo>
                  <a:lnTo>
                    <a:pt x="9" y="63"/>
                  </a:lnTo>
                  <a:lnTo>
                    <a:pt x="15" y="70"/>
                  </a:lnTo>
                  <a:lnTo>
                    <a:pt x="23" y="75"/>
                  </a:lnTo>
                  <a:lnTo>
                    <a:pt x="32" y="78"/>
                  </a:lnTo>
                  <a:lnTo>
                    <a:pt x="43" y="80"/>
                  </a:lnTo>
                  <a:lnTo>
                    <a:pt x="53" y="82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7" name="Freeform 369"/>
            <p:cNvSpPr>
              <a:spLocks/>
            </p:cNvSpPr>
            <p:nvPr/>
          </p:nvSpPr>
          <p:spPr bwMode="auto">
            <a:xfrm>
              <a:off x="2104" y="278"/>
              <a:ext cx="48" cy="38"/>
            </a:xfrm>
            <a:custGeom>
              <a:avLst/>
              <a:gdLst/>
              <a:ahLst/>
              <a:cxnLst>
                <a:cxn ang="0">
                  <a:pos x="47" y="75"/>
                </a:cxn>
                <a:cxn ang="0">
                  <a:pos x="57" y="74"/>
                </a:cxn>
                <a:cxn ang="0">
                  <a:pos x="66" y="72"/>
                </a:cxn>
                <a:cxn ang="0">
                  <a:pos x="74" y="69"/>
                </a:cxn>
                <a:cxn ang="0">
                  <a:pos x="81" y="64"/>
                </a:cxn>
                <a:cxn ang="0">
                  <a:pos x="87" y="59"/>
                </a:cxn>
                <a:cxn ang="0">
                  <a:pos x="92" y="53"/>
                </a:cxn>
                <a:cxn ang="0">
                  <a:pos x="94" y="46"/>
                </a:cxn>
                <a:cxn ang="0">
                  <a:pos x="95" y="38"/>
                </a:cxn>
                <a:cxn ang="0">
                  <a:pos x="94" y="30"/>
                </a:cxn>
                <a:cxn ang="0">
                  <a:pos x="92" y="23"/>
                </a:cxn>
                <a:cxn ang="0">
                  <a:pos x="87" y="17"/>
                </a:cxn>
                <a:cxn ang="0">
                  <a:pos x="81" y="11"/>
                </a:cxn>
                <a:cxn ang="0">
                  <a:pos x="74" y="7"/>
                </a:cxn>
                <a:cxn ang="0">
                  <a:pos x="66" y="3"/>
                </a:cxn>
                <a:cxn ang="0">
                  <a:pos x="57" y="1"/>
                </a:cxn>
                <a:cxn ang="0">
                  <a:pos x="47" y="0"/>
                </a:cxn>
                <a:cxn ang="0">
                  <a:pos x="38" y="1"/>
                </a:cxn>
                <a:cxn ang="0">
                  <a:pos x="28" y="3"/>
                </a:cxn>
                <a:cxn ang="0">
                  <a:pos x="20" y="7"/>
                </a:cxn>
                <a:cxn ang="0">
                  <a:pos x="13" y="11"/>
                </a:cxn>
                <a:cxn ang="0">
                  <a:pos x="8" y="17"/>
                </a:cxn>
                <a:cxn ang="0">
                  <a:pos x="3" y="23"/>
                </a:cxn>
                <a:cxn ang="0">
                  <a:pos x="1" y="30"/>
                </a:cxn>
                <a:cxn ang="0">
                  <a:pos x="0" y="38"/>
                </a:cxn>
                <a:cxn ang="0">
                  <a:pos x="1" y="46"/>
                </a:cxn>
                <a:cxn ang="0">
                  <a:pos x="3" y="53"/>
                </a:cxn>
                <a:cxn ang="0">
                  <a:pos x="8" y="59"/>
                </a:cxn>
                <a:cxn ang="0">
                  <a:pos x="13" y="64"/>
                </a:cxn>
                <a:cxn ang="0">
                  <a:pos x="20" y="69"/>
                </a:cxn>
                <a:cxn ang="0">
                  <a:pos x="28" y="72"/>
                </a:cxn>
                <a:cxn ang="0">
                  <a:pos x="38" y="74"/>
                </a:cxn>
                <a:cxn ang="0">
                  <a:pos x="47" y="75"/>
                </a:cxn>
              </a:cxnLst>
              <a:rect l="0" t="0" r="r" b="b"/>
              <a:pathLst>
                <a:path w="95" h="75">
                  <a:moveTo>
                    <a:pt x="47" y="75"/>
                  </a:moveTo>
                  <a:lnTo>
                    <a:pt x="57" y="74"/>
                  </a:lnTo>
                  <a:lnTo>
                    <a:pt x="66" y="72"/>
                  </a:lnTo>
                  <a:lnTo>
                    <a:pt x="74" y="69"/>
                  </a:lnTo>
                  <a:lnTo>
                    <a:pt x="81" y="64"/>
                  </a:lnTo>
                  <a:lnTo>
                    <a:pt x="87" y="59"/>
                  </a:lnTo>
                  <a:lnTo>
                    <a:pt x="92" y="53"/>
                  </a:lnTo>
                  <a:lnTo>
                    <a:pt x="94" y="46"/>
                  </a:lnTo>
                  <a:lnTo>
                    <a:pt x="95" y="38"/>
                  </a:lnTo>
                  <a:lnTo>
                    <a:pt x="94" y="30"/>
                  </a:lnTo>
                  <a:lnTo>
                    <a:pt x="92" y="23"/>
                  </a:lnTo>
                  <a:lnTo>
                    <a:pt x="87" y="17"/>
                  </a:lnTo>
                  <a:lnTo>
                    <a:pt x="81" y="11"/>
                  </a:lnTo>
                  <a:lnTo>
                    <a:pt x="74" y="7"/>
                  </a:lnTo>
                  <a:lnTo>
                    <a:pt x="66" y="3"/>
                  </a:lnTo>
                  <a:lnTo>
                    <a:pt x="57" y="1"/>
                  </a:lnTo>
                  <a:lnTo>
                    <a:pt x="47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20" y="7"/>
                  </a:lnTo>
                  <a:lnTo>
                    <a:pt x="13" y="11"/>
                  </a:lnTo>
                  <a:lnTo>
                    <a:pt x="8" y="17"/>
                  </a:lnTo>
                  <a:lnTo>
                    <a:pt x="3" y="23"/>
                  </a:lnTo>
                  <a:lnTo>
                    <a:pt x="1" y="30"/>
                  </a:lnTo>
                  <a:lnTo>
                    <a:pt x="0" y="38"/>
                  </a:lnTo>
                  <a:lnTo>
                    <a:pt x="1" y="46"/>
                  </a:lnTo>
                  <a:lnTo>
                    <a:pt x="3" y="53"/>
                  </a:lnTo>
                  <a:lnTo>
                    <a:pt x="8" y="59"/>
                  </a:lnTo>
                  <a:lnTo>
                    <a:pt x="13" y="64"/>
                  </a:lnTo>
                  <a:lnTo>
                    <a:pt x="20" y="69"/>
                  </a:lnTo>
                  <a:lnTo>
                    <a:pt x="28" y="72"/>
                  </a:lnTo>
                  <a:lnTo>
                    <a:pt x="38" y="74"/>
                  </a:lnTo>
                  <a:lnTo>
                    <a:pt x="47" y="75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8" name="Freeform 370"/>
            <p:cNvSpPr>
              <a:spLocks/>
            </p:cNvSpPr>
            <p:nvPr/>
          </p:nvSpPr>
          <p:spPr bwMode="auto">
            <a:xfrm>
              <a:off x="1883" y="157"/>
              <a:ext cx="309" cy="136"/>
            </a:xfrm>
            <a:custGeom>
              <a:avLst/>
              <a:gdLst/>
              <a:ahLst/>
              <a:cxnLst>
                <a:cxn ang="0">
                  <a:pos x="562" y="170"/>
                </a:cxn>
                <a:cxn ang="0">
                  <a:pos x="543" y="167"/>
                </a:cxn>
                <a:cxn ang="0">
                  <a:pos x="520" y="163"/>
                </a:cxn>
                <a:cxn ang="0">
                  <a:pos x="504" y="161"/>
                </a:cxn>
                <a:cxn ang="0">
                  <a:pos x="474" y="108"/>
                </a:cxn>
                <a:cxn ang="0">
                  <a:pos x="461" y="85"/>
                </a:cxn>
                <a:cxn ang="0">
                  <a:pos x="441" y="55"/>
                </a:cxn>
                <a:cxn ang="0">
                  <a:pos x="431" y="46"/>
                </a:cxn>
                <a:cxn ang="0">
                  <a:pos x="417" y="37"/>
                </a:cxn>
                <a:cxn ang="0">
                  <a:pos x="402" y="27"/>
                </a:cxn>
                <a:cxn ang="0">
                  <a:pos x="389" y="19"/>
                </a:cxn>
                <a:cxn ang="0">
                  <a:pos x="367" y="14"/>
                </a:cxn>
                <a:cxn ang="0">
                  <a:pos x="337" y="7"/>
                </a:cxn>
                <a:cxn ang="0">
                  <a:pos x="309" y="2"/>
                </a:cxn>
                <a:cxn ang="0">
                  <a:pos x="298" y="0"/>
                </a:cxn>
                <a:cxn ang="0">
                  <a:pos x="284" y="1"/>
                </a:cxn>
                <a:cxn ang="0">
                  <a:pos x="251" y="4"/>
                </a:cxn>
                <a:cxn ang="0">
                  <a:pos x="215" y="9"/>
                </a:cxn>
                <a:cxn ang="0">
                  <a:pos x="187" y="10"/>
                </a:cxn>
                <a:cxn ang="0">
                  <a:pos x="162" y="16"/>
                </a:cxn>
                <a:cxn ang="0">
                  <a:pos x="131" y="28"/>
                </a:cxn>
                <a:cxn ang="0">
                  <a:pos x="105" y="41"/>
                </a:cxn>
                <a:cxn ang="0">
                  <a:pos x="94" y="47"/>
                </a:cxn>
                <a:cxn ang="0">
                  <a:pos x="0" y="236"/>
                </a:cxn>
                <a:cxn ang="0">
                  <a:pos x="13" y="239"/>
                </a:cxn>
                <a:cxn ang="0">
                  <a:pos x="42" y="246"/>
                </a:cxn>
                <a:cxn ang="0">
                  <a:pos x="73" y="253"/>
                </a:cxn>
                <a:cxn ang="0">
                  <a:pos x="91" y="257"/>
                </a:cxn>
                <a:cxn ang="0">
                  <a:pos x="108" y="257"/>
                </a:cxn>
                <a:cxn ang="0">
                  <a:pos x="134" y="257"/>
                </a:cxn>
                <a:cxn ang="0">
                  <a:pos x="162" y="257"/>
                </a:cxn>
                <a:cxn ang="0">
                  <a:pos x="181" y="254"/>
                </a:cxn>
                <a:cxn ang="0">
                  <a:pos x="190" y="251"/>
                </a:cxn>
                <a:cxn ang="0">
                  <a:pos x="203" y="246"/>
                </a:cxn>
                <a:cxn ang="0">
                  <a:pos x="219" y="241"/>
                </a:cxn>
                <a:cxn ang="0">
                  <a:pos x="238" y="235"/>
                </a:cxn>
                <a:cxn ang="0">
                  <a:pos x="250" y="243"/>
                </a:cxn>
                <a:cxn ang="0">
                  <a:pos x="264" y="251"/>
                </a:cxn>
                <a:cxn ang="0">
                  <a:pos x="278" y="259"/>
                </a:cxn>
                <a:cxn ang="0">
                  <a:pos x="287" y="265"/>
                </a:cxn>
                <a:cxn ang="0">
                  <a:pos x="301" y="268"/>
                </a:cxn>
                <a:cxn ang="0">
                  <a:pos x="318" y="270"/>
                </a:cxn>
                <a:cxn ang="0">
                  <a:pos x="336" y="272"/>
                </a:cxn>
                <a:cxn ang="0">
                  <a:pos x="346" y="272"/>
                </a:cxn>
                <a:cxn ang="0">
                  <a:pos x="360" y="267"/>
                </a:cxn>
                <a:cxn ang="0">
                  <a:pos x="383" y="259"/>
                </a:cxn>
                <a:cxn ang="0">
                  <a:pos x="405" y="252"/>
                </a:cxn>
                <a:cxn ang="0">
                  <a:pos x="414" y="249"/>
                </a:cxn>
                <a:cxn ang="0">
                  <a:pos x="618" y="196"/>
                </a:cxn>
                <a:cxn ang="0">
                  <a:pos x="611" y="192"/>
                </a:cxn>
                <a:cxn ang="0">
                  <a:pos x="596" y="184"/>
                </a:cxn>
                <a:cxn ang="0">
                  <a:pos x="579" y="176"/>
                </a:cxn>
                <a:cxn ang="0">
                  <a:pos x="567" y="171"/>
                </a:cxn>
              </a:cxnLst>
              <a:rect l="0" t="0" r="r" b="b"/>
              <a:pathLst>
                <a:path w="618" h="272">
                  <a:moveTo>
                    <a:pt x="567" y="171"/>
                  </a:moveTo>
                  <a:lnTo>
                    <a:pt x="562" y="170"/>
                  </a:lnTo>
                  <a:lnTo>
                    <a:pt x="554" y="168"/>
                  </a:lnTo>
                  <a:lnTo>
                    <a:pt x="543" y="167"/>
                  </a:lnTo>
                  <a:lnTo>
                    <a:pt x="531" y="164"/>
                  </a:lnTo>
                  <a:lnTo>
                    <a:pt x="520" y="163"/>
                  </a:lnTo>
                  <a:lnTo>
                    <a:pt x="511" y="162"/>
                  </a:lnTo>
                  <a:lnTo>
                    <a:pt x="504" y="161"/>
                  </a:lnTo>
                  <a:lnTo>
                    <a:pt x="501" y="161"/>
                  </a:lnTo>
                  <a:lnTo>
                    <a:pt x="474" y="108"/>
                  </a:lnTo>
                  <a:lnTo>
                    <a:pt x="470" y="101"/>
                  </a:lnTo>
                  <a:lnTo>
                    <a:pt x="461" y="85"/>
                  </a:lnTo>
                  <a:lnTo>
                    <a:pt x="451" y="68"/>
                  </a:lnTo>
                  <a:lnTo>
                    <a:pt x="441" y="55"/>
                  </a:lnTo>
                  <a:lnTo>
                    <a:pt x="437" y="50"/>
                  </a:lnTo>
                  <a:lnTo>
                    <a:pt x="431" y="46"/>
                  </a:lnTo>
                  <a:lnTo>
                    <a:pt x="424" y="41"/>
                  </a:lnTo>
                  <a:lnTo>
                    <a:pt x="417" y="37"/>
                  </a:lnTo>
                  <a:lnTo>
                    <a:pt x="410" y="32"/>
                  </a:lnTo>
                  <a:lnTo>
                    <a:pt x="402" y="27"/>
                  </a:lnTo>
                  <a:lnTo>
                    <a:pt x="395" y="23"/>
                  </a:lnTo>
                  <a:lnTo>
                    <a:pt x="389" y="19"/>
                  </a:lnTo>
                  <a:lnTo>
                    <a:pt x="379" y="17"/>
                  </a:lnTo>
                  <a:lnTo>
                    <a:pt x="367" y="14"/>
                  </a:lnTo>
                  <a:lnTo>
                    <a:pt x="352" y="10"/>
                  </a:lnTo>
                  <a:lnTo>
                    <a:pt x="337" y="7"/>
                  </a:lnTo>
                  <a:lnTo>
                    <a:pt x="322" y="4"/>
                  </a:lnTo>
                  <a:lnTo>
                    <a:pt x="309" y="2"/>
                  </a:lnTo>
                  <a:lnTo>
                    <a:pt x="301" y="0"/>
                  </a:lnTo>
                  <a:lnTo>
                    <a:pt x="298" y="0"/>
                  </a:lnTo>
                  <a:lnTo>
                    <a:pt x="294" y="0"/>
                  </a:lnTo>
                  <a:lnTo>
                    <a:pt x="284" y="1"/>
                  </a:lnTo>
                  <a:lnTo>
                    <a:pt x="269" y="3"/>
                  </a:lnTo>
                  <a:lnTo>
                    <a:pt x="251" y="4"/>
                  </a:lnTo>
                  <a:lnTo>
                    <a:pt x="233" y="7"/>
                  </a:lnTo>
                  <a:lnTo>
                    <a:pt x="215" y="9"/>
                  </a:lnTo>
                  <a:lnTo>
                    <a:pt x="199" y="10"/>
                  </a:lnTo>
                  <a:lnTo>
                    <a:pt x="187" y="10"/>
                  </a:lnTo>
                  <a:lnTo>
                    <a:pt x="175" y="11"/>
                  </a:lnTo>
                  <a:lnTo>
                    <a:pt x="162" y="16"/>
                  </a:lnTo>
                  <a:lnTo>
                    <a:pt x="147" y="22"/>
                  </a:lnTo>
                  <a:lnTo>
                    <a:pt x="131" y="28"/>
                  </a:lnTo>
                  <a:lnTo>
                    <a:pt x="117" y="35"/>
                  </a:lnTo>
                  <a:lnTo>
                    <a:pt x="105" y="41"/>
                  </a:lnTo>
                  <a:lnTo>
                    <a:pt x="97" y="46"/>
                  </a:lnTo>
                  <a:lnTo>
                    <a:pt x="94" y="47"/>
                  </a:lnTo>
                  <a:lnTo>
                    <a:pt x="15" y="115"/>
                  </a:lnTo>
                  <a:lnTo>
                    <a:pt x="0" y="236"/>
                  </a:lnTo>
                  <a:lnTo>
                    <a:pt x="4" y="237"/>
                  </a:lnTo>
                  <a:lnTo>
                    <a:pt x="13" y="239"/>
                  </a:lnTo>
                  <a:lnTo>
                    <a:pt x="27" y="243"/>
                  </a:lnTo>
                  <a:lnTo>
                    <a:pt x="42" y="246"/>
                  </a:lnTo>
                  <a:lnTo>
                    <a:pt x="58" y="250"/>
                  </a:lnTo>
                  <a:lnTo>
                    <a:pt x="73" y="253"/>
                  </a:lnTo>
                  <a:lnTo>
                    <a:pt x="85" y="256"/>
                  </a:lnTo>
                  <a:lnTo>
                    <a:pt x="91" y="257"/>
                  </a:lnTo>
                  <a:lnTo>
                    <a:pt x="97" y="257"/>
                  </a:lnTo>
                  <a:lnTo>
                    <a:pt x="108" y="257"/>
                  </a:lnTo>
                  <a:lnTo>
                    <a:pt x="120" y="257"/>
                  </a:lnTo>
                  <a:lnTo>
                    <a:pt x="134" y="257"/>
                  </a:lnTo>
                  <a:lnTo>
                    <a:pt x="149" y="257"/>
                  </a:lnTo>
                  <a:lnTo>
                    <a:pt x="162" y="257"/>
                  </a:lnTo>
                  <a:lnTo>
                    <a:pt x="173" y="256"/>
                  </a:lnTo>
                  <a:lnTo>
                    <a:pt x="181" y="254"/>
                  </a:lnTo>
                  <a:lnTo>
                    <a:pt x="185" y="253"/>
                  </a:lnTo>
                  <a:lnTo>
                    <a:pt x="190" y="251"/>
                  </a:lnTo>
                  <a:lnTo>
                    <a:pt x="196" y="250"/>
                  </a:lnTo>
                  <a:lnTo>
                    <a:pt x="203" y="246"/>
                  </a:lnTo>
                  <a:lnTo>
                    <a:pt x="211" y="244"/>
                  </a:lnTo>
                  <a:lnTo>
                    <a:pt x="219" y="241"/>
                  </a:lnTo>
                  <a:lnTo>
                    <a:pt x="228" y="238"/>
                  </a:lnTo>
                  <a:lnTo>
                    <a:pt x="238" y="235"/>
                  </a:lnTo>
                  <a:lnTo>
                    <a:pt x="243" y="238"/>
                  </a:lnTo>
                  <a:lnTo>
                    <a:pt x="250" y="243"/>
                  </a:lnTo>
                  <a:lnTo>
                    <a:pt x="257" y="247"/>
                  </a:lnTo>
                  <a:lnTo>
                    <a:pt x="264" y="251"/>
                  </a:lnTo>
                  <a:lnTo>
                    <a:pt x="271" y="256"/>
                  </a:lnTo>
                  <a:lnTo>
                    <a:pt x="278" y="259"/>
                  </a:lnTo>
                  <a:lnTo>
                    <a:pt x="284" y="262"/>
                  </a:lnTo>
                  <a:lnTo>
                    <a:pt x="287" y="265"/>
                  </a:lnTo>
                  <a:lnTo>
                    <a:pt x="293" y="266"/>
                  </a:lnTo>
                  <a:lnTo>
                    <a:pt x="301" y="268"/>
                  </a:lnTo>
                  <a:lnTo>
                    <a:pt x="309" y="269"/>
                  </a:lnTo>
                  <a:lnTo>
                    <a:pt x="318" y="270"/>
                  </a:lnTo>
                  <a:lnTo>
                    <a:pt x="327" y="272"/>
                  </a:lnTo>
                  <a:lnTo>
                    <a:pt x="336" y="272"/>
                  </a:lnTo>
                  <a:lnTo>
                    <a:pt x="341" y="272"/>
                  </a:lnTo>
                  <a:lnTo>
                    <a:pt x="346" y="272"/>
                  </a:lnTo>
                  <a:lnTo>
                    <a:pt x="351" y="270"/>
                  </a:lnTo>
                  <a:lnTo>
                    <a:pt x="360" y="267"/>
                  </a:lnTo>
                  <a:lnTo>
                    <a:pt x="370" y="264"/>
                  </a:lnTo>
                  <a:lnTo>
                    <a:pt x="383" y="259"/>
                  </a:lnTo>
                  <a:lnTo>
                    <a:pt x="394" y="256"/>
                  </a:lnTo>
                  <a:lnTo>
                    <a:pt x="405" y="252"/>
                  </a:lnTo>
                  <a:lnTo>
                    <a:pt x="412" y="250"/>
                  </a:lnTo>
                  <a:lnTo>
                    <a:pt x="414" y="249"/>
                  </a:lnTo>
                  <a:lnTo>
                    <a:pt x="547" y="219"/>
                  </a:lnTo>
                  <a:lnTo>
                    <a:pt x="618" y="196"/>
                  </a:lnTo>
                  <a:lnTo>
                    <a:pt x="615" y="194"/>
                  </a:lnTo>
                  <a:lnTo>
                    <a:pt x="611" y="192"/>
                  </a:lnTo>
                  <a:lnTo>
                    <a:pt x="604" y="189"/>
                  </a:lnTo>
                  <a:lnTo>
                    <a:pt x="596" y="184"/>
                  </a:lnTo>
                  <a:lnTo>
                    <a:pt x="587" y="181"/>
                  </a:lnTo>
                  <a:lnTo>
                    <a:pt x="579" y="176"/>
                  </a:lnTo>
                  <a:lnTo>
                    <a:pt x="572" y="173"/>
                  </a:lnTo>
                  <a:lnTo>
                    <a:pt x="567" y="171"/>
                  </a:lnTo>
                  <a:close/>
                </a:path>
              </a:pathLst>
            </a:custGeom>
            <a:solidFill>
              <a:schemeClr val="accent2">
                <a:lumMod val="75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49" name="Freeform 371"/>
            <p:cNvSpPr>
              <a:spLocks/>
            </p:cNvSpPr>
            <p:nvPr/>
          </p:nvSpPr>
          <p:spPr bwMode="auto">
            <a:xfrm>
              <a:off x="1808" y="294"/>
              <a:ext cx="156" cy="526"/>
            </a:xfrm>
            <a:custGeom>
              <a:avLst/>
              <a:gdLst/>
              <a:ahLst/>
              <a:cxnLst>
                <a:cxn ang="0">
                  <a:pos x="262" y="187"/>
                </a:cxn>
                <a:cxn ang="0">
                  <a:pos x="235" y="280"/>
                </a:cxn>
                <a:cxn ang="0">
                  <a:pos x="187" y="316"/>
                </a:cxn>
                <a:cxn ang="0">
                  <a:pos x="182" y="327"/>
                </a:cxn>
                <a:cxn ang="0">
                  <a:pos x="169" y="346"/>
                </a:cxn>
                <a:cxn ang="0">
                  <a:pos x="144" y="377"/>
                </a:cxn>
                <a:cxn ang="0">
                  <a:pos x="92" y="436"/>
                </a:cxn>
                <a:cxn ang="0">
                  <a:pos x="39" y="498"/>
                </a:cxn>
                <a:cxn ang="0">
                  <a:pos x="8" y="537"/>
                </a:cxn>
                <a:cxn ang="0">
                  <a:pos x="0" y="591"/>
                </a:cxn>
                <a:cxn ang="0">
                  <a:pos x="3" y="643"/>
                </a:cxn>
                <a:cxn ang="0">
                  <a:pos x="12" y="689"/>
                </a:cxn>
                <a:cxn ang="0">
                  <a:pos x="34" y="769"/>
                </a:cxn>
                <a:cxn ang="0">
                  <a:pos x="56" y="846"/>
                </a:cxn>
                <a:cxn ang="0">
                  <a:pos x="67" y="885"/>
                </a:cxn>
                <a:cxn ang="0">
                  <a:pos x="76" y="915"/>
                </a:cxn>
                <a:cxn ang="0">
                  <a:pos x="92" y="973"/>
                </a:cxn>
                <a:cxn ang="0">
                  <a:pos x="109" y="1028"/>
                </a:cxn>
                <a:cxn ang="0">
                  <a:pos x="116" y="1052"/>
                </a:cxn>
                <a:cxn ang="0">
                  <a:pos x="158" y="970"/>
                </a:cxn>
                <a:cxn ang="0">
                  <a:pos x="125" y="865"/>
                </a:cxn>
                <a:cxn ang="0">
                  <a:pos x="88" y="716"/>
                </a:cxn>
                <a:cxn ang="0">
                  <a:pos x="70" y="584"/>
                </a:cxn>
                <a:cxn ang="0">
                  <a:pos x="92" y="517"/>
                </a:cxn>
                <a:cxn ang="0">
                  <a:pos x="138" y="461"/>
                </a:cxn>
                <a:cxn ang="0">
                  <a:pos x="185" y="413"/>
                </a:cxn>
                <a:cxn ang="0">
                  <a:pos x="217" y="383"/>
                </a:cxn>
                <a:cxn ang="0">
                  <a:pos x="260" y="316"/>
                </a:cxn>
                <a:cxn ang="0">
                  <a:pos x="311" y="202"/>
                </a:cxn>
                <a:cxn ang="0">
                  <a:pos x="269" y="144"/>
                </a:cxn>
                <a:cxn ang="0">
                  <a:pos x="259" y="130"/>
                </a:cxn>
                <a:cxn ang="0">
                  <a:pos x="246" y="108"/>
                </a:cxn>
                <a:cxn ang="0">
                  <a:pos x="238" y="85"/>
                </a:cxn>
                <a:cxn ang="0">
                  <a:pos x="239" y="68"/>
                </a:cxn>
                <a:cxn ang="0">
                  <a:pos x="250" y="53"/>
                </a:cxn>
                <a:cxn ang="0">
                  <a:pos x="262" y="43"/>
                </a:cxn>
                <a:cxn ang="0">
                  <a:pos x="272" y="37"/>
                </a:cxn>
                <a:cxn ang="0">
                  <a:pos x="258" y="0"/>
                </a:cxn>
                <a:cxn ang="0">
                  <a:pos x="197" y="43"/>
                </a:cxn>
                <a:cxn ang="0">
                  <a:pos x="245" y="142"/>
                </a:cxn>
              </a:cxnLst>
              <a:rect l="0" t="0" r="r" b="b"/>
              <a:pathLst>
                <a:path w="311" h="1052">
                  <a:moveTo>
                    <a:pt x="245" y="142"/>
                  </a:moveTo>
                  <a:lnTo>
                    <a:pt x="262" y="187"/>
                  </a:lnTo>
                  <a:lnTo>
                    <a:pt x="255" y="267"/>
                  </a:lnTo>
                  <a:lnTo>
                    <a:pt x="235" y="280"/>
                  </a:lnTo>
                  <a:lnTo>
                    <a:pt x="213" y="280"/>
                  </a:lnTo>
                  <a:lnTo>
                    <a:pt x="187" y="316"/>
                  </a:lnTo>
                  <a:lnTo>
                    <a:pt x="185" y="319"/>
                  </a:lnTo>
                  <a:lnTo>
                    <a:pt x="182" y="327"/>
                  </a:lnTo>
                  <a:lnTo>
                    <a:pt x="175" y="336"/>
                  </a:lnTo>
                  <a:lnTo>
                    <a:pt x="169" y="346"/>
                  </a:lnTo>
                  <a:lnTo>
                    <a:pt x="161" y="356"/>
                  </a:lnTo>
                  <a:lnTo>
                    <a:pt x="144" y="377"/>
                  </a:lnTo>
                  <a:lnTo>
                    <a:pt x="119" y="404"/>
                  </a:lnTo>
                  <a:lnTo>
                    <a:pt x="92" y="436"/>
                  </a:lnTo>
                  <a:lnTo>
                    <a:pt x="64" y="468"/>
                  </a:lnTo>
                  <a:lnTo>
                    <a:pt x="39" y="498"/>
                  </a:lnTo>
                  <a:lnTo>
                    <a:pt x="19" y="522"/>
                  </a:lnTo>
                  <a:lnTo>
                    <a:pt x="8" y="537"/>
                  </a:lnTo>
                  <a:lnTo>
                    <a:pt x="1" y="561"/>
                  </a:lnTo>
                  <a:lnTo>
                    <a:pt x="0" y="591"/>
                  </a:lnTo>
                  <a:lnTo>
                    <a:pt x="2" y="620"/>
                  </a:lnTo>
                  <a:lnTo>
                    <a:pt x="3" y="643"/>
                  </a:lnTo>
                  <a:lnTo>
                    <a:pt x="5" y="659"/>
                  </a:lnTo>
                  <a:lnTo>
                    <a:pt x="12" y="689"/>
                  </a:lnTo>
                  <a:lnTo>
                    <a:pt x="23" y="727"/>
                  </a:lnTo>
                  <a:lnTo>
                    <a:pt x="34" y="769"/>
                  </a:lnTo>
                  <a:lnTo>
                    <a:pt x="46" y="810"/>
                  </a:lnTo>
                  <a:lnTo>
                    <a:pt x="56" y="846"/>
                  </a:lnTo>
                  <a:lnTo>
                    <a:pt x="63" y="872"/>
                  </a:lnTo>
                  <a:lnTo>
                    <a:pt x="67" y="885"/>
                  </a:lnTo>
                  <a:lnTo>
                    <a:pt x="69" y="895"/>
                  </a:lnTo>
                  <a:lnTo>
                    <a:pt x="76" y="915"/>
                  </a:lnTo>
                  <a:lnTo>
                    <a:pt x="83" y="943"/>
                  </a:lnTo>
                  <a:lnTo>
                    <a:pt x="92" y="973"/>
                  </a:lnTo>
                  <a:lnTo>
                    <a:pt x="101" y="1001"/>
                  </a:lnTo>
                  <a:lnTo>
                    <a:pt x="109" y="1028"/>
                  </a:lnTo>
                  <a:lnTo>
                    <a:pt x="114" y="1045"/>
                  </a:lnTo>
                  <a:lnTo>
                    <a:pt x="116" y="1052"/>
                  </a:lnTo>
                  <a:lnTo>
                    <a:pt x="162" y="986"/>
                  </a:lnTo>
                  <a:lnTo>
                    <a:pt x="158" y="970"/>
                  </a:lnTo>
                  <a:lnTo>
                    <a:pt x="144" y="928"/>
                  </a:lnTo>
                  <a:lnTo>
                    <a:pt x="125" y="865"/>
                  </a:lnTo>
                  <a:lnTo>
                    <a:pt x="106" y="792"/>
                  </a:lnTo>
                  <a:lnTo>
                    <a:pt x="88" y="716"/>
                  </a:lnTo>
                  <a:lnTo>
                    <a:pt x="75" y="644"/>
                  </a:lnTo>
                  <a:lnTo>
                    <a:pt x="70" y="584"/>
                  </a:lnTo>
                  <a:lnTo>
                    <a:pt x="76" y="545"/>
                  </a:lnTo>
                  <a:lnTo>
                    <a:pt x="92" y="517"/>
                  </a:lnTo>
                  <a:lnTo>
                    <a:pt x="114" y="490"/>
                  </a:lnTo>
                  <a:lnTo>
                    <a:pt x="138" y="461"/>
                  </a:lnTo>
                  <a:lnTo>
                    <a:pt x="162" y="436"/>
                  </a:lnTo>
                  <a:lnTo>
                    <a:pt x="185" y="413"/>
                  </a:lnTo>
                  <a:lnTo>
                    <a:pt x="205" y="394"/>
                  </a:lnTo>
                  <a:lnTo>
                    <a:pt x="217" y="383"/>
                  </a:lnTo>
                  <a:lnTo>
                    <a:pt x="222" y="378"/>
                  </a:lnTo>
                  <a:lnTo>
                    <a:pt x="260" y="316"/>
                  </a:lnTo>
                  <a:lnTo>
                    <a:pt x="290" y="282"/>
                  </a:lnTo>
                  <a:lnTo>
                    <a:pt x="311" y="202"/>
                  </a:lnTo>
                  <a:lnTo>
                    <a:pt x="270" y="146"/>
                  </a:lnTo>
                  <a:lnTo>
                    <a:pt x="269" y="144"/>
                  </a:lnTo>
                  <a:lnTo>
                    <a:pt x="265" y="138"/>
                  </a:lnTo>
                  <a:lnTo>
                    <a:pt x="259" y="130"/>
                  </a:lnTo>
                  <a:lnTo>
                    <a:pt x="253" y="120"/>
                  </a:lnTo>
                  <a:lnTo>
                    <a:pt x="246" y="108"/>
                  </a:lnTo>
                  <a:lnTo>
                    <a:pt x="242" y="97"/>
                  </a:lnTo>
                  <a:lnTo>
                    <a:pt x="238" y="85"/>
                  </a:lnTo>
                  <a:lnTo>
                    <a:pt x="237" y="76"/>
                  </a:lnTo>
                  <a:lnTo>
                    <a:pt x="239" y="68"/>
                  </a:lnTo>
                  <a:lnTo>
                    <a:pt x="244" y="60"/>
                  </a:lnTo>
                  <a:lnTo>
                    <a:pt x="250" y="53"/>
                  </a:lnTo>
                  <a:lnTo>
                    <a:pt x="257" y="47"/>
                  </a:lnTo>
                  <a:lnTo>
                    <a:pt x="262" y="43"/>
                  </a:lnTo>
                  <a:lnTo>
                    <a:pt x="268" y="39"/>
                  </a:lnTo>
                  <a:lnTo>
                    <a:pt x="272" y="37"/>
                  </a:lnTo>
                  <a:lnTo>
                    <a:pt x="273" y="36"/>
                  </a:lnTo>
                  <a:lnTo>
                    <a:pt x="258" y="0"/>
                  </a:lnTo>
                  <a:lnTo>
                    <a:pt x="237" y="25"/>
                  </a:lnTo>
                  <a:lnTo>
                    <a:pt x="197" y="43"/>
                  </a:lnTo>
                  <a:lnTo>
                    <a:pt x="192" y="83"/>
                  </a:lnTo>
                  <a:lnTo>
                    <a:pt x="245" y="1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0" name="Freeform 372"/>
            <p:cNvSpPr>
              <a:spLocks/>
            </p:cNvSpPr>
            <p:nvPr/>
          </p:nvSpPr>
          <p:spPr bwMode="auto">
            <a:xfrm>
              <a:off x="1883" y="780"/>
              <a:ext cx="129" cy="102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3" y="45"/>
                </a:cxn>
                <a:cxn ang="0">
                  <a:pos x="10" y="52"/>
                </a:cxn>
                <a:cxn ang="0">
                  <a:pos x="19" y="62"/>
                </a:cxn>
                <a:cxn ang="0">
                  <a:pos x="30" y="73"/>
                </a:cxn>
                <a:cxn ang="0">
                  <a:pos x="42" y="85"/>
                </a:cxn>
                <a:cxn ang="0">
                  <a:pos x="52" y="96"/>
                </a:cxn>
                <a:cxn ang="0">
                  <a:pos x="61" y="105"/>
                </a:cxn>
                <a:cxn ang="0">
                  <a:pos x="66" y="111"/>
                </a:cxn>
                <a:cxn ang="0">
                  <a:pos x="71" y="116"/>
                </a:cxn>
                <a:cxn ang="0">
                  <a:pos x="78" y="123"/>
                </a:cxn>
                <a:cxn ang="0">
                  <a:pos x="87" y="132"/>
                </a:cxn>
                <a:cxn ang="0">
                  <a:pos x="97" y="141"/>
                </a:cxn>
                <a:cxn ang="0">
                  <a:pos x="108" y="150"/>
                </a:cxn>
                <a:cxn ang="0">
                  <a:pos x="119" y="159"/>
                </a:cxn>
                <a:cxn ang="0">
                  <a:pos x="129" y="168"/>
                </a:cxn>
                <a:cxn ang="0">
                  <a:pos x="139" y="174"/>
                </a:cxn>
                <a:cxn ang="0">
                  <a:pos x="148" y="180"/>
                </a:cxn>
                <a:cxn ang="0">
                  <a:pos x="156" y="185"/>
                </a:cxn>
                <a:cxn ang="0">
                  <a:pos x="165" y="189"/>
                </a:cxn>
                <a:cxn ang="0">
                  <a:pos x="174" y="193"/>
                </a:cxn>
                <a:cxn ang="0">
                  <a:pos x="184" y="196"/>
                </a:cxn>
                <a:cxn ang="0">
                  <a:pos x="193" y="200"/>
                </a:cxn>
                <a:cxn ang="0">
                  <a:pos x="201" y="202"/>
                </a:cxn>
                <a:cxn ang="0">
                  <a:pos x="210" y="204"/>
                </a:cxn>
                <a:cxn ang="0">
                  <a:pos x="218" y="206"/>
                </a:cxn>
                <a:cxn ang="0">
                  <a:pos x="226" y="206"/>
                </a:cxn>
                <a:cxn ang="0">
                  <a:pos x="234" y="204"/>
                </a:cxn>
                <a:cxn ang="0">
                  <a:pos x="242" y="203"/>
                </a:cxn>
                <a:cxn ang="0">
                  <a:pos x="248" y="202"/>
                </a:cxn>
                <a:cxn ang="0">
                  <a:pos x="253" y="200"/>
                </a:cxn>
                <a:cxn ang="0">
                  <a:pos x="256" y="199"/>
                </a:cxn>
                <a:cxn ang="0">
                  <a:pos x="257" y="199"/>
                </a:cxn>
                <a:cxn ang="0">
                  <a:pos x="151" y="124"/>
                </a:cxn>
                <a:cxn ang="0">
                  <a:pos x="53" y="0"/>
                </a:cxn>
                <a:cxn ang="0">
                  <a:pos x="7" y="18"/>
                </a:cxn>
                <a:cxn ang="0">
                  <a:pos x="0" y="43"/>
                </a:cxn>
              </a:cxnLst>
              <a:rect l="0" t="0" r="r" b="b"/>
              <a:pathLst>
                <a:path w="257" h="206">
                  <a:moveTo>
                    <a:pt x="0" y="43"/>
                  </a:moveTo>
                  <a:lnTo>
                    <a:pt x="3" y="45"/>
                  </a:lnTo>
                  <a:lnTo>
                    <a:pt x="10" y="52"/>
                  </a:lnTo>
                  <a:lnTo>
                    <a:pt x="19" y="62"/>
                  </a:lnTo>
                  <a:lnTo>
                    <a:pt x="30" y="73"/>
                  </a:lnTo>
                  <a:lnTo>
                    <a:pt x="42" y="85"/>
                  </a:lnTo>
                  <a:lnTo>
                    <a:pt x="52" y="96"/>
                  </a:lnTo>
                  <a:lnTo>
                    <a:pt x="61" y="105"/>
                  </a:lnTo>
                  <a:lnTo>
                    <a:pt x="66" y="111"/>
                  </a:lnTo>
                  <a:lnTo>
                    <a:pt x="71" y="116"/>
                  </a:lnTo>
                  <a:lnTo>
                    <a:pt x="78" y="123"/>
                  </a:lnTo>
                  <a:lnTo>
                    <a:pt x="87" y="132"/>
                  </a:lnTo>
                  <a:lnTo>
                    <a:pt x="97" y="141"/>
                  </a:lnTo>
                  <a:lnTo>
                    <a:pt x="108" y="150"/>
                  </a:lnTo>
                  <a:lnTo>
                    <a:pt x="119" y="159"/>
                  </a:lnTo>
                  <a:lnTo>
                    <a:pt x="129" y="168"/>
                  </a:lnTo>
                  <a:lnTo>
                    <a:pt x="139" y="174"/>
                  </a:lnTo>
                  <a:lnTo>
                    <a:pt x="148" y="180"/>
                  </a:lnTo>
                  <a:lnTo>
                    <a:pt x="156" y="185"/>
                  </a:lnTo>
                  <a:lnTo>
                    <a:pt x="165" y="189"/>
                  </a:lnTo>
                  <a:lnTo>
                    <a:pt x="174" y="193"/>
                  </a:lnTo>
                  <a:lnTo>
                    <a:pt x="184" y="196"/>
                  </a:lnTo>
                  <a:lnTo>
                    <a:pt x="193" y="200"/>
                  </a:lnTo>
                  <a:lnTo>
                    <a:pt x="201" y="202"/>
                  </a:lnTo>
                  <a:lnTo>
                    <a:pt x="210" y="204"/>
                  </a:lnTo>
                  <a:lnTo>
                    <a:pt x="218" y="206"/>
                  </a:lnTo>
                  <a:lnTo>
                    <a:pt x="226" y="206"/>
                  </a:lnTo>
                  <a:lnTo>
                    <a:pt x="234" y="204"/>
                  </a:lnTo>
                  <a:lnTo>
                    <a:pt x="242" y="203"/>
                  </a:lnTo>
                  <a:lnTo>
                    <a:pt x="248" y="202"/>
                  </a:lnTo>
                  <a:lnTo>
                    <a:pt x="253" y="200"/>
                  </a:lnTo>
                  <a:lnTo>
                    <a:pt x="256" y="199"/>
                  </a:lnTo>
                  <a:lnTo>
                    <a:pt x="257" y="199"/>
                  </a:lnTo>
                  <a:lnTo>
                    <a:pt x="151" y="124"/>
                  </a:lnTo>
                  <a:lnTo>
                    <a:pt x="53" y="0"/>
                  </a:lnTo>
                  <a:lnTo>
                    <a:pt x="7" y="1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2" name="Freeform 373"/>
            <p:cNvSpPr>
              <a:spLocks/>
            </p:cNvSpPr>
            <p:nvPr/>
          </p:nvSpPr>
          <p:spPr bwMode="auto">
            <a:xfrm>
              <a:off x="2004" y="652"/>
              <a:ext cx="172" cy="108"/>
            </a:xfrm>
            <a:custGeom>
              <a:avLst/>
              <a:gdLst/>
              <a:ahLst/>
              <a:cxnLst>
                <a:cxn ang="0">
                  <a:pos x="170" y="32"/>
                </a:cxn>
                <a:cxn ang="0">
                  <a:pos x="89" y="90"/>
                </a:cxn>
                <a:cxn ang="0">
                  <a:pos x="0" y="196"/>
                </a:cxn>
                <a:cxn ang="0">
                  <a:pos x="20" y="214"/>
                </a:cxn>
                <a:cxn ang="0">
                  <a:pos x="22" y="212"/>
                </a:cxn>
                <a:cxn ang="0">
                  <a:pos x="29" y="204"/>
                </a:cxn>
                <a:cxn ang="0">
                  <a:pos x="38" y="192"/>
                </a:cxn>
                <a:cxn ang="0">
                  <a:pos x="50" y="180"/>
                </a:cxn>
                <a:cxn ang="0">
                  <a:pos x="61" y="167"/>
                </a:cxn>
                <a:cxn ang="0">
                  <a:pos x="73" y="154"/>
                </a:cxn>
                <a:cxn ang="0">
                  <a:pos x="81" y="144"/>
                </a:cxn>
                <a:cxn ang="0">
                  <a:pos x="85" y="138"/>
                </a:cxn>
                <a:cxn ang="0">
                  <a:pos x="92" y="132"/>
                </a:cxn>
                <a:cxn ang="0">
                  <a:pos x="104" y="123"/>
                </a:cxn>
                <a:cxn ang="0">
                  <a:pos x="119" y="113"/>
                </a:cxn>
                <a:cxn ang="0">
                  <a:pos x="136" y="100"/>
                </a:cxn>
                <a:cxn ang="0">
                  <a:pos x="153" y="88"/>
                </a:cxn>
                <a:cxn ang="0">
                  <a:pos x="168" y="78"/>
                </a:cxn>
                <a:cxn ang="0">
                  <a:pos x="180" y="70"/>
                </a:cxn>
                <a:cxn ang="0">
                  <a:pos x="187" y="65"/>
                </a:cxn>
                <a:cxn ang="0">
                  <a:pos x="193" y="62"/>
                </a:cxn>
                <a:cxn ang="0">
                  <a:pos x="202" y="57"/>
                </a:cxn>
                <a:cxn ang="0">
                  <a:pos x="216" y="52"/>
                </a:cxn>
                <a:cxn ang="0">
                  <a:pos x="231" y="46"/>
                </a:cxn>
                <a:cxn ang="0">
                  <a:pos x="247" y="41"/>
                </a:cxn>
                <a:cxn ang="0">
                  <a:pos x="262" y="37"/>
                </a:cxn>
                <a:cxn ang="0">
                  <a:pos x="273" y="32"/>
                </a:cxn>
                <a:cxn ang="0">
                  <a:pos x="282" y="30"/>
                </a:cxn>
                <a:cxn ang="0">
                  <a:pos x="290" y="27"/>
                </a:cxn>
                <a:cxn ang="0">
                  <a:pos x="300" y="23"/>
                </a:cxn>
                <a:cxn ang="0">
                  <a:pos x="309" y="18"/>
                </a:cxn>
                <a:cxn ang="0">
                  <a:pos x="319" y="12"/>
                </a:cxn>
                <a:cxn ang="0">
                  <a:pos x="328" y="8"/>
                </a:cxn>
                <a:cxn ang="0">
                  <a:pos x="337" y="3"/>
                </a:cxn>
                <a:cxn ang="0">
                  <a:pos x="341" y="1"/>
                </a:cxn>
                <a:cxn ang="0">
                  <a:pos x="343" y="0"/>
                </a:cxn>
                <a:cxn ang="0">
                  <a:pos x="274" y="2"/>
                </a:cxn>
                <a:cxn ang="0">
                  <a:pos x="170" y="32"/>
                </a:cxn>
              </a:cxnLst>
              <a:rect l="0" t="0" r="r" b="b"/>
              <a:pathLst>
                <a:path w="343" h="214">
                  <a:moveTo>
                    <a:pt x="170" y="32"/>
                  </a:moveTo>
                  <a:lnTo>
                    <a:pt x="89" y="90"/>
                  </a:lnTo>
                  <a:lnTo>
                    <a:pt x="0" y="196"/>
                  </a:lnTo>
                  <a:lnTo>
                    <a:pt x="20" y="214"/>
                  </a:lnTo>
                  <a:lnTo>
                    <a:pt x="22" y="212"/>
                  </a:lnTo>
                  <a:lnTo>
                    <a:pt x="29" y="204"/>
                  </a:lnTo>
                  <a:lnTo>
                    <a:pt x="38" y="192"/>
                  </a:lnTo>
                  <a:lnTo>
                    <a:pt x="50" y="180"/>
                  </a:lnTo>
                  <a:lnTo>
                    <a:pt x="61" y="167"/>
                  </a:lnTo>
                  <a:lnTo>
                    <a:pt x="73" y="154"/>
                  </a:lnTo>
                  <a:lnTo>
                    <a:pt x="81" y="144"/>
                  </a:lnTo>
                  <a:lnTo>
                    <a:pt x="85" y="138"/>
                  </a:lnTo>
                  <a:lnTo>
                    <a:pt x="92" y="132"/>
                  </a:lnTo>
                  <a:lnTo>
                    <a:pt x="104" y="123"/>
                  </a:lnTo>
                  <a:lnTo>
                    <a:pt x="119" y="113"/>
                  </a:lnTo>
                  <a:lnTo>
                    <a:pt x="136" y="100"/>
                  </a:lnTo>
                  <a:lnTo>
                    <a:pt x="153" y="88"/>
                  </a:lnTo>
                  <a:lnTo>
                    <a:pt x="168" y="78"/>
                  </a:lnTo>
                  <a:lnTo>
                    <a:pt x="180" y="70"/>
                  </a:lnTo>
                  <a:lnTo>
                    <a:pt x="187" y="65"/>
                  </a:lnTo>
                  <a:lnTo>
                    <a:pt x="193" y="62"/>
                  </a:lnTo>
                  <a:lnTo>
                    <a:pt x="202" y="57"/>
                  </a:lnTo>
                  <a:lnTo>
                    <a:pt x="216" y="52"/>
                  </a:lnTo>
                  <a:lnTo>
                    <a:pt x="231" y="46"/>
                  </a:lnTo>
                  <a:lnTo>
                    <a:pt x="247" y="41"/>
                  </a:lnTo>
                  <a:lnTo>
                    <a:pt x="262" y="37"/>
                  </a:lnTo>
                  <a:lnTo>
                    <a:pt x="273" y="32"/>
                  </a:lnTo>
                  <a:lnTo>
                    <a:pt x="282" y="30"/>
                  </a:lnTo>
                  <a:lnTo>
                    <a:pt x="290" y="27"/>
                  </a:lnTo>
                  <a:lnTo>
                    <a:pt x="300" y="23"/>
                  </a:lnTo>
                  <a:lnTo>
                    <a:pt x="309" y="18"/>
                  </a:lnTo>
                  <a:lnTo>
                    <a:pt x="319" y="12"/>
                  </a:lnTo>
                  <a:lnTo>
                    <a:pt x="328" y="8"/>
                  </a:lnTo>
                  <a:lnTo>
                    <a:pt x="337" y="3"/>
                  </a:lnTo>
                  <a:lnTo>
                    <a:pt x="341" y="1"/>
                  </a:lnTo>
                  <a:lnTo>
                    <a:pt x="343" y="0"/>
                  </a:lnTo>
                  <a:lnTo>
                    <a:pt x="274" y="2"/>
                  </a:lnTo>
                  <a:lnTo>
                    <a:pt x="17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3" name="Freeform 374"/>
            <p:cNvSpPr>
              <a:spLocks/>
            </p:cNvSpPr>
            <p:nvPr/>
          </p:nvSpPr>
          <p:spPr bwMode="auto">
            <a:xfrm>
              <a:off x="2017" y="609"/>
              <a:ext cx="21" cy="42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1" y="46"/>
                </a:cxn>
                <a:cxn ang="0">
                  <a:pos x="3" y="59"/>
                </a:cxn>
                <a:cxn ang="0">
                  <a:pos x="4" y="68"/>
                </a:cxn>
                <a:cxn ang="0">
                  <a:pos x="9" y="74"/>
                </a:cxn>
                <a:cxn ang="0">
                  <a:pos x="16" y="79"/>
                </a:cxn>
                <a:cxn ang="0">
                  <a:pos x="21" y="82"/>
                </a:cxn>
                <a:cxn ang="0">
                  <a:pos x="25" y="83"/>
                </a:cxn>
                <a:cxn ang="0">
                  <a:pos x="42" y="83"/>
                </a:cxn>
                <a:cxn ang="0">
                  <a:pos x="23" y="49"/>
                </a:cxn>
                <a:cxn ang="0">
                  <a:pos x="34" y="0"/>
                </a:cxn>
              </a:cxnLst>
              <a:rect l="0" t="0" r="r" b="b"/>
              <a:pathLst>
                <a:path w="42" h="83">
                  <a:moveTo>
                    <a:pt x="34" y="0"/>
                  </a:moveTo>
                  <a:lnTo>
                    <a:pt x="0" y="30"/>
                  </a:lnTo>
                  <a:lnTo>
                    <a:pt x="0" y="35"/>
                  </a:lnTo>
                  <a:lnTo>
                    <a:pt x="1" y="46"/>
                  </a:lnTo>
                  <a:lnTo>
                    <a:pt x="3" y="59"/>
                  </a:lnTo>
                  <a:lnTo>
                    <a:pt x="4" y="68"/>
                  </a:lnTo>
                  <a:lnTo>
                    <a:pt x="9" y="74"/>
                  </a:lnTo>
                  <a:lnTo>
                    <a:pt x="16" y="79"/>
                  </a:lnTo>
                  <a:lnTo>
                    <a:pt x="21" y="82"/>
                  </a:lnTo>
                  <a:lnTo>
                    <a:pt x="25" y="83"/>
                  </a:lnTo>
                  <a:lnTo>
                    <a:pt x="42" y="83"/>
                  </a:lnTo>
                  <a:lnTo>
                    <a:pt x="23" y="49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5" name="Freeform 377"/>
            <p:cNvSpPr>
              <a:spLocks/>
            </p:cNvSpPr>
            <p:nvPr/>
          </p:nvSpPr>
          <p:spPr bwMode="auto">
            <a:xfrm>
              <a:off x="1882" y="158"/>
              <a:ext cx="137" cy="123"/>
            </a:xfrm>
            <a:custGeom>
              <a:avLst/>
              <a:gdLst/>
              <a:ahLst/>
              <a:cxnLst>
                <a:cxn ang="0">
                  <a:pos x="217" y="5"/>
                </a:cxn>
                <a:cxn ang="0">
                  <a:pos x="100" y="45"/>
                </a:cxn>
                <a:cxn ang="0">
                  <a:pos x="22" y="116"/>
                </a:cxn>
                <a:cxn ang="0">
                  <a:pos x="0" y="237"/>
                </a:cxn>
                <a:cxn ang="0">
                  <a:pos x="47" y="247"/>
                </a:cxn>
                <a:cxn ang="0">
                  <a:pos x="51" y="232"/>
                </a:cxn>
                <a:cxn ang="0">
                  <a:pos x="60" y="196"/>
                </a:cxn>
                <a:cxn ang="0">
                  <a:pos x="69" y="159"/>
                </a:cxn>
                <a:cxn ang="0">
                  <a:pos x="75" y="138"/>
                </a:cxn>
                <a:cxn ang="0">
                  <a:pos x="81" y="127"/>
                </a:cxn>
                <a:cxn ang="0">
                  <a:pos x="89" y="115"/>
                </a:cxn>
                <a:cxn ang="0">
                  <a:pos x="97" y="105"/>
                </a:cxn>
                <a:cxn ang="0">
                  <a:pos x="106" y="94"/>
                </a:cxn>
                <a:cxn ang="0">
                  <a:pos x="115" y="85"/>
                </a:cxn>
                <a:cxn ang="0">
                  <a:pos x="126" y="78"/>
                </a:cxn>
                <a:cxn ang="0">
                  <a:pos x="136" y="71"/>
                </a:cxn>
                <a:cxn ang="0">
                  <a:pos x="146" y="66"/>
                </a:cxn>
                <a:cxn ang="0">
                  <a:pos x="153" y="62"/>
                </a:cxn>
                <a:cxn ang="0">
                  <a:pos x="169" y="54"/>
                </a:cxn>
                <a:cxn ang="0">
                  <a:pos x="190" y="44"/>
                </a:cxn>
                <a:cxn ang="0">
                  <a:pos x="213" y="31"/>
                </a:cxn>
                <a:cxn ang="0">
                  <a:pos x="235" y="20"/>
                </a:cxn>
                <a:cxn ang="0">
                  <a:pos x="256" y="9"/>
                </a:cxn>
                <a:cxn ang="0">
                  <a:pos x="268" y="2"/>
                </a:cxn>
                <a:cxn ang="0">
                  <a:pos x="274" y="0"/>
                </a:cxn>
                <a:cxn ang="0">
                  <a:pos x="217" y="5"/>
                </a:cxn>
              </a:cxnLst>
              <a:rect l="0" t="0" r="r" b="b"/>
              <a:pathLst>
                <a:path w="274" h="247">
                  <a:moveTo>
                    <a:pt x="217" y="5"/>
                  </a:moveTo>
                  <a:lnTo>
                    <a:pt x="100" y="45"/>
                  </a:lnTo>
                  <a:lnTo>
                    <a:pt x="22" y="116"/>
                  </a:lnTo>
                  <a:lnTo>
                    <a:pt x="0" y="237"/>
                  </a:lnTo>
                  <a:lnTo>
                    <a:pt x="47" y="247"/>
                  </a:lnTo>
                  <a:lnTo>
                    <a:pt x="51" y="232"/>
                  </a:lnTo>
                  <a:lnTo>
                    <a:pt x="60" y="196"/>
                  </a:lnTo>
                  <a:lnTo>
                    <a:pt x="69" y="159"/>
                  </a:lnTo>
                  <a:lnTo>
                    <a:pt x="75" y="138"/>
                  </a:lnTo>
                  <a:lnTo>
                    <a:pt x="81" y="127"/>
                  </a:lnTo>
                  <a:lnTo>
                    <a:pt x="89" y="115"/>
                  </a:lnTo>
                  <a:lnTo>
                    <a:pt x="97" y="105"/>
                  </a:lnTo>
                  <a:lnTo>
                    <a:pt x="106" y="94"/>
                  </a:lnTo>
                  <a:lnTo>
                    <a:pt x="115" y="85"/>
                  </a:lnTo>
                  <a:lnTo>
                    <a:pt x="126" y="78"/>
                  </a:lnTo>
                  <a:lnTo>
                    <a:pt x="136" y="71"/>
                  </a:lnTo>
                  <a:lnTo>
                    <a:pt x="146" y="66"/>
                  </a:lnTo>
                  <a:lnTo>
                    <a:pt x="153" y="62"/>
                  </a:lnTo>
                  <a:lnTo>
                    <a:pt x="169" y="54"/>
                  </a:lnTo>
                  <a:lnTo>
                    <a:pt x="190" y="44"/>
                  </a:lnTo>
                  <a:lnTo>
                    <a:pt x="213" y="31"/>
                  </a:lnTo>
                  <a:lnTo>
                    <a:pt x="235" y="20"/>
                  </a:lnTo>
                  <a:lnTo>
                    <a:pt x="256" y="9"/>
                  </a:lnTo>
                  <a:lnTo>
                    <a:pt x="268" y="2"/>
                  </a:lnTo>
                  <a:lnTo>
                    <a:pt x="274" y="0"/>
                  </a:lnTo>
                  <a:lnTo>
                    <a:pt x="217" y="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6" name="Freeform 378"/>
            <p:cNvSpPr>
              <a:spLocks/>
            </p:cNvSpPr>
            <p:nvPr/>
          </p:nvSpPr>
          <p:spPr bwMode="auto">
            <a:xfrm>
              <a:off x="1810" y="218"/>
              <a:ext cx="77" cy="99"/>
            </a:xfrm>
            <a:custGeom>
              <a:avLst/>
              <a:gdLst/>
              <a:ahLst/>
              <a:cxnLst>
                <a:cxn ang="0">
                  <a:pos x="58" y="15"/>
                </a:cxn>
                <a:cxn ang="0">
                  <a:pos x="57" y="17"/>
                </a:cxn>
                <a:cxn ang="0">
                  <a:pos x="52" y="22"/>
                </a:cxn>
                <a:cxn ang="0">
                  <a:pos x="45" y="29"/>
                </a:cxn>
                <a:cxn ang="0">
                  <a:pos x="38" y="38"/>
                </a:cxn>
                <a:cxn ang="0">
                  <a:pos x="31" y="47"/>
                </a:cxn>
                <a:cxn ang="0">
                  <a:pos x="26" y="56"/>
                </a:cxn>
                <a:cxn ang="0">
                  <a:pos x="22" y="65"/>
                </a:cxn>
                <a:cxn ang="0">
                  <a:pos x="21" y="70"/>
                </a:cxn>
                <a:cxn ang="0">
                  <a:pos x="26" y="85"/>
                </a:cxn>
                <a:cxn ang="0">
                  <a:pos x="34" y="107"/>
                </a:cxn>
                <a:cxn ang="0">
                  <a:pos x="42" y="126"/>
                </a:cxn>
                <a:cxn ang="0">
                  <a:pos x="45" y="134"/>
                </a:cxn>
                <a:cxn ang="0">
                  <a:pos x="36" y="151"/>
                </a:cxn>
                <a:cxn ang="0">
                  <a:pos x="0" y="149"/>
                </a:cxn>
                <a:cxn ang="0">
                  <a:pos x="30" y="187"/>
                </a:cxn>
                <a:cxn ang="0">
                  <a:pos x="64" y="197"/>
                </a:cxn>
                <a:cxn ang="0">
                  <a:pos x="70" y="174"/>
                </a:cxn>
                <a:cxn ang="0">
                  <a:pos x="69" y="165"/>
                </a:cxn>
                <a:cxn ang="0">
                  <a:pos x="68" y="145"/>
                </a:cxn>
                <a:cxn ang="0">
                  <a:pos x="67" y="124"/>
                </a:cxn>
                <a:cxn ang="0">
                  <a:pos x="66" y="111"/>
                </a:cxn>
                <a:cxn ang="0">
                  <a:pos x="65" y="103"/>
                </a:cxn>
                <a:cxn ang="0">
                  <a:pos x="62" y="89"/>
                </a:cxn>
                <a:cxn ang="0">
                  <a:pos x="66" y="73"/>
                </a:cxn>
                <a:cxn ang="0">
                  <a:pos x="78" y="55"/>
                </a:cxn>
                <a:cxn ang="0">
                  <a:pos x="91" y="46"/>
                </a:cxn>
                <a:cxn ang="0">
                  <a:pos x="104" y="40"/>
                </a:cxn>
                <a:cxn ang="0">
                  <a:pos x="116" y="37"/>
                </a:cxn>
                <a:cxn ang="0">
                  <a:pos x="128" y="37"/>
                </a:cxn>
                <a:cxn ang="0">
                  <a:pos x="138" y="37"/>
                </a:cxn>
                <a:cxn ang="0">
                  <a:pos x="146" y="38"/>
                </a:cxn>
                <a:cxn ang="0">
                  <a:pos x="151" y="39"/>
                </a:cxn>
                <a:cxn ang="0">
                  <a:pos x="153" y="40"/>
                </a:cxn>
                <a:cxn ang="0">
                  <a:pos x="131" y="5"/>
                </a:cxn>
                <a:cxn ang="0">
                  <a:pos x="91" y="0"/>
                </a:cxn>
                <a:cxn ang="0">
                  <a:pos x="58" y="15"/>
                </a:cxn>
              </a:cxnLst>
              <a:rect l="0" t="0" r="r" b="b"/>
              <a:pathLst>
                <a:path w="153" h="197">
                  <a:moveTo>
                    <a:pt x="58" y="15"/>
                  </a:moveTo>
                  <a:lnTo>
                    <a:pt x="57" y="17"/>
                  </a:lnTo>
                  <a:lnTo>
                    <a:pt x="52" y="22"/>
                  </a:lnTo>
                  <a:lnTo>
                    <a:pt x="45" y="29"/>
                  </a:lnTo>
                  <a:lnTo>
                    <a:pt x="38" y="38"/>
                  </a:lnTo>
                  <a:lnTo>
                    <a:pt x="31" y="47"/>
                  </a:lnTo>
                  <a:lnTo>
                    <a:pt x="26" y="56"/>
                  </a:lnTo>
                  <a:lnTo>
                    <a:pt x="22" y="65"/>
                  </a:lnTo>
                  <a:lnTo>
                    <a:pt x="21" y="70"/>
                  </a:lnTo>
                  <a:lnTo>
                    <a:pt x="26" y="85"/>
                  </a:lnTo>
                  <a:lnTo>
                    <a:pt x="34" y="107"/>
                  </a:lnTo>
                  <a:lnTo>
                    <a:pt x="42" y="126"/>
                  </a:lnTo>
                  <a:lnTo>
                    <a:pt x="45" y="134"/>
                  </a:lnTo>
                  <a:lnTo>
                    <a:pt x="36" y="151"/>
                  </a:lnTo>
                  <a:lnTo>
                    <a:pt x="0" y="149"/>
                  </a:lnTo>
                  <a:lnTo>
                    <a:pt x="30" y="187"/>
                  </a:lnTo>
                  <a:lnTo>
                    <a:pt x="64" y="197"/>
                  </a:lnTo>
                  <a:lnTo>
                    <a:pt x="70" y="174"/>
                  </a:lnTo>
                  <a:lnTo>
                    <a:pt x="69" y="165"/>
                  </a:lnTo>
                  <a:lnTo>
                    <a:pt x="68" y="145"/>
                  </a:lnTo>
                  <a:lnTo>
                    <a:pt x="67" y="124"/>
                  </a:lnTo>
                  <a:lnTo>
                    <a:pt x="66" y="111"/>
                  </a:lnTo>
                  <a:lnTo>
                    <a:pt x="65" y="103"/>
                  </a:lnTo>
                  <a:lnTo>
                    <a:pt x="62" y="89"/>
                  </a:lnTo>
                  <a:lnTo>
                    <a:pt x="66" y="73"/>
                  </a:lnTo>
                  <a:lnTo>
                    <a:pt x="78" y="55"/>
                  </a:lnTo>
                  <a:lnTo>
                    <a:pt x="91" y="46"/>
                  </a:lnTo>
                  <a:lnTo>
                    <a:pt x="104" y="40"/>
                  </a:lnTo>
                  <a:lnTo>
                    <a:pt x="116" y="37"/>
                  </a:lnTo>
                  <a:lnTo>
                    <a:pt x="128" y="37"/>
                  </a:lnTo>
                  <a:lnTo>
                    <a:pt x="138" y="37"/>
                  </a:lnTo>
                  <a:lnTo>
                    <a:pt x="146" y="38"/>
                  </a:lnTo>
                  <a:lnTo>
                    <a:pt x="151" y="39"/>
                  </a:lnTo>
                  <a:lnTo>
                    <a:pt x="153" y="40"/>
                  </a:lnTo>
                  <a:lnTo>
                    <a:pt x="131" y="5"/>
                  </a:lnTo>
                  <a:lnTo>
                    <a:pt x="91" y="0"/>
                  </a:lnTo>
                  <a:lnTo>
                    <a:pt x="58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7" name="Freeform 379"/>
            <p:cNvSpPr>
              <a:spLocks/>
            </p:cNvSpPr>
            <p:nvPr/>
          </p:nvSpPr>
          <p:spPr bwMode="auto">
            <a:xfrm>
              <a:off x="1871" y="270"/>
              <a:ext cx="50" cy="111"/>
            </a:xfrm>
            <a:custGeom>
              <a:avLst/>
              <a:gdLst/>
              <a:ahLst/>
              <a:cxnLst>
                <a:cxn ang="0">
                  <a:pos x="4" y="47"/>
                </a:cxn>
                <a:cxn ang="0">
                  <a:pos x="3" y="64"/>
                </a:cxn>
                <a:cxn ang="0">
                  <a:pos x="1" y="97"/>
                </a:cxn>
                <a:cxn ang="0">
                  <a:pos x="0" y="129"/>
                </a:cxn>
                <a:cxn ang="0">
                  <a:pos x="1" y="148"/>
                </a:cxn>
                <a:cxn ang="0">
                  <a:pos x="9" y="160"/>
                </a:cxn>
                <a:cxn ang="0">
                  <a:pos x="20" y="174"/>
                </a:cxn>
                <a:cxn ang="0">
                  <a:pos x="30" y="185"/>
                </a:cxn>
                <a:cxn ang="0">
                  <a:pos x="35" y="191"/>
                </a:cxn>
                <a:cxn ang="0">
                  <a:pos x="36" y="192"/>
                </a:cxn>
                <a:cxn ang="0">
                  <a:pos x="41" y="193"/>
                </a:cxn>
                <a:cxn ang="0">
                  <a:pos x="46" y="196"/>
                </a:cxn>
                <a:cxn ang="0">
                  <a:pos x="54" y="199"/>
                </a:cxn>
                <a:cxn ang="0">
                  <a:pos x="62" y="201"/>
                </a:cxn>
                <a:cxn ang="0">
                  <a:pos x="69" y="205"/>
                </a:cxn>
                <a:cxn ang="0">
                  <a:pos x="75" y="207"/>
                </a:cxn>
                <a:cxn ang="0">
                  <a:pos x="80" y="208"/>
                </a:cxn>
                <a:cxn ang="0">
                  <a:pos x="87" y="212"/>
                </a:cxn>
                <a:cxn ang="0">
                  <a:pos x="94" y="215"/>
                </a:cxn>
                <a:cxn ang="0">
                  <a:pos x="98" y="220"/>
                </a:cxn>
                <a:cxn ang="0">
                  <a:pos x="100" y="221"/>
                </a:cxn>
                <a:cxn ang="0">
                  <a:pos x="84" y="196"/>
                </a:cxn>
                <a:cxn ang="0">
                  <a:pos x="82" y="193"/>
                </a:cxn>
                <a:cxn ang="0">
                  <a:pos x="77" y="189"/>
                </a:cxn>
                <a:cxn ang="0">
                  <a:pos x="71" y="182"/>
                </a:cxn>
                <a:cxn ang="0">
                  <a:pos x="61" y="171"/>
                </a:cxn>
                <a:cxn ang="0">
                  <a:pos x="53" y="161"/>
                </a:cxn>
                <a:cxn ang="0">
                  <a:pos x="45" y="150"/>
                </a:cxn>
                <a:cxn ang="0">
                  <a:pos x="39" y="138"/>
                </a:cxn>
                <a:cxn ang="0">
                  <a:pos x="37" y="128"/>
                </a:cxn>
                <a:cxn ang="0">
                  <a:pos x="36" y="99"/>
                </a:cxn>
                <a:cxn ang="0">
                  <a:pos x="37" y="56"/>
                </a:cxn>
                <a:cxn ang="0">
                  <a:pos x="38" y="17"/>
                </a:cxn>
                <a:cxn ang="0">
                  <a:pos x="39" y="0"/>
                </a:cxn>
                <a:cxn ang="0">
                  <a:pos x="4" y="47"/>
                </a:cxn>
              </a:cxnLst>
              <a:rect l="0" t="0" r="r" b="b"/>
              <a:pathLst>
                <a:path w="100" h="221">
                  <a:moveTo>
                    <a:pt x="4" y="47"/>
                  </a:moveTo>
                  <a:lnTo>
                    <a:pt x="3" y="64"/>
                  </a:lnTo>
                  <a:lnTo>
                    <a:pt x="1" y="97"/>
                  </a:lnTo>
                  <a:lnTo>
                    <a:pt x="0" y="129"/>
                  </a:lnTo>
                  <a:lnTo>
                    <a:pt x="1" y="148"/>
                  </a:lnTo>
                  <a:lnTo>
                    <a:pt x="9" y="160"/>
                  </a:lnTo>
                  <a:lnTo>
                    <a:pt x="20" y="174"/>
                  </a:lnTo>
                  <a:lnTo>
                    <a:pt x="30" y="185"/>
                  </a:lnTo>
                  <a:lnTo>
                    <a:pt x="35" y="191"/>
                  </a:lnTo>
                  <a:lnTo>
                    <a:pt x="36" y="192"/>
                  </a:lnTo>
                  <a:lnTo>
                    <a:pt x="41" y="193"/>
                  </a:lnTo>
                  <a:lnTo>
                    <a:pt x="46" y="196"/>
                  </a:lnTo>
                  <a:lnTo>
                    <a:pt x="54" y="199"/>
                  </a:lnTo>
                  <a:lnTo>
                    <a:pt x="62" y="201"/>
                  </a:lnTo>
                  <a:lnTo>
                    <a:pt x="69" y="205"/>
                  </a:lnTo>
                  <a:lnTo>
                    <a:pt x="75" y="207"/>
                  </a:lnTo>
                  <a:lnTo>
                    <a:pt x="80" y="208"/>
                  </a:lnTo>
                  <a:lnTo>
                    <a:pt x="87" y="212"/>
                  </a:lnTo>
                  <a:lnTo>
                    <a:pt x="94" y="215"/>
                  </a:lnTo>
                  <a:lnTo>
                    <a:pt x="98" y="220"/>
                  </a:lnTo>
                  <a:lnTo>
                    <a:pt x="100" y="221"/>
                  </a:lnTo>
                  <a:lnTo>
                    <a:pt x="84" y="196"/>
                  </a:lnTo>
                  <a:lnTo>
                    <a:pt x="82" y="193"/>
                  </a:lnTo>
                  <a:lnTo>
                    <a:pt x="77" y="189"/>
                  </a:lnTo>
                  <a:lnTo>
                    <a:pt x="71" y="182"/>
                  </a:lnTo>
                  <a:lnTo>
                    <a:pt x="61" y="171"/>
                  </a:lnTo>
                  <a:lnTo>
                    <a:pt x="53" y="161"/>
                  </a:lnTo>
                  <a:lnTo>
                    <a:pt x="45" y="150"/>
                  </a:lnTo>
                  <a:lnTo>
                    <a:pt x="39" y="138"/>
                  </a:lnTo>
                  <a:lnTo>
                    <a:pt x="37" y="128"/>
                  </a:lnTo>
                  <a:lnTo>
                    <a:pt x="36" y="99"/>
                  </a:lnTo>
                  <a:lnTo>
                    <a:pt x="37" y="56"/>
                  </a:lnTo>
                  <a:lnTo>
                    <a:pt x="38" y="17"/>
                  </a:lnTo>
                  <a:lnTo>
                    <a:pt x="39" y="0"/>
                  </a:lnTo>
                  <a:lnTo>
                    <a:pt x="4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59" name="Freeform 380"/>
            <p:cNvSpPr>
              <a:spLocks/>
            </p:cNvSpPr>
            <p:nvPr/>
          </p:nvSpPr>
          <p:spPr bwMode="auto">
            <a:xfrm>
              <a:off x="1800" y="152"/>
              <a:ext cx="377" cy="308"/>
            </a:xfrm>
            <a:custGeom>
              <a:avLst/>
              <a:gdLst/>
              <a:ahLst/>
              <a:cxnLst>
                <a:cxn ang="0">
                  <a:pos x="651" y="135"/>
                </a:cxn>
                <a:cxn ang="0">
                  <a:pos x="586" y="71"/>
                </a:cxn>
                <a:cxn ang="0">
                  <a:pos x="437" y="23"/>
                </a:cxn>
                <a:cxn ang="0">
                  <a:pos x="281" y="66"/>
                </a:cxn>
                <a:cxn ang="0">
                  <a:pos x="182" y="223"/>
                </a:cxn>
                <a:cxn ang="0">
                  <a:pos x="345" y="247"/>
                </a:cxn>
                <a:cxn ang="0">
                  <a:pos x="638" y="163"/>
                </a:cxn>
                <a:cxn ang="0">
                  <a:pos x="605" y="186"/>
                </a:cxn>
                <a:cxn ang="0">
                  <a:pos x="471" y="240"/>
                </a:cxn>
                <a:cxn ang="0">
                  <a:pos x="525" y="262"/>
                </a:cxn>
                <a:cxn ang="0">
                  <a:pos x="638" y="233"/>
                </a:cxn>
                <a:cxn ang="0">
                  <a:pos x="742" y="223"/>
                </a:cxn>
                <a:cxn ang="0">
                  <a:pos x="663" y="250"/>
                </a:cxn>
                <a:cxn ang="0">
                  <a:pos x="529" y="280"/>
                </a:cxn>
                <a:cxn ang="0">
                  <a:pos x="456" y="281"/>
                </a:cxn>
                <a:cxn ang="0">
                  <a:pos x="385" y="264"/>
                </a:cxn>
                <a:cxn ang="0">
                  <a:pos x="286" y="298"/>
                </a:cxn>
                <a:cxn ang="0">
                  <a:pos x="361" y="313"/>
                </a:cxn>
                <a:cxn ang="0">
                  <a:pos x="405" y="311"/>
                </a:cxn>
                <a:cxn ang="0">
                  <a:pos x="474" y="376"/>
                </a:cxn>
                <a:cxn ang="0">
                  <a:pos x="526" y="356"/>
                </a:cxn>
                <a:cxn ang="0">
                  <a:pos x="560" y="288"/>
                </a:cxn>
                <a:cxn ang="0">
                  <a:pos x="594" y="293"/>
                </a:cxn>
                <a:cxn ang="0">
                  <a:pos x="623" y="343"/>
                </a:cxn>
                <a:cxn ang="0">
                  <a:pos x="692" y="328"/>
                </a:cxn>
                <a:cxn ang="0">
                  <a:pos x="717" y="279"/>
                </a:cxn>
                <a:cxn ang="0">
                  <a:pos x="681" y="441"/>
                </a:cxn>
                <a:cxn ang="0">
                  <a:pos x="608" y="518"/>
                </a:cxn>
                <a:cxn ang="0">
                  <a:pos x="504" y="545"/>
                </a:cxn>
                <a:cxn ang="0">
                  <a:pos x="453" y="611"/>
                </a:cxn>
                <a:cxn ang="0">
                  <a:pos x="308" y="473"/>
                </a:cxn>
                <a:cxn ang="0">
                  <a:pos x="349" y="480"/>
                </a:cxn>
                <a:cxn ang="0">
                  <a:pos x="480" y="522"/>
                </a:cxn>
                <a:cxn ang="0">
                  <a:pos x="649" y="444"/>
                </a:cxn>
                <a:cxn ang="0">
                  <a:pos x="626" y="366"/>
                </a:cxn>
                <a:cxn ang="0">
                  <a:pos x="580" y="317"/>
                </a:cxn>
                <a:cxn ang="0">
                  <a:pos x="534" y="371"/>
                </a:cxn>
                <a:cxn ang="0">
                  <a:pos x="454" y="392"/>
                </a:cxn>
                <a:cxn ang="0">
                  <a:pos x="399" y="355"/>
                </a:cxn>
                <a:cxn ang="0">
                  <a:pos x="321" y="329"/>
                </a:cxn>
                <a:cxn ang="0">
                  <a:pos x="235" y="325"/>
                </a:cxn>
                <a:cxn ang="0">
                  <a:pos x="240" y="393"/>
                </a:cxn>
                <a:cxn ang="0">
                  <a:pos x="228" y="409"/>
                </a:cxn>
                <a:cxn ang="0">
                  <a:pos x="215" y="316"/>
                </a:cxn>
                <a:cxn ang="0">
                  <a:pos x="256" y="279"/>
                </a:cxn>
                <a:cxn ang="0">
                  <a:pos x="155" y="255"/>
                </a:cxn>
                <a:cxn ang="0">
                  <a:pos x="135" y="144"/>
                </a:cxn>
                <a:cxn ang="0">
                  <a:pos x="74" y="175"/>
                </a:cxn>
                <a:cxn ang="0">
                  <a:pos x="72" y="295"/>
                </a:cxn>
                <a:cxn ang="0">
                  <a:pos x="31" y="293"/>
                </a:cxn>
                <a:cxn ang="0">
                  <a:pos x="91" y="331"/>
                </a:cxn>
                <a:cxn ang="0">
                  <a:pos x="19" y="301"/>
                </a:cxn>
                <a:cxn ang="0">
                  <a:pos x="30" y="272"/>
                </a:cxn>
                <a:cxn ang="0">
                  <a:pos x="33" y="209"/>
                </a:cxn>
                <a:cxn ang="0">
                  <a:pos x="106" y="126"/>
                </a:cxn>
                <a:cxn ang="0">
                  <a:pos x="188" y="102"/>
                </a:cxn>
                <a:cxn ang="0">
                  <a:pos x="294" y="31"/>
                </a:cxn>
                <a:cxn ang="0">
                  <a:pos x="418" y="1"/>
                </a:cxn>
                <a:cxn ang="0">
                  <a:pos x="532" y="13"/>
                </a:cxn>
              </a:cxnLst>
              <a:rect l="0" t="0" r="r" b="b"/>
              <a:pathLst>
                <a:path w="753" h="618">
                  <a:moveTo>
                    <a:pt x="604" y="51"/>
                  </a:moveTo>
                  <a:lnTo>
                    <a:pt x="615" y="61"/>
                  </a:lnTo>
                  <a:lnTo>
                    <a:pt x="624" y="72"/>
                  </a:lnTo>
                  <a:lnTo>
                    <a:pt x="632" y="84"/>
                  </a:lnTo>
                  <a:lnTo>
                    <a:pt x="638" y="97"/>
                  </a:lnTo>
                  <a:lnTo>
                    <a:pt x="643" y="110"/>
                  </a:lnTo>
                  <a:lnTo>
                    <a:pt x="648" y="122"/>
                  </a:lnTo>
                  <a:lnTo>
                    <a:pt x="651" y="135"/>
                  </a:lnTo>
                  <a:lnTo>
                    <a:pt x="654" y="147"/>
                  </a:lnTo>
                  <a:lnTo>
                    <a:pt x="651" y="144"/>
                  </a:lnTo>
                  <a:lnTo>
                    <a:pt x="646" y="137"/>
                  </a:lnTo>
                  <a:lnTo>
                    <a:pt x="636" y="126"/>
                  </a:lnTo>
                  <a:lnTo>
                    <a:pt x="626" y="112"/>
                  </a:lnTo>
                  <a:lnTo>
                    <a:pt x="613" y="97"/>
                  </a:lnTo>
                  <a:lnTo>
                    <a:pt x="600" y="83"/>
                  </a:lnTo>
                  <a:lnTo>
                    <a:pt x="586" y="71"/>
                  </a:lnTo>
                  <a:lnTo>
                    <a:pt x="571" y="63"/>
                  </a:lnTo>
                  <a:lnTo>
                    <a:pt x="554" y="51"/>
                  </a:lnTo>
                  <a:lnTo>
                    <a:pt x="535" y="42"/>
                  </a:lnTo>
                  <a:lnTo>
                    <a:pt x="517" y="34"/>
                  </a:lnTo>
                  <a:lnTo>
                    <a:pt x="497" y="29"/>
                  </a:lnTo>
                  <a:lnTo>
                    <a:pt x="478" y="26"/>
                  </a:lnTo>
                  <a:lnTo>
                    <a:pt x="458" y="23"/>
                  </a:lnTo>
                  <a:lnTo>
                    <a:pt x="437" y="23"/>
                  </a:lnTo>
                  <a:lnTo>
                    <a:pt x="418" y="25"/>
                  </a:lnTo>
                  <a:lnTo>
                    <a:pt x="397" y="27"/>
                  </a:lnTo>
                  <a:lnTo>
                    <a:pt x="377" y="31"/>
                  </a:lnTo>
                  <a:lnTo>
                    <a:pt x="357" y="36"/>
                  </a:lnTo>
                  <a:lnTo>
                    <a:pt x="337" y="42"/>
                  </a:lnTo>
                  <a:lnTo>
                    <a:pt x="317" y="50"/>
                  </a:lnTo>
                  <a:lnTo>
                    <a:pt x="299" y="57"/>
                  </a:lnTo>
                  <a:lnTo>
                    <a:pt x="281" y="66"/>
                  </a:lnTo>
                  <a:lnTo>
                    <a:pt x="262" y="75"/>
                  </a:lnTo>
                  <a:lnTo>
                    <a:pt x="235" y="94"/>
                  </a:lnTo>
                  <a:lnTo>
                    <a:pt x="214" y="116"/>
                  </a:lnTo>
                  <a:lnTo>
                    <a:pt x="199" y="139"/>
                  </a:lnTo>
                  <a:lnTo>
                    <a:pt x="190" y="162"/>
                  </a:lnTo>
                  <a:lnTo>
                    <a:pt x="184" y="185"/>
                  </a:lnTo>
                  <a:lnTo>
                    <a:pt x="182" y="205"/>
                  </a:lnTo>
                  <a:lnTo>
                    <a:pt x="182" y="223"/>
                  </a:lnTo>
                  <a:lnTo>
                    <a:pt x="183" y="235"/>
                  </a:lnTo>
                  <a:lnTo>
                    <a:pt x="205" y="245"/>
                  </a:lnTo>
                  <a:lnTo>
                    <a:pt x="230" y="250"/>
                  </a:lnTo>
                  <a:lnTo>
                    <a:pt x="258" y="253"/>
                  </a:lnTo>
                  <a:lnTo>
                    <a:pt x="285" y="253"/>
                  </a:lnTo>
                  <a:lnTo>
                    <a:pt x="309" y="252"/>
                  </a:lnTo>
                  <a:lnTo>
                    <a:pt x="330" y="249"/>
                  </a:lnTo>
                  <a:lnTo>
                    <a:pt x="345" y="247"/>
                  </a:lnTo>
                  <a:lnTo>
                    <a:pt x="350" y="246"/>
                  </a:lnTo>
                  <a:lnTo>
                    <a:pt x="502" y="202"/>
                  </a:lnTo>
                  <a:lnTo>
                    <a:pt x="534" y="190"/>
                  </a:lnTo>
                  <a:lnTo>
                    <a:pt x="562" y="181"/>
                  </a:lnTo>
                  <a:lnTo>
                    <a:pt x="587" y="174"/>
                  </a:lnTo>
                  <a:lnTo>
                    <a:pt x="608" y="169"/>
                  </a:lnTo>
                  <a:lnTo>
                    <a:pt x="625" y="165"/>
                  </a:lnTo>
                  <a:lnTo>
                    <a:pt x="638" y="163"/>
                  </a:lnTo>
                  <a:lnTo>
                    <a:pt x="647" y="162"/>
                  </a:lnTo>
                  <a:lnTo>
                    <a:pt x="651" y="162"/>
                  </a:lnTo>
                  <a:lnTo>
                    <a:pt x="650" y="163"/>
                  </a:lnTo>
                  <a:lnTo>
                    <a:pt x="647" y="166"/>
                  </a:lnTo>
                  <a:lnTo>
                    <a:pt x="640" y="170"/>
                  </a:lnTo>
                  <a:lnTo>
                    <a:pt x="631" y="174"/>
                  </a:lnTo>
                  <a:lnTo>
                    <a:pt x="619" y="180"/>
                  </a:lnTo>
                  <a:lnTo>
                    <a:pt x="605" y="186"/>
                  </a:lnTo>
                  <a:lnTo>
                    <a:pt x="590" y="193"/>
                  </a:lnTo>
                  <a:lnTo>
                    <a:pt x="575" y="200"/>
                  </a:lnTo>
                  <a:lnTo>
                    <a:pt x="558" y="207"/>
                  </a:lnTo>
                  <a:lnTo>
                    <a:pt x="541" y="214"/>
                  </a:lnTo>
                  <a:lnTo>
                    <a:pt x="522" y="220"/>
                  </a:lnTo>
                  <a:lnTo>
                    <a:pt x="505" y="227"/>
                  </a:lnTo>
                  <a:lnTo>
                    <a:pt x="487" y="234"/>
                  </a:lnTo>
                  <a:lnTo>
                    <a:pt x="471" y="240"/>
                  </a:lnTo>
                  <a:lnTo>
                    <a:pt x="454" y="246"/>
                  </a:lnTo>
                  <a:lnTo>
                    <a:pt x="440" y="250"/>
                  </a:lnTo>
                  <a:lnTo>
                    <a:pt x="453" y="258"/>
                  </a:lnTo>
                  <a:lnTo>
                    <a:pt x="467" y="263"/>
                  </a:lnTo>
                  <a:lnTo>
                    <a:pt x="481" y="265"/>
                  </a:lnTo>
                  <a:lnTo>
                    <a:pt x="495" y="267"/>
                  </a:lnTo>
                  <a:lnTo>
                    <a:pt x="510" y="265"/>
                  </a:lnTo>
                  <a:lnTo>
                    <a:pt x="525" y="262"/>
                  </a:lnTo>
                  <a:lnTo>
                    <a:pt x="541" y="257"/>
                  </a:lnTo>
                  <a:lnTo>
                    <a:pt x="559" y="252"/>
                  </a:lnTo>
                  <a:lnTo>
                    <a:pt x="570" y="248"/>
                  </a:lnTo>
                  <a:lnTo>
                    <a:pt x="580" y="246"/>
                  </a:lnTo>
                  <a:lnTo>
                    <a:pt x="594" y="242"/>
                  </a:lnTo>
                  <a:lnTo>
                    <a:pt x="608" y="240"/>
                  </a:lnTo>
                  <a:lnTo>
                    <a:pt x="623" y="237"/>
                  </a:lnTo>
                  <a:lnTo>
                    <a:pt x="638" y="233"/>
                  </a:lnTo>
                  <a:lnTo>
                    <a:pt x="653" y="231"/>
                  </a:lnTo>
                  <a:lnTo>
                    <a:pt x="669" y="228"/>
                  </a:lnTo>
                  <a:lnTo>
                    <a:pt x="684" y="226"/>
                  </a:lnTo>
                  <a:lnTo>
                    <a:pt x="697" y="225"/>
                  </a:lnTo>
                  <a:lnTo>
                    <a:pt x="711" y="224"/>
                  </a:lnTo>
                  <a:lnTo>
                    <a:pt x="723" y="223"/>
                  </a:lnTo>
                  <a:lnTo>
                    <a:pt x="733" y="223"/>
                  </a:lnTo>
                  <a:lnTo>
                    <a:pt x="742" y="223"/>
                  </a:lnTo>
                  <a:lnTo>
                    <a:pt x="748" y="224"/>
                  </a:lnTo>
                  <a:lnTo>
                    <a:pt x="753" y="226"/>
                  </a:lnTo>
                  <a:lnTo>
                    <a:pt x="744" y="230"/>
                  </a:lnTo>
                  <a:lnTo>
                    <a:pt x="732" y="233"/>
                  </a:lnTo>
                  <a:lnTo>
                    <a:pt x="718" y="237"/>
                  </a:lnTo>
                  <a:lnTo>
                    <a:pt x="701" y="241"/>
                  </a:lnTo>
                  <a:lnTo>
                    <a:pt x="682" y="246"/>
                  </a:lnTo>
                  <a:lnTo>
                    <a:pt x="663" y="250"/>
                  </a:lnTo>
                  <a:lnTo>
                    <a:pt x="643" y="255"/>
                  </a:lnTo>
                  <a:lnTo>
                    <a:pt x="624" y="260"/>
                  </a:lnTo>
                  <a:lnTo>
                    <a:pt x="603" y="264"/>
                  </a:lnTo>
                  <a:lnTo>
                    <a:pt x="585" y="269"/>
                  </a:lnTo>
                  <a:lnTo>
                    <a:pt x="567" y="272"/>
                  </a:lnTo>
                  <a:lnTo>
                    <a:pt x="552" y="276"/>
                  </a:lnTo>
                  <a:lnTo>
                    <a:pt x="540" y="279"/>
                  </a:lnTo>
                  <a:lnTo>
                    <a:pt x="529" y="280"/>
                  </a:lnTo>
                  <a:lnTo>
                    <a:pt x="524" y="283"/>
                  </a:lnTo>
                  <a:lnTo>
                    <a:pt x="521" y="283"/>
                  </a:lnTo>
                  <a:lnTo>
                    <a:pt x="510" y="285"/>
                  </a:lnTo>
                  <a:lnTo>
                    <a:pt x="498" y="286"/>
                  </a:lnTo>
                  <a:lnTo>
                    <a:pt x="487" y="286"/>
                  </a:lnTo>
                  <a:lnTo>
                    <a:pt x="476" y="285"/>
                  </a:lnTo>
                  <a:lnTo>
                    <a:pt x="466" y="284"/>
                  </a:lnTo>
                  <a:lnTo>
                    <a:pt x="456" y="281"/>
                  </a:lnTo>
                  <a:lnTo>
                    <a:pt x="446" y="279"/>
                  </a:lnTo>
                  <a:lnTo>
                    <a:pt x="436" y="277"/>
                  </a:lnTo>
                  <a:lnTo>
                    <a:pt x="430" y="272"/>
                  </a:lnTo>
                  <a:lnTo>
                    <a:pt x="425" y="269"/>
                  </a:lnTo>
                  <a:lnTo>
                    <a:pt x="420" y="263"/>
                  </a:lnTo>
                  <a:lnTo>
                    <a:pt x="419" y="256"/>
                  </a:lnTo>
                  <a:lnTo>
                    <a:pt x="402" y="261"/>
                  </a:lnTo>
                  <a:lnTo>
                    <a:pt x="385" y="264"/>
                  </a:lnTo>
                  <a:lnTo>
                    <a:pt x="368" y="269"/>
                  </a:lnTo>
                  <a:lnTo>
                    <a:pt x="352" y="272"/>
                  </a:lnTo>
                  <a:lnTo>
                    <a:pt x="335" y="276"/>
                  </a:lnTo>
                  <a:lnTo>
                    <a:pt x="319" y="278"/>
                  </a:lnTo>
                  <a:lnTo>
                    <a:pt x="301" y="280"/>
                  </a:lnTo>
                  <a:lnTo>
                    <a:pt x="285" y="280"/>
                  </a:lnTo>
                  <a:lnTo>
                    <a:pt x="285" y="288"/>
                  </a:lnTo>
                  <a:lnTo>
                    <a:pt x="286" y="298"/>
                  </a:lnTo>
                  <a:lnTo>
                    <a:pt x="288" y="305"/>
                  </a:lnTo>
                  <a:lnTo>
                    <a:pt x="289" y="308"/>
                  </a:lnTo>
                  <a:lnTo>
                    <a:pt x="301" y="309"/>
                  </a:lnTo>
                  <a:lnTo>
                    <a:pt x="313" y="310"/>
                  </a:lnTo>
                  <a:lnTo>
                    <a:pt x="326" y="311"/>
                  </a:lnTo>
                  <a:lnTo>
                    <a:pt x="337" y="311"/>
                  </a:lnTo>
                  <a:lnTo>
                    <a:pt x="350" y="313"/>
                  </a:lnTo>
                  <a:lnTo>
                    <a:pt x="361" y="313"/>
                  </a:lnTo>
                  <a:lnTo>
                    <a:pt x="374" y="313"/>
                  </a:lnTo>
                  <a:lnTo>
                    <a:pt x="387" y="313"/>
                  </a:lnTo>
                  <a:lnTo>
                    <a:pt x="391" y="307"/>
                  </a:lnTo>
                  <a:lnTo>
                    <a:pt x="393" y="300"/>
                  </a:lnTo>
                  <a:lnTo>
                    <a:pt x="398" y="293"/>
                  </a:lnTo>
                  <a:lnTo>
                    <a:pt x="404" y="290"/>
                  </a:lnTo>
                  <a:lnTo>
                    <a:pt x="405" y="298"/>
                  </a:lnTo>
                  <a:lnTo>
                    <a:pt x="405" y="311"/>
                  </a:lnTo>
                  <a:lnTo>
                    <a:pt x="407" y="326"/>
                  </a:lnTo>
                  <a:lnTo>
                    <a:pt x="414" y="344"/>
                  </a:lnTo>
                  <a:lnTo>
                    <a:pt x="423" y="355"/>
                  </a:lnTo>
                  <a:lnTo>
                    <a:pt x="434" y="364"/>
                  </a:lnTo>
                  <a:lnTo>
                    <a:pt x="443" y="370"/>
                  </a:lnTo>
                  <a:lnTo>
                    <a:pt x="453" y="374"/>
                  </a:lnTo>
                  <a:lnTo>
                    <a:pt x="464" y="376"/>
                  </a:lnTo>
                  <a:lnTo>
                    <a:pt x="474" y="376"/>
                  </a:lnTo>
                  <a:lnTo>
                    <a:pt x="483" y="375"/>
                  </a:lnTo>
                  <a:lnTo>
                    <a:pt x="494" y="373"/>
                  </a:lnTo>
                  <a:lnTo>
                    <a:pt x="501" y="370"/>
                  </a:lnTo>
                  <a:lnTo>
                    <a:pt x="506" y="369"/>
                  </a:lnTo>
                  <a:lnTo>
                    <a:pt x="512" y="366"/>
                  </a:lnTo>
                  <a:lnTo>
                    <a:pt x="517" y="363"/>
                  </a:lnTo>
                  <a:lnTo>
                    <a:pt x="521" y="360"/>
                  </a:lnTo>
                  <a:lnTo>
                    <a:pt x="526" y="356"/>
                  </a:lnTo>
                  <a:lnTo>
                    <a:pt x="530" y="352"/>
                  </a:lnTo>
                  <a:lnTo>
                    <a:pt x="536" y="346"/>
                  </a:lnTo>
                  <a:lnTo>
                    <a:pt x="545" y="331"/>
                  </a:lnTo>
                  <a:lnTo>
                    <a:pt x="548" y="315"/>
                  </a:lnTo>
                  <a:lnTo>
                    <a:pt x="549" y="299"/>
                  </a:lnTo>
                  <a:lnTo>
                    <a:pt x="549" y="281"/>
                  </a:lnTo>
                  <a:lnTo>
                    <a:pt x="557" y="281"/>
                  </a:lnTo>
                  <a:lnTo>
                    <a:pt x="560" y="288"/>
                  </a:lnTo>
                  <a:lnTo>
                    <a:pt x="563" y="298"/>
                  </a:lnTo>
                  <a:lnTo>
                    <a:pt x="563" y="303"/>
                  </a:lnTo>
                  <a:lnTo>
                    <a:pt x="567" y="302"/>
                  </a:lnTo>
                  <a:lnTo>
                    <a:pt x="573" y="300"/>
                  </a:lnTo>
                  <a:lnTo>
                    <a:pt x="579" y="298"/>
                  </a:lnTo>
                  <a:lnTo>
                    <a:pt x="585" y="295"/>
                  </a:lnTo>
                  <a:lnTo>
                    <a:pt x="589" y="294"/>
                  </a:lnTo>
                  <a:lnTo>
                    <a:pt x="594" y="293"/>
                  </a:lnTo>
                  <a:lnTo>
                    <a:pt x="597" y="292"/>
                  </a:lnTo>
                  <a:lnTo>
                    <a:pt x="598" y="293"/>
                  </a:lnTo>
                  <a:lnTo>
                    <a:pt x="596" y="305"/>
                  </a:lnTo>
                  <a:lnTo>
                    <a:pt x="597" y="315"/>
                  </a:lnTo>
                  <a:lnTo>
                    <a:pt x="601" y="323"/>
                  </a:lnTo>
                  <a:lnTo>
                    <a:pt x="605" y="331"/>
                  </a:lnTo>
                  <a:lnTo>
                    <a:pt x="613" y="337"/>
                  </a:lnTo>
                  <a:lnTo>
                    <a:pt x="623" y="343"/>
                  </a:lnTo>
                  <a:lnTo>
                    <a:pt x="634" y="346"/>
                  </a:lnTo>
                  <a:lnTo>
                    <a:pt x="648" y="348"/>
                  </a:lnTo>
                  <a:lnTo>
                    <a:pt x="657" y="348"/>
                  </a:lnTo>
                  <a:lnTo>
                    <a:pt x="665" y="347"/>
                  </a:lnTo>
                  <a:lnTo>
                    <a:pt x="673" y="344"/>
                  </a:lnTo>
                  <a:lnTo>
                    <a:pt x="680" y="339"/>
                  </a:lnTo>
                  <a:lnTo>
                    <a:pt x="686" y="335"/>
                  </a:lnTo>
                  <a:lnTo>
                    <a:pt x="692" y="328"/>
                  </a:lnTo>
                  <a:lnTo>
                    <a:pt x="696" y="321"/>
                  </a:lnTo>
                  <a:lnTo>
                    <a:pt x="701" y="314"/>
                  </a:lnTo>
                  <a:lnTo>
                    <a:pt x="706" y="303"/>
                  </a:lnTo>
                  <a:lnTo>
                    <a:pt x="707" y="293"/>
                  </a:lnTo>
                  <a:lnTo>
                    <a:pt x="706" y="283"/>
                  </a:lnTo>
                  <a:lnTo>
                    <a:pt x="706" y="272"/>
                  </a:lnTo>
                  <a:lnTo>
                    <a:pt x="711" y="273"/>
                  </a:lnTo>
                  <a:lnTo>
                    <a:pt x="717" y="279"/>
                  </a:lnTo>
                  <a:lnTo>
                    <a:pt x="720" y="295"/>
                  </a:lnTo>
                  <a:lnTo>
                    <a:pt x="716" y="323"/>
                  </a:lnTo>
                  <a:lnTo>
                    <a:pt x="692" y="361"/>
                  </a:lnTo>
                  <a:lnTo>
                    <a:pt x="694" y="378"/>
                  </a:lnTo>
                  <a:lnTo>
                    <a:pt x="693" y="396"/>
                  </a:lnTo>
                  <a:lnTo>
                    <a:pt x="691" y="412"/>
                  </a:lnTo>
                  <a:lnTo>
                    <a:pt x="687" y="426"/>
                  </a:lnTo>
                  <a:lnTo>
                    <a:pt x="681" y="441"/>
                  </a:lnTo>
                  <a:lnTo>
                    <a:pt x="674" y="453"/>
                  </a:lnTo>
                  <a:lnTo>
                    <a:pt x="668" y="466"/>
                  </a:lnTo>
                  <a:lnTo>
                    <a:pt x="658" y="477"/>
                  </a:lnTo>
                  <a:lnTo>
                    <a:pt x="650" y="487"/>
                  </a:lnTo>
                  <a:lnTo>
                    <a:pt x="641" y="496"/>
                  </a:lnTo>
                  <a:lnTo>
                    <a:pt x="631" y="504"/>
                  </a:lnTo>
                  <a:lnTo>
                    <a:pt x="619" y="511"/>
                  </a:lnTo>
                  <a:lnTo>
                    <a:pt x="608" y="518"/>
                  </a:lnTo>
                  <a:lnTo>
                    <a:pt x="596" y="523"/>
                  </a:lnTo>
                  <a:lnTo>
                    <a:pt x="583" y="529"/>
                  </a:lnTo>
                  <a:lnTo>
                    <a:pt x="571" y="534"/>
                  </a:lnTo>
                  <a:lnTo>
                    <a:pt x="557" y="537"/>
                  </a:lnTo>
                  <a:lnTo>
                    <a:pt x="544" y="541"/>
                  </a:lnTo>
                  <a:lnTo>
                    <a:pt x="530" y="543"/>
                  </a:lnTo>
                  <a:lnTo>
                    <a:pt x="518" y="544"/>
                  </a:lnTo>
                  <a:lnTo>
                    <a:pt x="504" y="545"/>
                  </a:lnTo>
                  <a:lnTo>
                    <a:pt x="492" y="545"/>
                  </a:lnTo>
                  <a:lnTo>
                    <a:pt x="480" y="544"/>
                  </a:lnTo>
                  <a:lnTo>
                    <a:pt x="468" y="542"/>
                  </a:lnTo>
                  <a:lnTo>
                    <a:pt x="464" y="559"/>
                  </a:lnTo>
                  <a:lnTo>
                    <a:pt x="463" y="580"/>
                  </a:lnTo>
                  <a:lnTo>
                    <a:pt x="461" y="601"/>
                  </a:lnTo>
                  <a:lnTo>
                    <a:pt x="459" y="618"/>
                  </a:lnTo>
                  <a:lnTo>
                    <a:pt x="453" y="611"/>
                  </a:lnTo>
                  <a:lnTo>
                    <a:pt x="445" y="589"/>
                  </a:lnTo>
                  <a:lnTo>
                    <a:pt x="438" y="563"/>
                  </a:lnTo>
                  <a:lnTo>
                    <a:pt x="436" y="542"/>
                  </a:lnTo>
                  <a:lnTo>
                    <a:pt x="402" y="535"/>
                  </a:lnTo>
                  <a:lnTo>
                    <a:pt x="372" y="523"/>
                  </a:lnTo>
                  <a:lnTo>
                    <a:pt x="346" y="509"/>
                  </a:lnTo>
                  <a:lnTo>
                    <a:pt x="326" y="491"/>
                  </a:lnTo>
                  <a:lnTo>
                    <a:pt x="308" y="473"/>
                  </a:lnTo>
                  <a:lnTo>
                    <a:pt x="297" y="456"/>
                  </a:lnTo>
                  <a:lnTo>
                    <a:pt x="289" y="441"/>
                  </a:lnTo>
                  <a:lnTo>
                    <a:pt x="286" y="430"/>
                  </a:lnTo>
                  <a:lnTo>
                    <a:pt x="297" y="441"/>
                  </a:lnTo>
                  <a:lnTo>
                    <a:pt x="308" y="451"/>
                  </a:lnTo>
                  <a:lnTo>
                    <a:pt x="321" y="460"/>
                  </a:lnTo>
                  <a:lnTo>
                    <a:pt x="335" y="470"/>
                  </a:lnTo>
                  <a:lnTo>
                    <a:pt x="349" y="480"/>
                  </a:lnTo>
                  <a:lnTo>
                    <a:pt x="364" y="488"/>
                  </a:lnTo>
                  <a:lnTo>
                    <a:pt x="380" y="496"/>
                  </a:lnTo>
                  <a:lnTo>
                    <a:pt x="396" y="503"/>
                  </a:lnTo>
                  <a:lnTo>
                    <a:pt x="412" y="509"/>
                  </a:lnTo>
                  <a:lnTo>
                    <a:pt x="429" y="514"/>
                  </a:lnTo>
                  <a:lnTo>
                    <a:pt x="445" y="518"/>
                  </a:lnTo>
                  <a:lnTo>
                    <a:pt x="463" y="521"/>
                  </a:lnTo>
                  <a:lnTo>
                    <a:pt x="480" y="522"/>
                  </a:lnTo>
                  <a:lnTo>
                    <a:pt x="496" y="523"/>
                  </a:lnTo>
                  <a:lnTo>
                    <a:pt x="512" y="521"/>
                  </a:lnTo>
                  <a:lnTo>
                    <a:pt x="528" y="519"/>
                  </a:lnTo>
                  <a:lnTo>
                    <a:pt x="558" y="510"/>
                  </a:lnTo>
                  <a:lnTo>
                    <a:pt x="585" y="498"/>
                  </a:lnTo>
                  <a:lnTo>
                    <a:pt x="609" y="483"/>
                  </a:lnTo>
                  <a:lnTo>
                    <a:pt x="631" y="465"/>
                  </a:lnTo>
                  <a:lnTo>
                    <a:pt x="649" y="444"/>
                  </a:lnTo>
                  <a:lnTo>
                    <a:pt x="663" y="421"/>
                  </a:lnTo>
                  <a:lnTo>
                    <a:pt x="672" y="394"/>
                  </a:lnTo>
                  <a:lnTo>
                    <a:pt x="678" y="364"/>
                  </a:lnTo>
                  <a:lnTo>
                    <a:pt x="668" y="367"/>
                  </a:lnTo>
                  <a:lnTo>
                    <a:pt x="657" y="369"/>
                  </a:lnTo>
                  <a:lnTo>
                    <a:pt x="647" y="369"/>
                  </a:lnTo>
                  <a:lnTo>
                    <a:pt x="636" y="368"/>
                  </a:lnTo>
                  <a:lnTo>
                    <a:pt x="626" y="366"/>
                  </a:lnTo>
                  <a:lnTo>
                    <a:pt x="617" y="361"/>
                  </a:lnTo>
                  <a:lnTo>
                    <a:pt x="608" y="355"/>
                  </a:lnTo>
                  <a:lnTo>
                    <a:pt x="600" y="347"/>
                  </a:lnTo>
                  <a:lnTo>
                    <a:pt x="595" y="341"/>
                  </a:lnTo>
                  <a:lnTo>
                    <a:pt x="592" y="333"/>
                  </a:lnTo>
                  <a:lnTo>
                    <a:pt x="589" y="325"/>
                  </a:lnTo>
                  <a:lnTo>
                    <a:pt x="588" y="317"/>
                  </a:lnTo>
                  <a:lnTo>
                    <a:pt x="580" y="317"/>
                  </a:lnTo>
                  <a:lnTo>
                    <a:pt x="573" y="321"/>
                  </a:lnTo>
                  <a:lnTo>
                    <a:pt x="566" y="324"/>
                  </a:lnTo>
                  <a:lnTo>
                    <a:pt x="560" y="328"/>
                  </a:lnTo>
                  <a:lnTo>
                    <a:pt x="558" y="338"/>
                  </a:lnTo>
                  <a:lnTo>
                    <a:pt x="555" y="347"/>
                  </a:lnTo>
                  <a:lnTo>
                    <a:pt x="549" y="356"/>
                  </a:lnTo>
                  <a:lnTo>
                    <a:pt x="542" y="364"/>
                  </a:lnTo>
                  <a:lnTo>
                    <a:pt x="534" y="371"/>
                  </a:lnTo>
                  <a:lnTo>
                    <a:pt x="526" y="378"/>
                  </a:lnTo>
                  <a:lnTo>
                    <a:pt x="517" y="384"/>
                  </a:lnTo>
                  <a:lnTo>
                    <a:pt x="507" y="389"/>
                  </a:lnTo>
                  <a:lnTo>
                    <a:pt x="496" y="392"/>
                  </a:lnTo>
                  <a:lnTo>
                    <a:pt x="486" y="394"/>
                  </a:lnTo>
                  <a:lnTo>
                    <a:pt x="475" y="396"/>
                  </a:lnTo>
                  <a:lnTo>
                    <a:pt x="465" y="394"/>
                  </a:lnTo>
                  <a:lnTo>
                    <a:pt x="454" y="392"/>
                  </a:lnTo>
                  <a:lnTo>
                    <a:pt x="444" y="390"/>
                  </a:lnTo>
                  <a:lnTo>
                    <a:pt x="435" y="386"/>
                  </a:lnTo>
                  <a:lnTo>
                    <a:pt x="425" y="383"/>
                  </a:lnTo>
                  <a:lnTo>
                    <a:pt x="419" y="377"/>
                  </a:lnTo>
                  <a:lnTo>
                    <a:pt x="414" y="373"/>
                  </a:lnTo>
                  <a:lnTo>
                    <a:pt x="408" y="367"/>
                  </a:lnTo>
                  <a:lnTo>
                    <a:pt x="404" y="361"/>
                  </a:lnTo>
                  <a:lnTo>
                    <a:pt x="399" y="355"/>
                  </a:lnTo>
                  <a:lnTo>
                    <a:pt x="395" y="348"/>
                  </a:lnTo>
                  <a:lnTo>
                    <a:pt x="392" y="341"/>
                  </a:lnTo>
                  <a:lnTo>
                    <a:pt x="390" y="332"/>
                  </a:lnTo>
                  <a:lnTo>
                    <a:pt x="376" y="331"/>
                  </a:lnTo>
                  <a:lnTo>
                    <a:pt x="362" y="330"/>
                  </a:lnTo>
                  <a:lnTo>
                    <a:pt x="349" y="330"/>
                  </a:lnTo>
                  <a:lnTo>
                    <a:pt x="335" y="329"/>
                  </a:lnTo>
                  <a:lnTo>
                    <a:pt x="321" y="329"/>
                  </a:lnTo>
                  <a:lnTo>
                    <a:pt x="307" y="328"/>
                  </a:lnTo>
                  <a:lnTo>
                    <a:pt x="293" y="325"/>
                  </a:lnTo>
                  <a:lnTo>
                    <a:pt x="279" y="322"/>
                  </a:lnTo>
                  <a:lnTo>
                    <a:pt x="274" y="321"/>
                  </a:lnTo>
                  <a:lnTo>
                    <a:pt x="266" y="321"/>
                  </a:lnTo>
                  <a:lnTo>
                    <a:pt x="255" y="321"/>
                  </a:lnTo>
                  <a:lnTo>
                    <a:pt x="245" y="322"/>
                  </a:lnTo>
                  <a:lnTo>
                    <a:pt x="235" y="325"/>
                  </a:lnTo>
                  <a:lnTo>
                    <a:pt x="226" y="332"/>
                  </a:lnTo>
                  <a:lnTo>
                    <a:pt x="221" y="341"/>
                  </a:lnTo>
                  <a:lnTo>
                    <a:pt x="220" y="356"/>
                  </a:lnTo>
                  <a:lnTo>
                    <a:pt x="221" y="361"/>
                  </a:lnTo>
                  <a:lnTo>
                    <a:pt x="223" y="368"/>
                  </a:lnTo>
                  <a:lnTo>
                    <a:pt x="228" y="376"/>
                  </a:lnTo>
                  <a:lnTo>
                    <a:pt x="233" y="384"/>
                  </a:lnTo>
                  <a:lnTo>
                    <a:pt x="240" y="393"/>
                  </a:lnTo>
                  <a:lnTo>
                    <a:pt x="247" y="402"/>
                  </a:lnTo>
                  <a:lnTo>
                    <a:pt x="254" y="412"/>
                  </a:lnTo>
                  <a:lnTo>
                    <a:pt x="261" y="420"/>
                  </a:lnTo>
                  <a:lnTo>
                    <a:pt x="256" y="422"/>
                  </a:lnTo>
                  <a:lnTo>
                    <a:pt x="250" y="422"/>
                  </a:lnTo>
                  <a:lnTo>
                    <a:pt x="243" y="420"/>
                  </a:lnTo>
                  <a:lnTo>
                    <a:pt x="236" y="415"/>
                  </a:lnTo>
                  <a:lnTo>
                    <a:pt x="228" y="409"/>
                  </a:lnTo>
                  <a:lnTo>
                    <a:pt x="220" y="401"/>
                  </a:lnTo>
                  <a:lnTo>
                    <a:pt x="212" y="391"/>
                  </a:lnTo>
                  <a:lnTo>
                    <a:pt x="203" y="379"/>
                  </a:lnTo>
                  <a:lnTo>
                    <a:pt x="200" y="363"/>
                  </a:lnTo>
                  <a:lnTo>
                    <a:pt x="199" y="347"/>
                  </a:lnTo>
                  <a:lnTo>
                    <a:pt x="201" y="332"/>
                  </a:lnTo>
                  <a:lnTo>
                    <a:pt x="210" y="318"/>
                  </a:lnTo>
                  <a:lnTo>
                    <a:pt x="215" y="316"/>
                  </a:lnTo>
                  <a:lnTo>
                    <a:pt x="221" y="313"/>
                  </a:lnTo>
                  <a:lnTo>
                    <a:pt x="226" y="311"/>
                  </a:lnTo>
                  <a:lnTo>
                    <a:pt x="233" y="309"/>
                  </a:lnTo>
                  <a:lnTo>
                    <a:pt x="240" y="308"/>
                  </a:lnTo>
                  <a:lnTo>
                    <a:pt x="247" y="307"/>
                  </a:lnTo>
                  <a:lnTo>
                    <a:pt x="254" y="306"/>
                  </a:lnTo>
                  <a:lnTo>
                    <a:pt x="259" y="305"/>
                  </a:lnTo>
                  <a:lnTo>
                    <a:pt x="256" y="279"/>
                  </a:lnTo>
                  <a:lnTo>
                    <a:pt x="244" y="279"/>
                  </a:lnTo>
                  <a:lnTo>
                    <a:pt x="231" y="278"/>
                  </a:lnTo>
                  <a:lnTo>
                    <a:pt x="217" y="276"/>
                  </a:lnTo>
                  <a:lnTo>
                    <a:pt x="205" y="271"/>
                  </a:lnTo>
                  <a:lnTo>
                    <a:pt x="192" y="267"/>
                  </a:lnTo>
                  <a:lnTo>
                    <a:pt x="179" y="262"/>
                  </a:lnTo>
                  <a:lnTo>
                    <a:pt x="168" y="258"/>
                  </a:lnTo>
                  <a:lnTo>
                    <a:pt x="155" y="255"/>
                  </a:lnTo>
                  <a:lnTo>
                    <a:pt x="154" y="233"/>
                  </a:lnTo>
                  <a:lnTo>
                    <a:pt x="154" y="210"/>
                  </a:lnTo>
                  <a:lnTo>
                    <a:pt x="156" y="188"/>
                  </a:lnTo>
                  <a:lnTo>
                    <a:pt x="161" y="166"/>
                  </a:lnTo>
                  <a:lnTo>
                    <a:pt x="157" y="158"/>
                  </a:lnTo>
                  <a:lnTo>
                    <a:pt x="152" y="152"/>
                  </a:lnTo>
                  <a:lnTo>
                    <a:pt x="144" y="148"/>
                  </a:lnTo>
                  <a:lnTo>
                    <a:pt x="135" y="144"/>
                  </a:lnTo>
                  <a:lnTo>
                    <a:pt x="126" y="144"/>
                  </a:lnTo>
                  <a:lnTo>
                    <a:pt x="118" y="147"/>
                  </a:lnTo>
                  <a:lnTo>
                    <a:pt x="110" y="149"/>
                  </a:lnTo>
                  <a:lnTo>
                    <a:pt x="102" y="152"/>
                  </a:lnTo>
                  <a:lnTo>
                    <a:pt x="94" y="157"/>
                  </a:lnTo>
                  <a:lnTo>
                    <a:pt x="87" y="163"/>
                  </a:lnTo>
                  <a:lnTo>
                    <a:pt x="80" y="169"/>
                  </a:lnTo>
                  <a:lnTo>
                    <a:pt x="74" y="175"/>
                  </a:lnTo>
                  <a:lnTo>
                    <a:pt x="63" y="189"/>
                  </a:lnTo>
                  <a:lnTo>
                    <a:pt x="58" y="204"/>
                  </a:lnTo>
                  <a:lnTo>
                    <a:pt x="58" y="219"/>
                  </a:lnTo>
                  <a:lnTo>
                    <a:pt x="62" y="234"/>
                  </a:lnTo>
                  <a:lnTo>
                    <a:pt x="66" y="250"/>
                  </a:lnTo>
                  <a:lnTo>
                    <a:pt x="71" y="265"/>
                  </a:lnTo>
                  <a:lnTo>
                    <a:pt x="73" y="280"/>
                  </a:lnTo>
                  <a:lnTo>
                    <a:pt x="72" y="295"/>
                  </a:lnTo>
                  <a:lnTo>
                    <a:pt x="70" y="299"/>
                  </a:lnTo>
                  <a:lnTo>
                    <a:pt x="66" y="300"/>
                  </a:lnTo>
                  <a:lnTo>
                    <a:pt x="63" y="300"/>
                  </a:lnTo>
                  <a:lnTo>
                    <a:pt x="57" y="298"/>
                  </a:lnTo>
                  <a:lnTo>
                    <a:pt x="51" y="296"/>
                  </a:lnTo>
                  <a:lnTo>
                    <a:pt x="45" y="294"/>
                  </a:lnTo>
                  <a:lnTo>
                    <a:pt x="38" y="293"/>
                  </a:lnTo>
                  <a:lnTo>
                    <a:pt x="31" y="293"/>
                  </a:lnTo>
                  <a:lnTo>
                    <a:pt x="36" y="300"/>
                  </a:lnTo>
                  <a:lnTo>
                    <a:pt x="43" y="307"/>
                  </a:lnTo>
                  <a:lnTo>
                    <a:pt x="50" y="313"/>
                  </a:lnTo>
                  <a:lnTo>
                    <a:pt x="57" y="317"/>
                  </a:lnTo>
                  <a:lnTo>
                    <a:pt x="65" y="322"/>
                  </a:lnTo>
                  <a:lnTo>
                    <a:pt x="73" y="326"/>
                  </a:lnTo>
                  <a:lnTo>
                    <a:pt x="81" y="329"/>
                  </a:lnTo>
                  <a:lnTo>
                    <a:pt x="91" y="331"/>
                  </a:lnTo>
                  <a:lnTo>
                    <a:pt x="85" y="336"/>
                  </a:lnTo>
                  <a:lnTo>
                    <a:pt x="78" y="339"/>
                  </a:lnTo>
                  <a:lnTo>
                    <a:pt x="70" y="341"/>
                  </a:lnTo>
                  <a:lnTo>
                    <a:pt x="62" y="341"/>
                  </a:lnTo>
                  <a:lnTo>
                    <a:pt x="51" y="335"/>
                  </a:lnTo>
                  <a:lnTo>
                    <a:pt x="40" y="325"/>
                  </a:lnTo>
                  <a:lnTo>
                    <a:pt x="30" y="314"/>
                  </a:lnTo>
                  <a:lnTo>
                    <a:pt x="19" y="301"/>
                  </a:lnTo>
                  <a:lnTo>
                    <a:pt x="11" y="291"/>
                  </a:lnTo>
                  <a:lnTo>
                    <a:pt x="4" y="280"/>
                  </a:lnTo>
                  <a:lnTo>
                    <a:pt x="1" y="272"/>
                  </a:lnTo>
                  <a:lnTo>
                    <a:pt x="0" y="269"/>
                  </a:lnTo>
                  <a:lnTo>
                    <a:pt x="7" y="269"/>
                  </a:lnTo>
                  <a:lnTo>
                    <a:pt x="15" y="269"/>
                  </a:lnTo>
                  <a:lnTo>
                    <a:pt x="23" y="271"/>
                  </a:lnTo>
                  <a:lnTo>
                    <a:pt x="30" y="272"/>
                  </a:lnTo>
                  <a:lnTo>
                    <a:pt x="36" y="275"/>
                  </a:lnTo>
                  <a:lnTo>
                    <a:pt x="42" y="275"/>
                  </a:lnTo>
                  <a:lnTo>
                    <a:pt x="47" y="275"/>
                  </a:lnTo>
                  <a:lnTo>
                    <a:pt x="49" y="273"/>
                  </a:lnTo>
                  <a:lnTo>
                    <a:pt x="45" y="257"/>
                  </a:lnTo>
                  <a:lnTo>
                    <a:pt x="40" y="241"/>
                  </a:lnTo>
                  <a:lnTo>
                    <a:pt x="35" y="225"/>
                  </a:lnTo>
                  <a:lnTo>
                    <a:pt x="33" y="209"/>
                  </a:lnTo>
                  <a:lnTo>
                    <a:pt x="33" y="193"/>
                  </a:lnTo>
                  <a:lnTo>
                    <a:pt x="36" y="177"/>
                  </a:lnTo>
                  <a:lnTo>
                    <a:pt x="46" y="162"/>
                  </a:lnTo>
                  <a:lnTo>
                    <a:pt x="61" y="146"/>
                  </a:lnTo>
                  <a:lnTo>
                    <a:pt x="71" y="139"/>
                  </a:lnTo>
                  <a:lnTo>
                    <a:pt x="83" y="133"/>
                  </a:lnTo>
                  <a:lnTo>
                    <a:pt x="94" y="129"/>
                  </a:lnTo>
                  <a:lnTo>
                    <a:pt x="106" y="126"/>
                  </a:lnTo>
                  <a:lnTo>
                    <a:pt x="118" y="125"/>
                  </a:lnTo>
                  <a:lnTo>
                    <a:pt x="130" y="126"/>
                  </a:lnTo>
                  <a:lnTo>
                    <a:pt x="141" y="128"/>
                  </a:lnTo>
                  <a:lnTo>
                    <a:pt x="153" y="134"/>
                  </a:lnTo>
                  <a:lnTo>
                    <a:pt x="164" y="146"/>
                  </a:lnTo>
                  <a:lnTo>
                    <a:pt x="171" y="129"/>
                  </a:lnTo>
                  <a:lnTo>
                    <a:pt x="179" y="114"/>
                  </a:lnTo>
                  <a:lnTo>
                    <a:pt x="188" y="102"/>
                  </a:lnTo>
                  <a:lnTo>
                    <a:pt x="199" y="89"/>
                  </a:lnTo>
                  <a:lnTo>
                    <a:pt x="210" y="78"/>
                  </a:lnTo>
                  <a:lnTo>
                    <a:pt x="223" y="68"/>
                  </a:lnTo>
                  <a:lnTo>
                    <a:pt x="236" y="59"/>
                  </a:lnTo>
                  <a:lnTo>
                    <a:pt x="250" y="51"/>
                  </a:lnTo>
                  <a:lnTo>
                    <a:pt x="264" y="44"/>
                  </a:lnTo>
                  <a:lnTo>
                    <a:pt x="279" y="37"/>
                  </a:lnTo>
                  <a:lnTo>
                    <a:pt x="294" y="31"/>
                  </a:lnTo>
                  <a:lnTo>
                    <a:pt x="311" y="26"/>
                  </a:lnTo>
                  <a:lnTo>
                    <a:pt x="327" y="20"/>
                  </a:lnTo>
                  <a:lnTo>
                    <a:pt x="343" y="15"/>
                  </a:lnTo>
                  <a:lnTo>
                    <a:pt x="359" y="12"/>
                  </a:lnTo>
                  <a:lnTo>
                    <a:pt x="375" y="7"/>
                  </a:lnTo>
                  <a:lnTo>
                    <a:pt x="389" y="5"/>
                  </a:lnTo>
                  <a:lnTo>
                    <a:pt x="404" y="4"/>
                  </a:lnTo>
                  <a:lnTo>
                    <a:pt x="418" y="1"/>
                  </a:lnTo>
                  <a:lnTo>
                    <a:pt x="431" y="1"/>
                  </a:lnTo>
                  <a:lnTo>
                    <a:pt x="446" y="0"/>
                  </a:lnTo>
                  <a:lnTo>
                    <a:pt x="460" y="0"/>
                  </a:lnTo>
                  <a:lnTo>
                    <a:pt x="474" y="1"/>
                  </a:lnTo>
                  <a:lnTo>
                    <a:pt x="488" y="3"/>
                  </a:lnTo>
                  <a:lnTo>
                    <a:pt x="503" y="5"/>
                  </a:lnTo>
                  <a:lnTo>
                    <a:pt x="517" y="8"/>
                  </a:lnTo>
                  <a:lnTo>
                    <a:pt x="532" y="13"/>
                  </a:lnTo>
                  <a:lnTo>
                    <a:pt x="545" y="18"/>
                  </a:lnTo>
                  <a:lnTo>
                    <a:pt x="560" y="25"/>
                  </a:lnTo>
                  <a:lnTo>
                    <a:pt x="574" y="31"/>
                  </a:lnTo>
                  <a:lnTo>
                    <a:pt x="589" y="41"/>
                  </a:lnTo>
                  <a:lnTo>
                    <a:pt x="604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0" name="Freeform 381"/>
            <p:cNvSpPr>
              <a:spLocks/>
            </p:cNvSpPr>
            <p:nvPr/>
          </p:nvSpPr>
          <p:spPr bwMode="auto">
            <a:xfrm>
              <a:off x="1843" y="285"/>
              <a:ext cx="86" cy="119"/>
            </a:xfrm>
            <a:custGeom>
              <a:avLst/>
              <a:gdLst/>
              <a:ahLst/>
              <a:cxnLst>
                <a:cxn ang="0">
                  <a:pos x="64" y="53"/>
                </a:cxn>
                <a:cxn ang="0">
                  <a:pos x="63" y="82"/>
                </a:cxn>
                <a:cxn ang="0">
                  <a:pos x="70" y="114"/>
                </a:cxn>
                <a:cxn ang="0">
                  <a:pos x="89" y="141"/>
                </a:cxn>
                <a:cxn ang="0">
                  <a:pos x="115" y="161"/>
                </a:cxn>
                <a:cxn ang="0">
                  <a:pos x="139" y="170"/>
                </a:cxn>
                <a:cxn ang="0">
                  <a:pos x="158" y="180"/>
                </a:cxn>
                <a:cxn ang="0">
                  <a:pos x="169" y="195"/>
                </a:cxn>
                <a:cxn ang="0">
                  <a:pos x="170" y="213"/>
                </a:cxn>
                <a:cxn ang="0">
                  <a:pos x="162" y="227"/>
                </a:cxn>
                <a:cxn ang="0">
                  <a:pos x="148" y="237"/>
                </a:cxn>
                <a:cxn ang="0">
                  <a:pos x="131" y="237"/>
                </a:cxn>
                <a:cxn ang="0">
                  <a:pos x="118" y="231"/>
                </a:cxn>
                <a:cxn ang="0">
                  <a:pos x="112" y="225"/>
                </a:cxn>
                <a:cxn ang="0">
                  <a:pos x="124" y="223"/>
                </a:cxn>
                <a:cxn ang="0">
                  <a:pos x="138" y="216"/>
                </a:cxn>
                <a:cxn ang="0">
                  <a:pos x="146" y="209"/>
                </a:cxn>
                <a:cxn ang="0">
                  <a:pos x="146" y="199"/>
                </a:cxn>
                <a:cxn ang="0">
                  <a:pos x="133" y="191"/>
                </a:cxn>
                <a:cxn ang="0">
                  <a:pos x="114" y="182"/>
                </a:cxn>
                <a:cxn ang="0">
                  <a:pos x="97" y="170"/>
                </a:cxn>
                <a:cxn ang="0">
                  <a:pos x="79" y="157"/>
                </a:cxn>
                <a:cxn ang="0">
                  <a:pos x="63" y="155"/>
                </a:cxn>
                <a:cxn ang="0">
                  <a:pos x="45" y="159"/>
                </a:cxn>
                <a:cxn ang="0">
                  <a:pos x="25" y="157"/>
                </a:cxn>
                <a:cxn ang="0">
                  <a:pos x="8" y="150"/>
                </a:cxn>
                <a:cxn ang="0">
                  <a:pos x="14" y="146"/>
                </a:cxn>
                <a:cxn ang="0">
                  <a:pos x="34" y="142"/>
                </a:cxn>
                <a:cxn ang="0">
                  <a:pos x="46" y="137"/>
                </a:cxn>
                <a:cxn ang="0">
                  <a:pos x="50" y="132"/>
                </a:cxn>
                <a:cxn ang="0">
                  <a:pos x="40" y="96"/>
                </a:cxn>
                <a:cxn ang="0">
                  <a:pos x="46" y="28"/>
                </a:cxn>
                <a:cxn ang="0">
                  <a:pos x="69" y="1"/>
                </a:cxn>
                <a:cxn ang="0">
                  <a:pos x="69" y="26"/>
                </a:cxn>
              </a:cxnLst>
              <a:rect l="0" t="0" r="r" b="b"/>
              <a:pathLst>
                <a:path w="171" h="238">
                  <a:moveTo>
                    <a:pt x="68" y="38"/>
                  </a:moveTo>
                  <a:lnTo>
                    <a:pt x="64" y="53"/>
                  </a:lnTo>
                  <a:lnTo>
                    <a:pt x="62" y="68"/>
                  </a:lnTo>
                  <a:lnTo>
                    <a:pt x="63" y="82"/>
                  </a:lnTo>
                  <a:lnTo>
                    <a:pt x="65" y="97"/>
                  </a:lnTo>
                  <a:lnTo>
                    <a:pt x="70" y="114"/>
                  </a:lnTo>
                  <a:lnTo>
                    <a:pt x="78" y="127"/>
                  </a:lnTo>
                  <a:lnTo>
                    <a:pt x="89" y="141"/>
                  </a:lnTo>
                  <a:lnTo>
                    <a:pt x="101" y="155"/>
                  </a:lnTo>
                  <a:lnTo>
                    <a:pt x="115" y="161"/>
                  </a:lnTo>
                  <a:lnTo>
                    <a:pt x="128" y="165"/>
                  </a:lnTo>
                  <a:lnTo>
                    <a:pt x="139" y="170"/>
                  </a:lnTo>
                  <a:lnTo>
                    <a:pt x="150" y="175"/>
                  </a:lnTo>
                  <a:lnTo>
                    <a:pt x="158" y="180"/>
                  </a:lnTo>
                  <a:lnTo>
                    <a:pt x="165" y="187"/>
                  </a:lnTo>
                  <a:lnTo>
                    <a:pt x="169" y="195"/>
                  </a:lnTo>
                  <a:lnTo>
                    <a:pt x="171" y="206"/>
                  </a:lnTo>
                  <a:lnTo>
                    <a:pt x="170" y="213"/>
                  </a:lnTo>
                  <a:lnTo>
                    <a:pt x="167" y="220"/>
                  </a:lnTo>
                  <a:lnTo>
                    <a:pt x="162" y="227"/>
                  </a:lnTo>
                  <a:lnTo>
                    <a:pt x="158" y="232"/>
                  </a:lnTo>
                  <a:lnTo>
                    <a:pt x="148" y="237"/>
                  </a:lnTo>
                  <a:lnTo>
                    <a:pt x="139" y="238"/>
                  </a:lnTo>
                  <a:lnTo>
                    <a:pt x="131" y="237"/>
                  </a:lnTo>
                  <a:lnTo>
                    <a:pt x="124" y="235"/>
                  </a:lnTo>
                  <a:lnTo>
                    <a:pt x="118" y="231"/>
                  </a:lnTo>
                  <a:lnTo>
                    <a:pt x="115" y="228"/>
                  </a:lnTo>
                  <a:lnTo>
                    <a:pt x="112" y="225"/>
                  </a:lnTo>
                  <a:lnTo>
                    <a:pt x="110" y="223"/>
                  </a:lnTo>
                  <a:lnTo>
                    <a:pt x="124" y="223"/>
                  </a:lnTo>
                  <a:lnTo>
                    <a:pt x="133" y="220"/>
                  </a:lnTo>
                  <a:lnTo>
                    <a:pt x="138" y="216"/>
                  </a:lnTo>
                  <a:lnTo>
                    <a:pt x="143" y="214"/>
                  </a:lnTo>
                  <a:lnTo>
                    <a:pt x="146" y="209"/>
                  </a:lnTo>
                  <a:lnTo>
                    <a:pt x="147" y="203"/>
                  </a:lnTo>
                  <a:lnTo>
                    <a:pt x="146" y="199"/>
                  </a:lnTo>
                  <a:lnTo>
                    <a:pt x="143" y="194"/>
                  </a:lnTo>
                  <a:lnTo>
                    <a:pt x="133" y="191"/>
                  </a:lnTo>
                  <a:lnTo>
                    <a:pt x="124" y="186"/>
                  </a:lnTo>
                  <a:lnTo>
                    <a:pt x="114" y="182"/>
                  </a:lnTo>
                  <a:lnTo>
                    <a:pt x="106" y="176"/>
                  </a:lnTo>
                  <a:lnTo>
                    <a:pt x="97" y="170"/>
                  </a:lnTo>
                  <a:lnTo>
                    <a:pt x="87" y="164"/>
                  </a:lnTo>
                  <a:lnTo>
                    <a:pt x="79" y="157"/>
                  </a:lnTo>
                  <a:lnTo>
                    <a:pt x="71" y="150"/>
                  </a:lnTo>
                  <a:lnTo>
                    <a:pt x="63" y="155"/>
                  </a:lnTo>
                  <a:lnTo>
                    <a:pt x="54" y="157"/>
                  </a:lnTo>
                  <a:lnTo>
                    <a:pt x="45" y="159"/>
                  </a:lnTo>
                  <a:lnTo>
                    <a:pt x="34" y="159"/>
                  </a:lnTo>
                  <a:lnTo>
                    <a:pt x="25" y="157"/>
                  </a:lnTo>
                  <a:lnTo>
                    <a:pt x="16" y="155"/>
                  </a:lnTo>
                  <a:lnTo>
                    <a:pt x="8" y="150"/>
                  </a:lnTo>
                  <a:lnTo>
                    <a:pt x="0" y="146"/>
                  </a:lnTo>
                  <a:lnTo>
                    <a:pt x="14" y="146"/>
                  </a:lnTo>
                  <a:lnTo>
                    <a:pt x="25" y="145"/>
                  </a:lnTo>
                  <a:lnTo>
                    <a:pt x="34" y="142"/>
                  </a:lnTo>
                  <a:lnTo>
                    <a:pt x="41" y="140"/>
                  </a:lnTo>
                  <a:lnTo>
                    <a:pt x="46" y="137"/>
                  </a:lnTo>
                  <a:lnTo>
                    <a:pt x="48" y="133"/>
                  </a:lnTo>
                  <a:lnTo>
                    <a:pt x="50" y="132"/>
                  </a:lnTo>
                  <a:lnTo>
                    <a:pt x="50" y="131"/>
                  </a:lnTo>
                  <a:lnTo>
                    <a:pt x="40" y="96"/>
                  </a:lnTo>
                  <a:lnTo>
                    <a:pt x="39" y="62"/>
                  </a:lnTo>
                  <a:lnTo>
                    <a:pt x="46" y="28"/>
                  </a:lnTo>
                  <a:lnTo>
                    <a:pt x="64" y="0"/>
                  </a:lnTo>
                  <a:lnTo>
                    <a:pt x="69" y="1"/>
                  </a:lnTo>
                  <a:lnTo>
                    <a:pt x="70" y="12"/>
                  </a:lnTo>
                  <a:lnTo>
                    <a:pt x="69" y="26"/>
                  </a:lnTo>
                  <a:lnTo>
                    <a:pt x="68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2" name="Freeform 382"/>
            <p:cNvSpPr>
              <a:spLocks/>
            </p:cNvSpPr>
            <p:nvPr/>
          </p:nvSpPr>
          <p:spPr bwMode="auto">
            <a:xfrm>
              <a:off x="1819" y="327"/>
              <a:ext cx="37" cy="21"/>
            </a:xfrm>
            <a:custGeom>
              <a:avLst/>
              <a:gdLst/>
              <a:ahLst/>
              <a:cxnLst>
                <a:cxn ang="0">
                  <a:pos x="52" y="22"/>
                </a:cxn>
                <a:cxn ang="0">
                  <a:pos x="57" y="17"/>
                </a:cxn>
                <a:cxn ang="0">
                  <a:pos x="60" y="11"/>
                </a:cxn>
                <a:cxn ang="0">
                  <a:pos x="65" y="7"/>
                </a:cxn>
                <a:cxn ang="0">
                  <a:pos x="71" y="8"/>
                </a:cxn>
                <a:cxn ang="0">
                  <a:pos x="74" y="16"/>
                </a:cxn>
                <a:cxn ang="0">
                  <a:pos x="74" y="25"/>
                </a:cxn>
                <a:cxn ang="0">
                  <a:pos x="71" y="33"/>
                </a:cxn>
                <a:cxn ang="0">
                  <a:pos x="65" y="38"/>
                </a:cxn>
                <a:cxn ang="0">
                  <a:pos x="53" y="41"/>
                </a:cxn>
                <a:cxn ang="0">
                  <a:pos x="42" y="40"/>
                </a:cxn>
                <a:cxn ang="0">
                  <a:pos x="32" y="37"/>
                </a:cxn>
                <a:cxn ang="0">
                  <a:pos x="21" y="31"/>
                </a:cxn>
                <a:cxn ang="0">
                  <a:pos x="13" y="24"/>
                </a:cxn>
                <a:cxn ang="0">
                  <a:pos x="6" y="16"/>
                </a:cxn>
                <a:cxn ang="0">
                  <a:pos x="3" y="9"/>
                </a:cxn>
                <a:cxn ang="0">
                  <a:pos x="0" y="2"/>
                </a:cxn>
                <a:cxn ang="0">
                  <a:pos x="6" y="0"/>
                </a:cxn>
                <a:cxn ang="0">
                  <a:pos x="13" y="2"/>
                </a:cxn>
                <a:cxn ang="0">
                  <a:pos x="19" y="5"/>
                </a:cxn>
                <a:cxn ang="0">
                  <a:pos x="26" y="11"/>
                </a:cxn>
                <a:cxn ang="0">
                  <a:pos x="33" y="16"/>
                </a:cxn>
                <a:cxn ang="0">
                  <a:pos x="40" y="20"/>
                </a:cxn>
                <a:cxn ang="0">
                  <a:pos x="47" y="23"/>
                </a:cxn>
                <a:cxn ang="0">
                  <a:pos x="52" y="22"/>
                </a:cxn>
              </a:cxnLst>
              <a:rect l="0" t="0" r="r" b="b"/>
              <a:pathLst>
                <a:path w="74" h="41">
                  <a:moveTo>
                    <a:pt x="52" y="22"/>
                  </a:moveTo>
                  <a:lnTo>
                    <a:pt x="57" y="17"/>
                  </a:lnTo>
                  <a:lnTo>
                    <a:pt x="60" y="11"/>
                  </a:lnTo>
                  <a:lnTo>
                    <a:pt x="65" y="7"/>
                  </a:lnTo>
                  <a:lnTo>
                    <a:pt x="71" y="8"/>
                  </a:lnTo>
                  <a:lnTo>
                    <a:pt x="74" y="16"/>
                  </a:lnTo>
                  <a:lnTo>
                    <a:pt x="74" y="25"/>
                  </a:lnTo>
                  <a:lnTo>
                    <a:pt x="71" y="33"/>
                  </a:lnTo>
                  <a:lnTo>
                    <a:pt x="65" y="38"/>
                  </a:lnTo>
                  <a:lnTo>
                    <a:pt x="53" y="41"/>
                  </a:lnTo>
                  <a:lnTo>
                    <a:pt x="42" y="40"/>
                  </a:lnTo>
                  <a:lnTo>
                    <a:pt x="32" y="37"/>
                  </a:lnTo>
                  <a:lnTo>
                    <a:pt x="21" y="31"/>
                  </a:lnTo>
                  <a:lnTo>
                    <a:pt x="13" y="24"/>
                  </a:lnTo>
                  <a:lnTo>
                    <a:pt x="6" y="16"/>
                  </a:lnTo>
                  <a:lnTo>
                    <a:pt x="3" y="9"/>
                  </a:lnTo>
                  <a:lnTo>
                    <a:pt x="0" y="2"/>
                  </a:lnTo>
                  <a:lnTo>
                    <a:pt x="6" y="0"/>
                  </a:lnTo>
                  <a:lnTo>
                    <a:pt x="13" y="2"/>
                  </a:lnTo>
                  <a:lnTo>
                    <a:pt x="19" y="5"/>
                  </a:lnTo>
                  <a:lnTo>
                    <a:pt x="26" y="11"/>
                  </a:lnTo>
                  <a:lnTo>
                    <a:pt x="33" y="16"/>
                  </a:lnTo>
                  <a:lnTo>
                    <a:pt x="40" y="20"/>
                  </a:lnTo>
                  <a:lnTo>
                    <a:pt x="47" y="23"/>
                  </a:lnTo>
                  <a:lnTo>
                    <a:pt x="52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3" name="Freeform 383"/>
            <p:cNvSpPr>
              <a:spLocks/>
            </p:cNvSpPr>
            <p:nvPr/>
          </p:nvSpPr>
          <p:spPr bwMode="auto">
            <a:xfrm>
              <a:off x="2129" y="236"/>
              <a:ext cx="65" cy="21"/>
            </a:xfrm>
            <a:custGeom>
              <a:avLst/>
              <a:gdLst/>
              <a:ahLst/>
              <a:cxnLst>
                <a:cxn ang="0">
                  <a:pos x="131" y="42"/>
                </a:cxn>
                <a:cxn ang="0">
                  <a:pos x="127" y="41"/>
                </a:cxn>
                <a:cxn ang="0">
                  <a:pos x="115" y="39"/>
                </a:cxn>
                <a:cxn ang="0">
                  <a:pos x="98" y="34"/>
                </a:cxn>
                <a:cxn ang="0">
                  <a:pos x="77" y="30"/>
                </a:cxn>
                <a:cxn ang="0">
                  <a:pos x="55" y="25"/>
                </a:cxn>
                <a:cxn ang="0">
                  <a:pos x="35" y="20"/>
                </a:cxn>
                <a:cxn ang="0">
                  <a:pos x="15" y="17"/>
                </a:cxn>
                <a:cxn ang="0">
                  <a:pos x="1" y="13"/>
                </a:cxn>
                <a:cxn ang="0">
                  <a:pos x="0" y="11"/>
                </a:cxn>
                <a:cxn ang="0">
                  <a:pos x="3" y="8"/>
                </a:cxn>
                <a:cxn ang="0">
                  <a:pos x="9" y="3"/>
                </a:cxn>
                <a:cxn ang="0">
                  <a:pos x="10" y="0"/>
                </a:cxn>
                <a:cxn ang="0">
                  <a:pos x="29" y="0"/>
                </a:cxn>
                <a:cxn ang="0">
                  <a:pos x="48" y="2"/>
                </a:cxn>
                <a:cxn ang="0">
                  <a:pos x="69" y="5"/>
                </a:cxn>
                <a:cxn ang="0">
                  <a:pos x="90" y="12"/>
                </a:cxn>
                <a:cxn ang="0">
                  <a:pos x="107" y="19"/>
                </a:cxn>
                <a:cxn ang="0">
                  <a:pos x="121" y="26"/>
                </a:cxn>
                <a:cxn ang="0">
                  <a:pos x="129" y="34"/>
                </a:cxn>
                <a:cxn ang="0">
                  <a:pos x="131" y="42"/>
                </a:cxn>
              </a:cxnLst>
              <a:rect l="0" t="0" r="r" b="b"/>
              <a:pathLst>
                <a:path w="131" h="42">
                  <a:moveTo>
                    <a:pt x="131" y="42"/>
                  </a:moveTo>
                  <a:lnTo>
                    <a:pt x="127" y="41"/>
                  </a:lnTo>
                  <a:lnTo>
                    <a:pt x="115" y="39"/>
                  </a:lnTo>
                  <a:lnTo>
                    <a:pt x="98" y="34"/>
                  </a:lnTo>
                  <a:lnTo>
                    <a:pt x="77" y="30"/>
                  </a:lnTo>
                  <a:lnTo>
                    <a:pt x="55" y="25"/>
                  </a:lnTo>
                  <a:lnTo>
                    <a:pt x="35" y="20"/>
                  </a:lnTo>
                  <a:lnTo>
                    <a:pt x="15" y="17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3" y="8"/>
                  </a:lnTo>
                  <a:lnTo>
                    <a:pt x="9" y="3"/>
                  </a:lnTo>
                  <a:lnTo>
                    <a:pt x="10" y="0"/>
                  </a:lnTo>
                  <a:lnTo>
                    <a:pt x="29" y="0"/>
                  </a:lnTo>
                  <a:lnTo>
                    <a:pt x="48" y="2"/>
                  </a:lnTo>
                  <a:lnTo>
                    <a:pt x="69" y="5"/>
                  </a:lnTo>
                  <a:lnTo>
                    <a:pt x="90" y="12"/>
                  </a:lnTo>
                  <a:lnTo>
                    <a:pt x="107" y="19"/>
                  </a:lnTo>
                  <a:lnTo>
                    <a:pt x="121" y="26"/>
                  </a:lnTo>
                  <a:lnTo>
                    <a:pt x="129" y="34"/>
                  </a:lnTo>
                  <a:lnTo>
                    <a:pt x="131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4" name="Freeform 384"/>
            <p:cNvSpPr>
              <a:spLocks/>
            </p:cNvSpPr>
            <p:nvPr/>
          </p:nvSpPr>
          <p:spPr bwMode="auto">
            <a:xfrm>
              <a:off x="1800" y="383"/>
              <a:ext cx="276" cy="446"/>
            </a:xfrm>
            <a:custGeom>
              <a:avLst/>
              <a:gdLst/>
              <a:ahLst/>
              <a:cxnLst>
                <a:cxn ang="0">
                  <a:pos x="502" y="569"/>
                </a:cxn>
                <a:cxn ang="0">
                  <a:pos x="501" y="596"/>
                </a:cxn>
                <a:cxn ang="0">
                  <a:pos x="467" y="603"/>
                </a:cxn>
                <a:cxn ang="0">
                  <a:pos x="461" y="558"/>
                </a:cxn>
                <a:cxn ang="0">
                  <a:pos x="431" y="524"/>
                </a:cxn>
                <a:cxn ang="0">
                  <a:pos x="425" y="482"/>
                </a:cxn>
                <a:cxn ang="0">
                  <a:pos x="451" y="449"/>
                </a:cxn>
                <a:cxn ang="0">
                  <a:pos x="440" y="414"/>
                </a:cxn>
                <a:cxn ang="0">
                  <a:pos x="346" y="323"/>
                </a:cxn>
                <a:cxn ang="0">
                  <a:pos x="241" y="222"/>
                </a:cxn>
                <a:cxn ang="0">
                  <a:pos x="174" y="200"/>
                </a:cxn>
                <a:cxn ang="0">
                  <a:pos x="40" y="368"/>
                </a:cxn>
                <a:cxn ang="0">
                  <a:pos x="65" y="570"/>
                </a:cxn>
                <a:cxn ang="0">
                  <a:pos x="171" y="800"/>
                </a:cxn>
                <a:cxn ang="0">
                  <a:pos x="225" y="776"/>
                </a:cxn>
                <a:cxn ang="0">
                  <a:pos x="329" y="779"/>
                </a:cxn>
                <a:cxn ang="0">
                  <a:pos x="353" y="797"/>
                </a:cxn>
                <a:cxn ang="0">
                  <a:pos x="285" y="813"/>
                </a:cxn>
                <a:cxn ang="0">
                  <a:pos x="193" y="817"/>
                </a:cxn>
                <a:cxn ang="0">
                  <a:pos x="155" y="868"/>
                </a:cxn>
                <a:cxn ang="0">
                  <a:pos x="131" y="892"/>
                </a:cxn>
                <a:cxn ang="0">
                  <a:pos x="84" y="758"/>
                </a:cxn>
                <a:cxn ang="0">
                  <a:pos x="38" y="602"/>
                </a:cxn>
                <a:cxn ang="0">
                  <a:pos x="2" y="471"/>
                </a:cxn>
                <a:cxn ang="0">
                  <a:pos x="19" y="342"/>
                </a:cxn>
                <a:cxn ang="0">
                  <a:pos x="102" y="227"/>
                </a:cxn>
                <a:cxn ang="0">
                  <a:pos x="187" y="143"/>
                </a:cxn>
                <a:cxn ang="0">
                  <a:pos x="221" y="94"/>
                </a:cxn>
                <a:cxn ang="0">
                  <a:pos x="274" y="36"/>
                </a:cxn>
                <a:cxn ang="0">
                  <a:pos x="282" y="89"/>
                </a:cxn>
                <a:cxn ang="0">
                  <a:pos x="323" y="155"/>
                </a:cxn>
                <a:cxn ang="0">
                  <a:pos x="398" y="180"/>
                </a:cxn>
                <a:cxn ang="0">
                  <a:pos x="463" y="174"/>
                </a:cxn>
                <a:cxn ang="0">
                  <a:pos x="501" y="161"/>
                </a:cxn>
                <a:cxn ang="0">
                  <a:pos x="430" y="202"/>
                </a:cxn>
                <a:cxn ang="0">
                  <a:pos x="335" y="185"/>
                </a:cxn>
                <a:cxn ang="0">
                  <a:pos x="271" y="143"/>
                </a:cxn>
                <a:cxn ang="0">
                  <a:pos x="223" y="129"/>
                </a:cxn>
                <a:cxn ang="0">
                  <a:pos x="218" y="169"/>
                </a:cxn>
                <a:cxn ang="0">
                  <a:pos x="275" y="225"/>
                </a:cxn>
                <a:cxn ang="0">
                  <a:pos x="389" y="339"/>
                </a:cxn>
                <a:cxn ang="0">
                  <a:pos x="478" y="427"/>
                </a:cxn>
                <a:cxn ang="0">
                  <a:pos x="499" y="249"/>
                </a:cxn>
                <a:cxn ang="0">
                  <a:pos x="441" y="256"/>
                </a:cxn>
                <a:cxn ang="0">
                  <a:pos x="381" y="253"/>
                </a:cxn>
                <a:cxn ang="0">
                  <a:pos x="323" y="233"/>
                </a:cxn>
                <a:cxn ang="0">
                  <a:pos x="381" y="237"/>
                </a:cxn>
                <a:cxn ang="0">
                  <a:pos x="465" y="230"/>
                </a:cxn>
                <a:cxn ang="0">
                  <a:pos x="510" y="203"/>
                </a:cxn>
                <a:cxn ang="0">
                  <a:pos x="512" y="300"/>
                </a:cxn>
                <a:cxn ang="0">
                  <a:pos x="527" y="456"/>
                </a:cxn>
                <a:cxn ang="0">
                  <a:pos x="549" y="499"/>
                </a:cxn>
                <a:cxn ang="0">
                  <a:pos x="522" y="535"/>
                </a:cxn>
                <a:cxn ang="0">
                  <a:pos x="517" y="472"/>
                </a:cxn>
                <a:cxn ang="0">
                  <a:pos x="487" y="454"/>
                </a:cxn>
                <a:cxn ang="0">
                  <a:pos x="452" y="468"/>
                </a:cxn>
                <a:cxn ang="0">
                  <a:pos x="442" y="509"/>
                </a:cxn>
                <a:cxn ang="0">
                  <a:pos x="481" y="526"/>
                </a:cxn>
                <a:cxn ang="0">
                  <a:pos x="489" y="489"/>
                </a:cxn>
                <a:cxn ang="0">
                  <a:pos x="483" y="548"/>
                </a:cxn>
              </a:cxnLst>
              <a:rect l="0" t="0" r="r" b="b"/>
              <a:pathLst>
                <a:path w="550" h="892">
                  <a:moveTo>
                    <a:pt x="471" y="588"/>
                  </a:moveTo>
                  <a:lnTo>
                    <a:pt x="482" y="587"/>
                  </a:lnTo>
                  <a:lnTo>
                    <a:pt x="490" y="580"/>
                  </a:lnTo>
                  <a:lnTo>
                    <a:pt x="495" y="572"/>
                  </a:lnTo>
                  <a:lnTo>
                    <a:pt x="502" y="569"/>
                  </a:lnTo>
                  <a:lnTo>
                    <a:pt x="505" y="573"/>
                  </a:lnTo>
                  <a:lnTo>
                    <a:pt x="506" y="579"/>
                  </a:lnTo>
                  <a:lnTo>
                    <a:pt x="506" y="585"/>
                  </a:lnTo>
                  <a:lnTo>
                    <a:pt x="505" y="590"/>
                  </a:lnTo>
                  <a:lnTo>
                    <a:pt x="501" y="596"/>
                  </a:lnTo>
                  <a:lnTo>
                    <a:pt x="496" y="601"/>
                  </a:lnTo>
                  <a:lnTo>
                    <a:pt x="489" y="605"/>
                  </a:lnTo>
                  <a:lnTo>
                    <a:pt x="482" y="608"/>
                  </a:lnTo>
                  <a:lnTo>
                    <a:pt x="474" y="607"/>
                  </a:lnTo>
                  <a:lnTo>
                    <a:pt x="467" y="603"/>
                  </a:lnTo>
                  <a:lnTo>
                    <a:pt x="460" y="600"/>
                  </a:lnTo>
                  <a:lnTo>
                    <a:pt x="454" y="594"/>
                  </a:lnTo>
                  <a:lnTo>
                    <a:pt x="456" y="582"/>
                  </a:lnTo>
                  <a:lnTo>
                    <a:pt x="459" y="570"/>
                  </a:lnTo>
                  <a:lnTo>
                    <a:pt x="461" y="558"/>
                  </a:lnTo>
                  <a:lnTo>
                    <a:pt x="459" y="547"/>
                  </a:lnTo>
                  <a:lnTo>
                    <a:pt x="450" y="543"/>
                  </a:lnTo>
                  <a:lnTo>
                    <a:pt x="442" y="537"/>
                  </a:lnTo>
                  <a:lnTo>
                    <a:pt x="436" y="532"/>
                  </a:lnTo>
                  <a:lnTo>
                    <a:pt x="431" y="524"/>
                  </a:lnTo>
                  <a:lnTo>
                    <a:pt x="427" y="516"/>
                  </a:lnTo>
                  <a:lnTo>
                    <a:pt x="425" y="507"/>
                  </a:lnTo>
                  <a:lnTo>
                    <a:pt x="422" y="498"/>
                  </a:lnTo>
                  <a:lnTo>
                    <a:pt x="421" y="490"/>
                  </a:lnTo>
                  <a:lnTo>
                    <a:pt x="425" y="482"/>
                  </a:lnTo>
                  <a:lnTo>
                    <a:pt x="428" y="474"/>
                  </a:lnTo>
                  <a:lnTo>
                    <a:pt x="433" y="467"/>
                  </a:lnTo>
                  <a:lnTo>
                    <a:pt x="438" y="460"/>
                  </a:lnTo>
                  <a:lnTo>
                    <a:pt x="444" y="454"/>
                  </a:lnTo>
                  <a:lnTo>
                    <a:pt x="451" y="449"/>
                  </a:lnTo>
                  <a:lnTo>
                    <a:pt x="458" y="444"/>
                  </a:lnTo>
                  <a:lnTo>
                    <a:pt x="465" y="439"/>
                  </a:lnTo>
                  <a:lnTo>
                    <a:pt x="460" y="435"/>
                  </a:lnTo>
                  <a:lnTo>
                    <a:pt x="452" y="427"/>
                  </a:lnTo>
                  <a:lnTo>
                    <a:pt x="440" y="414"/>
                  </a:lnTo>
                  <a:lnTo>
                    <a:pt x="425" y="400"/>
                  </a:lnTo>
                  <a:lnTo>
                    <a:pt x="407" y="383"/>
                  </a:lnTo>
                  <a:lnTo>
                    <a:pt x="389" y="365"/>
                  </a:lnTo>
                  <a:lnTo>
                    <a:pt x="368" y="344"/>
                  </a:lnTo>
                  <a:lnTo>
                    <a:pt x="346" y="323"/>
                  </a:lnTo>
                  <a:lnTo>
                    <a:pt x="324" y="302"/>
                  </a:lnTo>
                  <a:lnTo>
                    <a:pt x="302" y="280"/>
                  </a:lnTo>
                  <a:lnTo>
                    <a:pt x="282" y="260"/>
                  </a:lnTo>
                  <a:lnTo>
                    <a:pt x="261" y="240"/>
                  </a:lnTo>
                  <a:lnTo>
                    <a:pt x="241" y="222"/>
                  </a:lnTo>
                  <a:lnTo>
                    <a:pt x="225" y="206"/>
                  </a:lnTo>
                  <a:lnTo>
                    <a:pt x="210" y="192"/>
                  </a:lnTo>
                  <a:lnTo>
                    <a:pt x="199" y="181"/>
                  </a:lnTo>
                  <a:lnTo>
                    <a:pt x="192" y="186"/>
                  </a:lnTo>
                  <a:lnTo>
                    <a:pt x="174" y="200"/>
                  </a:lnTo>
                  <a:lnTo>
                    <a:pt x="146" y="222"/>
                  </a:lnTo>
                  <a:lnTo>
                    <a:pt x="116" y="250"/>
                  </a:lnTo>
                  <a:lnTo>
                    <a:pt x="86" y="285"/>
                  </a:lnTo>
                  <a:lnTo>
                    <a:pt x="59" y="324"/>
                  </a:lnTo>
                  <a:lnTo>
                    <a:pt x="40" y="368"/>
                  </a:lnTo>
                  <a:lnTo>
                    <a:pt x="33" y="414"/>
                  </a:lnTo>
                  <a:lnTo>
                    <a:pt x="38" y="452"/>
                  </a:lnTo>
                  <a:lnTo>
                    <a:pt x="45" y="491"/>
                  </a:lnTo>
                  <a:lnTo>
                    <a:pt x="55" y="531"/>
                  </a:lnTo>
                  <a:lnTo>
                    <a:pt x="65" y="570"/>
                  </a:lnTo>
                  <a:lnTo>
                    <a:pt x="141" y="826"/>
                  </a:lnTo>
                  <a:lnTo>
                    <a:pt x="149" y="821"/>
                  </a:lnTo>
                  <a:lnTo>
                    <a:pt x="156" y="814"/>
                  </a:lnTo>
                  <a:lnTo>
                    <a:pt x="164" y="807"/>
                  </a:lnTo>
                  <a:lnTo>
                    <a:pt x="171" y="800"/>
                  </a:lnTo>
                  <a:lnTo>
                    <a:pt x="179" y="793"/>
                  </a:lnTo>
                  <a:lnTo>
                    <a:pt x="187" y="788"/>
                  </a:lnTo>
                  <a:lnTo>
                    <a:pt x="197" y="783"/>
                  </a:lnTo>
                  <a:lnTo>
                    <a:pt x="207" y="779"/>
                  </a:lnTo>
                  <a:lnTo>
                    <a:pt x="225" y="776"/>
                  </a:lnTo>
                  <a:lnTo>
                    <a:pt x="245" y="776"/>
                  </a:lnTo>
                  <a:lnTo>
                    <a:pt x="266" y="776"/>
                  </a:lnTo>
                  <a:lnTo>
                    <a:pt x="286" y="777"/>
                  </a:lnTo>
                  <a:lnTo>
                    <a:pt x="307" y="778"/>
                  </a:lnTo>
                  <a:lnTo>
                    <a:pt x="329" y="779"/>
                  </a:lnTo>
                  <a:lnTo>
                    <a:pt x="352" y="778"/>
                  </a:lnTo>
                  <a:lnTo>
                    <a:pt x="376" y="776"/>
                  </a:lnTo>
                  <a:lnTo>
                    <a:pt x="368" y="783"/>
                  </a:lnTo>
                  <a:lnTo>
                    <a:pt x="360" y="791"/>
                  </a:lnTo>
                  <a:lnTo>
                    <a:pt x="353" y="797"/>
                  </a:lnTo>
                  <a:lnTo>
                    <a:pt x="345" y="802"/>
                  </a:lnTo>
                  <a:lnTo>
                    <a:pt x="335" y="808"/>
                  </a:lnTo>
                  <a:lnTo>
                    <a:pt x="322" y="812"/>
                  </a:lnTo>
                  <a:lnTo>
                    <a:pt x="306" y="813"/>
                  </a:lnTo>
                  <a:lnTo>
                    <a:pt x="285" y="813"/>
                  </a:lnTo>
                  <a:lnTo>
                    <a:pt x="260" y="808"/>
                  </a:lnTo>
                  <a:lnTo>
                    <a:pt x="238" y="806"/>
                  </a:lnTo>
                  <a:lnTo>
                    <a:pt x="221" y="807"/>
                  </a:lnTo>
                  <a:lnTo>
                    <a:pt x="206" y="811"/>
                  </a:lnTo>
                  <a:lnTo>
                    <a:pt x="193" y="817"/>
                  </a:lnTo>
                  <a:lnTo>
                    <a:pt x="182" y="828"/>
                  </a:lnTo>
                  <a:lnTo>
                    <a:pt x="171" y="842"/>
                  </a:lnTo>
                  <a:lnTo>
                    <a:pt x="162" y="859"/>
                  </a:lnTo>
                  <a:lnTo>
                    <a:pt x="159" y="862"/>
                  </a:lnTo>
                  <a:lnTo>
                    <a:pt x="155" y="868"/>
                  </a:lnTo>
                  <a:lnTo>
                    <a:pt x="152" y="875"/>
                  </a:lnTo>
                  <a:lnTo>
                    <a:pt x="147" y="881"/>
                  </a:lnTo>
                  <a:lnTo>
                    <a:pt x="142" y="887"/>
                  </a:lnTo>
                  <a:lnTo>
                    <a:pt x="137" y="891"/>
                  </a:lnTo>
                  <a:lnTo>
                    <a:pt x="131" y="892"/>
                  </a:lnTo>
                  <a:lnTo>
                    <a:pt x="125" y="891"/>
                  </a:lnTo>
                  <a:lnTo>
                    <a:pt x="121" y="877"/>
                  </a:lnTo>
                  <a:lnTo>
                    <a:pt x="111" y="847"/>
                  </a:lnTo>
                  <a:lnTo>
                    <a:pt x="99" y="805"/>
                  </a:lnTo>
                  <a:lnTo>
                    <a:pt x="84" y="758"/>
                  </a:lnTo>
                  <a:lnTo>
                    <a:pt x="70" y="710"/>
                  </a:lnTo>
                  <a:lnTo>
                    <a:pt x="57" y="669"/>
                  </a:lnTo>
                  <a:lnTo>
                    <a:pt x="49" y="640"/>
                  </a:lnTo>
                  <a:lnTo>
                    <a:pt x="46" y="628"/>
                  </a:lnTo>
                  <a:lnTo>
                    <a:pt x="38" y="602"/>
                  </a:lnTo>
                  <a:lnTo>
                    <a:pt x="30" y="575"/>
                  </a:lnTo>
                  <a:lnTo>
                    <a:pt x="21" y="549"/>
                  </a:lnTo>
                  <a:lnTo>
                    <a:pt x="13" y="524"/>
                  </a:lnTo>
                  <a:lnTo>
                    <a:pt x="8" y="497"/>
                  </a:lnTo>
                  <a:lnTo>
                    <a:pt x="2" y="471"/>
                  </a:lnTo>
                  <a:lnTo>
                    <a:pt x="0" y="445"/>
                  </a:lnTo>
                  <a:lnTo>
                    <a:pt x="0" y="419"/>
                  </a:lnTo>
                  <a:lnTo>
                    <a:pt x="4" y="393"/>
                  </a:lnTo>
                  <a:lnTo>
                    <a:pt x="10" y="367"/>
                  </a:lnTo>
                  <a:lnTo>
                    <a:pt x="19" y="342"/>
                  </a:lnTo>
                  <a:lnTo>
                    <a:pt x="33" y="316"/>
                  </a:lnTo>
                  <a:lnTo>
                    <a:pt x="48" y="292"/>
                  </a:lnTo>
                  <a:lnTo>
                    <a:pt x="65" y="269"/>
                  </a:lnTo>
                  <a:lnTo>
                    <a:pt x="83" y="248"/>
                  </a:lnTo>
                  <a:lnTo>
                    <a:pt x="102" y="227"/>
                  </a:lnTo>
                  <a:lnTo>
                    <a:pt x="122" y="209"/>
                  </a:lnTo>
                  <a:lnTo>
                    <a:pt x="142" y="191"/>
                  </a:lnTo>
                  <a:lnTo>
                    <a:pt x="163" y="173"/>
                  </a:lnTo>
                  <a:lnTo>
                    <a:pt x="184" y="156"/>
                  </a:lnTo>
                  <a:lnTo>
                    <a:pt x="187" y="143"/>
                  </a:lnTo>
                  <a:lnTo>
                    <a:pt x="191" y="131"/>
                  </a:lnTo>
                  <a:lnTo>
                    <a:pt x="197" y="120"/>
                  </a:lnTo>
                  <a:lnTo>
                    <a:pt x="203" y="110"/>
                  </a:lnTo>
                  <a:lnTo>
                    <a:pt x="212" y="101"/>
                  </a:lnTo>
                  <a:lnTo>
                    <a:pt x="221" y="94"/>
                  </a:lnTo>
                  <a:lnTo>
                    <a:pt x="230" y="87"/>
                  </a:lnTo>
                  <a:lnTo>
                    <a:pt x="240" y="81"/>
                  </a:lnTo>
                  <a:lnTo>
                    <a:pt x="256" y="94"/>
                  </a:lnTo>
                  <a:lnTo>
                    <a:pt x="268" y="67"/>
                  </a:lnTo>
                  <a:lnTo>
                    <a:pt x="274" y="36"/>
                  </a:lnTo>
                  <a:lnTo>
                    <a:pt x="276" y="10"/>
                  </a:lnTo>
                  <a:lnTo>
                    <a:pt x="279" y="0"/>
                  </a:lnTo>
                  <a:lnTo>
                    <a:pt x="288" y="30"/>
                  </a:lnTo>
                  <a:lnTo>
                    <a:pt x="289" y="60"/>
                  </a:lnTo>
                  <a:lnTo>
                    <a:pt x="282" y="89"/>
                  </a:lnTo>
                  <a:lnTo>
                    <a:pt x="268" y="118"/>
                  </a:lnTo>
                  <a:lnTo>
                    <a:pt x="281" y="128"/>
                  </a:lnTo>
                  <a:lnTo>
                    <a:pt x="294" y="138"/>
                  </a:lnTo>
                  <a:lnTo>
                    <a:pt x="308" y="147"/>
                  </a:lnTo>
                  <a:lnTo>
                    <a:pt x="323" y="155"/>
                  </a:lnTo>
                  <a:lnTo>
                    <a:pt x="338" y="162"/>
                  </a:lnTo>
                  <a:lnTo>
                    <a:pt x="353" y="169"/>
                  </a:lnTo>
                  <a:lnTo>
                    <a:pt x="368" y="173"/>
                  </a:lnTo>
                  <a:lnTo>
                    <a:pt x="383" y="177"/>
                  </a:lnTo>
                  <a:lnTo>
                    <a:pt x="398" y="180"/>
                  </a:lnTo>
                  <a:lnTo>
                    <a:pt x="412" y="181"/>
                  </a:lnTo>
                  <a:lnTo>
                    <a:pt x="426" y="183"/>
                  </a:lnTo>
                  <a:lnTo>
                    <a:pt x="440" y="181"/>
                  </a:lnTo>
                  <a:lnTo>
                    <a:pt x="451" y="178"/>
                  </a:lnTo>
                  <a:lnTo>
                    <a:pt x="463" y="174"/>
                  </a:lnTo>
                  <a:lnTo>
                    <a:pt x="473" y="169"/>
                  </a:lnTo>
                  <a:lnTo>
                    <a:pt x="482" y="161"/>
                  </a:lnTo>
                  <a:lnTo>
                    <a:pt x="487" y="158"/>
                  </a:lnTo>
                  <a:lnTo>
                    <a:pt x="495" y="158"/>
                  </a:lnTo>
                  <a:lnTo>
                    <a:pt x="501" y="161"/>
                  </a:lnTo>
                  <a:lnTo>
                    <a:pt x="503" y="164"/>
                  </a:lnTo>
                  <a:lnTo>
                    <a:pt x="488" y="181"/>
                  </a:lnTo>
                  <a:lnTo>
                    <a:pt x="469" y="193"/>
                  </a:lnTo>
                  <a:lnTo>
                    <a:pt x="451" y="200"/>
                  </a:lnTo>
                  <a:lnTo>
                    <a:pt x="430" y="202"/>
                  </a:lnTo>
                  <a:lnTo>
                    <a:pt x="408" y="202"/>
                  </a:lnTo>
                  <a:lnTo>
                    <a:pt x="388" y="200"/>
                  </a:lnTo>
                  <a:lnTo>
                    <a:pt x="368" y="195"/>
                  </a:lnTo>
                  <a:lnTo>
                    <a:pt x="349" y="189"/>
                  </a:lnTo>
                  <a:lnTo>
                    <a:pt x="335" y="185"/>
                  </a:lnTo>
                  <a:lnTo>
                    <a:pt x="322" y="179"/>
                  </a:lnTo>
                  <a:lnTo>
                    <a:pt x="309" y="171"/>
                  </a:lnTo>
                  <a:lnTo>
                    <a:pt x="297" y="163"/>
                  </a:lnTo>
                  <a:lnTo>
                    <a:pt x="284" y="154"/>
                  </a:lnTo>
                  <a:lnTo>
                    <a:pt x="271" y="143"/>
                  </a:lnTo>
                  <a:lnTo>
                    <a:pt x="258" y="131"/>
                  </a:lnTo>
                  <a:lnTo>
                    <a:pt x="244" y="118"/>
                  </a:lnTo>
                  <a:lnTo>
                    <a:pt x="236" y="120"/>
                  </a:lnTo>
                  <a:lnTo>
                    <a:pt x="229" y="124"/>
                  </a:lnTo>
                  <a:lnTo>
                    <a:pt x="223" y="129"/>
                  </a:lnTo>
                  <a:lnTo>
                    <a:pt x="218" y="136"/>
                  </a:lnTo>
                  <a:lnTo>
                    <a:pt x="215" y="143"/>
                  </a:lnTo>
                  <a:lnTo>
                    <a:pt x="214" y="151"/>
                  </a:lnTo>
                  <a:lnTo>
                    <a:pt x="215" y="159"/>
                  </a:lnTo>
                  <a:lnTo>
                    <a:pt x="218" y="169"/>
                  </a:lnTo>
                  <a:lnTo>
                    <a:pt x="221" y="171"/>
                  </a:lnTo>
                  <a:lnTo>
                    <a:pt x="229" y="179"/>
                  </a:lnTo>
                  <a:lnTo>
                    <a:pt x="240" y="191"/>
                  </a:lnTo>
                  <a:lnTo>
                    <a:pt x="256" y="207"/>
                  </a:lnTo>
                  <a:lnTo>
                    <a:pt x="275" y="225"/>
                  </a:lnTo>
                  <a:lnTo>
                    <a:pt x="296" y="246"/>
                  </a:lnTo>
                  <a:lnTo>
                    <a:pt x="319" y="269"/>
                  </a:lnTo>
                  <a:lnTo>
                    <a:pt x="342" y="292"/>
                  </a:lnTo>
                  <a:lnTo>
                    <a:pt x="366" y="316"/>
                  </a:lnTo>
                  <a:lnTo>
                    <a:pt x="389" y="339"/>
                  </a:lnTo>
                  <a:lnTo>
                    <a:pt x="412" y="361"/>
                  </a:lnTo>
                  <a:lnTo>
                    <a:pt x="433" y="382"/>
                  </a:lnTo>
                  <a:lnTo>
                    <a:pt x="451" y="400"/>
                  </a:lnTo>
                  <a:lnTo>
                    <a:pt x="466" y="415"/>
                  </a:lnTo>
                  <a:lnTo>
                    <a:pt x="478" y="427"/>
                  </a:lnTo>
                  <a:lnTo>
                    <a:pt x="484" y="434"/>
                  </a:lnTo>
                  <a:lnTo>
                    <a:pt x="489" y="388"/>
                  </a:lnTo>
                  <a:lnTo>
                    <a:pt x="491" y="340"/>
                  </a:lnTo>
                  <a:lnTo>
                    <a:pt x="495" y="294"/>
                  </a:lnTo>
                  <a:lnTo>
                    <a:pt x="499" y="249"/>
                  </a:lnTo>
                  <a:lnTo>
                    <a:pt x="488" y="252"/>
                  </a:lnTo>
                  <a:lnTo>
                    <a:pt x="476" y="253"/>
                  </a:lnTo>
                  <a:lnTo>
                    <a:pt x="464" y="255"/>
                  </a:lnTo>
                  <a:lnTo>
                    <a:pt x="452" y="256"/>
                  </a:lnTo>
                  <a:lnTo>
                    <a:pt x="441" y="256"/>
                  </a:lnTo>
                  <a:lnTo>
                    <a:pt x="428" y="257"/>
                  </a:lnTo>
                  <a:lnTo>
                    <a:pt x="416" y="257"/>
                  </a:lnTo>
                  <a:lnTo>
                    <a:pt x="405" y="256"/>
                  </a:lnTo>
                  <a:lnTo>
                    <a:pt x="392" y="255"/>
                  </a:lnTo>
                  <a:lnTo>
                    <a:pt x="381" y="253"/>
                  </a:lnTo>
                  <a:lnTo>
                    <a:pt x="369" y="250"/>
                  </a:lnTo>
                  <a:lnTo>
                    <a:pt x="358" y="247"/>
                  </a:lnTo>
                  <a:lnTo>
                    <a:pt x="346" y="244"/>
                  </a:lnTo>
                  <a:lnTo>
                    <a:pt x="335" y="239"/>
                  </a:lnTo>
                  <a:lnTo>
                    <a:pt x="323" y="233"/>
                  </a:lnTo>
                  <a:lnTo>
                    <a:pt x="313" y="226"/>
                  </a:lnTo>
                  <a:lnTo>
                    <a:pt x="309" y="211"/>
                  </a:lnTo>
                  <a:lnTo>
                    <a:pt x="335" y="223"/>
                  </a:lnTo>
                  <a:lnTo>
                    <a:pt x="359" y="231"/>
                  </a:lnTo>
                  <a:lnTo>
                    <a:pt x="381" y="237"/>
                  </a:lnTo>
                  <a:lnTo>
                    <a:pt x="400" y="239"/>
                  </a:lnTo>
                  <a:lnTo>
                    <a:pt x="419" y="239"/>
                  </a:lnTo>
                  <a:lnTo>
                    <a:pt x="436" y="238"/>
                  </a:lnTo>
                  <a:lnTo>
                    <a:pt x="451" y="234"/>
                  </a:lnTo>
                  <a:lnTo>
                    <a:pt x="465" y="230"/>
                  </a:lnTo>
                  <a:lnTo>
                    <a:pt x="476" y="224"/>
                  </a:lnTo>
                  <a:lnTo>
                    <a:pt x="488" y="218"/>
                  </a:lnTo>
                  <a:lnTo>
                    <a:pt x="496" y="212"/>
                  </a:lnTo>
                  <a:lnTo>
                    <a:pt x="504" y="208"/>
                  </a:lnTo>
                  <a:lnTo>
                    <a:pt x="510" y="203"/>
                  </a:lnTo>
                  <a:lnTo>
                    <a:pt x="514" y="200"/>
                  </a:lnTo>
                  <a:lnTo>
                    <a:pt x="518" y="197"/>
                  </a:lnTo>
                  <a:lnTo>
                    <a:pt x="520" y="197"/>
                  </a:lnTo>
                  <a:lnTo>
                    <a:pt x="518" y="233"/>
                  </a:lnTo>
                  <a:lnTo>
                    <a:pt x="512" y="300"/>
                  </a:lnTo>
                  <a:lnTo>
                    <a:pt x="506" y="376"/>
                  </a:lnTo>
                  <a:lnTo>
                    <a:pt x="501" y="438"/>
                  </a:lnTo>
                  <a:lnTo>
                    <a:pt x="510" y="444"/>
                  </a:lnTo>
                  <a:lnTo>
                    <a:pt x="518" y="449"/>
                  </a:lnTo>
                  <a:lnTo>
                    <a:pt x="527" y="456"/>
                  </a:lnTo>
                  <a:lnTo>
                    <a:pt x="535" y="461"/>
                  </a:lnTo>
                  <a:lnTo>
                    <a:pt x="542" y="469"/>
                  </a:lnTo>
                  <a:lnTo>
                    <a:pt x="548" y="479"/>
                  </a:lnTo>
                  <a:lnTo>
                    <a:pt x="550" y="488"/>
                  </a:lnTo>
                  <a:lnTo>
                    <a:pt x="549" y="499"/>
                  </a:lnTo>
                  <a:lnTo>
                    <a:pt x="543" y="519"/>
                  </a:lnTo>
                  <a:lnTo>
                    <a:pt x="533" y="536"/>
                  </a:lnTo>
                  <a:lnTo>
                    <a:pt x="524" y="548"/>
                  </a:lnTo>
                  <a:lnTo>
                    <a:pt x="518" y="552"/>
                  </a:lnTo>
                  <a:lnTo>
                    <a:pt x="522" y="535"/>
                  </a:lnTo>
                  <a:lnTo>
                    <a:pt x="530" y="518"/>
                  </a:lnTo>
                  <a:lnTo>
                    <a:pt x="533" y="499"/>
                  </a:lnTo>
                  <a:lnTo>
                    <a:pt x="525" y="481"/>
                  </a:lnTo>
                  <a:lnTo>
                    <a:pt x="521" y="476"/>
                  </a:lnTo>
                  <a:lnTo>
                    <a:pt x="517" y="472"/>
                  </a:lnTo>
                  <a:lnTo>
                    <a:pt x="511" y="467"/>
                  </a:lnTo>
                  <a:lnTo>
                    <a:pt x="505" y="463"/>
                  </a:lnTo>
                  <a:lnTo>
                    <a:pt x="499" y="459"/>
                  </a:lnTo>
                  <a:lnTo>
                    <a:pt x="492" y="457"/>
                  </a:lnTo>
                  <a:lnTo>
                    <a:pt x="487" y="454"/>
                  </a:lnTo>
                  <a:lnTo>
                    <a:pt x="481" y="453"/>
                  </a:lnTo>
                  <a:lnTo>
                    <a:pt x="472" y="458"/>
                  </a:lnTo>
                  <a:lnTo>
                    <a:pt x="464" y="461"/>
                  </a:lnTo>
                  <a:lnTo>
                    <a:pt x="458" y="465"/>
                  </a:lnTo>
                  <a:lnTo>
                    <a:pt x="452" y="468"/>
                  </a:lnTo>
                  <a:lnTo>
                    <a:pt x="449" y="474"/>
                  </a:lnTo>
                  <a:lnTo>
                    <a:pt x="445" y="480"/>
                  </a:lnTo>
                  <a:lnTo>
                    <a:pt x="443" y="488"/>
                  </a:lnTo>
                  <a:lnTo>
                    <a:pt x="441" y="498"/>
                  </a:lnTo>
                  <a:lnTo>
                    <a:pt x="442" y="509"/>
                  </a:lnTo>
                  <a:lnTo>
                    <a:pt x="448" y="518"/>
                  </a:lnTo>
                  <a:lnTo>
                    <a:pt x="457" y="526"/>
                  </a:lnTo>
                  <a:lnTo>
                    <a:pt x="465" y="532"/>
                  </a:lnTo>
                  <a:lnTo>
                    <a:pt x="474" y="531"/>
                  </a:lnTo>
                  <a:lnTo>
                    <a:pt x="481" y="526"/>
                  </a:lnTo>
                  <a:lnTo>
                    <a:pt x="484" y="519"/>
                  </a:lnTo>
                  <a:lnTo>
                    <a:pt x="483" y="510"/>
                  </a:lnTo>
                  <a:lnTo>
                    <a:pt x="484" y="505"/>
                  </a:lnTo>
                  <a:lnTo>
                    <a:pt x="487" y="497"/>
                  </a:lnTo>
                  <a:lnTo>
                    <a:pt x="489" y="489"/>
                  </a:lnTo>
                  <a:lnTo>
                    <a:pt x="494" y="488"/>
                  </a:lnTo>
                  <a:lnTo>
                    <a:pt x="499" y="499"/>
                  </a:lnTo>
                  <a:lnTo>
                    <a:pt x="501" y="516"/>
                  </a:lnTo>
                  <a:lnTo>
                    <a:pt x="496" y="533"/>
                  </a:lnTo>
                  <a:lnTo>
                    <a:pt x="483" y="548"/>
                  </a:lnTo>
                  <a:lnTo>
                    <a:pt x="471" y="5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5" name="Freeform 385"/>
            <p:cNvSpPr>
              <a:spLocks/>
            </p:cNvSpPr>
            <p:nvPr/>
          </p:nvSpPr>
          <p:spPr bwMode="auto">
            <a:xfrm>
              <a:off x="2055" y="456"/>
              <a:ext cx="180" cy="186"/>
            </a:xfrm>
            <a:custGeom>
              <a:avLst/>
              <a:gdLst/>
              <a:ahLst/>
              <a:cxnLst>
                <a:cxn ang="0">
                  <a:pos x="174" y="134"/>
                </a:cxn>
                <a:cxn ang="0">
                  <a:pos x="222" y="228"/>
                </a:cxn>
                <a:cxn ang="0">
                  <a:pos x="235" y="245"/>
                </a:cxn>
                <a:cxn ang="0">
                  <a:pos x="246" y="262"/>
                </a:cxn>
                <a:cxn ang="0">
                  <a:pos x="258" y="277"/>
                </a:cxn>
                <a:cxn ang="0">
                  <a:pos x="269" y="290"/>
                </a:cxn>
                <a:cxn ang="0">
                  <a:pos x="282" y="304"/>
                </a:cxn>
                <a:cxn ang="0">
                  <a:pos x="296" y="318"/>
                </a:cxn>
                <a:cxn ang="0">
                  <a:pos x="312" y="331"/>
                </a:cxn>
                <a:cxn ang="0">
                  <a:pos x="330" y="342"/>
                </a:cxn>
                <a:cxn ang="0">
                  <a:pos x="336" y="348"/>
                </a:cxn>
                <a:cxn ang="0">
                  <a:pos x="345" y="355"/>
                </a:cxn>
                <a:cxn ang="0">
                  <a:pos x="353" y="363"/>
                </a:cxn>
                <a:cxn ang="0">
                  <a:pos x="359" y="371"/>
                </a:cxn>
                <a:cxn ang="0">
                  <a:pos x="354" y="370"/>
                </a:cxn>
                <a:cxn ang="0">
                  <a:pos x="349" y="369"/>
                </a:cxn>
                <a:cxn ang="0">
                  <a:pos x="343" y="368"/>
                </a:cxn>
                <a:cxn ang="0">
                  <a:pos x="337" y="365"/>
                </a:cxn>
                <a:cxn ang="0">
                  <a:pos x="333" y="364"/>
                </a:cxn>
                <a:cxn ang="0">
                  <a:pos x="328" y="362"/>
                </a:cxn>
                <a:cxn ang="0">
                  <a:pos x="326" y="361"/>
                </a:cxn>
                <a:cxn ang="0">
                  <a:pos x="324" y="361"/>
                </a:cxn>
                <a:cxn ang="0">
                  <a:pos x="306" y="348"/>
                </a:cxn>
                <a:cxn ang="0">
                  <a:pos x="288" y="334"/>
                </a:cxn>
                <a:cxn ang="0">
                  <a:pos x="269" y="319"/>
                </a:cxn>
                <a:cxn ang="0">
                  <a:pos x="252" y="303"/>
                </a:cxn>
                <a:cxn ang="0">
                  <a:pos x="236" y="287"/>
                </a:cxn>
                <a:cxn ang="0">
                  <a:pos x="220" y="271"/>
                </a:cxn>
                <a:cxn ang="0">
                  <a:pos x="205" y="253"/>
                </a:cxn>
                <a:cxn ang="0">
                  <a:pos x="192" y="236"/>
                </a:cxn>
                <a:cxn ang="0">
                  <a:pos x="116" y="102"/>
                </a:cxn>
                <a:cxn ang="0">
                  <a:pos x="110" y="94"/>
                </a:cxn>
                <a:cxn ang="0">
                  <a:pos x="105" y="86"/>
                </a:cxn>
                <a:cxn ang="0">
                  <a:pos x="99" y="79"/>
                </a:cxn>
                <a:cxn ang="0">
                  <a:pos x="94" y="73"/>
                </a:cxn>
                <a:cxn ang="0">
                  <a:pos x="88" y="66"/>
                </a:cxn>
                <a:cxn ang="0">
                  <a:pos x="82" y="58"/>
                </a:cxn>
                <a:cxn ang="0">
                  <a:pos x="72" y="48"/>
                </a:cxn>
                <a:cxn ang="0">
                  <a:pos x="62" y="39"/>
                </a:cxn>
                <a:cxn ang="0">
                  <a:pos x="53" y="32"/>
                </a:cxn>
                <a:cxn ang="0">
                  <a:pos x="45" y="26"/>
                </a:cxn>
                <a:cxn ang="0">
                  <a:pos x="37" y="22"/>
                </a:cxn>
                <a:cxn ang="0">
                  <a:pos x="30" y="17"/>
                </a:cxn>
                <a:cxn ang="0">
                  <a:pos x="22" y="14"/>
                </a:cxn>
                <a:cxn ang="0">
                  <a:pos x="15" y="11"/>
                </a:cxn>
                <a:cxn ang="0">
                  <a:pos x="7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6" y="0"/>
                </a:cxn>
                <a:cxn ang="0">
                  <a:pos x="31" y="0"/>
                </a:cxn>
                <a:cxn ang="0">
                  <a:pos x="33" y="0"/>
                </a:cxn>
                <a:cxn ang="0">
                  <a:pos x="57" y="8"/>
                </a:cxn>
                <a:cxn ang="0">
                  <a:pos x="79" y="20"/>
                </a:cxn>
                <a:cxn ang="0">
                  <a:pos x="99" y="35"/>
                </a:cxn>
                <a:cxn ang="0">
                  <a:pos x="116" y="51"/>
                </a:cxn>
                <a:cxn ang="0">
                  <a:pos x="131" y="70"/>
                </a:cxn>
                <a:cxn ang="0">
                  <a:pos x="146" y="91"/>
                </a:cxn>
                <a:cxn ang="0">
                  <a:pos x="160" y="112"/>
                </a:cxn>
                <a:cxn ang="0">
                  <a:pos x="174" y="134"/>
                </a:cxn>
              </a:cxnLst>
              <a:rect l="0" t="0" r="r" b="b"/>
              <a:pathLst>
                <a:path w="359" h="371">
                  <a:moveTo>
                    <a:pt x="174" y="134"/>
                  </a:moveTo>
                  <a:lnTo>
                    <a:pt x="222" y="228"/>
                  </a:lnTo>
                  <a:lnTo>
                    <a:pt x="235" y="245"/>
                  </a:lnTo>
                  <a:lnTo>
                    <a:pt x="246" y="262"/>
                  </a:lnTo>
                  <a:lnTo>
                    <a:pt x="258" y="277"/>
                  </a:lnTo>
                  <a:lnTo>
                    <a:pt x="269" y="290"/>
                  </a:lnTo>
                  <a:lnTo>
                    <a:pt x="282" y="304"/>
                  </a:lnTo>
                  <a:lnTo>
                    <a:pt x="296" y="318"/>
                  </a:lnTo>
                  <a:lnTo>
                    <a:pt x="312" y="331"/>
                  </a:lnTo>
                  <a:lnTo>
                    <a:pt x="330" y="342"/>
                  </a:lnTo>
                  <a:lnTo>
                    <a:pt x="336" y="348"/>
                  </a:lnTo>
                  <a:lnTo>
                    <a:pt x="345" y="355"/>
                  </a:lnTo>
                  <a:lnTo>
                    <a:pt x="353" y="363"/>
                  </a:lnTo>
                  <a:lnTo>
                    <a:pt x="359" y="371"/>
                  </a:lnTo>
                  <a:lnTo>
                    <a:pt x="354" y="370"/>
                  </a:lnTo>
                  <a:lnTo>
                    <a:pt x="349" y="369"/>
                  </a:lnTo>
                  <a:lnTo>
                    <a:pt x="343" y="368"/>
                  </a:lnTo>
                  <a:lnTo>
                    <a:pt x="337" y="365"/>
                  </a:lnTo>
                  <a:lnTo>
                    <a:pt x="333" y="364"/>
                  </a:lnTo>
                  <a:lnTo>
                    <a:pt x="328" y="362"/>
                  </a:lnTo>
                  <a:lnTo>
                    <a:pt x="326" y="361"/>
                  </a:lnTo>
                  <a:lnTo>
                    <a:pt x="324" y="361"/>
                  </a:lnTo>
                  <a:lnTo>
                    <a:pt x="306" y="348"/>
                  </a:lnTo>
                  <a:lnTo>
                    <a:pt x="288" y="334"/>
                  </a:lnTo>
                  <a:lnTo>
                    <a:pt x="269" y="319"/>
                  </a:lnTo>
                  <a:lnTo>
                    <a:pt x="252" y="303"/>
                  </a:lnTo>
                  <a:lnTo>
                    <a:pt x="236" y="287"/>
                  </a:lnTo>
                  <a:lnTo>
                    <a:pt x="220" y="271"/>
                  </a:lnTo>
                  <a:lnTo>
                    <a:pt x="205" y="253"/>
                  </a:lnTo>
                  <a:lnTo>
                    <a:pt x="192" y="236"/>
                  </a:lnTo>
                  <a:lnTo>
                    <a:pt x="116" y="102"/>
                  </a:lnTo>
                  <a:lnTo>
                    <a:pt x="110" y="94"/>
                  </a:lnTo>
                  <a:lnTo>
                    <a:pt x="105" y="86"/>
                  </a:lnTo>
                  <a:lnTo>
                    <a:pt x="99" y="79"/>
                  </a:lnTo>
                  <a:lnTo>
                    <a:pt x="94" y="73"/>
                  </a:lnTo>
                  <a:lnTo>
                    <a:pt x="88" y="66"/>
                  </a:lnTo>
                  <a:lnTo>
                    <a:pt x="82" y="58"/>
                  </a:lnTo>
                  <a:lnTo>
                    <a:pt x="72" y="48"/>
                  </a:lnTo>
                  <a:lnTo>
                    <a:pt x="62" y="39"/>
                  </a:lnTo>
                  <a:lnTo>
                    <a:pt x="53" y="32"/>
                  </a:lnTo>
                  <a:lnTo>
                    <a:pt x="45" y="26"/>
                  </a:lnTo>
                  <a:lnTo>
                    <a:pt x="37" y="22"/>
                  </a:lnTo>
                  <a:lnTo>
                    <a:pt x="30" y="17"/>
                  </a:lnTo>
                  <a:lnTo>
                    <a:pt x="22" y="14"/>
                  </a:lnTo>
                  <a:lnTo>
                    <a:pt x="15" y="11"/>
                  </a:lnTo>
                  <a:lnTo>
                    <a:pt x="7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57" y="8"/>
                  </a:lnTo>
                  <a:lnTo>
                    <a:pt x="79" y="20"/>
                  </a:lnTo>
                  <a:lnTo>
                    <a:pt x="99" y="35"/>
                  </a:lnTo>
                  <a:lnTo>
                    <a:pt x="116" y="51"/>
                  </a:lnTo>
                  <a:lnTo>
                    <a:pt x="131" y="70"/>
                  </a:lnTo>
                  <a:lnTo>
                    <a:pt x="146" y="91"/>
                  </a:lnTo>
                  <a:lnTo>
                    <a:pt x="160" y="112"/>
                  </a:lnTo>
                  <a:lnTo>
                    <a:pt x="174" y="1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6" name="Freeform 386"/>
            <p:cNvSpPr>
              <a:spLocks/>
            </p:cNvSpPr>
            <p:nvPr/>
          </p:nvSpPr>
          <p:spPr bwMode="auto">
            <a:xfrm>
              <a:off x="1885" y="558"/>
              <a:ext cx="140" cy="251"/>
            </a:xfrm>
            <a:custGeom>
              <a:avLst/>
              <a:gdLst/>
              <a:ahLst/>
              <a:cxnLst>
                <a:cxn ang="0">
                  <a:pos x="70" y="14"/>
                </a:cxn>
                <a:cxn ang="0">
                  <a:pos x="99" y="40"/>
                </a:cxn>
                <a:cxn ang="0">
                  <a:pos x="121" y="70"/>
                </a:cxn>
                <a:cxn ang="0">
                  <a:pos x="137" y="103"/>
                </a:cxn>
                <a:cxn ang="0">
                  <a:pos x="150" y="138"/>
                </a:cxn>
                <a:cxn ang="0">
                  <a:pos x="159" y="174"/>
                </a:cxn>
                <a:cxn ang="0">
                  <a:pos x="168" y="211"/>
                </a:cxn>
                <a:cxn ang="0">
                  <a:pos x="177" y="246"/>
                </a:cxn>
                <a:cxn ang="0">
                  <a:pos x="188" y="283"/>
                </a:cxn>
                <a:cxn ang="0">
                  <a:pos x="220" y="381"/>
                </a:cxn>
                <a:cxn ang="0">
                  <a:pos x="237" y="403"/>
                </a:cxn>
                <a:cxn ang="0">
                  <a:pos x="249" y="422"/>
                </a:cxn>
                <a:cxn ang="0">
                  <a:pos x="258" y="437"/>
                </a:cxn>
                <a:cxn ang="0">
                  <a:pos x="265" y="449"/>
                </a:cxn>
                <a:cxn ang="0">
                  <a:pos x="268" y="461"/>
                </a:cxn>
                <a:cxn ang="0">
                  <a:pos x="273" y="472"/>
                </a:cxn>
                <a:cxn ang="0">
                  <a:pos x="276" y="485"/>
                </a:cxn>
                <a:cxn ang="0">
                  <a:pos x="281" y="501"/>
                </a:cxn>
                <a:cxn ang="0">
                  <a:pos x="260" y="483"/>
                </a:cxn>
                <a:cxn ang="0">
                  <a:pos x="241" y="456"/>
                </a:cxn>
                <a:cxn ang="0">
                  <a:pos x="221" y="425"/>
                </a:cxn>
                <a:cxn ang="0">
                  <a:pos x="204" y="393"/>
                </a:cxn>
                <a:cxn ang="0">
                  <a:pos x="190" y="363"/>
                </a:cxn>
                <a:cxn ang="0">
                  <a:pos x="178" y="337"/>
                </a:cxn>
                <a:cxn ang="0">
                  <a:pos x="170" y="320"/>
                </a:cxn>
                <a:cxn ang="0">
                  <a:pos x="168" y="313"/>
                </a:cxn>
                <a:cxn ang="0">
                  <a:pos x="157" y="271"/>
                </a:cxn>
                <a:cxn ang="0">
                  <a:pos x="147" y="226"/>
                </a:cxn>
                <a:cxn ang="0">
                  <a:pos x="137" y="180"/>
                </a:cxn>
                <a:cxn ang="0">
                  <a:pos x="124" y="136"/>
                </a:cxn>
                <a:cxn ang="0">
                  <a:pos x="108" y="95"/>
                </a:cxn>
                <a:cxn ang="0">
                  <a:pos x="85" y="60"/>
                </a:cxn>
                <a:cxn ang="0">
                  <a:pos x="54" y="31"/>
                </a:cxn>
                <a:cxn ang="0">
                  <a:pos x="14" y="11"/>
                </a:cxn>
                <a:cxn ang="0">
                  <a:pos x="10" y="12"/>
                </a:cxn>
                <a:cxn ang="0">
                  <a:pos x="7" y="11"/>
                </a:cxn>
                <a:cxn ang="0">
                  <a:pos x="3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6" y="2"/>
                </a:cxn>
                <a:cxn ang="0">
                  <a:pos x="13" y="0"/>
                </a:cxn>
                <a:cxn ang="0">
                  <a:pos x="22" y="0"/>
                </a:cxn>
                <a:cxn ang="0">
                  <a:pos x="32" y="1"/>
                </a:cxn>
                <a:cxn ang="0">
                  <a:pos x="44" y="3"/>
                </a:cxn>
                <a:cxn ang="0">
                  <a:pos x="56" y="8"/>
                </a:cxn>
                <a:cxn ang="0">
                  <a:pos x="70" y="14"/>
                </a:cxn>
              </a:cxnLst>
              <a:rect l="0" t="0" r="r" b="b"/>
              <a:pathLst>
                <a:path w="281" h="501">
                  <a:moveTo>
                    <a:pt x="70" y="14"/>
                  </a:moveTo>
                  <a:lnTo>
                    <a:pt x="99" y="40"/>
                  </a:lnTo>
                  <a:lnTo>
                    <a:pt x="121" y="70"/>
                  </a:lnTo>
                  <a:lnTo>
                    <a:pt x="137" y="103"/>
                  </a:lnTo>
                  <a:lnTo>
                    <a:pt x="150" y="138"/>
                  </a:lnTo>
                  <a:lnTo>
                    <a:pt x="159" y="174"/>
                  </a:lnTo>
                  <a:lnTo>
                    <a:pt x="168" y="211"/>
                  </a:lnTo>
                  <a:lnTo>
                    <a:pt x="177" y="246"/>
                  </a:lnTo>
                  <a:lnTo>
                    <a:pt x="188" y="283"/>
                  </a:lnTo>
                  <a:lnTo>
                    <a:pt x="220" y="381"/>
                  </a:lnTo>
                  <a:lnTo>
                    <a:pt x="237" y="403"/>
                  </a:lnTo>
                  <a:lnTo>
                    <a:pt x="249" y="422"/>
                  </a:lnTo>
                  <a:lnTo>
                    <a:pt x="258" y="437"/>
                  </a:lnTo>
                  <a:lnTo>
                    <a:pt x="265" y="449"/>
                  </a:lnTo>
                  <a:lnTo>
                    <a:pt x="268" y="461"/>
                  </a:lnTo>
                  <a:lnTo>
                    <a:pt x="273" y="472"/>
                  </a:lnTo>
                  <a:lnTo>
                    <a:pt x="276" y="485"/>
                  </a:lnTo>
                  <a:lnTo>
                    <a:pt x="281" y="501"/>
                  </a:lnTo>
                  <a:lnTo>
                    <a:pt x="260" y="483"/>
                  </a:lnTo>
                  <a:lnTo>
                    <a:pt x="241" y="456"/>
                  </a:lnTo>
                  <a:lnTo>
                    <a:pt x="221" y="425"/>
                  </a:lnTo>
                  <a:lnTo>
                    <a:pt x="204" y="393"/>
                  </a:lnTo>
                  <a:lnTo>
                    <a:pt x="190" y="363"/>
                  </a:lnTo>
                  <a:lnTo>
                    <a:pt x="178" y="337"/>
                  </a:lnTo>
                  <a:lnTo>
                    <a:pt x="170" y="320"/>
                  </a:lnTo>
                  <a:lnTo>
                    <a:pt x="168" y="313"/>
                  </a:lnTo>
                  <a:lnTo>
                    <a:pt x="157" y="271"/>
                  </a:lnTo>
                  <a:lnTo>
                    <a:pt x="147" y="226"/>
                  </a:lnTo>
                  <a:lnTo>
                    <a:pt x="137" y="180"/>
                  </a:lnTo>
                  <a:lnTo>
                    <a:pt x="124" y="136"/>
                  </a:lnTo>
                  <a:lnTo>
                    <a:pt x="108" y="95"/>
                  </a:lnTo>
                  <a:lnTo>
                    <a:pt x="85" y="60"/>
                  </a:lnTo>
                  <a:lnTo>
                    <a:pt x="54" y="31"/>
                  </a:lnTo>
                  <a:lnTo>
                    <a:pt x="14" y="11"/>
                  </a:lnTo>
                  <a:lnTo>
                    <a:pt x="10" y="12"/>
                  </a:lnTo>
                  <a:lnTo>
                    <a:pt x="7" y="11"/>
                  </a:lnTo>
                  <a:lnTo>
                    <a:pt x="3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6" y="2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4" y="3"/>
                  </a:lnTo>
                  <a:lnTo>
                    <a:pt x="56" y="8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7" name="Freeform 387"/>
            <p:cNvSpPr>
              <a:spLocks/>
            </p:cNvSpPr>
            <p:nvPr/>
          </p:nvSpPr>
          <p:spPr bwMode="auto">
            <a:xfrm>
              <a:off x="2022" y="556"/>
              <a:ext cx="229" cy="175"/>
            </a:xfrm>
            <a:custGeom>
              <a:avLst/>
              <a:gdLst/>
              <a:ahLst/>
              <a:cxnLst>
                <a:cxn ang="0">
                  <a:pos x="189" y="46"/>
                </a:cxn>
                <a:cxn ang="0">
                  <a:pos x="205" y="88"/>
                </a:cxn>
                <a:cxn ang="0">
                  <a:pos x="229" y="125"/>
                </a:cxn>
                <a:cxn ang="0">
                  <a:pos x="256" y="158"/>
                </a:cxn>
                <a:cxn ang="0">
                  <a:pos x="277" y="177"/>
                </a:cxn>
                <a:cxn ang="0">
                  <a:pos x="295" y="175"/>
                </a:cxn>
                <a:cxn ang="0">
                  <a:pos x="312" y="174"/>
                </a:cxn>
                <a:cxn ang="0">
                  <a:pos x="329" y="173"/>
                </a:cxn>
                <a:cxn ang="0">
                  <a:pos x="356" y="179"/>
                </a:cxn>
                <a:cxn ang="0">
                  <a:pos x="390" y="190"/>
                </a:cxn>
                <a:cxn ang="0">
                  <a:pos x="424" y="209"/>
                </a:cxn>
                <a:cxn ang="0">
                  <a:pos x="449" y="233"/>
                </a:cxn>
                <a:cxn ang="0">
                  <a:pos x="456" y="253"/>
                </a:cxn>
                <a:cxn ang="0">
                  <a:pos x="449" y="255"/>
                </a:cxn>
                <a:cxn ang="0">
                  <a:pos x="431" y="242"/>
                </a:cxn>
                <a:cxn ang="0">
                  <a:pos x="401" y="223"/>
                </a:cxn>
                <a:cxn ang="0">
                  <a:pos x="368" y="210"/>
                </a:cxn>
                <a:cxn ang="0">
                  <a:pos x="334" y="204"/>
                </a:cxn>
                <a:cxn ang="0">
                  <a:pos x="297" y="203"/>
                </a:cxn>
                <a:cxn ang="0">
                  <a:pos x="260" y="208"/>
                </a:cxn>
                <a:cxn ang="0">
                  <a:pos x="222" y="215"/>
                </a:cxn>
                <a:cxn ang="0">
                  <a:pos x="187" y="224"/>
                </a:cxn>
                <a:cxn ang="0">
                  <a:pos x="143" y="234"/>
                </a:cxn>
                <a:cxn ang="0">
                  <a:pos x="87" y="268"/>
                </a:cxn>
                <a:cxn ang="0">
                  <a:pos x="37" y="313"/>
                </a:cxn>
                <a:cxn ang="0">
                  <a:pos x="6" y="346"/>
                </a:cxn>
                <a:cxn ang="0">
                  <a:pos x="10" y="332"/>
                </a:cxn>
                <a:cxn ang="0">
                  <a:pos x="29" y="302"/>
                </a:cxn>
                <a:cxn ang="0">
                  <a:pos x="52" y="276"/>
                </a:cxn>
                <a:cxn ang="0">
                  <a:pos x="82" y="247"/>
                </a:cxn>
                <a:cxn ang="0">
                  <a:pos x="116" y="220"/>
                </a:cxn>
                <a:cxn ang="0">
                  <a:pos x="150" y="209"/>
                </a:cxn>
                <a:cxn ang="0">
                  <a:pos x="185" y="202"/>
                </a:cxn>
                <a:cxn ang="0">
                  <a:pos x="220" y="192"/>
                </a:cxn>
                <a:cxn ang="0">
                  <a:pos x="233" y="177"/>
                </a:cxn>
                <a:cxn ang="0">
                  <a:pos x="222" y="159"/>
                </a:cxn>
                <a:cxn ang="0">
                  <a:pos x="212" y="142"/>
                </a:cxn>
                <a:cxn ang="0">
                  <a:pos x="201" y="125"/>
                </a:cxn>
                <a:cxn ang="0">
                  <a:pos x="184" y="88"/>
                </a:cxn>
                <a:cxn ang="0">
                  <a:pos x="170" y="28"/>
                </a:cxn>
                <a:cxn ang="0">
                  <a:pos x="177" y="1"/>
                </a:cxn>
                <a:cxn ang="0">
                  <a:pos x="183" y="16"/>
                </a:cxn>
              </a:cxnLst>
              <a:rect l="0" t="0" r="r" b="b"/>
              <a:pathLst>
                <a:path w="458" h="349">
                  <a:moveTo>
                    <a:pt x="185" y="23"/>
                  </a:moveTo>
                  <a:lnTo>
                    <a:pt x="189" y="46"/>
                  </a:lnTo>
                  <a:lnTo>
                    <a:pt x="196" y="68"/>
                  </a:lnTo>
                  <a:lnTo>
                    <a:pt x="205" y="88"/>
                  </a:lnTo>
                  <a:lnTo>
                    <a:pt x="216" y="106"/>
                  </a:lnTo>
                  <a:lnTo>
                    <a:pt x="229" y="125"/>
                  </a:lnTo>
                  <a:lnTo>
                    <a:pt x="242" y="142"/>
                  </a:lnTo>
                  <a:lnTo>
                    <a:pt x="256" y="158"/>
                  </a:lnTo>
                  <a:lnTo>
                    <a:pt x="268" y="175"/>
                  </a:lnTo>
                  <a:lnTo>
                    <a:pt x="277" y="177"/>
                  </a:lnTo>
                  <a:lnTo>
                    <a:pt x="286" y="177"/>
                  </a:lnTo>
                  <a:lnTo>
                    <a:pt x="295" y="175"/>
                  </a:lnTo>
                  <a:lnTo>
                    <a:pt x="303" y="174"/>
                  </a:lnTo>
                  <a:lnTo>
                    <a:pt x="312" y="174"/>
                  </a:lnTo>
                  <a:lnTo>
                    <a:pt x="320" y="173"/>
                  </a:lnTo>
                  <a:lnTo>
                    <a:pt x="329" y="173"/>
                  </a:lnTo>
                  <a:lnTo>
                    <a:pt x="339" y="174"/>
                  </a:lnTo>
                  <a:lnTo>
                    <a:pt x="356" y="179"/>
                  </a:lnTo>
                  <a:lnTo>
                    <a:pt x="373" y="184"/>
                  </a:lnTo>
                  <a:lnTo>
                    <a:pt x="390" y="190"/>
                  </a:lnTo>
                  <a:lnTo>
                    <a:pt x="408" y="199"/>
                  </a:lnTo>
                  <a:lnTo>
                    <a:pt x="424" y="209"/>
                  </a:lnTo>
                  <a:lnTo>
                    <a:pt x="438" y="220"/>
                  </a:lnTo>
                  <a:lnTo>
                    <a:pt x="449" y="233"/>
                  </a:lnTo>
                  <a:lnTo>
                    <a:pt x="458" y="249"/>
                  </a:lnTo>
                  <a:lnTo>
                    <a:pt x="456" y="253"/>
                  </a:lnTo>
                  <a:lnTo>
                    <a:pt x="453" y="254"/>
                  </a:lnTo>
                  <a:lnTo>
                    <a:pt x="449" y="255"/>
                  </a:lnTo>
                  <a:lnTo>
                    <a:pt x="444" y="255"/>
                  </a:lnTo>
                  <a:lnTo>
                    <a:pt x="431" y="242"/>
                  </a:lnTo>
                  <a:lnTo>
                    <a:pt x="417" y="232"/>
                  </a:lnTo>
                  <a:lnTo>
                    <a:pt x="401" y="223"/>
                  </a:lnTo>
                  <a:lnTo>
                    <a:pt x="385" y="216"/>
                  </a:lnTo>
                  <a:lnTo>
                    <a:pt x="368" y="210"/>
                  </a:lnTo>
                  <a:lnTo>
                    <a:pt x="351" y="207"/>
                  </a:lnTo>
                  <a:lnTo>
                    <a:pt x="334" y="204"/>
                  </a:lnTo>
                  <a:lnTo>
                    <a:pt x="315" y="203"/>
                  </a:lnTo>
                  <a:lnTo>
                    <a:pt x="297" y="203"/>
                  </a:lnTo>
                  <a:lnTo>
                    <a:pt x="279" y="205"/>
                  </a:lnTo>
                  <a:lnTo>
                    <a:pt x="260" y="208"/>
                  </a:lnTo>
                  <a:lnTo>
                    <a:pt x="242" y="210"/>
                  </a:lnTo>
                  <a:lnTo>
                    <a:pt x="222" y="215"/>
                  </a:lnTo>
                  <a:lnTo>
                    <a:pt x="204" y="219"/>
                  </a:lnTo>
                  <a:lnTo>
                    <a:pt x="187" y="224"/>
                  </a:lnTo>
                  <a:lnTo>
                    <a:pt x="168" y="230"/>
                  </a:lnTo>
                  <a:lnTo>
                    <a:pt x="143" y="234"/>
                  </a:lnTo>
                  <a:lnTo>
                    <a:pt x="115" y="248"/>
                  </a:lnTo>
                  <a:lnTo>
                    <a:pt x="87" y="268"/>
                  </a:lnTo>
                  <a:lnTo>
                    <a:pt x="61" y="291"/>
                  </a:lnTo>
                  <a:lnTo>
                    <a:pt x="37" y="313"/>
                  </a:lnTo>
                  <a:lnTo>
                    <a:pt x="18" y="332"/>
                  </a:lnTo>
                  <a:lnTo>
                    <a:pt x="6" y="346"/>
                  </a:lnTo>
                  <a:lnTo>
                    <a:pt x="0" y="349"/>
                  </a:lnTo>
                  <a:lnTo>
                    <a:pt x="10" y="332"/>
                  </a:lnTo>
                  <a:lnTo>
                    <a:pt x="20" y="316"/>
                  </a:lnTo>
                  <a:lnTo>
                    <a:pt x="29" y="302"/>
                  </a:lnTo>
                  <a:lnTo>
                    <a:pt x="39" y="288"/>
                  </a:lnTo>
                  <a:lnTo>
                    <a:pt x="52" y="276"/>
                  </a:lnTo>
                  <a:lnTo>
                    <a:pt x="66" y="262"/>
                  </a:lnTo>
                  <a:lnTo>
                    <a:pt x="82" y="247"/>
                  </a:lnTo>
                  <a:lnTo>
                    <a:pt x="101" y="230"/>
                  </a:lnTo>
                  <a:lnTo>
                    <a:pt x="116" y="220"/>
                  </a:lnTo>
                  <a:lnTo>
                    <a:pt x="132" y="215"/>
                  </a:lnTo>
                  <a:lnTo>
                    <a:pt x="150" y="209"/>
                  </a:lnTo>
                  <a:lnTo>
                    <a:pt x="168" y="205"/>
                  </a:lnTo>
                  <a:lnTo>
                    <a:pt x="185" y="202"/>
                  </a:lnTo>
                  <a:lnTo>
                    <a:pt x="203" y="197"/>
                  </a:lnTo>
                  <a:lnTo>
                    <a:pt x="220" y="192"/>
                  </a:lnTo>
                  <a:lnTo>
                    <a:pt x="237" y="185"/>
                  </a:lnTo>
                  <a:lnTo>
                    <a:pt x="233" y="177"/>
                  </a:lnTo>
                  <a:lnTo>
                    <a:pt x="228" y="169"/>
                  </a:lnTo>
                  <a:lnTo>
                    <a:pt x="222" y="159"/>
                  </a:lnTo>
                  <a:lnTo>
                    <a:pt x="218" y="151"/>
                  </a:lnTo>
                  <a:lnTo>
                    <a:pt x="212" y="142"/>
                  </a:lnTo>
                  <a:lnTo>
                    <a:pt x="206" y="134"/>
                  </a:lnTo>
                  <a:lnTo>
                    <a:pt x="201" y="125"/>
                  </a:lnTo>
                  <a:lnTo>
                    <a:pt x="196" y="117"/>
                  </a:lnTo>
                  <a:lnTo>
                    <a:pt x="184" y="88"/>
                  </a:lnTo>
                  <a:lnTo>
                    <a:pt x="175" y="58"/>
                  </a:lnTo>
                  <a:lnTo>
                    <a:pt x="170" y="28"/>
                  </a:lnTo>
                  <a:lnTo>
                    <a:pt x="168" y="0"/>
                  </a:lnTo>
                  <a:lnTo>
                    <a:pt x="177" y="1"/>
                  </a:lnTo>
                  <a:lnTo>
                    <a:pt x="181" y="8"/>
                  </a:lnTo>
                  <a:lnTo>
                    <a:pt x="183" y="16"/>
                  </a:lnTo>
                  <a:lnTo>
                    <a:pt x="18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8" name="Freeform 389"/>
            <p:cNvSpPr>
              <a:spLocks/>
            </p:cNvSpPr>
            <p:nvPr/>
          </p:nvSpPr>
          <p:spPr bwMode="auto">
            <a:xfrm>
              <a:off x="2116" y="648"/>
              <a:ext cx="152" cy="96"/>
            </a:xfrm>
            <a:custGeom>
              <a:avLst/>
              <a:gdLst/>
              <a:ahLst/>
              <a:cxnLst>
                <a:cxn ang="0">
                  <a:pos x="284" y="178"/>
                </a:cxn>
                <a:cxn ang="0">
                  <a:pos x="269" y="185"/>
                </a:cxn>
                <a:cxn ang="0">
                  <a:pos x="251" y="190"/>
                </a:cxn>
                <a:cxn ang="0">
                  <a:pos x="231" y="191"/>
                </a:cxn>
                <a:cxn ang="0">
                  <a:pos x="209" y="190"/>
                </a:cxn>
                <a:cxn ang="0">
                  <a:pos x="186" y="186"/>
                </a:cxn>
                <a:cxn ang="0">
                  <a:pos x="162" y="182"/>
                </a:cxn>
                <a:cxn ang="0">
                  <a:pos x="138" y="176"/>
                </a:cxn>
                <a:cxn ang="0">
                  <a:pos x="115" y="169"/>
                </a:cxn>
                <a:cxn ang="0">
                  <a:pos x="92" y="162"/>
                </a:cxn>
                <a:cxn ang="0">
                  <a:pos x="71" y="155"/>
                </a:cxn>
                <a:cxn ang="0">
                  <a:pos x="51" y="147"/>
                </a:cxn>
                <a:cxn ang="0">
                  <a:pos x="34" y="141"/>
                </a:cxn>
                <a:cxn ang="0">
                  <a:pos x="19" y="136"/>
                </a:cxn>
                <a:cxn ang="0">
                  <a:pos x="9" y="131"/>
                </a:cxn>
                <a:cxn ang="0">
                  <a:pos x="2" y="128"/>
                </a:cxn>
                <a:cxn ang="0">
                  <a:pos x="0" y="126"/>
                </a:cxn>
                <a:cxn ang="0">
                  <a:pos x="8" y="123"/>
                </a:cxn>
                <a:cxn ang="0">
                  <a:pos x="19" y="122"/>
                </a:cxn>
                <a:cxn ang="0">
                  <a:pos x="31" y="122"/>
                </a:cxn>
                <a:cxn ang="0">
                  <a:pos x="46" y="124"/>
                </a:cxn>
                <a:cxn ang="0">
                  <a:pos x="62" y="128"/>
                </a:cxn>
                <a:cxn ang="0">
                  <a:pos x="79" y="131"/>
                </a:cxn>
                <a:cxn ang="0">
                  <a:pos x="96" y="136"/>
                </a:cxn>
                <a:cxn ang="0">
                  <a:pos x="115" y="140"/>
                </a:cxn>
                <a:cxn ang="0">
                  <a:pos x="133" y="146"/>
                </a:cxn>
                <a:cxn ang="0">
                  <a:pos x="153" y="151"/>
                </a:cxn>
                <a:cxn ang="0">
                  <a:pos x="171" y="155"/>
                </a:cxn>
                <a:cxn ang="0">
                  <a:pos x="190" y="159"/>
                </a:cxn>
                <a:cxn ang="0">
                  <a:pos x="207" y="162"/>
                </a:cxn>
                <a:cxn ang="0">
                  <a:pos x="223" y="164"/>
                </a:cxn>
                <a:cxn ang="0">
                  <a:pos x="238" y="164"/>
                </a:cxn>
                <a:cxn ang="0">
                  <a:pos x="252" y="163"/>
                </a:cxn>
                <a:cxn ang="0">
                  <a:pos x="261" y="158"/>
                </a:cxn>
                <a:cxn ang="0">
                  <a:pos x="269" y="149"/>
                </a:cxn>
                <a:cxn ang="0">
                  <a:pos x="275" y="140"/>
                </a:cxn>
                <a:cxn ang="0">
                  <a:pos x="279" y="129"/>
                </a:cxn>
                <a:cxn ang="0">
                  <a:pos x="283" y="118"/>
                </a:cxn>
                <a:cxn ang="0">
                  <a:pos x="285" y="107"/>
                </a:cxn>
                <a:cxn ang="0">
                  <a:pos x="286" y="95"/>
                </a:cxn>
                <a:cxn ang="0">
                  <a:pos x="286" y="85"/>
                </a:cxn>
                <a:cxn ang="0">
                  <a:pos x="283" y="63"/>
                </a:cxn>
                <a:cxn ang="0">
                  <a:pos x="277" y="45"/>
                </a:cxn>
                <a:cxn ang="0">
                  <a:pos x="269" y="24"/>
                </a:cxn>
                <a:cxn ang="0">
                  <a:pos x="260" y="1"/>
                </a:cxn>
                <a:cxn ang="0">
                  <a:pos x="266" y="0"/>
                </a:cxn>
                <a:cxn ang="0">
                  <a:pos x="275" y="11"/>
                </a:cxn>
                <a:cxn ang="0">
                  <a:pos x="285" y="31"/>
                </a:cxn>
                <a:cxn ang="0">
                  <a:pos x="294" y="58"/>
                </a:cxn>
                <a:cxn ang="0">
                  <a:pos x="301" y="90"/>
                </a:cxn>
                <a:cxn ang="0">
                  <a:pos x="304" y="122"/>
                </a:cxn>
                <a:cxn ang="0">
                  <a:pos x="298" y="152"/>
                </a:cxn>
                <a:cxn ang="0">
                  <a:pos x="284" y="178"/>
                </a:cxn>
              </a:cxnLst>
              <a:rect l="0" t="0" r="r" b="b"/>
              <a:pathLst>
                <a:path w="304" h="191">
                  <a:moveTo>
                    <a:pt x="284" y="178"/>
                  </a:moveTo>
                  <a:lnTo>
                    <a:pt x="269" y="185"/>
                  </a:lnTo>
                  <a:lnTo>
                    <a:pt x="251" y="190"/>
                  </a:lnTo>
                  <a:lnTo>
                    <a:pt x="231" y="191"/>
                  </a:lnTo>
                  <a:lnTo>
                    <a:pt x="209" y="190"/>
                  </a:lnTo>
                  <a:lnTo>
                    <a:pt x="186" y="186"/>
                  </a:lnTo>
                  <a:lnTo>
                    <a:pt x="162" y="182"/>
                  </a:lnTo>
                  <a:lnTo>
                    <a:pt x="138" y="176"/>
                  </a:lnTo>
                  <a:lnTo>
                    <a:pt x="115" y="169"/>
                  </a:lnTo>
                  <a:lnTo>
                    <a:pt x="92" y="162"/>
                  </a:lnTo>
                  <a:lnTo>
                    <a:pt x="71" y="155"/>
                  </a:lnTo>
                  <a:lnTo>
                    <a:pt x="51" y="147"/>
                  </a:lnTo>
                  <a:lnTo>
                    <a:pt x="34" y="141"/>
                  </a:lnTo>
                  <a:lnTo>
                    <a:pt x="19" y="136"/>
                  </a:lnTo>
                  <a:lnTo>
                    <a:pt x="9" y="131"/>
                  </a:lnTo>
                  <a:lnTo>
                    <a:pt x="2" y="128"/>
                  </a:lnTo>
                  <a:lnTo>
                    <a:pt x="0" y="126"/>
                  </a:lnTo>
                  <a:lnTo>
                    <a:pt x="8" y="123"/>
                  </a:lnTo>
                  <a:lnTo>
                    <a:pt x="19" y="122"/>
                  </a:lnTo>
                  <a:lnTo>
                    <a:pt x="31" y="122"/>
                  </a:lnTo>
                  <a:lnTo>
                    <a:pt x="46" y="124"/>
                  </a:lnTo>
                  <a:lnTo>
                    <a:pt x="62" y="128"/>
                  </a:lnTo>
                  <a:lnTo>
                    <a:pt x="79" y="131"/>
                  </a:lnTo>
                  <a:lnTo>
                    <a:pt x="96" y="136"/>
                  </a:lnTo>
                  <a:lnTo>
                    <a:pt x="115" y="140"/>
                  </a:lnTo>
                  <a:lnTo>
                    <a:pt x="133" y="146"/>
                  </a:lnTo>
                  <a:lnTo>
                    <a:pt x="153" y="151"/>
                  </a:lnTo>
                  <a:lnTo>
                    <a:pt x="171" y="155"/>
                  </a:lnTo>
                  <a:lnTo>
                    <a:pt x="190" y="159"/>
                  </a:lnTo>
                  <a:lnTo>
                    <a:pt x="207" y="162"/>
                  </a:lnTo>
                  <a:lnTo>
                    <a:pt x="223" y="164"/>
                  </a:lnTo>
                  <a:lnTo>
                    <a:pt x="238" y="164"/>
                  </a:lnTo>
                  <a:lnTo>
                    <a:pt x="252" y="163"/>
                  </a:lnTo>
                  <a:lnTo>
                    <a:pt x="261" y="158"/>
                  </a:lnTo>
                  <a:lnTo>
                    <a:pt x="269" y="149"/>
                  </a:lnTo>
                  <a:lnTo>
                    <a:pt x="275" y="140"/>
                  </a:lnTo>
                  <a:lnTo>
                    <a:pt x="279" y="129"/>
                  </a:lnTo>
                  <a:lnTo>
                    <a:pt x="283" y="118"/>
                  </a:lnTo>
                  <a:lnTo>
                    <a:pt x="285" y="107"/>
                  </a:lnTo>
                  <a:lnTo>
                    <a:pt x="286" y="95"/>
                  </a:lnTo>
                  <a:lnTo>
                    <a:pt x="286" y="85"/>
                  </a:lnTo>
                  <a:lnTo>
                    <a:pt x="283" y="63"/>
                  </a:lnTo>
                  <a:lnTo>
                    <a:pt x="277" y="45"/>
                  </a:lnTo>
                  <a:lnTo>
                    <a:pt x="269" y="24"/>
                  </a:lnTo>
                  <a:lnTo>
                    <a:pt x="260" y="1"/>
                  </a:lnTo>
                  <a:lnTo>
                    <a:pt x="266" y="0"/>
                  </a:lnTo>
                  <a:lnTo>
                    <a:pt x="275" y="11"/>
                  </a:lnTo>
                  <a:lnTo>
                    <a:pt x="285" y="31"/>
                  </a:lnTo>
                  <a:lnTo>
                    <a:pt x="294" y="58"/>
                  </a:lnTo>
                  <a:lnTo>
                    <a:pt x="301" y="90"/>
                  </a:lnTo>
                  <a:lnTo>
                    <a:pt x="304" y="122"/>
                  </a:lnTo>
                  <a:lnTo>
                    <a:pt x="298" y="152"/>
                  </a:lnTo>
                  <a:lnTo>
                    <a:pt x="284" y="1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69" name="Freeform 390"/>
            <p:cNvSpPr>
              <a:spLocks/>
            </p:cNvSpPr>
            <p:nvPr/>
          </p:nvSpPr>
          <p:spPr bwMode="auto">
            <a:xfrm>
              <a:off x="2005" y="697"/>
              <a:ext cx="117" cy="68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235" y="6"/>
                </a:cxn>
                <a:cxn ang="0">
                  <a:pos x="233" y="10"/>
                </a:cxn>
                <a:cxn ang="0">
                  <a:pos x="230" y="13"/>
                </a:cxn>
                <a:cxn ang="0">
                  <a:pos x="225" y="15"/>
                </a:cxn>
                <a:cxn ang="0">
                  <a:pos x="220" y="17"/>
                </a:cxn>
                <a:cxn ang="0">
                  <a:pos x="215" y="19"/>
                </a:cxn>
                <a:cxn ang="0">
                  <a:pos x="210" y="21"/>
                </a:cxn>
                <a:cxn ang="0">
                  <a:pos x="205" y="25"/>
                </a:cxn>
                <a:cxn ang="0">
                  <a:pos x="196" y="34"/>
                </a:cxn>
                <a:cxn ang="0">
                  <a:pos x="187" y="45"/>
                </a:cxn>
                <a:cxn ang="0">
                  <a:pos x="178" y="56"/>
                </a:cxn>
                <a:cxn ang="0">
                  <a:pos x="167" y="67"/>
                </a:cxn>
                <a:cxn ang="0">
                  <a:pos x="157" y="79"/>
                </a:cxn>
                <a:cxn ang="0">
                  <a:pos x="148" y="89"/>
                </a:cxn>
                <a:cxn ang="0">
                  <a:pos x="136" y="100"/>
                </a:cxn>
                <a:cxn ang="0">
                  <a:pos x="126" y="109"/>
                </a:cxn>
                <a:cxn ang="0">
                  <a:pos x="114" y="118"/>
                </a:cxn>
                <a:cxn ang="0">
                  <a:pos x="103" y="125"/>
                </a:cxn>
                <a:cxn ang="0">
                  <a:pos x="90" y="131"/>
                </a:cxn>
                <a:cxn ang="0">
                  <a:pos x="78" y="135"/>
                </a:cxn>
                <a:cxn ang="0">
                  <a:pos x="64" y="138"/>
                </a:cxn>
                <a:cxn ang="0">
                  <a:pos x="50" y="136"/>
                </a:cxn>
                <a:cxn ang="0">
                  <a:pos x="35" y="134"/>
                </a:cxn>
                <a:cxn ang="0">
                  <a:pos x="19" y="128"/>
                </a:cxn>
                <a:cxn ang="0">
                  <a:pos x="12" y="126"/>
                </a:cxn>
                <a:cxn ang="0">
                  <a:pos x="7" y="121"/>
                </a:cxn>
                <a:cxn ang="0">
                  <a:pos x="4" y="116"/>
                </a:cxn>
                <a:cxn ang="0">
                  <a:pos x="0" y="109"/>
                </a:cxn>
                <a:cxn ang="0">
                  <a:pos x="11" y="110"/>
                </a:cxn>
                <a:cxn ang="0">
                  <a:pos x="20" y="112"/>
                </a:cxn>
                <a:cxn ang="0">
                  <a:pos x="30" y="113"/>
                </a:cxn>
                <a:cxn ang="0">
                  <a:pos x="41" y="115"/>
                </a:cxn>
                <a:cxn ang="0">
                  <a:pos x="51" y="115"/>
                </a:cxn>
                <a:cxn ang="0">
                  <a:pos x="61" y="113"/>
                </a:cxn>
                <a:cxn ang="0">
                  <a:pos x="72" y="110"/>
                </a:cxn>
                <a:cxn ang="0">
                  <a:pos x="82" y="104"/>
                </a:cxn>
                <a:cxn ang="0">
                  <a:pos x="103" y="94"/>
                </a:cxn>
                <a:cxn ang="0">
                  <a:pos x="121" y="78"/>
                </a:cxn>
                <a:cxn ang="0">
                  <a:pos x="139" y="60"/>
                </a:cxn>
                <a:cxn ang="0">
                  <a:pos x="155" y="42"/>
                </a:cxn>
                <a:cxn ang="0">
                  <a:pos x="171" y="26"/>
                </a:cxn>
                <a:cxn ang="0">
                  <a:pos x="189" y="12"/>
                </a:cxn>
                <a:cxn ang="0">
                  <a:pos x="210" y="3"/>
                </a:cxn>
                <a:cxn ang="0">
                  <a:pos x="234" y="0"/>
                </a:cxn>
              </a:cxnLst>
              <a:rect l="0" t="0" r="r" b="b"/>
              <a:pathLst>
                <a:path w="235" h="138">
                  <a:moveTo>
                    <a:pt x="234" y="0"/>
                  </a:moveTo>
                  <a:lnTo>
                    <a:pt x="235" y="6"/>
                  </a:lnTo>
                  <a:lnTo>
                    <a:pt x="233" y="10"/>
                  </a:lnTo>
                  <a:lnTo>
                    <a:pt x="230" y="13"/>
                  </a:lnTo>
                  <a:lnTo>
                    <a:pt x="225" y="15"/>
                  </a:lnTo>
                  <a:lnTo>
                    <a:pt x="220" y="17"/>
                  </a:lnTo>
                  <a:lnTo>
                    <a:pt x="215" y="19"/>
                  </a:lnTo>
                  <a:lnTo>
                    <a:pt x="210" y="21"/>
                  </a:lnTo>
                  <a:lnTo>
                    <a:pt x="205" y="25"/>
                  </a:lnTo>
                  <a:lnTo>
                    <a:pt x="196" y="34"/>
                  </a:lnTo>
                  <a:lnTo>
                    <a:pt x="187" y="45"/>
                  </a:lnTo>
                  <a:lnTo>
                    <a:pt x="178" y="56"/>
                  </a:lnTo>
                  <a:lnTo>
                    <a:pt x="167" y="67"/>
                  </a:lnTo>
                  <a:lnTo>
                    <a:pt x="157" y="79"/>
                  </a:lnTo>
                  <a:lnTo>
                    <a:pt x="148" y="89"/>
                  </a:lnTo>
                  <a:lnTo>
                    <a:pt x="136" y="100"/>
                  </a:lnTo>
                  <a:lnTo>
                    <a:pt x="126" y="109"/>
                  </a:lnTo>
                  <a:lnTo>
                    <a:pt x="114" y="118"/>
                  </a:lnTo>
                  <a:lnTo>
                    <a:pt x="103" y="125"/>
                  </a:lnTo>
                  <a:lnTo>
                    <a:pt x="90" y="131"/>
                  </a:lnTo>
                  <a:lnTo>
                    <a:pt x="78" y="135"/>
                  </a:lnTo>
                  <a:lnTo>
                    <a:pt x="64" y="138"/>
                  </a:lnTo>
                  <a:lnTo>
                    <a:pt x="50" y="136"/>
                  </a:lnTo>
                  <a:lnTo>
                    <a:pt x="35" y="134"/>
                  </a:lnTo>
                  <a:lnTo>
                    <a:pt x="19" y="128"/>
                  </a:lnTo>
                  <a:lnTo>
                    <a:pt x="12" y="126"/>
                  </a:lnTo>
                  <a:lnTo>
                    <a:pt x="7" y="121"/>
                  </a:lnTo>
                  <a:lnTo>
                    <a:pt x="4" y="116"/>
                  </a:lnTo>
                  <a:lnTo>
                    <a:pt x="0" y="109"/>
                  </a:lnTo>
                  <a:lnTo>
                    <a:pt x="11" y="110"/>
                  </a:lnTo>
                  <a:lnTo>
                    <a:pt x="20" y="112"/>
                  </a:lnTo>
                  <a:lnTo>
                    <a:pt x="30" y="113"/>
                  </a:lnTo>
                  <a:lnTo>
                    <a:pt x="41" y="115"/>
                  </a:lnTo>
                  <a:lnTo>
                    <a:pt x="51" y="115"/>
                  </a:lnTo>
                  <a:lnTo>
                    <a:pt x="61" y="113"/>
                  </a:lnTo>
                  <a:lnTo>
                    <a:pt x="72" y="110"/>
                  </a:lnTo>
                  <a:lnTo>
                    <a:pt x="82" y="104"/>
                  </a:lnTo>
                  <a:lnTo>
                    <a:pt x="103" y="94"/>
                  </a:lnTo>
                  <a:lnTo>
                    <a:pt x="121" y="78"/>
                  </a:lnTo>
                  <a:lnTo>
                    <a:pt x="139" y="60"/>
                  </a:lnTo>
                  <a:lnTo>
                    <a:pt x="155" y="42"/>
                  </a:lnTo>
                  <a:lnTo>
                    <a:pt x="171" y="26"/>
                  </a:lnTo>
                  <a:lnTo>
                    <a:pt x="189" y="12"/>
                  </a:lnTo>
                  <a:lnTo>
                    <a:pt x="210" y="3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0" name="Freeform 391"/>
            <p:cNvSpPr>
              <a:spLocks/>
            </p:cNvSpPr>
            <p:nvPr/>
          </p:nvSpPr>
          <p:spPr bwMode="auto">
            <a:xfrm>
              <a:off x="1890" y="726"/>
              <a:ext cx="237" cy="164"/>
            </a:xfrm>
            <a:custGeom>
              <a:avLst/>
              <a:gdLst/>
              <a:ahLst/>
              <a:cxnLst>
                <a:cxn ang="0">
                  <a:pos x="270" y="306"/>
                </a:cxn>
                <a:cxn ang="0">
                  <a:pos x="244" y="321"/>
                </a:cxn>
                <a:cxn ang="0">
                  <a:pos x="214" y="329"/>
                </a:cxn>
                <a:cxn ang="0">
                  <a:pos x="179" y="325"/>
                </a:cxn>
                <a:cxn ang="0">
                  <a:pos x="133" y="304"/>
                </a:cxn>
                <a:cxn ang="0">
                  <a:pos x="77" y="263"/>
                </a:cxn>
                <a:cxn ang="0">
                  <a:pos x="31" y="216"/>
                </a:cxn>
                <a:cxn ang="0">
                  <a:pos x="4" y="180"/>
                </a:cxn>
                <a:cxn ang="0">
                  <a:pos x="21" y="150"/>
                </a:cxn>
                <a:cxn ang="0">
                  <a:pos x="25" y="157"/>
                </a:cxn>
                <a:cxn ang="0">
                  <a:pos x="39" y="174"/>
                </a:cxn>
                <a:cxn ang="0">
                  <a:pos x="61" y="198"/>
                </a:cxn>
                <a:cxn ang="0">
                  <a:pos x="88" y="226"/>
                </a:cxn>
                <a:cxn ang="0">
                  <a:pos x="119" y="253"/>
                </a:cxn>
                <a:cxn ang="0">
                  <a:pos x="152" y="276"/>
                </a:cxn>
                <a:cxn ang="0">
                  <a:pos x="187" y="292"/>
                </a:cxn>
                <a:cxn ang="0">
                  <a:pos x="220" y="295"/>
                </a:cxn>
                <a:cxn ang="0">
                  <a:pos x="247" y="281"/>
                </a:cxn>
                <a:cxn ang="0">
                  <a:pos x="279" y="251"/>
                </a:cxn>
                <a:cxn ang="0">
                  <a:pos x="314" y="210"/>
                </a:cxn>
                <a:cxn ang="0">
                  <a:pos x="351" y="162"/>
                </a:cxn>
                <a:cxn ang="0">
                  <a:pos x="385" y="113"/>
                </a:cxn>
                <a:cxn ang="0">
                  <a:pos x="414" y="69"/>
                </a:cxn>
                <a:cxn ang="0">
                  <a:pos x="435" y="35"/>
                </a:cxn>
                <a:cxn ang="0">
                  <a:pos x="446" y="16"/>
                </a:cxn>
                <a:cxn ang="0">
                  <a:pos x="475" y="3"/>
                </a:cxn>
                <a:cxn ang="0">
                  <a:pos x="464" y="21"/>
                </a:cxn>
                <a:cxn ang="0">
                  <a:pos x="445" y="53"/>
                </a:cxn>
                <a:cxn ang="0">
                  <a:pos x="419" y="96"/>
                </a:cxn>
                <a:cxn ang="0">
                  <a:pos x="389" y="144"/>
                </a:cxn>
                <a:cxn ang="0">
                  <a:pos x="357" y="194"/>
                </a:cxn>
                <a:cxn ang="0">
                  <a:pos x="325" y="241"/>
                </a:cxn>
                <a:cxn ang="0">
                  <a:pos x="294" y="281"/>
                </a:cxn>
              </a:cxnLst>
              <a:rect l="0" t="0" r="r" b="b"/>
              <a:pathLst>
                <a:path w="476" h="329">
                  <a:moveTo>
                    <a:pt x="280" y="298"/>
                  </a:moveTo>
                  <a:lnTo>
                    <a:pt x="270" y="306"/>
                  </a:lnTo>
                  <a:lnTo>
                    <a:pt x="258" y="314"/>
                  </a:lnTo>
                  <a:lnTo>
                    <a:pt x="244" y="321"/>
                  </a:lnTo>
                  <a:lnTo>
                    <a:pt x="230" y="325"/>
                  </a:lnTo>
                  <a:lnTo>
                    <a:pt x="214" y="329"/>
                  </a:lnTo>
                  <a:lnTo>
                    <a:pt x="197" y="329"/>
                  </a:lnTo>
                  <a:lnTo>
                    <a:pt x="179" y="325"/>
                  </a:lnTo>
                  <a:lnTo>
                    <a:pt x="160" y="319"/>
                  </a:lnTo>
                  <a:lnTo>
                    <a:pt x="133" y="304"/>
                  </a:lnTo>
                  <a:lnTo>
                    <a:pt x="104" y="286"/>
                  </a:lnTo>
                  <a:lnTo>
                    <a:pt x="77" y="263"/>
                  </a:lnTo>
                  <a:lnTo>
                    <a:pt x="53" y="239"/>
                  </a:lnTo>
                  <a:lnTo>
                    <a:pt x="31" y="216"/>
                  </a:lnTo>
                  <a:lnTo>
                    <a:pt x="15" y="196"/>
                  </a:lnTo>
                  <a:lnTo>
                    <a:pt x="4" y="180"/>
                  </a:lnTo>
                  <a:lnTo>
                    <a:pt x="0" y="171"/>
                  </a:lnTo>
                  <a:lnTo>
                    <a:pt x="21" y="150"/>
                  </a:lnTo>
                  <a:lnTo>
                    <a:pt x="22" y="151"/>
                  </a:lnTo>
                  <a:lnTo>
                    <a:pt x="25" y="157"/>
                  </a:lnTo>
                  <a:lnTo>
                    <a:pt x="31" y="164"/>
                  </a:lnTo>
                  <a:lnTo>
                    <a:pt x="39" y="174"/>
                  </a:lnTo>
                  <a:lnTo>
                    <a:pt x="50" y="186"/>
                  </a:lnTo>
                  <a:lnTo>
                    <a:pt x="61" y="198"/>
                  </a:lnTo>
                  <a:lnTo>
                    <a:pt x="74" y="212"/>
                  </a:lnTo>
                  <a:lnTo>
                    <a:pt x="88" y="226"/>
                  </a:lnTo>
                  <a:lnTo>
                    <a:pt x="103" y="240"/>
                  </a:lnTo>
                  <a:lnTo>
                    <a:pt x="119" y="253"/>
                  </a:lnTo>
                  <a:lnTo>
                    <a:pt x="135" y="265"/>
                  </a:lnTo>
                  <a:lnTo>
                    <a:pt x="152" y="276"/>
                  </a:lnTo>
                  <a:lnTo>
                    <a:pt x="169" y="285"/>
                  </a:lnTo>
                  <a:lnTo>
                    <a:pt x="187" y="292"/>
                  </a:lnTo>
                  <a:lnTo>
                    <a:pt x="204" y="295"/>
                  </a:lnTo>
                  <a:lnTo>
                    <a:pt x="220" y="295"/>
                  </a:lnTo>
                  <a:lnTo>
                    <a:pt x="233" y="291"/>
                  </a:lnTo>
                  <a:lnTo>
                    <a:pt x="247" y="281"/>
                  </a:lnTo>
                  <a:lnTo>
                    <a:pt x="263" y="269"/>
                  </a:lnTo>
                  <a:lnTo>
                    <a:pt x="279" y="251"/>
                  </a:lnTo>
                  <a:lnTo>
                    <a:pt x="297" y="232"/>
                  </a:lnTo>
                  <a:lnTo>
                    <a:pt x="314" y="210"/>
                  </a:lnTo>
                  <a:lnTo>
                    <a:pt x="333" y="186"/>
                  </a:lnTo>
                  <a:lnTo>
                    <a:pt x="351" y="162"/>
                  </a:lnTo>
                  <a:lnTo>
                    <a:pt x="369" y="137"/>
                  </a:lnTo>
                  <a:lnTo>
                    <a:pt x="385" y="113"/>
                  </a:lnTo>
                  <a:lnTo>
                    <a:pt x="400" y="90"/>
                  </a:lnTo>
                  <a:lnTo>
                    <a:pt x="414" y="69"/>
                  </a:lnTo>
                  <a:lnTo>
                    <a:pt x="425" y="51"/>
                  </a:lnTo>
                  <a:lnTo>
                    <a:pt x="435" y="35"/>
                  </a:lnTo>
                  <a:lnTo>
                    <a:pt x="442" y="23"/>
                  </a:lnTo>
                  <a:lnTo>
                    <a:pt x="446" y="16"/>
                  </a:lnTo>
                  <a:lnTo>
                    <a:pt x="476" y="0"/>
                  </a:lnTo>
                  <a:lnTo>
                    <a:pt x="475" y="3"/>
                  </a:lnTo>
                  <a:lnTo>
                    <a:pt x="470" y="9"/>
                  </a:lnTo>
                  <a:lnTo>
                    <a:pt x="464" y="21"/>
                  </a:lnTo>
                  <a:lnTo>
                    <a:pt x="455" y="36"/>
                  </a:lnTo>
                  <a:lnTo>
                    <a:pt x="445" y="53"/>
                  </a:lnTo>
                  <a:lnTo>
                    <a:pt x="433" y="74"/>
                  </a:lnTo>
                  <a:lnTo>
                    <a:pt x="419" y="96"/>
                  </a:lnTo>
                  <a:lnTo>
                    <a:pt x="405" y="119"/>
                  </a:lnTo>
                  <a:lnTo>
                    <a:pt x="389" y="144"/>
                  </a:lnTo>
                  <a:lnTo>
                    <a:pt x="373" y="169"/>
                  </a:lnTo>
                  <a:lnTo>
                    <a:pt x="357" y="194"/>
                  </a:lnTo>
                  <a:lnTo>
                    <a:pt x="341" y="218"/>
                  </a:lnTo>
                  <a:lnTo>
                    <a:pt x="325" y="241"/>
                  </a:lnTo>
                  <a:lnTo>
                    <a:pt x="309" y="262"/>
                  </a:lnTo>
                  <a:lnTo>
                    <a:pt x="294" y="281"/>
                  </a:lnTo>
                  <a:lnTo>
                    <a:pt x="280" y="2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1" name="Freeform 392"/>
            <p:cNvSpPr>
              <a:spLocks/>
            </p:cNvSpPr>
            <p:nvPr/>
          </p:nvSpPr>
          <p:spPr bwMode="auto">
            <a:xfrm>
              <a:off x="2121" y="747"/>
              <a:ext cx="29" cy="189"/>
            </a:xfrm>
            <a:custGeom>
              <a:avLst/>
              <a:gdLst/>
              <a:ahLst/>
              <a:cxnLst>
                <a:cxn ang="0">
                  <a:pos x="44" y="57"/>
                </a:cxn>
                <a:cxn ang="0">
                  <a:pos x="33" y="159"/>
                </a:cxn>
                <a:cxn ang="0">
                  <a:pos x="59" y="378"/>
                </a:cxn>
                <a:cxn ang="0">
                  <a:pos x="41" y="350"/>
                </a:cxn>
                <a:cxn ang="0">
                  <a:pos x="29" y="317"/>
                </a:cxn>
                <a:cxn ang="0">
                  <a:pos x="18" y="279"/>
                </a:cxn>
                <a:cxn ang="0">
                  <a:pos x="13" y="237"/>
                </a:cxn>
                <a:cxn ang="0">
                  <a:pos x="8" y="194"/>
                </a:cxn>
                <a:cxn ang="0">
                  <a:pos x="5" y="152"/>
                </a:cxn>
                <a:cxn ang="0">
                  <a:pos x="2" y="110"/>
                </a:cxn>
                <a:cxn ang="0">
                  <a:pos x="0" y="73"/>
                </a:cxn>
                <a:cxn ang="0">
                  <a:pos x="2" y="64"/>
                </a:cxn>
                <a:cxn ang="0">
                  <a:pos x="6" y="54"/>
                </a:cxn>
                <a:cxn ang="0">
                  <a:pos x="10" y="44"/>
                </a:cxn>
                <a:cxn ang="0">
                  <a:pos x="16" y="33"/>
                </a:cxn>
                <a:cxn ang="0">
                  <a:pos x="23" y="23"/>
                </a:cxn>
                <a:cxn ang="0">
                  <a:pos x="31" y="14"/>
                </a:cxn>
                <a:cxn ang="0">
                  <a:pos x="39" y="6"/>
                </a:cxn>
                <a:cxn ang="0">
                  <a:pos x="48" y="0"/>
                </a:cxn>
                <a:cxn ang="0">
                  <a:pos x="48" y="7"/>
                </a:cxn>
                <a:cxn ang="0">
                  <a:pos x="47" y="22"/>
                </a:cxn>
                <a:cxn ang="0">
                  <a:pos x="45" y="41"/>
                </a:cxn>
                <a:cxn ang="0">
                  <a:pos x="44" y="57"/>
                </a:cxn>
              </a:cxnLst>
              <a:rect l="0" t="0" r="r" b="b"/>
              <a:pathLst>
                <a:path w="59" h="378">
                  <a:moveTo>
                    <a:pt x="44" y="57"/>
                  </a:moveTo>
                  <a:lnTo>
                    <a:pt x="33" y="159"/>
                  </a:lnTo>
                  <a:lnTo>
                    <a:pt x="59" y="378"/>
                  </a:lnTo>
                  <a:lnTo>
                    <a:pt x="41" y="350"/>
                  </a:lnTo>
                  <a:lnTo>
                    <a:pt x="29" y="317"/>
                  </a:lnTo>
                  <a:lnTo>
                    <a:pt x="18" y="279"/>
                  </a:lnTo>
                  <a:lnTo>
                    <a:pt x="13" y="237"/>
                  </a:lnTo>
                  <a:lnTo>
                    <a:pt x="8" y="194"/>
                  </a:lnTo>
                  <a:lnTo>
                    <a:pt x="5" y="152"/>
                  </a:lnTo>
                  <a:lnTo>
                    <a:pt x="2" y="110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6" y="54"/>
                  </a:lnTo>
                  <a:lnTo>
                    <a:pt x="10" y="44"/>
                  </a:lnTo>
                  <a:lnTo>
                    <a:pt x="16" y="33"/>
                  </a:lnTo>
                  <a:lnTo>
                    <a:pt x="23" y="23"/>
                  </a:lnTo>
                  <a:lnTo>
                    <a:pt x="31" y="14"/>
                  </a:lnTo>
                  <a:lnTo>
                    <a:pt x="39" y="6"/>
                  </a:lnTo>
                  <a:lnTo>
                    <a:pt x="48" y="0"/>
                  </a:lnTo>
                  <a:lnTo>
                    <a:pt x="48" y="7"/>
                  </a:lnTo>
                  <a:lnTo>
                    <a:pt x="47" y="22"/>
                  </a:lnTo>
                  <a:lnTo>
                    <a:pt x="45" y="41"/>
                  </a:lnTo>
                  <a:lnTo>
                    <a:pt x="44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2" name="Freeform 393"/>
            <p:cNvSpPr>
              <a:spLocks/>
            </p:cNvSpPr>
            <p:nvPr/>
          </p:nvSpPr>
          <p:spPr bwMode="auto">
            <a:xfrm>
              <a:off x="2084" y="305"/>
              <a:ext cx="26" cy="4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6" y="12"/>
                </a:cxn>
                <a:cxn ang="0">
                  <a:pos x="9" y="22"/>
                </a:cxn>
                <a:cxn ang="0">
                  <a:pos x="14" y="32"/>
                </a:cxn>
                <a:cxn ang="0">
                  <a:pos x="20" y="41"/>
                </a:cxn>
                <a:cxn ang="0">
                  <a:pos x="27" y="51"/>
                </a:cxn>
                <a:cxn ang="0">
                  <a:pos x="35" y="59"/>
                </a:cxn>
                <a:cxn ang="0">
                  <a:pos x="43" y="67"/>
                </a:cxn>
                <a:cxn ang="0">
                  <a:pos x="53" y="75"/>
                </a:cxn>
                <a:cxn ang="0">
                  <a:pos x="51" y="81"/>
                </a:cxn>
                <a:cxn ang="0">
                  <a:pos x="45" y="88"/>
                </a:cxn>
                <a:cxn ang="0">
                  <a:pos x="38" y="93"/>
                </a:cxn>
                <a:cxn ang="0">
                  <a:pos x="35" y="93"/>
                </a:cxn>
                <a:cxn ang="0">
                  <a:pos x="36" y="86"/>
                </a:cxn>
                <a:cxn ang="0">
                  <a:pos x="36" y="81"/>
                </a:cxn>
                <a:cxn ang="0">
                  <a:pos x="32" y="75"/>
                </a:cxn>
                <a:cxn ang="0">
                  <a:pos x="29" y="69"/>
                </a:cxn>
                <a:cxn ang="0">
                  <a:pos x="23" y="65"/>
                </a:cxn>
                <a:cxn ang="0">
                  <a:pos x="17" y="59"/>
                </a:cxn>
                <a:cxn ang="0">
                  <a:pos x="12" y="53"/>
                </a:cxn>
                <a:cxn ang="0">
                  <a:pos x="6" y="46"/>
                </a:cxn>
                <a:cxn ang="0">
                  <a:pos x="1" y="33"/>
                </a:cxn>
                <a:cxn ang="0">
                  <a:pos x="0" y="17"/>
                </a:cxn>
                <a:cxn ang="0">
                  <a:pos x="1" y="5"/>
                </a:cxn>
                <a:cxn ang="0">
                  <a:pos x="4" y="0"/>
                </a:cxn>
              </a:cxnLst>
              <a:rect l="0" t="0" r="r" b="b"/>
              <a:pathLst>
                <a:path w="53" h="93">
                  <a:moveTo>
                    <a:pt x="4" y="0"/>
                  </a:moveTo>
                  <a:lnTo>
                    <a:pt x="6" y="12"/>
                  </a:lnTo>
                  <a:lnTo>
                    <a:pt x="9" y="22"/>
                  </a:lnTo>
                  <a:lnTo>
                    <a:pt x="14" y="32"/>
                  </a:lnTo>
                  <a:lnTo>
                    <a:pt x="20" y="41"/>
                  </a:lnTo>
                  <a:lnTo>
                    <a:pt x="27" y="51"/>
                  </a:lnTo>
                  <a:lnTo>
                    <a:pt x="35" y="59"/>
                  </a:lnTo>
                  <a:lnTo>
                    <a:pt x="43" y="67"/>
                  </a:lnTo>
                  <a:lnTo>
                    <a:pt x="53" y="75"/>
                  </a:lnTo>
                  <a:lnTo>
                    <a:pt x="51" y="81"/>
                  </a:lnTo>
                  <a:lnTo>
                    <a:pt x="45" y="88"/>
                  </a:lnTo>
                  <a:lnTo>
                    <a:pt x="38" y="93"/>
                  </a:lnTo>
                  <a:lnTo>
                    <a:pt x="35" y="93"/>
                  </a:lnTo>
                  <a:lnTo>
                    <a:pt x="36" y="86"/>
                  </a:lnTo>
                  <a:lnTo>
                    <a:pt x="36" y="81"/>
                  </a:lnTo>
                  <a:lnTo>
                    <a:pt x="32" y="75"/>
                  </a:lnTo>
                  <a:lnTo>
                    <a:pt x="29" y="69"/>
                  </a:lnTo>
                  <a:lnTo>
                    <a:pt x="23" y="65"/>
                  </a:lnTo>
                  <a:lnTo>
                    <a:pt x="17" y="59"/>
                  </a:lnTo>
                  <a:lnTo>
                    <a:pt x="12" y="53"/>
                  </a:lnTo>
                  <a:lnTo>
                    <a:pt x="6" y="46"/>
                  </a:lnTo>
                  <a:lnTo>
                    <a:pt x="1" y="33"/>
                  </a:lnTo>
                  <a:lnTo>
                    <a:pt x="0" y="17"/>
                  </a:lnTo>
                  <a:lnTo>
                    <a:pt x="1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3" name="Freeform 394"/>
            <p:cNvSpPr>
              <a:spLocks/>
            </p:cNvSpPr>
            <p:nvPr/>
          </p:nvSpPr>
          <p:spPr bwMode="auto">
            <a:xfrm>
              <a:off x="2067" y="364"/>
              <a:ext cx="41" cy="2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77" y="12"/>
                </a:cxn>
                <a:cxn ang="0">
                  <a:pos x="73" y="20"/>
                </a:cxn>
                <a:cxn ang="0">
                  <a:pos x="65" y="28"/>
                </a:cxn>
                <a:cxn ang="0">
                  <a:pos x="52" y="38"/>
                </a:cxn>
                <a:cxn ang="0">
                  <a:pos x="37" y="39"/>
                </a:cxn>
                <a:cxn ang="0">
                  <a:pos x="25" y="38"/>
                </a:cxn>
                <a:cxn ang="0">
                  <a:pos x="16" y="35"/>
                </a:cxn>
                <a:cxn ang="0">
                  <a:pos x="9" y="31"/>
                </a:cxn>
                <a:cxn ang="0">
                  <a:pos x="4" y="27"/>
                </a:cxn>
                <a:cxn ang="0">
                  <a:pos x="1" y="23"/>
                </a:cxn>
                <a:cxn ang="0">
                  <a:pos x="0" y="19"/>
                </a:cxn>
                <a:cxn ang="0">
                  <a:pos x="0" y="17"/>
                </a:cxn>
                <a:cxn ang="0">
                  <a:pos x="18" y="21"/>
                </a:cxn>
                <a:cxn ang="0">
                  <a:pos x="34" y="23"/>
                </a:cxn>
                <a:cxn ang="0">
                  <a:pos x="48" y="20"/>
                </a:cxn>
                <a:cxn ang="0">
                  <a:pos x="60" y="15"/>
                </a:cxn>
                <a:cxn ang="0">
                  <a:pos x="69" y="10"/>
                </a:cxn>
                <a:cxn ang="0">
                  <a:pos x="76" y="4"/>
                </a:cxn>
                <a:cxn ang="0">
                  <a:pos x="79" y="1"/>
                </a:cxn>
                <a:cxn ang="0">
                  <a:pos x="82" y="0"/>
                </a:cxn>
              </a:cxnLst>
              <a:rect l="0" t="0" r="r" b="b"/>
              <a:pathLst>
                <a:path w="82" h="39">
                  <a:moveTo>
                    <a:pt x="82" y="0"/>
                  </a:moveTo>
                  <a:lnTo>
                    <a:pt x="77" y="12"/>
                  </a:lnTo>
                  <a:lnTo>
                    <a:pt x="73" y="20"/>
                  </a:lnTo>
                  <a:lnTo>
                    <a:pt x="65" y="28"/>
                  </a:lnTo>
                  <a:lnTo>
                    <a:pt x="52" y="38"/>
                  </a:lnTo>
                  <a:lnTo>
                    <a:pt x="37" y="39"/>
                  </a:lnTo>
                  <a:lnTo>
                    <a:pt x="25" y="38"/>
                  </a:lnTo>
                  <a:lnTo>
                    <a:pt x="16" y="35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18" y="21"/>
                  </a:lnTo>
                  <a:lnTo>
                    <a:pt x="34" y="23"/>
                  </a:lnTo>
                  <a:lnTo>
                    <a:pt x="48" y="20"/>
                  </a:lnTo>
                  <a:lnTo>
                    <a:pt x="60" y="15"/>
                  </a:lnTo>
                  <a:lnTo>
                    <a:pt x="69" y="10"/>
                  </a:lnTo>
                  <a:lnTo>
                    <a:pt x="76" y="4"/>
                  </a:lnTo>
                  <a:lnTo>
                    <a:pt x="79" y="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4" name="Freeform 399"/>
            <p:cNvSpPr>
              <a:spLocks/>
            </p:cNvSpPr>
            <p:nvPr/>
          </p:nvSpPr>
          <p:spPr bwMode="auto">
            <a:xfrm>
              <a:off x="2011" y="296"/>
              <a:ext cx="41" cy="37"/>
            </a:xfrm>
            <a:custGeom>
              <a:avLst/>
              <a:gdLst/>
              <a:ahLst/>
              <a:cxnLst>
                <a:cxn ang="0">
                  <a:pos x="13" y="28"/>
                </a:cxn>
                <a:cxn ang="0">
                  <a:pos x="14" y="20"/>
                </a:cxn>
                <a:cxn ang="0">
                  <a:pos x="17" y="12"/>
                </a:cxn>
                <a:cxn ang="0">
                  <a:pos x="23" y="5"/>
                </a:cxn>
                <a:cxn ang="0">
                  <a:pos x="31" y="0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4" y="13"/>
                </a:cxn>
                <a:cxn ang="0">
                  <a:pos x="1" y="21"/>
                </a:cxn>
                <a:cxn ang="0">
                  <a:pos x="0" y="30"/>
                </a:cxn>
                <a:cxn ang="0">
                  <a:pos x="1" y="39"/>
                </a:cxn>
                <a:cxn ang="0">
                  <a:pos x="5" y="47"/>
                </a:cxn>
                <a:cxn ang="0">
                  <a:pos x="9" y="54"/>
                </a:cxn>
                <a:cxn ang="0">
                  <a:pos x="15" y="61"/>
                </a:cxn>
                <a:cxn ang="0">
                  <a:pos x="23" y="66"/>
                </a:cxn>
                <a:cxn ang="0">
                  <a:pos x="31" y="70"/>
                </a:cxn>
                <a:cxn ang="0">
                  <a:pos x="40" y="72"/>
                </a:cxn>
                <a:cxn ang="0">
                  <a:pos x="51" y="73"/>
                </a:cxn>
                <a:cxn ang="0">
                  <a:pos x="60" y="72"/>
                </a:cxn>
                <a:cxn ang="0">
                  <a:pos x="69" y="71"/>
                </a:cxn>
                <a:cxn ang="0">
                  <a:pos x="76" y="68"/>
                </a:cxn>
                <a:cxn ang="0">
                  <a:pos x="83" y="63"/>
                </a:cxn>
                <a:cxn ang="0">
                  <a:pos x="78" y="64"/>
                </a:cxn>
                <a:cxn ang="0">
                  <a:pos x="75" y="64"/>
                </a:cxn>
                <a:cxn ang="0">
                  <a:pos x="70" y="65"/>
                </a:cxn>
                <a:cxn ang="0">
                  <a:pos x="66" y="65"/>
                </a:cxn>
                <a:cxn ang="0">
                  <a:pos x="55" y="64"/>
                </a:cxn>
                <a:cxn ang="0">
                  <a:pos x="45" y="63"/>
                </a:cxn>
                <a:cxn ang="0">
                  <a:pos x="36" y="59"/>
                </a:cxn>
                <a:cxn ang="0">
                  <a:pos x="29" y="55"/>
                </a:cxn>
                <a:cxn ang="0">
                  <a:pos x="22" y="49"/>
                </a:cxn>
                <a:cxn ang="0">
                  <a:pos x="17" y="43"/>
                </a:cxn>
                <a:cxn ang="0">
                  <a:pos x="14" y="36"/>
                </a:cxn>
                <a:cxn ang="0">
                  <a:pos x="13" y="28"/>
                </a:cxn>
              </a:cxnLst>
              <a:rect l="0" t="0" r="r" b="b"/>
              <a:pathLst>
                <a:path w="83" h="73">
                  <a:moveTo>
                    <a:pt x="13" y="28"/>
                  </a:moveTo>
                  <a:lnTo>
                    <a:pt x="14" y="20"/>
                  </a:lnTo>
                  <a:lnTo>
                    <a:pt x="17" y="12"/>
                  </a:lnTo>
                  <a:lnTo>
                    <a:pt x="23" y="5"/>
                  </a:lnTo>
                  <a:lnTo>
                    <a:pt x="31" y="0"/>
                  </a:lnTo>
                  <a:lnTo>
                    <a:pt x="13" y="0"/>
                  </a:lnTo>
                  <a:lnTo>
                    <a:pt x="7" y="6"/>
                  </a:lnTo>
                  <a:lnTo>
                    <a:pt x="4" y="13"/>
                  </a:lnTo>
                  <a:lnTo>
                    <a:pt x="1" y="21"/>
                  </a:lnTo>
                  <a:lnTo>
                    <a:pt x="0" y="30"/>
                  </a:lnTo>
                  <a:lnTo>
                    <a:pt x="1" y="39"/>
                  </a:lnTo>
                  <a:lnTo>
                    <a:pt x="5" y="47"/>
                  </a:lnTo>
                  <a:lnTo>
                    <a:pt x="9" y="54"/>
                  </a:lnTo>
                  <a:lnTo>
                    <a:pt x="15" y="61"/>
                  </a:lnTo>
                  <a:lnTo>
                    <a:pt x="23" y="66"/>
                  </a:lnTo>
                  <a:lnTo>
                    <a:pt x="31" y="70"/>
                  </a:lnTo>
                  <a:lnTo>
                    <a:pt x="40" y="72"/>
                  </a:lnTo>
                  <a:lnTo>
                    <a:pt x="51" y="73"/>
                  </a:lnTo>
                  <a:lnTo>
                    <a:pt x="60" y="72"/>
                  </a:lnTo>
                  <a:lnTo>
                    <a:pt x="69" y="71"/>
                  </a:lnTo>
                  <a:lnTo>
                    <a:pt x="76" y="68"/>
                  </a:lnTo>
                  <a:lnTo>
                    <a:pt x="83" y="63"/>
                  </a:lnTo>
                  <a:lnTo>
                    <a:pt x="78" y="64"/>
                  </a:lnTo>
                  <a:lnTo>
                    <a:pt x="75" y="64"/>
                  </a:lnTo>
                  <a:lnTo>
                    <a:pt x="70" y="65"/>
                  </a:lnTo>
                  <a:lnTo>
                    <a:pt x="66" y="65"/>
                  </a:lnTo>
                  <a:lnTo>
                    <a:pt x="55" y="64"/>
                  </a:lnTo>
                  <a:lnTo>
                    <a:pt x="45" y="63"/>
                  </a:lnTo>
                  <a:lnTo>
                    <a:pt x="36" y="59"/>
                  </a:lnTo>
                  <a:lnTo>
                    <a:pt x="29" y="55"/>
                  </a:lnTo>
                  <a:lnTo>
                    <a:pt x="22" y="49"/>
                  </a:lnTo>
                  <a:lnTo>
                    <a:pt x="17" y="43"/>
                  </a:lnTo>
                  <a:lnTo>
                    <a:pt x="14" y="36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5" name="Freeform 400"/>
            <p:cNvSpPr>
              <a:spLocks/>
            </p:cNvSpPr>
            <p:nvPr/>
          </p:nvSpPr>
          <p:spPr bwMode="auto">
            <a:xfrm>
              <a:off x="2104" y="286"/>
              <a:ext cx="37" cy="33"/>
            </a:xfrm>
            <a:custGeom>
              <a:avLst/>
              <a:gdLst/>
              <a:ahLst/>
              <a:cxnLst>
                <a:cxn ang="0">
                  <a:pos x="12" y="25"/>
                </a:cxn>
                <a:cxn ang="0">
                  <a:pos x="13" y="17"/>
                </a:cxn>
                <a:cxn ang="0">
                  <a:pos x="17" y="10"/>
                </a:cxn>
                <a:cxn ang="0">
                  <a:pos x="22" y="4"/>
                </a:cxn>
                <a:cxn ang="0">
                  <a:pos x="29" y="0"/>
                </a:cxn>
                <a:cxn ang="0">
                  <a:pos x="12" y="0"/>
                </a:cxn>
                <a:cxn ang="0">
                  <a:pos x="7" y="6"/>
                </a:cxn>
                <a:cxn ang="0">
                  <a:pos x="4" y="11"/>
                </a:cxn>
                <a:cxn ang="0">
                  <a:pos x="2" y="18"/>
                </a:cxn>
                <a:cxn ang="0">
                  <a:pos x="0" y="26"/>
                </a:cxn>
                <a:cxn ang="0">
                  <a:pos x="2" y="34"/>
                </a:cxn>
                <a:cxn ang="0">
                  <a:pos x="4" y="41"/>
                </a:cxn>
                <a:cxn ang="0">
                  <a:pos x="9" y="48"/>
                </a:cxn>
                <a:cxn ang="0">
                  <a:pos x="14" y="54"/>
                </a:cxn>
                <a:cxn ang="0">
                  <a:pos x="21" y="59"/>
                </a:cxn>
                <a:cxn ang="0">
                  <a:pos x="28" y="62"/>
                </a:cxn>
                <a:cxn ang="0">
                  <a:pos x="37" y="64"/>
                </a:cxn>
                <a:cxn ang="0">
                  <a:pos x="47" y="66"/>
                </a:cxn>
                <a:cxn ang="0">
                  <a:pos x="55" y="64"/>
                </a:cxn>
                <a:cxn ang="0">
                  <a:pos x="63" y="63"/>
                </a:cxn>
                <a:cxn ang="0">
                  <a:pos x="70" y="61"/>
                </a:cxn>
                <a:cxn ang="0">
                  <a:pos x="75" y="57"/>
                </a:cxn>
                <a:cxn ang="0">
                  <a:pos x="72" y="59"/>
                </a:cxn>
                <a:cxn ang="0">
                  <a:pos x="67" y="59"/>
                </a:cxn>
                <a:cxn ang="0">
                  <a:pos x="64" y="59"/>
                </a:cxn>
                <a:cxn ang="0">
                  <a:pos x="59" y="59"/>
                </a:cxn>
                <a:cxn ang="0">
                  <a:pos x="50" y="57"/>
                </a:cxn>
                <a:cxn ang="0">
                  <a:pos x="41" y="56"/>
                </a:cxn>
                <a:cxn ang="0">
                  <a:pos x="33" y="53"/>
                </a:cxn>
                <a:cxn ang="0">
                  <a:pos x="26" y="48"/>
                </a:cxn>
                <a:cxn ang="0">
                  <a:pos x="20" y="44"/>
                </a:cxn>
                <a:cxn ang="0">
                  <a:pos x="15" y="38"/>
                </a:cxn>
                <a:cxn ang="0">
                  <a:pos x="13" y="32"/>
                </a:cxn>
                <a:cxn ang="0">
                  <a:pos x="12" y="25"/>
                </a:cxn>
              </a:cxnLst>
              <a:rect l="0" t="0" r="r" b="b"/>
              <a:pathLst>
                <a:path w="75" h="66">
                  <a:moveTo>
                    <a:pt x="12" y="25"/>
                  </a:moveTo>
                  <a:lnTo>
                    <a:pt x="13" y="17"/>
                  </a:lnTo>
                  <a:lnTo>
                    <a:pt x="17" y="10"/>
                  </a:lnTo>
                  <a:lnTo>
                    <a:pt x="22" y="4"/>
                  </a:lnTo>
                  <a:lnTo>
                    <a:pt x="29" y="0"/>
                  </a:lnTo>
                  <a:lnTo>
                    <a:pt x="12" y="0"/>
                  </a:lnTo>
                  <a:lnTo>
                    <a:pt x="7" y="6"/>
                  </a:lnTo>
                  <a:lnTo>
                    <a:pt x="4" y="11"/>
                  </a:lnTo>
                  <a:lnTo>
                    <a:pt x="2" y="18"/>
                  </a:lnTo>
                  <a:lnTo>
                    <a:pt x="0" y="26"/>
                  </a:lnTo>
                  <a:lnTo>
                    <a:pt x="2" y="34"/>
                  </a:lnTo>
                  <a:lnTo>
                    <a:pt x="4" y="41"/>
                  </a:lnTo>
                  <a:lnTo>
                    <a:pt x="9" y="48"/>
                  </a:lnTo>
                  <a:lnTo>
                    <a:pt x="14" y="54"/>
                  </a:lnTo>
                  <a:lnTo>
                    <a:pt x="21" y="59"/>
                  </a:lnTo>
                  <a:lnTo>
                    <a:pt x="28" y="62"/>
                  </a:lnTo>
                  <a:lnTo>
                    <a:pt x="37" y="64"/>
                  </a:lnTo>
                  <a:lnTo>
                    <a:pt x="47" y="66"/>
                  </a:lnTo>
                  <a:lnTo>
                    <a:pt x="55" y="64"/>
                  </a:lnTo>
                  <a:lnTo>
                    <a:pt x="63" y="63"/>
                  </a:lnTo>
                  <a:lnTo>
                    <a:pt x="70" y="61"/>
                  </a:lnTo>
                  <a:lnTo>
                    <a:pt x="75" y="57"/>
                  </a:lnTo>
                  <a:lnTo>
                    <a:pt x="72" y="59"/>
                  </a:lnTo>
                  <a:lnTo>
                    <a:pt x="67" y="59"/>
                  </a:lnTo>
                  <a:lnTo>
                    <a:pt x="64" y="59"/>
                  </a:lnTo>
                  <a:lnTo>
                    <a:pt x="59" y="59"/>
                  </a:lnTo>
                  <a:lnTo>
                    <a:pt x="50" y="57"/>
                  </a:lnTo>
                  <a:lnTo>
                    <a:pt x="41" y="56"/>
                  </a:lnTo>
                  <a:lnTo>
                    <a:pt x="33" y="53"/>
                  </a:lnTo>
                  <a:lnTo>
                    <a:pt x="26" y="48"/>
                  </a:lnTo>
                  <a:lnTo>
                    <a:pt x="20" y="44"/>
                  </a:lnTo>
                  <a:lnTo>
                    <a:pt x="15" y="38"/>
                  </a:lnTo>
                  <a:lnTo>
                    <a:pt x="13" y="32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grpSp>
        <p:nvGrpSpPr>
          <p:cNvPr id="8" name="Group 351"/>
          <p:cNvGrpSpPr>
            <a:grpSpLocks noChangeAspect="1"/>
          </p:cNvGrpSpPr>
          <p:nvPr/>
        </p:nvGrpSpPr>
        <p:grpSpPr bwMode="auto">
          <a:xfrm flipH="1">
            <a:off x="6324600" y="1066800"/>
            <a:ext cx="837845" cy="941243"/>
            <a:chOff x="1800" y="152"/>
            <a:chExt cx="697" cy="833"/>
          </a:xfrm>
        </p:grpSpPr>
        <p:sp>
          <p:nvSpPr>
            <p:cNvPr id="77" name="Freeform 355"/>
            <p:cNvSpPr>
              <a:spLocks/>
            </p:cNvSpPr>
            <p:nvPr/>
          </p:nvSpPr>
          <p:spPr bwMode="auto">
            <a:xfrm>
              <a:off x="1809" y="219"/>
              <a:ext cx="169" cy="185"/>
            </a:xfrm>
            <a:custGeom>
              <a:avLst/>
              <a:gdLst/>
              <a:ahLst/>
              <a:cxnLst>
                <a:cxn ang="0">
                  <a:pos x="159" y="29"/>
                </a:cxn>
                <a:cxn ang="0">
                  <a:pos x="128" y="4"/>
                </a:cxn>
                <a:cxn ang="0">
                  <a:pos x="125" y="4"/>
                </a:cxn>
                <a:cxn ang="0">
                  <a:pos x="120" y="2"/>
                </a:cxn>
                <a:cxn ang="0">
                  <a:pos x="112" y="1"/>
                </a:cxn>
                <a:cxn ang="0">
                  <a:pos x="102" y="1"/>
                </a:cxn>
                <a:cxn ang="0">
                  <a:pos x="92" y="0"/>
                </a:cxn>
                <a:cxn ang="0">
                  <a:pos x="83" y="0"/>
                </a:cxn>
                <a:cxn ang="0">
                  <a:pos x="75" y="1"/>
                </a:cxn>
                <a:cxn ang="0">
                  <a:pos x="70" y="4"/>
                </a:cxn>
                <a:cxn ang="0">
                  <a:pos x="67" y="7"/>
                </a:cxn>
                <a:cxn ang="0">
                  <a:pos x="61" y="9"/>
                </a:cxn>
                <a:cxn ang="0">
                  <a:pos x="54" y="13"/>
                </a:cxn>
                <a:cxn ang="0">
                  <a:pos x="46" y="16"/>
                </a:cxn>
                <a:cxn ang="0">
                  <a:pos x="39" y="20"/>
                </a:cxn>
                <a:cxn ang="0">
                  <a:pos x="32" y="25"/>
                </a:cxn>
                <a:cxn ang="0">
                  <a:pos x="28" y="31"/>
                </a:cxn>
                <a:cxn ang="0">
                  <a:pos x="25" y="39"/>
                </a:cxn>
                <a:cxn ang="0">
                  <a:pos x="25" y="60"/>
                </a:cxn>
                <a:cxn ang="0">
                  <a:pos x="29" y="84"/>
                </a:cxn>
                <a:cxn ang="0">
                  <a:pos x="32" y="106"/>
                </a:cxn>
                <a:cxn ang="0">
                  <a:pos x="34" y="120"/>
                </a:cxn>
                <a:cxn ang="0">
                  <a:pos x="36" y="128"/>
                </a:cxn>
                <a:cxn ang="0">
                  <a:pos x="36" y="136"/>
                </a:cxn>
                <a:cxn ang="0">
                  <a:pos x="34" y="143"/>
                </a:cxn>
                <a:cxn ang="0">
                  <a:pos x="34" y="145"/>
                </a:cxn>
                <a:cxn ang="0">
                  <a:pos x="0" y="150"/>
                </a:cxn>
                <a:cxn ang="0">
                  <a:pos x="1" y="151"/>
                </a:cxn>
                <a:cxn ang="0">
                  <a:pos x="4" y="155"/>
                </a:cxn>
                <a:cxn ang="0">
                  <a:pos x="9" y="160"/>
                </a:cxn>
                <a:cxn ang="0">
                  <a:pos x="15" y="166"/>
                </a:cxn>
                <a:cxn ang="0">
                  <a:pos x="22" y="173"/>
                </a:cxn>
                <a:cxn ang="0">
                  <a:pos x="28" y="179"/>
                </a:cxn>
                <a:cxn ang="0">
                  <a:pos x="33" y="185"/>
                </a:cxn>
                <a:cxn ang="0">
                  <a:pos x="38" y="188"/>
                </a:cxn>
                <a:cxn ang="0">
                  <a:pos x="45" y="193"/>
                </a:cxn>
                <a:cxn ang="0">
                  <a:pos x="53" y="196"/>
                </a:cxn>
                <a:cxn ang="0">
                  <a:pos x="57" y="198"/>
                </a:cxn>
                <a:cxn ang="0">
                  <a:pos x="60" y="198"/>
                </a:cxn>
                <a:cxn ang="0">
                  <a:pos x="34" y="224"/>
                </a:cxn>
                <a:cxn ang="0">
                  <a:pos x="66" y="249"/>
                </a:cxn>
                <a:cxn ang="0">
                  <a:pos x="75" y="279"/>
                </a:cxn>
                <a:cxn ang="0">
                  <a:pos x="115" y="281"/>
                </a:cxn>
                <a:cxn ang="0">
                  <a:pos x="146" y="271"/>
                </a:cxn>
                <a:cxn ang="0">
                  <a:pos x="148" y="272"/>
                </a:cxn>
                <a:cxn ang="0">
                  <a:pos x="153" y="277"/>
                </a:cxn>
                <a:cxn ang="0">
                  <a:pos x="159" y="282"/>
                </a:cxn>
                <a:cxn ang="0">
                  <a:pos x="167" y="289"/>
                </a:cxn>
                <a:cxn ang="0">
                  <a:pos x="175" y="296"/>
                </a:cxn>
                <a:cxn ang="0">
                  <a:pos x="183" y="303"/>
                </a:cxn>
                <a:cxn ang="0">
                  <a:pos x="190" y="308"/>
                </a:cxn>
                <a:cxn ang="0">
                  <a:pos x="193" y="311"/>
                </a:cxn>
                <a:cxn ang="0">
                  <a:pos x="200" y="316"/>
                </a:cxn>
                <a:cxn ang="0">
                  <a:pos x="209" y="318"/>
                </a:cxn>
                <a:cxn ang="0">
                  <a:pos x="216" y="321"/>
                </a:cxn>
                <a:cxn ang="0">
                  <a:pos x="219" y="322"/>
                </a:cxn>
                <a:cxn ang="0">
                  <a:pos x="206" y="362"/>
                </a:cxn>
                <a:cxn ang="0">
                  <a:pos x="229" y="370"/>
                </a:cxn>
                <a:cxn ang="0">
                  <a:pos x="287" y="357"/>
                </a:cxn>
                <a:cxn ang="0">
                  <a:pos x="337" y="160"/>
                </a:cxn>
                <a:cxn ang="0">
                  <a:pos x="274" y="103"/>
                </a:cxn>
                <a:cxn ang="0">
                  <a:pos x="159" y="29"/>
                </a:cxn>
              </a:cxnLst>
              <a:rect l="0" t="0" r="r" b="b"/>
              <a:pathLst>
                <a:path w="337" h="370">
                  <a:moveTo>
                    <a:pt x="159" y="29"/>
                  </a:moveTo>
                  <a:lnTo>
                    <a:pt x="128" y="4"/>
                  </a:lnTo>
                  <a:lnTo>
                    <a:pt x="125" y="4"/>
                  </a:lnTo>
                  <a:lnTo>
                    <a:pt x="120" y="2"/>
                  </a:lnTo>
                  <a:lnTo>
                    <a:pt x="112" y="1"/>
                  </a:lnTo>
                  <a:lnTo>
                    <a:pt x="102" y="1"/>
                  </a:lnTo>
                  <a:lnTo>
                    <a:pt x="92" y="0"/>
                  </a:lnTo>
                  <a:lnTo>
                    <a:pt x="83" y="0"/>
                  </a:lnTo>
                  <a:lnTo>
                    <a:pt x="75" y="1"/>
                  </a:lnTo>
                  <a:lnTo>
                    <a:pt x="70" y="4"/>
                  </a:lnTo>
                  <a:lnTo>
                    <a:pt x="67" y="7"/>
                  </a:lnTo>
                  <a:lnTo>
                    <a:pt x="61" y="9"/>
                  </a:lnTo>
                  <a:lnTo>
                    <a:pt x="54" y="13"/>
                  </a:lnTo>
                  <a:lnTo>
                    <a:pt x="46" y="16"/>
                  </a:lnTo>
                  <a:lnTo>
                    <a:pt x="39" y="20"/>
                  </a:lnTo>
                  <a:lnTo>
                    <a:pt x="32" y="25"/>
                  </a:lnTo>
                  <a:lnTo>
                    <a:pt x="28" y="31"/>
                  </a:lnTo>
                  <a:lnTo>
                    <a:pt x="25" y="39"/>
                  </a:lnTo>
                  <a:lnTo>
                    <a:pt x="25" y="60"/>
                  </a:lnTo>
                  <a:lnTo>
                    <a:pt x="29" y="84"/>
                  </a:lnTo>
                  <a:lnTo>
                    <a:pt x="32" y="106"/>
                  </a:lnTo>
                  <a:lnTo>
                    <a:pt x="34" y="120"/>
                  </a:lnTo>
                  <a:lnTo>
                    <a:pt x="36" y="128"/>
                  </a:lnTo>
                  <a:lnTo>
                    <a:pt x="36" y="136"/>
                  </a:lnTo>
                  <a:lnTo>
                    <a:pt x="34" y="143"/>
                  </a:lnTo>
                  <a:lnTo>
                    <a:pt x="34" y="145"/>
                  </a:lnTo>
                  <a:lnTo>
                    <a:pt x="0" y="150"/>
                  </a:lnTo>
                  <a:lnTo>
                    <a:pt x="1" y="151"/>
                  </a:lnTo>
                  <a:lnTo>
                    <a:pt x="4" y="155"/>
                  </a:lnTo>
                  <a:lnTo>
                    <a:pt x="9" y="160"/>
                  </a:lnTo>
                  <a:lnTo>
                    <a:pt x="15" y="166"/>
                  </a:lnTo>
                  <a:lnTo>
                    <a:pt x="22" y="173"/>
                  </a:lnTo>
                  <a:lnTo>
                    <a:pt x="28" y="179"/>
                  </a:lnTo>
                  <a:lnTo>
                    <a:pt x="33" y="185"/>
                  </a:lnTo>
                  <a:lnTo>
                    <a:pt x="38" y="188"/>
                  </a:lnTo>
                  <a:lnTo>
                    <a:pt x="45" y="193"/>
                  </a:lnTo>
                  <a:lnTo>
                    <a:pt x="53" y="196"/>
                  </a:lnTo>
                  <a:lnTo>
                    <a:pt x="57" y="198"/>
                  </a:lnTo>
                  <a:lnTo>
                    <a:pt x="60" y="198"/>
                  </a:lnTo>
                  <a:lnTo>
                    <a:pt x="34" y="224"/>
                  </a:lnTo>
                  <a:lnTo>
                    <a:pt x="66" y="249"/>
                  </a:lnTo>
                  <a:lnTo>
                    <a:pt x="75" y="279"/>
                  </a:lnTo>
                  <a:lnTo>
                    <a:pt x="115" y="281"/>
                  </a:lnTo>
                  <a:lnTo>
                    <a:pt x="146" y="271"/>
                  </a:lnTo>
                  <a:lnTo>
                    <a:pt x="148" y="272"/>
                  </a:lnTo>
                  <a:lnTo>
                    <a:pt x="153" y="277"/>
                  </a:lnTo>
                  <a:lnTo>
                    <a:pt x="159" y="282"/>
                  </a:lnTo>
                  <a:lnTo>
                    <a:pt x="167" y="289"/>
                  </a:lnTo>
                  <a:lnTo>
                    <a:pt x="175" y="296"/>
                  </a:lnTo>
                  <a:lnTo>
                    <a:pt x="183" y="303"/>
                  </a:lnTo>
                  <a:lnTo>
                    <a:pt x="190" y="308"/>
                  </a:lnTo>
                  <a:lnTo>
                    <a:pt x="193" y="311"/>
                  </a:lnTo>
                  <a:lnTo>
                    <a:pt x="200" y="316"/>
                  </a:lnTo>
                  <a:lnTo>
                    <a:pt x="209" y="318"/>
                  </a:lnTo>
                  <a:lnTo>
                    <a:pt x="216" y="321"/>
                  </a:lnTo>
                  <a:lnTo>
                    <a:pt x="219" y="322"/>
                  </a:lnTo>
                  <a:lnTo>
                    <a:pt x="206" y="362"/>
                  </a:lnTo>
                  <a:lnTo>
                    <a:pt x="229" y="370"/>
                  </a:lnTo>
                  <a:lnTo>
                    <a:pt x="287" y="357"/>
                  </a:lnTo>
                  <a:lnTo>
                    <a:pt x="337" y="160"/>
                  </a:lnTo>
                  <a:lnTo>
                    <a:pt x="274" y="103"/>
                  </a:lnTo>
                  <a:lnTo>
                    <a:pt x="159" y="29"/>
                  </a:lnTo>
                  <a:close/>
                </a:path>
              </a:pathLst>
            </a:custGeom>
            <a:solidFill>
              <a:srgbClr val="D86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8" name="Freeform 358"/>
            <p:cNvSpPr>
              <a:spLocks/>
            </p:cNvSpPr>
            <p:nvPr/>
          </p:nvSpPr>
          <p:spPr bwMode="auto">
            <a:xfrm>
              <a:off x="1805" y="434"/>
              <a:ext cx="445" cy="551"/>
            </a:xfrm>
            <a:custGeom>
              <a:avLst/>
              <a:gdLst/>
              <a:ahLst/>
              <a:cxnLst>
                <a:cxn ang="0">
                  <a:pos x="186" y="55"/>
                </a:cxn>
                <a:cxn ang="0">
                  <a:pos x="167" y="74"/>
                </a:cxn>
                <a:cxn ang="0">
                  <a:pos x="124" y="116"/>
                </a:cxn>
                <a:cxn ang="0">
                  <a:pos x="82" y="160"/>
                </a:cxn>
                <a:cxn ang="0">
                  <a:pos x="61" y="184"/>
                </a:cxn>
                <a:cxn ang="0">
                  <a:pos x="50" y="209"/>
                </a:cxn>
                <a:cxn ang="0">
                  <a:pos x="29" y="251"/>
                </a:cxn>
                <a:cxn ang="0">
                  <a:pos x="8" y="296"/>
                </a:cxn>
                <a:cxn ang="0">
                  <a:pos x="0" y="323"/>
                </a:cxn>
                <a:cxn ang="0">
                  <a:pos x="9" y="363"/>
                </a:cxn>
                <a:cxn ang="0">
                  <a:pos x="27" y="436"/>
                </a:cxn>
                <a:cxn ang="0">
                  <a:pos x="45" y="506"/>
                </a:cxn>
                <a:cxn ang="0">
                  <a:pos x="53" y="537"/>
                </a:cxn>
                <a:cxn ang="0">
                  <a:pos x="63" y="570"/>
                </a:cxn>
                <a:cxn ang="0">
                  <a:pos x="71" y="611"/>
                </a:cxn>
                <a:cxn ang="0">
                  <a:pos x="57" y="766"/>
                </a:cxn>
                <a:cxn ang="0">
                  <a:pos x="46" y="921"/>
                </a:cxn>
                <a:cxn ang="0">
                  <a:pos x="50" y="997"/>
                </a:cxn>
                <a:cxn ang="0">
                  <a:pos x="55" y="1067"/>
                </a:cxn>
                <a:cxn ang="0">
                  <a:pos x="71" y="1065"/>
                </a:cxn>
                <a:cxn ang="0">
                  <a:pos x="110" y="1059"/>
                </a:cxn>
                <a:cxn ang="0">
                  <a:pos x="154" y="1054"/>
                </a:cxn>
                <a:cxn ang="0">
                  <a:pos x="186" y="1054"/>
                </a:cxn>
                <a:cxn ang="0">
                  <a:pos x="204" y="1058"/>
                </a:cxn>
                <a:cxn ang="0">
                  <a:pos x="230" y="1063"/>
                </a:cxn>
                <a:cxn ang="0">
                  <a:pos x="265" y="1068"/>
                </a:cxn>
                <a:cxn ang="0">
                  <a:pos x="303" y="1075"/>
                </a:cxn>
                <a:cxn ang="0">
                  <a:pos x="340" y="1083"/>
                </a:cxn>
                <a:cxn ang="0">
                  <a:pos x="374" y="1090"/>
                </a:cxn>
                <a:cxn ang="0">
                  <a:pos x="401" y="1095"/>
                </a:cxn>
                <a:cxn ang="0">
                  <a:pos x="418" y="1099"/>
                </a:cxn>
                <a:cxn ang="0">
                  <a:pos x="441" y="1103"/>
                </a:cxn>
                <a:cxn ang="0">
                  <a:pos x="465" y="1102"/>
                </a:cxn>
                <a:cxn ang="0">
                  <a:pos x="489" y="1098"/>
                </a:cxn>
                <a:cxn ang="0">
                  <a:pos x="515" y="1091"/>
                </a:cxn>
                <a:cxn ang="0">
                  <a:pos x="545" y="1082"/>
                </a:cxn>
                <a:cxn ang="0">
                  <a:pos x="579" y="1068"/>
                </a:cxn>
                <a:cxn ang="0">
                  <a:pos x="609" y="1057"/>
                </a:cxn>
                <a:cxn ang="0">
                  <a:pos x="625" y="1049"/>
                </a:cxn>
                <a:cxn ang="0">
                  <a:pos x="640" y="1046"/>
                </a:cxn>
                <a:cxn ang="0">
                  <a:pos x="665" y="1045"/>
                </a:cxn>
                <a:cxn ang="0">
                  <a:pos x="691" y="1046"/>
                </a:cxn>
                <a:cxn ang="0">
                  <a:pos x="701" y="1046"/>
                </a:cxn>
                <a:cxn ang="0">
                  <a:pos x="655" y="701"/>
                </a:cxn>
                <a:cxn ang="0">
                  <a:pos x="844" y="464"/>
                </a:cxn>
                <a:cxn ang="0">
                  <a:pos x="814" y="388"/>
                </a:cxn>
                <a:cxn ang="0">
                  <a:pos x="796" y="365"/>
                </a:cxn>
                <a:cxn ang="0">
                  <a:pos x="753" y="312"/>
                </a:cxn>
                <a:cxn ang="0">
                  <a:pos x="710" y="258"/>
                </a:cxn>
                <a:cxn ang="0">
                  <a:pos x="688" y="229"/>
                </a:cxn>
                <a:cxn ang="0">
                  <a:pos x="673" y="204"/>
                </a:cxn>
                <a:cxn ang="0">
                  <a:pos x="646" y="159"/>
                </a:cxn>
                <a:cxn ang="0">
                  <a:pos x="619" y="115"/>
                </a:cxn>
                <a:cxn ang="0">
                  <a:pos x="608" y="96"/>
                </a:cxn>
                <a:cxn ang="0">
                  <a:pos x="600" y="90"/>
                </a:cxn>
                <a:cxn ang="0">
                  <a:pos x="580" y="76"/>
                </a:cxn>
                <a:cxn ang="0">
                  <a:pos x="558" y="61"/>
                </a:cxn>
                <a:cxn ang="0">
                  <a:pos x="542" y="51"/>
                </a:cxn>
                <a:cxn ang="0">
                  <a:pos x="530" y="47"/>
                </a:cxn>
                <a:cxn ang="0">
                  <a:pos x="513" y="46"/>
                </a:cxn>
                <a:cxn ang="0">
                  <a:pos x="500" y="47"/>
                </a:cxn>
                <a:cxn ang="0">
                  <a:pos x="494" y="48"/>
                </a:cxn>
                <a:cxn ang="0">
                  <a:pos x="222" y="0"/>
                </a:cxn>
              </a:cxnLst>
              <a:rect l="0" t="0" r="r" b="b"/>
              <a:pathLst>
                <a:path w="890" h="1103">
                  <a:moveTo>
                    <a:pt x="222" y="0"/>
                  </a:moveTo>
                  <a:lnTo>
                    <a:pt x="186" y="55"/>
                  </a:lnTo>
                  <a:lnTo>
                    <a:pt x="181" y="60"/>
                  </a:lnTo>
                  <a:lnTo>
                    <a:pt x="167" y="74"/>
                  </a:lnTo>
                  <a:lnTo>
                    <a:pt x="147" y="93"/>
                  </a:lnTo>
                  <a:lnTo>
                    <a:pt x="124" y="116"/>
                  </a:lnTo>
                  <a:lnTo>
                    <a:pt x="101" y="139"/>
                  </a:lnTo>
                  <a:lnTo>
                    <a:pt x="82" y="160"/>
                  </a:lnTo>
                  <a:lnTo>
                    <a:pt x="67" y="176"/>
                  </a:lnTo>
                  <a:lnTo>
                    <a:pt x="61" y="184"/>
                  </a:lnTo>
                  <a:lnTo>
                    <a:pt x="57" y="192"/>
                  </a:lnTo>
                  <a:lnTo>
                    <a:pt x="50" y="209"/>
                  </a:lnTo>
                  <a:lnTo>
                    <a:pt x="40" y="228"/>
                  </a:lnTo>
                  <a:lnTo>
                    <a:pt x="29" y="251"/>
                  </a:lnTo>
                  <a:lnTo>
                    <a:pt x="17" y="275"/>
                  </a:lnTo>
                  <a:lnTo>
                    <a:pt x="8" y="296"/>
                  </a:lnTo>
                  <a:lnTo>
                    <a:pt x="2" y="312"/>
                  </a:lnTo>
                  <a:lnTo>
                    <a:pt x="0" y="323"/>
                  </a:lnTo>
                  <a:lnTo>
                    <a:pt x="3" y="336"/>
                  </a:lnTo>
                  <a:lnTo>
                    <a:pt x="9" y="363"/>
                  </a:lnTo>
                  <a:lnTo>
                    <a:pt x="17" y="398"/>
                  </a:lnTo>
                  <a:lnTo>
                    <a:pt x="27" y="436"/>
                  </a:lnTo>
                  <a:lnTo>
                    <a:pt x="37" y="474"/>
                  </a:lnTo>
                  <a:lnTo>
                    <a:pt x="45" y="506"/>
                  </a:lnTo>
                  <a:lnTo>
                    <a:pt x="50" y="529"/>
                  </a:lnTo>
                  <a:lnTo>
                    <a:pt x="53" y="537"/>
                  </a:lnTo>
                  <a:lnTo>
                    <a:pt x="56" y="547"/>
                  </a:lnTo>
                  <a:lnTo>
                    <a:pt x="63" y="570"/>
                  </a:lnTo>
                  <a:lnTo>
                    <a:pt x="69" y="595"/>
                  </a:lnTo>
                  <a:lnTo>
                    <a:pt x="71" y="611"/>
                  </a:lnTo>
                  <a:lnTo>
                    <a:pt x="65" y="661"/>
                  </a:lnTo>
                  <a:lnTo>
                    <a:pt x="57" y="766"/>
                  </a:lnTo>
                  <a:lnTo>
                    <a:pt x="49" y="870"/>
                  </a:lnTo>
                  <a:lnTo>
                    <a:pt x="46" y="921"/>
                  </a:lnTo>
                  <a:lnTo>
                    <a:pt x="47" y="946"/>
                  </a:lnTo>
                  <a:lnTo>
                    <a:pt x="50" y="997"/>
                  </a:lnTo>
                  <a:lnTo>
                    <a:pt x="54" y="1045"/>
                  </a:lnTo>
                  <a:lnTo>
                    <a:pt x="55" y="1067"/>
                  </a:lnTo>
                  <a:lnTo>
                    <a:pt x="60" y="1066"/>
                  </a:lnTo>
                  <a:lnTo>
                    <a:pt x="71" y="1065"/>
                  </a:lnTo>
                  <a:lnTo>
                    <a:pt x="90" y="1061"/>
                  </a:lnTo>
                  <a:lnTo>
                    <a:pt x="110" y="1059"/>
                  </a:lnTo>
                  <a:lnTo>
                    <a:pt x="132" y="1056"/>
                  </a:lnTo>
                  <a:lnTo>
                    <a:pt x="154" y="1054"/>
                  </a:lnTo>
                  <a:lnTo>
                    <a:pt x="173" y="1053"/>
                  </a:lnTo>
                  <a:lnTo>
                    <a:pt x="186" y="1054"/>
                  </a:lnTo>
                  <a:lnTo>
                    <a:pt x="193" y="1056"/>
                  </a:lnTo>
                  <a:lnTo>
                    <a:pt x="204" y="1058"/>
                  </a:lnTo>
                  <a:lnTo>
                    <a:pt x="215" y="1059"/>
                  </a:lnTo>
                  <a:lnTo>
                    <a:pt x="230" y="1063"/>
                  </a:lnTo>
                  <a:lnTo>
                    <a:pt x="246" y="1065"/>
                  </a:lnTo>
                  <a:lnTo>
                    <a:pt x="265" y="1068"/>
                  </a:lnTo>
                  <a:lnTo>
                    <a:pt x="283" y="1072"/>
                  </a:lnTo>
                  <a:lnTo>
                    <a:pt x="303" y="1075"/>
                  </a:lnTo>
                  <a:lnTo>
                    <a:pt x="321" y="1080"/>
                  </a:lnTo>
                  <a:lnTo>
                    <a:pt x="340" y="1083"/>
                  </a:lnTo>
                  <a:lnTo>
                    <a:pt x="358" y="1087"/>
                  </a:lnTo>
                  <a:lnTo>
                    <a:pt x="374" y="1090"/>
                  </a:lnTo>
                  <a:lnTo>
                    <a:pt x="389" y="1092"/>
                  </a:lnTo>
                  <a:lnTo>
                    <a:pt x="401" y="1095"/>
                  </a:lnTo>
                  <a:lnTo>
                    <a:pt x="411" y="1097"/>
                  </a:lnTo>
                  <a:lnTo>
                    <a:pt x="418" y="1099"/>
                  </a:lnTo>
                  <a:lnTo>
                    <a:pt x="429" y="1102"/>
                  </a:lnTo>
                  <a:lnTo>
                    <a:pt x="441" y="1103"/>
                  </a:lnTo>
                  <a:lnTo>
                    <a:pt x="452" y="1103"/>
                  </a:lnTo>
                  <a:lnTo>
                    <a:pt x="465" y="1102"/>
                  </a:lnTo>
                  <a:lnTo>
                    <a:pt x="477" y="1101"/>
                  </a:lnTo>
                  <a:lnTo>
                    <a:pt x="489" y="1098"/>
                  </a:lnTo>
                  <a:lnTo>
                    <a:pt x="502" y="1095"/>
                  </a:lnTo>
                  <a:lnTo>
                    <a:pt x="515" y="1091"/>
                  </a:lnTo>
                  <a:lnTo>
                    <a:pt x="528" y="1087"/>
                  </a:lnTo>
                  <a:lnTo>
                    <a:pt x="545" y="1082"/>
                  </a:lnTo>
                  <a:lnTo>
                    <a:pt x="562" y="1075"/>
                  </a:lnTo>
                  <a:lnTo>
                    <a:pt x="579" y="1068"/>
                  </a:lnTo>
                  <a:lnTo>
                    <a:pt x="595" y="1063"/>
                  </a:lnTo>
                  <a:lnTo>
                    <a:pt x="609" y="1057"/>
                  </a:lnTo>
                  <a:lnTo>
                    <a:pt x="619" y="1052"/>
                  </a:lnTo>
                  <a:lnTo>
                    <a:pt x="625" y="1049"/>
                  </a:lnTo>
                  <a:lnTo>
                    <a:pt x="631" y="1048"/>
                  </a:lnTo>
                  <a:lnTo>
                    <a:pt x="640" y="1046"/>
                  </a:lnTo>
                  <a:lnTo>
                    <a:pt x="653" y="1046"/>
                  </a:lnTo>
                  <a:lnTo>
                    <a:pt x="665" y="1045"/>
                  </a:lnTo>
                  <a:lnTo>
                    <a:pt x="679" y="1046"/>
                  </a:lnTo>
                  <a:lnTo>
                    <a:pt x="691" y="1046"/>
                  </a:lnTo>
                  <a:lnTo>
                    <a:pt x="698" y="1046"/>
                  </a:lnTo>
                  <a:lnTo>
                    <a:pt x="701" y="1046"/>
                  </a:lnTo>
                  <a:lnTo>
                    <a:pt x="663" y="895"/>
                  </a:lnTo>
                  <a:lnTo>
                    <a:pt x="655" y="701"/>
                  </a:lnTo>
                  <a:lnTo>
                    <a:pt x="693" y="570"/>
                  </a:lnTo>
                  <a:lnTo>
                    <a:pt x="844" y="464"/>
                  </a:lnTo>
                  <a:lnTo>
                    <a:pt x="890" y="429"/>
                  </a:lnTo>
                  <a:lnTo>
                    <a:pt x="814" y="388"/>
                  </a:lnTo>
                  <a:lnTo>
                    <a:pt x="808" y="381"/>
                  </a:lnTo>
                  <a:lnTo>
                    <a:pt x="796" y="365"/>
                  </a:lnTo>
                  <a:lnTo>
                    <a:pt x="776" y="341"/>
                  </a:lnTo>
                  <a:lnTo>
                    <a:pt x="753" y="312"/>
                  </a:lnTo>
                  <a:lnTo>
                    <a:pt x="730" y="285"/>
                  </a:lnTo>
                  <a:lnTo>
                    <a:pt x="710" y="258"/>
                  </a:lnTo>
                  <a:lnTo>
                    <a:pt x="695" y="240"/>
                  </a:lnTo>
                  <a:lnTo>
                    <a:pt x="688" y="229"/>
                  </a:lnTo>
                  <a:lnTo>
                    <a:pt x="684" y="220"/>
                  </a:lnTo>
                  <a:lnTo>
                    <a:pt x="673" y="204"/>
                  </a:lnTo>
                  <a:lnTo>
                    <a:pt x="661" y="182"/>
                  </a:lnTo>
                  <a:lnTo>
                    <a:pt x="646" y="159"/>
                  </a:lnTo>
                  <a:lnTo>
                    <a:pt x="632" y="135"/>
                  </a:lnTo>
                  <a:lnTo>
                    <a:pt x="619" y="115"/>
                  </a:lnTo>
                  <a:lnTo>
                    <a:pt x="611" y="101"/>
                  </a:lnTo>
                  <a:lnTo>
                    <a:pt x="608" y="96"/>
                  </a:lnTo>
                  <a:lnTo>
                    <a:pt x="606" y="94"/>
                  </a:lnTo>
                  <a:lnTo>
                    <a:pt x="600" y="90"/>
                  </a:lnTo>
                  <a:lnTo>
                    <a:pt x="591" y="83"/>
                  </a:lnTo>
                  <a:lnTo>
                    <a:pt x="580" y="76"/>
                  </a:lnTo>
                  <a:lnTo>
                    <a:pt x="569" y="68"/>
                  </a:lnTo>
                  <a:lnTo>
                    <a:pt x="558" y="61"/>
                  </a:lnTo>
                  <a:lnTo>
                    <a:pt x="549" y="54"/>
                  </a:lnTo>
                  <a:lnTo>
                    <a:pt x="542" y="51"/>
                  </a:lnTo>
                  <a:lnTo>
                    <a:pt x="536" y="48"/>
                  </a:lnTo>
                  <a:lnTo>
                    <a:pt x="530" y="47"/>
                  </a:lnTo>
                  <a:lnTo>
                    <a:pt x="521" y="46"/>
                  </a:lnTo>
                  <a:lnTo>
                    <a:pt x="513" y="46"/>
                  </a:lnTo>
                  <a:lnTo>
                    <a:pt x="505" y="47"/>
                  </a:lnTo>
                  <a:lnTo>
                    <a:pt x="500" y="47"/>
                  </a:lnTo>
                  <a:lnTo>
                    <a:pt x="495" y="48"/>
                  </a:lnTo>
                  <a:lnTo>
                    <a:pt x="494" y="48"/>
                  </a:lnTo>
                  <a:lnTo>
                    <a:pt x="441" y="36"/>
                  </a:lnTo>
                  <a:lnTo>
                    <a:pt x="222" y="0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79" name="Freeform 360"/>
            <p:cNvSpPr>
              <a:spLocks/>
            </p:cNvSpPr>
            <p:nvPr/>
          </p:nvSpPr>
          <p:spPr bwMode="auto">
            <a:xfrm>
              <a:off x="1882" y="649"/>
              <a:ext cx="380" cy="233"/>
            </a:xfrm>
            <a:custGeom>
              <a:avLst/>
              <a:gdLst/>
              <a:ahLst/>
              <a:cxnLst>
                <a:cxn ang="0">
                  <a:pos x="677" y="18"/>
                </a:cxn>
                <a:cxn ang="0">
                  <a:pos x="486" y="21"/>
                </a:cxn>
                <a:cxn ang="0">
                  <a:pos x="475" y="24"/>
                </a:cxn>
                <a:cxn ang="0">
                  <a:pos x="448" y="31"/>
                </a:cxn>
                <a:cxn ang="0">
                  <a:pos x="420" y="40"/>
                </a:cxn>
                <a:cxn ang="0">
                  <a:pos x="403" y="48"/>
                </a:cxn>
                <a:cxn ang="0">
                  <a:pos x="384" y="65"/>
                </a:cxn>
                <a:cxn ang="0">
                  <a:pos x="349" y="94"/>
                </a:cxn>
                <a:cxn ang="0">
                  <a:pos x="316" y="124"/>
                </a:cxn>
                <a:cxn ang="0">
                  <a:pos x="297" y="142"/>
                </a:cxn>
                <a:cxn ang="0">
                  <a:pos x="283" y="159"/>
                </a:cxn>
                <a:cxn ang="0">
                  <a:pos x="263" y="189"/>
                </a:cxn>
                <a:cxn ang="0">
                  <a:pos x="243" y="218"/>
                </a:cxn>
                <a:cxn ang="0">
                  <a:pos x="234" y="230"/>
                </a:cxn>
                <a:cxn ang="0">
                  <a:pos x="194" y="252"/>
                </a:cxn>
                <a:cxn ang="0">
                  <a:pos x="183" y="256"/>
                </a:cxn>
                <a:cxn ang="0">
                  <a:pos x="167" y="260"/>
                </a:cxn>
                <a:cxn ang="0">
                  <a:pos x="152" y="264"/>
                </a:cxn>
                <a:cxn ang="0">
                  <a:pos x="142" y="265"/>
                </a:cxn>
                <a:cxn ang="0">
                  <a:pos x="111" y="264"/>
                </a:cxn>
                <a:cxn ang="0">
                  <a:pos x="73" y="260"/>
                </a:cxn>
                <a:cxn ang="0">
                  <a:pos x="45" y="257"/>
                </a:cxn>
                <a:cxn ang="0">
                  <a:pos x="0" y="301"/>
                </a:cxn>
                <a:cxn ang="0">
                  <a:pos x="158" y="452"/>
                </a:cxn>
                <a:cxn ang="0">
                  <a:pos x="175" y="455"/>
                </a:cxn>
                <a:cxn ang="0">
                  <a:pos x="201" y="461"/>
                </a:cxn>
                <a:cxn ang="0">
                  <a:pos x="222" y="464"/>
                </a:cxn>
                <a:cxn ang="0">
                  <a:pos x="237" y="461"/>
                </a:cxn>
                <a:cxn ang="0">
                  <a:pos x="267" y="439"/>
                </a:cxn>
                <a:cxn ang="0">
                  <a:pos x="303" y="409"/>
                </a:cxn>
                <a:cxn ang="0">
                  <a:pos x="329" y="387"/>
                </a:cxn>
                <a:cxn ang="0">
                  <a:pos x="448" y="202"/>
                </a:cxn>
                <a:cxn ang="0">
                  <a:pos x="511" y="136"/>
                </a:cxn>
                <a:cxn ang="0">
                  <a:pos x="531" y="141"/>
                </a:cxn>
                <a:cxn ang="0">
                  <a:pos x="559" y="146"/>
                </a:cxn>
                <a:cxn ang="0">
                  <a:pos x="585" y="153"/>
                </a:cxn>
                <a:cxn ang="0">
                  <a:pos x="604" y="159"/>
                </a:cxn>
                <a:cxn ang="0">
                  <a:pos x="629" y="166"/>
                </a:cxn>
                <a:cxn ang="0">
                  <a:pos x="657" y="172"/>
                </a:cxn>
                <a:cxn ang="0">
                  <a:pos x="680" y="176"/>
                </a:cxn>
                <a:cxn ang="0">
                  <a:pos x="696" y="175"/>
                </a:cxn>
                <a:cxn ang="0">
                  <a:pos x="715" y="171"/>
                </a:cxn>
                <a:cxn ang="0">
                  <a:pos x="736" y="165"/>
                </a:cxn>
                <a:cxn ang="0">
                  <a:pos x="749" y="160"/>
                </a:cxn>
                <a:cxn ang="0">
                  <a:pos x="760" y="106"/>
                </a:cxn>
                <a:cxn ang="0">
                  <a:pos x="733" y="2"/>
                </a:cxn>
              </a:cxnLst>
              <a:rect l="0" t="0" r="r" b="b"/>
              <a:pathLst>
                <a:path w="760" h="464">
                  <a:moveTo>
                    <a:pt x="733" y="2"/>
                  </a:moveTo>
                  <a:lnTo>
                    <a:pt x="677" y="18"/>
                  </a:lnTo>
                  <a:lnTo>
                    <a:pt x="602" y="0"/>
                  </a:lnTo>
                  <a:lnTo>
                    <a:pt x="486" y="21"/>
                  </a:lnTo>
                  <a:lnTo>
                    <a:pt x="483" y="22"/>
                  </a:lnTo>
                  <a:lnTo>
                    <a:pt x="475" y="24"/>
                  </a:lnTo>
                  <a:lnTo>
                    <a:pt x="463" y="28"/>
                  </a:lnTo>
                  <a:lnTo>
                    <a:pt x="448" y="31"/>
                  </a:lnTo>
                  <a:lnTo>
                    <a:pt x="434" y="36"/>
                  </a:lnTo>
                  <a:lnTo>
                    <a:pt x="420" y="40"/>
                  </a:lnTo>
                  <a:lnTo>
                    <a:pt x="410" y="45"/>
                  </a:lnTo>
                  <a:lnTo>
                    <a:pt x="403" y="48"/>
                  </a:lnTo>
                  <a:lnTo>
                    <a:pt x="396" y="54"/>
                  </a:lnTo>
                  <a:lnTo>
                    <a:pt x="384" y="65"/>
                  </a:lnTo>
                  <a:lnTo>
                    <a:pt x="367" y="78"/>
                  </a:lnTo>
                  <a:lnTo>
                    <a:pt x="349" y="94"/>
                  </a:lnTo>
                  <a:lnTo>
                    <a:pt x="331" y="111"/>
                  </a:lnTo>
                  <a:lnTo>
                    <a:pt x="316" y="124"/>
                  </a:lnTo>
                  <a:lnTo>
                    <a:pt x="303" y="136"/>
                  </a:lnTo>
                  <a:lnTo>
                    <a:pt x="297" y="142"/>
                  </a:lnTo>
                  <a:lnTo>
                    <a:pt x="293" y="147"/>
                  </a:lnTo>
                  <a:lnTo>
                    <a:pt x="283" y="159"/>
                  </a:lnTo>
                  <a:lnTo>
                    <a:pt x="274" y="173"/>
                  </a:lnTo>
                  <a:lnTo>
                    <a:pt x="263" y="189"/>
                  </a:lnTo>
                  <a:lnTo>
                    <a:pt x="252" y="204"/>
                  </a:lnTo>
                  <a:lnTo>
                    <a:pt x="243" y="218"/>
                  </a:lnTo>
                  <a:lnTo>
                    <a:pt x="236" y="227"/>
                  </a:lnTo>
                  <a:lnTo>
                    <a:pt x="234" y="230"/>
                  </a:lnTo>
                  <a:lnTo>
                    <a:pt x="196" y="252"/>
                  </a:lnTo>
                  <a:lnTo>
                    <a:pt x="194" y="252"/>
                  </a:lnTo>
                  <a:lnTo>
                    <a:pt x="189" y="254"/>
                  </a:lnTo>
                  <a:lnTo>
                    <a:pt x="183" y="256"/>
                  </a:lnTo>
                  <a:lnTo>
                    <a:pt x="175" y="258"/>
                  </a:lnTo>
                  <a:lnTo>
                    <a:pt x="167" y="260"/>
                  </a:lnTo>
                  <a:lnTo>
                    <a:pt x="159" y="262"/>
                  </a:lnTo>
                  <a:lnTo>
                    <a:pt x="152" y="264"/>
                  </a:lnTo>
                  <a:lnTo>
                    <a:pt x="149" y="265"/>
                  </a:lnTo>
                  <a:lnTo>
                    <a:pt x="142" y="265"/>
                  </a:lnTo>
                  <a:lnTo>
                    <a:pt x="128" y="265"/>
                  </a:lnTo>
                  <a:lnTo>
                    <a:pt x="111" y="264"/>
                  </a:lnTo>
                  <a:lnTo>
                    <a:pt x="91" y="262"/>
                  </a:lnTo>
                  <a:lnTo>
                    <a:pt x="73" y="260"/>
                  </a:lnTo>
                  <a:lnTo>
                    <a:pt x="57" y="258"/>
                  </a:lnTo>
                  <a:lnTo>
                    <a:pt x="45" y="257"/>
                  </a:lnTo>
                  <a:lnTo>
                    <a:pt x="40" y="257"/>
                  </a:lnTo>
                  <a:lnTo>
                    <a:pt x="0" y="301"/>
                  </a:lnTo>
                  <a:lnTo>
                    <a:pt x="156" y="452"/>
                  </a:lnTo>
                  <a:lnTo>
                    <a:pt x="158" y="452"/>
                  </a:lnTo>
                  <a:lnTo>
                    <a:pt x="165" y="454"/>
                  </a:lnTo>
                  <a:lnTo>
                    <a:pt x="175" y="455"/>
                  </a:lnTo>
                  <a:lnTo>
                    <a:pt x="188" y="457"/>
                  </a:lnTo>
                  <a:lnTo>
                    <a:pt x="201" y="461"/>
                  </a:lnTo>
                  <a:lnTo>
                    <a:pt x="212" y="462"/>
                  </a:lnTo>
                  <a:lnTo>
                    <a:pt x="222" y="464"/>
                  </a:lnTo>
                  <a:lnTo>
                    <a:pt x="229" y="464"/>
                  </a:lnTo>
                  <a:lnTo>
                    <a:pt x="237" y="461"/>
                  </a:lnTo>
                  <a:lnTo>
                    <a:pt x="251" y="452"/>
                  </a:lnTo>
                  <a:lnTo>
                    <a:pt x="267" y="439"/>
                  </a:lnTo>
                  <a:lnTo>
                    <a:pt x="286" y="424"/>
                  </a:lnTo>
                  <a:lnTo>
                    <a:pt x="303" y="409"/>
                  </a:lnTo>
                  <a:lnTo>
                    <a:pt x="318" y="396"/>
                  </a:lnTo>
                  <a:lnTo>
                    <a:pt x="329" y="387"/>
                  </a:lnTo>
                  <a:lnTo>
                    <a:pt x="333" y="384"/>
                  </a:lnTo>
                  <a:lnTo>
                    <a:pt x="448" y="202"/>
                  </a:lnTo>
                  <a:lnTo>
                    <a:pt x="509" y="136"/>
                  </a:lnTo>
                  <a:lnTo>
                    <a:pt x="511" y="136"/>
                  </a:lnTo>
                  <a:lnTo>
                    <a:pt x="519" y="138"/>
                  </a:lnTo>
                  <a:lnTo>
                    <a:pt x="531" y="141"/>
                  </a:lnTo>
                  <a:lnTo>
                    <a:pt x="545" y="143"/>
                  </a:lnTo>
                  <a:lnTo>
                    <a:pt x="559" y="146"/>
                  </a:lnTo>
                  <a:lnTo>
                    <a:pt x="572" y="150"/>
                  </a:lnTo>
                  <a:lnTo>
                    <a:pt x="585" y="153"/>
                  </a:lnTo>
                  <a:lnTo>
                    <a:pt x="594" y="157"/>
                  </a:lnTo>
                  <a:lnTo>
                    <a:pt x="604" y="159"/>
                  </a:lnTo>
                  <a:lnTo>
                    <a:pt x="615" y="162"/>
                  </a:lnTo>
                  <a:lnTo>
                    <a:pt x="629" y="166"/>
                  </a:lnTo>
                  <a:lnTo>
                    <a:pt x="643" y="169"/>
                  </a:lnTo>
                  <a:lnTo>
                    <a:pt x="657" y="172"/>
                  </a:lnTo>
                  <a:lnTo>
                    <a:pt x="669" y="174"/>
                  </a:lnTo>
                  <a:lnTo>
                    <a:pt x="680" y="176"/>
                  </a:lnTo>
                  <a:lnTo>
                    <a:pt x="688" y="176"/>
                  </a:lnTo>
                  <a:lnTo>
                    <a:pt x="696" y="175"/>
                  </a:lnTo>
                  <a:lnTo>
                    <a:pt x="705" y="174"/>
                  </a:lnTo>
                  <a:lnTo>
                    <a:pt x="715" y="171"/>
                  </a:lnTo>
                  <a:lnTo>
                    <a:pt x="726" y="167"/>
                  </a:lnTo>
                  <a:lnTo>
                    <a:pt x="736" y="165"/>
                  </a:lnTo>
                  <a:lnTo>
                    <a:pt x="744" y="161"/>
                  </a:lnTo>
                  <a:lnTo>
                    <a:pt x="749" y="160"/>
                  </a:lnTo>
                  <a:lnTo>
                    <a:pt x="751" y="159"/>
                  </a:lnTo>
                  <a:lnTo>
                    <a:pt x="760" y="106"/>
                  </a:lnTo>
                  <a:lnTo>
                    <a:pt x="758" y="61"/>
                  </a:lnTo>
                  <a:lnTo>
                    <a:pt x="733" y="2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0" name="Freeform 361"/>
            <p:cNvSpPr>
              <a:spLocks/>
            </p:cNvSpPr>
            <p:nvPr/>
          </p:nvSpPr>
          <p:spPr bwMode="auto">
            <a:xfrm>
              <a:off x="1909" y="266"/>
              <a:ext cx="235" cy="212"/>
            </a:xfrm>
            <a:custGeom>
              <a:avLst/>
              <a:gdLst/>
              <a:ahLst/>
              <a:cxnLst>
                <a:cxn ang="0">
                  <a:pos x="55" y="48"/>
                </a:cxn>
                <a:cxn ang="0">
                  <a:pos x="47" y="73"/>
                </a:cxn>
                <a:cxn ang="0">
                  <a:pos x="2" y="95"/>
                </a:cxn>
                <a:cxn ang="0">
                  <a:pos x="0" y="148"/>
                </a:cxn>
                <a:cxn ang="0">
                  <a:pos x="2" y="152"/>
                </a:cxn>
                <a:cxn ang="0">
                  <a:pos x="8" y="159"/>
                </a:cxn>
                <a:cxn ang="0">
                  <a:pos x="16" y="168"/>
                </a:cxn>
                <a:cxn ang="0">
                  <a:pos x="25" y="176"/>
                </a:cxn>
                <a:cxn ang="0">
                  <a:pos x="35" y="184"/>
                </a:cxn>
                <a:cxn ang="0">
                  <a:pos x="42" y="192"/>
                </a:cxn>
                <a:cxn ang="0">
                  <a:pos x="47" y="199"/>
                </a:cxn>
                <a:cxn ang="0">
                  <a:pos x="50" y="201"/>
                </a:cxn>
                <a:cxn ang="0">
                  <a:pos x="58" y="277"/>
                </a:cxn>
                <a:cxn ang="0">
                  <a:pos x="47" y="350"/>
                </a:cxn>
                <a:cxn ang="0">
                  <a:pos x="50" y="352"/>
                </a:cxn>
                <a:cxn ang="0">
                  <a:pos x="58" y="358"/>
                </a:cxn>
                <a:cxn ang="0">
                  <a:pos x="69" y="367"/>
                </a:cxn>
                <a:cxn ang="0">
                  <a:pos x="82" y="378"/>
                </a:cxn>
                <a:cxn ang="0">
                  <a:pos x="96" y="388"/>
                </a:cxn>
                <a:cxn ang="0">
                  <a:pos x="110" y="398"/>
                </a:cxn>
                <a:cxn ang="0">
                  <a:pos x="120" y="406"/>
                </a:cxn>
                <a:cxn ang="0">
                  <a:pos x="128" y="411"/>
                </a:cxn>
                <a:cxn ang="0">
                  <a:pos x="135" y="413"/>
                </a:cxn>
                <a:cxn ang="0">
                  <a:pos x="144" y="416"/>
                </a:cxn>
                <a:cxn ang="0">
                  <a:pos x="154" y="418"/>
                </a:cxn>
                <a:cxn ang="0">
                  <a:pos x="165" y="419"/>
                </a:cxn>
                <a:cxn ang="0">
                  <a:pos x="175" y="420"/>
                </a:cxn>
                <a:cxn ang="0">
                  <a:pos x="184" y="421"/>
                </a:cxn>
                <a:cxn ang="0">
                  <a:pos x="191" y="423"/>
                </a:cxn>
                <a:cxn ang="0">
                  <a:pos x="196" y="424"/>
                </a:cxn>
                <a:cxn ang="0">
                  <a:pos x="200" y="424"/>
                </a:cxn>
                <a:cxn ang="0">
                  <a:pos x="207" y="423"/>
                </a:cxn>
                <a:cxn ang="0">
                  <a:pos x="217" y="420"/>
                </a:cxn>
                <a:cxn ang="0">
                  <a:pos x="227" y="418"/>
                </a:cxn>
                <a:cxn ang="0">
                  <a:pos x="236" y="416"/>
                </a:cxn>
                <a:cxn ang="0">
                  <a:pos x="243" y="413"/>
                </a:cxn>
                <a:cxn ang="0">
                  <a:pos x="249" y="412"/>
                </a:cxn>
                <a:cxn ang="0">
                  <a:pos x="251" y="411"/>
                </a:cxn>
                <a:cxn ang="0">
                  <a:pos x="236" y="365"/>
                </a:cxn>
                <a:cxn ang="0">
                  <a:pos x="242" y="305"/>
                </a:cxn>
                <a:cxn ang="0">
                  <a:pos x="245" y="305"/>
                </a:cxn>
                <a:cxn ang="0">
                  <a:pos x="253" y="305"/>
                </a:cxn>
                <a:cxn ang="0">
                  <a:pos x="266" y="304"/>
                </a:cxn>
                <a:cxn ang="0">
                  <a:pos x="281" y="304"/>
                </a:cxn>
                <a:cxn ang="0">
                  <a:pos x="296" y="303"/>
                </a:cxn>
                <a:cxn ang="0">
                  <a:pos x="310" y="302"/>
                </a:cxn>
                <a:cxn ang="0">
                  <a:pos x="320" y="300"/>
                </a:cxn>
                <a:cxn ang="0">
                  <a:pos x="327" y="299"/>
                </a:cxn>
                <a:cxn ang="0">
                  <a:pos x="334" y="297"/>
                </a:cxn>
                <a:cxn ang="0">
                  <a:pos x="346" y="291"/>
                </a:cxn>
                <a:cxn ang="0">
                  <a:pos x="361" y="284"/>
                </a:cxn>
                <a:cxn ang="0">
                  <a:pos x="377" y="277"/>
                </a:cxn>
                <a:cxn ang="0">
                  <a:pos x="392" y="269"/>
                </a:cxn>
                <a:cxn ang="0">
                  <a:pos x="405" y="262"/>
                </a:cxn>
                <a:cxn ang="0">
                  <a:pos x="415" y="259"/>
                </a:cxn>
                <a:cxn ang="0">
                  <a:pos x="418" y="257"/>
                </a:cxn>
                <a:cxn ang="0">
                  <a:pos x="458" y="186"/>
                </a:cxn>
                <a:cxn ang="0">
                  <a:pos x="471" y="133"/>
                </a:cxn>
                <a:cxn ang="0">
                  <a:pos x="431" y="23"/>
                </a:cxn>
                <a:cxn ang="0">
                  <a:pos x="227" y="0"/>
                </a:cxn>
                <a:cxn ang="0">
                  <a:pos x="149" y="38"/>
                </a:cxn>
                <a:cxn ang="0">
                  <a:pos x="55" y="48"/>
                </a:cxn>
              </a:cxnLst>
              <a:rect l="0" t="0" r="r" b="b"/>
              <a:pathLst>
                <a:path w="471" h="424">
                  <a:moveTo>
                    <a:pt x="55" y="48"/>
                  </a:moveTo>
                  <a:lnTo>
                    <a:pt x="47" y="73"/>
                  </a:lnTo>
                  <a:lnTo>
                    <a:pt x="2" y="95"/>
                  </a:lnTo>
                  <a:lnTo>
                    <a:pt x="0" y="148"/>
                  </a:lnTo>
                  <a:lnTo>
                    <a:pt x="2" y="152"/>
                  </a:lnTo>
                  <a:lnTo>
                    <a:pt x="8" y="159"/>
                  </a:lnTo>
                  <a:lnTo>
                    <a:pt x="16" y="168"/>
                  </a:lnTo>
                  <a:lnTo>
                    <a:pt x="25" y="176"/>
                  </a:lnTo>
                  <a:lnTo>
                    <a:pt x="35" y="184"/>
                  </a:lnTo>
                  <a:lnTo>
                    <a:pt x="42" y="192"/>
                  </a:lnTo>
                  <a:lnTo>
                    <a:pt x="47" y="199"/>
                  </a:lnTo>
                  <a:lnTo>
                    <a:pt x="50" y="201"/>
                  </a:lnTo>
                  <a:lnTo>
                    <a:pt x="58" y="277"/>
                  </a:lnTo>
                  <a:lnTo>
                    <a:pt x="47" y="350"/>
                  </a:lnTo>
                  <a:lnTo>
                    <a:pt x="50" y="352"/>
                  </a:lnTo>
                  <a:lnTo>
                    <a:pt x="58" y="358"/>
                  </a:lnTo>
                  <a:lnTo>
                    <a:pt x="69" y="367"/>
                  </a:lnTo>
                  <a:lnTo>
                    <a:pt x="82" y="378"/>
                  </a:lnTo>
                  <a:lnTo>
                    <a:pt x="96" y="388"/>
                  </a:lnTo>
                  <a:lnTo>
                    <a:pt x="110" y="398"/>
                  </a:lnTo>
                  <a:lnTo>
                    <a:pt x="120" y="406"/>
                  </a:lnTo>
                  <a:lnTo>
                    <a:pt x="128" y="411"/>
                  </a:lnTo>
                  <a:lnTo>
                    <a:pt x="135" y="413"/>
                  </a:lnTo>
                  <a:lnTo>
                    <a:pt x="144" y="416"/>
                  </a:lnTo>
                  <a:lnTo>
                    <a:pt x="154" y="418"/>
                  </a:lnTo>
                  <a:lnTo>
                    <a:pt x="165" y="419"/>
                  </a:lnTo>
                  <a:lnTo>
                    <a:pt x="175" y="420"/>
                  </a:lnTo>
                  <a:lnTo>
                    <a:pt x="184" y="421"/>
                  </a:lnTo>
                  <a:lnTo>
                    <a:pt x="191" y="423"/>
                  </a:lnTo>
                  <a:lnTo>
                    <a:pt x="196" y="424"/>
                  </a:lnTo>
                  <a:lnTo>
                    <a:pt x="200" y="424"/>
                  </a:lnTo>
                  <a:lnTo>
                    <a:pt x="207" y="423"/>
                  </a:lnTo>
                  <a:lnTo>
                    <a:pt x="217" y="420"/>
                  </a:lnTo>
                  <a:lnTo>
                    <a:pt x="227" y="418"/>
                  </a:lnTo>
                  <a:lnTo>
                    <a:pt x="236" y="416"/>
                  </a:lnTo>
                  <a:lnTo>
                    <a:pt x="243" y="413"/>
                  </a:lnTo>
                  <a:lnTo>
                    <a:pt x="249" y="412"/>
                  </a:lnTo>
                  <a:lnTo>
                    <a:pt x="251" y="411"/>
                  </a:lnTo>
                  <a:lnTo>
                    <a:pt x="236" y="365"/>
                  </a:lnTo>
                  <a:lnTo>
                    <a:pt x="242" y="305"/>
                  </a:lnTo>
                  <a:lnTo>
                    <a:pt x="245" y="305"/>
                  </a:lnTo>
                  <a:lnTo>
                    <a:pt x="253" y="305"/>
                  </a:lnTo>
                  <a:lnTo>
                    <a:pt x="266" y="304"/>
                  </a:lnTo>
                  <a:lnTo>
                    <a:pt x="281" y="304"/>
                  </a:lnTo>
                  <a:lnTo>
                    <a:pt x="296" y="303"/>
                  </a:lnTo>
                  <a:lnTo>
                    <a:pt x="310" y="302"/>
                  </a:lnTo>
                  <a:lnTo>
                    <a:pt x="320" y="300"/>
                  </a:lnTo>
                  <a:lnTo>
                    <a:pt x="327" y="299"/>
                  </a:lnTo>
                  <a:lnTo>
                    <a:pt x="334" y="297"/>
                  </a:lnTo>
                  <a:lnTo>
                    <a:pt x="346" y="291"/>
                  </a:lnTo>
                  <a:lnTo>
                    <a:pt x="361" y="284"/>
                  </a:lnTo>
                  <a:lnTo>
                    <a:pt x="377" y="277"/>
                  </a:lnTo>
                  <a:lnTo>
                    <a:pt x="392" y="269"/>
                  </a:lnTo>
                  <a:lnTo>
                    <a:pt x="405" y="262"/>
                  </a:lnTo>
                  <a:lnTo>
                    <a:pt x="415" y="259"/>
                  </a:lnTo>
                  <a:lnTo>
                    <a:pt x="418" y="257"/>
                  </a:lnTo>
                  <a:lnTo>
                    <a:pt x="458" y="186"/>
                  </a:lnTo>
                  <a:lnTo>
                    <a:pt x="471" y="133"/>
                  </a:lnTo>
                  <a:lnTo>
                    <a:pt x="431" y="23"/>
                  </a:lnTo>
                  <a:lnTo>
                    <a:pt x="227" y="0"/>
                  </a:lnTo>
                  <a:lnTo>
                    <a:pt x="149" y="38"/>
                  </a:lnTo>
                  <a:lnTo>
                    <a:pt x="55" y="48"/>
                  </a:lnTo>
                  <a:close/>
                </a:path>
              </a:pathLst>
            </a:custGeom>
            <a:solidFill>
              <a:srgbClr val="CC998C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1" name="Freeform 363"/>
            <p:cNvSpPr>
              <a:spLocks/>
            </p:cNvSpPr>
            <p:nvPr/>
          </p:nvSpPr>
          <p:spPr bwMode="auto">
            <a:xfrm>
              <a:off x="2013" y="606"/>
              <a:ext cx="57" cy="76"/>
            </a:xfrm>
            <a:custGeom>
              <a:avLst/>
              <a:gdLst/>
              <a:ahLst/>
              <a:cxnLst>
                <a:cxn ang="0">
                  <a:pos x="114" y="47"/>
                </a:cxn>
                <a:cxn ang="0">
                  <a:pos x="113" y="38"/>
                </a:cxn>
                <a:cxn ang="0">
                  <a:pos x="109" y="28"/>
                </a:cxn>
                <a:cxn ang="0">
                  <a:pos x="104" y="20"/>
                </a:cxn>
                <a:cxn ang="0">
                  <a:pos x="98" y="13"/>
                </a:cxn>
                <a:cxn ang="0">
                  <a:pos x="88" y="8"/>
                </a:cxn>
                <a:cxn ang="0">
                  <a:pos x="79" y="3"/>
                </a:cxn>
                <a:cxn ang="0">
                  <a:pos x="69" y="1"/>
                </a:cxn>
                <a:cxn ang="0">
                  <a:pos x="57" y="0"/>
                </a:cxn>
                <a:cxn ang="0">
                  <a:pos x="46" y="1"/>
                </a:cxn>
                <a:cxn ang="0">
                  <a:pos x="34" y="3"/>
                </a:cxn>
                <a:cxn ang="0">
                  <a:pos x="25" y="8"/>
                </a:cxn>
                <a:cxn ang="0">
                  <a:pos x="17" y="13"/>
                </a:cxn>
                <a:cxn ang="0">
                  <a:pos x="9" y="20"/>
                </a:cxn>
                <a:cxn ang="0">
                  <a:pos x="4" y="28"/>
                </a:cxn>
                <a:cxn ang="0">
                  <a:pos x="1" y="38"/>
                </a:cxn>
                <a:cxn ang="0">
                  <a:pos x="0" y="47"/>
                </a:cxn>
                <a:cxn ang="0">
                  <a:pos x="1" y="55"/>
                </a:cxn>
                <a:cxn ang="0">
                  <a:pos x="3" y="63"/>
                </a:cxn>
                <a:cxn ang="0">
                  <a:pos x="7" y="70"/>
                </a:cxn>
                <a:cxn ang="0">
                  <a:pos x="12" y="77"/>
                </a:cxn>
                <a:cxn ang="0">
                  <a:pos x="18" y="83"/>
                </a:cxn>
                <a:cxn ang="0">
                  <a:pos x="26" y="87"/>
                </a:cxn>
                <a:cxn ang="0">
                  <a:pos x="34" y="92"/>
                </a:cxn>
                <a:cxn ang="0">
                  <a:pos x="43" y="94"/>
                </a:cxn>
                <a:cxn ang="0">
                  <a:pos x="37" y="147"/>
                </a:cxn>
                <a:cxn ang="0">
                  <a:pos x="62" y="152"/>
                </a:cxn>
                <a:cxn ang="0">
                  <a:pos x="81" y="132"/>
                </a:cxn>
                <a:cxn ang="0">
                  <a:pos x="104" y="74"/>
                </a:cxn>
                <a:cxn ang="0">
                  <a:pos x="108" y="69"/>
                </a:cxn>
                <a:cxn ang="0">
                  <a:pos x="111" y="62"/>
                </a:cxn>
                <a:cxn ang="0">
                  <a:pos x="113" y="55"/>
                </a:cxn>
                <a:cxn ang="0">
                  <a:pos x="114" y="47"/>
                </a:cxn>
              </a:cxnLst>
              <a:rect l="0" t="0" r="r" b="b"/>
              <a:pathLst>
                <a:path w="114" h="152">
                  <a:moveTo>
                    <a:pt x="114" y="47"/>
                  </a:moveTo>
                  <a:lnTo>
                    <a:pt x="113" y="38"/>
                  </a:lnTo>
                  <a:lnTo>
                    <a:pt x="109" y="28"/>
                  </a:lnTo>
                  <a:lnTo>
                    <a:pt x="104" y="20"/>
                  </a:lnTo>
                  <a:lnTo>
                    <a:pt x="98" y="13"/>
                  </a:lnTo>
                  <a:lnTo>
                    <a:pt x="88" y="8"/>
                  </a:lnTo>
                  <a:lnTo>
                    <a:pt x="79" y="3"/>
                  </a:lnTo>
                  <a:lnTo>
                    <a:pt x="69" y="1"/>
                  </a:lnTo>
                  <a:lnTo>
                    <a:pt x="57" y="0"/>
                  </a:lnTo>
                  <a:lnTo>
                    <a:pt x="46" y="1"/>
                  </a:lnTo>
                  <a:lnTo>
                    <a:pt x="34" y="3"/>
                  </a:lnTo>
                  <a:lnTo>
                    <a:pt x="25" y="8"/>
                  </a:lnTo>
                  <a:lnTo>
                    <a:pt x="17" y="13"/>
                  </a:lnTo>
                  <a:lnTo>
                    <a:pt x="9" y="20"/>
                  </a:lnTo>
                  <a:lnTo>
                    <a:pt x="4" y="28"/>
                  </a:lnTo>
                  <a:lnTo>
                    <a:pt x="1" y="38"/>
                  </a:lnTo>
                  <a:lnTo>
                    <a:pt x="0" y="47"/>
                  </a:lnTo>
                  <a:lnTo>
                    <a:pt x="1" y="55"/>
                  </a:lnTo>
                  <a:lnTo>
                    <a:pt x="3" y="63"/>
                  </a:lnTo>
                  <a:lnTo>
                    <a:pt x="7" y="70"/>
                  </a:lnTo>
                  <a:lnTo>
                    <a:pt x="12" y="77"/>
                  </a:lnTo>
                  <a:lnTo>
                    <a:pt x="18" y="83"/>
                  </a:lnTo>
                  <a:lnTo>
                    <a:pt x="26" y="87"/>
                  </a:lnTo>
                  <a:lnTo>
                    <a:pt x="34" y="92"/>
                  </a:lnTo>
                  <a:lnTo>
                    <a:pt x="43" y="94"/>
                  </a:lnTo>
                  <a:lnTo>
                    <a:pt x="37" y="147"/>
                  </a:lnTo>
                  <a:lnTo>
                    <a:pt x="62" y="152"/>
                  </a:lnTo>
                  <a:lnTo>
                    <a:pt x="81" y="132"/>
                  </a:lnTo>
                  <a:lnTo>
                    <a:pt x="104" y="74"/>
                  </a:lnTo>
                  <a:lnTo>
                    <a:pt x="108" y="69"/>
                  </a:lnTo>
                  <a:lnTo>
                    <a:pt x="111" y="62"/>
                  </a:lnTo>
                  <a:lnTo>
                    <a:pt x="113" y="55"/>
                  </a:lnTo>
                  <a:lnTo>
                    <a:pt x="114" y="47"/>
                  </a:lnTo>
                  <a:close/>
                </a:path>
              </a:pathLst>
            </a:custGeom>
            <a:solidFill>
              <a:srgbClr val="B2B2B2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2" name="Freeform 364"/>
            <p:cNvSpPr>
              <a:spLocks/>
            </p:cNvSpPr>
            <p:nvPr/>
          </p:nvSpPr>
          <p:spPr bwMode="auto">
            <a:xfrm>
              <a:off x="2377" y="690"/>
              <a:ext cx="120" cy="102"/>
            </a:xfrm>
            <a:custGeom>
              <a:avLst/>
              <a:gdLst/>
              <a:ahLst/>
              <a:cxnLst>
                <a:cxn ang="0">
                  <a:pos x="56" y="0"/>
                </a:cxn>
                <a:cxn ang="0">
                  <a:pos x="42" y="3"/>
                </a:cxn>
                <a:cxn ang="0">
                  <a:pos x="22" y="9"/>
                </a:cxn>
                <a:cxn ang="0">
                  <a:pos x="6" y="15"/>
                </a:cxn>
                <a:cxn ang="0">
                  <a:pos x="0" y="24"/>
                </a:cxn>
                <a:cxn ang="0">
                  <a:pos x="2" y="38"/>
                </a:cxn>
                <a:cxn ang="0">
                  <a:pos x="5" y="42"/>
                </a:cxn>
                <a:cxn ang="0">
                  <a:pos x="17" y="58"/>
                </a:cxn>
                <a:cxn ang="0">
                  <a:pos x="19" y="80"/>
                </a:cxn>
                <a:cxn ang="0">
                  <a:pos x="9" y="110"/>
                </a:cxn>
                <a:cxn ang="0">
                  <a:pos x="6" y="129"/>
                </a:cxn>
                <a:cxn ang="0">
                  <a:pos x="18" y="139"/>
                </a:cxn>
                <a:cxn ang="0">
                  <a:pos x="65" y="126"/>
                </a:cxn>
                <a:cxn ang="0">
                  <a:pos x="76" y="133"/>
                </a:cxn>
                <a:cxn ang="0">
                  <a:pos x="90" y="146"/>
                </a:cxn>
                <a:cxn ang="0">
                  <a:pos x="96" y="160"/>
                </a:cxn>
                <a:cxn ang="0">
                  <a:pos x="105" y="171"/>
                </a:cxn>
                <a:cxn ang="0">
                  <a:pos x="116" y="174"/>
                </a:cxn>
                <a:cxn ang="0">
                  <a:pos x="126" y="175"/>
                </a:cxn>
                <a:cxn ang="0">
                  <a:pos x="136" y="176"/>
                </a:cxn>
                <a:cxn ang="0">
                  <a:pos x="143" y="176"/>
                </a:cxn>
                <a:cxn ang="0">
                  <a:pos x="151" y="177"/>
                </a:cxn>
                <a:cxn ang="0">
                  <a:pos x="161" y="182"/>
                </a:cxn>
                <a:cxn ang="0">
                  <a:pos x="171" y="185"/>
                </a:cxn>
                <a:cxn ang="0">
                  <a:pos x="181" y="189"/>
                </a:cxn>
                <a:cxn ang="0">
                  <a:pos x="196" y="192"/>
                </a:cxn>
                <a:cxn ang="0">
                  <a:pos x="216" y="198"/>
                </a:cxn>
                <a:cxn ang="0">
                  <a:pos x="233" y="201"/>
                </a:cxn>
                <a:cxn ang="0">
                  <a:pos x="240" y="204"/>
                </a:cxn>
                <a:cxn ang="0">
                  <a:pos x="151" y="139"/>
                </a:cxn>
                <a:cxn ang="0">
                  <a:pos x="141" y="101"/>
                </a:cxn>
                <a:cxn ang="0">
                  <a:pos x="86" y="78"/>
                </a:cxn>
                <a:cxn ang="0">
                  <a:pos x="50" y="63"/>
                </a:cxn>
                <a:cxn ang="0">
                  <a:pos x="58" y="0"/>
                </a:cxn>
              </a:cxnLst>
              <a:rect l="0" t="0" r="r" b="b"/>
              <a:pathLst>
                <a:path w="240" h="204">
                  <a:moveTo>
                    <a:pt x="58" y="0"/>
                  </a:moveTo>
                  <a:lnTo>
                    <a:pt x="56" y="0"/>
                  </a:lnTo>
                  <a:lnTo>
                    <a:pt x="50" y="2"/>
                  </a:lnTo>
                  <a:lnTo>
                    <a:pt x="42" y="3"/>
                  </a:lnTo>
                  <a:lnTo>
                    <a:pt x="33" y="5"/>
                  </a:lnTo>
                  <a:lnTo>
                    <a:pt x="22" y="9"/>
                  </a:lnTo>
                  <a:lnTo>
                    <a:pt x="13" y="12"/>
                  </a:lnTo>
                  <a:lnTo>
                    <a:pt x="6" y="15"/>
                  </a:lnTo>
                  <a:lnTo>
                    <a:pt x="3" y="18"/>
                  </a:lnTo>
                  <a:lnTo>
                    <a:pt x="0" y="24"/>
                  </a:lnTo>
                  <a:lnTo>
                    <a:pt x="0" y="32"/>
                  </a:lnTo>
                  <a:lnTo>
                    <a:pt x="2" y="38"/>
                  </a:lnTo>
                  <a:lnTo>
                    <a:pt x="3" y="40"/>
                  </a:lnTo>
                  <a:lnTo>
                    <a:pt x="5" y="42"/>
                  </a:lnTo>
                  <a:lnTo>
                    <a:pt x="11" y="49"/>
                  </a:lnTo>
                  <a:lnTo>
                    <a:pt x="17" y="58"/>
                  </a:lnTo>
                  <a:lnTo>
                    <a:pt x="20" y="68"/>
                  </a:lnTo>
                  <a:lnTo>
                    <a:pt x="19" y="80"/>
                  </a:lnTo>
                  <a:lnTo>
                    <a:pt x="14" y="95"/>
                  </a:lnTo>
                  <a:lnTo>
                    <a:pt x="9" y="110"/>
                  </a:lnTo>
                  <a:lnTo>
                    <a:pt x="5" y="121"/>
                  </a:lnTo>
                  <a:lnTo>
                    <a:pt x="6" y="129"/>
                  </a:lnTo>
                  <a:lnTo>
                    <a:pt x="12" y="134"/>
                  </a:lnTo>
                  <a:lnTo>
                    <a:pt x="18" y="139"/>
                  </a:lnTo>
                  <a:lnTo>
                    <a:pt x="20" y="141"/>
                  </a:lnTo>
                  <a:lnTo>
                    <a:pt x="65" y="126"/>
                  </a:lnTo>
                  <a:lnTo>
                    <a:pt x="68" y="129"/>
                  </a:lnTo>
                  <a:lnTo>
                    <a:pt x="76" y="133"/>
                  </a:lnTo>
                  <a:lnTo>
                    <a:pt x="85" y="140"/>
                  </a:lnTo>
                  <a:lnTo>
                    <a:pt x="90" y="146"/>
                  </a:lnTo>
                  <a:lnTo>
                    <a:pt x="94" y="153"/>
                  </a:lnTo>
                  <a:lnTo>
                    <a:pt x="96" y="160"/>
                  </a:lnTo>
                  <a:lnTo>
                    <a:pt x="98" y="167"/>
                  </a:lnTo>
                  <a:lnTo>
                    <a:pt x="105" y="171"/>
                  </a:lnTo>
                  <a:lnTo>
                    <a:pt x="110" y="173"/>
                  </a:lnTo>
                  <a:lnTo>
                    <a:pt x="116" y="174"/>
                  </a:lnTo>
                  <a:lnTo>
                    <a:pt x="121" y="175"/>
                  </a:lnTo>
                  <a:lnTo>
                    <a:pt x="126" y="175"/>
                  </a:lnTo>
                  <a:lnTo>
                    <a:pt x="132" y="176"/>
                  </a:lnTo>
                  <a:lnTo>
                    <a:pt x="136" y="176"/>
                  </a:lnTo>
                  <a:lnTo>
                    <a:pt x="140" y="176"/>
                  </a:lnTo>
                  <a:lnTo>
                    <a:pt x="143" y="176"/>
                  </a:lnTo>
                  <a:lnTo>
                    <a:pt x="147" y="176"/>
                  </a:lnTo>
                  <a:lnTo>
                    <a:pt x="151" y="177"/>
                  </a:lnTo>
                  <a:lnTo>
                    <a:pt x="156" y="179"/>
                  </a:lnTo>
                  <a:lnTo>
                    <a:pt x="161" y="182"/>
                  </a:lnTo>
                  <a:lnTo>
                    <a:pt x="166" y="184"/>
                  </a:lnTo>
                  <a:lnTo>
                    <a:pt x="171" y="185"/>
                  </a:lnTo>
                  <a:lnTo>
                    <a:pt x="177" y="187"/>
                  </a:lnTo>
                  <a:lnTo>
                    <a:pt x="181" y="189"/>
                  </a:lnTo>
                  <a:lnTo>
                    <a:pt x="187" y="190"/>
                  </a:lnTo>
                  <a:lnTo>
                    <a:pt x="196" y="192"/>
                  </a:lnTo>
                  <a:lnTo>
                    <a:pt x="205" y="194"/>
                  </a:lnTo>
                  <a:lnTo>
                    <a:pt x="216" y="198"/>
                  </a:lnTo>
                  <a:lnTo>
                    <a:pt x="225" y="200"/>
                  </a:lnTo>
                  <a:lnTo>
                    <a:pt x="233" y="201"/>
                  </a:lnTo>
                  <a:lnTo>
                    <a:pt x="238" y="204"/>
                  </a:lnTo>
                  <a:lnTo>
                    <a:pt x="240" y="204"/>
                  </a:lnTo>
                  <a:lnTo>
                    <a:pt x="240" y="161"/>
                  </a:lnTo>
                  <a:lnTo>
                    <a:pt x="151" y="139"/>
                  </a:lnTo>
                  <a:lnTo>
                    <a:pt x="141" y="123"/>
                  </a:lnTo>
                  <a:lnTo>
                    <a:pt x="141" y="101"/>
                  </a:lnTo>
                  <a:lnTo>
                    <a:pt x="121" y="88"/>
                  </a:lnTo>
                  <a:lnTo>
                    <a:pt x="86" y="78"/>
                  </a:lnTo>
                  <a:lnTo>
                    <a:pt x="60" y="76"/>
                  </a:lnTo>
                  <a:lnTo>
                    <a:pt x="50" y="63"/>
                  </a:lnTo>
                  <a:lnTo>
                    <a:pt x="65" y="5"/>
                  </a:lnTo>
                  <a:lnTo>
                    <a:pt x="58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3" name="Freeform 366"/>
            <p:cNvSpPr>
              <a:spLocks/>
            </p:cNvSpPr>
            <p:nvPr/>
          </p:nvSpPr>
          <p:spPr bwMode="auto">
            <a:xfrm>
              <a:off x="1995" y="275"/>
              <a:ext cx="85" cy="70"/>
            </a:xfrm>
            <a:custGeom>
              <a:avLst/>
              <a:gdLst/>
              <a:ahLst/>
              <a:cxnLst>
                <a:cxn ang="0">
                  <a:pos x="84" y="139"/>
                </a:cxn>
                <a:cxn ang="0">
                  <a:pos x="101" y="138"/>
                </a:cxn>
                <a:cxn ang="0">
                  <a:pos x="116" y="134"/>
                </a:cxn>
                <a:cxn ang="0">
                  <a:pos x="131" y="128"/>
                </a:cxn>
                <a:cxn ang="0">
                  <a:pos x="144" y="119"/>
                </a:cxn>
                <a:cxn ang="0">
                  <a:pos x="153" y="108"/>
                </a:cxn>
                <a:cxn ang="0">
                  <a:pos x="161" y="97"/>
                </a:cxn>
                <a:cxn ang="0">
                  <a:pos x="167" y="84"/>
                </a:cxn>
                <a:cxn ang="0">
                  <a:pos x="168" y="70"/>
                </a:cxn>
                <a:cxn ang="0">
                  <a:pos x="167" y="56"/>
                </a:cxn>
                <a:cxn ang="0">
                  <a:pos x="161" y="43"/>
                </a:cxn>
                <a:cxn ang="0">
                  <a:pos x="153" y="31"/>
                </a:cxn>
                <a:cxn ang="0">
                  <a:pos x="144" y="21"/>
                </a:cxn>
                <a:cxn ang="0">
                  <a:pos x="131" y="11"/>
                </a:cxn>
                <a:cxn ang="0">
                  <a:pos x="116" y="6"/>
                </a:cxn>
                <a:cxn ang="0">
                  <a:pos x="101" y="1"/>
                </a:cxn>
                <a:cxn ang="0">
                  <a:pos x="84" y="0"/>
                </a:cxn>
                <a:cxn ang="0">
                  <a:pos x="67" y="1"/>
                </a:cxn>
                <a:cxn ang="0">
                  <a:pos x="52" y="6"/>
                </a:cxn>
                <a:cxn ang="0">
                  <a:pos x="37" y="11"/>
                </a:cxn>
                <a:cxn ang="0">
                  <a:pos x="25" y="21"/>
                </a:cxn>
                <a:cxn ang="0">
                  <a:pos x="15" y="31"/>
                </a:cxn>
                <a:cxn ang="0">
                  <a:pos x="7" y="43"/>
                </a:cxn>
                <a:cxn ang="0">
                  <a:pos x="1" y="56"/>
                </a:cxn>
                <a:cxn ang="0">
                  <a:pos x="0" y="70"/>
                </a:cxn>
                <a:cxn ang="0">
                  <a:pos x="1" y="84"/>
                </a:cxn>
                <a:cxn ang="0">
                  <a:pos x="7" y="97"/>
                </a:cxn>
                <a:cxn ang="0">
                  <a:pos x="15" y="108"/>
                </a:cxn>
                <a:cxn ang="0">
                  <a:pos x="25" y="119"/>
                </a:cxn>
                <a:cxn ang="0">
                  <a:pos x="37" y="128"/>
                </a:cxn>
                <a:cxn ang="0">
                  <a:pos x="52" y="134"/>
                </a:cxn>
                <a:cxn ang="0">
                  <a:pos x="67" y="138"/>
                </a:cxn>
                <a:cxn ang="0">
                  <a:pos x="84" y="139"/>
                </a:cxn>
              </a:cxnLst>
              <a:rect l="0" t="0" r="r" b="b"/>
              <a:pathLst>
                <a:path w="168" h="139">
                  <a:moveTo>
                    <a:pt x="84" y="139"/>
                  </a:moveTo>
                  <a:lnTo>
                    <a:pt x="101" y="138"/>
                  </a:lnTo>
                  <a:lnTo>
                    <a:pt x="116" y="134"/>
                  </a:lnTo>
                  <a:lnTo>
                    <a:pt x="131" y="128"/>
                  </a:lnTo>
                  <a:lnTo>
                    <a:pt x="144" y="119"/>
                  </a:lnTo>
                  <a:lnTo>
                    <a:pt x="153" y="108"/>
                  </a:lnTo>
                  <a:lnTo>
                    <a:pt x="161" y="97"/>
                  </a:lnTo>
                  <a:lnTo>
                    <a:pt x="167" y="84"/>
                  </a:lnTo>
                  <a:lnTo>
                    <a:pt x="168" y="70"/>
                  </a:lnTo>
                  <a:lnTo>
                    <a:pt x="167" y="56"/>
                  </a:lnTo>
                  <a:lnTo>
                    <a:pt x="161" y="43"/>
                  </a:lnTo>
                  <a:lnTo>
                    <a:pt x="153" y="31"/>
                  </a:lnTo>
                  <a:lnTo>
                    <a:pt x="144" y="21"/>
                  </a:lnTo>
                  <a:lnTo>
                    <a:pt x="131" y="11"/>
                  </a:lnTo>
                  <a:lnTo>
                    <a:pt x="116" y="6"/>
                  </a:lnTo>
                  <a:lnTo>
                    <a:pt x="101" y="1"/>
                  </a:lnTo>
                  <a:lnTo>
                    <a:pt x="84" y="0"/>
                  </a:lnTo>
                  <a:lnTo>
                    <a:pt x="67" y="1"/>
                  </a:lnTo>
                  <a:lnTo>
                    <a:pt x="52" y="6"/>
                  </a:lnTo>
                  <a:lnTo>
                    <a:pt x="37" y="11"/>
                  </a:lnTo>
                  <a:lnTo>
                    <a:pt x="25" y="21"/>
                  </a:lnTo>
                  <a:lnTo>
                    <a:pt x="15" y="31"/>
                  </a:lnTo>
                  <a:lnTo>
                    <a:pt x="7" y="43"/>
                  </a:lnTo>
                  <a:lnTo>
                    <a:pt x="1" y="56"/>
                  </a:lnTo>
                  <a:lnTo>
                    <a:pt x="0" y="70"/>
                  </a:lnTo>
                  <a:lnTo>
                    <a:pt x="1" y="84"/>
                  </a:lnTo>
                  <a:lnTo>
                    <a:pt x="7" y="97"/>
                  </a:lnTo>
                  <a:lnTo>
                    <a:pt x="15" y="108"/>
                  </a:lnTo>
                  <a:lnTo>
                    <a:pt x="25" y="119"/>
                  </a:lnTo>
                  <a:lnTo>
                    <a:pt x="37" y="128"/>
                  </a:lnTo>
                  <a:lnTo>
                    <a:pt x="52" y="134"/>
                  </a:lnTo>
                  <a:lnTo>
                    <a:pt x="67" y="138"/>
                  </a:lnTo>
                  <a:lnTo>
                    <a:pt x="84" y="139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4" name="Freeform 367"/>
            <p:cNvSpPr>
              <a:spLocks/>
            </p:cNvSpPr>
            <p:nvPr/>
          </p:nvSpPr>
          <p:spPr bwMode="auto">
            <a:xfrm>
              <a:off x="2095" y="272"/>
              <a:ext cx="66" cy="60"/>
            </a:xfrm>
            <a:custGeom>
              <a:avLst/>
              <a:gdLst/>
              <a:ahLst/>
              <a:cxnLst>
                <a:cxn ang="0">
                  <a:pos x="66" y="121"/>
                </a:cxn>
                <a:cxn ang="0">
                  <a:pos x="80" y="120"/>
                </a:cxn>
                <a:cxn ang="0">
                  <a:pos x="92" y="116"/>
                </a:cxn>
                <a:cxn ang="0">
                  <a:pos x="103" y="111"/>
                </a:cxn>
                <a:cxn ang="0">
                  <a:pos x="113" y="103"/>
                </a:cxn>
                <a:cxn ang="0">
                  <a:pos x="121" y="95"/>
                </a:cxn>
                <a:cxn ang="0">
                  <a:pos x="127" y="84"/>
                </a:cxn>
                <a:cxn ang="0">
                  <a:pos x="131" y="73"/>
                </a:cxn>
                <a:cxn ang="0">
                  <a:pos x="133" y="60"/>
                </a:cxn>
                <a:cxn ang="0">
                  <a:pos x="131" y="47"/>
                </a:cxn>
                <a:cxn ang="0">
                  <a:pos x="127" y="37"/>
                </a:cxn>
                <a:cxn ang="0">
                  <a:pos x="121" y="27"/>
                </a:cxn>
                <a:cxn ang="0">
                  <a:pos x="113" y="17"/>
                </a:cxn>
                <a:cxn ang="0">
                  <a:pos x="103" y="10"/>
                </a:cxn>
                <a:cxn ang="0">
                  <a:pos x="92" y="5"/>
                </a:cxn>
                <a:cxn ang="0">
                  <a:pos x="80" y="1"/>
                </a:cxn>
                <a:cxn ang="0">
                  <a:pos x="66" y="0"/>
                </a:cxn>
                <a:cxn ang="0">
                  <a:pos x="53" y="1"/>
                </a:cxn>
                <a:cxn ang="0">
                  <a:pos x="41" y="5"/>
                </a:cxn>
                <a:cxn ang="0">
                  <a:pos x="29" y="10"/>
                </a:cxn>
                <a:cxn ang="0">
                  <a:pos x="20" y="17"/>
                </a:cxn>
                <a:cxn ang="0">
                  <a:pos x="12" y="27"/>
                </a:cxn>
                <a:cxn ang="0">
                  <a:pos x="6" y="37"/>
                </a:cxn>
                <a:cxn ang="0">
                  <a:pos x="1" y="47"/>
                </a:cxn>
                <a:cxn ang="0">
                  <a:pos x="0" y="60"/>
                </a:cxn>
                <a:cxn ang="0">
                  <a:pos x="1" y="73"/>
                </a:cxn>
                <a:cxn ang="0">
                  <a:pos x="6" y="84"/>
                </a:cxn>
                <a:cxn ang="0">
                  <a:pos x="12" y="95"/>
                </a:cxn>
                <a:cxn ang="0">
                  <a:pos x="20" y="103"/>
                </a:cxn>
                <a:cxn ang="0">
                  <a:pos x="29" y="111"/>
                </a:cxn>
                <a:cxn ang="0">
                  <a:pos x="41" y="116"/>
                </a:cxn>
                <a:cxn ang="0">
                  <a:pos x="53" y="120"/>
                </a:cxn>
                <a:cxn ang="0">
                  <a:pos x="66" y="121"/>
                </a:cxn>
              </a:cxnLst>
              <a:rect l="0" t="0" r="r" b="b"/>
              <a:pathLst>
                <a:path w="133" h="121">
                  <a:moveTo>
                    <a:pt x="66" y="121"/>
                  </a:moveTo>
                  <a:lnTo>
                    <a:pt x="80" y="120"/>
                  </a:lnTo>
                  <a:lnTo>
                    <a:pt x="92" y="116"/>
                  </a:lnTo>
                  <a:lnTo>
                    <a:pt x="103" y="111"/>
                  </a:lnTo>
                  <a:lnTo>
                    <a:pt x="113" y="103"/>
                  </a:lnTo>
                  <a:lnTo>
                    <a:pt x="121" y="95"/>
                  </a:lnTo>
                  <a:lnTo>
                    <a:pt x="127" y="84"/>
                  </a:lnTo>
                  <a:lnTo>
                    <a:pt x="131" y="73"/>
                  </a:lnTo>
                  <a:lnTo>
                    <a:pt x="133" y="60"/>
                  </a:lnTo>
                  <a:lnTo>
                    <a:pt x="131" y="47"/>
                  </a:lnTo>
                  <a:lnTo>
                    <a:pt x="127" y="37"/>
                  </a:lnTo>
                  <a:lnTo>
                    <a:pt x="121" y="27"/>
                  </a:lnTo>
                  <a:lnTo>
                    <a:pt x="113" y="17"/>
                  </a:lnTo>
                  <a:lnTo>
                    <a:pt x="103" y="10"/>
                  </a:lnTo>
                  <a:lnTo>
                    <a:pt x="92" y="5"/>
                  </a:lnTo>
                  <a:lnTo>
                    <a:pt x="80" y="1"/>
                  </a:lnTo>
                  <a:lnTo>
                    <a:pt x="66" y="0"/>
                  </a:lnTo>
                  <a:lnTo>
                    <a:pt x="53" y="1"/>
                  </a:lnTo>
                  <a:lnTo>
                    <a:pt x="41" y="5"/>
                  </a:lnTo>
                  <a:lnTo>
                    <a:pt x="29" y="10"/>
                  </a:lnTo>
                  <a:lnTo>
                    <a:pt x="20" y="17"/>
                  </a:lnTo>
                  <a:lnTo>
                    <a:pt x="12" y="27"/>
                  </a:lnTo>
                  <a:lnTo>
                    <a:pt x="6" y="37"/>
                  </a:lnTo>
                  <a:lnTo>
                    <a:pt x="1" y="47"/>
                  </a:lnTo>
                  <a:lnTo>
                    <a:pt x="0" y="60"/>
                  </a:lnTo>
                  <a:lnTo>
                    <a:pt x="1" y="73"/>
                  </a:lnTo>
                  <a:lnTo>
                    <a:pt x="6" y="84"/>
                  </a:lnTo>
                  <a:lnTo>
                    <a:pt x="12" y="95"/>
                  </a:lnTo>
                  <a:lnTo>
                    <a:pt x="20" y="103"/>
                  </a:lnTo>
                  <a:lnTo>
                    <a:pt x="29" y="111"/>
                  </a:lnTo>
                  <a:lnTo>
                    <a:pt x="41" y="116"/>
                  </a:lnTo>
                  <a:lnTo>
                    <a:pt x="53" y="120"/>
                  </a:lnTo>
                  <a:lnTo>
                    <a:pt x="66" y="121"/>
                  </a:lnTo>
                  <a:close/>
                </a:path>
              </a:pathLst>
            </a:custGeom>
            <a:solidFill>
              <a:srgbClr val="9EFF26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5" name="Freeform 368"/>
            <p:cNvSpPr>
              <a:spLocks/>
            </p:cNvSpPr>
            <p:nvPr/>
          </p:nvSpPr>
          <p:spPr bwMode="auto">
            <a:xfrm>
              <a:off x="2012" y="289"/>
              <a:ext cx="53" cy="41"/>
            </a:xfrm>
            <a:custGeom>
              <a:avLst/>
              <a:gdLst/>
              <a:ahLst/>
              <a:cxnLst>
                <a:cxn ang="0">
                  <a:pos x="53" y="82"/>
                </a:cxn>
                <a:cxn ang="0">
                  <a:pos x="64" y="80"/>
                </a:cxn>
                <a:cxn ang="0">
                  <a:pos x="74" y="78"/>
                </a:cxn>
                <a:cxn ang="0">
                  <a:pos x="83" y="75"/>
                </a:cxn>
                <a:cxn ang="0">
                  <a:pos x="91" y="70"/>
                </a:cxn>
                <a:cxn ang="0">
                  <a:pos x="97" y="63"/>
                </a:cxn>
                <a:cxn ang="0">
                  <a:pos x="102" y="56"/>
                </a:cxn>
                <a:cxn ang="0">
                  <a:pos x="105" y="49"/>
                </a:cxn>
                <a:cxn ang="0">
                  <a:pos x="106" y="41"/>
                </a:cxn>
                <a:cxn ang="0">
                  <a:pos x="105" y="33"/>
                </a:cxn>
                <a:cxn ang="0">
                  <a:pos x="102" y="25"/>
                </a:cxn>
                <a:cxn ang="0">
                  <a:pos x="97" y="18"/>
                </a:cxn>
                <a:cxn ang="0">
                  <a:pos x="91" y="11"/>
                </a:cxn>
                <a:cxn ang="0">
                  <a:pos x="83" y="7"/>
                </a:cxn>
                <a:cxn ang="0">
                  <a:pos x="74" y="3"/>
                </a:cxn>
                <a:cxn ang="0">
                  <a:pos x="64" y="1"/>
                </a:cxn>
                <a:cxn ang="0">
                  <a:pos x="53" y="0"/>
                </a:cxn>
                <a:cxn ang="0">
                  <a:pos x="43" y="1"/>
                </a:cxn>
                <a:cxn ang="0">
                  <a:pos x="32" y="3"/>
                </a:cxn>
                <a:cxn ang="0">
                  <a:pos x="23" y="7"/>
                </a:cxn>
                <a:cxn ang="0">
                  <a:pos x="15" y="11"/>
                </a:cxn>
                <a:cxn ang="0">
                  <a:pos x="9" y="18"/>
                </a:cxn>
                <a:cxn ang="0">
                  <a:pos x="5" y="25"/>
                </a:cxn>
                <a:cxn ang="0">
                  <a:pos x="1" y="33"/>
                </a:cxn>
                <a:cxn ang="0">
                  <a:pos x="0" y="41"/>
                </a:cxn>
                <a:cxn ang="0">
                  <a:pos x="1" y="49"/>
                </a:cxn>
                <a:cxn ang="0">
                  <a:pos x="5" y="56"/>
                </a:cxn>
                <a:cxn ang="0">
                  <a:pos x="9" y="63"/>
                </a:cxn>
                <a:cxn ang="0">
                  <a:pos x="15" y="70"/>
                </a:cxn>
                <a:cxn ang="0">
                  <a:pos x="23" y="75"/>
                </a:cxn>
                <a:cxn ang="0">
                  <a:pos x="32" y="78"/>
                </a:cxn>
                <a:cxn ang="0">
                  <a:pos x="43" y="80"/>
                </a:cxn>
                <a:cxn ang="0">
                  <a:pos x="53" y="82"/>
                </a:cxn>
              </a:cxnLst>
              <a:rect l="0" t="0" r="r" b="b"/>
              <a:pathLst>
                <a:path w="106" h="82">
                  <a:moveTo>
                    <a:pt x="53" y="82"/>
                  </a:moveTo>
                  <a:lnTo>
                    <a:pt x="64" y="80"/>
                  </a:lnTo>
                  <a:lnTo>
                    <a:pt x="74" y="78"/>
                  </a:lnTo>
                  <a:lnTo>
                    <a:pt x="83" y="75"/>
                  </a:lnTo>
                  <a:lnTo>
                    <a:pt x="91" y="70"/>
                  </a:lnTo>
                  <a:lnTo>
                    <a:pt x="97" y="63"/>
                  </a:lnTo>
                  <a:lnTo>
                    <a:pt x="102" y="56"/>
                  </a:lnTo>
                  <a:lnTo>
                    <a:pt x="105" y="49"/>
                  </a:lnTo>
                  <a:lnTo>
                    <a:pt x="106" y="41"/>
                  </a:lnTo>
                  <a:lnTo>
                    <a:pt x="105" y="33"/>
                  </a:lnTo>
                  <a:lnTo>
                    <a:pt x="102" y="25"/>
                  </a:lnTo>
                  <a:lnTo>
                    <a:pt x="97" y="18"/>
                  </a:lnTo>
                  <a:lnTo>
                    <a:pt x="91" y="11"/>
                  </a:lnTo>
                  <a:lnTo>
                    <a:pt x="83" y="7"/>
                  </a:lnTo>
                  <a:lnTo>
                    <a:pt x="74" y="3"/>
                  </a:lnTo>
                  <a:lnTo>
                    <a:pt x="64" y="1"/>
                  </a:lnTo>
                  <a:lnTo>
                    <a:pt x="53" y="0"/>
                  </a:lnTo>
                  <a:lnTo>
                    <a:pt x="43" y="1"/>
                  </a:lnTo>
                  <a:lnTo>
                    <a:pt x="32" y="3"/>
                  </a:lnTo>
                  <a:lnTo>
                    <a:pt x="23" y="7"/>
                  </a:lnTo>
                  <a:lnTo>
                    <a:pt x="15" y="11"/>
                  </a:lnTo>
                  <a:lnTo>
                    <a:pt x="9" y="18"/>
                  </a:lnTo>
                  <a:lnTo>
                    <a:pt x="5" y="25"/>
                  </a:lnTo>
                  <a:lnTo>
                    <a:pt x="1" y="33"/>
                  </a:lnTo>
                  <a:lnTo>
                    <a:pt x="0" y="41"/>
                  </a:lnTo>
                  <a:lnTo>
                    <a:pt x="1" y="49"/>
                  </a:lnTo>
                  <a:lnTo>
                    <a:pt x="5" y="56"/>
                  </a:lnTo>
                  <a:lnTo>
                    <a:pt x="9" y="63"/>
                  </a:lnTo>
                  <a:lnTo>
                    <a:pt x="15" y="70"/>
                  </a:lnTo>
                  <a:lnTo>
                    <a:pt x="23" y="75"/>
                  </a:lnTo>
                  <a:lnTo>
                    <a:pt x="32" y="78"/>
                  </a:lnTo>
                  <a:lnTo>
                    <a:pt x="43" y="80"/>
                  </a:lnTo>
                  <a:lnTo>
                    <a:pt x="53" y="82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6" name="Freeform 369"/>
            <p:cNvSpPr>
              <a:spLocks/>
            </p:cNvSpPr>
            <p:nvPr/>
          </p:nvSpPr>
          <p:spPr bwMode="auto">
            <a:xfrm>
              <a:off x="2104" y="278"/>
              <a:ext cx="48" cy="38"/>
            </a:xfrm>
            <a:custGeom>
              <a:avLst/>
              <a:gdLst/>
              <a:ahLst/>
              <a:cxnLst>
                <a:cxn ang="0">
                  <a:pos x="47" y="75"/>
                </a:cxn>
                <a:cxn ang="0">
                  <a:pos x="57" y="74"/>
                </a:cxn>
                <a:cxn ang="0">
                  <a:pos x="66" y="72"/>
                </a:cxn>
                <a:cxn ang="0">
                  <a:pos x="74" y="69"/>
                </a:cxn>
                <a:cxn ang="0">
                  <a:pos x="81" y="64"/>
                </a:cxn>
                <a:cxn ang="0">
                  <a:pos x="87" y="59"/>
                </a:cxn>
                <a:cxn ang="0">
                  <a:pos x="92" y="53"/>
                </a:cxn>
                <a:cxn ang="0">
                  <a:pos x="94" y="46"/>
                </a:cxn>
                <a:cxn ang="0">
                  <a:pos x="95" y="38"/>
                </a:cxn>
                <a:cxn ang="0">
                  <a:pos x="94" y="30"/>
                </a:cxn>
                <a:cxn ang="0">
                  <a:pos x="92" y="23"/>
                </a:cxn>
                <a:cxn ang="0">
                  <a:pos x="87" y="17"/>
                </a:cxn>
                <a:cxn ang="0">
                  <a:pos x="81" y="11"/>
                </a:cxn>
                <a:cxn ang="0">
                  <a:pos x="74" y="7"/>
                </a:cxn>
                <a:cxn ang="0">
                  <a:pos x="66" y="3"/>
                </a:cxn>
                <a:cxn ang="0">
                  <a:pos x="57" y="1"/>
                </a:cxn>
                <a:cxn ang="0">
                  <a:pos x="47" y="0"/>
                </a:cxn>
                <a:cxn ang="0">
                  <a:pos x="38" y="1"/>
                </a:cxn>
                <a:cxn ang="0">
                  <a:pos x="28" y="3"/>
                </a:cxn>
                <a:cxn ang="0">
                  <a:pos x="20" y="7"/>
                </a:cxn>
                <a:cxn ang="0">
                  <a:pos x="13" y="11"/>
                </a:cxn>
                <a:cxn ang="0">
                  <a:pos x="8" y="17"/>
                </a:cxn>
                <a:cxn ang="0">
                  <a:pos x="3" y="23"/>
                </a:cxn>
                <a:cxn ang="0">
                  <a:pos x="1" y="30"/>
                </a:cxn>
                <a:cxn ang="0">
                  <a:pos x="0" y="38"/>
                </a:cxn>
                <a:cxn ang="0">
                  <a:pos x="1" y="46"/>
                </a:cxn>
                <a:cxn ang="0">
                  <a:pos x="3" y="53"/>
                </a:cxn>
                <a:cxn ang="0">
                  <a:pos x="8" y="59"/>
                </a:cxn>
                <a:cxn ang="0">
                  <a:pos x="13" y="64"/>
                </a:cxn>
                <a:cxn ang="0">
                  <a:pos x="20" y="69"/>
                </a:cxn>
                <a:cxn ang="0">
                  <a:pos x="28" y="72"/>
                </a:cxn>
                <a:cxn ang="0">
                  <a:pos x="38" y="74"/>
                </a:cxn>
                <a:cxn ang="0">
                  <a:pos x="47" y="75"/>
                </a:cxn>
              </a:cxnLst>
              <a:rect l="0" t="0" r="r" b="b"/>
              <a:pathLst>
                <a:path w="95" h="75">
                  <a:moveTo>
                    <a:pt x="47" y="75"/>
                  </a:moveTo>
                  <a:lnTo>
                    <a:pt x="57" y="74"/>
                  </a:lnTo>
                  <a:lnTo>
                    <a:pt x="66" y="72"/>
                  </a:lnTo>
                  <a:lnTo>
                    <a:pt x="74" y="69"/>
                  </a:lnTo>
                  <a:lnTo>
                    <a:pt x="81" y="64"/>
                  </a:lnTo>
                  <a:lnTo>
                    <a:pt x="87" y="59"/>
                  </a:lnTo>
                  <a:lnTo>
                    <a:pt x="92" y="53"/>
                  </a:lnTo>
                  <a:lnTo>
                    <a:pt x="94" y="46"/>
                  </a:lnTo>
                  <a:lnTo>
                    <a:pt x="95" y="38"/>
                  </a:lnTo>
                  <a:lnTo>
                    <a:pt x="94" y="30"/>
                  </a:lnTo>
                  <a:lnTo>
                    <a:pt x="92" y="23"/>
                  </a:lnTo>
                  <a:lnTo>
                    <a:pt x="87" y="17"/>
                  </a:lnTo>
                  <a:lnTo>
                    <a:pt x="81" y="11"/>
                  </a:lnTo>
                  <a:lnTo>
                    <a:pt x="74" y="7"/>
                  </a:lnTo>
                  <a:lnTo>
                    <a:pt x="66" y="3"/>
                  </a:lnTo>
                  <a:lnTo>
                    <a:pt x="57" y="1"/>
                  </a:lnTo>
                  <a:lnTo>
                    <a:pt x="47" y="0"/>
                  </a:lnTo>
                  <a:lnTo>
                    <a:pt x="38" y="1"/>
                  </a:lnTo>
                  <a:lnTo>
                    <a:pt x="28" y="3"/>
                  </a:lnTo>
                  <a:lnTo>
                    <a:pt x="20" y="7"/>
                  </a:lnTo>
                  <a:lnTo>
                    <a:pt x="13" y="11"/>
                  </a:lnTo>
                  <a:lnTo>
                    <a:pt x="8" y="17"/>
                  </a:lnTo>
                  <a:lnTo>
                    <a:pt x="3" y="23"/>
                  </a:lnTo>
                  <a:lnTo>
                    <a:pt x="1" y="30"/>
                  </a:lnTo>
                  <a:lnTo>
                    <a:pt x="0" y="38"/>
                  </a:lnTo>
                  <a:lnTo>
                    <a:pt x="1" y="46"/>
                  </a:lnTo>
                  <a:lnTo>
                    <a:pt x="3" y="53"/>
                  </a:lnTo>
                  <a:lnTo>
                    <a:pt x="8" y="59"/>
                  </a:lnTo>
                  <a:lnTo>
                    <a:pt x="13" y="64"/>
                  </a:lnTo>
                  <a:lnTo>
                    <a:pt x="20" y="69"/>
                  </a:lnTo>
                  <a:lnTo>
                    <a:pt x="28" y="72"/>
                  </a:lnTo>
                  <a:lnTo>
                    <a:pt x="38" y="74"/>
                  </a:lnTo>
                  <a:lnTo>
                    <a:pt x="47" y="75"/>
                  </a:lnTo>
                  <a:close/>
                </a:path>
              </a:pathLst>
            </a:custGeom>
            <a:solidFill>
              <a:srgbClr val="994C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7" name="Freeform 370"/>
            <p:cNvSpPr>
              <a:spLocks/>
            </p:cNvSpPr>
            <p:nvPr/>
          </p:nvSpPr>
          <p:spPr bwMode="auto">
            <a:xfrm>
              <a:off x="1883" y="157"/>
              <a:ext cx="309" cy="136"/>
            </a:xfrm>
            <a:custGeom>
              <a:avLst/>
              <a:gdLst/>
              <a:ahLst/>
              <a:cxnLst>
                <a:cxn ang="0">
                  <a:pos x="562" y="170"/>
                </a:cxn>
                <a:cxn ang="0">
                  <a:pos x="543" y="167"/>
                </a:cxn>
                <a:cxn ang="0">
                  <a:pos x="520" y="163"/>
                </a:cxn>
                <a:cxn ang="0">
                  <a:pos x="504" y="161"/>
                </a:cxn>
                <a:cxn ang="0">
                  <a:pos x="474" y="108"/>
                </a:cxn>
                <a:cxn ang="0">
                  <a:pos x="461" y="85"/>
                </a:cxn>
                <a:cxn ang="0">
                  <a:pos x="441" y="55"/>
                </a:cxn>
                <a:cxn ang="0">
                  <a:pos x="431" y="46"/>
                </a:cxn>
                <a:cxn ang="0">
                  <a:pos x="417" y="37"/>
                </a:cxn>
                <a:cxn ang="0">
                  <a:pos x="402" y="27"/>
                </a:cxn>
                <a:cxn ang="0">
                  <a:pos x="389" y="19"/>
                </a:cxn>
                <a:cxn ang="0">
                  <a:pos x="367" y="14"/>
                </a:cxn>
                <a:cxn ang="0">
                  <a:pos x="337" y="7"/>
                </a:cxn>
                <a:cxn ang="0">
                  <a:pos x="309" y="2"/>
                </a:cxn>
                <a:cxn ang="0">
                  <a:pos x="298" y="0"/>
                </a:cxn>
                <a:cxn ang="0">
                  <a:pos x="284" y="1"/>
                </a:cxn>
                <a:cxn ang="0">
                  <a:pos x="251" y="4"/>
                </a:cxn>
                <a:cxn ang="0">
                  <a:pos x="215" y="9"/>
                </a:cxn>
                <a:cxn ang="0">
                  <a:pos x="187" y="10"/>
                </a:cxn>
                <a:cxn ang="0">
                  <a:pos x="162" y="16"/>
                </a:cxn>
                <a:cxn ang="0">
                  <a:pos x="131" y="28"/>
                </a:cxn>
                <a:cxn ang="0">
                  <a:pos x="105" y="41"/>
                </a:cxn>
                <a:cxn ang="0">
                  <a:pos x="94" y="47"/>
                </a:cxn>
                <a:cxn ang="0">
                  <a:pos x="0" y="236"/>
                </a:cxn>
                <a:cxn ang="0">
                  <a:pos x="13" y="239"/>
                </a:cxn>
                <a:cxn ang="0">
                  <a:pos x="42" y="246"/>
                </a:cxn>
                <a:cxn ang="0">
                  <a:pos x="73" y="253"/>
                </a:cxn>
                <a:cxn ang="0">
                  <a:pos x="91" y="257"/>
                </a:cxn>
                <a:cxn ang="0">
                  <a:pos x="108" y="257"/>
                </a:cxn>
                <a:cxn ang="0">
                  <a:pos x="134" y="257"/>
                </a:cxn>
                <a:cxn ang="0">
                  <a:pos x="162" y="257"/>
                </a:cxn>
                <a:cxn ang="0">
                  <a:pos x="181" y="254"/>
                </a:cxn>
                <a:cxn ang="0">
                  <a:pos x="190" y="251"/>
                </a:cxn>
                <a:cxn ang="0">
                  <a:pos x="203" y="246"/>
                </a:cxn>
                <a:cxn ang="0">
                  <a:pos x="219" y="241"/>
                </a:cxn>
                <a:cxn ang="0">
                  <a:pos x="238" y="235"/>
                </a:cxn>
                <a:cxn ang="0">
                  <a:pos x="250" y="243"/>
                </a:cxn>
                <a:cxn ang="0">
                  <a:pos x="264" y="251"/>
                </a:cxn>
                <a:cxn ang="0">
                  <a:pos x="278" y="259"/>
                </a:cxn>
                <a:cxn ang="0">
                  <a:pos x="287" y="265"/>
                </a:cxn>
                <a:cxn ang="0">
                  <a:pos x="301" y="268"/>
                </a:cxn>
                <a:cxn ang="0">
                  <a:pos x="318" y="270"/>
                </a:cxn>
                <a:cxn ang="0">
                  <a:pos x="336" y="272"/>
                </a:cxn>
                <a:cxn ang="0">
                  <a:pos x="346" y="272"/>
                </a:cxn>
                <a:cxn ang="0">
                  <a:pos x="360" y="267"/>
                </a:cxn>
                <a:cxn ang="0">
                  <a:pos x="383" y="259"/>
                </a:cxn>
                <a:cxn ang="0">
                  <a:pos x="405" y="252"/>
                </a:cxn>
                <a:cxn ang="0">
                  <a:pos x="414" y="249"/>
                </a:cxn>
                <a:cxn ang="0">
                  <a:pos x="618" y="196"/>
                </a:cxn>
                <a:cxn ang="0">
                  <a:pos x="611" y="192"/>
                </a:cxn>
                <a:cxn ang="0">
                  <a:pos x="596" y="184"/>
                </a:cxn>
                <a:cxn ang="0">
                  <a:pos x="579" y="176"/>
                </a:cxn>
                <a:cxn ang="0">
                  <a:pos x="567" y="171"/>
                </a:cxn>
              </a:cxnLst>
              <a:rect l="0" t="0" r="r" b="b"/>
              <a:pathLst>
                <a:path w="618" h="272">
                  <a:moveTo>
                    <a:pt x="567" y="171"/>
                  </a:moveTo>
                  <a:lnTo>
                    <a:pt x="562" y="170"/>
                  </a:lnTo>
                  <a:lnTo>
                    <a:pt x="554" y="168"/>
                  </a:lnTo>
                  <a:lnTo>
                    <a:pt x="543" y="167"/>
                  </a:lnTo>
                  <a:lnTo>
                    <a:pt x="531" y="164"/>
                  </a:lnTo>
                  <a:lnTo>
                    <a:pt x="520" y="163"/>
                  </a:lnTo>
                  <a:lnTo>
                    <a:pt x="511" y="162"/>
                  </a:lnTo>
                  <a:lnTo>
                    <a:pt x="504" y="161"/>
                  </a:lnTo>
                  <a:lnTo>
                    <a:pt x="501" y="161"/>
                  </a:lnTo>
                  <a:lnTo>
                    <a:pt x="474" y="108"/>
                  </a:lnTo>
                  <a:lnTo>
                    <a:pt x="470" y="101"/>
                  </a:lnTo>
                  <a:lnTo>
                    <a:pt x="461" y="85"/>
                  </a:lnTo>
                  <a:lnTo>
                    <a:pt x="451" y="68"/>
                  </a:lnTo>
                  <a:lnTo>
                    <a:pt x="441" y="55"/>
                  </a:lnTo>
                  <a:lnTo>
                    <a:pt x="437" y="50"/>
                  </a:lnTo>
                  <a:lnTo>
                    <a:pt x="431" y="46"/>
                  </a:lnTo>
                  <a:lnTo>
                    <a:pt x="424" y="41"/>
                  </a:lnTo>
                  <a:lnTo>
                    <a:pt x="417" y="37"/>
                  </a:lnTo>
                  <a:lnTo>
                    <a:pt x="410" y="32"/>
                  </a:lnTo>
                  <a:lnTo>
                    <a:pt x="402" y="27"/>
                  </a:lnTo>
                  <a:lnTo>
                    <a:pt x="395" y="23"/>
                  </a:lnTo>
                  <a:lnTo>
                    <a:pt x="389" y="19"/>
                  </a:lnTo>
                  <a:lnTo>
                    <a:pt x="379" y="17"/>
                  </a:lnTo>
                  <a:lnTo>
                    <a:pt x="367" y="14"/>
                  </a:lnTo>
                  <a:lnTo>
                    <a:pt x="352" y="10"/>
                  </a:lnTo>
                  <a:lnTo>
                    <a:pt x="337" y="7"/>
                  </a:lnTo>
                  <a:lnTo>
                    <a:pt x="322" y="4"/>
                  </a:lnTo>
                  <a:lnTo>
                    <a:pt x="309" y="2"/>
                  </a:lnTo>
                  <a:lnTo>
                    <a:pt x="301" y="0"/>
                  </a:lnTo>
                  <a:lnTo>
                    <a:pt x="298" y="0"/>
                  </a:lnTo>
                  <a:lnTo>
                    <a:pt x="294" y="0"/>
                  </a:lnTo>
                  <a:lnTo>
                    <a:pt x="284" y="1"/>
                  </a:lnTo>
                  <a:lnTo>
                    <a:pt x="269" y="3"/>
                  </a:lnTo>
                  <a:lnTo>
                    <a:pt x="251" y="4"/>
                  </a:lnTo>
                  <a:lnTo>
                    <a:pt x="233" y="7"/>
                  </a:lnTo>
                  <a:lnTo>
                    <a:pt x="215" y="9"/>
                  </a:lnTo>
                  <a:lnTo>
                    <a:pt x="199" y="10"/>
                  </a:lnTo>
                  <a:lnTo>
                    <a:pt x="187" y="10"/>
                  </a:lnTo>
                  <a:lnTo>
                    <a:pt x="175" y="11"/>
                  </a:lnTo>
                  <a:lnTo>
                    <a:pt x="162" y="16"/>
                  </a:lnTo>
                  <a:lnTo>
                    <a:pt x="147" y="22"/>
                  </a:lnTo>
                  <a:lnTo>
                    <a:pt x="131" y="28"/>
                  </a:lnTo>
                  <a:lnTo>
                    <a:pt x="117" y="35"/>
                  </a:lnTo>
                  <a:lnTo>
                    <a:pt x="105" y="41"/>
                  </a:lnTo>
                  <a:lnTo>
                    <a:pt x="97" y="46"/>
                  </a:lnTo>
                  <a:lnTo>
                    <a:pt x="94" y="47"/>
                  </a:lnTo>
                  <a:lnTo>
                    <a:pt x="15" y="115"/>
                  </a:lnTo>
                  <a:lnTo>
                    <a:pt x="0" y="236"/>
                  </a:lnTo>
                  <a:lnTo>
                    <a:pt x="4" y="237"/>
                  </a:lnTo>
                  <a:lnTo>
                    <a:pt x="13" y="239"/>
                  </a:lnTo>
                  <a:lnTo>
                    <a:pt x="27" y="243"/>
                  </a:lnTo>
                  <a:lnTo>
                    <a:pt x="42" y="246"/>
                  </a:lnTo>
                  <a:lnTo>
                    <a:pt x="58" y="250"/>
                  </a:lnTo>
                  <a:lnTo>
                    <a:pt x="73" y="253"/>
                  </a:lnTo>
                  <a:lnTo>
                    <a:pt x="85" y="256"/>
                  </a:lnTo>
                  <a:lnTo>
                    <a:pt x="91" y="257"/>
                  </a:lnTo>
                  <a:lnTo>
                    <a:pt x="97" y="257"/>
                  </a:lnTo>
                  <a:lnTo>
                    <a:pt x="108" y="257"/>
                  </a:lnTo>
                  <a:lnTo>
                    <a:pt x="120" y="257"/>
                  </a:lnTo>
                  <a:lnTo>
                    <a:pt x="134" y="257"/>
                  </a:lnTo>
                  <a:lnTo>
                    <a:pt x="149" y="257"/>
                  </a:lnTo>
                  <a:lnTo>
                    <a:pt x="162" y="257"/>
                  </a:lnTo>
                  <a:lnTo>
                    <a:pt x="173" y="256"/>
                  </a:lnTo>
                  <a:lnTo>
                    <a:pt x="181" y="254"/>
                  </a:lnTo>
                  <a:lnTo>
                    <a:pt x="185" y="253"/>
                  </a:lnTo>
                  <a:lnTo>
                    <a:pt x="190" y="251"/>
                  </a:lnTo>
                  <a:lnTo>
                    <a:pt x="196" y="250"/>
                  </a:lnTo>
                  <a:lnTo>
                    <a:pt x="203" y="246"/>
                  </a:lnTo>
                  <a:lnTo>
                    <a:pt x="211" y="244"/>
                  </a:lnTo>
                  <a:lnTo>
                    <a:pt x="219" y="241"/>
                  </a:lnTo>
                  <a:lnTo>
                    <a:pt x="228" y="238"/>
                  </a:lnTo>
                  <a:lnTo>
                    <a:pt x="238" y="235"/>
                  </a:lnTo>
                  <a:lnTo>
                    <a:pt x="243" y="238"/>
                  </a:lnTo>
                  <a:lnTo>
                    <a:pt x="250" y="243"/>
                  </a:lnTo>
                  <a:lnTo>
                    <a:pt x="257" y="247"/>
                  </a:lnTo>
                  <a:lnTo>
                    <a:pt x="264" y="251"/>
                  </a:lnTo>
                  <a:lnTo>
                    <a:pt x="271" y="256"/>
                  </a:lnTo>
                  <a:lnTo>
                    <a:pt x="278" y="259"/>
                  </a:lnTo>
                  <a:lnTo>
                    <a:pt x="284" y="262"/>
                  </a:lnTo>
                  <a:lnTo>
                    <a:pt x="287" y="265"/>
                  </a:lnTo>
                  <a:lnTo>
                    <a:pt x="293" y="266"/>
                  </a:lnTo>
                  <a:lnTo>
                    <a:pt x="301" y="268"/>
                  </a:lnTo>
                  <a:lnTo>
                    <a:pt x="309" y="269"/>
                  </a:lnTo>
                  <a:lnTo>
                    <a:pt x="318" y="270"/>
                  </a:lnTo>
                  <a:lnTo>
                    <a:pt x="327" y="272"/>
                  </a:lnTo>
                  <a:lnTo>
                    <a:pt x="336" y="272"/>
                  </a:lnTo>
                  <a:lnTo>
                    <a:pt x="341" y="272"/>
                  </a:lnTo>
                  <a:lnTo>
                    <a:pt x="346" y="272"/>
                  </a:lnTo>
                  <a:lnTo>
                    <a:pt x="351" y="270"/>
                  </a:lnTo>
                  <a:lnTo>
                    <a:pt x="360" y="267"/>
                  </a:lnTo>
                  <a:lnTo>
                    <a:pt x="370" y="264"/>
                  </a:lnTo>
                  <a:lnTo>
                    <a:pt x="383" y="259"/>
                  </a:lnTo>
                  <a:lnTo>
                    <a:pt x="394" y="256"/>
                  </a:lnTo>
                  <a:lnTo>
                    <a:pt x="405" y="252"/>
                  </a:lnTo>
                  <a:lnTo>
                    <a:pt x="412" y="250"/>
                  </a:lnTo>
                  <a:lnTo>
                    <a:pt x="414" y="249"/>
                  </a:lnTo>
                  <a:lnTo>
                    <a:pt x="547" y="219"/>
                  </a:lnTo>
                  <a:lnTo>
                    <a:pt x="618" y="196"/>
                  </a:lnTo>
                  <a:lnTo>
                    <a:pt x="615" y="194"/>
                  </a:lnTo>
                  <a:lnTo>
                    <a:pt x="611" y="192"/>
                  </a:lnTo>
                  <a:lnTo>
                    <a:pt x="604" y="189"/>
                  </a:lnTo>
                  <a:lnTo>
                    <a:pt x="596" y="184"/>
                  </a:lnTo>
                  <a:lnTo>
                    <a:pt x="587" y="181"/>
                  </a:lnTo>
                  <a:lnTo>
                    <a:pt x="579" y="176"/>
                  </a:lnTo>
                  <a:lnTo>
                    <a:pt x="572" y="173"/>
                  </a:lnTo>
                  <a:lnTo>
                    <a:pt x="567" y="171"/>
                  </a:lnTo>
                  <a:close/>
                </a:path>
              </a:pathLst>
            </a:custGeom>
            <a:solidFill>
              <a:schemeClr val="accent4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8" name="Freeform 371"/>
            <p:cNvSpPr>
              <a:spLocks/>
            </p:cNvSpPr>
            <p:nvPr/>
          </p:nvSpPr>
          <p:spPr bwMode="auto">
            <a:xfrm>
              <a:off x="1808" y="294"/>
              <a:ext cx="156" cy="526"/>
            </a:xfrm>
            <a:custGeom>
              <a:avLst/>
              <a:gdLst/>
              <a:ahLst/>
              <a:cxnLst>
                <a:cxn ang="0">
                  <a:pos x="262" y="187"/>
                </a:cxn>
                <a:cxn ang="0">
                  <a:pos x="235" y="280"/>
                </a:cxn>
                <a:cxn ang="0">
                  <a:pos x="187" y="316"/>
                </a:cxn>
                <a:cxn ang="0">
                  <a:pos x="182" y="327"/>
                </a:cxn>
                <a:cxn ang="0">
                  <a:pos x="169" y="346"/>
                </a:cxn>
                <a:cxn ang="0">
                  <a:pos x="144" y="377"/>
                </a:cxn>
                <a:cxn ang="0">
                  <a:pos x="92" y="436"/>
                </a:cxn>
                <a:cxn ang="0">
                  <a:pos x="39" y="498"/>
                </a:cxn>
                <a:cxn ang="0">
                  <a:pos x="8" y="537"/>
                </a:cxn>
                <a:cxn ang="0">
                  <a:pos x="0" y="591"/>
                </a:cxn>
                <a:cxn ang="0">
                  <a:pos x="3" y="643"/>
                </a:cxn>
                <a:cxn ang="0">
                  <a:pos x="12" y="689"/>
                </a:cxn>
                <a:cxn ang="0">
                  <a:pos x="34" y="769"/>
                </a:cxn>
                <a:cxn ang="0">
                  <a:pos x="56" y="846"/>
                </a:cxn>
                <a:cxn ang="0">
                  <a:pos x="67" y="885"/>
                </a:cxn>
                <a:cxn ang="0">
                  <a:pos x="76" y="915"/>
                </a:cxn>
                <a:cxn ang="0">
                  <a:pos x="92" y="973"/>
                </a:cxn>
                <a:cxn ang="0">
                  <a:pos x="109" y="1028"/>
                </a:cxn>
                <a:cxn ang="0">
                  <a:pos x="116" y="1052"/>
                </a:cxn>
                <a:cxn ang="0">
                  <a:pos x="158" y="970"/>
                </a:cxn>
                <a:cxn ang="0">
                  <a:pos x="125" y="865"/>
                </a:cxn>
                <a:cxn ang="0">
                  <a:pos x="88" y="716"/>
                </a:cxn>
                <a:cxn ang="0">
                  <a:pos x="70" y="584"/>
                </a:cxn>
                <a:cxn ang="0">
                  <a:pos x="92" y="517"/>
                </a:cxn>
                <a:cxn ang="0">
                  <a:pos x="138" y="461"/>
                </a:cxn>
                <a:cxn ang="0">
                  <a:pos x="185" y="413"/>
                </a:cxn>
                <a:cxn ang="0">
                  <a:pos x="217" y="383"/>
                </a:cxn>
                <a:cxn ang="0">
                  <a:pos x="260" y="316"/>
                </a:cxn>
                <a:cxn ang="0">
                  <a:pos x="311" y="202"/>
                </a:cxn>
                <a:cxn ang="0">
                  <a:pos x="269" y="144"/>
                </a:cxn>
                <a:cxn ang="0">
                  <a:pos x="259" y="130"/>
                </a:cxn>
                <a:cxn ang="0">
                  <a:pos x="246" y="108"/>
                </a:cxn>
                <a:cxn ang="0">
                  <a:pos x="238" y="85"/>
                </a:cxn>
                <a:cxn ang="0">
                  <a:pos x="239" y="68"/>
                </a:cxn>
                <a:cxn ang="0">
                  <a:pos x="250" y="53"/>
                </a:cxn>
                <a:cxn ang="0">
                  <a:pos x="262" y="43"/>
                </a:cxn>
                <a:cxn ang="0">
                  <a:pos x="272" y="37"/>
                </a:cxn>
                <a:cxn ang="0">
                  <a:pos x="258" y="0"/>
                </a:cxn>
                <a:cxn ang="0">
                  <a:pos x="197" y="43"/>
                </a:cxn>
                <a:cxn ang="0">
                  <a:pos x="245" y="142"/>
                </a:cxn>
              </a:cxnLst>
              <a:rect l="0" t="0" r="r" b="b"/>
              <a:pathLst>
                <a:path w="311" h="1052">
                  <a:moveTo>
                    <a:pt x="245" y="142"/>
                  </a:moveTo>
                  <a:lnTo>
                    <a:pt x="262" y="187"/>
                  </a:lnTo>
                  <a:lnTo>
                    <a:pt x="255" y="267"/>
                  </a:lnTo>
                  <a:lnTo>
                    <a:pt x="235" y="280"/>
                  </a:lnTo>
                  <a:lnTo>
                    <a:pt x="213" y="280"/>
                  </a:lnTo>
                  <a:lnTo>
                    <a:pt x="187" y="316"/>
                  </a:lnTo>
                  <a:lnTo>
                    <a:pt x="185" y="319"/>
                  </a:lnTo>
                  <a:lnTo>
                    <a:pt x="182" y="327"/>
                  </a:lnTo>
                  <a:lnTo>
                    <a:pt x="175" y="336"/>
                  </a:lnTo>
                  <a:lnTo>
                    <a:pt x="169" y="346"/>
                  </a:lnTo>
                  <a:lnTo>
                    <a:pt x="161" y="356"/>
                  </a:lnTo>
                  <a:lnTo>
                    <a:pt x="144" y="377"/>
                  </a:lnTo>
                  <a:lnTo>
                    <a:pt x="119" y="404"/>
                  </a:lnTo>
                  <a:lnTo>
                    <a:pt x="92" y="436"/>
                  </a:lnTo>
                  <a:lnTo>
                    <a:pt x="64" y="468"/>
                  </a:lnTo>
                  <a:lnTo>
                    <a:pt x="39" y="498"/>
                  </a:lnTo>
                  <a:lnTo>
                    <a:pt x="19" y="522"/>
                  </a:lnTo>
                  <a:lnTo>
                    <a:pt x="8" y="537"/>
                  </a:lnTo>
                  <a:lnTo>
                    <a:pt x="1" y="561"/>
                  </a:lnTo>
                  <a:lnTo>
                    <a:pt x="0" y="591"/>
                  </a:lnTo>
                  <a:lnTo>
                    <a:pt x="2" y="620"/>
                  </a:lnTo>
                  <a:lnTo>
                    <a:pt x="3" y="643"/>
                  </a:lnTo>
                  <a:lnTo>
                    <a:pt x="5" y="659"/>
                  </a:lnTo>
                  <a:lnTo>
                    <a:pt x="12" y="689"/>
                  </a:lnTo>
                  <a:lnTo>
                    <a:pt x="23" y="727"/>
                  </a:lnTo>
                  <a:lnTo>
                    <a:pt x="34" y="769"/>
                  </a:lnTo>
                  <a:lnTo>
                    <a:pt x="46" y="810"/>
                  </a:lnTo>
                  <a:lnTo>
                    <a:pt x="56" y="846"/>
                  </a:lnTo>
                  <a:lnTo>
                    <a:pt x="63" y="872"/>
                  </a:lnTo>
                  <a:lnTo>
                    <a:pt x="67" y="885"/>
                  </a:lnTo>
                  <a:lnTo>
                    <a:pt x="69" y="895"/>
                  </a:lnTo>
                  <a:lnTo>
                    <a:pt x="76" y="915"/>
                  </a:lnTo>
                  <a:lnTo>
                    <a:pt x="83" y="943"/>
                  </a:lnTo>
                  <a:lnTo>
                    <a:pt x="92" y="973"/>
                  </a:lnTo>
                  <a:lnTo>
                    <a:pt x="101" y="1001"/>
                  </a:lnTo>
                  <a:lnTo>
                    <a:pt x="109" y="1028"/>
                  </a:lnTo>
                  <a:lnTo>
                    <a:pt x="114" y="1045"/>
                  </a:lnTo>
                  <a:lnTo>
                    <a:pt x="116" y="1052"/>
                  </a:lnTo>
                  <a:lnTo>
                    <a:pt x="162" y="986"/>
                  </a:lnTo>
                  <a:lnTo>
                    <a:pt x="158" y="970"/>
                  </a:lnTo>
                  <a:lnTo>
                    <a:pt x="144" y="928"/>
                  </a:lnTo>
                  <a:lnTo>
                    <a:pt x="125" y="865"/>
                  </a:lnTo>
                  <a:lnTo>
                    <a:pt x="106" y="792"/>
                  </a:lnTo>
                  <a:lnTo>
                    <a:pt x="88" y="716"/>
                  </a:lnTo>
                  <a:lnTo>
                    <a:pt x="75" y="644"/>
                  </a:lnTo>
                  <a:lnTo>
                    <a:pt x="70" y="584"/>
                  </a:lnTo>
                  <a:lnTo>
                    <a:pt x="76" y="545"/>
                  </a:lnTo>
                  <a:lnTo>
                    <a:pt x="92" y="517"/>
                  </a:lnTo>
                  <a:lnTo>
                    <a:pt x="114" y="490"/>
                  </a:lnTo>
                  <a:lnTo>
                    <a:pt x="138" y="461"/>
                  </a:lnTo>
                  <a:lnTo>
                    <a:pt x="162" y="436"/>
                  </a:lnTo>
                  <a:lnTo>
                    <a:pt x="185" y="413"/>
                  </a:lnTo>
                  <a:lnTo>
                    <a:pt x="205" y="394"/>
                  </a:lnTo>
                  <a:lnTo>
                    <a:pt x="217" y="383"/>
                  </a:lnTo>
                  <a:lnTo>
                    <a:pt x="222" y="378"/>
                  </a:lnTo>
                  <a:lnTo>
                    <a:pt x="260" y="316"/>
                  </a:lnTo>
                  <a:lnTo>
                    <a:pt x="290" y="282"/>
                  </a:lnTo>
                  <a:lnTo>
                    <a:pt x="311" y="202"/>
                  </a:lnTo>
                  <a:lnTo>
                    <a:pt x="270" y="146"/>
                  </a:lnTo>
                  <a:lnTo>
                    <a:pt x="269" y="144"/>
                  </a:lnTo>
                  <a:lnTo>
                    <a:pt x="265" y="138"/>
                  </a:lnTo>
                  <a:lnTo>
                    <a:pt x="259" y="130"/>
                  </a:lnTo>
                  <a:lnTo>
                    <a:pt x="253" y="120"/>
                  </a:lnTo>
                  <a:lnTo>
                    <a:pt x="246" y="108"/>
                  </a:lnTo>
                  <a:lnTo>
                    <a:pt x="242" y="97"/>
                  </a:lnTo>
                  <a:lnTo>
                    <a:pt x="238" y="85"/>
                  </a:lnTo>
                  <a:lnTo>
                    <a:pt x="237" y="76"/>
                  </a:lnTo>
                  <a:lnTo>
                    <a:pt x="239" y="68"/>
                  </a:lnTo>
                  <a:lnTo>
                    <a:pt x="244" y="60"/>
                  </a:lnTo>
                  <a:lnTo>
                    <a:pt x="250" y="53"/>
                  </a:lnTo>
                  <a:lnTo>
                    <a:pt x="257" y="47"/>
                  </a:lnTo>
                  <a:lnTo>
                    <a:pt x="262" y="43"/>
                  </a:lnTo>
                  <a:lnTo>
                    <a:pt x="268" y="39"/>
                  </a:lnTo>
                  <a:lnTo>
                    <a:pt x="272" y="37"/>
                  </a:lnTo>
                  <a:lnTo>
                    <a:pt x="273" y="36"/>
                  </a:lnTo>
                  <a:lnTo>
                    <a:pt x="258" y="0"/>
                  </a:lnTo>
                  <a:lnTo>
                    <a:pt x="237" y="25"/>
                  </a:lnTo>
                  <a:lnTo>
                    <a:pt x="197" y="43"/>
                  </a:lnTo>
                  <a:lnTo>
                    <a:pt x="192" y="83"/>
                  </a:lnTo>
                  <a:lnTo>
                    <a:pt x="245" y="14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89" name="Freeform 372"/>
            <p:cNvSpPr>
              <a:spLocks/>
            </p:cNvSpPr>
            <p:nvPr/>
          </p:nvSpPr>
          <p:spPr bwMode="auto">
            <a:xfrm>
              <a:off x="1883" y="780"/>
              <a:ext cx="129" cy="102"/>
            </a:xfrm>
            <a:custGeom>
              <a:avLst/>
              <a:gdLst/>
              <a:ahLst/>
              <a:cxnLst>
                <a:cxn ang="0">
                  <a:pos x="0" y="43"/>
                </a:cxn>
                <a:cxn ang="0">
                  <a:pos x="3" y="45"/>
                </a:cxn>
                <a:cxn ang="0">
                  <a:pos x="10" y="52"/>
                </a:cxn>
                <a:cxn ang="0">
                  <a:pos x="19" y="62"/>
                </a:cxn>
                <a:cxn ang="0">
                  <a:pos x="30" y="73"/>
                </a:cxn>
                <a:cxn ang="0">
                  <a:pos x="42" y="85"/>
                </a:cxn>
                <a:cxn ang="0">
                  <a:pos x="52" y="96"/>
                </a:cxn>
                <a:cxn ang="0">
                  <a:pos x="61" y="105"/>
                </a:cxn>
                <a:cxn ang="0">
                  <a:pos x="66" y="111"/>
                </a:cxn>
                <a:cxn ang="0">
                  <a:pos x="71" y="116"/>
                </a:cxn>
                <a:cxn ang="0">
                  <a:pos x="78" y="123"/>
                </a:cxn>
                <a:cxn ang="0">
                  <a:pos x="87" y="132"/>
                </a:cxn>
                <a:cxn ang="0">
                  <a:pos x="97" y="141"/>
                </a:cxn>
                <a:cxn ang="0">
                  <a:pos x="108" y="150"/>
                </a:cxn>
                <a:cxn ang="0">
                  <a:pos x="119" y="159"/>
                </a:cxn>
                <a:cxn ang="0">
                  <a:pos x="129" y="168"/>
                </a:cxn>
                <a:cxn ang="0">
                  <a:pos x="139" y="174"/>
                </a:cxn>
                <a:cxn ang="0">
                  <a:pos x="148" y="180"/>
                </a:cxn>
                <a:cxn ang="0">
                  <a:pos x="156" y="185"/>
                </a:cxn>
                <a:cxn ang="0">
                  <a:pos x="165" y="189"/>
                </a:cxn>
                <a:cxn ang="0">
                  <a:pos x="174" y="193"/>
                </a:cxn>
                <a:cxn ang="0">
                  <a:pos x="184" y="196"/>
                </a:cxn>
                <a:cxn ang="0">
                  <a:pos x="193" y="200"/>
                </a:cxn>
                <a:cxn ang="0">
                  <a:pos x="201" y="202"/>
                </a:cxn>
                <a:cxn ang="0">
                  <a:pos x="210" y="204"/>
                </a:cxn>
                <a:cxn ang="0">
                  <a:pos x="218" y="206"/>
                </a:cxn>
                <a:cxn ang="0">
                  <a:pos x="226" y="206"/>
                </a:cxn>
                <a:cxn ang="0">
                  <a:pos x="234" y="204"/>
                </a:cxn>
                <a:cxn ang="0">
                  <a:pos x="242" y="203"/>
                </a:cxn>
                <a:cxn ang="0">
                  <a:pos x="248" y="202"/>
                </a:cxn>
                <a:cxn ang="0">
                  <a:pos x="253" y="200"/>
                </a:cxn>
                <a:cxn ang="0">
                  <a:pos x="256" y="199"/>
                </a:cxn>
                <a:cxn ang="0">
                  <a:pos x="257" y="199"/>
                </a:cxn>
                <a:cxn ang="0">
                  <a:pos x="151" y="124"/>
                </a:cxn>
                <a:cxn ang="0">
                  <a:pos x="53" y="0"/>
                </a:cxn>
                <a:cxn ang="0">
                  <a:pos x="7" y="18"/>
                </a:cxn>
                <a:cxn ang="0">
                  <a:pos x="0" y="43"/>
                </a:cxn>
              </a:cxnLst>
              <a:rect l="0" t="0" r="r" b="b"/>
              <a:pathLst>
                <a:path w="257" h="206">
                  <a:moveTo>
                    <a:pt x="0" y="43"/>
                  </a:moveTo>
                  <a:lnTo>
                    <a:pt x="3" y="45"/>
                  </a:lnTo>
                  <a:lnTo>
                    <a:pt x="10" y="52"/>
                  </a:lnTo>
                  <a:lnTo>
                    <a:pt x="19" y="62"/>
                  </a:lnTo>
                  <a:lnTo>
                    <a:pt x="30" y="73"/>
                  </a:lnTo>
                  <a:lnTo>
                    <a:pt x="42" y="85"/>
                  </a:lnTo>
                  <a:lnTo>
                    <a:pt x="52" y="96"/>
                  </a:lnTo>
                  <a:lnTo>
                    <a:pt x="61" y="105"/>
                  </a:lnTo>
                  <a:lnTo>
                    <a:pt x="66" y="111"/>
                  </a:lnTo>
                  <a:lnTo>
                    <a:pt x="71" y="116"/>
                  </a:lnTo>
                  <a:lnTo>
                    <a:pt x="78" y="123"/>
                  </a:lnTo>
                  <a:lnTo>
                    <a:pt x="87" y="132"/>
                  </a:lnTo>
                  <a:lnTo>
                    <a:pt x="97" y="141"/>
                  </a:lnTo>
                  <a:lnTo>
                    <a:pt x="108" y="150"/>
                  </a:lnTo>
                  <a:lnTo>
                    <a:pt x="119" y="159"/>
                  </a:lnTo>
                  <a:lnTo>
                    <a:pt x="129" y="168"/>
                  </a:lnTo>
                  <a:lnTo>
                    <a:pt x="139" y="174"/>
                  </a:lnTo>
                  <a:lnTo>
                    <a:pt x="148" y="180"/>
                  </a:lnTo>
                  <a:lnTo>
                    <a:pt x="156" y="185"/>
                  </a:lnTo>
                  <a:lnTo>
                    <a:pt x="165" y="189"/>
                  </a:lnTo>
                  <a:lnTo>
                    <a:pt x="174" y="193"/>
                  </a:lnTo>
                  <a:lnTo>
                    <a:pt x="184" y="196"/>
                  </a:lnTo>
                  <a:lnTo>
                    <a:pt x="193" y="200"/>
                  </a:lnTo>
                  <a:lnTo>
                    <a:pt x="201" y="202"/>
                  </a:lnTo>
                  <a:lnTo>
                    <a:pt x="210" y="204"/>
                  </a:lnTo>
                  <a:lnTo>
                    <a:pt x="218" y="206"/>
                  </a:lnTo>
                  <a:lnTo>
                    <a:pt x="226" y="206"/>
                  </a:lnTo>
                  <a:lnTo>
                    <a:pt x="234" y="204"/>
                  </a:lnTo>
                  <a:lnTo>
                    <a:pt x="242" y="203"/>
                  </a:lnTo>
                  <a:lnTo>
                    <a:pt x="248" y="202"/>
                  </a:lnTo>
                  <a:lnTo>
                    <a:pt x="253" y="200"/>
                  </a:lnTo>
                  <a:lnTo>
                    <a:pt x="256" y="199"/>
                  </a:lnTo>
                  <a:lnTo>
                    <a:pt x="257" y="199"/>
                  </a:lnTo>
                  <a:lnTo>
                    <a:pt x="151" y="124"/>
                  </a:lnTo>
                  <a:lnTo>
                    <a:pt x="53" y="0"/>
                  </a:lnTo>
                  <a:lnTo>
                    <a:pt x="7" y="18"/>
                  </a:lnTo>
                  <a:lnTo>
                    <a:pt x="0" y="43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0" name="Freeform 373"/>
            <p:cNvSpPr>
              <a:spLocks/>
            </p:cNvSpPr>
            <p:nvPr/>
          </p:nvSpPr>
          <p:spPr bwMode="auto">
            <a:xfrm>
              <a:off x="2004" y="652"/>
              <a:ext cx="172" cy="108"/>
            </a:xfrm>
            <a:custGeom>
              <a:avLst/>
              <a:gdLst/>
              <a:ahLst/>
              <a:cxnLst>
                <a:cxn ang="0">
                  <a:pos x="170" y="32"/>
                </a:cxn>
                <a:cxn ang="0">
                  <a:pos x="89" y="90"/>
                </a:cxn>
                <a:cxn ang="0">
                  <a:pos x="0" y="196"/>
                </a:cxn>
                <a:cxn ang="0">
                  <a:pos x="20" y="214"/>
                </a:cxn>
                <a:cxn ang="0">
                  <a:pos x="22" y="212"/>
                </a:cxn>
                <a:cxn ang="0">
                  <a:pos x="29" y="204"/>
                </a:cxn>
                <a:cxn ang="0">
                  <a:pos x="38" y="192"/>
                </a:cxn>
                <a:cxn ang="0">
                  <a:pos x="50" y="180"/>
                </a:cxn>
                <a:cxn ang="0">
                  <a:pos x="61" y="167"/>
                </a:cxn>
                <a:cxn ang="0">
                  <a:pos x="73" y="154"/>
                </a:cxn>
                <a:cxn ang="0">
                  <a:pos x="81" y="144"/>
                </a:cxn>
                <a:cxn ang="0">
                  <a:pos x="85" y="138"/>
                </a:cxn>
                <a:cxn ang="0">
                  <a:pos x="92" y="132"/>
                </a:cxn>
                <a:cxn ang="0">
                  <a:pos x="104" y="123"/>
                </a:cxn>
                <a:cxn ang="0">
                  <a:pos x="119" y="113"/>
                </a:cxn>
                <a:cxn ang="0">
                  <a:pos x="136" y="100"/>
                </a:cxn>
                <a:cxn ang="0">
                  <a:pos x="153" y="88"/>
                </a:cxn>
                <a:cxn ang="0">
                  <a:pos x="168" y="78"/>
                </a:cxn>
                <a:cxn ang="0">
                  <a:pos x="180" y="70"/>
                </a:cxn>
                <a:cxn ang="0">
                  <a:pos x="187" y="65"/>
                </a:cxn>
                <a:cxn ang="0">
                  <a:pos x="193" y="62"/>
                </a:cxn>
                <a:cxn ang="0">
                  <a:pos x="202" y="57"/>
                </a:cxn>
                <a:cxn ang="0">
                  <a:pos x="216" y="52"/>
                </a:cxn>
                <a:cxn ang="0">
                  <a:pos x="231" y="46"/>
                </a:cxn>
                <a:cxn ang="0">
                  <a:pos x="247" y="41"/>
                </a:cxn>
                <a:cxn ang="0">
                  <a:pos x="262" y="37"/>
                </a:cxn>
                <a:cxn ang="0">
                  <a:pos x="273" y="32"/>
                </a:cxn>
                <a:cxn ang="0">
                  <a:pos x="282" y="30"/>
                </a:cxn>
                <a:cxn ang="0">
                  <a:pos x="290" y="27"/>
                </a:cxn>
                <a:cxn ang="0">
                  <a:pos x="300" y="23"/>
                </a:cxn>
                <a:cxn ang="0">
                  <a:pos x="309" y="18"/>
                </a:cxn>
                <a:cxn ang="0">
                  <a:pos x="319" y="12"/>
                </a:cxn>
                <a:cxn ang="0">
                  <a:pos x="328" y="8"/>
                </a:cxn>
                <a:cxn ang="0">
                  <a:pos x="337" y="3"/>
                </a:cxn>
                <a:cxn ang="0">
                  <a:pos x="341" y="1"/>
                </a:cxn>
                <a:cxn ang="0">
                  <a:pos x="343" y="0"/>
                </a:cxn>
                <a:cxn ang="0">
                  <a:pos x="274" y="2"/>
                </a:cxn>
                <a:cxn ang="0">
                  <a:pos x="170" y="32"/>
                </a:cxn>
              </a:cxnLst>
              <a:rect l="0" t="0" r="r" b="b"/>
              <a:pathLst>
                <a:path w="343" h="214">
                  <a:moveTo>
                    <a:pt x="170" y="32"/>
                  </a:moveTo>
                  <a:lnTo>
                    <a:pt x="89" y="90"/>
                  </a:lnTo>
                  <a:lnTo>
                    <a:pt x="0" y="196"/>
                  </a:lnTo>
                  <a:lnTo>
                    <a:pt x="20" y="214"/>
                  </a:lnTo>
                  <a:lnTo>
                    <a:pt x="22" y="212"/>
                  </a:lnTo>
                  <a:lnTo>
                    <a:pt x="29" y="204"/>
                  </a:lnTo>
                  <a:lnTo>
                    <a:pt x="38" y="192"/>
                  </a:lnTo>
                  <a:lnTo>
                    <a:pt x="50" y="180"/>
                  </a:lnTo>
                  <a:lnTo>
                    <a:pt x="61" y="167"/>
                  </a:lnTo>
                  <a:lnTo>
                    <a:pt x="73" y="154"/>
                  </a:lnTo>
                  <a:lnTo>
                    <a:pt x="81" y="144"/>
                  </a:lnTo>
                  <a:lnTo>
                    <a:pt x="85" y="138"/>
                  </a:lnTo>
                  <a:lnTo>
                    <a:pt x="92" y="132"/>
                  </a:lnTo>
                  <a:lnTo>
                    <a:pt x="104" y="123"/>
                  </a:lnTo>
                  <a:lnTo>
                    <a:pt x="119" y="113"/>
                  </a:lnTo>
                  <a:lnTo>
                    <a:pt x="136" y="100"/>
                  </a:lnTo>
                  <a:lnTo>
                    <a:pt x="153" y="88"/>
                  </a:lnTo>
                  <a:lnTo>
                    <a:pt x="168" y="78"/>
                  </a:lnTo>
                  <a:lnTo>
                    <a:pt x="180" y="70"/>
                  </a:lnTo>
                  <a:lnTo>
                    <a:pt x="187" y="65"/>
                  </a:lnTo>
                  <a:lnTo>
                    <a:pt x="193" y="62"/>
                  </a:lnTo>
                  <a:lnTo>
                    <a:pt x="202" y="57"/>
                  </a:lnTo>
                  <a:lnTo>
                    <a:pt x="216" y="52"/>
                  </a:lnTo>
                  <a:lnTo>
                    <a:pt x="231" y="46"/>
                  </a:lnTo>
                  <a:lnTo>
                    <a:pt x="247" y="41"/>
                  </a:lnTo>
                  <a:lnTo>
                    <a:pt x="262" y="37"/>
                  </a:lnTo>
                  <a:lnTo>
                    <a:pt x="273" y="32"/>
                  </a:lnTo>
                  <a:lnTo>
                    <a:pt x="282" y="30"/>
                  </a:lnTo>
                  <a:lnTo>
                    <a:pt x="290" y="27"/>
                  </a:lnTo>
                  <a:lnTo>
                    <a:pt x="300" y="23"/>
                  </a:lnTo>
                  <a:lnTo>
                    <a:pt x="309" y="18"/>
                  </a:lnTo>
                  <a:lnTo>
                    <a:pt x="319" y="12"/>
                  </a:lnTo>
                  <a:lnTo>
                    <a:pt x="328" y="8"/>
                  </a:lnTo>
                  <a:lnTo>
                    <a:pt x="337" y="3"/>
                  </a:lnTo>
                  <a:lnTo>
                    <a:pt x="341" y="1"/>
                  </a:lnTo>
                  <a:lnTo>
                    <a:pt x="343" y="0"/>
                  </a:lnTo>
                  <a:lnTo>
                    <a:pt x="274" y="2"/>
                  </a:lnTo>
                  <a:lnTo>
                    <a:pt x="170" y="32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1" name="Freeform 374"/>
            <p:cNvSpPr>
              <a:spLocks/>
            </p:cNvSpPr>
            <p:nvPr/>
          </p:nvSpPr>
          <p:spPr bwMode="auto">
            <a:xfrm>
              <a:off x="2017" y="609"/>
              <a:ext cx="21" cy="42"/>
            </a:xfrm>
            <a:custGeom>
              <a:avLst/>
              <a:gdLst/>
              <a:ahLst/>
              <a:cxnLst>
                <a:cxn ang="0">
                  <a:pos x="34" y="0"/>
                </a:cxn>
                <a:cxn ang="0">
                  <a:pos x="0" y="30"/>
                </a:cxn>
                <a:cxn ang="0">
                  <a:pos x="0" y="35"/>
                </a:cxn>
                <a:cxn ang="0">
                  <a:pos x="1" y="46"/>
                </a:cxn>
                <a:cxn ang="0">
                  <a:pos x="3" y="59"/>
                </a:cxn>
                <a:cxn ang="0">
                  <a:pos x="4" y="68"/>
                </a:cxn>
                <a:cxn ang="0">
                  <a:pos x="9" y="74"/>
                </a:cxn>
                <a:cxn ang="0">
                  <a:pos x="16" y="79"/>
                </a:cxn>
                <a:cxn ang="0">
                  <a:pos x="21" y="82"/>
                </a:cxn>
                <a:cxn ang="0">
                  <a:pos x="25" y="83"/>
                </a:cxn>
                <a:cxn ang="0">
                  <a:pos x="42" y="83"/>
                </a:cxn>
                <a:cxn ang="0">
                  <a:pos x="23" y="49"/>
                </a:cxn>
                <a:cxn ang="0">
                  <a:pos x="34" y="0"/>
                </a:cxn>
              </a:cxnLst>
              <a:rect l="0" t="0" r="r" b="b"/>
              <a:pathLst>
                <a:path w="42" h="83">
                  <a:moveTo>
                    <a:pt x="34" y="0"/>
                  </a:moveTo>
                  <a:lnTo>
                    <a:pt x="0" y="30"/>
                  </a:lnTo>
                  <a:lnTo>
                    <a:pt x="0" y="35"/>
                  </a:lnTo>
                  <a:lnTo>
                    <a:pt x="1" y="46"/>
                  </a:lnTo>
                  <a:lnTo>
                    <a:pt x="3" y="59"/>
                  </a:lnTo>
                  <a:lnTo>
                    <a:pt x="4" y="68"/>
                  </a:lnTo>
                  <a:lnTo>
                    <a:pt x="9" y="74"/>
                  </a:lnTo>
                  <a:lnTo>
                    <a:pt x="16" y="79"/>
                  </a:lnTo>
                  <a:lnTo>
                    <a:pt x="21" y="82"/>
                  </a:lnTo>
                  <a:lnTo>
                    <a:pt x="25" y="83"/>
                  </a:lnTo>
                  <a:lnTo>
                    <a:pt x="42" y="83"/>
                  </a:lnTo>
                  <a:lnTo>
                    <a:pt x="23" y="49"/>
                  </a:lnTo>
                  <a:lnTo>
                    <a:pt x="34" y="0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2" name="Freeform 377"/>
            <p:cNvSpPr>
              <a:spLocks/>
            </p:cNvSpPr>
            <p:nvPr/>
          </p:nvSpPr>
          <p:spPr bwMode="auto">
            <a:xfrm>
              <a:off x="1882" y="158"/>
              <a:ext cx="137" cy="123"/>
            </a:xfrm>
            <a:custGeom>
              <a:avLst/>
              <a:gdLst/>
              <a:ahLst/>
              <a:cxnLst>
                <a:cxn ang="0">
                  <a:pos x="217" y="5"/>
                </a:cxn>
                <a:cxn ang="0">
                  <a:pos x="100" y="45"/>
                </a:cxn>
                <a:cxn ang="0">
                  <a:pos x="22" y="116"/>
                </a:cxn>
                <a:cxn ang="0">
                  <a:pos x="0" y="237"/>
                </a:cxn>
                <a:cxn ang="0">
                  <a:pos x="47" y="247"/>
                </a:cxn>
                <a:cxn ang="0">
                  <a:pos x="51" y="232"/>
                </a:cxn>
                <a:cxn ang="0">
                  <a:pos x="60" y="196"/>
                </a:cxn>
                <a:cxn ang="0">
                  <a:pos x="69" y="159"/>
                </a:cxn>
                <a:cxn ang="0">
                  <a:pos x="75" y="138"/>
                </a:cxn>
                <a:cxn ang="0">
                  <a:pos x="81" y="127"/>
                </a:cxn>
                <a:cxn ang="0">
                  <a:pos x="89" y="115"/>
                </a:cxn>
                <a:cxn ang="0">
                  <a:pos x="97" y="105"/>
                </a:cxn>
                <a:cxn ang="0">
                  <a:pos x="106" y="94"/>
                </a:cxn>
                <a:cxn ang="0">
                  <a:pos x="115" y="85"/>
                </a:cxn>
                <a:cxn ang="0">
                  <a:pos x="126" y="78"/>
                </a:cxn>
                <a:cxn ang="0">
                  <a:pos x="136" y="71"/>
                </a:cxn>
                <a:cxn ang="0">
                  <a:pos x="146" y="66"/>
                </a:cxn>
                <a:cxn ang="0">
                  <a:pos x="153" y="62"/>
                </a:cxn>
                <a:cxn ang="0">
                  <a:pos x="169" y="54"/>
                </a:cxn>
                <a:cxn ang="0">
                  <a:pos x="190" y="44"/>
                </a:cxn>
                <a:cxn ang="0">
                  <a:pos x="213" y="31"/>
                </a:cxn>
                <a:cxn ang="0">
                  <a:pos x="235" y="20"/>
                </a:cxn>
                <a:cxn ang="0">
                  <a:pos x="256" y="9"/>
                </a:cxn>
                <a:cxn ang="0">
                  <a:pos x="268" y="2"/>
                </a:cxn>
                <a:cxn ang="0">
                  <a:pos x="274" y="0"/>
                </a:cxn>
                <a:cxn ang="0">
                  <a:pos x="217" y="5"/>
                </a:cxn>
              </a:cxnLst>
              <a:rect l="0" t="0" r="r" b="b"/>
              <a:pathLst>
                <a:path w="274" h="247">
                  <a:moveTo>
                    <a:pt x="217" y="5"/>
                  </a:moveTo>
                  <a:lnTo>
                    <a:pt x="100" y="45"/>
                  </a:lnTo>
                  <a:lnTo>
                    <a:pt x="22" y="116"/>
                  </a:lnTo>
                  <a:lnTo>
                    <a:pt x="0" y="237"/>
                  </a:lnTo>
                  <a:lnTo>
                    <a:pt x="47" y="247"/>
                  </a:lnTo>
                  <a:lnTo>
                    <a:pt x="51" y="232"/>
                  </a:lnTo>
                  <a:lnTo>
                    <a:pt x="60" y="196"/>
                  </a:lnTo>
                  <a:lnTo>
                    <a:pt x="69" y="159"/>
                  </a:lnTo>
                  <a:lnTo>
                    <a:pt x="75" y="138"/>
                  </a:lnTo>
                  <a:lnTo>
                    <a:pt x="81" y="127"/>
                  </a:lnTo>
                  <a:lnTo>
                    <a:pt x="89" y="115"/>
                  </a:lnTo>
                  <a:lnTo>
                    <a:pt x="97" y="105"/>
                  </a:lnTo>
                  <a:lnTo>
                    <a:pt x="106" y="94"/>
                  </a:lnTo>
                  <a:lnTo>
                    <a:pt x="115" y="85"/>
                  </a:lnTo>
                  <a:lnTo>
                    <a:pt x="126" y="78"/>
                  </a:lnTo>
                  <a:lnTo>
                    <a:pt x="136" y="71"/>
                  </a:lnTo>
                  <a:lnTo>
                    <a:pt x="146" y="66"/>
                  </a:lnTo>
                  <a:lnTo>
                    <a:pt x="153" y="62"/>
                  </a:lnTo>
                  <a:lnTo>
                    <a:pt x="169" y="54"/>
                  </a:lnTo>
                  <a:lnTo>
                    <a:pt x="190" y="44"/>
                  </a:lnTo>
                  <a:lnTo>
                    <a:pt x="213" y="31"/>
                  </a:lnTo>
                  <a:lnTo>
                    <a:pt x="235" y="20"/>
                  </a:lnTo>
                  <a:lnTo>
                    <a:pt x="256" y="9"/>
                  </a:lnTo>
                  <a:lnTo>
                    <a:pt x="268" y="2"/>
                  </a:lnTo>
                  <a:lnTo>
                    <a:pt x="274" y="0"/>
                  </a:lnTo>
                  <a:lnTo>
                    <a:pt x="217" y="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3" name="Freeform 378"/>
            <p:cNvSpPr>
              <a:spLocks/>
            </p:cNvSpPr>
            <p:nvPr/>
          </p:nvSpPr>
          <p:spPr bwMode="auto">
            <a:xfrm>
              <a:off x="1810" y="218"/>
              <a:ext cx="77" cy="99"/>
            </a:xfrm>
            <a:custGeom>
              <a:avLst/>
              <a:gdLst/>
              <a:ahLst/>
              <a:cxnLst>
                <a:cxn ang="0">
                  <a:pos x="58" y="15"/>
                </a:cxn>
                <a:cxn ang="0">
                  <a:pos x="57" y="17"/>
                </a:cxn>
                <a:cxn ang="0">
                  <a:pos x="52" y="22"/>
                </a:cxn>
                <a:cxn ang="0">
                  <a:pos x="45" y="29"/>
                </a:cxn>
                <a:cxn ang="0">
                  <a:pos x="38" y="38"/>
                </a:cxn>
                <a:cxn ang="0">
                  <a:pos x="31" y="47"/>
                </a:cxn>
                <a:cxn ang="0">
                  <a:pos x="26" y="56"/>
                </a:cxn>
                <a:cxn ang="0">
                  <a:pos x="22" y="65"/>
                </a:cxn>
                <a:cxn ang="0">
                  <a:pos x="21" y="70"/>
                </a:cxn>
                <a:cxn ang="0">
                  <a:pos x="26" y="85"/>
                </a:cxn>
                <a:cxn ang="0">
                  <a:pos x="34" y="107"/>
                </a:cxn>
                <a:cxn ang="0">
                  <a:pos x="42" y="126"/>
                </a:cxn>
                <a:cxn ang="0">
                  <a:pos x="45" y="134"/>
                </a:cxn>
                <a:cxn ang="0">
                  <a:pos x="36" y="151"/>
                </a:cxn>
                <a:cxn ang="0">
                  <a:pos x="0" y="149"/>
                </a:cxn>
                <a:cxn ang="0">
                  <a:pos x="30" y="187"/>
                </a:cxn>
                <a:cxn ang="0">
                  <a:pos x="64" y="197"/>
                </a:cxn>
                <a:cxn ang="0">
                  <a:pos x="70" y="174"/>
                </a:cxn>
                <a:cxn ang="0">
                  <a:pos x="69" y="165"/>
                </a:cxn>
                <a:cxn ang="0">
                  <a:pos x="68" y="145"/>
                </a:cxn>
                <a:cxn ang="0">
                  <a:pos x="67" y="124"/>
                </a:cxn>
                <a:cxn ang="0">
                  <a:pos x="66" y="111"/>
                </a:cxn>
                <a:cxn ang="0">
                  <a:pos x="65" y="103"/>
                </a:cxn>
                <a:cxn ang="0">
                  <a:pos x="62" y="89"/>
                </a:cxn>
                <a:cxn ang="0">
                  <a:pos x="66" y="73"/>
                </a:cxn>
                <a:cxn ang="0">
                  <a:pos x="78" y="55"/>
                </a:cxn>
                <a:cxn ang="0">
                  <a:pos x="91" y="46"/>
                </a:cxn>
                <a:cxn ang="0">
                  <a:pos x="104" y="40"/>
                </a:cxn>
                <a:cxn ang="0">
                  <a:pos x="116" y="37"/>
                </a:cxn>
                <a:cxn ang="0">
                  <a:pos x="128" y="37"/>
                </a:cxn>
                <a:cxn ang="0">
                  <a:pos x="138" y="37"/>
                </a:cxn>
                <a:cxn ang="0">
                  <a:pos x="146" y="38"/>
                </a:cxn>
                <a:cxn ang="0">
                  <a:pos x="151" y="39"/>
                </a:cxn>
                <a:cxn ang="0">
                  <a:pos x="153" y="40"/>
                </a:cxn>
                <a:cxn ang="0">
                  <a:pos x="131" y="5"/>
                </a:cxn>
                <a:cxn ang="0">
                  <a:pos x="91" y="0"/>
                </a:cxn>
                <a:cxn ang="0">
                  <a:pos x="58" y="15"/>
                </a:cxn>
              </a:cxnLst>
              <a:rect l="0" t="0" r="r" b="b"/>
              <a:pathLst>
                <a:path w="153" h="197">
                  <a:moveTo>
                    <a:pt x="58" y="15"/>
                  </a:moveTo>
                  <a:lnTo>
                    <a:pt x="57" y="17"/>
                  </a:lnTo>
                  <a:lnTo>
                    <a:pt x="52" y="22"/>
                  </a:lnTo>
                  <a:lnTo>
                    <a:pt x="45" y="29"/>
                  </a:lnTo>
                  <a:lnTo>
                    <a:pt x="38" y="38"/>
                  </a:lnTo>
                  <a:lnTo>
                    <a:pt x="31" y="47"/>
                  </a:lnTo>
                  <a:lnTo>
                    <a:pt x="26" y="56"/>
                  </a:lnTo>
                  <a:lnTo>
                    <a:pt x="22" y="65"/>
                  </a:lnTo>
                  <a:lnTo>
                    <a:pt x="21" y="70"/>
                  </a:lnTo>
                  <a:lnTo>
                    <a:pt x="26" y="85"/>
                  </a:lnTo>
                  <a:lnTo>
                    <a:pt x="34" y="107"/>
                  </a:lnTo>
                  <a:lnTo>
                    <a:pt x="42" y="126"/>
                  </a:lnTo>
                  <a:lnTo>
                    <a:pt x="45" y="134"/>
                  </a:lnTo>
                  <a:lnTo>
                    <a:pt x="36" y="151"/>
                  </a:lnTo>
                  <a:lnTo>
                    <a:pt x="0" y="149"/>
                  </a:lnTo>
                  <a:lnTo>
                    <a:pt x="30" y="187"/>
                  </a:lnTo>
                  <a:lnTo>
                    <a:pt x="64" y="197"/>
                  </a:lnTo>
                  <a:lnTo>
                    <a:pt x="70" y="174"/>
                  </a:lnTo>
                  <a:lnTo>
                    <a:pt x="69" y="165"/>
                  </a:lnTo>
                  <a:lnTo>
                    <a:pt x="68" y="145"/>
                  </a:lnTo>
                  <a:lnTo>
                    <a:pt x="67" y="124"/>
                  </a:lnTo>
                  <a:lnTo>
                    <a:pt x="66" y="111"/>
                  </a:lnTo>
                  <a:lnTo>
                    <a:pt x="65" y="103"/>
                  </a:lnTo>
                  <a:lnTo>
                    <a:pt x="62" y="89"/>
                  </a:lnTo>
                  <a:lnTo>
                    <a:pt x="66" y="73"/>
                  </a:lnTo>
                  <a:lnTo>
                    <a:pt x="78" y="55"/>
                  </a:lnTo>
                  <a:lnTo>
                    <a:pt x="91" y="46"/>
                  </a:lnTo>
                  <a:lnTo>
                    <a:pt x="104" y="40"/>
                  </a:lnTo>
                  <a:lnTo>
                    <a:pt x="116" y="37"/>
                  </a:lnTo>
                  <a:lnTo>
                    <a:pt x="128" y="37"/>
                  </a:lnTo>
                  <a:lnTo>
                    <a:pt x="138" y="37"/>
                  </a:lnTo>
                  <a:lnTo>
                    <a:pt x="146" y="38"/>
                  </a:lnTo>
                  <a:lnTo>
                    <a:pt x="151" y="39"/>
                  </a:lnTo>
                  <a:lnTo>
                    <a:pt x="153" y="40"/>
                  </a:lnTo>
                  <a:lnTo>
                    <a:pt x="131" y="5"/>
                  </a:lnTo>
                  <a:lnTo>
                    <a:pt x="91" y="0"/>
                  </a:lnTo>
                  <a:lnTo>
                    <a:pt x="58" y="15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4" name="Freeform 379"/>
            <p:cNvSpPr>
              <a:spLocks/>
            </p:cNvSpPr>
            <p:nvPr/>
          </p:nvSpPr>
          <p:spPr bwMode="auto">
            <a:xfrm>
              <a:off x="1871" y="270"/>
              <a:ext cx="50" cy="111"/>
            </a:xfrm>
            <a:custGeom>
              <a:avLst/>
              <a:gdLst/>
              <a:ahLst/>
              <a:cxnLst>
                <a:cxn ang="0">
                  <a:pos x="4" y="47"/>
                </a:cxn>
                <a:cxn ang="0">
                  <a:pos x="3" y="64"/>
                </a:cxn>
                <a:cxn ang="0">
                  <a:pos x="1" y="97"/>
                </a:cxn>
                <a:cxn ang="0">
                  <a:pos x="0" y="129"/>
                </a:cxn>
                <a:cxn ang="0">
                  <a:pos x="1" y="148"/>
                </a:cxn>
                <a:cxn ang="0">
                  <a:pos x="9" y="160"/>
                </a:cxn>
                <a:cxn ang="0">
                  <a:pos x="20" y="174"/>
                </a:cxn>
                <a:cxn ang="0">
                  <a:pos x="30" y="185"/>
                </a:cxn>
                <a:cxn ang="0">
                  <a:pos x="35" y="191"/>
                </a:cxn>
                <a:cxn ang="0">
                  <a:pos x="36" y="192"/>
                </a:cxn>
                <a:cxn ang="0">
                  <a:pos x="41" y="193"/>
                </a:cxn>
                <a:cxn ang="0">
                  <a:pos x="46" y="196"/>
                </a:cxn>
                <a:cxn ang="0">
                  <a:pos x="54" y="199"/>
                </a:cxn>
                <a:cxn ang="0">
                  <a:pos x="62" y="201"/>
                </a:cxn>
                <a:cxn ang="0">
                  <a:pos x="69" y="205"/>
                </a:cxn>
                <a:cxn ang="0">
                  <a:pos x="75" y="207"/>
                </a:cxn>
                <a:cxn ang="0">
                  <a:pos x="80" y="208"/>
                </a:cxn>
                <a:cxn ang="0">
                  <a:pos x="87" y="212"/>
                </a:cxn>
                <a:cxn ang="0">
                  <a:pos x="94" y="215"/>
                </a:cxn>
                <a:cxn ang="0">
                  <a:pos x="98" y="220"/>
                </a:cxn>
                <a:cxn ang="0">
                  <a:pos x="100" y="221"/>
                </a:cxn>
                <a:cxn ang="0">
                  <a:pos x="84" y="196"/>
                </a:cxn>
                <a:cxn ang="0">
                  <a:pos x="82" y="193"/>
                </a:cxn>
                <a:cxn ang="0">
                  <a:pos x="77" y="189"/>
                </a:cxn>
                <a:cxn ang="0">
                  <a:pos x="71" y="182"/>
                </a:cxn>
                <a:cxn ang="0">
                  <a:pos x="61" y="171"/>
                </a:cxn>
                <a:cxn ang="0">
                  <a:pos x="53" y="161"/>
                </a:cxn>
                <a:cxn ang="0">
                  <a:pos x="45" y="150"/>
                </a:cxn>
                <a:cxn ang="0">
                  <a:pos x="39" y="138"/>
                </a:cxn>
                <a:cxn ang="0">
                  <a:pos x="37" y="128"/>
                </a:cxn>
                <a:cxn ang="0">
                  <a:pos x="36" y="99"/>
                </a:cxn>
                <a:cxn ang="0">
                  <a:pos x="37" y="56"/>
                </a:cxn>
                <a:cxn ang="0">
                  <a:pos x="38" y="17"/>
                </a:cxn>
                <a:cxn ang="0">
                  <a:pos x="39" y="0"/>
                </a:cxn>
                <a:cxn ang="0">
                  <a:pos x="4" y="47"/>
                </a:cxn>
              </a:cxnLst>
              <a:rect l="0" t="0" r="r" b="b"/>
              <a:pathLst>
                <a:path w="100" h="221">
                  <a:moveTo>
                    <a:pt x="4" y="47"/>
                  </a:moveTo>
                  <a:lnTo>
                    <a:pt x="3" y="64"/>
                  </a:lnTo>
                  <a:lnTo>
                    <a:pt x="1" y="97"/>
                  </a:lnTo>
                  <a:lnTo>
                    <a:pt x="0" y="129"/>
                  </a:lnTo>
                  <a:lnTo>
                    <a:pt x="1" y="148"/>
                  </a:lnTo>
                  <a:lnTo>
                    <a:pt x="9" y="160"/>
                  </a:lnTo>
                  <a:lnTo>
                    <a:pt x="20" y="174"/>
                  </a:lnTo>
                  <a:lnTo>
                    <a:pt x="30" y="185"/>
                  </a:lnTo>
                  <a:lnTo>
                    <a:pt x="35" y="191"/>
                  </a:lnTo>
                  <a:lnTo>
                    <a:pt x="36" y="192"/>
                  </a:lnTo>
                  <a:lnTo>
                    <a:pt x="41" y="193"/>
                  </a:lnTo>
                  <a:lnTo>
                    <a:pt x="46" y="196"/>
                  </a:lnTo>
                  <a:lnTo>
                    <a:pt x="54" y="199"/>
                  </a:lnTo>
                  <a:lnTo>
                    <a:pt x="62" y="201"/>
                  </a:lnTo>
                  <a:lnTo>
                    <a:pt x="69" y="205"/>
                  </a:lnTo>
                  <a:lnTo>
                    <a:pt x="75" y="207"/>
                  </a:lnTo>
                  <a:lnTo>
                    <a:pt x="80" y="208"/>
                  </a:lnTo>
                  <a:lnTo>
                    <a:pt x="87" y="212"/>
                  </a:lnTo>
                  <a:lnTo>
                    <a:pt x="94" y="215"/>
                  </a:lnTo>
                  <a:lnTo>
                    <a:pt x="98" y="220"/>
                  </a:lnTo>
                  <a:lnTo>
                    <a:pt x="100" y="221"/>
                  </a:lnTo>
                  <a:lnTo>
                    <a:pt x="84" y="196"/>
                  </a:lnTo>
                  <a:lnTo>
                    <a:pt x="82" y="193"/>
                  </a:lnTo>
                  <a:lnTo>
                    <a:pt x="77" y="189"/>
                  </a:lnTo>
                  <a:lnTo>
                    <a:pt x="71" y="182"/>
                  </a:lnTo>
                  <a:lnTo>
                    <a:pt x="61" y="171"/>
                  </a:lnTo>
                  <a:lnTo>
                    <a:pt x="53" y="161"/>
                  </a:lnTo>
                  <a:lnTo>
                    <a:pt x="45" y="150"/>
                  </a:lnTo>
                  <a:lnTo>
                    <a:pt x="39" y="138"/>
                  </a:lnTo>
                  <a:lnTo>
                    <a:pt x="37" y="128"/>
                  </a:lnTo>
                  <a:lnTo>
                    <a:pt x="36" y="99"/>
                  </a:lnTo>
                  <a:lnTo>
                    <a:pt x="37" y="56"/>
                  </a:lnTo>
                  <a:lnTo>
                    <a:pt x="38" y="17"/>
                  </a:lnTo>
                  <a:lnTo>
                    <a:pt x="39" y="0"/>
                  </a:lnTo>
                  <a:lnTo>
                    <a:pt x="4" y="47"/>
                  </a:lnTo>
                  <a:close/>
                </a:path>
              </a:pathLst>
            </a:custGeom>
            <a:solidFill>
              <a:srgbClr val="FFFFFF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5" name="Freeform 380"/>
            <p:cNvSpPr>
              <a:spLocks/>
            </p:cNvSpPr>
            <p:nvPr/>
          </p:nvSpPr>
          <p:spPr bwMode="auto">
            <a:xfrm>
              <a:off x="1800" y="152"/>
              <a:ext cx="377" cy="308"/>
            </a:xfrm>
            <a:custGeom>
              <a:avLst/>
              <a:gdLst/>
              <a:ahLst/>
              <a:cxnLst>
                <a:cxn ang="0">
                  <a:pos x="651" y="135"/>
                </a:cxn>
                <a:cxn ang="0">
                  <a:pos x="586" y="71"/>
                </a:cxn>
                <a:cxn ang="0">
                  <a:pos x="437" y="23"/>
                </a:cxn>
                <a:cxn ang="0">
                  <a:pos x="281" y="66"/>
                </a:cxn>
                <a:cxn ang="0">
                  <a:pos x="182" y="223"/>
                </a:cxn>
                <a:cxn ang="0">
                  <a:pos x="345" y="247"/>
                </a:cxn>
                <a:cxn ang="0">
                  <a:pos x="638" y="163"/>
                </a:cxn>
                <a:cxn ang="0">
                  <a:pos x="605" y="186"/>
                </a:cxn>
                <a:cxn ang="0">
                  <a:pos x="471" y="240"/>
                </a:cxn>
                <a:cxn ang="0">
                  <a:pos x="525" y="262"/>
                </a:cxn>
                <a:cxn ang="0">
                  <a:pos x="638" y="233"/>
                </a:cxn>
                <a:cxn ang="0">
                  <a:pos x="742" y="223"/>
                </a:cxn>
                <a:cxn ang="0">
                  <a:pos x="663" y="250"/>
                </a:cxn>
                <a:cxn ang="0">
                  <a:pos x="529" y="280"/>
                </a:cxn>
                <a:cxn ang="0">
                  <a:pos x="456" y="281"/>
                </a:cxn>
                <a:cxn ang="0">
                  <a:pos x="385" y="264"/>
                </a:cxn>
                <a:cxn ang="0">
                  <a:pos x="286" y="298"/>
                </a:cxn>
                <a:cxn ang="0">
                  <a:pos x="361" y="313"/>
                </a:cxn>
                <a:cxn ang="0">
                  <a:pos x="405" y="311"/>
                </a:cxn>
                <a:cxn ang="0">
                  <a:pos x="474" y="376"/>
                </a:cxn>
                <a:cxn ang="0">
                  <a:pos x="526" y="356"/>
                </a:cxn>
                <a:cxn ang="0">
                  <a:pos x="560" y="288"/>
                </a:cxn>
                <a:cxn ang="0">
                  <a:pos x="594" y="293"/>
                </a:cxn>
                <a:cxn ang="0">
                  <a:pos x="623" y="343"/>
                </a:cxn>
                <a:cxn ang="0">
                  <a:pos x="692" y="328"/>
                </a:cxn>
                <a:cxn ang="0">
                  <a:pos x="717" y="279"/>
                </a:cxn>
                <a:cxn ang="0">
                  <a:pos x="681" y="441"/>
                </a:cxn>
                <a:cxn ang="0">
                  <a:pos x="608" y="518"/>
                </a:cxn>
                <a:cxn ang="0">
                  <a:pos x="504" y="545"/>
                </a:cxn>
                <a:cxn ang="0">
                  <a:pos x="453" y="611"/>
                </a:cxn>
                <a:cxn ang="0">
                  <a:pos x="308" y="473"/>
                </a:cxn>
                <a:cxn ang="0">
                  <a:pos x="349" y="480"/>
                </a:cxn>
                <a:cxn ang="0">
                  <a:pos x="480" y="522"/>
                </a:cxn>
                <a:cxn ang="0">
                  <a:pos x="649" y="444"/>
                </a:cxn>
                <a:cxn ang="0">
                  <a:pos x="626" y="366"/>
                </a:cxn>
                <a:cxn ang="0">
                  <a:pos x="580" y="317"/>
                </a:cxn>
                <a:cxn ang="0">
                  <a:pos x="534" y="371"/>
                </a:cxn>
                <a:cxn ang="0">
                  <a:pos x="454" y="392"/>
                </a:cxn>
                <a:cxn ang="0">
                  <a:pos x="399" y="355"/>
                </a:cxn>
                <a:cxn ang="0">
                  <a:pos x="321" y="329"/>
                </a:cxn>
                <a:cxn ang="0">
                  <a:pos x="235" y="325"/>
                </a:cxn>
                <a:cxn ang="0">
                  <a:pos x="240" y="393"/>
                </a:cxn>
                <a:cxn ang="0">
                  <a:pos x="228" y="409"/>
                </a:cxn>
                <a:cxn ang="0">
                  <a:pos x="215" y="316"/>
                </a:cxn>
                <a:cxn ang="0">
                  <a:pos x="256" y="279"/>
                </a:cxn>
                <a:cxn ang="0">
                  <a:pos x="155" y="255"/>
                </a:cxn>
                <a:cxn ang="0">
                  <a:pos x="135" y="144"/>
                </a:cxn>
                <a:cxn ang="0">
                  <a:pos x="74" y="175"/>
                </a:cxn>
                <a:cxn ang="0">
                  <a:pos x="72" y="295"/>
                </a:cxn>
                <a:cxn ang="0">
                  <a:pos x="31" y="293"/>
                </a:cxn>
                <a:cxn ang="0">
                  <a:pos x="91" y="331"/>
                </a:cxn>
                <a:cxn ang="0">
                  <a:pos x="19" y="301"/>
                </a:cxn>
                <a:cxn ang="0">
                  <a:pos x="30" y="272"/>
                </a:cxn>
                <a:cxn ang="0">
                  <a:pos x="33" y="209"/>
                </a:cxn>
                <a:cxn ang="0">
                  <a:pos x="106" y="126"/>
                </a:cxn>
                <a:cxn ang="0">
                  <a:pos x="188" y="102"/>
                </a:cxn>
                <a:cxn ang="0">
                  <a:pos x="294" y="31"/>
                </a:cxn>
                <a:cxn ang="0">
                  <a:pos x="418" y="1"/>
                </a:cxn>
                <a:cxn ang="0">
                  <a:pos x="532" y="13"/>
                </a:cxn>
              </a:cxnLst>
              <a:rect l="0" t="0" r="r" b="b"/>
              <a:pathLst>
                <a:path w="753" h="618">
                  <a:moveTo>
                    <a:pt x="604" y="51"/>
                  </a:moveTo>
                  <a:lnTo>
                    <a:pt x="615" y="61"/>
                  </a:lnTo>
                  <a:lnTo>
                    <a:pt x="624" y="72"/>
                  </a:lnTo>
                  <a:lnTo>
                    <a:pt x="632" y="84"/>
                  </a:lnTo>
                  <a:lnTo>
                    <a:pt x="638" y="97"/>
                  </a:lnTo>
                  <a:lnTo>
                    <a:pt x="643" y="110"/>
                  </a:lnTo>
                  <a:lnTo>
                    <a:pt x="648" y="122"/>
                  </a:lnTo>
                  <a:lnTo>
                    <a:pt x="651" y="135"/>
                  </a:lnTo>
                  <a:lnTo>
                    <a:pt x="654" y="147"/>
                  </a:lnTo>
                  <a:lnTo>
                    <a:pt x="651" y="144"/>
                  </a:lnTo>
                  <a:lnTo>
                    <a:pt x="646" y="137"/>
                  </a:lnTo>
                  <a:lnTo>
                    <a:pt x="636" y="126"/>
                  </a:lnTo>
                  <a:lnTo>
                    <a:pt x="626" y="112"/>
                  </a:lnTo>
                  <a:lnTo>
                    <a:pt x="613" y="97"/>
                  </a:lnTo>
                  <a:lnTo>
                    <a:pt x="600" y="83"/>
                  </a:lnTo>
                  <a:lnTo>
                    <a:pt x="586" y="71"/>
                  </a:lnTo>
                  <a:lnTo>
                    <a:pt x="571" y="63"/>
                  </a:lnTo>
                  <a:lnTo>
                    <a:pt x="554" y="51"/>
                  </a:lnTo>
                  <a:lnTo>
                    <a:pt x="535" y="42"/>
                  </a:lnTo>
                  <a:lnTo>
                    <a:pt x="517" y="34"/>
                  </a:lnTo>
                  <a:lnTo>
                    <a:pt x="497" y="29"/>
                  </a:lnTo>
                  <a:lnTo>
                    <a:pt x="478" y="26"/>
                  </a:lnTo>
                  <a:lnTo>
                    <a:pt x="458" y="23"/>
                  </a:lnTo>
                  <a:lnTo>
                    <a:pt x="437" y="23"/>
                  </a:lnTo>
                  <a:lnTo>
                    <a:pt x="418" y="25"/>
                  </a:lnTo>
                  <a:lnTo>
                    <a:pt x="397" y="27"/>
                  </a:lnTo>
                  <a:lnTo>
                    <a:pt x="377" y="31"/>
                  </a:lnTo>
                  <a:lnTo>
                    <a:pt x="357" y="36"/>
                  </a:lnTo>
                  <a:lnTo>
                    <a:pt x="337" y="42"/>
                  </a:lnTo>
                  <a:lnTo>
                    <a:pt x="317" y="50"/>
                  </a:lnTo>
                  <a:lnTo>
                    <a:pt x="299" y="57"/>
                  </a:lnTo>
                  <a:lnTo>
                    <a:pt x="281" y="66"/>
                  </a:lnTo>
                  <a:lnTo>
                    <a:pt x="262" y="75"/>
                  </a:lnTo>
                  <a:lnTo>
                    <a:pt x="235" y="94"/>
                  </a:lnTo>
                  <a:lnTo>
                    <a:pt x="214" y="116"/>
                  </a:lnTo>
                  <a:lnTo>
                    <a:pt x="199" y="139"/>
                  </a:lnTo>
                  <a:lnTo>
                    <a:pt x="190" y="162"/>
                  </a:lnTo>
                  <a:lnTo>
                    <a:pt x="184" y="185"/>
                  </a:lnTo>
                  <a:lnTo>
                    <a:pt x="182" y="205"/>
                  </a:lnTo>
                  <a:lnTo>
                    <a:pt x="182" y="223"/>
                  </a:lnTo>
                  <a:lnTo>
                    <a:pt x="183" y="235"/>
                  </a:lnTo>
                  <a:lnTo>
                    <a:pt x="205" y="245"/>
                  </a:lnTo>
                  <a:lnTo>
                    <a:pt x="230" y="250"/>
                  </a:lnTo>
                  <a:lnTo>
                    <a:pt x="258" y="253"/>
                  </a:lnTo>
                  <a:lnTo>
                    <a:pt x="285" y="253"/>
                  </a:lnTo>
                  <a:lnTo>
                    <a:pt x="309" y="252"/>
                  </a:lnTo>
                  <a:lnTo>
                    <a:pt x="330" y="249"/>
                  </a:lnTo>
                  <a:lnTo>
                    <a:pt x="345" y="247"/>
                  </a:lnTo>
                  <a:lnTo>
                    <a:pt x="350" y="246"/>
                  </a:lnTo>
                  <a:lnTo>
                    <a:pt x="502" y="202"/>
                  </a:lnTo>
                  <a:lnTo>
                    <a:pt x="534" y="190"/>
                  </a:lnTo>
                  <a:lnTo>
                    <a:pt x="562" y="181"/>
                  </a:lnTo>
                  <a:lnTo>
                    <a:pt x="587" y="174"/>
                  </a:lnTo>
                  <a:lnTo>
                    <a:pt x="608" y="169"/>
                  </a:lnTo>
                  <a:lnTo>
                    <a:pt x="625" y="165"/>
                  </a:lnTo>
                  <a:lnTo>
                    <a:pt x="638" y="163"/>
                  </a:lnTo>
                  <a:lnTo>
                    <a:pt x="647" y="162"/>
                  </a:lnTo>
                  <a:lnTo>
                    <a:pt x="651" y="162"/>
                  </a:lnTo>
                  <a:lnTo>
                    <a:pt x="650" y="163"/>
                  </a:lnTo>
                  <a:lnTo>
                    <a:pt x="647" y="166"/>
                  </a:lnTo>
                  <a:lnTo>
                    <a:pt x="640" y="170"/>
                  </a:lnTo>
                  <a:lnTo>
                    <a:pt x="631" y="174"/>
                  </a:lnTo>
                  <a:lnTo>
                    <a:pt x="619" y="180"/>
                  </a:lnTo>
                  <a:lnTo>
                    <a:pt x="605" y="186"/>
                  </a:lnTo>
                  <a:lnTo>
                    <a:pt x="590" y="193"/>
                  </a:lnTo>
                  <a:lnTo>
                    <a:pt x="575" y="200"/>
                  </a:lnTo>
                  <a:lnTo>
                    <a:pt x="558" y="207"/>
                  </a:lnTo>
                  <a:lnTo>
                    <a:pt x="541" y="214"/>
                  </a:lnTo>
                  <a:lnTo>
                    <a:pt x="522" y="220"/>
                  </a:lnTo>
                  <a:lnTo>
                    <a:pt x="505" y="227"/>
                  </a:lnTo>
                  <a:lnTo>
                    <a:pt x="487" y="234"/>
                  </a:lnTo>
                  <a:lnTo>
                    <a:pt x="471" y="240"/>
                  </a:lnTo>
                  <a:lnTo>
                    <a:pt x="454" y="246"/>
                  </a:lnTo>
                  <a:lnTo>
                    <a:pt x="440" y="250"/>
                  </a:lnTo>
                  <a:lnTo>
                    <a:pt x="453" y="258"/>
                  </a:lnTo>
                  <a:lnTo>
                    <a:pt x="467" y="263"/>
                  </a:lnTo>
                  <a:lnTo>
                    <a:pt x="481" y="265"/>
                  </a:lnTo>
                  <a:lnTo>
                    <a:pt x="495" y="267"/>
                  </a:lnTo>
                  <a:lnTo>
                    <a:pt x="510" y="265"/>
                  </a:lnTo>
                  <a:lnTo>
                    <a:pt x="525" y="262"/>
                  </a:lnTo>
                  <a:lnTo>
                    <a:pt x="541" y="257"/>
                  </a:lnTo>
                  <a:lnTo>
                    <a:pt x="559" y="252"/>
                  </a:lnTo>
                  <a:lnTo>
                    <a:pt x="570" y="248"/>
                  </a:lnTo>
                  <a:lnTo>
                    <a:pt x="580" y="246"/>
                  </a:lnTo>
                  <a:lnTo>
                    <a:pt x="594" y="242"/>
                  </a:lnTo>
                  <a:lnTo>
                    <a:pt x="608" y="240"/>
                  </a:lnTo>
                  <a:lnTo>
                    <a:pt x="623" y="237"/>
                  </a:lnTo>
                  <a:lnTo>
                    <a:pt x="638" y="233"/>
                  </a:lnTo>
                  <a:lnTo>
                    <a:pt x="653" y="231"/>
                  </a:lnTo>
                  <a:lnTo>
                    <a:pt x="669" y="228"/>
                  </a:lnTo>
                  <a:lnTo>
                    <a:pt x="684" y="226"/>
                  </a:lnTo>
                  <a:lnTo>
                    <a:pt x="697" y="225"/>
                  </a:lnTo>
                  <a:lnTo>
                    <a:pt x="711" y="224"/>
                  </a:lnTo>
                  <a:lnTo>
                    <a:pt x="723" y="223"/>
                  </a:lnTo>
                  <a:lnTo>
                    <a:pt x="733" y="223"/>
                  </a:lnTo>
                  <a:lnTo>
                    <a:pt x="742" y="223"/>
                  </a:lnTo>
                  <a:lnTo>
                    <a:pt x="748" y="224"/>
                  </a:lnTo>
                  <a:lnTo>
                    <a:pt x="753" y="226"/>
                  </a:lnTo>
                  <a:lnTo>
                    <a:pt x="744" y="230"/>
                  </a:lnTo>
                  <a:lnTo>
                    <a:pt x="732" y="233"/>
                  </a:lnTo>
                  <a:lnTo>
                    <a:pt x="718" y="237"/>
                  </a:lnTo>
                  <a:lnTo>
                    <a:pt x="701" y="241"/>
                  </a:lnTo>
                  <a:lnTo>
                    <a:pt x="682" y="246"/>
                  </a:lnTo>
                  <a:lnTo>
                    <a:pt x="663" y="250"/>
                  </a:lnTo>
                  <a:lnTo>
                    <a:pt x="643" y="255"/>
                  </a:lnTo>
                  <a:lnTo>
                    <a:pt x="624" y="260"/>
                  </a:lnTo>
                  <a:lnTo>
                    <a:pt x="603" y="264"/>
                  </a:lnTo>
                  <a:lnTo>
                    <a:pt x="585" y="269"/>
                  </a:lnTo>
                  <a:lnTo>
                    <a:pt x="567" y="272"/>
                  </a:lnTo>
                  <a:lnTo>
                    <a:pt x="552" y="276"/>
                  </a:lnTo>
                  <a:lnTo>
                    <a:pt x="540" y="279"/>
                  </a:lnTo>
                  <a:lnTo>
                    <a:pt x="529" y="280"/>
                  </a:lnTo>
                  <a:lnTo>
                    <a:pt x="524" y="283"/>
                  </a:lnTo>
                  <a:lnTo>
                    <a:pt x="521" y="283"/>
                  </a:lnTo>
                  <a:lnTo>
                    <a:pt x="510" y="285"/>
                  </a:lnTo>
                  <a:lnTo>
                    <a:pt x="498" y="286"/>
                  </a:lnTo>
                  <a:lnTo>
                    <a:pt x="487" y="286"/>
                  </a:lnTo>
                  <a:lnTo>
                    <a:pt x="476" y="285"/>
                  </a:lnTo>
                  <a:lnTo>
                    <a:pt x="466" y="284"/>
                  </a:lnTo>
                  <a:lnTo>
                    <a:pt x="456" y="281"/>
                  </a:lnTo>
                  <a:lnTo>
                    <a:pt x="446" y="279"/>
                  </a:lnTo>
                  <a:lnTo>
                    <a:pt x="436" y="277"/>
                  </a:lnTo>
                  <a:lnTo>
                    <a:pt x="430" y="272"/>
                  </a:lnTo>
                  <a:lnTo>
                    <a:pt x="425" y="269"/>
                  </a:lnTo>
                  <a:lnTo>
                    <a:pt x="420" y="263"/>
                  </a:lnTo>
                  <a:lnTo>
                    <a:pt x="419" y="256"/>
                  </a:lnTo>
                  <a:lnTo>
                    <a:pt x="402" y="261"/>
                  </a:lnTo>
                  <a:lnTo>
                    <a:pt x="385" y="264"/>
                  </a:lnTo>
                  <a:lnTo>
                    <a:pt x="368" y="269"/>
                  </a:lnTo>
                  <a:lnTo>
                    <a:pt x="352" y="272"/>
                  </a:lnTo>
                  <a:lnTo>
                    <a:pt x="335" y="276"/>
                  </a:lnTo>
                  <a:lnTo>
                    <a:pt x="319" y="278"/>
                  </a:lnTo>
                  <a:lnTo>
                    <a:pt x="301" y="280"/>
                  </a:lnTo>
                  <a:lnTo>
                    <a:pt x="285" y="280"/>
                  </a:lnTo>
                  <a:lnTo>
                    <a:pt x="285" y="288"/>
                  </a:lnTo>
                  <a:lnTo>
                    <a:pt x="286" y="298"/>
                  </a:lnTo>
                  <a:lnTo>
                    <a:pt x="288" y="305"/>
                  </a:lnTo>
                  <a:lnTo>
                    <a:pt x="289" y="308"/>
                  </a:lnTo>
                  <a:lnTo>
                    <a:pt x="301" y="309"/>
                  </a:lnTo>
                  <a:lnTo>
                    <a:pt x="313" y="310"/>
                  </a:lnTo>
                  <a:lnTo>
                    <a:pt x="326" y="311"/>
                  </a:lnTo>
                  <a:lnTo>
                    <a:pt x="337" y="311"/>
                  </a:lnTo>
                  <a:lnTo>
                    <a:pt x="350" y="313"/>
                  </a:lnTo>
                  <a:lnTo>
                    <a:pt x="361" y="313"/>
                  </a:lnTo>
                  <a:lnTo>
                    <a:pt x="374" y="313"/>
                  </a:lnTo>
                  <a:lnTo>
                    <a:pt x="387" y="313"/>
                  </a:lnTo>
                  <a:lnTo>
                    <a:pt x="391" y="307"/>
                  </a:lnTo>
                  <a:lnTo>
                    <a:pt x="393" y="300"/>
                  </a:lnTo>
                  <a:lnTo>
                    <a:pt x="398" y="293"/>
                  </a:lnTo>
                  <a:lnTo>
                    <a:pt x="404" y="290"/>
                  </a:lnTo>
                  <a:lnTo>
                    <a:pt x="405" y="298"/>
                  </a:lnTo>
                  <a:lnTo>
                    <a:pt x="405" y="311"/>
                  </a:lnTo>
                  <a:lnTo>
                    <a:pt x="407" y="326"/>
                  </a:lnTo>
                  <a:lnTo>
                    <a:pt x="414" y="344"/>
                  </a:lnTo>
                  <a:lnTo>
                    <a:pt x="423" y="355"/>
                  </a:lnTo>
                  <a:lnTo>
                    <a:pt x="434" y="364"/>
                  </a:lnTo>
                  <a:lnTo>
                    <a:pt x="443" y="370"/>
                  </a:lnTo>
                  <a:lnTo>
                    <a:pt x="453" y="374"/>
                  </a:lnTo>
                  <a:lnTo>
                    <a:pt x="464" y="376"/>
                  </a:lnTo>
                  <a:lnTo>
                    <a:pt x="474" y="376"/>
                  </a:lnTo>
                  <a:lnTo>
                    <a:pt x="483" y="375"/>
                  </a:lnTo>
                  <a:lnTo>
                    <a:pt x="494" y="373"/>
                  </a:lnTo>
                  <a:lnTo>
                    <a:pt x="501" y="370"/>
                  </a:lnTo>
                  <a:lnTo>
                    <a:pt x="506" y="369"/>
                  </a:lnTo>
                  <a:lnTo>
                    <a:pt x="512" y="366"/>
                  </a:lnTo>
                  <a:lnTo>
                    <a:pt x="517" y="363"/>
                  </a:lnTo>
                  <a:lnTo>
                    <a:pt x="521" y="360"/>
                  </a:lnTo>
                  <a:lnTo>
                    <a:pt x="526" y="356"/>
                  </a:lnTo>
                  <a:lnTo>
                    <a:pt x="530" y="352"/>
                  </a:lnTo>
                  <a:lnTo>
                    <a:pt x="536" y="346"/>
                  </a:lnTo>
                  <a:lnTo>
                    <a:pt x="545" y="331"/>
                  </a:lnTo>
                  <a:lnTo>
                    <a:pt x="548" y="315"/>
                  </a:lnTo>
                  <a:lnTo>
                    <a:pt x="549" y="299"/>
                  </a:lnTo>
                  <a:lnTo>
                    <a:pt x="549" y="281"/>
                  </a:lnTo>
                  <a:lnTo>
                    <a:pt x="557" y="281"/>
                  </a:lnTo>
                  <a:lnTo>
                    <a:pt x="560" y="288"/>
                  </a:lnTo>
                  <a:lnTo>
                    <a:pt x="563" y="298"/>
                  </a:lnTo>
                  <a:lnTo>
                    <a:pt x="563" y="303"/>
                  </a:lnTo>
                  <a:lnTo>
                    <a:pt x="567" y="302"/>
                  </a:lnTo>
                  <a:lnTo>
                    <a:pt x="573" y="300"/>
                  </a:lnTo>
                  <a:lnTo>
                    <a:pt x="579" y="298"/>
                  </a:lnTo>
                  <a:lnTo>
                    <a:pt x="585" y="295"/>
                  </a:lnTo>
                  <a:lnTo>
                    <a:pt x="589" y="294"/>
                  </a:lnTo>
                  <a:lnTo>
                    <a:pt x="594" y="293"/>
                  </a:lnTo>
                  <a:lnTo>
                    <a:pt x="597" y="292"/>
                  </a:lnTo>
                  <a:lnTo>
                    <a:pt x="598" y="293"/>
                  </a:lnTo>
                  <a:lnTo>
                    <a:pt x="596" y="305"/>
                  </a:lnTo>
                  <a:lnTo>
                    <a:pt x="597" y="315"/>
                  </a:lnTo>
                  <a:lnTo>
                    <a:pt x="601" y="323"/>
                  </a:lnTo>
                  <a:lnTo>
                    <a:pt x="605" y="331"/>
                  </a:lnTo>
                  <a:lnTo>
                    <a:pt x="613" y="337"/>
                  </a:lnTo>
                  <a:lnTo>
                    <a:pt x="623" y="343"/>
                  </a:lnTo>
                  <a:lnTo>
                    <a:pt x="634" y="346"/>
                  </a:lnTo>
                  <a:lnTo>
                    <a:pt x="648" y="348"/>
                  </a:lnTo>
                  <a:lnTo>
                    <a:pt x="657" y="348"/>
                  </a:lnTo>
                  <a:lnTo>
                    <a:pt x="665" y="347"/>
                  </a:lnTo>
                  <a:lnTo>
                    <a:pt x="673" y="344"/>
                  </a:lnTo>
                  <a:lnTo>
                    <a:pt x="680" y="339"/>
                  </a:lnTo>
                  <a:lnTo>
                    <a:pt x="686" y="335"/>
                  </a:lnTo>
                  <a:lnTo>
                    <a:pt x="692" y="328"/>
                  </a:lnTo>
                  <a:lnTo>
                    <a:pt x="696" y="321"/>
                  </a:lnTo>
                  <a:lnTo>
                    <a:pt x="701" y="314"/>
                  </a:lnTo>
                  <a:lnTo>
                    <a:pt x="706" y="303"/>
                  </a:lnTo>
                  <a:lnTo>
                    <a:pt x="707" y="293"/>
                  </a:lnTo>
                  <a:lnTo>
                    <a:pt x="706" y="283"/>
                  </a:lnTo>
                  <a:lnTo>
                    <a:pt x="706" y="272"/>
                  </a:lnTo>
                  <a:lnTo>
                    <a:pt x="711" y="273"/>
                  </a:lnTo>
                  <a:lnTo>
                    <a:pt x="717" y="279"/>
                  </a:lnTo>
                  <a:lnTo>
                    <a:pt x="720" y="295"/>
                  </a:lnTo>
                  <a:lnTo>
                    <a:pt x="716" y="323"/>
                  </a:lnTo>
                  <a:lnTo>
                    <a:pt x="692" y="361"/>
                  </a:lnTo>
                  <a:lnTo>
                    <a:pt x="694" y="378"/>
                  </a:lnTo>
                  <a:lnTo>
                    <a:pt x="693" y="396"/>
                  </a:lnTo>
                  <a:lnTo>
                    <a:pt x="691" y="412"/>
                  </a:lnTo>
                  <a:lnTo>
                    <a:pt x="687" y="426"/>
                  </a:lnTo>
                  <a:lnTo>
                    <a:pt x="681" y="441"/>
                  </a:lnTo>
                  <a:lnTo>
                    <a:pt x="674" y="453"/>
                  </a:lnTo>
                  <a:lnTo>
                    <a:pt x="668" y="466"/>
                  </a:lnTo>
                  <a:lnTo>
                    <a:pt x="658" y="477"/>
                  </a:lnTo>
                  <a:lnTo>
                    <a:pt x="650" y="487"/>
                  </a:lnTo>
                  <a:lnTo>
                    <a:pt x="641" y="496"/>
                  </a:lnTo>
                  <a:lnTo>
                    <a:pt x="631" y="504"/>
                  </a:lnTo>
                  <a:lnTo>
                    <a:pt x="619" y="511"/>
                  </a:lnTo>
                  <a:lnTo>
                    <a:pt x="608" y="518"/>
                  </a:lnTo>
                  <a:lnTo>
                    <a:pt x="596" y="523"/>
                  </a:lnTo>
                  <a:lnTo>
                    <a:pt x="583" y="529"/>
                  </a:lnTo>
                  <a:lnTo>
                    <a:pt x="571" y="534"/>
                  </a:lnTo>
                  <a:lnTo>
                    <a:pt x="557" y="537"/>
                  </a:lnTo>
                  <a:lnTo>
                    <a:pt x="544" y="541"/>
                  </a:lnTo>
                  <a:lnTo>
                    <a:pt x="530" y="543"/>
                  </a:lnTo>
                  <a:lnTo>
                    <a:pt x="518" y="544"/>
                  </a:lnTo>
                  <a:lnTo>
                    <a:pt x="504" y="545"/>
                  </a:lnTo>
                  <a:lnTo>
                    <a:pt x="492" y="545"/>
                  </a:lnTo>
                  <a:lnTo>
                    <a:pt x="480" y="544"/>
                  </a:lnTo>
                  <a:lnTo>
                    <a:pt x="468" y="542"/>
                  </a:lnTo>
                  <a:lnTo>
                    <a:pt x="464" y="559"/>
                  </a:lnTo>
                  <a:lnTo>
                    <a:pt x="463" y="580"/>
                  </a:lnTo>
                  <a:lnTo>
                    <a:pt x="461" y="601"/>
                  </a:lnTo>
                  <a:lnTo>
                    <a:pt x="459" y="618"/>
                  </a:lnTo>
                  <a:lnTo>
                    <a:pt x="453" y="611"/>
                  </a:lnTo>
                  <a:lnTo>
                    <a:pt x="445" y="589"/>
                  </a:lnTo>
                  <a:lnTo>
                    <a:pt x="438" y="563"/>
                  </a:lnTo>
                  <a:lnTo>
                    <a:pt x="436" y="542"/>
                  </a:lnTo>
                  <a:lnTo>
                    <a:pt x="402" y="535"/>
                  </a:lnTo>
                  <a:lnTo>
                    <a:pt x="372" y="523"/>
                  </a:lnTo>
                  <a:lnTo>
                    <a:pt x="346" y="509"/>
                  </a:lnTo>
                  <a:lnTo>
                    <a:pt x="326" y="491"/>
                  </a:lnTo>
                  <a:lnTo>
                    <a:pt x="308" y="473"/>
                  </a:lnTo>
                  <a:lnTo>
                    <a:pt x="297" y="456"/>
                  </a:lnTo>
                  <a:lnTo>
                    <a:pt x="289" y="441"/>
                  </a:lnTo>
                  <a:lnTo>
                    <a:pt x="286" y="430"/>
                  </a:lnTo>
                  <a:lnTo>
                    <a:pt x="297" y="441"/>
                  </a:lnTo>
                  <a:lnTo>
                    <a:pt x="308" y="451"/>
                  </a:lnTo>
                  <a:lnTo>
                    <a:pt x="321" y="460"/>
                  </a:lnTo>
                  <a:lnTo>
                    <a:pt x="335" y="470"/>
                  </a:lnTo>
                  <a:lnTo>
                    <a:pt x="349" y="480"/>
                  </a:lnTo>
                  <a:lnTo>
                    <a:pt x="364" y="488"/>
                  </a:lnTo>
                  <a:lnTo>
                    <a:pt x="380" y="496"/>
                  </a:lnTo>
                  <a:lnTo>
                    <a:pt x="396" y="503"/>
                  </a:lnTo>
                  <a:lnTo>
                    <a:pt x="412" y="509"/>
                  </a:lnTo>
                  <a:lnTo>
                    <a:pt x="429" y="514"/>
                  </a:lnTo>
                  <a:lnTo>
                    <a:pt x="445" y="518"/>
                  </a:lnTo>
                  <a:lnTo>
                    <a:pt x="463" y="521"/>
                  </a:lnTo>
                  <a:lnTo>
                    <a:pt x="480" y="522"/>
                  </a:lnTo>
                  <a:lnTo>
                    <a:pt x="496" y="523"/>
                  </a:lnTo>
                  <a:lnTo>
                    <a:pt x="512" y="521"/>
                  </a:lnTo>
                  <a:lnTo>
                    <a:pt x="528" y="519"/>
                  </a:lnTo>
                  <a:lnTo>
                    <a:pt x="558" y="510"/>
                  </a:lnTo>
                  <a:lnTo>
                    <a:pt x="585" y="498"/>
                  </a:lnTo>
                  <a:lnTo>
                    <a:pt x="609" y="483"/>
                  </a:lnTo>
                  <a:lnTo>
                    <a:pt x="631" y="465"/>
                  </a:lnTo>
                  <a:lnTo>
                    <a:pt x="649" y="444"/>
                  </a:lnTo>
                  <a:lnTo>
                    <a:pt x="663" y="421"/>
                  </a:lnTo>
                  <a:lnTo>
                    <a:pt x="672" y="394"/>
                  </a:lnTo>
                  <a:lnTo>
                    <a:pt x="678" y="364"/>
                  </a:lnTo>
                  <a:lnTo>
                    <a:pt x="668" y="367"/>
                  </a:lnTo>
                  <a:lnTo>
                    <a:pt x="657" y="369"/>
                  </a:lnTo>
                  <a:lnTo>
                    <a:pt x="647" y="369"/>
                  </a:lnTo>
                  <a:lnTo>
                    <a:pt x="636" y="368"/>
                  </a:lnTo>
                  <a:lnTo>
                    <a:pt x="626" y="366"/>
                  </a:lnTo>
                  <a:lnTo>
                    <a:pt x="617" y="361"/>
                  </a:lnTo>
                  <a:lnTo>
                    <a:pt x="608" y="355"/>
                  </a:lnTo>
                  <a:lnTo>
                    <a:pt x="600" y="347"/>
                  </a:lnTo>
                  <a:lnTo>
                    <a:pt x="595" y="341"/>
                  </a:lnTo>
                  <a:lnTo>
                    <a:pt x="592" y="333"/>
                  </a:lnTo>
                  <a:lnTo>
                    <a:pt x="589" y="325"/>
                  </a:lnTo>
                  <a:lnTo>
                    <a:pt x="588" y="317"/>
                  </a:lnTo>
                  <a:lnTo>
                    <a:pt x="580" y="317"/>
                  </a:lnTo>
                  <a:lnTo>
                    <a:pt x="573" y="321"/>
                  </a:lnTo>
                  <a:lnTo>
                    <a:pt x="566" y="324"/>
                  </a:lnTo>
                  <a:lnTo>
                    <a:pt x="560" y="328"/>
                  </a:lnTo>
                  <a:lnTo>
                    <a:pt x="558" y="338"/>
                  </a:lnTo>
                  <a:lnTo>
                    <a:pt x="555" y="347"/>
                  </a:lnTo>
                  <a:lnTo>
                    <a:pt x="549" y="356"/>
                  </a:lnTo>
                  <a:lnTo>
                    <a:pt x="542" y="364"/>
                  </a:lnTo>
                  <a:lnTo>
                    <a:pt x="534" y="371"/>
                  </a:lnTo>
                  <a:lnTo>
                    <a:pt x="526" y="378"/>
                  </a:lnTo>
                  <a:lnTo>
                    <a:pt x="517" y="384"/>
                  </a:lnTo>
                  <a:lnTo>
                    <a:pt x="507" y="389"/>
                  </a:lnTo>
                  <a:lnTo>
                    <a:pt x="496" y="392"/>
                  </a:lnTo>
                  <a:lnTo>
                    <a:pt x="486" y="394"/>
                  </a:lnTo>
                  <a:lnTo>
                    <a:pt x="475" y="396"/>
                  </a:lnTo>
                  <a:lnTo>
                    <a:pt x="465" y="394"/>
                  </a:lnTo>
                  <a:lnTo>
                    <a:pt x="454" y="392"/>
                  </a:lnTo>
                  <a:lnTo>
                    <a:pt x="444" y="390"/>
                  </a:lnTo>
                  <a:lnTo>
                    <a:pt x="435" y="386"/>
                  </a:lnTo>
                  <a:lnTo>
                    <a:pt x="425" y="383"/>
                  </a:lnTo>
                  <a:lnTo>
                    <a:pt x="419" y="377"/>
                  </a:lnTo>
                  <a:lnTo>
                    <a:pt x="414" y="373"/>
                  </a:lnTo>
                  <a:lnTo>
                    <a:pt x="408" y="367"/>
                  </a:lnTo>
                  <a:lnTo>
                    <a:pt x="404" y="361"/>
                  </a:lnTo>
                  <a:lnTo>
                    <a:pt x="399" y="355"/>
                  </a:lnTo>
                  <a:lnTo>
                    <a:pt x="395" y="348"/>
                  </a:lnTo>
                  <a:lnTo>
                    <a:pt x="392" y="341"/>
                  </a:lnTo>
                  <a:lnTo>
                    <a:pt x="390" y="332"/>
                  </a:lnTo>
                  <a:lnTo>
                    <a:pt x="376" y="331"/>
                  </a:lnTo>
                  <a:lnTo>
                    <a:pt x="362" y="330"/>
                  </a:lnTo>
                  <a:lnTo>
                    <a:pt x="349" y="330"/>
                  </a:lnTo>
                  <a:lnTo>
                    <a:pt x="335" y="329"/>
                  </a:lnTo>
                  <a:lnTo>
                    <a:pt x="321" y="329"/>
                  </a:lnTo>
                  <a:lnTo>
                    <a:pt x="307" y="328"/>
                  </a:lnTo>
                  <a:lnTo>
                    <a:pt x="293" y="325"/>
                  </a:lnTo>
                  <a:lnTo>
                    <a:pt x="279" y="322"/>
                  </a:lnTo>
                  <a:lnTo>
                    <a:pt x="274" y="321"/>
                  </a:lnTo>
                  <a:lnTo>
                    <a:pt x="266" y="321"/>
                  </a:lnTo>
                  <a:lnTo>
                    <a:pt x="255" y="321"/>
                  </a:lnTo>
                  <a:lnTo>
                    <a:pt x="245" y="322"/>
                  </a:lnTo>
                  <a:lnTo>
                    <a:pt x="235" y="325"/>
                  </a:lnTo>
                  <a:lnTo>
                    <a:pt x="226" y="332"/>
                  </a:lnTo>
                  <a:lnTo>
                    <a:pt x="221" y="341"/>
                  </a:lnTo>
                  <a:lnTo>
                    <a:pt x="220" y="356"/>
                  </a:lnTo>
                  <a:lnTo>
                    <a:pt x="221" y="361"/>
                  </a:lnTo>
                  <a:lnTo>
                    <a:pt x="223" y="368"/>
                  </a:lnTo>
                  <a:lnTo>
                    <a:pt x="228" y="376"/>
                  </a:lnTo>
                  <a:lnTo>
                    <a:pt x="233" y="384"/>
                  </a:lnTo>
                  <a:lnTo>
                    <a:pt x="240" y="393"/>
                  </a:lnTo>
                  <a:lnTo>
                    <a:pt x="247" y="402"/>
                  </a:lnTo>
                  <a:lnTo>
                    <a:pt x="254" y="412"/>
                  </a:lnTo>
                  <a:lnTo>
                    <a:pt x="261" y="420"/>
                  </a:lnTo>
                  <a:lnTo>
                    <a:pt x="256" y="422"/>
                  </a:lnTo>
                  <a:lnTo>
                    <a:pt x="250" y="422"/>
                  </a:lnTo>
                  <a:lnTo>
                    <a:pt x="243" y="420"/>
                  </a:lnTo>
                  <a:lnTo>
                    <a:pt x="236" y="415"/>
                  </a:lnTo>
                  <a:lnTo>
                    <a:pt x="228" y="409"/>
                  </a:lnTo>
                  <a:lnTo>
                    <a:pt x="220" y="401"/>
                  </a:lnTo>
                  <a:lnTo>
                    <a:pt x="212" y="391"/>
                  </a:lnTo>
                  <a:lnTo>
                    <a:pt x="203" y="379"/>
                  </a:lnTo>
                  <a:lnTo>
                    <a:pt x="200" y="363"/>
                  </a:lnTo>
                  <a:lnTo>
                    <a:pt x="199" y="347"/>
                  </a:lnTo>
                  <a:lnTo>
                    <a:pt x="201" y="332"/>
                  </a:lnTo>
                  <a:lnTo>
                    <a:pt x="210" y="318"/>
                  </a:lnTo>
                  <a:lnTo>
                    <a:pt x="215" y="316"/>
                  </a:lnTo>
                  <a:lnTo>
                    <a:pt x="221" y="313"/>
                  </a:lnTo>
                  <a:lnTo>
                    <a:pt x="226" y="311"/>
                  </a:lnTo>
                  <a:lnTo>
                    <a:pt x="233" y="309"/>
                  </a:lnTo>
                  <a:lnTo>
                    <a:pt x="240" y="308"/>
                  </a:lnTo>
                  <a:lnTo>
                    <a:pt x="247" y="307"/>
                  </a:lnTo>
                  <a:lnTo>
                    <a:pt x="254" y="306"/>
                  </a:lnTo>
                  <a:lnTo>
                    <a:pt x="259" y="305"/>
                  </a:lnTo>
                  <a:lnTo>
                    <a:pt x="256" y="279"/>
                  </a:lnTo>
                  <a:lnTo>
                    <a:pt x="244" y="279"/>
                  </a:lnTo>
                  <a:lnTo>
                    <a:pt x="231" y="278"/>
                  </a:lnTo>
                  <a:lnTo>
                    <a:pt x="217" y="276"/>
                  </a:lnTo>
                  <a:lnTo>
                    <a:pt x="205" y="271"/>
                  </a:lnTo>
                  <a:lnTo>
                    <a:pt x="192" y="267"/>
                  </a:lnTo>
                  <a:lnTo>
                    <a:pt x="179" y="262"/>
                  </a:lnTo>
                  <a:lnTo>
                    <a:pt x="168" y="258"/>
                  </a:lnTo>
                  <a:lnTo>
                    <a:pt x="155" y="255"/>
                  </a:lnTo>
                  <a:lnTo>
                    <a:pt x="154" y="233"/>
                  </a:lnTo>
                  <a:lnTo>
                    <a:pt x="154" y="210"/>
                  </a:lnTo>
                  <a:lnTo>
                    <a:pt x="156" y="188"/>
                  </a:lnTo>
                  <a:lnTo>
                    <a:pt x="161" y="166"/>
                  </a:lnTo>
                  <a:lnTo>
                    <a:pt x="157" y="158"/>
                  </a:lnTo>
                  <a:lnTo>
                    <a:pt x="152" y="152"/>
                  </a:lnTo>
                  <a:lnTo>
                    <a:pt x="144" y="148"/>
                  </a:lnTo>
                  <a:lnTo>
                    <a:pt x="135" y="144"/>
                  </a:lnTo>
                  <a:lnTo>
                    <a:pt x="126" y="144"/>
                  </a:lnTo>
                  <a:lnTo>
                    <a:pt x="118" y="147"/>
                  </a:lnTo>
                  <a:lnTo>
                    <a:pt x="110" y="149"/>
                  </a:lnTo>
                  <a:lnTo>
                    <a:pt x="102" y="152"/>
                  </a:lnTo>
                  <a:lnTo>
                    <a:pt x="94" y="157"/>
                  </a:lnTo>
                  <a:lnTo>
                    <a:pt x="87" y="163"/>
                  </a:lnTo>
                  <a:lnTo>
                    <a:pt x="80" y="169"/>
                  </a:lnTo>
                  <a:lnTo>
                    <a:pt x="74" y="175"/>
                  </a:lnTo>
                  <a:lnTo>
                    <a:pt x="63" y="189"/>
                  </a:lnTo>
                  <a:lnTo>
                    <a:pt x="58" y="204"/>
                  </a:lnTo>
                  <a:lnTo>
                    <a:pt x="58" y="219"/>
                  </a:lnTo>
                  <a:lnTo>
                    <a:pt x="62" y="234"/>
                  </a:lnTo>
                  <a:lnTo>
                    <a:pt x="66" y="250"/>
                  </a:lnTo>
                  <a:lnTo>
                    <a:pt x="71" y="265"/>
                  </a:lnTo>
                  <a:lnTo>
                    <a:pt x="73" y="280"/>
                  </a:lnTo>
                  <a:lnTo>
                    <a:pt x="72" y="295"/>
                  </a:lnTo>
                  <a:lnTo>
                    <a:pt x="70" y="299"/>
                  </a:lnTo>
                  <a:lnTo>
                    <a:pt x="66" y="300"/>
                  </a:lnTo>
                  <a:lnTo>
                    <a:pt x="63" y="300"/>
                  </a:lnTo>
                  <a:lnTo>
                    <a:pt x="57" y="298"/>
                  </a:lnTo>
                  <a:lnTo>
                    <a:pt x="51" y="296"/>
                  </a:lnTo>
                  <a:lnTo>
                    <a:pt x="45" y="294"/>
                  </a:lnTo>
                  <a:lnTo>
                    <a:pt x="38" y="293"/>
                  </a:lnTo>
                  <a:lnTo>
                    <a:pt x="31" y="293"/>
                  </a:lnTo>
                  <a:lnTo>
                    <a:pt x="36" y="300"/>
                  </a:lnTo>
                  <a:lnTo>
                    <a:pt x="43" y="307"/>
                  </a:lnTo>
                  <a:lnTo>
                    <a:pt x="50" y="313"/>
                  </a:lnTo>
                  <a:lnTo>
                    <a:pt x="57" y="317"/>
                  </a:lnTo>
                  <a:lnTo>
                    <a:pt x="65" y="322"/>
                  </a:lnTo>
                  <a:lnTo>
                    <a:pt x="73" y="326"/>
                  </a:lnTo>
                  <a:lnTo>
                    <a:pt x="81" y="329"/>
                  </a:lnTo>
                  <a:lnTo>
                    <a:pt x="91" y="331"/>
                  </a:lnTo>
                  <a:lnTo>
                    <a:pt x="85" y="336"/>
                  </a:lnTo>
                  <a:lnTo>
                    <a:pt x="78" y="339"/>
                  </a:lnTo>
                  <a:lnTo>
                    <a:pt x="70" y="341"/>
                  </a:lnTo>
                  <a:lnTo>
                    <a:pt x="62" y="341"/>
                  </a:lnTo>
                  <a:lnTo>
                    <a:pt x="51" y="335"/>
                  </a:lnTo>
                  <a:lnTo>
                    <a:pt x="40" y="325"/>
                  </a:lnTo>
                  <a:lnTo>
                    <a:pt x="30" y="314"/>
                  </a:lnTo>
                  <a:lnTo>
                    <a:pt x="19" y="301"/>
                  </a:lnTo>
                  <a:lnTo>
                    <a:pt x="11" y="291"/>
                  </a:lnTo>
                  <a:lnTo>
                    <a:pt x="4" y="280"/>
                  </a:lnTo>
                  <a:lnTo>
                    <a:pt x="1" y="272"/>
                  </a:lnTo>
                  <a:lnTo>
                    <a:pt x="0" y="269"/>
                  </a:lnTo>
                  <a:lnTo>
                    <a:pt x="7" y="269"/>
                  </a:lnTo>
                  <a:lnTo>
                    <a:pt x="15" y="269"/>
                  </a:lnTo>
                  <a:lnTo>
                    <a:pt x="23" y="271"/>
                  </a:lnTo>
                  <a:lnTo>
                    <a:pt x="30" y="272"/>
                  </a:lnTo>
                  <a:lnTo>
                    <a:pt x="36" y="275"/>
                  </a:lnTo>
                  <a:lnTo>
                    <a:pt x="42" y="275"/>
                  </a:lnTo>
                  <a:lnTo>
                    <a:pt x="47" y="275"/>
                  </a:lnTo>
                  <a:lnTo>
                    <a:pt x="49" y="273"/>
                  </a:lnTo>
                  <a:lnTo>
                    <a:pt x="45" y="257"/>
                  </a:lnTo>
                  <a:lnTo>
                    <a:pt x="40" y="241"/>
                  </a:lnTo>
                  <a:lnTo>
                    <a:pt x="35" y="225"/>
                  </a:lnTo>
                  <a:lnTo>
                    <a:pt x="33" y="209"/>
                  </a:lnTo>
                  <a:lnTo>
                    <a:pt x="33" y="193"/>
                  </a:lnTo>
                  <a:lnTo>
                    <a:pt x="36" y="177"/>
                  </a:lnTo>
                  <a:lnTo>
                    <a:pt x="46" y="162"/>
                  </a:lnTo>
                  <a:lnTo>
                    <a:pt x="61" y="146"/>
                  </a:lnTo>
                  <a:lnTo>
                    <a:pt x="71" y="139"/>
                  </a:lnTo>
                  <a:lnTo>
                    <a:pt x="83" y="133"/>
                  </a:lnTo>
                  <a:lnTo>
                    <a:pt x="94" y="129"/>
                  </a:lnTo>
                  <a:lnTo>
                    <a:pt x="106" y="126"/>
                  </a:lnTo>
                  <a:lnTo>
                    <a:pt x="118" y="125"/>
                  </a:lnTo>
                  <a:lnTo>
                    <a:pt x="130" y="126"/>
                  </a:lnTo>
                  <a:lnTo>
                    <a:pt x="141" y="128"/>
                  </a:lnTo>
                  <a:lnTo>
                    <a:pt x="153" y="134"/>
                  </a:lnTo>
                  <a:lnTo>
                    <a:pt x="164" y="146"/>
                  </a:lnTo>
                  <a:lnTo>
                    <a:pt x="171" y="129"/>
                  </a:lnTo>
                  <a:lnTo>
                    <a:pt x="179" y="114"/>
                  </a:lnTo>
                  <a:lnTo>
                    <a:pt x="188" y="102"/>
                  </a:lnTo>
                  <a:lnTo>
                    <a:pt x="199" y="89"/>
                  </a:lnTo>
                  <a:lnTo>
                    <a:pt x="210" y="78"/>
                  </a:lnTo>
                  <a:lnTo>
                    <a:pt x="223" y="68"/>
                  </a:lnTo>
                  <a:lnTo>
                    <a:pt x="236" y="59"/>
                  </a:lnTo>
                  <a:lnTo>
                    <a:pt x="250" y="51"/>
                  </a:lnTo>
                  <a:lnTo>
                    <a:pt x="264" y="44"/>
                  </a:lnTo>
                  <a:lnTo>
                    <a:pt x="279" y="37"/>
                  </a:lnTo>
                  <a:lnTo>
                    <a:pt x="294" y="31"/>
                  </a:lnTo>
                  <a:lnTo>
                    <a:pt x="311" y="26"/>
                  </a:lnTo>
                  <a:lnTo>
                    <a:pt x="327" y="20"/>
                  </a:lnTo>
                  <a:lnTo>
                    <a:pt x="343" y="15"/>
                  </a:lnTo>
                  <a:lnTo>
                    <a:pt x="359" y="12"/>
                  </a:lnTo>
                  <a:lnTo>
                    <a:pt x="375" y="7"/>
                  </a:lnTo>
                  <a:lnTo>
                    <a:pt x="389" y="5"/>
                  </a:lnTo>
                  <a:lnTo>
                    <a:pt x="404" y="4"/>
                  </a:lnTo>
                  <a:lnTo>
                    <a:pt x="418" y="1"/>
                  </a:lnTo>
                  <a:lnTo>
                    <a:pt x="431" y="1"/>
                  </a:lnTo>
                  <a:lnTo>
                    <a:pt x="446" y="0"/>
                  </a:lnTo>
                  <a:lnTo>
                    <a:pt x="460" y="0"/>
                  </a:lnTo>
                  <a:lnTo>
                    <a:pt x="474" y="1"/>
                  </a:lnTo>
                  <a:lnTo>
                    <a:pt x="488" y="3"/>
                  </a:lnTo>
                  <a:lnTo>
                    <a:pt x="503" y="5"/>
                  </a:lnTo>
                  <a:lnTo>
                    <a:pt x="517" y="8"/>
                  </a:lnTo>
                  <a:lnTo>
                    <a:pt x="532" y="13"/>
                  </a:lnTo>
                  <a:lnTo>
                    <a:pt x="545" y="18"/>
                  </a:lnTo>
                  <a:lnTo>
                    <a:pt x="560" y="25"/>
                  </a:lnTo>
                  <a:lnTo>
                    <a:pt x="574" y="31"/>
                  </a:lnTo>
                  <a:lnTo>
                    <a:pt x="589" y="41"/>
                  </a:lnTo>
                  <a:lnTo>
                    <a:pt x="604" y="51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6" name="Freeform 381"/>
            <p:cNvSpPr>
              <a:spLocks/>
            </p:cNvSpPr>
            <p:nvPr/>
          </p:nvSpPr>
          <p:spPr bwMode="auto">
            <a:xfrm>
              <a:off x="1843" y="285"/>
              <a:ext cx="86" cy="119"/>
            </a:xfrm>
            <a:custGeom>
              <a:avLst/>
              <a:gdLst/>
              <a:ahLst/>
              <a:cxnLst>
                <a:cxn ang="0">
                  <a:pos x="64" y="53"/>
                </a:cxn>
                <a:cxn ang="0">
                  <a:pos x="63" y="82"/>
                </a:cxn>
                <a:cxn ang="0">
                  <a:pos x="70" y="114"/>
                </a:cxn>
                <a:cxn ang="0">
                  <a:pos x="89" y="141"/>
                </a:cxn>
                <a:cxn ang="0">
                  <a:pos x="115" y="161"/>
                </a:cxn>
                <a:cxn ang="0">
                  <a:pos x="139" y="170"/>
                </a:cxn>
                <a:cxn ang="0">
                  <a:pos x="158" y="180"/>
                </a:cxn>
                <a:cxn ang="0">
                  <a:pos x="169" y="195"/>
                </a:cxn>
                <a:cxn ang="0">
                  <a:pos x="170" y="213"/>
                </a:cxn>
                <a:cxn ang="0">
                  <a:pos x="162" y="227"/>
                </a:cxn>
                <a:cxn ang="0">
                  <a:pos x="148" y="237"/>
                </a:cxn>
                <a:cxn ang="0">
                  <a:pos x="131" y="237"/>
                </a:cxn>
                <a:cxn ang="0">
                  <a:pos x="118" y="231"/>
                </a:cxn>
                <a:cxn ang="0">
                  <a:pos x="112" y="225"/>
                </a:cxn>
                <a:cxn ang="0">
                  <a:pos x="124" y="223"/>
                </a:cxn>
                <a:cxn ang="0">
                  <a:pos x="138" y="216"/>
                </a:cxn>
                <a:cxn ang="0">
                  <a:pos x="146" y="209"/>
                </a:cxn>
                <a:cxn ang="0">
                  <a:pos x="146" y="199"/>
                </a:cxn>
                <a:cxn ang="0">
                  <a:pos x="133" y="191"/>
                </a:cxn>
                <a:cxn ang="0">
                  <a:pos x="114" y="182"/>
                </a:cxn>
                <a:cxn ang="0">
                  <a:pos x="97" y="170"/>
                </a:cxn>
                <a:cxn ang="0">
                  <a:pos x="79" y="157"/>
                </a:cxn>
                <a:cxn ang="0">
                  <a:pos x="63" y="155"/>
                </a:cxn>
                <a:cxn ang="0">
                  <a:pos x="45" y="159"/>
                </a:cxn>
                <a:cxn ang="0">
                  <a:pos x="25" y="157"/>
                </a:cxn>
                <a:cxn ang="0">
                  <a:pos x="8" y="150"/>
                </a:cxn>
                <a:cxn ang="0">
                  <a:pos x="14" y="146"/>
                </a:cxn>
                <a:cxn ang="0">
                  <a:pos x="34" y="142"/>
                </a:cxn>
                <a:cxn ang="0">
                  <a:pos x="46" y="137"/>
                </a:cxn>
                <a:cxn ang="0">
                  <a:pos x="50" y="132"/>
                </a:cxn>
                <a:cxn ang="0">
                  <a:pos x="40" y="96"/>
                </a:cxn>
                <a:cxn ang="0">
                  <a:pos x="46" y="28"/>
                </a:cxn>
                <a:cxn ang="0">
                  <a:pos x="69" y="1"/>
                </a:cxn>
                <a:cxn ang="0">
                  <a:pos x="69" y="26"/>
                </a:cxn>
              </a:cxnLst>
              <a:rect l="0" t="0" r="r" b="b"/>
              <a:pathLst>
                <a:path w="171" h="238">
                  <a:moveTo>
                    <a:pt x="68" y="38"/>
                  </a:moveTo>
                  <a:lnTo>
                    <a:pt x="64" y="53"/>
                  </a:lnTo>
                  <a:lnTo>
                    <a:pt x="62" y="68"/>
                  </a:lnTo>
                  <a:lnTo>
                    <a:pt x="63" y="82"/>
                  </a:lnTo>
                  <a:lnTo>
                    <a:pt x="65" y="97"/>
                  </a:lnTo>
                  <a:lnTo>
                    <a:pt x="70" y="114"/>
                  </a:lnTo>
                  <a:lnTo>
                    <a:pt x="78" y="127"/>
                  </a:lnTo>
                  <a:lnTo>
                    <a:pt x="89" y="141"/>
                  </a:lnTo>
                  <a:lnTo>
                    <a:pt x="101" y="155"/>
                  </a:lnTo>
                  <a:lnTo>
                    <a:pt x="115" y="161"/>
                  </a:lnTo>
                  <a:lnTo>
                    <a:pt x="128" y="165"/>
                  </a:lnTo>
                  <a:lnTo>
                    <a:pt x="139" y="170"/>
                  </a:lnTo>
                  <a:lnTo>
                    <a:pt x="150" y="175"/>
                  </a:lnTo>
                  <a:lnTo>
                    <a:pt x="158" y="180"/>
                  </a:lnTo>
                  <a:lnTo>
                    <a:pt x="165" y="187"/>
                  </a:lnTo>
                  <a:lnTo>
                    <a:pt x="169" y="195"/>
                  </a:lnTo>
                  <a:lnTo>
                    <a:pt x="171" y="206"/>
                  </a:lnTo>
                  <a:lnTo>
                    <a:pt x="170" y="213"/>
                  </a:lnTo>
                  <a:lnTo>
                    <a:pt x="167" y="220"/>
                  </a:lnTo>
                  <a:lnTo>
                    <a:pt x="162" y="227"/>
                  </a:lnTo>
                  <a:lnTo>
                    <a:pt x="158" y="232"/>
                  </a:lnTo>
                  <a:lnTo>
                    <a:pt x="148" y="237"/>
                  </a:lnTo>
                  <a:lnTo>
                    <a:pt x="139" y="238"/>
                  </a:lnTo>
                  <a:lnTo>
                    <a:pt x="131" y="237"/>
                  </a:lnTo>
                  <a:lnTo>
                    <a:pt x="124" y="235"/>
                  </a:lnTo>
                  <a:lnTo>
                    <a:pt x="118" y="231"/>
                  </a:lnTo>
                  <a:lnTo>
                    <a:pt x="115" y="228"/>
                  </a:lnTo>
                  <a:lnTo>
                    <a:pt x="112" y="225"/>
                  </a:lnTo>
                  <a:lnTo>
                    <a:pt x="110" y="223"/>
                  </a:lnTo>
                  <a:lnTo>
                    <a:pt x="124" y="223"/>
                  </a:lnTo>
                  <a:lnTo>
                    <a:pt x="133" y="220"/>
                  </a:lnTo>
                  <a:lnTo>
                    <a:pt x="138" y="216"/>
                  </a:lnTo>
                  <a:lnTo>
                    <a:pt x="143" y="214"/>
                  </a:lnTo>
                  <a:lnTo>
                    <a:pt x="146" y="209"/>
                  </a:lnTo>
                  <a:lnTo>
                    <a:pt x="147" y="203"/>
                  </a:lnTo>
                  <a:lnTo>
                    <a:pt x="146" y="199"/>
                  </a:lnTo>
                  <a:lnTo>
                    <a:pt x="143" y="194"/>
                  </a:lnTo>
                  <a:lnTo>
                    <a:pt x="133" y="191"/>
                  </a:lnTo>
                  <a:lnTo>
                    <a:pt x="124" y="186"/>
                  </a:lnTo>
                  <a:lnTo>
                    <a:pt x="114" y="182"/>
                  </a:lnTo>
                  <a:lnTo>
                    <a:pt x="106" y="176"/>
                  </a:lnTo>
                  <a:lnTo>
                    <a:pt x="97" y="170"/>
                  </a:lnTo>
                  <a:lnTo>
                    <a:pt x="87" y="164"/>
                  </a:lnTo>
                  <a:lnTo>
                    <a:pt x="79" y="157"/>
                  </a:lnTo>
                  <a:lnTo>
                    <a:pt x="71" y="150"/>
                  </a:lnTo>
                  <a:lnTo>
                    <a:pt x="63" y="155"/>
                  </a:lnTo>
                  <a:lnTo>
                    <a:pt x="54" y="157"/>
                  </a:lnTo>
                  <a:lnTo>
                    <a:pt x="45" y="159"/>
                  </a:lnTo>
                  <a:lnTo>
                    <a:pt x="34" y="159"/>
                  </a:lnTo>
                  <a:lnTo>
                    <a:pt x="25" y="157"/>
                  </a:lnTo>
                  <a:lnTo>
                    <a:pt x="16" y="155"/>
                  </a:lnTo>
                  <a:lnTo>
                    <a:pt x="8" y="150"/>
                  </a:lnTo>
                  <a:lnTo>
                    <a:pt x="0" y="146"/>
                  </a:lnTo>
                  <a:lnTo>
                    <a:pt x="14" y="146"/>
                  </a:lnTo>
                  <a:lnTo>
                    <a:pt x="25" y="145"/>
                  </a:lnTo>
                  <a:lnTo>
                    <a:pt x="34" y="142"/>
                  </a:lnTo>
                  <a:lnTo>
                    <a:pt x="41" y="140"/>
                  </a:lnTo>
                  <a:lnTo>
                    <a:pt x="46" y="137"/>
                  </a:lnTo>
                  <a:lnTo>
                    <a:pt x="48" y="133"/>
                  </a:lnTo>
                  <a:lnTo>
                    <a:pt x="50" y="132"/>
                  </a:lnTo>
                  <a:lnTo>
                    <a:pt x="50" y="131"/>
                  </a:lnTo>
                  <a:lnTo>
                    <a:pt x="40" y="96"/>
                  </a:lnTo>
                  <a:lnTo>
                    <a:pt x="39" y="62"/>
                  </a:lnTo>
                  <a:lnTo>
                    <a:pt x="46" y="28"/>
                  </a:lnTo>
                  <a:lnTo>
                    <a:pt x="64" y="0"/>
                  </a:lnTo>
                  <a:lnTo>
                    <a:pt x="69" y="1"/>
                  </a:lnTo>
                  <a:lnTo>
                    <a:pt x="70" y="12"/>
                  </a:lnTo>
                  <a:lnTo>
                    <a:pt x="69" y="26"/>
                  </a:lnTo>
                  <a:lnTo>
                    <a:pt x="68" y="3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7" name="Freeform 382"/>
            <p:cNvSpPr>
              <a:spLocks/>
            </p:cNvSpPr>
            <p:nvPr/>
          </p:nvSpPr>
          <p:spPr bwMode="auto">
            <a:xfrm>
              <a:off x="1819" y="327"/>
              <a:ext cx="37" cy="21"/>
            </a:xfrm>
            <a:custGeom>
              <a:avLst/>
              <a:gdLst/>
              <a:ahLst/>
              <a:cxnLst>
                <a:cxn ang="0">
                  <a:pos x="52" y="22"/>
                </a:cxn>
                <a:cxn ang="0">
                  <a:pos x="57" y="17"/>
                </a:cxn>
                <a:cxn ang="0">
                  <a:pos x="60" y="11"/>
                </a:cxn>
                <a:cxn ang="0">
                  <a:pos x="65" y="7"/>
                </a:cxn>
                <a:cxn ang="0">
                  <a:pos x="71" y="8"/>
                </a:cxn>
                <a:cxn ang="0">
                  <a:pos x="74" y="16"/>
                </a:cxn>
                <a:cxn ang="0">
                  <a:pos x="74" y="25"/>
                </a:cxn>
                <a:cxn ang="0">
                  <a:pos x="71" y="33"/>
                </a:cxn>
                <a:cxn ang="0">
                  <a:pos x="65" y="38"/>
                </a:cxn>
                <a:cxn ang="0">
                  <a:pos x="53" y="41"/>
                </a:cxn>
                <a:cxn ang="0">
                  <a:pos x="42" y="40"/>
                </a:cxn>
                <a:cxn ang="0">
                  <a:pos x="32" y="37"/>
                </a:cxn>
                <a:cxn ang="0">
                  <a:pos x="21" y="31"/>
                </a:cxn>
                <a:cxn ang="0">
                  <a:pos x="13" y="24"/>
                </a:cxn>
                <a:cxn ang="0">
                  <a:pos x="6" y="16"/>
                </a:cxn>
                <a:cxn ang="0">
                  <a:pos x="3" y="9"/>
                </a:cxn>
                <a:cxn ang="0">
                  <a:pos x="0" y="2"/>
                </a:cxn>
                <a:cxn ang="0">
                  <a:pos x="6" y="0"/>
                </a:cxn>
                <a:cxn ang="0">
                  <a:pos x="13" y="2"/>
                </a:cxn>
                <a:cxn ang="0">
                  <a:pos x="19" y="5"/>
                </a:cxn>
                <a:cxn ang="0">
                  <a:pos x="26" y="11"/>
                </a:cxn>
                <a:cxn ang="0">
                  <a:pos x="33" y="16"/>
                </a:cxn>
                <a:cxn ang="0">
                  <a:pos x="40" y="20"/>
                </a:cxn>
                <a:cxn ang="0">
                  <a:pos x="47" y="23"/>
                </a:cxn>
                <a:cxn ang="0">
                  <a:pos x="52" y="22"/>
                </a:cxn>
              </a:cxnLst>
              <a:rect l="0" t="0" r="r" b="b"/>
              <a:pathLst>
                <a:path w="74" h="41">
                  <a:moveTo>
                    <a:pt x="52" y="22"/>
                  </a:moveTo>
                  <a:lnTo>
                    <a:pt x="57" y="17"/>
                  </a:lnTo>
                  <a:lnTo>
                    <a:pt x="60" y="11"/>
                  </a:lnTo>
                  <a:lnTo>
                    <a:pt x="65" y="7"/>
                  </a:lnTo>
                  <a:lnTo>
                    <a:pt x="71" y="8"/>
                  </a:lnTo>
                  <a:lnTo>
                    <a:pt x="74" y="16"/>
                  </a:lnTo>
                  <a:lnTo>
                    <a:pt x="74" y="25"/>
                  </a:lnTo>
                  <a:lnTo>
                    <a:pt x="71" y="33"/>
                  </a:lnTo>
                  <a:lnTo>
                    <a:pt x="65" y="38"/>
                  </a:lnTo>
                  <a:lnTo>
                    <a:pt x="53" y="41"/>
                  </a:lnTo>
                  <a:lnTo>
                    <a:pt x="42" y="40"/>
                  </a:lnTo>
                  <a:lnTo>
                    <a:pt x="32" y="37"/>
                  </a:lnTo>
                  <a:lnTo>
                    <a:pt x="21" y="31"/>
                  </a:lnTo>
                  <a:lnTo>
                    <a:pt x="13" y="24"/>
                  </a:lnTo>
                  <a:lnTo>
                    <a:pt x="6" y="16"/>
                  </a:lnTo>
                  <a:lnTo>
                    <a:pt x="3" y="9"/>
                  </a:lnTo>
                  <a:lnTo>
                    <a:pt x="0" y="2"/>
                  </a:lnTo>
                  <a:lnTo>
                    <a:pt x="6" y="0"/>
                  </a:lnTo>
                  <a:lnTo>
                    <a:pt x="13" y="2"/>
                  </a:lnTo>
                  <a:lnTo>
                    <a:pt x="19" y="5"/>
                  </a:lnTo>
                  <a:lnTo>
                    <a:pt x="26" y="11"/>
                  </a:lnTo>
                  <a:lnTo>
                    <a:pt x="33" y="16"/>
                  </a:lnTo>
                  <a:lnTo>
                    <a:pt x="40" y="20"/>
                  </a:lnTo>
                  <a:lnTo>
                    <a:pt x="47" y="23"/>
                  </a:lnTo>
                  <a:lnTo>
                    <a:pt x="52" y="2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8" name="Freeform 383"/>
            <p:cNvSpPr>
              <a:spLocks/>
            </p:cNvSpPr>
            <p:nvPr/>
          </p:nvSpPr>
          <p:spPr bwMode="auto">
            <a:xfrm>
              <a:off x="2129" y="236"/>
              <a:ext cx="65" cy="21"/>
            </a:xfrm>
            <a:custGeom>
              <a:avLst/>
              <a:gdLst/>
              <a:ahLst/>
              <a:cxnLst>
                <a:cxn ang="0">
                  <a:pos x="131" y="42"/>
                </a:cxn>
                <a:cxn ang="0">
                  <a:pos x="127" y="41"/>
                </a:cxn>
                <a:cxn ang="0">
                  <a:pos x="115" y="39"/>
                </a:cxn>
                <a:cxn ang="0">
                  <a:pos x="98" y="34"/>
                </a:cxn>
                <a:cxn ang="0">
                  <a:pos x="77" y="30"/>
                </a:cxn>
                <a:cxn ang="0">
                  <a:pos x="55" y="25"/>
                </a:cxn>
                <a:cxn ang="0">
                  <a:pos x="35" y="20"/>
                </a:cxn>
                <a:cxn ang="0">
                  <a:pos x="15" y="17"/>
                </a:cxn>
                <a:cxn ang="0">
                  <a:pos x="1" y="13"/>
                </a:cxn>
                <a:cxn ang="0">
                  <a:pos x="0" y="11"/>
                </a:cxn>
                <a:cxn ang="0">
                  <a:pos x="3" y="8"/>
                </a:cxn>
                <a:cxn ang="0">
                  <a:pos x="9" y="3"/>
                </a:cxn>
                <a:cxn ang="0">
                  <a:pos x="10" y="0"/>
                </a:cxn>
                <a:cxn ang="0">
                  <a:pos x="29" y="0"/>
                </a:cxn>
                <a:cxn ang="0">
                  <a:pos x="48" y="2"/>
                </a:cxn>
                <a:cxn ang="0">
                  <a:pos x="69" y="5"/>
                </a:cxn>
                <a:cxn ang="0">
                  <a:pos x="90" y="12"/>
                </a:cxn>
                <a:cxn ang="0">
                  <a:pos x="107" y="19"/>
                </a:cxn>
                <a:cxn ang="0">
                  <a:pos x="121" y="26"/>
                </a:cxn>
                <a:cxn ang="0">
                  <a:pos x="129" y="34"/>
                </a:cxn>
                <a:cxn ang="0">
                  <a:pos x="131" y="42"/>
                </a:cxn>
              </a:cxnLst>
              <a:rect l="0" t="0" r="r" b="b"/>
              <a:pathLst>
                <a:path w="131" h="42">
                  <a:moveTo>
                    <a:pt x="131" y="42"/>
                  </a:moveTo>
                  <a:lnTo>
                    <a:pt x="127" y="41"/>
                  </a:lnTo>
                  <a:lnTo>
                    <a:pt x="115" y="39"/>
                  </a:lnTo>
                  <a:lnTo>
                    <a:pt x="98" y="34"/>
                  </a:lnTo>
                  <a:lnTo>
                    <a:pt x="77" y="30"/>
                  </a:lnTo>
                  <a:lnTo>
                    <a:pt x="55" y="25"/>
                  </a:lnTo>
                  <a:lnTo>
                    <a:pt x="35" y="20"/>
                  </a:lnTo>
                  <a:lnTo>
                    <a:pt x="15" y="17"/>
                  </a:lnTo>
                  <a:lnTo>
                    <a:pt x="1" y="13"/>
                  </a:lnTo>
                  <a:lnTo>
                    <a:pt x="0" y="11"/>
                  </a:lnTo>
                  <a:lnTo>
                    <a:pt x="3" y="8"/>
                  </a:lnTo>
                  <a:lnTo>
                    <a:pt x="9" y="3"/>
                  </a:lnTo>
                  <a:lnTo>
                    <a:pt x="10" y="0"/>
                  </a:lnTo>
                  <a:lnTo>
                    <a:pt x="29" y="0"/>
                  </a:lnTo>
                  <a:lnTo>
                    <a:pt x="48" y="2"/>
                  </a:lnTo>
                  <a:lnTo>
                    <a:pt x="69" y="5"/>
                  </a:lnTo>
                  <a:lnTo>
                    <a:pt x="90" y="12"/>
                  </a:lnTo>
                  <a:lnTo>
                    <a:pt x="107" y="19"/>
                  </a:lnTo>
                  <a:lnTo>
                    <a:pt x="121" y="26"/>
                  </a:lnTo>
                  <a:lnTo>
                    <a:pt x="129" y="34"/>
                  </a:lnTo>
                  <a:lnTo>
                    <a:pt x="131" y="42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99" name="Freeform 384"/>
            <p:cNvSpPr>
              <a:spLocks/>
            </p:cNvSpPr>
            <p:nvPr/>
          </p:nvSpPr>
          <p:spPr bwMode="auto">
            <a:xfrm>
              <a:off x="1800" y="383"/>
              <a:ext cx="276" cy="446"/>
            </a:xfrm>
            <a:custGeom>
              <a:avLst/>
              <a:gdLst/>
              <a:ahLst/>
              <a:cxnLst>
                <a:cxn ang="0">
                  <a:pos x="502" y="569"/>
                </a:cxn>
                <a:cxn ang="0">
                  <a:pos x="501" y="596"/>
                </a:cxn>
                <a:cxn ang="0">
                  <a:pos x="467" y="603"/>
                </a:cxn>
                <a:cxn ang="0">
                  <a:pos x="461" y="558"/>
                </a:cxn>
                <a:cxn ang="0">
                  <a:pos x="431" y="524"/>
                </a:cxn>
                <a:cxn ang="0">
                  <a:pos x="425" y="482"/>
                </a:cxn>
                <a:cxn ang="0">
                  <a:pos x="451" y="449"/>
                </a:cxn>
                <a:cxn ang="0">
                  <a:pos x="440" y="414"/>
                </a:cxn>
                <a:cxn ang="0">
                  <a:pos x="346" y="323"/>
                </a:cxn>
                <a:cxn ang="0">
                  <a:pos x="241" y="222"/>
                </a:cxn>
                <a:cxn ang="0">
                  <a:pos x="174" y="200"/>
                </a:cxn>
                <a:cxn ang="0">
                  <a:pos x="40" y="368"/>
                </a:cxn>
                <a:cxn ang="0">
                  <a:pos x="65" y="570"/>
                </a:cxn>
                <a:cxn ang="0">
                  <a:pos x="171" y="800"/>
                </a:cxn>
                <a:cxn ang="0">
                  <a:pos x="225" y="776"/>
                </a:cxn>
                <a:cxn ang="0">
                  <a:pos x="329" y="779"/>
                </a:cxn>
                <a:cxn ang="0">
                  <a:pos x="353" y="797"/>
                </a:cxn>
                <a:cxn ang="0">
                  <a:pos x="285" y="813"/>
                </a:cxn>
                <a:cxn ang="0">
                  <a:pos x="193" y="817"/>
                </a:cxn>
                <a:cxn ang="0">
                  <a:pos x="155" y="868"/>
                </a:cxn>
                <a:cxn ang="0">
                  <a:pos x="131" y="892"/>
                </a:cxn>
                <a:cxn ang="0">
                  <a:pos x="84" y="758"/>
                </a:cxn>
                <a:cxn ang="0">
                  <a:pos x="38" y="602"/>
                </a:cxn>
                <a:cxn ang="0">
                  <a:pos x="2" y="471"/>
                </a:cxn>
                <a:cxn ang="0">
                  <a:pos x="19" y="342"/>
                </a:cxn>
                <a:cxn ang="0">
                  <a:pos x="102" y="227"/>
                </a:cxn>
                <a:cxn ang="0">
                  <a:pos x="187" y="143"/>
                </a:cxn>
                <a:cxn ang="0">
                  <a:pos x="221" y="94"/>
                </a:cxn>
                <a:cxn ang="0">
                  <a:pos x="274" y="36"/>
                </a:cxn>
                <a:cxn ang="0">
                  <a:pos x="282" y="89"/>
                </a:cxn>
                <a:cxn ang="0">
                  <a:pos x="323" y="155"/>
                </a:cxn>
                <a:cxn ang="0">
                  <a:pos x="398" y="180"/>
                </a:cxn>
                <a:cxn ang="0">
                  <a:pos x="463" y="174"/>
                </a:cxn>
                <a:cxn ang="0">
                  <a:pos x="501" y="161"/>
                </a:cxn>
                <a:cxn ang="0">
                  <a:pos x="430" y="202"/>
                </a:cxn>
                <a:cxn ang="0">
                  <a:pos x="335" y="185"/>
                </a:cxn>
                <a:cxn ang="0">
                  <a:pos x="271" y="143"/>
                </a:cxn>
                <a:cxn ang="0">
                  <a:pos x="223" y="129"/>
                </a:cxn>
                <a:cxn ang="0">
                  <a:pos x="218" y="169"/>
                </a:cxn>
                <a:cxn ang="0">
                  <a:pos x="275" y="225"/>
                </a:cxn>
                <a:cxn ang="0">
                  <a:pos x="389" y="339"/>
                </a:cxn>
                <a:cxn ang="0">
                  <a:pos x="478" y="427"/>
                </a:cxn>
                <a:cxn ang="0">
                  <a:pos x="499" y="249"/>
                </a:cxn>
                <a:cxn ang="0">
                  <a:pos x="441" y="256"/>
                </a:cxn>
                <a:cxn ang="0">
                  <a:pos x="381" y="253"/>
                </a:cxn>
                <a:cxn ang="0">
                  <a:pos x="323" y="233"/>
                </a:cxn>
                <a:cxn ang="0">
                  <a:pos x="381" y="237"/>
                </a:cxn>
                <a:cxn ang="0">
                  <a:pos x="465" y="230"/>
                </a:cxn>
                <a:cxn ang="0">
                  <a:pos x="510" y="203"/>
                </a:cxn>
                <a:cxn ang="0">
                  <a:pos x="512" y="300"/>
                </a:cxn>
                <a:cxn ang="0">
                  <a:pos x="527" y="456"/>
                </a:cxn>
                <a:cxn ang="0">
                  <a:pos x="549" y="499"/>
                </a:cxn>
                <a:cxn ang="0">
                  <a:pos x="522" y="535"/>
                </a:cxn>
                <a:cxn ang="0">
                  <a:pos x="517" y="472"/>
                </a:cxn>
                <a:cxn ang="0">
                  <a:pos x="487" y="454"/>
                </a:cxn>
                <a:cxn ang="0">
                  <a:pos x="452" y="468"/>
                </a:cxn>
                <a:cxn ang="0">
                  <a:pos x="442" y="509"/>
                </a:cxn>
                <a:cxn ang="0">
                  <a:pos x="481" y="526"/>
                </a:cxn>
                <a:cxn ang="0">
                  <a:pos x="489" y="489"/>
                </a:cxn>
                <a:cxn ang="0">
                  <a:pos x="483" y="548"/>
                </a:cxn>
              </a:cxnLst>
              <a:rect l="0" t="0" r="r" b="b"/>
              <a:pathLst>
                <a:path w="550" h="892">
                  <a:moveTo>
                    <a:pt x="471" y="588"/>
                  </a:moveTo>
                  <a:lnTo>
                    <a:pt x="482" y="587"/>
                  </a:lnTo>
                  <a:lnTo>
                    <a:pt x="490" y="580"/>
                  </a:lnTo>
                  <a:lnTo>
                    <a:pt x="495" y="572"/>
                  </a:lnTo>
                  <a:lnTo>
                    <a:pt x="502" y="569"/>
                  </a:lnTo>
                  <a:lnTo>
                    <a:pt x="505" y="573"/>
                  </a:lnTo>
                  <a:lnTo>
                    <a:pt x="506" y="579"/>
                  </a:lnTo>
                  <a:lnTo>
                    <a:pt x="506" y="585"/>
                  </a:lnTo>
                  <a:lnTo>
                    <a:pt x="505" y="590"/>
                  </a:lnTo>
                  <a:lnTo>
                    <a:pt x="501" y="596"/>
                  </a:lnTo>
                  <a:lnTo>
                    <a:pt x="496" y="601"/>
                  </a:lnTo>
                  <a:lnTo>
                    <a:pt x="489" y="605"/>
                  </a:lnTo>
                  <a:lnTo>
                    <a:pt x="482" y="608"/>
                  </a:lnTo>
                  <a:lnTo>
                    <a:pt x="474" y="607"/>
                  </a:lnTo>
                  <a:lnTo>
                    <a:pt x="467" y="603"/>
                  </a:lnTo>
                  <a:lnTo>
                    <a:pt x="460" y="600"/>
                  </a:lnTo>
                  <a:lnTo>
                    <a:pt x="454" y="594"/>
                  </a:lnTo>
                  <a:lnTo>
                    <a:pt x="456" y="582"/>
                  </a:lnTo>
                  <a:lnTo>
                    <a:pt x="459" y="570"/>
                  </a:lnTo>
                  <a:lnTo>
                    <a:pt x="461" y="558"/>
                  </a:lnTo>
                  <a:lnTo>
                    <a:pt x="459" y="547"/>
                  </a:lnTo>
                  <a:lnTo>
                    <a:pt x="450" y="543"/>
                  </a:lnTo>
                  <a:lnTo>
                    <a:pt x="442" y="537"/>
                  </a:lnTo>
                  <a:lnTo>
                    <a:pt x="436" y="532"/>
                  </a:lnTo>
                  <a:lnTo>
                    <a:pt x="431" y="524"/>
                  </a:lnTo>
                  <a:lnTo>
                    <a:pt x="427" y="516"/>
                  </a:lnTo>
                  <a:lnTo>
                    <a:pt x="425" y="507"/>
                  </a:lnTo>
                  <a:lnTo>
                    <a:pt x="422" y="498"/>
                  </a:lnTo>
                  <a:lnTo>
                    <a:pt x="421" y="490"/>
                  </a:lnTo>
                  <a:lnTo>
                    <a:pt x="425" y="482"/>
                  </a:lnTo>
                  <a:lnTo>
                    <a:pt x="428" y="474"/>
                  </a:lnTo>
                  <a:lnTo>
                    <a:pt x="433" y="467"/>
                  </a:lnTo>
                  <a:lnTo>
                    <a:pt x="438" y="460"/>
                  </a:lnTo>
                  <a:lnTo>
                    <a:pt x="444" y="454"/>
                  </a:lnTo>
                  <a:lnTo>
                    <a:pt x="451" y="449"/>
                  </a:lnTo>
                  <a:lnTo>
                    <a:pt x="458" y="444"/>
                  </a:lnTo>
                  <a:lnTo>
                    <a:pt x="465" y="439"/>
                  </a:lnTo>
                  <a:lnTo>
                    <a:pt x="460" y="435"/>
                  </a:lnTo>
                  <a:lnTo>
                    <a:pt x="452" y="427"/>
                  </a:lnTo>
                  <a:lnTo>
                    <a:pt x="440" y="414"/>
                  </a:lnTo>
                  <a:lnTo>
                    <a:pt x="425" y="400"/>
                  </a:lnTo>
                  <a:lnTo>
                    <a:pt x="407" y="383"/>
                  </a:lnTo>
                  <a:lnTo>
                    <a:pt x="389" y="365"/>
                  </a:lnTo>
                  <a:lnTo>
                    <a:pt x="368" y="344"/>
                  </a:lnTo>
                  <a:lnTo>
                    <a:pt x="346" y="323"/>
                  </a:lnTo>
                  <a:lnTo>
                    <a:pt x="324" y="302"/>
                  </a:lnTo>
                  <a:lnTo>
                    <a:pt x="302" y="280"/>
                  </a:lnTo>
                  <a:lnTo>
                    <a:pt x="282" y="260"/>
                  </a:lnTo>
                  <a:lnTo>
                    <a:pt x="261" y="240"/>
                  </a:lnTo>
                  <a:lnTo>
                    <a:pt x="241" y="222"/>
                  </a:lnTo>
                  <a:lnTo>
                    <a:pt x="225" y="206"/>
                  </a:lnTo>
                  <a:lnTo>
                    <a:pt x="210" y="192"/>
                  </a:lnTo>
                  <a:lnTo>
                    <a:pt x="199" y="181"/>
                  </a:lnTo>
                  <a:lnTo>
                    <a:pt x="192" y="186"/>
                  </a:lnTo>
                  <a:lnTo>
                    <a:pt x="174" y="200"/>
                  </a:lnTo>
                  <a:lnTo>
                    <a:pt x="146" y="222"/>
                  </a:lnTo>
                  <a:lnTo>
                    <a:pt x="116" y="250"/>
                  </a:lnTo>
                  <a:lnTo>
                    <a:pt x="86" y="285"/>
                  </a:lnTo>
                  <a:lnTo>
                    <a:pt x="59" y="324"/>
                  </a:lnTo>
                  <a:lnTo>
                    <a:pt x="40" y="368"/>
                  </a:lnTo>
                  <a:lnTo>
                    <a:pt x="33" y="414"/>
                  </a:lnTo>
                  <a:lnTo>
                    <a:pt x="38" y="452"/>
                  </a:lnTo>
                  <a:lnTo>
                    <a:pt x="45" y="491"/>
                  </a:lnTo>
                  <a:lnTo>
                    <a:pt x="55" y="531"/>
                  </a:lnTo>
                  <a:lnTo>
                    <a:pt x="65" y="570"/>
                  </a:lnTo>
                  <a:lnTo>
                    <a:pt x="141" y="826"/>
                  </a:lnTo>
                  <a:lnTo>
                    <a:pt x="149" y="821"/>
                  </a:lnTo>
                  <a:lnTo>
                    <a:pt x="156" y="814"/>
                  </a:lnTo>
                  <a:lnTo>
                    <a:pt x="164" y="807"/>
                  </a:lnTo>
                  <a:lnTo>
                    <a:pt x="171" y="800"/>
                  </a:lnTo>
                  <a:lnTo>
                    <a:pt x="179" y="793"/>
                  </a:lnTo>
                  <a:lnTo>
                    <a:pt x="187" y="788"/>
                  </a:lnTo>
                  <a:lnTo>
                    <a:pt x="197" y="783"/>
                  </a:lnTo>
                  <a:lnTo>
                    <a:pt x="207" y="779"/>
                  </a:lnTo>
                  <a:lnTo>
                    <a:pt x="225" y="776"/>
                  </a:lnTo>
                  <a:lnTo>
                    <a:pt x="245" y="776"/>
                  </a:lnTo>
                  <a:lnTo>
                    <a:pt x="266" y="776"/>
                  </a:lnTo>
                  <a:lnTo>
                    <a:pt x="286" y="777"/>
                  </a:lnTo>
                  <a:lnTo>
                    <a:pt x="307" y="778"/>
                  </a:lnTo>
                  <a:lnTo>
                    <a:pt x="329" y="779"/>
                  </a:lnTo>
                  <a:lnTo>
                    <a:pt x="352" y="778"/>
                  </a:lnTo>
                  <a:lnTo>
                    <a:pt x="376" y="776"/>
                  </a:lnTo>
                  <a:lnTo>
                    <a:pt x="368" y="783"/>
                  </a:lnTo>
                  <a:lnTo>
                    <a:pt x="360" y="791"/>
                  </a:lnTo>
                  <a:lnTo>
                    <a:pt x="353" y="797"/>
                  </a:lnTo>
                  <a:lnTo>
                    <a:pt x="345" y="802"/>
                  </a:lnTo>
                  <a:lnTo>
                    <a:pt x="335" y="808"/>
                  </a:lnTo>
                  <a:lnTo>
                    <a:pt x="322" y="812"/>
                  </a:lnTo>
                  <a:lnTo>
                    <a:pt x="306" y="813"/>
                  </a:lnTo>
                  <a:lnTo>
                    <a:pt x="285" y="813"/>
                  </a:lnTo>
                  <a:lnTo>
                    <a:pt x="260" y="808"/>
                  </a:lnTo>
                  <a:lnTo>
                    <a:pt x="238" y="806"/>
                  </a:lnTo>
                  <a:lnTo>
                    <a:pt x="221" y="807"/>
                  </a:lnTo>
                  <a:lnTo>
                    <a:pt x="206" y="811"/>
                  </a:lnTo>
                  <a:lnTo>
                    <a:pt x="193" y="817"/>
                  </a:lnTo>
                  <a:lnTo>
                    <a:pt x="182" y="828"/>
                  </a:lnTo>
                  <a:lnTo>
                    <a:pt x="171" y="842"/>
                  </a:lnTo>
                  <a:lnTo>
                    <a:pt x="162" y="859"/>
                  </a:lnTo>
                  <a:lnTo>
                    <a:pt x="159" y="862"/>
                  </a:lnTo>
                  <a:lnTo>
                    <a:pt x="155" y="868"/>
                  </a:lnTo>
                  <a:lnTo>
                    <a:pt x="152" y="875"/>
                  </a:lnTo>
                  <a:lnTo>
                    <a:pt x="147" y="881"/>
                  </a:lnTo>
                  <a:lnTo>
                    <a:pt x="142" y="887"/>
                  </a:lnTo>
                  <a:lnTo>
                    <a:pt x="137" y="891"/>
                  </a:lnTo>
                  <a:lnTo>
                    <a:pt x="131" y="892"/>
                  </a:lnTo>
                  <a:lnTo>
                    <a:pt x="125" y="891"/>
                  </a:lnTo>
                  <a:lnTo>
                    <a:pt x="121" y="877"/>
                  </a:lnTo>
                  <a:lnTo>
                    <a:pt x="111" y="847"/>
                  </a:lnTo>
                  <a:lnTo>
                    <a:pt x="99" y="805"/>
                  </a:lnTo>
                  <a:lnTo>
                    <a:pt x="84" y="758"/>
                  </a:lnTo>
                  <a:lnTo>
                    <a:pt x="70" y="710"/>
                  </a:lnTo>
                  <a:lnTo>
                    <a:pt x="57" y="669"/>
                  </a:lnTo>
                  <a:lnTo>
                    <a:pt x="49" y="640"/>
                  </a:lnTo>
                  <a:lnTo>
                    <a:pt x="46" y="628"/>
                  </a:lnTo>
                  <a:lnTo>
                    <a:pt x="38" y="602"/>
                  </a:lnTo>
                  <a:lnTo>
                    <a:pt x="30" y="575"/>
                  </a:lnTo>
                  <a:lnTo>
                    <a:pt x="21" y="549"/>
                  </a:lnTo>
                  <a:lnTo>
                    <a:pt x="13" y="524"/>
                  </a:lnTo>
                  <a:lnTo>
                    <a:pt x="8" y="497"/>
                  </a:lnTo>
                  <a:lnTo>
                    <a:pt x="2" y="471"/>
                  </a:lnTo>
                  <a:lnTo>
                    <a:pt x="0" y="445"/>
                  </a:lnTo>
                  <a:lnTo>
                    <a:pt x="0" y="419"/>
                  </a:lnTo>
                  <a:lnTo>
                    <a:pt x="4" y="393"/>
                  </a:lnTo>
                  <a:lnTo>
                    <a:pt x="10" y="367"/>
                  </a:lnTo>
                  <a:lnTo>
                    <a:pt x="19" y="342"/>
                  </a:lnTo>
                  <a:lnTo>
                    <a:pt x="33" y="316"/>
                  </a:lnTo>
                  <a:lnTo>
                    <a:pt x="48" y="292"/>
                  </a:lnTo>
                  <a:lnTo>
                    <a:pt x="65" y="269"/>
                  </a:lnTo>
                  <a:lnTo>
                    <a:pt x="83" y="248"/>
                  </a:lnTo>
                  <a:lnTo>
                    <a:pt x="102" y="227"/>
                  </a:lnTo>
                  <a:lnTo>
                    <a:pt x="122" y="209"/>
                  </a:lnTo>
                  <a:lnTo>
                    <a:pt x="142" y="191"/>
                  </a:lnTo>
                  <a:lnTo>
                    <a:pt x="163" y="173"/>
                  </a:lnTo>
                  <a:lnTo>
                    <a:pt x="184" y="156"/>
                  </a:lnTo>
                  <a:lnTo>
                    <a:pt x="187" y="143"/>
                  </a:lnTo>
                  <a:lnTo>
                    <a:pt x="191" y="131"/>
                  </a:lnTo>
                  <a:lnTo>
                    <a:pt x="197" y="120"/>
                  </a:lnTo>
                  <a:lnTo>
                    <a:pt x="203" y="110"/>
                  </a:lnTo>
                  <a:lnTo>
                    <a:pt x="212" y="101"/>
                  </a:lnTo>
                  <a:lnTo>
                    <a:pt x="221" y="94"/>
                  </a:lnTo>
                  <a:lnTo>
                    <a:pt x="230" y="87"/>
                  </a:lnTo>
                  <a:lnTo>
                    <a:pt x="240" y="81"/>
                  </a:lnTo>
                  <a:lnTo>
                    <a:pt x="256" y="94"/>
                  </a:lnTo>
                  <a:lnTo>
                    <a:pt x="268" y="67"/>
                  </a:lnTo>
                  <a:lnTo>
                    <a:pt x="274" y="36"/>
                  </a:lnTo>
                  <a:lnTo>
                    <a:pt x="276" y="10"/>
                  </a:lnTo>
                  <a:lnTo>
                    <a:pt x="279" y="0"/>
                  </a:lnTo>
                  <a:lnTo>
                    <a:pt x="288" y="30"/>
                  </a:lnTo>
                  <a:lnTo>
                    <a:pt x="289" y="60"/>
                  </a:lnTo>
                  <a:lnTo>
                    <a:pt x="282" y="89"/>
                  </a:lnTo>
                  <a:lnTo>
                    <a:pt x="268" y="118"/>
                  </a:lnTo>
                  <a:lnTo>
                    <a:pt x="281" y="128"/>
                  </a:lnTo>
                  <a:lnTo>
                    <a:pt x="294" y="138"/>
                  </a:lnTo>
                  <a:lnTo>
                    <a:pt x="308" y="147"/>
                  </a:lnTo>
                  <a:lnTo>
                    <a:pt x="323" y="155"/>
                  </a:lnTo>
                  <a:lnTo>
                    <a:pt x="338" y="162"/>
                  </a:lnTo>
                  <a:lnTo>
                    <a:pt x="353" y="169"/>
                  </a:lnTo>
                  <a:lnTo>
                    <a:pt x="368" y="173"/>
                  </a:lnTo>
                  <a:lnTo>
                    <a:pt x="383" y="177"/>
                  </a:lnTo>
                  <a:lnTo>
                    <a:pt x="398" y="180"/>
                  </a:lnTo>
                  <a:lnTo>
                    <a:pt x="412" y="181"/>
                  </a:lnTo>
                  <a:lnTo>
                    <a:pt x="426" y="183"/>
                  </a:lnTo>
                  <a:lnTo>
                    <a:pt x="440" y="181"/>
                  </a:lnTo>
                  <a:lnTo>
                    <a:pt x="451" y="178"/>
                  </a:lnTo>
                  <a:lnTo>
                    <a:pt x="463" y="174"/>
                  </a:lnTo>
                  <a:lnTo>
                    <a:pt x="473" y="169"/>
                  </a:lnTo>
                  <a:lnTo>
                    <a:pt x="482" y="161"/>
                  </a:lnTo>
                  <a:lnTo>
                    <a:pt x="487" y="158"/>
                  </a:lnTo>
                  <a:lnTo>
                    <a:pt x="495" y="158"/>
                  </a:lnTo>
                  <a:lnTo>
                    <a:pt x="501" y="161"/>
                  </a:lnTo>
                  <a:lnTo>
                    <a:pt x="503" y="164"/>
                  </a:lnTo>
                  <a:lnTo>
                    <a:pt x="488" y="181"/>
                  </a:lnTo>
                  <a:lnTo>
                    <a:pt x="469" y="193"/>
                  </a:lnTo>
                  <a:lnTo>
                    <a:pt x="451" y="200"/>
                  </a:lnTo>
                  <a:lnTo>
                    <a:pt x="430" y="202"/>
                  </a:lnTo>
                  <a:lnTo>
                    <a:pt x="408" y="202"/>
                  </a:lnTo>
                  <a:lnTo>
                    <a:pt x="388" y="200"/>
                  </a:lnTo>
                  <a:lnTo>
                    <a:pt x="368" y="195"/>
                  </a:lnTo>
                  <a:lnTo>
                    <a:pt x="349" y="189"/>
                  </a:lnTo>
                  <a:lnTo>
                    <a:pt x="335" y="185"/>
                  </a:lnTo>
                  <a:lnTo>
                    <a:pt x="322" y="179"/>
                  </a:lnTo>
                  <a:lnTo>
                    <a:pt x="309" y="171"/>
                  </a:lnTo>
                  <a:lnTo>
                    <a:pt x="297" y="163"/>
                  </a:lnTo>
                  <a:lnTo>
                    <a:pt x="284" y="154"/>
                  </a:lnTo>
                  <a:lnTo>
                    <a:pt x="271" y="143"/>
                  </a:lnTo>
                  <a:lnTo>
                    <a:pt x="258" y="131"/>
                  </a:lnTo>
                  <a:lnTo>
                    <a:pt x="244" y="118"/>
                  </a:lnTo>
                  <a:lnTo>
                    <a:pt x="236" y="120"/>
                  </a:lnTo>
                  <a:lnTo>
                    <a:pt x="229" y="124"/>
                  </a:lnTo>
                  <a:lnTo>
                    <a:pt x="223" y="129"/>
                  </a:lnTo>
                  <a:lnTo>
                    <a:pt x="218" y="136"/>
                  </a:lnTo>
                  <a:lnTo>
                    <a:pt x="215" y="143"/>
                  </a:lnTo>
                  <a:lnTo>
                    <a:pt x="214" y="151"/>
                  </a:lnTo>
                  <a:lnTo>
                    <a:pt x="215" y="159"/>
                  </a:lnTo>
                  <a:lnTo>
                    <a:pt x="218" y="169"/>
                  </a:lnTo>
                  <a:lnTo>
                    <a:pt x="221" y="171"/>
                  </a:lnTo>
                  <a:lnTo>
                    <a:pt x="229" y="179"/>
                  </a:lnTo>
                  <a:lnTo>
                    <a:pt x="240" y="191"/>
                  </a:lnTo>
                  <a:lnTo>
                    <a:pt x="256" y="207"/>
                  </a:lnTo>
                  <a:lnTo>
                    <a:pt x="275" y="225"/>
                  </a:lnTo>
                  <a:lnTo>
                    <a:pt x="296" y="246"/>
                  </a:lnTo>
                  <a:lnTo>
                    <a:pt x="319" y="269"/>
                  </a:lnTo>
                  <a:lnTo>
                    <a:pt x="342" y="292"/>
                  </a:lnTo>
                  <a:lnTo>
                    <a:pt x="366" y="316"/>
                  </a:lnTo>
                  <a:lnTo>
                    <a:pt x="389" y="339"/>
                  </a:lnTo>
                  <a:lnTo>
                    <a:pt x="412" y="361"/>
                  </a:lnTo>
                  <a:lnTo>
                    <a:pt x="433" y="382"/>
                  </a:lnTo>
                  <a:lnTo>
                    <a:pt x="451" y="400"/>
                  </a:lnTo>
                  <a:lnTo>
                    <a:pt x="466" y="415"/>
                  </a:lnTo>
                  <a:lnTo>
                    <a:pt x="478" y="427"/>
                  </a:lnTo>
                  <a:lnTo>
                    <a:pt x="484" y="434"/>
                  </a:lnTo>
                  <a:lnTo>
                    <a:pt x="489" y="388"/>
                  </a:lnTo>
                  <a:lnTo>
                    <a:pt x="491" y="340"/>
                  </a:lnTo>
                  <a:lnTo>
                    <a:pt x="495" y="294"/>
                  </a:lnTo>
                  <a:lnTo>
                    <a:pt x="499" y="249"/>
                  </a:lnTo>
                  <a:lnTo>
                    <a:pt x="488" y="252"/>
                  </a:lnTo>
                  <a:lnTo>
                    <a:pt x="476" y="253"/>
                  </a:lnTo>
                  <a:lnTo>
                    <a:pt x="464" y="255"/>
                  </a:lnTo>
                  <a:lnTo>
                    <a:pt x="452" y="256"/>
                  </a:lnTo>
                  <a:lnTo>
                    <a:pt x="441" y="256"/>
                  </a:lnTo>
                  <a:lnTo>
                    <a:pt x="428" y="257"/>
                  </a:lnTo>
                  <a:lnTo>
                    <a:pt x="416" y="257"/>
                  </a:lnTo>
                  <a:lnTo>
                    <a:pt x="405" y="256"/>
                  </a:lnTo>
                  <a:lnTo>
                    <a:pt x="392" y="255"/>
                  </a:lnTo>
                  <a:lnTo>
                    <a:pt x="381" y="253"/>
                  </a:lnTo>
                  <a:lnTo>
                    <a:pt x="369" y="250"/>
                  </a:lnTo>
                  <a:lnTo>
                    <a:pt x="358" y="247"/>
                  </a:lnTo>
                  <a:lnTo>
                    <a:pt x="346" y="244"/>
                  </a:lnTo>
                  <a:lnTo>
                    <a:pt x="335" y="239"/>
                  </a:lnTo>
                  <a:lnTo>
                    <a:pt x="323" y="233"/>
                  </a:lnTo>
                  <a:lnTo>
                    <a:pt x="313" y="226"/>
                  </a:lnTo>
                  <a:lnTo>
                    <a:pt x="309" y="211"/>
                  </a:lnTo>
                  <a:lnTo>
                    <a:pt x="335" y="223"/>
                  </a:lnTo>
                  <a:lnTo>
                    <a:pt x="359" y="231"/>
                  </a:lnTo>
                  <a:lnTo>
                    <a:pt x="381" y="237"/>
                  </a:lnTo>
                  <a:lnTo>
                    <a:pt x="400" y="239"/>
                  </a:lnTo>
                  <a:lnTo>
                    <a:pt x="419" y="239"/>
                  </a:lnTo>
                  <a:lnTo>
                    <a:pt x="436" y="238"/>
                  </a:lnTo>
                  <a:lnTo>
                    <a:pt x="451" y="234"/>
                  </a:lnTo>
                  <a:lnTo>
                    <a:pt x="465" y="230"/>
                  </a:lnTo>
                  <a:lnTo>
                    <a:pt x="476" y="224"/>
                  </a:lnTo>
                  <a:lnTo>
                    <a:pt x="488" y="218"/>
                  </a:lnTo>
                  <a:lnTo>
                    <a:pt x="496" y="212"/>
                  </a:lnTo>
                  <a:lnTo>
                    <a:pt x="504" y="208"/>
                  </a:lnTo>
                  <a:lnTo>
                    <a:pt x="510" y="203"/>
                  </a:lnTo>
                  <a:lnTo>
                    <a:pt x="514" y="200"/>
                  </a:lnTo>
                  <a:lnTo>
                    <a:pt x="518" y="197"/>
                  </a:lnTo>
                  <a:lnTo>
                    <a:pt x="520" y="197"/>
                  </a:lnTo>
                  <a:lnTo>
                    <a:pt x="518" y="233"/>
                  </a:lnTo>
                  <a:lnTo>
                    <a:pt x="512" y="300"/>
                  </a:lnTo>
                  <a:lnTo>
                    <a:pt x="506" y="376"/>
                  </a:lnTo>
                  <a:lnTo>
                    <a:pt x="501" y="438"/>
                  </a:lnTo>
                  <a:lnTo>
                    <a:pt x="510" y="444"/>
                  </a:lnTo>
                  <a:lnTo>
                    <a:pt x="518" y="449"/>
                  </a:lnTo>
                  <a:lnTo>
                    <a:pt x="527" y="456"/>
                  </a:lnTo>
                  <a:lnTo>
                    <a:pt x="535" y="461"/>
                  </a:lnTo>
                  <a:lnTo>
                    <a:pt x="542" y="469"/>
                  </a:lnTo>
                  <a:lnTo>
                    <a:pt x="548" y="479"/>
                  </a:lnTo>
                  <a:lnTo>
                    <a:pt x="550" y="488"/>
                  </a:lnTo>
                  <a:lnTo>
                    <a:pt x="549" y="499"/>
                  </a:lnTo>
                  <a:lnTo>
                    <a:pt x="543" y="519"/>
                  </a:lnTo>
                  <a:lnTo>
                    <a:pt x="533" y="536"/>
                  </a:lnTo>
                  <a:lnTo>
                    <a:pt x="524" y="548"/>
                  </a:lnTo>
                  <a:lnTo>
                    <a:pt x="518" y="552"/>
                  </a:lnTo>
                  <a:lnTo>
                    <a:pt x="522" y="535"/>
                  </a:lnTo>
                  <a:lnTo>
                    <a:pt x="530" y="518"/>
                  </a:lnTo>
                  <a:lnTo>
                    <a:pt x="533" y="499"/>
                  </a:lnTo>
                  <a:lnTo>
                    <a:pt x="525" y="481"/>
                  </a:lnTo>
                  <a:lnTo>
                    <a:pt x="521" y="476"/>
                  </a:lnTo>
                  <a:lnTo>
                    <a:pt x="517" y="472"/>
                  </a:lnTo>
                  <a:lnTo>
                    <a:pt x="511" y="467"/>
                  </a:lnTo>
                  <a:lnTo>
                    <a:pt x="505" y="463"/>
                  </a:lnTo>
                  <a:lnTo>
                    <a:pt x="499" y="459"/>
                  </a:lnTo>
                  <a:lnTo>
                    <a:pt x="492" y="457"/>
                  </a:lnTo>
                  <a:lnTo>
                    <a:pt x="487" y="454"/>
                  </a:lnTo>
                  <a:lnTo>
                    <a:pt x="481" y="453"/>
                  </a:lnTo>
                  <a:lnTo>
                    <a:pt x="472" y="458"/>
                  </a:lnTo>
                  <a:lnTo>
                    <a:pt x="464" y="461"/>
                  </a:lnTo>
                  <a:lnTo>
                    <a:pt x="458" y="465"/>
                  </a:lnTo>
                  <a:lnTo>
                    <a:pt x="452" y="468"/>
                  </a:lnTo>
                  <a:lnTo>
                    <a:pt x="449" y="474"/>
                  </a:lnTo>
                  <a:lnTo>
                    <a:pt x="445" y="480"/>
                  </a:lnTo>
                  <a:lnTo>
                    <a:pt x="443" y="488"/>
                  </a:lnTo>
                  <a:lnTo>
                    <a:pt x="441" y="498"/>
                  </a:lnTo>
                  <a:lnTo>
                    <a:pt x="442" y="509"/>
                  </a:lnTo>
                  <a:lnTo>
                    <a:pt x="448" y="518"/>
                  </a:lnTo>
                  <a:lnTo>
                    <a:pt x="457" y="526"/>
                  </a:lnTo>
                  <a:lnTo>
                    <a:pt x="465" y="532"/>
                  </a:lnTo>
                  <a:lnTo>
                    <a:pt x="474" y="531"/>
                  </a:lnTo>
                  <a:lnTo>
                    <a:pt x="481" y="526"/>
                  </a:lnTo>
                  <a:lnTo>
                    <a:pt x="484" y="519"/>
                  </a:lnTo>
                  <a:lnTo>
                    <a:pt x="483" y="510"/>
                  </a:lnTo>
                  <a:lnTo>
                    <a:pt x="484" y="505"/>
                  </a:lnTo>
                  <a:lnTo>
                    <a:pt x="487" y="497"/>
                  </a:lnTo>
                  <a:lnTo>
                    <a:pt x="489" y="489"/>
                  </a:lnTo>
                  <a:lnTo>
                    <a:pt x="494" y="488"/>
                  </a:lnTo>
                  <a:lnTo>
                    <a:pt x="499" y="499"/>
                  </a:lnTo>
                  <a:lnTo>
                    <a:pt x="501" y="516"/>
                  </a:lnTo>
                  <a:lnTo>
                    <a:pt x="496" y="533"/>
                  </a:lnTo>
                  <a:lnTo>
                    <a:pt x="483" y="548"/>
                  </a:lnTo>
                  <a:lnTo>
                    <a:pt x="471" y="58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0" name="Freeform 385"/>
            <p:cNvSpPr>
              <a:spLocks/>
            </p:cNvSpPr>
            <p:nvPr/>
          </p:nvSpPr>
          <p:spPr bwMode="auto">
            <a:xfrm>
              <a:off x="2055" y="456"/>
              <a:ext cx="180" cy="186"/>
            </a:xfrm>
            <a:custGeom>
              <a:avLst/>
              <a:gdLst/>
              <a:ahLst/>
              <a:cxnLst>
                <a:cxn ang="0">
                  <a:pos x="174" y="134"/>
                </a:cxn>
                <a:cxn ang="0">
                  <a:pos x="222" y="228"/>
                </a:cxn>
                <a:cxn ang="0">
                  <a:pos x="235" y="245"/>
                </a:cxn>
                <a:cxn ang="0">
                  <a:pos x="246" y="262"/>
                </a:cxn>
                <a:cxn ang="0">
                  <a:pos x="258" y="277"/>
                </a:cxn>
                <a:cxn ang="0">
                  <a:pos x="269" y="290"/>
                </a:cxn>
                <a:cxn ang="0">
                  <a:pos x="282" y="304"/>
                </a:cxn>
                <a:cxn ang="0">
                  <a:pos x="296" y="318"/>
                </a:cxn>
                <a:cxn ang="0">
                  <a:pos x="312" y="331"/>
                </a:cxn>
                <a:cxn ang="0">
                  <a:pos x="330" y="342"/>
                </a:cxn>
                <a:cxn ang="0">
                  <a:pos x="336" y="348"/>
                </a:cxn>
                <a:cxn ang="0">
                  <a:pos x="345" y="355"/>
                </a:cxn>
                <a:cxn ang="0">
                  <a:pos x="353" y="363"/>
                </a:cxn>
                <a:cxn ang="0">
                  <a:pos x="359" y="371"/>
                </a:cxn>
                <a:cxn ang="0">
                  <a:pos x="354" y="370"/>
                </a:cxn>
                <a:cxn ang="0">
                  <a:pos x="349" y="369"/>
                </a:cxn>
                <a:cxn ang="0">
                  <a:pos x="343" y="368"/>
                </a:cxn>
                <a:cxn ang="0">
                  <a:pos x="337" y="365"/>
                </a:cxn>
                <a:cxn ang="0">
                  <a:pos x="333" y="364"/>
                </a:cxn>
                <a:cxn ang="0">
                  <a:pos x="328" y="362"/>
                </a:cxn>
                <a:cxn ang="0">
                  <a:pos x="326" y="361"/>
                </a:cxn>
                <a:cxn ang="0">
                  <a:pos x="324" y="361"/>
                </a:cxn>
                <a:cxn ang="0">
                  <a:pos x="306" y="348"/>
                </a:cxn>
                <a:cxn ang="0">
                  <a:pos x="288" y="334"/>
                </a:cxn>
                <a:cxn ang="0">
                  <a:pos x="269" y="319"/>
                </a:cxn>
                <a:cxn ang="0">
                  <a:pos x="252" y="303"/>
                </a:cxn>
                <a:cxn ang="0">
                  <a:pos x="236" y="287"/>
                </a:cxn>
                <a:cxn ang="0">
                  <a:pos x="220" y="271"/>
                </a:cxn>
                <a:cxn ang="0">
                  <a:pos x="205" y="253"/>
                </a:cxn>
                <a:cxn ang="0">
                  <a:pos x="192" y="236"/>
                </a:cxn>
                <a:cxn ang="0">
                  <a:pos x="116" y="102"/>
                </a:cxn>
                <a:cxn ang="0">
                  <a:pos x="110" y="94"/>
                </a:cxn>
                <a:cxn ang="0">
                  <a:pos x="105" y="86"/>
                </a:cxn>
                <a:cxn ang="0">
                  <a:pos x="99" y="79"/>
                </a:cxn>
                <a:cxn ang="0">
                  <a:pos x="94" y="73"/>
                </a:cxn>
                <a:cxn ang="0">
                  <a:pos x="88" y="66"/>
                </a:cxn>
                <a:cxn ang="0">
                  <a:pos x="82" y="58"/>
                </a:cxn>
                <a:cxn ang="0">
                  <a:pos x="72" y="48"/>
                </a:cxn>
                <a:cxn ang="0">
                  <a:pos x="62" y="39"/>
                </a:cxn>
                <a:cxn ang="0">
                  <a:pos x="53" y="32"/>
                </a:cxn>
                <a:cxn ang="0">
                  <a:pos x="45" y="26"/>
                </a:cxn>
                <a:cxn ang="0">
                  <a:pos x="37" y="22"/>
                </a:cxn>
                <a:cxn ang="0">
                  <a:pos x="30" y="17"/>
                </a:cxn>
                <a:cxn ang="0">
                  <a:pos x="22" y="14"/>
                </a:cxn>
                <a:cxn ang="0">
                  <a:pos x="15" y="11"/>
                </a:cxn>
                <a:cxn ang="0">
                  <a:pos x="7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3" y="3"/>
                </a:cxn>
                <a:cxn ang="0">
                  <a:pos x="8" y="1"/>
                </a:cxn>
                <a:cxn ang="0">
                  <a:pos x="14" y="0"/>
                </a:cxn>
                <a:cxn ang="0">
                  <a:pos x="20" y="0"/>
                </a:cxn>
                <a:cxn ang="0">
                  <a:pos x="26" y="0"/>
                </a:cxn>
                <a:cxn ang="0">
                  <a:pos x="31" y="0"/>
                </a:cxn>
                <a:cxn ang="0">
                  <a:pos x="33" y="0"/>
                </a:cxn>
                <a:cxn ang="0">
                  <a:pos x="57" y="8"/>
                </a:cxn>
                <a:cxn ang="0">
                  <a:pos x="79" y="20"/>
                </a:cxn>
                <a:cxn ang="0">
                  <a:pos x="99" y="35"/>
                </a:cxn>
                <a:cxn ang="0">
                  <a:pos x="116" y="51"/>
                </a:cxn>
                <a:cxn ang="0">
                  <a:pos x="131" y="70"/>
                </a:cxn>
                <a:cxn ang="0">
                  <a:pos x="146" y="91"/>
                </a:cxn>
                <a:cxn ang="0">
                  <a:pos x="160" y="112"/>
                </a:cxn>
                <a:cxn ang="0">
                  <a:pos x="174" y="134"/>
                </a:cxn>
              </a:cxnLst>
              <a:rect l="0" t="0" r="r" b="b"/>
              <a:pathLst>
                <a:path w="359" h="371">
                  <a:moveTo>
                    <a:pt x="174" y="134"/>
                  </a:moveTo>
                  <a:lnTo>
                    <a:pt x="222" y="228"/>
                  </a:lnTo>
                  <a:lnTo>
                    <a:pt x="235" y="245"/>
                  </a:lnTo>
                  <a:lnTo>
                    <a:pt x="246" y="262"/>
                  </a:lnTo>
                  <a:lnTo>
                    <a:pt x="258" y="277"/>
                  </a:lnTo>
                  <a:lnTo>
                    <a:pt x="269" y="290"/>
                  </a:lnTo>
                  <a:lnTo>
                    <a:pt x="282" y="304"/>
                  </a:lnTo>
                  <a:lnTo>
                    <a:pt x="296" y="318"/>
                  </a:lnTo>
                  <a:lnTo>
                    <a:pt x="312" y="331"/>
                  </a:lnTo>
                  <a:lnTo>
                    <a:pt x="330" y="342"/>
                  </a:lnTo>
                  <a:lnTo>
                    <a:pt x="336" y="348"/>
                  </a:lnTo>
                  <a:lnTo>
                    <a:pt x="345" y="355"/>
                  </a:lnTo>
                  <a:lnTo>
                    <a:pt x="353" y="363"/>
                  </a:lnTo>
                  <a:lnTo>
                    <a:pt x="359" y="371"/>
                  </a:lnTo>
                  <a:lnTo>
                    <a:pt x="354" y="370"/>
                  </a:lnTo>
                  <a:lnTo>
                    <a:pt x="349" y="369"/>
                  </a:lnTo>
                  <a:lnTo>
                    <a:pt x="343" y="368"/>
                  </a:lnTo>
                  <a:lnTo>
                    <a:pt x="337" y="365"/>
                  </a:lnTo>
                  <a:lnTo>
                    <a:pt x="333" y="364"/>
                  </a:lnTo>
                  <a:lnTo>
                    <a:pt x="328" y="362"/>
                  </a:lnTo>
                  <a:lnTo>
                    <a:pt x="326" y="361"/>
                  </a:lnTo>
                  <a:lnTo>
                    <a:pt x="324" y="361"/>
                  </a:lnTo>
                  <a:lnTo>
                    <a:pt x="306" y="348"/>
                  </a:lnTo>
                  <a:lnTo>
                    <a:pt x="288" y="334"/>
                  </a:lnTo>
                  <a:lnTo>
                    <a:pt x="269" y="319"/>
                  </a:lnTo>
                  <a:lnTo>
                    <a:pt x="252" y="303"/>
                  </a:lnTo>
                  <a:lnTo>
                    <a:pt x="236" y="287"/>
                  </a:lnTo>
                  <a:lnTo>
                    <a:pt x="220" y="271"/>
                  </a:lnTo>
                  <a:lnTo>
                    <a:pt x="205" y="253"/>
                  </a:lnTo>
                  <a:lnTo>
                    <a:pt x="192" y="236"/>
                  </a:lnTo>
                  <a:lnTo>
                    <a:pt x="116" y="102"/>
                  </a:lnTo>
                  <a:lnTo>
                    <a:pt x="110" y="94"/>
                  </a:lnTo>
                  <a:lnTo>
                    <a:pt x="105" y="86"/>
                  </a:lnTo>
                  <a:lnTo>
                    <a:pt x="99" y="79"/>
                  </a:lnTo>
                  <a:lnTo>
                    <a:pt x="94" y="73"/>
                  </a:lnTo>
                  <a:lnTo>
                    <a:pt x="88" y="66"/>
                  </a:lnTo>
                  <a:lnTo>
                    <a:pt x="82" y="58"/>
                  </a:lnTo>
                  <a:lnTo>
                    <a:pt x="72" y="48"/>
                  </a:lnTo>
                  <a:lnTo>
                    <a:pt x="62" y="39"/>
                  </a:lnTo>
                  <a:lnTo>
                    <a:pt x="53" y="32"/>
                  </a:lnTo>
                  <a:lnTo>
                    <a:pt x="45" y="26"/>
                  </a:lnTo>
                  <a:lnTo>
                    <a:pt x="37" y="22"/>
                  </a:lnTo>
                  <a:lnTo>
                    <a:pt x="30" y="17"/>
                  </a:lnTo>
                  <a:lnTo>
                    <a:pt x="22" y="14"/>
                  </a:lnTo>
                  <a:lnTo>
                    <a:pt x="15" y="11"/>
                  </a:lnTo>
                  <a:lnTo>
                    <a:pt x="7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3" y="3"/>
                  </a:lnTo>
                  <a:lnTo>
                    <a:pt x="8" y="1"/>
                  </a:lnTo>
                  <a:lnTo>
                    <a:pt x="14" y="0"/>
                  </a:lnTo>
                  <a:lnTo>
                    <a:pt x="20" y="0"/>
                  </a:lnTo>
                  <a:lnTo>
                    <a:pt x="26" y="0"/>
                  </a:lnTo>
                  <a:lnTo>
                    <a:pt x="31" y="0"/>
                  </a:lnTo>
                  <a:lnTo>
                    <a:pt x="33" y="0"/>
                  </a:lnTo>
                  <a:lnTo>
                    <a:pt x="57" y="8"/>
                  </a:lnTo>
                  <a:lnTo>
                    <a:pt x="79" y="20"/>
                  </a:lnTo>
                  <a:lnTo>
                    <a:pt x="99" y="35"/>
                  </a:lnTo>
                  <a:lnTo>
                    <a:pt x="116" y="51"/>
                  </a:lnTo>
                  <a:lnTo>
                    <a:pt x="131" y="70"/>
                  </a:lnTo>
                  <a:lnTo>
                    <a:pt x="146" y="91"/>
                  </a:lnTo>
                  <a:lnTo>
                    <a:pt x="160" y="112"/>
                  </a:lnTo>
                  <a:lnTo>
                    <a:pt x="174" y="13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1" name="Freeform 386"/>
            <p:cNvSpPr>
              <a:spLocks/>
            </p:cNvSpPr>
            <p:nvPr/>
          </p:nvSpPr>
          <p:spPr bwMode="auto">
            <a:xfrm>
              <a:off x="1885" y="558"/>
              <a:ext cx="140" cy="251"/>
            </a:xfrm>
            <a:custGeom>
              <a:avLst/>
              <a:gdLst/>
              <a:ahLst/>
              <a:cxnLst>
                <a:cxn ang="0">
                  <a:pos x="70" y="14"/>
                </a:cxn>
                <a:cxn ang="0">
                  <a:pos x="99" y="40"/>
                </a:cxn>
                <a:cxn ang="0">
                  <a:pos x="121" y="70"/>
                </a:cxn>
                <a:cxn ang="0">
                  <a:pos x="137" y="103"/>
                </a:cxn>
                <a:cxn ang="0">
                  <a:pos x="150" y="138"/>
                </a:cxn>
                <a:cxn ang="0">
                  <a:pos x="159" y="174"/>
                </a:cxn>
                <a:cxn ang="0">
                  <a:pos x="168" y="211"/>
                </a:cxn>
                <a:cxn ang="0">
                  <a:pos x="177" y="246"/>
                </a:cxn>
                <a:cxn ang="0">
                  <a:pos x="188" y="283"/>
                </a:cxn>
                <a:cxn ang="0">
                  <a:pos x="220" y="381"/>
                </a:cxn>
                <a:cxn ang="0">
                  <a:pos x="237" y="403"/>
                </a:cxn>
                <a:cxn ang="0">
                  <a:pos x="249" y="422"/>
                </a:cxn>
                <a:cxn ang="0">
                  <a:pos x="258" y="437"/>
                </a:cxn>
                <a:cxn ang="0">
                  <a:pos x="265" y="449"/>
                </a:cxn>
                <a:cxn ang="0">
                  <a:pos x="268" y="461"/>
                </a:cxn>
                <a:cxn ang="0">
                  <a:pos x="273" y="472"/>
                </a:cxn>
                <a:cxn ang="0">
                  <a:pos x="276" y="485"/>
                </a:cxn>
                <a:cxn ang="0">
                  <a:pos x="281" y="501"/>
                </a:cxn>
                <a:cxn ang="0">
                  <a:pos x="260" y="483"/>
                </a:cxn>
                <a:cxn ang="0">
                  <a:pos x="241" y="456"/>
                </a:cxn>
                <a:cxn ang="0">
                  <a:pos x="221" y="425"/>
                </a:cxn>
                <a:cxn ang="0">
                  <a:pos x="204" y="393"/>
                </a:cxn>
                <a:cxn ang="0">
                  <a:pos x="190" y="363"/>
                </a:cxn>
                <a:cxn ang="0">
                  <a:pos x="178" y="337"/>
                </a:cxn>
                <a:cxn ang="0">
                  <a:pos x="170" y="320"/>
                </a:cxn>
                <a:cxn ang="0">
                  <a:pos x="168" y="313"/>
                </a:cxn>
                <a:cxn ang="0">
                  <a:pos x="157" y="271"/>
                </a:cxn>
                <a:cxn ang="0">
                  <a:pos x="147" y="226"/>
                </a:cxn>
                <a:cxn ang="0">
                  <a:pos x="137" y="180"/>
                </a:cxn>
                <a:cxn ang="0">
                  <a:pos x="124" y="136"/>
                </a:cxn>
                <a:cxn ang="0">
                  <a:pos x="108" y="95"/>
                </a:cxn>
                <a:cxn ang="0">
                  <a:pos x="85" y="60"/>
                </a:cxn>
                <a:cxn ang="0">
                  <a:pos x="54" y="31"/>
                </a:cxn>
                <a:cxn ang="0">
                  <a:pos x="14" y="11"/>
                </a:cxn>
                <a:cxn ang="0">
                  <a:pos x="10" y="12"/>
                </a:cxn>
                <a:cxn ang="0">
                  <a:pos x="7" y="11"/>
                </a:cxn>
                <a:cxn ang="0">
                  <a:pos x="3" y="10"/>
                </a:cxn>
                <a:cxn ang="0">
                  <a:pos x="0" y="9"/>
                </a:cxn>
                <a:cxn ang="0">
                  <a:pos x="1" y="6"/>
                </a:cxn>
                <a:cxn ang="0">
                  <a:pos x="6" y="2"/>
                </a:cxn>
                <a:cxn ang="0">
                  <a:pos x="13" y="0"/>
                </a:cxn>
                <a:cxn ang="0">
                  <a:pos x="22" y="0"/>
                </a:cxn>
                <a:cxn ang="0">
                  <a:pos x="32" y="1"/>
                </a:cxn>
                <a:cxn ang="0">
                  <a:pos x="44" y="3"/>
                </a:cxn>
                <a:cxn ang="0">
                  <a:pos x="56" y="8"/>
                </a:cxn>
                <a:cxn ang="0">
                  <a:pos x="70" y="14"/>
                </a:cxn>
              </a:cxnLst>
              <a:rect l="0" t="0" r="r" b="b"/>
              <a:pathLst>
                <a:path w="281" h="501">
                  <a:moveTo>
                    <a:pt x="70" y="14"/>
                  </a:moveTo>
                  <a:lnTo>
                    <a:pt x="99" y="40"/>
                  </a:lnTo>
                  <a:lnTo>
                    <a:pt x="121" y="70"/>
                  </a:lnTo>
                  <a:lnTo>
                    <a:pt x="137" y="103"/>
                  </a:lnTo>
                  <a:lnTo>
                    <a:pt x="150" y="138"/>
                  </a:lnTo>
                  <a:lnTo>
                    <a:pt x="159" y="174"/>
                  </a:lnTo>
                  <a:lnTo>
                    <a:pt x="168" y="211"/>
                  </a:lnTo>
                  <a:lnTo>
                    <a:pt x="177" y="246"/>
                  </a:lnTo>
                  <a:lnTo>
                    <a:pt x="188" y="283"/>
                  </a:lnTo>
                  <a:lnTo>
                    <a:pt x="220" y="381"/>
                  </a:lnTo>
                  <a:lnTo>
                    <a:pt x="237" y="403"/>
                  </a:lnTo>
                  <a:lnTo>
                    <a:pt x="249" y="422"/>
                  </a:lnTo>
                  <a:lnTo>
                    <a:pt x="258" y="437"/>
                  </a:lnTo>
                  <a:lnTo>
                    <a:pt x="265" y="449"/>
                  </a:lnTo>
                  <a:lnTo>
                    <a:pt x="268" y="461"/>
                  </a:lnTo>
                  <a:lnTo>
                    <a:pt x="273" y="472"/>
                  </a:lnTo>
                  <a:lnTo>
                    <a:pt x="276" y="485"/>
                  </a:lnTo>
                  <a:lnTo>
                    <a:pt x="281" y="501"/>
                  </a:lnTo>
                  <a:lnTo>
                    <a:pt x="260" y="483"/>
                  </a:lnTo>
                  <a:lnTo>
                    <a:pt x="241" y="456"/>
                  </a:lnTo>
                  <a:lnTo>
                    <a:pt x="221" y="425"/>
                  </a:lnTo>
                  <a:lnTo>
                    <a:pt x="204" y="393"/>
                  </a:lnTo>
                  <a:lnTo>
                    <a:pt x="190" y="363"/>
                  </a:lnTo>
                  <a:lnTo>
                    <a:pt x="178" y="337"/>
                  </a:lnTo>
                  <a:lnTo>
                    <a:pt x="170" y="320"/>
                  </a:lnTo>
                  <a:lnTo>
                    <a:pt x="168" y="313"/>
                  </a:lnTo>
                  <a:lnTo>
                    <a:pt x="157" y="271"/>
                  </a:lnTo>
                  <a:lnTo>
                    <a:pt x="147" y="226"/>
                  </a:lnTo>
                  <a:lnTo>
                    <a:pt x="137" y="180"/>
                  </a:lnTo>
                  <a:lnTo>
                    <a:pt x="124" y="136"/>
                  </a:lnTo>
                  <a:lnTo>
                    <a:pt x="108" y="95"/>
                  </a:lnTo>
                  <a:lnTo>
                    <a:pt x="85" y="60"/>
                  </a:lnTo>
                  <a:lnTo>
                    <a:pt x="54" y="31"/>
                  </a:lnTo>
                  <a:lnTo>
                    <a:pt x="14" y="11"/>
                  </a:lnTo>
                  <a:lnTo>
                    <a:pt x="10" y="12"/>
                  </a:lnTo>
                  <a:lnTo>
                    <a:pt x="7" y="11"/>
                  </a:lnTo>
                  <a:lnTo>
                    <a:pt x="3" y="10"/>
                  </a:lnTo>
                  <a:lnTo>
                    <a:pt x="0" y="9"/>
                  </a:lnTo>
                  <a:lnTo>
                    <a:pt x="1" y="6"/>
                  </a:lnTo>
                  <a:lnTo>
                    <a:pt x="6" y="2"/>
                  </a:lnTo>
                  <a:lnTo>
                    <a:pt x="13" y="0"/>
                  </a:lnTo>
                  <a:lnTo>
                    <a:pt x="22" y="0"/>
                  </a:lnTo>
                  <a:lnTo>
                    <a:pt x="32" y="1"/>
                  </a:lnTo>
                  <a:lnTo>
                    <a:pt x="44" y="3"/>
                  </a:lnTo>
                  <a:lnTo>
                    <a:pt x="56" y="8"/>
                  </a:lnTo>
                  <a:lnTo>
                    <a:pt x="70" y="14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2" name="Freeform 387"/>
            <p:cNvSpPr>
              <a:spLocks/>
            </p:cNvSpPr>
            <p:nvPr/>
          </p:nvSpPr>
          <p:spPr bwMode="auto">
            <a:xfrm>
              <a:off x="2022" y="556"/>
              <a:ext cx="229" cy="175"/>
            </a:xfrm>
            <a:custGeom>
              <a:avLst/>
              <a:gdLst/>
              <a:ahLst/>
              <a:cxnLst>
                <a:cxn ang="0">
                  <a:pos x="189" y="46"/>
                </a:cxn>
                <a:cxn ang="0">
                  <a:pos x="205" y="88"/>
                </a:cxn>
                <a:cxn ang="0">
                  <a:pos x="229" y="125"/>
                </a:cxn>
                <a:cxn ang="0">
                  <a:pos x="256" y="158"/>
                </a:cxn>
                <a:cxn ang="0">
                  <a:pos x="277" y="177"/>
                </a:cxn>
                <a:cxn ang="0">
                  <a:pos x="295" y="175"/>
                </a:cxn>
                <a:cxn ang="0">
                  <a:pos x="312" y="174"/>
                </a:cxn>
                <a:cxn ang="0">
                  <a:pos x="329" y="173"/>
                </a:cxn>
                <a:cxn ang="0">
                  <a:pos x="356" y="179"/>
                </a:cxn>
                <a:cxn ang="0">
                  <a:pos x="390" y="190"/>
                </a:cxn>
                <a:cxn ang="0">
                  <a:pos x="424" y="209"/>
                </a:cxn>
                <a:cxn ang="0">
                  <a:pos x="449" y="233"/>
                </a:cxn>
                <a:cxn ang="0">
                  <a:pos x="456" y="253"/>
                </a:cxn>
                <a:cxn ang="0">
                  <a:pos x="449" y="255"/>
                </a:cxn>
                <a:cxn ang="0">
                  <a:pos x="431" y="242"/>
                </a:cxn>
                <a:cxn ang="0">
                  <a:pos x="401" y="223"/>
                </a:cxn>
                <a:cxn ang="0">
                  <a:pos x="368" y="210"/>
                </a:cxn>
                <a:cxn ang="0">
                  <a:pos x="334" y="204"/>
                </a:cxn>
                <a:cxn ang="0">
                  <a:pos x="297" y="203"/>
                </a:cxn>
                <a:cxn ang="0">
                  <a:pos x="260" y="208"/>
                </a:cxn>
                <a:cxn ang="0">
                  <a:pos x="222" y="215"/>
                </a:cxn>
                <a:cxn ang="0">
                  <a:pos x="187" y="224"/>
                </a:cxn>
                <a:cxn ang="0">
                  <a:pos x="143" y="234"/>
                </a:cxn>
                <a:cxn ang="0">
                  <a:pos x="87" y="268"/>
                </a:cxn>
                <a:cxn ang="0">
                  <a:pos x="37" y="313"/>
                </a:cxn>
                <a:cxn ang="0">
                  <a:pos x="6" y="346"/>
                </a:cxn>
                <a:cxn ang="0">
                  <a:pos x="10" y="332"/>
                </a:cxn>
                <a:cxn ang="0">
                  <a:pos x="29" y="302"/>
                </a:cxn>
                <a:cxn ang="0">
                  <a:pos x="52" y="276"/>
                </a:cxn>
                <a:cxn ang="0">
                  <a:pos x="82" y="247"/>
                </a:cxn>
                <a:cxn ang="0">
                  <a:pos x="116" y="220"/>
                </a:cxn>
                <a:cxn ang="0">
                  <a:pos x="150" y="209"/>
                </a:cxn>
                <a:cxn ang="0">
                  <a:pos x="185" y="202"/>
                </a:cxn>
                <a:cxn ang="0">
                  <a:pos x="220" y="192"/>
                </a:cxn>
                <a:cxn ang="0">
                  <a:pos x="233" y="177"/>
                </a:cxn>
                <a:cxn ang="0">
                  <a:pos x="222" y="159"/>
                </a:cxn>
                <a:cxn ang="0">
                  <a:pos x="212" y="142"/>
                </a:cxn>
                <a:cxn ang="0">
                  <a:pos x="201" y="125"/>
                </a:cxn>
                <a:cxn ang="0">
                  <a:pos x="184" y="88"/>
                </a:cxn>
                <a:cxn ang="0">
                  <a:pos x="170" y="28"/>
                </a:cxn>
                <a:cxn ang="0">
                  <a:pos x="177" y="1"/>
                </a:cxn>
                <a:cxn ang="0">
                  <a:pos x="183" y="16"/>
                </a:cxn>
              </a:cxnLst>
              <a:rect l="0" t="0" r="r" b="b"/>
              <a:pathLst>
                <a:path w="458" h="349">
                  <a:moveTo>
                    <a:pt x="185" y="23"/>
                  </a:moveTo>
                  <a:lnTo>
                    <a:pt x="189" y="46"/>
                  </a:lnTo>
                  <a:lnTo>
                    <a:pt x="196" y="68"/>
                  </a:lnTo>
                  <a:lnTo>
                    <a:pt x="205" y="88"/>
                  </a:lnTo>
                  <a:lnTo>
                    <a:pt x="216" y="106"/>
                  </a:lnTo>
                  <a:lnTo>
                    <a:pt x="229" y="125"/>
                  </a:lnTo>
                  <a:lnTo>
                    <a:pt x="242" y="142"/>
                  </a:lnTo>
                  <a:lnTo>
                    <a:pt x="256" y="158"/>
                  </a:lnTo>
                  <a:lnTo>
                    <a:pt x="268" y="175"/>
                  </a:lnTo>
                  <a:lnTo>
                    <a:pt x="277" y="177"/>
                  </a:lnTo>
                  <a:lnTo>
                    <a:pt x="286" y="177"/>
                  </a:lnTo>
                  <a:lnTo>
                    <a:pt x="295" y="175"/>
                  </a:lnTo>
                  <a:lnTo>
                    <a:pt x="303" y="174"/>
                  </a:lnTo>
                  <a:lnTo>
                    <a:pt x="312" y="174"/>
                  </a:lnTo>
                  <a:lnTo>
                    <a:pt x="320" y="173"/>
                  </a:lnTo>
                  <a:lnTo>
                    <a:pt x="329" y="173"/>
                  </a:lnTo>
                  <a:lnTo>
                    <a:pt x="339" y="174"/>
                  </a:lnTo>
                  <a:lnTo>
                    <a:pt x="356" y="179"/>
                  </a:lnTo>
                  <a:lnTo>
                    <a:pt x="373" y="184"/>
                  </a:lnTo>
                  <a:lnTo>
                    <a:pt x="390" y="190"/>
                  </a:lnTo>
                  <a:lnTo>
                    <a:pt x="408" y="199"/>
                  </a:lnTo>
                  <a:lnTo>
                    <a:pt x="424" y="209"/>
                  </a:lnTo>
                  <a:lnTo>
                    <a:pt x="438" y="220"/>
                  </a:lnTo>
                  <a:lnTo>
                    <a:pt x="449" y="233"/>
                  </a:lnTo>
                  <a:lnTo>
                    <a:pt x="458" y="249"/>
                  </a:lnTo>
                  <a:lnTo>
                    <a:pt x="456" y="253"/>
                  </a:lnTo>
                  <a:lnTo>
                    <a:pt x="453" y="254"/>
                  </a:lnTo>
                  <a:lnTo>
                    <a:pt x="449" y="255"/>
                  </a:lnTo>
                  <a:lnTo>
                    <a:pt x="444" y="255"/>
                  </a:lnTo>
                  <a:lnTo>
                    <a:pt x="431" y="242"/>
                  </a:lnTo>
                  <a:lnTo>
                    <a:pt x="417" y="232"/>
                  </a:lnTo>
                  <a:lnTo>
                    <a:pt x="401" y="223"/>
                  </a:lnTo>
                  <a:lnTo>
                    <a:pt x="385" y="216"/>
                  </a:lnTo>
                  <a:lnTo>
                    <a:pt x="368" y="210"/>
                  </a:lnTo>
                  <a:lnTo>
                    <a:pt x="351" y="207"/>
                  </a:lnTo>
                  <a:lnTo>
                    <a:pt x="334" y="204"/>
                  </a:lnTo>
                  <a:lnTo>
                    <a:pt x="315" y="203"/>
                  </a:lnTo>
                  <a:lnTo>
                    <a:pt x="297" y="203"/>
                  </a:lnTo>
                  <a:lnTo>
                    <a:pt x="279" y="205"/>
                  </a:lnTo>
                  <a:lnTo>
                    <a:pt x="260" y="208"/>
                  </a:lnTo>
                  <a:lnTo>
                    <a:pt x="242" y="210"/>
                  </a:lnTo>
                  <a:lnTo>
                    <a:pt x="222" y="215"/>
                  </a:lnTo>
                  <a:lnTo>
                    <a:pt x="204" y="219"/>
                  </a:lnTo>
                  <a:lnTo>
                    <a:pt x="187" y="224"/>
                  </a:lnTo>
                  <a:lnTo>
                    <a:pt x="168" y="230"/>
                  </a:lnTo>
                  <a:lnTo>
                    <a:pt x="143" y="234"/>
                  </a:lnTo>
                  <a:lnTo>
                    <a:pt x="115" y="248"/>
                  </a:lnTo>
                  <a:lnTo>
                    <a:pt x="87" y="268"/>
                  </a:lnTo>
                  <a:lnTo>
                    <a:pt x="61" y="291"/>
                  </a:lnTo>
                  <a:lnTo>
                    <a:pt x="37" y="313"/>
                  </a:lnTo>
                  <a:lnTo>
                    <a:pt x="18" y="332"/>
                  </a:lnTo>
                  <a:lnTo>
                    <a:pt x="6" y="346"/>
                  </a:lnTo>
                  <a:lnTo>
                    <a:pt x="0" y="349"/>
                  </a:lnTo>
                  <a:lnTo>
                    <a:pt x="10" y="332"/>
                  </a:lnTo>
                  <a:lnTo>
                    <a:pt x="20" y="316"/>
                  </a:lnTo>
                  <a:lnTo>
                    <a:pt x="29" y="302"/>
                  </a:lnTo>
                  <a:lnTo>
                    <a:pt x="39" y="288"/>
                  </a:lnTo>
                  <a:lnTo>
                    <a:pt x="52" y="276"/>
                  </a:lnTo>
                  <a:lnTo>
                    <a:pt x="66" y="262"/>
                  </a:lnTo>
                  <a:lnTo>
                    <a:pt x="82" y="247"/>
                  </a:lnTo>
                  <a:lnTo>
                    <a:pt x="101" y="230"/>
                  </a:lnTo>
                  <a:lnTo>
                    <a:pt x="116" y="220"/>
                  </a:lnTo>
                  <a:lnTo>
                    <a:pt x="132" y="215"/>
                  </a:lnTo>
                  <a:lnTo>
                    <a:pt x="150" y="209"/>
                  </a:lnTo>
                  <a:lnTo>
                    <a:pt x="168" y="205"/>
                  </a:lnTo>
                  <a:lnTo>
                    <a:pt x="185" y="202"/>
                  </a:lnTo>
                  <a:lnTo>
                    <a:pt x="203" y="197"/>
                  </a:lnTo>
                  <a:lnTo>
                    <a:pt x="220" y="192"/>
                  </a:lnTo>
                  <a:lnTo>
                    <a:pt x="237" y="185"/>
                  </a:lnTo>
                  <a:lnTo>
                    <a:pt x="233" y="177"/>
                  </a:lnTo>
                  <a:lnTo>
                    <a:pt x="228" y="169"/>
                  </a:lnTo>
                  <a:lnTo>
                    <a:pt x="222" y="159"/>
                  </a:lnTo>
                  <a:lnTo>
                    <a:pt x="218" y="151"/>
                  </a:lnTo>
                  <a:lnTo>
                    <a:pt x="212" y="142"/>
                  </a:lnTo>
                  <a:lnTo>
                    <a:pt x="206" y="134"/>
                  </a:lnTo>
                  <a:lnTo>
                    <a:pt x="201" y="125"/>
                  </a:lnTo>
                  <a:lnTo>
                    <a:pt x="196" y="117"/>
                  </a:lnTo>
                  <a:lnTo>
                    <a:pt x="184" y="88"/>
                  </a:lnTo>
                  <a:lnTo>
                    <a:pt x="175" y="58"/>
                  </a:lnTo>
                  <a:lnTo>
                    <a:pt x="170" y="28"/>
                  </a:lnTo>
                  <a:lnTo>
                    <a:pt x="168" y="0"/>
                  </a:lnTo>
                  <a:lnTo>
                    <a:pt x="177" y="1"/>
                  </a:lnTo>
                  <a:lnTo>
                    <a:pt x="181" y="8"/>
                  </a:lnTo>
                  <a:lnTo>
                    <a:pt x="183" y="16"/>
                  </a:lnTo>
                  <a:lnTo>
                    <a:pt x="185" y="23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3" name="Freeform 389"/>
            <p:cNvSpPr>
              <a:spLocks/>
            </p:cNvSpPr>
            <p:nvPr/>
          </p:nvSpPr>
          <p:spPr bwMode="auto">
            <a:xfrm>
              <a:off x="2116" y="648"/>
              <a:ext cx="152" cy="96"/>
            </a:xfrm>
            <a:custGeom>
              <a:avLst/>
              <a:gdLst/>
              <a:ahLst/>
              <a:cxnLst>
                <a:cxn ang="0">
                  <a:pos x="284" y="178"/>
                </a:cxn>
                <a:cxn ang="0">
                  <a:pos x="269" y="185"/>
                </a:cxn>
                <a:cxn ang="0">
                  <a:pos x="251" y="190"/>
                </a:cxn>
                <a:cxn ang="0">
                  <a:pos x="231" y="191"/>
                </a:cxn>
                <a:cxn ang="0">
                  <a:pos x="209" y="190"/>
                </a:cxn>
                <a:cxn ang="0">
                  <a:pos x="186" y="186"/>
                </a:cxn>
                <a:cxn ang="0">
                  <a:pos x="162" y="182"/>
                </a:cxn>
                <a:cxn ang="0">
                  <a:pos x="138" y="176"/>
                </a:cxn>
                <a:cxn ang="0">
                  <a:pos x="115" y="169"/>
                </a:cxn>
                <a:cxn ang="0">
                  <a:pos x="92" y="162"/>
                </a:cxn>
                <a:cxn ang="0">
                  <a:pos x="71" y="155"/>
                </a:cxn>
                <a:cxn ang="0">
                  <a:pos x="51" y="147"/>
                </a:cxn>
                <a:cxn ang="0">
                  <a:pos x="34" y="141"/>
                </a:cxn>
                <a:cxn ang="0">
                  <a:pos x="19" y="136"/>
                </a:cxn>
                <a:cxn ang="0">
                  <a:pos x="9" y="131"/>
                </a:cxn>
                <a:cxn ang="0">
                  <a:pos x="2" y="128"/>
                </a:cxn>
                <a:cxn ang="0">
                  <a:pos x="0" y="126"/>
                </a:cxn>
                <a:cxn ang="0">
                  <a:pos x="8" y="123"/>
                </a:cxn>
                <a:cxn ang="0">
                  <a:pos x="19" y="122"/>
                </a:cxn>
                <a:cxn ang="0">
                  <a:pos x="31" y="122"/>
                </a:cxn>
                <a:cxn ang="0">
                  <a:pos x="46" y="124"/>
                </a:cxn>
                <a:cxn ang="0">
                  <a:pos x="62" y="128"/>
                </a:cxn>
                <a:cxn ang="0">
                  <a:pos x="79" y="131"/>
                </a:cxn>
                <a:cxn ang="0">
                  <a:pos x="96" y="136"/>
                </a:cxn>
                <a:cxn ang="0">
                  <a:pos x="115" y="140"/>
                </a:cxn>
                <a:cxn ang="0">
                  <a:pos x="133" y="146"/>
                </a:cxn>
                <a:cxn ang="0">
                  <a:pos x="153" y="151"/>
                </a:cxn>
                <a:cxn ang="0">
                  <a:pos x="171" y="155"/>
                </a:cxn>
                <a:cxn ang="0">
                  <a:pos x="190" y="159"/>
                </a:cxn>
                <a:cxn ang="0">
                  <a:pos x="207" y="162"/>
                </a:cxn>
                <a:cxn ang="0">
                  <a:pos x="223" y="164"/>
                </a:cxn>
                <a:cxn ang="0">
                  <a:pos x="238" y="164"/>
                </a:cxn>
                <a:cxn ang="0">
                  <a:pos x="252" y="163"/>
                </a:cxn>
                <a:cxn ang="0">
                  <a:pos x="261" y="158"/>
                </a:cxn>
                <a:cxn ang="0">
                  <a:pos x="269" y="149"/>
                </a:cxn>
                <a:cxn ang="0">
                  <a:pos x="275" y="140"/>
                </a:cxn>
                <a:cxn ang="0">
                  <a:pos x="279" y="129"/>
                </a:cxn>
                <a:cxn ang="0">
                  <a:pos x="283" y="118"/>
                </a:cxn>
                <a:cxn ang="0">
                  <a:pos x="285" y="107"/>
                </a:cxn>
                <a:cxn ang="0">
                  <a:pos x="286" y="95"/>
                </a:cxn>
                <a:cxn ang="0">
                  <a:pos x="286" y="85"/>
                </a:cxn>
                <a:cxn ang="0">
                  <a:pos x="283" y="63"/>
                </a:cxn>
                <a:cxn ang="0">
                  <a:pos x="277" y="45"/>
                </a:cxn>
                <a:cxn ang="0">
                  <a:pos x="269" y="24"/>
                </a:cxn>
                <a:cxn ang="0">
                  <a:pos x="260" y="1"/>
                </a:cxn>
                <a:cxn ang="0">
                  <a:pos x="266" y="0"/>
                </a:cxn>
                <a:cxn ang="0">
                  <a:pos x="275" y="11"/>
                </a:cxn>
                <a:cxn ang="0">
                  <a:pos x="285" y="31"/>
                </a:cxn>
                <a:cxn ang="0">
                  <a:pos x="294" y="58"/>
                </a:cxn>
                <a:cxn ang="0">
                  <a:pos x="301" y="90"/>
                </a:cxn>
                <a:cxn ang="0">
                  <a:pos x="304" y="122"/>
                </a:cxn>
                <a:cxn ang="0">
                  <a:pos x="298" y="152"/>
                </a:cxn>
                <a:cxn ang="0">
                  <a:pos x="284" y="178"/>
                </a:cxn>
              </a:cxnLst>
              <a:rect l="0" t="0" r="r" b="b"/>
              <a:pathLst>
                <a:path w="304" h="191">
                  <a:moveTo>
                    <a:pt x="284" y="178"/>
                  </a:moveTo>
                  <a:lnTo>
                    <a:pt x="269" y="185"/>
                  </a:lnTo>
                  <a:lnTo>
                    <a:pt x="251" y="190"/>
                  </a:lnTo>
                  <a:lnTo>
                    <a:pt x="231" y="191"/>
                  </a:lnTo>
                  <a:lnTo>
                    <a:pt x="209" y="190"/>
                  </a:lnTo>
                  <a:lnTo>
                    <a:pt x="186" y="186"/>
                  </a:lnTo>
                  <a:lnTo>
                    <a:pt x="162" y="182"/>
                  </a:lnTo>
                  <a:lnTo>
                    <a:pt x="138" y="176"/>
                  </a:lnTo>
                  <a:lnTo>
                    <a:pt x="115" y="169"/>
                  </a:lnTo>
                  <a:lnTo>
                    <a:pt x="92" y="162"/>
                  </a:lnTo>
                  <a:lnTo>
                    <a:pt x="71" y="155"/>
                  </a:lnTo>
                  <a:lnTo>
                    <a:pt x="51" y="147"/>
                  </a:lnTo>
                  <a:lnTo>
                    <a:pt x="34" y="141"/>
                  </a:lnTo>
                  <a:lnTo>
                    <a:pt x="19" y="136"/>
                  </a:lnTo>
                  <a:lnTo>
                    <a:pt x="9" y="131"/>
                  </a:lnTo>
                  <a:lnTo>
                    <a:pt x="2" y="128"/>
                  </a:lnTo>
                  <a:lnTo>
                    <a:pt x="0" y="126"/>
                  </a:lnTo>
                  <a:lnTo>
                    <a:pt x="8" y="123"/>
                  </a:lnTo>
                  <a:lnTo>
                    <a:pt x="19" y="122"/>
                  </a:lnTo>
                  <a:lnTo>
                    <a:pt x="31" y="122"/>
                  </a:lnTo>
                  <a:lnTo>
                    <a:pt x="46" y="124"/>
                  </a:lnTo>
                  <a:lnTo>
                    <a:pt x="62" y="128"/>
                  </a:lnTo>
                  <a:lnTo>
                    <a:pt x="79" y="131"/>
                  </a:lnTo>
                  <a:lnTo>
                    <a:pt x="96" y="136"/>
                  </a:lnTo>
                  <a:lnTo>
                    <a:pt x="115" y="140"/>
                  </a:lnTo>
                  <a:lnTo>
                    <a:pt x="133" y="146"/>
                  </a:lnTo>
                  <a:lnTo>
                    <a:pt x="153" y="151"/>
                  </a:lnTo>
                  <a:lnTo>
                    <a:pt x="171" y="155"/>
                  </a:lnTo>
                  <a:lnTo>
                    <a:pt x="190" y="159"/>
                  </a:lnTo>
                  <a:lnTo>
                    <a:pt x="207" y="162"/>
                  </a:lnTo>
                  <a:lnTo>
                    <a:pt x="223" y="164"/>
                  </a:lnTo>
                  <a:lnTo>
                    <a:pt x="238" y="164"/>
                  </a:lnTo>
                  <a:lnTo>
                    <a:pt x="252" y="163"/>
                  </a:lnTo>
                  <a:lnTo>
                    <a:pt x="261" y="158"/>
                  </a:lnTo>
                  <a:lnTo>
                    <a:pt x="269" y="149"/>
                  </a:lnTo>
                  <a:lnTo>
                    <a:pt x="275" y="140"/>
                  </a:lnTo>
                  <a:lnTo>
                    <a:pt x="279" y="129"/>
                  </a:lnTo>
                  <a:lnTo>
                    <a:pt x="283" y="118"/>
                  </a:lnTo>
                  <a:lnTo>
                    <a:pt x="285" y="107"/>
                  </a:lnTo>
                  <a:lnTo>
                    <a:pt x="286" y="95"/>
                  </a:lnTo>
                  <a:lnTo>
                    <a:pt x="286" y="85"/>
                  </a:lnTo>
                  <a:lnTo>
                    <a:pt x="283" y="63"/>
                  </a:lnTo>
                  <a:lnTo>
                    <a:pt x="277" y="45"/>
                  </a:lnTo>
                  <a:lnTo>
                    <a:pt x="269" y="24"/>
                  </a:lnTo>
                  <a:lnTo>
                    <a:pt x="260" y="1"/>
                  </a:lnTo>
                  <a:lnTo>
                    <a:pt x="266" y="0"/>
                  </a:lnTo>
                  <a:lnTo>
                    <a:pt x="275" y="11"/>
                  </a:lnTo>
                  <a:lnTo>
                    <a:pt x="285" y="31"/>
                  </a:lnTo>
                  <a:lnTo>
                    <a:pt x="294" y="58"/>
                  </a:lnTo>
                  <a:lnTo>
                    <a:pt x="301" y="90"/>
                  </a:lnTo>
                  <a:lnTo>
                    <a:pt x="304" y="122"/>
                  </a:lnTo>
                  <a:lnTo>
                    <a:pt x="298" y="152"/>
                  </a:lnTo>
                  <a:lnTo>
                    <a:pt x="284" y="17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4" name="Freeform 390"/>
            <p:cNvSpPr>
              <a:spLocks/>
            </p:cNvSpPr>
            <p:nvPr/>
          </p:nvSpPr>
          <p:spPr bwMode="auto">
            <a:xfrm>
              <a:off x="2005" y="697"/>
              <a:ext cx="117" cy="68"/>
            </a:xfrm>
            <a:custGeom>
              <a:avLst/>
              <a:gdLst/>
              <a:ahLst/>
              <a:cxnLst>
                <a:cxn ang="0">
                  <a:pos x="234" y="0"/>
                </a:cxn>
                <a:cxn ang="0">
                  <a:pos x="235" y="6"/>
                </a:cxn>
                <a:cxn ang="0">
                  <a:pos x="233" y="10"/>
                </a:cxn>
                <a:cxn ang="0">
                  <a:pos x="230" y="13"/>
                </a:cxn>
                <a:cxn ang="0">
                  <a:pos x="225" y="15"/>
                </a:cxn>
                <a:cxn ang="0">
                  <a:pos x="220" y="17"/>
                </a:cxn>
                <a:cxn ang="0">
                  <a:pos x="215" y="19"/>
                </a:cxn>
                <a:cxn ang="0">
                  <a:pos x="210" y="21"/>
                </a:cxn>
                <a:cxn ang="0">
                  <a:pos x="205" y="25"/>
                </a:cxn>
                <a:cxn ang="0">
                  <a:pos x="196" y="34"/>
                </a:cxn>
                <a:cxn ang="0">
                  <a:pos x="187" y="45"/>
                </a:cxn>
                <a:cxn ang="0">
                  <a:pos x="178" y="56"/>
                </a:cxn>
                <a:cxn ang="0">
                  <a:pos x="167" y="67"/>
                </a:cxn>
                <a:cxn ang="0">
                  <a:pos x="157" y="79"/>
                </a:cxn>
                <a:cxn ang="0">
                  <a:pos x="148" y="89"/>
                </a:cxn>
                <a:cxn ang="0">
                  <a:pos x="136" y="100"/>
                </a:cxn>
                <a:cxn ang="0">
                  <a:pos x="126" y="109"/>
                </a:cxn>
                <a:cxn ang="0">
                  <a:pos x="114" y="118"/>
                </a:cxn>
                <a:cxn ang="0">
                  <a:pos x="103" y="125"/>
                </a:cxn>
                <a:cxn ang="0">
                  <a:pos x="90" y="131"/>
                </a:cxn>
                <a:cxn ang="0">
                  <a:pos x="78" y="135"/>
                </a:cxn>
                <a:cxn ang="0">
                  <a:pos x="64" y="138"/>
                </a:cxn>
                <a:cxn ang="0">
                  <a:pos x="50" y="136"/>
                </a:cxn>
                <a:cxn ang="0">
                  <a:pos x="35" y="134"/>
                </a:cxn>
                <a:cxn ang="0">
                  <a:pos x="19" y="128"/>
                </a:cxn>
                <a:cxn ang="0">
                  <a:pos x="12" y="126"/>
                </a:cxn>
                <a:cxn ang="0">
                  <a:pos x="7" y="121"/>
                </a:cxn>
                <a:cxn ang="0">
                  <a:pos x="4" y="116"/>
                </a:cxn>
                <a:cxn ang="0">
                  <a:pos x="0" y="109"/>
                </a:cxn>
                <a:cxn ang="0">
                  <a:pos x="11" y="110"/>
                </a:cxn>
                <a:cxn ang="0">
                  <a:pos x="20" y="112"/>
                </a:cxn>
                <a:cxn ang="0">
                  <a:pos x="30" y="113"/>
                </a:cxn>
                <a:cxn ang="0">
                  <a:pos x="41" y="115"/>
                </a:cxn>
                <a:cxn ang="0">
                  <a:pos x="51" y="115"/>
                </a:cxn>
                <a:cxn ang="0">
                  <a:pos x="61" y="113"/>
                </a:cxn>
                <a:cxn ang="0">
                  <a:pos x="72" y="110"/>
                </a:cxn>
                <a:cxn ang="0">
                  <a:pos x="82" y="104"/>
                </a:cxn>
                <a:cxn ang="0">
                  <a:pos x="103" y="94"/>
                </a:cxn>
                <a:cxn ang="0">
                  <a:pos x="121" y="78"/>
                </a:cxn>
                <a:cxn ang="0">
                  <a:pos x="139" y="60"/>
                </a:cxn>
                <a:cxn ang="0">
                  <a:pos x="155" y="42"/>
                </a:cxn>
                <a:cxn ang="0">
                  <a:pos x="171" y="26"/>
                </a:cxn>
                <a:cxn ang="0">
                  <a:pos x="189" y="12"/>
                </a:cxn>
                <a:cxn ang="0">
                  <a:pos x="210" y="3"/>
                </a:cxn>
                <a:cxn ang="0">
                  <a:pos x="234" y="0"/>
                </a:cxn>
              </a:cxnLst>
              <a:rect l="0" t="0" r="r" b="b"/>
              <a:pathLst>
                <a:path w="235" h="138">
                  <a:moveTo>
                    <a:pt x="234" y="0"/>
                  </a:moveTo>
                  <a:lnTo>
                    <a:pt x="235" y="6"/>
                  </a:lnTo>
                  <a:lnTo>
                    <a:pt x="233" y="10"/>
                  </a:lnTo>
                  <a:lnTo>
                    <a:pt x="230" y="13"/>
                  </a:lnTo>
                  <a:lnTo>
                    <a:pt x="225" y="15"/>
                  </a:lnTo>
                  <a:lnTo>
                    <a:pt x="220" y="17"/>
                  </a:lnTo>
                  <a:lnTo>
                    <a:pt x="215" y="19"/>
                  </a:lnTo>
                  <a:lnTo>
                    <a:pt x="210" y="21"/>
                  </a:lnTo>
                  <a:lnTo>
                    <a:pt x="205" y="25"/>
                  </a:lnTo>
                  <a:lnTo>
                    <a:pt x="196" y="34"/>
                  </a:lnTo>
                  <a:lnTo>
                    <a:pt x="187" y="45"/>
                  </a:lnTo>
                  <a:lnTo>
                    <a:pt x="178" y="56"/>
                  </a:lnTo>
                  <a:lnTo>
                    <a:pt x="167" y="67"/>
                  </a:lnTo>
                  <a:lnTo>
                    <a:pt x="157" y="79"/>
                  </a:lnTo>
                  <a:lnTo>
                    <a:pt x="148" y="89"/>
                  </a:lnTo>
                  <a:lnTo>
                    <a:pt x="136" y="100"/>
                  </a:lnTo>
                  <a:lnTo>
                    <a:pt x="126" y="109"/>
                  </a:lnTo>
                  <a:lnTo>
                    <a:pt x="114" y="118"/>
                  </a:lnTo>
                  <a:lnTo>
                    <a:pt x="103" y="125"/>
                  </a:lnTo>
                  <a:lnTo>
                    <a:pt x="90" y="131"/>
                  </a:lnTo>
                  <a:lnTo>
                    <a:pt x="78" y="135"/>
                  </a:lnTo>
                  <a:lnTo>
                    <a:pt x="64" y="138"/>
                  </a:lnTo>
                  <a:lnTo>
                    <a:pt x="50" y="136"/>
                  </a:lnTo>
                  <a:lnTo>
                    <a:pt x="35" y="134"/>
                  </a:lnTo>
                  <a:lnTo>
                    <a:pt x="19" y="128"/>
                  </a:lnTo>
                  <a:lnTo>
                    <a:pt x="12" y="126"/>
                  </a:lnTo>
                  <a:lnTo>
                    <a:pt x="7" y="121"/>
                  </a:lnTo>
                  <a:lnTo>
                    <a:pt x="4" y="116"/>
                  </a:lnTo>
                  <a:lnTo>
                    <a:pt x="0" y="109"/>
                  </a:lnTo>
                  <a:lnTo>
                    <a:pt x="11" y="110"/>
                  </a:lnTo>
                  <a:lnTo>
                    <a:pt x="20" y="112"/>
                  </a:lnTo>
                  <a:lnTo>
                    <a:pt x="30" y="113"/>
                  </a:lnTo>
                  <a:lnTo>
                    <a:pt x="41" y="115"/>
                  </a:lnTo>
                  <a:lnTo>
                    <a:pt x="51" y="115"/>
                  </a:lnTo>
                  <a:lnTo>
                    <a:pt x="61" y="113"/>
                  </a:lnTo>
                  <a:lnTo>
                    <a:pt x="72" y="110"/>
                  </a:lnTo>
                  <a:lnTo>
                    <a:pt x="82" y="104"/>
                  </a:lnTo>
                  <a:lnTo>
                    <a:pt x="103" y="94"/>
                  </a:lnTo>
                  <a:lnTo>
                    <a:pt x="121" y="78"/>
                  </a:lnTo>
                  <a:lnTo>
                    <a:pt x="139" y="60"/>
                  </a:lnTo>
                  <a:lnTo>
                    <a:pt x="155" y="42"/>
                  </a:lnTo>
                  <a:lnTo>
                    <a:pt x="171" y="26"/>
                  </a:lnTo>
                  <a:lnTo>
                    <a:pt x="189" y="12"/>
                  </a:lnTo>
                  <a:lnTo>
                    <a:pt x="210" y="3"/>
                  </a:lnTo>
                  <a:lnTo>
                    <a:pt x="23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5" name="Freeform 391"/>
            <p:cNvSpPr>
              <a:spLocks/>
            </p:cNvSpPr>
            <p:nvPr/>
          </p:nvSpPr>
          <p:spPr bwMode="auto">
            <a:xfrm>
              <a:off x="1890" y="726"/>
              <a:ext cx="237" cy="164"/>
            </a:xfrm>
            <a:custGeom>
              <a:avLst/>
              <a:gdLst/>
              <a:ahLst/>
              <a:cxnLst>
                <a:cxn ang="0">
                  <a:pos x="270" y="306"/>
                </a:cxn>
                <a:cxn ang="0">
                  <a:pos x="244" y="321"/>
                </a:cxn>
                <a:cxn ang="0">
                  <a:pos x="214" y="329"/>
                </a:cxn>
                <a:cxn ang="0">
                  <a:pos x="179" y="325"/>
                </a:cxn>
                <a:cxn ang="0">
                  <a:pos x="133" y="304"/>
                </a:cxn>
                <a:cxn ang="0">
                  <a:pos x="77" y="263"/>
                </a:cxn>
                <a:cxn ang="0">
                  <a:pos x="31" y="216"/>
                </a:cxn>
                <a:cxn ang="0">
                  <a:pos x="4" y="180"/>
                </a:cxn>
                <a:cxn ang="0">
                  <a:pos x="21" y="150"/>
                </a:cxn>
                <a:cxn ang="0">
                  <a:pos x="25" y="157"/>
                </a:cxn>
                <a:cxn ang="0">
                  <a:pos x="39" y="174"/>
                </a:cxn>
                <a:cxn ang="0">
                  <a:pos x="61" y="198"/>
                </a:cxn>
                <a:cxn ang="0">
                  <a:pos x="88" y="226"/>
                </a:cxn>
                <a:cxn ang="0">
                  <a:pos x="119" y="253"/>
                </a:cxn>
                <a:cxn ang="0">
                  <a:pos x="152" y="276"/>
                </a:cxn>
                <a:cxn ang="0">
                  <a:pos x="187" y="292"/>
                </a:cxn>
                <a:cxn ang="0">
                  <a:pos x="220" y="295"/>
                </a:cxn>
                <a:cxn ang="0">
                  <a:pos x="247" y="281"/>
                </a:cxn>
                <a:cxn ang="0">
                  <a:pos x="279" y="251"/>
                </a:cxn>
                <a:cxn ang="0">
                  <a:pos x="314" y="210"/>
                </a:cxn>
                <a:cxn ang="0">
                  <a:pos x="351" y="162"/>
                </a:cxn>
                <a:cxn ang="0">
                  <a:pos x="385" y="113"/>
                </a:cxn>
                <a:cxn ang="0">
                  <a:pos x="414" y="69"/>
                </a:cxn>
                <a:cxn ang="0">
                  <a:pos x="435" y="35"/>
                </a:cxn>
                <a:cxn ang="0">
                  <a:pos x="446" y="16"/>
                </a:cxn>
                <a:cxn ang="0">
                  <a:pos x="475" y="3"/>
                </a:cxn>
                <a:cxn ang="0">
                  <a:pos x="464" y="21"/>
                </a:cxn>
                <a:cxn ang="0">
                  <a:pos x="445" y="53"/>
                </a:cxn>
                <a:cxn ang="0">
                  <a:pos x="419" y="96"/>
                </a:cxn>
                <a:cxn ang="0">
                  <a:pos x="389" y="144"/>
                </a:cxn>
                <a:cxn ang="0">
                  <a:pos x="357" y="194"/>
                </a:cxn>
                <a:cxn ang="0">
                  <a:pos x="325" y="241"/>
                </a:cxn>
                <a:cxn ang="0">
                  <a:pos x="294" y="281"/>
                </a:cxn>
              </a:cxnLst>
              <a:rect l="0" t="0" r="r" b="b"/>
              <a:pathLst>
                <a:path w="476" h="329">
                  <a:moveTo>
                    <a:pt x="280" y="298"/>
                  </a:moveTo>
                  <a:lnTo>
                    <a:pt x="270" y="306"/>
                  </a:lnTo>
                  <a:lnTo>
                    <a:pt x="258" y="314"/>
                  </a:lnTo>
                  <a:lnTo>
                    <a:pt x="244" y="321"/>
                  </a:lnTo>
                  <a:lnTo>
                    <a:pt x="230" y="325"/>
                  </a:lnTo>
                  <a:lnTo>
                    <a:pt x="214" y="329"/>
                  </a:lnTo>
                  <a:lnTo>
                    <a:pt x="197" y="329"/>
                  </a:lnTo>
                  <a:lnTo>
                    <a:pt x="179" y="325"/>
                  </a:lnTo>
                  <a:lnTo>
                    <a:pt x="160" y="319"/>
                  </a:lnTo>
                  <a:lnTo>
                    <a:pt x="133" y="304"/>
                  </a:lnTo>
                  <a:lnTo>
                    <a:pt x="104" y="286"/>
                  </a:lnTo>
                  <a:lnTo>
                    <a:pt x="77" y="263"/>
                  </a:lnTo>
                  <a:lnTo>
                    <a:pt x="53" y="239"/>
                  </a:lnTo>
                  <a:lnTo>
                    <a:pt x="31" y="216"/>
                  </a:lnTo>
                  <a:lnTo>
                    <a:pt x="15" y="196"/>
                  </a:lnTo>
                  <a:lnTo>
                    <a:pt x="4" y="180"/>
                  </a:lnTo>
                  <a:lnTo>
                    <a:pt x="0" y="171"/>
                  </a:lnTo>
                  <a:lnTo>
                    <a:pt x="21" y="150"/>
                  </a:lnTo>
                  <a:lnTo>
                    <a:pt x="22" y="151"/>
                  </a:lnTo>
                  <a:lnTo>
                    <a:pt x="25" y="157"/>
                  </a:lnTo>
                  <a:lnTo>
                    <a:pt x="31" y="164"/>
                  </a:lnTo>
                  <a:lnTo>
                    <a:pt x="39" y="174"/>
                  </a:lnTo>
                  <a:lnTo>
                    <a:pt x="50" y="186"/>
                  </a:lnTo>
                  <a:lnTo>
                    <a:pt x="61" y="198"/>
                  </a:lnTo>
                  <a:lnTo>
                    <a:pt x="74" y="212"/>
                  </a:lnTo>
                  <a:lnTo>
                    <a:pt x="88" y="226"/>
                  </a:lnTo>
                  <a:lnTo>
                    <a:pt x="103" y="240"/>
                  </a:lnTo>
                  <a:lnTo>
                    <a:pt x="119" y="253"/>
                  </a:lnTo>
                  <a:lnTo>
                    <a:pt x="135" y="265"/>
                  </a:lnTo>
                  <a:lnTo>
                    <a:pt x="152" y="276"/>
                  </a:lnTo>
                  <a:lnTo>
                    <a:pt x="169" y="285"/>
                  </a:lnTo>
                  <a:lnTo>
                    <a:pt x="187" y="292"/>
                  </a:lnTo>
                  <a:lnTo>
                    <a:pt x="204" y="295"/>
                  </a:lnTo>
                  <a:lnTo>
                    <a:pt x="220" y="295"/>
                  </a:lnTo>
                  <a:lnTo>
                    <a:pt x="233" y="291"/>
                  </a:lnTo>
                  <a:lnTo>
                    <a:pt x="247" y="281"/>
                  </a:lnTo>
                  <a:lnTo>
                    <a:pt x="263" y="269"/>
                  </a:lnTo>
                  <a:lnTo>
                    <a:pt x="279" y="251"/>
                  </a:lnTo>
                  <a:lnTo>
                    <a:pt x="297" y="232"/>
                  </a:lnTo>
                  <a:lnTo>
                    <a:pt x="314" y="210"/>
                  </a:lnTo>
                  <a:lnTo>
                    <a:pt x="333" y="186"/>
                  </a:lnTo>
                  <a:lnTo>
                    <a:pt x="351" y="162"/>
                  </a:lnTo>
                  <a:lnTo>
                    <a:pt x="369" y="137"/>
                  </a:lnTo>
                  <a:lnTo>
                    <a:pt x="385" y="113"/>
                  </a:lnTo>
                  <a:lnTo>
                    <a:pt x="400" y="90"/>
                  </a:lnTo>
                  <a:lnTo>
                    <a:pt x="414" y="69"/>
                  </a:lnTo>
                  <a:lnTo>
                    <a:pt x="425" y="51"/>
                  </a:lnTo>
                  <a:lnTo>
                    <a:pt x="435" y="35"/>
                  </a:lnTo>
                  <a:lnTo>
                    <a:pt x="442" y="23"/>
                  </a:lnTo>
                  <a:lnTo>
                    <a:pt x="446" y="16"/>
                  </a:lnTo>
                  <a:lnTo>
                    <a:pt x="476" y="0"/>
                  </a:lnTo>
                  <a:lnTo>
                    <a:pt x="475" y="3"/>
                  </a:lnTo>
                  <a:lnTo>
                    <a:pt x="470" y="9"/>
                  </a:lnTo>
                  <a:lnTo>
                    <a:pt x="464" y="21"/>
                  </a:lnTo>
                  <a:lnTo>
                    <a:pt x="455" y="36"/>
                  </a:lnTo>
                  <a:lnTo>
                    <a:pt x="445" y="53"/>
                  </a:lnTo>
                  <a:lnTo>
                    <a:pt x="433" y="74"/>
                  </a:lnTo>
                  <a:lnTo>
                    <a:pt x="419" y="96"/>
                  </a:lnTo>
                  <a:lnTo>
                    <a:pt x="405" y="119"/>
                  </a:lnTo>
                  <a:lnTo>
                    <a:pt x="389" y="144"/>
                  </a:lnTo>
                  <a:lnTo>
                    <a:pt x="373" y="169"/>
                  </a:lnTo>
                  <a:lnTo>
                    <a:pt x="357" y="194"/>
                  </a:lnTo>
                  <a:lnTo>
                    <a:pt x="341" y="218"/>
                  </a:lnTo>
                  <a:lnTo>
                    <a:pt x="325" y="241"/>
                  </a:lnTo>
                  <a:lnTo>
                    <a:pt x="309" y="262"/>
                  </a:lnTo>
                  <a:lnTo>
                    <a:pt x="294" y="281"/>
                  </a:lnTo>
                  <a:lnTo>
                    <a:pt x="280" y="29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6" name="Freeform 392"/>
            <p:cNvSpPr>
              <a:spLocks/>
            </p:cNvSpPr>
            <p:nvPr/>
          </p:nvSpPr>
          <p:spPr bwMode="auto">
            <a:xfrm>
              <a:off x="2121" y="747"/>
              <a:ext cx="29" cy="189"/>
            </a:xfrm>
            <a:custGeom>
              <a:avLst/>
              <a:gdLst/>
              <a:ahLst/>
              <a:cxnLst>
                <a:cxn ang="0">
                  <a:pos x="44" y="57"/>
                </a:cxn>
                <a:cxn ang="0">
                  <a:pos x="33" y="159"/>
                </a:cxn>
                <a:cxn ang="0">
                  <a:pos x="59" y="378"/>
                </a:cxn>
                <a:cxn ang="0">
                  <a:pos x="41" y="350"/>
                </a:cxn>
                <a:cxn ang="0">
                  <a:pos x="29" y="317"/>
                </a:cxn>
                <a:cxn ang="0">
                  <a:pos x="18" y="279"/>
                </a:cxn>
                <a:cxn ang="0">
                  <a:pos x="13" y="237"/>
                </a:cxn>
                <a:cxn ang="0">
                  <a:pos x="8" y="194"/>
                </a:cxn>
                <a:cxn ang="0">
                  <a:pos x="5" y="152"/>
                </a:cxn>
                <a:cxn ang="0">
                  <a:pos x="2" y="110"/>
                </a:cxn>
                <a:cxn ang="0">
                  <a:pos x="0" y="73"/>
                </a:cxn>
                <a:cxn ang="0">
                  <a:pos x="2" y="64"/>
                </a:cxn>
                <a:cxn ang="0">
                  <a:pos x="6" y="54"/>
                </a:cxn>
                <a:cxn ang="0">
                  <a:pos x="10" y="44"/>
                </a:cxn>
                <a:cxn ang="0">
                  <a:pos x="16" y="33"/>
                </a:cxn>
                <a:cxn ang="0">
                  <a:pos x="23" y="23"/>
                </a:cxn>
                <a:cxn ang="0">
                  <a:pos x="31" y="14"/>
                </a:cxn>
                <a:cxn ang="0">
                  <a:pos x="39" y="6"/>
                </a:cxn>
                <a:cxn ang="0">
                  <a:pos x="48" y="0"/>
                </a:cxn>
                <a:cxn ang="0">
                  <a:pos x="48" y="7"/>
                </a:cxn>
                <a:cxn ang="0">
                  <a:pos x="47" y="22"/>
                </a:cxn>
                <a:cxn ang="0">
                  <a:pos x="45" y="41"/>
                </a:cxn>
                <a:cxn ang="0">
                  <a:pos x="44" y="57"/>
                </a:cxn>
              </a:cxnLst>
              <a:rect l="0" t="0" r="r" b="b"/>
              <a:pathLst>
                <a:path w="59" h="378">
                  <a:moveTo>
                    <a:pt x="44" y="57"/>
                  </a:moveTo>
                  <a:lnTo>
                    <a:pt x="33" y="159"/>
                  </a:lnTo>
                  <a:lnTo>
                    <a:pt x="59" y="378"/>
                  </a:lnTo>
                  <a:lnTo>
                    <a:pt x="41" y="350"/>
                  </a:lnTo>
                  <a:lnTo>
                    <a:pt x="29" y="317"/>
                  </a:lnTo>
                  <a:lnTo>
                    <a:pt x="18" y="279"/>
                  </a:lnTo>
                  <a:lnTo>
                    <a:pt x="13" y="237"/>
                  </a:lnTo>
                  <a:lnTo>
                    <a:pt x="8" y="194"/>
                  </a:lnTo>
                  <a:lnTo>
                    <a:pt x="5" y="152"/>
                  </a:lnTo>
                  <a:lnTo>
                    <a:pt x="2" y="110"/>
                  </a:lnTo>
                  <a:lnTo>
                    <a:pt x="0" y="73"/>
                  </a:lnTo>
                  <a:lnTo>
                    <a:pt x="2" y="64"/>
                  </a:lnTo>
                  <a:lnTo>
                    <a:pt x="6" y="54"/>
                  </a:lnTo>
                  <a:lnTo>
                    <a:pt x="10" y="44"/>
                  </a:lnTo>
                  <a:lnTo>
                    <a:pt x="16" y="33"/>
                  </a:lnTo>
                  <a:lnTo>
                    <a:pt x="23" y="23"/>
                  </a:lnTo>
                  <a:lnTo>
                    <a:pt x="31" y="14"/>
                  </a:lnTo>
                  <a:lnTo>
                    <a:pt x="39" y="6"/>
                  </a:lnTo>
                  <a:lnTo>
                    <a:pt x="48" y="0"/>
                  </a:lnTo>
                  <a:lnTo>
                    <a:pt x="48" y="7"/>
                  </a:lnTo>
                  <a:lnTo>
                    <a:pt x="47" y="22"/>
                  </a:lnTo>
                  <a:lnTo>
                    <a:pt x="45" y="41"/>
                  </a:lnTo>
                  <a:lnTo>
                    <a:pt x="44" y="57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7" name="Freeform 393"/>
            <p:cNvSpPr>
              <a:spLocks/>
            </p:cNvSpPr>
            <p:nvPr/>
          </p:nvSpPr>
          <p:spPr bwMode="auto">
            <a:xfrm>
              <a:off x="2084" y="305"/>
              <a:ext cx="26" cy="47"/>
            </a:xfrm>
            <a:custGeom>
              <a:avLst/>
              <a:gdLst/>
              <a:ahLst/>
              <a:cxnLst>
                <a:cxn ang="0">
                  <a:pos x="4" y="0"/>
                </a:cxn>
                <a:cxn ang="0">
                  <a:pos x="6" y="12"/>
                </a:cxn>
                <a:cxn ang="0">
                  <a:pos x="9" y="22"/>
                </a:cxn>
                <a:cxn ang="0">
                  <a:pos x="14" y="32"/>
                </a:cxn>
                <a:cxn ang="0">
                  <a:pos x="20" y="41"/>
                </a:cxn>
                <a:cxn ang="0">
                  <a:pos x="27" y="51"/>
                </a:cxn>
                <a:cxn ang="0">
                  <a:pos x="35" y="59"/>
                </a:cxn>
                <a:cxn ang="0">
                  <a:pos x="43" y="67"/>
                </a:cxn>
                <a:cxn ang="0">
                  <a:pos x="53" y="75"/>
                </a:cxn>
                <a:cxn ang="0">
                  <a:pos x="51" y="81"/>
                </a:cxn>
                <a:cxn ang="0">
                  <a:pos x="45" y="88"/>
                </a:cxn>
                <a:cxn ang="0">
                  <a:pos x="38" y="93"/>
                </a:cxn>
                <a:cxn ang="0">
                  <a:pos x="35" y="93"/>
                </a:cxn>
                <a:cxn ang="0">
                  <a:pos x="36" y="86"/>
                </a:cxn>
                <a:cxn ang="0">
                  <a:pos x="36" y="81"/>
                </a:cxn>
                <a:cxn ang="0">
                  <a:pos x="32" y="75"/>
                </a:cxn>
                <a:cxn ang="0">
                  <a:pos x="29" y="69"/>
                </a:cxn>
                <a:cxn ang="0">
                  <a:pos x="23" y="65"/>
                </a:cxn>
                <a:cxn ang="0">
                  <a:pos x="17" y="59"/>
                </a:cxn>
                <a:cxn ang="0">
                  <a:pos x="12" y="53"/>
                </a:cxn>
                <a:cxn ang="0">
                  <a:pos x="6" y="46"/>
                </a:cxn>
                <a:cxn ang="0">
                  <a:pos x="1" y="33"/>
                </a:cxn>
                <a:cxn ang="0">
                  <a:pos x="0" y="17"/>
                </a:cxn>
                <a:cxn ang="0">
                  <a:pos x="1" y="5"/>
                </a:cxn>
                <a:cxn ang="0">
                  <a:pos x="4" y="0"/>
                </a:cxn>
              </a:cxnLst>
              <a:rect l="0" t="0" r="r" b="b"/>
              <a:pathLst>
                <a:path w="53" h="93">
                  <a:moveTo>
                    <a:pt x="4" y="0"/>
                  </a:moveTo>
                  <a:lnTo>
                    <a:pt x="6" y="12"/>
                  </a:lnTo>
                  <a:lnTo>
                    <a:pt x="9" y="22"/>
                  </a:lnTo>
                  <a:lnTo>
                    <a:pt x="14" y="32"/>
                  </a:lnTo>
                  <a:lnTo>
                    <a:pt x="20" y="41"/>
                  </a:lnTo>
                  <a:lnTo>
                    <a:pt x="27" y="51"/>
                  </a:lnTo>
                  <a:lnTo>
                    <a:pt x="35" y="59"/>
                  </a:lnTo>
                  <a:lnTo>
                    <a:pt x="43" y="67"/>
                  </a:lnTo>
                  <a:lnTo>
                    <a:pt x="53" y="75"/>
                  </a:lnTo>
                  <a:lnTo>
                    <a:pt x="51" y="81"/>
                  </a:lnTo>
                  <a:lnTo>
                    <a:pt x="45" y="88"/>
                  </a:lnTo>
                  <a:lnTo>
                    <a:pt x="38" y="93"/>
                  </a:lnTo>
                  <a:lnTo>
                    <a:pt x="35" y="93"/>
                  </a:lnTo>
                  <a:lnTo>
                    <a:pt x="36" y="86"/>
                  </a:lnTo>
                  <a:lnTo>
                    <a:pt x="36" y="81"/>
                  </a:lnTo>
                  <a:lnTo>
                    <a:pt x="32" y="75"/>
                  </a:lnTo>
                  <a:lnTo>
                    <a:pt x="29" y="69"/>
                  </a:lnTo>
                  <a:lnTo>
                    <a:pt x="23" y="65"/>
                  </a:lnTo>
                  <a:lnTo>
                    <a:pt x="17" y="59"/>
                  </a:lnTo>
                  <a:lnTo>
                    <a:pt x="12" y="53"/>
                  </a:lnTo>
                  <a:lnTo>
                    <a:pt x="6" y="46"/>
                  </a:lnTo>
                  <a:lnTo>
                    <a:pt x="1" y="33"/>
                  </a:lnTo>
                  <a:lnTo>
                    <a:pt x="0" y="17"/>
                  </a:lnTo>
                  <a:lnTo>
                    <a:pt x="1" y="5"/>
                  </a:lnTo>
                  <a:lnTo>
                    <a:pt x="4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8" name="Freeform 394"/>
            <p:cNvSpPr>
              <a:spLocks/>
            </p:cNvSpPr>
            <p:nvPr/>
          </p:nvSpPr>
          <p:spPr bwMode="auto">
            <a:xfrm>
              <a:off x="2067" y="364"/>
              <a:ext cx="41" cy="20"/>
            </a:xfrm>
            <a:custGeom>
              <a:avLst/>
              <a:gdLst/>
              <a:ahLst/>
              <a:cxnLst>
                <a:cxn ang="0">
                  <a:pos x="82" y="0"/>
                </a:cxn>
                <a:cxn ang="0">
                  <a:pos x="77" y="12"/>
                </a:cxn>
                <a:cxn ang="0">
                  <a:pos x="73" y="20"/>
                </a:cxn>
                <a:cxn ang="0">
                  <a:pos x="65" y="28"/>
                </a:cxn>
                <a:cxn ang="0">
                  <a:pos x="52" y="38"/>
                </a:cxn>
                <a:cxn ang="0">
                  <a:pos x="37" y="39"/>
                </a:cxn>
                <a:cxn ang="0">
                  <a:pos x="25" y="38"/>
                </a:cxn>
                <a:cxn ang="0">
                  <a:pos x="16" y="35"/>
                </a:cxn>
                <a:cxn ang="0">
                  <a:pos x="9" y="31"/>
                </a:cxn>
                <a:cxn ang="0">
                  <a:pos x="4" y="27"/>
                </a:cxn>
                <a:cxn ang="0">
                  <a:pos x="1" y="23"/>
                </a:cxn>
                <a:cxn ang="0">
                  <a:pos x="0" y="19"/>
                </a:cxn>
                <a:cxn ang="0">
                  <a:pos x="0" y="17"/>
                </a:cxn>
                <a:cxn ang="0">
                  <a:pos x="18" y="21"/>
                </a:cxn>
                <a:cxn ang="0">
                  <a:pos x="34" y="23"/>
                </a:cxn>
                <a:cxn ang="0">
                  <a:pos x="48" y="20"/>
                </a:cxn>
                <a:cxn ang="0">
                  <a:pos x="60" y="15"/>
                </a:cxn>
                <a:cxn ang="0">
                  <a:pos x="69" y="10"/>
                </a:cxn>
                <a:cxn ang="0">
                  <a:pos x="76" y="4"/>
                </a:cxn>
                <a:cxn ang="0">
                  <a:pos x="79" y="1"/>
                </a:cxn>
                <a:cxn ang="0">
                  <a:pos x="82" y="0"/>
                </a:cxn>
              </a:cxnLst>
              <a:rect l="0" t="0" r="r" b="b"/>
              <a:pathLst>
                <a:path w="82" h="39">
                  <a:moveTo>
                    <a:pt x="82" y="0"/>
                  </a:moveTo>
                  <a:lnTo>
                    <a:pt x="77" y="12"/>
                  </a:lnTo>
                  <a:lnTo>
                    <a:pt x="73" y="20"/>
                  </a:lnTo>
                  <a:lnTo>
                    <a:pt x="65" y="28"/>
                  </a:lnTo>
                  <a:lnTo>
                    <a:pt x="52" y="38"/>
                  </a:lnTo>
                  <a:lnTo>
                    <a:pt x="37" y="39"/>
                  </a:lnTo>
                  <a:lnTo>
                    <a:pt x="25" y="38"/>
                  </a:lnTo>
                  <a:lnTo>
                    <a:pt x="16" y="35"/>
                  </a:lnTo>
                  <a:lnTo>
                    <a:pt x="9" y="31"/>
                  </a:lnTo>
                  <a:lnTo>
                    <a:pt x="4" y="27"/>
                  </a:lnTo>
                  <a:lnTo>
                    <a:pt x="1" y="23"/>
                  </a:lnTo>
                  <a:lnTo>
                    <a:pt x="0" y="19"/>
                  </a:lnTo>
                  <a:lnTo>
                    <a:pt x="0" y="17"/>
                  </a:lnTo>
                  <a:lnTo>
                    <a:pt x="18" y="21"/>
                  </a:lnTo>
                  <a:lnTo>
                    <a:pt x="34" y="23"/>
                  </a:lnTo>
                  <a:lnTo>
                    <a:pt x="48" y="20"/>
                  </a:lnTo>
                  <a:lnTo>
                    <a:pt x="60" y="15"/>
                  </a:lnTo>
                  <a:lnTo>
                    <a:pt x="69" y="10"/>
                  </a:lnTo>
                  <a:lnTo>
                    <a:pt x="76" y="4"/>
                  </a:lnTo>
                  <a:lnTo>
                    <a:pt x="79" y="1"/>
                  </a:lnTo>
                  <a:lnTo>
                    <a:pt x="82" y="0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09" name="Freeform 399"/>
            <p:cNvSpPr>
              <a:spLocks/>
            </p:cNvSpPr>
            <p:nvPr/>
          </p:nvSpPr>
          <p:spPr bwMode="auto">
            <a:xfrm>
              <a:off x="2011" y="296"/>
              <a:ext cx="41" cy="37"/>
            </a:xfrm>
            <a:custGeom>
              <a:avLst/>
              <a:gdLst/>
              <a:ahLst/>
              <a:cxnLst>
                <a:cxn ang="0">
                  <a:pos x="13" y="28"/>
                </a:cxn>
                <a:cxn ang="0">
                  <a:pos x="14" y="20"/>
                </a:cxn>
                <a:cxn ang="0">
                  <a:pos x="17" y="12"/>
                </a:cxn>
                <a:cxn ang="0">
                  <a:pos x="23" y="5"/>
                </a:cxn>
                <a:cxn ang="0">
                  <a:pos x="31" y="0"/>
                </a:cxn>
                <a:cxn ang="0">
                  <a:pos x="13" y="0"/>
                </a:cxn>
                <a:cxn ang="0">
                  <a:pos x="7" y="6"/>
                </a:cxn>
                <a:cxn ang="0">
                  <a:pos x="4" y="13"/>
                </a:cxn>
                <a:cxn ang="0">
                  <a:pos x="1" y="21"/>
                </a:cxn>
                <a:cxn ang="0">
                  <a:pos x="0" y="30"/>
                </a:cxn>
                <a:cxn ang="0">
                  <a:pos x="1" y="39"/>
                </a:cxn>
                <a:cxn ang="0">
                  <a:pos x="5" y="47"/>
                </a:cxn>
                <a:cxn ang="0">
                  <a:pos x="9" y="54"/>
                </a:cxn>
                <a:cxn ang="0">
                  <a:pos x="15" y="61"/>
                </a:cxn>
                <a:cxn ang="0">
                  <a:pos x="23" y="66"/>
                </a:cxn>
                <a:cxn ang="0">
                  <a:pos x="31" y="70"/>
                </a:cxn>
                <a:cxn ang="0">
                  <a:pos x="40" y="72"/>
                </a:cxn>
                <a:cxn ang="0">
                  <a:pos x="51" y="73"/>
                </a:cxn>
                <a:cxn ang="0">
                  <a:pos x="60" y="72"/>
                </a:cxn>
                <a:cxn ang="0">
                  <a:pos x="69" y="71"/>
                </a:cxn>
                <a:cxn ang="0">
                  <a:pos x="76" y="68"/>
                </a:cxn>
                <a:cxn ang="0">
                  <a:pos x="83" y="63"/>
                </a:cxn>
                <a:cxn ang="0">
                  <a:pos x="78" y="64"/>
                </a:cxn>
                <a:cxn ang="0">
                  <a:pos x="75" y="64"/>
                </a:cxn>
                <a:cxn ang="0">
                  <a:pos x="70" y="65"/>
                </a:cxn>
                <a:cxn ang="0">
                  <a:pos x="66" y="65"/>
                </a:cxn>
                <a:cxn ang="0">
                  <a:pos x="55" y="64"/>
                </a:cxn>
                <a:cxn ang="0">
                  <a:pos x="45" y="63"/>
                </a:cxn>
                <a:cxn ang="0">
                  <a:pos x="36" y="59"/>
                </a:cxn>
                <a:cxn ang="0">
                  <a:pos x="29" y="55"/>
                </a:cxn>
                <a:cxn ang="0">
                  <a:pos x="22" y="49"/>
                </a:cxn>
                <a:cxn ang="0">
                  <a:pos x="17" y="43"/>
                </a:cxn>
                <a:cxn ang="0">
                  <a:pos x="14" y="36"/>
                </a:cxn>
                <a:cxn ang="0">
                  <a:pos x="13" y="28"/>
                </a:cxn>
              </a:cxnLst>
              <a:rect l="0" t="0" r="r" b="b"/>
              <a:pathLst>
                <a:path w="83" h="73">
                  <a:moveTo>
                    <a:pt x="13" y="28"/>
                  </a:moveTo>
                  <a:lnTo>
                    <a:pt x="14" y="20"/>
                  </a:lnTo>
                  <a:lnTo>
                    <a:pt x="17" y="12"/>
                  </a:lnTo>
                  <a:lnTo>
                    <a:pt x="23" y="5"/>
                  </a:lnTo>
                  <a:lnTo>
                    <a:pt x="31" y="0"/>
                  </a:lnTo>
                  <a:lnTo>
                    <a:pt x="13" y="0"/>
                  </a:lnTo>
                  <a:lnTo>
                    <a:pt x="7" y="6"/>
                  </a:lnTo>
                  <a:lnTo>
                    <a:pt x="4" y="13"/>
                  </a:lnTo>
                  <a:lnTo>
                    <a:pt x="1" y="21"/>
                  </a:lnTo>
                  <a:lnTo>
                    <a:pt x="0" y="30"/>
                  </a:lnTo>
                  <a:lnTo>
                    <a:pt x="1" y="39"/>
                  </a:lnTo>
                  <a:lnTo>
                    <a:pt x="5" y="47"/>
                  </a:lnTo>
                  <a:lnTo>
                    <a:pt x="9" y="54"/>
                  </a:lnTo>
                  <a:lnTo>
                    <a:pt x="15" y="61"/>
                  </a:lnTo>
                  <a:lnTo>
                    <a:pt x="23" y="66"/>
                  </a:lnTo>
                  <a:lnTo>
                    <a:pt x="31" y="70"/>
                  </a:lnTo>
                  <a:lnTo>
                    <a:pt x="40" y="72"/>
                  </a:lnTo>
                  <a:lnTo>
                    <a:pt x="51" y="73"/>
                  </a:lnTo>
                  <a:lnTo>
                    <a:pt x="60" y="72"/>
                  </a:lnTo>
                  <a:lnTo>
                    <a:pt x="69" y="71"/>
                  </a:lnTo>
                  <a:lnTo>
                    <a:pt x="76" y="68"/>
                  </a:lnTo>
                  <a:lnTo>
                    <a:pt x="83" y="63"/>
                  </a:lnTo>
                  <a:lnTo>
                    <a:pt x="78" y="64"/>
                  </a:lnTo>
                  <a:lnTo>
                    <a:pt x="75" y="64"/>
                  </a:lnTo>
                  <a:lnTo>
                    <a:pt x="70" y="65"/>
                  </a:lnTo>
                  <a:lnTo>
                    <a:pt x="66" y="65"/>
                  </a:lnTo>
                  <a:lnTo>
                    <a:pt x="55" y="64"/>
                  </a:lnTo>
                  <a:lnTo>
                    <a:pt x="45" y="63"/>
                  </a:lnTo>
                  <a:lnTo>
                    <a:pt x="36" y="59"/>
                  </a:lnTo>
                  <a:lnTo>
                    <a:pt x="29" y="55"/>
                  </a:lnTo>
                  <a:lnTo>
                    <a:pt x="22" y="49"/>
                  </a:lnTo>
                  <a:lnTo>
                    <a:pt x="17" y="43"/>
                  </a:lnTo>
                  <a:lnTo>
                    <a:pt x="14" y="36"/>
                  </a:lnTo>
                  <a:lnTo>
                    <a:pt x="13" y="28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  <p:sp>
          <p:nvSpPr>
            <p:cNvPr id="110" name="Freeform 400"/>
            <p:cNvSpPr>
              <a:spLocks/>
            </p:cNvSpPr>
            <p:nvPr/>
          </p:nvSpPr>
          <p:spPr bwMode="auto">
            <a:xfrm>
              <a:off x="2104" y="286"/>
              <a:ext cx="37" cy="33"/>
            </a:xfrm>
            <a:custGeom>
              <a:avLst/>
              <a:gdLst/>
              <a:ahLst/>
              <a:cxnLst>
                <a:cxn ang="0">
                  <a:pos x="12" y="25"/>
                </a:cxn>
                <a:cxn ang="0">
                  <a:pos x="13" y="17"/>
                </a:cxn>
                <a:cxn ang="0">
                  <a:pos x="17" y="10"/>
                </a:cxn>
                <a:cxn ang="0">
                  <a:pos x="22" y="4"/>
                </a:cxn>
                <a:cxn ang="0">
                  <a:pos x="29" y="0"/>
                </a:cxn>
                <a:cxn ang="0">
                  <a:pos x="12" y="0"/>
                </a:cxn>
                <a:cxn ang="0">
                  <a:pos x="7" y="6"/>
                </a:cxn>
                <a:cxn ang="0">
                  <a:pos x="4" y="11"/>
                </a:cxn>
                <a:cxn ang="0">
                  <a:pos x="2" y="18"/>
                </a:cxn>
                <a:cxn ang="0">
                  <a:pos x="0" y="26"/>
                </a:cxn>
                <a:cxn ang="0">
                  <a:pos x="2" y="34"/>
                </a:cxn>
                <a:cxn ang="0">
                  <a:pos x="4" y="41"/>
                </a:cxn>
                <a:cxn ang="0">
                  <a:pos x="9" y="48"/>
                </a:cxn>
                <a:cxn ang="0">
                  <a:pos x="14" y="54"/>
                </a:cxn>
                <a:cxn ang="0">
                  <a:pos x="21" y="59"/>
                </a:cxn>
                <a:cxn ang="0">
                  <a:pos x="28" y="62"/>
                </a:cxn>
                <a:cxn ang="0">
                  <a:pos x="37" y="64"/>
                </a:cxn>
                <a:cxn ang="0">
                  <a:pos x="47" y="66"/>
                </a:cxn>
                <a:cxn ang="0">
                  <a:pos x="55" y="64"/>
                </a:cxn>
                <a:cxn ang="0">
                  <a:pos x="63" y="63"/>
                </a:cxn>
                <a:cxn ang="0">
                  <a:pos x="70" y="61"/>
                </a:cxn>
                <a:cxn ang="0">
                  <a:pos x="75" y="57"/>
                </a:cxn>
                <a:cxn ang="0">
                  <a:pos x="72" y="59"/>
                </a:cxn>
                <a:cxn ang="0">
                  <a:pos x="67" y="59"/>
                </a:cxn>
                <a:cxn ang="0">
                  <a:pos x="64" y="59"/>
                </a:cxn>
                <a:cxn ang="0">
                  <a:pos x="59" y="59"/>
                </a:cxn>
                <a:cxn ang="0">
                  <a:pos x="50" y="57"/>
                </a:cxn>
                <a:cxn ang="0">
                  <a:pos x="41" y="56"/>
                </a:cxn>
                <a:cxn ang="0">
                  <a:pos x="33" y="53"/>
                </a:cxn>
                <a:cxn ang="0">
                  <a:pos x="26" y="48"/>
                </a:cxn>
                <a:cxn ang="0">
                  <a:pos x="20" y="44"/>
                </a:cxn>
                <a:cxn ang="0">
                  <a:pos x="15" y="38"/>
                </a:cxn>
                <a:cxn ang="0">
                  <a:pos x="13" y="32"/>
                </a:cxn>
                <a:cxn ang="0">
                  <a:pos x="12" y="25"/>
                </a:cxn>
              </a:cxnLst>
              <a:rect l="0" t="0" r="r" b="b"/>
              <a:pathLst>
                <a:path w="75" h="66">
                  <a:moveTo>
                    <a:pt x="12" y="25"/>
                  </a:moveTo>
                  <a:lnTo>
                    <a:pt x="13" y="17"/>
                  </a:lnTo>
                  <a:lnTo>
                    <a:pt x="17" y="10"/>
                  </a:lnTo>
                  <a:lnTo>
                    <a:pt x="22" y="4"/>
                  </a:lnTo>
                  <a:lnTo>
                    <a:pt x="29" y="0"/>
                  </a:lnTo>
                  <a:lnTo>
                    <a:pt x="12" y="0"/>
                  </a:lnTo>
                  <a:lnTo>
                    <a:pt x="7" y="6"/>
                  </a:lnTo>
                  <a:lnTo>
                    <a:pt x="4" y="11"/>
                  </a:lnTo>
                  <a:lnTo>
                    <a:pt x="2" y="18"/>
                  </a:lnTo>
                  <a:lnTo>
                    <a:pt x="0" y="26"/>
                  </a:lnTo>
                  <a:lnTo>
                    <a:pt x="2" y="34"/>
                  </a:lnTo>
                  <a:lnTo>
                    <a:pt x="4" y="41"/>
                  </a:lnTo>
                  <a:lnTo>
                    <a:pt x="9" y="48"/>
                  </a:lnTo>
                  <a:lnTo>
                    <a:pt x="14" y="54"/>
                  </a:lnTo>
                  <a:lnTo>
                    <a:pt x="21" y="59"/>
                  </a:lnTo>
                  <a:lnTo>
                    <a:pt x="28" y="62"/>
                  </a:lnTo>
                  <a:lnTo>
                    <a:pt x="37" y="64"/>
                  </a:lnTo>
                  <a:lnTo>
                    <a:pt x="47" y="66"/>
                  </a:lnTo>
                  <a:lnTo>
                    <a:pt x="55" y="64"/>
                  </a:lnTo>
                  <a:lnTo>
                    <a:pt x="63" y="63"/>
                  </a:lnTo>
                  <a:lnTo>
                    <a:pt x="70" y="61"/>
                  </a:lnTo>
                  <a:lnTo>
                    <a:pt x="75" y="57"/>
                  </a:lnTo>
                  <a:lnTo>
                    <a:pt x="72" y="59"/>
                  </a:lnTo>
                  <a:lnTo>
                    <a:pt x="67" y="59"/>
                  </a:lnTo>
                  <a:lnTo>
                    <a:pt x="64" y="59"/>
                  </a:lnTo>
                  <a:lnTo>
                    <a:pt x="59" y="59"/>
                  </a:lnTo>
                  <a:lnTo>
                    <a:pt x="50" y="57"/>
                  </a:lnTo>
                  <a:lnTo>
                    <a:pt x="41" y="56"/>
                  </a:lnTo>
                  <a:lnTo>
                    <a:pt x="33" y="53"/>
                  </a:lnTo>
                  <a:lnTo>
                    <a:pt x="26" y="48"/>
                  </a:lnTo>
                  <a:lnTo>
                    <a:pt x="20" y="44"/>
                  </a:lnTo>
                  <a:lnTo>
                    <a:pt x="15" y="38"/>
                  </a:lnTo>
                  <a:lnTo>
                    <a:pt x="13" y="32"/>
                  </a:lnTo>
                  <a:lnTo>
                    <a:pt x="12" y="25"/>
                  </a:lnTo>
                  <a:close/>
                </a:path>
              </a:pathLst>
            </a:custGeom>
            <a:solidFill>
              <a:srgbClr val="000000"/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 dirty="0"/>
            </a:p>
          </p:txBody>
        </p:sp>
      </p:grpSp>
      <p:cxnSp>
        <p:nvCxnSpPr>
          <p:cNvPr id="113" name="Straight Arrow Connector 112"/>
          <p:cNvCxnSpPr/>
          <p:nvPr/>
        </p:nvCxnSpPr>
        <p:spPr>
          <a:xfrm flipH="1">
            <a:off x="2057400" y="2362200"/>
            <a:ext cx="1752600" cy="304800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6" name="Straight Arrow Connector 115"/>
          <p:cNvCxnSpPr/>
          <p:nvPr/>
        </p:nvCxnSpPr>
        <p:spPr>
          <a:xfrm>
            <a:off x="2057400" y="1524000"/>
            <a:ext cx="1828800" cy="609600"/>
          </a:xfrm>
          <a:prstGeom prst="straightConnector1">
            <a:avLst/>
          </a:prstGeom>
          <a:ln w="4445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26" name="Picture 2" descr="C:\Users\Michelle\AppData\Local\Microsoft\Windows\Temporary Internet Files\Content.IE5\1KZOMU4V\MCj04315960000[1]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600000">
            <a:off x="2667000" y="1566261"/>
            <a:ext cx="533400" cy="533400"/>
          </a:xfrm>
          <a:prstGeom prst="rect">
            <a:avLst/>
          </a:prstGeom>
          <a:noFill/>
        </p:spPr>
      </p:pic>
      <p:pic>
        <p:nvPicPr>
          <p:cNvPr id="127" name="Picture 2" descr="C:\Users\Michelle\AppData\Local\Microsoft\Windows\Temporary Internet Files\Content.IE5\1KZOMU4V\MCj04315960000[1].png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 rot="-600000">
            <a:off x="2633061" y="2243739"/>
            <a:ext cx="533400" cy="533400"/>
          </a:xfrm>
          <a:prstGeom prst="rect">
            <a:avLst/>
          </a:prstGeom>
          <a:noFill/>
        </p:spPr>
      </p:pic>
    </p:spTree>
    <p:custDataLst>
      <p:tags r:id="rId1"/>
    </p:custDataLst>
  </p:cSld>
  <p:clrMapOvr>
    <a:masterClrMapping/>
  </p:clrMapOvr>
  <p:transition advTm="6723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Rectangle 105"/>
          <p:cNvSpPr/>
          <p:nvPr/>
        </p:nvSpPr>
        <p:spPr>
          <a:xfrm rot="5400000">
            <a:off x="5691666" y="3141576"/>
            <a:ext cx="3545910" cy="920358"/>
          </a:xfrm>
          <a:prstGeom prst="rect">
            <a:avLst/>
          </a:prstGeom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lIns="0" tIns="0" rIns="0" bIns="0" rtlCol="0" anchor="t" anchorCtr="0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p=malloc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endParaRPr lang="en-US" sz="1400" b="1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*p=…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109" name="Down Arrow 108"/>
          <p:cNvSpPr/>
          <p:nvPr/>
        </p:nvSpPr>
        <p:spPr>
          <a:xfrm>
            <a:off x="6629400" y="5029200"/>
            <a:ext cx="457200" cy="609600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400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sz="1400" dirty="0">
              <a:solidFill>
                <a:schemeClr val="tx1"/>
              </a:solidFill>
              <a:latin typeface="Calibri" pitchFamily="34" charset="0"/>
            </a:endParaRPr>
          </a:p>
        </p:txBody>
      </p:sp>
      <p:sp>
        <p:nvSpPr>
          <p:cNvPr id="112" name="Rectangle 111"/>
          <p:cNvSpPr/>
          <p:nvPr/>
        </p:nvSpPr>
        <p:spPr>
          <a:xfrm rot="5400000">
            <a:off x="6702337" y="3172409"/>
            <a:ext cx="3545910" cy="880216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4">
              <a:shade val="50000"/>
            </a:schemeClr>
          </a:lnRef>
          <a:fillRef idx="1">
            <a:schemeClr val="accent4"/>
          </a:fillRef>
          <a:effectRef idx="0">
            <a:schemeClr val="accent4"/>
          </a:effectRef>
          <a:fontRef idx="minor">
            <a:schemeClr val="lt1"/>
          </a:fontRef>
        </p:style>
        <p:txBody>
          <a:bodyPr vert="vert270" lIns="0" tIns="0" rIns="0" bIns="0" rtlCol="0" anchor="t" anchorCtr="0"/>
          <a:lstStyle/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p=NULL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14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Counter-Intuitive Proposal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19200"/>
            <a:ext cx="6553200" cy="4800601"/>
          </a:xfrm>
        </p:spPr>
        <p:txBody>
          <a:bodyPr/>
          <a:lstStyle/>
          <a:p>
            <a:r>
              <a:rPr lang="en-US" dirty="0" smtClean="0"/>
              <a:t>Intuition:  Lifeguard should process application’s instructions in same order application retires instructions</a:t>
            </a:r>
          </a:p>
          <a:p>
            <a:r>
              <a:rPr lang="en-US" dirty="0" smtClean="0"/>
              <a:t>Counter-intuitive:  Proceed </a:t>
            </a:r>
            <a:r>
              <a:rPr lang="en-US" i="1" dirty="0" smtClean="0"/>
              <a:t>without </a:t>
            </a:r>
            <a:r>
              <a:rPr lang="en-US" dirty="0" smtClean="0"/>
              <a:t>capturing inter-thread data dependences</a:t>
            </a:r>
          </a:p>
          <a:p>
            <a:pPr lvl="1"/>
            <a:r>
              <a:rPr lang="en-US" dirty="0" smtClean="0"/>
              <a:t>Cannot measure using today’s hardware</a:t>
            </a:r>
          </a:p>
          <a:p>
            <a:pPr lvl="1"/>
            <a:r>
              <a:rPr lang="en-US" dirty="0" smtClean="0"/>
              <a:t>Relaxed memory consistency models: no total order</a:t>
            </a:r>
          </a:p>
          <a:p>
            <a:pPr lvl="1"/>
            <a:endParaRPr lang="en-US" dirty="0" smtClean="0"/>
          </a:p>
          <a:p>
            <a:r>
              <a:rPr lang="en-US" dirty="0" smtClean="0"/>
              <a:t>Our approach:  explicit</a:t>
            </a:r>
            <a:r>
              <a:rPr lang="en-US" b="1" i="1" dirty="0" smtClean="0">
                <a:solidFill>
                  <a:schemeClr val="accent4"/>
                </a:solidFill>
              </a:rPr>
              <a:t> windows of uncertainty</a:t>
            </a:r>
            <a:endParaRPr lang="en-US" dirty="0" smtClean="0">
              <a:solidFill>
                <a:schemeClr val="accent4"/>
              </a:solidFill>
            </a:endParaRPr>
          </a:p>
          <a:p>
            <a:pPr lvl="1"/>
            <a:r>
              <a:rPr lang="en-US" dirty="0" smtClean="0"/>
              <a:t>Outside the window: ordering is known</a:t>
            </a:r>
          </a:p>
          <a:p>
            <a:pPr lvl="1"/>
            <a:r>
              <a:rPr lang="en-US" dirty="0" smtClean="0"/>
              <a:t>Ordering unknown within window</a:t>
            </a:r>
          </a:p>
          <a:p>
            <a:pPr lvl="1">
              <a:buFont typeface="Wingdings"/>
              <a:buChar char="è"/>
            </a:pPr>
            <a:r>
              <a:rPr lang="en-US" dirty="0" smtClean="0"/>
              <a:t>Only have a partial order of application instructions</a:t>
            </a:r>
          </a:p>
          <a:p>
            <a:pPr lvl="1">
              <a:buFont typeface="Wingdings"/>
              <a:buChar char="è"/>
            </a:pPr>
            <a:r>
              <a:rPr lang="en-US" dirty="0" smtClean="0"/>
              <a:t>Analysis is </a:t>
            </a:r>
            <a:r>
              <a:rPr lang="en-US" i="1" dirty="0" smtClean="0">
                <a:solidFill>
                  <a:schemeClr val="accent4"/>
                </a:solidFill>
              </a:rPr>
              <a:t>conservative</a:t>
            </a:r>
            <a:r>
              <a:rPr lang="en-US" dirty="0" smtClean="0"/>
              <a:t> (assumes worst case)</a:t>
            </a:r>
          </a:p>
          <a:p>
            <a:endParaRPr lang="en-US" dirty="0" smtClean="0"/>
          </a:p>
          <a:p>
            <a:endParaRPr lang="en-US" dirty="0" smtClean="0"/>
          </a:p>
          <a:p>
            <a:endParaRPr lang="en-US" dirty="0" smtClean="0"/>
          </a:p>
          <a:p>
            <a:pPr lvl="1"/>
            <a:endParaRPr lang="en-US" dirty="0" smtClean="0"/>
          </a:p>
          <a:p>
            <a:endParaRPr lang="en-US" dirty="0" smtClean="0"/>
          </a:p>
          <a:p>
            <a:endParaRPr lang="en-US" dirty="0"/>
          </a:p>
        </p:txBody>
      </p:sp>
      <p:grpSp>
        <p:nvGrpSpPr>
          <p:cNvPr id="4" name="Group 10"/>
          <p:cNvGrpSpPr/>
          <p:nvPr/>
        </p:nvGrpSpPr>
        <p:grpSpPr>
          <a:xfrm>
            <a:off x="914400" y="1066800"/>
            <a:ext cx="5410200" cy="914400"/>
            <a:chOff x="914400" y="1447800"/>
            <a:chExt cx="7467600" cy="1295400"/>
          </a:xfrm>
        </p:grpSpPr>
        <p:cxnSp>
          <p:nvCxnSpPr>
            <p:cNvPr id="9" name="Straight Connector 8"/>
            <p:cNvCxnSpPr/>
            <p:nvPr/>
          </p:nvCxnSpPr>
          <p:spPr>
            <a:xfrm flipV="1">
              <a:off x="914400" y="1447800"/>
              <a:ext cx="7391400" cy="129540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>
              <a:off x="990600" y="1447800"/>
              <a:ext cx="7391400" cy="1295400"/>
            </a:xfrm>
            <a:prstGeom prst="line">
              <a:avLst/>
            </a:prstGeom>
            <a:ln w="38100">
              <a:solidFill>
                <a:srgbClr val="FF0000"/>
              </a:solidFill>
              <a:tailEnd type="non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99" name="Rounded Rectangle 98"/>
          <p:cNvSpPr/>
          <p:nvPr/>
        </p:nvSpPr>
        <p:spPr>
          <a:xfrm>
            <a:off x="8001000" y="1828800"/>
            <a:ext cx="914400" cy="2209800"/>
          </a:xfrm>
          <a:prstGeom prst="roundRect">
            <a:avLst/>
          </a:prstGeom>
          <a:solidFill>
            <a:srgbClr val="FFFF00">
              <a:alpha val="29000"/>
            </a:srgbClr>
          </a:solidFill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ctr" anchorCtr="0"/>
          <a:lstStyle/>
          <a:p>
            <a:pPr algn="ctr"/>
            <a:r>
              <a:rPr lang="en-US" sz="1400" dirty="0" smtClean="0">
                <a:ln>
                  <a:solidFill>
                    <a:srgbClr val="04500D"/>
                  </a:solidFill>
                </a:ln>
                <a:latin typeface="Calibri" pitchFamily="34" charset="0"/>
              </a:rPr>
              <a:t>Occurs </a:t>
            </a:r>
          </a:p>
          <a:p>
            <a:pPr algn="ctr"/>
            <a:r>
              <a:rPr lang="en-US" sz="1400" dirty="0" smtClean="0">
                <a:ln>
                  <a:solidFill>
                    <a:srgbClr val="04500D"/>
                  </a:solidFill>
                </a:ln>
                <a:latin typeface="Calibri" pitchFamily="34" charset="0"/>
              </a:rPr>
              <a:t>strictly</a:t>
            </a:r>
          </a:p>
          <a:p>
            <a:pPr algn="ctr"/>
            <a:r>
              <a:rPr lang="en-US" sz="1400" dirty="0" smtClean="0">
                <a:ln>
                  <a:solidFill>
                    <a:srgbClr val="04500D"/>
                  </a:solidFill>
                </a:ln>
                <a:latin typeface="Calibri" pitchFamily="34" charset="0"/>
              </a:rPr>
              <a:t>before *p</a:t>
            </a:r>
          </a:p>
          <a:p>
            <a:pPr algn="ctr"/>
            <a:endParaRPr lang="en-US" sz="1200" dirty="0" smtClean="0">
              <a:latin typeface="Calibri" pitchFamily="34" charset="0"/>
            </a:endParaRPr>
          </a:p>
        </p:txBody>
      </p:sp>
      <p:sp>
        <p:nvSpPr>
          <p:cNvPr id="100" name="Left Brace 99"/>
          <p:cNvSpPr/>
          <p:nvPr/>
        </p:nvSpPr>
        <p:spPr>
          <a:xfrm>
            <a:off x="7620000" y="4038600"/>
            <a:ext cx="402123" cy="1351766"/>
          </a:xfrm>
          <a:prstGeom prst="leftBrace">
            <a:avLst>
              <a:gd name="adj1" fmla="val 8015"/>
              <a:gd name="adj2" fmla="val 46618"/>
            </a:avLst>
          </a:prstGeom>
          <a:solidFill>
            <a:srgbClr val="00B050">
              <a:alpha val="16000"/>
            </a:srgbClr>
          </a:solidFill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wrap="none" lIns="0" tIns="0" rIns="0" bIns="0" rtlCol="0" anchor="t" anchorCtr="0"/>
          <a:lstStyle/>
          <a:p>
            <a:pPr algn="ctr"/>
            <a:endParaRPr lang="en-US" sz="1200" dirty="0" smtClean="0">
              <a:latin typeface="Calibri" pitchFamily="34" charset="0"/>
            </a:endParaRPr>
          </a:p>
          <a:p>
            <a:pPr algn="ctr"/>
            <a:endParaRPr lang="en-US" sz="1200" dirty="0" smtClean="0">
              <a:latin typeface="Calibri" pitchFamily="34" charset="0"/>
            </a:endParaRPr>
          </a:p>
        </p:txBody>
      </p:sp>
      <p:sp>
        <p:nvSpPr>
          <p:cNvPr id="102" name="Rectangle 101"/>
          <p:cNvSpPr/>
          <p:nvPr/>
        </p:nvSpPr>
        <p:spPr>
          <a:xfrm>
            <a:off x="8077200" y="4038600"/>
            <a:ext cx="838200" cy="1343834"/>
          </a:xfrm>
          <a:prstGeom prst="rect">
            <a:avLst/>
          </a:prstGeom>
          <a:solidFill>
            <a:srgbClr val="00B050">
              <a:alpha val="16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1200" dirty="0">
              <a:solidFill>
                <a:sysClr val="windowText" lastClr="000000"/>
              </a:solidFill>
              <a:latin typeface="Calibri" pitchFamily="34" charset="0"/>
            </a:endParaRPr>
          </a:p>
        </p:txBody>
      </p:sp>
      <p:sp>
        <p:nvSpPr>
          <p:cNvPr id="103" name="TextBox 102"/>
          <p:cNvSpPr txBox="1"/>
          <p:nvPr/>
        </p:nvSpPr>
        <p:spPr>
          <a:xfrm>
            <a:off x="7772400" y="4851737"/>
            <a:ext cx="150330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400" dirty="0" smtClean="0">
                <a:ln>
                  <a:solidFill>
                    <a:srgbClr val="04500D"/>
                  </a:solidFill>
                </a:ln>
                <a:solidFill>
                  <a:sysClr val="windowText" lastClr="000000"/>
                </a:solidFill>
                <a:latin typeface="Calibri" pitchFamily="34" charset="0"/>
              </a:rPr>
              <a:t>Concurrent </a:t>
            </a:r>
          </a:p>
          <a:p>
            <a:pPr algn="ctr"/>
            <a:r>
              <a:rPr lang="en-US" sz="1400" dirty="0" smtClean="0">
                <a:ln>
                  <a:solidFill>
                    <a:srgbClr val="04500D"/>
                  </a:solidFill>
                </a:ln>
                <a:solidFill>
                  <a:sysClr val="windowText" lastClr="000000"/>
                </a:solidFill>
                <a:latin typeface="Calibri" pitchFamily="34" charset="0"/>
              </a:rPr>
              <a:t>Region</a:t>
            </a:r>
          </a:p>
          <a:p>
            <a:pPr algn="ctr"/>
            <a:endParaRPr lang="en-US" sz="1400" dirty="0" smtClean="0">
              <a:ln>
                <a:solidFill>
                  <a:srgbClr val="04500D"/>
                </a:solidFill>
              </a:ln>
              <a:solidFill>
                <a:sysClr val="windowText" lastClr="000000"/>
              </a:solidFill>
              <a:latin typeface="Calibri" pitchFamily="34" charset="0"/>
            </a:endParaRPr>
          </a:p>
          <a:p>
            <a:pPr algn="ctr"/>
            <a:endParaRPr lang="en-US" sz="1400" dirty="0" smtClean="0">
              <a:solidFill>
                <a:sysClr val="windowText" lastClr="000000"/>
              </a:solidFill>
              <a:latin typeface="Calibri" pitchFamily="34" charset="0"/>
            </a:endParaRPr>
          </a:p>
          <a:p>
            <a:endParaRPr lang="en-US" sz="1400" dirty="0" smtClean="0">
              <a:latin typeface="Calibri" pitchFamily="34" charset="0"/>
            </a:endParaRPr>
          </a:p>
        </p:txBody>
      </p:sp>
      <p:sp>
        <p:nvSpPr>
          <p:cNvPr id="96" name="TextBox 95"/>
          <p:cNvSpPr txBox="1"/>
          <p:nvPr/>
        </p:nvSpPr>
        <p:spPr>
          <a:xfrm>
            <a:off x="9443826" y="5015026"/>
            <a:ext cx="919374" cy="2827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1200" dirty="0" smtClean="0">
              <a:latin typeface="Courier New" pitchFamily="49" charset="0"/>
              <a:cs typeface="Courier New" pitchFamily="49" charset="0"/>
            </a:endParaRPr>
          </a:p>
        </p:txBody>
      </p:sp>
      <p:cxnSp>
        <p:nvCxnSpPr>
          <p:cNvPr id="198" name="Straight Arrow Connector 197"/>
          <p:cNvCxnSpPr>
            <a:endCxn id="99" idx="2"/>
          </p:cNvCxnSpPr>
          <p:nvPr/>
        </p:nvCxnSpPr>
        <p:spPr>
          <a:xfrm>
            <a:off x="7467600" y="2133600"/>
            <a:ext cx="990600" cy="19050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3" name="Straight Arrow Connector 112"/>
          <p:cNvCxnSpPr/>
          <p:nvPr/>
        </p:nvCxnSpPr>
        <p:spPr>
          <a:xfrm flipH="1">
            <a:off x="7391400" y="4419600"/>
            <a:ext cx="1066800" cy="152400"/>
          </a:xfrm>
          <a:prstGeom prst="straightConnector1">
            <a:avLst/>
          </a:prstGeom>
          <a:ln w="381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7" name="Picture 2" descr="C:\Users\Michelle\AppData\Local\Microsoft\Windows\Temporary Internet Files\Content.IE5\RN0TEVM4\MCj04395840000[1]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06264" y="4572000"/>
            <a:ext cx="508936" cy="430838"/>
          </a:xfrm>
          <a:prstGeom prst="rect">
            <a:avLst/>
          </a:prstGeom>
          <a:noFill/>
        </p:spPr>
      </p:pic>
    </p:spTree>
  </p:cSld>
  <p:clrMapOvr>
    <a:masterClrMapping/>
  </p:clrMapOvr>
  <p:transition advTm="4368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1000"/>
                                        <p:tgtEl>
                                          <p:spTgt spid="19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0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9" dur="1000"/>
                                        <p:tgtEl>
                                          <p:spTgt spid="11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99" grpId="0" animBg="1"/>
      <p:bldP spid="100" grpId="0" animBg="1"/>
      <p:bldP spid="102" grpId="0" animBg="1"/>
      <p:bldP spid="103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Handling Uncertainty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3733800"/>
            <a:ext cx="8077200" cy="2392363"/>
          </a:xfrm>
        </p:spPr>
        <p:txBody>
          <a:bodyPr>
            <a:normAutofit lnSpcReduction="10000"/>
          </a:bodyPr>
          <a:lstStyle/>
          <a:p>
            <a:r>
              <a:rPr lang="en-US" dirty="0" smtClean="0"/>
              <a:t>Only consider a window </a:t>
            </a:r>
            <a:r>
              <a:rPr lang="en-US" i="1" dirty="0" smtClean="0"/>
              <a:t>W</a:t>
            </a:r>
            <a:r>
              <a:rPr lang="en-US" dirty="0" smtClean="0"/>
              <a:t> of uncertainty</a:t>
            </a:r>
          </a:p>
          <a:p>
            <a:pPr>
              <a:buNone/>
            </a:pPr>
            <a:endParaRPr lang="en-US" sz="1200" dirty="0" smtClean="0"/>
          </a:p>
          <a:p>
            <a:pPr>
              <a:buNone/>
            </a:pPr>
            <a:r>
              <a:rPr lang="en-US" dirty="0" smtClean="0"/>
              <a:t>How big is the window?  </a:t>
            </a:r>
          </a:p>
          <a:p>
            <a:r>
              <a:rPr lang="en-US" dirty="0" smtClean="0"/>
              <a:t>Must account for buffering in pipeline and memory system</a:t>
            </a:r>
          </a:p>
          <a:p>
            <a:r>
              <a:rPr lang="en-US" dirty="0" smtClean="0"/>
              <a:t>Our experiments: 1000s-10,000s of instructions/thread</a:t>
            </a:r>
          </a:p>
          <a:p>
            <a:r>
              <a:rPr lang="en-US" dirty="0" smtClean="0"/>
              <a:t>Window is </a:t>
            </a:r>
            <a:r>
              <a:rPr lang="en-US" i="1" dirty="0" smtClean="0"/>
              <a:t>large </a:t>
            </a:r>
            <a:r>
              <a:rPr lang="en-US" dirty="0" smtClean="0"/>
              <a:t>relative to ROB, memory access latency</a:t>
            </a:r>
          </a:p>
          <a:p>
            <a:r>
              <a:rPr lang="en-US" dirty="0" smtClean="0"/>
              <a:t>Window is </a:t>
            </a:r>
            <a:r>
              <a:rPr lang="en-US" i="1" dirty="0" smtClean="0"/>
              <a:t>small </a:t>
            </a:r>
            <a:r>
              <a:rPr lang="en-US" dirty="0" smtClean="0"/>
              <a:t>relative to total execution</a:t>
            </a:r>
          </a:p>
          <a:p>
            <a:endParaRPr lang="en-US" dirty="0" smtClean="0"/>
          </a:p>
          <a:p>
            <a:pPr lvl="2"/>
            <a:endParaRPr lang="en-US" dirty="0"/>
          </a:p>
        </p:txBody>
      </p:sp>
      <p:grpSp>
        <p:nvGrpSpPr>
          <p:cNvPr id="31" name="Group 30"/>
          <p:cNvGrpSpPr/>
          <p:nvPr/>
        </p:nvGrpSpPr>
        <p:grpSpPr>
          <a:xfrm>
            <a:off x="2163699" y="1219199"/>
            <a:ext cx="4724399" cy="2554546"/>
            <a:chOff x="1371600" y="1219199"/>
            <a:chExt cx="4512860" cy="2554546"/>
          </a:xfrm>
        </p:grpSpPr>
        <p:sp>
          <p:nvSpPr>
            <p:cNvPr id="39" name="Down Arrow 38"/>
            <p:cNvSpPr/>
            <p:nvPr/>
          </p:nvSpPr>
          <p:spPr>
            <a:xfrm>
              <a:off x="1371600" y="2743200"/>
              <a:ext cx="457200" cy="779584"/>
            </a:xfrm>
            <a:prstGeom prst="downArrow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vert270" rtlCol="0" anchor="ctr"/>
            <a:lstStyle/>
            <a:p>
              <a:pPr algn="ctr"/>
              <a:r>
                <a:rPr lang="en-US" sz="1600" dirty="0" smtClean="0">
                  <a:solidFill>
                    <a:schemeClr val="tx1"/>
                  </a:solidFill>
                  <a:latin typeface="Calibri" pitchFamily="34" charset="0"/>
                </a:rPr>
                <a:t>Time</a:t>
              </a:r>
              <a:endParaRPr lang="en-US" sz="1600" dirty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grpSp>
          <p:nvGrpSpPr>
            <p:cNvPr id="51" name="Group 50"/>
            <p:cNvGrpSpPr/>
            <p:nvPr/>
          </p:nvGrpSpPr>
          <p:grpSpPr>
            <a:xfrm>
              <a:off x="2524171" y="1219199"/>
              <a:ext cx="3360289" cy="2554546"/>
              <a:chOff x="745839" y="1219199"/>
              <a:chExt cx="1733419" cy="2554546"/>
            </a:xfrm>
          </p:grpSpPr>
          <p:grpSp>
            <p:nvGrpSpPr>
              <p:cNvPr id="41" name="Group 26"/>
              <p:cNvGrpSpPr/>
              <p:nvPr/>
            </p:nvGrpSpPr>
            <p:grpSpPr>
              <a:xfrm>
                <a:off x="745839" y="1219199"/>
                <a:ext cx="1733419" cy="2525019"/>
                <a:chOff x="6248398" y="1190833"/>
                <a:chExt cx="1856346" cy="2525019"/>
              </a:xfrm>
            </p:grpSpPr>
            <p:sp>
              <p:nvSpPr>
                <p:cNvPr id="43" name="Rectangle 42"/>
                <p:cNvSpPr/>
                <p:nvPr/>
              </p:nvSpPr>
              <p:spPr>
                <a:xfrm rot="5400000">
                  <a:off x="5352443" y="2086789"/>
                  <a:ext cx="2438402" cy="646492"/>
                </a:xfrm>
                <a:prstGeom prst="rect">
                  <a:avLst/>
                </a:prstGeom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44" name="Rectangle 43"/>
                <p:cNvSpPr/>
                <p:nvPr/>
              </p:nvSpPr>
              <p:spPr>
                <a:xfrm rot="5400000">
                  <a:off x="6344243" y="2088637"/>
                  <a:ext cx="2438403" cy="642796"/>
                </a:xfrm>
                <a:prstGeom prst="rect">
                  <a:avLst/>
                </a:prstGeom>
                <a:solidFill>
                  <a:schemeClr val="accent4">
                    <a:lumMod val="20000"/>
                    <a:lumOff val="80000"/>
                  </a:schemeClr>
                </a:solidFill>
              </p:spPr>
              <p:style>
                <a:lnRef idx="2">
                  <a:schemeClr val="accent4">
                    <a:shade val="50000"/>
                  </a:schemeClr>
                </a:lnRef>
                <a:fillRef idx="1">
                  <a:schemeClr val="accent4"/>
                </a:fillRef>
                <a:effectRef idx="0">
                  <a:schemeClr val="accent4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/>
                </a:p>
              </p:txBody>
            </p:sp>
            <p:sp>
              <p:nvSpPr>
                <p:cNvPr id="46" name="Left Brace 45"/>
                <p:cNvSpPr/>
                <p:nvPr/>
              </p:nvSpPr>
              <p:spPr>
                <a:xfrm>
                  <a:off x="6802116" y="2562434"/>
                  <a:ext cx="442319" cy="1028852"/>
                </a:xfrm>
                <a:prstGeom prst="leftBrace">
                  <a:avLst>
                    <a:gd name="adj1" fmla="val 11164"/>
                    <a:gd name="adj2" fmla="val 46618"/>
                  </a:avLst>
                </a:prstGeom>
                <a:solidFill>
                  <a:srgbClr val="00B050">
                    <a:alpha val="16000"/>
                  </a:srgbClr>
                </a:solidFill>
                <a:ln w="1270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wrap="none" lIns="0" tIns="0" rIns="0" bIns="0" rtlCol="0" anchor="t" anchorCtr="0"/>
                <a:lstStyle/>
                <a:p>
                  <a:pPr algn="ctr"/>
                  <a:endParaRPr lang="en-US" sz="1600" dirty="0" smtClean="0">
                    <a:latin typeface="Calibri" pitchFamily="34" charset="0"/>
                  </a:endParaRPr>
                </a:p>
                <a:p>
                  <a:pPr algn="ctr"/>
                  <a:endParaRPr lang="en-US" sz="1600" dirty="0" smtClean="0">
                    <a:latin typeface="Calibri" pitchFamily="34" charset="0"/>
                  </a:endParaRPr>
                </a:p>
              </p:txBody>
            </p:sp>
            <p:sp>
              <p:nvSpPr>
                <p:cNvPr id="47" name="Rectangle 46"/>
                <p:cNvSpPr/>
                <p:nvPr/>
              </p:nvSpPr>
              <p:spPr>
                <a:xfrm>
                  <a:off x="7244435" y="2562434"/>
                  <a:ext cx="643373" cy="1066800"/>
                </a:xfrm>
                <a:prstGeom prst="rect">
                  <a:avLst/>
                </a:prstGeom>
                <a:solidFill>
                  <a:srgbClr val="00B050">
                    <a:alpha val="15686"/>
                  </a:srgbClr>
                </a:soli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n-US" sz="1600" dirty="0">
                    <a:solidFill>
                      <a:sysClr val="windowText" lastClr="000000"/>
                    </a:solidFill>
                    <a:latin typeface="Calibri" pitchFamily="34" charset="0"/>
                  </a:endParaRPr>
                </a:p>
              </p:txBody>
            </p:sp>
            <p:sp>
              <p:nvSpPr>
                <p:cNvPr id="48" name="TextBox 47"/>
                <p:cNvSpPr txBox="1"/>
                <p:nvPr/>
              </p:nvSpPr>
              <p:spPr>
                <a:xfrm>
                  <a:off x="7019054" y="2638634"/>
                  <a:ext cx="1085690" cy="1077218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 algn="ctr"/>
                  <a:endParaRPr lang="en-US" sz="1600" dirty="0" smtClean="0">
                    <a:solidFill>
                      <a:sysClr val="windowText" lastClr="000000"/>
                    </a:solidFill>
                    <a:latin typeface="Calibri" pitchFamily="34" charset="0"/>
                  </a:endParaRPr>
                </a:p>
                <a:p>
                  <a:pPr algn="ctr"/>
                  <a:r>
                    <a:rPr lang="en-US" sz="1600" dirty="0" smtClean="0">
                      <a:ln>
                        <a:solidFill>
                          <a:srgbClr val="04500D"/>
                        </a:solidFill>
                      </a:ln>
                      <a:solidFill>
                        <a:sysClr val="windowText" lastClr="000000"/>
                      </a:solidFill>
                      <a:latin typeface="Calibri" pitchFamily="34" charset="0"/>
                    </a:rPr>
                    <a:t>Concurrent </a:t>
                  </a:r>
                </a:p>
                <a:p>
                  <a:pPr algn="ctr"/>
                  <a:r>
                    <a:rPr lang="en-US" sz="1600" dirty="0" smtClean="0">
                      <a:ln>
                        <a:solidFill>
                          <a:srgbClr val="04500D"/>
                        </a:solidFill>
                      </a:ln>
                      <a:solidFill>
                        <a:sysClr val="windowText" lastClr="000000"/>
                      </a:solidFill>
                      <a:latin typeface="Calibri" pitchFamily="34" charset="0"/>
                    </a:rPr>
                    <a:t>region</a:t>
                  </a:r>
                </a:p>
                <a:p>
                  <a:endParaRPr lang="en-US" sz="1600" dirty="0" smtClean="0">
                    <a:latin typeface="Calibri" pitchFamily="34" charset="0"/>
                  </a:endParaRPr>
                </a:p>
              </p:txBody>
            </p:sp>
            <p:sp>
              <p:nvSpPr>
                <p:cNvPr id="45" name="Rounded Rectangle 44"/>
                <p:cNvSpPr/>
                <p:nvPr/>
              </p:nvSpPr>
              <p:spPr>
                <a:xfrm>
                  <a:off x="7244435" y="1190834"/>
                  <a:ext cx="643372" cy="1371599"/>
                </a:xfrm>
                <a:prstGeom prst="roundRect">
                  <a:avLst/>
                </a:prstGeom>
                <a:solidFill>
                  <a:srgbClr val="FFFF00">
                    <a:alpha val="29000"/>
                  </a:srgbClr>
                </a:solidFill>
                <a:ln w="12700">
                  <a:solidFill>
                    <a:schemeClr val="tx1"/>
                  </a:solidFill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wrap="none" lIns="0" tIns="0" rIns="0" bIns="0" rtlCol="0" anchor="ctr" anchorCtr="0"/>
                <a:lstStyle/>
                <a:p>
                  <a:pPr algn="ctr"/>
                  <a:r>
                    <a:rPr lang="en-US" sz="1600" dirty="0" smtClean="0">
                      <a:ln>
                        <a:solidFill>
                          <a:srgbClr val="04500D"/>
                        </a:solidFill>
                      </a:ln>
                      <a:latin typeface="Calibri" pitchFamily="34" charset="0"/>
                    </a:rPr>
                    <a:t>Occurs strictly</a:t>
                  </a:r>
                </a:p>
                <a:p>
                  <a:pPr algn="ctr"/>
                  <a:r>
                    <a:rPr lang="en-US" sz="1600" dirty="0" smtClean="0">
                      <a:ln>
                        <a:solidFill>
                          <a:srgbClr val="04500D"/>
                        </a:solidFill>
                      </a:ln>
                      <a:latin typeface="Calibri" pitchFamily="34" charset="0"/>
                    </a:rPr>
                    <a:t>before *p</a:t>
                  </a:r>
                </a:p>
                <a:p>
                  <a:pPr algn="ctr"/>
                  <a:endParaRPr lang="en-US" sz="1600" dirty="0" smtClean="0">
                    <a:latin typeface="Calibri" pitchFamily="34" charset="0"/>
                  </a:endParaRPr>
                </a:p>
              </p:txBody>
            </p:sp>
          </p:grpSp>
          <p:sp>
            <p:nvSpPr>
              <p:cNvPr id="50" name="TextBox 49"/>
              <p:cNvSpPr txBox="1"/>
              <p:nvPr/>
            </p:nvSpPr>
            <p:spPr>
              <a:xfrm>
                <a:off x="1676399" y="1219200"/>
                <a:ext cx="597519" cy="255454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sz="1600" b="1" dirty="0" smtClean="0">
                    <a:latin typeface="Courier New" pitchFamily="49" charset="0"/>
                    <a:cs typeface="Courier New" pitchFamily="49" charset="0"/>
                  </a:rPr>
                  <a:t>.</a:t>
                </a:r>
              </a:p>
              <a:p>
                <a:pPr algn="ctr"/>
                <a:endParaRPr lang="en-US" sz="1600" b="1" dirty="0" smtClean="0"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endParaRPr lang="en-US" sz="1600" b="1" dirty="0" smtClean="0"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600" b="1" dirty="0" smtClean="0">
                    <a:latin typeface="Courier New" pitchFamily="49" charset="0"/>
                    <a:cs typeface="Courier New" pitchFamily="49" charset="0"/>
                  </a:rPr>
                  <a:t>.</a:t>
                </a:r>
              </a:p>
              <a:p>
                <a:pPr algn="ctr"/>
                <a:r>
                  <a:rPr lang="en-US" sz="1600" b="1" dirty="0" smtClean="0">
                    <a:latin typeface="Courier New" pitchFamily="49" charset="0"/>
                    <a:cs typeface="Courier New" pitchFamily="49" charset="0"/>
                  </a:rPr>
                  <a:t>.</a:t>
                </a:r>
              </a:p>
              <a:p>
                <a:pPr algn="ctr"/>
                <a:r>
                  <a:rPr lang="en-US" sz="1600" b="1" dirty="0" smtClean="0">
                    <a:latin typeface="Courier New" pitchFamily="49" charset="0"/>
                    <a:cs typeface="Courier New" pitchFamily="49" charset="0"/>
                  </a:rPr>
                  <a:t>.</a:t>
                </a:r>
              </a:p>
              <a:p>
                <a:pPr algn="ctr"/>
                <a:r>
                  <a:rPr lang="en-US" sz="1600" b="1" dirty="0" smtClean="0">
                    <a:latin typeface="Courier New" pitchFamily="49" charset="0"/>
                    <a:cs typeface="Courier New" pitchFamily="49" charset="0"/>
                  </a:rPr>
                  <a:t>p=NULL</a:t>
                </a:r>
              </a:p>
              <a:p>
                <a:pPr algn="ctr"/>
                <a:endParaRPr lang="en-US" sz="1600" b="1" dirty="0" smtClean="0"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endParaRPr lang="en-US" sz="1600" b="1" dirty="0" smtClean="0">
                  <a:latin typeface="Courier New" pitchFamily="49" charset="0"/>
                  <a:cs typeface="Courier New" pitchFamily="49" charset="0"/>
                </a:endParaRPr>
              </a:p>
              <a:p>
                <a:pPr algn="ctr"/>
                <a:r>
                  <a:rPr lang="en-US" sz="1600" b="1" dirty="0" smtClean="0">
                    <a:latin typeface="Courier New" pitchFamily="49" charset="0"/>
                    <a:cs typeface="Courier New" pitchFamily="49" charset="0"/>
                  </a:rPr>
                  <a:t>.</a:t>
                </a:r>
              </a:p>
            </p:txBody>
          </p:sp>
        </p:grpSp>
        <p:sp>
          <p:nvSpPr>
            <p:cNvPr id="30" name="TextBox 29"/>
            <p:cNvSpPr txBox="1"/>
            <p:nvPr/>
          </p:nvSpPr>
          <p:spPr>
            <a:xfrm>
              <a:off x="2514600" y="1219200"/>
              <a:ext cx="1143000" cy="255454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p=malloc</a:t>
              </a:r>
            </a:p>
            <a:p>
              <a:pPr algn="ctr"/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*p=…</a:t>
              </a:r>
            </a:p>
            <a:p>
              <a:pPr algn="ctr"/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.</a:t>
              </a:r>
            </a:p>
            <a:p>
              <a:pPr algn="ctr"/>
              <a:r>
                <a:rPr lang="en-US" sz="1600" b="1" dirty="0" smtClean="0">
                  <a:latin typeface="Courier New" pitchFamily="49" charset="0"/>
                  <a:cs typeface="Courier New" pitchFamily="49" charset="0"/>
                </a:rPr>
                <a:t>.</a:t>
              </a:r>
            </a:p>
          </p:txBody>
        </p:sp>
      </p:grpSp>
      <p:grpSp>
        <p:nvGrpSpPr>
          <p:cNvPr id="32" name="Group 31"/>
          <p:cNvGrpSpPr/>
          <p:nvPr/>
        </p:nvGrpSpPr>
        <p:grpSpPr>
          <a:xfrm>
            <a:off x="6527576" y="2590800"/>
            <a:ext cx="635224" cy="1066800"/>
            <a:chOff x="4191000" y="2514600"/>
            <a:chExt cx="635224" cy="914400"/>
          </a:xfrm>
        </p:grpSpPr>
        <p:grpSp>
          <p:nvGrpSpPr>
            <p:cNvPr id="33" name="Group 54"/>
            <p:cNvGrpSpPr/>
            <p:nvPr/>
          </p:nvGrpSpPr>
          <p:grpSpPr>
            <a:xfrm>
              <a:off x="4191000" y="2514600"/>
              <a:ext cx="457200" cy="914400"/>
              <a:chOff x="4267200" y="3048000"/>
              <a:chExt cx="457200" cy="762000"/>
            </a:xfrm>
          </p:grpSpPr>
          <p:cxnSp>
            <p:nvCxnSpPr>
              <p:cNvPr id="35" name="Straight Connector 34"/>
              <p:cNvCxnSpPr/>
              <p:nvPr/>
            </p:nvCxnSpPr>
            <p:spPr>
              <a:xfrm rot="5400000">
                <a:off x="4114800" y="3429000"/>
                <a:ext cx="7620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6" name="Straight Connector 35"/>
              <p:cNvCxnSpPr/>
              <p:nvPr/>
            </p:nvCxnSpPr>
            <p:spPr>
              <a:xfrm rot="10800000">
                <a:off x="4267200" y="3048000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37" name="Straight Connector 36"/>
              <p:cNvCxnSpPr/>
              <p:nvPr/>
            </p:nvCxnSpPr>
            <p:spPr>
              <a:xfrm rot="10800000">
                <a:off x="4267200" y="3809999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4" name="TextBox 33"/>
            <p:cNvSpPr txBox="1"/>
            <p:nvPr/>
          </p:nvSpPr>
          <p:spPr>
            <a:xfrm>
              <a:off x="4379948" y="2769310"/>
              <a:ext cx="446276" cy="303380"/>
            </a:xfrm>
            <a:prstGeom prst="rect">
              <a:avLst/>
            </a:prstGeom>
            <a:noFill/>
            <a:ln>
              <a:noFill/>
            </a:ln>
          </p:spPr>
          <p:txBody>
            <a:bodyPr vert="horz" wrap="square" rtlCol="0" anchor="ctr" anchorCtr="0">
              <a:spAutoFit/>
            </a:bodyPr>
            <a:lstStyle/>
            <a:p>
              <a:pPr algn="ctr"/>
              <a:r>
                <a:rPr lang="en-US" sz="1700" i="1" dirty="0" smtClean="0">
                  <a:latin typeface="Calibri" pitchFamily="34" charset="0"/>
                </a:rPr>
                <a:t>W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Content Placeholder 26"/>
          <p:cNvSpPr>
            <a:spLocks noGrp="1"/>
          </p:cNvSpPr>
          <p:nvPr>
            <p:ph idx="1"/>
          </p:nvPr>
        </p:nvSpPr>
        <p:spPr>
          <a:xfrm>
            <a:off x="457200" y="4876800"/>
            <a:ext cx="8229600" cy="1295400"/>
          </a:xfrm>
        </p:spPr>
        <p:txBody>
          <a:bodyPr>
            <a:noAutofit/>
          </a:bodyPr>
          <a:lstStyle/>
          <a:p>
            <a:r>
              <a:rPr lang="en-US" sz="1800" dirty="0" smtClean="0"/>
              <a:t>Concept:  dynamically cut across all threads</a:t>
            </a:r>
          </a:p>
          <a:p>
            <a:pPr lvl="1"/>
            <a:r>
              <a:rPr lang="en-US" sz="1800" dirty="0" smtClean="0"/>
              <a:t>Divide execution into </a:t>
            </a:r>
            <a:r>
              <a:rPr lang="en-US" sz="1800" b="1" i="1" dirty="0" smtClean="0">
                <a:solidFill>
                  <a:schemeClr val="accent4"/>
                </a:solidFill>
              </a:rPr>
              <a:t>epochs</a:t>
            </a:r>
            <a:endParaRPr lang="en-US" sz="1800" dirty="0" smtClean="0"/>
          </a:p>
          <a:p>
            <a:r>
              <a:rPr lang="en-US" sz="1800" dirty="0" smtClean="0"/>
              <a:t>Cuts need only be roughly aligned:  incorporate “stagger” time </a:t>
            </a:r>
            <a:r>
              <a:rPr lang="en-US" sz="1800" i="1" dirty="0" smtClean="0"/>
              <a:t>S</a:t>
            </a:r>
            <a:r>
              <a:rPr lang="en-US" sz="1800" dirty="0" smtClean="0"/>
              <a:t> </a:t>
            </a:r>
          </a:p>
          <a:p>
            <a:r>
              <a:rPr lang="en-US" sz="1800" dirty="0" smtClean="0"/>
              <a:t>Can be done in software, using a token ring/fence—no special hardware required!</a:t>
            </a:r>
          </a:p>
          <a:p>
            <a:endParaRPr lang="en-US" sz="180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Butterfly Analysis: Bounding Uncertainty</a:t>
            </a:r>
            <a:endParaRPr lang="en-US" dirty="0"/>
          </a:p>
        </p:txBody>
      </p:sp>
      <p:sp>
        <p:nvSpPr>
          <p:cNvPr id="6" name="Rectangle 5"/>
          <p:cNvSpPr/>
          <p:nvPr/>
        </p:nvSpPr>
        <p:spPr>
          <a:xfrm>
            <a:off x="1295400" y="1401201"/>
            <a:ext cx="2057400" cy="344904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7" name="Rectangle 6"/>
          <p:cNvSpPr/>
          <p:nvPr/>
        </p:nvSpPr>
        <p:spPr>
          <a:xfrm>
            <a:off x="4038600" y="1401201"/>
            <a:ext cx="2057400" cy="344904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p=malloc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3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*p=…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</p:txBody>
      </p:sp>
      <p:sp>
        <p:nvSpPr>
          <p:cNvPr id="8" name="Rectangle 7"/>
          <p:cNvSpPr/>
          <p:nvPr/>
        </p:nvSpPr>
        <p:spPr>
          <a:xfrm>
            <a:off x="6781800" y="1401201"/>
            <a:ext cx="2057400" cy="3449047"/>
          </a:xfrm>
          <a:prstGeom prst="rect">
            <a:avLst/>
          </a:prstGeom>
          <a:noFill/>
          <a:ln>
            <a:solidFill>
              <a:srgbClr val="00206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tIns="91440" bIns="91440" rtlCol="0" anchor="t" anchorCtr="0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p=NULL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</a:p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.</a:t>
            </a:r>
            <a:endParaRPr lang="en-US" sz="2000" b="1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676400" y="990600"/>
            <a:ext cx="67056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latin typeface="Calibri" pitchFamily="34" charset="0"/>
              </a:rPr>
              <a:t>  Thread 1                                     Thread 2                                     Thread 3</a:t>
            </a:r>
            <a:endParaRPr lang="en-US" dirty="0">
              <a:latin typeface="Calibri" pitchFamily="34" charset="0"/>
            </a:endParaRPr>
          </a:p>
        </p:txBody>
      </p:sp>
      <p:sp>
        <p:nvSpPr>
          <p:cNvPr id="17" name="Down Arrow 16"/>
          <p:cNvSpPr/>
          <p:nvPr/>
        </p:nvSpPr>
        <p:spPr>
          <a:xfrm>
            <a:off x="762000" y="4191000"/>
            <a:ext cx="457200" cy="674722"/>
          </a:xfrm>
          <a:prstGeom prst="downArrow">
            <a:avLst/>
          </a:prstGeom>
          <a:noFill/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600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sz="1600" dirty="0">
              <a:solidFill>
                <a:schemeClr val="tx1"/>
              </a:solidFill>
              <a:latin typeface="Calibri" pitchFamily="34" charset="0"/>
            </a:endParaRPr>
          </a:p>
        </p:txBody>
      </p:sp>
      <p:cxnSp>
        <p:nvCxnSpPr>
          <p:cNvPr id="27" name="Straight Connector 26"/>
          <p:cNvCxnSpPr/>
          <p:nvPr/>
        </p:nvCxnSpPr>
        <p:spPr>
          <a:xfrm>
            <a:off x="1295400" y="2408799"/>
            <a:ext cx="7543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8" name="Straight Connector 27"/>
          <p:cNvCxnSpPr/>
          <p:nvPr/>
        </p:nvCxnSpPr>
        <p:spPr>
          <a:xfrm>
            <a:off x="1295400" y="3723559"/>
            <a:ext cx="75438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3" name="Group 30"/>
          <p:cNvGrpSpPr/>
          <p:nvPr/>
        </p:nvGrpSpPr>
        <p:grpSpPr>
          <a:xfrm>
            <a:off x="160090" y="1752600"/>
            <a:ext cx="8755311" cy="1981200"/>
            <a:chOff x="160090" y="3782217"/>
            <a:chExt cx="8755311" cy="1981200"/>
          </a:xfrm>
        </p:grpSpPr>
        <p:sp>
          <p:nvSpPr>
            <p:cNvPr id="14" name="Rounded Rectangle 197"/>
            <p:cNvSpPr>
              <a:spLocks noChangeArrowheads="1"/>
            </p:cNvSpPr>
            <p:nvPr/>
          </p:nvSpPr>
          <p:spPr bwMode="auto">
            <a:xfrm>
              <a:off x="1143001" y="4468018"/>
              <a:ext cx="7772400" cy="1295399"/>
            </a:xfrm>
            <a:prstGeom prst="roundRect">
              <a:avLst>
                <a:gd name="adj" fmla="val 16667"/>
              </a:avLst>
            </a:prstGeom>
            <a:noFill/>
            <a:ln w="76200" algn="ctr">
              <a:solidFill>
                <a:schemeClr val="accent2">
                  <a:lumMod val="75000"/>
                </a:schemeClr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pPr defTabSz="3028950"/>
              <a:endParaRPr lang="en-US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6" name="Right Arrow 202"/>
            <p:cNvSpPr>
              <a:spLocks noChangeArrowheads="1"/>
            </p:cNvSpPr>
            <p:nvPr/>
          </p:nvSpPr>
          <p:spPr bwMode="auto">
            <a:xfrm rot="12687502" flipH="1">
              <a:off x="592976" y="4121008"/>
              <a:ext cx="528506" cy="377164"/>
            </a:xfrm>
            <a:prstGeom prst="rightArrow">
              <a:avLst>
                <a:gd name="adj1" fmla="val 50000"/>
                <a:gd name="adj2" fmla="val 49998"/>
              </a:avLst>
            </a:prstGeom>
            <a:solidFill>
              <a:schemeClr val="accent2">
                <a:lumMod val="75000"/>
              </a:schemeClr>
            </a:solidFill>
            <a:ln w="9525" algn="ctr">
              <a:solidFill>
                <a:schemeClr val="accent2">
                  <a:lumMod val="75000"/>
                </a:schemeClr>
              </a:solidFill>
              <a:prstDash val="sysDot"/>
              <a:round/>
              <a:headEnd/>
              <a:tailEnd/>
            </a:ln>
          </p:spPr>
          <p:txBody>
            <a:bodyPr/>
            <a:lstStyle/>
            <a:p>
              <a:pPr defTabSz="3028950"/>
              <a:endParaRPr lang="en-US" sz="3000" dirty="0">
                <a:solidFill>
                  <a:schemeClr val="bg1"/>
                </a:solidFill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8" name="TextBox 22"/>
            <p:cNvSpPr txBox="1">
              <a:spLocks noChangeArrowheads="1"/>
            </p:cNvSpPr>
            <p:nvPr/>
          </p:nvSpPr>
          <p:spPr bwMode="auto">
            <a:xfrm>
              <a:off x="160090" y="3782217"/>
              <a:ext cx="982910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square">
              <a:spAutoFit/>
            </a:bodyPr>
            <a:lstStyle/>
            <a:p>
              <a:r>
                <a:rPr lang="en-US" sz="1600" b="1" dirty="0">
                  <a:solidFill>
                    <a:schemeClr val="accent2">
                      <a:lumMod val="75000"/>
                    </a:schemeClr>
                  </a:solidFill>
                  <a:latin typeface="Calibri" pitchFamily="34" charset="0"/>
                  <a:cs typeface="Times New Roman" pitchFamily="18" charset="0"/>
                </a:rPr>
                <a:t>Epoch</a:t>
              </a:r>
            </a:p>
          </p:txBody>
        </p:sp>
      </p:grpSp>
      <p:cxnSp>
        <p:nvCxnSpPr>
          <p:cNvPr id="21" name="Straight Connector 20"/>
          <p:cNvCxnSpPr/>
          <p:nvPr/>
        </p:nvCxnSpPr>
        <p:spPr>
          <a:xfrm>
            <a:off x="1295400" y="2209800"/>
            <a:ext cx="205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>
            <a:off x="4038600" y="2438400"/>
            <a:ext cx="205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>
            <a:off x="6781800" y="2743200"/>
            <a:ext cx="205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>
            <a:off x="1295400" y="4114800"/>
            <a:ext cx="205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/>
          <p:cNvCxnSpPr/>
          <p:nvPr/>
        </p:nvCxnSpPr>
        <p:spPr>
          <a:xfrm>
            <a:off x="4038600" y="4343400"/>
            <a:ext cx="205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Straight Connector 30"/>
          <p:cNvCxnSpPr/>
          <p:nvPr/>
        </p:nvCxnSpPr>
        <p:spPr>
          <a:xfrm>
            <a:off x="6781800" y="4648200"/>
            <a:ext cx="2057400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 55"/>
          <p:cNvGrpSpPr/>
          <p:nvPr/>
        </p:nvGrpSpPr>
        <p:grpSpPr>
          <a:xfrm>
            <a:off x="125586" y="1763807"/>
            <a:ext cx="8713614" cy="2884393"/>
            <a:chOff x="125586" y="1763807"/>
            <a:chExt cx="8713614" cy="2884393"/>
          </a:xfrm>
        </p:grpSpPr>
        <p:grpSp>
          <p:nvGrpSpPr>
            <p:cNvPr id="5" name="Group 30"/>
            <p:cNvGrpSpPr/>
            <p:nvPr/>
          </p:nvGrpSpPr>
          <p:grpSpPr>
            <a:xfrm rot="442984">
              <a:off x="125586" y="1763807"/>
              <a:ext cx="1183424" cy="742938"/>
              <a:chOff x="-116625" y="4149136"/>
              <a:chExt cx="1183424" cy="742938"/>
            </a:xfrm>
          </p:grpSpPr>
          <p:sp>
            <p:nvSpPr>
              <p:cNvPr id="34" name="Right Arrow 202"/>
              <p:cNvSpPr>
                <a:spLocks noChangeArrowheads="1"/>
              </p:cNvSpPr>
              <p:nvPr/>
            </p:nvSpPr>
            <p:spPr bwMode="auto">
              <a:xfrm rot="12687502" flipH="1">
                <a:off x="538293" y="4514910"/>
                <a:ext cx="528506" cy="377164"/>
              </a:xfrm>
              <a:prstGeom prst="rightArrow">
                <a:avLst>
                  <a:gd name="adj1" fmla="val 50000"/>
                  <a:gd name="adj2" fmla="val 49998"/>
                </a:avLst>
              </a:prstGeom>
              <a:solidFill>
                <a:schemeClr val="accent2">
                  <a:lumMod val="75000"/>
                </a:schemeClr>
              </a:solidFill>
              <a:ln w="9525" algn="ctr">
                <a:solidFill>
                  <a:schemeClr val="accent2">
                    <a:lumMod val="75000"/>
                  </a:schemeClr>
                </a:solidFill>
                <a:prstDash val="sysDot"/>
                <a:round/>
                <a:headEnd/>
                <a:tailEnd/>
              </a:ln>
            </p:spPr>
            <p:txBody>
              <a:bodyPr/>
              <a:lstStyle/>
              <a:p>
                <a:pPr defTabSz="3028950"/>
                <a:endParaRPr lang="en-US" sz="3000" dirty="0">
                  <a:solidFill>
                    <a:schemeClr val="bg1"/>
                  </a:solidFill>
                  <a:latin typeface="Calibri" pitchFamily="34" charset="0"/>
                  <a:cs typeface="Times New Roman" pitchFamily="18" charset="0"/>
                </a:endParaRPr>
              </a:p>
            </p:txBody>
          </p:sp>
          <p:sp>
            <p:nvSpPr>
              <p:cNvPr id="35" name="TextBox 22"/>
              <p:cNvSpPr txBox="1">
                <a:spLocks noChangeArrowheads="1"/>
              </p:cNvSpPr>
              <p:nvPr/>
            </p:nvSpPr>
            <p:spPr bwMode="auto">
              <a:xfrm rot="21157016">
                <a:off x="-116625" y="4149136"/>
                <a:ext cx="982910" cy="33855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square">
                <a:spAutoFit/>
              </a:bodyPr>
              <a:lstStyle/>
              <a:p>
                <a:r>
                  <a:rPr lang="en-US" sz="1600" b="1" dirty="0">
                    <a:solidFill>
                      <a:schemeClr val="accent2">
                        <a:lumMod val="75000"/>
                      </a:schemeClr>
                    </a:solidFill>
                    <a:latin typeface="Calibri" pitchFamily="34" charset="0"/>
                    <a:cs typeface="Times New Roman" pitchFamily="18" charset="0"/>
                  </a:rPr>
                  <a:t>Epoch</a:t>
                </a:r>
              </a:p>
            </p:txBody>
          </p:sp>
        </p:grpSp>
        <p:grpSp>
          <p:nvGrpSpPr>
            <p:cNvPr id="9" name="Group 53"/>
            <p:cNvGrpSpPr/>
            <p:nvPr/>
          </p:nvGrpSpPr>
          <p:grpSpPr>
            <a:xfrm>
              <a:off x="1295400" y="2209800"/>
              <a:ext cx="7543800" cy="2438400"/>
              <a:chOff x="1295400" y="2209800"/>
              <a:chExt cx="7543800" cy="2438400"/>
            </a:xfrm>
          </p:grpSpPr>
          <p:grpSp>
            <p:nvGrpSpPr>
              <p:cNvPr id="10" name="Group 44"/>
              <p:cNvGrpSpPr/>
              <p:nvPr/>
            </p:nvGrpSpPr>
            <p:grpSpPr>
              <a:xfrm>
                <a:off x="1295400" y="2209800"/>
                <a:ext cx="7543800" cy="533400"/>
                <a:chOff x="1295400" y="2209800"/>
                <a:chExt cx="7543800" cy="533400"/>
              </a:xfrm>
            </p:grpSpPr>
            <p:cxnSp>
              <p:nvCxnSpPr>
                <p:cNvPr id="37" name="Elbow Connector 36"/>
                <p:cNvCxnSpPr/>
                <p:nvPr/>
              </p:nvCxnSpPr>
              <p:spPr>
                <a:xfrm>
                  <a:off x="1295400" y="2209800"/>
                  <a:ext cx="4114800" cy="228600"/>
                </a:xfrm>
                <a:prstGeom prst="bentConnector3">
                  <a:avLst>
                    <a:gd name="adj1" fmla="val 50000"/>
                  </a:avLst>
                </a:prstGeom>
                <a:ln w="57150">
                  <a:solidFill>
                    <a:schemeClr val="accent2">
                      <a:lumMod val="75000"/>
                    </a:schemeClr>
                  </a:solidFill>
                  <a:prstDash val="sysDas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1" name="Elbow Connector 40"/>
                <p:cNvCxnSpPr/>
                <p:nvPr/>
              </p:nvCxnSpPr>
              <p:spPr>
                <a:xfrm>
                  <a:off x="5410200" y="2438400"/>
                  <a:ext cx="1371600" cy="304800"/>
                </a:xfrm>
                <a:prstGeom prst="bentConnector3">
                  <a:avLst>
                    <a:gd name="adj1" fmla="val 50000"/>
                  </a:avLst>
                </a:prstGeom>
                <a:ln w="57150">
                  <a:solidFill>
                    <a:schemeClr val="accent2">
                      <a:lumMod val="75000"/>
                    </a:schemeClr>
                  </a:solidFill>
                  <a:prstDash val="sysDas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3" name="Straight Connector 42"/>
                <p:cNvCxnSpPr/>
                <p:nvPr/>
              </p:nvCxnSpPr>
              <p:spPr>
                <a:xfrm>
                  <a:off x="6858000" y="2743200"/>
                  <a:ext cx="198120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75000"/>
                    </a:schemeClr>
                  </a:solidFill>
                  <a:prstDash val="sysDas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grpSp>
            <p:nvGrpSpPr>
              <p:cNvPr id="11" name="Group 45"/>
              <p:cNvGrpSpPr/>
              <p:nvPr/>
            </p:nvGrpSpPr>
            <p:grpSpPr>
              <a:xfrm>
                <a:off x="1295400" y="4114800"/>
                <a:ext cx="7543800" cy="533400"/>
                <a:chOff x="1295400" y="2362200"/>
                <a:chExt cx="7543800" cy="533400"/>
              </a:xfrm>
            </p:grpSpPr>
            <p:cxnSp>
              <p:nvCxnSpPr>
                <p:cNvPr id="47" name="Elbow Connector 46"/>
                <p:cNvCxnSpPr/>
                <p:nvPr/>
              </p:nvCxnSpPr>
              <p:spPr>
                <a:xfrm>
                  <a:off x="1295400" y="2362200"/>
                  <a:ext cx="4114800" cy="228600"/>
                </a:xfrm>
                <a:prstGeom prst="bentConnector3">
                  <a:avLst>
                    <a:gd name="adj1" fmla="val 50000"/>
                  </a:avLst>
                </a:prstGeom>
                <a:ln w="57150">
                  <a:solidFill>
                    <a:schemeClr val="accent2">
                      <a:lumMod val="75000"/>
                    </a:schemeClr>
                  </a:solidFill>
                  <a:prstDash val="sysDas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8" name="Elbow Connector 47"/>
                <p:cNvCxnSpPr/>
                <p:nvPr/>
              </p:nvCxnSpPr>
              <p:spPr>
                <a:xfrm>
                  <a:off x="5410200" y="2590800"/>
                  <a:ext cx="1371600" cy="304800"/>
                </a:xfrm>
                <a:prstGeom prst="bentConnector3">
                  <a:avLst>
                    <a:gd name="adj1" fmla="val 50000"/>
                  </a:avLst>
                </a:prstGeom>
                <a:ln w="57150">
                  <a:solidFill>
                    <a:schemeClr val="accent2">
                      <a:lumMod val="75000"/>
                    </a:schemeClr>
                  </a:solidFill>
                  <a:prstDash val="sysDas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49" name="Straight Connector 48"/>
                <p:cNvCxnSpPr/>
                <p:nvPr/>
              </p:nvCxnSpPr>
              <p:spPr>
                <a:xfrm>
                  <a:off x="6858000" y="2895600"/>
                  <a:ext cx="1981200" cy="0"/>
                </a:xfrm>
                <a:prstGeom prst="line">
                  <a:avLst/>
                </a:prstGeom>
                <a:ln w="57150">
                  <a:solidFill>
                    <a:schemeClr val="accent2">
                      <a:lumMod val="75000"/>
                    </a:schemeClr>
                  </a:solidFill>
                  <a:prstDash val="sysDash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cxnSp>
            <p:nvCxnSpPr>
              <p:cNvPr id="51" name="Straight Connector 50"/>
              <p:cNvCxnSpPr/>
              <p:nvPr/>
            </p:nvCxnSpPr>
            <p:spPr>
              <a:xfrm rot="5400000">
                <a:off x="419100" y="3086100"/>
                <a:ext cx="1752600" cy="0"/>
              </a:xfrm>
              <a:prstGeom prst="line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  <a:prstDash val="sys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53" name="Straight Connector 52"/>
              <p:cNvCxnSpPr/>
              <p:nvPr/>
            </p:nvCxnSpPr>
            <p:spPr>
              <a:xfrm>
                <a:off x="8839200" y="2743200"/>
                <a:ext cx="0" cy="1905000"/>
              </a:xfrm>
              <a:prstGeom prst="line">
                <a:avLst/>
              </a:prstGeom>
              <a:ln w="57150">
                <a:solidFill>
                  <a:schemeClr val="accent2">
                    <a:lumMod val="75000"/>
                  </a:schemeClr>
                </a:solidFill>
                <a:prstDash val="sysDash"/>
                <a:tailEnd type="non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13" name="Group 35"/>
          <p:cNvGrpSpPr/>
          <p:nvPr/>
        </p:nvGrpSpPr>
        <p:grpSpPr>
          <a:xfrm>
            <a:off x="152400" y="2438401"/>
            <a:ext cx="729481" cy="1371599"/>
            <a:chOff x="4191000" y="2514600"/>
            <a:chExt cx="729481" cy="914400"/>
          </a:xfrm>
        </p:grpSpPr>
        <p:grpSp>
          <p:nvGrpSpPr>
            <p:cNvPr id="19" name="Group 54"/>
            <p:cNvGrpSpPr/>
            <p:nvPr/>
          </p:nvGrpSpPr>
          <p:grpSpPr>
            <a:xfrm>
              <a:off x="4191000" y="2514600"/>
              <a:ext cx="457200" cy="914400"/>
              <a:chOff x="4267200" y="3048000"/>
              <a:chExt cx="457200" cy="762000"/>
            </a:xfrm>
          </p:grpSpPr>
          <p:cxnSp>
            <p:nvCxnSpPr>
              <p:cNvPr id="40" name="Straight Connector 39"/>
              <p:cNvCxnSpPr/>
              <p:nvPr/>
            </p:nvCxnSpPr>
            <p:spPr>
              <a:xfrm rot="5400000">
                <a:off x="4114800" y="3429000"/>
                <a:ext cx="7620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2" name="Straight Connector 41"/>
              <p:cNvCxnSpPr/>
              <p:nvPr/>
            </p:nvCxnSpPr>
            <p:spPr>
              <a:xfrm rot="10800000">
                <a:off x="4267200" y="3048000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44" name="Straight Connector 43"/>
              <p:cNvCxnSpPr/>
              <p:nvPr/>
            </p:nvCxnSpPr>
            <p:spPr>
              <a:xfrm rot="10800000">
                <a:off x="4267200" y="3809999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39" name="TextBox 38"/>
            <p:cNvSpPr txBox="1"/>
            <p:nvPr/>
          </p:nvSpPr>
          <p:spPr>
            <a:xfrm>
              <a:off x="4343400" y="2864078"/>
              <a:ext cx="577081" cy="215443"/>
            </a:xfrm>
            <a:prstGeom prst="rect">
              <a:avLst/>
            </a:prstGeom>
            <a:noFill/>
          </p:spPr>
          <p:txBody>
            <a:bodyPr vert="horz" wrap="square" rtlCol="0" anchor="ctr" anchorCtr="0">
              <a:spAutoFit/>
            </a:bodyPr>
            <a:lstStyle/>
            <a:p>
              <a:pPr algn="ctr"/>
              <a:r>
                <a:rPr lang="en-US" sz="1500" dirty="0" smtClean="0">
                  <a:latin typeface="Calibri" pitchFamily="34" charset="0"/>
                </a:rPr>
                <a:t>≥</a:t>
              </a:r>
              <a:r>
                <a:rPr lang="en-US" sz="1500" i="1" dirty="0" smtClean="0">
                  <a:latin typeface="Calibri" pitchFamily="34" charset="0"/>
                </a:rPr>
                <a:t>W</a:t>
              </a:r>
            </a:p>
          </p:txBody>
        </p:sp>
      </p:grpSp>
      <p:cxnSp>
        <p:nvCxnSpPr>
          <p:cNvPr id="52" name="Straight Connector 51"/>
          <p:cNvCxnSpPr/>
          <p:nvPr/>
        </p:nvCxnSpPr>
        <p:spPr>
          <a:xfrm>
            <a:off x="1828800" y="5181600"/>
            <a:ext cx="1143000" cy="0"/>
          </a:xfrm>
          <a:prstGeom prst="line">
            <a:avLst/>
          </a:prstGeom>
          <a:ln w="28575">
            <a:tailEnd type="non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cxnSp>
        <p:nvCxnSpPr>
          <p:cNvPr id="55" name="Straight Connector 54"/>
          <p:cNvCxnSpPr/>
          <p:nvPr/>
        </p:nvCxnSpPr>
        <p:spPr>
          <a:xfrm>
            <a:off x="5715000" y="6172200"/>
            <a:ext cx="2895600" cy="0"/>
          </a:xfrm>
          <a:prstGeom prst="line">
            <a:avLst/>
          </a:prstGeom>
          <a:ln w="28575">
            <a:tailEnd type="none"/>
          </a:ln>
        </p:spPr>
        <p:style>
          <a:lnRef idx="1">
            <a:schemeClr val="accent4"/>
          </a:lnRef>
          <a:fillRef idx="0">
            <a:schemeClr val="accent4"/>
          </a:fillRef>
          <a:effectRef idx="0">
            <a:schemeClr val="accent4"/>
          </a:effectRef>
          <a:fontRef idx="minor">
            <a:schemeClr val="tx1"/>
          </a:fontRef>
        </p:style>
      </p:cxnSp>
      <p:sp>
        <p:nvSpPr>
          <p:cNvPr id="50" name="TextBox 22"/>
          <p:cNvSpPr txBox="1">
            <a:spLocks noChangeArrowheads="1"/>
          </p:cNvSpPr>
          <p:nvPr/>
        </p:nvSpPr>
        <p:spPr bwMode="auto">
          <a:xfrm>
            <a:off x="3208090" y="1244025"/>
            <a:ext cx="982910" cy="584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n-US" sz="1600" b="1" dirty="0" smtClean="0">
                <a:solidFill>
                  <a:srgbClr val="FF0000"/>
                </a:solidFill>
                <a:latin typeface="Calibri" pitchFamily="34" charset="0"/>
                <a:cs typeface="Times New Roman" pitchFamily="18" charset="0"/>
              </a:rPr>
              <a:t>Not a barrier</a:t>
            </a:r>
            <a:endParaRPr lang="en-US" sz="1600" b="1" dirty="0">
              <a:solidFill>
                <a:srgbClr val="FF0000"/>
              </a:solidFill>
              <a:latin typeface="Calibri" pitchFamily="34" charset="0"/>
              <a:cs typeface="Times New Roman" pitchFamily="18" charset="0"/>
            </a:endParaRPr>
          </a:p>
        </p:txBody>
      </p:sp>
      <p:cxnSp>
        <p:nvCxnSpPr>
          <p:cNvPr id="64" name="Straight Arrow Connector 63"/>
          <p:cNvCxnSpPr/>
          <p:nvPr/>
        </p:nvCxnSpPr>
        <p:spPr>
          <a:xfrm rot="5400000">
            <a:off x="3394745" y="2056606"/>
            <a:ext cx="609600" cy="1588"/>
          </a:xfrm>
          <a:prstGeom prst="straightConnector1">
            <a:avLst/>
          </a:prstGeom>
          <a:ln w="12700">
            <a:solidFill>
              <a:srgbClr val="FF0000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5" name="Group 64"/>
          <p:cNvGrpSpPr/>
          <p:nvPr/>
        </p:nvGrpSpPr>
        <p:grpSpPr>
          <a:xfrm>
            <a:off x="152400" y="2743201"/>
            <a:ext cx="729481" cy="1371599"/>
            <a:chOff x="4191000" y="2514600"/>
            <a:chExt cx="729481" cy="914400"/>
          </a:xfrm>
        </p:grpSpPr>
        <p:grpSp>
          <p:nvGrpSpPr>
            <p:cNvPr id="26" name="Group 54"/>
            <p:cNvGrpSpPr/>
            <p:nvPr/>
          </p:nvGrpSpPr>
          <p:grpSpPr>
            <a:xfrm>
              <a:off x="4191000" y="2514600"/>
              <a:ext cx="457200" cy="914400"/>
              <a:chOff x="4267200" y="3048000"/>
              <a:chExt cx="457200" cy="762000"/>
            </a:xfrm>
          </p:grpSpPr>
          <p:cxnSp>
            <p:nvCxnSpPr>
              <p:cNvPr id="68" name="Straight Connector 67"/>
              <p:cNvCxnSpPr/>
              <p:nvPr/>
            </p:nvCxnSpPr>
            <p:spPr>
              <a:xfrm rot="5400000">
                <a:off x="4114800" y="3429000"/>
                <a:ext cx="7620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69" name="Straight Connector 68"/>
              <p:cNvCxnSpPr/>
              <p:nvPr/>
            </p:nvCxnSpPr>
            <p:spPr>
              <a:xfrm rot="10800000">
                <a:off x="4267200" y="3048000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0" name="Straight Connector 69"/>
              <p:cNvCxnSpPr/>
              <p:nvPr/>
            </p:nvCxnSpPr>
            <p:spPr>
              <a:xfrm rot="10800000">
                <a:off x="4267200" y="3809999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67" name="TextBox 66"/>
            <p:cNvSpPr txBox="1"/>
            <p:nvPr/>
          </p:nvSpPr>
          <p:spPr>
            <a:xfrm>
              <a:off x="4343400" y="2864078"/>
              <a:ext cx="577081" cy="215443"/>
            </a:xfrm>
            <a:prstGeom prst="rect">
              <a:avLst/>
            </a:prstGeom>
            <a:noFill/>
          </p:spPr>
          <p:txBody>
            <a:bodyPr vert="horz" wrap="square" rtlCol="0" anchor="ctr" anchorCtr="0">
              <a:spAutoFit/>
            </a:bodyPr>
            <a:lstStyle/>
            <a:p>
              <a:pPr algn="ctr"/>
              <a:r>
                <a:rPr lang="en-US" sz="1500" dirty="0" smtClean="0">
                  <a:latin typeface="Calibri" pitchFamily="34" charset="0"/>
                </a:rPr>
                <a:t>≥</a:t>
              </a:r>
              <a:r>
                <a:rPr lang="en-US" sz="1500" i="1" dirty="0" smtClean="0">
                  <a:latin typeface="Calibri" pitchFamily="34" charset="0"/>
                </a:rPr>
                <a:t>W</a:t>
              </a:r>
            </a:p>
          </p:txBody>
        </p:sp>
      </p:grpSp>
      <p:grpSp>
        <p:nvGrpSpPr>
          <p:cNvPr id="32" name="Group 35"/>
          <p:cNvGrpSpPr/>
          <p:nvPr/>
        </p:nvGrpSpPr>
        <p:grpSpPr>
          <a:xfrm>
            <a:off x="150361" y="2209801"/>
            <a:ext cx="731520" cy="533399"/>
            <a:chOff x="4191000" y="2514600"/>
            <a:chExt cx="729481" cy="914400"/>
          </a:xfrm>
        </p:grpSpPr>
        <p:grpSp>
          <p:nvGrpSpPr>
            <p:cNvPr id="33" name="Group 54"/>
            <p:cNvGrpSpPr/>
            <p:nvPr/>
          </p:nvGrpSpPr>
          <p:grpSpPr>
            <a:xfrm>
              <a:off x="4191000" y="2514600"/>
              <a:ext cx="457200" cy="914400"/>
              <a:chOff x="4267200" y="3048000"/>
              <a:chExt cx="457200" cy="762000"/>
            </a:xfrm>
          </p:grpSpPr>
          <p:cxnSp>
            <p:nvCxnSpPr>
              <p:cNvPr id="74" name="Straight Connector 73"/>
              <p:cNvCxnSpPr/>
              <p:nvPr/>
            </p:nvCxnSpPr>
            <p:spPr>
              <a:xfrm rot="5400000">
                <a:off x="4109603" y="3429000"/>
                <a:ext cx="7620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5" name="Straight Connector 74"/>
              <p:cNvCxnSpPr/>
              <p:nvPr/>
            </p:nvCxnSpPr>
            <p:spPr>
              <a:xfrm rot="10800000">
                <a:off x="4267200" y="3048000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6" name="Straight Connector 75"/>
              <p:cNvCxnSpPr/>
              <p:nvPr/>
            </p:nvCxnSpPr>
            <p:spPr>
              <a:xfrm rot="10800000">
                <a:off x="4267200" y="3809999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73" name="TextBox 72"/>
            <p:cNvSpPr txBox="1"/>
            <p:nvPr/>
          </p:nvSpPr>
          <p:spPr>
            <a:xfrm>
              <a:off x="4343400" y="2694801"/>
              <a:ext cx="577081" cy="553998"/>
            </a:xfrm>
            <a:prstGeom prst="rect">
              <a:avLst/>
            </a:prstGeom>
            <a:noFill/>
          </p:spPr>
          <p:txBody>
            <a:bodyPr vert="horz" wrap="square" rtlCol="0" anchor="ctr" anchorCtr="0">
              <a:spAutoFit/>
            </a:bodyPr>
            <a:lstStyle/>
            <a:p>
              <a:pPr algn="ctr"/>
              <a:r>
                <a:rPr lang="en-US" sz="1500" i="1" dirty="0" smtClean="0">
                  <a:latin typeface="Calibri" pitchFamily="34" charset="0"/>
                </a:rPr>
                <a:t>S</a:t>
              </a:r>
            </a:p>
          </p:txBody>
        </p:sp>
      </p:grpSp>
    </p:spTree>
    <p:custDataLst>
      <p:tags r:id="rId1"/>
    </p:custDataLst>
  </p:cSld>
  <p:clrMapOvr>
    <a:masterClrMapping/>
  </p:clrMapOvr>
  <p:transition advTm="16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7" fill="hold">
                      <p:stCondLst>
                        <p:cond delay="indefinite"/>
                      </p:stCondLst>
                      <p:childTnLst>
                        <p:par>
                          <p:cTn id="58" fill="hold">
                            <p:stCondLst>
                              <p:cond delay="0"/>
                            </p:stCondLst>
                            <p:childTnLst>
                              <p:par>
                                <p:cTn id="5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0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Rounded Rectangle 65"/>
          <p:cNvSpPr/>
          <p:nvPr/>
        </p:nvSpPr>
        <p:spPr>
          <a:xfrm>
            <a:off x="3048000" y="2971800"/>
            <a:ext cx="3048000" cy="609600"/>
          </a:xfrm>
          <a:prstGeom prst="roundRect">
            <a:avLst/>
          </a:prstGeom>
          <a:solidFill>
            <a:srgbClr val="FFD85D"/>
          </a:solidFill>
          <a:ln>
            <a:solidFill>
              <a:srgbClr val="FFD8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ounded Rectangle 9"/>
          <p:cNvSpPr/>
          <p:nvPr/>
        </p:nvSpPr>
        <p:spPr>
          <a:xfrm>
            <a:off x="3048000" y="1828800"/>
            <a:ext cx="3048000" cy="609600"/>
          </a:xfrm>
          <a:prstGeom prst="roundRect">
            <a:avLst/>
          </a:prstGeom>
          <a:solidFill>
            <a:srgbClr val="FFD85D"/>
          </a:solidFill>
          <a:ln>
            <a:solidFill>
              <a:srgbClr val="FFD85D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6" name="Rounded Rectangle 85"/>
          <p:cNvSpPr/>
          <p:nvPr/>
        </p:nvSpPr>
        <p:spPr>
          <a:xfrm>
            <a:off x="3048000" y="3549627"/>
            <a:ext cx="3048000" cy="533400"/>
          </a:xfrm>
          <a:prstGeom prst="roundRect">
            <a:avLst/>
          </a:prstGeom>
          <a:solidFill>
            <a:srgbClr val="FE695E"/>
          </a:solidFill>
          <a:ln>
            <a:solidFill>
              <a:srgbClr val="FE69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4" name="Rounded Rectangle 83"/>
          <p:cNvSpPr/>
          <p:nvPr/>
        </p:nvSpPr>
        <p:spPr>
          <a:xfrm>
            <a:off x="3048000" y="1325880"/>
            <a:ext cx="3044952" cy="502920"/>
          </a:xfrm>
          <a:prstGeom prst="roundRect">
            <a:avLst/>
          </a:prstGeom>
          <a:solidFill>
            <a:srgbClr val="FE695E"/>
          </a:solidFill>
          <a:ln>
            <a:solidFill>
              <a:srgbClr val="FE695E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Epochs: Reasoning About Concurrency</a:t>
            </a:r>
            <a:endParaRPr lang="en-US" dirty="0"/>
          </a:p>
        </p:txBody>
      </p:sp>
      <p:sp>
        <p:nvSpPr>
          <p:cNvPr id="8" name="Content Placeholder 73"/>
          <p:cNvSpPr>
            <a:spLocks noGrp="1"/>
          </p:cNvSpPr>
          <p:nvPr>
            <p:ph idx="1"/>
          </p:nvPr>
        </p:nvSpPr>
        <p:spPr>
          <a:xfrm>
            <a:off x="457200" y="4313237"/>
            <a:ext cx="8229600" cy="1706563"/>
          </a:xfrm>
        </p:spPr>
        <p:txBody>
          <a:bodyPr/>
          <a:lstStyle/>
          <a:p>
            <a:r>
              <a:rPr lang="en-US" dirty="0" smtClean="0">
                <a:effectLst/>
              </a:rPr>
              <a:t>From the perspective of the blue epoch</a:t>
            </a:r>
          </a:p>
          <a:p>
            <a:r>
              <a:rPr lang="en-US" dirty="0" smtClean="0"/>
              <a:t>Most epochs are </a:t>
            </a:r>
            <a:r>
              <a:rPr lang="en-US" dirty="0" smtClean="0">
                <a:solidFill>
                  <a:sysClr val="windowText" lastClr="000000"/>
                </a:solidFill>
                <a:effectLst/>
              </a:rPr>
              <a:t>non-adjacent</a:t>
            </a:r>
          </a:p>
          <a:p>
            <a:pPr lvl="1"/>
            <a:r>
              <a:rPr lang="en-US" dirty="0" smtClean="0"/>
              <a:t>Instructions in these epochs execute </a:t>
            </a:r>
            <a:r>
              <a:rPr lang="en-US" b="1" i="1" dirty="0" smtClean="0">
                <a:solidFill>
                  <a:schemeClr val="accent4"/>
                </a:solidFill>
              </a:rPr>
              <a:t>strictly before 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dirty="0" smtClean="0"/>
              <a:t>or</a:t>
            </a:r>
            <a:r>
              <a:rPr lang="en-US" dirty="0" smtClean="0">
                <a:solidFill>
                  <a:schemeClr val="accent4"/>
                </a:solidFill>
              </a:rPr>
              <a:t> </a:t>
            </a:r>
            <a:r>
              <a:rPr lang="en-US" b="1" i="1" dirty="0" smtClean="0">
                <a:solidFill>
                  <a:schemeClr val="accent4"/>
                </a:solidFill>
              </a:rPr>
              <a:t>strictly after</a:t>
            </a:r>
            <a:endParaRPr lang="en-US" dirty="0" smtClean="0">
              <a:solidFill>
                <a:schemeClr val="accent4"/>
              </a:solidFill>
            </a:endParaRPr>
          </a:p>
          <a:p>
            <a:r>
              <a:rPr lang="en-US" dirty="0" smtClean="0">
                <a:effectLst/>
              </a:rPr>
              <a:t>Two epochs are adjacent to blue epoch</a:t>
            </a:r>
          </a:p>
          <a:p>
            <a:r>
              <a:rPr lang="en-US" dirty="0" smtClean="0">
                <a:effectLst/>
              </a:rPr>
              <a:t>3 epoch window of potentially concurrent instructions</a:t>
            </a:r>
          </a:p>
          <a:p>
            <a:pPr lvl="1"/>
            <a:endParaRPr lang="en-US" dirty="0">
              <a:effectLst/>
            </a:endParaRPr>
          </a:p>
        </p:txBody>
      </p:sp>
      <p:sp>
        <p:nvSpPr>
          <p:cNvPr id="44" name="Down Arrow 43"/>
          <p:cNvSpPr/>
          <p:nvPr/>
        </p:nvSpPr>
        <p:spPr>
          <a:xfrm>
            <a:off x="1524000" y="3505200"/>
            <a:ext cx="457200" cy="627184"/>
          </a:xfrm>
          <a:prstGeom prst="down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vert270" rtlCol="0" anchor="ctr"/>
          <a:lstStyle/>
          <a:p>
            <a:pPr algn="ctr"/>
            <a:r>
              <a:rPr lang="en-US" sz="1300" dirty="0" smtClean="0">
                <a:solidFill>
                  <a:schemeClr val="tx1"/>
                </a:solidFill>
                <a:latin typeface="Calibri" pitchFamily="34" charset="0"/>
              </a:rPr>
              <a:t>Time</a:t>
            </a:r>
            <a:endParaRPr lang="en-US" sz="1300" dirty="0">
              <a:solidFill>
                <a:schemeClr val="tx1"/>
              </a:solidFill>
              <a:latin typeface="Calibri" pitchFamily="34" charset="0"/>
            </a:endParaRPr>
          </a:p>
        </p:txBody>
      </p:sp>
      <p:grpSp>
        <p:nvGrpSpPr>
          <p:cNvPr id="3" name="Group 101"/>
          <p:cNvGrpSpPr/>
          <p:nvPr/>
        </p:nvGrpSpPr>
        <p:grpSpPr>
          <a:xfrm>
            <a:off x="3162300" y="1361975"/>
            <a:ext cx="2819400" cy="2676625"/>
            <a:chOff x="3162300" y="1361975"/>
            <a:chExt cx="2819400" cy="2676625"/>
          </a:xfrm>
        </p:grpSpPr>
        <p:sp>
          <p:nvSpPr>
            <p:cNvPr id="11" name="Rectangle 10"/>
            <p:cNvSpPr>
              <a:spLocks noChangeArrowheads="1"/>
            </p:cNvSpPr>
            <p:nvPr/>
          </p:nvSpPr>
          <p:spPr bwMode="auto">
            <a:xfrm>
              <a:off x="3162300" y="1361975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2" name="Rectangle 11"/>
            <p:cNvSpPr>
              <a:spLocks noChangeArrowheads="1"/>
            </p:cNvSpPr>
            <p:nvPr/>
          </p:nvSpPr>
          <p:spPr bwMode="auto">
            <a:xfrm>
              <a:off x="4369200" y="1361975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3" name="Rectangle 12"/>
            <p:cNvSpPr>
              <a:spLocks noChangeArrowheads="1"/>
            </p:cNvSpPr>
            <p:nvPr/>
          </p:nvSpPr>
          <p:spPr bwMode="auto">
            <a:xfrm>
              <a:off x="3162300" y="1944815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4" name="Rectangle 13"/>
            <p:cNvSpPr>
              <a:spLocks noChangeArrowheads="1"/>
            </p:cNvSpPr>
            <p:nvPr/>
          </p:nvSpPr>
          <p:spPr bwMode="auto">
            <a:xfrm>
              <a:off x="4369200" y="1944815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5" name="Rectangle 14"/>
            <p:cNvSpPr>
              <a:spLocks noChangeArrowheads="1"/>
            </p:cNvSpPr>
            <p:nvPr/>
          </p:nvSpPr>
          <p:spPr bwMode="auto">
            <a:xfrm>
              <a:off x="4988817" y="1944815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6" name="Rectangle 15"/>
            <p:cNvSpPr>
              <a:spLocks noChangeArrowheads="1"/>
            </p:cNvSpPr>
            <p:nvPr/>
          </p:nvSpPr>
          <p:spPr bwMode="auto">
            <a:xfrm>
              <a:off x="4988817" y="2491324"/>
              <a:ext cx="430896" cy="400250"/>
            </a:xfrm>
            <a:prstGeom prst="rect">
              <a:avLst/>
            </a:prstGeom>
            <a:solidFill>
              <a:srgbClr val="8B9EDB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7" name="Rectangle 10"/>
            <p:cNvSpPr>
              <a:spLocks noChangeArrowheads="1"/>
            </p:cNvSpPr>
            <p:nvPr/>
          </p:nvSpPr>
          <p:spPr bwMode="auto">
            <a:xfrm>
              <a:off x="3769583" y="1361975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8" name="Rectangle 14"/>
            <p:cNvSpPr>
              <a:spLocks noChangeArrowheads="1"/>
            </p:cNvSpPr>
            <p:nvPr/>
          </p:nvSpPr>
          <p:spPr bwMode="auto">
            <a:xfrm>
              <a:off x="3769583" y="1944815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19" name="Rectangle 18"/>
            <p:cNvSpPr>
              <a:spLocks noChangeArrowheads="1"/>
            </p:cNvSpPr>
            <p:nvPr/>
          </p:nvSpPr>
          <p:spPr bwMode="auto">
            <a:xfrm>
              <a:off x="4988817" y="1361975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0" name="Rectangle 19"/>
            <p:cNvSpPr>
              <a:spLocks noChangeArrowheads="1"/>
            </p:cNvSpPr>
            <p:nvPr/>
          </p:nvSpPr>
          <p:spPr bwMode="auto">
            <a:xfrm>
              <a:off x="4369200" y="2491324"/>
              <a:ext cx="430896" cy="400250"/>
            </a:xfrm>
            <a:prstGeom prst="rect">
              <a:avLst/>
            </a:prstGeom>
            <a:solidFill>
              <a:srgbClr val="8B9EDB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1" name="Rectangle 20"/>
            <p:cNvSpPr>
              <a:spLocks noChangeArrowheads="1"/>
            </p:cNvSpPr>
            <p:nvPr/>
          </p:nvSpPr>
          <p:spPr bwMode="auto">
            <a:xfrm>
              <a:off x="3162300" y="2506241"/>
              <a:ext cx="430896" cy="400250"/>
            </a:xfrm>
            <a:prstGeom prst="rect">
              <a:avLst/>
            </a:prstGeom>
            <a:solidFill>
              <a:srgbClr val="8B9EDB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22" name="Rectangle 21"/>
            <p:cNvSpPr>
              <a:spLocks noChangeArrowheads="1"/>
            </p:cNvSpPr>
            <p:nvPr/>
          </p:nvSpPr>
          <p:spPr bwMode="auto">
            <a:xfrm>
              <a:off x="3769583" y="2491324"/>
              <a:ext cx="430896" cy="400250"/>
            </a:xfrm>
            <a:prstGeom prst="rect">
              <a:avLst/>
            </a:prstGeom>
            <a:solidFill>
              <a:srgbClr val="8B9EDB"/>
            </a:solidFill>
            <a:ln>
              <a:solidFill>
                <a:schemeClr val="tx1"/>
              </a:solidFill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47" name="Rectangle 46"/>
            <p:cNvSpPr>
              <a:spLocks noChangeArrowheads="1"/>
            </p:cNvSpPr>
            <p:nvPr/>
          </p:nvSpPr>
          <p:spPr bwMode="auto">
            <a:xfrm>
              <a:off x="3162300" y="3081671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48" name="Rectangle 47"/>
            <p:cNvSpPr>
              <a:spLocks noChangeArrowheads="1"/>
            </p:cNvSpPr>
            <p:nvPr/>
          </p:nvSpPr>
          <p:spPr bwMode="auto">
            <a:xfrm>
              <a:off x="4369200" y="3081671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49" name="Rectangle 48"/>
            <p:cNvSpPr>
              <a:spLocks noChangeArrowheads="1"/>
            </p:cNvSpPr>
            <p:nvPr/>
          </p:nvSpPr>
          <p:spPr bwMode="auto">
            <a:xfrm>
              <a:off x="3162300" y="3638350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50" name="Rectangle 49"/>
            <p:cNvSpPr>
              <a:spLocks noChangeArrowheads="1"/>
            </p:cNvSpPr>
            <p:nvPr/>
          </p:nvSpPr>
          <p:spPr bwMode="auto">
            <a:xfrm>
              <a:off x="4369200" y="3638350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51" name="Rectangle 50"/>
            <p:cNvSpPr>
              <a:spLocks noChangeArrowheads="1"/>
            </p:cNvSpPr>
            <p:nvPr/>
          </p:nvSpPr>
          <p:spPr bwMode="auto">
            <a:xfrm>
              <a:off x="4988817" y="3638350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53" name="Rectangle 10"/>
            <p:cNvSpPr>
              <a:spLocks noChangeArrowheads="1"/>
            </p:cNvSpPr>
            <p:nvPr/>
          </p:nvSpPr>
          <p:spPr bwMode="auto">
            <a:xfrm>
              <a:off x="3769583" y="3081671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54" name="Rectangle 14"/>
            <p:cNvSpPr>
              <a:spLocks noChangeArrowheads="1"/>
            </p:cNvSpPr>
            <p:nvPr/>
          </p:nvSpPr>
          <p:spPr bwMode="auto">
            <a:xfrm>
              <a:off x="3769583" y="3638350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55" name="Rectangle 54"/>
            <p:cNvSpPr>
              <a:spLocks noChangeArrowheads="1"/>
            </p:cNvSpPr>
            <p:nvPr/>
          </p:nvSpPr>
          <p:spPr bwMode="auto">
            <a:xfrm>
              <a:off x="4988817" y="3081671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61" name="Rectangle 60"/>
            <p:cNvSpPr>
              <a:spLocks noChangeArrowheads="1"/>
            </p:cNvSpPr>
            <p:nvPr/>
          </p:nvSpPr>
          <p:spPr bwMode="auto">
            <a:xfrm>
              <a:off x="5550804" y="1928278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62" name="Rectangle 61"/>
            <p:cNvSpPr>
              <a:spLocks noChangeArrowheads="1"/>
            </p:cNvSpPr>
            <p:nvPr/>
          </p:nvSpPr>
          <p:spPr bwMode="auto">
            <a:xfrm>
              <a:off x="5550804" y="2474787"/>
              <a:ext cx="430896" cy="400250"/>
            </a:xfrm>
            <a:prstGeom prst="rect">
              <a:avLst/>
            </a:prstGeom>
            <a:solidFill>
              <a:srgbClr val="8B9EDB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63" name="Rectangle 62"/>
            <p:cNvSpPr>
              <a:spLocks noChangeArrowheads="1"/>
            </p:cNvSpPr>
            <p:nvPr/>
          </p:nvSpPr>
          <p:spPr bwMode="auto">
            <a:xfrm>
              <a:off x="5550804" y="1361975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64" name="Rectangle 63"/>
            <p:cNvSpPr>
              <a:spLocks noChangeArrowheads="1"/>
            </p:cNvSpPr>
            <p:nvPr/>
          </p:nvSpPr>
          <p:spPr bwMode="auto">
            <a:xfrm>
              <a:off x="5550804" y="3621813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  <p:sp>
          <p:nvSpPr>
            <p:cNvPr id="65" name="Rectangle 64"/>
            <p:cNvSpPr>
              <a:spLocks noChangeArrowheads="1"/>
            </p:cNvSpPr>
            <p:nvPr/>
          </p:nvSpPr>
          <p:spPr bwMode="auto">
            <a:xfrm>
              <a:off x="5550804" y="3065134"/>
              <a:ext cx="430896" cy="400250"/>
            </a:xfrm>
            <a:prstGeom prst="rect">
              <a:avLst/>
            </a:prstGeom>
            <a:solidFill>
              <a:schemeClr val="bg1"/>
            </a:solidFill>
            <a:ln>
              <a:headEnd/>
              <a:tailEnd/>
            </a:ln>
          </p:spPr>
          <p:style>
            <a:lnRef idx="2">
              <a:schemeClr val="dk1"/>
            </a:lnRef>
            <a:fillRef idx="1">
              <a:schemeClr val="lt1"/>
            </a:fillRef>
            <a:effectRef idx="0">
              <a:schemeClr val="dk1"/>
            </a:effectRef>
            <a:fontRef idx="minor">
              <a:schemeClr val="dk1"/>
            </a:fontRef>
          </p:style>
          <p:txBody>
            <a:bodyPr anchor="ctr"/>
            <a:lstStyle/>
            <a:p>
              <a:pPr algn="ctr" eaLnBrk="0" fontAlgn="auto" hangingPunct="0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 sz="2300" dirty="0">
                <a:latin typeface="Calibri" pitchFamily="34" charset="0"/>
                <a:cs typeface="Times New Roman" pitchFamily="18" charset="0"/>
              </a:endParaRPr>
            </a:p>
          </p:txBody>
        </p:sp>
      </p:grpSp>
      <p:sp>
        <p:nvSpPr>
          <p:cNvPr id="87" name="Right Brace 86"/>
          <p:cNvSpPr/>
          <p:nvPr/>
        </p:nvSpPr>
        <p:spPr>
          <a:xfrm>
            <a:off x="6172200" y="1905000"/>
            <a:ext cx="381000" cy="1600200"/>
          </a:xfrm>
          <a:prstGeom prst="rightBrace">
            <a:avLst>
              <a:gd name="adj1" fmla="val 57988"/>
              <a:gd name="adj2" fmla="val 50000"/>
            </a:avLst>
          </a:prstGeom>
          <a:ln w="12700">
            <a:solidFill>
              <a:schemeClr val="tx1"/>
            </a:solidFill>
            <a:tailEnd type="non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88" name="TextBox 87"/>
          <p:cNvSpPr txBox="1"/>
          <p:nvPr/>
        </p:nvSpPr>
        <p:spPr>
          <a:xfrm>
            <a:off x="6553200" y="2438400"/>
            <a:ext cx="16764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 smtClean="0">
                <a:latin typeface="Calibri" pitchFamily="34" charset="0"/>
              </a:rPr>
              <a:t>Sliding window </a:t>
            </a:r>
          </a:p>
          <a:p>
            <a:r>
              <a:rPr lang="en-US" sz="1400" dirty="0" smtClean="0">
                <a:latin typeface="Calibri" pitchFamily="34" charset="0"/>
              </a:rPr>
              <a:t>limited to 3 epochs</a:t>
            </a:r>
          </a:p>
        </p:txBody>
      </p:sp>
      <p:grpSp>
        <p:nvGrpSpPr>
          <p:cNvPr id="4" name="Group 40"/>
          <p:cNvGrpSpPr/>
          <p:nvPr/>
        </p:nvGrpSpPr>
        <p:grpSpPr>
          <a:xfrm>
            <a:off x="4533900" y="1066800"/>
            <a:ext cx="76200" cy="228600"/>
            <a:chOff x="4343400" y="1066800"/>
            <a:chExt cx="76200" cy="228600"/>
          </a:xfrm>
        </p:grpSpPr>
        <p:sp>
          <p:nvSpPr>
            <p:cNvPr id="38" name="Oval 37"/>
            <p:cNvSpPr/>
            <p:nvPr/>
          </p:nvSpPr>
          <p:spPr>
            <a:xfrm>
              <a:off x="4343400" y="1066800"/>
              <a:ext cx="76200" cy="762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39" name="Oval 38"/>
            <p:cNvSpPr/>
            <p:nvPr/>
          </p:nvSpPr>
          <p:spPr>
            <a:xfrm>
              <a:off x="4343400" y="1219200"/>
              <a:ext cx="76200" cy="762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grpSp>
        <p:nvGrpSpPr>
          <p:cNvPr id="5" name="Group 91"/>
          <p:cNvGrpSpPr/>
          <p:nvPr/>
        </p:nvGrpSpPr>
        <p:grpSpPr>
          <a:xfrm>
            <a:off x="4533900" y="4114800"/>
            <a:ext cx="76200" cy="228600"/>
            <a:chOff x="4343400" y="1066800"/>
            <a:chExt cx="76200" cy="228600"/>
          </a:xfrm>
        </p:grpSpPr>
        <p:sp>
          <p:nvSpPr>
            <p:cNvPr id="93" name="Oval 92"/>
            <p:cNvSpPr/>
            <p:nvPr/>
          </p:nvSpPr>
          <p:spPr>
            <a:xfrm>
              <a:off x="4343400" y="1066800"/>
              <a:ext cx="76200" cy="762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94" name="Oval 93"/>
            <p:cNvSpPr/>
            <p:nvPr/>
          </p:nvSpPr>
          <p:spPr>
            <a:xfrm>
              <a:off x="4343400" y="1219200"/>
              <a:ext cx="76200" cy="76200"/>
            </a:xfrm>
            <a:prstGeom prst="ellipse">
              <a:avLst/>
            </a:prstGeom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grpSp>
        <p:nvGrpSpPr>
          <p:cNvPr id="6" name="Group 94"/>
          <p:cNvGrpSpPr/>
          <p:nvPr/>
        </p:nvGrpSpPr>
        <p:grpSpPr>
          <a:xfrm>
            <a:off x="6095985" y="1904999"/>
            <a:ext cx="397142" cy="533399"/>
            <a:chOff x="4191000" y="2514600"/>
            <a:chExt cx="619202" cy="914400"/>
          </a:xfrm>
        </p:grpSpPr>
        <p:grpSp>
          <p:nvGrpSpPr>
            <p:cNvPr id="7" name="Group 54"/>
            <p:cNvGrpSpPr/>
            <p:nvPr/>
          </p:nvGrpSpPr>
          <p:grpSpPr>
            <a:xfrm>
              <a:off x="4191000" y="2514600"/>
              <a:ext cx="457200" cy="914400"/>
              <a:chOff x="4267200" y="3048000"/>
              <a:chExt cx="457200" cy="762000"/>
            </a:xfrm>
          </p:grpSpPr>
          <p:cxnSp>
            <p:nvCxnSpPr>
              <p:cNvPr id="98" name="Straight Connector 97"/>
              <p:cNvCxnSpPr/>
              <p:nvPr/>
            </p:nvCxnSpPr>
            <p:spPr>
              <a:xfrm rot="5400000">
                <a:off x="4114800" y="3429000"/>
                <a:ext cx="7620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9" name="Straight Connector 98"/>
              <p:cNvCxnSpPr/>
              <p:nvPr/>
            </p:nvCxnSpPr>
            <p:spPr>
              <a:xfrm rot="10800000">
                <a:off x="4267200" y="3048000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00" name="Straight Connector 99"/>
              <p:cNvCxnSpPr/>
              <p:nvPr/>
            </p:nvCxnSpPr>
            <p:spPr>
              <a:xfrm rot="10800000">
                <a:off x="4267200" y="3809999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97" name="TextBox 96"/>
            <p:cNvSpPr txBox="1"/>
            <p:nvPr/>
          </p:nvSpPr>
          <p:spPr>
            <a:xfrm>
              <a:off x="4234360" y="2734373"/>
              <a:ext cx="575842" cy="474856"/>
            </a:xfrm>
            <a:prstGeom prst="rect">
              <a:avLst/>
            </a:prstGeom>
            <a:noFill/>
          </p:spPr>
          <p:txBody>
            <a:bodyPr vert="horz" wrap="square" lIns="182880" rIns="0" rtlCol="0" anchor="ctr" anchorCtr="0">
              <a:spAutoFit/>
            </a:bodyPr>
            <a:lstStyle/>
            <a:p>
              <a:pPr algn="ctr"/>
              <a:r>
                <a:rPr lang="en-US" sz="1200" i="1" dirty="0" smtClean="0">
                  <a:latin typeface="Calibri" pitchFamily="34" charset="0"/>
                </a:rPr>
                <a:t>W</a:t>
              </a:r>
            </a:p>
          </p:txBody>
        </p:sp>
      </p:grpSp>
      <p:sp>
        <p:nvSpPr>
          <p:cNvPr id="101" name="Right Arrow 100"/>
          <p:cNvSpPr/>
          <p:nvPr/>
        </p:nvSpPr>
        <p:spPr>
          <a:xfrm rot="10800000" flipV="1">
            <a:off x="6172200" y="2362200"/>
            <a:ext cx="1066800" cy="609600"/>
          </a:xfrm>
          <a:prstGeom prst="rightArrow">
            <a:avLst/>
          </a:prstGeom>
          <a:noFill/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vert="horz" lIns="0" tIns="0" rIns="0" bIns="0" rtlCol="0" anchor="ctr" anchorCtr="1"/>
          <a:lstStyle/>
          <a:p>
            <a:pPr algn="ctr"/>
            <a:r>
              <a:rPr lang="en-US" sz="1100" dirty="0" smtClean="0">
                <a:solidFill>
                  <a:schemeClr val="tx1"/>
                </a:solidFill>
                <a:latin typeface="Calibri" pitchFamily="34" charset="0"/>
              </a:rPr>
              <a:t>Relative To Center Epoch</a:t>
            </a:r>
          </a:p>
        </p:txBody>
      </p:sp>
      <p:cxnSp>
        <p:nvCxnSpPr>
          <p:cNvPr id="103" name="Curved Connector 102"/>
          <p:cNvCxnSpPr/>
          <p:nvPr/>
        </p:nvCxnSpPr>
        <p:spPr>
          <a:xfrm>
            <a:off x="3581400" y="2286000"/>
            <a:ext cx="762000" cy="228600"/>
          </a:xfrm>
          <a:prstGeom prst="curvedConnector3">
            <a:avLst>
              <a:gd name="adj1" fmla="val 50000"/>
            </a:avLst>
          </a:prstGeom>
          <a:ln w="28575">
            <a:solidFill>
              <a:srgbClr val="04500D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4" name="Straight Arrow Connector 103"/>
          <p:cNvCxnSpPr>
            <a:stCxn id="19" idx="2"/>
            <a:endCxn id="20" idx="0"/>
          </p:cNvCxnSpPr>
          <p:nvPr/>
        </p:nvCxnSpPr>
        <p:spPr>
          <a:xfrm rot="5400000">
            <a:off x="4529908" y="1816966"/>
            <a:ext cx="729099" cy="619617"/>
          </a:xfrm>
          <a:prstGeom prst="straightConnector1">
            <a:avLst/>
          </a:prstGeom>
          <a:ln w="28575">
            <a:solidFill>
              <a:srgbClr val="04500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9" name="Straight Arrow Connector 108"/>
          <p:cNvCxnSpPr>
            <a:stCxn id="20" idx="2"/>
            <a:endCxn id="54" idx="0"/>
          </p:cNvCxnSpPr>
          <p:nvPr/>
        </p:nvCxnSpPr>
        <p:spPr>
          <a:xfrm rot="5400000">
            <a:off x="3911452" y="2965154"/>
            <a:ext cx="746776" cy="599617"/>
          </a:xfrm>
          <a:prstGeom prst="straightConnector1">
            <a:avLst/>
          </a:prstGeom>
          <a:ln w="28575">
            <a:solidFill>
              <a:srgbClr val="04500D"/>
            </a:solidFill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116"/>
          <p:cNvGrpSpPr/>
          <p:nvPr/>
        </p:nvGrpSpPr>
        <p:grpSpPr>
          <a:xfrm>
            <a:off x="6095999" y="2971799"/>
            <a:ext cx="397140" cy="533399"/>
            <a:chOff x="4191000" y="2514600"/>
            <a:chExt cx="619198" cy="914400"/>
          </a:xfrm>
        </p:grpSpPr>
        <p:grpSp>
          <p:nvGrpSpPr>
            <p:cNvPr id="23" name="Group 54"/>
            <p:cNvGrpSpPr/>
            <p:nvPr/>
          </p:nvGrpSpPr>
          <p:grpSpPr>
            <a:xfrm>
              <a:off x="4191000" y="2514600"/>
              <a:ext cx="457200" cy="914400"/>
              <a:chOff x="4267200" y="3048000"/>
              <a:chExt cx="457200" cy="762000"/>
            </a:xfrm>
          </p:grpSpPr>
          <p:cxnSp>
            <p:nvCxnSpPr>
              <p:cNvPr id="120" name="Straight Connector 119"/>
              <p:cNvCxnSpPr/>
              <p:nvPr/>
            </p:nvCxnSpPr>
            <p:spPr>
              <a:xfrm rot="5400000">
                <a:off x="4114800" y="3429000"/>
                <a:ext cx="7620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1" name="Straight Connector 120"/>
              <p:cNvCxnSpPr/>
              <p:nvPr/>
            </p:nvCxnSpPr>
            <p:spPr>
              <a:xfrm rot="10800000">
                <a:off x="4267200" y="3048000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122" name="Straight Connector 121"/>
              <p:cNvCxnSpPr/>
              <p:nvPr/>
            </p:nvCxnSpPr>
            <p:spPr>
              <a:xfrm rot="10800000">
                <a:off x="4267200" y="3809999"/>
                <a:ext cx="457200" cy="0"/>
              </a:xfrm>
              <a:prstGeom prst="line">
                <a:avLst/>
              </a:prstGeom>
              <a:ln w="28575">
                <a:solidFill>
                  <a:srgbClr val="FF00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sp>
          <p:nvSpPr>
            <p:cNvPr id="119" name="TextBox 118"/>
            <p:cNvSpPr txBox="1"/>
            <p:nvPr/>
          </p:nvSpPr>
          <p:spPr>
            <a:xfrm>
              <a:off x="4234357" y="2734373"/>
              <a:ext cx="575841" cy="474856"/>
            </a:xfrm>
            <a:prstGeom prst="rect">
              <a:avLst/>
            </a:prstGeom>
            <a:noFill/>
          </p:spPr>
          <p:txBody>
            <a:bodyPr vert="horz" wrap="square" lIns="182880" rIns="0" rtlCol="0" anchor="ctr" anchorCtr="0">
              <a:spAutoFit/>
            </a:bodyPr>
            <a:lstStyle/>
            <a:p>
              <a:pPr algn="ctr"/>
              <a:r>
                <a:rPr lang="en-US" sz="1200" i="1" dirty="0" smtClean="0">
                  <a:latin typeface="Calibri" pitchFamily="34" charset="0"/>
                </a:rPr>
                <a:t>W</a:t>
              </a:r>
            </a:p>
          </p:txBody>
        </p:sp>
      </p:grpSp>
      <p:cxnSp>
        <p:nvCxnSpPr>
          <p:cNvPr id="123" name="Curved Connector 122"/>
          <p:cNvCxnSpPr/>
          <p:nvPr/>
        </p:nvCxnSpPr>
        <p:spPr>
          <a:xfrm>
            <a:off x="4800600" y="2819400"/>
            <a:ext cx="762000" cy="304800"/>
          </a:xfrm>
          <a:prstGeom prst="curvedConnector3">
            <a:avLst>
              <a:gd name="adj1" fmla="val 50000"/>
            </a:avLst>
          </a:prstGeom>
          <a:ln w="28575">
            <a:solidFill>
              <a:srgbClr val="04500D"/>
            </a:solidFill>
            <a:prstDash val="sysDot"/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24" name="Group 128"/>
          <p:cNvGrpSpPr/>
          <p:nvPr/>
        </p:nvGrpSpPr>
        <p:grpSpPr>
          <a:xfrm>
            <a:off x="4533900" y="1066800"/>
            <a:ext cx="76200" cy="228600"/>
            <a:chOff x="4343400" y="1066800"/>
            <a:chExt cx="76200" cy="228600"/>
          </a:xfrm>
          <a:solidFill>
            <a:srgbClr val="FE695E"/>
          </a:solidFill>
        </p:grpSpPr>
        <p:sp>
          <p:nvSpPr>
            <p:cNvPr id="130" name="Oval 129"/>
            <p:cNvSpPr/>
            <p:nvPr/>
          </p:nvSpPr>
          <p:spPr>
            <a:xfrm>
              <a:off x="4343400" y="1066800"/>
              <a:ext cx="76200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131" name="Oval 130"/>
            <p:cNvSpPr/>
            <p:nvPr/>
          </p:nvSpPr>
          <p:spPr>
            <a:xfrm>
              <a:off x="4343400" y="1219200"/>
              <a:ext cx="76200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  <p:grpSp>
        <p:nvGrpSpPr>
          <p:cNvPr id="25" name="Group 131"/>
          <p:cNvGrpSpPr/>
          <p:nvPr/>
        </p:nvGrpSpPr>
        <p:grpSpPr>
          <a:xfrm>
            <a:off x="4533900" y="4114800"/>
            <a:ext cx="76200" cy="228600"/>
            <a:chOff x="4343400" y="1066800"/>
            <a:chExt cx="76200" cy="228600"/>
          </a:xfrm>
          <a:solidFill>
            <a:srgbClr val="FE695E"/>
          </a:solidFill>
        </p:grpSpPr>
        <p:sp>
          <p:nvSpPr>
            <p:cNvPr id="133" name="Oval 132"/>
            <p:cNvSpPr/>
            <p:nvPr/>
          </p:nvSpPr>
          <p:spPr>
            <a:xfrm>
              <a:off x="4343400" y="1066800"/>
              <a:ext cx="76200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  <p:sp>
          <p:nvSpPr>
            <p:cNvPr id="134" name="Oval 133"/>
            <p:cNvSpPr/>
            <p:nvPr/>
          </p:nvSpPr>
          <p:spPr>
            <a:xfrm>
              <a:off x="4343400" y="1219200"/>
              <a:ext cx="76200" cy="76200"/>
            </a:xfrm>
            <a:prstGeom prst="ellipse">
              <a:avLst/>
            </a:prstGeom>
            <a:grpFill/>
            <a:ln>
              <a:noFill/>
            </a:ln>
          </p:spPr>
          <p:style>
            <a:lnRef idx="2">
              <a:schemeClr val="dk1">
                <a:shade val="50000"/>
              </a:schemeClr>
            </a:lnRef>
            <a:fillRef idx="1">
              <a:schemeClr val="dk1"/>
            </a:fillRef>
            <a:effectRef idx="0">
              <a:schemeClr val="dk1"/>
            </a:effectRef>
            <a:fontRef idx="minor">
              <a:schemeClr val="lt1"/>
            </a:fontRef>
          </p:style>
          <p:txBody>
            <a:bodyPr vert="horz" lIns="0" tIns="0" rIns="0" bIns="0" rtlCol="0" anchor="ctr"/>
            <a:lstStyle/>
            <a:p>
              <a:pPr algn="ctr"/>
              <a:endParaRPr lang="en-US" sz="1300" dirty="0" smtClean="0">
                <a:solidFill>
                  <a:schemeClr val="tx1"/>
                </a:solidFill>
                <a:latin typeface="Calibri" pitchFamily="34" charset="0"/>
              </a:endParaRPr>
            </a:p>
          </p:txBody>
        </p:sp>
      </p:grpSp>
    </p:spTree>
    <p:custDataLst>
      <p:tags r:id="rId1"/>
    </p:custDataLst>
  </p:cSld>
  <p:clrMapOvr>
    <a:masterClrMapping/>
  </p:clrMapOvr>
  <p:transition advTm="15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6" grpId="0" animBg="1"/>
      <p:bldP spid="66" grpId="1" animBg="1"/>
      <p:bldP spid="10" grpId="0" animBg="1"/>
      <p:bldP spid="10" grpId="1" animBg="1"/>
      <p:bldP spid="86" grpId="0" animBg="1"/>
      <p:bldP spid="86" grpId="1" animBg="1"/>
      <p:bldP spid="84" grpId="0" animBg="1"/>
      <p:bldP spid="84" grpId="1" animBg="1"/>
      <p:bldP spid="87" grpId="0" animBg="1"/>
      <p:bldP spid="88" grpId="0"/>
      <p:bldP spid="101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|7.9|14.1|4.8|14|4.8|13.8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2.5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4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8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6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5.5|8.6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7.3|21.6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.5|2.2|3.3|3.6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7|6.3|1.2|20.1|17|13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.9|27|4.8|2.3|0.6|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2|47.1|19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9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8|3.4|3.9|2.1|13.4|23.2|14.1|17.2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3|29.7|34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7.3|7.5|10|26.9|2.3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4|4.4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9|20.8"/>
</p:tagLst>
</file>

<file path=ppt/theme/theme1.xml><?xml version="1.0" encoding="utf-8"?>
<a:theme xmlns:a="http://schemas.openxmlformats.org/drawingml/2006/main" name="butterfly2">
  <a:themeElements>
    <a:clrScheme name="Custom 23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009999"/>
      </a:accent2>
      <a:accent3>
        <a:srgbClr val="FFFFFF"/>
      </a:accent3>
      <a:accent4>
        <a:srgbClr val="800080"/>
      </a:accent4>
      <a:accent5>
        <a:srgbClr val="DAEDEF"/>
      </a:accent5>
      <a:accent6>
        <a:srgbClr val="2D2D8A"/>
      </a:accent6>
      <a:hlink>
        <a:srgbClr val="009999"/>
      </a:hlink>
      <a:folHlink>
        <a:srgbClr val="800080"/>
      </a:folHlink>
    </a:clrScheme>
    <a:fontScheme name="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E695E"/>
        </a:solidFill>
        <a:ln>
          <a:solidFill>
            <a:srgbClr val="FE695E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2700">
          <a:solidFill>
            <a:schemeClr val="tx1"/>
          </a:solidFill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defRPr dirty="0" smtClean="0">
            <a:latin typeface="Calibri" pitchFamily="34" charset="0"/>
          </a:defRPr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3">
        <a:dk1>
          <a:srgbClr val="003366"/>
        </a:dk1>
        <a:lt1>
          <a:srgbClr val="FFFFFF"/>
        </a:lt1>
        <a:dk2>
          <a:srgbClr val="000099"/>
        </a:dk2>
        <a:lt2>
          <a:srgbClr val="66FFFF"/>
        </a:lt2>
        <a:accent1>
          <a:srgbClr val="00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AB8E2"/>
        </a:accent5>
        <a:accent6>
          <a:srgbClr val="009F00"/>
        </a:accent6>
        <a:hlink>
          <a:srgbClr val="3399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4">
        <a:dk1>
          <a:srgbClr val="2D2015"/>
        </a:dk1>
        <a:lt1>
          <a:srgbClr val="FFFFFF"/>
        </a:lt1>
        <a:dk2>
          <a:srgbClr val="523E26"/>
        </a:dk2>
        <a:lt2>
          <a:srgbClr val="EDDBB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11023</TotalTime>
  <Words>2015</Words>
  <Application>Microsoft Office PowerPoint</Application>
  <PresentationFormat>On-screen Show (4:3)</PresentationFormat>
  <Paragraphs>861</Paragraphs>
  <Slides>32</Slides>
  <Notes>32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32</vt:i4>
      </vt:variant>
    </vt:vector>
  </HeadingPairs>
  <TitlesOfParts>
    <vt:vector size="33" baseType="lpstr">
      <vt:lpstr>butterfly2</vt:lpstr>
      <vt:lpstr>Butterfly Analysis:   Adapting Dataflow Analysis to Dynamic Parallel Monitoring</vt:lpstr>
      <vt:lpstr>Catching Bugs:   Case For Dynamic Program Monitoring</vt:lpstr>
      <vt:lpstr>Dynamic Program Monitoring</vt:lpstr>
      <vt:lpstr>Dynamically Monitoring Parallel Programs</vt:lpstr>
      <vt:lpstr>Dynamically Monitoring Parallel Programs</vt:lpstr>
      <vt:lpstr>A Counter-Intuitive Proposal</vt:lpstr>
      <vt:lpstr>Handling Uncertainty</vt:lpstr>
      <vt:lpstr>Butterfly Analysis: Bounding Uncertainty</vt:lpstr>
      <vt:lpstr>Epochs: Reasoning About Concurrency</vt:lpstr>
      <vt:lpstr>Concurrency Within Three Epoch Window</vt:lpstr>
      <vt:lpstr>Anatomy of a Butterfly</vt:lpstr>
      <vt:lpstr>Butterfly Analysis:  Avoiding Potential Pitfalls</vt:lpstr>
      <vt:lpstr>Brief Review:  Interval Analysis </vt:lpstr>
      <vt:lpstr>Interval Analysis vs. Butterfly Analysis</vt:lpstr>
      <vt:lpstr>Butterfly Analysis:  Parallel Forward Dataflow Analysis</vt:lpstr>
      <vt:lpstr>Butterfly Analysis:  Parallel Dataflow Analysis</vt:lpstr>
      <vt:lpstr>Lifeguard Creation in Butterfly Analysis</vt:lpstr>
      <vt:lpstr>Simple Example:  Reaching Expressions</vt:lpstr>
      <vt:lpstr>Reaching Expressions Example: Butterfly Analysis</vt:lpstr>
      <vt:lpstr>Reaching Expressions Example: Communication After 1st Pass</vt:lpstr>
      <vt:lpstr>Reaching Expressions Example: Communication After 1st Pass</vt:lpstr>
      <vt:lpstr>Reaching Expressions Example: Communication After 1st Pass</vt:lpstr>
      <vt:lpstr>Reaching Expressions Example: Communication After 1st Pass</vt:lpstr>
      <vt:lpstr>Reaching Expressions:  2nd Pass</vt:lpstr>
      <vt:lpstr>Butterfly Lifeguards</vt:lpstr>
      <vt:lpstr>Butterfly Analysis:  AddrCheck As Prototype</vt:lpstr>
      <vt:lpstr>Experimental Framework</vt:lpstr>
      <vt:lpstr>AddrCheck Performance Results</vt:lpstr>
      <vt:lpstr>AddrCheck Performance Results</vt:lpstr>
      <vt:lpstr>AddrCheck Performance Results</vt:lpstr>
      <vt:lpstr>Sensitivity to Epoch Sizes:  Performance and False Positives</vt:lpstr>
      <vt:lpstr>Contributions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Michelle</dc:creator>
  <cp:lastModifiedBy>Michelle</cp:lastModifiedBy>
  <cp:revision>2810</cp:revision>
  <dcterms:created xsi:type="dcterms:W3CDTF">2010-02-02T17:33:46Z</dcterms:created>
  <dcterms:modified xsi:type="dcterms:W3CDTF">2010-03-19T23:59:25Z</dcterms:modified>
</cp:coreProperties>
</file>