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notesSlides/notesSlide3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wmf" ContentType="image/x-wmf"/>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notesSlides/notesSlide43.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Default Extension="vml" ContentType="application/vnd.openxmlformats-officedocument.vmlDrawing"/>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Masters/slideMaster1.xml" ContentType="application/vnd.openxmlformats-officedocument.presentationml.slideMaster+xml"/>
  <Override PartName="/ppt/slides/slide27.xml" ContentType="application/vnd.openxmlformats-officedocument.presentationml.slide+xml"/>
  <Override PartName="/ppt/theme/theme3.xml" ContentType="application/vnd.openxmlformats-officedocument.theme+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5"/>
  </p:notesMasterIdLst>
  <p:handoutMasterIdLst>
    <p:handoutMasterId r:id="rId46"/>
  </p:handoutMasterIdLst>
  <p:sldIdLst>
    <p:sldId id="404" r:id="rId2"/>
    <p:sldId id="399" r:id="rId3"/>
    <p:sldId id="415" r:id="rId4"/>
    <p:sldId id="414" r:id="rId5"/>
    <p:sldId id="413" r:id="rId6"/>
    <p:sldId id="412" r:id="rId7"/>
    <p:sldId id="411" r:id="rId8"/>
    <p:sldId id="423" r:id="rId9"/>
    <p:sldId id="416" r:id="rId10"/>
    <p:sldId id="352" r:id="rId11"/>
    <p:sldId id="351" r:id="rId12"/>
    <p:sldId id="368" r:id="rId13"/>
    <p:sldId id="383" r:id="rId14"/>
    <p:sldId id="384" r:id="rId15"/>
    <p:sldId id="418" r:id="rId16"/>
    <p:sldId id="345" r:id="rId17"/>
    <p:sldId id="388" r:id="rId18"/>
    <p:sldId id="389" r:id="rId19"/>
    <p:sldId id="390" r:id="rId20"/>
    <p:sldId id="391" r:id="rId21"/>
    <p:sldId id="396" r:id="rId22"/>
    <p:sldId id="417" r:id="rId23"/>
    <p:sldId id="393" r:id="rId24"/>
    <p:sldId id="394" r:id="rId25"/>
    <p:sldId id="392" r:id="rId26"/>
    <p:sldId id="378" r:id="rId27"/>
    <p:sldId id="397" r:id="rId28"/>
    <p:sldId id="350" r:id="rId29"/>
    <p:sldId id="398" r:id="rId30"/>
    <p:sldId id="385" r:id="rId31"/>
    <p:sldId id="420" r:id="rId32"/>
    <p:sldId id="421" r:id="rId33"/>
    <p:sldId id="422" r:id="rId34"/>
    <p:sldId id="361" r:id="rId35"/>
    <p:sldId id="362" r:id="rId36"/>
    <p:sldId id="367" r:id="rId37"/>
    <p:sldId id="401" r:id="rId38"/>
    <p:sldId id="372" r:id="rId39"/>
    <p:sldId id="405" r:id="rId40"/>
    <p:sldId id="403" r:id="rId41"/>
    <p:sldId id="365" r:id="rId42"/>
    <p:sldId id="364" r:id="rId43"/>
    <p:sldId id="381" r:id="rId44"/>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CFCFE"/>
    <a:srgbClr val="FFFFFF"/>
    <a:srgbClr val="DEE7F6"/>
    <a:srgbClr val="F9FAFD"/>
    <a:srgbClr val="EBF0F9"/>
    <a:srgbClr val="D8E2F4"/>
    <a:srgbClr val="EDF1F9"/>
    <a:srgbClr val="D2DDF2"/>
    <a:srgbClr val="BACCEC"/>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942" autoAdjust="0"/>
    <p:restoredTop sz="81611" autoAdjust="0"/>
  </p:normalViewPr>
  <p:slideViewPr>
    <p:cSldViewPr>
      <p:cViewPr>
        <p:scale>
          <a:sx n="60" d="100"/>
          <a:sy n="60" d="100"/>
        </p:scale>
        <p:origin x="-1158"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66" d="100"/>
          <a:sy n="66" d="100"/>
        </p:scale>
        <p:origin x="-1470" y="426"/>
      </p:cViewPr>
      <p:guideLst>
        <p:guide orient="horz" pos="3024"/>
        <p:guide pos="2304"/>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fld id="{738EDD93-55FF-4B47-809D-DED0A8055440}" type="datetimeFigureOut">
              <a:rPr lang="en-US" smtClean="0"/>
              <a:pPr/>
              <a:t>5/22/2012</a:t>
            </a:fld>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C3B745A8-C822-4535-B934-2C7FA7A2CD17}"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28E7E55A-FC8F-4DEF-8B8C-C27BCB7C951B}" type="datetimeFigureOut">
              <a:rPr lang="en-US" smtClean="0"/>
              <a:pPr/>
              <a:t>5/22/2012</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22D49DAC-80B3-4D6A-B7D3-07988B7F0A1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D49DAC-80B3-4D6A-B7D3-07988B7F0A14}"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Is it meaningful</a:t>
            </a:r>
            <a:r>
              <a:rPr lang="en-US" baseline="0" dirty="0" smtClean="0"/>
              <a:t> to acquire paraphrase?</a:t>
            </a:r>
          </a:p>
          <a:p>
            <a:r>
              <a:rPr lang="en-US" baseline="0" dirty="0" smtClean="0"/>
              <a:t>Yes, there are</a:t>
            </a:r>
            <a:r>
              <a:rPr lang="en-US" dirty="0" smtClean="0"/>
              <a:t> </a:t>
            </a:r>
            <a:r>
              <a:rPr lang="en-US" baseline="0" dirty="0" smtClean="0"/>
              <a:t>many semantic applications.</a:t>
            </a:r>
          </a:p>
          <a:p>
            <a:r>
              <a:rPr lang="en-US" baseline="0" dirty="0" smtClean="0"/>
              <a:t># Don’t go through each of them</a:t>
            </a:r>
            <a:endParaRPr lang="en-US" dirty="0"/>
          </a:p>
        </p:txBody>
      </p:sp>
      <p:sp>
        <p:nvSpPr>
          <p:cNvPr id="4" name="Slide Number Placeholder 3"/>
          <p:cNvSpPr>
            <a:spLocks noGrp="1"/>
          </p:cNvSpPr>
          <p:nvPr>
            <p:ph type="sldNum" sz="quarter" idx="10"/>
          </p:nvPr>
        </p:nvSpPr>
        <p:spPr/>
        <p:txBody>
          <a:bodyPr/>
          <a:lstStyle/>
          <a:p>
            <a:fld id="{22D49DAC-80B3-4D6A-B7D3-07988B7F0A14}"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Here</a:t>
            </a:r>
            <a:r>
              <a:rPr lang="en-US" baseline="0" dirty="0" smtClean="0"/>
              <a:t>’s the outline of the rest of the talk.</a:t>
            </a:r>
          </a:p>
          <a:p>
            <a:r>
              <a:rPr lang="en-US" dirty="0" smtClean="0"/>
              <a:t>we</a:t>
            </a:r>
            <a:r>
              <a:rPr lang="en-US" baseline="0" dirty="0" smtClean="0"/>
              <a:t> are going to present how to acquire paraphrase patterns, and then show experimental results.</a:t>
            </a:r>
          </a:p>
          <a:p>
            <a:r>
              <a:rPr lang="en-US" baseline="0" dirty="0" smtClean="0"/>
              <a:t>Then we are going to discuss related works and pros and cons of the proposed work.</a:t>
            </a:r>
          </a:p>
          <a:p>
            <a:r>
              <a:rPr lang="en-US" baseline="0" dirty="0" smtClean="0"/>
              <a:t>And finally we will present the concluding remarks.</a:t>
            </a:r>
          </a:p>
        </p:txBody>
      </p:sp>
      <p:sp>
        <p:nvSpPr>
          <p:cNvPr id="4" name="Slide Number Placeholder 3"/>
          <p:cNvSpPr>
            <a:spLocks noGrp="1"/>
          </p:cNvSpPr>
          <p:nvPr>
            <p:ph type="sldNum" sz="quarter" idx="10"/>
          </p:nvPr>
        </p:nvSpPr>
        <p:spPr/>
        <p:txBody>
          <a:bodyPr/>
          <a:lstStyle/>
          <a:p>
            <a:fld id="{22D49DAC-80B3-4D6A-B7D3-07988B7F0A14}"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Here’s the method, bootstrapping approach where the input is a small number of seed instances and a monolingual corpus.</a:t>
            </a:r>
          </a:p>
        </p:txBody>
      </p:sp>
      <p:sp>
        <p:nvSpPr>
          <p:cNvPr id="4" name="Slide Number Placeholder 3"/>
          <p:cNvSpPr>
            <a:spLocks noGrp="1"/>
          </p:cNvSpPr>
          <p:nvPr>
            <p:ph type="sldNum" sz="quarter" idx="10"/>
          </p:nvPr>
        </p:nvSpPr>
        <p:spPr/>
        <p:txBody>
          <a:bodyPr/>
          <a:lstStyle/>
          <a:p>
            <a:fld id="{22D49DAC-80B3-4D6A-B7D3-07988B7F0A14}"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For example, if we are interested in the killing relationship, </a:t>
            </a:r>
          </a:p>
          <a:p>
            <a:r>
              <a:rPr lang="en-US" sz="1200" kern="1200" baseline="0" dirty="0" smtClean="0">
                <a:solidFill>
                  <a:schemeClr val="tx1"/>
                </a:solidFill>
                <a:latin typeface="+mn-lt"/>
                <a:ea typeface="+mn-ea"/>
                <a:cs typeface="+mn-cs"/>
              </a:rPr>
              <a:t>we </a:t>
            </a:r>
            <a:r>
              <a:rPr lang="en-US" sz="1200" kern="1200" baseline="0" dirty="0" err="1" smtClean="0">
                <a:solidFill>
                  <a:schemeClr val="tx1"/>
                </a:solidFill>
                <a:latin typeface="+mn-lt"/>
                <a:ea typeface="+mn-ea"/>
                <a:cs typeface="+mn-cs"/>
              </a:rPr>
              <a:t>willl</a:t>
            </a:r>
            <a:r>
              <a:rPr lang="en-US" sz="1200" kern="1200" baseline="0" dirty="0" smtClean="0">
                <a:solidFill>
                  <a:schemeClr val="tx1"/>
                </a:solidFill>
                <a:latin typeface="+mn-lt"/>
                <a:ea typeface="+mn-ea"/>
                <a:cs typeface="+mn-cs"/>
              </a:rPr>
              <a:t> give a pair of a killer and the victim, John Wilkes Booth and Abraham Lincoln</a:t>
            </a:r>
            <a:endParaRPr lang="en-US" sz="1200"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22D49DAC-80B3-4D6A-B7D3-07988B7F0A14}"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800" kern="1200" baseline="0" dirty="0" smtClean="0">
                <a:solidFill>
                  <a:schemeClr val="tx1"/>
                </a:solidFill>
                <a:latin typeface="+mn-lt"/>
                <a:ea typeface="+mn-ea"/>
                <a:cs typeface="+mn-cs"/>
              </a:rPr>
              <a:t>As the output of the system, we have more instances found from the corpus, </a:t>
            </a:r>
          </a:p>
          <a:p>
            <a:r>
              <a:rPr lang="en-US" sz="800" kern="1200" baseline="0" dirty="0" smtClean="0">
                <a:solidFill>
                  <a:schemeClr val="tx1"/>
                </a:solidFill>
                <a:latin typeface="+mn-lt"/>
                <a:ea typeface="+mn-ea"/>
                <a:cs typeface="+mn-cs"/>
              </a:rPr>
              <a:t>and the surface patterns that connects two instances.</a:t>
            </a:r>
          </a:p>
          <a:p>
            <a:endParaRPr lang="en-US" sz="800" kern="1200" baseline="0" dirty="0" smtClean="0">
              <a:solidFill>
                <a:schemeClr val="tx1"/>
              </a:solidFill>
              <a:latin typeface="+mn-lt"/>
              <a:ea typeface="+mn-ea"/>
              <a:cs typeface="+mn-cs"/>
            </a:endParaRPr>
          </a:p>
          <a:p>
            <a:r>
              <a:rPr lang="en-US" sz="800" kern="1200" baseline="0" dirty="0" smtClean="0">
                <a:solidFill>
                  <a:schemeClr val="tx1"/>
                </a:solidFill>
                <a:latin typeface="+mn-lt"/>
                <a:ea typeface="+mn-ea"/>
                <a:cs typeface="+mn-cs"/>
              </a:rPr>
              <a:t>Unlike many other bootstrapping works, the goal is to acquire patterns, not instances.</a:t>
            </a:r>
          </a:p>
          <a:p>
            <a:endParaRPr lang="en-US" sz="800" kern="1200" baseline="0" dirty="0" smtClean="0">
              <a:solidFill>
                <a:schemeClr val="tx1"/>
              </a:solidFill>
              <a:latin typeface="+mn-lt"/>
              <a:ea typeface="+mn-ea"/>
              <a:cs typeface="+mn-cs"/>
            </a:endParaRPr>
          </a:p>
          <a:p>
            <a:r>
              <a:rPr lang="en-US" sz="800" kern="1200" baseline="0" dirty="0" smtClean="0">
                <a:solidFill>
                  <a:schemeClr val="tx1"/>
                </a:solidFill>
                <a:latin typeface="+mn-lt"/>
                <a:ea typeface="+mn-ea"/>
                <a:cs typeface="+mn-cs"/>
              </a:rPr>
              <a:t>By the way, we will use blue color for indicating instances, and red color for patterns.</a:t>
            </a:r>
          </a:p>
          <a:p>
            <a:endParaRPr lang="en-US" sz="800" kern="1200" baseline="0" dirty="0" smtClean="0">
              <a:solidFill>
                <a:schemeClr val="tx1"/>
              </a:solidFill>
              <a:latin typeface="+mn-lt"/>
              <a:ea typeface="+mn-ea"/>
              <a:cs typeface="+mn-cs"/>
            </a:endParaRPr>
          </a:p>
          <a:p>
            <a:pPr>
              <a:buFontTx/>
              <a:buNone/>
            </a:pPr>
            <a:r>
              <a:rPr lang="en-US" sz="1200" kern="1200" baseline="0" dirty="0" smtClean="0">
                <a:solidFill>
                  <a:schemeClr val="tx1"/>
                </a:solidFill>
                <a:latin typeface="+mn-lt"/>
                <a:ea typeface="+mn-ea"/>
                <a:cs typeface="+mn-cs"/>
              </a:rPr>
              <a:t>#Extended Distributional Hypothesis (Lin and Pantel, 2001). </a:t>
            </a:r>
          </a:p>
          <a:p>
            <a:pPr>
              <a:buFontTx/>
              <a:buNone/>
            </a:pPr>
            <a:r>
              <a:rPr lang="en-US" sz="1200" kern="1200" baseline="0" dirty="0" smtClean="0">
                <a:solidFill>
                  <a:schemeClr val="tx1"/>
                </a:solidFill>
                <a:latin typeface="+mn-lt"/>
                <a:ea typeface="+mn-ea"/>
                <a:cs typeface="+mn-cs"/>
              </a:rPr>
              <a:t>#Patterns that co-occur with similar pairs tend to have similar meanings.</a:t>
            </a:r>
          </a:p>
        </p:txBody>
      </p:sp>
      <p:sp>
        <p:nvSpPr>
          <p:cNvPr id="4" name="Slide Number Placeholder 3"/>
          <p:cNvSpPr>
            <a:spLocks noGrp="1"/>
          </p:cNvSpPr>
          <p:nvPr>
            <p:ph type="sldNum" sz="quarter" idx="10"/>
          </p:nvPr>
        </p:nvSpPr>
        <p:spPr/>
        <p:txBody>
          <a:bodyPr/>
          <a:lstStyle/>
          <a:p>
            <a:fld id="{22D49DAC-80B3-4D6A-B7D3-07988B7F0A14}"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So now let’s take a </a:t>
            </a:r>
            <a:r>
              <a:rPr lang="en-US" sz="1200" kern="1200" baseline="0" smtClean="0">
                <a:solidFill>
                  <a:schemeClr val="tx1"/>
                </a:solidFill>
                <a:latin typeface="+mn-lt"/>
                <a:ea typeface="+mn-ea"/>
                <a:cs typeface="+mn-cs"/>
              </a:rPr>
              <a:t>closer look </a:t>
            </a:r>
            <a:r>
              <a:rPr lang="en-US" sz="1200" kern="1200" baseline="0" dirty="0" smtClean="0">
                <a:solidFill>
                  <a:schemeClr val="tx1"/>
                </a:solidFill>
                <a:latin typeface="+mn-lt"/>
                <a:ea typeface="+mn-ea"/>
                <a:cs typeface="+mn-cs"/>
              </a:rPr>
              <a:t>the algorithmic part</a:t>
            </a:r>
            <a:endParaRPr lang="en-US" sz="1200"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22D49DAC-80B3-4D6A-B7D3-07988B7F0A14}"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It</a:t>
            </a:r>
            <a:r>
              <a:rPr lang="en-US" baseline="0" dirty="0" smtClean="0"/>
              <a:t> </a:t>
            </a:r>
            <a:r>
              <a:rPr lang="en-US" dirty="0" smtClean="0"/>
              <a:t>works in the following iterative</a:t>
            </a:r>
            <a:r>
              <a:rPr lang="en-US" baseline="0" dirty="0" smtClean="0"/>
              <a:t> way. </a:t>
            </a:r>
          </a:p>
          <a:p>
            <a:r>
              <a:rPr lang="en-US" baseline="0" dirty="0" smtClean="0"/>
              <a:t>In the first iteration when seed instances are given ...</a:t>
            </a:r>
            <a:endParaRPr lang="en-US" dirty="0"/>
          </a:p>
        </p:txBody>
      </p:sp>
      <p:sp>
        <p:nvSpPr>
          <p:cNvPr id="4" name="Slide Number Placeholder 3"/>
          <p:cNvSpPr>
            <a:spLocks noGrp="1"/>
          </p:cNvSpPr>
          <p:nvPr>
            <p:ph type="sldNum" sz="quarter" idx="10"/>
          </p:nvPr>
        </p:nvSpPr>
        <p:spPr/>
        <p:txBody>
          <a:bodyPr/>
          <a:lstStyle/>
          <a:p>
            <a:fld id="{22D49DAC-80B3-4D6A-B7D3-07988B7F0A14}"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They are used to</a:t>
            </a:r>
            <a:r>
              <a:rPr lang="en-US" baseline="0" dirty="0" smtClean="0"/>
              <a:t> retrieve sentences from the corpus</a:t>
            </a:r>
            <a:endParaRPr lang="en-US" dirty="0"/>
          </a:p>
        </p:txBody>
      </p:sp>
      <p:sp>
        <p:nvSpPr>
          <p:cNvPr id="4" name="Slide Number Placeholder 3"/>
          <p:cNvSpPr>
            <a:spLocks noGrp="1"/>
          </p:cNvSpPr>
          <p:nvPr>
            <p:ph type="sldNum" sz="quarter" idx="10"/>
          </p:nvPr>
        </p:nvSpPr>
        <p:spPr/>
        <p:txBody>
          <a:bodyPr/>
          <a:lstStyle/>
          <a:p>
            <a:fld id="{22D49DAC-80B3-4D6A-B7D3-07988B7F0A14}"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and the concrete mentions are replaced</a:t>
            </a:r>
            <a:r>
              <a:rPr lang="en-US" baseline="0" dirty="0" smtClean="0"/>
              <a:t> with slot variables.</a:t>
            </a:r>
            <a:endParaRPr lang="en-US" dirty="0"/>
          </a:p>
        </p:txBody>
      </p:sp>
      <p:sp>
        <p:nvSpPr>
          <p:cNvPr id="4" name="Slide Number Placeholder 3"/>
          <p:cNvSpPr>
            <a:spLocks noGrp="1"/>
          </p:cNvSpPr>
          <p:nvPr>
            <p:ph type="sldNum" sz="quarter" idx="10"/>
          </p:nvPr>
        </p:nvSpPr>
        <p:spPr/>
        <p:txBody>
          <a:bodyPr/>
          <a:lstStyle/>
          <a:p>
            <a:fld id="{22D49DAC-80B3-4D6A-B7D3-07988B7F0A14}"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And these sentences, are generalized</a:t>
            </a:r>
            <a:r>
              <a:rPr lang="en-US" baseline="0" dirty="0" smtClean="0"/>
              <a:t> into patterns, </a:t>
            </a:r>
            <a:endParaRPr lang="en-US" dirty="0"/>
          </a:p>
        </p:txBody>
      </p:sp>
      <p:sp>
        <p:nvSpPr>
          <p:cNvPr id="4" name="Slide Number Placeholder 3"/>
          <p:cNvSpPr>
            <a:spLocks noGrp="1"/>
          </p:cNvSpPr>
          <p:nvPr>
            <p:ph type="sldNum" sz="quarter" idx="10"/>
          </p:nvPr>
        </p:nvSpPr>
        <p:spPr/>
        <p:txBody>
          <a:bodyPr/>
          <a:lstStyle/>
          <a:p>
            <a:fld id="{22D49DAC-80B3-4D6A-B7D3-07988B7F0A14}"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First, let’s motivate our work by looking at the following example:</a:t>
            </a:r>
          </a:p>
          <a:p>
            <a:endParaRPr lang="en-US"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Start</a:t>
            </a:r>
            <a:r>
              <a:rPr lang="en-US" baseline="0" dirty="0" smtClean="0"/>
              <a:t> with m</a:t>
            </a:r>
            <a:r>
              <a:rPr lang="en-US" dirty="0" smtClean="0"/>
              <a:t>otivating examples to catch attentions</a:t>
            </a:r>
          </a:p>
          <a:p>
            <a:endParaRPr lang="en-US" sz="1200"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22D49DAC-80B3-4D6A-B7D3-07988B7F0A14}"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by taking</a:t>
            </a:r>
            <a:r>
              <a:rPr lang="en-US" baseline="0" dirty="0" smtClean="0"/>
              <a:t> the longest common substring </a:t>
            </a:r>
            <a:endParaRPr lang="en-US" dirty="0"/>
          </a:p>
        </p:txBody>
      </p:sp>
      <p:sp>
        <p:nvSpPr>
          <p:cNvPr id="4" name="Slide Number Placeholder 3"/>
          <p:cNvSpPr>
            <a:spLocks noGrp="1"/>
          </p:cNvSpPr>
          <p:nvPr>
            <p:ph type="sldNum" sz="quarter" idx="10"/>
          </p:nvPr>
        </p:nvSpPr>
        <p:spPr/>
        <p:txBody>
          <a:bodyPr/>
          <a:lstStyle/>
          <a:p>
            <a:fld id="{22D49DAC-80B3-4D6A-B7D3-07988B7F0A14}"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Each pattern is given with a reliability score</a:t>
            </a:r>
            <a:r>
              <a:rPr lang="en-US" baseline="0" dirty="0" smtClean="0"/>
              <a:t> with respect to </a:t>
            </a:r>
          </a:p>
          <a:p>
            <a:r>
              <a:rPr lang="en-US" baseline="0" dirty="0" smtClean="0"/>
              <a:t>how well they co-occur with the instances in the corpus</a:t>
            </a:r>
            <a:endParaRPr lang="en-US" dirty="0" smtClean="0"/>
          </a:p>
          <a:p>
            <a:r>
              <a:rPr lang="en-US" dirty="0" smtClean="0"/>
              <a:t>More specifically, we used the PMI,</a:t>
            </a:r>
            <a:r>
              <a:rPr lang="en-US" baseline="0" dirty="0" smtClean="0"/>
              <a:t> </a:t>
            </a:r>
            <a:r>
              <a:rPr lang="en-US" dirty="0" smtClean="0"/>
              <a:t>Pointwise Mutual Information</a:t>
            </a:r>
            <a:r>
              <a:rPr lang="en-US" baseline="0" dirty="0" smtClean="0"/>
              <a:t> to </a:t>
            </a:r>
          </a:p>
          <a:p>
            <a:r>
              <a:rPr lang="en-US" baseline="0" dirty="0" smtClean="0"/>
              <a:t>measure the association between a pattern and a pair instances.</a:t>
            </a:r>
            <a:endParaRPr lang="en-US" dirty="0"/>
          </a:p>
        </p:txBody>
      </p:sp>
      <p:sp>
        <p:nvSpPr>
          <p:cNvPr id="4" name="Slide Number Placeholder 3"/>
          <p:cNvSpPr>
            <a:spLocks noGrp="1"/>
          </p:cNvSpPr>
          <p:nvPr>
            <p:ph type="sldNum" sz="quarter" idx="10"/>
          </p:nvPr>
        </p:nvSpPr>
        <p:spPr/>
        <p:txBody>
          <a:bodyPr/>
          <a:lstStyle/>
          <a:p>
            <a:fld id="{22D49DAC-80B3-4D6A-B7D3-07988B7F0A14}"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At the n-th iteration best n patterns with highest</a:t>
            </a:r>
            <a:r>
              <a:rPr lang="en-US" baseline="0" dirty="0" smtClean="0"/>
              <a:t> reliability are selected. </a:t>
            </a:r>
          </a:p>
          <a:p>
            <a:r>
              <a:rPr lang="en-US" baseline="0" dirty="0" smtClean="0"/>
              <a:t>– otherwise, we will have risk of being affected by noisy patterns.</a:t>
            </a:r>
            <a:endParaRPr lang="en-US" dirty="0"/>
          </a:p>
        </p:txBody>
      </p:sp>
      <p:sp>
        <p:nvSpPr>
          <p:cNvPr id="4" name="Slide Number Placeholder 3"/>
          <p:cNvSpPr>
            <a:spLocks noGrp="1"/>
          </p:cNvSpPr>
          <p:nvPr>
            <p:ph type="sldNum" sz="quarter" idx="10"/>
          </p:nvPr>
        </p:nvSpPr>
        <p:spPr/>
        <p:txBody>
          <a:bodyPr/>
          <a:lstStyle/>
          <a:p>
            <a:fld id="{22D49DAC-80B3-4D6A-B7D3-07988B7F0A14}"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D49DAC-80B3-4D6A-B7D3-07988B7F0A14}"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D49DAC-80B3-4D6A-B7D3-07988B7F0A14}"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until a certain convergence</a:t>
            </a:r>
            <a:r>
              <a:rPr lang="en-US" baseline="0" dirty="0" smtClean="0"/>
              <a:t> criteria is met.</a:t>
            </a:r>
            <a:endParaRPr lang="en-US" dirty="0"/>
          </a:p>
        </p:txBody>
      </p:sp>
      <p:sp>
        <p:nvSpPr>
          <p:cNvPr id="4" name="Slide Number Placeholder 3"/>
          <p:cNvSpPr>
            <a:spLocks noGrp="1"/>
          </p:cNvSpPr>
          <p:nvPr>
            <p:ph type="sldNum" sz="quarter" idx="10"/>
          </p:nvPr>
        </p:nvSpPr>
        <p:spPr/>
        <p:txBody>
          <a:bodyPr/>
          <a:lstStyle/>
          <a:p>
            <a:fld id="{22D49DAC-80B3-4D6A-B7D3-07988B7F0A14}"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are Skewed because pattern selection is conservative.</a:t>
            </a:r>
            <a:r>
              <a:rPr lang="en-US" baseline="0" dirty="0" smtClean="0"/>
              <a:t> When n is small, top-n precise patterns represents the relation too much.</a:t>
            </a:r>
            <a:endParaRPr lang="en-US" dirty="0"/>
          </a:p>
        </p:txBody>
      </p:sp>
      <p:sp>
        <p:nvSpPr>
          <p:cNvPr id="4" name="Slide Number Placeholder 3"/>
          <p:cNvSpPr>
            <a:spLocks noGrp="1"/>
          </p:cNvSpPr>
          <p:nvPr>
            <p:ph type="sldNum" sz="quarter" idx="10"/>
          </p:nvPr>
        </p:nvSpPr>
        <p:spPr/>
        <p:txBody>
          <a:bodyPr/>
          <a:lstStyle/>
          <a:p>
            <a:fld id="{22D49DAC-80B3-4D6A-B7D3-07988B7F0A14}"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D49DAC-80B3-4D6A-B7D3-07988B7F0A14}"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D49DAC-80B3-4D6A-B7D3-07988B7F0A14}"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D49DAC-80B3-4D6A-B7D3-07988B7F0A14}"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and “Mary was killed by John”,</a:t>
            </a:r>
            <a:r>
              <a:rPr lang="en-US" dirty="0" smtClean="0"/>
              <a:t> there’s </a:t>
            </a:r>
            <a:r>
              <a:rPr lang="en-US" baseline="0" dirty="0" smtClean="0"/>
              <a:t>a</a:t>
            </a:r>
            <a:r>
              <a:rPr lang="en-US" dirty="0" smtClean="0"/>
              <a:t>ctive</a:t>
            </a:r>
            <a:r>
              <a:rPr lang="en-US" baseline="0" dirty="0" smtClean="0"/>
              <a:t> and passive voice difference.</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p:txBody>
      </p:sp>
      <p:sp>
        <p:nvSpPr>
          <p:cNvPr id="4" name="Slide Number Placeholder 3"/>
          <p:cNvSpPr>
            <a:spLocks noGrp="1"/>
          </p:cNvSpPr>
          <p:nvPr>
            <p:ph type="sldNum" sz="quarter" idx="10"/>
          </p:nvPr>
        </p:nvSpPr>
        <p:spPr/>
        <p:txBody>
          <a:bodyPr/>
          <a:lstStyle/>
          <a:p>
            <a:fld id="{22D49DAC-80B3-4D6A-B7D3-07988B7F0A14}"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D49DAC-80B3-4D6A-B7D3-07988B7F0A14}"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Showing</a:t>
            </a:r>
            <a:r>
              <a:rPr lang="en-US" baseline="0" dirty="0" smtClean="0"/>
              <a:t> top 15 phrases acquired for killing relation</a:t>
            </a:r>
            <a:endParaRPr lang="en-US" dirty="0"/>
          </a:p>
        </p:txBody>
      </p:sp>
      <p:sp>
        <p:nvSpPr>
          <p:cNvPr id="4" name="Slide Number Placeholder 3"/>
          <p:cNvSpPr>
            <a:spLocks noGrp="1"/>
          </p:cNvSpPr>
          <p:nvPr>
            <p:ph type="sldNum" sz="quarter" idx="10"/>
          </p:nvPr>
        </p:nvSpPr>
        <p:spPr/>
        <p:txBody>
          <a:bodyPr/>
          <a:lstStyle/>
          <a:p>
            <a:fld id="{22D49DAC-80B3-4D6A-B7D3-07988B7F0A14}"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don’t mean to say these are the optimal</a:t>
            </a:r>
            <a:r>
              <a:rPr lang="en-US" baseline="0" dirty="0" smtClean="0"/>
              <a:t> numbers to use.</a:t>
            </a:r>
            <a:endParaRPr lang="en-US" dirty="0"/>
          </a:p>
        </p:txBody>
      </p:sp>
      <p:sp>
        <p:nvSpPr>
          <p:cNvPr id="4" name="Slide Number Placeholder 3"/>
          <p:cNvSpPr>
            <a:spLocks noGrp="1"/>
          </p:cNvSpPr>
          <p:nvPr>
            <p:ph type="sldNum" sz="quarter" idx="10"/>
          </p:nvPr>
        </p:nvSpPr>
        <p:spPr/>
        <p:txBody>
          <a:bodyPr/>
          <a:lstStyle/>
          <a:p>
            <a:fld id="{22D49DAC-80B3-4D6A-B7D3-07988B7F0A14}"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If you look at</a:t>
            </a:r>
            <a:r>
              <a:rPr lang="en-US" baseline="0" dirty="0" smtClean="0"/>
              <a:t> the results where </a:t>
            </a:r>
            <a:r>
              <a:rPr lang="en-US" dirty="0" smtClean="0"/>
              <a:t>lambda</a:t>
            </a:r>
            <a:r>
              <a:rPr lang="en-US" baseline="0" dirty="0" smtClean="0"/>
              <a:t> = 0.7 and 0.3, you’ll see {killed, killer, shot, murdered}</a:t>
            </a:r>
          </a:p>
          <a:p>
            <a:endParaRPr lang="en-US" baseline="0" dirty="0" smtClean="0"/>
          </a:p>
          <a:p>
            <a:r>
              <a:rPr lang="en-US" baseline="0" dirty="0" smtClean="0"/>
              <a:t>red: ok ones judged by me.</a:t>
            </a:r>
            <a:endParaRPr lang="en-US" dirty="0"/>
          </a:p>
        </p:txBody>
      </p:sp>
      <p:sp>
        <p:nvSpPr>
          <p:cNvPr id="4" name="Slide Number Placeholder 3"/>
          <p:cNvSpPr>
            <a:spLocks noGrp="1"/>
          </p:cNvSpPr>
          <p:nvPr>
            <p:ph type="sldNum" sz="quarter" idx="10"/>
          </p:nvPr>
        </p:nvSpPr>
        <p:spPr/>
        <p:txBody>
          <a:bodyPr/>
          <a:lstStyle/>
          <a:p>
            <a:fld id="{22D49DAC-80B3-4D6A-B7D3-07988B7F0A14}" type="slidenum">
              <a:rPr lang="en-US" smtClean="0"/>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p:txBody>
      </p:sp>
      <p:sp>
        <p:nvSpPr>
          <p:cNvPr id="4" name="Slide Number Placeholder 3"/>
          <p:cNvSpPr>
            <a:spLocks noGrp="1"/>
          </p:cNvSpPr>
          <p:nvPr>
            <p:ph type="sldNum" sz="quarter" idx="10"/>
          </p:nvPr>
        </p:nvSpPr>
        <p:spPr/>
        <p:txBody>
          <a:bodyPr/>
          <a:lstStyle/>
          <a:p>
            <a:fld id="{22D49DAC-80B3-4D6A-B7D3-07988B7F0A14}" type="slidenum">
              <a:rPr lang="en-US" smtClean="0"/>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Mustafa </a:t>
            </a:r>
            <a:r>
              <a:rPr lang="en-US" sz="1200" b="0" i="0" kern="1200" dirty="0" err="1" smtClean="0">
                <a:solidFill>
                  <a:schemeClr val="tx1"/>
                </a:solidFill>
                <a:latin typeface="+mn-lt"/>
                <a:ea typeface="+mn-ea"/>
                <a:cs typeface="+mn-cs"/>
              </a:rPr>
              <a:t>Kemal</a:t>
            </a:r>
            <a:r>
              <a:rPr lang="en-US" sz="1200" b="0" i="0" kern="1200" dirty="0" smtClean="0">
                <a:solidFill>
                  <a:schemeClr val="tx1"/>
                </a:solidFill>
                <a:latin typeface="+mn-lt"/>
                <a:ea typeface="+mn-ea"/>
                <a:cs typeface="+mn-cs"/>
              </a:rPr>
              <a:t> Ataturk came to power in Turkey in 1923.</a:t>
            </a:r>
          </a:p>
          <a:p>
            <a:r>
              <a:rPr lang="en-US" sz="1200" b="0" i="0" kern="1200" dirty="0" smtClean="0">
                <a:solidFill>
                  <a:schemeClr val="tx1"/>
                </a:solidFill>
                <a:latin typeface="+mn-lt"/>
                <a:ea typeface="+mn-ea"/>
                <a:cs typeface="+mn-cs"/>
              </a:rPr>
              <a:t>Human may</a:t>
            </a:r>
            <a:r>
              <a:rPr lang="en-US" sz="1200" b="0" i="0" kern="1200" baseline="0" dirty="0" smtClean="0">
                <a:solidFill>
                  <a:schemeClr val="tx1"/>
                </a:solidFill>
                <a:latin typeface="+mn-lt"/>
                <a:ea typeface="+mn-ea"/>
                <a:cs typeface="+mn-cs"/>
              </a:rPr>
              <a:t> not come up with “came to power in”</a:t>
            </a:r>
            <a:endParaRPr lang="en-US" dirty="0"/>
          </a:p>
        </p:txBody>
      </p:sp>
      <p:sp>
        <p:nvSpPr>
          <p:cNvPr id="4" name="Slide Number Placeholder 3"/>
          <p:cNvSpPr>
            <a:spLocks noGrp="1"/>
          </p:cNvSpPr>
          <p:nvPr>
            <p:ph type="sldNum" sz="quarter" idx="10"/>
          </p:nvPr>
        </p:nvSpPr>
        <p:spPr/>
        <p:txBody>
          <a:bodyPr/>
          <a:lstStyle/>
          <a:p>
            <a:fld id="{22D49DAC-80B3-4D6A-B7D3-07988B7F0A14}" type="slidenum">
              <a:rPr lang="en-US" smtClean="0"/>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Point: common word</a:t>
            </a:r>
            <a:r>
              <a:rPr lang="en-US" baseline="0" dirty="0" smtClean="0"/>
              <a:t> </a:t>
            </a:r>
            <a:r>
              <a:rPr lang="en-US" dirty="0" smtClean="0"/>
              <a:t>“go” will fire as false-positive too much</a:t>
            </a:r>
            <a:endParaRPr lang="en-US" dirty="0"/>
          </a:p>
        </p:txBody>
      </p:sp>
      <p:sp>
        <p:nvSpPr>
          <p:cNvPr id="4" name="Slide Number Placeholder 3"/>
          <p:cNvSpPr>
            <a:spLocks noGrp="1"/>
          </p:cNvSpPr>
          <p:nvPr>
            <p:ph type="sldNum" sz="quarter" idx="10"/>
          </p:nvPr>
        </p:nvSpPr>
        <p:spPr/>
        <p:txBody>
          <a:bodyPr/>
          <a:lstStyle/>
          <a:p>
            <a:fld id="{22D49DAC-80B3-4D6A-B7D3-07988B7F0A14}" type="slidenum">
              <a:rPr lang="en-US" smtClean="0"/>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1" kern="1200" dirty="0" smtClean="0">
                <a:solidFill>
                  <a:schemeClr val="tx1"/>
                </a:solidFill>
                <a:latin typeface="+mn-lt"/>
                <a:ea typeface="+mn-ea"/>
                <a:cs typeface="+mn-cs"/>
              </a:rPr>
              <a:t>The words are hopelessly ambiguous.</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latin typeface="+mn-lt"/>
                <a:ea typeface="+mn-ea"/>
                <a:cs typeface="+mn-cs"/>
                <a:sym typeface="Wingdings" pitchFamily="2" charset="2"/>
              </a:rPr>
              <a:t> It’s worth acquiring patterns with contexts.</a:t>
            </a:r>
          </a:p>
        </p:txBody>
      </p:sp>
      <p:sp>
        <p:nvSpPr>
          <p:cNvPr id="4" name="Slide Number Placeholder 3"/>
          <p:cNvSpPr>
            <a:spLocks noGrp="1"/>
          </p:cNvSpPr>
          <p:nvPr>
            <p:ph type="sldNum" sz="quarter" idx="10"/>
          </p:nvPr>
        </p:nvSpPr>
        <p:spPr/>
        <p:txBody>
          <a:bodyPr/>
          <a:lstStyle/>
          <a:p>
            <a:fld id="{22D49DAC-80B3-4D6A-B7D3-07988B7F0A14}" type="slidenum">
              <a:rPr lang="en-US" smtClean="0"/>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Monolingual Comparable: news articles</a:t>
            </a:r>
            <a:r>
              <a:rPr lang="en-US" baseline="0" dirty="0" smtClean="0"/>
              <a:t> reporting the same event use different words that are paraphrases</a:t>
            </a:r>
            <a:endParaRPr lang="en-US" dirty="0" smtClean="0"/>
          </a:p>
          <a:p>
            <a:r>
              <a:rPr lang="en-US" dirty="0" smtClean="0"/>
              <a:t>Bilingual</a:t>
            </a:r>
            <a:r>
              <a:rPr lang="en-US" baseline="0" dirty="0" smtClean="0"/>
              <a:t> Parallel: translations of an identical word are paraphrases</a:t>
            </a:r>
          </a:p>
          <a:p>
            <a:endParaRPr lang="en-US" dirty="0" smtClean="0"/>
          </a:p>
          <a:p>
            <a:pPr>
              <a:buFontTx/>
              <a:buChar char="-"/>
            </a:pPr>
            <a:endParaRPr lang="en-US" sz="1200" dirty="0" smtClean="0"/>
          </a:p>
          <a:p>
            <a:pPr>
              <a:buFontTx/>
              <a:buNone/>
            </a:pPr>
            <a:r>
              <a:rPr lang="en-US" sz="1200" dirty="0" smtClean="0"/>
              <a:t>What’s nice? </a:t>
            </a:r>
          </a:p>
          <a:p>
            <a:pPr>
              <a:buFontTx/>
              <a:buNone/>
            </a:pPr>
            <a:r>
              <a:rPr lang="en-US" sz="1200" dirty="0" smtClean="0"/>
              <a:t>1. With minimum human intervention</a:t>
            </a:r>
          </a:p>
          <a:p>
            <a:pPr>
              <a:buFontTx/>
              <a:buNone/>
            </a:pPr>
            <a:r>
              <a:rPr lang="en-US" sz="1200" dirty="0" smtClean="0"/>
              <a:t>2. Requires only plain monolingual corpus</a:t>
            </a:r>
          </a:p>
          <a:p>
            <a:endParaRPr lang="en-US" dirty="0" smtClean="0"/>
          </a:p>
          <a:p>
            <a:r>
              <a:rPr lang="en-US" dirty="0" smtClean="0"/>
              <a:t>Summarizes the weaknesses:</a:t>
            </a:r>
            <a:r>
              <a:rPr lang="en-US" baseline="0" dirty="0" smtClean="0"/>
              <a:t> </a:t>
            </a:r>
          </a:p>
          <a:p>
            <a:r>
              <a:rPr lang="en-US" baseline="0" dirty="0" smtClean="0"/>
              <a:t>Closed domain </a:t>
            </a:r>
          </a:p>
          <a:p>
            <a:r>
              <a:rPr lang="en-US" baseline="0" dirty="0" smtClean="0"/>
              <a:t>Human cost</a:t>
            </a:r>
          </a:p>
        </p:txBody>
      </p:sp>
      <p:sp>
        <p:nvSpPr>
          <p:cNvPr id="4" name="Slide Number Placeholder 3"/>
          <p:cNvSpPr>
            <a:spLocks noGrp="1"/>
          </p:cNvSpPr>
          <p:nvPr>
            <p:ph type="sldNum" sz="quarter" idx="10"/>
          </p:nvPr>
        </p:nvSpPr>
        <p:spPr/>
        <p:txBody>
          <a:bodyPr/>
          <a:lstStyle/>
          <a:p>
            <a:fld id="{22D49DAC-80B3-4D6A-B7D3-07988B7F0A14}" type="slidenum">
              <a:rPr lang="en-US" smtClean="0"/>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Monolingual Comparable: news articles</a:t>
            </a:r>
            <a:r>
              <a:rPr lang="en-US" baseline="0" dirty="0" smtClean="0"/>
              <a:t> reporting the same event use different words that are paraphrases</a:t>
            </a:r>
            <a:endParaRPr lang="en-US" dirty="0" smtClean="0"/>
          </a:p>
          <a:p>
            <a:r>
              <a:rPr lang="en-US" dirty="0" smtClean="0"/>
              <a:t>Bilingual</a:t>
            </a:r>
            <a:r>
              <a:rPr lang="en-US" baseline="0" dirty="0" smtClean="0"/>
              <a:t> Parallel: translations of an identical word are paraphrases</a:t>
            </a:r>
          </a:p>
          <a:p>
            <a:endParaRPr lang="en-US" dirty="0" smtClean="0"/>
          </a:p>
          <a:p>
            <a:pPr>
              <a:buFontTx/>
              <a:buChar char="-"/>
            </a:pPr>
            <a:endParaRPr lang="en-US" sz="1200" dirty="0" smtClean="0"/>
          </a:p>
          <a:p>
            <a:pPr>
              <a:buFontTx/>
              <a:buNone/>
            </a:pPr>
            <a:r>
              <a:rPr lang="en-US" sz="1200" dirty="0" smtClean="0"/>
              <a:t>What’s nice? </a:t>
            </a:r>
          </a:p>
          <a:p>
            <a:pPr>
              <a:buFontTx/>
              <a:buNone/>
            </a:pPr>
            <a:r>
              <a:rPr lang="en-US" sz="1200" dirty="0" smtClean="0"/>
              <a:t>1. With minimum human intervention</a:t>
            </a:r>
          </a:p>
          <a:p>
            <a:pPr>
              <a:buFontTx/>
              <a:buNone/>
            </a:pPr>
            <a:r>
              <a:rPr lang="en-US" sz="1200" dirty="0" smtClean="0"/>
              <a:t>2. Requires only plain monolingual corpus</a:t>
            </a:r>
          </a:p>
          <a:p>
            <a:endParaRPr lang="en-US" dirty="0" smtClean="0"/>
          </a:p>
          <a:p>
            <a:r>
              <a:rPr lang="en-US" dirty="0" smtClean="0"/>
              <a:t>Summarizes the weaknesses:</a:t>
            </a:r>
            <a:r>
              <a:rPr lang="en-US" baseline="0" dirty="0" smtClean="0"/>
              <a:t> </a:t>
            </a:r>
          </a:p>
          <a:p>
            <a:r>
              <a:rPr lang="en-US" baseline="0" dirty="0" smtClean="0"/>
              <a:t>Closed domain </a:t>
            </a:r>
          </a:p>
          <a:p>
            <a:r>
              <a:rPr lang="en-US" baseline="0" dirty="0" smtClean="0"/>
              <a:t>Human cost</a:t>
            </a:r>
          </a:p>
        </p:txBody>
      </p:sp>
      <p:sp>
        <p:nvSpPr>
          <p:cNvPr id="4" name="Slide Number Placeholder 3"/>
          <p:cNvSpPr>
            <a:spLocks noGrp="1"/>
          </p:cNvSpPr>
          <p:nvPr>
            <p:ph type="sldNum" sz="quarter" idx="10"/>
          </p:nvPr>
        </p:nvSpPr>
        <p:spPr/>
        <p:txBody>
          <a:bodyPr/>
          <a:lstStyle/>
          <a:p>
            <a:fld id="{22D49DAC-80B3-4D6A-B7D3-07988B7F0A14}" type="slidenum">
              <a:rPr lang="en-US" smtClean="0"/>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How about this?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John is the killer of Mary.</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 derivational morphology needs to be handled here.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(next) What if we have a different lexicon?</a:t>
            </a:r>
          </a:p>
        </p:txBody>
      </p:sp>
      <p:sp>
        <p:nvSpPr>
          <p:cNvPr id="4" name="Slide Number Placeholder 3"/>
          <p:cNvSpPr>
            <a:spLocks noGrp="1"/>
          </p:cNvSpPr>
          <p:nvPr>
            <p:ph type="sldNum" sz="quarter" idx="10"/>
          </p:nvPr>
        </p:nvSpPr>
        <p:spPr/>
        <p:txBody>
          <a:bodyPr/>
          <a:lstStyle/>
          <a:p>
            <a:fld id="{22D49DAC-80B3-4D6A-B7D3-07988B7F0A14}" type="slidenum">
              <a:rPr lang="en-US" smtClean="0"/>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More patterns found unless semantic drift is prevented properly.</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i="0" kern="1200" dirty="0" smtClean="0">
                <a:solidFill>
                  <a:schemeClr val="tx1"/>
                </a:solidFill>
                <a:latin typeface="+mn-lt"/>
                <a:ea typeface="+mn-ea"/>
                <a:cs typeface="+mn-cs"/>
              </a:rPr>
              <a:t>OOV: slangs, </a:t>
            </a:r>
            <a:r>
              <a:rPr lang="en-US" sz="1200" dirty="0" smtClean="0"/>
              <a:t>domain specific or new</a:t>
            </a:r>
            <a:r>
              <a:rPr lang="en-US" sz="1200" baseline="0" dirty="0" smtClean="0"/>
              <a:t> words</a:t>
            </a:r>
          </a:p>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Cf. hand-crafting patterns (domain knowledge)</a:t>
            </a:r>
          </a:p>
          <a:p>
            <a:endParaRPr lang="en-US" baseline="0" dirty="0" smtClean="0"/>
          </a:p>
        </p:txBody>
      </p:sp>
      <p:sp>
        <p:nvSpPr>
          <p:cNvPr id="4" name="Slide Number Placeholder 3"/>
          <p:cNvSpPr>
            <a:spLocks noGrp="1"/>
          </p:cNvSpPr>
          <p:nvPr>
            <p:ph type="sldNum" sz="quarter" idx="10"/>
          </p:nvPr>
        </p:nvSpPr>
        <p:spPr/>
        <p:txBody>
          <a:bodyPr/>
          <a:lstStyle/>
          <a:p>
            <a:fld id="{22D49DAC-80B3-4D6A-B7D3-07988B7F0A14}" type="slidenum">
              <a:rPr lang="en-US" smtClean="0"/>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D49DAC-80B3-4D6A-B7D3-07988B7F0A14}" type="slidenum">
              <a:rPr lang="en-US" smtClean="0"/>
              <a:pPr/>
              <a:t>41</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D49DAC-80B3-4D6A-B7D3-07988B7F0A14}" type="slidenum">
              <a:rPr lang="en-US" smtClean="0"/>
              <a:pPr/>
              <a:t>42</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Mustafa </a:t>
            </a:r>
            <a:r>
              <a:rPr lang="en-US" sz="1200" b="0" i="0" kern="1200" dirty="0" err="1" smtClean="0">
                <a:solidFill>
                  <a:schemeClr val="tx1"/>
                </a:solidFill>
                <a:latin typeface="+mn-lt"/>
                <a:ea typeface="+mn-ea"/>
                <a:cs typeface="+mn-cs"/>
              </a:rPr>
              <a:t>Kemal</a:t>
            </a:r>
            <a:r>
              <a:rPr lang="en-US" sz="1200" b="0" i="0" kern="1200" dirty="0" smtClean="0">
                <a:solidFill>
                  <a:schemeClr val="tx1"/>
                </a:solidFill>
                <a:latin typeface="+mn-lt"/>
                <a:ea typeface="+mn-ea"/>
                <a:cs typeface="+mn-cs"/>
              </a:rPr>
              <a:t> Ataturk came to power in Turkey in 1923.</a:t>
            </a:r>
          </a:p>
          <a:p>
            <a:r>
              <a:rPr lang="en-US" sz="1200" b="0" i="0" kern="1200" dirty="0" smtClean="0">
                <a:solidFill>
                  <a:schemeClr val="tx1"/>
                </a:solidFill>
                <a:latin typeface="+mn-lt"/>
                <a:ea typeface="+mn-ea"/>
                <a:cs typeface="+mn-cs"/>
              </a:rPr>
              <a:t>Human may</a:t>
            </a:r>
            <a:r>
              <a:rPr lang="en-US" sz="1200" b="0" i="0" kern="1200" baseline="0" dirty="0" smtClean="0">
                <a:solidFill>
                  <a:schemeClr val="tx1"/>
                </a:solidFill>
                <a:latin typeface="+mn-lt"/>
                <a:ea typeface="+mn-ea"/>
                <a:cs typeface="+mn-cs"/>
              </a:rPr>
              <a:t> not come up with “came to power </a:t>
            </a:r>
            <a:r>
              <a:rPr lang="en-US" sz="1200" b="0" i="0" kern="1200" baseline="0" smtClean="0">
                <a:solidFill>
                  <a:schemeClr val="tx1"/>
                </a:solidFill>
                <a:latin typeface="+mn-lt"/>
                <a:ea typeface="+mn-ea"/>
                <a:cs typeface="+mn-cs"/>
              </a:rPr>
              <a:t>in”</a:t>
            </a:r>
            <a:endParaRPr lang="en-US" dirty="0"/>
          </a:p>
        </p:txBody>
      </p:sp>
      <p:sp>
        <p:nvSpPr>
          <p:cNvPr id="4" name="Slide Number Placeholder 3"/>
          <p:cNvSpPr>
            <a:spLocks noGrp="1"/>
          </p:cNvSpPr>
          <p:nvPr>
            <p:ph type="sldNum" sz="quarter" idx="10"/>
          </p:nvPr>
        </p:nvSpPr>
        <p:spPr/>
        <p:txBody>
          <a:bodyPr/>
          <a:lstStyle/>
          <a:p>
            <a:fld id="{22D49DAC-80B3-4D6A-B7D3-07988B7F0A14}" type="slidenum">
              <a:rPr lang="en-US" smtClean="0"/>
              <a:pPr/>
              <a:t>43</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John assassinated Mary.</a:t>
            </a:r>
            <a:br>
              <a:rPr lang="en-US" baseline="0" dirty="0" smtClean="0"/>
            </a:br>
            <a:r>
              <a:rPr lang="en-US" baseline="0" dirty="0" smtClean="0"/>
              <a:t>assassination is a special kind of an intentional killing act</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22D49DAC-80B3-4D6A-B7D3-07988B7F0A14}"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John is the 187 suspect of Mary.</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187 is the slang used by a special community. It’s the crime code for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homicide used by police officers and gagsters in California.</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#It’s also an entailment (suspect is only “believed” to be guilty).</a:t>
            </a:r>
            <a:endParaRPr lang="en-US" dirty="0" smtClean="0"/>
          </a:p>
        </p:txBody>
      </p:sp>
      <p:sp>
        <p:nvSpPr>
          <p:cNvPr id="4" name="Slide Number Placeholder 3"/>
          <p:cNvSpPr>
            <a:spLocks noGrp="1"/>
          </p:cNvSpPr>
          <p:nvPr>
            <p:ph type="sldNum" sz="quarter" idx="10"/>
          </p:nvPr>
        </p:nvSpPr>
        <p:spPr/>
        <p:txBody>
          <a:bodyPr/>
          <a:lstStyle/>
          <a:p>
            <a:fld id="{22D49DAC-80B3-4D6A-B7D3-07988B7F0A14}"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It’s an</a:t>
            </a:r>
            <a:r>
              <a:rPr lang="en-US" baseline="0" dirty="0" smtClean="0"/>
              <a:t> euphemism used by military people.</a:t>
            </a:r>
            <a:endParaRPr lang="en-US" dirty="0" smtClean="0"/>
          </a:p>
        </p:txBody>
      </p:sp>
      <p:sp>
        <p:nvSpPr>
          <p:cNvPr id="4" name="Slide Number Placeholder 3"/>
          <p:cNvSpPr>
            <a:spLocks noGrp="1"/>
          </p:cNvSpPr>
          <p:nvPr>
            <p:ph type="sldNum" sz="quarter" idx="10"/>
          </p:nvPr>
        </p:nvSpPr>
        <p:spPr/>
        <p:txBody>
          <a:bodyPr/>
          <a:lstStyle/>
          <a:p>
            <a:fld id="{22D49DAC-80B3-4D6A-B7D3-07988B7F0A14}"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22D49DAC-80B3-4D6A-B7D3-07988B7F0A14}"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0" dirty="0" smtClean="0"/>
              <a:t>The</a:t>
            </a:r>
            <a:r>
              <a:rPr lang="en-US" b="0" baseline="0" dirty="0" smtClean="0"/>
              <a:t> goal of this work is to automatically acquire </a:t>
            </a:r>
            <a:r>
              <a:rPr lang="en-US" altLang="ja-JP" sz="1200" b="0" kern="1200" dirty="0" smtClean="0">
                <a:solidFill>
                  <a:schemeClr val="tx1"/>
                </a:solidFill>
                <a:latin typeface="+mn-lt"/>
                <a:ea typeface="+mn-ea"/>
                <a:cs typeface="+mn-cs"/>
              </a:rPr>
              <a:t>paraphrase patterns  o</a:t>
            </a:r>
            <a:r>
              <a:rPr lang="en-US" sz="1200" b="0" kern="1200" dirty="0" smtClean="0">
                <a:solidFill>
                  <a:schemeClr val="tx1"/>
                </a:solidFill>
                <a:latin typeface="+mn-lt"/>
                <a:ea typeface="+mn-ea"/>
                <a:cs typeface="+mn-cs"/>
              </a:rPr>
              <a:t>n a target relation that</a:t>
            </a:r>
            <a:r>
              <a:rPr lang="en-US" sz="1200" b="0" kern="1200" baseline="0" dirty="0" smtClean="0">
                <a:solidFill>
                  <a:schemeClr val="tx1"/>
                </a:solidFill>
                <a:latin typeface="+mn-lt"/>
                <a:ea typeface="+mn-ea"/>
                <a:cs typeface="+mn-cs"/>
              </a:rPr>
              <a:t> are lexically diverse.</a:t>
            </a:r>
          </a:p>
          <a:p>
            <a:r>
              <a:rPr lang="en-US" sz="1200" b="0" kern="1200" dirty="0" smtClean="0">
                <a:solidFill>
                  <a:schemeClr val="tx1"/>
                </a:solidFill>
                <a:latin typeface="+mn-lt"/>
                <a:ea typeface="+mn-ea"/>
                <a:cs typeface="+mn-cs"/>
              </a:rPr>
              <a:t>in</a:t>
            </a:r>
            <a:r>
              <a:rPr lang="en-US" sz="1200" b="0" kern="1200" baseline="0" dirty="0" smtClean="0">
                <a:solidFill>
                  <a:schemeClr val="tx1"/>
                </a:solidFill>
                <a:latin typeface="+mn-lt"/>
                <a:ea typeface="+mn-ea"/>
                <a:cs typeface="+mn-cs"/>
              </a:rPr>
              <a:t> order for</a:t>
            </a:r>
            <a:r>
              <a:rPr lang="en-US" sz="1200" b="0" kern="1200" dirty="0" smtClean="0">
                <a:solidFill>
                  <a:schemeClr val="tx1"/>
                </a:solidFill>
                <a:latin typeface="+mn-lt"/>
                <a:ea typeface="+mn-ea"/>
                <a:cs typeface="+mn-cs"/>
              </a:rPr>
              <a:t> a computer to handle</a:t>
            </a:r>
            <a:r>
              <a:rPr lang="en-US" sz="1200" b="0" kern="1200" baseline="0" dirty="0" smtClean="0">
                <a:solidFill>
                  <a:schemeClr val="tx1"/>
                </a:solidFill>
                <a:latin typeface="+mn-lt"/>
                <a:ea typeface="+mn-ea"/>
                <a:cs typeface="+mn-cs"/>
              </a:rPr>
              <a:t> meaning similarity.</a:t>
            </a:r>
            <a:endParaRPr lang="en-US" sz="1200" b="0" kern="1200" dirty="0" smtClean="0">
              <a:solidFill>
                <a:schemeClr val="tx1"/>
              </a:solidFill>
              <a:latin typeface="+mn-lt"/>
              <a:ea typeface="+mn-ea"/>
              <a:cs typeface="+mn-cs"/>
            </a:endParaRPr>
          </a:p>
          <a:p>
            <a:endParaRPr lang="en-US" sz="1200" b="0" kern="1200" dirty="0" smtClean="0">
              <a:solidFill>
                <a:schemeClr val="tx1"/>
              </a:solidFill>
              <a:latin typeface="+mn-lt"/>
              <a:ea typeface="+mn-ea"/>
              <a:cs typeface="+mn-cs"/>
            </a:endParaRPr>
          </a:p>
          <a:p>
            <a:r>
              <a:rPr lang="en-US" sz="1200" b="0" kern="1200" dirty="0" smtClean="0">
                <a:solidFill>
                  <a:schemeClr val="tx1"/>
                </a:solidFill>
                <a:latin typeface="+mn-lt"/>
                <a:ea typeface="+mn-ea"/>
                <a:cs typeface="+mn-cs"/>
              </a:rPr>
              <a:t>#There</a:t>
            </a:r>
            <a:r>
              <a:rPr lang="en-US" sz="1200" b="0" kern="1200" baseline="0" dirty="0" smtClean="0">
                <a:solidFill>
                  <a:schemeClr val="tx1"/>
                </a:solidFill>
                <a:latin typeface="+mn-lt"/>
                <a:ea typeface="+mn-ea"/>
                <a:cs typeface="+mn-cs"/>
              </a:rPr>
              <a:t> may be an </a:t>
            </a:r>
            <a:r>
              <a:rPr lang="en-US" sz="1200" b="0" kern="1200" dirty="0" smtClean="0">
                <a:solidFill>
                  <a:schemeClr val="tx1"/>
                </a:solidFill>
                <a:latin typeface="+mn-lt"/>
                <a:ea typeface="+mn-ea"/>
                <a:cs typeface="+mn-cs"/>
              </a:rPr>
              <a:t>algorithmic</a:t>
            </a:r>
            <a:r>
              <a:rPr lang="en-US" sz="1200" b="0" kern="1200" baseline="0" dirty="0" smtClean="0">
                <a:solidFill>
                  <a:schemeClr val="tx1"/>
                </a:solidFill>
                <a:latin typeface="+mn-lt"/>
                <a:ea typeface="+mn-ea"/>
                <a:cs typeface="+mn-cs"/>
              </a:rPr>
              <a:t> transformation mechanism that converts “X killed Y” into multiple different forms.</a:t>
            </a:r>
            <a:endParaRPr lang="en-US" dirty="0" smtClean="0"/>
          </a:p>
          <a:p>
            <a:r>
              <a:rPr lang="en-US" dirty="0" smtClean="0"/>
              <a:t>#High-coverage</a:t>
            </a:r>
            <a:r>
              <a:rPr lang="en-US" baseline="0" dirty="0" smtClean="0"/>
              <a:t> = lexical diversity!!</a:t>
            </a:r>
            <a:endParaRPr lang="en-US" baseline="0" dirty="0" smtClean="0">
              <a:sym typeface="Wingdings" pitchFamily="2" charset="2"/>
            </a:endParaRPr>
          </a:p>
          <a:p>
            <a:r>
              <a:rPr lang="en-US" baseline="0" dirty="0" smtClean="0">
                <a:sym typeface="Wingdings" pitchFamily="2" charset="2"/>
              </a:rPr>
              <a:t># It’s a resource-heavy problem. In other words, you cannot anticipate these variants without a resource!</a:t>
            </a:r>
            <a:endParaRPr lang="en-US" dirty="0"/>
          </a:p>
        </p:txBody>
      </p:sp>
      <p:sp>
        <p:nvSpPr>
          <p:cNvPr id="4" name="Slide Number Placeholder 3"/>
          <p:cNvSpPr>
            <a:spLocks noGrp="1"/>
          </p:cNvSpPr>
          <p:nvPr>
            <p:ph type="sldNum" sz="quarter" idx="10"/>
          </p:nvPr>
        </p:nvSpPr>
        <p:spPr/>
        <p:txBody>
          <a:bodyPr/>
          <a:lstStyle/>
          <a:p>
            <a:fld id="{22D49DAC-80B3-4D6A-B7D3-07988B7F0A14}"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4" name="Rectangle 13"/>
          <p:cNvSpPr/>
          <p:nvPr userDrawn="1"/>
        </p:nvSpPr>
        <p:spPr>
          <a:xfrm>
            <a:off x="0" y="0"/>
            <a:ext cx="9144000" cy="304800"/>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lvl1pPr>
              <a:buClr>
                <a:schemeClr val="accent6">
                  <a:lumMod val="50000"/>
                </a:schemeClr>
              </a:buClr>
              <a:buFont typeface="Wingdings" pitchFamily="2" charset="2"/>
              <a:buChar char="§"/>
              <a:defRPr/>
            </a:lvl1pPr>
            <a:lvl2pPr>
              <a:buClr>
                <a:schemeClr val="accent6">
                  <a:lumMod val="50000"/>
                </a:schemeClr>
              </a:buClr>
              <a:defRPr/>
            </a:lvl2pPr>
            <a:lvl3pPr>
              <a:buClr>
                <a:schemeClr val="accent6">
                  <a:lumMod val="50000"/>
                </a:schemeClr>
              </a:buClr>
              <a:defRPr/>
            </a:lvl3pPr>
            <a:lvl4pPr>
              <a:buClr>
                <a:schemeClr val="accent6">
                  <a:lumMod val="50000"/>
                </a:schemeClr>
              </a:buClr>
              <a:defRPr/>
            </a:lvl4pPr>
            <a:lvl5pPr>
              <a:buClr>
                <a:schemeClr val="accent6">
                  <a:lumMod val="50000"/>
                </a:schemeClr>
              </a:buCl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itle 6"/>
          <p:cNvSpPr>
            <a:spLocks noGrp="1"/>
          </p:cNvSpPr>
          <p:nvPr>
            <p:ph type="title"/>
          </p:nvPr>
        </p:nvSpPr>
        <p:spPr>
          <a:xfrm>
            <a:off x="228600" y="381000"/>
            <a:ext cx="7086600" cy="762000"/>
          </a:xfrm>
        </p:spPr>
        <p:txBody>
          <a:bodyPr/>
          <a:lstStyle>
            <a:lvl1pPr>
              <a:defRPr b="1">
                <a:solidFill>
                  <a:schemeClr val="tx1"/>
                </a:solidFill>
                <a:latin typeface="+mj-lt"/>
              </a:defRPr>
            </a:lvl1pPr>
          </a:lstStyle>
          <a:p>
            <a:r>
              <a:rPr lang="en-US" dirty="0" smtClean="0"/>
              <a:t>Click to edit Master title style</a:t>
            </a:r>
            <a:endParaRPr lang="en-US" dirty="0"/>
          </a:p>
        </p:txBody>
      </p:sp>
      <p:sp>
        <p:nvSpPr>
          <p:cNvPr id="11" name="Date Placeholder 10"/>
          <p:cNvSpPr>
            <a:spLocks noGrp="1"/>
          </p:cNvSpPr>
          <p:nvPr>
            <p:ph type="dt" sz="half" idx="10"/>
          </p:nvPr>
        </p:nvSpPr>
        <p:spPr>
          <a:xfrm>
            <a:off x="228600" y="6356350"/>
            <a:ext cx="2667000" cy="365125"/>
          </a:xfrm>
        </p:spPr>
        <p:txBody>
          <a:bodyPr/>
          <a:lstStyle/>
          <a:p>
            <a:pPr>
              <a:defRPr/>
            </a:pPr>
            <a:r>
              <a:rPr lang="en-US" altLang="ja-JP" dirty="0" smtClean="0"/>
              <a:t>LREC 2012, May 24</a:t>
            </a:r>
            <a:r>
              <a:rPr lang="en-US" altLang="ja-JP" baseline="30000" dirty="0" smtClean="0"/>
              <a:t>th</a:t>
            </a:r>
            <a:r>
              <a:rPr lang="en-US" altLang="ja-JP" dirty="0" smtClean="0"/>
              <a:t>, 2012</a:t>
            </a:r>
            <a:endParaRPr lang="en-US" altLang="ja-JP" dirty="0"/>
          </a:p>
        </p:txBody>
      </p:sp>
      <p:sp>
        <p:nvSpPr>
          <p:cNvPr id="12" name="Slide Number Placeholder 11"/>
          <p:cNvSpPr>
            <a:spLocks noGrp="1"/>
          </p:cNvSpPr>
          <p:nvPr>
            <p:ph type="sldNum" sz="quarter" idx="11"/>
          </p:nvPr>
        </p:nvSpPr>
        <p:spPr/>
        <p:txBody>
          <a:bodyPr/>
          <a:lstStyle/>
          <a:p>
            <a:pPr>
              <a:defRPr/>
            </a:pPr>
            <a:fld id="{51819DF2-A324-415D-B3D8-F344AD0BFA0D}" type="slidenum">
              <a:rPr lang="ja-JP" altLang="en-US" smtClean="0"/>
              <a:pPr>
                <a:defRPr/>
              </a:pPr>
              <a:t>‹#›</a:t>
            </a:fld>
            <a:endParaRPr lang="en-US" altLang="ja-JP" dirty="0"/>
          </a:p>
        </p:txBody>
      </p:sp>
      <p:sp>
        <p:nvSpPr>
          <p:cNvPr id="13" name="Footer Placeholder 12"/>
          <p:cNvSpPr>
            <a:spLocks noGrp="1"/>
          </p:cNvSpPr>
          <p:nvPr>
            <p:ph type="ftr" sz="quarter" idx="12"/>
          </p:nvPr>
        </p:nvSpPr>
        <p:spPr/>
        <p:txBody>
          <a:bodyPr/>
          <a:lstStyle/>
          <a:p>
            <a:pPr>
              <a:defRPr/>
            </a:pPr>
            <a:endParaRPr lang="ja-JP" altLang="en-US"/>
          </a:p>
        </p:txBody>
      </p:sp>
      <p:sp>
        <p:nvSpPr>
          <p:cNvPr id="10" name="TextBox 9"/>
          <p:cNvSpPr txBox="1"/>
          <p:nvPr userDrawn="1"/>
        </p:nvSpPr>
        <p:spPr>
          <a:xfrm>
            <a:off x="7315200" y="-38100"/>
            <a:ext cx="1832553" cy="369332"/>
          </a:xfrm>
          <a:prstGeom prst="rect">
            <a:avLst/>
          </a:prstGeom>
          <a:noFill/>
        </p:spPr>
        <p:txBody>
          <a:bodyPr wrap="none" rtlCol="0">
            <a:spAutoFit/>
          </a:bodyPr>
          <a:lstStyle/>
          <a:p>
            <a:r>
              <a:rPr lang="en-US" b="1" dirty="0" smtClean="0">
                <a:solidFill>
                  <a:schemeClr val="bg1"/>
                </a:solidFill>
                <a:latin typeface="Times New Roman" pitchFamily="18" charset="0"/>
                <a:cs typeface="Times New Roman" pitchFamily="18" charset="0"/>
              </a:rPr>
              <a:t>Carnegie Mellon</a:t>
            </a:r>
            <a:endParaRPr lang="en-US" b="1" dirty="0">
              <a:solidFill>
                <a:schemeClr val="bg1"/>
              </a:solidFill>
              <a:latin typeface="Times New Roman" pitchFamily="18" charset="0"/>
              <a:cs typeface="Times New Roman" pitchFamily="18"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atin typeface="+mj-lt"/>
              </a:defRPr>
            </a:lvl1pPr>
          </a:lstStyle>
          <a:p>
            <a:r>
              <a:rPr lang="en-US" dirty="0" smtClean="0"/>
              <a:t>Click to edit Master title style</a:t>
            </a:r>
            <a:endParaRPr lang="en-US" dirty="0"/>
          </a:p>
        </p:txBody>
      </p:sp>
      <p:sp>
        <p:nvSpPr>
          <p:cNvPr id="3" name="Date Placeholder 3"/>
          <p:cNvSpPr>
            <a:spLocks noGrp="1"/>
          </p:cNvSpPr>
          <p:nvPr>
            <p:ph type="dt" sz="half" idx="10"/>
          </p:nvPr>
        </p:nvSpPr>
        <p:spPr>
          <a:xfrm>
            <a:off x="228600" y="6356350"/>
            <a:ext cx="2667000" cy="365125"/>
          </a:xfrm>
        </p:spPr>
        <p:txBody>
          <a:bodyPr/>
          <a:lstStyle>
            <a:lvl1pPr>
              <a:defRPr/>
            </a:lvl1pPr>
          </a:lstStyle>
          <a:p>
            <a:pPr>
              <a:defRPr/>
            </a:pPr>
            <a:r>
              <a:rPr lang="en-US" altLang="ja-JP" dirty="0" smtClean="0"/>
              <a:t>LREC 2012, May 24</a:t>
            </a:r>
            <a:r>
              <a:rPr lang="en-US" altLang="ja-JP" baseline="30000" dirty="0" smtClean="0"/>
              <a:t>th</a:t>
            </a:r>
            <a:r>
              <a:rPr lang="en-US" altLang="ja-JP" dirty="0" smtClean="0"/>
              <a:t>, 2012</a:t>
            </a:r>
            <a:endParaRPr lang="en-US" altLang="ja-JP" dirty="0"/>
          </a:p>
        </p:txBody>
      </p:sp>
      <p:sp>
        <p:nvSpPr>
          <p:cNvPr id="4" name="Footer Placeholder 4"/>
          <p:cNvSpPr>
            <a:spLocks noGrp="1"/>
          </p:cNvSpPr>
          <p:nvPr>
            <p:ph type="ftr" sz="quarter" idx="11"/>
          </p:nvPr>
        </p:nvSpPr>
        <p:spPr/>
        <p:txBody>
          <a:bodyPr/>
          <a:lstStyle>
            <a:lvl1pPr>
              <a:defRPr/>
            </a:lvl1pPr>
          </a:lstStyle>
          <a:p>
            <a:pPr>
              <a:defRPr/>
            </a:pPr>
            <a:endParaRPr lang="ja-JP" altLang="en-US"/>
          </a:p>
        </p:txBody>
      </p:sp>
      <p:sp>
        <p:nvSpPr>
          <p:cNvPr id="5" name="Slide Number Placeholder 5"/>
          <p:cNvSpPr>
            <a:spLocks noGrp="1"/>
          </p:cNvSpPr>
          <p:nvPr>
            <p:ph type="sldNum" sz="quarter" idx="12"/>
          </p:nvPr>
        </p:nvSpPr>
        <p:spPr/>
        <p:txBody>
          <a:bodyPr/>
          <a:lstStyle>
            <a:lvl1pPr>
              <a:defRPr/>
            </a:lvl1pPr>
          </a:lstStyle>
          <a:p>
            <a:pPr>
              <a:defRPr/>
            </a:pPr>
            <a:fld id="{72792C72-9310-4DEB-ABB4-C772A2ACFC83}" type="slidenum">
              <a:rPr lang="ja-JP" altLang="en-US"/>
              <a:pPr>
                <a:defRPr/>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_Title Slide">
    <p:bg>
      <p:bgPr>
        <a:solidFill>
          <a:schemeClr val="bg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228600" y="6324599"/>
            <a:ext cx="2362200" cy="396875"/>
          </a:xfrm>
        </p:spPr>
        <p:txBody>
          <a:bodyPr/>
          <a:lstStyle>
            <a:lvl1pPr>
              <a:defRPr smtClean="0"/>
            </a:lvl1pPr>
          </a:lstStyle>
          <a:p>
            <a:pPr>
              <a:defRPr/>
            </a:pPr>
            <a:r>
              <a:rPr lang="en-US" altLang="ja-JP" dirty="0" smtClean="0"/>
              <a:t>LREC 2012, May 24</a:t>
            </a:r>
            <a:r>
              <a:rPr lang="en-US" altLang="ja-JP" baseline="30000" dirty="0" smtClean="0"/>
              <a:t>th</a:t>
            </a:r>
            <a:r>
              <a:rPr lang="en-US" altLang="ja-JP" dirty="0" smtClean="0"/>
              <a:t>, 2012</a:t>
            </a:r>
            <a:endParaRPr lang="en-US" altLang="ja-JP" dirty="0"/>
          </a:p>
        </p:txBody>
      </p:sp>
      <p:sp>
        <p:nvSpPr>
          <p:cNvPr id="5" name="Footer Placeholder 4"/>
          <p:cNvSpPr>
            <a:spLocks noGrp="1"/>
          </p:cNvSpPr>
          <p:nvPr>
            <p:ph type="ftr" sz="quarter" idx="11"/>
          </p:nvPr>
        </p:nvSpPr>
        <p:spPr>
          <a:xfrm>
            <a:off x="3124200" y="6245225"/>
            <a:ext cx="2895600" cy="476250"/>
          </a:xfrm>
        </p:spPr>
        <p:txBody>
          <a:bodyPr/>
          <a:lstStyle>
            <a:lvl1pPr>
              <a:defRPr smtClean="0"/>
            </a:lvl1pPr>
          </a:lstStyle>
          <a:p>
            <a:pPr>
              <a:defRPr/>
            </a:pPr>
            <a:endParaRPr lang="ja-JP" altLang="en-US"/>
          </a:p>
        </p:txBody>
      </p:sp>
      <p:sp>
        <p:nvSpPr>
          <p:cNvPr id="6" name="Slide Number Placeholder 5"/>
          <p:cNvSpPr>
            <a:spLocks noGrp="1"/>
          </p:cNvSpPr>
          <p:nvPr>
            <p:ph type="sldNum" sz="quarter" idx="12"/>
          </p:nvPr>
        </p:nvSpPr>
        <p:spPr>
          <a:xfrm>
            <a:off x="6553200" y="6245225"/>
            <a:ext cx="2133600" cy="476250"/>
          </a:xfrm>
        </p:spPr>
        <p:txBody>
          <a:bodyPr/>
          <a:lstStyle>
            <a:lvl1pPr>
              <a:defRPr smtClean="0"/>
            </a:lvl1pPr>
          </a:lstStyle>
          <a:p>
            <a:pPr>
              <a:defRPr/>
            </a:pPr>
            <a:fld id="{FCA5AAA8-6062-4B03-9E4E-28A9D453839C}" type="slidenum">
              <a:rPr lang="ja-JP" altLang="en-US"/>
              <a:pPr>
                <a:defRPr/>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7086600" cy="6397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ja-JP" dirty="0" smtClean="0"/>
              <a:t>Click to edit Master title style</a:t>
            </a:r>
          </a:p>
        </p:txBody>
      </p:sp>
      <p:sp>
        <p:nvSpPr>
          <p:cNvPr id="2051" name="Text Placeholder 2"/>
          <p:cNvSpPr>
            <a:spLocks noGrp="1"/>
          </p:cNvSpPr>
          <p:nvPr>
            <p:ph type="body" idx="1"/>
          </p:nvPr>
        </p:nvSpPr>
        <p:spPr bwMode="auto">
          <a:xfrm>
            <a:off x="457200" y="1219200"/>
            <a:ext cx="8229600" cy="4906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ja-JP" dirty="0" smtClean="0"/>
              <a:t>Click to edit Master text styles</a:t>
            </a:r>
          </a:p>
          <a:p>
            <a:pPr lvl="1"/>
            <a:r>
              <a:rPr lang="en-US" altLang="ja-JP" dirty="0" smtClean="0"/>
              <a:t>Second level</a:t>
            </a:r>
          </a:p>
          <a:p>
            <a:pPr lvl="2"/>
            <a:r>
              <a:rPr lang="en-US" altLang="ja-JP" dirty="0" smtClean="0"/>
              <a:t>Third level</a:t>
            </a:r>
          </a:p>
          <a:p>
            <a:pPr lvl="3"/>
            <a:r>
              <a:rPr lang="en-US" altLang="ja-JP" dirty="0" smtClean="0"/>
              <a:t>Fourth level</a:t>
            </a:r>
          </a:p>
          <a:p>
            <a:pPr lvl="4"/>
            <a:r>
              <a:rPr lang="en-US" altLang="ja-JP" dirty="0" smtClean="0"/>
              <a:t>Fifth level</a:t>
            </a:r>
          </a:p>
        </p:txBody>
      </p:sp>
      <p:sp>
        <p:nvSpPr>
          <p:cNvPr id="4" name="Date Placeholder 3"/>
          <p:cNvSpPr>
            <a:spLocks noGrp="1"/>
          </p:cNvSpPr>
          <p:nvPr>
            <p:ph type="dt" sz="half" idx="2"/>
          </p:nvPr>
        </p:nvSpPr>
        <p:spPr>
          <a:xfrm>
            <a:off x="228600" y="6356350"/>
            <a:ext cx="2667000" cy="365125"/>
          </a:xfrm>
          <a:prstGeom prst="rect">
            <a:avLst/>
          </a:prstGeom>
        </p:spPr>
        <p:txBody>
          <a:bodyPr vert="horz" wrap="square" lIns="91440" tIns="45720" rIns="91440" bIns="45720" numCol="1" anchor="ctr" anchorCtr="0" compatLnSpc="1">
            <a:prstTxWarp prst="textNoShape">
              <a:avLst/>
            </a:prstTxWarp>
          </a:bodyPr>
          <a:lstStyle>
            <a:lvl1pPr>
              <a:defRPr sz="1200" smtClean="0">
                <a:solidFill>
                  <a:srgbClr val="898989"/>
                </a:solidFill>
                <a:latin typeface="Calibri" pitchFamily="34" charset="0"/>
              </a:defRPr>
            </a:lvl1pPr>
          </a:lstStyle>
          <a:p>
            <a:pPr>
              <a:defRPr/>
            </a:pPr>
            <a:r>
              <a:rPr lang="en-US" altLang="ja-JP" dirty="0" smtClean="0"/>
              <a:t>LREC 2012, May 24</a:t>
            </a:r>
            <a:r>
              <a:rPr lang="en-US" altLang="ja-JP" baseline="30000" dirty="0" smtClean="0"/>
              <a:t>th</a:t>
            </a:r>
            <a:r>
              <a:rPr lang="en-US" altLang="ja-JP" dirty="0" smtClean="0"/>
              <a:t>, 2012</a:t>
            </a:r>
            <a:endParaRPr lang="en-US" altLang="ja-JP"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smtClean="0">
                <a:solidFill>
                  <a:srgbClr val="898989"/>
                </a:solidFill>
                <a:latin typeface="Calibri" pitchFamily="34" charset="0"/>
              </a:defRPr>
            </a:lvl1pPr>
          </a:lstStyle>
          <a:p>
            <a:pPr>
              <a:defRPr/>
            </a:pPr>
            <a:endParaRPr lang="ja-JP" alt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smtClean="0">
                <a:solidFill>
                  <a:srgbClr val="898989"/>
                </a:solidFill>
                <a:latin typeface="Calibri" pitchFamily="34" charset="0"/>
              </a:defRPr>
            </a:lvl1pPr>
          </a:lstStyle>
          <a:p>
            <a:pPr>
              <a:defRPr/>
            </a:pPr>
            <a:fld id="{51819DF2-A324-415D-B3D8-F344AD0BFA0D}" type="slidenum">
              <a:rPr lang="ja-JP" altLang="en-US" smtClean="0"/>
              <a:pPr>
                <a:defRPr/>
              </a:pPr>
              <a:t>‹#›</a:t>
            </a:fld>
            <a:endParaRPr lang="en-US" altLang="ja-JP" dirty="0" smtClean="0"/>
          </a:p>
        </p:txBody>
      </p:sp>
    </p:spTree>
  </p:cSld>
  <p:clrMap bg1="lt1" tx1="dk1" bg2="lt2" tx2="dk2" accent1="accent1" accent2="accent2" accent3="accent3" accent4="accent4" accent5="accent5" accent6="accent6" hlink="hlink" folHlink="folHlink"/>
  <p:sldLayoutIdLst>
    <p:sldLayoutId id="2147483676" r:id="rId1"/>
    <p:sldLayoutId id="2147483680" r:id="rId2"/>
    <p:sldLayoutId id="2147483686" r:id="rId3"/>
  </p:sldLayoutIdLst>
  <p:hf hdr="0"/>
  <p:txStyles>
    <p:titleStyle>
      <a:lvl1pPr algn="l" rtl="0" eaLnBrk="0" fontAlgn="base" hangingPunct="0">
        <a:spcBef>
          <a:spcPct val="0"/>
        </a:spcBef>
        <a:spcAft>
          <a:spcPct val="0"/>
        </a:spcAft>
        <a:defRPr sz="4000" b="1" kern="1200">
          <a:solidFill>
            <a:srgbClr val="0070C0"/>
          </a:solidFill>
          <a:latin typeface="+mj-lt"/>
          <a:ea typeface="+mj-ea"/>
          <a:cs typeface="Arial" pitchFamily="34" charset="0"/>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Wingdings" pitchFamily="2" charset="2"/>
        <a:buChar char="§"/>
        <a:defRPr sz="3200" kern="1200">
          <a:solidFill>
            <a:schemeClr val="tx1"/>
          </a:solidFill>
          <a:latin typeface="+mj-lt"/>
          <a:ea typeface="+mn-ea"/>
          <a:cs typeface="Arial" pitchFamily="34" charset="0"/>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j-lt"/>
          <a:ea typeface="+mn-ea"/>
          <a:cs typeface="Arial" pitchFamily="34" charset="0"/>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j-lt"/>
          <a:ea typeface="+mn-ea"/>
          <a:cs typeface="Arial" pitchFamily="34" charset="0"/>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j-lt"/>
          <a:ea typeface="+mn-ea"/>
          <a:cs typeface="Arial" pitchFamily="34" charset="0"/>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j-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1.xml"/><Relationship Id="rId1" Type="http://schemas.openxmlformats.org/officeDocument/2006/relationships/vmlDrawing" Target="../drawings/vmlDrawing2.vml"/><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1.xml"/><Relationship Id="rId1" Type="http://schemas.openxmlformats.org/officeDocument/2006/relationships/vmlDrawing" Target="../drawings/vmlDrawing3.vml"/><Relationship Id="rId5" Type="http://schemas.openxmlformats.org/officeDocument/2006/relationships/oleObject" Target="../embeddings/oleObject5.bin"/><Relationship Id="rId4" Type="http://schemas.openxmlformats.org/officeDocument/2006/relationships/oleObject" Target="../embeddings/oleObject4.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1.xml"/><Relationship Id="rId1" Type="http://schemas.openxmlformats.org/officeDocument/2006/relationships/vmlDrawing" Target="../drawings/vmlDrawing4.vml"/><Relationship Id="rId4" Type="http://schemas.openxmlformats.org/officeDocument/2006/relationships/oleObject" Target="../embeddings/oleObject6.bin"/></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1.xml"/><Relationship Id="rId1" Type="http://schemas.openxmlformats.org/officeDocument/2006/relationships/vmlDrawing" Target="../drawings/vmlDrawing5.vml"/><Relationship Id="rId6" Type="http://schemas.openxmlformats.org/officeDocument/2006/relationships/oleObject" Target="../embeddings/oleObject9.bin"/><Relationship Id="rId5" Type="http://schemas.openxmlformats.org/officeDocument/2006/relationships/oleObject" Target="../embeddings/oleObject8.bin"/><Relationship Id="rId4" Type="http://schemas.openxmlformats.org/officeDocument/2006/relationships/oleObject" Target="../embeddings/oleObject7.bin"/></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1.xml"/><Relationship Id="rId1" Type="http://schemas.openxmlformats.org/officeDocument/2006/relationships/vmlDrawing" Target="../drawings/vmlDrawing6.vml"/><Relationship Id="rId6" Type="http://schemas.openxmlformats.org/officeDocument/2006/relationships/oleObject" Target="../embeddings/oleObject12.bin"/><Relationship Id="rId5" Type="http://schemas.openxmlformats.org/officeDocument/2006/relationships/oleObject" Target="../embeddings/oleObject11.bin"/><Relationship Id="rId4" Type="http://schemas.openxmlformats.org/officeDocument/2006/relationships/oleObject" Target="../embeddings/oleObject10.bin"/></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1.xml"/><Relationship Id="rId1" Type="http://schemas.openxmlformats.org/officeDocument/2006/relationships/vmlDrawing" Target="../drawings/vmlDrawing7.vml"/><Relationship Id="rId6" Type="http://schemas.openxmlformats.org/officeDocument/2006/relationships/oleObject" Target="../embeddings/oleObject15.bin"/><Relationship Id="rId5" Type="http://schemas.openxmlformats.org/officeDocument/2006/relationships/oleObject" Target="../embeddings/oleObject14.bin"/><Relationship Id="rId4" Type="http://schemas.openxmlformats.org/officeDocument/2006/relationships/oleObject" Target="../embeddings/oleObject13.bin"/></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1.xml"/><Relationship Id="rId1" Type="http://schemas.openxmlformats.org/officeDocument/2006/relationships/vmlDrawing" Target="../drawings/vmlDrawing8.vml"/><Relationship Id="rId6" Type="http://schemas.openxmlformats.org/officeDocument/2006/relationships/oleObject" Target="../embeddings/oleObject18.bin"/><Relationship Id="rId5" Type="http://schemas.openxmlformats.org/officeDocument/2006/relationships/oleObject" Target="../embeddings/oleObject17.bin"/><Relationship Id="rId4" Type="http://schemas.openxmlformats.org/officeDocument/2006/relationships/oleObject" Target="../embeddings/oleObject16.bin"/></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42.xml"/><Relationship Id="rId1" Type="http://schemas.openxmlformats.org/officeDocument/2006/relationships/slideLayout" Target="../slideLayouts/slideLayout1.xml"/><Relationship Id="rId4" Type="http://schemas.openxmlformats.org/officeDocument/2006/relationships/image" Target="../media/image12.jpeg"/></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GHC2_s.jpg"/>
          <p:cNvPicPr>
            <a:picLocks noChangeAspect="1"/>
          </p:cNvPicPr>
          <p:nvPr/>
        </p:nvPicPr>
        <p:blipFill>
          <a:blip r:embed="rId3" cstate="print"/>
          <a:stretch>
            <a:fillRect/>
          </a:stretch>
        </p:blipFill>
        <p:spPr>
          <a:xfrm>
            <a:off x="-381000" y="-19050"/>
            <a:ext cx="9525000" cy="6346515"/>
          </a:xfrm>
          <a:prstGeom prst="rect">
            <a:avLst/>
          </a:prstGeom>
        </p:spPr>
      </p:pic>
      <p:sp>
        <p:nvSpPr>
          <p:cNvPr id="34" name="Date Placeholder 2"/>
          <p:cNvSpPr>
            <a:spLocks noGrp="1"/>
          </p:cNvSpPr>
          <p:nvPr>
            <p:ph type="dt" sz="half" idx="10"/>
          </p:nvPr>
        </p:nvSpPr>
        <p:spPr>
          <a:xfrm>
            <a:off x="285750" y="6400800"/>
            <a:ext cx="3124200" cy="365125"/>
          </a:xfrm>
        </p:spPr>
        <p:txBody>
          <a:bodyPr/>
          <a:lstStyle/>
          <a:p>
            <a:pPr>
              <a:defRPr/>
            </a:pPr>
            <a:r>
              <a:rPr lang="en-US" altLang="ja-JP" sz="1800" b="1" dirty="0">
                <a:solidFill>
                  <a:schemeClr val="tx1">
                    <a:lumMod val="75000"/>
                    <a:lumOff val="25000"/>
                  </a:schemeClr>
                </a:solidFill>
              </a:rPr>
              <a:t>LREC 2012, May 24</a:t>
            </a:r>
            <a:r>
              <a:rPr lang="en-US" altLang="ja-JP" sz="1800" b="1" baseline="30000" dirty="0">
                <a:solidFill>
                  <a:schemeClr val="tx1">
                    <a:lumMod val="75000"/>
                    <a:lumOff val="25000"/>
                  </a:schemeClr>
                </a:solidFill>
              </a:rPr>
              <a:t>th</a:t>
            </a:r>
            <a:r>
              <a:rPr lang="en-US" altLang="ja-JP" sz="1800" b="1" dirty="0">
                <a:solidFill>
                  <a:schemeClr val="tx1">
                    <a:lumMod val="75000"/>
                    <a:lumOff val="25000"/>
                  </a:schemeClr>
                </a:solidFill>
              </a:rPr>
              <a:t>, 2012</a:t>
            </a:r>
          </a:p>
        </p:txBody>
      </p:sp>
      <p:pic>
        <p:nvPicPr>
          <p:cNvPr id="23556" name="Picture 4" descr="http://tts.speech.cs.cmu.edu/aup/distr/lti-logo/lti-logo-256px.png"/>
          <p:cNvPicPr>
            <a:picLocks noChangeAspect="1" noChangeArrowheads="1"/>
          </p:cNvPicPr>
          <p:nvPr/>
        </p:nvPicPr>
        <p:blipFill>
          <a:blip r:embed="rId4" cstate="print"/>
          <a:srcRect/>
          <a:stretch>
            <a:fillRect/>
          </a:stretch>
        </p:blipFill>
        <p:spPr bwMode="auto">
          <a:xfrm>
            <a:off x="8077242" y="6369269"/>
            <a:ext cx="838158" cy="412531"/>
          </a:xfrm>
          <a:prstGeom prst="rect">
            <a:avLst/>
          </a:prstGeom>
          <a:noFill/>
        </p:spPr>
      </p:pic>
      <p:sp>
        <p:nvSpPr>
          <p:cNvPr id="13" name="Rectangle 12"/>
          <p:cNvSpPr/>
          <p:nvPr/>
        </p:nvSpPr>
        <p:spPr>
          <a:xfrm>
            <a:off x="0" y="4495800"/>
            <a:ext cx="9144000" cy="1764102"/>
          </a:xfrm>
          <a:prstGeom prst="rect">
            <a:avLst/>
          </a:prstGeom>
          <a:gradFill flip="none" rotWithShape="1">
            <a:gsLst>
              <a:gs pos="50000">
                <a:schemeClr val="tx1">
                  <a:alpha val="50000"/>
                </a:schemeClr>
              </a:gs>
              <a:gs pos="100000">
                <a:srgbClr val="000000">
                  <a:alpha val="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9"/>
          <p:cNvSpPr>
            <a:spLocks noChangeArrowheads="1"/>
          </p:cNvSpPr>
          <p:nvPr/>
        </p:nvSpPr>
        <p:spPr bwMode="auto">
          <a:xfrm>
            <a:off x="4419600" y="5166769"/>
            <a:ext cx="4495800" cy="949427"/>
          </a:xfrm>
          <a:prstGeom prst="rect">
            <a:avLst/>
          </a:prstGeom>
          <a:noFill/>
          <a:ln w="9525">
            <a:noFill/>
            <a:miter lim="800000"/>
            <a:headEnd/>
            <a:tailEnd/>
          </a:ln>
        </p:spPr>
        <p:txBody>
          <a:bodyPr wrap="square">
            <a:spAutoFit/>
          </a:bodyPr>
          <a:lstStyle/>
          <a:p>
            <a:pPr algn="r">
              <a:lnSpc>
                <a:spcPts val="2200"/>
              </a:lnSpc>
            </a:pPr>
            <a:r>
              <a:rPr lang="en-US" sz="2400" dirty="0" smtClean="0">
                <a:solidFill>
                  <a:schemeClr val="bg1"/>
                </a:solidFill>
                <a:effectLst>
                  <a:glow rad="63500">
                    <a:schemeClr val="tx1">
                      <a:alpha val="40000"/>
                    </a:schemeClr>
                  </a:glow>
                </a:effectLst>
                <a:latin typeface="+mj-lt"/>
              </a:rPr>
              <a:t>Language Technologies Institute</a:t>
            </a:r>
          </a:p>
          <a:p>
            <a:pPr algn="r">
              <a:lnSpc>
                <a:spcPts val="2200"/>
              </a:lnSpc>
            </a:pPr>
            <a:r>
              <a:rPr lang="en-US" sz="2400" dirty="0" smtClean="0">
                <a:solidFill>
                  <a:schemeClr val="bg1"/>
                </a:solidFill>
                <a:effectLst>
                  <a:glow rad="63500">
                    <a:schemeClr val="tx1">
                      <a:alpha val="40000"/>
                    </a:schemeClr>
                  </a:glow>
                </a:effectLst>
                <a:latin typeface="+mj-lt"/>
              </a:rPr>
              <a:t>School of Computer Science</a:t>
            </a:r>
            <a:endParaRPr lang="en-US" sz="2400" dirty="0" smtClean="0">
              <a:solidFill>
                <a:schemeClr val="bg1"/>
              </a:solidFill>
              <a:effectLst>
                <a:glow rad="63500">
                  <a:schemeClr val="tx1">
                    <a:alpha val="40000"/>
                  </a:schemeClr>
                </a:glow>
              </a:effectLst>
              <a:latin typeface="+mj-lt"/>
            </a:endParaRPr>
          </a:p>
          <a:p>
            <a:pPr algn="r">
              <a:lnSpc>
                <a:spcPts val="2200"/>
              </a:lnSpc>
            </a:pPr>
            <a:r>
              <a:rPr lang="en-US" sz="2400" dirty="0" smtClean="0">
                <a:solidFill>
                  <a:schemeClr val="bg1"/>
                </a:solidFill>
                <a:effectLst>
                  <a:glow rad="63500">
                    <a:schemeClr val="tx1">
                      <a:alpha val="40000"/>
                    </a:schemeClr>
                  </a:glow>
                </a:effectLst>
                <a:latin typeface="+mj-lt"/>
              </a:rPr>
              <a:t>Carnegie Mellon University, USA</a:t>
            </a:r>
            <a:endParaRPr lang="en-US" sz="2400" dirty="0" smtClean="0">
              <a:solidFill>
                <a:schemeClr val="bg1"/>
              </a:solidFill>
              <a:effectLst>
                <a:glow rad="63500">
                  <a:schemeClr val="tx1">
                    <a:alpha val="40000"/>
                  </a:schemeClr>
                </a:glow>
              </a:effectLst>
              <a:latin typeface="+mj-lt"/>
            </a:endParaRPr>
          </a:p>
        </p:txBody>
      </p:sp>
      <p:sp>
        <p:nvSpPr>
          <p:cNvPr id="14" name="Rectangle 13"/>
          <p:cNvSpPr/>
          <p:nvPr/>
        </p:nvSpPr>
        <p:spPr>
          <a:xfrm rot="10800000">
            <a:off x="0" y="0"/>
            <a:ext cx="9144000" cy="2819400"/>
          </a:xfrm>
          <a:prstGeom prst="rect">
            <a:avLst/>
          </a:prstGeom>
          <a:gradFill flip="none" rotWithShape="1">
            <a:gsLst>
              <a:gs pos="50000">
                <a:schemeClr val="tx1">
                  <a:alpha val="50000"/>
                </a:schemeClr>
              </a:gs>
              <a:gs pos="100000">
                <a:srgbClr val="000000">
                  <a:alpha val="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94" name="Title 1"/>
          <p:cNvSpPr>
            <a:spLocks/>
          </p:cNvSpPr>
          <p:nvPr/>
        </p:nvSpPr>
        <p:spPr bwMode="auto">
          <a:xfrm>
            <a:off x="273268" y="434975"/>
            <a:ext cx="8153400" cy="2079625"/>
          </a:xfrm>
          <a:prstGeom prst="rect">
            <a:avLst/>
          </a:prstGeom>
          <a:noFill/>
          <a:ln w="9525">
            <a:noFill/>
            <a:miter lim="800000"/>
            <a:headEnd/>
            <a:tailEnd/>
          </a:ln>
        </p:spPr>
        <p:txBody>
          <a:bodyPr anchor="ctr"/>
          <a:lstStyle/>
          <a:p>
            <a:pPr>
              <a:lnSpc>
                <a:spcPts val="5000"/>
              </a:lnSpc>
            </a:pPr>
            <a:r>
              <a:rPr lang="en-US" altLang="ja-JP" sz="5000" b="1" dirty="0" smtClean="0">
                <a:solidFill>
                  <a:schemeClr val="bg1"/>
                </a:solidFill>
                <a:effectLst>
                  <a:glow rad="101600">
                    <a:schemeClr val="tx1">
                      <a:lumMod val="85000"/>
                      <a:lumOff val="15000"/>
                      <a:alpha val="60000"/>
                    </a:schemeClr>
                  </a:glow>
                </a:effectLst>
                <a:latin typeface="+mj-lt"/>
              </a:rPr>
              <a:t>Diversiﬁable Bootstrapping for Acquiring High-Coverage Paraphrase Resource</a:t>
            </a:r>
            <a:endParaRPr lang="en-US" altLang="ja-JP" sz="5000" b="1" dirty="0">
              <a:solidFill>
                <a:schemeClr val="bg1"/>
              </a:solidFill>
              <a:effectLst>
                <a:glow rad="101600">
                  <a:schemeClr val="tx1">
                    <a:lumMod val="85000"/>
                    <a:lumOff val="15000"/>
                    <a:alpha val="60000"/>
                  </a:schemeClr>
                </a:glow>
              </a:effectLst>
              <a:latin typeface="+mj-lt"/>
            </a:endParaRPr>
          </a:p>
        </p:txBody>
      </p:sp>
      <p:sp>
        <p:nvSpPr>
          <p:cNvPr id="16" name="Rectangle 15"/>
          <p:cNvSpPr/>
          <p:nvPr/>
        </p:nvSpPr>
        <p:spPr>
          <a:xfrm>
            <a:off x="0" y="0"/>
            <a:ext cx="9144000" cy="304800"/>
          </a:xfrm>
          <a:prstGeom prst="rect">
            <a:avLst/>
          </a:prstGeom>
          <a:solidFill>
            <a:schemeClr val="accent6">
              <a:lumMod val="5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extBox 16"/>
          <p:cNvSpPr txBox="1"/>
          <p:nvPr/>
        </p:nvSpPr>
        <p:spPr>
          <a:xfrm>
            <a:off x="7315200" y="-38100"/>
            <a:ext cx="1832553" cy="369332"/>
          </a:xfrm>
          <a:prstGeom prst="rect">
            <a:avLst/>
          </a:prstGeom>
          <a:noFill/>
        </p:spPr>
        <p:txBody>
          <a:bodyPr wrap="none" rtlCol="0">
            <a:spAutoFit/>
          </a:bodyPr>
          <a:lstStyle/>
          <a:p>
            <a:r>
              <a:rPr lang="en-US" b="1" dirty="0" smtClean="0">
                <a:solidFill>
                  <a:schemeClr val="bg1"/>
                </a:solidFill>
                <a:latin typeface="Times New Roman" pitchFamily="18" charset="0"/>
                <a:cs typeface="Times New Roman" pitchFamily="18" charset="0"/>
              </a:rPr>
              <a:t>Carnegie Mellon</a:t>
            </a:r>
            <a:endParaRPr lang="en-US" b="1" dirty="0">
              <a:solidFill>
                <a:schemeClr val="bg1"/>
              </a:solidFill>
              <a:latin typeface="Times New Roman" pitchFamily="18" charset="0"/>
              <a:cs typeface="Times New Roman" pitchFamily="18" charset="0"/>
            </a:endParaRPr>
          </a:p>
        </p:txBody>
      </p:sp>
      <p:pic>
        <p:nvPicPr>
          <p:cNvPr id="59396" name="Picture 4" descr="http://www.cs.cmu.edu/~teruko/terukolg3.jpg"/>
          <p:cNvPicPr>
            <a:picLocks noChangeAspect="1" noChangeArrowheads="1"/>
          </p:cNvPicPr>
          <p:nvPr/>
        </p:nvPicPr>
        <p:blipFill>
          <a:blip r:embed="rId5" cstate="print"/>
          <a:srcRect/>
          <a:stretch>
            <a:fillRect/>
          </a:stretch>
        </p:blipFill>
        <p:spPr bwMode="auto">
          <a:xfrm>
            <a:off x="1363985" y="3886199"/>
            <a:ext cx="845815" cy="1036123"/>
          </a:xfrm>
          <a:prstGeom prst="rect">
            <a:avLst/>
          </a:prstGeom>
          <a:noFill/>
          <a:effectLst>
            <a:glow rad="101600">
              <a:schemeClr val="tx1">
                <a:alpha val="60000"/>
              </a:schemeClr>
            </a:glow>
          </a:effectLst>
        </p:spPr>
      </p:pic>
      <p:sp>
        <p:nvSpPr>
          <p:cNvPr id="8201" name="Rectangle 9"/>
          <p:cNvSpPr>
            <a:spLocks noChangeArrowheads="1"/>
          </p:cNvSpPr>
          <p:nvPr/>
        </p:nvSpPr>
        <p:spPr bwMode="auto">
          <a:xfrm>
            <a:off x="228600" y="5143017"/>
            <a:ext cx="4343400" cy="1035668"/>
          </a:xfrm>
          <a:prstGeom prst="rect">
            <a:avLst/>
          </a:prstGeom>
          <a:noFill/>
          <a:ln w="9525">
            <a:noFill/>
            <a:miter lim="800000"/>
            <a:headEnd/>
            <a:tailEnd/>
          </a:ln>
        </p:spPr>
        <p:txBody>
          <a:bodyPr wrap="square">
            <a:spAutoFit/>
          </a:bodyPr>
          <a:lstStyle/>
          <a:p>
            <a:pPr>
              <a:lnSpc>
                <a:spcPts val="3600"/>
              </a:lnSpc>
            </a:pPr>
            <a:r>
              <a:rPr lang="en-US" sz="4000" b="1" dirty="0" smtClean="0">
                <a:solidFill>
                  <a:schemeClr val="bg1"/>
                </a:solidFill>
                <a:effectLst>
                  <a:glow rad="101600">
                    <a:schemeClr val="tx1">
                      <a:alpha val="60000"/>
                    </a:schemeClr>
                  </a:glow>
                </a:effectLst>
                <a:latin typeface="+mj-lt"/>
              </a:rPr>
              <a:t>Hideki Shima  </a:t>
            </a:r>
            <a:r>
              <a:rPr lang="en-US" sz="4000" b="1" baseline="30000" dirty="0" smtClean="0">
                <a:solidFill>
                  <a:schemeClr val="bg1"/>
                </a:solidFill>
                <a:effectLst>
                  <a:glow rad="101600">
                    <a:schemeClr val="tx1">
                      <a:alpha val="60000"/>
                    </a:schemeClr>
                  </a:glow>
                </a:effectLst>
                <a:latin typeface="+mj-lt"/>
              </a:rPr>
              <a:t> </a:t>
            </a:r>
            <a:endParaRPr lang="en-US" sz="4000" b="1" baseline="30000" dirty="0" smtClean="0">
              <a:solidFill>
                <a:schemeClr val="bg1"/>
              </a:solidFill>
              <a:effectLst>
                <a:glow rad="101600">
                  <a:schemeClr val="tx1">
                    <a:alpha val="60000"/>
                  </a:schemeClr>
                </a:glow>
              </a:effectLst>
              <a:latin typeface="+mj-lt"/>
            </a:endParaRPr>
          </a:p>
          <a:p>
            <a:pPr>
              <a:lnSpc>
                <a:spcPts val="3600"/>
              </a:lnSpc>
            </a:pPr>
            <a:r>
              <a:rPr lang="en-US" sz="4000" b="1" dirty="0" smtClean="0">
                <a:solidFill>
                  <a:schemeClr val="bg1"/>
                </a:solidFill>
                <a:effectLst>
                  <a:glow rad="101600">
                    <a:schemeClr val="tx1">
                      <a:alpha val="60000"/>
                    </a:schemeClr>
                  </a:glow>
                </a:effectLst>
                <a:latin typeface="+mj-lt"/>
              </a:rPr>
              <a:t>Teruko </a:t>
            </a:r>
            <a:r>
              <a:rPr lang="en-US" sz="4000" b="1" dirty="0" smtClean="0">
                <a:solidFill>
                  <a:schemeClr val="bg1"/>
                </a:solidFill>
                <a:effectLst>
                  <a:glow rad="101600">
                    <a:schemeClr val="tx1">
                      <a:alpha val="60000"/>
                    </a:schemeClr>
                  </a:glow>
                </a:effectLst>
                <a:latin typeface="+mj-lt"/>
              </a:rPr>
              <a:t>Mitamura</a:t>
            </a:r>
          </a:p>
        </p:txBody>
      </p:sp>
      <p:pic>
        <p:nvPicPr>
          <p:cNvPr id="59400" name="Picture 8" descr="C:\Users\hideki\Documents\My Dropbox\documents\Photos\me\Hideki_CMU_trimmed.jpg"/>
          <p:cNvPicPr>
            <a:picLocks noChangeAspect="1" noChangeArrowheads="1"/>
          </p:cNvPicPr>
          <p:nvPr/>
        </p:nvPicPr>
        <p:blipFill>
          <a:blip r:embed="rId6" cstate="print"/>
          <a:srcRect/>
          <a:stretch>
            <a:fillRect/>
          </a:stretch>
        </p:blipFill>
        <p:spPr bwMode="auto">
          <a:xfrm>
            <a:off x="358500" y="3886382"/>
            <a:ext cx="877966" cy="1036747"/>
          </a:xfrm>
          <a:prstGeom prst="rect">
            <a:avLst/>
          </a:prstGeom>
          <a:noFill/>
          <a:effectLst>
            <a:glow rad="101600">
              <a:schemeClr val="tx1">
                <a:lumMod val="95000"/>
                <a:lumOff val="5000"/>
                <a:alpha val="60000"/>
              </a:schemeClr>
            </a:glow>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r>
              <a:rPr lang="en-US" altLang="ja-JP" dirty="0"/>
              <a:t>LREC 2012, May 24</a:t>
            </a:r>
            <a:r>
              <a:rPr lang="en-US" altLang="ja-JP" baseline="30000" dirty="0"/>
              <a:t>th</a:t>
            </a:r>
            <a:r>
              <a:rPr lang="en-US" altLang="ja-JP" dirty="0"/>
              <a:t>, 2012</a:t>
            </a:r>
          </a:p>
        </p:txBody>
      </p:sp>
      <p:sp>
        <p:nvSpPr>
          <p:cNvPr id="5" name="Slide Number Placeholder 4"/>
          <p:cNvSpPr>
            <a:spLocks noGrp="1"/>
          </p:cNvSpPr>
          <p:nvPr>
            <p:ph type="sldNum" sz="quarter" idx="11"/>
          </p:nvPr>
        </p:nvSpPr>
        <p:spPr/>
        <p:txBody>
          <a:bodyPr/>
          <a:lstStyle/>
          <a:p>
            <a:pPr>
              <a:defRPr/>
            </a:pPr>
            <a:fld id="{51819DF2-A324-415D-B3D8-F344AD0BFA0D}" type="slidenum">
              <a:rPr lang="ja-JP" altLang="en-US" smtClean="0"/>
              <a:pPr>
                <a:defRPr/>
              </a:pPr>
              <a:t>10</a:t>
            </a:fld>
            <a:endParaRPr lang="en-US" altLang="ja-JP" dirty="0"/>
          </a:p>
        </p:txBody>
      </p:sp>
      <p:sp>
        <p:nvSpPr>
          <p:cNvPr id="6" name="Footer Placeholder 5"/>
          <p:cNvSpPr>
            <a:spLocks noGrp="1"/>
          </p:cNvSpPr>
          <p:nvPr>
            <p:ph type="ftr" sz="quarter" idx="12"/>
          </p:nvPr>
        </p:nvSpPr>
        <p:spPr/>
        <p:txBody>
          <a:bodyPr/>
          <a:lstStyle/>
          <a:p>
            <a:pPr>
              <a:defRPr/>
            </a:pPr>
            <a:endParaRPr lang="ja-JP" altLang="en-US"/>
          </a:p>
        </p:txBody>
      </p:sp>
      <p:sp>
        <p:nvSpPr>
          <p:cNvPr id="8" name="Content Placeholder 1"/>
          <p:cNvSpPr>
            <a:spLocks noGrp="1"/>
          </p:cNvSpPr>
          <p:nvPr>
            <p:ph idx="1"/>
          </p:nvPr>
        </p:nvSpPr>
        <p:spPr>
          <a:xfrm>
            <a:off x="457200" y="1524000"/>
            <a:ext cx="8382000" cy="4602163"/>
          </a:xfrm>
        </p:spPr>
        <p:txBody>
          <a:bodyPr/>
          <a:lstStyle/>
          <a:p>
            <a:r>
              <a:rPr lang="en-US" dirty="0" smtClean="0"/>
              <a:t>Automatic Evaluation</a:t>
            </a:r>
          </a:p>
          <a:p>
            <a:pPr lvl="1"/>
            <a:r>
              <a:rPr lang="en-US" sz="2400" dirty="0" smtClean="0"/>
              <a:t>I</a:t>
            </a:r>
            <a:r>
              <a:rPr lang="en-US" sz="2400" dirty="0" smtClean="0"/>
              <a:t>n Machine Translation </a:t>
            </a:r>
            <a:r>
              <a:rPr lang="en-US" sz="2400" baseline="30000" dirty="0" smtClean="0"/>
              <a:t>[Kauchak &amp; </a:t>
            </a:r>
            <a:r>
              <a:rPr lang="en-US" sz="2400" baseline="30000" dirty="0" smtClean="0"/>
              <a:t>Barzilay, </a:t>
            </a:r>
            <a:r>
              <a:rPr lang="en-US" sz="2400" baseline="30000" dirty="0" smtClean="0"/>
              <a:t>2006][Pad</a:t>
            </a:r>
            <a:r>
              <a:rPr lang="en-US" sz="2400" baseline="30000" dirty="0" smtClean="0"/>
              <a:t>ó</a:t>
            </a:r>
            <a:r>
              <a:rPr lang="en-US" sz="2400" baseline="30000" dirty="0" smtClean="0"/>
              <a:t> </a:t>
            </a:r>
            <a:r>
              <a:rPr lang="en-US" sz="2400" baseline="30000" dirty="0" smtClean="0"/>
              <a:t>et al., </a:t>
            </a:r>
            <a:r>
              <a:rPr lang="en-US" sz="2400" baseline="30000" dirty="0" smtClean="0"/>
              <a:t>2009</a:t>
            </a:r>
            <a:r>
              <a:rPr lang="en-US" sz="2400" baseline="30000" dirty="0" smtClean="0"/>
              <a:t>]</a:t>
            </a:r>
            <a:r>
              <a:rPr lang="en-US" sz="2400" baseline="30000" dirty="0" smtClean="0"/>
              <a:t> </a:t>
            </a:r>
            <a:endParaRPr lang="en-US" sz="2400" baseline="30000" dirty="0" smtClean="0"/>
          </a:p>
          <a:p>
            <a:pPr lvl="1"/>
            <a:r>
              <a:rPr lang="en-US" sz="2400" dirty="0" smtClean="0"/>
              <a:t>In Text </a:t>
            </a:r>
            <a:r>
              <a:rPr lang="en-US" sz="2400" dirty="0" smtClean="0"/>
              <a:t>Summarization </a:t>
            </a:r>
            <a:r>
              <a:rPr lang="en-US" sz="2400" baseline="30000" dirty="0" smtClean="0"/>
              <a:t>[Zhou et al., </a:t>
            </a:r>
            <a:r>
              <a:rPr lang="en-US" sz="2400" baseline="30000" dirty="0" smtClean="0"/>
              <a:t>2006]</a:t>
            </a:r>
            <a:endParaRPr lang="en-US" sz="2400" baseline="30000" dirty="0" smtClean="0"/>
          </a:p>
          <a:p>
            <a:pPr lvl="1"/>
            <a:r>
              <a:rPr lang="en-US" sz="2400" dirty="0" smtClean="0"/>
              <a:t>In Question Answering </a:t>
            </a:r>
            <a:r>
              <a:rPr lang="en-US" sz="2400" baseline="30000" dirty="0" smtClean="0"/>
              <a:t>[Ibrahim et al., 2003</a:t>
            </a:r>
            <a:r>
              <a:rPr lang="en-US" sz="2400" baseline="30000" dirty="0" smtClean="0"/>
              <a:t>] [Dalmas, 2007]</a:t>
            </a:r>
            <a:endParaRPr lang="en-US" baseline="30000" dirty="0" smtClean="0"/>
          </a:p>
          <a:p>
            <a:r>
              <a:rPr lang="en-US" dirty="0" smtClean="0"/>
              <a:t>Text Summarization</a:t>
            </a:r>
            <a:r>
              <a:rPr lang="en-US" sz="2400" dirty="0" smtClean="0"/>
              <a:t> </a:t>
            </a:r>
            <a:r>
              <a:rPr lang="en-US" sz="2400" baseline="30000" dirty="0" smtClean="0"/>
              <a:t>[Lloret et al., 2008][Tatar et al., 2009]</a:t>
            </a:r>
            <a:endParaRPr lang="en-US" baseline="30000" dirty="0" smtClean="0"/>
          </a:p>
          <a:p>
            <a:r>
              <a:rPr lang="en-US" dirty="0" smtClean="0"/>
              <a:t>Information Retrieval </a:t>
            </a:r>
            <a:r>
              <a:rPr lang="en-US" sz="2400" baseline="30000" dirty="0" smtClean="0"/>
              <a:t>[Parapar et al., 2005][Riezler et al., 2007]</a:t>
            </a:r>
            <a:endParaRPr lang="en-US" sz="2400" dirty="0" smtClean="0"/>
          </a:p>
          <a:p>
            <a:r>
              <a:rPr lang="en-US" dirty="0" smtClean="0"/>
              <a:t>Information Extraction </a:t>
            </a:r>
            <a:r>
              <a:rPr lang="en-US" sz="2400" baseline="30000" dirty="0" smtClean="0"/>
              <a:t>[Romano </a:t>
            </a:r>
            <a:r>
              <a:rPr lang="en-US" sz="2400" baseline="30000" dirty="0" smtClean="0"/>
              <a:t>et al., </a:t>
            </a:r>
            <a:r>
              <a:rPr lang="en-US" sz="2400" baseline="30000" dirty="0" smtClean="0"/>
              <a:t>2006]</a:t>
            </a:r>
            <a:endParaRPr lang="en-US" sz="2400" baseline="30000" dirty="0" smtClean="0"/>
          </a:p>
          <a:p>
            <a:r>
              <a:rPr lang="en-US" dirty="0" smtClean="0"/>
              <a:t>Question Answering </a:t>
            </a:r>
            <a:r>
              <a:rPr lang="en-US" sz="2400" baseline="30000" dirty="0" smtClean="0"/>
              <a:t>[Harabagiu &amp; Hickl, 2006][</a:t>
            </a:r>
            <a:r>
              <a:rPr lang="en-US" sz="2400" baseline="30000" dirty="0" smtClean="0"/>
              <a:t>Dogdan et al., 2008]</a:t>
            </a:r>
            <a:endParaRPr lang="en-US" sz="2400" baseline="30000" dirty="0" smtClean="0"/>
          </a:p>
          <a:p>
            <a:r>
              <a:rPr lang="en-US" dirty="0" smtClean="0"/>
              <a:t>Collocation Error Correction </a:t>
            </a:r>
            <a:r>
              <a:rPr lang="en-US" sz="2400" baseline="30000" dirty="0" smtClean="0"/>
              <a:t>[Dahlmeier </a:t>
            </a:r>
            <a:r>
              <a:rPr lang="en-US" sz="2400" baseline="30000" dirty="0" smtClean="0"/>
              <a:t>and Ng, </a:t>
            </a:r>
            <a:r>
              <a:rPr lang="en-US" sz="2400" baseline="30000" dirty="0" smtClean="0"/>
              <a:t>2011</a:t>
            </a:r>
            <a:r>
              <a:rPr lang="en-US" sz="2400" baseline="30000" dirty="0" smtClean="0"/>
              <a:t>]</a:t>
            </a:r>
            <a:endParaRPr lang="en-US" sz="2400" baseline="30000" dirty="0" smtClean="0"/>
          </a:p>
        </p:txBody>
      </p:sp>
      <p:sp>
        <p:nvSpPr>
          <p:cNvPr id="7" name="Title 2"/>
          <p:cNvSpPr>
            <a:spLocks noGrp="1"/>
          </p:cNvSpPr>
          <p:nvPr>
            <p:ph type="title"/>
          </p:nvPr>
        </p:nvSpPr>
        <p:spPr>
          <a:xfrm>
            <a:off x="152400" y="258762"/>
            <a:ext cx="8915400" cy="1341438"/>
          </a:xfrm>
        </p:spPr>
        <p:txBody>
          <a:bodyPr/>
          <a:lstStyle/>
          <a:p>
            <a:r>
              <a:rPr lang="en-US" dirty="0" smtClean="0"/>
              <a:t>Paraphrase</a:t>
            </a:r>
            <a:r>
              <a:rPr lang="en-US" dirty="0" smtClean="0"/>
              <a:t> </a:t>
            </a:r>
            <a:r>
              <a:rPr lang="en-US" dirty="0" smtClean="0"/>
              <a:t>Recognition / Generation</a:t>
            </a:r>
            <a:br>
              <a:rPr lang="en-US" dirty="0" smtClean="0"/>
            </a:br>
            <a:r>
              <a:rPr lang="en-US" dirty="0" smtClean="0">
                <a:sym typeface="Wingdings" pitchFamily="2" charset="2"/>
              </a:rPr>
              <a:t>is a c</a:t>
            </a:r>
            <a:r>
              <a:rPr lang="en-US" dirty="0" smtClean="0"/>
              <a:t>ommon need in various </a:t>
            </a:r>
            <a:r>
              <a:rPr lang="en-US" dirty="0" smtClean="0"/>
              <a:t>applications</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 y="258762"/>
            <a:ext cx="8610600" cy="808038"/>
          </a:xfrm>
        </p:spPr>
        <p:txBody>
          <a:bodyPr/>
          <a:lstStyle/>
          <a:p>
            <a:r>
              <a:rPr lang="en-US" dirty="0" smtClean="0"/>
              <a:t>Outline</a:t>
            </a:r>
            <a:endParaRPr lang="en-US" dirty="0"/>
          </a:p>
        </p:txBody>
      </p:sp>
      <p:sp>
        <p:nvSpPr>
          <p:cNvPr id="4" name="Date Placeholder 3"/>
          <p:cNvSpPr>
            <a:spLocks noGrp="1"/>
          </p:cNvSpPr>
          <p:nvPr>
            <p:ph type="dt" sz="half" idx="10"/>
          </p:nvPr>
        </p:nvSpPr>
        <p:spPr/>
        <p:txBody>
          <a:bodyPr/>
          <a:lstStyle/>
          <a:p>
            <a:pPr>
              <a:defRPr/>
            </a:pPr>
            <a:r>
              <a:rPr lang="en-US" altLang="ja-JP" dirty="0"/>
              <a:t>LREC 2012, May 24</a:t>
            </a:r>
            <a:r>
              <a:rPr lang="en-US" altLang="ja-JP" baseline="30000" dirty="0"/>
              <a:t>th</a:t>
            </a:r>
            <a:r>
              <a:rPr lang="en-US" altLang="ja-JP" dirty="0"/>
              <a:t>, 2012</a:t>
            </a:r>
          </a:p>
        </p:txBody>
      </p:sp>
      <p:sp>
        <p:nvSpPr>
          <p:cNvPr id="5" name="Slide Number Placeholder 4"/>
          <p:cNvSpPr>
            <a:spLocks noGrp="1"/>
          </p:cNvSpPr>
          <p:nvPr>
            <p:ph type="sldNum" sz="quarter" idx="11"/>
          </p:nvPr>
        </p:nvSpPr>
        <p:spPr/>
        <p:txBody>
          <a:bodyPr/>
          <a:lstStyle/>
          <a:p>
            <a:pPr>
              <a:defRPr/>
            </a:pPr>
            <a:fld id="{51819DF2-A324-415D-B3D8-F344AD0BFA0D}" type="slidenum">
              <a:rPr lang="ja-JP" altLang="en-US" smtClean="0"/>
              <a:pPr>
                <a:defRPr/>
              </a:pPr>
              <a:t>11</a:t>
            </a:fld>
            <a:endParaRPr lang="en-US" altLang="ja-JP"/>
          </a:p>
        </p:txBody>
      </p:sp>
      <p:sp>
        <p:nvSpPr>
          <p:cNvPr id="6" name="Footer Placeholder 5"/>
          <p:cNvSpPr>
            <a:spLocks noGrp="1"/>
          </p:cNvSpPr>
          <p:nvPr>
            <p:ph type="ftr" sz="quarter" idx="12"/>
          </p:nvPr>
        </p:nvSpPr>
        <p:spPr/>
        <p:txBody>
          <a:bodyPr/>
          <a:lstStyle/>
          <a:p>
            <a:pPr>
              <a:defRPr/>
            </a:pPr>
            <a:endParaRPr lang="ja-JP" altLang="en-US"/>
          </a:p>
        </p:txBody>
      </p:sp>
      <p:sp>
        <p:nvSpPr>
          <p:cNvPr id="8" name="Content Placeholder 1"/>
          <p:cNvSpPr>
            <a:spLocks noGrp="1"/>
          </p:cNvSpPr>
          <p:nvPr>
            <p:ph idx="1"/>
          </p:nvPr>
        </p:nvSpPr>
        <p:spPr>
          <a:xfrm>
            <a:off x="457200" y="1219200"/>
            <a:ext cx="8229600" cy="4906963"/>
          </a:xfrm>
        </p:spPr>
        <p:txBody>
          <a:bodyPr/>
          <a:lstStyle/>
          <a:p>
            <a:r>
              <a:rPr lang="en-US" sz="4000" b="1" strike="sngStrike" dirty="0" smtClean="0"/>
              <a:t>Motivation</a:t>
            </a:r>
          </a:p>
          <a:p>
            <a:r>
              <a:rPr lang="en-US" sz="3600" b="1" dirty="0" smtClean="0">
                <a:latin typeface="+mn-lt"/>
              </a:rPr>
              <a:t>Method: </a:t>
            </a:r>
            <a:r>
              <a:rPr lang="en-US" sz="3600" b="1" i="1" dirty="0" smtClean="0">
                <a:solidFill>
                  <a:srgbClr val="C00000"/>
                </a:solidFill>
                <a:latin typeface="+mn-lt"/>
              </a:rPr>
              <a:t>Diversifiable Bootstrapping</a:t>
            </a:r>
          </a:p>
          <a:p>
            <a:r>
              <a:rPr lang="en-US" sz="3600" b="1" dirty="0" smtClean="0">
                <a:latin typeface="+mn-lt"/>
              </a:rPr>
              <a:t>Experiment</a:t>
            </a:r>
            <a:endParaRPr lang="en-US" sz="3600" b="1" dirty="0" smtClean="0">
              <a:latin typeface="+mn-lt"/>
            </a:endParaRPr>
          </a:p>
          <a:p>
            <a:r>
              <a:rPr lang="en-US" sz="3600" b="1" dirty="0" smtClean="0"/>
              <a:t>Related Works</a:t>
            </a:r>
          </a:p>
          <a:p>
            <a:r>
              <a:rPr lang="en-US" sz="3600" b="1" dirty="0" smtClean="0">
                <a:latin typeface="+mn-lt"/>
              </a:rPr>
              <a:t>Conclusion</a:t>
            </a:r>
            <a:endParaRPr lang="en-US" sz="3600" b="1" dirty="0" smtClean="0">
              <a:latin typeface="+mn-lt"/>
            </a:endParaRPr>
          </a:p>
          <a:p>
            <a:endParaRPr lang="en-US" sz="4000" b="1" dirty="0">
              <a:latin typeface="+mn-lt"/>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ounded Rectangle 26"/>
          <p:cNvSpPr/>
          <p:nvPr/>
        </p:nvSpPr>
        <p:spPr>
          <a:xfrm>
            <a:off x="457200" y="1971020"/>
            <a:ext cx="2209800" cy="3581400"/>
          </a:xfrm>
          <a:prstGeom prst="round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p:cNvSpPr>
            <a:spLocks noGrp="1"/>
          </p:cNvSpPr>
          <p:nvPr>
            <p:ph type="title"/>
          </p:nvPr>
        </p:nvSpPr>
        <p:spPr>
          <a:xfrm>
            <a:off x="228600" y="258762"/>
            <a:ext cx="8610600" cy="808038"/>
          </a:xfrm>
        </p:spPr>
        <p:txBody>
          <a:bodyPr/>
          <a:lstStyle/>
          <a:p>
            <a:r>
              <a:rPr lang="en-US" dirty="0" smtClean="0"/>
              <a:t>Bootstrap Paraphrase Learning</a:t>
            </a:r>
            <a:endParaRPr lang="en-US" dirty="0"/>
          </a:p>
        </p:txBody>
      </p:sp>
      <p:sp>
        <p:nvSpPr>
          <p:cNvPr id="4" name="Date Placeholder 3"/>
          <p:cNvSpPr>
            <a:spLocks noGrp="1"/>
          </p:cNvSpPr>
          <p:nvPr>
            <p:ph type="dt" sz="half" idx="10"/>
          </p:nvPr>
        </p:nvSpPr>
        <p:spPr/>
        <p:txBody>
          <a:bodyPr/>
          <a:lstStyle/>
          <a:p>
            <a:pPr>
              <a:defRPr/>
            </a:pPr>
            <a:r>
              <a:rPr lang="en-US" altLang="ja-JP" dirty="0"/>
              <a:t>LREC 2012, May 24</a:t>
            </a:r>
            <a:r>
              <a:rPr lang="en-US" altLang="ja-JP" baseline="30000" dirty="0"/>
              <a:t>th</a:t>
            </a:r>
            <a:r>
              <a:rPr lang="en-US" altLang="ja-JP" dirty="0"/>
              <a:t>, 2012</a:t>
            </a:r>
          </a:p>
        </p:txBody>
      </p:sp>
      <p:sp>
        <p:nvSpPr>
          <p:cNvPr id="5" name="Slide Number Placeholder 4"/>
          <p:cNvSpPr>
            <a:spLocks noGrp="1"/>
          </p:cNvSpPr>
          <p:nvPr>
            <p:ph type="sldNum" sz="quarter" idx="11"/>
          </p:nvPr>
        </p:nvSpPr>
        <p:spPr/>
        <p:txBody>
          <a:bodyPr/>
          <a:lstStyle/>
          <a:p>
            <a:pPr>
              <a:defRPr/>
            </a:pPr>
            <a:fld id="{51819DF2-A324-415D-B3D8-F344AD0BFA0D}" type="slidenum">
              <a:rPr lang="ja-JP" altLang="en-US" smtClean="0"/>
              <a:pPr>
                <a:defRPr/>
              </a:pPr>
              <a:t>12</a:t>
            </a:fld>
            <a:endParaRPr lang="en-US" altLang="ja-JP"/>
          </a:p>
        </p:txBody>
      </p:sp>
      <p:sp>
        <p:nvSpPr>
          <p:cNvPr id="6" name="Footer Placeholder 5"/>
          <p:cNvSpPr>
            <a:spLocks noGrp="1"/>
          </p:cNvSpPr>
          <p:nvPr>
            <p:ph type="ftr" sz="quarter" idx="12"/>
          </p:nvPr>
        </p:nvSpPr>
        <p:spPr/>
        <p:txBody>
          <a:bodyPr/>
          <a:lstStyle/>
          <a:p>
            <a:pPr>
              <a:defRPr/>
            </a:pPr>
            <a:endParaRPr lang="ja-JP" altLang="en-US"/>
          </a:p>
        </p:txBody>
      </p:sp>
      <p:sp>
        <p:nvSpPr>
          <p:cNvPr id="40" name="Flowchart: Magnetic Disk 39"/>
          <p:cNvSpPr/>
          <p:nvPr/>
        </p:nvSpPr>
        <p:spPr>
          <a:xfrm>
            <a:off x="698500" y="3880486"/>
            <a:ext cx="1600200" cy="1219200"/>
          </a:xfrm>
          <a:prstGeom prst="flowChartMagneticDisk">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ounded Rectangle 40"/>
          <p:cNvSpPr/>
          <p:nvPr/>
        </p:nvSpPr>
        <p:spPr>
          <a:xfrm>
            <a:off x="3505200" y="2861514"/>
            <a:ext cx="2133600" cy="198120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olded Corner 41"/>
          <p:cNvSpPr/>
          <p:nvPr/>
        </p:nvSpPr>
        <p:spPr>
          <a:xfrm>
            <a:off x="685800" y="2253993"/>
            <a:ext cx="1689100" cy="1172029"/>
          </a:xfrm>
          <a:prstGeom prst="foldedCorner">
            <a:avLst/>
          </a:prstGeom>
          <a:solidFill>
            <a:schemeClr val="tx2">
              <a:lumMod val="20000"/>
              <a:lumOff val="8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p:cNvSpPr/>
          <p:nvPr/>
        </p:nvSpPr>
        <p:spPr>
          <a:xfrm>
            <a:off x="850900" y="4300955"/>
            <a:ext cx="1433406" cy="646331"/>
          </a:xfrm>
          <a:prstGeom prst="rect">
            <a:avLst/>
          </a:prstGeom>
        </p:spPr>
        <p:txBody>
          <a:bodyPr wrap="none">
            <a:spAutoFit/>
          </a:bodyPr>
          <a:lstStyle/>
          <a:p>
            <a:pPr lvl="1" indent="-457200"/>
            <a:r>
              <a:rPr lang="en-US" b="1" dirty="0" smtClean="0">
                <a:latin typeface="+mj-lt"/>
              </a:rPr>
              <a:t>monolingual </a:t>
            </a:r>
            <a:endParaRPr lang="en-US" b="1" dirty="0" smtClean="0">
              <a:latin typeface="+mj-lt"/>
            </a:endParaRPr>
          </a:p>
          <a:p>
            <a:pPr lvl="1" indent="-457200"/>
            <a:r>
              <a:rPr lang="en-US" b="1" dirty="0" smtClean="0">
                <a:latin typeface="+mj-lt"/>
              </a:rPr>
              <a:t>plain </a:t>
            </a:r>
            <a:r>
              <a:rPr lang="en-US" b="1" dirty="0" smtClean="0">
                <a:latin typeface="+mj-lt"/>
              </a:rPr>
              <a:t>corpus</a:t>
            </a:r>
          </a:p>
        </p:txBody>
      </p:sp>
      <p:sp>
        <p:nvSpPr>
          <p:cNvPr id="47" name="Rectangle 46"/>
          <p:cNvSpPr/>
          <p:nvPr/>
        </p:nvSpPr>
        <p:spPr>
          <a:xfrm>
            <a:off x="728590" y="2352020"/>
            <a:ext cx="1570110" cy="954107"/>
          </a:xfrm>
          <a:prstGeom prst="rect">
            <a:avLst/>
          </a:prstGeom>
        </p:spPr>
        <p:txBody>
          <a:bodyPr wrap="none">
            <a:spAutoFit/>
          </a:bodyPr>
          <a:lstStyle/>
          <a:p>
            <a:pPr lvl="1" indent="-457200" algn="ctr"/>
            <a:r>
              <a:rPr lang="en-US" sz="2800" b="1" dirty="0" smtClean="0">
                <a:solidFill>
                  <a:schemeClr val="tx2">
                    <a:lumMod val="60000"/>
                    <a:lumOff val="40000"/>
                  </a:schemeClr>
                </a:solidFill>
                <a:latin typeface="+mj-lt"/>
              </a:rPr>
              <a:t>seed </a:t>
            </a:r>
            <a:endParaRPr lang="en-US" sz="2800" b="1" dirty="0" smtClean="0">
              <a:solidFill>
                <a:schemeClr val="tx2">
                  <a:lumMod val="60000"/>
                  <a:lumOff val="40000"/>
                </a:schemeClr>
              </a:solidFill>
              <a:latin typeface="+mj-lt"/>
            </a:endParaRPr>
          </a:p>
          <a:p>
            <a:pPr lvl="1" indent="-457200" algn="ctr"/>
            <a:r>
              <a:rPr lang="en-US" sz="2800" b="1" dirty="0" smtClean="0">
                <a:solidFill>
                  <a:schemeClr val="tx2">
                    <a:lumMod val="60000"/>
                    <a:lumOff val="40000"/>
                  </a:schemeClr>
                </a:solidFill>
                <a:latin typeface="+mj-lt"/>
              </a:rPr>
              <a:t>instances</a:t>
            </a:r>
            <a:endParaRPr lang="en-US" sz="2800" b="1" dirty="0" smtClean="0">
              <a:solidFill>
                <a:schemeClr val="tx2">
                  <a:lumMod val="60000"/>
                  <a:lumOff val="40000"/>
                </a:schemeClr>
              </a:solidFill>
              <a:latin typeface="+mj-lt"/>
            </a:endParaRPr>
          </a:p>
        </p:txBody>
      </p:sp>
      <p:sp>
        <p:nvSpPr>
          <p:cNvPr id="48" name="Rectangle 47"/>
          <p:cNvSpPr/>
          <p:nvPr/>
        </p:nvSpPr>
        <p:spPr>
          <a:xfrm>
            <a:off x="3527042" y="1644848"/>
            <a:ext cx="2035557" cy="1174552"/>
          </a:xfrm>
          <a:prstGeom prst="rect">
            <a:avLst/>
          </a:prstGeom>
        </p:spPr>
        <p:txBody>
          <a:bodyPr wrap="none">
            <a:spAutoFit/>
          </a:bodyPr>
          <a:lstStyle/>
          <a:p>
            <a:pPr marL="0" lvl="1" algn="ctr">
              <a:lnSpc>
                <a:spcPts val="2800"/>
              </a:lnSpc>
            </a:pPr>
            <a:r>
              <a:rPr lang="en-US" sz="2800" b="1" dirty="0" smtClean="0">
                <a:latin typeface="+mj-lt"/>
              </a:rPr>
              <a:t>BOOTSTRAP</a:t>
            </a:r>
            <a:br>
              <a:rPr lang="en-US" sz="2800" b="1" dirty="0" smtClean="0">
                <a:latin typeface="+mj-lt"/>
              </a:rPr>
            </a:br>
            <a:r>
              <a:rPr lang="en-US" sz="2800" b="1" dirty="0" smtClean="0">
                <a:latin typeface="+mj-lt"/>
              </a:rPr>
              <a:t>LEARNING</a:t>
            </a:r>
          </a:p>
          <a:p>
            <a:pPr marL="0" lvl="1" algn="ctr">
              <a:lnSpc>
                <a:spcPts val="2800"/>
              </a:lnSpc>
            </a:pPr>
            <a:r>
              <a:rPr lang="en-US" sz="2800" b="1" dirty="0" smtClean="0">
                <a:latin typeface="+mj-lt"/>
              </a:rPr>
              <a:t>ALGORITHM</a:t>
            </a:r>
            <a:endParaRPr lang="en-US" sz="2800" b="1" dirty="0" smtClean="0">
              <a:latin typeface="+mj-lt"/>
            </a:endParaRPr>
          </a:p>
        </p:txBody>
      </p:sp>
      <p:sp>
        <p:nvSpPr>
          <p:cNvPr id="49" name="Folded Corner 48"/>
          <p:cNvSpPr/>
          <p:nvPr/>
        </p:nvSpPr>
        <p:spPr>
          <a:xfrm>
            <a:off x="6769100" y="2256971"/>
            <a:ext cx="1689100" cy="1172029"/>
          </a:xfrm>
          <a:prstGeom prst="foldedCorner">
            <a:avLst/>
          </a:prstGeom>
          <a:solidFill>
            <a:schemeClr val="tx2">
              <a:lumMod val="20000"/>
              <a:lumOff val="8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Folded Corner 49"/>
          <p:cNvSpPr/>
          <p:nvPr/>
        </p:nvSpPr>
        <p:spPr>
          <a:xfrm>
            <a:off x="6769100" y="3999391"/>
            <a:ext cx="1689100" cy="1172029"/>
          </a:xfrm>
          <a:prstGeom prst="foldedCorner">
            <a:avLst/>
          </a:prstGeom>
          <a:solidFill>
            <a:schemeClr val="accent6">
              <a:lumMod val="60000"/>
              <a:lumOff val="4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p:cNvSpPr/>
          <p:nvPr/>
        </p:nvSpPr>
        <p:spPr>
          <a:xfrm>
            <a:off x="6811890" y="2333171"/>
            <a:ext cx="1570110" cy="954107"/>
          </a:xfrm>
          <a:prstGeom prst="rect">
            <a:avLst/>
          </a:prstGeom>
        </p:spPr>
        <p:txBody>
          <a:bodyPr wrap="none">
            <a:spAutoFit/>
          </a:bodyPr>
          <a:lstStyle/>
          <a:p>
            <a:pPr lvl="1" indent="-457200" algn="ctr"/>
            <a:r>
              <a:rPr lang="en-US" sz="2800" b="1" dirty="0" smtClean="0">
                <a:solidFill>
                  <a:schemeClr val="tx2">
                    <a:lumMod val="60000"/>
                    <a:lumOff val="40000"/>
                  </a:schemeClr>
                </a:solidFill>
                <a:latin typeface="+mj-lt"/>
              </a:rPr>
              <a:t>more</a:t>
            </a:r>
          </a:p>
          <a:p>
            <a:pPr lvl="1" indent="-457200" algn="ctr"/>
            <a:r>
              <a:rPr lang="en-US" sz="2800" b="1" dirty="0" smtClean="0">
                <a:solidFill>
                  <a:schemeClr val="tx2">
                    <a:lumMod val="60000"/>
                    <a:lumOff val="40000"/>
                  </a:schemeClr>
                </a:solidFill>
                <a:latin typeface="+mj-lt"/>
              </a:rPr>
              <a:t>instances</a:t>
            </a:r>
            <a:endParaRPr lang="en-US" sz="2800" b="1" dirty="0" smtClean="0">
              <a:solidFill>
                <a:schemeClr val="tx2">
                  <a:lumMod val="60000"/>
                  <a:lumOff val="40000"/>
                </a:schemeClr>
              </a:solidFill>
              <a:latin typeface="+mj-lt"/>
            </a:endParaRPr>
          </a:p>
        </p:txBody>
      </p:sp>
      <p:sp>
        <p:nvSpPr>
          <p:cNvPr id="52" name="Rectangle 51"/>
          <p:cNvSpPr/>
          <p:nvPr/>
        </p:nvSpPr>
        <p:spPr>
          <a:xfrm>
            <a:off x="6944491" y="4333221"/>
            <a:ext cx="1437509" cy="523220"/>
          </a:xfrm>
          <a:prstGeom prst="rect">
            <a:avLst/>
          </a:prstGeom>
        </p:spPr>
        <p:txBody>
          <a:bodyPr wrap="none">
            <a:spAutoFit/>
          </a:bodyPr>
          <a:lstStyle/>
          <a:p>
            <a:pPr lvl="1" indent="-457200"/>
            <a:r>
              <a:rPr lang="en-US" sz="2800" b="1" dirty="0" smtClean="0">
                <a:solidFill>
                  <a:srgbClr val="C00000"/>
                </a:solidFill>
                <a:latin typeface="+mj-lt"/>
              </a:rPr>
              <a:t>patterns</a:t>
            </a:r>
          </a:p>
        </p:txBody>
      </p:sp>
      <p:sp>
        <p:nvSpPr>
          <p:cNvPr id="28" name="Rectangle 27"/>
          <p:cNvSpPr/>
          <p:nvPr/>
        </p:nvSpPr>
        <p:spPr>
          <a:xfrm>
            <a:off x="457200" y="1447800"/>
            <a:ext cx="2133600" cy="523220"/>
          </a:xfrm>
          <a:prstGeom prst="rect">
            <a:avLst/>
          </a:prstGeom>
        </p:spPr>
        <p:txBody>
          <a:bodyPr wrap="square">
            <a:spAutoFit/>
          </a:bodyPr>
          <a:lstStyle/>
          <a:p>
            <a:pPr lvl="1" indent="-457200" algn="ctr"/>
            <a:r>
              <a:rPr lang="en-US" sz="2800" b="1" dirty="0" smtClean="0">
                <a:latin typeface="+mj-lt"/>
              </a:rPr>
              <a:t>INPUT</a:t>
            </a:r>
            <a:endParaRPr lang="en-US" sz="2800" b="1" dirty="0" smtClean="0">
              <a:latin typeface="+mj-lt"/>
            </a:endParaRPr>
          </a:p>
        </p:txBody>
      </p:sp>
      <p:sp>
        <p:nvSpPr>
          <p:cNvPr id="29" name="Rounded Rectangle 28"/>
          <p:cNvSpPr/>
          <p:nvPr/>
        </p:nvSpPr>
        <p:spPr>
          <a:xfrm>
            <a:off x="6477000" y="1971020"/>
            <a:ext cx="2209800" cy="3581400"/>
          </a:xfrm>
          <a:prstGeom prst="round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a:off x="6477000" y="1447800"/>
            <a:ext cx="2133600" cy="523220"/>
          </a:xfrm>
          <a:prstGeom prst="rect">
            <a:avLst/>
          </a:prstGeom>
        </p:spPr>
        <p:txBody>
          <a:bodyPr wrap="square">
            <a:spAutoFit/>
          </a:bodyPr>
          <a:lstStyle/>
          <a:p>
            <a:pPr lvl="1" indent="-457200" algn="ctr"/>
            <a:r>
              <a:rPr lang="en-US" sz="2800" b="1" dirty="0" smtClean="0">
                <a:latin typeface="+mj-lt"/>
              </a:rPr>
              <a:t>OUTPUT</a:t>
            </a:r>
            <a:endParaRPr lang="en-US" sz="2800" b="1" dirty="0" smtClean="0">
              <a:latin typeface="+mj-lt"/>
            </a:endParaRPr>
          </a:p>
        </p:txBody>
      </p:sp>
      <p:cxnSp>
        <p:nvCxnSpPr>
          <p:cNvPr id="31" name="Straight Arrow Connector 30"/>
          <p:cNvCxnSpPr/>
          <p:nvPr/>
        </p:nvCxnSpPr>
        <p:spPr>
          <a:xfrm>
            <a:off x="2819400" y="3004937"/>
            <a:ext cx="596422" cy="426900"/>
          </a:xfrm>
          <a:prstGeom prst="straightConnector1">
            <a:avLst/>
          </a:prstGeom>
          <a:ln w="57150">
            <a:solidFill>
              <a:schemeClr val="bg1">
                <a:lumMod val="50000"/>
              </a:schemeClr>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flipV="1">
            <a:off x="2819400" y="3859091"/>
            <a:ext cx="533400" cy="474129"/>
          </a:xfrm>
          <a:prstGeom prst="straightConnector1">
            <a:avLst/>
          </a:prstGeom>
          <a:ln w="57150">
            <a:solidFill>
              <a:schemeClr val="bg1">
                <a:lumMod val="50000"/>
              </a:schemeClr>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p:nvPr/>
        </p:nvCxnSpPr>
        <p:spPr>
          <a:xfrm>
            <a:off x="5791200" y="3854622"/>
            <a:ext cx="596422" cy="426900"/>
          </a:xfrm>
          <a:prstGeom prst="straightConnector1">
            <a:avLst/>
          </a:prstGeom>
          <a:ln w="57150">
            <a:solidFill>
              <a:schemeClr val="bg1">
                <a:lumMod val="50000"/>
              </a:schemeClr>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p:nvPr/>
        </p:nvCxnSpPr>
        <p:spPr>
          <a:xfrm flipV="1">
            <a:off x="5791200" y="2961620"/>
            <a:ext cx="533400" cy="474129"/>
          </a:xfrm>
          <a:prstGeom prst="straightConnector1">
            <a:avLst/>
          </a:prstGeom>
          <a:ln w="57150">
            <a:solidFill>
              <a:schemeClr val="bg1">
                <a:lumMod val="50000"/>
              </a:schemeClr>
            </a:solidFill>
            <a:tailEnd type="arrow" w="lg" len="med"/>
          </a:ln>
        </p:spPr>
        <p:style>
          <a:lnRef idx="1">
            <a:schemeClr val="accent1"/>
          </a:lnRef>
          <a:fillRef idx="0">
            <a:schemeClr val="accent1"/>
          </a:fillRef>
          <a:effectRef idx="0">
            <a:schemeClr val="accent1"/>
          </a:effectRef>
          <a:fontRef idx="minor">
            <a:schemeClr val="tx1"/>
          </a:fontRef>
        </p:style>
      </p:cxnSp>
      <p:grpSp>
        <p:nvGrpSpPr>
          <p:cNvPr id="65" name="Group 24"/>
          <p:cNvGrpSpPr>
            <a:grpSpLocks noChangeAspect="1"/>
          </p:cNvGrpSpPr>
          <p:nvPr/>
        </p:nvGrpSpPr>
        <p:grpSpPr bwMode="auto">
          <a:xfrm>
            <a:off x="3657600" y="2895600"/>
            <a:ext cx="1905000" cy="1968500"/>
            <a:chOff x="1935" y="2205"/>
            <a:chExt cx="889" cy="919"/>
          </a:xfrm>
        </p:grpSpPr>
        <p:sp>
          <p:nvSpPr>
            <p:cNvPr id="66" name="AutoShape 23"/>
            <p:cNvSpPr>
              <a:spLocks noChangeAspect="1" noChangeArrowheads="1" noTextEdit="1"/>
            </p:cNvSpPr>
            <p:nvPr/>
          </p:nvSpPr>
          <p:spPr bwMode="auto">
            <a:xfrm>
              <a:off x="1935" y="2205"/>
              <a:ext cx="889" cy="919"/>
            </a:xfrm>
            <a:prstGeom prst="rect">
              <a:avLst/>
            </a:prstGeom>
            <a:noFill/>
            <a:ln w="9525">
              <a:noFill/>
              <a:miter lim="800000"/>
              <a:headEnd/>
              <a:tailEnd/>
            </a:ln>
          </p:spPr>
          <p:txBody>
            <a:bodyPr/>
            <a:lstStyle/>
            <a:p>
              <a:endParaRPr lang="en-US"/>
            </a:p>
          </p:txBody>
        </p:sp>
        <p:sp>
          <p:nvSpPr>
            <p:cNvPr id="67" name="Freeform 29"/>
            <p:cNvSpPr>
              <a:spLocks/>
            </p:cNvSpPr>
            <p:nvPr/>
          </p:nvSpPr>
          <p:spPr bwMode="auto">
            <a:xfrm>
              <a:off x="2439" y="2415"/>
              <a:ext cx="203" cy="266"/>
            </a:xfrm>
            <a:custGeom>
              <a:avLst/>
              <a:gdLst>
                <a:gd name="T0" fmla="*/ 1 w 405"/>
                <a:gd name="T1" fmla="*/ 1 h 532"/>
                <a:gd name="T2" fmla="*/ 0 w 405"/>
                <a:gd name="T3" fmla="*/ 1 h 532"/>
                <a:gd name="T4" fmla="*/ 1 w 405"/>
                <a:gd name="T5" fmla="*/ 1 h 532"/>
                <a:gd name="T6" fmla="*/ 1 w 405"/>
                <a:gd name="T7" fmla="*/ 1 h 532"/>
                <a:gd name="T8" fmla="*/ 1 w 405"/>
                <a:gd name="T9" fmla="*/ 1 h 532"/>
                <a:gd name="T10" fmla="*/ 1 w 405"/>
                <a:gd name="T11" fmla="*/ 0 h 532"/>
                <a:gd name="T12" fmla="*/ 1 w 405"/>
                <a:gd name="T13" fmla="*/ 1 h 532"/>
                <a:gd name="T14" fmla="*/ 0 60000 65536"/>
                <a:gd name="T15" fmla="*/ 0 60000 65536"/>
                <a:gd name="T16" fmla="*/ 0 60000 65536"/>
                <a:gd name="T17" fmla="*/ 0 60000 65536"/>
                <a:gd name="T18" fmla="*/ 0 60000 65536"/>
                <a:gd name="T19" fmla="*/ 0 60000 65536"/>
                <a:gd name="T20" fmla="*/ 0 60000 65536"/>
                <a:gd name="T21" fmla="*/ 0 w 405"/>
                <a:gd name="T22" fmla="*/ 0 h 532"/>
                <a:gd name="T23" fmla="*/ 405 w 405"/>
                <a:gd name="T24" fmla="*/ 532 h 5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05" h="532">
                  <a:moveTo>
                    <a:pt x="116" y="209"/>
                  </a:moveTo>
                  <a:lnTo>
                    <a:pt x="0" y="475"/>
                  </a:lnTo>
                  <a:lnTo>
                    <a:pt x="87" y="532"/>
                  </a:lnTo>
                  <a:lnTo>
                    <a:pt x="289" y="325"/>
                  </a:lnTo>
                  <a:lnTo>
                    <a:pt x="405" y="59"/>
                  </a:lnTo>
                  <a:lnTo>
                    <a:pt x="317" y="0"/>
                  </a:lnTo>
                  <a:lnTo>
                    <a:pt x="116" y="209"/>
                  </a:lnTo>
                  <a:close/>
                </a:path>
              </a:pathLst>
            </a:custGeom>
            <a:solidFill>
              <a:srgbClr val="FFFFFF"/>
            </a:solidFill>
            <a:ln w="9525">
              <a:noFill/>
              <a:round/>
              <a:headEnd/>
              <a:tailEnd/>
            </a:ln>
          </p:spPr>
          <p:txBody>
            <a:bodyPr/>
            <a:lstStyle/>
            <a:p>
              <a:endParaRPr lang="ja-JP" altLang="en-US"/>
            </a:p>
          </p:txBody>
        </p:sp>
        <p:sp>
          <p:nvSpPr>
            <p:cNvPr id="68" name="Freeform 30"/>
            <p:cNvSpPr>
              <a:spLocks/>
            </p:cNvSpPr>
            <p:nvPr/>
          </p:nvSpPr>
          <p:spPr bwMode="auto">
            <a:xfrm>
              <a:off x="2408" y="2447"/>
              <a:ext cx="265" cy="201"/>
            </a:xfrm>
            <a:custGeom>
              <a:avLst/>
              <a:gdLst>
                <a:gd name="T0" fmla="*/ 1 w 530"/>
                <a:gd name="T1" fmla="*/ 0 h 403"/>
                <a:gd name="T2" fmla="*/ 1 w 530"/>
                <a:gd name="T3" fmla="*/ 0 h 403"/>
                <a:gd name="T4" fmla="*/ 1 w 530"/>
                <a:gd name="T5" fmla="*/ 0 h 403"/>
                <a:gd name="T6" fmla="*/ 1 w 530"/>
                <a:gd name="T7" fmla="*/ 0 h 403"/>
                <a:gd name="T8" fmla="*/ 1 w 530"/>
                <a:gd name="T9" fmla="*/ 0 h 403"/>
                <a:gd name="T10" fmla="*/ 0 w 530"/>
                <a:gd name="T11" fmla="*/ 0 h 403"/>
                <a:gd name="T12" fmla="*/ 1 w 530"/>
                <a:gd name="T13" fmla="*/ 0 h 403"/>
                <a:gd name="T14" fmla="*/ 0 60000 65536"/>
                <a:gd name="T15" fmla="*/ 0 60000 65536"/>
                <a:gd name="T16" fmla="*/ 0 60000 65536"/>
                <a:gd name="T17" fmla="*/ 0 60000 65536"/>
                <a:gd name="T18" fmla="*/ 0 60000 65536"/>
                <a:gd name="T19" fmla="*/ 0 60000 65536"/>
                <a:gd name="T20" fmla="*/ 0 60000 65536"/>
                <a:gd name="T21" fmla="*/ 0 w 530"/>
                <a:gd name="T22" fmla="*/ 0 h 403"/>
                <a:gd name="T23" fmla="*/ 530 w 530"/>
                <a:gd name="T24" fmla="*/ 403 h 40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30" h="403">
                  <a:moveTo>
                    <a:pt x="207" y="287"/>
                  </a:moveTo>
                  <a:lnTo>
                    <a:pt x="473" y="403"/>
                  </a:lnTo>
                  <a:lnTo>
                    <a:pt x="530" y="317"/>
                  </a:lnTo>
                  <a:lnTo>
                    <a:pt x="323" y="116"/>
                  </a:lnTo>
                  <a:lnTo>
                    <a:pt x="57" y="0"/>
                  </a:lnTo>
                  <a:lnTo>
                    <a:pt x="0" y="85"/>
                  </a:lnTo>
                  <a:lnTo>
                    <a:pt x="207" y="287"/>
                  </a:lnTo>
                  <a:close/>
                </a:path>
              </a:pathLst>
            </a:custGeom>
            <a:solidFill>
              <a:srgbClr val="FFFFFF"/>
            </a:solidFill>
            <a:ln w="9525">
              <a:noFill/>
              <a:round/>
              <a:headEnd/>
              <a:tailEnd/>
            </a:ln>
          </p:spPr>
          <p:txBody>
            <a:bodyPr/>
            <a:lstStyle/>
            <a:p>
              <a:endParaRPr lang="ja-JP" altLang="en-US"/>
            </a:p>
          </p:txBody>
        </p:sp>
        <p:sp>
          <p:nvSpPr>
            <p:cNvPr id="69" name="Freeform 31"/>
            <p:cNvSpPr>
              <a:spLocks/>
            </p:cNvSpPr>
            <p:nvPr/>
          </p:nvSpPr>
          <p:spPr bwMode="auto">
            <a:xfrm>
              <a:off x="2488" y="2403"/>
              <a:ext cx="105" cy="289"/>
            </a:xfrm>
            <a:custGeom>
              <a:avLst/>
              <a:gdLst>
                <a:gd name="T0" fmla="*/ 0 w 211"/>
                <a:gd name="T1" fmla="*/ 1 h 578"/>
                <a:gd name="T2" fmla="*/ 0 w 211"/>
                <a:gd name="T3" fmla="*/ 1 h 578"/>
                <a:gd name="T4" fmla="*/ 0 w 211"/>
                <a:gd name="T5" fmla="*/ 1 h 578"/>
                <a:gd name="T6" fmla="*/ 0 w 211"/>
                <a:gd name="T7" fmla="*/ 1 h 578"/>
                <a:gd name="T8" fmla="*/ 0 w 211"/>
                <a:gd name="T9" fmla="*/ 0 h 578"/>
                <a:gd name="T10" fmla="*/ 0 w 211"/>
                <a:gd name="T11" fmla="*/ 1 h 578"/>
                <a:gd name="T12" fmla="*/ 0 w 211"/>
                <a:gd name="T13" fmla="*/ 1 h 578"/>
                <a:gd name="T14" fmla="*/ 0 60000 65536"/>
                <a:gd name="T15" fmla="*/ 0 60000 65536"/>
                <a:gd name="T16" fmla="*/ 0 60000 65536"/>
                <a:gd name="T17" fmla="*/ 0 60000 65536"/>
                <a:gd name="T18" fmla="*/ 0 60000 65536"/>
                <a:gd name="T19" fmla="*/ 0 60000 65536"/>
                <a:gd name="T20" fmla="*/ 0 60000 65536"/>
                <a:gd name="T21" fmla="*/ 0 w 211"/>
                <a:gd name="T22" fmla="*/ 0 h 578"/>
                <a:gd name="T23" fmla="*/ 211 w 211"/>
                <a:gd name="T24" fmla="*/ 578 h 57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1" h="578">
                  <a:moveTo>
                    <a:pt x="4" y="309"/>
                  </a:moveTo>
                  <a:lnTo>
                    <a:pt x="109" y="578"/>
                  </a:lnTo>
                  <a:lnTo>
                    <a:pt x="211" y="559"/>
                  </a:lnTo>
                  <a:lnTo>
                    <a:pt x="207" y="270"/>
                  </a:lnTo>
                  <a:lnTo>
                    <a:pt x="102" y="0"/>
                  </a:lnTo>
                  <a:lnTo>
                    <a:pt x="0" y="20"/>
                  </a:lnTo>
                  <a:lnTo>
                    <a:pt x="4" y="309"/>
                  </a:lnTo>
                  <a:close/>
                </a:path>
              </a:pathLst>
            </a:custGeom>
            <a:solidFill>
              <a:srgbClr val="FFFFFF"/>
            </a:solidFill>
            <a:ln w="9525">
              <a:noFill/>
              <a:round/>
              <a:headEnd/>
              <a:tailEnd/>
            </a:ln>
          </p:spPr>
          <p:txBody>
            <a:bodyPr/>
            <a:lstStyle/>
            <a:p>
              <a:endParaRPr lang="ja-JP" altLang="en-US"/>
            </a:p>
          </p:txBody>
        </p:sp>
        <p:sp>
          <p:nvSpPr>
            <p:cNvPr id="70" name="Freeform 32"/>
            <p:cNvSpPr>
              <a:spLocks/>
            </p:cNvSpPr>
            <p:nvPr/>
          </p:nvSpPr>
          <p:spPr bwMode="auto">
            <a:xfrm>
              <a:off x="2396" y="2495"/>
              <a:ext cx="289" cy="105"/>
            </a:xfrm>
            <a:custGeom>
              <a:avLst/>
              <a:gdLst>
                <a:gd name="T0" fmla="*/ 0 w 579"/>
                <a:gd name="T1" fmla="*/ 0 h 211"/>
                <a:gd name="T2" fmla="*/ 1 w 579"/>
                <a:gd name="T3" fmla="*/ 0 h 211"/>
                <a:gd name="T4" fmla="*/ 1 w 579"/>
                <a:gd name="T5" fmla="*/ 0 h 211"/>
                <a:gd name="T6" fmla="*/ 0 w 579"/>
                <a:gd name="T7" fmla="*/ 0 h 211"/>
                <a:gd name="T8" fmla="*/ 0 w 579"/>
                <a:gd name="T9" fmla="*/ 0 h 211"/>
                <a:gd name="T10" fmla="*/ 0 w 579"/>
                <a:gd name="T11" fmla="*/ 0 h 211"/>
                <a:gd name="T12" fmla="*/ 0 w 579"/>
                <a:gd name="T13" fmla="*/ 0 h 211"/>
                <a:gd name="T14" fmla="*/ 0 60000 65536"/>
                <a:gd name="T15" fmla="*/ 0 60000 65536"/>
                <a:gd name="T16" fmla="*/ 0 60000 65536"/>
                <a:gd name="T17" fmla="*/ 0 60000 65536"/>
                <a:gd name="T18" fmla="*/ 0 60000 65536"/>
                <a:gd name="T19" fmla="*/ 0 60000 65536"/>
                <a:gd name="T20" fmla="*/ 0 60000 65536"/>
                <a:gd name="T21" fmla="*/ 0 w 579"/>
                <a:gd name="T22" fmla="*/ 0 h 211"/>
                <a:gd name="T23" fmla="*/ 579 w 579"/>
                <a:gd name="T24" fmla="*/ 211 h 21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79" h="211">
                  <a:moveTo>
                    <a:pt x="309" y="207"/>
                  </a:moveTo>
                  <a:lnTo>
                    <a:pt x="579" y="102"/>
                  </a:lnTo>
                  <a:lnTo>
                    <a:pt x="559" y="0"/>
                  </a:lnTo>
                  <a:lnTo>
                    <a:pt x="270" y="4"/>
                  </a:lnTo>
                  <a:lnTo>
                    <a:pt x="0" y="109"/>
                  </a:lnTo>
                  <a:lnTo>
                    <a:pt x="20" y="211"/>
                  </a:lnTo>
                  <a:lnTo>
                    <a:pt x="309" y="207"/>
                  </a:lnTo>
                  <a:close/>
                </a:path>
              </a:pathLst>
            </a:custGeom>
            <a:solidFill>
              <a:srgbClr val="FFFFFF"/>
            </a:solidFill>
            <a:ln w="9525">
              <a:noFill/>
              <a:round/>
              <a:headEnd/>
              <a:tailEnd/>
            </a:ln>
          </p:spPr>
          <p:txBody>
            <a:bodyPr/>
            <a:lstStyle/>
            <a:p>
              <a:endParaRPr lang="ja-JP" altLang="en-US"/>
            </a:p>
          </p:txBody>
        </p:sp>
        <p:sp>
          <p:nvSpPr>
            <p:cNvPr id="71" name="Freeform 33"/>
            <p:cNvSpPr>
              <a:spLocks/>
            </p:cNvSpPr>
            <p:nvPr/>
          </p:nvSpPr>
          <p:spPr bwMode="auto">
            <a:xfrm>
              <a:off x="2437" y="2444"/>
              <a:ext cx="208" cy="207"/>
            </a:xfrm>
            <a:custGeom>
              <a:avLst/>
              <a:gdLst>
                <a:gd name="T0" fmla="*/ 1 w 416"/>
                <a:gd name="T1" fmla="*/ 1 h 414"/>
                <a:gd name="T2" fmla="*/ 1 w 416"/>
                <a:gd name="T3" fmla="*/ 1 h 414"/>
                <a:gd name="T4" fmla="*/ 1 w 416"/>
                <a:gd name="T5" fmla="*/ 1 h 414"/>
                <a:gd name="T6" fmla="*/ 0 w 416"/>
                <a:gd name="T7" fmla="*/ 1 h 414"/>
                <a:gd name="T8" fmla="*/ 1 w 416"/>
                <a:gd name="T9" fmla="*/ 1 h 414"/>
                <a:gd name="T10" fmla="*/ 1 w 416"/>
                <a:gd name="T11" fmla="*/ 1 h 414"/>
                <a:gd name="T12" fmla="*/ 1 w 416"/>
                <a:gd name="T13" fmla="*/ 1 h 414"/>
                <a:gd name="T14" fmla="*/ 1 w 416"/>
                <a:gd name="T15" fmla="*/ 1 h 414"/>
                <a:gd name="T16" fmla="*/ 1 w 416"/>
                <a:gd name="T17" fmla="*/ 1 h 414"/>
                <a:gd name="T18" fmla="*/ 1 w 416"/>
                <a:gd name="T19" fmla="*/ 1 h 414"/>
                <a:gd name="T20" fmla="*/ 1 w 416"/>
                <a:gd name="T21" fmla="*/ 1 h 414"/>
                <a:gd name="T22" fmla="*/ 1 w 416"/>
                <a:gd name="T23" fmla="*/ 1 h 414"/>
                <a:gd name="T24" fmla="*/ 1 w 416"/>
                <a:gd name="T25" fmla="*/ 1 h 414"/>
                <a:gd name="T26" fmla="*/ 1 w 416"/>
                <a:gd name="T27" fmla="*/ 1 h 414"/>
                <a:gd name="T28" fmla="*/ 1 w 416"/>
                <a:gd name="T29" fmla="*/ 1 h 414"/>
                <a:gd name="T30" fmla="*/ 1 w 416"/>
                <a:gd name="T31" fmla="*/ 1 h 414"/>
                <a:gd name="T32" fmla="*/ 1 w 416"/>
                <a:gd name="T33" fmla="*/ 1 h 414"/>
                <a:gd name="T34" fmla="*/ 1 w 416"/>
                <a:gd name="T35" fmla="*/ 1 h 414"/>
                <a:gd name="T36" fmla="*/ 1 w 416"/>
                <a:gd name="T37" fmla="*/ 1 h 414"/>
                <a:gd name="T38" fmla="*/ 1 w 416"/>
                <a:gd name="T39" fmla="*/ 1 h 414"/>
                <a:gd name="T40" fmla="*/ 1 w 416"/>
                <a:gd name="T41" fmla="*/ 1 h 414"/>
                <a:gd name="T42" fmla="*/ 1 w 416"/>
                <a:gd name="T43" fmla="*/ 1 h 414"/>
                <a:gd name="T44" fmla="*/ 1 w 416"/>
                <a:gd name="T45" fmla="*/ 1 h 414"/>
                <a:gd name="T46" fmla="*/ 1 w 416"/>
                <a:gd name="T47" fmla="*/ 1 h 414"/>
                <a:gd name="T48" fmla="*/ 1 w 416"/>
                <a:gd name="T49" fmla="*/ 1 h 414"/>
                <a:gd name="T50" fmla="*/ 1 w 416"/>
                <a:gd name="T51" fmla="*/ 1 h 414"/>
                <a:gd name="T52" fmla="*/ 1 w 416"/>
                <a:gd name="T53" fmla="*/ 1 h 414"/>
                <a:gd name="T54" fmla="*/ 1 w 416"/>
                <a:gd name="T55" fmla="*/ 1 h 414"/>
                <a:gd name="T56" fmla="*/ 1 w 416"/>
                <a:gd name="T57" fmla="*/ 1 h 414"/>
                <a:gd name="T58" fmla="*/ 1 w 416"/>
                <a:gd name="T59" fmla="*/ 1 h 414"/>
                <a:gd name="T60" fmla="*/ 1 w 416"/>
                <a:gd name="T61" fmla="*/ 1 h 414"/>
                <a:gd name="T62" fmla="*/ 1 w 416"/>
                <a:gd name="T63" fmla="*/ 1 h 414"/>
                <a:gd name="T64" fmla="*/ 1 w 416"/>
                <a:gd name="T65" fmla="*/ 1 h 414"/>
                <a:gd name="T66" fmla="*/ 1 w 416"/>
                <a:gd name="T67" fmla="*/ 1 h 414"/>
                <a:gd name="T68" fmla="*/ 1 w 416"/>
                <a:gd name="T69" fmla="*/ 1 h 414"/>
                <a:gd name="T70" fmla="*/ 1 w 416"/>
                <a:gd name="T71" fmla="*/ 1 h 414"/>
                <a:gd name="T72" fmla="*/ 1 w 416"/>
                <a:gd name="T73" fmla="*/ 1 h 414"/>
                <a:gd name="T74" fmla="*/ 1 w 416"/>
                <a:gd name="T75" fmla="*/ 1 h 414"/>
                <a:gd name="T76" fmla="*/ 1 w 416"/>
                <a:gd name="T77" fmla="*/ 0 h 414"/>
                <a:gd name="T78" fmla="*/ 1 w 416"/>
                <a:gd name="T79" fmla="*/ 1 h 414"/>
                <a:gd name="T80" fmla="*/ 1 w 416"/>
                <a:gd name="T81" fmla="*/ 1 h 414"/>
                <a:gd name="T82" fmla="*/ 1 w 416"/>
                <a:gd name="T83" fmla="*/ 1 h 414"/>
                <a:gd name="T84" fmla="*/ 1 w 416"/>
                <a:gd name="T85" fmla="*/ 1 h 414"/>
                <a:gd name="T86" fmla="*/ 1 w 416"/>
                <a:gd name="T87" fmla="*/ 1 h 414"/>
                <a:gd name="T88" fmla="*/ 1 w 416"/>
                <a:gd name="T89" fmla="*/ 1 h 414"/>
                <a:gd name="T90" fmla="*/ 1 w 416"/>
                <a:gd name="T91" fmla="*/ 1 h 414"/>
                <a:gd name="T92" fmla="*/ 1 w 416"/>
                <a:gd name="T93" fmla="*/ 1 h 414"/>
                <a:gd name="T94" fmla="*/ 1 w 416"/>
                <a:gd name="T95" fmla="*/ 1 h 414"/>
                <a:gd name="T96" fmla="*/ 1 w 416"/>
                <a:gd name="T97" fmla="*/ 1 h 414"/>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416"/>
                <a:gd name="T148" fmla="*/ 0 h 414"/>
                <a:gd name="T149" fmla="*/ 416 w 416"/>
                <a:gd name="T150" fmla="*/ 414 h 414"/>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416" h="414">
                  <a:moveTo>
                    <a:pt x="36" y="91"/>
                  </a:moveTo>
                  <a:lnTo>
                    <a:pt x="16" y="129"/>
                  </a:lnTo>
                  <a:lnTo>
                    <a:pt x="4" y="168"/>
                  </a:lnTo>
                  <a:lnTo>
                    <a:pt x="0" y="207"/>
                  </a:lnTo>
                  <a:lnTo>
                    <a:pt x="6" y="248"/>
                  </a:lnTo>
                  <a:lnTo>
                    <a:pt x="16" y="286"/>
                  </a:lnTo>
                  <a:lnTo>
                    <a:pt x="36" y="321"/>
                  </a:lnTo>
                  <a:lnTo>
                    <a:pt x="61" y="354"/>
                  </a:lnTo>
                  <a:lnTo>
                    <a:pt x="93" y="380"/>
                  </a:lnTo>
                  <a:lnTo>
                    <a:pt x="111" y="391"/>
                  </a:lnTo>
                  <a:lnTo>
                    <a:pt x="131" y="400"/>
                  </a:lnTo>
                  <a:lnTo>
                    <a:pt x="148" y="407"/>
                  </a:lnTo>
                  <a:lnTo>
                    <a:pt x="168" y="411"/>
                  </a:lnTo>
                  <a:lnTo>
                    <a:pt x="189" y="414"/>
                  </a:lnTo>
                  <a:lnTo>
                    <a:pt x="209" y="414"/>
                  </a:lnTo>
                  <a:lnTo>
                    <a:pt x="229" y="414"/>
                  </a:lnTo>
                  <a:lnTo>
                    <a:pt x="248" y="411"/>
                  </a:lnTo>
                  <a:lnTo>
                    <a:pt x="268" y="405"/>
                  </a:lnTo>
                  <a:lnTo>
                    <a:pt x="286" y="400"/>
                  </a:lnTo>
                  <a:lnTo>
                    <a:pt x="304" y="391"/>
                  </a:lnTo>
                  <a:lnTo>
                    <a:pt x="322" y="380"/>
                  </a:lnTo>
                  <a:lnTo>
                    <a:pt x="338" y="370"/>
                  </a:lnTo>
                  <a:lnTo>
                    <a:pt x="354" y="355"/>
                  </a:lnTo>
                  <a:lnTo>
                    <a:pt x="368" y="339"/>
                  </a:lnTo>
                  <a:lnTo>
                    <a:pt x="380" y="323"/>
                  </a:lnTo>
                  <a:lnTo>
                    <a:pt x="400" y="286"/>
                  </a:lnTo>
                  <a:lnTo>
                    <a:pt x="413" y="248"/>
                  </a:lnTo>
                  <a:lnTo>
                    <a:pt x="416" y="207"/>
                  </a:lnTo>
                  <a:lnTo>
                    <a:pt x="411" y="168"/>
                  </a:lnTo>
                  <a:lnTo>
                    <a:pt x="400" y="131"/>
                  </a:lnTo>
                  <a:lnTo>
                    <a:pt x="380" y="95"/>
                  </a:lnTo>
                  <a:lnTo>
                    <a:pt x="355" y="63"/>
                  </a:lnTo>
                  <a:lnTo>
                    <a:pt x="323" y="36"/>
                  </a:lnTo>
                  <a:lnTo>
                    <a:pt x="306" y="25"/>
                  </a:lnTo>
                  <a:lnTo>
                    <a:pt x="286" y="16"/>
                  </a:lnTo>
                  <a:lnTo>
                    <a:pt x="268" y="9"/>
                  </a:lnTo>
                  <a:lnTo>
                    <a:pt x="248" y="4"/>
                  </a:lnTo>
                  <a:lnTo>
                    <a:pt x="227" y="2"/>
                  </a:lnTo>
                  <a:lnTo>
                    <a:pt x="207" y="0"/>
                  </a:lnTo>
                  <a:lnTo>
                    <a:pt x="188" y="2"/>
                  </a:lnTo>
                  <a:lnTo>
                    <a:pt x="168" y="4"/>
                  </a:lnTo>
                  <a:lnTo>
                    <a:pt x="148" y="9"/>
                  </a:lnTo>
                  <a:lnTo>
                    <a:pt x="131" y="15"/>
                  </a:lnTo>
                  <a:lnTo>
                    <a:pt x="113" y="23"/>
                  </a:lnTo>
                  <a:lnTo>
                    <a:pt x="95" y="34"/>
                  </a:lnTo>
                  <a:lnTo>
                    <a:pt x="79" y="45"/>
                  </a:lnTo>
                  <a:lnTo>
                    <a:pt x="63" y="59"/>
                  </a:lnTo>
                  <a:lnTo>
                    <a:pt x="48" y="75"/>
                  </a:lnTo>
                  <a:lnTo>
                    <a:pt x="36" y="91"/>
                  </a:lnTo>
                  <a:close/>
                </a:path>
              </a:pathLst>
            </a:custGeom>
            <a:solidFill>
              <a:srgbClr val="FFFFFF"/>
            </a:solidFill>
            <a:ln w="9525">
              <a:noFill/>
              <a:round/>
              <a:headEnd/>
              <a:tailEnd/>
            </a:ln>
          </p:spPr>
          <p:txBody>
            <a:bodyPr/>
            <a:lstStyle/>
            <a:p>
              <a:endParaRPr lang="ja-JP" altLang="en-US"/>
            </a:p>
          </p:txBody>
        </p:sp>
        <p:sp>
          <p:nvSpPr>
            <p:cNvPr id="72" name="Freeform 34"/>
            <p:cNvSpPr>
              <a:spLocks noEditPoints="1"/>
            </p:cNvSpPr>
            <p:nvPr/>
          </p:nvSpPr>
          <p:spPr bwMode="auto">
            <a:xfrm>
              <a:off x="2413" y="2419"/>
              <a:ext cx="256" cy="257"/>
            </a:xfrm>
            <a:custGeom>
              <a:avLst/>
              <a:gdLst>
                <a:gd name="T0" fmla="*/ 1 w 512"/>
                <a:gd name="T1" fmla="*/ 1 h 514"/>
                <a:gd name="T2" fmla="*/ 1 w 512"/>
                <a:gd name="T3" fmla="*/ 1 h 514"/>
                <a:gd name="T4" fmla="*/ 1 w 512"/>
                <a:gd name="T5" fmla="*/ 1 h 514"/>
                <a:gd name="T6" fmla="*/ 1 w 512"/>
                <a:gd name="T7" fmla="*/ 1 h 514"/>
                <a:gd name="T8" fmla="*/ 1 w 512"/>
                <a:gd name="T9" fmla="*/ 1 h 514"/>
                <a:gd name="T10" fmla="*/ 1 w 512"/>
                <a:gd name="T11" fmla="*/ 1 h 514"/>
                <a:gd name="T12" fmla="*/ 1 w 512"/>
                <a:gd name="T13" fmla="*/ 1 h 514"/>
                <a:gd name="T14" fmla="*/ 1 w 512"/>
                <a:gd name="T15" fmla="*/ 1 h 514"/>
                <a:gd name="T16" fmla="*/ 1 w 512"/>
                <a:gd name="T17" fmla="*/ 1 h 514"/>
                <a:gd name="T18" fmla="*/ 1 w 512"/>
                <a:gd name="T19" fmla="*/ 1 h 514"/>
                <a:gd name="T20" fmla="*/ 1 w 512"/>
                <a:gd name="T21" fmla="*/ 1 h 514"/>
                <a:gd name="T22" fmla="*/ 1 w 512"/>
                <a:gd name="T23" fmla="*/ 1 h 514"/>
                <a:gd name="T24" fmla="*/ 1 w 512"/>
                <a:gd name="T25" fmla="*/ 1 h 514"/>
                <a:gd name="T26" fmla="*/ 1 w 512"/>
                <a:gd name="T27" fmla="*/ 1 h 514"/>
                <a:gd name="T28" fmla="*/ 1 w 512"/>
                <a:gd name="T29" fmla="*/ 1 h 514"/>
                <a:gd name="T30" fmla="*/ 1 w 512"/>
                <a:gd name="T31" fmla="*/ 1 h 514"/>
                <a:gd name="T32" fmla="*/ 1 w 512"/>
                <a:gd name="T33" fmla="*/ 1 h 514"/>
                <a:gd name="T34" fmla="*/ 1 w 512"/>
                <a:gd name="T35" fmla="*/ 1 h 514"/>
                <a:gd name="T36" fmla="*/ 1 w 512"/>
                <a:gd name="T37" fmla="*/ 1 h 514"/>
                <a:gd name="T38" fmla="*/ 1 w 512"/>
                <a:gd name="T39" fmla="*/ 1 h 514"/>
                <a:gd name="T40" fmla="*/ 1 w 512"/>
                <a:gd name="T41" fmla="*/ 1 h 514"/>
                <a:gd name="T42" fmla="*/ 1 w 512"/>
                <a:gd name="T43" fmla="*/ 1 h 514"/>
                <a:gd name="T44" fmla="*/ 1 w 512"/>
                <a:gd name="T45" fmla="*/ 1 h 514"/>
                <a:gd name="T46" fmla="*/ 1 w 512"/>
                <a:gd name="T47" fmla="*/ 0 h 514"/>
                <a:gd name="T48" fmla="*/ 1 w 512"/>
                <a:gd name="T49" fmla="*/ 1 h 514"/>
                <a:gd name="T50" fmla="*/ 1 w 512"/>
                <a:gd name="T51" fmla="*/ 1 h 514"/>
                <a:gd name="T52" fmla="*/ 1 w 512"/>
                <a:gd name="T53" fmla="*/ 1 h 514"/>
                <a:gd name="T54" fmla="*/ 1 w 512"/>
                <a:gd name="T55" fmla="*/ 1 h 514"/>
                <a:gd name="T56" fmla="*/ 1 w 512"/>
                <a:gd name="T57" fmla="*/ 1 h 514"/>
                <a:gd name="T58" fmla="*/ 1 w 512"/>
                <a:gd name="T59" fmla="*/ 1 h 514"/>
                <a:gd name="T60" fmla="*/ 1 w 512"/>
                <a:gd name="T61" fmla="*/ 1 h 514"/>
                <a:gd name="T62" fmla="*/ 1 w 512"/>
                <a:gd name="T63" fmla="*/ 1 h 514"/>
                <a:gd name="T64" fmla="*/ 1 w 512"/>
                <a:gd name="T65" fmla="*/ 1 h 514"/>
                <a:gd name="T66" fmla="*/ 1 w 512"/>
                <a:gd name="T67" fmla="*/ 1 h 514"/>
                <a:gd name="T68" fmla="*/ 1 w 512"/>
                <a:gd name="T69" fmla="*/ 1 h 514"/>
                <a:gd name="T70" fmla="*/ 1 w 512"/>
                <a:gd name="T71" fmla="*/ 1 h 514"/>
                <a:gd name="T72" fmla="*/ 1 w 512"/>
                <a:gd name="T73" fmla="*/ 1 h 514"/>
                <a:gd name="T74" fmla="*/ 1 w 512"/>
                <a:gd name="T75" fmla="*/ 1 h 514"/>
                <a:gd name="T76" fmla="*/ 1 w 512"/>
                <a:gd name="T77" fmla="*/ 1 h 514"/>
                <a:gd name="T78" fmla="*/ 1 w 512"/>
                <a:gd name="T79" fmla="*/ 1 h 514"/>
                <a:gd name="T80" fmla="*/ 1 w 512"/>
                <a:gd name="T81" fmla="*/ 1 h 514"/>
                <a:gd name="T82" fmla="*/ 1 w 512"/>
                <a:gd name="T83" fmla="*/ 1 h 514"/>
                <a:gd name="T84" fmla="*/ 1 w 512"/>
                <a:gd name="T85" fmla="*/ 1 h 514"/>
                <a:gd name="T86" fmla="*/ 1 w 512"/>
                <a:gd name="T87" fmla="*/ 1 h 514"/>
                <a:gd name="T88" fmla="*/ 1 w 512"/>
                <a:gd name="T89" fmla="*/ 1 h 514"/>
                <a:gd name="T90" fmla="*/ 1 w 512"/>
                <a:gd name="T91" fmla="*/ 1 h 514"/>
                <a:gd name="T92" fmla="*/ 1 w 512"/>
                <a:gd name="T93" fmla="*/ 1 h 514"/>
                <a:gd name="T94" fmla="*/ 1 w 512"/>
                <a:gd name="T95" fmla="*/ 1 h 514"/>
                <a:gd name="T96" fmla="*/ 1 w 512"/>
                <a:gd name="T97" fmla="*/ 1 h 514"/>
                <a:gd name="T98" fmla="*/ 1 w 512"/>
                <a:gd name="T99" fmla="*/ 1 h 514"/>
                <a:gd name="T100" fmla="*/ 1 w 512"/>
                <a:gd name="T101" fmla="*/ 1 h 514"/>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512"/>
                <a:gd name="T154" fmla="*/ 0 h 514"/>
                <a:gd name="T155" fmla="*/ 512 w 512"/>
                <a:gd name="T156" fmla="*/ 514 h 514"/>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512" h="514">
                  <a:moveTo>
                    <a:pt x="207" y="6"/>
                  </a:moveTo>
                  <a:lnTo>
                    <a:pt x="182" y="11"/>
                  </a:lnTo>
                  <a:lnTo>
                    <a:pt x="159" y="20"/>
                  </a:lnTo>
                  <a:lnTo>
                    <a:pt x="136" y="31"/>
                  </a:lnTo>
                  <a:lnTo>
                    <a:pt x="114" y="43"/>
                  </a:lnTo>
                  <a:lnTo>
                    <a:pt x="93" y="57"/>
                  </a:lnTo>
                  <a:lnTo>
                    <a:pt x="75" y="75"/>
                  </a:lnTo>
                  <a:lnTo>
                    <a:pt x="57" y="93"/>
                  </a:lnTo>
                  <a:lnTo>
                    <a:pt x="43" y="114"/>
                  </a:lnTo>
                  <a:lnTo>
                    <a:pt x="18" y="161"/>
                  </a:lnTo>
                  <a:lnTo>
                    <a:pt x="4" y="209"/>
                  </a:lnTo>
                  <a:lnTo>
                    <a:pt x="0" y="257"/>
                  </a:lnTo>
                  <a:lnTo>
                    <a:pt x="4" y="307"/>
                  </a:lnTo>
                  <a:lnTo>
                    <a:pt x="18" y="354"/>
                  </a:lnTo>
                  <a:lnTo>
                    <a:pt x="41" y="398"/>
                  </a:lnTo>
                  <a:lnTo>
                    <a:pt x="73" y="437"/>
                  </a:lnTo>
                  <a:lnTo>
                    <a:pt x="113" y="471"/>
                  </a:lnTo>
                  <a:lnTo>
                    <a:pt x="134" y="484"/>
                  </a:lnTo>
                  <a:lnTo>
                    <a:pt x="157" y="495"/>
                  </a:lnTo>
                  <a:lnTo>
                    <a:pt x="180" y="503"/>
                  </a:lnTo>
                  <a:lnTo>
                    <a:pt x="205" y="509"/>
                  </a:lnTo>
                  <a:lnTo>
                    <a:pt x="230" y="512"/>
                  </a:lnTo>
                  <a:lnTo>
                    <a:pt x="255" y="514"/>
                  </a:lnTo>
                  <a:lnTo>
                    <a:pt x="280" y="512"/>
                  </a:lnTo>
                  <a:lnTo>
                    <a:pt x="305" y="509"/>
                  </a:lnTo>
                  <a:lnTo>
                    <a:pt x="330" y="503"/>
                  </a:lnTo>
                  <a:lnTo>
                    <a:pt x="354" y="495"/>
                  </a:lnTo>
                  <a:lnTo>
                    <a:pt x="377" y="484"/>
                  </a:lnTo>
                  <a:lnTo>
                    <a:pt x="398" y="471"/>
                  </a:lnTo>
                  <a:lnTo>
                    <a:pt x="418" y="457"/>
                  </a:lnTo>
                  <a:lnTo>
                    <a:pt x="437" y="439"/>
                  </a:lnTo>
                  <a:lnTo>
                    <a:pt x="453" y="421"/>
                  </a:lnTo>
                  <a:lnTo>
                    <a:pt x="470" y="400"/>
                  </a:lnTo>
                  <a:lnTo>
                    <a:pt x="495" y="355"/>
                  </a:lnTo>
                  <a:lnTo>
                    <a:pt x="509" y="307"/>
                  </a:lnTo>
                  <a:lnTo>
                    <a:pt x="512" y="257"/>
                  </a:lnTo>
                  <a:lnTo>
                    <a:pt x="509" y="209"/>
                  </a:lnTo>
                  <a:lnTo>
                    <a:pt x="495" y="161"/>
                  </a:lnTo>
                  <a:lnTo>
                    <a:pt x="471" y="118"/>
                  </a:lnTo>
                  <a:lnTo>
                    <a:pt x="439" y="79"/>
                  </a:lnTo>
                  <a:lnTo>
                    <a:pt x="400" y="45"/>
                  </a:lnTo>
                  <a:lnTo>
                    <a:pt x="379" y="31"/>
                  </a:lnTo>
                  <a:lnTo>
                    <a:pt x="355" y="20"/>
                  </a:lnTo>
                  <a:lnTo>
                    <a:pt x="332" y="13"/>
                  </a:lnTo>
                  <a:lnTo>
                    <a:pt x="307" y="6"/>
                  </a:lnTo>
                  <a:lnTo>
                    <a:pt x="282" y="2"/>
                  </a:lnTo>
                  <a:lnTo>
                    <a:pt x="257" y="0"/>
                  </a:lnTo>
                  <a:lnTo>
                    <a:pt x="232" y="2"/>
                  </a:lnTo>
                  <a:lnTo>
                    <a:pt x="207" y="6"/>
                  </a:lnTo>
                  <a:close/>
                  <a:moveTo>
                    <a:pt x="225" y="104"/>
                  </a:moveTo>
                  <a:lnTo>
                    <a:pt x="241" y="102"/>
                  </a:lnTo>
                  <a:lnTo>
                    <a:pt x="257" y="100"/>
                  </a:lnTo>
                  <a:lnTo>
                    <a:pt x="271" y="100"/>
                  </a:lnTo>
                  <a:lnTo>
                    <a:pt x="287" y="104"/>
                  </a:lnTo>
                  <a:lnTo>
                    <a:pt x="302" y="107"/>
                  </a:lnTo>
                  <a:lnTo>
                    <a:pt x="316" y="113"/>
                  </a:lnTo>
                  <a:lnTo>
                    <a:pt x="330" y="120"/>
                  </a:lnTo>
                  <a:lnTo>
                    <a:pt x="345" y="127"/>
                  </a:lnTo>
                  <a:lnTo>
                    <a:pt x="370" y="147"/>
                  </a:lnTo>
                  <a:lnTo>
                    <a:pt x="387" y="172"/>
                  </a:lnTo>
                  <a:lnTo>
                    <a:pt x="402" y="198"/>
                  </a:lnTo>
                  <a:lnTo>
                    <a:pt x="411" y="227"/>
                  </a:lnTo>
                  <a:lnTo>
                    <a:pt x="414" y="257"/>
                  </a:lnTo>
                  <a:lnTo>
                    <a:pt x="411" y="288"/>
                  </a:lnTo>
                  <a:lnTo>
                    <a:pt x="402" y="316"/>
                  </a:lnTo>
                  <a:lnTo>
                    <a:pt x="387" y="345"/>
                  </a:lnTo>
                  <a:lnTo>
                    <a:pt x="379" y="357"/>
                  </a:lnTo>
                  <a:lnTo>
                    <a:pt x="368" y="370"/>
                  </a:lnTo>
                  <a:lnTo>
                    <a:pt x="357" y="379"/>
                  </a:lnTo>
                  <a:lnTo>
                    <a:pt x="345" y="389"/>
                  </a:lnTo>
                  <a:lnTo>
                    <a:pt x="330" y="396"/>
                  </a:lnTo>
                  <a:lnTo>
                    <a:pt x="316" y="404"/>
                  </a:lnTo>
                  <a:lnTo>
                    <a:pt x="302" y="409"/>
                  </a:lnTo>
                  <a:lnTo>
                    <a:pt x="286" y="412"/>
                  </a:lnTo>
                  <a:lnTo>
                    <a:pt x="270" y="414"/>
                  </a:lnTo>
                  <a:lnTo>
                    <a:pt x="255" y="414"/>
                  </a:lnTo>
                  <a:lnTo>
                    <a:pt x="239" y="414"/>
                  </a:lnTo>
                  <a:lnTo>
                    <a:pt x="225" y="412"/>
                  </a:lnTo>
                  <a:lnTo>
                    <a:pt x="211" y="409"/>
                  </a:lnTo>
                  <a:lnTo>
                    <a:pt x="196" y="404"/>
                  </a:lnTo>
                  <a:lnTo>
                    <a:pt x="182" y="396"/>
                  </a:lnTo>
                  <a:lnTo>
                    <a:pt x="168" y="388"/>
                  </a:lnTo>
                  <a:lnTo>
                    <a:pt x="152" y="375"/>
                  </a:lnTo>
                  <a:lnTo>
                    <a:pt x="138" y="361"/>
                  </a:lnTo>
                  <a:lnTo>
                    <a:pt x="127" y="346"/>
                  </a:lnTo>
                  <a:lnTo>
                    <a:pt x="116" y="330"/>
                  </a:lnTo>
                  <a:lnTo>
                    <a:pt x="109" y="313"/>
                  </a:lnTo>
                  <a:lnTo>
                    <a:pt x="104" y="295"/>
                  </a:lnTo>
                  <a:lnTo>
                    <a:pt x="100" y="277"/>
                  </a:lnTo>
                  <a:lnTo>
                    <a:pt x="98" y="257"/>
                  </a:lnTo>
                  <a:lnTo>
                    <a:pt x="100" y="234"/>
                  </a:lnTo>
                  <a:lnTo>
                    <a:pt x="105" y="213"/>
                  </a:lnTo>
                  <a:lnTo>
                    <a:pt x="113" y="191"/>
                  </a:lnTo>
                  <a:lnTo>
                    <a:pt x="125" y="170"/>
                  </a:lnTo>
                  <a:lnTo>
                    <a:pt x="134" y="157"/>
                  </a:lnTo>
                  <a:lnTo>
                    <a:pt x="145" y="145"/>
                  </a:lnTo>
                  <a:lnTo>
                    <a:pt x="155" y="136"/>
                  </a:lnTo>
                  <a:lnTo>
                    <a:pt x="168" y="125"/>
                  </a:lnTo>
                  <a:lnTo>
                    <a:pt x="182" y="118"/>
                  </a:lnTo>
                  <a:lnTo>
                    <a:pt x="195" y="113"/>
                  </a:lnTo>
                  <a:lnTo>
                    <a:pt x="211" y="107"/>
                  </a:lnTo>
                  <a:lnTo>
                    <a:pt x="225" y="104"/>
                  </a:lnTo>
                  <a:close/>
                </a:path>
              </a:pathLst>
            </a:custGeom>
            <a:solidFill>
              <a:srgbClr val="FFFFFF"/>
            </a:solidFill>
            <a:ln w="9525">
              <a:noFill/>
              <a:round/>
              <a:headEnd/>
              <a:tailEnd/>
            </a:ln>
          </p:spPr>
          <p:txBody>
            <a:bodyPr/>
            <a:lstStyle/>
            <a:p>
              <a:endParaRPr lang="ja-JP" altLang="en-US"/>
            </a:p>
          </p:txBody>
        </p:sp>
        <p:sp>
          <p:nvSpPr>
            <p:cNvPr id="73" name="Freeform 35"/>
            <p:cNvSpPr>
              <a:spLocks/>
            </p:cNvSpPr>
            <p:nvPr/>
          </p:nvSpPr>
          <p:spPr bwMode="auto">
            <a:xfrm>
              <a:off x="2437" y="2444"/>
              <a:ext cx="208" cy="207"/>
            </a:xfrm>
            <a:custGeom>
              <a:avLst/>
              <a:gdLst>
                <a:gd name="T0" fmla="*/ 1 w 416"/>
                <a:gd name="T1" fmla="*/ 1 h 414"/>
                <a:gd name="T2" fmla="*/ 1 w 416"/>
                <a:gd name="T3" fmla="*/ 1 h 414"/>
                <a:gd name="T4" fmla="*/ 1 w 416"/>
                <a:gd name="T5" fmla="*/ 1 h 414"/>
                <a:gd name="T6" fmla="*/ 0 w 416"/>
                <a:gd name="T7" fmla="*/ 1 h 414"/>
                <a:gd name="T8" fmla="*/ 1 w 416"/>
                <a:gd name="T9" fmla="*/ 1 h 414"/>
                <a:gd name="T10" fmla="*/ 1 w 416"/>
                <a:gd name="T11" fmla="*/ 1 h 414"/>
                <a:gd name="T12" fmla="*/ 1 w 416"/>
                <a:gd name="T13" fmla="*/ 1 h 414"/>
                <a:gd name="T14" fmla="*/ 1 w 416"/>
                <a:gd name="T15" fmla="*/ 1 h 414"/>
                <a:gd name="T16" fmla="*/ 1 w 416"/>
                <a:gd name="T17" fmla="*/ 1 h 414"/>
                <a:gd name="T18" fmla="*/ 1 w 416"/>
                <a:gd name="T19" fmla="*/ 1 h 414"/>
                <a:gd name="T20" fmla="*/ 1 w 416"/>
                <a:gd name="T21" fmla="*/ 1 h 414"/>
                <a:gd name="T22" fmla="*/ 1 w 416"/>
                <a:gd name="T23" fmla="*/ 1 h 414"/>
                <a:gd name="T24" fmla="*/ 1 w 416"/>
                <a:gd name="T25" fmla="*/ 1 h 414"/>
                <a:gd name="T26" fmla="*/ 1 w 416"/>
                <a:gd name="T27" fmla="*/ 1 h 414"/>
                <a:gd name="T28" fmla="*/ 1 w 416"/>
                <a:gd name="T29" fmla="*/ 1 h 414"/>
                <a:gd name="T30" fmla="*/ 1 w 416"/>
                <a:gd name="T31" fmla="*/ 1 h 414"/>
                <a:gd name="T32" fmla="*/ 1 w 416"/>
                <a:gd name="T33" fmla="*/ 1 h 414"/>
                <a:gd name="T34" fmla="*/ 1 w 416"/>
                <a:gd name="T35" fmla="*/ 1 h 414"/>
                <a:gd name="T36" fmla="*/ 1 w 416"/>
                <a:gd name="T37" fmla="*/ 1 h 414"/>
                <a:gd name="T38" fmla="*/ 1 w 416"/>
                <a:gd name="T39" fmla="*/ 1 h 414"/>
                <a:gd name="T40" fmla="*/ 1 w 416"/>
                <a:gd name="T41" fmla="*/ 1 h 414"/>
                <a:gd name="T42" fmla="*/ 1 w 416"/>
                <a:gd name="T43" fmla="*/ 1 h 414"/>
                <a:gd name="T44" fmla="*/ 1 w 416"/>
                <a:gd name="T45" fmla="*/ 1 h 414"/>
                <a:gd name="T46" fmla="*/ 1 w 416"/>
                <a:gd name="T47" fmla="*/ 1 h 414"/>
                <a:gd name="T48" fmla="*/ 1 w 416"/>
                <a:gd name="T49" fmla="*/ 1 h 414"/>
                <a:gd name="T50" fmla="*/ 1 w 416"/>
                <a:gd name="T51" fmla="*/ 1 h 414"/>
                <a:gd name="T52" fmla="*/ 1 w 416"/>
                <a:gd name="T53" fmla="*/ 1 h 414"/>
                <a:gd name="T54" fmla="*/ 1 w 416"/>
                <a:gd name="T55" fmla="*/ 1 h 414"/>
                <a:gd name="T56" fmla="*/ 1 w 416"/>
                <a:gd name="T57" fmla="*/ 1 h 414"/>
                <a:gd name="T58" fmla="*/ 1 w 416"/>
                <a:gd name="T59" fmla="*/ 1 h 414"/>
                <a:gd name="T60" fmla="*/ 1 w 416"/>
                <a:gd name="T61" fmla="*/ 1 h 414"/>
                <a:gd name="T62" fmla="*/ 1 w 416"/>
                <a:gd name="T63" fmla="*/ 1 h 414"/>
                <a:gd name="T64" fmla="*/ 1 w 416"/>
                <a:gd name="T65" fmla="*/ 1 h 414"/>
                <a:gd name="T66" fmla="*/ 1 w 416"/>
                <a:gd name="T67" fmla="*/ 1 h 414"/>
                <a:gd name="T68" fmla="*/ 1 w 416"/>
                <a:gd name="T69" fmla="*/ 1 h 414"/>
                <a:gd name="T70" fmla="*/ 1 w 416"/>
                <a:gd name="T71" fmla="*/ 1 h 414"/>
                <a:gd name="T72" fmla="*/ 1 w 416"/>
                <a:gd name="T73" fmla="*/ 1 h 414"/>
                <a:gd name="T74" fmla="*/ 1 w 416"/>
                <a:gd name="T75" fmla="*/ 1 h 414"/>
                <a:gd name="T76" fmla="*/ 1 w 416"/>
                <a:gd name="T77" fmla="*/ 0 h 414"/>
                <a:gd name="T78" fmla="*/ 1 w 416"/>
                <a:gd name="T79" fmla="*/ 1 h 414"/>
                <a:gd name="T80" fmla="*/ 1 w 416"/>
                <a:gd name="T81" fmla="*/ 1 h 414"/>
                <a:gd name="T82" fmla="*/ 1 w 416"/>
                <a:gd name="T83" fmla="*/ 1 h 414"/>
                <a:gd name="T84" fmla="*/ 1 w 416"/>
                <a:gd name="T85" fmla="*/ 1 h 414"/>
                <a:gd name="T86" fmla="*/ 1 w 416"/>
                <a:gd name="T87" fmla="*/ 1 h 414"/>
                <a:gd name="T88" fmla="*/ 1 w 416"/>
                <a:gd name="T89" fmla="*/ 1 h 414"/>
                <a:gd name="T90" fmla="*/ 1 w 416"/>
                <a:gd name="T91" fmla="*/ 1 h 414"/>
                <a:gd name="T92" fmla="*/ 1 w 416"/>
                <a:gd name="T93" fmla="*/ 1 h 414"/>
                <a:gd name="T94" fmla="*/ 1 w 416"/>
                <a:gd name="T95" fmla="*/ 1 h 414"/>
                <a:gd name="T96" fmla="*/ 1 w 416"/>
                <a:gd name="T97" fmla="*/ 1 h 414"/>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416"/>
                <a:gd name="T148" fmla="*/ 0 h 414"/>
                <a:gd name="T149" fmla="*/ 416 w 416"/>
                <a:gd name="T150" fmla="*/ 414 h 414"/>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416" h="414">
                  <a:moveTo>
                    <a:pt x="36" y="91"/>
                  </a:moveTo>
                  <a:lnTo>
                    <a:pt x="16" y="129"/>
                  </a:lnTo>
                  <a:lnTo>
                    <a:pt x="4" y="168"/>
                  </a:lnTo>
                  <a:lnTo>
                    <a:pt x="0" y="207"/>
                  </a:lnTo>
                  <a:lnTo>
                    <a:pt x="6" y="248"/>
                  </a:lnTo>
                  <a:lnTo>
                    <a:pt x="16" y="286"/>
                  </a:lnTo>
                  <a:lnTo>
                    <a:pt x="36" y="321"/>
                  </a:lnTo>
                  <a:lnTo>
                    <a:pt x="61" y="354"/>
                  </a:lnTo>
                  <a:lnTo>
                    <a:pt x="93" y="380"/>
                  </a:lnTo>
                  <a:lnTo>
                    <a:pt x="111" y="391"/>
                  </a:lnTo>
                  <a:lnTo>
                    <a:pt x="131" y="400"/>
                  </a:lnTo>
                  <a:lnTo>
                    <a:pt x="148" y="407"/>
                  </a:lnTo>
                  <a:lnTo>
                    <a:pt x="168" y="411"/>
                  </a:lnTo>
                  <a:lnTo>
                    <a:pt x="189" y="414"/>
                  </a:lnTo>
                  <a:lnTo>
                    <a:pt x="209" y="414"/>
                  </a:lnTo>
                  <a:lnTo>
                    <a:pt x="229" y="414"/>
                  </a:lnTo>
                  <a:lnTo>
                    <a:pt x="248" y="411"/>
                  </a:lnTo>
                  <a:lnTo>
                    <a:pt x="268" y="405"/>
                  </a:lnTo>
                  <a:lnTo>
                    <a:pt x="286" y="400"/>
                  </a:lnTo>
                  <a:lnTo>
                    <a:pt x="304" y="391"/>
                  </a:lnTo>
                  <a:lnTo>
                    <a:pt x="322" y="380"/>
                  </a:lnTo>
                  <a:lnTo>
                    <a:pt x="338" y="370"/>
                  </a:lnTo>
                  <a:lnTo>
                    <a:pt x="354" y="355"/>
                  </a:lnTo>
                  <a:lnTo>
                    <a:pt x="368" y="339"/>
                  </a:lnTo>
                  <a:lnTo>
                    <a:pt x="380" y="323"/>
                  </a:lnTo>
                  <a:lnTo>
                    <a:pt x="400" y="286"/>
                  </a:lnTo>
                  <a:lnTo>
                    <a:pt x="413" y="248"/>
                  </a:lnTo>
                  <a:lnTo>
                    <a:pt x="416" y="207"/>
                  </a:lnTo>
                  <a:lnTo>
                    <a:pt x="411" y="168"/>
                  </a:lnTo>
                  <a:lnTo>
                    <a:pt x="400" y="131"/>
                  </a:lnTo>
                  <a:lnTo>
                    <a:pt x="380" y="95"/>
                  </a:lnTo>
                  <a:lnTo>
                    <a:pt x="355" y="63"/>
                  </a:lnTo>
                  <a:lnTo>
                    <a:pt x="323" y="36"/>
                  </a:lnTo>
                  <a:lnTo>
                    <a:pt x="306" y="25"/>
                  </a:lnTo>
                  <a:lnTo>
                    <a:pt x="286" y="16"/>
                  </a:lnTo>
                  <a:lnTo>
                    <a:pt x="268" y="9"/>
                  </a:lnTo>
                  <a:lnTo>
                    <a:pt x="248" y="4"/>
                  </a:lnTo>
                  <a:lnTo>
                    <a:pt x="227" y="2"/>
                  </a:lnTo>
                  <a:lnTo>
                    <a:pt x="207" y="0"/>
                  </a:lnTo>
                  <a:lnTo>
                    <a:pt x="188" y="2"/>
                  </a:lnTo>
                  <a:lnTo>
                    <a:pt x="168" y="4"/>
                  </a:lnTo>
                  <a:lnTo>
                    <a:pt x="148" y="9"/>
                  </a:lnTo>
                  <a:lnTo>
                    <a:pt x="131" y="15"/>
                  </a:lnTo>
                  <a:lnTo>
                    <a:pt x="113" y="23"/>
                  </a:lnTo>
                  <a:lnTo>
                    <a:pt x="95" y="34"/>
                  </a:lnTo>
                  <a:lnTo>
                    <a:pt x="79" y="45"/>
                  </a:lnTo>
                  <a:lnTo>
                    <a:pt x="63" y="59"/>
                  </a:lnTo>
                  <a:lnTo>
                    <a:pt x="48" y="75"/>
                  </a:lnTo>
                  <a:lnTo>
                    <a:pt x="36" y="91"/>
                  </a:lnTo>
                  <a:close/>
                </a:path>
              </a:pathLst>
            </a:custGeom>
            <a:solidFill>
              <a:srgbClr val="FFFFFF"/>
            </a:solidFill>
            <a:ln w="9525">
              <a:noFill/>
              <a:round/>
              <a:headEnd/>
              <a:tailEnd/>
            </a:ln>
          </p:spPr>
          <p:txBody>
            <a:bodyPr/>
            <a:lstStyle/>
            <a:p>
              <a:endParaRPr lang="ja-JP" altLang="en-US"/>
            </a:p>
          </p:txBody>
        </p:sp>
        <p:sp>
          <p:nvSpPr>
            <p:cNvPr id="74" name="Freeform 36"/>
            <p:cNvSpPr>
              <a:spLocks noEditPoints="1"/>
            </p:cNvSpPr>
            <p:nvPr/>
          </p:nvSpPr>
          <p:spPr bwMode="auto">
            <a:xfrm>
              <a:off x="2413" y="2419"/>
              <a:ext cx="256" cy="257"/>
            </a:xfrm>
            <a:custGeom>
              <a:avLst/>
              <a:gdLst>
                <a:gd name="T0" fmla="*/ 1 w 512"/>
                <a:gd name="T1" fmla="*/ 1 h 514"/>
                <a:gd name="T2" fmla="*/ 1 w 512"/>
                <a:gd name="T3" fmla="*/ 1 h 514"/>
                <a:gd name="T4" fmla="*/ 1 w 512"/>
                <a:gd name="T5" fmla="*/ 1 h 514"/>
                <a:gd name="T6" fmla="*/ 1 w 512"/>
                <a:gd name="T7" fmla="*/ 1 h 514"/>
                <a:gd name="T8" fmla="*/ 1 w 512"/>
                <a:gd name="T9" fmla="*/ 1 h 514"/>
                <a:gd name="T10" fmla="*/ 1 w 512"/>
                <a:gd name="T11" fmla="*/ 1 h 514"/>
                <a:gd name="T12" fmla="*/ 1 w 512"/>
                <a:gd name="T13" fmla="*/ 1 h 514"/>
                <a:gd name="T14" fmla="*/ 1 w 512"/>
                <a:gd name="T15" fmla="*/ 1 h 514"/>
                <a:gd name="T16" fmla="*/ 1 w 512"/>
                <a:gd name="T17" fmla="*/ 1 h 514"/>
                <a:gd name="T18" fmla="*/ 1 w 512"/>
                <a:gd name="T19" fmla="*/ 1 h 514"/>
                <a:gd name="T20" fmla="*/ 1 w 512"/>
                <a:gd name="T21" fmla="*/ 1 h 514"/>
                <a:gd name="T22" fmla="*/ 1 w 512"/>
                <a:gd name="T23" fmla="*/ 1 h 514"/>
                <a:gd name="T24" fmla="*/ 1 w 512"/>
                <a:gd name="T25" fmla="*/ 1 h 514"/>
                <a:gd name="T26" fmla="*/ 1 w 512"/>
                <a:gd name="T27" fmla="*/ 1 h 514"/>
                <a:gd name="T28" fmla="*/ 1 w 512"/>
                <a:gd name="T29" fmla="*/ 1 h 514"/>
                <a:gd name="T30" fmla="*/ 1 w 512"/>
                <a:gd name="T31" fmla="*/ 1 h 514"/>
                <a:gd name="T32" fmla="*/ 1 w 512"/>
                <a:gd name="T33" fmla="*/ 1 h 514"/>
                <a:gd name="T34" fmla="*/ 1 w 512"/>
                <a:gd name="T35" fmla="*/ 1 h 514"/>
                <a:gd name="T36" fmla="*/ 1 w 512"/>
                <a:gd name="T37" fmla="*/ 1 h 514"/>
                <a:gd name="T38" fmla="*/ 1 w 512"/>
                <a:gd name="T39" fmla="*/ 1 h 514"/>
                <a:gd name="T40" fmla="*/ 1 w 512"/>
                <a:gd name="T41" fmla="*/ 1 h 514"/>
                <a:gd name="T42" fmla="*/ 1 w 512"/>
                <a:gd name="T43" fmla="*/ 1 h 514"/>
                <a:gd name="T44" fmla="*/ 1 w 512"/>
                <a:gd name="T45" fmla="*/ 1 h 514"/>
                <a:gd name="T46" fmla="*/ 1 w 512"/>
                <a:gd name="T47" fmla="*/ 0 h 514"/>
                <a:gd name="T48" fmla="*/ 1 w 512"/>
                <a:gd name="T49" fmla="*/ 1 h 514"/>
                <a:gd name="T50" fmla="*/ 1 w 512"/>
                <a:gd name="T51" fmla="*/ 1 h 514"/>
                <a:gd name="T52" fmla="*/ 1 w 512"/>
                <a:gd name="T53" fmla="*/ 1 h 514"/>
                <a:gd name="T54" fmla="*/ 1 w 512"/>
                <a:gd name="T55" fmla="*/ 1 h 514"/>
                <a:gd name="T56" fmla="*/ 1 w 512"/>
                <a:gd name="T57" fmla="*/ 1 h 514"/>
                <a:gd name="T58" fmla="*/ 1 w 512"/>
                <a:gd name="T59" fmla="*/ 1 h 514"/>
                <a:gd name="T60" fmla="*/ 1 w 512"/>
                <a:gd name="T61" fmla="*/ 1 h 514"/>
                <a:gd name="T62" fmla="*/ 1 w 512"/>
                <a:gd name="T63" fmla="*/ 1 h 514"/>
                <a:gd name="T64" fmla="*/ 1 w 512"/>
                <a:gd name="T65" fmla="*/ 1 h 514"/>
                <a:gd name="T66" fmla="*/ 1 w 512"/>
                <a:gd name="T67" fmla="*/ 1 h 514"/>
                <a:gd name="T68" fmla="*/ 1 w 512"/>
                <a:gd name="T69" fmla="*/ 1 h 514"/>
                <a:gd name="T70" fmla="*/ 1 w 512"/>
                <a:gd name="T71" fmla="*/ 1 h 514"/>
                <a:gd name="T72" fmla="*/ 1 w 512"/>
                <a:gd name="T73" fmla="*/ 1 h 514"/>
                <a:gd name="T74" fmla="*/ 1 w 512"/>
                <a:gd name="T75" fmla="*/ 1 h 514"/>
                <a:gd name="T76" fmla="*/ 1 w 512"/>
                <a:gd name="T77" fmla="*/ 1 h 514"/>
                <a:gd name="T78" fmla="*/ 1 w 512"/>
                <a:gd name="T79" fmla="*/ 1 h 514"/>
                <a:gd name="T80" fmla="*/ 1 w 512"/>
                <a:gd name="T81" fmla="*/ 1 h 514"/>
                <a:gd name="T82" fmla="*/ 1 w 512"/>
                <a:gd name="T83" fmla="*/ 1 h 514"/>
                <a:gd name="T84" fmla="*/ 1 w 512"/>
                <a:gd name="T85" fmla="*/ 1 h 514"/>
                <a:gd name="T86" fmla="*/ 1 w 512"/>
                <a:gd name="T87" fmla="*/ 1 h 514"/>
                <a:gd name="T88" fmla="*/ 1 w 512"/>
                <a:gd name="T89" fmla="*/ 1 h 514"/>
                <a:gd name="T90" fmla="*/ 1 w 512"/>
                <a:gd name="T91" fmla="*/ 1 h 514"/>
                <a:gd name="T92" fmla="*/ 1 w 512"/>
                <a:gd name="T93" fmla="*/ 1 h 514"/>
                <a:gd name="T94" fmla="*/ 1 w 512"/>
                <a:gd name="T95" fmla="*/ 1 h 514"/>
                <a:gd name="T96" fmla="*/ 1 w 512"/>
                <a:gd name="T97" fmla="*/ 1 h 514"/>
                <a:gd name="T98" fmla="*/ 1 w 512"/>
                <a:gd name="T99" fmla="*/ 1 h 514"/>
                <a:gd name="T100" fmla="*/ 1 w 512"/>
                <a:gd name="T101" fmla="*/ 1 h 514"/>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512"/>
                <a:gd name="T154" fmla="*/ 0 h 514"/>
                <a:gd name="T155" fmla="*/ 512 w 512"/>
                <a:gd name="T156" fmla="*/ 514 h 514"/>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512" h="514">
                  <a:moveTo>
                    <a:pt x="207" y="6"/>
                  </a:moveTo>
                  <a:lnTo>
                    <a:pt x="182" y="11"/>
                  </a:lnTo>
                  <a:lnTo>
                    <a:pt x="159" y="20"/>
                  </a:lnTo>
                  <a:lnTo>
                    <a:pt x="136" y="31"/>
                  </a:lnTo>
                  <a:lnTo>
                    <a:pt x="114" y="43"/>
                  </a:lnTo>
                  <a:lnTo>
                    <a:pt x="93" y="57"/>
                  </a:lnTo>
                  <a:lnTo>
                    <a:pt x="75" y="75"/>
                  </a:lnTo>
                  <a:lnTo>
                    <a:pt x="57" y="93"/>
                  </a:lnTo>
                  <a:lnTo>
                    <a:pt x="43" y="114"/>
                  </a:lnTo>
                  <a:lnTo>
                    <a:pt x="18" y="161"/>
                  </a:lnTo>
                  <a:lnTo>
                    <a:pt x="4" y="209"/>
                  </a:lnTo>
                  <a:lnTo>
                    <a:pt x="0" y="257"/>
                  </a:lnTo>
                  <a:lnTo>
                    <a:pt x="4" y="307"/>
                  </a:lnTo>
                  <a:lnTo>
                    <a:pt x="18" y="354"/>
                  </a:lnTo>
                  <a:lnTo>
                    <a:pt x="41" y="398"/>
                  </a:lnTo>
                  <a:lnTo>
                    <a:pt x="73" y="437"/>
                  </a:lnTo>
                  <a:lnTo>
                    <a:pt x="113" y="471"/>
                  </a:lnTo>
                  <a:lnTo>
                    <a:pt x="134" y="484"/>
                  </a:lnTo>
                  <a:lnTo>
                    <a:pt x="157" y="495"/>
                  </a:lnTo>
                  <a:lnTo>
                    <a:pt x="180" y="503"/>
                  </a:lnTo>
                  <a:lnTo>
                    <a:pt x="205" y="509"/>
                  </a:lnTo>
                  <a:lnTo>
                    <a:pt x="230" y="512"/>
                  </a:lnTo>
                  <a:lnTo>
                    <a:pt x="255" y="514"/>
                  </a:lnTo>
                  <a:lnTo>
                    <a:pt x="280" y="512"/>
                  </a:lnTo>
                  <a:lnTo>
                    <a:pt x="305" y="509"/>
                  </a:lnTo>
                  <a:lnTo>
                    <a:pt x="330" y="503"/>
                  </a:lnTo>
                  <a:lnTo>
                    <a:pt x="354" y="495"/>
                  </a:lnTo>
                  <a:lnTo>
                    <a:pt x="377" y="484"/>
                  </a:lnTo>
                  <a:lnTo>
                    <a:pt x="398" y="471"/>
                  </a:lnTo>
                  <a:lnTo>
                    <a:pt x="418" y="457"/>
                  </a:lnTo>
                  <a:lnTo>
                    <a:pt x="437" y="439"/>
                  </a:lnTo>
                  <a:lnTo>
                    <a:pt x="453" y="421"/>
                  </a:lnTo>
                  <a:lnTo>
                    <a:pt x="470" y="400"/>
                  </a:lnTo>
                  <a:lnTo>
                    <a:pt x="495" y="355"/>
                  </a:lnTo>
                  <a:lnTo>
                    <a:pt x="509" y="307"/>
                  </a:lnTo>
                  <a:lnTo>
                    <a:pt x="512" y="257"/>
                  </a:lnTo>
                  <a:lnTo>
                    <a:pt x="509" y="209"/>
                  </a:lnTo>
                  <a:lnTo>
                    <a:pt x="495" y="161"/>
                  </a:lnTo>
                  <a:lnTo>
                    <a:pt x="471" y="118"/>
                  </a:lnTo>
                  <a:lnTo>
                    <a:pt x="439" y="79"/>
                  </a:lnTo>
                  <a:lnTo>
                    <a:pt x="400" y="45"/>
                  </a:lnTo>
                  <a:lnTo>
                    <a:pt x="379" y="31"/>
                  </a:lnTo>
                  <a:lnTo>
                    <a:pt x="355" y="20"/>
                  </a:lnTo>
                  <a:lnTo>
                    <a:pt x="332" y="13"/>
                  </a:lnTo>
                  <a:lnTo>
                    <a:pt x="307" y="6"/>
                  </a:lnTo>
                  <a:lnTo>
                    <a:pt x="282" y="2"/>
                  </a:lnTo>
                  <a:lnTo>
                    <a:pt x="257" y="0"/>
                  </a:lnTo>
                  <a:lnTo>
                    <a:pt x="232" y="2"/>
                  </a:lnTo>
                  <a:lnTo>
                    <a:pt x="207" y="6"/>
                  </a:lnTo>
                  <a:close/>
                  <a:moveTo>
                    <a:pt x="225" y="104"/>
                  </a:moveTo>
                  <a:lnTo>
                    <a:pt x="241" y="102"/>
                  </a:lnTo>
                  <a:lnTo>
                    <a:pt x="257" y="100"/>
                  </a:lnTo>
                  <a:lnTo>
                    <a:pt x="271" y="100"/>
                  </a:lnTo>
                  <a:lnTo>
                    <a:pt x="287" y="104"/>
                  </a:lnTo>
                  <a:lnTo>
                    <a:pt x="302" y="107"/>
                  </a:lnTo>
                  <a:lnTo>
                    <a:pt x="316" y="113"/>
                  </a:lnTo>
                  <a:lnTo>
                    <a:pt x="330" y="120"/>
                  </a:lnTo>
                  <a:lnTo>
                    <a:pt x="345" y="127"/>
                  </a:lnTo>
                  <a:lnTo>
                    <a:pt x="370" y="147"/>
                  </a:lnTo>
                  <a:lnTo>
                    <a:pt x="387" y="172"/>
                  </a:lnTo>
                  <a:lnTo>
                    <a:pt x="402" y="198"/>
                  </a:lnTo>
                  <a:lnTo>
                    <a:pt x="411" y="227"/>
                  </a:lnTo>
                  <a:lnTo>
                    <a:pt x="414" y="257"/>
                  </a:lnTo>
                  <a:lnTo>
                    <a:pt x="411" y="288"/>
                  </a:lnTo>
                  <a:lnTo>
                    <a:pt x="402" y="316"/>
                  </a:lnTo>
                  <a:lnTo>
                    <a:pt x="387" y="345"/>
                  </a:lnTo>
                  <a:lnTo>
                    <a:pt x="379" y="357"/>
                  </a:lnTo>
                  <a:lnTo>
                    <a:pt x="368" y="370"/>
                  </a:lnTo>
                  <a:lnTo>
                    <a:pt x="357" y="379"/>
                  </a:lnTo>
                  <a:lnTo>
                    <a:pt x="345" y="389"/>
                  </a:lnTo>
                  <a:lnTo>
                    <a:pt x="330" y="396"/>
                  </a:lnTo>
                  <a:lnTo>
                    <a:pt x="316" y="404"/>
                  </a:lnTo>
                  <a:lnTo>
                    <a:pt x="302" y="409"/>
                  </a:lnTo>
                  <a:lnTo>
                    <a:pt x="286" y="412"/>
                  </a:lnTo>
                  <a:lnTo>
                    <a:pt x="270" y="414"/>
                  </a:lnTo>
                  <a:lnTo>
                    <a:pt x="255" y="414"/>
                  </a:lnTo>
                  <a:lnTo>
                    <a:pt x="239" y="414"/>
                  </a:lnTo>
                  <a:lnTo>
                    <a:pt x="225" y="412"/>
                  </a:lnTo>
                  <a:lnTo>
                    <a:pt x="211" y="409"/>
                  </a:lnTo>
                  <a:lnTo>
                    <a:pt x="196" y="404"/>
                  </a:lnTo>
                  <a:lnTo>
                    <a:pt x="182" y="396"/>
                  </a:lnTo>
                  <a:lnTo>
                    <a:pt x="168" y="388"/>
                  </a:lnTo>
                  <a:lnTo>
                    <a:pt x="152" y="375"/>
                  </a:lnTo>
                  <a:lnTo>
                    <a:pt x="138" y="361"/>
                  </a:lnTo>
                  <a:lnTo>
                    <a:pt x="127" y="346"/>
                  </a:lnTo>
                  <a:lnTo>
                    <a:pt x="116" y="330"/>
                  </a:lnTo>
                  <a:lnTo>
                    <a:pt x="109" y="313"/>
                  </a:lnTo>
                  <a:lnTo>
                    <a:pt x="104" y="295"/>
                  </a:lnTo>
                  <a:lnTo>
                    <a:pt x="100" y="277"/>
                  </a:lnTo>
                  <a:lnTo>
                    <a:pt x="98" y="257"/>
                  </a:lnTo>
                  <a:lnTo>
                    <a:pt x="100" y="234"/>
                  </a:lnTo>
                  <a:lnTo>
                    <a:pt x="105" y="213"/>
                  </a:lnTo>
                  <a:lnTo>
                    <a:pt x="113" y="191"/>
                  </a:lnTo>
                  <a:lnTo>
                    <a:pt x="125" y="170"/>
                  </a:lnTo>
                  <a:lnTo>
                    <a:pt x="134" y="157"/>
                  </a:lnTo>
                  <a:lnTo>
                    <a:pt x="145" y="145"/>
                  </a:lnTo>
                  <a:lnTo>
                    <a:pt x="155" y="136"/>
                  </a:lnTo>
                  <a:lnTo>
                    <a:pt x="168" y="125"/>
                  </a:lnTo>
                  <a:lnTo>
                    <a:pt x="182" y="118"/>
                  </a:lnTo>
                  <a:lnTo>
                    <a:pt x="195" y="113"/>
                  </a:lnTo>
                  <a:lnTo>
                    <a:pt x="211" y="107"/>
                  </a:lnTo>
                  <a:lnTo>
                    <a:pt x="225" y="104"/>
                  </a:lnTo>
                  <a:close/>
                </a:path>
              </a:pathLst>
            </a:custGeom>
            <a:solidFill>
              <a:srgbClr val="FFFFFF"/>
            </a:solidFill>
            <a:ln w="9525">
              <a:noFill/>
              <a:round/>
              <a:headEnd/>
              <a:tailEnd/>
            </a:ln>
          </p:spPr>
          <p:txBody>
            <a:bodyPr/>
            <a:lstStyle/>
            <a:p>
              <a:endParaRPr lang="ja-JP" altLang="en-US"/>
            </a:p>
          </p:txBody>
        </p:sp>
        <p:sp>
          <p:nvSpPr>
            <p:cNvPr id="75" name="Freeform 37"/>
            <p:cNvSpPr>
              <a:spLocks/>
            </p:cNvSpPr>
            <p:nvPr/>
          </p:nvSpPr>
          <p:spPr bwMode="auto">
            <a:xfrm>
              <a:off x="2463" y="2470"/>
              <a:ext cx="156" cy="155"/>
            </a:xfrm>
            <a:custGeom>
              <a:avLst/>
              <a:gdLst>
                <a:gd name="T0" fmla="*/ 1 w 312"/>
                <a:gd name="T1" fmla="*/ 1 h 310"/>
                <a:gd name="T2" fmla="*/ 1 w 312"/>
                <a:gd name="T3" fmla="*/ 1 h 310"/>
                <a:gd name="T4" fmla="*/ 1 w 312"/>
                <a:gd name="T5" fmla="*/ 1 h 310"/>
                <a:gd name="T6" fmla="*/ 0 w 312"/>
                <a:gd name="T7" fmla="*/ 1 h 310"/>
                <a:gd name="T8" fmla="*/ 1 w 312"/>
                <a:gd name="T9" fmla="*/ 1 h 310"/>
                <a:gd name="T10" fmla="*/ 1 w 312"/>
                <a:gd name="T11" fmla="*/ 1 h 310"/>
                <a:gd name="T12" fmla="*/ 1 w 312"/>
                <a:gd name="T13" fmla="*/ 1 h 310"/>
                <a:gd name="T14" fmla="*/ 1 w 312"/>
                <a:gd name="T15" fmla="*/ 1 h 310"/>
                <a:gd name="T16" fmla="*/ 1 w 312"/>
                <a:gd name="T17" fmla="*/ 1 h 310"/>
                <a:gd name="T18" fmla="*/ 1 w 312"/>
                <a:gd name="T19" fmla="*/ 1 h 310"/>
                <a:gd name="T20" fmla="*/ 1 w 312"/>
                <a:gd name="T21" fmla="*/ 1 h 310"/>
                <a:gd name="T22" fmla="*/ 1 w 312"/>
                <a:gd name="T23" fmla="*/ 1 h 310"/>
                <a:gd name="T24" fmla="*/ 1 w 312"/>
                <a:gd name="T25" fmla="*/ 1 h 310"/>
                <a:gd name="T26" fmla="*/ 1 w 312"/>
                <a:gd name="T27" fmla="*/ 1 h 310"/>
                <a:gd name="T28" fmla="*/ 1 w 312"/>
                <a:gd name="T29" fmla="*/ 1 h 310"/>
                <a:gd name="T30" fmla="*/ 1 w 312"/>
                <a:gd name="T31" fmla="*/ 1 h 310"/>
                <a:gd name="T32" fmla="*/ 1 w 312"/>
                <a:gd name="T33" fmla="*/ 1 h 310"/>
                <a:gd name="T34" fmla="*/ 1 w 312"/>
                <a:gd name="T35" fmla="*/ 1 h 310"/>
                <a:gd name="T36" fmla="*/ 1 w 312"/>
                <a:gd name="T37" fmla="*/ 1 h 310"/>
                <a:gd name="T38" fmla="*/ 1 w 312"/>
                <a:gd name="T39" fmla="*/ 1 h 310"/>
                <a:gd name="T40" fmla="*/ 1 w 312"/>
                <a:gd name="T41" fmla="*/ 1 h 310"/>
                <a:gd name="T42" fmla="*/ 1 w 312"/>
                <a:gd name="T43" fmla="*/ 1 h 310"/>
                <a:gd name="T44" fmla="*/ 1 w 312"/>
                <a:gd name="T45" fmla="*/ 1 h 310"/>
                <a:gd name="T46" fmla="*/ 1 w 312"/>
                <a:gd name="T47" fmla="*/ 1 h 310"/>
                <a:gd name="T48" fmla="*/ 1 w 312"/>
                <a:gd name="T49" fmla="*/ 1 h 310"/>
                <a:gd name="T50" fmla="*/ 1 w 312"/>
                <a:gd name="T51" fmla="*/ 1 h 310"/>
                <a:gd name="T52" fmla="*/ 1 w 312"/>
                <a:gd name="T53" fmla="*/ 1 h 310"/>
                <a:gd name="T54" fmla="*/ 1 w 312"/>
                <a:gd name="T55" fmla="*/ 0 h 310"/>
                <a:gd name="T56" fmla="*/ 1 w 312"/>
                <a:gd name="T57" fmla="*/ 1 h 310"/>
                <a:gd name="T58" fmla="*/ 1 w 312"/>
                <a:gd name="T59" fmla="*/ 1 h 310"/>
                <a:gd name="T60" fmla="*/ 1 w 312"/>
                <a:gd name="T61" fmla="*/ 1 h 310"/>
                <a:gd name="T62" fmla="*/ 1 w 312"/>
                <a:gd name="T63" fmla="*/ 1 h 310"/>
                <a:gd name="T64" fmla="*/ 1 w 312"/>
                <a:gd name="T65" fmla="*/ 1 h 310"/>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12"/>
                <a:gd name="T100" fmla="*/ 0 h 310"/>
                <a:gd name="T101" fmla="*/ 312 w 312"/>
                <a:gd name="T102" fmla="*/ 310 h 310"/>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12" h="310">
                  <a:moveTo>
                    <a:pt x="27" y="70"/>
                  </a:moveTo>
                  <a:lnTo>
                    <a:pt x="13" y="98"/>
                  </a:lnTo>
                  <a:lnTo>
                    <a:pt x="4" y="127"/>
                  </a:lnTo>
                  <a:lnTo>
                    <a:pt x="0" y="157"/>
                  </a:lnTo>
                  <a:lnTo>
                    <a:pt x="4" y="186"/>
                  </a:lnTo>
                  <a:lnTo>
                    <a:pt x="13" y="214"/>
                  </a:lnTo>
                  <a:lnTo>
                    <a:pt x="27" y="241"/>
                  </a:lnTo>
                  <a:lnTo>
                    <a:pt x="45" y="264"/>
                  </a:lnTo>
                  <a:lnTo>
                    <a:pt x="70" y="284"/>
                  </a:lnTo>
                  <a:lnTo>
                    <a:pt x="98" y="298"/>
                  </a:lnTo>
                  <a:lnTo>
                    <a:pt x="127" y="307"/>
                  </a:lnTo>
                  <a:lnTo>
                    <a:pt x="157" y="310"/>
                  </a:lnTo>
                  <a:lnTo>
                    <a:pt x="186" y="309"/>
                  </a:lnTo>
                  <a:lnTo>
                    <a:pt x="214" y="300"/>
                  </a:lnTo>
                  <a:lnTo>
                    <a:pt x="241" y="286"/>
                  </a:lnTo>
                  <a:lnTo>
                    <a:pt x="266" y="268"/>
                  </a:lnTo>
                  <a:lnTo>
                    <a:pt x="286" y="243"/>
                  </a:lnTo>
                  <a:lnTo>
                    <a:pt x="300" y="214"/>
                  </a:lnTo>
                  <a:lnTo>
                    <a:pt x="309" y="186"/>
                  </a:lnTo>
                  <a:lnTo>
                    <a:pt x="312" y="155"/>
                  </a:lnTo>
                  <a:lnTo>
                    <a:pt x="309" y="127"/>
                  </a:lnTo>
                  <a:lnTo>
                    <a:pt x="300" y="98"/>
                  </a:lnTo>
                  <a:lnTo>
                    <a:pt x="286" y="71"/>
                  </a:lnTo>
                  <a:lnTo>
                    <a:pt x="268" y="46"/>
                  </a:lnTo>
                  <a:lnTo>
                    <a:pt x="243" y="27"/>
                  </a:lnTo>
                  <a:lnTo>
                    <a:pt x="214" y="12"/>
                  </a:lnTo>
                  <a:lnTo>
                    <a:pt x="186" y="4"/>
                  </a:lnTo>
                  <a:lnTo>
                    <a:pt x="155" y="0"/>
                  </a:lnTo>
                  <a:lnTo>
                    <a:pt x="127" y="4"/>
                  </a:lnTo>
                  <a:lnTo>
                    <a:pt x="98" y="12"/>
                  </a:lnTo>
                  <a:lnTo>
                    <a:pt x="71" y="27"/>
                  </a:lnTo>
                  <a:lnTo>
                    <a:pt x="46" y="45"/>
                  </a:lnTo>
                  <a:lnTo>
                    <a:pt x="27" y="70"/>
                  </a:lnTo>
                  <a:close/>
                </a:path>
              </a:pathLst>
            </a:custGeom>
            <a:solidFill>
              <a:srgbClr val="FFFFFF"/>
            </a:solidFill>
            <a:ln w="9525">
              <a:noFill/>
              <a:round/>
              <a:headEnd/>
              <a:tailEnd/>
            </a:ln>
          </p:spPr>
          <p:txBody>
            <a:bodyPr/>
            <a:lstStyle/>
            <a:p>
              <a:endParaRPr lang="ja-JP" altLang="en-US"/>
            </a:p>
          </p:txBody>
        </p:sp>
        <p:sp>
          <p:nvSpPr>
            <p:cNvPr id="76" name="Freeform 38"/>
            <p:cNvSpPr>
              <a:spLocks noEditPoints="1"/>
            </p:cNvSpPr>
            <p:nvPr/>
          </p:nvSpPr>
          <p:spPr bwMode="auto">
            <a:xfrm>
              <a:off x="2438" y="2446"/>
              <a:ext cx="205" cy="204"/>
            </a:xfrm>
            <a:custGeom>
              <a:avLst/>
              <a:gdLst>
                <a:gd name="T0" fmla="*/ 1 w 409"/>
                <a:gd name="T1" fmla="*/ 1 h 408"/>
                <a:gd name="T2" fmla="*/ 1 w 409"/>
                <a:gd name="T3" fmla="*/ 1 h 408"/>
                <a:gd name="T4" fmla="*/ 1 w 409"/>
                <a:gd name="T5" fmla="*/ 1 h 408"/>
                <a:gd name="T6" fmla="*/ 1 w 409"/>
                <a:gd name="T7" fmla="*/ 1 h 408"/>
                <a:gd name="T8" fmla="*/ 1 w 409"/>
                <a:gd name="T9" fmla="*/ 1 h 408"/>
                <a:gd name="T10" fmla="*/ 1 w 409"/>
                <a:gd name="T11" fmla="*/ 1 h 408"/>
                <a:gd name="T12" fmla="*/ 1 w 409"/>
                <a:gd name="T13" fmla="*/ 1 h 408"/>
                <a:gd name="T14" fmla="*/ 1 w 409"/>
                <a:gd name="T15" fmla="*/ 1 h 408"/>
                <a:gd name="T16" fmla="*/ 1 w 409"/>
                <a:gd name="T17" fmla="*/ 1 h 408"/>
                <a:gd name="T18" fmla="*/ 1 w 409"/>
                <a:gd name="T19" fmla="*/ 1 h 408"/>
                <a:gd name="T20" fmla="*/ 1 w 409"/>
                <a:gd name="T21" fmla="*/ 1 h 408"/>
                <a:gd name="T22" fmla="*/ 1 w 409"/>
                <a:gd name="T23" fmla="*/ 1 h 408"/>
                <a:gd name="T24" fmla="*/ 1 w 409"/>
                <a:gd name="T25" fmla="*/ 1 h 408"/>
                <a:gd name="T26" fmla="*/ 1 w 409"/>
                <a:gd name="T27" fmla="*/ 1 h 408"/>
                <a:gd name="T28" fmla="*/ 1 w 409"/>
                <a:gd name="T29" fmla="*/ 1 h 408"/>
                <a:gd name="T30" fmla="*/ 1 w 409"/>
                <a:gd name="T31" fmla="*/ 1 h 408"/>
                <a:gd name="T32" fmla="*/ 1 w 409"/>
                <a:gd name="T33" fmla="*/ 1 h 408"/>
                <a:gd name="T34" fmla="*/ 1 w 409"/>
                <a:gd name="T35" fmla="*/ 1 h 408"/>
                <a:gd name="T36" fmla="*/ 1 w 409"/>
                <a:gd name="T37" fmla="*/ 1 h 408"/>
                <a:gd name="T38" fmla="*/ 1 w 409"/>
                <a:gd name="T39" fmla="*/ 1 h 408"/>
                <a:gd name="T40" fmla="*/ 1 w 409"/>
                <a:gd name="T41" fmla="*/ 1 h 408"/>
                <a:gd name="T42" fmla="*/ 1 w 409"/>
                <a:gd name="T43" fmla="*/ 1 h 408"/>
                <a:gd name="T44" fmla="*/ 1 w 409"/>
                <a:gd name="T45" fmla="*/ 1 h 408"/>
                <a:gd name="T46" fmla="*/ 1 w 409"/>
                <a:gd name="T47" fmla="*/ 1 h 408"/>
                <a:gd name="T48" fmla="*/ 1 w 409"/>
                <a:gd name="T49" fmla="*/ 1 h 408"/>
                <a:gd name="T50" fmla="*/ 1 w 409"/>
                <a:gd name="T51" fmla="*/ 1 h 408"/>
                <a:gd name="T52" fmla="*/ 1 w 409"/>
                <a:gd name="T53" fmla="*/ 0 h 408"/>
                <a:gd name="T54" fmla="*/ 1 w 409"/>
                <a:gd name="T55" fmla="*/ 0 h 408"/>
                <a:gd name="T56" fmla="*/ 1 w 409"/>
                <a:gd name="T57" fmla="*/ 1 h 408"/>
                <a:gd name="T58" fmla="*/ 1 w 409"/>
                <a:gd name="T59" fmla="*/ 1 h 408"/>
                <a:gd name="T60" fmla="*/ 1 w 409"/>
                <a:gd name="T61" fmla="*/ 1 h 408"/>
                <a:gd name="T62" fmla="*/ 1 w 409"/>
                <a:gd name="T63" fmla="*/ 1 h 408"/>
                <a:gd name="T64" fmla="*/ 1 w 409"/>
                <a:gd name="T65" fmla="*/ 1 h 408"/>
                <a:gd name="T66" fmla="*/ 1 w 409"/>
                <a:gd name="T67" fmla="*/ 1 h 408"/>
                <a:gd name="T68" fmla="*/ 1 w 409"/>
                <a:gd name="T69" fmla="*/ 1 h 408"/>
                <a:gd name="T70" fmla="*/ 1 w 409"/>
                <a:gd name="T71" fmla="*/ 1 h 408"/>
                <a:gd name="T72" fmla="*/ 1 w 409"/>
                <a:gd name="T73" fmla="*/ 1 h 408"/>
                <a:gd name="T74" fmla="*/ 1 w 409"/>
                <a:gd name="T75" fmla="*/ 1 h 408"/>
                <a:gd name="T76" fmla="*/ 1 w 409"/>
                <a:gd name="T77" fmla="*/ 1 h 408"/>
                <a:gd name="T78" fmla="*/ 1 w 409"/>
                <a:gd name="T79" fmla="*/ 1 h 408"/>
                <a:gd name="T80" fmla="*/ 1 w 409"/>
                <a:gd name="T81" fmla="*/ 1 h 408"/>
                <a:gd name="T82" fmla="*/ 1 w 409"/>
                <a:gd name="T83" fmla="*/ 1 h 408"/>
                <a:gd name="T84" fmla="*/ 1 w 409"/>
                <a:gd name="T85" fmla="*/ 1 h 408"/>
                <a:gd name="T86" fmla="*/ 1 w 409"/>
                <a:gd name="T87" fmla="*/ 1 h 408"/>
                <a:gd name="T88" fmla="*/ 1 w 409"/>
                <a:gd name="T89" fmla="*/ 1 h 408"/>
                <a:gd name="T90" fmla="*/ 1 w 409"/>
                <a:gd name="T91" fmla="*/ 1 h 408"/>
                <a:gd name="T92" fmla="*/ 1 w 409"/>
                <a:gd name="T93" fmla="*/ 1 h 408"/>
                <a:gd name="T94" fmla="*/ 1 w 409"/>
                <a:gd name="T95" fmla="*/ 1 h 408"/>
                <a:gd name="T96" fmla="*/ 1 w 409"/>
                <a:gd name="T97" fmla="*/ 1 h 408"/>
                <a:gd name="T98" fmla="*/ 1 w 409"/>
                <a:gd name="T99" fmla="*/ 1 h 408"/>
                <a:gd name="T100" fmla="*/ 1 w 409"/>
                <a:gd name="T101" fmla="*/ 1 h 408"/>
                <a:gd name="T102" fmla="*/ 1 w 409"/>
                <a:gd name="T103" fmla="*/ 1 h 40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409"/>
                <a:gd name="T157" fmla="*/ 0 h 408"/>
                <a:gd name="T158" fmla="*/ 409 w 409"/>
                <a:gd name="T159" fmla="*/ 408 h 40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409" h="408">
                  <a:moveTo>
                    <a:pt x="164" y="3"/>
                  </a:moveTo>
                  <a:lnTo>
                    <a:pt x="144" y="7"/>
                  </a:lnTo>
                  <a:lnTo>
                    <a:pt x="125" y="14"/>
                  </a:lnTo>
                  <a:lnTo>
                    <a:pt x="107" y="23"/>
                  </a:lnTo>
                  <a:lnTo>
                    <a:pt x="91" y="32"/>
                  </a:lnTo>
                  <a:lnTo>
                    <a:pt x="75" y="44"/>
                  </a:lnTo>
                  <a:lnTo>
                    <a:pt x="59" y="59"/>
                  </a:lnTo>
                  <a:lnTo>
                    <a:pt x="46" y="73"/>
                  </a:lnTo>
                  <a:lnTo>
                    <a:pt x="34" y="89"/>
                  </a:lnTo>
                  <a:lnTo>
                    <a:pt x="19" y="116"/>
                  </a:lnTo>
                  <a:lnTo>
                    <a:pt x="9" y="144"/>
                  </a:lnTo>
                  <a:lnTo>
                    <a:pt x="2" y="175"/>
                  </a:lnTo>
                  <a:lnTo>
                    <a:pt x="0" y="203"/>
                  </a:lnTo>
                  <a:lnTo>
                    <a:pt x="2" y="228"/>
                  </a:lnTo>
                  <a:lnTo>
                    <a:pt x="5" y="251"/>
                  </a:lnTo>
                  <a:lnTo>
                    <a:pt x="12" y="276"/>
                  </a:lnTo>
                  <a:lnTo>
                    <a:pt x="23" y="298"/>
                  </a:lnTo>
                  <a:lnTo>
                    <a:pt x="36" y="319"/>
                  </a:lnTo>
                  <a:lnTo>
                    <a:pt x="52" y="339"/>
                  </a:lnTo>
                  <a:lnTo>
                    <a:pt x="69" y="358"/>
                  </a:lnTo>
                  <a:lnTo>
                    <a:pt x="89" y="375"/>
                  </a:lnTo>
                  <a:lnTo>
                    <a:pt x="107" y="385"/>
                  </a:lnTo>
                  <a:lnTo>
                    <a:pt x="127" y="394"/>
                  </a:lnTo>
                  <a:lnTo>
                    <a:pt x="144" y="401"/>
                  </a:lnTo>
                  <a:lnTo>
                    <a:pt x="164" y="405"/>
                  </a:lnTo>
                  <a:lnTo>
                    <a:pt x="185" y="408"/>
                  </a:lnTo>
                  <a:lnTo>
                    <a:pt x="205" y="408"/>
                  </a:lnTo>
                  <a:lnTo>
                    <a:pt x="225" y="408"/>
                  </a:lnTo>
                  <a:lnTo>
                    <a:pt x="244" y="405"/>
                  </a:lnTo>
                  <a:lnTo>
                    <a:pt x="264" y="400"/>
                  </a:lnTo>
                  <a:lnTo>
                    <a:pt x="282" y="394"/>
                  </a:lnTo>
                  <a:lnTo>
                    <a:pt x="300" y="385"/>
                  </a:lnTo>
                  <a:lnTo>
                    <a:pt x="318" y="375"/>
                  </a:lnTo>
                  <a:lnTo>
                    <a:pt x="334" y="364"/>
                  </a:lnTo>
                  <a:lnTo>
                    <a:pt x="348" y="350"/>
                  </a:lnTo>
                  <a:lnTo>
                    <a:pt x="362" y="334"/>
                  </a:lnTo>
                  <a:lnTo>
                    <a:pt x="375" y="317"/>
                  </a:lnTo>
                  <a:lnTo>
                    <a:pt x="394" y="282"/>
                  </a:lnTo>
                  <a:lnTo>
                    <a:pt x="405" y="244"/>
                  </a:lnTo>
                  <a:lnTo>
                    <a:pt x="409" y="205"/>
                  </a:lnTo>
                  <a:lnTo>
                    <a:pt x="405" y="164"/>
                  </a:lnTo>
                  <a:lnTo>
                    <a:pt x="400" y="144"/>
                  </a:lnTo>
                  <a:lnTo>
                    <a:pt x="393" y="125"/>
                  </a:lnTo>
                  <a:lnTo>
                    <a:pt x="385" y="107"/>
                  </a:lnTo>
                  <a:lnTo>
                    <a:pt x="375" y="91"/>
                  </a:lnTo>
                  <a:lnTo>
                    <a:pt x="362" y="75"/>
                  </a:lnTo>
                  <a:lnTo>
                    <a:pt x="350" y="59"/>
                  </a:lnTo>
                  <a:lnTo>
                    <a:pt x="334" y="46"/>
                  </a:lnTo>
                  <a:lnTo>
                    <a:pt x="318" y="34"/>
                  </a:lnTo>
                  <a:lnTo>
                    <a:pt x="300" y="23"/>
                  </a:lnTo>
                  <a:lnTo>
                    <a:pt x="282" y="14"/>
                  </a:lnTo>
                  <a:lnTo>
                    <a:pt x="264" y="9"/>
                  </a:lnTo>
                  <a:lnTo>
                    <a:pt x="244" y="3"/>
                  </a:lnTo>
                  <a:lnTo>
                    <a:pt x="225" y="0"/>
                  </a:lnTo>
                  <a:lnTo>
                    <a:pt x="205" y="0"/>
                  </a:lnTo>
                  <a:lnTo>
                    <a:pt x="184" y="0"/>
                  </a:lnTo>
                  <a:lnTo>
                    <a:pt x="164" y="3"/>
                  </a:lnTo>
                  <a:close/>
                  <a:moveTo>
                    <a:pt x="144" y="291"/>
                  </a:moveTo>
                  <a:lnTo>
                    <a:pt x="128" y="276"/>
                  </a:lnTo>
                  <a:lnTo>
                    <a:pt x="116" y="260"/>
                  </a:lnTo>
                  <a:lnTo>
                    <a:pt x="105" y="242"/>
                  </a:lnTo>
                  <a:lnTo>
                    <a:pt x="100" y="223"/>
                  </a:lnTo>
                  <a:lnTo>
                    <a:pt x="98" y="203"/>
                  </a:lnTo>
                  <a:lnTo>
                    <a:pt x="100" y="184"/>
                  </a:lnTo>
                  <a:lnTo>
                    <a:pt x="105" y="164"/>
                  </a:lnTo>
                  <a:lnTo>
                    <a:pt x="116" y="144"/>
                  </a:lnTo>
                  <a:lnTo>
                    <a:pt x="123" y="135"/>
                  </a:lnTo>
                  <a:lnTo>
                    <a:pt x="130" y="128"/>
                  </a:lnTo>
                  <a:lnTo>
                    <a:pt x="137" y="121"/>
                  </a:lnTo>
                  <a:lnTo>
                    <a:pt x="146" y="116"/>
                  </a:lnTo>
                  <a:lnTo>
                    <a:pt x="155" y="110"/>
                  </a:lnTo>
                  <a:lnTo>
                    <a:pt x="164" y="105"/>
                  </a:lnTo>
                  <a:lnTo>
                    <a:pt x="173" y="102"/>
                  </a:lnTo>
                  <a:lnTo>
                    <a:pt x="184" y="100"/>
                  </a:lnTo>
                  <a:lnTo>
                    <a:pt x="194" y="98"/>
                  </a:lnTo>
                  <a:lnTo>
                    <a:pt x="205" y="98"/>
                  </a:lnTo>
                  <a:lnTo>
                    <a:pt x="216" y="98"/>
                  </a:lnTo>
                  <a:lnTo>
                    <a:pt x="225" y="100"/>
                  </a:lnTo>
                  <a:lnTo>
                    <a:pt x="235" y="102"/>
                  </a:lnTo>
                  <a:lnTo>
                    <a:pt x="244" y="105"/>
                  </a:lnTo>
                  <a:lnTo>
                    <a:pt x="255" y="110"/>
                  </a:lnTo>
                  <a:lnTo>
                    <a:pt x="264" y="116"/>
                  </a:lnTo>
                  <a:lnTo>
                    <a:pt x="280" y="128"/>
                  </a:lnTo>
                  <a:lnTo>
                    <a:pt x="293" y="144"/>
                  </a:lnTo>
                  <a:lnTo>
                    <a:pt x="303" y="164"/>
                  </a:lnTo>
                  <a:lnTo>
                    <a:pt x="309" y="184"/>
                  </a:lnTo>
                  <a:lnTo>
                    <a:pt x="310" y="203"/>
                  </a:lnTo>
                  <a:lnTo>
                    <a:pt x="309" y="225"/>
                  </a:lnTo>
                  <a:lnTo>
                    <a:pt x="303" y="244"/>
                  </a:lnTo>
                  <a:lnTo>
                    <a:pt x="293" y="262"/>
                  </a:lnTo>
                  <a:lnTo>
                    <a:pt x="278" y="278"/>
                  </a:lnTo>
                  <a:lnTo>
                    <a:pt x="262" y="292"/>
                  </a:lnTo>
                  <a:lnTo>
                    <a:pt x="244" y="301"/>
                  </a:lnTo>
                  <a:lnTo>
                    <a:pt x="225" y="307"/>
                  </a:lnTo>
                  <a:lnTo>
                    <a:pt x="205" y="309"/>
                  </a:lnTo>
                  <a:lnTo>
                    <a:pt x="184" y="307"/>
                  </a:lnTo>
                  <a:lnTo>
                    <a:pt x="164" y="301"/>
                  </a:lnTo>
                  <a:lnTo>
                    <a:pt x="144" y="291"/>
                  </a:lnTo>
                  <a:close/>
                  <a:moveTo>
                    <a:pt x="34" y="89"/>
                  </a:moveTo>
                  <a:lnTo>
                    <a:pt x="34" y="89"/>
                  </a:lnTo>
                  <a:close/>
                </a:path>
              </a:pathLst>
            </a:custGeom>
            <a:solidFill>
              <a:srgbClr val="FFFFFF"/>
            </a:solidFill>
            <a:ln w="9525">
              <a:noFill/>
              <a:round/>
              <a:headEnd/>
              <a:tailEnd/>
            </a:ln>
          </p:spPr>
          <p:txBody>
            <a:bodyPr/>
            <a:lstStyle/>
            <a:p>
              <a:endParaRPr lang="ja-JP" altLang="en-US"/>
            </a:p>
          </p:txBody>
        </p:sp>
        <p:sp>
          <p:nvSpPr>
            <p:cNvPr id="77" name="Freeform 39"/>
            <p:cNvSpPr>
              <a:spLocks/>
            </p:cNvSpPr>
            <p:nvPr/>
          </p:nvSpPr>
          <p:spPr bwMode="auto">
            <a:xfrm>
              <a:off x="2515" y="2522"/>
              <a:ext cx="51" cy="51"/>
            </a:xfrm>
            <a:custGeom>
              <a:avLst/>
              <a:gdLst>
                <a:gd name="T0" fmla="*/ 1 w 102"/>
                <a:gd name="T1" fmla="*/ 0 h 104"/>
                <a:gd name="T2" fmla="*/ 0 w 102"/>
                <a:gd name="T3" fmla="*/ 0 h 104"/>
                <a:gd name="T4" fmla="*/ 0 w 102"/>
                <a:gd name="T5" fmla="*/ 0 h 104"/>
                <a:gd name="T6" fmla="*/ 1 w 102"/>
                <a:gd name="T7" fmla="*/ 0 h 104"/>
                <a:gd name="T8" fmla="*/ 1 w 102"/>
                <a:gd name="T9" fmla="*/ 0 h 104"/>
                <a:gd name="T10" fmla="*/ 1 w 102"/>
                <a:gd name="T11" fmla="*/ 0 h 104"/>
                <a:gd name="T12" fmla="*/ 1 w 102"/>
                <a:gd name="T13" fmla="*/ 0 h 104"/>
                <a:gd name="T14" fmla="*/ 1 w 102"/>
                <a:gd name="T15" fmla="*/ 0 h 104"/>
                <a:gd name="T16" fmla="*/ 1 w 102"/>
                <a:gd name="T17" fmla="*/ 0 h 104"/>
                <a:gd name="T18" fmla="*/ 1 w 102"/>
                <a:gd name="T19" fmla="*/ 0 h 104"/>
                <a:gd name="T20" fmla="*/ 1 w 102"/>
                <a:gd name="T21" fmla="*/ 0 h 104"/>
                <a:gd name="T22" fmla="*/ 1 w 102"/>
                <a:gd name="T23" fmla="*/ 0 h 104"/>
                <a:gd name="T24" fmla="*/ 1 w 102"/>
                <a:gd name="T25" fmla="*/ 0 h 104"/>
                <a:gd name="T26" fmla="*/ 1 w 102"/>
                <a:gd name="T27" fmla="*/ 0 h 104"/>
                <a:gd name="T28" fmla="*/ 1 w 102"/>
                <a:gd name="T29" fmla="*/ 0 h 104"/>
                <a:gd name="T30" fmla="*/ 1 w 102"/>
                <a:gd name="T31" fmla="*/ 0 h 104"/>
                <a:gd name="T32" fmla="*/ 1 w 102"/>
                <a:gd name="T33" fmla="*/ 0 h 104"/>
                <a:gd name="T34" fmla="*/ 1 w 102"/>
                <a:gd name="T35" fmla="*/ 0 h 104"/>
                <a:gd name="T36" fmla="*/ 1 w 102"/>
                <a:gd name="T37" fmla="*/ 0 h 104"/>
                <a:gd name="T38" fmla="*/ 1 w 102"/>
                <a:gd name="T39" fmla="*/ 0 h 104"/>
                <a:gd name="T40" fmla="*/ 1 w 102"/>
                <a:gd name="T41" fmla="*/ 0 h 104"/>
                <a:gd name="T42" fmla="*/ 1 w 102"/>
                <a:gd name="T43" fmla="*/ 0 h 104"/>
                <a:gd name="T44" fmla="*/ 1 w 102"/>
                <a:gd name="T45" fmla="*/ 0 h 104"/>
                <a:gd name="T46" fmla="*/ 1 w 102"/>
                <a:gd name="T47" fmla="*/ 0 h 104"/>
                <a:gd name="T48" fmla="*/ 1 w 102"/>
                <a:gd name="T49" fmla="*/ 0 h 104"/>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02"/>
                <a:gd name="T76" fmla="*/ 0 h 104"/>
                <a:gd name="T77" fmla="*/ 102 w 102"/>
                <a:gd name="T78" fmla="*/ 104 h 104"/>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02" h="104">
                  <a:moveTo>
                    <a:pt x="7" y="24"/>
                  </a:moveTo>
                  <a:lnTo>
                    <a:pt x="0" y="42"/>
                  </a:lnTo>
                  <a:lnTo>
                    <a:pt x="0" y="61"/>
                  </a:lnTo>
                  <a:lnTo>
                    <a:pt x="7" y="81"/>
                  </a:lnTo>
                  <a:lnTo>
                    <a:pt x="22" y="95"/>
                  </a:lnTo>
                  <a:lnTo>
                    <a:pt x="31" y="100"/>
                  </a:lnTo>
                  <a:lnTo>
                    <a:pt x="41" y="104"/>
                  </a:lnTo>
                  <a:lnTo>
                    <a:pt x="52" y="104"/>
                  </a:lnTo>
                  <a:lnTo>
                    <a:pt x="61" y="104"/>
                  </a:lnTo>
                  <a:lnTo>
                    <a:pt x="72" y="100"/>
                  </a:lnTo>
                  <a:lnTo>
                    <a:pt x="81" y="95"/>
                  </a:lnTo>
                  <a:lnTo>
                    <a:pt x="88" y="90"/>
                  </a:lnTo>
                  <a:lnTo>
                    <a:pt x="95" y="81"/>
                  </a:lnTo>
                  <a:lnTo>
                    <a:pt x="102" y="63"/>
                  </a:lnTo>
                  <a:lnTo>
                    <a:pt x="102" y="42"/>
                  </a:lnTo>
                  <a:lnTo>
                    <a:pt x="95" y="24"/>
                  </a:lnTo>
                  <a:lnTo>
                    <a:pt x="81" y="9"/>
                  </a:lnTo>
                  <a:lnTo>
                    <a:pt x="72" y="4"/>
                  </a:lnTo>
                  <a:lnTo>
                    <a:pt x="61" y="2"/>
                  </a:lnTo>
                  <a:lnTo>
                    <a:pt x="50" y="0"/>
                  </a:lnTo>
                  <a:lnTo>
                    <a:pt x="41" y="2"/>
                  </a:lnTo>
                  <a:lnTo>
                    <a:pt x="31" y="4"/>
                  </a:lnTo>
                  <a:lnTo>
                    <a:pt x="22" y="9"/>
                  </a:lnTo>
                  <a:lnTo>
                    <a:pt x="15" y="17"/>
                  </a:lnTo>
                  <a:lnTo>
                    <a:pt x="7" y="24"/>
                  </a:lnTo>
                  <a:close/>
                </a:path>
              </a:pathLst>
            </a:custGeom>
            <a:solidFill>
              <a:srgbClr val="FFFFFF"/>
            </a:solidFill>
            <a:ln w="9525">
              <a:noFill/>
              <a:round/>
              <a:headEnd/>
              <a:tailEnd/>
            </a:ln>
          </p:spPr>
          <p:txBody>
            <a:bodyPr/>
            <a:lstStyle/>
            <a:p>
              <a:endParaRPr lang="ja-JP" altLang="en-US"/>
            </a:p>
          </p:txBody>
        </p:sp>
        <p:sp>
          <p:nvSpPr>
            <p:cNvPr id="78" name="Freeform 40"/>
            <p:cNvSpPr>
              <a:spLocks noEditPoints="1"/>
            </p:cNvSpPr>
            <p:nvPr/>
          </p:nvSpPr>
          <p:spPr bwMode="auto">
            <a:xfrm>
              <a:off x="2490" y="2497"/>
              <a:ext cx="101" cy="101"/>
            </a:xfrm>
            <a:custGeom>
              <a:avLst/>
              <a:gdLst>
                <a:gd name="T0" fmla="*/ 1 w 202"/>
                <a:gd name="T1" fmla="*/ 0 h 203"/>
                <a:gd name="T2" fmla="*/ 1 w 202"/>
                <a:gd name="T3" fmla="*/ 0 h 203"/>
                <a:gd name="T4" fmla="*/ 1 w 202"/>
                <a:gd name="T5" fmla="*/ 0 h 203"/>
                <a:gd name="T6" fmla="*/ 1 w 202"/>
                <a:gd name="T7" fmla="*/ 0 h 203"/>
                <a:gd name="T8" fmla="*/ 1 w 202"/>
                <a:gd name="T9" fmla="*/ 0 h 203"/>
                <a:gd name="T10" fmla="*/ 1 w 202"/>
                <a:gd name="T11" fmla="*/ 0 h 203"/>
                <a:gd name="T12" fmla="*/ 0 w 202"/>
                <a:gd name="T13" fmla="*/ 0 h 203"/>
                <a:gd name="T14" fmla="*/ 0 w 202"/>
                <a:gd name="T15" fmla="*/ 0 h 203"/>
                <a:gd name="T16" fmla="*/ 1 w 202"/>
                <a:gd name="T17" fmla="*/ 0 h 203"/>
                <a:gd name="T18" fmla="*/ 1 w 202"/>
                <a:gd name="T19" fmla="*/ 0 h 203"/>
                <a:gd name="T20" fmla="*/ 1 w 202"/>
                <a:gd name="T21" fmla="*/ 0 h 203"/>
                <a:gd name="T22" fmla="*/ 1 w 202"/>
                <a:gd name="T23" fmla="*/ 0 h 203"/>
                <a:gd name="T24" fmla="*/ 1 w 202"/>
                <a:gd name="T25" fmla="*/ 0 h 203"/>
                <a:gd name="T26" fmla="*/ 1 w 202"/>
                <a:gd name="T27" fmla="*/ 0 h 203"/>
                <a:gd name="T28" fmla="*/ 1 w 202"/>
                <a:gd name="T29" fmla="*/ 0 h 203"/>
                <a:gd name="T30" fmla="*/ 1 w 202"/>
                <a:gd name="T31" fmla="*/ 0 h 203"/>
                <a:gd name="T32" fmla="*/ 1 w 202"/>
                <a:gd name="T33" fmla="*/ 0 h 203"/>
                <a:gd name="T34" fmla="*/ 1 w 202"/>
                <a:gd name="T35" fmla="*/ 0 h 203"/>
                <a:gd name="T36" fmla="*/ 1 w 202"/>
                <a:gd name="T37" fmla="*/ 0 h 203"/>
                <a:gd name="T38" fmla="*/ 1 w 202"/>
                <a:gd name="T39" fmla="*/ 0 h 203"/>
                <a:gd name="T40" fmla="*/ 1 w 202"/>
                <a:gd name="T41" fmla="*/ 0 h 203"/>
                <a:gd name="T42" fmla="*/ 1 w 202"/>
                <a:gd name="T43" fmla="*/ 0 h 203"/>
                <a:gd name="T44" fmla="*/ 1 w 202"/>
                <a:gd name="T45" fmla="*/ 0 h 203"/>
                <a:gd name="T46" fmla="*/ 1 w 202"/>
                <a:gd name="T47" fmla="*/ 0 h 203"/>
                <a:gd name="T48" fmla="*/ 1 w 202"/>
                <a:gd name="T49" fmla="*/ 0 h 203"/>
                <a:gd name="T50" fmla="*/ 1 w 202"/>
                <a:gd name="T51" fmla="*/ 0 h 203"/>
                <a:gd name="T52" fmla="*/ 1 w 202"/>
                <a:gd name="T53" fmla="*/ 0 h 203"/>
                <a:gd name="T54" fmla="*/ 1 w 202"/>
                <a:gd name="T55" fmla="*/ 0 h 203"/>
                <a:gd name="T56" fmla="*/ 1 w 202"/>
                <a:gd name="T57" fmla="*/ 0 h 203"/>
                <a:gd name="T58" fmla="*/ 1 w 202"/>
                <a:gd name="T59" fmla="*/ 0 h 203"/>
                <a:gd name="T60" fmla="*/ 1 w 202"/>
                <a:gd name="T61" fmla="*/ 0 h 203"/>
                <a:gd name="T62" fmla="*/ 1 w 202"/>
                <a:gd name="T63" fmla="*/ 0 h 203"/>
                <a:gd name="T64" fmla="*/ 1 w 202"/>
                <a:gd name="T65" fmla="*/ 0 h 203"/>
                <a:gd name="T66" fmla="*/ 1 w 202"/>
                <a:gd name="T67" fmla="*/ 0 h 203"/>
                <a:gd name="T68" fmla="*/ 1 w 202"/>
                <a:gd name="T69" fmla="*/ 0 h 203"/>
                <a:gd name="T70" fmla="*/ 1 w 202"/>
                <a:gd name="T71" fmla="*/ 0 h 203"/>
                <a:gd name="T72" fmla="*/ 1 w 202"/>
                <a:gd name="T73" fmla="*/ 0 h 203"/>
                <a:gd name="T74" fmla="*/ 1 w 202"/>
                <a:gd name="T75" fmla="*/ 0 h 203"/>
                <a:gd name="T76" fmla="*/ 1 w 202"/>
                <a:gd name="T77" fmla="*/ 0 h 203"/>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202"/>
                <a:gd name="T118" fmla="*/ 0 h 203"/>
                <a:gd name="T119" fmla="*/ 202 w 202"/>
                <a:gd name="T120" fmla="*/ 203 h 203"/>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202" h="203">
                  <a:moveTo>
                    <a:pt x="82" y="1"/>
                  </a:moveTo>
                  <a:lnTo>
                    <a:pt x="72" y="3"/>
                  </a:lnTo>
                  <a:lnTo>
                    <a:pt x="63" y="7"/>
                  </a:lnTo>
                  <a:lnTo>
                    <a:pt x="54" y="12"/>
                  </a:lnTo>
                  <a:lnTo>
                    <a:pt x="45" y="17"/>
                  </a:lnTo>
                  <a:lnTo>
                    <a:pt x="38" y="23"/>
                  </a:lnTo>
                  <a:lnTo>
                    <a:pt x="29" y="30"/>
                  </a:lnTo>
                  <a:lnTo>
                    <a:pt x="24" y="37"/>
                  </a:lnTo>
                  <a:lnTo>
                    <a:pt x="16" y="46"/>
                  </a:lnTo>
                  <a:lnTo>
                    <a:pt x="9" y="58"/>
                  </a:lnTo>
                  <a:lnTo>
                    <a:pt x="4" y="73"/>
                  </a:lnTo>
                  <a:lnTo>
                    <a:pt x="2" y="87"/>
                  </a:lnTo>
                  <a:lnTo>
                    <a:pt x="0" y="101"/>
                  </a:lnTo>
                  <a:lnTo>
                    <a:pt x="0" y="107"/>
                  </a:lnTo>
                  <a:lnTo>
                    <a:pt x="0" y="110"/>
                  </a:lnTo>
                  <a:lnTo>
                    <a:pt x="0" y="116"/>
                  </a:lnTo>
                  <a:lnTo>
                    <a:pt x="2" y="121"/>
                  </a:lnTo>
                  <a:lnTo>
                    <a:pt x="7" y="140"/>
                  </a:lnTo>
                  <a:lnTo>
                    <a:pt x="16" y="158"/>
                  </a:lnTo>
                  <a:lnTo>
                    <a:pt x="29" y="173"/>
                  </a:lnTo>
                  <a:lnTo>
                    <a:pt x="45" y="185"/>
                  </a:lnTo>
                  <a:lnTo>
                    <a:pt x="63" y="196"/>
                  </a:lnTo>
                  <a:lnTo>
                    <a:pt x="82" y="201"/>
                  </a:lnTo>
                  <a:lnTo>
                    <a:pt x="102" y="203"/>
                  </a:lnTo>
                  <a:lnTo>
                    <a:pt x="122" y="201"/>
                  </a:lnTo>
                  <a:lnTo>
                    <a:pt x="140" y="196"/>
                  </a:lnTo>
                  <a:lnTo>
                    <a:pt x="157" y="187"/>
                  </a:lnTo>
                  <a:lnTo>
                    <a:pt x="174" y="174"/>
                  </a:lnTo>
                  <a:lnTo>
                    <a:pt x="186" y="158"/>
                  </a:lnTo>
                  <a:lnTo>
                    <a:pt x="195" y="140"/>
                  </a:lnTo>
                  <a:lnTo>
                    <a:pt x="200" y="121"/>
                  </a:lnTo>
                  <a:lnTo>
                    <a:pt x="202" y="101"/>
                  </a:lnTo>
                  <a:lnTo>
                    <a:pt x="200" y="82"/>
                  </a:lnTo>
                  <a:lnTo>
                    <a:pt x="195" y="62"/>
                  </a:lnTo>
                  <a:lnTo>
                    <a:pt x="186" y="44"/>
                  </a:lnTo>
                  <a:lnTo>
                    <a:pt x="174" y="30"/>
                  </a:lnTo>
                  <a:lnTo>
                    <a:pt x="157" y="17"/>
                  </a:lnTo>
                  <a:lnTo>
                    <a:pt x="149" y="12"/>
                  </a:lnTo>
                  <a:lnTo>
                    <a:pt x="140" y="8"/>
                  </a:lnTo>
                  <a:lnTo>
                    <a:pt x="131" y="5"/>
                  </a:lnTo>
                  <a:lnTo>
                    <a:pt x="122" y="3"/>
                  </a:lnTo>
                  <a:lnTo>
                    <a:pt x="111" y="1"/>
                  </a:lnTo>
                  <a:lnTo>
                    <a:pt x="102" y="0"/>
                  </a:lnTo>
                  <a:lnTo>
                    <a:pt x="91" y="0"/>
                  </a:lnTo>
                  <a:lnTo>
                    <a:pt x="82" y="1"/>
                  </a:lnTo>
                  <a:close/>
                  <a:moveTo>
                    <a:pt x="100" y="103"/>
                  </a:moveTo>
                  <a:lnTo>
                    <a:pt x="100" y="103"/>
                  </a:lnTo>
                  <a:lnTo>
                    <a:pt x="99" y="103"/>
                  </a:lnTo>
                  <a:lnTo>
                    <a:pt x="99" y="101"/>
                  </a:lnTo>
                  <a:lnTo>
                    <a:pt x="99" y="99"/>
                  </a:lnTo>
                  <a:lnTo>
                    <a:pt x="100" y="99"/>
                  </a:lnTo>
                  <a:lnTo>
                    <a:pt x="102" y="99"/>
                  </a:lnTo>
                  <a:lnTo>
                    <a:pt x="104" y="99"/>
                  </a:lnTo>
                  <a:lnTo>
                    <a:pt x="104" y="101"/>
                  </a:lnTo>
                  <a:lnTo>
                    <a:pt x="104" y="103"/>
                  </a:lnTo>
                  <a:lnTo>
                    <a:pt x="102" y="103"/>
                  </a:lnTo>
                  <a:lnTo>
                    <a:pt x="100" y="103"/>
                  </a:lnTo>
                  <a:close/>
                  <a:moveTo>
                    <a:pt x="16" y="46"/>
                  </a:moveTo>
                  <a:lnTo>
                    <a:pt x="16" y="46"/>
                  </a:lnTo>
                  <a:close/>
                </a:path>
              </a:pathLst>
            </a:custGeom>
            <a:solidFill>
              <a:srgbClr val="FFFFFF"/>
            </a:solidFill>
            <a:ln w="9525">
              <a:noFill/>
              <a:round/>
              <a:headEnd/>
              <a:tailEnd/>
            </a:ln>
          </p:spPr>
          <p:txBody>
            <a:bodyPr/>
            <a:lstStyle/>
            <a:p>
              <a:endParaRPr lang="ja-JP" altLang="en-US"/>
            </a:p>
          </p:txBody>
        </p:sp>
        <p:sp>
          <p:nvSpPr>
            <p:cNvPr id="79" name="Freeform 41"/>
            <p:cNvSpPr>
              <a:spLocks/>
            </p:cNvSpPr>
            <p:nvPr/>
          </p:nvSpPr>
          <p:spPr bwMode="auto">
            <a:xfrm>
              <a:off x="2101" y="2593"/>
              <a:ext cx="239" cy="347"/>
            </a:xfrm>
            <a:custGeom>
              <a:avLst/>
              <a:gdLst>
                <a:gd name="T0" fmla="*/ 1 w 478"/>
                <a:gd name="T1" fmla="*/ 1 h 694"/>
                <a:gd name="T2" fmla="*/ 0 w 478"/>
                <a:gd name="T3" fmla="*/ 1 h 694"/>
                <a:gd name="T4" fmla="*/ 1 w 478"/>
                <a:gd name="T5" fmla="*/ 1 h 694"/>
                <a:gd name="T6" fmla="*/ 1 w 478"/>
                <a:gd name="T7" fmla="*/ 1 h 694"/>
                <a:gd name="T8" fmla="*/ 1 w 478"/>
                <a:gd name="T9" fmla="*/ 1 h 694"/>
                <a:gd name="T10" fmla="*/ 1 w 478"/>
                <a:gd name="T11" fmla="*/ 0 h 694"/>
                <a:gd name="T12" fmla="*/ 1 w 478"/>
                <a:gd name="T13" fmla="*/ 1 h 694"/>
                <a:gd name="T14" fmla="*/ 0 60000 65536"/>
                <a:gd name="T15" fmla="*/ 0 60000 65536"/>
                <a:gd name="T16" fmla="*/ 0 60000 65536"/>
                <a:gd name="T17" fmla="*/ 0 60000 65536"/>
                <a:gd name="T18" fmla="*/ 0 60000 65536"/>
                <a:gd name="T19" fmla="*/ 0 60000 65536"/>
                <a:gd name="T20" fmla="*/ 0 60000 65536"/>
                <a:gd name="T21" fmla="*/ 0 w 478"/>
                <a:gd name="T22" fmla="*/ 0 h 694"/>
                <a:gd name="T23" fmla="*/ 478 w 478"/>
                <a:gd name="T24" fmla="*/ 694 h 69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78" h="694">
                  <a:moveTo>
                    <a:pt x="125" y="280"/>
                  </a:moveTo>
                  <a:lnTo>
                    <a:pt x="0" y="627"/>
                  </a:lnTo>
                  <a:lnTo>
                    <a:pt x="114" y="694"/>
                  </a:lnTo>
                  <a:lnTo>
                    <a:pt x="353" y="412"/>
                  </a:lnTo>
                  <a:lnTo>
                    <a:pt x="478" y="66"/>
                  </a:lnTo>
                  <a:lnTo>
                    <a:pt x="364" y="0"/>
                  </a:lnTo>
                  <a:lnTo>
                    <a:pt x="125" y="280"/>
                  </a:lnTo>
                  <a:close/>
                </a:path>
              </a:pathLst>
            </a:custGeom>
            <a:solidFill>
              <a:srgbClr val="FFFFFF"/>
            </a:solidFill>
            <a:ln w="9525">
              <a:noFill/>
              <a:round/>
              <a:headEnd/>
              <a:tailEnd/>
            </a:ln>
          </p:spPr>
          <p:txBody>
            <a:bodyPr/>
            <a:lstStyle/>
            <a:p>
              <a:endParaRPr lang="ja-JP" altLang="en-US"/>
            </a:p>
          </p:txBody>
        </p:sp>
        <p:sp>
          <p:nvSpPr>
            <p:cNvPr id="80" name="Freeform 42"/>
            <p:cNvSpPr>
              <a:spLocks/>
            </p:cNvSpPr>
            <p:nvPr/>
          </p:nvSpPr>
          <p:spPr bwMode="auto">
            <a:xfrm>
              <a:off x="2047" y="2647"/>
              <a:ext cx="347" cy="239"/>
            </a:xfrm>
            <a:custGeom>
              <a:avLst/>
              <a:gdLst>
                <a:gd name="T0" fmla="*/ 1 w 693"/>
                <a:gd name="T1" fmla="*/ 0 h 479"/>
                <a:gd name="T2" fmla="*/ 2 w 693"/>
                <a:gd name="T3" fmla="*/ 0 h 479"/>
                <a:gd name="T4" fmla="*/ 2 w 693"/>
                <a:gd name="T5" fmla="*/ 0 h 479"/>
                <a:gd name="T6" fmla="*/ 1 w 693"/>
                <a:gd name="T7" fmla="*/ 0 h 479"/>
                <a:gd name="T8" fmla="*/ 1 w 693"/>
                <a:gd name="T9" fmla="*/ 0 h 479"/>
                <a:gd name="T10" fmla="*/ 0 w 693"/>
                <a:gd name="T11" fmla="*/ 0 h 479"/>
                <a:gd name="T12" fmla="*/ 1 w 693"/>
                <a:gd name="T13" fmla="*/ 0 h 479"/>
                <a:gd name="T14" fmla="*/ 0 60000 65536"/>
                <a:gd name="T15" fmla="*/ 0 60000 65536"/>
                <a:gd name="T16" fmla="*/ 0 60000 65536"/>
                <a:gd name="T17" fmla="*/ 0 60000 65536"/>
                <a:gd name="T18" fmla="*/ 0 60000 65536"/>
                <a:gd name="T19" fmla="*/ 0 60000 65536"/>
                <a:gd name="T20" fmla="*/ 0 60000 65536"/>
                <a:gd name="T21" fmla="*/ 0 w 693"/>
                <a:gd name="T22" fmla="*/ 0 h 479"/>
                <a:gd name="T23" fmla="*/ 693 w 693"/>
                <a:gd name="T24" fmla="*/ 479 h 47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93" h="479">
                  <a:moveTo>
                    <a:pt x="280" y="354"/>
                  </a:moveTo>
                  <a:lnTo>
                    <a:pt x="627" y="479"/>
                  </a:lnTo>
                  <a:lnTo>
                    <a:pt x="693" y="364"/>
                  </a:lnTo>
                  <a:lnTo>
                    <a:pt x="412" y="125"/>
                  </a:lnTo>
                  <a:lnTo>
                    <a:pt x="66" y="0"/>
                  </a:lnTo>
                  <a:lnTo>
                    <a:pt x="0" y="115"/>
                  </a:lnTo>
                  <a:lnTo>
                    <a:pt x="280" y="354"/>
                  </a:lnTo>
                  <a:close/>
                </a:path>
              </a:pathLst>
            </a:custGeom>
            <a:solidFill>
              <a:srgbClr val="FFFFFF"/>
            </a:solidFill>
            <a:ln w="9525">
              <a:noFill/>
              <a:round/>
              <a:headEnd/>
              <a:tailEnd/>
            </a:ln>
          </p:spPr>
          <p:txBody>
            <a:bodyPr/>
            <a:lstStyle/>
            <a:p>
              <a:endParaRPr lang="ja-JP" altLang="en-US"/>
            </a:p>
          </p:txBody>
        </p:sp>
        <p:sp>
          <p:nvSpPr>
            <p:cNvPr id="81" name="Freeform 43"/>
            <p:cNvSpPr>
              <a:spLocks/>
            </p:cNvSpPr>
            <p:nvPr/>
          </p:nvSpPr>
          <p:spPr bwMode="auto">
            <a:xfrm>
              <a:off x="2141" y="2582"/>
              <a:ext cx="157" cy="368"/>
            </a:xfrm>
            <a:custGeom>
              <a:avLst/>
              <a:gdLst>
                <a:gd name="T0" fmla="*/ 0 w 315"/>
                <a:gd name="T1" fmla="*/ 1 h 735"/>
                <a:gd name="T2" fmla="*/ 0 w 315"/>
                <a:gd name="T3" fmla="*/ 2 h 735"/>
                <a:gd name="T4" fmla="*/ 0 w 315"/>
                <a:gd name="T5" fmla="*/ 2 h 735"/>
                <a:gd name="T6" fmla="*/ 0 w 315"/>
                <a:gd name="T7" fmla="*/ 1 h 735"/>
                <a:gd name="T8" fmla="*/ 0 w 315"/>
                <a:gd name="T9" fmla="*/ 0 h 735"/>
                <a:gd name="T10" fmla="*/ 0 w 315"/>
                <a:gd name="T11" fmla="*/ 1 h 735"/>
                <a:gd name="T12" fmla="*/ 0 w 315"/>
                <a:gd name="T13" fmla="*/ 1 h 735"/>
                <a:gd name="T14" fmla="*/ 0 60000 65536"/>
                <a:gd name="T15" fmla="*/ 0 60000 65536"/>
                <a:gd name="T16" fmla="*/ 0 60000 65536"/>
                <a:gd name="T17" fmla="*/ 0 60000 65536"/>
                <a:gd name="T18" fmla="*/ 0 60000 65536"/>
                <a:gd name="T19" fmla="*/ 0 60000 65536"/>
                <a:gd name="T20" fmla="*/ 0 60000 65536"/>
                <a:gd name="T21" fmla="*/ 0 w 315"/>
                <a:gd name="T22" fmla="*/ 0 h 735"/>
                <a:gd name="T23" fmla="*/ 315 w 315"/>
                <a:gd name="T24" fmla="*/ 735 h 73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15" h="735">
                  <a:moveTo>
                    <a:pt x="31" y="401"/>
                  </a:moveTo>
                  <a:lnTo>
                    <a:pt x="188" y="735"/>
                  </a:lnTo>
                  <a:lnTo>
                    <a:pt x="315" y="701"/>
                  </a:lnTo>
                  <a:lnTo>
                    <a:pt x="286" y="334"/>
                  </a:lnTo>
                  <a:lnTo>
                    <a:pt x="129" y="0"/>
                  </a:lnTo>
                  <a:lnTo>
                    <a:pt x="0" y="34"/>
                  </a:lnTo>
                  <a:lnTo>
                    <a:pt x="31" y="401"/>
                  </a:lnTo>
                  <a:close/>
                </a:path>
              </a:pathLst>
            </a:custGeom>
            <a:solidFill>
              <a:srgbClr val="FFFFFF"/>
            </a:solidFill>
            <a:ln w="9525">
              <a:noFill/>
              <a:round/>
              <a:headEnd/>
              <a:tailEnd/>
            </a:ln>
          </p:spPr>
          <p:txBody>
            <a:bodyPr/>
            <a:lstStyle/>
            <a:p>
              <a:endParaRPr lang="ja-JP" altLang="en-US"/>
            </a:p>
          </p:txBody>
        </p:sp>
        <p:sp>
          <p:nvSpPr>
            <p:cNvPr id="82" name="Freeform 44"/>
            <p:cNvSpPr>
              <a:spLocks/>
            </p:cNvSpPr>
            <p:nvPr/>
          </p:nvSpPr>
          <p:spPr bwMode="auto">
            <a:xfrm>
              <a:off x="2037" y="2688"/>
              <a:ext cx="367" cy="157"/>
            </a:xfrm>
            <a:custGeom>
              <a:avLst/>
              <a:gdLst>
                <a:gd name="T0" fmla="*/ 1 w 733"/>
                <a:gd name="T1" fmla="*/ 1 h 314"/>
                <a:gd name="T2" fmla="*/ 2 w 733"/>
                <a:gd name="T3" fmla="*/ 1 h 314"/>
                <a:gd name="T4" fmla="*/ 2 w 733"/>
                <a:gd name="T5" fmla="*/ 0 h 314"/>
                <a:gd name="T6" fmla="*/ 1 w 733"/>
                <a:gd name="T7" fmla="*/ 1 h 314"/>
                <a:gd name="T8" fmla="*/ 0 w 733"/>
                <a:gd name="T9" fmla="*/ 1 h 314"/>
                <a:gd name="T10" fmla="*/ 1 w 733"/>
                <a:gd name="T11" fmla="*/ 1 h 314"/>
                <a:gd name="T12" fmla="*/ 1 w 733"/>
                <a:gd name="T13" fmla="*/ 1 h 314"/>
                <a:gd name="T14" fmla="*/ 0 60000 65536"/>
                <a:gd name="T15" fmla="*/ 0 60000 65536"/>
                <a:gd name="T16" fmla="*/ 0 60000 65536"/>
                <a:gd name="T17" fmla="*/ 0 60000 65536"/>
                <a:gd name="T18" fmla="*/ 0 60000 65536"/>
                <a:gd name="T19" fmla="*/ 0 60000 65536"/>
                <a:gd name="T20" fmla="*/ 0 60000 65536"/>
                <a:gd name="T21" fmla="*/ 0 w 733"/>
                <a:gd name="T22" fmla="*/ 0 h 314"/>
                <a:gd name="T23" fmla="*/ 733 w 733"/>
                <a:gd name="T24" fmla="*/ 314 h 31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3" h="314">
                  <a:moveTo>
                    <a:pt x="399" y="284"/>
                  </a:moveTo>
                  <a:lnTo>
                    <a:pt x="733" y="127"/>
                  </a:lnTo>
                  <a:lnTo>
                    <a:pt x="699" y="0"/>
                  </a:lnTo>
                  <a:lnTo>
                    <a:pt x="332" y="31"/>
                  </a:lnTo>
                  <a:lnTo>
                    <a:pt x="0" y="188"/>
                  </a:lnTo>
                  <a:lnTo>
                    <a:pt x="33" y="314"/>
                  </a:lnTo>
                  <a:lnTo>
                    <a:pt x="399" y="284"/>
                  </a:lnTo>
                  <a:close/>
                </a:path>
              </a:pathLst>
            </a:custGeom>
            <a:solidFill>
              <a:srgbClr val="FFFFFF"/>
            </a:solidFill>
            <a:ln w="9525">
              <a:noFill/>
              <a:round/>
              <a:headEnd/>
              <a:tailEnd/>
            </a:ln>
          </p:spPr>
          <p:txBody>
            <a:bodyPr/>
            <a:lstStyle/>
            <a:p>
              <a:endParaRPr lang="ja-JP" altLang="en-US"/>
            </a:p>
          </p:txBody>
        </p:sp>
        <p:sp>
          <p:nvSpPr>
            <p:cNvPr id="83" name="Freeform 45"/>
            <p:cNvSpPr>
              <a:spLocks/>
            </p:cNvSpPr>
            <p:nvPr/>
          </p:nvSpPr>
          <p:spPr bwMode="auto">
            <a:xfrm>
              <a:off x="2089" y="2635"/>
              <a:ext cx="264" cy="263"/>
            </a:xfrm>
            <a:custGeom>
              <a:avLst/>
              <a:gdLst>
                <a:gd name="T0" fmla="*/ 1 w 528"/>
                <a:gd name="T1" fmla="*/ 0 h 527"/>
                <a:gd name="T2" fmla="*/ 1 w 528"/>
                <a:gd name="T3" fmla="*/ 0 h 527"/>
                <a:gd name="T4" fmla="*/ 1 w 528"/>
                <a:gd name="T5" fmla="*/ 0 h 527"/>
                <a:gd name="T6" fmla="*/ 0 w 528"/>
                <a:gd name="T7" fmla="*/ 0 h 527"/>
                <a:gd name="T8" fmla="*/ 1 w 528"/>
                <a:gd name="T9" fmla="*/ 0 h 527"/>
                <a:gd name="T10" fmla="*/ 1 w 528"/>
                <a:gd name="T11" fmla="*/ 0 h 527"/>
                <a:gd name="T12" fmla="*/ 1 w 528"/>
                <a:gd name="T13" fmla="*/ 0 h 527"/>
                <a:gd name="T14" fmla="*/ 1 w 528"/>
                <a:gd name="T15" fmla="*/ 0 h 527"/>
                <a:gd name="T16" fmla="*/ 1 w 528"/>
                <a:gd name="T17" fmla="*/ 0 h 527"/>
                <a:gd name="T18" fmla="*/ 1 w 528"/>
                <a:gd name="T19" fmla="*/ 0 h 527"/>
                <a:gd name="T20" fmla="*/ 1 w 528"/>
                <a:gd name="T21" fmla="*/ 1 h 527"/>
                <a:gd name="T22" fmla="*/ 1 w 528"/>
                <a:gd name="T23" fmla="*/ 1 h 527"/>
                <a:gd name="T24" fmla="*/ 1 w 528"/>
                <a:gd name="T25" fmla="*/ 1 h 527"/>
                <a:gd name="T26" fmla="*/ 1 w 528"/>
                <a:gd name="T27" fmla="*/ 1 h 527"/>
                <a:gd name="T28" fmla="*/ 1 w 528"/>
                <a:gd name="T29" fmla="*/ 1 h 527"/>
                <a:gd name="T30" fmla="*/ 1 w 528"/>
                <a:gd name="T31" fmla="*/ 1 h 527"/>
                <a:gd name="T32" fmla="*/ 1 w 528"/>
                <a:gd name="T33" fmla="*/ 1 h 527"/>
                <a:gd name="T34" fmla="*/ 1 w 528"/>
                <a:gd name="T35" fmla="*/ 0 h 527"/>
                <a:gd name="T36" fmla="*/ 1 w 528"/>
                <a:gd name="T37" fmla="*/ 0 h 527"/>
                <a:gd name="T38" fmla="*/ 1 w 528"/>
                <a:gd name="T39" fmla="*/ 0 h 527"/>
                <a:gd name="T40" fmla="*/ 1 w 528"/>
                <a:gd name="T41" fmla="*/ 0 h 527"/>
                <a:gd name="T42" fmla="*/ 1 w 528"/>
                <a:gd name="T43" fmla="*/ 0 h 527"/>
                <a:gd name="T44" fmla="*/ 1 w 528"/>
                <a:gd name="T45" fmla="*/ 0 h 527"/>
                <a:gd name="T46" fmla="*/ 1 w 528"/>
                <a:gd name="T47" fmla="*/ 0 h 527"/>
                <a:gd name="T48" fmla="*/ 1 w 528"/>
                <a:gd name="T49" fmla="*/ 0 h 527"/>
                <a:gd name="T50" fmla="*/ 1 w 528"/>
                <a:gd name="T51" fmla="*/ 0 h 527"/>
                <a:gd name="T52" fmla="*/ 1 w 528"/>
                <a:gd name="T53" fmla="*/ 0 h 527"/>
                <a:gd name="T54" fmla="*/ 1 w 528"/>
                <a:gd name="T55" fmla="*/ 0 h 527"/>
                <a:gd name="T56" fmla="*/ 1 w 528"/>
                <a:gd name="T57" fmla="*/ 0 h 527"/>
                <a:gd name="T58" fmla="*/ 1 w 528"/>
                <a:gd name="T59" fmla="*/ 0 h 527"/>
                <a:gd name="T60" fmla="*/ 1 w 528"/>
                <a:gd name="T61" fmla="*/ 0 h 527"/>
                <a:gd name="T62" fmla="*/ 1 w 528"/>
                <a:gd name="T63" fmla="*/ 0 h 527"/>
                <a:gd name="T64" fmla="*/ 1 w 528"/>
                <a:gd name="T65" fmla="*/ 0 h 527"/>
                <a:gd name="T66" fmla="*/ 1 w 528"/>
                <a:gd name="T67" fmla="*/ 0 h 527"/>
                <a:gd name="T68" fmla="*/ 1 w 528"/>
                <a:gd name="T69" fmla="*/ 0 h 527"/>
                <a:gd name="T70" fmla="*/ 1 w 528"/>
                <a:gd name="T71" fmla="*/ 0 h 527"/>
                <a:gd name="T72" fmla="*/ 1 w 528"/>
                <a:gd name="T73" fmla="*/ 0 h 527"/>
                <a:gd name="T74" fmla="*/ 1 w 528"/>
                <a:gd name="T75" fmla="*/ 0 h 527"/>
                <a:gd name="T76" fmla="*/ 1 w 528"/>
                <a:gd name="T77" fmla="*/ 0 h 527"/>
                <a:gd name="T78" fmla="*/ 1 w 528"/>
                <a:gd name="T79" fmla="*/ 0 h 527"/>
                <a:gd name="T80" fmla="*/ 1 w 528"/>
                <a:gd name="T81" fmla="*/ 0 h 527"/>
                <a:gd name="T82" fmla="*/ 1 w 528"/>
                <a:gd name="T83" fmla="*/ 0 h 527"/>
                <a:gd name="T84" fmla="*/ 1 w 528"/>
                <a:gd name="T85" fmla="*/ 0 h 527"/>
                <a:gd name="T86" fmla="*/ 1 w 528"/>
                <a:gd name="T87" fmla="*/ 0 h 527"/>
                <a:gd name="T88" fmla="*/ 1 w 528"/>
                <a:gd name="T89" fmla="*/ 0 h 527"/>
                <a:gd name="T90" fmla="*/ 1 w 528"/>
                <a:gd name="T91" fmla="*/ 0 h 527"/>
                <a:gd name="T92" fmla="*/ 1 w 528"/>
                <a:gd name="T93" fmla="*/ 0 h 527"/>
                <a:gd name="T94" fmla="*/ 1 w 528"/>
                <a:gd name="T95" fmla="*/ 0 h 527"/>
                <a:gd name="T96" fmla="*/ 1 w 528"/>
                <a:gd name="T97" fmla="*/ 0 h 527"/>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528"/>
                <a:gd name="T148" fmla="*/ 0 h 527"/>
                <a:gd name="T149" fmla="*/ 528 w 528"/>
                <a:gd name="T150" fmla="*/ 527 h 527"/>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528" h="527">
                  <a:moveTo>
                    <a:pt x="36" y="130"/>
                  </a:moveTo>
                  <a:lnTo>
                    <a:pt x="14" y="179"/>
                  </a:lnTo>
                  <a:lnTo>
                    <a:pt x="2" y="230"/>
                  </a:lnTo>
                  <a:lnTo>
                    <a:pt x="0" y="280"/>
                  </a:lnTo>
                  <a:lnTo>
                    <a:pt x="9" y="330"/>
                  </a:lnTo>
                  <a:lnTo>
                    <a:pt x="27" y="378"/>
                  </a:lnTo>
                  <a:lnTo>
                    <a:pt x="54" y="421"/>
                  </a:lnTo>
                  <a:lnTo>
                    <a:pt x="89" y="459"/>
                  </a:lnTo>
                  <a:lnTo>
                    <a:pt x="132" y="491"/>
                  </a:lnTo>
                  <a:lnTo>
                    <a:pt x="157" y="503"/>
                  </a:lnTo>
                  <a:lnTo>
                    <a:pt x="180" y="512"/>
                  </a:lnTo>
                  <a:lnTo>
                    <a:pt x="205" y="519"/>
                  </a:lnTo>
                  <a:lnTo>
                    <a:pt x="232" y="525"/>
                  </a:lnTo>
                  <a:lnTo>
                    <a:pt x="257" y="527"/>
                  </a:lnTo>
                  <a:lnTo>
                    <a:pt x="282" y="527"/>
                  </a:lnTo>
                  <a:lnTo>
                    <a:pt x="307" y="523"/>
                  </a:lnTo>
                  <a:lnTo>
                    <a:pt x="332" y="518"/>
                  </a:lnTo>
                  <a:lnTo>
                    <a:pt x="357" y="510"/>
                  </a:lnTo>
                  <a:lnTo>
                    <a:pt x="380" y="500"/>
                  </a:lnTo>
                  <a:lnTo>
                    <a:pt x="402" y="487"/>
                  </a:lnTo>
                  <a:lnTo>
                    <a:pt x="423" y="473"/>
                  </a:lnTo>
                  <a:lnTo>
                    <a:pt x="443" y="457"/>
                  </a:lnTo>
                  <a:lnTo>
                    <a:pt x="461" y="437"/>
                  </a:lnTo>
                  <a:lnTo>
                    <a:pt x="478" y="418"/>
                  </a:lnTo>
                  <a:lnTo>
                    <a:pt x="493" y="394"/>
                  </a:lnTo>
                  <a:lnTo>
                    <a:pt x="514" y="346"/>
                  </a:lnTo>
                  <a:lnTo>
                    <a:pt x="527" y="296"/>
                  </a:lnTo>
                  <a:lnTo>
                    <a:pt x="528" y="245"/>
                  </a:lnTo>
                  <a:lnTo>
                    <a:pt x="520" y="195"/>
                  </a:lnTo>
                  <a:lnTo>
                    <a:pt x="502" y="146"/>
                  </a:lnTo>
                  <a:lnTo>
                    <a:pt x="475" y="104"/>
                  </a:lnTo>
                  <a:lnTo>
                    <a:pt x="439" y="66"/>
                  </a:lnTo>
                  <a:lnTo>
                    <a:pt x="396" y="34"/>
                  </a:lnTo>
                  <a:lnTo>
                    <a:pt x="373" y="22"/>
                  </a:lnTo>
                  <a:lnTo>
                    <a:pt x="348" y="13"/>
                  </a:lnTo>
                  <a:lnTo>
                    <a:pt x="323" y="5"/>
                  </a:lnTo>
                  <a:lnTo>
                    <a:pt x="298" y="2"/>
                  </a:lnTo>
                  <a:lnTo>
                    <a:pt x="271" y="0"/>
                  </a:lnTo>
                  <a:lnTo>
                    <a:pt x="246" y="0"/>
                  </a:lnTo>
                  <a:lnTo>
                    <a:pt x="221" y="4"/>
                  </a:lnTo>
                  <a:lnTo>
                    <a:pt x="196" y="9"/>
                  </a:lnTo>
                  <a:lnTo>
                    <a:pt x="173" y="16"/>
                  </a:lnTo>
                  <a:lnTo>
                    <a:pt x="148" y="27"/>
                  </a:lnTo>
                  <a:lnTo>
                    <a:pt x="127" y="38"/>
                  </a:lnTo>
                  <a:lnTo>
                    <a:pt x="105" y="52"/>
                  </a:lnTo>
                  <a:lnTo>
                    <a:pt x="86" y="70"/>
                  </a:lnTo>
                  <a:lnTo>
                    <a:pt x="68" y="88"/>
                  </a:lnTo>
                  <a:lnTo>
                    <a:pt x="50" y="107"/>
                  </a:lnTo>
                  <a:lnTo>
                    <a:pt x="36" y="130"/>
                  </a:lnTo>
                  <a:close/>
                </a:path>
              </a:pathLst>
            </a:custGeom>
            <a:solidFill>
              <a:srgbClr val="FFFFFF"/>
            </a:solidFill>
            <a:ln w="9525">
              <a:noFill/>
              <a:round/>
              <a:headEnd/>
              <a:tailEnd/>
            </a:ln>
          </p:spPr>
          <p:txBody>
            <a:bodyPr/>
            <a:lstStyle/>
            <a:p>
              <a:endParaRPr lang="ja-JP" altLang="en-US"/>
            </a:p>
          </p:txBody>
        </p:sp>
        <p:sp>
          <p:nvSpPr>
            <p:cNvPr id="84" name="Freeform 46"/>
            <p:cNvSpPr>
              <a:spLocks noEditPoints="1"/>
            </p:cNvSpPr>
            <p:nvPr/>
          </p:nvSpPr>
          <p:spPr bwMode="auto">
            <a:xfrm>
              <a:off x="2064" y="2610"/>
              <a:ext cx="314" cy="313"/>
            </a:xfrm>
            <a:custGeom>
              <a:avLst/>
              <a:gdLst>
                <a:gd name="T0" fmla="*/ 1 w 628"/>
                <a:gd name="T1" fmla="*/ 1 h 626"/>
                <a:gd name="T2" fmla="*/ 1 w 628"/>
                <a:gd name="T3" fmla="*/ 1 h 626"/>
                <a:gd name="T4" fmla="*/ 1 w 628"/>
                <a:gd name="T5" fmla="*/ 1 h 626"/>
                <a:gd name="T6" fmla="*/ 1 w 628"/>
                <a:gd name="T7" fmla="*/ 1 h 626"/>
                <a:gd name="T8" fmla="*/ 1 w 628"/>
                <a:gd name="T9" fmla="*/ 1 h 626"/>
                <a:gd name="T10" fmla="*/ 1 w 628"/>
                <a:gd name="T11" fmla="*/ 1 h 626"/>
                <a:gd name="T12" fmla="*/ 1 w 628"/>
                <a:gd name="T13" fmla="*/ 1 h 626"/>
                <a:gd name="T14" fmla="*/ 1 w 628"/>
                <a:gd name="T15" fmla="*/ 1 h 626"/>
                <a:gd name="T16" fmla="*/ 1 w 628"/>
                <a:gd name="T17" fmla="*/ 1 h 626"/>
                <a:gd name="T18" fmla="*/ 1 w 628"/>
                <a:gd name="T19" fmla="*/ 1 h 626"/>
                <a:gd name="T20" fmla="*/ 1 w 628"/>
                <a:gd name="T21" fmla="*/ 1 h 626"/>
                <a:gd name="T22" fmla="*/ 1 w 628"/>
                <a:gd name="T23" fmla="*/ 1 h 626"/>
                <a:gd name="T24" fmla="*/ 1 w 628"/>
                <a:gd name="T25" fmla="*/ 1 h 626"/>
                <a:gd name="T26" fmla="*/ 1 w 628"/>
                <a:gd name="T27" fmla="*/ 1 h 626"/>
                <a:gd name="T28" fmla="*/ 1 w 628"/>
                <a:gd name="T29" fmla="*/ 1 h 626"/>
                <a:gd name="T30" fmla="*/ 1 w 628"/>
                <a:gd name="T31" fmla="*/ 1 h 626"/>
                <a:gd name="T32" fmla="*/ 1 w 628"/>
                <a:gd name="T33" fmla="*/ 1 h 626"/>
                <a:gd name="T34" fmla="*/ 1 w 628"/>
                <a:gd name="T35" fmla="*/ 1 h 626"/>
                <a:gd name="T36" fmla="*/ 1 w 628"/>
                <a:gd name="T37" fmla="*/ 1 h 626"/>
                <a:gd name="T38" fmla="*/ 1 w 628"/>
                <a:gd name="T39" fmla="*/ 1 h 626"/>
                <a:gd name="T40" fmla="*/ 1 w 628"/>
                <a:gd name="T41" fmla="*/ 1 h 626"/>
                <a:gd name="T42" fmla="*/ 1 w 628"/>
                <a:gd name="T43" fmla="*/ 1 h 626"/>
                <a:gd name="T44" fmla="*/ 1 w 628"/>
                <a:gd name="T45" fmla="*/ 1 h 626"/>
                <a:gd name="T46" fmla="*/ 1 w 628"/>
                <a:gd name="T47" fmla="*/ 1 h 626"/>
                <a:gd name="T48" fmla="*/ 1 w 628"/>
                <a:gd name="T49" fmla="*/ 1 h 626"/>
                <a:gd name="T50" fmla="*/ 1 w 628"/>
                <a:gd name="T51" fmla="*/ 1 h 626"/>
                <a:gd name="T52" fmla="*/ 1 w 628"/>
                <a:gd name="T53" fmla="*/ 1 h 626"/>
                <a:gd name="T54" fmla="*/ 1 w 628"/>
                <a:gd name="T55" fmla="*/ 1 h 626"/>
                <a:gd name="T56" fmla="*/ 1 w 628"/>
                <a:gd name="T57" fmla="*/ 1 h 626"/>
                <a:gd name="T58" fmla="*/ 1 w 628"/>
                <a:gd name="T59" fmla="*/ 1 h 626"/>
                <a:gd name="T60" fmla="*/ 1 w 628"/>
                <a:gd name="T61" fmla="*/ 1 h 626"/>
                <a:gd name="T62" fmla="*/ 1 w 628"/>
                <a:gd name="T63" fmla="*/ 0 h 626"/>
                <a:gd name="T64" fmla="*/ 1 w 628"/>
                <a:gd name="T65" fmla="*/ 1 h 626"/>
                <a:gd name="T66" fmla="*/ 1 w 628"/>
                <a:gd name="T67" fmla="*/ 1 h 626"/>
                <a:gd name="T68" fmla="*/ 1 w 628"/>
                <a:gd name="T69" fmla="*/ 1 h 626"/>
                <a:gd name="T70" fmla="*/ 1 w 628"/>
                <a:gd name="T71" fmla="*/ 1 h 626"/>
                <a:gd name="T72" fmla="*/ 1 w 628"/>
                <a:gd name="T73" fmla="*/ 1 h 626"/>
                <a:gd name="T74" fmla="*/ 1 w 628"/>
                <a:gd name="T75" fmla="*/ 1 h 626"/>
                <a:gd name="T76" fmla="*/ 1 w 628"/>
                <a:gd name="T77" fmla="*/ 1 h 626"/>
                <a:gd name="T78" fmla="*/ 1 w 628"/>
                <a:gd name="T79" fmla="*/ 1 h 626"/>
                <a:gd name="T80" fmla="*/ 1 w 628"/>
                <a:gd name="T81" fmla="*/ 1 h 626"/>
                <a:gd name="T82" fmla="*/ 1 w 628"/>
                <a:gd name="T83" fmla="*/ 1 h 626"/>
                <a:gd name="T84" fmla="*/ 1 w 628"/>
                <a:gd name="T85" fmla="*/ 1 h 626"/>
                <a:gd name="T86" fmla="*/ 1 w 628"/>
                <a:gd name="T87" fmla="*/ 1 h 626"/>
                <a:gd name="T88" fmla="*/ 1 w 628"/>
                <a:gd name="T89" fmla="*/ 1 h 626"/>
                <a:gd name="T90" fmla="*/ 1 w 628"/>
                <a:gd name="T91" fmla="*/ 1 h 626"/>
                <a:gd name="T92" fmla="*/ 1 w 628"/>
                <a:gd name="T93" fmla="*/ 1 h 626"/>
                <a:gd name="T94" fmla="*/ 1 w 628"/>
                <a:gd name="T95" fmla="*/ 1 h 626"/>
                <a:gd name="T96" fmla="*/ 1 w 628"/>
                <a:gd name="T97" fmla="*/ 1 h 626"/>
                <a:gd name="T98" fmla="*/ 1 w 628"/>
                <a:gd name="T99" fmla="*/ 1 h 626"/>
                <a:gd name="T100" fmla="*/ 1 w 628"/>
                <a:gd name="T101" fmla="*/ 1 h 626"/>
                <a:gd name="T102" fmla="*/ 1 w 628"/>
                <a:gd name="T103" fmla="*/ 1 h 626"/>
                <a:gd name="T104" fmla="*/ 1 w 628"/>
                <a:gd name="T105" fmla="*/ 1 h 626"/>
                <a:gd name="T106" fmla="*/ 1 w 628"/>
                <a:gd name="T107" fmla="*/ 1 h 626"/>
                <a:gd name="T108" fmla="*/ 1 w 628"/>
                <a:gd name="T109" fmla="*/ 1 h 626"/>
                <a:gd name="T110" fmla="*/ 1 w 628"/>
                <a:gd name="T111" fmla="*/ 1 h 626"/>
                <a:gd name="T112" fmla="*/ 1 w 628"/>
                <a:gd name="T113" fmla="*/ 1 h 626"/>
                <a:gd name="T114" fmla="*/ 1 w 628"/>
                <a:gd name="T115" fmla="*/ 1 h 626"/>
                <a:gd name="T116" fmla="*/ 1 w 628"/>
                <a:gd name="T117" fmla="*/ 1 h 626"/>
                <a:gd name="T118" fmla="*/ 1 w 628"/>
                <a:gd name="T119" fmla="*/ 1 h 626"/>
                <a:gd name="T120" fmla="*/ 1 w 628"/>
                <a:gd name="T121" fmla="*/ 1 h 626"/>
                <a:gd name="T122" fmla="*/ 1 w 628"/>
                <a:gd name="T123" fmla="*/ 1 h 626"/>
                <a:gd name="T124" fmla="*/ 1 w 628"/>
                <a:gd name="T125" fmla="*/ 1 h 62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628"/>
                <a:gd name="T190" fmla="*/ 0 h 626"/>
                <a:gd name="T191" fmla="*/ 628 w 628"/>
                <a:gd name="T192" fmla="*/ 626 h 62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628" h="626">
                  <a:moveTo>
                    <a:pt x="234" y="11"/>
                  </a:moveTo>
                  <a:lnTo>
                    <a:pt x="204" y="20"/>
                  </a:lnTo>
                  <a:lnTo>
                    <a:pt x="177" y="32"/>
                  </a:lnTo>
                  <a:lnTo>
                    <a:pt x="150" y="47"/>
                  </a:lnTo>
                  <a:lnTo>
                    <a:pt x="125" y="64"/>
                  </a:lnTo>
                  <a:lnTo>
                    <a:pt x="102" y="84"/>
                  </a:lnTo>
                  <a:lnTo>
                    <a:pt x="80" y="105"/>
                  </a:lnTo>
                  <a:lnTo>
                    <a:pt x="61" y="130"/>
                  </a:lnTo>
                  <a:lnTo>
                    <a:pt x="43" y="155"/>
                  </a:lnTo>
                  <a:lnTo>
                    <a:pt x="29" y="184"/>
                  </a:lnTo>
                  <a:lnTo>
                    <a:pt x="18" y="212"/>
                  </a:lnTo>
                  <a:lnTo>
                    <a:pt x="9" y="241"/>
                  </a:lnTo>
                  <a:lnTo>
                    <a:pt x="4" y="271"/>
                  </a:lnTo>
                  <a:lnTo>
                    <a:pt x="0" y="302"/>
                  </a:lnTo>
                  <a:lnTo>
                    <a:pt x="2" y="332"/>
                  </a:lnTo>
                  <a:lnTo>
                    <a:pt x="4" y="362"/>
                  </a:lnTo>
                  <a:lnTo>
                    <a:pt x="11" y="393"/>
                  </a:lnTo>
                  <a:lnTo>
                    <a:pt x="21" y="423"/>
                  </a:lnTo>
                  <a:lnTo>
                    <a:pt x="34" y="452"/>
                  </a:lnTo>
                  <a:lnTo>
                    <a:pt x="48" y="478"/>
                  </a:lnTo>
                  <a:lnTo>
                    <a:pt x="66" y="503"/>
                  </a:lnTo>
                  <a:lnTo>
                    <a:pt x="84" y="527"/>
                  </a:lnTo>
                  <a:lnTo>
                    <a:pt x="107" y="548"/>
                  </a:lnTo>
                  <a:lnTo>
                    <a:pt x="130" y="568"/>
                  </a:lnTo>
                  <a:lnTo>
                    <a:pt x="157" y="584"/>
                  </a:lnTo>
                  <a:lnTo>
                    <a:pt x="186" y="598"/>
                  </a:lnTo>
                  <a:lnTo>
                    <a:pt x="214" y="610"/>
                  </a:lnTo>
                  <a:lnTo>
                    <a:pt x="245" y="618"/>
                  </a:lnTo>
                  <a:lnTo>
                    <a:pt x="275" y="623"/>
                  </a:lnTo>
                  <a:lnTo>
                    <a:pt x="305" y="626"/>
                  </a:lnTo>
                  <a:lnTo>
                    <a:pt x="336" y="625"/>
                  </a:lnTo>
                  <a:lnTo>
                    <a:pt x="366" y="621"/>
                  </a:lnTo>
                  <a:lnTo>
                    <a:pt x="395" y="616"/>
                  </a:lnTo>
                  <a:lnTo>
                    <a:pt x="423" y="607"/>
                  </a:lnTo>
                  <a:lnTo>
                    <a:pt x="452" y="594"/>
                  </a:lnTo>
                  <a:lnTo>
                    <a:pt x="478" y="580"/>
                  </a:lnTo>
                  <a:lnTo>
                    <a:pt x="503" y="562"/>
                  </a:lnTo>
                  <a:lnTo>
                    <a:pt x="527" y="543"/>
                  </a:lnTo>
                  <a:lnTo>
                    <a:pt x="548" y="521"/>
                  </a:lnTo>
                  <a:lnTo>
                    <a:pt x="568" y="496"/>
                  </a:lnTo>
                  <a:lnTo>
                    <a:pt x="586" y="469"/>
                  </a:lnTo>
                  <a:lnTo>
                    <a:pt x="600" y="443"/>
                  </a:lnTo>
                  <a:lnTo>
                    <a:pt x="611" y="414"/>
                  </a:lnTo>
                  <a:lnTo>
                    <a:pt x="620" y="384"/>
                  </a:lnTo>
                  <a:lnTo>
                    <a:pt x="625" y="353"/>
                  </a:lnTo>
                  <a:lnTo>
                    <a:pt x="628" y="323"/>
                  </a:lnTo>
                  <a:lnTo>
                    <a:pt x="627" y="293"/>
                  </a:lnTo>
                  <a:lnTo>
                    <a:pt x="625" y="262"/>
                  </a:lnTo>
                  <a:lnTo>
                    <a:pt x="618" y="232"/>
                  </a:lnTo>
                  <a:lnTo>
                    <a:pt x="609" y="202"/>
                  </a:lnTo>
                  <a:lnTo>
                    <a:pt x="596" y="175"/>
                  </a:lnTo>
                  <a:lnTo>
                    <a:pt x="582" y="148"/>
                  </a:lnTo>
                  <a:lnTo>
                    <a:pt x="564" y="123"/>
                  </a:lnTo>
                  <a:lnTo>
                    <a:pt x="545" y="100"/>
                  </a:lnTo>
                  <a:lnTo>
                    <a:pt x="521" y="79"/>
                  </a:lnTo>
                  <a:lnTo>
                    <a:pt x="498" y="59"/>
                  </a:lnTo>
                  <a:lnTo>
                    <a:pt x="471" y="41"/>
                  </a:lnTo>
                  <a:lnTo>
                    <a:pt x="443" y="27"/>
                  </a:lnTo>
                  <a:lnTo>
                    <a:pt x="414" y="16"/>
                  </a:lnTo>
                  <a:lnTo>
                    <a:pt x="386" y="7"/>
                  </a:lnTo>
                  <a:lnTo>
                    <a:pt x="355" y="2"/>
                  </a:lnTo>
                  <a:lnTo>
                    <a:pt x="325" y="0"/>
                  </a:lnTo>
                  <a:lnTo>
                    <a:pt x="295" y="0"/>
                  </a:lnTo>
                  <a:lnTo>
                    <a:pt x="264" y="4"/>
                  </a:lnTo>
                  <a:lnTo>
                    <a:pt x="234" y="11"/>
                  </a:lnTo>
                  <a:close/>
                  <a:moveTo>
                    <a:pt x="259" y="105"/>
                  </a:moveTo>
                  <a:lnTo>
                    <a:pt x="280" y="102"/>
                  </a:lnTo>
                  <a:lnTo>
                    <a:pt x="300" y="98"/>
                  </a:lnTo>
                  <a:lnTo>
                    <a:pt x="321" y="98"/>
                  </a:lnTo>
                  <a:lnTo>
                    <a:pt x="343" y="100"/>
                  </a:lnTo>
                  <a:lnTo>
                    <a:pt x="362" y="104"/>
                  </a:lnTo>
                  <a:lnTo>
                    <a:pt x="382" y="109"/>
                  </a:lnTo>
                  <a:lnTo>
                    <a:pt x="402" y="118"/>
                  </a:lnTo>
                  <a:lnTo>
                    <a:pt x="421" y="127"/>
                  </a:lnTo>
                  <a:lnTo>
                    <a:pt x="439" y="139"/>
                  </a:lnTo>
                  <a:lnTo>
                    <a:pt x="455" y="152"/>
                  </a:lnTo>
                  <a:lnTo>
                    <a:pt x="471" y="166"/>
                  </a:lnTo>
                  <a:lnTo>
                    <a:pt x="486" y="182"/>
                  </a:lnTo>
                  <a:lnTo>
                    <a:pt x="496" y="200"/>
                  </a:lnTo>
                  <a:lnTo>
                    <a:pt x="507" y="218"/>
                  </a:lnTo>
                  <a:lnTo>
                    <a:pt x="514" y="237"/>
                  </a:lnTo>
                  <a:lnTo>
                    <a:pt x="521" y="257"/>
                  </a:lnTo>
                  <a:lnTo>
                    <a:pt x="528" y="298"/>
                  </a:lnTo>
                  <a:lnTo>
                    <a:pt x="527" y="341"/>
                  </a:lnTo>
                  <a:lnTo>
                    <a:pt x="518" y="382"/>
                  </a:lnTo>
                  <a:lnTo>
                    <a:pt x="500" y="419"/>
                  </a:lnTo>
                  <a:lnTo>
                    <a:pt x="487" y="437"/>
                  </a:lnTo>
                  <a:lnTo>
                    <a:pt x="475" y="455"/>
                  </a:lnTo>
                  <a:lnTo>
                    <a:pt x="459" y="469"/>
                  </a:lnTo>
                  <a:lnTo>
                    <a:pt x="443" y="484"/>
                  </a:lnTo>
                  <a:lnTo>
                    <a:pt x="427" y="496"/>
                  </a:lnTo>
                  <a:lnTo>
                    <a:pt x="409" y="505"/>
                  </a:lnTo>
                  <a:lnTo>
                    <a:pt x="389" y="514"/>
                  </a:lnTo>
                  <a:lnTo>
                    <a:pt x="370" y="519"/>
                  </a:lnTo>
                  <a:lnTo>
                    <a:pt x="350" y="525"/>
                  </a:lnTo>
                  <a:lnTo>
                    <a:pt x="329" y="527"/>
                  </a:lnTo>
                  <a:lnTo>
                    <a:pt x="309" y="527"/>
                  </a:lnTo>
                  <a:lnTo>
                    <a:pt x="287" y="525"/>
                  </a:lnTo>
                  <a:lnTo>
                    <a:pt x="266" y="521"/>
                  </a:lnTo>
                  <a:lnTo>
                    <a:pt x="246" y="516"/>
                  </a:lnTo>
                  <a:lnTo>
                    <a:pt x="227" y="509"/>
                  </a:lnTo>
                  <a:lnTo>
                    <a:pt x="207" y="498"/>
                  </a:lnTo>
                  <a:lnTo>
                    <a:pt x="189" y="487"/>
                  </a:lnTo>
                  <a:lnTo>
                    <a:pt x="173" y="473"/>
                  </a:lnTo>
                  <a:lnTo>
                    <a:pt x="157" y="459"/>
                  </a:lnTo>
                  <a:lnTo>
                    <a:pt x="145" y="443"/>
                  </a:lnTo>
                  <a:lnTo>
                    <a:pt x="132" y="427"/>
                  </a:lnTo>
                  <a:lnTo>
                    <a:pt x="121" y="407"/>
                  </a:lnTo>
                  <a:lnTo>
                    <a:pt x="114" y="387"/>
                  </a:lnTo>
                  <a:lnTo>
                    <a:pt x="107" y="368"/>
                  </a:lnTo>
                  <a:lnTo>
                    <a:pt x="104" y="353"/>
                  </a:lnTo>
                  <a:lnTo>
                    <a:pt x="102" y="339"/>
                  </a:lnTo>
                  <a:lnTo>
                    <a:pt x="100" y="327"/>
                  </a:lnTo>
                  <a:lnTo>
                    <a:pt x="100" y="312"/>
                  </a:lnTo>
                  <a:lnTo>
                    <a:pt x="102" y="284"/>
                  </a:lnTo>
                  <a:lnTo>
                    <a:pt x="107" y="257"/>
                  </a:lnTo>
                  <a:lnTo>
                    <a:pt x="116" y="230"/>
                  </a:lnTo>
                  <a:lnTo>
                    <a:pt x="129" y="205"/>
                  </a:lnTo>
                  <a:lnTo>
                    <a:pt x="139" y="188"/>
                  </a:lnTo>
                  <a:lnTo>
                    <a:pt x="154" y="171"/>
                  </a:lnTo>
                  <a:lnTo>
                    <a:pt x="168" y="155"/>
                  </a:lnTo>
                  <a:lnTo>
                    <a:pt x="184" y="143"/>
                  </a:lnTo>
                  <a:lnTo>
                    <a:pt x="200" y="130"/>
                  </a:lnTo>
                  <a:lnTo>
                    <a:pt x="220" y="121"/>
                  </a:lnTo>
                  <a:lnTo>
                    <a:pt x="239" y="113"/>
                  </a:lnTo>
                  <a:lnTo>
                    <a:pt x="259" y="105"/>
                  </a:lnTo>
                  <a:close/>
                </a:path>
              </a:pathLst>
            </a:custGeom>
            <a:solidFill>
              <a:srgbClr val="FFFFFF"/>
            </a:solidFill>
            <a:ln w="9525">
              <a:noFill/>
              <a:round/>
              <a:headEnd/>
              <a:tailEnd/>
            </a:ln>
          </p:spPr>
          <p:txBody>
            <a:bodyPr/>
            <a:lstStyle/>
            <a:p>
              <a:endParaRPr lang="ja-JP" altLang="en-US"/>
            </a:p>
          </p:txBody>
        </p:sp>
        <p:sp>
          <p:nvSpPr>
            <p:cNvPr id="85" name="Freeform 47"/>
            <p:cNvSpPr>
              <a:spLocks/>
            </p:cNvSpPr>
            <p:nvPr/>
          </p:nvSpPr>
          <p:spPr bwMode="auto">
            <a:xfrm>
              <a:off x="2089" y="2635"/>
              <a:ext cx="264" cy="263"/>
            </a:xfrm>
            <a:custGeom>
              <a:avLst/>
              <a:gdLst>
                <a:gd name="T0" fmla="*/ 1 w 528"/>
                <a:gd name="T1" fmla="*/ 0 h 527"/>
                <a:gd name="T2" fmla="*/ 1 w 528"/>
                <a:gd name="T3" fmla="*/ 0 h 527"/>
                <a:gd name="T4" fmla="*/ 1 w 528"/>
                <a:gd name="T5" fmla="*/ 0 h 527"/>
                <a:gd name="T6" fmla="*/ 0 w 528"/>
                <a:gd name="T7" fmla="*/ 0 h 527"/>
                <a:gd name="T8" fmla="*/ 1 w 528"/>
                <a:gd name="T9" fmla="*/ 0 h 527"/>
                <a:gd name="T10" fmla="*/ 1 w 528"/>
                <a:gd name="T11" fmla="*/ 0 h 527"/>
                <a:gd name="T12" fmla="*/ 1 w 528"/>
                <a:gd name="T13" fmla="*/ 0 h 527"/>
                <a:gd name="T14" fmla="*/ 1 w 528"/>
                <a:gd name="T15" fmla="*/ 0 h 527"/>
                <a:gd name="T16" fmla="*/ 1 w 528"/>
                <a:gd name="T17" fmla="*/ 0 h 527"/>
                <a:gd name="T18" fmla="*/ 1 w 528"/>
                <a:gd name="T19" fmla="*/ 0 h 527"/>
                <a:gd name="T20" fmla="*/ 1 w 528"/>
                <a:gd name="T21" fmla="*/ 1 h 527"/>
                <a:gd name="T22" fmla="*/ 1 w 528"/>
                <a:gd name="T23" fmla="*/ 1 h 527"/>
                <a:gd name="T24" fmla="*/ 1 w 528"/>
                <a:gd name="T25" fmla="*/ 1 h 527"/>
                <a:gd name="T26" fmla="*/ 1 w 528"/>
                <a:gd name="T27" fmla="*/ 1 h 527"/>
                <a:gd name="T28" fmla="*/ 1 w 528"/>
                <a:gd name="T29" fmla="*/ 1 h 527"/>
                <a:gd name="T30" fmla="*/ 1 w 528"/>
                <a:gd name="T31" fmla="*/ 1 h 527"/>
                <a:gd name="T32" fmla="*/ 1 w 528"/>
                <a:gd name="T33" fmla="*/ 1 h 527"/>
                <a:gd name="T34" fmla="*/ 1 w 528"/>
                <a:gd name="T35" fmla="*/ 0 h 527"/>
                <a:gd name="T36" fmla="*/ 1 w 528"/>
                <a:gd name="T37" fmla="*/ 0 h 527"/>
                <a:gd name="T38" fmla="*/ 1 w 528"/>
                <a:gd name="T39" fmla="*/ 0 h 527"/>
                <a:gd name="T40" fmla="*/ 1 w 528"/>
                <a:gd name="T41" fmla="*/ 0 h 527"/>
                <a:gd name="T42" fmla="*/ 1 w 528"/>
                <a:gd name="T43" fmla="*/ 0 h 527"/>
                <a:gd name="T44" fmla="*/ 1 w 528"/>
                <a:gd name="T45" fmla="*/ 0 h 527"/>
                <a:gd name="T46" fmla="*/ 1 w 528"/>
                <a:gd name="T47" fmla="*/ 0 h 527"/>
                <a:gd name="T48" fmla="*/ 1 w 528"/>
                <a:gd name="T49" fmla="*/ 0 h 527"/>
                <a:gd name="T50" fmla="*/ 1 w 528"/>
                <a:gd name="T51" fmla="*/ 0 h 527"/>
                <a:gd name="T52" fmla="*/ 1 w 528"/>
                <a:gd name="T53" fmla="*/ 0 h 527"/>
                <a:gd name="T54" fmla="*/ 1 w 528"/>
                <a:gd name="T55" fmla="*/ 0 h 527"/>
                <a:gd name="T56" fmla="*/ 1 w 528"/>
                <a:gd name="T57" fmla="*/ 0 h 527"/>
                <a:gd name="T58" fmla="*/ 1 w 528"/>
                <a:gd name="T59" fmla="*/ 0 h 527"/>
                <a:gd name="T60" fmla="*/ 1 w 528"/>
                <a:gd name="T61" fmla="*/ 0 h 527"/>
                <a:gd name="T62" fmla="*/ 1 w 528"/>
                <a:gd name="T63" fmla="*/ 0 h 527"/>
                <a:gd name="T64" fmla="*/ 1 w 528"/>
                <a:gd name="T65" fmla="*/ 0 h 527"/>
                <a:gd name="T66" fmla="*/ 1 w 528"/>
                <a:gd name="T67" fmla="*/ 0 h 527"/>
                <a:gd name="T68" fmla="*/ 1 w 528"/>
                <a:gd name="T69" fmla="*/ 0 h 527"/>
                <a:gd name="T70" fmla="*/ 1 w 528"/>
                <a:gd name="T71" fmla="*/ 0 h 527"/>
                <a:gd name="T72" fmla="*/ 1 w 528"/>
                <a:gd name="T73" fmla="*/ 0 h 527"/>
                <a:gd name="T74" fmla="*/ 1 w 528"/>
                <a:gd name="T75" fmla="*/ 0 h 527"/>
                <a:gd name="T76" fmla="*/ 1 w 528"/>
                <a:gd name="T77" fmla="*/ 0 h 527"/>
                <a:gd name="T78" fmla="*/ 1 w 528"/>
                <a:gd name="T79" fmla="*/ 0 h 527"/>
                <a:gd name="T80" fmla="*/ 1 w 528"/>
                <a:gd name="T81" fmla="*/ 0 h 527"/>
                <a:gd name="T82" fmla="*/ 1 w 528"/>
                <a:gd name="T83" fmla="*/ 0 h 527"/>
                <a:gd name="T84" fmla="*/ 1 w 528"/>
                <a:gd name="T85" fmla="*/ 0 h 527"/>
                <a:gd name="T86" fmla="*/ 1 w 528"/>
                <a:gd name="T87" fmla="*/ 0 h 527"/>
                <a:gd name="T88" fmla="*/ 1 w 528"/>
                <a:gd name="T89" fmla="*/ 0 h 527"/>
                <a:gd name="T90" fmla="*/ 1 w 528"/>
                <a:gd name="T91" fmla="*/ 0 h 527"/>
                <a:gd name="T92" fmla="*/ 1 w 528"/>
                <a:gd name="T93" fmla="*/ 0 h 527"/>
                <a:gd name="T94" fmla="*/ 1 w 528"/>
                <a:gd name="T95" fmla="*/ 0 h 527"/>
                <a:gd name="T96" fmla="*/ 1 w 528"/>
                <a:gd name="T97" fmla="*/ 0 h 527"/>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528"/>
                <a:gd name="T148" fmla="*/ 0 h 527"/>
                <a:gd name="T149" fmla="*/ 528 w 528"/>
                <a:gd name="T150" fmla="*/ 527 h 527"/>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528" h="527">
                  <a:moveTo>
                    <a:pt x="36" y="130"/>
                  </a:moveTo>
                  <a:lnTo>
                    <a:pt x="14" y="179"/>
                  </a:lnTo>
                  <a:lnTo>
                    <a:pt x="2" y="230"/>
                  </a:lnTo>
                  <a:lnTo>
                    <a:pt x="0" y="280"/>
                  </a:lnTo>
                  <a:lnTo>
                    <a:pt x="9" y="330"/>
                  </a:lnTo>
                  <a:lnTo>
                    <a:pt x="27" y="378"/>
                  </a:lnTo>
                  <a:lnTo>
                    <a:pt x="54" y="421"/>
                  </a:lnTo>
                  <a:lnTo>
                    <a:pt x="89" y="459"/>
                  </a:lnTo>
                  <a:lnTo>
                    <a:pt x="132" y="491"/>
                  </a:lnTo>
                  <a:lnTo>
                    <a:pt x="157" y="503"/>
                  </a:lnTo>
                  <a:lnTo>
                    <a:pt x="180" y="512"/>
                  </a:lnTo>
                  <a:lnTo>
                    <a:pt x="205" y="519"/>
                  </a:lnTo>
                  <a:lnTo>
                    <a:pt x="232" y="525"/>
                  </a:lnTo>
                  <a:lnTo>
                    <a:pt x="257" y="527"/>
                  </a:lnTo>
                  <a:lnTo>
                    <a:pt x="282" y="527"/>
                  </a:lnTo>
                  <a:lnTo>
                    <a:pt x="307" y="523"/>
                  </a:lnTo>
                  <a:lnTo>
                    <a:pt x="332" y="518"/>
                  </a:lnTo>
                  <a:lnTo>
                    <a:pt x="357" y="510"/>
                  </a:lnTo>
                  <a:lnTo>
                    <a:pt x="380" y="500"/>
                  </a:lnTo>
                  <a:lnTo>
                    <a:pt x="402" y="487"/>
                  </a:lnTo>
                  <a:lnTo>
                    <a:pt x="423" y="473"/>
                  </a:lnTo>
                  <a:lnTo>
                    <a:pt x="443" y="457"/>
                  </a:lnTo>
                  <a:lnTo>
                    <a:pt x="461" y="437"/>
                  </a:lnTo>
                  <a:lnTo>
                    <a:pt x="478" y="418"/>
                  </a:lnTo>
                  <a:lnTo>
                    <a:pt x="493" y="394"/>
                  </a:lnTo>
                  <a:lnTo>
                    <a:pt x="514" y="346"/>
                  </a:lnTo>
                  <a:lnTo>
                    <a:pt x="527" y="296"/>
                  </a:lnTo>
                  <a:lnTo>
                    <a:pt x="528" y="245"/>
                  </a:lnTo>
                  <a:lnTo>
                    <a:pt x="520" y="195"/>
                  </a:lnTo>
                  <a:lnTo>
                    <a:pt x="502" y="146"/>
                  </a:lnTo>
                  <a:lnTo>
                    <a:pt x="475" y="104"/>
                  </a:lnTo>
                  <a:lnTo>
                    <a:pt x="439" y="66"/>
                  </a:lnTo>
                  <a:lnTo>
                    <a:pt x="396" y="34"/>
                  </a:lnTo>
                  <a:lnTo>
                    <a:pt x="373" y="22"/>
                  </a:lnTo>
                  <a:lnTo>
                    <a:pt x="348" y="13"/>
                  </a:lnTo>
                  <a:lnTo>
                    <a:pt x="323" y="5"/>
                  </a:lnTo>
                  <a:lnTo>
                    <a:pt x="298" y="2"/>
                  </a:lnTo>
                  <a:lnTo>
                    <a:pt x="271" y="0"/>
                  </a:lnTo>
                  <a:lnTo>
                    <a:pt x="246" y="0"/>
                  </a:lnTo>
                  <a:lnTo>
                    <a:pt x="221" y="4"/>
                  </a:lnTo>
                  <a:lnTo>
                    <a:pt x="196" y="9"/>
                  </a:lnTo>
                  <a:lnTo>
                    <a:pt x="173" y="16"/>
                  </a:lnTo>
                  <a:lnTo>
                    <a:pt x="148" y="27"/>
                  </a:lnTo>
                  <a:lnTo>
                    <a:pt x="127" y="38"/>
                  </a:lnTo>
                  <a:lnTo>
                    <a:pt x="105" y="52"/>
                  </a:lnTo>
                  <a:lnTo>
                    <a:pt x="86" y="70"/>
                  </a:lnTo>
                  <a:lnTo>
                    <a:pt x="68" y="88"/>
                  </a:lnTo>
                  <a:lnTo>
                    <a:pt x="50" y="107"/>
                  </a:lnTo>
                  <a:lnTo>
                    <a:pt x="36" y="130"/>
                  </a:lnTo>
                  <a:close/>
                </a:path>
              </a:pathLst>
            </a:custGeom>
            <a:solidFill>
              <a:srgbClr val="FFFFFF"/>
            </a:solidFill>
            <a:ln w="9525">
              <a:noFill/>
              <a:round/>
              <a:headEnd/>
              <a:tailEnd/>
            </a:ln>
          </p:spPr>
          <p:txBody>
            <a:bodyPr/>
            <a:lstStyle/>
            <a:p>
              <a:endParaRPr lang="ja-JP" altLang="en-US"/>
            </a:p>
          </p:txBody>
        </p:sp>
        <p:sp>
          <p:nvSpPr>
            <p:cNvPr id="86" name="Freeform 48"/>
            <p:cNvSpPr>
              <a:spLocks noEditPoints="1"/>
            </p:cNvSpPr>
            <p:nvPr/>
          </p:nvSpPr>
          <p:spPr bwMode="auto">
            <a:xfrm>
              <a:off x="2064" y="2610"/>
              <a:ext cx="314" cy="313"/>
            </a:xfrm>
            <a:custGeom>
              <a:avLst/>
              <a:gdLst>
                <a:gd name="T0" fmla="*/ 1 w 628"/>
                <a:gd name="T1" fmla="*/ 1 h 626"/>
                <a:gd name="T2" fmla="*/ 1 w 628"/>
                <a:gd name="T3" fmla="*/ 1 h 626"/>
                <a:gd name="T4" fmla="*/ 1 w 628"/>
                <a:gd name="T5" fmla="*/ 1 h 626"/>
                <a:gd name="T6" fmla="*/ 1 w 628"/>
                <a:gd name="T7" fmla="*/ 1 h 626"/>
                <a:gd name="T8" fmla="*/ 1 w 628"/>
                <a:gd name="T9" fmla="*/ 1 h 626"/>
                <a:gd name="T10" fmla="*/ 1 w 628"/>
                <a:gd name="T11" fmla="*/ 1 h 626"/>
                <a:gd name="T12" fmla="*/ 1 w 628"/>
                <a:gd name="T13" fmla="*/ 1 h 626"/>
                <a:gd name="T14" fmla="*/ 1 w 628"/>
                <a:gd name="T15" fmla="*/ 1 h 626"/>
                <a:gd name="T16" fmla="*/ 1 w 628"/>
                <a:gd name="T17" fmla="*/ 1 h 626"/>
                <a:gd name="T18" fmla="*/ 1 w 628"/>
                <a:gd name="T19" fmla="*/ 1 h 626"/>
                <a:gd name="T20" fmla="*/ 1 w 628"/>
                <a:gd name="T21" fmla="*/ 1 h 626"/>
                <a:gd name="T22" fmla="*/ 1 w 628"/>
                <a:gd name="T23" fmla="*/ 1 h 626"/>
                <a:gd name="T24" fmla="*/ 1 w 628"/>
                <a:gd name="T25" fmla="*/ 1 h 626"/>
                <a:gd name="T26" fmla="*/ 1 w 628"/>
                <a:gd name="T27" fmla="*/ 1 h 626"/>
                <a:gd name="T28" fmla="*/ 1 w 628"/>
                <a:gd name="T29" fmla="*/ 1 h 626"/>
                <a:gd name="T30" fmla="*/ 1 w 628"/>
                <a:gd name="T31" fmla="*/ 1 h 626"/>
                <a:gd name="T32" fmla="*/ 1 w 628"/>
                <a:gd name="T33" fmla="*/ 1 h 626"/>
                <a:gd name="T34" fmla="*/ 1 w 628"/>
                <a:gd name="T35" fmla="*/ 1 h 626"/>
                <a:gd name="T36" fmla="*/ 1 w 628"/>
                <a:gd name="T37" fmla="*/ 1 h 626"/>
                <a:gd name="T38" fmla="*/ 1 w 628"/>
                <a:gd name="T39" fmla="*/ 1 h 626"/>
                <a:gd name="T40" fmla="*/ 1 w 628"/>
                <a:gd name="T41" fmla="*/ 1 h 626"/>
                <a:gd name="T42" fmla="*/ 1 w 628"/>
                <a:gd name="T43" fmla="*/ 1 h 626"/>
                <a:gd name="T44" fmla="*/ 1 w 628"/>
                <a:gd name="T45" fmla="*/ 1 h 626"/>
                <a:gd name="T46" fmla="*/ 1 w 628"/>
                <a:gd name="T47" fmla="*/ 1 h 626"/>
                <a:gd name="T48" fmla="*/ 1 w 628"/>
                <a:gd name="T49" fmla="*/ 1 h 626"/>
                <a:gd name="T50" fmla="*/ 1 w 628"/>
                <a:gd name="T51" fmla="*/ 1 h 626"/>
                <a:gd name="T52" fmla="*/ 1 w 628"/>
                <a:gd name="T53" fmla="*/ 1 h 626"/>
                <a:gd name="T54" fmla="*/ 1 w 628"/>
                <a:gd name="T55" fmla="*/ 1 h 626"/>
                <a:gd name="T56" fmla="*/ 1 w 628"/>
                <a:gd name="T57" fmla="*/ 1 h 626"/>
                <a:gd name="T58" fmla="*/ 1 w 628"/>
                <a:gd name="T59" fmla="*/ 1 h 626"/>
                <a:gd name="T60" fmla="*/ 1 w 628"/>
                <a:gd name="T61" fmla="*/ 1 h 626"/>
                <a:gd name="T62" fmla="*/ 1 w 628"/>
                <a:gd name="T63" fmla="*/ 0 h 626"/>
                <a:gd name="T64" fmla="*/ 1 w 628"/>
                <a:gd name="T65" fmla="*/ 1 h 626"/>
                <a:gd name="T66" fmla="*/ 1 w 628"/>
                <a:gd name="T67" fmla="*/ 1 h 626"/>
                <a:gd name="T68" fmla="*/ 1 w 628"/>
                <a:gd name="T69" fmla="*/ 1 h 626"/>
                <a:gd name="T70" fmla="*/ 1 w 628"/>
                <a:gd name="T71" fmla="*/ 1 h 626"/>
                <a:gd name="T72" fmla="*/ 1 w 628"/>
                <a:gd name="T73" fmla="*/ 1 h 626"/>
                <a:gd name="T74" fmla="*/ 1 w 628"/>
                <a:gd name="T75" fmla="*/ 1 h 626"/>
                <a:gd name="T76" fmla="*/ 1 w 628"/>
                <a:gd name="T77" fmla="*/ 1 h 626"/>
                <a:gd name="T78" fmla="*/ 1 w 628"/>
                <a:gd name="T79" fmla="*/ 1 h 626"/>
                <a:gd name="T80" fmla="*/ 1 w 628"/>
                <a:gd name="T81" fmla="*/ 1 h 626"/>
                <a:gd name="T82" fmla="*/ 1 w 628"/>
                <a:gd name="T83" fmla="*/ 1 h 626"/>
                <a:gd name="T84" fmla="*/ 1 w 628"/>
                <a:gd name="T85" fmla="*/ 1 h 626"/>
                <a:gd name="T86" fmla="*/ 1 w 628"/>
                <a:gd name="T87" fmla="*/ 1 h 626"/>
                <a:gd name="T88" fmla="*/ 1 w 628"/>
                <a:gd name="T89" fmla="*/ 1 h 626"/>
                <a:gd name="T90" fmla="*/ 1 w 628"/>
                <a:gd name="T91" fmla="*/ 1 h 626"/>
                <a:gd name="T92" fmla="*/ 1 w 628"/>
                <a:gd name="T93" fmla="*/ 1 h 626"/>
                <a:gd name="T94" fmla="*/ 1 w 628"/>
                <a:gd name="T95" fmla="*/ 1 h 626"/>
                <a:gd name="T96" fmla="*/ 1 w 628"/>
                <a:gd name="T97" fmla="*/ 1 h 626"/>
                <a:gd name="T98" fmla="*/ 1 w 628"/>
                <a:gd name="T99" fmla="*/ 1 h 626"/>
                <a:gd name="T100" fmla="*/ 1 w 628"/>
                <a:gd name="T101" fmla="*/ 1 h 626"/>
                <a:gd name="T102" fmla="*/ 1 w 628"/>
                <a:gd name="T103" fmla="*/ 1 h 626"/>
                <a:gd name="T104" fmla="*/ 1 w 628"/>
                <a:gd name="T105" fmla="*/ 1 h 626"/>
                <a:gd name="T106" fmla="*/ 1 w 628"/>
                <a:gd name="T107" fmla="*/ 1 h 626"/>
                <a:gd name="T108" fmla="*/ 1 w 628"/>
                <a:gd name="T109" fmla="*/ 1 h 626"/>
                <a:gd name="T110" fmla="*/ 1 w 628"/>
                <a:gd name="T111" fmla="*/ 1 h 626"/>
                <a:gd name="T112" fmla="*/ 1 w 628"/>
                <a:gd name="T113" fmla="*/ 1 h 626"/>
                <a:gd name="T114" fmla="*/ 1 w 628"/>
                <a:gd name="T115" fmla="*/ 1 h 626"/>
                <a:gd name="T116" fmla="*/ 1 w 628"/>
                <a:gd name="T117" fmla="*/ 1 h 626"/>
                <a:gd name="T118" fmla="*/ 1 w 628"/>
                <a:gd name="T119" fmla="*/ 1 h 626"/>
                <a:gd name="T120" fmla="*/ 1 w 628"/>
                <a:gd name="T121" fmla="*/ 1 h 626"/>
                <a:gd name="T122" fmla="*/ 1 w 628"/>
                <a:gd name="T123" fmla="*/ 1 h 626"/>
                <a:gd name="T124" fmla="*/ 1 w 628"/>
                <a:gd name="T125" fmla="*/ 1 h 62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628"/>
                <a:gd name="T190" fmla="*/ 0 h 626"/>
                <a:gd name="T191" fmla="*/ 628 w 628"/>
                <a:gd name="T192" fmla="*/ 626 h 62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628" h="626">
                  <a:moveTo>
                    <a:pt x="234" y="11"/>
                  </a:moveTo>
                  <a:lnTo>
                    <a:pt x="204" y="20"/>
                  </a:lnTo>
                  <a:lnTo>
                    <a:pt x="177" y="32"/>
                  </a:lnTo>
                  <a:lnTo>
                    <a:pt x="150" y="47"/>
                  </a:lnTo>
                  <a:lnTo>
                    <a:pt x="125" y="64"/>
                  </a:lnTo>
                  <a:lnTo>
                    <a:pt x="102" y="84"/>
                  </a:lnTo>
                  <a:lnTo>
                    <a:pt x="80" y="105"/>
                  </a:lnTo>
                  <a:lnTo>
                    <a:pt x="61" y="130"/>
                  </a:lnTo>
                  <a:lnTo>
                    <a:pt x="43" y="155"/>
                  </a:lnTo>
                  <a:lnTo>
                    <a:pt x="29" y="184"/>
                  </a:lnTo>
                  <a:lnTo>
                    <a:pt x="18" y="212"/>
                  </a:lnTo>
                  <a:lnTo>
                    <a:pt x="9" y="241"/>
                  </a:lnTo>
                  <a:lnTo>
                    <a:pt x="4" y="271"/>
                  </a:lnTo>
                  <a:lnTo>
                    <a:pt x="0" y="302"/>
                  </a:lnTo>
                  <a:lnTo>
                    <a:pt x="2" y="332"/>
                  </a:lnTo>
                  <a:lnTo>
                    <a:pt x="4" y="362"/>
                  </a:lnTo>
                  <a:lnTo>
                    <a:pt x="11" y="393"/>
                  </a:lnTo>
                  <a:lnTo>
                    <a:pt x="21" y="423"/>
                  </a:lnTo>
                  <a:lnTo>
                    <a:pt x="34" y="452"/>
                  </a:lnTo>
                  <a:lnTo>
                    <a:pt x="48" y="478"/>
                  </a:lnTo>
                  <a:lnTo>
                    <a:pt x="66" y="503"/>
                  </a:lnTo>
                  <a:lnTo>
                    <a:pt x="84" y="527"/>
                  </a:lnTo>
                  <a:lnTo>
                    <a:pt x="107" y="548"/>
                  </a:lnTo>
                  <a:lnTo>
                    <a:pt x="130" y="568"/>
                  </a:lnTo>
                  <a:lnTo>
                    <a:pt x="157" y="584"/>
                  </a:lnTo>
                  <a:lnTo>
                    <a:pt x="186" y="598"/>
                  </a:lnTo>
                  <a:lnTo>
                    <a:pt x="214" y="610"/>
                  </a:lnTo>
                  <a:lnTo>
                    <a:pt x="245" y="618"/>
                  </a:lnTo>
                  <a:lnTo>
                    <a:pt x="275" y="623"/>
                  </a:lnTo>
                  <a:lnTo>
                    <a:pt x="305" y="626"/>
                  </a:lnTo>
                  <a:lnTo>
                    <a:pt x="336" y="625"/>
                  </a:lnTo>
                  <a:lnTo>
                    <a:pt x="366" y="621"/>
                  </a:lnTo>
                  <a:lnTo>
                    <a:pt x="395" y="616"/>
                  </a:lnTo>
                  <a:lnTo>
                    <a:pt x="423" y="607"/>
                  </a:lnTo>
                  <a:lnTo>
                    <a:pt x="452" y="594"/>
                  </a:lnTo>
                  <a:lnTo>
                    <a:pt x="478" y="580"/>
                  </a:lnTo>
                  <a:lnTo>
                    <a:pt x="503" y="562"/>
                  </a:lnTo>
                  <a:lnTo>
                    <a:pt x="527" y="543"/>
                  </a:lnTo>
                  <a:lnTo>
                    <a:pt x="548" y="521"/>
                  </a:lnTo>
                  <a:lnTo>
                    <a:pt x="568" y="496"/>
                  </a:lnTo>
                  <a:lnTo>
                    <a:pt x="586" y="469"/>
                  </a:lnTo>
                  <a:lnTo>
                    <a:pt x="600" y="443"/>
                  </a:lnTo>
                  <a:lnTo>
                    <a:pt x="611" y="414"/>
                  </a:lnTo>
                  <a:lnTo>
                    <a:pt x="620" y="384"/>
                  </a:lnTo>
                  <a:lnTo>
                    <a:pt x="625" y="353"/>
                  </a:lnTo>
                  <a:lnTo>
                    <a:pt x="628" y="323"/>
                  </a:lnTo>
                  <a:lnTo>
                    <a:pt x="627" y="293"/>
                  </a:lnTo>
                  <a:lnTo>
                    <a:pt x="625" y="262"/>
                  </a:lnTo>
                  <a:lnTo>
                    <a:pt x="618" y="232"/>
                  </a:lnTo>
                  <a:lnTo>
                    <a:pt x="609" y="202"/>
                  </a:lnTo>
                  <a:lnTo>
                    <a:pt x="596" y="175"/>
                  </a:lnTo>
                  <a:lnTo>
                    <a:pt x="582" y="148"/>
                  </a:lnTo>
                  <a:lnTo>
                    <a:pt x="564" y="123"/>
                  </a:lnTo>
                  <a:lnTo>
                    <a:pt x="545" y="100"/>
                  </a:lnTo>
                  <a:lnTo>
                    <a:pt x="521" y="79"/>
                  </a:lnTo>
                  <a:lnTo>
                    <a:pt x="498" y="59"/>
                  </a:lnTo>
                  <a:lnTo>
                    <a:pt x="471" y="41"/>
                  </a:lnTo>
                  <a:lnTo>
                    <a:pt x="443" y="27"/>
                  </a:lnTo>
                  <a:lnTo>
                    <a:pt x="414" y="16"/>
                  </a:lnTo>
                  <a:lnTo>
                    <a:pt x="386" y="7"/>
                  </a:lnTo>
                  <a:lnTo>
                    <a:pt x="355" y="2"/>
                  </a:lnTo>
                  <a:lnTo>
                    <a:pt x="325" y="0"/>
                  </a:lnTo>
                  <a:lnTo>
                    <a:pt x="295" y="0"/>
                  </a:lnTo>
                  <a:lnTo>
                    <a:pt x="264" y="4"/>
                  </a:lnTo>
                  <a:lnTo>
                    <a:pt x="234" y="11"/>
                  </a:lnTo>
                  <a:close/>
                  <a:moveTo>
                    <a:pt x="259" y="105"/>
                  </a:moveTo>
                  <a:lnTo>
                    <a:pt x="280" y="102"/>
                  </a:lnTo>
                  <a:lnTo>
                    <a:pt x="300" y="98"/>
                  </a:lnTo>
                  <a:lnTo>
                    <a:pt x="321" y="98"/>
                  </a:lnTo>
                  <a:lnTo>
                    <a:pt x="343" y="100"/>
                  </a:lnTo>
                  <a:lnTo>
                    <a:pt x="362" y="104"/>
                  </a:lnTo>
                  <a:lnTo>
                    <a:pt x="382" y="109"/>
                  </a:lnTo>
                  <a:lnTo>
                    <a:pt x="402" y="118"/>
                  </a:lnTo>
                  <a:lnTo>
                    <a:pt x="421" y="127"/>
                  </a:lnTo>
                  <a:lnTo>
                    <a:pt x="439" y="139"/>
                  </a:lnTo>
                  <a:lnTo>
                    <a:pt x="455" y="152"/>
                  </a:lnTo>
                  <a:lnTo>
                    <a:pt x="471" y="166"/>
                  </a:lnTo>
                  <a:lnTo>
                    <a:pt x="486" y="182"/>
                  </a:lnTo>
                  <a:lnTo>
                    <a:pt x="496" y="200"/>
                  </a:lnTo>
                  <a:lnTo>
                    <a:pt x="507" y="218"/>
                  </a:lnTo>
                  <a:lnTo>
                    <a:pt x="514" y="237"/>
                  </a:lnTo>
                  <a:lnTo>
                    <a:pt x="521" y="257"/>
                  </a:lnTo>
                  <a:lnTo>
                    <a:pt x="528" y="298"/>
                  </a:lnTo>
                  <a:lnTo>
                    <a:pt x="527" y="341"/>
                  </a:lnTo>
                  <a:lnTo>
                    <a:pt x="518" y="382"/>
                  </a:lnTo>
                  <a:lnTo>
                    <a:pt x="500" y="419"/>
                  </a:lnTo>
                  <a:lnTo>
                    <a:pt x="487" y="437"/>
                  </a:lnTo>
                  <a:lnTo>
                    <a:pt x="475" y="455"/>
                  </a:lnTo>
                  <a:lnTo>
                    <a:pt x="459" y="469"/>
                  </a:lnTo>
                  <a:lnTo>
                    <a:pt x="443" y="484"/>
                  </a:lnTo>
                  <a:lnTo>
                    <a:pt x="427" y="496"/>
                  </a:lnTo>
                  <a:lnTo>
                    <a:pt x="409" y="505"/>
                  </a:lnTo>
                  <a:lnTo>
                    <a:pt x="389" y="514"/>
                  </a:lnTo>
                  <a:lnTo>
                    <a:pt x="370" y="519"/>
                  </a:lnTo>
                  <a:lnTo>
                    <a:pt x="350" y="525"/>
                  </a:lnTo>
                  <a:lnTo>
                    <a:pt x="329" y="527"/>
                  </a:lnTo>
                  <a:lnTo>
                    <a:pt x="309" y="527"/>
                  </a:lnTo>
                  <a:lnTo>
                    <a:pt x="287" y="525"/>
                  </a:lnTo>
                  <a:lnTo>
                    <a:pt x="266" y="521"/>
                  </a:lnTo>
                  <a:lnTo>
                    <a:pt x="246" y="516"/>
                  </a:lnTo>
                  <a:lnTo>
                    <a:pt x="227" y="509"/>
                  </a:lnTo>
                  <a:lnTo>
                    <a:pt x="207" y="498"/>
                  </a:lnTo>
                  <a:lnTo>
                    <a:pt x="189" y="487"/>
                  </a:lnTo>
                  <a:lnTo>
                    <a:pt x="173" y="473"/>
                  </a:lnTo>
                  <a:lnTo>
                    <a:pt x="157" y="459"/>
                  </a:lnTo>
                  <a:lnTo>
                    <a:pt x="145" y="443"/>
                  </a:lnTo>
                  <a:lnTo>
                    <a:pt x="132" y="427"/>
                  </a:lnTo>
                  <a:lnTo>
                    <a:pt x="121" y="407"/>
                  </a:lnTo>
                  <a:lnTo>
                    <a:pt x="114" y="387"/>
                  </a:lnTo>
                  <a:lnTo>
                    <a:pt x="107" y="368"/>
                  </a:lnTo>
                  <a:lnTo>
                    <a:pt x="104" y="353"/>
                  </a:lnTo>
                  <a:lnTo>
                    <a:pt x="102" y="339"/>
                  </a:lnTo>
                  <a:lnTo>
                    <a:pt x="100" y="327"/>
                  </a:lnTo>
                  <a:lnTo>
                    <a:pt x="100" y="312"/>
                  </a:lnTo>
                  <a:lnTo>
                    <a:pt x="102" y="284"/>
                  </a:lnTo>
                  <a:lnTo>
                    <a:pt x="107" y="257"/>
                  </a:lnTo>
                  <a:lnTo>
                    <a:pt x="116" y="230"/>
                  </a:lnTo>
                  <a:lnTo>
                    <a:pt x="129" y="205"/>
                  </a:lnTo>
                  <a:lnTo>
                    <a:pt x="139" y="188"/>
                  </a:lnTo>
                  <a:lnTo>
                    <a:pt x="154" y="171"/>
                  </a:lnTo>
                  <a:lnTo>
                    <a:pt x="168" y="155"/>
                  </a:lnTo>
                  <a:lnTo>
                    <a:pt x="184" y="143"/>
                  </a:lnTo>
                  <a:lnTo>
                    <a:pt x="200" y="130"/>
                  </a:lnTo>
                  <a:lnTo>
                    <a:pt x="220" y="121"/>
                  </a:lnTo>
                  <a:lnTo>
                    <a:pt x="239" y="113"/>
                  </a:lnTo>
                  <a:lnTo>
                    <a:pt x="259" y="105"/>
                  </a:lnTo>
                  <a:close/>
                </a:path>
              </a:pathLst>
            </a:custGeom>
            <a:solidFill>
              <a:srgbClr val="FFFFFF"/>
            </a:solidFill>
            <a:ln w="9525">
              <a:noFill/>
              <a:round/>
              <a:headEnd/>
              <a:tailEnd/>
            </a:ln>
          </p:spPr>
          <p:txBody>
            <a:bodyPr/>
            <a:lstStyle/>
            <a:p>
              <a:endParaRPr lang="ja-JP" altLang="en-US"/>
            </a:p>
          </p:txBody>
        </p:sp>
        <p:sp>
          <p:nvSpPr>
            <p:cNvPr id="87" name="Freeform 49"/>
            <p:cNvSpPr>
              <a:spLocks/>
            </p:cNvSpPr>
            <p:nvPr/>
          </p:nvSpPr>
          <p:spPr bwMode="auto">
            <a:xfrm>
              <a:off x="2122" y="2668"/>
              <a:ext cx="198" cy="197"/>
            </a:xfrm>
            <a:custGeom>
              <a:avLst/>
              <a:gdLst>
                <a:gd name="T0" fmla="*/ 1 w 396"/>
                <a:gd name="T1" fmla="*/ 0 h 395"/>
                <a:gd name="T2" fmla="*/ 1 w 396"/>
                <a:gd name="T3" fmla="*/ 0 h 395"/>
                <a:gd name="T4" fmla="*/ 1 w 396"/>
                <a:gd name="T5" fmla="*/ 0 h 395"/>
                <a:gd name="T6" fmla="*/ 0 w 396"/>
                <a:gd name="T7" fmla="*/ 0 h 395"/>
                <a:gd name="T8" fmla="*/ 1 w 396"/>
                <a:gd name="T9" fmla="*/ 0 h 395"/>
                <a:gd name="T10" fmla="*/ 1 w 396"/>
                <a:gd name="T11" fmla="*/ 0 h 395"/>
                <a:gd name="T12" fmla="*/ 1 w 396"/>
                <a:gd name="T13" fmla="*/ 0 h 395"/>
                <a:gd name="T14" fmla="*/ 1 w 396"/>
                <a:gd name="T15" fmla="*/ 0 h 395"/>
                <a:gd name="T16" fmla="*/ 1 w 396"/>
                <a:gd name="T17" fmla="*/ 0 h 395"/>
                <a:gd name="T18" fmla="*/ 1 w 396"/>
                <a:gd name="T19" fmla="*/ 0 h 395"/>
                <a:gd name="T20" fmla="*/ 1 w 396"/>
                <a:gd name="T21" fmla="*/ 0 h 395"/>
                <a:gd name="T22" fmla="*/ 1 w 396"/>
                <a:gd name="T23" fmla="*/ 0 h 395"/>
                <a:gd name="T24" fmla="*/ 1 w 396"/>
                <a:gd name="T25" fmla="*/ 0 h 395"/>
                <a:gd name="T26" fmla="*/ 1 w 396"/>
                <a:gd name="T27" fmla="*/ 0 h 395"/>
                <a:gd name="T28" fmla="*/ 1 w 396"/>
                <a:gd name="T29" fmla="*/ 0 h 395"/>
                <a:gd name="T30" fmla="*/ 1 w 396"/>
                <a:gd name="T31" fmla="*/ 0 h 395"/>
                <a:gd name="T32" fmla="*/ 1 w 396"/>
                <a:gd name="T33" fmla="*/ 0 h 395"/>
                <a:gd name="T34" fmla="*/ 1 w 396"/>
                <a:gd name="T35" fmla="*/ 0 h 395"/>
                <a:gd name="T36" fmla="*/ 1 w 396"/>
                <a:gd name="T37" fmla="*/ 0 h 395"/>
                <a:gd name="T38" fmla="*/ 1 w 396"/>
                <a:gd name="T39" fmla="*/ 0 h 395"/>
                <a:gd name="T40" fmla="*/ 1 w 396"/>
                <a:gd name="T41" fmla="*/ 0 h 395"/>
                <a:gd name="T42" fmla="*/ 1 w 396"/>
                <a:gd name="T43" fmla="*/ 0 h 395"/>
                <a:gd name="T44" fmla="*/ 1 w 396"/>
                <a:gd name="T45" fmla="*/ 0 h 395"/>
                <a:gd name="T46" fmla="*/ 1 w 396"/>
                <a:gd name="T47" fmla="*/ 0 h 395"/>
                <a:gd name="T48" fmla="*/ 1 w 396"/>
                <a:gd name="T49" fmla="*/ 0 h 395"/>
                <a:gd name="T50" fmla="*/ 1 w 396"/>
                <a:gd name="T51" fmla="*/ 0 h 395"/>
                <a:gd name="T52" fmla="*/ 1 w 396"/>
                <a:gd name="T53" fmla="*/ 0 h 395"/>
                <a:gd name="T54" fmla="*/ 1 w 396"/>
                <a:gd name="T55" fmla="*/ 0 h 395"/>
                <a:gd name="T56" fmla="*/ 1 w 396"/>
                <a:gd name="T57" fmla="*/ 0 h 395"/>
                <a:gd name="T58" fmla="*/ 1 w 396"/>
                <a:gd name="T59" fmla="*/ 0 h 395"/>
                <a:gd name="T60" fmla="*/ 1 w 396"/>
                <a:gd name="T61" fmla="*/ 0 h 395"/>
                <a:gd name="T62" fmla="*/ 1 w 396"/>
                <a:gd name="T63" fmla="*/ 0 h 395"/>
                <a:gd name="T64" fmla="*/ 1 w 396"/>
                <a:gd name="T65" fmla="*/ 0 h 39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96"/>
                <a:gd name="T100" fmla="*/ 0 h 395"/>
                <a:gd name="T101" fmla="*/ 396 w 396"/>
                <a:gd name="T102" fmla="*/ 395 h 39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96" h="395">
                  <a:moveTo>
                    <a:pt x="27" y="98"/>
                  </a:moveTo>
                  <a:lnTo>
                    <a:pt x="11" y="134"/>
                  </a:lnTo>
                  <a:lnTo>
                    <a:pt x="2" y="173"/>
                  </a:lnTo>
                  <a:lnTo>
                    <a:pt x="0" y="211"/>
                  </a:lnTo>
                  <a:lnTo>
                    <a:pt x="7" y="248"/>
                  </a:lnTo>
                  <a:lnTo>
                    <a:pt x="20" y="284"/>
                  </a:lnTo>
                  <a:lnTo>
                    <a:pt x="39" y="316"/>
                  </a:lnTo>
                  <a:lnTo>
                    <a:pt x="66" y="345"/>
                  </a:lnTo>
                  <a:lnTo>
                    <a:pt x="98" y="368"/>
                  </a:lnTo>
                  <a:lnTo>
                    <a:pt x="134" y="384"/>
                  </a:lnTo>
                  <a:lnTo>
                    <a:pt x="173" y="393"/>
                  </a:lnTo>
                  <a:lnTo>
                    <a:pt x="211" y="395"/>
                  </a:lnTo>
                  <a:lnTo>
                    <a:pt x="248" y="387"/>
                  </a:lnTo>
                  <a:lnTo>
                    <a:pt x="284" y="375"/>
                  </a:lnTo>
                  <a:lnTo>
                    <a:pt x="318" y="355"/>
                  </a:lnTo>
                  <a:lnTo>
                    <a:pt x="346" y="328"/>
                  </a:lnTo>
                  <a:lnTo>
                    <a:pt x="370" y="296"/>
                  </a:lnTo>
                  <a:lnTo>
                    <a:pt x="386" y="261"/>
                  </a:lnTo>
                  <a:lnTo>
                    <a:pt x="395" y="221"/>
                  </a:lnTo>
                  <a:lnTo>
                    <a:pt x="396" y="184"/>
                  </a:lnTo>
                  <a:lnTo>
                    <a:pt x="391" y="146"/>
                  </a:lnTo>
                  <a:lnTo>
                    <a:pt x="377" y="111"/>
                  </a:lnTo>
                  <a:lnTo>
                    <a:pt x="357" y="77"/>
                  </a:lnTo>
                  <a:lnTo>
                    <a:pt x="330" y="48"/>
                  </a:lnTo>
                  <a:lnTo>
                    <a:pt x="298" y="25"/>
                  </a:lnTo>
                  <a:lnTo>
                    <a:pt x="263" y="9"/>
                  </a:lnTo>
                  <a:lnTo>
                    <a:pt x="223" y="0"/>
                  </a:lnTo>
                  <a:lnTo>
                    <a:pt x="186" y="0"/>
                  </a:lnTo>
                  <a:lnTo>
                    <a:pt x="148" y="5"/>
                  </a:lnTo>
                  <a:lnTo>
                    <a:pt x="113" y="20"/>
                  </a:lnTo>
                  <a:lnTo>
                    <a:pt x="79" y="39"/>
                  </a:lnTo>
                  <a:lnTo>
                    <a:pt x="50" y="66"/>
                  </a:lnTo>
                  <a:lnTo>
                    <a:pt x="27" y="98"/>
                  </a:lnTo>
                  <a:close/>
                </a:path>
              </a:pathLst>
            </a:custGeom>
            <a:solidFill>
              <a:srgbClr val="FFFFFF"/>
            </a:solidFill>
            <a:ln w="9525">
              <a:noFill/>
              <a:round/>
              <a:headEnd/>
              <a:tailEnd/>
            </a:ln>
          </p:spPr>
          <p:txBody>
            <a:bodyPr/>
            <a:lstStyle/>
            <a:p>
              <a:endParaRPr lang="ja-JP" altLang="en-US"/>
            </a:p>
          </p:txBody>
        </p:sp>
        <p:sp>
          <p:nvSpPr>
            <p:cNvPr id="88" name="Freeform 50"/>
            <p:cNvSpPr>
              <a:spLocks noEditPoints="1"/>
            </p:cNvSpPr>
            <p:nvPr/>
          </p:nvSpPr>
          <p:spPr bwMode="auto">
            <a:xfrm>
              <a:off x="2097" y="2643"/>
              <a:ext cx="247" cy="247"/>
            </a:xfrm>
            <a:custGeom>
              <a:avLst/>
              <a:gdLst>
                <a:gd name="T0" fmla="*/ 1 w 493"/>
                <a:gd name="T1" fmla="*/ 1 h 494"/>
                <a:gd name="T2" fmla="*/ 1 w 493"/>
                <a:gd name="T3" fmla="*/ 1 h 494"/>
                <a:gd name="T4" fmla="*/ 1 w 493"/>
                <a:gd name="T5" fmla="*/ 1 h 494"/>
                <a:gd name="T6" fmla="*/ 1 w 493"/>
                <a:gd name="T7" fmla="*/ 1 h 494"/>
                <a:gd name="T8" fmla="*/ 1 w 493"/>
                <a:gd name="T9" fmla="*/ 1 h 494"/>
                <a:gd name="T10" fmla="*/ 1 w 493"/>
                <a:gd name="T11" fmla="*/ 1 h 494"/>
                <a:gd name="T12" fmla="*/ 1 w 493"/>
                <a:gd name="T13" fmla="*/ 1 h 494"/>
                <a:gd name="T14" fmla="*/ 1 w 493"/>
                <a:gd name="T15" fmla="*/ 1 h 494"/>
                <a:gd name="T16" fmla="*/ 1 w 493"/>
                <a:gd name="T17" fmla="*/ 1 h 494"/>
                <a:gd name="T18" fmla="*/ 1 w 493"/>
                <a:gd name="T19" fmla="*/ 1 h 494"/>
                <a:gd name="T20" fmla="*/ 1 w 493"/>
                <a:gd name="T21" fmla="*/ 1 h 494"/>
                <a:gd name="T22" fmla="*/ 1 w 493"/>
                <a:gd name="T23" fmla="*/ 1 h 494"/>
                <a:gd name="T24" fmla="*/ 1 w 493"/>
                <a:gd name="T25" fmla="*/ 1 h 494"/>
                <a:gd name="T26" fmla="*/ 1 w 493"/>
                <a:gd name="T27" fmla="*/ 1 h 494"/>
                <a:gd name="T28" fmla="*/ 1 w 493"/>
                <a:gd name="T29" fmla="*/ 1 h 494"/>
                <a:gd name="T30" fmla="*/ 1 w 493"/>
                <a:gd name="T31" fmla="*/ 1 h 494"/>
                <a:gd name="T32" fmla="*/ 1 w 493"/>
                <a:gd name="T33" fmla="*/ 1 h 494"/>
                <a:gd name="T34" fmla="*/ 1 w 493"/>
                <a:gd name="T35" fmla="*/ 1 h 494"/>
                <a:gd name="T36" fmla="*/ 1 w 493"/>
                <a:gd name="T37" fmla="*/ 1 h 494"/>
                <a:gd name="T38" fmla="*/ 1 w 493"/>
                <a:gd name="T39" fmla="*/ 1 h 494"/>
                <a:gd name="T40" fmla="*/ 1 w 493"/>
                <a:gd name="T41" fmla="*/ 1 h 494"/>
                <a:gd name="T42" fmla="*/ 1 w 493"/>
                <a:gd name="T43" fmla="*/ 0 h 494"/>
                <a:gd name="T44" fmla="*/ 1 w 493"/>
                <a:gd name="T45" fmla="*/ 1 h 494"/>
                <a:gd name="T46" fmla="*/ 1 w 493"/>
                <a:gd name="T47" fmla="*/ 1 h 494"/>
                <a:gd name="T48" fmla="*/ 1 w 493"/>
                <a:gd name="T49" fmla="*/ 1 h 494"/>
                <a:gd name="T50" fmla="*/ 1 w 493"/>
                <a:gd name="T51" fmla="*/ 1 h 494"/>
                <a:gd name="T52" fmla="*/ 1 w 493"/>
                <a:gd name="T53" fmla="*/ 1 h 494"/>
                <a:gd name="T54" fmla="*/ 1 w 493"/>
                <a:gd name="T55" fmla="*/ 1 h 494"/>
                <a:gd name="T56" fmla="*/ 1 w 493"/>
                <a:gd name="T57" fmla="*/ 1 h 494"/>
                <a:gd name="T58" fmla="*/ 1 w 493"/>
                <a:gd name="T59" fmla="*/ 1 h 494"/>
                <a:gd name="T60" fmla="*/ 1 w 493"/>
                <a:gd name="T61" fmla="*/ 1 h 494"/>
                <a:gd name="T62" fmla="*/ 1 w 493"/>
                <a:gd name="T63" fmla="*/ 1 h 494"/>
                <a:gd name="T64" fmla="*/ 1 w 493"/>
                <a:gd name="T65" fmla="*/ 1 h 494"/>
                <a:gd name="T66" fmla="*/ 1 w 493"/>
                <a:gd name="T67" fmla="*/ 1 h 494"/>
                <a:gd name="T68" fmla="*/ 1 w 493"/>
                <a:gd name="T69" fmla="*/ 1 h 494"/>
                <a:gd name="T70" fmla="*/ 1 w 493"/>
                <a:gd name="T71" fmla="*/ 1 h 494"/>
                <a:gd name="T72" fmla="*/ 1 w 493"/>
                <a:gd name="T73" fmla="*/ 1 h 494"/>
                <a:gd name="T74" fmla="*/ 1 w 493"/>
                <a:gd name="T75" fmla="*/ 1 h 494"/>
                <a:gd name="T76" fmla="*/ 1 w 493"/>
                <a:gd name="T77" fmla="*/ 1 h 494"/>
                <a:gd name="T78" fmla="*/ 1 w 493"/>
                <a:gd name="T79" fmla="*/ 1 h 494"/>
                <a:gd name="T80" fmla="*/ 1 w 493"/>
                <a:gd name="T81" fmla="*/ 1 h 494"/>
                <a:gd name="T82" fmla="*/ 1 w 493"/>
                <a:gd name="T83" fmla="*/ 1 h 494"/>
                <a:gd name="T84" fmla="*/ 1 w 493"/>
                <a:gd name="T85" fmla="*/ 1 h 494"/>
                <a:gd name="T86" fmla="*/ 1 w 493"/>
                <a:gd name="T87" fmla="*/ 1 h 494"/>
                <a:gd name="T88" fmla="*/ 1 w 493"/>
                <a:gd name="T89" fmla="*/ 1 h 494"/>
                <a:gd name="T90" fmla="*/ 1 w 493"/>
                <a:gd name="T91" fmla="*/ 1 h 494"/>
                <a:gd name="T92" fmla="*/ 1 w 493"/>
                <a:gd name="T93" fmla="*/ 1 h 494"/>
                <a:gd name="T94" fmla="*/ 1 w 493"/>
                <a:gd name="T95" fmla="*/ 1 h 494"/>
                <a:gd name="T96" fmla="*/ 1 w 493"/>
                <a:gd name="T97" fmla="*/ 1 h 494"/>
                <a:gd name="T98" fmla="*/ 1 w 493"/>
                <a:gd name="T99" fmla="*/ 1 h 494"/>
                <a:gd name="T100" fmla="*/ 1 w 493"/>
                <a:gd name="T101" fmla="*/ 1 h 494"/>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493"/>
                <a:gd name="T154" fmla="*/ 0 h 494"/>
                <a:gd name="T155" fmla="*/ 493 w 493"/>
                <a:gd name="T156" fmla="*/ 494 h 494"/>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493" h="494">
                  <a:moveTo>
                    <a:pt x="32" y="123"/>
                  </a:moveTo>
                  <a:lnTo>
                    <a:pt x="32" y="123"/>
                  </a:lnTo>
                  <a:lnTo>
                    <a:pt x="12" y="168"/>
                  </a:lnTo>
                  <a:lnTo>
                    <a:pt x="2" y="214"/>
                  </a:lnTo>
                  <a:lnTo>
                    <a:pt x="0" y="262"/>
                  </a:lnTo>
                  <a:lnTo>
                    <a:pt x="7" y="311"/>
                  </a:lnTo>
                  <a:lnTo>
                    <a:pt x="14" y="334"/>
                  </a:lnTo>
                  <a:lnTo>
                    <a:pt x="25" y="357"/>
                  </a:lnTo>
                  <a:lnTo>
                    <a:pt x="37" y="378"/>
                  </a:lnTo>
                  <a:lnTo>
                    <a:pt x="50" y="398"/>
                  </a:lnTo>
                  <a:lnTo>
                    <a:pt x="66" y="416"/>
                  </a:lnTo>
                  <a:lnTo>
                    <a:pt x="84" y="432"/>
                  </a:lnTo>
                  <a:lnTo>
                    <a:pt x="102" y="448"/>
                  </a:lnTo>
                  <a:lnTo>
                    <a:pt x="123" y="461"/>
                  </a:lnTo>
                  <a:lnTo>
                    <a:pt x="144" y="471"/>
                  </a:lnTo>
                  <a:lnTo>
                    <a:pt x="168" y="482"/>
                  </a:lnTo>
                  <a:lnTo>
                    <a:pt x="191" y="487"/>
                  </a:lnTo>
                  <a:lnTo>
                    <a:pt x="214" y="493"/>
                  </a:lnTo>
                  <a:lnTo>
                    <a:pt x="237" y="494"/>
                  </a:lnTo>
                  <a:lnTo>
                    <a:pt x="262" y="494"/>
                  </a:lnTo>
                  <a:lnTo>
                    <a:pt x="286" y="491"/>
                  </a:lnTo>
                  <a:lnTo>
                    <a:pt x="311" y="486"/>
                  </a:lnTo>
                  <a:lnTo>
                    <a:pt x="334" y="478"/>
                  </a:lnTo>
                  <a:lnTo>
                    <a:pt x="355" y="469"/>
                  </a:lnTo>
                  <a:lnTo>
                    <a:pt x="377" y="457"/>
                  </a:lnTo>
                  <a:lnTo>
                    <a:pt x="396" y="445"/>
                  </a:lnTo>
                  <a:lnTo>
                    <a:pt x="414" y="428"/>
                  </a:lnTo>
                  <a:lnTo>
                    <a:pt x="432" y="411"/>
                  </a:lnTo>
                  <a:lnTo>
                    <a:pt x="446" y="393"/>
                  </a:lnTo>
                  <a:lnTo>
                    <a:pt x="460" y="371"/>
                  </a:lnTo>
                  <a:lnTo>
                    <a:pt x="480" y="325"/>
                  </a:lnTo>
                  <a:lnTo>
                    <a:pt x="493" y="279"/>
                  </a:lnTo>
                  <a:lnTo>
                    <a:pt x="493" y="230"/>
                  </a:lnTo>
                  <a:lnTo>
                    <a:pt x="485" y="184"/>
                  </a:lnTo>
                  <a:lnTo>
                    <a:pt x="469" y="139"/>
                  </a:lnTo>
                  <a:lnTo>
                    <a:pt x="444" y="98"/>
                  </a:lnTo>
                  <a:lnTo>
                    <a:pt x="412" y="63"/>
                  </a:lnTo>
                  <a:lnTo>
                    <a:pt x="371" y="32"/>
                  </a:lnTo>
                  <a:lnTo>
                    <a:pt x="348" y="22"/>
                  </a:lnTo>
                  <a:lnTo>
                    <a:pt x="325" y="13"/>
                  </a:lnTo>
                  <a:lnTo>
                    <a:pt x="302" y="6"/>
                  </a:lnTo>
                  <a:lnTo>
                    <a:pt x="277" y="2"/>
                  </a:lnTo>
                  <a:lnTo>
                    <a:pt x="253" y="0"/>
                  </a:lnTo>
                  <a:lnTo>
                    <a:pt x="228" y="0"/>
                  </a:lnTo>
                  <a:lnTo>
                    <a:pt x="205" y="4"/>
                  </a:lnTo>
                  <a:lnTo>
                    <a:pt x="182" y="7"/>
                  </a:lnTo>
                  <a:lnTo>
                    <a:pt x="159" y="16"/>
                  </a:lnTo>
                  <a:lnTo>
                    <a:pt x="137" y="25"/>
                  </a:lnTo>
                  <a:lnTo>
                    <a:pt x="116" y="36"/>
                  </a:lnTo>
                  <a:lnTo>
                    <a:pt x="96" y="50"/>
                  </a:lnTo>
                  <a:lnTo>
                    <a:pt x="78" y="66"/>
                  </a:lnTo>
                  <a:lnTo>
                    <a:pt x="61" y="82"/>
                  </a:lnTo>
                  <a:lnTo>
                    <a:pt x="46" y="102"/>
                  </a:lnTo>
                  <a:lnTo>
                    <a:pt x="32" y="123"/>
                  </a:lnTo>
                  <a:close/>
                  <a:moveTo>
                    <a:pt x="321" y="118"/>
                  </a:moveTo>
                  <a:lnTo>
                    <a:pt x="344" y="136"/>
                  </a:lnTo>
                  <a:lnTo>
                    <a:pt x="364" y="157"/>
                  </a:lnTo>
                  <a:lnTo>
                    <a:pt x="380" y="182"/>
                  </a:lnTo>
                  <a:lnTo>
                    <a:pt x="389" y="209"/>
                  </a:lnTo>
                  <a:lnTo>
                    <a:pt x="394" y="236"/>
                  </a:lnTo>
                  <a:lnTo>
                    <a:pt x="394" y="266"/>
                  </a:lnTo>
                  <a:lnTo>
                    <a:pt x="387" y="295"/>
                  </a:lnTo>
                  <a:lnTo>
                    <a:pt x="375" y="321"/>
                  </a:lnTo>
                  <a:lnTo>
                    <a:pt x="368" y="334"/>
                  </a:lnTo>
                  <a:lnTo>
                    <a:pt x="357" y="345"/>
                  </a:lnTo>
                  <a:lnTo>
                    <a:pt x="348" y="355"/>
                  </a:lnTo>
                  <a:lnTo>
                    <a:pt x="337" y="364"/>
                  </a:lnTo>
                  <a:lnTo>
                    <a:pt x="325" y="373"/>
                  </a:lnTo>
                  <a:lnTo>
                    <a:pt x="312" y="380"/>
                  </a:lnTo>
                  <a:lnTo>
                    <a:pt x="298" y="386"/>
                  </a:lnTo>
                  <a:lnTo>
                    <a:pt x="284" y="389"/>
                  </a:lnTo>
                  <a:lnTo>
                    <a:pt x="269" y="393"/>
                  </a:lnTo>
                  <a:lnTo>
                    <a:pt x="255" y="395"/>
                  </a:lnTo>
                  <a:lnTo>
                    <a:pt x="241" y="395"/>
                  </a:lnTo>
                  <a:lnTo>
                    <a:pt x="227" y="393"/>
                  </a:lnTo>
                  <a:lnTo>
                    <a:pt x="212" y="391"/>
                  </a:lnTo>
                  <a:lnTo>
                    <a:pt x="198" y="387"/>
                  </a:lnTo>
                  <a:lnTo>
                    <a:pt x="186" y="382"/>
                  </a:lnTo>
                  <a:lnTo>
                    <a:pt x="171" y="375"/>
                  </a:lnTo>
                  <a:lnTo>
                    <a:pt x="159" y="368"/>
                  </a:lnTo>
                  <a:lnTo>
                    <a:pt x="148" y="357"/>
                  </a:lnTo>
                  <a:lnTo>
                    <a:pt x="137" y="348"/>
                  </a:lnTo>
                  <a:lnTo>
                    <a:pt x="128" y="337"/>
                  </a:lnTo>
                  <a:lnTo>
                    <a:pt x="121" y="325"/>
                  </a:lnTo>
                  <a:lnTo>
                    <a:pt x="114" y="312"/>
                  </a:lnTo>
                  <a:lnTo>
                    <a:pt x="109" y="300"/>
                  </a:lnTo>
                  <a:lnTo>
                    <a:pt x="103" y="286"/>
                  </a:lnTo>
                  <a:lnTo>
                    <a:pt x="102" y="275"/>
                  </a:lnTo>
                  <a:lnTo>
                    <a:pt x="100" y="266"/>
                  </a:lnTo>
                  <a:lnTo>
                    <a:pt x="98" y="255"/>
                  </a:lnTo>
                  <a:lnTo>
                    <a:pt x="98" y="246"/>
                  </a:lnTo>
                  <a:lnTo>
                    <a:pt x="100" y="227"/>
                  </a:lnTo>
                  <a:lnTo>
                    <a:pt x="103" y="209"/>
                  </a:lnTo>
                  <a:lnTo>
                    <a:pt x="109" y="189"/>
                  </a:lnTo>
                  <a:lnTo>
                    <a:pt x="118" y="173"/>
                  </a:lnTo>
                  <a:lnTo>
                    <a:pt x="136" y="148"/>
                  </a:lnTo>
                  <a:lnTo>
                    <a:pt x="157" y="129"/>
                  </a:lnTo>
                  <a:lnTo>
                    <a:pt x="182" y="114"/>
                  </a:lnTo>
                  <a:lnTo>
                    <a:pt x="209" y="104"/>
                  </a:lnTo>
                  <a:lnTo>
                    <a:pt x="236" y="98"/>
                  </a:lnTo>
                  <a:lnTo>
                    <a:pt x="266" y="100"/>
                  </a:lnTo>
                  <a:lnTo>
                    <a:pt x="294" y="105"/>
                  </a:lnTo>
                  <a:lnTo>
                    <a:pt x="321" y="118"/>
                  </a:lnTo>
                  <a:close/>
                </a:path>
              </a:pathLst>
            </a:custGeom>
            <a:solidFill>
              <a:srgbClr val="FFFFFF"/>
            </a:solidFill>
            <a:ln w="9525">
              <a:noFill/>
              <a:round/>
              <a:headEnd/>
              <a:tailEnd/>
            </a:ln>
          </p:spPr>
          <p:txBody>
            <a:bodyPr/>
            <a:lstStyle/>
            <a:p>
              <a:endParaRPr lang="ja-JP" altLang="en-US"/>
            </a:p>
          </p:txBody>
        </p:sp>
        <p:sp>
          <p:nvSpPr>
            <p:cNvPr id="89" name="Freeform 51"/>
            <p:cNvSpPr>
              <a:spLocks/>
            </p:cNvSpPr>
            <p:nvPr/>
          </p:nvSpPr>
          <p:spPr bwMode="auto">
            <a:xfrm>
              <a:off x="2188" y="2733"/>
              <a:ext cx="66" cy="66"/>
            </a:xfrm>
            <a:custGeom>
              <a:avLst/>
              <a:gdLst>
                <a:gd name="T0" fmla="*/ 1 w 132"/>
                <a:gd name="T1" fmla="*/ 1 h 132"/>
                <a:gd name="T2" fmla="*/ 0 w 132"/>
                <a:gd name="T3" fmla="*/ 1 h 132"/>
                <a:gd name="T4" fmla="*/ 1 w 132"/>
                <a:gd name="T5" fmla="*/ 1 h 132"/>
                <a:gd name="T6" fmla="*/ 1 w 132"/>
                <a:gd name="T7" fmla="*/ 1 h 132"/>
                <a:gd name="T8" fmla="*/ 1 w 132"/>
                <a:gd name="T9" fmla="*/ 1 h 132"/>
                <a:gd name="T10" fmla="*/ 1 w 132"/>
                <a:gd name="T11" fmla="*/ 1 h 132"/>
                <a:gd name="T12" fmla="*/ 1 w 132"/>
                <a:gd name="T13" fmla="*/ 1 h 132"/>
                <a:gd name="T14" fmla="*/ 1 w 132"/>
                <a:gd name="T15" fmla="*/ 1 h 132"/>
                <a:gd name="T16" fmla="*/ 1 w 132"/>
                <a:gd name="T17" fmla="*/ 1 h 132"/>
                <a:gd name="T18" fmla="*/ 1 w 132"/>
                <a:gd name="T19" fmla="*/ 1 h 132"/>
                <a:gd name="T20" fmla="*/ 1 w 132"/>
                <a:gd name="T21" fmla="*/ 1 h 132"/>
                <a:gd name="T22" fmla="*/ 1 w 132"/>
                <a:gd name="T23" fmla="*/ 1 h 132"/>
                <a:gd name="T24" fmla="*/ 1 w 132"/>
                <a:gd name="T25" fmla="*/ 1 h 132"/>
                <a:gd name="T26" fmla="*/ 1 w 132"/>
                <a:gd name="T27" fmla="*/ 1 h 132"/>
                <a:gd name="T28" fmla="*/ 1 w 132"/>
                <a:gd name="T29" fmla="*/ 1 h 132"/>
                <a:gd name="T30" fmla="*/ 1 w 132"/>
                <a:gd name="T31" fmla="*/ 1 h 132"/>
                <a:gd name="T32" fmla="*/ 1 w 132"/>
                <a:gd name="T33" fmla="*/ 1 h 132"/>
                <a:gd name="T34" fmla="*/ 1 w 132"/>
                <a:gd name="T35" fmla="*/ 1 h 132"/>
                <a:gd name="T36" fmla="*/ 1 w 132"/>
                <a:gd name="T37" fmla="*/ 0 h 132"/>
                <a:gd name="T38" fmla="*/ 1 w 132"/>
                <a:gd name="T39" fmla="*/ 0 h 132"/>
                <a:gd name="T40" fmla="*/ 1 w 132"/>
                <a:gd name="T41" fmla="*/ 1 h 132"/>
                <a:gd name="T42" fmla="*/ 1 w 132"/>
                <a:gd name="T43" fmla="*/ 1 h 132"/>
                <a:gd name="T44" fmla="*/ 1 w 132"/>
                <a:gd name="T45" fmla="*/ 1 h 132"/>
                <a:gd name="T46" fmla="*/ 1 w 132"/>
                <a:gd name="T47" fmla="*/ 1 h 132"/>
                <a:gd name="T48" fmla="*/ 1 w 132"/>
                <a:gd name="T49" fmla="*/ 1 h 13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32"/>
                <a:gd name="T76" fmla="*/ 0 h 132"/>
                <a:gd name="T77" fmla="*/ 132 w 132"/>
                <a:gd name="T78" fmla="*/ 132 h 132"/>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32" h="132">
                  <a:moveTo>
                    <a:pt x="9" y="34"/>
                  </a:moveTo>
                  <a:lnTo>
                    <a:pt x="0" y="59"/>
                  </a:lnTo>
                  <a:lnTo>
                    <a:pt x="4" y="84"/>
                  </a:lnTo>
                  <a:lnTo>
                    <a:pt x="14" y="106"/>
                  </a:lnTo>
                  <a:lnTo>
                    <a:pt x="34" y="124"/>
                  </a:lnTo>
                  <a:lnTo>
                    <a:pt x="47" y="129"/>
                  </a:lnTo>
                  <a:lnTo>
                    <a:pt x="59" y="132"/>
                  </a:lnTo>
                  <a:lnTo>
                    <a:pt x="72" y="132"/>
                  </a:lnTo>
                  <a:lnTo>
                    <a:pt x="84" y="131"/>
                  </a:lnTo>
                  <a:lnTo>
                    <a:pt x="95" y="125"/>
                  </a:lnTo>
                  <a:lnTo>
                    <a:pt x="106" y="120"/>
                  </a:lnTo>
                  <a:lnTo>
                    <a:pt x="116" y="111"/>
                  </a:lnTo>
                  <a:lnTo>
                    <a:pt x="123" y="100"/>
                  </a:lnTo>
                  <a:lnTo>
                    <a:pt x="132" y="75"/>
                  </a:lnTo>
                  <a:lnTo>
                    <a:pt x="131" y="50"/>
                  </a:lnTo>
                  <a:lnTo>
                    <a:pt x="120" y="27"/>
                  </a:lnTo>
                  <a:lnTo>
                    <a:pt x="100" y="9"/>
                  </a:lnTo>
                  <a:lnTo>
                    <a:pt x="88" y="4"/>
                  </a:lnTo>
                  <a:lnTo>
                    <a:pt x="75" y="0"/>
                  </a:lnTo>
                  <a:lnTo>
                    <a:pt x="63" y="0"/>
                  </a:lnTo>
                  <a:lnTo>
                    <a:pt x="50" y="2"/>
                  </a:lnTo>
                  <a:lnTo>
                    <a:pt x="38" y="8"/>
                  </a:lnTo>
                  <a:lnTo>
                    <a:pt x="27" y="15"/>
                  </a:lnTo>
                  <a:lnTo>
                    <a:pt x="16" y="24"/>
                  </a:lnTo>
                  <a:lnTo>
                    <a:pt x="9" y="34"/>
                  </a:lnTo>
                  <a:close/>
                </a:path>
              </a:pathLst>
            </a:custGeom>
            <a:solidFill>
              <a:srgbClr val="FFFFFF"/>
            </a:solidFill>
            <a:ln w="9525">
              <a:noFill/>
              <a:round/>
              <a:headEnd/>
              <a:tailEnd/>
            </a:ln>
          </p:spPr>
          <p:txBody>
            <a:bodyPr/>
            <a:lstStyle/>
            <a:p>
              <a:endParaRPr lang="ja-JP" altLang="en-US"/>
            </a:p>
          </p:txBody>
        </p:sp>
        <p:sp>
          <p:nvSpPr>
            <p:cNvPr id="90" name="Freeform 52"/>
            <p:cNvSpPr>
              <a:spLocks noEditPoints="1"/>
            </p:cNvSpPr>
            <p:nvPr/>
          </p:nvSpPr>
          <p:spPr bwMode="auto">
            <a:xfrm>
              <a:off x="2163" y="2709"/>
              <a:ext cx="116" cy="115"/>
            </a:xfrm>
            <a:custGeom>
              <a:avLst/>
              <a:gdLst>
                <a:gd name="T0" fmla="*/ 1 w 232"/>
                <a:gd name="T1" fmla="*/ 1 h 230"/>
                <a:gd name="T2" fmla="*/ 1 w 232"/>
                <a:gd name="T3" fmla="*/ 1 h 230"/>
                <a:gd name="T4" fmla="*/ 0 w 232"/>
                <a:gd name="T5" fmla="*/ 1 h 230"/>
                <a:gd name="T6" fmla="*/ 1 w 232"/>
                <a:gd name="T7" fmla="*/ 1 h 230"/>
                <a:gd name="T8" fmla="*/ 1 w 232"/>
                <a:gd name="T9" fmla="*/ 1 h 230"/>
                <a:gd name="T10" fmla="*/ 1 w 232"/>
                <a:gd name="T11" fmla="*/ 1 h 230"/>
                <a:gd name="T12" fmla="*/ 1 w 232"/>
                <a:gd name="T13" fmla="*/ 1 h 230"/>
                <a:gd name="T14" fmla="*/ 1 w 232"/>
                <a:gd name="T15" fmla="*/ 1 h 230"/>
                <a:gd name="T16" fmla="*/ 1 w 232"/>
                <a:gd name="T17" fmla="*/ 1 h 230"/>
                <a:gd name="T18" fmla="*/ 1 w 232"/>
                <a:gd name="T19" fmla="*/ 1 h 230"/>
                <a:gd name="T20" fmla="*/ 1 w 232"/>
                <a:gd name="T21" fmla="*/ 1 h 230"/>
                <a:gd name="T22" fmla="*/ 1 w 232"/>
                <a:gd name="T23" fmla="*/ 1 h 230"/>
                <a:gd name="T24" fmla="*/ 1 w 232"/>
                <a:gd name="T25" fmla="*/ 1 h 230"/>
                <a:gd name="T26" fmla="*/ 1 w 232"/>
                <a:gd name="T27" fmla="*/ 1 h 230"/>
                <a:gd name="T28" fmla="*/ 1 w 232"/>
                <a:gd name="T29" fmla="*/ 1 h 230"/>
                <a:gd name="T30" fmla="*/ 1 w 232"/>
                <a:gd name="T31" fmla="*/ 1 h 230"/>
                <a:gd name="T32" fmla="*/ 1 w 232"/>
                <a:gd name="T33" fmla="*/ 1 h 230"/>
                <a:gd name="T34" fmla="*/ 1 w 232"/>
                <a:gd name="T35" fmla="*/ 1 h 230"/>
                <a:gd name="T36" fmla="*/ 1 w 232"/>
                <a:gd name="T37" fmla="*/ 1 h 230"/>
                <a:gd name="T38" fmla="*/ 1 w 232"/>
                <a:gd name="T39" fmla="*/ 1 h 230"/>
                <a:gd name="T40" fmla="*/ 1 w 232"/>
                <a:gd name="T41" fmla="*/ 1 h 230"/>
                <a:gd name="T42" fmla="*/ 1 w 232"/>
                <a:gd name="T43" fmla="*/ 1 h 230"/>
                <a:gd name="T44" fmla="*/ 1 w 232"/>
                <a:gd name="T45" fmla="*/ 1 h 230"/>
                <a:gd name="T46" fmla="*/ 1 w 232"/>
                <a:gd name="T47" fmla="*/ 0 h 230"/>
                <a:gd name="T48" fmla="*/ 1 w 232"/>
                <a:gd name="T49" fmla="*/ 1 h 230"/>
                <a:gd name="T50" fmla="*/ 1 w 232"/>
                <a:gd name="T51" fmla="*/ 1 h 230"/>
                <a:gd name="T52" fmla="*/ 1 w 232"/>
                <a:gd name="T53" fmla="*/ 1 h 230"/>
                <a:gd name="T54" fmla="*/ 1 w 232"/>
                <a:gd name="T55" fmla="*/ 1 h 230"/>
                <a:gd name="T56" fmla="*/ 1 w 232"/>
                <a:gd name="T57" fmla="*/ 1 h 230"/>
                <a:gd name="T58" fmla="*/ 1 w 232"/>
                <a:gd name="T59" fmla="*/ 1 h 230"/>
                <a:gd name="T60" fmla="*/ 1 w 232"/>
                <a:gd name="T61" fmla="*/ 1 h 230"/>
                <a:gd name="T62" fmla="*/ 1 w 232"/>
                <a:gd name="T63" fmla="*/ 1 h 230"/>
                <a:gd name="T64" fmla="*/ 1 w 232"/>
                <a:gd name="T65" fmla="*/ 1 h 230"/>
                <a:gd name="T66" fmla="*/ 1 w 232"/>
                <a:gd name="T67" fmla="*/ 1 h 230"/>
                <a:gd name="T68" fmla="*/ 1 w 232"/>
                <a:gd name="T69" fmla="*/ 1 h 230"/>
                <a:gd name="T70" fmla="*/ 1 w 232"/>
                <a:gd name="T71" fmla="*/ 1 h 230"/>
                <a:gd name="T72" fmla="*/ 1 w 232"/>
                <a:gd name="T73" fmla="*/ 1 h 230"/>
                <a:gd name="T74" fmla="*/ 1 w 232"/>
                <a:gd name="T75" fmla="*/ 1 h 230"/>
                <a:gd name="T76" fmla="*/ 1 w 232"/>
                <a:gd name="T77" fmla="*/ 1 h 230"/>
                <a:gd name="T78" fmla="*/ 1 w 232"/>
                <a:gd name="T79" fmla="*/ 1 h 230"/>
                <a:gd name="T80" fmla="*/ 1 w 232"/>
                <a:gd name="T81" fmla="*/ 1 h 230"/>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232"/>
                <a:gd name="T124" fmla="*/ 0 h 230"/>
                <a:gd name="T125" fmla="*/ 232 w 232"/>
                <a:gd name="T126" fmla="*/ 230 h 230"/>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232" h="230">
                  <a:moveTo>
                    <a:pt x="16" y="57"/>
                  </a:moveTo>
                  <a:lnTo>
                    <a:pt x="9" y="72"/>
                  </a:lnTo>
                  <a:lnTo>
                    <a:pt x="4" y="86"/>
                  </a:lnTo>
                  <a:lnTo>
                    <a:pt x="2" y="100"/>
                  </a:lnTo>
                  <a:lnTo>
                    <a:pt x="0" y="114"/>
                  </a:lnTo>
                  <a:lnTo>
                    <a:pt x="0" y="122"/>
                  </a:lnTo>
                  <a:lnTo>
                    <a:pt x="2" y="129"/>
                  </a:lnTo>
                  <a:lnTo>
                    <a:pt x="2" y="138"/>
                  </a:lnTo>
                  <a:lnTo>
                    <a:pt x="4" y="145"/>
                  </a:lnTo>
                  <a:lnTo>
                    <a:pt x="7" y="155"/>
                  </a:lnTo>
                  <a:lnTo>
                    <a:pt x="13" y="166"/>
                  </a:lnTo>
                  <a:lnTo>
                    <a:pt x="18" y="177"/>
                  </a:lnTo>
                  <a:lnTo>
                    <a:pt x="25" y="186"/>
                  </a:lnTo>
                  <a:lnTo>
                    <a:pt x="32" y="195"/>
                  </a:lnTo>
                  <a:lnTo>
                    <a:pt x="41" y="202"/>
                  </a:lnTo>
                  <a:lnTo>
                    <a:pt x="50" y="209"/>
                  </a:lnTo>
                  <a:lnTo>
                    <a:pt x="59" y="214"/>
                  </a:lnTo>
                  <a:lnTo>
                    <a:pt x="70" y="220"/>
                  </a:lnTo>
                  <a:lnTo>
                    <a:pt x="81" y="223"/>
                  </a:lnTo>
                  <a:lnTo>
                    <a:pt x="91" y="227"/>
                  </a:lnTo>
                  <a:lnTo>
                    <a:pt x="102" y="229"/>
                  </a:lnTo>
                  <a:lnTo>
                    <a:pt x="113" y="230"/>
                  </a:lnTo>
                  <a:lnTo>
                    <a:pt x="123" y="230"/>
                  </a:lnTo>
                  <a:lnTo>
                    <a:pt x="136" y="229"/>
                  </a:lnTo>
                  <a:lnTo>
                    <a:pt x="147" y="227"/>
                  </a:lnTo>
                  <a:lnTo>
                    <a:pt x="157" y="223"/>
                  </a:lnTo>
                  <a:lnTo>
                    <a:pt x="168" y="218"/>
                  </a:lnTo>
                  <a:lnTo>
                    <a:pt x="177" y="213"/>
                  </a:lnTo>
                  <a:lnTo>
                    <a:pt x="186" y="207"/>
                  </a:lnTo>
                  <a:lnTo>
                    <a:pt x="195" y="200"/>
                  </a:lnTo>
                  <a:lnTo>
                    <a:pt x="202" y="191"/>
                  </a:lnTo>
                  <a:lnTo>
                    <a:pt x="209" y="182"/>
                  </a:lnTo>
                  <a:lnTo>
                    <a:pt x="216" y="173"/>
                  </a:lnTo>
                  <a:lnTo>
                    <a:pt x="225" y="152"/>
                  </a:lnTo>
                  <a:lnTo>
                    <a:pt x="230" y="130"/>
                  </a:lnTo>
                  <a:lnTo>
                    <a:pt x="232" y="107"/>
                  </a:lnTo>
                  <a:lnTo>
                    <a:pt x="229" y="86"/>
                  </a:lnTo>
                  <a:lnTo>
                    <a:pt x="225" y="75"/>
                  </a:lnTo>
                  <a:lnTo>
                    <a:pt x="220" y="64"/>
                  </a:lnTo>
                  <a:lnTo>
                    <a:pt x="214" y="54"/>
                  </a:lnTo>
                  <a:lnTo>
                    <a:pt x="207" y="45"/>
                  </a:lnTo>
                  <a:lnTo>
                    <a:pt x="200" y="36"/>
                  </a:lnTo>
                  <a:lnTo>
                    <a:pt x="191" y="29"/>
                  </a:lnTo>
                  <a:lnTo>
                    <a:pt x="182" y="22"/>
                  </a:lnTo>
                  <a:lnTo>
                    <a:pt x="173" y="14"/>
                  </a:lnTo>
                  <a:lnTo>
                    <a:pt x="152" y="6"/>
                  </a:lnTo>
                  <a:lnTo>
                    <a:pt x="131" y="0"/>
                  </a:lnTo>
                  <a:lnTo>
                    <a:pt x="109" y="0"/>
                  </a:lnTo>
                  <a:lnTo>
                    <a:pt x="88" y="4"/>
                  </a:lnTo>
                  <a:lnTo>
                    <a:pt x="66" y="11"/>
                  </a:lnTo>
                  <a:lnTo>
                    <a:pt x="47" y="23"/>
                  </a:lnTo>
                  <a:lnTo>
                    <a:pt x="31" y="38"/>
                  </a:lnTo>
                  <a:lnTo>
                    <a:pt x="16" y="57"/>
                  </a:lnTo>
                  <a:close/>
                  <a:moveTo>
                    <a:pt x="107" y="129"/>
                  </a:moveTo>
                  <a:lnTo>
                    <a:pt x="106" y="127"/>
                  </a:lnTo>
                  <a:lnTo>
                    <a:pt x="104" y="123"/>
                  </a:lnTo>
                  <a:lnTo>
                    <a:pt x="102" y="122"/>
                  </a:lnTo>
                  <a:lnTo>
                    <a:pt x="100" y="120"/>
                  </a:lnTo>
                  <a:lnTo>
                    <a:pt x="100" y="116"/>
                  </a:lnTo>
                  <a:lnTo>
                    <a:pt x="100" y="114"/>
                  </a:lnTo>
                  <a:lnTo>
                    <a:pt x="100" y="111"/>
                  </a:lnTo>
                  <a:lnTo>
                    <a:pt x="102" y="107"/>
                  </a:lnTo>
                  <a:lnTo>
                    <a:pt x="107" y="102"/>
                  </a:lnTo>
                  <a:lnTo>
                    <a:pt x="113" y="98"/>
                  </a:lnTo>
                  <a:lnTo>
                    <a:pt x="118" y="98"/>
                  </a:lnTo>
                  <a:lnTo>
                    <a:pt x="125" y="100"/>
                  </a:lnTo>
                  <a:lnTo>
                    <a:pt x="127" y="104"/>
                  </a:lnTo>
                  <a:lnTo>
                    <a:pt x="131" y="106"/>
                  </a:lnTo>
                  <a:lnTo>
                    <a:pt x="132" y="109"/>
                  </a:lnTo>
                  <a:lnTo>
                    <a:pt x="132" y="111"/>
                  </a:lnTo>
                  <a:lnTo>
                    <a:pt x="132" y="113"/>
                  </a:lnTo>
                  <a:lnTo>
                    <a:pt x="132" y="116"/>
                  </a:lnTo>
                  <a:lnTo>
                    <a:pt x="132" y="120"/>
                  </a:lnTo>
                  <a:lnTo>
                    <a:pt x="131" y="123"/>
                  </a:lnTo>
                  <a:lnTo>
                    <a:pt x="129" y="127"/>
                  </a:lnTo>
                  <a:lnTo>
                    <a:pt x="125" y="129"/>
                  </a:lnTo>
                  <a:lnTo>
                    <a:pt x="123" y="130"/>
                  </a:lnTo>
                  <a:lnTo>
                    <a:pt x="120" y="130"/>
                  </a:lnTo>
                  <a:lnTo>
                    <a:pt x="118" y="130"/>
                  </a:lnTo>
                  <a:lnTo>
                    <a:pt x="114" y="130"/>
                  </a:lnTo>
                  <a:lnTo>
                    <a:pt x="111" y="130"/>
                  </a:lnTo>
                  <a:lnTo>
                    <a:pt x="107" y="129"/>
                  </a:lnTo>
                  <a:close/>
                </a:path>
              </a:pathLst>
            </a:custGeom>
            <a:solidFill>
              <a:srgbClr val="FFFFFF"/>
            </a:solidFill>
            <a:ln w="9525">
              <a:noFill/>
              <a:round/>
              <a:headEnd/>
              <a:tailEnd/>
            </a:ln>
          </p:spPr>
          <p:txBody>
            <a:bodyPr/>
            <a:lstStyle/>
            <a:p>
              <a:endParaRPr lang="ja-JP" altLang="en-US"/>
            </a:p>
          </p:txBody>
        </p:sp>
        <p:sp>
          <p:nvSpPr>
            <p:cNvPr id="91" name="Freeform 53"/>
            <p:cNvSpPr>
              <a:spLocks/>
            </p:cNvSpPr>
            <p:nvPr/>
          </p:nvSpPr>
          <p:spPr bwMode="auto">
            <a:xfrm>
              <a:off x="2201" y="2455"/>
              <a:ext cx="209" cy="102"/>
            </a:xfrm>
            <a:custGeom>
              <a:avLst/>
              <a:gdLst>
                <a:gd name="T0" fmla="*/ 0 w 418"/>
                <a:gd name="T1" fmla="*/ 0 h 205"/>
                <a:gd name="T2" fmla="*/ 1 w 418"/>
                <a:gd name="T3" fmla="*/ 0 h 205"/>
                <a:gd name="T4" fmla="*/ 1 w 418"/>
                <a:gd name="T5" fmla="*/ 0 h 205"/>
                <a:gd name="T6" fmla="*/ 1 w 418"/>
                <a:gd name="T7" fmla="*/ 0 h 205"/>
                <a:gd name="T8" fmla="*/ 1 w 418"/>
                <a:gd name="T9" fmla="*/ 0 h 205"/>
                <a:gd name="T10" fmla="*/ 1 w 418"/>
                <a:gd name="T11" fmla="*/ 0 h 205"/>
                <a:gd name="T12" fmla="*/ 0 w 418"/>
                <a:gd name="T13" fmla="*/ 0 h 205"/>
                <a:gd name="T14" fmla="*/ 0 60000 65536"/>
                <a:gd name="T15" fmla="*/ 0 60000 65536"/>
                <a:gd name="T16" fmla="*/ 0 60000 65536"/>
                <a:gd name="T17" fmla="*/ 0 60000 65536"/>
                <a:gd name="T18" fmla="*/ 0 60000 65536"/>
                <a:gd name="T19" fmla="*/ 0 60000 65536"/>
                <a:gd name="T20" fmla="*/ 0 60000 65536"/>
                <a:gd name="T21" fmla="*/ 0 w 418"/>
                <a:gd name="T22" fmla="*/ 0 h 205"/>
                <a:gd name="T23" fmla="*/ 418 w 418"/>
                <a:gd name="T24" fmla="*/ 205 h 20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18" h="205">
                  <a:moveTo>
                    <a:pt x="0" y="103"/>
                  </a:moveTo>
                  <a:lnTo>
                    <a:pt x="196" y="205"/>
                  </a:lnTo>
                  <a:lnTo>
                    <a:pt x="411" y="153"/>
                  </a:lnTo>
                  <a:lnTo>
                    <a:pt x="418" y="101"/>
                  </a:lnTo>
                  <a:lnTo>
                    <a:pt x="221" y="0"/>
                  </a:lnTo>
                  <a:lnTo>
                    <a:pt x="5" y="51"/>
                  </a:lnTo>
                  <a:lnTo>
                    <a:pt x="0" y="103"/>
                  </a:lnTo>
                  <a:close/>
                </a:path>
              </a:pathLst>
            </a:custGeom>
            <a:solidFill>
              <a:srgbClr val="FFFFFF"/>
            </a:solidFill>
            <a:ln w="9525">
              <a:noFill/>
              <a:round/>
              <a:headEnd/>
              <a:tailEnd/>
            </a:ln>
          </p:spPr>
          <p:txBody>
            <a:bodyPr/>
            <a:lstStyle/>
            <a:p>
              <a:endParaRPr lang="ja-JP" altLang="en-US"/>
            </a:p>
          </p:txBody>
        </p:sp>
        <p:sp>
          <p:nvSpPr>
            <p:cNvPr id="92" name="Freeform 54"/>
            <p:cNvSpPr>
              <a:spLocks/>
            </p:cNvSpPr>
            <p:nvPr/>
          </p:nvSpPr>
          <p:spPr bwMode="auto">
            <a:xfrm>
              <a:off x="2232" y="2416"/>
              <a:ext cx="146" cy="181"/>
            </a:xfrm>
            <a:custGeom>
              <a:avLst/>
              <a:gdLst>
                <a:gd name="T0" fmla="*/ 1 w 291"/>
                <a:gd name="T1" fmla="*/ 1 h 362"/>
                <a:gd name="T2" fmla="*/ 1 w 291"/>
                <a:gd name="T3" fmla="*/ 1 h 362"/>
                <a:gd name="T4" fmla="*/ 1 w 291"/>
                <a:gd name="T5" fmla="*/ 1 h 362"/>
                <a:gd name="T6" fmla="*/ 1 w 291"/>
                <a:gd name="T7" fmla="*/ 0 h 362"/>
                <a:gd name="T8" fmla="*/ 1 w 291"/>
                <a:gd name="T9" fmla="*/ 1 h 362"/>
                <a:gd name="T10" fmla="*/ 0 w 291"/>
                <a:gd name="T11" fmla="*/ 1 h 362"/>
                <a:gd name="T12" fmla="*/ 1 w 291"/>
                <a:gd name="T13" fmla="*/ 1 h 362"/>
                <a:gd name="T14" fmla="*/ 0 60000 65536"/>
                <a:gd name="T15" fmla="*/ 0 60000 65536"/>
                <a:gd name="T16" fmla="*/ 0 60000 65536"/>
                <a:gd name="T17" fmla="*/ 0 60000 65536"/>
                <a:gd name="T18" fmla="*/ 0 60000 65536"/>
                <a:gd name="T19" fmla="*/ 0 60000 65536"/>
                <a:gd name="T20" fmla="*/ 0 60000 65536"/>
                <a:gd name="T21" fmla="*/ 0 w 291"/>
                <a:gd name="T22" fmla="*/ 0 h 362"/>
                <a:gd name="T23" fmla="*/ 291 w 291"/>
                <a:gd name="T24" fmla="*/ 362 h 36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91" h="362">
                  <a:moveTo>
                    <a:pt x="42" y="362"/>
                  </a:moveTo>
                  <a:lnTo>
                    <a:pt x="229" y="245"/>
                  </a:lnTo>
                  <a:lnTo>
                    <a:pt x="291" y="32"/>
                  </a:lnTo>
                  <a:lnTo>
                    <a:pt x="250" y="0"/>
                  </a:lnTo>
                  <a:lnTo>
                    <a:pt x="63" y="120"/>
                  </a:lnTo>
                  <a:lnTo>
                    <a:pt x="0" y="330"/>
                  </a:lnTo>
                  <a:lnTo>
                    <a:pt x="42" y="362"/>
                  </a:lnTo>
                  <a:close/>
                </a:path>
              </a:pathLst>
            </a:custGeom>
            <a:solidFill>
              <a:srgbClr val="FFFFFF"/>
            </a:solidFill>
            <a:ln w="9525">
              <a:noFill/>
              <a:round/>
              <a:headEnd/>
              <a:tailEnd/>
            </a:ln>
          </p:spPr>
          <p:txBody>
            <a:bodyPr/>
            <a:lstStyle/>
            <a:p>
              <a:endParaRPr lang="ja-JP" altLang="en-US"/>
            </a:p>
          </p:txBody>
        </p:sp>
        <p:sp>
          <p:nvSpPr>
            <p:cNvPr id="93" name="Freeform 55"/>
            <p:cNvSpPr>
              <a:spLocks/>
            </p:cNvSpPr>
            <p:nvPr/>
          </p:nvSpPr>
          <p:spPr bwMode="auto">
            <a:xfrm>
              <a:off x="2253" y="2406"/>
              <a:ext cx="106" cy="201"/>
            </a:xfrm>
            <a:custGeom>
              <a:avLst/>
              <a:gdLst>
                <a:gd name="T0" fmla="*/ 1 w 212"/>
                <a:gd name="T1" fmla="*/ 1 h 401"/>
                <a:gd name="T2" fmla="*/ 1 w 212"/>
                <a:gd name="T3" fmla="*/ 1 h 401"/>
                <a:gd name="T4" fmla="*/ 0 w 212"/>
                <a:gd name="T5" fmla="*/ 1 h 401"/>
                <a:gd name="T6" fmla="*/ 1 w 212"/>
                <a:gd name="T7" fmla="*/ 0 h 401"/>
                <a:gd name="T8" fmla="*/ 1 w 212"/>
                <a:gd name="T9" fmla="*/ 1 h 401"/>
                <a:gd name="T10" fmla="*/ 1 w 212"/>
                <a:gd name="T11" fmla="*/ 1 h 401"/>
                <a:gd name="T12" fmla="*/ 1 w 212"/>
                <a:gd name="T13" fmla="*/ 1 h 401"/>
                <a:gd name="T14" fmla="*/ 0 60000 65536"/>
                <a:gd name="T15" fmla="*/ 0 60000 65536"/>
                <a:gd name="T16" fmla="*/ 0 60000 65536"/>
                <a:gd name="T17" fmla="*/ 0 60000 65536"/>
                <a:gd name="T18" fmla="*/ 0 60000 65536"/>
                <a:gd name="T19" fmla="*/ 0 60000 65536"/>
                <a:gd name="T20" fmla="*/ 0 60000 65536"/>
                <a:gd name="T21" fmla="*/ 0 w 212"/>
                <a:gd name="T22" fmla="*/ 0 h 401"/>
                <a:gd name="T23" fmla="*/ 212 w 212"/>
                <a:gd name="T24" fmla="*/ 401 h 40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2" h="401">
                  <a:moveTo>
                    <a:pt x="164" y="401"/>
                  </a:moveTo>
                  <a:lnTo>
                    <a:pt x="10" y="240"/>
                  </a:lnTo>
                  <a:lnTo>
                    <a:pt x="0" y="19"/>
                  </a:lnTo>
                  <a:lnTo>
                    <a:pt x="46" y="0"/>
                  </a:lnTo>
                  <a:lnTo>
                    <a:pt x="199" y="158"/>
                  </a:lnTo>
                  <a:lnTo>
                    <a:pt x="212" y="380"/>
                  </a:lnTo>
                  <a:lnTo>
                    <a:pt x="164" y="401"/>
                  </a:lnTo>
                  <a:close/>
                </a:path>
              </a:pathLst>
            </a:custGeom>
            <a:solidFill>
              <a:srgbClr val="FFFFFF"/>
            </a:solidFill>
            <a:ln w="9525">
              <a:noFill/>
              <a:round/>
              <a:headEnd/>
              <a:tailEnd/>
            </a:ln>
          </p:spPr>
          <p:txBody>
            <a:bodyPr/>
            <a:lstStyle/>
            <a:p>
              <a:endParaRPr lang="ja-JP" altLang="en-US"/>
            </a:p>
          </p:txBody>
        </p:sp>
        <p:sp>
          <p:nvSpPr>
            <p:cNvPr id="94" name="Freeform 56"/>
            <p:cNvSpPr>
              <a:spLocks/>
            </p:cNvSpPr>
            <p:nvPr/>
          </p:nvSpPr>
          <p:spPr bwMode="auto">
            <a:xfrm>
              <a:off x="2007" y="2375"/>
              <a:ext cx="706" cy="604"/>
            </a:xfrm>
            <a:custGeom>
              <a:avLst/>
              <a:gdLst>
                <a:gd name="T0" fmla="*/ 3 w 1412"/>
                <a:gd name="T1" fmla="*/ 0 h 1210"/>
                <a:gd name="T2" fmla="*/ 3 w 1412"/>
                <a:gd name="T3" fmla="*/ 0 h 1210"/>
                <a:gd name="T4" fmla="*/ 3 w 1412"/>
                <a:gd name="T5" fmla="*/ 0 h 1210"/>
                <a:gd name="T6" fmla="*/ 3 w 1412"/>
                <a:gd name="T7" fmla="*/ 0 h 1210"/>
                <a:gd name="T8" fmla="*/ 3 w 1412"/>
                <a:gd name="T9" fmla="*/ 0 h 1210"/>
                <a:gd name="T10" fmla="*/ 1 w 1412"/>
                <a:gd name="T11" fmla="*/ 0 h 1210"/>
                <a:gd name="T12" fmla="*/ 1 w 1412"/>
                <a:gd name="T13" fmla="*/ 0 h 1210"/>
                <a:gd name="T14" fmla="*/ 1 w 1412"/>
                <a:gd name="T15" fmla="*/ 0 h 1210"/>
                <a:gd name="T16" fmla="*/ 1 w 1412"/>
                <a:gd name="T17" fmla="*/ 0 h 1210"/>
                <a:gd name="T18" fmla="*/ 1 w 1412"/>
                <a:gd name="T19" fmla="*/ 0 h 1210"/>
                <a:gd name="T20" fmla="*/ 1 w 1412"/>
                <a:gd name="T21" fmla="*/ 0 h 1210"/>
                <a:gd name="T22" fmla="*/ 1 w 1412"/>
                <a:gd name="T23" fmla="*/ 0 h 1210"/>
                <a:gd name="T24" fmla="*/ 1 w 1412"/>
                <a:gd name="T25" fmla="*/ 0 h 1210"/>
                <a:gd name="T26" fmla="*/ 1 w 1412"/>
                <a:gd name="T27" fmla="*/ 0 h 1210"/>
                <a:gd name="T28" fmla="*/ 1 w 1412"/>
                <a:gd name="T29" fmla="*/ 1 h 1210"/>
                <a:gd name="T30" fmla="*/ 1 w 1412"/>
                <a:gd name="T31" fmla="*/ 1 h 1210"/>
                <a:gd name="T32" fmla="*/ 1 w 1412"/>
                <a:gd name="T33" fmla="*/ 1 h 1210"/>
                <a:gd name="T34" fmla="*/ 1 w 1412"/>
                <a:gd name="T35" fmla="*/ 1 h 1210"/>
                <a:gd name="T36" fmla="*/ 1 w 1412"/>
                <a:gd name="T37" fmla="*/ 2 h 1210"/>
                <a:gd name="T38" fmla="*/ 1 w 1412"/>
                <a:gd name="T39" fmla="*/ 2 h 1210"/>
                <a:gd name="T40" fmla="*/ 1 w 1412"/>
                <a:gd name="T41" fmla="*/ 2 h 1210"/>
                <a:gd name="T42" fmla="*/ 1 w 1412"/>
                <a:gd name="T43" fmla="*/ 2 h 1210"/>
                <a:gd name="T44" fmla="*/ 1 w 1412"/>
                <a:gd name="T45" fmla="*/ 1 h 1210"/>
                <a:gd name="T46" fmla="*/ 1 w 1412"/>
                <a:gd name="T47" fmla="*/ 1 h 1210"/>
                <a:gd name="T48" fmla="*/ 1 w 1412"/>
                <a:gd name="T49" fmla="*/ 1 h 1210"/>
                <a:gd name="T50" fmla="*/ 1 w 1412"/>
                <a:gd name="T51" fmla="*/ 0 h 1210"/>
                <a:gd name="T52" fmla="*/ 1 w 1412"/>
                <a:gd name="T53" fmla="*/ 0 h 1210"/>
                <a:gd name="T54" fmla="*/ 1 w 1412"/>
                <a:gd name="T55" fmla="*/ 1 h 1210"/>
                <a:gd name="T56" fmla="*/ 3 w 1412"/>
                <a:gd name="T57" fmla="*/ 1 h 1210"/>
                <a:gd name="T58" fmla="*/ 3 w 1412"/>
                <a:gd name="T59" fmla="*/ 1 h 1210"/>
                <a:gd name="T60" fmla="*/ 3 w 1412"/>
                <a:gd name="T61" fmla="*/ 0 h 1210"/>
                <a:gd name="T62" fmla="*/ 3 w 1412"/>
                <a:gd name="T63" fmla="*/ 0 h 121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412"/>
                <a:gd name="T97" fmla="*/ 0 h 1210"/>
                <a:gd name="T98" fmla="*/ 1412 w 1412"/>
                <a:gd name="T99" fmla="*/ 1210 h 1210"/>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412" h="1210">
                  <a:moveTo>
                    <a:pt x="1412" y="373"/>
                  </a:moveTo>
                  <a:lnTo>
                    <a:pt x="1376" y="191"/>
                  </a:lnTo>
                  <a:lnTo>
                    <a:pt x="1335" y="191"/>
                  </a:lnTo>
                  <a:lnTo>
                    <a:pt x="1299" y="191"/>
                  </a:lnTo>
                  <a:lnTo>
                    <a:pt x="1330" y="121"/>
                  </a:lnTo>
                  <a:lnTo>
                    <a:pt x="1176" y="18"/>
                  </a:lnTo>
                  <a:lnTo>
                    <a:pt x="1146" y="46"/>
                  </a:lnTo>
                  <a:lnTo>
                    <a:pt x="1121" y="73"/>
                  </a:lnTo>
                  <a:lnTo>
                    <a:pt x="1092" y="0"/>
                  </a:lnTo>
                  <a:lnTo>
                    <a:pt x="1051" y="7"/>
                  </a:lnTo>
                  <a:lnTo>
                    <a:pt x="910" y="36"/>
                  </a:lnTo>
                  <a:lnTo>
                    <a:pt x="910" y="114"/>
                  </a:lnTo>
                  <a:lnTo>
                    <a:pt x="840" y="82"/>
                  </a:lnTo>
                  <a:lnTo>
                    <a:pt x="817" y="118"/>
                  </a:lnTo>
                  <a:lnTo>
                    <a:pt x="771" y="186"/>
                  </a:lnTo>
                  <a:lnTo>
                    <a:pt x="798" y="95"/>
                  </a:lnTo>
                  <a:lnTo>
                    <a:pt x="703" y="23"/>
                  </a:lnTo>
                  <a:lnTo>
                    <a:pt x="673" y="41"/>
                  </a:lnTo>
                  <a:lnTo>
                    <a:pt x="619" y="75"/>
                  </a:lnTo>
                  <a:lnTo>
                    <a:pt x="549" y="4"/>
                  </a:lnTo>
                  <a:lnTo>
                    <a:pt x="517" y="16"/>
                  </a:lnTo>
                  <a:lnTo>
                    <a:pt x="439" y="52"/>
                  </a:lnTo>
                  <a:lnTo>
                    <a:pt x="444" y="150"/>
                  </a:lnTo>
                  <a:lnTo>
                    <a:pt x="348" y="173"/>
                  </a:lnTo>
                  <a:lnTo>
                    <a:pt x="333" y="293"/>
                  </a:lnTo>
                  <a:lnTo>
                    <a:pt x="421" y="337"/>
                  </a:lnTo>
                  <a:lnTo>
                    <a:pt x="414" y="361"/>
                  </a:lnTo>
                  <a:lnTo>
                    <a:pt x="383" y="368"/>
                  </a:lnTo>
                  <a:lnTo>
                    <a:pt x="216" y="412"/>
                  </a:lnTo>
                  <a:lnTo>
                    <a:pt x="225" y="521"/>
                  </a:lnTo>
                  <a:lnTo>
                    <a:pt x="123" y="484"/>
                  </a:lnTo>
                  <a:lnTo>
                    <a:pt x="103" y="521"/>
                  </a:lnTo>
                  <a:lnTo>
                    <a:pt x="16" y="669"/>
                  </a:lnTo>
                  <a:lnTo>
                    <a:pt x="98" y="739"/>
                  </a:lnTo>
                  <a:lnTo>
                    <a:pt x="0" y="785"/>
                  </a:lnTo>
                  <a:lnTo>
                    <a:pt x="55" y="994"/>
                  </a:lnTo>
                  <a:lnTo>
                    <a:pt x="164" y="985"/>
                  </a:lnTo>
                  <a:lnTo>
                    <a:pt x="126" y="1087"/>
                  </a:lnTo>
                  <a:lnTo>
                    <a:pt x="312" y="1194"/>
                  </a:lnTo>
                  <a:lnTo>
                    <a:pt x="382" y="1112"/>
                  </a:lnTo>
                  <a:lnTo>
                    <a:pt x="428" y="1210"/>
                  </a:lnTo>
                  <a:lnTo>
                    <a:pt x="635" y="1155"/>
                  </a:lnTo>
                  <a:lnTo>
                    <a:pt x="626" y="1046"/>
                  </a:lnTo>
                  <a:lnTo>
                    <a:pt x="730" y="1083"/>
                  </a:lnTo>
                  <a:lnTo>
                    <a:pt x="837" y="898"/>
                  </a:lnTo>
                  <a:lnTo>
                    <a:pt x="753" y="826"/>
                  </a:lnTo>
                  <a:lnTo>
                    <a:pt x="851" y="782"/>
                  </a:lnTo>
                  <a:lnTo>
                    <a:pt x="796" y="573"/>
                  </a:lnTo>
                  <a:lnTo>
                    <a:pt x="755" y="576"/>
                  </a:lnTo>
                  <a:lnTo>
                    <a:pt x="689" y="582"/>
                  </a:lnTo>
                  <a:lnTo>
                    <a:pt x="724" y="487"/>
                  </a:lnTo>
                  <a:lnTo>
                    <a:pt x="749" y="477"/>
                  </a:lnTo>
                  <a:lnTo>
                    <a:pt x="755" y="501"/>
                  </a:lnTo>
                  <a:lnTo>
                    <a:pt x="833" y="501"/>
                  </a:lnTo>
                  <a:lnTo>
                    <a:pt x="803" y="573"/>
                  </a:lnTo>
                  <a:lnTo>
                    <a:pt x="956" y="676"/>
                  </a:lnTo>
                  <a:lnTo>
                    <a:pt x="1010" y="621"/>
                  </a:lnTo>
                  <a:lnTo>
                    <a:pt x="1039" y="692"/>
                  </a:lnTo>
                  <a:lnTo>
                    <a:pt x="1221" y="657"/>
                  </a:lnTo>
                  <a:lnTo>
                    <a:pt x="1221" y="578"/>
                  </a:lnTo>
                  <a:lnTo>
                    <a:pt x="1292" y="610"/>
                  </a:lnTo>
                  <a:lnTo>
                    <a:pt x="1396" y="455"/>
                  </a:lnTo>
                  <a:lnTo>
                    <a:pt x="1340" y="402"/>
                  </a:lnTo>
                  <a:lnTo>
                    <a:pt x="1412" y="373"/>
                  </a:lnTo>
                  <a:close/>
                </a:path>
              </a:pathLst>
            </a:custGeom>
            <a:solidFill>
              <a:srgbClr val="FFFFFF"/>
            </a:solidFill>
            <a:ln w="9525">
              <a:noFill/>
              <a:round/>
              <a:headEnd/>
              <a:tailEnd/>
            </a:ln>
          </p:spPr>
          <p:txBody>
            <a:bodyPr/>
            <a:lstStyle/>
            <a:p>
              <a:endParaRPr lang="ja-JP" altLang="en-US"/>
            </a:p>
          </p:txBody>
        </p:sp>
        <p:sp>
          <p:nvSpPr>
            <p:cNvPr id="95" name="Freeform 57"/>
            <p:cNvSpPr>
              <a:spLocks/>
            </p:cNvSpPr>
            <p:nvPr/>
          </p:nvSpPr>
          <p:spPr bwMode="auto">
            <a:xfrm>
              <a:off x="2234" y="2435"/>
              <a:ext cx="141" cy="142"/>
            </a:xfrm>
            <a:custGeom>
              <a:avLst/>
              <a:gdLst>
                <a:gd name="T0" fmla="*/ 0 w 282"/>
                <a:gd name="T1" fmla="*/ 1 h 284"/>
                <a:gd name="T2" fmla="*/ 0 w 282"/>
                <a:gd name="T3" fmla="*/ 1 h 284"/>
                <a:gd name="T4" fmla="*/ 1 w 282"/>
                <a:gd name="T5" fmla="*/ 1 h 284"/>
                <a:gd name="T6" fmla="*/ 1 w 282"/>
                <a:gd name="T7" fmla="*/ 1 h 284"/>
                <a:gd name="T8" fmla="*/ 1 w 282"/>
                <a:gd name="T9" fmla="*/ 1 h 284"/>
                <a:gd name="T10" fmla="*/ 1 w 282"/>
                <a:gd name="T11" fmla="*/ 1 h 284"/>
                <a:gd name="T12" fmla="*/ 1 w 282"/>
                <a:gd name="T13" fmla="*/ 1 h 284"/>
                <a:gd name="T14" fmla="*/ 1 w 282"/>
                <a:gd name="T15" fmla="*/ 1 h 284"/>
                <a:gd name="T16" fmla="*/ 1 w 282"/>
                <a:gd name="T17" fmla="*/ 1 h 284"/>
                <a:gd name="T18" fmla="*/ 1 w 282"/>
                <a:gd name="T19" fmla="*/ 1 h 284"/>
                <a:gd name="T20" fmla="*/ 1 w 282"/>
                <a:gd name="T21" fmla="*/ 1 h 284"/>
                <a:gd name="T22" fmla="*/ 1 w 282"/>
                <a:gd name="T23" fmla="*/ 1 h 284"/>
                <a:gd name="T24" fmla="*/ 1 w 282"/>
                <a:gd name="T25" fmla="*/ 1 h 284"/>
                <a:gd name="T26" fmla="*/ 1 w 282"/>
                <a:gd name="T27" fmla="*/ 1 h 284"/>
                <a:gd name="T28" fmla="*/ 1 w 282"/>
                <a:gd name="T29" fmla="*/ 1 h 284"/>
                <a:gd name="T30" fmla="*/ 1 w 282"/>
                <a:gd name="T31" fmla="*/ 1 h 284"/>
                <a:gd name="T32" fmla="*/ 1 w 282"/>
                <a:gd name="T33" fmla="*/ 1 h 284"/>
                <a:gd name="T34" fmla="*/ 1 w 282"/>
                <a:gd name="T35" fmla="*/ 1 h 284"/>
                <a:gd name="T36" fmla="*/ 1 w 282"/>
                <a:gd name="T37" fmla="*/ 1 h 284"/>
                <a:gd name="T38" fmla="*/ 1 w 282"/>
                <a:gd name="T39" fmla="*/ 1 h 284"/>
                <a:gd name="T40" fmla="*/ 1 w 282"/>
                <a:gd name="T41" fmla="*/ 1 h 284"/>
                <a:gd name="T42" fmla="*/ 1 w 282"/>
                <a:gd name="T43" fmla="*/ 1 h 284"/>
                <a:gd name="T44" fmla="*/ 1 w 282"/>
                <a:gd name="T45" fmla="*/ 1 h 284"/>
                <a:gd name="T46" fmla="*/ 1 w 282"/>
                <a:gd name="T47" fmla="*/ 1 h 284"/>
                <a:gd name="T48" fmla="*/ 1 w 282"/>
                <a:gd name="T49" fmla="*/ 1 h 284"/>
                <a:gd name="T50" fmla="*/ 1 w 282"/>
                <a:gd name="T51" fmla="*/ 0 h 284"/>
                <a:gd name="T52" fmla="*/ 1 w 282"/>
                <a:gd name="T53" fmla="*/ 1 h 284"/>
                <a:gd name="T54" fmla="*/ 1 w 282"/>
                <a:gd name="T55" fmla="*/ 1 h 284"/>
                <a:gd name="T56" fmla="*/ 1 w 282"/>
                <a:gd name="T57" fmla="*/ 1 h 284"/>
                <a:gd name="T58" fmla="*/ 1 w 282"/>
                <a:gd name="T59" fmla="*/ 1 h 284"/>
                <a:gd name="T60" fmla="*/ 1 w 282"/>
                <a:gd name="T61" fmla="*/ 1 h 284"/>
                <a:gd name="T62" fmla="*/ 1 w 282"/>
                <a:gd name="T63" fmla="*/ 1 h 284"/>
                <a:gd name="T64" fmla="*/ 0 w 282"/>
                <a:gd name="T65" fmla="*/ 1 h 28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82"/>
                <a:gd name="T100" fmla="*/ 0 h 284"/>
                <a:gd name="T101" fmla="*/ 282 w 282"/>
                <a:gd name="T102" fmla="*/ 284 h 28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82" h="284">
                  <a:moveTo>
                    <a:pt x="0" y="125"/>
                  </a:moveTo>
                  <a:lnTo>
                    <a:pt x="0" y="154"/>
                  </a:lnTo>
                  <a:lnTo>
                    <a:pt x="5" y="182"/>
                  </a:lnTo>
                  <a:lnTo>
                    <a:pt x="14" y="207"/>
                  </a:lnTo>
                  <a:lnTo>
                    <a:pt x="30" y="231"/>
                  </a:lnTo>
                  <a:lnTo>
                    <a:pt x="48" y="250"/>
                  </a:lnTo>
                  <a:lnTo>
                    <a:pt x="71" y="264"/>
                  </a:lnTo>
                  <a:lnTo>
                    <a:pt x="96" y="277"/>
                  </a:lnTo>
                  <a:lnTo>
                    <a:pt x="125" y="282"/>
                  </a:lnTo>
                  <a:lnTo>
                    <a:pt x="154" y="284"/>
                  </a:lnTo>
                  <a:lnTo>
                    <a:pt x="180" y="279"/>
                  </a:lnTo>
                  <a:lnTo>
                    <a:pt x="205" y="268"/>
                  </a:lnTo>
                  <a:lnTo>
                    <a:pt x="229" y="254"/>
                  </a:lnTo>
                  <a:lnTo>
                    <a:pt x="248" y="234"/>
                  </a:lnTo>
                  <a:lnTo>
                    <a:pt x="264" y="213"/>
                  </a:lnTo>
                  <a:lnTo>
                    <a:pt x="277" y="188"/>
                  </a:lnTo>
                  <a:lnTo>
                    <a:pt x="282" y="159"/>
                  </a:lnTo>
                  <a:lnTo>
                    <a:pt x="282" y="131"/>
                  </a:lnTo>
                  <a:lnTo>
                    <a:pt x="277" y="102"/>
                  </a:lnTo>
                  <a:lnTo>
                    <a:pt x="268" y="77"/>
                  </a:lnTo>
                  <a:lnTo>
                    <a:pt x="254" y="54"/>
                  </a:lnTo>
                  <a:lnTo>
                    <a:pt x="234" y="34"/>
                  </a:lnTo>
                  <a:lnTo>
                    <a:pt x="212" y="20"/>
                  </a:lnTo>
                  <a:lnTo>
                    <a:pt x="187" y="8"/>
                  </a:lnTo>
                  <a:lnTo>
                    <a:pt x="159" y="2"/>
                  </a:lnTo>
                  <a:lnTo>
                    <a:pt x="130" y="0"/>
                  </a:lnTo>
                  <a:lnTo>
                    <a:pt x="102" y="6"/>
                  </a:lnTo>
                  <a:lnTo>
                    <a:pt x="77" y="16"/>
                  </a:lnTo>
                  <a:lnTo>
                    <a:pt x="54" y="31"/>
                  </a:lnTo>
                  <a:lnTo>
                    <a:pt x="34" y="50"/>
                  </a:lnTo>
                  <a:lnTo>
                    <a:pt x="18" y="72"/>
                  </a:lnTo>
                  <a:lnTo>
                    <a:pt x="5" y="97"/>
                  </a:lnTo>
                  <a:lnTo>
                    <a:pt x="0" y="125"/>
                  </a:lnTo>
                  <a:close/>
                </a:path>
              </a:pathLst>
            </a:custGeom>
            <a:solidFill>
              <a:srgbClr val="FFFFFF"/>
            </a:solidFill>
            <a:ln w="9525">
              <a:noFill/>
              <a:round/>
              <a:headEnd/>
              <a:tailEnd/>
            </a:ln>
          </p:spPr>
          <p:txBody>
            <a:bodyPr/>
            <a:lstStyle/>
            <a:p>
              <a:endParaRPr lang="ja-JP" altLang="en-US"/>
            </a:p>
          </p:txBody>
        </p:sp>
        <p:sp>
          <p:nvSpPr>
            <p:cNvPr id="96" name="Freeform 58"/>
            <p:cNvSpPr>
              <a:spLocks noEditPoints="1"/>
            </p:cNvSpPr>
            <p:nvPr/>
          </p:nvSpPr>
          <p:spPr bwMode="auto">
            <a:xfrm>
              <a:off x="2210" y="2411"/>
              <a:ext cx="190" cy="191"/>
            </a:xfrm>
            <a:custGeom>
              <a:avLst/>
              <a:gdLst>
                <a:gd name="T0" fmla="*/ 0 w 380"/>
                <a:gd name="T1" fmla="*/ 1 h 382"/>
                <a:gd name="T2" fmla="*/ 1 w 380"/>
                <a:gd name="T3" fmla="*/ 1 h 382"/>
                <a:gd name="T4" fmla="*/ 1 w 380"/>
                <a:gd name="T5" fmla="*/ 1 h 382"/>
                <a:gd name="T6" fmla="*/ 1 w 380"/>
                <a:gd name="T7" fmla="*/ 1 h 382"/>
                <a:gd name="T8" fmla="*/ 1 w 380"/>
                <a:gd name="T9" fmla="*/ 1 h 382"/>
                <a:gd name="T10" fmla="*/ 1 w 380"/>
                <a:gd name="T11" fmla="*/ 1 h 382"/>
                <a:gd name="T12" fmla="*/ 1 w 380"/>
                <a:gd name="T13" fmla="*/ 1 h 382"/>
                <a:gd name="T14" fmla="*/ 1 w 380"/>
                <a:gd name="T15" fmla="*/ 1 h 382"/>
                <a:gd name="T16" fmla="*/ 1 w 380"/>
                <a:gd name="T17" fmla="*/ 1 h 382"/>
                <a:gd name="T18" fmla="*/ 1 w 380"/>
                <a:gd name="T19" fmla="*/ 1 h 382"/>
                <a:gd name="T20" fmla="*/ 1 w 380"/>
                <a:gd name="T21" fmla="*/ 1 h 382"/>
                <a:gd name="T22" fmla="*/ 1 w 380"/>
                <a:gd name="T23" fmla="*/ 1 h 382"/>
                <a:gd name="T24" fmla="*/ 1 w 380"/>
                <a:gd name="T25" fmla="*/ 1 h 382"/>
                <a:gd name="T26" fmla="*/ 1 w 380"/>
                <a:gd name="T27" fmla="*/ 1 h 382"/>
                <a:gd name="T28" fmla="*/ 1 w 380"/>
                <a:gd name="T29" fmla="*/ 1 h 382"/>
                <a:gd name="T30" fmla="*/ 1 w 380"/>
                <a:gd name="T31" fmla="*/ 1 h 382"/>
                <a:gd name="T32" fmla="*/ 1 w 380"/>
                <a:gd name="T33" fmla="*/ 0 h 382"/>
                <a:gd name="T34" fmla="*/ 1 w 380"/>
                <a:gd name="T35" fmla="*/ 1 h 382"/>
                <a:gd name="T36" fmla="*/ 1 w 380"/>
                <a:gd name="T37" fmla="*/ 1 h 382"/>
                <a:gd name="T38" fmla="*/ 1 w 380"/>
                <a:gd name="T39" fmla="*/ 1 h 382"/>
                <a:gd name="T40" fmla="*/ 0 w 380"/>
                <a:gd name="T41" fmla="*/ 1 h 382"/>
                <a:gd name="T42" fmla="*/ 1 w 380"/>
                <a:gd name="T43" fmla="*/ 1 h 382"/>
                <a:gd name="T44" fmla="*/ 1 w 380"/>
                <a:gd name="T45" fmla="*/ 1 h 382"/>
                <a:gd name="T46" fmla="*/ 1 w 380"/>
                <a:gd name="T47" fmla="*/ 1 h 382"/>
                <a:gd name="T48" fmla="*/ 1 w 380"/>
                <a:gd name="T49" fmla="*/ 1 h 382"/>
                <a:gd name="T50" fmla="*/ 1 w 380"/>
                <a:gd name="T51" fmla="*/ 1 h 382"/>
                <a:gd name="T52" fmla="*/ 1 w 380"/>
                <a:gd name="T53" fmla="*/ 1 h 382"/>
                <a:gd name="T54" fmla="*/ 1 w 380"/>
                <a:gd name="T55" fmla="*/ 1 h 382"/>
                <a:gd name="T56" fmla="*/ 1 w 380"/>
                <a:gd name="T57" fmla="*/ 1 h 382"/>
                <a:gd name="T58" fmla="*/ 1 w 380"/>
                <a:gd name="T59" fmla="*/ 1 h 382"/>
                <a:gd name="T60" fmla="*/ 1 w 380"/>
                <a:gd name="T61" fmla="*/ 1 h 382"/>
                <a:gd name="T62" fmla="*/ 1 w 380"/>
                <a:gd name="T63" fmla="*/ 1 h 382"/>
                <a:gd name="T64" fmla="*/ 1 w 380"/>
                <a:gd name="T65" fmla="*/ 1 h 382"/>
                <a:gd name="T66" fmla="*/ 1 w 380"/>
                <a:gd name="T67" fmla="*/ 1 h 382"/>
                <a:gd name="T68" fmla="*/ 1 w 380"/>
                <a:gd name="T69" fmla="*/ 1 h 382"/>
                <a:gd name="T70" fmla="*/ 1 w 380"/>
                <a:gd name="T71" fmla="*/ 1 h 382"/>
                <a:gd name="T72" fmla="*/ 1 w 380"/>
                <a:gd name="T73" fmla="*/ 1 h 382"/>
                <a:gd name="T74" fmla="*/ 1 w 380"/>
                <a:gd name="T75" fmla="*/ 1 h 382"/>
                <a:gd name="T76" fmla="*/ 1 w 380"/>
                <a:gd name="T77" fmla="*/ 1 h 382"/>
                <a:gd name="T78" fmla="*/ 1 w 380"/>
                <a:gd name="T79" fmla="*/ 1 h 382"/>
                <a:gd name="T80" fmla="*/ 1 w 380"/>
                <a:gd name="T81" fmla="*/ 1 h 382"/>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380"/>
                <a:gd name="T124" fmla="*/ 0 h 382"/>
                <a:gd name="T125" fmla="*/ 380 w 380"/>
                <a:gd name="T126" fmla="*/ 382 h 382"/>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380" h="382">
                  <a:moveTo>
                    <a:pt x="0" y="168"/>
                  </a:moveTo>
                  <a:lnTo>
                    <a:pt x="0" y="168"/>
                  </a:lnTo>
                  <a:lnTo>
                    <a:pt x="0" y="207"/>
                  </a:lnTo>
                  <a:lnTo>
                    <a:pt x="5" y="243"/>
                  </a:lnTo>
                  <a:lnTo>
                    <a:pt x="19" y="279"/>
                  </a:lnTo>
                  <a:lnTo>
                    <a:pt x="39" y="309"/>
                  </a:lnTo>
                  <a:lnTo>
                    <a:pt x="64" y="336"/>
                  </a:lnTo>
                  <a:lnTo>
                    <a:pt x="94" y="357"/>
                  </a:lnTo>
                  <a:lnTo>
                    <a:pt x="130" y="371"/>
                  </a:lnTo>
                  <a:lnTo>
                    <a:pt x="168" y="380"/>
                  </a:lnTo>
                  <a:lnTo>
                    <a:pt x="185" y="382"/>
                  </a:lnTo>
                  <a:lnTo>
                    <a:pt x="205" y="380"/>
                  </a:lnTo>
                  <a:lnTo>
                    <a:pt x="223" y="379"/>
                  </a:lnTo>
                  <a:lnTo>
                    <a:pt x="241" y="373"/>
                  </a:lnTo>
                  <a:lnTo>
                    <a:pt x="259" y="368"/>
                  </a:lnTo>
                  <a:lnTo>
                    <a:pt x="277" y="361"/>
                  </a:lnTo>
                  <a:lnTo>
                    <a:pt x="293" y="352"/>
                  </a:lnTo>
                  <a:lnTo>
                    <a:pt x="309" y="341"/>
                  </a:lnTo>
                  <a:lnTo>
                    <a:pt x="323" y="329"/>
                  </a:lnTo>
                  <a:lnTo>
                    <a:pt x="335" y="314"/>
                  </a:lnTo>
                  <a:lnTo>
                    <a:pt x="346" y="300"/>
                  </a:lnTo>
                  <a:lnTo>
                    <a:pt x="357" y="284"/>
                  </a:lnTo>
                  <a:lnTo>
                    <a:pt x="364" y="268"/>
                  </a:lnTo>
                  <a:lnTo>
                    <a:pt x="371" y="250"/>
                  </a:lnTo>
                  <a:lnTo>
                    <a:pt x="376" y="232"/>
                  </a:lnTo>
                  <a:lnTo>
                    <a:pt x="380" y="213"/>
                  </a:lnTo>
                  <a:lnTo>
                    <a:pt x="380" y="173"/>
                  </a:lnTo>
                  <a:lnTo>
                    <a:pt x="375" y="136"/>
                  </a:lnTo>
                  <a:lnTo>
                    <a:pt x="360" y="102"/>
                  </a:lnTo>
                  <a:lnTo>
                    <a:pt x="341" y="72"/>
                  </a:lnTo>
                  <a:lnTo>
                    <a:pt x="316" y="45"/>
                  </a:lnTo>
                  <a:lnTo>
                    <a:pt x="285" y="23"/>
                  </a:lnTo>
                  <a:lnTo>
                    <a:pt x="250" y="9"/>
                  </a:lnTo>
                  <a:lnTo>
                    <a:pt x="212" y="0"/>
                  </a:lnTo>
                  <a:lnTo>
                    <a:pt x="173" y="0"/>
                  </a:lnTo>
                  <a:lnTo>
                    <a:pt x="137" y="6"/>
                  </a:lnTo>
                  <a:lnTo>
                    <a:pt x="102" y="20"/>
                  </a:lnTo>
                  <a:lnTo>
                    <a:pt x="71" y="39"/>
                  </a:lnTo>
                  <a:lnTo>
                    <a:pt x="44" y="64"/>
                  </a:lnTo>
                  <a:lnTo>
                    <a:pt x="23" y="95"/>
                  </a:lnTo>
                  <a:lnTo>
                    <a:pt x="9" y="130"/>
                  </a:lnTo>
                  <a:lnTo>
                    <a:pt x="0" y="168"/>
                  </a:lnTo>
                  <a:close/>
                  <a:moveTo>
                    <a:pt x="200" y="98"/>
                  </a:moveTo>
                  <a:lnTo>
                    <a:pt x="218" y="102"/>
                  </a:lnTo>
                  <a:lnTo>
                    <a:pt x="235" y="109"/>
                  </a:lnTo>
                  <a:lnTo>
                    <a:pt x="250" y="120"/>
                  </a:lnTo>
                  <a:lnTo>
                    <a:pt x="262" y="132"/>
                  </a:lnTo>
                  <a:lnTo>
                    <a:pt x="271" y="148"/>
                  </a:lnTo>
                  <a:lnTo>
                    <a:pt x="278" y="164"/>
                  </a:lnTo>
                  <a:lnTo>
                    <a:pt x="282" y="182"/>
                  </a:lnTo>
                  <a:lnTo>
                    <a:pt x="282" y="202"/>
                  </a:lnTo>
                  <a:lnTo>
                    <a:pt x="278" y="220"/>
                  </a:lnTo>
                  <a:lnTo>
                    <a:pt x="269" y="236"/>
                  </a:lnTo>
                  <a:lnTo>
                    <a:pt x="259" y="250"/>
                  </a:lnTo>
                  <a:lnTo>
                    <a:pt x="246" y="263"/>
                  </a:lnTo>
                  <a:lnTo>
                    <a:pt x="239" y="268"/>
                  </a:lnTo>
                  <a:lnTo>
                    <a:pt x="230" y="273"/>
                  </a:lnTo>
                  <a:lnTo>
                    <a:pt x="223" y="277"/>
                  </a:lnTo>
                  <a:lnTo>
                    <a:pt x="214" y="279"/>
                  </a:lnTo>
                  <a:lnTo>
                    <a:pt x="205" y="280"/>
                  </a:lnTo>
                  <a:lnTo>
                    <a:pt x="196" y="282"/>
                  </a:lnTo>
                  <a:lnTo>
                    <a:pt x="187" y="282"/>
                  </a:lnTo>
                  <a:lnTo>
                    <a:pt x="178" y="282"/>
                  </a:lnTo>
                  <a:lnTo>
                    <a:pt x="162" y="279"/>
                  </a:lnTo>
                  <a:lnTo>
                    <a:pt x="146" y="271"/>
                  </a:lnTo>
                  <a:lnTo>
                    <a:pt x="132" y="263"/>
                  </a:lnTo>
                  <a:lnTo>
                    <a:pt x="121" y="252"/>
                  </a:lnTo>
                  <a:lnTo>
                    <a:pt x="111" y="238"/>
                  </a:lnTo>
                  <a:lnTo>
                    <a:pt x="103" y="223"/>
                  </a:lnTo>
                  <a:lnTo>
                    <a:pt x="100" y="207"/>
                  </a:lnTo>
                  <a:lnTo>
                    <a:pt x="98" y="189"/>
                  </a:lnTo>
                  <a:lnTo>
                    <a:pt x="98" y="186"/>
                  </a:lnTo>
                  <a:lnTo>
                    <a:pt x="98" y="184"/>
                  </a:lnTo>
                  <a:lnTo>
                    <a:pt x="98" y="180"/>
                  </a:lnTo>
                  <a:lnTo>
                    <a:pt x="98" y="179"/>
                  </a:lnTo>
                  <a:lnTo>
                    <a:pt x="102" y="161"/>
                  </a:lnTo>
                  <a:lnTo>
                    <a:pt x="109" y="145"/>
                  </a:lnTo>
                  <a:lnTo>
                    <a:pt x="119" y="130"/>
                  </a:lnTo>
                  <a:lnTo>
                    <a:pt x="132" y="118"/>
                  </a:lnTo>
                  <a:lnTo>
                    <a:pt x="146" y="109"/>
                  </a:lnTo>
                  <a:lnTo>
                    <a:pt x="164" y="102"/>
                  </a:lnTo>
                  <a:lnTo>
                    <a:pt x="182" y="98"/>
                  </a:lnTo>
                  <a:lnTo>
                    <a:pt x="200" y="98"/>
                  </a:lnTo>
                  <a:close/>
                </a:path>
              </a:pathLst>
            </a:custGeom>
            <a:solidFill>
              <a:srgbClr val="FFFFFF"/>
            </a:solidFill>
            <a:ln w="9525">
              <a:noFill/>
              <a:round/>
              <a:headEnd/>
              <a:tailEnd/>
            </a:ln>
          </p:spPr>
          <p:txBody>
            <a:bodyPr/>
            <a:lstStyle/>
            <a:p>
              <a:endParaRPr lang="ja-JP" altLang="en-US"/>
            </a:p>
          </p:txBody>
        </p:sp>
        <p:sp>
          <p:nvSpPr>
            <p:cNvPr id="97" name="Freeform 59"/>
            <p:cNvSpPr>
              <a:spLocks/>
            </p:cNvSpPr>
            <p:nvPr/>
          </p:nvSpPr>
          <p:spPr bwMode="auto">
            <a:xfrm>
              <a:off x="2234" y="2435"/>
              <a:ext cx="141" cy="142"/>
            </a:xfrm>
            <a:custGeom>
              <a:avLst/>
              <a:gdLst>
                <a:gd name="T0" fmla="*/ 0 w 282"/>
                <a:gd name="T1" fmla="*/ 1 h 284"/>
                <a:gd name="T2" fmla="*/ 0 w 282"/>
                <a:gd name="T3" fmla="*/ 1 h 284"/>
                <a:gd name="T4" fmla="*/ 1 w 282"/>
                <a:gd name="T5" fmla="*/ 1 h 284"/>
                <a:gd name="T6" fmla="*/ 1 w 282"/>
                <a:gd name="T7" fmla="*/ 1 h 284"/>
                <a:gd name="T8" fmla="*/ 1 w 282"/>
                <a:gd name="T9" fmla="*/ 1 h 284"/>
                <a:gd name="T10" fmla="*/ 1 w 282"/>
                <a:gd name="T11" fmla="*/ 1 h 284"/>
                <a:gd name="T12" fmla="*/ 1 w 282"/>
                <a:gd name="T13" fmla="*/ 1 h 284"/>
                <a:gd name="T14" fmla="*/ 1 w 282"/>
                <a:gd name="T15" fmla="*/ 1 h 284"/>
                <a:gd name="T16" fmla="*/ 1 w 282"/>
                <a:gd name="T17" fmla="*/ 1 h 284"/>
                <a:gd name="T18" fmla="*/ 1 w 282"/>
                <a:gd name="T19" fmla="*/ 1 h 284"/>
                <a:gd name="T20" fmla="*/ 1 w 282"/>
                <a:gd name="T21" fmla="*/ 1 h 284"/>
                <a:gd name="T22" fmla="*/ 1 w 282"/>
                <a:gd name="T23" fmla="*/ 1 h 284"/>
                <a:gd name="T24" fmla="*/ 1 w 282"/>
                <a:gd name="T25" fmla="*/ 1 h 284"/>
                <a:gd name="T26" fmla="*/ 1 w 282"/>
                <a:gd name="T27" fmla="*/ 1 h 284"/>
                <a:gd name="T28" fmla="*/ 1 w 282"/>
                <a:gd name="T29" fmla="*/ 1 h 284"/>
                <a:gd name="T30" fmla="*/ 1 w 282"/>
                <a:gd name="T31" fmla="*/ 1 h 284"/>
                <a:gd name="T32" fmla="*/ 1 w 282"/>
                <a:gd name="T33" fmla="*/ 1 h 284"/>
                <a:gd name="T34" fmla="*/ 1 w 282"/>
                <a:gd name="T35" fmla="*/ 1 h 284"/>
                <a:gd name="T36" fmla="*/ 1 w 282"/>
                <a:gd name="T37" fmla="*/ 1 h 284"/>
                <a:gd name="T38" fmla="*/ 1 w 282"/>
                <a:gd name="T39" fmla="*/ 1 h 284"/>
                <a:gd name="T40" fmla="*/ 1 w 282"/>
                <a:gd name="T41" fmla="*/ 1 h 284"/>
                <a:gd name="T42" fmla="*/ 1 w 282"/>
                <a:gd name="T43" fmla="*/ 1 h 284"/>
                <a:gd name="T44" fmla="*/ 1 w 282"/>
                <a:gd name="T45" fmla="*/ 1 h 284"/>
                <a:gd name="T46" fmla="*/ 1 w 282"/>
                <a:gd name="T47" fmla="*/ 1 h 284"/>
                <a:gd name="T48" fmla="*/ 1 w 282"/>
                <a:gd name="T49" fmla="*/ 1 h 284"/>
                <a:gd name="T50" fmla="*/ 1 w 282"/>
                <a:gd name="T51" fmla="*/ 0 h 284"/>
                <a:gd name="T52" fmla="*/ 1 w 282"/>
                <a:gd name="T53" fmla="*/ 1 h 284"/>
                <a:gd name="T54" fmla="*/ 1 w 282"/>
                <a:gd name="T55" fmla="*/ 1 h 284"/>
                <a:gd name="T56" fmla="*/ 1 w 282"/>
                <a:gd name="T57" fmla="*/ 1 h 284"/>
                <a:gd name="T58" fmla="*/ 1 w 282"/>
                <a:gd name="T59" fmla="*/ 1 h 284"/>
                <a:gd name="T60" fmla="*/ 1 w 282"/>
                <a:gd name="T61" fmla="*/ 1 h 284"/>
                <a:gd name="T62" fmla="*/ 1 w 282"/>
                <a:gd name="T63" fmla="*/ 1 h 284"/>
                <a:gd name="T64" fmla="*/ 0 w 282"/>
                <a:gd name="T65" fmla="*/ 1 h 28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82"/>
                <a:gd name="T100" fmla="*/ 0 h 284"/>
                <a:gd name="T101" fmla="*/ 282 w 282"/>
                <a:gd name="T102" fmla="*/ 284 h 28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82" h="284">
                  <a:moveTo>
                    <a:pt x="0" y="125"/>
                  </a:moveTo>
                  <a:lnTo>
                    <a:pt x="0" y="154"/>
                  </a:lnTo>
                  <a:lnTo>
                    <a:pt x="5" y="182"/>
                  </a:lnTo>
                  <a:lnTo>
                    <a:pt x="14" y="207"/>
                  </a:lnTo>
                  <a:lnTo>
                    <a:pt x="30" y="231"/>
                  </a:lnTo>
                  <a:lnTo>
                    <a:pt x="48" y="250"/>
                  </a:lnTo>
                  <a:lnTo>
                    <a:pt x="71" y="264"/>
                  </a:lnTo>
                  <a:lnTo>
                    <a:pt x="96" y="277"/>
                  </a:lnTo>
                  <a:lnTo>
                    <a:pt x="125" y="282"/>
                  </a:lnTo>
                  <a:lnTo>
                    <a:pt x="154" y="284"/>
                  </a:lnTo>
                  <a:lnTo>
                    <a:pt x="180" y="279"/>
                  </a:lnTo>
                  <a:lnTo>
                    <a:pt x="205" y="268"/>
                  </a:lnTo>
                  <a:lnTo>
                    <a:pt x="229" y="254"/>
                  </a:lnTo>
                  <a:lnTo>
                    <a:pt x="248" y="234"/>
                  </a:lnTo>
                  <a:lnTo>
                    <a:pt x="264" y="213"/>
                  </a:lnTo>
                  <a:lnTo>
                    <a:pt x="277" y="188"/>
                  </a:lnTo>
                  <a:lnTo>
                    <a:pt x="282" y="159"/>
                  </a:lnTo>
                  <a:lnTo>
                    <a:pt x="282" y="131"/>
                  </a:lnTo>
                  <a:lnTo>
                    <a:pt x="277" y="102"/>
                  </a:lnTo>
                  <a:lnTo>
                    <a:pt x="268" y="77"/>
                  </a:lnTo>
                  <a:lnTo>
                    <a:pt x="254" y="54"/>
                  </a:lnTo>
                  <a:lnTo>
                    <a:pt x="234" y="34"/>
                  </a:lnTo>
                  <a:lnTo>
                    <a:pt x="212" y="20"/>
                  </a:lnTo>
                  <a:lnTo>
                    <a:pt x="187" y="8"/>
                  </a:lnTo>
                  <a:lnTo>
                    <a:pt x="159" y="2"/>
                  </a:lnTo>
                  <a:lnTo>
                    <a:pt x="130" y="0"/>
                  </a:lnTo>
                  <a:lnTo>
                    <a:pt x="102" y="6"/>
                  </a:lnTo>
                  <a:lnTo>
                    <a:pt x="77" y="16"/>
                  </a:lnTo>
                  <a:lnTo>
                    <a:pt x="54" y="31"/>
                  </a:lnTo>
                  <a:lnTo>
                    <a:pt x="34" y="50"/>
                  </a:lnTo>
                  <a:lnTo>
                    <a:pt x="18" y="72"/>
                  </a:lnTo>
                  <a:lnTo>
                    <a:pt x="5" y="97"/>
                  </a:lnTo>
                  <a:lnTo>
                    <a:pt x="0" y="125"/>
                  </a:lnTo>
                  <a:close/>
                </a:path>
              </a:pathLst>
            </a:custGeom>
            <a:solidFill>
              <a:srgbClr val="FFFFFF"/>
            </a:solidFill>
            <a:ln w="9525">
              <a:noFill/>
              <a:round/>
              <a:headEnd/>
              <a:tailEnd/>
            </a:ln>
          </p:spPr>
          <p:txBody>
            <a:bodyPr/>
            <a:lstStyle/>
            <a:p>
              <a:endParaRPr lang="ja-JP" altLang="en-US"/>
            </a:p>
          </p:txBody>
        </p:sp>
        <p:sp>
          <p:nvSpPr>
            <p:cNvPr id="98" name="Freeform 60"/>
            <p:cNvSpPr>
              <a:spLocks noEditPoints="1"/>
            </p:cNvSpPr>
            <p:nvPr/>
          </p:nvSpPr>
          <p:spPr bwMode="auto">
            <a:xfrm>
              <a:off x="2210" y="2411"/>
              <a:ext cx="190" cy="191"/>
            </a:xfrm>
            <a:custGeom>
              <a:avLst/>
              <a:gdLst>
                <a:gd name="T0" fmla="*/ 0 w 380"/>
                <a:gd name="T1" fmla="*/ 1 h 382"/>
                <a:gd name="T2" fmla="*/ 1 w 380"/>
                <a:gd name="T3" fmla="*/ 1 h 382"/>
                <a:gd name="T4" fmla="*/ 1 w 380"/>
                <a:gd name="T5" fmla="*/ 1 h 382"/>
                <a:gd name="T6" fmla="*/ 1 w 380"/>
                <a:gd name="T7" fmla="*/ 1 h 382"/>
                <a:gd name="T8" fmla="*/ 1 w 380"/>
                <a:gd name="T9" fmla="*/ 1 h 382"/>
                <a:gd name="T10" fmla="*/ 1 w 380"/>
                <a:gd name="T11" fmla="*/ 1 h 382"/>
                <a:gd name="T12" fmla="*/ 1 w 380"/>
                <a:gd name="T13" fmla="*/ 1 h 382"/>
                <a:gd name="T14" fmla="*/ 1 w 380"/>
                <a:gd name="T15" fmla="*/ 1 h 382"/>
                <a:gd name="T16" fmla="*/ 1 w 380"/>
                <a:gd name="T17" fmla="*/ 1 h 382"/>
                <a:gd name="T18" fmla="*/ 1 w 380"/>
                <a:gd name="T19" fmla="*/ 1 h 382"/>
                <a:gd name="T20" fmla="*/ 1 w 380"/>
                <a:gd name="T21" fmla="*/ 1 h 382"/>
                <a:gd name="T22" fmla="*/ 1 w 380"/>
                <a:gd name="T23" fmla="*/ 1 h 382"/>
                <a:gd name="T24" fmla="*/ 1 w 380"/>
                <a:gd name="T25" fmla="*/ 1 h 382"/>
                <a:gd name="T26" fmla="*/ 1 w 380"/>
                <a:gd name="T27" fmla="*/ 1 h 382"/>
                <a:gd name="T28" fmla="*/ 1 w 380"/>
                <a:gd name="T29" fmla="*/ 1 h 382"/>
                <a:gd name="T30" fmla="*/ 1 w 380"/>
                <a:gd name="T31" fmla="*/ 1 h 382"/>
                <a:gd name="T32" fmla="*/ 1 w 380"/>
                <a:gd name="T33" fmla="*/ 0 h 382"/>
                <a:gd name="T34" fmla="*/ 1 w 380"/>
                <a:gd name="T35" fmla="*/ 1 h 382"/>
                <a:gd name="T36" fmla="*/ 1 w 380"/>
                <a:gd name="T37" fmla="*/ 1 h 382"/>
                <a:gd name="T38" fmla="*/ 1 w 380"/>
                <a:gd name="T39" fmla="*/ 1 h 382"/>
                <a:gd name="T40" fmla="*/ 0 w 380"/>
                <a:gd name="T41" fmla="*/ 1 h 382"/>
                <a:gd name="T42" fmla="*/ 1 w 380"/>
                <a:gd name="T43" fmla="*/ 1 h 382"/>
                <a:gd name="T44" fmla="*/ 1 w 380"/>
                <a:gd name="T45" fmla="*/ 1 h 382"/>
                <a:gd name="T46" fmla="*/ 1 w 380"/>
                <a:gd name="T47" fmla="*/ 1 h 382"/>
                <a:gd name="T48" fmla="*/ 1 w 380"/>
                <a:gd name="T49" fmla="*/ 1 h 382"/>
                <a:gd name="T50" fmla="*/ 1 w 380"/>
                <a:gd name="T51" fmla="*/ 1 h 382"/>
                <a:gd name="T52" fmla="*/ 1 w 380"/>
                <a:gd name="T53" fmla="*/ 1 h 382"/>
                <a:gd name="T54" fmla="*/ 1 w 380"/>
                <a:gd name="T55" fmla="*/ 1 h 382"/>
                <a:gd name="T56" fmla="*/ 1 w 380"/>
                <a:gd name="T57" fmla="*/ 1 h 382"/>
                <a:gd name="T58" fmla="*/ 1 w 380"/>
                <a:gd name="T59" fmla="*/ 1 h 382"/>
                <a:gd name="T60" fmla="*/ 1 w 380"/>
                <a:gd name="T61" fmla="*/ 1 h 382"/>
                <a:gd name="T62" fmla="*/ 1 w 380"/>
                <a:gd name="T63" fmla="*/ 1 h 382"/>
                <a:gd name="T64" fmla="*/ 1 w 380"/>
                <a:gd name="T65" fmla="*/ 1 h 382"/>
                <a:gd name="T66" fmla="*/ 1 w 380"/>
                <a:gd name="T67" fmla="*/ 1 h 382"/>
                <a:gd name="T68" fmla="*/ 1 w 380"/>
                <a:gd name="T69" fmla="*/ 1 h 382"/>
                <a:gd name="T70" fmla="*/ 1 w 380"/>
                <a:gd name="T71" fmla="*/ 1 h 382"/>
                <a:gd name="T72" fmla="*/ 1 w 380"/>
                <a:gd name="T73" fmla="*/ 1 h 382"/>
                <a:gd name="T74" fmla="*/ 1 w 380"/>
                <a:gd name="T75" fmla="*/ 1 h 382"/>
                <a:gd name="T76" fmla="*/ 1 w 380"/>
                <a:gd name="T77" fmla="*/ 1 h 382"/>
                <a:gd name="T78" fmla="*/ 1 w 380"/>
                <a:gd name="T79" fmla="*/ 1 h 382"/>
                <a:gd name="T80" fmla="*/ 1 w 380"/>
                <a:gd name="T81" fmla="*/ 1 h 382"/>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380"/>
                <a:gd name="T124" fmla="*/ 0 h 382"/>
                <a:gd name="T125" fmla="*/ 380 w 380"/>
                <a:gd name="T126" fmla="*/ 382 h 382"/>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380" h="382">
                  <a:moveTo>
                    <a:pt x="0" y="168"/>
                  </a:moveTo>
                  <a:lnTo>
                    <a:pt x="0" y="168"/>
                  </a:lnTo>
                  <a:lnTo>
                    <a:pt x="0" y="207"/>
                  </a:lnTo>
                  <a:lnTo>
                    <a:pt x="5" y="243"/>
                  </a:lnTo>
                  <a:lnTo>
                    <a:pt x="19" y="279"/>
                  </a:lnTo>
                  <a:lnTo>
                    <a:pt x="39" y="309"/>
                  </a:lnTo>
                  <a:lnTo>
                    <a:pt x="64" y="336"/>
                  </a:lnTo>
                  <a:lnTo>
                    <a:pt x="94" y="357"/>
                  </a:lnTo>
                  <a:lnTo>
                    <a:pt x="130" y="371"/>
                  </a:lnTo>
                  <a:lnTo>
                    <a:pt x="168" y="380"/>
                  </a:lnTo>
                  <a:lnTo>
                    <a:pt x="185" y="382"/>
                  </a:lnTo>
                  <a:lnTo>
                    <a:pt x="205" y="380"/>
                  </a:lnTo>
                  <a:lnTo>
                    <a:pt x="223" y="379"/>
                  </a:lnTo>
                  <a:lnTo>
                    <a:pt x="241" y="373"/>
                  </a:lnTo>
                  <a:lnTo>
                    <a:pt x="259" y="368"/>
                  </a:lnTo>
                  <a:lnTo>
                    <a:pt x="277" y="361"/>
                  </a:lnTo>
                  <a:lnTo>
                    <a:pt x="293" y="352"/>
                  </a:lnTo>
                  <a:lnTo>
                    <a:pt x="309" y="341"/>
                  </a:lnTo>
                  <a:lnTo>
                    <a:pt x="323" y="329"/>
                  </a:lnTo>
                  <a:lnTo>
                    <a:pt x="335" y="314"/>
                  </a:lnTo>
                  <a:lnTo>
                    <a:pt x="346" y="300"/>
                  </a:lnTo>
                  <a:lnTo>
                    <a:pt x="357" y="284"/>
                  </a:lnTo>
                  <a:lnTo>
                    <a:pt x="364" y="268"/>
                  </a:lnTo>
                  <a:lnTo>
                    <a:pt x="371" y="250"/>
                  </a:lnTo>
                  <a:lnTo>
                    <a:pt x="376" y="232"/>
                  </a:lnTo>
                  <a:lnTo>
                    <a:pt x="380" y="213"/>
                  </a:lnTo>
                  <a:lnTo>
                    <a:pt x="380" y="173"/>
                  </a:lnTo>
                  <a:lnTo>
                    <a:pt x="375" y="136"/>
                  </a:lnTo>
                  <a:lnTo>
                    <a:pt x="360" y="102"/>
                  </a:lnTo>
                  <a:lnTo>
                    <a:pt x="341" y="72"/>
                  </a:lnTo>
                  <a:lnTo>
                    <a:pt x="316" y="45"/>
                  </a:lnTo>
                  <a:lnTo>
                    <a:pt x="285" y="23"/>
                  </a:lnTo>
                  <a:lnTo>
                    <a:pt x="250" y="9"/>
                  </a:lnTo>
                  <a:lnTo>
                    <a:pt x="212" y="0"/>
                  </a:lnTo>
                  <a:lnTo>
                    <a:pt x="173" y="0"/>
                  </a:lnTo>
                  <a:lnTo>
                    <a:pt x="137" y="6"/>
                  </a:lnTo>
                  <a:lnTo>
                    <a:pt x="102" y="20"/>
                  </a:lnTo>
                  <a:lnTo>
                    <a:pt x="71" y="39"/>
                  </a:lnTo>
                  <a:lnTo>
                    <a:pt x="44" y="64"/>
                  </a:lnTo>
                  <a:lnTo>
                    <a:pt x="23" y="95"/>
                  </a:lnTo>
                  <a:lnTo>
                    <a:pt x="9" y="130"/>
                  </a:lnTo>
                  <a:lnTo>
                    <a:pt x="0" y="168"/>
                  </a:lnTo>
                  <a:close/>
                  <a:moveTo>
                    <a:pt x="200" y="98"/>
                  </a:moveTo>
                  <a:lnTo>
                    <a:pt x="218" y="102"/>
                  </a:lnTo>
                  <a:lnTo>
                    <a:pt x="235" y="109"/>
                  </a:lnTo>
                  <a:lnTo>
                    <a:pt x="250" y="120"/>
                  </a:lnTo>
                  <a:lnTo>
                    <a:pt x="262" y="132"/>
                  </a:lnTo>
                  <a:lnTo>
                    <a:pt x="271" y="148"/>
                  </a:lnTo>
                  <a:lnTo>
                    <a:pt x="278" y="164"/>
                  </a:lnTo>
                  <a:lnTo>
                    <a:pt x="282" y="182"/>
                  </a:lnTo>
                  <a:lnTo>
                    <a:pt x="282" y="202"/>
                  </a:lnTo>
                  <a:lnTo>
                    <a:pt x="278" y="220"/>
                  </a:lnTo>
                  <a:lnTo>
                    <a:pt x="269" y="236"/>
                  </a:lnTo>
                  <a:lnTo>
                    <a:pt x="259" y="250"/>
                  </a:lnTo>
                  <a:lnTo>
                    <a:pt x="246" y="263"/>
                  </a:lnTo>
                  <a:lnTo>
                    <a:pt x="239" y="268"/>
                  </a:lnTo>
                  <a:lnTo>
                    <a:pt x="230" y="273"/>
                  </a:lnTo>
                  <a:lnTo>
                    <a:pt x="223" y="277"/>
                  </a:lnTo>
                  <a:lnTo>
                    <a:pt x="214" y="279"/>
                  </a:lnTo>
                  <a:lnTo>
                    <a:pt x="205" y="280"/>
                  </a:lnTo>
                  <a:lnTo>
                    <a:pt x="196" y="282"/>
                  </a:lnTo>
                  <a:lnTo>
                    <a:pt x="187" y="282"/>
                  </a:lnTo>
                  <a:lnTo>
                    <a:pt x="178" y="282"/>
                  </a:lnTo>
                  <a:lnTo>
                    <a:pt x="162" y="279"/>
                  </a:lnTo>
                  <a:lnTo>
                    <a:pt x="146" y="271"/>
                  </a:lnTo>
                  <a:lnTo>
                    <a:pt x="132" y="263"/>
                  </a:lnTo>
                  <a:lnTo>
                    <a:pt x="121" y="252"/>
                  </a:lnTo>
                  <a:lnTo>
                    <a:pt x="111" y="238"/>
                  </a:lnTo>
                  <a:lnTo>
                    <a:pt x="103" y="223"/>
                  </a:lnTo>
                  <a:lnTo>
                    <a:pt x="100" y="207"/>
                  </a:lnTo>
                  <a:lnTo>
                    <a:pt x="98" y="189"/>
                  </a:lnTo>
                  <a:lnTo>
                    <a:pt x="98" y="186"/>
                  </a:lnTo>
                  <a:lnTo>
                    <a:pt x="98" y="184"/>
                  </a:lnTo>
                  <a:lnTo>
                    <a:pt x="98" y="180"/>
                  </a:lnTo>
                  <a:lnTo>
                    <a:pt x="98" y="179"/>
                  </a:lnTo>
                  <a:lnTo>
                    <a:pt x="102" y="161"/>
                  </a:lnTo>
                  <a:lnTo>
                    <a:pt x="109" y="145"/>
                  </a:lnTo>
                  <a:lnTo>
                    <a:pt x="119" y="130"/>
                  </a:lnTo>
                  <a:lnTo>
                    <a:pt x="132" y="118"/>
                  </a:lnTo>
                  <a:lnTo>
                    <a:pt x="146" y="109"/>
                  </a:lnTo>
                  <a:lnTo>
                    <a:pt x="164" y="102"/>
                  </a:lnTo>
                  <a:lnTo>
                    <a:pt x="182" y="98"/>
                  </a:lnTo>
                  <a:lnTo>
                    <a:pt x="200" y="98"/>
                  </a:lnTo>
                  <a:close/>
                </a:path>
              </a:pathLst>
            </a:custGeom>
            <a:solidFill>
              <a:srgbClr val="FFFFFF"/>
            </a:solidFill>
            <a:ln w="9525">
              <a:noFill/>
              <a:round/>
              <a:headEnd/>
              <a:tailEnd/>
            </a:ln>
          </p:spPr>
          <p:txBody>
            <a:bodyPr/>
            <a:lstStyle/>
            <a:p>
              <a:endParaRPr lang="ja-JP" altLang="en-US"/>
            </a:p>
          </p:txBody>
        </p:sp>
        <p:sp>
          <p:nvSpPr>
            <p:cNvPr id="99" name="Freeform 61"/>
            <p:cNvSpPr>
              <a:spLocks/>
            </p:cNvSpPr>
            <p:nvPr/>
          </p:nvSpPr>
          <p:spPr bwMode="auto">
            <a:xfrm>
              <a:off x="2279" y="2480"/>
              <a:ext cx="53" cy="53"/>
            </a:xfrm>
            <a:custGeom>
              <a:avLst/>
              <a:gdLst>
                <a:gd name="T0" fmla="*/ 0 w 107"/>
                <a:gd name="T1" fmla="*/ 0 h 107"/>
                <a:gd name="T2" fmla="*/ 0 w 107"/>
                <a:gd name="T3" fmla="*/ 0 h 107"/>
                <a:gd name="T4" fmla="*/ 0 w 107"/>
                <a:gd name="T5" fmla="*/ 0 h 107"/>
                <a:gd name="T6" fmla="*/ 0 w 107"/>
                <a:gd name="T7" fmla="*/ 0 h 107"/>
                <a:gd name="T8" fmla="*/ 0 w 107"/>
                <a:gd name="T9" fmla="*/ 0 h 107"/>
                <a:gd name="T10" fmla="*/ 0 w 107"/>
                <a:gd name="T11" fmla="*/ 0 h 107"/>
                <a:gd name="T12" fmla="*/ 0 w 107"/>
                <a:gd name="T13" fmla="*/ 0 h 107"/>
                <a:gd name="T14" fmla="*/ 0 w 107"/>
                <a:gd name="T15" fmla="*/ 0 h 107"/>
                <a:gd name="T16" fmla="*/ 0 w 107"/>
                <a:gd name="T17" fmla="*/ 0 h 107"/>
                <a:gd name="T18" fmla="*/ 0 w 107"/>
                <a:gd name="T19" fmla="*/ 0 h 107"/>
                <a:gd name="T20" fmla="*/ 0 w 107"/>
                <a:gd name="T21" fmla="*/ 0 h 107"/>
                <a:gd name="T22" fmla="*/ 0 w 107"/>
                <a:gd name="T23" fmla="*/ 0 h 107"/>
                <a:gd name="T24" fmla="*/ 0 w 107"/>
                <a:gd name="T25" fmla="*/ 0 h 107"/>
                <a:gd name="T26" fmla="*/ 0 w 107"/>
                <a:gd name="T27" fmla="*/ 0 h 107"/>
                <a:gd name="T28" fmla="*/ 0 w 107"/>
                <a:gd name="T29" fmla="*/ 0 h 107"/>
                <a:gd name="T30" fmla="*/ 0 w 107"/>
                <a:gd name="T31" fmla="*/ 0 h 107"/>
                <a:gd name="T32" fmla="*/ 0 w 107"/>
                <a:gd name="T33" fmla="*/ 0 h 107"/>
                <a:gd name="T34" fmla="*/ 0 w 107"/>
                <a:gd name="T35" fmla="*/ 0 h 107"/>
                <a:gd name="T36" fmla="*/ 0 w 107"/>
                <a:gd name="T37" fmla="*/ 0 h 107"/>
                <a:gd name="T38" fmla="*/ 0 w 107"/>
                <a:gd name="T39" fmla="*/ 0 h 107"/>
                <a:gd name="T40" fmla="*/ 0 w 107"/>
                <a:gd name="T41" fmla="*/ 0 h 107"/>
                <a:gd name="T42" fmla="*/ 0 w 107"/>
                <a:gd name="T43" fmla="*/ 0 h 107"/>
                <a:gd name="T44" fmla="*/ 0 w 107"/>
                <a:gd name="T45" fmla="*/ 0 h 107"/>
                <a:gd name="T46" fmla="*/ 0 w 107"/>
                <a:gd name="T47" fmla="*/ 0 h 107"/>
                <a:gd name="T48" fmla="*/ 0 w 107"/>
                <a:gd name="T49" fmla="*/ 0 h 10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07"/>
                <a:gd name="T76" fmla="*/ 0 h 107"/>
                <a:gd name="T77" fmla="*/ 107 w 107"/>
                <a:gd name="T78" fmla="*/ 107 h 107"/>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07" h="107">
                  <a:moveTo>
                    <a:pt x="0" y="46"/>
                  </a:moveTo>
                  <a:lnTo>
                    <a:pt x="2" y="67"/>
                  </a:lnTo>
                  <a:lnTo>
                    <a:pt x="11" y="87"/>
                  </a:lnTo>
                  <a:lnTo>
                    <a:pt x="27" y="100"/>
                  </a:lnTo>
                  <a:lnTo>
                    <a:pt x="47" y="107"/>
                  </a:lnTo>
                  <a:lnTo>
                    <a:pt x="57" y="107"/>
                  </a:lnTo>
                  <a:lnTo>
                    <a:pt x="68" y="105"/>
                  </a:lnTo>
                  <a:lnTo>
                    <a:pt x="79" y="100"/>
                  </a:lnTo>
                  <a:lnTo>
                    <a:pt x="88" y="94"/>
                  </a:lnTo>
                  <a:lnTo>
                    <a:pt x="95" y="87"/>
                  </a:lnTo>
                  <a:lnTo>
                    <a:pt x="100" y="80"/>
                  </a:lnTo>
                  <a:lnTo>
                    <a:pt x="106" y="69"/>
                  </a:lnTo>
                  <a:lnTo>
                    <a:pt x="107" y="59"/>
                  </a:lnTo>
                  <a:lnTo>
                    <a:pt x="106" y="37"/>
                  </a:lnTo>
                  <a:lnTo>
                    <a:pt x="97" y="19"/>
                  </a:lnTo>
                  <a:lnTo>
                    <a:pt x="81" y="7"/>
                  </a:lnTo>
                  <a:lnTo>
                    <a:pt x="59" y="0"/>
                  </a:lnTo>
                  <a:lnTo>
                    <a:pt x="48" y="0"/>
                  </a:lnTo>
                  <a:lnTo>
                    <a:pt x="38" y="1"/>
                  </a:lnTo>
                  <a:lnTo>
                    <a:pt x="29" y="5"/>
                  </a:lnTo>
                  <a:lnTo>
                    <a:pt x="20" y="10"/>
                  </a:lnTo>
                  <a:lnTo>
                    <a:pt x="13" y="17"/>
                  </a:lnTo>
                  <a:lnTo>
                    <a:pt x="7" y="25"/>
                  </a:lnTo>
                  <a:lnTo>
                    <a:pt x="2" y="35"/>
                  </a:lnTo>
                  <a:lnTo>
                    <a:pt x="0" y="46"/>
                  </a:lnTo>
                  <a:close/>
                </a:path>
              </a:pathLst>
            </a:custGeom>
            <a:solidFill>
              <a:srgbClr val="FFFFFF"/>
            </a:solidFill>
            <a:ln w="9525">
              <a:noFill/>
              <a:round/>
              <a:headEnd/>
              <a:tailEnd/>
            </a:ln>
          </p:spPr>
          <p:txBody>
            <a:bodyPr/>
            <a:lstStyle/>
            <a:p>
              <a:endParaRPr lang="ja-JP" altLang="en-US"/>
            </a:p>
          </p:txBody>
        </p:sp>
        <p:sp>
          <p:nvSpPr>
            <p:cNvPr id="100" name="Freeform 62"/>
            <p:cNvSpPr>
              <a:spLocks noEditPoints="1"/>
            </p:cNvSpPr>
            <p:nvPr/>
          </p:nvSpPr>
          <p:spPr bwMode="auto">
            <a:xfrm>
              <a:off x="2254" y="2455"/>
              <a:ext cx="102" cy="102"/>
            </a:xfrm>
            <a:custGeom>
              <a:avLst/>
              <a:gdLst>
                <a:gd name="T0" fmla="*/ 0 w 206"/>
                <a:gd name="T1" fmla="*/ 0 h 205"/>
                <a:gd name="T2" fmla="*/ 0 w 206"/>
                <a:gd name="T3" fmla="*/ 0 h 205"/>
                <a:gd name="T4" fmla="*/ 0 w 206"/>
                <a:gd name="T5" fmla="*/ 0 h 205"/>
                <a:gd name="T6" fmla="*/ 0 w 206"/>
                <a:gd name="T7" fmla="*/ 0 h 205"/>
                <a:gd name="T8" fmla="*/ 0 w 206"/>
                <a:gd name="T9" fmla="*/ 0 h 205"/>
                <a:gd name="T10" fmla="*/ 0 w 206"/>
                <a:gd name="T11" fmla="*/ 0 h 205"/>
                <a:gd name="T12" fmla="*/ 0 w 206"/>
                <a:gd name="T13" fmla="*/ 0 h 205"/>
                <a:gd name="T14" fmla="*/ 0 w 206"/>
                <a:gd name="T15" fmla="*/ 0 h 205"/>
                <a:gd name="T16" fmla="*/ 0 w 206"/>
                <a:gd name="T17" fmla="*/ 0 h 205"/>
                <a:gd name="T18" fmla="*/ 0 w 206"/>
                <a:gd name="T19" fmla="*/ 0 h 205"/>
                <a:gd name="T20" fmla="*/ 0 w 206"/>
                <a:gd name="T21" fmla="*/ 0 h 205"/>
                <a:gd name="T22" fmla="*/ 0 w 206"/>
                <a:gd name="T23" fmla="*/ 0 h 205"/>
                <a:gd name="T24" fmla="*/ 0 w 206"/>
                <a:gd name="T25" fmla="*/ 0 h 205"/>
                <a:gd name="T26" fmla="*/ 0 w 206"/>
                <a:gd name="T27" fmla="*/ 0 h 205"/>
                <a:gd name="T28" fmla="*/ 0 w 206"/>
                <a:gd name="T29" fmla="*/ 0 h 205"/>
                <a:gd name="T30" fmla="*/ 0 w 206"/>
                <a:gd name="T31" fmla="*/ 0 h 205"/>
                <a:gd name="T32" fmla="*/ 0 w 206"/>
                <a:gd name="T33" fmla="*/ 0 h 205"/>
                <a:gd name="T34" fmla="*/ 0 w 206"/>
                <a:gd name="T35" fmla="*/ 0 h 205"/>
                <a:gd name="T36" fmla="*/ 0 w 206"/>
                <a:gd name="T37" fmla="*/ 0 h 205"/>
                <a:gd name="T38" fmla="*/ 0 w 206"/>
                <a:gd name="T39" fmla="*/ 0 h 205"/>
                <a:gd name="T40" fmla="*/ 0 w 206"/>
                <a:gd name="T41" fmla="*/ 0 h 205"/>
                <a:gd name="T42" fmla="*/ 0 w 206"/>
                <a:gd name="T43" fmla="*/ 0 h 205"/>
                <a:gd name="T44" fmla="*/ 0 w 206"/>
                <a:gd name="T45" fmla="*/ 0 h 205"/>
                <a:gd name="T46" fmla="*/ 0 w 206"/>
                <a:gd name="T47" fmla="*/ 0 h 205"/>
                <a:gd name="T48" fmla="*/ 0 w 206"/>
                <a:gd name="T49" fmla="*/ 0 h 205"/>
                <a:gd name="T50" fmla="*/ 0 w 206"/>
                <a:gd name="T51" fmla="*/ 0 h 205"/>
                <a:gd name="T52" fmla="*/ 0 w 206"/>
                <a:gd name="T53" fmla="*/ 0 h 205"/>
                <a:gd name="T54" fmla="*/ 0 w 206"/>
                <a:gd name="T55" fmla="*/ 0 h 205"/>
                <a:gd name="T56" fmla="*/ 0 w 206"/>
                <a:gd name="T57" fmla="*/ 0 h 205"/>
                <a:gd name="T58" fmla="*/ 0 w 206"/>
                <a:gd name="T59" fmla="*/ 0 h 205"/>
                <a:gd name="T60" fmla="*/ 0 w 206"/>
                <a:gd name="T61" fmla="*/ 0 h 205"/>
                <a:gd name="T62" fmla="*/ 0 w 206"/>
                <a:gd name="T63" fmla="*/ 0 h 205"/>
                <a:gd name="T64" fmla="*/ 0 w 206"/>
                <a:gd name="T65" fmla="*/ 0 h 205"/>
                <a:gd name="T66" fmla="*/ 0 w 206"/>
                <a:gd name="T67" fmla="*/ 0 h 205"/>
                <a:gd name="T68" fmla="*/ 0 w 206"/>
                <a:gd name="T69" fmla="*/ 0 h 205"/>
                <a:gd name="T70" fmla="*/ 0 w 206"/>
                <a:gd name="T71" fmla="*/ 0 h 205"/>
                <a:gd name="T72" fmla="*/ 0 w 206"/>
                <a:gd name="T73" fmla="*/ 0 h 205"/>
                <a:gd name="T74" fmla="*/ 0 w 206"/>
                <a:gd name="T75" fmla="*/ 0 h 205"/>
                <a:gd name="T76" fmla="*/ 0 w 206"/>
                <a:gd name="T77" fmla="*/ 0 h 205"/>
                <a:gd name="T78" fmla="*/ 0 w 206"/>
                <a:gd name="T79" fmla="*/ 0 h 205"/>
                <a:gd name="T80" fmla="*/ 0 w 206"/>
                <a:gd name="T81" fmla="*/ 0 h 205"/>
                <a:gd name="T82" fmla="*/ 0 w 206"/>
                <a:gd name="T83" fmla="*/ 0 h 205"/>
                <a:gd name="T84" fmla="*/ 0 w 206"/>
                <a:gd name="T85" fmla="*/ 0 h 205"/>
                <a:gd name="T86" fmla="*/ 0 w 206"/>
                <a:gd name="T87" fmla="*/ 0 h 205"/>
                <a:gd name="T88" fmla="*/ 0 w 206"/>
                <a:gd name="T89" fmla="*/ 0 h 205"/>
                <a:gd name="T90" fmla="*/ 0 w 206"/>
                <a:gd name="T91" fmla="*/ 0 h 205"/>
                <a:gd name="T92" fmla="*/ 0 w 206"/>
                <a:gd name="T93" fmla="*/ 0 h 205"/>
                <a:gd name="T94" fmla="*/ 0 w 206"/>
                <a:gd name="T95" fmla="*/ 0 h 205"/>
                <a:gd name="T96" fmla="*/ 0 w 206"/>
                <a:gd name="T97" fmla="*/ 0 h 205"/>
                <a:gd name="T98" fmla="*/ 0 w 206"/>
                <a:gd name="T99" fmla="*/ 0 h 205"/>
                <a:gd name="T100" fmla="*/ 0 w 206"/>
                <a:gd name="T101" fmla="*/ 0 h 205"/>
                <a:gd name="T102" fmla="*/ 0 w 206"/>
                <a:gd name="T103" fmla="*/ 0 h 205"/>
                <a:gd name="T104" fmla="*/ 0 w 206"/>
                <a:gd name="T105" fmla="*/ 0 h 205"/>
                <a:gd name="T106" fmla="*/ 0 w 206"/>
                <a:gd name="T107" fmla="*/ 0 h 205"/>
                <a:gd name="T108" fmla="*/ 0 w 206"/>
                <a:gd name="T109" fmla="*/ 0 h 205"/>
                <a:gd name="T110" fmla="*/ 0 w 206"/>
                <a:gd name="T111" fmla="*/ 0 h 205"/>
                <a:gd name="T112" fmla="*/ 0 w 206"/>
                <a:gd name="T113" fmla="*/ 0 h 205"/>
                <a:gd name="T114" fmla="*/ 0 w 206"/>
                <a:gd name="T115" fmla="*/ 0 h 205"/>
                <a:gd name="T116" fmla="*/ 0 w 206"/>
                <a:gd name="T117" fmla="*/ 0 h 205"/>
                <a:gd name="T118" fmla="*/ 0 w 206"/>
                <a:gd name="T119" fmla="*/ 0 h 205"/>
                <a:gd name="T120" fmla="*/ 0 w 206"/>
                <a:gd name="T121" fmla="*/ 0 h 205"/>
                <a:gd name="T122" fmla="*/ 0 w 206"/>
                <a:gd name="T123" fmla="*/ 0 h 205"/>
                <a:gd name="T124" fmla="*/ 0 w 206"/>
                <a:gd name="T125" fmla="*/ 0 h 205"/>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206"/>
                <a:gd name="T190" fmla="*/ 0 h 205"/>
                <a:gd name="T191" fmla="*/ 206 w 206"/>
                <a:gd name="T192" fmla="*/ 205 h 205"/>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206" h="205">
                  <a:moveTo>
                    <a:pt x="0" y="91"/>
                  </a:moveTo>
                  <a:lnTo>
                    <a:pt x="0" y="94"/>
                  </a:lnTo>
                  <a:lnTo>
                    <a:pt x="0" y="96"/>
                  </a:lnTo>
                  <a:lnTo>
                    <a:pt x="0" y="100"/>
                  </a:lnTo>
                  <a:lnTo>
                    <a:pt x="0" y="103"/>
                  </a:lnTo>
                  <a:lnTo>
                    <a:pt x="2" y="121"/>
                  </a:lnTo>
                  <a:lnTo>
                    <a:pt x="6" y="137"/>
                  </a:lnTo>
                  <a:lnTo>
                    <a:pt x="13" y="151"/>
                  </a:lnTo>
                  <a:lnTo>
                    <a:pt x="22" y="166"/>
                  </a:lnTo>
                  <a:lnTo>
                    <a:pt x="29" y="175"/>
                  </a:lnTo>
                  <a:lnTo>
                    <a:pt x="36" y="182"/>
                  </a:lnTo>
                  <a:lnTo>
                    <a:pt x="45" y="187"/>
                  </a:lnTo>
                  <a:lnTo>
                    <a:pt x="54" y="192"/>
                  </a:lnTo>
                  <a:lnTo>
                    <a:pt x="63" y="198"/>
                  </a:lnTo>
                  <a:lnTo>
                    <a:pt x="72" y="201"/>
                  </a:lnTo>
                  <a:lnTo>
                    <a:pt x="81" y="203"/>
                  </a:lnTo>
                  <a:lnTo>
                    <a:pt x="91" y="205"/>
                  </a:lnTo>
                  <a:lnTo>
                    <a:pt x="113" y="205"/>
                  </a:lnTo>
                  <a:lnTo>
                    <a:pt x="132" y="201"/>
                  </a:lnTo>
                  <a:lnTo>
                    <a:pt x="152" y="194"/>
                  </a:lnTo>
                  <a:lnTo>
                    <a:pt x="168" y="183"/>
                  </a:lnTo>
                  <a:lnTo>
                    <a:pt x="182" y="169"/>
                  </a:lnTo>
                  <a:lnTo>
                    <a:pt x="193" y="153"/>
                  </a:lnTo>
                  <a:lnTo>
                    <a:pt x="202" y="135"/>
                  </a:lnTo>
                  <a:lnTo>
                    <a:pt x="206" y="114"/>
                  </a:lnTo>
                  <a:lnTo>
                    <a:pt x="206" y="94"/>
                  </a:lnTo>
                  <a:lnTo>
                    <a:pt x="202" y="73"/>
                  </a:lnTo>
                  <a:lnTo>
                    <a:pt x="195" y="55"/>
                  </a:lnTo>
                  <a:lnTo>
                    <a:pt x="184" y="39"/>
                  </a:lnTo>
                  <a:lnTo>
                    <a:pt x="170" y="25"/>
                  </a:lnTo>
                  <a:lnTo>
                    <a:pt x="154" y="12"/>
                  </a:lnTo>
                  <a:lnTo>
                    <a:pt x="136" y="5"/>
                  </a:lnTo>
                  <a:lnTo>
                    <a:pt x="116" y="0"/>
                  </a:lnTo>
                  <a:lnTo>
                    <a:pt x="95" y="0"/>
                  </a:lnTo>
                  <a:lnTo>
                    <a:pt x="75" y="3"/>
                  </a:lnTo>
                  <a:lnTo>
                    <a:pt x="56" y="10"/>
                  </a:lnTo>
                  <a:lnTo>
                    <a:pt x="40" y="21"/>
                  </a:lnTo>
                  <a:lnTo>
                    <a:pt x="25" y="35"/>
                  </a:lnTo>
                  <a:lnTo>
                    <a:pt x="13" y="51"/>
                  </a:lnTo>
                  <a:lnTo>
                    <a:pt x="6" y="69"/>
                  </a:lnTo>
                  <a:lnTo>
                    <a:pt x="0" y="91"/>
                  </a:lnTo>
                  <a:close/>
                  <a:moveTo>
                    <a:pt x="104" y="107"/>
                  </a:moveTo>
                  <a:lnTo>
                    <a:pt x="102" y="107"/>
                  </a:lnTo>
                  <a:lnTo>
                    <a:pt x="100" y="105"/>
                  </a:lnTo>
                  <a:lnTo>
                    <a:pt x="100" y="103"/>
                  </a:lnTo>
                  <a:lnTo>
                    <a:pt x="98" y="103"/>
                  </a:lnTo>
                  <a:lnTo>
                    <a:pt x="98" y="101"/>
                  </a:lnTo>
                  <a:lnTo>
                    <a:pt x="100" y="100"/>
                  </a:lnTo>
                  <a:lnTo>
                    <a:pt x="102" y="100"/>
                  </a:lnTo>
                  <a:lnTo>
                    <a:pt x="102" y="98"/>
                  </a:lnTo>
                  <a:lnTo>
                    <a:pt x="104" y="98"/>
                  </a:lnTo>
                  <a:lnTo>
                    <a:pt x="106" y="98"/>
                  </a:lnTo>
                  <a:lnTo>
                    <a:pt x="106" y="100"/>
                  </a:lnTo>
                  <a:lnTo>
                    <a:pt x="107" y="101"/>
                  </a:lnTo>
                  <a:lnTo>
                    <a:pt x="107" y="103"/>
                  </a:lnTo>
                  <a:lnTo>
                    <a:pt x="107" y="105"/>
                  </a:lnTo>
                  <a:lnTo>
                    <a:pt x="106" y="105"/>
                  </a:lnTo>
                  <a:lnTo>
                    <a:pt x="106" y="107"/>
                  </a:lnTo>
                  <a:lnTo>
                    <a:pt x="104" y="107"/>
                  </a:lnTo>
                  <a:close/>
                </a:path>
              </a:pathLst>
            </a:custGeom>
            <a:solidFill>
              <a:srgbClr val="FFFFFF"/>
            </a:solidFill>
            <a:ln w="9525">
              <a:noFill/>
              <a:round/>
              <a:headEnd/>
              <a:tailEnd/>
            </a:ln>
          </p:spPr>
          <p:txBody>
            <a:bodyPr/>
            <a:lstStyle/>
            <a:p>
              <a:endParaRPr lang="ja-JP" altLang="en-US"/>
            </a:p>
          </p:txBody>
        </p:sp>
        <p:sp>
          <p:nvSpPr>
            <p:cNvPr id="101" name="Freeform 63"/>
            <p:cNvSpPr>
              <a:spLocks/>
            </p:cNvSpPr>
            <p:nvPr/>
          </p:nvSpPr>
          <p:spPr bwMode="auto">
            <a:xfrm>
              <a:off x="2439" y="2415"/>
              <a:ext cx="203" cy="266"/>
            </a:xfrm>
            <a:custGeom>
              <a:avLst/>
              <a:gdLst>
                <a:gd name="T0" fmla="*/ 1 w 405"/>
                <a:gd name="T1" fmla="*/ 1 h 532"/>
                <a:gd name="T2" fmla="*/ 0 w 405"/>
                <a:gd name="T3" fmla="*/ 1 h 532"/>
                <a:gd name="T4" fmla="*/ 1 w 405"/>
                <a:gd name="T5" fmla="*/ 1 h 532"/>
                <a:gd name="T6" fmla="*/ 1 w 405"/>
                <a:gd name="T7" fmla="*/ 1 h 532"/>
                <a:gd name="T8" fmla="*/ 1 w 405"/>
                <a:gd name="T9" fmla="*/ 1 h 532"/>
                <a:gd name="T10" fmla="*/ 1 w 405"/>
                <a:gd name="T11" fmla="*/ 0 h 532"/>
                <a:gd name="T12" fmla="*/ 1 w 405"/>
                <a:gd name="T13" fmla="*/ 1 h 532"/>
                <a:gd name="T14" fmla="*/ 0 60000 65536"/>
                <a:gd name="T15" fmla="*/ 0 60000 65536"/>
                <a:gd name="T16" fmla="*/ 0 60000 65536"/>
                <a:gd name="T17" fmla="*/ 0 60000 65536"/>
                <a:gd name="T18" fmla="*/ 0 60000 65536"/>
                <a:gd name="T19" fmla="*/ 0 60000 65536"/>
                <a:gd name="T20" fmla="*/ 0 60000 65536"/>
                <a:gd name="T21" fmla="*/ 0 w 405"/>
                <a:gd name="T22" fmla="*/ 0 h 532"/>
                <a:gd name="T23" fmla="*/ 405 w 405"/>
                <a:gd name="T24" fmla="*/ 532 h 5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05" h="532">
                  <a:moveTo>
                    <a:pt x="116" y="209"/>
                  </a:moveTo>
                  <a:lnTo>
                    <a:pt x="0" y="475"/>
                  </a:lnTo>
                  <a:lnTo>
                    <a:pt x="87" y="532"/>
                  </a:lnTo>
                  <a:lnTo>
                    <a:pt x="289" y="325"/>
                  </a:lnTo>
                  <a:lnTo>
                    <a:pt x="405" y="59"/>
                  </a:lnTo>
                  <a:lnTo>
                    <a:pt x="317" y="0"/>
                  </a:lnTo>
                  <a:lnTo>
                    <a:pt x="116" y="209"/>
                  </a:lnTo>
                  <a:close/>
                </a:path>
              </a:pathLst>
            </a:custGeom>
            <a:solidFill>
              <a:srgbClr val="000000"/>
            </a:solidFill>
            <a:ln w="9525">
              <a:noFill/>
              <a:round/>
              <a:headEnd/>
              <a:tailEnd/>
            </a:ln>
          </p:spPr>
          <p:txBody>
            <a:bodyPr/>
            <a:lstStyle/>
            <a:p>
              <a:endParaRPr lang="ja-JP" altLang="en-US"/>
            </a:p>
          </p:txBody>
        </p:sp>
        <p:sp>
          <p:nvSpPr>
            <p:cNvPr id="102" name="Freeform 64"/>
            <p:cNvSpPr>
              <a:spLocks/>
            </p:cNvSpPr>
            <p:nvPr/>
          </p:nvSpPr>
          <p:spPr bwMode="auto">
            <a:xfrm>
              <a:off x="2408" y="2447"/>
              <a:ext cx="265" cy="201"/>
            </a:xfrm>
            <a:custGeom>
              <a:avLst/>
              <a:gdLst>
                <a:gd name="T0" fmla="*/ 1 w 530"/>
                <a:gd name="T1" fmla="*/ 0 h 403"/>
                <a:gd name="T2" fmla="*/ 1 w 530"/>
                <a:gd name="T3" fmla="*/ 0 h 403"/>
                <a:gd name="T4" fmla="*/ 1 w 530"/>
                <a:gd name="T5" fmla="*/ 0 h 403"/>
                <a:gd name="T6" fmla="*/ 1 w 530"/>
                <a:gd name="T7" fmla="*/ 0 h 403"/>
                <a:gd name="T8" fmla="*/ 1 w 530"/>
                <a:gd name="T9" fmla="*/ 0 h 403"/>
                <a:gd name="T10" fmla="*/ 0 w 530"/>
                <a:gd name="T11" fmla="*/ 0 h 403"/>
                <a:gd name="T12" fmla="*/ 1 w 530"/>
                <a:gd name="T13" fmla="*/ 0 h 403"/>
                <a:gd name="T14" fmla="*/ 0 60000 65536"/>
                <a:gd name="T15" fmla="*/ 0 60000 65536"/>
                <a:gd name="T16" fmla="*/ 0 60000 65536"/>
                <a:gd name="T17" fmla="*/ 0 60000 65536"/>
                <a:gd name="T18" fmla="*/ 0 60000 65536"/>
                <a:gd name="T19" fmla="*/ 0 60000 65536"/>
                <a:gd name="T20" fmla="*/ 0 60000 65536"/>
                <a:gd name="T21" fmla="*/ 0 w 530"/>
                <a:gd name="T22" fmla="*/ 0 h 403"/>
                <a:gd name="T23" fmla="*/ 530 w 530"/>
                <a:gd name="T24" fmla="*/ 403 h 40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30" h="403">
                  <a:moveTo>
                    <a:pt x="207" y="287"/>
                  </a:moveTo>
                  <a:lnTo>
                    <a:pt x="473" y="403"/>
                  </a:lnTo>
                  <a:lnTo>
                    <a:pt x="530" y="317"/>
                  </a:lnTo>
                  <a:lnTo>
                    <a:pt x="323" y="116"/>
                  </a:lnTo>
                  <a:lnTo>
                    <a:pt x="57" y="0"/>
                  </a:lnTo>
                  <a:lnTo>
                    <a:pt x="0" y="85"/>
                  </a:lnTo>
                  <a:lnTo>
                    <a:pt x="207" y="287"/>
                  </a:lnTo>
                  <a:close/>
                </a:path>
              </a:pathLst>
            </a:custGeom>
            <a:solidFill>
              <a:srgbClr val="000000"/>
            </a:solidFill>
            <a:ln w="9525">
              <a:noFill/>
              <a:round/>
              <a:headEnd/>
              <a:tailEnd/>
            </a:ln>
          </p:spPr>
          <p:txBody>
            <a:bodyPr/>
            <a:lstStyle/>
            <a:p>
              <a:endParaRPr lang="ja-JP" altLang="en-US"/>
            </a:p>
          </p:txBody>
        </p:sp>
        <p:sp>
          <p:nvSpPr>
            <p:cNvPr id="103" name="Freeform 65"/>
            <p:cNvSpPr>
              <a:spLocks/>
            </p:cNvSpPr>
            <p:nvPr/>
          </p:nvSpPr>
          <p:spPr bwMode="auto">
            <a:xfrm>
              <a:off x="2488" y="2403"/>
              <a:ext cx="105" cy="289"/>
            </a:xfrm>
            <a:custGeom>
              <a:avLst/>
              <a:gdLst>
                <a:gd name="T0" fmla="*/ 0 w 211"/>
                <a:gd name="T1" fmla="*/ 1 h 578"/>
                <a:gd name="T2" fmla="*/ 0 w 211"/>
                <a:gd name="T3" fmla="*/ 1 h 578"/>
                <a:gd name="T4" fmla="*/ 0 w 211"/>
                <a:gd name="T5" fmla="*/ 1 h 578"/>
                <a:gd name="T6" fmla="*/ 0 w 211"/>
                <a:gd name="T7" fmla="*/ 1 h 578"/>
                <a:gd name="T8" fmla="*/ 0 w 211"/>
                <a:gd name="T9" fmla="*/ 0 h 578"/>
                <a:gd name="T10" fmla="*/ 0 w 211"/>
                <a:gd name="T11" fmla="*/ 1 h 578"/>
                <a:gd name="T12" fmla="*/ 0 w 211"/>
                <a:gd name="T13" fmla="*/ 1 h 578"/>
                <a:gd name="T14" fmla="*/ 0 60000 65536"/>
                <a:gd name="T15" fmla="*/ 0 60000 65536"/>
                <a:gd name="T16" fmla="*/ 0 60000 65536"/>
                <a:gd name="T17" fmla="*/ 0 60000 65536"/>
                <a:gd name="T18" fmla="*/ 0 60000 65536"/>
                <a:gd name="T19" fmla="*/ 0 60000 65536"/>
                <a:gd name="T20" fmla="*/ 0 60000 65536"/>
                <a:gd name="T21" fmla="*/ 0 w 211"/>
                <a:gd name="T22" fmla="*/ 0 h 578"/>
                <a:gd name="T23" fmla="*/ 211 w 211"/>
                <a:gd name="T24" fmla="*/ 578 h 57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1" h="578">
                  <a:moveTo>
                    <a:pt x="4" y="309"/>
                  </a:moveTo>
                  <a:lnTo>
                    <a:pt x="109" y="578"/>
                  </a:lnTo>
                  <a:lnTo>
                    <a:pt x="211" y="559"/>
                  </a:lnTo>
                  <a:lnTo>
                    <a:pt x="207" y="270"/>
                  </a:lnTo>
                  <a:lnTo>
                    <a:pt x="102" y="0"/>
                  </a:lnTo>
                  <a:lnTo>
                    <a:pt x="0" y="20"/>
                  </a:lnTo>
                  <a:lnTo>
                    <a:pt x="4" y="309"/>
                  </a:lnTo>
                  <a:close/>
                </a:path>
              </a:pathLst>
            </a:custGeom>
            <a:solidFill>
              <a:srgbClr val="000000"/>
            </a:solidFill>
            <a:ln w="9525">
              <a:noFill/>
              <a:round/>
              <a:headEnd/>
              <a:tailEnd/>
            </a:ln>
          </p:spPr>
          <p:txBody>
            <a:bodyPr/>
            <a:lstStyle/>
            <a:p>
              <a:endParaRPr lang="ja-JP" altLang="en-US"/>
            </a:p>
          </p:txBody>
        </p:sp>
        <p:sp>
          <p:nvSpPr>
            <p:cNvPr id="104" name="Freeform 66"/>
            <p:cNvSpPr>
              <a:spLocks/>
            </p:cNvSpPr>
            <p:nvPr/>
          </p:nvSpPr>
          <p:spPr bwMode="auto">
            <a:xfrm>
              <a:off x="2396" y="2495"/>
              <a:ext cx="289" cy="105"/>
            </a:xfrm>
            <a:custGeom>
              <a:avLst/>
              <a:gdLst>
                <a:gd name="T0" fmla="*/ 0 w 579"/>
                <a:gd name="T1" fmla="*/ 0 h 211"/>
                <a:gd name="T2" fmla="*/ 1 w 579"/>
                <a:gd name="T3" fmla="*/ 0 h 211"/>
                <a:gd name="T4" fmla="*/ 1 w 579"/>
                <a:gd name="T5" fmla="*/ 0 h 211"/>
                <a:gd name="T6" fmla="*/ 0 w 579"/>
                <a:gd name="T7" fmla="*/ 0 h 211"/>
                <a:gd name="T8" fmla="*/ 0 w 579"/>
                <a:gd name="T9" fmla="*/ 0 h 211"/>
                <a:gd name="T10" fmla="*/ 0 w 579"/>
                <a:gd name="T11" fmla="*/ 0 h 211"/>
                <a:gd name="T12" fmla="*/ 0 w 579"/>
                <a:gd name="T13" fmla="*/ 0 h 211"/>
                <a:gd name="T14" fmla="*/ 0 60000 65536"/>
                <a:gd name="T15" fmla="*/ 0 60000 65536"/>
                <a:gd name="T16" fmla="*/ 0 60000 65536"/>
                <a:gd name="T17" fmla="*/ 0 60000 65536"/>
                <a:gd name="T18" fmla="*/ 0 60000 65536"/>
                <a:gd name="T19" fmla="*/ 0 60000 65536"/>
                <a:gd name="T20" fmla="*/ 0 60000 65536"/>
                <a:gd name="T21" fmla="*/ 0 w 579"/>
                <a:gd name="T22" fmla="*/ 0 h 211"/>
                <a:gd name="T23" fmla="*/ 579 w 579"/>
                <a:gd name="T24" fmla="*/ 211 h 21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79" h="211">
                  <a:moveTo>
                    <a:pt x="309" y="207"/>
                  </a:moveTo>
                  <a:lnTo>
                    <a:pt x="579" y="102"/>
                  </a:lnTo>
                  <a:lnTo>
                    <a:pt x="559" y="0"/>
                  </a:lnTo>
                  <a:lnTo>
                    <a:pt x="270" y="4"/>
                  </a:lnTo>
                  <a:lnTo>
                    <a:pt x="0" y="109"/>
                  </a:lnTo>
                  <a:lnTo>
                    <a:pt x="20" y="211"/>
                  </a:lnTo>
                  <a:lnTo>
                    <a:pt x="309" y="207"/>
                  </a:lnTo>
                  <a:close/>
                </a:path>
              </a:pathLst>
            </a:custGeom>
            <a:solidFill>
              <a:srgbClr val="000000"/>
            </a:solidFill>
            <a:ln w="9525">
              <a:noFill/>
              <a:round/>
              <a:headEnd/>
              <a:tailEnd/>
            </a:ln>
          </p:spPr>
          <p:txBody>
            <a:bodyPr/>
            <a:lstStyle/>
            <a:p>
              <a:endParaRPr lang="ja-JP" altLang="en-US"/>
            </a:p>
          </p:txBody>
        </p:sp>
        <p:sp>
          <p:nvSpPr>
            <p:cNvPr id="105" name="Freeform 67"/>
            <p:cNvSpPr>
              <a:spLocks/>
            </p:cNvSpPr>
            <p:nvPr/>
          </p:nvSpPr>
          <p:spPr bwMode="auto">
            <a:xfrm>
              <a:off x="2437" y="2444"/>
              <a:ext cx="208" cy="207"/>
            </a:xfrm>
            <a:custGeom>
              <a:avLst/>
              <a:gdLst>
                <a:gd name="T0" fmla="*/ 1 w 416"/>
                <a:gd name="T1" fmla="*/ 1 h 414"/>
                <a:gd name="T2" fmla="*/ 1 w 416"/>
                <a:gd name="T3" fmla="*/ 1 h 414"/>
                <a:gd name="T4" fmla="*/ 1 w 416"/>
                <a:gd name="T5" fmla="*/ 1 h 414"/>
                <a:gd name="T6" fmla="*/ 0 w 416"/>
                <a:gd name="T7" fmla="*/ 1 h 414"/>
                <a:gd name="T8" fmla="*/ 1 w 416"/>
                <a:gd name="T9" fmla="*/ 1 h 414"/>
                <a:gd name="T10" fmla="*/ 1 w 416"/>
                <a:gd name="T11" fmla="*/ 1 h 414"/>
                <a:gd name="T12" fmla="*/ 1 w 416"/>
                <a:gd name="T13" fmla="*/ 1 h 414"/>
                <a:gd name="T14" fmla="*/ 1 w 416"/>
                <a:gd name="T15" fmla="*/ 1 h 414"/>
                <a:gd name="T16" fmla="*/ 1 w 416"/>
                <a:gd name="T17" fmla="*/ 1 h 414"/>
                <a:gd name="T18" fmla="*/ 1 w 416"/>
                <a:gd name="T19" fmla="*/ 1 h 414"/>
                <a:gd name="T20" fmla="*/ 1 w 416"/>
                <a:gd name="T21" fmla="*/ 1 h 414"/>
                <a:gd name="T22" fmla="*/ 1 w 416"/>
                <a:gd name="T23" fmla="*/ 1 h 414"/>
                <a:gd name="T24" fmla="*/ 1 w 416"/>
                <a:gd name="T25" fmla="*/ 1 h 414"/>
                <a:gd name="T26" fmla="*/ 1 w 416"/>
                <a:gd name="T27" fmla="*/ 1 h 414"/>
                <a:gd name="T28" fmla="*/ 1 w 416"/>
                <a:gd name="T29" fmla="*/ 1 h 414"/>
                <a:gd name="T30" fmla="*/ 1 w 416"/>
                <a:gd name="T31" fmla="*/ 1 h 414"/>
                <a:gd name="T32" fmla="*/ 1 w 416"/>
                <a:gd name="T33" fmla="*/ 1 h 414"/>
                <a:gd name="T34" fmla="*/ 1 w 416"/>
                <a:gd name="T35" fmla="*/ 1 h 414"/>
                <a:gd name="T36" fmla="*/ 1 w 416"/>
                <a:gd name="T37" fmla="*/ 1 h 414"/>
                <a:gd name="T38" fmla="*/ 1 w 416"/>
                <a:gd name="T39" fmla="*/ 1 h 414"/>
                <a:gd name="T40" fmla="*/ 1 w 416"/>
                <a:gd name="T41" fmla="*/ 1 h 414"/>
                <a:gd name="T42" fmla="*/ 1 w 416"/>
                <a:gd name="T43" fmla="*/ 1 h 414"/>
                <a:gd name="T44" fmla="*/ 1 w 416"/>
                <a:gd name="T45" fmla="*/ 1 h 414"/>
                <a:gd name="T46" fmla="*/ 1 w 416"/>
                <a:gd name="T47" fmla="*/ 1 h 414"/>
                <a:gd name="T48" fmla="*/ 1 w 416"/>
                <a:gd name="T49" fmla="*/ 1 h 414"/>
                <a:gd name="T50" fmla="*/ 1 w 416"/>
                <a:gd name="T51" fmla="*/ 1 h 414"/>
                <a:gd name="T52" fmla="*/ 1 w 416"/>
                <a:gd name="T53" fmla="*/ 1 h 414"/>
                <a:gd name="T54" fmla="*/ 1 w 416"/>
                <a:gd name="T55" fmla="*/ 1 h 414"/>
                <a:gd name="T56" fmla="*/ 1 w 416"/>
                <a:gd name="T57" fmla="*/ 1 h 414"/>
                <a:gd name="T58" fmla="*/ 1 w 416"/>
                <a:gd name="T59" fmla="*/ 1 h 414"/>
                <a:gd name="T60" fmla="*/ 1 w 416"/>
                <a:gd name="T61" fmla="*/ 1 h 414"/>
                <a:gd name="T62" fmla="*/ 1 w 416"/>
                <a:gd name="T63" fmla="*/ 1 h 414"/>
                <a:gd name="T64" fmla="*/ 1 w 416"/>
                <a:gd name="T65" fmla="*/ 1 h 414"/>
                <a:gd name="T66" fmla="*/ 1 w 416"/>
                <a:gd name="T67" fmla="*/ 1 h 414"/>
                <a:gd name="T68" fmla="*/ 1 w 416"/>
                <a:gd name="T69" fmla="*/ 1 h 414"/>
                <a:gd name="T70" fmla="*/ 1 w 416"/>
                <a:gd name="T71" fmla="*/ 1 h 414"/>
                <a:gd name="T72" fmla="*/ 1 w 416"/>
                <a:gd name="T73" fmla="*/ 1 h 414"/>
                <a:gd name="T74" fmla="*/ 1 w 416"/>
                <a:gd name="T75" fmla="*/ 1 h 414"/>
                <a:gd name="T76" fmla="*/ 1 w 416"/>
                <a:gd name="T77" fmla="*/ 0 h 414"/>
                <a:gd name="T78" fmla="*/ 1 w 416"/>
                <a:gd name="T79" fmla="*/ 1 h 414"/>
                <a:gd name="T80" fmla="*/ 1 w 416"/>
                <a:gd name="T81" fmla="*/ 1 h 414"/>
                <a:gd name="T82" fmla="*/ 1 w 416"/>
                <a:gd name="T83" fmla="*/ 1 h 414"/>
                <a:gd name="T84" fmla="*/ 1 w 416"/>
                <a:gd name="T85" fmla="*/ 1 h 414"/>
                <a:gd name="T86" fmla="*/ 1 w 416"/>
                <a:gd name="T87" fmla="*/ 1 h 414"/>
                <a:gd name="T88" fmla="*/ 1 w 416"/>
                <a:gd name="T89" fmla="*/ 1 h 414"/>
                <a:gd name="T90" fmla="*/ 1 w 416"/>
                <a:gd name="T91" fmla="*/ 1 h 414"/>
                <a:gd name="T92" fmla="*/ 1 w 416"/>
                <a:gd name="T93" fmla="*/ 1 h 414"/>
                <a:gd name="T94" fmla="*/ 1 w 416"/>
                <a:gd name="T95" fmla="*/ 1 h 414"/>
                <a:gd name="T96" fmla="*/ 1 w 416"/>
                <a:gd name="T97" fmla="*/ 1 h 414"/>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416"/>
                <a:gd name="T148" fmla="*/ 0 h 414"/>
                <a:gd name="T149" fmla="*/ 416 w 416"/>
                <a:gd name="T150" fmla="*/ 414 h 414"/>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416" h="414">
                  <a:moveTo>
                    <a:pt x="36" y="91"/>
                  </a:moveTo>
                  <a:lnTo>
                    <a:pt x="16" y="129"/>
                  </a:lnTo>
                  <a:lnTo>
                    <a:pt x="4" y="168"/>
                  </a:lnTo>
                  <a:lnTo>
                    <a:pt x="0" y="207"/>
                  </a:lnTo>
                  <a:lnTo>
                    <a:pt x="6" y="248"/>
                  </a:lnTo>
                  <a:lnTo>
                    <a:pt x="16" y="286"/>
                  </a:lnTo>
                  <a:lnTo>
                    <a:pt x="36" y="321"/>
                  </a:lnTo>
                  <a:lnTo>
                    <a:pt x="61" y="354"/>
                  </a:lnTo>
                  <a:lnTo>
                    <a:pt x="93" y="380"/>
                  </a:lnTo>
                  <a:lnTo>
                    <a:pt x="111" y="391"/>
                  </a:lnTo>
                  <a:lnTo>
                    <a:pt x="131" y="400"/>
                  </a:lnTo>
                  <a:lnTo>
                    <a:pt x="148" y="407"/>
                  </a:lnTo>
                  <a:lnTo>
                    <a:pt x="168" y="411"/>
                  </a:lnTo>
                  <a:lnTo>
                    <a:pt x="189" y="414"/>
                  </a:lnTo>
                  <a:lnTo>
                    <a:pt x="209" y="414"/>
                  </a:lnTo>
                  <a:lnTo>
                    <a:pt x="229" y="414"/>
                  </a:lnTo>
                  <a:lnTo>
                    <a:pt x="248" y="411"/>
                  </a:lnTo>
                  <a:lnTo>
                    <a:pt x="268" y="405"/>
                  </a:lnTo>
                  <a:lnTo>
                    <a:pt x="286" y="400"/>
                  </a:lnTo>
                  <a:lnTo>
                    <a:pt x="304" y="391"/>
                  </a:lnTo>
                  <a:lnTo>
                    <a:pt x="322" y="380"/>
                  </a:lnTo>
                  <a:lnTo>
                    <a:pt x="338" y="370"/>
                  </a:lnTo>
                  <a:lnTo>
                    <a:pt x="354" y="355"/>
                  </a:lnTo>
                  <a:lnTo>
                    <a:pt x="368" y="339"/>
                  </a:lnTo>
                  <a:lnTo>
                    <a:pt x="380" y="323"/>
                  </a:lnTo>
                  <a:lnTo>
                    <a:pt x="400" y="286"/>
                  </a:lnTo>
                  <a:lnTo>
                    <a:pt x="413" y="248"/>
                  </a:lnTo>
                  <a:lnTo>
                    <a:pt x="416" y="207"/>
                  </a:lnTo>
                  <a:lnTo>
                    <a:pt x="411" y="168"/>
                  </a:lnTo>
                  <a:lnTo>
                    <a:pt x="400" y="131"/>
                  </a:lnTo>
                  <a:lnTo>
                    <a:pt x="380" y="95"/>
                  </a:lnTo>
                  <a:lnTo>
                    <a:pt x="355" y="63"/>
                  </a:lnTo>
                  <a:lnTo>
                    <a:pt x="323" y="36"/>
                  </a:lnTo>
                  <a:lnTo>
                    <a:pt x="306" y="25"/>
                  </a:lnTo>
                  <a:lnTo>
                    <a:pt x="286" y="16"/>
                  </a:lnTo>
                  <a:lnTo>
                    <a:pt x="268" y="9"/>
                  </a:lnTo>
                  <a:lnTo>
                    <a:pt x="248" y="4"/>
                  </a:lnTo>
                  <a:lnTo>
                    <a:pt x="227" y="2"/>
                  </a:lnTo>
                  <a:lnTo>
                    <a:pt x="207" y="0"/>
                  </a:lnTo>
                  <a:lnTo>
                    <a:pt x="188" y="2"/>
                  </a:lnTo>
                  <a:lnTo>
                    <a:pt x="168" y="4"/>
                  </a:lnTo>
                  <a:lnTo>
                    <a:pt x="148" y="9"/>
                  </a:lnTo>
                  <a:lnTo>
                    <a:pt x="131" y="15"/>
                  </a:lnTo>
                  <a:lnTo>
                    <a:pt x="113" y="23"/>
                  </a:lnTo>
                  <a:lnTo>
                    <a:pt x="95" y="34"/>
                  </a:lnTo>
                  <a:lnTo>
                    <a:pt x="79" y="45"/>
                  </a:lnTo>
                  <a:lnTo>
                    <a:pt x="63" y="59"/>
                  </a:lnTo>
                  <a:lnTo>
                    <a:pt x="48" y="75"/>
                  </a:lnTo>
                  <a:lnTo>
                    <a:pt x="36" y="91"/>
                  </a:lnTo>
                  <a:close/>
                </a:path>
              </a:pathLst>
            </a:custGeom>
            <a:solidFill>
              <a:srgbClr val="3F9EFF"/>
            </a:solidFill>
            <a:ln w="9525">
              <a:noFill/>
              <a:round/>
              <a:headEnd/>
              <a:tailEnd/>
            </a:ln>
          </p:spPr>
          <p:txBody>
            <a:bodyPr/>
            <a:lstStyle/>
            <a:p>
              <a:endParaRPr lang="ja-JP" altLang="en-US"/>
            </a:p>
          </p:txBody>
        </p:sp>
        <p:sp>
          <p:nvSpPr>
            <p:cNvPr id="106" name="Freeform 68"/>
            <p:cNvSpPr>
              <a:spLocks noEditPoints="1"/>
            </p:cNvSpPr>
            <p:nvPr/>
          </p:nvSpPr>
          <p:spPr bwMode="auto">
            <a:xfrm>
              <a:off x="2428" y="2435"/>
              <a:ext cx="226" cy="226"/>
            </a:xfrm>
            <a:custGeom>
              <a:avLst/>
              <a:gdLst>
                <a:gd name="T0" fmla="*/ 1 w 452"/>
                <a:gd name="T1" fmla="*/ 1 h 452"/>
                <a:gd name="T2" fmla="*/ 1 w 452"/>
                <a:gd name="T3" fmla="*/ 1 h 452"/>
                <a:gd name="T4" fmla="*/ 1 w 452"/>
                <a:gd name="T5" fmla="*/ 1 h 452"/>
                <a:gd name="T6" fmla="*/ 1 w 452"/>
                <a:gd name="T7" fmla="*/ 1 h 452"/>
                <a:gd name="T8" fmla="*/ 1 w 452"/>
                <a:gd name="T9" fmla="*/ 1 h 452"/>
                <a:gd name="T10" fmla="*/ 1 w 452"/>
                <a:gd name="T11" fmla="*/ 1 h 452"/>
                <a:gd name="T12" fmla="*/ 1 w 452"/>
                <a:gd name="T13" fmla="*/ 1 h 452"/>
                <a:gd name="T14" fmla="*/ 1 w 452"/>
                <a:gd name="T15" fmla="*/ 1 h 452"/>
                <a:gd name="T16" fmla="*/ 1 w 452"/>
                <a:gd name="T17" fmla="*/ 1 h 452"/>
                <a:gd name="T18" fmla="*/ 1 w 452"/>
                <a:gd name="T19" fmla="*/ 1 h 452"/>
                <a:gd name="T20" fmla="*/ 1 w 452"/>
                <a:gd name="T21" fmla="*/ 1 h 452"/>
                <a:gd name="T22" fmla="*/ 1 w 452"/>
                <a:gd name="T23" fmla="*/ 1 h 452"/>
                <a:gd name="T24" fmla="*/ 1 w 452"/>
                <a:gd name="T25" fmla="*/ 1 h 452"/>
                <a:gd name="T26" fmla="*/ 1 w 452"/>
                <a:gd name="T27" fmla="*/ 1 h 452"/>
                <a:gd name="T28" fmla="*/ 1 w 452"/>
                <a:gd name="T29" fmla="*/ 1 h 452"/>
                <a:gd name="T30" fmla="*/ 1 w 452"/>
                <a:gd name="T31" fmla="*/ 1 h 452"/>
                <a:gd name="T32" fmla="*/ 1 w 452"/>
                <a:gd name="T33" fmla="*/ 1 h 452"/>
                <a:gd name="T34" fmla="*/ 1 w 452"/>
                <a:gd name="T35" fmla="*/ 1 h 452"/>
                <a:gd name="T36" fmla="*/ 1 w 452"/>
                <a:gd name="T37" fmla="*/ 1 h 452"/>
                <a:gd name="T38" fmla="*/ 1 w 452"/>
                <a:gd name="T39" fmla="*/ 1 h 452"/>
                <a:gd name="T40" fmla="*/ 1 w 452"/>
                <a:gd name="T41" fmla="*/ 1 h 452"/>
                <a:gd name="T42" fmla="*/ 1 w 452"/>
                <a:gd name="T43" fmla="*/ 1 h 452"/>
                <a:gd name="T44" fmla="*/ 1 w 452"/>
                <a:gd name="T45" fmla="*/ 1 h 452"/>
                <a:gd name="T46" fmla="*/ 1 w 452"/>
                <a:gd name="T47" fmla="*/ 0 h 452"/>
                <a:gd name="T48" fmla="*/ 1 w 452"/>
                <a:gd name="T49" fmla="*/ 1 h 452"/>
                <a:gd name="T50" fmla="*/ 1 w 452"/>
                <a:gd name="T51" fmla="*/ 1 h 452"/>
                <a:gd name="T52" fmla="*/ 1 w 452"/>
                <a:gd name="T53" fmla="*/ 1 h 452"/>
                <a:gd name="T54" fmla="*/ 1 w 452"/>
                <a:gd name="T55" fmla="*/ 1 h 452"/>
                <a:gd name="T56" fmla="*/ 1 w 452"/>
                <a:gd name="T57" fmla="*/ 1 h 452"/>
                <a:gd name="T58" fmla="*/ 1 w 452"/>
                <a:gd name="T59" fmla="*/ 1 h 452"/>
                <a:gd name="T60" fmla="*/ 1 w 452"/>
                <a:gd name="T61" fmla="*/ 1 h 452"/>
                <a:gd name="T62" fmla="*/ 1 w 452"/>
                <a:gd name="T63" fmla="*/ 1 h 452"/>
                <a:gd name="T64" fmla="*/ 1 w 452"/>
                <a:gd name="T65" fmla="*/ 1 h 452"/>
                <a:gd name="T66" fmla="*/ 1 w 452"/>
                <a:gd name="T67" fmla="*/ 1 h 452"/>
                <a:gd name="T68" fmla="*/ 1 w 452"/>
                <a:gd name="T69" fmla="*/ 1 h 452"/>
                <a:gd name="T70" fmla="*/ 1 w 452"/>
                <a:gd name="T71" fmla="*/ 1 h 452"/>
                <a:gd name="T72" fmla="*/ 1 w 452"/>
                <a:gd name="T73" fmla="*/ 1 h 452"/>
                <a:gd name="T74" fmla="*/ 1 w 452"/>
                <a:gd name="T75" fmla="*/ 1 h 452"/>
                <a:gd name="T76" fmla="*/ 1 w 452"/>
                <a:gd name="T77" fmla="*/ 1 h 452"/>
                <a:gd name="T78" fmla="*/ 1 w 452"/>
                <a:gd name="T79" fmla="*/ 1 h 452"/>
                <a:gd name="T80" fmla="*/ 1 w 452"/>
                <a:gd name="T81" fmla="*/ 1 h 452"/>
                <a:gd name="T82" fmla="*/ 1 w 452"/>
                <a:gd name="T83" fmla="*/ 1 h 452"/>
                <a:gd name="T84" fmla="*/ 1 w 452"/>
                <a:gd name="T85" fmla="*/ 1 h 452"/>
                <a:gd name="T86" fmla="*/ 1 w 452"/>
                <a:gd name="T87" fmla="*/ 1 h 452"/>
                <a:gd name="T88" fmla="*/ 1 w 452"/>
                <a:gd name="T89" fmla="*/ 1 h 452"/>
                <a:gd name="T90" fmla="*/ 1 w 452"/>
                <a:gd name="T91" fmla="*/ 1 h 452"/>
                <a:gd name="T92" fmla="*/ 1 w 452"/>
                <a:gd name="T93" fmla="*/ 1 h 452"/>
                <a:gd name="T94" fmla="*/ 1 w 452"/>
                <a:gd name="T95" fmla="*/ 1 h 452"/>
                <a:gd name="T96" fmla="*/ 1 w 452"/>
                <a:gd name="T97" fmla="*/ 1 h 452"/>
                <a:gd name="T98" fmla="*/ 1 w 452"/>
                <a:gd name="T99" fmla="*/ 1 h 452"/>
                <a:gd name="T100" fmla="*/ 1 w 452"/>
                <a:gd name="T101" fmla="*/ 1 h 452"/>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452"/>
                <a:gd name="T154" fmla="*/ 0 h 452"/>
                <a:gd name="T155" fmla="*/ 452 w 452"/>
                <a:gd name="T156" fmla="*/ 452 h 452"/>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452" h="452">
                  <a:moveTo>
                    <a:pt x="182" y="4"/>
                  </a:moveTo>
                  <a:lnTo>
                    <a:pt x="161" y="9"/>
                  </a:lnTo>
                  <a:lnTo>
                    <a:pt x="140" y="16"/>
                  </a:lnTo>
                  <a:lnTo>
                    <a:pt x="120" y="27"/>
                  </a:lnTo>
                  <a:lnTo>
                    <a:pt x="100" y="38"/>
                  </a:lnTo>
                  <a:lnTo>
                    <a:pt x="83" y="50"/>
                  </a:lnTo>
                  <a:lnTo>
                    <a:pt x="66" y="66"/>
                  </a:lnTo>
                  <a:lnTo>
                    <a:pt x="52" y="82"/>
                  </a:lnTo>
                  <a:lnTo>
                    <a:pt x="38" y="100"/>
                  </a:lnTo>
                  <a:lnTo>
                    <a:pt x="16" y="141"/>
                  </a:lnTo>
                  <a:lnTo>
                    <a:pt x="4" y="182"/>
                  </a:lnTo>
                  <a:lnTo>
                    <a:pt x="0" y="227"/>
                  </a:lnTo>
                  <a:lnTo>
                    <a:pt x="6" y="270"/>
                  </a:lnTo>
                  <a:lnTo>
                    <a:pt x="16" y="311"/>
                  </a:lnTo>
                  <a:lnTo>
                    <a:pt x="38" y="348"/>
                  </a:lnTo>
                  <a:lnTo>
                    <a:pt x="65" y="384"/>
                  </a:lnTo>
                  <a:lnTo>
                    <a:pt x="100" y="413"/>
                  </a:lnTo>
                  <a:lnTo>
                    <a:pt x="120" y="425"/>
                  </a:lnTo>
                  <a:lnTo>
                    <a:pt x="140" y="434"/>
                  </a:lnTo>
                  <a:lnTo>
                    <a:pt x="161" y="441"/>
                  </a:lnTo>
                  <a:lnTo>
                    <a:pt x="182" y="447"/>
                  </a:lnTo>
                  <a:lnTo>
                    <a:pt x="204" y="450"/>
                  </a:lnTo>
                  <a:lnTo>
                    <a:pt x="225" y="452"/>
                  </a:lnTo>
                  <a:lnTo>
                    <a:pt x="249" y="450"/>
                  </a:lnTo>
                  <a:lnTo>
                    <a:pt x="270" y="447"/>
                  </a:lnTo>
                  <a:lnTo>
                    <a:pt x="291" y="441"/>
                  </a:lnTo>
                  <a:lnTo>
                    <a:pt x="313" y="434"/>
                  </a:lnTo>
                  <a:lnTo>
                    <a:pt x="332" y="425"/>
                  </a:lnTo>
                  <a:lnTo>
                    <a:pt x="352" y="414"/>
                  </a:lnTo>
                  <a:lnTo>
                    <a:pt x="368" y="400"/>
                  </a:lnTo>
                  <a:lnTo>
                    <a:pt x="386" y="386"/>
                  </a:lnTo>
                  <a:lnTo>
                    <a:pt x="400" y="370"/>
                  </a:lnTo>
                  <a:lnTo>
                    <a:pt x="413" y="352"/>
                  </a:lnTo>
                  <a:lnTo>
                    <a:pt x="434" y="311"/>
                  </a:lnTo>
                  <a:lnTo>
                    <a:pt x="447" y="270"/>
                  </a:lnTo>
                  <a:lnTo>
                    <a:pt x="452" y="225"/>
                  </a:lnTo>
                  <a:lnTo>
                    <a:pt x="447" y="182"/>
                  </a:lnTo>
                  <a:lnTo>
                    <a:pt x="436" y="141"/>
                  </a:lnTo>
                  <a:lnTo>
                    <a:pt x="415" y="102"/>
                  </a:lnTo>
                  <a:lnTo>
                    <a:pt x="388" y="66"/>
                  </a:lnTo>
                  <a:lnTo>
                    <a:pt x="352" y="38"/>
                  </a:lnTo>
                  <a:lnTo>
                    <a:pt x="332" y="25"/>
                  </a:lnTo>
                  <a:lnTo>
                    <a:pt x="313" y="16"/>
                  </a:lnTo>
                  <a:lnTo>
                    <a:pt x="291" y="9"/>
                  </a:lnTo>
                  <a:lnTo>
                    <a:pt x="270" y="4"/>
                  </a:lnTo>
                  <a:lnTo>
                    <a:pt x="249" y="0"/>
                  </a:lnTo>
                  <a:lnTo>
                    <a:pt x="227" y="0"/>
                  </a:lnTo>
                  <a:lnTo>
                    <a:pt x="204" y="0"/>
                  </a:lnTo>
                  <a:lnTo>
                    <a:pt x="182" y="4"/>
                  </a:lnTo>
                  <a:close/>
                  <a:moveTo>
                    <a:pt x="190" y="41"/>
                  </a:moveTo>
                  <a:lnTo>
                    <a:pt x="207" y="38"/>
                  </a:lnTo>
                  <a:lnTo>
                    <a:pt x="227" y="38"/>
                  </a:lnTo>
                  <a:lnTo>
                    <a:pt x="245" y="38"/>
                  </a:lnTo>
                  <a:lnTo>
                    <a:pt x="263" y="41"/>
                  </a:lnTo>
                  <a:lnTo>
                    <a:pt x="281" y="45"/>
                  </a:lnTo>
                  <a:lnTo>
                    <a:pt x="299" y="50"/>
                  </a:lnTo>
                  <a:lnTo>
                    <a:pt x="315" y="59"/>
                  </a:lnTo>
                  <a:lnTo>
                    <a:pt x="331" y="68"/>
                  </a:lnTo>
                  <a:lnTo>
                    <a:pt x="361" y="93"/>
                  </a:lnTo>
                  <a:lnTo>
                    <a:pt x="384" y="122"/>
                  </a:lnTo>
                  <a:lnTo>
                    <a:pt x="400" y="154"/>
                  </a:lnTo>
                  <a:lnTo>
                    <a:pt x="411" y="190"/>
                  </a:lnTo>
                  <a:lnTo>
                    <a:pt x="415" y="225"/>
                  </a:lnTo>
                  <a:lnTo>
                    <a:pt x="411" y="261"/>
                  </a:lnTo>
                  <a:lnTo>
                    <a:pt x="400" y="297"/>
                  </a:lnTo>
                  <a:lnTo>
                    <a:pt x="382" y="331"/>
                  </a:lnTo>
                  <a:lnTo>
                    <a:pt x="372" y="347"/>
                  </a:lnTo>
                  <a:lnTo>
                    <a:pt x="359" y="359"/>
                  </a:lnTo>
                  <a:lnTo>
                    <a:pt x="345" y="372"/>
                  </a:lnTo>
                  <a:lnTo>
                    <a:pt x="331" y="382"/>
                  </a:lnTo>
                  <a:lnTo>
                    <a:pt x="315" y="391"/>
                  </a:lnTo>
                  <a:lnTo>
                    <a:pt x="299" y="400"/>
                  </a:lnTo>
                  <a:lnTo>
                    <a:pt x="281" y="405"/>
                  </a:lnTo>
                  <a:lnTo>
                    <a:pt x="263" y="411"/>
                  </a:lnTo>
                  <a:lnTo>
                    <a:pt x="245" y="413"/>
                  </a:lnTo>
                  <a:lnTo>
                    <a:pt x="225" y="414"/>
                  </a:lnTo>
                  <a:lnTo>
                    <a:pt x="207" y="413"/>
                  </a:lnTo>
                  <a:lnTo>
                    <a:pt x="190" y="411"/>
                  </a:lnTo>
                  <a:lnTo>
                    <a:pt x="172" y="405"/>
                  </a:lnTo>
                  <a:lnTo>
                    <a:pt x="154" y="400"/>
                  </a:lnTo>
                  <a:lnTo>
                    <a:pt x="138" y="391"/>
                  </a:lnTo>
                  <a:lnTo>
                    <a:pt x="122" y="382"/>
                  </a:lnTo>
                  <a:lnTo>
                    <a:pt x="102" y="368"/>
                  </a:lnTo>
                  <a:lnTo>
                    <a:pt x="86" y="352"/>
                  </a:lnTo>
                  <a:lnTo>
                    <a:pt x="72" y="332"/>
                  </a:lnTo>
                  <a:lnTo>
                    <a:pt x="59" y="313"/>
                  </a:lnTo>
                  <a:lnTo>
                    <a:pt x="50" y="293"/>
                  </a:lnTo>
                  <a:lnTo>
                    <a:pt x="43" y="270"/>
                  </a:lnTo>
                  <a:lnTo>
                    <a:pt x="40" y="248"/>
                  </a:lnTo>
                  <a:lnTo>
                    <a:pt x="38" y="225"/>
                  </a:lnTo>
                  <a:lnTo>
                    <a:pt x="40" y="198"/>
                  </a:lnTo>
                  <a:lnTo>
                    <a:pt x="47" y="172"/>
                  </a:lnTo>
                  <a:lnTo>
                    <a:pt x="56" y="145"/>
                  </a:lnTo>
                  <a:lnTo>
                    <a:pt x="70" y="120"/>
                  </a:lnTo>
                  <a:lnTo>
                    <a:pt x="81" y="106"/>
                  </a:lnTo>
                  <a:lnTo>
                    <a:pt x="93" y="91"/>
                  </a:lnTo>
                  <a:lnTo>
                    <a:pt x="106" y="79"/>
                  </a:lnTo>
                  <a:lnTo>
                    <a:pt x="122" y="68"/>
                  </a:lnTo>
                  <a:lnTo>
                    <a:pt x="136" y="59"/>
                  </a:lnTo>
                  <a:lnTo>
                    <a:pt x="154" y="52"/>
                  </a:lnTo>
                  <a:lnTo>
                    <a:pt x="172" y="45"/>
                  </a:lnTo>
                  <a:lnTo>
                    <a:pt x="190" y="41"/>
                  </a:lnTo>
                  <a:close/>
                </a:path>
              </a:pathLst>
            </a:custGeom>
            <a:solidFill>
              <a:srgbClr val="000000"/>
            </a:solidFill>
            <a:ln w="9525">
              <a:noFill/>
              <a:round/>
              <a:headEnd/>
              <a:tailEnd/>
            </a:ln>
          </p:spPr>
          <p:txBody>
            <a:bodyPr/>
            <a:lstStyle/>
            <a:p>
              <a:endParaRPr lang="ja-JP" altLang="en-US"/>
            </a:p>
          </p:txBody>
        </p:sp>
        <p:sp>
          <p:nvSpPr>
            <p:cNvPr id="107" name="Freeform 69"/>
            <p:cNvSpPr>
              <a:spLocks/>
            </p:cNvSpPr>
            <p:nvPr/>
          </p:nvSpPr>
          <p:spPr bwMode="auto">
            <a:xfrm>
              <a:off x="2463" y="2470"/>
              <a:ext cx="156" cy="155"/>
            </a:xfrm>
            <a:custGeom>
              <a:avLst/>
              <a:gdLst>
                <a:gd name="T0" fmla="*/ 1 w 312"/>
                <a:gd name="T1" fmla="*/ 1 h 310"/>
                <a:gd name="T2" fmla="*/ 1 w 312"/>
                <a:gd name="T3" fmla="*/ 1 h 310"/>
                <a:gd name="T4" fmla="*/ 1 w 312"/>
                <a:gd name="T5" fmla="*/ 1 h 310"/>
                <a:gd name="T6" fmla="*/ 0 w 312"/>
                <a:gd name="T7" fmla="*/ 1 h 310"/>
                <a:gd name="T8" fmla="*/ 1 w 312"/>
                <a:gd name="T9" fmla="*/ 1 h 310"/>
                <a:gd name="T10" fmla="*/ 1 w 312"/>
                <a:gd name="T11" fmla="*/ 1 h 310"/>
                <a:gd name="T12" fmla="*/ 1 w 312"/>
                <a:gd name="T13" fmla="*/ 1 h 310"/>
                <a:gd name="T14" fmla="*/ 1 w 312"/>
                <a:gd name="T15" fmla="*/ 1 h 310"/>
                <a:gd name="T16" fmla="*/ 1 w 312"/>
                <a:gd name="T17" fmla="*/ 1 h 310"/>
                <a:gd name="T18" fmla="*/ 1 w 312"/>
                <a:gd name="T19" fmla="*/ 1 h 310"/>
                <a:gd name="T20" fmla="*/ 1 w 312"/>
                <a:gd name="T21" fmla="*/ 1 h 310"/>
                <a:gd name="T22" fmla="*/ 1 w 312"/>
                <a:gd name="T23" fmla="*/ 1 h 310"/>
                <a:gd name="T24" fmla="*/ 1 w 312"/>
                <a:gd name="T25" fmla="*/ 1 h 310"/>
                <a:gd name="T26" fmla="*/ 1 w 312"/>
                <a:gd name="T27" fmla="*/ 1 h 310"/>
                <a:gd name="T28" fmla="*/ 1 w 312"/>
                <a:gd name="T29" fmla="*/ 1 h 310"/>
                <a:gd name="T30" fmla="*/ 1 w 312"/>
                <a:gd name="T31" fmla="*/ 1 h 310"/>
                <a:gd name="T32" fmla="*/ 1 w 312"/>
                <a:gd name="T33" fmla="*/ 1 h 310"/>
                <a:gd name="T34" fmla="*/ 1 w 312"/>
                <a:gd name="T35" fmla="*/ 1 h 310"/>
                <a:gd name="T36" fmla="*/ 1 w 312"/>
                <a:gd name="T37" fmla="*/ 1 h 310"/>
                <a:gd name="T38" fmla="*/ 1 w 312"/>
                <a:gd name="T39" fmla="*/ 1 h 310"/>
                <a:gd name="T40" fmla="*/ 1 w 312"/>
                <a:gd name="T41" fmla="*/ 1 h 310"/>
                <a:gd name="T42" fmla="*/ 1 w 312"/>
                <a:gd name="T43" fmla="*/ 1 h 310"/>
                <a:gd name="T44" fmla="*/ 1 w 312"/>
                <a:gd name="T45" fmla="*/ 1 h 310"/>
                <a:gd name="T46" fmla="*/ 1 w 312"/>
                <a:gd name="T47" fmla="*/ 1 h 310"/>
                <a:gd name="T48" fmla="*/ 1 w 312"/>
                <a:gd name="T49" fmla="*/ 1 h 310"/>
                <a:gd name="T50" fmla="*/ 1 w 312"/>
                <a:gd name="T51" fmla="*/ 1 h 310"/>
                <a:gd name="T52" fmla="*/ 1 w 312"/>
                <a:gd name="T53" fmla="*/ 1 h 310"/>
                <a:gd name="T54" fmla="*/ 1 w 312"/>
                <a:gd name="T55" fmla="*/ 0 h 310"/>
                <a:gd name="T56" fmla="*/ 1 w 312"/>
                <a:gd name="T57" fmla="*/ 1 h 310"/>
                <a:gd name="T58" fmla="*/ 1 w 312"/>
                <a:gd name="T59" fmla="*/ 1 h 310"/>
                <a:gd name="T60" fmla="*/ 1 w 312"/>
                <a:gd name="T61" fmla="*/ 1 h 310"/>
                <a:gd name="T62" fmla="*/ 1 w 312"/>
                <a:gd name="T63" fmla="*/ 1 h 310"/>
                <a:gd name="T64" fmla="*/ 1 w 312"/>
                <a:gd name="T65" fmla="*/ 1 h 310"/>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12"/>
                <a:gd name="T100" fmla="*/ 0 h 310"/>
                <a:gd name="T101" fmla="*/ 312 w 312"/>
                <a:gd name="T102" fmla="*/ 310 h 310"/>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12" h="310">
                  <a:moveTo>
                    <a:pt x="27" y="70"/>
                  </a:moveTo>
                  <a:lnTo>
                    <a:pt x="13" y="98"/>
                  </a:lnTo>
                  <a:lnTo>
                    <a:pt x="4" y="127"/>
                  </a:lnTo>
                  <a:lnTo>
                    <a:pt x="0" y="157"/>
                  </a:lnTo>
                  <a:lnTo>
                    <a:pt x="4" y="186"/>
                  </a:lnTo>
                  <a:lnTo>
                    <a:pt x="13" y="214"/>
                  </a:lnTo>
                  <a:lnTo>
                    <a:pt x="27" y="241"/>
                  </a:lnTo>
                  <a:lnTo>
                    <a:pt x="45" y="264"/>
                  </a:lnTo>
                  <a:lnTo>
                    <a:pt x="70" y="284"/>
                  </a:lnTo>
                  <a:lnTo>
                    <a:pt x="98" y="298"/>
                  </a:lnTo>
                  <a:lnTo>
                    <a:pt x="127" y="307"/>
                  </a:lnTo>
                  <a:lnTo>
                    <a:pt x="157" y="310"/>
                  </a:lnTo>
                  <a:lnTo>
                    <a:pt x="186" y="309"/>
                  </a:lnTo>
                  <a:lnTo>
                    <a:pt x="214" y="300"/>
                  </a:lnTo>
                  <a:lnTo>
                    <a:pt x="241" y="286"/>
                  </a:lnTo>
                  <a:lnTo>
                    <a:pt x="266" y="268"/>
                  </a:lnTo>
                  <a:lnTo>
                    <a:pt x="286" y="243"/>
                  </a:lnTo>
                  <a:lnTo>
                    <a:pt x="300" y="214"/>
                  </a:lnTo>
                  <a:lnTo>
                    <a:pt x="309" y="186"/>
                  </a:lnTo>
                  <a:lnTo>
                    <a:pt x="312" y="155"/>
                  </a:lnTo>
                  <a:lnTo>
                    <a:pt x="309" y="127"/>
                  </a:lnTo>
                  <a:lnTo>
                    <a:pt x="300" y="98"/>
                  </a:lnTo>
                  <a:lnTo>
                    <a:pt x="286" y="71"/>
                  </a:lnTo>
                  <a:lnTo>
                    <a:pt x="268" y="46"/>
                  </a:lnTo>
                  <a:lnTo>
                    <a:pt x="243" y="27"/>
                  </a:lnTo>
                  <a:lnTo>
                    <a:pt x="214" y="12"/>
                  </a:lnTo>
                  <a:lnTo>
                    <a:pt x="186" y="4"/>
                  </a:lnTo>
                  <a:lnTo>
                    <a:pt x="155" y="0"/>
                  </a:lnTo>
                  <a:lnTo>
                    <a:pt x="127" y="4"/>
                  </a:lnTo>
                  <a:lnTo>
                    <a:pt x="98" y="12"/>
                  </a:lnTo>
                  <a:lnTo>
                    <a:pt x="71" y="27"/>
                  </a:lnTo>
                  <a:lnTo>
                    <a:pt x="46" y="45"/>
                  </a:lnTo>
                  <a:lnTo>
                    <a:pt x="27" y="70"/>
                  </a:lnTo>
                  <a:close/>
                </a:path>
              </a:pathLst>
            </a:custGeom>
            <a:solidFill>
              <a:srgbClr val="3F9EFF"/>
            </a:solidFill>
            <a:ln w="9525">
              <a:noFill/>
              <a:round/>
              <a:headEnd/>
              <a:tailEnd/>
            </a:ln>
          </p:spPr>
          <p:txBody>
            <a:bodyPr/>
            <a:lstStyle/>
            <a:p>
              <a:endParaRPr lang="ja-JP" altLang="en-US"/>
            </a:p>
          </p:txBody>
        </p:sp>
        <p:sp>
          <p:nvSpPr>
            <p:cNvPr id="108" name="Freeform 70"/>
            <p:cNvSpPr>
              <a:spLocks noEditPoints="1"/>
            </p:cNvSpPr>
            <p:nvPr/>
          </p:nvSpPr>
          <p:spPr bwMode="auto">
            <a:xfrm>
              <a:off x="2457" y="2464"/>
              <a:ext cx="168" cy="167"/>
            </a:xfrm>
            <a:custGeom>
              <a:avLst/>
              <a:gdLst>
                <a:gd name="T0" fmla="*/ 1 w 336"/>
                <a:gd name="T1" fmla="*/ 0 h 336"/>
                <a:gd name="T2" fmla="*/ 1 w 336"/>
                <a:gd name="T3" fmla="*/ 0 h 336"/>
                <a:gd name="T4" fmla="*/ 1 w 336"/>
                <a:gd name="T5" fmla="*/ 0 h 336"/>
                <a:gd name="T6" fmla="*/ 1 w 336"/>
                <a:gd name="T7" fmla="*/ 0 h 336"/>
                <a:gd name="T8" fmla="*/ 1 w 336"/>
                <a:gd name="T9" fmla="*/ 0 h 336"/>
                <a:gd name="T10" fmla="*/ 1 w 336"/>
                <a:gd name="T11" fmla="*/ 0 h 336"/>
                <a:gd name="T12" fmla="*/ 1 w 336"/>
                <a:gd name="T13" fmla="*/ 0 h 336"/>
                <a:gd name="T14" fmla="*/ 1 w 336"/>
                <a:gd name="T15" fmla="*/ 0 h 336"/>
                <a:gd name="T16" fmla="*/ 1 w 336"/>
                <a:gd name="T17" fmla="*/ 0 h 336"/>
                <a:gd name="T18" fmla="*/ 1 w 336"/>
                <a:gd name="T19" fmla="*/ 0 h 336"/>
                <a:gd name="T20" fmla="*/ 1 w 336"/>
                <a:gd name="T21" fmla="*/ 0 h 336"/>
                <a:gd name="T22" fmla="*/ 1 w 336"/>
                <a:gd name="T23" fmla="*/ 0 h 336"/>
                <a:gd name="T24" fmla="*/ 1 w 336"/>
                <a:gd name="T25" fmla="*/ 0 h 336"/>
                <a:gd name="T26" fmla="*/ 1 w 336"/>
                <a:gd name="T27" fmla="*/ 0 h 336"/>
                <a:gd name="T28" fmla="*/ 1 w 336"/>
                <a:gd name="T29" fmla="*/ 0 h 336"/>
                <a:gd name="T30" fmla="*/ 1 w 336"/>
                <a:gd name="T31" fmla="*/ 0 h 336"/>
                <a:gd name="T32" fmla="*/ 1 w 336"/>
                <a:gd name="T33" fmla="*/ 0 h 336"/>
                <a:gd name="T34" fmla="*/ 1 w 336"/>
                <a:gd name="T35" fmla="*/ 0 h 336"/>
                <a:gd name="T36" fmla="*/ 1 w 336"/>
                <a:gd name="T37" fmla="*/ 0 h 336"/>
                <a:gd name="T38" fmla="*/ 1 w 336"/>
                <a:gd name="T39" fmla="*/ 0 h 336"/>
                <a:gd name="T40" fmla="*/ 1 w 336"/>
                <a:gd name="T41" fmla="*/ 0 h 336"/>
                <a:gd name="T42" fmla="*/ 1 w 336"/>
                <a:gd name="T43" fmla="*/ 0 h 336"/>
                <a:gd name="T44" fmla="*/ 1 w 336"/>
                <a:gd name="T45" fmla="*/ 0 h 336"/>
                <a:gd name="T46" fmla="*/ 1 w 336"/>
                <a:gd name="T47" fmla="*/ 0 h 336"/>
                <a:gd name="T48" fmla="*/ 1 w 336"/>
                <a:gd name="T49" fmla="*/ 0 h 336"/>
                <a:gd name="T50" fmla="*/ 1 w 336"/>
                <a:gd name="T51" fmla="*/ 0 h 336"/>
                <a:gd name="T52" fmla="*/ 1 w 336"/>
                <a:gd name="T53" fmla="*/ 0 h 336"/>
                <a:gd name="T54" fmla="*/ 1 w 336"/>
                <a:gd name="T55" fmla="*/ 0 h 336"/>
                <a:gd name="T56" fmla="*/ 1 w 336"/>
                <a:gd name="T57" fmla="*/ 0 h 336"/>
                <a:gd name="T58" fmla="*/ 1 w 336"/>
                <a:gd name="T59" fmla="*/ 0 h 336"/>
                <a:gd name="T60" fmla="*/ 1 w 336"/>
                <a:gd name="T61" fmla="*/ 0 h 336"/>
                <a:gd name="T62" fmla="*/ 1 w 336"/>
                <a:gd name="T63" fmla="*/ 0 h 336"/>
                <a:gd name="T64" fmla="*/ 1 w 336"/>
                <a:gd name="T65" fmla="*/ 0 h 336"/>
                <a:gd name="T66" fmla="*/ 1 w 336"/>
                <a:gd name="T67" fmla="*/ 0 h 336"/>
                <a:gd name="T68" fmla="*/ 1 w 336"/>
                <a:gd name="T69" fmla="*/ 0 h 336"/>
                <a:gd name="T70" fmla="*/ 1 w 336"/>
                <a:gd name="T71" fmla="*/ 0 h 336"/>
                <a:gd name="T72" fmla="*/ 1 w 336"/>
                <a:gd name="T73" fmla="*/ 0 h 336"/>
                <a:gd name="T74" fmla="*/ 1 w 336"/>
                <a:gd name="T75" fmla="*/ 0 h 336"/>
                <a:gd name="T76" fmla="*/ 1 w 336"/>
                <a:gd name="T77" fmla="*/ 0 h 336"/>
                <a:gd name="T78" fmla="*/ 1 w 336"/>
                <a:gd name="T79" fmla="*/ 0 h 336"/>
                <a:gd name="T80" fmla="*/ 1 w 336"/>
                <a:gd name="T81" fmla="*/ 0 h 336"/>
                <a:gd name="T82" fmla="*/ 1 w 336"/>
                <a:gd name="T83" fmla="*/ 0 h 336"/>
                <a:gd name="T84" fmla="*/ 1 w 336"/>
                <a:gd name="T85" fmla="*/ 0 h 336"/>
                <a:gd name="T86" fmla="*/ 1 w 336"/>
                <a:gd name="T87" fmla="*/ 0 h 336"/>
                <a:gd name="T88" fmla="*/ 1 w 336"/>
                <a:gd name="T89" fmla="*/ 0 h 336"/>
                <a:gd name="T90" fmla="*/ 1 w 336"/>
                <a:gd name="T91" fmla="*/ 0 h 336"/>
                <a:gd name="T92" fmla="*/ 1 w 336"/>
                <a:gd name="T93" fmla="*/ 0 h 336"/>
                <a:gd name="T94" fmla="*/ 1 w 336"/>
                <a:gd name="T95" fmla="*/ 0 h 336"/>
                <a:gd name="T96" fmla="*/ 1 w 336"/>
                <a:gd name="T97" fmla="*/ 0 h 3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336"/>
                <a:gd name="T148" fmla="*/ 0 h 336"/>
                <a:gd name="T149" fmla="*/ 336 w 336"/>
                <a:gd name="T150" fmla="*/ 336 h 3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336" h="336">
                  <a:moveTo>
                    <a:pt x="134" y="4"/>
                  </a:moveTo>
                  <a:lnTo>
                    <a:pt x="118" y="8"/>
                  </a:lnTo>
                  <a:lnTo>
                    <a:pt x="102" y="13"/>
                  </a:lnTo>
                  <a:lnTo>
                    <a:pt x="88" y="20"/>
                  </a:lnTo>
                  <a:lnTo>
                    <a:pt x="73" y="29"/>
                  </a:lnTo>
                  <a:lnTo>
                    <a:pt x="61" y="38"/>
                  </a:lnTo>
                  <a:lnTo>
                    <a:pt x="49" y="50"/>
                  </a:lnTo>
                  <a:lnTo>
                    <a:pt x="38" y="61"/>
                  </a:lnTo>
                  <a:lnTo>
                    <a:pt x="27" y="75"/>
                  </a:lnTo>
                  <a:lnTo>
                    <a:pt x="15" y="97"/>
                  </a:lnTo>
                  <a:lnTo>
                    <a:pt x="7" y="120"/>
                  </a:lnTo>
                  <a:lnTo>
                    <a:pt x="2" y="145"/>
                  </a:lnTo>
                  <a:lnTo>
                    <a:pt x="0" y="168"/>
                  </a:lnTo>
                  <a:lnTo>
                    <a:pt x="2" y="188"/>
                  </a:lnTo>
                  <a:lnTo>
                    <a:pt x="6" y="207"/>
                  </a:lnTo>
                  <a:lnTo>
                    <a:pt x="11" y="227"/>
                  </a:lnTo>
                  <a:lnTo>
                    <a:pt x="18" y="245"/>
                  </a:lnTo>
                  <a:lnTo>
                    <a:pt x="29" y="263"/>
                  </a:lnTo>
                  <a:lnTo>
                    <a:pt x="41" y="279"/>
                  </a:lnTo>
                  <a:lnTo>
                    <a:pt x="56" y="295"/>
                  </a:lnTo>
                  <a:lnTo>
                    <a:pt x="73" y="307"/>
                  </a:lnTo>
                  <a:lnTo>
                    <a:pt x="104" y="323"/>
                  </a:lnTo>
                  <a:lnTo>
                    <a:pt x="136" y="332"/>
                  </a:lnTo>
                  <a:lnTo>
                    <a:pt x="168" y="336"/>
                  </a:lnTo>
                  <a:lnTo>
                    <a:pt x="200" y="332"/>
                  </a:lnTo>
                  <a:lnTo>
                    <a:pt x="231" y="323"/>
                  </a:lnTo>
                  <a:lnTo>
                    <a:pt x="259" y="309"/>
                  </a:lnTo>
                  <a:lnTo>
                    <a:pt x="286" y="290"/>
                  </a:lnTo>
                  <a:lnTo>
                    <a:pt x="307" y="263"/>
                  </a:lnTo>
                  <a:lnTo>
                    <a:pt x="323" y="234"/>
                  </a:lnTo>
                  <a:lnTo>
                    <a:pt x="332" y="202"/>
                  </a:lnTo>
                  <a:lnTo>
                    <a:pt x="336" y="170"/>
                  </a:lnTo>
                  <a:lnTo>
                    <a:pt x="332" y="136"/>
                  </a:lnTo>
                  <a:lnTo>
                    <a:pt x="329" y="120"/>
                  </a:lnTo>
                  <a:lnTo>
                    <a:pt x="323" y="104"/>
                  </a:lnTo>
                  <a:lnTo>
                    <a:pt x="316" y="90"/>
                  </a:lnTo>
                  <a:lnTo>
                    <a:pt x="307" y="75"/>
                  </a:lnTo>
                  <a:lnTo>
                    <a:pt x="298" y="63"/>
                  </a:lnTo>
                  <a:lnTo>
                    <a:pt x="286" y="50"/>
                  </a:lnTo>
                  <a:lnTo>
                    <a:pt x="275" y="40"/>
                  </a:lnTo>
                  <a:lnTo>
                    <a:pt x="261" y="29"/>
                  </a:lnTo>
                  <a:lnTo>
                    <a:pt x="247" y="20"/>
                  </a:lnTo>
                  <a:lnTo>
                    <a:pt x="232" y="13"/>
                  </a:lnTo>
                  <a:lnTo>
                    <a:pt x="216" y="8"/>
                  </a:lnTo>
                  <a:lnTo>
                    <a:pt x="200" y="4"/>
                  </a:lnTo>
                  <a:lnTo>
                    <a:pt x="184" y="2"/>
                  </a:lnTo>
                  <a:lnTo>
                    <a:pt x="168" y="0"/>
                  </a:lnTo>
                  <a:lnTo>
                    <a:pt x="150" y="2"/>
                  </a:lnTo>
                  <a:lnTo>
                    <a:pt x="134" y="4"/>
                  </a:lnTo>
                  <a:close/>
                  <a:moveTo>
                    <a:pt x="88" y="288"/>
                  </a:moveTo>
                  <a:lnTo>
                    <a:pt x="65" y="270"/>
                  </a:lnTo>
                  <a:lnTo>
                    <a:pt x="47" y="247"/>
                  </a:lnTo>
                  <a:lnTo>
                    <a:pt x="34" y="222"/>
                  </a:lnTo>
                  <a:lnTo>
                    <a:pt x="27" y="197"/>
                  </a:lnTo>
                  <a:lnTo>
                    <a:pt x="24" y="168"/>
                  </a:lnTo>
                  <a:lnTo>
                    <a:pt x="27" y="141"/>
                  </a:lnTo>
                  <a:lnTo>
                    <a:pt x="34" y="115"/>
                  </a:lnTo>
                  <a:lnTo>
                    <a:pt x="49" y="90"/>
                  </a:lnTo>
                  <a:lnTo>
                    <a:pt x="57" y="79"/>
                  </a:lnTo>
                  <a:lnTo>
                    <a:pt x="66" y="68"/>
                  </a:lnTo>
                  <a:lnTo>
                    <a:pt x="77" y="58"/>
                  </a:lnTo>
                  <a:lnTo>
                    <a:pt x="88" y="50"/>
                  </a:lnTo>
                  <a:lnTo>
                    <a:pt x="100" y="43"/>
                  </a:lnTo>
                  <a:lnTo>
                    <a:pt x="113" y="36"/>
                  </a:lnTo>
                  <a:lnTo>
                    <a:pt x="125" y="33"/>
                  </a:lnTo>
                  <a:lnTo>
                    <a:pt x="140" y="29"/>
                  </a:lnTo>
                  <a:lnTo>
                    <a:pt x="154" y="27"/>
                  </a:lnTo>
                  <a:lnTo>
                    <a:pt x="168" y="25"/>
                  </a:lnTo>
                  <a:lnTo>
                    <a:pt x="181" y="25"/>
                  </a:lnTo>
                  <a:lnTo>
                    <a:pt x="195" y="29"/>
                  </a:lnTo>
                  <a:lnTo>
                    <a:pt x="209" y="33"/>
                  </a:lnTo>
                  <a:lnTo>
                    <a:pt x="222" y="36"/>
                  </a:lnTo>
                  <a:lnTo>
                    <a:pt x="234" y="43"/>
                  </a:lnTo>
                  <a:lnTo>
                    <a:pt x="247" y="50"/>
                  </a:lnTo>
                  <a:lnTo>
                    <a:pt x="257" y="59"/>
                  </a:lnTo>
                  <a:lnTo>
                    <a:pt x="268" y="68"/>
                  </a:lnTo>
                  <a:lnTo>
                    <a:pt x="279" y="79"/>
                  </a:lnTo>
                  <a:lnTo>
                    <a:pt x="286" y="90"/>
                  </a:lnTo>
                  <a:lnTo>
                    <a:pt x="293" y="102"/>
                  </a:lnTo>
                  <a:lnTo>
                    <a:pt x="300" y="115"/>
                  </a:lnTo>
                  <a:lnTo>
                    <a:pt x="304" y="127"/>
                  </a:lnTo>
                  <a:lnTo>
                    <a:pt x="307" y="141"/>
                  </a:lnTo>
                  <a:lnTo>
                    <a:pt x="311" y="170"/>
                  </a:lnTo>
                  <a:lnTo>
                    <a:pt x="307" y="197"/>
                  </a:lnTo>
                  <a:lnTo>
                    <a:pt x="300" y="224"/>
                  </a:lnTo>
                  <a:lnTo>
                    <a:pt x="286" y="249"/>
                  </a:lnTo>
                  <a:lnTo>
                    <a:pt x="268" y="272"/>
                  </a:lnTo>
                  <a:lnTo>
                    <a:pt x="245" y="288"/>
                  </a:lnTo>
                  <a:lnTo>
                    <a:pt x="220" y="302"/>
                  </a:lnTo>
                  <a:lnTo>
                    <a:pt x="195" y="309"/>
                  </a:lnTo>
                  <a:lnTo>
                    <a:pt x="166" y="311"/>
                  </a:lnTo>
                  <a:lnTo>
                    <a:pt x="140" y="309"/>
                  </a:lnTo>
                  <a:lnTo>
                    <a:pt x="113" y="300"/>
                  </a:lnTo>
                  <a:lnTo>
                    <a:pt x="88" y="288"/>
                  </a:lnTo>
                  <a:close/>
                  <a:moveTo>
                    <a:pt x="27" y="75"/>
                  </a:moveTo>
                  <a:lnTo>
                    <a:pt x="27" y="75"/>
                  </a:lnTo>
                  <a:close/>
                </a:path>
              </a:pathLst>
            </a:custGeom>
            <a:solidFill>
              <a:srgbClr val="000000"/>
            </a:solidFill>
            <a:ln w="9525">
              <a:noFill/>
              <a:round/>
              <a:headEnd/>
              <a:tailEnd/>
            </a:ln>
          </p:spPr>
          <p:txBody>
            <a:bodyPr/>
            <a:lstStyle/>
            <a:p>
              <a:endParaRPr lang="ja-JP" altLang="en-US"/>
            </a:p>
          </p:txBody>
        </p:sp>
        <p:sp>
          <p:nvSpPr>
            <p:cNvPr id="109" name="Freeform 71"/>
            <p:cNvSpPr>
              <a:spLocks/>
            </p:cNvSpPr>
            <p:nvPr/>
          </p:nvSpPr>
          <p:spPr bwMode="auto">
            <a:xfrm>
              <a:off x="2515" y="2522"/>
              <a:ext cx="51" cy="51"/>
            </a:xfrm>
            <a:custGeom>
              <a:avLst/>
              <a:gdLst>
                <a:gd name="T0" fmla="*/ 1 w 102"/>
                <a:gd name="T1" fmla="*/ 0 h 104"/>
                <a:gd name="T2" fmla="*/ 0 w 102"/>
                <a:gd name="T3" fmla="*/ 0 h 104"/>
                <a:gd name="T4" fmla="*/ 0 w 102"/>
                <a:gd name="T5" fmla="*/ 0 h 104"/>
                <a:gd name="T6" fmla="*/ 1 w 102"/>
                <a:gd name="T7" fmla="*/ 0 h 104"/>
                <a:gd name="T8" fmla="*/ 1 w 102"/>
                <a:gd name="T9" fmla="*/ 0 h 104"/>
                <a:gd name="T10" fmla="*/ 1 w 102"/>
                <a:gd name="T11" fmla="*/ 0 h 104"/>
                <a:gd name="T12" fmla="*/ 1 w 102"/>
                <a:gd name="T13" fmla="*/ 0 h 104"/>
                <a:gd name="T14" fmla="*/ 1 w 102"/>
                <a:gd name="T15" fmla="*/ 0 h 104"/>
                <a:gd name="T16" fmla="*/ 1 w 102"/>
                <a:gd name="T17" fmla="*/ 0 h 104"/>
                <a:gd name="T18" fmla="*/ 1 w 102"/>
                <a:gd name="T19" fmla="*/ 0 h 104"/>
                <a:gd name="T20" fmla="*/ 1 w 102"/>
                <a:gd name="T21" fmla="*/ 0 h 104"/>
                <a:gd name="T22" fmla="*/ 1 w 102"/>
                <a:gd name="T23" fmla="*/ 0 h 104"/>
                <a:gd name="T24" fmla="*/ 1 w 102"/>
                <a:gd name="T25" fmla="*/ 0 h 104"/>
                <a:gd name="T26" fmla="*/ 1 w 102"/>
                <a:gd name="T27" fmla="*/ 0 h 104"/>
                <a:gd name="T28" fmla="*/ 1 w 102"/>
                <a:gd name="T29" fmla="*/ 0 h 104"/>
                <a:gd name="T30" fmla="*/ 1 w 102"/>
                <a:gd name="T31" fmla="*/ 0 h 104"/>
                <a:gd name="T32" fmla="*/ 1 w 102"/>
                <a:gd name="T33" fmla="*/ 0 h 104"/>
                <a:gd name="T34" fmla="*/ 1 w 102"/>
                <a:gd name="T35" fmla="*/ 0 h 104"/>
                <a:gd name="T36" fmla="*/ 1 w 102"/>
                <a:gd name="T37" fmla="*/ 0 h 104"/>
                <a:gd name="T38" fmla="*/ 1 w 102"/>
                <a:gd name="T39" fmla="*/ 0 h 104"/>
                <a:gd name="T40" fmla="*/ 1 w 102"/>
                <a:gd name="T41" fmla="*/ 0 h 104"/>
                <a:gd name="T42" fmla="*/ 1 w 102"/>
                <a:gd name="T43" fmla="*/ 0 h 104"/>
                <a:gd name="T44" fmla="*/ 1 w 102"/>
                <a:gd name="T45" fmla="*/ 0 h 104"/>
                <a:gd name="T46" fmla="*/ 1 w 102"/>
                <a:gd name="T47" fmla="*/ 0 h 104"/>
                <a:gd name="T48" fmla="*/ 1 w 102"/>
                <a:gd name="T49" fmla="*/ 0 h 104"/>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02"/>
                <a:gd name="T76" fmla="*/ 0 h 104"/>
                <a:gd name="T77" fmla="*/ 102 w 102"/>
                <a:gd name="T78" fmla="*/ 104 h 104"/>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02" h="104">
                  <a:moveTo>
                    <a:pt x="7" y="24"/>
                  </a:moveTo>
                  <a:lnTo>
                    <a:pt x="0" y="42"/>
                  </a:lnTo>
                  <a:lnTo>
                    <a:pt x="0" y="61"/>
                  </a:lnTo>
                  <a:lnTo>
                    <a:pt x="7" y="81"/>
                  </a:lnTo>
                  <a:lnTo>
                    <a:pt x="22" y="95"/>
                  </a:lnTo>
                  <a:lnTo>
                    <a:pt x="31" y="100"/>
                  </a:lnTo>
                  <a:lnTo>
                    <a:pt x="41" y="104"/>
                  </a:lnTo>
                  <a:lnTo>
                    <a:pt x="52" y="104"/>
                  </a:lnTo>
                  <a:lnTo>
                    <a:pt x="61" y="104"/>
                  </a:lnTo>
                  <a:lnTo>
                    <a:pt x="72" y="100"/>
                  </a:lnTo>
                  <a:lnTo>
                    <a:pt x="81" y="95"/>
                  </a:lnTo>
                  <a:lnTo>
                    <a:pt x="88" y="90"/>
                  </a:lnTo>
                  <a:lnTo>
                    <a:pt x="95" y="81"/>
                  </a:lnTo>
                  <a:lnTo>
                    <a:pt x="102" y="63"/>
                  </a:lnTo>
                  <a:lnTo>
                    <a:pt x="102" y="42"/>
                  </a:lnTo>
                  <a:lnTo>
                    <a:pt x="95" y="24"/>
                  </a:lnTo>
                  <a:lnTo>
                    <a:pt x="81" y="9"/>
                  </a:lnTo>
                  <a:lnTo>
                    <a:pt x="72" y="4"/>
                  </a:lnTo>
                  <a:lnTo>
                    <a:pt x="61" y="2"/>
                  </a:lnTo>
                  <a:lnTo>
                    <a:pt x="50" y="0"/>
                  </a:lnTo>
                  <a:lnTo>
                    <a:pt x="41" y="2"/>
                  </a:lnTo>
                  <a:lnTo>
                    <a:pt x="31" y="4"/>
                  </a:lnTo>
                  <a:lnTo>
                    <a:pt x="22" y="9"/>
                  </a:lnTo>
                  <a:lnTo>
                    <a:pt x="15" y="17"/>
                  </a:lnTo>
                  <a:lnTo>
                    <a:pt x="7" y="24"/>
                  </a:lnTo>
                  <a:close/>
                </a:path>
              </a:pathLst>
            </a:custGeom>
            <a:solidFill>
              <a:srgbClr val="FFFFFF"/>
            </a:solidFill>
            <a:ln w="9525">
              <a:noFill/>
              <a:round/>
              <a:headEnd/>
              <a:tailEnd/>
            </a:ln>
          </p:spPr>
          <p:txBody>
            <a:bodyPr/>
            <a:lstStyle/>
            <a:p>
              <a:endParaRPr lang="ja-JP" altLang="en-US"/>
            </a:p>
          </p:txBody>
        </p:sp>
        <p:sp>
          <p:nvSpPr>
            <p:cNvPr id="110" name="Freeform 72"/>
            <p:cNvSpPr>
              <a:spLocks noEditPoints="1"/>
            </p:cNvSpPr>
            <p:nvPr/>
          </p:nvSpPr>
          <p:spPr bwMode="auto">
            <a:xfrm>
              <a:off x="2505" y="2512"/>
              <a:ext cx="71" cy="71"/>
            </a:xfrm>
            <a:custGeom>
              <a:avLst/>
              <a:gdLst>
                <a:gd name="T0" fmla="*/ 1 w 141"/>
                <a:gd name="T1" fmla="*/ 0 h 143"/>
                <a:gd name="T2" fmla="*/ 1 w 141"/>
                <a:gd name="T3" fmla="*/ 0 h 143"/>
                <a:gd name="T4" fmla="*/ 1 w 141"/>
                <a:gd name="T5" fmla="*/ 0 h 143"/>
                <a:gd name="T6" fmla="*/ 0 w 141"/>
                <a:gd name="T7" fmla="*/ 0 h 143"/>
                <a:gd name="T8" fmla="*/ 0 w 141"/>
                <a:gd name="T9" fmla="*/ 0 h 143"/>
                <a:gd name="T10" fmla="*/ 0 w 141"/>
                <a:gd name="T11" fmla="*/ 0 h 143"/>
                <a:gd name="T12" fmla="*/ 1 w 141"/>
                <a:gd name="T13" fmla="*/ 0 h 143"/>
                <a:gd name="T14" fmla="*/ 1 w 141"/>
                <a:gd name="T15" fmla="*/ 0 h 143"/>
                <a:gd name="T16" fmla="*/ 1 w 141"/>
                <a:gd name="T17" fmla="*/ 0 h 143"/>
                <a:gd name="T18" fmla="*/ 1 w 141"/>
                <a:gd name="T19" fmla="*/ 0 h 143"/>
                <a:gd name="T20" fmla="*/ 1 w 141"/>
                <a:gd name="T21" fmla="*/ 0 h 143"/>
                <a:gd name="T22" fmla="*/ 1 w 141"/>
                <a:gd name="T23" fmla="*/ 0 h 143"/>
                <a:gd name="T24" fmla="*/ 1 w 141"/>
                <a:gd name="T25" fmla="*/ 0 h 143"/>
                <a:gd name="T26" fmla="*/ 1 w 141"/>
                <a:gd name="T27" fmla="*/ 0 h 143"/>
                <a:gd name="T28" fmla="*/ 1 w 141"/>
                <a:gd name="T29" fmla="*/ 0 h 143"/>
                <a:gd name="T30" fmla="*/ 1 w 141"/>
                <a:gd name="T31" fmla="*/ 0 h 143"/>
                <a:gd name="T32" fmla="*/ 1 w 141"/>
                <a:gd name="T33" fmla="*/ 0 h 143"/>
                <a:gd name="T34" fmla="*/ 1 w 141"/>
                <a:gd name="T35" fmla="*/ 0 h 143"/>
                <a:gd name="T36" fmla="*/ 1 w 141"/>
                <a:gd name="T37" fmla="*/ 0 h 143"/>
                <a:gd name="T38" fmla="*/ 1 w 141"/>
                <a:gd name="T39" fmla="*/ 0 h 143"/>
                <a:gd name="T40" fmla="*/ 1 w 141"/>
                <a:gd name="T41" fmla="*/ 0 h 143"/>
                <a:gd name="T42" fmla="*/ 1 w 141"/>
                <a:gd name="T43" fmla="*/ 0 h 143"/>
                <a:gd name="T44" fmla="*/ 1 w 141"/>
                <a:gd name="T45" fmla="*/ 0 h 143"/>
                <a:gd name="T46" fmla="*/ 1 w 141"/>
                <a:gd name="T47" fmla="*/ 0 h 143"/>
                <a:gd name="T48" fmla="*/ 1 w 141"/>
                <a:gd name="T49" fmla="*/ 0 h 143"/>
                <a:gd name="T50" fmla="*/ 1 w 141"/>
                <a:gd name="T51" fmla="*/ 0 h 143"/>
                <a:gd name="T52" fmla="*/ 1 w 141"/>
                <a:gd name="T53" fmla="*/ 0 h 143"/>
                <a:gd name="T54" fmla="*/ 1 w 141"/>
                <a:gd name="T55" fmla="*/ 0 h 143"/>
                <a:gd name="T56" fmla="*/ 1 w 141"/>
                <a:gd name="T57" fmla="*/ 0 h 143"/>
                <a:gd name="T58" fmla="*/ 1 w 141"/>
                <a:gd name="T59" fmla="*/ 0 h 143"/>
                <a:gd name="T60" fmla="*/ 1 w 141"/>
                <a:gd name="T61" fmla="*/ 0 h 143"/>
                <a:gd name="T62" fmla="*/ 1 w 141"/>
                <a:gd name="T63" fmla="*/ 0 h 143"/>
                <a:gd name="T64" fmla="*/ 1 w 141"/>
                <a:gd name="T65" fmla="*/ 0 h 143"/>
                <a:gd name="T66" fmla="*/ 1 w 141"/>
                <a:gd name="T67" fmla="*/ 0 h 143"/>
                <a:gd name="T68" fmla="*/ 1 w 141"/>
                <a:gd name="T69" fmla="*/ 0 h 143"/>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41"/>
                <a:gd name="T106" fmla="*/ 0 h 143"/>
                <a:gd name="T107" fmla="*/ 141 w 141"/>
                <a:gd name="T108" fmla="*/ 143 h 143"/>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41" h="143">
                  <a:moveTo>
                    <a:pt x="57" y="2"/>
                  </a:moveTo>
                  <a:lnTo>
                    <a:pt x="44" y="7"/>
                  </a:lnTo>
                  <a:lnTo>
                    <a:pt x="32" y="12"/>
                  </a:lnTo>
                  <a:lnTo>
                    <a:pt x="21" y="21"/>
                  </a:lnTo>
                  <a:lnTo>
                    <a:pt x="12" y="32"/>
                  </a:lnTo>
                  <a:lnTo>
                    <a:pt x="7" y="41"/>
                  </a:lnTo>
                  <a:lnTo>
                    <a:pt x="3" y="52"/>
                  </a:lnTo>
                  <a:lnTo>
                    <a:pt x="0" y="61"/>
                  </a:lnTo>
                  <a:lnTo>
                    <a:pt x="0" y="71"/>
                  </a:lnTo>
                  <a:lnTo>
                    <a:pt x="0" y="75"/>
                  </a:lnTo>
                  <a:lnTo>
                    <a:pt x="0" y="78"/>
                  </a:lnTo>
                  <a:lnTo>
                    <a:pt x="0" y="82"/>
                  </a:lnTo>
                  <a:lnTo>
                    <a:pt x="1" y="86"/>
                  </a:lnTo>
                  <a:lnTo>
                    <a:pt x="5" y="98"/>
                  </a:lnTo>
                  <a:lnTo>
                    <a:pt x="12" y="110"/>
                  </a:lnTo>
                  <a:lnTo>
                    <a:pt x="19" y="121"/>
                  </a:lnTo>
                  <a:lnTo>
                    <a:pt x="30" y="130"/>
                  </a:lnTo>
                  <a:lnTo>
                    <a:pt x="43" y="137"/>
                  </a:lnTo>
                  <a:lnTo>
                    <a:pt x="57" y="141"/>
                  </a:lnTo>
                  <a:lnTo>
                    <a:pt x="71" y="143"/>
                  </a:lnTo>
                  <a:lnTo>
                    <a:pt x="84" y="141"/>
                  </a:lnTo>
                  <a:lnTo>
                    <a:pt x="96" y="137"/>
                  </a:lnTo>
                  <a:lnTo>
                    <a:pt x="109" y="130"/>
                  </a:lnTo>
                  <a:lnTo>
                    <a:pt x="119" y="121"/>
                  </a:lnTo>
                  <a:lnTo>
                    <a:pt x="128" y="110"/>
                  </a:lnTo>
                  <a:lnTo>
                    <a:pt x="135" y="98"/>
                  </a:lnTo>
                  <a:lnTo>
                    <a:pt x="139" y="86"/>
                  </a:lnTo>
                  <a:lnTo>
                    <a:pt x="141" y="71"/>
                  </a:lnTo>
                  <a:lnTo>
                    <a:pt x="139" y="59"/>
                  </a:lnTo>
                  <a:lnTo>
                    <a:pt x="135" y="44"/>
                  </a:lnTo>
                  <a:lnTo>
                    <a:pt x="128" y="32"/>
                  </a:lnTo>
                  <a:lnTo>
                    <a:pt x="119" y="21"/>
                  </a:lnTo>
                  <a:lnTo>
                    <a:pt x="109" y="12"/>
                  </a:lnTo>
                  <a:lnTo>
                    <a:pt x="98" y="7"/>
                  </a:lnTo>
                  <a:lnTo>
                    <a:pt x="84" y="2"/>
                  </a:lnTo>
                  <a:lnTo>
                    <a:pt x="71" y="0"/>
                  </a:lnTo>
                  <a:lnTo>
                    <a:pt x="57" y="2"/>
                  </a:lnTo>
                  <a:close/>
                  <a:moveTo>
                    <a:pt x="51" y="100"/>
                  </a:moveTo>
                  <a:lnTo>
                    <a:pt x="46" y="96"/>
                  </a:lnTo>
                  <a:lnTo>
                    <a:pt x="43" y="91"/>
                  </a:lnTo>
                  <a:lnTo>
                    <a:pt x="39" y="86"/>
                  </a:lnTo>
                  <a:lnTo>
                    <a:pt x="37" y="78"/>
                  </a:lnTo>
                  <a:lnTo>
                    <a:pt x="37" y="71"/>
                  </a:lnTo>
                  <a:lnTo>
                    <a:pt x="37" y="66"/>
                  </a:lnTo>
                  <a:lnTo>
                    <a:pt x="39" y="59"/>
                  </a:lnTo>
                  <a:lnTo>
                    <a:pt x="43" y="53"/>
                  </a:lnTo>
                  <a:lnTo>
                    <a:pt x="46" y="48"/>
                  </a:lnTo>
                  <a:lnTo>
                    <a:pt x="51" y="44"/>
                  </a:lnTo>
                  <a:lnTo>
                    <a:pt x="57" y="41"/>
                  </a:lnTo>
                  <a:lnTo>
                    <a:pt x="64" y="39"/>
                  </a:lnTo>
                  <a:lnTo>
                    <a:pt x="71" y="39"/>
                  </a:lnTo>
                  <a:lnTo>
                    <a:pt x="76" y="39"/>
                  </a:lnTo>
                  <a:lnTo>
                    <a:pt x="84" y="41"/>
                  </a:lnTo>
                  <a:lnTo>
                    <a:pt x="89" y="44"/>
                  </a:lnTo>
                  <a:lnTo>
                    <a:pt x="94" y="48"/>
                  </a:lnTo>
                  <a:lnTo>
                    <a:pt x="98" y="53"/>
                  </a:lnTo>
                  <a:lnTo>
                    <a:pt x="101" y="59"/>
                  </a:lnTo>
                  <a:lnTo>
                    <a:pt x="103" y="66"/>
                  </a:lnTo>
                  <a:lnTo>
                    <a:pt x="103" y="71"/>
                  </a:lnTo>
                  <a:lnTo>
                    <a:pt x="103" y="78"/>
                  </a:lnTo>
                  <a:lnTo>
                    <a:pt x="101" y="84"/>
                  </a:lnTo>
                  <a:lnTo>
                    <a:pt x="98" y="91"/>
                  </a:lnTo>
                  <a:lnTo>
                    <a:pt x="89" y="100"/>
                  </a:lnTo>
                  <a:lnTo>
                    <a:pt x="76" y="103"/>
                  </a:lnTo>
                  <a:lnTo>
                    <a:pt x="64" y="103"/>
                  </a:lnTo>
                  <a:lnTo>
                    <a:pt x="51" y="100"/>
                  </a:lnTo>
                  <a:close/>
                  <a:moveTo>
                    <a:pt x="12" y="32"/>
                  </a:moveTo>
                  <a:lnTo>
                    <a:pt x="12" y="32"/>
                  </a:lnTo>
                  <a:close/>
                </a:path>
              </a:pathLst>
            </a:custGeom>
            <a:solidFill>
              <a:srgbClr val="000000"/>
            </a:solidFill>
            <a:ln w="9525">
              <a:noFill/>
              <a:round/>
              <a:headEnd/>
              <a:tailEnd/>
            </a:ln>
          </p:spPr>
          <p:txBody>
            <a:bodyPr/>
            <a:lstStyle/>
            <a:p>
              <a:endParaRPr lang="ja-JP" altLang="en-US"/>
            </a:p>
          </p:txBody>
        </p:sp>
        <p:sp>
          <p:nvSpPr>
            <p:cNvPr id="111" name="Freeform 73"/>
            <p:cNvSpPr>
              <a:spLocks/>
            </p:cNvSpPr>
            <p:nvPr/>
          </p:nvSpPr>
          <p:spPr bwMode="auto">
            <a:xfrm>
              <a:off x="2101" y="2593"/>
              <a:ext cx="239" cy="347"/>
            </a:xfrm>
            <a:custGeom>
              <a:avLst/>
              <a:gdLst>
                <a:gd name="T0" fmla="*/ 1 w 478"/>
                <a:gd name="T1" fmla="*/ 1 h 694"/>
                <a:gd name="T2" fmla="*/ 0 w 478"/>
                <a:gd name="T3" fmla="*/ 1 h 694"/>
                <a:gd name="T4" fmla="*/ 1 w 478"/>
                <a:gd name="T5" fmla="*/ 1 h 694"/>
                <a:gd name="T6" fmla="*/ 1 w 478"/>
                <a:gd name="T7" fmla="*/ 1 h 694"/>
                <a:gd name="T8" fmla="*/ 1 w 478"/>
                <a:gd name="T9" fmla="*/ 1 h 694"/>
                <a:gd name="T10" fmla="*/ 1 w 478"/>
                <a:gd name="T11" fmla="*/ 0 h 694"/>
                <a:gd name="T12" fmla="*/ 1 w 478"/>
                <a:gd name="T13" fmla="*/ 1 h 694"/>
                <a:gd name="T14" fmla="*/ 0 60000 65536"/>
                <a:gd name="T15" fmla="*/ 0 60000 65536"/>
                <a:gd name="T16" fmla="*/ 0 60000 65536"/>
                <a:gd name="T17" fmla="*/ 0 60000 65536"/>
                <a:gd name="T18" fmla="*/ 0 60000 65536"/>
                <a:gd name="T19" fmla="*/ 0 60000 65536"/>
                <a:gd name="T20" fmla="*/ 0 60000 65536"/>
                <a:gd name="T21" fmla="*/ 0 w 478"/>
                <a:gd name="T22" fmla="*/ 0 h 694"/>
                <a:gd name="T23" fmla="*/ 478 w 478"/>
                <a:gd name="T24" fmla="*/ 694 h 69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78" h="694">
                  <a:moveTo>
                    <a:pt x="125" y="280"/>
                  </a:moveTo>
                  <a:lnTo>
                    <a:pt x="0" y="627"/>
                  </a:lnTo>
                  <a:lnTo>
                    <a:pt x="114" y="694"/>
                  </a:lnTo>
                  <a:lnTo>
                    <a:pt x="353" y="412"/>
                  </a:lnTo>
                  <a:lnTo>
                    <a:pt x="478" y="66"/>
                  </a:lnTo>
                  <a:lnTo>
                    <a:pt x="364" y="0"/>
                  </a:lnTo>
                  <a:lnTo>
                    <a:pt x="125" y="280"/>
                  </a:lnTo>
                  <a:close/>
                </a:path>
              </a:pathLst>
            </a:custGeom>
            <a:solidFill>
              <a:srgbClr val="000000"/>
            </a:solidFill>
            <a:ln w="9525">
              <a:noFill/>
              <a:round/>
              <a:headEnd/>
              <a:tailEnd/>
            </a:ln>
          </p:spPr>
          <p:txBody>
            <a:bodyPr/>
            <a:lstStyle/>
            <a:p>
              <a:endParaRPr lang="ja-JP" altLang="en-US"/>
            </a:p>
          </p:txBody>
        </p:sp>
        <p:sp>
          <p:nvSpPr>
            <p:cNvPr id="112" name="Freeform 74"/>
            <p:cNvSpPr>
              <a:spLocks/>
            </p:cNvSpPr>
            <p:nvPr/>
          </p:nvSpPr>
          <p:spPr bwMode="auto">
            <a:xfrm>
              <a:off x="2047" y="2647"/>
              <a:ext cx="347" cy="239"/>
            </a:xfrm>
            <a:custGeom>
              <a:avLst/>
              <a:gdLst>
                <a:gd name="T0" fmla="*/ 1 w 693"/>
                <a:gd name="T1" fmla="*/ 0 h 479"/>
                <a:gd name="T2" fmla="*/ 2 w 693"/>
                <a:gd name="T3" fmla="*/ 0 h 479"/>
                <a:gd name="T4" fmla="*/ 2 w 693"/>
                <a:gd name="T5" fmla="*/ 0 h 479"/>
                <a:gd name="T6" fmla="*/ 1 w 693"/>
                <a:gd name="T7" fmla="*/ 0 h 479"/>
                <a:gd name="T8" fmla="*/ 1 w 693"/>
                <a:gd name="T9" fmla="*/ 0 h 479"/>
                <a:gd name="T10" fmla="*/ 0 w 693"/>
                <a:gd name="T11" fmla="*/ 0 h 479"/>
                <a:gd name="T12" fmla="*/ 1 w 693"/>
                <a:gd name="T13" fmla="*/ 0 h 479"/>
                <a:gd name="T14" fmla="*/ 0 60000 65536"/>
                <a:gd name="T15" fmla="*/ 0 60000 65536"/>
                <a:gd name="T16" fmla="*/ 0 60000 65536"/>
                <a:gd name="T17" fmla="*/ 0 60000 65536"/>
                <a:gd name="T18" fmla="*/ 0 60000 65536"/>
                <a:gd name="T19" fmla="*/ 0 60000 65536"/>
                <a:gd name="T20" fmla="*/ 0 60000 65536"/>
                <a:gd name="T21" fmla="*/ 0 w 693"/>
                <a:gd name="T22" fmla="*/ 0 h 479"/>
                <a:gd name="T23" fmla="*/ 693 w 693"/>
                <a:gd name="T24" fmla="*/ 479 h 47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93" h="479">
                  <a:moveTo>
                    <a:pt x="280" y="354"/>
                  </a:moveTo>
                  <a:lnTo>
                    <a:pt x="627" y="479"/>
                  </a:lnTo>
                  <a:lnTo>
                    <a:pt x="693" y="364"/>
                  </a:lnTo>
                  <a:lnTo>
                    <a:pt x="412" y="125"/>
                  </a:lnTo>
                  <a:lnTo>
                    <a:pt x="66" y="0"/>
                  </a:lnTo>
                  <a:lnTo>
                    <a:pt x="0" y="115"/>
                  </a:lnTo>
                  <a:lnTo>
                    <a:pt x="280" y="354"/>
                  </a:lnTo>
                  <a:close/>
                </a:path>
              </a:pathLst>
            </a:custGeom>
            <a:solidFill>
              <a:srgbClr val="000000"/>
            </a:solidFill>
            <a:ln w="9525">
              <a:noFill/>
              <a:round/>
              <a:headEnd/>
              <a:tailEnd/>
            </a:ln>
          </p:spPr>
          <p:txBody>
            <a:bodyPr/>
            <a:lstStyle/>
            <a:p>
              <a:endParaRPr lang="ja-JP" altLang="en-US"/>
            </a:p>
          </p:txBody>
        </p:sp>
        <p:sp>
          <p:nvSpPr>
            <p:cNvPr id="113" name="Freeform 75"/>
            <p:cNvSpPr>
              <a:spLocks/>
            </p:cNvSpPr>
            <p:nvPr/>
          </p:nvSpPr>
          <p:spPr bwMode="auto">
            <a:xfrm>
              <a:off x="2141" y="2582"/>
              <a:ext cx="157" cy="368"/>
            </a:xfrm>
            <a:custGeom>
              <a:avLst/>
              <a:gdLst>
                <a:gd name="T0" fmla="*/ 0 w 315"/>
                <a:gd name="T1" fmla="*/ 1 h 735"/>
                <a:gd name="T2" fmla="*/ 0 w 315"/>
                <a:gd name="T3" fmla="*/ 2 h 735"/>
                <a:gd name="T4" fmla="*/ 0 w 315"/>
                <a:gd name="T5" fmla="*/ 2 h 735"/>
                <a:gd name="T6" fmla="*/ 0 w 315"/>
                <a:gd name="T7" fmla="*/ 1 h 735"/>
                <a:gd name="T8" fmla="*/ 0 w 315"/>
                <a:gd name="T9" fmla="*/ 0 h 735"/>
                <a:gd name="T10" fmla="*/ 0 w 315"/>
                <a:gd name="T11" fmla="*/ 1 h 735"/>
                <a:gd name="T12" fmla="*/ 0 w 315"/>
                <a:gd name="T13" fmla="*/ 1 h 735"/>
                <a:gd name="T14" fmla="*/ 0 60000 65536"/>
                <a:gd name="T15" fmla="*/ 0 60000 65536"/>
                <a:gd name="T16" fmla="*/ 0 60000 65536"/>
                <a:gd name="T17" fmla="*/ 0 60000 65536"/>
                <a:gd name="T18" fmla="*/ 0 60000 65536"/>
                <a:gd name="T19" fmla="*/ 0 60000 65536"/>
                <a:gd name="T20" fmla="*/ 0 60000 65536"/>
                <a:gd name="T21" fmla="*/ 0 w 315"/>
                <a:gd name="T22" fmla="*/ 0 h 735"/>
                <a:gd name="T23" fmla="*/ 315 w 315"/>
                <a:gd name="T24" fmla="*/ 735 h 73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15" h="735">
                  <a:moveTo>
                    <a:pt x="31" y="401"/>
                  </a:moveTo>
                  <a:lnTo>
                    <a:pt x="188" y="735"/>
                  </a:lnTo>
                  <a:lnTo>
                    <a:pt x="315" y="701"/>
                  </a:lnTo>
                  <a:lnTo>
                    <a:pt x="286" y="334"/>
                  </a:lnTo>
                  <a:lnTo>
                    <a:pt x="129" y="0"/>
                  </a:lnTo>
                  <a:lnTo>
                    <a:pt x="0" y="34"/>
                  </a:lnTo>
                  <a:lnTo>
                    <a:pt x="31" y="401"/>
                  </a:lnTo>
                  <a:close/>
                </a:path>
              </a:pathLst>
            </a:custGeom>
            <a:solidFill>
              <a:srgbClr val="000000"/>
            </a:solidFill>
            <a:ln w="9525">
              <a:noFill/>
              <a:round/>
              <a:headEnd/>
              <a:tailEnd/>
            </a:ln>
          </p:spPr>
          <p:txBody>
            <a:bodyPr/>
            <a:lstStyle/>
            <a:p>
              <a:endParaRPr lang="ja-JP" altLang="en-US"/>
            </a:p>
          </p:txBody>
        </p:sp>
        <p:sp>
          <p:nvSpPr>
            <p:cNvPr id="114" name="Freeform 76"/>
            <p:cNvSpPr>
              <a:spLocks/>
            </p:cNvSpPr>
            <p:nvPr/>
          </p:nvSpPr>
          <p:spPr bwMode="auto">
            <a:xfrm>
              <a:off x="2037" y="2688"/>
              <a:ext cx="367" cy="157"/>
            </a:xfrm>
            <a:custGeom>
              <a:avLst/>
              <a:gdLst>
                <a:gd name="T0" fmla="*/ 1 w 733"/>
                <a:gd name="T1" fmla="*/ 1 h 314"/>
                <a:gd name="T2" fmla="*/ 2 w 733"/>
                <a:gd name="T3" fmla="*/ 1 h 314"/>
                <a:gd name="T4" fmla="*/ 2 w 733"/>
                <a:gd name="T5" fmla="*/ 0 h 314"/>
                <a:gd name="T6" fmla="*/ 1 w 733"/>
                <a:gd name="T7" fmla="*/ 1 h 314"/>
                <a:gd name="T8" fmla="*/ 0 w 733"/>
                <a:gd name="T9" fmla="*/ 1 h 314"/>
                <a:gd name="T10" fmla="*/ 1 w 733"/>
                <a:gd name="T11" fmla="*/ 1 h 314"/>
                <a:gd name="T12" fmla="*/ 1 w 733"/>
                <a:gd name="T13" fmla="*/ 1 h 314"/>
                <a:gd name="T14" fmla="*/ 0 60000 65536"/>
                <a:gd name="T15" fmla="*/ 0 60000 65536"/>
                <a:gd name="T16" fmla="*/ 0 60000 65536"/>
                <a:gd name="T17" fmla="*/ 0 60000 65536"/>
                <a:gd name="T18" fmla="*/ 0 60000 65536"/>
                <a:gd name="T19" fmla="*/ 0 60000 65536"/>
                <a:gd name="T20" fmla="*/ 0 60000 65536"/>
                <a:gd name="T21" fmla="*/ 0 w 733"/>
                <a:gd name="T22" fmla="*/ 0 h 314"/>
                <a:gd name="T23" fmla="*/ 733 w 733"/>
                <a:gd name="T24" fmla="*/ 314 h 31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3" h="314">
                  <a:moveTo>
                    <a:pt x="399" y="284"/>
                  </a:moveTo>
                  <a:lnTo>
                    <a:pt x="733" y="127"/>
                  </a:lnTo>
                  <a:lnTo>
                    <a:pt x="699" y="0"/>
                  </a:lnTo>
                  <a:lnTo>
                    <a:pt x="332" y="31"/>
                  </a:lnTo>
                  <a:lnTo>
                    <a:pt x="0" y="188"/>
                  </a:lnTo>
                  <a:lnTo>
                    <a:pt x="33" y="314"/>
                  </a:lnTo>
                  <a:lnTo>
                    <a:pt x="399" y="284"/>
                  </a:lnTo>
                  <a:close/>
                </a:path>
              </a:pathLst>
            </a:custGeom>
            <a:solidFill>
              <a:srgbClr val="000000"/>
            </a:solidFill>
            <a:ln w="9525">
              <a:noFill/>
              <a:round/>
              <a:headEnd/>
              <a:tailEnd/>
            </a:ln>
          </p:spPr>
          <p:txBody>
            <a:bodyPr/>
            <a:lstStyle/>
            <a:p>
              <a:endParaRPr lang="ja-JP" altLang="en-US"/>
            </a:p>
          </p:txBody>
        </p:sp>
        <p:sp>
          <p:nvSpPr>
            <p:cNvPr id="115" name="Freeform 77"/>
            <p:cNvSpPr>
              <a:spLocks/>
            </p:cNvSpPr>
            <p:nvPr/>
          </p:nvSpPr>
          <p:spPr bwMode="auto">
            <a:xfrm>
              <a:off x="2089" y="2635"/>
              <a:ext cx="264" cy="263"/>
            </a:xfrm>
            <a:custGeom>
              <a:avLst/>
              <a:gdLst>
                <a:gd name="T0" fmla="*/ 1 w 528"/>
                <a:gd name="T1" fmla="*/ 0 h 527"/>
                <a:gd name="T2" fmla="*/ 1 w 528"/>
                <a:gd name="T3" fmla="*/ 0 h 527"/>
                <a:gd name="T4" fmla="*/ 1 w 528"/>
                <a:gd name="T5" fmla="*/ 0 h 527"/>
                <a:gd name="T6" fmla="*/ 0 w 528"/>
                <a:gd name="T7" fmla="*/ 0 h 527"/>
                <a:gd name="T8" fmla="*/ 1 w 528"/>
                <a:gd name="T9" fmla="*/ 0 h 527"/>
                <a:gd name="T10" fmla="*/ 1 w 528"/>
                <a:gd name="T11" fmla="*/ 0 h 527"/>
                <a:gd name="T12" fmla="*/ 1 w 528"/>
                <a:gd name="T13" fmla="*/ 0 h 527"/>
                <a:gd name="T14" fmla="*/ 1 w 528"/>
                <a:gd name="T15" fmla="*/ 0 h 527"/>
                <a:gd name="T16" fmla="*/ 1 w 528"/>
                <a:gd name="T17" fmla="*/ 0 h 527"/>
                <a:gd name="T18" fmla="*/ 1 w 528"/>
                <a:gd name="T19" fmla="*/ 0 h 527"/>
                <a:gd name="T20" fmla="*/ 1 w 528"/>
                <a:gd name="T21" fmla="*/ 1 h 527"/>
                <a:gd name="T22" fmla="*/ 1 w 528"/>
                <a:gd name="T23" fmla="*/ 1 h 527"/>
                <a:gd name="T24" fmla="*/ 1 w 528"/>
                <a:gd name="T25" fmla="*/ 1 h 527"/>
                <a:gd name="T26" fmla="*/ 1 w 528"/>
                <a:gd name="T27" fmla="*/ 1 h 527"/>
                <a:gd name="T28" fmla="*/ 1 w 528"/>
                <a:gd name="T29" fmla="*/ 1 h 527"/>
                <a:gd name="T30" fmla="*/ 1 w 528"/>
                <a:gd name="T31" fmla="*/ 1 h 527"/>
                <a:gd name="T32" fmla="*/ 1 w 528"/>
                <a:gd name="T33" fmla="*/ 1 h 527"/>
                <a:gd name="T34" fmla="*/ 1 w 528"/>
                <a:gd name="T35" fmla="*/ 0 h 527"/>
                <a:gd name="T36" fmla="*/ 1 w 528"/>
                <a:gd name="T37" fmla="*/ 0 h 527"/>
                <a:gd name="T38" fmla="*/ 1 w 528"/>
                <a:gd name="T39" fmla="*/ 0 h 527"/>
                <a:gd name="T40" fmla="*/ 1 w 528"/>
                <a:gd name="T41" fmla="*/ 0 h 527"/>
                <a:gd name="T42" fmla="*/ 1 w 528"/>
                <a:gd name="T43" fmla="*/ 0 h 527"/>
                <a:gd name="T44" fmla="*/ 1 w 528"/>
                <a:gd name="T45" fmla="*/ 0 h 527"/>
                <a:gd name="T46" fmla="*/ 1 w 528"/>
                <a:gd name="T47" fmla="*/ 0 h 527"/>
                <a:gd name="T48" fmla="*/ 1 w 528"/>
                <a:gd name="T49" fmla="*/ 0 h 527"/>
                <a:gd name="T50" fmla="*/ 1 w 528"/>
                <a:gd name="T51" fmla="*/ 0 h 527"/>
                <a:gd name="T52" fmla="*/ 1 w 528"/>
                <a:gd name="T53" fmla="*/ 0 h 527"/>
                <a:gd name="T54" fmla="*/ 1 w 528"/>
                <a:gd name="T55" fmla="*/ 0 h 527"/>
                <a:gd name="T56" fmla="*/ 1 w 528"/>
                <a:gd name="T57" fmla="*/ 0 h 527"/>
                <a:gd name="T58" fmla="*/ 1 w 528"/>
                <a:gd name="T59" fmla="*/ 0 h 527"/>
                <a:gd name="T60" fmla="*/ 1 w 528"/>
                <a:gd name="T61" fmla="*/ 0 h 527"/>
                <a:gd name="T62" fmla="*/ 1 w 528"/>
                <a:gd name="T63" fmla="*/ 0 h 527"/>
                <a:gd name="T64" fmla="*/ 1 w 528"/>
                <a:gd name="T65" fmla="*/ 0 h 527"/>
                <a:gd name="T66" fmla="*/ 1 w 528"/>
                <a:gd name="T67" fmla="*/ 0 h 527"/>
                <a:gd name="T68" fmla="*/ 1 w 528"/>
                <a:gd name="T69" fmla="*/ 0 h 527"/>
                <a:gd name="T70" fmla="*/ 1 w 528"/>
                <a:gd name="T71" fmla="*/ 0 h 527"/>
                <a:gd name="T72" fmla="*/ 1 w 528"/>
                <a:gd name="T73" fmla="*/ 0 h 527"/>
                <a:gd name="T74" fmla="*/ 1 w 528"/>
                <a:gd name="T75" fmla="*/ 0 h 527"/>
                <a:gd name="T76" fmla="*/ 1 w 528"/>
                <a:gd name="T77" fmla="*/ 0 h 527"/>
                <a:gd name="T78" fmla="*/ 1 w 528"/>
                <a:gd name="T79" fmla="*/ 0 h 527"/>
                <a:gd name="T80" fmla="*/ 1 w 528"/>
                <a:gd name="T81" fmla="*/ 0 h 527"/>
                <a:gd name="T82" fmla="*/ 1 w 528"/>
                <a:gd name="T83" fmla="*/ 0 h 527"/>
                <a:gd name="T84" fmla="*/ 1 w 528"/>
                <a:gd name="T85" fmla="*/ 0 h 527"/>
                <a:gd name="T86" fmla="*/ 1 w 528"/>
                <a:gd name="T87" fmla="*/ 0 h 527"/>
                <a:gd name="T88" fmla="*/ 1 w 528"/>
                <a:gd name="T89" fmla="*/ 0 h 527"/>
                <a:gd name="T90" fmla="*/ 1 w 528"/>
                <a:gd name="T91" fmla="*/ 0 h 527"/>
                <a:gd name="T92" fmla="*/ 1 w 528"/>
                <a:gd name="T93" fmla="*/ 0 h 527"/>
                <a:gd name="T94" fmla="*/ 1 w 528"/>
                <a:gd name="T95" fmla="*/ 0 h 527"/>
                <a:gd name="T96" fmla="*/ 1 w 528"/>
                <a:gd name="T97" fmla="*/ 0 h 527"/>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528"/>
                <a:gd name="T148" fmla="*/ 0 h 527"/>
                <a:gd name="T149" fmla="*/ 528 w 528"/>
                <a:gd name="T150" fmla="*/ 527 h 527"/>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528" h="527">
                  <a:moveTo>
                    <a:pt x="36" y="130"/>
                  </a:moveTo>
                  <a:lnTo>
                    <a:pt x="14" y="179"/>
                  </a:lnTo>
                  <a:lnTo>
                    <a:pt x="2" y="230"/>
                  </a:lnTo>
                  <a:lnTo>
                    <a:pt x="0" y="280"/>
                  </a:lnTo>
                  <a:lnTo>
                    <a:pt x="9" y="330"/>
                  </a:lnTo>
                  <a:lnTo>
                    <a:pt x="27" y="378"/>
                  </a:lnTo>
                  <a:lnTo>
                    <a:pt x="54" y="421"/>
                  </a:lnTo>
                  <a:lnTo>
                    <a:pt x="89" y="459"/>
                  </a:lnTo>
                  <a:lnTo>
                    <a:pt x="132" y="491"/>
                  </a:lnTo>
                  <a:lnTo>
                    <a:pt x="157" y="503"/>
                  </a:lnTo>
                  <a:lnTo>
                    <a:pt x="180" y="512"/>
                  </a:lnTo>
                  <a:lnTo>
                    <a:pt x="205" y="519"/>
                  </a:lnTo>
                  <a:lnTo>
                    <a:pt x="232" y="525"/>
                  </a:lnTo>
                  <a:lnTo>
                    <a:pt x="257" y="527"/>
                  </a:lnTo>
                  <a:lnTo>
                    <a:pt x="282" y="527"/>
                  </a:lnTo>
                  <a:lnTo>
                    <a:pt x="307" y="523"/>
                  </a:lnTo>
                  <a:lnTo>
                    <a:pt x="332" y="518"/>
                  </a:lnTo>
                  <a:lnTo>
                    <a:pt x="357" y="510"/>
                  </a:lnTo>
                  <a:lnTo>
                    <a:pt x="380" y="500"/>
                  </a:lnTo>
                  <a:lnTo>
                    <a:pt x="402" y="487"/>
                  </a:lnTo>
                  <a:lnTo>
                    <a:pt x="423" y="473"/>
                  </a:lnTo>
                  <a:lnTo>
                    <a:pt x="443" y="457"/>
                  </a:lnTo>
                  <a:lnTo>
                    <a:pt x="461" y="437"/>
                  </a:lnTo>
                  <a:lnTo>
                    <a:pt x="478" y="418"/>
                  </a:lnTo>
                  <a:lnTo>
                    <a:pt x="493" y="394"/>
                  </a:lnTo>
                  <a:lnTo>
                    <a:pt x="514" y="346"/>
                  </a:lnTo>
                  <a:lnTo>
                    <a:pt x="527" y="296"/>
                  </a:lnTo>
                  <a:lnTo>
                    <a:pt x="528" y="245"/>
                  </a:lnTo>
                  <a:lnTo>
                    <a:pt x="520" y="195"/>
                  </a:lnTo>
                  <a:lnTo>
                    <a:pt x="502" y="146"/>
                  </a:lnTo>
                  <a:lnTo>
                    <a:pt x="475" y="104"/>
                  </a:lnTo>
                  <a:lnTo>
                    <a:pt x="439" y="66"/>
                  </a:lnTo>
                  <a:lnTo>
                    <a:pt x="396" y="34"/>
                  </a:lnTo>
                  <a:lnTo>
                    <a:pt x="373" y="22"/>
                  </a:lnTo>
                  <a:lnTo>
                    <a:pt x="348" y="13"/>
                  </a:lnTo>
                  <a:lnTo>
                    <a:pt x="323" y="5"/>
                  </a:lnTo>
                  <a:lnTo>
                    <a:pt x="298" y="2"/>
                  </a:lnTo>
                  <a:lnTo>
                    <a:pt x="271" y="0"/>
                  </a:lnTo>
                  <a:lnTo>
                    <a:pt x="246" y="0"/>
                  </a:lnTo>
                  <a:lnTo>
                    <a:pt x="221" y="4"/>
                  </a:lnTo>
                  <a:lnTo>
                    <a:pt x="196" y="9"/>
                  </a:lnTo>
                  <a:lnTo>
                    <a:pt x="173" y="16"/>
                  </a:lnTo>
                  <a:lnTo>
                    <a:pt x="148" y="27"/>
                  </a:lnTo>
                  <a:lnTo>
                    <a:pt x="127" y="38"/>
                  </a:lnTo>
                  <a:lnTo>
                    <a:pt x="105" y="52"/>
                  </a:lnTo>
                  <a:lnTo>
                    <a:pt x="86" y="70"/>
                  </a:lnTo>
                  <a:lnTo>
                    <a:pt x="68" y="88"/>
                  </a:lnTo>
                  <a:lnTo>
                    <a:pt x="50" y="107"/>
                  </a:lnTo>
                  <a:lnTo>
                    <a:pt x="36" y="130"/>
                  </a:lnTo>
                  <a:close/>
                </a:path>
              </a:pathLst>
            </a:custGeom>
            <a:solidFill>
              <a:srgbClr val="3F9EFF"/>
            </a:solidFill>
            <a:ln w="9525">
              <a:noFill/>
              <a:round/>
              <a:headEnd/>
              <a:tailEnd/>
            </a:ln>
          </p:spPr>
          <p:txBody>
            <a:bodyPr/>
            <a:lstStyle/>
            <a:p>
              <a:endParaRPr lang="ja-JP" altLang="en-US"/>
            </a:p>
          </p:txBody>
        </p:sp>
        <p:sp>
          <p:nvSpPr>
            <p:cNvPr id="116" name="Freeform 78"/>
            <p:cNvSpPr>
              <a:spLocks noEditPoints="1"/>
            </p:cNvSpPr>
            <p:nvPr/>
          </p:nvSpPr>
          <p:spPr bwMode="auto">
            <a:xfrm>
              <a:off x="2080" y="2625"/>
              <a:ext cx="282" cy="282"/>
            </a:xfrm>
            <a:custGeom>
              <a:avLst/>
              <a:gdLst>
                <a:gd name="T0" fmla="*/ 1 w 564"/>
                <a:gd name="T1" fmla="*/ 1 h 564"/>
                <a:gd name="T2" fmla="*/ 1 w 564"/>
                <a:gd name="T3" fmla="*/ 1 h 564"/>
                <a:gd name="T4" fmla="*/ 1 w 564"/>
                <a:gd name="T5" fmla="*/ 1 h 564"/>
                <a:gd name="T6" fmla="*/ 1 w 564"/>
                <a:gd name="T7" fmla="*/ 1 h 564"/>
                <a:gd name="T8" fmla="*/ 1 w 564"/>
                <a:gd name="T9" fmla="*/ 1 h 564"/>
                <a:gd name="T10" fmla="*/ 1 w 564"/>
                <a:gd name="T11" fmla="*/ 1 h 564"/>
                <a:gd name="T12" fmla="*/ 1 w 564"/>
                <a:gd name="T13" fmla="*/ 1 h 564"/>
                <a:gd name="T14" fmla="*/ 1 w 564"/>
                <a:gd name="T15" fmla="*/ 1 h 564"/>
                <a:gd name="T16" fmla="*/ 1 w 564"/>
                <a:gd name="T17" fmla="*/ 1 h 564"/>
                <a:gd name="T18" fmla="*/ 1 w 564"/>
                <a:gd name="T19" fmla="*/ 1 h 564"/>
                <a:gd name="T20" fmla="*/ 1 w 564"/>
                <a:gd name="T21" fmla="*/ 1 h 564"/>
                <a:gd name="T22" fmla="*/ 1 w 564"/>
                <a:gd name="T23" fmla="*/ 1 h 564"/>
                <a:gd name="T24" fmla="*/ 1 w 564"/>
                <a:gd name="T25" fmla="*/ 1 h 564"/>
                <a:gd name="T26" fmla="*/ 1 w 564"/>
                <a:gd name="T27" fmla="*/ 1 h 564"/>
                <a:gd name="T28" fmla="*/ 1 w 564"/>
                <a:gd name="T29" fmla="*/ 1 h 564"/>
                <a:gd name="T30" fmla="*/ 1 w 564"/>
                <a:gd name="T31" fmla="*/ 1 h 564"/>
                <a:gd name="T32" fmla="*/ 1 w 564"/>
                <a:gd name="T33" fmla="*/ 1 h 564"/>
                <a:gd name="T34" fmla="*/ 1 w 564"/>
                <a:gd name="T35" fmla="*/ 1 h 564"/>
                <a:gd name="T36" fmla="*/ 1 w 564"/>
                <a:gd name="T37" fmla="*/ 1 h 564"/>
                <a:gd name="T38" fmla="*/ 1 w 564"/>
                <a:gd name="T39" fmla="*/ 1 h 564"/>
                <a:gd name="T40" fmla="*/ 1 w 564"/>
                <a:gd name="T41" fmla="*/ 1 h 564"/>
                <a:gd name="T42" fmla="*/ 1 w 564"/>
                <a:gd name="T43" fmla="*/ 1 h 564"/>
                <a:gd name="T44" fmla="*/ 1 w 564"/>
                <a:gd name="T45" fmla="*/ 1 h 564"/>
                <a:gd name="T46" fmla="*/ 1 w 564"/>
                <a:gd name="T47" fmla="*/ 1 h 564"/>
                <a:gd name="T48" fmla="*/ 1 w 564"/>
                <a:gd name="T49" fmla="*/ 1 h 564"/>
                <a:gd name="T50" fmla="*/ 1 w 564"/>
                <a:gd name="T51" fmla="*/ 0 h 564"/>
                <a:gd name="T52" fmla="*/ 1 w 564"/>
                <a:gd name="T53" fmla="*/ 1 h 564"/>
                <a:gd name="T54" fmla="*/ 1 w 564"/>
                <a:gd name="T55" fmla="*/ 1 h 564"/>
                <a:gd name="T56" fmla="*/ 1 w 564"/>
                <a:gd name="T57" fmla="*/ 1 h 564"/>
                <a:gd name="T58" fmla="*/ 1 w 564"/>
                <a:gd name="T59" fmla="*/ 1 h 564"/>
                <a:gd name="T60" fmla="*/ 1 w 564"/>
                <a:gd name="T61" fmla="*/ 1 h 564"/>
                <a:gd name="T62" fmla="*/ 1 w 564"/>
                <a:gd name="T63" fmla="*/ 1 h 564"/>
                <a:gd name="T64" fmla="*/ 1 w 564"/>
                <a:gd name="T65" fmla="*/ 1 h 564"/>
                <a:gd name="T66" fmla="*/ 1 w 564"/>
                <a:gd name="T67" fmla="*/ 1 h 564"/>
                <a:gd name="T68" fmla="*/ 1 w 564"/>
                <a:gd name="T69" fmla="*/ 1 h 564"/>
                <a:gd name="T70" fmla="*/ 1 w 564"/>
                <a:gd name="T71" fmla="*/ 1 h 564"/>
                <a:gd name="T72" fmla="*/ 1 w 564"/>
                <a:gd name="T73" fmla="*/ 1 h 564"/>
                <a:gd name="T74" fmla="*/ 1 w 564"/>
                <a:gd name="T75" fmla="*/ 1 h 564"/>
                <a:gd name="T76" fmla="*/ 1 w 564"/>
                <a:gd name="T77" fmla="*/ 1 h 564"/>
                <a:gd name="T78" fmla="*/ 1 w 564"/>
                <a:gd name="T79" fmla="*/ 1 h 564"/>
                <a:gd name="T80" fmla="*/ 1 w 564"/>
                <a:gd name="T81" fmla="*/ 1 h 564"/>
                <a:gd name="T82" fmla="*/ 1 w 564"/>
                <a:gd name="T83" fmla="*/ 1 h 564"/>
                <a:gd name="T84" fmla="*/ 1 w 564"/>
                <a:gd name="T85" fmla="*/ 1 h 564"/>
                <a:gd name="T86" fmla="*/ 1 w 564"/>
                <a:gd name="T87" fmla="*/ 1 h 564"/>
                <a:gd name="T88" fmla="*/ 1 w 564"/>
                <a:gd name="T89" fmla="*/ 1 h 564"/>
                <a:gd name="T90" fmla="*/ 1 w 564"/>
                <a:gd name="T91" fmla="*/ 1 h 564"/>
                <a:gd name="T92" fmla="*/ 1 w 564"/>
                <a:gd name="T93" fmla="*/ 1 h 564"/>
                <a:gd name="T94" fmla="*/ 1 w 564"/>
                <a:gd name="T95" fmla="*/ 1 h 564"/>
                <a:gd name="T96" fmla="*/ 1 w 564"/>
                <a:gd name="T97" fmla="*/ 1 h 564"/>
                <a:gd name="T98" fmla="*/ 1 w 564"/>
                <a:gd name="T99" fmla="*/ 1 h 564"/>
                <a:gd name="T100" fmla="*/ 1 w 564"/>
                <a:gd name="T101" fmla="*/ 1 h 564"/>
                <a:gd name="T102" fmla="*/ 1 w 564"/>
                <a:gd name="T103" fmla="*/ 1 h 564"/>
                <a:gd name="T104" fmla="*/ 1 w 564"/>
                <a:gd name="T105" fmla="*/ 1 h 564"/>
                <a:gd name="T106" fmla="*/ 1 w 564"/>
                <a:gd name="T107" fmla="*/ 1 h 564"/>
                <a:gd name="T108" fmla="*/ 1 w 564"/>
                <a:gd name="T109" fmla="*/ 1 h 564"/>
                <a:gd name="T110" fmla="*/ 1 w 564"/>
                <a:gd name="T111" fmla="*/ 1 h 564"/>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564"/>
                <a:gd name="T169" fmla="*/ 0 h 564"/>
                <a:gd name="T170" fmla="*/ 564 w 564"/>
                <a:gd name="T171" fmla="*/ 564 h 564"/>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564" h="564">
                  <a:moveTo>
                    <a:pt x="209" y="9"/>
                  </a:moveTo>
                  <a:lnTo>
                    <a:pt x="182" y="18"/>
                  </a:lnTo>
                  <a:lnTo>
                    <a:pt x="157" y="29"/>
                  </a:lnTo>
                  <a:lnTo>
                    <a:pt x="134" y="42"/>
                  </a:lnTo>
                  <a:lnTo>
                    <a:pt x="111" y="58"/>
                  </a:lnTo>
                  <a:lnTo>
                    <a:pt x="89" y="75"/>
                  </a:lnTo>
                  <a:lnTo>
                    <a:pt x="70" y="95"/>
                  </a:lnTo>
                  <a:lnTo>
                    <a:pt x="54" y="118"/>
                  </a:lnTo>
                  <a:lnTo>
                    <a:pt x="38" y="141"/>
                  </a:lnTo>
                  <a:lnTo>
                    <a:pt x="14" y="193"/>
                  </a:lnTo>
                  <a:lnTo>
                    <a:pt x="2" y="247"/>
                  </a:lnTo>
                  <a:lnTo>
                    <a:pt x="0" y="302"/>
                  </a:lnTo>
                  <a:lnTo>
                    <a:pt x="9" y="356"/>
                  </a:lnTo>
                  <a:lnTo>
                    <a:pt x="29" y="406"/>
                  </a:lnTo>
                  <a:lnTo>
                    <a:pt x="57" y="452"/>
                  </a:lnTo>
                  <a:lnTo>
                    <a:pt x="95" y="493"/>
                  </a:lnTo>
                  <a:lnTo>
                    <a:pt x="141" y="527"/>
                  </a:lnTo>
                  <a:lnTo>
                    <a:pt x="166" y="539"/>
                  </a:lnTo>
                  <a:lnTo>
                    <a:pt x="193" y="550"/>
                  </a:lnTo>
                  <a:lnTo>
                    <a:pt x="220" y="559"/>
                  </a:lnTo>
                  <a:lnTo>
                    <a:pt x="247" y="563"/>
                  </a:lnTo>
                  <a:lnTo>
                    <a:pt x="273" y="564"/>
                  </a:lnTo>
                  <a:lnTo>
                    <a:pt x="302" y="564"/>
                  </a:lnTo>
                  <a:lnTo>
                    <a:pt x="329" y="561"/>
                  </a:lnTo>
                  <a:lnTo>
                    <a:pt x="355" y="555"/>
                  </a:lnTo>
                  <a:lnTo>
                    <a:pt x="380" y="548"/>
                  </a:lnTo>
                  <a:lnTo>
                    <a:pt x="405" y="538"/>
                  </a:lnTo>
                  <a:lnTo>
                    <a:pt x="430" y="523"/>
                  </a:lnTo>
                  <a:lnTo>
                    <a:pt x="452" y="509"/>
                  </a:lnTo>
                  <a:lnTo>
                    <a:pt x="473" y="491"/>
                  </a:lnTo>
                  <a:lnTo>
                    <a:pt x="493" y="472"/>
                  </a:lnTo>
                  <a:lnTo>
                    <a:pt x="511" y="448"/>
                  </a:lnTo>
                  <a:lnTo>
                    <a:pt x="527" y="425"/>
                  </a:lnTo>
                  <a:lnTo>
                    <a:pt x="550" y="373"/>
                  </a:lnTo>
                  <a:lnTo>
                    <a:pt x="563" y="320"/>
                  </a:lnTo>
                  <a:lnTo>
                    <a:pt x="564" y="265"/>
                  </a:lnTo>
                  <a:lnTo>
                    <a:pt x="555" y="211"/>
                  </a:lnTo>
                  <a:lnTo>
                    <a:pt x="546" y="184"/>
                  </a:lnTo>
                  <a:lnTo>
                    <a:pt x="536" y="159"/>
                  </a:lnTo>
                  <a:lnTo>
                    <a:pt x="523" y="134"/>
                  </a:lnTo>
                  <a:lnTo>
                    <a:pt x="507" y="111"/>
                  </a:lnTo>
                  <a:lnTo>
                    <a:pt x="489" y="91"/>
                  </a:lnTo>
                  <a:lnTo>
                    <a:pt x="470" y="72"/>
                  </a:lnTo>
                  <a:lnTo>
                    <a:pt x="446" y="54"/>
                  </a:lnTo>
                  <a:lnTo>
                    <a:pt x="423" y="38"/>
                  </a:lnTo>
                  <a:lnTo>
                    <a:pt x="398" y="25"/>
                  </a:lnTo>
                  <a:lnTo>
                    <a:pt x="373" y="15"/>
                  </a:lnTo>
                  <a:lnTo>
                    <a:pt x="347" y="8"/>
                  </a:lnTo>
                  <a:lnTo>
                    <a:pt x="320" y="2"/>
                  </a:lnTo>
                  <a:lnTo>
                    <a:pt x="291" y="0"/>
                  </a:lnTo>
                  <a:lnTo>
                    <a:pt x="264" y="0"/>
                  </a:lnTo>
                  <a:lnTo>
                    <a:pt x="236" y="4"/>
                  </a:lnTo>
                  <a:lnTo>
                    <a:pt x="209" y="9"/>
                  </a:lnTo>
                  <a:close/>
                  <a:moveTo>
                    <a:pt x="220" y="47"/>
                  </a:moveTo>
                  <a:lnTo>
                    <a:pt x="243" y="42"/>
                  </a:lnTo>
                  <a:lnTo>
                    <a:pt x="268" y="38"/>
                  </a:lnTo>
                  <a:lnTo>
                    <a:pt x="291" y="38"/>
                  </a:lnTo>
                  <a:lnTo>
                    <a:pt x="314" y="40"/>
                  </a:lnTo>
                  <a:lnTo>
                    <a:pt x="338" y="43"/>
                  </a:lnTo>
                  <a:lnTo>
                    <a:pt x="361" y="50"/>
                  </a:lnTo>
                  <a:lnTo>
                    <a:pt x="384" y="59"/>
                  </a:lnTo>
                  <a:lnTo>
                    <a:pt x="405" y="70"/>
                  </a:lnTo>
                  <a:lnTo>
                    <a:pt x="427" y="84"/>
                  </a:lnTo>
                  <a:lnTo>
                    <a:pt x="445" y="99"/>
                  </a:lnTo>
                  <a:lnTo>
                    <a:pt x="463" y="115"/>
                  </a:lnTo>
                  <a:lnTo>
                    <a:pt x="477" y="134"/>
                  </a:lnTo>
                  <a:lnTo>
                    <a:pt x="491" y="154"/>
                  </a:lnTo>
                  <a:lnTo>
                    <a:pt x="502" y="174"/>
                  </a:lnTo>
                  <a:lnTo>
                    <a:pt x="513" y="197"/>
                  </a:lnTo>
                  <a:lnTo>
                    <a:pt x="520" y="220"/>
                  </a:lnTo>
                  <a:lnTo>
                    <a:pt x="527" y="268"/>
                  </a:lnTo>
                  <a:lnTo>
                    <a:pt x="525" y="315"/>
                  </a:lnTo>
                  <a:lnTo>
                    <a:pt x="514" y="361"/>
                  </a:lnTo>
                  <a:lnTo>
                    <a:pt x="495" y="406"/>
                  </a:lnTo>
                  <a:lnTo>
                    <a:pt x="480" y="427"/>
                  </a:lnTo>
                  <a:lnTo>
                    <a:pt x="466" y="447"/>
                  </a:lnTo>
                  <a:lnTo>
                    <a:pt x="448" y="463"/>
                  </a:lnTo>
                  <a:lnTo>
                    <a:pt x="430" y="479"/>
                  </a:lnTo>
                  <a:lnTo>
                    <a:pt x="411" y="491"/>
                  </a:lnTo>
                  <a:lnTo>
                    <a:pt x="389" y="504"/>
                  </a:lnTo>
                  <a:lnTo>
                    <a:pt x="368" y="513"/>
                  </a:lnTo>
                  <a:lnTo>
                    <a:pt x="347" y="520"/>
                  </a:lnTo>
                  <a:lnTo>
                    <a:pt x="323" y="525"/>
                  </a:lnTo>
                  <a:lnTo>
                    <a:pt x="298" y="527"/>
                  </a:lnTo>
                  <a:lnTo>
                    <a:pt x="275" y="529"/>
                  </a:lnTo>
                  <a:lnTo>
                    <a:pt x="252" y="525"/>
                  </a:lnTo>
                  <a:lnTo>
                    <a:pt x="229" y="522"/>
                  </a:lnTo>
                  <a:lnTo>
                    <a:pt x="204" y="514"/>
                  </a:lnTo>
                  <a:lnTo>
                    <a:pt x="182" y="505"/>
                  </a:lnTo>
                  <a:lnTo>
                    <a:pt x="159" y="495"/>
                  </a:lnTo>
                  <a:lnTo>
                    <a:pt x="138" y="482"/>
                  </a:lnTo>
                  <a:lnTo>
                    <a:pt x="120" y="466"/>
                  </a:lnTo>
                  <a:lnTo>
                    <a:pt x="102" y="450"/>
                  </a:lnTo>
                  <a:lnTo>
                    <a:pt x="88" y="432"/>
                  </a:lnTo>
                  <a:lnTo>
                    <a:pt x="73" y="413"/>
                  </a:lnTo>
                  <a:lnTo>
                    <a:pt x="63" y="391"/>
                  </a:lnTo>
                  <a:lnTo>
                    <a:pt x="52" y="370"/>
                  </a:lnTo>
                  <a:lnTo>
                    <a:pt x="45" y="347"/>
                  </a:lnTo>
                  <a:lnTo>
                    <a:pt x="38" y="298"/>
                  </a:lnTo>
                  <a:lnTo>
                    <a:pt x="39" y="250"/>
                  </a:lnTo>
                  <a:lnTo>
                    <a:pt x="50" y="204"/>
                  </a:lnTo>
                  <a:lnTo>
                    <a:pt x="70" y="159"/>
                  </a:lnTo>
                  <a:lnTo>
                    <a:pt x="84" y="140"/>
                  </a:lnTo>
                  <a:lnTo>
                    <a:pt x="98" y="120"/>
                  </a:lnTo>
                  <a:lnTo>
                    <a:pt x="114" y="104"/>
                  </a:lnTo>
                  <a:lnTo>
                    <a:pt x="134" y="88"/>
                  </a:lnTo>
                  <a:lnTo>
                    <a:pt x="154" y="75"/>
                  </a:lnTo>
                  <a:lnTo>
                    <a:pt x="173" y="63"/>
                  </a:lnTo>
                  <a:lnTo>
                    <a:pt x="197" y="54"/>
                  </a:lnTo>
                  <a:lnTo>
                    <a:pt x="220" y="47"/>
                  </a:lnTo>
                  <a:close/>
                </a:path>
              </a:pathLst>
            </a:custGeom>
            <a:solidFill>
              <a:srgbClr val="000000"/>
            </a:solidFill>
            <a:ln w="9525">
              <a:noFill/>
              <a:round/>
              <a:headEnd/>
              <a:tailEnd/>
            </a:ln>
          </p:spPr>
          <p:txBody>
            <a:bodyPr/>
            <a:lstStyle/>
            <a:p>
              <a:endParaRPr lang="ja-JP" altLang="en-US"/>
            </a:p>
          </p:txBody>
        </p:sp>
        <p:sp>
          <p:nvSpPr>
            <p:cNvPr id="117" name="Freeform 79"/>
            <p:cNvSpPr>
              <a:spLocks/>
            </p:cNvSpPr>
            <p:nvPr/>
          </p:nvSpPr>
          <p:spPr bwMode="auto">
            <a:xfrm>
              <a:off x="2122" y="2668"/>
              <a:ext cx="198" cy="197"/>
            </a:xfrm>
            <a:custGeom>
              <a:avLst/>
              <a:gdLst>
                <a:gd name="T0" fmla="*/ 1 w 396"/>
                <a:gd name="T1" fmla="*/ 0 h 395"/>
                <a:gd name="T2" fmla="*/ 1 w 396"/>
                <a:gd name="T3" fmla="*/ 0 h 395"/>
                <a:gd name="T4" fmla="*/ 1 w 396"/>
                <a:gd name="T5" fmla="*/ 0 h 395"/>
                <a:gd name="T6" fmla="*/ 0 w 396"/>
                <a:gd name="T7" fmla="*/ 0 h 395"/>
                <a:gd name="T8" fmla="*/ 1 w 396"/>
                <a:gd name="T9" fmla="*/ 0 h 395"/>
                <a:gd name="T10" fmla="*/ 1 w 396"/>
                <a:gd name="T11" fmla="*/ 0 h 395"/>
                <a:gd name="T12" fmla="*/ 1 w 396"/>
                <a:gd name="T13" fmla="*/ 0 h 395"/>
                <a:gd name="T14" fmla="*/ 1 w 396"/>
                <a:gd name="T15" fmla="*/ 0 h 395"/>
                <a:gd name="T16" fmla="*/ 1 w 396"/>
                <a:gd name="T17" fmla="*/ 0 h 395"/>
                <a:gd name="T18" fmla="*/ 1 w 396"/>
                <a:gd name="T19" fmla="*/ 0 h 395"/>
                <a:gd name="T20" fmla="*/ 1 w 396"/>
                <a:gd name="T21" fmla="*/ 0 h 395"/>
                <a:gd name="T22" fmla="*/ 1 w 396"/>
                <a:gd name="T23" fmla="*/ 0 h 395"/>
                <a:gd name="T24" fmla="*/ 1 w 396"/>
                <a:gd name="T25" fmla="*/ 0 h 395"/>
                <a:gd name="T26" fmla="*/ 1 w 396"/>
                <a:gd name="T27" fmla="*/ 0 h 395"/>
                <a:gd name="T28" fmla="*/ 1 w 396"/>
                <a:gd name="T29" fmla="*/ 0 h 395"/>
                <a:gd name="T30" fmla="*/ 1 w 396"/>
                <a:gd name="T31" fmla="*/ 0 h 395"/>
                <a:gd name="T32" fmla="*/ 1 w 396"/>
                <a:gd name="T33" fmla="*/ 0 h 395"/>
                <a:gd name="T34" fmla="*/ 1 w 396"/>
                <a:gd name="T35" fmla="*/ 0 h 395"/>
                <a:gd name="T36" fmla="*/ 1 w 396"/>
                <a:gd name="T37" fmla="*/ 0 h 395"/>
                <a:gd name="T38" fmla="*/ 1 w 396"/>
                <a:gd name="T39" fmla="*/ 0 h 395"/>
                <a:gd name="T40" fmla="*/ 1 w 396"/>
                <a:gd name="T41" fmla="*/ 0 h 395"/>
                <a:gd name="T42" fmla="*/ 1 w 396"/>
                <a:gd name="T43" fmla="*/ 0 h 395"/>
                <a:gd name="T44" fmla="*/ 1 w 396"/>
                <a:gd name="T45" fmla="*/ 0 h 395"/>
                <a:gd name="T46" fmla="*/ 1 w 396"/>
                <a:gd name="T47" fmla="*/ 0 h 395"/>
                <a:gd name="T48" fmla="*/ 1 w 396"/>
                <a:gd name="T49" fmla="*/ 0 h 395"/>
                <a:gd name="T50" fmla="*/ 1 w 396"/>
                <a:gd name="T51" fmla="*/ 0 h 395"/>
                <a:gd name="T52" fmla="*/ 1 w 396"/>
                <a:gd name="T53" fmla="*/ 0 h 395"/>
                <a:gd name="T54" fmla="*/ 1 w 396"/>
                <a:gd name="T55" fmla="*/ 0 h 395"/>
                <a:gd name="T56" fmla="*/ 1 w 396"/>
                <a:gd name="T57" fmla="*/ 0 h 395"/>
                <a:gd name="T58" fmla="*/ 1 w 396"/>
                <a:gd name="T59" fmla="*/ 0 h 395"/>
                <a:gd name="T60" fmla="*/ 1 w 396"/>
                <a:gd name="T61" fmla="*/ 0 h 395"/>
                <a:gd name="T62" fmla="*/ 1 w 396"/>
                <a:gd name="T63" fmla="*/ 0 h 395"/>
                <a:gd name="T64" fmla="*/ 1 w 396"/>
                <a:gd name="T65" fmla="*/ 0 h 39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96"/>
                <a:gd name="T100" fmla="*/ 0 h 395"/>
                <a:gd name="T101" fmla="*/ 396 w 396"/>
                <a:gd name="T102" fmla="*/ 395 h 39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96" h="395">
                  <a:moveTo>
                    <a:pt x="27" y="98"/>
                  </a:moveTo>
                  <a:lnTo>
                    <a:pt x="11" y="134"/>
                  </a:lnTo>
                  <a:lnTo>
                    <a:pt x="2" y="173"/>
                  </a:lnTo>
                  <a:lnTo>
                    <a:pt x="0" y="211"/>
                  </a:lnTo>
                  <a:lnTo>
                    <a:pt x="7" y="248"/>
                  </a:lnTo>
                  <a:lnTo>
                    <a:pt x="20" y="284"/>
                  </a:lnTo>
                  <a:lnTo>
                    <a:pt x="39" y="316"/>
                  </a:lnTo>
                  <a:lnTo>
                    <a:pt x="66" y="345"/>
                  </a:lnTo>
                  <a:lnTo>
                    <a:pt x="98" y="368"/>
                  </a:lnTo>
                  <a:lnTo>
                    <a:pt x="134" y="384"/>
                  </a:lnTo>
                  <a:lnTo>
                    <a:pt x="173" y="393"/>
                  </a:lnTo>
                  <a:lnTo>
                    <a:pt x="211" y="395"/>
                  </a:lnTo>
                  <a:lnTo>
                    <a:pt x="248" y="387"/>
                  </a:lnTo>
                  <a:lnTo>
                    <a:pt x="284" y="375"/>
                  </a:lnTo>
                  <a:lnTo>
                    <a:pt x="318" y="355"/>
                  </a:lnTo>
                  <a:lnTo>
                    <a:pt x="346" y="328"/>
                  </a:lnTo>
                  <a:lnTo>
                    <a:pt x="370" y="296"/>
                  </a:lnTo>
                  <a:lnTo>
                    <a:pt x="386" y="261"/>
                  </a:lnTo>
                  <a:lnTo>
                    <a:pt x="395" y="221"/>
                  </a:lnTo>
                  <a:lnTo>
                    <a:pt x="396" y="184"/>
                  </a:lnTo>
                  <a:lnTo>
                    <a:pt x="391" y="146"/>
                  </a:lnTo>
                  <a:lnTo>
                    <a:pt x="377" y="111"/>
                  </a:lnTo>
                  <a:lnTo>
                    <a:pt x="357" y="77"/>
                  </a:lnTo>
                  <a:lnTo>
                    <a:pt x="330" y="48"/>
                  </a:lnTo>
                  <a:lnTo>
                    <a:pt x="298" y="25"/>
                  </a:lnTo>
                  <a:lnTo>
                    <a:pt x="263" y="9"/>
                  </a:lnTo>
                  <a:lnTo>
                    <a:pt x="223" y="0"/>
                  </a:lnTo>
                  <a:lnTo>
                    <a:pt x="186" y="0"/>
                  </a:lnTo>
                  <a:lnTo>
                    <a:pt x="148" y="5"/>
                  </a:lnTo>
                  <a:lnTo>
                    <a:pt x="113" y="20"/>
                  </a:lnTo>
                  <a:lnTo>
                    <a:pt x="79" y="39"/>
                  </a:lnTo>
                  <a:lnTo>
                    <a:pt x="50" y="66"/>
                  </a:lnTo>
                  <a:lnTo>
                    <a:pt x="27" y="98"/>
                  </a:lnTo>
                  <a:close/>
                </a:path>
              </a:pathLst>
            </a:custGeom>
            <a:solidFill>
              <a:srgbClr val="3F9EFF"/>
            </a:solidFill>
            <a:ln w="9525">
              <a:noFill/>
              <a:round/>
              <a:headEnd/>
              <a:tailEnd/>
            </a:ln>
          </p:spPr>
          <p:txBody>
            <a:bodyPr/>
            <a:lstStyle/>
            <a:p>
              <a:endParaRPr lang="ja-JP" altLang="en-US"/>
            </a:p>
          </p:txBody>
        </p:sp>
        <p:sp>
          <p:nvSpPr>
            <p:cNvPr id="118" name="Freeform 80"/>
            <p:cNvSpPr>
              <a:spLocks noEditPoints="1"/>
            </p:cNvSpPr>
            <p:nvPr/>
          </p:nvSpPr>
          <p:spPr bwMode="auto">
            <a:xfrm>
              <a:off x="2115" y="2662"/>
              <a:ext cx="210" cy="209"/>
            </a:xfrm>
            <a:custGeom>
              <a:avLst/>
              <a:gdLst>
                <a:gd name="T0" fmla="*/ 1 w 419"/>
                <a:gd name="T1" fmla="*/ 0 h 419"/>
                <a:gd name="T2" fmla="*/ 1 w 419"/>
                <a:gd name="T3" fmla="*/ 0 h 419"/>
                <a:gd name="T4" fmla="*/ 1 w 419"/>
                <a:gd name="T5" fmla="*/ 0 h 419"/>
                <a:gd name="T6" fmla="*/ 1 w 419"/>
                <a:gd name="T7" fmla="*/ 0 h 419"/>
                <a:gd name="T8" fmla="*/ 1 w 419"/>
                <a:gd name="T9" fmla="*/ 0 h 419"/>
                <a:gd name="T10" fmla="*/ 1 w 419"/>
                <a:gd name="T11" fmla="*/ 0 h 419"/>
                <a:gd name="T12" fmla="*/ 1 w 419"/>
                <a:gd name="T13" fmla="*/ 0 h 419"/>
                <a:gd name="T14" fmla="*/ 1 w 419"/>
                <a:gd name="T15" fmla="*/ 0 h 419"/>
                <a:gd name="T16" fmla="*/ 1 w 419"/>
                <a:gd name="T17" fmla="*/ 0 h 419"/>
                <a:gd name="T18" fmla="*/ 1 w 419"/>
                <a:gd name="T19" fmla="*/ 0 h 419"/>
                <a:gd name="T20" fmla="*/ 1 w 419"/>
                <a:gd name="T21" fmla="*/ 0 h 419"/>
                <a:gd name="T22" fmla="*/ 1 w 419"/>
                <a:gd name="T23" fmla="*/ 0 h 419"/>
                <a:gd name="T24" fmla="*/ 1 w 419"/>
                <a:gd name="T25" fmla="*/ 0 h 419"/>
                <a:gd name="T26" fmla="*/ 1 w 419"/>
                <a:gd name="T27" fmla="*/ 0 h 419"/>
                <a:gd name="T28" fmla="*/ 1 w 419"/>
                <a:gd name="T29" fmla="*/ 0 h 419"/>
                <a:gd name="T30" fmla="*/ 1 w 419"/>
                <a:gd name="T31" fmla="*/ 0 h 419"/>
                <a:gd name="T32" fmla="*/ 1 w 419"/>
                <a:gd name="T33" fmla="*/ 0 h 419"/>
                <a:gd name="T34" fmla="*/ 1 w 419"/>
                <a:gd name="T35" fmla="*/ 0 h 419"/>
                <a:gd name="T36" fmla="*/ 1 w 419"/>
                <a:gd name="T37" fmla="*/ 0 h 419"/>
                <a:gd name="T38" fmla="*/ 1 w 419"/>
                <a:gd name="T39" fmla="*/ 0 h 419"/>
                <a:gd name="T40" fmla="*/ 1 w 419"/>
                <a:gd name="T41" fmla="*/ 0 h 419"/>
                <a:gd name="T42" fmla="*/ 1 w 419"/>
                <a:gd name="T43" fmla="*/ 0 h 419"/>
                <a:gd name="T44" fmla="*/ 1 w 419"/>
                <a:gd name="T45" fmla="*/ 0 h 419"/>
                <a:gd name="T46" fmla="*/ 1 w 419"/>
                <a:gd name="T47" fmla="*/ 0 h 419"/>
                <a:gd name="T48" fmla="*/ 1 w 419"/>
                <a:gd name="T49" fmla="*/ 0 h 419"/>
                <a:gd name="T50" fmla="*/ 1 w 419"/>
                <a:gd name="T51" fmla="*/ 0 h 419"/>
                <a:gd name="T52" fmla="*/ 1 w 419"/>
                <a:gd name="T53" fmla="*/ 0 h 419"/>
                <a:gd name="T54" fmla="*/ 1 w 419"/>
                <a:gd name="T55" fmla="*/ 0 h 419"/>
                <a:gd name="T56" fmla="*/ 1 w 419"/>
                <a:gd name="T57" fmla="*/ 0 h 419"/>
                <a:gd name="T58" fmla="*/ 1 w 419"/>
                <a:gd name="T59" fmla="*/ 0 h 419"/>
                <a:gd name="T60" fmla="*/ 1 w 419"/>
                <a:gd name="T61" fmla="*/ 0 h 419"/>
                <a:gd name="T62" fmla="*/ 1 w 419"/>
                <a:gd name="T63" fmla="*/ 0 h 419"/>
                <a:gd name="T64" fmla="*/ 1 w 419"/>
                <a:gd name="T65" fmla="*/ 0 h 419"/>
                <a:gd name="T66" fmla="*/ 1 w 419"/>
                <a:gd name="T67" fmla="*/ 0 h 419"/>
                <a:gd name="T68" fmla="*/ 1 w 419"/>
                <a:gd name="T69" fmla="*/ 0 h 419"/>
                <a:gd name="T70" fmla="*/ 1 w 419"/>
                <a:gd name="T71" fmla="*/ 0 h 419"/>
                <a:gd name="T72" fmla="*/ 1 w 419"/>
                <a:gd name="T73" fmla="*/ 0 h 419"/>
                <a:gd name="T74" fmla="*/ 1 w 419"/>
                <a:gd name="T75" fmla="*/ 0 h 419"/>
                <a:gd name="T76" fmla="*/ 1 w 419"/>
                <a:gd name="T77" fmla="*/ 0 h 419"/>
                <a:gd name="T78" fmla="*/ 1 w 419"/>
                <a:gd name="T79" fmla="*/ 0 h 419"/>
                <a:gd name="T80" fmla="*/ 1 w 419"/>
                <a:gd name="T81" fmla="*/ 0 h 419"/>
                <a:gd name="T82" fmla="*/ 1 w 419"/>
                <a:gd name="T83" fmla="*/ 0 h 419"/>
                <a:gd name="T84" fmla="*/ 1 w 419"/>
                <a:gd name="T85" fmla="*/ 0 h 419"/>
                <a:gd name="T86" fmla="*/ 1 w 419"/>
                <a:gd name="T87" fmla="*/ 0 h 419"/>
                <a:gd name="T88" fmla="*/ 1 w 419"/>
                <a:gd name="T89" fmla="*/ 0 h 419"/>
                <a:gd name="T90" fmla="*/ 1 w 419"/>
                <a:gd name="T91" fmla="*/ 0 h 419"/>
                <a:gd name="T92" fmla="*/ 1 w 419"/>
                <a:gd name="T93" fmla="*/ 0 h 419"/>
                <a:gd name="T94" fmla="*/ 1 w 419"/>
                <a:gd name="T95" fmla="*/ 0 h 419"/>
                <a:gd name="T96" fmla="*/ 1 w 419"/>
                <a:gd name="T97" fmla="*/ 0 h 419"/>
                <a:gd name="T98" fmla="*/ 1 w 419"/>
                <a:gd name="T99" fmla="*/ 0 h 419"/>
                <a:gd name="T100" fmla="*/ 1 w 419"/>
                <a:gd name="T101" fmla="*/ 0 h 419"/>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419"/>
                <a:gd name="T154" fmla="*/ 0 h 419"/>
                <a:gd name="T155" fmla="*/ 419 w 419"/>
                <a:gd name="T156" fmla="*/ 419 h 419"/>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419" h="419">
                  <a:moveTo>
                    <a:pt x="28" y="103"/>
                  </a:moveTo>
                  <a:lnTo>
                    <a:pt x="28" y="103"/>
                  </a:lnTo>
                  <a:lnTo>
                    <a:pt x="10" y="141"/>
                  </a:lnTo>
                  <a:lnTo>
                    <a:pt x="1" y="180"/>
                  </a:lnTo>
                  <a:lnTo>
                    <a:pt x="0" y="223"/>
                  </a:lnTo>
                  <a:lnTo>
                    <a:pt x="7" y="264"/>
                  </a:lnTo>
                  <a:lnTo>
                    <a:pt x="14" y="283"/>
                  </a:lnTo>
                  <a:lnTo>
                    <a:pt x="21" y="301"/>
                  </a:lnTo>
                  <a:lnTo>
                    <a:pt x="32" y="319"/>
                  </a:lnTo>
                  <a:lnTo>
                    <a:pt x="42" y="337"/>
                  </a:lnTo>
                  <a:lnTo>
                    <a:pt x="57" y="351"/>
                  </a:lnTo>
                  <a:lnTo>
                    <a:pt x="71" y="365"/>
                  </a:lnTo>
                  <a:lnTo>
                    <a:pt x="87" y="380"/>
                  </a:lnTo>
                  <a:lnTo>
                    <a:pt x="105" y="390"/>
                  </a:lnTo>
                  <a:lnTo>
                    <a:pt x="123" y="399"/>
                  </a:lnTo>
                  <a:lnTo>
                    <a:pt x="142" y="408"/>
                  </a:lnTo>
                  <a:lnTo>
                    <a:pt x="162" y="414"/>
                  </a:lnTo>
                  <a:lnTo>
                    <a:pt x="182" y="417"/>
                  </a:lnTo>
                  <a:lnTo>
                    <a:pt x="203" y="419"/>
                  </a:lnTo>
                  <a:lnTo>
                    <a:pt x="223" y="419"/>
                  </a:lnTo>
                  <a:lnTo>
                    <a:pt x="244" y="415"/>
                  </a:lnTo>
                  <a:lnTo>
                    <a:pt x="264" y="412"/>
                  </a:lnTo>
                  <a:lnTo>
                    <a:pt x="283" y="405"/>
                  </a:lnTo>
                  <a:lnTo>
                    <a:pt x="303" y="398"/>
                  </a:lnTo>
                  <a:lnTo>
                    <a:pt x="321" y="387"/>
                  </a:lnTo>
                  <a:lnTo>
                    <a:pt x="339" y="376"/>
                  </a:lnTo>
                  <a:lnTo>
                    <a:pt x="353" y="362"/>
                  </a:lnTo>
                  <a:lnTo>
                    <a:pt x="367" y="348"/>
                  </a:lnTo>
                  <a:lnTo>
                    <a:pt x="382" y="332"/>
                  </a:lnTo>
                  <a:lnTo>
                    <a:pt x="392" y="314"/>
                  </a:lnTo>
                  <a:lnTo>
                    <a:pt x="410" y="274"/>
                  </a:lnTo>
                  <a:lnTo>
                    <a:pt x="419" y="235"/>
                  </a:lnTo>
                  <a:lnTo>
                    <a:pt x="419" y="194"/>
                  </a:lnTo>
                  <a:lnTo>
                    <a:pt x="414" y="155"/>
                  </a:lnTo>
                  <a:lnTo>
                    <a:pt x="399" y="117"/>
                  </a:lnTo>
                  <a:lnTo>
                    <a:pt x="378" y="82"/>
                  </a:lnTo>
                  <a:lnTo>
                    <a:pt x="349" y="51"/>
                  </a:lnTo>
                  <a:lnTo>
                    <a:pt x="316" y="26"/>
                  </a:lnTo>
                  <a:lnTo>
                    <a:pt x="296" y="17"/>
                  </a:lnTo>
                  <a:lnTo>
                    <a:pt x="276" y="9"/>
                  </a:lnTo>
                  <a:lnTo>
                    <a:pt x="257" y="3"/>
                  </a:lnTo>
                  <a:lnTo>
                    <a:pt x="237" y="0"/>
                  </a:lnTo>
                  <a:lnTo>
                    <a:pt x="216" y="0"/>
                  </a:lnTo>
                  <a:lnTo>
                    <a:pt x="196" y="0"/>
                  </a:lnTo>
                  <a:lnTo>
                    <a:pt x="176" y="1"/>
                  </a:lnTo>
                  <a:lnTo>
                    <a:pt x="157" y="5"/>
                  </a:lnTo>
                  <a:lnTo>
                    <a:pt x="137" y="12"/>
                  </a:lnTo>
                  <a:lnTo>
                    <a:pt x="119" y="19"/>
                  </a:lnTo>
                  <a:lnTo>
                    <a:pt x="101" y="30"/>
                  </a:lnTo>
                  <a:lnTo>
                    <a:pt x="84" y="41"/>
                  </a:lnTo>
                  <a:lnTo>
                    <a:pt x="67" y="53"/>
                  </a:lnTo>
                  <a:lnTo>
                    <a:pt x="53" y="69"/>
                  </a:lnTo>
                  <a:lnTo>
                    <a:pt x="41" y="85"/>
                  </a:lnTo>
                  <a:lnTo>
                    <a:pt x="28" y="103"/>
                  </a:lnTo>
                  <a:close/>
                  <a:moveTo>
                    <a:pt x="303" y="48"/>
                  </a:moveTo>
                  <a:lnTo>
                    <a:pt x="333" y="69"/>
                  </a:lnTo>
                  <a:lnTo>
                    <a:pt x="358" y="98"/>
                  </a:lnTo>
                  <a:lnTo>
                    <a:pt x="378" y="128"/>
                  </a:lnTo>
                  <a:lnTo>
                    <a:pt x="391" y="160"/>
                  </a:lnTo>
                  <a:lnTo>
                    <a:pt x="396" y="196"/>
                  </a:lnTo>
                  <a:lnTo>
                    <a:pt x="394" y="232"/>
                  </a:lnTo>
                  <a:lnTo>
                    <a:pt x="387" y="267"/>
                  </a:lnTo>
                  <a:lnTo>
                    <a:pt x="371" y="301"/>
                  </a:lnTo>
                  <a:lnTo>
                    <a:pt x="360" y="317"/>
                  </a:lnTo>
                  <a:lnTo>
                    <a:pt x="349" y="332"/>
                  </a:lnTo>
                  <a:lnTo>
                    <a:pt x="337" y="344"/>
                  </a:lnTo>
                  <a:lnTo>
                    <a:pt x="323" y="355"/>
                  </a:lnTo>
                  <a:lnTo>
                    <a:pt x="308" y="365"/>
                  </a:lnTo>
                  <a:lnTo>
                    <a:pt x="292" y="374"/>
                  </a:lnTo>
                  <a:lnTo>
                    <a:pt x="276" y="383"/>
                  </a:lnTo>
                  <a:lnTo>
                    <a:pt x="258" y="389"/>
                  </a:lnTo>
                  <a:lnTo>
                    <a:pt x="241" y="392"/>
                  </a:lnTo>
                  <a:lnTo>
                    <a:pt x="223" y="394"/>
                  </a:lnTo>
                  <a:lnTo>
                    <a:pt x="203" y="394"/>
                  </a:lnTo>
                  <a:lnTo>
                    <a:pt x="185" y="392"/>
                  </a:lnTo>
                  <a:lnTo>
                    <a:pt x="167" y="389"/>
                  </a:lnTo>
                  <a:lnTo>
                    <a:pt x="151" y="385"/>
                  </a:lnTo>
                  <a:lnTo>
                    <a:pt x="133" y="378"/>
                  </a:lnTo>
                  <a:lnTo>
                    <a:pt x="117" y="369"/>
                  </a:lnTo>
                  <a:lnTo>
                    <a:pt x="101" y="358"/>
                  </a:lnTo>
                  <a:lnTo>
                    <a:pt x="87" y="348"/>
                  </a:lnTo>
                  <a:lnTo>
                    <a:pt x="75" y="335"/>
                  </a:lnTo>
                  <a:lnTo>
                    <a:pt x="64" y="321"/>
                  </a:lnTo>
                  <a:lnTo>
                    <a:pt x="53" y="307"/>
                  </a:lnTo>
                  <a:lnTo>
                    <a:pt x="44" y="291"/>
                  </a:lnTo>
                  <a:lnTo>
                    <a:pt x="37" y="274"/>
                  </a:lnTo>
                  <a:lnTo>
                    <a:pt x="32" y="257"/>
                  </a:lnTo>
                  <a:lnTo>
                    <a:pt x="28" y="244"/>
                  </a:lnTo>
                  <a:lnTo>
                    <a:pt x="26" y="232"/>
                  </a:lnTo>
                  <a:lnTo>
                    <a:pt x="25" y="221"/>
                  </a:lnTo>
                  <a:lnTo>
                    <a:pt x="25" y="208"/>
                  </a:lnTo>
                  <a:lnTo>
                    <a:pt x="26" y="185"/>
                  </a:lnTo>
                  <a:lnTo>
                    <a:pt x="32" y="160"/>
                  </a:lnTo>
                  <a:lnTo>
                    <a:pt x="39" y="137"/>
                  </a:lnTo>
                  <a:lnTo>
                    <a:pt x="50" y="116"/>
                  </a:lnTo>
                  <a:lnTo>
                    <a:pt x="71" y="85"/>
                  </a:lnTo>
                  <a:lnTo>
                    <a:pt x="100" y="60"/>
                  </a:lnTo>
                  <a:lnTo>
                    <a:pt x="130" y="42"/>
                  </a:lnTo>
                  <a:lnTo>
                    <a:pt x="164" y="30"/>
                  </a:lnTo>
                  <a:lnTo>
                    <a:pt x="198" y="25"/>
                  </a:lnTo>
                  <a:lnTo>
                    <a:pt x="233" y="25"/>
                  </a:lnTo>
                  <a:lnTo>
                    <a:pt x="269" y="34"/>
                  </a:lnTo>
                  <a:lnTo>
                    <a:pt x="303" y="48"/>
                  </a:lnTo>
                  <a:close/>
                </a:path>
              </a:pathLst>
            </a:custGeom>
            <a:solidFill>
              <a:srgbClr val="000000"/>
            </a:solidFill>
            <a:ln w="9525">
              <a:noFill/>
              <a:round/>
              <a:headEnd/>
              <a:tailEnd/>
            </a:ln>
          </p:spPr>
          <p:txBody>
            <a:bodyPr/>
            <a:lstStyle/>
            <a:p>
              <a:endParaRPr lang="ja-JP" altLang="en-US"/>
            </a:p>
          </p:txBody>
        </p:sp>
        <p:sp>
          <p:nvSpPr>
            <p:cNvPr id="119" name="Freeform 81"/>
            <p:cNvSpPr>
              <a:spLocks/>
            </p:cNvSpPr>
            <p:nvPr/>
          </p:nvSpPr>
          <p:spPr bwMode="auto">
            <a:xfrm>
              <a:off x="2188" y="2733"/>
              <a:ext cx="66" cy="66"/>
            </a:xfrm>
            <a:custGeom>
              <a:avLst/>
              <a:gdLst>
                <a:gd name="T0" fmla="*/ 1 w 132"/>
                <a:gd name="T1" fmla="*/ 1 h 132"/>
                <a:gd name="T2" fmla="*/ 0 w 132"/>
                <a:gd name="T3" fmla="*/ 1 h 132"/>
                <a:gd name="T4" fmla="*/ 1 w 132"/>
                <a:gd name="T5" fmla="*/ 1 h 132"/>
                <a:gd name="T6" fmla="*/ 1 w 132"/>
                <a:gd name="T7" fmla="*/ 1 h 132"/>
                <a:gd name="T8" fmla="*/ 1 w 132"/>
                <a:gd name="T9" fmla="*/ 1 h 132"/>
                <a:gd name="T10" fmla="*/ 1 w 132"/>
                <a:gd name="T11" fmla="*/ 1 h 132"/>
                <a:gd name="T12" fmla="*/ 1 w 132"/>
                <a:gd name="T13" fmla="*/ 1 h 132"/>
                <a:gd name="T14" fmla="*/ 1 w 132"/>
                <a:gd name="T15" fmla="*/ 1 h 132"/>
                <a:gd name="T16" fmla="*/ 1 w 132"/>
                <a:gd name="T17" fmla="*/ 1 h 132"/>
                <a:gd name="T18" fmla="*/ 1 w 132"/>
                <a:gd name="T19" fmla="*/ 1 h 132"/>
                <a:gd name="T20" fmla="*/ 1 w 132"/>
                <a:gd name="T21" fmla="*/ 1 h 132"/>
                <a:gd name="T22" fmla="*/ 1 w 132"/>
                <a:gd name="T23" fmla="*/ 1 h 132"/>
                <a:gd name="T24" fmla="*/ 1 w 132"/>
                <a:gd name="T25" fmla="*/ 1 h 132"/>
                <a:gd name="T26" fmla="*/ 1 w 132"/>
                <a:gd name="T27" fmla="*/ 1 h 132"/>
                <a:gd name="T28" fmla="*/ 1 w 132"/>
                <a:gd name="T29" fmla="*/ 1 h 132"/>
                <a:gd name="T30" fmla="*/ 1 w 132"/>
                <a:gd name="T31" fmla="*/ 1 h 132"/>
                <a:gd name="T32" fmla="*/ 1 w 132"/>
                <a:gd name="T33" fmla="*/ 1 h 132"/>
                <a:gd name="T34" fmla="*/ 1 w 132"/>
                <a:gd name="T35" fmla="*/ 1 h 132"/>
                <a:gd name="T36" fmla="*/ 1 w 132"/>
                <a:gd name="T37" fmla="*/ 0 h 132"/>
                <a:gd name="T38" fmla="*/ 1 w 132"/>
                <a:gd name="T39" fmla="*/ 0 h 132"/>
                <a:gd name="T40" fmla="*/ 1 w 132"/>
                <a:gd name="T41" fmla="*/ 1 h 132"/>
                <a:gd name="T42" fmla="*/ 1 w 132"/>
                <a:gd name="T43" fmla="*/ 1 h 132"/>
                <a:gd name="T44" fmla="*/ 1 w 132"/>
                <a:gd name="T45" fmla="*/ 1 h 132"/>
                <a:gd name="T46" fmla="*/ 1 w 132"/>
                <a:gd name="T47" fmla="*/ 1 h 132"/>
                <a:gd name="T48" fmla="*/ 1 w 132"/>
                <a:gd name="T49" fmla="*/ 1 h 13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32"/>
                <a:gd name="T76" fmla="*/ 0 h 132"/>
                <a:gd name="T77" fmla="*/ 132 w 132"/>
                <a:gd name="T78" fmla="*/ 132 h 132"/>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32" h="132">
                  <a:moveTo>
                    <a:pt x="9" y="34"/>
                  </a:moveTo>
                  <a:lnTo>
                    <a:pt x="0" y="59"/>
                  </a:lnTo>
                  <a:lnTo>
                    <a:pt x="4" y="84"/>
                  </a:lnTo>
                  <a:lnTo>
                    <a:pt x="14" y="106"/>
                  </a:lnTo>
                  <a:lnTo>
                    <a:pt x="34" y="124"/>
                  </a:lnTo>
                  <a:lnTo>
                    <a:pt x="47" y="129"/>
                  </a:lnTo>
                  <a:lnTo>
                    <a:pt x="59" y="132"/>
                  </a:lnTo>
                  <a:lnTo>
                    <a:pt x="72" y="132"/>
                  </a:lnTo>
                  <a:lnTo>
                    <a:pt x="84" y="131"/>
                  </a:lnTo>
                  <a:lnTo>
                    <a:pt x="95" y="125"/>
                  </a:lnTo>
                  <a:lnTo>
                    <a:pt x="106" y="120"/>
                  </a:lnTo>
                  <a:lnTo>
                    <a:pt x="116" y="111"/>
                  </a:lnTo>
                  <a:lnTo>
                    <a:pt x="123" y="100"/>
                  </a:lnTo>
                  <a:lnTo>
                    <a:pt x="132" y="75"/>
                  </a:lnTo>
                  <a:lnTo>
                    <a:pt x="131" y="50"/>
                  </a:lnTo>
                  <a:lnTo>
                    <a:pt x="120" y="27"/>
                  </a:lnTo>
                  <a:lnTo>
                    <a:pt x="100" y="9"/>
                  </a:lnTo>
                  <a:lnTo>
                    <a:pt x="88" y="4"/>
                  </a:lnTo>
                  <a:lnTo>
                    <a:pt x="75" y="0"/>
                  </a:lnTo>
                  <a:lnTo>
                    <a:pt x="63" y="0"/>
                  </a:lnTo>
                  <a:lnTo>
                    <a:pt x="50" y="2"/>
                  </a:lnTo>
                  <a:lnTo>
                    <a:pt x="38" y="8"/>
                  </a:lnTo>
                  <a:lnTo>
                    <a:pt x="27" y="15"/>
                  </a:lnTo>
                  <a:lnTo>
                    <a:pt x="16" y="24"/>
                  </a:lnTo>
                  <a:lnTo>
                    <a:pt x="9" y="34"/>
                  </a:lnTo>
                  <a:close/>
                </a:path>
              </a:pathLst>
            </a:custGeom>
            <a:solidFill>
              <a:srgbClr val="FFFFFF"/>
            </a:solidFill>
            <a:ln w="9525">
              <a:noFill/>
              <a:round/>
              <a:headEnd/>
              <a:tailEnd/>
            </a:ln>
          </p:spPr>
          <p:txBody>
            <a:bodyPr/>
            <a:lstStyle/>
            <a:p>
              <a:endParaRPr lang="ja-JP" altLang="en-US"/>
            </a:p>
          </p:txBody>
        </p:sp>
        <p:sp>
          <p:nvSpPr>
            <p:cNvPr id="120" name="Freeform 82"/>
            <p:cNvSpPr>
              <a:spLocks noEditPoints="1"/>
            </p:cNvSpPr>
            <p:nvPr/>
          </p:nvSpPr>
          <p:spPr bwMode="auto">
            <a:xfrm>
              <a:off x="2179" y="2724"/>
              <a:ext cx="84" cy="85"/>
            </a:xfrm>
            <a:custGeom>
              <a:avLst/>
              <a:gdLst>
                <a:gd name="T0" fmla="*/ 1 w 168"/>
                <a:gd name="T1" fmla="*/ 1 h 169"/>
                <a:gd name="T2" fmla="*/ 0 w 168"/>
                <a:gd name="T3" fmla="*/ 1 h 169"/>
                <a:gd name="T4" fmla="*/ 0 w 168"/>
                <a:gd name="T5" fmla="*/ 1 h 169"/>
                <a:gd name="T6" fmla="*/ 0 w 168"/>
                <a:gd name="T7" fmla="*/ 1 h 169"/>
                <a:gd name="T8" fmla="*/ 1 w 168"/>
                <a:gd name="T9" fmla="*/ 1 h 169"/>
                <a:gd name="T10" fmla="*/ 1 w 168"/>
                <a:gd name="T11" fmla="*/ 1 h 169"/>
                <a:gd name="T12" fmla="*/ 1 w 168"/>
                <a:gd name="T13" fmla="*/ 1 h 169"/>
                <a:gd name="T14" fmla="*/ 1 w 168"/>
                <a:gd name="T15" fmla="*/ 1 h 169"/>
                <a:gd name="T16" fmla="*/ 1 w 168"/>
                <a:gd name="T17" fmla="*/ 1 h 169"/>
                <a:gd name="T18" fmla="*/ 1 w 168"/>
                <a:gd name="T19" fmla="*/ 1 h 169"/>
                <a:gd name="T20" fmla="*/ 1 w 168"/>
                <a:gd name="T21" fmla="*/ 1 h 169"/>
                <a:gd name="T22" fmla="*/ 1 w 168"/>
                <a:gd name="T23" fmla="*/ 1 h 169"/>
                <a:gd name="T24" fmla="*/ 1 w 168"/>
                <a:gd name="T25" fmla="*/ 1 h 169"/>
                <a:gd name="T26" fmla="*/ 1 w 168"/>
                <a:gd name="T27" fmla="*/ 1 h 169"/>
                <a:gd name="T28" fmla="*/ 1 w 168"/>
                <a:gd name="T29" fmla="*/ 1 h 169"/>
                <a:gd name="T30" fmla="*/ 1 w 168"/>
                <a:gd name="T31" fmla="*/ 1 h 169"/>
                <a:gd name="T32" fmla="*/ 1 w 168"/>
                <a:gd name="T33" fmla="*/ 1 h 169"/>
                <a:gd name="T34" fmla="*/ 1 w 168"/>
                <a:gd name="T35" fmla="*/ 0 h 169"/>
                <a:gd name="T36" fmla="*/ 1 w 168"/>
                <a:gd name="T37" fmla="*/ 1 h 169"/>
                <a:gd name="T38" fmla="*/ 1 w 168"/>
                <a:gd name="T39" fmla="*/ 1 h 169"/>
                <a:gd name="T40" fmla="*/ 1 w 168"/>
                <a:gd name="T41" fmla="*/ 1 h 169"/>
                <a:gd name="T42" fmla="*/ 1 w 168"/>
                <a:gd name="T43" fmla="*/ 1 h 169"/>
                <a:gd name="T44" fmla="*/ 1 w 168"/>
                <a:gd name="T45" fmla="*/ 1 h 169"/>
                <a:gd name="T46" fmla="*/ 1 w 168"/>
                <a:gd name="T47" fmla="*/ 1 h 169"/>
                <a:gd name="T48" fmla="*/ 1 w 168"/>
                <a:gd name="T49" fmla="*/ 1 h 169"/>
                <a:gd name="T50" fmla="*/ 1 w 168"/>
                <a:gd name="T51" fmla="*/ 1 h 169"/>
                <a:gd name="T52" fmla="*/ 1 w 168"/>
                <a:gd name="T53" fmla="*/ 1 h 169"/>
                <a:gd name="T54" fmla="*/ 1 w 168"/>
                <a:gd name="T55" fmla="*/ 1 h 169"/>
                <a:gd name="T56" fmla="*/ 1 w 168"/>
                <a:gd name="T57" fmla="*/ 1 h 169"/>
                <a:gd name="T58" fmla="*/ 1 w 168"/>
                <a:gd name="T59" fmla="*/ 1 h 169"/>
                <a:gd name="T60" fmla="*/ 1 w 168"/>
                <a:gd name="T61" fmla="*/ 1 h 169"/>
                <a:gd name="T62" fmla="*/ 1 w 168"/>
                <a:gd name="T63" fmla="*/ 1 h 169"/>
                <a:gd name="T64" fmla="*/ 1 w 168"/>
                <a:gd name="T65" fmla="*/ 1 h 169"/>
                <a:gd name="T66" fmla="*/ 1 w 168"/>
                <a:gd name="T67" fmla="*/ 1 h 169"/>
                <a:gd name="T68" fmla="*/ 1 w 168"/>
                <a:gd name="T69" fmla="*/ 1 h 169"/>
                <a:gd name="T70" fmla="*/ 1 w 168"/>
                <a:gd name="T71" fmla="*/ 1 h 169"/>
                <a:gd name="T72" fmla="*/ 1 w 168"/>
                <a:gd name="T73" fmla="*/ 1 h 16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68"/>
                <a:gd name="T112" fmla="*/ 0 h 169"/>
                <a:gd name="T113" fmla="*/ 168 w 168"/>
                <a:gd name="T114" fmla="*/ 169 h 16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68" h="169">
                  <a:moveTo>
                    <a:pt x="11" y="42"/>
                  </a:moveTo>
                  <a:lnTo>
                    <a:pt x="6" y="51"/>
                  </a:lnTo>
                  <a:lnTo>
                    <a:pt x="4" y="62"/>
                  </a:lnTo>
                  <a:lnTo>
                    <a:pt x="0" y="73"/>
                  </a:lnTo>
                  <a:lnTo>
                    <a:pt x="0" y="83"/>
                  </a:lnTo>
                  <a:lnTo>
                    <a:pt x="0" y="89"/>
                  </a:lnTo>
                  <a:lnTo>
                    <a:pt x="0" y="94"/>
                  </a:lnTo>
                  <a:lnTo>
                    <a:pt x="0" y="99"/>
                  </a:lnTo>
                  <a:lnTo>
                    <a:pt x="2" y="105"/>
                  </a:lnTo>
                  <a:lnTo>
                    <a:pt x="9" y="121"/>
                  </a:lnTo>
                  <a:lnTo>
                    <a:pt x="16" y="135"/>
                  </a:lnTo>
                  <a:lnTo>
                    <a:pt x="27" y="148"/>
                  </a:lnTo>
                  <a:lnTo>
                    <a:pt x="41" y="157"/>
                  </a:lnTo>
                  <a:lnTo>
                    <a:pt x="49" y="160"/>
                  </a:lnTo>
                  <a:lnTo>
                    <a:pt x="57" y="164"/>
                  </a:lnTo>
                  <a:lnTo>
                    <a:pt x="65" y="166"/>
                  </a:lnTo>
                  <a:lnTo>
                    <a:pt x="74" y="167"/>
                  </a:lnTo>
                  <a:lnTo>
                    <a:pt x="81" y="169"/>
                  </a:lnTo>
                  <a:lnTo>
                    <a:pt x="90" y="167"/>
                  </a:lnTo>
                  <a:lnTo>
                    <a:pt x="97" y="167"/>
                  </a:lnTo>
                  <a:lnTo>
                    <a:pt x="106" y="166"/>
                  </a:lnTo>
                  <a:lnTo>
                    <a:pt x="122" y="160"/>
                  </a:lnTo>
                  <a:lnTo>
                    <a:pt x="136" y="151"/>
                  </a:lnTo>
                  <a:lnTo>
                    <a:pt x="149" y="141"/>
                  </a:lnTo>
                  <a:lnTo>
                    <a:pt x="157" y="126"/>
                  </a:lnTo>
                  <a:lnTo>
                    <a:pt x="165" y="110"/>
                  </a:lnTo>
                  <a:lnTo>
                    <a:pt x="168" y="94"/>
                  </a:lnTo>
                  <a:lnTo>
                    <a:pt x="168" y="78"/>
                  </a:lnTo>
                  <a:lnTo>
                    <a:pt x="166" y="62"/>
                  </a:lnTo>
                  <a:lnTo>
                    <a:pt x="161" y="46"/>
                  </a:lnTo>
                  <a:lnTo>
                    <a:pt x="152" y="33"/>
                  </a:lnTo>
                  <a:lnTo>
                    <a:pt x="141" y="21"/>
                  </a:lnTo>
                  <a:lnTo>
                    <a:pt x="127" y="10"/>
                  </a:lnTo>
                  <a:lnTo>
                    <a:pt x="111" y="3"/>
                  </a:lnTo>
                  <a:lnTo>
                    <a:pt x="95" y="0"/>
                  </a:lnTo>
                  <a:lnTo>
                    <a:pt x="79" y="0"/>
                  </a:lnTo>
                  <a:lnTo>
                    <a:pt x="63" y="1"/>
                  </a:lnTo>
                  <a:lnTo>
                    <a:pt x="47" y="8"/>
                  </a:lnTo>
                  <a:lnTo>
                    <a:pt x="32" y="17"/>
                  </a:lnTo>
                  <a:lnTo>
                    <a:pt x="22" y="28"/>
                  </a:lnTo>
                  <a:lnTo>
                    <a:pt x="11" y="42"/>
                  </a:lnTo>
                  <a:close/>
                  <a:moveTo>
                    <a:pt x="61" y="124"/>
                  </a:moveTo>
                  <a:lnTo>
                    <a:pt x="54" y="119"/>
                  </a:lnTo>
                  <a:lnTo>
                    <a:pt x="47" y="112"/>
                  </a:lnTo>
                  <a:lnTo>
                    <a:pt x="41" y="105"/>
                  </a:lnTo>
                  <a:lnTo>
                    <a:pt x="38" y="96"/>
                  </a:lnTo>
                  <a:lnTo>
                    <a:pt x="38" y="87"/>
                  </a:lnTo>
                  <a:lnTo>
                    <a:pt x="38" y="78"/>
                  </a:lnTo>
                  <a:lnTo>
                    <a:pt x="40" y="69"/>
                  </a:lnTo>
                  <a:lnTo>
                    <a:pt x="43" y="60"/>
                  </a:lnTo>
                  <a:lnTo>
                    <a:pt x="49" y="53"/>
                  </a:lnTo>
                  <a:lnTo>
                    <a:pt x="56" y="46"/>
                  </a:lnTo>
                  <a:lnTo>
                    <a:pt x="63" y="41"/>
                  </a:lnTo>
                  <a:lnTo>
                    <a:pt x="72" y="37"/>
                  </a:lnTo>
                  <a:lnTo>
                    <a:pt x="81" y="37"/>
                  </a:lnTo>
                  <a:lnTo>
                    <a:pt x="90" y="37"/>
                  </a:lnTo>
                  <a:lnTo>
                    <a:pt x="99" y="39"/>
                  </a:lnTo>
                  <a:lnTo>
                    <a:pt x="107" y="42"/>
                  </a:lnTo>
                  <a:lnTo>
                    <a:pt x="115" y="48"/>
                  </a:lnTo>
                  <a:lnTo>
                    <a:pt x="122" y="55"/>
                  </a:lnTo>
                  <a:lnTo>
                    <a:pt x="127" y="64"/>
                  </a:lnTo>
                  <a:lnTo>
                    <a:pt x="131" y="71"/>
                  </a:lnTo>
                  <a:lnTo>
                    <a:pt x="132" y="80"/>
                  </a:lnTo>
                  <a:lnTo>
                    <a:pt x="131" y="89"/>
                  </a:lnTo>
                  <a:lnTo>
                    <a:pt x="129" y="99"/>
                  </a:lnTo>
                  <a:lnTo>
                    <a:pt x="125" y="108"/>
                  </a:lnTo>
                  <a:lnTo>
                    <a:pt x="120" y="116"/>
                  </a:lnTo>
                  <a:lnTo>
                    <a:pt x="113" y="121"/>
                  </a:lnTo>
                  <a:lnTo>
                    <a:pt x="106" y="126"/>
                  </a:lnTo>
                  <a:lnTo>
                    <a:pt x="97" y="130"/>
                  </a:lnTo>
                  <a:lnTo>
                    <a:pt x="88" y="132"/>
                  </a:lnTo>
                  <a:lnTo>
                    <a:pt x="79" y="132"/>
                  </a:lnTo>
                  <a:lnTo>
                    <a:pt x="70" y="128"/>
                  </a:lnTo>
                  <a:lnTo>
                    <a:pt x="61" y="124"/>
                  </a:lnTo>
                  <a:close/>
                </a:path>
              </a:pathLst>
            </a:custGeom>
            <a:solidFill>
              <a:srgbClr val="000000"/>
            </a:solidFill>
            <a:ln w="9525">
              <a:noFill/>
              <a:round/>
              <a:headEnd/>
              <a:tailEnd/>
            </a:ln>
          </p:spPr>
          <p:txBody>
            <a:bodyPr/>
            <a:lstStyle/>
            <a:p>
              <a:endParaRPr lang="ja-JP" altLang="en-US"/>
            </a:p>
          </p:txBody>
        </p:sp>
        <p:sp>
          <p:nvSpPr>
            <p:cNvPr id="121" name="Freeform 83"/>
            <p:cNvSpPr>
              <a:spLocks/>
            </p:cNvSpPr>
            <p:nvPr/>
          </p:nvSpPr>
          <p:spPr bwMode="auto">
            <a:xfrm>
              <a:off x="2201" y="2455"/>
              <a:ext cx="209" cy="102"/>
            </a:xfrm>
            <a:custGeom>
              <a:avLst/>
              <a:gdLst>
                <a:gd name="T0" fmla="*/ 0 w 418"/>
                <a:gd name="T1" fmla="*/ 0 h 205"/>
                <a:gd name="T2" fmla="*/ 1 w 418"/>
                <a:gd name="T3" fmla="*/ 0 h 205"/>
                <a:gd name="T4" fmla="*/ 1 w 418"/>
                <a:gd name="T5" fmla="*/ 0 h 205"/>
                <a:gd name="T6" fmla="*/ 1 w 418"/>
                <a:gd name="T7" fmla="*/ 0 h 205"/>
                <a:gd name="T8" fmla="*/ 1 w 418"/>
                <a:gd name="T9" fmla="*/ 0 h 205"/>
                <a:gd name="T10" fmla="*/ 1 w 418"/>
                <a:gd name="T11" fmla="*/ 0 h 205"/>
                <a:gd name="T12" fmla="*/ 0 w 418"/>
                <a:gd name="T13" fmla="*/ 0 h 205"/>
                <a:gd name="T14" fmla="*/ 0 60000 65536"/>
                <a:gd name="T15" fmla="*/ 0 60000 65536"/>
                <a:gd name="T16" fmla="*/ 0 60000 65536"/>
                <a:gd name="T17" fmla="*/ 0 60000 65536"/>
                <a:gd name="T18" fmla="*/ 0 60000 65536"/>
                <a:gd name="T19" fmla="*/ 0 60000 65536"/>
                <a:gd name="T20" fmla="*/ 0 60000 65536"/>
                <a:gd name="T21" fmla="*/ 0 w 418"/>
                <a:gd name="T22" fmla="*/ 0 h 205"/>
                <a:gd name="T23" fmla="*/ 418 w 418"/>
                <a:gd name="T24" fmla="*/ 205 h 20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18" h="205">
                  <a:moveTo>
                    <a:pt x="0" y="103"/>
                  </a:moveTo>
                  <a:lnTo>
                    <a:pt x="196" y="205"/>
                  </a:lnTo>
                  <a:lnTo>
                    <a:pt x="411" y="153"/>
                  </a:lnTo>
                  <a:lnTo>
                    <a:pt x="418" y="101"/>
                  </a:lnTo>
                  <a:lnTo>
                    <a:pt x="221" y="0"/>
                  </a:lnTo>
                  <a:lnTo>
                    <a:pt x="5" y="51"/>
                  </a:lnTo>
                  <a:lnTo>
                    <a:pt x="0" y="103"/>
                  </a:lnTo>
                  <a:close/>
                </a:path>
              </a:pathLst>
            </a:custGeom>
            <a:solidFill>
              <a:srgbClr val="000000"/>
            </a:solidFill>
            <a:ln w="9525">
              <a:noFill/>
              <a:round/>
              <a:headEnd/>
              <a:tailEnd/>
            </a:ln>
          </p:spPr>
          <p:txBody>
            <a:bodyPr/>
            <a:lstStyle/>
            <a:p>
              <a:endParaRPr lang="ja-JP" altLang="en-US"/>
            </a:p>
          </p:txBody>
        </p:sp>
        <p:sp>
          <p:nvSpPr>
            <p:cNvPr id="122" name="Freeform 84"/>
            <p:cNvSpPr>
              <a:spLocks/>
            </p:cNvSpPr>
            <p:nvPr/>
          </p:nvSpPr>
          <p:spPr bwMode="auto">
            <a:xfrm>
              <a:off x="2232" y="2416"/>
              <a:ext cx="146" cy="181"/>
            </a:xfrm>
            <a:custGeom>
              <a:avLst/>
              <a:gdLst>
                <a:gd name="T0" fmla="*/ 1 w 291"/>
                <a:gd name="T1" fmla="*/ 1 h 362"/>
                <a:gd name="T2" fmla="*/ 1 w 291"/>
                <a:gd name="T3" fmla="*/ 1 h 362"/>
                <a:gd name="T4" fmla="*/ 1 w 291"/>
                <a:gd name="T5" fmla="*/ 1 h 362"/>
                <a:gd name="T6" fmla="*/ 1 w 291"/>
                <a:gd name="T7" fmla="*/ 0 h 362"/>
                <a:gd name="T8" fmla="*/ 1 w 291"/>
                <a:gd name="T9" fmla="*/ 1 h 362"/>
                <a:gd name="T10" fmla="*/ 0 w 291"/>
                <a:gd name="T11" fmla="*/ 1 h 362"/>
                <a:gd name="T12" fmla="*/ 1 w 291"/>
                <a:gd name="T13" fmla="*/ 1 h 362"/>
                <a:gd name="T14" fmla="*/ 0 60000 65536"/>
                <a:gd name="T15" fmla="*/ 0 60000 65536"/>
                <a:gd name="T16" fmla="*/ 0 60000 65536"/>
                <a:gd name="T17" fmla="*/ 0 60000 65536"/>
                <a:gd name="T18" fmla="*/ 0 60000 65536"/>
                <a:gd name="T19" fmla="*/ 0 60000 65536"/>
                <a:gd name="T20" fmla="*/ 0 60000 65536"/>
                <a:gd name="T21" fmla="*/ 0 w 291"/>
                <a:gd name="T22" fmla="*/ 0 h 362"/>
                <a:gd name="T23" fmla="*/ 291 w 291"/>
                <a:gd name="T24" fmla="*/ 362 h 36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91" h="362">
                  <a:moveTo>
                    <a:pt x="42" y="362"/>
                  </a:moveTo>
                  <a:lnTo>
                    <a:pt x="229" y="245"/>
                  </a:lnTo>
                  <a:lnTo>
                    <a:pt x="291" y="32"/>
                  </a:lnTo>
                  <a:lnTo>
                    <a:pt x="250" y="0"/>
                  </a:lnTo>
                  <a:lnTo>
                    <a:pt x="63" y="120"/>
                  </a:lnTo>
                  <a:lnTo>
                    <a:pt x="0" y="330"/>
                  </a:lnTo>
                  <a:lnTo>
                    <a:pt x="42" y="362"/>
                  </a:lnTo>
                  <a:close/>
                </a:path>
              </a:pathLst>
            </a:custGeom>
            <a:solidFill>
              <a:srgbClr val="000000"/>
            </a:solidFill>
            <a:ln w="9525">
              <a:noFill/>
              <a:round/>
              <a:headEnd/>
              <a:tailEnd/>
            </a:ln>
          </p:spPr>
          <p:txBody>
            <a:bodyPr/>
            <a:lstStyle/>
            <a:p>
              <a:endParaRPr lang="ja-JP" altLang="en-US"/>
            </a:p>
          </p:txBody>
        </p:sp>
        <p:sp>
          <p:nvSpPr>
            <p:cNvPr id="123" name="Freeform 85"/>
            <p:cNvSpPr>
              <a:spLocks/>
            </p:cNvSpPr>
            <p:nvPr/>
          </p:nvSpPr>
          <p:spPr bwMode="auto">
            <a:xfrm>
              <a:off x="2253" y="2406"/>
              <a:ext cx="106" cy="201"/>
            </a:xfrm>
            <a:custGeom>
              <a:avLst/>
              <a:gdLst>
                <a:gd name="T0" fmla="*/ 1 w 212"/>
                <a:gd name="T1" fmla="*/ 1 h 401"/>
                <a:gd name="T2" fmla="*/ 1 w 212"/>
                <a:gd name="T3" fmla="*/ 1 h 401"/>
                <a:gd name="T4" fmla="*/ 0 w 212"/>
                <a:gd name="T5" fmla="*/ 1 h 401"/>
                <a:gd name="T6" fmla="*/ 1 w 212"/>
                <a:gd name="T7" fmla="*/ 0 h 401"/>
                <a:gd name="T8" fmla="*/ 1 w 212"/>
                <a:gd name="T9" fmla="*/ 1 h 401"/>
                <a:gd name="T10" fmla="*/ 1 w 212"/>
                <a:gd name="T11" fmla="*/ 1 h 401"/>
                <a:gd name="T12" fmla="*/ 1 w 212"/>
                <a:gd name="T13" fmla="*/ 1 h 401"/>
                <a:gd name="T14" fmla="*/ 0 60000 65536"/>
                <a:gd name="T15" fmla="*/ 0 60000 65536"/>
                <a:gd name="T16" fmla="*/ 0 60000 65536"/>
                <a:gd name="T17" fmla="*/ 0 60000 65536"/>
                <a:gd name="T18" fmla="*/ 0 60000 65536"/>
                <a:gd name="T19" fmla="*/ 0 60000 65536"/>
                <a:gd name="T20" fmla="*/ 0 60000 65536"/>
                <a:gd name="T21" fmla="*/ 0 w 212"/>
                <a:gd name="T22" fmla="*/ 0 h 401"/>
                <a:gd name="T23" fmla="*/ 212 w 212"/>
                <a:gd name="T24" fmla="*/ 401 h 40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2" h="401">
                  <a:moveTo>
                    <a:pt x="164" y="401"/>
                  </a:moveTo>
                  <a:lnTo>
                    <a:pt x="10" y="240"/>
                  </a:lnTo>
                  <a:lnTo>
                    <a:pt x="0" y="19"/>
                  </a:lnTo>
                  <a:lnTo>
                    <a:pt x="46" y="0"/>
                  </a:lnTo>
                  <a:lnTo>
                    <a:pt x="199" y="158"/>
                  </a:lnTo>
                  <a:lnTo>
                    <a:pt x="212" y="380"/>
                  </a:lnTo>
                  <a:lnTo>
                    <a:pt x="164" y="401"/>
                  </a:lnTo>
                  <a:close/>
                </a:path>
              </a:pathLst>
            </a:custGeom>
            <a:solidFill>
              <a:srgbClr val="000000"/>
            </a:solidFill>
            <a:ln w="9525">
              <a:noFill/>
              <a:round/>
              <a:headEnd/>
              <a:tailEnd/>
            </a:ln>
          </p:spPr>
          <p:txBody>
            <a:bodyPr/>
            <a:lstStyle/>
            <a:p>
              <a:endParaRPr lang="ja-JP" altLang="en-US"/>
            </a:p>
          </p:txBody>
        </p:sp>
        <p:sp>
          <p:nvSpPr>
            <p:cNvPr id="124" name="Freeform 86"/>
            <p:cNvSpPr>
              <a:spLocks/>
            </p:cNvSpPr>
            <p:nvPr/>
          </p:nvSpPr>
          <p:spPr bwMode="auto">
            <a:xfrm>
              <a:off x="2234" y="2435"/>
              <a:ext cx="141" cy="142"/>
            </a:xfrm>
            <a:custGeom>
              <a:avLst/>
              <a:gdLst>
                <a:gd name="T0" fmla="*/ 0 w 282"/>
                <a:gd name="T1" fmla="*/ 1 h 284"/>
                <a:gd name="T2" fmla="*/ 0 w 282"/>
                <a:gd name="T3" fmla="*/ 1 h 284"/>
                <a:gd name="T4" fmla="*/ 1 w 282"/>
                <a:gd name="T5" fmla="*/ 1 h 284"/>
                <a:gd name="T6" fmla="*/ 1 w 282"/>
                <a:gd name="T7" fmla="*/ 1 h 284"/>
                <a:gd name="T8" fmla="*/ 1 w 282"/>
                <a:gd name="T9" fmla="*/ 1 h 284"/>
                <a:gd name="T10" fmla="*/ 1 w 282"/>
                <a:gd name="T11" fmla="*/ 1 h 284"/>
                <a:gd name="T12" fmla="*/ 1 w 282"/>
                <a:gd name="T13" fmla="*/ 1 h 284"/>
                <a:gd name="T14" fmla="*/ 1 w 282"/>
                <a:gd name="T15" fmla="*/ 1 h 284"/>
                <a:gd name="T16" fmla="*/ 1 w 282"/>
                <a:gd name="T17" fmla="*/ 1 h 284"/>
                <a:gd name="T18" fmla="*/ 1 w 282"/>
                <a:gd name="T19" fmla="*/ 1 h 284"/>
                <a:gd name="T20" fmla="*/ 1 w 282"/>
                <a:gd name="T21" fmla="*/ 1 h 284"/>
                <a:gd name="T22" fmla="*/ 1 w 282"/>
                <a:gd name="T23" fmla="*/ 1 h 284"/>
                <a:gd name="T24" fmla="*/ 1 w 282"/>
                <a:gd name="T25" fmla="*/ 1 h 284"/>
                <a:gd name="T26" fmla="*/ 1 w 282"/>
                <a:gd name="T27" fmla="*/ 1 h 284"/>
                <a:gd name="T28" fmla="*/ 1 w 282"/>
                <a:gd name="T29" fmla="*/ 1 h 284"/>
                <a:gd name="T30" fmla="*/ 1 w 282"/>
                <a:gd name="T31" fmla="*/ 1 h 284"/>
                <a:gd name="T32" fmla="*/ 1 w 282"/>
                <a:gd name="T33" fmla="*/ 1 h 284"/>
                <a:gd name="T34" fmla="*/ 1 w 282"/>
                <a:gd name="T35" fmla="*/ 1 h 284"/>
                <a:gd name="T36" fmla="*/ 1 w 282"/>
                <a:gd name="T37" fmla="*/ 1 h 284"/>
                <a:gd name="T38" fmla="*/ 1 w 282"/>
                <a:gd name="T39" fmla="*/ 1 h 284"/>
                <a:gd name="T40" fmla="*/ 1 w 282"/>
                <a:gd name="T41" fmla="*/ 1 h 284"/>
                <a:gd name="T42" fmla="*/ 1 w 282"/>
                <a:gd name="T43" fmla="*/ 1 h 284"/>
                <a:gd name="T44" fmla="*/ 1 w 282"/>
                <a:gd name="T45" fmla="*/ 1 h 284"/>
                <a:gd name="T46" fmla="*/ 1 w 282"/>
                <a:gd name="T47" fmla="*/ 1 h 284"/>
                <a:gd name="T48" fmla="*/ 1 w 282"/>
                <a:gd name="T49" fmla="*/ 1 h 284"/>
                <a:gd name="T50" fmla="*/ 1 w 282"/>
                <a:gd name="T51" fmla="*/ 0 h 284"/>
                <a:gd name="T52" fmla="*/ 1 w 282"/>
                <a:gd name="T53" fmla="*/ 1 h 284"/>
                <a:gd name="T54" fmla="*/ 1 w 282"/>
                <a:gd name="T55" fmla="*/ 1 h 284"/>
                <a:gd name="T56" fmla="*/ 1 w 282"/>
                <a:gd name="T57" fmla="*/ 1 h 284"/>
                <a:gd name="T58" fmla="*/ 1 w 282"/>
                <a:gd name="T59" fmla="*/ 1 h 284"/>
                <a:gd name="T60" fmla="*/ 1 w 282"/>
                <a:gd name="T61" fmla="*/ 1 h 284"/>
                <a:gd name="T62" fmla="*/ 1 w 282"/>
                <a:gd name="T63" fmla="*/ 1 h 284"/>
                <a:gd name="T64" fmla="*/ 0 w 282"/>
                <a:gd name="T65" fmla="*/ 1 h 28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82"/>
                <a:gd name="T100" fmla="*/ 0 h 284"/>
                <a:gd name="T101" fmla="*/ 282 w 282"/>
                <a:gd name="T102" fmla="*/ 284 h 28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82" h="284">
                  <a:moveTo>
                    <a:pt x="0" y="125"/>
                  </a:moveTo>
                  <a:lnTo>
                    <a:pt x="0" y="154"/>
                  </a:lnTo>
                  <a:lnTo>
                    <a:pt x="5" y="182"/>
                  </a:lnTo>
                  <a:lnTo>
                    <a:pt x="14" y="207"/>
                  </a:lnTo>
                  <a:lnTo>
                    <a:pt x="30" y="231"/>
                  </a:lnTo>
                  <a:lnTo>
                    <a:pt x="48" y="250"/>
                  </a:lnTo>
                  <a:lnTo>
                    <a:pt x="71" y="264"/>
                  </a:lnTo>
                  <a:lnTo>
                    <a:pt x="96" y="277"/>
                  </a:lnTo>
                  <a:lnTo>
                    <a:pt x="125" y="282"/>
                  </a:lnTo>
                  <a:lnTo>
                    <a:pt x="154" y="284"/>
                  </a:lnTo>
                  <a:lnTo>
                    <a:pt x="180" y="279"/>
                  </a:lnTo>
                  <a:lnTo>
                    <a:pt x="205" y="268"/>
                  </a:lnTo>
                  <a:lnTo>
                    <a:pt x="229" y="254"/>
                  </a:lnTo>
                  <a:lnTo>
                    <a:pt x="248" y="234"/>
                  </a:lnTo>
                  <a:lnTo>
                    <a:pt x="264" y="213"/>
                  </a:lnTo>
                  <a:lnTo>
                    <a:pt x="277" y="188"/>
                  </a:lnTo>
                  <a:lnTo>
                    <a:pt x="282" y="159"/>
                  </a:lnTo>
                  <a:lnTo>
                    <a:pt x="282" y="131"/>
                  </a:lnTo>
                  <a:lnTo>
                    <a:pt x="277" y="102"/>
                  </a:lnTo>
                  <a:lnTo>
                    <a:pt x="268" y="77"/>
                  </a:lnTo>
                  <a:lnTo>
                    <a:pt x="254" y="54"/>
                  </a:lnTo>
                  <a:lnTo>
                    <a:pt x="234" y="34"/>
                  </a:lnTo>
                  <a:lnTo>
                    <a:pt x="212" y="20"/>
                  </a:lnTo>
                  <a:lnTo>
                    <a:pt x="187" y="8"/>
                  </a:lnTo>
                  <a:lnTo>
                    <a:pt x="159" y="2"/>
                  </a:lnTo>
                  <a:lnTo>
                    <a:pt x="130" y="0"/>
                  </a:lnTo>
                  <a:lnTo>
                    <a:pt x="102" y="6"/>
                  </a:lnTo>
                  <a:lnTo>
                    <a:pt x="77" y="16"/>
                  </a:lnTo>
                  <a:lnTo>
                    <a:pt x="54" y="31"/>
                  </a:lnTo>
                  <a:lnTo>
                    <a:pt x="34" y="50"/>
                  </a:lnTo>
                  <a:lnTo>
                    <a:pt x="18" y="72"/>
                  </a:lnTo>
                  <a:lnTo>
                    <a:pt x="5" y="97"/>
                  </a:lnTo>
                  <a:lnTo>
                    <a:pt x="0" y="125"/>
                  </a:lnTo>
                  <a:close/>
                </a:path>
              </a:pathLst>
            </a:custGeom>
            <a:solidFill>
              <a:srgbClr val="BFDDFF"/>
            </a:solidFill>
            <a:ln w="9525">
              <a:noFill/>
              <a:round/>
              <a:headEnd/>
              <a:tailEnd/>
            </a:ln>
          </p:spPr>
          <p:txBody>
            <a:bodyPr/>
            <a:lstStyle/>
            <a:p>
              <a:endParaRPr lang="ja-JP" altLang="en-US"/>
            </a:p>
          </p:txBody>
        </p:sp>
        <p:sp>
          <p:nvSpPr>
            <p:cNvPr id="125" name="Freeform 87"/>
            <p:cNvSpPr>
              <a:spLocks noEditPoints="1"/>
            </p:cNvSpPr>
            <p:nvPr/>
          </p:nvSpPr>
          <p:spPr bwMode="auto">
            <a:xfrm>
              <a:off x="2225" y="2426"/>
              <a:ext cx="159" cy="161"/>
            </a:xfrm>
            <a:custGeom>
              <a:avLst/>
              <a:gdLst>
                <a:gd name="T0" fmla="*/ 0 w 318"/>
                <a:gd name="T1" fmla="*/ 1 h 321"/>
                <a:gd name="T2" fmla="*/ 1 w 318"/>
                <a:gd name="T3" fmla="*/ 1 h 321"/>
                <a:gd name="T4" fmla="*/ 1 w 318"/>
                <a:gd name="T5" fmla="*/ 1 h 321"/>
                <a:gd name="T6" fmla="*/ 1 w 318"/>
                <a:gd name="T7" fmla="*/ 1 h 321"/>
                <a:gd name="T8" fmla="*/ 1 w 318"/>
                <a:gd name="T9" fmla="*/ 1 h 321"/>
                <a:gd name="T10" fmla="*/ 1 w 318"/>
                <a:gd name="T11" fmla="*/ 1 h 321"/>
                <a:gd name="T12" fmla="*/ 1 w 318"/>
                <a:gd name="T13" fmla="*/ 1 h 321"/>
                <a:gd name="T14" fmla="*/ 1 w 318"/>
                <a:gd name="T15" fmla="*/ 1 h 321"/>
                <a:gd name="T16" fmla="*/ 1 w 318"/>
                <a:gd name="T17" fmla="*/ 1 h 321"/>
                <a:gd name="T18" fmla="*/ 1 w 318"/>
                <a:gd name="T19" fmla="*/ 1 h 321"/>
                <a:gd name="T20" fmla="*/ 1 w 318"/>
                <a:gd name="T21" fmla="*/ 1 h 321"/>
                <a:gd name="T22" fmla="*/ 1 w 318"/>
                <a:gd name="T23" fmla="*/ 1 h 321"/>
                <a:gd name="T24" fmla="*/ 1 w 318"/>
                <a:gd name="T25" fmla="*/ 1 h 321"/>
                <a:gd name="T26" fmla="*/ 1 w 318"/>
                <a:gd name="T27" fmla="*/ 1 h 321"/>
                <a:gd name="T28" fmla="*/ 1 w 318"/>
                <a:gd name="T29" fmla="*/ 1 h 321"/>
                <a:gd name="T30" fmla="*/ 1 w 318"/>
                <a:gd name="T31" fmla="*/ 1 h 321"/>
                <a:gd name="T32" fmla="*/ 1 w 318"/>
                <a:gd name="T33" fmla="*/ 0 h 321"/>
                <a:gd name="T34" fmla="*/ 1 w 318"/>
                <a:gd name="T35" fmla="*/ 1 h 321"/>
                <a:gd name="T36" fmla="*/ 1 w 318"/>
                <a:gd name="T37" fmla="*/ 1 h 321"/>
                <a:gd name="T38" fmla="*/ 1 w 318"/>
                <a:gd name="T39" fmla="*/ 1 h 321"/>
                <a:gd name="T40" fmla="*/ 0 w 318"/>
                <a:gd name="T41" fmla="*/ 1 h 321"/>
                <a:gd name="T42" fmla="*/ 1 w 318"/>
                <a:gd name="T43" fmla="*/ 1 h 321"/>
                <a:gd name="T44" fmla="*/ 1 w 318"/>
                <a:gd name="T45" fmla="*/ 1 h 321"/>
                <a:gd name="T46" fmla="*/ 1 w 318"/>
                <a:gd name="T47" fmla="*/ 1 h 321"/>
                <a:gd name="T48" fmla="*/ 1 w 318"/>
                <a:gd name="T49" fmla="*/ 1 h 321"/>
                <a:gd name="T50" fmla="*/ 1 w 318"/>
                <a:gd name="T51" fmla="*/ 1 h 321"/>
                <a:gd name="T52" fmla="*/ 1 w 318"/>
                <a:gd name="T53" fmla="*/ 1 h 321"/>
                <a:gd name="T54" fmla="*/ 1 w 318"/>
                <a:gd name="T55" fmla="*/ 1 h 321"/>
                <a:gd name="T56" fmla="*/ 1 w 318"/>
                <a:gd name="T57" fmla="*/ 1 h 321"/>
                <a:gd name="T58" fmla="*/ 1 w 318"/>
                <a:gd name="T59" fmla="*/ 1 h 321"/>
                <a:gd name="T60" fmla="*/ 1 w 318"/>
                <a:gd name="T61" fmla="*/ 1 h 321"/>
                <a:gd name="T62" fmla="*/ 1 w 318"/>
                <a:gd name="T63" fmla="*/ 1 h 321"/>
                <a:gd name="T64" fmla="*/ 1 w 318"/>
                <a:gd name="T65" fmla="*/ 1 h 321"/>
                <a:gd name="T66" fmla="*/ 1 w 318"/>
                <a:gd name="T67" fmla="*/ 1 h 321"/>
                <a:gd name="T68" fmla="*/ 1 w 318"/>
                <a:gd name="T69" fmla="*/ 1 h 321"/>
                <a:gd name="T70" fmla="*/ 1 w 318"/>
                <a:gd name="T71" fmla="*/ 1 h 321"/>
                <a:gd name="T72" fmla="*/ 1 w 318"/>
                <a:gd name="T73" fmla="*/ 1 h 321"/>
                <a:gd name="T74" fmla="*/ 1 w 318"/>
                <a:gd name="T75" fmla="*/ 1 h 321"/>
                <a:gd name="T76" fmla="*/ 1 w 318"/>
                <a:gd name="T77" fmla="*/ 1 h 321"/>
                <a:gd name="T78" fmla="*/ 1 w 318"/>
                <a:gd name="T79" fmla="*/ 1 h 321"/>
                <a:gd name="T80" fmla="*/ 1 w 318"/>
                <a:gd name="T81" fmla="*/ 1 h 321"/>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318"/>
                <a:gd name="T124" fmla="*/ 0 h 321"/>
                <a:gd name="T125" fmla="*/ 318 w 318"/>
                <a:gd name="T126" fmla="*/ 321 h 321"/>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318" h="321">
                  <a:moveTo>
                    <a:pt x="0" y="141"/>
                  </a:moveTo>
                  <a:lnTo>
                    <a:pt x="0" y="141"/>
                  </a:lnTo>
                  <a:lnTo>
                    <a:pt x="0" y="173"/>
                  </a:lnTo>
                  <a:lnTo>
                    <a:pt x="6" y="203"/>
                  </a:lnTo>
                  <a:lnTo>
                    <a:pt x="16" y="233"/>
                  </a:lnTo>
                  <a:lnTo>
                    <a:pt x="34" y="258"/>
                  </a:lnTo>
                  <a:lnTo>
                    <a:pt x="54" y="281"/>
                  </a:lnTo>
                  <a:lnTo>
                    <a:pt x="81" y="299"/>
                  </a:lnTo>
                  <a:lnTo>
                    <a:pt x="109" y="312"/>
                  </a:lnTo>
                  <a:lnTo>
                    <a:pt x="141" y="319"/>
                  </a:lnTo>
                  <a:lnTo>
                    <a:pt x="157" y="321"/>
                  </a:lnTo>
                  <a:lnTo>
                    <a:pt x="172" y="319"/>
                  </a:lnTo>
                  <a:lnTo>
                    <a:pt x="188" y="317"/>
                  </a:lnTo>
                  <a:lnTo>
                    <a:pt x="204" y="314"/>
                  </a:lnTo>
                  <a:lnTo>
                    <a:pt x="218" y="308"/>
                  </a:lnTo>
                  <a:lnTo>
                    <a:pt x="232" y="303"/>
                  </a:lnTo>
                  <a:lnTo>
                    <a:pt x="247" y="294"/>
                  </a:lnTo>
                  <a:lnTo>
                    <a:pt x="259" y="285"/>
                  </a:lnTo>
                  <a:lnTo>
                    <a:pt x="272" y="274"/>
                  </a:lnTo>
                  <a:lnTo>
                    <a:pt x="282" y="264"/>
                  </a:lnTo>
                  <a:lnTo>
                    <a:pt x="291" y="251"/>
                  </a:lnTo>
                  <a:lnTo>
                    <a:pt x="300" y="237"/>
                  </a:lnTo>
                  <a:lnTo>
                    <a:pt x="307" y="224"/>
                  </a:lnTo>
                  <a:lnTo>
                    <a:pt x="313" y="208"/>
                  </a:lnTo>
                  <a:lnTo>
                    <a:pt x="316" y="194"/>
                  </a:lnTo>
                  <a:lnTo>
                    <a:pt x="318" y="178"/>
                  </a:lnTo>
                  <a:lnTo>
                    <a:pt x="318" y="146"/>
                  </a:lnTo>
                  <a:lnTo>
                    <a:pt x="313" y="116"/>
                  </a:lnTo>
                  <a:lnTo>
                    <a:pt x="302" y="85"/>
                  </a:lnTo>
                  <a:lnTo>
                    <a:pt x="286" y="60"/>
                  </a:lnTo>
                  <a:lnTo>
                    <a:pt x="264" y="37"/>
                  </a:lnTo>
                  <a:lnTo>
                    <a:pt x="239" y="19"/>
                  </a:lnTo>
                  <a:lnTo>
                    <a:pt x="211" y="7"/>
                  </a:lnTo>
                  <a:lnTo>
                    <a:pt x="179" y="0"/>
                  </a:lnTo>
                  <a:lnTo>
                    <a:pt x="147" y="0"/>
                  </a:lnTo>
                  <a:lnTo>
                    <a:pt x="116" y="5"/>
                  </a:lnTo>
                  <a:lnTo>
                    <a:pt x="86" y="16"/>
                  </a:lnTo>
                  <a:lnTo>
                    <a:pt x="61" y="33"/>
                  </a:lnTo>
                  <a:lnTo>
                    <a:pt x="38" y="55"/>
                  </a:lnTo>
                  <a:lnTo>
                    <a:pt x="20" y="80"/>
                  </a:lnTo>
                  <a:lnTo>
                    <a:pt x="7" y="108"/>
                  </a:lnTo>
                  <a:lnTo>
                    <a:pt x="0" y="141"/>
                  </a:lnTo>
                  <a:close/>
                  <a:moveTo>
                    <a:pt x="173" y="37"/>
                  </a:moveTo>
                  <a:lnTo>
                    <a:pt x="198" y="42"/>
                  </a:lnTo>
                  <a:lnTo>
                    <a:pt x="220" y="51"/>
                  </a:lnTo>
                  <a:lnTo>
                    <a:pt x="239" y="66"/>
                  </a:lnTo>
                  <a:lnTo>
                    <a:pt x="255" y="83"/>
                  </a:lnTo>
                  <a:lnTo>
                    <a:pt x="268" y="103"/>
                  </a:lnTo>
                  <a:lnTo>
                    <a:pt x="279" y="124"/>
                  </a:lnTo>
                  <a:lnTo>
                    <a:pt x="282" y="149"/>
                  </a:lnTo>
                  <a:lnTo>
                    <a:pt x="282" y="174"/>
                  </a:lnTo>
                  <a:lnTo>
                    <a:pt x="277" y="198"/>
                  </a:lnTo>
                  <a:lnTo>
                    <a:pt x="268" y="219"/>
                  </a:lnTo>
                  <a:lnTo>
                    <a:pt x="254" y="239"/>
                  </a:lnTo>
                  <a:lnTo>
                    <a:pt x="236" y="257"/>
                  </a:lnTo>
                  <a:lnTo>
                    <a:pt x="225" y="264"/>
                  </a:lnTo>
                  <a:lnTo>
                    <a:pt x="214" y="269"/>
                  </a:lnTo>
                  <a:lnTo>
                    <a:pt x="204" y="274"/>
                  </a:lnTo>
                  <a:lnTo>
                    <a:pt x="193" y="278"/>
                  </a:lnTo>
                  <a:lnTo>
                    <a:pt x="180" y="280"/>
                  </a:lnTo>
                  <a:lnTo>
                    <a:pt x="168" y="281"/>
                  </a:lnTo>
                  <a:lnTo>
                    <a:pt x="157" y="281"/>
                  </a:lnTo>
                  <a:lnTo>
                    <a:pt x="145" y="281"/>
                  </a:lnTo>
                  <a:lnTo>
                    <a:pt x="122" y="276"/>
                  </a:lnTo>
                  <a:lnTo>
                    <a:pt x="102" y="267"/>
                  </a:lnTo>
                  <a:lnTo>
                    <a:pt x="82" y="257"/>
                  </a:lnTo>
                  <a:lnTo>
                    <a:pt x="66" y="240"/>
                  </a:lnTo>
                  <a:lnTo>
                    <a:pt x="54" y="223"/>
                  </a:lnTo>
                  <a:lnTo>
                    <a:pt x="45" y="203"/>
                  </a:lnTo>
                  <a:lnTo>
                    <a:pt x="38" y="182"/>
                  </a:lnTo>
                  <a:lnTo>
                    <a:pt x="36" y="158"/>
                  </a:lnTo>
                  <a:lnTo>
                    <a:pt x="36" y="155"/>
                  </a:lnTo>
                  <a:lnTo>
                    <a:pt x="36" y="151"/>
                  </a:lnTo>
                  <a:lnTo>
                    <a:pt x="36" y="148"/>
                  </a:lnTo>
                  <a:lnTo>
                    <a:pt x="38" y="144"/>
                  </a:lnTo>
                  <a:lnTo>
                    <a:pt x="43" y="121"/>
                  </a:lnTo>
                  <a:lnTo>
                    <a:pt x="52" y="98"/>
                  </a:lnTo>
                  <a:lnTo>
                    <a:pt x="66" y="78"/>
                  </a:lnTo>
                  <a:lnTo>
                    <a:pt x="84" y="62"/>
                  </a:lnTo>
                  <a:lnTo>
                    <a:pt x="104" y="50"/>
                  </a:lnTo>
                  <a:lnTo>
                    <a:pt x="125" y="41"/>
                  </a:lnTo>
                  <a:lnTo>
                    <a:pt x="148" y="37"/>
                  </a:lnTo>
                  <a:lnTo>
                    <a:pt x="173" y="37"/>
                  </a:lnTo>
                  <a:close/>
                </a:path>
              </a:pathLst>
            </a:custGeom>
            <a:solidFill>
              <a:srgbClr val="000000"/>
            </a:solidFill>
            <a:ln w="9525">
              <a:noFill/>
              <a:round/>
              <a:headEnd/>
              <a:tailEnd/>
            </a:ln>
          </p:spPr>
          <p:txBody>
            <a:bodyPr/>
            <a:lstStyle/>
            <a:p>
              <a:endParaRPr lang="ja-JP" altLang="en-US"/>
            </a:p>
          </p:txBody>
        </p:sp>
        <p:sp>
          <p:nvSpPr>
            <p:cNvPr id="126" name="Freeform 88"/>
            <p:cNvSpPr>
              <a:spLocks/>
            </p:cNvSpPr>
            <p:nvPr/>
          </p:nvSpPr>
          <p:spPr bwMode="auto">
            <a:xfrm>
              <a:off x="2279" y="2480"/>
              <a:ext cx="53" cy="53"/>
            </a:xfrm>
            <a:custGeom>
              <a:avLst/>
              <a:gdLst>
                <a:gd name="T0" fmla="*/ 0 w 107"/>
                <a:gd name="T1" fmla="*/ 0 h 107"/>
                <a:gd name="T2" fmla="*/ 0 w 107"/>
                <a:gd name="T3" fmla="*/ 0 h 107"/>
                <a:gd name="T4" fmla="*/ 0 w 107"/>
                <a:gd name="T5" fmla="*/ 0 h 107"/>
                <a:gd name="T6" fmla="*/ 0 w 107"/>
                <a:gd name="T7" fmla="*/ 0 h 107"/>
                <a:gd name="T8" fmla="*/ 0 w 107"/>
                <a:gd name="T9" fmla="*/ 0 h 107"/>
                <a:gd name="T10" fmla="*/ 0 w 107"/>
                <a:gd name="T11" fmla="*/ 0 h 107"/>
                <a:gd name="T12" fmla="*/ 0 w 107"/>
                <a:gd name="T13" fmla="*/ 0 h 107"/>
                <a:gd name="T14" fmla="*/ 0 w 107"/>
                <a:gd name="T15" fmla="*/ 0 h 107"/>
                <a:gd name="T16" fmla="*/ 0 w 107"/>
                <a:gd name="T17" fmla="*/ 0 h 107"/>
                <a:gd name="T18" fmla="*/ 0 w 107"/>
                <a:gd name="T19" fmla="*/ 0 h 107"/>
                <a:gd name="T20" fmla="*/ 0 w 107"/>
                <a:gd name="T21" fmla="*/ 0 h 107"/>
                <a:gd name="T22" fmla="*/ 0 w 107"/>
                <a:gd name="T23" fmla="*/ 0 h 107"/>
                <a:gd name="T24" fmla="*/ 0 w 107"/>
                <a:gd name="T25" fmla="*/ 0 h 107"/>
                <a:gd name="T26" fmla="*/ 0 w 107"/>
                <a:gd name="T27" fmla="*/ 0 h 107"/>
                <a:gd name="T28" fmla="*/ 0 w 107"/>
                <a:gd name="T29" fmla="*/ 0 h 107"/>
                <a:gd name="T30" fmla="*/ 0 w 107"/>
                <a:gd name="T31" fmla="*/ 0 h 107"/>
                <a:gd name="T32" fmla="*/ 0 w 107"/>
                <a:gd name="T33" fmla="*/ 0 h 107"/>
                <a:gd name="T34" fmla="*/ 0 w 107"/>
                <a:gd name="T35" fmla="*/ 0 h 107"/>
                <a:gd name="T36" fmla="*/ 0 w 107"/>
                <a:gd name="T37" fmla="*/ 0 h 107"/>
                <a:gd name="T38" fmla="*/ 0 w 107"/>
                <a:gd name="T39" fmla="*/ 0 h 107"/>
                <a:gd name="T40" fmla="*/ 0 w 107"/>
                <a:gd name="T41" fmla="*/ 0 h 107"/>
                <a:gd name="T42" fmla="*/ 0 w 107"/>
                <a:gd name="T43" fmla="*/ 0 h 107"/>
                <a:gd name="T44" fmla="*/ 0 w 107"/>
                <a:gd name="T45" fmla="*/ 0 h 107"/>
                <a:gd name="T46" fmla="*/ 0 w 107"/>
                <a:gd name="T47" fmla="*/ 0 h 107"/>
                <a:gd name="T48" fmla="*/ 0 w 107"/>
                <a:gd name="T49" fmla="*/ 0 h 10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07"/>
                <a:gd name="T76" fmla="*/ 0 h 107"/>
                <a:gd name="T77" fmla="*/ 107 w 107"/>
                <a:gd name="T78" fmla="*/ 107 h 107"/>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07" h="107">
                  <a:moveTo>
                    <a:pt x="0" y="46"/>
                  </a:moveTo>
                  <a:lnTo>
                    <a:pt x="2" y="67"/>
                  </a:lnTo>
                  <a:lnTo>
                    <a:pt x="11" y="87"/>
                  </a:lnTo>
                  <a:lnTo>
                    <a:pt x="27" y="100"/>
                  </a:lnTo>
                  <a:lnTo>
                    <a:pt x="47" y="107"/>
                  </a:lnTo>
                  <a:lnTo>
                    <a:pt x="57" y="107"/>
                  </a:lnTo>
                  <a:lnTo>
                    <a:pt x="68" y="105"/>
                  </a:lnTo>
                  <a:lnTo>
                    <a:pt x="79" y="100"/>
                  </a:lnTo>
                  <a:lnTo>
                    <a:pt x="88" y="94"/>
                  </a:lnTo>
                  <a:lnTo>
                    <a:pt x="95" y="87"/>
                  </a:lnTo>
                  <a:lnTo>
                    <a:pt x="100" y="80"/>
                  </a:lnTo>
                  <a:lnTo>
                    <a:pt x="106" y="69"/>
                  </a:lnTo>
                  <a:lnTo>
                    <a:pt x="107" y="59"/>
                  </a:lnTo>
                  <a:lnTo>
                    <a:pt x="106" y="37"/>
                  </a:lnTo>
                  <a:lnTo>
                    <a:pt x="97" y="19"/>
                  </a:lnTo>
                  <a:lnTo>
                    <a:pt x="81" y="7"/>
                  </a:lnTo>
                  <a:lnTo>
                    <a:pt x="59" y="0"/>
                  </a:lnTo>
                  <a:lnTo>
                    <a:pt x="48" y="0"/>
                  </a:lnTo>
                  <a:lnTo>
                    <a:pt x="38" y="1"/>
                  </a:lnTo>
                  <a:lnTo>
                    <a:pt x="29" y="5"/>
                  </a:lnTo>
                  <a:lnTo>
                    <a:pt x="20" y="10"/>
                  </a:lnTo>
                  <a:lnTo>
                    <a:pt x="13" y="17"/>
                  </a:lnTo>
                  <a:lnTo>
                    <a:pt x="7" y="25"/>
                  </a:lnTo>
                  <a:lnTo>
                    <a:pt x="2" y="35"/>
                  </a:lnTo>
                  <a:lnTo>
                    <a:pt x="0" y="46"/>
                  </a:lnTo>
                  <a:close/>
                </a:path>
              </a:pathLst>
            </a:custGeom>
            <a:solidFill>
              <a:srgbClr val="FFFFFF"/>
            </a:solidFill>
            <a:ln w="9525">
              <a:noFill/>
              <a:round/>
              <a:headEnd/>
              <a:tailEnd/>
            </a:ln>
          </p:spPr>
          <p:txBody>
            <a:bodyPr/>
            <a:lstStyle/>
            <a:p>
              <a:endParaRPr lang="ja-JP" altLang="en-US"/>
            </a:p>
          </p:txBody>
        </p:sp>
        <p:sp>
          <p:nvSpPr>
            <p:cNvPr id="127" name="Freeform 89"/>
            <p:cNvSpPr>
              <a:spLocks noEditPoints="1"/>
            </p:cNvSpPr>
            <p:nvPr/>
          </p:nvSpPr>
          <p:spPr bwMode="auto">
            <a:xfrm>
              <a:off x="2269" y="2470"/>
              <a:ext cx="72" cy="72"/>
            </a:xfrm>
            <a:custGeom>
              <a:avLst/>
              <a:gdLst>
                <a:gd name="T0" fmla="*/ 1 w 144"/>
                <a:gd name="T1" fmla="*/ 0 h 145"/>
                <a:gd name="T2" fmla="*/ 0 w 144"/>
                <a:gd name="T3" fmla="*/ 0 h 145"/>
                <a:gd name="T4" fmla="*/ 0 w 144"/>
                <a:gd name="T5" fmla="*/ 0 h 145"/>
                <a:gd name="T6" fmla="*/ 0 w 144"/>
                <a:gd name="T7" fmla="*/ 0 h 145"/>
                <a:gd name="T8" fmla="*/ 0 w 144"/>
                <a:gd name="T9" fmla="*/ 0 h 145"/>
                <a:gd name="T10" fmla="*/ 1 w 144"/>
                <a:gd name="T11" fmla="*/ 0 h 145"/>
                <a:gd name="T12" fmla="*/ 1 w 144"/>
                <a:gd name="T13" fmla="*/ 0 h 145"/>
                <a:gd name="T14" fmla="*/ 1 w 144"/>
                <a:gd name="T15" fmla="*/ 0 h 145"/>
                <a:gd name="T16" fmla="*/ 1 w 144"/>
                <a:gd name="T17" fmla="*/ 0 h 145"/>
                <a:gd name="T18" fmla="*/ 1 w 144"/>
                <a:gd name="T19" fmla="*/ 0 h 145"/>
                <a:gd name="T20" fmla="*/ 1 w 144"/>
                <a:gd name="T21" fmla="*/ 0 h 145"/>
                <a:gd name="T22" fmla="*/ 1 w 144"/>
                <a:gd name="T23" fmla="*/ 0 h 145"/>
                <a:gd name="T24" fmla="*/ 1 w 144"/>
                <a:gd name="T25" fmla="*/ 0 h 145"/>
                <a:gd name="T26" fmla="*/ 1 w 144"/>
                <a:gd name="T27" fmla="*/ 0 h 145"/>
                <a:gd name="T28" fmla="*/ 1 w 144"/>
                <a:gd name="T29" fmla="*/ 0 h 145"/>
                <a:gd name="T30" fmla="*/ 1 w 144"/>
                <a:gd name="T31" fmla="*/ 0 h 145"/>
                <a:gd name="T32" fmla="*/ 1 w 144"/>
                <a:gd name="T33" fmla="*/ 0 h 145"/>
                <a:gd name="T34" fmla="*/ 1 w 144"/>
                <a:gd name="T35" fmla="*/ 0 h 145"/>
                <a:gd name="T36" fmla="*/ 1 w 144"/>
                <a:gd name="T37" fmla="*/ 0 h 145"/>
                <a:gd name="T38" fmla="*/ 1 w 144"/>
                <a:gd name="T39" fmla="*/ 0 h 145"/>
                <a:gd name="T40" fmla="*/ 1 w 144"/>
                <a:gd name="T41" fmla="*/ 0 h 145"/>
                <a:gd name="T42" fmla="*/ 1 w 144"/>
                <a:gd name="T43" fmla="*/ 0 h 145"/>
                <a:gd name="T44" fmla="*/ 1 w 144"/>
                <a:gd name="T45" fmla="*/ 0 h 145"/>
                <a:gd name="T46" fmla="*/ 1 w 144"/>
                <a:gd name="T47" fmla="*/ 0 h 145"/>
                <a:gd name="T48" fmla="*/ 1 w 144"/>
                <a:gd name="T49" fmla="*/ 0 h 145"/>
                <a:gd name="T50" fmla="*/ 1 w 144"/>
                <a:gd name="T51" fmla="*/ 0 h 145"/>
                <a:gd name="T52" fmla="*/ 1 w 144"/>
                <a:gd name="T53" fmla="*/ 0 h 145"/>
                <a:gd name="T54" fmla="*/ 1 w 144"/>
                <a:gd name="T55" fmla="*/ 0 h 145"/>
                <a:gd name="T56" fmla="*/ 1 w 144"/>
                <a:gd name="T57" fmla="*/ 0 h 145"/>
                <a:gd name="T58" fmla="*/ 1 w 144"/>
                <a:gd name="T59" fmla="*/ 0 h 145"/>
                <a:gd name="T60" fmla="*/ 1 w 144"/>
                <a:gd name="T61" fmla="*/ 0 h 145"/>
                <a:gd name="T62" fmla="*/ 1 w 144"/>
                <a:gd name="T63" fmla="*/ 0 h 145"/>
                <a:gd name="T64" fmla="*/ 1 w 144"/>
                <a:gd name="T65" fmla="*/ 0 h 145"/>
                <a:gd name="T66" fmla="*/ 1 w 144"/>
                <a:gd name="T67" fmla="*/ 0 h 145"/>
                <a:gd name="T68" fmla="*/ 1 w 144"/>
                <a:gd name="T69" fmla="*/ 0 h 145"/>
                <a:gd name="T70" fmla="*/ 1 w 144"/>
                <a:gd name="T71" fmla="*/ 0 h 145"/>
                <a:gd name="T72" fmla="*/ 1 w 144"/>
                <a:gd name="T73" fmla="*/ 0 h 145"/>
                <a:gd name="T74" fmla="*/ 1 w 144"/>
                <a:gd name="T75" fmla="*/ 0 h 145"/>
                <a:gd name="T76" fmla="*/ 1 w 144"/>
                <a:gd name="T77" fmla="*/ 0 h 145"/>
                <a:gd name="T78" fmla="*/ 1 w 144"/>
                <a:gd name="T79" fmla="*/ 0 h 145"/>
                <a:gd name="T80" fmla="*/ 1 w 144"/>
                <a:gd name="T81" fmla="*/ 0 h 145"/>
                <a:gd name="T82" fmla="*/ 1 w 144"/>
                <a:gd name="T83" fmla="*/ 0 h 145"/>
                <a:gd name="T84" fmla="*/ 1 w 144"/>
                <a:gd name="T85" fmla="*/ 0 h 145"/>
                <a:gd name="T86" fmla="*/ 1 w 144"/>
                <a:gd name="T87" fmla="*/ 0 h 145"/>
                <a:gd name="T88" fmla="*/ 1 w 144"/>
                <a:gd name="T89" fmla="*/ 0 h 145"/>
                <a:gd name="T90" fmla="*/ 1 w 144"/>
                <a:gd name="T91" fmla="*/ 0 h 145"/>
                <a:gd name="T92" fmla="*/ 1 w 144"/>
                <a:gd name="T93" fmla="*/ 0 h 145"/>
                <a:gd name="T94" fmla="*/ 1 w 144"/>
                <a:gd name="T95" fmla="*/ 0 h 145"/>
                <a:gd name="T96" fmla="*/ 1 w 144"/>
                <a:gd name="T97" fmla="*/ 0 h 145"/>
                <a:gd name="T98" fmla="*/ 1 w 144"/>
                <a:gd name="T99" fmla="*/ 0 h 145"/>
                <a:gd name="T100" fmla="*/ 1 w 144"/>
                <a:gd name="T101" fmla="*/ 0 h 145"/>
                <a:gd name="T102" fmla="*/ 1 w 144"/>
                <a:gd name="T103" fmla="*/ 0 h 145"/>
                <a:gd name="T104" fmla="*/ 1 w 144"/>
                <a:gd name="T105" fmla="*/ 0 h 145"/>
                <a:gd name="T106" fmla="*/ 1 w 144"/>
                <a:gd name="T107" fmla="*/ 0 h 145"/>
                <a:gd name="T108" fmla="*/ 1 w 144"/>
                <a:gd name="T109" fmla="*/ 0 h 145"/>
                <a:gd name="T110" fmla="*/ 1 w 144"/>
                <a:gd name="T111" fmla="*/ 0 h 145"/>
                <a:gd name="T112" fmla="*/ 1 w 144"/>
                <a:gd name="T113" fmla="*/ 0 h 145"/>
                <a:gd name="T114" fmla="*/ 1 w 144"/>
                <a:gd name="T115" fmla="*/ 0 h 145"/>
                <a:gd name="T116" fmla="*/ 1 w 144"/>
                <a:gd name="T117" fmla="*/ 0 h 14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44"/>
                <a:gd name="T178" fmla="*/ 0 h 145"/>
                <a:gd name="T179" fmla="*/ 144 w 144"/>
                <a:gd name="T180" fmla="*/ 145 h 14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44" h="145">
                  <a:moveTo>
                    <a:pt x="1" y="64"/>
                  </a:moveTo>
                  <a:lnTo>
                    <a:pt x="0" y="66"/>
                  </a:lnTo>
                  <a:lnTo>
                    <a:pt x="0" y="68"/>
                  </a:lnTo>
                  <a:lnTo>
                    <a:pt x="0" y="71"/>
                  </a:lnTo>
                  <a:lnTo>
                    <a:pt x="0" y="73"/>
                  </a:lnTo>
                  <a:lnTo>
                    <a:pt x="1" y="86"/>
                  </a:lnTo>
                  <a:lnTo>
                    <a:pt x="3" y="96"/>
                  </a:lnTo>
                  <a:lnTo>
                    <a:pt x="9" y="107"/>
                  </a:lnTo>
                  <a:lnTo>
                    <a:pt x="16" y="118"/>
                  </a:lnTo>
                  <a:lnTo>
                    <a:pt x="26" y="128"/>
                  </a:lnTo>
                  <a:lnTo>
                    <a:pt x="37" y="136"/>
                  </a:lnTo>
                  <a:lnTo>
                    <a:pt x="50" y="141"/>
                  </a:lnTo>
                  <a:lnTo>
                    <a:pt x="64" y="145"/>
                  </a:lnTo>
                  <a:lnTo>
                    <a:pt x="78" y="145"/>
                  </a:lnTo>
                  <a:lnTo>
                    <a:pt x="92" y="143"/>
                  </a:lnTo>
                  <a:lnTo>
                    <a:pt x="105" y="137"/>
                  </a:lnTo>
                  <a:lnTo>
                    <a:pt x="117" y="130"/>
                  </a:lnTo>
                  <a:lnTo>
                    <a:pt x="128" y="120"/>
                  </a:lnTo>
                  <a:lnTo>
                    <a:pt x="135" y="109"/>
                  </a:lnTo>
                  <a:lnTo>
                    <a:pt x="141" y="95"/>
                  </a:lnTo>
                  <a:lnTo>
                    <a:pt x="144" y="80"/>
                  </a:lnTo>
                  <a:lnTo>
                    <a:pt x="144" y="66"/>
                  </a:lnTo>
                  <a:lnTo>
                    <a:pt x="142" y="52"/>
                  </a:lnTo>
                  <a:lnTo>
                    <a:pt x="137" y="39"/>
                  </a:lnTo>
                  <a:lnTo>
                    <a:pt x="130" y="27"/>
                  </a:lnTo>
                  <a:lnTo>
                    <a:pt x="121" y="18"/>
                  </a:lnTo>
                  <a:lnTo>
                    <a:pt x="109" y="9"/>
                  </a:lnTo>
                  <a:lnTo>
                    <a:pt x="96" y="4"/>
                  </a:lnTo>
                  <a:lnTo>
                    <a:pt x="82" y="0"/>
                  </a:lnTo>
                  <a:lnTo>
                    <a:pt x="67" y="0"/>
                  </a:lnTo>
                  <a:lnTo>
                    <a:pt x="53" y="4"/>
                  </a:lnTo>
                  <a:lnTo>
                    <a:pt x="39" y="9"/>
                  </a:lnTo>
                  <a:lnTo>
                    <a:pt x="28" y="16"/>
                  </a:lnTo>
                  <a:lnTo>
                    <a:pt x="17" y="25"/>
                  </a:lnTo>
                  <a:lnTo>
                    <a:pt x="10" y="37"/>
                  </a:lnTo>
                  <a:lnTo>
                    <a:pt x="5" y="50"/>
                  </a:lnTo>
                  <a:lnTo>
                    <a:pt x="1" y="64"/>
                  </a:lnTo>
                  <a:close/>
                  <a:moveTo>
                    <a:pt x="69" y="107"/>
                  </a:moveTo>
                  <a:lnTo>
                    <a:pt x="62" y="105"/>
                  </a:lnTo>
                  <a:lnTo>
                    <a:pt x="55" y="103"/>
                  </a:lnTo>
                  <a:lnTo>
                    <a:pt x="50" y="100"/>
                  </a:lnTo>
                  <a:lnTo>
                    <a:pt x="44" y="95"/>
                  </a:lnTo>
                  <a:lnTo>
                    <a:pt x="41" y="89"/>
                  </a:lnTo>
                  <a:lnTo>
                    <a:pt x="39" y="82"/>
                  </a:lnTo>
                  <a:lnTo>
                    <a:pt x="37" y="75"/>
                  </a:lnTo>
                  <a:lnTo>
                    <a:pt x="37" y="68"/>
                  </a:lnTo>
                  <a:lnTo>
                    <a:pt x="42" y="55"/>
                  </a:lnTo>
                  <a:lnTo>
                    <a:pt x="51" y="45"/>
                  </a:lnTo>
                  <a:lnTo>
                    <a:pt x="62" y="39"/>
                  </a:lnTo>
                  <a:lnTo>
                    <a:pt x="76" y="37"/>
                  </a:lnTo>
                  <a:lnTo>
                    <a:pt x="91" y="41"/>
                  </a:lnTo>
                  <a:lnTo>
                    <a:pt x="101" y="50"/>
                  </a:lnTo>
                  <a:lnTo>
                    <a:pt x="107" y="62"/>
                  </a:lnTo>
                  <a:lnTo>
                    <a:pt x="109" y="77"/>
                  </a:lnTo>
                  <a:lnTo>
                    <a:pt x="103" y="89"/>
                  </a:lnTo>
                  <a:lnTo>
                    <a:pt x="94" y="100"/>
                  </a:lnTo>
                  <a:lnTo>
                    <a:pt x="82" y="105"/>
                  </a:lnTo>
                  <a:lnTo>
                    <a:pt x="69" y="107"/>
                  </a:lnTo>
                  <a:close/>
                </a:path>
              </a:pathLst>
            </a:custGeom>
            <a:solidFill>
              <a:srgbClr val="000000"/>
            </a:solidFill>
            <a:ln w="9525">
              <a:noFill/>
              <a:round/>
              <a:headEnd/>
              <a:tailEnd/>
            </a:ln>
          </p:spPr>
          <p:txBody>
            <a:bodyPr/>
            <a:lstStyle/>
            <a:p>
              <a:endParaRPr lang="ja-JP" altLang="en-US"/>
            </a:p>
          </p:txBody>
        </p:sp>
        <p:sp>
          <p:nvSpPr>
            <p:cNvPr id="128" name="Freeform 90"/>
            <p:cNvSpPr>
              <a:spLocks/>
            </p:cNvSpPr>
            <p:nvPr/>
          </p:nvSpPr>
          <p:spPr bwMode="auto">
            <a:xfrm>
              <a:off x="2226" y="2597"/>
              <a:ext cx="29" cy="24"/>
            </a:xfrm>
            <a:custGeom>
              <a:avLst/>
              <a:gdLst>
                <a:gd name="T0" fmla="*/ 0 w 57"/>
                <a:gd name="T1" fmla="*/ 0 h 49"/>
                <a:gd name="T2" fmla="*/ 1 w 57"/>
                <a:gd name="T3" fmla="*/ 0 h 49"/>
                <a:gd name="T4" fmla="*/ 1 w 57"/>
                <a:gd name="T5" fmla="*/ 0 h 49"/>
                <a:gd name="T6" fmla="*/ 1 w 57"/>
                <a:gd name="T7" fmla="*/ 0 h 49"/>
                <a:gd name="T8" fmla="*/ 0 w 57"/>
                <a:gd name="T9" fmla="*/ 0 h 49"/>
                <a:gd name="T10" fmla="*/ 0 60000 65536"/>
                <a:gd name="T11" fmla="*/ 0 60000 65536"/>
                <a:gd name="T12" fmla="*/ 0 60000 65536"/>
                <a:gd name="T13" fmla="*/ 0 60000 65536"/>
                <a:gd name="T14" fmla="*/ 0 60000 65536"/>
                <a:gd name="T15" fmla="*/ 0 w 57"/>
                <a:gd name="T16" fmla="*/ 0 h 49"/>
                <a:gd name="T17" fmla="*/ 57 w 57"/>
                <a:gd name="T18" fmla="*/ 49 h 49"/>
              </a:gdLst>
              <a:ahLst/>
              <a:cxnLst>
                <a:cxn ang="T10">
                  <a:pos x="T0" y="T1"/>
                </a:cxn>
                <a:cxn ang="T11">
                  <a:pos x="T2" y="T3"/>
                </a:cxn>
                <a:cxn ang="T12">
                  <a:pos x="T4" y="T5"/>
                </a:cxn>
                <a:cxn ang="T13">
                  <a:pos x="T6" y="T7"/>
                </a:cxn>
                <a:cxn ang="T14">
                  <a:pos x="T8" y="T9"/>
                </a:cxn>
              </a:cxnLst>
              <a:rect l="T15" t="T16" r="T17" b="T18"/>
              <a:pathLst>
                <a:path w="57" h="49">
                  <a:moveTo>
                    <a:pt x="0" y="24"/>
                  </a:moveTo>
                  <a:lnTo>
                    <a:pt x="45" y="49"/>
                  </a:lnTo>
                  <a:lnTo>
                    <a:pt x="57" y="27"/>
                  </a:lnTo>
                  <a:lnTo>
                    <a:pt x="12" y="0"/>
                  </a:lnTo>
                  <a:lnTo>
                    <a:pt x="0" y="24"/>
                  </a:lnTo>
                  <a:close/>
                </a:path>
              </a:pathLst>
            </a:custGeom>
            <a:solidFill>
              <a:srgbClr val="FFFFFF"/>
            </a:solidFill>
            <a:ln w="9525">
              <a:noFill/>
              <a:round/>
              <a:headEnd/>
              <a:tailEnd/>
            </a:ln>
          </p:spPr>
          <p:txBody>
            <a:bodyPr/>
            <a:lstStyle/>
            <a:p>
              <a:endParaRPr lang="ja-JP" altLang="en-US"/>
            </a:p>
          </p:txBody>
        </p:sp>
      </p:grpSp>
      <p:sp>
        <p:nvSpPr>
          <p:cNvPr id="129" name="Rectangle 128"/>
          <p:cNvSpPr/>
          <p:nvPr/>
        </p:nvSpPr>
        <p:spPr>
          <a:xfrm>
            <a:off x="3810000" y="3124200"/>
            <a:ext cx="1600200" cy="1447800"/>
          </a:xfrm>
          <a:prstGeom prst="rect">
            <a:avLst/>
          </a:prstGeom>
          <a:solidFill>
            <a:schemeClr val="bg1">
              <a:alpha val="6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126"/>
          <p:cNvSpPr/>
          <p:nvPr/>
        </p:nvSpPr>
        <p:spPr>
          <a:xfrm>
            <a:off x="3527042" y="1644848"/>
            <a:ext cx="2035557" cy="1174552"/>
          </a:xfrm>
          <a:prstGeom prst="rect">
            <a:avLst/>
          </a:prstGeom>
        </p:spPr>
        <p:txBody>
          <a:bodyPr wrap="none">
            <a:spAutoFit/>
          </a:bodyPr>
          <a:lstStyle/>
          <a:p>
            <a:pPr marL="0" lvl="1" algn="ctr">
              <a:lnSpc>
                <a:spcPts val="2800"/>
              </a:lnSpc>
            </a:pPr>
            <a:r>
              <a:rPr lang="en-US" sz="2800" b="1" dirty="0" smtClean="0">
                <a:latin typeface="+mj-lt"/>
              </a:rPr>
              <a:t>BOOTSTRAP</a:t>
            </a:r>
            <a:br>
              <a:rPr lang="en-US" sz="2800" b="1" dirty="0" smtClean="0">
                <a:latin typeface="+mj-lt"/>
              </a:rPr>
            </a:br>
            <a:r>
              <a:rPr lang="en-US" sz="2800" b="1" dirty="0" smtClean="0">
                <a:latin typeface="+mj-lt"/>
              </a:rPr>
              <a:t>LEARNING</a:t>
            </a:r>
          </a:p>
          <a:p>
            <a:pPr marL="0" lvl="1" algn="ctr">
              <a:lnSpc>
                <a:spcPts val="2800"/>
              </a:lnSpc>
            </a:pPr>
            <a:r>
              <a:rPr lang="en-US" sz="2800" b="1" dirty="0" smtClean="0">
                <a:latin typeface="+mj-lt"/>
              </a:rPr>
              <a:t>ALGORITHM</a:t>
            </a:r>
            <a:endParaRPr lang="en-US" sz="2800" b="1" dirty="0" smtClean="0">
              <a:latin typeface="+mj-lt"/>
            </a:endParaRPr>
          </a:p>
        </p:txBody>
      </p:sp>
      <p:sp>
        <p:nvSpPr>
          <p:cNvPr id="31" name="Rounded Rectangle 30"/>
          <p:cNvSpPr/>
          <p:nvPr/>
        </p:nvSpPr>
        <p:spPr>
          <a:xfrm>
            <a:off x="457200" y="1971020"/>
            <a:ext cx="2209800" cy="3581400"/>
          </a:xfrm>
          <a:prstGeom prst="round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lowchart: Magnetic Disk 31"/>
          <p:cNvSpPr/>
          <p:nvPr/>
        </p:nvSpPr>
        <p:spPr>
          <a:xfrm>
            <a:off x="698500" y="3880486"/>
            <a:ext cx="1600200" cy="1219200"/>
          </a:xfrm>
          <a:prstGeom prst="flowChartMagneticDisk">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ounded Rectangle 32"/>
          <p:cNvSpPr/>
          <p:nvPr/>
        </p:nvSpPr>
        <p:spPr>
          <a:xfrm>
            <a:off x="3505200" y="2861514"/>
            <a:ext cx="2133600" cy="198120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p:cNvSpPr/>
          <p:nvPr/>
        </p:nvSpPr>
        <p:spPr>
          <a:xfrm>
            <a:off x="850900" y="4300955"/>
            <a:ext cx="1433406" cy="646331"/>
          </a:xfrm>
          <a:prstGeom prst="rect">
            <a:avLst/>
          </a:prstGeom>
        </p:spPr>
        <p:txBody>
          <a:bodyPr wrap="none">
            <a:spAutoFit/>
          </a:bodyPr>
          <a:lstStyle/>
          <a:p>
            <a:pPr lvl="1" indent="-457200"/>
            <a:r>
              <a:rPr lang="en-US" b="1" dirty="0" smtClean="0">
                <a:latin typeface="+mj-lt"/>
              </a:rPr>
              <a:t>monolingual </a:t>
            </a:r>
            <a:endParaRPr lang="en-US" b="1" dirty="0" smtClean="0">
              <a:latin typeface="+mj-lt"/>
            </a:endParaRPr>
          </a:p>
          <a:p>
            <a:pPr lvl="1" indent="-457200"/>
            <a:r>
              <a:rPr lang="en-US" b="1" dirty="0" smtClean="0">
                <a:latin typeface="+mj-lt"/>
              </a:rPr>
              <a:t>plain </a:t>
            </a:r>
            <a:r>
              <a:rPr lang="en-US" b="1" dirty="0" smtClean="0">
                <a:latin typeface="+mj-lt"/>
              </a:rPr>
              <a:t>corpus</a:t>
            </a:r>
          </a:p>
        </p:txBody>
      </p:sp>
      <p:sp>
        <p:nvSpPr>
          <p:cNvPr id="37" name="Rectangle 36"/>
          <p:cNvSpPr/>
          <p:nvPr/>
        </p:nvSpPr>
        <p:spPr>
          <a:xfrm>
            <a:off x="3429000" y="2275820"/>
            <a:ext cx="2293513" cy="523220"/>
          </a:xfrm>
          <a:prstGeom prst="rect">
            <a:avLst/>
          </a:prstGeom>
        </p:spPr>
        <p:txBody>
          <a:bodyPr wrap="none">
            <a:spAutoFit/>
          </a:bodyPr>
          <a:lstStyle/>
          <a:p>
            <a:pPr lvl="1" indent="-457200"/>
            <a:r>
              <a:rPr lang="en-US" sz="2800" b="1" dirty="0" smtClean="0">
                <a:latin typeface="+mj-lt"/>
              </a:rPr>
              <a:t>Bootstrapping</a:t>
            </a:r>
          </a:p>
        </p:txBody>
      </p:sp>
      <p:sp>
        <p:nvSpPr>
          <p:cNvPr id="38" name="Folded Corner 37"/>
          <p:cNvSpPr/>
          <p:nvPr/>
        </p:nvSpPr>
        <p:spPr>
          <a:xfrm>
            <a:off x="6769100" y="2199620"/>
            <a:ext cx="1689100" cy="1172029"/>
          </a:xfrm>
          <a:prstGeom prst="foldedCorner">
            <a:avLst/>
          </a:prstGeom>
          <a:solidFill>
            <a:schemeClr val="tx2">
              <a:lumMod val="20000"/>
              <a:lumOff val="8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olded Corner 38"/>
          <p:cNvSpPr/>
          <p:nvPr/>
        </p:nvSpPr>
        <p:spPr>
          <a:xfrm>
            <a:off x="6769100" y="3999391"/>
            <a:ext cx="1689100" cy="1172029"/>
          </a:xfrm>
          <a:prstGeom prst="foldedCorner">
            <a:avLst/>
          </a:prstGeom>
          <a:solidFill>
            <a:schemeClr val="accent6">
              <a:lumMod val="60000"/>
              <a:lumOff val="4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p:cNvSpPr/>
          <p:nvPr/>
        </p:nvSpPr>
        <p:spPr>
          <a:xfrm>
            <a:off x="6811890" y="2275820"/>
            <a:ext cx="1570110" cy="954107"/>
          </a:xfrm>
          <a:prstGeom prst="rect">
            <a:avLst/>
          </a:prstGeom>
        </p:spPr>
        <p:txBody>
          <a:bodyPr wrap="none">
            <a:spAutoFit/>
          </a:bodyPr>
          <a:lstStyle/>
          <a:p>
            <a:pPr lvl="1" indent="-457200" algn="ctr"/>
            <a:r>
              <a:rPr lang="en-US" sz="2800" b="1" dirty="0" smtClean="0">
                <a:solidFill>
                  <a:schemeClr val="tx2">
                    <a:lumMod val="60000"/>
                    <a:lumOff val="40000"/>
                  </a:schemeClr>
                </a:solidFill>
                <a:latin typeface="+mj-lt"/>
              </a:rPr>
              <a:t>more</a:t>
            </a:r>
          </a:p>
          <a:p>
            <a:pPr lvl="1" indent="-457200" algn="ctr"/>
            <a:r>
              <a:rPr lang="en-US" sz="2800" b="1" dirty="0" smtClean="0">
                <a:solidFill>
                  <a:schemeClr val="tx2">
                    <a:lumMod val="60000"/>
                    <a:lumOff val="40000"/>
                  </a:schemeClr>
                </a:solidFill>
                <a:latin typeface="+mj-lt"/>
              </a:rPr>
              <a:t>instances</a:t>
            </a:r>
            <a:endParaRPr lang="en-US" sz="2800" b="1" dirty="0" smtClean="0">
              <a:solidFill>
                <a:schemeClr val="tx2">
                  <a:lumMod val="60000"/>
                  <a:lumOff val="40000"/>
                </a:schemeClr>
              </a:solidFill>
              <a:latin typeface="+mj-lt"/>
            </a:endParaRPr>
          </a:p>
        </p:txBody>
      </p:sp>
      <p:sp>
        <p:nvSpPr>
          <p:cNvPr id="45" name="Rectangle 44"/>
          <p:cNvSpPr/>
          <p:nvPr/>
        </p:nvSpPr>
        <p:spPr>
          <a:xfrm>
            <a:off x="6944491" y="4333221"/>
            <a:ext cx="1437509" cy="523220"/>
          </a:xfrm>
          <a:prstGeom prst="rect">
            <a:avLst/>
          </a:prstGeom>
        </p:spPr>
        <p:txBody>
          <a:bodyPr wrap="none">
            <a:spAutoFit/>
          </a:bodyPr>
          <a:lstStyle/>
          <a:p>
            <a:pPr lvl="1" indent="-457200"/>
            <a:r>
              <a:rPr lang="en-US" sz="2800" b="1" dirty="0" smtClean="0">
                <a:solidFill>
                  <a:srgbClr val="C00000"/>
                </a:solidFill>
                <a:latin typeface="+mj-lt"/>
              </a:rPr>
              <a:t>patterns</a:t>
            </a:r>
          </a:p>
        </p:txBody>
      </p:sp>
      <p:sp>
        <p:nvSpPr>
          <p:cNvPr id="46" name="Rectangle 45"/>
          <p:cNvSpPr/>
          <p:nvPr/>
        </p:nvSpPr>
        <p:spPr>
          <a:xfrm>
            <a:off x="457200" y="1447800"/>
            <a:ext cx="2133600" cy="523220"/>
          </a:xfrm>
          <a:prstGeom prst="rect">
            <a:avLst/>
          </a:prstGeom>
        </p:spPr>
        <p:txBody>
          <a:bodyPr wrap="square">
            <a:spAutoFit/>
          </a:bodyPr>
          <a:lstStyle/>
          <a:p>
            <a:pPr lvl="1" indent="-457200" algn="ctr"/>
            <a:r>
              <a:rPr lang="en-US" sz="2800" b="1" dirty="0" smtClean="0">
                <a:latin typeface="+mj-lt"/>
              </a:rPr>
              <a:t>INPUT</a:t>
            </a:r>
            <a:endParaRPr lang="en-US" sz="2800" b="1" dirty="0" smtClean="0">
              <a:latin typeface="+mj-lt"/>
            </a:endParaRPr>
          </a:p>
        </p:txBody>
      </p:sp>
      <p:sp>
        <p:nvSpPr>
          <p:cNvPr id="57" name="Rounded Rectangle 56"/>
          <p:cNvSpPr/>
          <p:nvPr/>
        </p:nvSpPr>
        <p:spPr>
          <a:xfrm>
            <a:off x="6477000" y="1971020"/>
            <a:ext cx="2209800" cy="3581400"/>
          </a:xfrm>
          <a:prstGeom prst="round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p:cNvSpPr/>
          <p:nvPr/>
        </p:nvSpPr>
        <p:spPr>
          <a:xfrm>
            <a:off x="6477000" y="1447800"/>
            <a:ext cx="2133600" cy="523220"/>
          </a:xfrm>
          <a:prstGeom prst="rect">
            <a:avLst/>
          </a:prstGeom>
        </p:spPr>
        <p:txBody>
          <a:bodyPr wrap="square">
            <a:spAutoFit/>
          </a:bodyPr>
          <a:lstStyle/>
          <a:p>
            <a:pPr lvl="1" indent="-457200" algn="ctr"/>
            <a:r>
              <a:rPr lang="en-US" sz="2800" b="1" dirty="0" smtClean="0">
                <a:latin typeface="+mj-lt"/>
              </a:rPr>
              <a:t>OUTPUT</a:t>
            </a:r>
            <a:endParaRPr lang="en-US" sz="2800" b="1" dirty="0" smtClean="0">
              <a:latin typeface="+mj-lt"/>
            </a:endParaRPr>
          </a:p>
        </p:txBody>
      </p:sp>
      <p:cxnSp>
        <p:nvCxnSpPr>
          <p:cNvPr id="59" name="Straight Arrow Connector 58"/>
          <p:cNvCxnSpPr/>
          <p:nvPr/>
        </p:nvCxnSpPr>
        <p:spPr>
          <a:xfrm>
            <a:off x="2819400" y="3004937"/>
            <a:ext cx="596422" cy="426900"/>
          </a:xfrm>
          <a:prstGeom prst="straightConnector1">
            <a:avLst/>
          </a:prstGeom>
          <a:ln w="57150">
            <a:solidFill>
              <a:schemeClr val="bg1">
                <a:lumMod val="50000"/>
              </a:schemeClr>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p:nvPr/>
        </p:nvCxnSpPr>
        <p:spPr>
          <a:xfrm flipV="1">
            <a:off x="2819400" y="3859091"/>
            <a:ext cx="533400" cy="474129"/>
          </a:xfrm>
          <a:prstGeom prst="straightConnector1">
            <a:avLst/>
          </a:prstGeom>
          <a:ln w="57150">
            <a:solidFill>
              <a:schemeClr val="bg1">
                <a:lumMod val="50000"/>
              </a:schemeClr>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61" name="Straight Arrow Connector 60"/>
          <p:cNvCxnSpPr/>
          <p:nvPr/>
        </p:nvCxnSpPr>
        <p:spPr>
          <a:xfrm>
            <a:off x="5791200" y="3854622"/>
            <a:ext cx="596422" cy="426900"/>
          </a:xfrm>
          <a:prstGeom prst="straightConnector1">
            <a:avLst/>
          </a:prstGeom>
          <a:ln w="57150">
            <a:solidFill>
              <a:schemeClr val="bg1">
                <a:lumMod val="50000"/>
              </a:schemeClr>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p:nvPr/>
        </p:nvCxnSpPr>
        <p:spPr>
          <a:xfrm flipV="1">
            <a:off x="5791200" y="2961620"/>
            <a:ext cx="533400" cy="474129"/>
          </a:xfrm>
          <a:prstGeom prst="straightConnector1">
            <a:avLst/>
          </a:prstGeom>
          <a:ln w="57150">
            <a:solidFill>
              <a:schemeClr val="bg1">
                <a:lumMod val="50000"/>
              </a:schemeClr>
            </a:solidFill>
            <a:tailEnd type="arrow" w="lg" len="med"/>
          </a:ln>
        </p:spPr>
        <p:style>
          <a:lnRef idx="1">
            <a:schemeClr val="accent1"/>
          </a:lnRef>
          <a:fillRef idx="0">
            <a:schemeClr val="accent1"/>
          </a:fillRef>
          <a:effectRef idx="0">
            <a:schemeClr val="accent1"/>
          </a:effectRef>
          <a:fontRef idx="minor">
            <a:schemeClr val="tx1"/>
          </a:fontRef>
        </p:style>
      </p:cxnSp>
      <p:grpSp>
        <p:nvGrpSpPr>
          <p:cNvPr id="63" name="Group 24"/>
          <p:cNvGrpSpPr>
            <a:grpSpLocks noChangeAspect="1"/>
          </p:cNvGrpSpPr>
          <p:nvPr/>
        </p:nvGrpSpPr>
        <p:grpSpPr bwMode="auto">
          <a:xfrm>
            <a:off x="3657600" y="2974320"/>
            <a:ext cx="1905000" cy="1968500"/>
            <a:chOff x="1935" y="2205"/>
            <a:chExt cx="889" cy="919"/>
          </a:xfrm>
        </p:grpSpPr>
        <p:sp>
          <p:nvSpPr>
            <p:cNvPr id="64" name="AutoShape 23"/>
            <p:cNvSpPr>
              <a:spLocks noChangeAspect="1" noChangeArrowheads="1" noTextEdit="1"/>
            </p:cNvSpPr>
            <p:nvPr/>
          </p:nvSpPr>
          <p:spPr bwMode="auto">
            <a:xfrm>
              <a:off x="1935" y="2205"/>
              <a:ext cx="889" cy="919"/>
            </a:xfrm>
            <a:prstGeom prst="rect">
              <a:avLst/>
            </a:prstGeom>
            <a:noFill/>
            <a:ln w="9525">
              <a:noFill/>
              <a:miter lim="800000"/>
              <a:headEnd/>
              <a:tailEnd/>
            </a:ln>
          </p:spPr>
          <p:txBody>
            <a:bodyPr/>
            <a:lstStyle/>
            <a:p>
              <a:endParaRPr lang="en-US"/>
            </a:p>
          </p:txBody>
        </p:sp>
        <p:sp>
          <p:nvSpPr>
            <p:cNvPr id="65" name="Freeform 29"/>
            <p:cNvSpPr>
              <a:spLocks/>
            </p:cNvSpPr>
            <p:nvPr/>
          </p:nvSpPr>
          <p:spPr bwMode="auto">
            <a:xfrm>
              <a:off x="2439" y="2415"/>
              <a:ext cx="203" cy="266"/>
            </a:xfrm>
            <a:custGeom>
              <a:avLst/>
              <a:gdLst>
                <a:gd name="T0" fmla="*/ 1 w 405"/>
                <a:gd name="T1" fmla="*/ 1 h 532"/>
                <a:gd name="T2" fmla="*/ 0 w 405"/>
                <a:gd name="T3" fmla="*/ 1 h 532"/>
                <a:gd name="T4" fmla="*/ 1 w 405"/>
                <a:gd name="T5" fmla="*/ 1 h 532"/>
                <a:gd name="T6" fmla="*/ 1 w 405"/>
                <a:gd name="T7" fmla="*/ 1 h 532"/>
                <a:gd name="T8" fmla="*/ 1 w 405"/>
                <a:gd name="T9" fmla="*/ 1 h 532"/>
                <a:gd name="T10" fmla="*/ 1 w 405"/>
                <a:gd name="T11" fmla="*/ 0 h 532"/>
                <a:gd name="T12" fmla="*/ 1 w 405"/>
                <a:gd name="T13" fmla="*/ 1 h 532"/>
                <a:gd name="T14" fmla="*/ 0 60000 65536"/>
                <a:gd name="T15" fmla="*/ 0 60000 65536"/>
                <a:gd name="T16" fmla="*/ 0 60000 65536"/>
                <a:gd name="T17" fmla="*/ 0 60000 65536"/>
                <a:gd name="T18" fmla="*/ 0 60000 65536"/>
                <a:gd name="T19" fmla="*/ 0 60000 65536"/>
                <a:gd name="T20" fmla="*/ 0 60000 65536"/>
                <a:gd name="T21" fmla="*/ 0 w 405"/>
                <a:gd name="T22" fmla="*/ 0 h 532"/>
                <a:gd name="T23" fmla="*/ 405 w 405"/>
                <a:gd name="T24" fmla="*/ 532 h 5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05" h="532">
                  <a:moveTo>
                    <a:pt x="116" y="209"/>
                  </a:moveTo>
                  <a:lnTo>
                    <a:pt x="0" y="475"/>
                  </a:lnTo>
                  <a:lnTo>
                    <a:pt x="87" y="532"/>
                  </a:lnTo>
                  <a:lnTo>
                    <a:pt x="289" y="325"/>
                  </a:lnTo>
                  <a:lnTo>
                    <a:pt x="405" y="59"/>
                  </a:lnTo>
                  <a:lnTo>
                    <a:pt x="317" y="0"/>
                  </a:lnTo>
                  <a:lnTo>
                    <a:pt x="116" y="209"/>
                  </a:lnTo>
                  <a:close/>
                </a:path>
              </a:pathLst>
            </a:custGeom>
            <a:solidFill>
              <a:srgbClr val="FFFFFF"/>
            </a:solidFill>
            <a:ln w="9525">
              <a:noFill/>
              <a:round/>
              <a:headEnd/>
              <a:tailEnd/>
            </a:ln>
          </p:spPr>
          <p:txBody>
            <a:bodyPr/>
            <a:lstStyle/>
            <a:p>
              <a:endParaRPr lang="ja-JP" altLang="en-US"/>
            </a:p>
          </p:txBody>
        </p:sp>
        <p:sp>
          <p:nvSpPr>
            <p:cNvPr id="66" name="Freeform 30"/>
            <p:cNvSpPr>
              <a:spLocks/>
            </p:cNvSpPr>
            <p:nvPr/>
          </p:nvSpPr>
          <p:spPr bwMode="auto">
            <a:xfrm>
              <a:off x="2408" y="2447"/>
              <a:ext cx="265" cy="201"/>
            </a:xfrm>
            <a:custGeom>
              <a:avLst/>
              <a:gdLst>
                <a:gd name="T0" fmla="*/ 1 w 530"/>
                <a:gd name="T1" fmla="*/ 0 h 403"/>
                <a:gd name="T2" fmla="*/ 1 w 530"/>
                <a:gd name="T3" fmla="*/ 0 h 403"/>
                <a:gd name="T4" fmla="*/ 1 w 530"/>
                <a:gd name="T5" fmla="*/ 0 h 403"/>
                <a:gd name="T6" fmla="*/ 1 w 530"/>
                <a:gd name="T7" fmla="*/ 0 h 403"/>
                <a:gd name="T8" fmla="*/ 1 w 530"/>
                <a:gd name="T9" fmla="*/ 0 h 403"/>
                <a:gd name="T10" fmla="*/ 0 w 530"/>
                <a:gd name="T11" fmla="*/ 0 h 403"/>
                <a:gd name="T12" fmla="*/ 1 w 530"/>
                <a:gd name="T13" fmla="*/ 0 h 403"/>
                <a:gd name="T14" fmla="*/ 0 60000 65536"/>
                <a:gd name="T15" fmla="*/ 0 60000 65536"/>
                <a:gd name="T16" fmla="*/ 0 60000 65536"/>
                <a:gd name="T17" fmla="*/ 0 60000 65536"/>
                <a:gd name="T18" fmla="*/ 0 60000 65536"/>
                <a:gd name="T19" fmla="*/ 0 60000 65536"/>
                <a:gd name="T20" fmla="*/ 0 60000 65536"/>
                <a:gd name="T21" fmla="*/ 0 w 530"/>
                <a:gd name="T22" fmla="*/ 0 h 403"/>
                <a:gd name="T23" fmla="*/ 530 w 530"/>
                <a:gd name="T24" fmla="*/ 403 h 40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30" h="403">
                  <a:moveTo>
                    <a:pt x="207" y="287"/>
                  </a:moveTo>
                  <a:lnTo>
                    <a:pt x="473" y="403"/>
                  </a:lnTo>
                  <a:lnTo>
                    <a:pt x="530" y="317"/>
                  </a:lnTo>
                  <a:lnTo>
                    <a:pt x="323" y="116"/>
                  </a:lnTo>
                  <a:lnTo>
                    <a:pt x="57" y="0"/>
                  </a:lnTo>
                  <a:lnTo>
                    <a:pt x="0" y="85"/>
                  </a:lnTo>
                  <a:lnTo>
                    <a:pt x="207" y="287"/>
                  </a:lnTo>
                  <a:close/>
                </a:path>
              </a:pathLst>
            </a:custGeom>
            <a:solidFill>
              <a:srgbClr val="FFFFFF"/>
            </a:solidFill>
            <a:ln w="9525">
              <a:noFill/>
              <a:round/>
              <a:headEnd/>
              <a:tailEnd/>
            </a:ln>
          </p:spPr>
          <p:txBody>
            <a:bodyPr/>
            <a:lstStyle/>
            <a:p>
              <a:endParaRPr lang="ja-JP" altLang="en-US"/>
            </a:p>
          </p:txBody>
        </p:sp>
        <p:sp>
          <p:nvSpPr>
            <p:cNvPr id="67" name="Freeform 31"/>
            <p:cNvSpPr>
              <a:spLocks/>
            </p:cNvSpPr>
            <p:nvPr/>
          </p:nvSpPr>
          <p:spPr bwMode="auto">
            <a:xfrm>
              <a:off x="2488" y="2403"/>
              <a:ext cx="105" cy="289"/>
            </a:xfrm>
            <a:custGeom>
              <a:avLst/>
              <a:gdLst>
                <a:gd name="T0" fmla="*/ 0 w 211"/>
                <a:gd name="T1" fmla="*/ 1 h 578"/>
                <a:gd name="T2" fmla="*/ 0 w 211"/>
                <a:gd name="T3" fmla="*/ 1 h 578"/>
                <a:gd name="T4" fmla="*/ 0 w 211"/>
                <a:gd name="T5" fmla="*/ 1 h 578"/>
                <a:gd name="T6" fmla="*/ 0 w 211"/>
                <a:gd name="T7" fmla="*/ 1 h 578"/>
                <a:gd name="T8" fmla="*/ 0 w 211"/>
                <a:gd name="T9" fmla="*/ 0 h 578"/>
                <a:gd name="T10" fmla="*/ 0 w 211"/>
                <a:gd name="T11" fmla="*/ 1 h 578"/>
                <a:gd name="T12" fmla="*/ 0 w 211"/>
                <a:gd name="T13" fmla="*/ 1 h 578"/>
                <a:gd name="T14" fmla="*/ 0 60000 65536"/>
                <a:gd name="T15" fmla="*/ 0 60000 65536"/>
                <a:gd name="T16" fmla="*/ 0 60000 65536"/>
                <a:gd name="T17" fmla="*/ 0 60000 65536"/>
                <a:gd name="T18" fmla="*/ 0 60000 65536"/>
                <a:gd name="T19" fmla="*/ 0 60000 65536"/>
                <a:gd name="T20" fmla="*/ 0 60000 65536"/>
                <a:gd name="T21" fmla="*/ 0 w 211"/>
                <a:gd name="T22" fmla="*/ 0 h 578"/>
                <a:gd name="T23" fmla="*/ 211 w 211"/>
                <a:gd name="T24" fmla="*/ 578 h 57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1" h="578">
                  <a:moveTo>
                    <a:pt x="4" y="309"/>
                  </a:moveTo>
                  <a:lnTo>
                    <a:pt x="109" y="578"/>
                  </a:lnTo>
                  <a:lnTo>
                    <a:pt x="211" y="559"/>
                  </a:lnTo>
                  <a:lnTo>
                    <a:pt x="207" y="270"/>
                  </a:lnTo>
                  <a:lnTo>
                    <a:pt x="102" y="0"/>
                  </a:lnTo>
                  <a:lnTo>
                    <a:pt x="0" y="20"/>
                  </a:lnTo>
                  <a:lnTo>
                    <a:pt x="4" y="309"/>
                  </a:lnTo>
                  <a:close/>
                </a:path>
              </a:pathLst>
            </a:custGeom>
            <a:solidFill>
              <a:srgbClr val="FFFFFF"/>
            </a:solidFill>
            <a:ln w="9525">
              <a:noFill/>
              <a:round/>
              <a:headEnd/>
              <a:tailEnd/>
            </a:ln>
          </p:spPr>
          <p:txBody>
            <a:bodyPr/>
            <a:lstStyle/>
            <a:p>
              <a:endParaRPr lang="ja-JP" altLang="en-US"/>
            </a:p>
          </p:txBody>
        </p:sp>
        <p:sp>
          <p:nvSpPr>
            <p:cNvPr id="68" name="Freeform 32"/>
            <p:cNvSpPr>
              <a:spLocks/>
            </p:cNvSpPr>
            <p:nvPr/>
          </p:nvSpPr>
          <p:spPr bwMode="auto">
            <a:xfrm>
              <a:off x="2396" y="2495"/>
              <a:ext cx="289" cy="105"/>
            </a:xfrm>
            <a:custGeom>
              <a:avLst/>
              <a:gdLst>
                <a:gd name="T0" fmla="*/ 0 w 579"/>
                <a:gd name="T1" fmla="*/ 0 h 211"/>
                <a:gd name="T2" fmla="*/ 1 w 579"/>
                <a:gd name="T3" fmla="*/ 0 h 211"/>
                <a:gd name="T4" fmla="*/ 1 w 579"/>
                <a:gd name="T5" fmla="*/ 0 h 211"/>
                <a:gd name="T6" fmla="*/ 0 w 579"/>
                <a:gd name="T7" fmla="*/ 0 h 211"/>
                <a:gd name="T8" fmla="*/ 0 w 579"/>
                <a:gd name="T9" fmla="*/ 0 h 211"/>
                <a:gd name="T10" fmla="*/ 0 w 579"/>
                <a:gd name="T11" fmla="*/ 0 h 211"/>
                <a:gd name="T12" fmla="*/ 0 w 579"/>
                <a:gd name="T13" fmla="*/ 0 h 211"/>
                <a:gd name="T14" fmla="*/ 0 60000 65536"/>
                <a:gd name="T15" fmla="*/ 0 60000 65536"/>
                <a:gd name="T16" fmla="*/ 0 60000 65536"/>
                <a:gd name="T17" fmla="*/ 0 60000 65536"/>
                <a:gd name="T18" fmla="*/ 0 60000 65536"/>
                <a:gd name="T19" fmla="*/ 0 60000 65536"/>
                <a:gd name="T20" fmla="*/ 0 60000 65536"/>
                <a:gd name="T21" fmla="*/ 0 w 579"/>
                <a:gd name="T22" fmla="*/ 0 h 211"/>
                <a:gd name="T23" fmla="*/ 579 w 579"/>
                <a:gd name="T24" fmla="*/ 211 h 21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79" h="211">
                  <a:moveTo>
                    <a:pt x="309" y="207"/>
                  </a:moveTo>
                  <a:lnTo>
                    <a:pt x="579" y="102"/>
                  </a:lnTo>
                  <a:lnTo>
                    <a:pt x="559" y="0"/>
                  </a:lnTo>
                  <a:lnTo>
                    <a:pt x="270" y="4"/>
                  </a:lnTo>
                  <a:lnTo>
                    <a:pt x="0" y="109"/>
                  </a:lnTo>
                  <a:lnTo>
                    <a:pt x="20" y="211"/>
                  </a:lnTo>
                  <a:lnTo>
                    <a:pt x="309" y="207"/>
                  </a:lnTo>
                  <a:close/>
                </a:path>
              </a:pathLst>
            </a:custGeom>
            <a:solidFill>
              <a:srgbClr val="FFFFFF"/>
            </a:solidFill>
            <a:ln w="9525">
              <a:noFill/>
              <a:round/>
              <a:headEnd/>
              <a:tailEnd/>
            </a:ln>
          </p:spPr>
          <p:txBody>
            <a:bodyPr/>
            <a:lstStyle/>
            <a:p>
              <a:endParaRPr lang="ja-JP" altLang="en-US"/>
            </a:p>
          </p:txBody>
        </p:sp>
        <p:sp>
          <p:nvSpPr>
            <p:cNvPr id="69" name="Freeform 33"/>
            <p:cNvSpPr>
              <a:spLocks/>
            </p:cNvSpPr>
            <p:nvPr/>
          </p:nvSpPr>
          <p:spPr bwMode="auto">
            <a:xfrm>
              <a:off x="2437" y="2444"/>
              <a:ext cx="208" cy="207"/>
            </a:xfrm>
            <a:custGeom>
              <a:avLst/>
              <a:gdLst>
                <a:gd name="T0" fmla="*/ 1 w 416"/>
                <a:gd name="T1" fmla="*/ 1 h 414"/>
                <a:gd name="T2" fmla="*/ 1 w 416"/>
                <a:gd name="T3" fmla="*/ 1 h 414"/>
                <a:gd name="T4" fmla="*/ 1 w 416"/>
                <a:gd name="T5" fmla="*/ 1 h 414"/>
                <a:gd name="T6" fmla="*/ 0 w 416"/>
                <a:gd name="T7" fmla="*/ 1 h 414"/>
                <a:gd name="T8" fmla="*/ 1 w 416"/>
                <a:gd name="T9" fmla="*/ 1 h 414"/>
                <a:gd name="T10" fmla="*/ 1 w 416"/>
                <a:gd name="T11" fmla="*/ 1 h 414"/>
                <a:gd name="T12" fmla="*/ 1 w 416"/>
                <a:gd name="T13" fmla="*/ 1 h 414"/>
                <a:gd name="T14" fmla="*/ 1 w 416"/>
                <a:gd name="T15" fmla="*/ 1 h 414"/>
                <a:gd name="T16" fmla="*/ 1 w 416"/>
                <a:gd name="T17" fmla="*/ 1 h 414"/>
                <a:gd name="T18" fmla="*/ 1 w 416"/>
                <a:gd name="T19" fmla="*/ 1 h 414"/>
                <a:gd name="T20" fmla="*/ 1 w 416"/>
                <a:gd name="T21" fmla="*/ 1 h 414"/>
                <a:gd name="T22" fmla="*/ 1 w 416"/>
                <a:gd name="T23" fmla="*/ 1 h 414"/>
                <a:gd name="T24" fmla="*/ 1 w 416"/>
                <a:gd name="T25" fmla="*/ 1 h 414"/>
                <a:gd name="T26" fmla="*/ 1 w 416"/>
                <a:gd name="T27" fmla="*/ 1 h 414"/>
                <a:gd name="T28" fmla="*/ 1 w 416"/>
                <a:gd name="T29" fmla="*/ 1 h 414"/>
                <a:gd name="T30" fmla="*/ 1 w 416"/>
                <a:gd name="T31" fmla="*/ 1 h 414"/>
                <a:gd name="T32" fmla="*/ 1 w 416"/>
                <a:gd name="T33" fmla="*/ 1 h 414"/>
                <a:gd name="T34" fmla="*/ 1 w 416"/>
                <a:gd name="T35" fmla="*/ 1 h 414"/>
                <a:gd name="T36" fmla="*/ 1 w 416"/>
                <a:gd name="T37" fmla="*/ 1 h 414"/>
                <a:gd name="T38" fmla="*/ 1 w 416"/>
                <a:gd name="T39" fmla="*/ 1 h 414"/>
                <a:gd name="T40" fmla="*/ 1 w 416"/>
                <a:gd name="T41" fmla="*/ 1 h 414"/>
                <a:gd name="T42" fmla="*/ 1 w 416"/>
                <a:gd name="T43" fmla="*/ 1 h 414"/>
                <a:gd name="T44" fmla="*/ 1 w 416"/>
                <a:gd name="T45" fmla="*/ 1 h 414"/>
                <a:gd name="T46" fmla="*/ 1 w 416"/>
                <a:gd name="T47" fmla="*/ 1 h 414"/>
                <a:gd name="T48" fmla="*/ 1 w 416"/>
                <a:gd name="T49" fmla="*/ 1 h 414"/>
                <a:gd name="T50" fmla="*/ 1 w 416"/>
                <a:gd name="T51" fmla="*/ 1 h 414"/>
                <a:gd name="T52" fmla="*/ 1 w 416"/>
                <a:gd name="T53" fmla="*/ 1 h 414"/>
                <a:gd name="T54" fmla="*/ 1 w 416"/>
                <a:gd name="T55" fmla="*/ 1 h 414"/>
                <a:gd name="T56" fmla="*/ 1 w 416"/>
                <a:gd name="T57" fmla="*/ 1 h 414"/>
                <a:gd name="T58" fmla="*/ 1 w 416"/>
                <a:gd name="T59" fmla="*/ 1 h 414"/>
                <a:gd name="T60" fmla="*/ 1 w 416"/>
                <a:gd name="T61" fmla="*/ 1 h 414"/>
                <a:gd name="T62" fmla="*/ 1 w 416"/>
                <a:gd name="T63" fmla="*/ 1 h 414"/>
                <a:gd name="T64" fmla="*/ 1 w 416"/>
                <a:gd name="T65" fmla="*/ 1 h 414"/>
                <a:gd name="T66" fmla="*/ 1 w 416"/>
                <a:gd name="T67" fmla="*/ 1 h 414"/>
                <a:gd name="T68" fmla="*/ 1 w 416"/>
                <a:gd name="T69" fmla="*/ 1 h 414"/>
                <a:gd name="T70" fmla="*/ 1 w 416"/>
                <a:gd name="T71" fmla="*/ 1 h 414"/>
                <a:gd name="T72" fmla="*/ 1 w 416"/>
                <a:gd name="T73" fmla="*/ 1 h 414"/>
                <a:gd name="T74" fmla="*/ 1 w 416"/>
                <a:gd name="T75" fmla="*/ 1 h 414"/>
                <a:gd name="T76" fmla="*/ 1 w 416"/>
                <a:gd name="T77" fmla="*/ 0 h 414"/>
                <a:gd name="T78" fmla="*/ 1 w 416"/>
                <a:gd name="T79" fmla="*/ 1 h 414"/>
                <a:gd name="T80" fmla="*/ 1 w 416"/>
                <a:gd name="T81" fmla="*/ 1 h 414"/>
                <a:gd name="T82" fmla="*/ 1 w 416"/>
                <a:gd name="T83" fmla="*/ 1 h 414"/>
                <a:gd name="T84" fmla="*/ 1 w 416"/>
                <a:gd name="T85" fmla="*/ 1 h 414"/>
                <a:gd name="T86" fmla="*/ 1 w 416"/>
                <a:gd name="T87" fmla="*/ 1 h 414"/>
                <a:gd name="T88" fmla="*/ 1 w 416"/>
                <a:gd name="T89" fmla="*/ 1 h 414"/>
                <a:gd name="T90" fmla="*/ 1 w 416"/>
                <a:gd name="T91" fmla="*/ 1 h 414"/>
                <a:gd name="T92" fmla="*/ 1 w 416"/>
                <a:gd name="T93" fmla="*/ 1 h 414"/>
                <a:gd name="T94" fmla="*/ 1 w 416"/>
                <a:gd name="T95" fmla="*/ 1 h 414"/>
                <a:gd name="T96" fmla="*/ 1 w 416"/>
                <a:gd name="T97" fmla="*/ 1 h 414"/>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416"/>
                <a:gd name="T148" fmla="*/ 0 h 414"/>
                <a:gd name="T149" fmla="*/ 416 w 416"/>
                <a:gd name="T150" fmla="*/ 414 h 414"/>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416" h="414">
                  <a:moveTo>
                    <a:pt x="36" y="91"/>
                  </a:moveTo>
                  <a:lnTo>
                    <a:pt x="16" y="129"/>
                  </a:lnTo>
                  <a:lnTo>
                    <a:pt x="4" y="168"/>
                  </a:lnTo>
                  <a:lnTo>
                    <a:pt x="0" y="207"/>
                  </a:lnTo>
                  <a:lnTo>
                    <a:pt x="6" y="248"/>
                  </a:lnTo>
                  <a:lnTo>
                    <a:pt x="16" y="286"/>
                  </a:lnTo>
                  <a:lnTo>
                    <a:pt x="36" y="321"/>
                  </a:lnTo>
                  <a:lnTo>
                    <a:pt x="61" y="354"/>
                  </a:lnTo>
                  <a:lnTo>
                    <a:pt x="93" y="380"/>
                  </a:lnTo>
                  <a:lnTo>
                    <a:pt x="111" y="391"/>
                  </a:lnTo>
                  <a:lnTo>
                    <a:pt x="131" y="400"/>
                  </a:lnTo>
                  <a:lnTo>
                    <a:pt x="148" y="407"/>
                  </a:lnTo>
                  <a:lnTo>
                    <a:pt x="168" y="411"/>
                  </a:lnTo>
                  <a:lnTo>
                    <a:pt x="189" y="414"/>
                  </a:lnTo>
                  <a:lnTo>
                    <a:pt x="209" y="414"/>
                  </a:lnTo>
                  <a:lnTo>
                    <a:pt x="229" y="414"/>
                  </a:lnTo>
                  <a:lnTo>
                    <a:pt x="248" y="411"/>
                  </a:lnTo>
                  <a:lnTo>
                    <a:pt x="268" y="405"/>
                  </a:lnTo>
                  <a:lnTo>
                    <a:pt x="286" y="400"/>
                  </a:lnTo>
                  <a:lnTo>
                    <a:pt x="304" y="391"/>
                  </a:lnTo>
                  <a:lnTo>
                    <a:pt x="322" y="380"/>
                  </a:lnTo>
                  <a:lnTo>
                    <a:pt x="338" y="370"/>
                  </a:lnTo>
                  <a:lnTo>
                    <a:pt x="354" y="355"/>
                  </a:lnTo>
                  <a:lnTo>
                    <a:pt x="368" y="339"/>
                  </a:lnTo>
                  <a:lnTo>
                    <a:pt x="380" y="323"/>
                  </a:lnTo>
                  <a:lnTo>
                    <a:pt x="400" y="286"/>
                  </a:lnTo>
                  <a:lnTo>
                    <a:pt x="413" y="248"/>
                  </a:lnTo>
                  <a:lnTo>
                    <a:pt x="416" y="207"/>
                  </a:lnTo>
                  <a:lnTo>
                    <a:pt x="411" y="168"/>
                  </a:lnTo>
                  <a:lnTo>
                    <a:pt x="400" y="131"/>
                  </a:lnTo>
                  <a:lnTo>
                    <a:pt x="380" y="95"/>
                  </a:lnTo>
                  <a:lnTo>
                    <a:pt x="355" y="63"/>
                  </a:lnTo>
                  <a:lnTo>
                    <a:pt x="323" y="36"/>
                  </a:lnTo>
                  <a:lnTo>
                    <a:pt x="306" y="25"/>
                  </a:lnTo>
                  <a:lnTo>
                    <a:pt x="286" y="16"/>
                  </a:lnTo>
                  <a:lnTo>
                    <a:pt x="268" y="9"/>
                  </a:lnTo>
                  <a:lnTo>
                    <a:pt x="248" y="4"/>
                  </a:lnTo>
                  <a:lnTo>
                    <a:pt x="227" y="2"/>
                  </a:lnTo>
                  <a:lnTo>
                    <a:pt x="207" y="0"/>
                  </a:lnTo>
                  <a:lnTo>
                    <a:pt x="188" y="2"/>
                  </a:lnTo>
                  <a:lnTo>
                    <a:pt x="168" y="4"/>
                  </a:lnTo>
                  <a:lnTo>
                    <a:pt x="148" y="9"/>
                  </a:lnTo>
                  <a:lnTo>
                    <a:pt x="131" y="15"/>
                  </a:lnTo>
                  <a:lnTo>
                    <a:pt x="113" y="23"/>
                  </a:lnTo>
                  <a:lnTo>
                    <a:pt x="95" y="34"/>
                  </a:lnTo>
                  <a:lnTo>
                    <a:pt x="79" y="45"/>
                  </a:lnTo>
                  <a:lnTo>
                    <a:pt x="63" y="59"/>
                  </a:lnTo>
                  <a:lnTo>
                    <a:pt x="48" y="75"/>
                  </a:lnTo>
                  <a:lnTo>
                    <a:pt x="36" y="91"/>
                  </a:lnTo>
                  <a:close/>
                </a:path>
              </a:pathLst>
            </a:custGeom>
            <a:solidFill>
              <a:srgbClr val="FFFFFF"/>
            </a:solidFill>
            <a:ln w="9525">
              <a:noFill/>
              <a:round/>
              <a:headEnd/>
              <a:tailEnd/>
            </a:ln>
          </p:spPr>
          <p:txBody>
            <a:bodyPr/>
            <a:lstStyle/>
            <a:p>
              <a:endParaRPr lang="ja-JP" altLang="en-US"/>
            </a:p>
          </p:txBody>
        </p:sp>
        <p:sp>
          <p:nvSpPr>
            <p:cNvPr id="70" name="Freeform 34"/>
            <p:cNvSpPr>
              <a:spLocks noEditPoints="1"/>
            </p:cNvSpPr>
            <p:nvPr/>
          </p:nvSpPr>
          <p:spPr bwMode="auto">
            <a:xfrm>
              <a:off x="2413" y="2419"/>
              <a:ext cx="256" cy="257"/>
            </a:xfrm>
            <a:custGeom>
              <a:avLst/>
              <a:gdLst>
                <a:gd name="T0" fmla="*/ 1 w 512"/>
                <a:gd name="T1" fmla="*/ 1 h 514"/>
                <a:gd name="T2" fmla="*/ 1 w 512"/>
                <a:gd name="T3" fmla="*/ 1 h 514"/>
                <a:gd name="T4" fmla="*/ 1 w 512"/>
                <a:gd name="T5" fmla="*/ 1 h 514"/>
                <a:gd name="T6" fmla="*/ 1 w 512"/>
                <a:gd name="T7" fmla="*/ 1 h 514"/>
                <a:gd name="T8" fmla="*/ 1 w 512"/>
                <a:gd name="T9" fmla="*/ 1 h 514"/>
                <a:gd name="T10" fmla="*/ 1 w 512"/>
                <a:gd name="T11" fmla="*/ 1 h 514"/>
                <a:gd name="T12" fmla="*/ 1 w 512"/>
                <a:gd name="T13" fmla="*/ 1 h 514"/>
                <a:gd name="T14" fmla="*/ 1 w 512"/>
                <a:gd name="T15" fmla="*/ 1 h 514"/>
                <a:gd name="T16" fmla="*/ 1 w 512"/>
                <a:gd name="T17" fmla="*/ 1 h 514"/>
                <a:gd name="T18" fmla="*/ 1 w 512"/>
                <a:gd name="T19" fmla="*/ 1 h 514"/>
                <a:gd name="T20" fmla="*/ 1 w 512"/>
                <a:gd name="T21" fmla="*/ 1 h 514"/>
                <a:gd name="T22" fmla="*/ 1 w 512"/>
                <a:gd name="T23" fmla="*/ 1 h 514"/>
                <a:gd name="T24" fmla="*/ 1 w 512"/>
                <a:gd name="T25" fmla="*/ 1 h 514"/>
                <a:gd name="T26" fmla="*/ 1 w 512"/>
                <a:gd name="T27" fmla="*/ 1 h 514"/>
                <a:gd name="T28" fmla="*/ 1 w 512"/>
                <a:gd name="T29" fmla="*/ 1 h 514"/>
                <a:gd name="T30" fmla="*/ 1 w 512"/>
                <a:gd name="T31" fmla="*/ 1 h 514"/>
                <a:gd name="T32" fmla="*/ 1 w 512"/>
                <a:gd name="T33" fmla="*/ 1 h 514"/>
                <a:gd name="T34" fmla="*/ 1 w 512"/>
                <a:gd name="T35" fmla="*/ 1 h 514"/>
                <a:gd name="T36" fmla="*/ 1 w 512"/>
                <a:gd name="T37" fmla="*/ 1 h 514"/>
                <a:gd name="T38" fmla="*/ 1 w 512"/>
                <a:gd name="T39" fmla="*/ 1 h 514"/>
                <a:gd name="T40" fmla="*/ 1 w 512"/>
                <a:gd name="T41" fmla="*/ 1 h 514"/>
                <a:gd name="T42" fmla="*/ 1 w 512"/>
                <a:gd name="T43" fmla="*/ 1 h 514"/>
                <a:gd name="T44" fmla="*/ 1 w 512"/>
                <a:gd name="T45" fmla="*/ 1 h 514"/>
                <a:gd name="T46" fmla="*/ 1 w 512"/>
                <a:gd name="T47" fmla="*/ 0 h 514"/>
                <a:gd name="T48" fmla="*/ 1 w 512"/>
                <a:gd name="T49" fmla="*/ 1 h 514"/>
                <a:gd name="T50" fmla="*/ 1 w 512"/>
                <a:gd name="T51" fmla="*/ 1 h 514"/>
                <a:gd name="T52" fmla="*/ 1 w 512"/>
                <a:gd name="T53" fmla="*/ 1 h 514"/>
                <a:gd name="T54" fmla="*/ 1 w 512"/>
                <a:gd name="T55" fmla="*/ 1 h 514"/>
                <a:gd name="T56" fmla="*/ 1 w 512"/>
                <a:gd name="T57" fmla="*/ 1 h 514"/>
                <a:gd name="T58" fmla="*/ 1 w 512"/>
                <a:gd name="T59" fmla="*/ 1 h 514"/>
                <a:gd name="T60" fmla="*/ 1 w 512"/>
                <a:gd name="T61" fmla="*/ 1 h 514"/>
                <a:gd name="T62" fmla="*/ 1 w 512"/>
                <a:gd name="T63" fmla="*/ 1 h 514"/>
                <a:gd name="T64" fmla="*/ 1 w 512"/>
                <a:gd name="T65" fmla="*/ 1 h 514"/>
                <a:gd name="T66" fmla="*/ 1 w 512"/>
                <a:gd name="T67" fmla="*/ 1 h 514"/>
                <a:gd name="T68" fmla="*/ 1 w 512"/>
                <a:gd name="T69" fmla="*/ 1 h 514"/>
                <a:gd name="T70" fmla="*/ 1 w 512"/>
                <a:gd name="T71" fmla="*/ 1 h 514"/>
                <a:gd name="T72" fmla="*/ 1 w 512"/>
                <a:gd name="T73" fmla="*/ 1 h 514"/>
                <a:gd name="T74" fmla="*/ 1 w 512"/>
                <a:gd name="T75" fmla="*/ 1 h 514"/>
                <a:gd name="T76" fmla="*/ 1 w 512"/>
                <a:gd name="T77" fmla="*/ 1 h 514"/>
                <a:gd name="T78" fmla="*/ 1 w 512"/>
                <a:gd name="T79" fmla="*/ 1 h 514"/>
                <a:gd name="T80" fmla="*/ 1 w 512"/>
                <a:gd name="T81" fmla="*/ 1 h 514"/>
                <a:gd name="T82" fmla="*/ 1 w 512"/>
                <a:gd name="T83" fmla="*/ 1 h 514"/>
                <a:gd name="T84" fmla="*/ 1 w 512"/>
                <a:gd name="T85" fmla="*/ 1 h 514"/>
                <a:gd name="T86" fmla="*/ 1 w 512"/>
                <a:gd name="T87" fmla="*/ 1 h 514"/>
                <a:gd name="T88" fmla="*/ 1 w 512"/>
                <a:gd name="T89" fmla="*/ 1 h 514"/>
                <a:gd name="T90" fmla="*/ 1 w 512"/>
                <a:gd name="T91" fmla="*/ 1 h 514"/>
                <a:gd name="T92" fmla="*/ 1 w 512"/>
                <a:gd name="T93" fmla="*/ 1 h 514"/>
                <a:gd name="T94" fmla="*/ 1 w 512"/>
                <a:gd name="T95" fmla="*/ 1 h 514"/>
                <a:gd name="T96" fmla="*/ 1 w 512"/>
                <a:gd name="T97" fmla="*/ 1 h 514"/>
                <a:gd name="T98" fmla="*/ 1 w 512"/>
                <a:gd name="T99" fmla="*/ 1 h 514"/>
                <a:gd name="T100" fmla="*/ 1 w 512"/>
                <a:gd name="T101" fmla="*/ 1 h 514"/>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512"/>
                <a:gd name="T154" fmla="*/ 0 h 514"/>
                <a:gd name="T155" fmla="*/ 512 w 512"/>
                <a:gd name="T156" fmla="*/ 514 h 514"/>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512" h="514">
                  <a:moveTo>
                    <a:pt x="207" y="6"/>
                  </a:moveTo>
                  <a:lnTo>
                    <a:pt x="182" y="11"/>
                  </a:lnTo>
                  <a:lnTo>
                    <a:pt x="159" y="20"/>
                  </a:lnTo>
                  <a:lnTo>
                    <a:pt x="136" y="31"/>
                  </a:lnTo>
                  <a:lnTo>
                    <a:pt x="114" y="43"/>
                  </a:lnTo>
                  <a:lnTo>
                    <a:pt x="93" y="57"/>
                  </a:lnTo>
                  <a:lnTo>
                    <a:pt x="75" y="75"/>
                  </a:lnTo>
                  <a:lnTo>
                    <a:pt x="57" y="93"/>
                  </a:lnTo>
                  <a:lnTo>
                    <a:pt x="43" y="114"/>
                  </a:lnTo>
                  <a:lnTo>
                    <a:pt x="18" y="161"/>
                  </a:lnTo>
                  <a:lnTo>
                    <a:pt x="4" y="209"/>
                  </a:lnTo>
                  <a:lnTo>
                    <a:pt x="0" y="257"/>
                  </a:lnTo>
                  <a:lnTo>
                    <a:pt x="4" y="307"/>
                  </a:lnTo>
                  <a:lnTo>
                    <a:pt x="18" y="354"/>
                  </a:lnTo>
                  <a:lnTo>
                    <a:pt x="41" y="398"/>
                  </a:lnTo>
                  <a:lnTo>
                    <a:pt x="73" y="437"/>
                  </a:lnTo>
                  <a:lnTo>
                    <a:pt x="113" y="471"/>
                  </a:lnTo>
                  <a:lnTo>
                    <a:pt x="134" y="484"/>
                  </a:lnTo>
                  <a:lnTo>
                    <a:pt x="157" y="495"/>
                  </a:lnTo>
                  <a:lnTo>
                    <a:pt x="180" y="503"/>
                  </a:lnTo>
                  <a:lnTo>
                    <a:pt x="205" y="509"/>
                  </a:lnTo>
                  <a:lnTo>
                    <a:pt x="230" y="512"/>
                  </a:lnTo>
                  <a:lnTo>
                    <a:pt x="255" y="514"/>
                  </a:lnTo>
                  <a:lnTo>
                    <a:pt x="280" y="512"/>
                  </a:lnTo>
                  <a:lnTo>
                    <a:pt x="305" y="509"/>
                  </a:lnTo>
                  <a:lnTo>
                    <a:pt x="330" y="503"/>
                  </a:lnTo>
                  <a:lnTo>
                    <a:pt x="354" y="495"/>
                  </a:lnTo>
                  <a:lnTo>
                    <a:pt x="377" y="484"/>
                  </a:lnTo>
                  <a:lnTo>
                    <a:pt x="398" y="471"/>
                  </a:lnTo>
                  <a:lnTo>
                    <a:pt x="418" y="457"/>
                  </a:lnTo>
                  <a:lnTo>
                    <a:pt x="437" y="439"/>
                  </a:lnTo>
                  <a:lnTo>
                    <a:pt x="453" y="421"/>
                  </a:lnTo>
                  <a:lnTo>
                    <a:pt x="470" y="400"/>
                  </a:lnTo>
                  <a:lnTo>
                    <a:pt x="495" y="355"/>
                  </a:lnTo>
                  <a:lnTo>
                    <a:pt x="509" y="307"/>
                  </a:lnTo>
                  <a:lnTo>
                    <a:pt x="512" y="257"/>
                  </a:lnTo>
                  <a:lnTo>
                    <a:pt x="509" y="209"/>
                  </a:lnTo>
                  <a:lnTo>
                    <a:pt x="495" y="161"/>
                  </a:lnTo>
                  <a:lnTo>
                    <a:pt x="471" y="118"/>
                  </a:lnTo>
                  <a:lnTo>
                    <a:pt x="439" y="79"/>
                  </a:lnTo>
                  <a:lnTo>
                    <a:pt x="400" y="45"/>
                  </a:lnTo>
                  <a:lnTo>
                    <a:pt x="379" y="31"/>
                  </a:lnTo>
                  <a:lnTo>
                    <a:pt x="355" y="20"/>
                  </a:lnTo>
                  <a:lnTo>
                    <a:pt x="332" y="13"/>
                  </a:lnTo>
                  <a:lnTo>
                    <a:pt x="307" y="6"/>
                  </a:lnTo>
                  <a:lnTo>
                    <a:pt x="282" y="2"/>
                  </a:lnTo>
                  <a:lnTo>
                    <a:pt x="257" y="0"/>
                  </a:lnTo>
                  <a:lnTo>
                    <a:pt x="232" y="2"/>
                  </a:lnTo>
                  <a:lnTo>
                    <a:pt x="207" y="6"/>
                  </a:lnTo>
                  <a:close/>
                  <a:moveTo>
                    <a:pt x="225" y="104"/>
                  </a:moveTo>
                  <a:lnTo>
                    <a:pt x="241" y="102"/>
                  </a:lnTo>
                  <a:lnTo>
                    <a:pt x="257" y="100"/>
                  </a:lnTo>
                  <a:lnTo>
                    <a:pt x="271" y="100"/>
                  </a:lnTo>
                  <a:lnTo>
                    <a:pt x="287" y="104"/>
                  </a:lnTo>
                  <a:lnTo>
                    <a:pt x="302" y="107"/>
                  </a:lnTo>
                  <a:lnTo>
                    <a:pt x="316" y="113"/>
                  </a:lnTo>
                  <a:lnTo>
                    <a:pt x="330" y="120"/>
                  </a:lnTo>
                  <a:lnTo>
                    <a:pt x="345" y="127"/>
                  </a:lnTo>
                  <a:lnTo>
                    <a:pt x="370" y="147"/>
                  </a:lnTo>
                  <a:lnTo>
                    <a:pt x="387" y="172"/>
                  </a:lnTo>
                  <a:lnTo>
                    <a:pt x="402" y="198"/>
                  </a:lnTo>
                  <a:lnTo>
                    <a:pt x="411" y="227"/>
                  </a:lnTo>
                  <a:lnTo>
                    <a:pt x="414" y="257"/>
                  </a:lnTo>
                  <a:lnTo>
                    <a:pt x="411" y="288"/>
                  </a:lnTo>
                  <a:lnTo>
                    <a:pt x="402" y="316"/>
                  </a:lnTo>
                  <a:lnTo>
                    <a:pt x="387" y="345"/>
                  </a:lnTo>
                  <a:lnTo>
                    <a:pt x="379" y="357"/>
                  </a:lnTo>
                  <a:lnTo>
                    <a:pt x="368" y="370"/>
                  </a:lnTo>
                  <a:lnTo>
                    <a:pt x="357" y="379"/>
                  </a:lnTo>
                  <a:lnTo>
                    <a:pt x="345" y="389"/>
                  </a:lnTo>
                  <a:lnTo>
                    <a:pt x="330" y="396"/>
                  </a:lnTo>
                  <a:lnTo>
                    <a:pt x="316" y="404"/>
                  </a:lnTo>
                  <a:lnTo>
                    <a:pt x="302" y="409"/>
                  </a:lnTo>
                  <a:lnTo>
                    <a:pt x="286" y="412"/>
                  </a:lnTo>
                  <a:lnTo>
                    <a:pt x="270" y="414"/>
                  </a:lnTo>
                  <a:lnTo>
                    <a:pt x="255" y="414"/>
                  </a:lnTo>
                  <a:lnTo>
                    <a:pt x="239" y="414"/>
                  </a:lnTo>
                  <a:lnTo>
                    <a:pt x="225" y="412"/>
                  </a:lnTo>
                  <a:lnTo>
                    <a:pt x="211" y="409"/>
                  </a:lnTo>
                  <a:lnTo>
                    <a:pt x="196" y="404"/>
                  </a:lnTo>
                  <a:lnTo>
                    <a:pt x="182" y="396"/>
                  </a:lnTo>
                  <a:lnTo>
                    <a:pt x="168" y="388"/>
                  </a:lnTo>
                  <a:lnTo>
                    <a:pt x="152" y="375"/>
                  </a:lnTo>
                  <a:lnTo>
                    <a:pt x="138" y="361"/>
                  </a:lnTo>
                  <a:lnTo>
                    <a:pt x="127" y="346"/>
                  </a:lnTo>
                  <a:lnTo>
                    <a:pt x="116" y="330"/>
                  </a:lnTo>
                  <a:lnTo>
                    <a:pt x="109" y="313"/>
                  </a:lnTo>
                  <a:lnTo>
                    <a:pt x="104" y="295"/>
                  </a:lnTo>
                  <a:lnTo>
                    <a:pt x="100" y="277"/>
                  </a:lnTo>
                  <a:lnTo>
                    <a:pt x="98" y="257"/>
                  </a:lnTo>
                  <a:lnTo>
                    <a:pt x="100" y="234"/>
                  </a:lnTo>
                  <a:lnTo>
                    <a:pt x="105" y="213"/>
                  </a:lnTo>
                  <a:lnTo>
                    <a:pt x="113" y="191"/>
                  </a:lnTo>
                  <a:lnTo>
                    <a:pt x="125" y="170"/>
                  </a:lnTo>
                  <a:lnTo>
                    <a:pt x="134" y="157"/>
                  </a:lnTo>
                  <a:lnTo>
                    <a:pt x="145" y="145"/>
                  </a:lnTo>
                  <a:lnTo>
                    <a:pt x="155" y="136"/>
                  </a:lnTo>
                  <a:lnTo>
                    <a:pt x="168" y="125"/>
                  </a:lnTo>
                  <a:lnTo>
                    <a:pt x="182" y="118"/>
                  </a:lnTo>
                  <a:lnTo>
                    <a:pt x="195" y="113"/>
                  </a:lnTo>
                  <a:lnTo>
                    <a:pt x="211" y="107"/>
                  </a:lnTo>
                  <a:lnTo>
                    <a:pt x="225" y="104"/>
                  </a:lnTo>
                  <a:close/>
                </a:path>
              </a:pathLst>
            </a:custGeom>
            <a:solidFill>
              <a:srgbClr val="FFFFFF"/>
            </a:solidFill>
            <a:ln w="9525">
              <a:noFill/>
              <a:round/>
              <a:headEnd/>
              <a:tailEnd/>
            </a:ln>
          </p:spPr>
          <p:txBody>
            <a:bodyPr/>
            <a:lstStyle/>
            <a:p>
              <a:endParaRPr lang="ja-JP" altLang="en-US"/>
            </a:p>
          </p:txBody>
        </p:sp>
        <p:sp>
          <p:nvSpPr>
            <p:cNvPr id="71" name="Freeform 35"/>
            <p:cNvSpPr>
              <a:spLocks/>
            </p:cNvSpPr>
            <p:nvPr/>
          </p:nvSpPr>
          <p:spPr bwMode="auto">
            <a:xfrm>
              <a:off x="2437" y="2444"/>
              <a:ext cx="208" cy="207"/>
            </a:xfrm>
            <a:custGeom>
              <a:avLst/>
              <a:gdLst>
                <a:gd name="T0" fmla="*/ 1 w 416"/>
                <a:gd name="T1" fmla="*/ 1 h 414"/>
                <a:gd name="T2" fmla="*/ 1 w 416"/>
                <a:gd name="T3" fmla="*/ 1 h 414"/>
                <a:gd name="T4" fmla="*/ 1 w 416"/>
                <a:gd name="T5" fmla="*/ 1 h 414"/>
                <a:gd name="T6" fmla="*/ 0 w 416"/>
                <a:gd name="T7" fmla="*/ 1 h 414"/>
                <a:gd name="T8" fmla="*/ 1 w 416"/>
                <a:gd name="T9" fmla="*/ 1 h 414"/>
                <a:gd name="T10" fmla="*/ 1 w 416"/>
                <a:gd name="T11" fmla="*/ 1 h 414"/>
                <a:gd name="T12" fmla="*/ 1 w 416"/>
                <a:gd name="T13" fmla="*/ 1 h 414"/>
                <a:gd name="T14" fmla="*/ 1 w 416"/>
                <a:gd name="T15" fmla="*/ 1 h 414"/>
                <a:gd name="T16" fmla="*/ 1 w 416"/>
                <a:gd name="T17" fmla="*/ 1 h 414"/>
                <a:gd name="T18" fmla="*/ 1 w 416"/>
                <a:gd name="T19" fmla="*/ 1 h 414"/>
                <a:gd name="T20" fmla="*/ 1 w 416"/>
                <a:gd name="T21" fmla="*/ 1 h 414"/>
                <a:gd name="T22" fmla="*/ 1 w 416"/>
                <a:gd name="T23" fmla="*/ 1 h 414"/>
                <a:gd name="T24" fmla="*/ 1 w 416"/>
                <a:gd name="T25" fmla="*/ 1 h 414"/>
                <a:gd name="T26" fmla="*/ 1 w 416"/>
                <a:gd name="T27" fmla="*/ 1 h 414"/>
                <a:gd name="T28" fmla="*/ 1 w 416"/>
                <a:gd name="T29" fmla="*/ 1 h 414"/>
                <a:gd name="T30" fmla="*/ 1 w 416"/>
                <a:gd name="T31" fmla="*/ 1 h 414"/>
                <a:gd name="T32" fmla="*/ 1 w 416"/>
                <a:gd name="T33" fmla="*/ 1 h 414"/>
                <a:gd name="T34" fmla="*/ 1 w 416"/>
                <a:gd name="T35" fmla="*/ 1 h 414"/>
                <a:gd name="T36" fmla="*/ 1 w 416"/>
                <a:gd name="T37" fmla="*/ 1 h 414"/>
                <a:gd name="T38" fmla="*/ 1 w 416"/>
                <a:gd name="T39" fmla="*/ 1 h 414"/>
                <a:gd name="T40" fmla="*/ 1 w 416"/>
                <a:gd name="T41" fmla="*/ 1 h 414"/>
                <a:gd name="T42" fmla="*/ 1 w 416"/>
                <a:gd name="T43" fmla="*/ 1 h 414"/>
                <a:gd name="T44" fmla="*/ 1 w 416"/>
                <a:gd name="T45" fmla="*/ 1 h 414"/>
                <a:gd name="T46" fmla="*/ 1 w 416"/>
                <a:gd name="T47" fmla="*/ 1 h 414"/>
                <a:gd name="T48" fmla="*/ 1 w 416"/>
                <a:gd name="T49" fmla="*/ 1 h 414"/>
                <a:gd name="T50" fmla="*/ 1 w 416"/>
                <a:gd name="T51" fmla="*/ 1 h 414"/>
                <a:gd name="T52" fmla="*/ 1 w 416"/>
                <a:gd name="T53" fmla="*/ 1 h 414"/>
                <a:gd name="T54" fmla="*/ 1 w 416"/>
                <a:gd name="T55" fmla="*/ 1 h 414"/>
                <a:gd name="T56" fmla="*/ 1 w 416"/>
                <a:gd name="T57" fmla="*/ 1 h 414"/>
                <a:gd name="T58" fmla="*/ 1 w 416"/>
                <a:gd name="T59" fmla="*/ 1 h 414"/>
                <a:gd name="T60" fmla="*/ 1 w 416"/>
                <a:gd name="T61" fmla="*/ 1 h 414"/>
                <a:gd name="T62" fmla="*/ 1 w 416"/>
                <a:gd name="T63" fmla="*/ 1 h 414"/>
                <a:gd name="T64" fmla="*/ 1 w 416"/>
                <a:gd name="T65" fmla="*/ 1 h 414"/>
                <a:gd name="T66" fmla="*/ 1 w 416"/>
                <a:gd name="T67" fmla="*/ 1 h 414"/>
                <a:gd name="T68" fmla="*/ 1 w 416"/>
                <a:gd name="T69" fmla="*/ 1 h 414"/>
                <a:gd name="T70" fmla="*/ 1 w 416"/>
                <a:gd name="T71" fmla="*/ 1 h 414"/>
                <a:gd name="T72" fmla="*/ 1 w 416"/>
                <a:gd name="T73" fmla="*/ 1 h 414"/>
                <a:gd name="T74" fmla="*/ 1 w 416"/>
                <a:gd name="T75" fmla="*/ 1 h 414"/>
                <a:gd name="T76" fmla="*/ 1 w 416"/>
                <a:gd name="T77" fmla="*/ 0 h 414"/>
                <a:gd name="T78" fmla="*/ 1 w 416"/>
                <a:gd name="T79" fmla="*/ 1 h 414"/>
                <a:gd name="T80" fmla="*/ 1 w 416"/>
                <a:gd name="T81" fmla="*/ 1 h 414"/>
                <a:gd name="T82" fmla="*/ 1 w 416"/>
                <a:gd name="T83" fmla="*/ 1 h 414"/>
                <a:gd name="T84" fmla="*/ 1 w 416"/>
                <a:gd name="T85" fmla="*/ 1 h 414"/>
                <a:gd name="T86" fmla="*/ 1 w 416"/>
                <a:gd name="T87" fmla="*/ 1 h 414"/>
                <a:gd name="T88" fmla="*/ 1 w 416"/>
                <a:gd name="T89" fmla="*/ 1 h 414"/>
                <a:gd name="T90" fmla="*/ 1 w 416"/>
                <a:gd name="T91" fmla="*/ 1 h 414"/>
                <a:gd name="T92" fmla="*/ 1 w 416"/>
                <a:gd name="T93" fmla="*/ 1 h 414"/>
                <a:gd name="T94" fmla="*/ 1 w 416"/>
                <a:gd name="T95" fmla="*/ 1 h 414"/>
                <a:gd name="T96" fmla="*/ 1 w 416"/>
                <a:gd name="T97" fmla="*/ 1 h 414"/>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416"/>
                <a:gd name="T148" fmla="*/ 0 h 414"/>
                <a:gd name="T149" fmla="*/ 416 w 416"/>
                <a:gd name="T150" fmla="*/ 414 h 414"/>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416" h="414">
                  <a:moveTo>
                    <a:pt x="36" y="91"/>
                  </a:moveTo>
                  <a:lnTo>
                    <a:pt x="16" y="129"/>
                  </a:lnTo>
                  <a:lnTo>
                    <a:pt x="4" y="168"/>
                  </a:lnTo>
                  <a:lnTo>
                    <a:pt x="0" y="207"/>
                  </a:lnTo>
                  <a:lnTo>
                    <a:pt x="6" y="248"/>
                  </a:lnTo>
                  <a:lnTo>
                    <a:pt x="16" y="286"/>
                  </a:lnTo>
                  <a:lnTo>
                    <a:pt x="36" y="321"/>
                  </a:lnTo>
                  <a:lnTo>
                    <a:pt x="61" y="354"/>
                  </a:lnTo>
                  <a:lnTo>
                    <a:pt x="93" y="380"/>
                  </a:lnTo>
                  <a:lnTo>
                    <a:pt x="111" y="391"/>
                  </a:lnTo>
                  <a:lnTo>
                    <a:pt x="131" y="400"/>
                  </a:lnTo>
                  <a:lnTo>
                    <a:pt x="148" y="407"/>
                  </a:lnTo>
                  <a:lnTo>
                    <a:pt x="168" y="411"/>
                  </a:lnTo>
                  <a:lnTo>
                    <a:pt x="189" y="414"/>
                  </a:lnTo>
                  <a:lnTo>
                    <a:pt x="209" y="414"/>
                  </a:lnTo>
                  <a:lnTo>
                    <a:pt x="229" y="414"/>
                  </a:lnTo>
                  <a:lnTo>
                    <a:pt x="248" y="411"/>
                  </a:lnTo>
                  <a:lnTo>
                    <a:pt x="268" y="405"/>
                  </a:lnTo>
                  <a:lnTo>
                    <a:pt x="286" y="400"/>
                  </a:lnTo>
                  <a:lnTo>
                    <a:pt x="304" y="391"/>
                  </a:lnTo>
                  <a:lnTo>
                    <a:pt x="322" y="380"/>
                  </a:lnTo>
                  <a:lnTo>
                    <a:pt x="338" y="370"/>
                  </a:lnTo>
                  <a:lnTo>
                    <a:pt x="354" y="355"/>
                  </a:lnTo>
                  <a:lnTo>
                    <a:pt x="368" y="339"/>
                  </a:lnTo>
                  <a:lnTo>
                    <a:pt x="380" y="323"/>
                  </a:lnTo>
                  <a:lnTo>
                    <a:pt x="400" y="286"/>
                  </a:lnTo>
                  <a:lnTo>
                    <a:pt x="413" y="248"/>
                  </a:lnTo>
                  <a:lnTo>
                    <a:pt x="416" y="207"/>
                  </a:lnTo>
                  <a:lnTo>
                    <a:pt x="411" y="168"/>
                  </a:lnTo>
                  <a:lnTo>
                    <a:pt x="400" y="131"/>
                  </a:lnTo>
                  <a:lnTo>
                    <a:pt x="380" y="95"/>
                  </a:lnTo>
                  <a:lnTo>
                    <a:pt x="355" y="63"/>
                  </a:lnTo>
                  <a:lnTo>
                    <a:pt x="323" y="36"/>
                  </a:lnTo>
                  <a:lnTo>
                    <a:pt x="306" y="25"/>
                  </a:lnTo>
                  <a:lnTo>
                    <a:pt x="286" y="16"/>
                  </a:lnTo>
                  <a:lnTo>
                    <a:pt x="268" y="9"/>
                  </a:lnTo>
                  <a:lnTo>
                    <a:pt x="248" y="4"/>
                  </a:lnTo>
                  <a:lnTo>
                    <a:pt x="227" y="2"/>
                  </a:lnTo>
                  <a:lnTo>
                    <a:pt x="207" y="0"/>
                  </a:lnTo>
                  <a:lnTo>
                    <a:pt x="188" y="2"/>
                  </a:lnTo>
                  <a:lnTo>
                    <a:pt x="168" y="4"/>
                  </a:lnTo>
                  <a:lnTo>
                    <a:pt x="148" y="9"/>
                  </a:lnTo>
                  <a:lnTo>
                    <a:pt x="131" y="15"/>
                  </a:lnTo>
                  <a:lnTo>
                    <a:pt x="113" y="23"/>
                  </a:lnTo>
                  <a:lnTo>
                    <a:pt x="95" y="34"/>
                  </a:lnTo>
                  <a:lnTo>
                    <a:pt x="79" y="45"/>
                  </a:lnTo>
                  <a:lnTo>
                    <a:pt x="63" y="59"/>
                  </a:lnTo>
                  <a:lnTo>
                    <a:pt x="48" y="75"/>
                  </a:lnTo>
                  <a:lnTo>
                    <a:pt x="36" y="91"/>
                  </a:lnTo>
                  <a:close/>
                </a:path>
              </a:pathLst>
            </a:custGeom>
            <a:solidFill>
              <a:srgbClr val="FFFFFF"/>
            </a:solidFill>
            <a:ln w="9525">
              <a:noFill/>
              <a:round/>
              <a:headEnd/>
              <a:tailEnd/>
            </a:ln>
          </p:spPr>
          <p:txBody>
            <a:bodyPr/>
            <a:lstStyle/>
            <a:p>
              <a:endParaRPr lang="ja-JP" altLang="en-US"/>
            </a:p>
          </p:txBody>
        </p:sp>
        <p:sp>
          <p:nvSpPr>
            <p:cNvPr id="72" name="Freeform 36"/>
            <p:cNvSpPr>
              <a:spLocks noEditPoints="1"/>
            </p:cNvSpPr>
            <p:nvPr/>
          </p:nvSpPr>
          <p:spPr bwMode="auto">
            <a:xfrm>
              <a:off x="2413" y="2419"/>
              <a:ext cx="256" cy="257"/>
            </a:xfrm>
            <a:custGeom>
              <a:avLst/>
              <a:gdLst>
                <a:gd name="T0" fmla="*/ 1 w 512"/>
                <a:gd name="T1" fmla="*/ 1 h 514"/>
                <a:gd name="T2" fmla="*/ 1 w 512"/>
                <a:gd name="T3" fmla="*/ 1 h 514"/>
                <a:gd name="T4" fmla="*/ 1 w 512"/>
                <a:gd name="T5" fmla="*/ 1 h 514"/>
                <a:gd name="T6" fmla="*/ 1 w 512"/>
                <a:gd name="T7" fmla="*/ 1 h 514"/>
                <a:gd name="T8" fmla="*/ 1 w 512"/>
                <a:gd name="T9" fmla="*/ 1 h 514"/>
                <a:gd name="T10" fmla="*/ 1 w 512"/>
                <a:gd name="T11" fmla="*/ 1 h 514"/>
                <a:gd name="T12" fmla="*/ 1 w 512"/>
                <a:gd name="T13" fmla="*/ 1 h 514"/>
                <a:gd name="T14" fmla="*/ 1 w 512"/>
                <a:gd name="T15" fmla="*/ 1 h 514"/>
                <a:gd name="T16" fmla="*/ 1 w 512"/>
                <a:gd name="T17" fmla="*/ 1 h 514"/>
                <a:gd name="T18" fmla="*/ 1 w 512"/>
                <a:gd name="T19" fmla="*/ 1 h 514"/>
                <a:gd name="T20" fmla="*/ 1 w 512"/>
                <a:gd name="T21" fmla="*/ 1 h 514"/>
                <a:gd name="T22" fmla="*/ 1 w 512"/>
                <a:gd name="T23" fmla="*/ 1 h 514"/>
                <a:gd name="T24" fmla="*/ 1 w 512"/>
                <a:gd name="T25" fmla="*/ 1 h 514"/>
                <a:gd name="T26" fmla="*/ 1 w 512"/>
                <a:gd name="T27" fmla="*/ 1 h 514"/>
                <a:gd name="T28" fmla="*/ 1 w 512"/>
                <a:gd name="T29" fmla="*/ 1 h 514"/>
                <a:gd name="T30" fmla="*/ 1 w 512"/>
                <a:gd name="T31" fmla="*/ 1 h 514"/>
                <a:gd name="T32" fmla="*/ 1 w 512"/>
                <a:gd name="T33" fmla="*/ 1 h 514"/>
                <a:gd name="T34" fmla="*/ 1 w 512"/>
                <a:gd name="T35" fmla="*/ 1 h 514"/>
                <a:gd name="T36" fmla="*/ 1 w 512"/>
                <a:gd name="T37" fmla="*/ 1 h 514"/>
                <a:gd name="T38" fmla="*/ 1 w 512"/>
                <a:gd name="T39" fmla="*/ 1 h 514"/>
                <a:gd name="T40" fmla="*/ 1 w 512"/>
                <a:gd name="T41" fmla="*/ 1 h 514"/>
                <a:gd name="T42" fmla="*/ 1 w 512"/>
                <a:gd name="T43" fmla="*/ 1 h 514"/>
                <a:gd name="T44" fmla="*/ 1 w 512"/>
                <a:gd name="T45" fmla="*/ 1 h 514"/>
                <a:gd name="T46" fmla="*/ 1 w 512"/>
                <a:gd name="T47" fmla="*/ 0 h 514"/>
                <a:gd name="T48" fmla="*/ 1 w 512"/>
                <a:gd name="T49" fmla="*/ 1 h 514"/>
                <a:gd name="T50" fmla="*/ 1 w 512"/>
                <a:gd name="T51" fmla="*/ 1 h 514"/>
                <a:gd name="T52" fmla="*/ 1 w 512"/>
                <a:gd name="T53" fmla="*/ 1 h 514"/>
                <a:gd name="T54" fmla="*/ 1 w 512"/>
                <a:gd name="T55" fmla="*/ 1 h 514"/>
                <a:gd name="T56" fmla="*/ 1 w 512"/>
                <a:gd name="T57" fmla="*/ 1 h 514"/>
                <a:gd name="T58" fmla="*/ 1 w 512"/>
                <a:gd name="T59" fmla="*/ 1 h 514"/>
                <a:gd name="T60" fmla="*/ 1 w 512"/>
                <a:gd name="T61" fmla="*/ 1 h 514"/>
                <a:gd name="T62" fmla="*/ 1 w 512"/>
                <a:gd name="T63" fmla="*/ 1 h 514"/>
                <a:gd name="T64" fmla="*/ 1 w 512"/>
                <a:gd name="T65" fmla="*/ 1 h 514"/>
                <a:gd name="T66" fmla="*/ 1 w 512"/>
                <a:gd name="T67" fmla="*/ 1 h 514"/>
                <a:gd name="T68" fmla="*/ 1 w 512"/>
                <a:gd name="T69" fmla="*/ 1 h 514"/>
                <a:gd name="T70" fmla="*/ 1 w 512"/>
                <a:gd name="T71" fmla="*/ 1 h 514"/>
                <a:gd name="T72" fmla="*/ 1 w 512"/>
                <a:gd name="T73" fmla="*/ 1 h 514"/>
                <a:gd name="T74" fmla="*/ 1 w 512"/>
                <a:gd name="T75" fmla="*/ 1 h 514"/>
                <a:gd name="T76" fmla="*/ 1 w 512"/>
                <a:gd name="T77" fmla="*/ 1 h 514"/>
                <a:gd name="T78" fmla="*/ 1 w 512"/>
                <a:gd name="T79" fmla="*/ 1 h 514"/>
                <a:gd name="T80" fmla="*/ 1 w 512"/>
                <a:gd name="T81" fmla="*/ 1 h 514"/>
                <a:gd name="T82" fmla="*/ 1 w 512"/>
                <a:gd name="T83" fmla="*/ 1 h 514"/>
                <a:gd name="T84" fmla="*/ 1 w 512"/>
                <a:gd name="T85" fmla="*/ 1 h 514"/>
                <a:gd name="T86" fmla="*/ 1 w 512"/>
                <a:gd name="T87" fmla="*/ 1 h 514"/>
                <a:gd name="T88" fmla="*/ 1 w 512"/>
                <a:gd name="T89" fmla="*/ 1 h 514"/>
                <a:gd name="T90" fmla="*/ 1 w 512"/>
                <a:gd name="T91" fmla="*/ 1 h 514"/>
                <a:gd name="T92" fmla="*/ 1 w 512"/>
                <a:gd name="T93" fmla="*/ 1 h 514"/>
                <a:gd name="T94" fmla="*/ 1 w 512"/>
                <a:gd name="T95" fmla="*/ 1 h 514"/>
                <a:gd name="T96" fmla="*/ 1 w 512"/>
                <a:gd name="T97" fmla="*/ 1 h 514"/>
                <a:gd name="T98" fmla="*/ 1 w 512"/>
                <a:gd name="T99" fmla="*/ 1 h 514"/>
                <a:gd name="T100" fmla="*/ 1 w 512"/>
                <a:gd name="T101" fmla="*/ 1 h 514"/>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512"/>
                <a:gd name="T154" fmla="*/ 0 h 514"/>
                <a:gd name="T155" fmla="*/ 512 w 512"/>
                <a:gd name="T156" fmla="*/ 514 h 514"/>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512" h="514">
                  <a:moveTo>
                    <a:pt x="207" y="6"/>
                  </a:moveTo>
                  <a:lnTo>
                    <a:pt x="182" y="11"/>
                  </a:lnTo>
                  <a:lnTo>
                    <a:pt x="159" y="20"/>
                  </a:lnTo>
                  <a:lnTo>
                    <a:pt x="136" y="31"/>
                  </a:lnTo>
                  <a:lnTo>
                    <a:pt x="114" y="43"/>
                  </a:lnTo>
                  <a:lnTo>
                    <a:pt x="93" y="57"/>
                  </a:lnTo>
                  <a:lnTo>
                    <a:pt x="75" y="75"/>
                  </a:lnTo>
                  <a:lnTo>
                    <a:pt x="57" y="93"/>
                  </a:lnTo>
                  <a:lnTo>
                    <a:pt x="43" y="114"/>
                  </a:lnTo>
                  <a:lnTo>
                    <a:pt x="18" y="161"/>
                  </a:lnTo>
                  <a:lnTo>
                    <a:pt x="4" y="209"/>
                  </a:lnTo>
                  <a:lnTo>
                    <a:pt x="0" y="257"/>
                  </a:lnTo>
                  <a:lnTo>
                    <a:pt x="4" y="307"/>
                  </a:lnTo>
                  <a:lnTo>
                    <a:pt x="18" y="354"/>
                  </a:lnTo>
                  <a:lnTo>
                    <a:pt x="41" y="398"/>
                  </a:lnTo>
                  <a:lnTo>
                    <a:pt x="73" y="437"/>
                  </a:lnTo>
                  <a:lnTo>
                    <a:pt x="113" y="471"/>
                  </a:lnTo>
                  <a:lnTo>
                    <a:pt x="134" y="484"/>
                  </a:lnTo>
                  <a:lnTo>
                    <a:pt x="157" y="495"/>
                  </a:lnTo>
                  <a:lnTo>
                    <a:pt x="180" y="503"/>
                  </a:lnTo>
                  <a:lnTo>
                    <a:pt x="205" y="509"/>
                  </a:lnTo>
                  <a:lnTo>
                    <a:pt x="230" y="512"/>
                  </a:lnTo>
                  <a:lnTo>
                    <a:pt x="255" y="514"/>
                  </a:lnTo>
                  <a:lnTo>
                    <a:pt x="280" y="512"/>
                  </a:lnTo>
                  <a:lnTo>
                    <a:pt x="305" y="509"/>
                  </a:lnTo>
                  <a:lnTo>
                    <a:pt x="330" y="503"/>
                  </a:lnTo>
                  <a:lnTo>
                    <a:pt x="354" y="495"/>
                  </a:lnTo>
                  <a:lnTo>
                    <a:pt x="377" y="484"/>
                  </a:lnTo>
                  <a:lnTo>
                    <a:pt x="398" y="471"/>
                  </a:lnTo>
                  <a:lnTo>
                    <a:pt x="418" y="457"/>
                  </a:lnTo>
                  <a:lnTo>
                    <a:pt x="437" y="439"/>
                  </a:lnTo>
                  <a:lnTo>
                    <a:pt x="453" y="421"/>
                  </a:lnTo>
                  <a:lnTo>
                    <a:pt x="470" y="400"/>
                  </a:lnTo>
                  <a:lnTo>
                    <a:pt x="495" y="355"/>
                  </a:lnTo>
                  <a:lnTo>
                    <a:pt x="509" y="307"/>
                  </a:lnTo>
                  <a:lnTo>
                    <a:pt x="512" y="257"/>
                  </a:lnTo>
                  <a:lnTo>
                    <a:pt x="509" y="209"/>
                  </a:lnTo>
                  <a:lnTo>
                    <a:pt x="495" y="161"/>
                  </a:lnTo>
                  <a:lnTo>
                    <a:pt x="471" y="118"/>
                  </a:lnTo>
                  <a:lnTo>
                    <a:pt x="439" y="79"/>
                  </a:lnTo>
                  <a:lnTo>
                    <a:pt x="400" y="45"/>
                  </a:lnTo>
                  <a:lnTo>
                    <a:pt x="379" y="31"/>
                  </a:lnTo>
                  <a:lnTo>
                    <a:pt x="355" y="20"/>
                  </a:lnTo>
                  <a:lnTo>
                    <a:pt x="332" y="13"/>
                  </a:lnTo>
                  <a:lnTo>
                    <a:pt x="307" y="6"/>
                  </a:lnTo>
                  <a:lnTo>
                    <a:pt x="282" y="2"/>
                  </a:lnTo>
                  <a:lnTo>
                    <a:pt x="257" y="0"/>
                  </a:lnTo>
                  <a:lnTo>
                    <a:pt x="232" y="2"/>
                  </a:lnTo>
                  <a:lnTo>
                    <a:pt x="207" y="6"/>
                  </a:lnTo>
                  <a:close/>
                  <a:moveTo>
                    <a:pt x="225" y="104"/>
                  </a:moveTo>
                  <a:lnTo>
                    <a:pt x="241" y="102"/>
                  </a:lnTo>
                  <a:lnTo>
                    <a:pt x="257" y="100"/>
                  </a:lnTo>
                  <a:lnTo>
                    <a:pt x="271" y="100"/>
                  </a:lnTo>
                  <a:lnTo>
                    <a:pt x="287" y="104"/>
                  </a:lnTo>
                  <a:lnTo>
                    <a:pt x="302" y="107"/>
                  </a:lnTo>
                  <a:lnTo>
                    <a:pt x="316" y="113"/>
                  </a:lnTo>
                  <a:lnTo>
                    <a:pt x="330" y="120"/>
                  </a:lnTo>
                  <a:lnTo>
                    <a:pt x="345" y="127"/>
                  </a:lnTo>
                  <a:lnTo>
                    <a:pt x="370" y="147"/>
                  </a:lnTo>
                  <a:lnTo>
                    <a:pt x="387" y="172"/>
                  </a:lnTo>
                  <a:lnTo>
                    <a:pt x="402" y="198"/>
                  </a:lnTo>
                  <a:lnTo>
                    <a:pt x="411" y="227"/>
                  </a:lnTo>
                  <a:lnTo>
                    <a:pt x="414" y="257"/>
                  </a:lnTo>
                  <a:lnTo>
                    <a:pt x="411" y="288"/>
                  </a:lnTo>
                  <a:lnTo>
                    <a:pt x="402" y="316"/>
                  </a:lnTo>
                  <a:lnTo>
                    <a:pt x="387" y="345"/>
                  </a:lnTo>
                  <a:lnTo>
                    <a:pt x="379" y="357"/>
                  </a:lnTo>
                  <a:lnTo>
                    <a:pt x="368" y="370"/>
                  </a:lnTo>
                  <a:lnTo>
                    <a:pt x="357" y="379"/>
                  </a:lnTo>
                  <a:lnTo>
                    <a:pt x="345" y="389"/>
                  </a:lnTo>
                  <a:lnTo>
                    <a:pt x="330" y="396"/>
                  </a:lnTo>
                  <a:lnTo>
                    <a:pt x="316" y="404"/>
                  </a:lnTo>
                  <a:lnTo>
                    <a:pt x="302" y="409"/>
                  </a:lnTo>
                  <a:lnTo>
                    <a:pt x="286" y="412"/>
                  </a:lnTo>
                  <a:lnTo>
                    <a:pt x="270" y="414"/>
                  </a:lnTo>
                  <a:lnTo>
                    <a:pt x="255" y="414"/>
                  </a:lnTo>
                  <a:lnTo>
                    <a:pt x="239" y="414"/>
                  </a:lnTo>
                  <a:lnTo>
                    <a:pt x="225" y="412"/>
                  </a:lnTo>
                  <a:lnTo>
                    <a:pt x="211" y="409"/>
                  </a:lnTo>
                  <a:lnTo>
                    <a:pt x="196" y="404"/>
                  </a:lnTo>
                  <a:lnTo>
                    <a:pt x="182" y="396"/>
                  </a:lnTo>
                  <a:lnTo>
                    <a:pt x="168" y="388"/>
                  </a:lnTo>
                  <a:lnTo>
                    <a:pt x="152" y="375"/>
                  </a:lnTo>
                  <a:lnTo>
                    <a:pt x="138" y="361"/>
                  </a:lnTo>
                  <a:lnTo>
                    <a:pt x="127" y="346"/>
                  </a:lnTo>
                  <a:lnTo>
                    <a:pt x="116" y="330"/>
                  </a:lnTo>
                  <a:lnTo>
                    <a:pt x="109" y="313"/>
                  </a:lnTo>
                  <a:lnTo>
                    <a:pt x="104" y="295"/>
                  </a:lnTo>
                  <a:lnTo>
                    <a:pt x="100" y="277"/>
                  </a:lnTo>
                  <a:lnTo>
                    <a:pt x="98" y="257"/>
                  </a:lnTo>
                  <a:lnTo>
                    <a:pt x="100" y="234"/>
                  </a:lnTo>
                  <a:lnTo>
                    <a:pt x="105" y="213"/>
                  </a:lnTo>
                  <a:lnTo>
                    <a:pt x="113" y="191"/>
                  </a:lnTo>
                  <a:lnTo>
                    <a:pt x="125" y="170"/>
                  </a:lnTo>
                  <a:lnTo>
                    <a:pt x="134" y="157"/>
                  </a:lnTo>
                  <a:lnTo>
                    <a:pt x="145" y="145"/>
                  </a:lnTo>
                  <a:lnTo>
                    <a:pt x="155" y="136"/>
                  </a:lnTo>
                  <a:lnTo>
                    <a:pt x="168" y="125"/>
                  </a:lnTo>
                  <a:lnTo>
                    <a:pt x="182" y="118"/>
                  </a:lnTo>
                  <a:lnTo>
                    <a:pt x="195" y="113"/>
                  </a:lnTo>
                  <a:lnTo>
                    <a:pt x="211" y="107"/>
                  </a:lnTo>
                  <a:lnTo>
                    <a:pt x="225" y="104"/>
                  </a:lnTo>
                  <a:close/>
                </a:path>
              </a:pathLst>
            </a:custGeom>
            <a:solidFill>
              <a:srgbClr val="FFFFFF"/>
            </a:solidFill>
            <a:ln w="9525">
              <a:noFill/>
              <a:round/>
              <a:headEnd/>
              <a:tailEnd/>
            </a:ln>
          </p:spPr>
          <p:txBody>
            <a:bodyPr/>
            <a:lstStyle/>
            <a:p>
              <a:endParaRPr lang="ja-JP" altLang="en-US"/>
            </a:p>
          </p:txBody>
        </p:sp>
        <p:sp>
          <p:nvSpPr>
            <p:cNvPr id="73" name="Freeform 37"/>
            <p:cNvSpPr>
              <a:spLocks/>
            </p:cNvSpPr>
            <p:nvPr/>
          </p:nvSpPr>
          <p:spPr bwMode="auto">
            <a:xfrm>
              <a:off x="2463" y="2470"/>
              <a:ext cx="156" cy="155"/>
            </a:xfrm>
            <a:custGeom>
              <a:avLst/>
              <a:gdLst>
                <a:gd name="T0" fmla="*/ 1 w 312"/>
                <a:gd name="T1" fmla="*/ 1 h 310"/>
                <a:gd name="T2" fmla="*/ 1 w 312"/>
                <a:gd name="T3" fmla="*/ 1 h 310"/>
                <a:gd name="T4" fmla="*/ 1 w 312"/>
                <a:gd name="T5" fmla="*/ 1 h 310"/>
                <a:gd name="T6" fmla="*/ 0 w 312"/>
                <a:gd name="T7" fmla="*/ 1 h 310"/>
                <a:gd name="T8" fmla="*/ 1 w 312"/>
                <a:gd name="T9" fmla="*/ 1 h 310"/>
                <a:gd name="T10" fmla="*/ 1 w 312"/>
                <a:gd name="T11" fmla="*/ 1 h 310"/>
                <a:gd name="T12" fmla="*/ 1 w 312"/>
                <a:gd name="T13" fmla="*/ 1 h 310"/>
                <a:gd name="T14" fmla="*/ 1 w 312"/>
                <a:gd name="T15" fmla="*/ 1 h 310"/>
                <a:gd name="T16" fmla="*/ 1 w 312"/>
                <a:gd name="T17" fmla="*/ 1 h 310"/>
                <a:gd name="T18" fmla="*/ 1 w 312"/>
                <a:gd name="T19" fmla="*/ 1 h 310"/>
                <a:gd name="T20" fmla="*/ 1 w 312"/>
                <a:gd name="T21" fmla="*/ 1 h 310"/>
                <a:gd name="T22" fmla="*/ 1 w 312"/>
                <a:gd name="T23" fmla="*/ 1 h 310"/>
                <a:gd name="T24" fmla="*/ 1 w 312"/>
                <a:gd name="T25" fmla="*/ 1 h 310"/>
                <a:gd name="T26" fmla="*/ 1 w 312"/>
                <a:gd name="T27" fmla="*/ 1 h 310"/>
                <a:gd name="T28" fmla="*/ 1 w 312"/>
                <a:gd name="T29" fmla="*/ 1 h 310"/>
                <a:gd name="T30" fmla="*/ 1 w 312"/>
                <a:gd name="T31" fmla="*/ 1 h 310"/>
                <a:gd name="T32" fmla="*/ 1 w 312"/>
                <a:gd name="T33" fmla="*/ 1 h 310"/>
                <a:gd name="T34" fmla="*/ 1 w 312"/>
                <a:gd name="T35" fmla="*/ 1 h 310"/>
                <a:gd name="T36" fmla="*/ 1 w 312"/>
                <a:gd name="T37" fmla="*/ 1 h 310"/>
                <a:gd name="T38" fmla="*/ 1 w 312"/>
                <a:gd name="T39" fmla="*/ 1 h 310"/>
                <a:gd name="T40" fmla="*/ 1 w 312"/>
                <a:gd name="T41" fmla="*/ 1 h 310"/>
                <a:gd name="T42" fmla="*/ 1 w 312"/>
                <a:gd name="T43" fmla="*/ 1 h 310"/>
                <a:gd name="T44" fmla="*/ 1 w 312"/>
                <a:gd name="T45" fmla="*/ 1 h 310"/>
                <a:gd name="T46" fmla="*/ 1 w 312"/>
                <a:gd name="T47" fmla="*/ 1 h 310"/>
                <a:gd name="T48" fmla="*/ 1 w 312"/>
                <a:gd name="T49" fmla="*/ 1 h 310"/>
                <a:gd name="T50" fmla="*/ 1 w 312"/>
                <a:gd name="T51" fmla="*/ 1 h 310"/>
                <a:gd name="T52" fmla="*/ 1 w 312"/>
                <a:gd name="T53" fmla="*/ 1 h 310"/>
                <a:gd name="T54" fmla="*/ 1 w 312"/>
                <a:gd name="T55" fmla="*/ 0 h 310"/>
                <a:gd name="T56" fmla="*/ 1 w 312"/>
                <a:gd name="T57" fmla="*/ 1 h 310"/>
                <a:gd name="T58" fmla="*/ 1 w 312"/>
                <a:gd name="T59" fmla="*/ 1 h 310"/>
                <a:gd name="T60" fmla="*/ 1 w 312"/>
                <a:gd name="T61" fmla="*/ 1 h 310"/>
                <a:gd name="T62" fmla="*/ 1 w 312"/>
                <a:gd name="T63" fmla="*/ 1 h 310"/>
                <a:gd name="T64" fmla="*/ 1 w 312"/>
                <a:gd name="T65" fmla="*/ 1 h 310"/>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12"/>
                <a:gd name="T100" fmla="*/ 0 h 310"/>
                <a:gd name="T101" fmla="*/ 312 w 312"/>
                <a:gd name="T102" fmla="*/ 310 h 310"/>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12" h="310">
                  <a:moveTo>
                    <a:pt x="27" y="70"/>
                  </a:moveTo>
                  <a:lnTo>
                    <a:pt x="13" y="98"/>
                  </a:lnTo>
                  <a:lnTo>
                    <a:pt x="4" y="127"/>
                  </a:lnTo>
                  <a:lnTo>
                    <a:pt x="0" y="157"/>
                  </a:lnTo>
                  <a:lnTo>
                    <a:pt x="4" y="186"/>
                  </a:lnTo>
                  <a:lnTo>
                    <a:pt x="13" y="214"/>
                  </a:lnTo>
                  <a:lnTo>
                    <a:pt x="27" y="241"/>
                  </a:lnTo>
                  <a:lnTo>
                    <a:pt x="45" y="264"/>
                  </a:lnTo>
                  <a:lnTo>
                    <a:pt x="70" y="284"/>
                  </a:lnTo>
                  <a:lnTo>
                    <a:pt x="98" y="298"/>
                  </a:lnTo>
                  <a:lnTo>
                    <a:pt x="127" y="307"/>
                  </a:lnTo>
                  <a:lnTo>
                    <a:pt x="157" y="310"/>
                  </a:lnTo>
                  <a:lnTo>
                    <a:pt x="186" y="309"/>
                  </a:lnTo>
                  <a:lnTo>
                    <a:pt x="214" y="300"/>
                  </a:lnTo>
                  <a:lnTo>
                    <a:pt x="241" y="286"/>
                  </a:lnTo>
                  <a:lnTo>
                    <a:pt x="266" y="268"/>
                  </a:lnTo>
                  <a:lnTo>
                    <a:pt x="286" y="243"/>
                  </a:lnTo>
                  <a:lnTo>
                    <a:pt x="300" y="214"/>
                  </a:lnTo>
                  <a:lnTo>
                    <a:pt x="309" y="186"/>
                  </a:lnTo>
                  <a:lnTo>
                    <a:pt x="312" y="155"/>
                  </a:lnTo>
                  <a:lnTo>
                    <a:pt x="309" y="127"/>
                  </a:lnTo>
                  <a:lnTo>
                    <a:pt x="300" y="98"/>
                  </a:lnTo>
                  <a:lnTo>
                    <a:pt x="286" y="71"/>
                  </a:lnTo>
                  <a:lnTo>
                    <a:pt x="268" y="46"/>
                  </a:lnTo>
                  <a:lnTo>
                    <a:pt x="243" y="27"/>
                  </a:lnTo>
                  <a:lnTo>
                    <a:pt x="214" y="12"/>
                  </a:lnTo>
                  <a:lnTo>
                    <a:pt x="186" y="4"/>
                  </a:lnTo>
                  <a:lnTo>
                    <a:pt x="155" y="0"/>
                  </a:lnTo>
                  <a:lnTo>
                    <a:pt x="127" y="4"/>
                  </a:lnTo>
                  <a:lnTo>
                    <a:pt x="98" y="12"/>
                  </a:lnTo>
                  <a:lnTo>
                    <a:pt x="71" y="27"/>
                  </a:lnTo>
                  <a:lnTo>
                    <a:pt x="46" y="45"/>
                  </a:lnTo>
                  <a:lnTo>
                    <a:pt x="27" y="70"/>
                  </a:lnTo>
                  <a:close/>
                </a:path>
              </a:pathLst>
            </a:custGeom>
            <a:solidFill>
              <a:srgbClr val="FFFFFF"/>
            </a:solidFill>
            <a:ln w="9525">
              <a:noFill/>
              <a:round/>
              <a:headEnd/>
              <a:tailEnd/>
            </a:ln>
          </p:spPr>
          <p:txBody>
            <a:bodyPr/>
            <a:lstStyle/>
            <a:p>
              <a:endParaRPr lang="ja-JP" altLang="en-US"/>
            </a:p>
          </p:txBody>
        </p:sp>
        <p:sp>
          <p:nvSpPr>
            <p:cNvPr id="74" name="Freeform 38"/>
            <p:cNvSpPr>
              <a:spLocks noEditPoints="1"/>
            </p:cNvSpPr>
            <p:nvPr/>
          </p:nvSpPr>
          <p:spPr bwMode="auto">
            <a:xfrm>
              <a:off x="2438" y="2446"/>
              <a:ext cx="205" cy="204"/>
            </a:xfrm>
            <a:custGeom>
              <a:avLst/>
              <a:gdLst>
                <a:gd name="T0" fmla="*/ 1 w 409"/>
                <a:gd name="T1" fmla="*/ 1 h 408"/>
                <a:gd name="T2" fmla="*/ 1 w 409"/>
                <a:gd name="T3" fmla="*/ 1 h 408"/>
                <a:gd name="T4" fmla="*/ 1 w 409"/>
                <a:gd name="T5" fmla="*/ 1 h 408"/>
                <a:gd name="T6" fmla="*/ 1 w 409"/>
                <a:gd name="T7" fmla="*/ 1 h 408"/>
                <a:gd name="T8" fmla="*/ 1 w 409"/>
                <a:gd name="T9" fmla="*/ 1 h 408"/>
                <a:gd name="T10" fmla="*/ 1 w 409"/>
                <a:gd name="T11" fmla="*/ 1 h 408"/>
                <a:gd name="T12" fmla="*/ 1 w 409"/>
                <a:gd name="T13" fmla="*/ 1 h 408"/>
                <a:gd name="T14" fmla="*/ 1 w 409"/>
                <a:gd name="T15" fmla="*/ 1 h 408"/>
                <a:gd name="T16" fmla="*/ 1 w 409"/>
                <a:gd name="T17" fmla="*/ 1 h 408"/>
                <a:gd name="T18" fmla="*/ 1 w 409"/>
                <a:gd name="T19" fmla="*/ 1 h 408"/>
                <a:gd name="T20" fmla="*/ 1 w 409"/>
                <a:gd name="T21" fmla="*/ 1 h 408"/>
                <a:gd name="T22" fmla="*/ 1 w 409"/>
                <a:gd name="T23" fmla="*/ 1 h 408"/>
                <a:gd name="T24" fmla="*/ 1 w 409"/>
                <a:gd name="T25" fmla="*/ 1 h 408"/>
                <a:gd name="T26" fmla="*/ 1 w 409"/>
                <a:gd name="T27" fmla="*/ 1 h 408"/>
                <a:gd name="T28" fmla="*/ 1 w 409"/>
                <a:gd name="T29" fmla="*/ 1 h 408"/>
                <a:gd name="T30" fmla="*/ 1 w 409"/>
                <a:gd name="T31" fmla="*/ 1 h 408"/>
                <a:gd name="T32" fmla="*/ 1 w 409"/>
                <a:gd name="T33" fmla="*/ 1 h 408"/>
                <a:gd name="T34" fmla="*/ 1 w 409"/>
                <a:gd name="T35" fmla="*/ 1 h 408"/>
                <a:gd name="T36" fmla="*/ 1 w 409"/>
                <a:gd name="T37" fmla="*/ 1 h 408"/>
                <a:gd name="T38" fmla="*/ 1 w 409"/>
                <a:gd name="T39" fmla="*/ 1 h 408"/>
                <a:gd name="T40" fmla="*/ 1 w 409"/>
                <a:gd name="T41" fmla="*/ 1 h 408"/>
                <a:gd name="T42" fmla="*/ 1 w 409"/>
                <a:gd name="T43" fmla="*/ 1 h 408"/>
                <a:gd name="T44" fmla="*/ 1 w 409"/>
                <a:gd name="T45" fmla="*/ 1 h 408"/>
                <a:gd name="T46" fmla="*/ 1 w 409"/>
                <a:gd name="T47" fmla="*/ 1 h 408"/>
                <a:gd name="T48" fmla="*/ 1 w 409"/>
                <a:gd name="T49" fmla="*/ 1 h 408"/>
                <a:gd name="T50" fmla="*/ 1 w 409"/>
                <a:gd name="T51" fmla="*/ 1 h 408"/>
                <a:gd name="T52" fmla="*/ 1 w 409"/>
                <a:gd name="T53" fmla="*/ 0 h 408"/>
                <a:gd name="T54" fmla="*/ 1 w 409"/>
                <a:gd name="T55" fmla="*/ 0 h 408"/>
                <a:gd name="T56" fmla="*/ 1 w 409"/>
                <a:gd name="T57" fmla="*/ 1 h 408"/>
                <a:gd name="T58" fmla="*/ 1 w 409"/>
                <a:gd name="T59" fmla="*/ 1 h 408"/>
                <a:gd name="T60" fmla="*/ 1 w 409"/>
                <a:gd name="T61" fmla="*/ 1 h 408"/>
                <a:gd name="T62" fmla="*/ 1 w 409"/>
                <a:gd name="T63" fmla="*/ 1 h 408"/>
                <a:gd name="T64" fmla="*/ 1 w 409"/>
                <a:gd name="T65" fmla="*/ 1 h 408"/>
                <a:gd name="T66" fmla="*/ 1 w 409"/>
                <a:gd name="T67" fmla="*/ 1 h 408"/>
                <a:gd name="T68" fmla="*/ 1 w 409"/>
                <a:gd name="T69" fmla="*/ 1 h 408"/>
                <a:gd name="T70" fmla="*/ 1 w 409"/>
                <a:gd name="T71" fmla="*/ 1 h 408"/>
                <a:gd name="T72" fmla="*/ 1 w 409"/>
                <a:gd name="T73" fmla="*/ 1 h 408"/>
                <a:gd name="T74" fmla="*/ 1 w 409"/>
                <a:gd name="T75" fmla="*/ 1 h 408"/>
                <a:gd name="T76" fmla="*/ 1 w 409"/>
                <a:gd name="T77" fmla="*/ 1 h 408"/>
                <a:gd name="T78" fmla="*/ 1 w 409"/>
                <a:gd name="T79" fmla="*/ 1 h 408"/>
                <a:gd name="T80" fmla="*/ 1 w 409"/>
                <a:gd name="T81" fmla="*/ 1 h 408"/>
                <a:gd name="T82" fmla="*/ 1 w 409"/>
                <a:gd name="T83" fmla="*/ 1 h 408"/>
                <a:gd name="T84" fmla="*/ 1 w 409"/>
                <a:gd name="T85" fmla="*/ 1 h 408"/>
                <a:gd name="T86" fmla="*/ 1 w 409"/>
                <a:gd name="T87" fmla="*/ 1 h 408"/>
                <a:gd name="T88" fmla="*/ 1 w 409"/>
                <a:gd name="T89" fmla="*/ 1 h 408"/>
                <a:gd name="T90" fmla="*/ 1 w 409"/>
                <a:gd name="T91" fmla="*/ 1 h 408"/>
                <a:gd name="T92" fmla="*/ 1 w 409"/>
                <a:gd name="T93" fmla="*/ 1 h 408"/>
                <a:gd name="T94" fmla="*/ 1 w 409"/>
                <a:gd name="T95" fmla="*/ 1 h 408"/>
                <a:gd name="T96" fmla="*/ 1 w 409"/>
                <a:gd name="T97" fmla="*/ 1 h 408"/>
                <a:gd name="T98" fmla="*/ 1 w 409"/>
                <a:gd name="T99" fmla="*/ 1 h 408"/>
                <a:gd name="T100" fmla="*/ 1 w 409"/>
                <a:gd name="T101" fmla="*/ 1 h 408"/>
                <a:gd name="T102" fmla="*/ 1 w 409"/>
                <a:gd name="T103" fmla="*/ 1 h 40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409"/>
                <a:gd name="T157" fmla="*/ 0 h 408"/>
                <a:gd name="T158" fmla="*/ 409 w 409"/>
                <a:gd name="T159" fmla="*/ 408 h 40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409" h="408">
                  <a:moveTo>
                    <a:pt x="164" y="3"/>
                  </a:moveTo>
                  <a:lnTo>
                    <a:pt x="144" y="7"/>
                  </a:lnTo>
                  <a:lnTo>
                    <a:pt x="125" y="14"/>
                  </a:lnTo>
                  <a:lnTo>
                    <a:pt x="107" y="23"/>
                  </a:lnTo>
                  <a:lnTo>
                    <a:pt x="91" y="32"/>
                  </a:lnTo>
                  <a:lnTo>
                    <a:pt x="75" y="44"/>
                  </a:lnTo>
                  <a:lnTo>
                    <a:pt x="59" y="59"/>
                  </a:lnTo>
                  <a:lnTo>
                    <a:pt x="46" y="73"/>
                  </a:lnTo>
                  <a:lnTo>
                    <a:pt x="34" y="89"/>
                  </a:lnTo>
                  <a:lnTo>
                    <a:pt x="19" y="116"/>
                  </a:lnTo>
                  <a:lnTo>
                    <a:pt x="9" y="144"/>
                  </a:lnTo>
                  <a:lnTo>
                    <a:pt x="2" y="175"/>
                  </a:lnTo>
                  <a:lnTo>
                    <a:pt x="0" y="203"/>
                  </a:lnTo>
                  <a:lnTo>
                    <a:pt x="2" y="228"/>
                  </a:lnTo>
                  <a:lnTo>
                    <a:pt x="5" y="251"/>
                  </a:lnTo>
                  <a:lnTo>
                    <a:pt x="12" y="276"/>
                  </a:lnTo>
                  <a:lnTo>
                    <a:pt x="23" y="298"/>
                  </a:lnTo>
                  <a:lnTo>
                    <a:pt x="36" y="319"/>
                  </a:lnTo>
                  <a:lnTo>
                    <a:pt x="52" y="339"/>
                  </a:lnTo>
                  <a:lnTo>
                    <a:pt x="69" y="358"/>
                  </a:lnTo>
                  <a:lnTo>
                    <a:pt x="89" y="375"/>
                  </a:lnTo>
                  <a:lnTo>
                    <a:pt x="107" y="385"/>
                  </a:lnTo>
                  <a:lnTo>
                    <a:pt x="127" y="394"/>
                  </a:lnTo>
                  <a:lnTo>
                    <a:pt x="144" y="401"/>
                  </a:lnTo>
                  <a:lnTo>
                    <a:pt x="164" y="405"/>
                  </a:lnTo>
                  <a:lnTo>
                    <a:pt x="185" y="408"/>
                  </a:lnTo>
                  <a:lnTo>
                    <a:pt x="205" y="408"/>
                  </a:lnTo>
                  <a:lnTo>
                    <a:pt x="225" y="408"/>
                  </a:lnTo>
                  <a:lnTo>
                    <a:pt x="244" y="405"/>
                  </a:lnTo>
                  <a:lnTo>
                    <a:pt x="264" y="400"/>
                  </a:lnTo>
                  <a:lnTo>
                    <a:pt x="282" y="394"/>
                  </a:lnTo>
                  <a:lnTo>
                    <a:pt x="300" y="385"/>
                  </a:lnTo>
                  <a:lnTo>
                    <a:pt x="318" y="375"/>
                  </a:lnTo>
                  <a:lnTo>
                    <a:pt x="334" y="364"/>
                  </a:lnTo>
                  <a:lnTo>
                    <a:pt x="348" y="350"/>
                  </a:lnTo>
                  <a:lnTo>
                    <a:pt x="362" y="334"/>
                  </a:lnTo>
                  <a:lnTo>
                    <a:pt x="375" y="317"/>
                  </a:lnTo>
                  <a:lnTo>
                    <a:pt x="394" y="282"/>
                  </a:lnTo>
                  <a:lnTo>
                    <a:pt x="405" y="244"/>
                  </a:lnTo>
                  <a:lnTo>
                    <a:pt x="409" y="205"/>
                  </a:lnTo>
                  <a:lnTo>
                    <a:pt x="405" y="164"/>
                  </a:lnTo>
                  <a:lnTo>
                    <a:pt x="400" y="144"/>
                  </a:lnTo>
                  <a:lnTo>
                    <a:pt x="393" y="125"/>
                  </a:lnTo>
                  <a:lnTo>
                    <a:pt x="385" y="107"/>
                  </a:lnTo>
                  <a:lnTo>
                    <a:pt x="375" y="91"/>
                  </a:lnTo>
                  <a:lnTo>
                    <a:pt x="362" y="75"/>
                  </a:lnTo>
                  <a:lnTo>
                    <a:pt x="350" y="59"/>
                  </a:lnTo>
                  <a:lnTo>
                    <a:pt x="334" y="46"/>
                  </a:lnTo>
                  <a:lnTo>
                    <a:pt x="318" y="34"/>
                  </a:lnTo>
                  <a:lnTo>
                    <a:pt x="300" y="23"/>
                  </a:lnTo>
                  <a:lnTo>
                    <a:pt x="282" y="14"/>
                  </a:lnTo>
                  <a:lnTo>
                    <a:pt x="264" y="9"/>
                  </a:lnTo>
                  <a:lnTo>
                    <a:pt x="244" y="3"/>
                  </a:lnTo>
                  <a:lnTo>
                    <a:pt x="225" y="0"/>
                  </a:lnTo>
                  <a:lnTo>
                    <a:pt x="205" y="0"/>
                  </a:lnTo>
                  <a:lnTo>
                    <a:pt x="184" y="0"/>
                  </a:lnTo>
                  <a:lnTo>
                    <a:pt x="164" y="3"/>
                  </a:lnTo>
                  <a:close/>
                  <a:moveTo>
                    <a:pt x="144" y="291"/>
                  </a:moveTo>
                  <a:lnTo>
                    <a:pt x="128" y="276"/>
                  </a:lnTo>
                  <a:lnTo>
                    <a:pt x="116" y="260"/>
                  </a:lnTo>
                  <a:lnTo>
                    <a:pt x="105" y="242"/>
                  </a:lnTo>
                  <a:lnTo>
                    <a:pt x="100" y="223"/>
                  </a:lnTo>
                  <a:lnTo>
                    <a:pt x="98" y="203"/>
                  </a:lnTo>
                  <a:lnTo>
                    <a:pt x="100" y="184"/>
                  </a:lnTo>
                  <a:lnTo>
                    <a:pt x="105" y="164"/>
                  </a:lnTo>
                  <a:lnTo>
                    <a:pt x="116" y="144"/>
                  </a:lnTo>
                  <a:lnTo>
                    <a:pt x="123" y="135"/>
                  </a:lnTo>
                  <a:lnTo>
                    <a:pt x="130" y="128"/>
                  </a:lnTo>
                  <a:lnTo>
                    <a:pt x="137" y="121"/>
                  </a:lnTo>
                  <a:lnTo>
                    <a:pt x="146" y="116"/>
                  </a:lnTo>
                  <a:lnTo>
                    <a:pt x="155" y="110"/>
                  </a:lnTo>
                  <a:lnTo>
                    <a:pt x="164" y="105"/>
                  </a:lnTo>
                  <a:lnTo>
                    <a:pt x="173" y="102"/>
                  </a:lnTo>
                  <a:lnTo>
                    <a:pt x="184" y="100"/>
                  </a:lnTo>
                  <a:lnTo>
                    <a:pt x="194" y="98"/>
                  </a:lnTo>
                  <a:lnTo>
                    <a:pt x="205" y="98"/>
                  </a:lnTo>
                  <a:lnTo>
                    <a:pt x="216" y="98"/>
                  </a:lnTo>
                  <a:lnTo>
                    <a:pt x="225" y="100"/>
                  </a:lnTo>
                  <a:lnTo>
                    <a:pt x="235" y="102"/>
                  </a:lnTo>
                  <a:lnTo>
                    <a:pt x="244" y="105"/>
                  </a:lnTo>
                  <a:lnTo>
                    <a:pt x="255" y="110"/>
                  </a:lnTo>
                  <a:lnTo>
                    <a:pt x="264" y="116"/>
                  </a:lnTo>
                  <a:lnTo>
                    <a:pt x="280" y="128"/>
                  </a:lnTo>
                  <a:lnTo>
                    <a:pt x="293" y="144"/>
                  </a:lnTo>
                  <a:lnTo>
                    <a:pt x="303" y="164"/>
                  </a:lnTo>
                  <a:lnTo>
                    <a:pt x="309" y="184"/>
                  </a:lnTo>
                  <a:lnTo>
                    <a:pt x="310" y="203"/>
                  </a:lnTo>
                  <a:lnTo>
                    <a:pt x="309" y="225"/>
                  </a:lnTo>
                  <a:lnTo>
                    <a:pt x="303" y="244"/>
                  </a:lnTo>
                  <a:lnTo>
                    <a:pt x="293" y="262"/>
                  </a:lnTo>
                  <a:lnTo>
                    <a:pt x="278" y="278"/>
                  </a:lnTo>
                  <a:lnTo>
                    <a:pt x="262" y="292"/>
                  </a:lnTo>
                  <a:lnTo>
                    <a:pt x="244" y="301"/>
                  </a:lnTo>
                  <a:lnTo>
                    <a:pt x="225" y="307"/>
                  </a:lnTo>
                  <a:lnTo>
                    <a:pt x="205" y="309"/>
                  </a:lnTo>
                  <a:lnTo>
                    <a:pt x="184" y="307"/>
                  </a:lnTo>
                  <a:lnTo>
                    <a:pt x="164" y="301"/>
                  </a:lnTo>
                  <a:lnTo>
                    <a:pt x="144" y="291"/>
                  </a:lnTo>
                  <a:close/>
                  <a:moveTo>
                    <a:pt x="34" y="89"/>
                  </a:moveTo>
                  <a:lnTo>
                    <a:pt x="34" y="89"/>
                  </a:lnTo>
                  <a:close/>
                </a:path>
              </a:pathLst>
            </a:custGeom>
            <a:solidFill>
              <a:srgbClr val="FFFFFF"/>
            </a:solidFill>
            <a:ln w="9525">
              <a:noFill/>
              <a:round/>
              <a:headEnd/>
              <a:tailEnd/>
            </a:ln>
          </p:spPr>
          <p:txBody>
            <a:bodyPr/>
            <a:lstStyle/>
            <a:p>
              <a:endParaRPr lang="ja-JP" altLang="en-US"/>
            </a:p>
          </p:txBody>
        </p:sp>
        <p:sp>
          <p:nvSpPr>
            <p:cNvPr id="75" name="Freeform 39"/>
            <p:cNvSpPr>
              <a:spLocks/>
            </p:cNvSpPr>
            <p:nvPr/>
          </p:nvSpPr>
          <p:spPr bwMode="auto">
            <a:xfrm>
              <a:off x="2515" y="2522"/>
              <a:ext cx="51" cy="51"/>
            </a:xfrm>
            <a:custGeom>
              <a:avLst/>
              <a:gdLst>
                <a:gd name="T0" fmla="*/ 1 w 102"/>
                <a:gd name="T1" fmla="*/ 0 h 104"/>
                <a:gd name="T2" fmla="*/ 0 w 102"/>
                <a:gd name="T3" fmla="*/ 0 h 104"/>
                <a:gd name="T4" fmla="*/ 0 w 102"/>
                <a:gd name="T5" fmla="*/ 0 h 104"/>
                <a:gd name="T6" fmla="*/ 1 w 102"/>
                <a:gd name="T7" fmla="*/ 0 h 104"/>
                <a:gd name="T8" fmla="*/ 1 w 102"/>
                <a:gd name="T9" fmla="*/ 0 h 104"/>
                <a:gd name="T10" fmla="*/ 1 w 102"/>
                <a:gd name="T11" fmla="*/ 0 h 104"/>
                <a:gd name="T12" fmla="*/ 1 w 102"/>
                <a:gd name="T13" fmla="*/ 0 h 104"/>
                <a:gd name="T14" fmla="*/ 1 w 102"/>
                <a:gd name="T15" fmla="*/ 0 h 104"/>
                <a:gd name="T16" fmla="*/ 1 w 102"/>
                <a:gd name="T17" fmla="*/ 0 h 104"/>
                <a:gd name="T18" fmla="*/ 1 w 102"/>
                <a:gd name="T19" fmla="*/ 0 h 104"/>
                <a:gd name="T20" fmla="*/ 1 w 102"/>
                <a:gd name="T21" fmla="*/ 0 h 104"/>
                <a:gd name="T22" fmla="*/ 1 w 102"/>
                <a:gd name="T23" fmla="*/ 0 h 104"/>
                <a:gd name="T24" fmla="*/ 1 w 102"/>
                <a:gd name="T25" fmla="*/ 0 h 104"/>
                <a:gd name="T26" fmla="*/ 1 w 102"/>
                <a:gd name="T27" fmla="*/ 0 h 104"/>
                <a:gd name="T28" fmla="*/ 1 w 102"/>
                <a:gd name="T29" fmla="*/ 0 h 104"/>
                <a:gd name="T30" fmla="*/ 1 w 102"/>
                <a:gd name="T31" fmla="*/ 0 h 104"/>
                <a:gd name="T32" fmla="*/ 1 w 102"/>
                <a:gd name="T33" fmla="*/ 0 h 104"/>
                <a:gd name="T34" fmla="*/ 1 w 102"/>
                <a:gd name="T35" fmla="*/ 0 h 104"/>
                <a:gd name="T36" fmla="*/ 1 w 102"/>
                <a:gd name="T37" fmla="*/ 0 h 104"/>
                <a:gd name="T38" fmla="*/ 1 w 102"/>
                <a:gd name="T39" fmla="*/ 0 h 104"/>
                <a:gd name="T40" fmla="*/ 1 w 102"/>
                <a:gd name="T41" fmla="*/ 0 h 104"/>
                <a:gd name="T42" fmla="*/ 1 w 102"/>
                <a:gd name="T43" fmla="*/ 0 h 104"/>
                <a:gd name="T44" fmla="*/ 1 w 102"/>
                <a:gd name="T45" fmla="*/ 0 h 104"/>
                <a:gd name="T46" fmla="*/ 1 w 102"/>
                <a:gd name="T47" fmla="*/ 0 h 104"/>
                <a:gd name="T48" fmla="*/ 1 w 102"/>
                <a:gd name="T49" fmla="*/ 0 h 104"/>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02"/>
                <a:gd name="T76" fmla="*/ 0 h 104"/>
                <a:gd name="T77" fmla="*/ 102 w 102"/>
                <a:gd name="T78" fmla="*/ 104 h 104"/>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02" h="104">
                  <a:moveTo>
                    <a:pt x="7" y="24"/>
                  </a:moveTo>
                  <a:lnTo>
                    <a:pt x="0" y="42"/>
                  </a:lnTo>
                  <a:lnTo>
                    <a:pt x="0" y="61"/>
                  </a:lnTo>
                  <a:lnTo>
                    <a:pt x="7" y="81"/>
                  </a:lnTo>
                  <a:lnTo>
                    <a:pt x="22" y="95"/>
                  </a:lnTo>
                  <a:lnTo>
                    <a:pt x="31" y="100"/>
                  </a:lnTo>
                  <a:lnTo>
                    <a:pt x="41" y="104"/>
                  </a:lnTo>
                  <a:lnTo>
                    <a:pt x="52" y="104"/>
                  </a:lnTo>
                  <a:lnTo>
                    <a:pt x="61" y="104"/>
                  </a:lnTo>
                  <a:lnTo>
                    <a:pt x="72" y="100"/>
                  </a:lnTo>
                  <a:lnTo>
                    <a:pt x="81" y="95"/>
                  </a:lnTo>
                  <a:lnTo>
                    <a:pt x="88" y="90"/>
                  </a:lnTo>
                  <a:lnTo>
                    <a:pt x="95" y="81"/>
                  </a:lnTo>
                  <a:lnTo>
                    <a:pt x="102" y="63"/>
                  </a:lnTo>
                  <a:lnTo>
                    <a:pt x="102" y="42"/>
                  </a:lnTo>
                  <a:lnTo>
                    <a:pt x="95" y="24"/>
                  </a:lnTo>
                  <a:lnTo>
                    <a:pt x="81" y="9"/>
                  </a:lnTo>
                  <a:lnTo>
                    <a:pt x="72" y="4"/>
                  </a:lnTo>
                  <a:lnTo>
                    <a:pt x="61" y="2"/>
                  </a:lnTo>
                  <a:lnTo>
                    <a:pt x="50" y="0"/>
                  </a:lnTo>
                  <a:lnTo>
                    <a:pt x="41" y="2"/>
                  </a:lnTo>
                  <a:lnTo>
                    <a:pt x="31" y="4"/>
                  </a:lnTo>
                  <a:lnTo>
                    <a:pt x="22" y="9"/>
                  </a:lnTo>
                  <a:lnTo>
                    <a:pt x="15" y="17"/>
                  </a:lnTo>
                  <a:lnTo>
                    <a:pt x="7" y="24"/>
                  </a:lnTo>
                  <a:close/>
                </a:path>
              </a:pathLst>
            </a:custGeom>
            <a:solidFill>
              <a:srgbClr val="FFFFFF"/>
            </a:solidFill>
            <a:ln w="9525">
              <a:noFill/>
              <a:round/>
              <a:headEnd/>
              <a:tailEnd/>
            </a:ln>
          </p:spPr>
          <p:txBody>
            <a:bodyPr/>
            <a:lstStyle/>
            <a:p>
              <a:endParaRPr lang="ja-JP" altLang="en-US"/>
            </a:p>
          </p:txBody>
        </p:sp>
        <p:sp>
          <p:nvSpPr>
            <p:cNvPr id="76" name="Freeform 40"/>
            <p:cNvSpPr>
              <a:spLocks noEditPoints="1"/>
            </p:cNvSpPr>
            <p:nvPr/>
          </p:nvSpPr>
          <p:spPr bwMode="auto">
            <a:xfrm>
              <a:off x="2490" y="2497"/>
              <a:ext cx="101" cy="101"/>
            </a:xfrm>
            <a:custGeom>
              <a:avLst/>
              <a:gdLst>
                <a:gd name="T0" fmla="*/ 1 w 202"/>
                <a:gd name="T1" fmla="*/ 0 h 203"/>
                <a:gd name="T2" fmla="*/ 1 w 202"/>
                <a:gd name="T3" fmla="*/ 0 h 203"/>
                <a:gd name="T4" fmla="*/ 1 w 202"/>
                <a:gd name="T5" fmla="*/ 0 h 203"/>
                <a:gd name="T6" fmla="*/ 1 w 202"/>
                <a:gd name="T7" fmla="*/ 0 h 203"/>
                <a:gd name="T8" fmla="*/ 1 w 202"/>
                <a:gd name="T9" fmla="*/ 0 h 203"/>
                <a:gd name="T10" fmla="*/ 1 w 202"/>
                <a:gd name="T11" fmla="*/ 0 h 203"/>
                <a:gd name="T12" fmla="*/ 0 w 202"/>
                <a:gd name="T13" fmla="*/ 0 h 203"/>
                <a:gd name="T14" fmla="*/ 0 w 202"/>
                <a:gd name="T15" fmla="*/ 0 h 203"/>
                <a:gd name="T16" fmla="*/ 1 w 202"/>
                <a:gd name="T17" fmla="*/ 0 h 203"/>
                <a:gd name="T18" fmla="*/ 1 w 202"/>
                <a:gd name="T19" fmla="*/ 0 h 203"/>
                <a:gd name="T20" fmla="*/ 1 w 202"/>
                <a:gd name="T21" fmla="*/ 0 h 203"/>
                <a:gd name="T22" fmla="*/ 1 w 202"/>
                <a:gd name="T23" fmla="*/ 0 h 203"/>
                <a:gd name="T24" fmla="*/ 1 w 202"/>
                <a:gd name="T25" fmla="*/ 0 h 203"/>
                <a:gd name="T26" fmla="*/ 1 w 202"/>
                <a:gd name="T27" fmla="*/ 0 h 203"/>
                <a:gd name="T28" fmla="*/ 1 w 202"/>
                <a:gd name="T29" fmla="*/ 0 h 203"/>
                <a:gd name="T30" fmla="*/ 1 w 202"/>
                <a:gd name="T31" fmla="*/ 0 h 203"/>
                <a:gd name="T32" fmla="*/ 1 w 202"/>
                <a:gd name="T33" fmla="*/ 0 h 203"/>
                <a:gd name="T34" fmla="*/ 1 w 202"/>
                <a:gd name="T35" fmla="*/ 0 h 203"/>
                <a:gd name="T36" fmla="*/ 1 w 202"/>
                <a:gd name="T37" fmla="*/ 0 h 203"/>
                <a:gd name="T38" fmla="*/ 1 w 202"/>
                <a:gd name="T39" fmla="*/ 0 h 203"/>
                <a:gd name="T40" fmla="*/ 1 w 202"/>
                <a:gd name="T41" fmla="*/ 0 h 203"/>
                <a:gd name="T42" fmla="*/ 1 w 202"/>
                <a:gd name="T43" fmla="*/ 0 h 203"/>
                <a:gd name="T44" fmla="*/ 1 w 202"/>
                <a:gd name="T45" fmla="*/ 0 h 203"/>
                <a:gd name="T46" fmla="*/ 1 w 202"/>
                <a:gd name="T47" fmla="*/ 0 h 203"/>
                <a:gd name="T48" fmla="*/ 1 w 202"/>
                <a:gd name="T49" fmla="*/ 0 h 203"/>
                <a:gd name="T50" fmla="*/ 1 w 202"/>
                <a:gd name="T51" fmla="*/ 0 h 203"/>
                <a:gd name="T52" fmla="*/ 1 w 202"/>
                <a:gd name="T53" fmla="*/ 0 h 203"/>
                <a:gd name="T54" fmla="*/ 1 w 202"/>
                <a:gd name="T55" fmla="*/ 0 h 203"/>
                <a:gd name="T56" fmla="*/ 1 w 202"/>
                <a:gd name="T57" fmla="*/ 0 h 203"/>
                <a:gd name="T58" fmla="*/ 1 w 202"/>
                <a:gd name="T59" fmla="*/ 0 h 203"/>
                <a:gd name="T60" fmla="*/ 1 w 202"/>
                <a:gd name="T61" fmla="*/ 0 h 203"/>
                <a:gd name="T62" fmla="*/ 1 w 202"/>
                <a:gd name="T63" fmla="*/ 0 h 203"/>
                <a:gd name="T64" fmla="*/ 1 w 202"/>
                <a:gd name="T65" fmla="*/ 0 h 203"/>
                <a:gd name="T66" fmla="*/ 1 w 202"/>
                <a:gd name="T67" fmla="*/ 0 h 203"/>
                <a:gd name="T68" fmla="*/ 1 w 202"/>
                <a:gd name="T69" fmla="*/ 0 h 203"/>
                <a:gd name="T70" fmla="*/ 1 w 202"/>
                <a:gd name="T71" fmla="*/ 0 h 203"/>
                <a:gd name="T72" fmla="*/ 1 w 202"/>
                <a:gd name="T73" fmla="*/ 0 h 203"/>
                <a:gd name="T74" fmla="*/ 1 w 202"/>
                <a:gd name="T75" fmla="*/ 0 h 203"/>
                <a:gd name="T76" fmla="*/ 1 w 202"/>
                <a:gd name="T77" fmla="*/ 0 h 203"/>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202"/>
                <a:gd name="T118" fmla="*/ 0 h 203"/>
                <a:gd name="T119" fmla="*/ 202 w 202"/>
                <a:gd name="T120" fmla="*/ 203 h 203"/>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202" h="203">
                  <a:moveTo>
                    <a:pt x="82" y="1"/>
                  </a:moveTo>
                  <a:lnTo>
                    <a:pt x="72" y="3"/>
                  </a:lnTo>
                  <a:lnTo>
                    <a:pt x="63" y="7"/>
                  </a:lnTo>
                  <a:lnTo>
                    <a:pt x="54" y="12"/>
                  </a:lnTo>
                  <a:lnTo>
                    <a:pt x="45" y="17"/>
                  </a:lnTo>
                  <a:lnTo>
                    <a:pt x="38" y="23"/>
                  </a:lnTo>
                  <a:lnTo>
                    <a:pt x="29" y="30"/>
                  </a:lnTo>
                  <a:lnTo>
                    <a:pt x="24" y="37"/>
                  </a:lnTo>
                  <a:lnTo>
                    <a:pt x="16" y="46"/>
                  </a:lnTo>
                  <a:lnTo>
                    <a:pt x="9" y="58"/>
                  </a:lnTo>
                  <a:lnTo>
                    <a:pt x="4" y="73"/>
                  </a:lnTo>
                  <a:lnTo>
                    <a:pt x="2" y="87"/>
                  </a:lnTo>
                  <a:lnTo>
                    <a:pt x="0" y="101"/>
                  </a:lnTo>
                  <a:lnTo>
                    <a:pt x="0" y="107"/>
                  </a:lnTo>
                  <a:lnTo>
                    <a:pt x="0" y="110"/>
                  </a:lnTo>
                  <a:lnTo>
                    <a:pt x="0" y="116"/>
                  </a:lnTo>
                  <a:lnTo>
                    <a:pt x="2" y="121"/>
                  </a:lnTo>
                  <a:lnTo>
                    <a:pt x="7" y="140"/>
                  </a:lnTo>
                  <a:lnTo>
                    <a:pt x="16" y="158"/>
                  </a:lnTo>
                  <a:lnTo>
                    <a:pt x="29" y="173"/>
                  </a:lnTo>
                  <a:lnTo>
                    <a:pt x="45" y="185"/>
                  </a:lnTo>
                  <a:lnTo>
                    <a:pt x="63" y="196"/>
                  </a:lnTo>
                  <a:lnTo>
                    <a:pt x="82" y="201"/>
                  </a:lnTo>
                  <a:lnTo>
                    <a:pt x="102" y="203"/>
                  </a:lnTo>
                  <a:lnTo>
                    <a:pt x="122" y="201"/>
                  </a:lnTo>
                  <a:lnTo>
                    <a:pt x="140" y="196"/>
                  </a:lnTo>
                  <a:lnTo>
                    <a:pt x="157" y="187"/>
                  </a:lnTo>
                  <a:lnTo>
                    <a:pt x="174" y="174"/>
                  </a:lnTo>
                  <a:lnTo>
                    <a:pt x="186" y="158"/>
                  </a:lnTo>
                  <a:lnTo>
                    <a:pt x="195" y="140"/>
                  </a:lnTo>
                  <a:lnTo>
                    <a:pt x="200" y="121"/>
                  </a:lnTo>
                  <a:lnTo>
                    <a:pt x="202" y="101"/>
                  </a:lnTo>
                  <a:lnTo>
                    <a:pt x="200" y="82"/>
                  </a:lnTo>
                  <a:lnTo>
                    <a:pt x="195" y="62"/>
                  </a:lnTo>
                  <a:lnTo>
                    <a:pt x="186" y="44"/>
                  </a:lnTo>
                  <a:lnTo>
                    <a:pt x="174" y="30"/>
                  </a:lnTo>
                  <a:lnTo>
                    <a:pt x="157" y="17"/>
                  </a:lnTo>
                  <a:lnTo>
                    <a:pt x="149" y="12"/>
                  </a:lnTo>
                  <a:lnTo>
                    <a:pt x="140" y="8"/>
                  </a:lnTo>
                  <a:lnTo>
                    <a:pt x="131" y="5"/>
                  </a:lnTo>
                  <a:lnTo>
                    <a:pt x="122" y="3"/>
                  </a:lnTo>
                  <a:lnTo>
                    <a:pt x="111" y="1"/>
                  </a:lnTo>
                  <a:lnTo>
                    <a:pt x="102" y="0"/>
                  </a:lnTo>
                  <a:lnTo>
                    <a:pt x="91" y="0"/>
                  </a:lnTo>
                  <a:lnTo>
                    <a:pt x="82" y="1"/>
                  </a:lnTo>
                  <a:close/>
                  <a:moveTo>
                    <a:pt x="100" y="103"/>
                  </a:moveTo>
                  <a:lnTo>
                    <a:pt x="100" y="103"/>
                  </a:lnTo>
                  <a:lnTo>
                    <a:pt x="99" y="103"/>
                  </a:lnTo>
                  <a:lnTo>
                    <a:pt x="99" y="101"/>
                  </a:lnTo>
                  <a:lnTo>
                    <a:pt x="99" y="99"/>
                  </a:lnTo>
                  <a:lnTo>
                    <a:pt x="100" y="99"/>
                  </a:lnTo>
                  <a:lnTo>
                    <a:pt x="102" y="99"/>
                  </a:lnTo>
                  <a:lnTo>
                    <a:pt x="104" y="99"/>
                  </a:lnTo>
                  <a:lnTo>
                    <a:pt x="104" y="101"/>
                  </a:lnTo>
                  <a:lnTo>
                    <a:pt x="104" y="103"/>
                  </a:lnTo>
                  <a:lnTo>
                    <a:pt x="102" y="103"/>
                  </a:lnTo>
                  <a:lnTo>
                    <a:pt x="100" y="103"/>
                  </a:lnTo>
                  <a:close/>
                  <a:moveTo>
                    <a:pt x="16" y="46"/>
                  </a:moveTo>
                  <a:lnTo>
                    <a:pt x="16" y="46"/>
                  </a:lnTo>
                  <a:close/>
                </a:path>
              </a:pathLst>
            </a:custGeom>
            <a:solidFill>
              <a:srgbClr val="FFFFFF"/>
            </a:solidFill>
            <a:ln w="9525">
              <a:noFill/>
              <a:round/>
              <a:headEnd/>
              <a:tailEnd/>
            </a:ln>
          </p:spPr>
          <p:txBody>
            <a:bodyPr/>
            <a:lstStyle/>
            <a:p>
              <a:endParaRPr lang="ja-JP" altLang="en-US"/>
            </a:p>
          </p:txBody>
        </p:sp>
        <p:sp>
          <p:nvSpPr>
            <p:cNvPr id="77" name="Freeform 41"/>
            <p:cNvSpPr>
              <a:spLocks/>
            </p:cNvSpPr>
            <p:nvPr/>
          </p:nvSpPr>
          <p:spPr bwMode="auto">
            <a:xfrm>
              <a:off x="2101" y="2593"/>
              <a:ext cx="239" cy="347"/>
            </a:xfrm>
            <a:custGeom>
              <a:avLst/>
              <a:gdLst>
                <a:gd name="T0" fmla="*/ 1 w 478"/>
                <a:gd name="T1" fmla="*/ 1 h 694"/>
                <a:gd name="T2" fmla="*/ 0 w 478"/>
                <a:gd name="T3" fmla="*/ 1 h 694"/>
                <a:gd name="T4" fmla="*/ 1 w 478"/>
                <a:gd name="T5" fmla="*/ 1 h 694"/>
                <a:gd name="T6" fmla="*/ 1 w 478"/>
                <a:gd name="T7" fmla="*/ 1 h 694"/>
                <a:gd name="T8" fmla="*/ 1 w 478"/>
                <a:gd name="T9" fmla="*/ 1 h 694"/>
                <a:gd name="T10" fmla="*/ 1 w 478"/>
                <a:gd name="T11" fmla="*/ 0 h 694"/>
                <a:gd name="T12" fmla="*/ 1 w 478"/>
                <a:gd name="T13" fmla="*/ 1 h 694"/>
                <a:gd name="T14" fmla="*/ 0 60000 65536"/>
                <a:gd name="T15" fmla="*/ 0 60000 65536"/>
                <a:gd name="T16" fmla="*/ 0 60000 65536"/>
                <a:gd name="T17" fmla="*/ 0 60000 65536"/>
                <a:gd name="T18" fmla="*/ 0 60000 65536"/>
                <a:gd name="T19" fmla="*/ 0 60000 65536"/>
                <a:gd name="T20" fmla="*/ 0 60000 65536"/>
                <a:gd name="T21" fmla="*/ 0 w 478"/>
                <a:gd name="T22" fmla="*/ 0 h 694"/>
                <a:gd name="T23" fmla="*/ 478 w 478"/>
                <a:gd name="T24" fmla="*/ 694 h 69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78" h="694">
                  <a:moveTo>
                    <a:pt x="125" y="280"/>
                  </a:moveTo>
                  <a:lnTo>
                    <a:pt x="0" y="627"/>
                  </a:lnTo>
                  <a:lnTo>
                    <a:pt x="114" y="694"/>
                  </a:lnTo>
                  <a:lnTo>
                    <a:pt x="353" y="412"/>
                  </a:lnTo>
                  <a:lnTo>
                    <a:pt x="478" y="66"/>
                  </a:lnTo>
                  <a:lnTo>
                    <a:pt x="364" y="0"/>
                  </a:lnTo>
                  <a:lnTo>
                    <a:pt x="125" y="280"/>
                  </a:lnTo>
                  <a:close/>
                </a:path>
              </a:pathLst>
            </a:custGeom>
            <a:solidFill>
              <a:srgbClr val="FFFFFF"/>
            </a:solidFill>
            <a:ln w="9525">
              <a:noFill/>
              <a:round/>
              <a:headEnd/>
              <a:tailEnd/>
            </a:ln>
          </p:spPr>
          <p:txBody>
            <a:bodyPr/>
            <a:lstStyle/>
            <a:p>
              <a:endParaRPr lang="ja-JP" altLang="en-US"/>
            </a:p>
          </p:txBody>
        </p:sp>
        <p:sp>
          <p:nvSpPr>
            <p:cNvPr id="78" name="Freeform 42"/>
            <p:cNvSpPr>
              <a:spLocks/>
            </p:cNvSpPr>
            <p:nvPr/>
          </p:nvSpPr>
          <p:spPr bwMode="auto">
            <a:xfrm>
              <a:off x="2047" y="2647"/>
              <a:ext cx="347" cy="239"/>
            </a:xfrm>
            <a:custGeom>
              <a:avLst/>
              <a:gdLst>
                <a:gd name="T0" fmla="*/ 1 w 693"/>
                <a:gd name="T1" fmla="*/ 0 h 479"/>
                <a:gd name="T2" fmla="*/ 2 w 693"/>
                <a:gd name="T3" fmla="*/ 0 h 479"/>
                <a:gd name="T4" fmla="*/ 2 w 693"/>
                <a:gd name="T5" fmla="*/ 0 h 479"/>
                <a:gd name="T6" fmla="*/ 1 w 693"/>
                <a:gd name="T7" fmla="*/ 0 h 479"/>
                <a:gd name="T8" fmla="*/ 1 w 693"/>
                <a:gd name="T9" fmla="*/ 0 h 479"/>
                <a:gd name="T10" fmla="*/ 0 w 693"/>
                <a:gd name="T11" fmla="*/ 0 h 479"/>
                <a:gd name="T12" fmla="*/ 1 w 693"/>
                <a:gd name="T13" fmla="*/ 0 h 479"/>
                <a:gd name="T14" fmla="*/ 0 60000 65536"/>
                <a:gd name="T15" fmla="*/ 0 60000 65536"/>
                <a:gd name="T16" fmla="*/ 0 60000 65536"/>
                <a:gd name="T17" fmla="*/ 0 60000 65536"/>
                <a:gd name="T18" fmla="*/ 0 60000 65536"/>
                <a:gd name="T19" fmla="*/ 0 60000 65536"/>
                <a:gd name="T20" fmla="*/ 0 60000 65536"/>
                <a:gd name="T21" fmla="*/ 0 w 693"/>
                <a:gd name="T22" fmla="*/ 0 h 479"/>
                <a:gd name="T23" fmla="*/ 693 w 693"/>
                <a:gd name="T24" fmla="*/ 479 h 47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93" h="479">
                  <a:moveTo>
                    <a:pt x="280" y="354"/>
                  </a:moveTo>
                  <a:lnTo>
                    <a:pt x="627" y="479"/>
                  </a:lnTo>
                  <a:lnTo>
                    <a:pt x="693" y="364"/>
                  </a:lnTo>
                  <a:lnTo>
                    <a:pt x="412" y="125"/>
                  </a:lnTo>
                  <a:lnTo>
                    <a:pt x="66" y="0"/>
                  </a:lnTo>
                  <a:lnTo>
                    <a:pt x="0" y="115"/>
                  </a:lnTo>
                  <a:lnTo>
                    <a:pt x="280" y="354"/>
                  </a:lnTo>
                  <a:close/>
                </a:path>
              </a:pathLst>
            </a:custGeom>
            <a:solidFill>
              <a:srgbClr val="FFFFFF"/>
            </a:solidFill>
            <a:ln w="9525">
              <a:noFill/>
              <a:round/>
              <a:headEnd/>
              <a:tailEnd/>
            </a:ln>
          </p:spPr>
          <p:txBody>
            <a:bodyPr/>
            <a:lstStyle/>
            <a:p>
              <a:endParaRPr lang="ja-JP" altLang="en-US"/>
            </a:p>
          </p:txBody>
        </p:sp>
        <p:sp>
          <p:nvSpPr>
            <p:cNvPr id="79" name="Freeform 43"/>
            <p:cNvSpPr>
              <a:spLocks/>
            </p:cNvSpPr>
            <p:nvPr/>
          </p:nvSpPr>
          <p:spPr bwMode="auto">
            <a:xfrm>
              <a:off x="2141" y="2582"/>
              <a:ext cx="157" cy="368"/>
            </a:xfrm>
            <a:custGeom>
              <a:avLst/>
              <a:gdLst>
                <a:gd name="T0" fmla="*/ 0 w 315"/>
                <a:gd name="T1" fmla="*/ 1 h 735"/>
                <a:gd name="T2" fmla="*/ 0 w 315"/>
                <a:gd name="T3" fmla="*/ 2 h 735"/>
                <a:gd name="T4" fmla="*/ 0 w 315"/>
                <a:gd name="T5" fmla="*/ 2 h 735"/>
                <a:gd name="T6" fmla="*/ 0 w 315"/>
                <a:gd name="T7" fmla="*/ 1 h 735"/>
                <a:gd name="T8" fmla="*/ 0 w 315"/>
                <a:gd name="T9" fmla="*/ 0 h 735"/>
                <a:gd name="T10" fmla="*/ 0 w 315"/>
                <a:gd name="T11" fmla="*/ 1 h 735"/>
                <a:gd name="T12" fmla="*/ 0 w 315"/>
                <a:gd name="T13" fmla="*/ 1 h 735"/>
                <a:gd name="T14" fmla="*/ 0 60000 65536"/>
                <a:gd name="T15" fmla="*/ 0 60000 65536"/>
                <a:gd name="T16" fmla="*/ 0 60000 65536"/>
                <a:gd name="T17" fmla="*/ 0 60000 65536"/>
                <a:gd name="T18" fmla="*/ 0 60000 65536"/>
                <a:gd name="T19" fmla="*/ 0 60000 65536"/>
                <a:gd name="T20" fmla="*/ 0 60000 65536"/>
                <a:gd name="T21" fmla="*/ 0 w 315"/>
                <a:gd name="T22" fmla="*/ 0 h 735"/>
                <a:gd name="T23" fmla="*/ 315 w 315"/>
                <a:gd name="T24" fmla="*/ 735 h 73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15" h="735">
                  <a:moveTo>
                    <a:pt x="31" y="401"/>
                  </a:moveTo>
                  <a:lnTo>
                    <a:pt x="188" y="735"/>
                  </a:lnTo>
                  <a:lnTo>
                    <a:pt x="315" y="701"/>
                  </a:lnTo>
                  <a:lnTo>
                    <a:pt x="286" y="334"/>
                  </a:lnTo>
                  <a:lnTo>
                    <a:pt x="129" y="0"/>
                  </a:lnTo>
                  <a:lnTo>
                    <a:pt x="0" y="34"/>
                  </a:lnTo>
                  <a:lnTo>
                    <a:pt x="31" y="401"/>
                  </a:lnTo>
                  <a:close/>
                </a:path>
              </a:pathLst>
            </a:custGeom>
            <a:solidFill>
              <a:srgbClr val="FFFFFF"/>
            </a:solidFill>
            <a:ln w="9525">
              <a:noFill/>
              <a:round/>
              <a:headEnd/>
              <a:tailEnd/>
            </a:ln>
          </p:spPr>
          <p:txBody>
            <a:bodyPr/>
            <a:lstStyle/>
            <a:p>
              <a:endParaRPr lang="ja-JP" altLang="en-US"/>
            </a:p>
          </p:txBody>
        </p:sp>
        <p:sp>
          <p:nvSpPr>
            <p:cNvPr id="80" name="Freeform 44"/>
            <p:cNvSpPr>
              <a:spLocks/>
            </p:cNvSpPr>
            <p:nvPr/>
          </p:nvSpPr>
          <p:spPr bwMode="auto">
            <a:xfrm>
              <a:off x="2037" y="2688"/>
              <a:ext cx="367" cy="157"/>
            </a:xfrm>
            <a:custGeom>
              <a:avLst/>
              <a:gdLst>
                <a:gd name="T0" fmla="*/ 1 w 733"/>
                <a:gd name="T1" fmla="*/ 1 h 314"/>
                <a:gd name="T2" fmla="*/ 2 w 733"/>
                <a:gd name="T3" fmla="*/ 1 h 314"/>
                <a:gd name="T4" fmla="*/ 2 w 733"/>
                <a:gd name="T5" fmla="*/ 0 h 314"/>
                <a:gd name="T6" fmla="*/ 1 w 733"/>
                <a:gd name="T7" fmla="*/ 1 h 314"/>
                <a:gd name="T8" fmla="*/ 0 w 733"/>
                <a:gd name="T9" fmla="*/ 1 h 314"/>
                <a:gd name="T10" fmla="*/ 1 w 733"/>
                <a:gd name="T11" fmla="*/ 1 h 314"/>
                <a:gd name="T12" fmla="*/ 1 w 733"/>
                <a:gd name="T13" fmla="*/ 1 h 314"/>
                <a:gd name="T14" fmla="*/ 0 60000 65536"/>
                <a:gd name="T15" fmla="*/ 0 60000 65536"/>
                <a:gd name="T16" fmla="*/ 0 60000 65536"/>
                <a:gd name="T17" fmla="*/ 0 60000 65536"/>
                <a:gd name="T18" fmla="*/ 0 60000 65536"/>
                <a:gd name="T19" fmla="*/ 0 60000 65536"/>
                <a:gd name="T20" fmla="*/ 0 60000 65536"/>
                <a:gd name="T21" fmla="*/ 0 w 733"/>
                <a:gd name="T22" fmla="*/ 0 h 314"/>
                <a:gd name="T23" fmla="*/ 733 w 733"/>
                <a:gd name="T24" fmla="*/ 314 h 31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3" h="314">
                  <a:moveTo>
                    <a:pt x="399" y="284"/>
                  </a:moveTo>
                  <a:lnTo>
                    <a:pt x="733" y="127"/>
                  </a:lnTo>
                  <a:lnTo>
                    <a:pt x="699" y="0"/>
                  </a:lnTo>
                  <a:lnTo>
                    <a:pt x="332" y="31"/>
                  </a:lnTo>
                  <a:lnTo>
                    <a:pt x="0" y="188"/>
                  </a:lnTo>
                  <a:lnTo>
                    <a:pt x="33" y="314"/>
                  </a:lnTo>
                  <a:lnTo>
                    <a:pt x="399" y="284"/>
                  </a:lnTo>
                  <a:close/>
                </a:path>
              </a:pathLst>
            </a:custGeom>
            <a:solidFill>
              <a:srgbClr val="FFFFFF"/>
            </a:solidFill>
            <a:ln w="9525">
              <a:noFill/>
              <a:round/>
              <a:headEnd/>
              <a:tailEnd/>
            </a:ln>
          </p:spPr>
          <p:txBody>
            <a:bodyPr/>
            <a:lstStyle/>
            <a:p>
              <a:endParaRPr lang="ja-JP" altLang="en-US"/>
            </a:p>
          </p:txBody>
        </p:sp>
        <p:sp>
          <p:nvSpPr>
            <p:cNvPr id="81" name="Freeform 45"/>
            <p:cNvSpPr>
              <a:spLocks/>
            </p:cNvSpPr>
            <p:nvPr/>
          </p:nvSpPr>
          <p:spPr bwMode="auto">
            <a:xfrm>
              <a:off x="2089" y="2635"/>
              <a:ext cx="264" cy="263"/>
            </a:xfrm>
            <a:custGeom>
              <a:avLst/>
              <a:gdLst>
                <a:gd name="T0" fmla="*/ 1 w 528"/>
                <a:gd name="T1" fmla="*/ 0 h 527"/>
                <a:gd name="T2" fmla="*/ 1 w 528"/>
                <a:gd name="T3" fmla="*/ 0 h 527"/>
                <a:gd name="T4" fmla="*/ 1 w 528"/>
                <a:gd name="T5" fmla="*/ 0 h 527"/>
                <a:gd name="T6" fmla="*/ 0 w 528"/>
                <a:gd name="T7" fmla="*/ 0 h 527"/>
                <a:gd name="T8" fmla="*/ 1 w 528"/>
                <a:gd name="T9" fmla="*/ 0 h 527"/>
                <a:gd name="T10" fmla="*/ 1 w 528"/>
                <a:gd name="T11" fmla="*/ 0 h 527"/>
                <a:gd name="T12" fmla="*/ 1 w 528"/>
                <a:gd name="T13" fmla="*/ 0 h 527"/>
                <a:gd name="T14" fmla="*/ 1 w 528"/>
                <a:gd name="T15" fmla="*/ 0 h 527"/>
                <a:gd name="T16" fmla="*/ 1 w 528"/>
                <a:gd name="T17" fmla="*/ 0 h 527"/>
                <a:gd name="T18" fmla="*/ 1 w 528"/>
                <a:gd name="T19" fmla="*/ 0 h 527"/>
                <a:gd name="T20" fmla="*/ 1 w 528"/>
                <a:gd name="T21" fmla="*/ 1 h 527"/>
                <a:gd name="T22" fmla="*/ 1 w 528"/>
                <a:gd name="T23" fmla="*/ 1 h 527"/>
                <a:gd name="T24" fmla="*/ 1 w 528"/>
                <a:gd name="T25" fmla="*/ 1 h 527"/>
                <a:gd name="T26" fmla="*/ 1 w 528"/>
                <a:gd name="T27" fmla="*/ 1 h 527"/>
                <a:gd name="T28" fmla="*/ 1 w 528"/>
                <a:gd name="T29" fmla="*/ 1 h 527"/>
                <a:gd name="T30" fmla="*/ 1 w 528"/>
                <a:gd name="T31" fmla="*/ 1 h 527"/>
                <a:gd name="T32" fmla="*/ 1 w 528"/>
                <a:gd name="T33" fmla="*/ 1 h 527"/>
                <a:gd name="T34" fmla="*/ 1 w 528"/>
                <a:gd name="T35" fmla="*/ 0 h 527"/>
                <a:gd name="T36" fmla="*/ 1 w 528"/>
                <a:gd name="T37" fmla="*/ 0 h 527"/>
                <a:gd name="T38" fmla="*/ 1 w 528"/>
                <a:gd name="T39" fmla="*/ 0 h 527"/>
                <a:gd name="T40" fmla="*/ 1 w 528"/>
                <a:gd name="T41" fmla="*/ 0 h 527"/>
                <a:gd name="T42" fmla="*/ 1 w 528"/>
                <a:gd name="T43" fmla="*/ 0 h 527"/>
                <a:gd name="T44" fmla="*/ 1 w 528"/>
                <a:gd name="T45" fmla="*/ 0 h 527"/>
                <a:gd name="T46" fmla="*/ 1 w 528"/>
                <a:gd name="T47" fmla="*/ 0 h 527"/>
                <a:gd name="T48" fmla="*/ 1 w 528"/>
                <a:gd name="T49" fmla="*/ 0 h 527"/>
                <a:gd name="T50" fmla="*/ 1 w 528"/>
                <a:gd name="T51" fmla="*/ 0 h 527"/>
                <a:gd name="T52" fmla="*/ 1 w 528"/>
                <a:gd name="T53" fmla="*/ 0 h 527"/>
                <a:gd name="T54" fmla="*/ 1 w 528"/>
                <a:gd name="T55" fmla="*/ 0 h 527"/>
                <a:gd name="T56" fmla="*/ 1 w 528"/>
                <a:gd name="T57" fmla="*/ 0 h 527"/>
                <a:gd name="T58" fmla="*/ 1 w 528"/>
                <a:gd name="T59" fmla="*/ 0 h 527"/>
                <a:gd name="T60" fmla="*/ 1 w 528"/>
                <a:gd name="T61" fmla="*/ 0 h 527"/>
                <a:gd name="T62" fmla="*/ 1 w 528"/>
                <a:gd name="T63" fmla="*/ 0 h 527"/>
                <a:gd name="T64" fmla="*/ 1 w 528"/>
                <a:gd name="T65" fmla="*/ 0 h 527"/>
                <a:gd name="T66" fmla="*/ 1 w 528"/>
                <a:gd name="T67" fmla="*/ 0 h 527"/>
                <a:gd name="T68" fmla="*/ 1 w 528"/>
                <a:gd name="T69" fmla="*/ 0 h 527"/>
                <a:gd name="T70" fmla="*/ 1 w 528"/>
                <a:gd name="T71" fmla="*/ 0 h 527"/>
                <a:gd name="T72" fmla="*/ 1 w 528"/>
                <a:gd name="T73" fmla="*/ 0 h 527"/>
                <a:gd name="T74" fmla="*/ 1 w 528"/>
                <a:gd name="T75" fmla="*/ 0 h 527"/>
                <a:gd name="T76" fmla="*/ 1 w 528"/>
                <a:gd name="T77" fmla="*/ 0 h 527"/>
                <a:gd name="T78" fmla="*/ 1 w 528"/>
                <a:gd name="T79" fmla="*/ 0 h 527"/>
                <a:gd name="T80" fmla="*/ 1 w 528"/>
                <a:gd name="T81" fmla="*/ 0 h 527"/>
                <a:gd name="T82" fmla="*/ 1 w 528"/>
                <a:gd name="T83" fmla="*/ 0 h 527"/>
                <a:gd name="T84" fmla="*/ 1 w 528"/>
                <a:gd name="T85" fmla="*/ 0 h 527"/>
                <a:gd name="T86" fmla="*/ 1 w 528"/>
                <a:gd name="T87" fmla="*/ 0 h 527"/>
                <a:gd name="T88" fmla="*/ 1 w 528"/>
                <a:gd name="T89" fmla="*/ 0 h 527"/>
                <a:gd name="T90" fmla="*/ 1 w 528"/>
                <a:gd name="T91" fmla="*/ 0 h 527"/>
                <a:gd name="T92" fmla="*/ 1 w 528"/>
                <a:gd name="T93" fmla="*/ 0 h 527"/>
                <a:gd name="T94" fmla="*/ 1 w 528"/>
                <a:gd name="T95" fmla="*/ 0 h 527"/>
                <a:gd name="T96" fmla="*/ 1 w 528"/>
                <a:gd name="T97" fmla="*/ 0 h 527"/>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528"/>
                <a:gd name="T148" fmla="*/ 0 h 527"/>
                <a:gd name="T149" fmla="*/ 528 w 528"/>
                <a:gd name="T150" fmla="*/ 527 h 527"/>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528" h="527">
                  <a:moveTo>
                    <a:pt x="36" y="130"/>
                  </a:moveTo>
                  <a:lnTo>
                    <a:pt x="14" y="179"/>
                  </a:lnTo>
                  <a:lnTo>
                    <a:pt x="2" y="230"/>
                  </a:lnTo>
                  <a:lnTo>
                    <a:pt x="0" y="280"/>
                  </a:lnTo>
                  <a:lnTo>
                    <a:pt x="9" y="330"/>
                  </a:lnTo>
                  <a:lnTo>
                    <a:pt x="27" y="378"/>
                  </a:lnTo>
                  <a:lnTo>
                    <a:pt x="54" y="421"/>
                  </a:lnTo>
                  <a:lnTo>
                    <a:pt x="89" y="459"/>
                  </a:lnTo>
                  <a:lnTo>
                    <a:pt x="132" y="491"/>
                  </a:lnTo>
                  <a:lnTo>
                    <a:pt x="157" y="503"/>
                  </a:lnTo>
                  <a:lnTo>
                    <a:pt x="180" y="512"/>
                  </a:lnTo>
                  <a:lnTo>
                    <a:pt x="205" y="519"/>
                  </a:lnTo>
                  <a:lnTo>
                    <a:pt x="232" y="525"/>
                  </a:lnTo>
                  <a:lnTo>
                    <a:pt x="257" y="527"/>
                  </a:lnTo>
                  <a:lnTo>
                    <a:pt x="282" y="527"/>
                  </a:lnTo>
                  <a:lnTo>
                    <a:pt x="307" y="523"/>
                  </a:lnTo>
                  <a:lnTo>
                    <a:pt x="332" y="518"/>
                  </a:lnTo>
                  <a:lnTo>
                    <a:pt x="357" y="510"/>
                  </a:lnTo>
                  <a:lnTo>
                    <a:pt x="380" y="500"/>
                  </a:lnTo>
                  <a:lnTo>
                    <a:pt x="402" y="487"/>
                  </a:lnTo>
                  <a:lnTo>
                    <a:pt x="423" y="473"/>
                  </a:lnTo>
                  <a:lnTo>
                    <a:pt x="443" y="457"/>
                  </a:lnTo>
                  <a:lnTo>
                    <a:pt x="461" y="437"/>
                  </a:lnTo>
                  <a:lnTo>
                    <a:pt x="478" y="418"/>
                  </a:lnTo>
                  <a:lnTo>
                    <a:pt x="493" y="394"/>
                  </a:lnTo>
                  <a:lnTo>
                    <a:pt x="514" y="346"/>
                  </a:lnTo>
                  <a:lnTo>
                    <a:pt x="527" y="296"/>
                  </a:lnTo>
                  <a:lnTo>
                    <a:pt x="528" y="245"/>
                  </a:lnTo>
                  <a:lnTo>
                    <a:pt x="520" y="195"/>
                  </a:lnTo>
                  <a:lnTo>
                    <a:pt x="502" y="146"/>
                  </a:lnTo>
                  <a:lnTo>
                    <a:pt x="475" y="104"/>
                  </a:lnTo>
                  <a:lnTo>
                    <a:pt x="439" y="66"/>
                  </a:lnTo>
                  <a:lnTo>
                    <a:pt x="396" y="34"/>
                  </a:lnTo>
                  <a:lnTo>
                    <a:pt x="373" y="22"/>
                  </a:lnTo>
                  <a:lnTo>
                    <a:pt x="348" y="13"/>
                  </a:lnTo>
                  <a:lnTo>
                    <a:pt x="323" y="5"/>
                  </a:lnTo>
                  <a:lnTo>
                    <a:pt x="298" y="2"/>
                  </a:lnTo>
                  <a:lnTo>
                    <a:pt x="271" y="0"/>
                  </a:lnTo>
                  <a:lnTo>
                    <a:pt x="246" y="0"/>
                  </a:lnTo>
                  <a:lnTo>
                    <a:pt x="221" y="4"/>
                  </a:lnTo>
                  <a:lnTo>
                    <a:pt x="196" y="9"/>
                  </a:lnTo>
                  <a:lnTo>
                    <a:pt x="173" y="16"/>
                  </a:lnTo>
                  <a:lnTo>
                    <a:pt x="148" y="27"/>
                  </a:lnTo>
                  <a:lnTo>
                    <a:pt x="127" y="38"/>
                  </a:lnTo>
                  <a:lnTo>
                    <a:pt x="105" y="52"/>
                  </a:lnTo>
                  <a:lnTo>
                    <a:pt x="86" y="70"/>
                  </a:lnTo>
                  <a:lnTo>
                    <a:pt x="68" y="88"/>
                  </a:lnTo>
                  <a:lnTo>
                    <a:pt x="50" y="107"/>
                  </a:lnTo>
                  <a:lnTo>
                    <a:pt x="36" y="130"/>
                  </a:lnTo>
                  <a:close/>
                </a:path>
              </a:pathLst>
            </a:custGeom>
            <a:solidFill>
              <a:srgbClr val="FFFFFF"/>
            </a:solidFill>
            <a:ln w="9525">
              <a:noFill/>
              <a:round/>
              <a:headEnd/>
              <a:tailEnd/>
            </a:ln>
          </p:spPr>
          <p:txBody>
            <a:bodyPr/>
            <a:lstStyle/>
            <a:p>
              <a:endParaRPr lang="ja-JP" altLang="en-US"/>
            </a:p>
          </p:txBody>
        </p:sp>
        <p:sp>
          <p:nvSpPr>
            <p:cNvPr id="82" name="Freeform 46"/>
            <p:cNvSpPr>
              <a:spLocks noEditPoints="1"/>
            </p:cNvSpPr>
            <p:nvPr/>
          </p:nvSpPr>
          <p:spPr bwMode="auto">
            <a:xfrm>
              <a:off x="2064" y="2610"/>
              <a:ext cx="314" cy="313"/>
            </a:xfrm>
            <a:custGeom>
              <a:avLst/>
              <a:gdLst>
                <a:gd name="T0" fmla="*/ 1 w 628"/>
                <a:gd name="T1" fmla="*/ 1 h 626"/>
                <a:gd name="T2" fmla="*/ 1 w 628"/>
                <a:gd name="T3" fmla="*/ 1 h 626"/>
                <a:gd name="T4" fmla="*/ 1 w 628"/>
                <a:gd name="T5" fmla="*/ 1 h 626"/>
                <a:gd name="T6" fmla="*/ 1 w 628"/>
                <a:gd name="T7" fmla="*/ 1 h 626"/>
                <a:gd name="T8" fmla="*/ 1 w 628"/>
                <a:gd name="T9" fmla="*/ 1 h 626"/>
                <a:gd name="T10" fmla="*/ 1 w 628"/>
                <a:gd name="T11" fmla="*/ 1 h 626"/>
                <a:gd name="T12" fmla="*/ 1 w 628"/>
                <a:gd name="T13" fmla="*/ 1 h 626"/>
                <a:gd name="T14" fmla="*/ 1 w 628"/>
                <a:gd name="T15" fmla="*/ 1 h 626"/>
                <a:gd name="T16" fmla="*/ 1 w 628"/>
                <a:gd name="T17" fmla="*/ 1 h 626"/>
                <a:gd name="T18" fmla="*/ 1 w 628"/>
                <a:gd name="T19" fmla="*/ 1 h 626"/>
                <a:gd name="T20" fmla="*/ 1 w 628"/>
                <a:gd name="T21" fmla="*/ 1 h 626"/>
                <a:gd name="T22" fmla="*/ 1 w 628"/>
                <a:gd name="T23" fmla="*/ 1 h 626"/>
                <a:gd name="T24" fmla="*/ 1 w 628"/>
                <a:gd name="T25" fmla="*/ 1 h 626"/>
                <a:gd name="T26" fmla="*/ 1 w 628"/>
                <a:gd name="T27" fmla="*/ 1 h 626"/>
                <a:gd name="T28" fmla="*/ 1 w 628"/>
                <a:gd name="T29" fmla="*/ 1 h 626"/>
                <a:gd name="T30" fmla="*/ 1 w 628"/>
                <a:gd name="T31" fmla="*/ 1 h 626"/>
                <a:gd name="T32" fmla="*/ 1 w 628"/>
                <a:gd name="T33" fmla="*/ 1 h 626"/>
                <a:gd name="T34" fmla="*/ 1 w 628"/>
                <a:gd name="T35" fmla="*/ 1 h 626"/>
                <a:gd name="T36" fmla="*/ 1 w 628"/>
                <a:gd name="T37" fmla="*/ 1 h 626"/>
                <a:gd name="T38" fmla="*/ 1 w 628"/>
                <a:gd name="T39" fmla="*/ 1 h 626"/>
                <a:gd name="T40" fmla="*/ 1 w 628"/>
                <a:gd name="T41" fmla="*/ 1 h 626"/>
                <a:gd name="T42" fmla="*/ 1 w 628"/>
                <a:gd name="T43" fmla="*/ 1 h 626"/>
                <a:gd name="T44" fmla="*/ 1 w 628"/>
                <a:gd name="T45" fmla="*/ 1 h 626"/>
                <a:gd name="T46" fmla="*/ 1 w 628"/>
                <a:gd name="T47" fmla="*/ 1 h 626"/>
                <a:gd name="T48" fmla="*/ 1 w 628"/>
                <a:gd name="T49" fmla="*/ 1 h 626"/>
                <a:gd name="T50" fmla="*/ 1 w 628"/>
                <a:gd name="T51" fmla="*/ 1 h 626"/>
                <a:gd name="T52" fmla="*/ 1 w 628"/>
                <a:gd name="T53" fmla="*/ 1 h 626"/>
                <a:gd name="T54" fmla="*/ 1 w 628"/>
                <a:gd name="T55" fmla="*/ 1 h 626"/>
                <a:gd name="T56" fmla="*/ 1 w 628"/>
                <a:gd name="T57" fmla="*/ 1 h 626"/>
                <a:gd name="T58" fmla="*/ 1 w 628"/>
                <a:gd name="T59" fmla="*/ 1 h 626"/>
                <a:gd name="T60" fmla="*/ 1 w 628"/>
                <a:gd name="T61" fmla="*/ 1 h 626"/>
                <a:gd name="T62" fmla="*/ 1 w 628"/>
                <a:gd name="T63" fmla="*/ 0 h 626"/>
                <a:gd name="T64" fmla="*/ 1 w 628"/>
                <a:gd name="T65" fmla="*/ 1 h 626"/>
                <a:gd name="T66" fmla="*/ 1 w 628"/>
                <a:gd name="T67" fmla="*/ 1 h 626"/>
                <a:gd name="T68" fmla="*/ 1 w 628"/>
                <a:gd name="T69" fmla="*/ 1 h 626"/>
                <a:gd name="T70" fmla="*/ 1 w 628"/>
                <a:gd name="T71" fmla="*/ 1 h 626"/>
                <a:gd name="T72" fmla="*/ 1 w 628"/>
                <a:gd name="T73" fmla="*/ 1 h 626"/>
                <a:gd name="T74" fmla="*/ 1 w 628"/>
                <a:gd name="T75" fmla="*/ 1 h 626"/>
                <a:gd name="T76" fmla="*/ 1 w 628"/>
                <a:gd name="T77" fmla="*/ 1 h 626"/>
                <a:gd name="T78" fmla="*/ 1 w 628"/>
                <a:gd name="T79" fmla="*/ 1 h 626"/>
                <a:gd name="T80" fmla="*/ 1 w 628"/>
                <a:gd name="T81" fmla="*/ 1 h 626"/>
                <a:gd name="T82" fmla="*/ 1 w 628"/>
                <a:gd name="T83" fmla="*/ 1 h 626"/>
                <a:gd name="T84" fmla="*/ 1 w 628"/>
                <a:gd name="T85" fmla="*/ 1 h 626"/>
                <a:gd name="T86" fmla="*/ 1 w 628"/>
                <a:gd name="T87" fmla="*/ 1 h 626"/>
                <a:gd name="T88" fmla="*/ 1 w 628"/>
                <a:gd name="T89" fmla="*/ 1 h 626"/>
                <a:gd name="T90" fmla="*/ 1 w 628"/>
                <a:gd name="T91" fmla="*/ 1 h 626"/>
                <a:gd name="T92" fmla="*/ 1 w 628"/>
                <a:gd name="T93" fmla="*/ 1 h 626"/>
                <a:gd name="T94" fmla="*/ 1 w 628"/>
                <a:gd name="T95" fmla="*/ 1 h 626"/>
                <a:gd name="T96" fmla="*/ 1 w 628"/>
                <a:gd name="T97" fmla="*/ 1 h 626"/>
                <a:gd name="T98" fmla="*/ 1 w 628"/>
                <a:gd name="T99" fmla="*/ 1 h 626"/>
                <a:gd name="T100" fmla="*/ 1 w 628"/>
                <a:gd name="T101" fmla="*/ 1 h 626"/>
                <a:gd name="T102" fmla="*/ 1 w 628"/>
                <a:gd name="T103" fmla="*/ 1 h 626"/>
                <a:gd name="T104" fmla="*/ 1 w 628"/>
                <a:gd name="T105" fmla="*/ 1 h 626"/>
                <a:gd name="T106" fmla="*/ 1 w 628"/>
                <a:gd name="T107" fmla="*/ 1 h 626"/>
                <a:gd name="T108" fmla="*/ 1 w 628"/>
                <a:gd name="T109" fmla="*/ 1 h 626"/>
                <a:gd name="T110" fmla="*/ 1 w 628"/>
                <a:gd name="T111" fmla="*/ 1 h 626"/>
                <a:gd name="T112" fmla="*/ 1 w 628"/>
                <a:gd name="T113" fmla="*/ 1 h 626"/>
                <a:gd name="T114" fmla="*/ 1 w 628"/>
                <a:gd name="T115" fmla="*/ 1 h 626"/>
                <a:gd name="T116" fmla="*/ 1 w 628"/>
                <a:gd name="T117" fmla="*/ 1 h 626"/>
                <a:gd name="T118" fmla="*/ 1 w 628"/>
                <a:gd name="T119" fmla="*/ 1 h 626"/>
                <a:gd name="T120" fmla="*/ 1 w 628"/>
                <a:gd name="T121" fmla="*/ 1 h 626"/>
                <a:gd name="T122" fmla="*/ 1 w 628"/>
                <a:gd name="T123" fmla="*/ 1 h 626"/>
                <a:gd name="T124" fmla="*/ 1 w 628"/>
                <a:gd name="T125" fmla="*/ 1 h 62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628"/>
                <a:gd name="T190" fmla="*/ 0 h 626"/>
                <a:gd name="T191" fmla="*/ 628 w 628"/>
                <a:gd name="T192" fmla="*/ 626 h 62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628" h="626">
                  <a:moveTo>
                    <a:pt x="234" y="11"/>
                  </a:moveTo>
                  <a:lnTo>
                    <a:pt x="204" y="20"/>
                  </a:lnTo>
                  <a:lnTo>
                    <a:pt x="177" y="32"/>
                  </a:lnTo>
                  <a:lnTo>
                    <a:pt x="150" y="47"/>
                  </a:lnTo>
                  <a:lnTo>
                    <a:pt x="125" y="64"/>
                  </a:lnTo>
                  <a:lnTo>
                    <a:pt x="102" y="84"/>
                  </a:lnTo>
                  <a:lnTo>
                    <a:pt x="80" y="105"/>
                  </a:lnTo>
                  <a:lnTo>
                    <a:pt x="61" y="130"/>
                  </a:lnTo>
                  <a:lnTo>
                    <a:pt x="43" y="155"/>
                  </a:lnTo>
                  <a:lnTo>
                    <a:pt x="29" y="184"/>
                  </a:lnTo>
                  <a:lnTo>
                    <a:pt x="18" y="212"/>
                  </a:lnTo>
                  <a:lnTo>
                    <a:pt x="9" y="241"/>
                  </a:lnTo>
                  <a:lnTo>
                    <a:pt x="4" y="271"/>
                  </a:lnTo>
                  <a:lnTo>
                    <a:pt x="0" y="302"/>
                  </a:lnTo>
                  <a:lnTo>
                    <a:pt x="2" y="332"/>
                  </a:lnTo>
                  <a:lnTo>
                    <a:pt x="4" y="362"/>
                  </a:lnTo>
                  <a:lnTo>
                    <a:pt x="11" y="393"/>
                  </a:lnTo>
                  <a:lnTo>
                    <a:pt x="21" y="423"/>
                  </a:lnTo>
                  <a:lnTo>
                    <a:pt x="34" y="452"/>
                  </a:lnTo>
                  <a:lnTo>
                    <a:pt x="48" y="478"/>
                  </a:lnTo>
                  <a:lnTo>
                    <a:pt x="66" y="503"/>
                  </a:lnTo>
                  <a:lnTo>
                    <a:pt x="84" y="527"/>
                  </a:lnTo>
                  <a:lnTo>
                    <a:pt x="107" y="548"/>
                  </a:lnTo>
                  <a:lnTo>
                    <a:pt x="130" y="568"/>
                  </a:lnTo>
                  <a:lnTo>
                    <a:pt x="157" y="584"/>
                  </a:lnTo>
                  <a:lnTo>
                    <a:pt x="186" y="598"/>
                  </a:lnTo>
                  <a:lnTo>
                    <a:pt x="214" y="610"/>
                  </a:lnTo>
                  <a:lnTo>
                    <a:pt x="245" y="618"/>
                  </a:lnTo>
                  <a:lnTo>
                    <a:pt x="275" y="623"/>
                  </a:lnTo>
                  <a:lnTo>
                    <a:pt x="305" y="626"/>
                  </a:lnTo>
                  <a:lnTo>
                    <a:pt x="336" y="625"/>
                  </a:lnTo>
                  <a:lnTo>
                    <a:pt x="366" y="621"/>
                  </a:lnTo>
                  <a:lnTo>
                    <a:pt x="395" y="616"/>
                  </a:lnTo>
                  <a:lnTo>
                    <a:pt x="423" y="607"/>
                  </a:lnTo>
                  <a:lnTo>
                    <a:pt x="452" y="594"/>
                  </a:lnTo>
                  <a:lnTo>
                    <a:pt x="478" y="580"/>
                  </a:lnTo>
                  <a:lnTo>
                    <a:pt x="503" y="562"/>
                  </a:lnTo>
                  <a:lnTo>
                    <a:pt x="527" y="543"/>
                  </a:lnTo>
                  <a:lnTo>
                    <a:pt x="548" y="521"/>
                  </a:lnTo>
                  <a:lnTo>
                    <a:pt x="568" y="496"/>
                  </a:lnTo>
                  <a:lnTo>
                    <a:pt x="586" y="469"/>
                  </a:lnTo>
                  <a:lnTo>
                    <a:pt x="600" y="443"/>
                  </a:lnTo>
                  <a:lnTo>
                    <a:pt x="611" y="414"/>
                  </a:lnTo>
                  <a:lnTo>
                    <a:pt x="620" y="384"/>
                  </a:lnTo>
                  <a:lnTo>
                    <a:pt x="625" y="353"/>
                  </a:lnTo>
                  <a:lnTo>
                    <a:pt x="628" y="323"/>
                  </a:lnTo>
                  <a:lnTo>
                    <a:pt x="627" y="293"/>
                  </a:lnTo>
                  <a:lnTo>
                    <a:pt x="625" y="262"/>
                  </a:lnTo>
                  <a:lnTo>
                    <a:pt x="618" y="232"/>
                  </a:lnTo>
                  <a:lnTo>
                    <a:pt x="609" y="202"/>
                  </a:lnTo>
                  <a:lnTo>
                    <a:pt x="596" y="175"/>
                  </a:lnTo>
                  <a:lnTo>
                    <a:pt x="582" y="148"/>
                  </a:lnTo>
                  <a:lnTo>
                    <a:pt x="564" y="123"/>
                  </a:lnTo>
                  <a:lnTo>
                    <a:pt x="545" y="100"/>
                  </a:lnTo>
                  <a:lnTo>
                    <a:pt x="521" y="79"/>
                  </a:lnTo>
                  <a:lnTo>
                    <a:pt x="498" y="59"/>
                  </a:lnTo>
                  <a:lnTo>
                    <a:pt x="471" y="41"/>
                  </a:lnTo>
                  <a:lnTo>
                    <a:pt x="443" y="27"/>
                  </a:lnTo>
                  <a:lnTo>
                    <a:pt x="414" y="16"/>
                  </a:lnTo>
                  <a:lnTo>
                    <a:pt x="386" y="7"/>
                  </a:lnTo>
                  <a:lnTo>
                    <a:pt x="355" y="2"/>
                  </a:lnTo>
                  <a:lnTo>
                    <a:pt x="325" y="0"/>
                  </a:lnTo>
                  <a:lnTo>
                    <a:pt x="295" y="0"/>
                  </a:lnTo>
                  <a:lnTo>
                    <a:pt x="264" y="4"/>
                  </a:lnTo>
                  <a:lnTo>
                    <a:pt x="234" y="11"/>
                  </a:lnTo>
                  <a:close/>
                  <a:moveTo>
                    <a:pt x="259" y="105"/>
                  </a:moveTo>
                  <a:lnTo>
                    <a:pt x="280" y="102"/>
                  </a:lnTo>
                  <a:lnTo>
                    <a:pt x="300" y="98"/>
                  </a:lnTo>
                  <a:lnTo>
                    <a:pt x="321" y="98"/>
                  </a:lnTo>
                  <a:lnTo>
                    <a:pt x="343" y="100"/>
                  </a:lnTo>
                  <a:lnTo>
                    <a:pt x="362" y="104"/>
                  </a:lnTo>
                  <a:lnTo>
                    <a:pt x="382" y="109"/>
                  </a:lnTo>
                  <a:lnTo>
                    <a:pt x="402" y="118"/>
                  </a:lnTo>
                  <a:lnTo>
                    <a:pt x="421" y="127"/>
                  </a:lnTo>
                  <a:lnTo>
                    <a:pt x="439" y="139"/>
                  </a:lnTo>
                  <a:lnTo>
                    <a:pt x="455" y="152"/>
                  </a:lnTo>
                  <a:lnTo>
                    <a:pt x="471" y="166"/>
                  </a:lnTo>
                  <a:lnTo>
                    <a:pt x="486" y="182"/>
                  </a:lnTo>
                  <a:lnTo>
                    <a:pt x="496" y="200"/>
                  </a:lnTo>
                  <a:lnTo>
                    <a:pt x="507" y="218"/>
                  </a:lnTo>
                  <a:lnTo>
                    <a:pt x="514" y="237"/>
                  </a:lnTo>
                  <a:lnTo>
                    <a:pt x="521" y="257"/>
                  </a:lnTo>
                  <a:lnTo>
                    <a:pt x="528" y="298"/>
                  </a:lnTo>
                  <a:lnTo>
                    <a:pt x="527" y="341"/>
                  </a:lnTo>
                  <a:lnTo>
                    <a:pt x="518" y="382"/>
                  </a:lnTo>
                  <a:lnTo>
                    <a:pt x="500" y="419"/>
                  </a:lnTo>
                  <a:lnTo>
                    <a:pt x="487" y="437"/>
                  </a:lnTo>
                  <a:lnTo>
                    <a:pt x="475" y="455"/>
                  </a:lnTo>
                  <a:lnTo>
                    <a:pt x="459" y="469"/>
                  </a:lnTo>
                  <a:lnTo>
                    <a:pt x="443" y="484"/>
                  </a:lnTo>
                  <a:lnTo>
                    <a:pt x="427" y="496"/>
                  </a:lnTo>
                  <a:lnTo>
                    <a:pt x="409" y="505"/>
                  </a:lnTo>
                  <a:lnTo>
                    <a:pt x="389" y="514"/>
                  </a:lnTo>
                  <a:lnTo>
                    <a:pt x="370" y="519"/>
                  </a:lnTo>
                  <a:lnTo>
                    <a:pt x="350" y="525"/>
                  </a:lnTo>
                  <a:lnTo>
                    <a:pt x="329" y="527"/>
                  </a:lnTo>
                  <a:lnTo>
                    <a:pt x="309" y="527"/>
                  </a:lnTo>
                  <a:lnTo>
                    <a:pt x="287" y="525"/>
                  </a:lnTo>
                  <a:lnTo>
                    <a:pt x="266" y="521"/>
                  </a:lnTo>
                  <a:lnTo>
                    <a:pt x="246" y="516"/>
                  </a:lnTo>
                  <a:lnTo>
                    <a:pt x="227" y="509"/>
                  </a:lnTo>
                  <a:lnTo>
                    <a:pt x="207" y="498"/>
                  </a:lnTo>
                  <a:lnTo>
                    <a:pt x="189" y="487"/>
                  </a:lnTo>
                  <a:lnTo>
                    <a:pt x="173" y="473"/>
                  </a:lnTo>
                  <a:lnTo>
                    <a:pt x="157" y="459"/>
                  </a:lnTo>
                  <a:lnTo>
                    <a:pt x="145" y="443"/>
                  </a:lnTo>
                  <a:lnTo>
                    <a:pt x="132" y="427"/>
                  </a:lnTo>
                  <a:lnTo>
                    <a:pt x="121" y="407"/>
                  </a:lnTo>
                  <a:lnTo>
                    <a:pt x="114" y="387"/>
                  </a:lnTo>
                  <a:lnTo>
                    <a:pt x="107" y="368"/>
                  </a:lnTo>
                  <a:lnTo>
                    <a:pt x="104" y="353"/>
                  </a:lnTo>
                  <a:lnTo>
                    <a:pt x="102" y="339"/>
                  </a:lnTo>
                  <a:lnTo>
                    <a:pt x="100" y="327"/>
                  </a:lnTo>
                  <a:lnTo>
                    <a:pt x="100" y="312"/>
                  </a:lnTo>
                  <a:lnTo>
                    <a:pt x="102" y="284"/>
                  </a:lnTo>
                  <a:lnTo>
                    <a:pt x="107" y="257"/>
                  </a:lnTo>
                  <a:lnTo>
                    <a:pt x="116" y="230"/>
                  </a:lnTo>
                  <a:lnTo>
                    <a:pt x="129" y="205"/>
                  </a:lnTo>
                  <a:lnTo>
                    <a:pt x="139" y="188"/>
                  </a:lnTo>
                  <a:lnTo>
                    <a:pt x="154" y="171"/>
                  </a:lnTo>
                  <a:lnTo>
                    <a:pt x="168" y="155"/>
                  </a:lnTo>
                  <a:lnTo>
                    <a:pt x="184" y="143"/>
                  </a:lnTo>
                  <a:lnTo>
                    <a:pt x="200" y="130"/>
                  </a:lnTo>
                  <a:lnTo>
                    <a:pt x="220" y="121"/>
                  </a:lnTo>
                  <a:lnTo>
                    <a:pt x="239" y="113"/>
                  </a:lnTo>
                  <a:lnTo>
                    <a:pt x="259" y="105"/>
                  </a:lnTo>
                  <a:close/>
                </a:path>
              </a:pathLst>
            </a:custGeom>
            <a:solidFill>
              <a:srgbClr val="FFFFFF"/>
            </a:solidFill>
            <a:ln w="9525">
              <a:noFill/>
              <a:round/>
              <a:headEnd/>
              <a:tailEnd/>
            </a:ln>
          </p:spPr>
          <p:txBody>
            <a:bodyPr/>
            <a:lstStyle/>
            <a:p>
              <a:endParaRPr lang="ja-JP" altLang="en-US"/>
            </a:p>
          </p:txBody>
        </p:sp>
        <p:sp>
          <p:nvSpPr>
            <p:cNvPr id="83" name="Freeform 47"/>
            <p:cNvSpPr>
              <a:spLocks/>
            </p:cNvSpPr>
            <p:nvPr/>
          </p:nvSpPr>
          <p:spPr bwMode="auto">
            <a:xfrm>
              <a:off x="2089" y="2635"/>
              <a:ext cx="264" cy="263"/>
            </a:xfrm>
            <a:custGeom>
              <a:avLst/>
              <a:gdLst>
                <a:gd name="T0" fmla="*/ 1 w 528"/>
                <a:gd name="T1" fmla="*/ 0 h 527"/>
                <a:gd name="T2" fmla="*/ 1 w 528"/>
                <a:gd name="T3" fmla="*/ 0 h 527"/>
                <a:gd name="T4" fmla="*/ 1 w 528"/>
                <a:gd name="T5" fmla="*/ 0 h 527"/>
                <a:gd name="T6" fmla="*/ 0 w 528"/>
                <a:gd name="T7" fmla="*/ 0 h 527"/>
                <a:gd name="T8" fmla="*/ 1 w 528"/>
                <a:gd name="T9" fmla="*/ 0 h 527"/>
                <a:gd name="T10" fmla="*/ 1 w 528"/>
                <a:gd name="T11" fmla="*/ 0 h 527"/>
                <a:gd name="T12" fmla="*/ 1 w 528"/>
                <a:gd name="T13" fmla="*/ 0 h 527"/>
                <a:gd name="T14" fmla="*/ 1 w 528"/>
                <a:gd name="T15" fmla="*/ 0 h 527"/>
                <a:gd name="T16" fmla="*/ 1 w 528"/>
                <a:gd name="T17" fmla="*/ 0 h 527"/>
                <a:gd name="T18" fmla="*/ 1 w 528"/>
                <a:gd name="T19" fmla="*/ 0 h 527"/>
                <a:gd name="T20" fmla="*/ 1 w 528"/>
                <a:gd name="T21" fmla="*/ 1 h 527"/>
                <a:gd name="T22" fmla="*/ 1 w 528"/>
                <a:gd name="T23" fmla="*/ 1 h 527"/>
                <a:gd name="T24" fmla="*/ 1 w 528"/>
                <a:gd name="T25" fmla="*/ 1 h 527"/>
                <a:gd name="T26" fmla="*/ 1 w 528"/>
                <a:gd name="T27" fmla="*/ 1 h 527"/>
                <a:gd name="T28" fmla="*/ 1 w 528"/>
                <a:gd name="T29" fmla="*/ 1 h 527"/>
                <a:gd name="T30" fmla="*/ 1 w 528"/>
                <a:gd name="T31" fmla="*/ 1 h 527"/>
                <a:gd name="T32" fmla="*/ 1 w 528"/>
                <a:gd name="T33" fmla="*/ 1 h 527"/>
                <a:gd name="T34" fmla="*/ 1 w 528"/>
                <a:gd name="T35" fmla="*/ 0 h 527"/>
                <a:gd name="T36" fmla="*/ 1 w 528"/>
                <a:gd name="T37" fmla="*/ 0 h 527"/>
                <a:gd name="T38" fmla="*/ 1 w 528"/>
                <a:gd name="T39" fmla="*/ 0 h 527"/>
                <a:gd name="T40" fmla="*/ 1 w 528"/>
                <a:gd name="T41" fmla="*/ 0 h 527"/>
                <a:gd name="T42" fmla="*/ 1 w 528"/>
                <a:gd name="T43" fmla="*/ 0 h 527"/>
                <a:gd name="T44" fmla="*/ 1 w 528"/>
                <a:gd name="T45" fmla="*/ 0 h 527"/>
                <a:gd name="T46" fmla="*/ 1 w 528"/>
                <a:gd name="T47" fmla="*/ 0 h 527"/>
                <a:gd name="T48" fmla="*/ 1 w 528"/>
                <a:gd name="T49" fmla="*/ 0 h 527"/>
                <a:gd name="T50" fmla="*/ 1 w 528"/>
                <a:gd name="T51" fmla="*/ 0 h 527"/>
                <a:gd name="T52" fmla="*/ 1 w 528"/>
                <a:gd name="T53" fmla="*/ 0 h 527"/>
                <a:gd name="T54" fmla="*/ 1 w 528"/>
                <a:gd name="T55" fmla="*/ 0 h 527"/>
                <a:gd name="T56" fmla="*/ 1 w 528"/>
                <a:gd name="T57" fmla="*/ 0 h 527"/>
                <a:gd name="T58" fmla="*/ 1 w 528"/>
                <a:gd name="T59" fmla="*/ 0 h 527"/>
                <a:gd name="T60" fmla="*/ 1 w 528"/>
                <a:gd name="T61" fmla="*/ 0 h 527"/>
                <a:gd name="T62" fmla="*/ 1 w 528"/>
                <a:gd name="T63" fmla="*/ 0 h 527"/>
                <a:gd name="T64" fmla="*/ 1 w 528"/>
                <a:gd name="T65" fmla="*/ 0 h 527"/>
                <a:gd name="T66" fmla="*/ 1 w 528"/>
                <a:gd name="T67" fmla="*/ 0 h 527"/>
                <a:gd name="T68" fmla="*/ 1 w 528"/>
                <a:gd name="T69" fmla="*/ 0 h 527"/>
                <a:gd name="T70" fmla="*/ 1 w 528"/>
                <a:gd name="T71" fmla="*/ 0 h 527"/>
                <a:gd name="T72" fmla="*/ 1 w 528"/>
                <a:gd name="T73" fmla="*/ 0 h 527"/>
                <a:gd name="T74" fmla="*/ 1 w 528"/>
                <a:gd name="T75" fmla="*/ 0 h 527"/>
                <a:gd name="T76" fmla="*/ 1 w 528"/>
                <a:gd name="T77" fmla="*/ 0 h 527"/>
                <a:gd name="T78" fmla="*/ 1 w 528"/>
                <a:gd name="T79" fmla="*/ 0 h 527"/>
                <a:gd name="T80" fmla="*/ 1 w 528"/>
                <a:gd name="T81" fmla="*/ 0 h 527"/>
                <a:gd name="T82" fmla="*/ 1 w 528"/>
                <a:gd name="T83" fmla="*/ 0 h 527"/>
                <a:gd name="T84" fmla="*/ 1 w 528"/>
                <a:gd name="T85" fmla="*/ 0 h 527"/>
                <a:gd name="T86" fmla="*/ 1 w 528"/>
                <a:gd name="T87" fmla="*/ 0 h 527"/>
                <a:gd name="T88" fmla="*/ 1 w 528"/>
                <a:gd name="T89" fmla="*/ 0 h 527"/>
                <a:gd name="T90" fmla="*/ 1 w 528"/>
                <a:gd name="T91" fmla="*/ 0 h 527"/>
                <a:gd name="T92" fmla="*/ 1 w 528"/>
                <a:gd name="T93" fmla="*/ 0 h 527"/>
                <a:gd name="T94" fmla="*/ 1 w 528"/>
                <a:gd name="T95" fmla="*/ 0 h 527"/>
                <a:gd name="T96" fmla="*/ 1 w 528"/>
                <a:gd name="T97" fmla="*/ 0 h 527"/>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528"/>
                <a:gd name="T148" fmla="*/ 0 h 527"/>
                <a:gd name="T149" fmla="*/ 528 w 528"/>
                <a:gd name="T150" fmla="*/ 527 h 527"/>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528" h="527">
                  <a:moveTo>
                    <a:pt x="36" y="130"/>
                  </a:moveTo>
                  <a:lnTo>
                    <a:pt x="14" y="179"/>
                  </a:lnTo>
                  <a:lnTo>
                    <a:pt x="2" y="230"/>
                  </a:lnTo>
                  <a:lnTo>
                    <a:pt x="0" y="280"/>
                  </a:lnTo>
                  <a:lnTo>
                    <a:pt x="9" y="330"/>
                  </a:lnTo>
                  <a:lnTo>
                    <a:pt x="27" y="378"/>
                  </a:lnTo>
                  <a:lnTo>
                    <a:pt x="54" y="421"/>
                  </a:lnTo>
                  <a:lnTo>
                    <a:pt x="89" y="459"/>
                  </a:lnTo>
                  <a:lnTo>
                    <a:pt x="132" y="491"/>
                  </a:lnTo>
                  <a:lnTo>
                    <a:pt x="157" y="503"/>
                  </a:lnTo>
                  <a:lnTo>
                    <a:pt x="180" y="512"/>
                  </a:lnTo>
                  <a:lnTo>
                    <a:pt x="205" y="519"/>
                  </a:lnTo>
                  <a:lnTo>
                    <a:pt x="232" y="525"/>
                  </a:lnTo>
                  <a:lnTo>
                    <a:pt x="257" y="527"/>
                  </a:lnTo>
                  <a:lnTo>
                    <a:pt x="282" y="527"/>
                  </a:lnTo>
                  <a:lnTo>
                    <a:pt x="307" y="523"/>
                  </a:lnTo>
                  <a:lnTo>
                    <a:pt x="332" y="518"/>
                  </a:lnTo>
                  <a:lnTo>
                    <a:pt x="357" y="510"/>
                  </a:lnTo>
                  <a:lnTo>
                    <a:pt x="380" y="500"/>
                  </a:lnTo>
                  <a:lnTo>
                    <a:pt x="402" y="487"/>
                  </a:lnTo>
                  <a:lnTo>
                    <a:pt x="423" y="473"/>
                  </a:lnTo>
                  <a:lnTo>
                    <a:pt x="443" y="457"/>
                  </a:lnTo>
                  <a:lnTo>
                    <a:pt x="461" y="437"/>
                  </a:lnTo>
                  <a:lnTo>
                    <a:pt x="478" y="418"/>
                  </a:lnTo>
                  <a:lnTo>
                    <a:pt x="493" y="394"/>
                  </a:lnTo>
                  <a:lnTo>
                    <a:pt x="514" y="346"/>
                  </a:lnTo>
                  <a:lnTo>
                    <a:pt x="527" y="296"/>
                  </a:lnTo>
                  <a:lnTo>
                    <a:pt x="528" y="245"/>
                  </a:lnTo>
                  <a:lnTo>
                    <a:pt x="520" y="195"/>
                  </a:lnTo>
                  <a:lnTo>
                    <a:pt x="502" y="146"/>
                  </a:lnTo>
                  <a:lnTo>
                    <a:pt x="475" y="104"/>
                  </a:lnTo>
                  <a:lnTo>
                    <a:pt x="439" y="66"/>
                  </a:lnTo>
                  <a:lnTo>
                    <a:pt x="396" y="34"/>
                  </a:lnTo>
                  <a:lnTo>
                    <a:pt x="373" y="22"/>
                  </a:lnTo>
                  <a:lnTo>
                    <a:pt x="348" y="13"/>
                  </a:lnTo>
                  <a:lnTo>
                    <a:pt x="323" y="5"/>
                  </a:lnTo>
                  <a:lnTo>
                    <a:pt x="298" y="2"/>
                  </a:lnTo>
                  <a:lnTo>
                    <a:pt x="271" y="0"/>
                  </a:lnTo>
                  <a:lnTo>
                    <a:pt x="246" y="0"/>
                  </a:lnTo>
                  <a:lnTo>
                    <a:pt x="221" y="4"/>
                  </a:lnTo>
                  <a:lnTo>
                    <a:pt x="196" y="9"/>
                  </a:lnTo>
                  <a:lnTo>
                    <a:pt x="173" y="16"/>
                  </a:lnTo>
                  <a:lnTo>
                    <a:pt x="148" y="27"/>
                  </a:lnTo>
                  <a:lnTo>
                    <a:pt x="127" y="38"/>
                  </a:lnTo>
                  <a:lnTo>
                    <a:pt x="105" y="52"/>
                  </a:lnTo>
                  <a:lnTo>
                    <a:pt x="86" y="70"/>
                  </a:lnTo>
                  <a:lnTo>
                    <a:pt x="68" y="88"/>
                  </a:lnTo>
                  <a:lnTo>
                    <a:pt x="50" y="107"/>
                  </a:lnTo>
                  <a:lnTo>
                    <a:pt x="36" y="130"/>
                  </a:lnTo>
                  <a:close/>
                </a:path>
              </a:pathLst>
            </a:custGeom>
            <a:solidFill>
              <a:srgbClr val="FFFFFF"/>
            </a:solidFill>
            <a:ln w="9525">
              <a:noFill/>
              <a:round/>
              <a:headEnd/>
              <a:tailEnd/>
            </a:ln>
          </p:spPr>
          <p:txBody>
            <a:bodyPr/>
            <a:lstStyle/>
            <a:p>
              <a:endParaRPr lang="ja-JP" altLang="en-US"/>
            </a:p>
          </p:txBody>
        </p:sp>
        <p:sp>
          <p:nvSpPr>
            <p:cNvPr id="84" name="Freeform 48"/>
            <p:cNvSpPr>
              <a:spLocks noEditPoints="1"/>
            </p:cNvSpPr>
            <p:nvPr/>
          </p:nvSpPr>
          <p:spPr bwMode="auto">
            <a:xfrm>
              <a:off x="2064" y="2610"/>
              <a:ext cx="314" cy="313"/>
            </a:xfrm>
            <a:custGeom>
              <a:avLst/>
              <a:gdLst>
                <a:gd name="T0" fmla="*/ 1 w 628"/>
                <a:gd name="T1" fmla="*/ 1 h 626"/>
                <a:gd name="T2" fmla="*/ 1 w 628"/>
                <a:gd name="T3" fmla="*/ 1 h 626"/>
                <a:gd name="T4" fmla="*/ 1 w 628"/>
                <a:gd name="T5" fmla="*/ 1 h 626"/>
                <a:gd name="T6" fmla="*/ 1 w 628"/>
                <a:gd name="T7" fmla="*/ 1 h 626"/>
                <a:gd name="T8" fmla="*/ 1 w 628"/>
                <a:gd name="T9" fmla="*/ 1 h 626"/>
                <a:gd name="T10" fmla="*/ 1 w 628"/>
                <a:gd name="T11" fmla="*/ 1 h 626"/>
                <a:gd name="T12" fmla="*/ 1 w 628"/>
                <a:gd name="T13" fmla="*/ 1 h 626"/>
                <a:gd name="T14" fmla="*/ 1 w 628"/>
                <a:gd name="T15" fmla="*/ 1 h 626"/>
                <a:gd name="T16" fmla="*/ 1 w 628"/>
                <a:gd name="T17" fmla="*/ 1 h 626"/>
                <a:gd name="T18" fmla="*/ 1 w 628"/>
                <a:gd name="T19" fmla="*/ 1 h 626"/>
                <a:gd name="T20" fmla="*/ 1 w 628"/>
                <a:gd name="T21" fmla="*/ 1 h 626"/>
                <a:gd name="T22" fmla="*/ 1 w 628"/>
                <a:gd name="T23" fmla="*/ 1 h 626"/>
                <a:gd name="T24" fmla="*/ 1 w 628"/>
                <a:gd name="T25" fmla="*/ 1 h 626"/>
                <a:gd name="T26" fmla="*/ 1 w 628"/>
                <a:gd name="T27" fmla="*/ 1 h 626"/>
                <a:gd name="T28" fmla="*/ 1 w 628"/>
                <a:gd name="T29" fmla="*/ 1 h 626"/>
                <a:gd name="T30" fmla="*/ 1 w 628"/>
                <a:gd name="T31" fmla="*/ 1 h 626"/>
                <a:gd name="T32" fmla="*/ 1 w 628"/>
                <a:gd name="T33" fmla="*/ 1 h 626"/>
                <a:gd name="T34" fmla="*/ 1 w 628"/>
                <a:gd name="T35" fmla="*/ 1 h 626"/>
                <a:gd name="T36" fmla="*/ 1 w 628"/>
                <a:gd name="T37" fmla="*/ 1 h 626"/>
                <a:gd name="T38" fmla="*/ 1 w 628"/>
                <a:gd name="T39" fmla="*/ 1 h 626"/>
                <a:gd name="T40" fmla="*/ 1 w 628"/>
                <a:gd name="T41" fmla="*/ 1 h 626"/>
                <a:gd name="T42" fmla="*/ 1 w 628"/>
                <a:gd name="T43" fmla="*/ 1 h 626"/>
                <a:gd name="T44" fmla="*/ 1 w 628"/>
                <a:gd name="T45" fmla="*/ 1 h 626"/>
                <a:gd name="T46" fmla="*/ 1 w 628"/>
                <a:gd name="T47" fmla="*/ 1 h 626"/>
                <a:gd name="T48" fmla="*/ 1 w 628"/>
                <a:gd name="T49" fmla="*/ 1 h 626"/>
                <a:gd name="T50" fmla="*/ 1 w 628"/>
                <a:gd name="T51" fmla="*/ 1 h 626"/>
                <a:gd name="T52" fmla="*/ 1 w 628"/>
                <a:gd name="T53" fmla="*/ 1 h 626"/>
                <a:gd name="T54" fmla="*/ 1 w 628"/>
                <a:gd name="T55" fmla="*/ 1 h 626"/>
                <a:gd name="T56" fmla="*/ 1 w 628"/>
                <a:gd name="T57" fmla="*/ 1 h 626"/>
                <a:gd name="T58" fmla="*/ 1 w 628"/>
                <a:gd name="T59" fmla="*/ 1 h 626"/>
                <a:gd name="T60" fmla="*/ 1 w 628"/>
                <a:gd name="T61" fmla="*/ 1 h 626"/>
                <a:gd name="T62" fmla="*/ 1 w 628"/>
                <a:gd name="T63" fmla="*/ 0 h 626"/>
                <a:gd name="T64" fmla="*/ 1 w 628"/>
                <a:gd name="T65" fmla="*/ 1 h 626"/>
                <a:gd name="T66" fmla="*/ 1 w 628"/>
                <a:gd name="T67" fmla="*/ 1 h 626"/>
                <a:gd name="T68" fmla="*/ 1 w 628"/>
                <a:gd name="T69" fmla="*/ 1 h 626"/>
                <a:gd name="T70" fmla="*/ 1 w 628"/>
                <a:gd name="T71" fmla="*/ 1 h 626"/>
                <a:gd name="T72" fmla="*/ 1 w 628"/>
                <a:gd name="T73" fmla="*/ 1 h 626"/>
                <a:gd name="T74" fmla="*/ 1 w 628"/>
                <a:gd name="T75" fmla="*/ 1 h 626"/>
                <a:gd name="T76" fmla="*/ 1 w 628"/>
                <a:gd name="T77" fmla="*/ 1 h 626"/>
                <a:gd name="T78" fmla="*/ 1 w 628"/>
                <a:gd name="T79" fmla="*/ 1 h 626"/>
                <a:gd name="T80" fmla="*/ 1 w 628"/>
                <a:gd name="T81" fmla="*/ 1 h 626"/>
                <a:gd name="T82" fmla="*/ 1 w 628"/>
                <a:gd name="T83" fmla="*/ 1 h 626"/>
                <a:gd name="T84" fmla="*/ 1 w 628"/>
                <a:gd name="T85" fmla="*/ 1 h 626"/>
                <a:gd name="T86" fmla="*/ 1 w 628"/>
                <a:gd name="T87" fmla="*/ 1 h 626"/>
                <a:gd name="T88" fmla="*/ 1 w 628"/>
                <a:gd name="T89" fmla="*/ 1 h 626"/>
                <a:gd name="T90" fmla="*/ 1 w 628"/>
                <a:gd name="T91" fmla="*/ 1 h 626"/>
                <a:gd name="T92" fmla="*/ 1 w 628"/>
                <a:gd name="T93" fmla="*/ 1 h 626"/>
                <a:gd name="T94" fmla="*/ 1 w 628"/>
                <a:gd name="T95" fmla="*/ 1 h 626"/>
                <a:gd name="T96" fmla="*/ 1 w 628"/>
                <a:gd name="T97" fmla="*/ 1 h 626"/>
                <a:gd name="T98" fmla="*/ 1 w 628"/>
                <a:gd name="T99" fmla="*/ 1 h 626"/>
                <a:gd name="T100" fmla="*/ 1 w 628"/>
                <a:gd name="T101" fmla="*/ 1 h 626"/>
                <a:gd name="T102" fmla="*/ 1 w 628"/>
                <a:gd name="T103" fmla="*/ 1 h 626"/>
                <a:gd name="T104" fmla="*/ 1 w 628"/>
                <a:gd name="T105" fmla="*/ 1 h 626"/>
                <a:gd name="T106" fmla="*/ 1 w 628"/>
                <a:gd name="T107" fmla="*/ 1 h 626"/>
                <a:gd name="T108" fmla="*/ 1 w 628"/>
                <a:gd name="T109" fmla="*/ 1 h 626"/>
                <a:gd name="T110" fmla="*/ 1 w 628"/>
                <a:gd name="T111" fmla="*/ 1 h 626"/>
                <a:gd name="T112" fmla="*/ 1 w 628"/>
                <a:gd name="T113" fmla="*/ 1 h 626"/>
                <a:gd name="T114" fmla="*/ 1 w 628"/>
                <a:gd name="T115" fmla="*/ 1 h 626"/>
                <a:gd name="T116" fmla="*/ 1 w 628"/>
                <a:gd name="T117" fmla="*/ 1 h 626"/>
                <a:gd name="T118" fmla="*/ 1 w 628"/>
                <a:gd name="T119" fmla="*/ 1 h 626"/>
                <a:gd name="T120" fmla="*/ 1 w 628"/>
                <a:gd name="T121" fmla="*/ 1 h 626"/>
                <a:gd name="T122" fmla="*/ 1 w 628"/>
                <a:gd name="T123" fmla="*/ 1 h 626"/>
                <a:gd name="T124" fmla="*/ 1 w 628"/>
                <a:gd name="T125" fmla="*/ 1 h 62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628"/>
                <a:gd name="T190" fmla="*/ 0 h 626"/>
                <a:gd name="T191" fmla="*/ 628 w 628"/>
                <a:gd name="T192" fmla="*/ 626 h 62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628" h="626">
                  <a:moveTo>
                    <a:pt x="234" y="11"/>
                  </a:moveTo>
                  <a:lnTo>
                    <a:pt x="204" y="20"/>
                  </a:lnTo>
                  <a:lnTo>
                    <a:pt x="177" y="32"/>
                  </a:lnTo>
                  <a:lnTo>
                    <a:pt x="150" y="47"/>
                  </a:lnTo>
                  <a:lnTo>
                    <a:pt x="125" y="64"/>
                  </a:lnTo>
                  <a:lnTo>
                    <a:pt x="102" y="84"/>
                  </a:lnTo>
                  <a:lnTo>
                    <a:pt x="80" y="105"/>
                  </a:lnTo>
                  <a:lnTo>
                    <a:pt x="61" y="130"/>
                  </a:lnTo>
                  <a:lnTo>
                    <a:pt x="43" y="155"/>
                  </a:lnTo>
                  <a:lnTo>
                    <a:pt x="29" y="184"/>
                  </a:lnTo>
                  <a:lnTo>
                    <a:pt x="18" y="212"/>
                  </a:lnTo>
                  <a:lnTo>
                    <a:pt x="9" y="241"/>
                  </a:lnTo>
                  <a:lnTo>
                    <a:pt x="4" y="271"/>
                  </a:lnTo>
                  <a:lnTo>
                    <a:pt x="0" y="302"/>
                  </a:lnTo>
                  <a:lnTo>
                    <a:pt x="2" y="332"/>
                  </a:lnTo>
                  <a:lnTo>
                    <a:pt x="4" y="362"/>
                  </a:lnTo>
                  <a:lnTo>
                    <a:pt x="11" y="393"/>
                  </a:lnTo>
                  <a:lnTo>
                    <a:pt x="21" y="423"/>
                  </a:lnTo>
                  <a:lnTo>
                    <a:pt x="34" y="452"/>
                  </a:lnTo>
                  <a:lnTo>
                    <a:pt x="48" y="478"/>
                  </a:lnTo>
                  <a:lnTo>
                    <a:pt x="66" y="503"/>
                  </a:lnTo>
                  <a:lnTo>
                    <a:pt x="84" y="527"/>
                  </a:lnTo>
                  <a:lnTo>
                    <a:pt x="107" y="548"/>
                  </a:lnTo>
                  <a:lnTo>
                    <a:pt x="130" y="568"/>
                  </a:lnTo>
                  <a:lnTo>
                    <a:pt x="157" y="584"/>
                  </a:lnTo>
                  <a:lnTo>
                    <a:pt x="186" y="598"/>
                  </a:lnTo>
                  <a:lnTo>
                    <a:pt x="214" y="610"/>
                  </a:lnTo>
                  <a:lnTo>
                    <a:pt x="245" y="618"/>
                  </a:lnTo>
                  <a:lnTo>
                    <a:pt x="275" y="623"/>
                  </a:lnTo>
                  <a:lnTo>
                    <a:pt x="305" y="626"/>
                  </a:lnTo>
                  <a:lnTo>
                    <a:pt x="336" y="625"/>
                  </a:lnTo>
                  <a:lnTo>
                    <a:pt x="366" y="621"/>
                  </a:lnTo>
                  <a:lnTo>
                    <a:pt x="395" y="616"/>
                  </a:lnTo>
                  <a:lnTo>
                    <a:pt x="423" y="607"/>
                  </a:lnTo>
                  <a:lnTo>
                    <a:pt x="452" y="594"/>
                  </a:lnTo>
                  <a:lnTo>
                    <a:pt x="478" y="580"/>
                  </a:lnTo>
                  <a:lnTo>
                    <a:pt x="503" y="562"/>
                  </a:lnTo>
                  <a:lnTo>
                    <a:pt x="527" y="543"/>
                  </a:lnTo>
                  <a:lnTo>
                    <a:pt x="548" y="521"/>
                  </a:lnTo>
                  <a:lnTo>
                    <a:pt x="568" y="496"/>
                  </a:lnTo>
                  <a:lnTo>
                    <a:pt x="586" y="469"/>
                  </a:lnTo>
                  <a:lnTo>
                    <a:pt x="600" y="443"/>
                  </a:lnTo>
                  <a:lnTo>
                    <a:pt x="611" y="414"/>
                  </a:lnTo>
                  <a:lnTo>
                    <a:pt x="620" y="384"/>
                  </a:lnTo>
                  <a:lnTo>
                    <a:pt x="625" y="353"/>
                  </a:lnTo>
                  <a:lnTo>
                    <a:pt x="628" y="323"/>
                  </a:lnTo>
                  <a:lnTo>
                    <a:pt x="627" y="293"/>
                  </a:lnTo>
                  <a:lnTo>
                    <a:pt x="625" y="262"/>
                  </a:lnTo>
                  <a:lnTo>
                    <a:pt x="618" y="232"/>
                  </a:lnTo>
                  <a:lnTo>
                    <a:pt x="609" y="202"/>
                  </a:lnTo>
                  <a:lnTo>
                    <a:pt x="596" y="175"/>
                  </a:lnTo>
                  <a:lnTo>
                    <a:pt x="582" y="148"/>
                  </a:lnTo>
                  <a:lnTo>
                    <a:pt x="564" y="123"/>
                  </a:lnTo>
                  <a:lnTo>
                    <a:pt x="545" y="100"/>
                  </a:lnTo>
                  <a:lnTo>
                    <a:pt x="521" y="79"/>
                  </a:lnTo>
                  <a:lnTo>
                    <a:pt x="498" y="59"/>
                  </a:lnTo>
                  <a:lnTo>
                    <a:pt x="471" y="41"/>
                  </a:lnTo>
                  <a:lnTo>
                    <a:pt x="443" y="27"/>
                  </a:lnTo>
                  <a:lnTo>
                    <a:pt x="414" y="16"/>
                  </a:lnTo>
                  <a:lnTo>
                    <a:pt x="386" y="7"/>
                  </a:lnTo>
                  <a:lnTo>
                    <a:pt x="355" y="2"/>
                  </a:lnTo>
                  <a:lnTo>
                    <a:pt x="325" y="0"/>
                  </a:lnTo>
                  <a:lnTo>
                    <a:pt x="295" y="0"/>
                  </a:lnTo>
                  <a:lnTo>
                    <a:pt x="264" y="4"/>
                  </a:lnTo>
                  <a:lnTo>
                    <a:pt x="234" y="11"/>
                  </a:lnTo>
                  <a:close/>
                  <a:moveTo>
                    <a:pt x="259" y="105"/>
                  </a:moveTo>
                  <a:lnTo>
                    <a:pt x="280" y="102"/>
                  </a:lnTo>
                  <a:lnTo>
                    <a:pt x="300" y="98"/>
                  </a:lnTo>
                  <a:lnTo>
                    <a:pt x="321" y="98"/>
                  </a:lnTo>
                  <a:lnTo>
                    <a:pt x="343" y="100"/>
                  </a:lnTo>
                  <a:lnTo>
                    <a:pt x="362" y="104"/>
                  </a:lnTo>
                  <a:lnTo>
                    <a:pt x="382" y="109"/>
                  </a:lnTo>
                  <a:lnTo>
                    <a:pt x="402" y="118"/>
                  </a:lnTo>
                  <a:lnTo>
                    <a:pt x="421" y="127"/>
                  </a:lnTo>
                  <a:lnTo>
                    <a:pt x="439" y="139"/>
                  </a:lnTo>
                  <a:lnTo>
                    <a:pt x="455" y="152"/>
                  </a:lnTo>
                  <a:lnTo>
                    <a:pt x="471" y="166"/>
                  </a:lnTo>
                  <a:lnTo>
                    <a:pt x="486" y="182"/>
                  </a:lnTo>
                  <a:lnTo>
                    <a:pt x="496" y="200"/>
                  </a:lnTo>
                  <a:lnTo>
                    <a:pt x="507" y="218"/>
                  </a:lnTo>
                  <a:lnTo>
                    <a:pt x="514" y="237"/>
                  </a:lnTo>
                  <a:lnTo>
                    <a:pt x="521" y="257"/>
                  </a:lnTo>
                  <a:lnTo>
                    <a:pt x="528" y="298"/>
                  </a:lnTo>
                  <a:lnTo>
                    <a:pt x="527" y="341"/>
                  </a:lnTo>
                  <a:lnTo>
                    <a:pt x="518" y="382"/>
                  </a:lnTo>
                  <a:lnTo>
                    <a:pt x="500" y="419"/>
                  </a:lnTo>
                  <a:lnTo>
                    <a:pt x="487" y="437"/>
                  </a:lnTo>
                  <a:lnTo>
                    <a:pt x="475" y="455"/>
                  </a:lnTo>
                  <a:lnTo>
                    <a:pt x="459" y="469"/>
                  </a:lnTo>
                  <a:lnTo>
                    <a:pt x="443" y="484"/>
                  </a:lnTo>
                  <a:lnTo>
                    <a:pt x="427" y="496"/>
                  </a:lnTo>
                  <a:lnTo>
                    <a:pt x="409" y="505"/>
                  </a:lnTo>
                  <a:lnTo>
                    <a:pt x="389" y="514"/>
                  </a:lnTo>
                  <a:lnTo>
                    <a:pt x="370" y="519"/>
                  </a:lnTo>
                  <a:lnTo>
                    <a:pt x="350" y="525"/>
                  </a:lnTo>
                  <a:lnTo>
                    <a:pt x="329" y="527"/>
                  </a:lnTo>
                  <a:lnTo>
                    <a:pt x="309" y="527"/>
                  </a:lnTo>
                  <a:lnTo>
                    <a:pt x="287" y="525"/>
                  </a:lnTo>
                  <a:lnTo>
                    <a:pt x="266" y="521"/>
                  </a:lnTo>
                  <a:lnTo>
                    <a:pt x="246" y="516"/>
                  </a:lnTo>
                  <a:lnTo>
                    <a:pt x="227" y="509"/>
                  </a:lnTo>
                  <a:lnTo>
                    <a:pt x="207" y="498"/>
                  </a:lnTo>
                  <a:lnTo>
                    <a:pt x="189" y="487"/>
                  </a:lnTo>
                  <a:lnTo>
                    <a:pt x="173" y="473"/>
                  </a:lnTo>
                  <a:lnTo>
                    <a:pt x="157" y="459"/>
                  </a:lnTo>
                  <a:lnTo>
                    <a:pt x="145" y="443"/>
                  </a:lnTo>
                  <a:lnTo>
                    <a:pt x="132" y="427"/>
                  </a:lnTo>
                  <a:lnTo>
                    <a:pt x="121" y="407"/>
                  </a:lnTo>
                  <a:lnTo>
                    <a:pt x="114" y="387"/>
                  </a:lnTo>
                  <a:lnTo>
                    <a:pt x="107" y="368"/>
                  </a:lnTo>
                  <a:lnTo>
                    <a:pt x="104" y="353"/>
                  </a:lnTo>
                  <a:lnTo>
                    <a:pt x="102" y="339"/>
                  </a:lnTo>
                  <a:lnTo>
                    <a:pt x="100" y="327"/>
                  </a:lnTo>
                  <a:lnTo>
                    <a:pt x="100" y="312"/>
                  </a:lnTo>
                  <a:lnTo>
                    <a:pt x="102" y="284"/>
                  </a:lnTo>
                  <a:lnTo>
                    <a:pt x="107" y="257"/>
                  </a:lnTo>
                  <a:lnTo>
                    <a:pt x="116" y="230"/>
                  </a:lnTo>
                  <a:lnTo>
                    <a:pt x="129" y="205"/>
                  </a:lnTo>
                  <a:lnTo>
                    <a:pt x="139" y="188"/>
                  </a:lnTo>
                  <a:lnTo>
                    <a:pt x="154" y="171"/>
                  </a:lnTo>
                  <a:lnTo>
                    <a:pt x="168" y="155"/>
                  </a:lnTo>
                  <a:lnTo>
                    <a:pt x="184" y="143"/>
                  </a:lnTo>
                  <a:lnTo>
                    <a:pt x="200" y="130"/>
                  </a:lnTo>
                  <a:lnTo>
                    <a:pt x="220" y="121"/>
                  </a:lnTo>
                  <a:lnTo>
                    <a:pt x="239" y="113"/>
                  </a:lnTo>
                  <a:lnTo>
                    <a:pt x="259" y="105"/>
                  </a:lnTo>
                  <a:close/>
                </a:path>
              </a:pathLst>
            </a:custGeom>
            <a:solidFill>
              <a:srgbClr val="FFFFFF"/>
            </a:solidFill>
            <a:ln w="9525">
              <a:noFill/>
              <a:round/>
              <a:headEnd/>
              <a:tailEnd/>
            </a:ln>
          </p:spPr>
          <p:txBody>
            <a:bodyPr/>
            <a:lstStyle/>
            <a:p>
              <a:endParaRPr lang="ja-JP" altLang="en-US"/>
            </a:p>
          </p:txBody>
        </p:sp>
        <p:sp>
          <p:nvSpPr>
            <p:cNvPr id="85" name="Freeform 49"/>
            <p:cNvSpPr>
              <a:spLocks/>
            </p:cNvSpPr>
            <p:nvPr/>
          </p:nvSpPr>
          <p:spPr bwMode="auto">
            <a:xfrm>
              <a:off x="2122" y="2668"/>
              <a:ext cx="198" cy="197"/>
            </a:xfrm>
            <a:custGeom>
              <a:avLst/>
              <a:gdLst>
                <a:gd name="T0" fmla="*/ 1 w 396"/>
                <a:gd name="T1" fmla="*/ 0 h 395"/>
                <a:gd name="T2" fmla="*/ 1 w 396"/>
                <a:gd name="T3" fmla="*/ 0 h 395"/>
                <a:gd name="T4" fmla="*/ 1 w 396"/>
                <a:gd name="T5" fmla="*/ 0 h 395"/>
                <a:gd name="T6" fmla="*/ 0 w 396"/>
                <a:gd name="T7" fmla="*/ 0 h 395"/>
                <a:gd name="T8" fmla="*/ 1 w 396"/>
                <a:gd name="T9" fmla="*/ 0 h 395"/>
                <a:gd name="T10" fmla="*/ 1 w 396"/>
                <a:gd name="T11" fmla="*/ 0 h 395"/>
                <a:gd name="T12" fmla="*/ 1 w 396"/>
                <a:gd name="T13" fmla="*/ 0 h 395"/>
                <a:gd name="T14" fmla="*/ 1 w 396"/>
                <a:gd name="T15" fmla="*/ 0 h 395"/>
                <a:gd name="T16" fmla="*/ 1 w 396"/>
                <a:gd name="T17" fmla="*/ 0 h 395"/>
                <a:gd name="T18" fmla="*/ 1 w 396"/>
                <a:gd name="T19" fmla="*/ 0 h 395"/>
                <a:gd name="T20" fmla="*/ 1 w 396"/>
                <a:gd name="T21" fmla="*/ 0 h 395"/>
                <a:gd name="T22" fmla="*/ 1 w 396"/>
                <a:gd name="T23" fmla="*/ 0 h 395"/>
                <a:gd name="T24" fmla="*/ 1 w 396"/>
                <a:gd name="T25" fmla="*/ 0 h 395"/>
                <a:gd name="T26" fmla="*/ 1 w 396"/>
                <a:gd name="T27" fmla="*/ 0 h 395"/>
                <a:gd name="T28" fmla="*/ 1 w 396"/>
                <a:gd name="T29" fmla="*/ 0 h 395"/>
                <a:gd name="T30" fmla="*/ 1 w 396"/>
                <a:gd name="T31" fmla="*/ 0 h 395"/>
                <a:gd name="T32" fmla="*/ 1 w 396"/>
                <a:gd name="T33" fmla="*/ 0 h 395"/>
                <a:gd name="T34" fmla="*/ 1 w 396"/>
                <a:gd name="T35" fmla="*/ 0 h 395"/>
                <a:gd name="T36" fmla="*/ 1 w 396"/>
                <a:gd name="T37" fmla="*/ 0 h 395"/>
                <a:gd name="T38" fmla="*/ 1 w 396"/>
                <a:gd name="T39" fmla="*/ 0 h 395"/>
                <a:gd name="T40" fmla="*/ 1 w 396"/>
                <a:gd name="T41" fmla="*/ 0 h 395"/>
                <a:gd name="T42" fmla="*/ 1 w 396"/>
                <a:gd name="T43" fmla="*/ 0 h 395"/>
                <a:gd name="T44" fmla="*/ 1 w 396"/>
                <a:gd name="T45" fmla="*/ 0 h 395"/>
                <a:gd name="T46" fmla="*/ 1 w 396"/>
                <a:gd name="T47" fmla="*/ 0 h 395"/>
                <a:gd name="T48" fmla="*/ 1 w 396"/>
                <a:gd name="T49" fmla="*/ 0 h 395"/>
                <a:gd name="T50" fmla="*/ 1 w 396"/>
                <a:gd name="T51" fmla="*/ 0 h 395"/>
                <a:gd name="T52" fmla="*/ 1 w 396"/>
                <a:gd name="T53" fmla="*/ 0 h 395"/>
                <a:gd name="T54" fmla="*/ 1 w 396"/>
                <a:gd name="T55" fmla="*/ 0 h 395"/>
                <a:gd name="T56" fmla="*/ 1 w 396"/>
                <a:gd name="T57" fmla="*/ 0 h 395"/>
                <a:gd name="T58" fmla="*/ 1 w 396"/>
                <a:gd name="T59" fmla="*/ 0 h 395"/>
                <a:gd name="T60" fmla="*/ 1 w 396"/>
                <a:gd name="T61" fmla="*/ 0 h 395"/>
                <a:gd name="T62" fmla="*/ 1 w 396"/>
                <a:gd name="T63" fmla="*/ 0 h 395"/>
                <a:gd name="T64" fmla="*/ 1 w 396"/>
                <a:gd name="T65" fmla="*/ 0 h 39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96"/>
                <a:gd name="T100" fmla="*/ 0 h 395"/>
                <a:gd name="T101" fmla="*/ 396 w 396"/>
                <a:gd name="T102" fmla="*/ 395 h 39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96" h="395">
                  <a:moveTo>
                    <a:pt x="27" y="98"/>
                  </a:moveTo>
                  <a:lnTo>
                    <a:pt x="11" y="134"/>
                  </a:lnTo>
                  <a:lnTo>
                    <a:pt x="2" y="173"/>
                  </a:lnTo>
                  <a:lnTo>
                    <a:pt x="0" y="211"/>
                  </a:lnTo>
                  <a:lnTo>
                    <a:pt x="7" y="248"/>
                  </a:lnTo>
                  <a:lnTo>
                    <a:pt x="20" y="284"/>
                  </a:lnTo>
                  <a:lnTo>
                    <a:pt x="39" y="316"/>
                  </a:lnTo>
                  <a:lnTo>
                    <a:pt x="66" y="345"/>
                  </a:lnTo>
                  <a:lnTo>
                    <a:pt x="98" y="368"/>
                  </a:lnTo>
                  <a:lnTo>
                    <a:pt x="134" y="384"/>
                  </a:lnTo>
                  <a:lnTo>
                    <a:pt x="173" y="393"/>
                  </a:lnTo>
                  <a:lnTo>
                    <a:pt x="211" y="395"/>
                  </a:lnTo>
                  <a:lnTo>
                    <a:pt x="248" y="387"/>
                  </a:lnTo>
                  <a:lnTo>
                    <a:pt x="284" y="375"/>
                  </a:lnTo>
                  <a:lnTo>
                    <a:pt x="318" y="355"/>
                  </a:lnTo>
                  <a:lnTo>
                    <a:pt x="346" y="328"/>
                  </a:lnTo>
                  <a:lnTo>
                    <a:pt x="370" y="296"/>
                  </a:lnTo>
                  <a:lnTo>
                    <a:pt x="386" y="261"/>
                  </a:lnTo>
                  <a:lnTo>
                    <a:pt x="395" y="221"/>
                  </a:lnTo>
                  <a:lnTo>
                    <a:pt x="396" y="184"/>
                  </a:lnTo>
                  <a:lnTo>
                    <a:pt x="391" y="146"/>
                  </a:lnTo>
                  <a:lnTo>
                    <a:pt x="377" y="111"/>
                  </a:lnTo>
                  <a:lnTo>
                    <a:pt x="357" y="77"/>
                  </a:lnTo>
                  <a:lnTo>
                    <a:pt x="330" y="48"/>
                  </a:lnTo>
                  <a:lnTo>
                    <a:pt x="298" y="25"/>
                  </a:lnTo>
                  <a:lnTo>
                    <a:pt x="263" y="9"/>
                  </a:lnTo>
                  <a:lnTo>
                    <a:pt x="223" y="0"/>
                  </a:lnTo>
                  <a:lnTo>
                    <a:pt x="186" y="0"/>
                  </a:lnTo>
                  <a:lnTo>
                    <a:pt x="148" y="5"/>
                  </a:lnTo>
                  <a:lnTo>
                    <a:pt x="113" y="20"/>
                  </a:lnTo>
                  <a:lnTo>
                    <a:pt x="79" y="39"/>
                  </a:lnTo>
                  <a:lnTo>
                    <a:pt x="50" y="66"/>
                  </a:lnTo>
                  <a:lnTo>
                    <a:pt x="27" y="98"/>
                  </a:lnTo>
                  <a:close/>
                </a:path>
              </a:pathLst>
            </a:custGeom>
            <a:solidFill>
              <a:srgbClr val="FFFFFF"/>
            </a:solidFill>
            <a:ln w="9525">
              <a:noFill/>
              <a:round/>
              <a:headEnd/>
              <a:tailEnd/>
            </a:ln>
          </p:spPr>
          <p:txBody>
            <a:bodyPr/>
            <a:lstStyle/>
            <a:p>
              <a:endParaRPr lang="ja-JP" altLang="en-US"/>
            </a:p>
          </p:txBody>
        </p:sp>
        <p:sp>
          <p:nvSpPr>
            <p:cNvPr id="86" name="Freeform 50"/>
            <p:cNvSpPr>
              <a:spLocks noEditPoints="1"/>
            </p:cNvSpPr>
            <p:nvPr/>
          </p:nvSpPr>
          <p:spPr bwMode="auto">
            <a:xfrm>
              <a:off x="2097" y="2643"/>
              <a:ext cx="247" cy="247"/>
            </a:xfrm>
            <a:custGeom>
              <a:avLst/>
              <a:gdLst>
                <a:gd name="T0" fmla="*/ 1 w 493"/>
                <a:gd name="T1" fmla="*/ 1 h 494"/>
                <a:gd name="T2" fmla="*/ 1 w 493"/>
                <a:gd name="T3" fmla="*/ 1 h 494"/>
                <a:gd name="T4" fmla="*/ 1 w 493"/>
                <a:gd name="T5" fmla="*/ 1 h 494"/>
                <a:gd name="T6" fmla="*/ 1 w 493"/>
                <a:gd name="T7" fmla="*/ 1 h 494"/>
                <a:gd name="T8" fmla="*/ 1 w 493"/>
                <a:gd name="T9" fmla="*/ 1 h 494"/>
                <a:gd name="T10" fmla="*/ 1 w 493"/>
                <a:gd name="T11" fmla="*/ 1 h 494"/>
                <a:gd name="T12" fmla="*/ 1 w 493"/>
                <a:gd name="T13" fmla="*/ 1 h 494"/>
                <a:gd name="T14" fmla="*/ 1 w 493"/>
                <a:gd name="T15" fmla="*/ 1 h 494"/>
                <a:gd name="T16" fmla="*/ 1 w 493"/>
                <a:gd name="T17" fmla="*/ 1 h 494"/>
                <a:gd name="T18" fmla="*/ 1 w 493"/>
                <a:gd name="T19" fmla="*/ 1 h 494"/>
                <a:gd name="T20" fmla="*/ 1 w 493"/>
                <a:gd name="T21" fmla="*/ 1 h 494"/>
                <a:gd name="T22" fmla="*/ 1 w 493"/>
                <a:gd name="T23" fmla="*/ 1 h 494"/>
                <a:gd name="T24" fmla="*/ 1 w 493"/>
                <a:gd name="T25" fmla="*/ 1 h 494"/>
                <a:gd name="T26" fmla="*/ 1 w 493"/>
                <a:gd name="T27" fmla="*/ 1 h 494"/>
                <a:gd name="T28" fmla="*/ 1 w 493"/>
                <a:gd name="T29" fmla="*/ 1 h 494"/>
                <a:gd name="T30" fmla="*/ 1 w 493"/>
                <a:gd name="T31" fmla="*/ 1 h 494"/>
                <a:gd name="T32" fmla="*/ 1 w 493"/>
                <a:gd name="T33" fmla="*/ 1 h 494"/>
                <a:gd name="T34" fmla="*/ 1 w 493"/>
                <a:gd name="T35" fmla="*/ 1 h 494"/>
                <a:gd name="T36" fmla="*/ 1 w 493"/>
                <a:gd name="T37" fmla="*/ 1 h 494"/>
                <a:gd name="T38" fmla="*/ 1 w 493"/>
                <a:gd name="T39" fmla="*/ 1 h 494"/>
                <a:gd name="T40" fmla="*/ 1 w 493"/>
                <a:gd name="T41" fmla="*/ 1 h 494"/>
                <a:gd name="T42" fmla="*/ 1 w 493"/>
                <a:gd name="T43" fmla="*/ 0 h 494"/>
                <a:gd name="T44" fmla="*/ 1 w 493"/>
                <a:gd name="T45" fmla="*/ 1 h 494"/>
                <a:gd name="T46" fmla="*/ 1 w 493"/>
                <a:gd name="T47" fmla="*/ 1 h 494"/>
                <a:gd name="T48" fmla="*/ 1 w 493"/>
                <a:gd name="T49" fmla="*/ 1 h 494"/>
                <a:gd name="T50" fmla="*/ 1 w 493"/>
                <a:gd name="T51" fmla="*/ 1 h 494"/>
                <a:gd name="T52" fmla="*/ 1 w 493"/>
                <a:gd name="T53" fmla="*/ 1 h 494"/>
                <a:gd name="T54" fmla="*/ 1 w 493"/>
                <a:gd name="T55" fmla="*/ 1 h 494"/>
                <a:gd name="T56" fmla="*/ 1 w 493"/>
                <a:gd name="T57" fmla="*/ 1 h 494"/>
                <a:gd name="T58" fmla="*/ 1 w 493"/>
                <a:gd name="T59" fmla="*/ 1 h 494"/>
                <a:gd name="T60" fmla="*/ 1 w 493"/>
                <a:gd name="T61" fmla="*/ 1 h 494"/>
                <a:gd name="T62" fmla="*/ 1 w 493"/>
                <a:gd name="T63" fmla="*/ 1 h 494"/>
                <a:gd name="T64" fmla="*/ 1 w 493"/>
                <a:gd name="T65" fmla="*/ 1 h 494"/>
                <a:gd name="T66" fmla="*/ 1 w 493"/>
                <a:gd name="T67" fmla="*/ 1 h 494"/>
                <a:gd name="T68" fmla="*/ 1 w 493"/>
                <a:gd name="T69" fmla="*/ 1 h 494"/>
                <a:gd name="T70" fmla="*/ 1 w 493"/>
                <a:gd name="T71" fmla="*/ 1 h 494"/>
                <a:gd name="T72" fmla="*/ 1 w 493"/>
                <a:gd name="T73" fmla="*/ 1 h 494"/>
                <a:gd name="T74" fmla="*/ 1 w 493"/>
                <a:gd name="T75" fmla="*/ 1 h 494"/>
                <a:gd name="T76" fmla="*/ 1 w 493"/>
                <a:gd name="T77" fmla="*/ 1 h 494"/>
                <a:gd name="T78" fmla="*/ 1 w 493"/>
                <a:gd name="T79" fmla="*/ 1 h 494"/>
                <a:gd name="T80" fmla="*/ 1 w 493"/>
                <a:gd name="T81" fmla="*/ 1 h 494"/>
                <a:gd name="T82" fmla="*/ 1 w 493"/>
                <a:gd name="T83" fmla="*/ 1 h 494"/>
                <a:gd name="T84" fmla="*/ 1 w 493"/>
                <a:gd name="T85" fmla="*/ 1 h 494"/>
                <a:gd name="T86" fmla="*/ 1 w 493"/>
                <a:gd name="T87" fmla="*/ 1 h 494"/>
                <a:gd name="T88" fmla="*/ 1 w 493"/>
                <a:gd name="T89" fmla="*/ 1 h 494"/>
                <a:gd name="T90" fmla="*/ 1 w 493"/>
                <a:gd name="T91" fmla="*/ 1 h 494"/>
                <a:gd name="T92" fmla="*/ 1 w 493"/>
                <a:gd name="T93" fmla="*/ 1 h 494"/>
                <a:gd name="T94" fmla="*/ 1 w 493"/>
                <a:gd name="T95" fmla="*/ 1 h 494"/>
                <a:gd name="T96" fmla="*/ 1 w 493"/>
                <a:gd name="T97" fmla="*/ 1 h 494"/>
                <a:gd name="T98" fmla="*/ 1 w 493"/>
                <a:gd name="T99" fmla="*/ 1 h 494"/>
                <a:gd name="T100" fmla="*/ 1 w 493"/>
                <a:gd name="T101" fmla="*/ 1 h 494"/>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493"/>
                <a:gd name="T154" fmla="*/ 0 h 494"/>
                <a:gd name="T155" fmla="*/ 493 w 493"/>
                <a:gd name="T156" fmla="*/ 494 h 494"/>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493" h="494">
                  <a:moveTo>
                    <a:pt x="32" y="123"/>
                  </a:moveTo>
                  <a:lnTo>
                    <a:pt x="32" y="123"/>
                  </a:lnTo>
                  <a:lnTo>
                    <a:pt x="12" y="168"/>
                  </a:lnTo>
                  <a:lnTo>
                    <a:pt x="2" y="214"/>
                  </a:lnTo>
                  <a:lnTo>
                    <a:pt x="0" y="262"/>
                  </a:lnTo>
                  <a:lnTo>
                    <a:pt x="7" y="311"/>
                  </a:lnTo>
                  <a:lnTo>
                    <a:pt x="14" y="334"/>
                  </a:lnTo>
                  <a:lnTo>
                    <a:pt x="25" y="357"/>
                  </a:lnTo>
                  <a:lnTo>
                    <a:pt x="37" y="378"/>
                  </a:lnTo>
                  <a:lnTo>
                    <a:pt x="50" y="398"/>
                  </a:lnTo>
                  <a:lnTo>
                    <a:pt x="66" y="416"/>
                  </a:lnTo>
                  <a:lnTo>
                    <a:pt x="84" y="432"/>
                  </a:lnTo>
                  <a:lnTo>
                    <a:pt x="102" y="448"/>
                  </a:lnTo>
                  <a:lnTo>
                    <a:pt x="123" y="461"/>
                  </a:lnTo>
                  <a:lnTo>
                    <a:pt x="144" y="471"/>
                  </a:lnTo>
                  <a:lnTo>
                    <a:pt x="168" y="482"/>
                  </a:lnTo>
                  <a:lnTo>
                    <a:pt x="191" y="487"/>
                  </a:lnTo>
                  <a:lnTo>
                    <a:pt x="214" y="493"/>
                  </a:lnTo>
                  <a:lnTo>
                    <a:pt x="237" y="494"/>
                  </a:lnTo>
                  <a:lnTo>
                    <a:pt x="262" y="494"/>
                  </a:lnTo>
                  <a:lnTo>
                    <a:pt x="286" y="491"/>
                  </a:lnTo>
                  <a:lnTo>
                    <a:pt x="311" y="486"/>
                  </a:lnTo>
                  <a:lnTo>
                    <a:pt x="334" y="478"/>
                  </a:lnTo>
                  <a:lnTo>
                    <a:pt x="355" y="469"/>
                  </a:lnTo>
                  <a:lnTo>
                    <a:pt x="377" y="457"/>
                  </a:lnTo>
                  <a:lnTo>
                    <a:pt x="396" y="445"/>
                  </a:lnTo>
                  <a:lnTo>
                    <a:pt x="414" y="428"/>
                  </a:lnTo>
                  <a:lnTo>
                    <a:pt x="432" y="411"/>
                  </a:lnTo>
                  <a:lnTo>
                    <a:pt x="446" y="393"/>
                  </a:lnTo>
                  <a:lnTo>
                    <a:pt x="460" y="371"/>
                  </a:lnTo>
                  <a:lnTo>
                    <a:pt x="480" y="325"/>
                  </a:lnTo>
                  <a:lnTo>
                    <a:pt x="493" y="279"/>
                  </a:lnTo>
                  <a:lnTo>
                    <a:pt x="493" y="230"/>
                  </a:lnTo>
                  <a:lnTo>
                    <a:pt x="485" y="184"/>
                  </a:lnTo>
                  <a:lnTo>
                    <a:pt x="469" y="139"/>
                  </a:lnTo>
                  <a:lnTo>
                    <a:pt x="444" y="98"/>
                  </a:lnTo>
                  <a:lnTo>
                    <a:pt x="412" y="63"/>
                  </a:lnTo>
                  <a:lnTo>
                    <a:pt x="371" y="32"/>
                  </a:lnTo>
                  <a:lnTo>
                    <a:pt x="348" y="22"/>
                  </a:lnTo>
                  <a:lnTo>
                    <a:pt x="325" y="13"/>
                  </a:lnTo>
                  <a:lnTo>
                    <a:pt x="302" y="6"/>
                  </a:lnTo>
                  <a:lnTo>
                    <a:pt x="277" y="2"/>
                  </a:lnTo>
                  <a:lnTo>
                    <a:pt x="253" y="0"/>
                  </a:lnTo>
                  <a:lnTo>
                    <a:pt x="228" y="0"/>
                  </a:lnTo>
                  <a:lnTo>
                    <a:pt x="205" y="4"/>
                  </a:lnTo>
                  <a:lnTo>
                    <a:pt x="182" y="7"/>
                  </a:lnTo>
                  <a:lnTo>
                    <a:pt x="159" y="16"/>
                  </a:lnTo>
                  <a:lnTo>
                    <a:pt x="137" y="25"/>
                  </a:lnTo>
                  <a:lnTo>
                    <a:pt x="116" y="36"/>
                  </a:lnTo>
                  <a:lnTo>
                    <a:pt x="96" y="50"/>
                  </a:lnTo>
                  <a:lnTo>
                    <a:pt x="78" y="66"/>
                  </a:lnTo>
                  <a:lnTo>
                    <a:pt x="61" y="82"/>
                  </a:lnTo>
                  <a:lnTo>
                    <a:pt x="46" y="102"/>
                  </a:lnTo>
                  <a:lnTo>
                    <a:pt x="32" y="123"/>
                  </a:lnTo>
                  <a:close/>
                  <a:moveTo>
                    <a:pt x="321" y="118"/>
                  </a:moveTo>
                  <a:lnTo>
                    <a:pt x="344" y="136"/>
                  </a:lnTo>
                  <a:lnTo>
                    <a:pt x="364" y="157"/>
                  </a:lnTo>
                  <a:lnTo>
                    <a:pt x="380" y="182"/>
                  </a:lnTo>
                  <a:lnTo>
                    <a:pt x="389" y="209"/>
                  </a:lnTo>
                  <a:lnTo>
                    <a:pt x="394" y="236"/>
                  </a:lnTo>
                  <a:lnTo>
                    <a:pt x="394" y="266"/>
                  </a:lnTo>
                  <a:lnTo>
                    <a:pt x="387" y="295"/>
                  </a:lnTo>
                  <a:lnTo>
                    <a:pt x="375" y="321"/>
                  </a:lnTo>
                  <a:lnTo>
                    <a:pt x="368" y="334"/>
                  </a:lnTo>
                  <a:lnTo>
                    <a:pt x="357" y="345"/>
                  </a:lnTo>
                  <a:lnTo>
                    <a:pt x="348" y="355"/>
                  </a:lnTo>
                  <a:lnTo>
                    <a:pt x="337" y="364"/>
                  </a:lnTo>
                  <a:lnTo>
                    <a:pt x="325" y="373"/>
                  </a:lnTo>
                  <a:lnTo>
                    <a:pt x="312" y="380"/>
                  </a:lnTo>
                  <a:lnTo>
                    <a:pt x="298" y="386"/>
                  </a:lnTo>
                  <a:lnTo>
                    <a:pt x="284" y="389"/>
                  </a:lnTo>
                  <a:lnTo>
                    <a:pt x="269" y="393"/>
                  </a:lnTo>
                  <a:lnTo>
                    <a:pt x="255" y="395"/>
                  </a:lnTo>
                  <a:lnTo>
                    <a:pt x="241" y="395"/>
                  </a:lnTo>
                  <a:lnTo>
                    <a:pt x="227" y="393"/>
                  </a:lnTo>
                  <a:lnTo>
                    <a:pt x="212" y="391"/>
                  </a:lnTo>
                  <a:lnTo>
                    <a:pt x="198" y="387"/>
                  </a:lnTo>
                  <a:lnTo>
                    <a:pt x="186" y="382"/>
                  </a:lnTo>
                  <a:lnTo>
                    <a:pt x="171" y="375"/>
                  </a:lnTo>
                  <a:lnTo>
                    <a:pt x="159" y="368"/>
                  </a:lnTo>
                  <a:lnTo>
                    <a:pt x="148" y="357"/>
                  </a:lnTo>
                  <a:lnTo>
                    <a:pt x="137" y="348"/>
                  </a:lnTo>
                  <a:lnTo>
                    <a:pt x="128" y="337"/>
                  </a:lnTo>
                  <a:lnTo>
                    <a:pt x="121" y="325"/>
                  </a:lnTo>
                  <a:lnTo>
                    <a:pt x="114" y="312"/>
                  </a:lnTo>
                  <a:lnTo>
                    <a:pt x="109" y="300"/>
                  </a:lnTo>
                  <a:lnTo>
                    <a:pt x="103" y="286"/>
                  </a:lnTo>
                  <a:lnTo>
                    <a:pt x="102" y="275"/>
                  </a:lnTo>
                  <a:lnTo>
                    <a:pt x="100" y="266"/>
                  </a:lnTo>
                  <a:lnTo>
                    <a:pt x="98" y="255"/>
                  </a:lnTo>
                  <a:lnTo>
                    <a:pt x="98" y="246"/>
                  </a:lnTo>
                  <a:lnTo>
                    <a:pt x="100" y="227"/>
                  </a:lnTo>
                  <a:lnTo>
                    <a:pt x="103" y="209"/>
                  </a:lnTo>
                  <a:lnTo>
                    <a:pt x="109" y="189"/>
                  </a:lnTo>
                  <a:lnTo>
                    <a:pt x="118" y="173"/>
                  </a:lnTo>
                  <a:lnTo>
                    <a:pt x="136" y="148"/>
                  </a:lnTo>
                  <a:lnTo>
                    <a:pt x="157" y="129"/>
                  </a:lnTo>
                  <a:lnTo>
                    <a:pt x="182" y="114"/>
                  </a:lnTo>
                  <a:lnTo>
                    <a:pt x="209" y="104"/>
                  </a:lnTo>
                  <a:lnTo>
                    <a:pt x="236" y="98"/>
                  </a:lnTo>
                  <a:lnTo>
                    <a:pt x="266" y="100"/>
                  </a:lnTo>
                  <a:lnTo>
                    <a:pt x="294" y="105"/>
                  </a:lnTo>
                  <a:lnTo>
                    <a:pt x="321" y="118"/>
                  </a:lnTo>
                  <a:close/>
                </a:path>
              </a:pathLst>
            </a:custGeom>
            <a:solidFill>
              <a:srgbClr val="FFFFFF"/>
            </a:solidFill>
            <a:ln w="9525">
              <a:noFill/>
              <a:round/>
              <a:headEnd/>
              <a:tailEnd/>
            </a:ln>
          </p:spPr>
          <p:txBody>
            <a:bodyPr/>
            <a:lstStyle/>
            <a:p>
              <a:endParaRPr lang="ja-JP" altLang="en-US"/>
            </a:p>
          </p:txBody>
        </p:sp>
        <p:sp>
          <p:nvSpPr>
            <p:cNvPr id="87" name="Freeform 51"/>
            <p:cNvSpPr>
              <a:spLocks/>
            </p:cNvSpPr>
            <p:nvPr/>
          </p:nvSpPr>
          <p:spPr bwMode="auto">
            <a:xfrm>
              <a:off x="2188" y="2733"/>
              <a:ext cx="66" cy="66"/>
            </a:xfrm>
            <a:custGeom>
              <a:avLst/>
              <a:gdLst>
                <a:gd name="T0" fmla="*/ 1 w 132"/>
                <a:gd name="T1" fmla="*/ 1 h 132"/>
                <a:gd name="T2" fmla="*/ 0 w 132"/>
                <a:gd name="T3" fmla="*/ 1 h 132"/>
                <a:gd name="T4" fmla="*/ 1 w 132"/>
                <a:gd name="T5" fmla="*/ 1 h 132"/>
                <a:gd name="T6" fmla="*/ 1 w 132"/>
                <a:gd name="T7" fmla="*/ 1 h 132"/>
                <a:gd name="T8" fmla="*/ 1 w 132"/>
                <a:gd name="T9" fmla="*/ 1 h 132"/>
                <a:gd name="T10" fmla="*/ 1 w 132"/>
                <a:gd name="T11" fmla="*/ 1 h 132"/>
                <a:gd name="T12" fmla="*/ 1 w 132"/>
                <a:gd name="T13" fmla="*/ 1 h 132"/>
                <a:gd name="T14" fmla="*/ 1 w 132"/>
                <a:gd name="T15" fmla="*/ 1 h 132"/>
                <a:gd name="T16" fmla="*/ 1 w 132"/>
                <a:gd name="T17" fmla="*/ 1 h 132"/>
                <a:gd name="T18" fmla="*/ 1 w 132"/>
                <a:gd name="T19" fmla="*/ 1 h 132"/>
                <a:gd name="T20" fmla="*/ 1 w 132"/>
                <a:gd name="T21" fmla="*/ 1 h 132"/>
                <a:gd name="T22" fmla="*/ 1 w 132"/>
                <a:gd name="T23" fmla="*/ 1 h 132"/>
                <a:gd name="T24" fmla="*/ 1 w 132"/>
                <a:gd name="T25" fmla="*/ 1 h 132"/>
                <a:gd name="T26" fmla="*/ 1 w 132"/>
                <a:gd name="T27" fmla="*/ 1 h 132"/>
                <a:gd name="T28" fmla="*/ 1 w 132"/>
                <a:gd name="T29" fmla="*/ 1 h 132"/>
                <a:gd name="T30" fmla="*/ 1 w 132"/>
                <a:gd name="T31" fmla="*/ 1 h 132"/>
                <a:gd name="T32" fmla="*/ 1 w 132"/>
                <a:gd name="T33" fmla="*/ 1 h 132"/>
                <a:gd name="T34" fmla="*/ 1 w 132"/>
                <a:gd name="T35" fmla="*/ 1 h 132"/>
                <a:gd name="T36" fmla="*/ 1 w 132"/>
                <a:gd name="T37" fmla="*/ 0 h 132"/>
                <a:gd name="T38" fmla="*/ 1 w 132"/>
                <a:gd name="T39" fmla="*/ 0 h 132"/>
                <a:gd name="T40" fmla="*/ 1 w 132"/>
                <a:gd name="T41" fmla="*/ 1 h 132"/>
                <a:gd name="T42" fmla="*/ 1 w 132"/>
                <a:gd name="T43" fmla="*/ 1 h 132"/>
                <a:gd name="T44" fmla="*/ 1 w 132"/>
                <a:gd name="T45" fmla="*/ 1 h 132"/>
                <a:gd name="T46" fmla="*/ 1 w 132"/>
                <a:gd name="T47" fmla="*/ 1 h 132"/>
                <a:gd name="T48" fmla="*/ 1 w 132"/>
                <a:gd name="T49" fmla="*/ 1 h 13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32"/>
                <a:gd name="T76" fmla="*/ 0 h 132"/>
                <a:gd name="T77" fmla="*/ 132 w 132"/>
                <a:gd name="T78" fmla="*/ 132 h 132"/>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32" h="132">
                  <a:moveTo>
                    <a:pt x="9" y="34"/>
                  </a:moveTo>
                  <a:lnTo>
                    <a:pt x="0" y="59"/>
                  </a:lnTo>
                  <a:lnTo>
                    <a:pt x="4" y="84"/>
                  </a:lnTo>
                  <a:lnTo>
                    <a:pt x="14" y="106"/>
                  </a:lnTo>
                  <a:lnTo>
                    <a:pt x="34" y="124"/>
                  </a:lnTo>
                  <a:lnTo>
                    <a:pt x="47" y="129"/>
                  </a:lnTo>
                  <a:lnTo>
                    <a:pt x="59" y="132"/>
                  </a:lnTo>
                  <a:lnTo>
                    <a:pt x="72" y="132"/>
                  </a:lnTo>
                  <a:lnTo>
                    <a:pt x="84" y="131"/>
                  </a:lnTo>
                  <a:lnTo>
                    <a:pt x="95" y="125"/>
                  </a:lnTo>
                  <a:lnTo>
                    <a:pt x="106" y="120"/>
                  </a:lnTo>
                  <a:lnTo>
                    <a:pt x="116" y="111"/>
                  </a:lnTo>
                  <a:lnTo>
                    <a:pt x="123" y="100"/>
                  </a:lnTo>
                  <a:lnTo>
                    <a:pt x="132" y="75"/>
                  </a:lnTo>
                  <a:lnTo>
                    <a:pt x="131" y="50"/>
                  </a:lnTo>
                  <a:lnTo>
                    <a:pt x="120" y="27"/>
                  </a:lnTo>
                  <a:lnTo>
                    <a:pt x="100" y="9"/>
                  </a:lnTo>
                  <a:lnTo>
                    <a:pt x="88" y="4"/>
                  </a:lnTo>
                  <a:lnTo>
                    <a:pt x="75" y="0"/>
                  </a:lnTo>
                  <a:lnTo>
                    <a:pt x="63" y="0"/>
                  </a:lnTo>
                  <a:lnTo>
                    <a:pt x="50" y="2"/>
                  </a:lnTo>
                  <a:lnTo>
                    <a:pt x="38" y="8"/>
                  </a:lnTo>
                  <a:lnTo>
                    <a:pt x="27" y="15"/>
                  </a:lnTo>
                  <a:lnTo>
                    <a:pt x="16" y="24"/>
                  </a:lnTo>
                  <a:lnTo>
                    <a:pt x="9" y="34"/>
                  </a:lnTo>
                  <a:close/>
                </a:path>
              </a:pathLst>
            </a:custGeom>
            <a:solidFill>
              <a:srgbClr val="FFFFFF"/>
            </a:solidFill>
            <a:ln w="9525">
              <a:noFill/>
              <a:round/>
              <a:headEnd/>
              <a:tailEnd/>
            </a:ln>
          </p:spPr>
          <p:txBody>
            <a:bodyPr/>
            <a:lstStyle/>
            <a:p>
              <a:endParaRPr lang="ja-JP" altLang="en-US"/>
            </a:p>
          </p:txBody>
        </p:sp>
        <p:sp>
          <p:nvSpPr>
            <p:cNvPr id="88" name="Freeform 52"/>
            <p:cNvSpPr>
              <a:spLocks noEditPoints="1"/>
            </p:cNvSpPr>
            <p:nvPr/>
          </p:nvSpPr>
          <p:spPr bwMode="auto">
            <a:xfrm>
              <a:off x="2163" y="2709"/>
              <a:ext cx="116" cy="115"/>
            </a:xfrm>
            <a:custGeom>
              <a:avLst/>
              <a:gdLst>
                <a:gd name="T0" fmla="*/ 1 w 232"/>
                <a:gd name="T1" fmla="*/ 1 h 230"/>
                <a:gd name="T2" fmla="*/ 1 w 232"/>
                <a:gd name="T3" fmla="*/ 1 h 230"/>
                <a:gd name="T4" fmla="*/ 0 w 232"/>
                <a:gd name="T5" fmla="*/ 1 h 230"/>
                <a:gd name="T6" fmla="*/ 1 w 232"/>
                <a:gd name="T7" fmla="*/ 1 h 230"/>
                <a:gd name="T8" fmla="*/ 1 w 232"/>
                <a:gd name="T9" fmla="*/ 1 h 230"/>
                <a:gd name="T10" fmla="*/ 1 w 232"/>
                <a:gd name="T11" fmla="*/ 1 h 230"/>
                <a:gd name="T12" fmla="*/ 1 w 232"/>
                <a:gd name="T13" fmla="*/ 1 h 230"/>
                <a:gd name="T14" fmla="*/ 1 w 232"/>
                <a:gd name="T15" fmla="*/ 1 h 230"/>
                <a:gd name="T16" fmla="*/ 1 w 232"/>
                <a:gd name="T17" fmla="*/ 1 h 230"/>
                <a:gd name="T18" fmla="*/ 1 w 232"/>
                <a:gd name="T19" fmla="*/ 1 h 230"/>
                <a:gd name="T20" fmla="*/ 1 w 232"/>
                <a:gd name="T21" fmla="*/ 1 h 230"/>
                <a:gd name="T22" fmla="*/ 1 w 232"/>
                <a:gd name="T23" fmla="*/ 1 h 230"/>
                <a:gd name="T24" fmla="*/ 1 w 232"/>
                <a:gd name="T25" fmla="*/ 1 h 230"/>
                <a:gd name="T26" fmla="*/ 1 w 232"/>
                <a:gd name="T27" fmla="*/ 1 h 230"/>
                <a:gd name="T28" fmla="*/ 1 w 232"/>
                <a:gd name="T29" fmla="*/ 1 h 230"/>
                <a:gd name="T30" fmla="*/ 1 w 232"/>
                <a:gd name="T31" fmla="*/ 1 h 230"/>
                <a:gd name="T32" fmla="*/ 1 w 232"/>
                <a:gd name="T33" fmla="*/ 1 h 230"/>
                <a:gd name="T34" fmla="*/ 1 w 232"/>
                <a:gd name="T35" fmla="*/ 1 h 230"/>
                <a:gd name="T36" fmla="*/ 1 w 232"/>
                <a:gd name="T37" fmla="*/ 1 h 230"/>
                <a:gd name="T38" fmla="*/ 1 w 232"/>
                <a:gd name="T39" fmla="*/ 1 h 230"/>
                <a:gd name="T40" fmla="*/ 1 w 232"/>
                <a:gd name="T41" fmla="*/ 1 h 230"/>
                <a:gd name="T42" fmla="*/ 1 w 232"/>
                <a:gd name="T43" fmla="*/ 1 h 230"/>
                <a:gd name="T44" fmla="*/ 1 w 232"/>
                <a:gd name="T45" fmla="*/ 1 h 230"/>
                <a:gd name="T46" fmla="*/ 1 w 232"/>
                <a:gd name="T47" fmla="*/ 0 h 230"/>
                <a:gd name="T48" fmla="*/ 1 w 232"/>
                <a:gd name="T49" fmla="*/ 1 h 230"/>
                <a:gd name="T50" fmla="*/ 1 w 232"/>
                <a:gd name="T51" fmla="*/ 1 h 230"/>
                <a:gd name="T52" fmla="*/ 1 w 232"/>
                <a:gd name="T53" fmla="*/ 1 h 230"/>
                <a:gd name="T54" fmla="*/ 1 w 232"/>
                <a:gd name="T55" fmla="*/ 1 h 230"/>
                <a:gd name="T56" fmla="*/ 1 w 232"/>
                <a:gd name="T57" fmla="*/ 1 h 230"/>
                <a:gd name="T58" fmla="*/ 1 w 232"/>
                <a:gd name="T59" fmla="*/ 1 h 230"/>
                <a:gd name="T60" fmla="*/ 1 w 232"/>
                <a:gd name="T61" fmla="*/ 1 h 230"/>
                <a:gd name="T62" fmla="*/ 1 w 232"/>
                <a:gd name="T63" fmla="*/ 1 h 230"/>
                <a:gd name="T64" fmla="*/ 1 w 232"/>
                <a:gd name="T65" fmla="*/ 1 h 230"/>
                <a:gd name="T66" fmla="*/ 1 w 232"/>
                <a:gd name="T67" fmla="*/ 1 h 230"/>
                <a:gd name="T68" fmla="*/ 1 w 232"/>
                <a:gd name="T69" fmla="*/ 1 h 230"/>
                <a:gd name="T70" fmla="*/ 1 w 232"/>
                <a:gd name="T71" fmla="*/ 1 h 230"/>
                <a:gd name="T72" fmla="*/ 1 w 232"/>
                <a:gd name="T73" fmla="*/ 1 h 230"/>
                <a:gd name="T74" fmla="*/ 1 w 232"/>
                <a:gd name="T75" fmla="*/ 1 h 230"/>
                <a:gd name="T76" fmla="*/ 1 w 232"/>
                <a:gd name="T77" fmla="*/ 1 h 230"/>
                <a:gd name="T78" fmla="*/ 1 w 232"/>
                <a:gd name="T79" fmla="*/ 1 h 230"/>
                <a:gd name="T80" fmla="*/ 1 w 232"/>
                <a:gd name="T81" fmla="*/ 1 h 230"/>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232"/>
                <a:gd name="T124" fmla="*/ 0 h 230"/>
                <a:gd name="T125" fmla="*/ 232 w 232"/>
                <a:gd name="T126" fmla="*/ 230 h 230"/>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232" h="230">
                  <a:moveTo>
                    <a:pt x="16" y="57"/>
                  </a:moveTo>
                  <a:lnTo>
                    <a:pt x="9" y="72"/>
                  </a:lnTo>
                  <a:lnTo>
                    <a:pt x="4" y="86"/>
                  </a:lnTo>
                  <a:lnTo>
                    <a:pt x="2" y="100"/>
                  </a:lnTo>
                  <a:lnTo>
                    <a:pt x="0" y="114"/>
                  </a:lnTo>
                  <a:lnTo>
                    <a:pt x="0" y="122"/>
                  </a:lnTo>
                  <a:lnTo>
                    <a:pt x="2" y="129"/>
                  </a:lnTo>
                  <a:lnTo>
                    <a:pt x="2" y="138"/>
                  </a:lnTo>
                  <a:lnTo>
                    <a:pt x="4" y="145"/>
                  </a:lnTo>
                  <a:lnTo>
                    <a:pt x="7" y="155"/>
                  </a:lnTo>
                  <a:lnTo>
                    <a:pt x="13" y="166"/>
                  </a:lnTo>
                  <a:lnTo>
                    <a:pt x="18" y="177"/>
                  </a:lnTo>
                  <a:lnTo>
                    <a:pt x="25" y="186"/>
                  </a:lnTo>
                  <a:lnTo>
                    <a:pt x="32" y="195"/>
                  </a:lnTo>
                  <a:lnTo>
                    <a:pt x="41" y="202"/>
                  </a:lnTo>
                  <a:lnTo>
                    <a:pt x="50" y="209"/>
                  </a:lnTo>
                  <a:lnTo>
                    <a:pt x="59" y="214"/>
                  </a:lnTo>
                  <a:lnTo>
                    <a:pt x="70" y="220"/>
                  </a:lnTo>
                  <a:lnTo>
                    <a:pt x="81" y="223"/>
                  </a:lnTo>
                  <a:lnTo>
                    <a:pt x="91" y="227"/>
                  </a:lnTo>
                  <a:lnTo>
                    <a:pt x="102" y="229"/>
                  </a:lnTo>
                  <a:lnTo>
                    <a:pt x="113" y="230"/>
                  </a:lnTo>
                  <a:lnTo>
                    <a:pt x="123" y="230"/>
                  </a:lnTo>
                  <a:lnTo>
                    <a:pt x="136" y="229"/>
                  </a:lnTo>
                  <a:lnTo>
                    <a:pt x="147" y="227"/>
                  </a:lnTo>
                  <a:lnTo>
                    <a:pt x="157" y="223"/>
                  </a:lnTo>
                  <a:lnTo>
                    <a:pt x="168" y="218"/>
                  </a:lnTo>
                  <a:lnTo>
                    <a:pt x="177" y="213"/>
                  </a:lnTo>
                  <a:lnTo>
                    <a:pt x="186" y="207"/>
                  </a:lnTo>
                  <a:lnTo>
                    <a:pt x="195" y="200"/>
                  </a:lnTo>
                  <a:lnTo>
                    <a:pt x="202" y="191"/>
                  </a:lnTo>
                  <a:lnTo>
                    <a:pt x="209" y="182"/>
                  </a:lnTo>
                  <a:lnTo>
                    <a:pt x="216" y="173"/>
                  </a:lnTo>
                  <a:lnTo>
                    <a:pt x="225" y="152"/>
                  </a:lnTo>
                  <a:lnTo>
                    <a:pt x="230" y="130"/>
                  </a:lnTo>
                  <a:lnTo>
                    <a:pt x="232" y="107"/>
                  </a:lnTo>
                  <a:lnTo>
                    <a:pt x="229" y="86"/>
                  </a:lnTo>
                  <a:lnTo>
                    <a:pt x="225" y="75"/>
                  </a:lnTo>
                  <a:lnTo>
                    <a:pt x="220" y="64"/>
                  </a:lnTo>
                  <a:lnTo>
                    <a:pt x="214" y="54"/>
                  </a:lnTo>
                  <a:lnTo>
                    <a:pt x="207" y="45"/>
                  </a:lnTo>
                  <a:lnTo>
                    <a:pt x="200" y="36"/>
                  </a:lnTo>
                  <a:lnTo>
                    <a:pt x="191" y="29"/>
                  </a:lnTo>
                  <a:lnTo>
                    <a:pt x="182" y="22"/>
                  </a:lnTo>
                  <a:lnTo>
                    <a:pt x="173" y="14"/>
                  </a:lnTo>
                  <a:lnTo>
                    <a:pt x="152" y="6"/>
                  </a:lnTo>
                  <a:lnTo>
                    <a:pt x="131" y="0"/>
                  </a:lnTo>
                  <a:lnTo>
                    <a:pt x="109" y="0"/>
                  </a:lnTo>
                  <a:lnTo>
                    <a:pt x="88" y="4"/>
                  </a:lnTo>
                  <a:lnTo>
                    <a:pt x="66" y="11"/>
                  </a:lnTo>
                  <a:lnTo>
                    <a:pt x="47" y="23"/>
                  </a:lnTo>
                  <a:lnTo>
                    <a:pt x="31" y="38"/>
                  </a:lnTo>
                  <a:lnTo>
                    <a:pt x="16" y="57"/>
                  </a:lnTo>
                  <a:close/>
                  <a:moveTo>
                    <a:pt x="107" y="129"/>
                  </a:moveTo>
                  <a:lnTo>
                    <a:pt x="106" y="127"/>
                  </a:lnTo>
                  <a:lnTo>
                    <a:pt x="104" y="123"/>
                  </a:lnTo>
                  <a:lnTo>
                    <a:pt x="102" y="122"/>
                  </a:lnTo>
                  <a:lnTo>
                    <a:pt x="100" y="120"/>
                  </a:lnTo>
                  <a:lnTo>
                    <a:pt x="100" y="116"/>
                  </a:lnTo>
                  <a:lnTo>
                    <a:pt x="100" y="114"/>
                  </a:lnTo>
                  <a:lnTo>
                    <a:pt x="100" y="111"/>
                  </a:lnTo>
                  <a:lnTo>
                    <a:pt x="102" y="107"/>
                  </a:lnTo>
                  <a:lnTo>
                    <a:pt x="107" y="102"/>
                  </a:lnTo>
                  <a:lnTo>
                    <a:pt x="113" y="98"/>
                  </a:lnTo>
                  <a:lnTo>
                    <a:pt x="118" y="98"/>
                  </a:lnTo>
                  <a:lnTo>
                    <a:pt x="125" y="100"/>
                  </a:lnTo>
                  <a:lnTo>
                    <a:pt x="127" y="104"/>
                  </a:lnTo>
                  <a:lnTo>
                    <a:pt x="131" y="106"/>
                  </a:lnTo>
                  <a:lnTo>
                    <a:pt x="132" y="109"/>
                  </a:lnTo>
                  <a:lnTo>
                    <a:pt x="132" y="111"/>
                  </a:lnTo>
                  <a:lnTo>
                    <a:pt x="132" y="113"/>
                  </a:lnTo>
                  <a:lnTo>
                    <a:pt x="132" y="116"/>
                  </a:lnTo>
                  <a:lnTo>
                    <a:pt x="132" y="120"/>
                  </a:lnTo>
                  <a:lnTo>
                    <a:pt x="131" y="123"/>
                  </a:lnTo>
                  <a:lnTo>
                    <a:pt x="129" y="127"/>
                  </a:lnTo>
                  <a:lnTo>
                    <a:pt x="125" y="129"/>
                  </a:lnTo>
                  <a:lnTo>
                    <a:pt x="123" y="130"/>
                  </a:lnTo>
                  <a:lnTo>
                    <a:pt x="120" y="130"/>
                  </a:lnTo>
                  <a:lnTo>
                    <a:pt x="118" y="130"/>
                  </a:lnTo>
                  <a:lnTo>
                    <a:pt x="114" y="130"/>
                  </a:lnTo>
                  <a:lnTo>
                    <a:pt x="111" y="130"/>
                  </a:lnTo>
                  <a:lnTo>
                    <a:pt x="107" y="129"/>
                  </a:lnTo>
                  <a:close/>
                </a:path>
              </a:pathLst>
            </a:custGeom>
            <a:solidFill>
              <a:srgbClr val="FFFFFF"/>
            </a:solidFill>
            <a:ln w="9525">
              <a:noFill/>
              <a:round/>
              <a:headEnd/>
              <a:tailEnd/>
            </a:ln>
          </p:spPr>
          <p:txBody>
            <a:bodyPr/>
            <a:lstStyle/>
            <a:p>
              <a:endParaRPr lang="ja-JP" altLang="en-US"/>
            </a:p>
          </p:txBody>
        </p:sp>
        <p:sp>
          <p:nvSpPr>
            <p:cNvPr id="89" name="Freeform 53"/>
            <p:cNvSpPr>
              <a:spLocks/>
            </p:cNvSpPr>
            <p:nvPr/>
          </p:nvSpPr>
          <p:spPr bwMode="auto">
            <a:xfrm>
              <a:off x="2201" y="2455"/>
              <a:ext cx="209" cy="102"/>
            </a:xfrm>
            <a:custGeom>
              <a:avLst/>
              <a:gdLst>
                <a:gd name="T0" fmla="*/ 0 w 418"/>
                <a:gd name="T1" fmla="*/ 0 h 205"/>
                <a:gd name="T2" fmla="*/ 1 w 418"/>
                <a:gd name="T3" fmla="*/ 0 h 205"/>
                <a:gd name="T4" fmla="*/ 1 w 418"/>
                <a:gd name="T5" fmla="*/ 0 h 205"/>
                <a:gd name="T6" fmla="*/ 1 w 418"/>
                <a:gd name="T7" fmla="*/ 0 h 205"/>
                <a:gd name="T8" fmla="*/ 1 w 418"/>
                <a:gd name="T9" fmla="*/ 0 h 205"/>
                <a:gd name="T10" fmla="*/ 1 w 418"/>
                <a:gd name="T11" fmla="*/ 0 h 205"/>
                <a:gd name="T12" fmla="*/ 0 w 418"/>
                <a:gd name="T13" fmla="*/ 0 h 205"/>
                <a:gd name="T14" fmla="*/ 0 60000 65536"/>
                <a:gd name="T15" fmla="*/ 0 60000 65536"/>
                <a:gd name="T16" fmla="*/ 0 60000 65536"/>
                <a:gd name="T17" fmla="*/ 0 60000 65536"/>
                <a:gd name="T18" fmla="*/ 0 60000 65536"/>
                <a:gd name="T19" fmla="*/ 0 60000 65536"/>
                <a:gd name="T20" fmla="*/ 0 60000 65536"/>
                <a:gd name="T21" fmla="*/ 0 w 418"/>
                <a:gd name="T22" fmla="*/ 0 h 205"/>
                <a:gd name="T23" fmla="*/ 418 w 418"/>
                <a:gd name="T24" fmla="*/ 205 h 20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18" h="205">
                  <a:moveTo>
                    <a:pt x="0" y="103"/>
                  </a:moveTo>
                  <a:lnTo>
                    <a:pt x="196" y="205"/>
                  </a:lnTo>
                  <a:lnTo>
                    <a:pt x="411" y="153"/>
                  </a:lnTo>
                  <a:lnTo>
                    <a:pt x="418" y="101"/>
                  </a:lnTo>
                  <a:lnTo>
                    <a:pt x="221" y="0"/>
                  </a:lnTo>
                  <a:lnTo>
                    <a:pt x="5" y="51"/>
                  </a:lnTo>
                  <a:lnTo>
                    <a:pt x="0" y="103"/>
                  </a:lnTo>
                  <a:close/>
                </a:path>
              </a:pathLst>
            </a:custGeom>
            <a:solidFill>
              <a:srgbClr val="FFFFFF"/>
            </a:solidFill>
            <a:ln w="9525">
              <a:noFill/>
              <a:round/>
              <a:headEnd/>
              <a:tailEnd/>
            </a:ln>
          </p:spPr>
          <p:txBody>
            <a:bodyPr/>
            <a:lstStyle/>
            <a:p>
              <a:endParaRPr lang="ja-JP" altLang="en-US"/>
            </a:p>
          </p:txBody>
        </p:sp>
        <p:sp>
          <p:nvSpPr>
            <p:cNvPr id="90" name="Freeform 54"/>
            <p:cNvSpPr>
              <a:spLocks/>
            </p:cNvSpPr>
            <p:nvPr/>
          </p:nvSpPr>
          <p:spPr bwMode="auto">
            <a:xfrm>
              <a:off x="2232" y="2416"/>
              <a:ext cx="146" cy="181"/>
            </a:xfrm>
            <a:custGeom>
              <a:avLst/>
              <a:gdLst>
                <a:gd name="T0" fmla="*/ 1 w 291"/>
                <a:gd name="T1" fmla="*/ 1 h 362"/>
                <a:gd name="T2" fmla="*/ 1 w 291"/>
                <a:gd name="T3" fmla="*/ 1 h 362"/>
                <a:gd name="T4" fmla="*/ 1 w 291"/>
                <a:gd name="T5" fmla="*/ 1 h 362"/>
                <a:gd name="T6" fmla="*/ 1 w 291"/>
                <a:gd name="T7" fmla="*/ 0 h 362"/>
                <a:gd name="T8" fmla="*/ 1 w 291"/>
                <a:gd name="T9" fmla="*/ 1 h 362"/>
                <a:gd name="T10" fmla="*/ 0 w 291"/>
                <a:gd name="T11" fmla="*/ 1 h 362"/>
                <a:gd name="T12" fmla="*/ 1 w 291"/>
                <a:gd name="T13" fmla="*/ 1 h 362"/>
                <a:gd name="T14" fmla="*/ 0 60000 65536"/>
                <a:gd name="T15" fmla="*/ 0 60000 65536"/>
                <a:gd name="T16" fmla="*/ 0 60000 65536"/>
                <a:gd name="T17" fmla="*/ 0 60000 65536"/>
                <a:gd name="T18" fmla="*/ 0 60000 65536"/>
                <a:gd name="T19" fmla="*/ 0 60000 65536"/>
                <a:gd name="T20" fmla="*/ 0 60000 65536"/>
                <a:gd name="T21" fmla="*/ 0 w 291"/>
                <a:gd name="T22" fmla="*/ 0 h 362"/>
                <a:gd name="T23" fmla="*/ 291 w 291"/>
                <a:gd name="T24" fmla="*/ 362 h 36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91" h="362">
                  <a:moveTo>
                    <a:pt x="42" y="362"/>
                  </a:moveTo>
                  <a:lnTo>
                    <a:pt x="229" y="245"/>
                  </a:lnTo>
                  <a:lnTo>
                    <a:pt x="291" y="32"/>
                  </a:lnTo>
                  <a:lnTo>
                    <a:pt x="250" y="0"/>
                  </a:lnTo>
                  <a:lnTo>
                    <a:pt x="63" y="120"/>
                  </a:lnTo>
                  <a:lnTo>
                    <a:pt x="0" y="330"/>
                  </a:lnTo>
                  <a:lnTo>
                    <a:pt x="42" y="362"/>
                  </a:lnTo>
                  <a:close/>
                </a:path>
              </a:pathLst>
            </a:custGeom>
            <a:solidFill>
              <a:srgbClr val="FFFFFF"/>
            </a:solidFill>
            <a:ln w="9525">
              <a:noFill/>
              <a:round/>
              <a:headEnd/>
              <a:tailEnd/>
            </a:ln>
          </p:spPr>
          <p:txBody>
            <a:bodyPr/>
            <a:lstStyle/>
            <a:p>
              <a:endParaRPr lang="ja-JP" altLang="en-US"/>
            </a:p>
          </p:txBody>
        </p:sp>
        <p:sp>
          <p:nvSpPr>
            <p:cNvPr id="91" name="Freeform 55"/>
            <p:cNvSpPr>
              <a:spLocks/>
            </p:cNvSpPr>
            <p:nvPr/>
          </p:nvSpPr>
          <p:spPr bwMode="auto">
            <a:xfrm>
              <a:off x="2253" y="2406"/>
              <a:ext cx="106" cy="201"/>
            </a:xfrm>
            <a:custGeom>
              <a:avLst/>
              <a:gdLst>
                <a:gd name="T0" fmla="*/ 1 w 212"/>
                <a:gd name="T1" fmla="*/ 1 h 401"/>
                <a:gd name="T2" fmla="*/ 1 w 212"/>
                <a:gd name="T3" fmla="*/ 1 h 401"/>
                <a:gd name="T4" fmla="*/ 0 w 212"/>
                <a:gd name="T5" fmla="*/ 1 h 401"/>
                <a:gd name="T6" fmla="*/ 1 w 212"/>
                <a:gd name="T7" fmla="*/ 0 h 401"/>
                <a:gd name="T8" fmla="*/ 1 w 212"/>
                <a:gd name="T9" fmla="*/ 1 h 401"/>
                <a:gd name="T10" fmla="*/ 1 w 212"/>
                <a:gd name="T11" fmla="*/ 1 h 401"/>
                <a:gd name="T12" fmla="*/ 1 w 212"/>
                <a:gd name="T13" fmla="*/ 1 h 401"/>
                <a:gd name="T14" fmla="*/ 0 60000 65536"/>
                <a:gd name="T15" fmla="*/ 0 60000 65536"/>
                <a:gd name="T16" fmla="*/ 0 60000 65536"/>
                <a:gd name="T17" fmla="*/ 0 60000 65536"/>
                <a:gd name="T18" fmla="*/ 0 60000 65536"/>
                <a:gd name="T19" fmla="*/ 0 60000 65536"/>
                <a:gd name="T20" fmla="*/ 0 60000 65536"/>
                <a:gd name="T21" fmla="*/ 0 w 212"/>
                <a:gd name="T22" fmla="*/ 0 h 401"/>
                <a:gd name="T23" fmla="*/ 212 w 212"/>
                <a:gd name="T24" fmla="*/ 401 h 40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2" h="401">
                  <a:moveTo>
                    <a:pt x="164" y="401"/>
                  </a:moveTo>
                  <a:lnTo>
                    <a:pt x="10" y="240"/>
                  </a:lnTo>
                  <a:lnTo>
                    <a:pt x="0" y="19"/>
                  </a:lnTo>
                  <a:lnTo>
                    <a:pt x="46" y="0"/>
                  </a:lnTo>
                  <a:lnTo>
                    <a:pt x="199" y="158"/>
                  </a:lnTo>
                  <a:lnTo>
                    <a:pt x="212" y="380"/>
                  </a:lnTo>
                  <a:lnTo>
                    <a:pt x="164" y="401"/>
                  </a:lnTo>
                  <a:close/>
                </a:path>
              </a:pathLst>
            </a:custGeom>
            <a:solidFill>
              <a:srgbClr val="FFFFFF"/>
            </a:solidFill>
            <a:ln w="9525">
              <a:noFill/>
              <a:round/>
              <a:headEnd/>
              <a:tailEnd/>
            </a:ln>
          </p:spPr>
          <p:txBody>
            <a:bodyPr/>
            <a:lstStyle/>
            <a:p>
              <a:endParaRPr lang="ja-JP" altLang="en-US"/>
            </a:p>
          </p:txBody>
        </p:sp>
        <p:sp>
          <p:nvSpPr>
            <p:cNvPr id="92" name="Freeform 56"/>
            <p:cNvSpPr>
              <a:spLocks/>
            </p:cNvSpPr>
            <p:nvPr/>
          </p:nvSpPr>
          <p:spPr bwMode="auto">
            <a:xfrm>
              <a:off x="2007" y="2375"/>
              <a:ext cx="706" cy="604"/>
            </a:xfrm>
            <a:custGeom>
              <a:avLst/>
              <a:gdLst>
                <a:gd name="T0" fmla="*/ 3 w 1412"/>
                <a:gd name="T1" fmla="*/ 0 h 1210"/>
                <a:gd name="T2" fmla="*/ 3 w 1412"/>
                <a:gd name="T3" fmla="*/ 0 h 1210"/>
                <a:gd name="T4" fmla="*/ 3 w 1412"/>
                <a:gd name="T5" fmla="*/ 0 h 1210"/>
                <a:gd name="T6" fmla="*/ 3 w 1412"/>
                <a:gd name="T7" fmla="*/ 0 h 1210"/>
                <a:gd name="T8" fmla="*/ 3 w 1412"/>
                <a:gd name="T9" fmla="*/ 0 h 1210"/>
                <a:gd name="T10" fmla="*/ 1 w 1412"/>
                <a:gd name="T11" fmla="*/ 0 h 1210"/>
                <a:gd name="T12" fmla="*/ 1 w 1412"/>
                <a:gd name="T13" fmla="*/ 0 h 1210"/>
                <a:gd name="T14" fmla="*/ 1 w 1412"/>
                <a:gd name="T15" fmla="*/ 0 h 1210"/>
                <a:gd name="T16" fmla="*/ 1 w 1412"/>
                <a:gd name="T17" fmla="*/ 0 h 1210"/>
                <a:gd name="T18" fmla="*/ 1 w 1412"/>
                <a:gd name="T19" fmla="*/ 0 h 1210"/>
                <a:gd name="T20" fmla="*/ 1 w 1412"/>
                <a:gd name="T21" fmla="*/ 0 h 1210"/>
                <a:gd name="T22" fmla="*/ 1 w 1412"/>
                <a:gd name="T23" fmla="*/ 0 h 1210"/>
                <a:gd name="T24" fmla="*/ 1 w 1412"/>
                <a:gd name="T25" fmla="*/ 0 h 1210"/>
                <a:gd name="T26" fmla="*/ 1 w 1412"/>
                <a:gd name="T27" fmla="*/ 0 h 1210"/>
                <a:gd name="T28" fmla="*/ 1 w 1412"/>
                <a:gd name="T29" fmla="*/ 1 h 1210"/>
                <a:gd name="T30" fmla="*/ 1 w 1412"/>
                <a:gd name="T31" fmla="*/ 1 h 1210"/>
                <a:gd name="T32" fmla="*/ 1 w 1412"/>
                <a:gd name="T33" fmla="*/ 1 h 1210"/>
                <a:gd name="T34" fmla="*/ 1 w 1412"/>
                <a:gd name="T35" fmla="*/ 1 h 1210"/>
                <a:gd name="T36" fmla="*/ 1 w 1412"/>
                <a:gd name="T37" fmla="*/ 2 h 1210"/>
                <a:gd name="T38" fmla="*/ 1 w 1412"/>
                <a:gd name="T39" fmla="*/ 2 h 1210"/>
                <a:gd name="T40" fmla="*/ 1 w 1412"/>
                <a:gd name="T41" fmla="*/ 2 h 1210"/>
                <a:gd name="T42" fmla="*/ 1 w 1412"/>
                <a:gd name="T43" fmla="*/ 2 h 1210"/>
                <a:gd name="T44" fmla="*/ 1 w 1412"/>
                <a:gd name="T45" fmla="*/ 1 h 1210"/>
                <a:gd name="T46" fmla="*/ 1 w 1412"/>
                <a:gd name="T47" fmla="*/ 1 h 1210"/>
                <a:gd name="T48" fmla="*/ 1 w 1412"/>
                <a:gd name="T49" fmla="*/ 1 h 1210"/>
                <a:gd name="T50" fmla="*/ 1 w 1412"/>
                <a:gd name="T51" fmla="*/ 0 h 1210"/>
                <a:gd name="T52" fmla="*/ 1 w 1412"/>
                <a:gd name="T53" fmla="*/ 0 h 1210"/>
                <a:gd name="T54" fmla="*/ 1 w 1412"/>
                <a:gd name="T55" fmla="*/ 1 h 1210"/>
                <a:gd name="T56" fmla="*/ 3 w 1412"/>
                <a:gd name="T57" fmla="*/ 1 h 1210"/>
                <a:gd name="T58" fmla="*/ 3 w 1412"/>
                <a:gd name="T59" fmla="*/ 1 h 1210"/>
                <a:gd name="T60" fmla="*/ 3 w 1412"/>
                <a:gd name="T61" fmla="*/ 0 h 1210"/>
                <a:gd name="T62" fmla="*/ 3 w 1412"/>
                <a:gd name="T63" fmla="*/ 0 h 121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412"/>
                <a:gd name="T97" fmla="*/ 0 h 1210"/>
                <a:gd name="T98" fmla="*/ 1412 w 1412"/>
                <a:gd name="T99" fmla="*/ 1210 h 1210"/>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412" h="1210">
                  <a:moveTo>
                    <a:pt x="1412" y="373"/>
                  </a:moveTo>
                  <a:lnTo>
                    <a:pt x="1376" y="191"/>
                  </a:lnTo>
                  <a:lnTo>
                    <a:pt x="1335" y="191"/>
                  </a:lnTo>
                  <a:lnTo>
                    <a:pt x="1299" y="191"/>
                  </a:lnTo>
                  <a:lnTo>
                    <a:pt x="1330" y="121"/>
                  </a:lnTo>
                  <a:lnTo>
                    <a:pt x="1176" y="18"/>
                  </a:lnTo>
                  <a:lnTo>
                    <a:pt x="1146" y="46"/>
                  </a:lnTo>
                  <a:lnTo>
                    <a:pt x="1121" y="73"/>
                  </a:lnTo>
                  <a:lnTo>
                    <a:pt x="1092" y="0"/>
                  </a:lnTo>
                  <a:lnTo>
                    <a:pt x="1051" y="7"/>
                  </a:lnTo>
                  <a:lnTo>
                    <a:pt x="910" y="36"/>
                  </a:lnTo>
                  <a:lnTo>
                    <a:pt x="910" y="114"/>
                  </a:lnTo>
                  <a:lnTo>
                    <a:pt x="840" y="82"/>
                  </a:lnTo>
                  <a:lnTo>
                    <a:pt x="817" y="118"/>
                  </a:lnTo>
                  <a:lnTo>
                    <a:pt x="771" y="186"/>
                  </a:lnTo>
                  <a:lnTo>
                    <a:pt x="798" y="95"/>
                  </a:lnTo>
                  <a:lnTo>
                    <a:pt x="703" y="23"/>
                  </a:lnTo>
                  <a:lnTo>
                    <a:pt x="673" y="41"/>
                  </a:lnTo>
                  <a:lnTo>
                    <a:pt x="619" y="75"/>
                  </a:lnTo>
                  <a:lnTo>
                    <a:pt x="549" y="4"/>
                  </a:lnTo>
                  <a:lnTo>
                    <a:pt x="517" y="16"/>
                  </a:lnTo>
                  <a:lnTo>
                    <a:pt x="439" y="52"/>
                  </a:lnTo>
                  <a:lnTo>
                    <a:pt x="444" y="150"/>
                  </a:lnTo>
                  <a:lnTo>
                    <a:pt x="348" y="173"/>
                  </a:lnTo>
                  <a:lnTo>
                    <a:pt x="333" y="293"/>
                  </a:lnTo>
                  <a:lnTo>
                    <a:pt x="421" y="337"/>
                  </a:lnTo>
                  <a:lnTo>
                    <a:pt x="414" y="361"/>
                  </a:lnTo>
                  <a:lnTo>
                    <a:pt x="383" y="368"/>
                  </a:lnTo>
                  <a:lnTo>
                    <a:pt x="216" y="412"/>
                  </a:lnTo>
                  <a:lnTo>
                    <a:pt x="225" y="521"/>
                  </a:lnTo>
                  <a:lnTo>
                    <a:pt x="123" y="484"/>
                  </a:lnTo>
                  <a:lnTo>
                    <a:pt x="103" y="521"/>
                  </a:lnTo>
                  <a:lnTo>
                    <a:pt x="16" y="669"/>
                  </a:lnTo>
                  <a:lnTo>
                    <a:pt x="98" y="739"/>
                  </a:lnTo>
                  <a:lnTo>
                    <a:pt x="0" y="785"/>
                  </a:lnTo>
                  <a:lnTo>
                    <a:pt x="55" y="994"/>
                  </a:lnTo>
                  <a:lnTo>
                    <a:pt x="164" y="985"/>
                  </a:lnTo>
                  <a:lnTo>
                    <a:pt x="126" y="1087"/>
                  </a:lnTo>
                  <a:lnTo>
                    <a:pt x="312" y="1194"/>
                  </a:lnTo>
                  <a:lnTo>
                    <a:pt x="382" y="1112"/>
                  </a:lnTo>
                  <a:lnTo>
                    <a:pt x="428" y="1210"/>
                  </a:lnTo>
                  <a:lnTo>
                    <a:pt x="635" y="1155"/>
                  </a:lnTo>
                  <a:lnTo>
                    <a:pt x="626" y="1046"/>
                  </a:lnTo>
                  <a:lnTo>
                    <a:pt x="730" y="1083"/>
                  </a:lnTo>
                  <a:lnTo>
                    <a:pt x="837" y="898"/>
                  </a:lnTo>
                  <a:lnTo>
                    <a:pt x="753" y="826"/>
                  </a:lnTo>
                  <a:lnTo>
                    <a:pt x="851" y="782"/>
                  </a:lnTo>
                  <a:lnTo>
                    <a:pt x="796" y="573"/>
                  </a:lnTo>
                  <a:lnTo>
                    <a:pt x="755" y="576"/>
                  </a:lnTo>
                  <a:lnTo>
                    <a:pt x="689" y="582"/>
                  </a:lnTo>
                  <a:lnTo>
                    <a:pt x="724" y="487"/>
                  </a:lnTo>
                  <a:lnTo>
                    <a:pt x="749" y="477"/>
                  </a:lnTo>
                  <a:lnTo>
                    <a:pt x="755" y="501"/>
                  </a:lnTo>
                  <a:lnTo>
                    <a:pt x="833" y="501"/>
                  </a:lnTo>
                  <a:lnTo>
                    <a:pt x="803" y="573"/>
                  </a:lnTo>
                  <a:lnTo>
                    <a:pt x="956" y="676"/>
                  </a:lnTo>
                  <a:lnTo>
                    <a:pt x="1010" y="621"/>
                  </a:lnTo>
                  <a:lnTo>
                    <a:pt x="1039" y="692"/>
                  </a:lnTo>
                  <a:lnTo>
                    <a:pt x="1221" y="657"/>
                  </a:lnTo>
                  <a:lnTo>
                    <a:pt x="1221" y="578"/>
                  </a:lnTo>
                  <a:lnTo>
                    <a:pt x="1292" y="610"/>
                  </a:lnTo>
                  <a:lnTo>
                    <a:pt x="1396" y="455"/>
                  </a:lnTo>
                  <a:lnTo>
                    <a:pt x="1340" y="402"/>
                  </a:lnTo>
                  <a:lnTo>
                    <a:pt x="1412" y="373"/>
                  </a:lnTo>
                  <a:close/>
                </a:path>
              </a:pathLst>
            </a:custGeom>
            <a:solidFill>
              <a:srgbClr val="FFFFFF"/>
            </a:solidFill>
            <a:ln w="9525">
              <a:noFill/>
              <a:round/>
              <a:headEnd/>
              <a:tailEnd/>
            </a:ln>
          </p:spPr>
          <p:txBody>
            <a:bodyPr/>
            <a:lstStyle/>
            <a:p>
              <a:endParaRPr lang="ja-JP" altLang="en-US"/>
            </a:p>
          </p:txBody>
        </p:sp>
        <p:sp>
          <p:nvSpPr>
            <p:cNvPr id="93" name="Freeform 57"/>
            <p:cNvSpPr>
              <a:spLocks/>
            </p:cNvSpPr>
            <p:nvPr/>
          </p:nvSpPr>
          <p:spPr bwMode="auto">
            <a:xfrm>
              <a:off x="2234" y="2435"/>
              <a:ext cx="141" cy="142"/>
            </a:xfrm>
            <a:custGeom>
              <a:avLst/>
              <a:gdLst>
                <a:gd name="T0" fmla="*/ 0 w 282"/>
                <a:gd name="T1" fmla="*/ 1 h 284"/>
                <a:gd name="T2" fmla="*/ 0 w 282"/>
                <a:gd name="T3" fmla="*/ 1 h 284"/>
                <a:gd name="T4" fmla="*/ 1 w 282"/>
                <a:gd name="T5" fmla="*/ 1 h 284"/>
                <a:gd name="T6" fmla="*/ 1 w 282"/>
                <a:gd name="T7" fmla="*/ 1 h 284"/>
                <a:gd name="T8" fmla="*/ 1 w 282"/>
                <a:gd name="T9" fmla="*/ 1 h 284"/>
                <a:gd name="T10" fmla="*/ 1 w 282"/>
                <a:gd name="T11" fmla="*/ 1 h 284"/>
                <a:gd name="T12" fmla="*/ 1 w 282"/>
                <a:gd name="T13" fmla="*/ 1 h 284"/>
                <a:gd name="T14" fmla="*/ 1 w 282"/>
                <a:gd name="T15" fmla="*/ 1 h 284"/>
                <a:gd name="T16" fmla="*/ 1 w 282"/>
                <a:gd name="T17" fmla="*/ 1 h 284"/>
                <a:gd name="T18" fmla="*/ 1 w 282"/>
                <a:gd name="T19" fmla="*/ 1 h 284"/>
                <a:gd name="T20" fmla="*/ 1 w 282"/>
                <a:gd name="T21" fmla="*/ 1 h 284"/>
                <a:gd name="T22" fmla="*/ 1 w 282"/>
                <a:gd name="T23" fmla="*/ 1 h 284"/>
                <a:gd name="T24" fmla="*/ 1 w 282"/>
                <a:gd name="T25" fmla="*/ 1 h 284"/>
                <a:gd name="T26" fmla="*/ 1 w 282"/>
                <a:gd name="T27" fmla="*/ 1 h 284"/>
                <a:gd name="T28" fmla="*/ 1 w 282"/>
                <a:gd name="T29" fmla="*/ 1 h 284"/>
                <a:gd name="T30" fmla="*/ 1 w 282"/>
                <a:gd name="T31" fmla="*/ 1 h 284"/>
                <a:gd name="T32" fmla="*/ 1 w 282"/>
                <a:gd name="T33" fmla="*/ 1 h 284"/>
                <a:gd name="T34" fmla="*/ 1 w 282"/>
                <a:gd name="T35" fmla="*/ 1 h 284"/>
                <a:gd name="T36" fmla="*/ 1 w 282"/>
                <a:gd name="T37" fmla="*/ 1 h 284"/>
                <a:gd name="T38" fmla="*/ 1 w 282"/>
                <a:gd name="T39" fmla="*/ 1 h 284"/>
                <a:gd name="T40" fmla="*/ 1 w 282"/>
                <a:gd name="T41" fmla="*/ 1 h 284"/>
                <a:gd name="T42" fmla="*/ 1 w 282"/>
                <a:gd name="T43" fmla="*/ 1 h 284"/>
                <a:gd name="T44" fmla="*/ 1 w 282"/>
                <a:gd name="T45" fmla="*/ 1 h 284"/>
                <a:gd name="T46" fmla="*/ 1 w 282"/>
                <a:gd name="T47" fmla="*/ 1 h 284"/>
                <a:gd name="T48" fmla="*/ 1 w 282"/>
                <a:gd name="T49" fmla="*/ 1 h 284"/>
                <a:gd name="T50" fmla="*/ 1 w 282"/>
                <a:gd name="T51" fmla="*/ 0 h 284"/>
                <a:gd name="T52" fmla="*/ 1 w 282"/>
                <a:gd name="T53" fmla="*/ 1 h 284"/>
                <a:gd name="T54" fmla="*/ 1 w 282"/>
                <a:gd name="T55" fmla="*/ 1 h 284"/>
                <a:gd name="T56" fmla="*/ 1 w 282"/>
                <a:gd name="T57" fmla="*/ 1 h 284"/>
                <a:gd name="T58" fmla="*/ 1 w 282"/>
                <a:gd name="T59" fmla="*/ 1 h 284"/>
                <a:gd name="T60" fmla="*/ 1 w 282"/>
                <a:gd name="T61" fmla="*/ 1 h 284"/>
                <a:gd name="T62" fmla="*/ 1 w 282"/>
                <a:gd name="T63" fmla="*/ 1 h 284"/>
                <a:gd name="T64" fmla="*/ 0 w 282"/>
                <a:gd name="T65" fmla="*/ 1 h 28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82"/>
                <a:gd name="T100" fmla="*/ 0 h 284"/>
                <a:gd name="T101" fmla="*/ 282 w 282"/>
                <a:gd name="T102" fmla="*/ 284 h 28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82" h="284">
                  <a:moveTo>
                    <a:pt x="0" y="125"/>
                  </a:moveTo>
                  <a:lnTo>
                    <a:pt x="0" y="154"/>
                  </a:lnTo>
                  <a:lnTo>
                    <a:pt x="5" y="182"/>
                  </a:lnTo>
                  <a:lnTo>
                    <a:pt x="14" y="207"/>
                  </a:lnTo>
                  <a:lnTo>
                    <a:pt x="30" y="231"/>
                  </a:lnTo>
                  <a:lnTo>
                    <a:pt x="48" y="250"/>
                  </a:lnTo>
                  <a:lnTo>
                    <a:pt x="71" y="264"/>
                  </a:lnTo>
                  <a:lnTo>
                    <a:pt x="96" y="277"/>
                  </a:lnTo>
                  <a:lnTo>
                    <a:pt x="125" y="282"/>
                  </a:lnTo>
                  <a:lnTo>
                    <a:pt x="154" y="284"/>
                  </a:lnTo>
                  <a:lnTo>
                    <a:pt x="180" y="279"/>
                  </a:lnTo>
                  <a:lnTo>
                    <a:pt x="205" y="268"/>
                  </a:lnTo>
                  <a:lnTo>
                    <a:pt x="229" y="254"/>
                  </a:lnTo>
                  <a:lnTo>
                    <a:pt x="248" y="234"/>
                  </a:lnTo>
                  <a:lnTo>
                    <a:pt x="264" y="213"/>
                  </a:lnTo>
                  <a:lnTo>
                    <a:pt x="277" y="188"/>
                  </a:lnTo>
                  <a:lnTo>
                    <a:pt x="282" y="159"/>
                  </a:lnTo>
                  <a:lnTo>
                    <a:pt x="282" y="131"/>
                  </a:lnTo>
                  <a:lnTo>
                    <a:pt x="277" y="102"/>
                  </a:lnTo>
                  <a:lnTo>
                    <a:pt x="268" y="77"/>
                  </a:lnTo>
                  <a:lnTo>
                    <a:pt x="254" y="54"/>
                  </a:lnTo>
                  <a:lnTo>
                    <a:pt x="234" y="34"/>
                  </a:lnTo>
                  <a:lnTo>
                    <a:pt x="212" y="20"/>
                  </a:lnTo>
                  <a:lnTo>
                    <a:pt x="187" y="8"/>
                  </a:lnTo>
                  <a:lnTo>
                    <a:pt x="159" y="2"/>
                  </a:lnTo>
                  <a:lnTo>
                    <a:pt x="130" y="0"/>
                  </a:lnTo>
                  <a:lnTo>
                    <a:pt x="102" y="6"/>
                  </a:lnTo>
                  <a:lnTo>
                    <a:pt x="77" y="16"/>
                  </a:lnTo>
                  <a:lnTo>
                    <a:pt x="54" y="31"/>
                  </a:lnTo>
                  <a:lnTo>
                    <a:pt x="34" y="50"/>
                  </a:lnTo>
                  <a:lnTo>
                    <a:pt x="18" y="72"/>
                  </a:lnTo>
                  <a:lnTo>
                    <a:pt x="5" y="97"/>
                  </a:lnTo>
                  <a:lnTo>
                    <a:pt x="0" y="125"/>
                  </a:lnTo>
                  <a:close/>
                </a:path>
              </a:pathLst>
            </a:custGeom>
            <a:solidFill>
              <a:srgbClr val="FFFFFF"/>
            </a:solidFill>
            <a:ln w="9525">
              <a:noFill/>
              <a:round/>
              <a:headEnd/>
              <a:tailEnd/>
            </a:ln>
          </p:spPr>
          <p:txBody>
            <a:bodyPr/>
            <a:lstStyle/>
            <a:p>
              <a:endParaRPr lang="ja-JP" altLang="en-US"/>
            </a:p>
          </p:txBody>
        </p:sp>
        <p:sp>
          <p:nvSpPr>
            <p:cNvPr id="94" name="Freeform 58"/>
            <p:cNvSpPr>
              <a:spLocks noEditPoints="1"/>
            </p:cNvSpPr>
            <p:nvPr/>
          </p:nvSpPr>
          <p:spPr bwMode="auto">
            <a:xfrm>
              <a:off x="2210" y="2411"/>
              <a:ext cx="190" cy="191"/>
            </a:xfrm>
            <a:custGeom>
              <a:avLst/>
              <a:gdLst>
                <a:gd name="T0" fmla="*/ 0 w 380"/>
                <a:gd name="T1" fmla="*/ 1 h 382"/>
                <a:gd name="T2" fmla="*/ 1 w 380"/>
                <a:gd name="T3" fmla="*/ 1 h 382"/>
                <a:gd name="T4" fmla="*/ 1 w 380"/>
                <a:gd name="T5" fmla="*/ 1 h 382"/>
                <a:gd name="T6" fmla="*/ 1 w 380"/>
                <a:gd name="T7" fmla="*/ 1 h 382"/>
                <a:gd name="T8" fmla="*/ 1 w 380"/>
                <a:gd name="T9" fmla="*/ 1 h 382"/>
                <a:gd name="T10" fmla="*/ 1 w 380"/>
                <a:gd name="T11" fmla="*/ 1 h 382"/>
                <a:gd name="T12" fmla="*/ 1 w 380"/>
                <a:gd name="T13" fmla="*/ 1 h 382"/>
                <a:gd name="T14" fmla="*/ 1 w 380"/>
                <a:gd name="T15" fmla="*/ 1 h 382"/>
                <a:gd name="T16" fmla="*/ 1 w 380"/>
                <a:gd name="T17" fmla="*/ 1 h 382"/>
                <a:gd name="T18" fmla="*/ 1 w 380"/>
                <a:gd name="T19" fmla="*/ 1 h 382"/>
                <a:gd name="T20" fmla="*/ 1 w 380"/>
                <a:gd name="T21" fmla="*/ 1 h 382"/>
                <a:gd name="T22" fmla="*/ 1 w 380"/>
                <a:gd name="T23" fmla="*/ 1 h 382"/>
                <a:gd name="T24" fmla="*/ 1 w 380"/>
                <a:gd name="T25" fmla="*/ 1 h 382"/>
                <a:gd name="T26" fmla="*/ 1 w 380"/>
                <a:gd name="T27" fmla="*/ 1 h 382"/>
                <a:gd name="T28" fmla="*/ 1 w 380"/>
                <a:gd name="T29" fmla="*/ 1 h 382"/>
                <a:gd name="T30" fmla="*/ 1 w 380"/>
                <a:gd name="T31" fmla="*/ 1 h 382"/>
                <a:gd name="T32" fmla="*/ 1 w 380"/>
                <a:gd name="T33" fmla="*/ 0 h 382"/>
                <a:gd name="T34" fmla="*/ 1 w 380"/>
                <a:gd name="T35" fmla="*/ 1 h 382"/>
                <a:gd name="T36" fmla="*/ 1 w 380"/>
                <a:gd name="T37" fmla="*/ 1 h 382"/>
                <a:gd name="T38" fmla="*/ 1 w 380"/>
                <a:gd name="T39" fmla="*/ 1 h 382"/>
                <a:gd name="T40" fmla="*/ 0 w 380"/>
                <a:gd name="T41" fmla="*/ 1 h 382"/>
                <a:gd name="T42" fmla="*/ 1 w 380"/>
                <a:gd name="T43" fmla="*/ 1 h 382"/>
                <a:gd name="T44" fmla="*/ 1 w 380"/>
                <a:gd name="T45" fmla="*/ 1 h 382"/>
                <a:gd name="T46" fmla="*/ 1 w 380"/>
                <a:gd name="T47" fmla="*/ 1 h 382"/>
                <a:gd name="T48" fmla="*/ 1 w 380"/>
                <a:gd name="T49" fmla="*/ 1 h 382"/>
                <a:gd name="T50" fmla="*/ 1 w 380"/>
                <a:gd name="T51" fmla="*/ 1 h 382"/>
                <a:gd name="T52" fmla="*/ 1 w 380"/>
                <a:gd name="T53" fmla="*/ 1 h 382"/>
                <a:gd name="T54" fmla="*/ 1 w 380"/>
                <a:gd name="T55" fmla="*/ 1 h 382"/>
                <a:gd name="T56" fmla="*/ 1 w 380"/>
                <a:gd name="T57" fmla="*/ 1 h 382"/>
                <a:gd name="T58" fmla="*/ 1 w 380"/>
                <a:gd name="T59" fmla="*/ 1 h 382"/>
                <a:gd name="T60" fmla="*/ 1 w 380"/>
                <a:gd name="T61" fmla="*/ 1 h 382"/>
                <a:gd name="T62" fmla="*/ 1 w 380"/>
                <a:gd name="T63" fmla="*/ 1 h 382"/>
                <a:gd name="T64" fmla="*/ 1 w 380"/>
                <a:gd name="T65" fmla="*/ 1 h 382"/>
                <a:gd name="T66" fmla="*/ 1 w 380"/>
                <a:gd name="T67" fmla="*/ 1 h 382"/>
                <a:gd name="T68" fmla="*/ 1 w 380"/>
                <a:gd name="T69" fmla="*/ 1 h 382"/>
                <a:gd name="T70" fmla="*/ 1 w 380"/>
                <a:gd name="T71" fmla="*/ 1 h 382"/>
                <a:gd name="T72" fmla="*/ 1 w 380"/>
                <a:gd name="T73" fmla="*/ 1 h 382"/>
                <a:gd name="T74" fmla="*/ 1 w 380"/>
                <a:gd name="T75" fmla="*/ 1 h 382"/>
                <a:gd name="T76" fmla="*/ 1 w 380"/>
                <a:gd name="T77" fmla="*/ 1 h 382"/>
                <a:gd name="T78" fmla="*/ 1 w 380"/>
                <a:gd name="T79" fmla="*/ 1 h 382"/>
                <a:gd name="T80" fmla="*/ 1 w 380"/>
                <a:gd name="T81" fmla="*/ 1 h 382"/>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380"/>
                <a:gd name="T124" fmla="*/ 0 h 382"/>
                <a:gd name="T125" fmla="*/ 380 w 380"/>
                <a:gd name="T126" fmla="*/ 382 h 382"/>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380" h="382">
                  <a:moveTo>
                    <a:pt x="0" y="168"/>
                  </a:moveTo>
                  <a:lnTo>
                    <a:pt x="0" y="168"/>
                  </a:lnTo>
                  <a:lnTo>
                    <a:pt x="0" y="207"/>
                  </a:lnTo>
                  <a:lnTo>
                    <a:pt x="5" y="243"/>
                  </a:lnTo>
                  <a:lnTo>
                    <a:pt x="19" y="279"/>
                  </a:lnTo>
                  <a:lnTo>
                    <a:pt x="39" y="309"/>
                  </a:lnTo>
                  <a:lnTo>
                    <a:pt x="64" y="336"/>
                  </a:lnTo>
                  <a:lnTo>
                    <a:pt x="94" y="357"/>
                  </a:lnTo>
                  <a:lnTo>
                    <a:pt x="130" y="371"/>
                  </a:lnTo>
                  <a:lnTo>
                    <a:pt x="168" y="380"/>
                  </a:lnTo>
                  <a:lnTo>
                    <a:pt x="185" y="382"/>
                  </a:lnTo>
                  <a:lnTo>
                    <a:pt x="205" y="380"/>
                  </a:lnTo>
                  <a:lnTo>
                    <a:pt x="223" y="379"/>
                  </a:lnTo>
                  <a:lnTo>
                    <a:pt x="241" y="373"/>
                  </a:lnTo>
                  <a:lnTo>
                    <a:pt x="259" y="368"/>
                  </a:lnTo>
                  <a:lnTo>
                    <a:pt x="277" y="361"/>
                  </a:lnTo>
                  <a:lnTo>
                    <a:pt x="293" y="352"/>
                  </a:lnTo>
                  <a:lnTo>
                    <a:pt x="309" y="341"/>
                  </a:lnTo>
                  <a:lnTo>
                    <a:pt x="323" y="329"/>
                  </a:lnTo>
                  <a:lnTo>
                    <a:pt x="335" y="314"/>
                  </a:lnTo>
                  <a:lnTo>
                    <a:pt x="346" y="300"/>
                  </a:lnTo>
                  <a:lnTo>
                    <a:pt x="357" y="284"/>
                  </a:lnTo>
                  <a:lnTo>
                    <a:pt x="364" y="268"/>
                  </a:lnTo>
                  <a:lnTo>
                    <a:pt x="371" y="250"/>
                  </a:lnTo>
                  <a:lnTo>
                    <a:pt x="376" y="232"/>
                  </a:lnTo>
                  <a:lnTo>
                    <a:pt x="380" y="213"/>
                  </a:lnTo>
                  <a:lnTo>
                    <a:pt x="380" y="173"/>
                  </a:lnTo>
                  <a:lnTo>
                    <a:pt x="375" y="136"/>
                  </a:lnTo>
                  <a:lnTo>
                    <a:pt x="360" y="102"/>
                  </a:lnTo>
                  <a:lnTo>
                    <a:pt x="341" y="72"/>
                  </a:lnTo>
                  <a:lnTo>
                    <a:pt x="316" y="45"/>
                  </a:lnTo>
                  <a:lnTo>
                    <a:pt x="285" y="23"/>
                  </a:lnTo>
                  <a:lnTo>
                    <a:pt x="250" y="9"/>
                  </a:lnTo>
                  <a:lnTo>
                    <a:pt x="212" y="0"/>
                  </a:lnTo>
                  <a:lnTo>
                    <a:pt x="173" y="0"/>
                  </a:lnTo>
                  <a:lnTo>
                    <a:pt x="137" y="6"/>
                  </a:lnTo>
                  <a:lnTo>
                    <a:pt x="102" y="20"/>
                  </a:lnTo>
                  <a:lnTo>
                    <a:pt x="71" y="39"/>
                  </a:lnTo>
                  <a:lnTo>
                    <a:pt x="44" y="64"/>
                  </a:lnTo>
                  <a:lnTo>
                    <a:pt x="23" y="95"/>
                  </a:lnTo>
                  <a:lnTo>
                    <a:pt x="9" y="130"/>
                  </a:lnTo>
                  <a:lnTo>
                    <a:pt x="0" y="168"/>
                  </a:lnTo>
                  <a:close/>
                  <a:moveTo>
                    <a:pt x="200" y="98"/>
                  </a:moveTo>
                  <a:lnTo>
                    <a:pt x="218" y="102"/>
                  </a:lnTo>
                  <a:lnTo>
                    <a:pt x="235" y="109"/>
                  </a:lnTo>
                  <a:lnTo>
                    <a:pt x="250" y="120"/>
                  </a:lnTo>
                  <a:lnTo>
                    <a:pt x="262" y="132"/>
                  </a:lnTo>
                  <a:lnTo>
                    <a:pt x="271" y="148"/>
                  </a:lnTo>
                  <a:lnTo>
                    <a:pt x="278" y="164"/>
                  </a:lnTo>
                  <a:lnTo>
                    <a:pt x="282" y="182"/>
                  </a:lnTo>
                  <a:lnTo>
                    <a:pt x="282" y="202"/>
                  </a:lnTo>
                  <a:lnTo>
                    <a:pt x="278" y="220"/>
                  </a:lnTo>
                  <a:lnTo>
                    <a:pt x="269" y="236"/>
                  </a:lnTo>
                  <a:lnTo>
                    <a:pt x="259" y="250"/>
                  </a:lnTo>
                  <a:lnTo>
                    <a:pt x="246" y="263"/>
                  </a:lnTo>
                  <a:lnTo>
                    <a:pt x="239" y="268"/>
                  </a:lnTo>
                  <a:lnTo>
                    <a:pt x="230" y="273"/>
                  </a:lnTo>
                  <a:lnTo>
                    <a:pt x="223" y="277"/>
                  </a:lnTo>
                  <a:lnTo>
                    <a:pt x="214" y="279"/>
                  </a:lnTo>
                  <a:lnTo>
                    <a:pt x="205" y="280"/>
                  </a:lnTo>
                  <a:lnTo>
                    <a:pt x="196" y="282"/>
                  </a:lnTo>
                  <a:lnTo>
                    <a:pt x="187" y="282"/>
                  </a:lnTo>
                  <a:lnTo>
                    <a:pt x="178" y="282"/>
                  </a:lnTo>
                  <a:lnTo>
                    <a:pt x="162" y="279"/>
                  </a:lnTo>
                  <a:lnTo>
                    <a:pt x="146" y="271"/>
                  </a:lnTo>
                  <a:lnTo>
                    <a:pt x="132" y="263"/>
                  </a:lnTo>
                  <a:lnTo>
                    <a:pt x="121" y="252"/>
                  </a:lnTo>
                  <a:lnTo>
                    <a:pt x="111" y="238"/>
                  </a:lnTo>
                  <a:lnTo>
                    <a:pt x="103" y="223"/>
                  </a:lnTo>
                  <a:lnTo>
                    <a:pt x="100" y="207"/>
                  </a:lnTo>
                  <a:lnTo>
                    <a:pt x="98" y="189"/>
                  </a:lnTo>
                  <a:lnTo>
                    <a:pt x="98" y="186"/>
                  </a:lnTo>
                  <a:lnTo>
                    <a:pt x="98" y="184"/>
                  </a:lnTo>
                  <a:lnTo>
                    <a:pt x="98" y="180"/>
                  </a:lnTo>
                  <a:lnTo>
                    <a:pt x="98" y="179"/>
                  </a:lnTo>
                  <a:lnTo>
                    <a:pt x="102" y="161"/>
                  </a:lnTo>
                  <a:lnTo>
                    <a:pt x="109" y="145"/>
                  </a:lnTo>
                  <a:lnTo>
                    <a:pt x="119" y="130"/>
                  </a:lnTo>
                  <a:lnTo>
                    <a:pt x="132" y="118"/>
                  </a:lnTo>
                  <a:lnTo>
                    <a:pt x="146" y="109"/>
                  </a:lnTo>
                  <a:lnTo>
                    <a:pt x="164" y="102"/>
                  </a:lnTo>
                  <a:lnTo>
                    <a:pt x="182" y="98"/>
                  </a:lnTo>
                  <a:lnTo>
                    <a:pt x="200" y="98"/>
                  </a:lnTo>
                  <a:close/>
                </a:path>
              </a:pathLst>
            </a:custGeom>
            <a:solidFill>
              <a:srgbClr val="FFFFFF"/>
            </a:solidFill>
            <a:ln w="9525">
              <a:noFill/>
              <a:round/>
              <a:headEnd/>
              <a:tailEnd/>
            </a:ln>
          </p:spPr>
          <p:txBody>
            <a:bodyPr/>
            <a:lstStyle/>
            <a:p>
              <a:endParaRPr lang="ja-JP" altLang="en-US"/>
            </a:p>
          </p:txBody>
        </p:sp>
        <p:sp>
          <p:nvSpPr>
            <p:cNvPr id="95" name="Freeform 59"/>
            <p:cNvSpPr>
              <a:spLocks/>
            </p:cNvSpPr>
            <p:nvPr/>
          </p:nvSpPr>
          <p:spPr bwMode="auto">
            <a:xfrm>
              <a:off x="2234" y="2435"/>
              <a:ext cx="141" cy="142"/>
            </a:xfrm>
            <a:custGeom>
              <a:avLst/>
              <a:gdLst>
                <a:gd name="T0" fmla="*/ 0 w 282"/>
                <a:gd name="T1" fmla="*/ 1 h 284"/>
                <a:gd name="T2" fmla="*/ 0 w 282"/>
                <a:gd name="T3" fmla="*/ 1 h 284"/>
                <a:gd name="T4" fmla="*/ 1 w 282"/>
                <a:gd name="T5" fmla="*/ 1 h 284"/>
                <a:gd name="T6" fmla="*/ 1 w 282"/>
                <a:gd name="T7" fmla="*/ 1 h 284"/>
                <a:gd name="T8" fmla="*/ 1 w 282"/>
                <a:gd name="T9" fmla="*/ 1 h 284"/>
                <a:gd name="T10" fmla="*/ 1 w 282"/>
                <a:gd name="T11" fmla="*/ 1 h 284"/>
                <a:gd name="T12" fmla="*/ 1 w 282"/>
                <a:gd name="T13" fmla="*/ 1 h 284"/>
                <a:gd name="T14" fmla="*/ 1 w 282"/>
                <a:gd name="T15" fmla="*/ 1 h 284"/>
                <a:gd name="T16" fmla="*/ 1 w 282"/>
                <a:gd name="T17" fmla="*/ 1 h 284"/>
                <a:gd name="T18" fmla="*/ 1 w 282"/>
                <a:gd name="T19" fmla="*/ 1 h 284"/>
                <a:gd name="T20" fmla="*/ 1 w 282"/>
                <a:gd name="T21" fmla="*/ 1 h 284"/>
                <a:gd name="T22" fmla="*/ 1 w 282"/>
                <a:gd name="T23" fmla="*/ 1 h 284"/>
                <a:gd name="T24" fmla="*/ 1 w 282"/>
                <a:gd name="T25" fmla="*/ 1 h 284"/>
                <a:gd name="T26" fmla="*/ 1 w 282"/>
                <a:gd name="T27" fmla="*/ 1 h 284"/>
                <a:gd name="T28" fmla="*/ 1 w 282"/>
                <a:gd name="T29" fmla="*/ 1 h 284"/>
                <a:gd name="T30" fmla="*/ 1 w 282"/>
                <a:gd name="T31" fmla="*/ 1 h 284"/>
                <a:gd name="T32" fmla="*/ 1 w 282"/>
                <a:gd name="T33" fmla="*/ 1 h 284"/>
                <a:gd name="T34" fmla="*/ 1 w 282"/>
                <a:gd name="T35" fmla="*/ 1 h 284"/>
                <a:gd name="T36" fmla="*/ 1 w 282"/>
                <a:gd name="T37" fmla="*/ 1 h 284"/>
                <a:gd name="T38" fmla="*/ 1 w 282"/>
                <a:gd name="T39" fmla="*/ 1 h 284"/>
                <a:gd name="T40" fmla="*/ 1 w 282"/>
                <a:gd name="T41" fmla="*/ 1 h 284"/>
                <a:gd name="T42" fmla="*/ 1 w 282"/>
                <a:gd name="T43" fmla="*/ 1 h 284"/>
                <a:gd name="T44" fmla="*/ 1 w 282"/>
                <a:gd name="T45" fmla="*/ 1 h 284"/>
                <a:gd name="T46" fmla="*/ 1 w 282"/>
                <a:gd name="T47" fmla="*/ 1 h 284"/>
                <a:gd name="T48" fmla="*/ 1 w 282"/>
                <a:gd name="T49" fmla="*/ 1 h 284"/>
                <a:gd name="T50" fmla="*/ 1 w 282"/>
                <a:gd name="T51" fmla="*/ 0 h 284"/>
                <a:gd name="T52" fmla="*/ 1 w 282"/>
                <a:gd name="T53" fmla="*/ 1 h 284"/>
                <a:gd name="T54" fmla="*/ 1 w 282"/>
                <a:gd name="T55" fmla="*/ 1 h 284"/>
                <a:gd name="T56" fmla="*/ 1 w 282"/>
                <a:gd name="T57" fmla="*/ 1 h 284"/>
                <a:gd name="T58" fmla="*/ 1 w 282"/>
                <a:gd name="T59" fmla="*/ 1 h 284"/>
                <a:gd name="T60" fmla="*/ 1 w 282"/>
                <a:gd name="T61" fmla="*/ 1 h 284"/>
                <a:gd name="T62" fmla="*/ 1 w 282"/>
                <a:gd name="T63" fmla="*/ 1 h 284"/>
                <a:gd name="T64" fmla="*/ 0 w 282"/>
                <a:gd name="T65" fmla="*/ 1 h 28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82"/>
                <a:gd name="T100" fmla="*/ 0 h 284"/>
                <a:gd name="T101" fmla="*/ 282 w 282"/>
                <a:gd name="T102" fmla="*/ 284 h 28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82" h="284">
                  <a:moveTo>
                    <a:pt x="0" y="125"/>
                  </a:moveTo>
                  <a:lnTo>
                    <a:pt x="0" y="154"/>
                  </a:lnTo>
                  <a:lnTo>
                    <a:pt x="5" y="182"/>
                  </a:lnTo>
                  <a:lnTo>
                    <a:pt x="14" y="207"/>
                  </a:lnTo>
                  <a:lnTo>
                    <a:pt x="30" y="231"/>
                  </a:lnTo>
                  <a:lnTo>
                    <a:pt x="48" y="250"/>
                  </a:lnTo>
                  <a:lnTo>
                    <a:pt x="71" y="264"/>
                  </a:lnTo>
                  <a:lnTo>
                    <a:pt x="96" y="277"/>
                  </a:lnTo>
                  <a:lnTo>
                    <a:pt x="125" y="282"/>
                  </a:lnTo>
                  <a:lnTo>
                    <a:pt x="154" y="284"/>
                  </a:lnTo>
                  <a:lnTo>
                    <a:pt x="180" y="279"/>
                  </a:lnTo>
                  <a:lnTo>
                    <a:pt x="205" y="268"/>
                  </a:lnTo>
                  <a:lnTo>
                    <a:pt x="229" y="254"/>
                  </a:lnTo>
                  <a:lnTo>
                    <a:pt x="248" y="234"/>
                  </a:lnTo>
                  <a:lnTo>
                    <a:pt x="264" y="213"/>
                  </a:lnTo>
                  <a:lnTo>
                    <a:pt x="277" y="188"/>
                  </a:lnTo>
                  <a:lnTo>
                    <a:pt x="282" y="159"/>
                  </a:lnTo>
                  <a:lnTo>
                    <a:pt x="282" y="131"/>
                  </a:lnTo>
                  <a:lnTo>
                    <a:pt x="277" y="102"/>
                  </a:lnTo>
                  <a:lnTo>
                    <a:pt x="268" y="77"/>
                  </a:lnTo>
                  <a:lnTo>
                    <a:pt x="254" y="54"/>
                  </a:lnTo>
                  <a:lnTo>
                    <a:pt x="234" y="34"/>
                  </a:lnTo>
                  <a:lnTo>
                    <a:pt x="212" y="20"/>
                  </a:lnTo>
                  <a:lnTo>
                    <a:pt x="187" y="8"/>
                  </a:lnTo>
                  <a:lnTo>
                    <a:pt x="159" y="2"/>
                  </a:lnTo>
                  <a:lnTo>
                    <a:pt x="130" y="0"/>
                  </a:lnTo>
                  <a:lnTo>
                    <a:pt x="102" y="6"/>
                  </a:lnTo>
                  <a:lnTo>
                    <a:pt x="77" y="16"/>
                  </a:lnTo>
                  <a:lnTo>
                    <a:pt x="54" y="31"/>
                  </a:lnTo>
                  <a:lnTo>
                    <a:pt x="34" y="50"/>
                  </a:lnTo>
                  <a:lnTo>
                    <a:pt x="18" y="72"/>
                  </a:lnTo>
                  <a:lnTo>
                    <a:pt x="5" y="97"/>
                  </a:lnTo>
                  <a:lnTo>
                    <a:pt x="0" y="125"/>
                  </a:lnTo>
                  <a:close/>
                </a:path>
              </a:pathLst>
            </a:custGeom>
            <a:solidFill>
              <a:srgbClr val="FFFFFF"/>
            </a:solidFill>
            <a:ln w="9525">
              <a:noFill/>
              <a:round/>
              <a:headEnd/>
              <a:tailEnd/>
            </a:ln>
          </p:spPr>
          <p:txBody>
            <a:bodyPr/>
            <a:lstStyle/>
            <a:p>
              <a:endParaRPr lang="ja-JP" altLang="en-US"/>
            </a:p>
          </p:txBody>
        </p:sp>
        <p:sp>
          <p:nvSpPr>
            <p:cNvPr id="96" name="Freeform 60"/>
            <p:cNvSpPr>
              <a:spLocks noEditPoints="1"/>
            </p:cNvSpPr>
            <p:nvPr/>
          </p:nvSpPr>
          <p:spPr bwMode="auto">
            <a:xfrm>
              <a:off x="2210" y="2411"/>
              <a:ext cx="190" cy="191"/>
            </a:xfrm>
            <a:custGeom>
              <a:avLst/>
              <a:gdLst>
                <a:gd name="T0" fmla="*/ 0 w 380"/>
                <a:gd name="T1" fmla="*/ 1 h 382"/>
                <a:gd name="T2" fmla="*/ 1 w 380"/>
                <a:gd name="T3" fmla="*/ 1 h 382"/>
                <a:gd name="T4" fmla="*/ 1 w 380"/>
                <a:gd name="T5" fmla="*/ 1 h 382"/>
                <a:gd name="T6" fmla="*/ 1 w 380"/>
                <a:gd name="T7" fmla="*/ 1 h 382"/>
                <a:gd name="T8" fmla="*/ 1 w 380"/>
                <a:gd name="T9" fmla="*/ 1 h 382"/>
                <a:gd name="T10" fmla="*/ 1 w 380"/>
                <a:gd name="T11" fmla="*/ 1 h 382"/>
                <a:gd name="T12" fmla="*/ 1 w 380"/>
                <a:gd name="T13" fmla="*/ 1 h 382"/>
                <a:gd name="T14" fmla="*/ 1 w 380"/>
                <a:gd name="T15" fmla="*/ 1 h 382"/>
                <a:gd name="T16" fmla="*/ 1 w 380"/>
                <a:gd name="T17" fmla="*/ 1 h 382"/>
                <a:gd name="T18" fmla="*/ 1 w 380"/>
                <a:gd name="T19" fmla="*/ 1 h 382"/>
                <a:gd name="T20" fmla="*/ 1 w 380"/>
                <a:gd name="T21" fmla="*/ 1 h 382"/>
                <a:gd name="T22" fmla="*/ 1 w 380"/>
                <a:gd name="T23" fmla="*/ 1 h 382"/>
                <a:gd name="T24" fmla="*/ 1 w 380"/>
                <a:gd name="T25" fmla="*/ 1 h 382"/>
                <a:gd name="T26" fmla="*/ 1 w 380"/>
                <a:gd name="T27" fmla="*/ 1 h 382"/>
                <a:gd name="T28" fmla="*/ 1 w 380"/>
                <a:gd name="T29" fmla="*/ 1 h 382"/>
                <a:gd name="T30" fmla="*/ 1 w 380"/>
                <a:gd name="T31" fmla="*/ 1 h 382"/>
                <a:gd name="T32" fmla="*/ 1 w 380"/>
                <a:gd name="T33" fmla="*/ 0 h 382"/>
                <a:gd name="T34" fmla="*/ 1 w 380"/>
                <a:gd name="T35" fmla="*/ 1 h 382"/>
                <a:gd name="T36" fmla="*/ 1 w 380"/>
                <a:gd name="T37" fmla="*/ 1 h 382"/>
                <a:gd name="T38" fmla="*/ 1 w 380"/>
                <a:gd name="T39" fmla="*/ 1 h 382"/>
                <a:gd name="T40" fmla="*/ 0 w 380"/>
                <a:gd name="T41" fmla="*/ 1 h 382"/>
                <a:gd name="T42" fmla="*/ 1 w 380"/>
                <a:gd name="T43" fmla="*/ 1 h 382"/>
                <a:gd name="T44" fmla="*/ 1 w 380"/>
                <a:gd name="T45" fmla="*/ 1 h 382"/>
                <a:gd name="T46" fmla="*/ 1 w 380"/>
                <a:gd name="T47" fmla="*/ 1 h 382"/>
                <a:gd name="T48" fmla="*/ 1 w 380"/>
                <a:gd name="T49" fmla="*/ 1 h 382"/>
                <a:gd name="T50" fmla="*/ 1 w 380"/>
                <a:gd name="T51" fmla="*/ 1 h 382"/>
                <a:gd name="T52" fmla="*/ 1 w 380"/>
                <a:gd name="T53" fmla="*/ 1 h 382"/>
                <a:gd name="T54" fmla="*/ 1 w 380"/>
                <a:gd name="T55" fmla="*/ 1 h 382"/>
                <a:gd name="T56" fmla="*/ 1 w 380"/>
                <a:gd name="T57" fmla="*/ 1 h 382"/>
                <a:gd name="T58" fmla="*/ 1 w 380"/>
                <a:gd name="T59" fmla="*/ 1 h 382"/>
                <a:gd name="T60" fmla="*/ 1 w 380"/>
                <a:gd name="T61" fmla="*/ 1 h 382"/>
                <a:gd name="T62" fmla="*/ 1 w 380"/>
                <a:gd name="T63" fmla="*/ 1 h 382"/>
                <a:gd name="T64" fmla="*/ 1 w 380"/>
                <a:gd name="T65" fmla="*/ 1 h 382"/>
                <a:gd name="T66" fmla="*/ 1 w 380"/>
                <a:gd name="T67" fmla="*/ 1 h 382"/>
                <a:gd name="T68" fmla="*/ 1 w 380"/>
                <a:gd name="T69" fmla="*/ 1 h 382"/>
                <a:gd name="T70" fmla="*/ 1 w 380"/>
                <a:gd name="T71" fmla="*/ 1 h 382"/>
                <a:gd name="T72" fmla="*/ 1 w 380"/>
                <a:gd name="T73" fmla="*/ 1 h 382"/>
                <a:gd name="T74" fmla="*/ 1 w 380"/>
                <a:gd name="T75" fmla="*/ 1 h 382"/>
                <a:gd name="T76" fmla="*/ 1 w 380"/>
                <a:gd name="T77" fmla="*/ 1 h 382"/>
                <a:gd name="T78" fmla="*/ 1 w 380"/>
                <a:gd name="T79" fmla="*/ 1 h 382"/>
                <a:gd name="T80" fmla="*/ 1 w 380"/>
                <a:gd name="T81" fmla="*/ 1 h 382"/>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380"/>
                <a:gd name="T124" fmla="*/ 0 h 382"/>
                <a:gd name="T125" fmla="*/ 380 w 380"/>
                <a:gd name="T126" fmla="*/ 382 h 382"/>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380" h="382">
                  <a:moveTo>
                    <a:pt x="0" y="168"/>
                  </a:moveTo>
                  <a:lnTo>
                    <a:pt x="0" y="168"/>
                  </a:lnTo>
                  <a:lnTo>
                    <a:pt x="0" y="207"/>
                  </a:lnTo>
                  <a:lnTo>
                    <a:pt x="5" y="243"/>
                  </a:lnTo>
                  <a:lnTo>
                    <a:pt x="19" y="279"/>
                  </a:lnTo>
                  <a:lnTo>
                    <a:pt x="39" y="309"/>
                  </a:lnTo>
                  <a:lnTo>
                    <a:pt x="64" y="336"/>
                  </a:lnTo>
                  <a:lnTo>
                    <a:pt x="94" y="357"/>
                  </a:lnTo>
                  <a:lnTo>
                    <a:pt x="130" y="371"/>
                  </a:lnTo>
                  <a:lnTo>
                    <a:pt x="168" y="380"/>
                  </a:lnTo>
                  <a:lnTo>
                    <a:pt x="185" y="382"/>
                  </a:lnTo>
                  <a:lnTo>
                    <a:pt x="205" y="380"/>
                  </a:lnTo>
                  <a:lnTo>
                    <a:pt x="223" y="379"/>
                  </a:lnTo>
                  <a:lnTo>
                    <a:pt x="241" y="373"/>
                  </a:lnTo>
                  <a:lnTo>
                    <a:pt x="259" y="368"/>
                  </a:lnTo>
                  <a:lnTo>
                    <a:pt x="277" y="361"/>
                  </a:lnTo>
                  <a:lnTo>
                    <a:pt x="293" y="352"/>
                  </a:lnTo>
                  <a:lnTo>
                    <a:pt x="309" y="341"/>
                  </a:lnTo>
                  <a:lnTo>
                    <a:pt x="323" y="329"/>
                  </a:lnTo>
                  <a:lnTo>
                    <a:pt x="335" y="314"/>
                  </a:lnTo>
                  <a:lnTo>
                    <a:pt x="346" y="300"/>
                  </a:lnTo>
                  <a:lnTo>
                    <a:pt x="357" y="284"/>
                  </a:lnTo>
                  <a:lnTo>
                    <a:pt x="364" y="268"/>
                  </a:lnTo>
                  <a:lnTo>
                    <a:pt x="371" y="250"/>
                  </a:lnTo>
                  <a:lnTo>
                    <a:pt x="376" y="232"/>
                  </a:lnTo>
                  <a:lnTo>
                    <a:pt x="380" y="213"/>
                  </a:lnTo>
                  <a:lnTo>
                    <a:pt x="380" y="173"/>
                  </a:lnTo>
                  <a:lnTo>
                    <a:pt x="375" y="136"/>
                  </a:lnTo>
                  <a:lnTo>
                    <a:pt x="360" y="102"/>
                  </a:lnTo>
                  <a:lnTo>
                    <a:pt x="341" y="72"/>
                  </a:lnTo>
                  <a:lnTo>
                    <a:pt x="316" y="45"/>
                  </a:lnTo>
                  <a:lnTo>
                    <a:pt x="285" y="23"/>
                  </a:lnTo>
                  <a:lnTo>
                    <a:pt x="250" y="9"/>
                  </a:lnTo>
                  <a:lnTo>
                    <a:pt x="212" y="0"/>
                  </a:lnTo>
                  <a:lnTo>
                    <a:pt x="173" y="0"/>
                  </a:lnTo>
                  <a:lnTo>
                    <a:pt x="137" y="6"/>
                  </a:lnTo>
                  <a:lnTo>
                    <a:pt x="102" y="20"/>
                  </a:lnTo>
                  <a:lnTo>
                    <a:pt x="71" y="39"/>
                  </a:lnTo>
                  <a:lnTo>
                    <a:pt x="44" y="64"/>
                  </a:lnTo>
                  <a:lnTo>
                    <a:pt x="23" y="95"/>
                  </a:lnTo>
                  <a:lnTo>
                    <a:pt x="9" y="130"/>
                  </a:lnTo>
                  <a:lnTo>
                    <a:pt x="0" y="168"/>
                  </a:lnTo>
                  <a:close/>
                  <a:moveTo>
                    <a:pt x="200" y="98"/>
                  </a:moveTo>
                  <a:lnTo>
                    <a:pt x="218" y="102"/>
                  </a:lnTo>
                  <a:lnTo>
                    <a:pt x="235" y="109"/>
                  </a:lnTo>
                  <a:lnTo>
                    <a:pt x="250" y="120"/>
                  </a:lnTo>
                  <a:lnTo>
                    <a:pt x="262" y="132"/>
                  </a:lnTo>
                  <a:lnTo>
                    <a:pt x="271" y="148"/>
                  </a:lnTo>
                  <a:lnTo>
                    <a:pt x="278" y="164"/>
                  </a:lnTo>
                  <a:lnTo>
                    <a:pt x="282" y="182"/>
                  </a:lnTo>
                  <a:lnTo>
                    <a:pt x="282" y="202"/>
                  </a:lnTo>
                  <a:lnTo>
                    <a:pt x="278" y="220"/>
                  </a:lnTo>
                  <a:lnTo>
                    <a:pt x="269" y="236"/>
                  </a:lnTo>
                  <a:lnTo>
                    <a:pt x="259" y="250"/>
                  </a:lnTo>
                  <a:lnTo>
                    <a:pt x="246" y="263"/>
                  </a:lnTo>
                  <a:lnTo>
                    <a:pt x="239" y="268"/>
                  </a:lnTo>
                  <a:lnTo>
                    <a:pt x="230" y="273"/>
                  </a:lnTo>
                  <a:lnTo>
                    <a:pt x="223" y="277"/>
                  </a:lnTo>
                  <a:lnTo>
                    <a:pt x="214" y="279"/>
                  </a:lnTo>
                  <a:lnTo>
                    <a:pt x="205" y="280"/>
                  </a:lnTo>
                  <a:lnTo>
                    <a:pt x="196" y="282"/>
                  </a:lnTo>
                  <a:lnTo>
                    <a:pt x="187" y="282"/>
                  </a:lnTo>
                  <a:lnTo>
                    <a:pt x="178" y="282"/>
                  </a:lnTo>
                  <a:lnTo>
                    <a:pt x="162" y="279"/>
                  </a:lnTo>
                  <a:lnTo>
                    <a:pt x="146" y="271"/>
                  </a:lnTo>
                  <a:lnTo>
                    <a:pt x="132" y="263"/>
                  </a:lnTo>
                  <a:lnTo>
                    <a:pt x="121" y="252"/>
                  </a:lnTo>
                  <a:lnTo>
                    <a:pt x="111" y="238"/>
                  </a:lnTo>
                  <a:lnTo>
                    <a:pt x="103" y="223"/>
                  </a:lnTo>
                  <a:lnTo>
                    <a:pt x="100" y="207"/>
                  </a:lnTo>
                  <a:lnTo>
                    <a:pt x="98" y="189"/>
                  </a:lnTo>
                  <a:lnTo>
                    <a:pt x="98" y="186"/>
                  </a:lnTo>
                  <a:lnTo>
                    <a:pt x="98" y="184"/>
                  </a:lnTo>
                  <a:lnTo>
                    <a:pt x="98" y="180"/>
                  </a:lnTo>
                  <a:lnTo>
                    <a:pt x="98" y="179"/>
                  </a:lnTo>
                  <a:lnTo>
                    <a:pt x="102" y="161"/>
                  </a:lnTo>
                  <a:lnTo>
                    <a:pt x="109" y="145"/>
                  </a:lnTo>
                  <a:lnTo>
                    <a:pt x="119" y="130"/>
                  </a:lnTo>
                  <a:lnTo>
                    <a:pt x="132" y="118"/>
                  </a:lnTo>
                  <a:lnTo>
                    <a:pt x="146" y="109"/>
                  </a:lnTo>
                  <a:lnTo>
                    <a:pt x="164" y="102"/>
                  </a:lnTo>
                  <a:lnTo>
                    <a:pt x="182" y="98"/>
                  </a:lnTo>
                  <a:lnTo>
                    <a:pt x="200" y="98"/>
                  </a:lnTo>
                  <a:close/>
                </a:path>
              </a:pathLst>
            </a:custGeom>
            <a:solidFill>
              <a:srgbClr val="FFFFFF"/>
            </a:solidFill>
            <a:ln w="9525">
              <a:noFill/>
              <a:round/>
              <a:headEnd/>
              <a:tailEnd/>
            </a:ln>
          </p:spPr>
          <p:txBody>
            <a:bodyPr/>
            <a:lstStyle/>
            <a:p>
              <a:endParaRPr lang="ja-JP" altLang="en-US"/>
            </a:p>
          </p:txBody>
        </p:sp>
        <p:sp>
          <p:nvSpPr>
            <p:cNvPr id="97" name="Freeform 61"/>
            <p:cNvSpPr>
              <a:spLocks/>
            </p:cNvSpPr>
            <p:nvPr/>
          </p:nvSpPr>
          <p:spPr bwMode="auto">
            <a:xfrm>
              <a:off x="2279" y="2480"/>
              <a:ext cx="53" cy="53"/>
            </a:xfrm>
            <a:custGeom>
              <a:avLst/>
              <a:gdLst>
                <a:gd name="T0" fmla="*/ 0 w 107"/>
                <a:gd name="T1" fmla="*/ 0 h 107"/>
                <a:gd name="T2" fmla="*/ 0 w 107"/>
                <a:gd name="T3" fmla="*/ 0 h 107"/>
                <a:gd name="T4" fmla="*/ 0 w 107"/>
                <a:gd name="T5" fmla="*/ 0 h 107"/>
                <a:gd name="T6" fmla="*/ 0 w 107"/>
                <a:gd name="T7" fmla="*/ 0 h 107"/>
                <a:gd name="T8" fmla="*/ 0 w 107"/>
                <a:gd name="T9" fmla="*/ 0 h 107"/>
                <a:gd name="T10" fmla="*/ 0 w 107"/>
                <a:gd name="T11" fmla="*/ 0 h 107"/>
                <a:gd name="T12" fmla="*/ 0 w 107"/>
                <a:gd name="T13" fmla="*/ 0 h 107"/>
                <a:gd name="T14" fmla="*/ 0 w 107"/>
                <a:gd name="T15" fmla="*/ 0 h 107"/>
                <a:gd name="T16" fmla="*/ 0 w 107"/>
                <a:gd name="T17" fmla="*/ 0 h 107"/>
                <a:gd name="T18" fmla="*/ 0 w 107"/>
                <a:gd name="T19" fmla="*/ 0 h 107"/>
                <a:gd name="T20" fmla="*/ 0 w 107"/>
                <a:gd name="T21" fmla="*/ 0 h 107"/>
                <a:gd name="T22" fmla="*/ 0 w 107"/>
                <a:gd name="T23" fmla="*/ 0 h 107"/>
                <a:gd name="T24" fmla="*/ 0 w 107"/>
                <a:gd name="T25" fmla="*/ 0 h 107"/>
                <a:gd name="T26" fmla="*/ 0 w 107"/>
                <a:gd name="T27" fmla="*/ 0 h 107"/>
                <a:gd name="T28" fmla="*/ 0 w 107"/>
                <a:gd name="T29" fmla="*/ 0 h 107"/>
                <a:gd name="T30" fmla="*/ 0 w 107"/>
                <a:gd name="T31" fmla="*/ 0 h 107"/>
                <a:gd name="T32" fmla="*/ 0 w 107"/>
                <a:gd name="T33" fmla="*/ 0 h 107"/>
                <a:gd name="T34" fmla="*/ 0 w 107"/>
                <a:gd name="T35" fmla="*/ 0 h 107"/>
                <a:gd name="T36" fmla="*/ 0 w 107"/>
                <a:gd name="T37" fmla="*/ 0 h 107"/>
                <a:gd name="T38" fmla="*/ 0 w 107"/>
                <a:gd name="T39" fmla="*/ 0 h 107"/>
                <a:gd name="T40" fmla="*/ 0 w 107"/>
                <a:gd name="T41" fmla="*/ 0 h 107"/>
                <a:gd name="T42" fmla="*/ 0 w 107"/>
                <a:gd name="T43" fmla="*/ 0 h 107"/>
                <a:gd name="T44" fmla="*/ 0 w 107"/>
                <a:gd name="T45" fmla="*/ 0 h 107"/>
                <a:gd name="T46" fmla="*/ 0 w 107"/>
                <a:gd name="T47" fmla="*/ 0 h 107"/>
                <a:gd name="T48" fmla="*/ 0 w 107"/>
                <a:gd name="T49" fmla="*/ 0 h 10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07"/>
                <a:gd name="T76" fmla="*/ 0 h 107"/>
                <a:gd name="T77" fmla="*/ 107 w 107"/>
                <a:gd name="T78" fmla="*/ 107 h 107"/>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07" h="107">
                  <a:moveTo>
                    <a:pt x="0" y="46"/>
                  </a:moveTo>
                  <a:lnTo>
                    <a:pt x="2" y="67"/>
                  </a:lnTo>
                  <a:lnTo>
                    <a:pt x="11" y="87"/>
                  </a:lnTo>
                  <a:lnTo>
                    <a:pt x="27" y="100"/>
                  </a:lnTo>
                  <a:lnTo>
                    <a:pt x="47" y="107"/>
                  </a:lnTo>
                  <a:lnTo>
                    <a:pt x="57" y="107"/>
                  </a:lnTo>
                  <a:lnTo>
                    <a:pt x="68" y="105"/>
                  </a:lnTo>
                  <a:lnTo>
                    <a:pt x="79" y="100"/>
                  </a:lnTo>
                  <a:lnTo>
                    <a:pt x="88" y="94"/>
                  </a:lnTo>
                  <a:lnTo>
                    <a:pt x="95" y="87"/>
                  </a:lnTo>
                  <a:lnTo>
                    <a:pt x="100" y="80"/>
                  </a:lnTo>
                  <a:lnTo>
                    <a:pt x="106" y="69"/>
                  </a:lnTo>
                  <a:lnTo>
                    <a:pt x="107" y="59"/>
                  </a:lnTo>
                  <a:lnTo>
                    <a:pt x="106" y="37"/>
                  </a:lnTo>
                  <a:lnTo>
                    <a:pt x="97" y="19"/>
                  </a:lnTo>
                  <a:lnTo>
                    <a:pt x="81" y="7"/>
                  </a:lnTo>
                  <a:lnTo>
                    <a:pt x="59" y="0"/>
                  </a:lnTo>
                  <a:lnTo>
                    <a:pt x="48" y="0"/>
                  </a:lnTo>
                  <a:lnTo>
                    <a:pt x="38" y="1"/>
                  </a:lnTo>
                  <a:lnTo>
                    <a:pt x="29" y="5"/>
                  </a:lnTo>
                  <a:lnTo>
                    <a:pt x="20" y="10"/>
                  </a:lnTo>
                  <a:lnTo>
                    <a:pt x="13" y="17"/>
                  </a:lnTo>
                  <a:lnTo>
                    <a:pt x="7" y="25"/>
                  </a:lnTo>
                  <a:lnTo>
                    <a:pt x="2" y="35"/>
                  </a:lnTo>
                  <a:lnTo>
                    <a:pt x="0" y="46"/>
                  </a:lnTo>
                  <a:close/>
                </a:path>
              </a:pathLst>
            </a:custGeom>
            <a:solidFill>
              <a:srgbClr val="FFFFFF"/>
            </a:solidFill>
            <a:ln w="9525">
              <a:noFill/>
              <a:round/>
              <a:headEnd/>
              <a:tailEnd/>
            </a:ln>
          </p:spPr>
          <p:txBody>
            <a:bodyPr/>
            <a:lstStyle/>
            <a:p>
              <a:endParaRPr lang="ja-JP" altLang="en-US"/>
            </a:p>
          </p:txBody>
        </p:sp>
        <p:sp>
          <p:nvSpPr>
            <p:cNvPr id="98" name="Freeform 62"/>
            <p:cNvSpPr>
              <a:spLocks noEditPoints="1"/>
            </p:cNvSpPr>
            <p:nvPr/>
          </p:nvSpPr>
          <p:spPr bwMode="auto">
            <a:xfrm>
              <a:off x="2254" y="2455"/>
              <a:ext cx="102" cy="102"/>
            </a:xfrm>
            <a:custGeom>
              <a:avLst/>
              <a:gdLst>
                <a:gd name="T0" fmla="*/ 0 w 206"/>
                <a:gd name="T1" fmla="*/ 0 h 205"/>
                <a:gd name="T2" fmla="*/ 0 w 206"/>
                <a:gd name="T3" fmla="*/ 0 h 205"/>
                <a:gd name="T4" fmla="*/ 0 w 206"/>
                <a:gd name="T5" fmla="*/ 0 h 205"/>
                <a:gd name="T6" fmla="*/ 0 w 206"/>
                <a:gd name="T7" fmla="*/ 0 h 205"/>
                <a:gd name="T8" fmla="*/ 0 w 206"/>
                <a:gd name="T9" fmla="*/ 0 h 205"/>
                <a:gd name="T10" fmla="*/ 0 w 206"/>
                <a:gd name="T11" fmla="*/ 0 h 205"/>
                <a:gd name="T12" fmla="*/ 0 w 206"/>
                <a:gd name="T13" fmla="*/ 0 h 205"/>
                <a:gd name="T14" fmla="*/ 0 w 206"/>
                <a:gd name="T15" fmla="*/ 0 h 205"/>
                <a:gd name="T16" fmla="*/ 0 w 206"/>
                <a:gd name="T17" fmla="*/ 0 h 205"/>
                <a:gd name="T18" fmla="*/ 0 w 206"/>
                <a:gd name="T19" fmla="*/ 0 h 205"/>
                <a:gd name="T20" fmla="*/ 0 w 206"/>
                <a:gd name="T21" fmla="*/ 0 h 205"/>
                <a:gd name="T22" fmla="*/ 0 w 206"/>
                <a:gd name="T23" fmla="*/ 0 h 205"/>
                <a:gd name="T24" fmla="*/ 0 w 206"/>
                <a:gd name="T25" fmla="*/ 0 h 205"/>
                <a:gd name="T26" fmla="*/ 0 w 206"/>
                <a:gd name="T27" fmla="*/ 0 h 205"/>
                <a:gd name="T28" fmla="*/ 0 w 206"/>
                <a:gd name="T29" fmla="*/ 0 h 205"/>
                <a:gd name="T30" fmla="*/ 0 w 206"/>
                <a:gd name="T31" fmla="*/ 0 h 205"/>
                <a:gd name="T32" fmla="*/ 0 w 206"/>
                <a:gd name="T33" fmla="*/ 0 h 205"/>
                <a:gd name="T34" fmla="*/ 0 w 206"/>
                <a:gd name="T35" fmla="*/ 0 h 205"/>
                <a:gd name="T36" fmla="*/ 0 w 206"/>
                <a:gd name="T37" fmla="*/ 0 h 205"/>
                <a:gd name="T38" fmla="*/ 0 w 206"/>
                <a:gd name="T39" fmla="*/ 0 h 205"/>
                <a:gd name="T40" fmla="*/ 0 w 206"/>
                <a:gd name="T41" fmla="*/ 0 h 205"/>
                <a:gd name="T42" fmla="*/ 0 w 206"/>
                <a:gd name="T43" fmla="*/ 0 h 205"/>
                <a:gd name="T44" fmla="*/ 0 w 206"/>
                <a:gd name="T45" fmla="*/ 0 h 205"/>
                <a:gd name="T46" fmla="*/ 0 w 206"/>
                <a:gd name="T47" fmla="*/ 0 h 205"/>
                <a:gd name="T48" fmla="*/ 0 w 206"/>
                <a:gd name="T49" fmla="*/ 0 h 205"/>
                <a:gd name="T50" fmla="*/ 0 w 206"/>
                <a:gd name="T51" fmla="*/ 0 h 205"/>
                <a:gd name="T52" fmla="*/ 0 w 206"/>
                <a:gd name="T53" fmla="*/ 0 h 205"/>
                <a:gd name="T54" fmla="*/ 0 w 206"/>
                <a:gd name="T55" fmla="*/ 0 h 205"/>
                <a:gd name="T56" fmla="*/ 0 w 206"/>
                <a:gd name="T57" fmla="*/ 0 h 205"/>
                <a:gd name="T58" fmla="*/ 0 w 206"/>
                <a:gd name="T59" fmla="*/ 0 h 205"/>
                <a:gd name="T60" fmla="*/ 0 w 206"/>
                <a:gd name="T61" fmla="*/ 0 h 205"/>
                <a:gd name="T62" fmla="*/ 0 w 206"/>
                <a:gd name="T63" fmla="*/ 0 h 205"/>
                <a:gd name="T64" fmla="*/ 0 w 206"/>
                <a:gd name="T65" fmla="*/ 0 h 205"/>
                <a:gd name="T66" fmla="*/ 0 w 206"/>
                <a:gd name="T67" fmla="*/ 0 h 205"/>
                <a:gd name="T68" fmla="*/ 0 w 206"/>
                <a:gd name="T69" fmla="*/ 0 h 205"/>
                <a:gd name="T70" fmla="*/ 0 w 206"/>
                <a:gd name="T71" fmla="*/ 0 h 205"/>
                <a:gd name="T72" fmla="*/ 0 w 206"/>
                <a:gd name="T73" fmla="*/ 0 h 205"/>
                <a:gd name="T74" fmla="*/ 0 w 206"/>
                <a:gd name="T75" fmla="*/ 0 h 205"/>
                <a:gd name="T76" fmla="*/ 0 w 206"/>
                <a:gd name="T77" fmla="*/ 0 h 205"/>
                <a:gd name="T78" fmla="*/ 0 w 206"/>
                <a:gd name="T79" fmla="*/ 0 h 205"/>
                <a:gd name="T80" fmla="*/ 0 w 206"/>
                <a:gd name="T81" fmla="*/ 0 h 205"/>
                <a:gd name="T82" fmla="*/ 0 w 206"/>
                <a:gd name="T83" fmla="*/ 0 h 205"/>
                <a:gd name="T84" fmla="*/ 0 w 206"/>
                <a:gd name="T85" fmla="*/ 0 h 205"/>
                <a:gd name="T86" fmla="*/ 0 w 206"/>
                <a:gd name="T87" fmla="*/ 0 h 205"/>
                <a:gd name="T88" fmla="*/ 0 w 206"/>
                <a:gd name="T89" fmla="*/ 0 h 205"/>
                <a:gd name="T90" fmla="*/ 0 w 206"/>
                <a:gd name="T91" fmla="*/ 0 h 205"/>
                <a:gd name="T92" fmla="*/ 0 w 206"/>
                <a:gd name="T93" fmla="*/ 0 h 205"/>
                <a:gd name="T94" fmla="*/ 0 w 206"/>
                <a:gd name="T95" fmla="*/ 0 h 205"/>
                <a:gd name="T96" fmla="*/ 0 w 206"/>
                <a:gd name="T97" fmla="*/ 0 h 205"/>
                <a:gd name="T98" fmla="*/ 0 w 206"/>
                <a:gd name="T99" fmla="*/ 0 h 205"/>
                <a:gd name="T100" fmla="*/ 0 w 206"/>
                <a:gd name="T101" fmla="*/ 0 h 205"/>
                <a:gd name="T102" fmla="*/ 0 w 206"/>
                <a:gd name="T103" fmla="*/ 0 h 205"/>
                <a:gd name="T104" fmla="*/ 0 w 206"/>
                <a:gd name="T105" fmla="*/ 0 h 205"/>
                <a:gd name="T106" fmla="*/ 0 w 206"/>
                <a:gd name="T107" fmla="*/ 0 h 205"/>
                <a:gd name="T108" fmla="*/ 0 w 206"/>
                <a:gd name="T109" fmla="*/ 0 h 205"/>
                <a:gd name="T110" fmla="*/ 0 w 206"/>
                <a:gd name="T111" fmla="*/ 0 h 205"/>
                <a:gd name="T112" fmla="*/ 0 w 206"/>
                <a:gd name="T113" fmla="*/ 0 h 205"/>
                <a:gd name="T114" fmla="*/ 0 w 206"/>
                <a:gd name="T115" fmla="*/ 0 h 205"/>
                <a:gd name="T116" fmla="*/ 0 w 206"/>
                <a:gd name="T117" fmla="*/ 0 h 205"/>
                <a:gd name="T118" fmla="*/ 0 w 206"/>
                <a:gd name="T119" fmla="*/ 0 h 205"/>
                <a:gd name="T120" fmla="*/ 0 w 206"/>
                <a:gd name="T121" fmla="*/ 0 h 205"/>
                <a:gd name="T122" fmla="*/ 0 w 206"/>
                <a:gd name="T123" fmla="*/ 0 h 205"/>
                <a:gd name="T124" fmla="*/ 0 w 206"/>
                <a:gd name="T125" fmla="*/ 0 h 205"/>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206"/>
                <a:gd name="T190" fmla="*/ 0 h 205"/>
                <a:gd name="T191" fmla="*/ 206 w 206"/>
                <a:gd name="T192" fmla="*/ 205 h 205"/>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206" h="205">
                  <a:moveTo>
                    <a:pt x="0" y="91"/>
                  </a:moveTo>
                  <a:lnTo>
                    <a:pt x="0" y="94"/>
                  </a:lnTo>
                  <a:lnTo>
                    <a:pt x="0" y="96"/>
                  </a:lnTo>
                  <a:lnTo>
                    <a:pt x="0" y="100"/>
                  </a:lnTo>
                  <a:lnTo>
                    <a:pt x="0" y="103"/>
                  </a:lnTo>
                  <a:lnTo>
                    <a:pt x="2" y="121"/>
                  </a:lnTo>
                  <a:lnTo>
                    <a:pt x="6" y="137"/>
                  </a:lnTo>
                  <a:lnTo>
                    <a:pt x="13" y="151"/>
                  </a:lnTo>
                  <a:lnTo>
                    <a:pt x="22" y="166"/>
                  </a:lnTo>
                  <a:lnTo>
                    <a:pt x="29" y="175"/>
                  </a:lnTo>
                  <a:lnTo>
                    <a:pt x="36" y="182"/>
                  </a:lnTo>
                  <a:lnTo>
                    <a:pt x="45" y="187"/>
                  </a:lnTo>
                  <a:lnTo>
                    <a:pt x="54" y="192"/>
                  </a:lnTo>
                  <a:lnTo>
                    <a:pt x="63" y="198"/>
                  </a:lnTo>
                  <a:lnTo>
                    <a:pt x="72" y="201"/>
                  </a:lnTo>
                  <a:lnTo>
                    <a:pt x="81" y="203"/>
                  </a:lnTo>
                  <a:lnTo>
                    <a:pt x="91" y="205"/>
                  </a:lnTo>
                  <a:lnTo>
                    <a:pt x="113" y="205"/>
                  </a:lnTo>
                  <a:lnTo>
                    <a:pt x="132" y="201"/>
                  </a:lnTo>
                  <a:lnTo>
                    <a:pt x="152" y="194"/>
                  </a:lnTo>
                  <a:lnTo>
                    <a:pt x="168" y="183"/>
                  </a:lnTo>
                  <a:lnTo>
                    <a:pt x="182" y="169"/>
                  </a:lnTo>
                  <a:lnTo>
                    <a:pt x="193" y="153"/>
                  </a:lnTo>
                  <a:lnTo>
                    <a:pt x="202" y="135"/>
                  </a:lnTo>
                  <a:lnTo>
                    <a:pt x="206" y="114"/>
                  </a:lnTo>
                  <a:lnTo>
                    <a:pt x="206" y="94"/>
                  </a:lnTo>
                  <a:lnTo>
                    <a:pt x="202" y="73"/>
                  </a:lnTo>
                  <a:lnTo>
                    <a:pt x="195" y="55"/>
                  </a:lnTo>
                  <a:lnTo>
                    <a:pt x="184" y="39"/>
                  </a:lnTo>
                  <a:lnTo>
                    <a:pt x="170" y="25"/>
                  </a:lnTo>
                  <a:lnTo>
                    <a:pt x="154" y="12"/>
                  </a:lnTo>
                  <a:lnTo>
                    <a:pt x="136" y="5"/>
                  </a:lnTo>
                  <a:lnTo>
                    <a:pt x="116" y="0"/>
                  </a:lnTo>
                  <a:lnTo>
                    <a:pt x="95" y="0"/>
                  </a:lnTo>
                  <a:lnTo>
                    <a:pt x="75" y="3"/>
                  </a:lnTo>
                  <a:lnTo>
                    <a:pt x="56" y="10"/>
                  </a:lnTo>
                  <a:lnTo>
                    <a:pt x="40" y="21"/>
                  </a:lnTo>
                  <a:lnTo>
                    <a:pt x="25" y="35"/>
                  </a:lnTo>
                  <a:lnTo>
                    <a:pt x="13" y="51"/>
                  </a:lnTo>
                  <a:lnTo>
                    <a:pt x="6" y="69"/>
                  </a:lnTo>
                  <a:lnTo>
                    <a:pt x="0" y="91"/>
                  </a:lnTo>
                  <a:close/>
                  <a:moveTo>
                    <a:pt x="104" y="107"/>
                  </a:moveTo>
                  <a:lnTo>
                    <a:pt x="102" y="107"/>
                  </a:lnTo>
                  <a:lnTo>
                    <a:pt x="100" y="105"/>
                  </a:lnTo>
                  <a:lnTo>
                    <a:pt x="100" y="103"/>
                  </a:lnTo>
                  <a:lnTo>
                    <a:pt x="98" y="103"/>
                  </a:lnTo>
                  <a:lnTo>
                    <a:pt x="98" y="101"/>
                  </a:lnTo>
                  <a:lnTo>
                    <a:pt x="100" y="100"/>
                  </a:lnTo>
                  <a:lnTo>
                    <a:pt x="102" y="100"/>
                  </a:lnTo>
                  <a:lnTo>
                    <a:pt x="102" y="98"/>
                  </a:lnTo>
                  <a:lnTo>
                    <a:pt x="104" y="98"/>
                  </a:lnTo>
                  <a:lnTo>
                    <a:pt x="106" y="98"/>
                  </a:lnTo>
                  <a:lnTo>
                    <a:pt x="106" y="100"/>
                  </a:lnTo>
                  <a:lnTo>
                    <a:pt x="107" y="101"/>
                  </a:lnTo>
                  <a:lnTo>
                    <a:pt x="107" y="103"/>
                  </a:lnTo>
                  <a:lnTo>
                    <a:pt x="107" y="105"/>
                  </a:lnTo>
                  <a:lnTo>
                    <a:pt x="106" y="105"/>
                  </a:lnTo>
                  <a:lnTo>
                    <a:pt x="106" y="107"/>
                  </a:lnTo>
                  <a:lnTo>
                    <a:pt x="104" y="107"/>
                  </a:lnTo>
                  <a:close/>
                </a:path>
              </a:pathLst>
            </a:custGeom>
            <a:solidFill>
              <a:srgbClr val="FFFFFF"/>
            </a:solidFill>
            <a:ln w="9525">
              <a:noFill/>
              <a:round/>
              <a:headEnd/>
              <a:tailEnd/>
            </a:ln>
          </p:spPr>
          <p:txBody>
            <a:bodyPr/>
            <a:lstStyle/>
            <a:p>
              <a:endParaRPr lang="ja-JP" altLang="en-US"/>
            </a:p>
          </p:txBody>
        </p:sp>
        <p:sp>
          <p:nvSpPr>
            <p:cNvPr id="99" name="Freeform 63"/>
            <p:cNvSpPr>
              <a:spLocks/>
            </p:cNvSpPr>
            <p:nvPr/>
          </p:nvSpPr>
          <p:spPr bwMode="auto">
            <a:xfrm>
              <a:off x="2439" y="2415"/>
              <a:ext cx="203" cy="266"/>
            </a:xfrm>
            <a:custGeom>
              <a:avLst/>
              <a:gdLst>
                <a:gd name="T0" fmla="*/ 1 w 405"/>
                <a:gd name="T1" fmla="*/ 1 h 532"/>
                <a:gd name="T2" fmla="*/ 0 w 405"/>
                <a:gd name="T3" fmla="*/ 1 h 532"/>
                <a:gd name="T4" fmla="*/ 1 w 405"/>
                <a:gd name="T5" fmla="*/ 1 h 532"/>
                <a:gd name="T6" fmla="*/ 1 w 405"/>
                <a:gd name="T7" fmla="*/ 1 h 532"/>
                <a:gd name="T8" fmla="*/ 1 w 405"/>
                <a:gd name="T9" fmla="*/ 1 h 532"/>
                <a:gd name="T10" fmla="*/ 1 w 405"/>
                <a:gd name="T11" fmla="*/ 0 h 532"/>
                <a:gd name="T12" fmla="*/ 1 w 405"/>
                <a:gd name="T13" fmla="*/ 1 h 532"/>
                <a:gd name="T14" fmla="*/ 0 60000 65536"/>
                <a:gd name="T15" fmla="*/ 0 60000 65536"/>
                <a:gd name="T16" fmla="*/ 0 60000 65536"/>
                <a:gd name="T17" fmla="*/ 0 60000 65536"/>
                <a:gd name="T18" fmla="*/ 0 60000 65536"/>
                <a:gd name="T19" fmla="*/ 0 60000 65536"/>
                <a:gd name="T20" fmla="*/ 0 60000 65536"/>
                <a:gd name="T21" fmla="*/ 0 w 405"/>
                <a:gd name="T22" fmla="*/ 0 h 532"/>
                <a:gd name="T23" fmla="*/ 405 w 405"/>
                <a:gd name="T24" fmla="*/ 532 h 5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05" h="532">
                  <a:moveTo>
                    <a:pt x="116" y="209"/>
                  </a:moveTo>
                  <a:lnTo>
                    <a:pt x="0" y="475"/>
                  </a:lnTo>
                  <a:lnTo>
                    <a:pt x="87" y="532"/>
                  </a:lnTo>
                  <a:lnTo>
                    <a:pt x="289" y="325"/>
                  </a:lnTo>
                  <a:lnTo>
                    <a:pt x="405" y="59"/>
                  </a:lnTo>
                  <a:lnTo>
                    <a:pt x="317" y="0"/>
                  </a:lnTo>
                  <a:lnTo>
                    <a:pt x="116" y="209"/>
                  </a:lnTo>
                  <a:close/>
                </a:path>
              </a:pathLst>
            </a:custGeom>
            <a:solidFill>
              <a:srgbClr val="000000"/>
            </a:solidFill>
            <a:ln w="9525">
              <a:noFill/>
              <a:round/>
              <a:headEnd/>
              <a:tailEnd/>
            </a:ln>
          </p:spPr>
          <p:txBody>
            <a:bodyPr/>
            <a:lstStyle/>
            <a:p>
              <a:endParaRPr lang="ja-JP" altLang="en-US"/>
            </a:p>
          </p:txBody>
        </p:sp>
        <p:sp>
          <p:nvSpPr>
            <p:cNvPr id="100" name="Freeform 64"/>
            <p:cNvSpPr>
              <a:spLocks/>
            </p:cNvSpPr>
            <p:nvPr/>
          </p:nvSpPr>
          <p:spPr bwMode="auto">
            <a:xfrm>
              <a:off x="2408" y="2447"/>
              <a:ext cx="265" cy="201"/>
            </a:xfrm>
            <a:custGeom>
              <a:avLst/>
              <a:gdLst>
                <a:gd name="T0" fmla="*/ 1 w 530"/>
                <a:gd name="T1" fmla="*/ 0 h 403"/>
                <a:gd name="T2" fmla="*/ 1 w 530"/>
                <a:gd name="T3" fmla="*/ 0 h 403"/>
                <a:gd name="T4" fmla="*/ 1 w 530"/>
                <a:gd name="T5" fmla="*/ 0 h 403"/>
                <a:gd name="T6" fmla="*/ 1 w 530"/>
                <a:gd name="T7" fmla="*/ 0 h 403"/>
                <a:gd name="T8" fmla="*/ 1 w 530"/>
                <a:gd name="T9" fmla="*/ 0 h 403"/>
                <a:gd name="T10" fmla="*/ 0 w 530"/>
                <a:gd name="T11" fmla="*/ 0 h 403"/>
                <a:gd name="T12" fmla="*/ 1 w 530"/>
                <a:gd name="T13" fmla="*/ 0 h 403"/>
                <a:gd name="T14" fmla="*/ 0 60000 65536"/>
                <a:gd name="T15" fmla="*/ 0 60000 65536"/>
                <a:gd name="T16" fmla="*/ 0 60000 65536"/>
                <a:gd name="T17" fmla="*/ 0 60000 65536"/>
                <a:gd name="T18" fmla="*/ 0 60000 65536"/>
                <a:gd name="T19" fmla="*/ 0 60000 65536"/>
                <a:gd name="T20" fmla="*/ 0 60000 65536"/>
                <a:gd name="T21" fmla="*/ 0 w 530"/>
                <a:gd name="T22" fmla="*/ 0 h 403"/>
                <a:gd name="T23" fmla="*/ 530 w 530"/>
                <a:gd name="T24" fmla="*/ 403 h 40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30" h="403">
                  <a:moveTo>
                    <a:pt x="207" y="287"/>
                  </a:moveTo>
                  <a:lnTo>
                    <a:pt x="473" y="403"/>
                  </a:lnTo>
                  <a:lnTo>
                    <a:pt x="530" y="317"/>
                  </a:lnTo>
                  <a:lnTo>
                    <a:pt x="323" y="116"/>
                  </a:lnTo>
                  <a:lnTo>
                    <a:pt x="57" y="0"/>
                  </a:lnTo>
                  <a:lnTo>
                    <a:pt x="0" y="85"/>
                  </a:lnTo>
                  <a:lnTo>
                    <a:pt x="207" y="287"/>
                  </a:lnTo>
                  <a:close/>
                </a:path>
              </a:pathLst>
            </a:custGeom>
            <a:solidFill>
              <a:srgbClr val="000000"/>
            </a:solidFill>
            <a:ln w="9525">
              <a:noFill/>
              <a:round/>
              <a:headEnd/>
              <a:tailEnd/>
            </a:ln>
          </p:spPr>
          <p:txBody>
            <a:bodyPr/>
            <a:lstStyle/>
            <a:p>
              <a:endParaRPr lang="ja-JP" altLang="en-US"/>
            </a:p>
          </p:txBody>
        </p:sp>
        <p:sp>
          <p:nvSpPr>
            <p:cNvPr id="101" name="Freeform 65"/>
            <p:cNvSpPr>
              <a:spLocks/>
            </p:cNvSpPr>
            <p:nvPr/>
          </p:nvSpPr>
          <p:spPr bwMode="auto">
            <a:xfrm>
              <a:off x="2488" y="2403"/>
              <a:ext cx="105" cy="289"/>
            </a:xfrm>
            <a:custGeom>
              <a:avLst/>
              <a:gdLst>
                <a:gd name="T0" fmla="*/ 0 w 211"/>
                <a:gd name="T1" fmla="*/ 1 h 578"/>
                <a:gd name="T2" fmla="*/ 0 w 211"/>
                <a:gd name="T3" fmla="*/ 1 h 578"/>
                <a:gd name="T4" fmla="*/ 0 w 211"/>
                <a:gd name="T5" fmla="*/ 1 h 578"/>
                <a:gd name="T6" fmla="*/ 0 w 211"/>
                <a:gd name="T7" fmla="*/ 1 h 578"/>
                <a:gd name="T8" fmla="*/ 0 w 211"/>
                <a:gd name="T9" fmla="*/ 0 h 578"/>
                <a:gd name="T10" fmla="*/ 0 w 211"/>
                <a:gd name="T11" fmla="*/ 1 h 578"/>
                <a:gd name="T12" fmla="*/ 0 w 211"/>
                <a:gd name="T13" fmla="*/ 1 h 578"/>
                <a:gd name="T14" fmla="*/ 0 60000 65536"/>
                <a:gd name="T15" fmla="*/ 0 60000 65536"/>
                <a:gd name="T16" fmla="*/ 0 60000 65536"/>
                <a:gd name="T17" fmla="*/ 0 60000 65536"/>
                <a:gd name="T18" fmla="*/ 0 60000 65536"/>
                <a:gd name="T19" fmla="*/ 0 60000 65536"/>
                <a:gd name="T20" fmla="*/ 0 60000 65536"/>
                <a:gd name="T21" fmla="*/ 0 w 211"/>
                <a:gd name="T22" fmla="*/ 0 h 578"/>
                <a:gd name="T23" fmla="*/ 211 w 211"/>
                <a:gd name="T24" fmla="*/ 578 h 57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1" h="578">
                  <a:moveTo>
                    <a:pt x="4" y="309"/>
                  </a:moveTo>
                  <a:lnTo>
                    <a:pt x="109" y="578"/>
                  </a:lnTo>
                  <a:lnTo>
                    <a:pt x="211" y="559"/>
                  </a:lnTo>
                  <a:lnTo>
                    <a:pt x="207" y="270"/>
                  </a:lnTo>
                  <a:lnTo>
                    <a:pt x="102" y="0"/>
                  </a:lnTo>
                  <a:lnTo>
                    <a:pt x="0" y="20"/>
                  </a:lnTo>
                  <a:lnTo>
                    <a:pt x="4" y="309"/>
                  </a:lnTo>
                  <a:close/>
                </a:path>
              </a:pathLst>
            </a:custGeom>
            <a:solidFill>
              <a:srgbClr val="000000"/>
            </a:solidFill>
            <a:ln w="9525">
              <a:noFill/>
              <a:round/>
              <a:headEnd/>
              <a:tailEnd/>
            </a:ln>
          </p:spPr>
          <p:txBody>
            <a:bodyPr/>
            <a:lstStyle/>
            <a:p>
              <a:endParaRPr lang="ja-JP" altLang="en-US"/>
            </a:p>
          </p:txBody>
        </p:sp>
        <p:sp>
          <p:nvSpPr>
            <p:cNvPr id="102" name="Freeform 66"/>
            <p:cNvSpPr>
              <a:spLocks/>
            </p:cNvSpPr>
            <p:nvPr/>
          </p:nvSpPr>
          <p:spPr bwMode="auto">
            <a:xfrm>
              <a:off x="2396" y="2495"/>
              <a:ext cx="289" cy="105"/>
            </a:xfrm>
            <a:custGeom>
              <a:avLst/>
              <a:gdLst>
                <a:gd name="T0" fmla="*/ 0 w 579"/>
                <a:gd name="T1" fmla="*/ 0 h 211"/>
                <a:gd name="T2" fmla="*/ 1 w 579"/>
                <a:gd name="T3" fmla="*/ 0 h 211"/>
                <a:gd name="T4" fmla="*/ 1 w 579"/>
                <a:gd name="T5" fmla="*/ 0 h 211"/>
                <a:gd name="T6" fmla="*/ 0 w 579"/>
                <a:gd name="T7" fmla="*/ 0 h 211"/>
                <a:gd name="T8" fmla="*/ 0 w 579"/>
                <a:gd name="T9" fmla="*/ 0 h 211"/>
                <a:gd name="T10" fmla="*/ 0 w 579"/>
                <a:gd name="T11" fmla="*/ 0 h 211"/>
                <a:gd name="T12" fmla="*/ 0 w 579"/>
                <a:gd name="T13" fmla="*/ 0 h 211"/>
                <a:gd name="T14" fmla="*/ 0 60000 65536"/>
                <a:gd name="T15" fmla="*/ 0 60000 65536"/>
                <a:gd name="T16" fmla="*/ 0 60000 65536"/>
                <a:gd name="T17" fmla="*/ 0 60000 65536"/>
                <a:gd name="T18" fmla="*/ 0 60000 65536"/>
                <a:gd name="T19" fmla="*/ 0 60000 65536"/>
                <a:gd name="T20" fmla="*/ 0 60000 65536"/>
                <a:gd name="T21" fmla="*/ 0 w 579"/>
                <a:gd name="T22" fmla="*/ 0 h 211"/>
                <a:gd name="T23" fmla="*/ 579 w 579"/>
                <a:gd name="T24" fmla="*/ 211 h 21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79" h="211">
                  <a:moveTo>
                    <a:pt x="309" y="207"/>
                  </a:moveTo>
                  <a:lnTo>
                    <a:pt x="579" y="102"/>
                  </a:lnTo>
                  <a:lnTo>
                    <a:pt x="559" y="0"/>
                  </a:lnTo>
                  <a:lnTo>
                    <a:pt x="270" y="4"/>
                  </a:lnTo>
                  <a:lnTo>
                    <a:pt x="0" y="109"/>
                  </a:lnTo>
                  <a:lnTo>
                    <a:pt x="20" y="211"/>
                  </a:lnTo>
                  <a:lnTo>
                    <a:pt x="309" y="207"/>
                  </a:lnTo>
                  <a:close/>
                </a:path>
              </a:pathLst>
            </a:custGeom>
            <a:solidFill>
              <a:srgbClr val="000000"/>
            </a:solidFill>
            <a:ln w="9525">
              <a:noFill/>
              <a:round/>
              <a:headEnd/>
              <a:tailEnd/>
            </a:ln>
          </p:spPr>
          <p:txBody>
            <a:bodyPr/>
            <a:lstStyle/>
            <a:p>
              <a:endParaRPr lang="ja-JP" altLang="en-US"/>
            </a:p>
          </p:txBody>
        </p:sp>
        <p:sp>
          <p:nvSpPr>
            <p:cNvPr id="103" name="Freeform 67"/>
            <p:cNvSpPr>
              <a:spLocks/>
            </p:cNvSpPr>
            <p:nvPr/>
          </p:nvSpPr>
          <p:spPr bwMode="auto">
            <a:xfrm>
              <a:off x="2437" y="2444"/>
              <a:ext cx="208" cy="207"/>
            </a:xfrm>
            <a:custGeom>
              <a:avLst/>
              <a:gdLst>
                <a:gd name="T0" fmla="*/ 1 w 416"/>
                <a:gd name="T1" fmla="*/ 1 h 414"/>
                <a:gd name="T2" fmla="*/ 1 w 416"/>
                <a:gd name="T3" fmla="*/ 1 h 414"/>
                <a:gd name="T4" fmla="*/ 1 w 416"/>
                <a:gd name="T5" fmla="*/ 1 h 414"/>
                <a:gd name="T6" fmla="*/ 0 w 416"/>
                <a:gd name="T7" fmla="*/ 1 h 414"/>
                <a:gd name="T8" fmla="*/ 1 w 416"/>
                <a:gd name="T9" fmla="*/ 1 h 414"/>
                <a:gd name="T10" fmla="*/ 1 w 416"/>
                <a:gd name="T11" fmla="*/ 1 h 414"/>
                <a:gd name="T12" fmla="*/ 1 w 416"/>
                <a:gd name="T13" fmla="*/ 1 h 414"/>
                <a:gd name="T14" fmla="*/ 1 w 416"/>
                <a:gd name="T15" fmla="*/ 1 h 414"/>
                <a:gd name="T16" fmla="*/ 1 w 416"/>
                <a:gd name="T17" fmla="*/ 1 h 414"/>
                <a:gd name="T18" fmla="*/ 1 w 416"/>
                <a:gd name="T19" fmla="*/ 1 h 414"/>
                <a:gd name="T20" fmla="*/ 1 w 416"/>
                <a:gd name="T21" fmla="*/ 1 h 414"/>
                <a:gd name="T22" fmla="*/ 1 w 416"/>
                <a:gd name="T23" fmla="*/ 1 h 414"/>
                <a:gd name="T24" fmla="*/ 1 w 416"/>
                <a:gd name="T25" fmla="*/ 1 h 414"/>
                <a:gd name="T26" fmla="*/ 1 w 416"/>
                <a:gd name="T27" fmla="*/ 1 h 414"/>
                <a:gd name="T28" fmla="*/ 1 w 416"/>
                <a:gd name="T29" fmla="*/ 1 h 414"/>
                <a:gd name="T30" fmla="*/ 1 w 416"/>
                <a:gd name="T31" fmla="*/ 1 h 414"/>
                <a:gd name="T32" fmla="*/ 1 w 416"/>
                <a:gd name="T33" fmla="*/ 1 h 414"/>
                <a:gd name="T34" fmla="*/ 1 w 416"/>
                <a:gd name="T35" fmla="*/ 1 h 414"/>
                <a:gd name="T36" fmla="*/ 1 w 416"/>
                <a:gd name="T37" fmla="*/ 1 h 414"/>
                <a:gd name="T38" fmla="*/ 1 w 416"/>
                <a:gd name="T39" fmla="*/ 1 h 414"/>
                <a:gd name="T40" fmla="*/ 1 w 416"/>
                <a:gd name="T41" fmla="*/ 1 h 414"/>
                <a:gd name="T42" fmla="*/ 1 w 416"/>
                <a:gd name="T43" fmla="*/ 1 h 414"/>
                <a:gd name="T44" fmla="*/ 1 w 416"/>
                <a:gd name="T45" fmla="*/ 1 h 414"/>
                <a:gd name="T46" fmla="*/ 1 w 416"/>
                <a:gd name="T47" fmla="*/ 1 h 414"/>
                <a:gd name="T48" fmla="*/ 1 w 416"/>
                <a:gd name="T49" fmla="*/ 1 h 414"/>
                <a:gd name="T50" fmla="*/ 1 w 416"/>
                <a:gd name="T51" fmla="*/ 1 h 414"/>
                <a:gd name="T52" fmla="*/ 1 w 416"/>
                <a:gd name="T53" fmla="*/ 1 h 414"/>
                <a:gd name="T54" fmla="*/ 1 w 416"/>
                <a:gd name="T55" fmla="*/ 1 h 414"/>
                <a:gd name="T56" fmla="*/ 1 w 416"/>
                <a:gd name="T57" fmla="*/ 1 h 414"/>
                <a:gd name="T58" fmla="*/ 1 w 416"/>
                <a:gd name="T59" fmla="*/ 1 h 414"/>
                <a:gd name="T60" fmla="*/ 1 w 416"/>
                <a:gd name="T61" fmla="*/ 1 h 414"/>
                <a:gd name="T62" fmla="*/ 1 w 416"/>
                <a:gd name="T63" fmla="*/ 1 h 414"/>
                <a:gd name="T64" fmla="*/ 1 w 416"/>
                <a:gd name="T65" fmla="*/ 1 h 414"/>
                <a:gd name="T66" fmla="*/ 1 w 416"/>
                <a:gd name="T67" fmla="*/ 1 h 414"/>
                <a:gd name="T68" fmla="*/ 1 w 416"/>
                <a:gd name="T69" fmla="*/ 1 h 414"/>
                <a:gd name="T70" fmla="*/ 1 w 416"/>
                <a:gd name="T71" fmla="*/ 1 h 414"/>
                <a:gd name="T72" fmla="*/ 1 w 416"/>
                <a:gd name="T73" fmla="*/ 1 h 414"/>
                <a:gd name="T74" fmla="*/ 1 w 416"/>
                <a:gd name="T75" fmla="*/ 1 h 414"/>
                <a:gd name="T76" fmla="*/ 1 w 416"/>
                <a:gd name="T77" fmla="*/ 0 h 414"/>
                <a:gd name="T78" fmla="*/ 1 w 416"/>
                <a:gd name="T79" fmla="*/ 1 h 414"/>
                <a:gd name="T80" fmla="*/ 1 w 416"/>
                <a:gd name="T81" fmla="*/ 1 h 414"/>
                <a:gd name="T82" fmla="*/ 1 w 416"/>
                <a:gd name="T83" fmla="*/ 1 h 414"/>
                <a:gd name="T84" fmla="*/ 1 w 416"/>
                <a:gd name="T85" fmla="*/ 1 h 414"/>
                <a:gd name="T86" fmla="*/ 1 w 416"/>
                <a:gd name="T87" fmla="*/ 1 h 414"/>
                <a:gd name="T88" fmla="*/ 1 w 416"/>
                <a:gd name="T89" fmla="*/ 1 h 414"/>
                <a:gd name="T90" fmla="*/ 1 w 416"/>
                <a:gd name="T91" fmla="*/ 1 h 414"/>
                <a:gd name="T92" fmla="*/ 1 w 416"/>
                <a:gd name="T93" fmla="*/ 1 h 414"/>
                <a:gd name="T94" fmla="*/ 1 w 416"/>
                <a:gd name="T95" fmla="*/ 1 h 414"/>
                <a:gd name="T96" fmla="*/ 1 w 416"/>
                <a:gd name="T97" fmla="*/ 1 h 414"/>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416"/>
                <a:gd name="T148" fmla="*/ 0 h 414"/>
                <a:gd name="T149" fmla="*/ 416 w 416"/>
                <a:gd name="T150" fmla="*/ 414 h 414"/>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416" h="414">
                  <a:moveTo>
                    <a:pt x="36" y="91"/>
                  </a:moveTo>
                  <a:lnTo>
                    <a:pt x="16" y="129"/>
                  </a:lnTo>
                  <a:lnTo>
                    <a:pt x="4" y="168"/>
                  </a:lnTo>
                  <a:lnTo>
                    <a:pt x="0" y="207"/>
                  </a:lnTo>
                  <a:lnTo>
                    <a:pt x="6" y="248"/>
                  </a:lnTo>
                  <a:lnTo>
                    <a:pt x="16" y="286"/>
                  </a:lnTo>
                  <a:lnTo>
                    <a:pt x="36" y="321"/>
                  </a:lnTo>
                  <a:lnTo>
                    <a:pt x="61" y="354"/>
                  </a:lnTo>
                  <a:lnTo>
                    <a:pt x="93" y="380"/>
                  </a:lnTo>
                  <a:lnTo>
                    <a:pt x="111" y="391"/>
                  </a:lnTo>
                  <a:lnTo>
                    <a:pt x="131" y="400"/>
                  </a:lnTo>
                  <a:lnTo>
                    <a:pt x="148" y="407"/>
                  </a:lnTo>
                  <a:lnTo>
                    <a:pt x="168" y="411"/>
                  </a:lnTo>
                  <a:lnTo>
                    <a:pt x="189" y="414"/>
                  </a:lnTo>
                  <a:lnTo>
                    <a:pt x="209" y="414"/>
                  </a:lnTo>
                  <a:lnTo>
                    <a:pt x="229" y="414"/>
                  </a:lnTo>
                  <a:lnTo>
                    <a:pt x="248" y="411"/>
                  </a:lnTo>
                  <a:lnTo>
                    <a:pt x="268" y="405"/>
                  </a:lnTo>
                  <a:lnTo>
                    <a:pt x="286" y="400"/>
                  </a:lnTo>
                  <a:lnTo>
                    <a:pt x="304" y="391"/>
                  </a:lnTo>
                  <a:lnTo>
                    <a:pt x="322" y="380"/>
                  </a:lnTo>
                  <a:lnTo>
                    <a:pt x="338" y="370"/>
                  </a:lnTo>
                  <a:lnTo>
                    <a:pt x="354" y="355"/>
                  </a:lnTo>
                  <a:lnTo>
                    <a:pt x="368" y="339"/>
                  </a:lnTo>
                  <a:lnTo>
                    <a:pt x="380" y="323"/>
                  </a:lnTo>
                  <a:lnTo>
                    <a:pt x="400" y="286"/>
                  </a:lnTo>
                  <a:lnTo>
                    <a:pt x="413" y="248"/>
                  </a:lnTo>
                  <a:lnTo>
                    <a:pt x="416" y="207"/>
                  </a:lnTo>
                  <a:lnTo>
                    <a:pt x="411" y="168"/>
                  </a:lnTo>
                  <a:lnTo>
                    <a:pt x="400" y="131"/>
                  </a:lnTo>
                  <a:lnTo>
                    <a:pt x="380" y="95"/>
                  </a:lnTo>
                  <a:lnTo>
                    <a:pt x="355" y="63"/>
                  </a:lnTo>
                  <a:lnTo>
                    <a:pt x="323" y="36"/>
                  </a:lnTo>
                  <a:lnTo>
                    <a:pt x="306" y="25"/>
                  </a:lnTo>
                  <a:lnTo>
                    <a:pt x="286" y="16"/>
                  </a:lnTo>
                  <a:lnTo>
                    <a:pt x="268" y="9"/>
                  </a:lnTo>
                  <a:lnTo>
                    <a:pt x="248" y="4"/>
                  </a:lnTo>
                  <a:lnTo>
                    <a:pt x="227" y="2"/>
                  </a:lnTo>
                  <a:lnTo>
                    <a:pt x="207" y="0"/>
                  </a:lnTo>
                  <a:lnTo>
                    <a:pt x="188" y="2"/>
                  </a:lnTo>
                  <a:lnTo>
                    <a:pt x="168" y="4"/>
                  </a:lnTo>
                  <a:lnTo>
                    <a:pt x="148" y="9"/>
                  </a:lnTo>
                  <a:lnTo>
                    <a:pt x="131" y="15"/>
                  </a:lnTo>
                  <a:lnTo>
                    <a:pt x="113" y="23"/>
                  </a:lnTo>
                  <a:lnTo>
                    <a:pt x="95" y="34"/>
                  </a:lnTo>
                  <a:lnTo>
                    <a:pt x="79" y="45"/>
                  </a:lnTo>
                  <a:lnTo>
                    <a:pt x="63" y="59"/>
                  </a:lnTo>
                  <a:lnTo>
                    <a:pt x="48" y="75"/>
                  </a:lnTo>
                  <a:lnTo>
                    <a:pt x="36" y="91"/>
                  </a:lnTo>
                  <a:close/>
                </a:path>
              </a:pathLst>
            </a:custGeom>
            <a:solidFill>
              <a:srgbClr val="3F9EFF"/>
            </a:solidFill>
            <a:ln w="9525">
              <a:noFill/>
              <a:round/>
              <a:headEnd/>
              <a:tailEnd/>
            </a:ln>
          </p:spPr>
          <p:txBody>
            <a:bodyPr/>
            <a:lstStyle/>
            <a:p>
              <a:endParaRPr lang="ja-JP" altLang="en-US"/>
            </a:p>
          </p:txBody>
        </p:sp>
        <p:sp>
          <p:nvSpPr>
            <p:cNvPr id="104" name="Freeform 68"/>
            <p:cNvSpPr>
              <a:spLocks noEditPoints="1"/>
            </p:cNvSpPr>
            <p:nvPr/>
          </p:nvSpPr>
          <p:spPr bwMode="auto">
            <a:xfrm>
              <a:off x="2428" y="2435"/>
              <a:ext cx="226" cy="226"/>
            </a:xfrm>
            <a:custGeom>
              <a:avLst/>
              <a:gdLst>
                <a:gd name="T0" fmla="*/ 1 w 452"/>
                <a:gd name="T1" fmla="*/ 1 h 452"/>
                <a:gd name="T2" fmla="*/ 1 w 452"/>
                <a:gd name="T3" fmla="*/ 1 h 452"/>
                <a:gd name="T4" fmla="*/ 1 w 452"/>
                <a:gd name="T5" fmla="*/ 1 h 452"/>
                <a:gd name="T6" fmla="*/ 1 w 452"/>
                <a:gd name="T7" fmla="*/ 1 h 452"/>
                <a:gd name="T8" fmla="*/ 1 w 452"/>
                <a:gd name="T9" fmla="*/ 1 h 452"/>
                <a:gd name="T10" fmla="*/ 1 w 452"/>
                <a:gd name="T11" fmla="*/ 1 h 452"/>
                <a:gd name="T12" fmla="*/ 1 w 452"/>
                <a:gd name="T13" fmla="*/ 1 h 452"/>
                <a:gd name="T14" fmla="*/ 1 w 452"/>
                <a:gd name="T15" fmla="*/ 1 h 452"/>
                <a:gd name="T16" fmla="*/ 1 w 452"/>
                <a:gd name="T17" fmla="*/ 1 h 452"/>
                <a:gd name="T18" fmla="*/ 1 w 452"/>
                <a:gd name="T19" fmla="*/ 1 h 452"/>
                <a:gd name="T20" fmla="*/ 1 w 452"/>
                <a:gd name="T21" fmla="*/ 1 h 452"/>
                <a:gd name="T22" fmla="*/ 1 w 452"/>
                <a:gd name="T23" fmla="*/ 1 h 452"/>
                <a:gd name="T24" fmla="*/ 1 w 452"/>
                <a:gd name="T25" fmla="*/ 1 h 452"/>
                <a:gd name="T26" fmla="*/ 1 w 452"/>
                <a:gd name="T27" fmla="*/ 1 h 452"/>
                <a:gd name="T28" fmla="*/ 1 w 452"/>
                <a:gd name="T29" fmla="*/ 1 h 452"/>
                <a:gd name="T30" fmla="*/ 1 w 452"/>
                <a:gd name="T31" fmla="*/ 1 h 452"/>
                <a:gd name="T32" fmla="*/ 1 w 452"/>
                <a:gd name="T33" fmla="*/ 1 h 452"/>
                <a:gd name="T34" fmla="*/ 1 w 452"/>
                <a:gd name="T35" fmla="*/ 1 h 452"/>
                <a:gd name="T36" fmla="*/ 1 w 452"/>
                <a:gd name="T37" fmla="*/ 1 h 452"/>
                <a:gd name="T38" fmla="*/ 1 w 452"/>
                <a:gd name="T39" fmla="*/ 1 h 452"/>
                <a:gd name="T40" fmla="*/ 1 w 452"/>
                <a:gd name="T41" fmla="*/ 1 h 452"/>
                <a:gd name="T42" fmla="*/ 1 w 452"/>
                <a:gd name="T43" fmla="*/ 1 h 452"/>
                <a:gd name="T44" fmla="*/ 1 w 452"/>
                <a:gd name="T45" fmla="*/ 1 h 452"/>
                <a:gd name="T46" fmla="*/ 1 w 452"/>
                <a:gd name="T47" fmla="*/ 0 h 452"/>
                <a:gd name="T48" fmla="*/ 1 w 452"/>
                <a:gd name="T49" fmla="*/ 1 h 452"/>
                <a:gd name="T50" fmla="*/ 1 w 452"/>
                <a:gd name="T51" fmla="*/ 1 h 452"/>
                <a:gd name="T52" fmla="*/ 1 w 452"/>
                <a:gd name="T53" fmla="*/ 1 h 452"/>
                <a:gd name="T54" fmla="*/ 1 w 452"/>
                <a:gd name="T55" fmla="*/ 1 h 452"/>
                <a:gd name="T56" fmla="*/ 1 w 452"/>
                <a:gd name="T57" fmla="*/ 1 h 452"/>
                <a:gd name="T58" fmla="*/ 1 w 452"/>
                <a:gd name="T59" fmla="*/ 1 h 452"/>
                <a:gd name="T60" fmla="*/ 1 w 452"/>
                <a:gd name="T61" fmla="*/ 1 h 452"/>
                <a:gd name="T62" fmla="*/ 1 w 452"/>
                <a:gd name="T63" fmla="*/ 1 h 452"/>
                <a:gd name="T64" fmla="*/ 1 w 452"/>
                <a:gd name="T65" fmla="*/ 1 h 452"/>
                <a:gd name="T66" fmla="*/ 1 w 452"/>
                <a:gd name="T67" fmla="*/ 1 h 452"/>
                <a:gd name="T68" fmla="*/ 1 w 452"/>
                <a:gd name="T69" fmla="*/ 1 h 452"/>
                <a:gd name="T70" fmla="*/ 1 w 452"/>
                <a:gd name="T71" fmla="*/ 1 h 452"/>
                <a:gd name="T72" fmla="*/ 1 w 452"/>
                <a:gd name="T73" fmla="*/ 1 h 452"/>
                <a:gd name="T74" fmla="*/ 1 w 452"/>
                <a:gd name="T75" fmla="*/ 1 h 452"/>
                <a:gd name="T76" fmla="*/ 1 w 452"/>
                <a:gd name="T77" fmla="*/ 1 h 452"/>
                <a:gd name="T78" fmla="*/ 1 w 452"/>
                <a:gd name="T79" fmla="*/ 1 h 452"/>
                <a:gd name="T80" fmla="*/ 1 w 452"/>
                <a:gd name="T81" fmla="*/ 1 h 452"/>
                <a:gd name="T82" fmla="*/ 1 w 452"/>
                <a:gd name="T83" fmla="*/ 1 h 452"/>
                <a:gd name="T84" fmla="*/ 1 w 452"/>
                <a:gd name="T85" fmla="*/ 1 h 452"/>
                <a:gd name="T86" fmla="*/ 1 w 452"/>
                <a:gd name="T87" fmla="*/ 1 h 452"/>
                <a:gd name="T88" fmla="*/ 1 w 452"/>
                <a:gd name="T89" fmla="*/ 1 h 452"/>
                <a:gd name="T90" fmla="*/ 1 w 452"/>
                <a:gd name="T91" fmla="*/ 1 h 452"/>
                <a:gd name="T92" fmla="*/ 1 w 452"/>
                <a:gd name="T93" fmla="*/ 1 h 452"/>
                <a:gd name="T94" fmla="*/ 1 w 452"/>
                <a:gd name="T95" fmla="*/ 1 h 452"/>
                <a:gd name="T96" fmla="*/ 1 w 452"/>
                <a:gd name="T97" fmla="*/ 1 h 452"/>
                <a:gd name="T98" fmla="*/ 1 w 452"/>
                <a:gd name="T99" fmla="*/ 1 h 452"/>
                <a:gd name="T100" fmla="*/ 1 w 452"/>
                <a:gd name="T101" fmla="*/ 1 h 452"/>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452"/>
                <a:gd name="T154" fmla="*/ 0 h 452"/>
                <a:gd name="T155" fmla="*/ 452 w 452"/>
                <a:gd name="T156" fmla="*/ 452 h 452"/>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452" h="452">
                  <a:moveTo>
                    <a:pt x="182" y="4"/>
                  </a:moveTo>
                  <a:lnTo>
                    <a:pt x="161" y="9"/>
                  </a:lnTo>
                  <a:lnTo>
                    <a:pt x="140" y="16"/>
                  </a:lnTo>
                  <a:lnTo>
                    <a:pt x="120" y="27"/>
                  </a:lnTo>
                  <a:lnTo>
                    <a:pt x="100" y="38"/>
                  </a:lnTo>
                  <a:lnTo>
                    <a:pt x="83" y="50"/>
                  </a:lnTo>
                  <a:lnTo>
                    <a:pt x="66" y="66"/>
                  </a:lnTo>
                  <a:lnTo>
                    <a:pt x="52" y="82"/>
                  </a:lnTo>
                  <a:lnTo>
                    <a:pt x="38" y="100"/>
                  </a:lnTo>
                  <a:lnTo>
                    <a:pt x="16" y="141"/>
                  </a:lnTo>
                  <a:lnTo>
                    <a:pt x="4" y="182"/>
                  </a:lnTo>
                  <a:lnTo>
                    <a:pt x="0" y="227"/>
                  </a:lnTo>
                  <a:lnTo>
                    <a:pt x="6" y="270"/>
                  </a:lnTo>
                  <a:lnTo>
                    <a:pt x="16" y="311"/>
                  </a:lnTo>
                  <a:lnTo>
                    <a:pt x="38" y="348"/>
                  </a:lnTo>
                  <a:lnTo>
                    <a:pt x="65" y="384"/>
                  </a:lnTo>
                  <a:lnTo>
                    <a:pt x="100" y="413"/>
                  </a:lnTo>
                  <a:lnTo>
                    <a:pt x="120" y="425"/>
                  </a:lnTo>
                  <a:lnTo>
                    <a:pt x="140" y="434"/>
                  </a:lnTo>
                  <a:lnTo>
                    <a:pt x="161" y="441"/>
                  </a:lnTo>
                  <a:lnTo>
                    <a:pt x="182" y="447"/>
                  </a:lnTo>
                  <a:lnTo>
                    <a:pt x="204" y="450"/>
                  </a:lnTo>
                  <a:lnTo>
                    <a:pt x="225" y="452"/>
                  </a:lnTo>
                  <a:lnTo>
                    <a:pt x="249" y="450"/>
                  </a:lnTo>
                  <a:lnTo>
                    <a:pt x="270" y="447"/>
                  </a:lnTo>
                  <a:lnTo>
                    <a:pt x="291" y="441"/>
                  </a:lnTo>
                  <a:lnTo>
                    <a:pt x="313" y="434"/>
                  </a:lnTo>
                  <a:lnTo>
                    <a:pt x="332" y="425"/>
                  </a:lnTo>
                  <a:lnTo>
                    <a:pt x="352" y="414"/>
                  </a:lnTo>
                  <a:lnTo>
                    <a:pt x="368" y="400"/>
                  </a:lnTo>
                  <a:lnTo>
                    <a:pt x="386" y="386"/>
                  </a:lnTo>
                  <a:lnTo>
                    <a:pt x="400" y="370"/>
                  </a:lnTo>
                  <a:lnTo>
                    <a:pt x="413" y="352"/>
                  </a:lnTo>
                  <a:lnTo>
                    <a:pt x="434" y="311"/>
                  </a:lnTo>
                  <a:lnTo>
                    <a:pt x="447" y="270"/>
                  </a:lnTo>
                  <a:lnTo>
                    <a:pt x="452" y="225"/>
                  </a:lnTo>
                  <a:lnTo>
                    <a:pt x="447" y="182"/>
                  </a:lnTo>
                  <a:lnTo>
                    <a:pt x="436" y="141"/>
                  </a:lnTo>
                  <a:lnTo>
                    <a:pt x="415" y="102"/>
                  </a:lnTo>
                  <a:lnTo>
                    <a:pt x="388" y="66"/>
                  </a:lnTo>
                  <a:lnTo>
                    <a:pt x="352" y="38"/>
                  </a:lnTo>
                  <a:lnTo>
                    <a:pt x="332" y="25"/>
                  </a:lnTo>
                  <a:lnTo>
                    <a:pt x="313" y="16"/>
                  </a:lnTo>
                  <a:lnTo>
                    <a:pt x="291" y="9"/>
                  </a:lnTo>
                  <a:lnTo>
                    <a:pt x="270" y="4"/>
                  </a:lnTo>
                  <a:lnTo>
                    <a:pt x="249" y="0"/>
                  </a:lnTo>
                  <a:lnTo>
                    <a:pt x="227" y="0"/>
                  </a:lnTo>
                  <a:lnTo>
                    <a:pt x="204" y="0"/>
                  </a:lnTo>
                  <a:lnTo>
                    <a:pt x="182" y="4"/>
                  </a:lnTo>
                  <a:close/>
                  <a:moveTo>
                    <a:pt x="190" y="41"/>
                  </a:moveTo>
                  <a:lnTo>
                    <a:pt x="207" y="38"/>
                  </a:lnTo>
                  <a:lnTo>
                    <a:pt x="227" y="38"/>
                  </a:lnTo>
                  <a:lnTo>
                    <a:pt x="245" y="38"/>
                  </a:lnTo>
                  <a:lnTo>
                    <a:pt x="263" y="41"/>
                  </a:lnTo>
                  <a:lnTo>
                    <a:pt x="281" y="45"/>
                  </a:lnTo>
                  <a:lnTo>
                    <a:pt x="299" y="50"/>
                  </a:lnTo>
                  <a:lnTo>
                    <a:pt x="315" y="59"/>
                  </a:lnTo>
                  <a:lnTo>
                    <a:pt x="331" y="68"/>
                  </a:lnTo>
                  <a:lnTo>
                    <a:pt x="361" y="93"/>
                  </a:lnTo>
                  <a:lnTo>
                    <a:pt x="384" y="122"/>
                  </a:lnTo>
                  <a:lnTo>
                    <a:pt x="400" y="154"/>
                  </a:lnTo>
                  <a:lnTo>
                    <a:pt x="411" y="190"/>
                  </a:lnTo>
                  <a:lnTo>
                    <a:pt x="415" y="225"/>
                  </a:lnTo>
                  <a:lnTo>
                    <a:pt x="411" y="261"/>
                  </a:lnTo>
                  <a:lnTo>
                    <a:pt x="400" y="297"/>
                  </a:lnTo>
                  <a:lnTo>
                    <a:pt x="382" y="331"/>
                  </a:lnTo>
                  <a:lnTo>
                    <a:pt x="372" y="347"/>
                  </a:lnTo>
                  <a:lnTo>
                    <a:pt x="359" y="359"/>
                  </a:lnTo>
                  <a:lnTo>
                    <a:pt x="345" y="372"/>
                  </a:lnTo>
                  <a:lnTo>
                    <a:pt x="331" y="382"/>
                  </a:lnTo>
                  <a:lnTo>
                    <a:pt x="315" y="391"/>
                  </a:lnTo>
                  <a:lnTo>
                    <a:pt x="299" y="400"/>
                  </a:lnTo>
                  <a:lnTo>
                    <a:pt x="281" y="405"/>
                  </a:lnTo>
                  <a:lnTo>
                    <a:pt x="263" y="411"/>
                  </a:lnTo>
                  <a:lnTo>
                    <a:pt x="245" y="413"/>
                  </a:lnTo>
                  <a:lnTo>
                    <a:pt x="225" y="414"/>
                  </a:lnTo>
                  <a:lnTo>
                    <a:pt x="207" y="413"/>
                  </a:lnTo>
                  <a:lnTo>
                    <a:pt x="190" y="411"/>
                  </a:lnTo>
                  <a:lnTo>
                    <a:pt x="172" y="405"/>
                  </a:lnTo>
                  <a:lnTo>
                    <a:pt x="154" y="400"/>
                  </a:lnTo>
                  <a:lnTo>
                    <a:pt x="138" y="391"/>
                  </a:lnTo>
                  <a:lnTo>
                    <a:pt x="122" y="382"/>
                  </a:lnTo>
                  <a:lnTo>
                    <a:pt x="102" y="368"/>
                  </a:lnTo>
                  <a:lnTo>
                    <a:pt x="86" y="352"/>
                  </a:lnTo>
                  <a:lnTo>
                    <a:pt x="72" y="332"/>
                  </a:lnTo>
                  <a:lnTo>
                    <a:pt x="59" y="313"/>
                  </a:lnTo>
                  <a:lnTo>
                    <a:pt x="50" y="293"/>
                  </a:lnTo>
                  <a:lnTo>
                    <a:pt x="43" y="270"/>
                  </a:lnTo>
                  <a:lnTo>
                    <a:pt x="40" y="248"/>
                  </a:lnTo>
                  <a:lnTo>
                    <a:pt x="38" y="225"/>
                  </a:lnTo>
                  <a:lnTo>
                    <a:pt x="40" y="198"/>
                  </a:lnTo>
                  <a:lnTo>
                    <a:pt x="47" y="172"/>
                  </a:lnTo>
                  <a:lnTo>
                    <a:pt x="56" y="145"/>
                  </a:lnTo>
                  <a:lnTo>
                    <a:pt x="70" y="120"/>
                  </a:lnTo>
                  <a:lnTo>
                    <a:pt x="81" y="106"/>
                  </a:lnTo>
                  <a:lnTo>
                    <a:pt x="93" y="91"/>
                  </a:lnTo>
                  <a:lnTo>
                    <a:pt x="106" y="79"/>
                  </a:lnTo>
                  <a:lnTo>
                    <a:pt x="122" y="68"/>
                  </a:lnTo>
                  <a:lnTo>
                    <a:pt x="136" y="59"/>
                  </a:lnTo>
                  <a:lnTo>
                    <a:pt x="154" y="52"/>
                  </a:lnTo>
                  <a:lnTo>
                    <a:pt x="172" y="45"/>
                  </a:lnTo>
                  <a:lnTo>
                    <a:pt x="190" y="41"/>
                  </a:lnTo>
                  <a:close/>
                </a:path>
              </a:pathLst>
            </a:custGeom>
            <a:solidFill>
              <a:srgbClr val="000000"/>
            </a:solidFill>
            <a:ln w="9525">
              <a:noFill/>
              <a:round/>
              <a:headEnd/>
              <a:tailEnd/>
            </a:ln>
          </p:spPr>
          <p:txBody>
            <a:bodyPr/>
            <a:lstStyle/>
            <a:p>
              <a:endParaRPr lang="ja-JP" altLang="en-US"/>
            </a:p>
          </p:txBody>
        </p:sp>
        <p:sp>
          <p:nvSpPr>
            <p:cNvPr id="105" name="Freeform 69"/>
            <p:cNvSpPr>
              <a:spLocks/>
            </p:cNvSpPr>
            <p:nvPr/>
          </p:nvSpPr>
          <p:spPr bwMode="auto">
            <a:xfrm>
              <a:off x="2463" y="2470"/>
              <a:ext cx="156" cy="155"/>
            </a:xfrm>
            <a:custGeom>
              <a:avLst/>
              <a:gdLst>
                <a:gd name="T0" fmla="*/ 1 w 312"/>
                <a:gd name="T1" fmla="*/ 1 h 310"/>
                <a:gd name="T2" fmla="*/ 1 w 312"/>
                <a:gd name="T3" fmla="*/ 1 h 310"/>
                <a:gd name="T4" fmla="*/ 1 w 312"/>
                <a:gd name="T5" fmla="*/ 1 h 310"/>
                <a:gd name="T6" fmla="*/ 0 w 312"/>
                <a:gd name="T7" fmla="*/ 1 h 310"/>
                <a:gd name="T8" fmla="*/ 1 w 312"/>
                <a:gd name="T9" fmla="*/ 1 h 310"/>
                <a:gd name="T10" fmla="*/ 1 w 312"/>
                <a:gd name="T11" fmla="*/ 1 h 310"/>
                <a:gd name="T12" fmla="*/ 1 w 312"/>
                <a:gd name="T13" fmla="*/ 1 h 310"/>
                <a:gd name="T14" fmla="*/ 1 w 312"/>
                <a:gd name="T15" fmla="*/ 1 h 310"/>
                <a:gd name="T16" fmla="*/ 1 w 312"/>
                <a:gd name="T17" fmla="*/ 1 h 310"/>
                <a:gd name="T18" fmla="*/ 1 w 312"/>
                <a:gd name="T19" fmla="*/ 1 h 310"/>
                <a:gd name="T20" fmla="*/ 1 w 312"/>
                <a:gd name="T21" fmla="*/ 1 h 310"/>
                <a:gd name="T22" fmla="*/ 1 w 312"/>
                <a:gd name="T23" fmla="*/ 1 h 310"/>
                <a:gd name="T24" fmla="*/ 1 w 312"/>
                <a:gd name="T25" fmla="*/ 1 h 310"/>
                <a:gd name="T26" fmla="*/ 1 w 312"/>
                <a:gd name="T27" fmla="*/ 1 h 310"/>
                <a:gd name="T28" fmla="*/ 1 w 312"/>
                <a:gd name="T29" fmla="*/ 1 h 310"/>
                <a:gd name="T30" fmla="*/ 1 w 312"/>
                <a:gd name="T31" fmla="*/ 1 h 310"/>
                <a:gd name="T32" fmla="*/ 1 w 312"/>
                <a:gd name="T33" fmla="*/ 1 h 310"/>
                <a:gd name="T34" fmla="*/ 1 w 312"/>
                <a:gd name="T35" fmla="*/ 1 h 310"/>
                <a:gd name="T36" fmla="*/ 1 w 312"/>
                <a:gd name="T37" fmla="*/ 1 h 310"/>
                <a:gd name="T38" fmla="*/ 1 w 312"/>
                <a:gd name="T39" fmla="*/ 1 h 310"/>
                <a:gd name="T40" fmla="*/ 1 w 312"/>
                <a:gd name="T41" fmla="*/ 1 h 310"/>
                <a:gd name="T42" fmla="*/ 1 w 312"/>
                <a:gd name="T43" fmla="*/ 1 h 310"/>
                <a:gd name="T44" fmla="*/ 1 w 312"/>
                <a:gd name="T45" fmla="*/ 1 h 310"/>
                <a:gd name="T46" fmla="*/ 1 w 312"/>
                <a:gd name="T47" fmla="*/ 1 h 310"/>
                <a:gd name="T48" fmla="*/ 1 w 312"/>
                <a:gd name="T49" fmla="*/ 1 h 310"/>
                <a:gd name="T50" fmla="*/ 1 w 312"/>
                <a:gd name="T51" fmla="*/ 1 h 310"/>
                <a:gd name="T52" fmla="*/ 1 w 312"/>
                <a:gd name="T53" fmla="*/ 1 h 310"/>
                <a:gd name="T54" fmla="*/ 1 w 312"/>
                <a:gd name="T55" fmla="*/ 0 h 310"/>
                <a:gd name="T56" fmla="*/ 1 w 312"/>
                <a:gd name="T57" fmla="*/ 1 h 310"/>
                <a:gd name="T58" fmla="*/ 1 w 312"/>
                <a:gd name="T59" fmla="*/ 1 h 310"/>
                <a:gd name="T60" fmla="*/ 1 w 312"/>
                <a:gd name="T61" fmla="*/ 1 h 310"/>
                <a:gd name="T62" fmla="*/ 1 w 312"/>
                <a:gd name="T63" fmla="*/ 1 h 310"/>
                <a:gd name="T64" fmla="*/ 1 w 312"/>
                <a:gd name="T65" fmla="*/ 1 h 310"/>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12"/>
                <a:gd name="T100" fmla="*/ 0 h 310"/>
                <a:gd name="T101" fmla="*/ 312 w 312"/>
                <a:gd name="T102" fmla="*/ 310 h 310"/>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12" h="310">
                  <a:moveTo>
                    <a:pt x="27" y="70"/>
                  </a:moveTo>
                  <a:lnTo>
                    <a:pt x="13" y="98"/>
                  </a:lnTo>
                  <a:lnTo>
                    <a:pt x="4" y="127"/>
                  </a:lnTo>
                  <a:lnTo>
                    <a:pt x="0" y="157"/>
                  </a:lnTo>
                  <a:lnTo>
                    <a:pt x="4" y="186"/>
                  </a:lnTo>
                  <a:lnTo>
                    <a:pt x="13" y="214"/>
                  </a:lnTo>
                  <a:lnTo>
                    <a:pt x="27" y="241"/>
                  </a:lnTo>
                  <a:lnTo>
                    <a:pt x="45" y="264"/>
                  </a:lnTo>
                  <a:lnTo>
                    <a:pt x="70" y="284"/>
                  </a:lnTo>
                  <a:lnTo>
                    <a:pt x="98" y="298"/>
                  </a:lnTo>
                  <a:lnTo>
                    <a:pt x="127" y="307"/>
                  </a:lnTo>
                  <a:lnTo>
                    <a:pt x="157" y="310"/>
                  </a:lnTo>
                  <a:lnTo>
                    <a:pt x="186" y="309"/>
                  </a:lnTo>
                  <a:lnTo>
                    <a:pt x="214" y="300"/>
                  </a:lnTo>
                  <a:lnTo>
                    <a:pt x="241" y="286"/>
                  </a:lnTo>
                  <a:lnTo>
                    <a:pt x="266" y="268"/>
                  </a:lnTo>
                  <a:lnTo>
                    <a:pt x="286" y="243"/>
                  </a:lnTo>
                  <a:lnTo>
                    <a:pt x="300" y="214"/>
                  </a:lnTo>
                  <a:lnTo>
                    <a:pt x="309" y="186"/>
                  </a:lnTo>
                  <a:lnTo>
                    <a:pt x="312" y="155"/>
                  </a:lnTo>
                  <a:lnTo>
                    <a:pt x="309" y="127"/>
                  </a:lnTo>
                  <a:lnTo>
                    <a:pt x="300" y="98"/>
                  </a:lnTo>
                  <a:lnTo>
                    <a:pt x="286" y="71"/>
                  </a:lnTo>
                  <a:lnTo>
                    <a:pt x="268" y="46"/>
                  </a:lnTo>
                  <a:lnTo>
                    <a:pt x="243" y="27"/>
                  </a:lnTo>
                  <a:lnTo>
                    <a:pt x="214" y="12"/>
                  </a:lnTo>
                  <a:lnTo>
                    <a:pt x="186" y="4"/>
                  </a:lnTo>
                  <a:lnTo>
                    <a:pt x="155" y="0"/>
                  </a:lnTo>
                  <a:lnTo>
                    <a:pt x="127" y="4"/>
                  </a:lnTo>
                  <a:lnTo>
                    <a:pt x="98" y="12"/>
                  </a:lnTo>
                  <a:lnTo>
                    <a:pt x="71" y="27"/>
                  </a:lnTo>
                  <a:lnTo>
                    <a:pt x="46" y="45"/>
                  </a:lnTo>
                  <a:lnTo>
                    <a:pt x="27" y="70"/>
                  </a:lnTo>
                  <a:close/>
                </a:path>
              </a:pathLst>
            </a:custGeom>
            <a:solidFill>
              <a:srgbClr val="3F9EFF"/>
            </a:solidFill>
            <a:ln w="9525">
              <a:noFill/>
              <a:round/>
              <a:headEnd/>
              <a:tailEnd/>
            </a:ln>
          </p:spPr>
          <p:txBody>
            <a:bodyPr/>
            <a:lstStyle/>
            <a:p>
              <a:endParaRPr lang="ja-JP" altLang="en-US"/>
            </a:p>
          </p:txBody>
        </p:sp>
        <p:sp>
          <p:nvSpPr>
            <p:cNvPr id="106" name="Freeform 70"/>
            <p:cNvSpPr>
              <a:spLocks noEditPoints="1"/>
            </p:cNvSpPr>
            <p:nvPr/>
          </p:nvSpPr>
          <p:spPr bwMode="auto">
            <a:xfrm>
              <a:off x="2457" y="2464"/>
              <a:ext cx="168" cy="167"/>
            </a:xfrm>
            <a:custGeom>
              <a:avLst/>
              <a:gdLst>
                <a:gd name="T0" fmla="*/ 1 w 336"/>
                <a:gd name="T1" fmla="*/ 0 h 336"/>
                <a:gd name="T2" fmla="*/ 1 w 336"/>
                <a:gd name="T3" fmla="*/ 0 h 336"/>
                <a:gd name="T4" fmla="*/ 1 w 336"/>
                <a:gd name="T5" fmla="*/ 0 h 336"/>
                <a:gd name="T6" fmla="*/ 1 w 336"/>
                <a:gd name="T7" fmla="*/ 0 h 336"/>
                <a:gd name="T8" fmla="*/ 1 w 336"/>
                <a:gd name="T9" fmla="*/ 0 h 336"/>
                <a:gd name="T10" fmla="*/ 1 w 336"/>
                <a:gd name="T11" fmla="*/ 0 h 336"/>
                <a:gd name="T12" fmla="*/ 1 w 336"/>
                <a:gd name="T13" fmla="*/ 0 h 336"/>
                <a:gd name="T14" fmla="*/ 1 w 336"/>
                <a:gd name="T15" fmla="*/ 0 h 336"/>
                <a:gd name="T16" fmla="*/ 1 w 336"/>
                <a:gd name="T17" fmla="*/ 0 h 336"/>
                <a:gd name="T18" fmla="*/ 1 w 336"/>
                <a:gd name="T19" fmla="*/ 0 h 336"/>
                <a:gd name="T20" fmla="*/ 1 w 336"/>
                <a:gd name="T21" fmla="*/ 0 h 336"/>
                <a:gd name="T22" fmla="*/ 1 w 336"/>
                <a:gd name="T23" fmla="*/ 0 h 336"/>
                <a:gd name="T24" fmla="*/ 1 w 336"/>
                <a:gd name="T25" fmla="*/ 0 h 336"/>
                <a:gd name="T26" fmla="*/ 1 w 336"/>
                <a:gd name="T27" fmla="*/ 0 h 336"/>
                <a:gd name="T28" fmla="*/ 1 w 336"/>
                <a:gd name="T29" fmla="*/ 0 h 336"/>
                <a:gd name="T30" fmla="*/ 1 w 336"/>
                <a:gd name="T31" fmla="*/ 0 h 336"/>
                <a:gd name="T32" fmla="*/ 1 w 336"/>
                <a:gd name="T33" fmla="*/ 0 h 336"/>
                <a:gd name="T34" fmla="*/ 1 w 336"/>
                <a:gd name="T35" fmla="*/ 0 h 336"/>
                <a:gd name="T36" fmla="*/ 1 w 336"/>
                <a:gd name="T37" fmla="*/ 0 h 336"/>
                <a:gd name="T38" fmla="*/ 1 w 336"/>
                <a:gd name="T39" fmla="*/ 0 h 336"/>
                <a:gd name="T40" fmla="*/ 1 w 336"/>
                <a:gd name="T41" fmla="*/ 0 h 336"/>
                <a:gd name="T42" fmla="*/ 1 w 336"/>
                <a:gd name="T43" fmla="*/ 0 h 336"/>
                <a:gd name="T44" fmla="*/ 1 w 336"/>
                <a:gd name="T45" fmla="*/ 0 h 336"/>
                <a:gd name="T46" fmla="*/ 1 w 336"/>
                <a:gd name="T47" fmla="*/ 0 h 336"/>
                <a:gd name="T48" fmla="*/ 1 w 336"/>
                <a:gd name="T49" fmla="*/ 0 h 336"/>
                <a:gd name="T50" fmla="*/ 1 w 336"/>
                <a:gd name="T51" fmla="*/ 0 h 336"/>
                <a:gd name="T52" fmla="*/ 1 w 336"/>
                <a:gd name="T53" fmla="*/ 0 h 336"/>
                <a:gd name="T54" fmla="*/ 1 w 336"/>
                <a:gd name="T55" fmla="*/ 0 h 336"/>
                <a:gd name="T56" fmla="*/ 1 w 336"/>
                <a:gd name="T57" fmla="*/ 0 h 336"/>
                <a:gd name="T58" fmla="*/ 1 w 336"/>
                <a:gd name="T59" fmla="*/ 0 h 336"/>
                <a:gd name="T60" fmla="*/ 1 w 336"/>
                <a:gd name="T61" fmla="*/ 0 h 336"/>
                <a:gd name="T62" fmla="*/ 1 w 336"/>
                <a:gd name="T63" fmla="*/ 0 h 336"/>
                <a:gd name="T64" fmla="*/ 1 w 336"/>
                <a:gd name="T65" fmla="*/ 0 h 336"/>
                <a:gd name="T66" fmla="*/ 1 w 336"/>
                <a:gd name="T67" fmla="*/ 0 h 336"/>
                <a:gd name="T68" fmla="*/ 1 w 336"/>
                <a:gd name="T69" fmla="*/ 0 h 336"/>
                <a:gd name="T70" fmla="*/ 1 w 336"/>
                <a:gd name="T71" fmla="*/ 0 h 336"/>
                <a:gd name="T72" fmla="*/ 1 w 336"/>
                <a:gd name="T73" fmla="*/ 0 h 336"/>
                <a:gd name="T74" fmla="*/ 1 w 336"/>
                <a:gd name="T75" fmla="*/ 0 h 336"/>
                <a:gd name="T76" fmla="*/ 1 w 336"/>
                <a:gd name="T77" fmla="*/ 0 h 336"/>
                <a:gd name="T78" fmla="*/ 1 w 336"/>
                <a:gd name="T79" fmla="*/ 0 h 336"/>
                <a:gd name="T80" fmla="*/ 1 w 336"/>
                <a:gd name="T81" fmla="*/ 0 h 336"/>
                <a:gd name="T82" fmla="*/ 1 w 336"/>
                <a:gd name="T83" fmla="*/ 0 h 336"/>
                <a:gd name="T84" fmla="*/ 1 w 336"/>
                <a:gd name="T85" fmla="*/ 0 h 336"/>
                <a:gd name="T86" fmla="*/ 1 w 336"/>
                <a:gd name="T87" fmla="*/ 0 h 336"/>
                <a:gd name="T88" fmla="*/ 1 w 336"/>
                <a:gd name="T89" fmla="*/ 0 h 336"/>
                <a:gd name="T90" fmla="*/ 1 w 336"/>
                <a:gd name="T91" fmla="*/ 0 h 336"/>
                <a:gd name="T92" fmla="*/ 1 w 336"/>
                <a:gd name="T93" fmla="*/ 0 h 336"/>
                <a:gd name="T94" fmla="*/ 1 w 336"/>
                <a:gd name="T95" fmla="*/ 0 h 336"/>
                <a:gd name="T96" fmla="*/ 1 w 336"/>
                <a:gd name="T97" fmla="*/ 0 h 3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336"/>
                <a:gd name="T148" fmla="*/ 0 h 336"/>
                <a:gd name="T149" fmla="*/ 336 w 336"/>
                <a:gd name="T150" fmla="*/ 336 h 3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336" h="336">
                  <a:moveTo>
                    <a:pt x="134" y="4"/>
                  </a:moveTo>
                  <a:lnTo>
                    <a:pt x="118" y="8"/>
                  </a:lnTo>
                  <a:lnTo>
                    <a:pt x="102" y="13"/>
                  </a:lnTo>
                  <a:lnTo>
                    <a:pt x="88" y="20"/>
                  </a:lnTo>
                  <a:lnTo>
                    <a:pt x="73" y="29"/>
                  </a:lnTo>
                  <a:lnTo>
                    <a:pt x="61" y="38"/>
                  </a:lnTo>
                  <a:lnTo>
                    <a:pt x="49" y="50"/>
                  </a:lnTo>
                  <a:lnTo>
                    <a:pt x="38" y="61"/>
                  </a:lnTo>
                  <a:lnTo>
                    <a:pt x="27" y="75"/>
                  </a:lnTo>
                  <a:lnTo>
                    <a:pt x="15" y="97"/>
                  </a:lnTo>
                  <a:lnTo>
                    <a:pt x="7" y="120"/>
                  </a:lnTo>
                  <a:lnTo>
                    <a:pt x="2" y="145"/>
                  </a:lnTo>
                  <a:lnTo>
                    <a:pt x="0" y="168"/>
                  </a:lnTo>
                  <a:lnTo>
                    <a:pt x="2" y="188"/>
                  </a:lnTo>
                  <a:lnTo>
                    <a:pt x="6" y="207"/>
                  </a:lnTo>
                  <a:lnTo>
                    <a:pt x="11" y="227"/>
                  </a:lnTo>
                  <a:lnTo>
                    <a:pt x="18" y="245"/>
                  </a:lnTo>
                  <a:lnTo>
                    <a:pt x="29" y="263"/>
                  </a:lnTo>
                  <a:lnTo>
                    <a:pt x="41" y="279"/>
                  </a:lnTo>
                  <a:lnTo>
                    <a:pt x="56" y="295"/>
                  </a:lnTo>
                  <a:lnTo>
                    <a:pt x="73" y="307"/>
                  </a:lnTo>
                  <a:lnTo>
                    <a:pt x="104" y="323"/>
                  </a:lnTo>
                  <a:lnTo>
                    <a:pt x="136" y="332"/>
                  </a:lnTo>
                  <a:lnTo>
                    <a:pt x="168" y="336"/>
                  </a:lnTo>
                  <a:lnTo>
                    <a:pt x="200" y="332"/>
                  </a:lnTo>
                  <a:lnTo>
                    <a:pt x="231" y="323"/>
                  </a:lnTo>
                  <a:lnTo>
                    <a:pt x="259" y="309"/>
                  </a:lnTo>
                  <a:lnTo>
                    <a:pt x="286" y="290"/>
                  </a:lnTo>
                  <a:lnTo>
                    <a:pt x="307" y="263"/>
                  </a:lnTo>
                  <a:lnTo>
                    <a:pt x="323" y="234"/>
                  </a:lnTo>
                  <a:lnTo>
                    <a:pt x="332" y="202"/>
                  </a:lnTo>
                  <a:lnTo>
                    <a:pt x="336" y="170"/>
                  </a:lnTo>
                  <a:lnTo>
                    <a:pt x="332" y="136"/>
                  </a:lnTo>
                  <a:lnTo>
                    <a:pt x="329" y="120"/>
                  </a:lnTo>
                  <a:lnTo>
                    <a:pt x="323" y="104"/>
                  </a:lnTo>
                  <a:lnTo>
                    <a:pt x="316" y="90"/>
                  </a:lnTo>
                  <a:lnTo>
                    <a:pt x="307" y="75"/>
                  </a:lnTo>
                  <a:lnTo>
                    <a:pt x="298" y="63"/>
                  </a:lnTo>
                  <a:lnTo>
                    <a:pt x="286" y="50"/>
                  </a:lnTo>
                  <a:lnTo>
                    <a:pt x="275" y="40"/>
                  </a:lnTo>
                  <a:lnTo>
                    <a:pt x="261" y="29"/>
                  </a:lnTo>
                  <a:lnTo>
                    <a:pt x="247" y="20"/>
                  </a:lnTo>
                  <a:lnTo>
                    <a:pt x="232" y="13"/>
                  </a:lnTo>
                  <a:lnTo>
                    <a:pt x="216" y="8"/>
                  </a:lnTo>
                  <a:lnTo>
                    <a:pt x="200" y="4"/>
                  </a:lnTo>
                  <a:lnTo>
                    <a:pt x="184" y="2"/>
                  </a:lnTo>
                  <a:lnTo>
                    <a:pt x="168" y="0"/>
                  </a:lnTo>
                  <a:lnTo>
                    <a:pt x="150" y="2"/>
                  </a:lnTo>
                  <a:lnTo>
                    <a:pt x="134" y="4"/>
                  </a:lnTo>
                  <a:close/>
                  <a:moveTo>
                    <a:pt x="88" y="288"/>
                  </a:moveTo>
                  <a:lnTo>
                    <a:pt x="65" y="270"/>
                  </a:lnTo>
                  <a:lnTo>
                    <a:pt x="47" y="247"/>
                  </a:lnTo>
                  <a:lnTo>
                    <a:pt x="34" y="222"/>
                  </a:lnTo>
                  <a:lnTo>
                    <a:pt x="27" y="197"/>
                  </a:lnTo>
                  <a:lnTo>
                    <a:pt x="24" y="168"/>
                  </a:lnTo>
                  <a:lnTo>
                    <a:pt x="27" y="141"/>
                  </a:lnTo>
                  <a:lnTo>
                    <a:pt x="34" y="115"/>
                  </a:lnTo>
                  <a:lnTo>
                    <a:pt x="49" y="90"/>
                  </a:lnTo>
                  <a:lnTo>
                    <a:pt x="57" y="79"/>
                  </a:lnTo>
                  <a:lnTo>
                    <a:pt x="66" y="68"/>
                  </a:lnTo>
                  <a:lnTo>
                    <a:pt x="77" y="58"/>
                  </a:lnTo>
                  <a:lnTo>
                    <a:pt x="88" y="50"/>
                  </a:lnTo>
                  <a:lnTo>
                    <a:pt x="100" y="43"/>
                  </a:lnTo>
                  <a:lnTo>
                    <a:pt x="113" y="36"/>
                  </a:lnTo>
                  <a:lnTo>
                    <a:pt x="125" y="33"/>
                  </a:lnTo>
                  <a:lnTo>
                    <a:pt x="140" y="29"/>
                  </a:lnTo>
                  <a:lnTo>
                    <a:pt x="154" y="27"/>
                  </a:lnTo>
                  <a:lnTo>
                    <a:pt x="168" y="25"/>
                  </a:lnTo>
                  <a:lnTo>
                    <a:pt x="181" y="25"/>
                  </a:lnTo>
                  <a:lnTo>
                    <a:pt x="195" y="29"/>
                  </a:lnTo>
                  <a:lnTo>
                    <a:pt x="209" y="33"/>
                  </a:lnTo>
                  <a:lnTo>
                    <a:pt x="222" y="36"/>
                  </a:lnTo>
                  <a:lnTo>
                    <a:pt x="234" y="43"/>
                  </a:lnTo>
                  <a:lnTo>
                    <a:pt x="247" y="50"/>
                  </a:lnTo>
                  <a:lnTo>
                    <a:pt x="257" y="59"/>
                  </a:lnTo>
                  <a:lnTo>
                    <a:pt x="268" y="68"/>
                  </a:lnTo>
                  <a:lnTo>
                    <a:pt x="279" y="79"/>
                  </a:lnTo>
                  <a:lnTo>
                    <a:pt x="286" y="90"/>
                  </a:lnTo>
                  <a:lnTo>
                    <a:pt x="293" y="102"/>
                  </a:lnTo>
                  <a:lnTo>
                    <a:pt x="300" y="115"/>
                  </a:lnTo>
                  <a:lnTo>
                    <a:pt x="304" y="127"/>
                  </a:lnTo>
                  <a:lnTo>
                    <a:pt x="307" y="141"/>
                  </a:lnTo>
                  <a:lnTo>
                    <a:pt x="311" y="170"/>
                  </a:lnTo>
                  <a:lnTo>
                    <a:pt x="307" y="197"/>
                  </a:lnTo>
                  <a:lnTo>
                    <a:pt x="300" y="224"/>
                  </a:lnTo>
                  <a:lnTo>
                    <a:pt x="286" y="249"/>
                  </a:lnTo>
                  <a:lnTo>
                    <a:pt x="268" y="272"/>
                  </a:lnTo>
                  <a:lnTo>
                    <a:pt x="245" y="288"/>
                  </a:lnTo>
                  <a:lnTo>
                    <a:pt x="220" y="302"/>
                  </a:lnTo>
                  <a:lnTo>
                    <a:pt x="195" y="309"/>
                  </a:lnTo>
                  <a:lnTo>
                    <a:pt x="166" y="311"/>
                  </a:lnTo>
                  <a:lnTo>
                    <a:pt x="140" y="309"/>
                  </a:lnTo>
                  <a:lnTo>
                    <a:pt x="113" y="300"/>
                  </a:lnTo>
                  <a:lnTo>
                    <a:pt x="88" y="288"/>
                  </a:lnTo>
                  <a:close/>
                  <a:moveTo>
                    <a:pt x="27" y="75"/>
                  </a:moveTo>
                  <a:lnTo>
                    <a:pt x="27" y="75"/>
                  </a:lnTo>
                  <a:close/>
                </a:path>
              </a:pathLst>
            </a:custGeom>
            <a:solidFill>
              <a:srgbClr val="000000"/>
            </a:solidFill>
            <a:ln w="9525">
              <a:noFill/>
              <a:round/>
              <a:headEnd/>
              <a:tailEnd/>
            </a:ln>
          </p:spPr>
          <p:txBody>
            <a:bodyPr/>
            <a:lstStyle/>
            <a:p>
              <a:endParaRPr lang="ja-JP" altLang="en-US"/>
            </a:p>
          </p:txBody>
        </p:sp>
        <p:sp>
          <p:nvSpPr>
            <p:cNvPr id="107" name="Freeform 71"/>
            <p:cNvSpPr>
              <a:spLocks/>
            </p:cNvSpPr>
            <p:nvPr/>
          </p:nvSpPr>
          <p:spPr bwMode="auto">
            <a:xfrm>
              <a:off x="2515" y="2522"/>
              <a:ext cx="51" cy="51"/>
            </a:xfrm>
            <a:custGeom>
              <a:avLst/>
              <a:gdLst>
                <a:gd name="T0" fmla="*/ 1 w 102"/>
                <a:gd name="T1" fmla="*/ 0 h 104"/>
                <a:gd name="T2" fmla="*/ 0 w 102"/>
                <a:gd name="T3" fmla="*/ 0 h 104"/>
                <a:gd name="T4" fmla="*/ 0 w 102"/>
                <a:gd name="T5" fmla="*/ 0 h 104"/>
                <a:gd name="T6" fmla="*/ 1 w 102"/>
                <a:gd name="T7" fmla="*/ 0 h 104"/>
                <a:gd name="T8" fmla="*/ 1 w 102"/>
                <a:gd name="T9" fmla="*/ 0 h 104"/>
                <a:gd name="T10" fmla="*/ 1 w 102"/>
                <a:gd name="T11" fmla="*/ 0 h 104"/>
                <a:gd name="T12" fmla="*/ 1 w 102"/>
                <a:gd name="T13" fmla="*/ 0 h 104"/>
                <a:gd name="T14" fmla="*/ 1 w 102"/>
                <a:gd name="T15" fmla="*/ 0 h 104"/>
                <a:gd name="T16" fmla="*/ 1 w 102"/>
                <a:gd name="T17" fmla="*/ 0 h 104"/>
                <a:gd name="T18" fmla="*/ 1 w 102"/>
                <a:gd name="T19" fmla="*/ 0 h 104"/>
                <a:gd name="T20" fmla="*/ 1 w 102"/>
                <a:gd name="T21" fmla="*/ 0 h 104"/>
                <a:gd name="T22" fmla="*/ 1 w 102"/>
                <a:gd name="T23" fmla="*/ 0 h 104"/>
                <a:gd name="T24" fmla="*/ 1 w 102"/>
                <a:gd name="T25" fmla="*/ 0 h 104"/>
                <a:gd name="T26" fmla="*/ 1 w 102"/>
                <a:gd name="T27" fmla="*/ 0 h 104"/>
                <a:gd name="T28" fmla="*/ 1 w 102"/>
                <a:gd name="T29" fmla="*/ 0 h 104"/>
                <a:gd name="T30" fmla="*/ 1 w 102"/>
                <a:gd name="T31" fmla="*/ 0 h 104"/>
                <a:gd name="T32" fmla="*/ 1 w 102"/>
                <a:gd name="T33" fmla="*/ 0 h 104"/>
                <a:gd name="T34" fmla="*/ 1 w 102"/>
                <a:gd name="T35" fmla="*/ 0 h 104"/>
                <a:gd name="T36" fmla="*/ 1 w 102"/>
                <a:gd name="T37" fmla="*/ 0 h 104"/>
                <a:gd name="T38" fmla="*/ 1 w 102"/>
                <a:gd name="T39" fmla="*/ 0 h 104"/>
                <a:gd name="T40" fmla="*/ 1 w 102"/>
                <a:gd name="T41" fmla="*/ 0 h 104"/>
                <a:gd name="T42" fmla="*/ 1 w 102"/>
                <a:gd name="T43" fmla="*/ 0 h 104"/>
                <a:gd name="T44" fmla="*/ 1 w 102"/>
                <a:gd name="T45" fmla="*/ 0 h 104"/>
                <a:gd name="T46" fmla="*/ 1 w 102"/>
                <a:gd name="T47" fmla="*/ 0 h 104"/>
                <a:gd name="T48" fmla="*/ 1 w 102"/>
                <a:gd name="T49" fmla="*/ 0 h 104"/>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02"/>
                <a:gd name="T76" fmla="*/ 0 h 104"/>
                <a:gd name="T77" fmla="*/ 102 w 102"/>
                <a:gd name="T78" fmla="*/ 104 h 104"/>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02" h="104">
                  <a:moveTo>
                    <a:pt x="7" y="24"/>
                  </a:moveTo>
                  <a:lnTo>
                    <a:pt x="0" y="42"/>
                  </a:lnTo>
                  <a:lnTo>
                    <a:pt x="0" y="61"/>
                  </a:lnTo>
                  <a:lnTo>
                    <a:pt x="7" y="81"/>
                  </a:lnTo>
                  <a:lnTo>
                    <a:pt x="22" y="95"/>
                  </a:lnTo>
                  <a:lnTo>
                    <a:pt x="31" y="100"/>
                  </a:lnTo>
                  <a:lnTo>
                    <a:pt x="41" y="104"/>
                  </a:lnTo>
                  <a:lnTo>
                    <a:pt x="52" y="104"/>
                  </a:lnTo>
                  <a:lnTo>
                    <a:pt x="61" y="104"/>
                  </a:lnTo>
                  <a:lnTo>
                    <a:pt x="72" y="100"/>
                  </a:lnTo>
                  <a:lnTo>
                    <a:pt x="81" y="95"/>
                  </a:lnTo>
                  <a:lnTo>
                    <a:pt x="88" y="90"/>
                  </a:lnTo>
                  <a:lnTo>
                    <a:pt x="95" y="81"/>
                  </a:lnTo>
                  <a:lnTo>
                    <a:pt x="102" y="63"/>
                  </a:lnTo>
                  <a:lnTo>
                    <a:pt x="102" y="42"/>
                  </a:lnTo>
                  <a:lnTo>
                    <a:pt x="95" y="24"/>
                  </a:lnTo>
                  <a:lnTo>
                    <a:pt x="81" y="9"/>
                  </a:lnTo>
                  <a:lnTo>
                    <a:pt x="72" y="4"/>
                  </a:lnTo>
                  <a:lnTo>
                    <a:pt x="61" y="2"/>
                  </a:lnTo>
                  <a:lnTo>
                    <a:pt x="50" y="0"/>
                  </a:lnTo>
                  <a:lnTo>
                    <a:pt x="41" y="2"/>
                  </a:lnTo>
                  <a:lnTo>
                    <a:pt x="31" y="4"/>
                  </a:lnTo>
                  <a:lnTo>
                    <a:pt x="22" y="9"/>
                  </a:lnTo>
                  <a:lnTo>
                    <a:pt x="15" y="17"/>
                  </a:lnTo>
                  <a:lnTo>
                    <a:pt x="7" y="24"/>
                  </a:lnTo>
                  <a:close/>
                </a:path>
              </a:pathLst>
            </a:custGeom>
            <a:solidFill>
              <a:srgbClr val="FFFFFF"/>
            </a:solidFill>
            <a:ln w="9525">
              <a:noFill/>
              <a:round/>
              <a:headEnd/>
              <a:tailEnd/>
            </a:ln>
          </p:spPr>
          <p:txBody>
            <a:bodyPr/>
            <a:lstStyle/>
            <a:p>
              <a:endParaRPr lang="ja-JP" altLang="en-US"/>
            </a:p>
          </p:txBody>
        </p:sp>
        <p:sp>
          <p:nvSpPr>
            <p:cNvPr id="108" name="Freeform 72"/>
            <p:cNvSpPr>
              <a:spLocks noEditPoints="1"/>
            </p:cNvSpPr>
            <p:nvPr/>
          </p:nvSpPr>
          <p:spPr bwMode="auto">
            <a:xfrm>
              <a:off x="2505" y="2512"/>
              <a:ext cx="71" cy="71"/>
            </a:xfrm>
            <a:custGeom>
              <a:avLst/>
              <a:gdLst>
                <a:gd name="T0" fmla="*/ 1 w 141"/>
                <a:gd name="T1" fmla="*/ 0 h 143"/>
                <a:gd name="T2" fmla="*/ 1 w 141"/>
                <a:gd name="T3" fmla="*/ 0 h 143"/>
                <a:gd name="T4" fmla="*/ 1 w 141"/>
                <a:gd name="T5" fmla="*/ 0 h 143"/>
                <a:gd name="T6" fmla="*/ 0 w 141"/>
                <a:gd name="T7" fmla="*/ 0 h 143"/>
                <a:gd name="T8" fmla="*/ 0 w 141"/>
                <a:gd name="T9" fmla="*/ 0 h 143"/>
                <a:gd name="T10" fmla="*/ 0 w 141"/>
                <a:gd name="T11" fmla="*/ 0 h 143"/>
                <a:gd name="T12" fmla="*/ 1 w 141"/>
                <a:gd name="T13" fmla="*/ 0 h 143"/>
                <a:gd name="T14" fmla="*/ 1 w 141"/>
                <a:gd name="T15" fmla="*/ 0 h 143"/>
                <a:gd name="T16" fmla="*/ 1 w 141"/>
                <a:gd name="T17" fmla="*/ 0 h 143"/>
                <a:gd name="T18" fmla="*/ 1 w 141"/>
                <a:gd name="T19" fmla="*/ 0 h 143"/>
                <a:gd name="T20" fmla="*/ 1 w 141"/>
                <a:gd name="T21" fmla="*/ 0 h 143"/>
                <a:gd name="T22" fmla="*/ 1 w 141"/>
                <a:gd name="T23" fmla="*/ 0 h 143"/>
                <a:gd name="T24" fmla="*/ 1 w 141"/>
                <a:gd name="T25" fmla="*/ 0 h 143"/>
                <a:gd name="T26" fmla="*/ 1 w 141"/>
                <a:gd name="T27" fmla="*/ 0 h 143"/>
                <a:gd name="T28" fmla="*/ 1 w 141"/>
                <a:gd name="T29" fmla="*/ 0 h 143"/>
                <a:gd name="T30" fmla="*/ 1 w 141"/>
                <a:gd name="T31" fmla="*/ 0 h 143"/>
                <a:gd name="T32" fmla="*/ 1 w 141"/>
                <a:gd name="T33" fmla="*/ 0 h 143"/>
                <a:gd name="T34" fmla="*/ 1 w 141"/>
                <a:gd name="T35" fmla="*/ 0 h 143"/>
                <a:gd name="T36" fmla="*/ 1 w 141"/>
                <a:gd name="T37" fmla="*/ 0 h 143"/>
                <a:gd name="T38" fmla="*/ 1 w 141"/>
                <a:gd name="T39" fmla="*/ 0 h 143"/>
                <a:gd name="T40" fmla="*/ 1 w 141"/>
                <a:gd name="T41" fmla="*/ 0 h 143"/>
                <a:gd name="T42" fmla="*/ 1 w 141"/>
                <a:gd name="T43" fmla="*/ 0 h 143"/>
                <a:gd name="T44" fmla="*/ 1 w 141"/>
                <a:gd name="T45" fmla="*/ 0 h 143"/>
                <a:gd name="T46" fmla="*/ 1 w 141"/>
                <a:gd name="T47" fmla="*/ 0 h 143"/>
                <a:gd name="T48" fmla="*/ 1 w 141"/>
                <a:gd name="T49" fmla="*/ 0 h 143"/>
                <a:gd name="T50" fmla="*/ 1 w 141"/>
                <a:gd name="T51" fmla="*/ 0 h 143"/>
                <a:gd name="T52" fmla="*/ 1 w 141"/>
                <a:gd name="T53" fmla="*/ 0 h 143"/>
                <a:gd name="T54" fmla="*/ 1 w 141"/>
                <a:gd name="T55" fmla="*/ 0 h 143"/>
                <a:gd name="T56" fmla="*/ 1 w 141"/>
                <a:gd name="T57" fmla="*/ 0 h 143"/>
                <a:gd name="T58" fmla="*/ 1 w 141"/>
                <a:gd name="T59" fmla="*/ 0 h 143"/>
                <a:gd name="T60" fmla="*/ 1 w 141"/>
                <a:gd name="T61" fmla="*/ 0 h 143"/>
                <a:gd name="T62" fmla="*/ 1 w 141"/>
                <a:gd name="T63" fmla="*/ 0 h 143"/>
                <a:gd name="T64" fmla="*/ 1 w 141"/>
                <a:gd name="T65" fmla="*/ 0 h 143"/>
                <a:gd name="T66" fmla="*/ 1 w 141"/>
                <a:gd name="T67" fmla="*/ 0 h 143"/>
                <a:gd name="T68" fmla="*/ 1 w 141"/>
                <a:gd name="T69" fmla="*/ 0 h 143"/>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41"/>
                <a:gd name="T106" fmla="*/ 0 h 143"/>
                <a:gd name="T107" fmla="*/ 141 w 141"/>
                <a:gd name="T108" fmla="*/ 143 h 143"/>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41" h="143">
                  <a:moveTo>
                    <a:pt x="57" y="2"/>
                  </a:moveTo>
                  <a:lnTo>
                    <a:pt x="44" y="7"/>
                  </a:lnTo>
                  <a:lnTo>
                    <a:pt x="32" y="12"/>
                  </a:lnTo>
                  <a:lnTo>
                    <a:pt x="21" y="21"/>
                  </a:lnTo>
                  <a:lnTo>
                    <a:pt x="12" y="32"/>
                  </a:lnTo>
                  <a:lnTo>
                    <a:pt x="7" y="41"/>
                  </a:lnTo>
                  <a:lnTo>
                    <a:pt x="3" y="52"/>
                  </a:lnTo>
                  <a:lnTo>
                    <a:pt x="0" y="61"/>
                  </a:lnTo>
                  <a:lnTo>
                    <a:pt x="0" y="71"/>
                  </a:lnTo>
                  <a:lnTo>
                    <a:pt x="0" y="75"/>
                  </a:lnTo>
                  <a:lnTo>
                    <a:pt x="0" y="78"/>
                  </a:lnTo>
                  <a:lnTo>
                    <a:pt x="0" y="82"/>
                  </a:lnTo>
                  <a:lnTo>
                    <a:pt x="1" y="86"/>
                  </a:lnTo>
                  <a:lnTo>
                    <a:pt x="5" y="98"/>
                  </a:lnTo>
                  <a:lnTo>
                    <a:pt x="12" y="110"/>
                  </a:lnTo>
                  <a:lnTo>
                    <a:pt x="19" y="121"/>
                  </a:lnTo>
                  <a:lnTo>
                    <a:pt x="30" y="130"/>
                  </a:lnTo>
                  <a:lnTo>
                    <a:pt x="43" y="137"/>
                  </a:lnTo>
                  <a:lnTo>
                    <a:pt x="57" y="141"/>
                  </a:lnTo>
                  <a:lnTo>
                    <a:pt x="71" y="143"/>
                  </a:lnTo>
                  <a:lnTo>
                    <a:pt x="84" y="141"/>
                  </a:lnTo>
                  <a:lnTo>
                    <a:pt x="96" y="137"/>
                  </a:lnTo>
                  <a:lnTo>
                    <a:pt x="109" y="130"/>
                  </a:lnTo>
                  <a:lnTo>
                    <a:pt x="119" y="121"/>
                  </a:lnTo>
                  <a:lnTo>
                    <a:pt x="128" y="110"/>
                  </a:lnTo>
                  <a:lnTo>
                    <a:pt x="135" y="98"/>
                  </a:lnTo>
                  <a:lnTo>
                    <a:pt x="139" y="86"/>
                  </a:lnTo>
                  <a:lnTo>
                    <a:pt x="141" y="71"/>
                  </a:lnTo>
                  <a:lnTo>
                    <a:pt x="139" y="59"/>
                  </a:lnTo>
                  <a:lnTo>
                    <a:pt x="135" y="44"/>
                  </a:lnTo>
                  <a:lnTo>
                    <a:pt x="128" y="32"/>
                  </a:lnTo>
                  <a:lnTo>
                    <a:pt x="119" y="21"/>
                  </a:lnTo>
                  <a:lnTo>
                    <a:pt x="109" y="12"/>
                  </a:lnTo>
                  <a:lnTo>
                    <a:pt x="98" y="7"/>
                  </a:lnTo>
                  <a:lnTo>
                    <a:pt x="84" y="2"/>
                  </a:lnTo>
                  <a:lnTo>
                    <a:pt x="71" y="0"/>
                  </a:lnTo>
                  <a:lnTo>
                    <a:pt x="57" y="2"/>
                  </a:lnTo>
                  <a:close/>
                  <a:moveTo>
                    <a:pt x="51" y="100"/>
                  </a:moveTo>
                  <a:lnTo>
                    <a:pt x="46" y="96"/>
                  </a:lnTo>
                  <a:lnTo>
                    <a:pt x="43" y="91"/>
                  </a:lnTo>
                  <a:lnTo>
                    <a:pt x="39" y="86"/>
                  </a:lnTo>
                  <a:lnTo>
                    <a:pt x="37" y="78"/>
                  </a:lnTo>
                  <a:lnTo>
                    <a:pt x="37" y="71"/>
                  </a:lnTo>
                  <a:lnTo>
                    <a:pt x="37" y="66"/>
                  </a:lnTo>
                  <a:lnTo>
                    <a:pt x="39" y="59"/>
                  </a:lnTo>
                  <a:lnTo>
                    <a:pt x="43" y="53"/>
                  </a:lnTo>
                  <a:lnTo>
                    <a:pt x="46" y="48"/>
                  </a:lnTo>
                  <a:lnTo>
                    <a:pt x="51" y="44"/>
                  </a:lnTo>
                  <a:lnTo>
                    <a:pt x="57" y="41"/>
                  </a:lnTo>
                  <a:lnTo>
                    <a:pt x="64" y="39"/>
                  </a:lnTo>
                  <a:lnTo>
                    <a:pt x="71" y="39"/>
                  </a:lnTo>
                  <a:lnTo>
                    <a:pt x="76" y="39"/>
                  </a:lnTo>
                  <a:lnTo>
                    <a:pt x="84" y="41"/>
                  </a:lnTo>
                  <a:lnTo>
                    <a:pt x="89" y="44"/>
                  </a:lnTo>
                  <a:lnTo>
                    <a:pt x="94" y="48"/>
                  </a:lnTo>
                  <a:lnTo>
                    <a:pt x="98" y="53"/>
                  </a:lnTo>
                  <a:lnTo>
                    <a:pt x="101" y="59"/>
                  </a:lnTo>
                  <a:lnTo>
                    <a:pt x="103" y="66"/>
                  </a:lnTo>
                  <a:lnTo>
                    <a:pt x="103" y="71"/>
                  </a:lnTo>
                  <a:lnTo>
                    <a:pt x="103" y="78"/>
                  </a:lnTo>
                  <a:lnTo>
                    <a:pt x="101" y="84"/>
                  </a:lnTo>
                  <a:lnTo>
                    <a:pt x="98" y="91"/>
                  </a:lnTo>
                  <a:lnTo>
                    <a:pt x="89" y="100"/>
                  </a:lnTo>
                  <a:lnTo>
                    <a:pt x="76" y="103"/>
                  </a:lnTo>
                  <a:lnTo>
                    <a:pt x="64" y="103"/>
                  </a:lnTo>
                  <a:lnTo>
                    <a:pt x="51" y="100"/>
                  </a:lnTo>
                  <a:close/>
                  <a:moveTo>
                    <a:pt x="12" y="32"/>
                  </a:moveTo>
                  <a:lnTo>
                    <a:pt x="12" y="32"/>
                  </a:lnTo>
                  <a:close/>
                </a:path>
              </a:pathLst>
            </a:custGeom>
            <a:solidFill>
              <a:srgbClr val="000000"/>
            </a:solidFill>
            <a:ln w="9525">
              <a:noFill/>
              <a:round/>
              <a:headEnd/>
              <a:tailEnd/>
            </a:ln>
          </p:spPr>
          <p:txBody>
            <a:bodyPr/>
            <a:lstStyle/>
            <a:p>
              <a:endParaRPr lang="ja-JP" altLang="en-US"/>
            </a:p>
          </p:txBody>
        </p:sp>
        <p:sp>
          <p:nvSpPr>
            <p:cNvPr id="109" name="Freeform 73"/>
            <p:cNvSpPr>
              <a:spLocks/>
            </p:cNvSpPr>
            <p:nvPr/>
          </p:nvSpPr>
          <p:spPr bwMode="auto">
            <a:xfrm>
              <a:off x="2101" y="2593"/>
              <a:ext cx="239" cy="347"/>
            </a:xfrm>
            <a:custGeom>
              <a:avLst/>
              <a:gdLst>
                <a:gd name="T0" fmla="*/ 1 w 478"/>
                <a:gd name="T1" fmla="*/ 1 h 694"/>
                <a:gd name="T2" fmla="*/ 0 w 478"/>
                <a:gd name="T3" fmla="*/ 1 h 694"/>
                <a:gd name="T4" fmla="*/ 1 w 478"/>
                <a:gd name="T5" fmla="*/ 1 h 694"/>
                <a:gd name="T6" fmla="*/ 1 w 478"/>
                <a:gd name="T7" fmla="*/ 1 h 694"/>
                <a:gd name="T8" fmla="*/ 1 w 478"/>
                <a:gd name="T9" fmla="*/ 1 h 694"/>
                <a:gd name="T10" fmla="*/ 1 w 478"/>
                <a:gd name="T11" fmla="*/ 0 h 694"/>
                <a:gd name="T12" fmla="*/ 1 w 478"/>
                <a:gd name="T13" fmla="*/ 1 h 694"/>
                <a:gd name="T14" fmla="*/ 0 60000 65536"/>
                <a:gd name="T15" fmla="*/ 0 60000 65536"/>
                <a:gd name="T16" fmla="*/ 0 60000 65536"/>
                <a:gd name="T17" fmla="*/ 0 60000 65536"/>
                <a:gd name="T18" fmla="*/ 0 60000 65536"/>
                <a:gd name="T19" fmla="*/ 0 60000 65536"/>
                <a:gd name="T20" fmla="*/ 0 60000 65536"/>
                <a:gd name="T21" fmla="*/ 0 w 478"/>
                <a:gd name="T22" fmla="*/ 0 h 694"/>
                <a:gd name="T23" fmla="*/ 478 w 478"/>
                <a:gd name="T24" fmla="*/ 694 h 69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78" h="694">
                  <a:moveTo>
                    <a:pt x="125" y="280"/>
                  </a:moveTo>
                  <a:lnTo>
                    <a:pt x="0" y="627"/>
                  </a:lnTo>
                  <a:lnTo>
                    <a:pt x="114" y="694"/>
                  </a:lnTo>
                  <a:lnTo>
                    <a:pt x="353" y="412"/>
                  </a:lnTo>
                  <a:lnTo>
                    <a:pt x="478" y="66"/>
                  </a:lnTo>
                  <a:lnTo>
                    <a:pt x="364" y="0"/>
                  </a:lnTo>
                  <a:lnTo>
                    <a:pt x="125" y="280"/>
                  </a:lnTo>
                  <a:close/>
                </a:path>
              </a:pathLst>
            </a:custGeom>
            <a:solidFill>
              <a:srgbClr val="000000"/>
            </a:solidFill>
            <a:ln w="9525">
              <a:noFill/>
              <a:round/>
              <a:headEnd/>
              <a:tailEnd/>
            </a:ln>
          </p:spPr>
          <p:txBody>
            <a:bodyPr/>
            <a:lstStyle/>
            <a:p>
              <a:endParaRPr lang="ja-JP" altLang="en-US"/>
            </a:p>
          </p:txBody>
        </p:sp>
        <p:sp>
          <p:nvSpPr>
            <p:cNvPr id="110" name="Freeform 74"/>
            <p:cNvSpPr>
              <a:spLocks/>
            </p:cNvSpPr>
            <p:nvPr/>
          </p:nvSpPr>
          <p:spPr bwMode="auto">
            <a:xfrm>
              <a:off x="2047" y="2647"/>
              <a:ext cx="347" cy="239"/>
            </a:xfrm>
            <a:custGeom>
              <a:avLst/>
              <a:gdLst>
                <a:gd name="T0" fmla="*/ 1 w 693"/>
                <a:gd name="T1" fmla="*/ 0 h 479"/>
                <a:gd name="T2" fmla="*/ 2 w 693"/>
                <a:gd name="T3" fmla="*/ 0 h 479"/>
                <a:gd name="T4" fmla="*/ 2 w 693"/>
                <a:gd name="T5" fmla="*/ 0 h 479"/>
                <a:gd name="T6" fmla="*/ 1 w 693"/>
                <a:gd name="T7" fmla="*/ 0 h 479"/>
                <a:gd name="T8" fmla="*/ 1 w 693"/>
                <a:gd name="T9" fmla="*/ 0 h 479"/>
                <a:gd name="T10" fmla="*/ 0 w 693"/>
                <a:gd name="T11" fmla="*/ 0 h 479"/>
                <a:gd name="T12" fmla="*/ 1 w 693"/>
                <a:gd name="T13" fmla="*/ 0 h 479"/>
                <a:gd name="T14" fmla="*/ 0 60000 65536"/>
                <a:gd name="T15" fmla="*/ 0 60000 65536"/>
                <a:gd name="T16" fmla="*/ 0 60000 65536"/>
                <a:gd name="T17" fmla="*/ 0 60000 65536"/>
                <a:gd name="T18" fmla="*/ 0 60000 65536"/>
                <a:gd name="T19" fmla="*/ 0 60000 65536"/>
                <a:gd name="T20" fmla="*/ 0 60000 65536"/>
                <a:gd name="T21" fmla="*/ 0 w 693"/>
                <a:gd name="T22" fmla="*/ 0 h 479"/>
                <a:gd name="T23" fmla="*/ 693 w 693"/>
                <a:gd name="T24" fmla="*/ 479 h 47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93" h="479">
                  <a:moveTo>
                    <a:pt x="280" y="354"/>
                  </a:moveTo>
                  <a:lnTo>
                    <a:pt x="627" y="479"/>
                  </a:lnTo>
                  <a:lnTo>
                    <a:pt x="693" y="364"/>
                  </a:lnTo>
                  <a:lnTo>
                    <a:pt x="412" y="125"/>
                  </a:lnTo>
                  <a:lnTo>
                    <a:pt x="66" y="0"/>
                  </a:lnTo>
                  <a:lnTo>
                    <a:pt x="0" y="115"/>
                  </a:lnTo>
                  <a:lnTo>
                    <a:pt x="280" y="354"/>
                  </a:lnTo>
                  <a:close/>
                </a:path>
              </a:pathLst>
            </a:custGeom>
            <a:solidFill>
              <a:srgbClr val="000000"/>
            </a:solidFill>
            <a:ln w="9525">
              <a:noFill/>
              <a:round/>
              <a:headEnd/>
              <a:tailEnd/>
            </a:ln>
          </p:spPr>
          <p:txBody>
            <a:bodyPr/>
            <a:lstStyle/>
            <a:p>
              <a:endParaRPr lang="ja-JP" altLang="en-US"/>
            </a:p>
          </p:txBody>
        </p:sp>
        <p:sp>
          <p:nvSpPr>
            <p:cNvPr id="111" name="Freeform 75"/>
            <p:cNvSpPr>
              <a:spLocks/>
            </p:cNvSpPr>
            <p:nvPr/>
          </p:nvSpPr>
          <p:spPr bwMode="auto">
            <a:xfrm>
              <a:off x="2141" y="2582"/>
              <a:ext cx="157" cy="368"/>
            </a:xfrm>
            <a:custGeom>
              <a:avLst/>
              <a:gdLst>
                <a:gd name="T0" fmla="*/ 0 w 315"/>
                <a:gd name="T1" fmla="*/ 1 h 735"/>
                <a:gd name="T2" fmla="*/ 0 w 315"/>
                <a:gd name="T3" fmla="*/ 2 h 735"/>
                <a:gd name="T4" fmla="*/ 0 w 315"/>
                <a:gd name="T5" fmla="*/ 2 h 735"/>
                <a:gd name="T6" fmla="*/ 0 w 315"/>
                <a:gd name="T7" fmla="*/ 1 h 735"/>
                <a:gd name="T8" fmla="*/ 0 w 315"/>
                <a:gd name="T9" fmla="*/ 0 h 735"/>
                <a:gd name="T10" fmla="*/ 0 w 315"/>
                <a:gd name="T11" fmla="*/ 1 h 735"/>
                <a:gd name="T12" fmla="*/ 0 w 315"/>
                <a:gd name="T13" fmla="*/ 1 h 735"/>
                <a:gd name="T14" fmla="*/ 0 60000 65536"/>
                <a:gd name="T15" fmla="*/ 0 60000 65536"/>
                <a:gd name="T16" fmla="*/ 0 60000 65536"/>
                <a:gd name="T17" fmla="*/ 0 60000 65536"/>
                <a:gd name="T18" fmla="*/ 0 60000 65536"/>
                <a:gd name="T19" fmla="*/ 0 60000 65536"/>
                <a:gd name="T20" fmla="*/ 0 60000 65536"/>
                <a:gd name="T21" fmla="*/ 0 w 315"/>
                <a:gd name="T22" fmla="*/ 0 h 735"/>
                <a:gd name="T23" fmla="*/ 315 w 315"/>
                <a:gd name="T24" fmla="*/ 735 h 73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15" h="735">
                  <a:moveTo>
                    <a:pt x="31" y="401"/>
                  </a:moveTo>
                  <a:lnTo>
                    <a:pt x="188" y="735"/>
                  </a:lnTo>
                  <a:lnTo>
                    <a:pt x="315" y="701"/>
                  </a:lnTo>
                  <a:lnTo>
                    <a:pt x="286" y="334"/>
                  </a:lnTo>
                  <a:lnTo>
                    <a:pt x="129" y="0"/>
                  </a:lnTo>
                  <a:lnTo>
                    <a:pt x="0" y="34"/>
                  </a:lnTo>
                  <a:lnTo>
                    <a:pt x="31" y="401"/>
                  </a:lnTo>
                  <a:close/>
                </a:path>
              </a:pathLst>
            </a:custGeom>
            <a:solidFill>
              <a:srgbClr val="000000"/>
            </a:solidFill>
            <a:ln w="9525">
              <a:noFill/>
              <a:round/>
              <a:headEnd/>
              <a:tailEnd/>
            </a:ln>
          </p:spPr>
          <p:txBody>
            <a:bodyPr/>
            <a:lstStyle/>
            <a:p>
              <a:endParaRPr lang="ja-JP" altLang="en-US"/>
            </a:p>
          </p:txBody>
        </p:sp>
        <p:sp>
          <p:nvSpPr>
            <p:cNvPr id="112" name="Freeform 76"/>
            <p:cNvSpPr>
              <a:spLocks/>
            </p:cNvSpPr>
            <p:nvPr/>
          </p:nvSpPr>
          <p:spPr bwMode="auto">
            <a:xfrm>
              <a:off x="2037" y="2688"/>
              <a:ext cx="367" cy="157"/>
            </a:xfrm>
            <a:custGeom>
              <a:avLst/>
              <a:gdLst>
                <a:gd name="T0" fmla="*/ 1 w 733"/>
                <a:gd name="T1" fmla="*/ 1 h 314"/>
                <a:gd name="T2" fmla="*/ 2 w 733"/>
                <a:gd name="T3" fmla="*/ 1 h 314"/>
                <a:gd name="T4" fmla="*/ 2 w 733"/>
                <a:gd name="T5" fmla="*/ 0 h 314"/>
                <a:gd name="T6" fmla="*/ 1 w 733"/>
                <a:gd name="T7" fmla="*/ 1 h 314"/>
                <a:gd name="T8" fmla="*/ 0 w 733"/>
                <a:gd name="T9" fmla="*/ 1 h 314"/>
                <a:gd name="T10" fmla="*/ 1 w 733"/>
                <a:gd name="T11" fmla="*/ 1 h 314"/>
                <a:gd name="T12" fmla="*/ 1 w 733"/>
                <a:gd name="T13" fmla="*/ 1 h 314"/>
                <a:gd name="T14" fmla="*/ 0 60000 65536"/>
                <a:gd name="T15" fmla="*/ 0 60000 65536"/>
                <a:gd name="T16" fmla="*/ 0 60000 65536"/>
                <a:gd name="T17" fmla="*/ 0 60000 65536"/>
                <a:gd name="T18" fmla="*/ 0 60000 65536"/>
                <a:gd name="T19" fmla="*/ 0 60000 65536"/>
                <a:gd name="T20" fmla="*/ 0 60000 65536"/>
                <a:gd name="T21" fmla="*/ 0 w 733"/>
                <a:gd name="T22" fmla="*/ 0 h 314"/>
                <a:gd name="T23" fmla="*/ 733 w 733"/>
                <a:gd name="T24" fmla="*/ 314 h 31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3" h="314">
                  <a:moveTo>
                    <a:pt x="399" y="284"/>
                  </a:moveTo>
                  <a:lnTo>
                    <a:pt x="733" y="127"/>
                  </a:lnTo>
                  <a:lnTo>
                    <a:pt x="699" y="0"/>
                  </a:lnTo>
                  <a:lnTo>
                    <a:pt x="332" y="31"/>
                  </a:lnTo>
                  <a:lnTo>
                    <a:pt x="0" y="188"/>
                  </a:lnTo>
                  <a:lnTo>
                    <a:pt x="33" y="314"/>
                  </a:lnTo>
                  <a:lnTo>
                    <a:pt x="399" y="284"/>
                  </a:lnTo>
                  <a:close/>
                </a:path>
              </a:pathLst>
            </a:custGeom>
            <a:solidFill>
              <a:srgbClr val="000000"/>
            </a:solidFill>
            <a:ln w="9525">
              <a:noFill/>
              <a:round/>
              <a:headEnd/>
              <a:tailEnd/>
            </a:ln>
          </p:spPr>
          <p:txBody>
            <a:bodyPr/>
            <a:lstStyle/>
            <a:p>
              <a:endParaRPr lang="ja-JP" altLang="en-US"/>
            </a:p>
          </p:txBody>
        </p:sp>
        <p:sp>
          <p:nvSpPr>
            <p:cNvPr id="113" name="Freeform 77"/>
            <p:cNvSpPr>
              <a:spLocks/>
            </p:cNvSpPr>
            <p:nvPr/>
          </p:nvSpPr>
          <p:spPr bwMode="auto">
            <a:xfrm>
              <a:off x="2089" y="2635"/>
              <a:ext cx="264" cy="263"/>
            </a:xfrm>
            <a:custGeom>
              <a:avLst/>
              <a:gdLst>
                <a:gd name="T0" fmla="*/ 1 w 528"/>
                <a:gd name="T1" fmla="*/ 0 h 527"/>
                <a:gd name="T2" fmla="*/ 1 w 528"/>
                <a:gd name="T3" fmla="*/ 0 h 527"/>
                <a:gd name="T4" fmla="*/ 1 w 528"/>
                <a:gd name="T5" fmla="*/ 0 h 527"/>
                <a:gd name="T6" fmla="*/ 0 w 528"/>
                <a:gd name="T7" fmla="*/ 0 h 527"/>
                <a:gd name="T8" fmla="*/ 1 w 528"/>
                <a:gd name="T9" fmla="*/ 0 h 527"/>
                <a:gd name="T10" fmla="*/ 1 w 528"/>
                <a:gd name="T11" fmla="*/ 0 h 527"/>
                <a:gd name="T12" fmla="*/ 1 w 528"/>
                <a:gd name="T13" fmla="*/ 0 h 527"/>
                <a:gd name="T14" fmla="*/ 1 w 528"/>
                <a:gd name="T15" fmla="*/ 0 h 527"/>
                <a:gd name="T16" fmla="*/ 1 w 528"/>
                <a:gd name="T17" fmla="*/ 0 h 527"/>
                <a:gd name="T18" fmla="*/ 1 w 528"/>
                <a:gd name="T19" fmla="*/ 0 h 527"/>
                <a:gd name="T20" fmla="*/ 1 w 528"/>
                <a:gd name="T21" fmla="*/ 1 h 527"/>
                <a:gd name="T22" fmla="*/ 1 w 528"/>
                <a:gd name="T23" fmla="*/ 1 h 527"/>
                <a:gd name="T24" fmla="*/ 1 w 528"/>
                <a:gd name="T25" fmla="*/ 1 h 527"/>
                <a:gd name="T26" fmla="*/ 1 w 528"/>
                <a:gd name="T27" fmla="*/ 1 h 527"/>
                <a:gd name="T28" fmla="*/ 1 w 528"/>
                <a:gd name="T29" fmla="*/ 1 h 527"/>
                <a:gd name="T30" fmla="*/ 1 w 528"/>
                <a:gd name="T31" fmla="*/ 1 h 527"/>
                <a:gd name="T32" fmla="*/ 1 w 528"/>
                <a:gd name="T33" fmla="*/ 1 h 527"/>
                <a:gd name="T34" fmla="*/ 1 w 528"/>
                <a:gd name="T35" fmla="*/ 0 h 527"/>
                <a:gd name="T36" fmla="*/ 1 w 528"/>
                <a:gd name="T37" fmla="*/ 0 h 527"/>
                <a:gd name="T38" fmla="*/ 1 w 528"/>
                <a:gd name="T39" fmla="*/ 0 h 527"/>
                <a:gd name="T40" fmla="*/ 1 w 528"/>
                <a:gd name="T41" fmla="*/ 0 h 527"/>
                <a:gd name="T42" fmla="*/ 1 w 528"/>
                <a:gd name="T43" fmla="*/ 0 h 527"/>
                <a:gd name="T44" fmla="*/ 1 w 528"/>
                <a:gd name="T45" fmla="*/ 0 h 527"/>
                <a:gd name="T46" fmla="*/ 1 w 528"/>
                <a:gd name="T47" fmla="*/ 0 h 527"/>
                <a:gd name="T48" fmla="*/ 1 w 528"/>
                <a:gd name="T49" fmla="*/ 0 h 527"/>
                <a:gd name="T50" fmla="*/ 1 w 528"/>
                <a:gd name="T51" fmla="*/ 0 h 527"/>
                <a:gd name="T52" fmla="*/ 1 w 528"/>
                <a:gd name="T53" fmla="*/ 0 h 527"/>
                <a:gd name="T54" fmla="*/ 1 w 528"/>
                <a:gd name="T55" fmla="*/ 0 h 527"/>
                <a:gd name="T56" fmla="*/ 1 w 528"/>
                <a:gd name="T57" fmla="*/ 0 h 527"/>
                <a:gd name="T58" fmla="*/ 1 w 528"/>
                <a:gd name="T59" fmla="*/ 0 h 527"/>
                <a:gd name="T60" fmla="*/ 1 w 528"/>
                <a:gd name="T61" fmla="*/ 0 h 527"/>
                <a:gd name="T62" fmla="*/ 1 w 528"/>
                <a:gd name="T63" fmla="*/ 0 h 527"/>
                <a:gd name="T64" fmla="*/ 1 w 528"/>
                <a:gd name="T65" fmla="*/ 0 h 527"/>
                <a:gd name="T66" fmla="*/ 1 w 528"/>
                <a:gd name="T67" fmla="*/ 0 h 527"/>
                <a:gd name="T68" fmla="*/ 1 w 528"/>
                <a:gd name="T69" fmla="*/ 0 h 527"/>
                <a:gd name="T70" fmla="*/ 1 w 528"/>
                <a:gd name="T71" fmla="*/ 0 h 527"/>
                <a:gd name="T72" fmla="*/ 1 w 528"/>
                <a:gd name="T73" fmla="*/ 0 h 527"/>
                <a:gd name="T74" fmla="*/ 1 w 528"/>
                <a:gd name="T75" fmla="*/ 0 h 527"/>
                <a:gd name="T76" fmla="*/ 1 w 528"/>
                <a:gd name="T77" fmla="*/ 0 h 527"/>
                <a:gd name="T78" fmla="*/ 1 w 528"/>
                <a:gd name="T79" fmla="*/ 0 h 527"/>
                <a:gd name="T80" fmla="*/ 1 w 528"/>
                <a:gd name="T81" fmla="*/ 0 h 527"/>
                <a:gd name="T82" fmla="*/ 1 w 528"/>
                <a:gd name="T83" fmla="*/ 0 h 527"/>
                <a:gd name="T84" fmla="*/ 1 w 528"/>
                <a:gd name="T85" fmla="*/ 0 h 527"/>
                <a:gd name="T86" fmla="*/ 1 w 528"/>
                <a:gd name="T87" fmla="*/ 0 h 527"/>
                <a:gd name="T88" fmla="*/ 1 w 528"/>
                <a:gd name="T89" fmla="*/ 0 h 527"/>
                <a:gd name="T90" fmla="*/ 1 w 528"/>
                <a:gd name="T91" fmla="*/ 0 h 527"/>
                <a:gd name="T92" fmla="*/ 1 w 528"/>
                <a:gd name="T93" fmla="*/ 0 h 527"/>
                <a:gd name="T94" fmla="*/ 1 w 528"/>
                <a:gd name="T95" fmla="*/ 0 h 527"/>
                <a:gd name="T96" fmla="*/ 1 w 528"/>
                <a:gd name="T97" fmla="*/ 0 h 527"/>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528"/>
                <a:gd name="T148" fmla="*/ 0 h 527"/>
                <a:gd name="T149" fmla="*/ 528 w 528"/>
                <a:gd name="T150" fmla="*/ 527 h 527"/>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528" h="527">
                  <a:moveTo>
                    <a:pt x="36" y="130"/>
                  </a:moveTo>
                  <a:lnTo>
                    <a:pt x="14" y="179"/>
                  </a:lnTo>
                  <a:lnTo>
                    <a:pt x="2" y="230"/>
                  </a:lnTo>
                  <a:lnTo>
                    <a:pt x="0" y="280"/>
                  </a:lnTo>
                  <a:lnTo>
                    <a:pt x="9" y="330"/>
                  </a:lnTo>
                  <a:lnTo>
                    <a:pt x="27" y="378"/>
                  </a:lnTo>
                  <a:lnTo>
                    <a:pt x="54" y="421"/>
                  </a:lnTo>
                  <a:lnTo>
                    <a:pt x="89" y="459"/>
                  </a:lnTo>
                  <a:lnTo>
                    <a:pt x="132" y="491"/>
                  </a:lnTo>
                  <a:lnTo>
                    <a:pt x="157" y="503"/>
                  </a:lnTo>
                  <a:lnTo>
                    <a:pt x="180" y="512"/>
                  </a:lnTo>
                  <a:lnTo>
                    <a:pt x="205" y="519"/>
                  </a:lnTo>
                  <a:lnTo>
                    <a:pt x="232" y="525"/>
                  </a:lnTo>
                  <a:lnTo>
                    <a:pt x="257" y="527"/>
                  </a:lnTo>
                  <a:lnTo>
                    <a:pt x="282" y="527"/>
                  </a:lnTo>
                  <a:lnTo>
                    <a:pt x="307" y="523"/>
                  </a:lnTo>
                  <a:lnTo>
                    <a:pt x="332" y="518"/>
                  </a:lnTo>
                  <a:lnTo>
                    <a:pt x="357" y="510"/>
                  </a:lnTo>
                  <a:lnTo>
                    <a:pt x="380" y="500"/>
                  </a:lnTo>
                  <a:lnTo>
                    <a:pt x="402" y="487"/>
                  </a:lnTo>
                  <a:lnTo>
                    <a:pt x="423" y="473"/>
                  </a:lnTo>
                  <a:lnTo>
                    <a:pt x="443" y="457"/>
                  </a:lnTo>
                  <a:lnTo>
                    <a:pt x="461" y="437"/>
                  </a:lnTo>
                  <a:lnTo>
                    <a:pt x="478" y="418"/>
                  </a:lnTo>
                  <a:lnTo>
                    <a:pt x="493" y="394"/>
                  </a:lnTo>
                  <a:lnTo>
                    <a:pt x="514" y="346"/>
                  </a:lnTo>
                  <a:lnTo>
                    <a:pt x="527" y="296"/>
                  </a:lnTo>
                  <a:lnTo>
                    <a:pt x="528" y="245"/>
                  </a:lnTo>
                  <a:lnTo>
                    <a:pt x="520" y="195"/>
                  </a:lnTo>
                  <a:lnTo>
                    <a:pt x="502" y="146"/>
                  </a:lnTo>
                  <a:lnTo>
                    <a:pt x="475" y="104"/>
                  </a:lnTo>
                  <a:lnTo>
                    <a:pt x="439" y="66"/>
                  </a:lnTo>
                  <a:lnTo>
                    <a:pt x="396" y="34"/>
                  </a:lnTo>
                  <a:lnTo>
                    <a:pt x="373" y="22"/>
                  </a:lnTo>
                  <a:lnTo>
                    <a:pt x="348" y="13"/>
                  </a:lnTo>
                  <a:lnTo>
                    <a:pt x="323" y="5"/>
                  </a:lnTo>
                  <a:lnTo>
                    <a:pt x="298" y="2"/>
                  </a:lnTo>
                  <a:lnTo>
                    <a:pt x="271" y="0"/>
                  </a:lnTo>
                  <a:lnTo>
                    <a:pt x="246" y="0"/>
                  </a:lnTo>
                  <a:lnTo>
                    <a:pt x="221" y="4"/>
                  </a:lnTo>
                  <a:lnTo>
                    <a:pt x="196" y="9"/>
                  </a:lnTo>
                  <a:lnTo>
                    <a:pt x="173" y="16"/>
                  </a:lnTo>
                  <a:lnTo>
                    <a:pt x="148" y="27"/>
                  </a:lnTo>
                  <a:lnTo>
                    <a:pt x="127" y="38"/>
                  </a:lnTo>
                  <a:lnTo>
                    <a:pt x="105" y="52"/>
                  </a:lnTo>
                  <a:lnTo>
                    <a:pt x="86" y="70"/>
                  </a:lnTo>
                  <a:lnTo>
                    <a:pt x="68" y="88"/>
                  </a:lnTo>
                  <a:lnTo>
                    <a:pt x="50" y="107"/>
                  </a:lnTo>
                  <a:lnTo>
                    <a:pt x="36" y="130"/>
                  </a:lnTo>
                  <a:close/>
                </a:path>
              </a:pathLst>
            </a:custGeom>
            <a:solidFill>
              <a:srgbClr val="3F9EFF"/>
            </a:solidFill>
            <a:ln w="9525">
              <a:noFill/>
              <a:round/>
              <a:headEnd/>
              <a:tailEnd/>
            </a:ln>
          </p:spPr>
          <p:txBody>
            <a:bodyPr/>
            <a:lstStyle/>
            <a:p>
              <a:endParaRPr lang="ja-JP" altLang="en-US"/>
            </a:p>
          </p:txBody>
        </p:sp>
        <p:sp>
          <p:nvSpPr>
            <p:cNvPr id="114" name="Freeform 78"/>
            <p:cNvSpPr>
              <a:spLocks noEditPoints="1"/>
            </p:cNvSpPr>
            <p:nvPr/>
          </p:nvSpPr>
          <p:spPr bwMode="auto">
            <a:xfrm>
              <a:off x="2080" y="2625"/>
              <a:ext cx="282" cy="282"/>
            </a:xfrm>
            <a:custGeom>
              <a:avLst/>
              <a:gdLst>
                <a:gd name="T0" fmla="*/ 1 w 564"/>
                <a:gd name="T1" fmla="*/ 1 h 564"/>
                <a:gd name="T2" fmla="*/ 1 w 564"/>
                <a:gd name="T3" fmla="*/ 1 h 564"/>
                <a:gd name="T4" fmla="*/ 1 w 564"/>
                <a:gd name="T5" fmla="*/ 1 h 564"/>
                <a:gd name="T6" fmla="*/ 1 w 564"/>
                <a:gd name="T7" fmla="*/ 1 h 564"/>
                <a:gd name="T8" fmla="*/ 1 w 564"/>
                <a:gd name="T9" fmla="*/ 1 h 564"/>
                <a:gd name="T10" fmla="*/ 1 w 564"/>
                <a:gd name="T11" fmla="*/ 1 h 564"/>
                <a:gd name="T12" fmla="*/ 1 w 564"/>
                <a:gd name="T13" fmla="*/ 1 h 564"/>
                <a:gd name="T14" fmla="*/ 1 w 564"/>
                <a:gd name="T15" fmla="*/ 1 h 564"/>
                <a:gd name="T16" fmla="*/ 1 w 564"/>
                <a:gd name="T17" fmla="*/ 1 h 564"/>
                <a:gd name="T18" fmla="*/ 1 w 564"/>
                <a:gd name="T19" fmla="*/ 1 h 564"/>
                <a:gd name="T20" fmla="*/ 1 w 564"/>
                <a:gd name="T21" fmla="*/ 1 h 564"/>
                <a:gd name="T22" fmla="*/ 1 w 564"/>
                <a:gd name="T23" fmla="*/ 1 h 564"/>
                <a:gd name="T24" fmla="*/ 1 w 564"/>
                <a:gd name="T25" fmla="*/ 1 h 564"/>
                <a:gd name="T26" fmla="*/ 1 w 564"/>
                <a:gd name="T27" fmla="*/ 1 h 564"/>
                <a:gd name="T28" fmla="*/ 1 w 564"/>
                <a:gd name="T29" fmla="*/ 1 h 564"/>
                <a:gd name="T30" fmla="*/ 1 w 564"/>
                <a:gd name="T31" fmla="*/ 1 h 564"/>
                <a:gd name="T32" fmla="*/ 1 w 564"/>
                <a:gd name="T33" fmla="*/ 1 h 564"/>
                <a:gd name="T34" fmla="*/ 1 w 564"/>
                <a:gd name="T35" fmla="*/ 1 h 564"/>
                <a:gd name="T36" fmla="*/ 1 w 564"/>
                <a:gd name="T37" fmla="*/ 1 h 564"/>
                <a:gd name="T38" fmla="*/ 1 w 564"/>
                <a:gd name="T39" fmla="*/ 1 h 564"/>
                <a:gd name="T40" fmla="*/ 1 w 564"/>
                <a:gd name="T41" fmla="*/ 1 h 564"/>
                <a:gd name="T42" fmla="*/ 1 w 564"/>
                <a:gd name="T43" fmla="*/ 1 h 564"/>
                <a:gd name="T44" fmla="*/ 1 w 564"/>
                <a:gd name="T45" fmla="*/ 1 h 564"/>
                <a:gd name="T46" fmla="*/ 1 w 564"/>
                <a:gd name="T47" fmla="*/ 1 h 564"/>
                <a:gd name="T48" fmla="*/ 1 w 564"/>
                <a:gd name="T49" fmla="*/ 1 h 564"/>
                <a:gd name="T50" fmla="*/ 1 w 564"/>
                <a:gd name="T51" fmla="*/ 0 h 564"/>
                <a:gd name="T52" fmla="*/ 1 w 564"/>
                <a:gd name="T53" fmla="*/ 1 h 564"/>
                <a:gd name="T54" fmla="*/ 1 w 564"/>
                <a:gd name="T55" fmla="*/ 1 h 564"/>
                <a:gd name="T56" fmla="*/ 1 w 564"/>
                <a:gd name="T57" fmla="*/ 1 h 564"/>
                <a:gd name="T58" fmla="*/ 1 w 564"/>
                <a:gd name="T59" fmla="*/ 1 h 564"/>
                <a:gd name="T60" fmla="*/ 1 w 564"/>
                <a:gd name="T61" fmla="*/ 1 h 564"/>
                <a:gd name="T62" fmla="*/ 1 w 564"/>
                <a:gd name="T63" fmla="*/ 1 h 564"/>
                <a:gd name="T64" fmla="*/ 1 w 564"/>
                <a:gd name="T65" fmla="*/ 1 h 564"/>
                <a:gd name="T66" fmla="*/ 1 w 564"/>
                <a:gd name="T67" fmla="*/ 1 h 564"/>
                <a:gd name="T68" fmla="*/ 1 w 564"/>
                <a:gd name="T69" fmla="*/ 1 h 564"/>
                <a:gd name="T70" fmla="*/ 1 w 564"/>
                <a:gd name="T71" fmla="*/ 1 h 564"/>
                <a:gd name="T72" fmla="*/ 1 w 564"/>
                <a:gd name="T73" fmla="*/ 1 h 564"/>
                <a:gd name="T74" fmla="*/ 1 w 564"/>
                <a:gd name="T75" fmla="*/ 1 h 564"/>
                <a:gd name="T76" fmla="*/ 1 w 564"/>
                <a:gd name="T77" fmla="*/ 1 h 564"/>
                <a:gd name="T78" fmla="*/ 1 w 564"/>
                <a:gd name="T79" fmla="*/ 1 h 564"/>
                <a:gd name="T80" fmla="*/ 1 w 564"/>
                <a:gd name="T81" fmla="*/ 1 h 564"/>
                <a:gd name="T82" fmla="*/ 1 w 564"/>
                <a:gd name="T83" fmla="*/ 1 h 564"/>
                <a:gd name="T84" fmla="*/ 1 w 564"/>
                <a:gd name="T85" fmla="*/ 1 h 564"/>
                <a:gd name="T86" fmla="*/ 1 w 564"/>
                <a:gd name="T87" fmla="*/ 1 h 564"/>
                <a:gd name="T88" fmla="*/ 1 w 564"/>
                <a:gd name="T89" fmla="*/ 1 h 564"/>
                <a:gd name="T90" fmla="*/ 1 w 564"/>
                <a:gd name="T91" fmla="*/ 1 h 564"/>
                <a:gd name="T92" fmla="*/ 1 w 564"/>
                <a:gd name="T93" fmla="*/ 1 h 564"/>
                <a:gd name="T94" fmla="*/ 1 w 564"/>
                <a:gd name="T95" fmla="*/ 1 h 564"/>
                <a:gd name="T96" fmla="*/ 1 w 564"/>
                <a:gd name="T97" fmla="*/ 1 h 564"/>
                <a:gd name="T98" fmla="*/ 1 w 564"/>
                <a:gd name="T99" fmla="*/ 1 h 564"/>
                <a:gd name="T100" fmla="*/ 1 w 564"/>
                <a:gd name="T101" fmla="*/ 1 h 564"/>
                <a:gd name="T102" fmla="*/ 1 w 564"/>
                <a:gd name="T103" fmla="*/ 1 h 564"/>
                <a:gd name="T104" fmla="*/ 1 w 564"/>
                <a:gd name="T105" fmla="*/ 1 h 564"/>
                <a:gd name="T106" fmla="*/ 1 w 564"/>
                <a:gd name="T107" fmla="*/ 1 h 564"/>
                <a:gd name="T108" fmla="*/ 1 w 564"/>
                <a:gd name="T109" fmla="*/ 1 h 564"/>
                <a:gd name="T110" fmla="*/ 1 w 564"/>
                <a:gd name="T111" fmla="*/ 1 h 564"/>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564"/>
                <a:gd name="T169" fmla="*/ 0 h 564"/>
                <a:gd name="T170" fmla="*/ 564 w 564"/>
                <a:gd name="T171" fmla="*/ 564 h 564"/>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564" h="564">
                  <a:moveTo>
                    <a:pt x="209" y="9"/>
                  </a:moveTo>
                  <a:lnTo>
                    <a:pt x="182" y="18"/>
                  </a:lnTo>
                  <a:lnTo>
                    <a:pt x="157" y="29"/>
                  </a:lnTo>
                  <a:lnTo>
                    <a:pt x="134" y="42"/>
                  </a:lnTo>
                  <a:lnTo>
                    <a:pt x="111" y="58"/>
                  </a:lnTo>
                  <a:lnTo>
                    <a:pt x="89" y="75"/>
                  </a:lnTo>
                  <a:lnTo>
                    <a:pt x="70" y="95"/>
                  </a:lnTo>
                  <a:lnTo>
                    <a:pt x="54" y="118"/>
                  </a:lnTo>
                  <a:lnTo>
                    <a:pt x="38" y="141"/>
                  </a:lnTo>
                  <a:lnTo>
                    <a:pt x="14" y="193"/>
                  </a:lnTo>
                  <a:lnTo>
                    <a:pt x="2" y="247"/>
                  </a:lnTo>
                  <a:lnTo>
                    <a:pt x="0" y="302"/>
                  </a:lnTo>
                  <a:lnTo>
                    <a:pt x="9" y="356"/>
                  </a:lnTo>
                  <a:lnTo>
                    <a:pt x="29" y="406"/>
                  </a:lnTo>
                  <a:lnTo>
                    <a:pt x="57" y="452"/>
                  </a:lnTo>
                  <a:lnTo>
                    <a:pt x="95" y="493"/>
                  </a:lnTo>
                  <a:lnTo>
                    <a:pt x="141" y="527"/>
                  </a:lnTo>
                  <a:lnTo>
                    <a:pt x="166" y="539"/>
                  </a:lnTo>
                  <a:lnTo>
                    <a:pt x="193" y="550"/>
                  </a:lnTo>
                  <a:lnTo>
                    <a:pt x="220" y="559"/>
                  </a:lnTo>
                  <a:lnTo>
                    <a:pt x="247" y="563"/>
                  </a:lnTo>
                  <a:lnTo>
                    <a:pt x="273" y="564"/>
                  </a:lnTo>
                  <a:lnTo>
                    <a:pt x="302" y="564"/>
                  </a:lnTo>
                  <a:lnTo>
                    <a:pt x="329" y="561"/>
                  </a:lnTo>
                  <a:lnTo>
                    <a:pt x="355" y="555"/>
                  </a:lnTo>
                  <a:lnTo>
                    <a:pt x="380" y="548"/>
                  </a:lnTo>
                  <a:lnTo>
                    <a:pt x="405" y="538"/>
                  </a:lnTo>
                  <a:lnTo>
                    <a:pt x="430" y="523"/>
                  </a:lnTo>
                  <a:lnTo>
                    <a:pt x="452" y="509"/>
                  </a:lnTo>
                  <a:lnTo>
                    <a:pt x="473" y="491"/>
                  </a:lnTo>
                  <a:lnTo>
                    <a:pt x="493" y="472"/>
                  </a:lnTo>
                  <a:lnTo>
                    <a:pt x="511" y="448"/>
                  </a:lnTo>
                  <a:lnTo>
                    <a:pt x="527" y="425"/>
                  </a:lnTo>
                  <a:lnTo>
                    <a:pt x="550" y="373"/>
                  </a:lnTo>
                  <a:lnTo>
                    <a:pt x="563" y="320"/>
                  </a:lnTo>
                  <a:lnTo>
                    <a:pt x="564" y="265"/>
                  </a:lnTo>
                  <a:lnTo>
                    <a:pt x="555" y="211"/>
                  </a:lnTo>
                  <a:lnTo>
                    <a:pt x="546" y="184"/>
                  </a:lnTo>
                  <a:lnTo>
                    <a:pt x="536" y="159"/>
                  </a:lnTo>
                  <a:lnTo>
                    <a:pt x="523" y="134"/>
                  </a:lnTo>
                  <a:lnTo>
                    <a:pt x="507" y="111"/>
                  </a:lnTo>
                  <a:lnTo>
                    <a:pt x="489" y="91"/>
                  </a:lnTo>
                  <a:lnTo>
                    <a:pt x="470" y="72"/>
                  </a:lnTo>
                  <a:lnTo>
                    <a:pt x="446" y="54"/>
                  </a:lnTo>
                  <a:lnTo>
                    <a:pt x="423" y="38"/>
                  </a:lnTo>
                  <a:lnTo>
                    <a:pt x="398" y="25"/>
                  </a:lnTo>
                  <a:lnTo>
                    <a:pt x="373" y="15"/>
                  </a:lnTo>
                  <a:lnTo>
                    <a:pt x="347" y="8"/>
                  </a:lnTo>
                  <a:lnTo>
                    <a:pt x="320" y="2"/>
                  </a:lnTo>
                  <a:lnTo>
                    <a:pt x="291" y="0"/>
                  </a:lnTo>
                  <a:lnTo>
                    <a:pt x="264" y="0"/>
                  </a:lnTo>
                  <a:lnTo>
                    <a:pt x="236" y="4"/>
                  </a:lnTo>
                  <a:lnTo>
                    <a:pt x="209" y="9"/>
                  </a:lnTo>
                  <a:close/>
                  <a:moveTo>
                    <a:pt x="220" y="47"/>
                  </a:moveTo>
                  <a:lnTo>
                    <a:pt x="243" y="42"/>
                  </a:lnTo>
                  <a:lnTo>
                    <a:pt x="268" y="38"/>
                  </a:lnTo>
                  <a:lnTo>
                    <a:pt x="291" y="38"/>
                  </a:lnTo>
                  <a:lnTo>
                    <a:pt x="314" y="40"/>
                  </a:lnTo>
                  <a:lnTo>
                    <a:pt x="338" y="43"/>
                  </a:lnTo>
                  <a:lnTo>
                    <a:pt x="361" y="50"/>
                  </a:lnTo>
                  <a:lnTo>
                    <a:pt x="384" y="59"/>
                  </a:lnTo>
                  <a:lnTo>
                    <a:pt x="405" y="70"/>
                  </a:lnTo>
                  <a:lnTo>
                    <a:pt x="427" y="84"/>
                  </a:lnTo>
                  <a:lnTo>
                    <a:pt x="445" y="99"/>
                  </a:lnTo>
                  <a:lnTo>
                    <a:pt x="463" y="115"/>
                  </a:lnTo>
                  <a:lnTo>
                    <a:pt x="477" y="134"/>
                  </a:lnTo>
                  <a:lnTo>
                    <a:pt x="491" y="154"/>
                  </a:lnTo>
                  <a:lnTo>
                    <a:pt x="502" y="174"/>
                  </a:lnTo>
                  <a:lnTo>
                    <a:pt x="513" y="197"/>
                  </a:lnTo>
                  <a:lnTo>
                    <a:pt x="520" y="220"/>
                  </a:lnTo>
                  <a:lnTo>
                    <a:pt x="527" y="268"/>
                  </a:lnTo>
                  <a:lnTo>
                    <a:pt x="525" y="315"/>
                  </a:lnTo>
                  <a:lnTo>
                    <a:pt x="514" y="361"/>
                  </a:lnTo>
                  <a:lnTo>
                    <a:pt x="495" y="406"/>
                  </a:lnTo>
                  <a:lnTo>
                    <a:pt x="480" y="427"/>
                  </a:lnTo>
                  <a:lnTo>
                    <a:pt x="466" y="447"/>
                  </a:lnTo>
                  <a:lnTo>
                    <a:pt x="448" y="463"/>
                  </a:lnTo>
                  <a:lnTo>
                    <a:pt x="430" y="479"/>
                  </a:lnTo>
                  <a:lnTo>
                    <a:pt x="411" y="491"/>
                  </a:lnTo>
                  <a:lnTo>
                    <a:pt x="389" y="504"/>
                  </a:lnTo>
                  <a:lnTo>
                    <a:pt x="368" y="513"/>
                  </a:lnTo>
                  <a:lnTo>
                    <a:pt x="347" y="520"/>
                  </a:lnTo>
                  <a:lnTo>
                    <a:pt x="323" y="525"/>
                  </a:lnTo>
                  <a:lnTo>
                    <a:pt x="298" y="527"/>
                  </a:lnTo>
                  <a:lnTo>
                    <a:pt x="275" y="529"/>
                  </a:lnTo>
                  <a:lnTo>
                    <a:pt x="252" y="525"/>
                  </a:lnTo>
                  <a:lnTo>
                    <a:pt x="229" y="522"/>
                  </a:lnTo>
                  <a:lnTo>
                    <a:pt x="204" y="514"/>
                  </a:lnTo>
                  <a:lnTo>
                    <a:pt x="182" y="505"/>
                  </a:lnTo>
                  <a:lnTo>
                    <a:pt x="159" y="495"/>
                  </a:lnTo>
                  <a:lnTo>
                    <a:pt x="138" y="482"/>
                  </a:lnTo>
                  <a:lnTo>
                    <a:pt x="120" y="466"/>
                  </a:lnTo>
                  <a:lnTo>
                    <a:pt x="102" y="450"/>
                  </a:lnTo>
                  <a:lnTo>
                    <a:pt x="88" y="432"/>
                  </a:lnTo>
                  <a:lnTo>
                    <a:pt x="73" y="413"/>
                  </a:lnTo>
                  <a:lnTo>
                    <a:pt x="63" y="391"/>
                  </a:lnTo>
                  <a:lnTo>
                    <a:pt x="52" y="370"/>
                  </a:lnTo>
                  <a:lnTo>
                    <a:pt x="45" y="347"/>
                  </a:lnTo>
                  <a:lnTo>
                    <a:pt x="38" y="298"/>
                  </a:lnTo>
                  <a:lnTo>
                    <a:pt x="39" y="250"/>
                  </a:lnTo>
                  <a:lnTo>
                    <a:pt x="50" y="204"/>
                  </a:lnTo>
                  <a:lnTo>
                    <a:pt x="70" y="159"/>
                  </a:lnTo>
                  <a:lnTo>
                    <a:pt x="84" y="140"/>
                  </a:lnTo>
                  <a:lnTo>
                    <a:pt x="98" y="120"/>
                  </a:lnTo>
                  <a:lnTo>
                    <a:pt x="114" y="104"/>
                  </a:lnTo>
                  <a:lnTo>
                    <a:pt x="134" y="88"/>
                  </a:lnTo>
                  <a:lnTo>
                    <a:pt x="154" y="75"/>
                  </a:lnTo>
                  <a:lnTo>
                    <a:pt x="173" y="63"/>
                  </a:lnTo>
                  <a:lnTo>
                    <a:pt x="197" y="54"/>
                  </a:lnTo>
                  <a:lnTo>
                    <a:pt x="220" y="47"/>
                  </a:lnTo>
                  <a:close/>
                </a:path>
              </a:pathLst>
            </a:custGeom>
            <a:solidFill>
              <a:srgbClr val="000000"/>
            </a:solidFill>
            <a:ln w="9525">
              <a:noFill/>
              <a:round/>
              <a:headEnd/>
              <a:tailEnd/>
            </a:ln>
          </p:spPr>
          <p:txBody>
            <a:bodyPr/>
            <a:lstStyle/>
            <a:p>
              <a:endParaRPr lang="ja-JP" altLang="en-US"/>
            </a:p>
          </p:txBody>
        </p:sp>
        <p:sp>
          <p:nvSpPr>
            <p:cNvPr id="115" name="Freeform 79"/>
            <p:cNvSpPr>
              <a:spLocks/>
            </p:cNvSpPr>
            <p:nvPr/>
          </p:nvSpPr>
          <p:spPr bwMode="auto">
            <a:xfrm>
              <a:off x="2122" y="2668"/>
              <a:ext cx="198" cy="197"/>
            </a:xfrm>
            <a:custGeom>
              <a:avLst/>
              <a:gdLst>
                <a:gd name="T0" fmla="*/ 1 w 396"/>
                <a:gd name="T1" fmla="*/ 0 h 395"/>
                <a:gd name="T2" fmla="*/ 1 w 396"/>
                <a:gd name="T3" fmla="*/ 0 h 395"/>
                <a:gd name="T4" fmla="*/ 1 w 396"/>
                <a:gd name="T5" fmla="*/ 0 h 395"/>
                <a:gd name="T6" fmla="*/ 0 w 396"/>
                <a:gd name="T7" fmla="*/ 0 h 395"/>
                <a:gd name="T8" fmla="*/ 1 w 396"/>
                <a:gd name="T9" fmla="*/ 0 h 395"/>
                <a:gd name="T10" fmla="*/ 1 w 396"/>
                <a:gd name="T11" fmla="*/ 0 h 395"/>
                <a:gd name="T12" fmla="*/ 1 w 396"/>
                <a:gd name="T13" fmla="*/ 0 h 395"/>
                <a:gd name="T14" fmla="*/ 1 w 396"/>
                <a:gd name="T15" fmla="*/ 0 h 395"/>
                <a:gd name="T16" fmla="*/ 1 w 396"/>
                <a:gd name="T17" fmla="*/ 0 h 395"/>
                <a:gd name="T18" fmla="*/ 1 w 396"/>
                <a:gd name="T19" fmla="*/ 0 h 395"/>
                <a:gd name="T20" fmla="*/ 1 w 396"/>
                <a:gd name="T21" fmla="*/ 0 h 395"/>
                <a:gd name="T22" fmla="*/ 1 w 396"/>
                <a:gd name="T23" fmla="*/ 0 h 395"/>
                <a:gd name="T24" fmla="*/ 1 w 396"/>
                <a:gd name="T25" fmla="*/ 0 h 395"/>
                <a:gd name="T26" fmla="*/ 1 w 396"/>
                <a:gd name="T27" fmla="*/ 0 h 395"/>
                <a:gd name="T28" fmla="*/ 1 w 396"/>
                <a:gd name="T29" fmla="*/ 0 h 395"/>
                <a:gd name="T30" fmla="*/ 1 w 396"/>
                <a:gd name="T31" fmla="*/ 0 h 395"/>
                <a:gd name="T32" fmla="*/ 1 w 396"/>
                <a:gd name="T33" fmla="*/ 0 h 395"/>
                <a:gd name="T34" fmla="*/ 1 w 396"/>
                <a:gd name="T35" fmla="*/ 0 h 395"/>
                <a:gd name="T36" fmla="*/ 1 w 396"/>
                <a:gd name="T37" fmla="*/ 0 h 395"/>
                <a:gd name="T38" fmla="*/ 1 w 396"/>
                <a:gd name="T39" fmla="*/ 0 h 395"/>
                <a:gd name="T40" fmla="*/ 1 w 396"/>
                <a:gd name="T41" fmla="*/ 0 h 395"/>
                <a:gd name="T42" fmla="*/ 1 w 396"/>
                <a:gd name="T43" fmla="*/ 0 h 395"/>
                <a:gd name="T44" fmla="*/ 1 w 396"/>
                <a:gd name="T45" fmla="*/ 0 h 395"/>
                <a:gd name="T46" fmla="*/ 1 w 396"/>
                <a:gd name="T47" fmla="*/ 0 h 395"/>
                <a:gd name="T48" fmla="*/ 1 w 396"/>
                <a:gd name="T49" fmla="*/ 0 h 395"/>
                <a:gd name="T50" fmla="*/ 1 w 396"/>
                <a:gd name="T51" fmla="*/ 0 h 395"/>
                <a:gd name="T52" fmla="*/ 1 w 396"/>
                <a:gd name="T53" fmla="*/ 0 h 395"/>
                <a:gd name="T54" fmla="*/ 1 w 396"/>
                <a:gd name="T55" fmla="*/ 0 h 395"/>
                <a:gd name="T56" fmla="*/ 1 w 396"/>
                <a:gd name="T57" fmla="*/ 0 h 395"/>
                <a:gd name="T58" fmla="*/ 1 w 396"/>
                <a:gd name="T59" fmla="*/ 0 h 395"/>
                <a:gd name="T60" fmla="*/ 1 w 396"/>
                <a:gd name="T61" fmla="*/ 0 h 395"/>
                <a:gd name="T62" fmla="*/ 1 w 396"/>
                <a:gd name="T63" fmla="*/ 0 h 395"/>
                <a:gd name="T64" fmla="*/ 1 w 396"/>
                <a:gd name="T65" fmla="*/ 0 h 39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96"/>
                <a:gd name="T100" fmla="*/ 0 h 395"/>
                <a:gd name="T101" fmla="*/ 396 w 396"/>
                <a:gd name="T102" fmla="*/ 395 h 39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96" h="395">
                  <a:moveTo>
                    <a:pt x="27" y="98"/>
                  </a:moveTo>
                  <a:lnTo>
                    <a:pt x="11" y="134"/>
                  </a:lnTo>
                  <a:lnTo>
                    <a:pt x="2" y="173"/>
                  </a:lnTo>
                  <a:lnTo>
                    <a:pt x="0" y="211"/>
                  </a:lnTo>
                  <a:lnTo>
                    <a:pt x="7" y="248"/>
                  </a:lnTo>
                  <a:lnTo>
                    <a:pt x="20" y="284"/>
                  </a:lnTo>
                  <a:lnTo>
                    <a:pt x="39" y="316"/>
                  </a:lnTo>
                  <a:lnTo>
                    <a:pt x="66" y="345"/>
                  </a:lnTo>
                  <a:lnTo>
                    <a:pt x="98" y="368"/>
                  </a:lnTo>
                  <a:lnTo>
                    <a:pt x="134" y="384"/>
                  </a:lnTo>
                  <a:lnTo>
                    <a:pt x="173" y="393"/>
                  </a:lnTo>
                  <a:lnTo>
                    <a:pt x="211" y="395"/>
                  </a:lnTo>
                  <a:lnTo>
                    <a:pt x="248" y="387"/>
                  </a:lnTo>
                  <a:lnTo>
                    <a:pt x="284" y="375"/>
                  </a:lnTo>
                  <a:lnTo>
                    <a:pt x="318" y="355"/>
                  </a:lnTo>
                  <a:lnTo>
                    <a:pt x="346" y="328"/>
                  </a:lnTo>
                  <a:lnTo>
                    <a:pt x="370" y="296"/>
                  </a:lnTo>
                  <a:lnTo>
                    <a:pt x="386" y="261"/>
                  </a:lnTo>
                  <a:lnTo>
                    <a:pt x="395" y="221"/>
                  </a:lnTo>
                  <a:lnTo>
                    <a:pt x="396" y="184"/>
                  </a:lnTo>
                  <a:lnTo>
                    <a:pt x="391" y="146"/>
                  </a:lnTo>
                  <a:lnTo>
                    <a:pt x="377" y="111"/>
                  </a:lnTo>
                  <a:lnTo>
                    <a:pt x="357" y="77"/>
                  </a:lnTo>
                  <a:lnTo>
                    <a:pt x="330" y="48"/>
                  </a:lnTo>
                  <a:lnTo>
                    <a:pt x="298" y="25"/>
                  </a:lnTo>
                  <a:lnTo>
                    <a:pt x="263" y="9"/>
                  </a:lnTo>
                  <a:lnTo>
                    <a:pt x="223" y="0"/>
                  </a:lnTo>
                  <a:lnTo>
                    <a:pt x="186" y="0"/>
                  </a:lnTo>
                  <a:lnTo>
                    <a:pt x="148" y="5"/>
                  </a:lnTo>
                  <a:lnTo>
                    <a:pt x="113" y="20"/>
                  </a:lnTo>
                  <a:lnTo>
                    <a:pt x="79" y="39"/>
                  </a:lnTo>
                  <a:lnTo>
                    <a:pt x="50" y="66"/>
                  </a:lnTo>
                  <a:lnTo>
                    <a:pt x="27" y="98"/>
                  </a:lnTo>
                  <a:close/>
                </a:path>
              </a:pathLst>
            </a:custGeom>
            <a:solidFill>
              <a:srgbClr val="3F9EFF"/>
            </a:solidFill>
            <a:ln w="9525">
              <a:noFill/>
              <a:round/>
              <a:headEnd/>
              <a:tailEnd/>
            </a:ln>
          </p:spPr>
          <p:txBody>
            <a:bodyPr/>
            <a:lstStyle/>
            <a:p>
              <a:endParaRPr lang="ja-JP" altLang="en-US"/>
            </a:p>
          </p:txBody>
        </p:sp>
        <p:sp>
          <p:nvSpPr>
            <p:cNvPr id="116" name="Freeform 80"/>
            <p:cNvSpPr>
              <a:spLocks noEditPoints="1"/>
            </p:cNvSpPr>
            <p:nvPr/>
          </p:nvSpPr>
          <p:spPr bwMode="auto">
            <a:xfrm>
              <a:off x="2115" y="2662"/>
              <a:ext cx="210" cy="209"/>
            </a:xfrm>
            <a:custGeom>
              <a:avLst/>
              <a:gdLst>
                <a:gd name="T0" fmla="*/ 1 w 419"/>
                <a:gd name="T1" fmla="*/ 0 h 419"/>
                <a:gd name="T2" fmla="*/ 1 w 419"/>
                <a:gd name="T3" fmla="*/ 0 h 419"/>
                <a:gd name="T4" fmla="*/ 1 w 419"/>
                <a:gd name="T5" fmla="*/ 0 h 419"/>
                <a:gd name="T6" fmla="*/ 1 w 419"/>
                <a:gd name="T7" fmla="*/ 0 h 419"/>
                <a:gd name="T8" fmla="*/ 1 w 419"/>
                <a:gd name="T9" fmla="*/ 0 h 419"/>
                <a:gd name="T10" fmla="*/ 1 w 419"/>
                <a:gd name="T11" fmla="*/ 0 h 419"/>
                <a:gd name="T12" fmla="*/ 1 w 419"/>
                <a:gd name="T13" fmla="*/ 0 h 419"/>
                <a:gd name="T14" fmla="*/ 1 w 419"/>
                <a:gd name="T15" fmla="*/ 0 h 419"/>
                <a:gd name="T16" fmla="*/ 1 w 419"/>
                <a:gd name="T17" fmla="*/ 0 h 419"/>
                <a:gd name="T18" fmla="*/ 1 w 419"/>
                <a:gd name="T19" fmla="*/ 0 h 419"/>
                <a:gd name="T20" fmla="*/ 1 w 419"/>
                <a:gd name="T21" fmla="*/ 0 h 419"/>
                <a:gd name="T22" fmla="*/ 1 w 419"/>
                <a:gd name="T23" fmla="*/ 0 h 419"/>
                <a:gd name="T24" fmla="*/ 1 w 419"/>
                <a:gd name="T25" fmla="*/ 0 h 419"/>
                <a:gd name="T26" fmla="*/ 1 w 419"/>
                <a:gd name="T27" fmla="*/ 0 h 419"/>
                <a:gd name="T28" fmla="*/ 1 w 419"/>
                <a:gd name="T29" fmla="*/ 0 h 419"/>
                <a:gd name="T30" fmla="*/ 1 w 419"/>
                <a:gd name="T31" fmla="*/ 0 h 419"/>
                <a:gd name="T32" fmla="*/ 1 w 419"/>
                <a:gd name="T33" fmla="*/ 0 h 419"/>
                <a:gd name="T34" fmla="*/ 1 w 419"/>
                <a:gd name="T35" fmla="*/ 0 h 419"/>
                <a:gd name="T36" fmla="*/ 1 w 419"/>
                <a:gd name="T37" fmla="*/ 0 h 419"/>
                <a:gd name="T38" fmla="*/ 1 w 419"/>
                <a:gd name="T39" fmla="*/ 0 h 419"/>
                <a:gd name="T40" fmla="*/ 1 w 419"/>
                <a:gd name="T41" fmla="*/ 0 h 419"/>
                <a:gd name="T42" fmla="*/ 1 w 419"/>
                <a:gd name="T43" fmla="*/ 0 h 419"/>
                <a:gd name="T44" fmla="*/ 1 w 419"/>
                <a:gd name="T45" fmla="*/ 0 h 419"/>
                <a:gd name="T46" fmla="*/ 1 w 419"/>
                <a:gd name="T47" fmla="*/ 0 h 419"/>
                <a:gd name="T48" fmla="*/ 1 w 419"/>
                <a:gd name="T49" fmla="*/ 0 h 419"/>
                <a:gd name="T50" fmla="*/ 1 w 419"/>
                <a:gd name="T51" fmla="*/ 0 h 419"/>
                <a:gd name="T52" fmla="*/ 1 w 419"/>
                <a:gd name="T53" fmla="*/ 0 h 419"/>
                <a:gd name="T54" fmla="*/ 1 w 419"/>
                <a:gd name="T55" fmla="*/ 0 h 419"/>
                <a:gd name="T56" fmla="*/ 1 w 419"/>
                <a:gd name="T57" fmla="*/ 0 h 419"/>
                <a:gd name="T58" fmla="*/ 1 w 419"/>
                <a:gd name="T59" fmla="*/ 0 h 419"/>
                <a:gd name="T60" fmla="*/ 1 w 419"/>
                <a:gd name="T61" fmla="*/ 0 h 419"/>
                <a:gd name="T62" fmla="*/ 1 w 419"/>
                <a:gd name="T63" fmla="*/ 0 h 419"/>
                <a:gd name="T64" fmla="*/ 1 w 419"/>
                <a:gd name="T65" fmla="*/ 0 h 419"/>
                <a:gd name="T66" fmla="*/ 1 w 419"/>
                <a:gd name="T67" fmla="*/ 0 h 419"/>
                <a:gd name="T68" fmla="*/ 1 w 419"/>
                <a:gd name="T69" fmla="*/ 0 h 419"/>
                <a:gd name="T70" fmla="*/ 1 w 419"/>
                <a:gd name="T71" fmla="*/ 0 h 419"/>
                <a:gd name="T72" fmla="*/ 1 w 419"/>
                <a:gd name="T73" fmla="*/ 0 h 419"/>
                <a:gd name="T74" fmla="*/ 1 w 419"/>
                <a:gd name="T75" fmla="*/ 0 h 419"/>
                <a:gd name="T76" fmla="*/ 1 w 419"/>
                <a:gd name="T77" fmla="*/ 0 h 419"/>
                <a:gd name="T78" fmla="*/ 1 w 419"/>
                <a:gd name="T79" fmla="*/ 0 h 419"/>
                <a:gd name="T80" fmla="*/ 1 w 419"/>
                <a:gd name="T81" fmla="*/ 0 h 419"/>
                <a:gd name="T82" fmla="*/ 1 w 419"/>
                <a:gd name="T83" fmla="*/ 0 h 419"/>
                <a:gd name="T84" fmla="*/ 1 w 419"/>
                <a:gd name="T85" fmla="*/ 0 h 419"/>
                <a:gd name="T86" fmla="*/ 1 w 419"/>
                <a:gd name="T87" fmla="*/ 0 h 419"/>
                <a:gd name="T88" fmla="*/ 1 w 419"/>
                <a:gd name="T89" fmla="*/ 0 h 419"/>
                <a:gd name="T90" fmla="*/ 1 w 419"/>
                <a:gd name="T91" fmla="*/ 0 h 419"/>
                <a:gd name="T92" fmla="*/ 1 w 419"/>
                <a:gd name="T93" fmla="*/ 0 h 419"/>
                <a:gd name="T94" fmla="*/ 1 w 419"/>
                <a:gd name="T95" fmla="*/ 0 h 419"/>
                <a:gd name="T96" fmla="*/ 1 w 419"/>
                <a:gd name="T97" fmla="*/ 0 h 419"/>
                <a:gd name="T98" fmla="*/ 1 w 419"/>
                <a:gd name="T99" fmla="*/ 0 h 419"/>
                <a:gd name="T100" fmla="*/ 1 w 419"/>
                <a:gd name="T101" fmla="*/ 0 h 419"/>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419"/>
                <a:gd name="T154" fmla="*/ 0 h 419"/>
                <a:gd name="T155" fmla="*/ 419 w 419"/>
                <a:gd name="T156" fmla="*/ 419 h 419"/>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419" h="419">
                  <a:moveTo>
                    <a:pt x="28" y="103"/>
                  </a:moveTo>
                  <a:lnTo>
                    <a:pt x="28" y="103"/>
                  </a:lnTo>
                  <a:lnTo>
                    <a:pt x="10" y="141"/>
                  </a:lnTo>
                  <a:lnTo>
                    <a:pt x="1" y="180"/>
                  </a:lnTo>
                  <a:lnTo>
                    <a:pt x="0" y="223"/>
                  </a:lnTo>
                  <a:lnTo>
                    <a:pt x="7" y="264"/>
                  </a:lnTo>
                  <a:lnTo>
                    <a:pt x="14" y="283"/>
                  </a:lnTo>
                  <a:lnTo>
                    <a:pt x="21" y="301"/>
                  </a:lnTo>
                  <a:lnTo>
                    <a:pt x="32" y="319"/>
                  </a:lnTo>
                  <a:lnTo>
                    <a:pt x="42" y="337"/>
                  </a:lnTo>
                  <a:lnTo>
                    <a:pt x="57" y="351"/>
                  </a:lnTo>
                  <a:lnTo>
                    <a:pt x="71" y="365"/>
                  </a:lnTo>
                  <a:lnTo>
                    <a:pt x="87" y="380"/>
                  </a:lnTo>
                  <a:lnTo>
                    <a:pt x="105" y="390"/>
                  </a:lnTo>
                  <a:lnTo>
                    <a:pt x="123" y="399"/>
                  </a:lnTo>
                  <a:lnTo>
                    <a:pt x="142" y="408"/>
                  </a:lnTo>
                  <a:lnTo>
                    <a:pt x="162" y="414"/>
                  </a:lnTo>
                  <a:lnTo>
                    <a:pt x="182" y="417"/>
                  </a:lnTo>
                  <a:lnTo>
                    <a:pt x="203" y="419"/>
                  </a:lnTo>
                  <a:lnTo>
                    <a:pt x="223" y="419"/>
                  </a:lnTo>
                  <a:lnTo>
                    <a:pt x="244" y="415"/>
                  </a:lnTo>
                  <a:lnTo>
                    <a:pt x="264" y="412"/>
                  </a:lnTo>
                  <a:lnTo>
                    <a:pt x="283" y="405"/>
                  </a:lnTo>
                  <a:lnTo>
                    <a:pt x="303" y="398"/>
                  </a:lnTo>
                  <a:lnTo>
                    <a:pt x="321" y="387"/>
                  </a:lnTo>
                  <a:lnTo>
                    <a:pt x="339" y="376"/>
                  </a:lnTo>
                  <a:lnTo>
                    <a:pt x="353" y="362"/>
                  </a:lnTo>
                  <a:lnTo>
                    <a:pt x="367" y="348"/>
                  </a:lnTo>
                  <a:lnTo>
                    <a:pt x="382" y="332"/>
                  </a:lnTo>
                  <a:lnTo>
                    <a:pt x="392" y="314"/>
                  </a:lnTo>
                  <a:lnTo>
                    <a:pt x="410" y="274"/>
                  </a:lnTo>
                  <a:lnTo>
                    <a:pt x="419" y="235"/>
                  </a:lnTo>
                  <a:lnTo>
                    <a:pt x="419" y="194"/>
                  </a:lnTo>
                  <a:lnTo>
                    <a:pt x="414" y="155"/>
                  </a:lnTo>
                  <a:lnTo>
                    <a:pt x="399" y="117"/>
                  </a:lnTo>
                  <a:lnTo>
                    <a:pt x="378" y="82"/>
                  </a:lnTo>
                  <a:lnTo>
                    <a:pt x="349" y="51"/>
                  </a:lnTo>
                  <a:lnTo>
                    <a:pt x="316" y="26"/>
                  </a:lnTo>
                  <a:lnTo>
                    <a:pt x="296" y="17"/>
                  </a:lnTo>
                  <a:lnTo>
                    <a:pt x="276" y="9"/>
                  </a:lnTo>
                  <a:lnTo>
                    <a:pt x="257" y="3"/>
                  </a:lnTo>
                  <a:lnTo>
                    <a:pt x="237" y="0"/>
                  </a:lnTo>
                  <a:lnTo>
                    <a:pt x="216" y="0"/>
                  </a:lnTo>
                  <a:lnTo>
                    <a:pt x="196" y="0"/>
                  </a:lnTo>
                  <a:lnTo>
                    <a:pt x="176" y="1"/>
                  </a:lnTo>
                  <a:lnTo>
                    <a:pt x="157" y="5"/>
                  </a:lnTo>
                  <a:lnTo>
                    <a:pt x="137" y="12"/>
                  </a:lnTo>
                  <a:lnTo>
                    <a:pt x="119" y="19"/>
                  </a:lnTo>
                  <a:lnTo>
                    <a:pt x="101" y="30"/>
                  </a:lnTo>
                  <a:lnTo>
                    <a:pt x="84" y="41"/>
                  </a:lnTo>
                  <a:lnTo>
                    <a:pt x="67" y="53"/>
                  </a:lnTo>
                  <a:lnTo>
                    <a:pt x="53" y="69"/>
                  </a:lnTo>
                  <a:lnTo>
                    <a:pt x="41" y="85"/>
                  </a:lnTo>
                  <a:lnTo>
                    <a:pt x="28" y="103"/>
                  </a:lnTo>
                  <a:close/>
                  <a:moveTo>
                    <a:pt x="303" y="48"/>
                  </a:moveTo>
                  <a:lnTo>
                    <a:pt x="333" y="69"/>
                  </a:lnTo>
                  <a:lnTo>
                    <a:pt x="358" y="98"/>
                  </a:lnTo>
                  <a:lnTo>
                    <a:pt x="378" y="128"/>
                  </a:lnTo>
                  <a:lnTo>
                    <a:pt x="391" y="160"/>
                  </a:lnTo>
                  <a:lnTo>
                    <a:pt x="396" y="196"/>
                  </a:lnTo>
                  <a:lnTo>
                    <a:pt x="394" y="232"/>
                  </a:lnTo>
                  <a:lnTo>
                    <a:pt x="387" y="267"/>
                  </a:lnTo>
                  <a:lnTo>
                    <a:pt x="371" y="301"/>
                  </a:lnTo>
                  <a:lnTo>
                    <a:pt x="360" y="317"/>
                  </a:lnTo>
                  <a:lnTo>
                    <a:pt x="349" y="332"/>
                  </a:lnTo>
                  <a:lnTo>
                    <a:pt x="337" y="344"/>
                  </a:lnTo>
                  <a:lnTo>
                    <a:pt x="323" y="355"/>
                  </a:lnTo>
                  <a:lnTo>
                    <a:pt x="308" y="365"/>
                  </a:lnTo>
                  <a:lnTo>
                    <a:pt x="292" y="374"/>
                  </a:lnTo>
                  <a:lnTo>
                    <a:pt x="276" y="383"/>
                  </a:lnTo>
                  <a:lnTo>
                    <a:pt x="258" y="389"/>
                  </a:lnTo>
                  <a:lnTo>
                    <a:pt x="241" y="392"/>
                  </a:lnTo>
                  <a:lnTo>
                    <a:pt x="223" y="394"/>
                  </a:lnTo>
                  <a:lnTo>
                    <a:pt x="203" y="394"/>
                  </a:lnTo>
                  <a:lnTo>
                    <a:pt x="185" y="392"/>
                  </a:lnTo>
                  <a:lnTo>
                    <a:pt x="167" y="389"/>
                  </a:lnTo>
                  <a:lnTo>
                    <a:pt x="151" y="385"/>
                  </a:lnTo>
                  <a:lnTo>
                    <a:pt x="133" y="378"/>
                  </a:lnTo>
                  <a:lnTo>
                    <a:pt x="117" y="369"/>
                  </a:lnTo>
                  <a:lnTo>
                    <a:pt x="101" y="358"/>
                  </a:lnTo>
                  <a:lnTo>
                    <a:pt x="87" y="348"/>
                  </a:lnTo>
                  <a:lnTo>
                    <a:pt x="75" y="335"/>
                  </a:lnTo>
                  <a:lnTo>
                    <a:pt x="64" y="321"/>
                  </a:lnTo>
                  <a:lnTo>
                    <a:pt x="53" y="307"/>
                  </a:lnTo>
                  <a:lnTo>
                    <a:pt x="44" y="291"/>
                  </a:lnTo>
                  <a:lnTo>
                    <a:pt x="37" y="274"/>
                  </a:lnTo>
                  <a:lnTo>
                    <a:pt x="32" y="257"/>
                  </a:lnTo>
                  <a:lnTo>
                    <a:pt x="28" y="244"/>
                  </a:lnTo>
                  <a:lnTo>
                    <a:pt x="26" y="232"/>
                  </a:lnTo>
                  <a:lnTo>
                    <a:pt x="25" y="221"/>
                  </a:lnTo>
                  <a:lnTo>
                    <a:pt x="25" y="208"/>
                  </a:lnTo>
                  <a:lnTo>
                    <a:pt x="26" y="185"/>
                  </a:lnTo>
                  <a:lnTo>
                    <a:pt x="32" y="160"/>
                  </a:lnTo>
                  <a:lnTo>
                    <a:pt x="39" y="137"/>
                  </a:lnTo>
                  <a:lnTo>
                    <a:pt x="50" y="116"/>
                  </a:lnTo>
                  <a:lnTo>
                    <a:pt x="71" y="85"/>
                  </a:lnTo>
                  <a:lnTo>
                    <a:pt x="100" y="60"/>
                  </a:lnTo>
                  <a:lnTo>
                    <a:pt x="130" y="42"/>
                  </a:lnTo>
                  <a:lnTo>
                    <a:pt x="164" y="30"/>
                  </a:lnTo>
                  <a:lnTo>
                    <a:pt x="198" y="25"/>
                  </a:lnTo>
                  <a:lnTo>
                    <a:pt x="233" y="25"/>
                  </a:lnTo>
                  <a:lnTo>
                    <a:pt x="269" y="34"/>
                  </a:lnTo>
                  <a:lnTo>
                    <a:pt x="303" y="48"/>
                  </a:lnTo>
                  <a:close/>
                </a:path>
              </a:pathLst>
            </a:custGeom>
            <a:solidFill>
              <a:srgbClr val="000000"/>
            </a:solidFill>
            <a:ln w="9525">
              <a:noFill/>
              <a:round/>
              <a:headEnd/>
              <a:tailEnd/>
            </a:ln>
          </p:spPr>
          <p:txBody>
            <a:bodyPr/>
            <a:lstStyle/>
            <a:p>
              <a:endParaRPr lang="ja-JP" altLang="en-US"/>
            </a:p>
          </p:txBody>
        </p:sp>
        <p:sp>
          <p:nvSpPr>
            <p:cNvPr id="117" name="Freeform 81"/>
            <p:cNvSpPr>
              <a:spLocks/>
            </p:cNvSpPr>
            <p:nvPr/>
          </p:nvSpPr>
          <p:spPr bwMode="auto">
            <a:xfrm>
              <a:off x="2188" y="2733"/>
              <a:ext cx="66" cy="66"/>
            </a:xfrm>
            <a:custGeom>
              <a:avLst/>
              <a:gdLst>
                <a:gd name="T0" fmla="*/ 1 w 132"/>
                <a:gd name="T1" fmla="*/ 1 h 132"/>
                <a:gd name="T2" fmla="*/ 0 w 132"/>
                <a:gd name="T3" fmla="*/ 1 h 132"/>
                <a:gd name="T4" fmla="*/ 1 w 132"/>
                <a:gd name="T5" fmla="*/ 1 h 132"/>
                <a:gd name="T6" fmla="*/ 1 w 132"/>
                <a:gd name="T7" fmla="*/ 1 h 132"/>
                <a:gd name="T8" fmla="*/ 1 w 132"/>
                <a:gd name="T9" fmla="*/ 1 h 132"/>
                <a:gd name="T10" fmla="*/ 1 w 132"/>
                <a:gd name="T11" fmla="*/ 1 h 132"/>
                <a:gd name="T12" fmla="*/ 1 w 132"/>
                <a:gd name="T13" fmla="*/ 1 h 132"/>
                <a:gd name="T14" fmla="*/ 1 w 132"/>
                <a:gd name="T15" fmla="*/ 1 h 132"/>
                <a:gd name="T16" fmla="*/ 1 w 132"/>
                <a:gd name="T17" fmla="*/ 1 h 132"/>
                <a:gd name="T18" fmla="*/ 1 w 132"/>
                <a:gd name="T19" fmla="*/ 1 h 132"/>
                <a:gd name="T20" fmla="*/ 1 w 132"/>
                <a:gd name="T21" fmla="*/ 1 h 132"/>
                <a:gd name="T22" fmla="*/ 1 w 132"/>
                <a:gd name="T23" fmla="*/ 1 h 132"/>
                <a:gd name="T24" fmla="*/ 1 w 132"/>
                <a:gd name="T25" fmla="*/ 1 h 132"/>
                <a:gd name="T26" fmla="*/ 1 w 132"/>
                <a:gd name="T27" fmla="*/ 1 h 132"/>
                <a:gd name="T28" fmla="*/ 1 w 132"/>
                <a:gd name="T29" fmla="*/ 1 h 132"/>
                <a:gd name="T30" fmla="*/ 1 w 132"/>
                <a:gd name="T31" fmla="*/ 1 h 132"/>
                <a:gd name="T32" fmla="*/ 1 w 132"/>
                <a:gd name="T33" fmla="*/ 1 h 132"/>
                <a:gd name="T34" fmla="*/ 1 w 132"/>
                <a:gd name="T35" fmla="*/ 1 h 132"/>
                <a:gd name="T36" fmla="*/ 1 w 132"/>
                <a:gd name="T37" fmla="*/ 0 h 132"/>
                <a:gd name="T38" fmla="*/ 1 w 132"/>
                <a:gd name="T39" fmla="*/ 0 h 132"/>
                <a:gd name="T40" fmla="*/ 1 w 132"/>
                <a:gd name="T41" fmla="*/ 1 h 132"/>
                <a:gd name="T42" fmla="*/ 1 w 132"/>
                <a:gd name="T43" fmla="*/ 1 h 132"/>
                <a:gd name="T44" fmla="*/ 1 w 132"/>
                <a:gd name="T45" fmla="*/ 1 h 132"/>
                <a:gd name="T46" fmla="*/ 1 w 132"/>
                <a:gd name="T47" fmla="*/ 1 h 132"/>
                <a:gd name="T48" fmla="*/ 1 w 132"/>
                <a:gd name="T49" fmla="*/ 1 h 13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32"/>
                <a:gd name="T76" fmla="*/ 0 h 132"/>
                <a:gd name="T77" fmla="*/ 132 w 132"/>
                <a:gd name="T78" fmla="*/ 132 h 132"/>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32" h="132">
                  <a:moveTo>
                    <a:pt x="9" y="34"/>
                  </a:moveTo>
                  <a:lnTo>
                    <a:pt x="0" y="59"/>
                  </a:lnTo>
                  <a:lnTo>
                    <a:pt x="4" y="84"/>
                  </a:lnTo>
                  <a:lnTo>
                    <a:pt x="14" y="106"/>
                  </a:lnTo>
                  <a:lnTo>
                    <a:pt x="34" y="124"/>
                  </a:lnTo>
                  <a:lnTo>
                    <a:pt x="47" y="129"/>
                  </a:lnTo>
                  <a:lnTo>
                    <a:pt x="59" y="132"/>
                  </a:lnTo>
                  <a:lnTo>
                    <a:pt x="72" y="132"/>
                  </a:lnTo>
                  <a:lnTo>
                    <a:pt x="84" y="131"/>
                  </a:lnTo>
                  <a:lnTo>
                    <a:pt x="95" y="125"/>
                  </a:lnTo>
                  <a:lnTo>
                    <a:pt x="106" y="120"/>
                  </a:lnTo>
                  <a:lnTo>
                    <a:pt x="116" y="111"/>
                  </a:lnTo>
                  <a:lnTo>
                    <a:pt x="123" y="100"/>
                  </a:lnTo>
                  <a:lnTo>
                    <a:pt x="132" y="75"/>
                  </a:lnTo>
                  <a:lnTo>
                    <a:pt x="131" y="50"/>
                  </a:lnTo>
                  <a:lnTo>
                    <a:pt x="120" y="27"/>
                  </a:lnTo>
                  <a:lnTo>
                    <a:pt x="100" y="9"/>
                  </a:lnTo>
                  <a:lnTo>
                    <a:pt x="88" y="4"/>
                  </a:lnTo>
                  <a:lnTo>
                    <a:pt x="75" y="0"/>
                  </a:lnTo>
                  <a:lnTo>
                    <a:pt x="63" y="0"/>
                  </a:lnTo>
                  <a:lnTo>
                    <a:pt x="50" y="2"/>
                  </a:lnTo>
                  <a:lnTo>
                    <a:pt x="38" y="8"/>
                  </a:lnTo>
                  <a:lnTo>
                    <a:pt x="27" y="15"/>
                  </a:lnTo>
                  <a:lnTo>
                    <a:pt x="16" y="24"/>
                  </a:lnTo>
                  <a:lnTo>
                    <a:pt x="9" y="34"/>
                  </a:lnTo>
                  <a:close/>
                </a:path>
              </a:pathLst>
            </a:custGeom>
            <a:solidFill>
              <a:srgbClr val="FFFFFF"/>
            </a:solidFill>
            <a:ln w="9525">
              <a:noFill/>
              <a:round/>
              <a:headEnd/>
              <a:tailEnd/>
            </a:ln>
          </p:spPr>
          <p:txBody>
            <a:bodyPr/>
            <a:lstStyle/>
            <a:p>
              <a:endParaRPr lang="ja-JP" altLang="en-US"/>
            </a:p>
          </p:txBody>
        </p:sp>
        <p:sp>
          <p:nvSpPr>
            <p:cNvPr id="118" name="Freeform 82"/>
            <p:cNvSpPr>
              <a:spLocks noEditPoints="1"/>
            </p:cNvSpPr>
            <p:nvPr/>
          </p:nvSpPr>
          <p:spPr bwMode="auto">
            <a:xfrm>
              <a:off x="2179" y="2724"/>
              <a:ext cx="84" cy="85"/>
            </a:xfrm>
            <a:custGeom>
              <a:avLst/>
              <a:gdLst>
                <a:gd name="T0" fmla="*/ 1 w 168"/>
                <a:gd name="T1" fmla="*/ 1 h 169"/>
                <a:gd name="T2" fmla="*/ 0 w 168"/>
                <a:gd name="T3" fmla="*/ 1 h 169"/>
                <a:gd name="T4" fmla="*/ 0 w 168"/>
                <a:gd name="T5" fmla="*/ 1 h 169"/>
                <a:gd name="T6" fmla="*/ 0 w 168"/>
                <a:gd name="T7" fmla="*/ 1 h 169"/>
                <a:gd name="T8" fmla="*/ 1 w 168"/>
                <a:gd name="T9" fmla="*/ 1 h 169"/>
                <a:gd name="T10" fmla="*/ 1 w 168"/>
                <a:gd name="T11" fmla="*/ 1 h 169"/>
                <a:gd name="T12" fmla="*/ 1 w 168"/>
                <a:gd name="T13" fmla="*/ 1 h 169"/>
                <a:gd name="T14" fmla="*/ 1 w 168"/>
                <a:gd name="T15" fmla="*/ 1 h 169"/>
                <a:gd name="T16" fmla="*/ 1 w 168"/>
                <a:gd name="T17" fmla="*/ 1 h 169"/>
                <a:gd name="T18" fmla="*/ 1 w 168"/>
                <a:gd name="T19" fmla="*/ 1 h 169"/>
                <a:gd name="T20" fmla="*/ 1 w 168"/>
                <a:gd name="T21" fmla="*/ 1 h 169"/>
                <a:gd name="T22" fmla="*/ 1 w 168"/>
                <a:gd name="T23" fmla="*/ 1 h 169"/>
                <a:gd name="T24" fmla="*/ 1 w 168"/>
                <a:gd name="T25" fmla="*/ 1 h 169"/>
                <a:gd name="T26" fmla="*/ 1 w 168"/>
                <a:gd name="T27" fmla="*/ 1 h 169"/>
                <a:gd name="T28" fmla="*/ 1 w 168"/>
                <a:gd name="T29" fmla="*/ 1 h 169"/>
                <a:gd name="T30" fmla="*/ 1 w 168"/>
                <a:gd name="T31" fmla="*/ 1 h 169"/>
                <a:gd name="T32" fmla="*/ 1 w 168"/>
                <a:gd name="T33" fmla="*/ 1 h 169"/>
                <a:gd name="T34" fmla="*/ 1 w 168"/>
                <a:gd name="T35" fmla="*/ 0 h 169"/>
                <a:gd name="T36" fmla="*/ 1 w 168"/>
                <a:gd name="T37" fmla="*/ 1 h 169"/>
                <a:gd name="T38" fmla="*/ 1 w 168"/>
                <a:gd name="T39" fmla="*/ 1 h 169"/>
                <a:gd name="T40" fmla="*/ 1 w 168"/>
                <a:gd name="T41" fmla="*/ 1 h 169"/>
                <a:gd name="T42" fmla="*/ 1 w 168"/>
                <a:gd name="T43" fmla="*/ 1 h 169"/>
                <a:gd name="T44" fmla="*/ 1 w 168"/>
                <a:gd name="T45" fmla="*/ 1 h 169"/>
                <a:gd name="T46" fmla="*/ 1 w 168"/>
                <a:gd name="T47" fmla="*/ 1 h 169"/>
                <a:gd name="T48" fmla="*/ 1 w 168"/>
                <a:gd name="T49" fmla="*/ 1 h 169"/>
                <a:gd name="T50" fmla="*/ 1 w 168"/>
                <a:gd name="T51" fmla="*/ 1 h 169"/>
                <a:gd name="T52" fmla="*/ 1 w 168"/>
                <a:gd name="T53" fmla="*/ 1 h 169"/>
                <a:gd name="T54" fmla="*/ 1 w 168"/>
                <a:gd name="T55" fmla="*/ 1 h 169"/>
                <a:gd name="T56" fmla="*/ 1 w 168"/>
                <a:gd name="T57" fmla="*/ 1 h 169"/>
                <a:gd name="T58" fmla="*/ 1 w 168"/>
                <a:gd name="T59" fmla="*/ 1 h 169"/>
                <a:gd name="T60" fmla="*/ 1 w 168"/>
                <a:gd name="T61" fmla="*/ 1 h 169"/>
                <a:gd name="T62" fmla="*/ 1 w 168"/>
                <a:gd name="T63" fmla="*/ 1 h 169"/>
                <a:gd name="T64" fmla="*/ 1 w 168"/>
                <a:gd name="T65" fmla="*/ 1 h 169"/>
                <a:gd name="T66" fmla="*/ 1 w 168"/>
                <a:gd name="T67" fmla="*/ 1 h 169"/>
                <a:gd name="T68" fmla="*/ 1 w 168"/>
                <a:gd name="T69" fmla="*/ 1 h 169"/>
                <a:gd name="T70" fmla="*/ 1 w 168"/>
                <a:gd name="T71" fmla="*/ 1 h 169"/>
                <a:gd name="T72" fmla="*/ 1 w 168"/>
                <a:gd name="T73" fmla="*/ 1 h 16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68"/>
                <a:gd name="T112" fmla="*/ 0 h 169"/>
                <a:gd name="T113" fmla="*/ 168 w 168"/>
                <a:gd name="T114" fmla="*/ 169 h 16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68" h="169">
                  <a:moveTo>
                    <a:pt x="11" y="42"/>
                  </a:moveTo>
                  <a:lnTo>
                    <a:pt x="6" y="51"/>
                  </a:lnTo>
                  <a:lnTo>
                    <a:pt x="4" y="62"/>
                  </a:lnTo>
                  <a:lnTo>
                    <a:pt x="0" y="73"/>
                  </a:lnTo>
                  <a:lnTo>
                    <a:pt x="0" y="83"/>
                  </a:lnTo>
                  <a:lnTo>
                    <a:pt x="0" y="89"/>
                  </a:lnTo>
                  <a:lnTo>
                    <a:pt x="0" y="94"/>
                  </a:lnTo>
                  <a:lnTo>
                    <a:pt x="0" y="99"/>
                  </a:lnTo>
                  <a:lnTo>
                    <a:pt x="2" y="105"/>
                  </a:lnTo>
                  <a:lnTo>
                    <a:pt x="9" y="121"/>
                  </a:lnTo>
                  <a:lnTo>
                    <a:pt x="16" y="135"/>
                  </a:lnTo>
                  <a:lnTo>
                    <a:pt x="27" y="148"/>
                  </a:lnTo>
                  <a:lnTo>
                    <a:pt x="41" y="157"/>
                  </a:lnTo>
                  <a:lnTo>
                    <a:pt x="49" y="160"/>
                  </a:lnTo>
                  <a:lnTo>
                    <a:pt x="57" y="164"/>
                  </a:lnTo>
                  <a:lnTo>
                    <a:pt x="65" y="166"/>
                  </a:lnTo>
                  <a:lnTo>
                    <a:pt x="74" y="167"/>
                  </a:lnTo>
                  <a:lnTo>
                    <a:pt x="81" y="169"/>
                  </a:lnTo>
                  <a:lnTo>
                    <a:pt x="90" y="167"/>
                  </a:lnTo>
                  <a:lnTo>
                    <a:pt x="97" y="167"/>
                  </a:lnTo>
                  <a:lnTo>
                    <a:pt x="106" y="166"/>
                  </a:lnTo>
                  <a:lnTo>
                    <a:pt x="122" y="160"/>
                  </a:lnTo>
                  <a:lnTo>
                    <a:pt x="136" y="151"/>
                  </a:lnTo>
                  <a:lnTo>
                    <a:pt x="149" y="141"/>
                  </a:lnTo>
                  <a:lnTo>
                    <a:pt x="157" y="126"/>
                  </a:lnTo>
                  <a:lnTo>
                    <a:pt x="165" y="110"/>
                  </a:lnTo>
                  <a:lnTo>
                    <a:pt x="168" y="94"/>
                  </a:lnTo>
                  <a:lnTo>
                    <a:pt x="168" y="78"/>
                  </a:lnTo>
                  <a:lnTo>
                    <a:pt x="166" y="62"/>
                  </a:lnTo>
                  <a:lnTo>
                    <a:pt x="161" y="46"/>
                  </a:lnTo>
                  <a:lnTo>
                    <a:pt x="152" y="33"/>
                  </a:lnTo>
                  <a:lnTo>
                    <a:pt x="141" y="21"/>
                  </a:lnTo>
                  <a:lnTo>
                    <a:pt x="127" y="10"/>
                  </a:lnTo>
                  <a:lnTo>
                    <a:pt x="111" y="3"/>
                  </a:lnTo>
                  <a:lnTo>
                    <a:pt x="95" y="0"/>
                  </a:lnTo>
                  <a:lnTo>
                    <a:pt x="79" y="0"/>
                  </a:lnTo>
                  <a:lnTo>
                    <a:pt x="63" y="1"/>
                  </a:lnTo>
                  <a:lnTo>
                    <a:pt x="47" y="8"/>
                  </a:lnTo>
                  <a:lnTo>
                    <a:pt x="32" y="17"/>
                  </a:lnTo>
                  <a:lnTo>
                    <a:pt x="22" y="28"/>
                  </a:lnTo>
                  <a:lnTo>
                    <a:pt x="11" y="42"/>
                  </a:lnTo>
                  <a:close/>
                  <a:moveTo>
                    <a:pt x="61" y="124"/>
                  </a:moveTo>
                  <a:lnTo>
                    <a:pt x="54" y="119"/>
                  </a:lnTo>
                  <a:lnTo>
                    <a:pt x="47" y="112"/>
                  </a:lnTo>
                  <a:lnTo>
                    <a:pt x="41" y="105"/>
                  </a:lnTo>
                  <a:lnTo>
                    <a:pt x="38" y="96"/>
                  </a:lnTo>
                  <a:lnTo>
                    <a:pt x="38" y="87"/>
                  </a:lnTo>
                  <a:lnTo>
                    <a:pt x="38" y="78"/>
                  </a:lnTo>
                  <a:lnTo>
                    <a:pt x="40" y="69"/>
                  </a:lnTo>
                  <a:lnTo>
                    <a:pt x="43" y="60"/>
                  </a:lnTo>
                  <a:lnTo>
                    <a:pt x="49" y="53"/>
                  </a:lnTo>
                  <a:lnTo>
                    <a:pt x="56" y="46"/>
                  </a:lnTo>
                  <a:lnTo>
                    <a:pt x="63" y="41"/>
                  </a:lnTo>
                  <a:lnTo>
                    <a:pt x="72" y="37"/>
                  </a:lnTo>
                  <a:lnTo>
                    <a:pt x="81" y="37"/>
                  </a:lnTo>
                  <a:lnTo>
                    <a:pt x="90" y="37"/>
                  </a:lnTo>
                  <a:lnTo>
                    <a:pt x="99" y="39"/>
                  </a:lnTo>
                  <a:lnTo>
                    <a:pt x="107" y="42"/>
                  </a:lnTo>
                  <a:lnTo>
                    <a:pt x="115" y="48"/>
                  </a:lnTo>
                  <a:lnTo>
                    <a:pt x="122" y="55"/>
                  </a:lnTo>
                  <a:lnTo>
                    <a:pt x="127" y="64"/>
                  </a:lnTo>
                  <a:lnTo>
                    <a:pt x="131" y="71"/>
                  </a:lnTo>
                  <a:lnTo>
                    <a:pt x="132" y="80"/>
                  </a:lnTo>
                  <a:lnTo>
                    <a:pt x="131" y="89"/>
                  </a:lnTo>
                  <a:lnTo>
                    <a:pt x="129" y="99"/>
                  </a:lnTo>
                  <a:lnTo>
                    <a:pt x="125" y="108"/>
                  </a:lnTo>
                  <a:lnTo>
                    <a:pt x="120" y="116"/>
                  </a:lnTo>
                  <a:lnTo>
                    <a:pt x="113" y="121"/>
                  </a:lnTo>
                  <a:lnTo>
                    <a:pt x="106" y="126"/>
                  </a:lnTo>
                  <a:lnTo>
                    <a:pt x="97" y="130"/>
                  </a:lnTo>
                  <a:lnTo>
                    <a:pt x="88" y="132"/>
                  </a:lnTo>
                  <a:lnTo>
                    <a:pt x="79" y="132"/>
                  </a:lnTo>
                  <a:lnTo>
                    <a:pt x="70" y="128"/>
                  </a:lnTo>
                  <a:lnTo>
                    <a:pt x="61" y="124"/>
                  </a:lnTo>
                  <a:close/>
                </a:path>
              </a:pathLst>
            </a:custGeom>
            <a:solidFill>
              <a:srgbClr val="000000"/>
            </a:solidFill>
            <a:ln w="9525">
              <a:noFill/>
              <a:round/>
              <a:headEnd/>
              <a:tailEnd/>
            </a:ln>
          </p:spPr>
          <p:txBody>
            <a:bodyPr/>
            <a:lstStyle/>
            <a:p>
              <a:endParaRPr lang="ja-JP" altLang="en-US"/>
            </a:p>
          </p:txBody>
        </p:sp>
        <p:sp>
          <p:nvSpPr>
            <p:cNvPr id="119" name="Freeform 83"/>
            <p:cNvSpPr>
              <a:spLocks/>
            </p:cNvSpPr>
            <p:nvPr/>
          </p:nvSpPr>
          <p:spPr bwMode="auto">
            <a:xfrm>
              <a:off x="2201" y="2455"/>
              <a:ext cx="209" cy="102"/>
            </a:xfrm>
            <a:custGeom>
              <a:avLst/>
              <a:gdLst>
                <a:gd name="T0" fmla="*/ 0 w 418"/>
                <a:gd name="T1" fmla="*/ 0 h 205"/>
                <a:gd name="T2" fmla="*/ 1 w 418"/>
                <a:gd name="T3" fmla="*/ 0 h 205"/>
                <a:gd name="T4" fmla="*/ 1 w 418"/>
                <a:gd name="T5" fmla="*/ 0 h 205"/>
                <a:gd name="T6" fmla="*/ 1 w 418"/>
                <a:gd name="T7" fmla="*/ 0 h 205"/>
                <a:gd name="T8" fmla="*/ 1 w 418"/>
                <a:gd name="T9" fmla="*/ 0 h 205"/>
                <a:gd name="T10" fmla="*/ 1 w 418"/>
                <a:gd name="T11" fmla="*/ 0 h 205"/>
                <a:gd name="T12" fmla="*/ 0 w 418"/>
                <a:gd name="T13" fmla="*/ 0 h 205"/>
                <a:gd name="T14" fmla="*/ 0 60000 65536"/>
                <a:gd name="T15" fmla="*/ 0 60000 65536"/>
                <a:gd name="T16" fmla="*/ 0 60000 65536"/>
                <a:gd name="T17" fmla="*/ 0 60000 65536"/>
                <a:gd name="T18" fmla="*/ 0 60000 65536"/>
                <a:gd name="T19" fmla="*/ 0 60000 65536"/>
                <a:gd name="T20" fmla="*/ 0 60000 65536"/>
                <a:gd name="T21" fmla="*/ 0 w 418"/>
                <a:gd name="T22" fmla="*/ 0 h 205"/>
                <a:gd name="T23" fmla="*/ 418 w 418"/>
                <a:gd name="T24" fmla="*/ 205 h 20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18" h="205">
                  <a:moveTo>
                    <a:pt x="0" y="103"/>
                  </a:moveTo>
                  <a:lnTo>
                    <a:pt x="196" y="205"/>
                  </a:lnTo>
                  <a:lnTo>
                    <a:pt x="411" y="153"/>
                  </a:lnTo>
                  <a:lnTo>
                    <a:pt x="418" y="101"/>
                  </a:lnTo>
                  <a:lnTo>
                    <a:pt x="221" y="0"/>
                  </a:lnTo>
                  <a:lnTo>
                    <a:pt x="5" y="51"/>
                  </a:lnTo>
                  <a:lnTo>
                    <a:pt x="0" y="103"/>
                  </a:lnTo>
                  <a:close/>
                </a:path>
              </a:pathLst>
            </a:custGeom>
            <a:solidFill>
              <a:srgbClr val="000000"/>
            </a:solidFill>
            <a:ln w="9525">
              <a:noFill/>
              <a:round/>
              <a:headEnd/>
              <a:tailEnd/>
            </a:ln>
          </p:spPr>
          <p:txBody>
            <a:bodyPr/>
            <a:lstStyle/>
            <a:p>
              <a:endParaRPr lang="ja-JP" altLang="en-US"/>
            </a:p>
          </p:txBody>
        </p:sp>
        <p:sp>
          <p:nvSpPr>
            <p:cNvPr id="120" name="Freeform 84"/>
            <p:cNvSpPr>
              <a:spLocks/>
            </p:cNvSpPr>
            <p:nvPr/>
          </p:nvSpPr>
          <p:spPr bwMode="auto">
            <a:xfrm>
              <a:off x="2232" y="2416"/>
              <a:ext cx="146" cy="181"/>
            </a:xfrm>
            <a:custGeom>
              <a:avLst/>
              <a:gdLst>
                <a:gd name="T0" fmla="*/ 1 w 291"/>
                <a:gd name="T1" fmla="*/ 1 h 362"/>
                <a:gd name="T2" fmla="*/ 1 w 291"/>
                <a:gd name="T3" fmla="*/ 1 h 362"/>
                <a:gd name="T4" fmla="*/ 1 w 291"/>
                <a:gd name="T5" fmla="*/ 1 h 362"/>
                <a:gd name="T6" fmla="*/ 1 w 291"/>
                <a:gd name="T7" fmla="*/ 0 h 362"/>
                <a:gd name="T8" fmla="*/ 1 w 291"/>
                <a:gd name="T9" fmla="*/ 1 h 362"/>
                <a:gd name="T10" fmla="*/ 0 w 291"/>
                <a:gd name="T11" fmla="*/ 1 h 362"/>
                <a:gd name="T12" fmla="*/ 1 w 291"/>
                <a:gd name="T13" fmla="*/ 1 h 362"/>
                <a:gd name="T14" fmla="*/ 0 60000 65536"/>
                <a:gd name="T15" fmla="*/ 0 60000 65536"/>
                <a:gd name="T16" fmla="*/ 0 60000 65536"/>
                <a:gd name="T17" fmla="*/ 0 60000 65536"/>
                <a:gd name="T18" fmla="*/ 0 60000 65536"/>
                <a:gd name="T19" fmla="*/ 0 60000 65536"/>
                <a:gd name="T20" fmla="*/ 0 60000 65536"/>
                <a:gd name="T21" fmla="*/ 0 w 291"/>
                <a:gd name="T22" fmla="*/ 0 h 362"/>
                <a:gd name="T23" fmla="*/ 291 w 291"/>
                <a:gd name="T24" fmla="*/ 362 h 36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91" h="362">
                  <a:moveTo>
                    <a:pt x="42" y="362"/>
                  </a:moveTo>
                  <a:lnTo>
                    <a:pt x="229" y="245"/>
                  </a:lnTo>
                  <a:lnTo>
                    <a:pt x="291" y="32"/>
                  </a:lnTo>
                  <a:lnTo>
                    <a:pt x="250" y="0"/>
                  </a:lnTo>
                  <a:lnTo>
                    <a:pt x="63" y="120"/>
                  </a:lnTo>
                  <a:lnTo>
                    <a:pt x="0" y="330"/>
                  </a:lnTo>
                  <a:lnTo>
                    <a:pt x="42" y="362"/>
                  </a:lnTo>
                  <a:close/>
                </a:path>
              </a:pathLst>
            </a:custGeom>
            <a:solidFill>
              <a:srgbClr val="000000"/>
            </a:solidFill>
            <a:ln w="9525">
              <a:noFill/>
              <a:round/>
              <a:headEnd/>
              <a:tailEnd/>
            </a:ln>
          </p:spPr>
          <p:txBody>
            <a:bodyPr/>
            <a:lstStyle/>
            <a:p>
              <a:endParaRPr lang="ja-JP" altLang="en-US"/>
            </a:p>
          </p:txBody>
        </p:sp>
        <p:sp>
          <p:nvSpPr>
            <p:cNvPr id="121" name="Freeform 85"/>
            <p:cNvSpPr>
              <a:spLocks/>
            </p:cNvSpPr>
            <p:nvPr/>
          </p:nvSpPr>
          <p:spPr bwMode="auto">
            <a:xfrm>
              <a:off x="2253" y="2406"/>
              <a:ext cx="106" cy="201"/>
            </a:xfrm>
            <a:custGeom>
              <a:avLst/>
              <a:gdLst>
                <a:gd name="T0" fmla="*/ 1 w 212"/>
                <a:gd name="T1" fmla="*/ 1 h 401"/>
                <a:gd name="T2" fmla="*/ 1 w 212"/>
                <a:gd name="T3" fmla="*/ 1 h 401"/>
                <a:gd name="T4" fmla="*/ 0 w 212"/>
                <a:gd name="T5" fmla="*/ 1 h 401"/>
                <a:gd name="T6" fmla="*/ 1 w 212"/>
                <a:gd name="T7" fmla="*/ 0 h 401"/>
                <a:gd name="T8" fmla="*/ 1 w 212"/>
                <a:gd name="T9" fmla="*/ 1 h 401"/>
                <a:gd name="T10" fmla="*/ 1 w 212"/>
                <a:gd name="T11" fmla="*/ 1 h 401"/>
                <a:gd name="T12" fmla="*/ 1 w 212"/>
                <a:gd name="T13" fmla="*/ 1 h 401"/>
                <a:gd name="T14" fmla="*/ 0 60000 65536"/>
                <a:gd name="T15" fmla="*/ 0 60000 65536"/>
                <a:gd name="T16" fmla="*/ 0 60000 65536"/>
                <a:gd name="T17" fmla="*/ 0 60000 65536"/>
                <a:gd name="T18" fmla="*/ 0 60000 65536"/>
                <a:gd name="T19" fmla="*/ 0 60000 65536"/>
                <a:gd name="T20" fmla="*/ 0 60000 65536"/>
                <a:gd name="T21" fmla="*/ 0 w 212"/>
                <a:gd name="T22" fmla="*/ 0 h 401"/>
                <a:gd name="T23" fmla="*/ 212 w 212"/>
                <a:gd name="T24" fmla="*/ 401 h 40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2" h="401">
                  <a:moveTo>
                    <a:pt x="164" y="401"/>
                  </a:moveTo>
                  <a:lnTo>
                    <a:pt x="10" y="240"/>
                  </a:lnTo>
                  <a:lnTo>
                    <a:pt x="0" y="19"/>
                  </a:lnTo>
                  <a:lnTo>
                    <a:pt x="46" y="0"/>
                  </a:lnTo>
                  <a:lnTo>
                    <a:pt x="199" y="158"/>
                  </a:lnTo>
                  <a:lnTo>
                    <a:pt x="212" y="380"/>
                  </a:lnTo>
                  <a:lnTo>
                    <a:pt x="164" y="401"/>
                  </a:lnTo>
                  <a:close/>
                </a:path>
              </a:pathLst>
            </a:custGeom>
            <a:solidFill>
              <a:srgbClr val="000000"/>
            </a:solidFill>
            <a:ln w="9525">
              <a:noFill/>
              <a:round/>
              <a:headEnd/>
              <a:tailEnd/>
            </a:ln>
          </p:spPr>
          <p:txBody>
            <a:bodyPr/>
            <a:lstStyle/>
            <a:p>
              <a:endParaRPr lang="ja-JP" altLang="en-US"/>
            </a:p>
          </p:txBody>
        </p:sp>
        <p:sp>
          <p:nvSpPr>
            <p:cNvPr id="122" name="Freeform 86"/>
            <p:cNvSpPr>
              <a:spLocks/>
            </p:cNvSpPr>
            <p:nvPr/>
          </p:nvSpPr>
          <p:spPr bwMode="auto">
            <a:xfrm>
              <a:off x="2234" y="2435"/>
              <a:ext cx="141" cy="142"/>
            </a:xfrm>
            <a:custGeom>
              <a:avLst/>
              <a:gdLst>
                <a:gd name="T0" fmla="*/ 0 w 282"/>
                <a:gd name="T1" fmla="*/ 1 h 284"/>
                <a:gd name="T2" fmla="*/ 0 w 282"/>
                <a:gd name="T3" fmla="*/ 1 h 284"/>
                <a:gd name="T4" fmla="*/ 1 w 282"/>
                <a:gd name="T5" fmla="*/ 1 h 284"/>
                <a:gd name="T6" fmla="*/ 1 w 282"/>
                <a:gd name="T7" fmla="*/ 1 h 284"/>
                <a:gd name="T8" fmla="*/ 1 w 282"/>
                <a:gd name="T9" fmla="*/ 1 h 284"/>
                <a:gd name="T10" fmla="*/ 1 w 282"/>
                <a:gd name="T11" fmla="*/ 1 h 284"/>
                <a:gd name="T12" fmla="*/ 1 w 282"/>
                <a:gd name="T13" fmla="*/ 1 h 284"/>
                <a:gd name="T14" fmla="*/ 1 w 282"/>
                <a:gd name="T15" fmla="*/ 1 h 284"/>
                <a:gd name="T16" fmla="*/ 1 w 282"/>
                <a:gd name="T17" fmla="*/ 1 h 284"/>
                <a:gd name="T18" fmla="*/ 1 w 282"/>
                <a:gd name="T19" fmla="*/ 1 h 284"/>
                <a:gd name="T20" fmla="*/ 1 w 282"/>
                <a:gd name="T21" fmla="*/ 1 h 284"/>
                <a:gd name="T22" fmla="*/ 1 w 282"/>
                <a:gd name="T23" fmla="*/ 1 h 284"/>
                <a:gd name="T24" fmla="*/ 1 w 282"/>
                <a:gd name="T25" fmla="*/ 1 h 284"/>
                <a:gd name="T26" fmla="*/ 1 w 282"/>
                <a:gd name="T27" fmla="*/ 1 h 284"/>
                <a:gd name="T28" fmla="*/ 1 w 282"/>
                <a:gd name="T29" fmla="*/ 1 h 284"/>
                <a:gd name="T30" fmla="*/ 1 w 282"/>
                <a:gd name="T31" fmla="*/ 1 h 284"/>
                <a:gd name="T32" fmla="*/ 1 w 282"/>
                <a:gd name="T33" fmla="*/ 1 h 284"/>
                <a:gd name="T34" fmla="*/ 1 w 282"/>
                <a:gd name="T35" fmla="*/ 1 h 284"/>
                <a:gd name="T36" fmla="*/ 1 w 282"/>
                <a:gd name="T37" fmla="*/ 1 h 284"/>
                <a:gd name="T38" fmla="*/ 1 w 282"/>
                <a:gd name="T39" fmla="*/ 1 h 284"/>
                <a:gd name="T40" fmla="*/ 1 w 282"/>
                <a:gd name="T41" fmla="*/ 1 h 284"/>
                <a:gd name="T42" fmla="*/ 1 w 282"/>
                <a:gd name="T43" fmla="*/ 1 h 284"/>
                <a:gd name="T44" fmla="*/ 1 w 282"/>
                <a:gd name="T45" fmla="*/ 1 h 284"/>
                <a:gd name="T46" fmla="*/ 1 w 282"/>
                <a:gd name="T47" fmla="*/ 1 h 284"/>
                <a:gd name="T48" fmla="*/ 1 w 282"/>
                <a:gd name="T49" fmla="*/ 1 h 284"/>
                <a:gd name="T50" fmla="*/ 1 w 282"/>
                <a:gd name="T51" fmla="*/ 0 h 284"/>
                <a:gd name="T52" fmla="*/ 1 w 282"/>
                <a:gd name="T53" fmla="*/ 1 h 284"/>
                <a:gd name="T54" fmla="*/ 1 w 282"/>
                <a:gd name="T55" fmla="*/ 1 h 284"/>
                <a:gd name="T56" fmla="*/ 1 w 282"/>
                <a:gd name="T57" fmla="*/ 1 h 284"/>
                <a:gd name="T58" fmla="*/ 1 w 282"/>
                <a:gd name="T59" fmla="*/ 1 h 284"/>
                <a:gd name="T60" fmla="*/ 1 w 282"/>
                <a:gd name="T61" fmla="*/ 1 h 284"/>
                <a:gd name="T62" fmla="*/ 1 w 282"/>
                <a:gd name="T63" fmla="*/ 1 h 284"/>
                <a:gd name="T64" fmla="*/ 0 w 282"/>
                <a:gd name="T65" fmla="*/ 1 h 28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82"/>
                <a:gd name="T100" fmla="*/ 0 h 284"/>
                <a:gd name="T101" fmla="*/ 282 w 282"/>
                <a:gd name="T102" fmla="*/ 284 h 28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82" h="284">
                  <a:moveTo>
                    <a:pt x="0" y="125"/>
                  </a:moveTo>
                  <a:lnTo>
                    <a:pt x="0" y="154"/>
                  </a:lnTo>
                  <a:lnTo>
                    <a:pt x="5" y="182"/>
                  </a:lnTo>
                  <a:lnTo>
                    <a:pt x="14" y="207"/>
                  </a:lnTo>
                  <a:lnTo>
                    <a:pt x="30" y="231"/>
                  </a:lnTo>
                  <a:lnTo>
                    <a:pt x="48" y="250"/>
                  </a:lnTo>
                  <a:lnTo>
                    <a:pt x="71" y="264"/>
                  </a:lnTo>
                  <a:lnTo>
                    <a:pt x="96" y="277"/>
                  </a:lnTo>
                  <a:lnTo>
                    <a:pt x="125" y="282"/>
                  </a:lnTo>
                  <a:lnTo>
                    <a:pt x="154" y="284"/>
                  </a:lnTo>
                  <a:lnTo>
                    <a:pt x="180" y="279"/>
                  </a:lnTo>
                  <a:lnTo>
                    <a:pt x="205" y="268"/>
                  </a:lnTo>
                  <a:lnTo>
                    <a:pt x="229" y="254"/>
                  </a:lnTo>
                  <a:lnTo>
                    <a:pt x="248" y="234"/>
                  </a:lnTo>
                  <a:lnTo>
                    <a:pt x="264" y="213"/>
                  </a:lnTo>
                  <a:lnTo>
                    <a:pt x="277" y="188"/>
                  </a:lnTo>
                  <a:lnTo>
                    <a:pt x="282" y="159"/>
                  </a:lnTo>
                  <a:lnTo>
                    <a:pt x="282" y="131"/>
                  </a:lnTo>
                  <a:lnTo>
                    <a:pt x="277" y="102"/>
                  </a:lnTo>
                  <a:lnTo>
                    <a:pt x="268" y="77"/>
                  </a:lnTo>
                  <a:lnTo>
                    <a:pt x="254" y="54"/>
                  </a:lnTo>
                  <a:lnTo>
                    <a:pt x="234" y="34"/>
                  </a:lnTo>
                  <a:lnTo>
                    <a:pt x="212" y="20"/>
                  </a:lnTo>
                  <a:lnTo>
                    <a:pt x="187" y="8"/>
                  </a:lnTo>
                  <a:lnTo>
                    <a:pt x="159" y="2"/>
                  </a:lnTo>
                  <a:lnTo>
                    <a:pt x="130" y="0"/>
                  </a:lnTo>
                  <a:lnTo>
                    <a:pt x="102" y="6"/>
                  </a:lnTo>
                  <a:lnTo>
                    <a:pt x="77" y="16"/>
                  </a:lnTo>
                  <a:lnTo>
                    <a:pt x="54" y="31"/>
                  </a:lnTo>
                  <a:lnTo>
                    <a:pt x="34" y="50"/>
                  </a:lnTo>
                  <a:lnTo>
                    <a:pt x="18" y="72"/>
                  </a:lnTo>
                  <a:lnTo>
                    <a:pt x="5" y="97"/>
                  </a:lnTo>
                  <a:lnTo>
                    <a:pt x="0" y="125"/>
                  </a:lnTo>
                  <a:close/>
                </a:path>
              </a:pathLst>
            </a:custGeom>
            <a:solidFill>
              <a:srgbClr val="BFDDFF"/>
            </a:solidFill>
            <a:ln w="9525">
              <a:noFill/>
              <a:round/>
              <a:headEnd/>
              <a:tailEnd/>
            </a:ln>
          </p:spPr>
          <p:txBody>
            <a:bodyPr/>
            <a:lstStyle/>
            <a:p>
              <a:endParaRPr lang="ja-JP" altLang="en-US"/>
            </a:p>
          </p:txBody>
        </p:sp>
        <p:sp>
          <p:nvSpPr>
            <p:cNvPr id="123" name="Freeform 87"/>
            <p:cNvSpPr>
              <a:spLocks noEditPoints="1"/>
            </p:cNvSpPr>
            <p:nvPr/>
          </p:nvSpPr>
          <p:spPr bwMode="auto">
            <a:xfrm>
              <a:off x="2225" y="2426"/>
              <a:ext cx="159" cy="161"/>
            </a:xfrm>
            <a:custGeom>
              <a:avLst/>
              <a:gdLst>
                <a:gd name="T0" fmla="*/ 0 w 318"/>
                <a:gd name="T1" fmla="*/ 1 h 321"/>
                <a:gd name="T2" fmla="*/ 1 w 318"/>
                <a:gd name="T3" fmla="*/ 1 h 321"/>
                <a:gd name="T4" fmla="*/ 1 w 318"/>
                <a:gd name="T5" fmla="*/ 1 h 321"/>
                <a:gd name="T6" fmla="*/ 1 w 318"/>
                <a:gd name="T7" fmla="*/ 1 h 321"/>
                <a:gd name="T8" fmla="*/ 1 w 318"/>
                <a:gd name="T9" fmla="*/ 1 h 321"/>
                <a:gd name="T10" fmla="*/ 1 w 318"/>
                <a:gd name="T11" fmla="*/ 1 h 321"/>
                <a:gd name="T12" fmla="*/ 1 w 318"/>
                <a:gd name="T13" fmla="*/ 1 h 321"/>
                <a:gd name="T14" fmla="*/ 1 w 318"/>
                <a:gd name="T15" fmla="*/ 1 h 321"/>
                <a:gd name="T16" fmla="*/ 1 w 318"/>
                <a:gd name="T17" fmla="*/ 1 h 321"/>
                <a:gd name="T18" fmla="*/ 1 w 318"/>
                <a:gd name="T19" fmla="*/ 1 h 321"/>
                <a:gd name="T20" fmla="*/ 1 w 318"/>
                <a:gd name="T21" fmla="*/ 1 h 321"/>
                <a:gd name="T22" fmla="*/ 1 w 318"/>
                <a:gd name="T23" fmla="*/ 1 h 321"/>
                <a:gd name="T24" fmla="*/ 1 w 318"/>
                <a:gd name="T25" fmla="*/ 1 h 321"/>
                <a:gd name="T26" fmla="*/ 1 w 318"/>
                <a:gd name="T27" fmla="*/ 1 h 321"/>
                <a:gd name="T28" fmla="*/ 1 w 318"/>
                <a:gd name="T29" fmla="*/ 1 h 321"/>
                <a:gd name="T30" fmla="*/ 1 w 318"/>
                <a:gd name="T31" fmla="*/ 1 h 321"/>
                <a:gd name="T32" fmla="*/ 1 w 318"/>
                <a:gd name="T33" fmla="*/ 0 h 321"/>
                <a:gd name="T34" fmla="*/ 1 w 318"/>
                <a:gd name="T35" fmla="*/ 1 h 321"/>
                <a:gd name="T36" fmla="*/ 1 w 318"/>
                <a:gd name="T37" fmla="*/ 1 h 321"/>
                <a:gd name="T38" fmla="*/ 1 w 318"/>
                <a:gd name="T39" fmla="*/ 1 h 321"/>
                <a:gd name="T40" fmla="*/ 0 w 318"/>
                <a:gd name="T41" fmla="*/ 1 h 321"/>
                <a:gd name="T42" fmla="*/ 1 w 318"/>
                <a:gd name="T43" fmla="*/ 1 h 321"/>
                <a:gd name="T44" fmla="*/ 1 w 318"/>
                <a:gd name="T45" fmla="*/ 1 h 321"/>
                <a:gd name="T46" fmla="*/ 1 w 318"/>
                <a:gd name="T47" fmla="*/ 1 h 321"/>
                <a:gd name="T48" fmla="*/ 1 w 318"/>
                <a:gd name="T49" fmla="*/ 1 h 321"/>
                <a:gd name="T50" fmla="*/ 1 w 318"/>
                <a:gd name="T51" fmla="*/ 1 h 321"/>
                <a:gd name="T52" fmla="*/ 1 w 318"/>
                <a:gd name="T53" fmla="*/ 1 h 321"/>
                <a:gd name="T54" fmla="*/ 1 w 318"/>
                <a:gd name="T55" fmla="*/ 1 h 321"/>
                <a:gd name="T56" fmla="*/ 1 w 318"/>
                <a:gd name="T57" fmla="*/ 1 h 321"/>
                <a:gd name="T58" fmla="*/ 1 w 318"/>
                <a:gd name="T59" fmla="*/ 1 h 321"/>
                <a:gd name="T60" fmla="*/ 1 w 318"/>
                <a:gd name="T61" fmla="*/ 1 h 321"/>
                <a:gd name="T62" fmla="*/ 1 w 318"/>
                <a:gd name="T63" fmla="*/ 1 h 321"/>
                <a:gd name="T64" fmla="*/ 1 w 318"/>
                <a:gd name="T65" fmla="*/ 1 h 321"/>
                <a:gd name="T66" fmla="*/ 1 w 318"/>
                <a:gd name="T67" fmla="*/ 1 h 321"/>
                <a:gd name="T68" fmla="*/ 1 w 318"/>
                <a:gd name="T69" fmla="*/ 1 h 321"/>
                <a:gd name="T70" fmla="*/ 1 w 318"/>
                <a:gd name="T71" fmla="*/ 1 h 321"/>
                <a:gd name="T72" fmla="*/ 1 w 318"/>
                <a:gd name="T73" fmla="*/ 1 h 321"/>
                <a:gd name="T74" fmla="*/ 1 w 318"/>
                <a:gd name="T75" fmla="*/ 1 h 321"/>
                <a:gd name="T76" fmla="*/ 1 w 318"/>
                <a:gd name="T77" fmla="*/ 1 h 321"/>
                <a:gd name="T78" fmla="*/ 1 w 318"/>
                <a:gd name="T79" fmla="*/ 1 h 321"/>
                <a:gd name="T80" fmla="*/ 1 w 318"/>
                <a:gd name="T81" fmla="*/ 1 h 321"/>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318"/>
                <a:gd name="T124" fmla="*/ 0 h 321"/>
                <a:gd name="T125" fmla="*/ 318 w 318"/>
                <a:gd name="T126" fmla="*/ 321 h 321"/>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318" h="321">
                  <a:moveTo>
                    <a:pt x="0" y="141"/>
                  </a:moveTo>
                  <a:lnTo>
                    <a:pt x="0" y="141"/>
                  </a:lnTo>
                  <a:lnTo>
                    <a:pt x="0" y="173"/>
                  </a:lnTo>
                  <a:lnTo>
                    <a:pt x="6" y="203"/>
                  </a:lnTo>
                  <a:lnTo>
                    <a:pt x="16" y="233"/>
                  </a:lnTo>
                  <a:lnTo>
                    <a:pt x="34" y="258"/>
                  </a:lnTo>
                  <a:lnTo>
                    <a:pt x="54" y="281"/>
                  </a:lnTo>
                  <a:lnTo>
                    <a:pt x="81" y="299"/>
                  </a:lnTo>
                  <a:lnTo>
                    <a:pt x="109" y="312"/>
                  </a:lnTo>
                  <a:lnTo>
                    <a:pt x="141" y="319"/>
                  </a:lnTo>
                  <a:lnTo>
                    <a:pt x="157" y="321"/>
                  </a:lnTo>
                  <a:lnTo>
                    <a:pt x="172" y="319"/>
                  </a:lnTo>
                  <a:lnTo>
                    <a:pt x="188" y="317"/>
                  </a:lnTo>
                  <a:lnTo>
                    <a:pt x="204" y="314"/>
                  </a:lnTo>
                  <a:lnTo>
                    <a:pt x="218" y="308"/>
                  </a:lnTo>
                  <a:lnTo>
                    <a:pt x="232" y="303"/>
                  </a:lnTo>
                  <a:lnTo>
                    <a:pt x="247" y="294"/>
                  </a:lnTo>
                  <a:lnTo>
                    <a:pt x="259" y="285"/>
                  </a:lnTo>
                  <a:lnTo>
                    <a:pt x="272" y="274"/>
                  </a:lnTo>
                  <a:lnTo>
                    <a:pt x="282" y="264"/>
                  </a:lnTo>
                  <a:lnTo>
                    <a:pt x="291" y="251"/>
                  </a:lnTo>
                  <a:lnTo>
                    <a:pt x="300" y="237"/>
                  </a:lnTo>
                  <a:lnTo>
                    <a:pt x="307" y="224"/>
                  </a:lnTo>
                  <a:lnTo>
                    <a:pt x="313" y="208"/>
                  </a:lnTo>
                  <a:lnTo>
                    <a:pt x="316" y="194"/>
                  </a:lnTo>
                  <a:lnTo>
                    <a:pt x="318" y="178"/>
                  </a:lnTo>
                  <a:lnTo>
                    <a:pt x="318" y="146"/>
                  </a:lnTo>
                  <a:lnTo>
                    <a:pt x="313" y="116"/>
                  </a:lnTo>
                  <a:lnTo>
                    <a:pt x="302" y="85"/>
                  </a:lnTo>
                  <a:lnTo>
                    <a:pt x="286" y="60"/>
                  </a:lnTo>
                  <a:lnTo>
                    <a:pt x="264" y="37"/>
                  </a:lnTo>
                  <a:lnTo>
                    <a:pt x="239" y="19"/>
                  </a:lnTo>
                  <a:lnTo>
                    <a:pt x="211" y="7"/>
                  </a:lnTo>
                  <a:lnTo>
                    <a:pt x="179" y="0"/>
                  </a:lnTo>
                  <a:lnTo>
                    <a:pt x="147" y="0"/>
                  </a:lnTo>
                  <a:lnTo>
                    <a:pt x="116" y="5"/>
                  </a:lnTo>
                  <a:lnTo>
                    <a:pt x="86" y="16"/>
                  </a:lnTo>
                  <a:lnTo>
                    <a:pt x="61" y="33"/>
                  </a:lnTo>
                  <a:lnTo>
                    <a:pt x="38" y="55"/>
                  </a:lnTo>
                  <a:lnTo>
                    <a:pt x="20" y="80"/>
                  </a:lnTo>
                  <a:lnTo>
                    <a:pt x="7" y="108"/>
                  </a:lnTo>
                  <a:lnTo>
                    <a:pt x="0" y="141"/>
                  </a:lnTo>
                  <a:close/>
                  <a:moveTo>
                    <a:pt x="173" y="37"/>
                  </a:moveTo>
                  <a:lnTo>
                    <a:pt x="198" y="42"/>
                  </a:lnTo>
                  <a:lnTo>
                    <a:pt x="220" y="51"/>
                  </a:lnTo>
                  <a:lnTo>
                    <a:pt x="239" y="66"/>
                  </a:lnTo>
                  <a:lnTo>
                    <a:pt x="255" y="83"/>
                  </a:lnTo>
                  <a:lnTo>
                    <a:pt x="268" y="103"/>
                  </a:lnTo>
                  <a:lnTo>
                    <a:pt x="279" y="124"/>
                  </a:lnTo>
                  <a:lnTo>
                    <a:pt x="282" y="149"/>
                  </a:lnTo>
                  <a:lnTo>
                    <a:pt x="282" y="174"/>
                  </a:lnTo>
                  <a:lnTo>
                    <a:pt x="277" y="198"/>
                  </a:lnTo>
                  <a:lnTo>
                    <a:pt x="268" y="219"/>
                  </a:lnTo>
                  <a:lnTo>
                    <a:pt x="254" y="239"/>
                  </a:lnTo>
                  <a:lnTo>
                    <a:pt x="236" y="257"/>
                  </a:lnTo>
                  <a:lnTo>
                    <a:pt x="225" y="264"/>
                  </a:lnTo>
                  <a:lnTo>
                    <a:pt x="214" y="269"/>
                  </a:lnTo>
                  <a:lnTo>
                    <a:pt x="204" y="274"/>
                  </a:lnTo>
                  <a:lnTo>
                    <a:pt x="193" y="278"/>
                  </a:lnTo>
                  <a:lnTo>
                    <a:pt x="180" y="280"/>
                  </a:lnTo>
                  <a:lnTo>
                    <a:pt x="168" y="281"/>
                  </a:lnTo>
                  <a:lnTo>
                    <a:pt x="157" y="281"/>
                  </a:lnTo>
                  <a:lnTo>
                    <a:pt x="145" y="281"/>
                  </a:lnTo>
                  <a:lnTo>
                    <a:pt x="122" y="276"/>
                  </a:lnTo>
                  <a:lnTo>
                    <a:pt x="102" y="267"/>
                  </a:lnTo>
                  <a:lnTo>
                    <a:pt x="82" y="257"/>
                  </a:lnTo>
                  <a:lnTo>
                    <a:pt x="66" y="240"/>
                  </a:lnTo>
                  <a:lnTo>
                    <a:pt x="54" y="223"/>
                  </a:lnTo>
                  <a:lnTo>
                    <a:pt x="45" y="203"/>
                  </a:lnTo>
                  <a:lnTo>
                    <a:pt x="38" y="182"/>
                  </a:lnTo>
                  <a:lnTo>
                    <a:pt x="36" y="158"/>
                  </a:lnTo>
                  <a:lnTo>
                    <a:pt x="36" y="155"/>
                  </a:lnTo>
                  <a:lnTo>
                    <a:pt x="36" y="151"/>
                  </a:lnTo>
                  <a:lnTo>
                    <a:pt x="36" y="148"/>
                  </a:lnTo>
                  <a:lnTo>
                    <a:pt x="38" y="144"/>
                  </a:lnTo>
                  <a:lnTo>
                    <a:pt x="43" y="121"/>
                  </a:lnTo>
                  <a:lnTo>
                    <a:pt x="52" y="98"/>
                  </a:lnTo>
                  <a:lnTo>
                    <a:pt x="66" y="78"/>
                  </a:lnTo>
                  <a:lnTo>
                    <a:pt x="84" y="62"/>
                  </a:lnTo>
                  <a:lnTo>
                    <a:pt x="104" y="50"/>
                  </a:lnTo>
                  <a:lnTo>
                    <a:pt x="125" y="41"/>
                  </a:lnTo>
                  <a:lnTo>
                    <a:pt x="148" y="37"/>
                  </a:lnTo>
                  <a:lnTo>
                    <a:pt x="173" y="37"/>
                  </a:lnTo>
                  <a:close/>
                </a:path>
              </a:pathLst>
            </a:custGeom>
            <a:solidFill>
              <a:srgbClr val="000000"/>
            </a:solidFill>
            <a:ln w="9525">
              <a:noFill/>
              <a:round/>
              <a:headEnd/>
              <a:tailEnd/>
            </a:ln>
          </p:spPr>
          <p:txBody>
            <a:bodyPr/>
            <a:lstStyle/>
            <a:p>
              <a:endParaRPr lang="ja-JP" altLang="en-US"/>
            </a:p>
          </p:txBody>
        </p:sp>
        <p:sp>
          <p:nvSpPr>
            <p:cNvPr id="124" name="Freeform 88"/>
            <p:cNvSpPr>
              <a:spLocks/>
            </p:cNvSpPr>
            <p:nvPr/>
          </p:nvSpPr>
          <p:spPr bwMode="auto">
            <a:xfrm>
              <a:off x="2279" y="2480"/>
              <a:ext cx="53" cy="53"/>
            </a:xfrm>
            <a:custGeom>
              <a:avLst/>
              <a:gdLst>
                <a:gd name="T0" fmla="*/ 0 w 107"/>
                <a:gd name="T1" fmla="*/ 0 h 107"/>
                <a:gd name="T2" fmla="*/ 0 w 107"/>
                <a:gd name="T3" fmla="*/ 0 h 107"/>
                <a:gd name="T4" fmla="*/ 0 w 107"/>
                <a:gd name="T5" fmla="*/ 0 h 107"/>
                <a:gd name="T6" fmla="*/ 0 w 107"/>
                <a:gd name="T7" fmla="*/ 0 h 107"/>
                <a:gd name="T8" fmla="*/ 0 w 107"/>
                <a:gd name="T9" fmla="*/ 0 h 107"/>
                <a:gd name="T10" fmla="*/ 0 w 107"/>
                <a:gd name="T11" fmla="*/ 0 h 107"/>
                <a:gd name="T12" fmla="*/ 0 w 107"/>
                <a:gd name="T13" fmla="*/ 0 h 107"/>
                <a:gd name="T14" fmla="*/ 0 w 107"/>
                <a:gd name="T15" fmla="*/ 0 h 107"/>
                <a:gd name="T16" fmla="*/ 0 w 107"/>
                <a:gd name="T17" fmla="*/ 0 h 107"/>
                <a:gd name="T18" fmla="*/ 0 w 107"/>
                <a:gd name="T19" fmla="*/ 0 h 107"/>
                <a:gd name="T20" fmla="*/ 0 w 107"/>
                <a:gd name="T21" fmla="*/ 0 h 107"/>
                <a:gd name="T22" fmla="*/ 0 w 107"/>
                <a:gd name="T23" fmla="*/ 0 h 107"/>
                <a:gd name="T24" fmla="*/ 0 w 107"/>
                <a:gd name="T25" fmla="*/ 0 h 107"/>
                <a:gd name="T26" fmla="*/ 0 w 107"/>
                <a:gd name="T27" fmla="*/ 0 h 107"/>
                <a:gd name="T28" fmla="*/ 0 w 107"/>
                <a:gd name="T29" fmla="*/ 0 h 107"/>
                <a:gd name="T30" fmla="*/ 0 w 107"/>
                <a:gd name="T31" fmla="*/ 0 h 107"/>
                <a:gd name="T32" fmla="*/ 0 w 107"/>
                <a:gd name="T33" fmla="*/ 0 h 107"/>
                <a:gd name="T34" fmla="*/ 0 w 107"/>
                <a:gd name="T35" fmla="*/ 0 h 107"/>
                <a:gd name="T36" fmla="*/ 0 w 107"/>
                <a:gd name="T37" fmla="*/ 0 h 107"/>
                <a:gd name="T38" fmla="*/ 0 w 107"/>
                <a:gd name="T39" fmla="*/ 0 h 107"/>
                <a:gd name="T40" fmla="*/ 0 w 107"/>
                <a:gd name="T41" fmla="*/ 0 h 107"/>
                <a:gd name="T42" fmla="*/ 0 w 107"/>
                <a:gd name="T43" fmla="*/ 0 h 107"/>
                <a:gd name="T44" fmla="*/ 0 w 107"/>
                <a:gd name="T45" fmla="*/ 0 h 107"/>
                <a:gd name="T46" fmla="*/ 0 w 107"/>
                <a:gd name="T47" fmla="*/ 0 h 107"/>
                <a:gd name="T48" fmla="*/ 0 w 107"/>
                <a:gd name="T49" fmla="*/ 0 h 10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07"/>
                <a:gd name="T76" fmla="*/ 0 h 107"/>
                <a:gd name="T77" fmla="*/ 107 w 107"/>
                <a:gd name="T78" fmla="*/ 107 h 107"/>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07" h="107">
                  <a:moveTo>
                    <a:pt x="0" y="46"/>
                  </a:moveTo>
                  <a:lnTo>
                    <a:pt x="2" y="67"/>
                  </a:lnTo>
                  <a:lnTo>
                    <a:pt x="11" y="87"/>
                  </a:lnTo>
                  <a:lnTo>
                    <a:pt x="27" y="100"/>
                  </a:lnTo>
                  <a:lnTo>
                    <a:pt x="47" y="107"/>
                  </a:lnTo>
                  <a:lnTo>
                    <a:pt x="57" y="107"/>
                  </a:lnTo>
                  <a:lnTo>
                    <a:pt x="68" y="105"/>
                  </a:lnTo>
                  <a:lnTo>
                    <a:pt x="79" y="100"/>
                  </a:lnTo>
                  <a:lnTo>
                    <a:pt x="88" y="94"/>
                  </a:lnTo>
                  <a:lnTo>
                    <a:pt x="95" y="87"/>
                  </a:lnTo>
                  <a:lnTo>
                    <a:pt x="100" y="80"/>
                  </a:lnTo>
                  <a:lnTo>
                    <a:pt x="106" y="69"/>
                  </a:lnTo>
                  <a:lnTo>
                    <a:pt x="107" y="59"/>
                  </a:lnTo>
                  <a:lnTo>
                    <a:pt x="106" y="37"/>
                  </a:lnTo>
                  <a:lnTo>
                    <a:pt x="97" y="19"/>
                  </a:lnTo>
                  <a:lnTo>
                    <a:pt x="81" y="7"/>
                  </a:lnTo>
                  <a:lnTo>
                    <a:pt x="59" y="0"/>
                  </a:lnTo>
                  <a:lnTo>
                    <a:pt x="48" y="0"/>
                  </a:lnTo>
                  <a:lnTo>
                    <a:pt x="38" y="1"/>
                  </a:lnTo>
                  <a:lnTo>
                    <a:pt x="29" y="5"/>
                  </a:lnTo>
                  <a:lnTo>
                    <a:pt x="20" y="10"/>
                  </a:lnTo>
                  <a:lnTo>
                    <a:pt x="13" y="17"/>
                  </a:lnTo>
                  <a:lnTo>
                    <a:pt x="7" y="25"/>
                  </a:lnTo>
                  <a:lnTo>
                    <a:pt x="2" y="35"/>
                  </a:lnTo>
                  <a:lnTo>
                    <a:pt x="0" y="46"/>
                  </a:lnTo>
                  <a:close/>
                </a:path>
              </a:pathLst>
            </a:custGeom>
            <a:solidFill>
              <a:srgbClr val="FFFFFF"/>
            </a:solidFill>
            <a:ln w="9525">
              <a:noFill/>
              <a:round/>
              <a:headEnd/>
              <a:tailEnd/>
            </a:ln>
          </p:spPr>
          <p:txBody>
            <a:bodyPr/>
            <a:lstStyle/>
            <a:p>
              <a:endParaRPr lang="ja-JP" altLang="en-US"/>
            </a:p>
          </p:txBody>
        </p:sp>
        <p:sp>
          <p:nvSpPr>
            <p:cNvPr id="125" name="Freeform 89"/>
            <p:cNvSpPr>
              <a:spLocks noEditPoints="1"/>
            </p:cNvSpPr>
            <p:nvPr/>
          </p:nvSpPr>
          <p:spPr bwMode="auto">
            <a:xfrm>
              <a:off x="2269" y="2470"/>
              <a:ext cx="72" cy="72"/>
            </a:xfrm>
            <a:custGeom>
              <a:avLst/>
              <a:gdLst>
                <a:gd name="T0" fmla="*/ 1 w 144"/>
                <a:gd name="T1" fmla="*/ 0 h 145"/>
                <a:gd name="T2" fmla="*/ 0 w 144"/>
                <a:gd name="T3" fmla="*/ 0 h 145"/>
                <a:gd name="T4" fmla="*/ 0 w 144"/>
                <a:gd name="T5" fmla="*/ 0 h 145"/>
                <a:gd name="T6" fmla="*/ 0 w 144"/>
                <a:gd name="T7" fmla="*/ 0 h 145"/>
                <a:gd name="T8" fmla="*/ 0 w 144"/>
                <a:gd name="T9" fmla="*/ 0 h 145"/>
                <a:gd name="T10" fmla="*/ 1 w 144"/>
                <a:gd name="T11" fmla="*/ 0 h 145"/>
                <a:gd name="T12" fmla="*/ 1 w 144"/>
                <a:gd name="T13" fmla="*/ 0 h 145"/>
                <a:gd name="T14" fmla="*/ 1 w 144"/>
                <a:gd name="T15" fmla="*/ 0 h 145"/>
                <a:gd name="T16" fmla="*/ 1 w 144"/>
                <a:gd name="T17" fmla="*/ 0 h 145"/>
                <a:gd name="T18" fmla="*/ 1 w 144"/>
                <a:gd name="T19" fmla="*/ 0 h 145"/>
                <a:gd name="T20" fmla="*/ 1 w 144"/>
                <a:gd name="T21" fmla="*/ 0 h 145"/>
                <a:gd name="T22" fmla="*/ 1 w 144"/>
                <a:gd name="T23" fmla="*/ 0 h 145"/>
                <a:gd name="T24" fmla="*/ 1 w 144"/>
                <a:gd name="T25" fmla="*/ 0 h 145"/>
                <a:gd name="T26" fmla="*/ 1 w 144"/>
                <a:gd name="T27" fmla="*/ 0 h 145"/>
                <a:gd name="T28" fmla="*/ 1 w 144"/>
                <a:gd name="T29" fmla="*/ 0 h 145"/>
                <a:gd name="T30" fmla="*/ 1 w 144"/>
                <a:gd name="T31" fmla="*/ 0 h 145"/>
                <a:gd name="T32" fmla="*/ 1 w 144"/>
                <a:gd name="T33" fmla="*/ 0 h 145"/>
                <a:gd name="T34" fmla="*/ 1 w 144"/>
                <a:gd name="T35" fmla="*/ 0 h 145"/>
                <a:gd name="T36" fmla="*/ 1 w 144"/>
                <a:gd name="T37" fmla="*/ 0 h 145"/>
                <a:gd name="T38" fmla="*/ 1 w 144"/>
                <a:gd name="T39" fmla="*/ 0 h 145"/>
                <a:gd name="T40" fmla="*/ 1 w 144"/>
                <a:gd name="T41" fmla="*/ 0 h 145"/>
                <a:gd name="T42" fmla="*/ 1 w 144"/>
                <a:gd name="T43" fmla="*/ 0 h 145"/>
                <a:gd name="T44" fmla="*/ 1 w 144"/>
                <a:gd name="T45" fmla="*/ 0 h 145"/>
                <a:gd name="T46" fmla="*/ 1 w 144"/>
                <a:gd name="T47" fmla="*/ 0 h 145"/>
                <a:gd name="T48" fmla="*/ 1 w 144"/>
                <a:gd name="T49" fmla="*/ 0 h 145"/>
                <a:gd name="T50" fmla="*/ 1 w 144"/>
                <a:gd name="T51" fmla="*/ 0 h 145"/>
                <a:gd name="T52" fmla="*/ 1 w 144"/>
                <a:gd name="T53" fmla="*/ 0 h 145"/>
                <a:gd name="T54" fmla="*/ 1 w 144"/>
                <a:gd name="T55" fmla="*/ 0 h 145"/>
                <a:gd name="T56" fmla="*/ 1 w 144"/>
                <a:gd name="T57" fmla="*/ 0 h 145"/>
                <a:gd name="T58" fmla="*/ 1 w 144"/>
                <a:gd name="T59" fmla="*/ 0 h 145"/>
                <a:gd name="T60" fmla="*/ 1 w 144"/>
                <a:gd name="T61" fmla="*/ 0 h 145"/>
                <a:gd name="T62" fmla="*/ 1 w 144"/>
                <a:gd name="T63" fmla="*/ 0 h 145"/>
                <a:gd name="T64" fmla="*/ 1 w 144"/>
                <a:gd name="T65" fmla="*/ 0 h 145"/>
                <a:gd name="T66" fmla="*/ 1 w 144"/>
                <a:gd name="T67" fmla="*/ 0 h 145"/>
                <a:gd name="T68" fmla="*/ 1 w 144"/>
                <a:gd name="T69" fmla="*/ 0 h 145"/>
                <a:gd name="T70" fmla="*/ 1 w 144"/>
                <a:gd name="T71" fmla="*/ 0 h 145"/>
                <a:gd name="T72" fmla="*/ 1 w 144"/>
                <a:gd name="T73" fmla="*/ 0 h 145"/>
                <a:gd name="T74" fmla="*/ 1 w 144"/>
                <a:gd name="T75" fmla="*/ 0 h 145"/>
                <a:gd name="T76" fmla="*/ 1 w 144"/>
                <a:gd name="T77" fmla="*/ 0 h 145"/>
                <a:gd name="T78" fmla="*/ 1 w 144"/>
                <a:gd name="T79" fmla="*/ 0 h 145"/>
                <a:gd name="T80" fmla="*/ 1 w 144"/>
                <a:gd name="T81" fmla="*/ 0 h 145"/>
                <a:gd name="T82" fmla="*/ 1 w 144"/>
                <a:gd name="T83" fmla="*/ 0 h 145"/>
                <a:gd name="T84" fmla="*/ 1 w 144"/>
                <a:gd name="T85" fmla="*/ 0 h 145"/>
                <a:gd name="T86" fmla="*/ 1 w 144"/>
                <a:gd name="T87" fmla="*/ 0 h 145"/>
                <a:gd name="T88" fmla="*/ 1 w 144"/>
                <a:gd name="T89" fmla="*/ 0 h 145"/>
                <a:gd name="T90" fmla="*/ 1 w 144"/>
                <a:gd name="T91" fmla="*/ 0 h 145"/>
                <a:gd name="T92" fmla="*/ 1 w 144"/>
                <a:gd name="T93" fmla="*/ 0 h 145"/>
                <a:gd name="T94" fmla="*/ 1 w 144"/>
                <a:gd name="T95" fmla="*/ 0 h 145"/>
                <a:gd name="T96" fmla="*/ 1 w 144"/>
                <a:gd name="T97" fmla="*/ 0 h 145"/>
                <a:gd name="T98" fmla="*/ 1 w 144"/>
                <a:gd name="T99" fmla="*/ 0 h 145"/>
                <a:gd name="T100" fmla="*/ 1 w 144"/>
                <a:gd name="T101" fmla="*/ 0 h 145"/>
                <a:gd name="T102" fmla="*/ 1 w 144"/>
                <a:gd name="T103" fmla="*/ 0 h 145"/>
                <a:gd name="T104" fmla="*/ 1 w 144"/>
                <a:gd name="T105" fmla="*/ 0 h 145"/>
                <a:gd name="T106" fmla="*/ 1 w 144"/>
                <a:gd name="T107" fmla="*/ 0 h 145"/>
                <a:gd name="T108" fmla="*/ 1 w 144"/>
                <a:gd name="T109" fmla="*/ 0 h 145"/>
                <a:gd name="T110" fmla="*/ 1 w 144"/>
                <a:gd name="T111" fmla="*/ 0 h 145"/>
                <a:gd name="T112" fmla="*/ 1 w 144"/>
                <a:gd name="T113" fmla="*/ 0 h 145"/>
                <a:gd name="T114" fmla="*/ 1 w 144"/>
                <a:gd name="T115" fmla="*/ 0 h 145"/>
                <a:gd name="T116" fmla="*/ 1 w 144"/>
                <a:gd name="T117" fmla="*/ 0 h 14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44"/>
                <a:gd name="T178" fmla="*/ 0 h 145"/>
                <a:gd name="T179" fmla="*/ 144 w 144"/>
                <a:gd name="T180" fmla="*/ 145 h 14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44" h="145">
                  <a:moveTo>
                    <a:pt x="1" y="64"/>
                  </a:moveTo>
                  <a:lnTo>
                    <a:pt x="0" y="66"/>
                  </a:lnTo>
                  <a:lnTo>
                    <a:pt x="0" y="68"/>
                  </a:lnTo>
                  <a:lnTo>
                    <a:pt x="0" y="71"/>
                  </a:lnTo>
                  <a:lnTo>
                    <a:pt x="0" y="73"/>
                  </a:lnTo>
                  <a:lnTo>
                    <a:pt x="1" y="86"/>
                  </a:lnTo>
                  <a:lnTo>
                    <a:pt x="3" y="96"/>
                  </a:lnTo>
                  <a:lnTo>
                    <a:pt x="9" y="107"/>
                  </a:lnTo>
                  <a:lnTo>
                    <a:pt x="16" y="118"/>
                  </a:lnTo>
                  <a:lnTo>
                    <a:pt x="26" y="128"/>
                  </a:lnTo>
                  <a:lnTo>
                    <a:pt x="37" y="136"/>
                  </a:lnTo>
                  <a:lnTo>
                    <a:pt x="50" y="141"/>
                  </a:lnTo>
                  <a:lnTo>
                    <a:pt x="64" y="145"/>
                  </a:lnTo>
                  <a:lnTo>
                    <a:pt x="78" y="145"/>
                  </a:lnTo>
                  <a:lnTo>
                    <a:pt x="92" y="143"/>
                  </a:lnTo>
                  <a:lnTo>
                    <a:pt x="105" y="137"/>
                  </a:lnTo>
                  <a:lnTo>
                    <a:pt x="117" y="130"/>
                  </a:lnTo>
                  <a:lnTo>
                    <a:pt x="128" y="120"/>
                  </a:lnTo>
                  <a:lnTo>
                    <a:pt x="135" y="109"/>
                  </a:lnTo>
                  <a:lnTo>
                    <a:pt x="141" y="95"/>
                  </a:lnTo>
                  <a:lnTo>
                    <a:pt x="144" y="80"/>
                  </a:lnTo>
                  <a:lnTo>
                    <a:pt x="144" y="66"/>
                  </a:lnTo>
                  <a:lnTo>
                    <a:pt x="142" y="52"/>
                  </a:lnTo>
                  <a:lnTo>
                    <a:pt x="137" y="39"/>
                  </a:lnTo>
                  <a:lnTo>
                    <a:pt x="130" y="27"/>
                  </a:lnTo>
                  <a:lnTo>
                    <a:pt x="121" y="18"/>
                  </a:lnTo>
                  <a:lnTo>
                    <a:pt x="109" y="9"/>
                  </a:lnTo>
                  <a:lnTo>
                    <a:pt x="96" y="4"/>
                  </a:lnTo>
                  <a:lnTo>
                    <a:pt x="82" y="0"/>
                  </a:lnTo>
                  <a:lnTo>
                    <a:pt x="67" y="0"/>
                  </a:lnTo>
                  <a:lnTo>
                    <a:pt x="53" y="4"/>
                  </a:lnTo>
                  <a:lnTo>
                    <a:pt x="39" y="9"/>
                  </a:lnTo>
                  <a:lnTo>
                    <a:pt x="28" y="16"/>
                  </a:lnTo>
                  <a:lnTo>
                    <a:pt x="17" y="25"/>
                  </a:lnTo>
                  <a:lnTo>
                    <a:pt x="10" y="37"/>
                  </a:lnTo>
                  <a:lnTo>
                    <a:pt x="5" y="50"/>
                  </a:lnTo>
                  <a:lnTo>
                    <a:pt x="1" y="64"/>
                  </a:lnTo>
                  <a:close/>
                  <a:moveTo>
                    <a:pt x="69" y="107"/>
                  </a:moveTo>
                  <a:lnTo>
                    <a:pt x="62" y="105"/>
                  </a:lnTo>
                  <a:lnTo>
                    <a:pt x="55" y="103"/>
                  </a:lnTo>
                  <a:lnTo>
                    <a:pt x="50" y="100"/>
                  </a:lnTo>
                  <a:lnTo>
                    <a:pt x="44" y="95"/>
                  </a:lnTo>
                  <a:lnTo>
                    <a:pt x="41" y="89"/>
                  </a:lnTo>
                  <a:lnTo>
                    <a:pt x="39" y="82"/>
                  </a:lnTo>
                  <a:lnTo>
                    <a:pt x="37" y="75"/>
                  </a:lnTo>
                  <a:lnTo>
                    <a:pt x="37" y="68"/>
                  </a:lnTo>
                  <a:lnTo>
                    <a:pt x="42" y="55"/>
                  </a:lnTo>
                  <a:lnTo>
                    <a:pt x="51" y="45"/>
                  </a:lnTo>
                  <a:lnTo>
                    <a:pt x="62" y="39"/>
                  </a:lnTo>
                  <a:lnTo>
                    <a:pt x="76" y="37"/>
                  </a:lnTo>
                  <a:lnTo>
                    <a:pt x="91" y="41"/>
                  </a:lnTo>
                  <a:lnTo>
                    <a:pt x="101" y="50"/>
                  </a:lnTo>
                  <a:lnTo>
                    <a:pt x="107" y="62"/>
                  </a:lnTo>
                  <a:lnTo>
                    <a:pt x="109" y="77"/>
                  </a:lnTo>
                  <a:lnTo>
                    <a:pt x="103" y="89"/>
                  </a:lnTo>
                  <a:lnTo>
                    <a:pt x="94" y="100"/>
                  </a:lnTo>
                  <a:lnTo>
                    <a:pt x="82" y="105"/>
                  </a:lnTo>
                  <a:lnTo>
                    <a:pt x="69" y="107"/>
                  </a:lnTo>
                  <a:close/>
                </a:path>
              </a:pathLst>
            </a:custGeom>
            <a:solidFill>
              <a:srgbClr val="000000"/>
            </a:solidFill>
            <a:ln w="9525">
              <a:noFill/>
              <a:round/>
              <a:headEnd/>
              <a:tailEnd/>
            </a:ln>
          </p:spPr>
          <p:txBody>
            <a:bodyPr/>
            <a:lstStyle/>
            <a:p>
              <a:endParaRPr lang="ja-JP" altLang="en-US"/>
            </a:p>
          </p:txBody>
        </p:sp>
        <p:sp>
          <p:nvSpPr>
            <p:cNvPr id="126" name="Freeform 90"/>
            <p:cNvSpPr>
              <a:spLocks/>
            </p:cNvSpPr>
            <p:nvPr/>
          </p:nvSpPr>
          <p:spPr bwMode="auto">
            <a:xfrm>
              <a:off x="2226" y="2597"/>
              <a:ext cx="29" cy="24"/>
            </a:xfrm>
            <a:custGeom>
              <a:avLst/>
              <a:gdLst>
                <a:gd name="T0" fmla="*/ 0 w 57"/>
                <a:gd name="T1" fmla="*/ 0 h 49"/>
                <a:gd name="T2" fmla="*/ 1 w 57"/>
                <a:gd name="T3" fmla="*/ 0 h 49"/>
                <a:gd name="T4" fmla="*/ 1 w 57"/>
                <a:gd name="T5" fmla="*/ 0 h 49"/>
                <a:gd name="T6" fmla="*/ 1 w 57"/>
                <a:gd name="T7" fmla="*/ 0 h 49"/>
                <a:gd name="T8" fmla="*/ 0 w 57"/>
                <a:gd name="T9" fmla="*/ 0 h 49"/>
                <a:gd name="T10" fmla="*/ 0 60000 65536"/>
                <a:gd name="T11" fmla="*/ 0 60000 65536"/>
                <a:gd name="T12" fmla="*/ 0 60000 65536"/>
                <a:gd name="T13" fmla="*/ 0 60000 65536"/>
                <a:gd name="T14" fmla="*/ 0 60000 65536"/>
                <a:gd name="T15" fmla="*/ 0 w 57"/>
                <a:gd name="T16" fmla="*/ 0 h 49"/>
                <a:gd name="T17" fmla="*/ 57 w 57"/>
                <a:gd name="T18" fmla="*/ 49 h 49"/>
              </a:gdLst>
              <a:ahLst/>
              <a:cxnLst>
                <a:cxn ang="T10">
                  <a:pos x="T0" y="T1"/>
                </a:cxn>
                <a:cxn ang="T11">
                  <a:pos x="T2" y="T3"/>
                </a:cxn>
                <a:cxn ang="T12">
                  <a:pos x="T4" y="T5"/>
                </a:cxn>
                <a:cxn ang="T13">
                  <a:pos x="T6" y="T7"/>
                </a:cxn>
                <a:cxn ang="T14">
                  <a:pos x="T8" y="T9"/>
                </a:cxn>
              </a:cxnLst>
              <a:rect l="T15" t="T16" r="T17" b="T18"/>
              <a:pathLst>
                <a:path w="57" h="49">
                  <a:moveTo>
                    <a:pt x="0" y="24"/>
                  </a:moveTo>
                  <a:lnTo>
                    <a:pt x="45" y="49"/>
                  </a:lnTo>
                  <a:lnTo>
                    <a:pt x="57" y="27"/>
                  </a:lnTo>
                  <a:lnTo>
                    <a:pt x="12" y="0"/>
                  </a:lnTo>
                  <a:lnTo>
                    <a:pt x="0" y="24"/>
                  </a:lnTo>
                  <a:close/>
                </a:path>
              </a:pathLst>
            </a:custGeom>
            <a:solidFill>
              <a:srgbClr val="FFFFFF"/>
            </a:solidFill>
            <a:ln w="9525">
              <a:noFill/>
              <a:round/>
              <a:headEnd/>
              <a:tailEnd/>
            </a:ln>
          </p:spPr>
          <p:txBody>
            <a:bodyPr/>
            <a:lstStyle/>
            <a:p>
              <a:endParaRPr lang="ja-JP" altLang="en-US"/>
            </a:p>
          </p:txBody>
        </p:sp>
      </p:grpSp>
      <p:sp>
        <p:nvSpPr>
          <p:cNvPr id="3" name="Title 2"/>
          <p:cNvSpPr>
            <a:spLocks noGrp="1"/>
          </p:cNvSpPr>
          <p:nvPr>
            <p:ph type="title"/>
          </p:nvPr>
        </p:nvSpPr>
        <p:spPr>
          <a:xfrm>
            <a:off x="228600" y="258762"/>
            <a:ext cx="8610600" cy="808038"/>
          </a:xfrm>
        </p:spPr>
        <p:txBody>
          <a:bodyPr/>
          <a:lstStyle/>
          <a:p>
            <a:r>
              <a:rPr lang="en-US" dirty="0" smtClean="0"/>
              <a:t>Bootstrap Paraphrase </a:t>
            </a:r>
            <a:r>
              <a:rPr lang="en-US" sz="4000" b="1" kern="1200" dirty="0" smtClean="0">
                <a:solidFill>
                  <a:schemeClr val="tx1"/>
                </a:solidFill>
                <a:latin typeface="+mj-lt"/>
                <a:ea typeface="+mj-ea"/>
                <a:cs typeface="Arial" pitchFamily="34" charset="0"/>
              </a:rPr>
              <a:t>Learning</a:t>
            </a:r>
            <a:endParaRPr lang="en-US" dirty="0" smtClean="0"/>
          </a:p>
        </p:txBody>
      </p:sp>
      <p:sp>
        <p:nvSpPr>
          <p:cNvPr id="4" name="Date Placeholder 3"/>
          <p:cNvSpPr>
            <a:spLocks noGrp="1"/>
          </p:cNvSpPr>
          <p:nvPr>
            <p:ph type="dt" sz="half" idx="10"/>
          </p:nvPr>
        </p:nvSpPr>
        <p:spPr/>
        <p:txBody>
          <a:bodyPr/>
          <a:lstStyle/>
          <a:p>
            <a:pPr>
              <a:defRPr/>
            </a:pPr>
            <a:r>
              <a:rPr lang="en-US" altLang="ja-JP" dirty="0"/>
              <a:t>LREC 2012, May 24</a:t>
            </a:r>
            <a:r>
              <a:rPr lang="en-US" altLang="ja-JP" baseline="30000" dirty="0"/>
              <a:t>th</a:t>
            </a:r>
            <a:r>
              <a:rPr lang="en-US" altLang="ja-JP" dirty="0"/>
              <a:t>, 2012</a:t>
            </a:r>
          </a:p>
        </p:txBody>
      </p:sp>
      <p:sp>
        <p:nvSpPr>
          <p:cNvPr id="5" name="Slide Number Placeholder 4"/>
          <p:cNvSpPr>
            <a:spLocks noGrp="1"/>
          </p:cNvSpPr>
          <p:nvPr>
            <p:ph type="sldNum" sz="quarter" idx="11"/>
          </p:nvPr>
        </p:nvSpPr>
        <p:spPr/>
        <p:txBody>
          <a:bodyPr/>
          <a:lstStyle/>
          <a:p>
            <a:pPr>
              <a:defRPr/>
            </a:pPr>
            <a:fld id="{51819DF2-A324-415D-B3D8-F344AD0BFA0D}" type="slidenum">
              <a:rPr lang="ja-JP" altLang="en-US" smtClean="0"/>
              <a:pPr>
                <a:defRPr/>
              </a:pPr>
              <a:t>13</a:t>
            </a:fld>
            <a:endParaRPr lang="en-US" altLang="ja-JP"/>
          </a:p>
        </p:txBody>
      </p:sp>
      <p:sp>
        <p:nvSpPr>
          <p:cNvPr id="6" name="Footer Placeholder 5"/>
          <p:cNvSpPr>
            <a:spLocks noGrp="1"/>
          </p:cNvSpPr>
          <p:nvPr>
            <p:ph type="ftr" sz="quarter" idx="12"/>
          </p:nvPr>
        </p:nvSpPr>
        <p:spPr/>
        <p:txBody>
          <a:bodyPr/>
          <a:lstStyle/>
          <a:p>
            <a:pPr>
              <a:defRPr/>
            </a:pPr>
            <a:endParaRPr lang="ja-JP" altLang="en-US"/>
          </a:p>
        </p:txBody>
      </p:sp>
      <p:sp>
        <p:nvSpPr>
          <p:cNvPr id="26" name="Rectangle 25"/>
          <p:cNvSpPr/>
          <p:nvPr/>
        </p:nvSpPr>
        <p:spPr>
          <a:xfrm>
            <a:off x="0" y="0"/>
            <a:ext cx="9144000" cy="6858000"/>
          </a:xfrm>
          <a:prstGeom prst="rect">
            <a:avLst/>
          </a:prstGeom>
          <a:solidFill>
            <a:schemeClr val="tx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olded Corner 33"/>
          <p:cNvSpPr/>
          <p:nvPr/>
        </p:nvSpPr>
        <p:spPr>
          <a:xfrm>
            <a:off x="685800" y="2253993"/>
            <a:ext cx="1689100" cy="1172029"/>
          </a:xfrm>
          <a:prstGeom prst="foldedCorner">
            <a:avLst/>
          </a:prstGeom>
          <a:solidFill>
            <a:schemeClr val="tx2">
              <a:lumMod val="20000"/>
              <a:lumOff val="8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p:cNvSpPr/>
          <p:nvPr/>
        </p:nvSpPr>
        <p:spPr>
          <a:xfrm>
            <a:off x="728590" y="2352020"/>
            <a:ext cx="1570110" cy="954107"/>
          </a:xfrm>
          <a:prstGeom prst="rect">
            <a:avLst/>
          </a:prstGeom>
        </p:spPr>
        <p:txBody>
          <a:bodyPr wrap="none">
            <a:spAutoFit/>
          </a:bodyPr>
          <a:lstStyle/>
          <a:p>
            <a:pPr lvl="1" indent="-457200" algn="ctr"/>
            <a:r>
              <a:rPr lang="en-US" sz="2800" b="1" dirty="0" smtClean="0">
                <a:solidFill>
                  <a:schemeClr val="tx2">
                    <a:lumMod val="60000"/>
                    <a:lumOff val="40000"/>
                  </a:schemeClr>
                </a:solidFill>
                <a:latin typeface="+mj-lt"/>
              </a:rPr>
              <a:t>seed </a:t>
            </a:r>
            <a:endParaRPr lang="en-US" sz="2800" b="1" dirty="0" smtClean="0">
              <a:solidFill>
                <a:schemeClr val="tx2">
                  <a:lumMod val="60000"/>
                  <a:lumOff val="40000"/>
                </a:schemeClr>
              </a:solidFill>
              <a:latin typeface="+mj-lt"/>
            </a:endParaRPr>
          </a:p>
          <a:p>
            <a:pPr lvl="1" indent="-457200" algn="ctr"/>
            <a:r>
              <a:rPr lang="en-US" sz="2800" b="1" dirty="0" smtClean="0">
                <a:solidFill>
                  <a:schemeClr val="tx2">
                    <a:lumMod val="60000"/>
                    <a:lumOff val="40000"/>
                  </a:schemeClr>
                </a:solidFill>
                <a:latin typeface="+mj-lt"/>
              </a:rPr>
              <a:t>instances</a:t>
            </a:r>
            <a:endParaRPr lang="en-US" sz="2800" b="1" dirty="0" smtClean="0">
              <a:solidFill>
                <a:schemeClr val="tx2">
                  <a:lumMod val="60000"/>
                  <a:lumOff val="40000"/>
                </a:schemeClr>
              </a:solidFill>
              <a:latin typeface="+mj-lt"/>
            </a:endParaRPr>
          </a:p>
        </p:txBody>
      </p:sp>
      <p:sp>
        <p:nvSpPr>
          <p:cNvPr id="24" name="Rounded Rectangular Callout 23"/>
          <p:cNvSpPr/>
          <p:nvPr/>
        </p:nvSpPr>
        <p:spPr>
          <a:xfrm>
            <a:off x="2362200" y="1828800"/>
            <a:ext cx="6629400" cy="4724400"/>
          </a:xfrm>
          <a:prstGeom prst="wedgeRoundRectCallout">
            <a:avLst>
              <a:gd name="adj1" fmla="val -53439"/>
              <a:gd name="adj2" fmla="val -38170"/>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5" name="Table 24"/>
          <p:cNvGraphicFramePr>
            <a:graphicFrameLocks noGrp="1"/>
          </p:cNvGraphicFramePr>
          <p:nvPr/>
        </p:nvGraphicFramePr>
        <p:xfrm>
          <a:off x="2514600" y="1981200"/>
          <a:ext cx="6477000" cy="4572000"/>
        </p:xfrm>
        <a:graphic>
          <a:graphicData uri="http://schemas.openxmlformats.org/drawingml/2006/table">
            <a:tbl>
              <a:tblPr firstRow="1" bandRow="1">
                <a:tableStyleId>{5C22544A-7EE6-4342-B048-85BDC9FD1C3A}</a:tableStyleId>
              </a:tblPr>
              <a:tblGrid>
                <a:gridCol w="2952751"/>
                <a:gridCol w="3524249"/>
              </a:tblGrid>
              <a:tr h="344905">
                <a:tc>
                  <a:txBody>
                    <a:bodyPr/>
                    <a:lstStyle/>
                    <a:p>
                      <a:pPr algn="ctr"/>
                      <a:r>
                        <a:rPr lang="en-US" sz="2400" b="1" i="1" dirty="0" smtClean="0">
                          <a:solidFill>
                            <a:schemeClr val="tx1"/>
                          </a:solidFill>
                        </a:rPr>
                        <a:t>X (killer)</a:t>
                      </a:r>
                      <a:endParaRPr lang="en-US" sz="2400" b="1" i="1"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US" sz="2400" i="1" dirty="0" smtClean="0">
                          <a:solidFill>
                            <a:schemeClr val="tx1"/>
                          </a:solidFill>
                        </a:rPr>
                        <a:t>Y (victim)</a:t>
                      </a:r>
                      <a:endParaRPr lang="en-US" sz="2400" i="1"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r>
              <a:tr h="293169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dirty="0" smtClean="0">
                          <a:solidFill>
                            <a:schemeClr val="tx2">
                              <a:lumMod val="60000"/>
                              <a:lumOff val="40000"/>
                            </a:schemeClr>
                          </a:solidFill>
                        </a:rPr>
                        <a:t>John Wilkes Booth</a:t>
                      </a:r>
                    </a:p>
                    <a:p>
                      <a:pPr marL="0" marR="0" indent="0" algn="ctr" defTabSz="914400" rtl="0" eaLnBrk="1" fontAlgn="auto" latinLnBrk="0" hangingPunct="1">
                        <a:lnSpc>
                          <a:spcPct val="100000"/>
                        </a:lnSpc>
                        <a:spcBef>
                          <a:spcPts val="0"/>
                        </a:spcBef>
                        <a:spcAft>
                          <a:spcPts val="0"/>
                        </a:spcAft>
                        <a:buClrTx/>
                        <a:buSzTx/>
                        <a:buFontTx/>
                        <a:buNone/>
                        <a:tabLst/>
                        <a:defRPr/>
                      </a:pPr>
                      <a:r>
                        <a:rPr lang="en-US" sz="2400" b="1" dirty="0" smtClean="0">
                          <a:solidFill>
                            <a:schemeClr val="tx2">
                              <a:lumMod val="60000"/>
                              <a:lumOff val="40000"/>
                            </a:schemeClr>
                          </a:solidFill>
                        </a:rPr>
                        <a:t>Mark David Chapman</a:t>
                      </a:r>
                    </a:p>
                    <a:p>
                      <a:pPr algn="ctr"/>
                      <a:r>
                        <a:rPr lang="en-US" sz="2400" b="1" dirty="0" err="1" smtClean="0">
                          <a:solidFill>
                            <a:schemeClr val="tx2">
                              <a:lumMod val="60000"/>
                              <a:lumOff val="40000"/>
                            </a:schemeClr>
                          </a:solidFill>
                        </a:rPr>
                        <a:t>Nathuram</a:t>
                      </a:r>
                      <a:r>
                        <a:rPr lang="en-US" sz="2400" b="1" dirty="0" smtClean="0">
                          <a:solidFill>
                            <a:schemeClr val="tx2">
                              <a:lumMod val="60000"/>
                              <a:lumOff val="40000"/>
                            </a:schemeClr>
                          </a:solidFill>
                        </a:rPr>
                        <a:t> </a:t>
                      </a:r>
                      <a:r>
                        <a:rPr lang="en-US" sz="2400" b="1" dirty="0" err="1" smtClean="0">
                          <a:solidFill>
                            <a:schemeClr val="tx2">
                              <a:lumMod val="60000"/>
                              <a:lumOff val="40000"/>
                            </a:schemeClr>
                          </a:solidFill>
                        </a:rPr>
                        <a:t>Godse</a:t>
                      </a:r>
                      <a:endParaRPr lang="en-US" sz="2400" b="1" dirty="0" smtClean="0">
                        <a:solidFill>
                          <a:schemeClr val="tx2">
                            <a:lumMod val="60000"/>
                            <a:lumOff val="40000"/>
                          </a:schemeClr>
                        </a:solidFill>
                      </a:endParaRPr>
                    </a:p>
                    <a:p>
                      <a:pPr algn="ctr"/>
                      <a:r>
                        <a:rPr lang="en-US" sz="2400" b="1" dirty="0" err="1" smtClean="0">
                          <a:solidFill>
                            <a:schemeClr val="tx2">
                              <a:lumMod val="60000"/>
                              <a:lumOff val="40000"/>
                            </a:schemeClr>
                          </a:solidFill>
                        </a:rPr>
                        <a:t>Yigal</a:t>
                      </a:r>
                      <a:r>
                        <a:rPr lang="en-US" sz="2400" b="1" dirty="0" smtClean="0">
                          <a:solidFill>
                            <a:schemeClr val="tx2">
                              <a:lumMod val="60000"/>
                              <a:lumOff val="40000"/>
                            </a:schemeClr>
                          </a:solidFill>
                        </a:rPr>
                        <a:t> </a:t>
                      </a:r>
                      <a:r>
                        <a:rPr lang="en-US" sz="2400" b="1" dirty="0" smtClean="0">
                          <a:solidFill>
                            <a:schemeClr val="tx2">
                              <a:lumMod val="60000"/>
                              <a:lumOff val="40000"/>
                            </a:schemeClr>
                          </a:solidFill>
                        </a:rPr>
                        <a:t>Amir</a:t>
                      </a:r>
                    </a:p>
                    <a:p>
                      <a:pPr algn="ctr"/>
                      <a:r>
                        <a:rPr lang="en-US" sz="2400" b="1" dirty="0" smtClean="0">
                          <a:solidFill>
                            <a:schemeClr val="tx2">
                              <a:lumMod val="60000"/>
                              <a:lumOff val="40000"/>
                            </a:schemeClr>
                          </a:solidFill>
                        </a:rPr>
                        <a:t>John Bellingham</a:t>
                      </a:r>
                    </a:p>
                    <a:p>
                      <a:pPr algn="ctr"/>
                      <a:r>
                        <a:rPr lang="en-US" sz="2400" b="1" dirty="0" smtClean="0">
                          <a:solidFill>
                            <a:schemeClr val="tx2">
                              <a:lumMod val="60000"/>
                              <a:lumOff val="40000"/>
                            </a:schemeClr>
                          </a:solidFill>
                        </a:rPr>
                        <a:t>Mohammed </a:t>
                      </a:r>
                      <a:r>
                        <a:rPr lang="en-US" sz="2400" b="1" dirty="0" err="1" smtClean="0">
                          <a:solidFill>
                            <a:schemeClr val="tx2">
                              <a:lumMod val="60000"/>
                              <a:lumOff val="40000"/>
                            </a:schemeClr>
                          </a:solidFill>
                        </a:rPr>
                        <a:t>Bouyeri</a:t>
                      </a:r>
                      <a:endParaRPr lang="en-US" sz="2400" b="1" dirty="0" smtClean="0">
                        <a:solidFill>
                          <a:schemeClr val="tx2">
                            <a:lumMod val="60000"/>
                            <a:lumOff val="40000"/>
                          </a:schemeClr>
                        </a:solidFill>
                      </a:endParaRPr>
                    </a:p>
                    <a:p>
                      <a:pPr algn="ctr"/>
                      <a:r>
                        <a:rPr lang="en-US" sz="2400" b="1" dirty="0" smtClean="0">
                          <a:solidFill>
                            <a:schemeClr val="tx2">
                              <a:lumMod val="60000"/>
                              <a:lumOff val="40000"/>
                            </a:schemeClr>
                          </a:solidFill>
                        </a:rPr>
                        <a:t>Dan </a:t>
                      </a:r>
                      <a:r>
                        <a:rPr lang="en-US" sz="2400" b="1" dirty="0" smtClean="0">
                          <a:solidFill>
                            <a:schemeClr val="tx2">
                              <a:lumMod val="60000"/>
                              <a:lumOff val="40000"/>
                            </a:schemeClr>
                          </a:solidFill>
                        </a:rPr>
                        <a:t>White</a:t>
                      </a:r>
                    </a:p>
                    <a:p>
                      <a:pPr algn="ctr"/>
                      <a:r>
                        <a:rPr lang="en-US" sz="2400" b="1" dirty="0" err="1" smtClean="0">
                          <a:solidFill>
                            <a:schemeClr val="tx2">
                              <a:lumMod val="60000"/>
                              <a:lumOff val="40000"/>
                            </a:schemeClr>
                          </a:solidFill>
                        </a:rPr>
                        <a:t>Sirhan</a:t>
                      </a:r>
                      <a:r>
                        <a:rPr lang="en-US" sz="2400" b="1" dirty="0" smtClean="0">
                          <a:solidFill>
                            <a:schemeClr val="tx2">
                              <a:lumMod val="60000"/>
                              <a:lumOff val="40000"/>
                            </a:schemeClr>
                          </a:solidFill>
                        </a:rPr>
                        <a:t> </a:t>
                      </a:r>
                      <a:r>
                        <a:rPr lang="en-US" sz="2400" b="1" dirty="0" err="1" smtClean="0">
                          <a:solidFill>
                            <a:schemeClr val="tx2">
                              <a:lumMod val="60000"/>
                              <a:lumOff val="40000"/>
                            </a:schemeClr>
                          </a:solidFill>
                        </a:rPr>
                        <a:t>Sirhan</a:t>
                      </a:r>
                      <a:endParaRPr lang="en-US" sz="2400" b="1" dirty="0" smtClean="0">
                        <a:solidFill>
                          <a:schemeClr val="tx2">
                            <a:lumMod val="60000"/>
                            <a:lumOff val="40000"/>
                          </a:schemeClr>
                        </a:solidFill>
                      </a:endParaRPr>
                    </a:p>
                    <a:p>
                      <a:pPr algn="ctr"/>
                      <a:r>
                        <a:rPr lang="en-US" sz="2400" b="1" dirty="0" smtClean="0">
                          <a:solidFill>
                            <a:schemeClr val="tx2">
                              <a:lumMod val="60000"/>
                              <a:lumOff val="40000"/>
                            </a:schemeClr>
                          </a:solidFill>
                        </a:rPr>
                        <a:t>El </a:t>
                      </a:r>
                      <a:r>
                        <a:rPr lang="en-US" sz="2400" b="1" dirty="0" err="1" smtClean="0">
                          <a:solidFill>
                            <a:schemeClr val="tx2">
                              <a:lumMod val="60000"/>
                              <a:lumOff val="40000"/>
                            </a:schemeClr>
                          </a:solidFill>
                        </a:rPr>
                        <a:t>Sayyid</a:t>
                      </a:r>
                      <a:r>
                        <a:rPr lang="en-US" sz="2400" b="1" dirty="0" smtClean="0">
                          <a:solidFill>
                            <a:schemeClr val="tx2">
                              <a:lumMod val="60000"/>
                              <a:lumOff val="40000"/>
                            </a:schemeClr>
                          </a:solidFill>
                        </a:rPr>
                        <a:t> </a:t>
                      </a:r>
                      <a:r>
                        <a:rPr lang="en-US" sz="2400" b="1" dirty="0" err="1" smtClean="0">
                          <a:solidFill>
                            <a:schemeClr val="tx2">
                              <a:lumMod val="60000"/>
                              <a:lumOff val="40000"/>
                            </a:schemeClr>
                          </a:solidFill>
                        </a:rPr>
                        <a:t>Nosair</a:t>
                      </a:r>
                      <a:endParaRPr lang="en-US" sz="2400" b="1" dirty="0" smtClean="0">
                        <a:solidFill>
                          <a:schemeClr val="tx2">
                            <a:lumMod val="60000"/>
                            <a:lumOff val="40000"/>
                          </a:schemeClr>
                        </a:solidFill>
                      </a:endParaRPr>
                    </a:p>
                    <a:p>
                      <a:pPr algn="ctr"/>
                      <a:r>
                        <a:rPr lang="en-US" sz="2400" b="1" dirty="0" err="1" smtClean="0">
                          <a:solidFill>
                            <a:schemeClr val="tx2">
                              <a:lumMod val="60000"/>
                              <a:lumOff val="40000"/>
                            </a:schemeClr>
                          </a:solidFill>
                        </a:rPr>
                        <a:t>Mijailo</a:t>
                      </a:r>
                      <a:r>
                        <a:rPr lang="en-US" sz="2400" b="1" dirty="0" smtClean="0">
                          <a:solidFill>
                            <a:schemeClr val="tx2">
                              <a:lumMod val="60000"/>
                              <a:lumOff val="40000"/>
                            </a:schemeClr>
                          </a:solidFill>
                        </a:rPr>
                        <a:t> </a:t>
                      </a:r>
                      <a:r>
                        <a:rPr lang="en-US" sz="2400" b="1" dirty="0" err="1" smtClean="0">
                          <a:solidFill>
                            <a:schemeClr val="tx2">
                              <a:lumMod val="60000"/>
                              <a:lumOff val="40000"/>
                            </a:schemeClr>
                          </a:solidFill>
                        </a:rPr>
                        <a:t>Mijailovic</a:t>
                      </a:r>
                      <a:endParaRPr lang="en-US" sz="2400" b="1" dirty="0">
                        <a:solidFill>
                          <a:schemeClr val="tx2">
                            <a:lumMod val="60000"/>
                            <a:lumOff val="40000"/>
                          </a:schemeClr>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dirty="0" smtClean="0">
                          <a:solidFill>
                            <a:schemeClr val="tx2">
                              <a:lumMod val="60000"/>
                              <a:lumOff val="40000"/>
                            </a:schemeClr>
                          </a:solidFill>
                        </a:rPr>
                        <a:t>Abraham Lincoln </a:t>
                      </a:r>
                    </a:p>
                    <a:p>
                      <a:pPr marL="0" marR="0" indent="0" algn="ctr" defTabSz="914400" rtl="0" eaLnBrk="1" fontAlgn="auto" latinLnBrk="0" hangingPunct="1">
                        <a:lnSpc>
                          <a:spcPct val="100000"/>
                        </a:lnSpc>
                        <a:spcBef>
                          <a:spcPts val="0"/>
                        </a:spcBef>
                        <a:spcAft>
                          <a:spcPts val="0"/>
                        </a:spcAft>
                        <a:buClrTx/>
                        <a:buSzTx/>
                        <a:buFontTx/>
                        <a:buNone/>
                        <a:tabLst/>
                        <a:defRPr/>
                      </a:pPr>
                      <a:r>
                        <a:rPr lang="en-US" sz="2400" b="1" dirty="0" smtClean="0">
                          <a:solidFill>
                            <a:schemeClr val="tx2">
                              <a:lumMod val="60000"/>
                              <a:lumOff val="40000"/>
                            </a:schemeClr>
                          </a:solidFill>
                        </a:rPr>
                        <a:t>John Lennon </a:t>
                      </a:r>
                    </a:p>
                    <a:p>
                      <a:pPr algn="ctr"/>
                      <a:r>
                        <a:rPr lang="en-US" sz="2400" b="1" dirty="0" smtClean="0">
                          <a:solidFill>
                            <a:schemeClr val="tx2">
                              <a:lumMod val="60000"/>
                              <a:lumOff val="40000"/>
                            </a:schemeClr>
                          </a:solidFill>
                        </a:rPr>
                        <a:t>Mahatma </a:t>
                      </a:r>
                      <a:r>
                        <a:rPr lang="en-US" sz="2400" b="1" dirty="0" smtClean="0">
                          <a:solidFill>
                            <a:schemeClr val="tx2">
                              <a:lumMod val="60000"/>
                              <a:lumOff val="40000"/>
                            </a:schemeClr>
                          </a:solidFill>
                        </a:rPr>
                        <a:t>Gandhi </a:t>
                      </a:r>
                    </a:p>
                    <a:p>
                      <a:pPr algn="ctr"/>
                      <a:r>
                        <a:rPr lang="en-US" sz="2400" b="1" dirty="0" smtClean="0">
                          <a:solidFill>
                            <a:schemeClr val="tx2">
                              <a:lumMod val="60000"/>
                              <a:lumOff val="40000"/>
                            </a:schemeClr>
                          </a:solidFill>
                        </a:rPr>
                        <a:t>Yitzhak </a:t>
                      </a:r>
                      <a:r>
                        <a:rPr lang="en-US" sz="2400" b="1" dirty="0" smtClean="0">
                          <a:solidFill>
                            <a:schemeClr val="tx2">
                              <a:lumMod val="60000"/>
                              <a:lumOff val="40000"/>
                            </a:schemeClr>
                          </a:solidFill>
                        </a:rPr>
                        <a:t>Rabin </a:t>
                      </a:r>
                    </a:p>
                    <a:p>
                      <a:pPr algn="ctr"/>
                      <a:r>
                        <a:rPr lang="en-US" sz="2400" b="1" dirty="0" smtClean="0">
                          <a:solidFill>
                            <a:schemeClr val="tx2">
                              <a:lumMod val="60000"/>
                              <a:lumOff val="40000"/>
                            </a:schemeClr>
                          </a:solidFill>
                        </a:rPr>
                        <a:t>Spencer Perceval</a:t>
                      </a:r>
                    </a:p>
                    <a:p>
                      <a:pPr algn="ctr"/>
                      <a:r>
                        <a:rPr lang="en-US" sz="2400" b="1" dirty="0" smtClean="0">
                          <a:solidFill>
                            <a:schemeClr val="tx2">
                              <a:lumMod val="60000"/>
                              <a:lumOff val="40000"/>
                            </a:schemeClr>
                          </a:solidFill>
                        </a:rPr>
                        <a:t>Theo van Gogh </a:t>
                      </a:r>
                    </a:p>
                    <a:p>
                      <a:pPr algn="ctr"/>
                      <a:r>
                        <a:rPr lang="en-US" sz="2400" b="1" dirty="0" smtClean="0">
                          <a:solidFill>
                            <a:schemeClr val="tx2">
                              <a:lumMod val="60000"/>
                              <a:lumOff val="40000"/>
                            </a:schemeClr>
                          </a:solidFill>
                        </a:rPr>
                        <a:t>Mayor </a:t>
                      </a:r>
                      <a:r>
                        <a:rPr lang="en-US" sz="2400" b="1" dirty="0" smtClean="0">
                          <a:solidFill>
                            <a:schemeClr val="tx2">
                              <a:lumMod val="60000"/>
                              <a:lumOff val="40000"/>
                            </a:schemeClr>
                          </a:solidFill>
                        </a:rPr>
                        <a:t>George </a:t>
                      </a:r>
                      <a:r>
                        <a:rPr lang="en-US" sz="2400" b="1" dirty="0" err="1" smtClean="0">
                          <a:solidFill>
                            <a:schemeClr val="tx2">
                              <a:lumMod val="60000"/>
                              <a:lumOff val="40000"/>
                            </a:schemeClr>
                          </a:solidFill>
                        </a:rPr>
                        <a:t>Moscone</a:t>
                      </a:r>
                      <a:endParaRPr lang="en-US" sz="2400" b="1" dirty="0" smtClean="0">
                        <a:solidFill>
                          <a:schemeClr val="tx2">
                            <a:lumMod val="60000"/>
                            <a:lumOff val="40000"/>
                          </a:schemeClr>
                        </a:solidFill>
                      </a:endParaRPr>
                    </a:p>
                    <a:p>
                      <a:pPr algn="ctr"/>
                      <a:r>
                        <a:rPr lang="en-US" sz="2400" b="1" dirty="0" smtClean="0">
                          <a:solidFill>
                            <a:schemeClr val="tx2">
                              <a:lumMod val="60000"/>
                              <a:lumOff val="40000"/>
                            </a:schemeClr>
                          </a:solidFill>
                        </a:rPr>
                        <a:t>Robert F. Kennedy</a:t>
                      </a:r>
                    </a:p>
                    <a:p>
                      <a:pPr algn="ctr"/>
                      <a:r>
                        <a:rPr lang="en-US" sz="2400" b="1" dirty="0" smtClean="0">
                          <a:solidFill>
                            <a:schemeClr val="tx2">
                              <a:lumMod val="60000"/>
                              <a:lumOff val="40000"/>
                            </a:schemeClr>
                          </a:solidFill>
                        </a:rPr>
                        <a:t>Meir </a:t>
                      </a:r>
                      <a:r>
                        <a:rPr lang="en-US" sz="2400" b="1" dirty="0" err="1" smtClean="0">
                          <a:solidFill>
                            <a:schemeClr val="tx2">
                              <a:lumMod val="60000"/>
                              <a:lumOff val="40000"/>
                            </a:schemeClr>
                          </a:solidFill>
                        </a:rPr>
                        <a:t>Kahane</a:t>
                      </a:r>
                      <a:endParaRPr lang="en-US" sz="2400" b="1" dirty="0" smtClean="0">
                        <a:solidFill>
                          <a:schemeClr val="tx2">
                            <a:lumMod val="60000"/>
                            <a:lumOff val="40000"/>
                          </a:schemeClr>
                        </a:solidFill>
                      </a:endParaRPr>
                    </a:p>
                    <a:p>
                      <a:pPr algn="ctr"/>
                      <a:r>
                        <a:rPr lang="en-US" sz="2400" b="1" dirty="0" smtClean="0">
                          <a:solidFill>
                            <a:schemeClr val="tx2">
                              <a:lumMod val="60000"/>
                              <a:lumOff val="40000"/>
                            </a:schemeClr>
                          </a:solidFill>
                        </a:rPr>
                        <a:t>Anna </a:t>
                      </a:r>
                      <a:r>
                        <a:rPr lang="en-US" sz="2400" b="1" dirty="0" err="1" smtClean="0">
                          <a:solidFill>
                            <a:schemeClr val="tx2">
                              <a:lumMod val="60000"/>
                              <a:lumOff val="40000"/>
                            </a:schemeClr>
                          </a:solidFill>
                        </a:rPr>
                        <a:t>Lindh</a:t>
                      </a:r>
                      <a:r>
                        <a:rPr lang="en-US" sz="2400" b="1" dirty="0" smtClean="0">
                          <a:solidFill>
                            <a:schemeClr val="tx2">
                              <a:lumMod val="60000"/>
                              <a:lumOff val="40000"/>
                            </a:schemeClr>
                          </a:solidFill>
                        </a:rPr>
                        <a:t> </a:t>
                      </a:r>
                    </a:p>
                    <a:p>
                      <a:pPr algn="ctr"/>
                      <a:endParaRPr lang="en-US" sz="2400" b="1" dirty="0">
                        <a:solidFill>
                          <a:schemeClr val="tx2">
                            <a:lumMod val="60000"/>
                            <a:lumOff val="40000"/>
                          </a:schemeClr>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ounded Rectangle 31"/>
          <p:cNvSpPr/>
          <p:nvPr/>
        </p:nvSpPr>
        <p:spPr>
          <a:xfrm>
            <a:off x="457200" y="1971020"/>
            <a:ext cx="2209800" cy="3581400"/>
          </a:xfrm>
          <a:prstGeom prst="round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Flowchart: Magnetic Disk 32"/>
          <p:cNvSpPr/>
          <p:nvPr/>
        </p:nvSpPr>
        <p:spPr>
          <a:xfrm>
            <a:off x="698500" y="3880486"/>
            <a:ext cx="1600200" cy="1219200"/>
          </a:xfrm>
          <a:prstGeom prst="flowChartMagneticDisk">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ounded Rectangle 33"/>
          <p:cNvSpPr/>
          <p:nvPr/>
        </p:nvSpPr>
        <p:spPr>
          <a:xfrm>
            <a:off x="3505200" y="2861514"/>
            <a:ext cx="2133600" cy="198120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olded Corner 34"/>
          <p:cNvSpPr/>
          <p:nvPr/>
        </p:nvSpPr>
        <p:spPr>
          <a:xfrm>
            <a:off x="685800" y="2253993"/>
            <a:ext cx="1689100" cy="1172029"/>
          </a:xfrm>
          <a:prstGeom prst="foldedCorner">
            <a:avLst/>
          </a:prstGeom>
          <a:solidFill>
            <a:schemeClr val="tx2">
              <a:lumMod val="20000"/>
              <a:lumOff val="8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p:cNvSpPr/>
          <p:nvPr/>
        </p:nvSpPr>
        <p:spPr>
          <a:xfrm>
            <a:off x="850900" y="4300955"/>
            <a:ext cx="1433406" cy="646331"/>
          </a:xfrm>
          <a:prstGeom prst="rect">
            <a:avLst/>
          </a:prstGeom>
        </p:spPr>
        <p:txBody>
          <a:bodyPr wrap="none">
            <a:spAutoFit/>
          </a:bodyPr>
          <a:lstStyle/>
          <a:p>
            <a:pPr lvl="1" indent="-457200"/>
            <a:r>
              <a:rPr lang="en-US" b="1" dirty="0" smtClean="0">
                <a:latin typeface="+mj-lt"/>
              </a:rPr>
              <a:t>monolingual </a:t>
            </a:r>
            <a:endParaRPr lang="en-US" b="1" dirty="0" smtClean="0">
              <a:latin typeface="+mj-lt"/>
            </a:endParaRPr>
          </a:p>
          <a:p>
            <a:pPr lvl="1" indent="-457200"/>
            <a:r>
              <a:rPr lang="en-US" b="1" dirty="0" smtClean="0">
                <a:latin typeface="+mj-lt"/>
              </a:rPr>
              <a:t>plain </a:t>
            </a:r>
            <a:r>
              <a:rPr lang="en-US" b="1" dirty="0" smtClean="0">
                <a:latin typeface="+mj-lt"/>
              </a:rPr>
              <a:t>corpus</a:t>
            </a:r>
          </a:p>
        </p:txBody>
      </p:sp>
      <p:sp>
        <p:nvSpPr>
          <p:cNvPr id="37" name="Rectangle 36"/>
          <p:cNvSpPr/>
          <p:nvPr/>
        </p:nvSpPr>
        <p:spPr>
          <a:xfrm>
            <a:off x="728590" y="2352020"/>
            <a:ext cx="1570110" cy="954107"/>
          </a:xfrm>
          <a:prstGeom prst="rect">
            <a:avLst/>
          </a:prstGeom>
        </p:spPr>
        <p:txBody>
          <a:bodyPr wrap="none">
            <a:spAutoFit/>
          </a:bodyPr>
          <a:lstStyle/>
          <a:p>
            <a:pPr lvl="1" indent="-457200" algn="ctr"/>
            <a:r>
              <a:rPr lang="en-US" sz="2800" b="1" dirty="0" smtClean="0">
                <a:solidFill>
                  <a:schemeClr val="tx2">
                    <a:lumMod val="60000"/>
                    <a:lumOff val="40000"/>
                  </a:schemeClr>
                </a:solidFill>
                <a:latin typeface="+mj-lt"/>
              </a:rPr>
              <a:t>seed </a:t>
            </a:r>
            <a:endParaRPr lang="en-US" sz="2800" b="1" dirty="0" smtClean="0">
              <a:solidFill>
                <a:schemeClr val="tx2">
                  <a:lumMod val="60000"/>
                  <a:lumOff val="40000"/>
                </a:schemeClr>
              </a:solidFill>
              <a:latin typeface="+mj-lt"/>
            </a:endParaRPr>
          </a:p>
          <a:p>
            <a:pPr lvl="1" indent="-457200" algn="ctr"/>
            <a:r>
              <a:rPr lang="en-US" sz="2800" b="1" dirty="0" smtClean="0">
                <a:solidFill>
                  <a:schemeClr val="tx2">
                    <a:lumMod val="60000"/>
                    <a:lumOff val="40000"/>
                  </a:schemeClr>
                </a:solidFill>
                <a:latin typeface="+mj-lt"/>
              </a:rPr>
              <a:t>instances</a:t>
            </a:r>
            <a:endParaRPr lang="en-US" sz="2800" b="1" dirty="0" smtClean="0">
              <a:solidFill>
                <a:schemeClr val="tx2">
                  <a:lumMod val="60000"/>
                  <a:lumOff val="40000"/>
                </a:schemeClr>
              </a:solidFill>
              <a:latin typeface="+mj-lt"/>
            </a:endParaRPr>
          </a:p>
        </p:txBody>
      </p:sp>
      <p:sp>
        <p:nvSpPr>
          <p:cNvPr id="38" name="Rectangle 37"/>
          <p:cNvSpPr/>
          <p:nvPr/>
        </p:nvSpPr>
        <p:spPr>
          <a:xfrm>
            <a:off x="3429000" y="2275820"/>
            <a:ext cx="2293513" cy="523220"/>
          </a:xfrm>
          <a:prstGeom prst="rect">
            <a:avLst/>
          </a:prstGeom>
        </p:spPr>
        <p:txBody>
          <a:bodyPr wrap="none">
            <a:spAutoFit/>
          </a:bodyPr>
          <a:lstStyle/>
          <a:p>
            <a:pPr lvl="1" indent="-457200"/>
            <a:r>
              <a:rPr lang="en-US" sz="2800" b="1" dirty="0" smtClean="0">
                <a:latin typeface="+mj-lt"/>
              </a:rPr>
              <a:t>Bootstrapping</a:t>
            </a:r>
          </a:p>
        </p:txBody>
      </p:sp>
      <p:sp>
        <p:nvSpPr>
          <p:cNvPr id="39" name="Folded Corner 38"/>
          <p:cNvSpPr/>
          <p:nvPr/>
        </p:nvSpPr>
        <p:spPr>
          <a:xfrm>
            <a:off x="6769100" y="2256971"/>
            <a:ext cx="1689100" cy="1172029"/>
          </a:xfrm>
          <a:prstGeom prst="foldedCorner">
            <a:avLst/>
          </a:prstGeom>
          <a:solidFill>
            <a:schemeClr val="tx2">
              <a:lumMod val="20000"/>
              <a:lumOff val="8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p:cNvSpPr/>
          <p:nvPr/>
        </p:nvSpPr>
        <p:spPr>
          <a:xfrm>
            <a:off x="6811890" y="2333171"/>
            <a:ext cx="1570110" cy="954107"/>
          </a:xfrm>
          <a:prstGeom prst="rect">
            <a:avLst/>
          </a:prstGeom>
        </p:spPr>
        <p:txBody>
          <a:bodyPr wrap="none">
            <a:spAutoFit/>
          </a:bodyPr>
          <a:lstStyle/>
          <a:p>
            <a:pPr lvl="1" indent="-457200" algn="ctr"/>
            <a:r>
              <a:rPr lang="en-US" sz="2800" b="1" dirty="0" smtClean="0">
                <a:solidFill>
                  <a:schemeClr val="tx2">
                    <a:lumMod val="60000"/>
                    <a:lumOff val="40000"/>
                  </a:schemeClr>
                </a:solidFill>
                <a:latin typeface="+mj-lt"/>
              </a:rPr>
              <a:t>more</a:t>
            </a:r>
          </a:p>
          <a:p>
            <a:pPr lvl="1" indent="-457200" algn="ctr"/>
            <a:r>
              <a:rPr lang="en-US" sz="2800" b="1" dirty="0" smtClean="0">
                <a:solidFill>
                  <a:schemeClr val="tx2">
                    <a:lumMod val="60000"/>
                    <a:lumOff val="40000"/>
                  </a:schemeClr>
                </a:solidFill>
                <a:latin typeface="+mj-lt"/>
              </a:rPr>
              <a:t>instances</a:t>
            </a:r>
            <a:endParaRPr lang="en-US" sz="2800" b="1" dirty="0" smtClean="0">
              <a:solidFill>
                <a:schemeClr val="tx2">
                  <a:lumMod val="60000"/>
                  <a:lumOff val="40000"/>
                </a:schemeClr>
              </a:solidFill>
              <a:latin typeface="+mj-lt"/>
            </a:endParaRPr>
          </a:p>
        </p:txBody>
      </p:sp>
      <p:sp>
        <p:nvSpPr>
          <p:cNvPr id="57" name="Rectangle 56"/>
          <p:cNvSpPr/>
          <p:nvPr/>
        </p:nvSpPr>
        <p:spPr>
          <a:xfrm>
            <a:off x="457200" y="1447800"/>
            <a:ext cx="2133600" cy="523220"/>
          </a:xfrm>
          <a:prstGeom prst="rect">
            <a:avLst/>
          </a:prstGeom>
        </p:spPr>
        <p:txBody>
          <a:bodyPr wrap="square">
            <a:spAutoFit/>
          </a:bodyPr>
          <a:lstStyle/>
          <a:p>
            <a:pPr lvl="1" indent="-457200" algn="ctr"/>
            <a:r>
              <a:rPr lang="en-US" sz="2800" b="1" dirty="0" smtClean="0">
                <a:latin typeface="+mj-lt"/>
              </a:rPr>
              <a:t>INPUT</a:t>
            </a:r>
            <a:endParaRPr lang="en-US" sz="2800" b="1" dirty="0" smtClean="0">
              <a:latin typeface="+mj-lt"/>
            </a:endParaRPr>
          </a:p>
        </p:txBody>
      </p:sp>
      <p:sp>
        <p:nvSpPr>
          <p:cNvPr id="58" name="Rounded Rectangle 57"/>
          <p:cNvSpPr/>
          <p:nvPr/>
        </p:nvSpPr>
        <p:spPr>
          <a:xfrm>
            <a:off x="6477000" y="1971020"/>
            <a:ext cx="2209800" cy="3581400"/>
          </a:xfrm>
          <a:prstGeom prst="round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p:cNvSpPr/>
          <p:nvPr/>
        </p:nvSpPr>
        <p:spPr>
          <a:xfrm>
            <a:off x="6477000" y="1447800"/>
            <a:ext cx="2133600" cy="523220"/>
          </a:xfrm>
          <a:prstGeom prst="rect">
            <a:avLst/>
          </a:prstGeom>
        </p:spPr>
        <p:txBody>
          <a:bodyPr wrap="square">
            <a:spAutoFit/>
          </a:bodyPr>
          <a:lstStyle/>
          <a:p>
            <a:pPr lvl="1" indent="-457200" algn="ctr"/>
            <a:r>
              <a:rPr lang="en-US" sz="2800" b="1" dirty="0" smtClean="0">
                <a:latin typeface="+mj-lt"/>
              </a:rPr>
              <a:t>OUTPUT</a:t>
            </a:r>
            <a:endParaRPr lang="en-US" sz="2800" b="1" dirty="0" smtClean="0">
              <a:latin typeface="+mj-lt"/>
            </a:endParaRPr>
          </a:p>
        </p:txBody>
      </p:sp>
      <p:cxnSp>
        <p:nvCxnSpPr>
          <p:cNvPr id="60" name="Straight Arrow Connector 59"/>
          <p:cNvCxnSpPr/>
          <p:nvPr/>
        </p:nvCxnSpPr>
        <p:spPr>
          <a:xfrm>
            <a:off x="2819400" y="3004937"/>
            <a:ext cx="596422" cy="426900"/>
          </a:xfrm>
          <a:prstGeom prst="straightConnector1">
            <a:avLst/>
          </a:prstGeom>
          <a:ln w="57150">
            <a:solidFill>
              <a:schemeClr val="bg1">
                <a:lumMod val="50000"/>
              </a:schemeClr>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61" name="Straight Arrow Connector 60"/>
          <p:cNvCxnSpPr/>
          <p:nvPr/>
        </p:nvCxnSpPr>
        <p:spPr>
          <a:xfrm flipV="1">
            <a:off x="2819400" y="3859091"/>
            <a:ext cx="533400" cy="474129"/>
          </a:xfrm>
          <a:prstGeom prst="straightConnector1">
            <a:avLst/>
          </a:prstGeom>
          <a:ln w="57150">
            <a:solidFill>
              <a:schemeClr val="bg1">
                <a:lumMod val="50000"/>
              </a:schemeClr>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p:nvPr/>
        </p:nvCxnSpPr>
        <p:spPr>
          <a:xfrm>
            <a:off x="5791200" y="3854622"/>
            <a:ext cx="596422" cy="426900"/>
          </a:xfrm>
          <a:prstGeom prst="straightConnector1">
            <a:avLst/>
          </a:prstGeom>
          <a:ln w="57150">
            <a:solidFill>
              <a:schemeClr val="bg1">
                <a:lumMod val="50000"/>
              </a:schemeClr>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p:nvPr/>
        </p:nvCxnSpPr>
        <p:spPr>
          <a:xfrm flipV="1">
            <a:off x="5791200" y="2961620"/>
            <a:ext cx="533400" cy="474129"/>
          </a:xfrm>
          <a:prstGeom prst="straightConnector1">
            <a:avLst/>
          </a:prstGeom>
          <a:ln w="57150">
            <a:solidFill>
              <a:schemeClr val="bg1">
                <a:lumMod val="50000"/>
              </a:schemeClr>
            </a:solidFill>
            <a:tailEnd type="arrow" w="lg" len="med"/>
          </a:ln>
        </p:spPr>
        <p:style>
          <a:lnRef idx="1">
            <a:schemeClr val="accent1"/>
          </a:lnRef>
          <a:fillRef idx="0">
            <a:schemeClr val="accent1"/>
          </a:fillRef>
          <a:effectRef idx="0">
            <a:schemeClr val="accent1"/>
          </a:effectRef>
          <a:fontRef idx="minor">
            <a:schemeClr val="tx1"/>
          </a:fontRef>
        </p:style>
      </p:cxnSp>
      <p:grpSp>
        <p:nvGrpSpPr>
          <p:cNvPr id="64" name="Group 24"/>
          <p:cNvGrpSpPr>
            <a:grpSpLocks noChangeAspect="1"/>
          </p:cNvGrpSpPr>
          <p:nvPr/>
        </p:nvGrpSpPr>
        <p:grpSpPr bwMode="auto">
          <a:xfrm>
            <a:off x="3657600" y="2974320"/>
            <a:ext cx="1905000" cy="1968500"/>
            <a:chOff x="1935" y="2205"/>
            <a:chExt cx="889" cy="919"/>
          </a:xfrm>
        </p:grpSpPr>
        <p:sp>
          <p:nvSpPr>
            <p:cNvPr id="65" name="AutoShape 23"/>
            <p:cNvSpPr>
              <a:spLocks noChangeAspect="1" noChangeArrowheads="1" noTextEdit="1"/>
            </p:cNvSpPr>
            <p:nvPr/>
          </p:nvSpPr>
          <p:spPr bwMode="auto">
            <a:xfrm>
              <a:off x="1935" y="2205"/>
              <a:ext cx="889" cy="919"/>
            </a:xfrm>
            <a:prstGeom prst="rect">
              <a:avLst/>
            </a:prstGeom>
            <a:noFill/>
            <a:ln w="9525">
              <a:noFill/>
              <a:miter lim="800000"/>
              <a:headEnd/>
              <a:tailEnd/>
            </a:ln>
          </p:spPr>
          <p:txBody>
            <a:bodyPr/>
            <a:lstStyle/>
            <a:p>
              <a:endParaRPr lang="en-US"/>
            </a:p>
          </p:txBody>
        </p:sp>
        <p:sp>
          <p:nvSpPr>
            <p:cNvPr id="66" name="Freeform 29"/>
            <p:cNvSpPr>
              <a:spLocks/>
            </p:cNvSpPr>
            <p:nvPr/>
          </p:nvSpPr>
          <p:spPr bwMode="auto">
            <a:xfrm>
              <a:off x="2439" y="2415"/>
              <a:ext cx="203" cy="266"/>
            </a:xfrm>
            <a:custGeom>
              <a:avLst/>
              <a:gdLst>
                <a:gd name="T0" fmla="*/ 1 w 405"/>
                <a:gd name="T1" fmla="*/ 1 h 532"/>
                <a:gd name="T2" fmla="*/ 0 w 405"/>
                <a:gd name="T3" fmla="*/ 1 h 532"/>
                <a:gd name="T4" fmla="*/ 1 w 405"/>
                <a:gd name="T5" fmla="*/ 1 h 532"/>
                <a:gd name="T6" fmla="*/ 1 w 405"/>
                <a:gd name="T7" fmla="*/ 1 h 532"/>
                <a:gd name="T8" fmla="*/ 1 w 405"/>
                <a:gd name="T9" fmla="*/ 1 h 532"/>
                <a:gd name="T10" fmla="*/ 1 w 405"/>
                <a:gd name="T11" fmla="*/ 0 h 532"/>
                <a:gd name="T12" fmla="*/ 1 w 405"/>
                <a:gd name="T13" fmla="*/ 1 h 532"/>
                <a:gd name="T14" fmla="*/ 0 60000 65536"/>
                <a:gd name="T15" fmla="*/ 0 60000 65536"/>
                <a:gd name="T16" fmla="*/ 0 60000 65536"/>
                <a:gd name="T17" fmla="*/ 0 60000 65536"/>
                <a:gd name="T18" fmla="*/ 0 60000 65536"/>
                <a:gd name="T19" fmla="*/ 0 60000 65536"/>
                <a:gd name="T20" fmla="*/ 0 60000 65536"/>
                <a:gd name="T21" fmla="*/ 0 w 405"/>
                <a:gd name="T22" fmla="*/ 0 h 532"/>
                <a:gd name="T23" fmla="*/ 405 w 405"/>
                <a:gd name="T24" fmla="*/ 532 h 5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05" h="532">
                  <a:moveTo>
                    <a:pt x="116" y="209"/>
                  </a:moveTo>
                  <a:lnTo>
                    <a:pt x="0" y="475"/>
                  </a:lnTo>
                  <a:lnTo>
                    <a:pt x="87" y="532"/>
                  </a:lnTo>
                  <a:lnTo>
                    <a:pt x="289" y="325"/>
                  </a:lnTo>
                  <a:lnTo>
                    <a:pt x="405" y="59"/>
                  </a:lnTo>
                  <a:lnTo>
                    <a:pt x="317" y="0"/>
                  </a:lnTo>
                  <a:lnTo>
                    <a:pt x="116" y="209"/>
                  </a:lnTo>
                  <a:close/>
                </a:path>
              </a:pathLst>
            </a:custGeom>
            <a:solidFill>
              <a:srgbClr val="FFFFFF"/>
            </a:solidFill>
            <a:ln w="9525">
              <a:noFill/>
              <a:round/>
              <a:headEnd/>
              <a:tailEnd/>
            </a:ln>
          </p:spPr>
          <p:txBody>
            <a:bodyPr/>
            <a:lstStyle/>
            <a:p>
              <a:endParaRPr lang="ja-JP" altLang="en-US"/>
            </a:p>
          </p:txBody>
        </p:sp>
        <p:sp>
          <p:nvSpPr>
            <p:cNvPr id="67" name="Freeform 30"/>
            <p:cNvSpPr>
              <a:spLocks/>
            </p:cNvSpPr>
            <p:nvPr/>
          </p:nvSpPr>
          <p:spPr bwMode="auto">
            <a:xfrm>
              <a:off x="2408" y="2447"/>
              <a:ext cx="265" cy="201"/>
            </a:xfrm>
            <a:custGeom>
              <a:avLst/>
              <a:gdLst>
                <a:gd name="T0" fmla="*/ 1 w 530"/>
                <a:gd name="T1" fmla="*/ 0 h 403"/>
                <a:gd name="T2" fmla="*/ 1 w 530"/>
                <a:gd name="T3" fmla="*/ 0 h 403"/>
                <a:gd name="T4" fmla="*/ 1 w 530"/>
                <a:gd name="T5" fmla="*/ 0 h 403"/>
                <a:gd name="T6" fmla="*/ 1 w 530"/>
                <a:gd name="T7" fmla="*/ 0 h 403"/>
                <a:gd name="T8" fmla="*/ 1 w 530"/>
                <a:gd name="T9" fmla="*/ 0 h 403"/>
                <a:gd name="T10" fmla="*/ 0 w 530"/>
                <a:gd name="T11" fmla="*/ 0 h 403"/>
                <a:gd name="T12" fmla="*/ 1 w 530"/>
                <a:gd name="T13" fmla="*/ 0 h 403"/>
                <a:gd name="T14" fmla="*/ 0 60000 65536"/>
                <a:gd name="T15" fmla="*/ 0 60000 65536"/>
                <a:gd name="T16" fmla="*/ 0 60000 65536"/>
                <a:gd name="T17" fmla="*/ 0 60000 65536"/>
                <a:gd name="T18" fmla="*/ 0 60000 65536"/>
                <a:gd name="T19" fmla="*/ 0 60000 65536"/>
                <a:gd name="T20" fmla="*/ 0 60000 65536"/>
                <a:gd name="T21" fmla="*/ 0 w 530"/>
                <a:gd name="T22" fmla="*/ 0 h 403"/>
                <a:gd name="T23" fmla="*/ 530 w 530"/>
                <a:gd name="T24" fmla="*/ 403 h 40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30" h="403">
                  <a:moveTo>
                    <a:pt x="207" y="287"/>
                  </a:moveTo>
                  <a:lnTo>
                    <a:pt x="473" y="403"/>
                  </a:lnTo>
                  <a:lnTo>
                    <a:pt x="530" y="317"/>
                  </a:lnTo>
                  <a:lnTo>
                    <a:pt x="323" y="116"/>
                  </a:lnTo>
                  <a:lnTo>
                    <a:pt x="57" y="0"/>
                  </a:lnTo>
                  <a:lnTo>
                    <a:pt x="0" y="85"/>
                  </a:lnTo>
                  <a:lnTo>
                    <a:pt x="207" y="287"/>
                  </a:lnTo>
                  <a:close/>
                </a:path>
              </a:pathLst>
            </a:custGeom>
            <a:solidFill>
              <a:srgbClr val="FFFFFF"/>
            </a:solidFill>
            <a:ln w="9525">
              <a:noFill/>
              <a:round/>
              <a:headEnd/>
              <a:tailEnd/>
            </a:ln>
          </p:spPr>
          <p:txBody>
            <a:bodyPr/>
            <a:lstStyle/>
            <a:p>
              <a:endParaRPr lang="ja-JP" altLang="en-US"/>
            </a:p>
          </p:txBody>
        </p:sp>
        <p:sp>
          <p:nvSpPr>
            <p:cNvPr id="68" name="Freeform 31"/>
            <p:cNvSpPr>
              <a:spLocks/>
            </p:cNvSpPr>
            <p:nvPr/>
          </p:nvSpPr>
          <p:spPr bwMode="auto">
            <a:xfrm>
              <a:off x="2488" y="2403"/>
              <a:ext cx="105" cy="289"/>
            </a:xfrm>
            <a:custGeom>
              <a:avLst/>
              <a:gdLst>
                <a:gd name="T0" fmla="*/ 0 w 211"/>
                <a:gd name="T1" fmla="*/ 1 h 578"/>
                <a:gd name="T2" fmla="*/ 0 w 211"/>
                <a:gd name="T3" fmla="*/ 1 h 578"/>
                <a:gd name="T4" fmla="*/ 0 w 211"/>
                <a:gd name="T5" fmla="*/ 1 h 578"/>
                <a:gd name="T6" fmla="*/ 0 w 211"/>
                <a:gd name="T7" fmla="*/ 1 h 578"/>
                <a:gd name="T8" fmla="*/ 0 w 211"/>
                <a:gd name="T9" fmla="*/ 0 h 578"/>
                <a:gd name="T10" fmla="*/ 0 w 211"/>
                <a:gd name="T11" fmla="*/ 1 h 578"/>
                <a:gd name="T12" fmla="*/ 0 w 211"/>
                <a:gd name="T13" fmla="*/ 1 h 578"/>
                <a:gd name="T14" fmla="*/ 0 60000 65536"/>
                <a:gd name="T15" fmla="*/ 0 60000 65536"/>
                <a:gd name="T16" fmla="*/ 0 60000 65536"/>
                <a:gd name="T17" fmla="*/ 0 60000 65536"/>
                <a:gd name="T18" fmla="*/ 0 60000 65536"/>
                <a:gd name="T19" fmla="*/ 0 60000 65536"/>
                <a:gd name="T20" fmla="*/ 0 60000 65536"/>
                <a:gd name="T21" fmla="*/ 0 w 211"/>
                <a:gd name="T22" fmla="*/ 0 h 578"/>
                <a:gd name="T23" fmla="*/ 211 w 211"/>
                <a:gd name="T24" fmla="*/ 578 h 57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1" h="578">
                  <a:moveTo>
                    <a:pt x="4" y="309"/>
                  </a:moveTo>
                  <a:lnTo>
                    <a:pt x="109" y="578"/>
                  </a:lnTo>
                  <a:lnTo>
                    <a:pt x="211" y="559"/>
                  </a:lnTo>
                  <a:lnTo>
                    <a:pt x="207" y="270"/>
                  </a:lnTo>
                  <a:lnTo>
                    <a:pt x="102" y="0"/>
                  </a:lnTo>
                  <a:lnTo>
                    <a:pt x="0" y="20"/>
                  </a:lnTo>
                  <a:lnTo>
                    <a:pt x="4" y="309"/>
                  </a:lnTo>
                  <a:close/>
                </a:path>
              </a:pathLst>
            </a:custGeom>
            <a:solidFill>
              <a:srgbClr val="FFFFFF"/>
            </a:solidFill>
            <a:ln w="9525">
              <a:noFill/>
              <a:round/>
              <a:headEnd/>
              <a:tailEnd/>
            </a:ln>
          </p:spPr>
          <p:txBody>
            <a:bodyPr/>
            <a:lstStyle/>
            <a:p>
              <a:endParaRPr lang="ja-JP" altLang="en-US"/>
            </a:p>
          </p:txBody>
        </p:sp>
        <p:sp>
          <p:nvSpPr>
            <p:cNvPr id="69" name="Freeform 32"/>
            <p:cNvSpPr>
              <a:spLocks/>
            </p:cNvSpPr>
            <p:nvPr/>
          </p:nvSpPr>
          <p:spPr bwMode="auto">
            <a:xfrm>
              <a:off x="2396" y="2495"/>
              <a:ext cx="289" cy="105"/>
            </a:xfrm>
            <a:custGeom>
              <a:avLst/>
              <a:gdLst>
                <a:gd name="T0" fmla="*/ 0 w 579"/>
                <a:gd name="T1" fmla="*/ 0 h 211"/>
                <a:gd name="T2" fmla="*/ 1 w 579"/>
                <a:gd name="T3" fmla="*/ 0 h 211"/>
                <a:gd name="T4" fmla="*/ 1 w 579"/>
                <a:gd name="T5" fmla="*/ 0 h 211"/>
                <a:gd name="T6" fmla="*/ 0 w 579"/>
                <a:gd name="T7" fmla="*/ 0 h 211"/>
                <a:gd name="T8" fmla="*/ 0 w 579"/>
                <a:gd name="T9" fmla="*/ 0 h 211"/>
                <a:gd name="T10" fmla="*/ 0 w 579"/>
                <a:gd name="T11" fmla="*/ 0 h 211"/>
                <a:gd name="T12" fmla="*/ 0 w 579"/>
                <a:gd name="T13" fmla="*/ 0 h 211"/>
                <a:gd name="T14" fmla="*/ 0 60000 65536"/>
                <a:gd name="T15" fmla="*/ 0 60000 65536"/>
                <a:gd name="T16" fmla="*/ 0 60000 65536"/>
                <a:gd name="T17" fmla="*/ 0 60000 65536"/>
                <a:gd name="T18" fmla="*/ 0 60000 65536"/>
                <a:gd name="T19" fmla="*/ 0 60000 65536"/>
                <a:gd name="T20" fmla="*/ 0 60000 65536"/>
                <a:gd name="T21" fmla="*/ 0 w 579"/>
                <a:gd name="T22" fmla="*/ 0 h 211"/>
                <a:gd name="T23" fmla="*/ 579 w 579"/>
                <a:gd name="T24" fmla="*/ 211 h 21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79" h="211">
                  <a:moveTo>
                    <a:pt x="309" y="207"/>
                  </a:moveTo>
                  <a:lnTo>
                    <a:pt x="579" y="102"/>
                  </a:lnTo>
                  <a:lnTo>
                    <a:pt x="559" y="0"/>
                  </a:lnTo>
                  <a:lnTo>
                    <a:pt x="270" y="4"/>
                  </a:lnTo>
                  <a:lnTo>
                    <a:pt x="0" y="109"/>
                  </a:lnTo>
                  <a:lnTo>
                    <a:pt x="20" y="211"/>
                  </a:lnTo>
                  <a:lnTo>
                    <a:pt x="309" y="207"/>
                  </a:lnTo>
                  <a:close/>
                </a:path>
              </a:pathLst>
            </a:custGeom>
            <a:solidFill>
              <a:srgbClr val="FFFFFF"/>
            </a:solidFill>
            <a:ln w="9525">
              <a:noFill/>
              <a:round/>
              <a:headEnd/>
              <a:tailEnd/>
            </a:ln>
          </p:spPr>
          <p:txBody>
            <a:bodyPr/>
            <a:lstStyle/>
            <a:p>
              <a:endParaRPr lang="ja-JP" altLang="en-US"/>
            </a:p>
          </p:txBody>
        </p:sp>
        <p:sp>
          <p:nvSpPr>
            <p:cNvPr id="70" name="Freeform 33"/>
            <p:cNvSpPr>
              <a:spLocks/>
            </p:cNvSpPr>
            <p:nvPr/>
          </p:nvSpPr>
          <p:spPr bwMode="auto">
            <a:xfrm>
              <a:off x="2437" y="2444"/>
              <a:ext cx="208" cy="207"/>
            </a:xfrm>
            <a:custGeom>
              <a:avLst/>
              <a:gdLst>
                <a:gd name="T0" fmla="*/ 1 w 416"/>
                <a:gd name="T1" fmla="*/ 1 h 414"/>
                <a:gd name="T2" fmla="*/ 1 w 416"/>
                <a:gd name="T3" fmla="*/ 1 h 414"/>
                <a:gd name="T4" fmla="*/ 1 w 416"/>
                <a:gd name="T5" fmla="*/ 1 h 414"/>
                <a:gd name="T6" fmla="*/ 0 w 416"/>
                <a:gd name="T7" fmla="*/ 1 h 414"/>
                <a:gd name="T8" fmla="*/ 1 w 416"/>
                <a:gd name="T9" fmla="*/ 1 h 414"/>
                <a:gd name="T10" fmla="*/ 1 w 416"/>
                <a:gd name="T11" fmla="*/ 1 h 414"/>
                <a:gd name="T12" fmla="*/ 1 w 416"/>
                <a:gd name="T13" fmla="*/ 1 h 414"/>
                <a:gd name="T14" fmla="*/ 1 w 416"/>
                <a:gd name="T15" fmla="*/ 1 h 414"/>
                <a:gd name="T16" fmla="*/ 1 w 416"/>
                <a:gd name="T17" fmla="*/ 1 h 414"/>
                <a:gd name="T18" fmla="*/ 1 w 416"/>
                <a:gd name="T19" fmla="*/ 1 h 414"/>
                <a:gd name="T20" fmla="*/ 1 w 416"/>
                <a:gd name="T21" fmla="*/ 1 h 414"/>
                <a:gd name="T22" fmla="*/ 1 w 416"/>
                <a:gd name="T23" fmla="*/ 1 h 414"/>
                <a:gd name="T24" fmla="*/ 1 w 416"/>
                <a:gd name="T25" fmla="*/ 1 h 414"/>
                <a:gd name="T26" fmla="*/ 1 w 416"/>
                <a:gd name="T27" fmla="*/ 1 h 414"/>
                <a:gd name="T28" fmla="*/ 1 w 416"/>
                <a:gd name="T29" fmla="*/ 1 h 414"/>
                <a:gd name="T30" fmla="*/ 1 w 416"/>
                <a:gd name="T31" fmla="*/ 1 h 414"/>
                <a:gd name="T32" fmla="*/ 1 w 416"/>
                <a:gd name="T33" fmla="*/ 1 h 414"/>
                <a:gd name="T34" fmla="*/ 1 w 416"/>
                <a:gd name="T35" fmla="*/ 1 h 414"/>
                <a:gd name="T36" fmla="*/ 1 w 416"/>
                <a:gd name="T37" fmla="*/ 1 h 414"/>
                <a:gd name="T38" fmla="*/ 1 w 416"/>
                <a:gd name="T39" fmla="*/ 1 h 414"/>
                <a:gd name="T40" fmla="*/ 1 w 416"/>
                <a:gd name="T41" fmla="*/ 1 h 414"/>
                <a:gd name="T42" fmla="*/ 1 w 416"/>
                <a:gd name="T43" fmla="*/ 1 h 414"/>
                <a:gd name="T44" fmla="*/ 1 w 416"/>
                <a:gd name="T45" fmla="*/ 1 h 414"/>
                <a:gd name="T46" fmla="*/ 1 w 416"/>
                <a:gd name="T47" fmla="*/ 1 h 414"/>
                <a:gd name="T48" fmla="*/ 1 w 416"/>
                <a:gd name="T49" fmla="*/ 1 h 414"/>
                <a:gd name="T50" fmla="*/ 1 w 416"/>
                <a:gd name="T51" fmla="*/ 1 h 414"/>
                <a:gd name="T52" fmla="*/ 1 w 416"/>
                <a:gd name="T53" fmla="*/ 1 h 414"/>
                <a:gd name="T54" fmla="*/ 1 w 416"/>
                <a:gd name="T55" fmla="*/ 1 h 414"/>
                <a:gd name="T56" fmla="*/ 1 w 416"/>
                <a:gd name="T57" fmla="*/ 1 h 414"/>
                <a:gd name="T58" fmla="*/ 1 w 416"/>
                <a:gd name="T59" fmla="*/ 1 h 414"/>
                <a:gd name="T60" fmla="*/ 1 w 416"/>
                <a:gd name="T61" fmla="*/ 1 h 414"/>
                <a:gd name="T62" fmla="*/ 1 w 416"/>
                <a:gd name="T63" fmla="*/ 1 h 414"/>
                <a:gd name="T64" fmla="*/ 1 w 416"/>
                <a:gd name="T65" fmla="*/ 1 h 414"/>
                <a:gd name="T66" fmla="*/ 1 w 416"/>
                <a:gd name="T67" fmla="*/ 1 h 414"/>
                <a:gd name="T68" fmla="*/ 1 w 416"/>
                <a:gd name="T69" fmla="*/ 1 h 414"/>
                <a:gd name="T70" fmla="*/ 1 w 416"/>
                <a:gd name="T71" fmla="*/ 1 h 414"/>
                <a:gd name="T72" fmla="*/ 1 w 416"/>
                <a:gd name="T73" fmla="*/ 1 h 414"/>
                <a:gd name="T74" fmla="*/ 1 w 416"/>
                <a:gd name="T75" fmla="*/ 1 h 414"/>
                <a:gd name="T76" fmla="*/ 1 w 416"/>
                <a:gd name="T77" fmla="*/ 0 h 414"/>
                <a:gd name="T78" fmla="*/ 1 w 416"/>
                <a:gd name="T79" fmla="*/ 1 h 414"/>
                <a:gd name="T80" fmla="*/ 1 w 416"/>
                <a:gd name="T81" fmla="*/ 1 h 414"/>
                <a:gd name="T82" fmla="*/ 1 w 416"/>
                <a:gd name="T83" fmla="*/ 1 h 414"/>
                <a:gd name="T84" fmla="*/ 1 w 416"/>
                <a:gd name="T85" fmla="*/ 1 h 414"/>
                <a:gd name="T86" fmla="*/ 1 w 416"/>
                <a:gd name="T87" fmla="*/ 1 h 414"/>
                <a:gd name="T88" fmla="*/ 1 w 416"/>
                <a:gd name="T89" fmla="*/ 1 h 414"/>
                <a:gd name="T90" fmla="*/ 1 w 416"/>
                <a:gd name="T91" fmla="*/ 1 h 414"/>
                <a:gd name="T92" fmla="*/ 1 w 416"/>
                <a:gd name="T93" fmla="*/ 1 h 414"/>
                <a:gd name="T94" fmla="*/ 1 w 416"/>
                <a:gd name="T95" fmla="*/ 1 h 414"/>
                <a:gd name="T96" fmla="*/ 1 w 416"/>
                <a:gd name="T97" fmla="*/ 1 h 414"/>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416"/>
                <a:gd name="T148" fmla="*/ 0 h 414"/>
                <a:gd name="T149" fmla="*/ 416 w 416"/>
                <a:gd name="T150" fmla="*/ 414 h 414"/>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416" h="414">
                  <a:moveTo>
                    <a:pt x="36" y="91"/>
                  </a:moveTo>
                  <a:lnTo>
                    <a:pt x="16" y="129"/>
                  </a:lnTo>
                  <a:lnTo>
                    <a:pt x="4" y="168"/>
                  </a:lnTo>
                  <a:lnTo>
                    <a:pt x="0" y="207"/>
                  </a:lnTo>
                  <a:lnTo>
                    <a:pt x="6" y="248"/>
                  </a:lnTo>
                  <a:lnTo>
                    <a:pt x="16" y="286"/>
                  </a:lnTo>
                  <a:lnTo>
                    <a:pt x="36" y="321"/>
                  </a:lnTo>
                  <a:lnTo>
                    <a:pt x="61" y="354"/>
                  </a:lnTo>
                  <a:lnTo>
                    <a:pt x="93" y="380"/>
                  </a:lnTo>
                  <a:lnTo>
                    <a:pt x="111" y="391"/>
                  </a:lnTo>
                  <a:lnTo>
                    <a:pt x="131" y="400"/>
                  </a:lnTo>
                  <a:lnTo>
                    <a:pt x="148" y="407"/>
                  </a:lnTo>
                  <a:lnTo>
                    <a:pt x="168" y="411"/>
                  </a:lnTo>
                  <a:lnTo>
                    <a:pt x="189" y="414"/>
                  </a:lnTo>
                  <a:lnTo>
                    <a:pt x="209" y="414"/>
                  </a:lnTo>
                  <a:lnTo>
                    <a:pt x="229" y="414"/>
                  </a:lnTo>
                  <a:lnTo>
                    <a:pt x="248" y="411"/>
                  </a:lnTo>
                  <a:lnTo>
                    <a:pt x="268" y="405"/>
                  </a:lnTo>
                  <a:lnTo>
                    <a:pt x="286" y="400"/>
                  </a:lnTo>
                  <a:lnTo>
                    <a:pt x="304" y="391"/>
                  </a:lnTo>
                  <a:lnTo>
                    <a:pt x="322" y="380"/>
                  </a:lnTo>
                  <a:lnTo>
                    <a:pt x="338" y="370"/>
                  </a:lnTo>
                  <a:lnTo>
                    <a:pt x="354" y="355"/>
                  </a:lnTo>
                  <a:lnTo>
                    <a:pt x="368" y="339"/>
                  </a:lnTo>
                  <a:lnTo>
                    <a:pt x="380" y="323"/>
                  </a:lnTo>
                  <a:lnTo>
                    <a:pt x="400" y="286"/>
                  </a:lnTo>
                  <a:lnTo>
                    <a:pt x="413" y="248"/>
                  </a:lnTo>
                  <a:lnTo>
                    <a:pt x="416" y="207"/>
                  </a:lnTo>
                  <a:lnTo>
                    <a:pt x="411" y="168"/>
                  </a:lnTo>
                  <a:lnTo>
                    <a:pt x="400" y="131"/>
                  </a:lnTo>
                  <a:lnTo>
                    <a:pt x="380" y="95"/>
                  </a:lnTo>
                  <a:lnTo>
                    <a:pt x="355" y="63"/>
                  </a:lnTo>
                  <a:lnTo>
                    <a:pt x="323" y="36"/>
                  </a:lnTo>
                  <a:lnTo>
                    <a:pt x="306" y="25"/>
                  </a:lnTo>
                  <a:lnTo>
                    <a:pt x="286" y="16"/>
                  </a:lnTo>
                  <a:lnTo>
                    <a:pt x="268" y="9"/>
                  </a:lnTo>
                  <a:lnTo>
                    <a:pt x="248" y="4"/>
                  </a:lnTo>
                  <a:lnTo>
                    <a:pt x="227" y="2"/>
                  </a:lnTo>
                  <a:lnTo>
                    <a:pt x="207" y="0"/>
                  </a:lnTo>
                  <a:lnTo>
                    <a:pt x="188" y="2"/>
                  </a:lnTo>
                  <a:lnTo>
                    <a:pt x="168" y="4"/>
                  </a:lnTo>
                  <a:lnTo>
                    <a:pt x="148" y="9"/>
                  </a:lnTo>
                  <a:lnTo>
                    <a:pt x="131" y="15"/>
                  </a:lnTo>
                  <a:lnTo>
                    <a:pt x="113" y="23"/>
                  </a:lnTo>
                  <a:lnTo>
                    <a:pt x="95" y="34"/>
                  </a:lnTo>
                  <a:lnTo>
                    <a:pt x="79" y="45"/>
                  </a:lnTo>
                  <a:lnTo>
                    <a:pt x="63" y="59"/>
                  </a:lnTo>
                  <a:lnTo>
                    <a:pt x="48" y="75"/>
                  </a:lnTo>
                  <a:lnTo>
                    <a:pt x="36" y="91"/>
                  </a:lnTo>
                  <a:close/>
                </a:path>
              </a:pathLst>
            </a:custGeom>
            <a:solidFill>
              <a:srgbClr val="FFFFFF"/>
            </a:solidFill>
            <a:ln w="9525">
              <a:noFill/>
              <a:round/>
              <a:headEnd/>
              <a:tailEnd/>
            </a:ln>
          </p:spPr>
          <p:txBody>
            <a:bodyPr/>
            <a:lstStyle/>
            <a:p>
              <a:endParaRPr lang="ja-JP" altLang="en-US"/>
            </a:p>
          </p:txBody>
        </p:sp>
        <p:sp>
          <p:nvSpPr>
            <p:cNvPr id="71" name="Freeform 34"/>
            <p:cNvSpPr>
              <a:spLocks noEditPoints="1"/>
            </p:cNvSpPr>
            <p:nvPr/>
          </p:nvSpPr>
          <p:spPr bwMode="auto">
            <a:xfrm>
              <a:off x="2413" y="2419"/>
              <a:ext cx="256" cy="257"/>
            </a:xfrm>
            <a:custGeom>
              <a:avLst/>
              <a:gdLst>
                <a:gd name="T0" fmla="*/ 1 w 512"/>
                <a:gd name="T1" fmla="*/ 1 h 514"/>
                <a:gd name="T2" fmla="*/ 1 w 512"/>
                <a:gd name="T3" fmla="*/ 1 h 514"/>
                <a:gd name="T4" fmla="*/ 1 w 512"/>
                <a:gd name="T5" fmla="*/ 1 h 514"/>
                <a:gd name="T6" fmla="*/ 1 w 512"/>
                <a:gd name="T7" fmla="*/ 1 h 514"/>
                <a:gd name="T8" fmla="*/ 1 w 512"/>
                <a:gd name="T9" fmla="*/ 1 h 514"/>
                <a:gd name="T10" fmla="*/ 1 w 512"/>
                <a:gd name="T11" fmla="*/ 1 h 514"/>
                <a:gd name="T12" fmla="*/ 1 w 512"/>
                <a:gd name="T13" fmla="*/ 1 h 514"/>
                <a:gd name="T14" fmla="*/ 1 w 512"/>
                <a:gd name="T15" fmla="*/ 1 h 514"/>
                <a:gd name="T16" fmla="*/ 1 w 512"/>
                <a:gd name="T17" fmla="*/ 1 h 514"/>
                <a:gd name="T18" fmla="*/ 1 w 512"/>
                <a:gd name="T19" fmla="*/ 1 h 514"/>
                <a:gd name="T20" fmla="*/ 1 w 512"/>
                <a:gd name="T21" fmla="*/ 1 h 514"/>
                <a:gd name="T22" fmla="*/ 1 w 512"/>
                <a:gd name="T23" fmla="*/ 1 h 514"/>
                <a:gd name="T24" fmla="*/ 1 w 512"/>
                <a:gd name="T25" fmla="*/ 1 h 514"/>
                <a:gd name="T26" fmla="*/ 1 w 512"/>
                <a:gd name="T27" fmla="*/ 1 h 514"/>
                <a:gd name="T28" fmla="*/ 1 w 512"/>
                <a:gd name="T29" fmla="*/ 1 h 514"/>
                <a:gd name="T30" fmla="*/ 1 w 512"/>
                <a:gd name="T31" fmla="*/ 1 h 514"/>
                <a:gd name="T32" fmla="*/ 1 w 512"/>
                <a:gd name="T33" fmla="*/ 1 h 514"/>
                <a:gd name="T34" fmla="*/ 1 w 512"/>
                <a:gd name="T35" fmla="*/ 1 h 514"/>
                <a:gd name="T36" fmla="*/ 1 w 512"/>
                <a:gd name="T37" fmla="*/ 1 h 514"/>
                <a:gd name="T38" fmla="*/ 1 w 512"/>
                <a:gd name="T39" fmla="*/ 1 h 514"/>
                <a:gd name="T40" fmla="*/ 1 w 512"/>
                <a:gd name="T41" fmla="*/ 1 h 514"/>
                <a:gd name="T42" fmla="*/ 1 w 512"/>
                <a:gd name="T43" fmla="*/ 1 h 514"/>
                <a:gd name="T44" fmla="*/ 1 w 512"/>
                <a:gd name="T45" fmla="*/ 1 h 514"/>
                <a:gd name="T46" fmla="*/ 1 w 512"/>
                <a:gd name="T47" fmla="*/ 0 h 514"/>
                <a:gd name="T48" fmla="*/ 1 w 512"/>
                <a:gd name="T49" fmla="*/ 1 h 514"/>
                <a:gd name="T50" fmla="*/ 1 w 512"/>
                <a:gd name="T51" fmla="*/ 1 h 514"/>
                <a:gd name="T52" fmla="*/ 1 w 512"/>
                <a:gd name="T53" fmla="*/ 1 h 514"/>
                <a:gd name="T54" fmla="*/ 1 w 512"/>
                <a:gd name="T55" fmla="*/ 1 h 514"/>
                <a:gd name="T56" fmla="*/ 1 w 512"/>
                <a:gd name="T57" fmla="*/ 1 h 514"/>
                <a:gd name="T58" fmla="*/ 1 w 512"/>
                <a:gd name="T59" fmla="*/ 1 h 514"/>
                <a:gd name="T60" fmla="*/ 1 w 512"/>
                <a:gd name="T61" fmla="*/ 1 h 514"/>
                <a:gd name="T62" fmla="*/ 1 w 512"/>
                <a:gd name="T63" fmla="*/ 1 h 514"/>
                <a:gd name="T64" fmla="*/ 1 w 512"/>
                <a:gd name="T65" fmla="*/ 1 h 514"/>
                <a:gd name="T66" fmla="*/ 1 w 512"/>
                <a:gd name="T67" fmla="*/ 1 h 514"/>
                <a:gd name="T68" fmla="*/ 1 w 512"/>
                <a:gd name="T69" fmla="*/ 1 h 514"/>
                <a:gd name="T70" fmla="*/ 1 w 512"/>
                <a:gd name="T71" fmla="*/ 1 h 514"/>
                <a:gd name="T72" fmla="*/ 1 w 512"/>
                <a:gd name="T73" fmla="*/ 1 h 514"/>
                <a:gd name="T74" fmla="*/ 1 w 512"/>
                <a:gd name="T75" fmla="*/ 1 h 514"/>
                <a:gd name="T76" fmla="*/ 1 w 512"/>
                <a:gd name="T77" fmla="*/ 1 h 514"/>
                <a:gd name="T78" fmla="*/ 1 w 512"/>
                <a:gd name="T79" fmla="*/ 1 h 514"/>
                <a:gd name="T80" fmla="*/ 1 w 512"/>
                <a:gd name="T81" fmla="*/ 1 h 514"/>
                <a:gd name="T82" fmla="*/ 1 w 512"/>
                <a:gd name="T83" fmla="*/ 1 h 514"/>
                <a:gd name="T84" fmla="*/ 1 w 512"/>
                <a:gd name="T85" fmla="*/ 1 h 514"/>
                <a:gd name="T86" fmla="*/ 1 w 512"/>
                <a:gd name="T87" fmla="*/ 1 h 514"/>
                <a:gd name="T88" fmla="*/ 1 w 512"/>
                <a:gd name="T89" fmla="*/ 1 h 514"/>
                <a:gd name="T90" fmla="*/ 1 w 512"/>
                <a:gd name="T91" fmla="*/ 1 h 514"/>
                <a:gd name="T92" fmla="*/ 1 w 512"/>
                <a:gd name="T93" fmla="*/ 1 h 514"/>
                <a:gd name="T94" fmla="*/ 1 w 512"/>
                <a:gd name="T95" fmla="*/ 1 h 514"/>
                <a:gd name="T96" fmla="*/ 1 w 512"/>
                <a:gd name="T97" fmla="*/ 1 h 514"/>
                <a:gd name="T98" fmla="*/ 1 w 512"/>
                <a:gd name="T99" fmla="*/ 1 h 514"/>
                <a:gd name="T100" fmla="*/ 1 w 512"/>
                <a:gd name="T101" fmla="*/ 1 h 514"/>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512"/>
                <a:gd name="T154" fmla="*/ 0 h 514"/>
                <a:gd name="T155" fmla="*/ 512 w 512"/>
                <a:gd name="T156" fmla="*/ 514 h 514"/>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512" h="514">
                  <a:moveTo>
                    <a:pt x="207" y="6"/>
                  </a:moveTo>
                  <a:lnTo>
                    <a:pt x="182" y="11"/>
                  </a:lnTo>
                  <a:lnTo>
                    <a:pt x="159" y="20"/>
                  </a:lnTo>
                  <a:lnTo>
                    <a:pt x="136" y="31"/>
                  </a:lnTo>
                  <a:lnTo>
                    <a:pt x="114" y="43"/>
                  </a:lnTo>
                  <a:lnTo>
                    <a:pt x="93" y="57"/>
                  </a:lnTo>
                  <a:lnTo>
                    <a:pt x="75" y="75"/>
                  </a:lnTo>
                  <a:lnTo>
                    <a:pt x="57" y="93"/>
                  </a:lnTo>
                  <a:lnTo>
                    <a:pt x="43" y="114"/>
                  </a:lnTo>
                  <a:lnTo>
                    <a:pt x="18" y="161"/>
                  </a:lnTo>
                  <a:lnTo>
                    <a:pt x="4" y="209"/>
                  </a:lnTo>
                  <a:lnTo>
                    <a:pt x="0" y="257"/>
                  </a:lnTo>
                  <a:lnTo>
                    <a:pt x="4" y="307"/>
                  </a:lnTo>
                  <a:lnTo>
                    <a:pt x="18" y="354"/>
                  </a:lnTo>
                  <a:lnTo>
                    <a:pt x="41" y="398"/>
                  </a:lnTo>
                  <a:lnTo>
                    <a:pt x="73" y="437"/>
                  </a:lnTo>
                  <a:lnTo>
                    <a:pt x="113" y="471"/>
                  </a:lnTo>
                  <a:lnTo>
                    <a:pt x="134" y="484"/>
                  </a:lnTo>
                  <a:lnTo>
                    <a:pt x="157" y="495"/>
                  </a:lnTo>
                  <a:lnTo>
                    <a:pt x="180" y="503"/>
                  </a:lnTo>
                  <a:lnTo>
                    <a:pt x="205" y="509"/>
                  </a:lnTo>
                  <a:lnTo>
                    <a:pt x="230" y="512"/>
                  </a:lnTo>
                  <a:lnTo>
                    <a:pt x="255" y="514"/>
                  </a:lnTo>
                  <a:lnTo>
                    <a:pt x="280" y="512"/>
                  </a:lnTo>
                  <a:lnTo>
                    <a:pt x="305" y="509"/>
                  </a:lnTo>
                  <a:lnTo>
                    <a:pt x="330" y="503"/>
                  </a:lnTo>
                  <a:lnTo>
                    <a:pt x="354" y="495"/>
                  </a:lnTo>
                  <a:lnTo>
                    <a:pt x="377" y="484"/>
                  </a:lnTo>
                  <a:lnTo>
                    <a:pt x="398" y="471"/>
                  </a:lnTo>
                  <a:lnTo>
                    <a:pt x="418" y="457"/>
                  </a:lnTo>
                  <a:lnTo>
                    <a:pt x="437" y="439"/>
                  </a:lnTo>
                  <a:lnTo>
                    <a:pt x="453" y="421"/>
                  </a:lnTo>
                  <a:lnTo>
                    <a:pt x="470" y="400"/>
                  </a:lnTo>
                  <a:lnTo>
                    <a:pt x="495" y="355"/>
                  </a:lnTo>
                  <a:lnTo>
                    <a:pt x="509" y="307"/>
                  </a:lnTo>
                  <a:lnTo>
                    <a:pt x="512" y="257"/>
                  </a:lnTo>
                  <a:lnTo>
                    <a:pt x="509" y="209"/>
                  </a:lnTo>
                  <a:lnTo>
                    <a:pt x="495" y="161"/>
                  </a:lnTo>
                  <a:lnTo>
                    <a:pt x="471" y="118"/>
                  </a:lnTo>
                  <a:lnTo>
                    <a:pt x="439" y="79"/>
                  </a:lnTo>
                  <a:lnTo>
                    <a:pt x="400" y="45"/>
                  </a:lnTo>
                  <a:lnTo>
                    <a:pt x="379" y="31"/>
                  </a:lnTo>
                  <a:lnTo>
                    <a:pt x="355" y="20"/>
                  </a:lnTo>
                  <a:lnTo>
                    <a:pt x="332" y="13"/>
                  </a:lnTo>
                  <a:lnTo>
                    <a:pt x="307" y="6"/>
                  </a:lnTo>
                  <a:lnTo>
                    <a:pt x="282" y="2"/>
                  </a:lnTo>
                  <a:lnTo>
                    <a:pt x="257" y="0"/>
                  </a:lnTo>
                  <a:lnTo>
                    <a:pt x="232" y="2"/>
                  </a:lnTo>
                  <a:lnTo>
                    <a:pt x="207" y="6"/>
                  </a:lnTo>
                  <a:close/>
                  <a:moveTo>
                    <a:pt x="225" y="104"/>
                  </a:moveTo>
                  <a:lnTo>
                    <a:pt x="241" y="102"/>
                  </a:lnTo>
                  <a:lnTo>
                    <a:pt x="257" y="100"/>
                  </a:lnTo>
                  <a:lnTo>
                    <a:pt x="271" y="100"/>
                  </a:lnTo>
                  <a:lnTo>
                    <a:pt x="287" y="104"/>
                  </a:lnTo>
                  <a:lnTo>
                    <a:pt x="302" y="107"/>
                  </a:lnTo>
                  <a:lnTo>
                    <a:pt x="316" y="113"/>
                  </a:lnTo>
                  <a:lnTo>
                    <a:pt x="330" y="120"/>
                  </a:lnTo>
                  <a:lnTo>
                    <a:pt x="345" y="127"/>
                  </a:lnTo>
                  <a:lnTo>
                    <a:pt x="370" y="147"/>
                  </a:lnTo>
                  <a:lnTo>
                    <a:pt x="387" y="172"/>
                  </a:lnTo>
                  <a:lnTo>
                    <a:pt x="402" y="198"/>
                  </a:lnTo>
                  <a:lnTo>
                    <a:pt x="411" y="227"/>
                  </a:lnTo>
                  <a:lnTo>
                    <a:pt x="414" y="257"/>
                  </a:lnTo>
                  <a:lnTo>
                    <a:pt x="411" y="288"/>
                  </a:lnTo>
                  <a:lnTo>
                    <a:pt x="402" y="316"/>
                  </a:lnTo>
                  <a:lnTo>
                    <a:pt x="387" y="345"/>
                  </a:lnTo>
                  <a:lnTo>
                    <a:pt x="379" y="357"/>
                  </a:lnTo>
                  <a:lnTo>
                    <a:pt x="368" y="370"/>
                  </a:lnTo>
                  <a:lnTo>
                    <a:pt x="357" y="379"/>
                  </a:lnTo>
                  <a:lnTo>
                    <a:pt x="345" y="389"/>
                  </a:lnTo>
                  <a:lnTo>
                    <a:pt x="330" y="396"/>
                  </a:lnTo>
                  <a:lnTo>
                    <a:pt x="316" y="404"/>
                  </a:lnTo>
                  <a:lnTo>
                    <a:pt x="302" y="409"/>
                  </a:lnTo>
                  <a:lnTo>
                    <a:pt x="286" y="412"/>
                  </a:lnTo>
                  <a:lnTo>
                    <a:pt x="270" y="414"/>
                  </a:lnTo>
                  <a:lnTo>
                    <a:pt x="255" y="414"/>
                  </a:lnTo>
                  <a:lnTo>
                    <a:pt x="239" y="414"/>
                  </a:lnTo>
                  <a:lnTo>
                    <a:pt x="225" y="412"/>
                  </a:lnTo>
                  <a:lnTo>
                    <a:pt x="211" y="409"/>
                  </a:lnTo>
                  <a:lnTo>
                    <a:pt x="196" y="404"/>
                  </a:lnTo>
                  <a:lnTo>
                    <a:pt x="182" y="396"/>
                  </a:lnTo>
                  <a:lnTo>
                    <a:pt x="168" y="388"/>
                  </a:lnTo>
                  <a:lnTo>
                    <a:pt x="152" y="375"/>
                  </a:lnTo>
                  <a:lnTo>
                    <a:pt x="138" y="361"/>
                  </a:lnTo>
                  <a:lnTo>
                    <a:pt x="127" y="346"/>
                  </a:lnTo>
                  <a:lnTo>
                    <a:pt x="116" y="330"/>
                  </a:lnTo>
                  <a:lnTo>
                    <a:pt x="109" y="313"/>
                  </a:lnTo>
                  <a:lnTo>
                    <a:pt x="104" y="295"/>
                  </a:lnTo>
                  <a:lnTo>
                    <a:pt x="100" y="277"/>
                  </a:lnTo>
                  <a:lnTo>
                    <a:pt x="98" y="257"/>
                  </a:lnTo>
                  <a:lnTo>
                    <a:pt x="100" y="234"/>
                  </a:lnTo>
                  <a:lnTo>
                    <a:pt x="105" y="213"/>
                  </a:lnTo>
                  <a:lnTo>
                    <a:pt x="113" y="191"/>
                  </a:lnTo>
                  <a:lnTo>
                    <a:pt x="125" y="170"/>
                  </a:lnTo>
                  <a:lnTo>
                    <a:pt x="134" y="157"/>
                  </a:lnTo>
                  <a:lnTo>
                    <a:pt x="145" y="145"/>
                  </a:lnTo>
                  <a:lnTo>
                    <a:pt x="155" y="136"/>
                  </a:lnTo>
                  <a:lnTo>
                    <a:pt x="168" y="125"/>
                  </a:lnTo>
                  <a:lnTo>
                    <a:pt x="182" y="118"/>
                  </a:lnTo>
                  <a:lnTo>
                    <a:pt x="195" y="113"/>
                  </a:lnTo>
                  <a:lnTo>
                    <a:pt x="211" y="107"/>
                  </a:lnTo>
                  <a:lnTo>
                    <a:pt x="225" y="104"/>
                  </a:lnTo>
                  <a:close/>
                </a:path>
              </a:pathLst>
            </a:custGeom>
            <a:solidFill>
              <a:srgbClr val="FFFFFF"/>
            </a:solidFill>
            <a:ln w="9525">
              <a:noFill/>
              <a:round/>
              <a:headEnd/>
              <a:tailEnd/>
            </a:ln>
          </p:spPr>
          <p:txBody>
            <a:bodyPr/>
            <a:lstStyle/>
            <a:p>
              <a:endParaRPr lang="ja-JP" altLang="en-US"/>
            </a:p>
          </p:txBody>
        </p:sp>
        <p:sp>
          <p:nvSpPr>
            <p:cNvPr id="72" name="Freeform 35"/>
            <p:cNvSpPr>
              <a:spLocks/>
            </p:cNvSpPr>
            <p:nvPr/>
          </p:nvSpPr>
          <p:spPr bwMode="auto">
            <a:xfrm>
              <a:off x="2437" y="2444"/>
              <a:ext cx="208" cy="207"/>
            </a:xfrm>
            <a:custGeom>
              <a:avLst/>
              <a:gdLst>
                <a:gd name="T0" fmla="*/ 1 w 416"/>
                <a:gd name="T1" fmla="*/ 1 h 414"/>
                <a:gd name="T2" fmla="*/ 1 w 416"/>
                <a:gd name="T3" fmla="*/ 1 h 414"/>
                <a:gd name="T4" fmla="*/ 1 w 416"/>
                <a:gd name="T5" fmla="*/ 1 h 414"/>
                <a:gd name="T6" fmla="*/ 0 w 416"/>
                <a:gd name="T7" fmla="*/ 1 h 414"/>
                <a:gd name="T8" fmla="*/ 1 w 416"/>
                <a:gd name="T9" fmla="*/ 1 h 414"/>
                <a:gd name="T10" fmla="*/ 1 w 416"/>
                <a:gd name="T11" fmla="*/ 1 h 414"/>
                <a:gd name="T12" fmla="*/ 1 w 416"/>
                <a:gd name="T13" fmla="*/ 1 h 414"/>
                <a:gd name="T14" fmla="*/ 1 w 416"/>
                <a:gd name="T15" fmla="*/ 1 h 414"/>
                <a:gd name="T16" fmla="*/ 1 w 416"/>
                <a:gd name="T17" fmla="*/ 1 h 414"/>
                <a:gd name="T18" fmla="*/ 1 w 416"/>
                <a:gd name="T19" fmla="*/ 1 h 414"/>
                <a:gd name="T20" fmla="*/ 1 w 416"/>
                <a:gd name="T21" fmla="*/ 1 h 414"/>
                <a:gd name="T22" fmla="*/ 1 w 416"/>
                <a:gd name="T23" fmla="*/ 1 h 414"/>
                <a:gd name="T24" fmla="*/ 1 w 416"/>
                <a:gd name="T25" fmla="*/ 1 h 414"/>
                <a:gd name="T26" fmla="*/ 1 w 416"/>
                <a:gd name="T27" fmla="*/ 1 h 414"/>
                <a:gd name="T28" fmla="*/ 1 w 416"/>
                <a:gd name="T29" fmla="*/ 1 h 414"/>
                <a:gd name="T30" fmla="*/ 1 w 416"/>
                <a:gd name="T31" fmla="*/ 1 h 414"/>
                <a:gd name="T32" fmla="*/ 1 w 416"/>
                <a:gd name="T33" fmla="*/ 1 h 414"/>
                <a:gd name="T34" fmla="*/ 1 w 416"/>
                <a:gd name="T35" fmla="*/ 1 h 414"/>
                <a:gd name="T36" fmla="*/ 1 w 416"/>
                <a:gd name="T37" fmla="*/ 1 h 414"/>
                <a:gd name="T38" fmla="*/ 1 w 416"/>
                <a:gd name="T39" fmla="*/ 1 h 414"/>
                <a:gd name="T40" fmla="*/ 1 w 416"/>
                <a:gd name="T41" fmla="*/ 1 h 414"/>
                <a:gd name="T42" fmla="*/ 1 w 416"/>
                <a:gd name="T43" fmla="*/ 1 h 414"/>
                <a:gd name="T44" fmla="*/ 1 w 416"/>
                <a:gd name="T45" fmla="*/ 1 h 414"/>
                <a:gd name="T46" fmla="*/ 1 w 416"/>
                <a:gd name="T47" fmla="*/ 1 h 414"/>
                <a:gd name="T48" fmla="*/ 1 w 416"/>
                <a:gd name="T49" fmla="*/ 1 h 414"/>
                <a:gd name="T50" fmla="*/ 1 w 416"/>
                <a:gd name="T51" fmla="*/ 1 h 414"/>
                <a:gd name="T52" fmla="*/ 1 w 416"/>
                <a:gd name="T53" fmla="*/ 1 h 414"/>
                <a:gd name="T54" fmla="*/ 1 w 416"/>
                <a:gd name="T55" fmla="*/ 1 h 414"/>
                <a:gd name="T56" fmla="*/ 1 w 416"/>
                <a:gd name="T57" fmla="*/ 1 h 414"/>
                <a:gd name="T58" fmla="*/ 1 w 416"/>
                <a:gd name="T59" fmla="*/ 1 h 414"/>
                <a:gd name="T60" fmla="*/ 1 w 416"/>
                <a:gd name="T61" fmla="*/ 1 h 414"/>
                <a:gd name="T62" fmla="*/ 1 w 416"/>
                <a:gd name="T63" fmla="*/ 1 h 414"/>
                <a:gd name="T64" fmla="*/ 1 w 416"/>
                <a:gd name="T65" fmla="*/ 1 h 414"/>
                <a:gd name="T66" fmla="*/ 1 w 416"/>
                <a:gd name="T67" fmla="*/ 1 h 414"/>
                <a:gd name="T68" fmla="*/ 1 w 416"/>
                <a:gd name="T69" fmla="*/ 1 h 414"/>
                <a:gd name="T70" fmla="*/ 1 w 416"/>
                <a:gd name="T71" fmla="*/ 1 h 414"/>
                <a:gd name="T72" fmla="*/ 1 w 416"/>
                <a:gd name="T73" fmla="*/ 1 h 414"/>
                <a:gd name="T74" fmla="*/ 1 w 416"/>
                <a:gd name="T75" fmla="*/ 1 h 414"/>
                <a:gd name="T76" fmla="*/ 1 w 416"/>
                <a:gd name="T77" fmla="*/ 0 h 414"/>
                <a:gd name="T78" fmla="*/ 1 w 416"/>
                <a:gd name="T79" fmla="*/ 1 h 414"/>
                <a:gd name="T80" fmla="*/ 1 w 416"/>
                <a:gd name="T81" fmla="*/ 1 h 414"/>
                <a:gd name="T82" fmla="*/ 1 w 416"/>
                <a:gd name="T83" fmla="*/ 1 h 414"/>
                <a:gd name="T84" fmla="*/ 1 w 416"/>
                <a:gd name="T85" fmla="*/ 1 h 414"/>
                <a:gd name="T86" fmla="*/ 1 w 416"/>
                <a:gd name="T87" fmla="*/ 1 h 414"/>
                <a:gd name="T88" fmla="*/ 1 w 416"/>
                <a:gd name="T89" fmla="*/ 1 h 414"/>
                <a:gd name="T90" fmla="*/ 1 w 416"/>
                <a:gd name="T91" fmla="*/ 1 h 414"/>
                <a:gd name="T92" fmla="*/ 1 w 416"/>
                <a:gd name="T93" fmla="*/ 1 h 414"/>
                <a:gd name="T94" fmla="*/ 1 w 416"/>
                <a:gd name="T95" fmla="*/ 1 h 414"/>
                <a:gd name="T96" fmla="*/ 1 w 416"/>
                <a:gd name="T97" fmla="*/ 1 h 414"/>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416"/>
                <a:gd name="T148" fmla="*/ 0 h 414"/>
                <a:gd name="T149" fmla="*/ 416 w 416"/>
                <a:gd name="T150" fmla="*/ 414 h 414"/>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416" h="414">
                  <a:moveTo>
                    <a:pt x="36" y="91"/>
                  </a:moveTo>
                  <a:lnTo>
                    <a:pt x="16" y="129"/>
                  </a:lnTo>
                  <a:lnTo>
                    <a:pt x="4" y="168"/>
                  </a:lnTo>
                  <a:lnTo>
                    <a:pt x="0" y="207"/>
                  </a:lnTo>
                  <a:lnTo>
                    <a:pt x="6" y="248"/>
                  </a:lnTo>
                  <a:lnTo>
                    <a:pt x="16" y="286"/>
                  </a:lnTo>
                  <a:lnTo>
                    <a:pt x="36" y="321"/>
                  </a:lnTo>
                  <a:lnTo>
                    <a:pt x="61" y="354"/>
                  </a:lnTo>
                  <a:lnTo>
                    <a:pt x="93" y="380"/>
                  </a:lnTo>
                  <a:lnTo>
                    <a:pt x="111" y="391"/>
                  </a:lnTo>
                  <a:lnTo>
                    <a:pt x="131" y="400"/>
                  </a:lnTo>
                  <a:lnTo>
                    <a:pt x="148" y="407"/>
                  </a:lnTo>
                  <a:lnTo>
                    <a:pt x="168" y="411"/>
                  </a:lnTo>
                  <a:lnTo>
                    <a:pt x="189" y="414"/>
                  </a:lnTo>
                  <a:lnTo>
                    <a:pt x="209" y="414"/>
                  </a:lnTo>
                  <a:lnTo>
                    <a:pt x="229" y="414"/>
                  </a:lnTo>
                  <a:lnTo>
                    <a:pt x="248" y="411"/>
                  </a:lnTo>
                  <a:lnTo>
                    <a:pt x="268" y="405"/>
                  </a:lnTo>
                  <a:lnTo>
                    <a:pt x="286" y="400"/>
                  </a:lnTo>
                  <a:lnTo>
                    <a:pt x="304" y="391"/>
                  </a:lnTo>
                  <a:lnTo>
                    <a:pt x="322" y="380"/>
                  </a:lnTo>
                  <a:lnTo>
                    <a:pt x="338" y="370"/>
                  </a:lnTo>
                  <a:lnTo>
                    <a:pt x="354" y="355"/>
                  </a:lnTo>
                  <a:lnTo>
                    <a:pt x="368" y="339"/>
                  </a:lnTo>
                  <a:lnTo>
                    <a:pt x="380" y="323"/>
                  </a:lnTo>
                  <a:lnTo>
                    <a:pt x="400" y="286"/>
                  </a:lnTo>
                  <a:lnTo>
                    <a:pt x="413" y="248"/>
                  </a:lnTo>
                  <a:lnTo>
                    <a:pt x="416" y="207"/>
                  </a:lnTo>
                  <a:lnTo>
                    <a:pt x="411" y="168"/>
                  </a:lnTo>
                  <a:lnTo>
                    <a:pt x="400" y="131"/>
                  </a:lnTo>
                  <a:lnTo>
                    <a:pt x="380" y="95"/>
                  </a:lnTo>
                  <a:lnTo>
                    <a:pt x="355" y="63"/>
                  </a:lnTo>
                  <a:lnTo>
                    <a:pt x="323" y="36"/>
                  </a:lnTo>
                  <a:lnTo>
                    <a:pt x="306" y="25"/>
                  </a:lnTo>
                  <a:lnTo>
                    <a:pt x="286" y="16"/>
                  </a:lnTo>
                  <a:lnTo>
                    <a:pt x="268" y="9"/>
                  </a:lnTo>
                  <a:lnTo>
                    <a:pt x="248" y="4"/>
                  </a:lnTo>
                  <a:lnTo>
                    <a:pt x="227" y="2"/>
                  </a:lnTo>
                  <a:lnTo>
                    <a:pt x="207" y="0"/>
                  </a:lnTo>
                  <a:lnTo>
                    <a:pt x="188" y="2"/>
                  </a:lnTo>
                  <a:lnTo>
                    <a:pt x="168" y="4"/>
                  </a:lnTo>
                  <a:lnTo>
                    <a:pt x="148" y="9"/>
                  </a:lnTo>
                  <a:lnTo>
                    <a:pt x="131" y="15"/>
                  </a:lnTo>
                  <a:lnTo>
                    <a:pt x="113" y="23"/>
                  </a:lnTo>
                  <a:lnTo>
                    <a:pt x="95" y="34"/>
                  </a:lnTo>
                  <a:lnTo>
                    <a:pt x="79" y="45"/>
                  </a:lnTo>
                  <a:lnTo>
                    <a:pt x="63" y="59"/>
                  </a:lnTo>
                  <a:lnTo>
                    <a:pt x="48" y="75"/>
                  </a:lnTo>
                  <a:lnTo>
                    <a:pt x="36" y="91"/>
                  </a:lnTo>
                  <a:close/>
                </a:path>
              </a:pathLst>
            </a:custGeom>
            <a:solidFill>
              <a:srgbClr val="FFFFFF"/>
            </a:solidFill>
            <a:ln w="9525">
              <a:noFill/>
              <a:round/>
              <a:headEnd/>
              <a:tailEnd/>
            </a:ln>
          </p:spPr>
          <p:txBody>
            <a:bodyPr/>
            <a:lstStyle/>
            <a:p>
              <a:endParaRPr lang="ja-JP" altLang="en-US"/>
            </a:p>
          </p:txBody>
        </p:sp>
        <p:sp>
          <p:nvSpPr>
            <p:cNvPr id="73" name="Freeform 36"/>
            <p:cNvSpPr>
              <a:spLocks noEditPoints="1"/>
            </p:cNvSpPr>
            <p:nvPr/>
          </p:nvSpPr>
          <p:spPr bwMode="auto">
            <a:xfrm>
              <a:off x="2413" y="2419"/>
              <a:ext cx="256" cy="257"/>
            </a:xfrm>
            <a:custGeom>
              <a:avLst/>
              <a:gdLst>
                <a:gd name="T0" fmla="*/ 1 w 512"/>
                <a:gd name="T1" fmla="*/ 1 h 514"/>
                <a:gd name="T2" fmla="*/ 1 w 512"/>
                <a:gd name="T3" fmla="*/ 1 h 514"/>
                <a:gd name="T4" fmla="*/ 1 w 512"/>
                <a:gd name="T5" fmla="*/ 1 h 514"/>
                <a:gd name="T6" fmla="*/ 1 w 512"/>
                <a:gd name="T7" fmla="*/ 1 h 514"/>
                <a:gd name="T8" fmla="*/ 1 w 512"/>
                <a:gd name="T9" fmla="*/ 1 h 514"/>
                <a:gd name="T10" fmla="*/ 1 w 512"/>
                <a:gd name="T11" fmla="*/ 1 h 514"/>
                <a:gd name="T12" fmla="*/ 1 w 512"/>
                <a:gd name="T13" fmla="*/ 1 h 514"/>
                <a:gd name="T14" fmla="*/ 1 w 512"/>
                <a:gd name="T15" fmla="*/ 1 h 514"/>
                <a:gd name="T16" fmla="*/ 1 w 512"/>
                <a:gd name="T17" fmla="*/ 1 h 514"/>
                <a:gd name="T18" fmla="*/ 1 w 512"/>
                <a:gd name="T19" fmla="*/ 1 h 514"/>
                <a:gd name="T20" fmla="*/ 1 w 512"/>
                <a:gd name="T21" fmla="*/ 1 h 514"/>
                <a:gd name="T22" fmla="*/ 1 w 512"/>
                <a:gd name="T23" fmla="*/ 1 h 514"/>
                <a:gd name="T24" fmla="*/ 1 w 512"/>
                <a:gd name="T25" fmla="*/ 1 h 514"/>
                <a:gd name="T26" fmla="*/ 1 w 512"/>
                <a:gd name="T27" fmla="*/ 1 h 514"/>
                <a:gd name="T28" fmla="*/ 1 w 512"/>
                <a:gd name="T29" fmla="*/ 1 h 514"/>
                <a:gd name="T30" fmla="*/ 1 w 512"/>
                <a:gd name="T31" fmla="*/ 1 h 514"/>
                <a:gd name="T32" fmla="*/ 1 w 512"/>
                <a:gd name="T33" fmla="*/ 1 h 514"/>
                <a:gd name="T34" fmla="*/ 1 w 512"/>
                <a:gd name="T35" fmla="*/ 1 h 514"/>
                <a:gd name="T36" fmla="*/ 1 w 512"/>
                <a:gd name="T37" fmla="*/ 1 h 514"/>
                <a:gd name="T38" fmla="*/ 1 w 512"/>
                <a:gd name="T39" fmla="*/ 1 h 514"/>
                <a:gd name="T40" fmla="*/ 1 w 512"/>
                <a:gd name="T41" fmla="*/ 1 h 514"/>
                <a:gd name="T42" fmla="*/ 1 w 512"/>
                <a:gd name="T43" fmla="*/ 1 h 514"/>
                <a:gd name="T44" fmla="*/ 1 w 512"/>
                <a:gd name="T45" fmla="*/ 1 h 514"/>
                <a:gd name="T46" fmla="*/ 1 w 512"/>
                <a:gd name="T47" fmla="*/ 0 h 514"/>
                <a:gd name="T48" fmla="*/ 1 w 512"/>
                <a:gd name="T49" fmla="*/ 1 h 514"/>
                <a:gd name="T50" fmla="*/ 1 w 512"/>
                <a:gd name="T51" fmla="*/ 1 h 514"/>
                <a:gd name="T52" fmla="*/ 1 w 512"/>
                <a:gd name="T53" fmla="*/ 1 h 514"/>
                <a:gd name="T54" fmla="*/ 1 w 512"/>
                <a:gd name="T55" fmla="*/ 1 h 514"/>
                <a:gd name="T56" fmla="*/ 1 w 512"/>
                <a:gd name="T57" fmla="*/ 1 h 514"/>
                <a:gd name="T58" fmla="*/ 1 w 512"/>
                <a:gd name="T59" fmla="*/ 1 h 514"/>
                <a:gd name="T60" fmla="*/ 1 w 512"/>
                <a:gd name="T61" fmla="*/ 1 h 514"/>
                <a:gd name="T62" fmla="*/ 1 w 512"/>
                <a:gd name="T63" fmla="*/ 1 h 514"/>
                <a:gd name="T64" fmla="*/ 1 w 512"/>
                <a:gd name="T65" fmla="*/ 1 h 514"/>
                <a:gd name="T66" fmla="*/ 1 w 512"/>
                <a:gd name="T67" fmla="*/ 1 h 514"/>
                <a:gd name="T68" fmla="*/ 1 w 512"/>
                <a:gd name="T69" fmla="*/ 1 h 514"/>
                <a:gd name="T70" fmla="*/ 1 w 512"/>
                <a:gd name="T71" fmla="*/ 1 h 514"/>
                <a:gd name="T72" fmla="*/ 1 w 512"/>
                <a:gd name="T73" fmla="*/ 1 h 514"/>
                <a:gd name="T74" fmla="*/ 1 w 512"/>
                <a:gd name="T75" fmla="*/ 1 h 514"/>
                <a:gd name="T76" fmla="*/ 1 w 512"/>
                <a:gd name="T77" fmla="*/ 1 h 514"/>
                <a:gd name="T78" fmla="*/ 1 w 512"/>
                <a:gd name="T79" fmla="*/ 1 h 514"/>
                <a:gd name="T80" fmla="*/ 1 w 512"/>
                <a:gd name="T81" fmla="*/ 1 h 514"/>
                <a:gd name="T82" fmla="*/ 1 w 512"/>
                <a:gd name="T83" fmla="*/ 1 h 514"/>
                <a:gd name="T84" fmla="*/ 1 w 512"/>
                <a:gd name="T85" fmla="*/ 1 h 514"/>
                <a:gd name="T86" fmla="*/ 1 w 512"/>
                <a:gd name="T87" fmla="*/ 1 h 514"/>
                <a:gd name="T88" fmla="*/ 1 w 512"/>
                <a:gd name="T89" fmla="*/ 1 h 514"/>
                <a:gd name="T90" fmla="*/ 1 w 512"/>
                <a:gd name="T91" fmla="*/ 1 h 514"/>
                <a:gd name="T92" fmla="*/ 1 w 512"/>
                <a:gd name="T93" fmla="*/ 1 h 514"/>
                <a:gd name="T94" fmla="*/ 1 w 512"/>
                <a:gd name="T95" fmla="*/ 1 h 514"/>
                <a:gd name="T96" fmla="*/ 1 w 512"/>
                <a:gd name="T97" fmla="*/ 1 h 514"/>
                <a:gd name="T98" fmla="*/ 1 w 512"/>
                <a:gd name="T99" fmla="*/ 1 h 514"/>
                <a:gd name="T100" fmla="*/ 1 w 512"/>
                <a:gd name="T101" fmla="*/ 1 h 514"/>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512"/>
                <a:gd name="T154" fmla="*/ 0 h 514"/>
                <a:gd name="T155" fmla="*/ 512 w 512"/>
                <a:gd name="T156" fmla="*/ 514 h 514"/>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512" h="514">
                  <a:moveTo>
                    <a:pt x="207" y="6"/>
                  </a:moveTo>
                  <a:lnTo>
                    <a:pt x="182" y="11"/>
                  </a:lnTo>
                  <a:lnTo>
                    <a:pt x="159" y="20"/>
                  </a:lnTo>
                  <a:lnTo>
                    <a:pt x="136" y="31"/>
                  </a:lnTo>
                  <a:lnTo>
                    <a:pt x="114" y="43"/>
                  </a:lnTo>
                  <a:lnTo>
                    <a:pt x="93" y="57"/>
                  </a:lnTo>
                  <a:lnTo>
                    <a:pt x="75" y="75"/>
                  </a:lnTo>
                  <a:lnTo>
                    <a:pt x="57" y="93"/>
                  </a:lnTo>
                  <a:lnTo>
                    <a:pt x="43" y="114"/>
                  </a:lnTo>
                  <a:lnTo>
                    <a:pt x="18" y="161"/>
                  </a:lnTo>
                  <a:lnTo>
                    <a:pt x="4" y="209"/>
                  </a:lnTo>
                  <a:lnTo>
                    <a:pt x="0" y="257"/>
                  </a:lnTo>
                  <a:lnTo>
                    <a:pt x="4" y="307"/>
                  </a:lnTo>
                  <a:lnTo>
                    <a:pt x="18" y="354"/>
                  </a:lnTo>
                  <a:lnTo>
                    <a:pt x="41" y="398"/>
                  </a:lnTo>
                  <a:lnTo>
                    <a:pt x="73" y="437"/>
                  </a:lnTo>
                  <a:lnTo>
                    <a:pt x="113" y="471"/>
                  </a:lnTo>
                  <a:lnTo>
                    <a:pt x="134" y="484"/>
                  </a:lnTo>
                  <a:lnTo>
                    <a:pt x="157" y="495"/>
                  </a:lnTo>
                  <a:lnTo>
                    <a:pt x="180" y="503"/>
                  </a:lnTo>
                  <a:lnTo>
                    <a:pt x="205" y="509"/>
                  </a:lnTo>
                  <a:lnTo>
                    <a:pt x="230" y="512"/>
                  </a:lnTo>
                  <a:lnTo>
                    <a:pt x="255" y="514"/>
                  </a:lnTo>
                  <a:lnTo>
                    <a:pt x="280" y="512"/>
                  </a:lnTo>
                  <a:lnTo>
                    <a:pt x="305" y="509"/>
                  </a:lnTo>
                  <a:lnTo>
                    <a:pt x="330" y="503"/>
                  </a:lnTo>
                  <a:lnTo>
                    <a:pt x="354" y="495"/>
                  </a:lnTo>
                  <a:lnTo>
                    <a:pt x="377" y="484"/>
                  </a:lnTo>
                  <a:lnTo>
                    <a:pt x="398" y="471"/>
                  </a:lnTo>
                  <a:lnTo>
                    <a:pt x="418" y="457"/>
                  </a:lnTo>
                  <a:lnTo>
                    <a:pt x="437" y="439"/>
                  </a:lnTo>
                  <a:lnTo>
                    <a:pt x="453" y="421"/>
                  </a:lnTo>
                  <a:lnTo>
                    <a:pt x="470" y="400"/>
                  </a:lnTo>
                  <a:lnTo>
                    <a:pt x="495" y="355"/>
                  </a:lnTo>
                  <a:lnTo>
                    <a:pt x="509" y="307"/>
                  </a:lnTo>
                  <a:lnTo>
                    <a:pt x="512" y="257"/>
                  </a:lnTo>
                  <a:lnTo>
                    <a:pt x="509" y="209"/>
                  </a:lnTo>
                  <a:lnTo>
                    <a:pt x="495" y="161"/>
                  </a:lnTo>
                  <a:lnTo>
                    <a:pt x="471" y="118"/>
                  </a:lnTo>
                  <a:lnTo>
                    <a:pt x="439" y="79"/>
                  </a:lnTo>
                  <a:lnTo>
                    <a:pt x="400" y="45"/>
                  </a:lnTo>
                  <a:lnTo>
                    <a:pt x="379" y="31"/>
                  </a:lnTo>
                  <a:lnTo>
                    <a:pt x="355" y="20"/>
                  </a:lnTo>
                  <a:lnTo>
                    <a:pt x="332" y="13"/>
                  </a:lnTo>
                  <a:lnTo>
                    <a:pt x="307" y="6"/>
                  </a:lnTo>
                  <a:lnTo>
                    <a:pt x="282" y="2"/>
                  </a:lnTo>
                  <a:lnTo>
                    <a:pt x="257" y="0"/>
                  </a:lnTo>
                  <a:lnTo>
                    <a:pt x="232" y="2"/>
                  </a:lnTo>
                  <a:lnTo>
                    <a:pt x="207" y="6"/>
                  </a:lnTo>
                  <a:close/>
                  <a:moveTo>
                    <a:pt x="225" y="104"/>
                  </a:moveTo>
                  <a:lnTo>
                    <a:pt x="241" y="102"/>
                  </a:lnTo>
                  <a:lnTo>
                    <a:pt x="257" y="100"/>
                  </a:lnTo>
                  <a:lnTo>
                    <a:pt x="271" y="100"/>
                  </a:lnTo>
                  <a:lnTo>
                    <a:pt x="287" y="104"/>
                  </a:lnTo>
                  <a:lnTo>
                    <a:pt x="302" y="107"/>
                  </a:lnTo>
                  <a:lnTo>
                    <a:pt x="316" y="113"/>
                  </a:lnTo>
                  <a:lnTo>
                    <a:pt x="330" y="120"/>
                  </a:lnTo>
                  <a:lnTo>
                    <a:pt x="345" y="127"/>
                  </a:lnTo>
                  <a:lnTo>
                    <a:pt x="370" y="147"/>
                  </a:lnTo>
                  <a:lnTo>
                    <a:pt x="387" y="172"/>
                  </a:lnTo>
                  <a:lnTo>
                    <a:pt x="402" y="198"/>
                  </a:lnTo>
                  <a:lnTo>
                    <a:pt x="411" y="227"/>
                  </a:lnTo>
                  <a:lnTo>
                    <a:pt x="414" y="257"/>
                  </a:lnTo>
                  <a:lnTo>
                    <a:pt x="411" y="288"/>
                  </a:lnTo>
                  <a:lnTo>
                    <a:pt x="402" y="316"/>
                  </a:lnTo>
                  <a:lnTo>
                    <a:pt x="387" y="345"/>
                  </a:lnTo>
                  <a:lnTo>
                    <a:pt x="379" y="357"/>
                  </a:lnTo>
                  <a:lnTo>
                    <a:pt x="368" y="370"/>
                  </a:lnTo>
                  <a:lnTo>
                    <a:pt x="357" y="379"/>
                  </a:lnTo>
                  <a:lnTo>
                    <a:pt x="345" y="389"/>
                  </a:lnTo>
                  <a:lnTo>
                    <a:pt x="330" y="396"/>
                  </a:lnTo>
                  <a:lnTo>
                    <a:pt x="316" y="404"/>
                  </a:lnTo>
                  <a:lnTo>
                    <a:pt x="302" y="409"/>
                  </a:lnTo>
                  <a:lnTo>
                    <a:pt x="286" y="412"/>
                  </a:lnTo>
                  <a:lnTo>
                    <a:pt x="270" y="414"/>
                  </a:lnTo>
                  <a:lnTo>
                    <a:pt x="255" y="414"/>
                  </a:lnTo>
                  <a:lnTo>
                    <a:pt x="239" y="414"/>
                  </a:lnTo>
                  <a:lnTo>
                    <a:pt x="225" y="412"/>
                  </a:lnTo>
                  <a:lnTo>
                    <a:pt x="211" y="409"/>
                  </a:lnTo>
                  <a:lnTo>
                    <a:pt x="196" y="404"/>
                  </a:lnTo>
                  <a:lnTo>
                    <a:pt x="182" y="396"/>
                  </a:lnTo>
                  <a:lnTo>
                    <a:pt x="168" y="388"/>
                  </a:lnTo>
                  <a:lnTo>
                    <a:pt x="152" y="375"/>
                  </a:lnTo>
                  <a:lnTo>
                    <a:pt x="138" y="361"/>
                  </a:lnTo>
                  <a:lnTo>
                    <a:pt x="127" y="346"/>
                  </a:lnTo>
                  <a:lnTo>
                    <a:pt x="116" y="330"/>
                  </a:lnTo>
                  <a:lnTo>
                    <a:pt x="109" y="313"/>
                  </a:lnTo>
                  <a:lnTo>
                    <a:pt x="104" y="295"/>
                  </a:lnTo>
                  <a:lnTo>
                    <a:pt x="100" y="277"/>
                  </a:lnTo>
                  <a:lnTo>
                    <a:pt x="98" y="257"/>
                  </a:lnTo>
                  <a:lnTo>
                    <a:pt x="100" y="234"/>
                  </a:lnTo>
                  <a:lnTo>
                    <a:pt x="105" y="213"/>
                  </a:lnTo>
                  <a:lnTo>
                    <a:pt x="113" y="191"/>
                  </a:lnTo>
                  <a:lnTo>
                    <a:pt x="125" y="170"/>
                  </a:lnTo>
                  <a:lnTo>
                    <a:pt x="134" y="157"/>
                  </a:lnTo>
                  <a:lnTo>
                    <a:pt x="145" y="145"/>
                  </a:lnTo>
                  <a:lnTo>
                    <a:pt x="155" y="136"/>
                  </a:lnTo>
                  <a:lnTo>
                    <a:pt x="168" y="125"/>
                  </a:lnTo>
                  <a:lnTo>
                    <a:pt x="182" y="118"/>
                  </a:lnTo>
                  <a:lnTo>
                    <a:pt x="195" y="113"/>
                  </a:lnTo>
                  <a:lnTo>
                    <a:pt x="211" y="107"/>
                  </a:lnTo>
                  <a:lnTo>
                    <a:pt x="225" y="104"/>
                  </a:lnTo>
                  <a:close/>
                </a:path>
              </a:pathLst>
            </a:custGeom>
            <a:solidFill>
              <a:srgbClr val="FFFFFF"/>
            </a:solidFill>
            <a:ln w="9525">
              <a:noFill/>
              <a:round/>
              <a:headEnd/>
              <a:tailEnd/>
            </a:ln>
          </p:spPr>
          <p:txBody>
            <a:bodyPr/>
            <a:lstStyle/>
            <a:p>
              <a:endParaRPr lang="ja-JP" altLang="en-US"/>
            </a:p>
          </p:txBody>
        </p:sp>
        <p:sp>
          <p:nvSpPr>
            <p:cNvPr id="74" name="Freeform 37"/>
            <p:cNvSpPr>
              <a:spLocks/>
            </p:cNvSpPr>
            <p:nvPr/>
          </p:nvSpPr>
          <p:spPr bwMode="auto">
            <a:xfrm>
              <a:off x="2463" y="2470"/>
              <a:ext cx="156" cy="155"/>
            </a:xfrm>
            <a:custGeom>
              <a:avLst/>
              <a:gdLst>
                <a:gd name="T0" fmla="*/ 1 w 312"/>
                <a:gd name="T1" fmla="*/ 1 h 310"/>
                <a:gd name="T2" fmla="*/ 1 w 312"/>
                <a:gd name="T3" fmla="*/ 1 h 310"/>
                <a:gd name="T4" fmla="*/ 1 w 312"/>
                <a:gd name="T5" fmla="*/ 1 h 310"/>
                <a:gd name="T6" fmla="*/ 0 w 312"/>
                <a:gd name="T7" fmla="*/ 1 h 310"/>
                <a:gd name="T8" fmla="*/ 1 w 312"/>
                <a:gd name="T9" fmla="*/ 1 h 310"/>
                <a:gd name="T10" fmla="*/ 1 w 312"/>
                <a:gd name="T11" fmla="*/ 1 h 310"/>
                <a:gd name="T12" fmla="*/ 1 w 312"/>
                <a:gd name="T13" fmla="*/ 1 h 310"/>
                <a:gd name="T14" fmla="*/ 1 w 312"/>
                <a:gd name="T15" fmla="*/ 1 h 310"/>
                <a:gd name="T16" fmla="*/ 1 w 312"/>
                <a:gd name="T17" fmla="*/ 1 h 310"/>
                <a:gd name="T18" fmla="*/ 1 w 312"/>
                <a:gd name="T19" fmla="*/ 1 h 310"/>
                <a:gd name="T20" fmla="*/ 1 w 312"/>
                <a:gd name="T21" fmla="*/ 1 h 310"/>
                <a:gd name="T22" fmla="*/ 1 w 312"/>
                <a:gd name="T23" fmla="*/ 1 h 310"/>
                <a:gd name="T24" fmla="*/ 1 w 312"/>
                <a:gd name="T25" fmla="*/ 1 h 310"/>
                <a:gd name="T26" fmla="*/ 1 w 312"/>
                <a:gd name="T27" fmla="*/ 1 h 310"/>
                <a:gd name="T28" fmla="*/ 1 w 312"/>
                <a:gd name="T29" fmla="*/ 1 h 310"/>
                <a:gd name="T30" fmla="*/ 1 w 312"/>
                <a:gd name="T31" fmla="*/ 1 h 310"/>
                <a:gd name="T32" fmla="*/ 1 w 312"/>
                <a:gd name="T33" fmla="*/ 1 h 310"/>
                <a:gd name="T34" fmla="*/ 1 w 312"/>
                <a:gd name="T35" fmla="*/ 1 h 310"/>
                <a:gd name="T36" fmla="*/ 1 w 312"/>
                <a:gd name="T37" fmla="*/ 1 h 310"/>
                <a:gd name="T38" fmla="*/ 1 w 312"/>
                <a:gd name="T39" fmla="*/ 1 h 310"/>
                <a:gd name="T40" fmla="*/ 1 w 312"/>
                <a:gd name="T41" fmla="*/ 1 h 310"/>
                <a:gd name="T42" fmla="*/ 1 w 312"/>
                <a:gd name="T43" fmla="*/ 1 h 310"/>
                <a:gd name="T44" fmla="*/ 1 w 312"/>
                <a:gd name="T45" fmla="*/ 1 h 310"/>
                <a:gd name="T46" fmla="*/ 1 w 312"/>
                <a:gd name="T47" fmla="*/ 1 h 310"/>
                <a:gd name="T48" fmla="*/ 1 w 312"/>
                <a:gd name="T49" fmla="*/ 1 h 310"/>
                <a:gd name="T50" fmla="*/ 1 w 312"/>
                <a:gd name="T51" fmla="*/ 1 h 310"/>
                <a:gd name="T52" fmla="*/ 1 w 312"/>
                <a:gd name="T53" fmla="*/ 1 h 310"/>
                <a:gd name="T54" fmla="*/ 1 w 312"/>
                <a:gd name="T55" fmla="*/ 0 h 310"/>
                <a:gd name="T56" fmla="*/ 1 w 312"/>
                <a:gd name="T57" fmla="*/ 1 h 310"/>
                <a:gd name="T58" fmla="*/ 1 w 312"/>
                <a:gd name="T59" fmla="*/ 1 h 310"/>
                <a:gd name="T60" fmla="*/ 1 w 312"/>
                <a:gd name="T61" fmla="*/ 1 h 310"/>
                <a:gd name="T62" fmla="*/ 1 w 312"/>
                <a:gd name="T63" fmla="*/ 1 h 310"/>
                <a:gd name="T64" fmla="*/ 1 w 312"/>
                <a:gd name="T65" fmla="*/ 1 h 310"/>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12"/>
                <a:gd name="T100" fmla="*/ 0 h 310"/>
                <a:gd name="T101" fmla="*/ 312 w 312"/>
                <a:gd name="T102" fmla="*/ 310 h 310"/>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12" h="310">
                  <a:moveTo>
                    <a:pt x="27" y="70"/>
                  </a:moveTo>
                  <a:lnTo>
                    <a:pt x="13" y="98"/>
                  </a:lnTo>
                  <a:lnTo>
                    <a:pt x="4" y="127"/>
                  </a:lnTo>
                  <a:lnTo>
                    <a:pt x="0" y="157"/>
                  </a:lnTo>
                  <a:lnTo>
                    <a:pt x="4" y="186"/>
                  </a:lnTo>
                  <a:lnTo>
                    <a:pt x="13" y="214"/>
                  </a:lnTo>
                  <a:lnTo>
                    <a:pt x="27" y="241"/>
                  </a:lnTo>
                  <a:lnTo>
                    <a:pt x="45" y="264"/>
                  </a:lnTo>
                  <a:lnTo>
                    <a:pt x="70" y="284"/>
                  </a:lnTo>
                  <a:lnTo>
                    <a:pt x="98" y="298"/>
                  </a:lnTo>
                  <a:lnTo>
                    <a:pt x="127" y="307"/>
                  </a:lnTo>
                  <a:lnTo>
                    <a:pt x="157" y="310"/>
                  </a:lnTo>
                  <a:lnTo>
                    <a:pt x="186" y="309"/>
                  </a:lnTo>
                  <a:lnTo>
                    <a:pt x="214" y="300"/>
                  </a:lnTo>
                  <a:lnTo>
                    <a:pt x="241" y="286"/>
                  </a:lnTo>
                  <a:lnTo>
                    <a:pt x="266" y="268"/>
                  </a:lnTo>
                  <a:lnTo>
                    <a:pt x="286" y="243"/>
                  </a:lnTo>
                  <a:lnTo>
                    <a:pt x="300" y="214"/>
                  </a:lnTo>
                  <a:lnTo>
                    <a:pt x="309" y="186"/>
                  </a:lnTo>
                  <a:lnTo>
                    <a:pt x="312" y="155"/>
                  </a:lnTo>
                  <a:lnTo>
                    <a:pt x="309" y="127"/>
                  </a:lnTo>
                  <a:lnTo>
                    <a:pt x="300" y="98"/>
                  </a:lnTo>
                  <a:lnTo>
                    <a:pt x="286" y="71"/>
                  </a:lnTo>
                  <a:lnTo>
                    <a:pt x="268" y="46"/>
                  </a:lnTo>
                  <a:lnTo>
                    <a:pt x="243" y="27"/>
                  </a:lnTo>
                  <a:lnTo>
                    <a:pt x="214" y="12"/>
                  </a:lnTo>
                  <a:lnTo>
                    <a:pt x="186" y="4"/>
                  </a:lnTo>
                  <a:lnTo>
                    <a:pt x="155" y="0"/>
                  </a:lnTo>
                  <a:lnTo>
                    <a:pt x="127" y="4"/>
                  </a:lnTo>
                  <a:lnTo>
                    <a:pt x="98" y="12"/>
                  </a:lnTo>
                  <a:lnTo>
                    <a:pt x="71" y="27"/>
                  </a:lnTo>
                  <a:lnTo>
                    <a:pt x="46" y="45"/>
                  </a:lnTo>
                  <a:lnTo>
                    <a:pt x="27" y="70"/>
                  </a:lnTo>
                  <a:close/>
                </a:path>
              </a:pathLst>
            </a:custGeom>
            <a:solidFill>
              <a:srgbClr val="FFFFFF"/>
            </a:solidFill>
            <a:ln w="9525">
              <a:noFill/>
              <a:round/>
              <a:headEnd/>
              <a:tailEnd/>
            </a:ln>
          </p:spPr>
          <p:txBody>
            <a:bodyPr/>
            <a:lstStyle/>
            <a:p>
              <a:endParaRPr lang="ja-JP" altLang="en-US"/>
            </a:p>
          </p:txBody>
        </p:sp>
        <p:sp>
          <p:nvSpPr>
            <p:cNvPr id="75" name="Freeform 38"/>
            <p:cNvSpPr>
              <a:spLocks noEditPoints="1"/>
            </p:cNvSpPr>
            <p:nvPr/>
          </p:nvSpPr>
          <p:spPr bwMode="auto">
            <a:xfrm>
              <a:off x="2438" y="2446"/>
              <a:ext cx="205" cy="204"/>
            </a:xfrm>
            <a:custGeom>
              <a:avLst/>
              <a:gdLst>
                <a:gd name="T0" fmla="*/ 1 w 409"/>
                <a:gd name="T1" fmla="*/ 1 h 408"/>
                <a:gd name="T2" fmla="*/ 1 w 409"/>
                <a:gd name="T3" fmla="*/ 1 h 408"/>
                <a:gd name="T4" fmla="*/ 1 w 409"/>
                <a:gd name="T5" fmla="*/ 1 h 408"/>
                <a:gd name="T6" fmla="*/ 1 w 409"/>
                <a:gd name="T7" fmla="*/ 1 h 408"/>
                <a:gd name="T8" fmla="*/ 1 w 409"/>
                <a:gd name="T9" fmla="*/ 1 h 408"/>
                <a:gd name="T10" fmla="*/ 1 w 409"/>
                <a:gd name="T11" fmla="*/ 1 h 408"/>
                <a:gd name="T12" fmla="*/ 1 w 409"/>
                <a:gd name="T13" fmla="*/ 1 h 408"/>
                <a:gd name="T14" fmla="*/ 1 w 409"/>
                <a:gd name="T15" fmla="*/ 1 h 408"/>
                <a:gd name="T16" fmla="*/ 1 w 409"/>
                <a:gd name="T17" fmla="*/ 1 h 408"/>
                <a:gd name="T18" fmla="*/ 1 w 409"/>
                <a:gd name="T19" fmla="*/ 1 h 408"/>
                <a:gd name="T20" fmla="*/ 1 w 409"/>
                <a:gd name="T21" fmla="*/ 1 h 408"/>
                <a:gd name="T22" fmla="*/ 1 w 409"/>
                <a:gd name="T23" fmla="*/ 1 h 408"/>
                <a:gd name="T24" fmla="*/ 1 w 409"/>
                <a:gd name="T25" fmla="*/ 1 h 408"/>
                <a:gd name="T26" fmla="*/ 1 w 409"/>
                <a:gd name="T27" fmla="*/ 1 h 408"/>
                <a:gd name="T28" fmla="*/ 1 w 409"/>
                <a:gd name="T29" fmla="*/ 1 h 408"/>
                <a:gd name="T30" fmla="*/ 1 w 409"/>
                <a:gd name="T31" fmla="*/ 1 h 408"/>
                <a:gd name="T32" fmla="*/ 1 w 409"/>
                <a:gd name="T33" fmla="*/ 1 h 408"/>
                <a:gd name="T34" fmla="*/ 1 w 409"/>
                <a:gd name="T35" fmla="*/ 1 h 408"/>
                <a:gd name="T36" fmla="*/ 1 w 409"/>
                <a:gd name="T37" fmla="*/ 1 h 408"/>
                <a:gd name="T38" fmla="*/ 1 w 409"/>
                <a:gd name="T39" fmla="*/ 1 h 408"/>
                <a:gd name="T40" fmla="*/ 1 w 409"/>
                <a:gd name="T41" fmla="*/ 1 h 408"/>
                <a:gd name="T42" fmla="*/ 1 w 409"/>
                <a:gd name="T43" fmla="*/ 1 h 408"/>
                <a:gd name="T44" fmla="*/ 1 w 409"/>
                <a:gd name="T45" fmla="*/ 1 h 408"/>
                <a:gd name="T46" fmla="*/ 1 w 409"/>
                <a:gd name="T47" fmla="*/ 1 h 408"/>
                <a:gd name="T48" fmla="*/ 1 w 409"/>
                <a:gd name="T49" fmla="*/ 1 h 408"/>
                <a:gd name="T50" fmla="*/ 1 w 409"/>
                <a:gd name="T51" fmla="*/ 1 h 408"/>
                <a:gd name="T52" fmla="*/ 1 w 409"/>
                <a:gd name="T53" fmla="*/ 0 h 408"/>
                <a:gd name="T54" fmla="*/ 1 w 409"/>
                <a:gd name="T55" fmla="*/ 0 h 408"/>
                <a:gd name="T56" fmla="*/ 1 w 409"/>
                <a:gd name="T57" fmla="*/ 1 h 408"/>
                <a:gd name="T58" fmla="*/ 1 w 409"/>
                <a:gd name="T59" fmla="*/ 1 h 408"/>
                <a:gd name="T60" fmla="*/ 1 w 409"/>
                <a:gd name="T61" fmla="*/ 1 h 408"/>
                <a:gd name="T62" fmla="*/ 1 w 409"/>
                <a:gd name="T63" fmla="*/ 1 h 408"/>
                <a:gd name="T64" fmla="*/ 1 w 409"/>
                <a:gd name="T65" fmla="*/ 1 h 408"/>
                <a:gd name="T66" fmla="*/ 1 w 409"/>
                <a:gd name="T67" fmla="*/ 1 h 408"/>
                <a:gd name="T68" fmla="*/ 1 w 409"/>
                <a:gd name="T69" fmla="*/ 1 h 408"/>
                <a:gd name="T70" fmla="*/ 1 w 409"/>
                <a:gd name="T71" fmla="*/ 1 h 408"/>
                <a:gd name="T72" fmla="*/ 1 w 409"/>
                <a:gd name="T73" fmla="*/ 1 h 408"/>
                <a:gd name="T74" fmla="*/ 1 w 409"/>
                <a:gd name="T75" fmla="*/ 1 h 408"/>
                <a:gd name="T76" fmla="*/ 1 w 409"/>
                <a:gd name="T77" fmla="*/ 1 h 408"/>
                <a:gd name="T78" fmla="*/ 1 w 409"/>
                <a:gd name="T79" fmla="*/ 1 h 408"/>
                <a:gd name="T80" fmla="*/ 1 w 409"/>
                <a:gd name="T81" fmla="*/ 1 h 408"/>
                <a:gd name="T82" fmla="*/ 1 w 409"/>
                <a:gd name="T83" fmla="*/ 1 h 408"/>
                <a:gd name="T84" fmla="*/ 1 w 409"/>
                <a:gd name="T85" fmla="*/ 1 h 408"/>
                <a:gd name="T86" fmla="*/ 1 w 409"/>
                <a:gd name="T87" fmla="*/ 1 h 408"/>
                <a:gd name="T88" fmla="*/ 1 w 409"/>
                <a:gd name="T89" fmla="*/ 1 h 408"/>
                <a:gd name="T90" fmla="*/ 1 w 409"/>
                <a:gd name="T91" fmla="*/ 1 h 408"/>
                <a:gd name="T92" fmla="*/ 1 w 409"/>
                <a:gd name="T93" fmla="*/ 1 h 408"/>
                <a:gd name="T94" fmla="*/ 1 w 409"/>
                <a:gd name="T95" fmla="*/ 1 h 408"/>
                <a:gd name="T96" fmla="*/ 1 w 409"/>
                <a:gd name="T97" fmla="*/ 1 h 408"/>
                <a:gd name="T98" fmla="*/ 1 w 409"/>
                <a:gd name="T99" fmla="*/ 1 h 408"/>
                <a:gd name="T100" fmla="*/ 1 w 409"/>
                <a:gd name="T101" fmla="*/ 1 h 408"/>
                <a:gd name="T102" fmla="*/ 1 w 409"/>
                <a:gd name="T103" fmla="*/ 1 h 40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409"/>
                <a:gd name="T157" fmla="*/ 0 h 408"/>
                <a:gd name="T158" fmla="*/ 409 w 409"/>
                <a:gd name="T159" fmla="*/ 408 h 40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409" h="408">
                  <a:moveTo>
                    <a:pt x="164" y="3"/>
                  </a:moveTo>
                  <a:lnTo>
                    <a:pt x="144" y="7"/>
                  </a:lnTo>
                  <a:lnTo>
                    <a:pt x="125" y="14"/>
                  </a:lnTo>
                  <a:lnTo>
                    <a:pt x="107" y="23"/>
                  </a:lnTo>
                  <a:lnTo>
                    <a:pt x="91" y="32"/>
                  </a:lnTo>
                  <a:lnTo>
                    <a:pt x="75" y="44"/>
                  </a:lnTo>
                  <a:lnTo>
                    <a:pt x="59" y="59"/>
                  </a:lnTo>
                  <a:lnTo>
                    <a:pt x="46" y="73"/>
                  </a:lnTo>
                  <a:lnTo>
                    <a:pt x="34" y="89"/>
                  </a:lnTo>
                  <a:lnTo>
                    <a:pt x="19" y="116"/>
                  </a:lnTo>
                  <a:lnTo>
                    <a:pt x="9" y="144"/>
                  </a:lnTo>
                  <a:lnTo>
                    <a:pt x="2" y="175"/>
                  </a:lnTo>
                  <a:lnTo>
                    <a:pt x="0" y="203"/>
                  </a:lnTo>
                  <a:lnTo>
                    <a:pt x="2" y="228"/>
                  </a:lnTo>
                  <a:lnTo>
                    <a:pt x="5" y="251"/>
                  </a:lnTo>
                  <a:lnTo>
                    <a:pt x="12" y="276"/>
                  </a:lnTo>
                  <a:lnTo>
                    <a:pt x="23" y="298"/>
                  </a:lnTo>
                  <a:lnTo>
                    <a:pt x="36" y="319"/>
                  </a:lnTo>
                  <a:lnTo>
                    <a:pt x="52" y="339"/>
                  </a:lnTo>
                  <a:lnTo>
                    <a:pt x="69" y="358"/>
                  </a:lnTo>
                  <a:lnTo>
                    <a:pt x="89" y="375"/>
                  </a:lnTo>
                  <a:lnTo>
                    <a:pt x="107" y="385"/>
                  </a:lnTo>
                  <a:lnTo>
                    <a:pt x="127" y="394"/>
                  </a:lnTo>
                  <a:lnTo>
                    <a:pt x="144" y="401"/>
                  </a:lnTo>
                  <a:lnTo>
                    <a:pt x="164" y="405"/>
                  </a:lnTo>
                  <a:lnTo>
                    <a:pt x="185" y="408"/>
                  </a:lnTo>
                  <a:lnTo>
                    <a:pt x="205" y="408"/>
                  </a:lnTo>
                  <a:lnTo>
                    <a:pt x="225" y="408"/>
                  </a:lnTo>
                  <a:lnTo>
                    <a:pt x="244" y="405"/>
                  </a:lnTo>
                  <a:lnTo>
                    <a:pt x="264" y="400"/>
                  </a:lnTo>
                  <a:lnTo>
                    <a:pt x="282" y="394"/>
                  </a:lnTo>
                  <a:lnTo>
                    <a:pt x="300" y="385"/>
                  </a:lnTo>
                  <a:lnTo>
                    <a:pt x="318" y="375"/>
                  </a:lnTo>
                  <a:lnTo>
                    <a:pt x="334" y="364"/>
                  </a:lnTo>
                  <a:lnTo>
                    <a:pt x="348" y="350"/>
                  </a:lnTo>
                  <a:lnTo>
                    <a:pt x="362" y="334"/>
                  </a:lnTo>
                  <a:lnTo>
                    <a:pt x="375" y="317"/>
                  </a:lnTo>
                  <a:lnTo>
                    <a:pt x="394" y="282"/>
                  </a:lnTo>
                  <a:lnTo>
                    <a:pt x="405" y="244"/>
                  </a:lnTo>
                  <a:lnTo>
                    <a:pt x="409" y="205"/>
                  </a:lnTo>
                  <a:lnTo>
                    <a:pt x="405" y="164"/>
                  </a:lnTo>
                  <a:lnTo>
                    <a:pt x="400" y="144"/>
                  </a:lnTo>
                  <a:lnTo>
                    <a:pt x="393" y="125"/>
                  </a:lnTo>
                  <a:lnTo>
                    <a:pt x="385" y="107"/>
                  </a:lnTo>
                  <a:lnTo>
                    <a:pt x="375" y="91"/>
                  </a:lnTo>
                  <a:lnTo>
                    <a:pt x="362" y="75"/>
                  </a:lnTo>
                  <a:lnTo>
                    <a:pt x="350" y="59"/>
                  </a:lnTo>
                  <a:lnTo>
                    <a:pt x="334" y="46"/>
                  </a:lnTo>
                  <a:lnTo>
                    <a:pt x="318" y="34"/>
                  </a:lnTo>
                  <a:lnTo>
                    <a:pt x="300" y="23"/>
                  </a:lnTo>
                  <a:lnTo>
                    <a:pt x="282" y="14"/>
                  </a:lnTo>
                  <a:lnTo>
                    <a:pt x="264" y="9"/>
                  </a:lnTo>
                  <a:lnTo>
                    <a:pt x="244" y="3"/>
                  </a:lnTo>
                  <a:lnTo>
                    <a:pt x="225" y="0"/>
                  </a:lnTo>
                  <a:lnTo>
                    <a:pt x="205" y="0"/>
                  </a:lnTo>
                  <a:lnTo>
                    <a:pt x="184" y="0"/>
                  </a:lnTo>
                  <a:lnTo>
                    <a:pt x="164" y="3"/>
                  </a:lnTo>
                  <a:close/>
                  <a:moveTo>
                    <a:pt x="144" y="291"/>
                  </a:moveTo>
                  <a:lnTo>
                    <a:pt x="128" y="276"/>
                  </a:lnTo>
                  <a:lnTo>
                    <a:pt x="116" y="260"/>
                  </a:lnTo>
                  <a:lnTo>
                    <a:pt x="105" y="242"/>
                  </a:lnTo>
                  <a:lnTo>
                    <a:pt x="100" y="223"/>
                  </a:lnTo>
                  <a:lnTo>
                    <a:pt x="98" y="203"/>
                  </a:lnTo>
                  <a:lnTo>
                    <a:pt x="100" y="184"/>
                  </a:lnTo>
                  <a:lnTo>
                    <a:pt x="105" y="164"/>
                  </a:lnTo>
                  <a:lnTo>
                    <a:pt x="116" y="144"/>
                  </a:lnTo>
                  <a:lnTo>
                    <a:pt x="123" y="135"/>
                  </a:lnTo>
                  <a:lnTo>
                    <a:pt x="130" y="128"/>
                  </a:lnTo>
                  <a:lnTo>
                    <a:pt x="137" y="121"/>
                  </a:lnTo>
                  <a:lnTo>
                    <a:pt x="146" y="116"/>
                  </a:lnTo>
                  <a:lnTo>
                    <a:pt x="155" y="110"/>
                  </a:lnTo>
                  <a:lnTo>
                    <a:pt x="164" y="105"/>
                  </a:lnTo>
                  <a:lnTo>
                    <a:pt x="173" y="102"/>
                  </a:lnTo>
                  <a:lnTo>
                    <a:pt x="184" y="100"/>
                  </a:lnTo>
                  <a:lnTo>
                    <a:pt x="194" y="98"/>
                  </a:lnTo>
                  <a:lnTo>
                    <a:pt x="205" y="98"/>
                  </a:lnTo>
                  <a:lnTo>
                    <a:pt x="216" y="98"/>
                  </a:lnTo>
                  <a:lnTo>
                    <a:pt x="225" y="100"/>
                  </a:lnTo>
                  <a:lnTo>
                    <a:pt x="235" y="102"/>
                  </a:lnTo>
                  <a:lnTo>
                    <a:pt x="244" y="105"/>
                  </a:lnTo>
                  <a:lnTo>
                    <a:pt x="255" y="110"/>
                  </a:lnTo>
                  <a:lnTo>
                    <a:pt x="264" y="116"/>
                  </a:lnTo>
                  <a:lnTo>
                    <a:pt x="280" y="128"/>
                  </a:lnTo>
                  <a:lnTo>
                    <a:pt x="293" y="144"/>
                  </a:lnTo>
                  <a:lnTo>
                    <a:pt x="303" y="164"/>
                  </a:lnTo>
                  <a:lnTo>
                    <a:pt x="309" y="184"/>
                  </a:lnTo>
                  <a:lnTo>
                    <a:pt x="310" y="203"/>
                  </a:lnTo>
                  <a:lnTo>
                    <a:pt x="309" y="225"/>
                  </a:lnTo>
                  <a:lnTo>
                    <a:pt x="303" y="244"/>
                  </a:lnTo>
                  <a:lnTo>
                    <a:pt x="293" y="262"/>
                  </a:lnTo>
                  <a:lnTo>
                    <a:pt x="278" y="278"/>
                  </a:lnTo>
                  <a:lnTo>
                    <a:pt x="262" y="292"/>
                  </a:lnTo>
                  <a:lnTo>
                    <a:pt x="244" y="301"/>
                  </a:lnTo>
                  <a:lnTo>
                    <a:pt x="225" y="307"/>
                  </a:lnTo>
                  <a:lnTo>
                    <a:pt x="205" y="309"/>
                  </a:lnTo>
                  <a:lnTo>
                    <a:pt x="184" y="307"/>
                  </a:lnTo>
                  <a:lnTo>
                    <a:pt x="164" y="301"/>
                  </a:lnTo>
                  <a:lnTo>
                    <a:pt x="144" y="291"/>
                  </a:lnTo>
                  <a:close/>
                  <a:moveTo>
                    <a:pt x="34" y="89"/>
                  </a:moveTo>
                  <a:lnTo>
                    <a:pt x="34" y="89"/>
                  </a:lnTo>
                  <a:close/>
                </a:path>
              </a:pathLst>
            </a:custGeom>
            <a:solidFill>
              <a:srgbClr val="FFFFFF"/>
            </a:solidFill>
            <a:ln w="9525">
              <a:noFill/>
              <a:round/>
              <a:headEnd/>
              <a:tailEnd/>
            </a:ln>
          </p:spPr>
          <p:txBody>
            <a:bodyPr/>
            <a:lstStyle/>
            <a:p>
              <a:endParaRPr lang="ja-JP" altLang="en-US"/>
            </a:p>
          </p:txBody>
        </p:sp>
        <p:sp>
          <p:nvSpPr>
            <p:cNvPr id="76" name="Freeform 39"/>
            <p:cNvSpPr>
              <a:spLocks/>
            </p:cNvSpPr>
            <p:nvPr/>
          </p:nvSpPr>
          <p:spPr bwMode="auto">
            <a:xfrm>
              <a:off x="2515" y="2522"/>
              <a:ext cx="51" cy="51"/>
            </a:xfrm>
            <a:custGeom>
              <a:avLst/>
              <a:gdLst>
                <a:gd name="T0" fmla="*/ 1 w 102"/>
                <a:gd name="T1" fmla="*/ 0 h 104"/>
                <a:gd name="T2" fmla="*/ 0 w 102"/>
                <a:gd name="T3" fmla="*/ 0 h 104"/>
                <a:gd name="T4" fmla="*/ 0 w 102"/>
                <a:gd name="T5" fmla="*/ 0 h 104"/>
                <a:gd name="T6" fmla="*/ 1 w 102"/>
                <a:gd name="T7" fmla="*/ 0 h 104"/>
                <a:gd name="T8" fmla="*/ 1 w 102"/>
                <a:gd name="T9" fmla="*/ 0 h 104"/>
                <a:gd name="T10" fmla="*/ 1 w 102"/>
                <a:gd name="T11" fmla="*/ 0 h 104"/>
                <a:gd name="T12" fmla="*/ 1 w 102"/>
                <a:gd name="T13" fmla="*/ 0 h 104"/>
                <a:gd name="T14" fmla="*/ 1 w 102"/>
                <a:gd name="T15" fmla="*/ 0 h 104"/>
                <a:gd name="T16" fmla="*/ 1 w 102"/>
                <a:gd name="T17" fmla="*/ 0 h 104"/>
                <a:gd name="T18" fmla="*/ 1 w 102"/>
                <a:gd name="T19" fmla="*/ 0 h 104"/>
                <a:gd name="T20" fmla="*/ 1 w 102"/>
                <a:gd name="T21" fmla="*/ 0 h 104"/>
                <a:gd name="T22" fmla="*/ 1 w 102"/>
                <a:gd name="T23" fmla="*/ 0 h 104"/>
                <a:gd name="T24" fmla="*/ 1 w 102"/>
                <a:gd name="T25" fmla="*/ 0 h 104"/>
                <a:gd name="T26" fmla="*/ 1 w 102"/>
                <a:gd name="T27" fmla="*/ 0 h 104"/>
                <a:gd name="T28" fmla="*/ 1 w 102"/>
                <a:gd name="T29" fmla="*/ 0 h 104"/>
                <a:gd name="T30" fmla="*/ 1 w 102"/>
                <a:gd name="T31" fmla="*/ 0 h 104"/>
                <a:gd name="T32" fmla="*/ 1 w 102"/>
                <a:gd name="T33" fmla="*/ 0 h 104"/>
                <a:gd name="T34" fmla="*/ 1 w 102"/>
                <a:gd name="T35" fmla="*/ 0 h 104"/>
                <a:gd name="T36" fmla="*/ 1 w 102"/>
                <a:gd name="T37" fmla="*/ 0 h 104"/>
                <a:gd name="T38" fmla="*/ 1 w 102"/>
                <a:gd name="T39" fmla="*/ 0 h 104"/>
                <a:gd name="T40" fmla="*/ 1 w 102"/>
                <a:gd name="T41" fmla="*/ 0 h 104"/>
                <a:gd name="T42" fmla="*/ 1 w 102"/>
                <a:gd name="T43" fmla="*/ 0 h 104"/>
                <a:gd name="T44" fmla="*/ 1 w 102"/>
                <a:gd name="T45" fmla="*/ 0 h 104"/>
                <a:gd name="T46" fmla="*/ 1 w 102"/>
                <a:gd name="T47" fmla="*/ 0 h 104"/>
                <a:gd name="T48" fmla="*/ 1 w 102"/>
                <a:gd name="T49" fmla="*/ 0 h 104"/>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02"/>
                <a:gd name="T76" fmla="*/ 0 h 104"/>
                <a:gd name="T77" fmla="*/ 102 w 102"/>
                <a:gd name="T78" fmla="*/ 104 h 104"/>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02" h="104">
                  <a:moveTo>
                    <a:pt x="7" y="24"/>
                  </a:moveTo>
                  <a:lnTo>
                    <a:pt x="0" y="42"/>
                  </a:lnTo>
                  <a:lnTo>
                    <a:pt x="0" y="61"/>
                  </a:lnTo>
                  <a:lnTo>
                    <a:pt x="7" y="81"/>
                  </a:lnTo>
                  <a:lnTo>
                    <a:pt x="22" y="95"/>
                  </a:lnTo>
                  <a:lnTo>
                    <a:pt x="31" y="100"/>
                  </a:lnTo>
                  <a:lnTo>
                    <a:pt x="41" y="104"/>
                  </a:lnTo>
                  <a:lnTo>
                    <a:pt x="52" y="104"/>
                  </a:lnTo>
                  <a:lnTo>
                    <a:pt x="61" y="104"/>
                  </a:lnTo>
                  <a:lnTo>
                    <a:pt x="72" y="100"/>
                  </a:lnTo>
                  <a:lnTo>
                    <a:pt x="81" y="95"/>
                  </a:lnTo>
                  <a:lnTo>
                    <a:pt x="88" y="90"/>
                  </a:lnTo>
                  <a:lnTo>
                    <a:pt x="95" y="81"/>
                  </a:lnTo>
                  <a:lnTo>
                    <a:pt x="102" y="63"/>
                  </a:lnTo>
                  <a:lnTo>
                    <a:pt x="102" y="42"/>
                  </a:lnTo>
                  <a:lnTo>
                    <a:pt x="95" y="24"/>
                  </a:lnTo>
                  <a:lnTo>
                    <a:pt x="81" y="9"/>
                  </a:lnTo>
                  <a:lnTo>
                    <a:pt x="72" y="4"/>
                  </a:lnTo>
                  <a:lnTo>
                    <a:pt x="61" y="2"/>
                  </a:lnTo>
                  <a:lnTo>
                    <a:pt x="50" y="0"/>
                  </a:lnTo>
                  <a:lnTo>
                    <a:pt x="41" y="2"/>
                  </a:lnTo>
                  <a:lnTo>
                    <a:pt x="31" y="4"/>
                  </a:lnTo>
                  <a:lnTo>
                    <a:pt x="22" y="9"/>
                  </a:lnTo>
                  <a:lnTo>
                    <a:pt x="15" y="17"/>
                  </a:lnTo>
                  <a:lnTo>
                    <a:pt x="7" y="24"/>
                  </a:lnTo>
                  <a:close/>
                </a:path>
              </a:pathLst>
            </a:custGeom>
            <a:solidFill>
              <a:srgbClr val="FFFFFF"/>
            </a:solidFill>
            <a:ln w="9525">
              <a:noFill/>
              <a:round/>
              <a:headEnd/>
              <a:tailEnd/>
            </a:ln>
          </p:spPr>
          <p:txBody>
            <a:bodyPr/>
            <a:lstStyle/>
            <a:p>
              <a:endParaRPr lang="ja-JP" altLang="en-US"/>
            </a:p>
          </p:txBody>
        </p:sp>
        <p:sp>
          <p:nvSpPr>
            <p:cNvPr id="77" name="Freeform 40"/>
            <p:cNvSpPr>
              <a:spLocks noEditPoints="1"/>
            </p:cNvSpPr>
            <p:nvPr/>
          </p:nvSpPr>
          <p:spPr bwMode="auto">
            <a:xfrm>
              <a:off x="2490" y="2497"/>
              <a:ext cx="101" cy="101"/>
            </a:xfrm>
            <a:custGeom>
              <a:avLst/>
              <a:gdLst>
                <a:gd name="T0" fmla="*/ 1 w 202"/>
                <a:gd name="T1" fmla="*/ 0 h 203"/>
                <a:gd name="T2" fmla="*/ 1 w 202"/>
                <a:gd name="T3" fmla="*/ 0 h 203"/>
                <a:gd name="T4" fmla="*/ 1 w 202"/>
                <a:gd name="T5" fmla="*/ 0 h 203"/>
                <a:gd name="T6" fmla="*/ 1 w 202"/>
                <a:gd name="T7" fmla="*/ 0 h 203"/>
                <a:gd name="T8" fmla="*/ 1 w 202"/>
                <a:gd name="T9" fmla="*/ 0 h 203"/>
                <a:gd name="T10" fmla="*/ 1 w 202"/>
                <a:gd name="T11" fmla="*/ 0 h 203"/>
                <a:gd name="T12" fmla="*/ 0 w 202"/>
                <a:gd name="T13" fmla="*/ 0 h 203"/>
                <a:gd name="T14" fmla="*/ 0 w 202"/>
                <a:gd name="T15" fmla="*/ 0 h 203"/>
                <a:gd name="T16" fmla="*/ 1 w 202"/>
                <a:gd name="T17" fmla="*/ 0 h 203"/>
                <a:gd name="T18" fmla="*/ 1 w 202"/>
                <a:gd name="T19" fmla="*/ 0 h 203"/>
                <a:gd name="T20" fmla="*/ 1 w 202"/>
                <a:gd name="T21" fmla="*/ 0 h 203"/>
                <a:gd name="T22" fmla="*/ 1 w 202"/>
                <a:gd name="T23" fmla="*/ 0 h 203"/>
                <a:gd name="T24" fmla="*/ 1 w 202"/>
                <a:gd name="T25" fmla="*/ 0 h 203"/>
                <a:gd name="T26" fmla="*/ 1 w 202"/>
                <a:gd name="T27" fmla="*/ 0 h 203"/>
                <a:gd name="T28" fmla="*/ 1 w 202"/>
                <a:gd name="T29" fmla="*/ 0 h 203"/>
                <a:gd name="T30" fmla="*/ 1 w 202"/>
                <a:gd name="T31" fmla="*/ 0 h 203"/>
                <a:gd name="T32" fmla="*/ 1 w 202"/>
                <a:gd name="T33" fmla="*/ 0 h 203"/>
                <a:gd name="T34" fmla="*/ 1 w 202"/>
                <a:gd name="T35" fmla="*/ 0 h 203"/>
                <a:gd name="T36" fmla="*/ 1 w 202"/>
                <a:gd name="T37" fmla="*/ 0 h 203"/>
                <a:gd name="T38" fmla="*/ 1 w 202"/>
                <a:gd name="T39" fmla="*/ 0 h 203"/>
                <a:gd name="T40" fmla="*/ 1 w 202"/>
                <a:gd name="T41" fmla="*/ 0 h 203"/>
                <a:gd name="T42" fmla="*/ 1 w 202"/>
                <a:gd name="T43" fmla="*/ 0 h 203"/>
                <a:gd name="T44" fmla="*/ 1 w 202"/>
                <a:gd name="T45" fmla="*/ 0 h 203"/>
                <a:gd name="T46" fmla="*/ 1 w 202"/>
                <a:gd name="T47" fmla="*/ 0 h 203"/>
                <a:gd name="T48" fmla="*/ 1 w 202"/>
                <a:gd name="T49" fmla="*/ 0 h 203"/>
                <a:gd name="T50" fmla="*/ 1 w 202"/>
                <a:gd name="T51" fmla="*/ 0 h 203"/>
                <a:gd name="T52" fmla="*/ 1 w 202"/>
                <a:gd name="T53" fmla="*/ 0 h 203"/>
                <a:gd name="T54" fmla="*/ 1 w 202"/>
                <a:gd name="T55" fmla="*/ 0 h 203"/>
                <a:gd name="T56" fmla="*/ 1 w 202"/>
                <a:gd name="T57" fmla="*/ 0 h 203"/>
                <a:gd name="T58" fmla="*/ 1 w 202"/>
                <a:gd name="T59" fmla="*/ 0 h 203"/>
                <a:gd name="T60" fmla="*/ 1 w 202"/>
                <a:gd name="T61" fmla="*/ 0 h 203"/>
                <a:gd name="T62" fmla="*/ 1 w 202"/>
                <a:gd name="T63" fmla="*/ 0 h 203"/>
                <a:gd name="T64" fmla="*/ 1 w 202"/>
                <a:gd name="T65" fmla="*/ 0 h 203"/>
                <a:gd name="T66" fmla="*/ 1 w 202"/>
                <a:gd name="T67" fmla="*/ 0 h 203"/>
                <a:gd name="T68" fmla="*/ 1 w 202"/>
                <a:gd name="T69" fmla="*/ 0 h 203"/>
                <a:gd name="T70" fmla="*/ 1 w 202"/>
                <a:gd name="T71" fmla="*/ 0 h 203"/>
                <a:gd name="T72" fmla="*/ 1 w 202"/>
                <a:gd name="T73" fmla="*/ 0 h 203"/>
                <a:gd name="T74" fmla="*/ 1 w 202"/>
                <a:gd name="T75" fmla="*/ 0 h 203"/>
                <a:gd name="T76" fmla="*/ 1 w 202"/>
                <a:gd name="T77" fmla="*/ 0 h 203"/>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202"/>
                <a:gd name="T118" fmla="*/ 0 h 203"/>
                <a:gd name="T119" fmla="*/ 202 w 202"/>
                <a:gd name="T120" fmla="*/ 203 h 203"/>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202" h="203">
                  <a:moveTo>
                    <a:pt x="82" y="1"/>
                  </a:moveTo>
                  <a:lnTo>
                    <a:pt x="72" y="3"/>
                  </a:lnTo>
                  <a:lnTo>
                    <a:pt x="63" y="7"/>
                  </a:lnTo>
                  <a:lnTo>
                    <a:pt x="54" y="12"/>
                  </a:lnTo>
                  <a:lnTo>
                    <a:pt x="45" y="17"/>
                  </a:lnTo>
                  <a:lnTo>
                    <a:pt x="38" y="23"/>
                  </a:lnTo>
                  <a:lnTo>
                    <a:pt x="29" y="30"/>
                  </a:lnTo>
                  <a:lnTo>
                    <a:pt x="24" y="37"/>
                  </a:lnTo>
                  <a:lnTo>
                    <a:pt x="16" y="46"/>
                  </a:lnTo>
                  <a:lnTo>
                    <a:pt x="9" y="58"/>
                  </a:lnTo>
                  <a:lnTo>
                    <a:pt x="4" y="73"/>
                  </a:lnTo>
                  <a:lnTo>
                    <a:pt x="2" y="87"/>
                  </a:lnTo>
                  <a:lnTo>
                    <a:pt x="0" y="101"/>
                  </a:lnTo>
                  <a:lnTo>
                    <a:pt x="0" y="107"/>
                  </a:lnTo>
                  <a:lnTo>
                    <a:pt x="0" y="110"/>
                  </a:lnTo>
                  <a:lnTo>
                    <a:pt x="0" y="116"/>
                  </a:lnTo>
                  <a:lnTo>
                    <a:pt x="2" y="121"/>
                  </a:lnTo>
                  <a:lnTo>
                    <a:pt x="7" y="140"/>
                  </a:lnTo>
                  <a:lnTo>
                    <a:pt x="16" y="158"/>
                  </a:lnTo>
                  <a:lnTo>
                    <a:pt x="29" y="173"/>
                  </a:lnTo>
                  <a:lnTo>
                    <a:pt x="45" y="185"/>
                  </a:lnTo>
                  <a:lnTo>
                    <a:pt x="63" y="196"/>
                  </a:lnTo>
                  <a:lnTo>
                    <a:pt x="82" y="201"/>
                  </a:lnTo>
                  <a:lnTo>
                    <a:pt x="102" y="203"/>
                  </a:lnTo>
                  <a:lnTo>
                    <a:pt x="122" y="201"/>
                  </a:lnTo>
                  <a:lnTo>
                    <a:pt x="140" y="196"/>
                  </a:lnTo>
                  <a:lnTo>
                    <a:pt x="157" y="187"/>
                  </a:lnTo>
                  <a:lnTo>
                    <a:pt x="174" y="174"/>
                  </a:lnTo>
                  <a:lnTo>
                    <a:pt x="186" y="158"/>
                  </a:lnTo>
                  <a:lnTo>
                    <a:pt x="195" y="140"/>
                  </a:lnTo>
                  <a:lnTo>
                    <a:pt x="200" y="121"/>
                  </a:lnTo>
                  <a:lnTo>
                    <a:pt x="202" y="101"/>
                  </a:lnTo>
                  <a:lnTo>
                    <a:pt x="200" y="82"/>
                  </a:lnTo>
                  <a:lnTo>
                    <a:pt x="195" y="62"/>
                  </a:lnTo>
                  <a:lnTo>
                    <a:pt x="186" y="44"/>
                  </a:lnTo>
                  <a:lnTo>
                    <a:pt x="174" y="30"/>
                  </a:lnTo>
                  <a:lnTo>
                    <a:pt x="157" y="17"/>
                  </a:lnTo>
                  <a:lnTo>
                    <a:pt x="149" y="12"/>
                  </a:lnTo>
                  <a:lnTo>
                    <a:pt x="140" y="8"/>
                  </a:lnTo>
                  <a:lnTo>
                    <a:pt x="131" y="5"/>
                  </a:lnTo>
                  <a:lnTo>
                    <a:pt x="122" y="3"/>
                  </a:lnTo>
                  <a:lnTo>
                    <a:pt x="111" y="1"/>
                  </a:lnTo>
                  <a:lnTo>
                    <a:pt x="102" y="0"/>
                  </a:lnTo>
                  <a:lnTo>
                    <a:pt x="91" y="0"/>
                  </a:lnTo>
                  <a:lnTo>
                    <a:pt x="82" y="1"/>
                  </a:lnTo>
                  <a:close/>
                  <a:moveTo>
                    <a:pt x="100" y="103"/>
                  </a:moveTo>
                  <a:lnTo>
                    <a:pt x="100" y="103"/>
                  </a:lnTo>
                  <a:lnTo>
                    <a:pt x="99" y="103"/>
                  </a:lnTo>
                  <a:lnTo>
                    <a:pt x="99" y="101"/>
                  </a:lnTo>
                  <a:lnTo>
                    <a:pt x="99" y="99"/>
                  </a:lnTo>
                  <a:lnTo>
                    <a:pt x="100" y="99"/>
                  </a:lnTo>
                  <a:lnTo>
                    <a:pt x="102" y="99"/>
                  </a:lnTo>
                  <a:lnTo>
                    <a:pt x="104" y="99"/>
                  </a:lnTo>
                  <a:lnTo>
                    <a:pt x="104" y="101"/>
                  </a:lnTo>
                  <a:lnTo>
                    <a:pt x="104" y="103"/>
                  </a:lnTo>
                  <a:lnTo>
                    <a:pt x="102" y="103"/>
                  </a:lnTo>
                  <a:lnTo>
                    <a:pt x="100" y="103"/>
                  </a:lnTo>
                  <a:close/>
                  <a:moveTo>
                    <a:pt x="16" y="46"/>
                  </a:moveTo>
                  <a:lnTo>
                    <a:pt x="16" y="46"/>
                  </a:lnTo>
                  <a:close/>
                </a:path>
              </a:pathLst>
            </a:custGeom>
            <a:solidFill>
              <a:srgbClr val="FFFFFF"/>
            </a:solidFill>
            <a:ln w="9525">
              <a:noFill/>
              <a:round/>
              <a:headEnd/>
              <a:tailEnd/>
            </a:ln>
          </p:spPr>
          <p:txBody>
            <a:bodyPr/>
            <a:lstStyle/>
            <a:p>
              <a:endParaRPr lang="ja-JP" altLang="en-US"/>
            </a:p>
          </p:txBody>
        </p:sp>
        <p:sp>
          <p:nvSpPr>
            <p:cNvPr id="78" name="Freeform 41"/>
            <p:cNvSpPr>
              <a:spLocks/>
            </p:cNvSpPr>
            <p:nvPr/>
          </p:nvSpPr>
          <p:spPr bwMode="auto">
            <a:xfrm>
              <a:off x="2101" y="2593"/>
              <a:ext cx="239" cy="347"/>
            </a:xfrm>
            <a:custGeom>
              <a:avLst/>
              <a:gdLst>
                <a:gd name="T0" fmla="*/ 1 w 478"/>
                <a:gd name="T1" fmla="*/ 1 h 694"/>
                <a:gd name="T2" fmla="*/ 0 w 478"/>
                <a:gd name="T3" fmla="*/ 1 h 694"/>
                <a:gd name="T4" fmla="*/ 1 w 478"/>
                <a:gd name="T5" fmla="*/ 1 h 694"/>
                <a:gd name="T6" fmla="*/ 1 w 478"/>
                <a:gd name="T7" fmla="*/ 1 h 694"/>
                <a:gd name="T8" fmla="*/ 1 w 478"/>
                <a:gd name="T9" fmla="*/ 1 h 694"/>
                <a:gd name="T10" fmla="*/ 1 w 478"/>
                <a:gd name="T11" fmla="*/ 0 h 694"/>
                <a:gd name="T12" fmla="*/ 1 w 478"/>
                <a:gd name="T13" fmla="*/ 1 h 694"/>
                <a:gd name="T14" fmla="*/ 0 60000 65536"/>
                <a:gd name="T15" fmla="*/ 0 60000 65536"/>
                <a:gd name="T16" fmla="*/ 0 60000 65536"/>
                <a:gd name="T17" fmla="*/ 0 60000 65536"/>
                <a:gd name="T18" fmla="*/ 0 60000 65536"/>
                <a:gd name="T19" fmla="*/ 0 60000 65536"/>
                <a:gd name="T20" fmla="*/ 0 60000 65536"/>
                <a:gd name="T21" fmla="*/ 0 w 478"/>
                <a:gd name="T22" fmla="*/ 0 h 694"/>
                <a:gd name="T23" fmla="*/ 478 w 478"/>
                <a:gd name="T24" fmla="*/ 694 h 69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78" h="694">
                  <a:moveTo>
                    <a:pt x="125" y="280"/>
                  </a:moveTo>
                  <a:lnTo>
                    <a:pt x="0" y="627"/>
                  </a:lnTo>
                  <a:lnTo>
                    <a:pt x="114" y="694"/>
                  </a:lnTo>
                  <a:lnTo>
                    <a:pt x="353" y="412"/>
                  </a:lnTo>
                  <a:lnTo>
                    <a:pt x="478" y="66"/>
                  </a:lnTo>
                  <a:lnTo>
                    <a:pt x="364" y="0"/>
                  </a:lnTo>
                  <a:lnTo>
                    <a:pt x="125" y="280"/>
                  </a:lnTo>
                  <a:close/>
                </a:path>
              </a:pathLst>
            </a:custGeom>
            <a:solidFill>
              <a:srgbClr val="FFFFFF"/>
            </a:solidFill>
            <a:ln w="9525">
              <a:noFill/>
              <a:round/>
              <a:headEnd/>
              <a:tailEnd/>
            </a:ln>
          </p:spPr>
          <p:txBody>
            <a:bodyPr/>
            <a:lstStyle/>
            <a:p>
              <a:endParaRPr lang="ja-JP" altLang="en-US"/>
            </a:p>
          </p:txBody>
        </p:sp>
        <p:sp>
          <p:nvSpPr>
            <p:cNvPr id="79" name="Freeform 42"/>
            <p:cNvSpPr>
              <a:spLocks/>
            </p:cNvSpPr>
            <p:nvPr/>
          </p:nvSpPr>
          <p:spPr bwMode="auto">
            <a:xfrm>
              <a:off x="2047" y="2647"/>
              <a:ext cx="347" cy="239"/>
            </a:xfrm>
            <a:custGeom>
              <a:avLst/>
              <a:gdLst>
                <a:gd name="T0" fmla="*/ 1 w 693"/>
                <a:gd name="T1" fmla="*/ 0 h 479"/>
                <a:gd name="T2" fmla="*/ 2 w 693"/>
                <a:gd name="T3" fmla="*/ 0 h 479"/>
                <a:gd name="T4" fmla="*/ 2 w 693"/>
                <a:gd name="T5" fmla="*/ 0 h 479"/>
                <a:gd name="T6" fmla="*/ 1 w 693"/>
                <a:gd name="T7" fmla="*/ 0 h 479"/>
                <a:gd name="T8" fmla="*/ 1 w 693"/>
                <a:gd name="T9" fmla="*/ 0 h 479"/>
                <a:gd name="T10" fmla="*/ 0 w 693"/>
                <a:gd name="T11" fmla="*/ 0 h 479"/>
                <a:gd name="T12" fmla="*/ 1 w 693"/>
                <a:gd name="T13" fmla="*/ 0 h 479"/>
                <a:gd name="T14" fmla="*/ 0 60000 65536"/>
                <a:gd name="T15" fmla="*/ 0 60000 65536"/>
                <a:gd name="T16" fmla="*/ 0 60000 65536"/>
                <a:gd name="T17" fmla="*/ 0 60000 65536"/>
                <a:gd name="T18" fmla="*/ 0 60000 65536"/>
                <a:gd name="T19" fmla="*/ 0 60000 65536"/>
                <a:gd name="T20" fmla="*/ 0 60000 65536"/>
                <a:gd name="T21" fmla="*/ 0 w 693"/>
                <a:gd name="T22" fmla="*/ 0 h 479"/>
                <a:gd name="T23" fmla="*/ 693 w 693"/>
                <a:gd name="T24" fmla="*/ 479 h 47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93" h="479">
                  <a:moveTo>
                    <a:pt x="280" y="354"/>
                  </a:moveTo>
                  <a:lnTo>
                    <a:pt x="627" y="479"/>
                  </a:lnTo>
                  <a:lnTo>
                    <a:pt x="693" y="364"/>
                  </a:lnTo>
                  <a:lnTo>
                    <a:pt x="412" y="125"/>
                  </a:lnTo>
                  <a:lnTo>
                    <a:pt x="66" y="0"/>
                  </a:lnTo>
                  <a:lnTo>
                    <a:pt x="0" y="115"/>
                  </a:lnTo>
                  <a:lnTo>
                    <a:pt x="280" y="354"/>
                  </a:lnTo>
                  <a:close/>
                </a:path>
              </a:pathLst>
            </a:custGeom>
            <a:solidFill>
              <a:srgbClr val="FFFFFF"/>
            </a:solidFill>
            <a:ln w="9525">
              <a:noFill/>
              <a:round/>
              <a:headEnd/>
              <a:tailEnd/>
            </a:ln>
          </p:spPr>
          <p:txBody>
            <a:bodyPr/>
            <a:lstStyle/>
            <a:p>
              <a:endParaRPr lang="ja-JP" altLang="en-US"/>
            </a:p>
          </p:txBody>
        </p:sp>
        <p:sp>
          <p:nvSpPr>
            <p:cNvPr id="80" name="Freeform 43"/>
            <p:cNvSpPr>
              <a:spLocks/>
            </p:cNvSpPr>
            <p:nvPr/>
          </p:nvSpPr>
          <p:spPr bwMode="auto">
            <a:xfrm>
              <a:off x="2141" y="2582"/>
              <a:ext cx="157" cy="368"/>
            </a:xfrm>
            <a:custGeom>
              <a:avLst/>
              <a:gdLst>
                <a:gd name="T0" fmla="*/ 0 w 315"/>
                <a:gd name="T1" fmla="*/ 1 h 735"/>
                <a:gd name="T2" fmla="*/ 0 w 315"/>
                <a:gd name="T3" fmla="*/ 2 h 735"/>
                <a:gd name="T4" fmla="*/ 0 w 315"/>
                <a:gd name="T5" fmla="*/ 2 h 735"/>
                <a:gd name="T6" fmla="*/ 0 w 315"/>
                <a:gd name="T7" fmla="*/ 1 h 735"/>
                <a:gd name="T8" fmla="*/ 0 w 315"/>
                <a:gd name="T9" fmla="*/ 0 h 735"/>
                <a:gd name="T10" fmla="*/ 0 w 315"/>
                <a:gd name="T11" fmla="*/ 1 h 735"/>
                <a:gd name="T12" fmla="*/ 0 w 315"/>
                <a:gd name="T13" fmla="*/ 1 h 735"/>
                <a:gd name="T14" fmla="*/ 0 60000 65536"/>
                <a:gd name="T15" fmla="*/ 0 60000 65536"/>
                <a:gd name="T16" fmla="*/ 0 60000 65536"/>
                <a:gd name="T17" fmla="*/ 0 60000 65536"/>
                <a:gd name="T18" fmla="*/ 0 60000 65536"/>
                <a:gd name="T19" fmla="*/ 0 60000 65536"/>
                <a:gd name="T20" fmla="*/ 0 60000 65536"/>
                <a:gd name="T21" fmla="*/ 0 w 315"/>
                <a:gd name="T22" fmla="*/ 0 h 735"/>
                <a:gd name="T23" fmla="*/ 315 w 315"/>
                <a:gd name="T24" fmla="*/ 735 h 73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15" h="735">
                  <a:moveTo>
                    <a:pt x="31" y="401"/>
                  </a:moveTo>
                  <a:lnTo>
                    <a:pt x="188" y="735"/>
                  </a:lnTo>
                  <a:lnTo>
                    <a:pt x="315" y="701"/>
                  </a:lnTo>
                  <a:lnTo>
                    <a:pt x="286" y="334"/>
                  </a:lnTo>
                  <a:lnTo>
                    <a:pt x="129" y="0"/>
                  </a:lnTo>
                  <a:lnTo>
                    <a:pt x="0" y="34"/>
                  </a:lnTo>
                  <a:lnTo>
                    <a:pt x="31" y="401"/>
                  </a:lnTo>
                  <a:close/>
                </a:path>
              </a:pathLst>
            </a:custGeom>
            <a:solidFill>
              <a:srgbClr val="FFFFFF"/>
            </a:solidFill>
            <a:ln w="9525">
              <a:noFill/>
              <a:round/>
              <a:headEnd/>
              <a:tailEnd/>
            </a:ln>
          </p:spPr>
          <p:txBody>
            <a:bodyPr/>
            <a:lstStyle/>
            <a:p>
              <a:endParaRPr lang="ja-JP" altLang="en-US"/>
            </a:p>
          </p:txBody>
        </p:sp>
        <p:sp>
          <p:nvSpPr>
            <p:cNvPr id="81" name="Freeform 44"/>
            <p:cNvSpPr>
              <a:spLocks/>
            </p:cNvSpPr>
            <p:nvPr/>
          </p:nvSpPr>
          <p:spPr bwMode="auto">
            <a:xfrm>
              <a:off x="2037" y="2688"/>
              <a:ext cx="367" cy="157"/>
            </a:xfrm>
            <a:custGeom>
              <a:avLst/>
              <a:gdLst>
                <a:gd name="T0" fmla="*/ 1 w 733"/>
                <a:gd name="T1" fmla="*/ 1 h 314"/>
                <a:gd name="T2" fmla="*/ 2 w 733"/>
                <a:gd name="T3" fmla="*/ 1 h 314"/>
                <a:gd name="T4" fmla="*/ 2 w 733"/>
                <a:gd name="T5" fmla="*/ 0 h 314"/>
                <a:gd name="T6" fmla="*/ 1 w 733"/>
                <a:gd name="T7" fmla="*/ 1 h 314"/>
                <a:gd name="T8" fmla="*/ 0 w 733"/>
                <a:gd name="T9" fmla="*/ 1 h 314"/>
                <a:gd name="T10" fmla="*/ 1 w 733"/>
                <a:gd name="T11" fmla="*/ 1 h 314"/>
                <a:gd name="T12" fmla="*/ 1 w 733"/>
                <a:gd name="T13" fmla="*/ 1 h 314"/>
                <a:gd name="T14" fmla="*/ 0 60000 65536"/>
                <a:gd name="T15" fmla="*/ 0 60000 65536"/>
                <a:gd name="T16" fmla="*/ 0 60000 65536"/>
                <a:gd name="T17" fmla="*/ 0 60000 65536"/>
                <a:gd name="T18" fmla="*/ 0 60000 65536"/>
                <a:gd name="T19" fmla="*/ 0 60000 65536"/>
                <a:gd name="T20" fmla="*/ 0 60000 65536"/>
                <a:gd name="T21" fmla="*/ 0 w 733"/>
                <a:gd name="T22" fmla="*/ 0 h 314"/>
                <a:gd name="T23" fmla="*/ 733 w 733"/>
                <a:gd name="T24" fmla="*/ 314 h 31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3" h="314">
                  <a:moveTo>
                    <a:pt x="399" y="284"/>
                  </a:moveTo>
                  <a:lnTo>
                    <a:pt x="733" y="127"/>
                  </a:lnTo>
                  <a:lnTo>
                    <a:pt x="699" y="0"/>
                  </a:lnTo>
                  <a:lnTo>
                    <a:pt x="332" y="31"/>
                  </a:lnTo>
                  <a:lnTo>
                    <a:pt x="0" y="188"/>
                  </a:lnTo>
                  <a:lnTo>
                    <a:pt x="33" y="314"/>
                  </a:lnTo>
                  <a:lnTo>
                    <a:pt x="399" y="284"/>
                  </a:lnTo>
                  <a:close/>
                </a:path>
              </a:pathLst>
            </a:custGeom>
            <a:solidFill>
              <a:srgbClr val="FFFFFF"/>
            </a:solidFill>
            <a:ln w="9525">
              <a:noFill/>
              <a:round/>
              <a:headEnd/>
              <a:tailEnd/>
            </a:ln>
          </p:spPr>
          <p:txBody>
            <a:bodyPr/>
            <a:lstStyle/>
            <a:p>
              <a:endParaRPr lang="ja-JP" altLang="en-US"/>
            </a:p>
          </p:txBody>
        </p:sp>
        <p:sp>
          <p:nvSpPr>
            <p:cNvPr id="82" name="Freeform 45"/>
            <p:cNvSpPr>
              <a:spLocks/>
            </p:cNvSpPr>
            <p:nvPr/>
          </p:nvSpPr>
          <p:spPr bwMode="auto">
            <a:xfrm>
              <a:off x="2089" y="2635"/>
              <a:ext cx="264" cy="263"/>
            </a:xfrm>
            <a:custGeom>
              <a:avLst/>
              <a:gdLst>
                <a:gd name="T0" fmla="*/ 1 w 528"/>
                <a:gd name="T1" fmla="*/ 0 h 527"/>
                <a:gd name="T2" fmla="*/ 1 w 528"/>
                <a:gd name="T3" fmla="*/ 0 h 527"/>
                <a:gd name="T4" fmla="*/ 1 w 528"/>
                <a:gd name="T5" fmla="*/ 0 h 527"/>
                <a:gd name="T6" fmla="*/ 0 w 528"/>
                <a:gd name="T7" fmla="*/ 0 h 527"/>
                <a:gd name="T8" fmla="*/ 1 w 528"/>
                <a:gd name="T9" fmla="*/ 0 h 527"/>
                <a:gd name="T10" fmla="*/ 1 w 528"/>
                <a:gd name="T11" fmla="*/ 0 h 527"/>
                <a:gd name="T12" fmla="*/ 1 w 528"/>
                <a:gd name="T13" fmla="*/ 0 h 527"/>
                <a:gd name="T14" fmla="*/ 1 w 528"/>
                <a:gd name="T15" fmla="*/ 0 h 527"/>
                <a:gd name="T16" fmla="*/ 1 w 528"/>
                <a:gd name="T17" fmla="*/ 0 h 527"/>
                <a:gd name="T18" fmla="*/ 1 w 528"/>
                <a:gd name="T19" fmla="*/ 0 h 527"/>
                <a:gd name="T20" fmla="*/ 1 w 528"/>
                <a:gd name="T21" fmla="*/ 1 h 527"/>
                <a:gd name="T22" fmla="*/ 1 w 528"/>
                <a:gd name="T23" fmla="*/ 1 h 527"/>
                <a:gd name="T24" fmla="*/ 1 w 528"/>
                <a:gd name="T25" fmla="*/ 1 h 527"/>
                <a:gd name="T26" fmla="*/ 1 w 528"/>
                <a:gd name="T27" fmla="*/ 1 h 527"/>
                <a:gd name="T28" fmla="*/ 1 w 528"/>
                <a:gd name="T29" fmla="*/ 1 h 527"/>
                <a:gd name="T30" fmla="*/ 1 w 528"/>
                <a:gd name="T31" fmla="*/ 1 h 527"/>
                <a:gd name="T32" fmla="*/ 1 w 528"/>
                <a:gd name="T33" fmla="*/ 1 h 527"/>
                <a:gd name="T34" fmla="*/ 1 w 528"/>
                <a:gd name="T35" fmla="*/ 0 h 527"/>
                <a:gd name="T36" fmla="*/ 1 w 528"/>
                <a:gd name="T37" fmla="*/ 0 h 527"/>
                <a:gd name="T38" fmla="*/ 1 w 528"/>
                <a:gd name="T39" fmla="*/ 0 h 527"/>
                <a:gd name="T40" fmla="*/ 1 w 528"/>
                <a:gd name="T41" fmla="*/ 0 h 527"/>
                <a:gd name="T42" fmla="*/ 1 w 528"/>
                <a:gd name="T43" fmla="*/ 0 h 527"/>
                <a:gd name="T44" fmla="*/ 1 w 528"/>
                <a:gd name="T45" fmla="*/ 0 h 527"/>
                <a:gd name="T46" fmla="*/ 1 w 528"/>
                <a:gd name="T47" fmla="*/ 0 h 527"/>
                <a:gd name="T48" fmla="*/ 1 w 528"/>
                <a:gd name="T49" fmla="*/ 0 h 527"/>
                <a:gd name="T50" fmla="*/ 1 w 528"/>
                <a:gd name="T51" fmla="*/ 0 h 527"/>
                <a:gd name="T52" fmla="*/ 1 w 528"/>
                <a:gd name="T53" fmla="*/ 0 h 527"/>
                <a:gd name="T54" fmla="*/ 1 w 528"/>
                <a:gd name="T55" fmla="*/ 0 h 527"/>
                <a:gd name="T56" fmla="*/ 1 w 528"/>
                <a:gd name="T57" fmla="*/ 0 h 527"/>
                <a:gd name="T58" fmla="*/ 1 w 528"/>
                <a:gd name="T59" fmla="*/ 0 h 527"/>
                <a:gd name="T60" fmla="*/ 1 w 528"/>
                <a:gd name="T61" fmla="*/ 0 h 527"/>
                <a:gd name="T62" fmla="*/ 1 w 528"/>
                <a:gd name="T63" fmla="*/ 0 h 527"/>
                <a:gd name="T64" fmla="*/ 1 w 528"/>
                <a:gd name="T65" fmla="*/ 0 h 527"/>
                <a:gd name="T66" fmla="*/ 1 w 528"/>
                <a:gd name="T67" fmla="*/ 0 h 527"/>
                <a:gd name="T68" fmla="*/ 1 w 528"/>
                <a:gd name="T69" fmla="*/ 0 h 527"/>
                <a:gd name="T70" fmla="*/ 1 w 528"/>
                <a:gd name="T71" fmla="*/ 0 h 527"/>
                <a:gd name="T72" fmla="*/ 1 w 528"/>
                <a:gd name="T73" fmla="*/ 0 h 527"/>
                <a:gd name="T74" fmla="*/ 1 w 528"/>
                <a:gd name="T75" fmla="*/ 0 h 527"/>
                <a:gd name="T76" fmla="*/ 1 w 528"/>
                <a:gd name="T77" fmla="*/ 0 h 527"/>
                <a:gd name="T78" fmla="*/ 1 w 528"/>
                <a:gd name="T79" fmla="*/ 0 h 527"/>
                <a:gd name="T80" fmla="*/ 1 w 528"/>
                <a:gd name="T81" fmla="*/ 0 h 527"/>
                <a:gd name="T82" fmla="*/ 1 w 528"/>
                <a:gd name="T83" fmla="*/ 0 h 527"/>
                <a:gd name="T84" fmla="*/ 1 w 528"/>
                <a:gd name="T85" fmla="*/ 0 h 527"/>
                <a:gd name="T86" fmla="*/ 1 w 528"/>
                <a:gd name="T87" fmla="*/ 0 h 527"/>
                <a:gd name="T88" fmla="*/ 1 w 528"/>
                <a:gd name="T89" fmla="*/ 0 h 527"/>
                <a:gd name="T90" fmla="*/ 1 w 528"/>
                <a:gd name="T91" fmla="*/ 0 h 527"/>
                <a:gd name="T92" fmla="*/ 1 w 528"/>
                <a:gd name="T93" fmla="*/ 0 h 527"/>
                <a:gd name="T94" fmla="*/ 1 w 528"/>
                <a:gd name="T95" fmla="*/ 0 h 527"/>
                <a:gd name="T96" fmla="*/ 1 w 528"/>
                <a:gd name="T97" fmla="*/ 0 h 527"/>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528"/>
                <a:gd name="T148" fmla="*/ 0 h 527"/>
                <a:gd name="T149" fmla="*/ 528 w 528"/>
                <a:gd name="T150" fmla="*/ 527 h 527"/>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528" h="527">
                  <a:moveTo>
                    <a:pt x="36" y="130"/>
                  </a:moveTo>
                  <a:lnTo>
                    <a:pt x="14" y="179"/>
                  </a:lnTo>
                  <a:lnTo>
                    <a:pt x="2" y="230"/>
                  </a:lnTo>
                  <a:lnTo>
                    <a:pt x="0" y="280"/>
                  </a:lnTo>
                  <a:lnTo>
                    <a:pt x="9" y="330"/>
                  </a:lnTo>
                  <a:lnTo>
                    <a:pt x="27" y="378"/>
                  </a:lnTo>
                  <a:lnTo>
                    <a:pt x="54" y="421"/>
                  </a:lnTo>
                  <a:lnTo>
                    <a:pt x="89" y="459"/>
                  </a:lnTo>
                  <a:lnTo>
                    <a:pt x="132" y="491"/>
                  </a:lnTo>
                  <a:lnTo>
                    <a:pt x="157" y="503"/>
                  </a:lnTo>
                  <a:lnTo>
                    <a:pt x="180" y="512"/>
                  </a:lnTo>
                  <a:lnTo>
                    <a:pt x="205" y="519"/>
                  </a:lnTo>
                  <a:lnTo>
                    <a:pt x="232" y="525"/>
                  </a:lnTo>
                  <a:lnTo>
                    <a:pt x="257" y="527"/>
                  </a:lnTo>
                  <a:lnTo>
                    <a:pt x="282" y="527"/>
                  </a:lnTo>
                  <a:lnTo>
                    <a:pt x="307" y="523"/>
                  </a:lnTo>
                  <a:lnTo>
                    <a:pt x="332" y="518"/>
                  </a:lnTo>
                  <a:lnTo>
                    <a:pt x="357" y="510"/>
                  </a:lnTo>
                  <a:lnTo>
                    <a:pt x="380" y="500"/>
                  </a:lnTo>
                  <a:lnTo>
                    <a:pt x="402" y="487"/>
                  </a:lnTo>
                  <a:lnTo>
                    <a:pt x="423" y="473"/>
                  </a:lnTo>
                  <a:lnTo>
                    <a:pt x="443" y="457"/>
                  </a:lnTo>
                  <a:lnTo>
                    <a:pt x="461" y="437"/>
                  </a:lnTo>
                  <a:lnTo>
                    <a:pt x="478" y="418"/>
                  </a:lnTo>
                  <a:lnTo>
                    <a:pt x="493" y="394"/>
                  </a:lnTo>
                  <a:lnTo>
                    <a:pt x="514" y="346"/>
                  </a:lnTo>
                  <a:lnTo>
                    <a:pt x="527" y="296"/>
                  </a:lnTo>
                  <a:lnTo>
                    <a:pt x="528" y="245"/>
                  </a:lnTo>
                  <a:lnTo>
                    <a:pt x="520" y="195"/>
                  </a:lnTo>
                  <a:lnTo>
                    <a:pt x="502" y="146"/>
                  </a:lnTo>
                  <a:lnTo>
                    <a:pt x="475" y="104"/>
                  </a:lnTo>
                  <a:lnTo>
                    <a:pt x="439" y="66"/>
                  </a:lnTo>
                  <a:lnTo>
                    <a:pt x="396" y="34"/>
                  </a:lnTo>
                  <a:lnTo>
                    <a:pt x="373" y="22"/>
                  </a:lnTo>
                  <a:lnTo>
                    <a:pt x="348" y="13"/>
                  </a:lnTo>
                  <a:lnTo>
                    <a:pt x="323" y="5"/>
                  </a:lnTo>
                  <a:lnTo>
                    <a:pt x="298" y="2"/>
                  </a:lnTo>
                  <a:lnTo>
                    <a:pt x="271" y="0"/>
                  </a:lnTo>
                  <a:lnTo>
                    <a:pt x="246" y="0"/>
                  </a:lnTo>
                  <a:lnTo>
                    <a:pt x="221" y="4"/>
                  </a:lnTo>
                  <a:lnTo>
                    <a:pt x="196" y="9"/>
                  </a:lnTo>
                  <a:lnTo>
                    <a:pt x="173" y="16"/>
                  </a:lnTo>
                  <a:lnTo>
                    <a:pt x="148" y="27"/>
                  </a:lnTo>
                  <a:lnTo>
                    <a:pt x="127" y="38"/>
                  </a:lnTo>
                  <a:lnTo>
                    <a:pt x="105" y="52"/>
                  </a:lnTo>
                  <a:lnTo>
                    <a:pt x="86" y="70"/>
                  </a:lnTo>
                  <a:lnTo>
                    <a:pt x="68" y="88"/>
                  </a:lnTo>
                  <a:lnTo>
                    <a:pt x="50" y="107"/>
                  </a:lnTo>
                  <a:lnTo>
                    <a:pt x="36" y="130"/>
                  </a:lnTo>
                  <a:close/>
                </a:path>
              </a:pathLst>
            </a:custGeom>
            <a:solidFill>
              <a:srgbClr val="FFFFFF"/>
            </a:solidFill>
            <a:ln w="9525">
              <a:noFill/>
              <a:round/>
              <a:headEnd/>
              <a:tailEnd/>
            </a:ln>
          </p:spPr>
          <p:txBody>
            <a:bodyPr/>
            <a:lstStyle/>
            <a:p>
              <a:endParaRPr lang="ja-JP" altLang="en-US"/>
            </a:p>
          </p:txBody>
        </p:sp>
        <p:sp>
          <p:nvSpPr>
            <p:cNvPr id="83" name="Freeform 46"/>
            <p:cNvSpPr>
              <a:spLocks noEditPoints="1"/>
            </p:cNvSpPr>
            <p:nvPr/>
          </p:nvSpPr>
          <p:spPr bwMode="auto">
            <a:xfrm>
              <a:off x="2064" y="2610"/>
              <a:ext cx="314" cy="313"/>
            </a:xfrm>
            <a:custGeom>
              <a:avLst/>
              <a:gdLst>
                <a:gd name="T0" fmla="*/ 1 w 628"/>
                <a:gd name="T1" fmla="*/ 1 h 626"/>
                <a:gd name="T2" fmla="*/ 1 w 628"/>
                <a:gd name="T3" fmla="*/ 1 h 626"/>
                <a:gd name="T4" fmla="*/ 1 w 628"/>
                <a:gd name="T5" fmla="*/ 1 h 626"/>
                <a:gd name="T6" fmla="*/ 1 w 628"/>
                <a:gd name="T7" fmla="*/ 1 h 626"/>
                <a:gd name="T8" fmla="*/ 1 w 628"/>
                <a:gd name="T9" fmla="*/ 1 h 626"/>
                <a:gd name="T10" fmla="*/ 1 w 628"/>
                <a:gd name="T11" fmla="*/ 1 h 626"/>
                <a:gd name="T12" fmla="*/ 1 w 628"/>
                <a:gd name="T13" fmla="*/ 1 h 626"/>
                <a:gd name="T14" fmla="*/ 1 w 628"/>
                <a:gd name="T15" fmla="*/ 1 h 626"/>
                <a:gd name="T16" fmla="*/ 1 w 628"/>
                <a:gd name="T17" fmla="*/ 1 h 626"/>
                <a:gd name="T18" fmla="*/ 1 w 628"/>
                <a:gd name="T19" fmla="*/ 1 h 626"/>
                <a:gd name="T20" fmla="*/ 1 w 628"/>
                <a:gd name="T21" fmla="*/ 1 h 626"/>
                <a:gd name="T22" fmla="*/ 1 w 628"/>
                <a:gd name="T23" fmla="*/ 1 h 626"/>
                <a:gd name="T24" fmla="*/ 1 w 628"/>
                <a:gd name="T25" fmla="*/ 1 h 626"/>
                <a:gd name="T26" fmla="*/ 1 w 628"/>
                <a:gd name="T27" fmla="*/ 1 h 626"/>
                <a:gd name="T28" fmla="*/ 1 w 628"/>
                <a:gd name="T29" fmla="*/ 1 h 626"/>
                <a:gd name="T30" fmla="*/ 1 w 628"/>
                <a:gd name="T31" fmla="*/ 1 h 626"/>
                <a:gd name="T32" fmla="*/ 1 w 628"/>
                <a:gd name="T33" fmla="*/ 1 h 626"/>
                <a:gd name="T34" fmla="*/ 1 w 628"/>
                <a:gd name="T35" fmla="*/ 1 h 626"/>
                <a:gd name="T36" fmla="*/ 1 w 628"/>
                <a:gd name="T37" fmla="*/ 1 h 626"/>
                <a:gd name="T38" fmla="*/ 1 w 628"/>
                <a:gd name="T39" fmla="*/ 1 h 626"/>
                <a:gd name="T40" fmla="*/ 1 w 628"/>
                <a:gd name="T41" fmla="*/ 1 h 626"/>
                <a:gd name="T42" fmla="*/ 1 w 628"/>
                <a:gd name="T43" fmla="*/ 1 h 626"/>
                <a:gd name="T44" fmla="*/ 1 w 628"/>
                <a:gd name="T45" fmla="*/ 1 h 626"/>
                <a:gd name="T46" fmla="*/ 1 w 628"/>
                <a:gd name="T47" fmla="*/ 1 h 626"/>
                <a:gd name="T48" fmla="*/ 1 w 628"/>
                <a:gd name="T49" fmla="*/ 1 h 626"/>
                <a:gd name="T50" fmla="*/ 1 w 628"/>
                <a:gd name="T51" fmla="*/ 1 h 626"/>
                <a:gd name="T52" fmla="*/ 1 w 628"/>
                <a:gd name="T53" fmla="*/ 1 h 626"/>
                <a:gd name="T54" fmla="*/ 1 w 628"/>
                <a:gd name="T55" fmla="*/ 1 h 626"/>
                <a:gd name="T56" fmla="*/ 1 w 628"/>
                <a:gd name="T57" fmla="*/ 1 h 626"/>
                <a:gd name="T58" fmla="*/ 1 w 628"/>
                <a:gd name="T59" fmla="*/ 1 h 626"/>
                <a:gd name="T60" fmla="*/ 1 w 628"/>
                <a:gd name="T61" fmla="*/ 1 h 626"/>
                <a:gd name="T62" fmla="*/ 1 w 628"/>
                <a:gd name="T63" fmla="*/ 0 h 626"/>
                <a:gd name="T64" fmla="*/ 1 w 628"/>
                <a:gd name="T65" fmla="*/ 1 h 626"/>
                <a:gd name="T66" fmla="*/ 1 w 628"/>
                <a:gd name="T67" fmla="*/ 1 h 626"/>
                <a:gd name="T68" fmla="*/ 1 w 628"/>
                <a:gd name="T69" fmla="*/ 1 h 626"/>
                <a:gd name="T70" fmla="*/ 1 w 628"/>
                <a:gd name="T71" fmla="*/ 1 h 626"/>
                <a:gd name="T72" fmla="*/ 1 w 628"/>
                <a:gd name="T73" fmla="*/ 1 h 626"/>
                <a:gd name="T74" fmla="*/ 1 w 628"/>
                <a:gd name="T75" fmla="*/ 1 h 626"/>
                <a:gd name="T76" fmla="*/ 1 w 628"/>
                <a:gd name="T77" fmla="*/ 1 h 626"/>
                <a:gd name="T78" fmla="*/ 1 w 628"/>
                <a:gd name="T79" fmla="*/ 1 h 626"/>
                <a:gd name="T80" fmla="*/ 1 w 628"/>
                <a:gd name="T81" fmla="*/ 1 h 626"/>
                <a:gd name="T82" fmla="*/ 1 w 628"/>
                <a:gd name="T83" fmla="*/ 1 h 626"/>
                <a:gd name="T84" fmla="*/ 1 w 628"/>
                <a:gd name="T85" fmla="*/ 1 h 626"/>
                <a:gd name="T86" fmla="*/ 1 w 628"/>
                <a:gd name="T87" fmla="*/ 1 h 626"/>
                <a:gd name="T88" fmla="*/ 1 w 628"/>
                <a:gd name="T89" fmla="*/ 1 h 626"/>
                <a:gd name="T90" fmla="*/ 1 w 628"/>
                <a:gd name="T91" fmla="*/ 1 h 626"/>
                <a:gd name="T92" fmla="*/ 1 w 628"/>
                <a:gd name="T93" fmla="*/ 1 h 626"/>
                <a:gd name="T94" fmla="*/ 1 w 628"/>
                <a:gd name="T95" fmla="*/ 1 h 626"/>
                <a:gd name="T96" fmla="*/ 1 w 628"/>
                <a:gd name="T97" fmla="*/ 1 h 626"/>
                <a:gd name="T98" fmla="*/ 1 w 628"/>
                <a:gd name="T99" fmla="*/ 1 h 626"/>
                <a:gd name="T100" fmla="*/ 1 w 628"/>
                <a:gd name="T101" fmla="*/ 1 h 626"/>
                <a:gd name="T102" fmla="*/ 1 w 628"/>
                <a:gd name="T103" fmla="*/ 1 h 626"/>
                <a:gd name="T104" fmla="*/ 1 w 628"/>
                <a:gd name="T105" fmla="*/ 1 h 626"/>
                <a:gd name="T106" fmla="*/ 1 w 628"/>
                <a:gd name="T107" fmla="*/ 1 h 626"/>
                <a:gd name="T108" fmla="*/ 1 w 628"/>
                <a:gd name="T109" fmla="*/ 1 h 626"/>
                <a:gd name="T110" fmla="*/ 1 w 628"/>
                <a:gd name="T111" fmla="*/ 1 h 626"/>
                <a:gd name="T112" fmla="*/ 1 w 628"/>
                <a:gd name="T113" fmla="*/ 1 h 626"/>
                <a:gd name="T114" fmla="*/ 1 w 628"/>
                <a:gd name="T115" fmla="*/ 1 h 626"/>
                <a:gd name="T116" fmla="*/ 1 w 628"/>
                <a:gd name="T117" fmla="*/ 1 h 626"/>
                <a:gd name="T118" fmla="*/ 1 w 628"/>
                <a:gd name="T119" fmla="*/ 1 h 626"/>
                <a:gd name="T120" fmla="*/ 1 w 628"/>
                <a:gd name="T121" fmla="*/ 1 h 626"/>
                <a:gd name="T122" fmla="*/ 1 w 628"/>
                <a:gd name="T123" fmla="*/ 1 h 626"/>
                <a:gd name="T124" fmla="*/ 1 w 628"/>
                <a:gd name="T125" fmla="*/ 1 h 62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628"/>
                <a:gd name="T190" fmla="*/ 0 h 626"/>
                <a:gd name="T191" fmla="*/ 628 w 628"/>
                <a:gd name="T192" fmla="*/ 626 h 62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628" h="626">
                  <a:moveTo>
                    <a:pt x="234" y="11"/>
                  </a:moveTo>
                  <a:lnTo>
                    <a:pt x="204" y="20"/>
                  </a:lnTo>
                  <a:lnTo>
                    <a:pt x="177" y="32"/>
                  </a:lnTo>
                  <a:lnTo>
                    <a:pt x="150" y="47"/>
                  </a:lnTo>
                  <a:lnTo>
                    <a:pt x="125" y="64"/>
                  </a:lnTo>
                  <a:lnTo>
                    <a:pt x="102" y="84"/>
                  </a:lnTo>
                  <a:lnTo>
                    <a:pt x="80" y="105"/>
                  </a:lnTo>
                  <a:lnTo>
                    <a:pt x="61" y="130"/>
                  </a:lnTo>
                  <a:lnTo>
                    <a:pt x="43" y="155"/>
                  </a:lnTo>
                  <a:lnTo>
                    <a:pt x="29" y="184"/>
                  </a:lnTo>
                  <a:lnTo>
                    <a:pt x="18" y="212"/>
                  </a:lnTo>
                  <a:lnTo>
                    <a:pt x="9" y="241"/>
                  </a:lnTo>
                  <a:lnTo>
                    <a:pt x="4" y="271"/>
                  </a:lnTo>
                  <a:lnTo>
                    <a:pt x="0" y="302"/>
                  </a:lnTo>
                  <a:lnTo>
                    <a:pt x="2" y="332"/>
                  </a:lnTo>
                  <a:lnTo>
                    <a:pt x="4" y="362"/>
                  </a:lnTo>
                  <a:lnTo>
                    <a:pt x="11" y="393"/>
                  </a:lnTo>
                  <a:lnTo>
                    <a:pt x="21" y="423"/>
                  </a:lnTo>
                  <a:lnTo>
                    <a:pt x="34" y="452"/>
                  </a:lnTo>
                  <a:lnTo>
                    <a:pt x="48" y="478"/>
                  </a:lnTo>
                  <a:lnTo>
                    <a:pt x="66" y="503"/>
                  </a:lnTo>
                  <a:lnTo>
                    <a:pt x="84" y="527"/>
                  </a:lnTo>
                  <a:lnTo>
                    <a:pt x="107" y="548"/>
                  </a:lnTo>
                  <a:lnTo>
                    <a:pt x="130" y="568"/>
                  </a:lnTo>
                  <a:lnTo>
                    <a:pt x="157" y="584"/>
                  </a:lnTo>
                  <a:lnTo>
                    <a:pt x="186" y="598"/>
                  </a:lnTo>
                  <a:lnTo>
                    <a:pt x="214" y="610"/>
                  </a:lnTo>
                  <a:lnTo>
                    <a:pt x="245" y="618"/>
                  </a:lnTo>
                  <a:lnTo>
                    <a:pt x="275" y="623"/>
                  </a:lnTo>
                  <a:lnTo>
                    <a:pt x="305" y="626"/>
                  </a:lnTo>
                  <a:lnTo>
                    <a:pt x="336" y="625"/>
                  </a:lnTo>
                  <a:lnTo>
                    <a:pt x="366" y="621"/>
                  </a:lnTo>
                  <a:lnTo>
                    <a:pt x="395" y="616"/>
                  </a:lnTo>
                  <a:lnTo>
                    <a:pt x="423" y="607"/>
                  </a:lnTo>
                  <a:lnTo>
                    <a:pt x="452" y="594"/>
                  </a:lnTo>
                  <a:lnTo>
                    <a:pt x="478" y="580"/>
                  </a:lnTo>
                  <a:lnTo>
                    <a:pt x="503" y="562"/>
                  </a:lnTo>
                  <a:lnTo>
                    <a:pt x="527" y="543"/>
                  </a:lnTo>
                  <a:lnTo>
                    <a:pt x="548" y="521"/>
                  </a:lnTo>
                  <a:lnTo>
                    <a:pt x="568" y="496"/>
                  </a:lnTo>
                  <a:lnTo>
                    <a:pt x="586" y="469"/>
                  </a:lnTo>
                  <a:lnTo>
                    <a:pt x="600" y="443"/>
                  </a:lnTo>
                  <a:lnTo>
                    <a:pt x="611" y="414"/>
                  </a:lnTo>
                  <a:lnTo>
                    <a:pt x="620" y="384"/>
                  </a:lnTo>
                  <a:lnTo>
                    <a:pt x="625" y="353"/>
                  </a:lnTo>
                  <a:lnTo>
                    <a:pt x="628" y="323"/>
                  </a:lnTo>
                  <a:lnTo>
                    <a:pt x="627" y="293"/>
                  </a:lnTo>
                  <a:lnTo>
                    <a:pt x="625" y="262"/>
                  </a:lnTo>
                  <a:lnTo>
                    <a:pt x="618" y="232"/>
                  </a:lnTo>
                  <a:lnTo>
                    <a:pt x="609" y="202"/>
                  </a:lnTo>
                  <a:lnTo>
                    <a:pt x="596" y="175"/>
                  </a:lnTo>
                  <a:lnTo>
                    <a:pt x="582" y="148"/>
                  </a:lnTo>
                  <a:lnTo>
                    <a:pt x="564" y="123"/>
                  </a:lnTo>
                  <a:lnTo>
                    <a:pt x="545" y="100"/>
                  </a:lnTo>
                  <a:lnTo>
                    <a:pt x="521" y="79"/>
                  </a:lnTo>
                  <a:lnTo>
                    <a:pt x="498" y="59"/>
                  </a:lnTo>
                  <a:lnTo>
                    <a:pt x="471" y="41"/>
                  </a:lnTo>
                  <a:lnTo>
                    <a:pt x="443" y="27"/>
                  </a:lnTo>
                  <a:lnTo>
                    <a:pt x="414" y="16"/>
                  </a:lnTo>
                  <a:lnTo>
                    <a:pt x="386" y="7"/>
                  </a:lnTo>
                  <a:lnTo>
                    <a:pt x="355" y="2"/>
                  </a:lnTo>
                  <a:lnTo>
                    <a:pt x="325" y="0"/>
                  </a:lnTo>
                  <a:lnTo>
                    <a:pt x="295" y="0"/>
                  </a:lnTo>
                  <a:lnTo>
                    <a:pt x="264" y="4"/>
                  </a:lnTo>
                  <a:lnTo>
                    <a:pt x="234" y="11"/>
                  </a:lnTo>
                  <a:close/>
                  <a:moveTo>
                    <a:pt x="259" y="105"/>
                  </a:moveTo>
                  <a:lnTo>
                    <a:pt x="280" y="102"/>
                  </a:lnTo>
                  <a:lnTo>
                    <a:pt x="300" y="98"/>
                  </a:lnTo>
                  <a:lnTo>
                    <a:pt x="321" y="98"/>
                  </a:lnTo>
                  <a:lnTo>
                    <a:pt x="343" y="100"/>
                  </a:lnTo>
                  <a:lnTo>
                    <a:pt x="362" y="104"/>
                  </a:lnTo>
                  <a:lnTo>
                    <a:pt x="382" y="109"/>
                  </a:lnTo>
                  <a:lnTo>
                    <a:pt x="402" y="118"/>
                  </a:lnTo>
                  <a:lnTo>
                    <a:pt x="421" y="127"/>
                  </a:lnTo>
                  <a:lnTo>
                    <a:pt x="439" y="139"/>
                  </a:lnTo>
                  <a:lnTo>
                    <a:pt x="455" y="152"/>
                  </a:lnTo>
                  <a:lnTo>
                    <a:pt x="471" y="166"/>
                  </a:lnTo>
                  <a:lnTo>
                    <a:pt x="486" y="182"/>
                  </a:lnTo>
                  <a:lnTo>
                    <a:pt x="496" y="200"/>
                  </a:lnTo>
                  <a:lnTo>
                    <a:pt x="507" y="218"/>
                  </a:lnTo>
                  <a:lnTo>
                    <a:pt x="514" y="237"/>
                  </a:lnTo>
                  <a:lnTo>
                    <a:pt x="521" y="257"/>
                  </a:lnTo>
                  <a:lnTo>
                    <a:pt x="528" y="298"/>
                  </a:lnTo>
                  <a:lnTo>
                    <a:pt x="527" y="341"/>
                  </a:lnTo>
                  <a:lnTo>
                    <a:pt x="518" y="382"/>
                  </a:lnTo>
                  <a:lnTo>
                    <a:pt x="500" y="419"/>
                  </a:lnTo>
                  <a:lnTo>
                    <a:pt x="487" y="437"/>
                  </a:lnTo>
                  <a:lnTo>
                    <a:pt x="475" y="455"/>
                  </a:lnTo>
                  <a:lnTo>
                    <a:pt x="459" y="469"/>
                  </a:lnTo>
                  <a:lnTo>
                    <a:pt x="443" y="484"/>
                  </a:lnTo>
                  <a:lnTo>
                    <a:pt x="427" y="496"/>
                  </a:lnTo>
                  <a:lnTo>
                    <a:pt x="409" y="505"/>
                  </a:lnTo>
                  <a:lnTo>
                    <a:pt x="389" y="514"/>
                  </a:lnTo>
                  <a:lnTo>
                    <a:pt x="370" y="519"/>
                  </a:lnTo>
                  <a:lnTo>
                    <a:pt x="350" y="525"/>
                  </a:lnTo>
                  <a:lnTo>
                    <a:pt x="329" y="527"/>
                  </a:lnTo>
                  <a:lnTo>
                    <a:pt x="309" y="527"/>
                  </a:lnTo>
                  <a:lnTo>
                    <a:pt x="287" y="525"/>
                  </a:lnTo>
                  <a:lnTo>
                    <a:pt x="266" y="521"/>
                  </a:lnTo>
                  <a:lnTo>
                    <a:pt x="246" y="516"/>
                  </a:lnTo>
                  <a:lnTo>
                    <a:pt x="227" y="509"/>
                  </a:lnTo>
                  <a:lnTo>
                    <a:pt x="207" y="498"/>
                  </a:lnTo>
                  <a:lnTo>
                    <a:pt x="189" y="487"/>
                  </a:lnTo>
                  <a:lnTo>
                    <a:pt x="173" y="473"/>
                  </a:lnTo>
                  <a:lnTo>
                    <a:pt x="157" y="459"/>
                  </a:lnTo>
                  <a:lnTo>
                    <a:pt x="145" y="443"/>
                  </a:lnTo>
                  <a:lnTo>
                    <a:pt x="132" y="427"/>
                  </a:lnTo>
                  <a:lnTo>
                    <a:pt x="121" y="407"/>
                  </a:lnTo>
                  <a:lnTo>
                    <a:pt x="114" y="387"/>
                  </a:lnTo>
                  <a:lnTo>
                    <a:pt x="107" y="368"/>
                  </a:lnTo>
                  <a:lnTo>
                    <a:pt x="104" y="353"/>
                  </a:lnTo>
                  <a:lnTo>
                    <a:pt x="102" y="339"/>
                  </a:lnTo>
                  <a:lnTo>
                    <a:pt x="100" y="327"/>
                  </a:lnTo>
                  <a:lnTo>
                    <a:pt x="100" y="312"/>
                  </a:lnTo>
                  <a:lnTo>
                    <a:pt x="102" y="284"/>
                  </a:lnTo>
                  <a:lnTo>
                    <a:pt x="107" y="257"/>
                  </a:lnTo>
                  <a:lnTo>
                    <a:pt x="116" y="230"/>
                  </a:lnTo>
                  <a:lnTo>
                    <a:pt x="129" y="205"/>
                  </a:lnTo>
                  <a:lnTo>
                    <a:pt x="139" y="188"/>
                  </a:lnTo>
                  <a:lnTo>
                    <a:pt x="154" y="171"/>
                  </a:lnTo>
                  <a:lnTo>
                    <a:pt x="168" y="155"/>
                  </a:lnTo>
                  <a:lnTo>
                    <a:pt x="184" y="143"/>
                  </a:lnTo>
                  <a:lnTo>
                    <a:pt x="200" y="130"/>
                  </a:lnTo>
                  <a:lnTo>
                    <a:pt x="220" y="121"/>
                  </a:lnTo>
                  <a:lnTo>
                    <a:pt x="239" y="113"/>
                  </a:lnTo>
                  <a:lnTo>
                    <a:pt x="259" y="105"/>
                  </a:lnTo>
                  <a:close/>
                </a:path>
              </a:pathLst>
            </a:custGeom>
            <a:solidFill>
              <a:srgbClr val="FFFFFF"/>
            </a:solidFill>
            <a:ln w="9525">
              <a:noFill/>
              <a:round/>
              <a:headEnd/>
              <a:tailEnd/>
            </a:ln>
          </p:spPr>
          <p:txBody>
            <a:bodyPr/>
            <a:lstStyle/>
            <a:p>
              <a:endParaRPr lang="ja-JP" altLang="en-US"/>
            </a:p>
          </p:txBody>
        </p:sp>
        <p:sp>
          <p:nvSpPr>
            <p:cNvPr id="84" name="Freeform 47"/>
            <p:cNvSpPr>
              <a:spLocks/>
            </p:cNvSpPr>
            <p:nvPr/>
          </p:nvSpPr>
          <p:spPr bwMode="auto">
            <a:xfrm>
              <a:off x="2089" y="2635"/>
              <a:ext cx="264" cy="263"/>
            </a:xfrm>
            <a:custGeom>
              <a:avLst/>
              <a:gdLst>
                <a:gd name="T0" fmla="*/ 1 w 528"/>
                <a:gd name="T1" fmla="*/ 0 h 527"/>
                <a:gd name="T2" fmla="*/ 1 w 528"/>
                <a:gd name="T3" fmla="*/ 0 h 527"/>
                <a:gd name="T4" fmla="*/ 1 w 528"/>
                <a:gd name="T5" fmla="*/ 0 h 527"/>
                <a:gd name="T6" fmla="*/ 0 w 528"/>
                <a:gd name="T7" fmla="*/ 0 h 527"/>
                <a:gd name="T8" fmla="*/ 1 w 528"/>
                <a:gd name="T9" fmla="*/ 0 h 527"/>
                <a:gd name="T10" fmla="*/ 1 w 528"/>
                <a:gd name="T11" fmla="*/ 0 h 527"/>
                <a:gd name="T12" fmla="*/ 1 w 528"/>
                <a:gd name="T13" fmla="*/ 0 h 527"/>
                <a:gd name="T14" fmla="*/ 1 w 528"/>
                <a:gd name="T15" fmla="*/ 0 h 527"/>
                <a:gd name="T16" fmla="*/ 1 w 528"/>
                <a:gd name="T17" fmla="*/ 0 h 527"/>
                <a:gd name="T18" fmla="*/ 1 w 528"/>
                <a:gd name="T19" fmla="*/ 0 h 527"/>
                <a:gd name="T20" fmla="*/ 1 w 528"/>
                <a:gd name="T21" fmla="*/ 1 h 527"/>
                <a:gd name="T22" fmla="*/ 1 w 528"/>
                <a:gd name="T23" fmla="*/ 1 h 527"/>
                <a:gd name="T24" fmla="*/ 1 w 528"/>
                <a:gd name="T25" fmla="*/ 1 h 527"/>
                <a:gd name="T26" fmla="*/ 1 w 528"/>
                <a:gd name="T27" fmla="*/ 1 h 527"/>
                <a:gd name="T28" fmla="*/ 1 w 528"/>
                <a:gd name="T29" fmla="*/ 1 h 527"/>
                <a:gd name="T30" fmla="*/ 1 w 528"/>
                <a:gd name="T31" fmla="*/ 1 h 527"/>
                <a:gd name="T32" fmla="*/ 1 w 528"/>
                <a:gd name="T33" fmla="*/ 1 h 527"/>
                <a:gd name="T34" fmla="*/ 1 w 528"/>
                <a:gd name="T35" fmla="*/ 0 h 527"/>
                <a:gd name="T36" fmla="*/ 1 w 528"/>
                <a:gd name="T37" fmla="*/ 0 h 527"/>
                <a:gd name="T38" fmla="*/ 1 w 528"/>
                <a:gd name="T39" fmla="*/ 0 h 527"/>
                <a:gd name="T40" fmla="*/ 1 w 528"/>
                <a:gd name="T41" fmla="*/ 0 h 527"/>
                <a:gd name="T42" fmla="*/ 1 w 528"/>
                <a:gd name="T43" fmla="*/ 0 h 527"/>
                <a:gd name="T44" fmla="*/ 1 w 528"/>
                <a:gd name="T45" fmla="*/ 0 h 527"/>
                <a:gd name="T46" fmla="*/ 1 w 528"/>
                <a:gd name="T47" fmla="*/ 0 h 527"/>
                <a:gd name="T48" fmla="*/ 1 w 528"/>
                <a:gd name="T49" fmla="*/ 0 h 527"/>
                <a:gd name="T50" fmla="*/ 1 w 528"/>
                <a:gd name="T51" fmla="*/ 0 h 527"/>
                <a:gd name="T52" fmla="*/ 1 w 528"/>
                <a:gd name="T53" fmla="*/ 0 h 527"/>
                <a:gd name="T54" fmla="*/ 1 w 528"/>
                <a:gd name="T55" fmla="*/ 0 h 527"/>
                <a:gd name="T56" fmla="*/ 1 w 528"/>
                <a:gd name="T57" fmla="*/ 0 h 527"/>
                <a:gd name="T58" fmla="*/ 1 w 528"/>
                <a:gd name="T59" fmla="*/ 0 h 527"/>
                <a:gd name="T60" fmla="*/ 1 w 528"/>
                <a:gd name="T61" fmla="*/ 0 h 527"/>
                <a:gd name="T62" fmla="*/ 1 w 528"/>
                <a:gd name="T63" fmla="*/ 0 h 527"/>
                <a:gd name="T64" fmla="*/ 1 w 528"/>
                <a:gd name="T65" fmla="*/ 0 h 527"/>
                <a:gd name="T66" fmla="*/ 1 w 528"/>
                <a:gd name="T67" fmla="*/ 0 h 527"/>
                <a:gd name="T68" fmla="*/ 1 w 528"/>
                <a:gd name="T69" fmla="*/ 0 h 527"/>
                <a:gd name="T70" fmla="*/ 1 w 528"/>
                <a:gd name="T71" fmla="*/ 0 h 527"/>
                <a:gd name="T72" fmla="*/ 1 w 528"/>
                <a:gd name="T73" fmla="*/ 0 h 527"/>
                <a:gd name="T74" fmla="*/ 1 w 528"/>
                <a:gd name="T75" fmla="*/ 0 h 527"/>
                <a:gd name="T76" fmla="*/ 1 w 528"/>
                <a:gd name="T77" fmla="*/ 0 h 527"/>
                <a:gd name="T78" fmla="*/ 1 w 528"/>
                <a:gd name="T79" fmla="*/ 0 h 527"/>
                <a:gd name="T80" fmla="*/ 1 w 528"/>
                <a:gd name="T81" fmla="*/ 0 h 527"/>
                <a:gd name="T82" fmla="*/ 1 w 528"/>
                <a:gd name="T83" fmla="*/ 0 h 527"/>
                <a:gd name="T84" fmla="*/ 1 w 528"/>
                <a:gd name="T85" fmla="*/ 0 h 527"/>
                <a:gd name="T86" fmla="*/ 1 w 528"/>
                <a:gd name="T87" fmla="*/ 0 h 527"/>
                <a:gd name="T88" fmla="*/ 1 w 528"/>
                <a:gd name="T89" fmla="*/ 0 h 527"/>
                <a:gd name="T90" fmla="*/ 1 w 528"/>
                <a:gd name="T91" fmla="*/ 0 h 527"/>
                <a:gd name="T92" fmla="*/ 1 w 528"/>
                <a:gd name="T93" fmla="*/ 0 h 527"/>
                <a:gd name="T94" fmla="*/ 1 w 528"/>
                <a:gd name="T95" fmla="*/ 0 h 527"/>
                <a:gd name="T96" fmla="*/ 1 w 528"/>
                <a:gd name="T97" fmla="*/ 0 h 527"/>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528"/>
                <a:gd name="T148" fmla="*/ 0 h 527"/>
                <a:gd name="T149" fmla="*/ 528 w 528"/>
                <a:gd name="T150" fmla="*/ 527 h 527"/>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528" h="527">
                  <a:moveTo>
                    <a:pt x="36" y="130"/>
                  </a:moveTo>
                  <a:lnTo>
                    <a:pt x="14" y="179"/>
                  </a:lnTo>
                  <a:lnTo>
                    <a:pt x="2" y="230"/>
                  </a:lnTo>
                  <a:lnTo>
                    <a:pt x="0" y="280"/>
                  </a:lnTo>
                  <a:lnTo>
                    <a:pt x="9" y="330"/>
                  </a:lnTo>
                  <a:lnTo>
                    <a:pt x="27" y="378"/>
                  </a:lnTo>
                  <a:lnTo>
                    <a:pt x="54" y="421"/>
                  </a:lnTo>
                  <a:lnTo>
                    <a:pt x="89" y="459"/>
                  </a:lnTo>
                  <a:lnTo>
                    <a:pt x="132" y="491"/>
                  </a:lnTo>
                  <a:lnTo>
                    <a:pt x="157" y="503"/>
                  </a:lnTo>
                  <a:lnTo>
                    <a:pt x="180" y="512"/>
                  </a:lnTo>
                  <a:lnTo>
                    <a:pt x="205" y="519"/>
                  </a:lnTo>
                  <a:lnTo>
                    <a:pt x="232" y="525"/>
                  </a:lnTo>
                  <a:lnTo>
                    <a:pt x="257" y="527"/>
                  </a:lnTo>
                  <a:lnTo>
                    <a:pt x="282" y="527"/>
                  </a:lnTo>
                  <a:lnTo>
                    <a:pt x="307" y="523"/>
                  </a:lnTo>
                  <a:lnTo>
                    <a:pt x="332" y="518"/>
                  </a:lnTo>
                  <a:lnTo>
                    <a:pt x="357" y="510"/>
                  </a:lnTo>
                  <a:lnTo>
                    <a:pt x="380" y="500"/>
                  </a:lnTo>
                  <a:lnTo>
                    <a:pt x="402" y="487"/>
                  </a:lnTo>
                  <a:lnTo>
                    <a:pt x="423" y="473"/>
                  </a:lnTo>
                  <a:lnTo>
                    <a:pt x="443" y="457"/>
                  </a:lnTo>
                  <a:lnTo>
                    <a:pt x="461" y="437"/>
                  </a:lnTo>
                  <a:lnTo>
                    <a:pt x="478" y="418"/>
                  </a:lnTo>
                  <a:lnTo>
                    <a:pt x="493" y="394"/>
                  </a:lnTo>
                  <a:lnTo>
                    <a:pt x="514" y="346"/>
                  </a:lnTo>
                  <a:lnTo>
                    <a:pt x="527" y="296"/>
                  </a:lnTo>
                  <a:lnTo>
                    <a:pt x="528" y="245"/>
                  </a:lnTo>
                  <a:lnTo>
                    <a:pt x="520" y="195"/>
                  </a:lnTo>
                  <a:lnTo>
                    <a:pt x="502" y="146"/>
                  </a:lnTo>
                  <a:lnTo>
                    <a:pt x="475" y="104"/>
                  </a:lnTo>
                  <a:lnTo>
                    <a:pt x="439" y="66"/>
                  </a:lnTo>
                  <a:lnTo>
                    <a:pt x="396" y="34"/>
                  </a:lnTo>
                  <a:lnTo>
                    <a:pt x="373" y="22"/>
                  </a:lnTo>
                  <a:lnTo>
                    <a:pt x="348" y="13"/>
                  </a:lnTo>
                  <a:lnTo>
                    <a:pt x="323" y="5"/>
                  </a:lnTo>
                  <a:lnTo>
                    <a:pt x="298" y="2"/>
                  </a:lnTo>
                  <a:lnTo>
                    <a:pt x="271" y="0"/>
                  </a:lnTo>
                  <a:lnTo>
                    <a:pt x="246" y="0"/>
                  </a:lnTo>
                  <a:lnTo>
                    <a:pt x="221" y="4"/>
                  </a:lnTo>
                  <a:lnTo>
                    <a:pt x="196" y="9"/>
                  </a:lnTo>
                  <a:lnTo>
                    <a:pt x="173" y="16"/>
                  </a:lnTo>
                  <a:lnTo>
                    <a:pt x="148" y="27"/>
                  </a:lnTo>
                  <a:lnTo>
                    <a:pt x="127" y="38"/>
                  </a:lnTo>
                  <a:lnTo>
                    <a:pt x="105" y="52"/>
                  </a:lnTo>
                  <a:lnTo>
                    <a:pt x="86" y="70"/>
                  </a:lnTo>
                  <a:lnTo>
                    <a:pt x="68" y="88"/>
                  </a:lnTo>
                  <a:lnTo>
                    <a:pt x="50" y="107"/>
                  </a:lnTo>
                  <a:lnTo>
                    <a:pt x="36" y="130"/>
                  </a:lnTo>
                  <a:close/>
                </a:path>
              </a:pathLst>
            </a:custGeom>
            <a:solidFill>
              <a:srgbClr val="FFFFFF"/>
            </a:solidFill>
            <a:ln w="9525">
              <a:noFill/>
              <a:round/>
              <a:headEnd/>
              <a:tailEnd/>
            </a:ln>
          </p:spPr>
          <p:txBody>
            <a:bodyPr/>
            <a:lstStyle/>
            <a:p>
              <a:endParaRPr lang="ja-JP" altLang="en-US"/>
            </a:p>
          </p:txBody>
        </p:sp>
        <p:sp>
          <p:nvSpPr>
            <p:cNvPr id="85" name="Freeform 48"/>
            <p:cNvSpPr>
              <a:spLocks noEditPoints="1"/>
            </p:cNvSpPr>
            <p:nvPr/>
          </p:nvSpPr>
          <p:spPr bwMode="auto">
            <a:xfrm>
              <a:off x="2064" y="2610"/>
              <a:ext cx="314" cy="313"/>
            </a:xfrm>
            <a:custGeom>
              <a:avLst/>
              <a:gdLst>
                <a:gd name="T0" fmla="*/ 1 w 628"/>
                <a:gd name="T1" fmla="*/ 1 h 626"/>
                <a:gd name="T2" fmla="*/ 1 w 628"/>
                <a:gd name="T3" fmla="*/ 1 h 626"/>
                <a:gd name="T4" fmla="*/ 1 w 628"/>
                <a:gd name="T5" fmla="*/ 1 h 626"/>
                <a:gd name="T6" fmla="*/ 1 w 628"/>
                <a:gd name="T7" fmla="*/ 1 h 626"/>
                <a:gd name="T8" fmla="*/ 1 w 628"/>
                <a:gd name="T9" fmla="*/ 1 h 626"/>
                <a:gd name="T10" fmla="*/ 1 w 628"/>
                <a:gd name="T11" fmla="*/ 1 h 626"/>
                <a:gd name="T12" fmla="*/ 1 w 628"/>
                <a:gd name="T13" fmla="*/ 1 h 626"/>
                <a:gd name="T14" fmla="*/ 1 w 628"/>
                <a:gd name="T15" fmla="*/ 1 h 626"/>
                <a:gd name="T16" fmla="*/ 1 w 628"/>
                <a:gd name="T17" fmla="*/ 1 h 626"/>
                <a:gd name="T18" fmla="*/ 1 w 628"/>
                <a:gd name="T19" fmla="*/ 1 h 626"/>
                <a:gd name="T20" fmla="*/ 1 w 628"/>
                <a:gd name="T21" fmla="*/ 1 h 626"/>
                <a:gd name="T22" fmla="*/ 1 w 628"/>
                <a:gd name="T23" fmla="*/ 1 h 626"/>
                <a:gd name="T24" fmla="*/ 1 w 628"/>
                <a:gd name="T25" fmla="*/ 1 h 626"/>
                <a:gd name="T26" fmla="*/ 1 w 628"/>
                <a:gd name="T27" fmla="*/ 1 h 626"/>
                <a:gd name="T28" fmla="*/ 1 w 628"/>
                <a:gd name="T29" fmla="*/ 1 h 626"/>
                <a:gd name="T30" fmla="*/ 1 w 628"/>
                <a:gd name="T31" fmla="*/ 1 h 626"/>
                <a:gd name="T32" fmla="*/ 1 w 628"/>
                <a:gd name="T33" fmla="*/ 1 h 626"/>
                <a:gd name="T34" fmla="*/ 1 w 628"/>
                <a:gd name="T35" fmla="*/ 1 h 626"/>
                <a:gd name="T36" fmla="*/ 1 w 628"/>
                <a:gd name="T37" fmla="*/ 1 h 626"/>
                <a:gd name="T38" fmla="*/ 1 w 628"/>
                <a:gd name="T39" fmla="*/ 1 h 626"/>
                <a:gd name="T40" fmla="*/ 1 w 628"/>
                <a:gd name="T41" fmla="*/ 1 h 626"/>
                <a:gd name="T42" fmla="*/ 1 w 628"/>
                <a:gd name="T43" fmla="*/ 1 h 626"/>
                <a:gd name="T44" fmla="*/ 1 w 628"/>
                <a:gd name="T45" fmla="*/ 1 h 626"/>
                <a:gd name="T46" fmla="*/ 1 w 628"/>
                <a:gd name="T47" fmla="*/ 1 h 626"/>
                <a:gd name="T48" fmla="*/ 1 w 628"/>
                <a:gd name="T49" fmla="*/ 1 h 626"/>
                <a:gd name="T50" fmla="*/ 1 w 628"/>
                <a:gd name="T51" fmla="*/ 1 h 626"/>
                <a:gd name="T52" fmla="*/ 1 w 628"/>
                <a:gd name="T53" fmla="*/ 1 h 626"/>
                <a:gd name="T54" fmla="*/ 1 w 628"/>
                <a:gd name="T55" fmla="*/ 1 h 626"/>
                <a:gd name="T56" fmla="*/ 1 w 628"/>
                <a:gd name="T57" fmla="*/ 1 h 626"/>
                <a:gd name="T58" fmla="*/ 1 w 628"/>
                <a:gd name="T59" fmla="*/ 1 h 626"/>
                <a:gd name="T60" fmla="*/ 1 w 628"/>
                <a:gd name="T61" fmla="*/ 1 h 626"/>
                <a:gd name="T62" fmla="*/ 1 w 628"/>
                <a:gd name="T63" fmla="*/ 0 h 626"/>
                <a:gd name="T64" fmla="*/ 1 w 628"/>
                <a:gd name="T65" fmla="*/ 1 h 626"/>
                <a:gd name="T66" fmla="*/ 1 w 628"/>
                <a:gd name="T67" fmla="*/ 1 h 626"/>
                <a:gd name="T68" fmla="*/ 1 w 628"/>
                <a:gd name="T69" fmla="*/ 1 h 626"/>
                <a:gd name="T70" fmla="*/ 1 w 628"/>
                <a:gd name="T71" fmla="*/ 1 h 626"/>
                <a:gd name="T72" fmla="*/ 1 w 628"/>
                <a:gd name="T73" fmla="*/ 1 h 626"/>
                <a:gd name="T74" fmla="*/ 1 w 628"/>
                <a:gd name="T75" fmla="*/ 1 h 626"/>
                <a:gd name="T76" fmla="*/ 1 w 628"/>
                <a:gd name="T77" fmla="*/ 1 h 626"/>
                <a:gd name="T78" fmla="*/ 1 w 628"/>
                <a:gd name="T79" fmla="*/ 1 h 626"/>
                <a:gd name="T80" fmla="*/ 1 w 628"/>
                <a:gd name="T81" fmla="*/ 1 h 626"/>
                <a:gd name="T82" fmla="*/ 1 w 628"/>
                <a:gd name="T83" fmla="*/ 1 h 626"/>
                <a:gd name="T84" fmla="*/ 1 w 628"/>
                <a:gd name="T85" fmla="*/ 1 h 626"/>
                <a:gd name="T86" fmla="*/ 1 w 628"/>
                <a:gd name="T87" fmla="*/ 1 h 626"/>
                <a:gd name="T88" fmla="*/ 1 w 628"/>
                <a:gd name="T89" fmla="*/ 1 h 626"/>
                <a:gd name="T90" fmla="*/ 1 w 628"/>
                <a:gd name="T91" fmla="*/ 1 h 626"/>
                <a:gd name="T92" fmla="*/ 1 w 628"/>
                <a:gd name="T93" fmla="*/ 1 h 626"/>
                <a:gd name="T94" fmla="*/ 1 w 628"/>
                <a:gd name="T95" fmla="*/ 1 h 626"/>
                <a:gd name="T96" fmla="*/ 1 w 628"/>
                <a:gd name="T97" fmla="*/ 1 h 626"/>
                <a:gd name="T98" fmla="*/ 1 w 628"/>
                <a:gd name="T99" fmla="*/ 1 h 626"/>
                <a:gd name="T100" fmla="*/ 1 w 628"/>
                <a:gd name="T101" fmla="*/ 1 h 626"/>
                <a:gd name="T102" fmla="*/ 1 w 628"/>
                <a:gd name="T103" fmla="*/ 1 h 626"/>
                <a:gd name="T104" fmla="*/ 1 w 628"/>
                <a:gd name="T105" fmla="*/ 1 h 626"/>
                <a:gd name="T106" fmla="*/ 1 w 628"/>
                <a:gd name="T107" fmla="*/ 1 h 626"/>
                <a:gd name="T108" fmla="*/ 1 w 628"/>
                <a:gd name="T109" fmla="*/ 1 h 626"/>
                <a:gd name="T110" fmla="*/ 1 w 628"/>
                <a:gd name="T111" fmla="*/ 1 h 626"/>
                <a:gd name="T112" fmla="*/ 1 w 628"/>
                <a:gd name="T113" fmla="*/ 1 h 626"/>
                <a:gd name="T114" fmla="*/ 1 w 628"/>
                <a:gd name="T115" fmla="*/ 1 h 626"/>
                <a:gd name="T116" fmla="*/ 1 w 628"/>
                <a:gd name="T117" fmla="*/ 1 h 626"/>
                <a:gd name="T118" fmla="*/ 1 w 628"/>
                <a:gd name="T119" fmla="*/ 1 h 626"/>
                <a:gd name="T120" fmla="*/ 1 w 628"/>
                <a:gd name="T121" fmla="*/ 1 h 626"/>
                <a:gd name="T122" fmla="*/ 1 w 628"/>
                <a:gd name="T123" fmla="*/ 1 h 626"/>
                <a:gd name="T124" fmla="*/ 1 w 628"/>
                <a:gd name="T125" fmla="*/ 1 h 62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628"/>
                <a:gd name="T190" fmla="*/ 0 h 626"/>
                <a:gd name="T191" fmla="*/ 628 w 628"/>
                <a:gd name="T192" fmla="*/ 626 h 62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628" h="626">
                  <a:moveTo>
                    <a:pt x="234" y="11"/>
                  </a:moveTo>
                  <a:lnTo>
                    <a:pt x="204" y="20"/>
                  </a:lnTo>
                  <a:lnTo>
                    <a:pt x="177" y="32"/>
                  </a:lnTo>
                  <a:lnTo>
                    <a:pt x="150" y="47"/>
                  </a:lnTo>
                  <a:lnTo>
                    <a:pt x="125" y="64"/>
                  </a:lnTo>
                  <a:lnTo>
                    <a:pt x="102" y="84"/>
                  </a:lnTo>
                  <a:lnTo>
                    <a:pt x="80" y="105"/>
                  </a:lnTo>
                  <a:lnTo>
                    <a:pt x="61" y="130"/>
                  </a:lnTo>
                  <a:lnTo>
                    <a:pt x="43" y="155"/>
                  </a:lnTo>
                  <a:lnTo>
                    <a:pt x="29" y="184"/>
                  </a:lnTo>
                  <a:lnTo>
                    <a:pt x="18" y="212"/>
                  </a:lnTo>
                  <a:lnTo>
                    <a:pt x="9" y="241"/>
                  </a:lnTo>
                  <a:lnTo>
                    <a:pt x="4" y="271"/>
                  </a:lnTo>
                  <a:lnTo>
                    <a:pt x="0" y="302"/>
                  </a:lnTo>
                  <a:lnTo>
                    <a:pt x="2" y="332"/>
                  </a:lnTo>
                  <a:lnTo>
                    <a:pt x="4" y="362"/>
                  </a:lnTo>
                  <a:lnTo>
                    <a:pt x="11" y="393"/>
                  </a:lnTo>
                  <a:lnTo>
                    <a:pt x="21" y="423"/>
                  </a:lnTo>
                  <a:lnTo>
                    <a:pt x="34" y="452"/>
                  </a:lnTo>
                  <a:lnTo>
                    <a:pt x="48" y="478"/>
                  </a:lnTo>
                  <a:lnTo>
                    <a:pt x="66" y="503"/>
                  </a:lnTo>
                  <a:lnTo>
                    <a:pt x="84" y="527"/>
                  </a:lnTo>
                  <a:lnTo>
                    <a:pt x="107" y="548"/>
                  </a:lnTo>
                  <a:lnTo>
                    <a:pt x="130" y="568"/>
                  </a:lnTo>
                  <a:lnTo>
                    <a:pt x="157" y="584"/>
                  </a:lnTo>
                  <a:lnTo>
                    <a:pt x="186" y="598"/>
                  </a:lnTo>
                  <a:lnTo>
                    <a:pt x="214" y="610"/>
                  </a:lnTo>
                  <a:lnTo>
                    <a:pt x="245" y="618"/>
                  </a:lnTo>
                  <a:lnTo>
                    <a:pt x="275" y="623"/>
                  </a:lnTo>
                  <a:lnTo>
                    <a:pt x="305" y="626"/>
                  </a:lnTo>
                  <a:lnTo>
                    <a:pt x="336" y="625"/>
                  </a:lnTo>
                  <a:lnTo>
                    <a:pt x="366" y="621"/>
                  </a:lnTo>
                  <a:lnTo>
                    <a:pt x="395" y="616"/>
                  </a:lnTo>
                  <a:lnTo>
                    <a:pt x="423" y="607"/>
                  </a:lnTo>
                  <a:lnTo>
                    <a:pt x="452" y="594"/>
                  </a:lnTo>
                  <a:lnTo>
                    <a:pt x="478" y="580"/>
                  </a:lnTo>
                  <a:lnTo>
                    <a:pt x="503" y="562"/>
                  </a:lnTo>
                  <a:lnTo>
                    <a:pt x="527" y="543"/>
                  </a:lnTo>
                  <a:lnTo>
                    <a:pt x="548" y="521"/>
                  </a:lnTo>
                  <a:lnTo>
                    <a:pt x="568" y="496"/>
                  </a:lnTo>
                  <a:lnTo>
                    <a:pt x="586" y="469"/>
                  </a:lnTo>
                  <a:lnTo>
                    <a:pt x="600" y="443"/>
                  </a:lnTo>
                  <a:lnTo>
                    <a:pt x="611" y="414"/>
                  </a:lnTo>
                  <a:lnTo>
                    <a:pt x="620" y="384"/>
                  </a:lnTo>
                  <a:lnTo>
                    <a:pt x="625" y="353"/>
                  </a:lnTo>
                  <a:lnTo>
                    <a:pt x="628" y="323"/>
                  </a:lnTo>
                  <a:lnTo>
                    <a:pt x="627" y="293"/>
                  </a:lnTo>
                  <a:lnTo>
                    <a:pt x="625" y="262"/>
                  </a:lnTo>
                  <a:lnTo>
                    <a:pt x="618" y="232"/>
                  </a:lnTo>
                  <a:lnTo>
                    <a:pt x="609" y="202"/>
                  </a:lnTo>
                  <a:lnTo>
                    <a:pt x="596" y="175"/>
                  </a:lnTo>
                  <a:lnTo>
                    <a:pt x="582" y="148"/>
                  </a:lnTo>
                  <a:lnTo>
                    <a:pt x="564" y="123"/>
                  </a:lnTo>
                  <a:lnTo>
                    <a:pt x="545" y="100"/>
                  </a:lnTo>
                  <a:lnTo>
                    <a:pt x="521" y="79"/>
                  </a:lnTo>
                  <a:lnTo>
                    <a:pt x="498" y="59"/>
                  </a:lnTo>
                  <a:lnTo>
                    <a:pt x="471" y="41"/>
                  </a:lnTo>
                  <a:lnTo>
                    <a:pt x="443" y="27"/>
                  </a:lnTo>
                  <a:lnTo>
                    <a:pt x="414" y="16"/>
                  </a:lnTo>
                  <a:lnTo>
                    <a:pt x="386" y="7"/>
                  </a:lnTo>
                  <a:lnTo>
                    <a:pt x="355" y="2"/>
                  </a:lnTo>
                  <a:lnTo>
                    <a:pt x="325" y="0"/>
                  </a:lnTo>
                  <a:lnTo>
                    <a:pt x="295" y="0"/>
                  </a:lnTo>
                  <a:lnTo>
                    <a:pt x="264" y="4"/>
                  </a:lnTo>
                  <a:lnTo>
                    <a:pt x="234" y="11"/>
                  </a:lnTo>
                  <a:close/>
                  <a:moveTo>
                    <a:pt x="259" y="105"/>
                  </a:moveTo>
                  <a:lnTo>
                    <a:pt x="280" y="102"/>
                  </a:lnTo>
                  <a:lnTo>
                    <a:pt x="300" y="98"/>
                  </a:lnTo>
                  <a:lnTo>
                    <a:pt x="321" y="98"/>
                  </a:lnTo>
                  <a:lnTo>
                    <a:pt x="343" y="100"/>
                  </a:lnTo>
                  <a:lnTo>
                    <a:pt x="362" y="104"/>
                  </a:lnTo>
                  <a:lnTo>
                    <a:pt x="382" y="109"/>
                  </a:lnTo>
                  <a:lnTo>
                    <a:pt x="402" y="118"/>
                  </a:lnTo>
                  <a:lnTo>
                    <a:pt x="421" y="127"/>
                  </a:lnTo>
                  <a:lnTo>
                    <a:pt x="439" y="139"/>
                  </a:lnTo>
                  <a:lnTo>
                    <a:pt x="455" y="152"/>
                  </a:lnTo>
                  <a:lnTo>
                    <a:pt x="471" y="166"/>
                  </a:lnTo>
                  <a:lnTo>
                    <a:pt x="486" y="182"/>
                  </a:lnTo>
                  <a:lnTo>
                    <a:pt x="496" y="200"/>
                  </a:lnTo>
                  <a:lnTo>
                    <a:pt x="507" y="218"/>
                  </a:lnTo>
                  <a:lnTo>
                    <a:pt x="514" y="237"/>
                  </a:lnTo>
                  <a:lnTo>
                    <a:pt x="521" y="257"/>
                  </a:lnTo>
                  <a:lnTo>
                    <a:pt x="528" y="298"/>
                  </a:lnTo>
                  <a:lnTo>
                    <a:pt x="527" y="341"/>
                  </a:lnTo>
                  <a:lnTo>
                    <a:pt x="518" y="382"/>
                  </a:lnTo>
                  <a:lnTo>
                    <a:pt x="500" y="419"/>
                  </a:lnTo>
                  <a:lnTo>
                    <a:pt x="487" y="437"/>
                  </a:lnTo>
                  <a:lnTo>
                    <a:pt x="475" y="455"/>
                  </a:lnTo>
                  <a:lnTo>
                    <a:pt x="459" y="469"/>
                  </a:lnTo>
                  <a:lnTo>
                    <a:pt x="443" y="484"/>
                  </a:lnTo>
                  <a:lnTo>
                    <a:pt x="427" y="496"/>
                  </a:lnTo>
                  <a:lnTo>
                    <a:pt x="409" y="505"/>
                  </a:lnTo>
                  <a:lnTo>
                    <a:pt x="389" y="514"/>
                  </a:lnTo>
                  <a:lnTo>
                    <a:pt x="370" y="519"/>
                  </a:lnTo>
                  <a:lnTo>
                    <a:pt x="350" y="525"/>
                  </a:lnTo>
                  <a:lnTo>
                    <a:pt x="329" y="527"/>
                  </a:lnTo>
                  <a:lnTo>
                    <a:pt x="309" y="527"/>
                  </a:lnTo>
                  <a:lnTo>
                    <a:pt x="287" y="525"/>
                  </a:lnTo>
                  <a:lnTo>
                    <a:pt x="266" y="521"/>
                  </a:lnTo>
                  <a:lnTo>
                    <a:pt x="246" y="516"/>
                  </a:lnTo>
                  <a:lnTo>
                    <a:pt x="227" y="509"/>
                  </a:lnTo>
                  <a:lnTo>
                    <a:pt x="207" y="498"/>
                  </a:lnTo>
                  <a:lnTo>
                    <a:pt x="189" y="487"/>
                  </a:lnTo>
                  <a:lnTo>
                    <a:pt x="173" y="473"/>
                  </a:lnTo>
                  <a:lnTo>
                    <a:pt x="157" y="459"/>
                  </a:lnTo>
                  <a:lnTo>
                    <a:pt x="145" y="443"/>
                  </a:lnTo>
                  <a:lnTo>
                    <a:pt x="132" y="427"/>
                  </a:lnTo>
                  <a:lnTo>
                    <a:pt x="121" y="407"/>
                  </a:lnTo>
                  <a:lnTo>
                    <a:pt x="114" y="387"/>
                  </a:lnTo>
                  <a:lnTo>
                    <a:pt x="107" y="368"/>
                  </a:lnTo>
                  <a:lnTo>
                    <a:pt x="104" y="353"/>
                  </a:lnTo>
                  <a:lnTo>
                    <a:pt x="102" y="339"/>
                  </a:lnTo>
                  <a:lnTo>
                    <a:pt x="100" y="327"/>
                  </a:lnTo>
                  <a:lnTo>
                    <a:pt x="100" y="312"/>
                  </a:lnTo>
                  <a:lnTo>
                    <a:pt x="102" y="284"/>
                  </a:lnTo>
                  <a:lnTo>
                    <a:pt x="107" y="257"/>
                  </a:lnTo>
                  <a:lnTo>
                    <a:pt x="116" y="230"/>
                  </a:lnTo>
                  <a:lnTo>
                    <a:pt x="129" y="205"/>
                  </a:lnTo>
                  <a:lnTo>
                    <a:pt x="139" y="188"/>
                  </a:lnTo>
                  <a:lnTo>
                    <a:pt x="154" y="171"/>
                  </a:lnTo>
                  <a:lnTo>
                    <a:pt x="168" y="155"/>
                  </a:lnTo>
                  <a:lnTo>
                    <a:pt x="184" y="143"/>
                  </a:lnTo>
                  <a:lnTo>
                    <a:pt x="200" y="130"/>
                  </a:lnTo>
                  <a:lnTo>
                    <a:pt x="220" y="121"/>
                  </a:lnTo>
                  <a:lnTo>
                    <a:pt x="239" y="113"/>
                  </a:lnTo>
                  <a:lnTo>
                    <a:pt x="259" y="105"/>
                  </a:lnTo>
                  <a:close/>
                </a:path>
              </a:pathLst>
            </a:custGeom>
            <a:solidFill>
              <a:srgbClr val="FFFFFF"/>
            </a:solidFill>
            <a:ln w="9525">
              <a:noFill/>
              <a:round/>
              <a:headEnd/>
              <a:tailEnd/>
            </a:ln>
          </p:spPr>
          <p:txBody>
            <a:bodyPr/>
            <a:lstStyle/>
            <a:p>
              <a:endParaRPr lang="ja-JP" altLang="en-US"/>
            </a:p>
          </p:txBody>
        </p:sp>
        <p:sp>
          <p:nvSpPr>
            <p:cNvPr id="86" name="Freeform 49"/>
            <p:cNvSpPr>
              <a:spLocks/>
            </p:cNvSpPr>
            <p:nvPr/>
          </p:nvSpPr>
          <p:spPr bwMode="auto">
            <a:xfrm>
              <a:off x="2122" y="2668"/>
              <a:ext cx="198" cy="197"/>
            </a:xfrm>
            <a:custGeom>
              <a:avLst/>
              <a:gdLst>
                <a:gd name="T0" fmla="*/ 1 w 396"/>
                <a:gd name="T1" fmla="*/ 0 h 395"/>
                <a:gd name="T2" fmla="*/ 1 w 396"/>
                <a:gd name="T3" fmla="*/ 0 h 395"/>
                <a:gd name="T4" fmla="*/ 1 w 396"/>
                <a:gd name="T5" fmla="*/ 0 h 395"/>
                <a:gd name="T6" fmla="*/ 0 w 396"/>
                <a:gd name="T7" fmla="*/ 0 h 395"/>
                <a:gd name="T8" fmla="*/ 1 w 396"/>
                <a:gd name="T9" fmla="*/ 0 h 395"/>
                <a:gd name="T10" fmla="*/ 1 w 396"/>
                <a:gd name="T11" fmla="*/ 0 h 395"/>
                <a:gd name="T12" fmla="*/ 1 w 396"/>
                <a:gd name="T13" fmla="*/ 0 h 395"/>
                <a:gd name="T14" fmla="*/ 1 w 396"/>
                <a:gd name="T15" fmla="*/ 0 h 395"/>
                <a:gd name="T16" fmla="*/ 1 w 396"/>
                <a:gd name="T17" fmla="*/ 0 h 395"/>
                <a:gd name="T18" fmla="*/ 1 w 396"/>
                <a:gd name="T19" fmla="*/ 0 h 395"/>
                <a:gd name="T20" fmla="*/ 1 w 396"/>
                <a:gd name="T21" fmla="*/ 0 h 395"/>
                <a:gd name="T22" fmla="*/ 1 w 396"/>
                <a:gd name="T23" fmla="*/ 0 h 395"/>
                <a:gd name="T24" fmla="*/ 1 w 396"/>
                <a:gd name="T25" fmla="*/ 0 h 395"/>
                <a:gd name="T26" fmla="*/ 1 w 396"/>
                <a:gd name="T27" fmla="*/ 0 h 395"/>
                <a:gd name="T28" fmla="*/ 1 w 396"/>
                <a:gd name="T29" fmla="*/ 0 h 395"/>
                <a:gd name="T30" fmla="*/ 1 w 396"/>
                <a:gd name="T31" fmla="*/ 0 h 395"/>
                <a:gd name="T32" fmla="*/ 1 w 396"/>
                <a:gd name="T33" fmla="*/ 0 h 395"/>
                <a:gd name="T34" fmla="*/ 1 w 396"/>
                <a:gd name="T35" fmla="*/ 0 h 395"/>
                <a:gd name="T36" fmla="*/ 1 w 396"/>
                <a:gd name="T37" fmla="*/ 0 h 395"/>
                <a:gd name="T38" fmla="*/ 1 w 396"/>
                <a:gd name="T39" fmla="*/ 0 h 395"/>
                <a:gd name="T40" fmla="*/ 1 w 396"/>
                <a:gd name="T41" fmla="*/ 0 h 395"/>
                <a:gd name="T42" fmla="*/ 1 w 396"/>
                <a:gd name="T43" fmla="*/ 0 h 395"/>
                <a:gd name="T44" fmla="*/ 1 w 396"/>
                <a:gd name="T45" fmla="*/ 0 h 395"/>
                <a:gd name="T46" fmla="*/ 1 w 396"/>
                <a:gd name="T47" fmla="*/ 0 h 395"/>
                <a:gd name="T48" fmla="*/ 1 w 396"/>
                <a:gd name="T49" fmla="*/ 0 h 395"/>
                <a:gd name="T50" fmla="*/ 1 w 396"/>
                <a:gd name="T51" fmla="*/ 0 h 395"/>
                <a:gd name="T52" fmla="*/ 1 w 396"/>
                <a:gd name="T53" fmla="*/ 0 h 395"/>
                <a:gd name="T54" fmla="*/ 1 w 396"/>
                <a:gd name="T55" fmla="*/ 0 h 395"/>
                <a:gd name="T56" fmla="*/ 1 w 396"/>
                <a:gd name="T57" fmla="*/ 0 h 395"/>
                <a:gd name="T58" fmla="*/ 1 w 396"/>
                <a:gd name="T59" fmla="*/ 0 h 395"/>
                <a:gd name="T60" fmla="*/ 1 w 396"/>
                <a:gd name="T61" fmla="*/ 0 h 395"/>
                <a:gd name="T62" fmla="*/ 1 w 396"/>
                <a:gd name="T63" fmla="*/ 0 h 395"/>
                <a:gd name="T64" fmla="*/ 1 w 396"/>
                <a:gd name="T65" fmla="*/ 0 h 39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96"/>
                <a:gd name="T100" fmla="*/ 0 h 395"/>
                <a:gd name="T101" fmla="*/ 396 w 396"/>
                <a:gd name="T102" fmla="*/ 395 h 39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96" h="395">
                  <a:moveTo>
                    <a:pt x="27" y="98"/>
                  </a:moveTo>
                  <a:lnTo>
                    <a:pt x="11" y="134"/>
                  </a:lnTo>
                  <a:lnTo>
                    <a:pt x="2" y="173"/>
                  </a:lnTo>
                  <a:lnTo>
                    <a:pt x="0" y="211"/>
                  </a:lnTo>
                  <a:lnTo>
                    <a:pt x="7" y="248"/>
                  </a:lnTo>
                  <a:lnTo>
                    <a:pt x="20" y="284"/>
                  </a:lnTo>
                  <a:lnTo>
                    <a:pt x="39" y="316"/>
                  </a:lnTo>
                  <a:lnTo>
                    <a:pt x="66" y="345"/>
                  </a:lnTo>
                  <a:lnTo>
                    <a:pt x="98" y="368"/>
                  </a:lnTo>
                  <a:lnTo>
                    <a:pt x="134" y="384"/>
                  </a:lnTo>
                  <a:lnTo>
                    <a:pt x="173" y="393"/>
                  </a:lnTo>
                  <a:lnTo>
                    <a:pt x="211" y="395"/>
                  </a:lnTo>
                  <a:lnTo>
                    <a:pt x="248" y="387"/>
                  </a:lnTo>
                  <a:lnTo>
                    <a:pt x="284" y="375"/>
                  </a:lnTo>
                  <a:lnTo>
                    <a:pt x="318" y="355"/>
                  </a:lnTo>
                  <a:lnTo>
                    <a:pt x="346" y="328"/>
                  </a:lnTo>
                  <a:lnTo>
                    <a:pt x="370" y="296"/>
                  </a:lnTo>
                  <a:lnTo>
                    <a:pt x="386" y="261"/>
                  </a:lnTo>
                  <a:lnTo>
                    <a:pt x="395" y="221"/>
                  </a:lnTo>
                  <a:lnTo>
                    <a:pt x="396" y="184"/>
                  </a:lnTo>
                  <a:lnTo>
                    <a:pt x="391" y="146"/>
                  </a:lnTo>
                  <a:lnTo>
                    <a:pt x="377" y="111"/>
                  </a:lnTo>
                  <a:lnTo>
                    <a:pt x="357" y="77"/>
                  </a:lnTo>
                  <a:lnTo>
                    <a:pt x="330" y="48"/>
                  </a:lnTo>
                  <a:lnTo>
                    <a:pt x="298" y="25"/>
                  </a:lnTo>
                  <a:lnTo>
                    <a:pt x="263" y="9"/>
                  </a:lnTo>
                  <a:lnTo>
                    <a:pt x="223" y="0"/>
                  </a:lnTo>
                  <a:lnTo>
                    <a:pt x="186" y="0"/>
                  </a:lnTo>
                  <a:lnTo>
                    <a:pt x="148" y="5"/>
                  </a:lnTo>
                  <a:lnTo>
                    <a:pt x="113" y="20"/>
                  </a:lnTo>
                  <a:lnTo>
                    <a:pt x="79" y="39"/>
                  </a:lnTo>
                  <a:lnTo>
                    <a:pt x="50" y="66"/>
                  </a:lnTo>
                  <a:lnTo>
                    <a:pt x="27" y="98"/>
                  </a:lnTo>
                  <a:close/>
                </a:path>
              </a:pathLst>
            </a:custGeom>
            <a:solidFill>
              <a:srgbClr val="FFFFFF"/>
            </a:solidFill>
            <a:ln w="9525">
              <a:noFill/>
              <a:round/>
              <a:headEnd/>
              <a:tailEnd/>
            </a:ln>
          </p:spPr>
          <p:txBody>
            <a:bodyPr/>
            <a:lstStyle/>
            <a:p>
              <a:endParaRPr lang="ja-JP" altLang="en-US"/>
            </a:p>
          </p:txBody>
        </p:sp>
        <p:sp>
          <p:nvSpPr>
            <p:cNvPr id="87" name="Freeform 50"/>
            <p:cNvSpPr>
              <a:spLocks noEditPoints="1"/>
            </p:cNvSpPr>
            <p:nvPr/>
          </p:nvSpPr>
          <p:spPr bwMode="auto">
            <a:xfrm>
              <a:off x="2097" y="2643"/>
              <a:ext cx="247" cy="247"/>
            </a:xfrm>
            <a:custGeom>
              <a:avLst/>
              <a:gdLst>
                <a:gd name="T0" fmla="*/ 1 w 493"/>
                <a:gd name="T1" fmla="*/ 1 h 494"/>
                <a:gd name="T2" fmla="*/ 1 w 493"/>
                <a:gd name="T3" fmla="*/ 1 h 494"/>
                <a:gd name="T4" fmla="*/ 1 w 493"/>
                <a:gd name="T5" fmla="*/ 1 h 494"/>
                <a:gd name="T6" fmla="*/ 1 w 493"/>
                <a:gd name="T7" fmla="*/ 1 h 494"/>
                <a:gd name="T8" fmla="*/ 1 w 493"/>
                <a:gd name="T9" fmla="*/ 1 h 494"/>
                <a:gd name="T10" fmla="*/ 1 w 493"/>
                <a:gd name="T11" fmla="*/ 1 h 494"/>
                <a:gd name="T12" fmla="*/ 1 w 493"/>
                <a:gd name="T13" fmla="*/ 1 h 494"/>
                <a:gd name="T14" fmla="*/ 1 w 493"/>
                <a:gd name="T15" fmla="*/ 1 h 494"/>
                <a:gd name="T16" fmla="*/ 1 w 493"/>
                <a:gd name="T17" fmla="*/ 1 h 494"/>
                <a:gd name="T18" fmla="*/ 1 w 493"/>
                <a:gd name="T19" fmla="*/ 1 h 494"/>
                <a:gd name="T20" fmla="*/ 1 w 493"/>
                <a:gd name="T21" fmla="*/ 1 h 494"/>
                <a:gd name="T22" fmla="*/ 1 w 493"/>
                <a:gd name="T23" fmla="*/ 1 h 494"/>
                <a:gd name="T24" fmla="*/ 1 w 493"/>
                <a:gd name="T25" fmla="*/ 1 h 494"/>
                <a:gd name="T26" fmla="*/ 1 w 493"/>
                <a:gd name="T27" fmla="*/ 1 h 494"/>
                <a:gd name="T28" fmla="*/ 1 w 493"/>
                <a:gd name="T29" fmla="*/ 1 h 494"/>
                <a:gd name="T30" fmla="*/ 1 w 493"/>
                <a:gd name="T31" fmla="*/ 1 h 494"/>
                <a:gd name="T32" fmla="*/ 1 w 493"/>
                <a:gd name="T33" fmla="*/ 1 h 494"/>
                <a:gd name="T34" fmla="*/ 1 w 493"/>
                <a:gd name="T35" fmla="*/ 1 h 494"/>
                <a:gd name="T36" fmla="*/ 1 w 493"/>
                <a:gd name="T37" fmla="*/ 1 h 494"/>
                <a:gd name="T38" fmla="*/ 1 w 493"/>
                <a:gd name="T39" fmla="*/ 1 h 494"/>
                <a:gd name="T40" fmla="*/ 1 w 493"/>
                <a:gd name="T41" fmla="*/ 1 h 494"/>
                <a:gd name="T42" fmla="*/ 1 w 493"/>
                <a:gd name="T43" fmla="*/ 0 h 494"/>
                <a:gd name="T44" fmla="*/ 1 w 493"/>
                <a:gd name="T45" fmla="*/ 1 h 494"/>
                <a:gd name="T46" fmla="*/ 1 w 493"/>
                <a:gd name="T47" fmla="*/ 1 h 494"/>
                <a:gd name="T48" fmla="*/ 1 w 493"/>
                <a:gd name="T49" fmla="*/ 1 h 494"/>
                <a:gd name="T50" fmla="*/ 1 w 493"/>
                <a:gd name="T51" fmla="*/ 1 h 494"/>
                <a:gd name="T52" fmla="*/ 1 w 493"/>
                <a:gd name="T53" fmla="*/ 1 h 494"/>
                <a:gd name="T54" fmla="*/ 1 w 493"/>
                <a:gd name="T55" fmla="*/ 1 h 494"/>
                <a:gd name="T56" fmla="*/ 1 w 493"/>
                <a:gd name="T57" fmla="*/ 1 h 494"/>
                <a:gd name="T58" fmla="*/ 1 w 493"/>
                <a:gd name="T59" fmla="*/ 1 h 494"/>
                <a:gd name="T60" fmla="*/ 1 w 493"/>
                <a:gd name="T61" fmla="*/ 1 h 494"/>
                <a:gd name="T62" fmla="*/ 1 w 493"/>
                <a:gd name="T63" fmla="*/ 1 h 494"/>
                <a:gd name="T64" fmla="*/ 1 w 493"/>
                <a:gd name="T65" fmla="*/ 1 h 494"/>
                <a:gd name="T66" fmla="*/ 1 w 493"/>
                <a:gd name="T67" fmla="*/ 1 h 494"/>
                <a:gd name="T68" fmla="*/ 1 w 493"/>
                <a:gd name="T69" fmla="*/ 1 h 494"/>
                <a:gd name="T70" fmla="*/ 1 w 493"/>
                <a:gd name="T71" fmla="*/ 1 h 494"/>
                <a:gd name="T72" fmla="*/ 1 w 493"/>
                <a:gd name="T73" fmla="*/ 1 h 494"/>
                <a:gd name="T74" fmla="*/ 1 w 493"/>
                <a:gd name="T75" fmla="*/ 1 h 494"/>
                <a:gd name="T76" fmla="*/ 1 w 493"/>
                <a:gd name="T77" fmla="*/ 1 h 494"/>
                <a:gd name="T78" fmla="*/ 1 w 493"/>
                <a:gd name="T79" fmla="*/ 1 h 494"/>
                <a:gd name="T80" fmla="*/ 1 w 493"/>
                <a:gd name="T81" fmla="*/ 1 h 494"/>
                <a:gd name="T82" fmla="*/ 1 w 493"/>
                <a:gd name="T83" fmla="*/ 1 h 494"/>
                <a:gd name="T84" fmla="*/ 1 w 493"/>
                <a:gd name="T85" fmla="*/ 1 h 494"/>
                <a:gd name="T86" fmla="*/ 1 w 493"/>
                <a:gd name="T87" fmla="*/ 1 h 494"/>
                <a:gd name="T88" fmla="*/ 1 w 493"/>
                <a:gd name="T89" fmla="*/ 1 h 494"/>
                <a:gd name="T90" fmla="*/ 1 w 493"/>
                <a:gd name="T91" fmla="*/ 1 h 494"/>
                <a:gd name="T92" fmla="*/ 1 w 493"/>
                <a:gd name="T93" fmla="*/ 1 h 494"/>
                <a:gd name="T94" fmla="*/ 1 w 493"/>
                <a:gd name="T95" fmla="*/ 1 h 494"/>
                <a:gd name="T96" fmla="*/ 1 w 493"/>
                <a:gd name="T97" fmla="*/ 1 h 494"/>
                <a:gd name="T98" fmla="*/ 1 w 493"/>
                <a:gd name="T99" fmla="*/ 1 h 494"/>
                <a:gd name="T100" fmla="*/ 1 w 493"/>
                <a:gd name="T101" fmla="*/ 1 h 494"/>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493"/>
                <a:gd name="T154" fmla="*/ 0 h 494"/>
                <a:gd name="T155" fmla="*/ 493 w 493"/>
                <a:gd name="T156" fmla="*/ 494 h 494"/>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493" h="494">
                  <a:moveTo>
                    <a:pt x="32" y="123"/>
                  </a:moveTo>
                  <a:lnTo>
                    <a:pt x="32" y="123"/>
                  </a:lnTo>
                  <a:lnTo>
                    <a:pt x="12" y="168"/>
                  </a:lnTo>
                  <a:lnTo>
                    <a:pt x="2" y="214"/>
                  </a:lnTo>
                  <a:lnTo>
                    <a:pt x="0" y="262"/>
                  </a:lnTo>
                  <a:lnTo>
                    <a:pt x="7" y="311"/>
                  </a:lnTo>
                  <a:lnTo>
                    <a:pt x="14" y="334"/>
                  </a:lnTo>
                  <a:lnTo>
                    <a:pt x="25" y="357"/>
                  </a:lnTo>
                  <a:lnTo>
                    <a:pt x="37" y="378"/>
                  </a:lnTo>
                  <a:lnTo>
                    <a:pt x="50" y="398"/>
                  </a:lnTo>
                  <a:lnTo>
                    <a:pt x="66" y="416"/>
                  </a:lnTo>
                  <a:lnTo>
                    <a:pt x="84" y="432"/>
                  </a:lnTo>
                  <a:lnTo>
                    <a:pt x="102" y="448"/>
                  </a:lnTo>
                  <a:lnTo>
                    <a:pt x="123" y="461"/>
                  </a:lnTo>
                  <a:lnTo>
                    <a:pt x="144" y="471"/>
                  </a:lnTo>
                  <a:lnTo>
                    <a:pt x="168" y="482"/>
                  </a:lnTo>
                  <a:lnTo>
                    <a:pt x="191" y="487"/>
                  </a:lnTo>
                  <a:lnTo>
                    <a:pt x="214" y="493"/>
                  </a:lnTo>
                  <a:lnTo>
                    <a:pt x="237" y="494"/>
                  </a:lnTo>
                  <a:lnTo>
                    <a:pt x="262" y="494"/>
                  </a:lnTo>
                  <a:lnTo>
                    <a:pt x="286" y="491"/>
                  </a:lnTo>
                  <a:lnTo>
                    <a:pt x="311" y="486"/>
                  </a:lnTo>
                  <a:lnTo>
                    <a:pt x="334" y="478"/>
                  </a:lnTo>
                  <a:lnTo>
                    <a:pt x="355" y="469"/>
                  </a:lnTo>
                  <a:lnTo>
                    <a:pt x="377" y="457"/>
                  </a:lnTo>
                  <a:lnTo>
                    <a:pt x="396" y="445"/>
                  </a:lnTo>
                  <a:lnTo>
                    <a:pt x="414" y="428"/>
                  </a:lnTo>
                  <a:lnTo>
                    <a:pt x="432" y="411"/>
                  </a:lnTo>
                  <a:lnTo>
                    <a:pt x="446" y="393"/>
                  </a:lnTo>
                  <a:lnTo>
                    <a:pt x="460" y="371"/>
                  </a:lnTo>
                  <a:lnTo>
                    <a:pt x="480" y="325"/>
                  </a:lnTo>
                  <a:lnTo>
                    <a:pt x="493" y="279"/>
                  </a:lnTo>
                  <a:lnTo>
                    <a:pt x="493" y="230"/>
                  </a:lnTo>
                  <a:lnTo>
                    <a:pt x="485" y="184"/>
                  </a:lnTo>
                  <a:lnTo>
                    <a:pt x="469" y="139"/>
                  </a:lnTo>
                  <a:lnTo>
                    <a:pt x="444" y="98"/>
                  </a:lnTo>
                  <a:lnTo>
                    <a:pt x="412" y="63"/>
                  </a:lnTo>
                  <a:lnTo>
                    <a:pt x="371" y="32"/>
                  </a:lnTo>
                  <a:lnTo>
                    <a:pt x="348" y="22"/>
                  </a:lnTo>
                  <a:lnTo>
                    <a:pt x="325" y="13"/>
                  </a:lnTo>
                  <a:lnTo>
                    <a:pt x="302" y="6"/>
                  </a:lnTo>
                  <a:lnTo>
                    <a:pt x="277" y="2"/>
                  </a:lnTo>
                  <a:lnTo>
                    <a:pt x="253" y="0"/>
                  </a:lnTo>
                  <a:lnTo>
                    <a:pt x="228" y="0"/>
                  </a:lnTo>
                  <a:lnTo>
                    <a:pt x="205" y="4"/>
                  </a:lnTo>
                  <a:lnTo>
                    <a:pt x="182" y="7"/>
                  </a:lnTo>
                  <a:lnTo>
                    <a:pt x="159" y="16"/>
                  </a:lnTo>
                  <a:lnTo>
                    <a:pt x="137" y="25"/>
                  </a:lnTo>
                  <a:lnTo>
                    <a:pt x="116" y="36"/>
                  </a:lnTo>
                  <a:lnTo>
                    <a:pt x="96" y="50"/>
                  </a:lnTo>
                  <a:lnTo>
                    <a:pt x="78" y="66"/>
                  </a:lnTo>
                  <a:lnTo>
                    <a:pt x="61" y="82"/>
                  </a:lnTo>
                  <a:lnTo>
                    <a:pt x="46" y="102"/>
                  </a:lnTo>
                  <a:lnTo>
                    <a:pt x="32" y="123"/>
                  </a:lnTo>
                  <a:close/>
                  <a:moveTo>
                    <a:pt x="321" y="118"/>
                  </a:moveTo>
                  <a:lnTo>
                    <a:pt x="344" y="136"/>
                  </a:lnTo>
                  <a:lnTo>
                    <a:pt x="364" y="157"/>
                  </a:lnTo>
                  <a:lnTo>
                    <a:pt x="380" y="182"/>
                  </a:lnTo>
                  <a:lnTo>
                    <a:pt x="389" y="209"/>
                  </a:lnTo>
                  <a:lnTo>
                    <a:pt x="394" y="236"/>
                  </a:lnTo>
                  <a:lnTo>
                    <a:pt x="394" y="266"/>
                  </a:lnTo>
                  <a:lnTo>
                    <a:pt x="387" y="295"/>
                  </a:lnTo>
                  <a:lnTo>
                    <a:pt x="375" y="321"/>
                  </a:lnTo>
                  <a:lnTo>
                    <a:pt x="368" y="334"/>
                  </a:lnTo>
                  <a:lnTo>
                    <a:pt x="357" y="345"/>
                  </a:lnTo>
                  <a:lnTo>
                    <a:pt x="348" y="355"/>
                  </a:lnTo>
                  <a:lnTo>
                    <a:pt x="337" y="364"/>
                  </a:lnTo>
                  <a:lnTo>
                    <a:pt x="325" y="373"/>
                  </a:lnTo>
                  <a:lnTo>
                    <a:pt x="312" y="380"/>
                  </a:lnTo>
                  <a:lnTo>
                    <a:pt x="298" y="386"/>
                  </a:lnTo>
                  <a:lnTo>
                    <a:pt x="284" y="389"/>
                  </a:lnTo>
                  <a:lnTo>
                    <a:pt x="269" y="393"/>
                  </a:lnTo>
                  <a:lnTo>
                    <a:pt x="255" y="395"/>
                  </a:lnTo>
                  <a:lnTo>
                    <a:pt x="241" y="395"/>
                  </a:lnTo>
                  <a:lnTo>
                    <a:pt x="227" y="393"/>
                  </a:lnTo>
                  <a:lnTo>
                    <a:pt x="212" y="391"/>
                  </a:lnTo>
                  <a:lnTo>
                    <a:pt x="198" y="387"/>
                  </a:lnTo>
                  <a:lnTo>
                    <a:pt x="186" y="382"/>
                  </a:lnTo>
                  <a:lnTo>
                    <a:pt x="171" y="375"/>
                  </a:lnTo>
                  <a:lnTo>
                    <a:pt x="159" y="368"/>
                  </a:lnTo>
                  <a:lnTo>
                    <a:pt x="148" y="357"/>
                  </a:lnTo>
                  <a:lnTo>
                    <a:pt x="137" y="348"/>
                  </a:lnTo>
                  <a:lnTo>
                    <a:pt x="128" y="337"/>
                  </a:lnTo>
                  <a:lnTo>
                    <a:pt x="121" y="325"/>
                  </a:lnTo>
                  <a:lnTo>
                    <a:pt x="114" y="312"/>
                  </a:lnTo>
                  <a:lnTo>
                    <a:pt x="109" y="300"/>
                  </a:lnTo>
                  <a:lnTo>
                    <a:pt x="103" y="286"/>
                  </a:lnTo>
                  <a:lnTo>
                    <a:pt x="102" y="275"/>
                  </a:lnTo>
                  <a:lnTo>
                    <a:pt x="100" y="266"/>
                  </a:lnTo>
                  <a:lnTo>
                    <a:pt x="98" y="255"/>
                  </a:lnTo>
                  <a:lnTo>
                    <a:pt x="98" y="246"/>
                  </a:lnTo>
                  <a:lnTo>
                    <a:pt x="100" y="227"/>
                  </a:lnTo>
                  <a:lnTo>
                    <a:pt x="103" y="209"/>
                  </a:lnTo>
                  <a:lnTo>
                    <a:pt x="109" y="189"/>
                  </a:lnTo>
                  <a:lnTo>
                    <a:pt x="118" y="173"/>
                  </a:lnTo>
                  <a:lnTo>
                    <a:pt x="136" y="148"/>
                  </a:lnTo>
                  <a:lnTo>
                    <a:pt x="157" y="129"/>
                  </a:lnTo>
                  <a:lnTo>
                    <a:pt x="182" y="114"/>
                  </a:lnTo>
                  <a:lnTo>
                    <a:pt x="209" y="104"/>
                  </a:lnTo>
                  <a:lnTo>
                    <a:pt x="236" y="98"/>
                  </a:lnTo>
                  <a:lnTo>
                    <a:pt x="266" y="100"/>
                  </a:lnTo>
                  <a:lnTo>
                    <a:pt x="294" y="105"/>
                  </a:lnTo>
                  <a:lnTo>
                    <a:pt x="321" y="118"/>
                  </a:lnTo>
                  <a:close/>
                </a:path>
              </a:pathLst>
            </a:custGeom>
            <a:solidFill>
              <a:srgbClr val="FFFFFF"/>
            </a:solidFill>
            <a:ln w="9525">
              <a:noFill/>
              <a:round/>
              <a:headEnd/>
              <a:tailEnd/>
            </a:ln>
          </p:spPr>
          <p:txBody>
            <a:bodyPr/>
            <a:lstStyle/>
            <a:p>
              <a:endParaRPr lang="ja-JP" altLang="en-US"/>
            </a:p>
          </p:txBody>
        </p:sp>
        <p:sp>
          <p:nvSpPr>
            <p:cNvPr id="88" name="Freeform 51"/>
            <p:cNvSpPr>
              <a:spLocks/>
            </p:cNvSpPr>
            <p:nvPr/>
          </p:nvSpPr>
          <p:spPr bwMode="auto">
            <a:xfrm>
              <a:off x="2188" y="2733"/>
              <a:ext cx="66" cy="66"/>
            </a:xfrm>
            <a:custGeom>
              <a:avLst/>
              <a:gdLst>
                <a:gd name="T0" fmla="*/ 1 w 132"/>
                <a:gd name="T1" fmla="*/ 1 h 132"/>
                <a:gd name="T2" fmla="*/ 0 w 132"/>
                <a:gd name="T3" fmla="*/ 1 h 132"/>
                <a:gd name="T4" fmla="*/ 1 w 132"/>
                <a:gd name="T5" fmla="*/ 1 h 132"/>
                <a:gd name="T6" fmla="*/ 1 w 132"/>
                <a:gd name="T7" fmla="*/ 1 h 132"/>
                <a:gd name="T8" fmla="*/ 1 w 132"/>
                <a:gd name="T9" fmla="*/ 1 h 132"/>
                <a:gd name="T10" fmla="*/ 1 w 132"/>
                <a:gd name="T11" fmla="*/ 1 h 132"/>
                <a:gd name="T12" fmla="*/ 1 w 132"/>
                <a:gd name="T13" fmla="*/ 1 h 132"/>
                <a:gd name="T14" fmla="*/ 1 w 132"/>
                <a:gd name="T15" fmla="*/ 1 h 132"/>
                <a:gd name="T16" fmla="*/ 1 w 132"/>
                <a:gd name="T17" fmla="*/ 1 h 132"/>
                <a:gd name="T18" fmla="*/ 1 w 132"/>
                <a:gd name="T19" fmla="*/ 1 h 132"/>
                <a:gd name="T20" fmla="*/ 1 w 132"/>
                <a:gd name="T21" fmla="*/ 1 h 132"/>
                <a:gd name="T22" fmla="*/ 1 w 132"/>
                <a:gd name="T23" fmla="*/ 1 h 132"/>
                <a:gd name="T24" fmla="*/ 1 w 132"/>
                <a:gd name="T25" fmla="*/ 1 h 132"/>
                <a:gd name="T26" fmla="*/ 1 w 132"/>
                <a:gd name="T27" fmla="*/ 1 h 132"/>
                <a:gd name="T28" fmla="*/ 1 w 132"/>
                <a:gd name="T29" fmla="*/ 1 h 132"/>
                <a:gd name="T30" fmla="*/ 1 w 132"/>
                <a:gd name="T31" fmla="*/ 1 h 132"/>
                <a:gd name="T32" fmla="*/ 1 w 132"/>
                <a:gd name="T33" fmla="*/ 1 h 132"/>
                <a:gd name="T34" fmla="*/ 1 w 132"/>
                <a:gd name="T35" fmla="*/ 1 h 132"/>
                <a:gd name="T36" fmla="*/ 1 w 132"/>
                <a:gd name="T37" fmla="*/ 0 h 132"/>
                <a:gd name="T38" fmla="*/ 1 w 132"/>
                <a:gd name="T39" fmla="*/ 0 h 132"/>
                <a:gd name="T40" fmla="*/ 1 w 132"/>
                <a:gd name="T41" fmla="*/ 1 h 132"/>
                <a:gd name="T42" fmla="*/ 1 w 132"/>
                <a:gd name="T43" fmla="*/ 1 h 132"/>
                <a:gd name="T44" fmla="*/ 1 w 132"/>
                <a:gd name="T45" fmla="*/ 1 h 132"/>
                <a:gd name="T46" fmla="*/ 1 w 132"/>
                <a:gd name="T47" fmla="*/ 1 h 132"/>
                <a:gd name="T48" fmla="*/ 1 w 132"/>
                <a:gd name="T49" fmla="*/ 1 h 13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32"/>
                <a:gd name="T76" fmla="*/ 0 h 132"/>
                <a:gd name="T77" fmla="*/ 132 w 132"/>
                <a:gd name="T78" fmla="*/ 132 h 132"/>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32" h="132">
                  <a:moveTo>
                    <a:pt x="9" y="34"/>
                  </a:moveTo>
                  <a:lnTo>
                    <a:pt x="0" y="59"/>
                  </a:lnTo>
                  <a:lnTo>
                    <a:pt x="4" y="84"/>
                  </a:lnTo>
                  <a:lnTo>
                    <a:pt x="14" y="106"/>
                  </a:lnTo>
                  <a:lnTo>
                    <a:pt x="34" y="124"/>
                  </a:lnTo>
                  <a:lnTo>
                    <a:pt x="47" y="129"/>
                  </a:lnTo>
                  <a:lnTo>
                    <a:pt x="59" y="132"/>
                  </a:lnTo>
                  <a:lnTo>
                    <a:pt x="72" y="132"/>
                  </a:lnTo>
                  <a:lnTo>
                    <a:pt x="84" y="131"/>
                  </a:lnTo>
                  <a:lnTo>
                    <a:pt x="95" y="125"/>
                  </a:lnTo>
                  <a:lnTo>
                    <a:pt x="106" y="120"/>
                  </a:lnTo>
                  <a:lnTo>
                    <a:pt x="116" y="111"/>
                  </a:lnTo>
                  <a:lnTo>
                    <a:pt x="123" y="100"/>
                  </a:lnTo>
                  <a:lnTo>
                    <a:pt x="132" y="75"/>
                  </a:lnTo>
                  <a:lnTo>
                    <a:pt x="131" y="50"/>
                  </a:lnTo>
                  <a:lnTo>
                    <a:pt x="120" y="27"/>
                  </a:lnTo>
                  <a:lnTo>
                    <a:pt x="100" y="9"/>
                  </a:lnTo>
                  <a:lnTo>
                    <a:pt x="88" y="4"/>
                  </a:lnTo>
                  <a:lnTo>
                    <a:pt x="75" y="0"/>
                  </a:lnTo>
                  <a:lnTo>
                    <a:pt x="63" y="0"/>
                  </a:lnTo>
                  <a:lnTo>
                    <a:pt x="50" y="2"/>
                  </a:lnTo>
                  <a:lnTo>
                    <a:pt x="38" y="8"/>
                  </a:lnTo>
                  <a:lnTo>
                    <a:pt x="27" y="15"/>
                  </a:lnTo>
                  <a:lnTo>
                    <a:pt x="16" y="24"/>
                  </a:lnTo>
                  <a:lnTo>
                    <a:pt x="9" y="34"/>
                  </a:lnTo>
                  <a:close/>
                </a:path>
              </a:pathLst>
            </a:custGeom>
            <a:solidFill>
              <a:srgbClr val="FFFFFF"/>
            </a:solidFill>
            <a:ln w="9525">
              <a:noFill/>
              <a:round/>
              <a:headEnd/>
              <a:tailEnd/>
            </a:ln>
          </p:spPr>
          <p:txBody>
            <a:bodyPr/>
            <a:lstStyle/>
            <a:p>
              <a:endParaRPr lang="ja-JP" altLang="en-US"/>
            </a:p>
          </p:txBody>
        </p:sp>
        <p:sp>
          <p:nvSpPr>
            <p:cNvPr id="89" name="Freeform 52"/>
            <p:cNvSpPr>
              <a:spLocks noEditPoints="1"/>
            </p:cNvSpPr>
            <p:nvPr/>
          </p:nvSpPr>
          <p:spPr bwMode="auto">
            <a:xfrm>
              <a:off x="2163" y="2709"/>
              <a:ext cx="116" cy="115"/>
            </a:xfrm>
            <a:custGeom>
              <a:avLst/>
              <a:gdLst>
                <a:gd name="T0" fmla="*/ 1 w 232"/>
                <a:gd name="T1" fmla="*/ 1 h 230"/>
                <a:gd name="T2" fmla="*/ 1 w 232"/>
                <a:gd name="T3" fmla="*/ 1 h 230"/>
                <a:gd name="T4" fmla="*/ 0 w 232"/>
                <a:gd name="T5" fmla="*/ 1 h 230"/>
                <a:gd name="T6" fmla="*/ 1 w 232"/>
                <a:gd name="T7" fmla="*/ 1 h 230"/>
                <a:gd name="T8" fmla="*/ 1 w 232"/>
                <a:gd name="T9" fmla="*/ 1 h 230"/>
                <a:gd name="T10" fmla="*/ 1 w 232"/>
                <a:gd name="T11" fmla="*/ 1 h 230"/>
                <a:gd name="T12" fmla="*/ 1 w 232"/>
                <a:gd name="T13" fmla="*/ 1 h 230"/>
                <a:gd name="T14" fmla="*/ 1 w 232"/>
                <a:gd name="T15" fmla="*/ 1 h 230"/>
                <a:gd name="T16" fmla="*/ 1 w 232"/>
                <a:gd name="T17" fmla="*/ 1 h 230"/>
                <a:gd name="T18" fmla="*/ 1 w 232"/>
                <a:gd name="T19" fmla="*/ 1 h 230"/>
                <a:gd name="T20" fmla="*/ 1 w 232"/>
                <a:gd name="T21" fmla="*/ 1 h 230"/>
                <a:gd name="T22" fmla="*/ 1 w 232"/>
                <a:gd name="T23" fmla="*/ 1 h 230"/>
                <a:gd name="T24" fmla="*/ 1 w 232"/>
                <a:gd name="T25" fmla="*/ 1 h 230"/>
                <a:gd name="T26" fmla="*/ 1 w 232"/>
                <a:gd name="T27" fmla="*/ 1 h 230"/>
                <a:gd name="T28" fmla="*/ 1 w 232"/>
                <a:gd name="T29" fmla="*/ 1 h 230"/>
                <a:gd name="T30" fmla="*/ 1 w 232"/>
                <a:gd name="T31" fmla="*/ 1 h 230"/>
                <a:gd name="T32" fmla="*/ 1 w 232"/>
                <a:gd name="T33" fmla="*/ 1 h 230"/>
                <a:gd name="T34" fmla="*/ 1 w 232"/>
                <a:gd name="T35" fmla="*/ 1 h 230"/>
                <a:gd name="T36" fmla="*/ 1 w 232"/>
                <a:gd name="T37" fmla="*/ 1 h 230"/>
                <a:gd name="T38" fmla="*/ 1 w 232"/>
                <a:gd name="T39" fmla="*/ 1 h 230"/>
                <a:gd name="T40" fmla="*/ 1 w 232"/>
                <a:gd name="T41" fmla="*/ 1 h 230"/>
                <a:gd name="T42" fmla="*/ 1 w 232"/>
                <a:gd name="T43" fmla="*/ 1 h 230"/>
                <a:gd name="T44" fmla="*/ 1 w 232"/>
                <a:gd name="T45" fmla="*/ 1 h 230"/>
                <a:gd name="T46" fmla="*/ 1 w 232"/>
                <a:gd name="T47" fmla="*/ 0 h 230"/>
                <a:gd name="T48" fmla="*/ 1 w 232"/>
                <a:gd name="T49" fmla="*/ 1 h 230"/>
                <a:gd name="T50" fmla="*/ 1 w 232"/>
                <a:gd name="T51" fmla="*/ 1 h 230"/>
                <a:gd name="T52" fmla="*/ 1 w 232"/>
                <a:gd name="T53" fmla="*/ 1 h 230"/>
                <a:gd name="T54" fmla="*/ 1 w 232"/>
                <a:gd name="T55" fmla="*/ 1 h 230"/>
                <a:gd name="T56" fmla="*/ 1 w 232"/>
                <a:gd name="T57" fmla="*/ 1 h 230"/>
                <a:gd name="T58" fmla="*/ 1 w 232"/>
                <a:gd name="T59" fmla="*/ 1 h 230"/>
                <a:gd name="T60" fmla="*/ 1 w 232"/>
                <a:gd name="T61" fmla="*/ 1 h 230"/>
                <a:gd name="T62" fmla="*/ 1 w 232"/>
                <a:gd name="T63" fmla="*/ 1 h 230"/>
                <a:gd name="T64" fmla="*/ 1 w 232"/>
                <a:gd name="T65" fmla="*/ 1 h 230"/>
                <a:gd name="T66" fmla="*/ 1 w 232"/>
                <a:gd name="T67" fmla="*/ 1 h 230"/>
                <a:gd name="T68" fmla="*/ 1 w 232"/>
                <a:gd name="T69" fmla="*/ 1 h 230"/>
                <a:gd name="T70" fmla="*/ 1 w 232"/>
                <a:gd name="T71" fmla="*/ 1 h 230"/>
                <a:gd name="T72" fmla="*/ 1 w 232"/>
                <a:gd name="T73" fmla="*/ 1 h 230"/>
                <a:gd name="T74" fmla="*/ 1 w 232"/>
                <a:gd name="T75" fmla="*/ 1 h 230"/>
                <a:gd name="T76" fmla="*/ 1 w 232"/>
                <a:gd name="T77" fmla="*/ 1 h 230"/>
                <a:gd name="T78" fmla="*/ 1 w 232"/>
                <a:gd name="T79" fmla="*/ 1 h 230"/>
                <a:gd name="T80" fmla="*/ 1 w 232"/>
                <a:gd name="T81" fmla="*/ 1 h 230"/>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232"/>
                <a:gd name="T124" fmla="*/ 0 h 230"/>
                <a:gd name="T125" fmla="*/ 232 w 232"/>
                <a:gd name="T126" fmla="*/ 230 h 230"/>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232" h="230">
                  <a:moveTo>
                    <a:pt x="16" y="57"/>
                  </a:moveTo>
                  <a:lnTo>
                    <a:pt x="9" y="72"/>
                  </a:lnTo>
                  <a:lnTo>
                    <a:pt x="4" y="86"/>
                  </a:lnTo>
                  <a:lnTo>
                    <a:pt x="2" y="100"/>
                  </a:lnTo>
                  <a:lnTo>
                    <a:pt x="0" y="114"/>
                  </a:lnTo>
                  <a:lnTo>
                    <a:pt x="0" y="122"/>
                  </a:lnTo>
                  <a:lnTo>
                    <a:pt x="2" y="129"/>
                  </a:lnTo>
                  <a:lnTo>
                    <a:pt x="2" y="138"/>
                  </a:lnTo>
                  <a:lnTo>
                    <a:pt x="4" y="145"/>
                  </a:lnTo>
                  <a:lnTo>
                    <a:pt x="7" y="155"/>
                  </a:lnTo>
                  <a:lnTo>
                    <a:pt x="13" y="166"/>
                  </a:lnTo>
                  <a:lnTo>
                    <a:pt x="18" y="177"/>
                  </a:lnTo>
                  <a:lnTo>
                    <a:pt x="25" y="186"/>
                  </a:lnTo>
                  <a:lnTo>
                    <a:pt x="32" y="195"/>
                  </a:lnTo>
                  <a:lnTo>
                    <a:pt x="41" y="202"/>
                  </a:lnTo>
                  <a:lnTo>
                    <a:pt x="50" y="209"/>
                  </a:lnTo>
                  <a:lnTo>
                    <a:pt x="59" y="214"/>
                  </a:lnTo>
                  <a:lnTo>
                    <a:pt x="70" y="220"/>
                  </a:lnTo>
                  <a:lnTo>
                    <a:pt x="81" y="223"/>
                  </a:lnTo>
                  <a:lnTo>
                    <a:pt x="91" y="227"/>
                  </a:lnTo>
                  <a:lnTo>
                    <a:pt x="102" y="229"/>
                  </a:lnTo>
                  <a:lnTo>
                    <a:pt x="113" y="230"/>
                  </a:lnTo>
                  <a:lnTo>
                    <a:pt x="123" y="230"/>
                  </a:lnTo>
                  <a:lnTo>
                    <a:pt x="136" y="229"/>
                  </a:lnTo>
                  <a:lnTo>
                    <a:pt x="147" y="227"/>
                  </a:lnTo>
                  <a:lnTo>
                    <a:pt x="157" y="223"/>
                  </a:lnTo>
                  <a:lnTo>
                    <a:pt x="168" y="218"/>
                  </a:lnTo>
                  <a:lnTo>
                    <a:pt x="177" y="213"/>
                  </a:lnTo>
                  <a:lnTo>
                    <a:pt x="186" y="207"/>
                  </a:lnTo>
                  <a:lnTo>
                    <a:pt x="195" y="200"/>
                  </a:lnTo>
                  <a:lnTo>
                    <a:pt x="202" y="191"/>
                  </a:lnTo>
                  <a:lnTo>
                    <a:pt x="209" y="182"/>
                  </a:lnTo>
                  <a:lnTo>
                    <a:pt x="216" y="173"/>
                  </a:lnTo>
                  <a:lnTo>
                    <a:pt x="225" y="152"/>
                  </a:lnTo>
                  <a:lnTo>
                    <a:pt x="230" y="130"/>
                  </a:lnTo>
                  <a:lnTo>
                    <a:pt x="232" y="107"/>
                  </a:lnTo>
                  <a:lnTo>
                    <a:pt x="229" y="86"/>
                  </a:lnTo>
                  <a:lnTo>
                    <a:pt x="225" y="75"/>
                  </a:lnTo>
                  <a:lnTo>
                    <a:pt x="220" y="64"/>
                  </a:lnTo>
                  <a:lnTo>
                    <a:pt x="214" y="54"/>
                  </a:lnTo>
                  <a:lnTo>
                    <a:pt x="207" y="45"/>
                  </a:lnTo>
                  <a:lnTo>
                    <a:pt x="200" y="36"/>
                  </a:lnTo>
                  <a:lnTo>
                    <a:pt x="191" y="29"/>
                  </a:lnTo>
                  <a:lnTo>
                    <a:pt x="182" y="22"/>
                  </a:lnTo>
                  <a:lnTo>
                    <a:pt x="173" y="14"/>
                  </a:lnTo>
                  <a:lnTo>
                    <a:pt x="152" y="6"/>
                  </a:lnTo>
                  <a:lnTo>
                    <a:pt x="131" y="0"/>
                  </a:lnTo>
                  <a:lnTo>
                    <a:pt x="109" y="0"/>
                  </a:lnTo>
                  <a:lnTo>
                    <a:pt x="88" y="4"/>
                  </a:lnTo>
                  <a:lnTo>
                    <a:pt x="66" y="11"/>
                  </a:lnTo>
                  <a:lnTo>
                    <a:pt x="47" y="23"/>
                  </a:lnTo>
                  <a:lnTo>
                    <a:pt x="31" y="38"/>
                  </a:lnTo>
                  <a:lnTo>
                    <a:pt x="16" y="57"/>
                  </a:lnTo>
                  <a:close/>
                  <a:moveTo>
                    <a:pt x="107" y="129"/>
                  </a:moveTo>
                  <a:lnTo>
                    <a:pt x="106" y="127"/>
                  </a:lnTo>
                  <a:lnTo>
                    <a:pt x="104" y="123"/>
                  </a:lnTo>
                  <a:lnTo>
                    <a:pt x="102" y="122"/>
                  </a:lnTo>
                  <a:lnTo>
                    <a:pt x="100" y="120"/>
                  </a:lnTo>
                  <a:lnTo>
                    <a:pt x="100" y="116"/>
                  </a:lnTo>
                  <a:lnTo>
                    <a:pt x="100" y="114"/>
                  </a:lnTo>
                  <a:lnTo>
                    <a:pt x="100" y="111"/>
                  </a:lnTo>
                  <a:lnTo>
                    <a:pt x="102" y="107"/>
                  </a:lnTo>
                  <a:lnTo>
                    <a:pt x="107" y="102"/>
                  </a:lnTo>
                  <a:lnTo>
                    <a:pt x="113" y="98"/>
                  </a:lnTo>
                  <a:lnTo>
                    <a:pt x="118" y="98"/>
                  </a:lnTo>
                  <a:lnTo>
                    <a:pt x="125" y="100"/>
                  </a:lnTo>
                  <a:lnTo>
                    <a:pt x="127" y="104"/>
                  </a:lnTo>
                  <a:lnTo>
                    <a:pt x="131" y="106"/>
                  </a:lnTo>
                  <a:lnTo>
                    <a:pt x="132" y="109"/>
                  </a:lnTo>
                  <a:lnTo>
                    <a:pt x="132" y="111"/>
                  </a:lnTo>
                  <a:lnTo>
                    <a:pt x="132" y="113"/>
                  </a:lnTo>
                  <a:lnTo>
                    <a:pt x="132" y="116"/>
                  </a:lnTo>
                  <a:lnTo>
                    <a:pt x="132" y="120"/>
                  </a:lnTo>
                  <a:lnTo>
                    <a:pt x="131" y="123"/>
                  </a:lnTo>
                  <a:lnTo>
                    <a:pt x="129" y="127"/>
                  </a:lnTo>
                  <a:lnTo>
                    <a:pt x="125" y="129"/>
                  </a:lnTo>
                  <a:lnTo>
                    <a:pt x="123" y="130"/>
                  </a:lnTo>
                  <a:lnTo>
                    <a:pt x="120" y="130"/>
                  </a:lnTo>
                  <a:lnTo>
                    <a:pt x="118" y="130"/>
                  </a:lnTo>
                  <a:lnTo>
                    <a:pt x="114" y="130"/>
                  </a:lnTo>
                  <a:lnTo>
                    <a:pt x="111" y="130"/>
                  </a:lnTo>
                  <a:lnTo>
                    <a:pt x="107" y="129"/>
                  </a:lnTo>
                  <a:close/>
                </a:path>
              </a:pathLst>
            </a:custGeom>
            <a:solidFill>
              <a:srgbClr val="FFFFFF"/>
            </a:solidFill>
            <a:ln w="9525">
              <a:noFill/>
              <a:round/>
              <a:headEnd/>
              <a:tailEnd/>
            </a:ln>
          </p:spPr>
          <p:txBody>
            <a:bodyPr/>
            <a:lstStyle/>
            <a:p>
              <a:endParaRPr lang="ja-JP" altLang="en-US"/>
            </a:p>
          </p:txBody>
        </p:sp>
        <p:sp>
          <p:nvSpPr>
            <p:cNvPr id="90" name="Freeform 53"/>
            <p:cNvSpPr>
              <a:spLocks/>
            </p:cNvSpPr>
            <p:nvPr/>
          </p:nvSpPr>
          <p:spPr bwMode="auto">
            <a:xfrm>
              <a:off x="2201" y="2455"/>
              <a:ext cx="209" cy="102"/>
            </a:xfrm>
            <a:custGeom>
              <a:avLst/>
              <a:gdLst>
                <a:gd name="T0" fmla="*/ 0 w 418"/>
                <a:gd name="T1" fmla="*/ 0 h 205"/>
                <a:gd name="T2" fmla="*/ 1 w 418"/>
                <a:gd name="T3" fmla="*/ 0 h 205"/>
                <a:gd name="T4" fmla="*/ 1 w 418"/>
                <a:gd name="T5" fmla="*/ 0 h 205"/>
                <a:gd name="T6" fmla="*/ 1 w 418"/>
                <a:gd name="T7" fmla="*/ 0 h 205"/>
                <a:gd name="T8" fmla="*/ 1 w 418"/>
                <a:gd name="T9" fmla="*/ 0 h 205"/>
                <a:gd name="T10" fmla="*/ 1 w 418"/>
                <a:gd name="T11" fmla="*/ 0 h 205"/>
                <a:gd name="T12" fmla="*/ 0 w 418"/>
                <a:gd name="T13" fmla="*/ 0 h 205"/>
                <a:gd name="T14" fmla="*/ 0 60000 65536"/>
                <a:gd name="T15" fmla="*/ 0 60000 65536"/>
                <a:gd name="T16" fmla="*/ 0 60000 65536"/>
                <a:gd name="T17" fmla="*/ 0 60000 65536"/>
                <a:gd name="T18" fmla="*/ 0 60000 65536"/>
                <a:gd name="T19" fmla="*/ 0 60000 65536"/>
                <a:gd name="T20" fmla="*/ 0 60000 65536"/>
                <a:gd name="T21" fmla="*/ 0 w 418"/>
                <a:gd name="T22" fmla="*/ 0 h 205"/>
                <a:gd name="T23" fmla="*/ 418 w 418"/>
                <a:gd name="T24" fmla="*/ 205 h 20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18" h="205">
                  <a:moveTo>
                    <a:pt x="0" y="103"/>
                  </a:moveTo>
                  <a:lnTo>
                    <a:pt x="196" y="205"/>
                  </a:lnTo>
                  <a:lnTo>
                    <a:pt x="411" y="153"/>
                  </a:lnTo>
                  <a:lnTo>
                    <a:pt x="418" y="101"/>
                  </a:lnTo>
                  <a:lnTo>
                    <a:pt x="221" y="0"/>
                  </a:lnTo>
                  <a:lnTo>
                    <a:pt x="5" y="51"/>
                  </a:lnTo>
                  <a:lnTo>
                    <a:pt x="0" y="103"/>
                  </a:lnTo>
                  <a:close/>
                </a:path>
              </a:pathLst>
            </a:custGeom>
            <a:solidFill>
              <a:srgbClr val="FFFFFF"/>
            </a:solidFill>
            <a:ln w="9525">
              <a:noFill/>
              <a:round/>
              <a:headEnd/>
              <a:tailEnd/>
            </a:ln>
          </p:spPr>
          <p:txBody>
            <a:bodyPr/>
            <a:lstStyle/>
            <a:p>
              <a:endParaRPr lang="ja-JP" altLang="en-US"/>
            </a:p>
          </p:txBody>
        </p:sp>
        <p:sp>
          <p:nvSpPr>
            <p:cNvPr id="91" name="Freeform 54"/>
            <p:cNvSpPr>
              <a:spLocks/>
            </p:cNvSpPr>
            <p:nvPr/>
          </p:nvSpPr>
          <p:spPr bwMode="auto">
            <a:xfrm>
              <a:off x="2232" y="2416"/>
              <a:ext cx="146" cy="181"/>
            </a:xfrm>
            <a:custGeom>
              <a:avLst/>
              <a:gdLst>
                <a:gd name="T0" fmla="*/ 1 w 291"/>
                <a:gd name="T1" fmla="*/ 1 h 362"/>
                <a:gd name="T2" fmla="*/ 1 w 291"/>
                <a:gd name="T3" fmla="*/ 1 h 362"/>
                <a:gd name="T4" fmla="*/ 1 w 291"/>
                <a:gd name="T5" fmla="*/ 1 h 362"/>
                <a:gd name="T6" fmla="*/ 1 w 291"/>
                <a:gd name="T7" fmla="*/ 0 h 362"/>
                <a:gd name="T8" fmla="*/ 1 w 291"/>
                <a:gd name="T9" fmla="*/ 1 h 362"/>
                <a:gd name="T10" fmla="*/ 0 w 291"/>
                <a:gd name="T11" fmla="*/ 1 h 362"/>
                <a:gd name="T12" fmla="*/ 1 w 291"/>
                <a:gd name="T13" fmla="*/ 1 h 362"/>
                <a:gd name="T14" fmla="*/ 0 60000 65536"/>
                <a:gd name="T15" fmla="*/ 0 60000 65536"/>
                <a:gd name="T16" fmla="*/ 0 60000 65536"/>
                <a:gd name="T17" fmla="*/ 0 60000 65536"/>
                <a:gd name="T18" fmla="*/ 0 60000 65536"/>
                <a:gd name="T19" fmla="*/ 0 60000 65536"/>
                <a:gd name="T20" fmla="*/ 0 60000 65536"/>
                <a:gd name="T21" fmla="*/ 0 w 291"/>
                <a:gd name="T22" fmla="*/ 0 h 362"/>
                <a:gd name="T23" fmla="*/ 291 w 291"/>
                <a:gd name="T24" fmla="*/ 362 h 36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91" h="362">
                  <a:moveTo>
                    <a:pt x="42" y="362"/>
                  </a:moveTo>
                  <a:lnTo>
                    <a:pt x="229" y="245"/>
                  </a:lnTo>
                  <a:lnTo>
                    <a:pt x="291" y="32"/>
                  </a:lnTo>
                  <a:lnTo>
                    <a:pt x="250" y="0"/>
                  </a:lnTo>
                  <a:lnTo>
                    <a:pt x="63" y="120"/>
                  </a:lnTo>
                  <a:lnTo>
                    <a:pt x="0" y="330"/>
                  </a:lnTo>
                  <a:lnTo>
                    <a:pt x="42" y="362"/>
                  </a:lnTo>
                  <a:close/>
                </a:path>
              </a:pathLst>
            </a:custGeom>
            <a:solidFill>
              <a:srgbClr val="FFFFFF"/>
            </a:solidFill>
            <a:ln w="9525">
              <a:noFill/>
              <a:round/>
              <a:headEnd/>
              <a:tailEnd/>
            </a:ln>
          </p:spPr>
          <p:txBody>
            <a:bodyPr/>
            <a:lstStyle/>
            <a:p>
              <a:endParaRPr lang="ja-JP" altLang="en-US"/>
            </a:p>
          </p:txBody>
        </p:sp>
        <p:sp>
          <p:nvSpPr>
            <p:cNvPr id="92" name="Freeform 55"/>
            <p:cNvSpPr>
              <a:spLocks/>
            </p:cNvSpPr>
            <p:nvPr/>
          </p:nvSpPr>
          <p:spPr bwMode="auto">
            <a:xfrm>
              <a:off x="2253" y="2406"/>
              <a:ext cx="106" cy="201"/>
            </a:xfrm>
            <a:custGeom>
              <a:avLst/>
              <a:gdLst>
                <a:gd name="T0" fmla="*/ 1 w 212"/>
                <a:gd name="T1" fmla="*/ 1 h 401"/>
                <a:gd name="T2" fmla="*/ 1 w 212"/>
                <a:gd name="T3" fmla="*/ 1 h 401"/>
                <a:gd name="T4" fmla="*/ 0 w 212"/>
                <a:gd name="T5" fmla="*/ 1 h 401"/>
                <a:gd name="T6" fmla="*/ 1 w 212"/>
                <a:gd name="T7" fmla="*/ 0 h 401"/>
                <a:gd name="T8" fmla="*/ 1 w 212"/>
                <a:gd name="T9" fmla="*/ 1 h 401"/>
                <a:gd name="T10" fmla="*/ 1 w 212"/>
                <a:gd name="T11" fmla="*/ 1 h 401"/>
                <a:gd name="T12" fmla="*/ 1 w 212"/>
                <a:gd name="T13" fmla="*/ 1 h 401"/>
                <a:gd name="T14" fmla="*/ 0 60000 65536"/>
                <a:gd name="T15" fmla="*/ 0 60000 65536"/>
                <a:gd name="T16" fmla="*/ 0 60000 65536"/>
                <a:gd name="T17" fmla="*/ 0 60000 65536"/>
                <a:gd name="T18" fmla="*/ 0 60000 65536"/>
                <a:gd name="T19" fmla="*/ 0 60000 65536"/>
                <a:gd name="T20" fmla="*/ 0 60000 65536"/>
                <a:gd name="T21" fmla="*/ 0 w 212"/>
                <a:gd name="T22" fmla="*/ 0 h 401"/>
                <a:gd name="T23" fmla="*/ 212 w 212"/>
                <a:gd name="T24" fmla="*/ 401 h 40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2" h="401">
                  <a:moveTo>
                    <a:pt x="164" y="401"/>
                  </a:moveTo>
                  <a:lnTo>
                    <a:pt x="10" y="240"/>
                  </a:lnTo>
                  <a:lnTo>
                    <a:pt x="0" y="19"/>
                  </a:lnTo>
                  <a:lnTo>
                    <a:pt x="46" y="0"/>
                  </a:lnTo>
                  <a:lnTo>
                    <a:pt x="199" y="158"/>
                  </a:lnTo>
                  <a:lnTo>
                    <a:pt x="212" y="380"/>
                  </a:lnTo>
                  <a:lnTo>
                    <a:pt x="164" y="401"/>
                  </a:lnTo>
                  <a:close/>
                </a:path>
              </a:pathLst>
            </a:custGeom>
            <a:solidFill>
              <a:srgbClr val="FFFFFF"/>
            </a:solidFill>
            <a:ln w="9525">
              <a:noFill/>
              <a:round/>
              <a:headEnd/>
              <a:tailEnd/>
            </a:ln>
          </p:spPr>
          <p:txBody>
            <a:bodyPr/>
            <a:lstStyle/>
            <a:p>
              <a:endParaRPr lang="ja-JP" altLang="en-US"/>
            </a:p>
          </p:txBody>
        </p:sp>
        <p:sp>
          <p:nvSpPr>
            <p:cNvPr id="93" name="Freeform 56"/>
            <p:cNvSpPr>
              <a:spLocks/>
            </p:cNvSpPr>
            <p:nvPr/>
          </p:nvSpPr>
          <p:spPr bwMode="auto">
            <a:xfrm>
              <a:off x="2007" y="2375"/>
              <a:ext cx="706" cy="604"/>
            </a:xfrm>
            <a:custGeom>
              <a:avLst/>
              <a:gdLst>
                <a:gd name="T0" fmla="*/ 3 w 1412"/>
                <a:gd name="T1" fmla="*/ 0 h 1210"/>
                <a:gd name="T2" fmla="*/ 3 w 1412"/>
                <a:gd name="T3" fmla="*/ 0 h 1210"/>
                <a:gd name="T4" fmla="*/ 3 w 1412"/>
                <a:gd name="T5" fmla="*/ 0 h 1210"/>
                <a:gd name="T6" fmla="*/ 3 w 1412"/>
                <a:gd name="T7" fmla="*/ 0 h 1210"/>
                <a:gd name="T8" fmla="*/ 3 w 1412"/>
                <a:gd name="T9" fmla="*/ 0 h 1210"/>
                <a:gd name="T10" fmla="*/ 1 w 1412"/>
                <a:gd name="T11" fmla="*/ 0 h 1210"/>
                <a:gd name="T12" fmla="*/ 1 w 1412"/>
                <a:gd name="T13" fmla="*/ 0 h 1210"/>
                <a:gd name="T14" fmla="*/ 1 w 1412"/>
                <a:gd name="T15" fmla="*/ 0 h 1210"/>
                <a:gd name="T16" fmla="*/ 1 w 1412"/>
                <a:gd name="T17" fmla="*/ 0 h 1210"/>
                <a:gd name="T18" fmla="*/ 1 w 1412"/>
                <a:gd name="T19" fmla="*/ 0 h 1210"/>
                <a:gd name="T20" fmla="*/ 1 w 1412"/>
                <a:gd name="T21" fmla="*/ 0 h 1210"/>
                <a:gd name="T22" fmla="*/ 1 w 1412"/>
                <a:gd name="T23" fmla="*/ 0 h 1210"/>
                <a:gd name="T24" fmla="*/ 1 w 1412"/>
                <a:gd name="T25" fmla="*/ 0 h 1210"/>
                <a:gd name="T26" fmla="*/ 1 w 1412"/>
                <a:gd name="T27" fmla="*/ 0 h 1210"/>
                <a:gd name="T28" fmla="*/ 1 w 1412"/>
                <a:gd name="T29" fmla="*/ 1 h 1210"/>
                <a:gd name="T30" fmla="*/ 1 w 1412"/>
                <a:gd name="T31" fmla="*/ 1 h 1210"/>
                <a:gd name="T32" fmla="*/ 1 w 1412"/>
                <a:gd name="T33" fmla="*/ 1 h 1210"/>
                <a:gd name="T34" fmla="*/ 1 w 1412"/>
                <a:gd name="T35" fmla="*/ 1 h 1210"/>
                <a:gd name="T36" fmla="*/ 1 w 1412"/>
                <a:gd name="T37" fmla="*/ 2 h 1210"/>
                <a:gd name="T38" fmla="*/ 1 w 1412"/>
                <a:gd name="T39" fmla="*/ 2 h 1210"/>
                <a:gd name="T40" fmla="*/ 1 w 1412"/>
                <a:gd name="T41" fmla="*/ 2 h 1210"/>
                <a:gd name="T42" fmla="*/ 1 w 1412"/>
                <a:gd name="T43" fmla="*/ 2 h 1210"/>
                <a:gd name="T44" fmla="*/ 1 w 1412"/>
                <a:gd name="T45" fmla="*/ 1 h 1210"/>
                <a:gd name="T46" fmla="*/ 1 w 1412"/>
                <a:gd name="T47" fmla="*/ 1 h 1210"/>
                <a:gd name="T48" fmla="*/ 1 w 1412"/>
                <a:gd name="T49" fmla="*/ 1 h 1210"/>
                <a:gd name="T50" fmla="*/ 1 w 1412"/>
                <a:gd name="T51" fmla="*/ 0 h 1210"/>
                <a:gd name="T52" fmla="*/ 1 w 1412"/>
                <a:gd name="T53" fmla="*/ 0 h 1210"/>
                <a:gd name="T54" fmla="*/ 1 w 1412"/>
                <a:gd name="T55" fmla="*/ 1 h 1210"/>
                <a:gd name="T56" fmla="*/ 3 w 1412"/>
                <a:gd name="T57" fmla="*/ 1 h 1210"/>
                <a:gd name="T58" fmla="*/ 3 w 1412"/>
                <a:gd name="T59" fmla="*/ 1 h 1210"/>
                <a:gd name="T60" fmla="*/ 3 w 1412"/>
                <a:gd name="T61" fmla="*/ 0 h 1210"/>
                <a:gd name="T62" fmla="*/ 3 w 1412"/>
                <a:gd name="T63" fmla="*/ 0 h 121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412"/>
                <a:gd name="T97" fmla="*/ 0 h 1210"/>
                <a:gd name="T98" fmla="*/ 1412 w 1412"/>
                <a:gd name="T99" fmla="*/ 1210 h 1210"/>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412" h="1210">
                  <a:moveTo>
                    <a:pt x="1412" y="373"/>
                  </a:moveTo>
                  <a:lnTo>
                    <a:pt x="1376" y="191"/>
                  </a:lnTo>
                  <a:lnTo>
                    <a:pt x="1335" y="191"/>
                  </a:lnTo>
                  <a:lnTo>
                    <a:pt x="1299" y="191"/>
                  </a:lnTo>
                  <a:lnTo>
                    <a:pt x="1330" y="121"/>
                  </a:lnTo>
                  <a:lnTo>
                    <a:pt x="1176" y="18"/>
                  </a:lnTo>
                  <a:lnTo>
                    <a:pt x="1146" y="46"/>
                  </a:lnTo>
                  <a:lnTo>
                    <a:pt x="1121" y="73"/>
                  </a:lnTo>
                  <a:lnTo>
                    <a:pt x="1092" y="0"/>
                  </a:lnTo>
                  <a:lnTo>
                    <a:pt x="1051" y="7"/>
                  </a:lnTo>
                  <a:lnTo>
                    <a:pt x="910" y="36"/>
                  </a:lnTo>
                  <a:lnTo>
                    <a:pt x="910" y="114"/>
                  </a:lnTo>
                  <a:lnTo>
                    <a:pt x="840" y="82"/>
                  </a:lnTo>
                  <a:lnTo>
                    <a:pt x="817" y="118"/>
                  </a:lnTo>
                  <a:lnTo>
                    <a:pt x="771" y="186"/>
                  </a:lnTo>
                  <a:lnTo>
                    <a:pt x="798" y="95"/>
                  </a:lnTo>
                  <a:lnTo>
                    <a:pt x="703" y="23"/>
                  </a:lnTo>
                  <a:lnTo>
                    <a:pt x="673" y="41"/>
                  </a:lnTo>
                  <a:lnTo>
                    <a:pt x="619" y="75"/>
                  </a:lnTo>
                  <a:lnTo>
                    <a:pt x="549" y="4"/>
                  </a:lnTo>
                  <a:lnTo>
                    <a:pt x="517" y="16"/>
                  </a:lnTo>
                  <a:lnTo>
                    <a:pt x="439" y="52"/>
                  </a:lnTo>
                  <a:lnTo>
                    <a:pt x="444" y="150"/>
                  </a:lnTo>
                  <a:lnTo>
                    <a:pt x="348" y="173"/>
                  </a:lnTo>
                  <a:lnTo>
                    <a:pt x="333" y="293"/>
                  </a:lnTo>
                  <a:lnTo>
                    <a:pt x="421" y="337"/>
                  </a:lnTo>
                  <a:lnTo>
                    <a:pt x="414" y="361"/>
                  </a:lnTo>
                  <a:lnTo>
                    <a:pt x="383" y="368"/>
                  </a:lnTo>
                  <a:lnTo>
                    <a:pt x="216" y="412"/>
                  </a:lnTo>
                  <a:lnTo>
                    <a:pt x="225" y="521"/>
                  </a:lnTo>
                  <a:lnTo>
                    <a:pt x="123" y="484"/>
                  </a:lnTo>
                  <a:lnTo>
                    <a:pt x="103" y="521"/>
                  </a:lnTo>
                  <a:lnTo>
                    <a:pt x="16" y="669"/>
                  </a:lnTo>
                  <a:lnTo>
                    <a:pt x="98" y="739"/>
                  </a:lnTo>
                  <a:lnTo>
                    <a:pt x="0" y="785"/>
                  </a:lnTo>
                  <a:lnTo>
                    <a:pt x="55" y="994"/>
                  </a:lnTo>
                  <a:lnTo>
                    <a:pt x="164" y="985"/>
                  </a:lnTo>
                  <a:lnTo>
                    <a:pt x="126" y="1087"/>
                  </a:lnTo>
                  <a:lnTo>
                    <a:pt x="312" y="1194"/>
                  </a:lnTo>
                  <a:lnTo>
                    <a:pt x="382" y="1112"/>
                  </a:lnTo>
                  <a:lnTo>
                    <a:pt x="428" y="1210"/>
                  </a:lnTo>
                  <a:lnTo>
                    <a:pt x="635" y="1155"/>
                  </a:lnTo>
                  <a:lnTo>
                    <a:pt x="626" y="1046"/>
                  </a:lnTo>
                  <a:lnTo>
                    <a:pt x="730" y="1083"/>
                  </a:lnTo>
                  <a:lnTo>
                    <a:pt x="837" y="898"/>
                  </a:lnTo>
                  <a:lnTo>
                    <a:pt x="753" y="826"/>
                  </a:lnTo>
                  <a:lnTo>
                    <a:pt x="851" y="782"/>
                  </a:lnTo>
                  <a:lnTo>
                    <a:pt x="796" y="573"/>
                  </a:lnTo>
                  <a:lnTo>
                    <a:pt x="755" y="576"/>
                  </a:lnTo>
                  <a:lnTo>
                    <a:pt x="689" y="582"/>
                  </a:lnTo>
                  <a:lnTo>
                    <a:pt x="724" y="487"/>
                  </a:lnTo>
                  <a:lnTo>
                    <a:pt x="749" y="477"/>
                  </a:lnTo>
                  <a:lnTo>
                    <a:pt x="755" y="501"/>
                  </a:lnTo>
                  <a:lnTo>
                    <a:pt x="833" y="501"/>
                  </a:lnTo>
                  <a:lnTo>
                    <a:pt x="803" y="573"/>
                  </a:lnTo>
                  <a:lnTo>
                    <a:pt x="956" y="676"/>
                  </a:lnTo>
                  <a:lnTo>
                    <a:pt x="1010" y="621"/>
                  </a:lnTo>
                  <a:lnTo>
                    <a:pt x="1039" y="692"/>
                  </a:lnTo>
                  <a:lnTo>
                    <a:pt x="1221" y="657"/>
                  </a:lnTo>
                  <a:lnTo>
                    <a:pt x="1221" y="578"/>
                  </a:lnTo>
                  <a:lnTo>
                    <a:pt x="1292" y="610"/>
                  </a:lnTo>
                  <a:lnTo>
                    <a:pt x="1396" y="455"/>
                  </a:lnTo>
                  <a:lnTo>
                    <a:pt x="1340" y="402"/>
                  </a:lnTo>
                  <a:lnTo>
                    <a:pt x="1412" y="373"/>
                  </a:lnTo>
                  <a:close/>
                </a:path>
              </a:pathLst>
            </a:custGeom>
            <a:solidFill>
              <a:srgbClr val="FFFFFF"/>
            </a:solidFill>
            <a:ln w="9525">
              <a:noFill/>
              <a:round/>
              <a:headEnd/>
              <a:tailEnd/>
            </a:ln>
          </p:spPr>
          <p:txBody>
            <a:bodyPr/>
            <a:lstStyle/>
            <a:p>
              <a:endParaRPr lang="ja-JP" altLang="en-US"/>
            </a:p>
          </p:txBody>
        </p:sp>
        <p:sp>
          <p:nvSpPr>
            <p:cNvPr id="94" name="Freeform 57"/>
            <p:cNvSpPr>
              <a:spLocks/>
            </p:cNvSpPr>
            <p:nvPr/>
          </p:nvSpPr>
          <p:spPr bwMode="auto">
            <a:xfrm>
              <a:off x="2234" y="2435"/>
              <a:ext cx="141" cy="142"/>
            </a:xfrm>
            <a:custGeom>
              <a:avLst/>
              <a:gdLst>
                <a:gd name="T0" fmla="*/ 0 w 282"/>
                <a:gd name="T1" fmla="*/ 1 h 284"/>
                <a:gd name="T2" fmla="*/ 0 w 282"/>
                <a:gd name="T3" fmla="*/ 1 h 284"/>
                <a:gd name="T4" fmla="*/ 1 w 282"/>
                <a:gd name="T5" fmla="*/ 1 h 284"/>
                <a:gd name="T6" fmla="*/ 1 w 282"/>
                <a:gd name="T7" fmla="*/ 1 h 284"/>
                <a:gd name="T8" fmla="*/ 1 w 282"/>
                <a:gd name="T9" fmla="*/ 1 h 284"/>
                <a:gd name="T10" fmla="*/ 1 w 282"/>
                <a:gd name="T11" fmla="*/ 1 h 284"/>
                <a:gd name="T12" fmla="*/ 1 w 282"/>
                <a:gd name="T13" fmla="*/ 1 h 284"/>
                <a:gd name="T14" fmla="*/ 1 w 282"/>
                <a:gd name="T15" fmla="*/ 1 h 284"/>
                <a:gd name="T16" fmla="*/ 1 w 282"/>
                <a:gd name="T17" fmla="*/ 1 h 284"/>
                <a:gd name="T18" fmla="*/ 1 w 282"/>
                <a:gd name="T19" fmla="*/ 1 h 284"/>
                <a:gd name="T20" fmla="*/ 1 w 282"/>
                <a:gd name="T21" fmla="*/ 1 h 284"/>
                <a:gd name="T22" fmla="*/ 1 w 282"/>
                <a:gd name="T23" fmla="*/ 1 h 284"/>
                <a:gd name="T24" fmla="*/ 1 w 282"/>
                <a:gd name="T25" fmla="*/ 1 h 284"/>
                <a:gd name="T26" fmla="*/ 1 w 282"/>
                <a:gd name="T27" fmla="*/ 1 h 284"/>
                <a:gd name="T28" fmla="*/ 1 w 282"/>
                <a:gd name="T29" fmla="*/ 1 h 284"/>
                <a:gd name="T30" fmla="*/ 1 w 282"/>
                <a:gd name="T31" fmla="*/ 1 h 284"/>
                <a:gd name="T32" fmla="*/ 1 w 282"/>
                <a:gd name="T33" fmla="*/ 1 h 284"/>
                <a:gd name="T34" fmla="*/ 1 w 282"/>
                <a:gd name="T35" fmla="*/ 1 h 284"/>
                <a:gd name="T36" fmla="*/ 1 w 282"/>
                <a:gd name="T37" fmla="*/ 1 h 284"/>
                <a:gd name="T38" fmla="*/ 1 w 282"/>
                <a:gd name="T39" fmla="*/ 1 h 284"/>
                <a:gd name="T40" fmla="*/ 1 w 282"/>
                <a:gd name="T41" fmla="*/ 1 h 284"/>
                <a:gd name="T42" fmla="*/ 1 w 282"/>
                <a:gd name="T43" fmla="*/ 1 h 284"/>
                <a:gd name="T44" fmla="*/ 1 w 282"/>
                <a:gd name="T45" fmla="*/ 1 h 284"/>
                <a:gd name="T46" fmla="*/ 1 w 282"/>
                <a:gd name="T47" fmla="*/ 1 h 284"/>
                <a:gd name="T48" fmla="*/ 1 w 282"/>
                <a:gd name="T49" fmla="*/ 1 h 284"/>
                <a:gd name="T50" fmla="*/ 1 w 282"/>
                <a:gd name="T51" fmla="*/ 0 h 284"/>
                <a:gd name="T52" fmla="*/ 1 w 282"/>
                <a:gd name="T53" fmla="*/ 1 h 284"/>
                <a:gd name="T54" fmla="*/ 1 w 282"/>
                <a:gd name="T55" fmla="*/ 1 h 284"/>
                <a:gd name="T56" fmla="*/ 1 w 282"/>
                <a:gd name="T57" fmla="*/ 1 h 284"/>
                <a:gd name="T58" fmla="*/ 1 w 282"/>
                <a:gd name="T59" fmla="*/ 1 h 284"/>
                <a:gd name="T60" fmla="*/ 1 w 282"/>
                <a:gd name="T61" fmla="*/ 1 h 284"/>
                <a:gd name="T62" fmla="*/ 1 w 282"/>
                <a:gd name="T63" fmla="*/ 1 h 284"/>
                <a:gd name="T64" fmla="*/ 0 w 282"/>
                <a:gd name="T65" fmla="*/ 1 h 28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82"/>
                <a:gd name="T100" fmla="*/ 0 h 284"/>
                <a:gd name="T101" fmla="*/ 282 w 282"/>
                <a:gd name="T102" fmla="*/ 284 h 28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82" h="284">
                  <a:moveTo>
                    <a:pt x="0" y="125"/>
                  </a:moveTo>
                  <a:lnTo>
                    <a:pt x="0" y="154"/>
                  </a:lnTo>
                  <a:lnTo>
                    <a:pt x="5" y="182"/>
                  </a:lnTo>
                  <a:lnTo>
                    <a:pt x="14" y="207"/>
                  </a:lnTo>
                  <a:lnTo>
                    <a:pt x="30" y="231"/>
                  </a:lnTo>
                  <a:lnTo>
                    <a:pt x="48" y="250"/>
                  </a:lnTo>
                  <a:lnTo>
                    <a:pt x="71" y="264"/>
                  </a:lnTo>
                  <a:lnTo>
                    <a:pt x="96" y="277"/>
                  </a:lnTo>
                  <a:lnTo>
                    <a:pt x="125" y="282"/>
                  </a:lnTo>
                  <a:lnTo>
                    <a:pt x="154" y="284"/>
                  </a:lnTo>
                  <a:lnTo>
                    <a:pt x="180" y="279"/>
                  </a:lnTo>
                  <a:lnTo>
                    <a:pt x="205" y="268"/>
                  </a:lnTo>
                  <a:lnTo>
                    <a:pt x="229" y="254"/>
                  </a:lnTo>
                  <a:lnTo>
                    <a:pt x="248" y="234"/>
                  </a:lnTo>
                  <a:lnTo>
                    <a:pt x="264" y="213"/>
                  </a:lnTo>
                  <a:lnTo>
                    <a:pt x="277" y="188"/>
                  </a:lnTo>
                  <a:lnTo>
                    <a:pt x="282" y="159"/>
                  </a:lnTo>
                  <a:lnTo>
                    <a:pt x="282" y="131"/>
                  </a:lnTo>
                  <a:lnTo>
                    <a:pt x="277" y="102"/>
                  </a:lnTo>
                  <a:lnTo>
                    <a:pt x="268" y="77"/>
                  </a:lnTo>
                  <a:lnTo>
                    <a:pt x="254" y="54"/>
                  </a:lnTo>
                  <a:lnTo>
                    <a:pt x="234" y="34"/>
                  </a:lnTo>
                  <a:lnTo>
                    <a:pt x="212" y="20"/>
                  </a:lnTo>
                  <a:lnTo>
                    <a:pt x="187" y="8"/>
                  </a:lnTo>
                  <a:lnTo>
                    <a:pt x="159" y="2"/>
                  </a:lnTo>
                  <a:lnTo>
                    <a:pt x="130" y="0"/>
                  </a:lnTo>
                  <a:lnTo>
                    <a:pt x="102" y="6"/>
                  </a:lnTo>
                  <a:lnTo>
                    <a:pt x="77" y="16"/>
                  </a:lnTo>
                  <a:lnTo>
                    <a:pt x="54" y="31"/>
                  </a:lnTo>
                  <a:lnTo>
                    <a:pt x="34" y="50"/>
                  </a:lnTo>
                  <a:lnTo>
                    <a:pt x="18" y="72"/>
                  </a:lnTo>
                  <a:lnTo>
                    <a:pt x="5" y="97"/>
                  </a:lnTo>
                  <a:lnTo>
                    <a:pt x="0" y="125"/>
                  </a:lnTo>
                  <a:close/>
                </a:path>
              </a:pathLst>
            </a:custGeom>
            <a:solidFill>
              <a:srgbClr val="FFFFFF"/>
            </a:solidFill>
            <a:ln w="9525">
              <a:noFill/>
              <a:round/>
              <a:headEnd/>
              <a:tailEnd/>
            </a:ln>
          </p:spPr>
          <p:txBody>
            <a:bodyPr/>
            <a:lstStyle/>
            <a:p>
              <a:endParaRPr lang="ja-JP" altLang="en-US"/>
            </a:p>
          </p:txBody>
        </p:sp>
        <p:sp>
          <p:nvSpPr>
            <p:cNvPr id="95" name="Freeform 58"/>
            <p:cNvSpPr>
              <a:spLocks noEditPoints="1"/>
            </p:cNvSpPr>
            <p:nvPr/>
          </p:nvSpPr>
          <p:spPr bwMode="auto">
            <a:xfrm>
              <a:off x="2210" y="2411"/>
              <a:ext cx="190" cy="191"/>
            </a:xfrm>
            <a:custGeom>
              <a:avLst/>
              <a:gdLst>
                <a:gd name="T0" fmla="*/ 0 w 380"/>
                <a:gd name="T1" fmla="*/ 1 h 382"/>
                <a:gd name="T2" fmla="*/ 1 w 380"/>
                <a:gd name="T3" fmla="*/ 1 h 382"/>
                <a:gd name="T4" fmla="*/ 1 w 380"/>
                <a:gd name="T5" fmla="*/ 1 h 382"/>
                <a:gd name="T6" fmla="*/ 1 w 380"/>
                <a:gd name="T7" fmla="*/ 1 h 382"/>
                <a:gd name="T8" fmla="*/ 1 w 380"/>
                <a:gd name="T9" fmla="*/ 1 h 382"/>
                <a:gd name="T10" fmla="*/ 1 w 380"/>
                <a:gd name="T11" fmla="*/ 1 h 382"/>
                <a:gd name="T12" fmla="*/ 1 w 380"/>
                <a:gd name="T13" fmla="*/ 1 h 382"/>
                <a:gd name="T14" fmla="*/ 1 w 380"/>
                <a:gd name="T15" fmla="*/ 1 h 382"/>
                <a:gd name="T16" fmla="*/ 1 w 380"/>
                <a:gd name="T17" fmla="*/ 1 h 382"/>
                <a:gd name="T18" fmla="*/ 1 w 380"/>
                <a:gd name="T19" fmla="*/ 1 h 382"/>
                <a:gd name="T20" fmla="*/ 1 w 380"/>
                <a:gd name="T21" fmla="*/ 1 h 382"/>
                <a:gd name="T22" fmla="*/ 1 w 380"/>
                <a:gd name="T23" fmla="*/ 1 h 382"/>
                <a:gd name="T24" fmla="*/ 1 w 380"/>
                <a:gd name="T25" fmla="*/ 1 h 382"/>
                <a:gd name="T26" fmla="*/ 1 w 380"/>
                <a:gd name="T27" fmla="*/ 1 h 382"/>
                <a:gd name="T28" fmla="*/ 1 w 380"/>
                <a:gd name="T29" fmla="*/ 1 h 382"/>
                <a:gd name="T30" fmla="*/ 1 w 380"/>
                <a:gd name="T31" fmla="*/ 1 h 382"/>
                <a:gd name="T32" fmla="*/ 1 w 380"/>
                <a:gd name="T33" fmla="*/ 0 h 382"/>
                <a:gd name="T34" fmla="*/ 1 w 380"/>
                <a:gd name="T35" fmla="*/ 1 h 382"/>
                <a:gd name="T36" fmla="*/ 1 w 380"/>
                <a:gd name="T37" fmla="*/ 1 h 382"/>
                <a:gd name="T38" fmla="*/ 1 w 380"/>
                <a:gd name="T39" fmla="*/ 1 h 382"/>
                <a:gd name="T40" fmla="*/ 0 w 380"/>
                <a:gd name="T41" fmla="*/ 1 h 382"/>
                <a:gd name="T42" fmla="*/ 1 w 380"/>
                <a:gd name="T43" fmla="*/ 1 h 382"/>
                <a:gd name="T44" fmla="*/ 1 w 380"/>
                <a:gd name="T45" fmla="*/ 1 h 382"/>
                <a:gd name="T46" fmla="*/ 1 w 380"/>
                <a:gd name="T47" fmla="*/ 1 h 382"/>
                <a:gd name="T48" fmla="*/ 1 w 380"/>
                <a:gd name="T49" fmla="*/ 1 h 382"/>
                <a:gd name="T50" fmla="*/ 1 w 380"/>
                <a:gd name="T51" fmla="*/ 1 h 382"/>
                <a:gd name="T52" fmla="*/ 1 w 380"/>
                <a:gd name="T53" fmla="*/ 1 h 382"/>
                <a:gd name="T54" fmla="*/ 1 w 380"/>
                <a:gd name="T55" fmla="*/ 1 h 382"/>
                <a:gd name="T56" fmla="*/ 1 w 380"/>
                <a:gd name="T57" fmla="*/ 1 h 382"/>
                <a:gd name="T58" fmla="*/ 1 w 380"/>
                <a:gd name="T59" fmla="*/ 1 h 382"/>
                <a:gd name="T60" fmla="*/ 1 w 380"/>
                <a:gd name="T61" fmla="*/ 1 h 382"/>
                <a:gd name="T62" fmla="*/ 1 w 380"/>
                <a:gd name="T63" fmla="*/ 1 h 382"/>
                <a:gd name="T64" fmla="*/ 1 w 380"/>
                <a:gd name="T65" fmla="*/ 1 h 382"/>
                <a:gd name="T66" fmla="*/ 1 w 380"/>
                <a:gd name="T67" fmla="*/ 1 h 382"/>
                <a:gd name="T68" fmla="*/ 1 w 380"/>
                <a:gd name="T69" fmla="*/ 1 h 382"/>
                <a:gd name="T70" fmla="*/ 1 w 380"/>
                <a:gd name="T71" fmla="*/ 1 h 382"/>
                <a:gd name="T72" fmla="*/ 1 w 380"/>
                <a:gd name="T73" fmla="*/ 1 h 382"/>
                <a:gd name="T74" fmla="*/ 1 w 380"/>
                <a:gd name="T75" fmla="*/ 1 h 382"/>
                <a:gd name="T76" fmla="*/ 1 w 380"/>
                <a:gd name="T77" fmla="*/ 1 h 382"/>
                <a:gd name="T78" fmla="*/ 1 w 380"/>
                <a:gd name="T79" fmla="*/ 1 h 382"/>
                <a:gd name="T80" fmla="*/ 1 w 380"/>
                <a:gd name="T81" fmla="*/ 1 h 382"/>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380"/>
                <a:gd name="T124" fmla="*/ 0 h 382"/>
                <a:gd name="T125" fmla="*/ 380 w 380"/>
                <a:gd name="T126" fmla="*/ 382 h 382"/>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380" h="382">
                  <a:moveTo>
                    <a:pt x="0" y="168"/>
                  </a:moveTo>
                  <a:lnTo>
                    <a:pt x="0" y="168"/>
                  </a:lnTo>
                  <a:lnTo>
                    <a:pt x="0" y="207"/>
                  </a:lnTo>
                  <a:lnTo>
                    <a:pt x="5" y="243"/>
                  </a:lnTo>
                  <a:lnTo>
                    <a:pt x="19" y="279"/>
                  </a:lnTo>
                  <a:lnTo>
                    <a:pt x="39" y="309"/>
                  </a:lnTo>
                  <a:lnTo>
                    <a:pt x="64" y="336"/>
                  </a:lnTo>
                  <a:lnTo>
                    <a:pt x="94" y="357"/>
                  </a:lnTo>
                  <a:lnTo>
                    <a:pt x="130" y="371"/>
                  </a:lnTo>
                  <a:lnTo>
                    <a:pt x="168" y="380"/>
                  </a:lnTo>
                  <a:lnTo>
                    <a:pt x="185" y="382"/>
                  </a:lnTo>
                  <a:lnTo>
                    <a:pt x="205" y="380"/>
                  </a:lnTo>
                  <a:lnTo>
                    <a:pt x="223" y="379"/>
                  </a:lnTo>
                  <a:lnTo>
                    <a:pt x="241" y="373"/>
                  </a:lnTo>
                  <a:lnTo>
                    <a:pt x="259" y="368"/>
                  </a:lnTo>
                  <a:lnTo>
                    <a:pt x="277" y="361"/>
                  </a:lnTo>
                  <a:lnTo>
                    <a:pt x="293" y="352"/>
                  </a:lnTo>
                  <a:lnTo>
                    <a:pt x="309" y="341"/>
                  </a:lnTo>
                  <a:lnTo>
                    <a:pt x="323" y="329"/>
                  </a:lnTo>
                  <a:lnTo>
                    <a:pt x="335" y="314"/>
                  </a:lnTo>
                  <a:lnTo>
                    <a:pt x="346" y="300"/>
                  </a:lnTo>
                  <a:lnTo>
                    <a:pt x="357" y="284"/>
                  </a:lnTo>
                  <a:lnTo>
                    <a:pt x="364" y="268"/>
                  </a:lnTo>
                  <a:lnTo>
                    <a:pt x="371" y="250"/>
                  </a:lnTo>
                  <a:lnTo>
                    <a:pt x="376" y="232"/>
                  </a:lnTo>
                  <a:lnTo>
                    <a:pt x="380" y="213"/>
                  </a:lnTo>
                  <a:lnTo>
                    <a:pt x="380" y="173"/>
                  </a:lnTo>
                  <a:lnTo>
                    <a:pt x="375" y="136"/>
                  </a:lnTo>
                  <a:lnTo>
                    <a:pt x="360" y="102"/>
                  </a:lnTo>
                  <a:lnTo>
                    <a:pt x="341" y="72"/>
                  </a:lnTo>
                  <a:lnTo>
                    <a:pt x="316" y="45"/>
                  </a:lnTo>
                  <a:lnTo>
                    <a:pt x="285" y="23"/>
                  </a:lnTo>
                  <a:lnTo>
                    <a:pt x="250" y="9"/>
                  </a:lnTo>
                  <a:lnTo>
                    <a:pt x="212" y="0"/>
                  </a:lnTo>
                  <a:lnTo>
                    <a:pt x="173" y="0"/>
                  </a:lnTo>
                  <a:lnTo>
                    <a:pt x="137" y="6"/>
                  </a:lnTo>
                  <a:lnTo>
                    <a:pt x="102" y="20"/>
                  </a:lnTo>
                  <a:lnTo>
                    <a:pt x="71" y="39"/>
                  </a:lnTo>
                  <a:lnTo>
                    <a:pt x="44" y="64"/>
                  </a:lnTo>
                  <a:lnTo>
                    <a:pt x="23" y="95"/>
                  </a:lnTo>
                  <a:lnTo>
                    <a:pt x="9" y="130"/>
                  </a:lnTo>
                  <a:lnTo>
                    <a:pt x="0" y="168"/>
                  </a:lnTo>
                  <a:close/>
                  <a:moveTo>
                    <a:pt x="200" y="98"/>
                  </a:moveTo>
                  <a:lnTo>
                    <a:pt x="218" y="102"/>
                  </a:lnTo>
                  <a:lnTo>
                    <a:pt x="235" y="109"/>
                  </a:lnTo>
                  <a:lnTo>
                    <a:pt x="250" y="120"/>
                  </a:lnTo>
                  <a:lnTo>
                    <a:pt x="262" y="132"/>
                  </a:lnTo>
                  <a:lnTo>
                    <a:pt x="271" y="148"/>
                  </a:lnTo>
                  <a:lnTo>
                    <a:pt x="278" y="164"/>
                  </a:lnTo>
                  <a:lnTo>
                    <a:pt x="282" y="182"/>
                  </a:lnTo>
                  <a:lnTo>
                    <a:pt x="282" y="202"/>
                  </a:lnTo>
                  <a:lnTo>
                    <a:pt x="278" y="220"/>
                  </a:lnTo>
                  <a:lnTo>
                    <a:pt x="269" y="236"/>
                  </a:lnTo>
                  <a:lnTo>
                    <a:pt x="259" y="250"/>
                  </a:lnTo>
                  <a:lnTo>
                    <a:pt x="246" y="263"/>
                  </a:lnTo>
                  <a:lnTo>
                    <a:pt x="239" y="268"/>
                  </a:lnTo>
                  <a:lnTo>
                    <a:pt x="230" y="273"/>
                  </a:lnTo>
                  <a:lnTo>
                    <a:pt x="223" y="277"/>
                  </a:lnTo>
                  <a:lnTo>
                    <a:pt x="214" y="279"/>
                  </a:lnTo>
                  <a:lnTo>
                    <a:pt x="205" y="280"/>
                  </a:lnTo>
                  <a:lnTo>
                    <a:pt x="196" y="282"/>
                  </a:lnTo>
                  <a:lnTo>
                    <a:pt x="187" y="282"/>
                  </a:lnTo>
                  <a:lnTo>
                    <a:pt x="178" y="282"/>
                  </a:lnTo>
                  <a:lnTo>
                    <a:pt x="162" y="279"/>
                  </a:lnTo>
                  <a:lnTo>
                    <a:pt x="146" y="271"/>
                  </a:lnTo>
                  <a:lnTo>
                    <a:pt x="132" y="263"/>
                  </a:lnTo>
                  <a:lnTo>
                    <a:pt x="121" y="252"/>
                  </a:lnTo>
                  <a:lnTo>
                    <a:pt x="111" y="238"/>
                  </a:lnTo>
                  <a:lnTo>
                    <a:pt x="103" y="223"/>
                  </a:lnTo>
                  <a:lnTo>
                    <a:pt x="100" y="207"/>
                  </a:lnTo>
                  <a:lnTo>
                    <a:pt x="98" y="189"/>
                  </a:lnTo>
                  <a:lnTo>
                    <a:pt x="98" y="186"/>
                  </a:lnTo>
                  <a:lnTo>
                    <a:pt x="98" y="184"/>
                  </a:lnTo>
                  <a:lnTo>
                    <a:pt x="98" y="180"/>
                  </a:lnTo>
                  <a:lnTo>
                    <a:pt x="98" y="179"/>
                  </a:lnTo>
                  <a:lnTo>
                    <a:pt x="102" y="161"/>
                  </a:lnTo>
                  <a:lnTo>
                    <a:pt x="109" y="145"/>
                  </a:lnTo>
                  <a:lnTo>
                    <a:pt x="119" y="130"/>
                  </a:lnTo>
                  <a:lnTo>
                    <a:pt x="132" y="118"/>
                  </a:lnTo>
                  <a:lnTo>
                    <a:pt x="146" y="109"/>
                  </a:lnTo>
                  <a:lnTo>
                    <a:pt x="164" y="102"/>
                  </a:lnTo>
                  <a:lnTo>
                    <a:pt x="182" y="98"/>
                  </a:lnTo>
                  <a:lnTo>
                    <a:pt x="200" y="98"/>
                  </a:lnTo>
                  <a:close/>
                </a:path>
              </a:pathLst>
            </a:custGeom>
            <a:solidFill>
              <a:srgbClr val="FFFFFF"/>
            </a:solidFill>
            <a:ln w="9525">
              <a:noFill/>
              <a:round/>
              <a:headEnd/>
              <a:tailEnd/>
            </a:ln>
          </p:spPr>
          <p:txBody>
            <a:bodyPr/>
            <a:lstStyle/>
            <a:p>
              <a:endParaRPr lang="ja-JP" altLang="en-US"/>
            </a:p>
          </p:txBody>
        </p:sp>
        <p:sp>
          <p:nvSpPr>
            <p:cNvPr id="96" name="Freeform 59"/>
            <p:cNvSpPr>
              <a:spLocks/>
            </p:cNvSpPr>
            <p:nvPr/>
          </p:nvSpPr>
          <p:spPr bwMode="auto">
            <a:xfrm>
              <a:off x="2234" y="2435"/>
              <a:ext cx="141" cy="142"/>
            </a:xfrm>
            <a:custGeom>
              <a:avLst/>
              <a:gdLst>
                <a:gd name="T0" fmla="*/ 0 w 282"/>
                <a:gd name="T1" fmla="*/ 1 h 284"/>
                <a:gd name="T2" fmla="*/ 0 w 282"/>
                <a:gd name="T3" fmla="*/ 1 h 284"/>
                <a:gd name="T4" fmla="*/ 1 w 282"/>
                <a:gd name="T5" fmla="*/ 1 h 284"/>
                <a:gd name="T6" fmla="*/ 1 w 282"/>
                <a:gd name="T7" fmla="*/ 1 h 284"/>
                <a:gd name="T8" fmla="*/ 1 w 282"/>
                <a:gd name="T9" fmla="*/ 1 h 284"/>
                <a:gd name="T10" fmla="*/ 1 w 282"/>
                <a:gd name="T11" fmla="*/ 1 h 284"/>
                <a:gd name="T12" fmla="*/ 1 w 282"/>
                <a:gd name="T13" fmla="*/ 1 h 284"/>
                <a:gd name="T14" fmla="*/ 1 w 282"/>
                <a:gd name="T15" fmla="*/ 1 h 284"/>
                <a:gd name="T16" fmla="*/ 1 w 282"/>
                <a:gd name="T17" fmla="*/ 1 h 284"/>
                <a:gd name="T18" fmla="*/ 1 w 282"/>
                <a:gd name="T19" fmla="*/ 1 h 284"/>
                <a:gd name="T20" fmla="*/ 1 w 282"/>
                <a:gd name="T21" fmla="*/ 1 h 284"/>
                <a:gd name="T22" fmla="*/ 1 w 282"/>
                <a:gd name="T23" fmla="*/ 1 h 284"/>
                <a:gd name="T24" fmla="*/ 1 w 282"/>
                <a:gd name="T25" fmla="*/ 1 h 284"/>
                <a:gd name="T26" fmla="*/ 1 w 282"/>
                <a:gd name="T27" fmla="*/ 1 h 284"/>
                <a:gd name="T28" fmla="*/ 1 w 282"/>
                <a:gd name="T29" fmla="*/ 1 h 284"/>
                <a:gd name="T30" fmla="*/ 1 w 282"/>
                <a:gd name="T31" fmla="*/ 1 h 284"/>
                <a:gd name="T32" fmla="*/ 1 w 282"/>
                <a:gd name="T33" fmla="*/ 1 h 284"/>
                <a:gd name="T34" fmla="*/ 1 w 282"/>
                <a:gd name="T35" fmla="*/ 1 h 284"/>
                <a:gd name="T36" fmla="*/ 1 w 282"/>
                <a:gd name="T37" fmla="*/ 1 h 284"/>
                <a:gd name="T38" fmla="*/ 1 w 282"/>
                <a:gd name="T39" fmla="*/ 1 h 284"/>
                <a:gd name="T40" fmla="*/ 1 w 282"/>
                <a:gd name="T41" fmla="*/ 1 h 284"/>
                <a:gd name="T42" fmla="*/ 1 w 282"/>
                <a:gd name="T43" fmla="*/ 1 h 284"/>
                <a:gd name="T44" fmla="*/ 1 w 282"/>
                <a:gd name="T45" fmla="*/ 1 h 284"/>
                <a:gd name="T46" fmla="*/ 1 w 282"/>
                <a:gd name="T47" fmla="*/ 1 h 284"/>
                <a:gd name="T48" fmla="*/ 1 w 282"/>
                <a:gd name="T49" fmla="*/ 1 h 284"/>
                <a:gd name="T50" fmla="*/ 1 w 282"/>
                <a:gd name="T51" fmla="*/ 0 h 284"/>
                <a:gd name="T52" fmla="*/ 1 w 282"/>
                <a:gd name="T53" fmla="*/ 1 h 284"/>
                <a:gd name="T54" fmla="*/ 1 w 282"/>
                <a:gd name="T55" fmla="*/ 1 h 284"/>
                <a:gd name="T56" fmla="*/ 1 w 282"/>
                <a:gd name="T57" fmla="*/ 1 h 284"/>
                <a:gd name="T58" fmla="*/ 1 w 282"/>
                <a:gd name="T59" fmla="*/ 1 h 284"/>
                <a:gd name="T60" fmla="*/ 1 w 282"/>
                <a:gd name="T61" fmla="*/ 1 h 284"/>
                <a:gd name="T62" fmla="*/ 1 w 282"/>
                <a:gd name="T63" fmla="*/ 1 h 284"/>
                <a:gd name="T64" fmla="*/ 0 w 282"/>
                <a:gd name="T65" fmla="*/ 1 h 28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82"/>
                <a:gd name="T100" fmla="*/ 0 h 284"/>
                <a:gd name="T101" fmla="*/ 282 w 282"/>
                <a:gd name="T102" fmla="*/ 284 h 28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82" h="284">
                  <a:moveTo>
                    <a:pt x="0" y="125"/>
                  </a:moveTo>
                  <a:lnTo>
                    <a:pt x="0" y="154"/>
                  </a:lnTo>
                  <a:lnTo>
                    <a:pt x="5" y="182"/>
                  </a:lnTo>
                  <a:lnTo>
                    <a:pt x="14" y="207"/>
                  </a:lnTo>
                  <a:lnTo>
                    <a:pt x="30" y="231"/>
                  </a:lnTo>
                  <a:lnTo>
                    <a:pt x="48" y="250"/>
                  </a:lnTo>
                  <a:lnTo>
                    <a:pt x="71" y="264"/>
                  </a:lnTo>
                  <a:lnTo>
                    <a:pt x="96" y="277"/>
                  </a:lnTo>
                  <a:lnTo>
                    <a:pt x="125" y="282"/>
                  </a:lnTo>
                  <a:lnTo>
                    <a:pt x="154" y="284"/>
                  </a:lnTo>
                  <a:lnTo>
                    <a:pt x="180" y="279"/>
                  </a:lnTo>
                  <a:lnTo>
                    <a:pt x="205" y="268"/>
                  </a:lnTo>
                  <a:lnTo>
                    <a:pt x="229" y="254"/>
                  </a:lnTo>
                  <a:lnTo>
                    <a:pt x="248" y="234"/>
                  </a:lnTo>
                  <a:lnTo>
                    <a:pt x="264" y="213"/>
                  </a:lnTo>
                  <a:lnTo>
                    <a:pt x="277" y="188"/>
                  </a:lnTo>
                  <a:lnTo>
                    <a:pt x="282" y="159"/>
                  </a:lnTo>
                  <a:lnTo>
                    <a:pt x="282" y="131"/>
                  </a:lnTo>
                  <a:lnTo>
                    <a:pt x="277" y="102"/>
                  </a:lnTo>
                  <a:lnTo>
                    <a:pt x="268" y="77"/>
                  </a:lnTo>
                  <a:lnTo>
                    <a:pt x="254" y="54"/>
                  </a:lnTo>
                  <a:lnTo>
                    <a:pt x="234" y="34"/>
                  </a:lnTo>
                  <a:lnTo>
                    <a:pt x="212" y="20"/>
                  </a:lnTo>
                  <a:lnTo>
                    <a:pt x="187" y="8"/>
                  </a:lnTo>
                  <a:lnTo>
                    <a:pt x="159" y="2"/>
                  </a:lnTo>
                  <a:lnTo>
                    <a:pt x="130" y="0"/>
                  </a:lnTo>
                  <a:lnTo>
                    <a:pt x="102" y="6"/>
                  </a:lnTo>
                  <a:lnTo>
                    <a:pt x="77" y="16"/>
                  </a:lnTo>
                  <a:lnTo>
                    <a:pt x="54" y="31"/>
                  </a:lnTo>
                  <a:lnTo>
                    <a:pt x="34" y="50"/>
                  </a:lnTo>
                  <a:lnTo>
                    <a:pt x="18" y="72"/>
                  </a:lnTo>
                  <a:lnTo>
                    <a:pt x="5" y="97"/>
                  </a:lnTo>
                  <a:lnTo>
                    <a:pt x="0" y="125"/>
                  </a:lnTo>
                  <a:close/>
                </a:path>
              </a:pathLst>
            </a:custGeom>
            <a:solidFill>
              <a:srgbClr val="FFFFFF"/>
            </a:solidFill>
            <a:ln w="9525">
              <a:noFill/>
              <a:round/>
              <a:headEnd/>
              <a:tailEnd/>
            </a:ln>
          </p:spPr>
          <p:txBody>
            <a:bodyPr/>
            <a:lstStyle/>
            <a:p>
              <a:endParaRPr lang="ja-JP" altLang="en-US"/>
            </a:p>
          </p:txBody>
        </p:sp>
        <p:sp>
          <p:nvSpPr>
            <p:cNvPr id="97" name="Freeform 60"/>
            <p:cNvSpPr>
              <a:spLocks noEditPoints="1"/>
            </p:cNvSpPr>
            <p:nvPr/>
          </p:nvSpPr>
          <p:spPr bwMode="auto">
            <a:xfrm>
              <a:off x="2210" y="2411"/>
              <a:ext cx="190" cy="191"/>
            </a:xfrm>
            <a:custGeom>
              <a:avLst/>
              <a:gdLst>
                <a:gd name="T0" fmla="*/ 0 w 380"/>
                <a:gd name="T1" fmla="*/ 1 h 382"/>
                <a:gd name="T2" fmla="*/ 1 w 380"/>
                <a:gd name="T3" fmla="*/ 1 h 382"/>
                <a:gd name="T4" fmla="*/ 1 w 380"/>
                <a:gd name="T5" fmla="*/ 1 h 382"/>
                <a:gd name="T6" fmla="*/ 1 w 380"/>
                <a:gd name="T7" fmla="*/ 1 h 382"/>
                <a:gd name="T8" fmla="*/ 1 w 380"/>
                <a:gd name="T9" fmla="*/ 1 h 382"/>
                <a:gd name="T10" fmla="*/ 1 w 380"/>
                <a:gd name="T11" fmla="*/ 1 h 382"/>
                <a:gd name="T12" fmla="*/ 1 w 380"/>
                <a:gd name="T13" fmla="*/ 1 h 382"/>
                <a:gd name="T14" fmla="*/ 1 w 380"/>
                <a:gd name="T15" fmla="*/ 1 h 382"/>
                <a:gd name="T16" fmla="*/ 1 w 380"/>
                <a:gd name="T17" fmla="*/ 1 h 382"/>
                <a:gd name="T18" fmla="*/ 1 w 380"/>
                <a:gd name="T19" fmla="*/ 1 h 382"/>
                <a:gd name="T20" fmla="*/ 1 w 380"/>
                <a:gd name="T21" fmla="*/ 1 h 382"/>
                <a:gd name="T22" fmla="*/ 1 w 380"/>
                <a:gd name="T23" fmla="*/ 1 h 382"/>
                <a:gd name="T24" fmla="*/ 1 w 380"/>
                <a:gd name="T25" fmla="*/ 1 h 382"/>
                <a:gd name="T26" fmla="*/ 1 w 380"/>
                <a:gd name="T27" fmla="*/ 1 h 382"/>
                <a:gd name="T28" fmla="*/ 1 w 380"/>
                <a:gd name="T29" fmla="*/ 1 h 382"/>
                <a:gd name="T30" fmla="*/ 1 w 380"/>
                <a:gd name="T31" fmla="*/ 1 h 382"/>
                <a:gd name="T32" fmla="*/ 1 w 380"/>
                <a:gd name="T33" fmla="*/ 0 h 382"/>
                <a:gd name="T34" fmla="*/ 1 w 380"/>
                <a:gd name="T35" fmla="*/ 1 h 382"/>
                <a:gd name="T36" fmla="*/ 1 w 380"/>
                <a:gd name="T37" fmla="*/ 1 h 382"/>
                <a:gd name="T38" fmla="*/ 1 w 380"/>
                <a:gd name="T39" fmla="*/ 1 h 382"/>
                <a:gd name="T40" fmla="*/ 0 w 380"/>
                <a:gd name="T41" fmla="*/ 1 h 382"/>
                <a:gd name="T42" fmla="*/ 1 w 380"/>
                <a:gd name="T43" fmla="*/ 1 h 382"/>
                <a:gd name="T44" fmla="*/ 1 w 380"/>
                <a:gd name="T45" fmla="*/ 1 h 382"/>
                <a:gd name="T46" fmla="*/ 1 w 380"/>
                <a:gd name="T47" fmla="*/ 1 h 382"/>
                <a:gd name="T48" fmla="*/ 1 w 380"/>
                <a:gd name="T49" fmla="*/ 1 h 382"/>
                <a:gd name="T50" fmla="*/ 1 w 380"/>
                <a:gd name="T51" fmla="*/ 1 h 382"/>
                <a:gd name="T52" fmla="*/ 1 w 380"/>
                <a:gd name="T53" fmla="*/ 1 h 382"/>
                <a:gd name="T54" fmla="*/ 1 w 380"/>
                <a:gd name="T55" fmla="*/ 1 h 382"/>
                <a:gd name="T56" fmla="*/ 1 w 380"/>
                <a:gd name="T57" fmla="*/ 1 h 382"/>
                <a:gd name="T58" fmla="*/ 1 w 380"/>
                <a:gd name="T59" fmla="*/ 1 h 382"/>
                <a:gd name="T60" fmla="*/ 1 w 380"/>
                <a:gd name="T61" fmla="*/ 1 h 382"/>
                <a:gd name="T62" fmla="*/ 1 w 380"/>
                <a:gd name="T63" fmla="*/ 1 h 382"/>
                <a:gd name="T64" fmla="*/ 1 w 380"/>
                <a:gd name="T65" fmla="*/ 1 h 382"/>
                <a:gd name="T66" fmla="*/ 1 w 380"/>
                <a:gd name="T67" fmla="*/ 1 h 382"/>
                <a:gd name="T68" fmla="*/ 1 w 380"/>
                <a:gd name="T69" fmla="*/ 1 h 382"/>
                <a:gd name="T70" fmla="*/ 1 w 380"/>
                <a:gd name="T71" fmla="*/ 1 h 382"/>
                <a:gd name="T72" fmla="*/ 1 w 380"/>
                <a:gd name="T73" fmla="*/ 1 h 382"/>
                <a:gd name="T74" fmla="*/ 1 w 380"/>
                <a:gd name="T75" fmla="*/ 1 h 382"/>
                <a:gd name="T76" fmla="*/ 1 w 380"/>
                <a:gd name="T77" fmla="*/ 1 h 382"/>
                <a:gd name="T78" fmla="*/ 1 w 380"/>
                <a:gd name="T79" fmla="*/ 1 h 382"/>
                <a:gd name="T80" fmla="*/ 1 w 380"/>
                <a:gd name="T81" fmla="*/ 1 h 382"/>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380"/>
                <a:gd name="T124" fmla="*/ 0 h 382"/>
                <a:gd name="T125" fmla="*/ 380 w 380"/>
                <a:gd name="T126" fmla="*/ 382 h 382"/>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380" h="382">
                  <a:moveTo>
                    <a:pt x="0" y="168"/>
                  </a:moveTo>
                  <a:lnTo>
                    <a:pt x="0" y="168"/>
                  </a:lnTo>
                  <a:lnTo>
                    <a:pt x="0" y="207"/>
                  </a:lnTo>
                  <a:lnTo>
                    <a:pt x="5" y="243"/>
                  </a:lnTo>
                  <a:lnTo>
                    <a:pt x="19" y="279"/>
                  </a:lnTo>
                  <a:lnTo>
                    <a:pt x="39" y="309"/>
                  </a:lnTo>
                  <a:lnTo>
                    <a:pt x="64" y="336"/>
                  </a:lnTo>
                  <a:lnTo>
                    <a:pt x="94" y="357"/>
                  </a:lnTo>
                  <a:lnTo>
                    <a:pt x="130" y="371"/>
                  </a:lnTo>
                  <a:lnTo>
                    <a:pt x="168" y="380"/>
                  </a:lnTo>
                  <a:lnTo>
                    <a:pt x="185" y="382"/>
                  </a:lnTo>
                  <a:lnTo>
                    <a:pt x="205" y="380"/>
                  </a:lnTo>
                  <a:lnTo>
                    <a:pt x="223" y="379"/>
                  </a:lnTo>
                  <a:lnTo>
                    <a:pt x="241" y="373"/>
                  </a:lnTo>
                  <a:lnTo>
                    <a:pt x="259" y="368"/>
                  </a:lnTo>
                  <a:lnTo>
                    <a:pt x="277" y="361"/>
                  </a:lnTo>
                  <a:lnTo>
                    <a:pt x="293" y="352"/>
                  </a:lnTo>
                  <a:lnTo>
                    <a:pt x="309" y="341"/>
                  </a:lnTo>
                  <a:lnTo>
                    <a:pt x="323" y="329"/>
                  </a:lnTo>
                  <a:lnTo>
                    <a:pt x="335" y="314"/>
                  </a:lnTo>
                  <a:lnTo>
                    <a:pt x="346" y="300"/>
                  </a:lnTo>
                  <a:lnTo>
                    <a:pt x="357" y="284"/>
                  </a:lnTo>
                  <a:lnTo>
                    <a:pt x="364" y="268"/>
                  </a:lnTo>
                  <a:lnTo>
                    <a:pt x="371" y="250"/>
                  </a:lnTo>
                  <a:lnTo>
                    <a:pt x="376" y="232"/>
                  </a:lnTo>
                  <a:lnTo>
                    <a:pt x="380" y="213"/>
                  </a:lnTo>
                  <a:lnTo>
                    <a:pt x="380" y="173"/>
                  </a:lnTo>
                  <a:lnTo>
                    <a:pt x="375" y="136"/>
                  </a:lnTo>
                  <a:lnTo>
                    <a:pt x="360" y="102"/>
                  </a:lnTo>
                  <a:lnTo>
                    <a:pt x="341" y="72"/>
                  </a:lnTo>
                  <a:lnTo>
                    <a:pt x="316" y="45"/>
                  </a:lnTo>
                  <a:lnTo>
                    <a:pt x="285" y="23"/>
                  </a:lnTo>
                  <a:lnTo>
                    <a:pt x="250" y="9"/>
                  </a:lnTo>
                  <a:lnTo>
                    <a:pt x="212" y="0"/>
                  </a:lnTo>
                  <a:lnTo>
                    <a:pt x="173" y="0"/>
                  </a:lnTo>
                  <a:lnTo>
                    <a:pt x="137" y="6"/>
                  </a:lnTo>
                  <a:lnTo>
                    <a:pt x="102" y="20"/>
                  </a:lnTo>
                  <a:lnTo>
                    <a:pt x="71" y="39"/>
                  </a:lnTo>
                  <a:lnTo>
                    <a:pt x="44" y="64"/>
                  </a:lnTo>
                  <a:lnTo>
                    <a:pt x="23" y="95"/>
                  </a:lnTo>
                  <a:lnTo>
                    <a:pt x="9" y="130"/>
                  </a:lnTo>
                  <a:lnTo>
                    <a:pt x="0" y="168"/>
                  </a:lnTo>
                  <a:close/>
                  <a:moveTo>
                    <a:pt x="200" y="98"/>
                  </a:moveTo>
                  <a:lnTo>
                    <a:pt x="218" y="102"/>
                  </a:lnTo>
                  <a:lnTo>
                    <a:pt x="235" y="109"/>
                  </a:lnTo>
                  <a:lnTo>
                    <a:pt x="250" y="120"/>
                  </a:lnTo>
                  <a:lnTo>
                    <a:pt x="262" y="132"/>
                  </a:lnTo>
                  <a:lnTo>
                    <a:pt x="271" y="148"/>
                  </a:lnTo>
                  <a:lnTo>
                    <a:pt x="278" y="164"/>
                  </a:lnTo>
                  <a:lnTo>
                    <a:pt x="282" y="182"/>
                  </a:lnTo>
                  <a:lnTo>
                    <a:pt x="282" y="202"/>
                  </a:lnTo>
                  <a:lnTo>
                    <a:pt x="278" y="220"/>
                  </a:lnTo>
                  <a:lnTo>
                    <a:pt x="269" y="236"/>
                  </a:lnTo>
                  <a:lnTo>
                    <a:pt x="259" y="250"/>
                  </a:lnTo>
                  <a:lnTo>
                    <a:pt x="246" y="263"/>
                  </a:lnTo>
                  <a:lnTo>
                    <a:pt x="239" y="268"/>
                  </a:lnTo>
                  <a:lnTo>
                    <a:pt x="230" y="273"/>
                  </a:lnTo>
                  <a:lnTo>
                    <a:pt x="223" y="277"/>
                  </a:lnTo>
                  <a:lnTo>
                    <a:pt x="214" y="279"/>
                  </a:lnTo>
                  <a:lnTo>
                    <a:pt x="205" y="280"/>
                  </a:lnTo>
                  <a:lnTo>
                    <a:pt x="196" y="282"/>
                  </a:lnTo>
                  <a:lnTo>
                    <a:pt x="187" y="282"/>
                  </a:lnTo>
                  <a:lnTo>
                    <a:pt x="178" y="282"/>
                  </a:lnTo>
                  <a:lnTo>
                    <a:pt x="162" y="279"/>
                  </a:lnTo>
                  <a:lnTo>
                    <a:pt x="146" y="271"/>
                  </a:lnTo>
                  <a:lnTo>
                    <a:pt x="132" y="263"/>
                  </a:lnTo>
                  <a:lnTo>
                    <a:pt x="121" y="252"/>
                  </a:lnTo>
                  <a:lnTo>
                    <a:pt x="111" y="238"/>
                  </a:lnTo>
                  <a:lnTo>
                    <a:pt x="103" y="223"/>
                  </a:lnTo>
                  <a:lnTo>
                    <a:pt x="100" y="207"/>
                  </a:lnTo>
                  <a:lnTo>
                    <a:pt x="98" y="189"/>
                  </a:lnTo>
                  <a:lnTo>
                    <a:pt x="98" y="186"/>
                  </a:lnTo>
                  <a:lnTo>
                    <a:pt x="98" y="184"/>
                  </a:lnTo>
                  <a:lnTo>
                    <a:pt x="98" y="180"/>
                  </a:lnTo>
                  <a:lnTo>
                    <a:pt x="98" y="179"/>
                  </a:lnTo>
                  <a:lnTo>
                    <a:pt x="102" y="161"/>
                  </a:lnTo>
                  <a:lnTo>
                    <a:pt x="109" y="145"/>
                  </a:lnTo>
                  <a:lnTo>
                    <a:pt x="119" y="130"/>
                  </a:lnTo>
                  <a:lnTo>
                    <a:pt x="132" y="118"/>
                  </a:lnTo>
                  <a:lnTo>
                    <a:pt x="146" y="109"/>
                  </a:lnTo>
                  <a:lnTo>
                    <a:pt x="164" y="102"/>
                  </a:lnTo>
                  <a:lnTo>
                    <a:pt x="182" y="98"/>
                  </a:lnTo>
                  <a:lnTo>
                    <a:pt x="200" y="98"/>
                  </a:lnTo>
                  <a:close/>
                </a:path>
              </a:pathLst>
            </a:custGeom>
            <a:solidFill>
              <a:srgbClr val="FFFFFF"/>
            </a:solidFill>
            <a:ln w="9525">
              <a:noFill/>
              <a:round/>
              <a:headEnd/>
              <a:tailEnd/>
            </a:ln>
          </p:spPr>
          <p:txBody>
            <a:bodyPr/>
            <a:lstStyle/>
            <a:p>
              <a:endParaRPr lang="ja-JP" altLang="en-US"/>
            </a:p>
          </p:txBody>
        </p:sp>
        <p:sp>
          <p:nvSpPr>
            <p:cNvPr id="98" name="Freeform 61"/>
            <p:cNvSpPr>
              <a:spLocks/>
            </p:cNvSpPr>
            <p:nvPr/>
          </p:nvSpPr>
          <p:spPr bwMode="auto">
            <a:xfrm>
              <a:off x="2279" y="2480"/>
              <a:ext cx="53" cy="53"/>
            </a:xfrm>
            <a:custGeom>
              <a:avLst/>
              <a:gdLst>
                <a:gd name="T0" fmla="*/ 0 w 107"/>
                <a:gd name="T1" fmla="*/ 0 h 107"/>
                <a:gd name="T2" fmla="*/ 0 w 107"/>
                <a:gd name="T3" fmla="*/ 0 h 107"/>
                <a:gd name="T4" fmla="*/ 0 w 107"/>
                <a:gd name="T5" fmla="*/ 0 h 107"/>
                <a:gd name="T6" fmla="*/ 0 w 107"/>
                <a:gd name="T7" fmla="*/ 0 h 107"/>
                <a:gd name="T8" fmla="*/ 0 w 107"/>
                <a:gd name="T9" fmla="*/ 0 h 107"/>
                <a:gd name="T10" fmla="*/ 0 w 107"/>
                <a:gd name="T11" fmla="*/ 0 h 107"/>
                <a:gd name="T12" fmla="*/ 0 w 107"/>
                <a:gd name="T13" fmla="*/ 0 h 107"/>
                <a:gd name="T14" fmla="*/ 0 w 107"/>
                <a:gd name="T15" fmla="*/ 0 h 107"/>
                <a:gd name="T16" fmla="*/ 0 w 107"/>
                <a:gd name="T17" fmla="*/ 0 h 107"/>
                <a:gd name="T18" fmla="*/ 0 w 107"/>
                <a:gd name="T19" fmla="*/ 0 h 107"/>
                <a:gd name="T20" fmla="*/ 0 w 107"/>
                <a:gd name="T21" fmla="*/ 0 h 107"/>
                <a:gd name="T22" fmla="*/ 0 w 107"/>
                <a:gd name="T23" fmla="*/ 0 h 107"/>
                <a:gd name="T24" fmla="*/ 0 w 107"/>
                <a:gd name="T25" fmla="*/ 0 h 107"/>
                <a:gd name="T26" fmla="*/ 0 w 107"/>
                <a:gd name="T27" fmla="*/ 0 h 107"/>
                <a:gd name="T28" fmla="*/ 0 w 107"/>
                <a:gd name="T29" fmla="*/ 0 h 107"/>
                <a:gd name="T30" fmla="*/ 0 w 107"/>
                <a:gd name="T31" fmla="*/ 0 h 107"/>
                <a:gd name="T32" fmla="*/ 0 w 107"/>
                <a:gd name="T33" fmla="*/ 0 h 107"/>
                <a:gd name="T34" fmla="*/ 0 w 107"/>
                <a:gd name="T35" fmla="*/ 0 h 107"/>
                <a:gd name="T36" fmla="*/ 0 w 107"/>
                <a:gd name="T37" fmla="*/ 0 h 107"/>
                <a:gd name="T38" fmla="*/ 0 w 107"/>
                <a:gd name="T39" fmla="*/ 0 h 107"/>
                <a:gd name="T40" fmla="*/ 0 w 107"/>
                <a:gd name="T41" fmla="*/ 0 h 107"/>
                <a:gd name="T42" fmla="*/ 0 w 107"/>
                <a:gd name="T43" fmla="*/ 0 h 107"/>
                <a:gd name="T44" fmla="*/ 0 w 107"/>
                <a:gd name="T45" fmla="*/ 0 h 107"/>
                <a:gd name="T46" fmla="*/ 0 w 107"/>
                <a:gd name="T47" fmla="*/ 0 h 107"/>
                <a:gd name="T48" fmla="*/ 0 w 107"/>
                <a:gd name="T49" fmla="*/ 0 h 10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07"/>
                <a:gd name="T76" fmla="*/ 0 h 107"/>
                <a:gd name="T77" fmla="*/ 107 w 107"/>
                <a:gd name="T78" fmla="*/ 107 h 107"/>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07" h="107">
                  <a:moveTo>
                    <a:pt x="0" y="46"/>
                  </a:moveTo>
                  <a:lnTo>
                    <a:pt x="2" y="67"/>
                  </a:lnTo>
                  <a:lnTo>
                    <a:pt x="11" y="87"/>
                  </a:lnTo>
                  <a:lnTo>
                    <a:pt x="27" y="100"/>
                  </a:lnTo>
                  <a:lnTo>
                    <a:pt x="47" y="107"/>
                  </a:lnTo>
                  <a:lnTo>
                    <a:pt x="57" y="107"/>
                  </a:lnTo>
                  <a:lnTo>
                    <a:pt x="68" y="105"/>
                  </a:lnTo>
                  <a:lnTo>
                    <a:pt x="79" y="100"/>
                  </a:lnTo>
                  <a:lnTo>
                    <a:pt x="88" y="94"/>
                  </a:lnTo>
                  <a:lnTo>
                    <a:pt x="95" y="87"/>
                  </a:lnTo>
                  <a:lnTo>
                    <a:pt x="100" y="80"/>
                  </a:lnTo>
                  <a:lnTo>
                    <a:pt x="106" y="69"/>
                  </a:lnTo>
                  <a:lnTo>
                    <a:pt x="107" y="59"/>
                  </a:lnTo>
                  <a:lnTo>
                    <a:pt x="106" y="37"/>
                  </a:lnTo>
                  <a:lnTo>
                    <a:pt x="97" y="19"/>
                  </a:lnTo>
                  <a:lnTo>
                    <a:pt x="81" y="7"/>
                  </a:lnTo>
                  <a:lnTo>
                    <a:pt x="59" y="0"/>
                  </a:lnTo>
                  <a:lnTo>
                    <a:pt x="48" y="0"/>
                  </a:lnTo>
                  <a:lnTo>
                    <a:pt x="38" y="1"/>
                  </a:lnTo>
                  <a:lnTo>
                    <a:pt x="29" y="5"/>
                  </a:lnTo>
                  <a:lnTo>
                    <a:pt x="20" y="10"/>
                  </a:lnTo>
                  <a:lnTo>
                    <a:pt x="13" y="17"/>
                  </a:lnTo>
                  <a:lnTo>
                    <a:pt x="7" y="25"/>
                  </a:lnTo>
                  <a:lnTo>
                    <a:pt x="2" y="35"/>
                  </a:lnTo>
                  <a:lnTo>
                    <a:pt x="0" y="46"/>
                  </a:lnTo>
                  <a:close/>
                </a:path>
              </a:pathLst>
            </a:custGeom>
            <a:solidFill>
              <a:srgbClr val="FFFFFF"/>
            </a:solidFill>
            <a:ln w="9525">
              <a:noFill/>
              <a:round/>
              <a:headEnd/>
              <a:tailEnd/>
            </a:ln>
          </p:spPr>
          <p:txBody>
            <a:bodyPr/>
            <a:lstStyle/>
            <a:p>
              <a:endParaRPr lang="ja-JP" altLang="en-US"/>
            </a:p>
          </p:txBody>
        </p:sp>
        <p:sp>
          <p:nvSpPr>
            <p:cNvPr id="99" name="Freeform 62"/>
            <p:cNvSpPr>
              <a:spLocks noEditPoints="1"/>
            </p:cNvSpPr>
            <p:nvPr/>
          </p:nvSpPr>
          <p:spPr bwMode="auto">
            <a:xfrm>
              <a:off x="2254" y="2455"/>
              <a:ext cx="102" cy="102"/>
            </a:xfrm>
            <a:custGeom>
              <a:avLst/>
              <a:gdLst>
                <a:gd name="T0" fmla="*/ 0 w 206"/>
                <a:gd name="T1" fmla="*/ 0 h 205"/>
                <a:gd name="T2" fmla="*/ 0 w 206"/>
                <a:gd name="T3" fmla="*/ 0 h 205"/>
                <a:gd name="T4" fmla="*/ 0 w 206"/>
                <a:gd name="T5" fmla="*/ 0 h 205"/>
                <a:gd name="T6" fmla="*/ 0 w 206"/>
                <a:gd name="T7" fmla="*/ 0 h 205"/>
                <a:gd name="T8" fmla="*/ 0 w 206"/>
                <a:gd name="T9" fmla="*/ 0 h 205"/>
                <a:gd name="T10" fmla="*/ 0 w 206"/>
                <a:gd name="T11" fmla="*/ 0 h 205"/>
                <a:gd name="T12" fmla="*/ 0 w 206"/>
                <a:gd name="T13" fmla="*/ 0 h 205"/>
                <a:gd name="T14" fmla="*/ 0 w 206"/>
                <a:gd name="T15" fmla="*/ 0 h 205"/>
                <a:gd name="T16" fmla="*/ 0 w 206"/>
                <a:gd name="T17" fmla="*/ 0 h 205"/>
                <a:gd name="T18" fmla="*/ 0 w 206"/>
                <a:gd name="T19" fmla="*/ 0 h 205"/>
                <a:gd name="T20" fmla="*/ 0 w 206"/>
                <a:gd name="T21" fmla="*/ 0 h 205"/>
                <a:gd name="T22" fmla="*/ 0 w 206"/>
                <a:gd name="T23" fmla="*/ 0 h 205"/>
                <a:gd name="T24" fmla="*/ 0 w 206"/>
                <a:gd name="T25" fmla="*/ 0 h 205"/>
                <a:gd name="T26" fmla="*/ 0 w 206"/>
                <a:gd name="T27" fmla="*/ 0 h 205"/>
                <a:gd name="T28" fmla="*/ 0 w 206"/>
                <a:gd name="T29" fmla="*/ 0 h 205"/>
                <a:gd name="T30" fmla="*/ 0 w 206"/>
                <a:gd name="T31" fmla="*/ 0 h 205"/>
                <a:gd name="T32" fmla="*/ 0 w 206"/>
                <a:gd name="T33" fmla="*/ 0 h 205"/>
                <a:gd name="T34" fmla="*/ 0 w 206"/>
                <a:gd name="T35" fmla="*/ 0 h 205"/>
                <a:gd name="T36" fmla="*/ 0 w 206"/>
                <a:gd name="T37" fmla="*/ 0 h 205"/>
                <a:gd name="T38" fmla="*/ 0 w 206"/>
                <a:gd name="T39" fmla="*/ 0 h 205"/>
                <a:gd name="T40" fmla="*/ 0 w 206"/>
                <a:gd name="T41" fmla="*/ 0 h 205"/>
                <a:gd name="T42" fmla="*/ 0 w 206"/>
                <a:gd name="T43" fmla="*/ 0 h 205"/>
                <a:gd name="T44" fmla="*/ 0 w 206"/>
                <a:gd name="T45" fmla="*/ 0 h 205"/>
                <a:gd name="T46" fmla="*/ 0 w 206"/>
                <a:gd name="T47" fmla="*/ 0 h 205"/>
                <a:gd name="T48" fmla="*/ 0 w 206"/>
                <a:gd name="T49" fmla="*/ 0 h 205"/>
                <a:gd name="T50" fmla="*/ 0 w 206"/>
                <a:gd name="T51" fmla="*/ 0 h 205"/>
                <a:gd name="T52" fmla="*/ 0 w 206"/>
                <a:gd name="T53" fmla="*/ 0 h 205"/>
                <a:gd name="T54" fmla="*/ 0 w 206"/>
                <a:gd name="T55" fmla="*/ 0 h 205"/>
                <a:gd name="T56" fmla="*/ 0 w 206"/>
                <a:gd name="T57" fmla="*/ 0 h 205"/>
                <a:gd name="T58" fmla="*/ 0 w 206"/>
                <a:gd name="T59" fmla="*/ 0 h 205"/>
                <a:gd name="T60" fmla="*/ 0 w 206"/>
                <a:gd name="T61" fmla="*/ 0 h 205"/>
                <a:gd name="T62" fmla="*/ 0 w 206"/>
                <a:gd name="T63" fmla="*/ 0 h 205"/>
                <a:gd name="T64" fmla="*/ 0 w 206"/>
                <a:gd name="T65" fmla="*/ 0 h 205"/>
                <a:gd name="T66" fmla="*/ 0 w 206"/>
                <a:gd name="T67" fmla="*/ 0 h 205"/>
                <a:gd name="T68" fmla="*/ 0 w 206"/>
                <a:gd name="T69" fmla="*/ 0 h 205"/>
                <a:gd name="T70" fmla="*/ 0 w 206"/>
                <a:gd name="T71" fmla="*/ 0 h 205"/>
                <a:gd name="T72" fmla="*/ 0 w 206"/>
                <a:gd name="T73" fmla="*/ 0 h 205"/>
                <a:gd name="T74" fmla="*/ 0 w 206"/>
                <a:gd name="T75" fmla="*/ 0 h 205"/>
                <a:gd name="T76" fmla="*/ 0 w 206"/>
                <a:gd name="T77" fmla="*/ 0 h 205"/>
                <a:gd name="T78" fmla="*/ 0 w 206"/>
                <a:gd name="T79" fmla="*/ 0 h 205"/>
                <a:gd name="T80" fmla="*/ 0 w 206"/>
                <a:gd name="T81" fmla="*/ 0 h 205"/>
                <a:gd name="T82" fmla="*/ 0 w 206"/>
                <a:gd name="T83" fmla="*/ 0 h 205"/>
                <a:gd name="T84" fmla="*/ 0 w 206"/>
                <a:gd name="T85" fmla="*/ 0 h 205"/>
                <a:gd name="T86" fmla="*/ 0 w 206"/>
                <a:gd name="T87" fmla="*/ 0 h 205"/>
                <a:gd name="T88" fmla="*/ 0 w 206"/>
                <a:gd name="T89" fmla="*/ 0 h 205"/>
                <a:gd name="T90" fmla="*/ 0 w 206"/>
                <a:gd name="T91" fmla="*/ 0 h 205"/>
                <a:gd name="T92" fmla="*/ 0 w 206"/>
                <a:gd name="T93" fmla="*/ 0 h 205"/>
                <a:gd name="T94" fmla="*/ 0 w 206"/>
                <a:gd name="T95" fmla="*/ 0 h 205"/>
                <a:gd name="T96" fmla="*/ 0 w 206"/>
                <a:gd name="T97" fmla="*/ 0 h 205"/>
                <a:gd name="T98" fmla="*/ 0 w 206"/>
                <a:gd name="T99" fmla="*/ 0 h 205"/>
                <a:gd name="T100" fmla="*/ 0 w 206"/>
                <a:gd name="T101" fmla="*/ 0 h 205"/>
                <a:gd name="T102" fmla="*/ 0 w 206"/>
                <a:gd name="T103" fmla="*/ 0 h 205"/>
                <a:gd name="T104" fmla="*/ 0 w 206"/>
                <a:gd name="T105" fmla="*/ 0 h 205"/>
                <a:gd name="T106" fmla="*/ 0 w 206"/>
                <a:gd name="T107" fmla="*/ 0 h 205"/>
                <a:gd name="T108" fmla="*/ 0 w 206"/>
                <a:gd name="T109" fmla="*/ 0 h 205"/>
                <a:gd name="T110" fmla="*/ 0 w 206"/>
                <a:gd name="T111" fmla="*/ 0 h 205"/>
                <a:gd name="T112" fmla="*/ 0 w 206"/>
                <a:gd name="T113" fmla="*/ 0 h 205"/>
                <a:gd name="T114" fmla="*/ 0 w 206"/>
                <a:gd name="T115" fmla="*/ 0 h 205"/>
                <a:gd name="T116" fmla="*/ 0 w 206"/>
                <a:gd name="T117" fmla="*/ 0 h 205"/>
                <a:gd name="T118" fmla="*/ 0 w 206"/>
                <a:gd name="T119" fmla="*/ 0 h 205"/>
                <a:gd name="T120" fmla="*/ 0 w 206"/>
                <a:gd name="T121" fmla="*/ 0 h 205"/>
                <a:gd name="T122" fmla="*/ 0 w 206"/>
                <a:gd name="T123" fmla="*/ 0 h 205"/>
                <a:gd name="T124" fmla="*/ 0 w 206"/>
                <a:gd name="T125" fmla="*/ 0 h 205"/>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206"/>
                <a:gd name="T190" fmla="*/ 0 h 205"/>
                <a:gd name="T191" fmla="*/ 206 w 206"/>
                <a:gd name="T192" fmla="*/ 205 h 205"/>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206" h="205">
                  <a:moveTo>
                    <a:pt x="0" y="91"/>
                  </a:moveTo>
                  <a:lnTo>
                    <a:pt x="0" y="94"/>
                  </a:lnTo>
                  <a:lnTo>
                    <a:pt x="0" y="96"/>
                  </a:lnTo>
                  <a:lnTo>
                    <a:pt x="0" y="100"/>
                  </a:lnTo>
                  <a:lnTo>
                    <a:pt x="0" y="103"/>
                  </a:lnTo>
                  <a:lnTo>
                    <a:pt x="2" y="121"/>
                  </a:lnTo>
                  <a:lnTo>
                    <a:pt x="6" y="137"/>
                  </a:lnTo>
                  <a:lnTo>
                    <a:pt x="13" y="151"/>
                  </a:lnTo>
                  <a:lnTo>
                    <a:pt x="22" y="166"/>
                  </a:lnTo>
                  <a:lnTo>
                    <a:pt x="29" y="175"/>
                  </a:lnTo>
                  <a:lnTo>
                    <a:pt x="36" y="182"/>
                  </a:lnTo>
                  <a:lnTo>
                    <a:pt x="45" y="187"/>
                  </a:lnTo>
                  <a:lnTo>
                    <a:pt x="54" y="192"/>
                  </a:lnTo>
                  <a:lnTo>
                    <a:pt x="63" y="198"/>
                  </a:lnTo>
                  <a:lnTo>
                    <a:pt x="72" y="201"/>
                  </a:lnTo>
                  <a:lnTo>
                    <a:pt x="81" y="203"/>
                  </a:lnTo>
                  <a:lnTo>
                    <a:pt x="91" y="205"/>
                  </a:lnTo>
                  <a:lnTo>
                    <a:pt x="113" y="205"/>
                  </a:lnTo>
                  <a:lnTo>
                    <a:pt x="132" y="201"/>
                  </a:lnTo>
                  <a:lnTo>
                    <a:pt x="152" y="194"/>
                  </a:lnTo>
                  <a:lnTo>
                    <a:pt x="168" y="183"/>
                  </a:lnTo>
                  <a:lnTo>
                    <a:pt x="182" y="169"/>
                  </a:lnTo>
                  <a:lnTo>
                    <a:pt x="193" y="153"/>
                  </a:lnTo>
                  <a:lnTo>
                    <a:pt x="202" y="135"/>
                  </a:lnTo>
                  <a:lnTo>
                    <a:pt x="206" y="114"/>
                  </a:lnTo>
                  <a:lnTo>
                    <a:pt x="206" y="94"/>
                  </a:lnTo>
                  <a:lnTo>
                    <a:pt x="202" y="73"/>
                  </a:lnTo>
                  <a:lnTo>
                    <a:pt x="195" y="55"/>
                  </a:lnTo>
                  <a:lnTo>
                    <a:pt x="184" y="39"/>
                  </a:lnTo>
                  <a:lnTo>
                    <a:pt x="170" y="25"/>
                  </a:lnTo>
                  <a:lnTo>
                    <a:pt x="154" y="12"/>
                  </a:lnTo>
                  <a:lnTo>
                    <a:pt x="136" y="5"/>
                  </a:lnTo>
                  <a:lnTo>
                    <a:pt x="116" y="0"/>
                  </a:lnTo>
                  <a:lnTo>
                    <a:pt x="95" y="0"/>
                  </a:lnTo>
                  <a:lnTo>
                    <a:pt x="75" y="3"/>
                  </a:lnTo>
                  <a:lnTo>
                    <a:pt x="56" y="10"/>
                  </a:lnTo>
                  <a:lnTo>
                    <a:pt x="40" y="21"/>
                  </a:lnTo>
                  <a:lnTo>
                    <a:pt x="25" y="35"/>
                  </a:lnTo>
                  <a:lnTo>
                    <a:pt x="13" y="51"/>
                  </a:lnTo>
                  <a:lnTo>
                    <a:pt x="6" y="69"/>
                  </a:lnTo>
                  <a:lnTo>
                    <a:pt x="0" y="91"/>
                  </a:lnTo>
                  <a:close/>
                  <a:moveTo>
                    <a:pt x="104" y="107"/>
                  </a:moveTo>
                  <a:lnTo>
                    <a:pt x="102" y="107"/>
                  </a:lnTo>
                  <a:lnTo>
                    <a:pt x="100" y="105"/>
                  </a:lnTo>
                  <a:lnTo>
                    <a:pt x="100" y="103"/>
                  </a:lnTo>
                  <a:lnTo>
                    <a:pt x="98" y="103"/>
                  </a:lnTo>
                  <a:lnTo>
                    <a:pt x="98" y="101"/>
                  </a:lnTo>
                  <a:lnTo>
                    <a:pt x="100" y="100"/>
                  </a:lnTo>
                  <a:lnTo>
                    <a:pt x="102" y="100"/>
                  </a:lnTo>
                  <a:lnTo>
                    <a:pt x="102" y="98"/>
                  </a:lnTo>
                  <a:lnTo>
                    <a:pt x="104" y="98"/>
                  </a:lnTo>
                  <a:lnTo>
                    <a:pt x="106" y="98"/>
                  </a:lnTo>
                  <a:lnTo>
                    <a:pt x="106" y="100"/>
                  </a:lnTo>
                  <a:lnTo>
                    <a:pt x="107" y="101"/>
                  </a:lnTo>
                  <a:lnTo>
                    <a:pt x="107" y="103"/>
                  </a:lnTo>
                  <a:lnTo>
                    <a:pt x="107" y="105"/>
                  </a:lnTo>
                  <a:lnTo>
                    <a:pt x="106" y="105"/>
                  </a:lnTo>
                  <a:lnTo>
                    <a:pt x="106" y="107"/>
                  </a:lnTo>
                  <a:lnTo>
                    <a:pt x="104" y="107"/>
                  </a:lnTo>
                  <a:close/>
                </a:path>
              </a:pathLst>
            </a:custGeom>
            <a:solidFill>
              <a:srgbClr val="FFFFFF"/>
            </a:solidFill>
            <a:ln w="9525">
              <a:noFill/>
              <a:round/>
              <a:headEnd/>
              <a:tailEnd/>
            </a:ln>
          </p:spPr>
          <p:txBody>
            <a:bodyPr/>
            <a:lstStyle/>
            <a:p>
              <a:endParaRPr lang="ja-JP" altLang="en-US"/>
            </a:p>
          </p:txBody>
        </p:sp>
        <p:sp>
          <p:nvSpPr>
            <p:cNvPr id="100" name="Freeform 63"/>
            <p:cNvSpPr>
              <a:spLocks/>
            </p:cNvSpPr>
            <p:nvPr/>
          </p:nvSpPr>
          <p:spPr bwMode="auto">
            <a:xfrm>
              <a:off x="2439" y="2415"/>
              <a:ext cx="203" cy="266"/>
            </a:xfrm>
            <a:custGeom>
              <a:avLst/>
              <a:gdLst>
                <a:gd name="T0" fmla="*/ 1 w 405"/>
                <a:gd name="T1" fmla="*/ 1 h 532"/>
                <a:gd name="T2" fmla="*/ 0 w 405"/>
                <a:gd name="T3" fmla="*/ 1 h 532"/>
                <a:gd name="T4" fmla="*/ 1 w 405"/>
                <a:gd name="T5" fmla="*/ 1 h 532"/>
                <a:gd name="T6" fmla="*/ 1 w 405"/>
                <a:gd name="T7" fmla="*/ 1 h 532"/>
                <a:gd name="T8" fmla="*/ 1 w 405"/>
                <a:gd name="T9" fmla="*/ 1 h 532"/>
                <a:gd name="T10" fmla="*/ 1 w 405"/>
                <a:gd name="T11" fmla="*/ 0 h 532"/>
                <a:gd name="T12" fmla="*/ 1 w 405"/>
                <a:gd name="T13" fmla="*/ 1 h 532"/>
                <a:gd name="T14" fmla="*/ 0 60000 65536"/>
                <a:gd name="T15" fmla="*/ 0 60000 65536"/>
                <a:gd name="T16" fmla="*/ 0 60000 65536"/>
                <a:gd name="T17" fmla="*/ 0 60000 65536"/>
                <a:gd name="T18" fmla="*/ 0 60000 65536"/>
                <a:gd name="T19" fmla="*/ 0 60000 65536"/>
                <a:gd name="T20" fmla="*/ 0 60000 65536"/>
                <a:gd name="T21" fmla="*/ 0 w 405"/>
                <a:gd name="T22" fmla="*/ 0 h 532"/>
                <a:gd name="T23" fmla="*/ 405 w 405"/>
                <a:gd name="T24" fmla="*/ 532 h 5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05" h="532">
                  <a:moveTo>
                    <a:pt x="116" y="209"/>
                  </a:moveTo>
                  <a:lnTo>
                    <a:pt x="0" y="475"/>
                  </a:lnTo>
                  <a:lnTo>
                    <a:pt x="87" y="532"/>
                  </a:lnTo>
                  <a:lnTo>
                    <a:pt x="289" y="325"/>
                  </a:lnTo>
                  <a:lnTo>
                    <a:pt x="405" y="59"/>
                  </a:lnTo>
                  <a:lnTo>
                    <a:pt x="317" y="0"/>
                  </a:lnTo>
                  <a:lnTo>
                    <a:pt x="116" y="209"/>
                  </a:lnTo>
                  <a:close/>
                </a:path>
              </a:pathLst>
            </a:custGeom>
            <a:solidFill>
              <a:srgbClr val="000000"/>
            </a:solidFill>
            <a:ln w="9525">
              <a:noFill/>
              <a:round/>
              <a:headEnd/>
              <a:tailEnd/>
            </a:ln>
          </p:spPr>
          <p:txBody>
            <a:bodyPr/>
            <a:lstStyle/>
            <a:p>
              <a:endParaRPr lang="ja-JP" altLang="en-US"/>
            </a:p>
          </p:txBody>
        </p:sp>
        <p:sp>
          <p:nvSpPr>
            <p:cNvPr id="101" name="Freeform 64"/>
            <p:cNvSpPr>
              <a:spLocks/>
            </p:cNvSpPr>
            <p:nvPr/>
          </p:nvSpPr>
          <p:spPr bwMode="auto">
            <a:xfrm>
              <a:off x="2408" y="2447"/>
              <a:ext cx="265" cy="201"/>
            </a:xfrm>
            <a:custGeom>
              <a:avLst/>
              <a:gdLst>
                <a:gd name="T0" fmla="*/ 1 w 530"/>
                <a:gd name="T1" fmla="*/ 0 h 403"/>
                <a:gd name="T2" fmla="*/ 1 w 530"/>
                <a:gd name="T3" fmla="*/ 0 h 403"/>
                <a:gd name="T4" fmla="*/ 1 w 530"/>
                <a:gd name="T5" fmla="*/ 0 h 403"/>
                <a:gd name="T6" fmla="*/ 1 w 530"/>
                <a:gd name="T7" fmla="*/ 0 h 403"/>
                <a:gd name="T8" fmla="*/ 1 w 530"/>
                <a:gd name="T9" fmla="*/ 0 h 403"/>
                <a:gd name="T10" fmla="*/ 0 w 530"/>
                <a:gd name="T11" fmla="*/ 0 h 403"/>
                <a:gd name="T12" fmla="*/ 1 w 530"/>
                <a:gd name="T13" fmla="*/ 0 h 403"/>
                <a:gd name="T14" fmla="*/ 0 60000 65536"/>
                <a:gd name="T15" fmla="*/ 0 60000 65536"/>
                <a:gd name="T16" fmla="*/ 0 60000 65536"/>
                <a:gd name="T17" fmla="*/ 0 60000 65536"/>
                <a:gd name="T18" fmla="*/ 0 60000 65536"/>
                <a:gd name="T19" fmla="*/ 0 60000 65536"/>
                <a:gd name="T20" fmla="*/ 0 60000 65536"/>
                <a:gd name="T21" fmla="*/ 0 w 530"/>
                <a:gd name="T22" fmla="*/ 0 h 403"/>
                <a:gd name="T23" fmla="*/ 530 w 530"/>
                <a:gd name="T24" fmla="*/ 403 h 40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30" h="403">
                  <a:moveTo>
                    <a:pt x="207" y="287"/>
                  </a:moveTo>
                  <a:lnTo>
                    <a:pt x="473" y="403"/>
                  </a:lnTo>
                  <a:lnTo>
                    <a:pt x="530" y="317"/>
                  </a:lnTo>
                  <a:lnTo>
                    <a:pt x="323" y="116"/>
                  </a:lnTo>
                  <a:lnTo>
                    <a:pt x="57" y="0"/>
                  </a:lnTo>
                  <a:lnTo>
                    <a:pt x="0" y="85"/>
                  </a:lnTo>
                  <a:lnTo>
                    <a:pt x="207" y="287"/>
                  </a:lnTo>
                  <a:close/>
                </a:path>
              </a:pathLst>
            </a:custGeom>
            <a:solidFill>
              <a:srgbClr val="000000"/>
            </a:solidFill>
            <a:ln w="9525">
              <a:noFill/>
              <a:round/>
              <a:headEnd/>
              <a:tailEnd/>
            </a:ln>
          </p:spPr>
          <p:txBody>
            <a:bodyPr/>
            <a:lstStyle/>
            <a:p>
              <a:endParaRPr lang="ja-JP" altLang="en-US"/>
            </a:p>
          </p:txBody>
        </p:sp>
        <p:sp>
          <p:nvSpPr>
            <p:cNvPr id="102" name="Freeform 65"/>
            <p:cNvSpPr>
              <a:spLocks/>
            </p:cNvSpPr>
            <p:nvPr/>
          </p:nvSpPr>
          <p:spPr bwMode="auto">
            <a:xfrm>
              <a:off x="2488" y="2403"/>
              <a:ext cx="105" cy="289"/>
            </a:xfrm>
            <a:custGeom>
              <a:avLst/>
              <a:gdLst>
                <a:gd name="T0" fmla="*/ 0 w 211"/>
                <a:gd name="T1" fmla="*/ 1 h 578"/>
                <a:gd name="T2" fmla="*/ 0 w 211"/>
                <a:gd name="T3" fmla="*/ 1 h 578"/>
                <a:gd name="T4" fmla="*/ 0 w 211"/>
                <a:gd name="T5" fmla="*/ 1 h 578"/>
                <a:gd name="T6" fmla="*/ 0 w 211"/>
                <a:gd name="T7" fmla="*/ 1 h 578"/>
                <a:gd name="T8" fmla="*/ 0 w 211"/>
                <a:gd name="T9" fmla="*/ 0 h 578"/>
                <a:gd name="T10" fmla="*/ 0 w 211"/>
                <a:gd name="T11" fmla="*/ 1 h 578"/>
                <a:gd name="T12" fmla="*/ 0 w 211"/>
                <a:gd name="T13" fmla="*/ 1 h 578"/>
                <a:gd name="T14" fmla="*/ 0 60000 65536"/>
                <a:gd name="T15" fmla="*/ 0 60000 65536"/>
                <a:gd name="T16" fmla="*/ 0 60000 65536"/>
                <a:gd name="T17" fmla="*/ 0 60000 65536"/>
                <a:gd name="T18" fmla="*/ 0 60000 65536"/>
                <a:gd name="T19" fmla="*/ 0 60000 65536"/>
                <a:gd name="T20" fmla="*/ 0 60000 65536"/>
                <a:gd name="T21" fmla="*/ 0 w 211"/>
                <a:gd name="T22" fmla="*/ 0 h 578"/>
                <a:gd name="T23" fmla="*/ 211 w 211"/>
                <a:gd name="T24" fmla="*/ 578 h 57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1" h="578">
                  <a:moveTo>
                    <a:pt x="4" y="309"/>
                  </a:moveTo>
                  <a:lnTo>
                    <a:pt x="109" y="578"/>
                  </a:lnTo>
                  <a:lnTo>
                    <a:pt x="211" y="559"/>
                  </a:lnTo>
                  <a:lnTo>
                    <a:pt x="207" y="270"/>
                  </a:lnTo>
                  <a:lnTo>
                    <a:pt x="102" y="0"/>
                  </a:lnTo>
                  <a:lnTo>
                    <a:pt x="0" y="20"/>
                  </a:lnTo>
                  <a:lnTo>
                    <a:pt x="4" y="309"/>
                  </a:lnTo>
                  <a:close/>
                </a:path>
              </a:pathLst>
            </a:custGeom>
            <a:solidFill>
              <a:srgbClr val="000000"/>
            </a:solidFill>
            <a:ln w="9525">
              <a:noFill/>
              <a:round/>
              <a:headEnd/>
              <a:tailEnd/>
            </a:ln>
          </p:spPr>
          <p:txBody>
            <a:bodyPr/>
            <a:lstStyle/>
            <a:p>
              <a:endParaRPr lang="ja-JP" altLang="en-US"/>
            </a:p>
          </p:txBody>
        </p:sp>
        <p:sp>
          <p:nvSpPr>
            <p:cNvPr id="103" name="Freeform 66"/>
            <p:cNvSpPr>
              <a:spLocks/>
            </p:cNvSpPr>
            <p:nvPr/>
          </p:nvSpPr>
          <p:spPr bwMode="auto">
            <a:xfrm>
              <a:off x="2396" y="2495"/>
              <a:ext cx="289" cy="105"/>
            </a:xfrm>
            <a:custGeom>
              <a:avLst/>
              <a:gdLst>
                <a:gd name="T0" fmla="*/ 0 w 579"/>
                <a:gd name="T1" fmla="*/ 0 h 211"/>
                <a:gd name="T2" fmla="*/ 1 w 579"/>
                <a:gd name="T3" fmla="*/ 0 h 211"/>
                <a:gd name="T4" fmla="*/ 1 w 579"/>
                <a:gd name="T5" fmla="*/ 0 h 211"/>
                <a:gd name="T6" fmla="*/ 0 w 579"/>
                <a:gd name="T7" fmla="*/ 0 h 211"/>
                <a:gd name="T8" fmla="*/ 0 w 579"/>
                <a:gd name="T9" fmla="*/ 0 h 211"/>
                <a:gd name="T10" fmla="*/ 0 w 579"/>
                <a:gd name="T11" fmla="*/ 0 h 211"/>
                <a:gd name="T12" fmla="*/ 0 w 579"/>
                <a:gd name="T13" fmla="*/ 0 h 211"/>
                <a:gd name="T14" fmla="*/ 0 60000 65536"/>
                <a:gd name="T15" fmla="*/ 0 60000 65536"/>
                <a:gd name="T16" fmla="*/ 0 60000 65536"/>
                <a:gd name="T17" fmla="*/ 0 60000 65536"/>
                <a:gd name="T18" fmla="*/ 0 60000 65536"/>
                <a:gd name="T19" fmla="*/ 0 60000 65536"/>
                <a:gd name="T20" fmla="*/ 0 60000 65536"/>
                <a:gd name="T21" fmla="*/ 0 w 579"/>
                <a:gd name="T22" fmla="*/ 0 h 211"/>
                <a:gd name="T23" fmla="*/ 579 w 579"/>
                <a:gd name="T24" fmla="*/ 211 h 21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79" h="211">
                  <a:moveTo>
                    <a:pt x="309" y="207"/>
                  </a:moveTo>
                  <a:lnTo>
                    <a:pt x="579" y="102"/>
                  </a:lnTo>
                  <a:lnTo>
                    <a:pt x="559" y="0"/>
                  </a:lnTo>
                  <a:lnTo>
                    <a:pt x="270" y="4"/>
                  </a:lnTo>
                  <a:lnTo>
                    <a:pt x="0" y="109"/>
                  </a:lnTo>
                  <a:lnTo>
                    <a:pt x="20" y="211"/>
                  </a:lnTo>
                  <a:lnTo>
                    <a:pt x="309" y="207"/>
                  </a:lnTo>
                  <a:close/>
                </a:path>
              </a:pathLst>
            </a:custGeom>
            <a:solidFill>
              <a:srgbClr val="000000"/>
            </a:solidFill>
            <a:ln w="9525">
              <a:noFill/>
              <a:round/>
              <a:headEnd/>
              <a:tailEnd/>
            </a:ln>
          </p:spPr>
          <p:txBody>
            <a:bodyPr/>
            <a:lstStyle/>
            <a:p>
              <a:endParaRPr lang="ja-JP" altLang="en-US"/>
            </a:p>
          </p:txBody>
        </p:sp>
        <p:sp>
          <p:nvSpPr>
            <p:cNvPr id="104" name="Freeform 67"/>
            <p:cNvSpPr>
              <a:spLocks/>
            </p:cNvSpPr>
            <p:nvPr/>
          </p:nvSpPr>
          <p:spPr bwMode="auto">
            <a:xfrm>
              <a:off x="2437" y="2444"/>
              <a:ext cx="208" cy="207"/>
            </a:xfrm>
            <a:custGeom>
              <a:avLst/>
              <a:gdLst>
                <a:gd name="T0" fmla="*/ 1 w 416"/>
                <a:gd name="T1" fmla="*/ 1 h 414"/>
                <a:gd name="T2" fmla="*/ 1 w 416"/>
                <a:gd name="T3" fmla="*/ 1 h 414"/>
                <a:gd name="T4" fmla="*/ 1 w 416"/>
                <a:gd name="T5" fmla="*/ 1 h 414"/>
                <a:gd name="T6" fmla="*/ 0 w 416"/>
                <a:gd name="T7" fmla="*/ 1 h 414"/>
                <a:gd name="T8" fmla="*/ 1 w 416"/>
                <a:gd name="T9" fmla="*/ 1 h 414"/>
                <a:gd name="T10" fmla="*/ 1 w 416"/>
                <a:gd name="T11" fmla="*/ 1 h 414"/>
                <a:gd name="T12" fmla="*/ 1 w 416"/>
                <a:gd name="T13" fmla="*/ 1 h 414"/>
                <a:gd name="T14" fmla="*/ 1 w 416"/>
                <a:gd name="T15" fmla="*/ 1 h 414"/>
                <a:gd name="T16" fmla="*/ 1 w 416"/>
                <a:gd name="T17" fmla="*/ 1 h 414"/>
                <a:gd name="T18" fmla="*/ 1 w 416"/>
                <a:gd name="T19" fmla="*/ 1 h 414"/>
                <a:gd name="T20" fmla="*/ 1 w 416"/>
                <a:gd name="T21" fmla="*/ 1 h 414"/>
                <a:gd name="T22" fmla="*/ 1 w 416"/>
                <a:gd name="T23" fmla="*/ 1 h 414"/>
                <a:gd name="T24" fmla="*/ 1 w 416"/>
                <a:gd name="T25" fmla="*/ 1 h 414"/>
                <a:gd name="T26" fmla="*/ 1 w 416"/>
                <a:gd name="T27" fmla="*/ 1 h 414"/>
                <a:gd name="T28" fmla="*/ 1 w 416"/>
                <a:gd name="T29" fmla="*/ 1 h 414"/>
                <a:gd name="T30" fmla="*/ 1 w 416"/>
                <a:gd name="T31" fmla="*/ 1 h 414"/>
                <a:gd name="T32" fmla="*/ 1 w 416"/>
                <a:gd name="T33" fmla="*/ 1 h 414"/>
                <a:gd name="T34" fmla="*/ 1 w 416"/>
                <a:gd name="T35" fmla="*/ 1 h 414"/>
                <a:gd name="T36" fmla="*/ 1 w 416"/>
                <a:gd name="T37" fmla="*/ 1 h 414"/>
                <a:gd name="T38" fmla="*/ 1 w 416"/>
                <a:gd name="T39" fmla="*/ 1 h 414"/>
                <a:gd name="T40" fmla="*/ 1 w 416"/>
                <a:gd name="T41" fmla="*/ 1 h 414"/>
                <a:gd name="T42" fmla="*/ 1 w 416"/>
                <a:gd name="T43" fmla="*/ 1 h 414"/>
                <a:gd name="T44" fmla="*/ 1 w 416"/>
                <a:gd name="T45" fmla="*/ 1 h 414"/>
                <a:gd name="T46" fmla="*/ 1 w 416"/>
                <a:gd name="T47" fmla="*/ 1 h 414"/>
                <a:gd name="T48" fmla="*/ 1 w 416"/>
                <a:gd name="T49" fmla="*/ 1 h 414"/>
                <a:gd name="T50" fmla="*/ 1 w 416"/>
                <a:gd name="T51" fmla="*/ 1 h 414"/>
                <a:gd name="T52" fmla="*/ 1 w 416"/>
                <a:gd name="T53" fmla="*/ 1 h 414"/>
                <a:gd name="T54" fmla="*/ 1 w 416"/>
                <a:gd name="T55" fmla="*/ 1 h 414"/>
                <a:gd name="T56" fmla="*/ 1 w 416"/>
                <a:gd name="T57" fmla="*/ 1 h 414"/>
                <a:gd name="T58" fmla="*/ 1 w 416"/>
                <a:gd name="T59" fmla="*/ 1 h 414"/>
                <a:gd name="T60" fmla="*/ 1 w 416"/>
                <a:gd name="T61" fmla="*/ 1 h 414"/>
                <a:gd name="T62" fmla="*/ 1 w 416"/>
                <a:gd name="T63" fmla="*/ 1 h 414"/>
                <a:gd name="T64" fmla="*/ 1 w 416"/>
                <a:gd name="T65" fmla="*/ 1 h 414"/>
                <a:gd name="T66" fmla="*/ 1 w 416"/>
                <a:gd name="T67" fmla="*/ 1 h 414"/>
                <a:gd name="T68" fmla="*/ 1 w 416"/>
                <a:gd name="T69" fmla="*/ 1 h 414"/>
                <a:gd name="T70" fmla="*/ 1 w 416"/>
                <a:gd name="T71" fmla="*/ 1 h 414"/>
                <a:gd name="T72" fmla="*/ 1 w 416"/>
                <a:gd name="T73" fmla="*/ 1 h 414"/>
                <a:gd name="T74" fmla="*/ 1 w 416"/>
                <a:gd name="T75" fmla="*/ 1 h 414"/>
                <a:gd name="T76" fmla="*/ 1 w 416"/>
                <a:gd name="T77" fmla="*/ 0 h 414"/>
                <a:gd name="T78" fmla="*/ 1 w 416"/>
                <a:gd name="T79" fmla="*/ 1 h 414"/>
                <a:gd name="T80" fmla="*/ 1 w 416"/>
                <a:gd name="T81" fmla="*/ 1 h 414"/>
                <a:gd name="T82" fmla="*/ 1 w 416"/>
                <a:gd name="T83" fmla="*/ 1 h 414"/>
                <a:gd name="T84" fmla="*/ 1 w 416"/>
                <a:gd name="T85" fmla="*/ 1 h 414"/>
                <a:gd name="T86" fmla="*/ 1 w 416"/>
                <a:gd name="T87" fmla="*/ 1 h 414"/>
                <a:gd name="T88" fmla="*/ 1 w 416"/>
                <a:gd name="T89" fmla="*/ 1 h 414"/>
                <a:gd name="T90" fmla="*/ 1 w 416"/>
                <a:gd name="T91" fmla="*/ 1 h 414"/>
                <a:gd name="T92" fmla="*/ 1 w 416"/>
                <a:gd name="T93" fmla="*/ 1 h 414"/>
                <a:gd name="T94" fmla="*/ 1 w 416"/>
                <a:gd name="T95" fmla="*/ 1 h 414"/>
                <a:gd name="T96" fmla="*/ 1 w 416"/>
                <a:gd name="T97" fmla="*/ 1 h 414"/>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416"/>
                <a:gd name="T148" fmla="*/ 0 h 414"/>
                <a:gd name="T149" fmla="*/ 416 w 416"/>
                <a:gd name="T150" fmla="*/ 414 h 414"/>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416" h="414">
                  <a:moveTo>
                    <a:pt x="36" y="91"/>
                  </a:moveTo>
                  <a:lnTo>
                    <a:pt x="16" y="129"/>
                  </a:lnTo>
                  <a:lnTo>
                    <a:pt x="4" y="168"/>
                  </a:lnTo>
                  <a:lnTo>
                    <a:pt x="0" y="207"/>
                  </a:lnTo>
                  <a:lnTo>
                    <a:pt x="6" y="248"/>
                  </a:lnTo>
                  <a:lnTo>
                    <a:pt x="16" y="286"/>
                  </a:lnTo>
                  <a:lnTo>
                    <a:pt x="36" y="321"/>
                  </a:lnTo>
                  <a:lnTo>
                    <a:pt x="61" y="354"/>
                  </a:lnTo>
                  <a:lnTo>
                    <a:pt x="93" y="380"/>
                  </a:lnTo>
                  <a:lnTo>
                    <a:pt x="111" y="391"/>
                  </a:lnTo>
                  <a:lnTo>
                    <a:pt x="131" y="400"/>
                  </a:lnTo>
                  <a:lnTo>
                    <a:pt x="148" y="407"/>
                  </a:lnTo>
                  <a:lnTo>
                    <a:pt x="168" y="411"/>
                  </a:lnTo>
                  <a:lnTo>
                    <a:pt x="189" y="414"/>
                  </a:lnTo>
                  <a:lnTo>
                    <a:pt x="209" y="414"/>
                  </a:lnTo>
                  <a:lnTo>
                    <a:pt x="229" y="414"/>
                  </a:lnTo>
                  <a:lnTo>
                    <a:pt x="248" y="411"/>
                  </a:lnTo>
                  <a:lnTo>
                    <a:pt x="268" y="405"/>
                  </a:lnTo>
                  <a:lnTo>
                    <a:pt x="286" y="400"/>
                  </a:lnTo>
                  <a:lnTo>
                    <a:pt x="304" y="391"/>
                  </a:lnTo>
                  <a:lnTo>
                    <a:pt x="322" y="380"/>
                  </a:lnTo>
                  <a:lnTo>
                    <a:pt x="338" y="370"/>
                  </a:lnTo>
                  <a:lnTo>
                    <a:pt x="354" y="355"/>
                  </a:lnTo>
                  <a:lnTo>
                    <a:pt x="368" y="339"/>
                  </a:lnTo>
                  <a:lnTo>
                    <a:pt x="380" y="323"/>
                  </a:lnTo>
                  <a:lnTo>
                    <a:pt x="400" y="286"/>
                  </a:lnTo>
                  <a:lnTo>
                    <a:pt x="413" y="248"/>
                  </a:lnTo>
                  <a:lnTo>
                    <a:pt x="416" y="207"/>
                  </a:lnTo>
                  <a:lnTo>
                    <a:pt x="411" y="168"/>
                  </a:lnTo>
                  <a:lnTo>
                    <a:pt x="400" y="131"/>
                  </a:lnTo>
                  <a:lnTo>
                    <a:pt x="380" y="95"/>
                  </a:lnTo>
                  <a:lnTo>
                    <a:pt x="355" y="63"/>
                  </a:lnTo>
                  <a:lnTo>
                    <a:pt x="323" y="36"/>
                  </a:lnTo>
                  <a:lnTo>
                    <a:pt x="306" y="25"/>
                  </a:lnTo>
                  <a:lnTo>
                    <a:pt x="286" y="16"/>
                  </a:lnTo>
                  <a:lnTo>
                    <a:pt x="268" y="9"/>
                  </a:lnTo>
                  <a:lnTo>
                    <a:pt x="248" y="4"/>
                  </a:lnTo>
                  <a:lnTo>
                    <a:pt x="227" y="2"/>
                  </a:lnTo>
                  <a:lnTo>
                    <a:pt x="207" y="0"/>
                  </a:lnTo>
                  <a:lnTo>
                    <a:pt x="188" y="2"/>
                  </a:lnTo>
                  <a:lnTo>
                    <a:pt x="168" y="4"/>
                  </a:lnTo>
                  <a:lnTo>
                    <a:pt x="148" y="9"/>
                  </a:lnTo>
                  <a:lnTo>
                    <a:pt x="131" y="15"/>
                  </a:lnTo>
                  <a:lnTo>
                    <a:pt x="113" y="23"/>
                  </a:lnTo>
                  <a:lnTo>
                    <a:pt x="95" y="34"/>
                  </a:lnTo>
                  <a:lnTo>
                    <a:pt x="79" y="45"/>
                  </a:lnTo>
                  <a:lnTo>
                    <a:pt x="63" y="59"/>
                  </a:lnTo>
                  <a:lnTo>
                    <a:pt x="48" y="75"/>
                  </a:lnTo>
                  <a:lnTo>
                    <a:pt x="36" y="91"/>
                  </a:lnTo>
                  <a:close/>
                </a:path>
              </a:pathLst>
            </a:custGeom>
            <a:solidFill>
              <a:srgbClr val="3F9EFF"/>
            </a:solidFill>
            <a:ln w="9525">
              <a:noFill/>
              <a:round/>
              <a:headEnd/>
              <a:tailEnd/>
            </a:ln>
          </p:spPr>
          <p:txBody>
            <a:bodyPr/>
            <a:lstStyle/>
            <a:p>
              <a:endParaRPr lang="ja-JP" altLang="en-US"/>
            </a:p>
          </p:txBody>
        </p:sp>
        <p:sp>
          <p:nvSpPr>
            <p:cNvPr id="105" name="Freeform 68"/>
            <p:cNvSpPr>
              <a:spLocks noEditPoints="1"/>
            </p:cNvSpPr>
            <p:nvPr/>
          </p:nvSpPr>
          <p:spPr bwMode="auto">
            <a:xfrm>
              <a:off x="2428" y="2435"/>
              <a:ext cx="226" cy="226"/>
            </a:xfrm>
            <a:custGeom>
              <a:avLst/>
              <a:gdLst>
                <a:gd name="T0" fmla="*/ 1 w 452"/>
                <a:gd name="T1" fmla="*/ 1 h 452"/>
                <a:gd name="T2" fmla="*/ 1 w 452"/>
                <a:gd name="T3" fmla="*/ 1 h 452"/>
                <a:gd name="T4" fmla="*/ 1 w 452"/>
                <a:gd name="T5" fmla="*/ 1 h 452"/>
                <a:gd name="T6" fmla="*/ 1 w 452"/>
                <a:gd name="T7" fmla="*/ 1 h 452"/>
                <a:gd name="T8" fmla="*/ 1 w 452"/>
                <a:gd name="T9" fmla="*/ 1 h 452"/>
                <a:gd name="T10" fmla="*/ 1 w 452"/>
                <a:gd name="T11" fmla="*/ 1 h 452"/>
                <a:gd name="T12" fmla="*/ 1 w 452"/>
                <a:gd name="T13" fmla="*/ 1 h 452"/>
                <a:gd name="T14" fmla="*/ 1 w 452"/>
                <a:gd name="T15" fmla="*/ 1 h 452"/>
                <a:gd name="T16" fmla="*/ 1 w 452"/>
                <a:gd name="T17" fmla="*/ 1 h 452"/>
                <a:gd name="T18" fmla="*/ 1 w 452"/>
                <a:gd name="T19" fmla="*/ 1 h 452"/>
                <a:gd name="T20" fmla="*/ 1 w 452"/>
                <a:gd name="T21" fmla="*/ 1 h 452"/>
                <a:gd name="T22" fmla="*/ 1 w 452"/>
                <a:gd name="T23" fmla="*/ 1 h 452"/>
                <a:gd name="T24" fmla="*/ 1 w 452"/>
                <a:gd name="T25" fmla="*/ 1 h 452"/>
                <a:gd name="T26" fmla="*/ 1 w 452"/>
                <a:gd name="T27" fmla="*/ 1 h 452"/>
                <a:gd name="T28" fmla="*/ 1 w 452"/>
                <a:gd name="T29" fmla="*/ 1 h 452"/>
                <a:gd name="T30" fmla="*/ 1 w 452"/>
                <a:gd name="T31" fmla="*/ 1 h 452"/>
                <a:gd name="T32" fmla="*/ 1 w 452"/>
                <a:gd name="T33" fmla="*/ 1 h 452"/>
                <a:gd name="T34" fmla="*/ 1 w 452"/>
                <a:gd name="T35" fmla="*/ 1 h 452"/>
                <a:gd name="T36" fmla="*/ 1 w 452"/>
                <a:gd name="T37" fmla="*/ 1 h 452"/>
                <a:gd name="T38" fmla="*/ 1 w 452"/>
                <a:gd name="T39" fmla="*/ 1 h 452"/>
                <a:gd name="T40" fmla="*/ 1 w 452"/>
                <a:gd name="T41" fmla="*/ 1 h 452"/>
                <a:gd name="T42" fmla="*/ 1 w 452"/>
                <a:gd name="T43" fmla="*/ 1 h 452"/>
                <a:gd name="T44" fmla="*/ 1 w 452"/>
                <a:gd name="T45" fmla="*/ 1 h 452"/>
                <a:gd name="T46" fmla="*/ 1 w 452"/>
                <a:gd name="T47" fmla="*/ 0 h 452"/>
                <a:gd name="T48" fmla="*/ 1 w 452"/>
                <a:gd name="T49" fmla="*/ 1 h 452"/>
                <a:gd name="T50" fmla="*/ 1 w 452"/>
                <a:gd name="T51" fmla="*/ 1 h 452"/>
                <a:gd name="T52" fmla="*/ 1 w 452"/>
                <a:gd name="T53" fmla="*/ 1 h 452"/>
                <a:gd name="T54" fmla="*/ 1 w 452"/>
                <a:gd name="T55" fmla="*/ 1 h 452"/>
                <a:gd name="T56" fmla="*/ 1 w 452"/>
                <a:gd name="T57" fmla="*/ 1 h 452"/>
                <a:gd name="T58" fmla="*/ 1 w 452"/>
                <a:gd name="T59" fmla="*/ 1 h 452"/>
                <a:gd name="T60" fmla="*/ 1 w 452"/>
                <a:gd name="T61" fmla="*/ 1 h 452"/>
                <a:gd name="T62" fmla="*/ 1 w 452"/>
                <a:gd name="T63" fmla="*/ 1 h 452"/>
                <a:gd name="T64" fmla="*/ 1 w 452"/>
                <a:gd name="T65" fmla="*/ 1 h 452"/>
                <a:gd name="T66" fmla="*/ 1 w 452"/>
                <a:gd name="T67" fmla="*/ 1 h 452"/>
                <a:gd name="T68" fmla="*/ 1 w 452"/>
                <a:gd name="T69" fmla="*/ 1 h 452"/>
                <a:gd name="T70" fmla="*/ 1 w 452"/>
                <a:gd name="T71" fmla="*/ 1 h 452"/>
                <a:gd name="T72" fmla="*/ 1 w 452"/>
                <a:gd name="T73" fmla="*/ 1 h 452"/>
                <a:gd name="T74" fmla="*/ 1 w 452"/>
                <a:gd name="T75" fmla="*/ 1 h 452"/>
                <a:gd name="T76" fmla="*/ 1 w 452"/>
                <a:gd name="T77" fmla="*/ 1 h 452"/>
                <a:gd name="T78" fmla="*/ 1 w 452"/>
                <a:gd name="T79" fmla="*/ 1 h 452"/>
                <a:gd name="T80" fmla="*/ 1 w 452"/>
                <a:gd name="T81" fmla="*/ 1 h 452"/>
                <a:gd name="T82" fmla="*/ 1 w 452"/>
                <a:gd name="T83" fmla="*/ 1 h 452"/>
                <a:gd name="T84" fmla="*/ 1 w 452"/>
                <a:gd name="T85" fmla="*/ 1 h 452"/>
                <a:gd name="T86" fmla="*/ 1 w 452"/>
                <a:gd name="T87" fmla="*/ 1 h 452"/>
                <a:gd name="T88" fmla="*/ 1 w 452"/>
                <a:gd name="T89" fmla="*/ 1 h 452"/>
                <a:gd name="T90" fmla="*/ 1 w 452"/>
                <a:gd name="T91" fmla="*/ 1 h 452"/>
                <a:gd name="T92" fmla="*/ 1 w 452"/>
                <a:gd name="T93" fmla="*/ 1 h 452"/>
                <a:gd name="T94" fmla="*/ 1 w 452"/>
                <a:gd name="T95" fmla="*/ 1 h 452"/>
                <a:gd name="T96" fmla="*/ 1 w 452"/>
                <a:gd name="T97" fmla="*/ 1 h 452"/>
                <a:gd name="T98" fmla="*/ 1 w 452"/>
                <a:gd name="T99" fmla="*/ 1 h 452"/>
                <a:gd name="T100" fmla="*/ 1 w 452"/>
                <a:gd name="T101" fmla="*/ 1 h 452"/>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452"/>
                <a:gd name="T154" fmla="*/ 0 h 452"/>
                <a:gd name="T155" fmla="*/ 452 w 452"/>
                <a:gd name="T156" fmla="*/ 452 h 452"/>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452" h="452">
                  <a:moveTo>
                    <a:pt x="182" y="4"/>
                  </a:moveTo>
                  <a:lnTo>
                    <a:pt x="161" y="9"/>
                  </a:lnTo>
                  <a:lnTo>
                    <a:pt x="140" y="16"/>
                  </a:lnTo>
                  <a:lnTo>
                    <a:pt x="120" y="27"/>
                  </a:lnTo>
                  <a:lnTo>
                    <a:pt x="100" y="38"/>
                  </a:lnTo>
                  <a:lnTo>
                    <a:pt x="83" y="50"/>
                  </a:lnTo>
                  <a:lnTo>
                    <a:pt x="66" y="66"/>
                  </a:lnTo>
                  <a:lnTo>
                    <a:pt x="52" y="82"/>
                  </a:lnTo>
                  <a:lnTo>
                    <a:pt x="38" y="100"/>
                  </a:lnTo>
                  <a:lnTo>
                    <a:pt x="16" y="141"/>
                  </a:lnTo>
                  <a:lnTo>
                    <a:pt x="4" y="182"/>
                  </a:lnTo>
                  <a:lnTo>
                    <a:pt x="0" y="227"/>
                  </a:lnTo>
                  <a:lnTo>
                    <a:pt x="6" y="270"/>
                  </a:lnTo>
                  <a:lnTo>
                    <a:pt x="16" y="311"/>
                  </a:lnTo>
                  <a:lnTo>
                    <a:pt x="38" y="348"/>
                  </a:lnTo>
                  <a:lnTo>
                    <a:pt x="65" y="384"/>
                  </a:lnTo>
                  <a:lnTo>
                    <a:pt x="100" y="413"/>
                  </a:lnTo>
                  <a:lnTo>
                    <a:pt x="120" y="425"/>
                  </a:lnTo>
                  <a:lnTo>
                    <a:pt x="140" y="434"/>
                  </a:lnTo>
                  <a:lnTo>
                    <a:pt x="161" y="441"/>
                  </a:lnTo>
                  <a:lnTo>
                    <a:pt x="182" y="447"/>
                  </a:lnTo>
                  <a:lnTo>
                    <a:pt x="204" y="450"/>
                  </a:lnTo>
                  <a:lnTo>
                    <a:pt x="225" y="452"/>
                  </a:lnTo>
                  <a:lnTo>
                    <a:pt x="249" y="450"/>
                  </a:lnTo>
                  <a:lnTo>
                    <a:pt x="270" y="447"/>
                  </a:lnTo>
                  <a:lnTo>
                    <a:pt x="291" y="441"/>
                  </a:lnTo>
                  <a:lnTo>
                    <a:pt x="313" y="434"/>
                  </a:lnTo>
                  <a:lnTo>
                    <a:pt x="332" y="425"/>
                  </a:lnTo>
                  <a:lnTo>
                    <a:pt x="352" y="414"/>
                  </a:lnTo>
                  <a:lnTo>
                    <a:pt x="368" y="400"/>
                  </a:lnTo>
                  <a:lnTo>
                    <a:pt x="386" y="386"/>
                  </a:lnTo>
                  <a:lnTo>
                    <a:pt x="400" y="370"/>
                  </a:lnTo>
                  <a:lnTo>
                    <a:pt x="413" y="352"/>
                  </a:lnTo>
                  <a:lnTo>
                    <a:pt x="434" y="311"/>
                  </a:lnTo>
                  <a:lnTo>
                    <a:pt x="447" y="270"/>
                  </a:lnTo>
                  <a:lnTo>
                    <a:pt x="452" y="225"/>
                  </a:lnTo>
                  <a:lnTo>
                    <a:pt x="447" y="182"/>
                  </a:lnTo>
                  <a:lnTo>
                    <a:pt x="436" y="141"/>
                  </a:lnTo>
                  <a:lnTo>
                    <a:pt x="415" y="102"/>
                  </a:lnTo>
                  <a:lnTo>
                    <a:pt x="388" y="66"/>
                  </a:lnTo>
                  <a:lnTo>
                    <a:pt x="352" y="38"/>
                  </a:lnTo>
                  <a:lnTo>
                    <a:pt x="332" y="25"/>
                  </a:lnTo>
                  <a:lnTo>
                    <a:pt x="313" y="16"/>
                  </a:lnTo>
                  <a:lnTo>
                    <a:pt x="291" y="9"/>
                  </a:lnTo>
                  <a:lnTo>
                    <a:pt x="270" y="4"/>
                  </a:lnTo>
                  <a:lnTo>
                    <a:pt x="249" y="0"/>
                  </a:lnTo>
                  <a:lnTo>
                    <a:pt x="227" y="0"/>
                  </a:lnTo>
                  <a:lnTo>
                    <a:pt x="204" y="0"/>
                  </a:lnTo>
                  <a:lnTo>
                    <a:pt x="182" y="4"/>
                  </a:lnTo>
                  <a:close/>
                  <a:moveTo>
                    <a:pt x="190" y="41"/>
                  </a:moveTo>
                  <a:lnTo>
                    <a:pt x="207" y="38"/>
                  </a:lnTo>
                  <a:lnTo>
                    <a:pt x="227" y="38"/>
                  </a:lnTo>
                  <a:lnTo>
                    <a:pt x="245" y="38"/>
                  </a:lnTo>
                  <a:lnTo>
                    <a:pt x="263" y="41"/>
                  </a:lnTo>
                  <a:lnTo>
                    <a:pt x="281" y="45"/>
                  </a:lnTo>
                  <a:lnTo>
                    <a:pt x="299" y="50"/>
                  </a:lnTo>
                  <a:lnTo>
                    <a:pt x="315" y="59"/>
                  </a:lnTo>
                  <a:lnTo>
                    <a:pt x="331" y="68"/>
                  </a:lnTo>
                  <a:lnTo>
                    <a:pt x="361" y="93"/>
                  </a:lnTo>
                  <a:lnTo>
                    <a:pt x="384" y="122"/>
                  </a:lnTo>
                  <a:lnTo>
                    <a:pt x="400" y="154"/>
                  </a:lnTo>
                  <a:lnTo>
                    <a:pt x="411" y="190"/>
                  </a:lnTo>
                  <a:lnTo>
                    <a:pt x="415" y="225"/>
                  </a:lnTo>
                  <a:lnTo>
                    <a:pt x="411" y="261"/>
                  </a:lnTo>
                  <a:lnTo>
                    <a:pt x="400" y="297"/>
                  </a:lnTo>
                  <a:lnTo>
                    <a:pt x="382" y="331"/>
                  </a:lnTo>
                  <a:lnTo>
                    <a:pt x="372" y="347"/>
                  </a:lnTo>
                  <a:lnTo>
                    <a:pt x="359" y="359"/>
                  </a:lnTo>
                  <a:lnTo>
                    <a:pt x="345" y="372"/>
                  </a:lnTo>
                  <a:lnTo>
                    <a:pt x="331" y="382"/>
                  </a:lnTo>
                  <a:lnTo>
                    <a:pt x="315" y="391"/>
                  </a:lnTo>
                  <a:lnTo>
                    <a:pt x="299" y="400"/>
                  </a:lnTo>
                  <a:lnTo>
                    <a:pt x="281" y="405"/>
                  </a:lnTo>
                  <a:lnTo>
                    <a:pt x="263" y="411"/>
                  </a:lnTo>
                  <a:lnTo>
                    <a:pt x="245" y="413"/>
                  </a:lnTo>
                  <a:lnTo>
                    <a:pt x="225" y="414"/>
                  </a:lnTo>
                  <a:lnTo>
                    <a:pt x="207" y="413"/>
                  </a:lnTo>
                  <a:lnTo>
                    <a:pt x="190" y="411"/>
                  </a:lnTo>
                  <a:lnTo>
                    <a:pt x="172" y="405"/>
                  </a:lnTo>
                  <a:lnTo>
                    <a:pt x="154" y="400"/>
                  </a:lnTo>
                  <a:lnTo>
                    <a:pt x="138" y="391"/>
                  </a:lnTo>
                  <a:lnTo>
                    <a:pt x="122" y="382"/>
                  </a:lnTo>
                  <a:lnTo>
                    <a:pt x="102" y="368"/>
                  </a:lnTo>
                  <a:lnTo>
                    <a:pt x="86" y="352"/>
                  </a:lnTo>
                  <a:lnTo>
                    <a:pt x="72" y="332"/>
                  </a:lnTo>
                  <a:lnTo>
                    <a:pt x="59" y="313"/>
                  </a:lnTo>
                  <a:lnTo>
                    <a:pt x="50" y="293"/>
                  </a:lnTo>
                  <a:lnTo>
                    <a:pt x="43" y="270"/>
                  </a:lnTo>
                  <a:lnTo>
                    <a:pt x="40" y="248"/>
                  </a:lnTo>
                  <a:lnTo>
                    <a:pt x="38" y="225"/>
                  </a:lnTo>
                  <a:lnTo>
                    <a:pt x="40" y="198"/>
                  </a:lnTo>
                  <a:lnTo>
                    <a:pt x="47" y="172"/>
                  </a:lnTo>
                  <a:lnTo>
                    <a:pt x="56" y="145"/>
                  </a:lnTo>
                  <a:lnTo>
                    <a:pt x="70" y="120"/>
                  </a:lnTo>
                  <a:lnTo>
                    <a:pt x="81" y="106"/>
                  </a:lnTo>
                  <a:lnTo>
                    <a:pt x="93" y="91"/>
                  </a:lnTo>
                  <a:lnTo>
                    <a:pt x="106" y="79"/>
                  </a:lnTo>
                  <a:lnTo>
                    <a:pt x="122" y="68"/>
                  </a:lnTo>
                  <a:lnTo>
                    <a:pt x="136" y="59"/>
                  </a:lnTo>
                  <a:lnTo>
                    <a:pt x="154" y="52"/>
                  </a:lnTo>
                  <a:lnTo>
                    <a:pt x="172" y="45"/>
                  </a:lnTo>
                  <a:lnTo>
                    <a:pt x="190" y="41"/>
                  </a:lnTo>
                  <a:close/>
                </a:path>
              </a:pathLst>
            </a:custGeom>
            <a:solidFill>
              <a:srgbClr val="000000"/>
            </a:solidFill>
            <a:ln w="9525">
              <a:noFill/>
              <a:round/>
              <a:headEnd/>
              <a:tailEnd/>
            </a:ln>
          </p:spPr>
          <p:txBody>
            <a:bodyPr/>
            <a:lstStyle/>
            <a:p>
              <a:endParaRPr lang="ja-JP" altLang="en-US"/>
            </a:p>
          </p:txBody>
        </p:sp>
        <p:sp>
          <p:nvSpPr>
            <p:cNvPr id="106" name="Freeform 69"/>
            <p:cNvSpPr>
              <a:spLocks/>
            </p:cNvSpPr>
            <p:nvPr/>
          </p:nvSpPr>
          <p:spPr bwMode="auto">
            <a:xfrm>
              <a:off x="2463" y="2470"/>
              <a:ext cx="156" cy="155"/>
            </a:xfrm>
            <a:custGeom>
              <a:avLst/>
              <a:gdLst>
                <a:gd name="T0" fmla="*/ 1 w 312"/>
                <a:gd name="T1" fmla="*/ 1 h 310"/>
                <a:gd name="T2" fmla="*/ 1 w 312"/>
                <a:gd name="T3" fmla="*/ 1 h 310"/>
                <a:gd name="T4" fmla="*/ 1 w 312"/>
                <a:gd name="T5" fmla="*/ 1 h 310"/>
                <a:gd name="T6" fmla="*/ 0 w 312"/>
                <a:gd name="T7" fmla="*/ 1 h 310"/>
                <a:gd name="T8" fmla="*/ 1 w 312"/>
                <a:gd name="T9" fmla="*/ 1 h 310"/>
                <a:gd name="T10" fmla="*/ 1 w 312"/>
                <a:gd name="T11" fmla="*/ 1 h 310"/>
                <a:gd name="T12" fmla="*/ 1 w 312"/>
                <a:gd name="T13" fmla="*/ 1 h 310"/>
                <a:gd name="T14" fmla="*/ 1 w 312"/>
                <a:gd name="T15" fmla="*/ 1 h 310"/>
                <a:gd name="T16" fmla="*/ 1 w 312"/>
                <a:gd name="T17" fmla="*/ 1 h 310"/>
                <a:gd name="T18" fmla="*/ 1 w 312"/>
                <a:gd name="T19" fmla="*/ 1 h 310"/>
                <a:gd name="T20" fmla="*/ 1 w 312"/>
                <a:gd name="T21" fmla="*/ 1 h 310"/>
                <a:gd name="T22" fmla="*/ 1 w 312"/>
                <a:gd name="T23" fmla="*/ 1 h 310"/>
                <a:gd name="T24" fmla="*/ 1 w 312"/>
                <a:gd name="T25" fmla="*/ 1 h 310"/>
                <a:gd name="T26" fmla="*/ 1 w 312"/>
                <a:gd name="T27" fmla="*/ 1 h 310"/>
                <a:gd name="T28" fmla="*/ 1 w 312"/>
                <a:gd name="T29" fmla="*/ 1 h 310"/>
                <a:gd name="T30" fmla="*/ 1 w 312"/>
                <a:gd name="T31" fmla="*/ 1 h 310"/>
                <a:gd name="T32" fmla="*/ 1 w 312"/>
                <a:gd name="T33" fmla="*/ 1 h 310"/>
                <a:gd name="T34" fmla="*/ 1 w 312"/>
                <a:gd name="T35" fmla="*/ 1 h 310"/>
                <a:gd name="T36" fmla="*/ 1 w 312"/>
                <a:gd name="T37" fmla="*/ 1 h 310"/>
                <a:gd name="T38" fmla="*/ 1 w 312"/>
                <a:gd name="T39" fmla="*/ 1 h 310"/>
                <a:gd name="T40" fmla="*/ 1 w 312"/>
                <a:gd name="T41" fmla="*/ 1 h 310"/>
                <a:gd name="T42" fmla="*/ 1 w 312"/>
                <a:gd name="T43" fmla="*/ 1 h 310"/>
                <a:gd name="T44" fmla="*/ 1 w 312"/>
                <a:gd name="T45" fmla="*/ 1 h 310"/>
                <a:gd name="T46" fmla="*/ 1 w 312"/>
                <a:gd name="T47" fmla="*/ 1 h 310"/>
                <a:gd name="T48" fmla="*/ 1 w 312"/>
                <a:gd name="T49" fmla="*/ 1 h 310"/>
                <a:gd name="T50" fmla="*/ 1 w 312"/>
                <a:gd name="T51" fmla="*/ 1 h 310"/>
                <a:gd name="T52" fmla="*/ 1 w 312"/>
                <a:gd name="T53" fmla="*/ 1 h 310"/>
                <a:gd name="T54" fmla="*/ 1 w 312"/>
                <a:gd name="T55" fmla="*/ 0 h 310"/>
                <a:gd name="T56" fmla="*/ 1 w 312"/>
                <a:gd name="T57" fmla="*/ 1 h 310"/>
                <a:gd name="T58" fmla="*/ 1 w 312"/>
                <a:gd name="T59" fmla="*/ 1 h 310"/>
                <a:gd name="T60" fmla="*/ 1 w 312"/>
                <a:gd name="T61" fmla="*/ 1 h 310"/>
                <a:gd name="T62" fmla="*/ 1 w 312"/>
                <a:gd name="T63" fmla="*/ 1 h 310"/>
                <a:gd name="T64" fmla="*/ 1 w 312"/>
                <a:gd name="T65" fmla="*/ 1 h 310"/>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12"/>
                <a:gd name="T100" fmla="*/ 0 h 310"/>
                <a:gd name="T101" fmla="*/ 312 w 312"/>
                <a:gd name="T102" fmla="*/ 310 h 310"/>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12" h="310">
                  <a:moveTo>
                    <a:pt x="27" y="70"/>
                  </a:moveTo>
                  <a:lnTo>
                    <a:pt x="13" y="98"/>
                  </a:lnTo>
                  <a:lnTo>
                    <a:pt x="4" y="127"/>
                  </a:lnTo>
                  <a:lnTo>
                    <a:pt x="0" y="157"/>
                  </a:lnTo>
                  <a:lnTo>
                    <a:pt x="4" y="186"/>
                  </a:lnTo>
                  <a:lnTo>
                    <a:pt x="13" y="214"/>
                  </a:lnTo>
                  <a:lnTo>
                    <a:pt x="27" y="241"/>
                  </a:lnTo>
                  <a:lnTo>
                    <a:pt x="45" y="264"/>
                  </a:lnTo>
                  <a:lnTo>
                    <a:pt x="70" y="284"/>
                  </a:lnTo>
                  <a:lnTo>
                    <a:pt x="98" y="298"/>
                  </a:lnTo>
                  <a:lnTo>
                    <a:pt x="127" y="307"/>
                  </a:lnTo>
                  <a:lnTo>
                    <a:pt x="157" y="310"/>
                  </a:lnTo>
                  <a:lnTo>
                    <a:pt x="186" y="309"/>
                  </a:lnTo>
                  <a:lnTo>
                    <a:pt x="214" y="300"/>
                  </a:lnTo>
                  <a:lnTo>
                    <a:pt x="241" y="286"/>
                  </a:lnTo>
                  <a:lnTo>
                    <a:pt x="266" y="268"/>
                  </a:lnTo>
                  <a:lnTo>
                    <a:pt x="286" y="243"/>
                  </a:lnTo>
                  <a:lnTo>
                    <a:pt x="300" y="214"/>
                  </a:lnTo>
                  <a:lnTo>
                    <a:pt x="309" y="186"/>
                  </a:lnTo>
                  <a:lnTo>
                    <a:pt x="312" y="155"/>
                  </a:lnTo>
                  <a:lnTo>
                    <a:pt x="309" y="127"/>
                  </a:lnTo>
                  <a:lnTo>
                    <a:pt x="300" y="98"/>
                  </a:lnTo>
                  <a:lnTo>
                    <a:pt x="286" y="71"/>
                  </a:lnTo>
                  <a:lnTo>
                    <a:pt x="268" y="46"/>
                  </a:lnTo>
                  <a:lnTo>
                    <a:pt x="243" y="27"/>
                  </a:lnTo>
                  <a:lnTo>
                    <a:pt x="214" y="12"/>
                  </a:lnTo>
                  <a:lnTo>
                    <a:pt x="186" y="4"/>
                  </a:lnTo>
                  <a:lnTo>
                    <a:pt x="155" y="0"/>
                  </a:lnTo>
                  <a:lnTo>
                    <a:pt x="127" y="4"/>
                  </a:lnTo>
                  <a:lnTo>
                    <a:pt x="98" y="12"/>
                  </a:lnTo>
                  <a:lnTo>
                    <a:pt x="71" y="27"/>
                  </a:lnTo>
                  <a:lnTo>
                    <a:pt x="46" y="45"/>
                  </a:lnTo>
                  <a:lnTo>
                    <a:pt x="27" y="70"/>
                  </a:lnTo>
                  <a:close/>
                </a:path>
              </a:pathLst>
            </a:custGeom>
            <a:solidFill>
              <a:srgbClr val="3F9EFF"/>
            </a:solidFill>
            <a:ln w="9525">
              <a:noFill/>
              <a:round/>
              <a:headEnd/>
              <a:tailEnd/>
            </a:ln>
          </p:spPr>
          <p:txBody>
            <a:bodyPr/>
            <a:lstStyle/>
            <a:p>
              <a:endParaRPr lang="ja-JP" altLang="en-US"/>
            </a:p>
          </p:txBody>
        </p:sp>
        <p:sp>
          <p:nvSpPr>
            <p:cNvPr id="107" name="Freeform 70"/>
            <p:cNvSpPr>
              <a:spLocks noEditPoints="1"/>
            </p:cNvSpPr>
            <p:nvPr/>
          </p:nvSpPr>
          <p:spPr bwMode="auto">
            <a:xfrm>
              <a:off x="2457" y="2464"/>
              <a:ext cx="168" cy="167"/>
            </a:xfrm>
            <a:custGeom>
              <a:avLst/>
              <a:gdLst>
                <a:gd name="T0" fmla="*/ 1 w 336"/>
                <a:gd name="T1" fmla="*/ 0 h 336"/>
                <a:gd name="T2" fmla="*/ 1 w 336"/>
                <a:gd name="T3" fmla="*/ 0 h 336"/>
                <a:gd name="T4" fmla="*/ 1 w 336"/>
                <a:gd name="T5" fmla="*/ 0 h 336"/>
                <a:gd name="T6" fmla="*/ 1 w 336"/>
                <a:gd name="T7" fmla="*/ 0 h 336"/>
                <a:gd name="T8" fmla="*/ 1 w 336"/>
                <a:gd name="T9" fmla="*/ 0 h 336"/>
                <a:gd name="T10" fmla="*/ 1 w 336"/>
                <a:gd name="T11" fmla="*/ 0 h 336"/>
                <a:gd name="T12" fmla="*/ 1 w 336"/>
                <a:gd name="T13" fmla="*/ 0 h 336"/>
                <a:gd name="T14" fmla="*/ 1 w 336"/>
                <a:gd name="T15" fmla="*/ 0 h 336"/>
                <a:gd name="T16" fmla="*/ 1 w 336"/>
                <a:gd name="T17" fmla="*/ 0 h 336"/>
                <a:gd name="T18" fmla="*/ 1 w 336"/>
                <a:gd name="T19" fmla="*/ 0 h 336"/>
                <a:gd name="T20" fmla="*/ 1 w 336"/>
                <a:gd name="T21" fmla="*/ 0 h 336"/>
                <a:gd name="T22" fmla="*/ 1 w 336"/>
                <a:gd name="T23" fmla="*/ 0 h 336"/>
                <a:gd name="T24" fmla="*/ 1 w 336"/>
                <a:gd name="T25" fmla="*/ 0 h 336"/>
                <a:gd name="T26" fmla="*/ 1 w 336"/>
                <a:gd name="T27" fmla="*/ 0 h 336"/>
                <a:gd name="T28" fmla="*/ 1 w 336"/>
                <a:gd name="T29" fmla="*/ 0 h 336"/>
                <a:gd name="T30" fmla="*/ 1 w 336"/>
                <a:gd name="T31" fmla="*/ 0 h 336"/>
                <a:gd name="T32" fmla="*/ 1 w 336"/>
                <a:gd name="T33" fmla="*/ 0 h 336"/>
                <a:gd name="T34" fmla="*/ 1 w 336"/>
                <a:gd name="T35" fmla="*/ 0 h 336"/>
                <a:gd name="T36" fmla="*/ 1 w 336"/>
                <a:gd name="T37" fmla="*/ 0 h 336"/>
                <a:gd name="T38" fmla="*/ 1 w 336"/>
                <a:gd name="T39" fmla="*/ 0 h 336"/>
                <a:gd name="T40" fmla="*/ 1 w 336"/>
                <a:gd name="T41" fmla="*/ 0 h 336"/>
                <a:gd name="T42" fmla="*/ 1 w 336"/>
                <a:gd name="T43" fmla="*/ 0 h 336"/>
                <a:gd name="T44" fmla="*/ 1 w 336"/>
                <a:gd name="T45" fmla="*/ 0 h 336"/>
                <a:gd name="T46" fmla="*/ 1 w 336"/>
                <a:gd name="T47" fmla="*/ 0 h 336"/>
                <a:gd name="T48" fmla="*/ 1 w 336"/>
                <a:gd name="T49" fmla="*/ 0 h 336"/>
                <a:gd name="T50" fmla="*/ 1 w 336"/>
                <a:gd name="T51" fmla="*/ 0 h 336"/>
                <a:gd name="T52" fmla="*/ 1 w 336"/>
                <a:gd name="T53" fmla="*/ 0 h 336"/>
                <a:gd name="T54" fmla="*/ 1 w 336"/>
                <a:gd name="T55" fmla="*/ 0 h 336"/>
                <a:gd name="T56" fmla="*/ 1 w 336"/>
                <a:gd name="T57" fmla="*/ 0 h 336"/>
                <a:gd name="T58" fmla="*/ 1 w 336"/>
                <a:gd name="T59" fmla="*/ 0 h 336"/>
                <a:gd name="T60" fmla="*/ 1 w 336"/>
                <a:gd name="T61" fmla="*/ 0 h 336"/>
                <a:gd name="T62" fmla="*/ 1 w 336"/>
                <a:gd name="T63" fmla="*/ 0 h 336"/>
                <a:gd name="T64" fmla="*/ 1 w 336"/>
                <a:gd name="T65" fmla="*/ 0 h 336"/>
                <a:gd name="T66" fmla="*/ 1 w 336"/>
                <a:gd name="T67" fmla="*/ 0 h 336"/>
                <a:gd name="T68" fmla="*/ 1 w 336"/>
                <a:gd name="T69" fmla="*/ 0 h 336"/>
                <a:gd name="T70" fmla="*/ 1 w 336"/>
                <a:gd name="T71" fmla="*/ 0 h 336"/>
                <a:gd name="T72" fmla="*/ 1 w 336"/>
                <a:gd name="T73" fmla="*/ 0 h 336"/>
                <a:gd name="T74" fmla="*/ 1 w 336"/>
                <a:gd name="T75" fmla="*/ 0 h 336"/>
                <a:gd name="T76" fmla="*/ 1 w 336"/>
                <a:gd name="T77" fmla="*/ 0 h 336"/>
                <a:gd name="T78" fmla="*/ 1 w 336"/>
                <a:gd name="T79" fmla="*/ 0 h 336"/>
                <a:gd name="T80" fmla="*/ 1 w 336"/>
                <a:gd name="T81" fmla="*/ 0 h 336"/>
                <a:gd name="T82" fmla="*/ 1 w 336"/>
                <a:gd name="T83" fmla="*/ 0 h 336"/>
                <a:gd name="T84" fmla="*/ 1 w 336"/>
                <a:gd name="T85" fmla="*/ 0 h 336"/>
                <a:gd name="T86" fmla="*/ 1 w 336"/>
                <a:gd name="T87" fmla="*/ 0 h 336"/>
                <a:gd name="T88" fmla="*/ 1 w 336"/>
                <a:gd name="T89" fmla="*/ 0 h 336"/>
                <a:gd name="T90" fmla="*/ 1 w 336"/>
                <a:gd name="T91" fmla="*/ 0 h 336"/>
                <a:gd name="T92" fmla="*/ 1 w 336"/>
                <a:gd name="T93" fmla="*/ 0 h 336"/>
                <a:gd name="T94" fmla="*/ 1 w 336"/>
                <a:gd name="T95" fmla="*/ 0 h 336"/>
                <a:gd name="T96" fmla="*/ 1 w 336"/>
                <a:gd name="T97" fmla="*/ 0 h 3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336"/>
                <a:gd name="T148" fmla="*/ 0 h 336"/>
                <a:gd name="T149" fmla="*/ 336 w 336"/>
                <a:gd name="T150" fmla="*/ 336 h 3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336" h="336">
                  <a:moveTo>
                    <a:pt x="134" y="4"/>
                  </a:moveTo>
                  <a:lnTo>
                    <a:pt x="118" y="8"/>
                  </a:lnTo>
                  <a:lnTo>
                    <a:pt x="102" y="13"/>
                  </a:lnTo>
                  <a:lnTo>
                    <a:pt x="88" y="20"/>
                  </a:lnTo>
                  <a:lnTo>
                    <a:pt x="73" y="29"/>
                  </a:lnTo>
                  <a:lnTo>
                    <a:pt x="61" y="38"/>
                  </a:lnTo>
                  <a:lnTo>
                    <a:pt x="49" y="50"/>
                  </a:lnTo>
                  <a:lnTo>
                    <a:pt x="38" y="61"/>
                  </a:lnTo>
                  <a:lnTo>
                    <a:pt x="27" y="75"/>
                  </a:lnTo>
                  <a:lnTo>
                    <a:pt x="15" y="97"/>
                  </a:lnTo>
                  <a:lnTo>
                    <a:pt x="7" y="120"/>
                  </a:lnTo>
                  <a:lnTo>
                    <a:pt x="2" y="145"/>
                  </a:lnTo>
                  <a:lnTo>
                    <a:pt x="0" y="168"/>
                  </a:lnTo>
                  <a:lnTo>
                    <a:pt x="2" y="188"/>
                  </a:lnTo>
                  <a:lnTo>
                    <a:pt x="6" y="207"/>
                  </a:lnTo>
                  <a:lnTo>
                    <a:pt x="11" y="227"/>
                  </a:lnTo>
                  <a:lnTo>
                    <a:pt x="18" y="245"/>
                  </a:lnTo>
                  <a:lnTo>
                    <a:pt x="29" y="263"/>
                  </a:lnTo>
                  <a:lnTo>
                    <a:pt x="41" y="279"/>
                  </a:lnTo>
                  <a:lnTo>
                    <a:pt x="56" y="295"/>
                  </a:lnTo>
                  <a:lnTo>
                    <a:pt x="73" y="307"/>
                  </a:lnTo>
                  <a:lnTo>
                    <a:pt x="104" y="323"/>
                  </a:lnTo>
                  <a:lnTo>
                    <a:pt x="136" y="332"/>
                  </a:lnTo>
                  <a:lnTo>
                    <a:pt x="168" y="336"/>
                  </a:lnTo>
                  <a:lnTo>
                    <a:pt x="200" y="332"/>
                  </a:lnTo>
                  <a:lnTo>
                    <a:pt x="231" y="323"/>
                  </a:lnTo>
                  <a:lnTo>
                    <a:pt x="259" y="309"/>
                  </a:lnTo>
                  <a:lnTo>
                    <a:pt x="286" y="290"/>
                  </a:lnTo>
                  <a:lnTo>
                    <a:pt x="307" y="263"/>
                  </a:lnTo>
                  <a:lnTo>
                    <a:pt x="323" y="234"/>
                  </a:lnTo>
                  <a:lnTo>
                    <a:pt x="332" y="202"/>
                  </a:lnTo>
                  <a:lnTo>
                    <a:pt x="336" y="170"/>
                  </a:lnTo>
                  <a:lnTo>
                    <a:pt x="332" y="136"/>
                  </a:lnTo>
                  <a:lnTo>
                    <a:pt x="329" y="120"/>
                  </a:lnTo>
                  <a:lnTo>
                    <a:pt x="323" y="104"/>
                  </a:lnTo>
                  <a:lnTo>
                    <a:pt x="316" y="90"/>
                  </a:lnTo>
                  <a:lnTo>
                    <a:pt x="307" y="75"/>
                  </a:lnTo>
                  <a:lnTo>
                    <a:pt x="298" y="63"/>
                  </a:lnTo>
                  <a:lnTo>
                    <a:pt x="286" y="50"/>
                  </a:lnTo>
                  <a:lnTo>
                    <a:pt x="275" y="40"/>
                  </a:lnTo>
                  <a:lnTo>
                    <a:pt x="261" y="29"/>
                  </a:lnTo>
                  <a:lnTo>
                    <a:pt x="247" y="20"/>
                  </a:lnTo>
                  <a:lnTo>
                    <a:pt x="232" y="13"/>
                  </a:lnTo>
                  <a:lnTo>
                    <a:pt x="216" y="8"/>
                  </a:lnTo>
                  <a:lnTo>
                    <a:pt x="200" y="4"/>
                  </a:lnTo>
                  <a:lnTo>
                    <a:pt x="184" y="2"/>
                  </a:lnTo>
                  <a:lnTo>
                    <a:pt x="168" y="0"/>
                  </a:lnTo>
                  <a:lnTo>
                    <a:pt x="150" y="2"/>
                  </a:lnTo>
                  <a:lnTo>
                    <a:pt x="134" y="4"/>
                  </a:lnTo>
                  <a:close/>
                  <a:moveTo>
                    <a:pt x="88" y="288"/>
                  </a:moveTo>
                  <a:lnTo>
                    <a:pt x="65" y="270"/>
                  </a:lnTo>
                  <a:lnTo>
                    <a:pt x="47" y="247"/>
                  </a:lnTo>
                  <a:lnTo>
                    <a:pt x="34" y="222"/>
                  </a:lnTo>
                  <a:lnTo>
                    <a:pt x="27" y="197"/>
                  </a:lnTo>
                  <a:lnTo>
                    <a:pt x="24" y="168"/>
                  </a:lnTo>
                  <a:lnTo>
                    <a:pt x="27" y="141"/>
                  </a:lnTo>
                  <a:lnTo>
                    <a:pt x="34" y="115"/>
                  </a:lnTo>
                  <a:lnTo>
                    <a:pt x="49" y="90"/>
                  </a:lnTo>
                  <a:lnTo>
                    <a:pt x="57" y="79"/>
                  </a:lnTo>
                  <a:lnTo>
                    <a:pt x="66" y="68"/>
                  </a:lnTo>
                  <a:lnTo>
                    <a:pt x="77" y="58"/>
                  </a:lnTo>
                  <a:lnTo>
                    <a:pt x="88" y="50"/>
                  </a:lnTo>
                  <a:lnTo>
                    <a:pt x="100" y="43"/>
                  </a:lnTo>
                  <a:lnTo>
                    <a:pt x="113" y="36"/>
                  </a:lnTo>
                  <a:lnTo>
                    <a:pt x="125" y="33"/>
                  </a:lnTo>
                  <a:lnTo>
                    <a:pt x="140" y="29"/>
                  </a:lnTo>
                  <a:lnTo>
                    <a:pt x="154" y="27"/>
                  </a:lnTo>
                  <a:lnTo>
                    <a:pt x="168" y="25"/>
                  </a:lnTo>
                  <a:lnTo>
                    <a:pt x="181" y="25"/>
                  </a:lnTo>
                  <a:lnTo>
                    <a:pt x="195" y="29"/>
                  </a:lnTo>
                  <a:lnTo>
                    <a:pt x="209" y="33"/>
                  </a:lnTo>
                  <a:lnTo>
                    <a:pt x="222" y="36"/>
                  </a:lnTo>
                  <a:lnTo>
                    <a:pt x="234" y="43"/>
                  </a:lnTo>
                  <a:lnTo>
                    <a:pt x="247" y="50"/>
                  </a:lnTo>
                  <a:lnTo>
                    <a:pt x="257" y="59"/>
                  </a:lnTo>
                  <a:lnTo>
                    <a:pt x="268" y="68"/>
                  </a:lnTo>
                  <a:lnTo>
                    <a:pt x="279" y="79"/>
                  </a:lnTo>
                  <a:lnTo>
                    <a:pt x="286" y="90"/>
                  </a:lnTo>
                  <a:lnTo>
                    <a:pt x="293" y="102"/>
                  </a:lnTo>
                  <a:lnTo>
                    <a:pt x="300" y="115"/>
                  </a:lnTo>
                  <a:lnTo>
                    <a:pt x="304" y="127"/>
                  </a:lnTo>
                  <a:lnTo>
                    <a:pt x="307" y="141"/>
                  </a:lnTo>
                  <a:lnTo>
                    <a:pt x="311" y="170"/>
                  </a:lnTo>
                  <a:lnTo>
                    <a:pt x="307" y="197"/>
                  </a:lnTo>
                  <a:lnTo>
                    <a:pt x="300" y="224"/>
                  </a:lnTo>
                  <a:lnTo>
                    <a:pt x="286" y="249"/>
                  </a:lnTo>
                  <a:lnTo>
                    <a:pt x="268" y="272"/>
                  </a:lnTo>
                  <a:lnTo>
                    <a:pt x="245" y="288"/>
                  </a:lnTo>
                  <a:lnTo>
                    <a:pt x="220" y="302"/>
                  </a:lnTo>
                  <a:lnTo>
                    <a:pt x="195" y="309"/>
                  </a:lnTo>
                  <a:lnTo>
                    <a:pt x="166" y="311"/>
                  </a:lnTo>
                  <a:lnTo>
                    <a:pt x="140" y="309"/>
                  </a:lnTo>
                  <a:lnTo>
                    <a:pt x="113" y="300"/>
                  </a:lnTo>
                  <a:lnTo>
                    <a:pt x="88" y="288"/>
                  </a:lnTo>
                  <a:close/>
                  <a:moveTo>
                    <a:pt x="27" y="75"/>
                  </a:moveTo>
                  <a:lnTo>
                    <a:pt x="27" y="75"/>
                  </a:lnTo>
                  <a:close/>
                </a:path>
              </a:pathLst>
            </a:custGeom>
            <a:solidFill>
              <a:srgbClr val="000000"/>
            </a:solidFill>
            <a:ln w="9525">
              <a:noFill/>
              <a:round/>
              <a:headEnd/>
              <a:tailEnd/>
            </a:ln>
          </p:spPr>
          <p:txBody>
            <a:bodyPr/>
            <a:lstStyle/>
            <a:p>
              <a:endParaRPr lang="ja-JP" altLang="en-US"/>
            </a:p>
          </p:txBody>
        </p:sp>
        <p:sp>
          <p:nvSpPr>
            <p:cNvPr id="108" name="Freeform 71"/>
            <p:cNvSpPr>
              <a:spLocks/>
            </p:cNvSpPr>
            <p:nvPr/>
          </p:nvSpPr>
          <p:spPr bwMode="auto">
            <a:xfrm>
              <a:off x="2515" y="2522"/>
              <a:ext cx="51" cy="51"/>
            </a:xfrm>
            <a:custGeom>
              <a:avLst/>
              <a:gdLst>
                <a:gd name="T0" fmla="*/ 1 w 102"/>
                <a:gd name="T1" fmla="*/ 0 h 104"/>
                <a:gd name="T2" fmla="*/ 0 w 102"/>
                <a:gd name="T3" fmla="*/ 0 h 104"/>
                <a:gd name="T4" fmla="*/ 0 w 102"/>
                <a:gd name="T5" fmla="*/ 0 h 104"/>
                <a:gd name="T6" fmla="*/ 1 w 102"/>
                <a:gd name="T7" fmla="*/ 0 h 104"/>
                <a:gd name="T8" fmla="*/ 1 w 102"/>
                <a:gd name="T9" fmla="*/ 0 h 104"/>
                <a:gd name="T10" fmla="*/ 1 w 102"/>
                <a:gd name="T11" fmla="*/ 0 h 104"/>
                <a:gd name="T12" fmla="*/ 1 w 102"/>
                <a:gd name="T13" fmla="*/ 0 h 104"/>
                <a:gd name="T14" fmla="*/ 1 w 102"/>
                <a:gd name="T15" fmla="*/ 0 h 104"/>
                <a:gd name="T16" fmla="*/ 1 w 102"/>
                <a:gd name="T17" fmla="*/ 0 h 104"/>
                <a:gd name="T18" fmla="*/ 1 w 102"/>
                <a:gd name="T19" fmla="*/ 0 h 104"/>
                <a:gd name="T20" fmla="*/ 1 w 102"/>
                <a:gd name="T21" fmla="*/ 0 h 104"/>
                <a:gd name="T22" fmla="*/ 1 w 102"/>
                <a:gd name="T23" fmla="*/ 0 h 104"/>
                <a:gd name="T24" fmla="*/ 1 w 102"/>
                <a:gd name="T25" fmla="*/ 0 h 104"/>
                <a:gd name="T26" fmla="*/ 1 w 102"/>
                <a:gd name="T27" fmla="*/ 0 h 104"/>
                <a:gd name="T28" fmla="*/ 1 w 102"/>
                <a:gd name="T29" fmla="*/ 0 h 104"/>
                <a:gd name="T30" fmla="*/ 1 w 102"/>
                <a:gd name="T31" fmla="*/ 0 h 104"/>
                <a:gd name="T32" fmla="*/ 1 w 102"/>
                <a:gd name="T33" fmla="*/ 0 h 104"/>
                <a:gd name="T34" fmla="*/ 1 w 102"/>
                <a:gd name="T35" fmla="*/ 0 h 104"/>
                <a:gd name="T36" fmla="*/ 1 w 102"/>
                <a:gd name="T37" fmla="*/ 0 h 104"/>
                <a:gd name="T38" fmla="*/ 1 w 102"/>
                <a:gd name="T39" fmla="*/ 0 h 104"/>
                <a:gd name="T40" fmla="*/ 1 w 102"/>
                <a:gd name="T41" fmla="*/ 0 h 104"/>
                <a:gd name="T42" fmla="*/ 1 w 102"/>
                <a:gd name="T43" fmla="*/ 0 h 104"/>
                <a:gd name="T44" fmla="*/ 1 w 102"/>
                <a:gd name="T45" fmla="*/ 0 h 104"/>
                <a:gd name="T46" fmla="*/ 1 w 102"/>
                <a:gd name="T47" fmla="*/ 0 h 104"/>
                <a:gd name="T48" fmla="*/ 1 w 102"/>
                <a:gd name="T49" fmla="*/ 0 h 104"/>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02"/>
                <a:gd name="T76" fmla="*/ 0 h 104"/>
                <a:gd name="T77" fmla="*/ 102 w 102"/>
                <a:gd name="T78" fmla="*/ 104 h 104"/>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02" h="104">
                  <a:moveTo>
                    <a:pt x="7" y="24"/>
                  </a:moveTo>
                  <a:lnTo>
                    <a:pt x="0" y="42"/>
                  </a:lnTo>
                  <a:lnTo>
                    <a:pt x="0" y="61"/>
                  </a:lnTo>
                  <a:lnTo>
                    <a:pt x="7" y="81"/>
                  </a:lnTo>
                  <a:lnTo>
                    <a:pt x="22" y="95"/>
                  </a:lnTo>
                  <a:lnTo>
                    <a:pt x="31" y="100"/>
                  </a:lnTo>
                  <a:lnTo>
                    <a:pt x="41" y="104"/>
                  </a:lnTo>
                  <a:lnTo>
                    <a:pt x="52" y="104"/>
                  </a:lnTo>
                  <a:lnTo>
                    <a:pt x="61" y="104"/>
                  </a:lnTo>
                  <a:lnTo>
                    <a:pt x="72" y="100"/>
                  </a:lnTo>
                  <a:lnTo>
                    <a:pt x="81" y="95"/>
                  </a:lnTo>
                  <a:lnTo>
                    <a:pt x="88" y="90"/>
                  </a:lnTo>
                  <a:lnTo>
                    <a:pt x="95" y="81"/>
                  </a:lnTo>
                  <a:lnTo>
                    <a:pt x="102" y="63"/>
                  </a:lnTo>
                  <a:lnTo>
                    <a:pt x="102" y="42"/>
                  </a:lnTo>
                  <a:lnTo>
                    <a:pt x="95" y="24"/>
                  </a:lnTo>
                  <a:lnTo>
                    <a:pt x="81" y="9"/>
                  </a:lnTo>
                  <a:lnTo>
                    <a:pt x="72" y="4"/>
                  </a:lnTo>
                  <a:lnTo>
                    <a:pt x="61" y="2"/>
                  </a:lnTo>
                  <a:lnTo>
                    <a:pt x="50" y="0"/>
                  </a:lnTo>
                  <a:lnTo>
                    <a:pt x="41" y="2"/>
                  </a:lnTo>
                  <a:lnTo>
                    <a:pt x="31" y="4"/>
                  </a:lnTo>
                  <a:lnTo>
                    <a:pt x="22" y="9"/>
                  </a:lnTo>
                  <a:lnTo>
                    <a:pt x="15" y="17"/>
                  </a:lnTo>
                  <a:lnTo>
                    <a:pt x="7" y="24"/>
                  </a:lnTo>
                  <a:close/>
                </a:path>
              </a:pathLst>
            </a:custGeom>
            <a:solidFill>
              <a:srgbClr val="FFFFFF"/>
            </a:solidFill>
            <a:ln w="9525">
              <a:noFill/>
              <a:round/>
              <a:headEnd/>
              <a:tailEnd/>
            </a:ln>
          </p:spPr>
          <p:txBody>
            <a:bodyPr/>
            <a:lstStyle/>
            <a:p>
              <a:endParaRPr lang="ja-JP" altLang="en-US"/>
            </a:p>
          </p:txBody>
        </p:sp>
        <p:sp>
          <p:nvSpPr>
            <p:cNvPr id="109" name="Freeform 72"/>
            <p:cNvSpPr>
              <a:spLocks noEditPoints="1"/>
            </p:cNvSpPr>
            <p:nvPr/>
          </p:nvSpPr>
          <p:spPr bwMode="auto">
            <a:xfrm>
              <a:off x="2505" y="2512"/>
              <a:ext cx="71" cy="71"/>
            </a:xfrm>
            <a:custGeom>
              <a:avLst/>
              <a:gdLst>
                <a:gd name="T0" fmla="*/ 1 w 141"/>
                <a:gd name="T1" fmla="*/ 0 h 143"/>
                <a:gd name="T2" fmla="*/ 1 w 141"/>
                <a:gd name="T3" fmla="*/ 0 h 143"/>
                <a:gd name="T4" fmla="*/ 1 w 141"/>
                <a:gd name="T5" fmla="*/ 0 h 143"/>
                <a:gd name="T6" fmla="*/ 0 w 141"/>
                <a:gd name="T7" fmla="*/ 0 h 143"/>
                <a:gd name="T8" fmla="*/ 0 w 141"/>
                <a:gd name="T9" fmla="*/ 0 h 143"/>
                <a:gd name="T10" fmla="*/ 0 w 141"/>
                <a:gd name="T11" fmla="*/ 0 h 143"/>
                <a:gd name="T12" fmla="*/ 1 w 141"/>
                <a:gd name="T13" fmla="*/ 0 h 143"/>
                <a:gd name="T14" fmla="*/ 1 w 141"/>
                <a:gd name="T15" fmla="*/ 0 h 143"/>
                <a:gd name="T16" fmla="*/ 1 w 141"/>
                <a:gd name="T17" fmla="*/ 0 h 143"/>
                <a:gd name="T18" fmla="*/ 1 w 141"/>
                <a:gd name="T19" fmla="*/ 0 h 143"/>
                <a:gd name="T20" fmla="*/ 1 w 141"/>
                <a:gd name="T21" fmla="*/ 0 h 143"/>
                <a:gd name="T22" fmla="*/ 1 w 141"/>
                <a:gd name="T23" fmla="*/ 0 h 143"/>
                <a:gd name="T24" fmla="*/ 1 w 141"/>
                <a:gd name="T25" fmla="*/ 0 h 143"/>
                <a:gd name="T26" fmla="*/ 1 w 141"/>
                <a:gd name="T27" fmla="*/ 0 h 143"/>
                <a:gd name="T28" fmla="*/ 1 w 141"/>
                <a:gd name="T29" fmla="*/ 0 h 143"/>
                <a:gd name="T30" fmla="*/ 1 w 141"/>
                <a:gd name="T31" fmla="*/ 0 h 143"/>
                <a:gd name="T32" fmla="*/ 1 w 141"/>
                <a:gd name="T33" fmla="*/ 0 h 143"/>
                <a:gd name="T34" fmla="*/ 1 w 141"/>
                <a:gd name="T35" fmla="*/ 0 h 143"/>
                <a:gd name="T36" fmla="*/ 1 w 141"/>
                <a:gd name="T37" fmla="*/ 0 h 143"/>
                <a:gd name="T38" fmla="*/ 1 w 141"/>
                <a:gd name="T39" fmla="*/ 0 h 143"/>
                <a:gd name="T40" fmla="*/ 1 w 141"/>
                <a:gd name="T41" fmla="*/ 0 h 143"/>
                <a:gd name="T42" fmla="*/ 1 w 141"/>
                <a:gd name="T43" fmla="*/ 0 h 143"/>
                <a:gd name="T44" fmla="*/ 1 w 141"/>
                <a:gd name="T45" fmla="*/ 0 h 143"/>
                <a:gd name="T46" fmla="*/ 1 w 141"/>
                <a:gd name="T47" fmla="*/ 0 h 143"/>
                <a:gd name="T48" fmla="*/ 1 w 141"/>
                <a:gd name="T49" fmla="*/ 0 h 143"/>
                <a:gd name="T50" fmla="*/ 1 w 141"/>
                <a:gd name="T51" fmla="*/ 0 h 143"/>
                <a:gd name="T52" fmla="*/ 1 w 141"/>
                <a:gd name="T53" fmla="*/ 0 h 143"/>
                <a:gd name="T54" fmla="*/ 1 w 141"/>
                <a:gd name="T55" fmla="*/ 0 h 143"/>
                <a:gd name="T56" fmla="*/ 1 w 141"/>
                <a:gd name="T57" fmla="*/ 0 h 143"/>
                <a:gd name="T58" fmla="*/ 1 w 141"/>
                <a:gd name="T59" fmla="*/ 0 h 143"/>
                <a:gd name="T60" fmla="*/ 1 w 141"/>
                <a:gd name="T61" fmla="*/ 0 h 143"/>
                <a:gd name="T62" fmla="*/ 1 w 141"/>
                <a:gd name="T63" fmla="*/ 0 h 143"/>
                <a:gd name="T64" fmla="*/ 1 w 141"/>
                <a:gd name="T65" fmla="*/ 0 h 143"/>
                <a:gd name="T66" fmla="*/ 1 w 141"/>
                <a:gd name="T67" fmla="*/ 0 h 143"/>
                <a:gd name="T68" fmla="*/ 1 w 141"/>
                <a:gd name="T69" fmla="*/ 0 h 143"/>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41"/>
                <a:gd name="T106" fmla="*/ 0 h 143"/>
                <a:gd name="T107" fmla="*/ 141 w 141"/>
                <a:gd name="T108" fmla="*/ 143 h 143"/>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41" h="143">
                  <a:moveTo>
                    <a:pt x="57" y="2"/>
                  </a:moveTo>
                  <a:lnTo>
                    <a:pt x="44" y="7"/>
                  </a:lnTo>
                  <a:lnTo>
                    <a:pt x="32" y="12"/>
                  </a:lnTo>
                  <a:lnTo>
                    <a:pt x="21" y="21"/>
                  </a:lnTo>
                  <a:lnTo>
                    <a:pt x="12" y="32"/>
                  </a:lnTo>
                  <a:lnTo>
                    <a:pt x="7" y="41"/>
                  </a:lnTo>
                  <a:lnTo>
                    <a:pt x="3" y="52"/>
                  </a:lnTo>
                  <a:lnTo>
                    <a:pt x="0" y="61"/>
                  </a:lnTo>
                  <a:lnTo>
                    <a:pt x="0" y="71"/>
                  </a:lnTo>
                  <a:lnTo>
                    <a:pt x="0" y="75"/>
                  </a:lnTo>
                  <a:lnTo>
                    <a:pt x="0" y="78"/>
                  </a:lnTo>
                  <a:lnTo>
                    <a:pt x="0" y="82"/>
                  </a:lnTo>
                  <a:lnTo>
                    <a:pt x="1" y="86"/>
                  </a:lnTo>
                  <a:lnTo>
                    <a:pt x="5" y="98"/>
                  </a:lnTo>
                  <a:lnTo>
                    <a:pt x="12" y="110"/>
                  </a:lnTo>
                  <a:lnTo>
                    <a:pt x="19" y="121"/>
                  </a:lnTo>
                  <a:lnTo>
                    <a:pt x="30" y="130"/>
                  </a:lnTo>
                  <a:lnTo>
                    <a:pt x="43" y="137"/>
                  </a:lnTo>
                  <a:lnTo>
                    <a:pt x="57" y="141"/>
                  </a:lnTo>
                  <a:lnTo>
                    <a:pt x="71" y="143"/>
                  </a:lnTo>
                  <a:lnTo>
                    <a:pt x="84" y="141"/>
                  </a:lnTo>
                  <a:lnTo>
                    <a:pt x="96" y="137"/>
                  </a:lnTo>
                  <a:lnTo>
                    <a:pt x="109" y="130"/>
                  </a:lnTo>
                  <a:lnTo>
                    <a:pt x="119" y="121"/>
                  </a:lnTo>
                  <a:lnTo>
                    <a:pt x="128" y="110"/>
                  </a:lnTo>
                  <a:lnTo>
                    <a:pt x="135" y="98"/>
                  </a:lnTo>
                  <a:lnTo>
                    <a:pt x="139" y="86"/>
                  </a:lnTo>
                  <a:lnTo>
                    <a:pt x="141" y="71"/>
                  </a:lnTo>
                  <a:lnTo>
                    <a:pt x="139" y="59"/>
                  </a:lnTo>
                  <a:lnTo>
                    <a:pt x="135" y="44"/>
                  </a:lnTo>
                  <a:lnTo>
                    <a:pt x="128" y="32"/>
                  </a:lnTo>
                  <a:lnTo>
                    <a:pt x="119" y="21"/>
                  </a:lnTo>
                  <a:lnTo>
                    <a:pt x="109" y="12"/>
                  </a:lnTo>
                  <a:lnTo>
                    <a:pt x="98" y="7"/>
                  </a:lnTo>
                  <a:lnTo>
                    <a:pt x="84" y="2"/>
                  </a:lnTo>
                  <a:lnTo>
                    <a:pt x="71" y="0"/>
                  </a:lnTo>
                  <a:lnTo>
                    <a:pt x="57" y="2"/>
                  </a:lnTo>
                  <a:close/>
                  <a:moveTo>
                    <a:pt x="51" y="100"/>
                  </a:moveTo>
                  <a:lnTo>
                    <a:pt x="46" y="96"/>
                  </a:lnTo>
                  <a:lnTo>
                    <a:pt x="43" y="91"/>
                  </a:lnTo>
                  <a:lnTo>
                    <a:pt x="39" y="86"/>
                  </a:lnTo>
                  <a:lnTo>
                    <a:pt x="37" y="78"/>
                  </a:lnTo>
                  <a:lnTo>
                    <a:pt x="37" y="71"/>
                  </a:lnTo>
                  <a:lnTo>
                    <a:pt x="37" y="66"/>
                  </a:lnTo>
                  <a:lnTo>
                    <a:pt x="39" y="59"/>
                  </a:lnTo>
                  <a:lnTo>
                    <a:pt x="43" y="53"/>
                  </a:lnTo>
                  <a:lnTo>
                    <a:pt x="46" y="48"/>
                  </a:lnTo>
                  <a:lnTo>
                    <a:pt x="51" y="44"/>
                  </a:lnTo>
                  <a:lnTo>
                    <a:pt x="57" y="41"/>
                  </a:lnTo>
                  <a:lnTo>
                    <a:pt x="64" y="39"/>
                  </a:lnTo>
                  <a:lnTo>
                    <a:pt x="71" y="39"/>
                  </a:lnTo>
                  <a:lnTo>
                    <a:pt x="76" y="39"/>
                  </a:lnTo>
                  <a:lnTo>
                    <a:pt x="84" y="41"/>
                  </a:lnTo>
                  <a:lnTo>
                    <a:pt x="89" y="44"/>
                  </a:lnTo>
                  <a:lnTo>
                    <a:pt x="94" y="48"/>
                  </a:lnTo>
                  <a:lnTo>
                    <a:pt x="98" y="53"/>
                  </a:lnTo>
                  <a:lnTo>
                    <a:pt x="101" y="59"/>
                  </a:lnTo>
                  <a:lnTo>
                    <a:pt x="103" y="66"/>
                  </a:lnTo>
                  <a:lnTo>
                    <a:pt x="103" y="71"/>
                  </a:lnTo>
                  <a:lnTo>
                    <a:pt x="103" y="78"/>
                  </a:lnTo>
                  <a:lnTo>
                    <a:pt x="101" y="84"/>
                  </a:lnTo>
                  <a:lnTo>
                    <a:pt x="98" y="91"/>
                  </a:lnTo>
                  <a:lnTo>
                    <a:pt x="89" y="100"/>
                  </a:lnTo>
                  <a:lnTo>
                    <a:pt x="76" y="103"/>
                  </a:lnTo>
                  <a:lnTo>
                    <a:pt x="64" y="103"/>
                  </a:lnTo>
                  <a:lnTo>
                    <a:pt x="51" y="100"/>
                  </a:lnTo>
                  <a:close/>
                  <a:moveTo>
                    <a:pt x="12" y="32"/>
                  </a:moveTo>
                  <a:lnTo>
                    <a:pt x="12" y="32"/>
                  </a:lnTo>
                  <a:close/>
                </a:path>
              </a:pathLst>
            </a:custGeom>
            <a:solidFill>
              <a:srgbClr val="000000"/>
            </a:solidFill>
            <a:ln w="9525">
              <a:noFill/>
              <a:round/>
              <a:headEnd/>
              <a:tailEnd/>
            </a:ln>
          </p:spPr>
          <p:txBody>
            <a:bodyPr/>
            <a:lstStyle/>
            <a:p>
              <a:endParaRPr lang="ja-JP" altLang="en-US"/>
            </a:p>
          </p:txBody>
        </p:sp>
        <p:sp>
          <p:nvSpPr>
            <p:cNvPr id="110" name="Freeform 73"/>
            <p:cNvSpPr>
              <a:spLocks/>
            </p:cNvSpPr>
            <p:nvPr/>
          </p:nvSpPr>
          <p:spPr bwMode="auto">
            <a:xfrm>
              <a:off x="2101" y="2593"/>
              <a:ext cx="239" cy="347"/>
            </a:xfrm>
            <a:custGeom>
              <a:avLst/>
              <a:gdLst>
                <a:gd name="T0" fmla="*/ 1 w 478"/>
                <a:gd name="T1" fmla="*/ 1 h 694"/>
                <a:gd name="T2" fmla="*/ 0 w 478"/>
                <a:gd name="T3" fmla="*/ 1 h 694"/>
                <a:gd name="T4" fmla="*/ 1 w 478"/>
                <a:gd name="T5" fmla="*/ 1 h 694"/>
                <a:gd name="T6" fmla="*/ 1 w 478"/>
                <a:gd name="T7" fmla="*/ 1 h 694"/>
                <a:gd name="T8" fmla="*/ 1 w 478"/>
                <a:gd name="T9" fmla="*/ 1 h 694"/>
                <a:gd name="T10" fmla="*/ 1 w 478"/>
                <a:gd name="T11" fmla="*/ 0 h 694"/>
                <a:gd name="T12" fmla="*/ 1 w 478"/>
                <a:gd name="T13" fmla="*/ 1 h 694"/>
                <a:gd name="T14" fmla="*/ 0 60000 65536"/>
                <a:gd name="T15" fmla="*/ 0 60000 65536"/>
                <a:gd name="T16" fmla="*/ 0 60000 65536"/>
                <a:gd name="T17" fmla="*/ 0 60000 65536"/>
                <a:gd name="T18" fmla="*/ 0 60000 65536"/>
                <a:gd name="T19" fmla="*/ 0 60000 65536"/>
                <a:gd name="T20" fmla="*/ 0 60000 65536"/>
                <a:gd name="T21" fmla="*/ 0 w 478"/>
                <a:gd name="T22" fmla="*/ 0 h 694"/>
                <a:gd name="T23" fmla="*/ 478 w 478"/>
                <a:gd name="T24" fmla="*/ 694 h 69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78" h="694">
                  <a:moveTo>
                    <a:pt x="125" y="280"/>
                  </a:moveTo>
                  <a:lnTo>
                    <a:pt x="0" y="627"/>
                  </a:lnTo>
                  <a:lnTo>
                    <a:pt x="114" y="694"/>
                  </a:lnTo>
                  <a:lnTo>
                    <a:pt x="353" y="412"/>
                  </a:lnTo>
                  <a:lnTo>
                    <a:pt x="478" y="66"/>
                  </a:lnTo>
                  <a:lnTo>
                    <a:pt x="364" y="0"/>
                  </a:lnTo>
                  <a:lnTo>
                    <a:pt x="125" y="280"/>
                  </a:lnTo>
                  <a:close/>
                </a:path>
              </a:pathLst>
            </a:custGeom>
            <a:solidFill>
              <a:srgbClr val="000000"/>
            </a:solidFill>
            <a:ln w="9525">
              <a:noFill/>
              <a:round/>
              <a:headEnd/>
              <a:tailEnd/>
            </a:ln>
          </p:spPr>
          <p:txBody>
            <a:bodyPr/>
            <a:lstStyle/>
            <a:p>
              <a:endParaRPr lang="ja-JP" altLang="en-US"/>
            </a:p>
          </p:txBody>
        </p:sp>
        <p:sp>
          <p:nvSpPr>
            <p:cNvPr id="111" name="Freeform 74"/>
            <p:cNvSpPr>
              <a:spLocks/>
            </p:cNvSpPr>
            <p:nvPr/>
          </p:nvSpPr>
          <p:spPr bwMode="auto">
            <a:xfrm>
              <a:off x="2047" y="2647"/>
              <a:ext cx="347" cy="239"/>
            </a:xfrm>
            <a:custGeom>
              <a:avLst/>
              <a:gdLst>
                <a:gd name="T0" fmla="*/ 1 w 693"/>
                <a:gd name="T1" fmla="*/ 0 h 479"/>
                <a:gd name="T2" fmla="*/ 2 w 693"/>
                <a:gd name="T3" fmla="*/ 0 h 479"/>
                <a:gd name="T4" fmla="*/ 2 w 693"/>
                <a:gd name="T5" fmla="*/ 0 h 479"/>
                <a:gd name="T6" fmla="*/ 1 w 693"/>
                <a:gd name="T7" fmla="*/ 0 h 479"/>
                <a:gd name="T8" fmla="*/ 1 w 693"/>
                <a:gd name="T9" fmla="*/ 0 h 479"/>
                <a:gd name="T10" fmla="*/ 0 w 693"/>
                <a:gd name="T11" fmla="*/ 0 h 479"/>
                <a:gd name="T12" fmla="*/ 1 w 693"/>
                <a:gd name="T13" fmla="*/ 0 h 479"/>
                <a:gd name="T14" fmla="*/ 0 60000 65536"/>
                <a:gd name="T15" fmla="*/ 0 60000 65536"/>
                <a:gd name="T16" fmla="*/ 0 60000 65536"/>
                <a:gd name="T17" fmla="*/ 0 60000 65536"/>
                <a:gd name="T18" fmla="*/ 0 60000 65536"/>
                <a:gd name="T19" fmla="*/ 0 60000 65536"/>
                <a:gd name="T20" fmla="*/ 0 60000 65536"/>
                <a:gd name="T21" fmla="*/ 0 w 693"/>
                <a:gd name="T22" fmla="*/ 0 h 479"/>
                <a:gd name="T23" fmla="*/ 693 w 693"/>
                <a:gd name="T24" fmla="*/ 479 h 47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93" h="479">
                  <a:moveTo>
                    <a:pt x="280" y="354"/>
                  </a:moveTo>
                  <a:lnTo>
                    <a:pt x="627" y="479"/>
                  </a:lnTo>
                  <a:lnTo>
                    <a:pt x="693" y="364"/>
                  </a:lnTo>
                  <a:lnTo>
                    <a:pt x="412" y="125"/>
                  </a:lnTo>
                  <a:lnTo>
                    <a:pt x="66" y="0"/>
                  </a:lnTo>
                  <a:lnTo>
                    <a:pt x="0" y="115"/>
                  </a:lnTo>
                  <a:lnTo>
                    <a:pt x="280" y="354"/>
                  </a:lnTo>
                  <a:close/>
                </a:path>
              </a:pathLst>
            </a:custGeom>
            <a:solidFill>
              <a:srgbClr val="000000"/>
            </a:solidFill>
            <a:ln w="9525">
              <a:noFill/>
              <a:round/>
              <a:headEnd/>
              <a:tailEnd/>
            </a:ln>
          </p:spPr>
          <p:txBody>
            <a:bodyPr/>
            <a:lstStyle/>
            <a:p>
              <a:endParaRPr lang="ja-JP" altLang="en-US"/>
            </a:p>
          </p:txBody>
        </p:sp>
        <p:sp>
          <p:nvSpPr>
            <p:cNvPr id="112" name="Freeform 75"/>
            <p:cNvSpPr>
              <a:spLocks/>
            </p:cNvSpPr>
            <p:nvPr/>
          </p:nvSpPr>
          <p:spPr bwMode="auto">
            <a:xfrm>
              <a:off x="2141" y="2582"/>
              <a:ext cx="157" cy="368"/>
            </a:xfrm>
            <a:custGeom>
              <a:avLst/>
              <a:gdLst>
                <a:gd name="T0" fmla="*/ 0 w 315"/>
                <a:gd name="T1" fmla="*/ 1 h 735"/>
                <a:gd name="T2" fmla="*/ 0 w 315"/>
                <a:gd name="T3" fmla="*/ 2 h 735"/>
                <a:gd name="T4" fmla="*/ 0 w 315"/>
                <a:gd name="T5" fmla="*/ 2 h 735"/>
                <a:gd name="T6" fmla="*/ 0 w 315"/>
                <a:gd name="T7" fmla="*/ 1 h 735"/>
                <a:gd name="T8" fmla="*/ 0 w 315"/>
                <a:gd name="T9" fmla="*/ 0 h 735"/>
                <a:gd name="T10" fmla="*/ 0 w 315"/>
                <a:gd name="T11" fmla="*/ 1 h 735"/>
                <a:gd name="T12" fmla="*/ 0 w 315"/>
                <a:gd name="T13" fmla="*/ 1 h 735"/>
                <a:gd name="T14" fmla="*/ 0 60000 65536"/>
                <a:gd name="T15" fmla="*/ 0 60000 65536"/>
                <a:gd name="T16" fmla="*/ 0 60000 65536"/>
                <a:gd name="T17" fmla="*/ 0 60000 65536"/>
                <a:gd name="T18" fmla="*/ 0 60000 65536"/>
                <a:gd name="T19" fmla="*/ 0 60000 65536"/>
                <a:gd name="T20" fmla="*/ 0 60000 65536"/>
                <a:gd name="T21" fmla="*/ 0 w 315"/>
                <a:gd name="T22" fmla="*/ 0 h 735"/>
                <a:gd name="T23" fmla="*/ 315 w 315"/>
                <a:gd name="T24" fmla="*/ 735 h 73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15" h="735">
                  <a:moveTo>
                    <a:pt x="31" y="401"/>
                  </a:moveTo>
                  <a:lnTo>
                    <a:pt x="188" y="735"/>
                  </a:lnTo>
                  <a:lnTo>
                    <a:pt x="315" y="701"/>
                  </a:lnTo>
                  <a:lnTo>
                    <a:pt x="286" y="334"/>
                  </a:lnTo>
                  <a:lnTo>
                    <a:pt x="129" y="0"/>
                  </a:lnTo>
                  <a:lnTo>
                    <a:pt x="0" y="34"/>
                  </a:lnTo>
                  <a:lnTo>
                    <a:pt x="31" y="401"/>
                  </a:lnTo>
                  <a:close/>
                </a:path>
              </a:pathLst>
            </a:custGeom>
            <a:solidFill>
              <a:srgbClr val="000000"/>
            </a:solidFill>
            <a:ln w="9525">
              <a:noFill/>
              <a:round/>
              <a:headEnd/>
              <a:tailEnd/>
            </a:ln>
          </p:spPr>
          <p:txBody>
            <a:bodyPr/>
            <a:lstStyle/>
            <a:p>
              <a:endParaRPr lang="ja-JP" altLang="en-US"/>
            </a:p>
          </p:txBody>
        </p:sp>
        <p:sp>
          <p:nvSpPr>
            <p:cNvPr id="113" name="Freeform 76"/>
            <p:cNvSpPr>
              <a:spLocks/>
            </p:cNvSpPr>
            <p:nvPr/>
          </p:nvSpPr>
          <p:spPr bwMode="auto">
            <a:xfrm>
              <a:off x="2037" y="2688"/>
              <a:ext cx="367" cy="157"/>
            </a:xfrm>
            <a:custGeom>
              <a:avLst/>
              <a:gdLst>
                <a:gd name="T0" fmla="*/ 1 w 733"/>
                <a:gd name="T1" fmla="*/ 1 h 314"/>
                <a:gd name="T2" fmla="*/ 2 w 733"/>
                <a:gd name="T3" fmla="*/ 1 h 314"/>
                <a:gd name="T4" fmla="*/ 2 w 733"/>
                <a:gd name="T5" fmla="*/ 0 h 314"/>
                <a:gd name="T6" fmla="*/ 1 w 733"/>
                <a:gd name="T7" fmla="*/ 1 h 314"/>
                <a:gd name="T8" fmla="*/ 0 w 733"/>
                <a:gd name="T9" fmla="*/ 1 h 314"/>
                <a:gd name="T10" fmla="*/ 1 w 733"/>
                <a:gd name="T11" fmla="*/ 1 h 314"/>
                <a:gd name="T12" fmla="*/ 1 w 733"/>
                <a:gd name="T13" fmla="*/ 1 h 314"/>
                <a:gd name="T14" fmla="*/ 0 60000 65536"/>
                <a:gd name="T15" fmla="*/ 0 60000 65536"/>
                <a:gd name="T16" fmla="*/ 0 60000 65536"/>
                <a:gd name="T17" fmla="*/ 0 60000 65536"/>
                <a:gd name="T18" fmla="*/ 0 60000 65536"/>
                <a:gd name="T19" fmla="*/ 0 60000 65536"/>
                <a:gd name="T20" fmla="*/ 0 60000 65536"/>
                <a:gd name="T21" fmla="*/ 0 w 733"/>
                <a:gd name="T22" fmla="*/ 0 h 314"/>
                <a:gd name="T23" fmla="*/ 733 w 733"/>
                <a:gd name="T24" fmla="*/ 314 h 31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3" h="314">
                  <a:moveTo>
                    <a:pt x="399" y="284"/>
                  </a:moveTo>
                  <a:lnTo>
                    <a:pt x="733" y="127"/>
                  </a:lnTo>
                  <a:lnTo>
                    <a:pt x="699" y="0"/>
                  </a:lnTo>
                  <a:lnTo>
                    <a:pt x="332" y="31"/>
                  </a:lnTo>
                  <a:lnTo>
                    <a:pt x="0" y="188"/>
                  </a:lnTo>
                  <a:lnTo>
                    <a:pt x="33" y="314"/>
                  </a:lnTo>
                  <a:lnTo>
                    <a:pt x="399" y="284"/>
                  </a:lnTo>
                  <a:close/>
                </a:path>
              </a:pathLst>
            </a:custGeom>
            <a:solidFill>
              <a:srgbClr val="000000"/>
            </a:solidFill>
            <a:ln w="9525">
              <a:noFill/>
              <a:round/>
              <a:headEnd/>
              <a:tailEnd/>
            </a:ln>
          </p:spPr>
          <p:txBody>
            <a:bodyPr/>
            <a:lstStyle/>
            <a:p>
              <a:endParaRPr lang="ja-JP" altLang="en-US"/>
            </a:p>
          </p:txBody>
        </p:sp>
        <p:sp>
          <p:nvSpPr>
            <p:cNvPr id="114" name="Freeform 77"/>
            <p:cNvSpPr>
              <a:spLocks/>
            </p:cNvSpPr>
            <p:nvPr/>
          </p:nvSpPr>
          <p:spPr bwMode="auto">
            <a:xfrm>
              <a:off x="2089" y="2635"/>
              <a:ext cx="264" cy="263"/>
            </a:xfrm>
            <a:custGeom>
              <a:avLst/>
              <a:gdLst>
                <a:gd name="T0" fmla="*/ 1 w 528"/>
                <a:gd name="T1" fmla="*/ 0 h 527"/>
                <a:gd name="T2" fmla="*/ 1 w 528"/>
                <a:gd name="T3" fmla="*/ 0 h 527"/>
                <a:gd name="T4" fmla="*/ 1 w 528"/>
                <a:gd name="T5" fmla="*/ 0 h 527"/>
                <a:gd name="T6" fmla="*/ 0 w 528"/>
                <a:gd name="T7" fmla="*/ 0 h 527"/>
                <a:gd name="T8" fmla="*/ 1 w 528"/>
                <a:gd name="T9" fmla="*/ 0 h 527"/>
                <a:gd name="T10" fmla="*/ 1 w 528"/>
                <a:gd name="T11" fmla="*/ 0 h 527"/>
                <a:gd name="T12" fmla="*/ 1 w 528"/>
                <a:gd name="T13" fmla="*/ 0 h 527"/>
                <a:gd name="T14" fmla="*/ 1 w 528"/>
                <a:gd name="T15" fmla="*/ 0 h 527"/>
                <a:gd name="T16" fmla="*/ 1 w 528"/>
                <a:gd name="T17" fmla="*/ 0 h 527"/>
                <a:gd name="T18" fmla="*/ 1 w 528"/>
                <a:gd name="T19" fmla="*/ 0 h 527"/>
                <a:gd name="T20" fmla="*/ 1 w 528"/>
                <a:gd name="T21" fmla="*/ 1 h 527"/>
                <a:gd name="T22" fmla="*/ 1 w 528"/>
                <a:gd name="T23" fmla="*/ 1 h 527"/>
                <a:gd name="T24" fmla="*/ 1 w 528"/>
                <a:gd name="T25" fmla="*/ 1 h 527"/>
                <a:gd name="T26" fmla="*/ 1 w 528"/>
                <a:gd name="T27" fmla="*/ 1 h 527"/>
                <a:gd name="T28" fmla="*/ 1 w 528"/>
                <a:gd name="T29" fmla="*/ 1 h 527"/>
                <a:gd name="T30" fmla="*/ 1 w 528"/>
                <a:gd name="T31" fmla="*/ 1 h 527"/>
                <a:gd name="T32" fmla="*/ 1 w 528"/>
                <a:gd name="T33" fmla="*/ 1 h 527"/>
                <a:gd name="T34" fmla="*/ 1 w 528"/>
                <a:gd name="T35" fmla="*/ 0 h 527"/>
                <a:gd name="T36" fmla="*/ 1 w 528"/>
                <a:gd name="T37" fmla="*/ 0 h 527"/>
                <a:gd name="T38" fmla="*/ 1 w 528"/>
                <a:gd name="T39" fmla="*/ 0 h 527"/>
                <a:gd name="T40" fmla="*/ 1 w 528"/>
                <a:gd name="T41" fmla="*/ 0 h 527"/>
                <a:gd name="T42" fmla="*/ 1 w 528"/>
                <a:gd name="T43" fmla="*/ 0 h 527"/>
                <a:gd name="T44" fmla="*/ 1 w 528"/>
                <a:gd name="T45" fmla="*/ 0 h 527"/>
                <a:gd name="T46" fmla="*/ 1 w 528"/>
                <a:gd name="T47" fmla="*/ 0 h 527"/>
                <a:gd name="T48" fmla="*/ 1 w 528"/>
                <a:gd name="T49" fmla="*/ 0 h 527"/>
                <a:gd name="T50" fmla="*/ 1 w 528"/>
                <a:gd name="T51" fmla="*/ 0 h 527"/>
                <a:gd name="T52" fmla="*/ 1 w 528"/>
                <a:gd name="T53" fmla="*/ 0 h 527"/>
                <a:gd name="T54" fmla="*/ 1 w 528"/>
                <a:gd name="T55" fmla="*/ 0 h 527"/>
                <a:gd name="T56" fmla="*/ 1 w 528"/>
                <a:gd name="T57" fmla="*/ 0 h 527"/>
                <a:gd name="T58" fmla="*/ 1 w 528"/>
                <a:gd name="T59" fmla="*/ 0 h 527"/>
                <a:gd name="T60" fmla="*/ 1 w 528"/>
                <a:gd name="T61" fmla="*/ 0 h 527"/>
                <a:gd name="T62" fmla="*/ 1 w 528"/>
                <a:gd name="T63" fmla="*/ 0 h 527"/>
                <a:gd name="T64" fmla="*/ 1 w 528"/>
                <a:gd name="T65" fmla="*/ 0 h 527"/>
                <a:gd name="T66" fmla="*/ 1 w 528"/>
                <a:gd name="T67" fmla="*/ 0 h 527"/>
                <a:gd name="T68" fmla="*/ 1 w 528"/>
                <a:gd name="T69" fmla="*/ 0 h 527"/>
                <a:gd name="T70" fmla="*/ 1 w 528"/>
                <a:gd name="T71" fmla="*/ 0 h 527"/>
                <a:gd name="T72" fmla="*/ 1 w 528"/>
                <a:gd name="T73" fmla="*/ 0 h 527"/>
                <a:gd name="T74" fmla="*/ 1 w 528"/>
                <a:gd name="T75" fmla="*/ 0 h 527"/>
                <a:gd name="T76" fmla="*/ 1 w 528"/>
                <a:gd name="T77" fmla="*/ 0 h 527"/>
                <a:gd name="T78" fmla="*/ 1 w 528"/>
                <a:gd name="T79" fmla="*/ 0 h 527"/>
                <a:gd name="T80" fmla="*/ 1 w 528"/>
                <a:gd name="T81" fmla="*/ 0 h 527"/>
                <a:gd name="T82" fmla="*/ 1 w 528"/>
                <a:gd name="T83" fmla="*/ 0 h 527"/>
                <a:gd name="T84" fmla="*/ 1 w 528"/>
                <a:gd name="T85" fmla="*/ 0 h 527"/>
                <a:gd name="T86" fmla="*/ 1 w 528"/>
                <a:gd name="T87" fmla="*/ 0 h 527"/>
                <a:gd name="T88" fmla="*/ 1 w 528"/>
                <a:gd name="T89" fmla="*/ 0 h 527"/>
                <a:gd name="T90" fmla="*/ 1 w 528"/>
                <a:gd name="T91" fmla="*/ 0 h 527"/>
                <a:gd name="T92" fmla="*/ 1 w 528"/>
                <a:gd name="T93" fmla="*/ 0 h 527"/>
                <a:gd name="T94" fmla="*/ 1 w 528"/>
                <a:gd name="T95" fmla="*/ 0 h 527"/>
                <a:gd name="T96" fmla="*/ 1 w 528"/>
                <a:gd name="T97" fmla="*/ 0 h 527"/>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528"/>
                <a:gd name="T148" fmla="*/ 0 h 527"/>
                <a:gd name="T149" fmla="*/ 528 w 528"/>
                <a:gd name="T150" fmla="*/ 527 h 527"/>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528" h="527">
                  <a:moveTo>
                    <a:pt x="36" y="130"/>
                  </a:moveTo>
                  <a:lnTo>
                    <a:pt x="14" y="179"/>
                  </a:lnTo>
                  <a:lnTo>
                    <a:pt x="2" y="230"/>
                  </a:lnTo>
                  <a:lnTo>
                    <a:pt x="0" y="280"/>
                  </a:lnTo>
                  <a:lnTo>
                    <a:pt x="9" y="330"/>
                  </a:lnTo>
                  <a:lnTo>
                    <a:pt x="27" y="378"/>
                  </a:lnTo>
                  <a:lnTo>
                    <a:pt x="54" y="421"/>
                  </a:lnTo>
                  <a:lnTo>
                    <a:pt x="89" y="459"/>
                  </a:lnTo>
                  <a:lnTo>
                    <a:pt x="132" y="491"/>
                  </a:lnTo>
                  <a:lnTo>
                    <a:pt x="157" y="503"/>
                  </a:lnTo>
                  <a:lnTo>
                    <a:pt x="180" y="512"/>
                  </a:lnTo>
                  <a:lnTo>
                    <a:pt x="205" y="519"/>
                  </a:lnTo>
                  <a:lnTo>
                    <a:pt x="232" y="525"/>
                  </a:lnTo>
                  <a:lnTo>
                    <a:pt x="257" y="527"/>
                  </a:lnTo>
                  <a:lnTo>
                    <a:pt x="282" y="527"/>
                  </a:lnTo>
                  <a:lnTo>
                    <a:pt x="307" y="523"/>
                  </a:lnTo>
                  <a:lnTo>
                    <a:pt x="332" y="518"/>
                  </a:lnTo>
                  <a:lnTo>
                    <a:pt x="357" y="510"/>
                  </a:lnTo>
                  <a:lnTo>
                    <a:pt x="380" y="500"/>
                  </a:lnTo>
                  <a:lnTo>
                    <a:pt x="402" y="487"/>
                  </a:lnTo>
                  <a:lnTo>
                    <a:pt x="423" y="473"/>
                  </a:lnTo>
                  <a:lnTo>
                    <a:pt x="443" y="457"/>
                  </a:lnTo>
                  <a:lnTo>
                    <a:pt x="461" y="437"/>
                  </a:lnTo>
                  <a:lnTo>
                    <a:pt x="478" y="418"/>
                  </a:lnTo>
                  <a:lnTo>
                    <a:pt x="493" y="394"/>
                  </a:lnTo>
                  <a:lnTo>
                    <a:pt x="514" y="346"/>
                  </a:lnTo>
                  <a:lnTo>
                    <a:pt x="527" y="296"/>
                  </a:lnTo>
                  <a:lnTo>
                    <a:pt x="528" y="245"/>
                  </a:lnTo>
                  <a:lnTo>
                    <a:pt x="520" y="195"/>
                  </a:lnTo>
                  <a:lnTo>
                    <a:pt x="502" y="146"/>
                  </a:lnTo>
                  <a:lnTo>
                    <a:pt x="475" y="104"/>
                  </a:lnTo>
                  <a:lnTo>
                    <a:pt x="439" y="66"/>
                  </a:lnTo>
                  <a:lnTo>
                    <a:pt x="396" y="34"/>
                  </a:lnTo>
                  <a:lnTo>
                    <a:pt x="373" y="22"/>
                  </a:lnTo>
                  <a:lnTo>
                    <a:pt x="348" y="13"/>
                  </a:lnTo>
                  <a:lnTo>
                    <a:pt x="323" y="5"/>
                  </a:lnTo>
                  <a:lnTo>
                    <a:pt x="298" y="2"/>
                  </a:lnTo>
                  <a:lnTo>
                    <a:pt x="271" y="0"/>
                  </a:lnTo>
                  <a:lnTo>
                    <a:pt x="246" y="0"/>
                  </a:lnTo>
                  <a:lnTo>
                    <a:pt x="221" y="4"/>
                  </a:lnTo>
                  <a:lnTo>
                    <a:pt x="196" y="9"/>
                  </a:lnTo>
                  <a:lnTo>
                    <a:pt x="173" y="16"/>
                  </a:lnTo>
                  <a:lnTo>
                    <a:pt x="148" y="27"/>
                  </a:lnTo>
                  <a:lnTo>
                    <a:pt x="127" y="38"/>
                  </a:lnTo>
                  <a:lnTo>
                    <a:pt x="105" y="52"/>
                  </a:lnTo>
                  <a:lnTo>
                    <a:pt x="86" y="70"/>
                  </a:lnTo>
                  <a:lnTo>
                    <a:pt x="68" y="88"/>
                  </a:lnTo>
                  <a:lnTo>
                    <a:pt x="50" y="107"/>
                  </a:lnTo>
                  <a:lnTo>
                    <a:pt x="36" y="130"/>
                  </a:lnTo>
                  <a:close/>
                </a:path>
              </a:pathLst>
            </a:custGeom>
            <a:solidFill>
              <a:srgbClr val="3F9EFF"/>
            </a:solidFill>
            <a:ln w="9525">
              <a:noFill/>
              <a:round/>
              <a:headEnd/>
              <a:tailEnd/>
            </a:ln>
          </p:spPr>
          <p:txBody>
            <a:bodyPr/>
            <a:lstStyle/>
            <a:p>
              <a:endParaRPr lang="ja-JP" altLang="en-US"/>
            </a:p>
          </p:txBody>
        </p:sp>
        <p:sp>
          <p:nvSpPr>
            <p:cNvPr id="115" name="Freeform 78"/>
            <p:cNvSpPr>
              <a:spLocks noEditPoints="1"/>
            </p:cNvSpPr>
            <p:nvPr/>
          </p:nvSpPr>
          <p:spPr bwMode="auto">
            <a:xfrm>
              <a:off x="2080" y="2625"/>
              <a:ext cx="282" cy="282"/>
            </a:xfrm>
            <a:custGeom>
              <a:avLst/>
              <a:gdLst>
                <a:gd name="T0" fmla="*/ 1 w 564"/>
                <a:gd name="T1" fmla="*/ 1 h 564"/>
                <a:gd name="T2" fmla="*/ 1 w 564"/>
                <a:gd name="T3" fmla="*/ 1 h 564"/>
                <a:gd name="T4" fmla="*/ 1 w 564"/>
                <a:gd name="T5" fmla="*/ 1 h 564"/>
                <a:gd name="T6" fmla="*/ 1 w 564"/>
                <a:gd name="T7" fmla="*/ 1 h 564"/>
                <a:gd name="T8" fmla="*/ 1 w 564"/>
                <a:gd name="T9" fmla="*/ 1 h 564"/>
                <a:gd name="T10" fmla="*/ 1 w 564"/>
                <a:gd name="T11" fmla="*/ 1 h 564"/>
                <a:gd name="T12" fmla="*/ 1 w 564"/>
                <a:gd name="T13" fmla="*/ 1 h 564"/>
                <a:gd name="T14" fmla="*/ 1 w 564"/>
                <a:gd name="T15" fmla="*/ 1 h 564"/>
                <a:gd name="T16" fmla="*/ 1 w 564"/>
                <a:gd name="T17" fmla="*/ 1 h 564"/>
                <a:gd name="T18" fmla="*/ 1 w 564"/>
                <a:gd name="T19" fmla="*/ 1 h 564"/>
                <a:gd name="T20" fmla="*/ 1 w 564"/>
                <a:gd name="T21" fmla="*/ 1 h 564"/>
                <a:gd name="T22" fmla="*/ 1 w 564"/>
                <a:gd name="T23" fmla="*/ 1 h 564"/>
                <a:gd name="T24" fmla="*/ 1 w 564"/>
                <a:gd name="T25" fmla="*/ 1 h 564"/>
                <a:gd name="T26" fmla="*/ 1 w 564"/>
                <a:gd name="T27" fmla="*/ 1 h 564"/>
                <a:gd name="T28" fmla="*/ 1 w 564"/>
                <a:gd name="T29" fmla="*/ 1 h 564"/>
                <a:gd name="T30" fmla="*/ 1 w 564"/>
                <a:gd name="T31" fmla="*/ 1 h 564"/>
                <a:gd name="T32" fmla="*/ 1 w 564"/>
                <a:gd name="T33" fmla="*/ 1 h 564"/>
                <a:gd name="T34" fmla="*/ 1 w 564"/>
                <a:gd name="T35" fmla="*/ 1 h 564"/>
                <a:gd name="T36" fmla="*/ 1 w 564"/>
                <a:gd name="T37" fmla="*/ 1 h 564"/>
                <a:gd name="T38" fmla="*/ 1 w 564"/>
                <a:gd name="T39" fmla="*/ 1 h 564"/>
                <a:gd name="T40" fmla="*/ 1 w 564"/>
                <a:gd name="T41" fmla="*/ 1 h 564"/>
                <a:gd name="T42" fmla="*/ 1 w 564"/>
                <a:gd name="T43" fmla="*/ 1 h 564"/>
                <a:gd name="T44" fmla="*/ 1 w 564"/>
                <a:gd name="T45" fmla="*/ 1 h 564"/>
                <a:gd name="T46" fmla="*/ 1 w 564"/>
                <a:gd name="T47" fmla="*/ 1 h 564"/>
                <a:gd name="T48" fmla="*/ 1 w 564"/>
                <a:gd name="T49" fmla="*/ 1 h 564"/>
                <a:gd name="T50" fmla="*/ 1 w 564"/>
                <a:gd name="T51" fmla="*/ 0 h 564"/>
                <a:gd name="T52" fmla="*/ 1 w 564"/>
                <a:gd name="T53" fmla="*/ 1 h 564"/>
                <a:gd name="T54" fmla="*/ 1 w 564"/>
                <a:gd name="T55" fmla="*/ 1 h 564"/>
                <a:gd name="T56" fmla="*/ 1 w 564"/>
                <a:gd name="T57" fmla="*/ 1 h 564"/>
                <a:gd name="T58" fmla="*/ 1 w 564"/>
                <a:gd name="T59" fmla="*/ 1 h 564"/>
                <a:gd name="T60" fmla="*/ 1 w 564"/>
                <a:gd name="T61" fmla="*/ 1 h 564"/>
                <a:gd name="T62" fmla="*/ 1 w 564"/>
                <a:gd name="T63" fmla="*/ 1 h 564"/>
                <a:gd name="T64" fmla="*/ 1 w 564"/>
                <a:gd name="T65" fmla="*/ 1 h 564"/>
                <a:gd name="T66" fmla="*/ 1 w 564"/>
                <a:gd name="T67" fmla="*/ 1 h 564"/>
                <a:gd name="T68" fmla="*/ 1 w 564"/>
                <a:gd name="T69" fmla="*/ 1 h 564"/>
                <a:gd name="T70" fmla="*/ 1 w 564"/>
                <a:gd name="T71" fmla="*/ 1 h 564"/>
                <a:gd name="T72" fmla="*/ 1 w 564"/>
                <a:gd name="T73" fmla="*/ 1 h 564"/>
                <a:gd name="T74" fmla="*/ 1 w 564"/>
                <a:gd name="T75" fmla="*/ 1 h 564"/>
                <a:gd name="T76" fmla="*/ 1 w 564"/>
                <a:gd name="T77" fmla="*/ 1 h 564"/>
                <a:gd name="T78" fmla="*/ 1 w 564"/>
                <a:gd name="T79" fmla="*/ 1 h 564"/>
                <a:gd name="T80" fmla="*/ 1 w 564"/>
                <a:gd name="T81" fmla="*/ 1 h 564"/>
                <a:gd name="T82" fmla="*/ 1 w 564"/>
                <a:gd name="T83" fmla="*/ 1 h 564"/>
                <a:gd name="T84" fmla="*/ 1 w 564"/>
                <a:gd name="T85" fmla="*/ 1 h 564"/>
                <a:gd name="T86" fmla="*/ 1 w 564"/>
                <a:gd name="T87" fmla="*/ 1 h 564"/>
                <a:gd name="T88" fmla="*/ 1 w 564"/>
                <a:gd name="T89" fmla="*/ 1 h 564"/>
                <a:gd name="T90" fmla="*/ 1 w 564"/>
                <a:gd name="T91" fmla="*/ 1 h 564"/>
                <a:gd name="T92" fmla="*/ 1 w 564"/>
                <a:gd name="T93" fmla="*/ 1 h 564"/>
                <a:gd name="T94" fmla="*/ 1 w 564"/>
                <a:gd name="T95" fmla="*/ 1 h 564"/>
                <a:gd name="T96" fmla="*/ 1 w 564"/>
                <a:gd name="T97" fmla="*/ 1 h 564"/>
                <a:gd name="T98" fmla="*/ 1 w 564"/>
                <a:gd name="T99" fmla="*/ 1 h 564"/>
                <a:gd name="T100" fmla="*/ 1 w 564"/>
                <a:gd name="T101" fmla="*/ 1 h 564"/>
                <a:gd name="T102" fmla="*/ 1 w 564"/>
                <a:gd name="T103" fmla="*/ 1 h 564"/>
                <a:gd name="T104" fmla="*/ 1 w 564"/>
                <a:gd name="T105" fmla="*/ 1 h 564"/>
                <a:gd name="T106" fmla="*/ 1 w 564"/>
                <a:gd name="T107" fmla="*/ 1 h 564"/>
                <a:gd name="T108" fmla="*/ 1 w 564"/>
                <a:gd name="T109" fmla="*/ 1 h 564"/>
                <a:gd name="T110" fmla="*/ 1 w 564"/>
                <a:gd name="T111" fmla="*/ 1 h 564"/>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564"/>
                <a:gd name="T169" fmla="*/ 0 h 564"/>
                <a:gd name="T170" fmla="*/ 564 w 564"/>
                <a:gd name="T171" fmla="*/ 564 h 564"/>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564" h="564">
                  <a:moveTo>
                    <a:pt x="209" y="9"/>
                  </a:moveTo>
                  <a:lnTo>
                    <a:pt x="182" y="18"/>
                  </a:lnTo>
                  <a:lnTo>
                    <a:pt x="157" y="29"/>
                  </a:lnTo>
                  <a:lnTo>
                    <a:pt x="134" y="42"/>
                  </a:lnTo>
                  <a:lnTo>
                    <a:pt x="111" y="58"/>
                  </a:lnTo>
                  <a:lnTo>
                    <a:pt x="89" y="75"/>
                  </a:lnTo>
                  <a:lnTo>
                    <a:pt x="70" y="95"/>
                  </a:lnTo>
                  <a:lnTo>
                    <a:pt x="54" y="118"/>
                  </a:lnTo>
                  <a:lnTo>
                    <a:pt x="38" y="141"/>
                  </a:lnTo>
                  <a:lnTo>
                    <a:pt x="14" y="193"/>
                  </a:lnTo>
                  <a:lnTo>
                    <a:pt x="2" y="247"/>
                  </a:lnTo>
                  <a:lnTo>
                    <a:pt x="0" y="302"/>
                  </a:lnTo>
                  <a:lnTo>
                    <a:pt x="9" y="356"/>
                  </a:lnTo>
                  <a:lnTo>
                    <a:pt x="29" y="406"/>
                  </a:lnTo>
                  <a:lnTo>
                    <a:pt x="57" y="452"/>
                  </a:lnTo>
                  <a:lnTo>
                    <a:pt x="95" y="493"/>
                  </a:lnTo>
                  <a:lnTo>
                    <a:pt x="141" y="527"/>
                  </a:lnTo>
                  <a:lnTo>
                    <a:pt x="166" y="539"/>
                  </a:lnTo>
                  <a:lnTo>
                    <a:pt x="193" y="550"/>
                  </a:lnTo>
                  <a:lnTo>
                    <a:pt x="220" y="559"/>
                  </a:lnTo>
                  <a:lnTo>
                    <a:pt x="247" y="563"/>
                  </a:lnTo>
                  <a:lnTo>
                    <a:pt x="273" y="564"/>
                  </a:lnTo>
                  <a:lnTo>
                    <a:pt x="302" y="564"/>
                  </a:lnTo>
                  <a:lnTo>
                    <a:pt x="329" y="561"/>
                  </a:lnTo>
                  <a:lnTo>
                    <a:pt x="355" y="555"/>
                  </a:lnTo>
                  <a:lnTo>
                    <a:pt x="380" y="548"/>
                  </a:lnTo>
                  <a:lnTo>
                    <a:pt x="405" y="538"/>
                  </a:lnTo>
                  <a:lnTo>
                    <a:pt x="430" y="523"/>
                  </a:lnTo>
                  <a:lnTo>
                    <a:pt x="452" y="509"/>
                  </a:lnTo>
                  <a:lnTo>
                    <a:pt x="473" y="491"/>
                  </a:lnTo>
                  <a:lnTo>
                    <a:pt x="493" y="472"/>
                  </a:lnTo>
                  <a:lnTo>
                    <a:pt x="511" y="448"/>
                  </a:lnTo>
                  <a:lnTo>
                    <a:pt x="527" y="425"/>
                  </a:lnTo>
                  <a:lnTo>
                    <a:pt x="550" y="373"/>
                  </a:lnTo>
                  <a:lnTo>
                    <a:pt x="563" y="320"/>
                  </a:lnTo>
                  <a:lnTo>
                    <a:pt x="564" y="265"/>
                  </a:lnTo>
                  <a:lnTo>
                    <a:pt x="555" y="211"/>
                  </a:lnTo>
                  <a:lnTo>
                    <a:pt x="546" y="184"/>
                  </a:lnTo>
                  <a:lnTo>
                    <a:pt x="536" y="159"/>
                  </a:lnTo>
                  <a:lnTo>
                    <a:pt x="523" y="134"/>
                  </a:lnTo>
                  <a:lnTo>
                    <a:pt x="507" y="111"/>
                  </a:lnTo>
                  <a:lnTo>
                    <a:pt x="489" y="91"/>
                  </a:lnTo>
                  <a:lnTo>
                    <a:pt x="470" y="72"/>
                  </a:lnTo>
                  <a:lnTo>
                    <a:pt x="446" y="54"/>
                  </a:lnTo>
                  <a:lnTo>
                    <a:pt x="423" y="38"/>
                  </a:lnTo>
                  <a:lnTo>
                    <a:pt x="398" y="25"/>
                  </a:lnTo>
                  <a:lnTo>
                    <a:pt x="373" y="15"/>
                  </a:lnTo>
                  <a:lnTo>
                    <a:pt x="347" y="8"/>
                  </a:lnTo>
                  <a:lnTo>
                    <a:pt x="320" y="2"/>
                  </a:lnTo>
                  <a:lnTo>
                    <a:pt x="291" y="0"/>
                  </a:lnTo>
                  <a:lnTo>
                    <a:pt x="264" y="0"/>
                  </a:lnTo>
                  <a:lnTo>
                    <a:pt x="236" y="4"/>
                  </a:lnTo>
                  <a:lnTo>
                    <a:pt x="209" y="9"/>
                  </a:lnTo>
                  <a:close/>
                  <a:moveTo>
                    <a:pt x="220" y="47"/>
                  </a:moveTo>
                  <a:lnTo>
                    <a:pt x="243" y="42"/>
                  </a:lnTo>
                  <a:lnTo>
                    <a:pt x="268" y="38"/>
                  </a:lnTo>
                  <a:lnTo>
                    <a:pt x="291" y="38"/>
                  </a:lnTo>
                  <a:lnTo>
                    <a:pt x="314" y="40"/>
                  </a:lnTo>
                  <a:lnTo>
                    <a:pt x="338" y="43"/>
                  </a:lnTo>
                  <a:lnTo>
                    <a:pt x="361" y="50"/>
                  </a:lnTo>
                  <a:lnTo>
                    <a:pt x="384" y="59"/>
                  </a:lnTo>
                  <a:lnTo>
                    <a:pt x="405" y="70"/>
                  </a:lnTo>
                  <a:lnTo>
                    <a:pt x="427" y="84"/>
                  </a:lnTo>
                  <a:lnTo>
                    <a:pt x="445" y="99"/>
                  </a:lnTo>
                  <a:lnTo>
                    <a:pt x="463" y="115"/>
                  </a:lnTo>
                  <a:lnTo>
                    <a:pt x="477" y="134"/>
                  </a:lnTo>
                  <a:lnTo>
                    <a:pt x="491" y="154"/>
                  </a:lnTo>
                  <a:lnTo>
                    <a:pt x="502" y="174"/>
                  </a:lnTo>
                  <a:lnTo>
                    <a:pt x="513" y="197"/>
                  </a:lnTo>
                  <a:lnTo>
                    <a:pt x="520" y="220"/>
                  </a:lnTo>
                  <a:lnTo>
                    <a:pt x="527" y="268"/>
                  </a:lnTo>
                  <a:lnTo>
                    <a:pt x="525" y="315"/>
                  </a:lnTo>
                  <a:lnTo>
                    <a:pt x="514" y="361"/>
                  </a:lnTo>
                  <a:lnTo>
                    <a:pt x="495" y="406"/>
                  </a:lnTo>
                  <a:lnTo>
                    <a:pt x="480" y="427"/>
                  </a:lnTo>
                  <a:lnTo>
                    <a:pt x="466" y="447"/>
                  </a:lnTo>
                  <a:lnTo>
                    <a:pt x="448" y="463"/>
                  </a:lnTo>
                  <a:lnTo>
                    <a:pt x="430" y="479"/>
                  </a:lnTo>
                  <a:lnTo>
                    <a:pt x="411" y="491"/>
                  </a:lnTo>
                  <a:lnTo>
                    <a:pt x="389" y="504"/>
                  </a:lnTo>
                  <a:lnTo>
                    <a:pt x="368" y="513"/>
                  </a:lnTo>
                  <a:lnTo>
                    <a:pt x="347" y="520"/>
                  </a:lnTo>
                  <a:lnTo>
                    <a:pt x="323" y="525"/>
                  </a:lnTo>
                  <a:lnTo>
                    <a:pt x="298" y="527"/>
                  </a:lnTo>
                  <a:lnTo>
                    <a:pt x="275" y="529"/>
                  </a:lnTo>
                  <a:lnTo>
                    <a:pt x="252" y="525"/>
                  </a:lnTo>
                  <a:lnTo>
                    <a:pt x="229" y="522"/>
                  </a:lnTo>
                  <a:lnTo>
                    <a:pt x="204" y="514"/>
                  </a:lnTo>
                  <a:lnTo>
                    <a:pt x="182" y="505"/>
                  </a:lnTo>
                  <a:lnTo>
                    <a:pt x="159" y="495"/>
                  </a:lnTo>
                  <a:lnTo>
                    <a:pt x="138" y="482"/>
                  </a:lnTo>
                  <a:lnTo>
                    <a:pt x="120" y="466"/>
                  </a:lnTo>
                  <a:lnTo>
                    <a:pt x="102" y="450"/>
                  </a:lnTo>
                  <a:lnTo>
                    <a:pt x="88" y="432"/>
                  </a:lnTo>
                  <a:lnTo>
                    <a:pt x="73" y="413"/>
                  </a:lnTo>
                  <a:lnTo>
                    <a:pt x="63" y="391"/>
                  </a:lnTo>
                  <a:lnTo>
                    <a:pt x="52" y="370"/>
                  </a:lnTo>
                  <a:lnTo>
                    <a:pt x="45" y="347"/>
                  </a:lnTo>
                  <a:lnTo>
                    <a:pt x="38" y="298"/>
                  </a:lnTo>
                  <a:lnTo>
                    <a:pt x="39" y="250"/>
                  </a:lnTo>
                  <a:lnTo>
                    <a:pt x="50" y="204"/>
                  </a:lnTo>
                  <a:lnTo>
                    <a:pt x="70" y="159"/>
                  </a:lnTo>
                  <a:lnTo>
                    <a:pt x="84" y="140"/>
                  </a:lnTo>
                  <a:lnTo>
                    <a:pt x="98" y="120"/>
                  </a:lnTo>
                  <a:lnTo>
                    <a:pt x="114" y="104"/>
                  </a:lnTo>
                  <a:lnTo>
                    <a:pt x="134" y="88"/>
                  </a:lnTo>
                  <a:lnTo>
                    <a:pt x="154" y="75"/>
                  </a:lnTo>
                  <a:lnTo>
                    <a:pt x="173" y="63"/>
                  </a:lnTo>
                  <a:lnTo>
                    <a:pt x="197" y="54"/>
                  </a:lnTo>
                  <a:lnTo>
                    <a:pt x="220" y="47"/>
                  </a:lnTo>
                  <a:close/>
                </a:path>
              </a:pathLst>
            </a:custGeom>
            <a:solidFill>
              <a:srgbClr val="000000"/>
            </a:solidFill>
            <a:ln w="9525">
              <a:noFill/>
              <a:round/>
              <a:headEnd/>
              <a:tailEnd/>
            </a:ln>
          </p:spPr>
          <p:txBody>
            <a:bodyPr/>
            <a:lstStyle/>
            <a:p>
              <a:endParaRPr lang="ja-JP" altLang="en-US"/>
            </a:p>
          </p:txBody>
        </p:sp>
        <p:sp>
          <p:nvSpPr>
            <p:cNvPr id="116" name="Freeform 79"/>
            <p:cNvSpPr>
              <a:spLocks/>
            </p:cNvSpPr>
            <p:nvPr/>
          </p:nvSpPr>
          <p:spPr bwMode="auto">
            <a:xfrm>
              <a:off x="2122" y="2668"/>
              <a:ext cx="198" cy="197"/>
            </a:xfrm>
            <a:custGeom>
              <a:avLst/>
              <a:gdLst>
                <a:gd name="T0" fmla="*/ 1 w 396"/>
                <a:gd name="T1" fmla="*/ 0 h 395"/>
                <a:gd name="T2" fmla="*/ 1 w 396"/>
                <a:gd name="T3" fmla="*/ 0 h 395"/>
                <a:gd name="T4" fmla="*/ 1 w 396"/>
                <a:gd name="T5" fmla="*/ 0 h 395"/>
                <a:gd name="T6" fmla="*/ 0 w 396"/>
                <a:gd name="T7" fmla="*/ 0 h 395"/>
                <a:gd name="T8" fmla="*/ 1 w 396"/>
                <a:gd name="T9" fmla="*/ 0 h 395"/>
                <a:gd name="T10" fmla="*/ 1 w 396"/>
                <a:gd name="T11" fmla="*/ 0 h 395"/>
                <a:gd name="T12" fmla="*/ 1 w 396"/>
                <a:gd name="T13" fmla="*/ 0 h 395"/>
                <a:gd name="T14" fmla="*/ 1 w 396"/>
                <a:gd name="T15" fmla="*/ 0 h 395"/>
                <a:gd name="T16" fmla="*/ 1 w 396"/>
                <a:gd name="T17" fmla="*/ 0 h 395"/>
                <a:gd name="T18" fmla="*/ 1 w 396"/>
                <a:gd name="T19" fmla="*/ 0 h 395"/>
                <a:gd name="T20" fmla="*/ 1 w 396"/>
                <a:gd name="T21" fmla="*/ 0 h 395"/>
                <a:gd name="T22" fmla="*/ 1 w 396"/>
                <a:gd name="T23" fmla="*/ 0 h 395"/>
                <a:gd name="T24" fmla="*/ 1 w 396"/>
                <a:gd name="T25" fmla="*/ 0 h 395"/>
                <a:gd name="T26" fmla="*/ 1 w 396"/>
                <a:gd name="T27" fmla="*/ 0 h 395"/>
                <a:gd name="T28" fmla="*/ 1 w 396"/>
                <a:gd name="T29" fmla="*/ 0 h 395"/>
                <a:gd name="T30" fmla="*/ 1 w 396"/>
                <a:gd name="T31" fmla="*/ 0 h 395"/>
                <a:gd name="T32" fmla="*/ 1 w 396"/>
                <a:gd name="T33" fmla="*/ 0 h 395"/>
                <a:gd name="T34" fmla="*/ 1 w 396"/>
                <a:gd name="T35" fmla="*/ 0 h 395"/>
                <a:gd name="T36" fmla="*/ 1 w 396"/>
                <a:gd name="T37" fmla="*/ 0 h 395"/>
                <a:gd name="T38" fmla="*/ 1 w 396"/>
                <a:gd name="T39" fmla="*/ 0 h 395"/>
                <a:gd name="T40" fmla="*/ 1 w 396"/>
                <a:gd name="T41" fmla="*/ 0 h 395"/>
                <a:gd name="T42" fmla="*/ 1 w 396"/>
                <a:gd name="T43" fmla="*/ 0 h 395"/>
                <a:gd name="T44" fmla="*/ 1 w 396"/>
                <a:gd name="T45" fmla="*/ 0 h 395"/>
                <a:gd name="T46" fmla="*/ 1 w 396"/>
                <a:gd name="T47" fmla="*/ 0 h 395"/>
                <a:gd name="T48" fmla="*/ 1 w 396"/>
                <a:gd name="T49" fmla="*/ 0 h 395"/>
                <a:gd name="T50" fmla="*/ 1 w 396"/>
                <a:gd name="T51" fmla="*/ 0 h 395"/>
                <a:gd name="T52" fmla="*/ 1 w 396"/>
                <a:gd name="T53" fmla="*/ 0 h 395"/>
                <a:gd name="T54" fmla="*/ 1 w 396"/>
                <a:gd name="T55" fmla="*/ 0 h 395"/>
                <a:gd name="T56" fmla="*/ 1 w 396"/>
                <a:gd name="T57" fmla="*/ 0 h 395"/>
                <a:gd name="T58" fmla="*/ 1 w 396"/>
                <a:gd name="T59" fmla="*/ 0 h 395"/>
                <a:gd name="T60" fmla="*/ 1 w 396"/>
                <a:gd name="T61" fmla="*/ 0 h 395"/>
                <a:gd name="T62" fmla="*/ 1 w 396"/>
                <a:gd name="T63" fmla="*/ 0 h 395"/>
                <a:gd name="T64" fmla="*/ 1 w 396"/>
                <a:gd name="T65" fmla="*/ 0 h 39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96"/>
                <a:gd name="T100" fmla="*/ 0 h 395"/>
                <a:gd name="T101" fmla="*/ 396 w 396"/>
                <a:gd name="T102" fmla="*/ 395 h 39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96" h="395">
                  <a:moveTo>
                    <a:pt x="27" y="98"/>
                  </a:moveTo>
                  <a:lnTo>
                    <a:pt x="11" y="134"/>
                  </a:lnTo>
                  <a:lnTo>
                    <a:pt x="2" y="173"/>
                  </a:lnTo>
                  <a:lnTo>
                    <a:pt x="0" y="211"/>
                  </a:lnTo>
                  <a:lnTo>
                    <a:pt x="7" y="248"/>
                  </a:lnTo>
                  <a:lnTo>
                    <a:pt x="20" y="284"/>
                  </a:lnTo>
                  <a:lnTo>
                    <a:pt x="39" y="316"/>
                  </a:lnTo>
                  <a:lnTo>
                    <a:pt x="66" y="345"/>
                  </a:lnTo>
                  <a:lnTo>
                    <a:pt x="98" y="368"/>
                  </a:lnTo>
                  <a:lnTo>
                    <a:pt x="134" y="384"/>
                  </a:lnTo>
                  <a:lnTo>
                    <a:pt x="173" y="393"/>
                  </a:lnTo>
                  <a:lnTo>
                    <a:pt x="211" y="395"/>
                  </a:lnTo>
                  <a:lnTo>
                    <a:pt x="248" y="387"/>
                  </a:lnTo>
                  <a:lnTo>
                    <a:pt x="284" y="375"/>
                  </a:lnTo>
                  <a:lnTo>
                    <a:pt x="318" y="355"/>
                  </a:lnTo>
                  <a:lnTo>
                    <a:pt x="346" y="328"/>
                  </a:lnTo>
                  <a:lnTo>
                    <a:pt x="370" y="296"/>
                  </a:lnTo>
                  <a:lnTo>
                    <a:pt x="386" y="261"/>
                  </a:lnTo>
                  <a:lnTo>
                    <a:pt x="395" y="221"/>
                  </a:lnTo>
                  <a:lnTo>
                    <a:pt x="396" y="184"/>
                  </a:lnTo>
                  <a:lnTo>
                    <a:pt x="391" y="146"/>
                  </a:lnTo>
                  <a:lnTo>
                    <a:pt x="377" y="111"/>
                  </a:lnTo>
                  <a:lnTo>
                    <a:pt x="357" y="77"/>
                  </a:lnTo>
                  <a:lnTo>
                    <a:pt x="330" y="48"/>
                  </a:lnTo>
                  <a:lnTo>
                    <a:pt x="298" y="25"/>
                  </a:lnTo>
                  <a:lnTo>
                    <a:pt x="263" y="9"/>
                  </a:lnTo>
                  <a:lnTo>
                    <a:pt x="223" y="0"/>
                  </a:lnTo>
                  <a:lnTo>
                    <a:pt x="186" y="0"/>
                  </a:lnTo>
                  <a:lnTo>
                    <a:pt x="148" y="5"/>
                  </a:lnTo>
                  <a:lnTo>
                    <a:pt x="113" y="20"/>
                  </a:lnTo>
                  <a:lnTo>
                    <a:pt x="79" y="39"/>
                  </a:lnTo>
                  <a:lnTo>
                    <a:pt x="50" y="66"/>
                  </a:lnTo>
                  <a:lnTo>
                    <a:pt x="27" y="98"/>
                  </a:lnTo>
                  <a:close/>
                </a:path>
              </a:pathLst>
            </a:custGeom>
            <a:solidFill>
              <a:srgbClr val="3F9EFF"/>
            </a:solidFill>
            <a:ln w="9525">
              <a:noFill/>
              <a:round/>
              <a:headEnd/>
              <a:tailEnd/>
            </a:ln>
          </p:spPr>
          <p:txBody>
            <a:bodyPr/>
            <a:lstStyle/>
            <a:p>
              <a:endParaRPr lang="ja-JP" altLang="en-US"/>
            </a:p>
          </p:txBody>
        </p:sp>
        <p:sp>
          <p:nvSpPr>
            <p:cNvPr id="117" name="Freeform 80"/>
            <p:cNvSpPr>
              <a:spLocks noEditPoints="1"/>
            </p:cNvSpPr>
            <p:nvPr/>
          </p:nvSpPr>
          <p:spPr bwMode="auto">
            <a:xfrm>
              <a:off x="2115" y="2662"/>
              <a:ext cx="210" cy="209"/>
            </a:xfrm>
            <a:custGeom>
              <a:avLst/>
              <a:gdLst>
                <a:gd name="T0" fmla="*/ 1 w 419"/>
                <a:gd name="T1" fmla="*/ 0 h 419"/>
                <a:gd name="T2" fmla="*/ 1 w 419"/>
                <a:gd name="T3" fmla="*/ 0 h 419"/>
                <a:gd name="T4" fmla="*/ 1 w 419"/>
                <a:gd name="T5" fmla="*/ 0 h 419"/>
                <a:gd name="T6" fmla="*/ 1 w 419"/>
                <a:gd name="T7" fmla="*/ 0 h 419"/>
                <a:gd name="T8" fmla="*/ 1 w 419"/>
                <a:gd name="T9" fmla="*/ 0 h 419"/>
                <a:gd name="T10" fmla="*/ 1 w 419"/>
                <a:gd name="T11" fmla="*/ 0 h 419"/>
                <a:gd name="T12" fmla="*/ 1 w 419"/>
                <a:gd name="T13" fmla="*/ 0 h 419"/>
                <a:gd name="T14" fmla="*/ 1 w 419"/>
                <a:gd name="T15" fmla="*/ 0 h 419"/>
                <a:gd name="T16" fmla="*/ 1 w 419"/>
                <a:gd name="T17" fmla="*/ 0 h 419"/>
                <a:gd name="T18" fmla="*/ 1 w 419"/>
                <a:gd name="T19" fmla="*/ 0 h 419"/>
                <a:gd name="T20" fmla="*/ 1 w 419"/>
                <a:gd name="T21" fmla="*/ 0 h 419"/>
                <a:gd name="T22" fmla="*/ 1 w 419"/>
                <a:gd name="T23" fmla="*/ 0 h 419"/>
                <a:gd name="T24" fmla="*/ 1 w 419"/>
                <a:gd name="T25" fmla="*/ 0 h 419"/>
                <a:gd name="T26" fmla="*/ 1 w 419"/>
                <a:gd name="T27" fmla="*/ 0 h 419"/>
                <a:gd name="T28" fmla="*/ 1 w 419"/>
                <a:gd name="T29" fmla="*/ 0 h 419"/>
                <a:gd name="T30" fmla="*/ 1 w 419"/>
                <a:gd name="T31" fmla="*/ 0 h 419"/>
                <a:gd name="T32" fmla="*/ 1 w 419"/>
                <a:gd name="T33" fmla="*/ 0 h 419"/>
                <a:gd name="T34" fmla="*/ 1 w 419"/>
                <a:gd name="T35" fmla="*/ 0 h 419"/>
                <a:gd name="T36" fmla="*/ 1 w 419"/>
                <a:gd name="T37" fmla="*/ 0 h 419"/>
                <a:gd name="T38" fmla="*/ 1 w 419"/>
                <a:gd name="T39" fmla="*/ 0 h 419"/>
                <a:gd name="T40" fmla="*/ 1 w 419"/>
                <a:gd name="T41" fmla="*/ 0 h 419"/>
                <a:gd name="T42" fmla="*/ 1 w 419"/>
                <a:gd name="T43" fmla="*/ 0 h 419"/>
                <a:gd name="T44" fmla="*/ 1 w 419"/>
                <a:gd name="T45" fmla="*/ 0 h 419"/>
                <a:gd name="T46" fmla="*/ 1 w 419"/>
                <a:gd name="T47" fmla="*/ 0 h 419"/>
                <a:gd name="T48" fmla="*/ 1 w 419"/>
                <a:gd name="T49" fmla="*/ 0 h 419"/>
                <a:gd name="T50" fmla="*/ 1 w 419"/>
                <a:gd name="T51" fmla="*/ 0 h 419"/>
                <a:gd name="T52" fmla="*/ 1 w 419"/>
                <a:gd name="T53" fmla="*/ 0 h 419"/>
                <a:gd name="T54" fmla="*/ 1 w 419"/>
                <a:gd name="T55" fmla="*/ 0 h 419"/>
                <a:gd name="T56" fmla="*/ 1 w 419"/>
                <a:gd name="T57" fmla="*/ 0 h 419"/>
                <a:gd name="T58" fmla="*/ 1 w 419"/>
                <a:gd name="T59" fmla="*/ 0 h 419"/>
                <a:gd name="T60" fmla="*/ 1 w 419"/>
                <a:gd name="T61" fmla="*/ 0 h 419"/>
                <a:gd name="T62" fmla="*/ 1 w 419"/>
                <a:gd name="T63" fmla="*/ 0 h 419"/>
                <a:gd name="T64" fmla="*/ 1 w 419"/>
                <a:gd name="T65" fmla="*/ 0 h 419"/>
                <a:gd name="T66" fmla="*/ 1 w 419"/>
                <a:gd name="T67" fmla="*/ 0 h 419"/>
                <a:gd name="T68" fmla="*/ 1 w 419"/>
                <a:gd name="T69" fmla="*/ 0 h 419"/>
                <a:gd name="T70" fmla="*/ 1 w 419"/>
                <a:gd name="T71" fmla="*/ 0 h 419"/>
                <a:gd name="T72" fmla="*/ 1 w 419"/>
                <a:gd name="T73" fmla="*/ 0 h 419"/>
                <a:gd name="T74" fmla="*/ 1 w 419"/>
                <a:gd name="T75" fmla="*/ 0 h 419"/>
                <a:gd name="T76" fmla="*/ 1 w 419"/>
                <a:gd name="T77" fmla="*/ 0 h 419"/>
                <a:gd name="T78" fmla="*/ 1 w 419"/>
                <a:gd name="T79" fmla="*/ 0 h 419"/>
                <a:gd name="T80" fmla="*/ 1 w 419"/>
                <a:gd name="T81" fmla="*/ 0 h 419"/>
                <a:gd name="T82" fmla="*/ 1 w 419"/>
                <a:gd name="T83" fmla="*/ 0 h 419"/>
                <a:gd name="T84" fmla="*/ 1 w 419"/>
                <a:gd name="T85" fmla="*/ 0 h 419"/>
                <a:gd name="T86" fmla="*/ 1 w 419"/>
                <a:gd name="T87" fmla="*/ 0 h 419"/>
                <a:gd name="T88" fmla="*/ 1 w 419"/>
                <a:gd name="T89" fmla="*/ 0 h 419"/>
                <a:gd name="T90" fmla="*/ 1 w 419"/>
                <a:gd name="T91" fmla="*/ 0 h 419"/>
                <a:gd name="T92" fmla="*/ 1 w 419"/>
                <a:gd name="T93" fmla="*/ 0 h 419"/>
                <a:gd name="T94" fmla="*/ 1 w 419"/>
                <a:gd name="T95" fmla="*/ 0 h 419"/>
                <a:gd name="T96" fmla="*/ 1 w 419"/>
                <a:gd name="T97" fmla="*/ 0 h 419"/>
                <a:gd name="T98" fmla="*/ 1 w 419"/>
                <a:gd name="T99" fmla="*/ 0 h 419"/>
                <a:gd name="T100" fmla="*/ 1 w 419"/>
                <a:gd name="T101" fmla="*/ 0 h 419"/>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419"/>
                <a:gd name="T154" fmla="*/ 0 h 419"/>
                <a:gd name="T155" fmla="*/ 419 w 419"/>
                <a:gd name="T156" fmla="*/ 419 h 419"/>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419" h="419">
                  <a:moveTo>
                    <a:pt x="28" y="103"/>
                  </a:moveTo>
                  <a:lnTo>
                    <a:pt x="28" y="103"/>
                  </a:lnTo>
                  <a:lnTo>
                    <a:pt x="10" y="141"/>
                  </a:lnTo>
                  <a:lnTo>
                    <a:pt x="1" y="180"/>
                  </a:lnTo>
                  <a:lnTo>
                    <a:pt x="0" y="223"/>
                  </a:lnTo>
                  <a:lnTo>
                    <a:pt x="7" y="264"/>
                  </a:lnTo>
                  <a:lnTo>
                    <a:pt x="14" y="283"/>
                  </a:lnTo>
                  <a:lnTo>
                    <a:pt x="21" y="301"/>
                  </a:lnTo>
                  <a:lnTo>
                    <a:pt x="32" y="319"/>
                  </a:lnTo>
                  <a:lnTo>
                    <a:pt x="42" y="337"/>
                  </a:lnTo>
                  <a:lnTo>
                    <a:pt x="57" y="351"/>
                  </a:lnTo>
                  <a:lnTo>
                    <a:pt x="71" y="365"/>
                  </a:lnTo>
                  <a:lnTo>
                    <a:pt x="87" y="380"/>
                  </a:lnTo>
                  <a:lnTo>
                    <a:pt x="105" y="390"/>
                  </a:lnTo>
                  <a:lnTo>
                    <a:pt x="123" y="399"/>
                  </a:lnTo>
                  <a:lnTo>
                    <a:pt x="142" y="408"/>
                  </a:lnTo>
                  <a:lnTo>
                    <a:pt x="162" y="414"/>
                  </a:lnTo>
                  <a:lnTo>
                    <a:pt x="182" y="417"/>
                  </a:lnTo>
                  <a:lnTo>
                    <a:pt x="203" y="419"/>
                  </a:lnTo>
                  <a:lnTo>
                    <a:pt x="223" y="419"/>
                  </a:lnTo>
                  <a:lnTo>
                    <a:pt x="244" y="415"/>
                  </a:lnTo>
                  <a:lnTo>
                    <a:pt x="264" y="412"/>
                  </a:lnTo>
                  <a:lnTo>
                    <a:pt x="283" y="405"/>
                  </a:lnTo>
                  <a:lnTo>
                    <a:pt x="303" y="398"/>
                  </a:lnTo>
                  <a:lnTo>
                    <a:pt x="321" y="387"/>
                  </a:lnTo>
                  <a:lnTo>
                    <a:pt x="339" y="376"/>
                  </a:lnTo>
                  <a:lnTo>
                    <a:pt x="353" y="362"/>
                  </a:lnTo>
                  <a:lnTo>
                    <a:pt x="367" y="348"/>
                  </a:lnTo>
                  <a:lnTo>
                    <a:pt x="382" y="332"/>
                  </a:lnTo>
                  <a:lnTo>
                    <a:pt x="392" y="314"/>
                  </a:lnTo>
                  <a:lnTo>
                    <a:pt x="410" y="274"/>
                  </a:lnTo>
                  <a:lnTo>
                    <a:pt x="419" y="235"/>
                  </a:lnTo>
                  <a:lnTo>
                    <a:pt x="419" y="194"/>
                  </a:lnTo>
                  <a:lnTo>
                    <a:pt x="414" y="155"/>
                  </a:lnTo>
                  <a:lnTo>
                    <a:pt x="399" y="117"/>
                  </a:lnTo>
                  <a:lnTo>
                    <a:pt x="378" y="82"/>
                  </a:lnTo>
                  <a:lnTo>
                    <a:pt x="349" y="51"/>
                  </a:lnTo>
                  <a:lnTo>
                    <a:pt x="316" y="26"/>
                  </a:lnTo>
                  <a:lnTo>
                    <a:pt x="296" y="17"/>
                  </a:lnTo>
                  <a:lnTo>
                    <a:pt x="276" y="9"/>
                  </a:lnTo>
                  <a:lnTo>
                    <a:pt x="257" y="3"/>
                  </a:lnTo>
                  <a:lnTo>
                    <a:pt x="237" y="0"/>
                  </a:lnTo>
                  <a:lnTo>
                    <a:pt x="216" y="0"/>
                  </a:lnTo>
                  <a:lnTo>
                    <a:pt x="196" y="0"/>
                  </a:lnTo>
                  <a:lnTo>
                    <a:pt x="176" y="1"/>
                  </a:lnTo>
                  <a:lnTo>
                    <a:pt x="157" y="5"/>
                  </a:lnTo>
                  <a:lnTo>
                    <a:pt x="137" y="12"/>
                  </a:lnTo>
                  <a:lnTo>
                    <a:pt x="119" y="19"/>
                  </a:lnTo>
                  <a:lnTo>
                    <a:pt x="101" y="30"/>
                  </a:lnTo>
                  <a:lnTo>
                    <a:pt x="84" y="41"/>
                  </a:lnTo>
                  <a:lnTo>
                    <a:pt x="67" y="53"/>
                  </a:lnTo>
                  <a:lnTo>
                    <a:pt x="53" y="69"/>
                  </a:lnTo>
                  <a:lnTo>
                    <a:pt x="41" y="85"/>
                  </a:lnTo>
                  <a:lnTo>
                    <a:pt x="28" y="103"/>
                  </a:lnTo>
                  <a:close/>
                  <a:moveTo>
                    <a:pt x="303" y="48"/>
                  </a:moveTo>
                  <a:lnTo>
                    <a:pt x="333" y="69"/>
                  </a:lnTo>
                  <a:lnTo>
                    <a:pt x="358" y="98"/>
                  </a:lnTo>
                  <a:lnTo>
                    <a:pt x="378" y="128"/>
                  </a:lnTo>
                  <a:lnTo>
                    <a:pt x="391" y="160"/>
                  </a:lnTo>
                  <a:lnTo>
                    <a:pt x="396" y="196"/>
                  </a:lnTo>
                  <a:lnTo>
                    <a:pt x="394" y="232"/>
                  </a:lnTo>
                  <a:lnTo>
                    <a:pt x="387" y="267"/>
                  </a:lnTo>
                  <a:lnTo>
                    <a:pt x="371" y="301"/>
                  </a:lnTo>
                  <a:lnTo>
                    <a:pt x="360" y="317"/>
                  </a:lnTo>
                  <a:lnTo>
                    <a:pt x="349" y="332"/>
                  </a:lnTo>
                  <a:lnTo>
                    <a:pt x="337" y="344"/>
                  </a:lnTo>
                  <a:lnTo>
                    <a:pt x="323" y="355"/>
                  </a:lnTo>
                  <a:lnTo>
                    <a:pt x="308" y="365"/>
                  </a:lnTo>
                  <a:lnTo>
                    <a:pt x="292" y="374"/>
                  </a:lnTo>
                  <a:lnTo>
                    <a:pt x="276" y="383"/>
                  </a:lnTo>
                  <a:lnTo>
                    <a:pt x="258" y="389"/>
                  </a:lnTo>
                  <a:lnTo>
                    <a:pt x="241" y="392"/>
                  </a:lnTo>
                  <a:lnTo>
                    <a:pt x="223" y="394"/>
                  </a:lnTo>
                  <a:lnTo>
                    <a:pt x="203" y="394"/>
                  </a:lnTo>
                  <a:lnTo>
                    <a:pt x="185" y="392"/>
                  </a:lnTo>
                  <a:lnTo>
                    <a:pt x="167" y="389"/>
                  </a:lnTo>
                  <a:lnTo>
                    <a:pt x="151" y="385"/>
                  </a:lnTo>
                  <a:lnTo>
                    <a:pt x="133" y="378"/>
                  </a:lnTo>
                  <a:lnTo>
                    <a:pt x="117" y="369"/>
                  </a:lnTo>
                  <a:lnTo>
                    <a:pt x="101" y="358"/>
                  </a:lnTo>
                  <a:lnTo>
                    <a:pt x="87" y="348"/>
                  </a:lnTo>
                  <a:lnTo>
                    <a:pt x="75" y="335"/>
                  </a:lnTo>
                  <a:lnTo>
                    <a:pt x="64" y="321"/>
                  </a:lnTo>
                  <a:lnTo>
                    <a:pt x="53" y="307"/>
                  </a:lnTo>
                  <a:lnTo>
                    <a:pt x="44" y="291"/>
                  </a:lnTo>
                  <a:lnTo>
                    <a:pt x="37" y="274"/>
                  </a:lnTo>
                  <a:lnTo>
                    <a:pt x="32" y="257"/>
                  </a:lnTo>
                  <a:lnTo>
                    <a:pt x="28" y="244"/>
                  </a:lnTo>
                  <a:lnTo>
                    <a:pt x="26" y="232"/>
                  </a:lnTo>
                  <a:lnTo>
                    <a:pt x="25" y="221"/>
                  </a:lnTo>
                  <a:lnTo>
                    <a:pt x="25" y="208"/>
                  </a:lnTo>
                  <a:lnTo>
                    <a:pt x="26" y="185"/>
                  </a:lnTo>
                  <a:lnTo>
                    <a:pt x="32" y="160"/>
                  </a:lnTo>
                  <a:lnTo>
                    <a:pt x="39" y="137"/>
                  </a:lnTo>
                  <a:lnTo>
                    <a:pt x="50" y="116"/>
                  </a:lnTo>
                  <a:lnTo>
                    <a:pt x="71" y="85"/>
                  </a:lnTo>
                  <a:lnTo>
                    <a:pt x="100" y="60"/>
                  </a:lnTo>
                  <a:lnTo>
                    <a:pt x="130" y="42"/>
                  </a:lnTo>
                  <a:lnTo>
                    <a:pt x="164" y="30"/>
                  </a:lnTo>
                  <a:lnTo>
                    <a:pt x="198" y="25"/>
                  </a:lnTo>
                  <a:lnTo>
                    <a:pt x="233" y="25"/>
                  </a:lnTo>
                  <a:lnTo>
                    <a:pt x="269" y="34"/>
                  </a:lnTo>
                  <a:lnTo>
                    <a:pt x="303" y="48"/>
                  </a:lnTo>
                  <a:close/>
                </a:path>
              </a:pathLst>
            </a:custGeom>
            <a:solidFill>
              <a:srgbClr val="000000"/>
            </a:solidFill>
            <a:ln w="9525">
              <a:noFill/>
              <a:round/>
              <a:headEnd/>
              <a:tailEnd/>
            </a:ln>
          </p:spPr>
          <p:txBody>
            <a:bodyPr/>
            <a:lstStyle/>
            <a:p>
              <a:endParaRPr lang="ja-JP" altLang="en-US"/>
            </a:p>
          </p:txBody>
        </p:sp>
        <p:sp>
          <p:nvSpPr>
            <p:cNvPr id="118" name="Freeform 81"/>
            <p:cNvSpPr>
              <a:spLocks/>
            </p:cNvSpPr>
            <p:nvPr/>
          </p:nvSpPr>
          <p:spPr bwMode="auto">
            <a:xfrm>
              <a:off x="2188" y="2733"/>
              <a:ext cx="66" cy="66"/>
            </a:xfrm>
            <a:custGeom>
              <a:avLst/>
              <a:gdLst>
                <a:gd name="T0" fmla="*/ 1 w 132"/>
                <a:gd name="T1" fmla="*/ 1 h 132"/>
                <a:gd name="T2" fmla="*/ 0 w 132"/>
                <a:gd name="T3" fmla="*/ 1 h 132"/>
                <a:gd name="T4" fmla="*/ 1 w 132"/>
                <a:gd name="T5" fmla="*/ 1 h 132"/>
                <a:gd name="T6" fmla="*/ 1 w 132"/>
                <a:gd name="T7" fmla="*/ 1 h 132"/>
                <a:gd name="T8" fmla="*/ 1 w 132"/>
                <a:gd name="T9" fmla="*/ 1 h 132"/>
                <a:gd name="T10" fmla="*/ 1 w 132"/>
                <a:gd name="T11" fmla="*/ 1 h 132"/>
                <a:gd name="T12" fmla="*/ 1 w 132"/>
                <a:gd name="T13" fmla="*/ 1 h 132"/>
                <a:gd name="T14" fmla="*/ 1 w 132"/>
                <a:gd name="T15" fmla="*/ 1 h 132"/>
                <a:gd name="T16" fmla="*/ 1 w 132"/>
                <a:gd name="T17" fmla="*/ 1 h 132"/>
                <a:gd name="T18" fmla="*/ 1 w 132"/>
                <a:gd name="T19" fmla="*/ 1 h 132"/>
                <a:gd name="T20" fmla="*/ 1 w 132"/>
                <a:gd name="T21" fmla="*/ 1 h 132"/>
                <a:gd name="T22" fmla="*/ 1 w 132"/>
                <a:gd name="T23" fmla="*/ 1 h 132"/>
                <a:gd name="T24" fmla="*/ 1 w 132"/>
                <a:gd name="T25" fmla="*/ 1 h 132"/>
                <a:gd name="T26" fmla="*/ 1 w 132"/>
                <a:gd name="T27" fmla="*/ 1 h 132"/>
                <a:gd name="T28" fmla="*/ 1 w 132"/>
                <a:gd name="T29" fmla="*/ 1 h 132"/>
                <a:gd name="T30" fmla="*/ 1 w 132"/>
                <a:gd name="T31" fmla="*/ 1 h 132"/>
                <a:gd name="T32" fmla="*/ 1 w 132"/>
                <a:gd name="T33" fmla="*/ 1 h 132"/>
                <a:gd name="T34" fmla="*/ 1 w 132"/>
                <a:gd name="T35" fmla="*/ 1 h 132"/>
                <a:gd name="T36" fmla="*/ 1 w 132"/>
                <a:gd name="T37" fmla="*/ 0 h 132"/>
                <a:gd name="T38" fmla="*/ 1 w 132"/>
                <a:gd name="T39" fmla="*/ 0 h 132"/>
                <a:gd name="T40" fmla="*/ 1 w 132"/>
                <a:gd name="T41" fmla="*/ 1 h 132"/>
                <a:gd name="T42" fmla="*/ 1 w 132"/>
                <a:gd name="T43" fmla="*/ 1 h 132"/>
                <a:gd name="T44" fmla="*/ 1 w 132"/>
                <a:gd name="T45" fmla="*/ 1 h 132"/>
                <a:gd name="T46" fmla="*/ 1 w 132"/>
                <a:gd name="T47" fmla="*/ 1 h 132"/>
                <a:gd name="T48" fmla="*/ 1 w 132"/>
                <a:gd name="T49" fmla="*/ 1 h 13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32"/>
                <a:gd name="T76" fmla="*/ 0 h 132"/>
                <a:gd name="T77" fmla="*/ 132 w 132"/>
                <a:gd name="T78" fmla="*/ 132 h 132"/>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32" h="132">
                  <a:moveTo>
                    <a:pt x="9" y="34"/>
                  </a:moveTo>
                  <a:lnTo>
                    <a:pt x="0" y="59"/>
                  </a:lnTo>
                  <a:lnTo>
                    <a:pt x="4" y="84"/>
                  </a:lnTo>
                  <a:lnTo>
                    <a:pt x="14" y="106"/>
                  </a:lnTo>
                  <a:lnTo>
                    <a:pt x="34" y="124"/>
                  </a:lnTo>
                  <a:lnTo>
                    <a:pt x="47" y="129"/>
                  </a:lnTo>
                  <a:lnTo>
                    <a:pt x="59" y="132"/>
                  </a:lnTo>
                  <a:lnTo>
                    <a:pt x="72" y="132"/>
                  </a:lnTo>
                  <a:lnTo>
                    <a:pt x="84" y="131"/>
                  </a:lnTo>
                  <a:lnTo>
                    <a:pt x="95" y="125"/>
                  </a:lnTo>
                  <a:lnTo>
                    <a:pt x="106" y="120"/>
                  </a:lnTo>
                  <a:lnTo>
                    <a:pt x="116" y="111"/>
                  </a:lnTo>
                  <a:lnTo>
                    <a:pt x="123" y="100"/>
                  </a:lnTo>
                  <a:lnTo>
                    <a:pt x="132" y="75"/>
                  </a:lnTo>
                  <a:lnTo>
                    <a:pt x="131" y="50"/>
                  </a:lnTo>
                  <a:lnTo>
                    <a:pt x="120" y="27"/>
                  </a:lnTo>
                  <a:lnTo>
                    <a:pt x="100" y="9"/>
                  </a:lnTo>
                  <a:lnTo>
                    <a:pt x="88" y="4"/>
                  </a:lnTo>
                  <a:lnTo>
                    <a:pt x="75" y="0"/>
                  </a:lnTo>
                  <a:lnTo>
                    <a:pt x="63" y="0"/>
                  </a:lnTo>
                  <a:lnTo>
                    <a:pt x="50" y="2"/>
                  </a:lnTo>
                  <a:lnTo>
                    <a:pt x="38" y="8"/>
                  </a:lnTo>
                  <a:lnTo>
                    <a:pt x="27" y="15"/>
                  </a:lnTo>
                  <a:lnTo>
                    <a:pt x="16" y="24"/>
                  </a:lnTo>
                  <a:lnTo>
                    <a:pt x="9" y="34"/>
                  </a:lnTo>
                  <a:close/>
                </a:path>
              </a:pathLst>
            </a:custGeom>
            <a:solidFill>
              <a:srgbClr val="FFFFFF"/>
            </a:solidFill>
            <a:ln w="9525">
              <a:noFill/>
              <a:round/>
              <a:headEnd/>
              <a:tailEnd/>
            </a:ln>
          </p:spPr>
          <p:txBody>
            <a:bodyPr/>
            <a:lstStyle/>
            <a:p>
              <a:endParaRPr lang="ja-JP" altLang="en-US"/>
            </a:p>
          </p:txBody>
        </p:sp>
        <p:sp>
          <p:nvSpPr>
            <p:cNvPr id="119" name="Freeform 82"/>
            <p:cNvSpPr>
              <a:spLocks noEditPoints="1"/>
            </p:cNvSpPr>
            <p:nvPr/>
          </p:nvSpPr>
          <p:spPr bwMode="auto">
            <a:xfrm>
              <a:off x="2179" y="2724"/>
              <a:ext cx="84" cy="85"/>
            </a:xfrm>
            <a:custGeom>
              <a:avLst/>
              <a:gdLst>
                <a:gd name="T0" fmla="*/ 1 w 168"/>
                <a:gd name="T1" fmla="*/ 1 h 169"/>
                <a:gd name="T2" fmla="*/ 0 w 168"/>
                <a:gd name="T3" fmla="*/ 1 h 169"/>
                <a:gd name="T4" fmla="*/ 0 w 168"/>
                <a:gd name="T5" fmla="*/ 1 h 169"/>
                <a:gd name="T6" fmla="*/ 0 w 168"/>
                <a:gd name="T7" fmla="*/ 1 h 169"/>
                <a:gd name="T8" fmla="*/ 1 w 168"/>
                <a:gd name="T9" fmla="*/ 1 h 169"/>
                <a:gd name="T10" fmla="*/ 1 w 168"/>
                <a:gd name="T11" fmla="*/ 1 h 169"/>
                <a:gd name="T12" fmla="*/ 1 w 168"/>
                <a:gd name="T13" fmla="*/ 1 h 169"/>
                <a:gd name="T14" fmla="*/ 1 w 168"/>
                <a:gd name="T15" fmla="*/ 1 h 169"/>
                <a:gd name="T16" fmla="*/ 1 w 168"/>
                <a:gd name="T17" fmla="*/ 1 h 169"/>
                <a:gd name="T18" fmla="*/ 1 w 168"/>
                <a:gd name="T19" fmla="*/ 1 h 169"/>
                <a:gd name="T20" fmla="*/ 1 w 168"/>
                <a:gd name="T21" fmla="*/ 1 h 169"/>
                <a:gd name="T22" fmla="*/ 1 w 168"/>
                <a:gd name="T23" fmla="*/ 1 h 169"/>
                <a:gd name="T24" fmla="*/ 1 w 168"/>
                <a:gd name="T25" fmla="*/ 1 h 169"/>
                <a:gd name="T26" fmla="*/ 1 w 168"/>
                <a:gd name="T27" fmla="*/ 1 h 169"/>
                <a:gd name="T28" fmla="*/ 1 w 168"/>
                <a:gd name="T29" fmla="*/ 1 h 169"/>
                <a:gd name="T30" fmla="*/ 1 w 168"/>
                <a:gd name="T31" fmla="*/ 1 h 169"/>
                <a:gd name="T32" fmla="*/ 1 w 168"/>
                <a:gd name="T33" fmla="*/ 1 h 169"/>
                <a:gd name="T34" fmla="*/ 1 w 168"/>
                <a:gd name="T35" fmla="*/ 0 h 169"/>
                <a:gd name="T36" fmla="*/ 1 w 168"/>
                <a:gd name="T37" fmla="*/ 1 h 169"/>
                <a:gd name="T38" fmla="*/ 1 w 168"/>
                <a:gd name="T39" fmla="*/ 1 h 169"/>
                <a:gd name="T40" fmla="*/ 1 w 168"/>
                <a:gd name="T41" fmla="*/ 1 h 169"/>
                <a:gd name="T42" fmla="*/ 1 w 168"/>
                <a:gd name="T43" fmla="*/ 1 h 169"/>
                <a:gd name="T44" fmla="*/ 1 w 168"/>
                <a:gd name="T45" fmla="*/ 1 h 169"/>
                <a:gd name="T46" fmla="*/ 1 w 168"/>
                <a:gd name="T47" fmla="*/ 1 h 169"/>
                <a:gd name="T48" fmla="*/ 1 w 168"/>
                <a:gd name="T49" fmla="*/ 1 h 169"/>
                <a:gd name="T50" fmla="*/ 1 w 168"/>
                <a:gd name="T51" fmla="*/ 1 h 169"/>
                <a:gd name="T52" fmla="*/ 1 w 168"/>
                <a:gd name="T53" fmla="*/ 1 h 169"/>
                <a:gd name="T54" fmla="*/ 1 w 168"/>
                <a:gd name="T55" fmla="*/ 1 h 169"/>
                <a:gd name="T56" fmla="*/ 1 w 168"/>
                <a:gd name="T57" fmla="*/ 1 h 169"/>
                <a:gd name="T58" fmla="*/ 1 w 168"/>
                <a:gd name="T59" fmla="*/ 1 h 169"/>
                <a:gd name="T60" fmla="*/ 1 w 168"/>
                <a:gd name="T61" fmla="*/ 1 h 169"/>
                <a:gd name="T62" fmla="*/ 1 w 168"/>
                <a:gd name="T63" fmla="*/ 1 h 169"/>
                <a:gd name="T64" fmla="*/ 1 w 168"/>
                <a:gd name="T65" fmla="*/ 1 h 169"/>
                <a:gd name="T66" fmla="*/ 1 w 168"/>
                <a:gd name="T67" fmla="*/ 1 h 169"/>
                <a:gd name="T68" fmla="*/ 1 w 168"/>
                <a:gd name="T69" fmla="*/ 1 h 169"/>
                <a:gd name="T70" fmla="*/ 1 w 168"/>
                <a:gd name="T71" fmla="*/ 1 h 169"/>
                <a:gd name="T72" fmla="*/ 1 w 168"/>
                <a:gd name="T73" fmla="*/ 1 h 16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68"/>
                <a:gd name="T112" fmla="*/ 0 h 169"/>
                <a:gd name="T113" fmla="*/ 168 w 168"/>
                <a:gd name="T114" fmla="*/ 169 h 16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68" h="169">
                  <a:moveTo>
                    <a:pt x="11" y="42"/>
                  </a:moveTo>
                  <a:lnTo>
                    <a:pt x="6" y="51"/>
                  </a:lnTo>
                  <a:lnTo>
                    <a:pt x="4" y="62"/>
                  </a:lnTo>
                  <a:lnTo>
                    <a:pt x="0" y="73"/>
                  </a:lnTo>
                  <a:lnTo>
                    <a:pt x="0" y="83"/>
                  </a:lnTo>
                  <a:lnTo>
                    <a:pt x="0" y="89"/>
                  </a:lnTo>
                  <a:lnTo>
                    <a:pt x="0" y="94"/>
                  </a:lnTo>
                  <a:lnTo>
                    <a:pt x="0" y="99"/>
                  </a:lnTo>
                  <a:lnTo>
                    <a:pt x="2" y="105"/>
                  </a:lnTo>
                  <a:lnTo>
                    <a:pt x="9" y="121"/>
                  </a:lnTo>
                  <a:lnTo>
                    <a:pt x="16" y="135"/>
                  </a:lnTo>
                  <a:lnTo>
                    <a:pt x="27" y="148"/>
                  </a:lnTo>
                  <a:lnTo>
                    <a:pt x="41" y="157"/>
                  </a:lnTo>
                  <a:lnTo>
                    <a:pt x="49" y="160"/>
                  </a:lnTo>
                  <a:lnTo>
                    <a:pt x="57" y="164"/>
                  </a:lnTo>
                  <a:lnTo>
                    <a:pt x="65" y="166"/>
                  </a:lnTo>
                  <a:lnTo>
                    <a:pt x="74" y="167"/>
                  </a:lnTo>
                  <a:lnTo>
                    <a:pt x="81" y="169"/>
                  </a:lnTo>
                  <a:lnTo>
                    <a:pt x="90" y="167"/>
                  </a:lnTo>
                  <a:lnTo>
                    <a:pt x="97" y="167"/>
                  </a:lnTo>
                  <a:lnTo>
                    <a:pt x="106" y="166"/>
                  </a:lnTo>
                  <a:lnTo>
                    <a:pt x="122" y="160"/>
                  </a:lnTo>
                  <a:lnTo>
                    <a:pt x="136" y="151"/>
                  </a:lnTo>
                  <a:lnTo>
                    <a:pt x="149" y="141"/>
                  </a:lnTo>
                  <a:lnTo>
                    <a:pt x="157" y="126"/>
                  </a:lnTo>
                  <a:lnTo>
                    <a:pt x="165" y="110"/>
                  </a:lnTo>
                  <a:lnTo>
                    <a:pt x="168" y="94"/>
                  </a:lnTo>
                  <a:lnTo>
                    <a:pt x="168" y="78"/>
                  </a:lnTo>
                  <a:lnTo>
                    <a:pt x="166" y="62"/>
                  </a:lnTo>
                  <a:lnTo>
                    <a:pt x="161" y="46"/>
                  </a:lnTo>
                  <a:lnTo>
                    <a:pt x="152" y="33"/>
                  </a:lnTo>
                  <a:lnTo>
                    <a:pt x="141" y="21"/>
                  </a:lnTo>
                  <a:lnTo>
                    <a:pt x="127" y="10"/>
                  </a:lnTo>
                  <a:lnTo>
                    <a:pt x="111" y="3"/>
                  </a:lnTo>
                  <a:lnTo>
                    <a:pt x="95" y="0"/>
                  </a:lnTo>
                  <a:lnTo>
                    <a:pt x="79" y="0"/>
                  </a:lnTo>
                  <a:lnTo>
                    <a:pt x="63" y="1"/>
                  </a:lnTo>
                  <a:lnTo>
                    <a:pt x="47" y="8"/>
                  </a:lnTo>
                  <a:lnTo>
                    <a:pt x="32" y="17"/>
                  </a:lnTo>
                  <a:lnTo>
                    <a:pt x="22" y="28"/>
                  </a:lnTo>
                  <a:lnTo>
                    <a:pt x="11" y="42"/>
                  </a:lnTo>
                  <a:close/>
                  <a:moveTo>
                    <a:pt x="61" y="124"/>
                  </a:moveTo>
                  <a:lnTo>
                    <a:pt x="54" y="119"/>
                  </a:lnTo>
                  <a:lnTo>
                    <a:pt x="47" y="112"/>
                  </a:lnTo>
                  <a:lnTo>
                    <a:pt x="41" y="105"/>
                  </a:lnTo>
                  <a:lnTo>
                    <a:pt x="38" y="96"/>
                  </a:lnTo>
                  <a:lnTo>
                    <a:pt x="38" y="87"/>
                  </a:lnTo>
                  <a:lnTo>
                    <a:pt x="38" y="78"/>
                  </a:lnTo>
                  <a:lnTo>
                    <a:pt x="40" y="69"/>
                  </a:lnTo>
                  <a:lnTo>
                    <a:pt x="43" y="60"/>
                  </a:lnTo>
                  <a:lnTo>
                    <a:pt x="49" y="53"/>
                  </a:lnTo>
                  <a:lnTo>
                    <a:pt x="56" y="46"/>
                  </a:lnTo>
                  <a:lnTo>
                    <a:pt x="63" y="41"/>
                  </a:lnTo>
                  <a:lnTo>
                    <a:pt x="72" y="37"/>
                  </a:lnTo>
                  <a:lnTo>
                    <a:pt x="81" y="37"/>
                  </a:lnTo>
                  <a:lnTo>
                    <a:pt x="90" y="37"/>
                  </a:lnTo>
                  <a:lnTo>
                    <a:pt x="99" y="39"/>
                  </a:lnTo>
                  <a:lnTo>
                    <a:pt x="107" y="42"/>
                  </a:lnTo>
                  <a:lnTo>
                    <a:pt x="115" y="48"/>
                  </a:lnTo>
                  <a:lnTo>
                    <a:pt x="122" y="55"/>
                  </a:lnTo>
                  <a:lnTo>
                    <a:pt x="127" y="64"/>
                  </a:lnTo>
                  <a:lnTo>
                    <a:pt x="131" y="71"/>
                  </a:lnTo>
                  <a:lnTo>
                    <a:pt x="132" y="80"/>
                  </a:lnTo>
                  <a:lnTo>
                    <a:pt x="131" y="89"/>
                  </a:lnTo>
                  <a:lnTo>
                    <a:pt x="129" y="99"/>
                  </a:lnTo>
                  <a:lnTo>
                    <a:pt x="125" y="108"/>
                  </a:lnTo>
                  <a:lnTo>
                    <a:pt x="120" y="116"/>
                  </a:lnTo>
                  <a:lnTo>
                    <a:pt x="113" y="121"/>
                  </a:lnTo>
                  <a:lnTo>
                    <a:pt x="106" y="126"/>
                  </a:lnTo>
                  <a:lnTo>
                    <a:pt x="97" y="130"/>
                  </a:lnTo>
                  <a:lnTo>
                    <a:pt x="88" y="132"/>
                  </a:lnTo>
                  <a:lnTo>
                    <a:pt x="79" y="132"/>
                  </a:lnTo>
                  <a:lnTo>
                    <a:pt x="70" y="128"/>
                  </a:lnTo>
                  <a:lnTo>
                    <a:pt x="61" y="124"/>
                  </a:lnTo>
                  <a:close/>
                </a:path>
              </a:pathLst>
            </a:custGeom>
            <a:solidFill>
              <a:srgbClr val="000000"/>
            </a:solidFill>
            <a:ln w="9525">
              <a:noFill/>
              <a:round/>
              <a:headEnd/>
              <a:tailEnd/>
            </a:ln>
          </p:spPr>
          <p:txBody>
            <a:bodyPr/>
            <a:lstStyle/>
            <a:p>
              <a:endParaRPr lang="ja-JP" altLang="en-US"/>
            </a:p>
          </p:txBody>
        </p:sp>
        <p:sp>
          <p:nvSpPr>
            <p:cNvPr id="120" name="Freeform 83"/>
            <p:cNvSpPr>
              <a:spLocks/>
            </p:cNvSpPr>
            <p:nvPr/>
          </p:nvSpPr>
          <p:spPr bwMode="auto">
            <a:xfrm>
              <a:off x="2201" y="2455"/>
              <a:ext cx="209" cy="102"/>
            </a:xfrm>
            <a:custGeom>
              <a:avLst/>
              <a:gdLst>
                <a:gd name="T0" fmla="*/ 0 w 418"/>
                <a:gd name="T1" fmla="*/ 0 h 205"/>
                <a:gd name="T2" fmla="*/ 1 w 418"/>
                <a:gd name="T3" fmla="*/ 0 h 205"/>
                <a:gd name="T4" fmla="*/ 1 w 418"/>
                <a:gd name="T5" fmla="*/ 0 h 205"/>
                <a:gd name="T6" fmla="*/ 1 w 418"/>
                <a:gd name="T7" fmla="*/ 0 h 205"/>
                <a:gd name="T8" fmla="*/ 1 w 418"/>
                <a:gd name="T9" fmla="*/ 0 h 205"/>
                <a:gd name="T10" fmla="*/ 1 w 418"/>
                <a:gd name="T11" fmla="*/ 0 h 205"/>
                <a:gd name="T12" fmla="*/ 0 w 418"/>
                <a:gd name="T13" fmla="*/ 0 h 205"/>
                <a:gd name="T14" fmla="*/ 0 60000 65536"/>
                <a:gd name="T15" fmla="*/ 0 60000 65536"/>
                <a:gd name="T16" fmla="*/ 0 60000 65536"/>
                <a:gd name="T17" fmla="*/ 0 60000 65536"/>
                <a:gd name="T18" fmla="*/ 0 60000 65536"/>
                <a:gd name="T19" fmla="*/ 0 60000 65536"/>
                <a:gd name="T20" fmla="*/ 0 60000 65536"/>
                <a:gd name="T21" fmla="*/ 0 w 418"/>
                <a:gd name="T22" fmla="*/ 0 h 205"/>
                <a:gd name="T23" fmla="*/ 418 w 418"/>
                <a:gd name="T24" fmla="*/ 205 h 20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18" h="205">
                  <a:moveTo>
                    <a:pt x="0" y="103"/>
                  </a:moveTo>
                  <a:lnTo>
                    <a:pt x="196" y="205"/>
                  </a:lnTo>
                  <a:lnTo>
                    <a:pt x="411" y="153"/>
                  </a:lnTo>
                  <a:lnTo>
                    <a:pt x="418" y="101"/>
                  </a:lnTo>
                  <a:lnTo>
                    <a:pt x="221" y="0"/>
                  </a:lnTo>
                  <a:lnTo>
                    <a:pt x="5" y="51"/>
                  </a:lnTo>
                  <a:lnTo>
                    <a:pt x="0" y="103"/>
                  </a:lnTo>
                  <a:close/>
                </a:path>
              </a:pathLst>
            </a:custGeom>
            <a:solidFill>
              <a:srgbClr val="000000"/>
            </a:solidFill>
            <a:ln w="9525">
              <a:noFill/>
              <a:round/>
              <a:headEnd/>
              <a:tailEnd/>
            </a:ln>
          </p:spPr>
          <p:txBody>
            <a:bodyPr/>
            <a:lstStyle/>
            <a:p>
              <a:endParaRPr lang="ja-JP" altLang="en-US"/>
            </a:p>
          </p:txBody>
        </p:sp>
        <p:sp>
          <p:nvSpPr>
            <p:cNvPr id="121" name="Freeform 84"/>
            <p:cNvSpPr>
              <a:spLocks/>
            </p:cNvSpPr>
            <p:nvPr/>
          </p:nvSpPr>
          <p:spPr bwMode="auto">
            <a:xfrm>
              <a:off x="2232" y="2416"/>
              <a:ext cx="146" cy="181"/>
            </a:xfrm>
            <a:custGeom>
              <a:avLst/>
              <a:gdLst>
                <a:gd name="T0" fmla="*/ 1 w 291"/>
                <a:gd name="T1" fmla="*/ 1 h 362"/>
                <a:gd name="T2" fmla="*/ 1 w 291"/>
                <a:gd name="T3" fmla="*/ 1 h 362"/>
                <a:gd name="T4" fmla="*/ 1 w 291"/>
                <a:gd name="T5" fmla="*/ 1 h 362"/>
                <a:gd name="T6" fmla="*/ 1 w 291"/>
                <a:gd name="T7" fmla="*/ 0 h 362"/>
                <a:gd name="T8" fmla="*/ 1 w 291"/>
                <a:gd name="T9" fmla="*/ 1 h 362"/>
                <a:gd name="T10" fmla="*/ 0 w 291"/>
                <a:gd name="T11" fmla="*/ 1 h 362"/>
                <a:gd name="T12" fmla="*/ 1 w 291"/>
                <a:gd name="T13" fmla="*/ 1 h 362"/>
                <a:gd name="T14" fmla="*/ 0 60000 65536"/>
                <a:gd name="T15" fmla="*/ 0 60000 65536"/>
                <a:gd name="T16" fmla="*/ 0 60000 65536"/>
                <a:gd name="T17" fmla="*/ 0 60000 65536"/>
                <a:gd name="T18" fmla="*/ 0 60000 65536"/>
                <a:gd name="T19" fmla="*/ 0 60000 65536"/>
                <a:gd name="T20" fmla="*/ 0 60000 65536"/>
                <a:gd name="T21" fmla="*/ 0 w 291"/>
                <a:gd name="T22" fmla="*/ 0 h 362"/>
                <a:gd name="T23" fmla="*/ 291 w 291"/>
                <a:gd name="T24" fmla="*/ 362 h 36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91" h="362">
                  <a:moveTo>
                    <a:pt x="42" y="362"/>
                  </a:moveTo>
                  <a:lnTo>
                    <a:pt x="229" y="245"/>
                  </a:lnTo>
                  <a:lnTo>
                    <a:pt x="291" y="32"/>
                  </a:lnTo>
                  <a:lnTo>
                    <a:pt x="250" y="0"/>
                  </a:lnTo>
                  <a:lnTo>
                    <a:pt x="63" y="120"/>
                  </a:lnTo>
                  <a:lnTo>
                    <a:pt x="0" y="330"/>
                  </a:lnTo>
                  <a:lnTo>
                    <a:pt x="42" y="362"/>
                  </a:lnTo>
                  <a:close/>
                </a:path>
              </a:pathLst>
            </a:custGeom>
            <a:solidFill>
              <a:srgbClr val="000000"/>
            </a:solidFill>
            <a:ln w="9525">
              <a:noFill/>
              <a:round/>
              <a:headEnd/>
              <a:tailEnd/>
            </a:ln>
          </p:spPr>
          <p:txBody>
            <a:bodyPr/>
            <a:lstStyle/>
            <a:p>
              <a:endParaRPr lang="ja-JP" altLang="en-US"/>
            </a:p>
          </p:txBody>
        </p:sp>
        <p:sp>
          <p:nvSpPr>
            <p:cNvPr id="122" name="Freeform 85"/>
            <p:cNvSpPr>
              <a:spLocks/>
            </p:cNvSpPr>
            <p:nvPr/>
          </p:nvSpPr>
          <p:spPr bwMode="auto">
            <a:xfrm>
              <a:off x="2253" y="2406"/>
              <a:ext cx="106" cy="201"/>
            </a:xfrm>
            <a:custGeom>
              <a:avLst/>
              <a:gdLst>
                <a:gd name="T0" fmla="*/ 1 w 212"/>
                <a:gd name="T1" fmla="*/ 1 h 401"/>
                <a:gd name="T2" fmla="*/ 1 w 212"/>
                <a:gd name="T3" fmla="*/ 1 h 401"/>
                <a:gd name="T4" fmla="*/ 0 w 212"/>
                <a:gd name="T5" fmla="*/ 1 h 401"/>
                <a:gd name="T6" fmla="*/ 1 w 212"/>
                <a:gd name="T7" fmla="*/ 0 h 401"/>
                <a:gd name="T8" fmla="*/ 1 w 212"/>
                <a:gd name="T9" fmla="*/ 1 h 401"/>
                <a:gd name="T10" fmla="*/ 1 w 212"/>
                <a:gd name="T11" fmla="*/ 1 h 401"/>
                <a:gd name="T12" fmla="*/ 1 w 212"/>
                <a:gd name="T13" fmla="*/ 1 h 401"/>
                <a:gd name="T14" fmla="*/ 0 60000 65536"/>
                <a:gd name="T15" fmla="*/ 0 60000 65536"/>
                <a:gd name="T16" fmla="*/ 0 60000 65536"/>
                <a:gd name="T17" fmla="*/ 0 60000 65536"/>
                <a:gd name="T18" fmla="*/ 0 60000 65536"/>
                <a:gd name="T19" fmla="*/ 0 60000 65536"/>
                <a:gd name="T20" fmla="*/ 0 60000 65536"/>
                <a:gd name="T21" fmla="*/ 0 w 212"/>
                <a:gd name="T22" fmla="*/ 0 h 401"/>
                <a:gd name="T23" fmla="*/ 212 w 212"/>
                <a:gd name="T24" fmla="*/ 401 h 40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2" h="401">
                  <a:moveTo>
                    <a:pt x="164" y="401"/>
                  </a:moveTo>
                  <a:lnTo>
                    <a:pt x="10" y="240"/>
                  </a:lnTo>
                  <a:lnTo>
                    <a:pt x="0" y="19"/>
                  </a:lnTo>
                  <a:lnTo>
                    <a:pt x="46" y="0"/>
                  </a:lnTo>
                  <a:lnTo>
                    <a:pt x="199" y="158"/>
                  </a:lnTo>
                  <a:lnTo>
                    <a:pt x="212" y="380"/>
                  </a:lnTo>
                  <a:lnTo>
                    <a:pt x="164" y="401"/>
                  </a:lnTo>
                  <a:close/>
                </a:path>
              </a:pathLst>
            </a:custGeom>
            <a:solidFill>
              <a:srgbClr val="000000"/>
            </a:solidFill>
            <a:ln w="9525">
              <a:noFill/>
              <a:round/>
              <a:headEnd/>
              <a:tailEnd/>
            </a:ln>
          </p:spPr>
          <p:txBody>
            <a:bodyPr/>
            <a:lstStyle/>
            <a:p>
              <a:endParaRPr lang="ja-JP" altLang="en-US"/>
            </a:p>
          </p:txBody>
        </p:sp>
        <p:sp>
          <p:nvSpPr>
            <p:cNvPr id="123" name="Freeform 86"/>
            <p:cNvSpPr>
              <a:spLocks/>
            </p:cNvSpPr>
            <p:nvPr/>
          </p:nvSpPr>
          <p:spPr bwMode="auto">
            <a:xfrm>
              <a:off x="2234" y="2435"/>
              <a:ext cx="141" cy="142"/>
            </a:xfrm>
            <a:custGeom>
              <a:avLst/>
              <a:gdLst>
                <a:gd name="T0" fmla="*/ 0 w 282"/>
                <a:gd name="T1" fmla="*/ 1 h 284"/>
                <a:gd name="T2" fmla="*/ 0 w 282"/>
                <a:gd name="T3" fmla="*/ 1 h 284"/>
                <a:gd name="T4" fmla="*/ 1 w 282"/>
                <a:gd name="T5" fmla="*/ 1 h 284"/>
                <a:gd name="T6" fmla="*/ 1 w 282"/>
                <a:gd name="T7" fmla="*/ 1 h 284"/>
                <a:gd name="T8" fmla="*/ 1 w 282"/>
                <a:gd name="T9" fmla="*/ 1 h 284"/>
                <a:gd name="T10" fmla="*/ 1 w 282"/>
                <a:gd name="T11" fmla="*/ 1 h 284"/>
                <a:gd name="T12" fmla="*/ 1 w 282"/>
                <a:gd name="T13" fmla="*/ 1 h 284"/>
                <a:gd name="T14" fmla="*/ 1 w 282"/>
                <a:gd name="T15" fmla="*/ 1 h 284"/>
                <a:gd name="T16" fmla="*/ 1 w 282"/>
                <a:gd name="T17" fmla="*/ 1 h 284"/>
                <a:gd name="T18" fmla="*/ 1 w 282"/>
                <a:gd name="T19" fmla="*/ 1 h 284"/>
                <a:gd name="T20" fmla="*/ 1 w 282"/>
                <a:gd name="T21" fmla="*/ 1 h 284"/>
                <a:gd name="T22" fmla="*/ 1 w 282"/>
                <a:gd name="T23" fmla="*/ 1 h 284"/>
                <a:gd name="T24" fmla="*/ 1 w 282"/>
                <a:gd name="T25" fmla="*/ 1 h 284"/>
                <a:gd name="T26" fmla="*/ 1 w 282"/>
                <a:gd name="T27" fmla="*/ 1 h 284"/>
                <a:gd name="T28" fmla="*/ 1 w 282"/>
                <a:gd name="T29" fmla="*/ 1 h 284"/>
                <a:gd name="T30" fmla="*/ 1 w 282"/>
                <a:gd name="T31" fmla="*/ 1 h 284"/>
                <a:gd name="T32" fmla="*/ 1 w 282"/>
                <a:gd name="T33" fmla="*/ 1 h 284"/>
                <a:gd name="T34" fmla="*/ 1 w 282"/>
                <a:gd name="T35" fmla="*/ 1 h 284"/>
                <a:gd name="T36" fmla="*/ 1 w 282"/>
                <a:gd name="T37" fmla="*/ 1 h 284"/>
                <a:gd name="T38" fmla="*/ 1 w 282"/>
                <a:gd name="T39" fmla="*/ 1 h 284"/>
                <a:gd name="T40" fmla="*/ 1 w 282"/>
                <a:gd name="T41" fmla="*/ 1 h 284"/>
                <a:gd name="T42" fmla="*/ 1 w 282"/>
                <a:gd name="T43" fmla="*/ 1 h 284"/>
                <a:gd name="T44" fmla="*/ 1 w 282"/>
                <a:gd name="T45" fmla="*/ 1 h 284"/>
                <a:gd name="T46" fmla="*/ 1 w 282"/>
                <a:gd name="T47" fmla="*/ 1 h 284"/>
                <a:gd name="T48" fmla="*/ 1 w 282"/>
                <a:gd name="T49" fmla="*/ 1 h 284"/>
                <a:gd name="T50" fmla="*/ 1 w 282"/>
                <a:gd name="T51" fmla="*/ 0 h 284"/>
                <a:gd name="T52" fmla="*/ 1 w 282"/>
                <a:gd name="T53" fmla="*/ 1 h 284"/>
                <a:gd name="T54" fmla="*/ 1 w 282"/>
                <a:gd name="T55" fmla="*/ 1 h 284"/>
                <a:gd name="T56" fmla="*/ 1 w 282"/>
                <a:gd name="T57" fmla="*/ 1 h 284"/>
                <a:gd name="T58" fmla="*/ 1 w 282"/>
                <a:gd name="T59" fmla="*/ 1 h 284"/>
                <a:gd name="T60" fmla="*/ 1 w 282"/>
                <a:gd name="T61" fmla="*/ 1 h 284"/>
                <a:gd name="T62" fmla="*/ 1 w 282"/>
                <a:gd name="T63" fmla="*/ 1 h 284"/>
                <a:gd name="T64" fmla="*/ 0 w 282"/>
                <a:gd name="T65" fmla="*/ 1 h 28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82"/>
                <a:gd name="T100" fmla="*/ 0 h 284"/>
                <a:gd name="T101" fmla="*/ 282 w 282"/>
                <a:gd name="T102" fmla="*/ 284 h 28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82" h="284">
                  <a:moveTo>
                    <a:pt x="0" y="125"/>
                  </a:moveTo>
                  <a:lnTo>
                    <a:pt x="0" y="154"/>
                  </a:lnTo>
                  <a:lnTo>
                    <a:pt x="5" y="182"/>
                  </a:lnTo>
                  <a:lnTo>
                    <a:pt x="14" y="207"/>
                  </a:lnTo>
                  <a:lnTo>
                    <a:pt x="30" y="231"/>
                  </a:lnTo>
                  <a:lnTo>
                    <a:pt x="48" y="250"/>
                  </a:lnTo>
                  <a:lnTo>
                    <a:pt x="71" y="264"/>
                  </a:lnTo>
                  <a:lnTo>
                    <a:pt x="96" y="277"/>
                  </a:lnTo>
                  <a:lnTo>
                    <a:pt x="125" y="282"/>
                  </a:lnTo>
                  <a:lnTo>
                    <a:pt x="154" y="284"/>
                  </a:lnTo>
                  <a:lnTo>
                    <a:pt x="180" y="279"/>
                  </a:lnTo>
                  <a:lnTo>
                    <a:pt x="205" y="268"/>
                  </a:lnTo>
                  <a:lnTo>
                    <a:pt x="229" y="254"/>
                  </a:lnTo>
                  <a:lnTo>
                    <a:pt x="248" y="234"/>
                  </a:lnTo>
                  <a:lnTo>
                    <a:pt x="264" y="213"/>
                  </a:lnTo>
                  <a:lnTo>
                    <a:pt x="277" y="188"/>
                  </a:lnTo>
                  <a:lnTo>
                    <a:pt x="282" y="159"/>
                  </a:lnTo>
                  <a:lnTo>
                    <a:pt x="282" y="131"/>
                  </a:lnTo>
                  <a:lnTo>
                    <a:pt x="277" y="102"/>
                  </a:lnTo>
                  <a:lnTo>
                    <a:pt x="268" y="77"/>
                  </a:lnTo>
                  <a:lnTo>
                    <a:pt x="254" y="54"/>
                  </a:lnTo>
                  <a:lnTo>
                    <a:pt x="234" y="34"/>
                  </a:lnTo>
                  <a:lnTo>
                    <a:pt x="212" y="20"/>
                  </a:lnTo>
                  <a:lnTo>
                    <a:pt x="187" y="8"/>
                  </a:lnTo>
                  <a:lnTo>
                    <a:pt x="159" y="2"/>
                  </a:lnTo>
                  <a:lnTo>
                    <a:pt x="130" y="0"/>
                  </a:lnTo>
                  <a:lnTo>
                    <a:pt x="102" y="6"/>
                  </a:lnTo>
                  <a:lnTo>
                    <a:pt x="77" y="16"/>
                  </a:lnTo>
                  <a:lnTo>
                    <a:pt x="54" y="31"/>
                  </a:lnTo>
                  <a:lnTo>
                    <a:pt x="34" y="50"/>
                  </a:lnTo>
                  <a:lnTo>
                    <a:pt x="18" y="72"/>
                  </a:lnTo>
                  <a:lnTo>
                    <a:pt x="5" y="97"/>
                  </a:lnTo>
                  <a:lnTo>
                    <a:pt x="0" y="125"/>
                  </a:lnTo>
                  <a:close/>
                </a:path>
              </a:pathLst>
            </a:custGeom>
            <a:solidFill>
              <a:srgbClr val="BFDDFF"/>
            </a:solidFill>
            <a:ln w="9525">
              <a:noFill/>
              <a:round/>
              <a:headEnd/>
              <a:tailEnd/>
            </a:ln>
          </p:spPr>
          <p:txBody>
            <a:bodyPr/>
            <a:lstStyle/>
            <a:p>
              <a:endParaRPr lang="ja-JP" altLang="en-US"/>
            </a:p>
          </p:txBody>
        </p:sp>
        <p:sp>
          <p:nvSpPr>
            <p:cNvPr id="124" name="Freeform 87"/>
            <p:cNvSpPr>
              <a:spLocks noEditPoints="1"/>
            </p:cNvSpPr>
            <p:nvPr/>
          </p:nvSpPr>
          <p:spPr bwMode="auto">
            <a:xfrm>
              <a:off x="2225" y="2426"/>
              <a:ext cx="159" cy="161"/>
            </a:xfrm>
            <a:custGeom>
              <a:avLst/>
              <a:gdLst>
                <a:gd name="T0" fmla="*/ 0 w 318"/>
                <a:gd name="T1" fmla="*/ 1 h 321"/>
                <a:gd name="T2" fmla="*/ 1 w 318"/>
                <a:gd name="T3" fmla="*/ 1 h 321"/>
                <a:gd name="T4" fmla="*/ 1 w 318"/>
                <a:gd name="T5" fmla="*/ 1 h 321"/>
                <a:gd name="T6" fmla="*/ 1 w 318"/>
                <a:gd name="T7" fmla="*/ 1 h 321"/>
                <a:gd name="T8" fmla="*/ 1 w 318"/>
                <a:gd name="T9" fmla="*/ 1 h 321"/>
                <a:gd name="T10" fmla="*/ 1 w 318"/>
                <a:gd name="T11" fmla="*/ 1 h 321"/>
                <a:gd name="T12" fmla="*/ 1 w 318"/>
                <a:gd name="T13" fmla="*/ 1 h 321"/>
                <a:gd name="T14" fmla="*/ 1 w 318"/>
                <a:gd name="T15" fmla="*/ 1 h 321"/>
                <a:gd name="T16" fmla="*/ 1 w 318"/>
                <a:gd name="T17" fmla="*/ 1 h 321"/>
                <a:gd name="T18" fmla="*/ 1 w 318"/>
                <a:gd name="T19" fmla="*/ 1 h 321"/>
                <a:gd name="T20" fmla="*/ 1 w 318"/>
                <a:gd name="T21" fmla="*/ 1 h 321"/>
                <a:gd name="T22" fmla="*/ 1 w 318"/>
                <a:gd name="T23" fmla="*/ 1 h 321"/>
                <a:gd name="T24" fmla="*/ 1 w 318"/>
                <a:gd name="T25" fmla="*/ 1 h 321"/>
                <a:gd name="T26" fmla="*/ 1 w 318"/>
                <a:gd name="T27" fmla="*/ 1 h 321"/>
                <a:gd name="T28" fmla="*/ 1 w 318"/>
                <a:gd name="T29" fmla="*/ 1 h 321"/>
                <a:gd name="T30" fmla="*/ 1 w 318"/>
                <a:gd name="T31" fmla="*/ 1 h 321"/>
                <a:gd name="T32" fmla="*/ 1 w 318"/>
                <a:gd name="T33" fmla="*/ 0 h 321"/>
                <a:gd name="T34" fmla="*/ 1 w 318"/>
                <a:gd name="T35" fmla="*/ 1 h 321"/>
                <a:gd name="T36" fmla="*/ 1 w 318"/>
                <a:gd name="T37" fmla="*/ 1 h 321"/>
                <a:gd name="T38" fmla="*/ 1 w 318"/>
                <a:gd name="T39" fmla="*/ 1 h 321"/>
                <a:gd name="T40" fmla="*/ 0 w 318"/>
                <a:gd name="T41" fmla="*/ 1 h 321"/>
                <a:gd name="T42" fmla="*/ 1 w 318"/>
                <a:gd name="T43" fmla="*/ 1 h 321"/>
                <a:gd name="T44" fmla="*/ 1 w 318"/>
                <a:gd name="T45" fmla="*/ 1 h 321"/>
                <a:gd name="T46" fmla="*/ 1 w 318"/>
                <a:gd name="T47" fmla="*/ 1 h 321"/>
                <a:gd name="T48" fmla="*/ 1 w 318"/>
                <a:gd name="T49" fmla="*/ 1 h 321"/>
                <a:gd name="T50" fmla="*/ 1 w 318"/>
                <a:gd name="T51" fmla="*/ 1 h 321"/>
                <a:gd name="T52" fmla="*/ 1 w 318"/>
                <a:gd name="T53" fmla="*/ 1 h 321"/>
                <a:gd name="T54" fmla="*/ 1 w 318"/>
                <a:gd name="T55" fmla="*/ 1 h 321"/>
                <a:gd name="T56" fmla="*/ 1 w 318"/>
                <a:gd name="T57" fmla="*/ 1 h 321"/>
                <a:gd name="T58" fmla="*/ 1 w 318"/>
                <a:gd name="T59" fmla="*/ 1 h 321"/>
                <a:gd name="T60" fmla="*/ 1 w 318"/>
                <a:gd name="T61" fmla="*/ 1 h 321"/>
                <a:gd name="T62" fmla="*/ 1 w 318"/>
                <a:gd name="T63" fmla="*/ 1 h 321"/>
                <a:gd name="T64" fmla="*/ 1 w 318"/>
                <a:gd name="T65" fmla="*/ 1 h 321"/>
                <a:gd name="T66" fmla="*/ 1 w 318"/>
                <a:gd name="T67" fmla="*/ 1 h 321"/>
                <a:gd name="T68" fmla="*/ 1 w 318"/>
                <a:gd name="T69" fmla="*/ 1 h 321"/>
                <a:gd name="T70" fmla="*/ 1 w 318"/>
                <a:gd name="T71" fmla="*/ 1 h 321"/>
                <a:gd name="T72" fmla="*/ 1 w 318"/>
                <a:gd name="T73" fmla="*/ 1 h 321"/>
                <a:gd name="T74" fmla="*/ 1 w 318"/>
                <a:gd name="T75" fmla="*/ 1 h 321"/>
                <a:gd name="T76" fmla="*/ 1 w 318"/>
                <a:gd name="T77" fmla="*/ 1 h 321"/>
                <a:gd name="T78" fmla="*/ 1 w 318"/>
                <a:gd name="T79" fmla="*/ 1 h 321"/>
                <a:gd name="T80" fmla="*/ 1 w 318"/>
                <a:gd name="T81" fmla="*/ 1 h 321"/>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318"/>
                <a:gd name="T124" fmla="*/ 0 h 321"/>
                <a:gd name="T125" fmla="*/ 318 w 318"/>
                <a:gd name="T126" fmla="*/ 321 h 321"/>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318" h="321">
                  <a:moveTo>
                    <a:pt x="0" y="141"/>
                  </a:moveTo>
                  <a:lnTo>
                    <a:pt x="0" y="141"/>
                  </a:lnTo>
                  <a:lnTo>
                    <a:pt x="0" y="173"/>
                  </a:lnTo>
                  <a:lnTo>
                    <a:pt x="6" y="203"/>
                  </a:lnTo>
                  <a:lnTo>
                    <a:pt x="16" y="233"/>
                  </a:lnTo>
                  <a:lnTo>
                    <a:pt x="34" y="258"/>
                  </a:lnTo>
                  <a:lnTo>
                    <a:pt x="54" y="281"/>
                  </a:lnTo>
                  <a:lnTo>
                    <a:pt x="81" y="299"/>
                  </a:lnTo>
                  <a:lnTo>
                    <a:pt x="109" y="312"/>
                  </a:lnTo>
                  <a:lnTo>
                    <a:pt x="141" y="319"/>
                  </a:lnTo>
                  <a:lnTo>
                    <a:pt x="157" y="321"/>
                  </a:lnTo>
                  <a:lnTo>
                    <a:pt x="172" y="319"/>
                  </a:lnTo>
                  <a:lnTo>
                    <a:pt x="188" y="317"/>
                  </a:lnTo>
                  <a:lnTo>
                    <a:pt x="204" y="314"/>
                  </a:lnTo>
                  <a:lnTo>
                    <a:pt x="218" y="308"/>
                  </a:lnTo>
                  <a:lnTo>
                    <a:pt x="232" y="303"/>
                  </a:lnTo>
                  <a:lnTo>
                    <a:pt x="247" y="294"/>
                  </a:lnTo>
                  <a:lnTo>
                    <a:pt x="259" y="285"/>
                  </a:lnTo>
                  <a:lnTo>
                    <a:pt x="272" y="274"/>
                  </a:lnTo>
                  <a:lnTo>
                    <a:pt x="282" y="264"/>
                  </a:lnTo>
                  <a:lnTo>
                    <a:pt x="291" y="251"/>
                  </a:lnTo>
                  <a:lnTo>
                    <a:pt x="300" y="237"/>
                  </a:lnTo>
                  <a:lnTo>
                    <a:pt x="307" y="224"/>
                  </a:lnTo>
                  <a:lnTo>
                    <a:pt x="313" y="208"/>
                  </a:lnTo>
                  <a:lnTo>
                    <a:pt x="316" y="194"/>
                  </a:lnTo>
                  <a:lnTo>
                    <a:pt x="318" y="178"/>
                  </a:lnTo>
                  <a:lnTo>
                    <a:pt x="318" y="146"/>
                  </a:lnTo>
                  <a:lnTo>
                    <a:pt x="313" y="116"/>
                  </a:lnTo>
                  <a:lnTo>
                    <a:pt x="302" y="85"/>
                  </a:lnTo>
                  <a:lnTo>
                    <a:pt x="286" y="60"/>
                  </a:lnTo>
                  <a:lnTo>
                    <a:pt x="264" y="37"/>
                  </a:lnTo>
                  <a:lnTo>
                    <a:pt x="239" y="19"/>
                  </a:lnTo>
                  <a:lnTo>
                    <a:pt x="211" y="7"/>
                  </a:lnTo>
                  <a:lnTo>
                    <a:pt x="179" y="0"/>
                  </a:lnTo>
                  <a:lnTo>
                    <a:pt x="147" y="0"/>
                  </a:lnTo>
                  <a:lnTo>
                    <a:pt x="116" y="5"/>
                  </a:lnTo>
                  <a:lnTo>
                    <a:pt x="86" y="16"/>
                  </a:lnTo>
                  <a:lnTo>
                    <a:pt x="61" y="33"/>
                  </a:lnTo>
                  <a:lnTo>
                    <a:pt x="38" y="55"/>
                  </a:lnTo>
                  <a:lnTo>
                    <a:pt x="20" y="80"/>
                  </a:lnTo>
                  <a:lnTo>
                    <a:pt x="7" y="108"/>
                  </a:lnTo>
                  <a:lnTo>
                    <a:pt x="0" y="141"/>
                  </a:lnTo>
                  <a:close/>
                  <a:moveTo>
                    <a:pt x="173" y="37"/>
                  </a:moveTo>
                  <a:lnTo>
                    <a:pt x="198" y="42"/>
                  </a:lnTo>
                  <a:lnTo>
                    <a:pt x="220" y="51"/>
                  </a:lnTo>
                  <a:lnTo>
                    <a:pt x="239" y="66"/>
                  </a:lnTo>
                  <a:lnTo>
                    <a:pt x="255" y="83"/>
                  </a:lnTo>
                  <a:lnTo>
                    <a:pt x="268" y="103"/>
                  </a:lnTo>
                  <a:lnTo>
                    <a:pt x="279" y="124"/>
                  </a:lnTo>
                  <a:lnTo>
                    <a:pt x="282" y="149"/>
                  </a:lnTo>
                  <a:lnTo>
                    <a:pt x="282" y="174"/>
                  </a:lnTo>
                  <a:lnTo>
                    <a:pt x="277" y="198"/>
                  </a:lnTo>
                  <a:lnTo>
                    <a:pt x="268" y="219"/>
                  </a:lnTo>
                  <a:lnTo>
                    <a:pt x="254" y="239"/>
                  </a:lnTo>
                  <a:lnTo>
                    <a:pt x="236" y="257"/>
                  </a:lnTo>
                  <a:lnTo>
                    <a:pt x="225" y="264"/>
                  </a:lnTo>
                  <a:lnTo>
                    <a:pt x="214" y="269"/>
                  </a:lnTo>
                  <a:lnTo>
                    <a:pt x="204" y="274"/>
                  </a:lnTo>
                  <a:lnTo>
                    <a:pt x="193" y="278"/>
                  </a:lnTo>
                  <a:lnTo>
                    <a:pt x="180" y="280"/>
                  </a:lnTo>
                  <a:lnTo>
                    <a:pt x="168" y="281"/>
                  </a:lnTo>
                  <a:lnTo>
                    <a:pt x="157" y="281"/>
                  </a:lnTo>
                  <a:lnTo>
                    <a:pt x="145" y="281"/>
                  </a:lnTo>
                  <a:lnTo>
                    <a:pt x="122" y="276"/>
                  </a:lnTo>
                  <a:lnTo>
                    <a:pt x="102" y="267"/>
                  </a:lnTo>
                  <a:lnTo>
                    <a:pt x="82" y="257"/>
                  </a:lnTo>
                  <a:lnTo>
                    <a:pt x="66" y="240"/>
                  </a:lnTo>
                  <a:lnTo>
                    <a:pt x="54" y="223"/>
                  </a:lnTo>
                  <a:lnTo>
                    <a:pt x="45" y="203"/>
                  </a:lnTo>
                  <a:lnTo>
                    <a:pt x="38" y="182"/>
                  </a:lnTo>
                  <a:lnTo>
                    <a:pt x="36" y="158"/>
                  </a:lnTo>
                  <a:lnTo>
                    <a:pt x="36" y="155"/>
                  </a:lnTo>
                  <a:lnTo>
                    <a:pt x="36" y="151"/>
                  </a:lnTo>
                  <a:lnTo>
                    <a:pt x="36" y="148"/>
                  </a:lnTo>
                  <a:lnTo>
                    <a:pt x="38" y="144"/>
                  </a:lnTo>
                  <a:lnTo>
                    <a:pt x="43" y="121"/>
                  </a:lnTo>
                  <a:lnTo>
                    <a:pt x="52" y="98"/>
                  </a:lnTo>
                  <a:lnTo>
                    <a:pt x="66" y="78"/>
                  </a:lnTo>
                  <a:lnTo>
                    <a:pt x="84" y="62"/>
                  </a:lnTo>
                  <a:lnTo>
                    <a:pt x="104" y="50"/>
                  </a:lnTo>
                  <a:lnTo>
                    <a:pt x="125" y="41"/>
                  </a:lnTo>
                  <a:lnTo>
                    <a:pt x="148" y="37"/>
                  </a:lnTo>
                  <a:lnTo>
                    <a:pt x="173" y="37"/>
                  </a:lnTo>
                  <a:close/>
                </a:path>
              </a:pathLst>
            </a:custGeom>
            <a:solidFill>
              <a:srgbClr val="000000"/>
            </a:solidFill>
            <a:ln w="9525">
              <a:noFill/>
              <a:round/>
              <a:headEnd/>
              <a:tailEnd/>
            </a:ln>
          </p:spPr>
          <p:txBody>
            <a:bodyPr/>
            <a:lstStyle/>
            <a:p>
              <a:endParaRPr lang="ja-JP" altLang="en-US"/>
            </a:p>
          </p:txBody>
        </p:sp>
        <p:sp>
          <p:nvSpPr>
            <p:cNvPr id="125" name="Freeform 88"/>
            <p:cNvSpPr>
              <a:spLocks/>
            </p:cNvSpPr>
            <p:nvPr/>
          </p:nvSpPr>
          <p:spPr bwMode="auto">
            <a:xfrm>
              <a:off x="2279" y="2480"/>
              <a:ext cx="53" cy="53"/>
            </a:xfrm>
            <a:custGeom>
              <a:avLst/>
              <a:gdLst>
                <a:gd name="T0" fmla="*/ 0 w 107"/>
                <a:gd name="T1" fmla="*/ 0 h 107"/>
                <a:gd name="T2" fmla="*/ 0 w 107"/>
                <a:gd name="T3" fmla="*/ 0 h 107"/>
                <a:gd name="T4" fmla="*/ 0 w 107"/>
                <a:gd name="T5" fmla="*/ 0 h 107"/>
                <a:gd name="T6" fmla="*/ 0 w 107"/>
                <a:gd name="T7" fmla="*/ 0 h 107"/>
                <a:gd name="T8" fmla="*/ 0 w 107"/>
                <a:gd name="T9" fmla="*/ 0 h 107"/>
                <a:gd name="T10" fmla="*/ 0 w 107"/>
                <a:gd name="T11" fmla="*/ 0 h 107"/>
                <a:gd name="T12" fmla="*/ 0 w 107"/>
                <a:gd name="T13" fmla="*/ 0 h 107"/>
                <a:gd name="T14" fmla="*/ 0 w 107"/>
                <a:gd name="T15" fmla="*/ 0 h 107"/>
                <a:gd name="T16" fmla="*/ 0 w 107"/>
                <a:gd name="T17" fmla="*/ 0 h 107"/>
                <a:gd name="T18" fmla="*/ 0 w 107"/>
                <a:gd name="T19" fmla="*/ 0 h 107"/>
                <a:gd name="T20" fmla="*/ 0 w 107"/>
                <a:gd name="T21" fmla="*/ 0 h 107"/>
                <a:gd name="T22" fmla="*/ 0 w 107"/>
                <a:gd name="T23" fmla="*/ 0 h 107"/>
                <a:gd name="T24" fmla="*/ 0 w 107"/>
                <a:gd name="T25" fmla="*/ 0 h 107"/>
                <a:gd name="T26" fmla="*/ 0 w 107"/>
                <a:gd name="T27" fmla="*/ 0 h 107"/>
                <a:gd name="T28" fmla="*/ 0 w 107"/>
                <a:gd name="T29" fmla="*/ 0 h 107"/>
                <a:gd name="T30" fmla="*/ 0 w 107"/>
                <a:gd name="T31" fmla="*/ 0 h 107"/>
                <a:gd name="T32" fmla="*/ 0 w 107"/>
                <a:gd name="T33" fmla="*/ 0 h 107"/>
                <a:gd name="T34" fmla="*/ 0 w 107"/>
                <a:gd name="T35" fmla="*/ 0 h 107"/>
                <a:gd name="T36" fmla="*/ 0 w 107"/>
                <a:gd name="T37" fmla="*/ 0 h 107"/>
                <a:gd name="T38" fmla="*/ 0 w 107"/>
                <a:gd name="T39" fmla="*/ 0 h 107"/>
                <a:gd name="T40" fmla="*/ 0 w 107"/>
                <a:gd name="T41" fmla="*/ 0 h 107"/>
                <a:gd name="T42" fmla="*/ 0 w 107"/>
                <a:gd name="T43" fmla="*/ 0 h 107"/>
                <a:gd name="T44" fmla="*/ 0 w 107"/>
                <a:gd name="T45" fmla="*/ 0 h 107"/>
                <a:gd name="T46" fmla="*/ 0 w 107"/>
                <a:gd name="T47" fmla="*/ 0 h 107"/>
                <a:gd name="T48" fmla="*/ 0 w 107"/>
                <a:gd name="T49" fmla="*/ 0 h 10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07"/>
                <a:gd name="T76" fmla="*/ 0 h 107"/>
                <a:gd name="T77" fmla="*/ 107 w 107"/>
                <a:gd name="T78" fmla="*/ 107 h 107"/>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07" h="107">
                  <a:moveTo>
                    <a:pt x="0" y="46"/>
                  </a:moveTo>
                  <a:lnTo>
                    <a:pt x="2" y="67"/>
                  </a:lnTo>
                  <a:lnTo>
                    <a:pt x="11" y="87"/>
                  </a:lnTo>
                  <a:lnTo>
                    <a:pt x="27" y="100"/>
                  </a:lnTo>
                  <a:lnTo>
                    <a:pt x="47" y="107"/>
                  </a:lnTo>
                  <a:lnTo>
                    <a:pt x="57" y="107"/>
                  </a:lnTo>
                  <a:lnTo>
                    <a:pt x="68" y="105"/>
                  </a:lnTo>
                  <a:lnTo>
                    <a:pt x="79" y="100"/>
                  </a:lnTo>
                  <a:lnTo>
                    <a:pt x="88" y="94"/>
                  </a:lnTo>
                  <a:lnTo>
                    <a:pt x="95" y="87"/>
                  </a:lnTo>
                  <a:lnTo>
                    <a:pt x="100" y="80"/>
                  </a:lnTo>
                  <a:lnTo>
                    <a:pt x="106" y="69"/>
                  </a:lnTo>
                  <a:lnTo>
                    <a:pt x="107" y="59"/>
                  </a:lnTo>
                  <a:lnTo>
                    <a:pt x="106" y="37"/>
                  </a:lnTo>
                  <a:lnTo>
                    <a:pt x="97" y="19"/>
                  </a:lnTo>
                  <a:lnTo>
                    <a:pt x="81" y="7"/>
                  </a:lnTo>
                  <a:lnTo>
                    <a:pt x="59" y="0"/>
                  </a:lnTo>
                  <a:lnTo>
                    <a:pt x="48" y="0"/>
                  </a:lnTo>
                  <a:lnTo>
                    <a:pt x="38" y="1"/>
                  </a:lnTo>
                  <a:lnTo>
                    <a:pt x="29" y="5"/>
                  </a:lnTo>
                  <a:lnTo>
                    <a:pt x="20" y="10"/>
                  </a:lnTo>
                  <a:lnTo>
                    <a:pt x="13" y="17"/>
                  </a:lnTo>
                  <a:lnTo>
                    <a:pt x="7" y="25"/>
                  </a:lnTo>
                  <a:lnTo>
                    <a:pt x="2" y="35"/>
                  </a:lnTo>
                  <a:lnTo>
                    <a:pt x="0" y="46"/>
                  </a:lnTo>
                  <a:close/>
                </a:path>
              </a:pathLst>
            </a:custGeom>
            <a:solidFill>
              <a:srgbClr val="FFFFFF"/>
            </a:solidFill>
            <a:ln w="9525">
              <a:noFill/>
              <a:round/>
              <a:headEnd/>
              <a:tailEnd/>
            </a:ln>
          </p:spPr>
          <p:txBody>
            <a:bodyPr/>
            <a:lstStyle/>
            <a:p>
              <a:endParaRPr lang="ja-JP" altLang="en-US"/>
            </a:p>
          </p:txBody>
        </p:sp>
        <p:sp>
          <p:nvSpPr>
            <p:cNvPr id="126" name="Freeform 89"/>
            <p:cNvSpPr>
              <a:spLocks noEditPoints="1"/>
            </p:cNvSpPr>
            <p:nvPr/>
          </p:nvSpPr>
          <p:spPr bwMode="auto">
            <a:xfrm>
              <a:off x="2269" y="2470"/>
              <a:ext cx="72" cy="72"/>
            </a:xfrm>
            <a:custGeom>
              <a:avLst/>
              <a:gdLst>
                <a:gd name="T0" fmla="*/ 1 w 144"/>
                <a:gd name="T1" fmla="*/ 0 h 145"/>
                <a:gd name="T2" fmla="*/ 0 w 144"/>
                <a:gd name="T3" fmla="*/ 0 h 145"/>
                <a:gd name="T4" fmla="*/ 0 w 144"/>
                <a:gd name="T5" fmla="*/ 0 h 145"/>
                <a:gd name="T6" fmla="*/ 0 w 144"/>
                <a:gd name="T7" fmla="*/ 0 h 145"/>
                <a:gd name="T8" fmla="*/ 0 w 144"/>
                <a:gd name="T9" fmla="*/ 0 h 145"/>
                <a:gd name="T10" fmla="*/ 1 w 144"/>
                <a:gd name="T11" fmla="*/ 0 h 145"/>
                <a:gd name="T12" fmla="*/ 1 w 144"/>
                <a:gd name="T13" fmla="*/ 0 h 145"/>
                <a:gd name="T14" fmla="*/ 1 w 144"/>
                <a:gd name="T15" fmla="*/ 0 h 145"/>
                <a:gd name="T16" fmla="*/ 1 w 144"/>
                <a:gd name="T17" fmla="*/ 0 h 145"/>
                <a:gd name="T18" fmla="*/ 1 w 144"/>
                <a:gd name="T19" fmla="*/ 0 h 145"/>
                <a:gd name="T20" fmla="*/ 1 w 144"/>
                <a:gd name="T21" fmla="*/ 0 h 145"/>
                <a:gd name="T22" fmla="*/ 1 w 144"/>
                <a:gd name="T23" fmla="*/ 0 h 145"/>
                <a:gd name="T24" fmla="*/ 1 w 144"/>
                <a:gd name="T25" fmla="*/ 0 h 145"/>
                <a:gd name="T26" fmla="*/ 1 w 144"/>
                <a:gd name="T27" fmla="*/ 0 h 145"/>
                <a:gd name="T28" fmla="*/ 1 w 144"/>
                <a:gd name="T29" fmla="*/ 0 h 145"/>
                <a:gd name="T30" fmla="*/ 1 w 144"/>
                <a:gd name="T31" fmla="*/ 0 h 145"/>
                <a:gd name="T32" fmla="*/ 1 w 144"/>
                <a:gd name="T33" fmla="*/ 0 h 145"/>
                <a:gd name="T34" fmla="*/ 1 w 144"/>
                <a:gd name="T35" fmla="*/ 0 h 145"/>
                <a:gd name="T36" fmla="*/ 1 w 144"/>
                <a:gd name="T37" fmla="*/ 0 h 145"/>
                <a:gd name="T38" fmla="*/ 1 w 144"/>
                <a:gd name="T39" fmla="*/ 0 h 145"/>
                <a:gd name="T40" fmla="*/ 1 w 144"/>
                <a:gd name="T41" fmla="*/ 0 h 145"/>
                <a:gd name="T42" fmla="*/ 1 w 144"/>
                <a:gd name="T43" fmla="*/ 0 h 145"/>
                <a:gd name="T44" fmla="*/ 1 w 144"/>
                <a:gd name="T45" fmla="*/ 0 h 145"/>
                <a:gd name="T46" fmla="*/ 1 w 144"/>
                <a:gd name="T47" fmla="*/ 0 h 145"/>
                <a:gd name="T48" fmla="*/ 1 w 144"/>
                <a:gd name="T49" fmla="*/ 0 h 145"/>
                <a:gd name="T50" fmla="*/ 1 w 144"/>
                <a:gd name="T51" fmla="*/ 0 h 145"/>
                <a:gd name="T52" fmla="*/ 1 w 144"/>
                <a:gd name="T53" fmla="*/ 0 h 145"/>
                <a:gd name="T54" fmla="*/ 1 w 144"/>
                <a:gd name="T55" fmla="*/ 0 h 145"/>
                <a:gd name="T56" fmla="*/ 1 w 144"/>
                <a:gd name="T57" fmla="*/ 0 h 145"/>
                <a:gd name="T58" fmla="*/ 1 w 144"/>
                <a:gd name="T59" fmla="*/ 0 h 145"/>
                <a:gd name="T60" fmla="*/ 1 w 144"/>
                <a:gd name="T61" fmla="*/ 0 h 145"/>
                <a:gd name="T62" fmla="*/ 1 w 144"/>
                <a:gd name="T63" fmla="*/ 0 h 145"/>
                <a:gd name="T64" fmla="*/ 1 w 144"/>
                <a:gd name="T65" fmla="*/ 0 h 145"/>
                <a:gd name="T66" fmla="*/ 1 w 144"/>
                <a:gd name="T67" fmla="*/ 0 h 145"/>
                <a:gd name="T68" fmla="*/ 1 w 144"/>
                <a:gd name="T69" fmla="*/ 0 h 145"/>
                <a:gd name="T70" fmla="*/ 1 w 144"/>
                <a:gd name="T71" fmla="*/ 0 h 145"/>
                <a:gd name="T72" fmla="*/ 1 w 144"/>
                <a:gd name="T73" fmla="*/ 0 h 145"/>
                <a:gd name="T74" fmla="*/ 1 w 144"/>
                <a:gd name="T75" fmla="*/ 0 h 145"/>
                <a:gd name="T76" fmla="*/ 1 w 144"/>
                <a:gd name="T77" fmla="*/ 0 h 145"/>
                <a:gd name="T78" fmla="*/ 1 w 144"/>
                <a:gd name="T79" fmla="*/ 0 h 145"/>
                <a:gd name="T80" fmla="*/ 1 w 144"/>
                <a:gd name="T81" fmla="*/ 0 h 145"/>
                <a:gd name="T82" fmla="*/ 1 w 144"/>
                <a:gd name="T83" fmla="*/ 0 h 145"/>
                <a:gd name="T84" fmla="*/ 1 w 144"/>
                <a:gd name="T85" fmla="*/ 0 h 145"/>
                <a:gd name="T86" fmla="*/ 1 w 144"/>
                <a:gd name="T87" fmla="*/ 0 h 145"/>
                <a:gd name="T88" fmla="*/ 1 w 144"/>
                <a:gd name="T89" fmla="*/ 0 h 145"/>
                <a:gd name="T90" fmla="*/ 1 w 144"/>
                <a:gd name="T91" fmla="*/ 0 h 145"/>
                <a:gd name="T92" fmla="*/ 1 w 144"/>
                <a:gd name="T93" fmla="*/ 0 h 145"/>
                <a:gd name="T94" fmla="*/ 1 w 144"/>
                <a:gd name="T95" fmla="*/ 0 h 145"/>
                <a:gd name="T96" fmla="*/ 1 w 144"/>
                <a:gd name="T97" fmla="*/ 0 h 145"/>
                <a:gd name="T98" fmla="*/ 1 w 144"/>
                <a:gd name="T99" fmla="*/ 0 h 145"/>
                <a:gd name="T100" fmla="*/ 1 w 144"/>
                <a:gd name="T101" fmla="*/ 0 h 145"/>
                <a:gd name="T102" fmla="*/ 1 w 144"/>
                <a:gd name="T103" fmla="*/ 0 h 145"/>
                <a:gd name="T104" fmla="*/ 1 w 144"/>
                <a:gd name="T105" fmla="*/ 0 h 145"/>
                <a:gd name="T106" fmla="*/ 1 w 144"/>
                <a:gd name="T107" fmla="*/ 0 h 145"/>
                <a:gd name="T108" fmla="*/ 1 w 144"/>
                <a:gd name="T109" fmla="*/ 0 h 145"/>
                <a:gd name="T110" fmla="*/ 1 w 144"/>
                <a:gd name="T111" fmla="*/ 0 h 145"/>
                <a:gd name="T112" fmla="*/ 1 w 144"/>
                <a:gd name="T113" fmla="*/ 0 h 145"/>
                <a:gd name="T114" fmla="*/ 1 w 144"/>
                <a:gd name="T115" fmla="*/ 0 h 145"/>
                <a:gd name="T116" fmla="*/ 1 w 144"/>
                <a:gd name="T117" fmla="*/ 0 h 14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44"/>
                <a:gd name="T178" fmla="*/ 0 h 145"/>
                <a:gd name="T179" fmla="*/ 144 w 144"/>
                <a:gd name="T180" fmla="*/ 145 h 14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44" h="145">
                  <a:moveTo>
                    <a:pt x="1" y="64"/>
                  </a:moveTo>
                  <a:lnTo>
                    <a:pt x="0" y="66"/>
                  </a:lnTo>
                  <a:lnTo>
                    <a:pt x="0" y="68"/>
                  </a:lnTo>
                  <a:lnTo>
                    <a:pt x="0" y="71"/>
                  </a:lnTo>
                  <a:lnTo>
                    <a:pt x="0" y="73"/>
                  </a:lnTo>
                  <a:lnTo>
                    <a:pt x="1" y="86"/>
                  </a:lnTo>
                  <a:lnTo>
                    <a:pt x="3" y="96"/>
                  </a:lnTo>
                  <a:lnTo>
                    <a:pt x="9" y="107"/>
                  </a:lnTo>
                  <a:lnTo>
                    <a:pt x="16" y="118"/>
                  </a:lnTo>
                  <a:lnTo>
                    <a:pt x="26" y="128"/>
                  </a:lnTo>
                  <a:lnTo>
                    <a:pt x="37" y="136"/>
                  </a:lnTo>
                  <a:lnTo>
                    <a:pt x="50" y="141"/>
                  </a:lnTo>
                  <a:lnTo>
                    <a:pt x="64" y="145"/>
                  </a:lnTo>
                  <a:lnTo>
                    <a:pt x="78" y="145"/>
                  </a:lnTo>
                  <a:lnTo>
                    <a:pt x="92" y="143"/>
                  </a:lnTo>
                  <a:lnTo>
                    <a:pt x="105" y="137"/>
                  </a:lnTo>
                  <a:lnTo>
                    <a:pt x="117" y="130"/>
                  </a:lnTo>
                  <a:lnTo>
                    <a:pt x="128" y="120"/>
                  </a:lnTo>
                  <a:lnTo>
                    <a:pt x="135" y="109"/>
                  </a:lnTo>
                  <a:lnTo>
                    <a:pt x="141" y="95"/>
                  </a:lnTo>
                  <a:lnTo>
                    <a:pt x="144" y="80"/>
                  </a:lnTo>
                  <a:lnTo>
                    <a:pt x="144" y="66"/>
                  </a:lnTo>
                  <a:lnTo>
                    <a:pt x="142" y="52"/>
                  </a:lnTo>
                  <a:lnTo>
                    <a:pt x="137" y="39"/>
                  </a:lnTo>
                  <a:lnTo>
                    <a:pt x="130" y="27"/>
                  </a:lnTo>
                  <a:lnTo>
                    <a:pt x="121" y="18"/>
                  </a:lnTo>
                  <a:lnTo>
                    <a:pt x="109" y="9"/>
                  </a:lnTo>
                  <a:lnTo>
                    <a:pt x="96" y="4"/>
                  </a:lnTo>
                  <a:lnTo>
                    <a:pt x="82" y="0"/>
                  </a:lnTo>
                  <a:lnTo>
                    <a:pt x="67" y="0"/>
                  </a:lnTo>
                  <a:lnTo>
                    <a:pt x="53" y="4"/>
                  </a:lnTo>
                  <a:lnTo>
                    <a:pt x="39" y="9"/>
                  </a:lnTo>
                  <a:lnTo>
                    <a:pt x="28" y="16"/>
                  </a:lnTo>
                  <a:lnTo>
                    <a:pt x="17" y="25"/>
                  </a:lnTo>
                  <a:lnTo>
                    <a:pt x="10" y="37"/>
                  </a:lnTo>
                  <a:lnTo>
                    <a:pt x="5" y="50"/>
                  </a:lnTo>
                  <a:lnTo>
                    <a:pt x="1" y="64"/>
                  </a:lnTo>
                  <a:close/>
                  <a:moveTo>
                    <a:pt x="69" y="107"/>
                  </a:moveTo>
                  <a:lnTo>
                    <a:pt x="62" y="105"/>
                  </a:lnTo>
                  <a:lnTo>
                    <a:pt x="55" y="103"/>
                  </a:lnTo>
                  <a:lnTo>
                    <a:pt x="50" y="100"/>
                  </a:lnTo>
                  <a:lnTo>
                    <a:pt x="44" y="95"/>
                  </a:lnTo>
                  <a:lnTo>
                    <a:pt x="41" y="89"/>
                  </a:lnTo>
                  <a:lnTo>
                    <a:pt x="39" y="82"/>
                  </a:lnTo>
                  <a:lnTo>
                    <a:pt x="37" y="75"/>
                  </a:lnTo>
                  <a:lnTo>
                    <a:pt x="37" y="68"/>
                  </a:lnTo>
                  <a:lnTo>
                    <a:pt x="42" y="55"/>
                  </a:lnTo>
                  <a:lnTo>
                    <a:pt x="51" y="45"/>
                  </a:lnTo>
                  <a:lnTo>
                    <a:pt x="62" y="39"/>
                  </a:lnTo>
                  <a:lnTo>
                    <a:pt x="76" y="37"/>
                  </a:lnTo>
                  <a:lnTo>
                    <a:pt x="91" y="41"/>
                  </a:lnTo>
                  <a:lnTo>
                    <a:pt x="101" y="50"/>
                  </a:lnTo>
                  <a:lnTo>
                    <a:pt x="107" y="62"/>
                  </a:lnTo>
                  <a:lnTo>
                    <a:pt x="109" y="77"/>
                  </a:lnTo>
                  <a:lnTo>
                    <a:pt x="103" y="89"/>
                  </a:lnTo>
                  <a:lnTo>
                    <a:pt x="94" y="100"/>
                  </a:lnTo>
                  <a:lnTo>
                    <a:pt x="82" y="105"/>
                  </a:lnTo>
                  <a:lnTo>
                    <a:pt x="69" y="107"/>
                  </a:lnTo>
                  <a:close/>
                </a:path>
              </a:pathLst>
            </a:custGeom>
            <a:solidFill>
              <a:srgbClr val="000000"/>
            </a:solidFill>
            <a:ln w="9525">
              <a:noFill/>
              <a:round/>
              <a:headEnd/>
              <a:tailEnd/>
            </a:ln>
          </p:spPr>
          <p:txBody>
            <a:bodyPr/>
            <a:lstStyle/>
            <a:p>
              <a:endParaRPr lang="ja-JP" altLang="en-US"/>
            </a:p>
          </p:txBody>
        </p:sp>
        <p:sp>
          <p:nvSpPr>
            <p:cNvPr id="127" name="Freeform 90"/>
            <p:cNvSpPr>
              <a:spLocks/>
            </p:cNvSpPr>
            <p:nvPr/>
          </p:nvSpPr>
          <p:spPr bwMode="auto">
            <a:xfrm>
              <a:off x="2226" y="2597"/>
              <a:ext cx="29" cy="24"/>
            </a:xfrm>
            <a:custGeom>
              <a:avLst/>
              <a:gdLst>
                <a:gd name="T0" fmla="*/ 0 w 57"/>
                <a:gd name="T1" fmla="*/ 0 h 49"/>
                <a:gd name="T2" fmla="*/ 1 w 57"/>
                <a:gd name="T3" fmla="*/ 0 h 49"/>
                <a:gd name="T4" fmla="*/ 1 w 57"/>
                <a:gd name="T5" fmla="*/ 0 h 49"/>
                <a:gd name="T6" fmla="*/ 1 w 57"/>
                <a:gd name="T7" fmla="*/ 0 h 49"/>
                <a:gd name="T8" fmla="*/ 0 w 57"/>
                <a:gd name="T9" fmla="*/ 0 h 49"/>
                <a:gd name="T10" fmla="*/ 0 60000 65536"/>
                <a:gd name="T11" fmla="*/ 0 60000 65536"/>
                <a:gd name="T12" fmla="*/ 0 60000 65536"/>
                <a:gd name="T13" fmla="*/ 0 60000 65536"/>
                <a:gd name="T14" fmla="*/ 0 60000 65536"/>
                <a:gd name="T15" fmla="*/ 0 w 57"/>
                <a:gd name="T16" fmla="*/ 0 h 49"/>
                <a:gd name="T17" fmla="*/ 57 w 57"/>
                <a:gd name="T18" fmla="*/ 49 h 49"/>
              </a:gdLst>
              <a:ahLst/>
              <a:cxnLst>
                <a:cxn ang="T10">
                  <a:pos x="T0" y="T1"/>
                </a:cxn>
                <a:cxn ang="T11">
                  <a:pos x="T2" y="T3"/>
                </a:cxn>
                <a:cxn ang="T12">
                  <a:pos x="T4" y="T5"/>
                </a:cxn>
                <a:cxn ang="T13">
                  <a:pos x="T6" y="T7"/>
                </a:cxn>
                <a:cxn ang="T14">
                  <a:pos x="T8" y="T9"/>
                </a:cxn>
              </a:cxnLst>
              <a:rect l="T15" t="T16" r="T17" b="T18"/>
              <a:pathLst>
                <a:path w="57" h="49">
                  <a:moveTo>
                    <a:pt x="0" y="24"/>
                  </a:moveTo>
                  <a:lnTo>
                    <a:pt x="45" y="49"/>
                  </a:lnTo>
                  <a:lnTo>
                    <a:pt x="57" y="27"/>
                  </a:lnTo>
                  <a:lnTo>
                    <a:pt x="12" y="0"/>
                  </a:lnTo>
                  <a:lnTo>
                    <a:pt x="0" y="24"/>
                  </a:lnTo>
                  <a:close/>
                </a:path>
              </a:pathLst>
            </a:custGeom>
            <a:solidFill>
              <a:srgbClr val="FFFFFF"/>
            </a:solidFill>
            <a:ln w="9525">
              <a:noFill/>
              <a:round/>
              <a:headEnd/>
              <a:tailEnd/>
            </a:ln>
          </p:spPr>
          <p:txBody>
            <a:bodyPr/>
            <a:lstStyle/>
            <a:p>
              <a:endParaRPr lang="ja-JP" altLang="en-US"/>
            </a:p>
          </p:txBody>
        </p:sp>
      </p:grpSp>
      <p:sp>
        <p:nvSpPr>
          <p:cNvPr id="3" name="Title 2"/>
          <p:cNvSpPr>
            <a:spLocks noGrp="1"/>
          </p:cNvSpPr>
          <p:nvPr>
            <p:ph type="title"/>
          </p:nvPr>
        </p:nvSpPr>
        <p:spPr>
          <a:xfrm>
            <a:off x="228600" y="258762"/>
            <a:ext cx="8610600" cy="808038"/>
          </a:xfrm>
        </p:spPr>
        <p:txBody>
          <a:bodyPr/>
          <a:lstStyle/>
          <a:p>
            <a:r>
              <a:rPr lang="en-US" dirty="0" smtClean="0"/>
              <a:t>Bootstrap Paraphrase </a:t>
            </a:r>
            <a:r>
              <a:rPr lang="en-US" sz="4000" b="1" kern="1200" dirty="0" smtClean="0">
                <a:solidFill>
                  <a:schemeClr val="tx1"/>
                </a:solidFill>
                <a:latin typeface="+mj-lt"/>
                <a:ea typeface="+mj-ea"/>
                <a:cs typeface="Arial" pitchFamily="34" charset="0"/>
              </a:rPr>
              <a:t>Learning</a:t>
            </a:r>
            <a:endParaRPr lang="en-US" dirty="0" smtClean="0"/>
          </a:p>
        </p:txBody>
      </p:sp>
      <p:sp>
        <p:nvSpPr>
          <p:cNvPr id="4" name="Date Placeholder 3"/>
          <p:cNvSpPr>
            <a:spLocks noGrp="1"/>
          </p:cNvSpPr>
          <p:nvPr>
            <p:ph type="dt" sz="half" idx="10"/>
          </p:nvPr>
        </p:nvSpPr>
        <p:spPr/>
        <p:txBody>
          <a:bodyPr/>
          <a:lstStyle/>
          <a:p>
            <a:pPr>
              <a:defRPr/>
            </a:pPr>
            <a:r>
              <a:rPr lang="en-US" altLang="ja-JP" dirty="0"/>
              <a:t>LREC 2012, May 24</a:t>
            </a:r>
            <a:r>
              <a:rPr lang="en-US" altLang="ja-JP" baseline="30000" dirty="0"/>
              <a:t>th</a:t>
            </a:r>
            <a:r>
              <a:rPr lang="en-US" altLang="ja-JP" dirty="0"/>
              <a:t>, 2012</a:t>
            </a:r>
          </a:p>
        </p:txBody>
      </p:sp>
      <p:sp>
        <p:nvSpPr>
          <p:cNvPr id="5" name="Slide Number Placeholder 4"/>
          <p:cNvSpPr>
            <a:spLocks noGrp="1"/>
          </p:cNvSpPr>
          <p:nvPr>
            <p:ph type="sldNum" sz="quarter" idx="11"/>
          </p:nvPr>
        </p:nvSpPr>
        <p:spPr/>
        <p:txBody>
          <a:bodyPr/>
          <a:lstStyle/>
          <a:p>
            <a:pPr>
              <a:defRPr/>
            </a:pPr>
            <a:fld id="{51819DF2-A324-415D-B3D8-F344AD0BFA0D}" type="slidenum">
              <a:rPr lang="ja-JP" altLang="en-US" smtClean="0"/>
              <a:pPr>
                <a:defRPr/>
              </a:pPr>
              <a:t>14</a:t>
            </a:fld>
            <a:endParaRPr lang="en-US" altLang="ja-JP"/>
          </a:p>
        </p:txBody>
      </p:sp>
      <p:sp>
        <p:nvSpPr>
          <p:cNvPr id="6" name="Footer Placeholder 5"/>
          <p:cNvSpPr>
            <a:spLocks noGrp="1"/>
          </p:cNvSpPr>
          <p:nvPr>
            <p:ph type="ftr" sz="quarter" idx="12"/>
          </p:nvPr>
        </p:nvSpPr>
        <p:spPr/>
        <p:txBody>
          <a:bodyPr/>
          <a:lstStyle/>
          <a:p>
            <a:pPr>
              <a:defRPr/>
            </a:pPr>
            <a:endParaRPr lang="ja-JP" altLang="en-US"/>
          </a:p>
        </p:txBody>
      </p:sp>
      <p:sp>
        <p:nvSpPr>
          <p:cNvPr id="26" name="Rectangle 25"/>
          <p:cNvSpPr/>
          <p:nvPr/>
        </p:nvSpPr>
        <p:spPr>
          <a:xfrm>
            <a:off x="0" y="0"/>
            <a:ext cx="9144000" cy="6858000"/>
          </a:xfrm>
          <a:prstGeom prst="rect">
            <a:avLst/>
          </a:prstGeom>
          <a:solidFill>
            <a:schemeClr val="tx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Folded Corner 42"/>
          <p:cNvSpPr/>
          <p:nvPr/>
        </p:nvSpPr>
        <p:spPr>
          <a:xfrm>
            <a:off x="6769100" y="3999391"/>
            <a:ext cx="1689100" cy="1172029"/>
          </a:xfrm>
          <a:prstGeom prst="foldedCorner">
            <a:avLst/>
          </a:prstGeom>
          <a:solidFill>
            <a:schemeClr val="accent6">
              <a:lumMod val="60000"/>
              <a:lumOff val="4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p:cNvSpPr/>
          <p:nvPr/>
        </p:nvSpPr>
        <p:spPr>
          <a:xfrm>
            <a:off x="6944491" y="4333221"/>
            <a:ext cx="1437509" cy="523220"/>
          </a:xfrm>
          <a:prstGeom prst="rect">
            <a:avLst/>
          </a:prstGeom>
        </p:spPr>
        <p:txBody>
          <a:bodyPr wrap="none">
            <a:spAutoFit/>
          </a:bodyPr>
          <a:lstStyle/>
          <a:p>
            <a:pPr lvl="1" indent="-457200"/>
            <a:r>
              <a:rPr lang="en-US" sz="2800" b="1" dirty="0" smtClean="0">
                <a:solidFill>
                  <a:srgbClr val="C00000"/>
                </a:solidFill>
                <a:latin typeface="+mj-lt"/>
              </a:rPr>
              <a:t>patterns</a:t>
            </a:r>
          </a:p>
        </p:txBody>
      </p:sp>
      <p:sp>
        <p:nvSpPr>
          <p:cNvPr id="24" name="Rounded Rectangular Callout 23"/>
          <p:cNvSpPr/>
          <p:nvPr/>
        </p:nvSpPr>
        <p:spPr>
          <a:xfrm>
            <a:off x="533400" y="990600"/>
            <a:ext cx="5715000" cy="4038600"/>
          </a:xfrm>
          <a:prstGeom prst="wedgeRoundRectCallout">
            <a:avLst>
              <a:gd name="adj1" fmla="val 61987"/>
              <a:gd name="adj2" fmla="val 35622"/>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p:cNvSpPr/>
          <p:nvPr/>
        </p:nvSpPr>
        <p:spPr>
          <a:xfrm>
            <a:off x="609600" y="1295400"/>
            <a:ext cx="5562600" cy="3539430"/>
          </a:xfrm>
          <a:prstGeom prst="rect">
            <a:avLst/>
          </a:prstGeom>
        </p:spPr>
        <p:txBody>
          <a:bodyPr wrap="square">
            <a:spAutoFit/>
          </a:bodyPr>
          <a:lstStyle/>
          <a:p>
            <a:pPr algn="ctr"/>
            <a:r>
              <a:rPr lang="en-US" sz="3200" b="1" dirty="0" smtClean="0">
                <a:solidFill>
                  <a:schemeClr val="tx2">
                    <a:lumMod val="60000"/>
                    <a:lumOff val="40000"/>
                  </a:schemeClr>
                </a:solidFill>
              </a:rPr>
              <a:t>X</a:t>
            </a:r>
            <a:r>
              <a:rPr lang="en-US" sz="3200" b="1" i="1" dirty="0" smtClean="0">
                <a:solidFill>
                  <a:srgbClr val="C00000"/>
                </a:solidFill>
              </a:rPr>
              <a:t>, the assassin of </a:t>
            </a:r>
            <a:r>
              <a:rPr lang="en-US" sz="3200" b="1" dirty="0" smtClean="0">
                <a:solidFill>
                  <a:schemeClr val="tx2">
                    <a:lumMod val="60000"/>
                    <a:lumOff val="40000"/>
                  </a:schemeClr>
                </a:solidFill>
              </a:rPr>
              <a:t>Y</a:t>
            </a:r>
          </a:p>
          <a:p>
            <a:pPr algn="ctr"/>
            <a:r>
              <a:rPr lang="en-US" sz="3200" b="1" i="1" dirty="0" smtClean="0">
                <a:solidFill>
                  <a:srgbClr val="C00000"/>
                </a:solidFill>
              </a:rPr>
              <a:t>assassination of</a:t>
            </a:r>
            <a:r>
              <a:rPr lang="en-US" sz="3200" b="1" i="1" dirty="0" smtClean="0"/>
              <a:t> </a:t>
            </a:r>
            <a:r>
              <a:rPr lang="en-US" sz="3200" b="1" dirty="0" smtClean="0">
                <a:solidFill>
                  <a:schemeClr val="tx2">
                    <a:lumMod val="60000"/>
                    <a:lumOff val="40000"/>
                  </a:schemeClr>
                </a:solidFill>
              </a:rPr>
              <a:t>Y</a:t>
            </a:r>
            <a:r>
              <a:rPr lang="en-US" sz="3200" b="1" dirty="0" smtClean="0"/>
              <a:t> </a:t>
            </a:r>
            <a:r>
              <a:rPr lang="en-US" sz="3200" b="1" i="1" dirty="0" smtClean="0">
                <a:solidFill>
                  <a:srgbClr val="C00000"/>
                </a:solidFill>
              </a:rPr>
              <a:t>by</a:t>
            </a:r>
            <a:r>
              <a:rPr lang="en-US" sz="3200" b="1" dirty="0" smtClean="0"/>
              <a:t> </a:t>
            </a:r>
            <a:r>
              <a:rPr lang="en-US" sz="3200" b="1" dirty="0" smtClean="0">
                <a:solidFill>
                  <a:schemeClr val="tx2">
                    <a:lumMod val="60000"/>
                    <a:lumOff val="40000"/>
                  </a:schemeClr>
                </a:solidFill>
              </a:rPr>
              <a:t>X</a:t>
            </a:r>
          </a:p>
          <a:p>
            <a:pPr algn="ctr"/>
            <a:r>
              <a:rPr lang="en-US" sz="3200" b="1" dirty="0" smtClean="0">
                <a:solidFill>
                  <a:schemeClr val="tx2">
                    <a:lumMod val="60000"/>
                    <a:lumOff val="40000"/>
                  </a:schemeClr>
                </a:solidFill>
              </a:rPr>
              <a:t>X</a:t>
            </a:r>
            <a:r>
              <a:rPr lang="en-US" sz="3200" b="1" dirty="0" smtClean="0"/>
              <a:t> </a:t>
            </a:r>
            <a:r>
              <a:rPr lang="en-US" sz="3200" b="1" i="1" dirty="0" smtClean="0">
                <a:solidFill>
                  <a:srgbClr val="C00000"/>
                </a:solidFill>
              </a:rPr>
              <a:t>assassinated</a:t>
            </a:r>
            <a:r>
              <a:rPr lang="en-US" sz="3200" b="1" dirty="0" smtClean="0"/>
              <a:t> </a:t>
            </a:r>
            <a:r>
              <a:rPr lang="en-US" sz="3200" b="1" dirty="0" smtClean="0">
                <a:solidFill>
                  <a:schemeClr val="tx2">
                    <a:lumMod val="60000"/>
                    <a:lumOff val="40000"/>
                  </a:schemeClr>
                </a:solidFill>
              </a:rPr>
              <a:t>Y</a:t>
            </a:r>
          </a:p>
          <a:p>
            <a:pPr algn="ctr"/>
            <a:r>
              <a:rPr lang="en-US" sz="3200" b="1" i="1" dirty="0" smtClean="0">
                <a:solidFill>
                  <a:srgbClr val="C00000"/>
                </a:solidFill>
              </a:rPr>
              <a:t>the assassination of</a:t>
            </a:r>
            <a:r>
              <a:rPr lang="en-US" sz="3200" b="1" dirty="0" smtClean="0">
                <a:solidFill>
                  <a:srgbClr val="C00000"/>
                </a:solidFill>
              </a:rPr>
              <a:t> </a:t>
            </a:r>
            <a:r>
              <a:rPr lang="en-US" sz="3200" b="1" dirty="0" smtClean="0">
                <a:solidFill>
                  <a:schemeClr val="tx2">
                    <a:lumMod val="60000"/>
                    <a:lumOff val="40000"/>
                  </a:schemeClr>
                </a:solidFill>
              </a:rPr>
              <a:t>Y</a:t>
            </a:r>
            <a:r>
              <a:rPr lang="en-US" sz="3200" b="1" dirty="0" smtClean="0"/>
              <a:t> </a:t>
            </a:r>
            <a:r>
              <a:rPr lang="en-US" sz="3200" b="1" i="1" dirty="0" smtClean="0">
                <a:solidFill>
                  <a:srgbClr val="C00000"/>
                </a:solidFill>
              </a:rPr>
              <a:t>by</a:t>
            </a:r>
            <a:r>
              <a:rPr lang="en-US" sz="3200" b="1" dirty="0" smtClean="0"/>
              <a:t> </a:t>
            </a:r>
            <a:r>
              <a:rPr lang="en-US" sz="3200" b="1" dirty="0" smtClean="0">
                <a:solidFill>
                  <a:schemeClr val="tx2">
                    <a:lumMod val="60000"/>
                    <a:lumOff val="40000"/>
                  </a:schemeClr>
                </a:solidFill>
              </a:rPr>
              <a:t>X</a:t>
            </a:r>
          </a:p>
          <a:p>
            <a:pPr algn="ctr"/>
            <a:r>
              <a:rPr lang="en-US" sz="3200" b="1" i="1" dirty="0" smtClean="0">
                <a:solidFill>
                  <a:srgbClr val="C00000"/>
                </a:solidFill>
              </a:rPr>
              <a:t>of</a:t>
            </a:r>
            <a:r>
              <a:rPr lang="en-US" sz="3200" b="1" dirty="0" smtClean="0"/>
              <a:t> </a:t>
            </a:r>
            <a:r>
              <a:rPr lang="en-US" sz="3200" b="1" dirty="0" smtClean="0">
                <a:solidFill>
                  <a:schemeClr val="tx2">
                    <a:lumMod val="60000"/>
                    <a:lumOff val="40000"/>
                  </a:schemeClr>
                </a:solidFill>
              </a:rPr>
              <a:t>X</a:t>
            </a:r>
            <a:r>
              <a:rPr lang="en-US" sz="3200" b="1" i="1" dirty="0" smtClean="0">
                <a:solidFill>
                  <a:srgbClr val="C00000"/>
                </a:solidFill>
              </a:rPr>
              <a:t>, the assassin of</a:t>
            </a:r>
            <a:r>
              <a:rPr lang="en-US" sz="3200" b="1" dirty="0" smtClean="0"/>
              <a:t> </a:t>
            </a:r>
            <a:r>
              <a:rPr lang="en-US" sz="3200" b="1" dirty="0" smtClean="0">
                <a:solidFill>
                  <a:schemeClr val="tx2">
                    <a:lumMod val="60000"/>
                    <a:lumOff val="40000"/>
                  </a:schemeClr>
                </a:solidFill>
              </a:rPr>
              <a:t>Y</a:t>
            </a:r>
          </a:p>
          <a:p>
            <a:pPr algn="ctr"/>
            <a:r>
              <a:rPr lang="en-US" sz="3200" b="1" dirty="0" smtClean="0">
                <a:solidFill>
                  <a:schemeClr val="tx2">
                    <a:lumMod val="60000"/>
                    <a:lumOff val="40000"/>
                  </a:schemeClr>
                </a:solidFill>
              </a:rPr>
              <a:t>X</a:t>
            </a:r>
            <a:r>
              <a:rPr lang="en-US" sz="3200" b="1" dirty="0" smtClean="0"/>
              <a:t> </a:t>
            </a:r>
            <a:r>
              <a:rPr lang="en-US" sz="3200" b="1" i="1" dirty="0" smtClean="0">
                <a:solidFill>
                  <a:srgbClr val="C00000"/>
                </a:solidFill>
              </a:rPr>
              <a:t>assassinated</a:t>
            </a:r>
            <a:r>
              <a:rPr lang="en-US" sz="3200" b="1" dirty="0" smtClean="0"/>
              <a:t> </a:t>
            </a:r>
            <a:r>
              <a:rPr lang="en-US" sz="3200" b="1" dirty="0" smtClean="0">
                <a:solidFill>
                  <a:schemeClr val="tx2">
                    <a:lumMod val="60000"/>
                    <a:lumOff val="40000"/>
                  </a:schemeClr>
                </a:solidFill>
              </a:rPr>
              <a:t>Y</a:t>
            </a:r>
            <a:r>
              <a:rPr lang="en-US" sz="3200" b="1" dirty="0" smtClean="0"/>
              <a:t> </a:t>
            </a:r>
            <a:r>
              <a:rPr lang="en-US" sz="3200" b="1" i="1" dirty="0" smtClean="0">
                <a:solidFill>
                  <a:srgbClr val="C00000"/>
                </a:solidFill>
              </a:rPr>
              <a:t>in</a:t>
            </a:r>
          </a:p>
          <a:p>
            <a:pPr algn="ctr"/>
            <a:r>
              <a:rPr lang="en-US" sz="3200" b="1" dirty="0" smtClean="0"/>
              <a:t>: : : </a:t>
            </a:r>
            <a:endParaRPr lang="en-US" sz="3200" b="1" dirty="0" smtClean="0"/>
          </a:p>
        </p:txBody>
      </p:sp>
      <p:sp>
        <p:nvSpPr>
          <p:cNvPr id="128" name="Rectangle 127"/>
          <p:cNvSpPr/>
          <p:nvPr/>
        </p:nvSpPr>
        <p:spPr>
          <a:xfrm>
            <a:off x="304800" y="5715000"/>
            <a:ext cx="8610600" cy="914400"/>
          </a:xfrm>
          <a:prstGeom prst="rect">
            <a:avLst/>
          </a:prstGeom>
          <a:solidFill>
            <a:schemeClr val="bg1"/>
          </a:solidFill>
          <a:ln w="76200">
            <a:solidFill>
              <a:srgbClr val="C00000"/>
            </a:solidFill>
          </a:ln>
        </p:spPr>
        <p:style>
          <a:lnRef idx="1">
            <a:schemeClr val="dk1"/>
          </a:lnRef>
          <a:fillRef idx="2">
            <a:schemeClr val="dk1"/>
          </a:fillRef>
          <a:effectRef idx="1">
            <a:schemeClr val="dk1"/>
          </a:effectRef>
          <a:fontRef idx="minor">
            <a:schemeClr val="dk1"/>
          </a:fontRef>
        </p:style>
        <p:txBody>
          <a:bodyPr rtlCol="0" anchor="ctr"/>
          <a:lstStyle/>
          <a:p>
            <a:pPr algn="ctr"/>
            <a:r>
              <a:rPr lang="en-US" sz="2800" b="1" dirty="0" smtClean="0"/>
              <a:t>Unlike many other bootstrapping </a:t>
            </a:r>
            <a:r>
              <a:rPr lang="en-US" sz="2800" b="1" dirty="0" smtClean="0"/>
              <a:t>works</a:t>
            </a:r>
          </a:p>
          <a:p>
            <a:pPr algn="ctr"/>
            <a:r>
              <a:rPr lang="en-US" sz="2800" b="1" dirty="0" smtClean="0"/>
              <a:t>the goal is acquire patterns, not instances</a:t>
            </a:r>
            <a:endParaRPr lang="en-US" sz="2800" b="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ounded Rectangle 26"/>
          <p:cNvSpPr/>
          <p:nvPr/>
        </p:nvSpPr>
        <p:spPr>
          <a:xfrm>
            <a:off x="457200" y="1971020"/>
            <a:ext cx="2209800" cy="3581400"/>
          </a:xfrm>
          <a:prstGeom prst="round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p:cNvSpPr>
            <a:spLocks noGrp="1"/>
          </p:cNvSpPr>
          <p:nvPr>
            <p:ph type="title"/>
          </p:nvPr>
        </p:nvSpPr>
        <p:spPr>
          <a:xfrm>
            <a:off x="228600" y="258762"/>
            <a:ext cx="8610600" cy="808038"/>
          </a:xfrm>
        </p:spPr>
        <p:txBody>
          <a:bodyPr/>
          <a:lstStyle/>
          <a:p>
            <a:r>
              <a:rPr lang="en-US" dirty="0" smtClean="0"/>
              <a:t>Bootstrap Paraphrase Learning</a:t>
            </a:r>
            <a:endParaRPr lang="en-US" dirty="0"/>
          </a:p>
        </p:txBody>
      </p:sp>
      <p:sp>
        <p:nvSpPr>
          <p:cNvPr id="4" name="Date Placeholder 3"/>
          <p:cNvSpPr>
            <a:spLocks noGrp="1"/>
          </p:cNvSpPr>
          <p:nvPr>
            <p:ph type="dt" sz="half" idx="10"/>
          </p:nvPr>
        </p:nvSpPr>
        <p:spPr/>
        <p:txBody>
          <a:bodyPr/>
          <a:lstStyle/>
          <a:p>
            <a:pPr>
              <a:defRPr/>
            </a:pPr>
            <a:r>
              <a:rPr lang="en-US" altLang="ja-JP" dirty="0"/>
              <a:t>LREC 2012, May 24</a:t>
            </a:r>
            <a:r>
              <a:rPr lang="en-US" altLang="ja-JP" baseline="30000" dirty="0"/>
              <a:t>th</a:t>
            </a:r>
            <a:r>
              <a:rPr lang="en-US" altLang="ja-JP" dirty="0"/>
              <a:t>, 2012</a:t>
            </a:r>
          </a:p>
        </p:txBody>
      </p:sp>
      <p:sp>
        <p:nvSpPr>
          <p:cNvPr id="5" name="Slide Number Placeholder 4"/>
          <p:cNvSpPr>
            <a:spLocks noGrp="1"/>
          </p:cNvSpPr>
          <p:nvPr>
            <p:ph type="sldNum" sz="quarter" idx="11"/>
          </p:nvPr>
        </p:nvSpPr>
        <p:spPr/>
        <p:txBody>
          <a:bodyPr/>
          <a:lstStyle/>
          <a:p>
            <a:pPr>
              <a:defRPr/>
            </a:pPr>
            <a:fld id="{51819DF2-A324-415D-B3D8-F344AD0BFA0D}" type="slidenum">
              <a:rPr lang="ja-JP" altLang="en-US" smtClean="0"/>
              <a:pPr>
                <a:defRPr/>
              </a:pPr>
              <a:t>15</a:t>
            </a:fld>
            <a:endParaRPr lang="en-US" altLang="ja-JP"/>
          </a:p>
        </p:txBody>
      </p:sp>
      <p:sp>
        <p:nvSpPr>
          <p:cNvPr id="6" name="Footer Placeholder 5"/>
          <p:cNvSpPr>
            <a:spLocks noGrp="1"/>
          </p:cNvSpPr>
          <p:nvPr>
            <p:ph type="ftr" sz="quarter" idx="12"/>
          </p:nvPr>
        </p:nvSpPr>
        <p:spPr/>
        <p:txBody>
          <a:bodyPr/>
          <a:lstStyle/>
          <a:p>
            <a:pPr>
              <a:defRPr/>
            </a:pPr>
            <a:endParaRPr lang="ja-JP" altLang="en-US"/>
          </a:p>
        </p:txBody>
      </p:sp>
      <p:sp>
        <p:nvSpPr>
          <p:cNvPr id="40" name="Flowchart: Magnetic Disk 39"/>
          <p:cNvSpPr/>
          <p:nvPr/>
        </p:nvSpPr>
        <p:spPr>
          <a:xfrm>
            <a:off x="698500" y="3880486"/>
            <a:ext cx="1600200" cy="1219200"/>
          </a:xfrm>
          <a:prstGeom prst="flowChartMagneticDisk">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ounded Rectangle 40"/>
          <p:cNvSpPr/>
          <p:nvPr/>
        </p:nvSpPr>
        <p:spPr>
          <a:xfrm>
            <a:off x="3505200" y="2861514"/>
            <a:ext cx="2133600" cy="198120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olded Corner 41"/>
          <p:cNvSpPr/>
          <p:nvPr/>
        </p:nvSpPr>
        <p:spPr>
          <a:xfrm>
            <a:off x="685800" y="2253993"/>
            <a:ext cx="1689100" cy="1172029"/>
          </a:xfrm>
          <a:prstGeom prst="foldedCorner">
            <a:avLst/>
          </a:prstGeom>
          <a:solidFill>
            <a:schemeClr val="tx2">
              <a:lumMod val="20000"/>
              <a:lumOff val="8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p:cNvSpPr/>
          <p:nvPr/>
        </p:nvSpPr>
        <p:spPr>
          <a:xfrm>
            <a:off x="850900" y="4300955"/>
            <a:ext cx="1433406" cy="646331"/>
          </a:xfrm>
          <a:prstGeom prst="rect">
            <a:avLst/>
          </a:prstGeom>
        </p:spPr>
        <p:txBody>
          <a:bodyPr wrap="none">
            <a:spAutoFit/>
          </a:bodyPr>
          <a:lstStyle/>
          <a:p>
            <a:pPr lvl="1" indent="-457200"/>
            <a:r>
              <a:rPr lang="en-US" b="1" dirty="0" smtClean="0">
                <a:latin typeface="+mj-lt"/>
              </a:rPr>
              <a:t>monolingual </a:t>
            </a:r>
            <a:endParaRPr lang="en-US" b="1" dirty="0" smtClean="0">
              <a:latin typeface="+mj-lt"/>
            </a:endParaRPr>
          </a:p>
          <a:p>
            <a:pPr lvl="1" indent="-457200"/>
            <a:r>
              <a:rPr lang="en-US" b="1" dirty="0" smtClean="0">
                <a:latin typeface="+mj-lt"/>
              </a:rPr>
              <a:t>plain </a:t>
            </a:r>
            <a:r>
              <a:rPr lang="en-US" b="1" dirty="0" smtClean="0">
                <a:latin typeface="+mj-lt"/>
              </a:rPr>
              <a:t>corpus</a:t>
            </a:r>
          </a:p>
        </p:txBody>
      </p:sp>
      <p:sp>
        <p:nvSpPr>
          <p:cNvPr id="47" name="Rectangle 46"/>
          <p:cNvSpPr/>
          <p:nvPr/>
        </p:nvSpPr>
        <p:spPr>
          <a:xfrm>
            <a:off x="728590" y="2352020"/>
            <a:ext cx="1570110" cy="954107"/>
          </a:xfrm>
          <a:prstGeom prst="rect">
            <a:avLst/>
          </a:prstGeom>
        </p:spPr>
        <p:txBody>
          <a:bodyPr wrap="none">
            <a:spAutoFit/>
          </a:bodyPr>
          <a:lstStyle/>
          <a:p>
            <a:pPr lvl="1" indent="-457200" algn="ctr"/>
            <a:r>
              <a:rPr lang="en-US" sz="2800" b="1" dirty="0" smtClean="0">
                <a:solidFill>
                  <a:schemeClr val="tx2">
                    <a:lumMod val="60000"/>
                    <a:lumOff val="40000"/>
                  </a:schemeClr>
                </a:solidFill>
                <a:latin typeface="+mj-lt"/>
              </a:rPr>
              <a:t>seed </a:t>
            </a:r>
            <a:endParaRPr lang="en-US" sz="2800" b="1" dirty="0" smtClean="0">
              <a:solidFill>
                <a:schemeClr val="tx2">
                  <a:lumMod val="60000"/>
                  <a:lumOff val="40000"/>
                </a:schemeClr>
              </a:solidFill>
              <a:latin typeface="+mj-lt"/>
            </a:endParaRPr>
          </a:p>
          <a:p>
            <a:pPr lvl="1" indent="-457200" algn="ctr"/>
            <a:r>
              <a:rPr lang="en-US" sz="2800" b="1" dirty="0" smtClean="0">
                <a:solidFill>
                  <a:schemeClr val="tx2">
                    <a:lumMod val="60000"/>
                    <a:lumOff val="40000"/>
                  </a:schemeClr>
                </a:solidFill>
                <a:latin typeface="+mj-lt"/>
              </a:rPr>
              <a:t>instances</a:t>
            </a:r>
            <a:endParaRPr lang="en-US" sz="2800" b="1" dirty="0" smtClean="0">
              <a:solidFill>
                <a:schemeClr val="tx2">
                  <a:lumMod val="60000"/>
                  <a:lumOff val="40000"/>
                </a:schemeClr>
              </a:solidFill>
              <a:latin typeface="+mj-lt"/>
            </a:endParaRPr>
          </a:p>
        </p:txBody>
      </p:sp>
      <p:sp>
        <p:nvSpPr>
          <p:cNvPr id="48" name="Rectangle 47"/>
          <p:cNvSpPr/>
          <p:nvPr/>
        </p:nvSpPr>
        <p:spPr>
          <a:xfrm>
            <a:off x="3527042" y="1644848"/>
            <a:ext cx="2035557" cy="1174552"/>
          </a:xfrm>
          <a:prstGeom prst="rect">
            <a:avLst/>
          </a:prstGeom>
        </p:spPr>
        <p:txBody>
          <a:bodyPr wrap="none">
            <a:spAutoFit/>
          </a:bodyPr>
          <a:lstStyle/>
          <a:p>
            <a:pPr marL="0" lvl="1" algn="ctr">
              <a:lnSpc>
                <a:spcPts val="2800"/>
              </a:lnSpc>
            </a:pPr>
            <a:r>
              <a:rPr lang="en-US" sz="2800" b="1" dirty="0" smtClean="0">
                <a:latin typeface="+mj-lt"/>
              </a:rPr>
              <a:t>BOOTSTRAP</a:t>
            </a:r>
            <a:br>
              <a:rPr lang="en-US" sz="2800" b="1" dirty="0" smtClean="0">
                <a:latin typeface="+mj-lt"/>
              </a:rPr>
            </a:br>
            <a:r>
              <a:rPr lang="en-US" sz="2800" b="1" dirty="0" smtClean="0">
                <a:latin typeface="+mj-lt"/>
              </a:rPr>
              <a:t>LEARNING</a:t>
            </a:r>
          </a:p>
          <a:p>
            <a:pPr marL="0" lvl="1" algn="ctr">
              <a:lnSpc>
                <a:spcPts val="2800"/>
              </a:lnSpc>
            </a:pPr>
            <a:r>
              <a:rPr lang="en-US" sz="2800" b="1" dirty="0" smtClean="0">
                <a:latin typeface="+mj-lt"/>
              </a:rPr>
              <a:t>ALGORITHM</a:t>
            </a:r>
            <a:endParaRPr lang="en-US" sz="2800" b="1" dirty="0" smtClean="0">
              <a:latin typeface="+mj-lt"/>
            </a:endParaRPr>
          </a:p>
        </p:txBody>
      </p:sp>
      <p:sp>
        <p:nvSpPr>
          <p:cNvPr id="49" name="Folded Corner 48"/>
          <p:cNvSpPr/>
          <p:nvPr/>
        </p:nvSpPr>
        <p:spPr>
          <a:xfrm>
            <a:off x="6769100" y="2256971"/>
            <a:ext cx="1689100" cy="1172029"/>
          </a:xfrm>
          <a:prstGeom prst="foldedCorner">
            <a:avLst/>
          </a:prstGeom>
          <a:solidFill>
            <a:schemeClr val="tx2">
              <a:lumMod val="20000"/>
              <a:lumOff val="8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Folded Corner 49"/>
          <p:cNvSpPr/>
          <p:nvPr/>
        </p:nvSpPr>
        <p:spPr>
          <a:xfrm>
            <a:off x="6769100" y="3999391"/>
            <a:ext cx="1689100" cy="1172029"/>
          </a:xfrm>
          <a:prstGeom prst="foldedCorner">
            <a:avLst/>
          </a:prstGeom>
          <a:solidFill>
            <a:schemeClr val="accent6">
              <a:lumMod val="60000"/>
              <a:lumOff val="4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p:cNvSpPr/>
          <p:nvPr/>
        </p:nvSpPr>
        <p:spPr>
          <a:xfrm>
            <a:off x="6811890" y="2333171"/>
            <a:ext cx="1570110" cy="954107"/>
          </a:xfrm>
          <a:prstGeom prst="rect">
            <a:avLst/>
          </a:prstGeom>
        </p:spPr>
        <p:txBody>
          <a:bodyPr wrap="none">
            <a:spAutoFit/>
          </a:bodyPr>
          <a:lstStyle/>
          <a:p>
            <a:pPr lvl="1" indent="-457200" algn="ctr"/>
            <a:r>
              <a:rPr lang="en-US" sz="2800" b="1" dirty="0" smtClean="0">
                <a:solidFill>
                  <a:schemeClr val="tx2">
                    <a:lumMod val="60000"/>
                    <a:lumOff val="40000"/>
                  </a:schemeClr>
                </a:solidFill>
                <a:latin typeface="+mj-lt"/>
              </a:rPr>
              <a:t>more</a:t>
            </a:r>
          </a:p>
          <a:p>
            <a:pPr lvl="1" indent="-457200" algn="ctr"/>
            <a:r>
              <a:rPr lang="en-US" sz="2800" b="1" dirty="0" smtClean="0">
                <a:solidFill>
                  <a:schemeClr val="tx2">
                    <a:lumMod val="60000"/>
                    <a:lumOff val="40000"/>
                  </a:schemeClr>
                </a:solidFill>
                <a:latin typeface="+mj-lt"/>
              </a:rPr>
              <a:t>instances</a:t>
            </a:r>
            <a:endParaRPr lang="en-US" sz="2800" b="1" dirty="0" smtClean="0">
              <a:solidFill>
                <a:schemeClr val="tx2">
                  <a:lumMod val="60000"/>
                  <a:lumOff val="40000"/>
                </a:schemeClr>
              </a:solidFill>
              <a:latin typeface="+mj-lt"/>
            </a:endParaRPr>
          </a:p>
        </p:txBody>
      </p:sp>
      <p:sp>
        <p:nvSpPr>
          <p:cNvPr id="52" name="Rectangle 51"/>
          <p:cNvSpPr/>
          <p:nvPr/>
        </p:nvSpPr>
        <p:spPr>
          <a:xfrm>
            <a:off x="6944491" y="4333221"/>
            <a:ext cx="1437509" cy="523220"/>
          </a:xfrm>
          <a:prstGeom prst="rect">
            <a:avLst/>
          </a:prstGeom>
        </p:spPr>
        <p:txBody>
          <a:bodyPr wrap="none">
            <a:spAutoFit/>
          </a:bodyPr>
          <a:lstStyle/>
          <a:p>
            <a:pPr lvl="1" indent="-457200"/>
            <a:r>
              <a:rPr lang="en-US" sz="2800" b="1" dirty="0" smtClean="0">
                <a:solidFill>
                  <a:srgbClr val="C00000"/>
                </a:solidFill>
                <a:latin typeface="+mj-lt"/>
              </a:rPr>
              <a:t>patterns</a:t>
            </a:r>
          </a:p>
        </p:txBody>
      </p:sp>
      <p:sp>
        <p:nvSpPr>
          <p:cNvPr id="28" name="Rectangle 27"/>
          <p:cNvSpPr/>
          <p:nvPr/>
        </p:nvSpPr>
        <p:spPr>
          <a:xfrm>
            <a:off x="457200" y="1447800"/>
            <a:ext cx="2133600" cy="523220"/>
          </a:xfrm>
          <a:prstGeom prst="rect">
            <a:avLst/>
          </a:prstGeom>
        </p:spPr>
        <p:txBody>
          <a:bodyPr wrap="square">
            <a:spAutoFit/>
          </a:bodyPr>
          <a:lstStyle/>
          <a:p>
            <a:pPr lvl="1" indent="-457200" algn="ctr"/>
            <a:r>
              <a:rPr lang="en-US" sz="2800" b="1" dirty="0" smtClean="0">
                <a:latin typeface="+mj-lt"/>
              </a:rPr>
              <a:t>INPUT</a:t>
            </a:r>
            <a:endParaRPr lang="en-US" sz="2800" b="1" dirty="0" smtClean="0">
              <a:latin typeface="+mj-lt"/>
            </a:endParaRPr>
          </a:p>
        </p:txBody>
      </p:sp>
      <p:sp>
        <p:nvSpPr>
          <p:cNvPr id="29" name="Rounded Rectangle 28"/>
          <p:cNvSpPr/>
          <p:nvPr/>
        </p:nvSpPr>
        <p:spPr>
          <a:xfrm>
            <a:off x="6477000" y="1971020"/>
            <a:ext cx="2209800" cy="3581400"/>
          </a:xfrm>
          <a:prstGeom prst="round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a:off x="6477000" y="1447800"/>
            <a:ext cx="2133600" cy="523220"/>
          </a:xfrm>
          <a:prstGeom prst="rect">
            <a:avLst/>
          </a:prstGeom>
        </p:spPr>
        <p:txBody>
          <a:bodyPr wrap="square">
            <a:spAutoFit/>
          </a:bodyPr>
          <a:lstStyle/>
          <a:p>
            <a:pPr lvl="1" indent="-457200" algn="ctr"/>
            <a:r>
              <a:rPr lang="en-US" sz="2800" b="1" dirty="0" smtClean="0">
                <a:latin typeface="+mj-lt"/>
              </a:rPr>
              <a:t>OUTPUT</a:t>
            </a:r>
            <a:endParaRPr lang="en-US" sz="2800" b="1" dirty="0" smtClean="0">
              <a:latin typeface="+mj-lt"/>
            </a:endParaRPr>
          </a:p>
        </p:txBody>
      </p:sp>
      <p:cxnSp>
        <p:nvCxnSpPr>
          <p:cNvPr id="31" name="Straight Arrow Connector 30"/>
          <p:cNvCxnSpPr/>
          <p:nvPr/>
        </p:nvCxnSpPr>
        <p:spPr>
          <a:xfrm>
            <a:off x="2819400" y="3004937"/>
            <a:ext cx="596422" cy="426900"/>
          </a:xfrm>
          <a:prstGeom prst="straightConnector1">
            <a:avLst/>
          </a:prstGeom>
          <a:ln w="57150">
            <a:solidFill>
              <a:schemeClr val="bg1">
                <a:lumMod val="50000"/>
              </a:schemeClr>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flipV="1">
            <a:off x="2819400" y="3859091"/>
            <a:ext cx="533400" cy="474129"/>
          </a:xfrm>
          <a:prstGeom prst="straightConnector1">
            <a:avLst/>
          </a:prstGeom>
          <a:ln w="57150">
            <a:solidFill>
              <a:schemeClr val="bg1">
                <a:lumMod val="50000"/>
              </a:schemeClr>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p:nvPr/>
        </p:nvCxnSpPr>
        <p:spPr>
          <a:xfrm>
            <a:off x="5791200" y="3854622"/>
            <a:ext cx="596422" cy="426900"/>
          </a:xfrm>
          <a:prstGeom prst="straightConnector1">
            <a:avLst/>
          </a:prstGeom>
          <a:ln w="57150">
            <a:solidFill>
              <a:schemeClr val="bg1">
                <a:lumMod val="50000"/>
              </a:schemeClr>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p:nvPr/>
        </p:nvCxnSpPr>
        <p:spPr>
          <a:xfrm flipV="1">
            <a:off x="5791200" y="2961620"/>
            <a:ext cx="533400" cy="474129"/>
          </a:xfrm>
          <a:prstGeom prst="straightConnector1">
            <a:avLst/>
          </a:prstGeom>
          <a:ln w="57150">
            <a:solidFill>
              <a:schemeClr val="bg1">
                <a:lumMod val="50000"/>
              </a:schemeClr>
            </a:solidFill>
            <a:tailEnd type="arrow" w="lg" len="med"/>
          </a:ln>
        </p:spPr>
        <p:style>
          <a:lnRef idx="1">
            <a:schemeClr val="accent1"/>
          </a:lnRef>
          <a:fillRef idx="0">
            <a:schemeClr val="accent1"/>
          </a:fillRef>
          <a:effectRef idx="0">
            <a:schemeClr val="accent1"/>
          </a:effectRef>
          <a:fontRef idx="minor">
            <a:schemeClr val="tx1"/>
          </a:fontRef>
        </p:style>
      </p:cxnSp>
      <p:grpSp>
        <p:nvGrpSpPr>
          <p:cNvPr id="2" name="Group 24"/>
          <p:cNvGrpSpPr>
            <a:grpSpLocks noChangeAspect="1"/>
          </p:cNvGrpSpPr>
          <p:nvPr/>
        </p:nvGrpSpPr>
        <p:grpSpPr bwMode="auto">
          <a:xfrm>
            <a:off x="3657600" y="2895600"/>
            <a:ext cx="1905000" cy="1968500"/>
            <a:chOff x="1935" y="2205"/>
            <a:chExt cx="889" cy="919"/>
          </a:xfrm>
        </p:grpSpPr>
        <p:sp>
          <p:nvSpPr>
            <p:cNvPr id="66" name="AutoShape 23"/>
            <p:cNvSpPr>
              <a:spLocks noChangeAspect="1" noChangeArrowheads="1" noTextEdit="1"/>
            </p:cNvSpPr>
            <p:nvPr/>
          </p:nvSpPr>
          <p:spPr bwMode="auto">
            <a:xfrm>
              <a:off x="1935" y="2205"/>
              <a:ext cx="889" cy="919"/>
            </a:xfrm>
            <a:prstGeom prst="rect">
              <a:avLst/>
            </a:prstGeom>
            <a:noFill/>
            <a:ln w="9525">
              <a:noFill/>
              <a:miter lim="800000"/>
              <a:headEnd/>
              <a:tailEnd/>
            </a:ln>
          </p:spPr>
          <p:txBody>
            <a:bodyPr/>
            <a:lstStyle/>
            <a:p>
              <a:endParaRPr lang="en-US"/>
            </a:p>
          </p:txBody>
        </p:sp>
        <p:sp>
          <p:nvSpPr>
            <p:cNvPr id="67" name="Freeform 29"/>
            <p:cNvSpPr>
              <a:spLocks/>
            </p:cNvSpPr>
            <p:nvPr/>
          </p:nvSpPr>
          <p:spPr bwMode="auto">
            <a:xfrm>
              <a:off x="2439" y="2415"/>
              <a:ext cx="203" cy="266"/>
            </a:xfrm>
            <a:custGeom>
              <a:avLst/>
              <a:gdLst>
                <a:gd name="T0" fmla="*/ 1 w 405"/>
                <a:gd name="T1" fmla="*/ 1 h 532"/>
                <a:gd name="T2" fmla="*/ 0 w 405"/>
                <a:gd name="T3" fmla="*/ 1 h 532"/>
                <a:gd name="T4" fmla="*/ 1 w 405"/>
                <a:gd name="T5" fmla="*/ 1 h 532"/>
                <a:gd name="T6" fmla="*/ 1 w 405"/>
                <a:gd name="T7" fmla="*/ 1 h 532"/>
                <a:gd name="T8" fmla="*/ 1 w 405"/>
                <a:gd name="T9" fmla="*/ 1 h 532"/>
                <a:gd name="T10" fmla="*/ 1 w 405"/>
                <a:gd name="T11" fmla="*/ 0 h 532"/>
                <a:gd name="T12" fmla="*/ 1 w 405"/>
                <a:gd name="T13" fmla="*/ 1 h 532"/>
                <a:gd name="T14" fmla="*/ 0 60000 65536"/>
                <a:gd name="T15" fmla="*/ 0 60000 65536"/>
                <a:gd name="T16" fmla="*/ 0 60000 65536"/>
                <a:gd name="T17" fmla="*/ 0 60000 65536"/>
                <a:gd name="T18" fmla="*/ 0 60000 65536"/>
                <a:gd name="T19" fmla="*/ 0 60000 65536"/>
                <a:gd name="T20" fmla="*/ 0 60000 65536"/>
                <a:gd name="T21" fmla="*/ 0 w 405"/>
                <a:gd name="T22" fmla="*/ 0 h 532"/>
                <a:gd name="T23" fmla="*/ 405 w 405"/>
                <a:gd name="T24" fmla="*/ 532 h 5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05" h="532">
                  <a:moveTo>
                    <a:pt x="116" y="209"/>
                  </a:moveTo>
                  <a:lnTo>
                    <a:pt x="0" y="475"/>
                  </a:lnTo>
                  <a:lnTo>
                    <a:pt x="87" y="532"/>
                  </a:lnTo>
                  <a:lnTo>
                    <a:pt x="289" y="325"/>
                  </a:lnTo>
                  <a:lnTo>
                    <a:pt x="405" y="59"/>
                  </a:lnTo>
                  <a:lnTo>
                    <a:pt x="317" y="0"/>
                  </a:lnTo>
                  <a:lnTo>
                    <a:pt x="116" y="209"/>
                  </a:lnTo>
                  <a:close/>
                </a:path>
              </a:pathLst>
            </a:custGeom>
            <a:solidFill>
              <a:srgbClr val="FFFFFF"/>
            </a:solidFill>
            <a:ln w="9525">
              <a:noFill/>
              <a:round/>
              <a:headEnd/>
              <a:tailEnd/>
            </a:ln>
          </p:spPr>
          <p:txBody>
            <a:bodyPr/>
            <a:lstStyle/>
            <a:p>
              <a:endParaRPr lang="ja-JP" altLang="en-US"/>
            </a:p>
          </p:txBody>
        </p:sp>
        <p:sp>
          <p:nvSpPr>
            <p:cNvPr id="68" name="Freeform 30"/>
            <p:cNvSpPr>
              <a:spLocks/>
            </p:cNvSpPr>
            <p:nvPr/>
          </p:nvSpPr>
          <p:spPr bwMode="auto">
            <a:xfrm>
              <a:off x="2408" y="2447"/>
              <a:ext cx="265" cy="201"/>
            </a:xfrm>
            <a:custGeom>
              <a:avLst/>
              <a:gdLst>
                <a:gd name="T0" fmla="*/ 1 w 530"/>
                <a:gd name="T1" fmla="*/ 0 h 403"/>
                <a:gd name="T2" fmla="*/ 1 w 530"/>
                <a:gd name="T3" fmla="*/ 0 h 403"/>
                <a:gd name="T4" fmla="*/ 1 w 530"/>
                <a:gd name="T5" fmla="*/ 0 h 403"/>
                <a:gd name="T6" fmla="*/ 1 w 530"/>
                <a:gd name="T7" fmla="*/ 0 h 403"/>
                <a:gd name="T8" fmla="*/ 1 w 530"/>
                <a:gd name="T9" fmla="*/ 0 h 403"/>
                <a:gd name="T10" fmla="*/ 0 w 530"/>
                <a:gd name="T11" fmla="*/ 0 h 403"/>
                <a:gd name="T12" fmla="*/ 1 w 530"/>
                <a:gd name="T13" fmla="*/ 0 h 403"/>
                <a:gd name="T14" fmla="*/ 0 60000 65536"/>
                <a:gd name="T15" fmla="*/ 0 60000 65536"/>
                <a:gd name="T16" fmla="*/ 0 60000 65536"/>
                <a:gd name="T17" fmla="*/ 0 60000 65536"/>
                <a:gd name="T18" fmla="*/ 0 60000 65536"/>
                <a:gd name="T19" fmla="*/ 0 60000 65536"/>
                <a:gd name="T20" fmla="*/ 0 60000 65536"/>
                <a:gd name="T21" fmla="*/ 0 w 530"/>
                <a:gd name="T22" fmla="*/ 0 h 403"/>
                <a:gd name="T23" fmla="*/ 530 w 530"/>
                <a:gd name="T24" fmla="*/ 403 h 40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30" h="403">
                  <a:moveTo>
                    <a:pt x="207" y="287"/>
                  </a:moveTo>
                  <a:lnTo>
                    <a:pt x="473" y="403"/>
                  </a:lnTo>
                  <a:lnTo>
                    <a:pt x="530" y="317"/>
                  </a:lnTo>
                  <a:lnTo>
                    <a:pt x="323" y="116"/>
                  </a:lnTo>
                  <a:lnTo>
                    <a:pt x="57" y="0"/>
                  </a:lnTo>
                  <a:lnTo>
                    <a:pt x="0" y="85"/>
                  </a:lnTo>
                  <a:lnTo>
                    <a:pt x="207" y="287"/>
                  </a:lnTo>
                  <a:close/>
                </a:path>
              </a:pathLst>
            </a:custGeom>
            <a:solidFill>
              <a:srgbClr val="FFFFFF"/>
            </a:solidFill>
            <a:ln w="9525">
              <a:noFill/>
              <a:round/>
              <a:headEnd/>
              <a:tailEnd/>
            </a:ln>
          </p:spPr>
          <p:txBody>
            <a:bodyPr/>
            <a:lstStyle/>
            <a:p>
              <a:endParaRPr lang="ja-JP" altLang="en-US"/>
            </a:p>
          </p:txBody>
        </p:sp>
        <p:sp>
          <p:nvSpPr>
            <p:cNvPr id="69" name="Freeform 31"/>
            <p:cNvSpPr>
              <a:spLocks/>
            </p:cNvSpPr>
            <p:nvPr/>
          </p:nvSpPr>
          <p:spPr bwMode="auto">
            <a:xfrm>
              <a:off x="2488" y="2403"/>
              <a:ext cx="105" cy="289"/>
            </a:xfrm>
            <a:custGeom>
              <a:avLst/>
              <a:gdLst>
                <a:gd name="T0" fmla="*/ 0 w 211"/>
                <a:gd name="T1" fmla="*/ 1 h 578"/>
                <a:gd name="T2" fmla="*/ 0 w 211"/>
                <a:gd name="T3" fmla="*/ 1 h 578"/>
                <a:gd name="T4" fmla="*/ 0 w 211"/>
                <a:gd name="T5" fmla="*/ 1 h 578"/>
                <a:gd name="T6" fmla="*/ 0 w 211"/>
                <a:gd name="T7" fmla="*/ 1 h 578"/>
                <a:gd name="T8" fmla="*/ 0 w 211"/>
                <a:gd name="T9" fmla="*/ 0 h 578"/>
                <a:gd name="T10" fmla="*/ 0 w 211"/>
                <a:gd name="T11" fmla="*/ 1 h 578"/>
                <a:gd name="T12" fmla="*/ 0 w 211"/>
                <a:gd name="T13" fmla="*/ 1 h 578"/>
                <a:gd name="T14" fmla="*/ 0 60000 65536"/>
                <a:gd name="T15" fmla="*/ 0 60000 65536"/>
                <a:gd name="T16" fmla="*/ 0 60000 65536"/>
                <a:gd name="T17" fmla="*/ 0 60000 65536"/>
                <a:gd name="T18" fmla="*/ 0 60000 65536"/>
                <a:gd name="T19" fmla="*/ 0 60000 65536"/>
                <a:gd name="T20" fmla="*/ 0 60000 65536"/>
                <a:gd name="T21" fmla="*/ 0 w 211"/>
                <a:gd name="T22" fmla="*/ 0 h 578"/>
                <a:gd name="T23" fmla="*/ 211 w 211"/>
                <a:gd name="T24" fmla="*/ 578 h 57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1" h="578">
                  <a:moveTo>
                    <a:pt x="4" y="309"/>
                  </a:moveTo>
                  <a:lnTo>
                    <a:pt x="109" y="578"/>
                  </a:lnTo>
                  <a:lnTo>
                    <a:pt x="211" y="559"/>
                  </a:lnTo>
                  <a:lnTo>
                    <a:pt x="207" y="270"/>
                  </a:lnTo>
                  <a:lnTo>
                    <a:pt x="102" y="0"/>
                  </a:lnTo>
                  <a:lnTo>
                    <a:pt x="0" y="20"/>
                  </a:lnTo>
                  <a:lnTo>
                    <a:pt x="4" y="309"/>
                  </a:lnTo>
                  <a:close/>
                </a:path>
              </a:pathLst>
            </a:custGeom>
            <a:solidFill>
              <a:srgbClr val="FFFFFF"/>
            </a:solidFill>
            <a:ln w="9525">
              <a:noFill/>
              <a:round/>
              <a:headEnd/>
              <a:tailEnd/>
            </a:ln>
          </p:spPr>
          <p:txBody>
            <a:bodyPr/>
            <a:lstStyle/>
            <a:p>
              <a:endParaRPr lang="ja-JP" altLang="en-US"/>
            </a:p>
          </p:txBody>
        </p:sp>
        <p:sp>
          <p:nvSpPr>
            <p:cNvPr id="70" name="Freeform 32"/>
            <p:cNvSpPr>
              <a:spLocks/>
            </p:cNvSpPr>
            <p:nvPr/>
          </p:nvSpPr>
          <p:spPr bwMode="auto">
            <a:xfrm>
              <a:off x="2396" y="2495"/>
              <a:ext cx="289" cy="105"/>
            </a:xfrm>
            <a:custGeom>
              <a:avLst/>
              <a:gdLst>
                <a:gd name="T0" fmla="*/ 0 w 579"/>
                <a:gd name="T1" fmla="*/ 0 h 211"/>
                <a:gd name="T2" fmla="*/ 1 w 579"/>
                <a:gd name="T3" fmla="*/ 0 h 211"/>
                <a:gd name="T4" fmla="*/ 1 w 579"/>
                <a:gd name="T5" fmla="*/ 0 h 211"/>
                <a:gd name="T6" fmla="*/ 0 w 579"/>
                <a:gd name="T7" fmla="*/ 0 h 211"/>
                <a:gd name="T8" fmla="*/ 0 w 579"/>
                <a:gd name="T9" fmla="*/ 0 h 211"/>
                <a:gd name="T10" fmla="*/ 0 w 579"/>
                <a:gd name="T11" fmla="*/ 0 h 211"/>
                <a:gd name="T12" fmla="*/ 0 w 579"/>
                <a:gd name="T13" fmla="*/ 0 h 211"/>
                <a:gd name="T14" fmla="*/ 0 60000 65536"/>
                <a:gd name="T15" fmla="*/ 0 60000 65536"/>
                <a:gd name="T16" fmla="*/ 0 60000 65536"/>
                <a:gd name="T17" fmla="*/ 0 60000 65536"/>
                <a:gd name="T18" fmla="*/ 0 60000 65536"/>
                <a:gd name="T19" fmla="*/ 0 60000 65536"/>
                <a:gd name="T20" fmla="*/ 0 60000 65536"/>
                <a:gd name="T21" fmla="*/ 0 w 579"/>
                <a:gd name="T22" fmla="*/ 0 h 211"/>
                <a:gd name="T23" fmla="*/ 579 w 579"/>
                <a:gd name="T24" fmla="*/ 211 h 21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79" h="211">
                  <a:moveTo>
                    <a:pt x="309" y="207"/>
                  </a:moveTo>
                  <a:lnTo>
                    <a:pt x="579" y="102"/>
                  </a:lnTo>
                  <a:lnTo>
                    <a:pt x="559" y="0"/>
                  </a:lnTo>
                  <a:lnTo>
                    <a:pt x="270" y="4"/>
                  </a:lnTo>
                  <a:lnTo>
                    <a:pt x="0" y="109"/>
                  </a:lnTo>
                  <a:lnTo>
                    <a:pt x="20" y="211"/>
                  </a:lnTo>
                  <a:lnTo>
                    <a:pt x="309" y="207"/>
                  </a:lnTo>
                  <a:close/>
                </a:path>
              </a:pathLst>
            </a:custGeom>
            <a:solidFill>
              <a:srgbClr val="FFFFFF"/>
            </a:solidFill>
            <a:ln w="9525">
              <a:noFill/>
              <a:round/>
              <a:headEnd/>
              <a:tailEnd/>
            </a:ln>
          </p:spPr>
          <p:txBody>
            <a:bodyPr/>
            <a:lstStyle/>
            <a:p>
              <a:endParaRPr lang="ja-JP" altLang="en-US"/>
            </a:p>
          </p:txBody>
        </p:sp>
        <p:sp>
          <p:nvSpPr>
            <p:cNvPr id="71" name="Freeform 33"/>
            <p:cNvSpPr>
              <a:spLocks/>
            </p:cNvSpPr>
            <p:nvPr/>
          </p:nvSpPr>
          <p:spPr bwMode="auto">
            <a:xfrm>
              <a:off x="2437" y="2444"/>
              <a:ext cx="208" cy="207"/>
            </a:xfrm>
            <a:custGeom>
              <a:avLst/>
              <a:gdLst>
                <a:gd name="T0" fmla="*/ 1 w 416"/>
                <a:gd name="T1" fmla="*/ 1 h 414"/>
                <a:gd name="T2" fmla="*/ 1 w 416"/>
                <a:gd name="T3" fmla="*/ 1 h 414"/>
                <a:gd name="T4" fmla="*/ 1 w 416"/>
                <a:gd name="T5" fmla="*/ 1 h 414"/>
                <a:gd name="T6" fmla="*/ 0 w 416"/>
                <a:gd name="T7" fmla="*/ 1 h 414"/>
                <a:gd name="T8" fmla="*/ 1 w 416"/>
                <a:gd name="T9" fmla="*/ 1 h 414"/>
                <a:gd name="T10" fmla="*/ 1 w 416"/>
                <a:gd name="T11" fmla="*/ 1 h 414"/>
                <a:gd name="T12" fmla="*/ 1 w 416"/>
                <a:gd name="T13" fmla="*/ 1 h 414"/>
                <a:gd name="T14" fmla="*/ 1 w 416"/>
                <a:gd name="T15" fmla="*/ 1 h 414"/>
                <a:gd name="T16" fmla="*/ 1 w 416"/>
                <a:gd name="T17" fmla="*/ 1 h 414"/>
                <a:gd name="T18" fmla="*/ 1 w 416"/>
                <a:gd name="T19" fmla="*/ 1 h 414"/>
                <a:gd name="T20" fmla="*/ 1 w 416"/>
                <a:gd name="T21" fmla="*/ 1 h 414"/>
                <a:gd name="T22" fmla="*/ 1 w 416"/>
                <a:gd name="T23" fmla="*/ 1 h 414"/>
                <a:gd name="T24" fmla="*/ 1 w 416"/>
                <a:gd name="T25" fmla="*/ 1 h 414"/>
                <a:gd name="T26" fmla="*/ 1 w 416"/>
                <a:gd name="T27" fmla="*/ 1 h 414"/>
                <a:gd name="T28" fmla="*/ 1 w 416"/>
                <a:gd name="T29" fmla="*/ 1 h 414"/>
                <a:gd name="T30" fmla="*/ 1 w 416"/>
                <a:gd name="T31" fmla="*/ 1 h 414"/>
                <a:gd name="T32" fmla="*/ 1 w 416"/>
                <a:gd name="T33" fmla="*/ 1 h 414"/>
                <a:gd name="T34" fmla="*/ 1 w 416"/>
                <a:gd name="T35" fmla="*/ 1 h 414"/>
                <a:gd name="T36" fmla="*/ 1 w 416"/>
                <a:gd name="T37" fmla="*/ 1 h 414"/>
                <a:gd name="T38" fmla="*/ 1 w 416"/>
                <a:gd name="T39" fmla="*/ 1 h 414"/>
                <a:gd name="T40" fmla="*/ 1 w 416"/>
                <a:gd name="T41" fmla="*/ 1 h 414"/>
                <a:gd name="T42" fmla="*/ 1 w 416"/>
                <a:gd name="T43" fmla="*/ 1 h 414"/>
                <a:gd name="T44" fmla="*/ 1 w 416"/>
                <a:gd name="T45" fmla="*/ 1 h 414"/>
                <a:gd name="T46" fmla="*/ 1 w 416"/>
                <a:gd name="T47" fmla="*/ 1 h 414"/>
                <a:gd name="T48" fmla="*/ 1 w 416"/>
                <a:gd name="T49" fmla="*/ 1 h 414"/>
                <a:gd name="T50" fmla="*/ 1 w 416"/>
                <a:gd name="T51" fmla="*/ 1 h 414"/>
                <a:gd name="T52" fmla="*/ 1 w 416"/>
                <a:gd name="T53" fmla="*/ 1 h 414"/>
                <a:gd name="T54" fmla="*/ 1 w 416"/>
                <a:gd name="T55" fmla="*/ 1 h 414"/>
                <a:gd name="T56" fmla="*/ 1 w 416"/>
                <a:gd name="T57" fmla="*/ 1 h 414"/>
                <a:gd name="T58" fmla="*/ 1 w 416"/>
                <a:gd name="T59" fmla="*/ 1 h 414"/>
                <a:gd name="T60" fmla="*/ 1 w 416"/>
                <a:gd name="T61" fmla="*/ 1 h 414"/>
                <a:gd name="T62" fmla="*/ 1 w 416"/>
                <a:gd name="T63" fmla="*/ 1 h 414"/>
                <a:gd name="T64" fmla="*/ 1 w 416"/>
                <a:gd name="T65" fmla="*/ 1 h 414"/>
                <a:gd name="T66" fmla="*/ 1 w 416"/>
                <a:gd name="T67" fmla="*/ 1 h 414"/>
                <a:gd name="T68" fmla="*/ 1 w 416"/>
                <a:gd name="T69" fmla="*/ 1 h 414"/>
                <a:gd name="T70" fmla="*/ 1 w 416"/>
                <a:gd name="T71" fmla="*/ 1 h 414"/>
                <a:gd name="T72" fmla="*/ 1 w 416"/>
                <a:gd name="T73" fmla="*/ 1 h 414"/>
                <a:gd name="T74" fmla="*/ 1 w 416"/>
                <a:gd name="T75" fmla="*/ 1 h 414"/>
                <a:gd name="T76" fmla="*/ 1 w 416"/>
                <a:gd name="T77" fmla="*/ 0 h 414"/>
                <a:gd name="T78" fmla="*/ 1 w 416"/>
                <a:gd name="T79" fmla="*/ 1 h 414"/>
                <a:gd name="T80" fmla="*/ 1 w 416"/>
                <a:gd name="T81" fmla="*/ 1 h 414"/>
                <a:gd name="T82" fmla="*/ 1 w 416"/>
                <a:gd name="T83" fmla="*/ 1 h 414"/>
                <a:gd name="T84" fmla="*/ 1 w 416"/>
                <a:gd name="T85" fmla="*/ 1 h 414"/>
                <a:gd name="T86" fmla="*/ 1 w 416"/>
                <a:gd name="T87" fmla="*/ 1 h 414"/>
                <a:gd name="T88" fmla="*/ 1 w 416"/>
                <a:gd name="T89" fmla="*/ 1 h 414"/>
                <a:gd name="T90" fmla="*/ 1 w 416"/>
                <a:gd name="T91" fmla="*/ 1 h 414"/>
                <a:gd name="T92" fmla="*/ 1 w 416"/>
                <a:gd name="T93" fmla="*/ 1 h 414"/>
                <a:gd name="T94" fmla="*/ 1 w 416"/>
                <a:gd name="T95" fmla="*/ 1 h 414"/>
                <a:gd name="T96" fmla="*/ 1 w 416"/>
                <a:gd name="T97" fmla="*/ 1 h 414"/>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416"/>
                <a:gd name="T148" fmla="*/ 0 h 414"/>
                <a:gd name="T149" fmla="*/ 416 w 416"/>
                <a:gd name="T150" fmla="*/ 414 h 414"/>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416" h="414">
                  <a:moveTo>
                    <a:pt x="36" y="91"/>
                  </a:moveTo>
                  <a:lnTo>
                    <a:pt x="16" y="129"/>
                  </a:lnTo>
                  <a:lnTo>
                    <a:pt x="4" y="168"/>
                  </a:lnTo>
                  <a:lnTo>
                    <a:pt x="0" y="207"/>
                  </a:lnTo>
                  <a:lnTo>
                    <a:pt x="6" y="248"/>
                  </a:lnTo>
                  <a:lnTo>
                    <a:pt x="16" y="286"/>
                  </a:lnTo>
                  <a:lnTo>
                    <a:pt x="36" y="321"/>
                  </a:lnTo>
                  <a:lnTo>
                    <a:pt x="61" y="354"/>
                  </a:lnTo>
                  <a:lnTo>
                    <a:pt x="93" y="380"/>
                  </a:lnTo>
                  <a:lnTo>
                    <a:pt x="111" y="391"/>
                  </a:lnTo>
                  <a:lnTo>
                    <a:pt x="131" y="400"/>
                  </a:lnTo>
                  <a:lnTo>
                    <a:pt x="148" y="407"/>
                  </a:lnTo>
                  <a:lnTo>
                    <a:pt x="168" y="411"/>
                  </a:lnTo>
                  <a:lnTo>
                    <a:pt x="189" y="414"/>
                  </a:lnTo>
                  <a:lnTo>
                    <a:pt x="209" y="414"/>
                  </a:lnTo>
                  <a:lnTo>
                    <a:pt x="229" y="414"/>
                  </a:lnTo>
                  <a:lnTo>
                    <a:pt x="248" y="411"/>
                  </a:lnTo>
                  <a:lnTo>
                    <a:pt x="268" y="405"/>
                  </a:lnTo>
                  <a:lnTo>
                    <a:pt x="286" y="400"/>
                  </a:lnTo>
                  <a:lnTo>
                    <a:pt x="304" y="391"/>
                  </a:lnTo>
                  <a:lnTo>
                    <a:pt x="322" y="380"/>
                  </a:lnTo>
                  <a:lnTo>
                    <a:pt x="338" y="370"/>
                  </a:lnTo>
                  <a:lnTo>
                    <a:pt x="354" y="355"/>
                  </a:lnTo>
                  <a:lnTo>
                    <a:pt x="368" y="339"/>
                  </a:lnTo>
                  <a:lnTo>
                    <a:pt x="380" y="323"/>
                  </a:lnTo>
                  <a:lnTo>
                    <a:pt x="400" y="286"/>
                  </a:lnTo>
                  <a:lnTo>
                    <a:pt x="413" y="248"/>
                  </a:lnTo>
                  <a:lnTo>
                    <a:pt x="416" y="207"/>
                  </a:lnTo>
                  <a:lnTo>
                    <a:pt x="411" y="168"/>
                  </a:lnTo>
                  <a:lnTo>
                    <a:pt x="400" y="131"/>
                  </a:lnTo>
                  <a:lnTo>
                    <a:pt x="380" y="95"/>
                  </a:lnTo>
                  <a:lnTo>
                    <a:pt x="355" y="63"/>
                  </a:lnTo>
                  <a:lnTo>
                    <a:pt x="323" y="36"/>
                  </a:lnTo>
                  <a:lnTo>
                    <a:pt x="306" y="25"/>
                  </a:lnTo>
                  <a:lnTo>
                    <a:pt x="286" y="16"/>
                  </a:lnTo>
                  <a:lnTo>
                    <a:pt x="268" y="9"/>
                  </a:lnTo>
                  <a:lnTo>
                    <a:pt x="248" y="4"/>
                  </a:lnTo>
                  <a:lnTo>
                    <a:pt x="227" y="2"/>
                  </a:lnTo>
                  <a:lnTo>
                    <a:pt x="207" y="0"/>
                  </a:lnTo>
                  <a:lnTo>
                    <a:pt x="188" y="2"/>
                  </a:lnTo>
                  <a:lnTo>
                    <a:pt x="168" y="4"/>
                  </a:lnTo>
                  <a:lnTo>
                    <a:pt x="148" y="9"/>
                  </a:lnTo>
                  <a:lnTo>
                    <a:pt x="131" y="15"/>
                  </a:lnTo>
                  <a:lnTo>
                    <a:pt x="113" y="23"/>
                  </a:lnTo>
                  <a:lnTo>
                    <a:pt x="95" y="34"/>
                  </a:lnTo>
                  <a:lnTo>
                    <a:pt x="79" y="45"/>
                  </a:lnTo>
                  <a:lnTo>
                    <a:pt x="63" y="59"/>
                  </a:lnTo>
                  <a:lnTo>
                    <a:pt x="48" y="75"/>
                  </a:lnTo>
                  <a:lnTo>
                    <a:pt x="36" y="91"/>
                  </a:lnTo>
                  <a:close/>
                </a:path>
              </a:pathLst>
            </a:custGeom>
            <a:solidFill>
              <a:srgbClr val="FFFFFF"/>
            </a:solidFill>
            <a:ln w="9525">
              <a:noFill/>
              <a:round/>
              <a:headEnd/>
              <a:tailEnd/>
            </a:ln>
          </p:spPr>
          <p:txBody>
            <a:bodyPr/>
            <a:lstStyle/>
            <a:p>
              <a:endParaRPr lang="ja-JP" altLang="en-US"/>
            </a:p>
          </p:txBody>
        </p:sp>
        <p:sp>
          <p:nvSpPr>
            <p:cNvPr id="72" name="Freeform 34"/>
            <p:cNvSpPr>
              <a:spLocks noEditPoints="1"/>
            </p:cNvSpPr>
            <p:nvPr/>
          </p:nvSpPr>
          <p:spPr bwMode="auto">
            <a:xfrm>
              <a:off x="2413" y="2419"/>
              <a:ext cx="256" cy="257"/>
            </a:xfrm>
            <a:custGeom>
              <a:avLst/>
              <a:gdLst>
                <a:gd name="T0" fmla="*/ 1 w 512"/>
                <a:gd name="T1" fmla="*/ 1 h 514"/>
                <a:gd name="T2" fmla="*/ 1 w 512"/>
                <a:gd name="T3" fmla="*/ 1 h 514"/>
                <a:gd name="T4" fmla="*/ 1 w 512"/>
                <a:gd name="T5" fmla="*/ 1 h 514"/>
                <a:gd name="T6" fmla="*/ 1 w 512"/>
                <a:gd name="T7" fmla="*/ 1 h 514"/>
                <a:gd name="T8" fmla="*/ 1 w 512"/>
                <a:gd name="T9" fmla="*/ 1 h 514"/>
                <a:gd name="T10" fmla="*/ 1 w 512"/>
                <a:gd name="T11" fmla="*/ 1 h 514"/>
                <a:gd name="T12" fmla="*/ 1 w 512"/>
                <a:gd name="T13" fmla="*/ 1 h 514"/>
                <a:gd name="T14" fmla="*/ 1 w 512"/>
                <a:gd name="T15" fmla="*/ 1 h 514"/>
                <a:gd name="T16" fmla="*/ 1 w 512"/>
                <a:gd name="T17" fmla="*/ 1 h 514"/>
                <a:gd name="T18" fmla="*/ 1 w 512"/>
                <a:gd name="T19" fmla="*/ 1 h 514"/>
                <a:gd name="T20" fmla="*/ 1 w 512"/>
                <a:gd name="T21" fmla="*/ 1 h 514"/>
                <a:gd name="T22" fmla="*/ 1 w 512"/>
                <a:gd name="T23" fmla="*/ 1 h 514"/>
                <a:gd name="T24" fmla="*/ 1 w 512"/>
                <a:gd name="T25" fmla="*/ 1 h 514"/>
                <a:gd name="T26" fmla="*/ 1 w 512"/>
                <a:gd name="T27" fmla="*/ 1 h 514"/>
                <a:gd name="T28" fmla="*/ 1 w 512"/>
                <a:gd name="T29" fmla="*/ 1 h 514"/>
                <a:gd name="T30" fmla="*/ 1 w 512"/>
                <a:gd name="T31" fmla="*/ 1 h 514"/>
                <a:gd name="T32" fmla="*/ 1 w 512"/>
                <a:gd name="T33" fmla="*/ 1 h 514"/>
                <a:gd name="T34" fmla="*/ 1 w 512"/>
                <a:gd name="T35" fmla="*/ 1 h 514"/>
                <a:gd name="T36" fmla="*/ 1 w 512"/>
                <a:gd name="T37" fmla="*/ 1 h 514"/>
                <a:gd name="T38" fmla="*/ 1 w 512"/>
                <a:gd name="T39" fmla="*/ 1 h 514"/>
                <a:gd name="T40" fmla="*/ 1 w 512"/>
                <a:gd name="T41" fmla="*/ 1 h 514"/>
                <a:gd name="T42" fmla="*/ 1 w 512"/>
                <a:gd name="T43" fmla="*/ 1 h 514"/>
                <a:gd name="T44" fmla="*/ 1 w 512"/>
                <a:gd name="T45" fmla="*/ 1 h 514"/>
                <a:gd name="T46" fmla="*/ 1 w 512"/>
                <a:gd name="T47" fmla="*/ 0 h 514"/>
                <a:gd name="T48" fmla="*/ 1 w 512"/>
                <a:gd name="T49" fmla="*/ 1 h 514"/>
                <a:gd name="T50" fmla="*/ 1 w 512"/>
                <a:gd name="T51" fmla="*/ 1 h 514"/>
                <a:gd name="T52" fmla="*/ 1 w 512"/>
                <a:gd name="T53" fmla="*/ 1 h 514"/>
                <a:gd name="T54" fmla="*/ 1 w 512"/>
                <a:gd name="T55" fmla="*/ 1 h 514"/>
                <a:gd name="T56" fmla="*/ 1 w 512"/>
                <a:gd name="T57" fmla="*/ 1 h 514"/>
                <a:gd name="T58" fmla="*/ 1 w 512"/>
                <a:gd name="T59" fmla="*/ 1 h 514"/>
                <a:gd name="T60" fmla="*/ 1 w 512"/>
                <a:gd name="T61" fmla="*/ 1 h 514"/>
                <a:gd name="T62" fmla="*/ 1 w 512"/>
                <a:gd name="T63" fmla="*/ 1 h 514"/>
                <a:gd name="T64" fmla="*/ 1 w 512"/>
                <a:gd name="T65" fmla="*/ 1 h 514"/>
                <a:gd name="T66" fmla="*/ 1 w 512"/>
                <a:gd name="T67" fmla="*/ 1 h 514"/>
                <a:gd name="T68" fmla="*/ 1 w 512"/>
                <a:gd name="T69" fmla="*/ 1 h 514"/>
                <a:gd name="T70" fmla="*/ 1 w 512"/>
                <a:gd name="T71" fmla="*/ 1 h 514"/>
                <a:gd name="T72" fmla="*/ 1 w 512"/>
                <a:gd name="T73" fmla="*/ 1 h 514"/>
                <a:gd name="T74" fmla="*/ 1 w 512"/>
                <a:gd name="T75" fmla="*/ 1 h 514"/>
                <a:gd name="T76" fmla="*/ 1 w 512"/>
                <a:gd name="T77" fmla="*/ 1 h 514"/>
                <a:gd name="T78" fmla="*/ 1 w 512"/>
                <a:gd name="T79" fmla="*/ 1 h 514"/>
                <a:gd name="T80" fmla="*/ 1 w 512"/>
                <a:gd name="T81" fmla="*/ 1 h 514"/>
                <a:gd name="T82" fmla="*/ 1 w 512"/>
                <a:gd name="T83" fmla="*/ 1 h 514"/>
                <a:gd name="T84" fmla="*/ 1 w 512"/>
                <a:gd name="T85" fmla="*/ 1 h 514"/>
                <a:gd name="T86" fmla="*/ 1 w 512"/>
                <a:gd name="T87" fmla="*/ 1 h 514"/>
                <a:gd name="T88" fmla="*/ 1 w 512"/>
                <a:gd name="T89" fmla="*/ 1 h 514"/>
                <a:gd name="T90" fmla="*/ 1 w 512"/>
                <a:gd name="T91" fmla="*/ 1 h 514"/>
                <a:gd name="T92" fmla="*/ 1 w 512"/>
                <a:gd name="T93" fmla="*/ 1 h 514"/>
                <a:gd name="T94" fmla="*/ 1 w 512"/>
                <a:gd name="T95" fmla="*/ 1 h 514"/>
                <a:gd name="T96" fmla="*/ 1 w 512"/>
                <a:gd name="T97" fmla="*/ 1 h 514"/>
                <a:gd name="T98" fmla="*/ 1 w 512"/>
                <a:gd name="T99" fmla="*/ 1 h 514"/>
                <a:gd name="T100" fmla="*/ 1 w 512"/>
                <a:gd name="T101" fmla="*/ 1 h 514"/>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512"/>
                <a:gd name="T154" fmla="*/ 0 h 514"/>
                <a:gd name="T155" fmla="*/ 512 w 512"/>
                <a:gd name="T156" fmla="*/ 514 h 514"/>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512" h="514">
                  <a:moveTo>
                    <a:pt x="207" y="6"/>
                  </a:moveTo>
                  <a:lnTo>
                    <a:pt x="182" y="11"/>
                  </a:lnTo>
                  <a:lnTo>
                    <a:pt x="159" y="20"/>
                  </a:lnTo>
                  <a:lnTo>
                    <a:pt x="136" y="31"/>
                  </a:lnTo>
                  <a:lnTo>
                    <a:pt x="114" y="43"/>
                  </a:lnTo>
                  <a:lnTo>
                    <a:pt x="93" y="57"/>
                  </a:lnTo>
                  <a:lnTo>
                    <a:pt x="75" y="75"/>
                  </a:lnTo>
                  <a:lnTo>
                    <a:pt x="57" y="93"/>
                  </a:lnTo>
                  <a:lnTo>
                    <a:pt x="43" y="114"/>
                  </a:lnTo>
                  <a:lnTo>
                    <a:pt x="18" y="161"/>
                  </a:lnTo>
                  <a:lnTo>
                    <a:pt x="4" y="209"/>
                  </a:lnTo>
                  <a:lnTo>
                    <a:pt x="0" y="257"/>
                  </a:lnTo>
                  <a:lnTo>
                    <a:pt x="4" y="307"/>
                  </a:lnTo>
                  <a:lnTo>
                    <a:pt x="18" y="354"/>
                  </a:lnTo>
                  <a:lnTo>
                    <a:pt x="41" y="398"/>
                  </a:lnTo>
                  <a:lnTo>
                    <a:pt x="73" y="437"/>
                  </a:lnTo>
                  <a:lnTo>
                    <a:pt x="113" y="471"/>
                  </a:lnTo>
                  <a:lnTo>
                    <a:pt x="134" y="484"/>
                  </a:lnTo>
                  <a:lnTo>
                    <a:pt x="157" y="495"/>
                  </a:lnTo>
                  <a:lnTo>
                    <a:pt x="180" y="503"/>
                  </a:lnTo>
                  <a:lnTo>
                    <a:pt x="205" y="509"/>
                  </a:lnTo>
                  <a:lnTo>
                    <a:pt x="230" y="512"/>
                  </a:lnTo>
                  <a:lnTo>
                    <a:pt x="255" y="514"/>
                  </a:lnTo>
                  <a:lnTo>
                    <a:pt x="280" y="512"/>
                  </a:lnTo>
                  <a:lnTo>
                    <a:pt x="305" y="509"/>
                  </a:lnTo>
                  <a:lnTo>
                    <a:pt x="330" y="503"/>
                  </a:lnTo>
                  <a:lnTo>
                    <a:pt x="354" y="495"/>
                  </a:lnTo>
                  <a:lnTo>
                    <a:pt x="377" y="484"/>
                  </a:lnTo>
                  <a:lnTo>
                    <a:pt x="398" y="471"/>
                  </a:lnTo>
                  <a:lnTo>
                    <a:pt x="418" y="457"/>
                  </a:lnTo>
                  <a:lnTo>
                    <a:pt x="437" y="439"/>
                  </a:lnTo>
                  <a:lnTo>
                    <a:pt x="453" y="421"/>
                  </a:lnTo>
                  <a:lnTo>
                    <a:pt x="470" y="400"/>
                  </a:lnTo>
                  <a:lnTo>
                    <a:pt x="495" y="355"/>
                  </a:lnTo>
                  <a:lnTo>
                    <a:pt x="509" y="307"/>
                  </a:lnTo>
                  <a:lnTo>
                    <a:pt x="512" y="257"/>
                  </a:lnTo>
                  <a:lnTo>
                    <a:pt x="509" y="209"/>
                  </a:lnTo>
                  <a:lnTo>
                    <a:pt x="495" y="161"/>
                  </a:lnTo>
                  <a:lnTo>
                    <a:pt x="471" y="118"/>
                  </a:lnTo>
                  <a:lnTo>
                    <a:pt x="439" y="79"/>
                  </a:lnTo>
                  <a:lnTo>
                    <a:pt x="400" y="45"/>
                  </a:lnTo>
                  <a:lnTo>
                    <a:pt x="379" y="31"/>
                  </a:lnTo>
                  <a:lnTo>
                    <a:pt x="355" y="20"/>
                  </a:lnTo>
                  <a:lnTo>
                    <a:pt x="332" y="13"/>
                  </a:lnTo>
                  <a:lnTo>
                    <a:pt x="307" y="6"/>
                  </a:lnTo>
                  <a:lnTo>
                    <a:pt x="282" y="2"/>
                  </a:lnTo>
                  <a:lnTo>
                    <a:pt x="257" y="0"/>
                  </a:lnTo>
                  <a:lnTo>
                    <a:pt x="232" y="2"/>
                  </a:lnTo>
                  <a:lnTo>
                    <a:pt x="207" y="6"/>
                  </a:lnTo>
                  <a:close/>
                  <a:moveTo>
                    <a:pt x="225" y="104"/>
                  </a:moveTo>
                  <a:lnTo>
                    <a:pt x="241" y="102"/>
                  </a:lnTo>
                  <a:lnTo>
                    <a:pt x="257" y="100"/>
                  </a:lnTo>
                  <a:lnTo>
                    <a:pt x="271" y="100"/>
                  </a:lnTo>
                  <a:lnTo>
                    <a:pt x="287" y="104"/>
                  </a:lnTo>
                  <a:lnTo>
                    <a:pt x="302" y="107"/>
                  </a:lnTo>
                  <a:lnTo>
                    <a:pt x="316" y="113"/>
                  </a:lnTo>
                  <a:lnTo>
                    <a:pt x="330" y="120"/>
                  </a:lnTo>
                  <a:lnTo>
                    <a:pt x="345" y="127"/>
                  </a:lnTo>
                  <a:lnTo>
                    <a:pt x="370" y="147"/>
                  </a:lnTo>
                  <a:lnTo>
                    <a:pt x="387" y="172"/>
                  </a:lnTo>
                  <a:lnTo>
                    <a:pt x="402" y="198"/>
                  </a:lnTo>
                  <a:lnTo>
                    <a:pt x="411" y="227"/>
                  </a:lnTo>
                  <a:lnTo>
                    <a:pt x="414" y="257"/>
                  </a:lnTo>
                  <a:lnTo>
                    <a:pt x="411" y="288"/>
                  </a:lnTo>
                  <a:lnTo>
                    <a:pt x="402" y="316"/>
                  </a:lnTo>
                  <a:lnTo>
                    <a:pt x="387" y="345"/>
                  </a:lnTo>
                  <a:lnTo>
                    <a:pt x="379" y="357"/>
                  </a:lnTo>
                  <a:lnTo>
                    <a:pt x="368" y="370"/>
                  </a:lnTo>
                  <a:lnTo>
                    <a:pt x="357" y="379"/>
                  </a:lnTo>
                  <a:lnTo>
                    <a:pt x="345" y="389"/>
                  </a:lnTo>
                  <a:lnTo>
                    <a:pt x="330" y="396"/>
                  </a:lnTo>
                  <a:lnTo>
                    <a:pt x="316" y="404"/>
                  </a:lnTo>
                  <a:lnTo>
                    <a:pt x="302" y="409"/>
                  </a:lnTo>
                  <a:lnTo>
                    <a:pt x="286" y="412"/>
                  </a:lnTo>
                  <a:lnTo>
                    <a:pt x="270" y="414"/>
                  </a:lnTo>
                  <a:lnTo>
                    <a:pt x="255" y="414"/>
                  </a:lnTo>
                  <a:lnTo>
                    <a:pt x="239" y="414"/>
                  </a:lnTo>
                  <a:lnTo>
                    <a:pt x="225" y="412"/>
                  </a:lnTo>
                  <a:lnTo>
                    <a:pt x="211" y="409"/>
                  </a:lnTo>
                  <a:lnTo>
                    <a:pt x="196" y="404"/>
                  </a:lnTo>
                  <a:lnTo>
                    <a:pt x="182" y="396"/>
                  </a:lnTo>
                  <a:lnTo>
                    <a:pt x="168" y="388"/>
                  </a:lnTo>
                  <a:lnTo>
                    <a:pt x="152" y="375"/>
                  </a:lnTo>
                  <a:lnTo>
                    <a:pt x="138" y="361"/>
                  </a:lnTo>
                  <a:lnTo>
                    <a:pt x="127" y="346"/>
                  </a:lnTo>
                  <a:lnTo>
                    <a:pt x="116" y="330"/>
                  </a:lnTo>
                  <a:lnTo>
                    <a:pt x="109" y="313"/>
                  </a:lnTo>
                  <a:lnTo>
                    <a:pt x="104" y="295"/>
                  </a:lnTo>
                  <a:lnTo>
                    <a:pt x="100" y="277"/>
                  </a:lnTo>
                  <a:lnTo>
                    <a:pt x="98" y="257"/>
                  </a:lnTo>
                  <a:lnTo>
                    <a:pt x="100" y="234"/>
                  </a:lnTo>
                  <a:lnTo>
                    <a:pt x="105" y="213"/>
                  </a:lnTo>
                  <a:lnTo>
                    <a:pt x="113" y="191"/>
                  </a:lnTo>
                  <a:lnTo>
                    <a:pt x="125" y="170"/>
                  </a:lnTo>
                  <a:lnTo>
                    <a:pt x="134" y="157"/>
                  </a:lnTo>
                  <a:lnTo>
                    <a:pt x="145" y="145"/>
                  </a:lnTo>
                  <a:lnTo>
                    <a:pt x="155" y="136"/>
                  </a:lnTo>
                  <a:lnTo>
                    <a:pt x="168" y="125"/>
                  </a:lnTo>
                  <a:lnTo>
                    <a:pt x="182" y="118"/>
                  </a:lnTo>
                  <a:lnTo>
                    <a:pt x="195" y="113"/>
                  </a:lnTo>
                  <a:lnTo>
                    <a:pt x="211" y="107"/>
                  </a:lnTo>
                  <a:lnTo>
                    <a:pt x="225" y="104"/>
                  </a:lnTo>
                  <a:close/>
                </a:path>
              </a:pathLst>
            </a:custGeom>
            <a:solidFill>
              <a:srgbClr val="FFFFFF"/>
            </a:solidFill>
            <a:ln w="9525">
              <a:noFill/>
              <a:round/>
              <a:headEnd/>
              <a:tailEnd/>
            </a:ln>
          </p:spPr>
          <p:txBody>
            <a:bodyPr/>
            <a:lstStyle/>
            <a:p>
              <a:endParaRPr lang="ja-JP" altLang="en-US"/>
            </a:p>
          </p:txBody>
        </p:sp>
        <p:sp>
          <p:nvSpPr>
            <p:cNvPr id="73" name="Freeform 35"/>
            <p:cNvSpPr>
              <a:spLocks/>
            </p:cNvSpPr>
            <p:nvPr/>
          </p:nvSpPr>
          <p:spPr bwMode="auto">
            <a:xfrm>
              <a:off x="2437" y="2444"/>
              <a:ext cx="208" cy="207"/>
            </a:xfrm>
            <a:custGeom>
              <a:avLst/>
              <a:gdLst>
                <a:gd name="T0" fmla="*/ 1 w 416"/>
                <a:gd name="T1" fmla="*/ 1 h 414"/>
                <a:gd name="T2" fmla="*/ 1 w 416"/>
                <a:gd name="T3" fmla="*/ 1 h 414"/>
                <a:gd name="T4" fmla="*/ 1 w 416"/>
                <a:gd name="T5" fmla="*/ 1 h 414"/>
                <a:gd name="T6" fmla="*/ 0 w 416"/>
                <a:gd name="T7" fmla="*/ 1 h 414"/>
                <a:gd name="T8" fmla="*/ 1 w 416"/>
                <a:gd name="T9" fmla="*/ 1 h 414"/>
                <a:gd name="T10" fmla="*/ 1 w 416"/>
                <a:gd name="T11" fmla="*/ 1 h 414"/>
                <a:gd name="T12" fmla="*/ 1 w 416"/>
                <a:gd name="T13" fmla="*/ 1 h 414"/>
                <a:gd name="T14" fmla="*/ 1 w 416"/>
                <a:gd name="T15" fmla="*/ 1 h 414"/>
                <a:gd name="T16" fmla="*/ 1 w 416"/>
                <a:gd name="T17" fmla="*/ 1 h 414"/>
                <a:gd name="T18" fmla="*/ 1 w 416"/>
                <a:gd name="T19" fmla="*/ 1 h 414"/>
                <a:gd name="T20" fmla="*/ 1 w 416"/>
                <a:gd name="T21" fmla="*/ 1 h 414"/>
                <a:gd name="T22" fmla="*/ 1 w 416"/>
                <a:gd name="T23" fmla="*/ 1 h 414"/>
                <a:gd name="T24" fmla="*/ 1 w 416"/>
                <a:gd name="T25" fmla="*/ 1 h 414"/>
                <a:gd name="T26" fmla="*/ 1 w 416"/>
                <a:gd name="T27" fmla="*/ 1 h 414"/>
                <a:gd name="T28" fmla="*/ 1 w 416"/>
                <a:gd name="T29" fmla="*/ 1 h 414"/>
                <a:gd name="T30" fmla="*/ 1 w 416"/>
                <a:gd name="T31" fmla="*/ 1 h 414"/>
                <a:gd name="T32" fmla="*/ 1 w 416"/>
                <a:gd name="T33" fmla="*/ 1 h 414"/>
                <a:gd name="T34" fmla="*/ 1 w 416"/>
                <a:gd name="T35" fmla="*/ 1 h 414"/>
                <a:gd name="T36" fmla="*/ 1 w 416"/>
                <a:gd name="T37" fmla="*/ 1 h 414"/>
                <a:gd name="T38" fmla="*/ 1 w 416"/>
                <a:gd name="T39" fmla="*/ 1 h 414"/>
                <a:gd name="T40" fmla="*/ 1 w 416"/>
                <a:gd name="T41" fmla="*/ 1 h 414"/>
                <a:gd name="T42" fmla="*/ 1 w 416"/>
                <a:gd name="T43" fmla="*/ 1 h 414"/>
                <a:gd name="T44" fmla="*/ 1 w 416"/>
                <a:gd name="T45" fmla="*/ 1 h 414"/>
                <a:gd name="T46" fmla="*/ 1 w 416"/>
                <a:gd name="T47" fmla="*/ 1 h 414"/>
                <a:gd name="T48" fmla="*/ 1 w 416"/>
                <a:gd name="T49" fmla="*/ 1 h 414"/>
                <a:gd name="T50" fmla="*/ 1 w 416"/>
                <a:gd name="T51" fmla="*/ 1 h 414"/>
                <a:gd name="T52" fmla="*/ 1 w 416"/>
                <a:gd name="T53" fmla="*/ 1 h 414"/>
                <a:gd name="T54" fmla="*/ 1 w 416"/>
                <a:gd name="T55" fmla="*/ 1 h 414"/>
                <a:gd name="T56" fmla="*/ 1 w 416"/>
                <a:gd name="T57" fmla="*/ 1 h 414"/>
                <a:gd name="T58" fmla="*/ 1 w 416"/>
                <a:gd name="T59" fmla="*/ 1 h 414"/>
                <a:gd name="T60" fmla="*/ 1 w 416"/>
                <a:gd name="T61" fmla="*/ 1 h 414"/>
                <a:gd name="T62" fmla="*/ 1 w 416"/>
                <a:gd name="T63" fmla="*/ 1 h 414"/>
                <a:gd name="T64" fmla="*/ 1 w 416"/>
                <a:gd name="T65" fmla="*/ 1 h 414"/>
                <a:gd name="T66" fmla="*/ 1 w 416"/>
                <a:gd name="T67" fmla="*/ 1 h 414"/>
                <a:gd name="T68" fmla="*/ 1 w 416"/>
                <a:gd name="T69" fmla="*/ 1 h 414"/>
                <a:gd name="T70" fmla="*/ 1 w 416"/>
                <a:gd name="T71" fmla="*/ 1 h 414"/>
                <a:gd name="T72" fmla="*/ 1 w 416"/>
                <a:gd name="T73" fmla="*/ 1 h 414"/>
                <a:gd name="T74" fmla="*/ 1 w 416"/>
                <a:gd name="T75" fmla="*/ 1 h 414"/>
                <a:gd name="T76" fmla="*/ 1 w 416"/>
                <a:gd name="T77" fmla="*/ 0 h 414"/>
                <a:gd name="T78" fmla="*/ 1 w 416"/>
                <a:gd name="T79" fmla="*/ 1 h 414"/>
                <a:gd name="T80" fmla="*/ 1 w 416"/>
                <a:gd name="T81" fmla="*/ 1 h 414"/>
                <a:gd name="T82" fmla="*/ 1 w 416"/>
                <a:gd name="T83" fmla="*/ 1 h 414"/>
                <a:gd name="T84" fmla="*/ 1 w 416"/>
                <a:gd name="T85" fmla="*/ 1 h 414"/>
                <a:gd name="T86" fmla="*/ 1 w 416"/>
                <a:gd name="T87" fmla="*/ 1 h 414"/>
                <a:gd name="T88" fmla="*/ 1 w 416"/>
                <a:gd name="T89" fmla="*/ 1 h 414"/>
                <a:gd name="T90" fmla="*/ 1 w 416"/>
                <a:gd name="T91" fmla="*/ 1 h 414"/>
                <a:gd name="T92" fmla="*/ 1 w 416"/>
                <a:gd name="T93" fmla="*/ 1 h 414"/>
                <a:gd name="T94" fmla="*/ 1 w 416"/>
                <a:gd name="T95" fmla="*/ 1 h 414"/>
                <a:gd name="T96" fmla="*/ 1 w 416"/>
                <a:gd name="T97" fmla="*/ 1 h 414"/>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416"/>
                <a:gd name="T148" fmla="*/ 0 h 414"/>
                <a:gd name="T149" fmla="*/ 416 w 416"/>
                <a:gd name="T150" fmla="*/ 414 h 414"/>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416" h="414">
                  <a:moveTo>
                    <a:pt x="36" y="91"/>
                  </a:moveTo>
                  <a:lnTo>
                    <a:pt x="16" y="129"/>
                  </a:lnTo>
                  <a:lnTo>
                    <a:pt x="4" y="168"/>
                  </a:lnTo>
                  <a:lnTo>
                    <a:pt x="0" y="207"/>
                  </a:lnTo>
                  <a:lnTo>
                    <a:pt x="6" y="248"/>
                  </a:lnTo>
                  <a:lnTo>
                    <a:pt x="16" y="286"/>
                  </a:lnTo>
                  <a:lnTo>
                    <a:pt x="36" y="321"/>
                  </a:lnTo>
                  <a:lnTo>
                    <a:pt x="61" y="354"/>
                  </a:lnTo>
                  <a:lnTo>
                    <a:pt x="93" y="380"/>
                  </a:lnTo>
                  <a:lnTo>
                    <a:pt x="111" y="391"/>
                  </a:lnTo>
                  <a:lnTo>
                    <a:pt x="131" y="400"/>
                  </a:lnTo>
                  <a:lnTo>
                    <a:pt x="148" y="407"/>
                  </a:lnTo>
                  <a:lnTo>
                    <a:pt x="168" y="411"/>
                  </a:lnTo>
                  <a:lnTo>
                    <a:pt x="189" y="414"/>
                  </a:lnTo>
                  <a:lnTo>
                    <a:pt x="209" y="414"/>
                  </a:lnTo>
                  <a:lnTo>
                    <a:pt x="229" y="414"/>
                  </a:lnTo>
                  <a:lnTo>
                    <a:pt x="248" y="411"/>
                  </a:lnTo>
                  <a:lnTo>
                    <a:pt x="268" y="405"/>
                  </a:lnTo>
                  <a:lnTo>
                    <a:pt x="286" y="400"/>
                  </a:lnTo>
                  <a:lnTo>
                    <a:pt x="304" y="391"/>
                  </a:lnTo>
                  <a:lnTo>
                    <a:pt x="322" y="380"/>
                  </a:lnTo>
                  <a:lnTo>
                    <a:pt x="338" y="370"/>
                  </a:lnTo>
                  <a:lnTo>
                    <a:pt x="354" y="355"/>
                  </a:lnTo>
                  <a:lnTo>
                    <a:pt x="368" y="339"/>
                  </a:lnTo>
                  <a:lnTo>
                    <a:pt x="380" y="323"/>
                  </a:lnTo>
                  <a:lnTo>
                    <a:pt x="400" y="286"/>
                  </a:lnTo>
                  <a:lnTo>
                    <a:pt x="413" y="248"/>
                  </a:lnTo>
                  <a:lnTo>
                    <a:pt x="416" y="207"/>
                  </a:lnTo>
                  <a:lnTo>
                    <a:pt x="411" y="168"/>
                  </a:lnTo>
                  <a:lnTo>
                    <a:pt x="400" y="131"/>
                  </a:lnTo>
                  <a:lnTo>
                    <a:pt x="380" y="95"/>
                  </a:lnTo>
                  <a:lnTo>
                    <a:pt x="355" y="63"/>
                  </a:lnTo>
                  <a:lnTo>
                    <a:pt x="323" y="36"/>
                  </a:lnTo>
                  <a:lnTo>
                    <a:pt x="306" y="25"/>
                  </a:lnTo>
                  <a:lnTo>
                    <a:pt x="286" y="16"/>
                  </a:lnTo>
                  <a:lnTo>
                    <a:pt x="268" y="9"/>
                  </a:lnTo>
                  <a:lnTo>
                    <a:pt x="248" y="4"/>
                  </a:lnTo>
                  <a:lnTo>
                    <a:pt x="227" y="2"/>
                  </a:lnTo>
                  <a:lnTo>
                    <a:pt x="207" y="0"/>
                  </a:lnTo>
                  <a:lnTo>
                    <a:pt x="188" y="2"/>
                  </a:lnTo>
                  <a:lnTo>
                    <a:pt x="168" y="4"/>
                  </a:lnTo>
                  <a:lnTo>
                    <a:pt x="148" y="9"/>
                  </a:lnTo>
                  <a:lnTo>
                    <a:pt x="131" y="15"/>
                  </a:lnTo>
                  <a:lnTo>
                    <a:pt x="113" y="23"/>
                  </a:lnTo>
                  <a:lnTo>
                    <a:pt x="95" y="34"/>
                  </a:lnTo>
                  <a:lnTo>
                    <a:pt x="79" y="45"/>
                  </a:lnTo>
                  <a:lnTo>
                    <a:pt x="63" y="59"/>
                  </a:lnTo>
                  <a:lnTo>
                    <a:pt x="48" y="75"/>
                  </a:lnTo>
                  <a:lnTo>
                    <a:pt x="36" y="91"/>
                  </a:lnTo>
                  <a:close/>
                </a:path>
              </a:pathLst>
            </a:custGeom>
            <a:solidFill>
              <a:srgbClr val="FFFFFF"/>
            </a:solidFill>
            <a:ln w="9525">
              <a:noFill/>
              <a:round/>
              <a:headEnd/>
              <a:tailEnd/>
            </a:ln>
          </p:spPr>
          <p:txBody>
            <a:bodyPr/>
            <a:lstStyle/>
            <a:p>
              <a:endParaRPr lang="ja-JP" altLang="en-US"/>
            </a:p>
          </p:txBody>
        </p:sp>
        <p:sp>
          <p:nvSpPr>
            <p:cNvPr id="74" name="Freeform 36"/>
            <p:cNvSpPr>
              <a:spLocks noEditPoints="1"/>
            </p:cNvSpPr>
            <p:nvPr/>
          </p:nvSpPr>
          <p:spPr bwMode="auto">
            <a:xfrm>
              <a:off x="2413" y="2419"/>
              <a:ext cx="256" cy="257"/>
            </a:xfrm>
            <a:custGeom>
              <a:avLst/>
              <a:gdLst>
                <a:gd name="T0" fmla="*/ 1 w 512"/>
                <a:gd name="T1" fmla="*/ 1 h 514"/>
                <a:gd name="T2" fmla="*/ 1 w 512"/>
                <a:gd name="T3" fmla="*/ 1 h 514"/>
                <a:gd name="T4" fmla="*/ 1 w 512"/>
                <a:gd name="T5" fmla="*/ 1 h 514"/>
                <a:gd name="T6" fmla="*/ 1 w 512"/>
                <a:gd name="T7" fmla="*/ 1 h 514"/>
                <a:gd name="T8" fmla="*/ 1 w 512"/>
                <a:gd name="T9" fmla="*/ 1 h 514"/>
                <a:gd name="T10" fmla="*/ 1 w 512"/>
                <a:gd name="T11" fmla="*/ 1 h 514"/>
                <a:gd name="T12" fmla="*/ 1 w 512"/>
                <a:gd name="T13" fmla="*/ 1 h 514"/>
                <a:gd name="T14" fmla="*/ 1 w 512"/>
                <a:gd name="T15" fmla="*/ 1 h 514"/>
                <a:gd name="T16" fmla="*/ 1 w 512"/>
                <a:gd name="T17" fmla="*/ 1 h 514"/>
                <a:gd name="T18" fmla="*/ 1 w 512"/>
                <a:gd name="T19" fmla="*/ 1 h 514"/>
                <a:gd name="T20" fmla="*/ 1 w 512"/>
                <a:gd name="T21" fmla="*/ 1 h 514"/>
                <a:gd name="T22" fmla="*/ 1 w 512"/>
                <a:gd name="T23" fmla="*/ 1 h 514"/>
                <a:gd name="T24" fmla="*/ 1 w 512"/>
                <a:gd name="T25" fmla="*/ 1 h 514"/>
                <a:gd name="T26" fmla="*/ 1 w 512"/>
                <a:gd name="T27" fmla="*/ 1 h 514"/>
                <a:gd name="T28" fmla="*/ 1 w 512"/>
                <a:gd name="T29" fmla="*/ 1 h 514"/>
                <a:gd name="T30" fmla="*/ 1 w 512"/>
                <a:gd name="T31" fmla="*/ 1 h 514"/>
                <a:gd name="T32" fmla="*/ 1 w 512"/>
                <a:gd name="T33" fmla="*/ 1 h 514"/>
                <a:gd name="T34" fmla="*/ 1 w 512"/>
                <a:gd name="T35" fmla="*/ 1 h 514"/>
                <a:gd name="T36" fmla="*/ 1 w 512"/>
                <a:gd name="T37" fmla="*/ 1 h 514"/>
                <a:gd name="T38" fmla="*/ 1 w 512"/>
                <a:gd name="T39" fmla="*/ 1 h 514"/>
                <a:gd name="T40" fmla="*/ 1 w 512"/>
                <a:gd name="T41" fmla="*/ 1 h 514"/>
                <a:gd name="T42" fmla="*/ 1 w 512"/>
                <a:gd name="T43" fmla="*/ 1 h 514"/>
                <a:gd name="T44" fmla="*/ 1 w 512"/>
                <a:gd name="T45" fmla="*/ 1 h 514"/>
                <a:gd name="T46" fmla="*/ 1 w 512"/>
                <a:gd name="T47" fmla="*/ 0 h 514"/>
                <a:gd name="T48" fmla="*/ 1 w 512"/>
                <a:gd name="T49" fmla="*/ 1 h 514"/>
                <a:gd name="T50" fmla="*/ 1 w 512"/>
                <a:gd name="T51" fmla="*/ 1 h 514"/>
                <a:gd name="T52" fmla="*/ 1 w 512"/>
                <a:gd name="T53" fmla="*/ 1 h 514"/>
                <a:gd name="T54" fmla="*/ 1 w 512"/>
                <a:gd name="T55" fmla="*/ 1 h 514"/>
                <a:gd name="T56" fmla="*/ 1 w 512"/>
                <a:gd name="T57" fmla="*/ 1 h 514"/>
                <a:gd name="T58" fmla="*/ 1 w 512"/>
                <a:gd name="T59" fmla="*/ 1 h 514"/>
                <a:gd name="T60" fmla="*/ 1 w 512"/>
                <a:gd name="T61" fmla="*/ 1 h 514"/>
                <a:gd name="T62" fmla="*/ 1 w 512"/>
                <a:gd name="T63" fmla="*/ 1 h 514"/>
                <a:gd name="T64" fmla="*/ 1 w 512"/>
                <a:gd name="T65" fmla="*/ 1 h 514"/>
                <a:gd name="T66" fmla="*/ 1 w 512"/>
                <a:gd name="T67" fmla="*/ 1 h 514"/>
                <a:gd name="T68" fmla="*/ 1 w 512"/>
                <a:gd name="T69" fmla="*/ 1 h 514"/>
                <a:gd name="T70" fmla="*/ 1 w 512"/>
                <a:gd name="T71" fmla="*/ 1 h 514"/>
                <a:gd name="T72" fmla="*/ 1 w 512"/>
                <a:gd name="T73" fmla="*/ 1 h 514"/>
                <a:gd name="T74" fmla="*/ 1 w 512"/>
                <a:gd name="T75" fmla="*/ 1 h 514"/>
                <a:gd name="T76" fmla="*/ 1 w 512"/>
                <a:gd name="T77" fmla="*/ 1 h 514"/>
                <a:gd name="T78" fmla="*/ 1 w 512"/>
                <a:gd name="T79" fmla="*/ 1 h 514"/>
                <a:gd name="T80" fmla="*/ 1 w 512"/>
                <a:gd name="T81" fmla="*/ 1 h 514"/>
                <a:gd name="T82" fmla="*/ 1 w 512"/>
                <a:gd name="T83" fmla="*/ 1 h 514"/>
                <a:gd name="T84" fmla="*/ 1 w 512"/>
                <a:gd name="T85" fmla="*/ 1 h 514"/>
                <a:gd name="T86" fmla="*/ 1 w 512"/>
                <a:gd name="T87" fmla="*/ 1 h 514"/>
                <a:gd name="T88" fmla="*/ 1 w 512"/>
                <a:gd name="T89" fmla="*/ 1 h 514"/>
                <a:gd name="T90" fmla="*/ 1 w 512"/>
                <a:gd name="T91" fmla="*/ 1 h 514"/>
                <a:gd name="T92" fmla="*/ 1 w 512"/>
                <a:gd name="T93" fmla="*/ 1 h 514"/>
                <a:gd name="T94" fmla="*/ 1 w 512"/>
                <a:gd name="T95" fmla="*/ 1 h 514"/>
                <a:gd name="T96" fmla="*/ 1 w 512"/>
                <a:gd name="T97" fmla="*/ 1 h 514"/>
                <a:gd name="T98" fmla="*/ 1 w 512"/>
                <a:gd name="T99" fmla="*/ 1 h 514"/>
                <a:gd name="T100" fmla="*/ 1 w 512"/>
                <a:gd name="T101" fmla="*/ 1 h 514"/>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512"/>
                <a:gd name="T154" fmla="*/ 0 h 514"/>
                <a:gd name="T155" fmla="*/ 512 w 512"/>
                <a:gd name="T156" fmla="*/ 514 h 514"/>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512" h="514">
                  <a:moveTo>
                    <a:pt x="207" y="6"/>
                  </a:moveTo>
                  <a:lnTo>
                    <a:pt x="182" y="11"/>
                  </a:lnTo>
                  <a:lnTo>
                    <a:pt x="159" y="20"/>
                  </a:lnTo>
                  <a:lnTo>
                    <a:pt x="136" y="31"/>
                  </a:lnTo>
                  <a:lnTo>
                    <a:pt x="114" y="43"/>
                  </a:lnTo>
                  <a:lnTo>
                    <a:pt x="93" y="57"/>
                  </a:lnTo>
                  <a:lnTo>
                    <a:pt x="75" y="75"/>
                  </a:lnTo>
                  <a:lnTo>
                    <a:pt x="57" y="93"/>
                  </a:lnTo>
                  <a:lnTo>
                    <a:pt x="43" y="114"/>
                  </a:lnTo>
                  <a:lnTo>
                    <a:pt x="18" y="161"/>
                  </a:lnTo>
                  <a:lnTo>
                    <a:pt x="4" y="209"/>
                  </a:lnTo>
                  <a:lnTo>
                    <a:pt x="0" y="257"/>
                  </a:lnTo>
                  <a:lnTo>
                    <a:pt x="4" y="307"/>
                  </a:lnTo>
                  <a:lnTo>
                    <a:pt x="18" y="354"/>
                  </a:lnTo>
                  <a:lnTo>
                    <a:pt x="41" y="398"/>
                  </a:lnTo>
                  <a:lnTo>
                    <a:pt x="73" y="437"/>
                  </a:lnTo>
                  <a:lnTo>
                    <a:pt x="113" y="471"/>
                  </a:lnTo>
                  <a:lnTo>
                    <a:pt x="134" y="484"/>
                  </a:lnTo>
                  <a:lnTo>
                    <a:pt x="157" y="495"/>
                  </a:lnTo>
                  <a:lnTo>
                    <a:pt x="180" y="503"/>
                  </a:lnTo>
                  <a:lnTo>
                    <a:pt x="205" y="509"/>
                  </a:lnTo>
                  <a:lnTo>
                    <a:pt x="230" y="512"/>
                  </a:lnTo>
                  <a:lnTo>
                    <a:pt x="255" y="514"/>
                  </a:lnTo>
                  <a:lnTo>
                    <a:pt x="280" y="512"/>
                  </a:lnTo>
                  <a:lnTo>
                    <a:pt x="305" y="509"/>
                  </a:lnTo>
                  <a:lnTo>
                    <a:pt x="330" y="503"/>
                  </a:lnTo>
                  <a:lnTo>
                    <a:pt x="354" y="495"/>
                  </a:lnTo>
                  <a:lnTo>
                    <a:pt x="377" y="484"/>
                  </a:lnTo>
                  <a:lnTo>
                    <a:pt x="398" y="471"/>
                  </a:lnTo>
                  <a:lnTo>
                    <a:pt x="418" y="457"/>
                  </a:lnTo>
                  <a:lnTo>
                    <a:pt x="437" y="439"/>
                  </a:lnTo>
                  <a:lnTo>
                    <a:pt x="453" y="421"/>
                  </a:lnTo>
                  <a:lnTo>
                    <a:pt x="470" y="400"/>
                  </a:lnTo>
                  <a:lnTo>
                    <a:pt x="495" y="355"/>
                  </a:lnTo>
                  <a:lnTo>
                    <a:pt x="509" y="307"/>
                  </a:lnTo>
                  <a:lnTo>
                    <a:pt x="512" y="257"/>
                  </a:lnTo>
                  <a:lnTo>
                    <a:pt x="509" y="209"/>
                  </a:lnTo>
                  <a:lnTo>
                    <a:pt x="495" y="161"/>
                  </a:lnTo>
                  <a:lnTo>
                    <a:pt x="471" y="118"/>
                  </a:lnTo>
                  <a:lnTo>
                    <a:pt x="439" y="79"/>
                  </a:lnTo>
                  <a:lnTo>
                    <a:pt x="400" y="45"/>
                  </a:lnTo>
                  <a:lnTo>
                    <a:pt x="379" y="31"/>
                  </a:lnTo>
                  <a:lnTo>
                    <a:pt x="355" y="20"/>
                  </a:lnTo>
                  <a:lnTo>
                    <a:pt x="332" y="13"/>
                  </a:lnTo>
                  <a:lnTo>
                    <a:pt x="307" y="6"/>
                  </a:lnTo>
                  <a:lnTo>
                    <a:pt x="282" y="2"/>
                  </a:lnTo>
                  <a:lnTo>
                    <a:pt x="257" y="0"/>
                  </a:lnTo>
                  <a:lnTo>
                    <a:pt x="232" y="2"/>
                  </a:lnTo>
                  <a:lnTo>
                    <a:pt x="207" y="6"/>
                  </a:lnTo>
                  <a:close/>
                  <a:moveTo>
                    <a:pt x="225" y="104"/>
                  </a:moveTo>
                  <a:lnTo>
                    <a:pt x="241" y="102"/>
                  </a:lnTo>
                  <a:lnTo>
                    <a:pt x="257" y="100"/>
                  </a:lnTo>
                  <a:lnTo>
                    <a:pt x="271" y="100"/>
                  </a:lnTo>
                  <a:lnTo>
                    <a:pt x="287" y="104"/>
                  </a:lnTo>
                  <a:lnTo>
                    <a:pt x="302" y="107"/>
                  </a:lnTo>
                  <a:lnTo>
                    <a:pt x="316" y="113"/>
                  </a:lnTo>
                  <a:lnTo>
                    <a:pt x="330" y="120"/>
                  </a:lnTo>
                  <a:lnTo>
                    <a:pt x="345" y="127"/>
                  </a:lnTo>
                  <a:lnTo>
                    <a:pt x="370" y="147"/>
                  </a:lnTo>
                  <a:lnTo>
                    <a:pt x="387" y="172"/>
                  </a:lnTo>
                  <a:lnTo>
                    <a:pt x="402" y="198"/>
                  </a:lnTo>
                  <a:lnTo>
                    <a:pt x="411" y="227"/>
                  </a:lnTo>
                  <a:lnTo>
                    <a:pt x="414" y="257"/>
                  </a:lnTo>
                  <a:lnTo>
                    <a:pt x="411" y="288"/>
                  </a:lnTo>
                  <a:lnTo>
                    <a:pt x="402" y="316"/>
                  </a:lnTo>
                  <a:lnTo>
                    <a:pt x="387" y="345"/>
                  </a:lnTo>
                  <a:lnTo>
                    <a:pt x="379" y="357"/>
                  </a:lnTo>
                  <a:lnTo>
                    <a:pt x="368" y="370"/>
                  </a:lnTo>
                  <a:lnTo>
                    <a:pt x="357" y="379"/>
                  </a:lnTo>
                  <a:lnTo>
                    <a:pt x="345" y="389"/>
                  </a:lnTo>
                  <a:lnTo>
                    <a:pt x="330" y="396"/>
                  </a:lnTo>
                  <a:lnTo>
                    <a:pt x="316" y="404"/>
                  </a:lnTo>
                  <a:lnTo>
                    <a:pt x="302" y="409"/>
                  </a:lnTo>
                  <a:lnTo>
                    <a:pt x="286" y="412"/>
                  </a:lnTo>
                  <a:lnTo>
                    <a:pt x="270" y="414"/>
                  </a:lnTo>
                  <a:lnTo>
                    <a:pt x="255" y="414"/>
                  </a:lnTo>
                  <a:lnTo>
                    <a:pt x="239" y="414"/>
                  </a:lnTo>
                  <a:lnTo>
                    <a:pt x="225" y="412"/>
                  </a:lnTo>
                  <a:lnTo>
                    <a:pt x="211" y="409"/>
                  </a:lnTo>
                  <a:lnTo>
                    <a:pt x="196" y="404"/>
                  </a:lnTo>
                  <a:lnTo>
                    <a:pt x="182" y="396"/>
                  </a:lnTo>
                  <a:lnTo>
                    <a:pt x="168" y="388"/>
                  </a:lnTo>
                  <a:lnTo>
                    <a:pt x="152" y="375"/>
                  </a:lnTo>
                  <a:lnTo>
                    <a:pt x="138" y="361"/>
                  </a:lnTo>
                  <a:lnTo>
                    <a:pt x="127" y="346"/>
                  </a:lnTo>
                  <a:lnTo>
                    <a:pt x="116" y="330"/>
                  </a:lnTo>
                  <a:lnTo>
                    <a:pt x="109" y="313"/>
                  </a:lnTo>
                  <a:lnTo>
                    <a:pt x="104" y="295"/>
                  </a:lnTo>
                  <a:lnTo>
                    <a:pt x="100" y="277"/>
                  </a:lnTo>
                  <a:lnTo>
                    <a:pt x="98" y="257"/>
                  </a:lnTo>
                  <a:lnTo>
                    <a:pt x="100" y="234"/>
                  </a:lnTo>
                  <a:lnTo>
                    <a:pt x="105" y="213"/>
                  </a:lnTo>
                  <a:lnTo>
                    <a:pt x="113" y="191"/>
                  </a:lnTo>
                  <a:lnTo>
                    <a:pt x="125" y="170"/>
                  </a:lnTo>
                  <a:lnTo>
                    <a:pt x="134" y="157"/>
                  </a:lnTo>
                  <a:lnTo>
                    <a:pt x="145" y="145"/>
                  </a:lnTo>
                  <a:lnTo>
                    <a:pt x="155" y="136"/>
                  </a:lnTo>
                  <a:lnTo>
                    <a:pt x="168" y="125"/>
                  </a:lnTo>
                  <a:lnTo>
                    <a:pt x="182" y="118"/>
                  </a:lnTo>
                  <a:lnTo>
                    <a:pt x="195" y="113"/>
                  </a:lnTo>
                  <a:lnTo>
                    <a:pt x="211" y="107"/>
                  </a:lnTo>
                  <a:lnTo>
                    <a:pt x="225" y="104"/>
                  </a:lnTo>
                  <a:close/>
                </a:path>
              </a:pathLst>
            </a:custGeom>
            <a:solidFill>
              <a:srgbClr val="FFFFFF"/>
            </a:solidFill>
            <a:ln w="9525">
              <a:noFill/>
              <a:round/>
              <a:headEnd/>
              <a:tailEnd/>
            </a:ln>
          </p:spPr>
          <p:txBody>
            <a:bodyPr/>
            <a:lstStyle/>
            <a:p>
              <a:endParaRPr lang="ja-JP" altLang="en-US"/>
            </a:p>
          </p:txBody>
        </p:sp>
        <p:sp>
          <p:nvSpPr>
            <p:cNvPr id="75" name="Freeform 37"/>
            <p:cNvSpPr>
              <a:spLocks/>
            </p:cNvSpPr>
            <p:nvPr/>
          </p:nvSpPr>
          <p:spPr bwMode="auto">
            <a:xfrm>
              <a:off x="2463" y="2470"/>
              <a:ext cx="156" cy="155"/>
            </a:xfrm>
            <a:custGeom>
              <a:avLst/>
              <a:gdLst>
                <a:gd name="T0" fmla="*/ 1 w 312"/>
                <a:gd name="T1" fmla="*/ 1 h 310"/>
                <a:gd name="T2" fmla="*/ 1 w 312"/>
                <a:gd name="T3" fmla="*/ 1 h 310"/>
                <a:gd name="T4" fmla="*/ 1 w 312"/>
                <a:gd name="T5" fmla="*/ 1 h 310"/>
                <a:gd name="T6" fmla="*/ 0 w 312"/>
                <a:gd name="T7" fmla="*/ 1 h 310"/>
                <a:gd name="T8" fmla="*/ 1 w 312"/>
                <a:gd name="T9" fmla="*/ 1 h 310"/>
                <a:gd name="T10" fmla="*/ 1 w 312"/>
                <a:gd name="T11" fmla="*/ 1 h 310"/>
                <a:gd name="T12" fmla="*/ 1 w 312"/>
                <a:gd name="T13" fmla="*/ 1 h 310"/>
                <a:gd name="T14" fmla="*/ 1 w 312"/>
                <a:gd name="T15" fmla="*/ 1 h 310"/>
                <a:gd name="T16" fmla="*/ 1 w 312"/>
                <a:gd name="T17" fmla="*/ 1 h 310"/>
                <a:gd name="T18" fmla="*/ 1 w 312"/>
                <a:gd name="T19" fmla="*/ 1 h 310"/>
                <a:gd name="T20" fmla="*/ 1 w 312"/>
                <a:gd name="T21" fmla="*/ 1 h 310"/>
                <a:gd name="T22" fmla="*/ 1 w 312"/>
                <a:gd name="T23" fmla="*/ 1 h 310"/>
                <a:gd name="T24" fmla="*/ 1 w 312"/>
                <a:gd name="T25" fmla="*/ 1 h 310"/>
                <a:gd name="T26" fmla="*/ 1 w 312"/>
                <a:gd name="T27" fmla="*/ 1 h 310"/>
                <a:gd name="T28" fmla="*/ 1 w 312"/>
                <a:gd name="T29" fmla="*/ 1 h 310"/>
                <a:gd name="T30" fmla="*/ 1 w 312"/>
                <a:gd name="T31" fmla="*/ 1 h 310"/>
                <a:gd name="T32" fmla="*/ 1 w 312"/>
                <a:gd name="T33" fmla="*/ 1 h 310"/>
                <a:gd name="T34" fmla="*/ 1 w 312"/>
                <a:gd name="T35" fmla="*/ 1 h 310"/>
                <a:gd name="T36" fmla="*/ 1 w 312"/>
                <a:gd name="T37" fmla="*/ 1 h 310"/>
                <a:gd name="T38" fmla="*/ 1 w 312"/>
                <a:gd name="T39" fmla="*/ 1 h 310"/>
                <a:gd name="T40" fmla="*/ 1 w 312"/>
                <a:gd name="T41" fmla="*/ 1 h 310"/>
                <a:gd name="T42" fmla="*/ 1 w 312"/>
                <a:gd name="T43" fmla="*/ 1 h 310"/>
                <a:gd name="T44" fmla="*/ 1 w 312"/>
                <a:gd name="T45" fmla="*/ 1 h 310"/>
                <a:gd name="T46" fmla="*/ 1 w 312"/>
                <a:gd name="T47" fmla="*/ 1 h 310"/>
                <a:gd name="T48" fmla="*/ 1 w 312"/>
                <a:gd name="T49" fmla="*/ 1 h 310"/>
                <a:gd name="T50" fmla="*/ 1 w 312"/>
                <a:gd name="T51" fmla="*/ 1 h 310"/>
                <a:gd name="T52" fmla="*/ 1 w 312"/>
                <a:gd name="T53" fmla="*/ 1 h 310"/>
                <a:gd name="T54" fmla="*/ 1 w 312"/>
                <a:gd name="T55" fmla="*/ 0 h 310"/>
                <a:gd name="T56" fmla="*/ 1 w 312"/>
                <a:gd name="T57" fmla="*/ 1 h 310"/>
                <a:gd name="T58" fmla="*/ 1 w 312"/>
                <a:gd name="T59" fmla="*/ 1 h 310"/>
                <a:gd name="T60" fmla="*/ 1 w 312"/>
                <a:gd name="T61" fmla="*/ 1 h 310"/>
                <a:gd name="T62" fmla="*/ 1 w 312"/>
                <a:gd name="T63" fmla="*/ 1 h 310"/>
                <a:gd name="T64" fmla="*/ 1 w 312"/>
                <a:gd name="T65" fmla="*/ 1 h 310"/>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12"/>
                <a:gd name="T100" fmla="*/ 0 h 310"/>
                <a:gd name="T101" fmla="*/ 312 w 312"/>
                <a:gd name="T102" fmla="*/ 310 h 310"/>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12" h="310">
                  <a:moveTo>
                    <a:pt x="27" y="70"/>
                  </a:moveTo>
                  <a:lnTo>
                    <a:pt x="13" y="98"/>
                  </a:lnTo>
                  <a:lnTo>
                    <a:pt x="4" y="127"/>
                  </a:lnTo>
                  <a:lnTo>
                    <a:pt x="0" y="157"/>
                  </a:lnTo>
                  <a:lnTo>
                    <a:pt x="4" y="186"/>
                  </a:lnTo>
                  <a:lnTo>
                    <a:pt x="13" y="214"/>
                  </a:lnTo>
                  <a:lnTo>
                    <a:pt x="27" y="241"/>
                  </a:lnTo>
                  <a:lnTo>
                    <a:pt x="45" y="264"/>
                  </a:lnTo>
                  <a:lnTo>
                    <a:pt x="70" y="284"/>
                  </a:lnTo>
                  <a:lnTo>
                    <a:pt x="98" y="298"/>
                  </a:lnTo>
                  <a:lnTo>
                    <a:pt x="127" y="307"/>
                  </a:lnTo>
                  <a:lnTo>
                    <a:pt x="157" y="310"/>
                  </a:lnTo>
                  <a:lnTo>
                    <a:pt x="186" y="309"/>
                  </a:lnTo>
                  <a:lnTo>
                    <a:pt x="214" y="300"/>
                  </a:lnTo>
                  <a:lnTo>
                    <a:pt x="241" y="286"/>
                  </a:lnTo>
                  <a:lnTo>
                    <a:pt x="266" y="268"/>
                  </a:lnTo>
                  <a:lnTo>
                    <a:pt x="286" y="243"/>
                  </a:lnTo>
                  <a:lnTo>
                    <a:pt x="300" y="214"/>
                  </a:lnTo>
                  <a:lnTo>
                    <a:pt x="309" y="186"/>
                  </a:lnTo>
                  <a:lnTo>
                    <a:pt x="312" y="155"/>
                  </a:lnTo>
                  <a:lnTo>
                    <a:pt x="309" y="127"/>
                  </a:lnTo>
                  <a:lnTo>
                    <a:pt x="300" y="98"/>
                  </a:lnTo>
                  <a:lnTo>
                    <a:pt x="286" y="71"/>
                  </a:lnTo>
                  <a:lnTo>
                    <a:pt x="268" y="46"/>
                  </a:lnTo>
                  <a:lnTo>
                    <a:pt x="243" y="27"/>
                  </a:lnTo>
                  <a:lnTo>
                    <a:pt x="214" y="12"/>
                  </a:lnTo>
                  <a:lnTo>
                    <a:pt x="186" y="4"/>
                  </a:lnTo>
                  <a:lnTo>
                    <a:pt x="155" y="0"/>
                  </a:lnTo>
                  <a:lnTo>
                    <a:pt x="127" y="4"/>
                  </a:lnTo>
                  <a:lnTo>
                    <a:pt x="98" y="12"/>
                  </a:lnTo>
                  <a:lnTo>
                    <a:pt x="71" y="27"/>
                  </a:lnTo>
                  <a:lnTo>
                    <a:pt x="46" y="45"/>
                  </a:lnTo>
                  <a:lnTo>
                    <a:pt x="27" y="70"/>
                  </a:lnTo>
                  <a:close/>
                </a:path>
              </a:pathLst>
            </a:custGeom>
            <a:solidFill>
              <a:srgbClr val="FFFFFF"/>
            </a:solidFill>
            <a:ln w="9525">
              <a:noFill/>
              <a:round/>
              <a:headEnd/>
              <a:tailEnd/>
            </a:ln>
          </p:spPr>
          <p:txBody>
            <a:bodyPr/>
            <a:lstStyle/>
            <a:p>
              <a:endParaRPr lang="ja-JP" altLang="en-US"/>
            </a:p>
          </p:txBody>
        </p:sp>
        <p:sp>
          <p:nvSpPr>
            <p:cNvPr id="76" name="Freeform 38"/>
            <p:cNvSpPr>
              <a:spLocks noEditPoints="1"/>
            </p:cNvSpPr>
            <p:nvPr/>
          </p:nvSpPr>
          <p:spPr bwMode="auto">
            <a:xfrm>
              <a:off x="2438" y="2446"/>
              <a:ext cx="205" cy="204"/>
            </a:xfrm>
            <a:custGeom>
              <a:avLst/>
              <a:gdLst>
                <a:gd name="T0" fmla="*/ 1 w 409"/>
                <a:gd name="T1" fmla="*/ 1 h 408"/>
                <a:gd name="T2" fmla="*/ 1 w 409"/>
                <a:gd name="T3" fmla="*/ 1 h 408"/>
                <a:gd name="T4" fmla="*/ 1 w 409"/>
                <a:gd name="T5" fmla="*/ 1 h 408"/>
                <a:gd name="T6" fmla="*/ 1 w 409"/>
                <a:gd name="T7" fmla="*/ 1 h 408"/>
                <a:gd name="T8" fmla="*/ 1 w 409"/>
                <a:gd name="T9" fmla="*/ 1 h 408"/>
                <a:gd name="T10" fmla="*/ 1 w 409"/>
                <a:gd name="T11" fmla="*/ 1 h 408"/>
                <a:gd name="T12" fmla="*/ 1 w 409"/>
                <a:gd name="T13" fmla="*/ 1 h 408"/>
                <a:gd name="T14" fmla="*/ 1 w 409"/>
                <a:gd name="T15" fmla="*/ 1 h 408"/>
                <a:gd name="T16" fmla="*/ 1 w 409"/>
                <a:gd name="T17" fmla="*/ 1 h 408"/>
                <a:gd name="T18" fmla="*/ 1 w 409"/>
                <a:gd name="T19" fmla="*/ 1 h 408"/>
                <a:gd name="T20" fmla="*/ 1 w 409"/>
                <a:gd name="T21" fmla="*/ 1 h 408"/>
                <a:gd name="T22" fmla="*/ 1 w 409"/>
                <a:gd name="T23" fmla="*/ 1 h 408"/>
                <a:gd name="T24" fmla="*/ 1 w 409"/>
                <a:gd name="T25" fmla="*/ 1 h 408"/>
                <a:gd name="T26" fmla="*/ 1 w 409"/>
                <a:gd name="T27" fmla="*/ 1 h 408"/>
                <a:gd name="T28" fmla="*/ 1 w 409"/>
                <a:gd name="T29" fmla="*/ 1 h 408"/>
                <a:gd name="T30" fmla="*/ 1 w 409"/>
                <a:gd name="T31" fmla="*/ 1 h 408"/>
                <a:gd name="T32" fmla="*/ 1 w 409"/>
                <a:gd name="T33" fmla="*/ 1 h 408"/>
                <a:gd name="T34" fmla="*/ 1 w 409"/>
                <a:gd name="T35" fmla="*/ 1 h 408"/>
                <a:gd name="T36" fmla="*/ 1 w 409"/>
                <a:gd name="T37" fmla="*/ 1 h 408"/>
                <a:gd name="T38" fmla="*/ 1 w 409"/>
                <a:gd name="T39" fmla="*/ 1 h 408"/>
                <a:gd name="T40" fmla="*/ 1 w 409"/>
                <a:gd name="T41" fmla="*/ 1 h 408"/>
                <a:gd name="T42" fmla="*/ 1 w 409"/>
                <a:gd name="T43" fmla="*/ 1 h 408"/>
                <a:gd name="T44" fmla="*/ 1 w 409"/>
                <a:gd name="T45" fmla="*/ 1 h 408"/>
                <a:gd name="T46" fmla="*/ 1 w 409"/>
                <a:gd name="T47" fmla="*/ 1 h 408"/>
                <a:gd name="T48" fmla="*/ 1 w 409"/>
                <a:gd name="T49" fmla="*/ 1 h 408"/>
                <a:gd name="T50" fmla="*/ 1 w 409"/>
                <a:gd name="T51" fmla="*/ 1 h 408"/>
                <a:gd name="T52" fmla="*/ 1 w 409"/>
                <a:gd name="T53" fmla="*/ 0 h 408"/>
                <a:gd name="T54" fmla="*/ 1 w 409"/>
                <a:gd name="T55" fmla="*/ 0 h 408"/>
                <a:gd name="T56" fmla="*/ 1 w 409"/>
                <a:gd name="T57" fmla="*/ 1 h 408"/>
                <a:gd name="T58" fmla="*/ 1 w 409"/>
                <a:gd name="T59" fmla="*/ 1 h 408"/>
                <a:gd name="T60" fmla="*/ 1 w 409"/>
                <a:gd name="T61" fmla="*/ 1 h 408"/>
                <a:gd name="T62" fmla="*/ 1 w 409"/>
                <a:gd name="T63" fmla="*/ 1 h 408"/>
                <a:gd name="T64" fmla="*/ 1 w 409"/>
                <a:gd name="T65" fmla="*/ 1 h 408"/>
                <a:gd name="T66" fmla="*/ 1 w 409"/>
                <a:gd name="T67" fmla="*/ 1 h 408"/>
                <a:gd name="T68" fmla="*/ 1 w 409"/>
                <a:gd name="T69" fmla="*/ 1 h 408"/>
                <a:gd name="T70" fmla="*/ 1 w 409"/>
                <a:gd name="T71" fmla="*/ 1 h 408"/>
                <a:gd name="T72" fmla="*/ 1 w 409"/>
                <a:gd name="T73" fmla="*/ 1 h 408"/>
                <a:gd name="T74" fmla="*/ 1 w 409"/>
                <a:gd name="T75" fmla="*/ 1 h 408"/>
                <a:gd name="T76" fmla="*/ 1 w 409"/>
                <a:gd name="T77" fmla="*/ 1 h 408"/>
                <a:gd name="T78" fmla="*/ 1 w 409"/>
                <a:gd name="T79" fmla="*/ 1 h 408"/>
                <a:gd name="T80" fmla="*/ 1 w 409"/>
                <a:gd name="T81" fmla="*/ 1 h 408"/>
                <a:gd name="T82" fmla="*/ 1 w 409"/>
                <a:gd name="T83" fmla="*/ 1 h 408"/>
                <a:gd name="T84" fmla="*/ 1 w 409"/>
                <a:gd name="T85" fmla="*/ 1 h 408"/>
                <a:gd name="T86" fmla="*/ 1 w 409"/>
                <a:gd name="T87" fmla="*/ 1 h 408"/>
                <a:gd name="T88" fmla="*/ 1 w 409"/>
                <a:gd name="T89" fmla="*/ 1 h 408"/>
                <a:gd name="T90" fmla="*/ 1 w 409"/>
                <a:gd name="T91" fmla="*/ 1 h 408"/>
                <a:gd name="T92" fmla="*/ 1 w 409"/>
                <a:gd name="T93" fmla="*/ 1 h 408"/>
                <a:gd name="T94" fmla="*/ 1 w 409"/>
                <a:gd name="T95" fmla="*/ 1 h 408"/>
                <a:gd name="T96" fmla="*/ 1 w 409"/>
                <a:gd name="T97" fmla="*/ 1 h 408"/>
                <a:gd name="T98" fmla="*/ 1 w 409"/>
                <a:gd name="T99" fmla="*/ 1 h 408"/>
                <a:gd name="T100" fmla="*/ 1 w 409"/>
                <a:gd name="T101" fmla="*/ 1 h 408"/>
                <a:gd name="T102" fmla="*/ 1 w 409"/>
                <a:gd name="T103" fmla="*/ 1 h 40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409"/>
                <a:gd name="T157" fmla="*/ 0 h 408"/>
                <a:gd name="T158" fmla="*/ 409 w 409"/>
                <a:gd name="T159" fmla="*/ 408 h 40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409" h="408">
                  <a:moveTo>
                    <a:pt x="164" y="3"/>
                  </a:moveTo>
                  <a:lnTo>
                    <a:pt x="144" y="7"/>
                  </a:lnTo>
                  <a:lnTo>
                    <a:pt x="125" y="14"/>
                  </a:lnTo>
                  <a:lnTo>
                    <a:pt x="107" y="23"/>
                  </a:lnTo>
                  <a:lnTo>
                    <a:pt x="91" y="32"/>
                  </a:lnTo>
                  <a:lnTo>
                    <a:pt x="75" y="44"/>
                  </a:lnTo>
                  <a:lnTo>
                    <a:pt x="59" y="59"/>
                  </a:lnTo>
                  <a:lnTo>
                    <a:pt x="46" y="73"/>
                  </a:lnTo>
                  <a:lnTo>
                    <a:pt x="34" y="89"/>
                  </a:lnTo>
                  <a:lnTo>
                    <a:pt x="19" y="116"/>
                  </a:lnTo>
                  <a:lnTo>
                    <a:pt x="9" y="144"/>
                  </a:lnTo>
                  <a:lnTo>
                    <a:pt x="2" y="175"/>
                  </a:lnTo>
                  <a:lnTo>
                    <a:pt x="0" y="203"/>
                  </a:lnTo>
                  <a:lnTo>
                    <a:pt x="2" y="228"/>
                  </a:lnTo>
                  <a:lnTo>
                    <a:pt x="5" y="251"/>
                  </a:lnTo>
                  <a:lnTo>
                    <a:pt x="12" y="276"/>
                  </a:lnTo>
                  <a:lnTo>
                    <a:pt x="23" y="298"/>
                  </a:lnTo>
                  <a:lnTo>
                    <a:pt x="36" y="319"/>
                  </a:lnTo>
                  <a:lnTo>
                    <a:pt x="52" y="339"/>
                  </a:lnTo>
                  <a:lnTo>
                    <a:pt x="69" y="358"/>
                  </a:lnTo>
                  <a:lnTo>
                    <a:pt x="89" y="375"/>
                  </a:lnTo>
                  <a:lnTo>
                    <a:pt x="107" y="385"/>
                  </a:lnTo>
                  <a:lnTo>
                    <a:pt x="127" y="394"/>
                  </a:lnTo>
                  <a:lnTo>
                    <a:pt x="144" y="401"/>
                  </a:lnTo>
                  <a:lnTo>
                    <a:pt x="164" y="405"/>
                  </a:lnTo>
                  <a:lnTo>
                    <a:pt x="185" y="408"/>
                  </a:lnTo>
                  <a:lnTo>
                    <a:pt x="205" y="408"/>
                  </a:lnTo>
                  <a:lnTo>
                    <a:pt x="225" y="408"/>
                  </a:lnTo>
                  <a:lnTo>
                    <a:pt x="244" y="405"/>
                  </a:lnTo>
                  <a:lnTo>
                    <a:pt x="264" y="400"/>
                  </a:lnTo>
                  <a:lnTo>
                    <a:pt x="282" y="394"/>
                  </a:lnTo>
                  <a:lnTo>
                    <a:pt x="300" y="385"/>
                  </a:lnTo>
                  <a:lnTo>
                    <a:pt x="318" y="375"/>
                  </a:lnTo>
                  <a:lnTo>
                    <a:pt x="334" y="364"/>
                  </a:lnTo>
                  <a:lnTo>
                    <a:pt x="348" y="350"/>
                  </a:lnTo>
                  <a:lnTo>
                    <a:pt x="362" y="334"/>
                  </a:lnTo>
                  <a:lnTo>
                    <a:pt x="375" y="317"/>
                  </a:lnTo>
                  <a:lnTo>
                    <a:pt x="394" y="282"/>
                  </a:lnTo>
                  <a:lnTo>
                    <a:pt x="405" y="244"/>
                  </a:lnTo>
                  <a:lnTo>
                    <a:pt x="409" y="205"/>
                  </a:lnTo>
                  <a:lnTo>
                    <a:pt x="405" y="164"/>
                  </a:lnTo>
                  <a:lnTo>
                    <a:pt x="400" y="144"/>
                  </a:lnTo>
                  <a:lnTo>
                    <a:pt x="393" y="125"/>
                  </a:lnTo>
                  <a:lnTo>
                    <a:pt x="385" y="107"/>
                  </a:lnTo>
                  <a:lnTo>
                    <a:pt x="375" y="91"/>
                  </a:lnTo>
                  <a:lnTo>
                    <a:pt x="362" y="75"/>
                  </a:lnTo>
                  <a:lnTo>
                    <a:pt x="350" y="59"/>
                  </a:lnTo>
                  <a:lnTo>
                    <a:pt x="334" y="46"/>
                  </a:lnTo>
                  <a:lnTo>
                    <a:pt x="318" y="34"/>
                  </a:lnTo>
                  <a:lnTo>
                    <a:pt x="300" y="23"/>
                  </a:lnTo>
                  <a:lnTo>
                    <a:pt x="282" y="14"/>
                  </a:lnTo>
                  <a:lnTo>
                    <a:pt x="264" y="9"/>
                  </a:lnTo>
                  <a:lnTo>
                    <a:pt x="244" y="3"/>
                  </a:lnTo>
                  <a:lnTo>
                    <a:pt x="225" y="0"/>
                  </a:lnTo>
                  <a:lnTo>
                    <a:pt x="205" y="0"/>
                  </a:lnTo>
                  <a:lnTo>
                    <a:pt x="184" y="0"/>
                  </a:lnTo>
                  <a:lnTo>
                    <a:pt x="164" y="3"/>
                  </a:lnTo>
                  <a:close/>
                  <a:moveTo>
                    <a:pt x="144" y="291"/>
                  </a:moveTo>
                  <a:lnTo>
                    <a:pt x="128" y="276"/>
                  </a:lnTo>
                  <a:lnTo>
                    <a:pt x="116" y="260"/>
                  </a:lnTo>
                  <a:lnTo>
                    <a:pt x="105" y="242"/>
                  </a:lnTo>
                  <a:lnTo>
                    <a:pt x="100" y="223"/>
                  </a:lnTo>
                  <a:lnTo>
                    <a:pt x="98" y="203"/>
                  </a:lnTo>
                  <a:lnTo>
                    <a:pt x="100" y="184"/>
                  </a:lnTo>
                  <a:lnTo>
                    <a:pt x="105" y="164"/>
                  </a:lnTo>
                  <a:lnTo>
                    <a:pt x="116" y="144"/>
                  </a:lnTo>
                  <a:lnTo>
                    <a:pt x="123" y="135"/>
                  </a:lnTo>
                  <a:lnTo>
                    <a:pt x="130" y="128"/>
                  </a:lnTo>
                  <a:lnTo>
                    <a:pt x="137" y="121"/>
                  </a:lnTo>
                  <a:lnTo>
                    <a:pt x="146" y="116"/>
                  </a:lnTo>
                  <a:lnTo>
                    <a:pt x="155" y="110"/>
                  </a:lnTo>
                  <a:lnTo>
                    <a:pt x="164" y="105"/>
                  </a:lnTo>
                  <a:lnTo>
                    <a:pt x="173" y="102"/>
                  </a:lnTo>
                  <a:lnTo>
                    <a:pt x="184" y="100"/>
                  </a:lnTo>
                  <a:lnTo>
                    <a:pt x="194" y="98"/>
                  </a:lnTo>
                  <a:lnTo>
                    <a:pt x="205" y="98"/>
                  </a:lnTo>
                  <a:lnTo>
                    <a:pt x="216" y="98"/>
                  </a:lnTo>
                  <a:lnTo>
                    <a:pt x="225" y="100"/>
                  </a:lnTo>
                  <a:lnTo>
                    <a:pt x="235" y="102"/>
                  </a:lnTo>
                  <a:lnTo>
                    <a:pt x="244" y="105"/>
                  </a:lnTo>
                  <a:lnTo>
                    <a:pt x="255" y="110"/>
                  </a:lnTo>
                  <a:lnTo>
                    <a:pt x="264" y="116"/>
                  </a:lnTo>
                  <a:lnTo>
                    <a:pt x="280" y="128"/>
                  </a:lnTo>
                  <a:lnTo>
                    <a:pt x="293" y="144"/>
                  </a:lnTo>
                  <a:lnTo>
                    <a:pt x="303" y="164"/>
                  </a:lnTo>
                  <a:lnTo>
                    <a:pt x="309" y="184"/>
                  </a:lnTo>
                  <a:lnTo>
                    <a:pt x="310" y="203"/>
                  </a:lnTo>
                  <a:lnTo>
                    <a:pt x="309" y="225"/>
                  </a:lnTo>
                  <a:lnTo>
                    <a:pt x="303" y="244"/>
                  </a:lnTo>
                  <a:lnTo>
                    <a:pt x="293" y="262"/>
                  </a:lnTo>
                  <a:lnTo>
                    <a:pt x="278" y="278"/>
                  </a:lnTo>
                  <a:lnTo>
                    <a:pt x="262" y="292"/>
                  </a:lnTo>
                  <a:lnTo>
                    <a:pt x="244" y="301"/>
                  </a:lnTo>
                  <a:lnTo>
                    <a:pt x="225" y="307"/>
                  </a:lnTo>
                  <a:lnTo>
                    <a:pt x="205" y="309"/>
                  </a:lnTo>
                  <a:lnTo>
                    <a:pt x="184" y="307"/>
                  </a:lnTo>
                  <a:lnTo>
                    <a:pt x="164" y="301"/>
                  </a:lnTo>
                  <a:lnTo>
                    <a:pt x="144" y="291"/>
                  </a:lnTo>
                  <a:close/>
                  <a:moveTo>
                    <a:pt x="34" y="89"/>
                  </a:moveTo>
                  <a:lnTo>
                    <a:pt x="34" y="89"/>
                  </a:lnTo>
                  <a:close/>
                </a:path>
              </a:pathLst>
            </a:custGeom>
            <a:solidFill>
              <a:srgbClr val="FFFFFF"/>
            </a:solidFill>
            <a:ln w="9525">
              <a:noFill/>
              <a:round/>
              <a:headEnd/>
              <a:tailEnd/>
            </a:ln>
          </p:spPr>
          <p:txBody>
            <a:bodyPr/>
            <a:lstStyle/>
            <a:p>
              <a:endParaRPr lang="ja-JP" altLang="en-US"/>
            </a:p>
          </p:txBody>
        </p:sp>
        <p:sp>
          <p:nvSpPr>
            <p:cNvPr id="77" name="Freeform 39"/>
            <p:cNvSpPr>
              <a:spLocks/>
            </p:cNvSpPr>
            <p:nvPr/>
          </p:nvSpPr>
          <p:spPr bwMode="auto">
            <a:xfrm>
              <a:off x="2515" y="2522"/>
              <a:ext cx="51" cy="51"/>
            </a:xfrm>
            <a:custGeom>
              <a:avLst/>
              <a:gdLst>
                <a:gd name="T0" fmla="*/ 1 w 102"/>
                <a:gd name="T1" fmla="*/ 0 h 104"/>
                <a:gd name="T2" fmla="*/ 0 w 102"/>
                <a:gd name="T3" fmla="*/ 0 h 104"/>
                <a:gd name="T4" fmla="*/ 0 w 102"/>
                <a:gd name="T5" fmla="*/ 0 h 104"/>
                <a:gd name="T6" fmla="*/ 1 w 102"/>
                <a:gd name="T7" fmla="*/ 0 h 104"/>
                <a:gd name="T8" fmla="*/ 1 w 102"/>
                <a:gd name="T9" fmla="*/ 0 h 104"/>
                <a:gd name="T10" fmla="*/ 1 w 102"/>
                <a:gd name="T11" fmla="*/ 0 h 104"/>
                <a:gd name="T12" fmla="*/ 1 w 102"/>
                <a:gd name="T13" fmla="*/ 0 h 104"/>
                <a:gd name="T14" fmla="*/ 1 w 102"/>
                <a:gd name="T15" fmla="*/ 0 h 104"/>
                <a:gd name="T16" fmla="*/ 1 w 102"/>
                <a:gd name="T17" fmla="*/ 0 h 104"/>
                <a:gd name="T18" fmla="*/ 1 w 102"/>
                <a:gd name="T19" fmla="*/ 0 h 104"/>
                <a:gd name="T20" fmla="*/ 1 w 102"/>
                <a:gd name="T21" fmla="*/ 0 h 104"/>
                <a:gd name="T22" fmla="*/ 1 w 102"/>
                <a:gd name="T23" fmla="*/ 0 h 104"/>
                <a:gd name="T24" fmla="*/ 1 w 102"/>
                <a:gd name="T25" fmla="*/ 0 h 104"/>
                <a:gd name="T26" fmla="*/ 1 w 102"/>
                <a:gd name="T27" fmla="*/ 0 h 104"/>
                <a:gd name="T28" fmla="*/ 1 w 102"/>
                <a:gd name="T29" fmla="*/ 0 h 104"/>
                <a:gd name="T30" fmla="*/ 1 w 102"/>
                <a:gd name="T31" fmla="*/ 0 h 104"/>
                <a:gd name="T32" fmla="*/ 1 w 102"/>
                <a:gd name="T33" fmla="*/ 0 h 104"/>
                <a:gd name="T34" fmla="*/ 1 w 102"/>
                <a:gd name="T35" fmla="*/ 0 h 104"/>
                <a:gd name="T36" fmla="*/ 1 w 102"/>
                <a:gd name="T37" fmla="*/ 0 h 104"/>
                <a:gd name="T38" fmla="*/ 1 w 102"/>
                <a:gd name="T39" fmla="*/ 0 h 104"/>
                <a:gd name="T40" fmla="*/ 1 w 102"/>
                <a:gd name="T41" fmla="*/ 0 h 104"/>
                <a:gd name="T42" fmla="*/ 1 w 102"/>
                <a:gd name="T43" fmla="*/ 0 h 104"/>
                <a:gd name="T44" fmla="*/ 1 w 102"/>
                <a:gd name="T45" fmla="*/ 0 h 104"/>
                <a:gd name="T46" fmla="*/ 1 w 102"/>
                <a:gd name="T47" fmla="*/ 0 h 104"/>
                <a:gd name="T48" fmla="*/ 1 w 102"/>
                <a:gd name="T49" fmla="*/ 0 h 104"/>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02"/>
                <a:gd name="T76" fmla="*/ 0 h 104"/>
                <a:gd name="T77" fmla="*/ 102 w 102"/>
                <a:gd name="T78" fmla="*/ 104 h 104"/>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02" h="104">
                  <a:moveTo>
                    <a:pt x="7" y="24"/>
                  </a:moveTo>
                  <a:lnTo>
                    <a:pt x="0" y="42"/>
                  </a:lnTo>
                  <a:lnTo>
                    <a:pt x="0" y="61"/>
                  </a:lnTo>
                  <a:lnTo>
                    <a:pt x="7" y="81"/>
                  </a:lnTo>
                  <a:lnTo>
                    <a:pt x="22" y="95"/>
                  </a:lnTo>
                  <a:lnTo>
                    <a:pt x="31" y="100"/>
                  </a:lnTo>
                  <a:lnTo>
                    <a:pt x="41" y="104"/>
                  </a:lnTo>
                  <a:lnTo>
                    <a:pt x="52" y="104"/>
                  </a:lnTo>
                  <a:lnTo>
                    <a:pt x="61" y="104"/>
                  </a:lnTo>
                  <a:lnTo>
                    <a:pt x="72" y="100"/>
                  </a:lnTo>
                  <a:lnTo>
                    <a:pt x="81" y="95"/>
                  </a:lnTo>
                  <a:lnTo>
                    <a:pt x="88" y="90"/>
                  </a:lnTo>
                  <a:lnTo>
                    <a:pt x="95" y="81"/>
                  </a:lnTo>
                  <a:lnTo>
                    <a:pt x="102" y="63"/>
                  </a:lnTo>
                  <a:lnTo>
                    <a:pt x="102" y="42"/>
                  </a:lnTo>
                  <a:lnTo>
                    <a:pt x="95" y="24"/>
                  </a:lnTo>
                  <a:lnTo>
                    <a:pt x="81" y="9"/>
                  </a:lnTo>
                  <a:lnTo>
                    <a:pt x="72" y="4"/>
                  </a:lnTo>
                  <a:lnTo>
                    <a:pt x="61" y="2"/>
                  </a:lnTo>
                  <a:lnTo>
                    <a:pt x="50" y="0"/>
                  </a:lnTo>
                  <a:lnTo>
                    <a:pt x="41" y="2"/>
                  </a:lnTo>
                  <a:lnTo>
                    <a:pt x="31" y="4"/>
                  </a:lnTo>
                  <a:lnTo>
                    <a:pt x="22" y="9"/>
                  </a:lnTo>
                  <a:lnTo>
                    <a:pt x="15" y="17"/>
                  </a:lnTo>
                  <a:lnTo>
                    <a:pt x="7" y="24"/>
                  </a:lnTo>
                  <a:close/>
                </a:path>
              </a:pathLst>
            </a:custGeom>
            <a:solidFill>
              <a:srgbClr val="FFFFFF"/>
            </a:solidFill>
            <a:ln w="9525">
              <a:noFill/>
              <a:round/>
              <a:headEnd/>
              <a:tailEnd/>
            </a:ln>
          </p:spPr>
          <p:txBody>
            <a:bodyPr/>
            <a:lstStyle/>
            <a:p>
              <a:endParaRPr lang="ja-JP" altLang="en-US"/>
            </a:p>
          </p:txBody>
        </p:sp>
        <p:sp>
          <p:nvSpPr>
            <p:cNvPr id="78" name="Freeform 40"/>
            <p:cNvSpPr>
              <a:spLocks noEditPoints="1"/>
            </p:cNvSpPr>
            <p:nvPr/>
          </p:nvSpPr>
          <p:spPr bwMode="auto">
            <a:xfrm>
              <a:off x="2490" y="2497"/>
              <a:ext cx="101" cy="101"/>
            </a:xfrm>
            <a:custGeom>
              <a:avLst/>
              <a:gdLst>
                <a:gd name="T0" fmla="*/ 1 w 202"/>
                <a:gd name="T1" fmla="*/ 0 h 203"/>
                <a:gd name="T2" fmla="*/ 1 w 202"/>
                <a:gd name="T3" fmla="*/ 0 h 203"/>
                <a:gd name="T4" fmla="*/ 1 w 202"/>
                <a:gd name="T5" fmla="*/ 0 h 203"/>
                <a:gd name="T6" fmla="*/ 1 w 202"/>
                <a:gd name="T7" fmla="*/ 0 h 203"/>
                <a:gd name="T8" fmla="*/ 1 w 202"/>
                <a:gd name="T9" fmla="*/ 0 h 203"/>
                <a:gd name="T10" fmla="*/ 1 w 202"/>
                <a:gd name="T11" fmla="*/ 0 h 203"/>
                <a:gd name="T12" fmla="*/ 0 w 202"/>
                <a:gd name="T13" fmla="*/ 0 h 203"/>
                <a:gd name="T14" fmla="*/ 0 w 202"/>
                <a:gd name="T15" fmla="*/ 0 h 203"/>
                <a:gd name="T16" fmla="*/ 1 w 202"/>
                <a:gd name="T17" fmla="*/ 0 h 203"/>
                <a:gd name="T18" fmla="*/ 1 w 202"/>
                <a:gd name="T19" fmla="*/ 0 h 203"/>
                <a:gd name="T20" fmla="*/ 1 w 202"/>
                <a:gd name="T21" fmla="*/ 0 h 203"/>
                <a:gd name="T22" fmla="*/ 1 w 202"/>
                <a:gd name="T23" fmla="*/ 0 h 203"/>
                <a:gd name="T24" fmla="*/ 1 w 202"/>
                <a:gd name="T25" fmla="*/ 0 h 203"/>
                <a:gd name="T26" fmla="*/ 1 w 202"/>
                <a:gd name="T27" fmla="*/ 0 h 203"/>
                <a:gd name="T28" fmla="*/ 1 w 202"/>
                <a:gd name="T29" fmla="*/ 0 h 203"/>
                <a:gd name="T30" fmla="*/ 1 w 202"/>
                <a:gd name="T31" fmla="*/ 0 h 203"/>
                <a:gd name="T32" fmla="*/ 1 w 202"/>
                <a:gd name="T33" fmla="*/ 0 h 203"/>
                <a:gd name="T34" fmla="*/ 1 w 202"/>
                <a:gd name="T35" fmla="*/ 0 h 203"/>
                <a:gd name="T36" fmla="*/ 1 w 202"/>
                <a:gd name="T37" fmla="*/ 0 h 203"/>
                <a:gd name="T38" fmla="*/ 1 w 202"/>
                <a:gd name="T39" fmla="*/ 0 h 203"/>
                <a:gd name="T40" fmla="*/ 1 w 202"/>
                <a:gd name="T41" fmla="*/ 0 h 203"/>
                <a:gd name="T42" fmla="*/ 1 w 202"/>
                <a:gd name="T43" fmla="*/ 0 h 203"/>
                <a:gd name="T44" fmla="*/ 1 w 202"/>
                <a:gd name="T45" fmla="*/ 0 h 203"/>
                <a:gd name="T46" fmla="*/ 1 w 202"/>
                <a:gd name="T47" fmla="*/ 0 h 203"/>
                <a:gd name="T48" fmla="*/ 1 w 202"/>
                <a:gd name="T49" fmla="*/ 0 h 203"/>
                <a:gd name="T50" fmla="*/ 1 w 202"/>
                <a:gd name="T51" fmla="*/ 0 h 203"/>
                <a:gd name="T52" fmla="*/ 1 w 202"/>
                <a:gd name="T53" fmla="*/ 0 h 203"/>
                <a:gd name="T54" fmla="*/ 1 w 202"/>
                <a:gd name="T55" fmla="*/ 0 h 203"/>
                <a:gd name="T56" fmla="*/ 1 w 202"/>
                <a:gd name="T57" fmla="*/ 0 h 203"/>
                <a:gd name="T58" fmla="*/ 1 w 202"/>
                <a:gd name="T59" fmla="*/ 0 h 203"/>
                <a:gd name="T60" fmla="*/ 1 w 202"/>
                <a:gd name="T61" fmla="*/ 0 h 203"/>
                <a:gd name="T62" fmla="*/ 1 w 202"/>
                <a:gd name="T63" fmla="*/ 0 h 203"/>
                <a:gd name="T64" fmla="*/ 1 w 202"/>
                <a:gd name="T65" fmla="*/ 0 h 203"/>
                <a:gd name="T66" fmla="*/ 1 w 202"/>
                <a:gd name="T67" fmla="*/ 0 h 203"/>
                <a:gd name="T68" fmla="*/ 1 w 202"/>
                <a:gd name="T69" fmla="*/ 0 h 203"/>
                <a:gd name="T70" fmla="*/ 1 w 202"/>
                <a:gd name="T71" fmla="*/ 0 h 203"/>
                <a:gd name="T72" fmla="*/ 1 w 202"/>
                <a:gd name="T73" fmla="*/ 0 h 203"/>
                <a:gd name="T74" fmla="*/ 1 w 202"/>
                <a:gd name="T75" fmla="*/ 0 h 203"/>
                <a:gd name="T76" fmla="*/ 1 w 202"/>
                <a:gd name="T77" fmla="*/ 0 h 203"/>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202"/>
                <a:gd name="T118" fmla="*/ 0 h 203"/>
                <a:gd name="T119" fmla="*/ 202 w 202"/>
                <a:gd name="T120" fmla="*/ 203 h 203"/>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202" h="203">
                  <a:moveTo>
                    <a:pt x="82" y="1"/>
                  </a:moveTo>
                  <a:lnTo>
                    <a:pt x="72" y="3"/>
                  </a:lnTo>
                  <a:lnTo>
                    <a:pt x="63" y="7"/>
                  </a:lnTo>
                  <a:lnTo>
                    <a:pt x="54" y="12"/>
                  </a:lnTo>
                  <a:lnTo>
                    <a:pt x="45" y="17"/>
                  </a:lnTo>
                  <a:lnTo>
                    <a:pt x="38" y="23"/>
                  </a:lnTo>
                  <a:lnTo>
                    <a:pt x="29" y="30"/>
                  </a:lnTo>
                  <a:lnTo>
                    <a:pt x="24" y="37"/>
                  </a:lnTo>
                  <a:lnTo>
                    <a:pt x="16" y="46"/>
                  </a:lnTo>
                  <a:lnTo>
                    <a:pt x="9" y="58"/>
                  </a:lnTo>
                  <a:lnTo>
                    <a:pt x="4" y="73"/>
                  </a:lnTo>
                  <a:lnTo>
                    <a:pt x="2" y="87"/>
                  </a:lnTo>
                  <a:lnTo>
                    <a:pt x="0" y="101"/>
                  </a:lnTo>
                  <a:lnTo>
                    <a:pt x="0" y="107"/>
                  </a:lnTo>
                  <a:lnTo>
                    <a:pt x="0" y="110"/>
                  </a:lnTo>
                  <a:lnTo>
                    <a:pt x="0" y="116"/>
                  </a:lnTo>
                  <a:lnTo>
                    <a:pt x="2" y="121"/>
                  </a:lnTo>
                  <a:lnTo>
                    <a:pt x="7" y="140"/>
                  </a:lnTo>
                  <a:lnTo>
                    <a:pt x="16" y="158"/>
                  </a:lnTo>
                  <a:lnTo>
                    <a:pt x="29" y="173"/>
                  </a:lnTo>
                  <a:lnTo>
                    <a:pt x="45" y="185"/>
                  </a:lnTo>
                  <a:lnTo>
                    <a:pt x="63" y="196"/>
                  </a:lnTo>
                  <a:lnTo>
                    <a:pt x="82" y="201"/>
                  </a:lnTo>
                  <a:lnTo>
                    <a:pt x="102" y="203"/>
                  </a:lnTo>
                  <a:lnTo>
                    <a:pt x="122" y="201"/>
                  </a:lnTo>
                  <a:lnTo>
                    <a:pt x="140" y="196"/>
                  </a:lnTo>
                  <a:lnTo>
                    <a:pt x="157" y="187"/>
                  </a:lnTo>
                  <a:lnTo>
                    <a:pt x="174" y="174"/>
                  </a:lnTo>
                  <a:lnTo>
                    <a:pt x="186" y="158"/>
                  </a:lnTo>
                  <a:lnTo>
                    <a:pt x="195" y="140"/>
                  </a:lnTo>
                  <a:lnTo>
                    <a:pt x="200" y="121"/>
                  </a:lnTo>
                  <a:lnTo>
                    <a:pt x="202" y="101"/>
                  </a:lnTo>
                  <a:lnTo>
                    <a:pt x="200" y="82"/>
                  </a:lnTo>
                  <a:lnTo>
                    <a:pt x="195" y="62"/>
                  </a:lnTo>
                  <a:lnTo>
                    <a:pt x="186" y="44"/>
                  </a:lnTo>
                  <a:lnTo>
                    <a:pt x="174" y="30"/>
                  </a:lnTo>
                  <a:lnTo>
                    <a:pt x="157" y="17"/>
                  </a:lnTo>
                  <a:lnTo>
                    <a:pt x="149" y="12"/>
                  </a:lnTo>
                  <a:lnTo>
                    <a:pt x="140" y="8"/>
                  </a:lnTo>
                  <a:lnTo>
                    <a:pt x="131" y="5"/>
                  </a:lnTo>
                  <a:lnTo>
                    <a:pt x="122" y="3"/>
                  </a:lnTo>
                  <a:lnTo>
                    <a:pt x="111" y="1"/>
                  </a:lnTo>
                  <a:lnTo>
                    <a:pt x="102" y="0"/>
                  </a:lnTo>
                  <a:lnTo>
                    <a:pt x="91" y="0"/>
                  </a:lnTo>
                  <a:lnTo>
                    <a:pt x="82" y="1"/>
                  </a:lnTo>
                  <a:close/>
                  <a:moveTo>
                    <a:pt x="100" y="103"/>
                  </a:moveTo>
                  <a:lnTo>
                    <a:pt x="100" y="103"/>
                  </a:lnTo>
                  <a:lnTo>
                    <a:pt x="99" y="103"/>
                  </a:lnTo>
                  <a:lnTo>
                    <a:pt x="99" y="101"/>
                  </a:lnTo>
                  <a:lnTo>
                    <a:pt x="99" y="99"/>
                  </a:lnTo>
                  <a:lnTo>
                    <a:pt x="100" y="99"/>
                  </a:lnTo>
                  <a:lnTo>
                    <a:pt x="102" y="99"/>
                  </a:lnTo>
                  <a:lnTo>
                    <a:pt x="104" y="99"/>
                  </a:lnTo>
                  <a:lnTo>
                    <a:pt x="104" y="101"/>
                  </a:lnTo>
                  <a:lnTo>
                    <a:pt x="104" y="103"/>
                  </a:lnTo>
                  <a:lnTo>
                    <a:pt x="102" y="103"/>
                  </a:lnTo>
                  <a:lnTo>
                    <a:pt x="100" y="103"/>
                  </a:lnTo>
                  <a:close/>
                  <a:moveTo>
                    <a:pt x="16" y="46"/>
                  </a:moveTo>
                  <a:lnTo>
                    <a:pt x="16" y="46"/>
                  </a:lnTo>
                  <a:close/>
                </a:path>
              </a:pathLst>
            </a:custGeom>
            <a:solidFill>
              <a:srgbClr val="FFFFFF"/>
            </a:solidFill>
            <a:ln w="9525">
              <a:noFill/>
              <a:round/>
              <a:headEnd/>
              <a:tailEnd/>
            </a:ln>
          </p:spPr>
          <p:txBody>
            <a:bodyPr/>
            <a:lstStyle/>
            <a:p>
              <a:endParaRPr lang="ja-JP" altLang="en-US"/>
            </a:p>
          </p:txBody>
        </p:sp>
        <p:sp>
          <p:nvSpPr>
            <p:cNvPr id="79" name="Freeform 41"/>
            <p:cNvSpPr>
              <a:spLocks/>
            </p:cNvSpPr>
            <p:nvPr/>
          </p:nvSpPr>
          <p:spPr bwMode="auto">
            <a:xfrm>
              <a:off x="2101" y="2593"/>
              <a:ext cx="239" cy="347"/>
            </a:xfrm>
            <a:custGeom>
              <a:avLst/>
              <a:gdLst>
                <a:gd name="T0" fmla="*/ 1 w 478"/>
                <a:gd name="T1" fmla="*/ 1 h 694"/>
                <a:gd name="T2" fmla="*/ 0 w 478"/>
                <a:gd name="T3" fmla="*/ 1 h 694"/>
                <a:gd name="T4" fmla="*/ 1 w 478"/>
                <a:gd name="T5" fmla="*/ 1 h 694"/>
                <a:gd name="T6" fmla="*/ 1 w 478"/>
                <a:gd name="T7" fmla="*/ 1 h 694"/>
                <a:gd name="T8" fmla="*/ 1 w 478"/>
                <a:gd name="T9" fmla="*/ 1 h 694"/>
                <a:gd name="T10" fmla="*/ 1 w 478"/>
                <a:gd name="T11" fmla="*/ 0 h 694"/>
                <a:gd name="T12" fmla="*/ 1 w 478"/>
                <a:gd name="T13" fmla="*/ 1 h 694"/>
                <a:gd name="T14" fmla="*/ 0 60000 65536"/>
                <a:gd name="T15" fmla="*/ 0 60000 65536"/>
                <a:gd name="T16" fmla="*/ 0 60000 65536"/>
                <a:gd name="T17" fmla="*/ 0 60000 65536"/>
                <a:gd name="T18" fmla="*/ 0 60000 65536"/>
                <a:gd name="T19" fmla="*/ 0 60000 65536"/>
                <a:gd name="T20" fmla="*/ 0 60000 65536"/>
                <a:gd name="T21" fmla="*/ 0 w 478"/>
                <a:gd name="T22" fmla="*/ 0 h 694"/>
                <a:gd name="T23" fmla="*/ 478 w 478"/>
                <a:gd name="T24" fmla="*/ 694 h 69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78" h="694">
                  <a:moveTo>
                    <a:pt x="125" y="280"/>
                  </a:moveTo>
                  <a:lnTo>
                    <a:pt x="0" y="627"/>
                  </a:lnTo>
                  <a:lnTo>
                    <a:pt x="114" y="694"/>
                  </a:lnTo>
                  <a:lnTo>
                    <a:pt x="353" y="412"/>
                  </a:lnTo>
                  <a:lnTo>
                    <a:pt x="478" y="66"/>
                  </a:lnTo>
                  <a:lnTo>
                    <a:pt x="364" y="0"/>
                  </a:lnTo>
                  <a:lnTo>
                    <a:pt x="125" y="280"/>
                  </a:lnTo>
                  <a:close/>
                </a:path>
              </a:pathLst>
            </a:custGeom>
            <a:solidFill>
              <a:srgbClr val="FFFFFF"/>
            </a:solidFill>
            <a:ln w="9525">
              <a:noFill/>
              <a:round/>
              <a:headEnd/>
              <a:tailEnd/>
            </a:ln>
          </p:spPr>
          <p:txBody>
            <a:bodyPr/>
            <a:lstStyle/>
            <a:p>
              <a:endParaRPr lang="ja-JP" altLang="en-US"/>
            </a:p>
          </p:txBody>
        </p:sp>
        <p:sp>
          <p:nvSpPr>
            <p:cNvPr id="80" name="Freeform 42"/>
            <p:cNvSpPr>
              <a:spLocks/>
            </p:cNvSpPr>
            <p:nvPr/>
          </p:nvSpPr>
          <p:spPr bwMode="auto">
            <a:xfrm>
              <a:off x="2047" y="2647"/>
              <a:ext cx="347" cy="239"/>
            </a:xfrm>
            <a:custGeom>
              <a:avLst/>
              <a:gdLst>
                <a:gd name="T0" fmla="*/ 1 w 693"/>
                <a:gd name="T1" fmla="*/ 0 h 479"/>
                <a:gd name="T2" fmla="*/ 2 w 693"/>
                <a:gd name="T3" fmla="*/ 0 h 479"/>
                <a:gd name="T4" fmla="*/ 2 w 693"/>
                <a:gd name="T5" fmla="*/ 0 h 479"/>
                <a:gd name="T6" fmla="*/ 1 w 693"/>
                <a:gd name="T7" fmla="*/ 0 h 479"/>
                <a:gd name="T8" fmla="*/ 1 w 693"/>
                <a:gd name="T9" fmla="*/ 0 h 479"/>
                <a:gd name="T10" fmla="*/ 0 w 693"/>
                <a:gd name="T11" fmla="*/ 0 h 479"/>
                <a:gd name="T12" fmla="*/ 1 w 693"/>
                <a:gd name="T13" fmla="*/ 0 h 479"/>
                <a:gd name="T14" fmla="*/ 0 60000 65536"/>
                <a:gd name="T15" fmla="*/ 0 60000 65536"/>
                <a:gd name="T16" fmla="*/ 0 60000 65536"/>
                <a:gd name="T17" fmla="*/ 0 60000 65536"/>
                <a:gd name="T18" fmla="*/ 0 60000 65536"/>
                <a:gd name="T19" fmla="*/ 0 60000 65536"/>
                <a:gd name="T20" fmla="*/ 0 60000 65536"/>
                <a:gd name="T21" fmla="*/ 0 w 693"/>
                <a:gd name="T22" fmla="*/ 0 h 479"/>
                <a:gd name="T23" fmla="*/ 693 w 693"/>
                <a:gd name="T24" fmla="*/ 479 h 47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93" h="479">
                  <a:moveTo>
                    <a:pt x="280" y="354"/>
                  </a:moveTo>
                  <a:lnTo>
                    <a:pt x="627" y="479"/>
                  </a:lnTo>
                  <a:lnTo>
                    <a:pt x="693" y="364"/>
                  </a:lnTo>
                  <a:lnTo>
                    <a:pt x="412" y="125"/>
                  </a:lnTo>
                  <a:lnTo>
                    <a:pt x="66" y="0"/>
                  </a:lnTo>
                  <a:lnTo>
                    <a:pt x="0" y="115"/>
                  </a:lnTo>
                  <a:lnTo>
                    <a:pt x="280" y="354"/>
                  </a:lnTo>
                  <a:close/>
                </a:path>
              </a:pathLst>
            </a:custGeom>
            <a:solidFill>
              <a:srgbClr val="FFFFFF"/>
            </a:solidFill>
            <a:ln w="9525">
              <a:noFill/>
              <a:round/>
              <a:headEnd/>
              <a:tailEnd/>
            </a:ln>
          </p:spPr>
          <p:txBody>
            <a:bodyPr/>
            <a:lstStyle/>
            <a:p>
              <a:endParaRPr lang="ja-JP" altLang="en-US"/>
            </a:p>
          </p:txBody>
        </p:sp>
        <p:sp>
          <p:nvSpPr>
            <p:cNvPr id="81" name="Freeform 43"/>
            <p:cNvSpPr>
              <a:spLocks/>
            </p:cNvSpPr>
            <p:nvPr/>
          </p:nvSpPr>
          <p:spPr bwMode="auto">
            <a:xfrm>
              <a:off x="2141" y="2582"/>
              <a:ext cx="157" cy="368"/>
            </a:xfrm>
            <a:custGeom>
              <a:avLst/>
              <a:gdLst>
                <a:gd name="T0" fmla="*/ 0 w 315"/>
                <a:gd name="T1" fmla="*/ 1 h 735"/>
                <a:gd name="T2" fmla="*/ 0 w 315"/>
                <a:gd name="T3" fmla="*/ 2 h 735"/>
                <a:gd name="T4" fmla="*/ 0 w 315"/>
                <a:gd name="T5" fmla="*/ 2 h 735"/>
                <a:gd name="T6" fmla="*/ 0 w 315"/>
                <a:gd name="T7" fmla="*/ 1 h 735"/>
                <a:gd name="T8" fmla="*/ 0 w 315"/>
                <a:gd name="T9" fmla="*/ 0 h 735"/>
                <a:gd name="T10" fmla="*/ 0 w 315"/>
                <a:gd name="T11" fmla="*/ 1 h 735"/>
                <a:gd name="T12" fmla="*/ 0 w 315"/>
                <a:gd name="T13" fmla="*/ 1 h 735"/>
                <a:gd name="T14" fmla="*/ 0 60000 65536"/>
                <a:gd name="T15" fmla="*/ 0 60000 65536"/>
                <a:gd name="T16" fmla="*/ 0 60000 65536"/>
                <a:gd name="T17" fmla="*/ 0 60000 65536"/>
                <a:gd name="T18" fmla="*/ 0 60000 65536"/>
                <a:gd name="T19" fmla="*/ 0 60000 65536"/>
                <a:gd name="T20" fmla="*/ 0 60000 65536"/>
                <a:gd name="T21" fmla="*/ 0 w 315"/>
                <a:gd name="T22" fmla="*/ 0 h 735"/>
                <a:gd name="T23" fmla="*/ 315 w 315"/>
                <a:gd name="T24" fmla="*/ 735 h 73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15" h="735">
                  <a:moveTo>
                    <a:pt x="31" y="401"/>
                  </a:moveTo>
                  <a:lnTo>
                    <a:pt x="188" y="735"/>
                  </a:lnTo>
                  <a:lnTo>
                    <a:pt x="315" y="701"/>
                  </a:lnTo>
                  <a:lnTo>
                    <a:pt x="286" y="334"/>
                  </a:lnTo>
                  <a:lnTo>
                    <a:pt x="129" y="0"/>
                  </a:lnTo>
                  <a:lnTo>
                    <a:pt x="0" y="34"/>
                  </a:lnTo>
                  <a:lnTo>
                    <a:pt x="31" y="401"/>
                  </a:lnTo>
                  <a:close/>
                </a:path>
              </a:pathLst>
            </a:custGeom>
            <a:solidFill>
              <a:srgbClr val="FFFFFF"/>
            </a:solidFill>
            <a:ln w="9525">
              <a:noFill/>
              <a:round/>
              <a:headEnd/>
              <a:tailEnd/>
            </a:ln>
          </p:spPr>
          <p:txBody>
            <a:bodyPr/>
            <a:lstStyle/>
            <a:p>
              <a:endParaRPr lang="ja-JP" altLang="en-US"/>
            </a:p>
          </p:txBody>
        </p:sp>
        <p:sp>
          <p:nvSpPr>
            <p:cNvPr id="82" name="Freeform 44"/>
            <p:cNvSpPr>
              <a:spLocks/>
            </p:cNvSpPr>
            <p:nvPr/>
          </p:nvSpPr>
          <p:spPr bwMode="auto">
            <a:xfrm>
              <a:off x="2037" y="2688"/>
              <a:ext cx="367" cy="157"/>
            </a:xfrm>
            <a:custGeom>
              <a:avLst/>
              <a:gdLst>
                <a:gd name="T0" fmla="*/ 1 w 733"/>
                <a:gd name="T1" fmla="*/ 1 h 314"/>
                <a:gd name="T2" fmla="*/ 2 w 733"/>
                <a:gd name="T3" fmla="*/ 1 h 314"/>
                <a:gd name="T4" fmla="*/ 2 w 733"/>
                <a:gd name="T5" fmla="*/ 0 h 314"/>
                <a:gd name="T6" fmla="*/ 1 w 733"/>
                <a:gd name="T7" fmla="*/ 1 h 314"/>
                <a:gd name="T8" fmla="*/ 0 w 733"/>
                <a:gd name="T9" fmla="*/ 1 h 314"/>
                <a:gd name="T10" fmla="*/ 1 w 733"/>
                <a:gd name="T11" fmla="*/ 1 h 314"/>
                <a:gd name="T12" fmla="*/ 1 w 733"/>
                <a:gd name="T13" fmla="*/ 1 h 314"/>
                <a:gd name="T14" fmla="*/ 0 60000 65536"/>
                <a:gd name="T15" fmla="*/ 0 60000 65536"/>
                <a:gd name="T16" fmla="*/ 0 60000 65536"/>
                <a:gd name="T17" fmla="*/ 0 60000 65536"/>
                <a:gd name="T18" fmla="*/ 0 60000 65536"/>
                <a:gd name="T19" fmla="*/ 0 60000 65536"/>
                <a:gd name="T20" fmla="*/ 0 60000 65536"/>
                <a:gd name="T21" fmla="*/ 0 w 733"/>
                <a:gd name="T22" fmla="*/ 0 h 314"/>
                <a:gd name="T23" fmla="*/ 733 w 733"/>
                <a:gd name="T24" fmla="*/ 314 h 31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3" h="314">
                  <a:moveTo>
                    <a:pt x="399" y="284"/>
                  </a:moveTo>
                  <a:lnTo>
                    <a:pt x="733" y="127"/>
                  </a:lnTo>
                  <a:lnTo>
                    <a:pt x="699" y="0"/>
                  </a:lnTo>
                  <a:lnTo>
                    <a:pt x="332" y="31"/>
                  </a:lnTo>
                  <a:lnTo>
                    <a:pt x="0" y="188"/>
                  </a:lnTo>
                  <a:lnTo>
                    <a:pt x="33" y="314"/>
                  </a:lnTo>
                  <a:lnTo>
                    <a:pt x="399" y="284"/>
                  </a:lnTo>
                  <a:close/>
                </a:path>
              </a:pathLst>
            </a:custGeom>
            <a:solidFill>
              <a:srgbClr val="FFFFFF"/>
            </a:solidFill>
            <a:ln w="9525">
              <a:noFill/>
              <a:round/>
              <a:headEnd/>
              <a:tailEnd/>
            </a:ln>
          </p:spPr>
          <p:txBody>
            <a:bodyPr/>
            <a:lstStyle/>
            <a:p>
              <a:endParaRPr lang="ja-JP" altLang="en-US"/>
            </a:p>
          </p:txBody>
        </p:sp>
        <p:sp>
          <p:nvSpPr>
            <p:cNvPr id="83" name="Freeform 45"/>
            <p:cNvSpPr>
              <a:spLocks/>
            </p:cNvSpPr>
            <p:nvPr/>
          </p:nvSpPr>
          <p:spPr bwMode="auto">
            <a:xfrm>
              <a:off x="2089" y="2635"/>
              <a:ext cx="264" cy="263"/>
            </a:xfrm>
            <a:custGeom>
              <a:avLst/>
              <a:gdLst>
                <a:gd name="T0" fmla="*/ 1 w 528"/>
                <a:gd name="T1" fmla="*/ 0 h 527"/>
                <a:gd name="T2" fmla="*/ 1 w 528"/>
                <a:gd name="T3" fmla="*/ 0 h 527"/>
                <a:gd name="T4" fmla="*/ 1 w 528"/>
                <a:gd name="T5" fmla="*/ 0 h 527"/>
                <a:gd name="T6" fmla="*/ 0 w 528"/>
                <a:gd name="T7" fmla="*/ 0 h 527"/>
                <a:gd name="T8" fmla="*/ 1 w 528"/>
                <a:gd name="T9" fmla="*/ 0 h 527"/>
                <a:gd name="T10" fmla="*/ 1 w 528"/>
                <a:gd name="T11" fmla="*/ 0 h 527"/>
                <a:gd name="T12" fmla="*/ 1 w 528"/>
                <a:gd name="T13" fmla="*/ 0 h 527"/>
                <a:gd name="T14" fmla="*/ 1 w 528"/>
                <a:gd name="T15" fmla="*/ 0 h 527"/>
                <a:gd name="T16" fmla="*/ 1 w 528"/>
                <a:gd name="T17" fmla="*/ 0 h 527"/>
                <a:gd name="T18" fmla="*/ 1 w 528"/>
                <a:gd name="T19" fmla="*/ 0 h 527"/>
                <a:gd name="T20" fmla="*/ 1 w 528"/>
                <a:gd name="T21" fmla="*/ 1 h 527"/>
                <a:gd name="T22" fmla="*/ 1 w 528"/>
                <a:gd name="T23" fmla="*/ 1 h 527"/>
                <a:gd name="T24" fmla="*/ 1 w 528"/>
                <a:gd name="T25" fmla="*/ 1 h 527"/>
                <a:gd name="T26" fmla="*/ 1 w 528"/>
                <a:gd name="T27" fmla="*/ 1 h 527"/>
                <a:gd name="T28" fmla="*/ 1 w 528"/>
                <a:gd name="T29" fmla="*/ 1 h 527"/>
                <a:gd name="T30" fmla="*/ 1 w 528"/>
                <a:gd name="T31" fmla="*/ 1 h 527"/>
                <a:gd name="T32" fmla="*/ 1 w 528"/>
                <a:gd name="T33" fmla="*/ 1 h 527"/>
                <a:gd name="T34" fmla="*/ 1 w 528"/>
                <a:gd name="T35" fmla="*/ 0 h 527"/>
                <a:gd name="T36" fmla="*/ 1 w 528"/>
                <a:gd name="T37" fmla="*/ 0 h 527"/>
                <a:gd name="T38" fmla="*/ 1 w 528"/>
                <a:gd name="T39" fmla="*/ 0 h 527"/>
                <a:gd name="T40" fmla="*/ 1 w 528"/>
                <a:gd name="T41" fmla="*/ 0 h 527"/>
                <a:gd name="T42" fmla="*/ 1 w 528"/>
                <a:gd name="T43" fmla="*/ 0 h 527"/>
                <a:gd name="T44" fmla="*/ 1 w 528"/>
                <a:gd name="T45" fmla="*/ 0 h 527"/>
                <a:gd name="T46" fmla="*/ 1 w 528"/>
                <a:gd name="T47" fmla="*/ 0 h 527"/>
                <a:gd name="T48" fmla="*/ 1 w 528"/>
                <a:gd name="T49" fmla="*/ 0 h 527"/>
                <a:gd name="T50" fmla="*/ 1 w 528"/>
                <a:gd name="T51" fmla="*/ 0 h 527"/>
                <a:gd name="T52" fmla="*/ 1 w 528"/>
                <a:gd name="T53" fmla="*/ 0 h 527"/>
                <a:gd name="T54" fmla="*/ 1 w 528"/>
                <a:gd name="T55" fmla="*/ 0 h 527"/>
                <a:gd name="T56" fmla="*/ 1 w 528"/>
                <a:gd name="T57" fmla="*/ 0 h 527"/>
                <a:gd name="T58" fmla="*/ 1 w 528"/>
                <a:gd name="T59" fmla="*/ 0 h 527"/>
                <a:gd name="T60" fmla="*/ 1 w 528"/>
                <a:gd name="T61" fmla="*/ 0 h 527"/>
                <a:gd name="T62" fmla="*/ 1 w 528"/>
                <a:gd name="T63" fmla="*/ 0 h 527"/>
                <a:gd name="T64" fmla="*/ 1 w 528"/>
                <a:gd name="T65" fmla="*/ 0 h 527"/>
                <a:gd name="T66" fmla="*/ 1 w 528"/>
                <a:gd name="T67" fmla="*/ 0 h 527"/>
                <a:gd name="T68" fmla="*/ 1 w 528"/>
                <a:gd name="T69" fmla="*/ 0 h 527"/>
                <a:gd name="T70" fmla="*/ 1 w 528"/>
                <a:gd name="T71" fmla="*/ 0 h 527"/>
                <a:gd name="T72" fmla="*/ 1 w 528"/>
                <a:gd name="T73" fmla="*/ 0 h 527"/>
                <a:gd name="T74" fmla="*/ 1 w 528"/>
                <a:gd name="T75" fmla="*/ 0 h 527"/>
                <a:gd name="T76" fmla="*/ 1 w 528"/>
                <a:gd name="T77" fmla="*/ 0 h 527"/>
                <a:gd name="T78" fmla="*/ 1 w 528"/>
                <a:gd name="T79" fmla="*/ 0 h 527"/>
                <a:gd name="T80" fmla="*/ 1 w 528"/>
                <a:gd name="T81" fmla="*/ 0 h 527"/>
                <a:gd name="T82" fmla="*/ 1 w 528"/>
                <a:gd name="T83" fmla="*/ 0 h 527"/>
                <a:gd name="T84" fmla="*/ 1 w 528"/>
                <a:gd name="T85" fmla="*/ 0 h 527"/>
                <a:gd name="T86" fmla="*/ 1 w 528"/>
                <a:gd name="T87" fmla="*/ 0 h 527"/>
                <a:gd name="T88" fmla="*/ 1 w 528"/>
                <a:gd name="T89" fmla="*/ 0 h 527"/>
                <a:gd name="T90" fmla="*/ 1 w 528"/>
                <a:gd name="T91" fmla="*/ 0 h 527"/>
                <a:gd name="T92" fmla="*/ 1 w 528"/>
                <a:gd name="T93" fmla="*/ 0 h 527"/>
                <a:gd name="T94" fmla="*/ 1 w 528"/>
                <a:gd name="T95" fmla="*/ 0 h 527"/>
                <a:gd name="T96" fmla="*/ 1 w 528"/>
                <a:gd name="T97" fmla="*/ 0 h 527"/>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528"/>
                <a:gd name="T148" fmla="*/ 0 h 527"/>
                <a:gd name="T149" fmla="*/ 528 w 528"/>
                <a:gd name="T150" fmla="*/ 527 h 527"/>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528" h="527">
                  <a:moveTo>
                    <a:pt x="36" y="130"/>
                  </a:moveTo>
                  <a:lnTo>
                    <a:pt x="14" y="179"/>
                  </a:lnTo>
                  <a:lnTo>
                    <a:pt x="2" y="230"/>
                  </a:lnTo>
                  <a:lnTo>
                    <a:pt x="0" y="280"/>
                  </a:lnTo>
                  <a:lnTo>
                    <a:pt x="9" y="330"/>
                  </a:lnTo>
                  <a:lnTo>
                    <a:pt x="27" y="378"/>
                  </a:lnTo>
                  <a:lnTo>
                    <a:pt x="54" y="421"/>
                  </a:lnTo>
                  <a:lnTo>
                    <a:pt x="89" y="459"/>
                  </a:lnTo>
                  <a:lnTo>
                    <a:pt x="132" y="491"/>
                  </a:lnTo>
                  <a:lnTo>
                    <a:pt x="157" y="503"/>
                  </a:lnTo>
                  <a:lnTo>
                    <a:pt x="180" y="512"/>
                  </a:lnTo>
                  <a:lnTo>
                    <a:pt x="205" y="519"/>
                  </a:lnTo>
                  <a:lnTo>
                    <a:pt x="232" y="525"/>
                  </a:lnTo>
                  <a:lnTo>
                    <a:pt x="257" y="527"/>
                  </a:lnTo>
                  <a:lnTo>
                    <a:pt x="282" y="527"/>
                  </a:lnTo>
                  <a:lnTo>
                    <a:pt x="307" y="523"/>
                  </a:lnTo>
                  <a:lnTo>
                    <a:pt x="332" y="518"/>
                  </a:lnTo>
                  <a:lnTo>
                    <a:pt x="357" y="510"/>
                  </a:lnTo>
                  <a:lnTo>
                    <a:pt x="380" y="500"/>
                  </a:lnTo>
                  <a:lnTo>
                    <a:pt x="402" y="487"/>
                  </a:lnTo>
                  <a:lnTo>
                    <a:pt x="423" y="473"/>
                  </a:lnTo>
                  <a:lnTo>
                    <a:pt x="443" y="457"/>
                  </a:lnTo>
                  <a:lnTo>
                    <a:pt x="461" y="437"/>
                  </a:lnTo>
                  <a:lnTo>
                    <a:pt x="478" y="418"/>
                  </a:lnTo>
                  <a:lnTo>
                    <a:pt x="493" y="394"/>
                  </a:lnTo>
                  <a:lnTo>
                    <a:pt x="514" y="346"/>
                  </a:lnTo>
                  <a:lnTo>
                    <a:pt x="527" y="296"/>
                  </a:lnTo>
                  <a:lnTo>
                    <a:pt x="528" y="245"/>
                  </a:lnTo>
                  <a:lnTo>
                    <a:pt x="520" y="195"/>
                  </a:lnTo>
                  <a:lnTo>
                    <a:pt x="502" y="146"/>
                  </a:lnTo>
                  <a:lnTo>
                    <a:pt x="475" y="104"/>
                  </a:lnTo>
                  <a:lnTo>
                    <a:pt x="439" y="66"/>
                  </a:lnTo>
                  <a:lnTo>
                    <a:pt x="396" y="34"/>
                  </a:lnTo>
                  <a:lnTo>
                    <a:pt x="373" y="22"/>
                  </a:lnTo>
                  <a:lnTo>
                    <a:pt x="348" y="13"/>
                  </a:lnTo>
                  <a:lnTo>
                    <a:pt x="323" y="5"/>
                  </a:lnTo>
                  <a:lnTo>
                    <a:pt x="298" y="2"/>
                  </a:lnTo>
                  <a:lnTo>
                    <a:pt x="271" y="0"/>
                  </a:lnTo>
                  <a:lnTo>
                    <a:pt x="246" y="0"/>
                  </a:lnTo>
                  <a:lnTo>
                    <a:pt x="221" y="4"/>
                  </a:lnTo>
                  <a:lnTo>
                    <a:pt x="196" y="9"/>
                  </a:lnTo>
                  <a:lnTo>
                    <a:pt x="173" y="16"/>
                  </a:lnTo>
                  <a:lnTo>
                    <a:pt x="148" y="27"/>
                  </a:lnTo>
                  <a:lnTo>
                    <a:pt x="127" y="38"/>
                  </a:lnTo>
                  <a:lnTo>
                    <a:pt x="105" y="52"/>
                  </a:lnTo>
                  <a:lnTo>
                    <a:pt x="86" y="70"/>
                  </a:lnTo>
                  <a:lnTo>
                    <a:pt x="68" y="88"/>
                  </a:lnTo>
                  <a:lnTo>
                    <a:pt x="50" y="107"/>
                  </a:lnTo>
                  <a:lnTo>
                    <a:pt x="36" y="130"/>
                  </a:lnTo>
                  <a:close/>
                </a:path>
              </a:pathLst>
            </a:custGeom>
            <a:solidFill>
              <a:srgbClr val="FFFFFF"/>
            </a:solidFill>
            <a:ln w="9525">
              <a:noFill/>
              <a:round/>
              <a:headEnd/>
              <a:tailEnd/>
            </a:ln>
          </p:spPr>
          <p:txBody>
            <a:bodyPr/>
            <a:lstStyle/>
            <a:p>
              <a:endParaRPr lang="ja-JP" altLang="en-US"/>
            </a:p>
          </p:txBody>
        </p:sp>
        <p:sp>
          <p:nvSpPr>
            <p:cNvPr id="84" name="Freeform 46"/>
            <p:cNvSpPr>
              <a:spLocks noEditPoints="1"/>
            </p:cNvSpPr>
            <p:nvPr/>
          </p:nvSpPr>
          <p:spPr bwMode="auto">
            <a:xfrm>
              <a:off x="2064" y="2610"/>
              <a:ext cx="314" cy="313"/>
            </a:xfrm>
            <a:custGeom>
              <a:avLst/>
              <a:gdLst>
                <a:gd name="T0" fmla="*/ 1 w 628"/>
                <a:gd name="T1" fmla="*/ 1 h 626"/>
                <a:gd name="T2" fmla="*/ 1 w 628"/>
                <a:gd name="T3" fmla="*/ 1 h 626"/>
                <a:gd name="T4" fmla="*/ 1 w 628"/>
                <a:gd name="T5" fmla="*/ 1 h 626"/>
                <a:gd name="T6" fmla="*/ 1 w 628"/>
                <a:gd name="T7" fmla="*/ 1 h 626"/>
                <a:gd name="T8" fmla="*/ 1 w 628"/>
                <a:gd name="T9" fmla="*/ 1 h 626"/>
                <a:gd name="T10" fmla="*/ 1 w 628"/>
                <a:gd name="T11" fmla="*/ 1 h 626"/>
                <a:gd name="T12" fmla="*/ 1 w 628"/>
                <a:gd name="T13" fmla="*/ 1 h 626"/>
                <a:gd name="T14" fmla="*/ 1 w 628"/>
                <a:gd name="T15" fmla="*/ 1 h 626"/>
                <a:gd name="T16" fmla="*/ 1 w 628"/>
                <a:gd name="T17" fmla="*/ 1 h 626"/>
                <a:gd name="T18" fmla="*/ 1 w 628"/>
                <a:gd name="T19" fmla="*/ 1 h 626"/>
                <a:gd name="T20" fmla="*/ 1 w 628"/>
                <a:gd name="T21" fmla="*/ 1 h 626"/>
                <a:gd name="T22" fmla="*/ 1 w 628"/>
                <a:gd name="T23" fmla="*/ 1 h 626"/>
                <a:gd name="T24" fmla="*/ 1 w 628"/>
                <a:gd name="T25" fmla="*/ 1 h 626"/>
                <a:gd name="T26" fmla="*/ 1 w 628"/>
                <a:gd name="T27" fmla="*/ 1 h 626"/>
                <a:gd name="T28" fmla="*/ 1 w 628"/>
                <a:gd name="T29" fmla="*/ 1 h 626"/>
                <a:gd name="T30" fmla="*/ 1 w 628"/>
                <a:gd name="T31" fmla="*/ 1 h 626"/>
                <a:gd name="T32" fmla="*/ 1 w 628"/>
                <a:gd name="T33" fmla="*/ 1 h 626"/>
                <a:gd name="T34" fmla="*/ 1 w 628"/>
                <a:gd name="T35" fmla="*/ 1 h 626"/>
                <a:gd name="T36" fmla="*/ 1 w 628"/>
                <a:gd name="T37" fmla="*/ 1 h 626"/>
                <a:gd name="T38" fmla="*/ 1 w 628"/>
                <a:gd name="T39" fmla="*/ 1 h 626"/>
                <a:gd name="T40" fmla="*/ 1 w 628"/>
                <a:gd name="T41" fmla="*/ 1 h 626"/>
                <a:gd name="T42" fmla="*/ 1 w 628"/>
                <a:gd name="T43" fmla="*/ 1 h 626"/>
                <a:gd name="T44" fmla="*/ 1 w 628"/>
                <a:gd name="T45" fmla="*/ 1 h 626"/>
                <a:gd name="T46" fmla="*/ 1 w 628"/>
                <a:gd name="T47" fmla="*/ 1 h 626"/>
                <a:gd name="T48" fmla="*/ 1 w 628"/>
                <a:gd name="T49" fmla="*/ 1 h 626"/>
                <a:gd name="T50" fmla="*/ 1 w 628"/>
                <a:gd name="T51" fmla="*/ 1 h 626"/>
                <a:gd name="T52" fmla="*/ 1 w 628"/>
                <a:gd name="T53" fmla="*/ 1 h 626"/>
                <a:gd name="T54" fmla="*/ 1 w 628"/>
                <a:gd name="T55" fmla="*/ 1 h 626"/>
                <a:gd name="T56" fmla="*/ 1 w 628"/>
                <a:gd name="T57" fmla="*/ 1 h 626"/>
                <a:gd name="T58" fmla="*/ 1 w 628"/>
                <a:gd name="T59" fmla="*/ 1 h 626"/>
                <a:gd name="T60" fmla="*/ 1 w 628"/>
                <a:gd name="T61" fmla="*/ 1 h 626"/>
                <a:gd name="T62" fmla="*/ 1 w 628"/>
                <a:gd name="T63" fmla="*/ 0 h 626"/>
                <a:gd name="T64" fmla="*/ 1 w 628"/>
                <a:gd name="T65" fmla="*/ 1 h 626"/>
                <a:gd name="T66" fmla="*/ 1 w 628"/>
                <a:gd name="T67" fmla="*/ 1 h 626"/>
                <a:gd name="T68" fmla="*/ 1 w 628"/>
                <a:gd name="T69" fmla="*/ 1 h 626"/>
                <a:gd name="T70" fmla="*/ 1 w 628"/>
                <a:gd name="T71" fmla="*/ 1 h 626"/>
                <a:gd name="T72" fmla="*/ 1 w 628"/>
                <a:gd name="T73" fmla="*/ 1 h 626"/>
                <a:gd name="T74" fmla="*/ 1 w 628"/>
                <a:gd name="T75" fmla="*/ 1 h 626"/>
                <a:gd name="T76" fmla="*/ 1 w 628"/>
                <a:gd name="T77" fmla="*/ 1 h 626"/>
                <a:gd name="T78" fmla="*/ 1 w 628"/>
                <a:gd name="T79" fmla="*/ 1 h 626"/>
                <a:gd name="T80" fmla="*/ 1 w 628"/>
                <a:gd name="T81" fmla="*/ 1 h 626"/>
                <a:gd name="T82" fmla="*/ 1 w 628"/>
                <a:gd name="T83" fmla="*/ 1 h 626"/>
                <a:gd name="T84" fmla="*/ 1 w 628"/>
                <a:gd name="T85" fmla="*/ 1 h 626"/>
                <a:gd name="T86" fmla="*/ 1 w 628"/>
                <a:gd name="T87" fmla="*/ 1 h 626"/>
                <a:gd name="T88" fmla="*/ 1 w 628"/>
                <a:gd name="T89" fmla="*/ 1 h 626"/>
                <a:gd name="T90" fmla="*/ 1 w 628"/>
                <a:gd name="T91" fmla="*/ 1 h 626"/>
                <a:gd name="T92" fmla="*/ 1 w 628"/>
                <a:gd name="T93" fmla="*/ 1 h 626"/>
                <a:gd name="T94" fmla="*/ 1 w 628"/>
                <a:gd name="T95" fmla="*/ 1 h 626"/>
                <a:gd name="T96" fmla="*/ 1 w 628"/>
                <a:gd name="T97" fmla="*/ 1 h 626"/>
                <a:gd name="T98" fmla="*/ 1 w 628"/>
                <a:gd name="T99" fmla="*/ 1 h 626"/>
                <a:gd name="T100" fmla="*/ 1 w 628"/>
                <a:gd name="T101" fmla="*/ 1 h 626"/>
                <a:gd name="T102" fmla="*/ 1 w 628"/>
                <a:gd name="T103" fmla="*/ 1 h 626"/>
                <a:gd name="T104" fmla="*/ 1 w 628"/>
                <a:gd name="T105" fmla="*/ 1 h 626"/>
                <a:gd name="T106" fmla="*/ 1 w 628"/>
                <a:gd name="T107" fmla="*/ 1 h 626"/>
                <a:gd name="T108" fmla="*/ 1 w 628"/>
                <a:gd name="T109" fmla="*/ 1 h 626"/>
                <a:gd name="T110" fmla="*/ 1 w 628"/>
                <a:gd name="T111" fmla="*/ 1 h 626"/>
                <a:gd name="T112" fmla="*/ 1 w 628"/>
                <a:gd name="T113" fmla="*/ 1 h 626"/>
                <a:gd name="T114" fmla="*/ 1 w 628"/>
                <a:gd name="T115" fmla="*/ 1 h 626"/>
                <a:gd name="T116" fmla="*/ 1 w 628"/>
                <a:gd name="T117" fmla="*/ 1 h 626"/>
                <a:gd name="T118" fmla="*/ 1 w 628"/>
                <a:gd name="T119" fmla="*/ 1 h 626"/>
                <a:gd name="T120" fmla="*/ 1 w 628"/>
                <a:gd name="T121" fmla="*/ 1 h 626"/>
                <a:gd name="T122" fmla="*/ 1 w 628"/>
                <a:gd name="T123" fmla="*/ 1 h 626"/>
                <a:gd name="T124" fmla="*/ 1 w 628"/>
                <a:gd name="T125" fmla="*/ 1 h 62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628"/>
                <a:gd name="T190" fmla="*/ 0 h 626"/>
                <a:gd name="T191" fmla="*/ 628 w 628"/>
                <a:gd name="T192" fmla="*/ 626 h 62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628" h="626">
                  <a:moveTo>
                    <a:pt x="234" y="11"/>
                  </a:moveTo>
                  <a:lnTo>
                    <a:pt x="204" y="20"/>
                  </a:lnTo>
                  <a:lnTo>
                    <a:pt x="177" y="32"/>
                  </a:lnTo>
                  <a:lnTo>
                    <a:pt x="150" y="47"/>
                  </a:lnTo>
                  <a:lnTo>
                    <a:pt x="125" y="64"/>
                  </a:lnTo>
                  <a:lnTo>
                    <a:pt x="102" y="84"/>
                  </a:lnTo>
                  <a:lnTo>
                    <a:pt x="80" y="105"/>
                  </a:lnTo>
                  <a:lnTo>
                    <a:pt x="61" y="130"/>
                  </a:lnTo>
                  <a:lnTo>
                    <a:pt x="43" y="155"/>
                  </a:lnTo>
                  <a:lnTo>
                    <a:pt x="29" y="184"/>
                  </a:lnTo>
                  <a:lnTo>
                    <a:pt x="18" y="212"/>
                  </a:lnTo>
                  <a:lnTo>
                    <a:pt x="9" y="241"/>
                  </a:lnTo>
                  <a:lnTo>
                    <a:pt x="4" y="271"/>
                  </a:lnTo>
                  <a:lnTo>
                    <a:pt x="0" y="302"/>
                  </a:lnTo>
                  <a:lnTo>
                    <a:pt x="2" y="332"/>
                  </a:lnTo>
                  <a:lnTo>
                    <a:pt x="4" y="362"/>
                  </a:lnTo>
                  <a:lnTo>
                    <a:pt x="11" y="393"/>
                  </a:lnTo>
                  <a:lnTo>
                    <a:pt x="21" y="423"/>
                  </a:lnTo>
                  <a:lnTo>
                    <a:pt x="34" y="452"/>
                  </a:lnTo>
                  <a:lnTo>
                    <a:pt x="48" y="478"/>
                  </a:lnTo>
                  <a:lnTo>
                    <a:pt x="66" y="503"/>
                  </a:lnTo>
                  <a:lnTo>
                    <a:pt x="84" y="527"/>
                  </a:lnTo>
                  <a:lnTo>
                    <a:pt x="107" y="548"/>
                  </a:lnTo>
                  <a:lnTo>
                    <a:pt x="130" y="568"/>
                  </a:lnTo>
                  <a:lnTo>
                    <a:pt x="157" y="584"/>
                  </a:lnTo>
                  <a:lnTo>
                    <a:pt x="186" y="598"/>
                  </a:lnTo>
                  <a:lnTo>
                    <a:pt x="214" y="610"/>
                  </a:lnTo>
                  <a:lnTo>
                    <a:pt x="245" y="618"/>
                  </a:lnTo>
                  <a:lnTo>
                    <a:pt x="275" y="623"/>
                  </a:lnTo>
                  <a:lnTo>
                    <a:pt x="305" y="626"/>
                  </a:lnTo>
                  <a:lnTo>
                    <a:pt x="336" y="625"/>
                  </a:lnTo>
                  <a:lnTo>
                    <a:pt x="366" y="621"/>
                  </a:lnTo>
                  <a:lnTo>
                    <a:pt x="395" y="616"/>
                  </a:lnTo>
                  <a:lnTo>
                    <a:pt x="423" y="607"/>
                  </a:lnTo>
                  <a:lnTo>
                    <a:pt x="452" y="594"/>
                  </a:lnTo>
                  <a:lnTo>
                    <a:pt x="478" y="580"/>
                  </a:lnTo>
                  <a:lnTo>
                    <a:pt x="503" y="562"/>
                  </a:lnTo>
                  <a:lnTo>
                    <a:pt x="527" y="543"/>
                  </a:lnTo>
                  <a:lnTo>
                    <a:pt x="548" y="521"/>
                  </a:lnTo>
                  <a:lnTo>
                    <a:pt x="568" y="496"/>
                  </a:lnTo>
                  <a:lnTo>
                    <a:pt x="586" y="469"/>
                  </a:lnTo>
                  <a:lnTo>
                    <a:pt x="600" y="443"/>
                  </a:lnTo>
                  <a:lnTo>
                    <a:pt x="611" y="414"/>
                  </a:lnTo>
                  <a:lnTo>
                    <a:pt x="620" y="384"/>
                  </a:lnTo>
                  <a:lnTo>
                    <a:pt x="625" y="353"/>
                  </a:lnTo>
                  <a:lnTo>
                    <a:pt x="628" y="323"/>
                  </a:lnTo>
                  <a:lnTo>
                    <a:pt x="627" y="293"/>
                  </a:lnTo>
                  <a:lnTo>
                    <a:pt x="625" y="262"/>
                  </a:lnTo>
                  <a:lnTo>
                    <a:pt x="618" y="232"/>
                  </a:lnTo>
                  <a:lnTo>
                    <a:pt x="609" y="202"/>
                  </a:lnTo>
                  <a:lnTo>
                    <a:pt x="596" y="175"/>
                  </a:lnTo>
                  <a:lnTo>
                    <a:pt x="582" y="148"/>
                  </a:lnTo>
                  <a:lnTo>
                    <a:pt x="564" y="123"/>
                  </a:lnTo>
                  <a:lnTo>
                    <a:pt x="545" y="100"/>
                  </a:lnTo>
                  <a:lnTo>
                    <a:pt x="521" y="79"/>
                  </a:lnTo>
                  <a:lnTo>
                    <a:pt x="498" y="59"/>
                  </a:lnTo>
                  <a:lnTo>
                    <a:pt x="471" y="41"/>
                  </a:lnTo>
                  <a:lnTo>
                    <a:pt x="443" y="27"/>
                  </a:lnTo>
                  <a:lnTo>
                    <a:pt x="414" y="16"/>
                  </a:lnTo>
                  <a:lnTo>
                    <a:pt x="386" y="7"/>
                  </a:lnTo>
                  <a:lnTo>
                    <a:pt x="355" y="2"/>
                  </a:lnTo>
                  <a:lnTo>
                    <a:pt x="325" y="0"/>
                  </a:lnTo>
                  <a:lnTo>
                    <a:pt x="295" y="0"/>
                  </a:lnTo>
                  <a:lnTo>
                    <a:pt x="264" y="4"/>
                  </a:lnTo>
                  <a:lnTo>
                    <a:pt x="234" y="11"/>
                  </a:lnTo>
                  <a:close/>
                  <a:moveTo>
                    <a:pt x="259" y="105"/>
                  </a:moveTo>
                  <a:lnTo>
                    <a:pt x="280" y="102"/>
                  </a:lnTo>
                  <a:lnTo>
                    <a:pt x="300" y="98"/>
                  </a:lnTo>
                  <a:lnTo>
                    <a:pt x="321" y="98"/>
                  </a:lnTo>
                  <a:lnTo>
                    <a:pt x="343" y="100"/>
                  </a:lnTo>
                  <a:lnTo>
                    <a:pt x="362" y="104"/>
                  </a:lnTo>
                  <a:lnTo>
                    <a:pt x="382" y="109"/>
                  </a:lnTo>
                  <a:lnTo>
                    <a:pt x="402" y="118"/>
                  </a:lnTo>
                  <a:lnTo>
                    <a:pt x="421" y="127"/>
                  </a:lnTo>
                  <a:lnTo>
                    <a:pt x="439" y="139"/>
                  </a:lnTo>
                  <a:lnTo>
                    <a:pt x="455" y="152"/>
                  </a:lnTo>
                  <a:lnTo>
                    <a:pt x="471" y="166"/>
                  </a:lnTo>
                  <a:lnTo>
                    <a:pt x="486" y="182"/>
                  </a:lnTo>
                  <a:lnTo>
                    <a:pt x="496" y="200"/>
                  </a:lnTo>
                  <a:lnTo>
                    <a:pt x="507" y="218"/>
                  </a:lnTo>
                  <a:lnTo>
                    <a:pt x="514" y="237"/>
                  </a:lnTo>
                  <a:lnTo>
                    <a:pt x="521" y="257"/>
                  </a:lnTo>
                  <a:lnTo>
                    <a:pt x="528" y="298"/>
                  </a:lnTo>
                  <a:lnTo>
                    <a:pt x="527" y="341"/>
                  </a:lnTo>
                  <a:lnTo>
                    <a:pt x="518" y="382"/>
                  </a:lnTo>
                  <a:lnTo>
                    <a:pt x="500" y="419"/>
                  </a:lnTo>
                  <a:lnTo>
                    <a:pt x="487" y="437"/>
                  </a:lnTo>
                  <a:lnTo>
                    <a:pt x="475" y="455"/>
                  </a:lnTo>
                  <a:lnTo>
                    <a:pt x="459" y="469"/>
                  </a:lnTo>
                  <a:lnTo>
                    <a:pt x="443" y="484"/>
                  </a:lnTo>
                  <a:lnTo>
                    <a:pt x="427" y="496"/>
                  </a:lnTo>
                  <a:lnTo>
                    <a:pt x="409" y="505"/>
                  </a:lnTo>
                  <a:lnTo>
                    <a:pt x="389" y="514"/>
                  </a:lnTo>
                  <a:lnTo>
                    <a:pt x="370" y="519"/>
                  </a:lnTo>
                  <a:lnTo>
                    <a:pt x="350" y="525"/>
                  </a:lnTo>
                  <a:lnTo>
                    <a:pt x="329" y="527"/>
                  </a:lnTo>
                  <a:lnTo>
                    <a:pt x="309" y="527"/>
                  </a:lnTo>
                  <a:lnTo>
                    <a:pt x="287" y="525"/>
                  </a:lnTo>
                  <a:lnTo>
                    <a:pt x="266" y="521"/>
                  </a:lnTo>
                  <a:lnTo>
                    <a:pt x="246" y="516"/>
                  </a:lnTo>
                  <a:lnTo>
                    <a:pt x="227" y="509"/>
                  </a:lnTo>
                  <a:lnTo>
                    <a:pt x="207" y="498"/>
                  </a:lnTo>
                  <a:lnTo>
                    <a:pt x="189" y="487"/>
                  </a:lnTo>
                  <a:lnTo>
                    <a:pt x="173" y="473"/>
                  </a:lnTo>
                  <a:lnTo>
                    <a:pt x="157" y="459"/>
                  </a:lnTo>
                  <a:lnTo>
                    <a:pt x="145" y="443"/>
                  </a:lnTo>
                  <a:lnTo>
                    <a:pt x="132" y="427"/>
                  </a:lnTo>
                  <a:lnTo>
                    <a:pt x="121" y="407"/>
                  </a:lnTo>
                  <a:lnTo>
                    <a:pt x="114" y="387"/>
                  </a:lnTo>
                  <a:lnTo>
                    <a:pt x="107" y="368"/>
                  </a:lnTo>
                  <a:lnTo>
                    <a:pt x="104" y="353"/>
                  </a:lnTo>
                  <a:lnTo>
                    <a:pt x="102" y="339"/>
                  </a:lnTo>
                  <a:lnTo>
                    <a:pt x="100" y="327"/>
                  </a:lnTo>
                  <a:lnTo>
                    <a:pt x="100" y="312"/>
                  </a:lnTo>
                  <a:lnTo>
                    <a:pt x="102" y="284"/>
                  </a:lnTo>
                  <a:lnTo>
                    <a:pt x="107" y="257"/>
                  </a:lnTo>
                  <a:lnTo>
                    <a:pt x="116" y="230"/>
                  </a:lnTo>
                  <a:lnTo>
                    <a:pt x="129" y="205"/>
                  </a:lnTo>
                  <a:lnTo>
                    <a:pt x="139" y="188"/>
                  </a:lnTo>
                  <a:lnTo>
                    <a:pt x="154" y="171"/>
                  </a:lnTo>
                  <a:lnTo>
                    <a:pt x="168" y="155"/>
                  </a:lnTo>
                  <a:lnTo>
                    <a:pt x="184" y="143"/>
                  </a:lnTo>
                  <a:lnTo>
                    <a:pt x="200" y="130"/>
                  </a:lnTo>
                  <a:lnTo>
                    <a:pt x="220" y="121"/>
                  </a:lnTo>
                  <a:lnTo>
                    <a:pt x="239" y="113"/>
                  </a:lnTo>
                  <a:lnTo>
                    <a:pt x="259" y="105"/>
                  </a:lnTo>
                  <a:close/>
                </a:path>
              </a:pathLst>
            </a:custGeom>
            <a:solidFill>
              <a:srgbClr val="FFFFFF"/>
            </a:solidFill>
            <a:ln w="9525">
              <a:noFill/>
              <a:round/>
              <a:headEnd/>
              <a:tailEnd/>
            </a:ln>
          </p:spPr>
          <p:txBody>
            <a:bodyPr/>
            <a:lstStyle/>
            <a:p>
              <a:endParaRPr lang="ja-JP" altLang="en-US"/>
            </a:p>
          </p:txBody>
        </p:sp>
        <p:sp>
          <p:nvSpPr>
            <p:cNvPr id="85" name="Freeform 47"/>
            <p:cNvSpPr>
              <a:spLocks/>
            </p:cNvSpPr>
            <p:nvPr/>
          </p:nvSpPr>
          <p:spPr bwMode="auto">
            <a:xfrm>
              <a:off x="2089" y="2635"/>
              <a:ext cx="264" cy="263"/>
            </a:xfrm>
            <a:custGeom>
              <a:avLst/>
              <a:gdLst>
                <a:gd name="T0" fmla="*/ 1 w 528"/>
                <a:gd name="T1" fmla="*/ 0 h 527"/>
                <a:gd name="T2" fmla="*/ 1 w 528"/>
                <a:gd name="T3" fmla="*/ 0 h 527"/>
                <a:gd name="T4" fmla="*/ 1 w 528"/>
                <a:gd name="T5" fmla="*/ 0 h 527"/>
                <a:gd name="T6" fmla="*/ 0 w 528"/>
                <a:gd name="T7" fmla="*/ 0 h 527"/>
                <a:gd name="T8" fmla="*/ 1 w 528"/>
                <a:gd name="T9" fmla="*/ 0 h 527"/>
                <a:gd name="T10" fmla="*/ 1 w 528"/>
                <a:gd name="T11" fmla="*/ 0 h 527"/>
                <a:gd name="T12" fmla="*/ 1 w 528"/>
                <a:gd name="T13" fmla="*/ 0 h 527"/>
                <a:gd name="T14" fmla="*/ 1 w 528"/>
                <a:gd name="T15" fmla="*/ 0 h 527"/>
                <a:gd name="T16" fmla="*/ 1 w 528"/>
                <a:gd name="T17" fmla="*/ 0 h 527"/>
                <a:gd name="T18" fmla="*/ 1 w 528"/>
                <a:gd name="T19" fmla="*/ 0 h 527"/>
                <a:gd name="T20" fmla="*/ 1 w 528"/>
                <a:gd name="T21" fmla="*/ 1 h 527"/>
                <a:gd name="T22" fmla="*/ 1 w 528"/>
                <a:gd name="T23" fmla="*/ 1 h 527"/>
                <a:gd name="T24" fmla="*/ 1 w 528"/>
                <a:gd name="T25" fmla="*/ 1 h 527"/>
                <a:gd name="T26" fmla="*/ 1 w 528"/>
                <a:gd name="T27" fmla="*/ 1 h 527"/>
                <a:gd name="T28" fmla="*/ 1 w 528"/>
                <a:gd name="T29" fmla="*/ 1 h 527"/>
                <a:gd name="T30" fmla="*/ 1 w 528"/>
                <a:gd name="T31" fmla="*/ 1 h 527"/>
                <a:gd name="T32" fmla="*/ 1 w 528"/>
                <a:gd name="T33" fmla="*/ 1 h 527"/>
                <a:gd name="T34" fmla="*/ 1 w 528"/>
                <a:gd name="T35" fmla="*/ 0 h 527"/>
                <a:gd name="T36" fmla="*/ 1 w 528"/>
                <a:gd name="T37" fmla="*/ 0 h 527"/>
                <a:gd name="T38" fmla="*/ 1 w 528"/>
                <a:gd name="T39" fmla="*/ 0 h 527"/>
                <a:gd name="T40" fmla="*/ 1 w 528"/>
                <a:gd name="T41" fmla="*/ 0 h 527"/>
                <a:gd name="T42" fmla="*/ 1 w 528"/>
                <a:gd name="T43" fmla="*/ 0 h 527"/>
                <a:gd name="T44" fmla="*/ 1 w 528"/>
                <a:gd name="T45" fmla="*/ 0 h 527"/>
                <a:gd name="T46" fmla="*/ 1 w 528"/>
                <a:gd name="T47" fmla="*/ 0 h 527"/>
                <a:gd name="T48" fmla="*/ 1 w 528"/>
                <a:gd name="T49" fmla="*/ 0 h 527"/>
                <a:gd name="T50" fmla="*/ 1 w 528"/>
                <a:gd name="T51" fmla="*/ 0 h 527"/>
                <a:gd name="T52" fmla="*/ 1 w 528"/>
                <a:gd name="T53" fmla="*/ 0 h 527"/>
                <a:gd name="T54" fmla="*/ 1 w 528"/>
                <a:gd name="T55" fmla="*/ 0 h 527"/>
                <a:gd name="T56" fmla="*/ 1 w 528"/>
                <a:gd name="T57" fmla="*/ 0 h 527"/>
                <a:gd name="T58" fmla="*/ 1 w 528"/>
                <a:gd name="T59" fmla="*/ 0 h 527"/>
                <a:gd name="T60" fmla="*/ 1 w 528"/>
                <a:gd name="T61" fmla="*/ 0 h 527"/>
                <a:gd name="T62" fmla="*/ 1 w 528"/>
                <a:gd name="T63" fmla="*/ 0 h 527"/>
                <a:gd name="T64" fmla="*/ 1 w 528"/>
                <a:gd name="T65" fmla="*/ 0 h 527"/>
                <a:gd name="T66" fmla="*/ 1 w 528"/>
                <a:gd name="T67" fmla="*/ 0 h 527"/>
                <a:gd name="T68" fmla="*/ 1 w 528"/>
                <a:gd name="T69" fmla="*/ 0 h 527"/>
                <a:gd name="T70" fmla="*/ 1 w 528"/>
                <a:gd name="T71" fmla="*/ 0 h 527"/>
                <a:gd name="T72" fmla="*/ 1 w 528"/>
                <a:gd name="T73" fmla="*/ 0 h 527"/>
                <a:gd name="T74" fmla="*/ 1 w 528"/>
                <a:gd name="T75" fmla="*/ 0 h 527"/>
                <a:gd name="T76" fmla="*/ 1 w 528"/>
                <a:gd name="T77" fmla="*/ 0 h 527"/>
                <a:gd name="T78" fmla="*/ 1 w 528"/>
                <a:gd name="T79" fmla="*/ 0 h 527"/>
                <a:gd name="T80" fmla="*/ 1 w 528"/>
                <a:gd name="T81" fmla="*/ 0 h 527"/>
                <a:gd name="T82" fmla="*/ 1 w 528"/>
                <a:gd name="T83" fmla="*/ 0 h 527"/>
                <a:gd name="T84" fmla="*/ 1 w 528"/>
                <a:gd name="T85" fmla="*/ 0 h 527"/>
                <a:gd name="T86" fmla="*/ 1 w 528"/>
                <a:gd name="T87" fmla="*/ 0 h 527"/>
                <a:gd name="T88" fmla="*/ 1 w 528"/>
                <a:gd name="T89" fmla="*/ 0 h 527"/>
                <a:gd name="T90" fmla="*/ 1 w 528"/>
                <a:gd name="T91" fmla="*/ 0 h 527"/>
                <a:gd name="T92" fmla="*/ 1 w 528"/>
                <a:gd name="T93" fmla="*/ 0 h 527"/>
                <a:gd name="T94" fmla="*/ 1 w 528"/>
                <a:gd name="T95" fmla="*/ 0 h 527"/>
                <a:gd name="T96" fmla="*/ 1 w 528"/>
                <a:gd name="T97" fmla="*/ 0 h 527"/>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528"/>
                <a:gd name="T148" fmla="*/ 0 h 527"/>
                <a:gd name="T149" fmla="*/ 528 w 528"/>
                <a:gd name="T150" fmla="*/ 527 h 527"/>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528" h="527">
                  <a:moveTo>
                    <a:pt x="36" y="130"/>
                  </a:moveTo>
                  <a:lnTo>
                    <a:pt x="14" y="179"/>
                  </a:lnTo>
                  <a:lnTo>
                    <a:pt x="2" y="230"/>
                  </a:lnTo>
                  <a:lnTo>
                    <a:pt x="0" y="280"/>
                  </a:lnTo>
                  <a:lnTo>
                    <a:pt x="9" y="330"/>
                  </a:lnTo>
                  <a:lnTo>
                    <a:pt x="27" y="378"/>
                  </a:lnTo>
                  <a:lnTo>
                    <a:pt x="54" y="421"/>
                  </a:lnTo>
                  <a:lnTo>
                    <a:pt x="89" y="459"/>
                  </a:lnTo>
                  <a:lnTo>
                    <a:pt x="132" y="491"/>
                  </a:lnTo>
                  <a:lnTo>
                    <a:pt x="157" y="503"/>
                  </a:lnTo>
                  <a:lnTo>
                    <a:pt x="180" y="512"/>
                  </a:lnTo>
                  <a:lnTo>
                    <a:pt x="205" y="519"/>
                  </a:lnTo>
                  <a:lnTo>
                    <a:pt x="232" y="525"/>
                  </a:lnTo>
                  <a:lnTo>
                    <a:pt x="257" y="527"/>
                  </a:lnTo>
                  <a:lnTo>
                    <a:pt x="282" y="527"/>
                  </a:lnTo>
                  <a:lnTo>
                    <a:pt x="307" y="523"/>
                  </a:lnTo>
                  <a:lnTo>
                    <a:pt x="332" y="518"/>
                  </a:lnTo>
                  <a:lnTo>
                    <a:pt x="357" y="510"/>
                  </a:lnTo>
                  <a:lnTo>
                    <a:pt x="380" y="500"/>
                  </a:lnTo>
                  <a:lnTo>
                    <a:pt x="402" y="487"/>
                  </a:lnTo>
                  <a:lnTo>
                    <a:pt x="423" y="473"/>
                  </a:lnTo>
                  <a:lnTo>
                    <a:pt x="443" y="457"/>
                  </a:lnTo>
                  <a:lnTo>
                    <a:pt x="461" y="437"/>
                  </a:lnTo>
                  <a:lnTo>
                    <a:pt x="478" y="418"/>
                  </a:lnTo>
                  <a:lnTo>
                    <a:pt x="493" y="394"/>
                  </a:lnTo>
                  <a:lnTo>
                    <a:pt x="514" y="346"/>
                  </a:lnTo>
                  <a:lnTo>
                    <a:pt x="527" y="296"/>
                  </a:lnTo>
                  <a:lnTo>
                    <a:pt x="528" y="245"/>
                  </a:lnTo>
                  <a:lnTo>
                    <a:pt x="520" y="195"/>
                  </a:lnTo>
                  <a:lnTo>
                    <a:pt x="502" y="146"/>
                  </a:lnTo>
                  <a:lnTo>
                    <a:pt x="475" y="104"/>
                  </a:lnTo>
                  <a:lnTo>
                    <a:pt x="439" y="66"/>
                  </a:lnTo>
                  <a:lnTo>
                    <a:pt x="396" y="34"/>
                  </a:lnTo>
                  <a:lnTo>
                    <a:pt x="373" y="22"/>
                  </a:lnTo>
                  <a:lnTo>
                    <a:pt x="348" y="13"/>
                  </a:lnTo>
                  <a:lnTo>
                    <a:pt x="323" y="5"/>
                  </a:lnTo>
                  <a:lnTo>
                    <a:pt x="298" y="2"/>
                  </a:lnTo>
                  <a:lnTo>
                    <a:pt x="271" y="0"/>
                  </a:lnTo>
                  <a:lnTo>
                    <a:pt x="246" y="0"/>
                  </a:lnTo>
                  <a:lnTo>
                    <a:pt x="221" y="4"/>
                  </a:lnTo>
                  <a:lnTo>
                    <a:pt x="196" y="9"/>
                  </a:lnTo>
                  <a:lnTo>
                    <a:pt x="173" y="16"/>
                  </a:lnTo>
                  <a:lnTo>
                    <a:pt x="148" y="27"/>
                  </a:lnTo>
                  <a:lnTo>
                    <a:pt x="127" y="38"/>
                  </a:lnTo>
                  <a:lnTo>
                    <a:pt x="105" y="52"/>
                  </a:lnTo>
                  <a:lnTo>
                    <a:pt x="86" y="70"/>
                  </a:lnTo>
                  <a:lnTo>
                    <a:pt x="68" y="88"/>
                  </a:lnTo>
                  <a:lnTo>
                    <a:pt x="50" y="107"/>
                  </a:lnTo>
                  <a:lnTo>
                    <a:pt x="36" y="130"/>
                  </a:lnTo>
                  <a:close/>
                </a:path>
              </a:pathLst>
            </a:custGeom>
            <a:solidFill>
              <a:srgbClr val="FFFFFF"/>
            </a:solidFill>
            <a:ln w="9525">
              <a:noFill/>
              <a:round/>
              <a:headEnd/>
              <a:tailEnd/>
            </a:ln>
          </p:spPr>
          <p:txBody>
            <a:bodyPr/>
            <a:lstStyle/>
            <a:p>
              <a:endParaRPr lang="ja-JP" altLang="en-US"/>
            </a:p>
          </p:txBody>
        </p:sp>
        <p:sp>
          <p:nvSpPr>
            <p:cNvPr id="86" name="Freeform 48"/>
            <p:cNvSpPr>
              <a:spLocks noEditPoints="1"/>
            </p:cNvSpPr>
            <p:nvPr/>
          </p:nvSpPr>
          <p:spPr bwMode="auto">
            <a:xfrm>
              <a:off x="2064" y="2610"/>
              <a:ext cx="314" cy="313"/>
            </a:xfrm>
            <a:custGeom>
              <a:avLst/>
              <a:gdLst>
                <a:gd name="T0" fmla="*/ 1 w 628"/>
                <a:gd name="T1" fmla="*/ 1 h 626"/>
                <a:gd name="T2" fmla="*/ 1 w 628"/>
                <a:gd name="T3" fmla="*/ 1 h 626"/>
                <a:gd name="T4" fmla="*/ 1 w 628"/>
                <a:gd name="T5" fmla="*/ 1 h 626"/>
                <a:gd name="T6" fmla="*/ 1 w 628"/>
                <a:gd name="T7" fmla="*/ 1 h 626"/>
                <a:gd name="T8" fmla="*/ 1 w 628"/>
                <a:gd name="T9" fmla="*/ 1 h 626"/>
                <a:gd name="T10" fmla="*/ 1 w 628"/>
                <a:gd name="T11" fmla="*/ 1 h 626"/>
                <a:gd name="T12" fmla="*/ 1 w 628"/>
                <a:gd name="T13" fmla="*/ 1 h 626"/>
                <a:gd name="T14" fmla="*/ 1 w 628"/>
                <a:gd name="T15" fmla="*/ 1 h 626"/>
                <a:gd name="T16" fmla="*/ 1 w 628"/>
                <a:gd name="T17" fmla="*/ 1 h 626"/>
                <a:gd name="T18" fmla="*/ 1 w 628"/>
                <a:gd name="T19" fmla="*/ 1 h 626"/>
                <a:gd name="T20" fmla="*/ 1 w 628"/>
                <a:gd name="T21" fmla="*/ 1 h 626"/>
                <a:gd name="T22" fmla="*/ 1 w 628"/>
                <a:gd name="T23" fmla="*/ 1 h 626"/>
                <a:gd name="T24" fmla="*/ 1 w 628"/>
                <a:gd name="T25" fmla="*/ 1 h 626"/>
                <a:gd name="T26" fmla="*/ 1 w 628"/>
                <a:gd name="T27" fmla="*/ 1 h 626"/>
                <a:gd name="T28" fmla="*/ 1 w 628"/>
                <a:gd name="T29" fmla="*/ 1 h 626"/>
                <a:gd name="T30" fmla="*/ 1 w 628"/>
                <a:gd name="T31" fmla="*/ 1 h 626"/>
                <a:gd name="T32" fmla="*/ 1 w 628"/>
                <a:gd name="T33" fmla="*/ 1 h 626"/>
                <a:gd name="T34" fmla="*/ 1 w 628"/>
                <a:gd name="T35" fmla="*/ 1 h 626"/>
                <a:gd name="T36" fmla="*/ 1 w 628"/>
                <a:gd name="T37" fmla="*/ 1 h 626"/>
                <a:gd name="T38" fmla="*/ 1 w 628"/>
                <a:gd name="T39" fmla="*/ 1 h 626"/>
                <a:gd name="T40" fmla="*/ 1 w 628"/>
                <a:gd name="T41" fmla="*/ 1 h 626"/>
                <a:gd name="T42" fmla="*/ 1 w 628"/>
                <a:gd name="T43" fmla="*/ 1 h 626"/>
                <a:gd name="T44" fmla="*/ 1 w 628"/>
                <a:gd name="T45" fmla="*/ 1 h 626"/>
                <a:gd name="T46" fmla="*/ 1 w 628"/>
                <a:gd name="T47" fmla="*/ 1 h 626"/>
                <a:gd name="T48" fmla="*/ 1 w 628"/>
                <a:gd name="T49" fmla="*/ 1 h 626"/>
                <a:gd name="T50" fmla="*/ 1 w 628"/>
                <a:gd name="T51" fmla="*/ 1 h 626"/>
                <a:gd name="T52" fmla="*/ 1 w 628"/>
                <a:gd name="T53" fmla="*/ 1 h 626"/>
                <a:gd name="T54" fmla="*/ 1 w 628"/>
                <a:gd name="T55" fmla="*/ 1 h 626"/>
                <a:gd name="T56" fmla="*/ 1 w 628"/>
                <a:gd name="T57" fmla="*/ 1 h 626"/>
                <a:gd name="T58" fmla="*/ 1 w 628"/>
                <a:gd name="T59" fmla="*/ 1 h 626"/>
                <a:gd name="T60" fmla="*/ 1 w 628"/>
                <a:gd name="T61" fmla="*/ 1 h 626"/>
                <a:gd name="T62" fmla="*/ 1 w 628"/>
                <a:gd name="T63" fmla="*/ 0 h 626"/>
                <a:gd name="T64" fmla="*/ 1 w 628"/>
                <a:gd name="T65" fmla="*/ 1 h 626"/>
                <a:gd name="T66" fmla="*/ 1 w 628"/>
                <a:gd name="T67" fmla="*/ 1 h 626"/>
                <a:gd name="T68" fmla="*/ 1 w 628"/>
                <a:gd name="T69" fmla="*/ 1 h 626"/>
                <a:gd name="T70" fmla="*/ 1 w 628"/>
                <a:gd name="T71" fmla="*/ 1 h 626"/>
                <a:gd name="T72" fmla="*/ 1 w 628"/>
                <a:gd name="T73" fmla="*/ 1 h 626"/>
                <a:gd name="T74" fmla="*/ 1 w 628"/>
                <a:gd name="T75" fmla="*/ 1 h 626"/>
                <a:gd name="T76" fmla="*/ 1 w 628"/>
                <a:gd name="T77" fmla="*/ 1 h 626"/>
                <a:gd name="T78" fmla="*/ 1 w 628"/>
                <a:gd name="T79" fmla="*/ 1 h 626"/>
                <a:gd name="T80" fmla="*/ 1 w 628"/>
                <a:gd name="T81" fmla="*/ 1 h 626"/>
                <a:gd name="T82" fmla="*/ 1 w 628"/>
                <a:gd name="T83" fmla="*/ 1 h 626"/>
                <a:gd name="T84" fmla="*/ 1 w 628"/>
                <a:gd name="T85" fmla="*/ 1 h 626"/>
                <a:gd name="T86" fmla="*/ 1 w 628"/>
                <a:gd name="T87" fmla="*/ 1 h 626"/>
                <a:gd name="T88" fmla="*/ 1 w 628"/>
                <a:gd name="T89" fmla="*/ 1 h 626"/>
                <a:gd name="T90" fmla="*/ 1 w 628"/>
                <a:gd name="T91" fmla="*/ 1 h 626"/>
                <a:gd name="T92" fmla="*/ 1 w 628"/>
                <a:gd name="T93" fmla="*/ 1 h 626"/>
                <a:gd name="T94" fmla="*/ 1 w 628"/>
                <a:gd name="T95" fmla="*/ 1 h 626"/>
                <a:gd name="T96" fmla="*/ 1 w 628"/>
                <a:gd name="T97" fmla="*/ 1 h 626"/>
                <a:gd name="T98" fmla="*/ 1 w 628"/>
                <a:gd name="T99" fmla="*/ 1 h 626"/>
                <a:gd name="T100" fmla="*/ 1 w 628"/>
                <a:gd name="T101" fmla="*/ 1 h 626"/>
                <a:gd name="T102" fmla="*/ 1 w 628"/>
                <a:gd name="T103" fmla="*/ 1 h 626"/>
                <a:gd name="T104" fmla="*/ 1 w 628"/>
                <a:gd name="T105" fmla="*/ 1 h 626"/>
                <a:gd name="T106" fmla="*/ 1 w 628"/>
                <a:gd name="T107" fmla="*/ 1 h 626"/>
                <a:gd name="T108" fmla="*/ 1 w 628"/>
                <a:gd name="T109" fmla="*/ 1 h 626"/>
                <a:gd name="T110" fmla="*/ 1 w 628"/>
                <a:gd name="T111" fmla="*/ 1 h 626"/>
                <a:gd name="T112" fmla="*/ 1 w 628"/>
                <a:gd name="T113" fmla="*/ 1 h 626"/>
                <a:gd name="T114" fmla="*/ 1 w 628"/>
                <a:gd name="T115" fmla="*/ 1 h 626"/>
                <a:gd name="T116" fmla="*/ 1 w 628"/>
                <a:gd name="T117" fmla="*/ 1 h 626"/>
                <a:gd name="T118" fmla="*/ 1 w 628"/>
                <a:gd name="T119" fmla="*/ 1 h 626"/>
                <a:gd name="T120" fmla="*/ 1 w 628"/>
                <a:gd name="T121" fmla="*/ 1 h 626"/>
                <a:gd name="T122" fmla="*/ 1 w 628"/>
                <a:gd name="T123" fmla="*/ 1 h 626"/>
                <a:gd name="T124" fmla="*/ 1 w 628"/>
                <a:gd name="T125" fmla="*/ 1 h 62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628"/>
                <a:gd name="T190" fmla="*/ 0 h 626"/>
                <a:gd name="T191" fmla="*/ 628 w 628"/>
                <a:gd name="T192" fmla="*/ 626 h 62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628" h="626">
                  <a:moveTo>
                    <a:pt x="234" y="11"/>
                  </a:moveTo>
                  <a:lnTo>
                    <a:pt x="204" y="20"/>
                  </a:lnTo>
                  <a:lnTo>
                    <a:pt x="177" y="32"/>
                  </a:lnTo>
                  <a:lnTo>
                    <a:pt x="150" y="47"/>
                  </a:lnTo>
                  <a:lnTo>
                    <a:pt x="125" y="64"/>
                  </a:lnTo>
                  <a:lnTo>
                    <a:pt x="102" y="84"/>
                  </a:lnTo>
                  <a:lnTo>
                    <a:pt x="80" y="105"/>
                  </a:lnTo>
                  <a:lnTo>
                    <a:pt x="61" y="130"/>
                  </a:lnTo>
                  <a:lnTo>
                    <a:pt x="43" y="155"/>
                  </a:lnTo>
                  <a:lnTo>
                    <a:pt x="29" y="184"/>
                  </a:lnTo>
                  <a:lnTo>
                    <a:pt x="18" y="212"/>
                  </a:lnTo>
                  <a:lnTo>
                    <a:pt x="9" y="241"/>
                  </a:lnTo>
                  <a:lnTo>
                    <a:pt x="4" y="271"/>
                  </a:lnTo>
                  <a:lnTo>
                    <a:pt x="0" y="302"/>
                  </a:lnTo>
                  <a:lnTo>
                    <a:pt x="2" y="332"/>
                  </a:lnTo>
                  <a:lnTo>
                    <a:pt x="4" y="362"/>
                  </a:lnTo>
                  <a:lnTo>
                    <a:pt x="11" y="393"/>
                  </a:lnTo>
                  <a:lnTo>
                    <a:pt x="21" y="423"/>
                  </a:lnTo>
                  <a:lnTo>
                    <a:pt x="34" y="452"/>
                  </a:lnTo>
                  <a:lnTo>
                    <a:pt x="48" y="478"/>
                  </a:lnTo>
                  <a:lnTo>
                    <a:pt x="66" y="503"/>
                  </a:lnTo>
                  <a:lnTo>
                    <a:pt x="84" y="527"/>
                  </a:lnTo>
                  <a:lnTo>
                    <a:pt x="107" y="548"/>
                  </a:lnTo>
                  <a:lnTo>
                    <a:pt x="130" y="568"/>
                  </a:lnTo>
                  <a:lnTo>
                    <a:pt x="157" y="584"/>
                  </a:lnTo>
                  <a:lnTo>
                    <a:pt x="186" y="598"/>
                  </a:lnTo>
                  <a:lnTo>
                    <a:pt x="214" y="610"/>
                  </a:lnTo>
                  <a:lnTo>
                    <a:pt x="245" y="618"/>
                  </a:lnTo>
                  <a:lnTo>
                    <a:pt x="275" y="623"/>
                  </a:lnTo>
                  <a:lnTo>
                    <a:pt x="305" y="626"/>
                  </a:lnTo>
                  <a:lnTo>
                    <a:pt x="336" y="625"/>
                  </a:lnTo>
                  <a:lnTo>
                    <a:pt x="366" y="621"/>
                  </a:lnTo>
                  <a:lnTo>
                    <a:pt x="395" y="616"/>
                  </a:lnTo>
                  <a:lnTo>
                    <a:pt x="423" y="607"/>
                  </a:lnTo>
                  <a:lnTo>
                    <a:pt x="452" y="594"/>
                  </a:lnTo>
                  <a:lnTo>
                    <a:pt x="478" y="580"/>
                  </a:lnTo>
                  <a:lnTo>
                    <a:pt x="503" y="562"/>
                  </a:lnTo>
                  <a:lnTo>
                    <a:pt x="527" y="543"/>
                  </a:lnTo>
                  <a:lnTo>
                    <a:pt x="548" y="521"/>
                  </a:lnTo>
                  <a:lnTo>
                    <a:pt x="568" y="496"/>
                  </a:lnTo>
                  <a:lnTo>
                    <a:pt x="586" y="469"/>
                  </a:lnTo>
                  <a:lnTo>
                    <a:pt x="600" y="443"/>
                  </a:lnTo>
                  <a:lnTo>
                    <a:pt x="611" y="414"/>
                  </a:lnTo>
                  <a:lnTo>
                    <a:pt x="620" y="384"/>
                  </a:lnTo>
                  <a:lnTo>
                    <a:pt x="625" y="353"/>
                  </a:lnTo>
                  <a:lnTo>
                    <a:pt x="628" y="323"/>
                  </a:lnTo>
                  <a:lnTo>
                    <a:pt x="627" y="293"/>
                  </a:lnTo>
                  <a:lnTo>
                    <a:pt x="625" y="262"/>
                  </a:lnTo>
                  <a:lnTo>
                    <a:pt x="618" y="232"/>
                  </a:lnTo>
                  <a:lnTo>
                    <a:pt x="609" y="202"/>
                  </a:lnTo>
                  <a:lnTo>
                    <a:pt x="596" y="175"/>
                  </a:lnTo>
                  <a:lnTo>
                    <a:pt x="582" y="148"/>
                  </a:lnTo>
                  <a:lnTo>
                    <a:pt x="564" y="123"/>
                  </a:lnTo>
                  <a:lnTo>
                    <a:pt x="545" y="100"/>
                  </a:lnTo>
                  <a:lnTo>
                    <a:pt x="521" y="79"/>
                  </a:lnTo>
                  <a:lnTo>
                    <a:pt x="498" y="59"/>
                  </a:lnTo>
                  <a:lnTo>
                    <a:pt x="471" y="41"/>
                  </a:lnTo>
                  <a:lnTo>
                    <a:pt x="443" y="27"/>
                  </a:lnTo>
                  <a:lnTo>
                    <a:pt x="414" y="16"/>
                  </a:lnTo>
                  <a:lnTo>
                    <a:pt x="386" y="7"/>
                  </a:lnTo>
                  <a:lnTo>
                    <a:pt x="355" y="2"/>
                  </a:lnTo>
                  <a:lnTo>
                    <a:pt x="325" y="0"/>
                  </a:lnTo>
                  <a:lnTo>
                    <a:pt x="295" y="0"/>
                  </a:lnTo>
                  <a:lnTo>
                    <a:pt x="264" y="4"/>
                  </a:lnTo>
                  <a:lnTo>
                    <a:pt x="234" y="11"/>
                  </a:lnTo>
                  <a:close/>
                  <a:moveTo>
                    <a:pt x="259" y="105"/>
                  </a:moveTo>
                  <a:lnTo>
                    <a:pt x="280" y="102"/>
                  </a:lnTo>
                  <a:lnTo>
                    <a:pt x="300" y="98"/>
                  </a:lnTo>
                  <a:lnTo>
                    <a:pt x="321" y="98"/>
                  </a:lnTo>
                  <a:lnTo>
                    <a:pt x="343" y="100"/>
                  </a:lnTo>
                  <a:lnTo>
                    <a:pt x="362" y="104"/>
                  </a:lnTo>
                  <a:lnTo>
                    <a:pt x="382" y="109"/>
                  </a:lnTo>
                  <a:lnTo>
                    <a:pt x="402" y="118"/>
                  </a:lnTo>
                  <a:lnTo>
                    <a:pt x="421" y="127"/>
                  </a:lnTo>
                  <a:lnTo>
                    <a:pt x="439" y="139"/>
                  </a:lnTo>
                  <a:lnTo>
                    <a:pt x="455" y="152"/>
                  </a:lnTo>
                  <a:lnTo>
                    <a:pt x="471" y="166"/>
                  </a:lnTo>
                  <a:lnTo>
                    <a:pt x="486" y="182"/>
                  </a:lnTo>
                  <a:lnTo>
                    <a:pt x="496" y="200"/>
                  </a:lnTo>
                  <a:lnTo>
                    <a:pt x="507" y="218"/>
                  </a:lnTo>
                  <a:lnTo>
                    <a:pt x="514" y="237"/>
                  </a:lnTo>
                  <a:lnTo>
                    <a:pt x="521" y="257"/>
                  </a:lnTo>
                  <a:lnTo>
                    <a:pt x="528" y="298"/>
                  </a:lnTo>
                  <a:lnTo>
                    <a:pt x="527" y="341"/>
                  </a:lnTo>
                  <a:lnTo>
                    <a:pt x="518" y="382"/>
                  </a:lnTo>
                  <a:lnTo>
                    <a:pt x="500" y="419"/>
                  </a:lnTo>
                  <a:lnTo>
                    <a:pt x="487" y="437"/>
                  </a:lnTo>
                  <a:lnTo>
                    <a:pt x="475" y="455"/>
                  </a:lnTo>
                  <a:lnTo>
                    <a:pt x="459" y="469"/>
                  </a:lnTo>
                  <a:lnTo>
                    <a:pt x="443" y="484"/>
                  </a:lnTo>
                  <a:lnTo>
                    <a:pt x="427" y="496"/>
                  </a:lnTo>
                  <a:lnTo>
                    <a:pt x="409" y="505"/>
                  </a:lnTo>
                  <a:lnTo>
                    <a:pt x="389" y="514"/>
                  </a:lnTo>
                  <a:lnTo>
                    <a:pt x="370" y="519"/>
                  </a:lnTo>
                  <a:lnTo>
                    <a:pt x="350" y="525"/>
                  </a:lnTo>
                  <a:lnTo>
                    <a:pt x="329" y="527"/>
                  </a:lnTo>
                  <a:lnTo>
                    <a:pt x="309" y="527"/>
                  </a:lnTo>
                  <a:lnTo>
                    <a:pt x="287" y="525"/>
                  </a:lnTo>
                  <a:lnTo>
                    <a:pt x="266" y="521"/>
                  </a:lnTo>
                  <a:lnTo>
                    <a:pt x="246" y="516"/>
                  </a:lnTo>
                  <a:lnTo>
                    <a:pt x="227" y="509"/>
                  </a:lnTo>
                  <a:lnTo>
                    <a:pt x="207" y="498"/>
                  </a:lnTo>
                  <a:lnTo>
                    <a:pt x="189" y="487"/>
                  </a:lnTo>
                  <a:lnTo>
                    <a:pt x="173" y="473"/>
                  </a:lnTo>
                  <a:lnTo>
                    <a:pt x="157" y="459"/>
                  </a:lnTo>
                  <a:lnTo>
                    <a:pt x="145" y="443"/>
                  </a:lnTo>
                  <a:lnTo>
                    <a:pt x="132" y="427"/>
                  </a:lnTo>
                  <a:lnTo>
                    <a:pt x="121" y="407"/>
                  </a:lnTo>
                  <a:lnTo>
                    <a:pt x="114" y="387"/>
                  </a:lnTo>
                  <a:lnTo>
                    <a:pt x="107" y="368"/>
                  </a:lnTo>
                  <a:lnTo>
                    <a:pt x="104" y="353"/>
                  </a:lnTo>
                  <a:lnTo>
                    <a:pt x="102" y="339"/>
                  </a:lnTo>
                  <a:lnTo>
                    <a:pt x="100" y="327"/>
                  </a:lnTo>
                  <a:lnTo>
                    <a:pt x="100" y="312"/>
                  </a:lnTo>
                  <a:lnTo>
                    <a:pt x="102" y="284"/>
                  </a:lnTo>
                  <a:lnTo>
                    <a:pt x="107" y="257"/>
                  </a:lnTo>
                  <a:lnTo>
                    <a:pt x="116" y="230"/>
                  </a:lnTo>
                  <a:lnTo>
                    <a:pt x="129" y="205"/>
                  </a:lnTo>
                  <a:lnTo>
                    <a:pt x="139" y="188"/>
                  </a:lnTo>
                  <a:lnTo>
                    <a:pt x="154" y="171"/>
                  </a:lnTo>
                  <a:lnTo>
                    <a:pt x="168" y="155"/>
                  </a:lnTo>
                  <a:lnTo>
                    <a:pt x="184" y="143"/>
                  </a:lnTo>
                  <a:lnTo>
                    <a:pt x="200" y="130"/>
                  </a:lnTo>
                  <a:lnTo>
                    <a:pt x="220" y="121"/>
                  </a:lnTo>
                  <a:lnTo>
                    <a:pt x="239" y="113"/>
                  </a:lnTo>
                  <a:lnTo>
                    <a:pt x="259" y="105"/>
                  </a:lnTo>
                  <a:close/>
                </a:path>
              </a:pathLst>
            </a:custGeom>
            <a:solidFill>
              <a:srgbClr val="FFFFFF"/>
            </a:solidFill>
            <a:ln w="9525">
              <a:noFill/>
              <a:round/>
              <a:headEnd/>
              <a:tailEnd/>
            </a:ln>
          </p:spPr>
          <p:txBody>
            <a:bodyPr/>
            <a:lstStyle/>
            <a:p>
              <a:endParaRPr lang="ja-JP" altLang="en-US"/>
            </a:p>
          </p:txBody>
        </p:sp>
        <p:sp>
          <p:nvSpPr>
            <p:cNvPr id="87" name="Freeform 49"/>
            <p:cNvSpPr>
              <a:spLocks/>
            </p:cNvSpPr>
            <p:nvPr/>
          </p:nvSpPr>
          <p:spPr bwMode="auto">
            <a:xfrm>
              <a:off x="2122" y="2668"/>
              <a:ext cx="198" cy="197"/>
            </a:xfrm>
            <a:custGeom>
              <a:avLst/>
              <a:gdLst>
                <a:gd name="T0" fmla="*/ 1 w 396"/>
                <a:gd name="T1" fmla="*/ 0 h 395"/>
                <a:gd name="T2" fmla="*/ 1 w 396"/>
                <a:gd name="T3" fmla="*/ 0 h 395"/>
                <a:gd name="T4" fmla="*/ 1 w 396"/>
                <a:gd name="T5" fmla="*/ 0 h 395"/>
                <a:gd name="T6" fmla="*/ 0 w 396"/>
                <a:gd name="T7" fmla="*/ 0 h 395"/>
                <a:gd name="T8" fmla="*/ 1 w 396"/>
                <a:gd name="T9" fmla="*/ 0 h 395"/>
                <a:gd name="T10" fmla="*/ 1 w 396"/>
                <a:gd name="T11" fmla="*/ 0 h 395"/>
                <a:gd name="T12" fmla="*/ 1 w 396"/>
                <a:gd name="T13" fmla="*/ 0 h 395"/>
                <a:gd name="T14" fmla="*/ 1 w 396"/>
                <a:gd name="T15" fmla="*/ 0 h 395"/>
                <a:gd name="T16" fmla="*/ 1 w 396"/>
                <a:gd name="T17" fmla="*/ 0 h 395"/>
                <a:gd name="T18" fmla="*/ 1 w 396"/>
                <a:gd name="T19" fmla="*/ 0 h 395"/>
                <a:gd name="T20" fmla="*/ 1 w 396"/>
                <a:gd name="T21" fmla="*/ 0 h 395"/>
                <a:gd name="T22" fmla="*/ 1 w 396"/>
                <a:gd name="T23" fmla="*/ 0 h 395"/>
                <a:gd name="T24" fmla="*/ 1 w 396"/>
                <a:gd name="T25" fmla="*/ 0 h 395"/>
                <a:gd name="T26" fmla="*/ 1 w 396"/>
                <a:gd name="T27" fmla="*/ 0 h 395"/>
                <a:gd name="T28" fmla="*/ 1 w 396"/>
                <a:gd name="T29" fmla="*/ 0 h 395"/>
                <a:gd name="T30" fmla="*/ 1 w 396"/>
                <a:gd name="T31" fmla="*/ 0 h 395"/>
                <a:gd name="T32" fmla="*/ 1 w 396"/>
                <a:gd name="T33" fmla="*/ 0 h 395"/>
                <a:gd name="T34" fmla="*/ 1 w 396"/>
                <a:gd name="T35" fmla="*/ 0 h 395"/>
                <a:gd name="T36" fmla="*/ 1 w 396"/>
                <a:gd name="T37" fmla="*/ 0 h 395"/>
                <a:gd name="T38" fmla="*/ 1 w 396"/>
                <a:gd name="T39" fmla="*/ 0 h 395"/>
                <a:gd name="T40" fmla="*/ 1 w 396"/>
                <a:gd name="T41" fmla="*/ 0 h 395"/>
                <a:gd name="T42" fmla="*/ 1 w 396"/>
                <a:gd name="T43" fmla="*/ 0 h 395"/>
                <a:gd name="T44" fmla="*/ 1 w 396"/>
                <a:gd name="T45" fmla="*/ 0 h 395"/>
                <a:gd name="T46" fmla="*/ 1 w 396"/>
                <a:gd name="T47" fmla="*/ 0 h 395"/>
                <a:gd name="T48" fmla="*/ 1 w 396"/>
                <a:gd name="T49" fmla="*/ 0 h 395"/>
                <a:gd name="T50" fmla="*/ 1 w 396"/>
                <a:gd name="T51" fmla="*/ 0 h 395"/>
                <a:gd name="T52" fmla="*/ 1 w 396"/>
                <a:gd name="T53" fmla="*/ 0 h 395"/>
                <a:gd name="T54" fmla="*/ 1 w 396"/>
                <a:gd name="T55" fmla="*/ 0 h 395"/>
                <a:gd name="T56" fmla="*/ 1 w 396"/>
                <a:gd name="T57" fmla="*/ 0 h 395"/>
                <a:gd name="T58" fmla="*/ 1 w 396"/>
                <a:gd name="T59" fmla="*/ 0 h 395"/>
                <a:gd name="T60" fmla="*/ 1 w 396"/>
                <a:gd name="T61" fmla="*/ 0 h 395"/>
                <a:gd name="T62" fmla="*/ 1 w 396"/>
                <a:gd name="T63" fmla="*/ 0 h 395"/>
                <a:gd name="T64" fmla="*/ 1 w 396"/>
                <a:gd name="T65" fmla="*/ 0 h 39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96"/>
                <a:gd name="T100" fmla="*/ 0 h 395"/>
                <a:gd name="T101" fmla="*/ 396 w 396"/>
                <a:gd name="T102" fmla="*/ 395 h 39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96" h="395">
                  <a:moveTo>
                    <a:pt x="27" y="98"/>
                  </a:moveTo>
                  <a:lnTo>
                    <a:pt x="11" y="134"/>
                  </a:lnTo>
                  <a:lnTo>
                    <a:pt x="2" y="173"/>
                  </a:lnTo>
                  <a:lnTo>
                    <a:pt x="0" y="211"/>
                  </a:lnTo>
                  <a:lnTo>
                    <a:pt x="7" y="248"/>
                  </a:lnTo>
                  <a:lnTo>
                    <a:pt x="20" y="284"/>
                  </a:lnTo>
                  <a:lnTo>
                    <a:pt x="39" y="316"/>
                  </a:lnTo>
                  <a:lnTo>
                    <a:pt x="66" y="345"/>
                  </a:lnTo>
                  <a:lnTo>
                    <a:pt x="98" y="368"/>
                  </a:lnTo>
                  <a:lnTo>
                    <a:pt x="134" y="384"/>
                  </a:lnTo>
                  <a:lnTo>
                    <a:pt x="173" y="393"/>
                  </a:lnTo>
                  <a:lnTo>
                    <a:pt x="211" y="395"/>
                  </a:lnTo>
                  <a:lnTo>
                    <a:pt x="248" y="387"/>
                  </a:lnTo>
                  <a:lnTo>
                    <a:pt x="284" y="375"/>
                  </a:lnTo>
                  <a:lnTo>
                    <a:pt x="318" y="355"/>
                  </a:lnTo>
                  <a:lnTo>
                    <a:pt x="346" y="328"/>
                  </a:lnTo>
                  <a:lnTo>
                    <a:pt x="370" y="296"/>
                  </a:lnTo>
                  <a:lnTo>
                    <a:pt x="386" y="261"/>
                  </a:lnTo>
                  <a:lnTo>
                    <a:pt x="395" y="221"/>
                  </a:lnTo>
                  <a:lnTo>
                    <a:pt x="396" y="184"/>
                  </a:lnTo>
                  <a:lnTo>
                    <a:pt x="391" y="146"/>
                  </a:lnTo>
                  <a:lnTo>
                    <a:pt x="377" y="111"/>
                  </a:lnTo>
                  <a:lnTo>
                    <a:pt x="357" y="77"/>
                  </a:lnTo>
                  <a:lnTo>
                    <a:pt x="330" y="48"/>
                  </a:lnTo>
                  <a:lnTo>
                    <a:pt x="298" y="25"/>
                  </a:lnTo>
                  <a:lnTo>
                    <a:pt x="263" y="9"/>
                  </a:lnTo>
                  <a:lnTo>
                    <a:pt x="223" y="0"/>
                  </a:lnTo>
                  <a:lnTo>
                    <a:pt x="186" y="0"/>
                  </a:lnTo>
                  <a:lnTo>
                    <a:pt x="148" y="5"/>
                  </a:lnTo>
                  <a:lnTo>
                    <a:pt x="113" y="20"/>
                  </a:lnTo>
                  <a:lnTo>
                    <a:pt x="79" y="39"/>
                  </a:lnTo>
                  <a:lnTo>
                    <a:pt x="50" y="66"/>
                  </a:lnTo>
                  <a:lnTo>
                    <a:pt x="27" y="98"/>
                  </a:lnTo>
                  <a:close/>
                </a:path>
              </a:pathLst>
            </a:custGeom>
            <a:solidFill>
              <a:srgbClr val="FFFFFF"/>
            </a:solidFill>
            <a:ln w="9525">
              <a:noFill/>
              <a:round/>
              <a:headEnd/>
              <a:tailEnd/>
            </a:ln>
          </p:spPr>
          <p:txBody>
            <a:bodyPr/>
            <a:lstStyle/>
            <a:p>
              <a:endParaRPr lang="ja-JP" altLang="en-US"/>
            </a:p>
          </p:txBody>
        </p:sp>
        <p:sp>
          <p:nvSpPr>
            <p:cNvPr id="88" name="Freeform 50"/>
            <p:cNvSpPr>
              <a:spLocks noEditPoints="1"/>
            </p:cNvSpPr>
            <p:nvPr/>
          </p:nvSpPr>
          <p:spPr bwMode="auto">
            <a:xfrm>
              <a:off x="2097" y="2643"/>
              <a:ext cx="247" cy="247"/>
            </a:xfrm>
            <a:custGeom>
              <a:avLst/>
              <a:gdLst>
                <a:gd name="T0" fmla="*/ 1 w 493"/>
                <a:gd name="T1" fmla="*/ 1 h 494"/>
                <a:gd name="T2" fmla="*/ 1 w 493"/>
                <a:gd name="T3" fmla="*/ 1 h 494"/>
                <a:gd name="T4" fmla="*/ 1 w 493"/>
                <a:gd name="T5" fmla="*/ 1 h 494"/>
                <a:gd name="T6" fmla="*/ 1 w 493"/>
                <a:gd name="T7" fmla="*/ 1 h 494"/>
                <a:gd name="T8" fmla="*/ 1 w 493"/>
                <a:gd name="T9" fmla="*/ 1 h 494"/>
                <a:gd name="T10" fmla="*/ 1 w 493"/>
                <a:gd name="T11" fmla="*/ 1 h 494"/>
                <a:gd name="T12" fmla="*/ 1 w 493"/>
                <a:gd name="T13" fmla="*/ 1 h 494"/>
                <a:gd name="T14" fmla="*/ 1 w 493"/>
                <a:gd name="T15" fmla="*/ 1 h 494"/>
                <a:gd name="T16" fmla="*/ 1 w 493"/>
                <a:gd name="T17" fmla="*/ 1 h 494"/>
                <a:gd name="T18" fmla="*/ 1 w 493"/>
                <a:gd name="T19" fmla="*/ 1 h 494"/>
                <a:gd name="T20" fmla="*/ 1 w 493"/>
                <a:gd name="T21" fmla="*/ 1 h 494"/>
                <a:gd name="T22" fmla="*/ 1 w 493"/>
                <a:gd name="T23" fmla="*/ 1 h 494"/>
                <a:gd name="T24" fmla="*/ 1 w 493"/>
                <a:gd name="T25" fmla="*/ 1 h 494"/>
                <a:gd name="T26" fmla="*/ 1 w 493"/>
                <a:gd name="T27" fmla="*/ 1 h 494"/>
                <a:gd name="T28" fmla="*/ 1 w 493"/>
                <a:gd name="T29" fmla="*/ 1 h 494"/>
                <a:gd name="T30" fmla="*/ 1 w 493"/>
                <a:gd name="T31" fmla="*/ 1 h 494"/>
                <a:gd name="T32" fmla="*/ 1 w 493"/>
                <a:gd name="T33" fmla="*/ 1 h 494"/>
                <a:gd name="T34" fmla="*/ 1 w 493"/>
                <a:gd name="T35" fmla="*/ 1 h 494"/>
                <a:gd name="T36" fmla="*/ 1 w 493"/>
                <a:gd name="T37" fmla="*/ 1 h 494"/>
                <a:gd name="T38" fmla="*/ 1 w 493"/>
                <a:gd name="T39" fmla="*/ 1 h 494"/>
                <a:gd name="T40" fmla="*/ 1 w 493"/>
                <a:gd name="T41" fmla="*/ 1 h 494"/>
                <a:gd name="T42" fmla="*/ 1 w 493"/>
                <a:gd name="T43" fmla="*/ 0 h 494"/>
                <a:gd name="T44" fmla="*/ 1 w 493"/>
                <a:gd name="T45" fmla="*/ 1 h 494"/>
                <a:gd name="T46" fmla="*/ 1 w 493"/>
                <a:gd name="T47" fmla="*/ 1 h 494"/>
                <a:gd name="T48" fmla="*/ 1 w 493"/>
                <a:gd name="T49" fmla="*/ 1 h 494"/>
                <a:gd name="T50" fmla="*/ 1 w 493"/>
                <a:gd name="T51" fmla="*/ 1 h 494"/>
                <a:gd name="T52" fmla="*/ 1 w 493"/>
                <a:gd name="T53" fmla="*/ 1 h 494"/>
                <a:gd name="T54" fmla="*/ 1 w 493"/>
                <a:gd name="T55" fmla="*/ 1 h 494"/>
                <a:gd name="T56" fmla="*/ 1 w 493"/>
                <a:gd name="T57" fmla="*/ 1 h 494"/>
                <a:gd name="T58" fmla="*/ 1 w 493"/>
                <a:gd name="T59" fmla="*/ 1 h 494"/>
                <a:gd name="T60" fmla="*/ 1 w 493"/>
                <a:gd name="T61" fmla="*/ 1 h 494"/>
                <a:gd name="T62" fmla="*/ 1 w 493"/>
                <a:gd name="T63" fmla="*/ 1 h 494"/>
                <a:gd name="T64" fmla="*/ 1 w 493"/>
                <a:gd name="T65" fmla="*/ 1 h 494"/>
                <a:gd name="T66" fmla="*/ 1 w 493"/>
                <a:gd name="T67" fmla="*/ 1 h 494"/>
                <a:gd name="T68" fmla="*/ 1 w 493"/>
                <a:gd name="T69" fmla="*/ 1 h 494"/>
                <a:gd name="T70" fmla="*/ 1 w 493"/>
                <a:gd name="T71" fmla="*/ 1 h 494"/>
                <a:gd name="T72" fmla="*/ 1 w 493"/>
                <a:gd name="T73" fmla="*/ 1 h 494"/>
                <a:gd name="T74" fmla="*/ 1 w 493"/>
                <a:gd name="T75" fmla="*/ 1 h 494"/>
                <a:gd name="T76" fmla="*/ 1 w 493"/>
                <a:gd name="T77" fmla="*/ 1 h 494"/>
                <a:gd name="T78" fmla="*/ 1 w 493"/>
                <a:gd name="T79" fmla="*/ 1 h 494"/>
                <a:gd name="T80" fmla="*/ 1 w 493"/>
                <a:gd name="T81" fmla="*/ 1 h 494"/>
                <a:gd name="T82" fmla="*/ 1 w 493"/>
                <a:gd name="T83" fmla="*/ 1 h 494"/>
                <a:gd name="T84" fmla="*/ 1 w 493"/>
                <a:gd name="T85" fmla="*/ 1 h 494"/>
                <a:gd name="T86" fmla="*/ 1 w 493"/>
                <a:gd name="T87" fmla="*/ 1 h 494"/>
                <a:gd name="T88" fmla="*/ 1 w 493"/>
                <a:gd name="T89" fmla="*/ 1 h 494"/>
                <a:gd name="T90" fmla="*/ 1 w 493"/>
                <a:gd name="T91" fmla="*/ 1 h 494"/>
                <a:gd name="T92" fmla="*/ 1 w 493"/>
                <a:gd name="T93" fmla="*/ 1 h 494"/>
                <a:gd name="T94" fmla="*/ 1 w 493"/>
                <a:gd name="T95" fmla="*/ 1 h 494"/>
                <a:gd name="T96" fmla="*/ 1 w 493"/>
                <a:gd name="T97" fmla="*/ 1 h 494"/>
                <a:gd name="T98" fmla="*/ 1 w 493"/>
                <a:gd name="T99" fmla="*/ 1 h 494"/>
                <a:gd name="T100" fmla="*/ 1 w 493"/>
                <a:gd name="T101" fmla="*/ 1 h 494"/>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493"/>
                <a:gd name="T154" fmla="*/ 0 h 494"/>
                <a:gd name="T155" fmla="*/ 493 w 493"/>
                <a:gd name="T156" fmla="*/ 494 h 494"/>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493" h="494">
                  <a:moveTo>
                    <a:pt x="32" y="123"/>
                  </a:moveTo>
                  <a:lnTo>
                    <a:pt x="32" y="123"/>
                  </a:lnTo>
                  <a:lnTo>
                    <a:pt x="12" y="168"/>
                  </a:lnTo>
                  <a:lnTo>
                    <a:pt x="2" y="214"/>
                  </a:lnTo>
                  <a:lnTo>
                    <a:pt x="0" y="262"/>
                  </a:lnTo>
                  <a:lnTo>
                    <a:pt x="7" y="311"/>
                  </a:lnTo>
                  <a:lnTo>
                    <a:pt x="14" y="334"/>
                  </a:lnTo>
                  <a:lnTo>
                    <a:pt x="25" y="357"/>
                  </a:lnTo>
                  <a:lnTo>
                    <a:pt x="37" y="378"/>
                  </a:lnTo>
                  <a:lnTo>
                    <a:pt x="50" y="398"/>
                  </a:lnTo>
                  <a:lnTo>
                    <a:pt x="66" y="416"/>
                  </a:lnTo>
                  <a:lnTo>
                    <a:pt x="84" y="432"/>
                  </a:lnTo>
                  <a:lnTo>
                    <a:pt x="102" y="448"/>
                  </a:lnTo>
                  <a:lnTo>
                    <a:pt x="123" y="461"/>
                  </a:lnTo>
                  <a:lnTo>
                    <a:pt x="144" y="471"/>
                  </a:lnTo>
                  <a:lnTo>
                    <a:pt x="168" y="482"/>
                  </a:lnTo>
                  <a:lnTo>
                    <a:pt x="191" y="487"/>
                  </a:lnTo>
                  <a:lnTo>
                    <a:pt x="214" y="493"/>
                  </a:lnTo>
                  <a:lnTo>
                    <a:pt x="237" y="494"/>
                  </a:lnTo>
                  <a:lnTo>
                    <a:pt x="262" y="494"/>
                  </a:lnTo>
                  <a:lnTo>
                    <a:pt x="286" y="491"/>
                  </a:lnTo>
                  <a:lnTo>
                    <a:pt x="311" y="486"/>
                  </a:lnTo>
                  <a:lnTo>
                    <a:pt x="334" y="478"/>
                  </a:lnTo>
                  <a:lnTo>
                    <a:pt x="355" y="469"/>
                  </a:lnTo>
                  <a:lnTo>
                    <a:pt x="377" y="457"/>
                  </a:lnTo>
                  <a:lnTo>
                    <a:pt x="396" y="445"/>
                  </a:lnTo>
                  <a:lnTo>
                    <a:pt x="414" y="428"/>
                  </a:lnTo>
                  <a:lnTo>
                    <a:pt x="432" y="411"/>
                  </a:lnTo>
                  <a:lnTo>
                    <a:pt x="446" y="393"/>
                  </a:lnTo>
                  <a:lnTo>
                    <a:pt x="460" y="371"/>
                  </a:lnTo>
                  <a:lnTo>
                    <a:pt x="480" y="325"/>
                  </a:lnTo>
                  <a:lnTo>
                    <a:pt x="493" y="279"/>
                  </a:lnTo>
                  <a:lnTo>
                    <a:pt x="493" y="230"/>
                  </a:lnTo>
                  <a:lnTo>
                    <a:pt x="485" y="184"/>
                  </a:lnTo>
                  <a:lnTo>
                    <a:pt x="469" y="139"/>
                  </a:lnTo>
                  <a:lnTo>
                    <a:pt x="444" y="98"/>
                  </a:lnTo>
                  <a:lnTo>
                    <a:pt x="412" y="63"/>
                  </a:lnTo>
                  <a:lnTo>
                    <a:pt x="371" y="32"/>
                  </a:lnTo>
                  <a:lnTo>
                    <a:pt x="348" y="22"/>
                  </a:lnTo>
                  <a:lnTo>
                    <a:pt x="325" y="13"/>
                  </a:lnTo>
                  <a:lnTo>
                    <a:pt x="302" y="6"/>
                  </a:lnTo>
                  <a:lnTo>
                    <a:pt x="277" y="2"/>
                  </a:lnTo>
                  <a:lnTo>
                    <a:pt x="253" y="0"/>
                  </a:lnTo>
                  <a:lnTo>
                    <a:pt x="228" y="0"/>
                  </a:lnTo>
                  <a:lnTo>
                    <a:pt x="205" y="4"/>
                  </a:lnTo>
                  <a:lnTo>
                    <a:pt x="182" y="7"/>
                  </a:lnTo>
                  <a:lnTo>
                    <a:pt x="159" y="16"/>
                  </a:lnTo>
                  <a:lnTo>
                    <a:pt x="137" y="25"/>
                  </a:lnTo>
                  <a:lnTo>
                    <a:pt x="116" y="36"/>
                  </a:lnTo>
                  <a:lnTo>
                    <a:pt x="96" y="50"/>
                  </a:lnTo>
                  <a:lnTo>
                    <a:pt x="78" y="66"/>
                  </a:lnTo>
                  <a:lnTo>
                    <a:pt x="61" y="82"/>
                  </a:lnTo>
                  <a:lnTo>
                    <a:pt x="46" y="102"/>
                  </a:lnTo>
                  <a:lnTo>
                    <a:pt x="32" y="123"/>
                  </a:lnTo>
                  <a:close/>
                  <a:moveTo>
                    <a:pt x="321" y="118"/>
                  </a:moveTo>
                  <a:lnTo>
                    <a:pt x="344" y="136"/>
                  </a:lnTo>
                  <a:lnTo>
                    <a:pt x="364" y="157"/>
                  </a:lnTo>
                  <a:lnTo>
                    <a:pt x="380" y="182"/>
                  </a:lnTo>
                  <a:lnTo>
                    <a:pt x="389" y="209"/>
                  </a:lnTo>
                  <a:lnTo>
                    <a:pt x="394" y="236"/>
                  </a:lnTo>
                  <a:lnTo>
                    <a:pt x="394" y="266"/>
                  </a:lnTo>
                  <a:lnTo>
                    <a:pt x="387" y="295"/>
                  </a:lnTo>
                  <a:lnTo>
                    <a:pt x="375" y="321"/>
                  </a:lnTo>
                  <a:lnTo>
                    <a:pt x="368" y="334"/>
                  </a:lnTo>
                  <a:lnTo>
                    <a:pt x="357" y="345"/>
                  </a:lnTo>
                  <a:lnTo>
                    <a:pt x="348" y="355"/>
                  </a:lnTo>
                  <a:lnTo>
                    <a:pt x="337" y="364"/>
                  </a:lnTo>
                  <a:lnTo>
                    <a:pt x="325" y="373"/>
                  </a:lnTo>
                  <a:lnTo>
                    <a:pt x="312" y="380"/>
                  </a:lnTo>
                  <a:lnTo>
                    <a:pt x="298" y="386"/>
                  </a:lnTo>
                  <a:lnTo>
                    <a:pt x="284" y="389"/>
                  </a:lnTo>
                  <a:lnTo>
                    <a:pt x="269" y="393"/>
                  </a:lnTo>
                  <a:lnTo>
                    <a:pt x="255" y="395"/>
                  </a:lnTo>
                  <a:lnTo>
                    <a:pt x="241" y="395"/>
                  </a:lnTo>
                  <a:lnTo>
                    <a:pt x="227" y="393"/>
                  </a:lnTo>
                  <a:lnTo>
                    <a:pt x="212" y="391"/>
                  </a:lnTo>
                  <a:lnTo>
                    <a:pt x="198" y="387"/>
                  </a:lnTo>
                  <a:lnTo>
                    <a:pt x="186" y="382"/>
                  </a:lnTo>
                  <a:lnTo>
                    <a:pt x="171" y="375"/>
                  </a:lnTo>
                  <a:lnTo>
                    <a:pt x="159" y="368"/>
                  </a:lnTo>
                  <a:lnTo>
                    <a:pt x="148" y="357"/>
                  </a:lnTo>
                  <a:lnTo>
                    <a:pt x="137" y="348"/>
                  </a:lnTo>
                  <a:lnTo>
                    <a:pt x="128" y="337"/>
                  </a:lnTo>
                  <a:lnTo>
                    <a:pt x="121" y="325"/>
                  </a:lnTo>
                  <a:lnTo>
                    <a:pt x="114" y="312"/>
                  </a:lnTo>
                  <a:lnTo>
                    <a:pt x="109" y="300"/>
                  </a:lnTo>
                  <a:lnTo>
                    <a:pt x="103" y="286"/>
                  </a:lnTo>
                  <a:lnTo>
                    <a:pt x="102" y="275"/>
                  </a:lnTo>
                  <a:lnTo>
                    <a:pt x="100" y="266"/>
                  </a:lnTo>
                  <a:lnTo>
                    <a:pt x="98" y="255"/>
                  </a:lnTo>
                  <a:lnTo>
                    <a:pt x="98" y="246"/>
                  </a:lnTo>
                  <a:lnTo>
                    <a:pt x="100" y="227"/>
                  </a:lnTo>
                  <a:lnTo>
                    <a:pt x="103" y="209"/>
                  </a:lnTo>
                  <a:lnTo>
                    <a:pt x="109" y="189"/>
                  </a:lnTo>
                  <a:lnTo>
                    <a:pt x="118" y="173"/>
                  </a:lnTo>
                  <a:lnTo>
                    <a:pt x="136" y="148"/>
                  </a:lnTo>
                  <a:lnTo>
                    <a:pt x="157" y="129"/>
                  </a:lnTo>
                  <a:lnTo>
                    <a:pt x="182" y="114"/>
                  </a:lnTo>
                  <a:lnTo>
                    <a:pt x="209" y="104"/>
                  </a:lnTo>
                  <a:lnTo>
                    <a:pt x="236" y="98"/>
                  </a:lnTo>
                  <a:lnTo>
                    <a:pt x="266" y="100"/>
                  </a:lnTo>
                  <a:lnTo>
                    <a:pt x="294" y="105"/>
                  </a:lnTo>
                  <a:lnTo>
                    <a:pt x="321" y="118"/>
                  </a:lnTo>
                  <a:close/>
                </a:path>
              </a:pathLst>
            </a:custGeom>
            <a:solidFill>
              <a:srgbClr val="FFFFFF"/>
            </a:solidFill>
            <a:ln w="9525">
              <a:noFill/>
              <a:round/>
              <a:headEnd/>
              <a:tailEnd/>
            </a:ln>
          </p:spPr>
          <p:txBody>
            <a:bodyPr/>
            <a:lstStyle/>
            <a:p>
              <a:endParaRPr lang="ja-JP" altLang="en-US"/>
            </a:p>
          </p:txBody>
        </p:sp>
        <p:sp>
          <p:nvSpPr>
            <p:cNvPr id="89" name="Freeform 51"/>
            <p:cNvSpPr>
              <a:spLocks/>
            </p:cNvSpPr>
            <p:nvPr/>
          </p:nvSpPr>
          <p:spPr bwMode="auto">
            <a:xfrm>
              <a:off x="2188" y="2733"/>
              <a:ext cx="66" cy="66"/>
            </a:xfrm>
            <a:custGeom>
              <a:avLst/>
              <a:gdLst>
                <a:gd name="T0" fmla="*/ 1 w 132"/>
                <a:gd name="T1" fmla="*/ 1 h 132"/>
                <a:gd name="T2" fmla="*/ 0 w 132"/>
                <a:gd name="T3" fmla="*/ 1 h 132"/>
                <a:gd name="T4" fmla="*/ 1 w 132"/>
                <a:gd name="T5" fmla="*/ 1 h 132"/>
                <a:gd name="T6" fmla="*/ 1 w 132"/>
                <a:gd name="T7" fmla="*/ 1 h 132"/>
                <a:gd name="T8" fmla="*/ 1 w 132"/>
                <a:gd name="T9" fmla="*/ 1 h 132"/>
                <a:gd name="T10" fmla="*/ 1 w 132"/>
                <a:gd name="T11" fmla="*/ 1 h 132"/>
                <a:gd name="T12" fmla="*/ 1 w 132"/>
                <a:gd name="T13" fmla="*/ 1 h 132"/>
                <a:gd name="T14" fmla="*/ 1 w 132"/>
                <a:gd name="T15" fmla="*/ 1 h 132"/>
                <a:gd name="T16" fmla="*/ 1 w 132"/>
                <a:gd name="T17" fmla="*/ 1 h 132"/>
                <a:gd name="T18" fmla="*/ 1 w 132"/>
                <a:gd name="T19" fmla="*/ 1 h 132"/>
                <a:gd name="T20" fmla="*/ 1 w 132"/>
                <a:gd name="T21" fmla="*/ 1 h 132"/>
                <a:gd name="T22" fmla="*/ 1 w 132"/>
                <a:gd name="T23" fmla="*/ 1 h 132"/>
                <a:gd name="T24" fmla="*/ 1 w 132"/>
                <a:gd name="T25" fmla="*/ 1 h 132"/>
                <a:gd name="T26" fmla="*/ 1 w 132"/>
                <a:gd name="T27" fmla="*/ 1 h 132"/>
                <a:gd name="T28" fmla="*/ 1 w 132"/>
                <a:gd name="T29" fmla="*/ 1 h 132"/>
                <a:gd name="T30" fmla="*/ 1 w 132"/>
                <a:gd name="T31" fmla="*/ 1 h 132"/>
                <a:gd name="T32" fmla="*/ 1 w 132"/>
                <a:gd name="T33" fmla="*/ 1 h 132"/>
                <a:gd name="T34" fmla="*/ 1 w 132"/>
                <a:gd name="T35" fmla="*/ 1 h 132"/>
                <a:gd name="T36" fmla="*/ 1 w 132"/>
                <a:gd name="T37" fmla="*/ 0 h 132"/>
                <a:gd name="T38" fmla="*/ 1 w 132"/>
                <a:gd name="T39" fmla="*/ 0 h 132"/>
                <a:gd name="T40" fmla="*/ 1 w 132"/>
                <a:gd name="T41" fmla="*/ 1 h 132"/>
                <a:gd name="T42" fmla="*/ 1 w 132"/>
                <a:gd name="T43" fmla="*/ 1 h 132"/>
                <a:gd name="T44" fmla="*/ 1 w 132"/>
                <a:gd name="T45" fmla="*/ 1 h 132"/>
                <a:gd name="T46" fmla="*/ 1 w 132"/>
                <a:gd name="T47" fmla="*/ 1 h 132"/>
                <a:gd name="T48" fmla="*/ 1 w 132"/>
                <a:gd name="T49" fmla="*/ 1 h 13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32"/>
                <a:gd name="T76" fmla="*/ 0 h 132"/>
                <a:gd name="T77" fmla="*/ 132 w 132"/>
                <a:gd name="T78" fmla="*/ 132 h 132"/>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32" h="132">
                  <a:moveTo>
                    <a:pt x="9" y="34"/>
                  </a:moveTo>
                  <a:lnTo>
                    <a:pt x="0" y="59"/>
                  </a:lnTo>
                  <a:lnTo>
                    <a:pt x="4" y="84"/>
                  </a:lnTo>
                  <a:lnTo>
                    <a:pt x="14" y="106"/>
                  </a:lnTo>
                  <a:lnTo>
                    <a:pt x="34" y="124"/>
                  </a:lnTo>
                  <a:lnTo>
                    <a:pt x="47" y="129"/>
                  </a:lnTo>
                  <a:lnTo>
                    <a:pt x="59" y="132"/>
                  </a:lnTo>
                  <a:lnTo>
                    <a:pt x="72" y="132"/>
                  </a:lnTo>
                  <a:lnTo>
                    <a:pt x="84" y="131"/>
                  </a:lnTo>
                  <a:lnTo>
                    <a:pt x="95" y="125"/>
                  </a:lnTo>
                  <a:lnTo>
                    <a:pt x="106" y="120"/>
                  </a:lnTo>
                  <a:lnTo>
                    <a:pt x="116" y="111"/>
                  </a:lnTo>
                  <a:lnTo>
                    <a:pt x="123" y="100"/>
                  </a:lnTo>
                  <a:lnTo>
                    <a:pt x="132" y="75"/>
                  </a:lnTo>
                  <a:lnTo>
                    <a:pt x="131" y="50"/>
                  </a:lnTo>
                  <a:lnTo>
                    <a:pt x="120" y="27"/>
                  </a:lnTo>
                  <a:lnTo>
                    <a:pt x="100" y="9"/>
                  </a:lnTo>
                  <a:lnTo>
                    <a:pt x="88" y="4"/>
                  </a:lnTo>
                  <a:lnTo>
                    <a:pt x="75" y="0"/>
                  </a:lnTo>
                  <a:lnTo>
                    <a:pt x="63" y="0"/>
                  </a:lnTo>
                  <a:lnTo>
                    <a:pt x="50" y="2"/>
                  </a:lnTo>
                  <a:lnTo>
                    <a:pt x="38" y="8"/>
                  </a:lnTo>
                  <a:lnTo>
                    <a:pt x="27" y="15"/>
                  </a:lnTo>
                  <a:lnTo>
                    <a:pt x="16" y="24"/>
                  </a:lnTo>
                  <a:lnTo>
                    <a:pt x="9" y="34"/>
                  </a:lnTo>
                  <a:close/>
                </a:path>
              </a:pathLst>
            </a:custGeom>
            <a:solidFill>
              <a:srgbClr val="FFFFFF"/>
            </a:solidFill>
            <a:ln w="9525">
              <a:noFill/>
              <a:round/>
              <a:headEnd/>
              <a:tailEnd/>
            </a:ln>
          </p:spPr>
          <p:txBody>
            <a:bodyPr/>
            <a:lstStyle/>
            <a:p>
              <a:endParaRPr lang="ja-JP" altLang="en-US"/>
            </a:p>
          </p:txBody>
        </p:sp>
        <p:sp>
          <p:nvSpPr>
            <p:cNvPr id="90" name="Freeform 52"/>
            <p:cNvSpPr>
              <a:spLocks noEditPoints="1"/>
            </p:cNvSpPr>
            <p:nvPr/>
          </p:nvSpPr>
          <p:spPr bwMode="auto">
            <a:xfrm>
              <a:off x="2163" y="2709"/>
              <a:ext cx="116" cy="115"/>
            </a:xfrm>
            <a:custGeom>
              <a:avLst/>
              <a:gdLst>
                <a:gd name="T0" fmla="*/ 1 w 232"/>
                <a:gd name="T1" fmla="*/ 1 h 230"/>
                <a:gd name="T2" fmla="*/ 1 w 232"/>
                <a:gd name="T3" fmla="*/ 1 h 230"/>
                <a:gd name="T4" fmla="*/ 0 w 232"/>
                <a:gd name="T5" fmla="*/ 1 h 230"/>
                <a:gd name="T6" fmla="*/ 1 w 232"/>
                <a:gd name="T7" fmla="*/ 1 h 230"/>
                <a:gd name="T8" fmla="*/ 1 w 232"/>
                <a:gd name="T9" fmla="*/ 1 h 230"/>
                <a:gd name="T10" fmla="*/ 1 w 232"/>
                <a:gd name="T11" fmla="*/ 1 h 230"/>
                <a:gd name="T12" fmla="*/ 1 w 232"/>
                <a:gd name="T13" fmla="*/ 1 h 230"/>
                <a:gd name="T14" fmla="*/ 1 w 232"/>
                <a:gd name="T15" fmla="*/ 1 h 230"/>
                <a:gd name="T16" fmla="*/ 1 w 232"/>
                <a:gd name="T17" fmla="*/ 1 h 230"/>
                <a:gd name="T18" fmla="*/ 1 w 232"/>
                <a:gd name="T19" fmla="*/ 1 h 230"/>
                <a:gd name="T20" fmla="*/ 1 w 232"/>
                <a:gd name="T21" fmla="*/ 1 h 230"/>
                <a:gd name="T22" fmla="*/ 1 w 232"/>
                <a:gd name="T23" fmla="*/ 1 h 230"/>
                <a:gd name="T24" fmla="*/ 1 w 232"/>
                <a:gd name="T25" fmla="*/ 1 h 230"/>
                <a:gd name="T26" fmla="*/ 1 w 232"/>
                <a:gd name="T27" fmla="*/ 1 h 230"/>
                <a:gd name="T28" fmla="*/ 1 w 232"/>
                <a:gd name="T29" fmla="*/ 1 h 230"/>
                <a:gd name="T30" fmla="*/ 1 w 232"/>
                <a:gd name="T31" fmla="*/ 1 h 230"/>
                <a:gd name="T32" fmla="*/ 1 w 232"/>
                <a:gd name="T33" fmla="*/ 1 h 230"/>
                <a:gd name="T34" fmla="*/ 1 w 232"/>
                <a:gd name="T35" fmla="*/ 1 h 230"/>
                <a:gd name="T36" fmla="*/ 1 w 232"/>
                <a:gd name="T37" fmla="*/ 1 h 230"/>
                <a:gd name="T38" fmla="*/ 1 w 232"/>
                <a:gd name="T39" fmla="*/ 1 h 230"/>
                <a:gd name="T40" fmla="*/ 1 w 232"/>
                <a:gd name="T41" fmla="*/ 1 h 230"/>
                <a:gd name="T42" fmla="*/ 1 w 232"/>
                <a:gd name="T43" fmla="*/ 1 h 230"/>
                <a:gd name="T44" fmla="*/ 1 w 232"/>
                <a:gd name="T45" fmla="*/ 1 h 230"/>
                <a:gd name="T46" fmla="*/ 1 w 232"/>
                <a:gd name="T47" fmla="*/ 0 h 230"/>
                <a:gd name="T48" fmla="*/ 1 w 232"/>
                <a:gd name="T49" fmla="*/ 1 h 230"/>
                <a:gd name="T50" fmla="*/ 1 w 232"/>
                <a:gd name="T51" fmla="*/ 1 h 230"/>
                <a:gd name="T52" fmla="*/ 1 w 232"/>
                <a:gd name="T53" fmla="*/ 1 h 230"/>
                <a:gd name="T54" fmla="*/ 1 w 232"/>
                <a:gd name="T55" fmla="*/ 1 h 230"/>
                <a:gd name="T56" fmla="*/ 1 w 232"/>
                <a:gd name="T57" fmla="*/ 1 h 230"/>
                <a:gd name="T58" fmla="*/ 1 w 232"/>
                <a:gd name="T59" fmla="*/ 1 h 230"/>
                <a:gd name="T60" fmla="*/ 1 w 232"/>
                <a:gd name="T61" fmla="*/ 1 h 230"/>
                <a:gd name="T62" fmla="*/ 1 w 232"/>
                <a:gd name="T63" fmla="*/ 1 h 230"/>
                <a:gd name="T64" fmla="*/ 1 w 232"/>
                <a:gd name="T65" fmla="*/ 1 h 230"/>
                <a:gd name="T66" fmla="*/ 1 w 232"/>
                <a:gd name="T67" fmla="*/ 1 h 230"/>
                <a:gd name="T68" fmla="*/ 1 w 232"/>
                <a:gd name="T69" fmla="*/ 1 h 230"/>
                <a:gd name="T70" fmla="*/ 1 w 232"/>
                <a:gd name="T71" fmla="*/ 1 h 230"/>
                <a:gd name="T72" fmla="*/ 1 w 232"/>
                <a:gd name="T73" fmla="*/ 1 h 230"/>
                <a:gd name="T74" fmla="*/ 1 w 232"/>
                <a:gd name="T75" fmla="*/ 1 h 230"/>
                <a:gd name="T76" fmla="*/ 1 w 232"/>
                <a:gd name="T77" fmla="*/ 1 h 230"/>
                <a:gd name="T78" fmla="*/ 1 w 232"/>
                <a:gd name="T79" fmla="*/ 1 h 230"/>
                <a:gd name="T80" fmla="*/ 1 w 232"/>
                <a:gd name="T81" fmla="*/ 1 h 230"/>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232"/>
                <a:gd name="T124" fmla="*/ 0 h 230"/>
                <a:gd name="T125" fmla="*/ 232 w 232"/>
                <a:gd name="T126" fmla="*/ 230 h 230"/>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232" h="230">
                  <a:moveTo>
                    <a:pt x="16" y="57"/>
                  </a:moveTo>
                  <a:lnTo>
                    <a:pt x="9" y="72"/>
                  </a:lnTo>
                  <a:lnTo>
                    <a:pt x="4" y="86"/>
                  </a:lnTo>
                  <a:lnTo>
                    <a:pt x="2" y="100"/>
                  </a:lnTo>
                  <a:lnTo>
                    <a:pt x="0" y="114"/>
                  </a:lnTo>
                  <a:lnTo>
                    <a:pt x="0" y="122"/>
                  </a:lnTo>
                  <a:lnTo>
                    <a:pt x="2" y="129"/>
                  </a:lnTo>
                  <a:lnTo>
                    <a:pt x="2" y="138"/>
                  </a:lnTo>
                  <a:lnTo>
                    <a:pt x="4" y="145"/>
                  </a:lnTo>
                  <a:lnTo>
                    <a:pt x="7" y="155"/>
                  </a:lnTo>
                  <a:lnTo>
                    <a:pt x="13" y="166"/>
                  </a:lnTo>
                  <a:lnTo>
                    <a:pt x="18" y="177"/>
                  </a:lnTo>
                  <a:lnTo>
                    <a:pt x="25" y="186"/>
                  </a:lnTo>
                  <a:lnTo>
                    <a:pt x="32" y="195"/>
                  </a:lnTo>
                  <a:lnTo>
                    <a:pt x="41" y="202"/>
                  </a:lnTo>
                  <a:lnTo>
                    <a:pt x="50" y="209"/>
                  </a:lnTo>
                  <a:lnTo>
                    <a:pt x="59" y="214"/>
                  </a:lnTo>
                  <a:lnTo>
                    <a:pt x="70" y="220"/>
                  </a:lnTo>
                  <a:lnTo>
                    <a:pt x="81" y="223"/>
                  </a:lnTo>
                  <a:lnTo>
                    <a:pt x="91" y="227"/>
                  </a:lnTo>
                  <a:lnTo>
                    <a:pt x="102" y="229"/>
                  </a:lnTo>
                  <a:lnTo>
                    <a:pt x="113" y="230"/>
                  </a:lnTo>
                  <a:lnTo>
                    <a:pt x="123" y="230"/>
                  </a:lnTo>
                  <a:lnTo>
                    <a:pt x="136" y="229"/>
                  </a:lnTo>
                  <a:lnTo>
                    <a:pt x="147" y="227"/>
                  </a:lnTo>
                  <a:lnTo>
                    <a:pt x="157" y="223"/>
                  </a:lnTo>
                  <a:lnTo>
                    <a:pt x="168" y="218"/>
                  </a:lnTo>
                  <a:lnTo>
                    <a:pt x="177" y="213"/>
                  </a:lnTo>
                  <a:lnTo>
                    <a:pt x="186" y="207"/>
                  </a:lnTo>
                  <a:lnTo>
                    <a:pt x="195" y="200"/>
                  </a:lnTo>
                  <a:lnTo>
                    <a:pt x="202" y="191"/>
                  </a:lnTo>
                  <a:lnTo>
                    <a:pt x="209" y="182"/>
                  </a:lnTo>
                  <a:lnTo>
                    <a:pt x="216" y="173"/>
                  </a:lnTo>
                  <a:lnTo>
                    <a:pt x="225" y="152"/>
                  </a:lnTo>
                  <a:lnTo>
                    <a:pt x="230" y="130"/>
                  </a:lnTo>
                  <a:lnTo>
                    <a:pt x="232" y="107"/>
                  </a:lnTo>
                  <a:lnTo>
                    <a:pt x="229" y="86"/>
                  </a:lnTo>
                  <a:lnTo>
                    <a:pt x="225" y="75"/>
                  </a:lnTo>
                  <a:lnTo>
                    <a:pt x="220" y="64"/>
                  </a:lnTo>
                  <a:lnTo>
                    <a:pt x="214" y="54"/>
                  </a:lnTo>
                  <a:lnTo>
                    <a:pt x="207" y="45"/>
                  </a:lnTo>
                  <a:lnTo>
                    <a:pt x="200" y="36"/>
                  </a:lnTo>
                  <a:lnTo>
                    <a:pt x="191" y="29"/>
                  </a:lnTo>
                  <a:lnTo>
                    <a:pt x="182" y="22"/>
                  </a:lnTo>
                  <a:lnTo>
                    <a:pt x="173" y="14"/>
                  </a:lnTo>
                  <a:lnTo>
                    <a:pt x="152" y="6"/>
                  </a:lnTo>
                  <a:lnTo>
                    <a:pt x="131" y="0"/>
                  </a:lnTo>
                  <a:lnTo>
                    <a:pt x="109" y="0"/>
                  </a:lnTo>
                  <a:lnTo>
                    <a:pt x="88" y="4"/>
                  </a:lnTo>
                  <a:lnTo>
                    <a:pt x="66" y="11"/>
                  </a:lnTo>
                  <a:lnTo>
                    <a:pt x="47" y="23"/>
                  </a:lnTo>
                  <a:lnTo>
                    <a:pt x="31" y="38"/>
                  </a:lnTo>
                  <a:lnTo>
                    <a:pt x="16" y="57"/>
                  </a:lnTo>
                  <a:close/>
                  <a:moveTo>
                    <a:pt x="107" y="129"/>
                  </a:moveTo>
                  <a:lnTo>
                    <a:pt x="106" y="127"/>
                  </a:lnTo>
                  <a:lnTo>
                    <a:pt x="104" y="123"/>
                  </a:lnTo>
                  <a:lnTo>
                    <a:pt x="102" y="122"/>
                  </a:lnTo>
                  <a:lnTo>
                    <a:pt x="100" y="120"/>
                  </a:lnTo>
                  <a:lnTo>
                    <a:pt x="100" y="116"/>
                  </a:lnTo>
                  <a:lnTo>
                    <a:pt x="100" y="114"/>
                  </a:lnTo>
                  <a:lnTo>
                    <a:pt x="100" y="111"/>
                  </a:lnTo>
                  <a:lnTo>
                    <a:pt x="102" y="107"/>
                  </a:lnTo>
                  <a:lnTo>
                    <a:pt x="107" y="102"/>
                  </a:lnTo>
                  <a:lnTo>
                    <a:pt x="113" y="98"/>
                  </a:lnTo>
                  <a:lnTo>
                    <a:pt x="118" y="98"/>
                  </a:lnTo>
                  <a:lnTo>
                    <a:pt x="125" y="100"/>
                  </a:lnTo>
                  <a:lnTo>
                    <a:pt x="127" y="104"/>
                  </a:lnTo>
                  <a:lnTo>
                    <a:pt x="131" y="106"/>
                  </a:lnTo>
                  <a:lnTo>
                    <a:pt x="132" y="109"/>
                  </a:lnTo>
                  <a:lnTo>
                    <a:pt x="132" y="111"/>
                  </a:lnTo>
                  <a:lnTo>
                    <a:pt x="132" y="113"/>
                  </a:lnTo>
                  <a:lnTo>
                    <a:pt x="132" y="116"/>
                  </a:lnTo>
                  <a:lnTo>
                    <a:pt x="132" y="120"/>
                  </a:lnTo>
                  <a:lnTo>
                    <a:pt x="131" y="123"/>
                  </a:lnTo>
                  <a:lnTo>
                    <a:pt x="129" y="127"/>
                  </a:lnTo>
                  <a:lnTo>
                    <a:pt x="125" y="129"/>
                  </a:lnTo>
                  <a:lnTo>
                    <a:pt x="123" y="130"/>
                  </a:lnTo>
                  <a:lnTo>
                    <a:pt x="120" y="130"/>
                  </a:lnTo>
                  <a:lnTo>
                    <a:pt x="118" y="130"/>
                  </a:lnTo>
                  <a:lnTo>
                    <a:pt x="114" y="130"/>
                  </a:lnTo>
                  <a:lnTo>
                    <a:pt x="111" y="130"/>
                  </a:lnTo>
                  <a:lnTo>
                    <a:pt x="107" y="129"/>
                  </a:lnTo>
                  <a:close/>
                </a:path>
              </a:pathLst>
            </a:custGeom>
            <a:solidFill>
              <a:srgbClr val="FFFFFF"/>
            </a:solidFill>
            <a:ln w="9525">
              <a:noFill/>
              <a:round/>
              <a:headEnd/>
              <a:tailEnd/>
            </a:ln>
          </p:spPr>
          <p:txBody>
            <a:bodyPr/>
            <a:lstStyle/>
            <a:p>
              <a:endParaRPr lang="ja-JP" altLang="en-US"/>
            </a:p>
          </p:txBody>
        </p:sp>
        <p:sp>
          <p:nvSpPr>
            <p:cNvPr id="91" name="Freeform 53"/>
            <p:cNvSpPr>
              <a:spLocks/>
            </p:cNvSpPr>
            <p:nvPr/>
          </p:nvSpPr>
          <p:spPr bwMode="auto">
            <a:xfrm>
              <a:off x="2201" y="2455"/>
              <a:ext cx="209" cy="102"/>
            </a:xfrm>
            <a:custGeom>
              <a:avLst/>
              <a:gdLst>
                <a:gd name="T0" fmla="*/ 0 w 418"/>
                <a:gd name="T1" fmla="*/ 0 h 205"/>
                <a:gd name="T2" fmla="*/ 1 w 418"/>
                <a:gd name="T3" fmla="*/ 0 h 205"/>
                <a:gd name="T4" fmla="*/ 1 w 418"/>
                <a:gd name="T5" fmla="*/ 0 h 205"/>
                <a:gd name="T6" fmla="*/ 1 w 418"/>
                <a:gd name="T7" fmla="*/ 0 h 205"/>
                <a:gd name="T8" fmla="*/ 1 w 418"/>
                <a:gd name="T9" fmla="*/ 0 h 205"/>
                <a:gd name="T10" fmla="*/ 1 w 418"/>
                <a:gd name="T11" fmla="*/ 0 h 205"/>
                <a:gd name="T12" fmla="*/ 0 w 418"/>
                <a:gd name="T13" fmla="*/ 0 h 205"/>
                <a:gd name="T14" fmla="*/ 0 60000 65536"/>
                <a:gd name="T15" fmla="*/ 0 60000 65536"/>
                <a:gd name="T16" fmla="*/ 0 60000 65536"/>
                <a:gd name="T17" fmla="*/ 0 60000 65536"/>
                <a:gd name="T18" fmla="*/ 0 60000 65536"/>
                <a:gd name="T19" fmla="*/ 0 60000 65536"/>
                <a:gd name="T20" fmla="*/ 0 60000 65536"/>
                <a:gd name="T21" fmla="*/ 0 w 418"/>
                <a:gd name="T22" fmla="*/ 0 h 205"/>
                <a:gd name="T23" fmla="*/ 418 w 418"/>
                <a:gd name="T24" fmla="*/ 205 h 20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18" h="205">
                  <a:moveTo>
                    <a:pt x="0" y="103"/>
                  </a:moveTo>
                  <a:lnTo>
                    <a:pt x="196" y="205"/>
                  </a:lnTo>
                  <a:lnTo>
                    <a:pt x="411" y="153"/>
                  </a:lnTo>
                  <a:lnTo>
                    <a:pt x="418" y="101"/>
                  </a:lnTo>
                  <a:lnTo>
                    <a:pt x="221" y="0"/>
                  </a:lnTo>
                  <a:lnTo>
                    <a:pt x="5" y="51"/>
                  </a:lnTo>
                  <a:lnTo>
                    <a:pt x="0" y="103"/>
                  </a:lnTo>
                  <a:close/>
                </a:path>
              </a:pathLst>
            </a:custGeom>
            <a:solidFill>
              <a:srgbClr val="FFFFFF"/>
            </a:solidFill>
            <a:ln w="9525">
              <a:noFill/>
              <a:round/>
              <a:headEnd/>
              <a:tailEnd/>
            </a:ln>
          </p:spPr>
          <p:txBody>
            <a:bodyPr/>
            <a:lstStyle/>
            <a:p>
              <a:endParaRPr lang="ja-JP" altLang="en-US"/>
            </a:p>
          </p:txBody>
        </p:sp>
        <p:sp>
          <p:nvSpPr>
            <p:cNvPr id="92" name="Freeform 54"/>
            <p:cNvSpPr>
              <a:spLocks/>
            </p:cNvSpPr>
            <p:nvPr/>
          </p:nvSpPr>
          <p:spPr bwMode="auto">
            <a:xfrm>
              <a:off x="2232" y="2416"/>
              <a:ext cx="146" cy="181"/>
            </a:xfrm>
            <a:custGeom>
              <a:avLst/>
              <a:gdLst>
                <a:gd name="T0" fmla="*/ 1 w 291"/>
                <a:gd name="T1" fmla="*/ 1 h 362"/>
                <a:gd name="T2" fmla="*/ 1 w 291"/>
                <a:gd name="T3" fmla="*/ 1 h 362"/>
                <a:gd name="T4" fmla="*/ 1 w 291"/>
                <a:gd name="T5" fmla="*/ 1 h 362"/>
                <a:gd name="T6" fmla="*/ 1 w 291"/>
                <a:gd name="T7" fmla="*/ 0 h 362"/>
                <a:gd name="T8" fmla="*/ 1 w 291"/>
                <a:gd name="T9" fmla="*/ 1 h 362"/>
                <a:gd name="T10" fmla="*/ 0 w 291"/>
                <a:gd name="T11" fmla="*/ 1 h 362"/>
                <a:gd name="T12" fmla="*/ 1 w 291"/>
                <a:gd name="T13" fmla="*/ 1 h 362"/>
                <a:gd name="T14" fmla="*/ 0 60000 65536"/>
                <a:gd name="T15" fmla="*/ 0 60000 65536"/>
                <a:gd name="T16" fmla="*/ 0 60000 65536"/>
                <a:gd name="T17" fmla="*/ 0 60000 65536"/>
                <a:gd name="T18" fmla="*/ 0 60000 65536"/>
                <a:gd name="T19" fmla="*/ 0 60000 65536"/>
                <a:gd name="T20" fmla="*/ 0 60000 65536"/>
                <a:gd name="T21" fmla="*/ 0 w 291"/>
                <a:gd name="T22" fmla="*/ 0 h 362"/>
                <a:gd name="T23" fmla="*/ 291 w 291"/>
                <a:gd name="T24" fmla="*/ 362 h 36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91" h="362">
                  <a:moveTo>
                    <a:pt x="42" y="362"/>
                  </a:moveTo>
                  <a:lnTo>
                    <a:pt x="229" y="245"/>
                  </a:lnTo>
                  <a:lnTo>
                    <a:pt x="291" y="32"/>
                  </a:lnTo>
                  <a:lnTo>
                    <a:pt x="250" y="0"/>
                  </a:lnTo>
                  <a:lnTo>
                    <a:pt x="63" y="120"/>
                  </a:lnTo>
                  <a:lnTo>
                    <a:pt x="0" y="330"/>
                  </a:lnTo>
                  <a:lnTo>
                    <a:pt x="42" y="362"/>
                  </a:lnTo>
                  <a:close/>
                </a:path>
              </a:pathLst>
            </a:custGeom>
            <a:solidFill>
              <a:srgbClr val="FFFFFF"/>
            </a:solidFill>
            <a:ln w="9525">
              <a:noFill/>
              <a:round/>
              <a:headEnd/>
              <a:tailEnd/>
            </a:ln>
          </p:spPr>
          <p:txBody>
            <a:bodyPr/>
            <a:lstStyle/>
            <a:p>
              <a:endParaRPr lang="ja-JP" altLang="en-US"/>
            </a:p>
          </p:txBody>
        </p:sp>
        <p:sp>
          <p:nvSpPr>
            <p:cNvPr id="93" name="Freeform 55"/>
            <p:cNvSpPr>
              <a:spLocks/>
            </p:cNvSpPr>
            <p:nvPr/>
          </p:nvSpPr>
          <p:spPr bwMode="auto">
            <a:xfrm>
              <a:off x="2253" y="2406"/>
              <a:ext cx="106" cy="201"/>
            </a:xfrm>
            <a:custGeom>
              <a:avLst/>
              <a:gdLst>
                <a:gd name="T0" fmla="*/ 1 w 212"/>
                <a:gd name="T1" fmla="*/ 1 h 401"/>
                <a:gd name="T2" fmla="*/ 1 w 212"/>
                <a:gd name="T3" fmla="*/ 1 h 401"/>
                <a:gd name="T4" fmla="*/ 0 w 212"/>
                <a:gd name="T5" fmla="*/ 1 h 401"/>
                <a:gd name="T6" fmla="*/ 1 w 212"/>
                <a:gd name="T7" fmla="*/ 0 h 401"/>
                <a:gd name="T8" fmla="*/ 1 w 212"/>
                <a:gd name="T9" fmla="*/ 1 h 401"/>
                <a:gd name="T10" fmla="*/ 1 w 212"/>
                <a:gd name="T11" fmla="*/ 1 h 401"/>
                <a:gd name="T12" fmla="*/ 1 w 212"/>
                <a:gd name="T13" fmla="*/ 1 h 401"/>
                <a:gd name="T14" fmla="*/ 0 60000 65536"/>
                <a:gd name="T15" fmla="*/ 0 60000 65536"/>
                <a:gd name="T16" fmla="*/ 0 60000 65536"/>
                <a:gd name="T17" fmla="*/ 0 60000 65536"/>
                <a:gd name="T18" fmla="*/ 0 60000 65536"/>
                <a:gd name="T19" fmla="*/ 0 60000 65536"/>
                <a:gd name="T20" fmla="*/ 0 60000 65536"/>
                <a:gd name="T21" fmla="*/ 0 w 212"/>
                <a:gd name="T22" fmla="*/ 0 h 401"/>
                <a:gd name="T23" fmla="*/ 212 w 212"/>
                <a:gd name="T24" fmla="*/ 401 h 40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2" h="401">
                  <a:moveTo>
                    <a:pt x="164" y="401"/>
                  </a:moveTo>
                  <a:lnTo>
                    <a:pt x="10" y="240"/>
                  </a:lnTo>
                  <a:lnTo>
                    <a:pt x="0" y="19"/>
                  </a:lnTo>
                  <a:lnTo>
                    <a:pt x="46" y="0"/>
                  </a:lnTo>
                  <a:lnTo>
                    <a:pt x="199" y="158"/>
                  </a:lnTo>
                  <a:lnTo>
                    <a:pt x="212" y="380"/>
                  </a:lnTo>
                  <a:lnTo>
                    <a:pt x="164" y="401"/>
                  </a:lnTo>
                  <a:close/>
                </a:path>
              </a:pathLst>
            </a:custGeom>
            <a:solidFill>
              <a:srgbClr val="FFFFFF"/>
            </a:solidFill>
            <a:ln w="9525">
              <a:noFill/>
              <a:round/>
              <a:headEnd/>
              <a:tailEnd/>
            </a:ln>
          </p:spPr>
          <p:txBody>
            <a:bodyPr/>
            <a:lstStyle/>
            <a:p>
              <a:endParaRPr lang="ja-JP" altLang="en-US"/>
            </a:p>
          </p:txBody>
        </p:sp>
        <p:sp>
          <p:nvSpPr>
            <p:cNvPr id="94" name="Freeform 56"/>
            <p:cNvSpPr>
              <a:spLocks/>
            </p:cNvSpPr>
            <p:nvPr/>
          </p:nvSpPr>
          <p:spPr bwMode="auto">
            <a:xfrm>
              <a:off x="2007" y="2375"/>
              <a:ext cx="706" cy="604"/>
            </a:xfrm>
            <a:custGeom>
              <a:avLst/>
              <a:gdLst>
                <a:gd name="T0" fmla="*/ 3 w 1412"/>
                <a:gd name="T1" fmla="*/ 0 h 1210"/>
                <a:gd name="T2" fmla="*/ 3 w 1412"/>
                <a:gd name="T3" fmla="*/ 0 h 1210"/>
                <a:gd name="T4" fmla="*/ 3 w 1412"/>
                <a:gd name="T5" fmla="*/ 0 h 1210"/>
                <a:gd name="T6" fmla="*/ 3 w 1412"/>
                <a:gd name="T7" fmla="*/ 0 h 1210"/>
                <a:gd name="T8" fmla="*/ 3 w 1412"/>
                <a:gd name="T9" fmla="*/ 0 h 1210"/>
                <a:gd name="T10" fmla="*/ 1 w 1412"/>
                <a:gd name="T11" fmla="*/ 0 h 1210"/>
                <a:gd name="T12" fmla="*/ 1 w 1412"/>
                <a:gd name="T13" fmla="*/ 0 h 1210"/>
                <a:gd name="T14" fmla="*/ 1 w 1412"/>
                <a:gd name="T15" fmla="*/ 0 h 1210"/>
                <a:gd name="T16" fmla="*/ 1 w 1412"/>
                <a:gd name="T17" fmla="*/ 0 h 1210"/>
                <a:gd name="T18" fmla="*/ 1 w 1412"/>
                <a:gd name="T19" fmla="*/ 0 h 1210"/>
                <a:gd name="T20" fmla="*/ 1 w 1412"/>
                <a:gd name="T21" fmla="*/ 0 h 1210"/>
                <a:gd name="T22" fmla="*/ 1 w 1412"/>
                <a:gd name="T23" fmla="*/ 0 h 1210"/>
                <a:gd name="T24" fmla="*/ 1 w 1412"/>
                <a:gd name="T25" fmla="*/ 0 h 1210"/>
                <a:gd name="T26" fmla="*/ 1 w 1412"/>
                <a:gd name="T27" fmla="*/ 0 h 1210"/>
                <a:gd name="T28" fmla="*/ 1 w 1412"/>
                <a:gd name="T29" fmla="*/ 1 h 1210"/>
                <a:gd name="T30" fmla="*/ 1 w 1412"/>
                <a:gd name="T31" fmla="*/ 1 h 1210"/>
                <a:gd name="T32" fmla="*/ 1 w 1412"/>
                <a:gd name="T33" fmla="*/ 1 h 1210"/>
                <a:gd name="T34" fmla="*/ 1 w 1412"/>
                <a:gd name="T35" fmla="*/ 1 h 1210"/>
                <a:gd name="T36" fmla="*/ 1 w 1412"/>
                <a:gd name="T37" fmla="*/ 2 h 1210"/>
                <a:gd name="T38" fmla="*/ 1 w 1412"/>
                <a:gd name="T39" fmla="*/ 2 h 1210"/>
                <a:gd name="T40" fmla="*/ 1 w 1412"/>
                <a:gd name="T41" fmla="*/ 2 h 1210"/>
                <a:gd name="T42" fmla="*/ 1 w 1412"/>
                <a:gd name="T43" fmla="*/ 2 h 1210"/>
                <a:gd name="T44" fmla="*/ 1 w 1412"/>
                <a:gd name="T45" fmla="*/ 1 h 1210"/>
                <a:gd name="T46" fmla="*/ 1 w 1412"/>
                <a:gd name="T47" fmla="*/ 1 h 1210"/>
                <a:gd name="T48" fmla="*/ 1 w 1412"/>
                <a:gd name="T49" fmla="*/ 1 h 1210"/>
                <a:gd name="T50" fmla="*/ 1 w 1412"/>
                <a:gd name="T51" fmla="*/ 0 h 1210"/>
                <a:gd name="T52" fmla="*/ 1 w 1412"/>
                <a:gd name="T53" fmla="*/ 0 h 1210"/>
                <a:gd name="T54" fmla="*/ 1 w 1412"/>
                <a:gd name="T55" fmla="*/ 1 h 1210"/>
                <a:gd name="T56" fmla="*/ 3 w 1412"/>
                <a:gd name="T57" fmla="*/ 1 h 1210"/>
                <a:gd name="T58" fmla="*/ 3 w 1412"/>
                <a:gd name="T59" fmla="*/ 1 h 1210"/>
                <a:gd name="T60" fmla="*/ 3 w 1412"/>
                <a:gd name="T61" fmla="*/ 0 h 1210"/>
                <a:gd name="T62" fmla="*/ 3 w 1412"/>
                <a:gd name="T63" fmla="*/ 0 h 121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412"/>
                <a:gd name="T97" fmla="*/ 0 h 1210"/>
                <a:gd name="T98" fmla="*/ 1412 w 1412"/>
                <a:gd name="T99" fmla="*/ 1210 h 1210"/>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412" h="1210">
                  <a:moveTo>
                    <a:pt x="1412" y="373"/>
                  </a:moveTo>
                  <a:lnTo>
                    <a:pt x="1376" y="191"/>
                  </a:lnTo>
                  <a:lnTo>
                    <a:pt x="1335" y="191"/>
                  </a:lnTo>
                  <a:lnTo>
                    <a:pt x="1299" y="191"/>
                  </a:lnTo>
                  <a:lnTo>
                    <a:pt x="1330" y="121"/>
                  </a:lnTo>
                  <a:lnTo>
                    <a:pt x="1176" y="18"/>
                  </a:lnTo>
                  <a:lnTo>
                    <a:pt x="1146" y="46"/>
                  </a:lnTo>
                  <a:lnTo>
                    <a:pt x="1121" y="73"/>
                  </a:lnTo>
                  <a:lnTo>
                    <a:pt x="1092" y="0"/>
                  </a:lnTo>
                  <a:lnTo>
                    <a:pt x="1051" y="7"/>
                  </a:lnTo>
                  <a:lnTo>
                    <a:pt x="910" y="36"/>
                  </a:lnTo>
                  <a:lnTo>
                    <a:pt x="910" y="114"/>
                  </a:lnTo>
                  <a:lnTo>
                    <a:pt x="840" y="82"/>
                  </a:lnTo>
                  <a:lnTo>
                    <a:pt x="817" y="118"/>
                  </a:lnTo>
                  <a:lnTo>
                    <a:pt x="771" y="186"/>
                  </a:lnTo>
                  <a:lnTo>
                    <a:pt x="798" y="95"/>
                  </a:lnTo>
                  <a:lnTo>
                    <a:pt x="703" y="23"/>
                  </a:lnTo>
                  <a:lnTo>
                    <a:pt x="673" y="41"/>
                  </a:lnTo>
                  <a:lnTo>
                    <a:pt x="619" y="75"/>
                  </a:lnTo>
                  <a:lnTo>
                    <a:pt x="549" y="4"/>
                  </a:lnTo>
                  <a:lnTo>
                    <a:pt x="517" y="16"/>
                  </a:lnTo>
                  <a:lnTo>
                    <a:pt x="439" y="52"/>
                  </a:lnTo>
                  <a:lnTo>
                    <a:pt x="444" y="150"/>
                  </a:lnTo>
                  <a:lnTo>
                    <a:pt x="348" y="173"/>
                  </a:lnTo>
                  <a:lnTo>
                    <a:pt x="333" y="293"/>
                  </a:lnTo>
                  <a:lnTo>
                    <a:pt x="421" y="337"/>
                  </a:lnTo>
                  <a:lnTo>
                    <a:pt x="414" y="361"/>
                  </a:lnTo>
                  <a:lnTo>
                    <a:pt x="383" y="368"/>
                  </a:lnTo>
                  <a:lnTo>
                    <a:pt x="216" y="412"/>
                  </a:lnTo>
                  <a:lnTo>
                    <a:pt x="225" y="521"/>
                  </a:lnTo>
                  <a:lnTo>
                    <a:pt x="123" y="484"/>
                  </a:lnTo>
                  <a:lnTo>
                    <a:pt x="103" y="521"/>
                  </a:lnTo>
                  <a:lnTo>
                    <a:pt x="16" y="669"/>
                  </a:lnTo>
                  <a:lnTo>
                    <a:pt x="98" y="739"/>
                  </a:lnTo>
                  <a:lnTo>
                    <a:pt x="0" y="785"/>
                  </a:lnTo>
                  <a:lnTo>
                    <a:pt x="55" y="994"/>
                  </a:lnTo>
                  <a:lnTo>
                    <a:pt x="164" y="985"/>
                  </a:lnTo>
                  <a:lnTo>
                    <a:pt x="126" y="1087"/>
                  </a:lnTo>
                  <a:lnTo>
                    <a:pt x="312" y="1194"/>
                  </a:lnTo>
                  <a:lnTo>
                    <a:pt x="382" y="1112"/>
                  </a:lnTo>
                  <a:lnTo>
                    <a:pt x="428" y="1210"/>
                  </a:lnTo>
                  <a:lnTo>
                    <a:pt x="635" y="1155"/>
                  </a:lnTo>
                  <a:lnTo>
                    <a:pt x="626" y="1046"/>
                  </a:lnTo>
                  <a:lnTo>
                    <a:pt x="730" y="1083"/>
                  </a:lnTo>
                  <a:lnTo>
                    <a:pt x="837" y="898"/>
                  </a:lnTo>
                  <a:lnTo>
                    <a:pt x="753" y="826"/>
                  </a:lnTo>
                  <a:lnTo>
                    <a:pt x="851" y="782"/>
                  </a:lnTo>
                  <a:lnTo>
                    <a:pt x="796" y="573"/>
                  </a:lnTo>
                  <a:lnTo>
                    <a:pt x="755" y="576"/>
                  </a:lnTo>
                  <a:lnTo>
                    <a:pt x="689" y="582"/>
                  </a:lnTo>
                  <a:lnTo>
                    <a:pt x="724" y="487"/>
                  </a:lnTo>
                  <a:lnTo>
                    <a:pt x="749" y="477"/>
                  </a:lnTo>
                  <a:lnTo>
                    <a:pt x="755" y="501"/>
                  </a:lnTo>
                  <a:lnTo>
                    <a:pt x="833" y="501"/>
                  </a:lnTo>
                  <a:lnTo>
                    <a:pt x="803" y="573"/>
                  </a:lnTo>
                  <a:lnTo>
                    <a:pt x="956" y="676"/>
                  </a:lnTo>
                  <a:lnTo>
                    <a:pt x="1010" y="621"/>
                  </a:lnTo>
                  <a:lnTo>
                    <a:pt x="1039" y="692"/>
                  </a:lnTo>
                  <a:lnTo>
                    <a:pt x="1221" y="657"/>
                  </a:lnTo>
                  <a:lnTo>
                    <a:pt x="1221" y="578"/>
                  </a:lnTo>
                  <a:lnTo>
                    <a:pt x="1292" y="610"/>
                  </a:lnTo>
                  <a:lnTo>
                    <a:pt x="1396" y="455"/>
                  </a:lnTo>
                  <a:lnTo>
                    <a:pt x="1340" y="402"/>
                  </a:lnTo>
                  <a:lnTo>
                    <a:pt x="1412" y="373"/>
                  </a:lnTo>
                  <a:close/>
                </a:path>
              </a:pathLst>
            </a:custGeom>
            <a:solidFill>
              <a:srgbClr val="FFFFFF"/>
            </a:solidFill>
            <a:ln w="9525">
              <a:noFill/>
              <a:round/>
              <a:headEnd/>
              <a:tailEnd/>
            </a:ln>
          </p:spPr>
          <p:txBody>
            <a:bodyPr/>
            <a:lstStyle/>
            <a:p>
              <a:endParaRPr lang="ja-JP" altLang="en-US"/>
            </a:p>
          </p:txBody>
        </p:sp>
        <p:sp>
          <p:nvSpPr>
            <p:cNvPr id="95" name="Freeform 57"/>
            <p:cNvSpPr>
              <a:spLocks/>
            </p:cNvSpPr>
            <p:nvPr/>
          </p:nvSpPr>
          <p:spPr bwMode="auto">
            <a:xfrm>
              <a:off x="2234" y="2435"/>
              <a:ext cx="141" cy="142"/>
            </a:xfrm>
            <a:custGeom>
              <a:avLst/>
              <a:gdLst>
                <a:gd name="T0" fmla="*/ 0 w 282"/>
                <a:gd name="T1" fmla="*/ 1 h 284"/>
                <a:gd name="T2" fmla="*/ 0 w 282"/>
                <a:gd name="T3" fmla="*/ 1 h 284"/>
                <a:gd name="T4" fmla="*/ 1 w 282"/>
                <a:gd name="T5" fmla="*/ 1 h 284"/>
                <a:gd name="T6" fmla="*/ 1 w 282"/>
                <a:gd name="T7" fmla="*/ 1 h 284"/>
                <a:gd name="T8" fmla="*/ 1 w 282"/>
                <a:gd name="T9" fmla="*/ 1 h 284"/>
                <a:gd name="T10" fmla="*/ 1 w 282"/>
                <a:gd name="T11" fmla="*/ 1 h 284"/>
                <a:gd name="T12" fmla="*/ 1 w 282"/>
                <a:gd name="T13" fmla="*/ 1 h 284"/>
                <a:gd name="T14" fmla="*/ 1 w 282"/>
                <a:gd name="T15" fmla="*/ 1 h 284"/>
                <a:gd name="T16" fmla="*/ 1 w 282"/>
                <a:gd name="T17" fmla="*/ 1 h 284"/>
                <a:gd name="T18" fmla="*/ 1 w 282"/>
                <a:gd name="T19" fmla="*/ 1 h 284"/>
                <a:gd name="T20" fmla="*/ 1 w 282"/>
                <a:gd name="T21" fmla="*/ 1 h 284"/>
                <a:gd name="T22" fmla="*/ 1 w 282"/>
                <a:gd name="T23" fmla="*/ 1 h 284"/>
                <a:gd name="T24" fmla="*/ 1 w 282"/>
                <a:gd name="T25" fmla="*/ 1 h 284"/>
                <a:gd name="T26" fmla="*/ 1 w 282"/>
                <a:gd name="T27" fmla="*/ 1 h 284"/>
                <a:gd name="T28" fmla="*/ 1 w 282"/>
                <a:gd name="T29" fmla="*/ 1 h 284"/>
                <a:gd name="T30" fmla="*/ 1 w 282"/>
                <a:gd name="T31" fmla="*/ 1 h 284"/>
                <a:gd name="T32" fmla="*/ 1 w 282"/>
                <a:gd name="T33" fmla="*/ 1 h 284"/>
                <a:gd name="T34" fmla="*/ 1 w 282"/>
                <a:gd name="T35" fmla="*/ 1 h 284"/>
                <a:gd name="T36" fmla="*/ 1 w 282"/>
                <a:gd name="T37" fmla="*/ 1 h 284"/>
                <a:gd name="T38" fmla="*/ 1 w 282"/>
                <a:gd name="T39" fmla="*/ 1 h 284"/>
                <a:gd name="T40" fmla="*/ 1 w 282"/>
                <a:gd name="T41" fmla="*/ 1 h 284"/>
                <a:gd name="T42" fmla="*/ 1 w 282"/>
                <a:gd name="T43" fmla="*/ 1 h 284"/>
                <a:gd name="T44" fmla="*/ 1 w 282"/>
                <a:gd name="T45" fmla="*/ 1 h 284"/>
                <a:gd name="T46" fmla="*/ 1 w 282"/>
                <a:gd name="T47" fmla="*/ 1 h 284"/>
                <a:gd name="T48" fmla="*/ 1 w 282"/>
                <a:gd name="T49" fmla="*/ 1 h 284"/>
                <a:gd name="T50" fmla="*/ 1 w 282"/>
                <a:gd name="T51" fmla="*/ 0 h 284"/>
                <a:gd name="T52" fmla="*/ 1 w 282"/>
                <a:gd name="T53" fmla="*/ 1 h 284"/>
                <a:gd name="T54" fmla="*/ 1 w 282"/>
                <a:gd name="T55" fmla="*/ 1 h 284"/>
                <a:gd name="T56" fmla="*/ 1 w 282"/>
                <a:gd name="T57" fmla="*/ 1 h 284"/>
                <a:gd name="T58" fmla="*/ 1 w 282"/>
                <a:gd name="T59" fmla="*/ 1 h 284"/>
                <a:gd name="T60" fmla="*/ 1 w 282"/>
                <a:gd name="T61" fmla="*/ 1 h 284"/>
                <a:gd name="T62" fmla="*/ 1 w 282"/>
                <a:gd name="T63" fmla="*/ 1 h 284"/>
                <a:gd name="T64" fmla="*/ 0 w 282"/>
                <a:gd name="T65" fmla="*/ 1 h 28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82"/>
                <a:gd name="T100" fmla="*/ 0 h 284"/>
                <a:gd name="T101" fmla="*/ 282 w 282"/>
                <a:gd name="T102" fmla="*/ 284 h 28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82" h="284">
                  <a:moveTo>
                    <a:pt x="0" y="125"/>
                  </a:moveTo>
                  <a:lnTo>
                    <a:pt x="0" y="154"/>
                  </a:lnTo>
                  <a:lnTo>
                    <a:pt x="5" y="182"/>
                  </a:lnTo>
                  <a:lnTo>
                    <a:pt x="14" y="207"/>
                  </a:lnTo>
                  <a:lnTo>
                    <a:pt x="30" y="231"/>
                  </a:lnTo>
                  <a:lnTo>
                    <a:pt x="48" y="250"/>
                  </a:lnTo>
                  <a:lnTo>
                    <a:pt x="71" y="264"/>
                  </a:lnTo>
                  <a:lnTo>
                    <a:pt x="96" y="277"/>
                  </a:lnTo>
                  <a:lnTo>
                    <a:pt x="125" y="282"/>
                  </a:lnTo>
                  <a:lnTo>
                    <a:pt x="154" y="284"/>
                  </a:lnTo>
                  <a:lnTo>
                    <a:pt x="180" y="279"/>
                  </a:lnTo>
                  <a:lnTo>
                    <a:pt x="205" y="268"/>
                  </a:lnTo>
                  <a:lnTo>
                    <a:pt x="229" y="254"/>
                  </a:lnTo>
                  <a:lnTo>
                    <a:pt x="248" y="234"/>
                  </a:lnTo>
                  <a:lnTo>
                    <a:pt x="264" y="213"/>
                  </a:lnTo>
                  <a:lnTo>
                    <a:pt x="277" y="188"/>
                  </a:lnTo>
                  <a:lnTo>
                    <a:pt x="282" y="159"/>
                  </a:lnTo>
                  <a:lnTo>
                    <a:pt x="282" y="131"/>
                  </a:lnTo>
                  <a:lnTo>
                    <a:pt x="277" y="102"/>
                  </a:lnTo>
                  <a:lnTo>
                    <a:pt x="268" y="77"/>
                  </a:lnTo>
                  <a:lnTo>
                    <a:pt x="254" y="54"/>
                  </a:lnTo>
                  <a:lnTo>
                    <a:pt x="234" y="34"/>
                  </a:lnTo>
                  <a:lnTo>
                    <a:pt x="212" y="20"/>
                  </a:lnTo>
                  <a:lnTo>
                    <a:pt x="187" y="8"/>
                  </a:lnTo>
                  <a:lnTo>
                    <a:pt x="159" y="2"/>
                  </a:lnTo>
                  <a:lnTo>
                    <a:pt x="130" y="0"/>
                  </a:lnTo>
                  <a:lnTo>
                    <a:pt x="102" y="6"/>
                  </a:lnTo>
                  <a:lnTo>
                    <a:pt x="77" y="16"/>
                  </a:lnTo>
                  <a:lnTo>
                    <a:pt x="54" y="31"/>
                  </a:lnTo>
                  <a:lnTo>
                    <a:pt x="34" y="50"/>
                  </a:lnTo>
                  <a:lnTo>
                    <a:pt x="18" y="72"/>
                  </a:lnTo>
                  <a:lnTo>
                    <a:pt x="5" y="97"/>
                  </a:lnTo>
                  <a:lnTo>
                    <a:pt x="0" y="125"/>
                  </a:lnTo>
                  <a:close/>
                </a:path>
              </a:pathLst>
            </a:custGeom>
            <a:solidFill>
              <a:srgbClr val="FFFFFF"/>
            </a:solidFill>
            <a:ln w="9525">
              <a:noFill/>
              <a:round/>
              <a:headEnd/>
              <a:tailEnd/>
            </a:ln>
          </p:spPr>
          <p:txBody>
            <a:bodyPr/>
            <a:lstStyle/>
            <a:p>
              <a:endParaRPr lang="ja-JP" altLang="en-US"/>
            </a:p>
          </p:txBody>
        </p:sp>
        <p:sp>
          <p:nvSpPr>
            <p:cNvPr id="96" name="Freeform 58"/>
            <p:cNvSpPr>
              <a:spLocks noEditPoints="1"/>
            </p:cNvSpPr>
            <p:nvPr/>
          </p:nvSpPr>
          <p:spPr bwMode="auto">
            <a:xfrm>
              <a:off x="2210" y="2411"/>
              <a:ext cx="190" cy="191"/>
            </a:xfrm>
            <a:custGeom>
              <a:avLst/>
              <a:gdLst>
                <a:gd name="T0" fmla="*/ 0 w 380"/>
                <a:gd name="T1" fmla="*/ 1 h 382"/>
                <a:gd name="T2" fmla="*/ 1 w 380"/>
                <a:gd name="T3" fmla="*/ 1 h 382"/>
                <a:gd name="T4" fmla="*/ 1 w 380"/>
                <a:gd name="T5" fmla="*/ 1 h 382"/>
                <a:gd name="T6" fmla="*/ 1 w 380"/>
                <a:gd name="T7" fmla="*/ 1 h 382"/>
                <a:gd name="T8" fmla="*/ 1 w 380"/>
                <a:gd name="T9" fmla="*/ 1 h 382"/>
                <a:gd name="T10" fmla="*/ 1 w 380"/>
                <a:gd name="T11" fmla="*/ 1 h 382"/>
                <a:gd name="T12" fmla="*/ 1 w 380"/>
                <a:gd name="T13" fmla="*/ 1 h 382"/>
                <a:gd name="T14" fmla="*/ 1 w 380"/>
                <a:gd name="T15" fmla="*/ 1 h 382"/>
                <a:gd name="T16" fmla="*/ 1 w 380"/>
                <a:gd name="T17" fmla="*/ 1 h 382"/>
                <a:gd name="T18" fmla="*/ 1 w 380"/>
                <a:gd name="T19" fmla="*/ 1 h 382"/>
                <a:gd name="T20" fmla="*/ 1 w 380"/>
                <a:gd name="T21" fmla="*/ 1 h 382"/>
                <a:gd name="T22" fmla="*/ 1 w 380"/>
                <a:gd name="T23" fmla="*/ 1 h 382"/>
                <a:gd name="T24" fmla="*/ 1 w 380"/>
                <a:gd name="T25" fmla="*/ 1 h 382"/>
                <a:gd name="T26" fmla="*/ 1 w 380"/>
                <a:gd name="T27" fmla="*/ 1 h 382"/>
                <a:gd name="T28" fmla="*/ 1 w 380"/>
                <a:gd name="T29" fmla="*/ 1 h 382"/>
                <a:gd name="T30" fmla="*/ 1 w 380"/>
                <a:gd name="T31" fmla="*/ 1 h 382"/>
                <a:gd name="T32" fmla="*/ 1 w 380"/>
                <a:gd name="T33" fmla="*/ 0 h 382"/>
                <a:gd name="T34" fmla="*/ 1 w 380"/>
                <a:gd name="T35" fmla="*/ 1 h 382"/>
                <a:gd name="T36" fmla="*/ 1 w 380"/>
                <a:gd name="T37" fmla="*/ 1 h 382"/>
                <a:gd name="T38" fmla="*/ 1 w 380"/>
                <a:gd name="T39" fmla="*/ 1 h 382"/>
                <a:gd name="T40" fmla="*/ 0 w 380"/>
                <a:gd name="T41" fmla="*/ 1 h 382"/>
                <a:gd name="T42" fmla="*/ 1 w 380"/>
                <a:gd name="T43" fmla="*/ 1 h 382"/>
                <a:gd name="T44" fmla="*/ 1 w 380"/>
                <a:gd name="T45" fmla="*/ 1 h 382"/>
                <a:gd name="T46" fmla="*/ 1 w 380"/>
                <a:gd name="T47" fmla="*/ 1 h 382"/>
                <a:gd name="T48" fmla="*/ 1 w 380"/>
                <a:gd name="T49" fmla="*/ 1 h 382"/>
                <a:gd name="T50" fmla="*/ 1 w 380"/>
                <a:gd name="T51" fmla="*/ 1 h 382"/>
                <a:gd name="T52" fmla="*/ 1 w 380"/>
                <a:gd name="T53" fmla="*/ 1 h 382"/>
                <a:gd name="T54" fmla="*/ 1 w 380"/>
                <a:gd name="T55" fmla="*/ 1 h 382"/>
                <a:gd name="T56" fmla="*/ 1 w 380"/>
                <a:gd name="T57" fmla="*/ 1 h 382"/>
                <a:gd name="T58" fmla="*/ 1 w 380"/>
                <a:gd name="T59" fmla="*/ 1 h 382"/>
                <a:gd name="T60" fmla="*/ 1 w 380"/>
                <a:gd name="T61" fmla="*/ 1 h 382"/>
                <a:gd name="T62" fmla="*/ 1 w 380"/>
                <a:gd name="T63" fmla="*/ 1 h 382"/>
                <a:gd name="T64" fmla="*/ 1 w 380"/>
                <a:gd name="T65" fmla="*/ 1 h 382"/>
                <a:gd name="T66" fmla="*/ 1 w 380"/>
                <a:gd name="T67" fmla="*/ 1 h 382"/>
                <a:gd name="T68" fmla="*/ 1 w 380"/>
                <a:gd name="T69" fmla="*/ 1 h 382"/>
                <a:gd name="T70" fmla="*/ 1 w 380"/>
                <a:gd name="T71" fmla="*/ 1 h 382"/>
                <a:gd name="T72" fmla="*/ 1 w 380"/>
                <a:gd name="T73" fmla="*/ 1 h 382"/>
                <a:gd name="T74" fmla="*/ 1 w 380"/>
                <a:gd name="T75" fmla="*/ 1 h 382"/>
                <a:gd name="T76" fmla="*/ 1 w 380"/>
                <a:gd name="T77" fmla="*/ 1 h 382"/>
                <a:gd name="T78" fmla="*/ 1 w 380"/>
                <a:gd name="T79" fmla="*/ 1 h 382"/>
                <a:gd name="T80" fmla="*/ 1 w 380"/>
                <a:gd name="T81" fmla="*/ 1 h 382"/>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380"/>
                <a:gd name="T124" fmla="*/ 0 h 382"/>
                <a:gd name="T125" fmla="*/ 380 w 380"/>
                <a:gd name="T126" fmla="*/ 382 h 382"/>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380" h="382">
                  <a:moveTo>
                    <a:pt x="0" y="168"/>
                  </a:moveTo>
                  <a:lnTo>
                    <a:pt x="0" y="168"/>
                  </a:lnTo>
                  <a:lnTo>
                    <a:pt x="0" y="207"/>
                  </a:lnTo>
                  <a:lnTo>
                    <a:pt x="5" y="243"/>
                  </a:lnTo>
                  <a:lnTo>
                    <a:pt x="19" y="279"/>
                  </a:lnTo>
                  <a:lnTo>
                    <a:pt x="39" y="309"/>
                  </a:lnTo>
                  <a:lnTo>
                    <a:pt x="64" y="336"/>
                  </a:lnTo>
                  <a:lnTo>
                    <a:pt x="94" y="357"/>
                  </a:lnTo>
                  <a:lnTo>
                    <a:pt x="130" y="371"/>
                  </a:lnTo>
                  <a:lnTo>
                    <a:pt x="168" y="380"/>
                  </a:lnTo>
                  <a:lnTo>
                    <a:pt x="185" y="382"/>
                  </a:lnTo>
                  <a:lnTo>
                    <a:pt x="205" y="380"/>
                  </a:lnTo>
                  <a:lnTo>
                    <a:pt x="223" y="379"/>
                  </a:lnTo>
                  <a:lnTo>
                    <a:pt x="241" y="373"/>
                  </a:lnTo>
                  <a:lnTo>
                    <a:pt x="259" y="368"/>
                  </a:lnTo>
                  <a:lnTo>
                    <a:pt x="277" y="361"/>
                  </a:lnTo>
                  <a:lnTo>
                    <a:pt x="293" y="352"/>
                  </a:lnTo>
                  <a:lnTo>
                    <a:pt x="309" y="341"/>
                  </a:lnTo>
                  <a:lnTo>
                    <a:pt x="323" y="329"/>
                  </a:lnTo>
                  <a:lnTo>
                    <a:pt x="335" y="314"/>
                  </a:lnTo>
                  <a:lnTo>
                    <a:pt x="346" y="300"/>
                  </a:lnTo>
                  <a:lnTo>
                    <a:pt x="357" y="284"/>
                  </a:lnTo>
                  <a:lnTo>
                    <a:pt x="364" y="268"/>
                  </a:lnTo>
                  <a:lnTo>
                    <a:pt x="371" y="250"/>
                  </a:lnTo>
                  <a:lnTo>
                    <a:pt x="376" y="232"/>
                  </a:lnTo>
                  <a:lnTo>
                    <a:pt x="380" y="213"/>
                  </a:lnTo>
                  <a:lnTo>
                    <a:pt x="380" y="173"/>
                  </a:lnTo>
                  <a:lnTo>
                    <a:pt x="375" y="136"/>
                  </a:lnTo>
                  <a:lnTo>
                    <a:pt x="360" y="102"/>
                  </a:lnTo>
                  <a:lnTo>
                    <a:pt x="341" y="72"/>
                  </a:lnTo>
                  <a:lnTo>
                    <a:pt x="316" y="45"/>
                  </a:lnTo>
                  <a:lnTo>
                    <a:pt x="285" y="23"/>
                  </a:lnTo>
                  <a:lnTo>
                    <a:pt x="250" y="9"/>
                  </a:lnTo>
                  <a:lnTo>
                    <a:pt x="212" y="0"/>
                  </a:lnTo>
                  <a:lnTo>
                    <a:pt x="173" y="0"/>
                  </a:lnTo>
                  <a:lnTo>
                    <a:pt x="137" y="6"/>
                  </a:lnTo>
                  <a:lnTo>
                    <a:pt x="102" y="20"/>
                  </a:lnTo>
                  <a:lnTo>
                    <a:pt x="71" y="39"/>
                  </a:lnTo>
                  <a:lnTo>
                    <a:pt x="44" y="64"/>
                  </a:lnTo>
                  <a:lnTo>
                    <a:pt x="23" y="95"/>
                  </a:lnTo>
                  <a:lnTo>
                    <a:pt x="9" y="130"/>
                  </a:lnTo>
                  <a:lnTo>
                    <a:pt x="0" y="168"/>
                  </a:lnTo>
                  <a:close/>
                  <a:moveTo>
                    <a:pt x="200" y="98"/>
                  </a:moveTo>
                  <a:lnTo>
                    <a:pt x="218" y="102"/>
                  </a:lnTo>
                  <a:lnTo>
                    <a:pt x="235" y="109"/>
                  </a:lnTo>
                  <a:lnTo>
                    <a:pt x="250" y="120"/>
                  </a:lnTo>
                  <a:lnTo>
                    <a:pt x="262" y="132"/>
                  </a:lnTo>
                  <a:lnTo>
                    <a:pt x="271" y="148"/>
                  </a:lnTo>
                  <a:lnTo>
                    <a:pt x="278" y="164"/>
                  </a:lnTo>
                  <a:lnTo>
                    <a:pt x="282" y="182"/>
                  </a:lnTo>
                  <a:lnTo>
                    <a:pt x="282" y="202"/>
                  </a:lnTo>
                  <a:lnTo>
                    <a:pt x="278" y="220"/>
                  </a:lnTo>
                  <a:lnTo>
                    <a:pt x="269" y="236"/>
                  </a:lnTo>
                  <a:lnTo>
                    <a:pt x="259" y="250"/>
                  </a:lnTo>
                  <a:lnTo>
                    <a:pt x="246" y="263"/>
                  </a:lnTo>
                  <a:lnTo>
                    <a:pt x="239" y="268"/>
                  </a:lnTo>
                  <a:lnTo>
                    <a:pt x="230" y="273"/>
                  </a:lnTo>
                  <a:lnTo>
                    <a:pt x="223" y="277"/>
                  </a:lnTo>
                  <a:lnTo>
                    <a:pt x="214" y="279"/>
                  </a:lnTo>
                  <a:lnTo>
                    <a:pt x="205" y="280"/>
                  </a:lnTo>
                  <a:lnTo>
                    <a:pt x="196" y="282"/>
                  </a:lnTo>
                  <a:lnTo>
                    <a:pt x="187" y="282"/>
                  </a:lnTo>
                  <a:lnTo>
                    <a:pt x="178" y="282"/>
                  </a:lnTo>
                  <a:lnTo>
                    <a:pt x="162" y="279"/>
                  </a:lnTo>
                  <a:lnTo>
                    <a:pt x="146" y="271"/>
                  </a:lnTo>
                  <a:lnTo>
                    <a:pt x="132" y="263"/>
                  </a:lnTo>
                  <a:lnTo>
                    <a:pt x="121" y="252"/>
                  </a:lnTo>
                  <a:lnTo>
                    <a:pt x="111" y="238"/>
                  </a:lnTo>
                  <a:lnTo>
                    <a:pt x="103" y="223"/>
                  </a:lnTo>
                  <a:lnTo>
                    <a:pt x="100" y="207"/>
                  </a:lnTo>
                  <a:lnTo>
                    <a:pt x="98" y="189"/>
                  </a:lnTo>
                  <a:lnTo>
                    <a:pt x="98" y="186"/>
                  </a:lnTo>
                  <a:lnTo>
                    <a:pt x="98" y="184"/>
                  </a:lnTo>
                  <a:lnTo>
                    <a:pt x="98" y="180"/>
                  </a:lnTo>
                  <a:lnTo>
                    <a:pt x="98" y="179"/>
                  </a:lnTo>
                  <a:lnTo>
                    <a:pt x="102" y="161"/>
                  </a:lnTo>
                  <a:lnTo>
                    <a:pt x="109" y="145"/>
                  </a:lnTo>
                  <a:lnTo>
                    <a:pt x="119" y="130"/>
                  </a:lnTo>
                  <a:lnTo>
                    <a:pt x="132" y="118"/>
                  </a:lnTo>
                  <a:lnTo>
                    <a:pt x="146" y="109"/>
                  </a:lnTo>
                  <a:lnTo>
                    <a:pt x="164" y="102"/>
                  </a:lnTo>
                  <a:lnTo>
                    <a:pt x="182" y="98"/>
                  </a:lnTo>
                  <a:lnTo>
                    <a:pt x="200" y="98"/>
                  </a:lnTo>
                  <a:close/>
                </a:path>
              </a:pathLst>
            </a:custGeom>
            <a:solidFill>
              <a:srgbClr val="FFFFFF"/>
            </a:solidFill>
            <a:ln w="9525">
              <a:noFill/>
              <a:round/>
              <a:headEnd/>
              <a:tailEnd/>
            </a:ln>
          </p:spPr>
          <p:txBody>
            <a:bodyPr/>
            <a:lstStyle/>
            <a:p>
              <a:endParaRPr lang="ja-JP" altLang="en-US"/>
            </a:p>
          </p:txBody>
        </p:sp>
        <p:sp>
          <p:nvSpPr>
            <p:cNvPr id="97" name="Freeform 59"/>
            <p:cNvSpPr>
              <a:spLocks/>
            </p:cNvSpPr>
            <p:nvPr/>
          </p:nvSpPr>
          <p:spPr bwMode="auto">
            <a:xfrm>
              <a:off x="2234" y="2435"/>
              <a:ext cx="141" cy="142"/>
            </a:xfrm>
            <a:custGeom>
              <a:avLst/>
              <a:gdLst>
                <a:gd name="T0" fmla="*/ 0 w 282"/>
                <a:gd name="T1" fmla="*/ 1 h 284"/>
                <a:gd name="T2" fmla="*/ 0 w 282"/>
                <a:gd name="T3" fmla="*/ 1 h 284"/>
                <a:gd name="T4" fmla="*/ 1 w 282"/>
                <a:gd name="T5" fmla="*/ 1 h 284"/>
                <a:gd name="T6" fmla="*/ 1 w 282"/>
                <a:gd name="T7" fmla="*/ 1 h 284"/>
                <a:gd name="T8" fmla="*/ 1 w 282"/>
                <a:gd name="T9" fmla="*/ 1 h 284"/>
                <a:gd name="T10" fmla="*/ 1 w 282"/>
                <a:gd name="T11" fmla="*/ 1 h 284"/>
                <a:gd name="T12" fmla="*/ 1 w 282"/>
                <a:gd name="T13" fmla="*/ 1 h 284"/>
                <a:gd name="T14" fmla="*/ 1 w 282"/>
                <a:gd name="T15" fmla="*/ 1 h 284"/>
                <a:gd name="T16" fmla="*/ 1 w 282"/>
                <a:gd name="T17" fmla="*/ 1 h 284"/>
                <a:gd name="T18" fmla="*/ 1 w 282"/>
                <a:gd name="T19" fmla="*/ 1 h 284"/>
                <a:gd name="T20" fmla="*/ 1 w 282"/>
                <a:gd name="T21" fmla="*/ 1 h 284"/>
                <a:gd name="T22" fmla="*/ 1 w 282"/>
                <a:gd name="T23" fmla="*/ 1 h 284"/>
                <a:gd name="T24" fmla="*/ 1 w 282"/>
                <a:gd name="T25" fmla="*/ 1 h 284"/>
                <a:gd name="T26" fmla="*/ 1 w 282"/>
                <a:gd name="T27" fmla="*/ 1 h 284"/>
                <a:gd name="T28" fmla="*/ 1 w 282"/>
                <a:gd name="T29" fmla="*/ 1 h 284"/>
                <a:gd name="T30" fmla="*/ 1 w 282"/>
                <a:gd name="T31" fmla="*/ 1 h 284"/>
                <a:gd name="T32" fmla="*/ 1 w 282"/>
                <a:gd name="T33" fmla="*/ 1 h 284"/>
                <a:gd name="T34" fmla="*/ 1 w 282"/>
                <a:gd name="T35" fmla="*/ 1 h 284"/>
                <a:gd name="T36" fmla="*/ 1 w 282"/>
                <a:gd name="T37" fmla="*/ 1 h 284"/>
                <a:gd name="T38" fmla="*/ 1 w 282"/>
                <a:gd name="T39" fmla="*/ 1 h 284"/>
                <a:gd name="T40" fmla="*/ 1 w 282"/>
                <a:gd name="T41" fmla="*/ 1 h 284"/>
                <a:gd name="T42" fmla="*/ 1 w 282"/>
                <a:gd name="T43" fmla="*/ 1 h 284"/>
                <a:gd name="T44" fmla="*/ 1 w 282"/>
                <a:gd name="T45" fmla="*/ 1 h 284"/>
                <a:gd name="T46" fmla="*/ 1 w 282"/>
                <a:gd name="T47" fmla="*/ 1 h 284"/>
                <a:gd name="T48" fmla="*/ 1 w 282"/>
                <a:gd name="T49" fmla="*/ 1 h 284"/>
                <a:gd name="T50" fmla="*/ 1 w 282"/>
                <a:gd name="T51" fmla="*/ 0 h 284"/>
                <a:gd name="T52" fmla="*/ 1 w 282"/>
                <a:gd name="T53" fmla="*/ 1 h 284"/>
                <a:gd name="T54" fmla="*/ 1 w 282"/>
                <a:gd name="T55" fmla="*/ 1 h 284"/>
                <a:gd name="T56" fmla="*/ 1 w 282"/>
                <a:gd name="T57" fmla="*/ 1 h 284"/>
                <a:gd name="T58" fmla="*/ 1 w 282"/>
                <a:gd name="T59" fmla="*/ 1 h 284"/>
                <a:gd name="T60" fmla="*/ 1 w 282"/>
                <a:gd name="T61" fmla="*/ 1 h 284"/>
                <a:gd name="T62" fmla="*/ 1 w 282"/>
                <a:gd name="T63" fmla="*/ 1 h 284"/>
                <a:gd name="T64" fmla="*/ 0 w 282"/>
                <a:gd name="T65" fmla="*/ 1 h 28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82"/>
                <a:gd name="T100" fmla="*/ 0 h 284"/>
                <a:gd name="T101" fmla="*/ 282 w 282"/>
                <a:gd name="T102" fmla="*/ 284 h 28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82" h="284">
                  <a:moveTo>
                    <a:pt x="0" y="125"/>
                  </a:moveTo>
                  <a:lnTo>
                    <a:pt x="0" y="154"/>
                  </a:lnTo>
                  <a:lnTo>
                    <a:pt x="5" y="182"/>
                  </a:lnTo>
                  <a:lnTo>
                    <a:pt x="14" y="207"/>
                  </a:lnTo>
                  <a:lnTo>
                    <a:pt x="30" y="231"/>
                  </a:lnTo>
                  <a:lnTo>
                    <a:pt x="48" y="250"/>
                  </a:lnTo>
                  <a:lnTo>
                    <a:pt x="71" y="264"/>
                  </a:lnTo>
                  <a:lnTo>
                    <a:pt x="96" y="277"/>
                  </a:lnTo>
                  <a:lnTo>
                    <a:pt x="125" y="282"/>
                  </a:lnTo>
                  <a:lnTo>
                    <a:pt x="154" y="284"/>
                  </a:lnTo>
                  <a:lnTo>
                    <a:pt x="180" y="279"/>
                  </a:lnTo>
                  <a:lnTo>
                    <a:pt x="205" y="268"/>
                  </a:lnTo>
                  <a:lnTo>
                    <a:pt x="229" y="254"/>
                  </a:lnTo>
                  <a:lnTo>
                    <a:pt x="248" y="234"/>
                  </a:lnTo>
                  <a:lnTo>
                    <a:pt x="264" y="213"/>
                  </a:lnTo>
                  <a:lnTo>
                    <a:pt x="277" y="188"/>
                  </a:lnTo>
                  <a:lnTo>
                    <a:pt x="282" y="159"/>
                  </a:lnTo>
                  <a:lnTo>
                    <a:pt x="282" y="131"/>
                  </a:lnTo>
                  <a:lnTo>
                    <a:pt x="277" y="102"/>
                  </a:lnTo>
                  <a:lnTo>
                    <a:pt x="268" y="77"/>
                  </a:lnTo>
                  <a:lnTo>
                    <a:pt x="254" y="54"/>
                  </a:lnTo>
                  <a:lnTo>
                    <a:pt x="234" y="34"/>
                  </a:lnTo>
                  <a:lnTo>
                    <a:pt x="212" y="20"/>
                  </a:lnTo>
                  <a:lnTo>
                    <a:pt x="187" y="8"/>
                  </a:lnTo>
                  <a:lnTo>
                    <a:pt x="159" y="2"/>
                  </a:lnTo>
                  <a:lnTo>
                    <a:pt x="130" y="0"/>
                  </a:lnTo>
                  <a:lnTo>
                    <a:pt x="102" y="6"/>
                  </a:lnTo>
                  <a:lnTo>
                    <a:pt x="77" y="16"/>
                  </a:lnTo>
                  <a:lnTo>
                    <a:pt x="54" y="31"/>
                  </a:lnTo>
                  <a:lnTo>
                    <a:pt x="34" y="50"/>
                  </a:lnTo>
                  <a:lnTo>
                    <a:pt x="18" y="72"/>
                  </a:lnTo>
                  <a:lnTo>
                    <a:pt x="5" y="97"/>
                  </a:lnTo>
                  <a:lnTo>
                    <a:pt x="0" y="125"/>
                  </a:lnTo>
                  <a:close/>
                </a:path>
              </a:pathLst>
            </a:custGeom>
            <a:solidFill>
              <a:srgbClr val="FFFFFF"/>
            </a:solidFill>
            <a:ln w="9525">
              <a:noFill/>
              <a:round/>
              <a:headEnd/>
              <a:tailEnd/>
            </a:ln>
          </p:spPr>
          <p:txBody>
            <a:bodyPr/>
            <a:lstStyle/>
            <a:p>
              <a:endParaRPr lang="ja-JP" altLang="en-US"/>
            </a:p>
          </p:txBody>
        </p:sp>
        <p:sp>
          <p:nvSpPr>
            <p:cNvPr id="98" name="Freeform 60"/>
            <p:cNvSpPr>
              <a:spLocks noEditPoints="1"/>
            </p:cNvSpPr>
            <p:nvPr/>
          </p:nvSpPr>
          <p:spPr bwMode="auto">
            <a:xfrm>
              <a:off x="2210" y="2411"/>
              <a:ext cx="190" cy="191"/>
            </a:xfrm>
            <a:custGeom>
              <a:avLst/>
              <a:gdLst>
                <a:gd name="T0" fmla="*/ 0 w 380"/>
                <a:gd name="T1" fmla="*/ 1 h 382"/>
                <a:gd name="T2" fmla="*/ 1 w 380"/>
                <a:gd name="T3" fmla="*/ 1 h 382"/>
                <a:gd name="T4" fmla="*/ 1 w 380"/>
                <a:gd name="T5" fmla="*/ 1 h 382"/>
                <a:gd name="T6" fmla="*/ 1 w 380"/>
                <a:gd name="T7" fmla="*/ 1 h 382"/>
                <a:gd name="T8" fmla="*/ 1 w 380"/>
                <a:gd name="T9" fmla="*/ 1 h 382"/>
                <a:gd name="T10" fmla="*/ 1 w 380"/>
                <a:gd name="T11" fmla="*/ 1 h 382"/>
                <a:gd name="T12" fmla="*/ 1 w 380"/>
                <a:gd name="T13" fmla="*/ 1 h 382"/>
                <a:gd name="T14" fmla="*/ 1 w 380"/>
                <a:gd name="T15" fmla="*/ 1 h 382"/>
                <a:gd name="T16" fmla="*/ 1 w 380"/>
                <a:gd name="T17" fmla="*/ 1 h 382"/>
                <a:gd name="T18" fmla="*/ 1 w 380"/>
                <a:gd name="T19" fmla="*/ 1 h 382"/>
                <a:gd name="T20" fmla="*/ 1 w 380"/>
                <a:gd name="T21" fmla="*/ 1 h 382"/>
                <a:gd name="T22" fmla="*/ 1 w 380"/>
                <a:gd name="T23" fmla="*/ 1 h 382"/>
                <a:gd name="T24" fmla="*/ 1 w 380"/>
                <a:gd name="T25" fmla="*/ 1 h 382"/>
                <a:gd name="T26" fmla="*/ 1 w 380"/>
                <a:gd name="T27" fmla="*/ 1 h 382"/>
                <a:gd name="T28" fmla="*/ 1 w 380"/>
                <a:gd name="T29" fmla="*/ 1 h 382"/>
                <a:gd name="T30" fmla="*/ 1 w 380"/>
                <a:gd name="T31" fmla="*/ 1 h 382"/>
                <a:gd name="T32" fmla="*/ 1 w 380"/>
                <a:gd name="T33" fmla="*/ 0 h 382"/>
                <a:gd name="T34" fmla="*/ 1 w 380"/>
                <a:gd name="T35" fmla="*/ 1 h 382"/>
                <a:gd name="T36" fmla="*/ 1 w 380"/>
                <a:gd name="T37" fmla="*/ 1 h 382"/>
                <a:gd name="T38" fmla="*/ 1 w 380"/>
                <a:gd name="T39" fmla="*/ 1 h 382"/>
                <a:gd name="T40" fmla="*/ 0 w 380"/>
                <a:gd name="T41" fmla="*/ 1 h 382"/>
                <a:gd name="T42" fmla="*/ 1 w 380"/>
                <a:gd name="T43" fmla="*/ 1 h 382"/>
                <a:gd name="T44" fmla="*/ 1 w 380"/>
                <a:gd name="T45" fmla="*/ 1 h 382"/>
                <a:gd name="T46" fmla="*/ 1 w 380"/>
                <a:gd name="T47" fmla="*/ 1 h 382"/>
                <a:gd name="T48" fmla="*/ 1 w 380"/>
                <a:gd name="T49" fmla="*/ 1 h 382"/>
                <a:gd name="T50" fmla="*/ 1 w 380"/>
                <a:gd name="T51" fmla="*/ 1 h 382"/>
                <a:gd name="T52" fmla="*/ 1 w 380"/>
                <a:gd name="T53" fmla="*/ 1 h 382"/>
                <a:gd name="T54" fmla="*/ 1 w 380"/>
                <a:gd name="T55" fmla="*/ 1 h 382"/>
                <a:gd name="T56" fmla="*/ 1 w 380"/>
                <a:gd name="T57" fmla="*/ 1 h 382"/>
                <a:gd name="T58" fmla="*/ 1 w 380"/>
                <a:gd name="T59" fmla="*/ 1 h 382"/>
                <a:gd name="T60" fmla="*/ 1 w 380"/>
                <a:gd name="T61" fmla="*/ 1 h 382"/>
                <a:gd name="T62" fmla="*/ 1 w 380"/>
                <a:gd name="T63" fmla="*/ 1 h 382"/>
                <a:gd name="T64" fmla="*/ 1 w 380"/>
                <a:gd name="T65" fmla="*/ 1 h 382"/>
                <a:gd name="T66" fmla="*/ 1 w 380"/>
                <a:gd name="T67" fmla="*/ 1 h 382"/>
                <a:gd name="T68" fmla="*/ 1 w 380"/>
                <a:gd name="T69" fmla="*/ 1 h 382"/>
                <a:gd name="T70" fmla="*/ 1 w 380"/>
                <a:gd name="T71" fmla="*/ 1 h 382"/>
                <a:gd name="T72" fmla="*/ 1 w 380"/>
                <a:gd name="T73" fmla="*/ 1 h 382"/>
                <a:gd name="T74" fmla="*/ 1 w 380"/>
                <a:gd name="T75" fmla="*/ 1 h 382"/>
                <a:gd name="T76" fmla="*/ 1 w 380"/>
                <a:gd name="T77" fmla="*/ 1 h 382"/>
                <a:gd name="T78" fmla="*/ 1 w 380"/>
                <a:gd name="T79" fmla="*/ 1 h 382"/>
                <a:gd name="T80" fmla="*/ 1 w 380"/>
                <a:gd name="T81" fmla="*/ 1 h 382"/>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380"/>
                <a:gd name="T124" fmla="*/ 0 h 382"/>
                <a:gd name="T125" fmla="*/ 380 w 380"/>
                <a:gd name="T126" fmla="*/ 382 h 382"/>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380" h="382">
                  <a:moveTo>
                    <a:pt x="0" y="168"/>
                  </a:moveTo>
                  <a:lnTo>
                    <a:pt x="0" y="168"/>
                  </a:lnTo>
                  <a:lnTo>
                    <a:pt x="0" y="207"/>
                  </a:lnTo>
                  <a:lnTo>
                    <a:pt x="5" y="243"/>
                  </a:lnTo>
                  <a:lnTo>
                    <a:pt x="19" y="279"/>
                  </a:lnTo>
                  <a:lnTo>
                    <a:pt x="39" y="309"/>
                  </a:lnTo>
                  <a:lnTo>
                    <a:pt x="64" y="336"/>
                  </a:lnTo>
                  <a:lnTo>
                    <a:pt x="94" y="357"/>
                  </a:lnTo>
                  <a:lnTo>
                    <a:pt x="130" y="371"/>
                  </a:lnTo>
                  <a:lnTo>
                    <a:pt x="168" y="380"/>
                  </a:lnTo>
                  <a:lnTo>
                    <a:pt x="185" y="382"/>
                  </a:lnTo>
                  <a:lnTo>
                    <a:pt x="205" y="380"/>
                  </a:lnTo>
                  <a:lnTo>
                    <a:pt x="223" y="379"/>
                  </a:lnTo>
                  <a:lnTo>
                    <a:pt x="241" y="373"/>
                  </a:lnTo>
                  <a:lnTo>
                    <a:pt x="259" y="368"/>
                  </a:lnTo>
                  <a:lnTo>
                    <a:pt x="277" y="361"/>
                  </a:lnTo>
                  <a:lnTo>
                    <a:pt x="293" y="352"/>
                  </a:lnTo>
                  <a:lnTo>
                    <a:pt x="309" y="341"/>
                  </a:lnTo>
                  <a:lnTo>
                    <a:pt x="323" y="329"/>
                  </a:lnTo>
                  <a:lnTo>
                    <a:pt x="335" y="314"/>
                  </a:lnTo>
                  <a:lnTo>
                    <a:pt x="346" y="300"/>
                  </a:lnTo>
                  <a:lnTo>
                    <a:pt x="357" y="284"/>
                  </a:lnTo>
                  <a:lnTo>
                    <a:pt x="364" y="268"/>
                  </a:lnTo>
                  <a:lnTo>
                    <a:pt x="371" y="250"/>
                  </a:lnTo>
                  <a:lnTo>
                    <a:pt x="376" y="232"/>
                  </a:lnTo>
                  <a:lnTo>
                    <a:pt x="380" y="213"/>
                  </a:lnTo>
                  <a:lnTo>
                    <a:pt x="380" y="173"/>
                  </a:lnTo>
                  <a:lnTo>
                    <a:pt x="375" y="136"/>
                  </a:lnTo>
                  <a:lnTo>
                    <a:pt x="360" y="102"/>
                  </a:lnTo>
                  <a:lnTo>
                    <a:pt x="341" y="72"/>
                  </a:lnTo>
                  <a:lnTo>
                    <a:pt x="316" y="45"/>
                  </a:lnTo>
                  <a:lnTo>
                    <a:pt x="285" y="23"/>
                  </a:lnTo>
                  <a:lnTo>
                    <a:pt x="250" y="9"/>
                  </a:lnTo>
                  <a:lnTo>
                    <a:pt x="212" y="0"/>
                  </a:lnTo>
                  <a:lnTo>
                    <a:pt x="173" y="0"/>
                  </a:lnTo>
                  <a:lnTo>
                    <a:pt x="137" y="6"/>
                  </a:lnTo>
                  <a:lnTo>
                    <a:pt x="102" y="20"/>
                  </a:lnTo>
                  <a:lnTo>
                    <a:pt x="71" y="39"/>
                  </a:lnTo>
                  <a:lnTo>
                    <a:pt x="44" y="64"/>
                  </a:lnTo>
                  <a:lnTo>
                    <a:pt x="23" y="95"/>
                  </a:lnTo>
                  <a:lnTo>
                    <a:pt x="9" y="130"/>
                  </a:lnTo>
                  <a:lnTo>
                    <a:pt x="0" y="168"/>
                  </a:lnTo>
                  <a:close/>
                  <a:moveTo>
                    <a:pt x="200" y="98"/>
                  </a:moveTo>
                  <a:lnTo>
                    <a:pt x="218" y="102"/>
                  </a:lnTo>
                  <a:lnTo>
                    <a:pt x="235" y="109"/>
                  </a:lnTo>
                  <a:lnTo>
                    <a:pt x="250" y="120"/>
                  </a:lnTo>
                  <a:lnTo>
                    <a:pt x="262" y="132"/>
                  </a:lnTo>
                  <a:lnTo>
                    <a:pt x="271" y="148"/>
                  </a:lnTo>
                  <a:lnTo>
                    <a:pt x="278" y="164"/>
                  </a:lnTo>
                  <a:lnTo>
                    <a:pt x="282" y="182"/>
                  </a:lnTo>
                  <a:lnTo>
                    <a:pt x="282" y="202"/>
                  </a:lnTo>
                  <a:lnTo>
                    <a:pt x="278" y="220"/>
                  </a:lnTo>
                  <a:lnTo>
                    <a:pt x="269" y="236"/>
                  </a:lnTo>
                  <a:lnTo>
                    <a:pt x="259" y="250"/>
                  </a:lnTo>
                  <a:lnTo>
                    <a:pt x="246" y="263"/>
                  </a:lnTo>
                  <a:lnTo>
                    <a:pt x="239" y="268"/>
                  </a:lnTo>
                  <a:lnTo>
                    <a:pt x="230" y="273"/>
                  </a:lnTo>
                  <a:lnTo>
                    <a:pt x="223" y="277"/>
                  </a:lnTo>
                  <a:lnTo>
                    <a:pt x="214" y="279"/>
                  </a:lnTo>
                  <a:lnTo>
                    <a:pt x="205" y="280"/>
                  </a:lnTo>
                  <a:lnTo>
                    <a:pt x="196" y="282"/>
                  </a:lnTo>
                  <a:lnTo>
                    <a:pt x="187" y="282"/>
                  </a:lnTo>
                  <a:lnTo>
                    <a:pt x="178" y="282"/>
                  </a:lnTo>
                  <a:lnTo>
                    <a:pt x="162" y="279"/>
                  </a:lnTo>
                  <a:lnTo>
                    <a:pt x="146" y="271"/>
                  </a:lnTo>
                  <a:lnTo>
                    <a:pt x="132" y="263"/>
                  </a:lnTo>
                  <a:lnTo>
                    <a:pt x="121" y="252"/>
                  </a:lnTo>
                  <a:lnTo>
                    <a:pt x="111" y="238"/>
                  </a:lnTo>
                  <a:lnTo>
                    <a:pt x="103" y="223"/>
                  </a:lnTo>
                  <a:lnTo>
                    <a:pt x="100" y="207"/>
                  </a:lnTo>
                  <a:lnTo>
                    <a:pt x="98" y="189"/>
                  </a:lnTo>
                  <a:lnTo>
                    <a:pt x="98" y="186"/>
                  </a:lnTo>
                  <a:lnTo>
                    <a:pt x="98" y="184"/>
                  </a:lnTo>
                  <a:lnTo>
                    <a:pt x="98" y="180"/>
                  </a:lnTo>
                  <a:lnTo>
                    <a:pt x="98" y="179"/>
                  </a:lnTo>
                  <a:lnTo>
                    <a:pt x="102" y="161"/>
                  </a:lnTo>
                  <a:lnTo>
                    <a:pt x="109" y="145"/>
                  </a:lnTo>
                  <a:lnTo>
                    <a:pt x="119" y="130"/>
                  </a:lnTo>
                  <a:lnTo>
                    <a:pt x="132" y="118"/>
                  </a:lnTo>
                  <a:lnTo>
                    <a:pt x="146" y="109"/>
                  </a:lnTo>
                  <a:lnTo>
                    <a:pt x="164" y="102"/>
                  </a:lnTo>
                  <a:lnTo>
                    <a:pt x="182" y="98"/>
                  </a:lnTo>
                  <a:lnTo>
                    <a:pt x="200" y="98"/>
                  </a:lnTo>
                  <a:close/>
                </a:path>
              </a:pathLst>
            </a:custGeom>
            <a:solidFill>
              <a:srgbClr val="FFFFFF"/>
            </a:solidFill>
            <a:ln w="9525">
              <a:noFill/>
              <a:round/>
              <a:headEnd/>
              <a:tailEnd/>
            </a:ln>
          </p:spPr>
          <p:txBody>
            <a:bodyPr/>
            <a:lstStyle/>
            <a:p>
              <a:endParaRPr lang="ja-JP" altLang="en-US"/>
            </a:p>
          </p:txBody>
        </p:sp>
        <p:sp>
          <p:nvSpPr>
            <p:cNvPr id="99" name="Freeform 61"/>
            <p:cNvSpPr>
              <a:spLocks/>
            </p:cNvSpPr>
            <p:nvPr/>
          </p:nvSpPr>
          <p:spPr bwMode="auto">
            <a:xfrm>
              <a:off x="2279" y="2480"/>
              <a:ext cx="53" cy="53"/>
            </a:xfrm>
            <a:custGeom>
              <a:avLst/>
              <a:gdLst>
                <a:gd name="T0" fmla="*/ 0 w 107"/>
                <a:gd name="T1" fmla="*/ 0 h 107"/>
                <a:gd name="T2" fmla="*/ 0 w 107"/>
                <a:gd name="T3" fmla="*/ 0 h 107"/>
                <a:gd name="T4" fmla="*/ 0 w 107"/>
                <a:gd name="T5" fmla="*/ 0 h 107"/>
                <a:gd name="T6" fmla="*/ 0 w 107"/>
                <a:gd name="T7" fmla="*/ 0 h 107"/>
                <a:gd name="T8" fmla="*/ 0 w 107"/>
                <a:gd name="T9" fmla="*/ 0 h 107"/>
                <a:gd name="T10" fmla="*/ 0 w 107"/>
                <a:gd name="T11" fmla="*/ 0 h 107"/>
                <a:gd name="T12" fmla="*/ 0 w 107"/>
                <a:gd name="T13" fmla="*/ 0 h 107"/>
                <a:gd name="T14" fmla="*/ 0 w 107"/>
                <a:gd name="T15" fmla="*/ 0 h 107"/>
                <a:gd name="T16" fmla="*/ 0 w 107"/>
                <a:gd name="T17" fmla="*/ 0 h 107"/>
                <a:gd name="T18" fmla="*/ 0 w 107"/>
                <a:gd name="T19" fmla="*/ 0 h 107"/>
                <a:gd name="T20" fmla="*/ 0 w 107"/>
                <a:gd name="T21" fmla="*/ 0 h 107"/>
                <a:gd name="T22" fmla="*/ 0 w 107"/>
                <a:gd name="T23" fmla="*/ 0 h 107"/>
                <a:gd name="T24" fmla="*/ 0 w 107"/>
                <a:gd name="T25" fmla="*/ 0 h 107"/>
                <a:gd name="T26" fmla="*/ 0 w 107"/>
                <a:gd name="T27" fmla="*/ 0 h 107"/>
                <a:gd name="T28" fmla="*/ 0 w 107"/>
                <a:gd name="T29" fmla="*/ 0 h 107"/>
                <a:gd name="T30" fmla="*/ 0 w 107"/>
                <a:gd name="T31" fmla="*/ 0 h 107"/>
                <a:gd name="T32" fmla="*/ 0 w 107"/>
                <a:gd name="T33" fmla="*/ 0 h 107"/>
                <a:gd name="T34" fmla="*/ 0 w 107"/>
                <a:gd name="T35" fmla="*/ 0 h 107"/>
                <a:gd name="T36" fmla="*/ 0 w 107"/>
                <a:gd name="T37" fmla="*/ 0 h 107"/>
                <a:gd name="T38" fmla="*/ 0 w 107"/>
                <a:gd name="T39" fmla="*/ 0 h 107"/>
                <a:gd name="T40" fmla="*/ 0 w 107"/>
                <a:gd name="T41" fmla="*/ 0 h 107"/>
                <a:gd name="T42" fmla="*/ 0 w 107"/>
                <a:gd name="T43" fmla="*/ 0 h 107"/>
                <a:gd name="T44" fmla="*/ 0 w 107"/>
                <a:gd name="T45" fmla="*/ 0 h 107"/>
                <a:gd name="T46" fmla="*/ 0 w 107"/>
                <a:gd name="T47" fmla="*/ 0 h 107"/>
                <a:gd name="T48" fmla="*/ 0 w 107"/>
                <a:gd name="T49" fmla="*/ 0 h 10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07"/>
                <a:gd name="T76" fmla="*/ 0 h 107"/>
                <a:gd name="T77" fmla="*/ 107 w 107"/>
                <a:gd name="T78" fmla="*/ 107 h 107"/>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07" h="107">
                  <a:moveTo>
                    <a:pt x="0" y="46"/>
                  </a:moveTo>
                  <a:lnTo>
                    <a:pt x="2" y="67"/>
                  </a:lnTo>
                  <a:lnTo>
                    <a:pt x="11" y="87"/>
                  </a:lnTo>
                  <a:lnTo>
                    <a:pt x="27" y="100"/>
                  </a:lnTo>
                  <a:lnTo>
                    <a:pt x="47" y="107"/>
                  </a:lnTo>
                  <a:lnTo>
                    <a:pt x="57" y="107"/>
                  </a:lnTo>
                  <a:lnTo>
                    <a:pt x="68" y="105"/>
                  </a:lnTo>
                  <a:lnTo>
                    <a:pt x="79" y="100"/>
                  </a:lnTo>
                  <a:lnTo>
                    <a:pt x="88" y="94"/>
                  </a:lnTo>
                  <a:lnTo>
                    <a:pt x="95" y="87"/>
                  </a:lnTo>
                  <a:lnTo>
                    <a:pt x="100" y="80"/>
                  </a:lnTo>
                  <a:lnTo>
                    <a:pt x="106" y="69"/>
                  </a:lnTo>
                  <a:lnTo>
                    <a:pt x="107" y="59"/>
                  </a:lnTo>
                  <a:lnTo>
                    <a:pt x="106" y="37"/>
                  </a:lnTo>
                  <a:lnTo>
                    <a:pt x="97" y="19"/>
                  </a:lnTo>
                  <a:lnTo>
                    <a:pt x="81" y="7"/>
                  </a:lnTo>
                  <a:lnTo>
                    <a:pt x="59" y="0"/>
                  </a:lnTo>
                  <a:lnTo>
                    <a:pt x="48" y="0"/>
                  </a:lnTo>
                  <a:lnTo>
                    <a:pt x="38" y="1"/>
                  </a:lnTo>
                  <a:lnTo>
                    <a:pt x="29" y="5"/>
                  </a:lnTo>
                  <a:lnTo>
                    <a:pt x="20" y="10"/>
                  </a:lnTo>
                  <a:lnTo>
                    <a:pt x="13" y="17"/>
                  </a:lnTo>
                  <a:lnTo>
                    <a:pt x="7" y="25"/>
                  </a:lnTo>
                  <a:lnTo>
                    <a:pt x="2" y="35"/>
                  </a:lnTo>
                  <a:lnTo>
                    <a:pt x="0" y="46"/>
                  </a:lnTo>
                  <a:close/>
                </a:path>
              </a:pathLst>
            </a:custGeom>
            <a:solidFill>
              <a:srgbClr val="FFFFFF"/>
            </a:solidFill>
            <a:ln w="9525">
              <a:noFill/>
              <a:round/>
              <a:headEnd/>
              <a:tailEnd/>
            </a:ln>
          </p:spPr>
          <p:txBody>
            <a:bodyPr/>
            <a:lstStyle/>
            <a:p>
              <a:endParaRPr lang="ja-JP" altLang="en-US"/>
            </a:p>
          </p:txBody>
        </p:sp>
        <p:sp>
          <p:nvSpPr>
            <p:cNvPr id="100" name="Freeform 62"/>
            <p:cNvSpPr>
              <a:spLocks noEditPoints="1"/>
            </p:cNvSpPr>
            <p:nvPr/>
          </p:nvSpPr>
          <p:spPr bwMode="auto">
            <a:xfrm>
              <a:off x="2254" y="2455"/>
              <a:ext cx="102" cy="102"/>
            </a:xfrm>
            <a:custGeom>
              <a:avLst/>
              <a:gdLst>
                <a:gd name="T0" fmla="*/ 0 w 206"/>
                <a:gd name="T1" fmla="*/ 0 h 205"/>
                <a:gd name="T2" fmla="*/ 0 w 206"/>
                <a:gd name="T3" fmla="*/ 0 h 205"/>
                <a:gd name="T4" fmla="*/ 0 w 206"/>
                <a:gd name="T5" fmla="*/ 0 h 205"/>
                <a:gd name="T6" fmla="*/ 0 w 206"/>
                <a:gd name="T7" fmla="*/ 0 h 205"/>
                <a:gd name="T8" fmla="*/ 0 w 206"/>
                <a:gd name="T9" fmla="*/ 0 h 205"/>
                <a:gd name="T10" fmla="*/ 0 w 206"/>
                <a:gd name="T11" fmla="*/ 0 h 205"/>
                <a:gd name="T12" fmla="*/ 0 w 206"/>
                <a:gd name="T13" fmla="*/ 0 h 205"/>
                <a:gd name="T14" fmla="*/ 0 w 206"/>
                <a:gd name="T15" fmla="*/ 0 h 205"/>
                <a:gd name="T16" fmla="*/ 0 w 206"/>
                <a:gd name="T17" fmla="*/ 0 h 205"/>
                <a:gd name="T18" fmla="*/ 0 w 206"/>
                <a:gd name="T19" fmla="*/ 0 h 205"/>
                <a:gd name="T20" fmla="*/ 0 w 206"/>
                <a:gd name="T21" fmla="*/ 0 h 205"/>
                <a:gd name="T22" fmla="*/ 0 w 206"/>
                <a:gd name="T23" fmla="*/ 0 h 205"/>
                <a:gd name="T24" fmla="*/ 0 w 206"/>
                <a:gd name="T25" fmla="*/ 0 h 205"/>
                <a:gd name="T26" fmla="*/ 0 w 206"/>
                <a:gd name="T27" fmla="*/ 0 h 205"/>
                <a:gd name="T28" fmla="*/ 0 w 206"/>
                <a:gd name="T29" fmla="*/ 0 h 205"/>
                <a:gd name="T30" fmla="*/ 0 w 206"/>
                <a:gd name="T31" fmla="*/ 0 h 205"/>
                <a:gd name="T32" fmla="*/ 0 w 206"/>
                <a:gd name="T33" fmla="*/ 0 h 205"/>
                <a:gd name="T34" fmla="*/ 0 w 206"/>
                <a:gd name="T35" fmla="*/ 0 h 205"/>
                <a:gd name="T36" fmla="*/ 0 w 206"/>
                <a:gd name="T37" fmla="*/ 0 h 205"/>
                <a:gd name="T38" fmla="*/ 0 w 206"/>
                <a:gd name="T39" fmla="*/ 0 h 205"/>
                <a:gd name="T40" fmla="*/ 0 w 206"/>
                <a:gd name="T41" fmla="*/ 0 h 205"/>
                <a:gd name="T42" fmla="*/ 0 w 206"/>
                <a:gd name="T43" fmla="*/ 0 h 205"/>
                <a:gd name="T44" fmla="*/ 0 w 206"/>
                <a:gd name="T45" fmla="*/ 0 h 205"/>
                <a:gd name="T46" fmla="*/ 0 w 206"/>
                <a:gd name="T47" fmla="*/ 0 h 205"/>
                <a:gd name="T48" fmla="*/ 0 w 206"/>
                <a:gd name="T49" fmla="*/ 0 h 205"/>
                <a:gd name="T50" fmla="*/ 0 w 206"/>
                <a:gd name="T51" fmla="*/ 0 h 205"/>
                <a:gd name="T52" fmla="*/ 0 w 206"/>
                <a:gd name="T53" fmla="*/ 0 h 205"/>
                <a:gd name="T54" fmla="*/ 0 w 206"/>
                <a:gd name="T55" fmla="*/ 0 h 205"/>
                <a:gd name="T56" fmla="*/ 0 w 206"/>
                <a:gd name="T57" fmla="*/ 0 h 205"/>
                <a:gd name="T58" fmla="*/ 0 w 206"/>
                <a:gd name="T59" fmla="*/ 0 h 205"/>
                <a:gd name="T60" fmla="*/ 0 w 206"/>
                <a:gd name="T61" fmla="*/ 0 h 205"/>
                <a:gd name="T62" fmla="*/ 0 w 206"/>
                <a:gd name="T63" fmla="*/ 0 h 205"/>
                <a:gd name="T64" fmla="*/ 0 w 206"/>
                <a:gd name="T65" fmla="*/ 0 h 205"/>
                <a:gd name="T66" fmla="*/ 0 w 206"/>
                <a:gd name="T67" fmla="*/ 0 h 205"/>
                <a:gd name="T68" fmla="*/ 0 w 206"/>
                <a:gd name="T69" fmla="*/ 0 h 205"/>
                <a:gd name="T70" fmla="*/ 0 w 206"/>
                <a:gd name="T71" fmla="*/ 0 h 205"/>
                <a:gd name="T72" fmla="*/ 0 w 206"/>
                <a:gd name="T73" fmla="*/ 0 h 205"/>
                <a:gd name="T74" fmla="*/ 0 w 206"/>
                <a:gd name="T75" fmla="*/ 0 h 205"/>
                <a:gd name="T76" fmla="*/ 0 w 206"/>
                <a:gd name="T77" fmla="*/ 0 h 205"/>
                <a:gd name="T78" fmla="*/ 0 w 206"/>
                <a:gd name="T79" fmla="*/ 0 h 205"/>
                <a:gd name="T80" fmla="*/ 0 w 206"/>
                <a:gd name="T81" fmla="*/ 0 h 205"/>
                <a:gd name="T82" fmla="*/ 0 w 206"/>
                <a:gd name="T83" fmla="*/ 0 h 205"/>
                <a:gd name="T84" fmla="*/ 0 w 206"/>
                <a:gd name="T85" fmla="*/ 0 h 205"/>
                <a:gd name="T86" fmla="*/ 0 w 206"/>
                <a:gd name="T87" fmla="*/ 0 h 205"/>
                <a:gd name="T88" fmla="*/ 0 w 206"/>
                <a:gd name="T89" fmla="*/ 0 h 205"/>
                <a:gd name="T90" fmla="*/ 0 w 206"/>
                <a:gd name="T91" fmla="*/ 0 h 205"/>
                <a:gd name="T92" fmla="*/ 0 w 206"/>
                <a:gd name="T93" fmla="*/ 0 h 205"/>
                <a:gd name="T94" fmla="*/ 0 w 206"/>
                <a:gd name="T95" fmla="*/ 0 h 205"/>
                <a:gd name="T96" fmla="*/ 0 w 206"/>
                <a:gd name="T97" fmla="*/ 0 h 205"/>
                <a:gd name="T98" fmla="*/ 0 w 206"/>
                <a:gd name="T99" fmla="*/ 0 h 205"/>
                <a:gd name="T100" fmla="*/ 0 w 206"/>
                <a:gd name="T101" fmla="*/ 0 h 205"/>
                <a:gd name="T102" fmla="*/ 0 w 206"/>
                <a:gd name="T103" fmla="*/ 0 h 205"/>
                <a:gd name="T104" fmla="*/ 0 w 206"/>
                <a:gd name="T105" fmla="*/ 0 h 205"/>
                <a:gd name="T106" fmla="*/ 0 w 206"/>
                <a:gd name="T107" fmla="*/ 0 h 205"/>
                <a:gd name="T108" fmla="*/ 0 w 206"/>
                <a:gd name="T109" fmla="*/ 0 h 205"/>
                <a:gd name="T110" fmla="*/ 0 w 206"/>
                <a:gd name="T111" fmla="*/ 0 h 205"/>
                <a:gd name="T112" fmla="*/ 0 w 206"/>
                <a:gd name="T113" fmla="*/ 0 h 205"/>
                <a:gd name="T114" fmla="*/ 0 w 206"/>
                <a:gd name="T115" fmla="*/ 0 h 205"/>
                <a:gd name="T116" fmla="*/ 0 w 206"/>
                <a:gd name="T117" fmla="*/ 0 h 205"/>
                <a:gd name="T118" fmla="*/ 0 w 206"/>
                <a:gd name="T119" fmla="*/ 0 h 205"/>
                <a:gd name="T120" fmla="*/ 0 w 206"/>
                <a:gd name="T121" fmla="*/ 0 h 205"/>
                <a:gd name="T122" fmla="*/ 0 w 206"/>
                <a:gd name="T123" fmla="*/ 0 h 205"/>
                <a:gd name="T124" fmla="*/ 0 w 206"/>
                <a:gd name="T125" fmla="*/ 0 h 205"/>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206"/>
                <a:gd name="T190" fmla="*/ 0 h 205"/>
                <a:gd name="T191" fmla="*/ 206 w 206"/>
                <a:gd name="T192" fmla="*/ 205 h 205"/>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206" h="205">
                  <a:moveTo>
                    <a:pt x="0" y="91"/>
                  </a:moveTo>
                  <a:lnTo>
                    <a:pt x="0" y="94"/>
                  </a:lnTo>
                  <a:lnTo>
                    <a:pt x="0" y="96"/>
                  </a:lnTo>
                  <a:lnTo>
                    <a:pt x="0" y="100"/>
                  </a:lnTo>
                  <a:lnTo>
                    <a:pt x="0" y="103"/>
                  </a:lnTo>
                  <a:lnTo>
                    <a:pt x="2" y="121"/>
                  </a:lnTo>
                  <a:lnTo>
                    <a:pt x="6" y="137"/>
                  </a:lnTo>
                  <a:lnTo>
                    <a:pt x="13" y="151"/>
                  </a:lnTo>
                  <a:lnTo>
                    <a:pt x="22" y="166"/>
                  </a:lnTo>
                  <a:lnTo>
                    <a:pt x="29" y="175"/>
                  </a:lnTo>
                  <a:lnTo>
                    <a:pt x="36" y="182"/>
                  </a:lnTo>
                  <a:lnTo>
                    <a:pt x="45" y="187"/>
                  </a:lnTo>
                  <a:lnTo>
                    <a:pt x="54" y="192"/>
                  </a:lnTo>
                  <a:lnTo>
                    <a:pt x="63" y="198"/>
                  </a:lnTo>
                  <a:lnTo>
                    <a:pt x="72" y="201"/>
                  </a:lnTo>
                  <a:lnTo>
                    <a:pt x="81" y="203"/>
                  </a:lnTo>
                  <a:lnTo>
                    <a:pt x="91" y="205"/>
                  </a:lnTo>
                  <a:lnTo>
                    <a:pt x="113" y="205"/>
                  </a:lnTo>
                  <a:lnTo>
                    <a:pt x="132" y="201"/>
                  </a:lnTo>
                  <a:lnTo>
                    <a:pt x="152" y="194"/>
                  </a:lnTo>
                  <a:lnTo>
                    <a:pt x="168" y="183"/>
                  </a:lnTo>
                  <a:lnTo>
                    <a:pt x="182" y="169"/>
                  </a:lnTo>
                  <a:lnTo>
                    <a:pt x="193" y="153"/>
                  </a:lnTo>
                  <a:lnTo>
                    <a:pt x="202" y="135"/>
                  </a:lnTo>
                  <a:lnTo>
                    <a:pt x="206" y="114"/>
                  </a:lnTo>
                  <a:lnTo>
                    <a:pt x="206" y="94"/>
                  </a:lnTo>
                  <a:lnTo>
                    <a:pt x="202" y="73"/>
                  </a:lnTo>
                  <a:lnTo>
                    <a:pt x="195" y="55"/>
                  </a:lnTo>
                  <a:lnTo>
                    <a:pt x="184" y="39"/>
                  </a:lnTo>
                  <a:lnTo>
                    <a:pt x="170" y="25"/>
                  </a:lnTo>
                  <a:lnTo>
                    <a:pt x="154" y="12"/>
                  </a:lnTo>
                  <a:lnTo>
                    <a:pt x="136" y="5"/>
                  </a:lnTo>
                  <a:lnTo>
                    <a:pt x="116" y="0"/>
                  </a:lnTo>
                  <a:lnTo>
                    <a:pt x="95" y="0"/>
                  </a:lnTo>
                  <a:lnTo>
                    <a:pt x="75" y="3"/>
                  </a:lnTo>
                  <a:lnTo>
                    <a:pt x="56" y="10"/>
                  </a:lnTo>
                  <a:lnTo>
                    <a:pt x="40" y="21"/>
                  </a:lnTo>
                  <a:lnTo>
                    <a:pt x="25" y="35"/>
                  </a:lnTo>
                  <a:lnTo>
                    <a:pt x="13" y="51"/>
                  </a:lnTo>
                  <a:lnTo>
                    <a:pt x="6" y="69"/>
                  </a:lnTo>
                  <a:lnTo>
                    <a:pt x="0" y="91"/>
                  </a:lnTo>
                  <a:close/>
                  <a:moveTo>
                    <a:pt x="104" y="107"/>
                  </a:moveTo>
                  <a:lnTo>
                    <a:pt x="102" y="107"/>
                  </a:lnTo>
                  <a:lnTo>
                    <a:pt x="100" y="105"/>
                  </a:lnTo>
                  <a:lnTo>
                    <a:pt x="100" y="103"/>
                  </a:lnTo>
                  <a:lnTo>
                    <a:pt x="98" y="103"/>
                  </a:lnTo>
                  <a:lnTo>
                    <a:pt x="98" y="101"/>
                  </a:lnTo>
                  <a:lnTo>
                    <a:pt x="100" y="100"/>
                  </a:lnTo>
                  <a:lnTo>
                    <a:pt x="102" y="100"/>
                  </a:lnTo>
                  <a:lnTo>
                    <a:pt x="102" y="98"/>
                  </a:lnTo>
                  <a:lnTo>
                    <a:pt x="104" y="98"/>
                  </a:lnTo>
                  <a:lnTo>
                    <a:pt x="106" y="98"/>
                  </a:lnTo>
                  <a:lnTo>
                    <a:pt x="106" y="100"/>
                  </a:lnTo>
                  <a:lnTo>
                    <a:pt x="107" y="101"/>
                  </a:lnTo>
                  <a:lnTo>
                    <a:pt x="107" y="103"/>
                  </a:lnTo>
                  <a:lnTo>
                    <a:pt x="107" y="105"/>
                  </a:lnTo>
                  <a:lnTo>
                    <a:pt x="106" y="105"/>
                  </a:lnTo>
                  <a:lnTo>
                    <a:pt x="106" y="107"/>
                  </a:lnTo>
                  <a:lnTo>
                    <a:pt x="104" y="107"/>
                  </a:lnTo>
                  <a:close/>
                </a:path>
              </a:pathLst>
            </a:custGeom>
            <a:solidFill>
              <a:srgbClr val="FFFFFF"/>
            </a:solidFill>
            <a:ln w="9525">
              <a:noFill/>
              <a:round/>
              <a:headEnd/>
              <a:tailEnd/>
            </a:ln>
          </p:spPr>
          <p:txBody>
            <a:bodyPr/>
            <a:lstStyle/>
            <a:p>
              <a:endParaRPr lang="ja-JP" altLang="en-US"/>
            </a:p>
          </p:txBody>
        </p:sp>
        <p:sp>
          <p:nvSpPr>
            <p:cNvPr id="101" name="Freeform 63"/>
            <p:cNvSpPr>
              <a:spLocks/>
            </p:cNvSpPr>
            <p:nvPr/>
          </p:nvSpPr>
          <p:spPr bwMode="auto">
            <a:xfrm>
              <a:off x="2439" y="2415"/>
              <a:ext cx="203" cy="266"/>
            </a:xfrm>
            <a:custGeom>
              <a:avLst/>
              <a:gdLst>
                <a:gd name="T0" fmla="*/ 1 w 405"/>
                <a:gd name="T1" fmla="*/ 1 h 532"/>
                <a:gd name="T2" fmla="*/ 0 w 405"/>
                <a:gd name="T3" fmla="*/ 1 h 532"/>
                <a:gd name="T4" fmla="*/ 1 w 405"/>
                <a:gd name="T5" fmla="*/ 1 h 532"/>
                <a:gd name="T6" fmla="*/ 1 w 405"/>
                <a:gd name="T7" fmla="*/ 1 h 532"/>
                <a:gd name="T8" fmla="*/ 1 w 405"/>
                <a:gd name="T9" fmla="*/ 1 h 532"/>
                <a:gd name="T10" fmla="*/ 1 w 405"/>
                <a:gd name="T11" fmla="*/ 0 h 532"/>
                <a:gd name="T12" fmla="*/ 1 w 405"/>
                <a:gd name="T13" fmla="*/ 1 h 532"/>
                <a:gd name="T14" fmla="*/ 0 60000 65536"/>
                <a:gd name="T15" fmla="*/ 0 60000 65536"/>
                <a:gd name="T16" fmla="*/ 0 60000 65536"/>
                <a:gd name="T17" fmla="*/ 0 60000 65536"/>
                <a:gd name="T18" fmla="*/ 0 60000 65536"/>
                <a:gd name="T19" fmla="*/ 0 60000 65536"/>
                <a:gd name="T20" fmla="*/ 0 60000 65536"/>
                <a:gd name="T21" fmla="*/ 0 w 405"/>
                <a:gd name="T22" fmla="*/ 0 h 532"/>
                <a:gd name="T23" fmla="*/ 405 w 405"/>
                <a:gd name="T24" fmla="*/ 532 h 5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05" h="532">
                  <a:moveTo>
                    <a:pt x="116" y="209"/>
                  </a:moveTo>
                  <a:lnTo>
                    <a:pt x="0" y="475"/>
                  </a:lnTo>
                  <a:lnTo>
                    <a:pt x="87" y="532"/>
                  </a:lnTo>
                  <a:lnTo>
                    <a:pt x="289" y="325"/>
                  </a:lnTo>
                  <a:lnTo>
                    <a:pt x="405" y="59"/>
                  </a:lnTo>
                  <a:lnTo>
                    <a:pt x="317" y="0"/>
                  </a:lnTo>
                  <a:lnTo>
                    <a:pt x="116" y="209"/>
                  </a:lnTo>
                  <a:close/>
                </a:path>
              </a:pathLst>
            </a:custGeom>
            <a:solidFill>
              <a:srgbClr val="000000"/>
            </a:solidFill>
            <a:ln w="9525">
              <a:noFill/>
              <a:round/>
              <a:headEnd/>
              <a:tailEnd/>
            </a:ln>
          </p:spPr>
          <p:txBody>
            <a:bodyPr/>
            <a:lstStyle/>
            <a:p>
              <a:endParaRPr lang="ja-JP" altLang="en-US"/>
            </a:p>
          </p:txBody>
        </p:sp>
        <p:sp>
          <p:nvSpPr>
            <p:cNvPr id="102" name="Freeform 64"/>
            <p:cNvSpPr>
              <a:spLocks/>
            </p:cNvSpPr>
            <p:nvPr/>
          </p:nvSpPr>
          <p:spPr bwMode="auto">
            <a:xfrm>
              <a:off x="2408" y="2447"/>
              <a:ext cx="265" cy="201"/>
            </a:xfrm>
            <a:custGeom>
              <a:avLst/>
              <a:gdLst>
                <a:gd name="T0" fmla="*/ 1 w 530"/>
                <a:gd name="T1" fmla="*/ 0 h 403"/>
                <a:gd name="T2" fmla="*/ 1 w 530"/>
                <a:gd name="T3" fmla="*/ 0 h 403"/>
                <a:gd name="T4" fmla="*/ 1 w 530"/>
                <a:gd name="T5" fmla="*/ 0 h 403"/>
                <a:gd name="T6" fmla="*/ 1 w 530"/>
                <a:gd name="T7" fmla="*/ 0 h 403"/>
                <a:gd name="T8" fmla="*/ 1 w 530"/>
                <a:gd name="T9" fmla="*/ 0 h 403"/>
                <a:gd name="T10" fmla="*/ 0 w 530"/>
                <a:gd name="T11" fmla="*/ 0 h 403"/>
                <a:gd name="T12" fmla="*/ 1 w 530"/>
                <a:gd name="T13" fmla="*/ 0 h 403"/>
                <a:gd name="T14" fmla="*/ 0 60000 65536"/>
                <a:gd name="T15" fmla="*/ 0 60000 65536"/>
                <a:gd name="T16" fmla="*/ 0 60000 65536"/>
                <a:gd name="T17" fmla="*/ 0 60000 65536"/>
                <a:gd name="T18" fmla="*/ 0 60000 65536"/>
                <a:gd name="T19" fmla="*/ 0 60000 65536"/>
                <a:gd name="T20" fmla="*/ 0 60000 65536"/>
                <a:gd name="T21" fmla="*/ 0 w 530"/>
                <a:gd name="T22" fmla="*/ 0 h 403"/>
                <a:gd name="T23" fmla="*/ 530 w 530"/>
                <a:gd name="T24" fmla="*/ 403 h 40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30" h="403">
                  <a:moveTo>
                    <a:pt x="207" y="287"/>
                  </a:moveTo>
                  <a:lnTo>
                    <a:pt x="473" y="403"/>
                  </a:lnTo>
                  <a:lnTo>
                    <a:pt x="530" y="317"/>
                  </a:lnTo>
                  <a:lnTo>
                    <a:pt x="323" y="116"/>
                  </a:lnTo>
                  <a:lnTo>
                    <a:pt x="57" y="0"/>
                  </a:lnTo>
                  <a:lnTo>
                    <a:pt x="0" y="85"/>
                  </a:lnTo>
                  <a:lnTo>
                    <a:pt x="207" y="287"/>
                  </a:lnTo>
                  <a:close/>
                </a:path>
              </a:pathLst>
            </a:custGeom>
            <a:solidFill>
              <a:srgbClr val="000000"/>
            </a:solidFill>
            <a:ln w="9525">
              <a:noFill/>
              <a:round/>
              <a:headEnd/>
              <a:tailEnd/>
            </a:ln>
          </p:spPr>
          <p:txBody>
            <a:bodyPr/>
            <a:lstStyle/>
            <a:p>
              <a:endParaRPr lang="ja-JP" altLang="en-US"/>
            </a:p>
          </p:txBody>
        </p:sp>
        <p:sp>
          <p:nvSpPr>
            <p:cNvPr id="103" name="Freeform 65"/>
            <p:cNvSpPr>
              <a:spLocks/>
            </p:cNvSpPr>
            <p:nvPr/>
          </p:nvSpPr>
          <p:spPr bwMode="auto">
            <a:xfrm>
              <a:off x="2488" y="2403"/>
              <a:ext cx="105" cy="289"/>
            </a:xfrm>
            <a:custGeom>
              <a:avLst/>
              <a:gdLst>
                <a:gd name="T0" fmla="*/ 0 w 211"/>
                <a:gd name="T1" fmla="*/ 1 h 578"/>
                <a:gd name="T2" fmla="*/ 0 w 211"/>
                <a:gd name="T3" fmla="*/ 1 h 578"/>
                <a:gd name="T4" fmla="*/ 0 w 211"/>
                <a:gd name="T5" fmla="*/ 1 h 578"/>
                <a:gd name="T6" fmla="*/ 0 w 211"/>
                <a:gd name="T7" fmla="*/ 1 h 578"/>
                <a:gd name="T8" fmla="*/ 0 w 211"/>
                <a:gd name="T9" fmla="*/ 0 h 578"/>
                <a:gd name="T10" fmla="*/ 0 w 211"/>
                <a:gd name="T11" fmla="*/ 1 h 578"/>
                <a:gd name="T12" fmla="*/ 0 w 211"/>
                <a:gd name="T13" fmla="*/ 1 h 578"/>
                <a:gd name="T14" fmla="*/ 0 60000 65536"/>
                <a:gd name="T15" fmla="*/ 0 60000 65536"/>
                <a:gd name="T16" fmla="*/ 0 60000 65536"/>
                <a:gd name="T17" fmla="*/ 0 60000 65536"/>
                <a:gd name="T18" fmla="*/ 0 60000 65536"/>
                <a:gd name="T19" fmla="*/ 0 60000 65536"/>
                <a:gd name="T20" fmla="*/ 0 60000 65536"/>
                <a:gd name="T21" fmla="*/ 0 w 211"/>
                <a:gd name="T22" fmla="*/ 0 h 578"/>
                <a:gd name="T23" fmla="*/ 211 w 211"/>
                <a:gd name="T24" fmla="*/ 578 h 57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1" h="578">
                  <a:moveTo>
                    <a:pt x="4" y="309"/>
                  </a:moveTo>
                  <a:lnTo>
                    <a:pt x="109" y="578"/>
                  </a:lnTo>
                  <a:lnTo>
                    <a:pt x="211" y="559"/>
                  </a:lnTo>
                  <a:lnTo>
                    <a:pt x="207" y="270"/>
                  </a:lnTo>
                  <a:lnTo>
                    <a:pt x="102" y="0"/>
                  </a:lnTo>
                  <a:lnTo>
                    <a:pt x="0" y="20"/>
                  </a:lnTo>
                  <a:lnTo>
                    <a:pt x="4" y="309"/>
                  </a:lnTo>
                  <a:close/>
                </a:path>
              </a:pathLst>
            </a:custGeom>
            <a:solidFill>
              <a:srgbClr val="000000"/>
            </a:solidFill>
            <a:ln w="9525">
              <a:noFill/>
              <a:round/>
              <a:headEnd/>
              <a:tailEnd/>
            </a:ln>
          </p:spPr>
          <p:txBody>
            <a:bodyPr/>
            <a:lstStyle/>
            <a:p>
              <a:endParaRPr lang="ja-JP" altLang="en-US"/>
            </a:p>
          </p:txBody>
        </p:sp>
        <p:sp>
          <p:nvSpPr>
            <p:cNvPr id="104" name="Freeform 66"/>
            <p:cNvSpPr>
              <a:spLocks/>
            </p:cNvSpPr>
            <p:nvPr/>
          </p:nvSpPr>
          <p:spPr bwMode="auto">
            <a:xfrm>
              <a:off x="2396" y="2495"/>
              <a:ext cx="289" cy="105"/>
            </a:xfrm>
            <a:custGeom>
              <a:avLst/>
              <a:gdLst>
                <a:gd name="T0" fmla="*/ 0 w 579"/>
                <a:gd name="T1" fmla="*/ 0 h 211"/>
                <a:gd name="T2" fmla="*/ 1 w 579"/>
                <a:gd name="T3" fmla="*/ 0 h 211"/>
                <a:gd name="T4" fmla="*/ 1 w 579"/>
                <a:gd name="T5" fmla="*/ 0 h 211"/>
                <a:gd name="T6" fmla="*/ 0 w 579"/>
                <a:gd name="T7" fmla="*/ 0 h 211"/>
                <a:gd name="T8" fmla="*/ 0 w 579"/>
                <a:gd name="T9" fmla="*/ 0 h 211"/>
                <a:gd name="T10" fmla="*/ 0 w 579"/>
                <a:gd name="T11" fmla="*/ 0 h 211"/>
                <a:gd name="T12" fmla="*/ 0 w 579"/>
                <a:gd name="T13" fmla="*/ 0 h 211"/>
                <a:gd name="T14" fmla="*/ 0 60000 65536"/>
                <a:gd name="T15" fmla="*/ 0 60000 65536"/>
                <a:gd name="T16" fmla="*/ 0 60000 65536"/>
                <a:gd name="T17" fmla="*/ 0 60000 65536"/>
                <a:gd name="T18" fmla="*/ 0 60000 65536"/>
                <a:gd name="T19" fmla="*/ 0 60000 65536"/>
                <a:gd name="T20" fmla="*/ 0 60000 65536"/>
                <a:gd name="T21" fmla="*/ 0 w 579"/>
                <a:gd name="T22" fmla="*/ 0 h 211"/>
                <a:gd name="T23" fmla="*/ 579 w 579"/>
                <a:gd name="T24" fmla="*/ 211 h 21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79" h="211">
                  <a:moveTo>
                    <a:pt x="309" y="207"/>
                  </a:moveTo>
                  <a:lnTo>
                    <a:pt x="579" y="102"/>
                  </a:lnTo>
                  <a:lnTo>
                    <a:pt x="559" y="0"/>
                  </a:lnTo>
                  <a:lnTo>
                    <a:pt x="270" y="4"/>
                  </a:lnTo>
                  <a:lnTo>
                    <a:pt x="0" y="109"/>
                  </a:lnTo>
                  <a:lnTo>
                    <a:pt x="20" y="211"/>
                  </a:lnTo>
                  <a:lnTo>
                    <a:pt x="309" y="207"/>
                  </a:lnTo>
                  <a:close/>
                </a:path>
              </a:pathLst>
            </a:custGeom>
            <a:solidFill>
              <a:srgbClr val="000000"/>
            </a:solidFill>
            <a:ln w="9525">
              <a:noFill/>
              <a:round/>
              <a:headEnd/>
              <a:tailEnd/>
            </a:ln>
          </p:spPr>
          <p:txBody>
            <a:bodyPr/>
            <a:lstStyle/>
            <a:p>
              <a:endParaRPr lang="ja-JP" altLang="en-US"/>
            </a:p>
          </p:txBody>
        </p:sp>
        <p:sp>
          <p:nvSpPr>
            <p:cNvPr id="105" name="Freeform 67"/>
            <p:cNvSpPr>
              <a:spLocks/>
            </p:cNvSpPr>
            <p:nvPr/>
          </p:nvSpPr>
          <p:spPr bwMode="auto">
            <a:xfrm>
              <a:off x="2437" y="2444"/>
              <a:ext cx="208" cy="207"/>
            </a:xfrm>
            <a:custGeom>
              <a:avLst/>
              <a:gdLst>
                <a:gd name="T0" fmla="*/ 1 w 416"/>
                <a:gd name="T1" fmla="*/ 1 h 414"/>
                <a:gd name="T2" fmla="*/ 1 w 416"/>
                <a:gd name="T3" fmla="*/ 1 h 414"/>
                <a:gd name="T4" fmla="*/ 1 w 416"/>
                <a:gd name="T5" fmla="*/ 1 h 414"/>
                <a:gd name="T6" fmla="*/ 0 w 416"/>
                <a:gd name="T7" fmla="*/ 1 h 414"/>
                <a:gd name="T8" fmla="*/ 1 w 416"/>
                <a:gd name="T9" fmla="*/ 1 h 414"/>
                <a:gd name="T10" fmla="*/ 1 w 416"/>
                <a:gd name="T11" fmla="*/ 1 h 414"/>
                <a:gd name="T12" fmla="*/ 1 w 416"/>
                <a:gd name="T13" fmla="*/ 1 h 414"/>
                <a:gd name="T14" fmla="*/ 1 w 416"/>
                <a:gd name="T15" fmla="*/ 1 h 414"/>
                <a:gd name="T16" fmla="*/ 1 w 416"/>
                <a:gd name="T17" fmla="*/ 1 h 414"/>
                <a:gd name="T18" fmla="*/ 1 w 416"/>
                <a:gd name="T19" fmla="*/ 1 h 414"/>
                <a:gd name="T20" fmla="*/ 1 w 416"/>
                <a:gd name="T21" fmla="*/ 1 h 414"/>
                <a:gd name="T22" fmla="*/ 1 w 416"/>
                <a:gd name="T23" fmla="*/ 1 h 414"/>
                <a:gd name="T24" fmla="*/ 1 w 416"/>
                <a:gd name="T25" fmla="*/ 1 h 414"/>
                <a:gd name="T26" fmla="*/ 1 w 416"/>
                <a:gd name="T27" fmla="*/ 1 h 414"/>
                <a:gd name="T28" fmla="*/ 1 w 416"/>
                <a:gd name="T29" fmla="*/ 1 h 414"/>
                <a:gd name="T30" fmla="*/ 1 w 416"/>
                <a:gd name="T31" fmla="*/ 1 h 414"/>
                <a:gd name="T32" fmla="*/ 1 w 416"/>
                <a:gd name="T33" fmla="*/ 1 h 414"/>
                <a:gd name="T34" fmla="*/ 1 w 416"/>
                <a:gd name="T35" fmla="*/ 1 h 414"/>
                <a:gd name="T36" fmla="*/ 1 w 416"/>
                <a:gd name="T37" fmla="*/ 1 h 414"/>
                <a:gd name="T38" fmla="*/ 1 w 416"/>
                <a:gd name="T39" fmla="*/ 1 h 414"/>
                <a:gd name="T40" fmla="*/ 1 w 416"/>
                <a:gd name="T41" fmla="*/ 1 h 414"/>
                <a:gd name="T42" fmla="*/ 1 w 416"/>
                <a:gd name="T43" fmla="*/ 1 h 414"/>
                <a:gd name="T44" fmla="*/ 1 w 416"/>
                <a:gd name="T45" fmla="*/ 1 h 414"/>
                <a:gd name="T46" fmla="*/ 1 w 416"/>
                <a:gd name="T47" fmla="*/ 1 h 414"/>
                <a:gd name="T48" fmla="*/ 1 w 416"/>
                <a:gd name="T49" fmla="*/ 1 h 414"/>
                <a:gd name="T50" fmla="*/ 1 w 416"/>
                <a:gd name="T51" fmla="*/ 1 h 414"/>
                <a:gd name="T52" fmla="*/ 1 w 416"/>
                <a:gd name="T53" fmla="*/ 1 h 414"/>
                <a:gd name="T54" fmla="*/ 1 w 416"/>
                <a:gd name="T55" fmla="*/ 1 h 414"/>
                <a:gd name="T56" fmla="*/ 1 w 416"/>
                <a:gd name="T57" fmla="*/ 1 h 414"/>
                <a:gd name="T58" fmla="*/ 1 w 416"/>
                <a:gd name="T59" fmla="*/ 1 h 414"/>
                <a:gd name="T60" fmla="*/ 1 w 416"/>
                <a:gd name="T61" fmla="*/ 1 h 414"/>
                <a:gd name="T62" fmla="*/ 1 w 416"/>
                <a:gd name="T63" fmla="*/ 1 h 414"/>
                <a:gd name="T64" fmla="*/ 1 w 416"/>
                <a:gd name="T65" fmla="*/ 1 h 414"/>
                <a:gd name="T66" fmla="*/ 1 w 416"/>
                <a:gd name="T67" fmla="*/ 1 h 414"/>
                <a:gd name="T68" fmla="*/ 1 w 416"/>
                <a:gd name="T69" fmla="*/ 1 h 414"/>
                <a:gd name="T70" fmla="*/ 1 w 416"/>
                <a:gd name="T71" fmla="*/ 1 h 414"/>
                <a:gd name="T72" fmla="*/ 1 w 416"/>
                <a:gd name="T73" fmla="*/ 1 h 414"/>
                <a:gd name="T74" fmla="*/ 1 w 416"/>
                <a:gd name="T75" fmla="*/ 1 h 414"/>
                <a:gd name="T76" fmla="*/ 1 w 416"/>
                <a:gd name="T77" fmla="*/ 0 h 414"/>
                <a:gd name="T78" fmla="*/ 1 w 416"/>
                <a:gd name="T79" fmla="*/ 1 h 414"/>
                <a:gd name="T80" fmla="*/ 1 w 416"/>
                <a:gd name="T81" fmla="*/ 1 h 414"/>
                <a:gd name="T82" fmla="*/ 1 w 416"/>
                <a:gd name="T83" fmla="*/ 1 h 414"/>
                <a:gd name="T84" fmla="*/ 1 w 416"/>
                <a:gd name="T85" fmla="*/ 1 h 414"/>
                <a:gd name="T86" fmla="*/ 1 w 416"/>
                <a:gd name="T87" fmla="*/ 1 h 414"/>
                <a:gd name="T88" fmla="*/ 1 w 416"/>
                <a:gd name="T89" fmla="*/ 1 h 414"/>
                <a:gd name="T90" fmla="*/ 1 w 416"/>
                <a:gd name="T91" fmla="*/ 1 h 414"/>
                <a:gd name="T92" fmla="*/ 1 w 416"/>
                <a:gd name="T93" fmla="*/ 1 h 414"/>
                <a:gd name="T94" fmla="*/ 1 w 416"/>
                <a:gd name="T95" fmla="*/ 1 h 414"/>
                <a:gd name="T96" fmla="*/ 1 w 416"/>
                <a:gd name="T97" fmla="*/ 1 h 414"/>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416"/>
                <a:gd name="T148" fmla="*/ 0 h 414"/>
                <a:gd name="T149" fmla="*/ 416 w 416"/>
                <a:gd name="T150" fmla="*/ 414 h 414"/>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416" h="414">
                  <a:moveTo>
                    <a:pt x="36" y="91"/>
                  </a:moveTo>
                  <a:lnTo>
                    <a:pt x="16" y="129"/>
                  </a:lnTo>
                  <a:lnTo>
                    <a:pt x="4" y="168"/>
                  </a:lnTo>
                  <a:lnTo>
                    <a:pt x="0" y="207"/>
                  </a:lnTo>
                  <a:lnTo>
                    <a:pt x="6" y="248"/>
                  </a:lnTo>
                  <a:lnTo>
                    <a:pt x="16" y="286"/>
                  </a:lnTo>
                  <a:lnTo>
                    <a:pt x="36" y="321"/>
                  </a:lnTo>
                  <a:lnTo>
                    <a:pt x="61" y="354"/>
                  </a:lnTo>
                  <a:lnTo>
                    <a:pt x="93" y="380"/>
                  </a:lnTo>
                  <a:lnTo>
                    <a:pt x="111" y="391"/>
                  </a:lnTo>
                  <a:lnTo>
                    <a:pt x="131" y="400"/>
                  </a:lnTo>
                  <a:lnTo>
                    <a:pt x="148" y="407"/>
                  </a:lnTo>
                  <a:lnTo>
                    <a:pt x="168" y="411"/>
                  </a:lnTo>
                  <a:lnTo>
                    <a:pt x="189" y="414"/>
                  </a:lnTo>
                  <a:lnTo>
                    <a:pt x="209" y="414"/>
                  </a:lnTo>
                  <a:lnTo>
                    <a:pt x="229" y="414"/>
                  </a:lnTo>
                  <a:lnTo>
                    <a:pt x="248" y="411"/>
                  </a:lnTo>
                  <a:lnTo>
                    <a:pt x="268" y="405"/>
                  </a:lnTo>
                  <a:lnTo>
                    <a:pt x="286" y="400"/>
                  </a:lnTo>
                  <a:lnTo>
                    <a:pt x="304" y="391"/>
                  </a:lnTo>
                  <a:lnTo>
                    <a:pt x="322" y="380"/>
                  </a:lnTo>
                  <a:lnTo>
                    <a:pt x="338" y="370"/>
                  </a:lnTo>
                  <a:lnTo>
                    <a:pt x="354" y="355"/>
                  </a:lnTo>
                  <a:lnTo>
                    <a:pt x="368" y="339"/>
                  </a:lnTo>
                  <a:lnTo>
                    <a:pt x="380" y="323"/>
                  </a:lnTo>
                  <a:lnTo>
                    <a:pt x="400" y="286"/>
                  </a:lnTo>
                  <a:lnTo>
                    <a:pt x="413" y="248"/>
                  </a:lnTo>
                  <a:lnTo>
                    <a:pt x="416" y="207"/>
                  </a:lnTo>
                  <a:lnTo>
                    <a:pt x="411" y="168"/>
                  </a:lnTo>
                  <a:lnTo>
                    <a:pt x="400" y="131"/>
                  </a:lnTo>
                  <a:lnTo>
                    <a:pt x="380" y="95"/>
                  </a:lnTo>
                  <a:lnTo>
                    <a:pt x="355" y="63"/>
                  </a:lnTo>
                  <a:lnTo>
                    <a:pt x="323" y="36"/>
                  </a:lnTo>
                  <a:lnTo>
                    <a:pt x="306" y="25"/>
                  </a:lnTo>
                  <a:lnTo>
                    <a:pt x="286" y="16"/>
                  </a:lnTo>
                  <a:lnTo>
                    <a:pt x="268" y="9"/>
                  </a:lnTo>
                  <a:lnTo>
                    <a:pt x="248" y="4"/>
                  </a:lnTo>
                  <a:lnTo>
                    <a:pt x="227" y="2"/>
                  </a:lnTo>
                  <a:lnTo>
                    <a:pt x="207" y="0"/>
                  </a:lnTo>
                  <a:lnTo>
                    <a:pt x="188" y="2"/>
                  </a:lnTo>
                  <a:lnTo>
                    <a:pt x="168" y="4"/>
                  </a:lnTo>
                  <a:lnTo>
                    <a:pt x="148" y="9"/>
                  </a:lnTo>
                  <a:lnTo>
                    <a:pt x="131" y="15"/>
                  </a:lnTo>
                  <a:lnTo>
                    <a:pt x="113" y="23"/>
                  </a:lnTo>
                  <a:lnTo>
                    <a:pt x="95" y="34"/>
                  </a:lnTo>
                  <a:lnTo>
                    <a:pt x="79" y="45"/>
                  </a:lnTo>
                  <a:lnTo>
                    <a:pt x="63" y="59"/>
                  </a:lnTo>
                  <a:lnTo>
                    <a:pt x="48" y="75"/>
                  </a:lnTo>
                  <a:lnTo>
                    <a:pt x="36" y="91"/>
                  </a:lnTo>
                  <a:close/>
                </a:path>
              </a:pathLst>
            </a:custGeom>
            <a:solidFill>
              <a:srgbClr val="3F9EFF"/>
            </a:solidFill>
            <a:ln w="9525">
              <a:noFill/>
              <a:round/>
              <a:headEnd/>
              <a:tailEnd/>
            </a:ln>
          </p:spPr>
          <p:txBody>
            <a:bodyPr/>
            <a:lstStyle/>
            <a:p>
              <a:endParaRPr lang="ja-JP" altLang="en-US"/>
            </a:p>
          </p:txBody>
        </p:sp>
        <p:sp>
          <p:nvSpPr>
            <p:cNvPr id="106" name="Freeform 68"/>
            <p:cNvSpPr>
              <a:spLocks noEditPoints="1"/>
            </p:cNvSpPr>
            <p:nvPr/>
          </p:nvSpPr>
          <p:spPr bwMode="auto">
            <a:xfrm>
              <a:off x="2428" y="2435"/>
              <a:ext cx="226" cy="226"/>
            </a:xfrm>
            <a:custGeom>
              <a:avLst/>
              <a:gdLst>
                <a:gd name="T0" fmla="*/ 1 w 452"/>
                <a:gd name="T1" fmla="*/ 1 h 452"/>
                <a:gd name="T2" fmla="*/ 1 w 452"/>
                <a:gd name="T3" fmla="*/ 1 h 452"/>
                <a:gd name="T4" fmla="*/ 1 w 452"/>
                <a:gd name="T5" fmla="*/ 1 h 452"/>
                <a:gd name="T6" fmla="*/ 1 w 452"/>
                <a:gd name="T7" fmla="*/ 1 h 452"/>
                <a:gd name="T8" fmla="*/ 1 w 452"/>
                <a:gd name="T9" fmla="*/ 1 h 452"/>
                <a:gd name="T10" fmla="*/ 1 w 452"/>
                <a:gd name="T11" fmla="*/ 1 h 452"/>
                <a:gd name="T12" fmla="*/ 1 w 452"/>
                <a:gd name="T13" fmla="*/ 1 h 452"/>
                <a:gd name="T14" fmla="*/ 1 w 452"/>
                <a:gd name="T15" fmla="*/ 1 h 452"/>
                <a:gd name="T16" fmla="*/ 1 w 452"/>
                <a:gd name="T17" fmla="*/ 1 h 452"/>
                <a:gd name="T18" fmla="*/ 1 w 452"/>
                <a:gd name="T19" fmla="*/ 1 h 452"/>
                <a:gd name="T20" fmla="*/ 1 w 452"/>
                <a:gd name="T21" fmla="*/ 1 h 452"/>
                <a:gd name="T22" fmla="*/ 1 w 452"/>
                <a:gd name="T23" fmla="*/ 1 h 452"/>
                <a:gd name="T24" fmla="*/ 1 w 452"/>
                <a:gd name="T25" fmla="*/ 1 h 452"/>
                <a:gd name="T26" fmla="*/ 1 w 452"/>
                <a:gd name="T27" fmla="*/ 1 h 452"/>
                <a:gd name="T28" fmla="*/ 1 w 452"/>
                <a:gd name="T29" fmla="*/ 1 h 452"/>
                <a:gd name="T30" fmla="*/ 1 w 452"/>
                <a:gd name="T31" fmla="*/ 1 h 452"/>
                <a:gd name="T32" fmla="*/ 1 w 452"/>
                <a:gd name="T33" fmla="*/ 1 h 452"/>
                <a:gd name="T34" fmla="*/ 1 w 452"/>
                <a:gd name="T35" fmla="*/ 1 h 452"/>
                <a:gd name="T36" fmla="*/ 1 w 452"/>
                <a:gd name="T37" fmla="*/ 1 h 452"/>
                <a:gd name="T38" fmla="*/ 1 w 452"/>
                <a:gd name="T39" fmla="*/ 1 h 452"/>
                <a:gd name="T40" fmla="*/ 1 w 452"/>
                <a:gd name="T41" fmla="*/ 1 h 452"/>
                <a:gd name="T42" fmla="*/ 1 w 452"/>
                <a:gd name="T43" fmla="*/ 1 h 452"/>
                <a:gd name="T44" fmla="*/ 1 w 452"/>
                <a:gd name="T45" fmla="*/ 1 h 452"/>
                <a:gd name="T46" fmla="*/ 1 w 452"/>
                <a:gd name="T47" fmla="*/ 0 h 452"/>
                <a:gd name="T48" fmla="*/ 1 w 452"/>
                <a:gd name="T49" fmla="*/ 1 h 452"/>
                <a:gd name="T50" fmla="*/ 1 w 452"/>
                <a:gd name="T51" fmla="*/ 1 h 452"/>
                <a:gd name="T52" fmla="*/ 1 w 452"/>
                <a:gd name="T53" fmla="*/ 1 h 452"/>
                <a:gd name="T54" fmla="*/ 1 w 452"/>
                <a:gd name="T55" fmla="*/ 1 h 452"/>
                <a:gd name="T56" fmla="*/ 1 w 452"/>
                <a:gd name="T57" fmla="*/ 1 h 452"/>
                <a:gd name="T58" fmla="*/ 1 w 452"/>
                <a:gd name="T59" fmla="*/ 1 h 452"/>
                <a:gd name="T60" fmla="*/ 1 w 452"/>
                <a:gd name="T61" fmla="*/ 1 h 452"/>
                <a:gd name="T62" fmla="*/ 1 w 452"/>
                <a:gd name="T63" fmla="*/ 1 h 452"/>
                <a:gd name="T64" fmla="*/ 1 w 452"/>
                <a:gd name="T65" fmla="*/ 1 h 452"/>
                <a:gd name="T66" fmla="*/ 1 w 452"/>
                <a:gd name="T67" fmla="*/ 1 h 452"/>
                <a:gd name="T68" fmla="*/ 1 w 452"/>
                <a:gd name="T69" fmla="*/ 1 h 452"/>
                <a:gd name="T70" fmla="*/ 1 w 452"/>
                <a:gd name="T71" fmla="*/ 1 h 452"/>
                <a:gd name="T72" fmla="*/ 1 w 452"/>
                <a:gd name="T73" fmla="*/ 1 h 452"/>
                <a:gd name="T74" fmla="*/ 1 w 452"/>
                <a:gd name="T75" fmla="*/ 1 h 452"/>
                <a:gd name="T76" fmla="*/ 1 w 452"/>
                <a:gd name="T77" fmla="*/ 1 h 452"/>
                <a:gd name="T78" fmla="*/ 1 w 452"/>
                <a:gd name="T79" fmla="*/ 1 h 452"/>
                <a:gd name="T80" fmla="*/ 1 w 452"/>
                <a:gd name="T81" fmla="*/ 1 h 452"/>
                <a:gd name="T82" fmla="*/ 1 w 452"/>
                <a:gd name="T83" fmla="*/ 1 h 452"/>
                <a:gd name="T84" fmla="*/ 1 w 452"/>
                <a:gd name="T85" fmla="*/ 1 h 452"/>
                <a:gd name="T86" fmla="*/ 1 w 452"/>
                <a:gd name="T87" fmla="*/ 1 h 452"/>
                <a:gd name="T88" fmla="*/ 1 w 452"/>
                <a:gd name="T89" fmla="*/ 1 h 452"/>
                <a:gd name="T90" fmla="*/ 1 w 452"/>
                <a:gd name="T91" fmla="*/ 1 h 452"/>
                <a:gd name="T92" fmla="*/ 1 w 452"/>
                <a:gd name="T93" fmla="*/ 1 h 452"/>
                <a:gd name="T94" fmla="*/ 1 w 452"/>
                <a:gd name="T95" fmla="*/ 1 h 452"/>
                <a:gd name="T96" fmla="*/ 1 w 452"/>
                <a:gd name="T97" fmla="*/ 1 h 452"/>
                <a:gd name="T98" fmla="*/ 1 w 452"/>
                <a:gd name="T99" fmla="*/ 1 h 452"/>
                <a:gd name="T100" fmla="*/ 1 w 452"/>
                <a:gd name="T101" fmla="*/ 1 h 452"/>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452"/>
                <a:gd name="T154" fmla="*/ 0 h 452"/>
                <a:gd name="T155" fmla="*/ 452 w 452"/>
                <a:gd name="T156" fmla="*/ 452 h 452"/>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452" h="452">
                  <a:moveTo>
                    <a:pt x="182" y="4"/>
                  </a:moveTo>
                  <a:lnTo>
                    <a:pt x="161" y="9"/>
                  </a:lnTo>
                  <a:lnTo>
                    <a:pt x="140" y="16"/>
                  </a:lnTo>
                  <a:lnTo>
                    <a:pt x="120" y="27"/>
                  </a:lnTo>
                  <a:lnTo>
                    <a:pt x="100" y="38"/>
                  </a:lnTo>
                  <a:lnTo>
                    <a:pt x="83" y="50"/>
                  </a:lnTo>
                  <a:lnTo>
                    <a:pt x="66" y="66"/>
                  </a:lnTo>
                  <a:lnTo>
                    <a:pt x="52" y="82"/>
                  </a:lnTo>
                  <a:lnTo>
                    <a:pt x="38" y="100"/>
                  </a:lnTo>
                  <a:lnTo>
                    <a:pt x="16" y="141"/>
                  </a:lnTo>
                  <a:lnTo>
                    <a:pt x="4" y="182"/>
                  </a:lnTo>
                  <a:lnTo>
                    <a:pt x="0" y="227"/>
                  </a:lnTo>
                  <a:lnTo>
                    <a:pt x="6" y="270"/>
                  </a:lnTo>
                  <a:lnTo>
                    <a:pt x="16" y="311"/>
                  </a:lnTo>
                  <a:lnTo>
                    <a:pt x="38" y="348"/>
                  </a:lnTo>
                  <a:lnTo>
                    <a:pt x="65" y="384"/>
                  </a:lnTo>
                  <a:lnTo>
                    <a:pt x="100" y="413"/>
                  </a:lnTo>
                  <a:lnTo>
                    <a:pt x="120" y="425"/>
                  </a:lnTo>
                  <a:lnTo>
                    <a:pt x="140" y="434"/>
                  </a:lnTo>
                  <a:lnTo>
                    <a:pt x="161" y="441"/>
                  </a:lnTo>
                  <a:lnTo>
                    <a:pt x="182" y="447"/>
                  </a:lnTo>
                  <a:lnTo>
                    <a:pt x="204" y="450"/>
                  </a:lnTo>
                  <a:lnTo>
                    <a:pt x="225" y="452"/>
                  </a:lnTo>
                  <a:lnTo>
                    <a:pt x="249" y="450"/>
                  </a:lnTo>
                  <a:lnTo>
                    <a:pt x="270" y="447"/>
                  </a:lnTo>
                  <a:lnTo>
                    <a:pt x="291" y="441"/>
                  </a:lnTo>
                  <a:lnTo>
                    <a:pt x="313" y="434"/>
                  </a:lnTo>
                  <a:lnTo>
                    <a:pt x="332" y="425"/>
                  </a:lnTo>
                  <a:lnTo>
                    <a:pt x="352" y="414"/>
                  </a:lnTo>
                  <a:lnTo>
                    <a:pt x="368" y="400"/>
                  </a:lnTo>
                  <a:lnTo>
                    <a:pt x="386" y="386"/>
                  </a:lnTo>
                  <a:lnTo>
                    <a:pt x="400" y="370"/>
                  </a:lnTo>
                  <a:lnTo>
                    <a:pt x="413" y="352"/>
                  </a:lnTo>
                  <a:lnTo>
                    <a:pt x="434" y="311"/>
                  </a:lnTo>
                  <a:lnTo>
                    <a:pt x="447" y="270"/>
                  </a:lnTo>
                  <a:lnTo>
                    <a:pt x="452" y="225"/>
                  </a:lnTo>
                  <a:lnTo>
                    <a:pt x="447" y="182"/>
                  </a:lnTo>
                  <a:lnTo>
                    <a:pt x="436" y="141"/>
                  </a:lnTo>
                  <a:lnTo>
                    <a:pt x="415" y="102"/>
                  </a:lnTo>
                  <a:lnTo>
                    <a:pt x="388" y="66"/>
                  </a:lnTo>
                  <a:lnTo>
                    <a:pt x="352" y="38"/>
                  </a:lnTo>
                  <a:lnTo>
                    <a:pt x="332" y="25"/>
                  </a:lnTo>
                  <a:lnTo>
                    <a:pt x="313" y="16"/>
                  </a:lnTo>
                  <a:lnTo>
                    <a:pt x="291" y="9"/>
                  </a:lnTo>
                  <a:lnTo>
                    <a:pt x="270" y="4"/>
                  </a:lnTo>
                  <a:lnTo>
                    <a:pt x="249" y="0"/>
                  </a:lnTo>
                  <a:lnTo>
                    <a:pt x="227" y="0"/>
                  </a:lnTo>
                  <a:lnTo>
                    <a:pt x="204" y="0"/>
                  </a:lnTo>
                  <a:lnTo>
                    <a:pt x="182" y="4"/>
                  </a:lnTo>
                  <a:close/>
                  <a:moveTo>
                    <a:pt x="190" y="41"/>
                  </a:moveTo>
                  <a:lnTo>
                    <a:pt x="207" y="38"/>
                  </a:lnTo>
                  <a:lnTo>
                    <a:pt x="227" y="38"/>
                  </a:lnTo>
                  <a:lnTo>
                    <a:pt x="245" y="38"/>
                  </a:lnTo>
                  <a:lnTo>
                    <a:pt x="263" y="41"/>
                  </a:lnTo>
                  <a:lnTo>
                    <a:pt x="281" y="45"/>
                  </a:lnTo>
                  <a:lnTo>
                    <a:pt x="299" y="50"/>
                  </a:lnTo>
                  <a:lnTo>
                    <a:pt x="315" y="59"/>
                  </a:lnTo>
                  <a:lnTo>
                    <a:pt x="331" y="68"/>
                  </a:lnTo>
                  <a:lnTo>
                    <a:pt x="361" y="93"/>
                  </a:lnTo>
                  <a:lnTo>
                    <a:pt x="384" y="122"/>
                  </a:lnTo>
                  <a:lnTo>
                    <a:pt x="400" y="154"/>
                  </a:lnTo>
                  <a:lnTo>
                    <a:pt x="411" y="190"/>
                  </a:lnTo>
                  <a:lnTo>
                    <a:pt x="415" y="225"/>
                  </a:lnTo>
                  <a:lnTo>
                    <a:pt x="411" y="261"/>
                  </a:lnTo>
                  <a:lnTo>
                    <a:pt x="400" y="297"/>
                  </a:lnTo>
                  <a:lnTo>
                    <a:pt x="382" y="331"/>
                  </a:lnTo>
                  <a:lnTo>
                    <a:pt x="372" y="347"/>
                  </a:lnTo>
                  <a:lnTo>
                    <a:pt x="359" y="359"/>
                  </a:lnTo>
                  <a:lnTo>
                    <a:pt x="345" y="372"/>
                  </a:lnTo>
                  <a:lnTo>
                    <a:pt x="331" y="382"/>
                  </a:lnTo>
                  <a:lnTo>
                    <a:pt x="315" y="391"/>
                  </a:lnTo>
                  <a:lnTo>
                    <a:pt x="299" y="400"/>
                  </a:lnTo>
                  <a:lnTo>
                    <a:pt x="281" y="405"/>
                  </a:lnTo>
                  <a:lnTo>
                    <a:pt x="263" y="411"/>
                  </a:lnTo>
                  <a:lnTo>
                    <a:pt x="245" y="413"/>
                  </a:lnTo>
                  <a:lnTo>
                    <a:pt x="225" y="414"/>
                  </a:lnTo>
                  <a:lnTo>
                    <a:pt x="207" y="413"/>
                  </a:lnTo>
                  <a:lnTo>
                    <a:pt x="190" y="411"/>
                  </a:lnTo>
                  <a:lnTo>
                    <a:pt x="172" y="405"/>
                  </a:lnTo>
                  <a:lnTo>
                    <a:pt x="154" y="400"/>
                  </a:lnTo>
                  <a:lnTo>
                    <a:pt x="138" y="391"/>
                  </a:lnTo>
                  <a:lnTo>
                    <a:pt x="122" y="382"/>
                  </a:lnTo>
                  <a:lnTo>
                    <a:pt x="102" y="368"/>
                  </a:lnTo>
                  <a:lnTo>
                    <a:pt x="86" y="352"/>
                  </a:lnTo>
                  <a:lnTo>
                    <a:pt x="72" y="332"/>
                  </a:lnTo>
                  <a:lnTo>
                    <a:pt x="59" y="313"/>
                  </a:lnTo>
                  <a:lnTo>
                    <a:pt x="50" y="293"/>
                  </a:lnTo>
                  <a:lnTo>
                    <a:pt x="43" y="270"/>
                  </a:lnTo>
                  <a:lnTo>
                    <a:pt x="40" y="248"/>
                  </a:lnTo>
                  <a:lnTo>
                    <a:pt x="38" y="225"/>
                  </a:lnTo>
                  <a:lnTo>
                    <a:pt x="40" y="198"/>
                  </a:lnTo>
                  <a:lnTo>
                    <a:pt x="47" y="172"/>
                  </a:lnTo>
                  <a:lnTo>
                    <a:pt x="56" y="145"/>
                  </a:lnTo>
                  <a:lnTo>
                    <a:pt x="70" y="120"/>
                  </a:lnTo>
                  <a:lnTo>
                    <a:pt x="81" y="106"/>
                  </a:lnTo>
                  <a:lnTo>
                    <a:pt x="93" y="91"/>
                  </a:lnTo>
                  <a:lnTo>
                    <a:pt x="106" y="79"/>
                  </a:lnTo>
                  <a:lnTo>
                    <a:pt x="122" y="68"/>
                  </a:lnTo>
                  <a:lnTo>
                    <a:pt x="136" y="59"/>
                  </a:lnTo>
                  <a:lnTo>
                    <a:pt x="154" y="52"/>
                  </a:lnTo>
                  <a:lnTo>
                    <a:pt x="172" y="45"/>
                  </a:lnTo>
                  <a:lnTo>
                    <a:pt x="190" y="41"/>
                  </a:lnTo>
                  <a:close/>
                </a:path>
              </a:pathLst>
            </a:custGeom>
            <a:solidFill>
              <a:srgbClr val="000000"/>
            </a:solidFill>
            <a:ln w="9525">
              <a:noFill/>
              <a:round/>
              <a:headEnd/>
              <a:tailEnd/>
            </a:ln>
          </p:spPr>
          <p:txBody>
            <a:bodyPr/>
            <a:lstStyle/>
            <a:p>
              <a:endParaRPr lang="ja-JP" altLang="en-US"/>
            </a:p>
          </p:txBody>
        </p:sp>
        <p:sp>
          <p:nvSpPr>
            <p:cNvPr id="107" name="Freeform 69"/>
            <p:cNvSpPr>
              <a:spLocks/>
            </p:cNvSpPr>
            <p:nvPr/>
          </p:nvSpPr>
          <p:spPr bwMode="auto">
            <a:xfrm>
              <a:off x="2463" y="2470"/>
              <a:ext cx="156" cy="155"/>
            </a:xfrm>
            <a:custGeom>
              <a:avLst/>
              <a:gdLst>
                <a:gd name="T0" fmla="*/ 1 w 312"/>
                <a:gd name="T1" fmla="*/ 1 h 310"/>
                <a:gd name="T2" fmla="*/ 1 w 312"/>
                <a:gd name="T3" fmla="*/ 1 h 310"/>
                <a:gd name="T4" fmla="*/ 1 w 312"/>
                <a:gd name="T5" fmla="*/ 1 h 310"/>
                <a:gd name="T6" fmla="*/ 0 w 312"/>
                <a:gd name="T7" fmla="*/ 1 h 310"/>
                <a:gd name="T8" fmla="*/ 1 w 312"/>
                <a:gd name="T9" fmla="*/ 1 h 310"/>
                <a:gd name="T10" fmla="*/ 1 w 312"/>
                <a:gd name="T11" fmla="*/ 1 h 310"/>
                <a:gd name="T12" fmla="*/ 1 w 312"/>
                <a:gd name="T13" fmla="*/ 1 h 310"/>
                <a:gd name="T14" fmla="*/ 1 w 312"/>
                <a:gd name="T15" fmla="*/ 1 h 310"/>
                <a:gd name="T16" fmla="*/ 1 w 312"/>
                <a:gd name="T17" fmla="*/ 1 h 310"/>
                <a:gd name="T18" fmla="*/ 1 w 312"/>
                <a:gd name="T19" fmla="*/ 1 h 310"/>
                <a:gd name="T20" fmla="*/ 1 w 312"/>
                <a:gd name="T21" fmla="*/ 1 h 310"/>
                <a:gd name="T22" fmla="*/ 1 w 312"/>
                <a:gd name="T23" fmla="*/ 1 h 310"/>
                <a:gd name="T24" fmla="*/ 1 w 312"/>
                <a:gd name="T25" fmla="*/ 1 h 310"/>
                <a:gd name="T26" fmla="*/ 1 w 312"/>
                <a:gd name="T27" fmla="*/ 1 h 310"/>
                <a:gd name="T28" fmla="*/ 1 w 312"/>
                <a:gd name="T29" fmla="*/ 1 h 310"/>
                <a:gd name="T30" fmla="*/ 1 w 312"/>
                <a:gd name="T31" fmla="*/ 1 h 310"/>
                <a:gd name="T32" fmla="*/ 1 w 312"/>
                <a:gd name="T33" fmla="*/ 1 h 310"/>
                <a:gd name="T34" fmla="*/ 1 w 312"/>
                <a:gd name="T35" fmla="*/ 1 h 310"/>
                <a:gd name="T36" fmla="*/ 1 w 312"/>
                <a:gd name="T37" fmla="*/ 1 h 310"/>
                <a:gd name="T38" fmla="*/ 1 w 312"/>
                <a:gd name="T39" fmla="*/ 1 h 310"/>
                <a:gd name="T40" fmla="*/ 1 w 312"/>
                <a:gd name="T41" fmla="*/ 1 h 310"/>
                <a:gd name="T42" fmla="*/ 1 w 312"/>
                <a:gd name="T43" fmla="*/ 1 h 310"/>
                <a:gd name="T44" fmla="*/ 1 w 312"/>
                <a:gd name="T45" fmla="*/ 1 h 310"/>
                <a:gd name="T46" fmla="*/ 1 w 312"/>
                <a:gd name="T47" fmla="*/ 1 h 310"/>
                <a:gd name="T48" fmla="*/ 1 w 312"/>
                <a:gd name="T49" fmla="*/ 1 h 310"/>
                <a:gd name="T50" fmla="*/ 1 w 312"/>
                <a:gd name="T51" fmla="*/ 1 h 310"/>
                <a:gd name="T52" fmla="*/ 1 w 312"/>
                <a:gd name="T53" fmla="*/ 1 h 310"/>
                <a:gd name="T54" fmla="*/ 1 w 312"/>
                <a:gd name="T55" fmla="*/ 0 h 310"/>
                <a:gd name="T56" fmla="*/ 1 w 312"/>
                <a:gd name="T57" fmla="*/ 1 h 310"/>
                <a:gd name="T58" fmla="*/ 1 w 312"/>
                <a:gd name="T59" fmla="*/ 1 h 310"/>
                <a:gd name="T60" fmla="*/ 1 w 312"/>
                <a:gd name="T61" fmla="*/ 1 h 310"/>
                <a:gd name="T62" fmla="*/ 1 w 312"/>
                <a:gd name="T63" fmla="*/ 1 h 310"/>
                <a:gd name="T64" fmla="*/ 1 w 312"/>
                <a:gd name="T65" fmla="*/ 1 h 310"/>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12"/>
                <a:gd name="T100" fmla="*/ 0 h 310"/>
                <a:gd name="T101" fmla="*/ 312 w 312"/>
                <a:gd name="T102" fmla="*/ 310 h 310"/>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12" h="310">
                  <a:moveTo>
                    <a:pt x="27" y="70"/>
                  </a:moveTo>
                  <a:lnTo>
                    <a:pt x="13" y="98"/>
                  </a:lnTo>
                  <a:lnTo>
                    <a:pt x="4" y="127"/>
                  </a:lnTo>
                  <a:lnTo>
                    <a:pt x="0" y="157"/>
                  </a:lnTo>
                  <a:lnTo>
                    <a:pt x="4" y="186"/>
                  </a:lnTo>
                  <a:lnTo>
                    <a:pt x="13" y="214"/>
                  </a:lnTo>
                  <a:lnTo>
                    <a:pt x="27" y="241"/>
                  </a:lnTo>
                  <a:lnTo>
                    <a:pt x="45" y="264"/>
                  </a:lnTo>
                  <a:lnTo>
                    <a:pt x="70" y="284"/>
                  </a:lnTo>
                  <a:lnTo>
                    <a:pt x="98" y="298"/>
                  </a:lnTo>
                  <a:lnTo>
                    <a:pt x="127" y="307"/>
                  </a:lnTo>
                  <a:lnTo>
                    <a:pt x="157" y="310"/>
                  </a:lnTo>
                  <a:lnTo>
                    <a:pt x="186" y="309"/>
                  </a:lnTo>
                  <a:lnTo>
                    <a:pt x="214" y="300"/>
                  </a:lnTo>
                  <a:lnTo>
                    <a:pt x="241" y="286"/>
                  </a:lnTo>
                  <a:lnTo>
                    <a:pt x="266" y="268"/>
                  </a:lnTo>
                  <a:lnTo>
                    <a:pt x="286" y="243"/>
                  </a:lnTo>
                  <a:lnTo>
                    <a:pt x="300" y="214"/>
                  </a:lnTo>
                  <a:lnTo>
                    <a:pt x="309" y="186"/>
                  </a:lnTo>
                  <a:lnTo>
                    <a:pt x="312" y="155"/>
                  </a:lnTo>
                  <a:lnTo>
                    <a:pt x="309" y="127"/>
                  </a:lnTo>
                  <a:lnTo>
                    <a:pt x="300" y="98"/>
                  </a:lnTo>
                  <a:lnTo>
                    <a:pt x="286" y="71"/>
                  </a:lnTo>
                  <a:lnTo>
                    <a:pt x="268" y="46"/>
                  </a:lnTo>
                  <a:lnTo>
                    <a:pt x="243" y="27"/>
                  </a:lnTo>
                  <a:lnTo>
                    <a:pt x="214" y="12"/>
                  </a:lnTo>
                  <a:lnTo>
                    <a:pt x="186" y="4"/>
                  </a:lnTo>
                  <a:lnTo>
                    <a:pt x="155" y="0"/>
                  </a:lnTo>
                  <a:lnTo>
                    <a:pt x="127" y="4"/>
                  </a:lnTo>
                  <a:lnTo>
                    <a:pt x="98" y="12"/>
                  </a:lnTo>
                  <a:lnTo>
                    <a:pt x="71" y="27"/>
                  </a:lnTo>
                  <a:lnTo>
                    <a:pt x="46" y="45"/>
                  </a:lnTo>
                  <a:lnTo>
                    <a:pt x="27" y="70"/>
                  </a:lnTo>
                  <a:close/>
                </a:path>
              </a:pathLst>
            </a:custGeom>
            <a:solidFill>
              <a:srgbClr val="3F9EFF"/>
            </a:solidFill>
            <a:ln w="9525">
              <a:noFill/>
              <a:round/>
              <a:headEnd/>
              <a:tailEnd/>
            </a:ln>
          </p:spPr>
          <p:txBody>
            <a:bodyPr/>
            <a:lstStyle/>
            <a:p>
              <a:endParaRPr lang="ja-JP" altLang="en-US"/>
            </a:p>
          </p:txBody>
        </p:sp>
        <p:sp>
          <p:nvSpPr>
            <p:cNvPr id="108" name="Freeform 70"/>
            <p:cNvSpPr>
              <a:spLocks noEditPoints="1"/>
            </p:cNvSpPr>
            <p:nvPr/>
          </p:nvSpPr>
          <p:spPr bwMode="auto">
            <a:xfrm>
              <a:off x="2457" y="2464"/>
              <a:ext cx="168" cy="167"/>
            </a:xfrm>
            <a:custGeom>
              <a:avLst/>
              <a:gdLst>
                <a:gd name="T0" fmla="*/ 1 w 336"/>
                <a:gd name="T1" fmla="*/ 0 h 336"/>
                <a:gd name="T2" fmla="*/ 1 w 336"/>
                <a:gd name="T3" fmla="*/ 0 h 336"/>
                <a:gd name="T4" fmla="*/ 1 w 336"/>
                <a:gd name="T5" fmla="*/ 0 h 336"/>
                <a:gd name="T6" fmla="*/ 1 w 336"/>
                <a:gd name="T7" fmla="*/ 0 h 336"/>
                <a:gd name="T8" fmla="*/ 1 w 336"/>
                <a:gd name="T9" fmla="*/ 0 h 336"/>
                <a:gd name="T10" fmla="*/ 1 w 336"/>
                <a:gd name="T11" fmla="*/ 0 h 336"/>
                <a:gd name="T12" fmla="*/ 1 w 336"/>
                <a:gd name="T13" fmla="*/ 0 h 336"/>
                <a:gd name="T14" fmla="*/ 1 w 336"/>
                <a:gd name="T15" fmla="*/ 0 h 336"/>
                <a:gd name="T16" fmla="*/ 1 w 336"/>
                <a:gd name="T17" fmla="*/ 0 h 336"/>
                <a:gd name="T18" fmla="*/ 1 w 336"/>
                <a:gd name="T19" fmla="*/ 0 h 336"/>
                <a:gd name="T20" fmla="*/ 1 w 336"/>
                <a:gd name="T21" fmla="*/ 0 h 336"/>
                <a:gd name="T22" fmla="*/ 1 w 336"/>
                <a:gd name="T23" fmla="*/ 0 h 336"/>
                <a:gd name="T24" fmla="*/ 1 w 336"/>
                <a:gd name="T25" fmla="*/ 0 h 336"/>
                <a:gd name="T26" fmla="*/ 1 w 336"/>
                <a:gd name="T27" fmla="*/ 0 h 336"/>
                <a:gd name="T28" fmla="*/ 1 w 336"/>
                <a:gd name="T29" fmla="*/ 0 h 336"/>
                <a:gd name="T30" fmla="*/ 1 w 336"/>
                <a:gd name="T31" fmla="*/ 0 h 336"/>
                <a:gd name="T32" fmla="*/ 1 w 336"/>
                <a:gd name="T33" fmla="*/ 0 h 336"/>
                <a:gd name="T34" fmla="*/ 1 w 336"/>
                <a:gd name="T35" fmla="*/ 0 h 336"/>
                <a:gd name="T36" fmla="*/ 1 w 336"/>
                <a:gd name="T37" fmla="*/ 0 h 336"/>
                <a:gd name="T38" fmla="*/ 1 w 336"/>
                <a:gd name="T39" fmla="*/ 0 h 336"/>
                <a:gd name="T40" fmla="*/ 1 w 336"/>
                <a:gd name="T41" fmla="*/ 0 h 336"/>
                <a:gd name="T42" fmla="*/ 1 w 336"/>
                <a:gd name="T43" fmla="*/ 0 h 336"/>
                <a:gd name="T44" fmla="*/ 1 w 336"/>
                <a:gd name="T45" fmla="*/ 0 h 336"/>
                <a:gd name="T46" fmla="*/ 1 w 336"/>
                <a:gd name="T47" fmla="*/ 0 h 336"/>
                <a:gd name="T48" fmla="*/ 1 w 336"/>
                <a:gd name="T49" fmla="*/ 0 h 336"/>
                <a:gd name="T50" fmla="*/ 1 w 336"/>
                <a:gd name="T51" fmla="*/ 0 h 336"/>
                <a:gd name="T52" fmla="*/ 1 w 336"/>
                <a:gd name="T53" fmla="*/ 0 h 336"/>
                <a:gd name="T54" fmla="*/ 1 w 336"/>
                <a:gd name="T55" fmla="*/ 0 h 336"/>
                <a:gd name="T56" fmla="*/ 1 w 336"/>
                <a:gd name="T57" fmla="*/ 0 h 336"/>
                <a:gd name="T58" fmla="*/ 1 w 336"/>
                <a:gd name="T59" fmla="*/ 0 h 336"/>
                <a:gd name="T60" fmla="*/ 1 w 336"/>
                <a:gd name="T61" fmla="*/ 0 h 336"/>
                <a:gd name="T62" fmla="*/ 1 w 336"/>
                <a:gd name="T63" fmla="*/ 0 h 336"/>
                <a:gd name="T64" fmla="*/ 1 w 336"/>
                <a:gd name="T65" fmla="*/ 0 h 336"/>
                <a:gd name="T66" fmla="*/ 1 w 336"/>
                <a:gd name="T67" fmla="*/ 0 h 336"/>
                <a:gd name="T68" fmla="*/ 1 w 336"/>
                <a:gd name="T69" fmla="*/ 0 h 336"/>
                <a:gd name="T70" fmla="*/ 1 w 336"/>
                <a:gd name="T71" fmla="*/ 0 h 336"/>
                <a:gd name="T72" fmla="*/ 1 w 336"/>
                <a:gd name="T73" fmla="*/ 0 h 336"/>
                <a:gd name="T74" fmla="*/ 1 w 336"/>
                <a:gd name="T75" fmla="*/ 0 h 336"/>
                <a:gd name="T76" fmla="*/ 1 w 336"/>
                <a:gd name="T77" fmla="*/ 0 h 336"/>
                <a:gd name="T78" fmla="*/ 1 w 336"/>
                <a:gd name="T79" fmla="*/ 0 h 336"/>
                <a:gd name="T80" fmla="*/ 1 w 336"/>
                <a:gd name="T81" fmla="*/ 0 h 336"/>
                <a:gd name="T82" fmla="*/ 1 w 336"/>
                <a:gd name="T83" fmla="*/ 0 h 336"/>
                <a:gd name="T84" fmla="*/ 1 w 336"/>
                <a:gd name="T85" fmla="*/ 0 h 336"/>
                <a:gd name="T86" fmla="*/ 1 w 336"/>
                <a:gd name="T87" fmla="*/ 0 h 336"/>
                <a:gd name="T88" fmla="*/ 1 w 336"/>
                <a:gd name="T89" fmla="*/ 0 h 336"/>
                <a:gd name="T90" fmla="*/ 1 w 336"/>
                <a:gd name="T91" fmla="*/ 0 h 336"/>
                <a:gd name="T92" fmla="*/ 1 w 336"/>
                <a:gd name="T93" fmla="*/ 0 h 336"/>
                <a:gd name="T94" fmla="*/ 1 w 336"/>
                <a:gd name="T95" fmla="*/ 0 h 336"/>
                <a:gd name="T96" fmla="*/ 1 w 336"/>
                <a:gd name="T97" fmla="*/ 0 h 3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336"/>
                <a:gd name="T148" fmla="*/ 0 h 336"/>
                <a:gd name="T149" fmla="*/ 336 w 336"/>
                <a:gd name="T150" fmla="*/ 336 h 3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336" h="336">
                  <a:moveTo>
                    <a:pt x="134" y="4"/>
                  </a:moveTo>
                  <a:lnTo>
                    <a:pt x="118" y="8"/>
                  </a:lnTo>
                  <a:lnTo>
                    <a:pt x="102" y="13"/>
                  </a:lnTo>
                  <a:lnTo>
                    <a:pt x="88" y="20"/>
                  </a:lnTo>
                  <a:lnTo>
                    <a:pt x="73" y="29"/>
                  </a:lnTo>
                  <a:lnTo>
                    <a:pt x="61" y="38"/>
                  </a:lnTo>
                  <a:lnTo>
                    <a:pt x="49" y="50"/>
                  </a:lnTo>
                  <a:lnTo>
                    <a:pt x="38" y="61"/>
                  </a:lnTo>
                  <a:lnTo>
                    <a:pt x="27" y="75"/>
                  </a:lnTo>
                  <a:lnTo>
                    <a:pt x="15" y="97"/>
                  </a:lnTo>
                  <a:lnTo>
                    <a:pt x="7" y="120"/>
                  </a:lnTo>
                  <a:lnTo>
                    <a:pt x="2" y="145"/>
                  </a:lnTo>
                  <a:lnTo>
                    <a:pt x="0" y="168"/>
                  </a:lnTo>
                  <a:lnTo>
                    <a:pt x="2" y="188"/>
                  </a:lnTo>
                  <a:lnTo>
                    <a:pt x="6" y="207"/>
                  </a:lnTo>
                  <a:lnTo>
                    <a:pt x="11" y="227"/>
                  </a:lnTo>
                  <a:lnTo>
                    <a:pt x="18" y="245"/>
                  </a:lnTo>
                  <a:lnTo>
                    <a:pt x="29" y="263"/>
                  </a:lnTo>
                  <a:lnTo>
                    <a:pt x="41" y="279"/>
                  </a:lnTo>
                  <a:lnTo>
                    <a:pt x="56" y="295"/>
                  </a:lnTo>
                  <a:lnTo>
                    <a:pt x="73" y="307"/>
                  </a:lnTo>
                  <a:lnTo>
                    <a:pt x="104" y="323"/>
                  </a:lnTo>
                  <a:lnTo>
                    <a:pt x="136" y="332"/>
                  </a:lnTo>
                  <a:lnTo>
                    <a:pt x="168" y="336"/>
                  </a:lnTo>
                  <a:lnTo>
                    <a:pt x="200" y="332"/>
                  </a:lnTo>
                  <a:lnTo>
                    <a:pt x="231" y="323"/>
                  </a:lnTo>
                  <a:lnTo>
                    <a:pt x="259" y="309"/>
                  </a:lnTo>
                  <a:lnTo>
                    <a:pt x="286" y="290"/>
                  </a:lnTo>
                  <a:lnTo>
                    <a:pt x="307" y="263"/>
                  </a:lnTo>
                  <a:lnTo>
                    <a:pt x="323" y="234"/>
                  </a:lnTo>
                  <a:lnTo>
                    <a:pt x="332" y="202"/>
                  </a:lnTo>
                  <a:lnTo>
                    <a:pt x="336" y="170"/>
                  </a:lnTo>
                  <a:lnTo>
                    <a:pt x="332" y="136"/>
                  </a:lnTo>
                  <a:lnTo>
                    <a:pt x="329" y="120"/>
                  </a:lnTo>
                  <a:lnTo>
                    <a:pt x="323" y="104"/>
                  </a:lnTo>
                  <a:lnTo>
                    <a:pt x="316" y="90"/>
                  </a:lnTo>
                  <a:lnTo>
                    <a:pt x="307" y="75"/>
                  </a:lnTo>
                  <a:lnTo>
                    <a:pt x="298" y="63"/>
                  </a:lnTo>
                  <a:lnTo>
                    <a:pt x="286" y="50"/>
                  </a:lnTo>
                  <a:lnTo>
                    <a:pt x="275" y="40"/>
                  </a:lnTo>
                  <a:lnTo>
                    <a:pt x="261" y="29"/>
                  </a:lnTo>
                  <a:lnTo>
                    <a:pt x="247" y="20"/>
                  </a:lnTo>
                  <a:lnTo>
                    <a:pt x="232" y="13"/>
                  </a:lnTo>
                  <a:lnTo>
                    <a:pt x="216" y="8"/>
                  </a:lnTo>
                  <a:lnTo>
                    <a:pt x="200" y="4"/>
                  </a:lnTo>
                  <a:lnTo>
                    <a:pt x="184" y="2"/>
                  </a:lnTo>
                  <a:lnTo>
                    <a:pt x="168" y="0"/>
                  </a:lnTo>
                  <a:lnTo>
                    <a:pt x="150" y="2"/>
                  </a:lnTo>
                  <a:lnTo>
                    <a:pt x="134" y="4"/>
                  </a:lnTo>
                  <a:close/>
                  <a:moveTo>
                    <a:pt x="88" y="288"/>
                  </a:moveTo>
                  <a:lnTo>
                    <a:pt x="65" y="270"/>
                  </a:lnTo>
                  <a:lnTo>
                    <a:pt x="47" y="247"/>
                  </a:lnTo>
                  <a:lnTo>
                    <a:pt x="34" y="222"/>
                  </a:lnTo>
                  <a:lnTo>
                    <a:pt x="27" y="197"/>
                  </a:lnTo>
                  <a:lnTo>
                    <a:pt x="24" y="168"/>
                  </a:lnTo>
                  <a:lnTo>
                    <a:pt x="27" y="141"/>
                  </a:lnTo>
                  <a:lnTo>
                    <a:pt x="34" y="115"/>
                  </a:lnTo>
                  <a:lnTo>
                    <a:pt x="49" y="90"/>
                  </a:lnTo>
                  <a:lnTo>
                    <a:pt x="57" y="79"/>
                  </a:lnTo>
                  <a:lnTo>
                    <a:pt x="66" y="68"/>
                  </a:lnTo>
                  <a:lnTo>
                    <a:pt x="77" y="58"/>
                  </a:lnTo>
                  <a:lnTo>
                    <a:pt x="88" y="50"/>
                  </a:lnTo>
                  <a:lnTo>
                    <a:pt x="100" y="43"/>
                  </a:lnTo>
                  <a:lnTo>
                    <a:pt x="113" y="36"/>
                  </a:lnTo>
                  <a:lnTo>
                    <a:pt x="125" y="33"/>
                  </a:lnTo>
                  <a:lnTo>
                    <a:pt x="140" y="29"/>
                  </a:lnTo>
                  <a:lnTo>
                    <a:pt x="154" y="27"/>
                  </a:lnTo>
                  <a:lnTo>
                    <a:pt x="168" y="25"/>
                  </a:lnTo>
                  <a:lnTo>
                    <a:pt x="181" y="25"/>
                  </a:lnTo>
                  <a:lnTo>
                    <a:pt x="195" y="29"/>
                  </a:lnTo>
                  <a:lnTo>
                    <a:pt x="209" y="33"/>
                  </a:lnTo>
                  <a:lnTo>
                    <a:pt x="222" y="36"/>
                  </a:lnTo>
                  <a:lnTo>
                    <a:pt x="234" y="43"/>
                  </a:lnTo>
                  <a:lnTo>
                    <a:pt x="247" y="50"/>
                  </a:lnTo>
                  <a:lnTo>
                    <a:pt x="257" y="59"/>
                  </a:lnTo>
                  <a:lnTo>
                    <a:pt x="268" y="68"/>
                  </a:lnTo>
                  <a:lnTo>
                    <a:pt x="279" y="79"/>
                  </a:lnTo>
                  <a:lnTo>
                    <a:pt x="286" y="90"/>
                  </a:lnTo>
                  <a:lnTo>
                    <a:pt x="293" y="102"/>
                  </a:lnTo>
                  <a:lnTo>
                    <a:pt x="300" y="115"/>
                  </a:lnTo>
                  <a:lnTo>
                    <a:pt x="304" y="127"/>
                  </a:lnTo>
                  <a:lnTo>
                    <a:pt x="307" y="141"/>
                  </a:lnTo>
                  <a:lnTo>
                    <a:pt x="311" y="170"/>
                  </a:lnTo>
                  <a:lnTo>
                    <a:pt x="307" y="197"/>
                  </a:lnTo>
                  <a:lnTo>
                    <a:pt x="300" y="224"/>
                  </a:lnTo>
                  <a:lnTo>
                    <a:pt x="286" y="249"/>
                  </a:lnTo>
                  <a:lnTo>
                    <a:pt x="268" y="272"/>
                  </a:lnTo>
                  <a:lnTo>
                    <a:pt x="245" y="288"/>
                  </a:lnTo>
                  <a:lnTo>
                    <a:pt x="220" y="302"/>
                  </a:lnTo>
                  <a:lnTo>
                    <a:pt x="195" y="309"/>
                  </a:lnTo>
                  <a:lnTo>
                    <a:pt x="166" y="311"/>
                  </a:lnTo>
                  <a:lnTo>
                    <a:pt x="140" y="309"/>
                  </a:lnTo>
                  <a:lnTo>
                    <a:pt x="113" y="300"/>
                  </a:lnTo>
                  <a:lnTo>
                    <a:pt x="88" y="288"/>
                  </a:lnTo>
                  <a:close/>
                  <a:moveTo>
                    <a:pt x="27" y="75"/>
                  </a:moveTo>
                  <a:lnTo>
                    <a:pt x="27" y="75"/>
                  </a:lnTo>
                  <a:close/>
                </a:path>
              </a:pathLst>
            </a:custGeom>
            <a:solidFill>
              <a:srgbClr val="000000"/>
            </a:solidFill>
            <a:ln w="9525">
              <a:noFill/>
              <a:round/>
              <a:headEnd/>
              <a:tailEnd/>
            </a:ln>
          </p:spPr>
          <p:txBody>
            <a:bodyPr/>
            <a:lstStyle/>
            <a:p>
              <a:endParaRPr lang="ja-JP" altLang="en-US"/>
            </a:p>
          </p:txBody>
        </p:sp>
        <p:sp>
          <p:nvSpPr>
            <p:cNvPr id="109" name="Freeform 71"/>
            <p:cNvSpPr>
              <a:spLocks/>
            </p:cNvSpPr>
            <p:nvPr/>
          </p:nvSpPr>
          <p:spPr bwMode="auto">
            <a:xfrm>
              <a:off x="2515" y="2522"/>
              <a:ext cx="51" cy="51"/>
            </a:xfrm>
            <a:custGeom>
              <a:avLst/>
              <a:gdLst>
                <a:gd name="T0" fmla="*/ 1 w 102"/>
                <a:gd name="T1" fmla="*/ 0 h 104"/>
                <a:gd name="T2" fmla="*/ 0 w 102"/>
                <a:gd name="T3" fmla="*/ 0 h 104"/>
                <a:gd name="T4" fmla="*/ 0 w 102"/>
                <a:gd name="T5" fmla="*/ 0 h 104"/>
                <a:gd name="T6" fmla="*/ 1 w 102"/>
                <a:gd name="T7" fmla="*/ 0 h 104"/>
                <a:gd name="T8" fmla="*/ 1 w 102"/>
                <a:gd name="T9" fmla="*/ 0 h 104"/>
                <a:gd name="T10" fmla="*/ 1 w 102"/>
                <a:gd name="T11" fmla="*/ 0 h 104"/>
                <a:gd name="T12" fmla="*/ 1 w 102"/>
                <a:gd name="T13" fmla="*/ 0 h 104"/>
                <a:gd name="T14" fmla="*/ 1 w 102"/>
                <a:gd name="T15" fmla="*/ 0 h 104"/>
                <a:gd name="T16" fmla="*/ 1 w 102"/>
                <a:gd name="T17" fmla="*/ 0 h 104"/>
                <a:gd name="T18" fmla="*/ 1 w 102"/>
                <a:gd name="T19" fmla="*/ 0 h 104"/>
                <a:gd name="T20" fmla="*/ 1 w 102"/>
                <a:gd name="T21" fmla="*/ 0 h 104"/>
                <a:gd name="T22" fmla="*/ 1 w 102"/>
                <a:gd name="T23" fmla="*/ 0 h 104"/>
                <a:gd name="T24" fmla="*/ 1 w 102"/>
                <a:gd name="T25" fmla="*/ 0 h 104"/>
                <a:gd name="T26" fmla="*/ 1 w 102"/>
                <a:gd name="T27" fmla="*/ 0 h 104"/>
                <a:gd name="T28" fmla="*/ 1 w 102"/>
                <a:gd name="T29" fmla="*/ 0 h 104"/>
                <a:gd name="T30" fmla="*/ 1 w 102"/>
                <a:gd name="T31" fmla="*/ 0 h 104"/>
                <a:gd name="T32" fmla="*/ 1 w 102"/>
                <a:gd name="T33" fmla="*/ 0 h 104"/>
                <a:gd name="T34" fmla="*/ 1 w 102"/>
                <a:gd name="T35" fmla="*/ 0 h 104"/>
                <a:gd name="T36" fmla="*/ 1 w 102"/>
                <a:gd name="T37" fmla="*/ 0 h 104"/>
                <a:gd name="T38" fmla="*/ 1 w 102"/>
                <a:gd name="T39" fmla="*/ 0 h 104"/>
                <a:gd name="T40" fmla="*/ 1 w 102"/>
                <a:gd name="T41" fmla="*/ 0 h 104"/>
                <a:gd name="T42" fmla="*/ 1 w 102"/>
                <a:gd name="T43" fmla="*/ 0 h 104"/>
                <a:gd name="T44" fmla="*/ 1 w 102"/>
                <a:gd name="T45" fmla="*/ 0 h 104"/>
                <a:gd name="T46" fmla="*/ 1 w 102"/>
                <a:gd name="T47" fmla="*/ 0 h 104"/>
                <a:gd name="T48" fmla="*/ 1 w 102"/>
                <a:gd name="T49" fmla="*/ 0 h 104"/>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02"/>
                <a:gd name="T76" fmla="*/ 0 h 104"/>
                <a:gd name="T77" fmla="*/ 102 w 102"/>
                <a:gd name="T78" fmla="*/ 104 h 104"/>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02" h="104">
                  <a:moveTo>
                    <a:pt x="7" y="24"/>
                  </a:moveTo>
                  <a:lnTo>
                    <a:pt x="0" y="42"/>
                  </a:lnTo>
                  <a:lnTo>
                    <a:pt x="0" y="61"/>
                  </a:lnTo>
                  <a:lnTo>
                    <a:pt x="7" y="81"/>
                  </a:lnTo>
                  <a:lnTo>
                    <a:pt x="22" y="95"/>
                  </a:lnTo>
                  <a:lnTo>
                    <a:pt x="31" y="100"/>
                  </a:lnTo>
                  <a:lnTo>
                    <a:pt x="41" y="104"/>
                  </a:lnTo>
                  <a:lnTo>
                    <a:pt x="52" y="104"/>
                  </a:lnTo>
                  <a:lnTo>
                    <a:pt x="61" y="104"/>
                  </a:lnTo>
                  <a:lnTo>
                    <a:pt x="72" y="100"/>
                  </a:lnTo>
                  <a:lnTo>
                    <a:pt x="81" y="95"/>
                  </a:lnTo>
                  <a:lnTo>
                    <a:pt x="88" y="90"/>
                  </a:lnTo>
                  <a:lnTo>
                    <a:pt x="95" y="81"/>
                  </a:lnTo>
                  <a:lnTo>
                    <a:pt x="102" y="63"/>
                  </a:lnTo>
                  <a:lnTo>
                    <a:pt x="102" y="42"/>
                  </a:lnTo>
                  <a:lnTo>
                    <a:pt x="95" y="24"/>
                  </a:lnTo>
                  <a:lnTo>
                    <a:pt x="81" y="9"/>
                  </a:lnTo>
                  <a:lnTo>
                    <a:pt x="72" y="4"/>
                  </a:lnTo>
                  <a:lnTo>
                    <a:pt x="61" y="2"/>
                  </a:lnTo>
                  <a:lnTo>
                    <a:pt x="50" y="0"/>
                  </a:lnTo>
                  <a:lnTo>
                    <a:pt x="41" y="2"/>
                  </a:lnTo>
                  <a:lnTo>
                    <a:pt x="31" y="4"/>
                  </a:lnTo>
                  <a:lnTo>
                    <a:pt x="22" y="9"/>
                  </a:lnTo>
                  <a:lnTo>
                    <a:pt x="15" y="17"/>
                  </a:lnTo>
                  <a:lnTo>
                    <a:pt x="7" y="24"/>
                  </a:lnTo>
                  <a:close/>
                </a:path>
              </a:pathLst>
            </a:custGeom>
            <a:solidFill>
              <a:srgbClr val="FFFFFF"/>
            </a:solidFill>
            <a:ln w="9525">
              <a:noFill/>
              <a:round/>
              <a:headEnd/>
              <a:tailEnd/>
            </a:ln>
          </p:spPr>
          <p:txBody>
            <a:bodyPr/>
            <a:lstStyle/>
            <a:p>
              <a:endParaRPr lang="ja-JP" altLang="en-US"/>
            </a:p>
          </p:txBody>
        </p:sp>
        <p:sp>
          <p:nvSpPr>
            <p:cNvPr id="110" name="Freeform 72"/>
            <p:cNvSpPr>
              <a:spLocks noEditPoints="1"/>
            </p:cNvSpPr>
            <p:nvPr/>
          </p:nvSpPr>
          <p:spPr bwMode="auto">
            <a:xfrm>
              <a:off x="2505" y="2512"/>
              <a:ext cx="71" cy="71"/>
            </a:xfrm>
            <a:custGeom>
              <a:avLst/>
              <a:gdLst>
                <a:gd name="T0" fmla="*/ 1 w 141"/>
                <a:gd name="T1" fmla="*/ 0 h 143"/>
                <a:gd name="T2" fmla="*/ 1 w 141"/>
                <a:gd name="T3" fmla="*/ 0 h 143"/>
                <a:gd name="T4" fmla="*/ 1 w 141"/>
                <a:gd name="T5" fmla="*/ 0 h 143"/>
                <a:gd name="T6" fmla="*/ 0 w 141"/>
                <a:gd name="T7" fmla="*/ 0 h 143"/>
                <a:gd name="T8" fmla="*/ 0 w 141"/>
                <a:gd name="T9" fmla="*/ 0 h 143"/>
                <a:gd name="T10" fmla="*/ 0 w 141"/>
                <a:gd name="T11" fmla="*/ 0 h 143"/>
                <a:gd name="T12" fmla="*/ 1 w 141"/>
                <a:gd name="T13" fmla="*/ 0 h 143"/>
                <a:gd name="T14" fmla="*/ 1 w 141"/>
                <a:gd name="T15" fmla="*/ 0 h 143"/>
                <a:gd name="T16" fmla="*/ 1 w 141"/>
                <a:gd name="T17" fmla="*/ 0 h 143"/>
                <a:gd name="T18" fmla="*/ 1 w 141"/>
                <a:gd name="T19" fmla="*/ 0 h 143"/>
                <a:gd name="T20" fmla="*/ 1 w 141"/>
                <a:gd name="T21" fmla="*/ 0 h 143"/>
                <a:gd name="T22" fmla="*/ 1 w 141"/>
                <a:gd name="T23" fmla="*/ 0 h 143"/>
                <a:gd name="T24" fmla="*/ 1 w 141"/>
                <a:gd name="T25" fmla="*/ 0 h 143"/>
                <a:gd name="T26" fmla="*/ 1 w 141"/>
                <a:gd name="T27" fmla="*/ 0 h 143"/>
                <a:gd name="T28" fmla="*/ 1 w 141"/>
                <a:gd name="T29" fmla="*/ 0 h 143"/>
                <a:gd name="T30" fmla="*/ 1 w 141"/>
                <a:gd name="T31" fmla="*/ 0 h 143"/>
                <a:gd name="T32" fmla="*/ 1 w 141"/>
                <a:gd name="T33" fmla="*/ 0 h 143"/>
                <a:gd name="T34" fmla="*/ 1 w 141"/>
                <a:gd name="T35" fmla="*/ 0 h 143"/>
                <a:gd name="T36" fmla="*/ 1 w 141"/>
                <a:gd name="T37" fmla="*/ 0 h 143"/>
                <a:gd name="T38" fmla="*/ 1 w 141"/>
                <a:gd name="T39" fmla="*/ 0 h 143"/>
                <a:gd name="T40" fmla="*/ 1 w 141"/>
                <a:gd name="T41" fmla="*/ 0 h 143"/>
                <a:gd name="T42" fmla="*/ 1 w 141"/>
                <a:gd name="T43" fmla="*/ 0 h 143"/>
                <a:gd name="T44" fmla="*/ 1 w 141"/>
                <a:gd name="T45" fmla="*/ 0 h 143"/>
                <a:gd name="T46" fmla="*/ 1 w 141"/>
                <a:gd name="T47" fmla="*/ 0 h 143"/>
                <a:gd name="T48" fmla="*/ 1 w 141"/>
                <a:gd name="T49" fmla="*/ 0 h 143"/>
                <a:gd name="T50" fmla="*/ 1 w 141"/>
                <a:gd name="T51" fmla="*/ 0 h 143"/>
                <a:gd name="T52" fmla="*/ 1 w 141"/>
                <a:gd name="T53" fmla="*/ 0 h 143"/>
                <a:gd name="T54" fmla="*/ 1 w 141"/>
                <a:gd name="T55" fmla="*/ 0 h 143"/>
                <a:gd name="T56" fmla="*/ 1 w 141"/>
                <a:gd name="T57" fmla="*/ 0 h 143"/>
                <a:gd name="T58" fmla="*/ 1 w 141"/>
                <a:gd name="T59" fmla="*/ 0 h 143"/>
                <a:gd name="T60" fmla="*/ 1 w 141"/>
                <a:gd name="T61" fmla="*/ 0 h 143"/>
                <a:gd name="T62" fmla="*/ 1 w 141"/>
                <a:gd name="T63" fmla="*/ 0 h 143"/>
                <a:gd name="T64" fmla="*/ 1 w 141"/>
                <a:gd name="T65" fmla="*/ 0 h 143"/>
                <a:gd name="T66" fmla="*/ 1 w 141"/>
                <a:gd name="T67" fmla="*/ 0 h 143"/>
                <a:gd name="T68" fmla="*/ 1 w 141"/>
                <a:gd name="T69" fmla="*/ 0 h 143"/>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41"/>
                <a:gd name="T106" fmla="*/ 0 h 143"/>
                <a:gd name="T107" fmla="*/ 141 w 141"/>
                <a:gd name="T108" fmla="*/ 143 h 143"/>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41" h="143">
                  <a:moveTo>
                    <a:pt x="57" y="2"/>
                  </a:moveTo>
                  <a:lnTo>
                    <a:pt x="44" y="7"/>
                  </a:lnTo>
                  <a:lnTo>
                    <a:pt x="32" y="12"/>
                  </a:lnTo>
                  <a:lnTo>
                    <a:pt x="21" y="21"/>
                  </a:lnTo>
                  <a:lnTo>
                    <a:pt x="12" y="32"/>
                  </a:lnTo>
                  <a:lnTo>
                    <a:pt x="7" y="41"/>
                  </a:lnTo>
                  <a:lnTo>
                    <a:pt x="3" y="52"/>
                  </a:lnTo>
                  <a:lnTo>
                    <a:pt x="0" y="61"/>
                  </a:lnTo>
                  <a:lnTo>
                    <a:pt x="0" y="71"/>
                  </a:lnTo>
                  <a:lnTo>
                    <a:pt x="0" y="75"/>
                  </a:lnTo>
                  <a:lnTo>
                    <a:pt x="0" y="78"/>
                  </a:lnTo>
                  <a:lnTo>
                    <a:pt x="0" y="82"/>
                  </a:lnTo>
                  <a:lnTo>
                    <a:pt x="1" y="86"/>
                  </a:lnTo>
                  <a:lnTo>
                    <a:pt x="5" y="98"/>
                  </a:lnTo>
                  <a:lnTo>
                    <a:pt x="12" y="110"/>
                  </a:lnTo>
                  <a:lnTo>
                    <a:pt x="19" y="121"/>
                  </a:lnTo>
                  <a:lnTo>
                    <a:pt x="30" y="130"/>
                  </a:lnTo>
                  <a:lnTo>
                    <a:pt x="43" y="137"/>
                  </a:lnTo>
                  <a:lnTo>
                    <a:pt x="57" y="141"/>
                  </a:lnTo>
                  <a:lnTo>
                    <a:pt x="71" y="143"/>
                  </a:lnTo>
                  <a:lnTo>
                    <a:pt x="84" y="141"/>
                  </a:lnTo>
                  <a:lnTo>
                    <a:pt x="96" y="137"/>
                  </a:lnTo>
                  <a:lnTo>
                    <a:pt x="109" y="130"/>
                  </a:lnTo>
                  <a:lnTo>
                    <a:pt x="119" y="121"/>
                  </a:lnTo>
                  <a:lnTo>
                    <a:pt x="128" y="110"/>
                  </a:lnTo>
                  <a:lnTo>
                    <a:pt x="135" y="98"/>
                  </a:lnTo>
                  <a:lnTo>
                    <a:pt x="139" y="86"/>
                  </a:lnTo>
                  <a:lnTo>
                    <a:pt x="141" y="71"/>
                  </a:lnTo>
                  <a:lnTo>
                    <a:pt x="139" y="59"/>
                  </a:lnTo>
                  <a:lnTo>
                    <a:pt x="135" y="44"/>
                  </a:lnTo>
                  <a:lnTo>
                    <a:pt x="128" y="32"/>
                  </a:lnTo>
                  <a:lnTo>
                    <a:pt x="119" y="21"/>
                  </a:lnTo>
                  <a:lnTo>
                    <a:pt x="109" y="12"/>
                  </a:lnTo>
                  <a:lnTo>
                    <a:pt x="98" y="7"/>
                  </a:lnTo>
                  <a:lnTo>
                    <a:pt x="84" y="2"/>
                  </a:lnTo>
                  <a:lnTo>
                    <a:pt x="71" y="0"/>
                  </a:lnTo>
                  <a:lnTo>
                    <a:pt x="57" y="2"/>
                  </a:lnTo>
                  <a:close/>
                  <a:moveTo>
                    <a:pt x="51" y="100"/>
                  </a:moveTo>
                  <a:lnTo>
                    <a:pt x="46" y="96"/>
                  </a:lnTo>
                  <a:lnTo>
                    <a:pt x="43" y="91"/>
                  </a:lnTo>
                  <a:lnTo>
                    <a:pt x="39" y="86"/>
                  </a:lnTo>
                  <a:lnTo>
                    <a:pt x="37" y="78"/>
                  </a:lnTo>
                  <a:lnTo>
                    <a:pt x="37" y="71"/>
                  </a:lnTo>
                  <a:lnTo>
                    <a:pt x="37" y="66"/>
                  </a:lnTo>
                  <a:lnTo>
                    <a:pt x="39" y="59"/>
                  </a:lnTo>
                  <a:lnTo>
                    <a:pt x="43" y="53"/>
                  </a:lnTo>
                  <a:lnTo>
                    <a:pt x="46" y="48"/>
                  </a:lnTo>
                  <a:lnTo>
                    <a:pt x="51" y="44"/>
                  </a:lnTo>
                  <a:lnTo>
                    <a:pt x="57" y="41"/>
                  </a:lnTo>
                  <a:lnTo>
                    <a:pt x="64" y="39"/>
                  </a:lnTo>
                  <a:lnTo>
                    <a:pt x="71" y="39"/>
                  </a:lnTo>
                  <a:lnTo>
                    <a:pt x="76" y="39"/>
                  </a:lnTo>
                  <a:lnTo>
                    <a:pt x="84" y="41"/>
                  </a:lnTo>
                  <a:lnTo>
                    <a:pt x="89" y="44"/>
                  </a:lnTo>
                  <a:lnTo>
                    <a:pt x="94" y="48"/>
                  </a:lnTo>
                  <a:lnTo>
                    <a:pt x="98" y="53"/>
                  </a:lnTo>
                  <a:lnTo>
                    <a:pt x="101" y="59"/>
                  </a:lnTo>
                  <a:lnTo>
                    <a:pt x="103" y="66"/>
                  </a:lnTo>
                  <a:lnTo>
                    <a:pt x="103" y="71"/>
                  </a:lnTo>
                  <a:lnTo>
                    <a:pt x="103" y="78"/>
                  </a:lnTo>
                  <a:lnTo>
                    <a:pt x="101" y="84"/>
                  </a:lnTo>
                  <a:lnTo>
                    <a:pt x="98" y="91"/>
                  </a:lnTo>
                  <a:lnTo>
                    <a:pt x="89" y="100"/>
                  </a:lnTo>
                  <a:lnTo>
                    <a:pt x="76" y="103"/>
                  </a:lnTo>
                  <a:lnTo>
                    <a:pt x="64" y="103"/>
                  </a:lnTo>
                  <a:lnTo>
                    <a:pt x="51" y="100"/>
                  </a:lnTo>
                  <a:close/>
                  <a:moveTo>
                    <a:pt x="12" y="32"/>
                  </a:moveTo>
                  <a:lnTo>
                    <a:pt x="12" y="32"/>
                  </a:lnTo>
                  <a:close/>
                </a:path>
              </a:pathLst>
            </a:custGeom>
            <a:solidFill>
              <a:srgbClr val="000000"/>
            </a:solidFill>
            <a:ln w="9525">
              <a:noFill/>
              <a:round/>
              <a:headEnd/>
              <a:tailEnd/>
            </a:ln>
          </p:spPr>
          <p:txBody>
            <a:bodyPr/>
            <a:lstStyle/>
            <a:p>
              <a:endParaRPr lang="ja-JP" altLang="en-US"/>
            </a:p>
          </p:txBody>
        </p:sp>
        <p:sp>
          <p:nvSpPr>
            <p:cNvPr id="111" name="Freeform 73"/>
            <p:cNvSpPr>
              <a:spLocks/>
            </p:cNvSpPr>
            <p:nvPr/>
          </p:nvSpPr>
          <p:spPr bwMode="auto">
            <a:xfrm>
              <a:off x="2101" y="2593"/>
              <a:ext cx="239" cy="347"/>
            </a:xfrm>
            <a:custGeom>
              <a:avLst/>
              <a:gdLst>
                <a:gd name="T0" fmla="*/ 1 w 478"/>
                <a:gd name="T1" fmla="*/ 1 h 694"/>
                <a:gd name="T2" fmla="*/ 0 w 478"/>
                <a:gd name="T3" fmla="*/ 1 h 694"/>
                <a:gd name="T4" fmla="*/ 1 w 478"/>
                <a:gd name="T5" fmla="*/ 1 h 694"/>
                <a:gd name="T6" fmla="*/ 1 w 478"/>
                <a:gd name="T7" fmla="*/ 1 h 694"/>
                <a:gd name="T8" fmla="*/ 1 w 478"/>
                <a:gd name="T9" fmla="*/ 1 h 694"/>
                <a:gd name="T10" fmla="*/ 1 w 478"/>
                <a:gd name="T11" fmla="*/ 0 h 694"/>
                <a:gd name="T12" fmla="*/ 1 w 478"/>
                <a:gd name="T13" fmla="*/ 1 h 694"/>
                <a:gd name="T14" fmla="*/ 0 60000 65536"/>
                <a:gd name="T15" fmla="*/ 0 60000 65536"/>
                <a:gd name="T16" fmla="*/ 0 60000 65536"/>
                <a:gd name="T17" fmla="*/ 0 60000 65536"/>
                <a:gd name="T18" fmla="*/ 0 60000 65536"/>
                <a:gd name="T19" fmla="*/ 0 60000 65536"/>
                <a:gd name="T20" fmla="*/ 0 60000 65536"/>
                <a:gd name="T21" fmla="*/ 0 w 478"/>
                <a:gd name="T22" fmla="*/ 0 h 694"/>
                <a:gd name="T23" fmla="*/ 478 w 478"/>
                <a:gd name="T24" fmla="*/ 694 h 69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78" h="694">
                  <a:moveTo>
                    <a:pt x="125" y="280"/>
                  </a:moveTo>
                  <a:lnTo>
                    <a:pt x="0" y="627"/>
                  </a:lnTo>
                  <a:lnTo>
                    <a:pt x="114" y="694"/>
                  </a:lnTo>
                  <a:lnTo>
                    <a:pt x="353" y="412"/>
                  </a:lnTo>
                  <a:lnTo>
                    <a:pt x="478" y="66"/>
                  </a:lnTo>
                  <a:lnTo>
                    <a:pt x="364" y="0"/>
                  </a:lnTo>
                  <a:lnTo>
                    <a:pt x="125" y="280"/>
                  </a:lnTo>
                  <a:close/>
                </a:path>
              </a:pathLst>
            </a:custGeom>
            <a:solidFill>
              <a:srgbClr val="000000"/>
            </a:solidFill>
            <a:ln w="9525">
              <a:noFill/>
              <a:round/>
              <a:headEnd/>
              <a:tailEnd/>
            </a:ln>
          </p:spPr>
          <p:txBody>
            <a:bodyPr/>
            <a:lstStyle/>
            <a:p>
              <a:endParaRPr lang="ja-JP" altLang="en-US"/>
            </a:p>
          </p:txBody>
        </p:sp>
        <p:sp>
          <p:nvSpPr>
            <p:cNvPr id="112" name="Freeform 74"/>
            <p:cNvSpPr>
              <a:spLocks/>
            </p:cNvSpPr>
            <p:nvPr/>
          </p:nvSpPr>
          <p:spPr bwMode="auto">
            <a:xfrm>
              <a:off x="2047" y="2647"/>
              <a:ext cx="347" cy="239"/>
            </a:xfrm>
            <a:custGeom>
              <a:avLst/>
              <a:gdLst>
                <a:gd name="T0" fmla="*/ 1 w 693"/>
                <a:gd name="T1" fmla="*/ 0 h 479"/>
                <a:gd name="T2" fmla="*/ 2 w 693"/>
                <a:gd name="T3" fmla="*/ 0 h 479"/>
                <a:gd name="T4" fmla="*/ 2 w 693"/>
                <a:gd name="T5" fmla="*/ 0 h 479"/>
                <a:gd name="T6" fmla="*/ 1 w 693"/>
                <a:gd name="T7" fmla="*/ 0 h 479"/>
                <a:gd name="T8" fmla="*/ 1 w 693"/>
                <a:gd name="T9" fmla="*/ 0 h 479"/>
                <a:gd name="T10" fmla="*/ 0 w 693"/>
                <a:gd name="T11" fmla="*/ 0 h 479"/>
                <a:gd name="T12" fmla="*/ 1 w 693"/>
                <a:gd name="T13" fmla="*/ 0 h 479"/>
                <a:gd name="T14" fmla="*/ 0 60000 65536"/>
                <a:gd name="T15" fmla="*/ 0 60000 65536"/>
                <a:gd name="T16" fmla="*/ 0 60000 65536"/>
                <a:gd name="T17" fmla="*/ 0 60000 65536"/>
                <a:gd name="T18" fmla="*/ 0 60000 65536"/>
                <a:gd name="T19" fmla="*/ 0 60000 65536"/>
                <a:gd name="T20" fmla="*/ 0 60000 65536"/>
                <a:gd name="T21" fmla="*/ 0 w 693"/>
                <a:gd name="T22" fmla="*/ 0 h 479"/>
                <a:gd name="T23" fmla="*/ 693 w 693"/>
                <a:gd name="T24" fmla="*/ 479 h 47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93" h="479">
                  <a:moveTo>
                    <a:pt x="280" y="354"/>
                  </a:moveTo>
                  <a:lnTo>
                    <a:pt x="627" y="479"/>
                  </a:lnTo>
                  <a:lnTo>
                    <a:pt x="693" y="364"/>
                  </a:lnTo>
                  <a:lnTo>
                    <a:pt x="412" y="125"/>
                  </a:lnTo>
                  <a:lnTo>
                    <a:pt x="66" y="0"/>
                  </a:lnTo>
                  <a:lnTo>
                    <a:pt x="0" y="115"/>
                  </a:lnTo>
                  <a:lnTo>
                    <a:pt x="280" y="354"/>
                  </a:lnTo>
                  <a:close/>
                </a:path>
              </a:pathLst>
            </a:custGeom>
            <a:solidFill>
              <a:srgbClr val="000000"/>
            </a:solidFill>
            <a:ln w="9525">
              <a:noFill/>
              <a:round/>
              <a:headEnd/>
              <a:tailEnd/>
            </a:ln>
          </p:spPr>
          <p:txBody>
            <a:bodyPr/>
            <a:lstStyle/>
            <a:p>
              <a:endParaRPr lang="ja-JP" altLang="en-US"/>
            </a:p>
          </p:txBody>
        </p:sp>
        <p:sp>
          <p:nvSpPr>
            <p:cNvPr id="113" name="Freeform 75"/>
            <p:cNvSpPr>
              <a:spLocks/>
            </p:cNvSpPr>
            <p:nvPr/>
          </p:nvSpPr>
          <p:spPr bwMode="auto">
            <a:xfrm>
              <a:off x="2141" y="2582"/>
              <a:ext cx="157" cy="368"/>
            </a:xfrm>
            <a:custGeom>
              <a:avLst/>
              <a:gdLst>
                <a:gd name="T0" fmla="*/ 0 w 315"/>
                <a:gd name="T1" fmla="*/ 1 h 735"/>
                <a:gd name="T2" fmla="*/ 0 w 315"/>
                <a:gd name="T3" fmla="*/ 2 h 735"/>
                <a:gd name="T4" fmla="*/ 0 w 315"/>
                <a:gd name="T5" fmla="*/ 2 h 735"/>
                <a:gd name="T6" fmla="*/ 0 w 315"/>
                <a:gd name="T7" fmla="*/ 1 h 735"/>
                <a:gd name="T8" fmla="*/ 0 w 315"/>
                <a:gd name="T9" fmla="*/ 0 h 735"/>
                <a:gd name="T10" fmla="*/ 0 w 315"/>
                <a:gd name="T11" fmla="*/ 1 h 735"/>
                <a:gd name="T12" fmla="*/ 0 w 315"/>
                <a:gd name="T13" fmla="*/ 1 h 735"/>
                <a:gd name="T14" fmla="*/ 0 60000 65536"/>
                <a:gd name="T15" fmla="*/ 0 60000 65536"/>
                <a:gd name="T16" fmla="*/ 0 60000 65536"/>
                <a:gd name="T17" fmla="*/ 0 60000 65536"/>
                <a:gd name="T18" fmla="*/ 0 60000 65536"/>
                <a:gd name="T19" fmla="*/ 0 60000 65536"/>
                <a:gd name="T20" fmla="*/ 0 60000 65536"/>
                <a:gd name="T21" fmla="*/ 0 w 315"/>
                <a:gd name="T22" fmla="*/ 0 h 735"/>
                <a:gd name="T23" fmla="*/ 315 w 315"/>
                <a:gd name="T24" fmla="*/ 735 h 73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15" h="735">
                  <a:moveTo>
                    <a:pt x="31" y="401"/>
                  </a:moveTo>
                  <a:lnTo>
                    <a:pt x="188" y="735"/>
                  </a:lnTo>
                  <a:lnTo>
                    <a:pt x="315" y="701"/>
                  </a:lnTo>
                  <a:lnTo>
                    <a:pt x="286" y="334"/>
                  </a:lnTo>
                  <a:lnTo>
                    <a:pt x="129" y="0"/>
                  </a:lnTo>
                  <a:lnTo>
                    <a:pt x="0" y="34"/>
                  </a:lnTo>
                  <a:lnTo>
                    <a:pt x="31" y="401"/>
                  </a:lnTo>
                  <a:close/>
                </a:path>
              </a:pathLst>
            </a:custGeom>
            <a:solidFill>
              <a:srgbClr val="000000"/>
            </a:solidFill>
            <a:ln w="9525">
              <a:noFill/>
              <a:round/>
              <a:headEnd/>
              <a:tailEnd/>
            </a:ln>
          </p:spPr>
          <p:txBody>
            <a:bodyPr/>
            <a:lstStyle/>
            <a:p>
              <a:endParaRPr lang="ja-JP" altLang="en-US"/>
            </a:p>
          </p:txBody>
        </p:sp>
        <p:sp>
          <p:nvSpPr>
            <p:cNvPr id="114" name="Freeform 76"/>
            <p:cNvSpPr>
              <a:spLocks/>
            </p:cNvSpPr>
            <p:nvPr/>
          </p:nvSpPr>
          <p:spPr bwMode="auto">
            <a:xfrm>
              <a:off x="2037" y="2688"/>
              <a:ext cx="367" cy="157"/>
            </a:xfrm>
            <a:custGeom>
              <a:avLst/>
              <a:gdLst>
                <a:gd name="T0" fmla="*/ 1 w 733"/>
                <a:gd name="T1" fmla="*/ 1 h 314"/>
                <a:gd name="T2" fmla="*/ 2 w 733"/>
                <a:gd name="T3" fmla="*/ 1 h 314"/>
                <a:gd name="T4" fmla="*/ 2 w 733"/>
                <a:gd name="T5" fmla="*/ 0 h 314"/>
                <a:gd name="T6" fmla="*/ 1 w 733"/>
                <a:gd name="T7" fmla="*/ 1 h 314"/>
                <a:gd name="T8" fmla="*/ 0 w 733"/>
                <a:gd name="T9" fmla="*/ 1 h 314"/>
                <a:gd name="T10" fmla="*/ 1 w 733"/>
                <a:gd name="T11" fmla="*/ 1 h 314"/>
                <a:gd name="T12" fmla="*/ 1 w 733"/>
                <a:gd name="T13" fmla="*/ 1 h 314"/>
                <a:gd name="T14" fmla="*/ 0 60000 65536"/>
                <a:gd name="T15" fmla="*/ 0 60000 65536"/>
                <a:gd name="T16" fmla="*/ 0 60000 65536"/>
                <a:gd name="T17" fmla="*/ 0 60000 65536"/>
                <a:gd name="T18" fmla="*/ 0 60000 65536"/>
                <a:gd name="T19" fmla="*/ 0 60000 65536"/>
                <a:gd name="T20" fmla="*/ 0 60000 65536"/>
                <a:gd name="T21" fmla="*/ 0 w 733"/>
                <a:gd name="T22" fmla="*/ 0 h 314"/>
                <a:gd name="T23" fmla="*/ 733 w 733"/>
                <a:gd name="T24" fmla="*/ 314 h 31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3" h="314">
                  <a:moveTo>
                    <a:pt x="399" y="284"/>
                  </a:moveTo>
                  <a:lnTo>
                    <a:pt x="733" y="127"/>
                  </a:lnTo>
                  <a:lnTo>
                    <a:pt x="699" y="0"/>
                  </a:lnTo>
                  <a:lnTo>
                    <a:pt x="332" y="31"/>
                  </a:lnTo>
                  <a:lnTo>
                    <a:pt x="0" y="188"/>
                  </a:lnTo>
                  <a:lnTo>
                    <a:pt x="33" y="314"/>
                  </a:lnTo>
                  <a:lnTo>
                    <a:pt x="399" y="284"/>
                  </a:lnTo>
                  <a:close/>
                </a:path>
              </a:pathLst>
            </a:custGeom>
            <a:solidFill>
              <a:srgbClr val="000000"/>
            </a:solidFill>
            <a:ln w="9525">
              <a:noFill/>
              <a:round/>
              <a:headEnd/>
              <a:tailEnd/>
            </a:ln>
          </p:spPr>
          <p:txBody>
            <a:bodyPr/>
            <a:lstStyle/>
            <a:p>
              <a:endParaRPr lang="ja-JP" altLang="en-US"/>
            </a:p>
          </p:txBody>
        </p:sp>
        <p:sp>
          <p:nvSpPr>
            <p:cNvPr id="115" name="Freeform 77"/>
            <p:cNvSpPr>
              <a:spLocks/>
            </p:cNvSpPr>
            <p:nvPr/>
          </p:nvSpPr>
          <p:spPr bwMode="auto">
            <a:xfrm>
              <a:off x="2089" y="2635"/>
              <a:ext cx="264" cy="263"/>
            </a:xfrm>
            <a:custGeom>
              <a:avLst/>
              <a:gdLst>
                <a:gd name="T0" fmla="*/ 1 w 528"/>
                <a:gd name="T1" fmla="*/ 0 h 527"/>
                <a:gd name="T2" fmla="*/ 1 w 528"/>
                <a:gd name="T3" fmla="*/ 0 h 527"/>
                <a:gd name="T4" fmla="*/ 1 w 528"/>
                <a:gd name="T5" fmla="*/ 0 h 527"/>
                <a:gd name="T6" fmla="*/ 0 w 528"/>
                <a:gd name="T7" fmla="*/ 0 h 527"/>
                <a:gd name="T8" fmla="*/ 1 w 528"/>
                <a:gd name="T9" fmla="*/ 0 h 527"/>
                <a:gd name="T10" fmla="*/ 1 w 528"/>
                <a:gd name="T11" fmla="*/ 0 h 527"/>
                <a:gd name="T12" fmla="*/ 1 w 528"/>
                <a:gd name="T13" fmla="*/ 0 h 527"/>
                <a:gd name="T14" fmla="*/ 1 w 528"/>
                <a:gd name="T15" fmla="*/ 0 h 527"/>
                <a:gd name="T16" fmla="*/ 1 w 528"/>
                <a:gd name="T17" fmla="*/ 0 h 527"/>
                <a:gd name="T18" fmla="*/ 1 w 528"/>
                <a:gd name="T19" fmla="*/ 0 h 527"/>
                <a:gd name="T20" fmla="*/ 1 w 528"/>
                <a:gd name="T21" fmla="*/ 1 h 527"/>
                <a:gd name="T22" fmla="*/ 1 w 528"/>
                <a:gd name="T23" fmla="*/ 1 h 527"/>
                <a:gd name="T24" fmla="*/ 1 w 528"/>
                <a:gd name="T25" fmla="*/ 1 h 527"/>
                <a:gd name="T26" fmla="*/ 1 w 528"/>
                <a:gd name="T27" fmla="*/ 1 h 527"/>
                <a:gd name="T28" fmla="*/ 1 w 528"/>
                <a:gd name="T29" fmla="*/ 1 h 527"/>
                <a:gd name="T30" fmla="*/ 1 w 528"/>
                <a:gd name="T31" fmla="*/ 1 h 527"/>
                <a:gd name="T32" fmla="*/ 1 w 528"/>
                <a:gd name="T33" fmla="*/ 1 h 527"/>
                <a:gd name="T34" fmla="*/ 1 w 528"/>
                <a:gd name="T35" fmla="*/ 0 h 527"/>
                <a:gd name="T36" fmla="*/ 1 w 528"/>
                <a:gd name="T37" fmla="*/ 0 h 527"/>
                <a:gd name="T38" fmla="*/ 1 w 528"/>
                <a:gd name="T39" fmla="*/ 0 h 527"/>
                <a:gd name="T40" fmla="*/ 1 w 528"/>
                <a:gd name="T41" fmla="*/ 0 h 527"/>
                <a:gd name="T42" fmla="*/ 1 w 528"/>
                <a:gd name="T43" fmla="*/ 0 h 527"/>
                <a:gd name="T44" fmla="*/ 1 w 528"/>
                <a:gd name="T45" fmla="*/ 0 h 527"/>
                <a:gd name="T46" fmla="*/ 1 w 528"/>
                <a:gd name="T47" fmla="*/ 0 h 527"/>
                <a:gd name="T48" fmla="*/ 1 w 528"/>
                <a:gd name="T49" fmla="*/ 0 h 527"/>
                <a:gd name="T50" fmla="*/ 1 w 528"/>
                <a:gd name="T51" fmla="*/ 0 h 527"/>
                <a:gd name="T52" fmla="*/ 1 w 528"/>
                <a:gd name="T53" fmla="*/ 0 h 527"/>
                <a:gd name="T54" fmla="*/ 1 w 528"/>
                <a:gd name="T55" fmla="*/ 0 h 527"/>
                <a:gd name="T56" fmla="*/ 1 w 528"/>
                <a:gd name="T57" fmla="*/ 0 h 527"/>
                <a:gd name="T58" fmla="*/ 1 w 528"/>
                <a:gd name="T59" fmla="*/ 0 h 527"/>
                <a:gd name="T60" fmla="*/ 1 w 528"/>
                <a:gd name="T61" fmla="*/ 0 h 527"/>
                <a:gd name="T62" fmla="*/ 1 w 528"/>
                <a:gd name="T63" fmla="*/ 0 h 527"/>
                <a:gd name="T64" fmla="*/ 1 w 528"/>
                <a:gd name="T65" fmla="*/ 0 h 527"/>
                <a:gd name="T66" fmla="*/ 1 w 528"/>
                <a:gd name="T67" fmla="*/ 0 h 527"/>
                <a:gd name="T68" fmla="*/ 1 w 528"/>
                <a:gd name="T69" fmla="*/ 0 h 527"/>
                <a:gd name="T70" fmla="*/ 1 w 528"/>
                <a:gd name="T71" fmla="*/ 0 h 527"/>
                <a:gd name="T72" fmla="*/ 1 w 528"/>
                <a:gd name="T73" fmla="*/ 0 h 527"/>
                <a:gd name="T74" fmla="*/ 1 w 528"/>
                <a:gd name="T75" fmla="*/ 0 h 527"/>
                <a:gd name="T76" fmla="*/ 1 w 528"/>
                <a:gd name="T77" fmla="*/ 0 h 527"/>
                <a:gd name="T78" fmla="*/ 1 w 528"/>
                <a:gd name="T79" fmla="*/ 0 h 527"/>
                <a:gd name="T80" fmla="*/ 1 w 528"/>
                <a:gd name="T81" fmla="*/ 0 h 527"/>
                <a:gd name="T82" fmla="*/ 1 w 528"/>
                <a:gd name="T83" fmla="*/ 0 h 527"/>
                <a:gd name="T84" fmla="*/ 1 w 528"/>
                <a:gd name="T85" fmla="*/ 0 h 527"/>
                <a:gd name="T86" fmla="*/ 1 w 528"/>
                <a:gd name="T87" fmla="*/ 0 h 527"/>
                <a:gd name="T88" fmla="*/ 1 w 528"/>
                <a:gd name="T89" fmla="*/ 0 h 527"/>
                <a:gd name="T90" fmla="*/ 1 w 528"/>
                <a:gd name="T91" fmla="*/ 0 h 527"/>
                <a:gd name="T92" fmla="*/ 1 w 528"/>
                <a:gd name="T93" fmla="*/ 0 h 527"/>
                <a:gd name="T94" fmla="*/ 1 w 528"/>
                <a:gd name="T95" fmla="*/ 0 h 527"/>
                <a:gd name="T96" fmla="*/ 1 w 528"/>
                <a:gd name="T97" fmla="*/ 0 h 527"/>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528"/>
                <a:gd name="T148" fmla="*/ 0 h 527"/>
                <a:gd name="T149" fmla="*/ 528 w 528"/>
                <a:gd name="T150" fmla="*/ 527 h 527"/>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528" h="527">
                  <a:moveTo>
                    <a:pt x="36" y="130"/>
                  </a:moveTo>
                  <a:lnTo>
                    <a:pt x="14" y="179"/>
                  </a:lnTo>
                  <a:lnTo>
                    <a:pt x="2" y="230"/>
                  </a:lnTo>
                  <a:lnTo>
                    <a:pt x="0" y="280"/>
                  </a:lnTo>
                  <a:lnTo>
                    <a:pt x="9" y="330"/>
                  </a:lnTo>
                  <a:lnTo>
                    <a:pt x="27" y="378"/>
                  </a:lnTo>
                  <a:lnTo>
                    <a:pt x="54" y="421"/>
                  </a:lnTo>
                  <a:lnTo>
                    <a:pt x="89" y="459"/>
                  </a:lnTo>
                  <a:lnTo>
                    <a:pt x="132" y="491"/>
                  </a:lnTo>
                  <a:lnTo>
                    <a:pt x="157" y="503"/>
                  </a:lnTo>
                  <a:lnTo>
                    <a:pt x="180" y="512"/>
                  </a:lnTo>
                  <a:lnTo>
                    <a:pt x="205" y="519"/>
                  </a:lnTo>
                  <a:lnTo>
                    <a:pt x="232" y="525"/>
                  </a:lnTo>
                  <a:lnTo>
                    <a:pt x="257" y="527"/>
                  </a:lnTo>
                  <a:lnTo>
                    <a:pt x="282" y="527"/>
                  </a:lnTo>
                  <a:lnTo>
                    <a:pt x="307" y="523"/>
                  </a:lnTo>
                  <a:lnTo>
                    <a:pt x="332" y="518"/>
                  </a:lnTo>
                  <a:lnTo>
                    <a:pt x="357" y="510"/>
                  </a:lnTo>
                  <a:lnTo>
                    <a:pt x="380" y="500"/>
                  </a:lnTo>
                  <a:lnTo>
                    <a:pt x="402" y="487"/>
                  </a:lnTo>
                  <a:lnTo>
                    <a:pt x="423" y="473"/>
                  </a:lnTo>
                  <a:lnTo>
                    <a:pt x="443" y="457"/>
                  </a:lnTo>
                  <a:lnTo>
                    <a:pt x="461" y="437"/>
                  </a:lnTo>
                  <a:lnTo>
                    <a:pt x="478" y="418"/>
                  </a:lnTo>
                  <a:lnTo>
                    <a:pt x="493" y="394"/>
                  </a:lnTo>
                  <a:lnTo>
                    <a:pt x="514" y="346"/>
                  </a:lnTo>
                  <a:lnTo>
                    <a:pt x="527" y="296"/>
                  </a:lnTo>
                  <a:lnTo>
                    <a:pt x="528" y="245"/>
                  </a:lnTo>
                  <a:lnTo>
                    <a:pt x="520" y="195"/>
                  </a:lnTo>
                  <a:lnTo>
                    <a:pt x="502" y="146"/>
                  </a:lnTo>
                  <a:lnTo>
                    <a:pt x="475" y="104"/>
                  </a:lnTo>
                  <a:lnTo>
                    <a:pt x="439" y="66"/>
                  </a:lnTo>
                  <a:lnTo>
                    <a:pt x="396" y="34"/>
                  </a:lnTo>
                  <a:lnTo>
                    <a:pt x="373" y="22"/>
                  </a:lnTo>
                  <a:lnTo>
                    <a:pt x="348" y="13"/>
                  </a:lnTo>
                  <a:lnTo>
                    <a:pt x="323" y="5"/>
                  </a:lnTo>
                  <a:lnTo>
                    <a:pt x="298" y="2"/>
                  </a:lnTo>
                  <a:lnTo>
                    <a:pt x="271" y="0"/>
                  </a:lnTo>
                  <a:lnTo>
                    <a:pt x="246" y="0"/>
                  </a:lnTo>
                  <a:lnTo>
                    <a:pt x="221" y="4"/>
                  </a:lnTo>
                  <a:lnTo>
                    <a:pt x="196" y="9"/>
                  </a:lnTo>
                  <a:lnTo>
                    <a:pt x="173" y="16"/>
                  </a:lnTo>
                  <a:lnTo>
                    <a:pt x="148" y="27"/>
                  </a:lnTo>
                  <a:lnTo>
                    <a:pt x="127" y="38"/>
                  </a:lnTo>
                  <a:lnTo>
                    <a:pt x="105" y="52"/>
                  </a:lnTo>
                  <a:lnTo>
                    <a:pt x="86" y="70"/>
                  </a:lnTo>
                  <a:lnTo>
                    <a:pt x="68" y="88"/>
                  </a:lnTo>
                  <a:lnTo>
                    <a:pt x="50" y="107"/>
                  </a:lnTo>
                  <a:lnTo>
                    <a:pt x="36" y="130"/>
                  </a:lnTo>
                  <a:close/>
                </a:path>
              </a:pathLst>
            </a:custGeom>
            <a:solidFill>
              <a:srgbClr val="3F9EFF"/>
            </a:solidFill>
            <a:ln w="9525">
              <a:noFill/>
              <a:round/>
              <a:headEnd/>
              <a:tailEnd/>
            </a:ln>
          </p:spPr>
          <p:txBody>
            <a:bodyPr/>
            <a:lstStyle/>
            <a:p>
              <a:endParaRPr lang="ja-JP" altLang="en-US"/>
            </a:p>
          </p:txBody>
        </p:sp>
        <p:sp>
          <p:nvSpPr>
            <p:cNvPr id="116" name="Freeform 78"/>
            <p:cNvSpPr>
              <a:spLocks noEditPoints="1"/>
            </p:cNvSpPr>
            <p:nvPr/>
          </p:nvSpPr>
          <p:spPr bwMode="auto">
            <a:xfrm>
              <a:off x="2080" y="2625"/>
              <a:ext cx="282" cy="282"/>
            </a:xfrm>
            <a:custGeom>
              <a:avLst/>
              <a:gdLst>
                <a:gd name="T0" fmla="*/ 1 w 564"/>
                <a:gd name="T1" fmla="*/ 1 h 564"/>
                <a:gd name="T2" fmla="*/ 1 w 564"/>
                <a:gd name="T3" fmla="*/ 1 h 564"/>
                <a:gd name="T4" fmla="*/ 1 w 564"/>
                <a:gd name="T5" fmla="*/ 1 h 564"/>
                <a:gd name="T6" fmla="*/ 1 w 564"/>
                <a:gd name="T7" fmla="*/ 1 h 564"/>
                <a:gd name="T8" fmla="*/ 1 w 564"/>
                <a:gd name="T9" fmla="*/ 1 h 564"/>
                <a:gd name="T10" fmla="*/ 1 w 564"/>
                <a:gd name="T11" fmla="*/ 1 h 564"/>
                <a:gd name="T12" fmla="*/ 1 w 564"/>
                <a:gd name="T13" fmla="*/ 1 h 564"/>
                <a:gd name="T14" fmla="*/ 1 w 564"/>
                <a:gd name="T15" fmla="*/ 1 h 564"/>
                <a:gd name="T16" fmla="*/ 1 w 564"/>
                <a:gd name="T17" fmla="*/ 1 h 564"/>
                <a:gd name="T18" fmla="*/ 1 w 564"/>
                <a:gd name="T19" fmla="*/ 1 h 564"/>
                <a:gd name="T20" fmla="*/ 1 w 564"/>
                <a:gd name="T21" fmla="*/ 1 h 564"/>
                <a:gd name="T22" fmla="*/ 1 w 564"/>
                <a:gd name="T23" fmla="*/ 1 h 564"/>
                <a:gd name="T24" fmla="*/ 1 w 564"/>
                <a:gd name="T25" fmla="*/ 1 h 564"/>
                <a:gd name="T26" fmla="*/ 1 w 564"/>
                <a:gd name="T27" fmla="*/ 1 h 564"/>
                <a:gd name="T28" fmla="*/ 1 w 564"/>
                <a:gd name="T29" fmla="*/ 1 h 564"/>
                <a:gd name="T30" fmla="*/ 1 w 564"/>
                <a:gd name="T31" fmla="*/ 1 h 564"/>
                <a:gd name="T32" fmla="*/ 1 w 564"/>
                <a:gd name="T33" fmla="*/ 1 h 564"/>
                <a:gd name="T34" fmla="*/ 1 w 564"/>
                <a:gd name="T35" fmla="*/ 1 h 564"/>
                <a:gd name="T36" fmla="*/ 1 w 564"/>
                <a:gd name="T37" fmla="*/ 1 h 564"/>
                <a:gd name="T38" fmla="*/ 1 w 564"/>
                <a:gd name="T39" fmla="*/ 1 h 564"/>
                <a:gd name="T40" fmla="*/ 1 w 564"/>
                <a:gd name="T41" fmla="*/ 1 h 564"/>
                <a:gd name="T42" fmla="*/ 1 w 564"/>
                <a:gd name="T43" fmla="*/ 1 h 564"/>
                <a:gd name="T44" fmla="*/ 1 w 564"/>
                <a:gd name="T45" fmla="*/ 1 h 564"/>
                <a:gd name="T46" fmla="*/ 1 w 564"/>
                <a:gd name="T47" fmla="*/ 1 h 564"/>
                <a:gd name="T48" fmla="*/ 1 w 564"/>
                <a:gd name="T49" fmla="*/ 1 h 564"/>
                <a:gd name="T50" fmla="*/ 1 w 564"/>
                <a:gd name="T51" fmla="*/ 0 h 564"/>
                <a:gd name="T52" fmla="*/ 1 w 564"/>
                <a:gd name="T53" fmla="*/ 1 h 564"/>
                <a:gd name="T54" fmla="*/ 1 w 564"/>
                <a:gd name="T55" fmla="*/ 1 h 564"/>
                <a:gd name="T56" fmla="*/ 1 w 564"/>
                <a:gd name="T57" fmla="*/ 1 h 564"/>
                <a:gd name="T58" fmla="*/ 1 w 564"/>
                <a:gd name="T59" fmla="*/ 1 h 564"/>
                <a:gd name="T60" fmla="*/ 1 w 564"/>
                <a:gd name="T61" fmla="*/ 1 h 564"/>
                <a:gd name="T62" fmla="*/ 1 w 564"/>
                <a:gd name="T63" fmla="*/ 1 h 564"/>
                <a:gd name="T64" fmla="*/ 1 w 564"/>
                <a:gd name="T65" fmla="*/ 1 h 564"/>
                <a:gd name="T66" fmla="*/ 1 w 564"/>
                <a:gd name="T67" fmla="*/ 1 h 564"/>
                <a:gd name="T68" fmla="*/ 1 w 564"/>
                <a:gd name="T69" fmla="*/ 1 h 564"/>
                <a:gd name="T70" fmla="*/ 1 w 564"/>
                <a:gd name="T71" fmla="*/ 1 h 564"/>
                <a:gd name="T72" fmla="*/ 1 w 564"/>
                <a:gd name="T73" fmla="*/ 1 h 564"/>
                <a:gd name="T74" fmla="*/ 1 w 564"/>
                <a:gd name="T75" fmla="*/ 1 h 564"/>
                <a:gd name="T76" fmla="*/ 1 w 564"/>
                <a:gd name="T77" fmla="*/ 1 h 564"/>
                <a:gd name="T78" fmla="*/ 1 w 564"/>
                <a:gd name="T79" fmla="*/ 1 h 564"/>
                <a:gd name="T80" fmla="*/ 1 w 564"/>
                <a:gd name="T81" fmla="*/ 1 h 564"/>
                <a:gd name="T82" fmla="*/ 1 w 564"/>
                <a:gd name="T83" fmla="*/ 1 h 564"/>
                <a:gd name="T84" fmla="*/ 1 w 564"/>
                <a:gd name="T85" fmla="*/ 1 h 564"/>
                <a:gd name="T86" fmla="*/ 1 w 564"/>
                <a:gd name="T87" fmla="*/ 1 h 564"/>
                <a:gd name="T88" fmla="*/ 1 w 564"/>
                <a:gd name="T89" fmla="*/ 1 h 564"/>
                <a:gd name="T90" fmla="*/ 1 w 564"/>
                <a:gd name="T91" fmla="*/ 1 h 564"/>
                <a:gd name="T92" fmla="*/ 1 w 564"/>
                <a:gd name="T93" fmla="*/ 1 h 564"/>
                <a:gd name="T94" fmla="*/ 1 w 564"/>
                <a:gd name="T95" fmla="*/ 1 h 564"/>
                <a:gd name="T96" fmla="*/ 1 w 564"/>
                <a:gd name="T97" fmla="*/ 1 h 564"/>
                <a:gd name="T98" fmla="*/ 1 w 564"/>
                <a:gd name="T99" fmla="*/ 1 h 564"/>
                <a:gd name="T100" fmla="*/ 1 w 564"/>
                <a:gd name="T101" fmla="*/ 1 h 564"/>
                <a:gd name="T102" fmla="*/ 1 w 564"/>
                <a:gd name="T103" fmla="*/ 1 h 564"/>
                <a:gd name="T104" fmla="*/ 1 w 564"/>
                <a:gd name="T105" fmla="*/ 1 h 564"/>
                <a:gd name="T106" fmla="*/ 1 w 564"/>
                <a:gd name="T107" fmla="*/ 1 h 564"/>
                <a:gd name="T108" fmla="*/ 1 w 564"/>
                <a:gd name="T109" fmla="*/ 1 h 564"/>
                <a:gd name="T110" fmla="*/ 1 w 564"/>
                <a:gd name="T111" fmla="*/ 1 h 564"/>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564"/>
                <a:gd name="T169" fmla="*/ 0 h 564"/>
                <a:gd name="T170" fmla="*/ 564 w 564"/>
                <a:gd name="T171" fmla="*/ 564 h 564"/>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564" h="564">
                  <a:moveTo>
                    <a:pt x="209" y="9"/>
                  </a:moveTo>
                  <a:lnTo>
                    <a:pt x="182" y="18"/>
                  </a:lnTo>
                  <a:lnTo>
                    <a:pt x="157" y="29"/>
                  </a:lnTo>
                  <a:lnTo>
                    <a:pt x="134" y="42"/>
                  </a:lnTo>
                  <a:lnTo>
                    <a:pt x="111" y="58"/>
                  </a:lnTo>
                  <a:lnTo>
                    <a:pt x="89" y="75"/>
                  </a:lnTo>
                  <a:lnTo>
                    <a:pt x="70" y="95"/>
                  </a:lnTo>
                  <a:lnTo>
                    <a:pt x="54" y="118"/>
                  </a:lnTo>
                  <a:lnTo>
                    <a:pt x="38" y="141"/>
                  </a:lnTo>
                  <a:lnTo>
                    <a:pt x="14" y="193"/>
                  </a:lnTo>
                  <a:lnTo>
                    <a:pt x="2" y="247"/>
                  </a:lnTo>
                  <a:lnTo>
                    <a:pt x="0" y="302"/>
                  </a:lnTo>
                  <a:lnTo>
                    <a:pt x="9" y="356"/>
                  </a:lnTo>
                  <a:lnTo>
                    <a:pt x="29" y="406"/>
                  </a:lnTo>
                  <a:lnTo>
                    <a:pt x="57" y="452"/>
                  </a:lnTo>
                  <a:lnTo>
                    <a:pt x="95" y="493"/>
                  </a:lnTo>
                  <a:lnTo>
                    <a:pt x="141" y="527"/>
                  </a:lnTo>
                  <a:lnTo>
                    <a:pt x="166" y="539"/>
                  </a:lnTo>
                  <a:lnTo>
                    <a:pt x="193" y="550"/>
                  </a:lnTo>
                  <a:lnTo>
                    <a:pt x="220" y="559"/>
                  </a:lnTo>
                  <a:lnTo>
                    <a:pt x="247" y="563"/>
                  </a:lnTo>
                  <a:lnTo>
                    <a:pt x="273" y="564"/>
                  </a:lnTo>
                  <a:lnTo>
                    <a:pt x="302" y="564"/>
                  </a:lnTo>
                  <a:lnTo>
                    <a:pt x="329" y="561"/>
                  </a:lnTo>
                  <a:lnTo>
                    <a:pt x="355" y="555"/>
                  </a:lnTo>
                  <a:lnTo>
                    <a:pt x="380" y="548"/>
                  </a:lnTo>
                  <a:lnTo>
                    <a:pt x="405" y="538"/>
                  </a:lnTo>
                  <a:lnTo>
                    <a:pt x="430" y="523"/>
                  </a:lnTo>
                  <a:lnTo>
                    <a:pt x="452" y="509"/>
                  </a:lnTo>
                  <a:lnTo>
                    <a:pt x="473" y="491"/>
                  </a:lnTo>
                  <a:lnTo>
                    <a:pt x="493" y="472"/>
                  </a:lnTo>
                  <a:lnTo>
                    <a:pt x="511" y="448"/>
                  </a:lnTo>
                  <a:lnTo>
                    <a:pt x="527" y="425"/>
                  </a:lnTo>
                  <a:lnTo>
                    <a:pt x="550" y="373"/>
                  </a:lnTo>
                  <a:lnTo>
                    <a:pt x="563" y="320"/>
                  </a:lnTo>
                  <a:lnTo>
                    <a:pt x="564" y="265"/>
                  </a:lnTo>
                  <a:lnTo>
                    <a:pt x="555" y="211"/>
                  </a:lnTo>
                  <a:lnTo>
                    <a:pt x="546" y="184"/>
                  </a:lnTo>
                  <a:lnTo>
                    <a:pt x="536" y="159"/>
                  </a:lnTo>
                  <a:lnTo>
                    <a:pt x="523" y="134"/>
                  </a:lnTo>
                  <a:lnTo>
                    <a:pt x="507" y="111"/>
                  </a:lnTo>
                  <a:lnTo>
                    <a:pt x="489" y="91"/>
                  </a:lnTo>
                  <a:lnTo>
                    <a:pt x="470" y="72"/>
                  </a:lnTo>
                  <a:lnTo>
                    <a:pt x="446" y="54"/>
                  </a:lnTo>
                  <a:lnTo>
                    <a:pt x="423" y="38"/>
                  </a:lnTo>
                  <a:lnTo>
                    <a:pt x="398" y="25"/>
                  </a:lnTo>
                  <a:lnTo>
                    <a:pt x="373" y="15"/>
                  </a:lnTo>
                  <a:lnTo>
                    <a:pt x="347" y="8"/>
                  </a:lnTo>
                  <a:lnTo>
                    <a:pt x="320" y="2"/>
                  </a:lnTo>
                  <a:lnTo>
                    <a:pt x="291" y="0"/>
                  </a:lnTo>
                  <a:lnTo>
                    <a:pt x="264" y="0"/>
                  </a:lnTo>
                  <a:lnTo>
                    <a:pt x="236" y="4"/>
                  </a:lnTo>
                  <a:lnTo>
                    <a:pt x="209" y="9"/>
                  </a:lnTo>
                  <a:close/>
                  <a:moveTo>
                    <a:pt x="220" y="47"/>
                  </a:moveTo>
                  <a:lnTo>
                    <a:pt x="243" y="42"/>
                  </a:lnTo>
                  <a:lnTo>
                    <a:pt x="268" y="38"/>
                  </a:lnTo>
                  <a:lnTo>
                    <a:pt x="291" y="38"/>
                  </a:lnTo>
                  <a:lnTo>
                    <a:pt x="314" y="40"/>
                  </a:lnTo>
                  <a:lnTo>
                    <a:pt x="338" y="43"/>
                  </a:lnTo>
                  <a:lnTo>
                    <a:pt x="361" y="50"/>
                  </a:lnTo>
                  <a:lnTo>
                    <a:pt x="384" y="59"/>
                  </a:lnTo>
                  <a:lnTo>
                    <a:pt x="405" y="70"/>
                  </a:lnTo>
                  <a:lnTo>
                    <a:pt x="427" y="84"/>
                  </a:lnTo>
                  <a:lnTo>
                    <a:pt x="445" y="99"/>
                  </a:lnTo>
                  <a:lnTo>
                    <a:pt x="463" y="115"/>
                  </a:lnTo>
                  <a:lnTo>
                    <a:pt x="477" y="134"/>
                  </a:lnTo>
                  <a:lnTo>
                    <a:pt x="491" y="154"/>
                  </a:lnTo>
                  <a:lnTo>
                    <a:pt x="502" y="174"/>
                  </a:lnTo>
                  <a:lnTo>
                    <a:pt x="513" y="197"/>
                  </a:lnTo>
                  <a:lnTo>
                    <a:pt x="520" y="220"/>
                  </a:lnTo>
                  <a:lnTo>
                    <a:pt x="527" y="268"/>
                  </a:lnTo>
                  <a:lnTo>
                    <a:pt x="525" y="315"/>
                  </a:lnTo>
                  <a:lnTo>
                    <a:pt x="514" y="361"/>
                  </a:lnTo>
                  <a:lnTo>
                    <a:pt x="495" y="406"/>
                  </a:lnTo>
                  <a:lnTo>
                    <a:pt x="480" y="427"/>
                  </a:lnTo>
                  <a:lnTo>
                    <a:pt x="466" y="447"/>
                  </a:lnTo>
                  <a:lnTo>
                    <a:pt x="448" y="463"/>
                  </a:lnTo>
                  <a:lnTo>
                    <a:pt x="430" y="479"/>
                  </a:lnTo>
                  <a:lnTo>
                    <a:pt x="411" y="491"/>
                  </a:lnTo>
                  <a:lnTo>
                    <a:pt x="389" y="504"/>
                  </a:lnTo>
                  <a:lnTo>
                    <a:pt x="368" y="513"/>
                  </a:lnTo>
                  <a:lnTo>
                    <a:pt x="347" y="520"/>
                  </a:lnTo>
                  <a:lnTo>
                    <a:pt x="323" y="525"/>
                  </a:lnTo>
                  <a:lnTo>
                    <a:pt x="298" y="527"/>
                  </a:lnTo>
                  <a:lnTo>
                    <a:pt x="275" y="529"/>
                  </a:lnTo>
                  <a:lnTo>
                    <a:pt x="252" y="525"/>
                  </a:lnTo>
                  <a:lnTo>
                    <a:pt x="229" y="522"/>
                  </a:lnTo>
                  <a:lnTo>
                    <a:pt x="204" y="514"/>
                  </a:lnTo>
                  <a:lnTo>
                    <a:pt x="182" y="505"/>
                  </a:lnTo>
                  <a:lnTo>
                    <a:pt x="159" y="495"/>
                  </a:lnTo>
                  <a:lnTo>
                    <a:pt x="138" y="482"/>
                  </a:lnTo>
                  <a:lnTo>
                    <a:pt x="120" y="466"/>
                  </a:lnTo>
                  <a:lnTo>
                    <a:pt x="102" y="450"/>
                  </a:lnTo>
                  <a:lnTo>
                    <a:pt x="88" y="432"/>
                  </a:lnTo>
                  <a:lnTo>
                    <a:pt x="73" y="413"/>
                  </a:lnTo>
                  <a:lnTo>
                    <a:pt x="63" y="391"/>
                  </a:lnTo>
                  <a:lnTo>
                    <a:pt x="52" y="370"/>
                  </a:lnTo>
                  <a:lnTo>
                    <a:pt x="45" y="347"/>
                  </a:lnTo>
                  <a:lnTo>
                    <a:pt x="38" y="298"/>
                  </a:lnTo>
                  <a:lnTo>
                    <a:pt x="39" y="250"/>
                  </a:lnTo>
                  <a:lnTo>
                    <a:pt x="50" y="204"/>
                  </a:lnTo>
                  <a:lnTo>
                    <a:pt x="70" y="159"/>
                  </a:lnTo>
                  <a:lnTo>
                    <a:pt x="84" y="140"/>
                  </a:lnTo>
                  <a:lnTo>
                    <a:pt x="98" y="120"/>
                  </a:lnTo>
                  <a:lnTo>
                    <a:pt x="114" y="104"/>
                  </a:lnTo>
                  <a:lnTo>
                    <a:pt x="134" y="88"/>
                  </a:lnTo>
                  <a:lnTo>
                    <a:pt x="154" y="75"/>
                  </a:lnTo>
                  <a:lnTo>
                    <a:pt x="173" y="63"/>
                  </a:lnTo>
                  <a:lnTo>
                    <a:pt x="197" y="54"/>
                  </a:lnTo>
                  <a:lnTo>
                    <a:pt x="220" y="47"/>
                  </a:lnTo>
                  <a:close/>
                </a:path>
              </a:pathLst>
            </a:custGeom>
            <a:solidFill>
              <a:srgbClr val="000000"/>
            </a:solidFill>
            <a:ln w="9525">
              <a:noFill/>
              <a:round/>
              <a:headEnd/>
              <a:tailEnd/>
            </a:ln>
          </p:spPr>
          <p:txBody>
            <a:bodyPr/>
            <a:lstStyle/>
            <a:p>
              <a:endParaRPr lang="ja-JP" altLang="en-US"/>
            </a:p>
          </p:txBody>
        </p:sp>
        <p:sp>
          <p:nvSpPr>
            <p:cNvPr id="117" name="Freeform 79"/>
            <p:cNvSpPr>
              <a:spLocks/>
            </p:cNvSpPr>
            <p:nvPr/>
          </p:nvSpPr>
          <p:spPr bwMode="auto">
            <a:xfrm>
              <a:off x="2122" y="2668"/>
              <a:ext cx="198" cy="197"/>
            </a:xfrm>
            <a:custGeom>
              <a:avLst/>
              <a:gdLst>
                <a:gd name="T0" fmla="*/ 1 w 396"/>
                <a:gd name="T1" fmla="*/ 0 h 395"/>
                <a:gd name="T2" fmla="*/ 1 w 396"/>
                <a:gd name="T3" fmla="*/ 0 h 395"/>
                <a:gd name="T4" fmla="*/ 1 w 396"/>
                <a:gd name="T5" fmla="*/ 0 h 395"/>
                <a:gd name="T6" fmla="*/ 0 w 396"/>
                <a:gd name="T7" fmla="*/ 0 h 395"/>
                <a:gd name="T8" fmla="*/ 1 w 396"/>
                <a:gd name="T9" fmla="*/ 0 h 395"/>
                <a:gd name="T10" fmla="*/ 1 w 396"/>
                <a:gd name="T11" fmla="*/ 0 h 395"/>
                <a:gd name="T12" fmla="*/ 1 w 396"/>
                <a:gd name="T13" fmla="*/ 0 h 395"/>
                <a:gd name="T14" fmla="*/ 1 w 396"/>
                <a:gd name="T15" fmla="*/ 0 h 395"/>
                <a:gd name="T16" fmla="*/ 1 w 396"/>
                <a:gd name="T17" fmla="*/ 0 h 395"/>
                <a:gd name="T18" fmla="*/ 1 w 396"/>
                <a:gd name="T19" fmla="*/ 0 h 395"/>
                <a:gd name="T20" fmla="*/ 1 w 396"/>
                <a:gd name="T21" fmla="*/ 0 h 395"/>
                <a:gd name="T22" fmla="*/ 1 w 396"/>
                <a:gd name="T23" fmla="*/ 0 h 395"/>
                <a:gd name="T24" fmla="*/ 1 w 396"/>
                <a:gd name="T25" fmla="*/ 0 h 395"/>
                <a:gd name="T26" fmla="*/ 1 w 396"/>
                <a:gd name="T27" fmla="*/ 0 h 395"/>
                <a:gd name="T28" fmla="*/ 1 w 396"/>
                <a:gd name="T29" fmla="*/ 0 h 395"/>
                <a:gd name="T30" fmla="*/ 1 w 396"/>
                <a:gd name="T31" fmla="*/ 0 h 395"/>
                <a:gd name="T32" fmla="*/ 1 w 396"/>
                <a:gd name="T33" fmla="*/ 0 h 395"/>
                <a:gd name="T34" fmla="*/ 1 w 396"/>
                <a:gd name="T35" fmla="*/ 0 h 395"/>
                <a:gd name="T36" fmla="*/ 1 w 396"/>
                <a:gd name="T37" fmla="*/ 0 h 395"/>
                <a:gd name="T38" fmla="*/ 1 w 396"/>
                <a:gd name="T39" fmla="*/ 0 h 395"/>
                <a:gd name="T40" fmla="*/ 1 w 396"/>
                <a:gd name="T41" fmla="*/ 0 h 395"/>
                <a:gd name="T42" fmla="*/ 1 w 396"/>
                <a:gd name="T43" fmla="*/ 0 h 395"/>
                <a:gd name="T44" fmla="*/ 1 w 396"/>
                <a:gd name="T45" fmla="*/ 0 h 395"/>
                <a:gd name="T46" fmla="*/ 1 w 396"/>
                <a:gd name="T47" fmla="*/ 0 h 395"/>
                <a:gd name="T48" fmla="*/ 1 w 396"/>
                <a:gd name="T49" fmla="*/ 0 h 395"/>
                <a:gd name="T50" fmla="*/ 1 w 396"/>
                <a:gd name="T51" fmla="*/ 0 h 395"/>
                <a:gd name="T52" fmla="*/ 1 w 396"/>
                <a:gd name="T53" fmla="*/ 0 h 395"/>
                <a:gd name="T54" fmla="*/ 1 w 396"/>
                <a:gd name="T55" fmla="*/ 0 h 395"/>
                <a:gd name="T56" fmla="*/ 1 w 396"/>
                <a:gd name="T57" fmla="*/ 0 h 395"/>
                <a:gd name="T58" fmla="*/ 1 w 396"/>
                <a:gd name="T59" fmla="*/ 0 h 395"/>
                <a:gd name="T60" fmla="*/ 1 w 396"/>
                <a:gd name="T61" fmla="*/ 0 h 395"/>
                <a:gd name="T62" fmla="*/ 1 w 396"/>
                <a:gd name="T63" fmla="*/ 0 h 395"/>
                <a:gd name="T64" fmla="*/ 1 w 396"/>
                <a:gd name="T65" fmla="*/ 0 h 39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96"/>
                <a:gd name="T100" fmla="*/ 0 h 395"/>
                <a:gd name="T101" fmla="*/ 396 w 396"/>
                <a:gd name="T102" fmla="*/ 395 h 39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96" h="395">
                  <a:moveTo>
                    <a:pt x="27" y="98"/>
                  </a:moveTo>
                  <a:lnTo>
                    <a:pt x="11" y="134"/>
                  </a:lnTo>
                  <a:lnTo>
                    <a:pt x="2" y="173"/>
                  </a:lnTo>
                  <a:lnTo>
                    <a:pt x="0" y="211"/>
                  </a:lnTo>
                  <a:lnTo>
                    <a:pt x="7" y="248"/>
                  </a:lnTo>
                  <a:lnTo>
                    <a:pt x="20" y="284"/>
                  </a:lnTo>
                  <a:lnTo>
                    <a:pt x="39" y="316"/>
                  </a:lnTo>
                  <a:lnTo>
                    <a:pt x="66" y="345"/>
                  </a:lnTo>
                  <a:lnTo>
                    <a:pt x="98" y="368"/>
                  </a:lnTo>
                  <a:lnTo>
                    <a:pt x="134" y="384"/>
                  </a:lnTo>
                  <a:lnTo>
                    <a:pt x="173" y="393"/>
                  </a:lnTo>
                  <a:lnTo>
                    <a:pt x="211" y="395"/>
                  </a:lnTo>
                  <a:lnTo>
                    <a:pt x="248" y="387"/>
                  </a:lnTo>
                  <a:lnTo>
                    <a:pt x="284" y="375"/>
                  </a:lnTo>
                  <a:lnTo>
                    <a:pt x="318" y="355"/>
                  </a:lnTo>
                  <a:lnTo>
                    <a:pt x="346" y="328"/>
                  </a:lnTo>
                  <a:lnTo>
                    <a:pt x="370" y="296"/>
                  </a:lnTo>
                  <a:lnTo>
                    <a:pt x="386" y="261"/>
                  </a:lnTo>
                  <a:lnTo>
                    <a:pt x="395" y="221"/>
                  </a:lnTo>
                  <a:lnTo>
                    <a:pt x="396" y="184"/>
                  </a:lnTo>
                  <a:lnTo>
                    <a:pt x="391" y="146"/>
                  </a:lnTo>
                  <a:lnTo>
                    <a:pt x="377" y="111"/>
                  </a:lnTo>
                  <a:lnTo>
                    <a:pt x="357" y="77"/>
                  </a:lnTo>
                  <a:lnTo>
                    <a:pt x="330" y="48"/>
                  </a:lnTo>
                  <a:lnTo>
                    <a:pt x="298" y="25"/>
                  </a:lnTo>
                  <a:lnTo>
                    <a:pt x="263" y="9"/>
                  </a:lnTo>
                  <a:lnTo>
                    <a:pt x="223" y="0"/>
                  </a:lnTo>
                  <a:lnTo>
                    <a:pt x="186" y="0"/>
                  </a:lnTo>
                  <a:lnTo>
                    <a:pt x="148" y="5"/>
                  </a:lnTo>
                  <a:lnTo>
                    <a:pt x="113" y="20"/>
                  </a:lnTo>
                  <a:lnTo>
                    <a:pt x="79" y="39"/>
                  </a:lnTo>
                  <a:lnTo>
                    <a:pt x="50" y="66"/>
                  </a:lnTo>
                  <a:lnTo>
                    <a:pt x="27" y="98"/>
                  </a:lnTo>
                  <a:close/>
                </a:path>
              </a:pathLst>
            </a:custGeom>
            <a:solidFill>
              <a:srgbClr val="3F9EFF"/>
            </a:solidFill>
            <a:ln w="9525">
              <a:noFill/>
              <a:round/>
              <a:headEnd/>
              <a:tailEnd/>
            </a:ln>
          </p:spPr>
          <p:txBody>
            <a:bodyPr/>
            <a:lstStyle/>
            <a:p>
              <a:endParaRPr lang="ja-JP" altLang="en-US"/>
            </a:p>
          </p:txBody>
        </p:sp>
        <p:sp>
          <p:nvSpPr>
            <p:cNvPr id="118" name="Freeform 80"/>
            <p:cNvSpPr>
              <a:spLocks noEditPoints="1"/>
            </p:cNvSpPr>
            <p:nvPr/>
          </p:nvSpPr>
          <p:spPr bwMode="auto">
            <a:xfrm>
              <a:off x="2115" y="2662"/>
              <a:ext cx="210" cy="209"/>
            </a:xfrm>
            <a:custGeom>
              <a:avLst/>
              <a:gdLst>
                <a:gd name="T0" fmla="*/ 1 w 419"/>
                <a:gd name="T1" fmla="*/ 0 h 419"/>
                <a:gd name="T2" fmla="*/ 1 w 419"/>
                <a:gd name="T3" fmla="*/ 0 h 419"/>
                <a:gd name="T4" fmla="*/ 1 w 419"/>
                <a:gd name="T5" fmla="*/ 0 h 419"/>
                <a:gd name="T6" fmla="*/ 1 w 419"/>
                <a:gd name="T7" fmla="*/ 0 h 419"/>
                <a:gd name="T8" fmla="*/ 1 w 419"/>
                <a:gd name="T9" fmla="*/ 0 h 419"/>
                <a:gd name="T10" fmla="*/ 1 w 419"/>
                <a:gd name="T11" fmla="*/ 0 h 419"/>
                <a:gd name="T12" fmla="*/ 1 w 419"/>
                <a:gd name="T13" fmla="*/ 0 h 419"/>
                <a:gd name="T14" fmla="*/ 1 w 419"/>
                <a:gd name="T15" fmla="*/ 0 h 419"/>
                <a:gd name="T16" fmla="*/ 1 w 419"/>
                <a:gd name="T17" fmla="*/ 0 h 419"/>
                <a:gd name="T18" fmla="*/ 1 w 419"/>
                <a:gd name="T19" fmla="*/ 0 h 419"/>
                <a:gd name="T20" fmla="*/ 1 w 419"/>
                <a:gd name="T21" fmla="*/ 0 h 419"/>
                <a:gd name="T22" fmla="*/ 1 w 419"/>
                <a:gd name="T23" fmla="*/ 0 h 419"/>
                <a:gd name="T24" fmla="*/ 1 w 419"/>
                <a:gd name="T25" fmla="*/ 0 h 419"/>
                <a:gd name="T26" fmla="*/ 1 w 419"/>
                <a:gd name="T27" fmla="*/ 0 h 419"/>
                <a:gd name="T28" fmla="*/ 1 w 419"/>
                <a:gd name="T29" fmla="*/ 0 h 419"/>
                <a:gd name="T30" fmla="*/ 1 w 419"/>
                <a:gd name="T31" fmla="*/ 0 h 419"/>
                <a:gd name="T32" fmla="*/ 1 w 419"/>
                <a:gd name="T33" fmla="*/ 0 h 419"/>
                <a:gd name="T34" fmla="*/ 1 w 419"/>
                <a:gd name="T35" fmla="*/ 0 h 419"/>
                <a:gd name="T36" fmla="*/ 1 w 419"/>
                <a:gd name="T37" fmla="*/ 0 h 419"/>
                <a:gd name="T38" fmla="*/ 1 w 419"/>
                <a:gd name="T39" fmla="*/ 0 h 419"/>
                <a:gd name="T40" fmla="*/ 1 w 419"/>
                <a:gd name="T41" fmla="*/ 0 h 419"/>
                <a:gd name="T42" fmla="*/ 1 w 419"/>
                <a:gd name="T43" fmla="*/ 0 h 419"/>
                <a:gd name="T44" fmla="*/ 1 w 419"/>
                <a:gd name="T45" fmla="*/ 0 h 419"/>
                <a:gd name="T46" fmla="*/ 1 w 419"/>
                <a:gd name="T47" fmla="*/ 0 h 419"/>
                <a:gd name="T48" fmla="*/ 1 w 419"/>
                <a:gd name="T49" fmla="*/ 0 h 419"/>
                <a:gd name="T50" fmla="*/ 1 w 419"/>
                <a:gd name="T51" fmla="*/ 0 h 419"/>
                <a:gd name="T52" fmla="*/ 1 w 419"/>
                <a:gd name="T53" fmla="*/ 0 h 419"/>
                <a:gd name="T54" fmla="*/ 1 w 419"/>
                <a:gd name="T55" fmla="*/ 0 h 419"/>
                <a:gd name="T56" fmla="*/ 1 w 419"/>
                <a:gd name="T57" fmla="*/ 0 h 419"/>
                <a:gd name="T58" fmla="*/ 1 w 419"/>
                <a:gd name="T59" fmla="*/ 0 h 419"/>
                <a:gd name="T60" fmla="*/ 1 w 419"/>
                <a:gd name="T61" fmla="*/ 0 h 419"/>
                <a:gd name="T62" fmla="*/ 1 w 419"/>
                <a:gd name="T63" fmla="*/ 0 h 419"/>
                <a:gd name="T64" fmla="*/ 1 w 419"/>
                <a:gd name="T65" fmla="*/ 0 h 419"/>
                <a:gd name="T66" fmla="*/ 1 w 419"/>
                <a:gd name="T67" fmla="*/ 0 h 419"/>
                <a:gd name="T68" fmla="*/ 1 w 419"/>
                <a:gd name="T69" fmla="*/ 0 h 419"/>
                <a:gd name="T70" fmla="*/ 1 w 419"/>
                <a:gd name="T71" fmla="*/ 0 h 419"/>
                <a:gd name="T72" fmla="*/ 1 w 419"/>
                <a:gd name="T73" fmla="*/ 0 h 419"/>
                <a:gd name="T74" fmla="*/ 1 w 419"/>
                <a:gd name="T75" fmla="*/ 0 h 419"/>
                <a:gd name="T76" fmla="*/ 1 w 419"/>
                <a:gd name="T77" fmla="*/ 0 h 419"/>
                <a:gd name="T78" fmla="*/ 1 w 419"/>
                <a:gd name="T79" fmla="*/ 0 h 419"/>
                <a:gd name="T80" fmla="*/ 1 w 419"/>
                <a:gd name="T81" fmla="*/ 0 h 419"/>
                <a:gd name="T82" fmla="*/ 1 w 419"/>
                <a:gd name="T83" fmla="*/ 0 h 419"/>
                <a:gd name="T84" fmla="*/ 1 w 419"/>
                <a:gd name="T85" fmla="*/ 0 h 419"/>
                <a:gd name="T86" fmla="*/ 1 w 419"/>
                <a:gd name="T87" fmla="*/ 0 h 419"/>
                <a:gd name="T88" fmla="*/ 1 w 419"/>
                <a:gd name="T89" fmla="*/ 0 h 419"/>
                <a:gd name="T90" fmla="*/ 1 w 419"/>
                <a:gd name="T91" fmla="*/ 0 h 419"/>
                <a:gd name="T92" fmla="*/ 1 w 419"/>
                <a:gd name="T93" fmla="*/ 0 h 419"/>
                <a:gd name="T94" fmla="*/ 1 w 419"/>
                <a:gd name="T95" fmla="*/ 0 h 419"/>
                <a:gd name="T96" fmla="*/ 1 w 419"/>
                <a:gd name="T97" fmla="*/ 0 h 419"/>
                <a:gd name="T98" fmla="*/ 1 w 419"/>
                <a:gd name="T99" fmla="*/ 0 h 419"/>
                <a:gd name="T100" fmla="*/ 1 w 419"/>
                <a:gd name="T101" fmla="*/ 0 h 419"/>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419"/>
                <a:gd name="T154" fmla="*/ 0 h 419"/>
                <a:gd name="T155" fmla="*/ 419 w 419"/>
                <a:gd name="T156" fmla="*/ 419 h 419"/>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419" h="419">
                  <a:moveTo>
                    <a:pt x="28" y="103"/>
                  </a:moveTo>
                  <a:lnTo>
                    <a:pt x="28" y="103"/>
                  </a:lnTo>
                  <a:lnTo>
                    <a:pt x="10" y="141"/>
                  </a:lnTo>
                  <a:lnTo>
                    <a:pt x="1" y="180"/>
                  </a:lnTo>
                  <a:lnTo>
                    <a:pt x="0" y="223"/>
                  </a:lnTo>
                  <a:lnTo>
                    <a:pt x="7" y="264"/>
                  </a:lnTo>
                  <a:lnTo>
                    <a:pt x="14" y="283"/>
                  </a:lnTo>
                  <a:lnTo>
                    <a:pt x="21" y="301"/>
                  </a:lnTo>
                  <a:lnTo>
                    <a:pt x="32" y="319"/>
                  </a:lnTo>
                  <a:lnTo>
                    <a:pt x="42" y="337"/>
                  </a:lnTo>
                  <a:lnTo>
                    <a:pt x="57" y="351"/>
                  </a:lnTo>
                  <a:lnTo>
                    <a:pt x="71" y="365"/>
                  </a:lnTo>
                  <a:lnTo>
                    <a:pt x="87" y="380"/>
                  </a:lnTo>
                  <a:lnTo>
                    <a:pt x="105" y="390"/>
                  </a:lnTo>
                  <a:lnTo>
                    <a:pt x="123" y="399"/>
                  </a:lnTo>
                  <a:lnTo>
                    <a:pt x="142" y="408"/>
                  </a:lnTo>
                  <a:lnTo>
                    <a:pt x="162" y="414"/>
                  </a:lnTo>
                  <a:lnTo>
                    <a:pt x="182" y="417"/>
                  </a:lnTo>
                  <a:lnTo>
                    <a:pt x="203" y="419"/>
                  </a:lnTo>
                  <a:lnTo>
                    <a:pt x="223" y="419"/>
                  </a:lnTo>
                  <a:lnTo>
                    <a:pt x="244" y="415"/>
                  </a:lnTo>
                  <a:lnTo>
                    <a:pt x="264" y="412"/>
                  </a:lnTo>
                  <a:lnTo>
                    <a:pt x="283" y="405"/>
                  </a:lnTo>
                  <a:lnTo>
                    <a:pt x="303" y="398"/>
                  </a:lnTo>
                  <a:lnTo>
                    <a:pt x="321" y="387"/>
                  </a:lnTo>
                  <a:lnTo>
                    <a:pt x="339" y="376"/>
                  </a:lnTo>
                  <a:lnTo>
                    <a:pt x="353" y="362"/>
                  </a:lnTo>
                  <a:lnTo>
                    <a:pt x="367" y="348"/>
                  </a:lnTo>
                  <a:lnTo>
                    <a:pt x="382" y="332"/>
                  </a:lnTo>
                  <a:lnTo>
                    <a:pt x="392" y="314"/>
                  </a:lnTo>
                  <a:lnTo>
                    <a:pt x="410" y="274"/>
                  </a:lnTo>
                  <a:lnTo>
                    <a:pt x="419" y="235"/>
                  </a:lnTo>
                  <a:lnTo>
                    <a:pt x="419" y="194"/>
                  </a:lnTo>
                  <a:lnTo>
                    <a:pt x="414" y="155"/>
                  </a:lnTo>
                  <a:lnTo>
                    <a:pt x="399" y="117"/>
                  </a:lnTo>
                  <a:lnTo>
                    <a:pt x="378" y="82"/>
                  </a:lnTo>
                  <a:lnTo>
                    <a:pt x="349" y="51"/>
                  </a:lnTo>
                  <a:lnTo>
                    <a:pt x="316" y="26"/>
                  </a:lnTo>
                  <a:lnTo>
                    <a:pt x="296" y="17"/>
                  </a:lnTo>
                  <a:lnTo>
                    <a:pt x="276" y="9"/>
                  </a:lnTo>
                  <a:lnTo>
                    <a:pt x="257" y="3"/>
                  </a:lnTo>
                  <a:lnTo>
                    <a:pt x="237" y="0"/>
                  </a:lnTo>
                  <a:lnTo>
                    <a:pt x="216" y="0"/>
                  </a:lnTo>
                  <a:lnTo>
                    <a:pt x="196" y="0"/>
                  </a:lnTo>
                  <a:lnTo>
                    <a:pt x="176" y="1"/>
                  </a:lnTo>
                  <a:lnTo>
                    <a:pt x="157" y="5"/>
                  </a:lnTo>
                  <a:lnTo>
                    <a:pt x="137" y="12"/>
                  </a:lnTo>
                  <a:lnTo>
                    <a:pt x="119" y="19"/>
                  </a:lnTo>
                  <a:lnTo>
                    <a:pt x="101" y="30"/>
                  </a:lnTo>
                  <a:lnTo>
                    <a:pt x="84" y="41"/>
                  </a:lnTo>
                  <a:lnTo>
                    <a:pt x="67" y="53"/>
                  </a:lnTo>
                  <a:lnTo>
                    <a:pt x="53" y="69"/>
                  </a:lnTo>
                  <a:lnTo>
                    <a:pt x="41" y="85"/>
                  </a:lnTo>
                  <a:lnTo>
                    <a:pt x="28" y="103"/>
                  </a:lnTo>
                  <a:close/>
                  <a:moveTo>
                    <a:pt x="303" y="48"/>
                  </a:moveTo>
                  <a:lnTo>
                    <a:pt x="333" y="69"/>
                  </a:lnTo>
                  <a:lnTo>
                    <a:pt x="358" y="98"/>
                  </a:lnTo>
                  <a:lnTo>
                    <a:pt x="378" y="128"/>
                  </a:lnTo>
                  <a:lnTo>
                    <a:pt x="391" y="160"/>
                  </a:lnTo>
                  <a:lnTo>
                    <a:pt x="396" y="196"/>
                  </a:lnTo>
                  <a:lnTo>
                    <a:pt x="394" y="232"/>
                  </a:lnTo>
                  <a:lnTo>
                    <a:pt x="387" y="267"/>
                  </a:lnTo>
                  <a:lnTo>
                    <a:pt x="371" y="301"/>
                  </a:lnTo>
                  <a:lnTo>
                    <a:pt x="360" y="317"/>
                  </a:lnTo>
                  <a:lnTo>
                    <a:pt x="349" y="332"/>
                  </a:lnTo>
                  <a:lnTo>
                    <a:pt x="337" y="344"/>
                  </a:lnTo>
                  <a:lnTo>
                    <a:pt x="323" y="355"/>
                  </a:lnTo>
                  <a:lnTo>
                    <a:pt x="308" y="365"/>
                  </a:lnTo>
                  <a:lnTo>
                    <a:pt x="292" y="374"/>
                  </a:lnTo>
                  <a:lnTo>
                    <a:pt x="276" y="383"/>
                  </a:lnTo>
                  <a:lnTo>
                    <a:pt x="258" y="389"/>
                  </a:lnTo>
                  <a:lnTo>
                    <a:pt x="241" y="392"/>
                  </a:lnTo>
                  <a:lnTo>
                    <a:pt x="223" y="394"/>
                  </a:lnTo>
                  <a:lnTo>
                    <a:pt x="203" y="394"/>
                  </a:lnTo>
                  <a:lnTo>
                    <a:pt x="185" y="392"/>
                  </a:lnTo>
                  <a:lnTo>
                    <a:pt x="167" y="389"/>
                  </a:lnTo>
                  <a:lnTo>
                    <a:pt x="151" y="385"/>
                  </a:lnTo>
                  <a:lnTo>
                    <a:pt x="133" y="378"/>
                  </a:lnTo>
                  <a:lnTo>
                    <a:pt x="117" y="369"/>
                  </a:lnTo>
                  <a:lnTo>
                    <a:pt x="101" y="358"/>
                  </a:lnTo>
                  <a:lnTo>
                    <a:pt x="87" y="348"/>
                  </a:lnTo>
                  <a:lnTo>
                    <a:pt x="75" y="335"/>
                  </a:lnTo>
                  <a:lnTo>
                    <a:pt x="64" y="321"/>
                  </a:lnTo>
                  <a:lnTo>
                    <a:pt x="53" y="307"/>
                  </a:lnTo>
                  <a:lnTo>
                    <a:pt x="44" y="291"/>
                  </a:lnTo>
                  <a:lnTo>
                    <a:pt x="37" y="274"/>
                  </a:lnTo>
                  <a:lnTo>
                    <a:pt x="32" y="257"/>
                  </a:lnTo>
                  <a:lnTo>
                    <a:pt x="28" y="244"/>
                  </a:lnTo>
                  <a:lnTo>
                    <a:pt x="26" y="232"/>
                  </a:lnTo>
                  <a:lnTo>
                    <a:pt x="25" y="221"/>
                  </a:lnTo>
                  <a:lnTo>
                    <a:pt x="25" y="208"/>
                  </a:lnTo>
                  <a:lnTo>
                    <a:pt x="26" y="185"/>
                  </a:lnTo>
                  <a:lnTo>
                    <a:pt x="32" y="160"/>
                  </a:lnTo>
                  <a:lnTo>
                    <a:pt x="39" y="137"/>
                  </a:lnTo>
                  <a:lnTo>
                    <a:pt x="50" y="116"/>
                  </a:lnTo>
                  <a:lnTo>
                    <a:pt x="71" y="85"/>
                  </a:lnTo>
                  <a:lnTo>
                    <a:pt x="100" y="60"/>
                  </a:lnTo>
                  <a:lnTo>
                    <a:pt x="130" y="42"/>
                  </a:lnTo>
                  <a:lnTo>
                    <a:pt x="164" y="30"/>
                  </a:lnTo>
                  <a:lnTo>
                    <a:pt x="198" y="25"/>
                  </a:lnTo>
                  <a:lnTo>
                    <a:pt x="233" y="25"/>
                  </a:lnTo>
                  <a:lnTo>
                    <a:pt x="269" y="34"/>
                  </a:lnTo>
                  <a:lnTo>
                    <a:pt x="303" y="48"/>
                  </a:lnTo>
                  <a:close/>
                </a:path>
              </a:pathLst>
            </a:custGeom>
            <a:solidFill>
              <a:srgbClr val="000000"/>
            </a:solidFill>
            <a:ln w="9525">
              <a:noFill/>
              <a:round/>
              <a:headEnd/>
              <a:tailEnd/>
            </a:ln>
          </p:spPr>
          <p:txBody>
            <a:bodyPr/>
            <a:lstStyle/>
            <a:p>
              <a:endParaRPr lang="ja-JP" altLang="en-US"/>
            </a:p>
          </p:txBody>
        </p:sp>
        <p:sp>
          <p:nvSpPr>
            <p:cNvPr id="119" name="Freeform 81"/>
            <p:cNvSpPr>
              <a:spLocks/>
            </p:cNvSpPr>
            <p:nvPr/>
          </p:nvSpPr>
          <p:spPr bwMode="auto">
            <a:xfrm>
              <a:off x="2188" y="2733"/>
              <a:ext cx="66" cy="66"/>
            </a:xfrm>
            <a:custGeom>
              <a:avLst/>
              <a:gdLst>
                <a:gd name="T0" fmla="*/ 1 w 132"/>
                <a:gd name="T1" fmla="*/ 1 h 132"/>
                <a:gd name="T2" fmla="*/ 0 w 132"/>
                <a:gd name="T3" fmla="*/ 1 h 132"/>
                <a:gd name="T4" fmla="*/ 1 w 132"/>
                <a:gd name="T5" fmla="*/ 1 h 132"/>
                <a:gd name="T6" fmla="*/ 1 w 132"/>
                <a:gd name="T7" fmla="*/ 1 h 132"/>
                <a:gd name="T8" fmla="*/ 1 w 132"/>
                <a:gd name="T9" fmla="*/ 1 h 132"/>
                <a:gd name="T10" fmla="*/ 1 w 132"/>
                <a:gd name="T11" fmla="*/ 1 h 132"/>
                <a:gd name="T12" fmla="*/ 1 w 132"/>
                <a:gd name="T13" fmla="*/ 1 h 132"/>
                <a:gd name="T14" fmla="*/ 1 w 132"/>
                <a:gd name="T15" fmla="*/ 1 h 132"/>
                <a:gd name="T16" fmla="*/ 1 w 132"/>
                <a:gd name="T17" fmla="*/ 1 h 132"/>
                <a:gd name="T18" fmla="*/ 1 w 132"/>
                <a:gd name="T19" fmla="*/ 1 h 132"/>
                <a:gd name="T20" fmla="*/ 1 w 132"/>
                <a:gd name="T21" fmla="*/ 1 h 132"/>
                <a:gd name="T22" fmla="*/ 1 w 132"/>
                <a:gd name="T23" fmla="*/ 1 h 132"/>
                <a:gd name="T24" fmla="*/ 1 w 132"/>
                <a:gd name="T25" fmla="*/ 1 h 132"/>
                <a:gd name="T26" fmla="*/ 1 w 132"/>
                <a:gd name="T27" fmla="*/ 1 h 132"/>
                <a:gd name="T28" fmla="*/ 1 w 132"/>
                <a:gd name="T29" fmla="*/ 1 h 132"/>
                <a:gd name="T30" fmla="*/ 1 w 132"/>
                <a:gd name="T31" fmla="*/ 1 h 132"/>
                <a:gd name="T32" fmla="*/ 1 w 132"/>
                <a:gd name="T33" fmla="*/ 1 h 132"/>
                <a:gd name="T34" fmla="*/ 1 w 132"/>
                <a:gd name="T35" fmla="*/ 1 h 132"/>
                <a:gd name="T36" fmla="*/ 1 w 132"/>
                <a:gd name="T37" fmla="*/ 0 h 132"/>
                <a:gd name="T38" fmla="*/ 1 w 132"/>
                <a:gd name="T39" fmla="*/ 0 h 132"/>
                <a:gd name="T40" fmla="*/ 1 w 132"/>
                <a:gd name="T41" fmla="*/ 1 h 132"/>
                <a:gd name="T42" fmla="*/ 1 w 132"/>
                <a:gd name="T43" fmla="*/ 1 h 132"/>
                <a:gd name="T44" fmla="*/ 1 w 132"/>
                <a:gd name="T45" fmla="*/ 1 h 132"/>
                <a:gd name="T46" fmla="*/ 1 w 132"/>
                <a:gd name="T47" fmla="*/ 1 h 132"/>
                <a:gd name="T48" fmla="*/ 1 w 132"/>
                <a:gd name="T49" fmla="*/ 1 h 13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32"/>
                <a:gd name="T76" fmla="*/ 0 h 132"/>
                <a:gd name="T77" fmla="*/ 132 w 132"/>
                <a:gd name="T78" fmla="*/ 132 h 132"/>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32" h="132">
                  <a:moveTo>
                    <a:pt x="9" y="34"/>
                  </a:moveTo>
                  <a:lnTo>
                    <a:pt x="0" y="59"/>
                  </a:lnTo>
                  <a:lnTo>
                    <a:pt x="4" y="84"/>
                  </a:lnTo>
                  <a:lnTo>
                    <a:pt x="14" y="106"/>
                  </a:lnTo>
                  <a:lnTo>
                    <a:pt x="34" y="124"/>
                  </a:lnTo>
                  <a:lnTo>
                    <a:pt x="47" y="129"/>
                  </a:lnTo>
                  <a:lnTo>
                    <a:pt x="59" y="132"/>
                  </a:lnTo>
                  <a:lnTo>
                    <a:pt x="72" y="132"/>
                  </a:lnTo>
                  <a:lnTo>
                    <a:pt x="84" y="131"/>
                  </a:lnTo>
                  <a:lnTo>
                    <a:pt x="95" y="125"/>
                  </a:lnTo>
                  <a:lnTo>
                    <a:pt x="106" y="120"/>
                  </a:lnTo>
                  <a:lnTo>
                    <a:pt x="116" y="111"/>
                  </a:lnTo>
                  <a:lnTo>
                    <a:pt x="123" y="100"/>
                  </a:lnTo>
                  <a:lnTo>
                    <a:pt x="132" y="75"/>
                  </a:lnTo>
                  <a:lnTo>
                    <a:pt x="131" y="50"/>
                  </a:lnTo>
                  <a:lnTo>
                    <a:pt x="120" y="27"/>
                  </a:lnTo>
                  <a:lnTo>
                    <a:pt x="100" y="9"/>
                  </a:lnTo>
                  <a:lnTo>
                    <a:pt x="88" y="4"/>
                  </a:lnTo>
                  <a:lnTo>
                    <a:pt x="75" y="0"/>
                  </a:lnTo>
                  <a:lnTo>
                    <a:pt x="63" y="0"/>
                  </a:lnTo>
                  <a:lnTo>
                    <a:pt x="50" y="2"/>
                  </a:lnTo>
                  <a:lnTo>
                    <a:pt x="38" y="8"/>
                  </a:lnTo>
                  <a:lnTo>
                    <a:pt x="27" y="15"/>
                  </a:lnTo>
                  <a:lnTo>
                    <a:pt x="16" y="24"/>
                  </a:lnTo>
                  <a:lnTo>
                    <a:pt x="9" y="34"/>
                  </a:lnTo>
                  <a:close/>
                </a:path>
              </a:pathLst>
            </a:custGeom>
            <a:solidFill>
              <a:srgbClr val="FFFFFF"/>
            </a:solidFill>
            <a:ln w="9525">
              <a:noFill/>
              <a:round/>
              <a:headEnd/>
              <a:tailEnd/>
            </a:ln>
          </p:spPr>
          <p:txBody>
            <a:bodyPr/>
            <a:lstStyle/>
            <a:p>
              <a:endParaRPr lang="ja-JP" altLang="en-US"/>
            </a:p>
          </p:txBody>
        </p:sp>
        <p:sp>
          <p:nvSpPr>
            <p:cNvPr id="120" name="Freeform 82"/>
            <p:cNvSpPr>
              <a:spLocks noEditPoints="1"/>
            </p:cNvSpPr>
            <p:nvPr/>
          </p:nvSpPr>
          <p:spPr bwMode="auto">
            <a:xfrm>
              <a:off x="2179" y="2724"/>
              <a:ext cx="84" cy="85"/>
            </a:xfrm>
            <a:custGeom>
              <a:avLst/>
              <a:gdLst>
                <a:gd name="T0" fmla="*/ 1 w 168"/>
                <a:gd name="T1" fmla="*/ 1 h 169"/>
                <a:gd name="T2" fmla="*/ 0 w 168"/>
                <a:gd name="T3" fmla="*/ 1 h 169"/>
                <a:gd name="T4" fmla="*/ 0 w 168"/>
                <a:gd name="T5" fmla="*/ 1 h 169"/>
                <a:gd name="T6" fmla="*/ 0 w 168"/>
                <a:gd name="T7" fmla="*/ 1 h 169"/>
                <a:gd name="T8" fmla="*/ 1 w 168"/>
                <a:gd name="T9" fmla="*/ 1 h 169"/>
                <a:gd name="T10" fmla="*/ 1 w 168"/>
                <a:gd name="T11" fmla="*/ 1 h 169"/>
                <a:gd name="T12" fmla="*/ 1 w 168"/>
                <a:gd name="T13" fmla="*/ 1 h 169"/>
                <a:gd name="T14" fmla="*/ 1 w 168"/>
                <a:gd name="T15" fmla="*/ 1 h 169"/>
                <a:gd name="T16" fmla="*/ 1 w 168"/>
                <a:gd name="T17" fmla="*/ 1 h 169"/>
                <a:gd name="T18" fmla="*/ 1 w 168"/>
                <a:gd name="T19" fmla="*/ 1 h 169"/>
                <a:gd name="T20" fmla="*/ 1 w 168"/>
                <a:gd name="T21" fmla="*/ 1 h 169"/>
                <a:gd name="T22" fmla="*/ 1 w 168"/>
                <a:gd name="T23" fmla="*/ 1 h 169"/>
                <a:gd name="T24" fmla="*/ 1 w 168"/>
                <a:gd name="T25" fmla="*/ 1 h 169"/>
                <a:gd name="T26" fmla="*/ 1 w 168"/>
                <a:gd name="T27" fmla="*/ 1 h 169"/>
                <a:gd name="T28" fmla="*/ 1 w 168"/>
                <a:gd name="T29" fmla="*/ 1 h 169"/>
                <a:gd name="T30" fmla="*/ 1 w 168"/>
                <a:gd name="T31" fmla="*/ 1 h 169"/>
                <a:gd name="T32" fmla="*/ 1 w 168"/>
                <a:gd name="T33" fmla="*/ 1 h 169"/>
                <a:gd name="T34" fmla="*/ 1 w 168"/>
                <a:gd name="T35" fmla="*/ 0 h 169"/>
                <a:gd name="T36" fmla="*/ 1 w 168"/>
                <a:gd name="T37" fmla="*/ 1 h 169"/>
                <a:gd name="T38" fmla="*/ 1 w 168"/>
                <a:gd name="T39" fmla="*/ 1 h 169"/>
                <a:gd name="T40" fmla="*/ 1 w 168"/>
                <a:gd name="T41" fmla="*/ 1 h 169"/>
                <a:gd name="T42" fmla="*/ 1 w 168"/>
                <a:gd name="T43" fmla="*/ 1 h 169"/>
                <a:gd name="T44" fmla="*/ 1 w 168"/>
                <a:gd name="T45" fmla="*/ 1 h 169"/>
                <a:gd name="T46" fmla="*/ 1 w 168"/>
                <a:gd name="T47" fmla="*/ 1 h 169"/>
                <a:gd name="T48" fmla="*/ 1 w 168"/>
                <a:gd name="T49" fmla="*/ 1 h 169"/>
                <a:gd name="T50" fmla="*/ 1 w 168"/>
                <a:gd name="T51" fmla="*/ 1 h 169"/>
                <a:gd name="T52" fmla="*/ 1 w 168"/>
                <a:gd name="T53" fmla="*/ 1 h 169"/>
                <a:gd name="T54" fmla="*/ 1 w 168"/>
                <a:gd name="T55" fmla="*/ 1 h 169"/>
                <a:gd name="T56" fmla="*/ 1 w 168"/>
                <a:gd name="T57" fmla="*/ 1 h 169"/>
                <a:gd name="T58" fmla="*/ 1 w 168"/>
                <a:gd name="T59" fmla="*/ 1 h 169"/>
                <a:gd name="T60" fmla="*/ 1 w 168"/>
                <a:gd name="T61" fmla="*/ 1 h 169"/>
                <a:gd name="T62" fmla="*/ 1 w 168"/>
                <a:gd name="T63" fmla="*/ 1 h 169"/>
                <a:gd name="T64" fmla="*/ 1 w 168"/>
                <a:gd name="T65" fmla="*/ 1 h 169"/>
                <a:gd name="T66" fmla="*/ 1 w 168"/>
                <a:gd name="T67" fmla="*/ 1 h 169"/>
                <a:gd name="T68" fmla="*/ 1 w 168"/>
                <a:gd name="T69" fmla="*/ 1 h 169"/>
                <a:gd name="T70" fmla="*/ 1 w 168"/>
                <a:gd name="T71" fmla="*/ 1 h 169"/>
                <a:gd name="T72" fmla="*/ 1 w 168"/>
                <a:gd name="T73" fmla="*/ 1 h 16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68"/>
                <a:gd name="T112" fmla="*/ 0 h 169"/>
                <a:gd name="T113" fmla="*/ 168 w 168"/>
                <a:gd name="T114" fmla="*/ 169 h 16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68" h="169">
                  <a:moveTo>
                    <a:pt x="11" y="42"/>
                  </a:moveTo>
                  <a:lnTo>
                    <a:pt x="6" y="51"/>
                  </a:lnTo>
                  <a:lnTo>
                    <a:pt x="4" y="62"/>
                  </a:lnTo>
                  <a:lnTo>
                    <a:pt x="0" y="73"/>
                  </a:lnTo>
                  <a:lnTo>
                    <a:pt x="0" y="83"/>
                  </a:lnTo>
                  <a:lnTo>
                    <a:pt x="0" y="89"/>
                  </a:lnTo>
                  <a:lnTo>
                    <a:pt x="0" y="94"/>
                  </a:lnTo>
                  <a:lnTo>
                    <a:pt x="0" y="99"/>
                  </a:lnTo>
                  <a:lnTo>
                    <a:pt x="2" y="105"/>
                  </a:lnTo>
                  <a:lnTo>
                    <a:pt x="9" y="121"/>
                  </a:lnTo>
                  <a:lnTo>
                    <a:pt x="16" y="135"/>
                  </a:lnTo>
                  <a:lnTo>
                    <a:pt x="27" y="148"/>
                  </a:lnTo>
                  <a:lnTo>
                    <a:pt x="41" y="157"/>
                  </a:lnTo>
                  <a:lnTo>
                    <a:pt x="49" y="160"/>
                  </a:lnTo>
                  <a:lnTo>
                    <a:pt x="57" y="164"/>
                  </a:lnTo>
                  <a:lnTo>
                    <a:pt x="65" y="166"/>
                  </a:lnTo>
                  <a:lnTo>
                    <a:pt x="74" y="167"/>
                  </a:lnTo>
                  <a:lnTo>
                    <a:pt x="81" y="169"/>
                  </a:lnTo>
                  <a:lnTo>
                    <a:pt x="90" y="167"/>
                  </a:lnTo>
                  <a:lnTo>
                    <a:pt x="97" y="167"/>
                  </a:lnTo>
                  <a:lnTo>
                    <a:pt x="106" y="166"/>
                  </a:lnTo>
                  <a:lnTo>
                    <a:pt x="122" y="160"/>
                  </a:lnTo>
                  <a:lnTo>
                    <a:pt x="136" y="151"/>
                  </a:lnTo>
                  <a:lnTo>
                    <a:pt x="149" y="141"/>
                  </a:lnTo>
                  <a:lnTo>
                    <a:pt x="157" y="126"/>
                  </a:lnTo>
                  <a:lnTo>
                    <a:pt x="165" y="110"/>
                  </a:lnTo>
                  <a:lnTo>
                    <a:pt x="168" y="94"/>
                  </a:lnTo>
                  <a:lnTo>
                    <a:pt x="168" y="78"/>
                  </a:lnTo>
                  <a:lnTo>
                    <a:pt x="166" y="62"/>
                  </a:lnTo>
                  <a:lnTo>
                    <a:pt x="161" y="46"/>
                  </a:lnTo>
                  <a:lnTo>
                    <a:pt x="152" y="33"/>
                  </a:lnTo>
                  <a:lnTo>
                    <a:pt x="141" y="21"/>
                  </a:lnTo>
                  <a:lnTo>
                    <a:pt x="127" y="10"/>
                  </a:lnTo>
                  <a:lnTo>
                    <a:pt x="111" y="3"/>
                  </a:lnTo>
                  <a:lnTo>
                    <a:pt x="95" y="0"/>
                  </a:lnTo>
                  <a:lnTo>
                    <a:pt x="79" y="0"/>
                  </a:lnTo>
                  <a:lnTo>
                    <a:pt x="63" y="1"/>
                  </a:lnTo>
                  <a:lnTo>
                    <a:pt x="47" y="8"/>
                  </a:lnTo>
                  <a:lnTo>
                    <a:pt x="32" y="17"/>
                  </a:lnTo>
                  <a:lnTo>
                    <a:pt x="22" y="28"/>
                  </a:lnTo>
                  <a:lnTo>
                    <a:pt x="11" y="42"/>
                  </a:lnTo>
                  <a:close/>
                  <a:moveTo>
                    <a:pt x="61" y="124"/>
                  </a:moveTo>
                  <a:lnTo>
                    <a:pt x="54" y="119"/>
                  </a:lnTo>
                  <a:lnTo>
                    <a:pt x="47" y="112"/>
                  </a:lnTo>
                  <a:lnTo>
                    <a:pt x="41" y="105"/>
                  </a:lnTo>
                  <a:lnTo>
                    <a:pt x="38" y="96"/>
                  </a:lnTo>
                  <a:lnTo>
                    <a:pt x="38" y="87"/>
                  </a:lnTo>
                  <a:lnTo>
                    <a:pt x="38" y="78"/>
                  </a:lnTo>
                  <a:lnTo>
                    <a:pt x="40" y="69"/>
                  </a:lnTo>
                  <a:lnTo>
                    <a:pt x="43" y="60"/>
                  </a:lnTo>
                  <a:lnTo>
                    <a:pt x="49" y="53"/>
                  </a:lnTo>
                  <a:lnTo>
                    <a:pt x="56" y="46"/>
                  </a:lnTo>
                  <a:lnTo>
                    <a:pt x="63" y="41"/>
                  </a:lnTo>
                  <a:lnTo>
                    <a:pt x="72" y="37"/>
                  </a:lnTo>
                  <a:lnTo>
                    <a:pt x="81" y="37"/>
                  </a:lnTo>
                  <a:lnTo>
                    <a:pt x="90" y="37"/>
                  </a:lnTo>
                  <a:lnTo>
                    <a:pt x="99" y="39"/>
                  </a:lnTo>
                  <a:lnTo>
                    <a:pt x="107" y="42"/>
                  </a:lnTo>
                  <a:lnTo>
                    <a:pt x="115" y="48"/>
                  </a:lnTo>
                  <a:lnTo>
                    <a:pt x="122" y="55"/>
                  </a:lnTo>
                  <a:lnTo>
                    <a:pt x="127" y="64"/>
                  </a:lnTo>
                  <a:lnTo>
                    <a:pt x="131" y="71"/>
                  </a:lnTo>
                  <a:lnTo>
                    <a:pt x="132" y="80"/>
                  </a:lnTo>
                  <a:lnTo>
                    <a:pt x="131" y="89"/>
                  </a:lnTo>
                  <a:lnTo>
                    <a:pt x="129" y="99"/>
                  </a:lnTo>
                  <a:lnTo>
                    <a:pt x="125" y="108"/>
                  </a:lnTo>
                  <a:lnTo>
                    <a:pt x="120" y="116"/>
                  </a:lnTo>
                  <a:lnTo>
                    <a:pt x="113" y="121"/>
                  </a:lnTo>
                  <a:lnTo>
                    <a:pt x="106" y="126"/>
                  </a:lnTo>
                  <a:lnTo>
                    <a:pt x="97" y="130"/>
                  </a:lnTo>
                  <a:lnTo>
                    <a:pt x="88" y="132"/>
                  </a:lnTo>
                  <a:lnTo>
                    <a:pt x="79" y="132"/>
                  </a:lnTo>
                  <a:lnTo>
                    <a:pt x="70" y="128"/>
                  </a:lnTo>
                  <a:lnTo>
                    <a:pt x="61" y="124"/>
                  </a:lnTo>
                  <a:close/>
                </a:path>
              </a:pathLst>
            </a:custGeom>
            <a:solidFill>
              <a:srgbClr val="000000"/>
            </a:solidFill>
            <a:ln w="9525">
              <a:noFill/>
              <a:round/>
              <a:headEnd/>
              <a:tailEnd/>
            </a:ln>
          </p:spPr>
          <p:txBody>
            <a:bodyPr/>
            <a:lstStyle/>
            <a:p>
              <a:endParaRPr lang="ja-JP" altLang="en-US"/>
            </a:p>
          </p:txBody>
        </p:sp>
        <p:sp>
          <p:nvSpPr>
            <p:cNvPr id="121" name="Freeform 83"/>
            <p:cNvSpPr>
              <a:spLocks/>
            </p:cNvSpPr>
            <p:nvPr/>
          </p:nvSpPr>
          <p:spPr bwMode="auto">
            <a:xfrm>
              <a:off x="2201" y="2455"/>
              <a:ext cx="209" cy="102"/>
            </a:xfrm>
            <a:custGeom>
              <a:avLst/>
              <a:gdLst>
                <a:gd name="T0" fmla="*/ 0 w 418"/>
                <a:gd name="T1" fmla="*/ 0 h 205"/>
                <a:gd name="T2" fmla="*/ 1 w 418"/>
                <a:gd name="T3" fmla="*/ 0 h 205"/>
                <a:gd name="T4" fmla="*/ 1 w 418"/>
                <a:gd name="T5" fmla="*/ 0 h 205"/>
                <a:gd name="T6" fmla="*/ 1 w 418"/>
                <a:gd name="T7" fmla="*/ 0 h 205"/>
                <a:gd name="T8" fmla="*/ 1 w 418"/>
                <a:gd name="T9" fmla="*/ 0 h 205"/>
                <a:gd name="T10" fmla="*/ 1 w 418"/>
                <a:gd name="T11" fmla="*/ 0 h 205"/>
                <a:gd name="T12" fmla="*/ 0 w 418"/>
                <a:gd name="T13" fmla="*/ 0 h 205"/>
                <a:gd name="T14" fmla="*/ 0 60000 65536"/>
                <a:gd name="T15" fmla="*/ 0 60000 65536"/>
                <a:gd name="T16" fmla="*/ 0 60000 65536"/>
                <a:gd name="T17" fmla="*/ 0 60000 65536"/>
                <a:gd name="T18" fmla="*/ 0 60000 65536"/>
                <a:gd name="T19" fmla="*/ 0 60000 65536"/>
                <a:gd name="T20" fmla="*/ 0 60000 65536"/>
                <a:gd name="T21" fmla="*/ 0 w 418"/>
                <a:gd name="T22" fmla="*/ 0 h 205"/>
                <a:gd name="T23" fmla="*/ 418 w 418"/>
                <a:gd name="T24" fmla="*/ 205 h 20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18" h="205">
                  <a:moveTo>
                    <a:pt x="0" y="103"/>
                  </a:moveTo>
                  <a:lnTo>
                    <a:pt x="196" y="205"/>
                  </a:lnTo>
                  <a:lnTo>
                    <a:pt x="411" y="153"/>
                  </a:lnTo>
                  <a:lnTo>
                    <a:pt x="418" y="101"/>
                  </a:lnTo>
                  <a:lnTo>
                    <a:pt x="221" y="0"/>
                  </a:lnTo>
                  <a:lnTo>
                    <a:pt x="5" y="51"/>
                  </a:lnTo>
                  <a:lnTo>
                    <a:pt x="0" y="103"/>
                  </a:lnTo>
                  <a:close/>
                </a:path>
              </a:pathLst>
            </a:custGeom>
            <a:solidFill>
              <a:srgbClr val="000000"/>
            </a:solidFill>
            <a:ln w="9525">
              <a:noFill/>
              <a:round/>
              <a:headEnd/>
              <a:tailEnd/>
            </a:ln>
          </p:spPr>
          <p:txBody>
            <a:bodyPr/>
            <a:lstStyle/>
            <a:p>
              <a:endParaRPr lang="ja-JP" altLang="en-US"/>
            </a:p>
          </p:txBody>
        </p:sp>
        <p:sp>
          <p:nvSpPr>
            <p:cNvPr id="122" name="Freeform 84"/>
            <p:cNvSpPr>
              <a:spLocks/>
            </p:cNvSpPr>
            <p:nvPr/>
          </p:nvSpPr>
          <p:spPr bwMode="auto">
            <a:xfrm>
              <a:off x="2232" y="2416"/>
              <a:ext cx="146" cy="181"/>
            </a:xfrm>
            <a:custGeom>
              <a:avLst/>
              <a:gdLst>
                <a:gd name="T0" fmla="*/ 1 w 291"/>
                <a:gd name="T1" fmla="*/ 1 h 362"/>
                <a:gd name="T2" fmla="*/ 1 w 291"/>
                <a:gd name="T3" fmla="*/ 1 h 362"/>
                <a:gd name="T4" fmla="*/ 1 w 291"/>
                <a:gd name="T5" fmla="*/ 1 h 362"/>
                <a:gd name="T6" fmla="*/ 1 w 291"/>
                <a:gd name="T7" fmla="*/ 0 h 362"/>
                <a:gd name="T8" fmla="*/ 1 w 291"/>
                <a:gd name="T9" fmla="*/ 1 h 362"/>
                <a:gd name="T10" fmla="*/ 0 w 291"/>
                <a:gd name="T11" fmla="*/ 1 h 362"/>
                <a:gd name="T12" fmla="*/ 1 w 291"/>
                <a:gd name="T13" fmla="*/ 1 h 362"/>
                <a:gd name="T14" fmla="*/ 0 60000 65536"/>
                <a:gd name="T15" fmla="*/ 0 60000 65536"/>
                <a:gd name="T16" fmla="*/ 0 60000 65536"/>
                <a:gd name="T17" fmla="*/ 0 60000 65536"/>
                <a:gd name="T18" fmla="*/ 0 60000 65536"/>
                <a:gd name="T19" fmla="*/ 0 60000 65536"/>
                <a:gd name="T20" fmla="*/ 0 60000 65536"/>
                <a:gd name="T21" fmla="*/ 0 w 291"/>
                <a:gd name="T22" fmla="*/ 0 h 362"/>
                <a:gd name="T23" fmla="*/ 291 w 291"/>
                <a:gd name="T24" fmla="*/ 362 h 36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91" h="362">
                  <a:moveTo>
                    <a:pt x="42" y="362"/>
                  </a:moveTo>
                  <a:lnTo>
                    <a:pt x="229" y="245"/>
                  </a:lnTo>
                  <a:lnTo>
                    <a:pt x="291" y="32"/>
                  </a:lnTo>
                  <a:lnTo>
                    <a:pt x="250" y="0"/>
                  </a:lnTo>
                  <a:lnTo>
                    <a:pt x="63" y="120"/>
                  </a:lnTo>
                  <a:lnTo>
                    <a:pt x="0" y="330"/>
                  </a:lnTo>
                  <a:lnTo>
                    <a:pt x="42" y="362"/>
                  </a:lnTo>
                  <a:close/>
                </a:path>
              </a:pathLst>
            </a:custGeom>
            <a:solidFill>
              <a:srgbClr val="000000"/>
            </a:solidFill>
            <a:ln w="9525">
              <a:noFill/>
              <a:round/>
              <a:headEnd/>
              <a:tailEnd/>
            </a:ln>
          </p:spPr>
          <p:txBody>
            <a:bodyPr/>
            <a:lstStyle/>
            <a:p>
              <a:endParaRPr lang="ja-JP" altLang="en-US"/>
            </a:p>
          </p:txBody>
        </p:sp>
        <p:sp>
          <p:nvSpPr>
            <p:cNvPr id="123" name="Freeform 85"/>
            <p:cNvSpPr>
              <a:spLocks/>
            </p:cNvSpPr>
            <p:nvPr/>
          </p:nvSpPr>
          <p:spPr bwMode="auto">
            <a:xfrm>
              <a:off x="2253" y="2406"/>
              <a:ext cx="106" cy="201"/>
            </a:xfrm>
            <a:custGeom>
              <a:avLst/>
              <a:gdLst>
                <a:gd name="T0" fmla="*/ 1 w 212"/>
                <a:gd name="T1" fmla="*/ 1 h 401"/>
                <a:gd name="T2" fmla="*/ 1 w 212"/>
                <a:gd name="T3" fmla="*/ 1 h 401"/>
                <a:gd name="T4" fmla="*/ 0 w 212"/>
                <a:gd name="T5" fmla="*/ 1 h 401"/>
                <a:gd name="T6" fmla="*/ 1 w 212"/>
                <a:gd name="T7" fmla="*/ 0 h 401"/>
                <a:gd name="T8" fmla="*/ 1 w 212"/>
                <a:gd name="T9" fmla="*/ 1 h 401"/>
                <a:gd name="T10" fmla="*/ 1 w 212"/>
                <a:gd name="T11" fmla="*/ 1 h 401"/>
                <a:gd name="T12" fmla="*/ 1 w 212"/>
                <a:gd name="T13" fmla="*/ 1 h 401"/>
                <a:gd name="T14" fmla="*/ 0 60000 65536"/>
                <a:gd name="T15" fmla="*/ 0 60000 65536"/>
                <a:gd name="T16" fmla="*/ 0 60000 65536"/>
                <a:gd name="T17" fmla="*/ 0 60000 65536"/>
                <a:gd name="T18" fmla="*/ 0 60000 65536"/>
                <a:gd name="T19" fmla="*/ 0 60000 65536"/>
                <a:gd name="T20" fmla="*/ 0 60000 65536"/>
                <a:gd name="T21" fmla="*/ 0 w 212"/>
                <a:gd name="T22" fmla="*/ 0 h 401"/>
                <a:gd name="T23" fmla="*/ 212 w 212"/>
                <a:gd name="T24" fmla="*/ 401 h 40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12" h="401">
                  <a:moveTo>
                    <a:pt x="164" y="401"/>
                  </a:moveTo>
                  <a:lnTo>
                    <a:pt x="10" y="240"/>
                  </a:lnTo>
                  <a:lnTo>
                    <a:pt x="0" y="19"/>
                  </a:lnTo>
                  <a:lnTo>
                    <a:pt x="46" y="0"/>
                  </a:lnTo>
                  <a:lnTo>
                    <a:pt x="199" y="158"/>
                  </a:lnTo>
                  <a:lnTo>
                    <a:pt x="212" y="380"/>
                  </a:lnTo>
                  <a:lnTo>
                    <a:pt x="164" y="401"/>
                  </a:lnTo>
                  <a:close/>
                </a:path>
              </a:pathLst>
            </a:custGeom>
            <a:solidFill>
              <a:srgbClr val="000000"/>
            </a:solidFill>
            <a:ln w="9525">
              <a:noFill/>
              <a:round/>
              <a:headEnd/>
              <a:tailEnd/>
            </a:ln>
          </p:spPr>
          <p:txBody>
            <a:bodyPr/>
            <a:lstStyle/>
            <a:p>
              <a:endParaRPr lang="ja-JP" altLang="en-US"/>
            </a:p>
          </p:txBody>
        </p:sp>
        <p:sp>
          <p:nvSpPr>
            <p:cNvPr id="124" name="Freeform 86"/>
            <p:cNvSpPr>
              <a:spLocks/>
            </p:cNvSpPr>
            <p:nvPr/>
          </p:nvSpPr>
          <p:spPr bwMode="auto">
            <a:xfrm>
              <a:off x="2234" y="2435"/>
              <a:ext cx="141" cy="142"/>
            </a:xfrm>
            <a:custGeom>
              <a:avLst/>
              <a:gdLst>
                <a:gd name="T0" fmla="*/ 0 w 282"/>
                <a:gd name="T1" fmla="*/ 1 h 284"/>
                <a:gd name="T2" fmla="*/ 0 w 282"/>
                <a:gd name="T3" fmla="*/ 1 h 284"/>
                <a:gd name="T4" fmla="*/ 1 w 282"/>
                <a:gd name="T5" fmla="*/ 1 h 284"/>
                <a:gd name="T6" fmla="*/ 1 w 282"/>
                <a:gd name="T7" fmla="*/ 1 h 284"/>
                <a:gd name="T8" fmla="*/ 1 w 282"/>
                <a:gd name="T9" fmla="*/ 1 h 284"/>
                <a:gd name="T10" fmla="*/ 1 w 282"/>
                <a:gd name="T11" fmla="*/ 1 h 284"/>
                <a:gd name="T12" fmla="*/ 1 w 282"/>
                <a:gd name="T13" fmla="*/ 1 h 284"/>
                <a:gd name="T14" fmla="*/ 1 w 282"/>
                <a:gd name="T15" fmla="*/ 1 h 284"/>
                <a:gd name="T16" fmla="*/ 1 w 282"/>
                <a:gd name="T17" fmla="*/ 1 h 284"/>
                <a:gd name="T18" fmla="*/ 1 w 282"/>
                <a:gd name="T19" fmla="*/ 1 h 284"/>
                <a:gd name="T20" fmla="*/ 1 w 282"/>
                <a:gd name="T21" fmla="*/ 1 h 284"/>
                <a:gd name="T22" fmla="*/ 1 w 282"/>
                <a:gd name="T23" fmla="*/ 1 h 284"/>
                <a:gd name="T24" fmla="*/ 1 w 282"/>
                <a:gd name="T25" fmla="*/ 1 h 284"/>
                <a:gd name="T26" fmla="*/ 1 w 282"/>
                <a:gd name="T27" fmla="*/ 1 h 284"/>
                <a:gd name="T28" fmla="*/ 1 w 282"/>
                <a:gd name="T29" fmla="*/ 1 h 284"/>
                <a:gd name="T30" fmla="*/ 1 w 282"/>
                <a:gd name="T31" fmla="*/ 1 h 284"/>
                <a:gd name="T32" fmla="*/ 1 w 282"/>
                <a:gd name="T33" fmla="*/ 1 h 284"/>
                <a:gd name="T34" fmla="*/ 1 w 282"/>
                <a:gd name="T35" fmla="*/ 1 h 284"/>
                <a:gd name="T36" fmla="*/ 1 w 282"/>
                <a:gd name="T37" fmla="*/ 1 h 284"/>
                <a:gd name="T38" fmla="*/ 1 w 282"/>
                <a:gd name="T39" fmla="*/ 1 h 284"/>
                <a:gd name="T40" fmla="*/ 1 w 282"/>
                <a:gd name="T41" fmla="*/ 1 h 284"/>
                <a:gd name="T42" fmla="*/ 1 w 282"/>
                <a:gd name="T43" fmla="*/ 1 h 284"/>
                <a:gd name="T44" fmla="*/ 1 w 282"/>
                <a:gd name="T45" fmla="*/ 1 h 284"/>
                <a:gd name="T46" fmla="*/ 1 w 282"/>
                <a:gd name="T47" fmla="*/ 1 h 284"/>
                <a:gd name="T48" fmla="*/ 1 w 282"/>
                <a:gd name="T49" fmla="*/ 1 h 284"/>
                <a:gd name="T50" fmla="*/ 1 w 282"/>
                <a:gd name="T51" fmla="*/ 0 h 284"/>
                <a:gd name="T52" fmla="*/ 1 w 282"/>
                <a:gd name="T53" fmla="*/ 1 h 284"/>
                <a:gd name="T54" fmla="*/ 1 w 282"/>
                <a:gd name="T55" fmla="*/ 1 h 284"/>
                <a:gd name="T56" fmla="*/ 1 w 282"/>
                <a:gd name="T57" fmla="*/ 1 h 284"/>
                <a:gd name="T58" fmla="*/ 1 w 282"/>
                <a:gd name="T59" fmla="*/ 1 h 284"/>
                <a:gd name="T60" fmla="*/ 1 w 282"/>
                <a:gd name="T61" fmla="*/ 1 h 284"/>
                <a:gd name="T62" fmla="*/ 1 w 282"/>
                <a:gd name="T63" fmla="*/ 1 h 284"/>
                <a:gd name="T64" fmla="*/ 0 w 282"/>
                <a:gd name="T65" fmla="*/ 1 h 28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82"/>
                <a:gd name="T100" fmla="*/ 0 h 284"/>
                <a:gd name="T101" fmla="*/ 282 w 282"/>
                <a:gd name="T102" fmla="*/ 284 h 28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82" h="284">
                  <a:moveTo>
                    <a:pt x="0" y="125"/>
                  </a:moveTo>
                  <a:lnTo>
                    <a:pt x="0" y="154"/>
                  </a:lnTo>
                  <a:lnTo>
                    <a:pt x="5" y="182"/>
                  </a:lnTo>
                  <a:lnTo>
                    <a:pt x="14" y="207"/>
                  </a:lnTo>
                  <a:lnTo>
                    <a:pt x="30" y="231"/>
                  </a:lnTo>
                  <a:lnTo>
                    <a:pt x="48" y="250"/>
                  </a:lnTo>
                  <a:lnTo>
                    <a:pt x="71" y="264"/>
                  </a:lnTo>
                  <a:lnTo>
                    <a:pt x="96" y="277"/>
                  </a:lnTo>
                  <a:lnTo>
                    <a:pt x="125" y="282"/>
                  </a:lnTo>
                  <a:lnTo>
                    <a:pt x="154" y="284"/>
                  </a:lnTo>
                  <a:lnTo>
                    <a:pt x="180" y="279"/>
                  </a:lnTo>
                  <a:lnTo>
                    <a:pt x="205" y="268"/>
                  </a:lnTo>
                  <a:lnTo>
                    <a:pt x="229" y="254"/>
                  </a:lnTo>
                  <a:lnTo>
                    <a:pt x="248" y="234"/>
                  </a:lnTo>
                  <a:lnTo>
                    <a:pt x="264" y="213"/>
                  </a:lnTo>
                  <a:lnTo>
                    <a:pt x="277" y="188"/>
                  </a:lnTo>
                  <a:lnTo>
                    <a:pt x="282" y="159"/>
                  </a:lnTo>
                  <a:lnTo>
                    <a:pt x="282" y="131"/>
                  </a:lnTo>
                  <a:lnTo>
                    <a:pt x="277" y="102"/>
                  </a:lnTo>
                  <a:lnTo>
                    <a:pt x="268" y="77"/>
                  </a:lnTo>
                  <a:lnTo>
                    <a:pt x="254" y="54"/>
                  </a:lnTo>
                  <a:lnTo>
                    <a:pt x="234" y="34"/>
                  </a:lnTo>
                  <a:lnTo>
                    <a:pt x="212" y="20"/>
                  </a:lnTo>
                  <a:lnTo>
                    <a:pt x="187" y="8"/>
                  </a:lnTo>
                  <a:lnTo>
                    <a:pt x="159" y="2"/>
                  </a:lnTo>
                  <a:lnTo>
                    <a:pt x="130" y="0"/>
                  </a:lnTo>
                  <a:lnTo>
                    <a:pt x="102" y="6"/>
                  </a:lnTo>
                  <a:lnTo>
                    <a:pt x="77" y="16"/>
                  </a:lnTo>
                  <a:lnTo>
                    <a:pt x="54" y="31"/>
                  </a:lnTo>
                  <a:lnTo>
                    <a:pt x="34" y="50"/>
                  </a:lnTo>
                  <a:lnTo>
                    <a:pt x="18" y="72"/>
                  </a:lnTo>
                  <a:lnTo>
                    <a:pt x="5" y="97"/>
                  </a:lnTo>
                  <a:lnTo>
                    <a:pt x="0" y="125"/>
                  </a:lnTo>
                  <a:close/>
                </a:path>
              </a:pathLst>
            </a:custGeom>
            <a:solidFill>
              <a:srgbClr val="BFDDFF"/>
            </a:solidFill>
            <a:ln w="9525">
              <a:noFill/>
              <a:round/>
              <a:headEnd/>
              <a:tailEnd/>
            </a:ln>
          </p:spPr>
          <p:txBody>
            <a:bodyPr/>
            <a:lstStyle/>
            <a:p>
              <a:endParaRPr lang="ja-JP" altLang="en-US"/>
            </a:p>
          </p:txBody>
        </p:sp>
        <p:sp>
          <p:nvSpPr>
            <p:cNvPr id="125" name="Freeform 87"/>
            <p:cNvSpPr>
              <a:spLocks noEditPoints="1"/>
            </p:cNvSpPr>
            <p:nvPr/>
          </p:nvSpPr>
          <p:spPr bwMode="auto">
            <a:xfrm>
              <a:off x="2225" y="2426"/>
              <a:ext cx="159" cy="161"/>
            </a:xfrm>
            <a:custGeom>
              <a:avLst/>
              <a:gdLst>
                <a:gd name="T0" fmla="*/ 0 w 318"/>
                <a:gd name="T1" fmla="*/ 1 h 321"/>
                <a:gd name="T2" fmla="*/ 1 w 318"/>
                <a:gd name="T3" fmla="*/ 1 h 321"/>
                <a:gd name="T4" fmla="*/ 1 w 318"/>
                <a:gd name="T5" fmla="*/ 1 h 321"/>
                <a:gd name="T6" fmla="*/ 1 w 318"/>
                <a:gd name="T7" fmla="*/ 1 h 321"/>
                <a:gd name="T8" fmla="*/ 1 w 318"/>
                <a:gd name="T9" fmla="*/ 1 h 321"/>
                <a:gd name="T10" fmla="*/ 1 w 318"/>
                <a:gd name="T11" fmla="*/ 1 h 321"/>
                <a:gd name="T12" fmla="*/ 1 w 318"/>
                <a:gd name="T13" fmla="*/ 1 h 321"/>
                <a:gd name="T14" fmla="*/ 1 w 318"/>
                <a:gd name="T15" fmla="*/ 1 h 321"/>
                <a:gd name="T16" fmla="*/ 1 w 318"/>
                <a:gd name="T17" fmla="*/ 1 h 321"/>
                <a:gd name="T18" fmla="*/ 1 w 318"/>
                <a:gd name="T19" fmla="*/ 1 h 321"/>
                <a:gd name="T20" fmla="*/ 1 w 318"/>
                <a:gd name="T21" fmla="*/ 1 h 321"/>
                <a:gd name="T22" fmla="*/ 1 w 318"/>
                <a:gd name="T23" fmla="*/ 1 h 321"/>
                <a:gd name="T24" fmla="*/ 1 w 318"/>
                <a:gd name="T25" fmla="*/ 1 h 321"/>
                <a:gd name="T26" fmla="*/ 1 w 318"/>
                <a:gd name="T27" fmla="*/ 1 h 321"/>
                <a:gd name="T28" fmla="*/ 1 w 318"/>
                <a:gd name="T29" fmla="*/ 1 h 321"/>
                <a:gd name="T30" fmla="*/ 1 w 318"/>
                <a:gd name="T31" fmla="*/ 1 h 321"/>
                <a:gd name="T32" fmla="*/ 1 w 318"/>
                <a:gd name="T33" fmla="*/ 0 h 321"/>
                <a:gd name="T34" fmla="*/ 1 w 318"/>
                <a:gd name="T35" fmla="*/ 1 h 321"/>
                <a:gd name="T36" fmla="*/ 1 w 318"/>
                <a:gd name="T37" fmla="*/ 1 h 321"/>
                <a:gd name="T38" fmla="*/ 1 w 318"/>
                <a:gd name="T39" fmla="*/ 1 h 321"/>
                <a:gd name="T40" fmla="*/ 0 w 318"/>
                <a:gd name="T41" fmla="*/ 1 h 321"/>
                <a:gd name="T42" fmla="*/ 1 w 318"/>
                <a:gd name="T43" fmla="*/ 1 h 321"/>
                <a:gd name="T44" fmla="*/ 1 w 318"/>
                <a:gd name="T45" fmla="*/ 1 h 321"/>
                <a:gd name="T46" fmla="*/ 1 w 318"/>
                <a:gd name="T47" fmla="*/ 1 h 321"/>
                <a:gd name="T48" fmla="*/ 1 w 318"/>
                <a:gd name="T49" fmla="*/ 1 h 321"/>
                <a:gd name="T50" fmla="*/ 1 w 318"/>
                <a:gd name="T51" fmla="*/ 1 h 321"/>
                <a:gd name="T52" fmla="*/ 1 w 318"/>
                <a:gd name="T53" fmla="*/ 1 h 321"/>
                <a:gd name="T54" fmla="*/ 1 w 318"/>
                <a:gd name="T55" fmla="*/ 1 h 321"/>
                <a:gd name="T56" fmla="*/ 1 w 318"/>
                <a:gd name="T57" fmla="*/ 1 h 321"/>
                <a:gd name="T58" fmla="*/ 1 w 318"/>
                <a:gd name="T59" fmla="*/ 1 h 321"/>
                <a:gd name="T60" fmla="*/ 1 w 318"/>
                <a:gd name="T61" fmla="*/ 1 h 321"/>
                <a:gd name="T62" fmla="*/ 1 w 318"/>
                <a:gd name="T63" fmla="*/ 1 h 321"/>
                <a:gd name="T64" fmla="*/ 1 w 318"/>
                <a:gd name="T65" fmla="*/ 1 h 321"/>
                <a:gd name="T66" fmla="*/ 1 w 318"/>
                <a:gd name="T67" fmla="*/ 1 h 321"/>
                <a:gd name="T68" fmla="*/ 1 w 318"/>
                <a:gd name="T69" fmla="*/ 1 h 321"/>
                <a:gd name="T70" fmla="*/ 1 w 318"/>
                <a:gd name="T71" fmla="*/ 1 h 321"/>
                <a:gd name="T72" fmla="*/ 1 w 318"/>
                <a:gd name="T73" fmla="*/ 1 h 321"/>
                <a:gd name="T74" fmla="*/ 1 w 318"/>
                <a:gd name="T75" fmla="*/ 1 h 321"/>
                <a:gd name="T76" fmla="*/ 1 w 318"/>
                <a:gd name="T77" fmla="*/ 1 h 321"/>
                <a:gd name="T78" fmla="*/ 1 w 318"/>
                <a:gd name="T79" fmla="*/ 1 h 321"/>
                <a:gd name="T80" fmla="*/ 1 w 318"/>
                <a:gd name="T81" fmla="*/ 1 h 321"/>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318"/>
                <a:gd name="T124" fmla="*/ 0 h 321"/>
                <a:gd name="T125" fmla="*/ 318 w 318"/>
                <a:gd name="T126" fmla="*/ 321 h 321"/>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318" h="321">
                  <a:moveTo>
                    <a:pt x="0" y="141"/>
                  </a:moveTo>
                  <a:lnTo>
                    <a:pt x="0" y="141"/>
                  </a:lnTo>
                  <a:lnTo>
                    <a:pt x="0" y="173"/>
                  </a:lnTo>
                  <a:lnTo>
                    <a:pt x="6" y="203"/>
                  </a:lnTo>
                  <a:lnTo>
                    <a:pt x="16" y="233"/>
                  </a:lnTo>
                  <a:lnTo>
                    <a:pt x="34" y="258"/>
                  </a:lnTo>
                  <a:lnTo>
                    <a:pt x="54" y="281"/>
                  </a:lnTo>
                  <a:lnTo>
                    <a:pt x="81" y="299"/>
                  </a:lnTo>
                  <a:lnTo>
                    <a:pt x="109" y="312"/>
                  </a:lnTo>
                  <a:lnTo>
                    <a:pt x="141" y="319"/>
                  </a:lnTo>
                  <a:lnTo>
                    <a:pt x="157" y="321"/>
                  </a:lnTo>
                  <a:lnTo>
                    <a:pt x="172" y="319"/>
                  </a:lnTo>
                  <a:lnTo>
                    <a:pt x="188" y="317"/>
                  </a:lnTo>
                  <a:lnTo>
                    <a:pt x="204" y="314"/>
                  </a:lnTo>
                  <a:lnTo>
                    <a:pt x="218" y="308"/>
                  </a:lnTo>
                  <a:lnTo>
                    <a:pt x="232" y="303"/>
                  </a:lnTo>
                  <a:lnTo>
                    <a:pt x="247" y="294"/>
                  </a:lnTo>
                  <a:lnTo>
                    <a:pt x="259" y="285"/>
                  </a:lnTo>
                  <a:lnTo>
                    <a:pt x="272" y="274"/>
                  </a:lnTo>
                  <a:lnTo>
                    <a:pt x="282" y="264"/>
                  </a:lnTo>
                  <a:lnTo>
                    <a:pt x="291" y="251"/>
                  </a:lnTo>
                  <a:lnTo>
                    <a:pt x="300" y="237"/>
                  </a:lnTo>
                  <a:lnTo>
                    <a:pt x="307" y="224"/>
                  </a:lnTo>
                  <a:lnTo>
                    <a:pt x="313" y="208"/>
                  </a:lnTo>
                  <a:lnTo>
                    <a:pt x="316" y="194"/>
                  </a:lnTo>
                  <a:lnTo>
                    <a:pt x="318" y="178"/>
                  </a:lnTo>
                  <a:lnTo>
                    <a:pt x="318" y="146"/>
                  </a:lnTo>
                  <a:lnTo>
                    <a:pt x="313" y="116"/>
                  </a:lnTo>
                  <a:lnTo>
                    <a:pt x="302" y="85"/>
                  </a:lnTo>
                  <a:lnTo>
                    <a:pt x="286" y="60"/>
                  </a:lnTo>
                  <a:lnTo>
                    <a:pt x="264" y="37"/>
                  </a:lnTo>
                  <a:lnTo>
                    <a:pt x="239" y="19"/>
                  </a:lnTo>
                  <a:lnTo>
                    <a:pt x="211" y="7"/>
                  </a:lnTo>
                  <a:lnTo>
                    <a:pt x="179" y="0"/>
                  </a:lnTo>
                  <a:lnTo>
                    <a:pt x="147" y="0"/>
                  </a:lnTo>
                  <a:lnTo>
                    <a:pt x="116" y="5"/>
                  </a:lnTo>
                  <a:lnTo>
                    <a:pt x="86" y="16"/>
                  </a:lnTo>
                  <a:lnTo>
                    <a:pt x="61" y="33"/>
                  </a:lnTo>
                  <a:lnTo>
                    <a:pt x="38" y="55"/>
                  </a:lnTo>
                  <a:lnTo>
                    <a:pt x="20" y="80"/>
                  </a:lnTo>
                  <a:lnTo>
                    <a:pt x="7" y="108"/>
                  </a:lnTo>
                  <a:lnTo>
                    <a:pt x="0" y="141"/>
                  </a:lnTo>
                  <a:close/>
                  <a:moveTo>
                    <a:pt x="173" y="37"/>
                  </a:moveTo>
                  <a:lnTo>
                    <a:pt x="198" y="42"/>
                  </a:lnTo>
                  <a:lnTo>
                    <a:pt x="220" y="51"/>
                  </a:lnTo>
                  <a:lnTo>
                    <a:pt x="239" y="66"/>
                  </a:lnTo>
                  <a:lnTo>
                    <a:pt x="255" y="83"/>
                  </a:lnTo>
                  <a:lnTo>
                    <a:pt x="268" y="103"/>
                  </a:lnTo>
                  <a:lnTo>
                    <a:pt x="279" y="124"/>
                  </a:lnTo>
                  <a:lnTo>
                    <a:pt x="282" y="149"/>
                  </a:lnTo>
                  <a:lnTo>
                    <a:pt x="282" y="174"/>
                  </a:lnTo>
                  <a:lnTo>
                    <a:pt x="277" y="198"/>
                  </a:lnTo>
                  <a:lnTo>
                    <a:pt x="268" y="219"/>
                  </a:lnTo>
                  <a:lnTo>
                    <a:pt x="254" y="239"/>
                  </a:lnTo>
                  <a:lnTo>
                    <a:pt x="236" y="257"/>
                  </a:lnTo>
                  <a:lnTo>
                    <a:pt x="225" y="264"/>
                  </a:lnTo>
                  <a:lnTo>
                    <a:pt x="214" y="269"/>
                  </a:lnTo>
                  <a:lnTo>
                    <a:pt x="204" y="274"/>
                  </a:lnTo>
                  <a:lnTo>
                    <a:pt x="193" y="278"/>
                  </a:lnTo>
                  <a:lnTo>
                    <a:pt x="180" y="280"/>
                  </a:lnTo>
                  <a:lnTo>
                    <a:pt x="168" y="281"/>
                  </a:lnTo>
                  <a:lnTo>
                    <a:pt x="157" y="281"/>
                  </a:lnTo>
                  <a:lnTo>
                    <a:pt x="145" y="281"/>
                  </a:lnTo>
                  <a:lnTo>
                    <a:pt x="122" y="276"/>
                  </a:lnTo>
                  <a:lnTo>
                    <a:pt x="102" y="267"/>
                  </a:lnTo>
                  <a:lnTo>
                    <a:pt x="82" y="257"/>
                  </a:lnTo>
                  <a:lnTo>
                    <a:pt x="66" y="240"/>
                  </a:lnTo>
                  <a:lnTo>
                    <a:pt x="54" y="223"/>
                  </a:lnTo>
                  <a:lnTo>
                    <a:pt x="45" y="203"/>
                  </a:lnTo>
                  <a:lnTo>
                    <a:pt x="38" y="182"/>
                  </a:lnTo>
                  <a:lnTo>
                    <a:pt x="36" y="158"/>
                  </a:lnTo>
                  <a:lnTo>
                    <a:pt x="36" y="155"/>
                  </a:lnTo>
                  <a:lnTo>
                    <a:pt x="36" y="151"/>
                  </a:lnTo>
                  <a:lnTo>
                    <a:pt x="36" y="148"/>
                  </a:lnTo>
                  <a:lnTo>
                    <a:pt x="38" y="144"/>
                  </a:lnTo>
                  <a:lnTo>
                    <a:pt x="43" y="121"/>
                  </a:lnTo>
                  <a:lnTo>
                    <a:pt x="52" y="98"/>
                  </a:lnTo>
                  <a:lnTo>
                    <a:pt x="66" y="78"/>
                  </a:lnTo>
                  <a:lnTo>
                    <a:pt x="84" y="62"/>
                  </a:lnTo>
                  <a:lnTo>
                    <a:pt x="104" y="50"/>
                  </a:lnTo>
                  <a:lnTo>
                    <a:pt x="125" y="41"/>
                  </a:lnTo>
                  <a:lnTo>
                    <a:pt x="148" y="37"/>
                  </a:lnTo>
                  <a:lnTo>
                    <a:pt x="173" y="37"/>
                  </a:lnTo>
                  <a:close/>
                </a:path>
              </a:pathLst>
            </a:custGeom>
            <a:solidFill>
              <a:srgbClr val="000000"/>
            </a:solidFill>
            <a:ln w="9525">
              <a:noFill/>
              <a:round/>
              <a:headEnd/>
              <a:tailEnd/>
            </a:ln>
          </p:spPr>
          <p:txBody>
            <a:bodyPr/>
            <a:lstStyle/>
            <a:p>
              <a:endParaRPr lang="ja-JP" altLang="en-US"/>
            </a:p>
          </p:txBody>
        </p:sp>
        <p:sp>
          <p:nvSpPr>
            <p:cNvPr id="126" name="Freeform 88"/>
            <p:cNvSpPr>
              <a:spLocks/>
            </p:cNvSpPr>
            <p:nvPr/>
          </p:nvSpPr>
          <p:spPr bwMode="auto">
            <a:xfrm>
              <a:off x="2279" y="2480"/>
              <a:ext cx="53" cy="53"/>
            </a:xfrm>
            <a:custGeom>
              <a:avLst/>
              <a:gdLst>
                <a:gd name="T0" fmla="*/ 0 w 107"/>
                <a:gd name="T1" fmla="*/ 0 h 107"/>
                <a:gd name="T2" fmla="*/ 0 w 107"/>
                <a:gd name="T3" fmla="*/ 0 h 107"/>
                <a:gd name="T4" fmla="*/ 0 w 107"/>
                <a:gd name="T5" fmla="*/ 0 h 107"/>
                <a:gd name="T6" fmla="*/ 0 w 107"/>
                <a:gd name="T7" fmla="*/ 0 h 107"/>
                <a:gd name="T8" fmla="*/ 0 w 107"/>
                <a:gd name="T9" fmla="*/ 0 h 107"/>
                <a:gd name="T10" fmla="*/ 0 w 107"/>
                <a:gd name="T11" fmla="*/ 0 h 107"/>
                <a:gd name="T12" fmla="*/ 0 w 107"/>
                <a:gd name="T13" fmla="*/ 0 h 107"/>
                <a:gd name="T14" fmla="*/ 0 w 107"/>
                <a:gd name="T15" fmla="*/ 0 h 107"/>
                <a:gd name="T16" fmla="*/ 0 w 107"/>
                <a:gd name="T17" fmla="*/ 0 h 107"/>
                <a:gd name="T18" fmla="*/ 0 w 107"/>
                <a:gd name="T19" fmla="*/ 0 h 107"/>
                <a:gd name="T20" fmla="*/ 0 w 107"/>
                <a:gd name="T21" fmla="*/ 0 h 107"/>
                <a:gd name="T22" fmla="*/ 0 w 107"/>
                <a:gd name="T23" fmla="*/ 0 h 107"/>
                <a:gd name="T24" fmla="*/ 0 w 107"/>
                <a:gd name="T25" fmla="*/ 0 h 107"/>
                <a:gd name="T26" fmla="*/ 0 w 107"/>
                <a:gd name="T27" fmla="*/ 0 h 107"/>
                <a:gd name="T28" fmla="*/ 0 w 107"/>
                <a:gd name="T29" fmla="*/ 0 h 107"/>
                <a:gd name="T30" fmla="*/ 0 w 107"/>
                <a:gd name="T31" fmla="*/ 0 h 107"/>
                <a:gd name="T32" fmla="*/ 0 w 107"/>
                <a:gd name="T33" fmla="*/ 0 h 107"/>
                <a:gd name="T34" fmla="*/ 0 w 107"/>
                <a:gd name="T35" fmla="*/ 0 h 107"/>
                <a:gd name="T36" fmla="*/ 0 w 107"/>
                <a:gd name="T37" fmla="*/ 0 h 107"/>
                <a:gd name="T38" fmla="*/ 0 w 107"/>
                <a:gd name="T39" fmla="*/ 0 h 107"/>
                <a:gd name="T40" fmla="*/ 0 w 107"/>
                <a:gd name="T41" fmla="*/ 0 h 107"/>
                <a:gd name="T42" fmla="*/ 0 w 107"/>
                <a:gd name="T43" fmla="*/ 0 h 107"/>
                <a:gd name="T44" fmla="*/ 0 w 107"/>
                <a:gd name="T45" fmla="*/ 0 h 107"/>
                <a:gd name="T46" fmla="*/ 0 w 107"/>
                <a:gd name="T47" fmla="*/ 0 h 107"/>
                <a:gd name="T48" fmla="*/ 0 w 107"/>
                <a:gd name="T49" fmla="*/ 0 h 10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07"/>
                <a:gd name="T76" fmla="*/ 0 h 107"/>
                <a:gd name="T77" fmla="*/ 107 w 107"/>
                <a:gd name="T78" fmla="*/ 107 h 107"/>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07" h="107">
                  <a:moveTo>
                    <a:pt x="0" y="46"/>
                  </a:moveTo>
                  <a:lnTo>
                    <a:pt x="2" y="67"/>
                  </a:lnTo>
                  <a:lnTo>
                    <a:pt x="11" y="87"/>
                  </a:lnTo>
                  <a:lnTo>
                    <a:pt x="27" y="100"/>
                  </a:lnTo>
                  <a:lnTo>
                    <a:pt x="47" y="107"/>
                  </a:lnTo>
                  <a:lnTo>
                    <a:pt x="57" y="107"/>
                  </a:lnTo>
                  <a:lnTo>
                    <a:pt x="68" y="105"/>
                  </a:lnTo>
                  <a:lnTo>
                    <a:pt x="79" y="100"/>
                  </a:lnTo>
                  <a:lnTo>
                    <a:pt x="88" y="94"/>
                  </a:lnTo>
                  <a:lnTo>
                    <a:pt x="95" y="87"/>
                  </a:lnTo>
                  <a:lnTo>
                    <a:pt x="100" y="80"/>
                  </a:lnTo>
                  <a:lnTo>
                    <a:pt x="106" y="69"/>
                  </a:lnTo>
                  <a:lnTo>
                    <a:pt x="107" y="59"/>
                  </a:lnTo>
                  <a:lnTo>
                    <a:pt x="106" y="37"/>
                  </a:lnTo>
                  <a:lnTo>
                    <a:pt x="97" y="19"/>
                  </a:lnTo>
                  <a:lnTo>
                    <a:pt x="81" y="7"/>
                  </a:lnTo>
                  <a:lnTo>
                    <a:pt x="59" y="0"/>
                  </a:lnTo>
                  <a:lnTo>
                    <a:pt x="48" y="0"/>
                  </a:lnTo>
                  <a:lnTo>
                    <a:pt x="38" y="1"/>
                  </a:lnTo>
                  <a:lnTo>
                    <a:pt x="29" y="5"/>
                  </a:lnTo>
                  <a:lnTo>
                    <a:pt x="20" y="10"/>
                  </a:lnTo>
                  <a:lnTo>
                    <a:pt x="13" y="17"/>
                  </a:lnTo>
                  <a:lnTo>
                    <a:pt x="7" y="25"/>
                  </a:lnTo>
                  <a:lnTo>
                    <a:pt x="2" y="35"/>
                  </a:lnTo>
                  <a:lnTo>
                    <a:pt x="0" y="46"/>
                  </a:lnTo>
                  <a:close/>
                </a:path>
              </a:pathLst>
            </a:custGeom>
            <a:solidFill>
              <a:srgbClr val="FFFFFF"/>
            </a:solidFill>
            <a:ln w="9525">
              <a:noFill/>
              <a:round/>
              <a:headEnd/>
              <a:tailEnd/>
            </a:ln>
          </p:spPr>
          <p:txBody>
            <a:bodyPr/>
            <a:lstStyle/>
            <a:p>
              <a:endParaRPr lang="ja-JP" altLang="en-US"/>
            </a:p>
          </p:txBody>
        </p:sp>
        <p:sp>
          <p:nvSpPr>
            <p:cNvPr id="127" name="Freeform 89"/>
            <p:cNvSpPr>
              <a:spLocks noEditPoints="1"/>
            </p:cNvSpPr>
            <p:nvPr/>
          </p:nvSpPr>
          <p:spPr bwMode="auto">
            <a:xfrm>
              <a:off x="2269" y="2470"/>
              <a:ext cx="72" cy="72"/>
            </a:xfrm>
            <a:custGeom>
              <a:avLst/>
              <a:gdLst>
                <a:gd name="T0" fmla="*/ 1 w 144"/>
                <a:gd name="T1" fmla="*/ 0 h 145"/>
                <a:gd name="T2" fmla="*/ 0 w 144"/>
                <a:gd name="T3" fmla="*/ 0 h 145"/>
                <a:gd name="T4" fmla="*/ 0 w 144"/>
                <a:gd name="T5" fmla="*/ 0 h 145"/>
                <a:gd name="T6" fmla="*/ 0 w 144"/>
                <a:gd name="T7" fmla="*/ 0 h 145"/>
                <a:gd name="T8" fmla="*/ 0 w 144"/>
                <a:gd name="T9" fmla="*/ 0 h 145"/>
                <a:gd name="T10" fmla="*/ 1 w 144"/>
                <a:gd name="T11" fmla="*/ 0 h 145"/>
                <a:gd name="T12" fmla="*/ 1 w 144"/>
                <a:gd name="T13" fmla="*/ 0 h 145"/>
                <a:gd name="T14" fmla="*/ 1 w 144"/>
                <a:gd name="T15" fmla="*/ 0 h 145"/>
                <a:gd name="T16" fmla="*/ 1 w 144"/>
                <a:gd name="T17" fmla="*/ 0 h 145"/>
                <a:gd name="T18" fmla="*/ 1 w 144"/>
                <a:gd name="T19" fmla="*/ 0 h 145"/>
                <a:gd name="T20" fmla="*/ 1 w 144"/>
                <a:gd name="T21" fmla="*/ 0 h 145"/>
                <a:gd name="T22" fmla="*/ 1 w 144"/>
                <a:gd name="T23" fmla="*/ 0 h 145"/>
                <a:gd name="T24" fmla="*/ 1 w 144"/>
                <a:gd name="T25" fmla="*/ 0 h 145"/>
                <a:gd name="T26" fmla="*/ 1 w 144"/>
                <a:gd name="T27" fmla="*/ 0 h 145"/>
                <a:gd name="T28" fmla="*/ 1 w 144"/>
                <a:gd name="T29" fmla="*/ 0 h 145"/>
                <a:gd name="T30" fmla="*/ 1 w 144"/>
                <a:gd name="T31" fmla="*/ 0 h 145"/>
                <a:gd name="T32" fmla="*/ 1 w 144"/>
                <a:gd name="T33" fmla="*/ 0 h 145"/>
                <a:gd name="T34" fmla="*/ 1 w 144"/>
                <a:gd name="T35" fmla="*/ 0 h 145"/>
                <a:gd name="T36" fmla="*/ 1 w 144"/>
                <a:gd name="T37" fmla="*/ 0 h 145"/>
                <a:gd name="T38" fmla="*/ 1 w 144"/>
                <a:gd name="T39" fmla="*/ 0 h 145"/>
                <a:gd name="T40" fmla="*/ 1 w 144"/>
                <a:gd name="T41" fmla="*/ 0 h 145"/>
                <a:gd name="T42" fmla="*/ 1 w 144"/>
                <a:gd name="T43" fmla="*/ 0 h 145"/>
                <a:gd name="T44" fmla="*/ 1 w 144"/>
                <a:gd name="T45" fmla="*/ 0 h 145"/>
                <a:gd name="T46" fmla="*/ 1 w 144"/>
                <a:gd name="T47" fmla="*/ 0 h 145"/>
                <a:gd name="T48" fmla="*/ 1 w 144"/>
                <a:gd name="T49" fmla="*/ 0 h 145"/>
                <a:gd name="T50" fmla="*/ 1 w 144"/>
                <a:gd name="T51" fmla="*/ 0 h 145"/>
                <a:gd name="T52" fmla="*/ 1 w 144"/>
                <a:gd name="T53" fmla="*/ 0 h 145"/>
                <a:gd name="T54" fmla="*/ 1 w 144"/>
                <a:gd name="T55" fmla="*/ 0 h 145"/>
                <a:gd name="T56" fmla="*/ 1 w 144"/>
                <a:gd name="T57" fmla="*/ 0 h 145"/>
                <a:gd name="T58" fmla="*/ 1 w 144"/>
                <a:gd name="T59" fmla="*/ 0 h 145"/>
                <a:gd name="T60" fmla="*/ 1 w 144"/>
                <a:gd name="T61" fmla="*/ 0 h 145"/>
                <a:gd name="T62" fmla="*/ 1 w 144"/>
                <a:gd name="T63" fmla="*/ 0 h 145"/>
                <a:gd name="T64" fmla="*/ 1 w 144"/>
                <a:gd name="T65" fmla="*/ 0 h 145"/>
                <a:gd name="T66" fmla="*/ 1 w 144"/>
                <a:gd name="T67" fmla="*/ 0 h 145"/>
                <a:gd name="T68" fmla="*/ 1 w 144"/>
                <a:gd name="T69" fmla="*/ 0 h 145"/>
                <a:gd name="T70" fmla="*/ 1 w 144"/>
                <a:gd name="T71" fmla="*/ 0 h 145"/>
                <a:gd name="T72" fmla="*/ 1 w 144"/>
                <a:gd name="T73" fmla="*/ 0 h 145"/>
                <a:gd name="T74" fmla="*/ 1 w 144"/>
                <a:gd name="T75" fmla="*/ 0 h 145"/>
                <a:gd name="T76" fmla="*/ 1 w 144"/>
                <a:gd name="T77" fmla="*/ 0 h 145"/>
                <a:gd name="T78" fmla="*/ 1 w 144"/>
                <a:gd name="T79" fmla="*/ 0 h 145"/>
                <a:gd name="T80" fmla="*/ 1 w 144"/>
                <a:gd name="T81" fmla="*/ 0 h 145"/>
                <a:gd name="T82" fmla="*/ 1 w 144"/>
                <a:gd name="T83" fmla="*/ 0 h 145"/>
                <a:gd name="T84" fmla="*/ 1 w 144"/>
                <a:gd name="T85" fmla="*/ 0 h 145"/>
                <a:gd name="T86" fmla="*/ 1 w 144"/>
                <a:gd name="T87" fmla="*/ 0 h 145"/>
                <a:gd name="T88" fmla="*/ 1 w 144"/>
                <a:gd name="T89" fmla="*/ 0 h 145"/>
                <a:gd name="T90" fmla="*/ 1 w 144"/>
                <a:gd name="T91" fmla="*/ 0 h 145"/>
                <a:gd name="T92" fmla="*/ 1 w 144"/>
                <a:gd name="T93" fmla="*/ 0 h 145"/>
                <a:gd name="T94" fmla="*/ 1 w 144"/>
                <a:gd name="T95" fmla="*/ 0 h 145"/>
                <a:gd name="T96" fmla="*/ 1 w 144"/>
                <a:gd name="T97" fmla="*/ 0 h 145"/>
                <a:gd name="T98" fmla="*/ 1 w 144"/>
                <a:gd name="T99" fmla="*/ 0 h 145"/>
                <a:gd name="T100" fmla="*/ 1 w 144"/>
                <a:gd name="T101" fmla="*/ 0 h 145"/>
                <a:gd name="T102" fmla="*/ 1 w 144"/>
                <a:gd name="T103" fmla="*/ 0 h 145"/>
                <a:gd name="T104" fmla="*/ 1 w 144"/>
                <a:gd name="T105" fmla="*/ 0 h 145"/>
                <a:gd name="T106" fmla="*/ 1 w 144"/>
                <a:gd name="T107" fmla="*/ 0 h 145"/>
                <a:gd name="T108" fmla="*/ 1 w 144"/>
                <a:gd name="T109" fmla="*/ 0 h 145"/>
                <a:gd name="T110" fmla="*/ 1 w 144"/>
                <a:gd name="T111" fmla="*/ 0 h 145"/>
                <a:gd name="T112" fmla="*/ 1 w 144"/>
                <a:gd name="T113" fmla="*/ 0 h 145"/>
                <a:gd name="T114" fmla="*/ 1 w 144"/>
                <a:gd name="T115" fmla="*/ 0 h 145"/>
                <a:gd name="T116" fmla="*/ 1 w 144"/>
                <a:gd name="T117" fmla="*/ 0 h 14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44"/>
                <a:gd name="T178" fmla="*/ 0 h 145"/>
                <a:gd name="T179" fmla="*/ 144 w 144"/>
                <a:gd name="T180" fmla="*/ 145 h 145"/>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44" h="145">
                  <a:moveTo>
                    <a:pt x="1" y="64"/>
                  </a:moveTo>
                  <a:lnTo>
                    <a:pt x="0" y="66"/>
                  </a:lnTo>
                  <a:lnTo>
                    <a:pt x="0" y="68"/>
                  </a:lnTo>
                  <a:lnTo>
                    <a:pt x="0" y="71"/>
                  </a:lnTo>
                  <a:lnTo>
                    <a:pt x="0" y="73"/>
                  </a:lnTo>
                  <a:lnTo>
                    <a:pt x="1" y="86"/>
                  </a:lnTo>
                  <a:lnTo>
                    <a:pt x="3" y="96"/>
                  </a:lnTo>
                  <a:lnTo>
                    <a:pt x="9" y="107"/>
                  </a:lnTo>
                  <a:lnTo>
                    <a:pt x="16" y="118"/>
                  </a:lnTo>
                  <a:lnTo>
                    <a:pt x="26" y="128"/>
                  </a:lnTo>
                  <a:lnTo>
                    <a:pt x="37" y="136"/>
                  </a:lnTo>
                  <a:lnTo>
                    <a:pt x="50" y="141"/>
                  </a:lnTo>
                  <a:lnTo>
                    <a:pt x="64" y="145"/>
                  </a:lnTo>
                  <a:lnTo>
                    <a:pt x="78" y="145"/>
                  </a:lnTo>
                  <a:lnTo>
                    <a:pt x="92" y="143"/>
                  </a:lnTo>
                  <a:lnTo>
                    <a:pt x="105" y="137"/>
                  </a:lnTo>
                  <a:lnTo>
                    <a:pt x="117" y="130"/>
                  </a:lnTo>
                  <a:lnTo>
                    <a:pt x="128" y="120"/>
                  </a:lnTo>
                  <a:lnTo>
                    <a:pt x="135" y="109"/>
                  </a:lnTo>
                  <a:lnTo>
                    <a:pt x="141" y="95"/>
                  </a:lnTo>
                  <a:lnTo>
                    <a:pt x="144" y="80"/>
                  </a:lnTo>
                  <a:lnTo>
                    <a:pt x="144" y="66"/>
                  </a:lnTo>
                  <a:lnTo>
                    <a:pt x="142" y="52"/>
                  </a:lnTo>
                  <a:lnTo>
                    <a:pt x="137" y="39"/>
                  </a:lnTo>
                  <a:lnTo>
                    <a:pt x="130" y="27"/>
                  </a:lnTo>
                  <a:lnTo>
                    <a:pt x="121" y="18"/>
                  </a:lnTo>
                  <a:lnTo>
                    <a:pt x="109" y="9"/>
                  </a:lnTo>
                  <a:lnTo>
                    <a:pt x="96" y="4"/>
                  </a:lnTo>
                  <a:lnTo>
                    <a:pt x="82" y="0"/>
                  </a:lnTo>
                  <a:lnTo>
                    <a:pt x="67" y="0"/>
                  </a:lnTo>
                  <a:lnTo>
                    <a:pt x="53" y="4"/>
                  </a:lnTo>
                  <a:lnTo>
                    <a:pt x="39" y="9"/>
                  </a:lnTo>
                  <a:lnTo>
                    <a:pt x="28" y="16"/>
                  </a:lnTo>
                  <a:lnTo>
                    <a:pt x="17" y="25"/>
                  </a:lnTo>
                  <a:lnTo>
                    <a:pt x="10" y="37"/>
                  </a:lnTo>
                  <a:lnTo>
                    <a:pt x="5" y="50"/>
                  </a:lnTo>
                  <a:lnTo>
                    <a:pt x="1" y="64"/>
                  </a:lnTo>
                  <a:close/>
                  <a:moveTo>
                    <a:pt x="69" y="107"/>
                  </a:moveTo>
                  <a:lnTo>
                    <a:pt x="62" y="105"/>
                  </a:lnTo>
                  <a:lnTo>
                    <a:pt x="55" y="103"/>
                  </a:lnTo>
                  <a:lnTo>
                    <a:pt x="50" y="100"/>
                  </a:lnTo>
                  <a:lnTo>
                    <a:pt x="44" y="95"/>
                  </a:lnTo>
                  <a:lnTo>
                    <a:pt x="41" y="89"/>
                  </a:lnTo>
                  <a:lnTo>
                    <a:pt x="39" y="82"/>
                  </a:lnTo>
                  <a:lnTo>
                    <a:pt x="37" y="75"/>
                  </a:lnTo>
                  <a:lnTo>
                    <a:pt x="37" y="68"/>
                  </a:lnTo>
                  <a:lnTo>
                    <a:pt x="42" y="55"/>
                  </a:lnTo>
                  <a:lnTo>
                    <a:pt x="51" y="45"/>
                  </a:lnTo>
                  <a:lnTo>
                    <a:pt x="62" y="39"/>
                  </a:lnTo>
                  <a:lnTo>
                    <a:pt x="76" y="37"/>
                  </a:lnTo>
                  <a:lnTo>
                    <a:pt x="91" y="41"/>
                  </a:lnTo>
                  <a:lnTo>
                    <a:pt x="101" y="50"/>
                  </a:lnTo>
                  <a:lnTo>
                    <a:pt x="107" y="62"/>
                  </a:lnTo>
                  <a:lnTo>
                    <a:pt x="109" y="77"/>
                  </a:lnTo>
                  <a:lnTo>
                    <a:pt x="103" y="89"/>
                  </a:lnTo>
                  <a:lnTo>
                    <a:pt x="94" y="100"/>
                  </a:lnTo>
                  <a:lnTo>
                    <a:pt x="82" y="105"/>
                  </a:lnTo>
                  <a:lnTo>
                    <a:pt x="69" y="107"/>
                  </a:lnTo>
                  <a:close/>
                </a:path>
              </a:pathLst>
            </a:custGeom>
            <a:solidFill>
              <a:srgbClr val="000000"/>
            </a:solidFill>
            <a:ln w="9525">
              <a:noFill/>
              <a:round/>
              <a:headEnd/>
              <a:tailEnd/>
            </a:ln>
          </p:spPr>
          <p:txBody>
            <a:bodyPr/>
            <a:lstStyle/>
            <a:p>
              <a:endParaRPr lang="ja-JP" altLang="en-US"/>
            </a:p>
          </p:txBody>
        </p:sp>
        <p:sp>
          <p:nvSpPr>
            <p:cNvPr id="128" name="Freeform 90"/>
            <p:cNvSpPr>
              <a:spLocks/>
            </p:cNvSpPr>
            <p:nvPr/>
          </p:nvSpPr>
          <p:spPr bwMode="auto">
            <a:xfrm>
              <a:off x="2226" y="2597"/>
              <a:ext cx="29" cy="24"/>
            </a:xfrm>
            <a:custGeom>
              <a:avLst/>
              <a:gdLst>
                <a:gd name="T0" fmla="*/ 0 w 57"/>
                <a:gd name="T1" fmla="*/ 0 h 49"/>
                <a:gd name="T2" fmla="*/ 1 w 57"/>
                <a:gd name="T3" fmla="*/ 0 h 49"/>
                <a:gd name="T4" fmla="*/ 1 w 57"/>
                <a:gd name="T5" fmla="*/ 0 h 49"/>
                <a:gd name="T6" fmla="*/ 1 w 57"/>
                <a:gd name="T7" fmla="*/ 0 h 49"/>
                <a:gd name="T8" fmla="*/ 0 w 57"/>
                <a:gd name="T9" fmla="*/ 0 h 49"/>
                <a:gd name="T10" fmla="*/ 0 60000 65536"/>
                <a:gd name="T11" fmla="*/ 0 60000 65536"/>
                <a:gd name="T12" fmla="*/ 0 60000 65536"/>
                <a:gd name="T13" fmla="*/ 0 60000 65536"/>
                <a:gd name="T14" fmla="*/ 0 60000 65536"/>
                <a:gd name="T15" fmla="*/ 0 w 57"/>
                <a:gd name="T16" fmla="*/ 0 h 49"/>
                <a:gd name="T17" fmla="*/ 57 w 57"/>
                <a:gd name="T18" fmla="*/ 49 h 49"/>
              </a:gdLst>
              <a:ahLst/>
              <a:cxnLst>
                <a:cxn ang="T10">
                  <a:pos x="T0" y="T1"/>
                </a:cxn>
                <a:cxn ang="T11">
                  <a:pos x="T2" y="T3"/>
                </a:cxn>
                <a:cxn ang="T12">
                  <a:pos x="T4" y="T5"/>
                </a:cxn>
                <a:cxn ang="T13">
                  <a:pos x="T6" y="T7"/>
                </a:cxn>
                <a:cxn ang="T14">
                  <a:pos x="T8" y="T9"/>
                </a:cxn>
              </a:cxnLst>
              <a:rect l="T15" t="T16" r="T17" b="T18"/>
              <a:pathLst>
                <a:path w="57" h="49">
                  <a:moveTo>
                    <a:pt x="0" y="24"/>
                  </a:moveTo>
                  <a:lnTo>
                    <a:pt x="45" y="49"/>
                  </a:lnTo>
                  <a:lnTo>
                    <a:pt x="57" y="27"/>
                  </a:lnTo>
                  <a:lnTo>
                    <a:pt x="12" y="0"/>
                  </a:lnTo>
                  <a:lnTo>
                    <a:pt x="0" y="24"/>
                  </a:lnTo>
                  <a:close/>
                </a:path>
              </a:pathLst>
            </a:custGeom>
            <a:solidFill>
              <a:srgbClr val="FFFFFF"/>
            </a:solidFill>
            <a:ln w="9525">
              <a:noFill/>
              <a:round/>
              <a:headEnd/>
              <a:tailEnd/>
            </a:ln>
          </p:spPr>
          <p:txBody>
            <a:bodyPr/>
            <a:lstStyle/>
            <a:p>
              <a:endParaRPr lang="ja-JP" altLang="en-US"/>
            </a:p>
          </p:txBody>
        </p:sp>
      </p:grpSp>
      <p:sp>
        <p:nvSpPr>
          <p:cNvPr id="129" name="Rectangle 128"/>
          <p:cNvSpPr/>
          <p:nvPr/>
        </p:nvSpPr>
        <p:spPr>
          <a:xfrm>
            <a:off x="3810000" y="3124200"/>
            <a:ext cx="1600200" cy="1447800"/>
          </a:xfrm>
          <a:prstGeom prst="rect">
            <a:avLst/>
          </a:prstGeom>
          <a:solidFill>
            <a:schemeClr val="bg1">
              <a:alpha val="6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Frame 132"/>
          <p:cNvSpPr/>
          <p:nvPr/>
        </p:nvSpPr>
        <p:spPr>
          <a:xfrm rot="5400000">
            <a:off x="-266700" y="-1257300"/>
            <a:ext cx="9677400" cy="9144000"/>
          </a:xfrm>
          <a:prstGeom prst="frame">
            <a:avLst>
              <a:gd name="adj1" fmla="val 34211"/>
            </a:avLst>
          </a:prstGeom>
          <a:solidFill>
            <a:schemeClr val="tx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 y="258762"/>
            <a:ext cx="8610600" cy="808038"/>
          </a:xfrm>
        </p:spPr>
        <p:txBody>
          <a:bodyPr/>
          <a:lstStyle/>
          <a:p>
            <a:r>
              <a:rPr lang="en-US" dirty="0" smtClean="0"/>
              <a:t>Bootstrap </a:t>
            </a:r>
            <a:r>
              <a:rPr lang="en-US" dirty="0" smtClean="0"/>
              <a:t>Learning Algorithm</a:t>
            </a:r>
            <a:endParaRPr lang="en-US" dirty="0"/>
          </a:p>
        </p:txBody>
      </p:sp>
      <p:sp>
        <p:nvSpPr>
          <p:cNvPr id="4" name="Date Placeholder 3"/>
          <p:cNvSpPr>
            <a:spLocks noGrp="1"/>
          </p:cNvSpPr>
          <p:nvPr>
            <p:ph type="dt" sz="half" idx="10"/>
          </p:nvPr>
        </p:nvSpPr>
        <p:spPr/>
        <p:txBody>
          <a:bodyPr/>
          <a:lstStyle/>
          <a:p>
            <a:pPr>
              <a:defRPr/>
            </a:pPr>
            <a:r>
              <a:rPr lang="en-US" altLang="ja-JP" dirty="0">
                <a:latin typeface="+mj-lt"/>
              </a:rPr>
              <a:t>LREC 2012, May 24</a:t>
            </a:r>
            <a:r>
              <a:rPr lang="en-US" altLang="ja-JP" baseline="30000" dirty="0">
                <a:latin typeface="+mj-lt"/>
              </a:rPr>
              <a:t>th</a:t>
            </a:r>
            <a:r>
              <a:rPr lang="en-US" altLang="ja-JP" dirty="0">
                <a:latin typeface="+mj-lt"/>
              </a:rPr>
              <a:t>, 2012</a:t>
            </a:r>
          </a:p>
        </p:txBody>
      </p:sp>
      <p:sp>
        <p:nvSpPr>
          <p:cNvPr id="5" name="Slide Number Placeholder 4"/>
          <p:cNvSpPr>
            <a:spLocks noGrp="1"/>
          </p:cNvSpPr>
          <p:nvPr>
            <p:ph type="sldNum" sz="quarter" idx="11"/>
          </p:nvPr>
        </p:nvSpPr>
        <p:spPr/>
        <p:txBody>
          <a:bodyPr/>
          <a:lstStyle/>
          <a:p>
            <a:pPr>
              <a:defRPr/>
            </a:pPr>
            <a:fld id="{51819DF2-A324-415D-B3D8-F344AD0BFA0D}" type="slidenum">
              <a:rPr lang="ja-JP" altLang="en-US" smtClean="0">
                <a:latin typeface="+mj-lt"/>
              </a:rPr>
              <a:pPr>
                <a:defRPr/>
              </a:pPr>
              <a:t>16</a:t>
            </a:fld>
            <a:endParaRPr lang="en-US" altLang="ja-JP">
              <a:latin typeface="+mj-lt"/>
            </a:endParaRPr>
          </a:p>
        </p:txBody>
      </p:sp>
      <p:sp>
        <p:nvSpPr>
          <p:cNvPr id="6" name="Footer Placeholder 5"/>
          <p:cNvSpPr>
            <a:spLocks noGrp="1"/>
          </p:cNvSpPr>
          <p:nvPr>
            <p:ph type="ftr" sz="quarter" idx="12"/>
          </p:nvPr>
        </p:nvSpPr>
        <p:spPr/>
        <p:txBody>
          <a:bodyPr/>
          <a:lstStyle/>
          <a:p>
            <a:pPr>
              <a:defRPr/>
            </a:pPr>
            <a:endParaRPr lang="ja-JP" altLang="en-US">
              <a:latin typeface="+mj-lt"/>
            </a:endParaRPr>
          </a:p>
        </p:txBody>
      </p:sp>
      <p:sp>
        <p:nvSpPr>
          <p:cNvPr id="16" name="Rectangle 15"/>
          <p:cNvSpPr/>
          <p:nvPr/>
        </p:nvSpPr>
        <p:spPr>
          <a:xfrm>
            <a:off x="6996248" y="1600200"/>
            <a:ext cx="1980551" cy="788034"/>
          </a:xfrm>
          <a:prstGeom prst="rect">
            <a:avLst/>
          </a:prstGeom>
          <a:solidFill>
            <a:schemeClr val="accent6">
              <a:lumMod val="60000"/>
              <a:lumOff val="40000"/>
            </a:schemeClr>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sp>
        <p:nvSpPr>
          <p:cNvPr id="19" name="Rectangle 18"/>
          <p:cNvSpPr/>
          <p:nvPr/>
        </p:nvSpPr>
        <p:spPr>
          <a:xfrm>
            <a:off x="6996248" y="3307607"/>
            <a:ext cx="1980551" cy="788034"/>
          </a:xfrm>
          <a:prstGeom prst="rect">
            <a:avLst/>
          </a:prstGeom>
          <a:solidFill>
            <a:schemeClr val="accent6">
              <a:lumMod val="60000"/>
              <a:lumOff val="40000"/>
            </a:schemeClr>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sp>
        <p:nvSpPr>
          <p:cNvPr id="9" name="Rectangle 8"/>
          <p:cNvSpPr/>
          <p:nvPr/>
        </p:nvSpPr>
        <p:spPr>
          <a:xfrm>
            <a:off x="1684771" y="1600200"/>
            <a:ext cx="1728481" cy="788034"/>
          </a:xfrm>
          <a:prstGeom prst="rect">
            <a:avLst/>
          </a:prstGeom>
          <a:solidFill>
            <a:schemeClr val="accent1">
              <a:lumMod val="20000"/>
              <a:lumOff val="80000"/>
            </a:schemeClr>
          </a:solidFill>
          <a:ln w="28575">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mj-lt"/>
            </a:endParaRPr>
          </a:p>
        </p:txBody>
      </p:sp>
      <p:sp>
        <p:nvSpPr>
          <p:cNvPr id="22" name="Rectangle 21"/>
          <p:cNvSpPr/>
          <p:nvPr/>
        </p:nvSpPr>
        <p:spPr>
          <a:xfrm>
            <a:off x="1684771" y="3307607"/>
            <a:ext cx="1728481" cy="788034"/>
          </a:xfrm>
          <a:prstGeom prst="rect">
            <a:avLst/>
          </a:prstGeom>
          <a:solidFill>
            <a:schemeClr val="accent1">
              <a:lumMod val="20000"/>
              <a:lumOff val="80000"/>
            </a:schemeClr>
          </a:solidFill>
          <a:ln w="28575">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sp>
        <p:nvSpPr>
          <p:cNvPr id="28" name="Rectangle 27"/>
          <p:cNvSpPr/>
          <p:nvPr/>
        </p:nvSpPr>
        <p:spPr>
          <a:xfrm>
            <a:off x="1684771" y="5015013"/>
            <a:ext cx="1728481" cy="788034"/>
          </a:xfrm>
          <a:prstGeom prst="rect">
            <a:avLst/>
          </a:prstGeom>
          <a:solidFill>
            <a:schemeClr val="accent1">
              <a:lumMod val="20000"/>
              <a:lumOff val="80000"/>
            </a:schemeClr>
          </a:solidFill>
          <a:ln w="28575">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sp>
        <p:nvSpPr>
          <p:cNvPr id="8" name="Rectangle 7"/>
          <p:cNvSpPr/>
          <p:nvPr/>
        </p:nvSpPr>
        <p:spPr>
          <a:xfrm>
            <a:off x="1888906" y="1600200"/>
            <a:ext cx="1380443" cy="830997"/>
          </a:xfrm>
          <a:prstGeom prst="rect">
            <a:avLst/>
          </a:prstGeom>
        </p:spPr>
        <p:txBody>
          <a:bodyPr wrap="none">
            <a:spAutoFit/>
          </a:bodyPr>
          <a:lstStyle/>
          <a:p>
            <a:pPr algn="ctr"/>
            <a:r>
              <a:rPr lang="en-US" sz="2400" b="1" dirty="0" smtClean="0">
                <a:solidFill>
                  <a:srgbClr val="0070C0"/>
                </a:solidFill>
                <a:latin typeface="+mj-lt"/>
                <a:ea typeface="Meiryo UI" pitchFamily="50" charset="-128"/>
                <a:cs typeface="Meiryo UI" pitchFamily="50" charset="-128"/>
              </a:rPr>
              <a:t>Seed</a:t>
            </a:r>
            <a:endParaRPr lang="en-US" sz="2400" b="1" dirty="0" smtClean="0">
              <a:solidFill>
                <a:srgbClr val="0070C0"/>
              </a:solidFill>
              <a:latin typeface="+mj-lt"/>
              <a:ea typeface="Meiryo UI" pitchFamily="50" charset="-128"/>
              <a:cs typeface="Meiryo UI" pitchFamily="50" charset="-128"/>
            </a:endParaRPr>
          </a:p>
          <a:p>
            <a:pPr algn="ctr"/>
            <a:r>
              <a:rPr lang="en-US" sz="2400" b="1" dirty="0" smtClean="0">
                <a:solidFill>
                  <a:srgbClr val="0070C0"/>
                </a:solidFill>
                <a:latin typeface="+mj-lt"/>
                <a:ea typeface="Meiryo UI" pitchFamily="50" charset="-128"/>
                <a:cs typeface="Meiryo UI" pitchFamily="50" charset="-128"/>
              </a:rPr>
              <a:t>Instances</a:t>
            </a:r>
            <a:endParaRPr lang="en-US" sz="2400" b="1" dirty="0">
              <a:solidFill>
                <a:srgbClr val="0070C0"/>
              </a:solidFill>
              <a:latin typeface="+mj-lt"/>
              <a:ea typeface="Meiryo UI" pitchFamily="50" charset="-128"/>
              <a:cs typeface="Meiryo UI" pitchFamily="50" charset="-128"/>
            </a:endParaRPr>
          </a:p>
        </p:txBody>
      </p:sp>
      <p:sp>
        <p:nvSpPr>
          <p:cNvPr id="11" name="Rectangle 10"/>
          <p:cNvSpPr/>
          <p:nvPr/>
        </p:nvSpPr>
        <p:spPr>
          <a:xfrm>
            <a:off x="4475185" y="1748136"/>
            <a:ext cx="1479637" cy="461665"/>
          </a:xfrm>
          <a:prstGeom prst="rect">
            <a:avLst/>
          </a:prstGeom>
        </p:spPr>
        <p:txBody>
          <a:bodyPr wrap="none">
            <a:spAutoFit/>
          </a:bodyPr>
          <a:lstStyle/>
          <a:p>
            <a:pPr algn="ctr"/>
            <a:r>
              <a:rPr lang="en-US" sz="2400" b="1" dirty="0" smtClean="0">
                <a:latin typeface="+mj-lt"/>
                <a:ea typeface="Meiryo UI" pitchFamily="50" charset="-128"/>
                <a:cs typeface="Meiryo UI" pitchFamily="50" charset="-128"/>
              </a:rPr>
              <a:t>Sentences</a:t>
            </a:r>
            <a:endParaRPr lang="en-US" sz="2400" b="1" dirty="0">
              <a:latin typeface="+mj-lt"/>
              <a:ea typeface="Meiryo UI" pitchFamily="50" charset="-128"/>
              <a:cs typeface="Meiryo UI" pitchFamily="50" charset="-128"/>
            </a:endParaRPr>
          </a:p>
        </p:txBody>
      </p:sp>
      <p:sp>
        <p:nvSpPr>
          <p:cNvPr id="12" name="Rectangle 11"/>
          <p:cNvSpPr/>
          <p:nvPr/>
        </p:nvSpPr>
        <p:spPr>
          <a:xfrm>
            <a:off x="4205472" y="1600200"/>
            <a:ext cx="1980551" cy="788034"/>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cxnSp>
        <p:nvCxnSpPr>
          <p:cNvPr id="13" name="Straight Arrow Connector 12"/>
          <p:cNvCxnSpPr/>
          <p:nvPr/>
        </p:nvCxnSpPr>
        <p:spPr>
          <a:xfrm>
            <a:off x="3575297" y="1994217"/>
            <a:ext cx="450125" cy="0"/>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6366073" y="1994217"/>
            <a:ext cx="450125" cy="0"/>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7287404" y="1600200"/>
            <a:ext cx="1390830" cy="933912"/>
          </a:xfrm>
          <a:prstGeom prst="rect">
            <a:avLst/>
          </a:prstGeom>
        </p:spPr>
        <p:txBody>
          <a:bodyPr wrap="none">
            <a:spAutoFit/>
          </a:bodyPr>
          <a:lstStyle/>
          <a:p>
            <a:pPr algn="ctr"/>
            <a:r>
              <a:rPr lang="en-US" sz="2400" b="1" dirty="0" smtClean="0">
                <a:solidFill>
                  <a:srgbClr val="C00000"/>
                </a:solidFill>
                <a:latin typeface="+mj-lt"/>
                <a:ea typeface="Meiryo UI" pitchFamily="50" charset="-128"/>
                <a:cs typeface="Meiryo UI" pitchFamily="50" charset="-128"/>
              </a:rPr>
              <a:t>Extracted</a:t>
            </a:r>
          </a:p>
          <a:p>
            <a:pPr algn="ctr"/>
            <a:r>
              <a:rPr lang="en-US" sz="2400" b="1" dirty="0" smtClean="0">
                <a:solidFill>
                  <a:srgbClr val="C00000"/>
                </a:solidFill>
                <a:latin typeface="+mj-lt"/>
                <a:ea typeface="Meiryo UI" pitchFamily="50" charset="-128"/>
                <a:cs typeface="Meiryo UI" pitchFamily="50" charset="-128"/>
              </a:rPr>
              <a:t>Patterns</a:t>
            </a:r>
            <a:endParaRPr lang="en-US" sz="2400" b="1" dirty="0">
              <a:solidFill>
                <a:srgbClr val="C00000"/>
              </a:solidFill>
              <a:latin typeface="+mj-lt"/>
              <a:ea typeface="Meiryo UI" pitchFamily="50" charset="-128"/>
              <a:cs typeface="Meiryo UI" pitchFamily="50" charset="-128"/>
            </a:endParaRPr>
          </a:p>
        </p:txBody>
      </p:sp>
      <p:cxnSp>
        <p:nvCxnSpPr>
          <p:cNvPr id="17" name="Straight Arrow Connector 16"/>
          <p:cNvCxnSpPr/>
          <p:nvPr/>
        </p:nvCxnSpPr>
        <p:spPr>
          <a:xfrm>
            <a:off x="7986524" y="2519573"/>
            <a:ext cx="0" cy="656695"/>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7383778" y="3280732"/>
            <a:ext cx="1252010" cy="933912"/>
          </a:xfrm>
          <a:prstGeom prst="rect">
            <a:avLst/>
          </a:prstGeom>
        </p:spPr>
        <p:txBody>
          <a:bodyPr wrap="none">
            <a:spAutoFit/>
          </a:bodyPr>
          <a:lstStyle/>
          <a:p>
            <a:pPr algn="ctr"/>
            <a:r>
              <a:rPr lang="en-US" sz="2400" b="1" dirty="0" smtClean="0">
                <a:solidFill>
                  <a:srgbClr val="C00000"/>
                </a:solidFill>
                <a:latin typeface="+mj-lt"/>
                <a:ea typeface="Meiryo UI" pitchFamily="50" charset="-128"/>
                <a:cs typeface="Meiryo UI" pitchFamily="50" charset="-128"/>
              </a:rPr>
              <a:t>Ranked</a:t>
            </a:r>
          </a:p>
          <a:p>
            <a:pPr algn="ctr"/>
            <a:r>
              <a:rPr lang="en-US" sz="2400" b="1" dirty="0" smtClean="0">
                <a:solidFill>
                  <a:srgbClr val="C00000"/>
                </a:solidFill>
                <a:latin typeface="+mj-lt"/>
                <a:ea typeface="Meiryo UI" pitchFamily="50" charset="-128"/>
                <a:cs typeface="Meiryo UI" pitchFamily="50" charset="-128"/>
              </a:rPr>
              <a:t>Patterns</a:t>
            </a:r>
            <a:endParaRPr lang="en-US" sz="2400" b="1" dirty="0">
              <a:solidFill>
                <a:srgbClr val="C00000"/>
              </a:solidFill>
              <a:latin typeface="+mj-lt"/>
              <a:ea typeface="Meiryo UI" pitchFamily="50" charset="-128"/>
              <a:cs typeface="Meiryo UI" pitchFamily="50" charset="-128"/>
            </a:endParaRPr>
          </a:p>
        </p:txBody>
      </p:sp>
      <p:cxnSp>
        <p:nvCxnSpPr>
          <p:cNvPr id="20" name="Straight Arrow Connector 19"/>
          <p:cNvCxnSpPr/>
          <p:nvPr/>
        </p:nvCxnSpPr>
        <p:spPr>
          <a:xfrm flipH="1">
            <a:off x="6366073" y="3701624"/>
            <a:ext cx="450125" cy="0"/>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1883710" y="3307605"/>
            <a:ext cx="1390830" cy="933912"/>
          </a:xfrm>
          <a:prstGeom prst="rect">
            <a:avLst/>
          </a:prstGeom>
        </p:spPr>
        <p:txBody>
          <a:bodyPr wrap="none">
            <a:spAutoFit/>
          </a:bodyPr>
          <a:lstStyle/>
          <a:p>
            <a:pPr algn="ctr"/>
            <a:r>
              <a:rPr lang="en-US" sz="2400" b="1" dirty="0" smtClean="0">
                <a:solidFill>
                  <a:srgbClr val="0070C0"/>
                </a:solidFill>
                <a:latin typeface="+mj-lt"/>
                <a:ea typeface="Meiryo UI" pitchFamily="50" charset="-128"/>
                <a:cs typeface="Meiryo UI" pitchFamily="50" charset="-128"/>
              </a:rPr>
              <a:t>Extracted</a:t>
            </a:r>
            <a:br>
              <a:rPr lang="en-US" sz="2400" b="1" dirty="0" smtClean="0">
                <a:solidFill>
                  <a:srgbClr val="0070C0"/>
                </a:solidFill>
                <a:latin typeface="+mj-lt"/>
                <a:ea typeface="Meiryo UI" pitchFamily="50" charset="-128"/>
                <a:cs typeface="Meiryo UI" pitchFamily="50" charset="-128"/>
              </a:rPr>
            </a:br>
            <a:r>
              <a:rPr lang="en-US" sz="2400" b="1" dirty="0" smtClean="0">
                <a:solidFill>
                  <a:srgbClr val="0070C0"/>
                </a:solidFill>
                <a:latin typeface="+mj-lt"/>
                <a:ea typeface="Meiryo UI" pitchFamily="50" charset="-128"/>
                <a:cs typeface="Meiryo UI" pitchFamily="50" charset="-128"/>
              </a:rPr>
              <a:t>Instances</a:t>
            </a:r>
            <a:endParaRPr lang="en-US" sz="2400" b="1" dirty="0">
              <a:solidFill>
                <a:srgbClr val="0070C0"/>
              </a:solidFill>
              <a:latin typeface="+mj-lt"/>
              <a:ea typeface="Meiryo UI" pitchFamily="50" charset="-128"/>
              <a:cs typeface="Meiryo UI" pitchFamily="50" charset="-128"/>
            </a:endParaRPr>
          </a:p>
        </p:txBody>
      </p:sp>
      <p:sp>
        <p:nvSpPr>
          <p:cNvPr id="23" name="Rectangle 22"/>
          <p:cNvSpPr/>
          <p:nvPr/>
        </p:nvSpPr>
        <p:spPr>
          <a:xfrm>
            <a:off x="4458683" y="3460532"/>
            <a:ext cx="1479637" cy="461665"/>
          </a:xfrm>
          <a:prstGeom prst="rect">
            <a:avLst/>
          </a:prstGeom>
        </p:spPr>
        <p:txBody>
          <a:bodyPr wrap="none">
            <a:spAutoFit/>
          </a:bodyPr>
          <a:lstStyle/>
          <a:p>
            <a:pPr algn="ctr"/>
            <a:r>
              <a:rPr lang="en-US" sz="2400" b="1" dirty="0" smtClean="0">
                <a:latin typeface="+mj-lt"/>
                <a:ea typeface="Meiryo UI" pitchFamily="50" charset="-128"/>
                <a:cs typeface="Meiryo UI" pitchFamily="50" charset="-128"/>
              </a:rPr>
              <a:t>Sentences</a:t>
            </a:r>
            <a:endParaRPr lang="en-US" sz="2400" b="1" dirty="0">
              <a:latin typeface="+mj-lt"/>
              <a:ea typeface="Meiryo UI" pitchFamily="50" charset="-128"/>
              <a:cs typeface="Meiryo UI" pitchFamily="50" charset="-128"/>
            </a:endParaRPr>
          </a:p>
        </p:txBody>
      </p:sp>
      <p:sp>
        <p:nvSpPr>
          <p:cNvPr id="24" name="Rectangle 23"/>
          <p:cNvSpPr/>
          <p:nvPr/>
        </p:nvSpPr>
        <p:spPr>
          <a:xfrm>
            <a:off x="4205472" y="3307607"/>
            <a:ext cx="1980551" cy="788034"/>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cxnSp>
        <p:nvCxnSpPr>
          <p:cNvPr id="25" name="Straight Arrow Connector 24"/>
          <p:cNvCxnSpPr/>
          <p:nvPr/>
        </p:nvCxnSpPr>
        <p:spPr>
          <a:xfrm flipH="1">
            <a:off x="3575297" y="3701624"/>
            <a:ext cx="450125" cy="0"/>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2585022" y="4226980"/>
            <a:ext cx="0" cy="656695"/>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sp>
        <p:nvSpPr>
          <p:cNvPr id="27" name="Rectangle 26"/>
          <p:cNvSpPr/>
          <p:nvPr/>
        </p:nvSpPr>
        <p:spPr>
          <a:xfrm>
            <a:off x="1858055" y="5015013"/>
            <a:ext cx="1380443" cy="933912"/>
          </a:xfrm>
          <a:prstGeom prst="rect">
            <a:avLst/>
          </a:prstGeom>
        </p:spPr>
        <p:txBody>
          <a:bodyPr wrap="none">
            <a:spAutoFit/>
          </a:bodyPr>
          <a:lstStyle/>
          <a:p>
            <a:pPr algn="ctr"/>
            <a:r>
              <a:rPr lang="en-US" sz="2400" b="1" dirty="0" smtClean="0">
                <a:solidFill>
                  <a:srgbClr val="0070C0"/>
                </a:solidFill>
                <a:latin typeface="+mj-lt"/>
                <a:ea typeface="Meiryo UI" pitchFamily="50" charset="-128"/>
                <a:cs typeface="Meiryo UI" pitchFamily="50" charset="-128"/>
              </a:rPr>
              <a:t>Ranked</a:t>
            </a:r>
          </a:p>
          <a:p>
            <a:pPr algn="ctr"/>
            <a:r>
              <a:rPr lang="en-US" sz="2400" b="1" dirty="0" smtClean="0">
                <a:solidFill>
                  <a:srgbClr val="0070C0"/>
                </a:solidFill>
                <a:latin typeface="+mj-lt"/>
                <a:ea typeface="Meiryo UI" pitchFamily="50" charset="-128"/>
                <a:cs typeface="Meiryo UI" pitchFamily="50" charset="-128"/>
              </a:rPr>
              <a:t>Instances</a:t>
            </a:r>
            <a:endParaRPr lang="en-US" sz="2400" b="1" dirty="0">
              <a:solidFill>
                <a:srgbClr val="0070C0"/>
              </a:solidFill>
              <a:latin typeface="+mj-lt"/>
              <a:ea typeface="Meiryo UI" pitchFamily="50" charset="-128"/>
              <a:cs typeface="Meiryo UI" pitchFamily="50" charset="-128"/>
            </a:endParaRPr>
          </a:p>
        </p:txBody>
      </p:sp>
      <p:cxnSp>
        <p:nvCxnSpPr>
          <p:cNvPr id="29" name="Straight Arrow Connector 28"/>
          <p:cNvCxnSpPr/>
          <p:nvPr/>
        </p:nvCxnSpPr>
        <p:spPr>
          <a:xfrm>
            <a:off x="1234646" y="1600200"/>
            <a:ext cx="0" cy="3283475"/>
          </a:xfrm>
          <a:prstGeom prst="straightConnector1">
            <a:avLst/>
          </a:prstGeom>
          <a:ln>
            <a:solidFill>
              <a:schemeClr val="tx1"/>
            </a:solidFill>
            <a:headEnd type="arrow"/>
            <a:tailEnd type="arrow" w="lg" len="med"/>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1054596" y="1600200"/>
            <a:ext cx="3601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1054596" y="4883675"/>
            <a:ext cx="3601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Rectangle 31"/>
          <p:cNvSpPr/>
          <p:nvPr/>
        </p:nvSpPr>
        <p:spPr>
          <a:xfrm>
            <a:off x="44415" y="2895601"/>
            <a:ext cx="1250983" cy="830997"/>
          </a:xfrm>
          <a:prstGeom prst="rect">
            <a:avLst/>
          </a:prstGeom>
        </p:spPr>
        <p:txBody>
          <a:bodyPr wrap="none">
            <a:spAutoFit/>
          </a:bodyPr>
          <a:lstStyle/>
          <a:p>
            <a:pPr algn="ctr"/>
            <a:r>
              <a:rPr lang="en-US" sz="2400" dirty="0" smtClean="0">
                <a:latin typeface="+mj-lt"/>
                <a:ea typeface="Meiryo UI" pitchFamily="50" charset="-128"/>
                <a:cs typeface="Meiryo UI" pitchFamily="50" charset="-128"/>
              </a:rPr>
              <a:t>1st</a:t>
            </a:r>
            <a:endParaRPr lang="en-US" sz="2400" dirty="0" smtClean="0">
              <a:latin typeface="+mj-lt"/>
              <a:ea typeface="Meiryo UI" pitchFamily="50" charset="-128"/>
              <a:cs typeface="Meiryo UI" pitchFamily="50" charset="-128"/>
            </a:endParaRPr>
          </a:p>
          <a:p>
            <a:pPr algn="ctr"/>
            <a:r>
              <a:rPr lang="en-US" sz="2400" dirty="0" smtClean="0">
                <a:latin typeface="+mj-lt"/>
                <a:ea typeface="Meiryo UI" pitchFamily="50" charset="-128"/>
                <a:cs typeface="Meiryo UI" pitchFamily="50" charset="-128"/>
              </a:rPr>
              <a:t>iteration</a:t>
            </a:r>
            <a:endParaRPr lang="en-US" sz="2400" dirty="0">
              <a:latin typeface="+mj-lt"/>
              <a:ea typeface="Meiryo UI" pitchFamily="50" charset="-128"/>
              <a:cs typeface="Meiryo UI" pitchFamily="50" charset="-128"/>
            </a:endParaRPr>
          </a:p>
        </p:txBody>
      </p:sp>
      <p:cxnSp>
        <p:nvCxnSpPr>
          <p:cNvPr id="33" name="Straight Arrow Connector 32"/>
          <p:cNvCxnSpPr/>
          <p:nvPr/>
        </p:nvCxnSpPr>
        <p:spPr>
          <a:xfrm>
            <a:off x="1234646" y="4883675"/>
            <a:ext cx="0" cy="525356"/>
          </a:xfrm>
          <a:prstGeom prst="straightConnector1">
            <a:avLst/>
          </a:prstGeom>
          <a:ln>
            <a:solidFill>
              <a:schemeClr val="tx1"/>
            </a:solidFill>
            <a:prstDash val="solid"/>
            <a:headEnd type="arrow"/>
            <a:tailEnd type="none" w="lg" len="med"/>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3575297" y="5409030"/>
            <a:ext cx="450125" cy="0"/>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4205472" y="5015013"/>
            <a:ext cx="553357" cy="518839"/>
          </a:xfrm>
          <a:prstGeom prst="rect">
            <a:avLst/>
          </a:prstGeom>
          <a:noFill/>
        </p:spPr>
        <p:txBody>
          <a:bodyPr wrap="none" rtlCol="0">
            <a:spAutoFit/>
          </a:bodyPr>
          <a:lstStyle/>
          <a:p>
            <a:r>
              <a:rPr lang="en-US" sz="2400" dirty="0" smtClean="0">
                <a:latin typeface="+mj-lt"/>
                <a:ea typeface="Meiryo UI" pitchFamily="50" charset="-128"/>
                <a:cs typeface="Meiryo UI" pitchFamily="50" charset="-128"/>
              </a:rPr>
              <a:t>. . .</a:t>
            </a:r>
            <a:endParaRPr lang="en-US" sz="2400" dirty="0">
              <a:latin typeface="+mj-lt"/>
              <a:ea typeface="Meiryo UI" pitchFamily="50" charset="-128"/>
              <a:cs typeface="Meiryo UI" pitchFamily="50" charset="-128"/>
            </a:endParaRPr>
          </a:p>
        </p:txBody>
      </p:sp>
      <p:cxnSp>
        <p:nvCxnSpPr>
          <p:cNvPr id="36" name="Straight Arrow Connector 35"/>
          <p:cNvCxnSpPr/>
          <p:nvPr/>
        </p:nvCxnSpPr>
        <p:spPr>
          <a:xfrm>
            <a:off x="1234646" y="5277691"/>
            <a:ext cx="0" cy="525356"/>
          </a:xfrm>
          <a:prstGeom prst="straightConnector1">
            <a:avLst/>
          </a:prstGeom>
          <a:ln>
            <a:solidFill>
              <a:schemeClr val="tx1"/>
            </a:solidFill>
            <a:prstDash val="dash"/>
            <a:headEnd type="none"/>
            <a:tailEnd type="none" w="lg" len="med"/>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44416" y="5015013"/>
            <a:ext cx="1250983" cy="830997"/>
          </a:xfrm>
          <a:prstGeom prst="rect">
            <a:avLst/>
          </a:prstGeom>
        </p:spPr>
        <p:txBody>
          <a:bodyPr wrap="none">
            <a:spAutoFit/>
          </a:bodyPr>
          <a:lstStyle/>
          <a:p>
            <a:pPr algn="ctr"/>
            <a:r>
              <a:rPr lang="en-US" sz="2400" dirty="0" smtClean="0">
                <a:latin typeface="+mj-lt"/>
                <a:ea typeface="Meiryo UI" pitchFamily="50" charset="-128"/>
                <a:cs typeface="Meiryo UI" pitchFamily="50" charset="-128"/>
              </a:rPr>
              <a:t>2nd</a:t>
            </a:r>
            <a:endParaRPr lang="en-US" sz="2400" dirty="0" smtClean="0">
              <a:latin typeface="+mj-lt"/>
              <a:ea typeface="Meiryo UI" pitchFamily="50" charset="-128"/>
              <a:cs typeface="Meiryo UI" pitchFamily="50" charset="-128"/>
            </a:endParaRPr>
          </a:p>
          <a:p>
            <a:pPr algn="ctr"/>
            <a:r>
              <a:rPr lang="en-US" sz="2400" dirty="0" smtClean="0">
                <a:latin typeface="+mj-lt"/>
                <a:ea typeface="Meiryo UI" pitchFamily="50" charset="-128"/>
                <a:cs typeface="Meiryo UI" pitchFamily="50" charset="-128"/>
              </a:rPr>
              <a:t>iteration</a:t>
            </a:r>
            <a:endParaRPr lang="en-US" sz="2400" dirty="0">
              <a:latin typeface="+mj-lt"/>
              <a:ea typeface="Meiryo UI" pitchFamily="50" charset="-128"/>
              <a:cs typeface="Meiryo UI" pitchFamily="50" charset="-128"/>
            </a:endParaRPr>
          </a:p>
        </p:txBody>
      </p:sp>
      <p:grpSp>
        <p:nvGrpSpPr>
          <p:cNvPr id="88" name="Group 87"/>
          <p:cNvGrpSpPr/>
          <p:nvPr/>
        </p:nvGrpSpPr>
        <p:grpSpPr>
          <a:xfrm flipH="1">
            <a:off x="3048000" y="4191000"/>
            <a:ext cx="4267200" cy="732894"/>
            <a:chOff x="3581400" y="4343401"/>
            <a:chExt cx="4072354" cy="732894"/>
          </a:xfrm>
        </p:grpSpPr>
        <p:sp>
          <p:nvSpPr>
            <p:cNvPr id="52" name="Freeform 51"/>
            <p:cNvSpPr/>
            <p:nvPr/>
          </p:nvSpPr>
          <p:spPr>
            <a:xfrm flipH="1" flipV="1">
              <a:off x="3581400" y="4343401"/>
              <a:ext cx="4072354" cy="656695"/>
            </a:xfrm>
            <a:custGeom>
              <a:avLst/>
              <a:gdLst>
                <a:gd name="connsiteX0" fmla="*/ 36513 w 3897313"/>
                <a:gd name="connsiteY0" fmla="*/ 0 h 514350"/>
                <a:gd name="connsiteX1" fmla="*/ 122238 w 3897313"/>
                <a:gd name="connsiteY1" fmla="*/ 238125 h 514350"/>
                <a:gd name="connsiteX2" fmla="*/ 769938 w 3897313"/>
                <a:gd name="connsiteY2" fmla="*/ 285750 h 514350"/>
                <a:gd name="connsiteX3" fmla="*/ 3379788 w 3897313"/>
                <a:gd name="connsiteY3" fmla="*/ 352425 h 514350"/>
                <a:gd name="connsiteX4" fmla="*/ 3875088 w 3897313"/>
                <a:gd name="connsiteY4" fmla="*/ 51435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97313" h="514350">
                  <a:moveTo>
                    <a:pt x="36513" y="0"/>
                  </a:moveTo>
                  <a:cubicBezTo>
                    <a:pt x="18256" y="95250"/>
                    <a:pt x="0" y="190500"/>
                    <a:pt x="122238" y="238125"/>
                  </a:cubicBezTo>
                  <a:cubicBezTo>
                    <a:pt x="244476" y="285750"/>
                    <a:pt x="769938" y="285750"/>
                    <a:pt x="769938" y="285750"/>
                  </a:cubicBezTo>
                  <a:cubicBezTo>
                    <a:pt x="1312863" y="304800"/>
                    <a:pt x="2862263" y="314325"/>
                    <a:pt x="3379788" y="352425"/>
                  </a:cubicBezTo>
                  <a:cubicBezTo>
                    <a:pt x="3897313" y="390525"/>
                    <a:pt x="3886200" y="452437"/>
                    <a:pt x="3875088" y="514350"/>
                  </a:cubicBezTo>
                </a:path>
              </a:pathLst>
            </a:custGeom>
            <a:ln w="57150">
              <a:solidFill>
                <a:schemeClr val="bg1">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400">
                <a:latin typeface="+mj-lt"/>
              </a:endParaRPr>
            </a:p>
          </p:txBody>
        </p:sp>
        <p:cxnSp>
          <p:nvCxnSpPr>
            <p:cNvPr id="86" name="Straight Arrow Connector 85"/>
            <p:cNvCxnSpPr/>
            <p:nvPr/>
          </p:nvCxnSpPr>
          <p:spPr>
            <a:xfrm flipH="1">
              <a:off x="7620000" y="4920538"/>
              <a:ext cx="6834" cy="155757"/>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grpSp>
      <p:grpSp>
        <p:nvGrpSpPr>
          <p:cNvPr id="95" name="Group 94"/>
          <p:cNvGrpSpPr/>
          <p:nvPr/>
        </p:nvGrpSpPr>
        <p:grpSpPr>
          <a:xfrm>
            <a:off x="3048000" y="2438400"/>
            <a:ext cx="4267200" cy="732894"/>
            <a:chOff x="3048000" y="2438400"/>
            <a:chExt cx="4267200" cy="732894"/>
          </a:xfrm>
        </p:grpSpPr>
        <p:sp>
          <p:nvSpPr>
            <p:cNvPr id="93" name="Freeform 92"/>
            <p:cNvSpPr/>
            <p:nvPr/>
          </p:nvSpPr>
          <p:spPr>
            <a:xfrm flipH="1" flipV="1">
              <a:off x="3048000" y="2438400"/>
              <a:ext cx="4267200" cy="656695"/>
            </a:xfrm>
            <a:custGeom>
              <a:avLst/>
              <a:gdLst>
                <a:gd name="connsiteX0" fmla="*/ 36513 w 3897313"/>
                <a:gd name="connsiteY0" fmla="*/ 0 h 514350"/>
                <a:gd name="connsiteX1" fmla="*/ 122238 w 3897313"/>
                <a:gd name="connsiteY1" fmla="*/ 238125 h 514350"/>
                <a:gd name="connsiteX2" fmla="*/ 769938 w 3897313"/>
                <a:gd name="connsiteY2" fmla="*/ 285750 h 514350"/>
                <a:gd name="connsiteX3" fmla="*/ 3379788 w 3897313"/>
                <a:gd name="connsiteY3" fmla="*/ 352425 h 514350"/>
                <a:gd name="connsiteX4" fmla="*/ 3875088 w 3897313"/>
                <a:gd name="connsiteY4" fmla="*/ 51435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97313" h="514350">
                  <a:moveTo>
                    <a:pt x="36513" y="0"/>
                  </a:moveTo>
                  <a:cubicBezTo>
                    <a:pt x="18256" y="95250"/>
                    <a:pt x="0" y="190500"/>
                    <a:pt x="122238" y="238125"/>
                  </a:cubicBezTo>
                  <a:cubicBezTo>
                    <a:pt x="244476" y="285750"/>
                    <a:pt x="769938" y="285750"/>
                    <a:pt x="769938" y="285750"/>
                  </a:cubicBezTo>
                  <a:cubicBezTo>
                    <a:pt x="1312863" y="304800"/>
                    <a:pt x="2862263" y="314325"/>
                    <a:pt x="3379788" y="352425"/>
                  </a:cubicBezTo>
                  <a:cubicBezTo>
                    <a:pt x="3897313" y="390525"/>
                    <a:pt x="3886200" y="452437"/>
                    <a:pt x="3875088" y="514350"/>
                  </a:cubicBezTo>
                </a:path>
              </a:pathLst>
            </a:custGeom>
            <a:ln w="57150">
              <a:solidFill>
                <a:schemeClr val="bg1">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400">
                <a:latin typeface="+mj-lt"/>
              </a:endParaRPr>
            </a:p>
          </p:txBody>
        </p:sp>
        <p:cxnSp>
          <p:nvCxnSpPr>
            <p:cNvPr id="94" name="Straight Arrow Connector 93"/>
            <p:cNvCxnSpPr/>
            <p:nvPr/>
          </p:nvCxnSpPr>
          <p:spPr>
            <a:xfrm>
              <a:off x="7283023" y="3015537"/>
              <a:ext cx="7161" cy="155757"/>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grpSp>
      <p:sp>
        <p:nvSpPr>
          <p:cNvPr id="97" name="Rectangle 96"/>
          <p:cNvSpPr/>
          <p:nvPr/>
        </p:nvSpPr>
        <p:spPr>
          <a:xfrm>
            <a:off x="2438400" y="6019800"/>
            <a:ext cx="6705600" cy="369332"/>
          </a:xfrm>
          <a:prstGeom prst="rect">
            <a:avLst/>
          </a:prstGeom>
        </p:spPr>
        <p:txBody>
          <a:bodyPr wrap="square">
            <a:spAutoFit/>
          </a:bodyPr>
          <a:lstStyle/>
          <a:p>
            <a:r>
              <a:rPr lang="it-IT" dirty="0" smtClean="0"/>
              <a:t>This framework is based </a:t>
            </a:r>
            <a:r>
              <a:rPr lang="it-IT" dirty="0" smtClean="0"/>
              <a:t>on ESPRESSO </a:t>
            </a:r>
            <a:r>
              <a:rPr lang="it-IT" baseline="30000" dirty="0" smtClean="0"/>
              <a:t>[</a:t>
            </a:r>
            <a:r>
              <a:rPr lang="it-IT" baseline="30000" dirty="0" smtClean="0"/>
              <a:t>Pantel &amp; Pennacchiotti, 2006</a:t>
            </a:r>
            <a:r>
              <a:rPr lang="en-US" baseline="30000" dirty="0" smtClean="0"/>
              <a:t>]</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Rectangle 42"/>
          <p:cNvSpPr/>
          <p:nvPr/>
        </p:nvSpPr>
        <p:spPr>
          <a:xfrm>
            <a:off x="228600" y="914400"/>
            <a:ext cx="4642489" cy="523220"/>
          </a:xfrm>
          <a:prstGeom prst="rect">
            <a:avLst/>
          </a:prstGeom>
        </p:spPr>
        <p:txBody>
          <a:bodyPr wrap="none">
            <a:spAutoFit/>
          </a:bodyPr>
          <a:lstStyle/>
          <a:p>
            <a:pPr marL="342900" lvl="0" indent="-342900" eaLnBrk="0" hangingPunct="0">
              <a:spcBef>
                <a:spcPct val="20000"/>
              </a:spcBef>
              <a:buClr>
                <a:schemeClr val="accent6">
                  <a:lumMod val="50000"/>
                </a:schemeClr>
              </a:buClr>
            </a:pPr>
            <a:r>
              <a:rPr lang="en-US" sz="2800" b="1" dirty="0" smtClean="0">
                <a:latin typeface="+mj-lt"/>
                <a:cs typeface="Arial" pitchFamily="34" charset="0"/>
              </a:rPr>
              <a:t>Search sentences by </a:t>
            </a:r>
            <a:r>
              <a:rPr lang="en-US" sz="2800" b="1" i="1" dirty="0" smtClean="0">
                <a:solidFill>
                  <a:schemeClr val="tx2">
                    <a:lumMod val="60000"/>
                    <a:lumOff val="40000"/>
                  </a:schemeClr>
                </a:solidFill>
                <a:latin typeface="+mj-lt"/>
                <a:cs typeface="Arial" pitchFamily="34" charset="0"/>
              </a:rPr>
              <a:t>instances</a:t>
            </a:r>
          </a:p>
        </p:txBody>
      </p:sp>
      <p:sp>
        <p:nvSpPr>
          <p:cNvPr id="3" name="Title 2"/>
          <p:cNvSpPr>
            <a:spLocks noGrp="1"/>
          </p:cNvSpPr>
          <p:nvPr>
            <p:ph type="title"/>
          </p:nvPr>
        </p:nvSpPr>
        <p:spPr>
          <a:xfrm>
            <a:off x="228600" y="258762"/>
            <a:ext cx="8610600" cy="808038"/>
          </a:xfrm>
        </p:spPr>
        <p:txBody>
          <a:bodyPr/>
          <a:lstStyle/>
          <a:p>
            <a:r>
              <a:rPr lang="en-US" dirty="0" smtClean="0"/>
              <a:t>Bootstrap </a:t>
            </a:r>
            <a:r>
              <a:rPr lang="en-US" dirty="0" smtClean="0"/>
              <a:t>Learning Algorithm</a:t>
            </a:r>
            <a:endParaRPr lang="en-US" dirty="0"/>
          </a:p>
        </p:txBody>
      </p:sp>
      <p:sp>
        <p:nvSpPr>
          <p:cNvPr id="4" name="Date Placeholder 3"/>
          <p:cNvSpPr>
            <a:spLocks noGrp="1"/>
          </p:cNvSpPr>
          <p:nvPr>
            <p:ph type="dt" sz="half" idx="10"/>
          </p:nvPr>
        </p:nvSpPr>
        <p:spPr/>
        <p:txBody>
          <a:bodyPr/>
          <a:lstStyle/>
          <a:p>
            <a:pPr>
              <a:defRPr/>
            </a:pPr>
            <a:r>
              <a:rPr lang="en-US" altLang="ja-JP" dirty="0">
                <a:latin typeface="+mj-lt"/>
              </a:rPr>
              <a:t>LREC 2012, May 24</a:t>
            </a:r>
            <a:r>
              <a:rPr lang="en-US" altLang="ja-JP" baseline="30000" dirty="0">
                <a:latin typeface="+mj-lt"/>
              </a:rPr>
              <a:t>th</a:t>
            </a:r>
            <a:r>
              <a:rPr lang="en-US" altLang="ja-JP" dirty="0">
                <a:latin typeface="+mj-lt"/>
              </a:rPr>
              <a:t>, 2012</a:t>
            </a:r>
          </a:p>
        </p:txBody>
      </p:sp>
      <p:sp>
        <p:nvSpPr>
          <p:cNvPr id="5" name="Slide Number Placeholder 4"/>
          <p:cNvSpPr>
            <a:spLocks noGrp="1"/>
          </p:cNvSpPr>
          <p:nvPr>
            <p:ph type="sldNum" sz="quarter" idx="11"/>
          </p:nvPr>
        </p:nvSpPr>
        <p:spPr/>
        <p:txBody>
          <a:bodyPr/>
          <a:lstStyle/>
          <a:p>
            <a:pPr>
              <a:defRPr/>
            </a:pPr>
            <a:fld id="{51819DF2-A324-415D-B3D8-F344AD0BFA0D}" type="slidenum">
              <a:rPr lang="ja-JP" altLang="en-US" smtClean="0">
                <a:latin typeface="+mj-lt"/>
              </a:rPr>
              <a:pPr>
                <a:defRPr/>
              </a:pPr>
              <a:t>17</a:t>
            </a:fld>
            <a:endParaRPr lang="en-US" altLang="ja-JP">
              <a:latin typeface="+mj-lt"/>
            </a:endParaRPr>
          </a:p>
        </p:txBody>
      </p:sp>
      <p:sp>
        <p:nvSpPr>
          <p:cNvPr id="6" name="Footer Placeholder 5"/>
          <p:cNvSpPr>
            <a:spLocks noGrp="1"/>
          </p:cNvSpPr>
          <p:nvPr>
            <p:ph type="ftr" sz="quarter" idx="12"/>
          </p:nvPr>
        </p:nvSpPr>
        <p:spPr/>
        <p:txBody>
          <a:bodyPr/>
          <a:lstStyle/>
          <a:p>
            <a:pPr>
              <a:defRPr/>
            </a:pPr>
            <a:endParaRPr lang="ja-JP" altLang="en-US">
              <a:latin typeface="+mj-lt"/>
            </a:endParaRPr>
          </a:p>
        </p:txBody>
      </p:sp>
      <p:sp>
        <p:nvSpPr>
          <p:cNvPr id="16" name="Rectangle 15"/>
          <p:cNvSpPr/>
          <p:nvPr/>
        </p:nvSpPr>
        <p:spPr>
          <a:xfrm>
            <a:off x="6996248" y="1600200"/>
            <a:ext cx="1980551" cy="788034"/>
          </a:xfrm>
          <a:prstGeom prst="rect">
            <a:avLst/>
          </a:prstGeom>
          <a:solidFill>
            <a:schemeClr val="accent6">
              <a:lumMod val="60000"/>
              <a:lumOff val="40000"/>
            </a:schemeClr>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sp>
        <p:nvSpPr>
          <p:cNvPr id="19" name="Rectangle 18"/>
          <p:cNvSpPr/>
          <p:nvPr/>
        </p:nvSpPr>
        <p:spPr>
          <a:xfrm>
            <a:off x="6996248" y="3307607"/>
            <a:ext cx="1980551" cy="788034"/>
          </a:xfrm>
          <a:prstGeom prst="rect">
            <a:avLst/>
          </a:prstGeom>
          <a:solidFill>
            <a:schemeClr val="accent6">
              <a:lumMod val="60000"/>
              <a:lumOff val="40000"/>
            </a:schemeClr>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sp>
        <p:nvSpPr>
          <p:cNvPr id="22" name="Rectangle 21"/>
          <p:cNvSpPr/>
          <p:nvPr/>
        </p:nvSpPr>
        <p:spPr>
          <a:xfrm>
            <a:off x="1684771" y="3307607"/>
            <a:ext cx="1728481" cy="788034"/>
          </a:xfrm>
          <a:prstGeom prst="rect">
            <a:avLst/>
          </a:prstGeom>
          <a:solidFill>
            <a:schemeClr val="accent1">
              <a:lumMod val="20000"/>
              <a:lumOff val="80000"/>
            </a:schemeClr>
          </a:solidFill>
          <a:ln w="28575">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sp>
        <p:nvSpPr>
          <p:cNvPr id="28" name="Rectangle 27"/>
          <p:cNvSpPr/>
          <p:nvPr/>
        </p:nvSpPr>
        <p:spPr>
          <a:xfrm>
            <a:off x="1684771" y="5015013"/>
            <a:ext cx="1728481" cy="788034"/>
          </a:xfrm>
          <a:prstGeom prst="rect">
            <a:avLst/>
          </a:prstGeom>
          <a:solidFill>
            <a:schemeClr val="accent1">
              <a:lumMod val="20000"/>
              <a:lumOff val="80000"/>
            </a:schemeClr>
          </a:solidFill>
          <a:ln w="28575">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cxnSp>
        <p:nvCxnSpPr>
          <p:cNvPr id="14" name="Straight Arrow Connector 13"/>
          <p:cNvCxnSpPr/>
          <p:nvPr/>
        </p:nvCxnSpPr>
        <p:spPr>
          <a:xfrm>
            <a:off x="6366073" y="1994217"/>
            <a:ext cx="450125" cy="0"/>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7287404" y="1600200"/>
            <a:ext cx="1390830" cy="933912"/>
          </a:xfrm>
          <a:prstGeom prst="rect">
            <a:avLst/>
          </a:prstGeom>
        </p:spPr>
        <p:txBody>
          <a:bodyPr wrap="none">
            <a:spAutoFit/>
          </a:bodyPr>
          <a:lstStyle/>
          <a:p>
            <a:pPr algn="ctr"/>
            <a:r>
              <a:rPr lang="en-US" sz="2400" b="1" dirty="0" smtClean="0">
                <a:solidFill>
                  <a:srgbClr val="C00000"/>
                </a:solidFill>
                <a:latin typeface="+mj-lt"/>
                <a:ea typeface="Meiryo UI" pitchFamily="50" charset="-128"/>
                <a:cs typeface="Meiryo UI" pitchFamily="50" charset="-128"/>
              </a:rPr>
              <a:t>Extracted</a:t>
            </a:r>
          </a:p>
          <a:p>
            <a:pPr algn="ctr"/>
            <a:r>
              <a:rPr lang="en-US" sz="2400" b="1" dirty="0" smtClean="0">
                <a:solidFill>
                  <a:srgbClr val="C00000"/>
                </a:solidFill>
                <a:latin typeface="+mj-lt"/>
                <a:ea typeface="Meiryo UI" pitchFamily="50" charset="-128"/>
                <a:cs typeface="Meiryo UI" pitchFamily="50" charset="-128"/>
              </a:rPr>
              <a:t>Patterns</a:t>
            </a:r>
            <a:endParaRPr lang="en-US" sz="2400" b="1" dirty="0">
              <a:solidFill>
                <a:srgbClr val="C00000"/>
              </a:solidFill>
              <a:latin typeface="+mj-lt"/>
              <a:ea typeface="Meiryo UI" pitchFamily="50" charset="-128"/>
              <a:cs typeface="Meiryo UI" pitchFamily="50" charset="-128"/>
            </a:endParaRPr>
          </a:p>
        </p:txBody>
      </p:sp>
      <p:cxnSp>
        <p:nvCxnSpPr>
          <p:cNvPr id="17" name="Straight Arrow Connector 16"/>
          <p:cNvCxnSpPr/>
          <p:nvPr/>
        </p:nvCxnSpPr>
        <p:spPr>
          <a:xfrm>
            <a:off x="7986524" y="2519573"/>
            <a:ext cx="0" cy="656695"/>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7383778" y="3280732"/>
            <a:ext cx="1252010" cy="933912"/>
          </a:xfrm>
          <a:prstGeom prst="rect">
            <a:avLst/>
          </a:prstGeom>
        </p:spPr>
        <p:txBody>
          <a:bodyPr wrap="none">
            <a:spAutoFit/>
          </a:bodyPr>
          <a:lstStyle/>
          <a:p>
            <a:pPr algn="ctr"/>
            <a:r>
              <a:rPr lang="en-US" sz="2400" b="1" dirty="0" smtClean="0">
                <a:solidFill>
                  <a:srgbClr val="C00000"/>
                </a:solidFill>
                <a:latin typeface="+mj-lt"/>
                <a:ea typeface="Meiryo UI" pitchFamily="50" charset="-128"/>
                <a:cs typeface="Meiryo UI" pitchFamily="50" charset="-128"/>
              </a:rPr>
              <a:t>Ranked</a:t>
            </a:r>
          </a:p>
          <a:p>
            <a:pPr algn="ctr"/>
            <a:r>
              <a:rPr lang="en-US" sz="2400" b="1" dirty="0" smtClean="0">
                <a:solidFill>
                  <a:srgbClr val="C00000"/>
                </a:solidFill>
                <a:latin typeface="+mj-lt"/>
                <a:ea typeface="Meiryo UI" pitchFamily="50" charset="-128"/>
                <a:cs typeface="Meiryo UI" pitchFamily="50" charset="-128"/>
              </a:rPr>
              <a:t>Patterns</a:t>
            </a:r>
            <a:endParaRPr lang="en-US" sz="2400" b="1" dirty="0">
              <a:solidFill>
                <a:srgbClr val="C00000"/>
              </a:solidFill>
              <a:latin typeface="+mj-lt"/>
              <a:ea typeface="Meiryo UI" pitchFamily="50" charset="-128"/>
              <a:cs typeface="Meiryo UI" pitchFamily="50" charset="-128"/>
            </a:endParaRPr>
          </a:p>
        </p:txBody>
      </p:sp>
      <p:cxnSp>
        <p:nvCxnSpPr>
          <p:cNvPr id="20" name="Straight Arrow Connector 19"/>
          <p:cNvCxnSpPr/>
          <p:nvPr/>
        </p:nvCxnSpPr>
        <p:spPr>
          <a:xfrm flipH="1">
            <a:off x="6366073" y="3701624"/>
            <a:ext cx="450125" cy="0"/>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1883710" y="3307605"/>
            <a:ext cx="1390830" cy="933912"/>
          </a:xfrm>
          <a:prstGeom prst="rect">
            <a:avLst/>
          </a:prstGeom>
        </p:spPr>
        <p:txBody>
          <a:bodyPr wrap="none">
            <a:spAutoFit/>
          </a:bodyPr>
          <a:lstStyle/>
          <a:p>
            <a:pPr algn="ctr"/>
            <a:r>
              <a:rPr lang="en-US" sz="2400" b="1" dirty="0" smtClean="0">
                <a:solidFill>
                  <a:srgbClr val="0070C0"/>
                </a:solidFill>
                <a:latin typeface="+mj-lt"/>
                <a:ea typeface="Meiryo UI" pitchFamily="50" charset="-128"/>
                <a:cs typeface="Meiryo UI" pitchFamily="50" charset="-128"/>
              </a:rPr>
              <a:t>Extracted</a:t>
            </a:r>
            <a:br>
              <a:rPr lang="en-US" sz="2400" b="1" dirty="0" smtClean="0">
                <a:solidFill>
                  <a:srgbClr val="0070C0"/>
                </a:solidFill>
                <a:latin typeface="+mj-lt"/>
                <a:ea typeface="Meiryo UI" pitchFamily="50" charset="-128"/>
                <a:cs typeface="Meiryo UI" pitchFamily="50" charset="-128"/>
              </a:rPr>
            </a:br>
            <a:r>
              <a:rPr lang="en-US" sz="2400" b="1" dirty="0" smtClean="0">
                <a:solidFill>
                  <a:srgbClr val="0070C0"/>
                </a:solidFill>
                <a:latin typeface="+mj-lt"/>
                <a:ea typeface="Meiryo UI" pitchFamily="50" charset="-128"/>
                <a:cs typeface="Meiryo UI" pitchFamily="50" charset="-128"/>
              </a:rPr>
              <a:t>Instances</a:t>
            </a:r>
            <a:endParaRPr lang="en-US" sz="2400" b="1" dirty="0">
              <a:solidFill>
                <a:srgbClr val="0070C0"/>
              </a:solidFill>
              <a:latin typeface="+mj-lt"/>
              <a:ea typeface="Meiryo UI" pitchFamily="50" charset="-128"/>
              <a:cs typeface="Meiryo UI" pitchFamily="50" charset="-128"/>
            </a:endParaRPr>
          </a:p>
        </p:txBody>
      </p:sp>
      <p:sp>
        <p:nvSpPr>
          <p:cNvPr id="23" name="Rectangle 22"/>
          <p:cNvSpPr/>
          <p:nvPr/>
        </p:nvSpPr>
        <p:spPr>
          <a:xfrm>
            <a:off x="4458683" y="3460532"/>
            <a:ext cx="1479637" cy="461665"/>
          </a:xfrm>
          <a:prstGeom prst="rect">
            <a:avLst/>
          </a:prstGeom>
        </p:spPr>
        <p:txBody>
          <a:bodyPr wrap="none">
            <a:spAutoFit/>
          </a:bodyPr>
          <a:lstStyle/>
          <a:p>
            <a:pPr algn="ctr"/>
            <a:r>
              <a:rPr lang="en-US" sz="2400" b="1" dirty="0" smtClean="0">
                <a:latin typeface="+mj-lt"/>
                <a:ea typeface="Meiryo UI" pitchFamily="50" charset="-128"/>
                <a:cs typeface="Meiryo UI" pitchFamily="50" charset="-128"/>
              </a:rPr>
              <a:t>Sentences</a:t>
            </a:r>
            <a:endParaRPr lang="en-US" sz="2400" b="1" dirty="0">
              <a:latin typeface="+mj-lt"/>
              <a:ea typeface="Meiryo UI" pitchFamily="50" charset="-128"/>
              <a:cs typeface="Meiryo UI" pitchFamily="50" charset="-128"/>
            </a:endParaRPr>
          </a:p>
        </p:txBody>
      </p:sp>
      <p:sp>
        <p:nvSpPr>
          <p:cNvPr id="24" name="Rectangle 23"/>
          <p:cNvSpPr/>
          <p:nvPr/>
        </p:nvSpPr>
        <p:spPr>
          <a:xfrm>
            <a:off x="4205472" y="3307607"/>
            <a:ext cx="1980551" cy="788034"/>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cxnSp>
        <p:nvCxnSpPr>
          <p:cNvPr id="25" name="Straight Arrow Connector 24"/>
          <p:cNvCxnSpPr/>
          <p:nvPr/>
        </p:nvCxnSpPr>
        <p:spPr>
          <a:xfrm flipH="1">
            <a:off x="3575297" y="3701624"/>
            <a:ext cx="450125" cy="0"/>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2585022" y="4226980"/>
            <a:ext cx="0" cy="656695"/>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sp>
        <p:nvSpPr>
          <p:cNvPr id="27" name="Rectangle 26"/>
          <p:cNvSpPr/>
          <p:nvPr/>
        </p:nvSpPr>
        <p:spPr>
          <a:xfrm>
            <a:off x="1858055" y="5015013"/>
            <a:ext cx="1380443" cy="933912"/>
          </a:xfrm>
          <a:prstGeom prst="rect">
            <a:avLst/>
          </a:prstGeom>
        </p:spPr>
        <p:txBody>
          <a:bodyPr wrap="none">
            <a:spAutoFit/>
          </a:bodyPr>
          <a:lstStyle/>
          <a:p>
            <a:pPr algn="ctr"/>
            <a:r>
              <a:rPr lang="en-US" sz="2400" b="1" dirty="0" smtClean="0">
                <a:solidFill>
                  <a:srgbClr val="0070C0"/>
                </a:solidFill>
                <a:latin typeface="+mj-lt"/>
                <a:ea typeface="Meiryo UI" pitchFamily="50" charset="-128"/>
                <a:cs typeface="Meiryo UI" pitchFamily="50" charset="-128"/>
              </a:rPr>
              <a:t>Ranked</a:t>
            </a:r>
          </a:p>
          <a:p>
            <a:pPr algn="ctr"/>
            <a:r>
              <a:rPr lang="en-US" sz="2400" b="1" dirty="0" smtClean="0">
                <a:solidFill>
                  <a:srgbClr val="0070C0"/>
                </a:solidFill>
                <a:latin typeface="+mj-lt"/>
                <a:ea typeface="Meiryo UI" pitchFamily="50" charset="-128"/>
                <a:cs typeface="Meiryo UI" pitchFamily="50" charset="-128"/>
              </a:rPr>
              <a:t>Instances</a:t>
            </a:r>
            <a:endParaRPr lang="en-US" sz="2400" b="1" dirty="0">
              <a:solidFill>
                <a:srgbClr val="0070C0"/>
              </a:solidFill>
              <a:latin typeface="+mj-lt"/>
              <a:ea typeface="Meiryo UI" pitchFamily="50" charset="-128"/>
              <a:cs typeface="Meiryo UI" pitchFamily="50" charset="-128"/>
            </a:endParaRPr>
          </a:p>
        </p:txBody>
      </p:sp>
      <p:cxnSp>
        <p:nvCxnSpPr>
          <p:cNvPr id="29" name="Straight Arrow Connector 28"/>
          <p:cNvCxnSpPr/>
          <p:nvPr/>
        </p:nvCxnSpPr>
        <p:spPr>
          <a:xfrm>
            <a:off x="1234646" y="1600200"/>
            <a:ext cx="0" cy="3283475"/>
          </a:xfrm>
          <a:prstGeom prst="straightConnector1">
            <a:avLst/>
          </a:prstGeom>
          <a:ln>
            <a:solidFill>
              <a:schemeClr val="tx1"/>
            </a:solidFill>
            <a:headEnd type="arrow"/>
            <a:tailEnd type="arrow" w="lg" len="med"/>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1054596" y="1600200"/>
            <a:ext cx="3601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1054596" y="4883675"/>
            <a:ext cx="3601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Rectangle 31"/>
          <p:cNvSpPr/>
          <p:nvPr/>
        </p:nvSpPr>
        <p:spPr>
          <a:xfrm>
            <a:off x="44415" y="2895601"/>
            <a:ext cx="1250983" cy="830997"/>
          </a:xfrm>
          <a:prstGeom prst="rect">
            <a:avLst/>
          </a:prstGeom>
        </p:spPr>
        <p:txBody>
          <a:bodyPr wrap="none">
            <a:spAutoFit/>
          </a:bodyPr>
          <a:lstStyle/>
          <a:p>
            <a:pPr algn="ctr"/>
            <a:r>
              <a:rPr lang="en-US" sz="2400" dirty="0" smtClean="0">
                <a:latin typeface="+mj-lt"/>
                <a:ea typeface="Meiryo UI" pitchFamily="50" charset="-128"/>
                <a:cs typeface="Meiryo UI" pitchFamily="50" charset="-128"/>
              </a:rPr>
              <a:t>1st</a:t>
            </a:r>
            <a:endParaRPr lang="en-US" sz="2400" dirty="0" smtClean="0">
              <a:latin typeface="+mj-lt"/>
              <a:ea typeface="Meiryo UI" pitchFamily="50" charset="-128"/>
              <a:cs typeface="Meiryo UI" pitchFamily="50" charset="-128"/>
            </a:endParaRPr>
          </a:p>
          <a:p>
            <a:pPr algn="ctr"/>
            <a:r>
              <a:rPr lang="en-US" sz="2400" dirty="0" smtClean="0">
                <a:latin typeface="+mj-lt"/>
                <a:ea typeface="Meiryo UI" pitchFamily="50" charset="-128"/>
                <a:cs typeface="Meiryo UI" pitchFamily="50" charset="-128"/>
              </a:rPr>
              <a:t>iteration</a:t>
            </a:r>
            <a:endParaRPr lang="en-US" sz="2400" dirty="0">
              <a:latin typeface="+mj-lt"/>
              <a:ea typeface="Meiryo UI" pitchFamily="50" charset="-128"/>
              <a:cs typeface="Meiryo UI" pitchFamily="50" charset="-128"/>
            </a:endParaRPr>
          </a:p>
        </p:txBody>
      </p:sp>
      <p:cxnSp>
        <p:nvCxnSpPr>
          <p:cNvPr id="33" name="Straight Arrow Connector 32"/>
          <p:cNvCxnSpPr/>
          <p:nvPr/>
        </p:nvCxnSpPr>
        <p:spPr>
          <a:xfrm>
            <a:off x="1234646" y="4883675"/>
            <a:ext cx="0" cy="525356"/>
          </a:xfrm>
          <a:prstGeom prst="straightConnector1">
            <a:avLst/>
          </a:prstGeom>
          <a:ln>
            <a:solidFill>
              <a:schemeClr val="tx1"/>
            </a:solidFill>
            <a:prstDash val="solid"/>
            <a:headEnd type="arrow"/>
            <a:tailEnd type="none" w="lg" len="med"/>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3575297" y="5409030"/>
            <a:ext cx="450125" cy="0"/>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4205472" y="5015013"/>
            <a:ext cx="553357" cy="518839"/>
          </a:xfrm>
          <a:prstGeom prst="rect">
            <a:avLst/>
          </a:prstGeom>
          <a:noFill/>
        </p:spPr>
        <p:txBody>
          <a:bodyPr wrap="none" rtlCol="0">
            <a:spAutoFit/>
          </a:bodyPr>
          <a:lstStyle/>
          <a:p>
            <a:r>
              <a:rPr lang="en-US" sz="2400" dirty="0" smtClean="0">
                <a:latin typeface="+mj-lt"/>
                <a:ea typeface="Meiryo UI" pitchFamily="50" charset="-128"/>
                <a:cs typeface="Meiryo UI" pitchFamily="50" charset="-128"/>
              </a:rPr>
              <a:t>. . .</a:t>
            </a:r>
            <a:endParaRPr lang="en-US" sz="2400" dirty="0">
              <a:latin typeface="+mj-lt"/>
              <a:ea typeface="Meiryo UI" pitchFamily="50" charset="-128"/>
              <a:cs typeface="Meiryo UI" pitchFamily="50" charset="-128"/>
            </a:endParaRPr>
          </a:p>
        </p:txBody>
      </p:sp>
      <p:cxnSp>
        <p:nvCxnSpPr>
          <p:cNvPr id="36" name="Straight Arrow Connector 35"/>
          <p:cNvCxnSpPr/>
          <p:nvPr/>
        </p:nvCxnSpPr>
        <p:spPr>
          <a:xfrm>
            <a:off x="1234646" y="5277691"/>
            <a:ext cx="0" cy="525356"/>
          </a:xfrm>
          <a:prstGeom prst="straightConnector1">
            <a:avLst/>
          </a:prstGeom>
          <a:ln>
            <a:solidFill>
              <a:schemeClr val="tx1"/>
            </a:solidFill>
            <a:prstDash val="dash"/>
            <a:headEnd type="none"/>
            <a:tailEnd type="none" w="lg" len="med"/>
          </a:ln>
        </p:spPr>
        <p:style>
          <a:lnRef idx="1">
            <a:schemeClr val="accent1"/>
          </a:lnRef>
          <a:fillRef idx="0">
            <a:schemeClr val="accent1"/>
          </a:fillRef>
          <a:effectRef idx="0">
            <a:schemeClr val="accent1"/>
          </a:effectRef>
          <a:fontRef idx="minor">
            <a:schemeClr val="tx1"/>
          </a:fontRef>
        </p:style>
      </p:cxnSp>
      <p:sp>
        <p:nvSpPr>
          <p:cNvPr id="37" name="Freeform 36"/>
          <p:cNvSpPr/>
          <p:nvPr/>
        </p:nvSpPr>
        <p:spPr>
          <a:xfrm flipH="1" flipV="1">
            <a:off x="3395246" y="2519571"/>
            <a:ext cx="4072354" cy="656695"/>
          </a:xfrm>
          <a:custGeom>
            <a:avLst/>
            <a:gdLst>
              <a:gd name="connsiteX0" fmla="*/ 36513 w 3897313"/>
              <a:gd name="connsiteY0" fmla="*/ 0 h 514350"/>
              <a:gd name="connsiteX1" fmla="*/ 122238 w 3897313"/>
              <a:gd name="connsiteY1" fmla="*/ 238125 h 514350"/>
              <a:gd name="connsiteX2" fmla="*/ 769938 w 3897313"/>
              <a:gd name="connsiteY2" fmla="*/ 285750 h 514350"/>
              <a:gd name="connsiteX3" fmla="*/ 3379788 w 3897313"/>
              <a:gd name="connsiteY3" fmla="*/ 352425 h 514350"/>
              <a:gd name="connsiteX4" fmla="*/ 3875088 w 3897313"/>
              <a:gd name="connsiteY4" fmla="*/ 51435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97313" h="514350">
                <a:moveTo>
                  <a:pt x="36513" y="0"/>
                </a:moveTo>
                <a:cubicBezTo>
                  <a:pt x="18256" y="95250"/>
                  <a:pt x="0" y="190500"/>
                  <a:pt x="122238" y="238125"/>
                </a:cubicBezTo>
                <a:cubicBezTo>
                  <a:pt x="244476" y="285750"/>
                  <a:pt x="769938" y="285750"/>
                  <a:pt x="769938" y="285750"/>
                </a:cubicBezTo>
                <a:cubicBezTo>
                  <a:pt x="1312863" y="304800"/>
                  <a:pt x="2862263" y="314325"/>
                  <a:pt x="3379788" y="352425"/>
                </a:cubicBezTo>
                <a:cubicBezTo>
                  <a:pt x="3897313" y="390525"/>
                  <a:pt x="3886200" y="452437"/>
                  <a:pt x="3875088" y="514350"/>
                </a:cubicBezTo>
              </a:path>
            </a:pathLst>
          </a:custGeom>
          <a:ln w="57150">
            <a:solidFill>
              <a:schemeClr val="bg1">
                <a:lumMod val="75000"/>
              </a:schemeClr>
            </a:solidFill>
            <a:headEnd type="arrow"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400">
              <a:latin typeface="+mj-lt"/>
            </a:endParaRPr>
          </a:p>
        </p:txBody>
      </p:sp>
      <p:sp>
        <p:nvSpPr>
          <p:cNvPr id="38" name="Freeform 37"/>
          <p:cNvSpPr/>
          <p:nvPr/>
        </p:nvSpPr>
        <p:spPr>
          <a:xfrm flipV="1">
            <a:off x="3048000" y="4226980"/>
            <a:ext cx="4038271" cy="656695"/>
          </a:xfrm>
          <a:custGeom>
            <a:avLst/>
            <a:gdLst>
              <a:gd name="connsiteX0" fmla="*/ 36513 w 3897313"/>
              <a:gd name="connsiteY0" fmla="*/ 0 h 514350"/>
              <a:gd name="connsiteX1" fmla="*/ 122238 w 3897313"/>
              <a:gd name="connsiteY1" fmla="*/ 238125 h 514350"/>
              <a:gd name="connsiteX2" fmla="*/ 769938 w 3897313"/>
              <a:gd name="connsiteY2" fmla="*/ 285750 h 514350"/>
              <a:gd name="connsiteX3" fmla="*/ 3379788 w 3897313"/>
              <a:gd name="connsiteY3" fmla="*/ 352425 h 514350"/>
              <a:gd name="connsiteX4" fmla="*/ 3875088 w 3897313"/>
              <a:gd name="connsiteY4" fmla="*/ 51435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97313" h="514350">
                <a:moveTo>
                  <a:pt x="36513" y="0"/>
                </a:moveTo>
                <a:cubicBezTo>
                  <a:pt x="18256" y="95250"/>
                  <a:pt x="0" y="190500"/>
                  <a:pt x="122238" y="238125"/>
                </a:cubicBezTo>
                <a:cubicBezTo>
                  <a:pt x="244476" y="285750"/>
                  <a:pt x="769938" y="285750"/>
                  <a:pt x="769938" y="285750"/>
                </a:cubicBezTo>
                <a:cubicBezTo>
                  <a:pt x="1312863" y="304800"/>
                  <a:pt x="2862263" y="314325"/>
                  <a:pt x="3379788" y="352425"/>
                </a:cubicBezTo>
                <a:cubicBezTo>
                  <a:pt x="3897313" y="390525"/>
                  <a:pt x="3886200" y="452437"/>
                  <a:pt x="3875088" y="514350"/>
                </a:cubicBezTo>
              </a:path>
            </a:pathLst>
          </a:custGeom>
          <a:ln w="57150">
            <a:solidFill>
              <a:schemeClr val="bg1">
                <a:lumMod val="75000"/>
              </a:schemeClr>
            </a:solidFill>
            <a:headEnd type="arrow"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400">
              <a:latin typeface="+mj-lt"/>
            </a:endParaRPr>
          </a:p>
        </p:txBody>
      </p:sp>
      <p:sp>
        <p:nvSpPr>
          <p:cNvPr id="45" name="Rectangle 44"/>
          <p:cNvSpPr/>
          <p:nvPr/>
        </p:nvSpPr>
        <p:spPr>
          <a:xfrm>
            <a:off x="44416" y="5015013"/>
            <a:ext cx="1250983" cy="830997"/>
          </a:xfrm>
          <a:prstGeom prst="rect">
            <a:avLst/>
          </a:prstGeom>
        </p:spPr>
        <p:txBody>
          <a:bodyPr wrap="none">
            <a:spAutoFit/>
          </a:bodyPr>
          <a:lstStyle/>
          <a:p>
            <a:pPr algn="ctr"/>
            <a:r>
              <a:rPr lang="en-US" sz="2400" dirty="0" smtClean="0">
                <a:latin typeface="+mj-lt"/>
                <a:ea typeface="Meiryo UI" pitchFamily="50" charset="-128"/>
                <a:cs typeface="Meiryo UI" pitchFamily="50" charset="-128"/>
              </a:rPr>
              <a:t>2nd</a:t>
            </a:r>
            <a:endParaRPr lang="en-US" sz="2400" dirty="0" smtClean="0">
              <a:latin typeface="+mj-lt"/>
              <a:ea typeface="Meiryo UI" pitchFamily="50" charset="-128"/>
              <a:cs typeface="Meiryo UI" pitchFamily="50" charset="-128"/>
            </a:endParaRPr>
          </a:p>
          <a:p>
            <a:pPr algn="ctr"/>
            <a:r>
              <a:rPr lang="en-US" sz="2400" dirty="0" smtClean="0">
                <a:latin typeface="+mj-lt"/>
                <a:ea typeface="Meiryo UI" pitchFamily="50" charset="-128"/>
                <a:cs typeface="Meiryo UI" pitchFamily="50" charset="-128"/>
              </a:rPr>
              <a:t>iteration</a:t>
            </a:r>
            <a:endParaRPr lang="en-US" sz="2400" dirty="0">
              <a:latin typeface="+mj-lt"/>
              <a:ea typeface="Meiryo UI" pitchFamily="50" charset="-128"/>
              <a:cs typeface="Meiryo UI" pitchFamily="50" charset="-128"/>
            </a:endParaRPr>
          </a:p>
        </p:txBody>
      </p:sp>
      <p:sp>
        <p:nvSpPr>
          <p:cNvPr id="39" name="Rectangle 38"/>
          <p:cNvSpPr/>
          <p:nvPr/>
        </p:nvSpPr>
        <p:spPr>
          <a:xfrm>
            <a:off x="0" y="0"/>
            <a:ext cx="9144000" cy="6858000"/>
          </a:xfrm>
          <a:prstGeom prst="rect">
            <a:avLst/>
          </a:prstGeom>
          <a:solidFill>
            <a:schemeClr val="tx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4205472" y="1600200"/>
            <a:ext cx="1980551" cy="788034"/>
          </a:xfrm>
          <a:prstGeom prst="rect">
            <a:avLst/>
          </a:prstGeom>
          <a:solidFill>
            <a:srgbClr val="FCFCFE"/>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sp>
        <p:nvSpPr>
          <p:cNvPr id="11" name="Rectangle 10"/>
          <p:cNvSpPr/>
          <p:nvPr/>
        </p:nvSpPr>
        <p:spPr>
          <a:xfrm>
            <a:off x="4475185" y="1748136"/>
            <a:ext cx="1479637" cy="461665"/>
          </a:xfrm>
          <a:prstGeom prst="rect">
            <a:avLst/>
          </a:prstGeom>
        </p:spPr>
        <p:txBody>
          <a:bodyPr wrap="none">
            <a:spAutoFit/>
          </a:bodyPr>
          <a:lstStyle/>
          <a:p>
            <a:pPr algn="ctr"/>
            <a:r>
              <a:rPr lang="en-US" sz="2400" b="1" dirty="0" smtClean="0">
                <a:latin typeface="+mj-lt"/>
                <a:ea typeface="Meiryo UI" pitchFamily="50" charset="-128"/>
                <a:cs typeface="Meiryo UI" pitchFamily="50" charset="-128"/>
              </a:rPr>
              <a:t>Sentences</a:t>
            </a:r>
            <a:endParaRPr lang="en-US" sz="2400" b="1" dirty="0">
              <a:latin typeface="+mj-lt"/>
              <a:ea typeface="Meiryo UI" pitchFamily="50" charset="-128"/>
              <a:cs typeface="Meiryo UI" pitchFamily="50" charset="-128"/>
            </a:endParaRPr>
          </a:p>
        </p:txBody>
      </p:sp>
      <p:cxnSp>
        <p:nvCxnSpPr>
          <p:cNvPr id="13" name="Straight Arrow Connector 12"/>
          <p:cNvCxnSpPr/>
          <p:nvPr/>
        </p:nvCxnSpPr>
        <p:spPr>
          <a:xfrm>
            <a:off x="3575297" y="1994217"/>
            <a:ext cx="450125" cy="0"/>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1684771" y="1600200"/>
            <a:ext cx="1728481" cy="788034"/>
          </a:xfrm>
          <a:prstGeom prst="rect">
            <a:avLst/>
          </a:prstGeom>
          <a:solidFill>
            <a:schemeClr val="accent1">
              <a:lumMod val="20000"/>
              <a:lumOff val="80000"/>
            </a:schemeClr>
          </a:solidFill>
          <a:ln w="28575">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mj-lt"/>
            </a:endParaRPr>
          </a:p>
        </p:txBody>
      </p:sp>
      <p:sp>
        <p:nvSpPr>
          <p:cNvPr id="8" name="Rectangle 7"/>
          <p:cNvSpPr/>
          <p:nvPr/>
        </p:nvSpPr>
        <p:spPr>
          <a:xfrm>
            <a:off x="1888906" y="1600200"/>
            <a:ext cx="1380443" cy="830997"/>
          </a:xfrm>
          <a:prstGeom prst="rect">
            <a:avLst/>
          </a:prstGeom>
        </p:spPr>
        <p:txBody>
          <a:bodyPr wrap="none">
            <a:spAutoFit/>
          </a:bodyPr>
          <a:lstStyle/>
          <a:p>
            <a:pPr algn="ctr"/>
            <a:r>
              <a:rPr lang="en-US" sz="2400" b="1" dirty="0" smtClean="0">
                <a:solidFill>
                  <a:srgbClr val="0070C0"/>
                </a:solidFill>
                <a:latin typeface="+mj-lt"/>
                <a:ea typeface="Meiryo UI" pitchFamily="50" charset="-128"/>
                <a:cs typeface="Meiryo UI" pitchFamily="50" charset="-128"/>
              </a:rPr>
              <a:t>Seed</a:t>
            </a:r>
            <a:endParaRPr lang="en-US" sz="2400" b="1" dirty="0" smtClean="0">
              <a:solidFill>
                <a:srgbClr val="0070C0"/>
              </a:solidFill>
              <a:latin typeface="+mj-lt"/>
              <a:ea typeface="Meiryo UI" pitchFamily="50" charset="-128"/>
              <a:cs typeface="Meiryo UI" pitchFamily="50" charset="-128"/>
            </a:endParaRPr>
          </a:p>
          <a:p>
            <a:pPr algn="ctr"/>
            <a:r>
              <a:rPr lang="en-US" sz="2400" b="1" dirty="0" smtClean="0">
                <a:solidFill>
                  <a:srgbClr val="0070C0"/>
                </a:solidFill>
                <a:latin typeface="+mj-lt"/>
                <a:ea typeface="Meiryo UI" pitchFamily="50" charset="-128"/>
                <a:cs typeface="Meiryo UI" pitchFamily="50" charset="-128"/>
              </a:rPr>
              <a:t>Instances</a:t>
            </a:r>
            <a:endParaRPr lang="en-US" sz="2400" b="1" dirty="0">
              <a:solidFill>
                <a:srgbClr val="0070C0"/>
              </a:solidFill>
              <a:latin typeface="+mj-lt"/>
              <a:ea typeface="Meiryo UI" pitchFamily="50" charset="-128"/>
              <a:cs typeface="Meiryo UI" pitchFamily="50" charset="-128"/>
            </a:endParaRPr>
          </a:p>
        </p:txBody>
      </p:sp>
      <p:sp>
        <p:nvSpPr>
          <p:cNvPr id="40" name="Rounded Rectangular Callout 39"/>
          <p:cNvSpPr/>
          <p:nvPr/>
        </p:nvSpPr>
        <p:spPr>
          <a:xfrm>
            <a:off x="304800" y="2514600"/>
            <a:ext cx="8686800" cy="3962400"/>
          </a:xfrm>
          <a:prstGeom prst="wedgeRoundRectCallout">
            <a:avLst>
              <a:gd name="adj1" fmla="val -10066"/>
              <a:gd name="adj2" fmla="val -58416"/>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Content Placeholder 1"/>
          <p:cNvSpPr txBox="1">
            <a:spLocks/>
          </p:cNvSpPr>
          <p:nvPr/>
        </p:nvSpPr>
        <p:spPr bwMode="auto">
          <a:xfrm>
            <a:off x="609600" y="2895601"/>
            <a:ext cx="8077200" cy="304799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lvl="0" indent="-342900" eaLnBrk="0" hangingPunct="0">
              <a:spcBef>
                <a:spcPct val="20000"/>
              </a:spcBef>
              <a:buClr>
                <a:schemeClr val="accent6">
                  <a:lumMod val="50000"/>
                </a:schemeClr>
              </a:buClr>
              <a:buFont typeface="Wingdings" pitchFamily="2" charset="2"/>
              <a:buChar char="§"/>
            </a:pPr>
            <a:r>
              <a:rPr lang="en-US" sz="2800" dirty="0" smtClean="0">
                <a:latin typeface="+mj-lt"/>
                <a:cs typeface="Arial" pitchFamily="34" charset="0"/>
              </a:rPr>
              <a:t>Edwin </a:t>
            </a:r>
            <a:r>
              <a:rPr lang="en-US" sz="2800" dirty="0" smtClean="0">
                <a:latin typeface="+mj-lt"/>
                <a:cs typeface="Arial" pitchFamily="34" charset="0"/>
              </a:rPr>
              <a:t>Booth was brother of </a:t>
            </a:r>
            <a:r>
              <a:rPr lang="en-US" sz="2800" b="1" dirty="0" smtClean="0">
                <a:solidFill>
                  <a:schemeClr val="tx2">
                    <a:lumMod val="60000"/>
                    <a:lumOff val="40000"/>
                  </a:schemeClr>
                </a:solidFill>
                <a:latin typeface="+mj-lt"/>
                <a:cs typeface="Arial" pitchFamily="34" charset="0"/>
              </a:rPr>
              <a:t>John Wilkes Booth</a:t>
            </a:r>
            <a:r>
              <a:rPr lang="en-US" sz="2800" dirty="0" smtClean="0">
                <a:latin typeface="+mj-lt"/>
                <a:cs typeface="Arial" pitchFamily="34" charset="0"/>
              </a:rPr>
              <a:t>, the assassin of </a:t>
            </a:r>
            <a:r>
              <a:rPr lang="en-US" sz="2800" b="1" dirty="0" smtClean="0">
                <a:solidFill>
                  <a:schemeClr val="tx2">
                    <a:lumMod val="60000"/>
                    <a:lumOff val="40000"/>
                  </a:schemeClr>
                </a:solidFill>
                <a:latin typeface="+mj-lt"/>
                <a:cs typeface="Arial" pitchFamily="34" charset="0"/>
              </a:rPr>
              <a:t>Abraham Lincoln</a:t>
            </a:r>
            <a:r>
              <a:rPr lang="en-US" sz="2800" b="1" dirty="0" smtClean="0">
                <a:latin typeface="+mj-lt"/>
                <a:cs typeface="Arial" pitchFamily="34" charset="0"/>
              </a:rPr>
              <a:t>.</a:t>
            </a:r>
          </a:p>
          <a:p>
            <a:pPr marL="342900" lvl="0" indent="-342900" eaLnBrk="0" hangingPunct="0">
              <a:spcBef>
                <a:spcPct val="20000"/>
              </a:spcBef>
              <a:buClr>
                <a:schemeClr val="accent6">
                  <a:lumMod val="50000"/>
                </a:schemeClr>
              </a:buClr>
              <a:buFont typeface="Wingdings" pitchFamily="2" charset="2"/>
              <a:buChar char="§"/>
            </a:pPr>
            <a:r>
              <a:rPr lang="en-US" sz="2800" b="1" dirty="0" smtClean="0">
                <a:solidFill>
                  <a:schemeClr val="tx2">
                    <a:lumMod val="60000"/>
                    <a:lumOff val="40000"/>
                  </a:schemeClr>
                </a:solidFill>
                <a:latin typeface="+mj-lt"/>
                <a:cs typeface="Arial" pitchFamily="34" charset="0"/>
              </a:rPr>
              <a:t>John </a:t>
            </a:r>
            <a:r>
              <a:rPr lang="en-US" sz="2800" b="1" dirty="0" smtClean="0">
                <a:solidFill>
                  <a:schemeClr val="tx2">
                    <a:lumMod val="60000"/>
                    <a:lumOff val="40000"/>
                  </a:schemeClr>
                </a:solidFill>
                <a:latin typeface="+mj-lt"/>
                <a:cs typeface="Arial" pitchFamily="34" charset="0"/>
              </a:rPr>
              <a:t>Wilkes Booth</a:t>
            </a:r>
            <a:r>
              <a:rPr lang="en-US" sz="2800" dirty="0" smtClean="0">
                <a:latin typeface="+mj-lt"/>
                <a:cs typeface="Arial" pitchFamily="34" charset="0"/>
              </a:rPr>
              <a:t>, the assassin of </a:t>
            </a:r>
            <a:r>
              <a:rPr lang="en-US" sz="2800" b="1" dirty="0" smtClean="0">
                <a:solidFill>
                  <a:schemeClr val="tx2">
                    <a:lumMod val="60000"/>
                    <a:lumOff val="40000"/>
                  </a:schemeClr>
                </a:solidFill>
                <a:latin typeface="+mj-lt"/>
                <a:cs typeface="Arial" pitchFamily="34" charset="0"/>
              </a:rPr>
              <a:t>Abraham Lincoln</a:t>
            </a:r>
            <a:r>
              <a:rPr lang="en-US" sz="2800" dirty="0" smtClean="0">
                <a:latin typeface="+mj-lt"/>
                <a:cs typeface="Arial" pitchFamily="34" charset="0"/>
              </a:rPr>
              <a:t>, was inspired by Brutus. </a:t>
            </a:r>
          </a:p>
          <a:p>
            <a:pPr marL="342900" lvl="0" indent="-342900" eaLnBrk="0" hangingPunct="0">
              <a:spcBef>
                <a:spcPct val="20000"/>
              </a:spcBef>
              <a:buClr>
                <a:schemeClr val="accent6">
                  <a:lumMod val="50000"/>
                </a:schemeClr>
              </a:buClr>
              <a:buFont typeface="Wingdings" pitchFamily="2" charset="2"/>
              <a:buChar char="§"/>
            </a:pPr>
            <a:r>
              <a:rPr lang="en-US" sz="2800" dirty="0" smtClean="0">
                <a:latin typeface="+mj-lt"/>
                <a:cs typeface="Arial" pitchFamily="34" charset="0"/>
              </a:rPr>
              <a:t>In </a:t>
            </a:r>
            <a:r>
              <a:rPr lang="en-US" sz="2800" dirty="0" smtClean="0">
                <a:latin typeface="+mj-lt"/>
                <a:cs typeface="Arial" pitchFamily="34" charset="0"/>
              </a:rPr>
              <a:t>1969 Berman was part of the defense team of </a:t>
            </a:r>
            <a:r>
              <a:rPr lang="en-US" sz="2800" b="1" dirty="0" err="1" smtClean="0">
                <a:solidFill>
                  <a:schemeClr val="tx2">
                    <a:lumMod val="60000"/>
                    <a:lumOff val="40000"/>
                  </a:schemeClr>
                </a:solidFill>
                <a:latin typeface="+mj-lt"/>
                <a:cs typeface="Arial" pitchFamily="34" charset="0"/>
              </a:rPr>
              <a:t>Sirhan</a:t>
            </a:r>
            <a:r>
              <a:rPr lang="en-US" sz="2800" b="1" dirty="0" smtClean="0">
                <a:solidFill>
                  <a:schemeClr val="tx2">
                    <a:lumMod val="60000"/>
                    <a:lumOff val="40000"/>
                  </a:schemeClr>
                </a:solidFill>
                <a:latin typeface="+mj-lt"/>
                <a:cs typeface="Arial" pitchFamily="34" charset="0"/>
              </a:rPr>
              <a:t> </a:t>
            </a:r>
            <a:r>
              <a:rPr lang="en-US" sz="2800" b="1" dirty="0" err="1" smtClean="0">
                <a:solidFill>
                  <a:schemeClr val="tx2">
                    <a:lumMod val="60000"/>
                    <a:lumOff val="40000"/>
                  </a:schemeClr>
                </a:solidFill>
                <a:latin typeface="+mj-lt"/>
                <a:cs typeface="Arial" pitchFamily="34" charset="0"/>
              </a:rPr>
              <a:t>Sirhan</a:t>
            </a:r>
            <a:r>
              <a:rPr lang="en-US" sz="2800" dirty="0" smtClean="0">
                <a:latin typeface="+mj-lt"/>
                <a:cs typeface="Arial" pitchFamily="34" charset="0"/>
              </a:rPr>
              <a:t>, the assassin of </a:t>
            </a:r>
            <a:r>
              <a:rPr lang="en-US" sz="2800" b="1" dirty="0" smtClean="0">
                <a:solidFill>
                  <a:schemeClr val="tx2">
                    <a:lumMod val="60000"/>
                    <a:lumOff val="40000"/>
                  </a:schemeClr>
                </a:solidFill>
                <a:latin typeface="+mj-lt"/>
                <a:cs typeface="Arial" pitchFamily="34" charset="0"/>
              </a:rPr>
              <a:t>Robert F. Kennedy</a:t>
            </a:r>
            <a:r>
              <a:rPr lang="en-US" sz="2800" dirty="0" smtClean="0">
                <a:latin typeface="+mj-lt"/>
                <a:cs typeface="Arial" pitchFamily="34" charset="0"/>
              </a:rPr>
              <a:t>.</a:t>
            </a:r>
          </a:p>
          <a:p>
            <a:pPr marL="342900" lvl="0" indent="-342900" algn="ctr" eaLnBrk="0" hangingPunct="0">
              <a:spcBef>
                <a:spcPct val="20000"/>
              </a:spcBef>
              <a:buClr>
                <a:schemeClr val="accent6">
                  <a:lumMod val="50000"/>
                </a:schemeClr>
              </a:buClr>
            </a:pPr>
            <a:r>
              <a:rPr lang="en-US" sz="2800" dirty="0" smtClean="0">
                <a:latin typeface="+mj-lt"/>
                <a:cs typeface="Arial" pitchFamily="34" charset="0"/>
              </a:rPr>
              <a:t>: : :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Rectangle 40"/>
          <p:cNvSpPr/>
          <p:nvPr/>
        </p:nvSpPr>
        <p:spPr>
          <a:xfrm>
            <a:off x="228600" y="914400"/>
            <a:ext cx="4642489" cy="523220"/>
          </a:xfrm>
          <a:prstGeom prst="rect">
            <a:avLst/>
          </a:prstGeom>
        </p:spPr>
        <p:txBody>
          <a:bodyPr wrap="none">
            <a:spAutoFit/>
          </a:bodyPr>
          <a:lstStyle/>
          <a:p>
            <a:pPr marL="342900" lvl="0" indent="-342900" eaLnBrk="0" hangingPunct="0">
              <a:spcBef>
                <a:spcPct val="20000"/>
              </a:spcBef>
              <a:buClr>
                <a:schemeClr val="accent6">
                  <a:lumMod val="50000"/>
                </a:schemeClr>
              </a:buClr>
            </a:pPr>
            <a:r>
              <a:rPr lang="en-US" sz="2800" b="1" dirty="0" smtClean="0">
                <a:latin typeface="+mj-lt"/>
                <a:cs typeface="Arial" pitchFamily="34" charset="0"/>
              </a:rPr>
              <a:t>Search sentences by </a:t>
            </a:r>
            <a:r>
              <a:rPr lang="en-US" sz="2800" b="1" i="1" dirty="0" smtClean="0">
                <a:solidFill>
                  <a:schemeClr val="tx2">
                    <a:lumMod val="60000"/>
                    <a:lumOff val="40000"/>
                  </a:schemeClr>
                </a:solidFill>
                <a:latin typeface="+mj-lt"/>
                <a:cs typeface="Arial" pitchFamily="34" charset="0"/>
              </a:rPr>
              <a:t>instances</a:t>
            </a:r>
          </a:p>
        </p:txBody>
      </p:sp>
      <p:sp>
        <p:nvSpPr>
          <p:cNvPr id="3" name="Title 2"/>
          <p:cNvSpPr>
            <a:spLocks noGrp="1"/>
          </p:cNvSpPr>
          <p:nvPr>
            <p:ph type="title"/>
          </p:nvPr>
        </p:nvSpPr>
        <p:spPr>
          <a:xfrm>
            <a:off x="228600" y="258762"/>
            <a:ext cx="8610600" cy="808038"/>
          </a:xfrm>
        </p:spPr>
        <p:txBody>
          <a:bodyPr/>
          <a:lstStyle/>
          <a:p>
            <a:r>
              <a:rPr lang="en-US" dirty="0" smtClean="0"/>
              <a:t>Bootstrap </a:t>
            </a:r>
            <a:r>
              <a:rPr lang="en-US" dirty="0" smtClean="0"/>
              <a:t>Learning Algorithm</a:t>
            </a:r>
            <a:endParaRPr lang="en-US" dirty="0"/>
          </a:p>
        </p:txBody>
      </p:sp>
      <p:sp>
        <p:nvSpPr>
          <p:cNvPr id="4" name="Date Placeholder 3"/>
          <p:cNvSpPr>
            <a:spLocks noGrp="1"/>
          </p:cNvSpPr>
          <p:nvPr>
            <p:ph type="dt" sz="half" idx="10"/>
          </p:nvPr>
        </p:nvSpPr>
        <p:spPr/>
        <p:txBody>
          <a:bodyPr/>
          <a:lstStyle/>
          <a:p>
            <a:pPr>
              <a:defRPr/>
            </a:pPr>
            <a:r>
              <a:rPr lang="en-US" altLang="ja-JP" dirty="0">
                <a:latin typeface="+mj-lt"/>
              </a:rPr>
              <a:t>LREC 2012, May 24</a:t>
            </a:r>
            <a:r>
              <a:rPr lang="en-US" altLang="ja-JP" baseline="30000" dirty="0">
                <a:latin typeface="+mj-lt"/>
              </a:rPr>
              <a:t>th</a:t>
            </a:r>
            <a:r>
              <a:rPr lang="en-US" altLang="ja-JP" dirty="0">
                <a:latin typeface="+mj-lt"/>
              </a:rPr>
              <a:t>, 2012</a:t>
            </a:r>
          </a:p>
        </p:txBody>
      </p:sp>
      <p:sp>
        <p:nvSpPr>
          <p:cNvPr id="5" name="Slide Number Placeholder 4"/>
          <p:cNvSpPr>
            <a:spLocks noGrp="1"/>
          </p:cNvSpPr>
          <p:nvPr>
            <p:ph type="sldNum" sz="quarter" idx="11"/>
          </p:nvPr>
        </p:nvSpPr>
        <p:spPr/>
        <p:txBody>
          <a:bodyPr/>
          <a:lstStyle/>
          <a:p>
            <a:pPr>
              <a:defRPr/>
            </a:pPr>
            <a:fld id="{51819DF2-A324-415D-B3D8-F344AD0BFA0D}" type="slidenum">
              <a:rPr lang="ja-JP" altLang="en-US" smtClean="0">
                <a:latin typeface="+mj-lt"/>
              </a:rPr>
              <a:pPr>
                <a:defRPr/>
              </a:pPr>
              <a:t>18</a:t>
            </a:fld>
            <a:endParaRPr lang="en-US" altLang="ja-JP">
              <a:latin typeface="+mj-lt"/>
            </a:endParaRPr>
          </a:p>
        </p:txBody>
      </p:sp>
      <p:sp>
        <p:nvSpPr>
          <p:cNvPr id="6" name="Footer Placeholder 5"/>
          <p:cNvSpPr>
            <a:spLocks noGrp="1"/>
          </p:cNvSpPr>
          <p:nvPr>
            <p:ph type="ftr" sz="quarter" idx="12"/>
          </p:nvPr>
        </p:nvSpPr>
        <p:spPr/>
        <p:txBody>
          <a:bodyPr/>
          <a:lstStyle/>
          <a:p>
            <a:pPr>
              <a:defRPr/>
            </a:pPr>
            <a:endParaRPr lang="ja-JP" altLang="en-US">
              <a:latin typeface="+mj-lt"/>
            </a:endParaRPr>
          </a:p>
        </p:txBody>
      </p:sp>
      <p:sp>
        <p:nvSpPr>
          <p:cNvPr id="16" name="Rectangle 15"/>
          <p:cNvSpPr/>
          <p:nvPr/>
        </p:nvSpPr>
        <p:spPr>
          <a:xfrm>
            <a:off x="6996248" y="1600200"/>
            <a:ext cx="1980551" cy="788034"/>
          </a:xfrm>
          <a:prstGeom prst="rect">
            <a:avLst/>
          </a:prstGeom>
          <a:solidFill>
            <a:schemeClr val="accent6">
              <a:lumMod val="60000"/>
              <a:lumOff val="40000"/>
            </a:schemeClr>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sp>
        <p:nvSpPr>
          <p:cNvPr id="19" name="Rectangle 18"/>
          <p:cNvSpPr/>
          <p:nvPr/>
        </p:nvSpPr>
        <p:spPr>
          <a:xfrm>
            <a:off x="6996248" y="3307607"/>
            <a:ext cx="1980551" cy="788034"/>
          </a:xfrm>
          <a:prstGeom prst="rect">
            <a:avLst/>
          </a:prstGeom>
          <a:solidFill>
            <a:schemeClr val="accent6">
              <a:lumMod val="60000"/>
              <a:lumOff val="40000"/>
            </a:schemeClr>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sp>
        <p:nvSpPr>
          <p:cNvPr id="22" name="Rectangle 21"/>
          <p:cNvSpPr/>
          <p:nvPr/>
        </p:nvSpPr>
        <p:spPr>
          <a:xfrm>
            <a:off x="1684771" y="3307607"/>
            <a:ext cx="1728481" cy="788034"/>
          </a:xfrm>
          <a:prstGeom prst="rect">
            <a:avLst/>
          </a:prstGeom>
          <a:solidFill>
            <a:schemeClr val="accent1">
              <a:lumMod val="20000"/>
              <a:lumOff val="80000"/>
            </a:schemeClr>
          </a:solidFill>
          <a:ln w="28575">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sp>
        <p:nvSpPr>
          <p:cNvPr id="28" name="Rectangle 27"/>
          <p:cNvSpPr/>
          <p:nvPr/>
        </p:nvSpPr>
        <p:spPr>
          <a:xfrm>
            <a:off x="1684771" y="5015013"/>
            <a:ext cx="1728481" cy="788034"/>
          </a:xfrm>
          <a:prstGeom prst="rect">
            <a:avLst/>
          </a:prstGeom>
          <a:solidFill>
            <a:schemeClr val="accent1">
              <a:lumMod val="20000"/>
              <a:lumOff val="80000"/>
            </a:schemeClr>
          </a:solidFill>
          <a:ln w="28575">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cxnSp>
        <p:nvCxnSpPr>
          <p:cNvPr id="14" name="Straight Arrow Connector 13"/>
          <p:cNvCxnSpPr/>
          <p:nvPr/>
        </p:nvCxnSpPr>
        <p:spPr>
          <a:xfrm>
            <a:off x="6366073" y="1994217"/>
            <a:ext cx="450125" cy="0"/>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7287404" y="1600200"/>
            <a:ext cx="1390830" cy="933912"/>
          </a:xfrm>
          <a:prstGeom prst="rect">
            <a:avLst/>
          </a:prstGeom>
        </p:spPr>
        <p:txBody>
          <a:bodyPr wrap="none">
            <a:spAutoFit/>
          </a:bodyPr>
          <a:lstStyle/>
          <a:p>
            <a:pPr algn="ctr"/>
            <a:r>
              <a:rPr lang="en-US" sz="2400" b="1" dirty="0" smtClean="0">
                <a:solidFill>
                  <a:srgbClr val="C00000"/>
                </a:solidFill>
                <a:latin typeface="+mj-lt"/>
                <a:ea typeface="Meiryo UI" pitchFamily="50" charset="-128"/>
                <a:cs typeface="Meiryo UI" pitchFamily="50" charset="-128"/>
              </a:rPr>
              <a:t>Extracted</a:t>
            </a:r>
          </a:p>
          <a:p>
            <a:pPr algn="ctr"/>
            <a:r>
              <a:rPr lang="en-US" sz="2400" b="1" dirty="0" smtClean="0">
                <a:solidFill>
                  <a:srgbClr val="C00000"/>
                </a:solidFill>
                <a:latin typeface="+mj-lt"/>
                <a:ea typeface="Meiryo UI" pitchFamily="50" charset="-128"/>
                <a:cs typeface="Meiryo UI" pitchFamily="50" charset="-128"/>
              </a:rPr>
              <a:t>Patterns</a:t>
            </a:r>
            <a:endParaRPr lang="en-US" sz="2400" b="1" dirty="0">
              <a:solidFill>
                <a:srgbClr val="C00000"/>
              </a:solidFill>
              <a:latin typeface="+mj-lt"/>
              <a:ea typeface="Meiryo UI" pitchFamily="50" charset="-128"/>
              <a:cs typeface="Meiryo UI" pitchFamily="50" charset="-128"/>
            </a:endParaRPr>
          </a:p>
        </p:txBody>
      </p:sp>
      <p:cxnSp>
        <p:nvCxnSpPr>
          <p:cNvPr id="17" name="Straight Arrow Connector 16"/>
          <p:cNvCxnSpPr/>
          <p:nvPr/>
        </p:nvCxnSpPr>
        <p:spPr>
          <a:xfrm>
            <a:off x="7986524" y="2519573"/>
            <a:ext cx="0" cy="656695"/>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7383778" y="3280732"/>
            <a:ext cx="1252010" cy="933912"/>
          </a:xfrm>
          <a:prstGeom prst="rect">
            <a:avLst/>
          </a:prstGeom>
        </p:spPr>
        <p:txBody>
          <a:bodyPr wrap="none">
            <a:spAutoFit/>
          </a:bodyPr>
          <a:lstStyle/>
          <a:p>
            <a:pPr algn="ctr"/>
            <a:r>
              <a:rPr lang="en-US" sz="2400" b="1" dirty="0" smtClean="0">
                <a:solidFill>
                  <a:srgbClr val="C00000"/>
                </a:solidFill>
                <a:latin typeface="+mj-lt"/>
                <a:ea typeface="Meiryo UI" pitchFamily="50" charset="-128"/>
                <a:cs typeface="Meiryo UI" pitchFamily="50" charset="-128"/>
              </a:rPr>
              <a:t>Ranked</a:t>
            </a:r>
          </a:p>
          <a:p>
            <a:pPr algn="ctr"/>
            <a:r>
              <a:rPr lang="en-US" sz="2400" b="1" dirty="0" smtClean="0">
                <a:solidFill>
                  <a:srgbClr val="C00000"/>
                </a:solidFill>
                <a:latin typeface="+mj-lt"/>
                <a:ea typeface="Meiryo UI" pitchFamily="50" charset="-128"/>
                <a:cs typeface="Meiryo UI" pitchFamily="50" charset="-128"/>
              </a:rPr>
              <a:t>Patterns</a:t>
            </a:r>
            <a:endParaRPr lang="en-US" sz="2400" b="1" dirty="0">
              <a:solidFill>
                <a:srgbClr val="C00000"/>
              </a:solidFill>
              <a:latin typeface="+mj-lt"/>
              <a:ea typeface="Meiryo UI" pitchFamily="50" charset="-128"/>
              <a:cs typeface="Meiryo UI" pitchFamily="50" charset="-128"/>
            </a:endParaRPr>
          </a:p>
        </p:txBody>
      </p:sp>
      <p:cxnSp>
        <p:nvCxnSpPr>
          <p:cNvPr id="20" name="Straight Arrow Connector 19"/>
          <p:cNvCxnSpPr/>
          <p:nvPr/>
        </p:nvCxnSpPr>
        <p:spPr>
          <a:xfrm flipH="1">
            <a:off x="6366073" y="3701624"/>
            <a:ext cx="450125" cy="0"/>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1883710" y="3307605"/>
            <a:ext cx="1390830" cy="933912"/>
          </a:xfrm>
          <a:prstGeom prst="rect">
            <a:avLst/>
          </a:prstGeom>
        </p:spPr>
        <p:txBody>
          <a:bodyPr wrap="none">
            <a:spAutoFit/>
          </a:bodyPr>
          <a:lstStyle/>
          <a:p>
            <a:pPr algn="ctr"/>
            <a:r>
              <a:rPr lang="en-US" sz="2400" b="1" dirty="0" smtClean="0">
                <a:solidFill>
                  <a:srgbClr val="0070C0"/>
                </a:solidFill>
                <a:latin typeface="+mj-lt"/>
                <a:ea typeface="Meiryo UI" pitchFamily="50" charset="-128"/>
                <a:cs typeface="Meiryo UI" pitchFamily="50" charset="-128"/>
              </a:rPr>
              <a:t>Extracted</a:t>
            </a:r>
            <a:br>
              <a:rPr lang="en-US" sz="2400" b="1" dirty="0" smtClean="0">
                <a:solidFill>
                  <a:srgbClr val="0070C0"/>
                </a:solidFill>
                <a:latin typeface="+mj-lt"/>
                <a:ea typeface="Meiryo UI" pitchFamily="50" charset="-128"/>
                <a:cs typeface="Meiryo UI" pitchFamily="50" charset="-128"/>
              </a:rPr>
            </a:br>
            <a:r>
              <a:rPr lang="en-US" sz="2400" b="1" dirty="0" smtClean="0">
                <a:solidFill>
                  <a:srgbClr val="0070C0"/>
                </a:solidFill>
                <a:latin typeface="+mj-lt"/>
                <a:ea typeface="Meiryo UI" pitchFamily="50" charset="-128"/>
                <a:cs typeface="Meiryo UI" pitchFamily="50" charset="-128"/>
              </a:rPr>
              <a:t>Instances</a:t>
            </a:r>
            <a:endParaRPr lang="en-US" sz="2400" b="1" dirty="0">
              <a:solidFill>
                <a:srgbClr val="0070C0"/>
              </a:solidFill>
              <a:latin typeface="+mj-lt"/>
              <a:ea typeface="Meiryo UI" pitchFamily="50" charset="-128"/>
              <a:cs typeface="Meiryo UI" pitchFamily="50" charset="-128"/>
            </a:endParaRPr>
          </a:p>
        </p:txBody>
      </p:sp>
      <p:sp>
        <p:nvSpPr>
          <p:cNvPr id="23" name="Rectangle 22"/>
          <p:cNvSpPr/>
          <p:nvPr/>
        </p:nvSpPr>
        <p:spPr>
          <a:xfrm>
            <a:off x="4458683" y="3460532"/>
            <a:ext cx="1479637" cy="461665"/>
          </a:xfrm>
          <a:prstGeom prst="rect">
            <a:avLst/>
          </a:prstGeom>
        </p:spPr>
        <p:txBody>
          <a:bodyPr wrap="none">
            <a:spAutoFit/>
          </a:bodyPr>
          <a:lstStyle/>
          <a:p>
            <a:pPr algn="ctr"/>
            <a:r>
              <a:rPr lang="en-US" sz="2400" b="1" dirty="0" smtClean="0">
                <a:latin typeface="+mj-lt"/>
                <a:ea typeface="Meiryo UI" pitchFamily="50" charset="-128"/>
                <a:cs typeface="Meiryo UI" pitchFamily="50" charset="-128"/>
              </a:rPr>
              <a:t>Sentences</a:t>
            </a:r>
            <a:endParaRPr lang="en-US" sz="2400" b="1" dirty="0">
              <a:latin typeface="+mj-lt"/>
              <a:ea typeface="Meiryo UI" pitchFamily="50" charset="-128"/>
              <a:cs typeface="Meiryo UI" pitchFamily="50" charset="-128"/>
            </a:endParaRPr>
          </a:p>
        </p:txBody>
      </p:sp>
      <p:sp>
        <p:nvSpPr>
          <p:cNvPr id="24" name="Rectangle 23"/>
          <p:cNvSpPr/>
          <p:nvPr/>
        </p:nvSpPr>
        <p:spPr>
          <a:xfrm>
            <a:off x="4205472" y="3307607"/>
            <a:ext cx="1980551" cy="788034"/>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cxnSp>
        <p:nvCxnSpPr>
          <p:cNvPr id="25" name="Straight Arrow Connector 24"/>
          <p:cNvCxnSpPr/>
          <p:nvPr/>
        </p:nvCxnSpPr>
        <p:spPr>
          <a:xfrm flipH="1">
            <a:off x="3575297" y="3701624"/>
            <a:ext cx="450125" cy="0"/>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2585022" y="4226980"/>
            <a:ext cx="0" cy="656695"/>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sp>
        <p:nvSpPr>
          <p:cNvPr id="27" name="Rectangle 26"/>
          <p:cNvSpPr/>
          <p:nvPr/>
        </p:nvSpPr>
        <p:spPr>
          <a:xfrm>
            <a:off x="1858055" y="5015013"/>
            <a:ext cx="1380443" cy="933912"/>
          </a:xfrm>
          <a:prstGeom prst="rect">
            <a:avLst/>
          </a:prstGeom>
        </p:spPr>
        <p:txBody>
          <a:bodyPr wrap="none">
            <a:spAutoFit/>
          </a:bodyPr>
          <a:lstStyle/>
          <a:p>
            <a:pPr algn="ctr"/>
            <a:r>
              <a:rPr lang="en-US" sz="2400" b="1" dirty="0" smtClean="0">
                <a:solidFill>
                  <a:srgbClr val="0070C0"/>
                </a:solidFill>
                <a:latin typeface="+mj-lt"/>
                <a:ea typeface="Meiryo UI" pitchFamily="50" charset="-128"/>
                <a:cs typeface="Meiryo UI" pitchFamily="50" charset="-128"/>
              </a:rPr>
              <a:t>Ranked</a:t>
            </a:r>
          </a:p>
          <a:p>
            <a:pPr algn="ctr"/>
            <a:r>
              <a:rPr lang="en-US" sz="2400" b="1" dirty="0" smtClean="0">
                <a:solidFill>
                  <a:srgbClr val="0070C0"/>
                </a:solidFill>
                <a:latin typeface="+mj-lt"/>
                <a:ea typeface="Meiryo UI" pitchFamily="50" charset="-128"/>
                <a:cs typeface="Meiryo UI" pitchFamily="50" charset="-128"/>
              </a:rPr>
              <a:t>Instances</a:t>
            </a:r>
            <a:endParaRPr lang="en-US" sz="2400" b="1" dirty="0">
              <a:solidFill>
                <a:srgbClr val="0070C0"/>
              </a:solidFill>
              <a:latin typeface="+mj-lt"/>
              <a:ea typeface="Meiryo UI" pitchFamily="50" charset="-128"/>
              <a:cs typeface="Meiryo UI" pitchFamily="50" charset="-128"/>
            </a:endParaRPr>
          </a:p>
        </p:txBody>
      </p:sp>
      <p:cxnSp>
        <p:nvCxnSpPr>
          <p:cNvPr id="29" name="Straight Arrow Connector 28"/>
          <p:cNvCxnSpPr/>
          <p:nvPr/>
        </p:nvCxnSpPr>
        <p:spPr>
          <a:xfrm>
            <a:off x="1234646" y="1600200"/>
            <a:ext cx="0" cy="3283475"/>
          </a:xfrm>
          <a:prstGeom prst="straightConnector1">
            <a:avLst/>
          </a:prstGeom>
          <a:ln>
            <a:solidFill>
              <a:schemeClr val="tx1"/>
            </a:solidFill>
            <a:headEnd type="arrow"/>
            <a:tailEnd type="arrow" w="lg" len="med"/>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1054596" y="1600200"/>
            <a:ext cx="3601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1054596" y="4883675"/>
            <a:ext cx="3601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Rectangle 31"/>
          <p:cNvSpPr/>
          <p:nvPr/>
        </p:nvSpPr>
        <p:spPr>
          <a:xfrm>
            <a:off x="44415" y="2895601"/>
            <a:ext cx="1250983" cy="830997"/>
          </a:xfrm>
          <a:prstGeom prst="rect">
            <a:avLst/>
          </a:prstGeom>
        </p:spPr>
        <p:txBody>
          <a:bodyPr wrap="none">
            <a:spAutoFit/>
          </a:bodyPr>
          <a:lstStyle/>
          <a:p>
            <a:pPr algn="ctr"/>
            <a:r>
              <a:rPr lang="en-US" sz="2400" dirty="0" smtClean="0">
                <a:latin typeface="+mj-lt"/>
                <a:ea typeface="Meiryo UI" pitchFamily="50" charset="-128"/>
                <a:cs typeface="Meiryo UI" pitchFamily="50" charset="-128"/>
              </a:rPr>
              <a:t>1st</a:t>
            </a:r>
            <a:endParaRPr lang="en-US" sz="2400" dirty="0" smtClean="0">
              <a:latin typeface="+mj-lt"/>
              <a:ea typeface="Meiryo UI" pitchFamily="50" charset="-128"/>
              <a:cs typeface="Meiryo UI" pitchFamily="50" charset="-128"/>
            </a:endParaRPr>
          </a:p>
          <a:p>
            <a:pPr algn="ctr"/>
            <a:r>
              <a:rPr lang="en-US" sz="2400" dirty="0" smtClean="0">
                <a:latin typeface="+mj-lt"/>
                <a:ea typeface="Meiryo UI" pitchFamily="50" charset="-128"/>
                <a:cs typeface="Meiryo UI" pitchFamily="50" charset="-128"/>
              </a:rPr>
              <a:t>iteration</a:t>
            </a:r>
            <a:endParaRPr lang="en-US" sz="2400" dirty="0">
              <a:latin typeface="+mj-lt"/>
              <a:ea typeface="Meiryo UI" pitchFamily="50" charset="-128"/>
              <a:cs typeface="Meiryo UI" pitchFamily="50" charset="-128"/>
            </a:endParaRPr>
          </a:p>
        </p:txBody>
      </p:sp>
      <p:cxnSp>
        <p:nvCxnSpPr>
          <p:cNvPr id="33" name="Straight Arrow Connector 32"/>
          <p:cNvCxnSpPr/>
          <p:nvPr/>
        </p:nvCxnSpPr>
        <p:spPr>
          <a:xfrm>
            <a:off x="1234646" y="4883675"/>
            <a:ext cx="0" cy="525356"/>
          </a:xfrm>
          <a:prstGeom prst="straightConnector1">
            <a:avLst/>
          </a:prstGeom>
          <a:ln>
            <a:solidFill>
              <a:schemeClr val="tx1"/>
            </a:solidFill>
            <a:prstDash val="solid"/>
            <a:headEnd type="arrow"/>
            <a:tailEnd type="none" w="lg" len="med"/>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3575297" y="5409030"/>
            <a:ext cx="450125" cy="0"/>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4205472" y="5015013"/>
            <a:ext cx="553357" cy="518839"/>
          </a:xfrm>
          <a:prstGeom prst="rect">
            <a:avLst/>
          </a:prstGeom>
          <a:noFill/>
        </p:spPr>
        <p:txBody>
          <a:bodyPr wrap="none" rtlCol="0">
            <a:spAutoFit/>
          </a:bodyPr>
          <a:lstStyle/>
          <a:p>
            <a:r>
              <a:rPr lang="en-US" sz="2400" dirty="0" smtClean="0">
                <a:latin typeface="+mj-lt"/>
                <a:ea typeface="Meiryo UI" pitchFamily="50" charset="-128"/>
                <a:cs typeface="Meiryo UI" pitchFamily="50" charset="-128"/>
              </a:rPr>
              <a:t>. . .</a:t>
            </a:r>
            <a:endParaRPr lang="en-US" sz="2400" dirty="0">
              <a:latin typeface="+mj-lt"/>
              <a:ea typeface="Meiryo UI" pitchFamily="50" charset="-128"/>
              <a:cs typeface="Meiryo UI" pitchFamily="50" charset="-128"/>
            </a:endParaRPr>
          </a:p>
        </p:txBody>
      </p:sp>
      <p:cxnSp>
        <p:nvCxnSpPr>
          <p:cNvPr id="36" name="Straight Arrow Connector 35"/>
          <p:cNvCxnSpPr/>
          <p:nvPr/>
        </p:nvCxnSpPr>
        <p:spPr>
          <a:xfrm>
            <a:off x="1234646" y="5277691"/>
            <a:ext cx="0" cy="525356"/>
          </a:xfrm>
          <a:prstGeom prst="straightConnector1">
            <a:avLst/>
          </a:prstGeom>
          <a:ln>
            <a:solidFill>
              <a:schemeClr val="tx1"/>
            </a:solidFill>
            <a:prstDash val="dash"/>
            <a:headEnd type="none"/>
            <a:tailEnd type="none" w="lg" len="med"/>
          </a:ln>
        </p:spPr>
        <p:style>
          <a:lnRef idx="1">
            <a:schemeClr val="accent1"/>
          </a:lnRef>
          <a:fillRef idx="0">
            <a:schemeClr val="accent1"/>
          </a:fillRef>
          <a:effectRef idx="0">
            <a:schemeClr val="accent1"/>
          </a:effectRef>
          <a:fontRef idx="minor">
            <a:schemeClr val="tx1"/>
          </a:fontRef>
        </p:style>
      </p:cxnSp>
      <p:sp>
        <p:nvSpPr>
          <p:cNvPr id="37" name="Freeform 36"/>
          <p:cNvSpPr/>
          <p:nvPr/>
        </p:nvSpPr>
        <p:spPr>
          <a:xfrm flipH="1" flipV="1">
            <a:off x="3395246" y="2519571"/>
            <a:ext cx="4072354" cy="656695"/>
          </a:xfrm>
          <a:custGeom>
            <a:avLst/>
            <a:gdLst>
              <a:gd name="connsiteX0" fmla="*/ 36513 w 3897313"/>
              <a:gd name="connsiteY0" fmla="*/ 0 h 514350"/>
              <a:gd name="connsiteX1" fmla="*/ 122238 w 3897313"/>
              <a:gd name="connsiteY1" fmla="*/ 238125 h 514350"/>
              <a:gd name="connsiteX2" fmla="*/ 769938 w 3897313"/>
              <a:gd name="connsiteY2" fmla="*/ 285750 h 514350"/>
              <a:gd name="connsiteX3" fmla="*/ 3379788 w 3897313"/>
              <a:gd name="connsiteY3" fmla="*/ 352425 h 514350"/>
              <a:gd name="connsiteX4" fmla="*/ 3875088 w 3897313"/>
              <a:gd name="connsiteY4" fmla="*/ 51435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97313" h="514350">
                <a:moveTo>
                  <a:pt x="36513" y="0"/>
                </a:moveTo>
                <a:cubicBezTo>
                  <a:pt x="18256" y="95250"/>
                  <a:pt x="0" y="190500"/>
                  <a:pt x="122238" y="238125"/>
                </a:cubicBezTo>
                <a:cubicBezTo>
                  <a:pt x="244476" y="285750"/>
                  <a:pt x="769938" y="285750"/>
                  <a:pt x="769938" y="285750"/>
                </a:cubicBezTo>
                <a:cubicBezTo>
                  <a:pt x="1312863" y="304800"/>
                  <a:pt x="2862263" y="314325"/>
                  <a:pt x="3379788" y="352425"/>
                </a:cubicBezTo>
                <a:cubicBezTo>
                  <a:pt x="3897313" y="390525"/>
                  <a:pt x="3886200" y="452437"/>
                  <a:pt x="3875088" y="514350"/>
                </a:cubicBezTo>
              </a:path>
            </a:pathLst>
          </a:custGeom>
          <a:ln w="57150">
            <a:solidFill>
              <a:schemeClr val="bg1">
                <a:lumMod val="75000"/>
              </a:schemeClr>
            </a:solidFill>
            <a:headEnd type="arrow"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400">
              <a:latin typeface="+mj-lt"/>
            </a:endParaRPr>
          </a:p>
        </p:txBody>
      </p:sp>
      <p:sp>
        <p:nvSpPr>
          <p:cNvPr id="38" name="Freeform 37"/>
          <p:cNvSpPr/>
          <p:nvPr/>
        </p:nvSpPr>
        <p:spPr>
          <a:xfrm flipV="1">
            <a:off x="3048000" y="4226980"/>
            <a:ext cx="4038271" cy="656695"/>
          </a:xfrm>
          <a:custGeom>
            <a:avLst/>
            <a:gdLst>
              <a:gd name="connsiteX0" fmla="*/ 36513 w 3897313"/>
              <a:gd name="connsiteY0" fmla="*/ 0 h 514350"/>
              <a:gd name="connsiteX1" fmla="*/ 122238 w 3897313"/>
              <a:gd name="connsiteY1" fmla="*/ 238125 h 514350"/>
              <a:gd name="connsiteX2" fmla="*/ 769938 w 3897313"/>
              <a:gd name="connsiteY2" fmla="*/ 285750 h 514350"/>
              <a:gd name="connsiteX3" fmla="*/ 3379788 w 3897313"/>
              <a:gd name="connsiteY3" fmla="*/ 352425 h 514350"/>
              <a:gd name="connsiteX4" fmla="*/ 3875088 w 3897313"/>
              <a:gd name="connsiteY4" fmla="*/ 51435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97313" h="514350">
                <a:moveTo>
                  <a:pt x="36513" y="0"/>
                </a:moveTo>
                <a:cubicBezTo>
                  <a:pt x="18256" y="95250"/>
                  <a:pt x="0" y="190500"/>
                  <a:pt x="122238" y="238125"/>
                </a:cubicBezTo>
                <a:cubicBezTo>
                  <a:pt x="244476" y="285750"/>
                  <a:pt x="769938" y="285750"/>
                  <a:pt x="769938" y="285750"/>
                </a:cubicBezTo>
                <a:cubicBezTo>
                  <a:pt x="1312863" y="304800"/>
                  <a:pt x="2862263" y="314325"/>
                  <a:pt x="3379788" y="352425"/>
                </a:cubicBezTo>
                <a:cubicBezTo>
                  <a:pt x="3897313" y="390525"/>
                  <a:pt x="3886200" y="452437"/>
                  <a:pt x="3875088" y="514350"/>
                </a:cubicBezTo>
              </a:path>
            </a:pathLst>
          </a:custGeom>
          <a:ln w="57150">
            <a:solidFill>
              <a:schemeClr val="bg1">
                <a:lumMod val="75000"/>
              </a:schemeClr>
            </a:solidFill>
            <a:headEnd type="arrow"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400">
              <a:latin typeface="+mj-lt"/>
            </a:endParaRPr>
          </a:p>
        </p:txBody>
      </p:sp>
      <p:sp>
        <p:nvSpPr>
          <p:cNvPr id="45" name="Rectangle 44"/>
          <p:cNvSpPr/>
          <p:nvPr/>
        </p:nvSpPr>
        <p:spPr>
          <a:xfrm>
            <a:off x="44416" y="5015013"/>
            <a:ext cx="1250983" cy="830997"/>
          </a:xfrm>
          <a:prstGeom prst="rect">
            <a:avLst/>
          </a:prstGeom>
        </p:spPr>
        <p:txBody>
          <a:bodyPr wrap="none">
            <a:spAutoFit/>
          </a:bodyPr>
          <a:lstStyle/>
          <a:p>
            <a:pPr algn="ctr"/>
            <a:r>
              <a:rPr lang="en-US" sz="2400" dirty="0" smtClean="0">
                <a:latin typeface="+mj-lt"/>
                <a:ea typeface="Meiryo UI" pitchFamily="50" charset="-128"/>
                <a:cs typeface="Meiryo UI" pitchFamily="50" charset="-128"/>
              </a:rPr>
              <a:t>2nd</a:t>
            </a:r>
            <a:endParaRPr lang="en-US" sz="2400" dirty="0" smtClean="0">
              <a:latin typeface="+mj-lt"/>
              <a:ea typeface="Meiryo UI" pitchFamily="50" charset="-128"/>
              <a:cs typeface="Meiryo UI" pitchFamily="50" charset="-128"/>
            </a:endParaRPr>
          </a:p>
          <a:p>
            <a:pPr algn="ctr"/>
            <a:r>
              <a:rPr lang="en-US" sz="2400" dirty="0" smtClean="0">
                <a:latin typeface="+mj-lt"/>
                <a:ea typeface="Meiryo UI" pitchFamily="50" charset="-128"/>
                <a:cs typeface="Meiryo UI" pitchFamily="50" charset="-128"/>
              </a:rPr>
              <a:t>iteration</a:t>
            </a:r>
            <a:endParaRPr lang="en-US" sz="2400" dirty="0">
              <a:latin typeface="+mj-lt"/>
              <a:ea typeface="Meiryo UI" pitchFamily="50" charset="-128"/>
              <a:cs typeface="Meiryo UI" pitchFamily="50" charset="-128"/>
            </a:endParaRPr>
          </a:p>
        </p:txBody>
      </p:sp>
      <p:sp>
        <p:nvSpPr>
          <p:cNvPr id="39" name="Rectangle 38"/>
          <p:cNvSpPr/>
          <p:nvPr/>
        </p:nvSpPr>
        <p:spPr>
          <a:xfrm>
            <a:off x="0" y="0"/>
            <a:ext cx="9144000" cy="6858000"/>
          </a:xfrm>
          <a:prstGeom prst="rect">
            <a:avLst/>
          </a:prstGeom>
          <a:solidFill>
            <a:schemeClr val="tx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4205472" y="1600200"/>
            <a:ext cx="1980551" cy="788034"/>
          </a:xfrm>
          <a:prstGeom prst="rect">
            <a:avLst/>
          </a:prstGeom>
          <a:solidFill>
            <a:srgbClr val="FCFCFE"/>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sp>
        <p:nvSpPr>
          <p:cNvPr id="11" name="Rectangle 10"/>
          <p:cNvSpPr/>
          <p:nvPr/>
        </p:nvSpPr>
        <p:spPr>
          <a:xfrm>
            <a:off x="4475185" y="1748136"/>
            <a:ext cx="1479637" cy="461665"/>
          </a:xfrm>
          <a:prstGeom prst="rect">
            <a:avLst/>
          </a:prstGeom>
        </p:spPr>
        <p:txBody>
          <a:bodyPr wrap="none">
            <a:spAutoFit/>
          </a:bodyPr>
          <a:lstStyle/>
          <a:p>
            <a:pPr algn="ctr"/>
            <a:r>
              <a:rPr lang="en-US" sz="2400" b="1" dirty="0" smtClean="0">
                <a:latin typeface="+mj-lt"/>
                <a:ea typeface="Meiryo UI" pitchFamily="50" charset="-128"/>
                <a:cs typeface="Meiryo UI" pitchFamily="50" charset="-128"/>
              </a:rPr>
              <a:t>Sentences</a:t>
            </a:r>
            <a:endParaRPr lang="en-US" sz="2400" b="1" dirty="0">
              <a:latin typeface="+mj-lt"/>
              <a:ea typeface="Meiryo UI" pitchFamily="50" charset="-128"/>
              <a:cs typeface="Meiryo UI" pitchFamily="50" charset="-128"/>
            </a:endParaRPr>
          </a:p>
        </p:txBody>
      </p:sp>
      <p:cxnSp>
        <p:nvCxnSpPr>
          <p:cNvPr id="13" name="Straight Arrow Connector 12"/>
          <p:cNvCxnSpPr/>
          <p:nvPr/>
        </p:nvCxnSpPr>
        <p:spPr>
          <a:xfrm>
            <a:off x="3575297" y="1994217"/>
            <a:ext cx="450125" cy="0"/>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1684771" y="1600200"/>
            <a:ext cx="1728481" cy="788034"/>
          </a:xfrm>
          <a:prstGeom prst="rect">
            <a:avLst/>
          </a:prstGeom>
          <a:solidFill>
            <a:schemeClr val="accent1">
              <a:lumMod val="20000"/>
              <a:lumOff val="80000"/>
            </a:schemeClr>
          </a:solidFill>
          <a:ln w="28575">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mj-lt"/>
            </a:endParaRPr>
          </a:p>
        </p:txBody>
      </p:sp>
      <p:sp>
        <p:nvSpPr>
          <p:cNvPr id="8" name="Rectangle 7"/>
          <p:cNvSpPr/>
          <p:nvPr/>
        </p:nvSpPr>
        <p:spPr>
          <a:xfrm>
            <a:off x="1888906" y="1600200"/>
            <a:ext cx="1380443" cy="830997"/>
          </a:xfrm>
          <a:prstGeom prst="rect">
            <a:avLst/>
          </a:prstGeom>
        </p:spPr>
        <p:txBody>
          <a:bodyPr wrap="none">
            <a:spAutoFit/>
          </a:bodyPr>
          <a:lstStyle/>
          <a:p>
            <a:pPr algn="ctr"/>
            <a:r>
              <a:rPr lang="en-US" sz="2400" b="1" dirty="0" smtClean="0">
                <a:solidFill>
                  <a:srgbClr val="0070C0"/>
                </a:solidFill>
                <a:latin typeface="+mj-lt"/>
                <a:ea typeface="Meiryo UI" pitchFamily="50" charset="-128"/>
                <a:cs typeface="Meiryo UI" pitchFamily="50" charset="-128"/>
              </a:rPr>
              <a:t>Seed</a:t>
            </a:r>
            <a:endParaRPr lang="en-US" sz="2400" b="1" dirty="0" smtClean="0">
              <a:solidFill>
                <a:srgbClr val="0070C0"/>
              </a:solidFill>
              <a:latin typeface="+mj-lt"/>
              <a:ea typeface="Meiryo UI" pitchFamily="50" charset="-128"/>
              <a:cs typeface="Meiryo UI" pitchFamily="50" charset="-128"/>
            </a:endParaRPr>
          </a:p>
          <a:p>
            <a:pPr algn="ctr"/>
            <a:r>
              <a:rPr lang="en-US" sz="2400" b="1" dirty="0" smtClean="0">
                <a:solidFill>
                  <a:srgbClr val="0070C0"/>
                </a:solidFill>
                <a:latin typeface="+mj-lt"/>
                <a:ea typeface="Meiryo UI" pitchFamily="50" charset="-128"/>
                <a:cs typeface="Meiryo UI" pitchFamily="50" charset="-128"/>
              </a:rPr>
              <a:t>Instances</a:t>
            </a:r>
            <a:endParaRPr lang="en-US" sz="2400" b="1" dirty="0">
              <a:solidFill>
                <a:srgbClr val="0070C0"/>
              </a:solidFill>
              <a:latin typeface="+mj-lt"/>
              <a:ea typeface="Meiryo UI" pitchFamily="50" charset="-128"/>
              <a:cs typeface="Meiryo UI" pitchFamily="50" charset="-128"/>
            </a:endParaRPr>
          </a:p>
        </p:txBody>
      </p:sp>
      <p:sp>
        <p:nvSpPr>
          <p:cNvPr id="40" name="Rounded Rectangular Callout 39"/>
          <p:cNvSpPr/>
          <p:nvPr/>
        </p:nvSpPr>
        <p:spPr>
          <a:xfrm>
            <a:off x="304800" y="2514600"/>
            <a:ext cx="8686800" cy="3962400"/>
          </a:xfrm>
          <a:prstGeom prst="wedgeRoundRectCallout">
            <a:avLst>
              <a:gd name="adj1" fmla="val -10067"/>
              <a:gd name="adj2" fmla="val -58807"/>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Content Placeholder 1"/>
          <p:cNvSpPr txBox="1">
            <a:spLocks/>
          </p:cNvSpPr>
          <p:nvPr/>
        </p:nvSpPr>
        <p:spPr bwMode="auto">
          <a:xfrm>
            <a:off x="609600" y="2895600"/>
            <a:ext cx="8077200" cy="350519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lvl="0" indent="-342900" eaLnBrk="0" hangingPunct="0">
              <a:spcBef>
                <a:spcPct val="20000"/>
              </a:spcBef>
              <a:buClr>
                <a:schemeClr val="accent6">
                  <a:lumMod val="50000"/>
                </a:schemeClr>
              </a:buClr>
              <a:buFont typeface="Wingdings" pitchFamily="2" charset="2"/>
              <a:buChar char="§"/>
            </a:pPr>
            <a:r>
              <a:rPr lang="en-US" sz="2800" dirty="0" smtClean="0">
                <a:latin typeface="+mj-lt"/>
                <a:cs typeface="Arial" pitchFamily="34" charset="0"/>
              </a:rPr>
              <a:t>Edwin </a:t>
            </a:r>
            <a:r>
              <a:rPr lang="en-US" sz="2800" dirty="0" smtClean="0">
                <a:latin typeface="+mj-lt"/>
                <a:cs typeface="Arial" pitchFamily="34" charset="0"/>
              </a:rPr>
              <a:t>Booth was brother of </a:t>
            </a:r>
            <a:r>
              <a:rPr lang="en-US" sz="2800" b="1" dirty="0" smtClean="0">
                <a:solidFill>
                  <a:schemeClr val="tx2">
                    <a:lumMod val="60000"/>
                    <a:lumOff val="40000"/>
                  </a:schemeClr>
                </a:solidFill>
                <a:latin typeface="+mj-lt"/>
                <a:cs typeface="Arial" pitchFamily="34" charset="0"/>
              </a:rPr>
              <a:t>X</a:t>
            </a:r>
            <a:r>
              <a:rPr lang="en-US" sz="2800" dirty="0" smtClean="0">
                <a:latin typeface="+mj-lt"/>
                <a:cs typeface="Arial" pitchFamily="34" charset="0"/>
              </a:rPr>
              <a:t>, </a:t>
            </a:r>
            <a:r>
              <a:rPr lang="en-US" sz="2800" dirty="0" smtClean="0">
                <a:latin typeface="+mj-lt"/>
                <a:cs typeface="Arial" pitchFamily="34" charset="0"/>
              </a:rPr>
              <a:t>the assassin of </a:t>
            </a:r>
            <a:r>
              <a:rPr lang="en-US" sz="2800" b="1" dirty="0" smtClean="0">
                <a:solidFill>
                  <a:schemeClr val="tx2">
                    <a:lumMod val="60000"/>
                    <a:lumOff val="40000"/>
                  </a:schemeClr>
                </a:solidFill>
                <a:latin typeface="+mj-lt"/>
                <a:cs typeface="Arial" pitchFamily="34" charset="0"/>
              </a:rPr>
              <a:t>Y</a:t>
            </a:r>
            <a:r>
              <a:rPr lang="en-US" sz="2800" b="1" dirty="0" smtClean="0">
                <a:latin typeface="+mj-lt"/>
                <a:cs typeface="Arial" pitchFamily="34" charset="0"/>
              </a:rPr>
              <a:t>.</a:t>
            </a:r>
          </a:p>
          <a:p>
            <a:pPr marL="342900" lvl="0" indent="-342900" eaLnBrk="0" hangingPunct="0">
              <a:spcBef>
                <a:spcPct val="20000"/>
              </a:spcBef>
              <a:buClr>
                <a:schemeClr val="accent6">
                  <a:lumMod val="50000"/>
                </a:schemeClr>
              </a:buClr>
              <a:buFont typeface="Wingdings" pitchFamily="2" charset="2"/>
              <a:buChar char="§"/>
            </a:pPr>
            <a:r>
              <a:rPr lang="en-US" sz="2800" b="1" dirty="0" smtClean="0">
                <a:solidFill>
                  <a:schemeClr val="tx2">
                    <a:lumMod val="60000"/>
                    <a:lumOff val="40000"/>
                  </a:schemeClr>
                </a:solidFill>
                <a:latin typeface="+mj-lt"/>
                <a:cs typeface="Arial" pitchFamily="34" charset="0"/>
              </a:rPr>
              <a:t>X</a:t>
            </a:r>
            <a:r>
              <a:rPr lang="en-US" sz="2800" dirty="0" smtClean="0">
                <a:latin typeface="+mj-lt"/>
                <a:cs typeface="Arial" pitchFamily="34" charset="0"/>
              </a:rPr>
              <a:t>, </a:t>
            </a:r>
            <a:r>
              <a:rPr lang="en-US" sz="2800" dirty="0" smtClean="0">
                <a:latin typeface="+mj-lt"/>
                <a:cs typeface="Arial" pitchFamily="34" charset="0"/>
              </a:rPr>
              <a:t>the assassin of</a:t>
            </a:r>
            <a:r>
              <a:rPr lang="en-US" sz="2800" dirty="0" smtClean="0">
                <a:solidFill>
                  <a:schemeClr val="tx2">
                    <a:lumMod val="60000"/>
                    <a:lumOff val="40000"/>
                  </a:schemeClr>
                </a:solidFill>
                <a:latin typeface="+mj-lt"/>
                <a:cs typeface="Arial" pitchFamily="34" charset="0"/>
              </a:rPr>
              <a:t> </a:t>
            </a:r>
            <a:r>
              <a:rPr lang="en-US" sz="2800" b="1" dirty="0" smtClean="0">
                <a:solidFill>
                  <a:schemeClr val="tx2">
                    <a:lumMod val="60000"/>
                    <a:lumOff val="40000"/>
                  </a:schemeClr>
                </a:solidFill>
                <a:latin typeface="+mj-lt"/>
                <a:cs typeface="Arial" pitchFamily="34" charset="0"/>
              </a:rPr>
              <a:t>Y</a:t>
            </a:r>
            <a:r>
              <a:rPr lang="en-US" sz="2800" dirty="0" smtClean="0">
                <a:latin typeface="+mj-lt"/>
                <a:cs typeface="Arial" pitchFamily="34" charset="0"/>
              </a:rPr>
              <a:t>, </a:t>
            </a:r>
            <a:r>
              <a:rPr lang="en-US" sz="2800" dirty="0" smtClean="0">
                <a:latin typeface="+mj-lt"/>
                <a:cs typeface="Arial" pitchFamily="34" charset="0"/>
              </a:rPr>
              <a:t>was inspired by Brutus. </a:t>
            </a:r>
          </a:p>
          <a:p>
            <a:pPr marL="342900" lvl="0" indent="-342900" eaLnBrk="0" hangingPunct="0">
              <a:spcBef>
                <a:spcPct val="20000"/>
              </a:spcBef>
              <a:buClr>
                <a:schemeClr val="accent6">
                  <a:lumMod val="50000"/>
                </a:schemeClr>
              </a:buClr>
              <a:buFont typeface="Wingdings" pitchFamily="2" charset="2"/>
              <a:buChar char="§"/>
            </a:pPr>
            <a:r>
              <a:rPr lang="en-US" sz="2800" dirty="0" smtClean="0">
                <a:latin typeface="+mj-lt"/>
                <a:cs typeface="Arial" pitchFamily="34" charset="0"/>
              </a:rPr>
              <a:t>In </a:t>
            </a:r>
            <a:r>
              <a:rPr lang="en-US" sz="2800" dirty="0" smtClean="0">
                <a:latin typeface="+mj-lt"/>
                <a:cs typeface="Arial" pitchFamily="34" charset="0"/>
              </a:rPr>
              <a:t>1969 Berman was part of the defense team of </a:t>
            </a:r>
            <a:r>
              <a:rPr lang="en-US" sz="2800" b="1" dirty="0" smtClean="0">
                <a:solidFill>
                  <a:schemeClr val="tx2">
                    <a:lumMod val="60000"/>
                    <a:lumOff val="40000"/>
                  </a:schemeClr>
                </a:solidFill>
                <a:latin typeface="+mj-lt"/>
                <a:cs typeface="Arial" pitchFamily="34" charset="0"/>
              </a:rPr>
              <a:t>X</a:t>
            </a:r>
            <a:r>
              <a:rPr lang="en-US" sz="2800" dirty="0" smtClean="0">
                <a:latin typeface="+mj-lt"/>
                <a:cs typeface="Arial" pitchFamily="34" charset="0"/>
              </a:rPr>
              <a:t>, </a:t>
            </a:r>
            <a:r>
              <a:rPr lang="en-US" sz="2800" dirty="0" smtClean="0">
                <a:latin typeface="+mj-lt"/>
                <a:cs typeface="Arial" pitchFamily="34" charset="0"/>
              </a:rPr>
              <a:t>the assassin of </a:t>
            </a:r>
            <a:r>
              <a:rPr lang="en-US" sz="2800" b="1" dirty="0" smtClean="0">
                <a:solidFill>
                  <a:schemeClr val="tx2">
                    <a:lumMod val="60000"/>
                    <a:lumOff val="40000"/>
                  </a:schemeClr>
                </a:solidFill>
                <a:latin typeface="+mj-lt"/>
                <a:cs typeface="Arial" pitchFamily="34" charset="0"/>
              </a:rPr>
              <a:t>Y</a:t>
            </a:r>
            <a:r>
              <a:rPr lang="en-US" sz="2800" dirty="0" smtClean="0">
                <a:latin typeface="+mj-lt"/>
                <a:cs typeface="Arial" pitchFamily="34" charset="0"/>
              </a:rPr>
              <a:t>.</a:t>
            </a:r>
          </a:p>
          <a:p>
            <a:pPr marL="342900" lvl="0" indent="-342900" algn="ctr" eaLnBrk="0" hangingPunct="0">
              <a:spcBef>
                <a:spcPct val="20000"/>
              </a:spcBef>
              <a:buClr>
                <a:schemeClr val="accent6">
                  <a:lumMod val="50000"/>
                </a:schemeClr>
              </a:buClr>
            </a:pPr>
            <a:r>
              <a:rPr lang="en-US" sz="2800" dirty="0" smtClean="0">
                <a:latin typeface="+mj-lt"/>
                <a:cs typeface="Arial" pitchFamily="34" charset="0"/>
              </a:rPr>
              <a:t> </a:t>
            </a:r>
            <a:r>
              <a:rPr lang="en-US" sz="2800" dirty="0" smtClean="0">
                <a:latin typeface="+mj-lt"/>
                <a:cs typeface="Arial" pitchFamily="34" charset="0"/>
              </a:rPr>
              <a:t>  : : :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Rectangle 40"/>
          <p:cNvSpPr/>
          <p:nvPr/>
        </p:nvSpPr>
        <p:spPr>
          <a:xfrm>
            <a:off x="228600" y="914400"/>
            <a:ext cx="4924938" cy="523220"/>
          </a:xfrm>
          <a:prstGeom prst="rect">
            <a:avLst/>
          </a:prstGeom>
        </p:spPr>
        <p:txBody>
          <a:bodyPr wrap="none">
            <a:spAutoFit/>
          </a:bodyPr>
          <a:lstStyle/>
          <a:p>
            <a:pPr marL="342900" lvl="0" indent="-342900" eaLnBrk="0" hangingPunct="0">
              <a:spcBef>
                <a:spcPct val="20000"/>
              </a:spcBef>
              <a:buClr>
                <a:schemeClr val="accent6">
                  <a:lumMod val="50000"/>
                </a:schemeClr>
              </a:buClr>
            </a:pPr>
            <a:r>
              <a:rPr lang="en-US" sz="2800" b="1" dirty="0" smtClean="0">
                <a:latin typeface="+mj-lt"/>
                <a:cs typeface="Arial" pitchFamily="34" charset="0"/>
              </a:rPr>
              <a:t>Extract </a:t>
            </a:r>
            <a:r>
              <a:rPr lang="en-US" sz="2800" b="1" dirty="0" smtClean="0">
                <a:solidFill>
                  <a:srgbClr val="C00000"/>
                </a:solidFill>
                <a:latin typeface="+mj-lt"/>
                <a:cs typeface="Arial" pitchFamily="34" charset="0"/>
              </a:rPr>
              <a:t>patterns</a:t>
            </a:r>
            <a:r>
              <a:rPr lang="en-US" sz="2800" b="1" dirty="0" smtClean="0">
                <a:latin typeface="+mj-lt"/>
                <a:cs typeface="Arial" pitchFamily="34" charset="0"/>
              </a:rPr>
              <a:t> from sentences</a:t>
            </a:r>
            <a:endParaRPr lang="en-US" sz="2800" b="1" i="1" dirty="0" smtClean="0">
              <a:solidFill>
                <a:schemeClr val="tx2">
                  <a:lumMod val="60000"/>
                  <a:lumOff val="40000"/>
                </a:schemeClr>
              </a:solidFill>
              <a:latin typeface="+mj-lt"/>
              <a:cs typeface="Arial" pitchFamily="34" charset="0"/>
            </a:endParaRPr>
          </a:p>
        </p:txBody>
      </p:sp>
      <p:sp>
        <p:nvSpPr>
          <p:cNvPr id="3" name="Title 2"/>
          <p:cNvSpPr>
            <a:spLocks noGrp="1"/>
          </p:cNvSpPr>
          <p:nvPr>
            <p:ph type="title"/>
          </p:nvPr>
        </p:nvSpPr>
        <p:spPr>
          <a:xfrm>
            <a:off x="228600" y="258762"/>
            <a:ext cx="8610600" cy="808038"/>
          </a:xfrm>
        </p:spPr>
        <p:txBody>
          <a:bodyPr/>
          <a:lstStyle/>
          <a:p>
            <a:r>
              <a:rPr lang="en-US" dirty="0" smtClean="0"/>
              <a:t>Bootstrap </a:t>
            </a:r>
            <a:r>
              <a:rPr lang="en-US" dirty="0" smtClean="0"/>
              <a:t>Learning Algorithm</a:t>
            </a:r>
            <a:endParaRPr lang="en-US" dirty="0"/>
          </a:p>
        </p:txBody>
      </p:sp>
      <p:sp>
        <p:nvSpPr>
          <p:cNvPr id="4" name="Date Placeholder 3"/>
          <p:cNvSpPr>
            <a:spLocks noGrp="1"/>
          </p:cNvSpPr>
          <p:nvPr>
            <p:ph type="dt" sz="half" idx="10"/>
          </p:nvPr>
        </p:nvSpPr>
        <p:spPr/>
        <p:txBody>
          <a:bodyPr/>
          <a:lstStyle/>
          <a:p>
            <a:pPr>
              <a:defRPr/>
            </a:pPr>
            <a:r>
              <a:rPr lang="en-US" altLang="ja-JP" dirty="0">
                <a:latin typeface="+mj-lt"/>
              </a:rPr>
              <a:t>LREC 2012, May 24</a:t>
            </a:r>
            <a:r>
              <a:rPr lang="en-US" altLang="ja-JP" baseline="30000" dirty="0">
                <a:latin typeface="+mj-lt"/>
              </a:rPr>
              <a:t>th</a:t>
            </a:r>
            <a:r>
              <a:rPr lang="en-US" altLang="ja-JP" dirty="0">
                <a:latin typeface="+mj-lt"/>
              </a:rPr>
              <a:t>, 2012</a:t>
            </a:r>
          </a:p>
        </p:txBody>
      </p:sp>
      <p:sp>
        <p:nvSpPr>
          <p:cNvPr id="5" name="Slide Number Placeholder 4"/>
          <p:cNvSpPr>
            <a:spLocks noGrp="1"/>
          </p:cNvSpPr>
          <p:nvPr>
            <p:ph type="sldNum" sz="quarter" idx="11"/>
          </p:nvPr>
        </p:nvSpPr>
        <p:spPr/>
        <p:txBody>
          <a:bodyPr/>
          <a:lstStyle/>
          <a:p>
            <a:pPr>
              <a:defRPr/>
            </a:pPr>
            <a:fld id="{51819DF2-A324-415D-B3D8-F344AD0BFA0D}" type="slidenum">
              <a:rPr lang="ja-JP" altLang="en-US" smtClean="0">
                <a:latin typeface="+mj-lt"/>
              </a:rPr>
              <a:pPr>
                <a:defRPr/>
              </a:pPr>
              <a:t>19</a:t>
            </a:fld>
            <a:endParaRPr lang="en-US" altLang="ja-JP">
              <a:latin typeface="+mj-lt"/>
            </a:endParaRPr>
          </a:p>
        </p:txBody>
      </p:sp>
      <p:sp>
        <p:nvSpPr>
          <p:cNvPr id="6" name="Footer Placeholder 5"/>
          <p:cNvSpPr>
            <a:spLocks noGrp="1"/>
          </p:cNvSpPr>
          <p:nvPr>
            <p:ph type="ftr" sz="quarter" idx="12"/>
          </p:nvPr>
        </p:nvSpPr>
        <p:spPr/>
        <p:txBody>
          <a:bodyPr/>
          <a:lstStyle/>
          <a:p>
            <a:pPr>
              <a:defRPr/>
            </a:pPr>
            <a:endParaRPr lang="ja-JP" altLang="en-US">
              <a:latin typeface="+mj-lt"/>
            </a:endParaRPr>
          </a:p>
        </p:txBody>
      </p:sp>
      <p:sp>
        <p:nvSpPr>
          <p:cNvPr id="19" name="Rectangle 18"/>
          <p:cNvSpPr/>
          <p:nvPr/>
        </p:nvSpPr>
        <p:spPr>
          <a:xfrm>
            <a:off x="6996248" y="3307607"/>
            <a:ext cx="1980551" cy="788034"/>
          </a:xfrm>
          <a:prstGeom prst="rect">
            <a:avLst/>
          </a:prstGeom>
          <a:solidFill>
            <a:schemeClr val="accent6">
              <a:lumMod val="60000"/>
              <a:lumOff val="40000"/>
            </a:schemeClr>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sp>
        <p:nvSpPr>
          <p:cNvPr id="9" name="Rectangle 8"/>
          <p:cNvSpPr/>
          <p:nvPr/>
        </p:nvSpPr>
        <p:spPr>
          <a:xfrm>
            <a:off x="1684771" y="1600200"/>
            <a:ext cx="1728481" cy="788034"/>
          </a:xfrm>
          <a:prstGeom prst="rect">
            <a:avLst/>
          </a:prstGeom>
          <a:solidFill>
            <a:schemeClr val="accent1">
              <a:lumMod val="20000"/>
              <a:lumOff val="80000"/>
            </a:schemeClr>
          </a:solidFill>
          <a:ln w="28575">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mj-lt"/>
            </a:endParaRPr>
          </a:p>
        </p:txBody>
      </p:sp>
      <p:sp>
        <p:nvSpPr>
          <p:cNvPr id="22" name="Rectangle 21"/>
          <p:cNvSpPr/>
          <p:nvPr/>
        </p:nvSpPr>
        <p:spPr>
          <a:xfrm>
            <a:off x="1684771" y="3307607"/>
            <a:ext cx="1728481" cy="788034"/>
          </a:xfrm>
          <a:prstGeom prst="rect">
            <a:avLst/>
          </a:prstGeom>
          <a:solidFill>
            <a:schemeClr val="accent1">
              <a:lumMod val="20000"/>
              <a:lumOff val="80000"/>
            </a:schemeClr>
          </a:solidFill>
          <a:ln w="28575">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sp>
        <p:nvSpPr>
          <p:cNvPr id="28" name="Rectangle 27"/>
          <p:cNvSpPr/>
          <p:nvPr/>
        </p:nvSpPr>
        <p:spPr>
          <a:xfrm>
            <a:off x="1684771" y="5015013"/>
            <a:ext cx="1728481" cy="788034"/>
          </a:xfrm>
          <a:prstGeom prst="rect">
            <a:avLst/>
          </a:prstGeom>
          <a:solidFill>
            <a:schemeClr val="accent1">
              <a:lumMod val="20000"/>
              <a:lumOff val="80000"/>
            </a:schemeClr>
          </a:solidFill>
          <a:ln w="28575">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sp>
        <p:nvSpPr>
          <p:cNvPr id="8" name="Rectangle 7"/>
          <p:cNvSpPr/>
          <p:nvPr/>
        </p:nvSpPr>
        <p:spPr>
          <a:xfrm>
            <a:off x="1888906" y="1600200"/>
            <a:ext cx="1380443" cy="830997"/>
          </a:xfrm>
          <a:prstGeom prst="rect">
            <a:avLst/>
          </a:prstGeom>
        </p:spPr>
        <p:txBody>
          <a:bodyPr wrap="none">
            <a:spAutoFit/>
          </a:bodyPr>
          <a:lstStyle/>
          <a:p>
            <a:pPr algn="ctr"/>
            <a:r>
              <a:rPr lang="en-US" sz="2400" b="1" dirty="0" smtClean="0">
                <a:solidFill>
                  <a:srgbClr val="0070C0"/>
                </a:solidFill>
                <a:latin typeface="+mj-lt"/>
                <a:ea typeface="Meiryo UI" pitchFamily="50" charset="-128"/>
                <a:cs typeface="Meiryo UI" pitchFamily="50" charset="-128"/>
              </a:rPr>
              <a:t>Seed</a:t>
            </a:r>
            <a:endParaRPr lang="en-US" sz="2400" b="1" dirty="0" smtClean="0">
              <a:solidFill>
                <a:srgbClr val="0070C0"/>
              </a:solidFill>
              <a:latin typeface="+mj-lt"/>
              <a:ea typeface="Meiryo UI" pitchFamily="50" charset="-128"/>
              <a:cs typeface="Meiryo UI" pitchFamily="50" charset="-128"/>
            </a:endParaRPr>
          </a:p>
          <a:p>
            <a:pPr algn="ctr"/>
            <a:r>
              <a:rPr lang="en-US" sz="2400" b="1" dirty="0" smtClean="0">
                <a:solidFill>
                  <a:srgbClr val="0070C0"/>
                </a:solidFill>
                <a:latin typeface="+mj-lt"/>
                <a:ea typeface="Meiryo UI" pitchFamily="50" charset="-128"/>
                <a:cs typeface="Meiryo UI" pitchFamily="50" charset="-128"/>
              </a:rPr>
              <a:t>Instances</a:t>
            </a:r>
            <a:endParaRPr lang="en-US" sz="2400" b="1" dirty="0">
              <a:solidFill>
                <a:srgbClr val="0070C0"/>
              </a:solidFill>
              <a:latin typeface="+mj-lt"/>
              <a:ea typeface="Meiryo UI" pitchFamily="50" charset="-128"/>
              <a:cs typeface="Meiryo UI" pitchFamily="50" charset="-128"/>
            </a:endParaRPr>
          </a:p>
        </p:txBody>
      </p:sp>
      <p:cxnSp>
        <p:nvCxnSpPr>
          <p:cNvPr id="13" name="Straight Arrow Connector 12"/>
          <p:cNvCxnSpPr/>
          <p:nvPr/>
        </p:nvCxnSpPr>
        <p:spPr>
          <a:xfrm>
            <a:off x="3575297" y="1994217"/>
            <a:ext cx="450125" cy="0"/>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7986524" y="2519573"/>
            <a:ext cx="0" cy="656695"/>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7383778" y="3280732"/>
            <a:ext cx="1252010" cy="933912"/>
          </a:xfrm>
          <a:prstGeom prst="rect">
            <a:avLst/>
          </a:prstGeom>
        </p:spPr>
        <p:txBody>
          <a:bodyPr wrap="none">
            <a:spAutoFit/>
          </a:bodyPr>
          <a:lstStyle/>
          <a:p>
            <a:pPr algn="ctr"/>
            <a:r>
              <a:rPr lang="en-US" sz="2400" b="1" dirty="0" smtClean="0">
                <a:solidFill>
                  <a:srgbClr val="C00000"/>
                </a:solidFill>
                <a:latin typeface="+mj-lt"/>
                <a:ea typeface="Meiryo UI" pitchFamily="50" charset="-128"/>
                <a:cs typeface="Meiryo UI" pitchFamily="50" charset="-128"/>
              </a:rPr>
              <a:t>Ranked</a:t>
            </a:r>
          </a:p>
          <a:p>
            <a:pPr algn="ctr"/>
            <a:r>
              <a:rPr lang="en-US" sz="2400" b="1" dirty="0" smtClean="0">
                <a:solidFill>
                  <a:srgbClr val="C00000"/>
                </a:solidFill>
                <a:latin typeface="+mj-lt"/>
                <a:ea typeface="Meiryo UI" pitchFamily="50" charset="-128"/>
                <a:cs typeface="Meiryo UI" pitchFamily="50" charset="-128"/>
              </a:rPr>
              <a:t>Patterns</a:t>
            </a:r>
            <a:endParaRPr lang="en-US" sz="2400" b="1" dirty="0">
              <a:solidFill>
                <a:srgbClr val="C00000"/>
              </a:solidFill>
              <a:latin typeface="+mj-lt"/>
              <a:ea typeface="Meiryo UI" pitchFamily="50" charset="-128"/>
              <a:cs typeface="Meiryo UI" pitchFamily="50" charset="-128"/>
            </a:endParaRPr>
          </a:p>
        </p:txBody>
      </p:sp>
      <p:cxnSp>
        <p:nvCxnSpPr>
          <p:cNvPr id="20" name="Straight Arrow Connector 19"/>
          <p:cNvCxnSpPr/>
          <p:nvPr/>
        </p:nvCxnSpPr>
        <p:spPr>
          <a:xfrm flipH="1">
            <a:off x="6366073" y="3701624"/>
            <a:ext cx="450125" cy="0"/>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1883710" y="3307605"/>
            <a:ext cx="1390830" cy="933912"/>
          </a:xfrm>
          <a:prstGeom prst="rect">
            <a:avLst/>
          </a:prstGeom>
        </p:spPr>
        <p:txBody>
          <a:bodyPr wrap="none">
            <a:spAutoFit/>
          </a:bodyPr>
          <a:lstStyle/>
          <a:p>
            <a:pPr algn="ctr"/>
            <a:r>
              <a:rPr lang="en-US" sz="2400" b="1" dirty="0" smtClean="0">
                <a:solidFill>
                  <a:srgbClr val="0070C0"/>
                </a:solidFill>
                <a:latin typeface="+mj-lt"/>
                <a:ea typeface="Meiryo UI" pitchFamily="50" charset="-128"/>
                <a:cs typeface="Meiryo UI" pitchFamily="50" charset="-128"/>
              </a:rPr>
              <a:t>Extracted</a:t>
            </a:r>
            <a:br>
              <a:rPr lang="en-US" sz="2400" b="1" dirty="0" smtClean="0">
                <a:solidFill>
                  <a:srgbClr val="0070C0"/>
                </a:solidFill>
                <a:latin typeface="+mj-lt"/>
                <a:ea typeface="Meiryo UI" pitchFamily="50" charset="-128"/>
                <a:cs typeface="Meiryo UI" pitchFamily="50" charset="-128"/>
              </a:rPr>
            </a:br>
            <a:r>
              <a:rPr lang="en-US" sz="2400" b="1" dirty="0" smtClean="0">
                <a:solidFill>
                  <a:srgbClr val="0070C0"/>
                </a:solidFill>
                <a:latin typeface="+mj-lt"/>
                <a:ea typeface="Meiryo UI" pitchFamily="50" charset="-128"/>
                <a:cs typeface="Meiryo UI" pitchFamily="50" charset="-128"/>
              </a:rPr>
              <a:t>Instances</a:t>
            </a:r>
            <a:endParaRPr lang="en-US" sz="2400" b="1" dirty="0">
              <a:solidFill>
                <a:srgbClr val="0070C0"/>
              </a:solidFill>
              <a:latin typeface="+mj-lt"/>
              <a:ea typeface="Meiryo UI" pitchFamily="50" charset="-128"/>
              <a:cs typeface="Meiryo UI" pitchFamily="50" charset="-128"/>
            </a:endParaRPr>
          </a:p>
        </p:txBody>
      </p:sp>
      <p:sp>
        <p:nvSpPr>
          <p:cNvPr id="23" name="Rectangle 22"/>
          <p:cNvSpPr/>
          <p:nvPr/>
        </p:nvSpPr>
        <p:spPr>
          <a:xfrm>
            <a:off x="4458683" y="3460532"/>
            <a:ext cx="1479637" cy="461665"/>
          </a:xfrm>
          <a:prstGeom prst="rect">
            <a:avLst/>
          </a:prstGeom>
        </p:spPr>
        <p:txBody>
          <a:bodyPr wrap="none">
            <a:spAutoFit/>
          </a:bodyPr>
          <a:lstStyle/>
          <a:p>
            <a:pPr algn="ctr"/>
            <a:r>
              <a:rPr lang="en-US" sz="2400" b="1" dirty="0" smtClean="0">
                <a:latin typeface="+mj-lt"/>
                <a:ea typeface="Meiryo UI" pitchFamily="50" charset="-128"/>
                <a:cs typeface="Meiryo UI" pitchFamily="50" charset="-128"/>
              </a:rPr>
              <a:t>Sentences</a:t>
            </a:r>
            <a:endParaRPr lang="en-US" sz="2400" b="1" dirty="0">
              <a:latin typeface="+mj-lt"/>
              <a:ea typeface="Meiryo UI" pitchFamily="50" charset="-128"/>
              <a:cs typeface="Meiryo UI" pitchFamily="50" charset="-128"/>
            </a:endParaRPr>
          </a:p>
        </p:txBody>
      </p:sp>
      <p:sp>
        <p:nvSpPr>
          <p:cNvPr id="24" name="Rectangle 23"/>
          <p:cNvSpPr/>
          <p:nvPr/>
        </p:nvSpPr>
        <p:spPr>
          <a:xfrm>
            <a:off x="4205472" y="3307607"/>
            <a:ext cx="1980551" cy="788034"/>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cxnSp>
        <p:nvCxnSpPr>
          <p:cNvPr id="25" name="Straight Arrow Connector 24"/>
          <p:cNvCxnSpPr/>
          <p:nvPr/>
        </p:nvCxnSpPr>
        <p:spPr>
          <a:xfrm flipH="1">
            <a:off x="3575297" y="3701624"/>
            <a:ext cx="450125" cy="0"/>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2585022" y="4226980"/>
            <a:ext cx="0" cy="656695"/>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sp>
        <p:nvSpPr>
          <p:cNvPr id="27" name="Rectangle 26"/>
          <p:cNvSpPr/>
          <p:nvPr/>
        </p:nvSpPr>
        <p:spPr>
          <a:xfrm>
            <a:off x="1858055" y="5015013"/>
            <a:ext cx="1380443" cy="933912"/>
          </a:xfrm>
          <a:prstGeom prst="rect">
            <a:avLst/>
          </a:prstGeom>
        </p:spPr>
        <p:txBody>
          <a:bodyPr wrap="none">
            <a:spAutoFit/>
          </a:bodyPr>
          <a:lstStyle/>
          <a:p>
            <a:pPr algn="ctr"/>
            <a:r>
              <a:rPr lang="en-US" sz="2400" b="1" dirty="0" smtClean="0">
                <a:solidFill>
                  <a:srgbClr val="0070C0"/>
                </a:solidFill>
                <a:latin typeface="+mj-lt"/>
                <a:ea typeface="Meiryo UI" pitchFamily="50" charset="-128"/>
                <a:cs typeface="Meiryo UI" pitchFamily="50" charset="-128"/>
              </a:rPr>
              <a:t>Ranked</a:t>
            </a:r>
          </a:p>
          <a:p>
            <a:pPr algn="ctr"/>
            <a:r>
              <a:rPr lang="en-US" sz="2400" b="1" dirty="0" smtClean="0">
                <a:solidFill>
                  <a:srgbClr val="0070C0"/>
                </a:solidFill>
                <a:latin typeface="+mj-lt"/>
                <a:ea typeface="Meiryo UI" pitchFamily="50" charset="-128"/>
                <a:cs typeface="Meiryo UI" pitchFamily="50" charset="-128"/>
              </a:rPr>
              <a:t>Instances</a:t>
            </a:r>
            <a:endParaRPr lang="en-US" sz="2400" b="1" dirty="0">
              <a:solidFill>
                <a:srgbClr val="0070C0"/>
              </a:solidFill>
              <a:latin typeface="+mj-lt"/>
              <a:ea typeface="Meiryo UI" pitchFamily="50" charset="-128"/>
              <a:cs typeface="Meiryo UI" pitchFamily="50" charset="-128"/>
            </a:endParaRPr>
          </a:p>
        </p:txBody>
      </p:sp>
      <p:cxnSp>
        <p:nvCxnSpPr>
          <p:cNvPr id="29" name="Straight Arrow Connector 28"/>
          <p:cNvCxnSpPr/>
          <p:nvPr/>
        </p:nvCxnSpPr>
        <p:spPr>
          <a:xfrm>
            <a:off x="1234646" y="1600200"/>
            <a:ext cx="0" cy="3283475"/>
          </a:xfrm>
          <a:prstGeom prst="straightConnector1">
            <a:avLst/>
          </a:prstGeom>
          <a:ln>
            <a:solidFill>
              <a:schemeClr val="tx1"/>
            </a:solidFill>
            <a:headEnd type="arrow"/>
            <a:tailEnd type="arrow" w="lg" len="med"/>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1054596" y="1600200"/>
            <a:ext cx="3601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1054596" y="4883675"/>
            <a:ext cx="3601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Rectangle 31"/>
          <p:cNvSpPr/>
          <p:nvPr/>
        </p:nvSpPr>
        <p:spPr>
          <a:xfrm>
            <a:off x="44415" y="2895601"/>
            <a:ext cx="1250983" cy="830997"/>
          </a:xfrm>
          <a:prstGeom prst="rect">
            <a:avLst/>
          </a:prstGeom>
        </p:spPr>
        <p:txBody>
          <a:bodyPr wrap="none">
            <a:spAutoFit/>
          </a:bodyPr>
          <a:lstStyle/>
          <a:p>
            <a:pPr algn="ctr"/>
            <a:r>
              <a:rPr lang="en-US" sz="2400" dirty="0" smtClean="0">
                <a:latin typeface="+mj-lt"/>
                <a:ea typeface="Meiryo UI" pitchFamily="50" charset="-128"/>
                <a:cs typeface="Meiryo UI" pitchFamily="50" charset="-128"/>
              </a:rPr>
              <a:t>1st</a:t>
            </a:r>
            <a:endParaRPr lang="en-US" sz="2400" dirty="0" smtClean="0">
              <a:latin typeface="+mj-lt"/>
              <a:ea typeface="Meiryo UI" pitchFamily="50" charset="-128"/>
              <a:cs typeface="Meiryo UI" pitchFamily="50" charset="-128"/>
            </a:endParaRPr>
          </a:p>
          <a:p>
            <a:pPr algn="ctr"/>
            <a:r>
              <a:rPr lang="en-US" sz="2400" dirty="0" smtClean="0">
                <a:latin typeface="+mj-lt"/>
                <a:ea typeface="Meiryo UI" pitchFamily="50" charset="-128"/>
                <a:cs typeface="Meiryo UI" pitchFamily="50" charset="-128"/>
              </a:rPr>
              <a:t>iteration</a:t>
            </a:r>
            <a:endParaRPr lang="en-US" sz="2400" dirty="0">
              <a:latin typeface="+mj-lt"/>
              <a:ea typeface="Meiryo UI" pitchFamily="50" charset="-128"/>
              <a:cs typeface="Meiryo UI" pitchFamily="50" charset="-128"/>
            </a:endParaRPr>
          </a:p>
        </p:txBody>
      </p:sp>
      <p:cxnSp>
        <p:nvCxnSpPr>
          <p:cNvPr id="33" name="Straight Arrow Connector 32"/>
          <p:cNvCxnSpPr/>
          <p:nvPr/>
        </p:nvCxnSpPr>
        <p:spPr>
          <a:xfrm>
            <a:off x="1234646" y="4883675"/>
            <a:ext cx="0" cy="525356"/>
          </a:xfrm>
          <a:prstGeom prst="straightConnector1">
            <a:avLst/>
          </a:prstGeom>
          <a:ln>
            <a:solidFill>
              <a:schemeClr val="tx1"/>
            </a:solidFill>
            <a:prstDash val="solid"/>
            <a:headEnd type="arrow"/>
            <a:tailEnd type="none" w="lg" len="med"/>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3575297" y="5409030"/>
            <a:ext cx="450125" cy="0"/>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4205472" y="5015013"/>
            <a:ext cx="553357" cy="518839"/>
          </a:xfrm>
          <a:prstGeom prst="rect">
            <a:avLst/>
          </a:prstGeom>
          <a:noFill/>
        </p:spPr>
        <p:txBody>
          <a:bodyPr wrap="none" rtlCol="0">
            <a:spAutoFit/>
          </a:bodyPr>
          <a:lstStyle/>
          <a:p>
            <a:r>
              <a:rPr lang="en-US" sz="2400" dirty="0" smtClean="0">
                <a:latin typeface="+mj-lt"/>
                <a:ea typeface="Meiryo UI" pitchFamily="50" charset="-128"/>
                <a:cs typeface="Meiryo UI" pitchFamily="50" charset="-128"/>
              </a:rPr>
              <a:t>. . .</a:t>
            </a:r>
            <a:endParaRPr lang="en-US" sz="2400" dirty="0">
              <a:latin typeface="+mj-lt"/>
              <a:ea typeface="Meiryo UI" pitchFamily="50" charset="-128"/>
              <a:cs typeface="Meiryo UI" pitchFamily="50" charset="-128"/>
            </a:endParaRPr>
          </a:p>
        </p:txBody>
      </p:sp>
      <p:cxnSp>
        <p:nvCxnSpPr>
          <p:cNvPr id="36" name="Straight Arrow Connector 35"/>
          <p:cNvCxnSpPr/>
          <p:nvPr/>
        </p:nvCxnSpPr>
        <p:spPr>
          <a:xfrm>
            <a:off x="1234646" y="5277691"/>
            <a:ext cx="0" cy="525356"/>
          </a:xfrm>
          <a:prstGeom prst="straightConnector1">
            <a:avLst/>
          </a:prstGeom>
          <a:ln>
            <a:solidFill>
              <a:schemeClr val="tx1"/>
            </a:solidFill>
            <a:prstDash val="dash"/>
            <a:headEnd type="none"/>
            <a:tailEnd type="none" w="lg" len="med"/>
          </a:ln>
        </p:spPr>
        <p:style>
          <a:lnRef idx="1">
            <a:schemeClr val="accent1"/>
          </a:lnRef>
          <a:fillRef idx="0">
            <a:schemeClr val="accent1"/>
          </a:fillRef>
          <a:effectRef idx="0">
            <a:schemeClr val="accent1"/>
          </a:effectRef>
          <a:fontRef idx="minor">
            <a:schemeClr val="tx1"/>
          </a:fontRef>
        </p:style>
      </p:cxnSp>
      <p:sp>
        <p:nvSpPr>
          <p:cNvPr id="37" name="Freeform 36"/>
          <p:cNvSpPr/>
          <p:nvPr/>
        </p:nvSpPr>
        <p:spPr>
          <a:xfrm flipH="1" flipV="1">
            <a:off x="3395246" y="2519571"/>
            <a:ext cx="4072354" cy="656695"/>
          </a:xfrm>
          <a:custGeom>
            <a:avLst/>
            <a:gdLst>
              <a:gd name="connsiteX0" fmla="*/ 36513 w 3897313"/>
              <a:gd name="connsiteY0" fmla="*/ 0 h 514350"/>
              <a:gd name="connsiteX1" fmla="*/ 122238 w 3897313"/>
              <a:gd name="connsiteY1" fmla="*/ 238125 h 514350"/>
              <a:gd name="connsiteX2" fmla="*/ 769938 w 3897313"/>
              <a:gd name="connsiteY2" fmla="*/ 285750 h 514350"/>
              <a:gd name="connsiteX3" fmla="*/ 3379788 w 3897313"/>
              <a:gd name="connsiteY3" fmla="*/ 352425 h 514350"/>
              <a:gd name="connsiteX4" fmla="*/ 3875088 w 3897313"/>
              <a:gd name="connsiteY4" fmla="*/ 51435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97313" h="514350">
                <a:moveTo>
                  <a:pt x="36513" y="0"/>
                </a:moveTo>
                <a:cubicBezTo>
                  <a:pt x="18256" y="95250"/>
                  <a:pt x="0" y="190500"/>
                  <a:pt x="122238" y="238125"/>
                </a:cubicBezTo>
                <a:cubicBezTo>
                  <a:pt x="244476" y="285750"/>
                  <a:pt x="769938" y="285750"/>
                  <a:pt x="769938" y="285750"/>
                </a:cubicBezTo>
                <a:cubicBezTo>
                  <a:pt x="1312863" y="304800"/>
                  <a:pt x="2862263" y="314325"/>
                  <a:pt x="3379788" y="352425"/>
                </a:cubicBezTo>
                <a:cubicBezTo>
                  <a:pt x="3897313" y="390525"/>
                  <a:pt x="3886200" y="452437"/>
                  <a:pt x="3875088" y="514350"/>
                </a:cubicBezTo>
              </a:path>
            </a:pathLst>
          </a:custGeom>
          <a:ln w="57150">
            <a:solidFill>
              <a:schemeClr val="bg1">
                <a:lumMod val="75000"/>
              </a:schemeClr>
            </a:solidFill>
            <a:headEnd type="arrow"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400">
              <a:latin typeface="+mj-lt"/>
            </a:endParaRPr>
          </a:p>
        </p:txBody>
      </p:sp>
      <p:sp>
        <p:nvSpPr>
          <p:cNvPr id="38" name="Freeform 37"/>
          <p:cNvSpPr/>
          <p:nvPr/>
        </p:nvSpPr>
        <p:spPr>
          <a:xfrm flipV="1">
            <a:off x="3048000" y="4226980"/>
            <a:ext cx="4038271" cy="656695"/>
          </a:xfrm>
          <a:custGeom>
            <a:avLst/>
            <a:gdLst>
              <a:gd name="connsiteX0" fmla="*/ 36513 w 3897313"/>
              <a:gd name="connsiteY0" fmla="*/ 0 h 514350"/>
              <a:gd name="connsiteX1" fmla="*/ 122238 w 3897313"/>
              <a:gd name="connsiteY1" fmla="*/ 238125 h 514350"/>
              <a:gd name="connsiteX2" fmla="*/ 769938 w 3897313"/>
              <a:gd name="connsiteY2" fmla="*/ 285750 h 514350"/>
              <a:gd name="connsiteX3" fmla="*/ 3379788 w 3897313"/>
              <a:gd name="connsiteY3" fmla="*/ 352425 h 514350"/>
              <a:gd name="connsiteX4" fmla="*/ 3875088 w 3897313"/>
              <a:gd name="connsiteY4" fmla="*/ 51435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97313" h="514350">
                <a:moveTo>
                  <a:pt x="36513" y="0"/>
                </a:moveTo>
                <a:cubicBezTo>
                  <a:pt x="18256" y="95250"/>
                  <a:pt x="0" y="190500"/>
                  <a:pt x="122238" y="238125"/>
                </a:cubicBezTo>
                <a:cubicBezTo>
                  <a:pt x="244476" y="285750"/>
                  <a:pt x="769938" y="285750"/>
                  <a:pt x="769938" y="285750"/>
                </a:cubicBezTo>
                <a:cubicBezTo>
                  <a:pt x="1312863" y="304800"/>
                  <a:pt x="2862263" y="314325"/>
                  <a:pt x="3379788" y="352425"/>
                </a:cubicBezTo>
                <a:cubicBezTo>
                  <a:pt x="3897313" y="390525"/>
                  <a:pt x="3886200" y="452437"/>
                  <a:pt x="3875088" y="514350"/>
                </a:cubicBezTo>
              </a:path>
            </a:pathLst>
          </a:custGeom>
          <a:ln w="57150">
            <a:solidFill>
              <a:schemeClr val="bg1">
                <a:lumMod val="75000"/>
              </a:schemeClr>
            </a:solidFill>
            <a:headEnd type="arrow"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400">
              <a:latin typeface="+mj-lt"/>
            </a:endParaRPr>
          </a:p>
        </p:txBody>
      </p:sp>
      <p:sp>
        <p:nvSpPr>
          <p:cNvPr id="45" name="Rectangle 44"/>
          <p:cNvSpPr/>
          <p:nvPr/>
        </p:nvSpPr>
        <p:spPr>
          <a:xfrm>
            <a:off x="44416" y="5015013"/>
            <a:ext cx="1250983" cy="830997"/>
          </a:xfrm>
          <a:prstGeom prst="rect">
            <a:avLst/>
          </a:prstGeom>
        </p:spPr>
        <p:txBody>
          <a:bodyPr wrap="none">
            <a:spAutoFit/>
          </a:bodyPr>
          <a:lstStyle/>
          <a:p>
            <a:pPr algn="ctr"/>
            <a:r>
              <a:rPr lang="en-US" sz="2400" dirty="0" smtClean="0">
                <a:latin typeface="+mj-lt"/>
                <a:ea typeface="Meiryo UI" pitchFamily="50" charset="-128"/>
                <a:cs typeface="Meiryo UI" pitchFamily="50" charset="-128"/>
              </a:rPr>
              <a:t>2nd</a:t>
            </a:r>
            <a:endParaRPr lang="en-US" sz="2400" dirty="0" smtClean="0">
              <a:latin typeface="+mj-lt"/>
              <a:ea typeface="Meiryo UI" pitchFamily="50" charset="-128"/>
              <a:cs typeface="Meiryo UI" pitchFamily="50" charset="-128"/>
            </a:endParaRPr>
          </a:p>
          <a:p>
            <a:pPr algn="ctr"/>
            <a:r>
              <a:rPr lang="en-US" sz="2400" dirty="0" smtClean="0">
                <a:latin typeface="+mj-lt"/>
                <a:ea typeface="Meiryo UI" pitchFamily="50" charset="-128"/>
                <a:cs typeface="Meiryo UI" pitchFamily="50" charset="-128"/>
              </a:rPr>
              <a:t>iteration</a:t>
            </a:r>
            <a:endParaRPr lang="en-US" sz="2400" dirty="0">
              <a:latin typeface="+mj-lt"/>
              <a:ea typeface="Meiryo UI" pitchFamily="50" charset="-128"/>
              <a:cs typeface="Meiryo UI" pitchFamily="50" charset="-128"/>
            </a:endParaRPr>
          </a:p>
        </p:txBody>
      </p:sp>
      <p:sp>
        <p:nvSpPr>
          <p:cNvPr id="39" name="Rectangle 38"/>
          <p:cNvSpPr/>
          <p:nvPr/>
        </p:nvSpPr>
        <p:spPr>
          <a:xfrm>
            <a:off x="0" y="0"/>
            <a:ext cx="9144000" cy="6858000"/>
          </a:xfrm>
          <a:prstGeom prst="rect">
            <a:avLst/>
          </a:prstGeom>
          <a:solidFill>
            <a:schemeClr val="tx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6996248" y="1600200"/>
            <a:ext cx="1980551" cy="788034"/>
          </a:xfrm>
          <a:prstGeom prst="rect">
            <a:avLst/>
          </a:prstGeom>
          <a:solidFill>
            <a:schemeClr val="accent6">
              <a:lumMod val="60000"/>
              <a:lumOff val="40000"/>
            </a:schemeClr>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sp>
        <p:nvSpPr>
          <p:cNvPr id="15" name="Rectangle 14"/>
          <p:cNvSpPr/>
          <p:nvPr/>
        </p:nvSpPr>
        <p:spPr>
          <a:xfrm>
            <a:off x="7287404" y="1600200"/>
            <a:ext cx="1390830" cy="933912"/>
          </a:xfrm>
          <a:prstGeom prst="rect">
            <a:avLst/>
          </a:prstGeom>
        </p:spPr>
        <p:txBody>
          <a:bodyPr wrap="none">
            <a:spAutoFit/>
          </a:bodyPr>
          <a:lstStyle/>
          <a:p>
            <a:pPr algn="ctr"/>
            <a:r>
              <a:rPr lang="en-US" sz="2400" b="1" dirty="0" smtClean="0">
                <a:solidFill>
                  <a:srgbClr val="C00000"/>
                </a:solidFill>
                <a:latin typeface="+mj-lt"/>
                <a:ea typeface="Meiryo UI" pitchFamily="50" charset="-128"/>
                <a:cs typeface="Meiryo UI" pitchFamily="50" charset="-128"/>
              </a:rPr>
              <a:t>Extracted</a:t>
            </a:r>
          </a:p>
          <a:p>
            <a:pPr algn="ctr"/>
            <a:r>
              <a:rPr lang="en-US" sz="2400" b="1" dirty="0" smtClean="0">
                <a:solidFill>
                  <a:srgbClr val="C00000"/>
                </a:solidFill>
                <a:latin typeface="+mj-lt"/>
                <a:ea typeface="Meiryo UI" pitchFamily="50" charset="-128"/>
                <a:cs typeface="Meiryo UI" pitchFamily="50" charset="-128"/>
              </a:rPr>
              <a:t>Patterns</a:t>
            </a:r>
            <a:endParaRPr lang="en-US" sz="2400" b="1" dirty="0">
              <a:solidFill>
                <a:srgbClr val="C00000"/>
              </a:solidFill>
              <a:latin typeface="+mj-lt"/>
              <a:ea typeface="Meiryo UI" pitchFamily="50" charset="-128"/>
              <a:cs typeface="Meiryo UI" pitchFamily="50" charset="-128"/>
            </a:endParaRPr>
          </a:p>
        </p:txBody>
      </p:sp>
      <p:cxnSp>
        <p:nvCxnSpPr>
          <p:cNvPr id="14" name="Straight Arrow Connector 13"/>
          <p:cNvCxnSpPr/>
          <p:nvPr/>
        </p:nvCxnSpPr>
        <p:spPr>
          <a:xfrm>
            <a:off x="6366073" y="1994217"/>
            <a:ext cx="450125" cy="0"/>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4205472" y="1600200"/>
            <a:ext cx="1980551" cy="788034"/>
          </a:xfrm>
          <a:prstGeom prst="rect">
            <a:avLst/>
          </a:prstGeom>
          <a:solidFill>
            <a:srgbClr val="FCFCFE"/>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sp>
        <p:nvSpPr>
          <p:cNvPr id="11" name="Rectangle 10"/>
          <p:cNvSpPr/>
          <p:nvPr/>
        </p:nvSpPr>
        <p:spPr>
          <a:xfrm>
            <a:off x="4475185" y="1748136"/>
            <a:ext cx="1479637" cy="461665"/>
          </a:xfrm>
          <a:prstGeom prst="rect">
            <a:avLst/>
          </a:prstGeom>
        </p:spPr>
        <p:txBody>
          <a:bodyPr wrap="none">
            <a:spAutoFit/>
          </a:bodyPr>
          <a:lstStyle/>
          <a:p>
            <a:pPr algn="ctr"/>
            <a:r>
              <a:rPr lang="en-US" sz="2400" b="1" dirty="0" smtClean="0">
                <a:latin typeface="+mj-lt"/>
                <a:ea typeface="Meiryo UI" pitchFamily="50" charset="-128"/>
                <a:cs typeface="Meiryo UI" pitchFamily="50" charset="-128"/>
              </a:rPr>
              <a:t>Sentences</a:t>
            </a:r>
            <a:endParaRPr lang="en-US" sz="2400" b="1" dirty="0">
              <a:latin typeface="+mj-lt"/>
              <a:ea typeface="Meiryo UI" pitchFamily="50" charset="-128"/>
              <a:cs typeface="Meiryo UI" pitchFamily="50" charset="-128"/>
            </a:endParaRPr>
          </a:p>
        </p:txBody>
      </p:sp>
      <p:sp>
        <p:nvSpPr>
          <p:cNvPr id="40" name="Rounded Rectangular Callout 39"/>
          <p:cNvSpPr/>
          <p:nvPr/>
        </p:nvSpPr>
        <p:spPr>
          <a:xfrm>
            <a:off x="304800" y="2514600"/>
            <a:ext cx="8686800" cy="3962400"/>
          </a:xfrm>
          <a:prstGeom prst="wedgeRoundRectCallout">
            <a:avLst>
              <a:gd name="adj1" fmla="val 22048"/>
              <a:gd name="adj2" fmla="val -58416"/>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Content Placeholder 1"/>
          <p:cNvSpPr txBox="1">
            <a:spLocks/>
          </p:cNvSpPr>
          <p:nvPr/>
        </p:nvSpPr>
        <p:spPr bwMode="auto">
          <a:xfrm>
            <a:off x="609600" y="2895600"/>
            <a:ext cx="8229600" cy="350519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lvl="0" indent="-342900" eaLnBrk="0" hangingPunct="0">
              <a:spcBef>
                <a:spcPct val="20000"/>
              </a:spcBef>
              <a:buClr>
                <a:schemeClr val="accent6">
                  <a:lumMod val="50000"/>
                </a:schemeClr>
              </a:buClr>
              <a:buFont typeface="Wingdings" pitchFamily="2" charset="2"/>
              <a:buChar char="§"/>
            </a:pPr>
            <a:r>
              <a:rPr lang="en-US" sz="3600" dirty="0" smtClean="0">
                <a:latin typeface="+mj-lt"/>
                <a:cs typeface="Arial" pitchFamily="34" charset="0"/>
              </a:rPr>
              <a:t>… brother </a:t>
            </a:r>
            <a:r>
              <a:rPr lang="en-US" sz="3600" dirty="0" smtClean="0">
                <a:latin typeface="+mj-lt"/>
                <a:cs typeface="Arial" pitchFamily="34" charset="0"/>
              </a:rPr>
              <a:t>of </a:t>
            </a:r>
            <a:r>
              <a:rPr lang="en-US" sz="3600" b="1" dirty="0" smtClean="0">
                <a:solidFill>
                  <a:schemeClr val="tx2">
                    <a:lumMod val="60000"/>
                    <a:lumOff val="40000"/>
                  </a:schemeClr>
                </a:solidFill>
                <a:latin typeface="+mj-lt"/>
                <a:cs typeface="Arial" pitchFamily="34" charset="0"/>
              </a:rPr>
              <a:t>X</a:t>
            </a:r>
            <a:r>
              <a:rPr lang="en-US" sz="3600" dirty="0" smtClean="0">
                <a:latin typeface="+mj-lt"/>
                <a:cs typeface="Arial" pitchFamily="34" charset="0"/>
              </a:rPr>
              <a:t>, </a:t>
            </a:r>
            <a:r>
              <a:rPr lang="en-US" sz="3600" dirty="0" smtClean="0">
                <a:latin typeface="+mj-lt"/>
                <a:cs typeface="Arial" pitchFamily="34" charset="0"/>
              </a:rPr>
              <a:t>the assassin of </a:t>
            </a:r>
            <a:r>
              <a:rPr lang="en-US" sz="3600" b="1" dirty="0" smtClean="0">
                <a:solidFill>
                  <a:schemeClr val="tx2">
                    <a:lumMod val="60000"/>
                    <a:lumOff val="40000"/>
                  </a:schemeClr>
                </a:solidFill>
                <a:latin typeface="+mj-lt"/>
                <a:cs typeface="Arial" pitchFamily="34" charset="0"/>
              </a:rPr>
              <a:t>Y</a:t>
            </a:r>
            <a:r>
              <a:rPr lang="en-US" sz="3600" b="1" dirty="0" smtClean="0">
                <a:latin typeface="+mj-lt"/>
                <a:cs typeface="Arial" pitchFamily="34" charset="0"/>
              </a:rPr>
              <a:t>.</a:t>
            </a:r>
          </a:p>
          <a:p>
            <a:pPr marL="342900" lvl="0" indent="-342900" eaLnBrk="0" hangingPunct="0">
              <a:spcBef>
                <a:spcPct val="20000"/>
              </a:spcBef>
              <a:buClr>
                <a:schemeClr val="accent6">
                  <a:lumMod val="50000"/>
                </a:schemeClr>
              </a:buClr>
              <a:buFont typeface="Wingdings" pitchFamily="2" charset="2"/>
              <a:buChar char="§"/>
            </a:pPr>
            <a:r>
              <a:rPr lang="en-US" sz="3600" b="1" dirty="0" smtClean="0">
                <a:solidFill>
                  <a:schemeClr val="tx2">
                    <a:lumMod val="60000"/>
                    <a:lumOff val="40000"/>
                  </a:schemeClr>
                </a:solidFill>
                <a:latin typeface="+mj-lt"/>
                <a:cs typeface="Arial" pitchFamily="34" charset="0"/>
              </a:rPr>
              <a:t>                       X</a:t>
            </a:r>
            <a:r>
              <a:rPr lang="en-US" sz="3600" dirty="0" smtClean="0">
                <a:latin typeface="+mj-lt"/>
                <a:cs typeface="Arial" pitchFamily="34" charset="0"/>
              </a:rPr>
              <a:t>, </a:t>
            </a:r>
            <a:r>
              <a:rPr lang="en-US" sz="3600" dirty="0" smtClean="0">
                <a:latin typeface="+mj-lt"/>
                <a:cs typeface="Arial" pitchFamily="34" charset="0"/>
              </a:rPr>
              <a:t>the assassin of</a:t>
            </a:r>
            <a:r>
              <a:rPr lang="en-US" sz="3600" dirty="0" smtClean="0">
                <a:solidFill>
                  <a:schemeClr val="tx2">
                    <a:lumMod val="60000"/>
                    <a:lumOff val="40000"/>
                  </a:schemeClr>
                </a:solidFill>
                <a:latin typeface="+mj-lt"/>
                <a:cs typeface="Arial" pitchFamily="34" charset="0"/>
              </a:rPr>
              <a:t> </a:t>
            </a:r>
            <a:r>
              <a:rPr lang="en-US" sz="3600" b="1" dirty="0" smtClean="0">
                <a:solidFill>
                  <a:schemeClr val="tx2">
                    <a:lumMod val="60000"/>
                    <a:lumOff val="40000"/>
                  </a:schemeClr>
                </a:solidFill>
                <a:latin typeface="+mj-lt"/>
                <a:cs typeface="Arial" pitchFamily="34" charset="0"/>
              </a:rPr>
              <a:t>Y</a:t>
            </a:r>
            <a:r>
              <a:rPr lang="en-US" sz="3600" dirty="0" smtClean="0">
                <a:latin typeface="+mj-lt"/>
                <a:cs typeface="Arial" pitchFamily="34" charset="0"/>
              </a:rPr>
              <a:t>, was</a:t>
            </a:r>
            <a:endParaRPr lang="en-US" sz="3600" dirty="0" smtClean="0">
              <a:latin typeface="+mj-lt"/>
              <a:cs typeface="Arial" pitchFamily="34" charset="0"/>
            </a:endParaRPr>
          </a:p>
          <a:p>
            <a:pPr marL="342900" lvl="0" indent="-342900" eaLnBrk="0" hangingPunct="0">
              <a:spcBef>
                <a:spcPct val="20000"/>
              </a:spcBef>
              <a:buClr>
                <a:schemeClr val="accent6">
                  <a:lumMod val="50000"/>
                </a:schemeClr>
              </a:buClr>
              <a:buFont typeface="Wingdings" pitchFamily="2" charset="2"/>
              <a:buChar char="§"/>
            </a:pPr>
            <a:r>
              <a:rPr lang="en-US" sz="3600" dirty="0" smtClean="0">
                <a:latin typeface="+mj-lt"/>
                <a:cs typeface="Arial" pitchFamily="34" charset="0"/>
              </a:rPr>
              <a:t>     …team </a:t>
            </a:r>
            <a:r>
              <a:rPr lang="en-US" sz="3600" dirty="0" smtClean="0">
                <a:latin typeface="+mj-lt"/>
                <a:cs typeface="Arial" pitchFamily="34" charset="0"/>
              </a:rPr>
              <a:t>of </a:t>
            </a:r>
            <a:r>
              <a:rPr lang="en-US" sz="3600" b="1" dirty="0" smtClean="0">
                <a:solidFill>
                  <a:schemeClr val="tx2">
                    <a:lumMod val="60000"/>
                    <a:lumOff val="40000"/>
                  </a:schemeClr>
                </a:solidFill>
                <a:latin typeface="+mj-lt"/>
                <a:cs typeface="Arial" pitchFamily="34" charset="0"/>
              </a:rPr>
              <a:t>X</a:t>
            </a:r>
            <a:r>
              <a:rPr lang="en-US" sz="3600" dirty="0" smtClean="0">
                <a:latin typeface="+mj-lt"/>
                <a:cs typeface="Arial" pitchFamily="34" charset="0"/>
              </a:rPr>
              <a:t>, </a:t>
            </a:r>
            <a:r>
              <a:rPr lang="en-US" sz="3600" dirty="0" smtClean="0">
                <a:latin typeface="+mj-lt"/>
                <a:cs typeface="Arial" pitchFamily="34" charset="0"/>
              </a:rPr>
              <a:t>the assassin of </a:t>
            </a:r>
            <a:r>
              <a:rPr lang="en-US" sz="3600" b="1" dirty="0" smtClean="0">
                <a:solidFill>
                  <a:schemeClr val="tx2">
                    <a:lumMod val="60000"/>
                    <a:lumOff val="40000"/>
                  </a:schemeClr>
                </a:solidFill>
                <a:latin typeface="+mj-lt"/>
                <a:cs typeface="Arial" pitchFamily="34" charset="0"/>
              </a:rPr>
              <a:t>Y</a:t>
            </a:r>
            <a:r>
              <a:rPr lang="en-US" sz="3600" dirty="0" smtClean="0">
                <a:latin typeface="+mj-lt"/>
                <a:cs typeface="Arial" pitchFamily="34" charset="0"/>
              </a:rPr>
              <a: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r>
              <a:rPr lang="en-US" altLang="ja-JP" dirty="0"/>
              <a:t>LREC 2012, May 24</a:t>
            </a:r>
            <a:r>
              <a:rPr lang="en-US" altLang="ja-JP" baseline="30000" dirty="0"/>
              <a:t>th</a:t>
            </a:r>
            <a:r>
              <a:rPr lang="en-US" altLang="ja-JP" dirty="0"/>
              <a:t>, 2012</a:t>
            </a:r>
          </a:p>
        </p:txBody>
      </p:sp>
      <p:sp>
        <p:nvSpPr>
          <p:cNvPr id="5" name="Slide Number Placeholder 4"/>
          <p:cNvSpPr>
            <a:spLocks noGrp="1"/>
          </p:cNvSpPr>
          <p:nvPr>
            <p:ph type="sldNum" sz="quarter" idx="11"/>
          </p:nvPr>
        </p:nvSpPr>
        <p:spPr/>
        <p:txBody>
          <a:bodyPr/>
          <a:lstStyle/>
          <a:p>
            <a:pPr>
              <a:defRPr/>
            </a:pPr>
            <a:fld id="{51819DF2-A324-415D-B3D8-F344AD0BFA0D}" type="slidenum">
              <a:rPr lang="ja-JP" altLang="en-US" smtClean="0"/>
              <a:pPr>
                <a:defRPr/>
              </a:pPr>
              <a:t>2</a:t>
            </a:fld>
            <a:endParaRPr lang="en-US" altLang="ja-JP" dirty="0"/>
          </a:p>
        </p:txBody>
      </p:sp>
      <p:sp>
        <p:nvSpPr>
          <p:cNvPr id="6" name="Footer Placeholder 5"/>
          <p:cNvSpPr>
            <a:spLocks noGrp="1"/>
          </p:cNvSpPr>
          <p:nvPr>
            <p:ph type="ftr" sz="quarter" idx="12"/>
          </p:nvPr>
        </p:nvSpPr>
        <p:spPr/>
        <p:txBody>
          <a:bodyPr/>
          <a:lstStyle/>
          <a:p>
            <a:pPr>
              <a:defRPr/>
            </a:pPr>
            <a:endParaRPr lang="ja-JP" altLang="en-US"/>
          </a:p>
        </p:txBody>
      </p:sp>
      <p:sp>
        <p:nvSpPr>
          <p:cNvPr id="8" name="Content Placeholder 1"/>
          <p:cNvSpPr>
            <a:spLocks noGrp="1"/>
          </p:cNvSpPr>
          <p:nvPr>
            <p:ph idx="1"/>
          </p:nvPr>
        </p:nvSpPr>
        <p:spPr>
          <a:xfrm>
            <a:off x="457200" y="990600"/>
            <a:ext cx="8229600" cy="5135563"/>
          </a:xfrm>
        </p:spPr>
        <p:txBody>
          <a:bodyPr/>
          <a:lstStyle/>
          <a:p>
            <a:r>
              <a:rPr lang="en-US" sz="3600" b="1" dirty="0" smtClean="0">
                <a:latin typeface="+mn-lt"/>
              </a:rPr>
              <a:t>John </a:t>
            </a:r>
            <a:r>
              <a:rPr lang="en-US" sz="3600" b="1" i="1" dirty="0" smtClean="0">
                <a:solidFill>
                  <a:srgbClr val="C00000"/>
                </a:solidFill>
                <a:latin typeface="+mn-lt"/>
              </a:rPr>
              <a:t>killed</a:t>
            </a:r>
            <a:r>
              <a:rPr lang="en-US" sz="3600" b="1" dirty="0" smtClean="0">
                <a:latin typeface="+mn-lt"/>
              </a:rPr>
              <a:t> </a:t>
            </a:r>
            <a:r>
              <a:rPr lang="en-US" sz="3600" b="1" dirty="0" smtClean="0">
                <a:latin typeface="+mn-lt"/>
              </a:rPr>
              <a:t>Mary.</a:t>
            </a:r>
            <a:endParaRPr lang="en-US" sz="3600" b="1" dirty="0" smtClean="0">
              <a:latin typeface="+mn-lt"/>
            </a:endParaRPr>
          </a:p>
        </p:txBody>
      </p:sp>
      <p:sp>
        <p:nvSpPr>
          <p:cNvPr id="10" name="Title 2"/>
          <p:cNvSpPr>
            <a:spLocks noGrp="1"/>
          </p:cNvSpPr>
          <p:nvPr>
            <p:ph type="title"/>
          </p:nvPr>
        </p:nvSpPr>
        <p:spPr>
          <a:xfrm>
            <a:off x="228600" y="258762"/>
            <a:ext cx="8610600" cy="808038"/>
          </a:xfrm>
        </p:spPr>
        <p:txBody>
          <a:bodyPr/>
          <a:lstStyle/>
          <a:p>
            <a:r>
              <a:rPr lang="en-US" sz="3200" dirty="0" smtClean="0"/>
              <a:t>Can a machine recognize the meaning similarity?</a:t>
            </a:r>
            <a:endParaRPr lang="en-US" sz="32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Rectangle 58"/>
          <p:cNvSpPr/>
          <p:nvPr/>
        </p:nvSpPr>
        <p:spPr>
          <a:xfrm>
            <a:off x="228600" y="914400"/>
            <a:ext cx="4924938" cy="523220"/>
          </a:xfrm>
          <a:prstGeom prst="rect">
            <a:avLst/>
          </a:prstGeom>
        </p:spPr>
        <p:txBody>
          <a:bodyPr wrap="none">
            <a:spAutoFit/>
          </a:bodyPr>
          <a:lstStyle/>
          <a:p>
            <a:pPr marL="342900" lvl="0" indent="-342900" eaLnBrk="0" hangingPunct="0">
              <a:spcBef>
                <a:spcPct val="20000"/>
              </a:spcBef>
              <a:buClr>
                <a:schemeClr val="accent6">
                  <a:lumMod val="50000"/>
                </a:schemeClr>
              </a:buClr>
            </a:pPr>
            <a:r>
              <a:rPr lang="en-US" sz="2800" b="1" dirty="0" smtClean="0">
                <a:latin typeface="+mj-lt"/>
                <a:cs typeface="Arial" pitchFamily="34" charset="0"/>
              </a:rPr>
              <a:t>Extract </a:t>
            </a:r>
            <a:r>
              <a:rPr lang="en-US" sz="2800" b="1" dirty="0" smtClean="0">
                <a:solidFill>
                  <a:srgbClr val="C00000"/>
                </a:solidFill>
                <a:latin typeface="+mj-lt"/>
                <a:cs typeface="Arial" pitchFamily="34" charset="0"/>
              </a:rPr>
              <a:t>patterns</a:t>
            </a:r>
            <a:r>
              <a:rPr lang="en-US" sz="2800" b="1" dirty="0" smtClean="0">
                <a:latin typeface="+mj-lt"/>
                <a:cs typeface="Arial" pitchFamily="34" charset="0"/>
              </a:rPr>
              <a:t> from sentences</a:t>
            </a:r>
            <a:endParaRPr lang="en-US" sz="2800" b="1" i="1" dirty="0" smtClean="0">
              <a:solidFill>
                <a:schemeClr val="tx2">
                  <a:lumMod val="60000"/>
                  <a:lumOff val="40000"/>
                </a:schemeClr>
              </a:solidFill>
              <a:latin typeface="+mj-lt"/>
              <a:cs typeface="Arial" pitchFamily="34" charset="0"/>
            </a:endParaRPr>
          </a:p>
        </p:txBody>
      </p:sp>
      <p:sp>
        <p:nvSpPr>
          <p:cNvPr id="3" name="Title 2"/>
          <p:cNvSpPr>
            <a:spLocks noGrp="1"/>
          </p:cNvSpPr>
          <p:nvPr>
            <p:ph type="title"/>
          </p:nvPr>
        </p:nvSpPr>
        <p:spPr>
          <a:xfrm>
            <a:off x="228600" y="258762"/>
            <a:ext cx="8610600" cy="808038"/>
          </a:xfrm>
        </p:spPr>
        <p:txBody>
          <a:bodyPr/>
          <a:lstStyle/>
          <a:p>
            <a:r>
              <a:rPr lang="en-US" dirty="0" smtClean="0"/>
              <a:t>Bootstrap </a:t>
            </a:r>
            <a:r>
              <a:rPr lang="en-US" dirty="0" smtClean="0"/>
              <a:t>Learning Algorithm</a:t>
            </a:r>
            <a:endParaRPr lang="en-US" dirty="0"/>
          </a:p>
        </p:txBody>
      </p:sp>
      <p:sp>
        <p:nvSpPr>
          <p:cNvPr id="4" name="Date Placeholder 3"/>
          <p:cNvSpPr>
            <a:spLocks noGrp="1"/>
          </p:cNvSpPr>
          <p:nvPr>
            <p:ph type="dt" sz="half" idx="10"/>
          </p:nvPr>
        </p:nvSpPr>
        <p:spPr/>
        <p:txBody>
          <a:bodyPr/>
          <a:lstStyle/>
          <a:p>
            <a:pPr>
              <a:defRPr/>
            </a:pPr>
            <a:r>
              <a:rPr lang="en-US" altLang="ja-JP" dirty="0">
                <a:latin typeface="+mj-lt"/>
              </a:rPr>
              <a:t>LREC 2012, May 24</a:t>
            </a:r>
            <a:r>
              <a:rPr lang="en-US" altLang="ja-JP" baseline="30000" dirty="0">
                <a:latin typeface="+mj-lt"/>
              </a:rPr>
              <a:t>th</a:t>
            </a:r>
            <a:r>
              <a:rPr lang="en-US" altLang="ja-JP" dirty="0">
                <a:latin typeface="+mj-lt"/>
              </a:rPr>
              <a:t>, 2012</a:t>
            </a:r>
          </a:p>
        </p:txBody>
      </p:sp>
      <p:sp>
        <p:nvSpPr>
          <p:cNvPr id="5" name="Slide Number Placeholder 4"/>
          <p:cNvSpPr>
            <a:spLocks noGrp="1"/>
          </p:cNvSpPr>
          <p:nvPr>
            <p:ph type="sldNum" sz="quarter" idx="11"/>
          </p:nvPr>
        </p:nvSpPr>
        <p:spPr/>
        <p:txBody>
          <a:bodyPr/>
          <a:lstStyle/>
          <a:p>
            <a:pPr>
              <a:defRPr/>
            </a:pPr>
            <a:fld id="{51819DF2-A324-415D-B3D8-F344AD0BFA0D}" type="slidenum">
              <a:rPr lang="ja-JP" altLang="en-US" smtClean="0">
                <a:latin typeface="+mj-lt"/>
              </a:rPr>
              <a:pPr>
                <a:defRPr/>
              </a:pPr>
              <a:t>20</a:t>
            </a:fld>
            <a:endParaRPr lang="en-US" altLang="ja-JP">
              <a:latin typeface="+mj-lt"/>
            </a:endParaRPr>
          </a:p>
        </p:txBody>
      </p:sp>
      <p:sp>
        <p:nvSpPr>
          <p:cNvPr id="6" name="Footer Placeholder 5"/>
          <p:cNvSpPr>
            <a:spLocks noGrp="1"/>
          </p:cNvSpPr>
          <p:nvPr>
            <p:ph type="ftr" sz="quarter" idx="12"/>
          </p:nvPr>
        </p:nvSpPr>
        <p:spPr/>
        <p:txBody>
          <a:bodyPr/>
          <a:lstStyle/>
          <a:p>
            <a:pPr>
              <a:defRPr/>
            </a:pPr>
            <a:endParaRPr lang="ja-JP" altLang="en-US">
              <a:latin typeface="+mj-lt"/>
            </a:endParaRPr>
          </a:p>
        </p:txBody>
      </p:sp>
      <p:sp>
        <p:nvSpPr>
          <p:cNvPr id="19" name="Rectangle 18"/>
          <p:cNvSpPr/>
          <p:nvPr/>
        </p:nvSpPr>
        <p:spPr>
          <a:xfrm>
            <a:off x="6996248" y="3307607"/>
            <a:ext cx="1980551" cy="788034"/>
          </a:xfrm>
          <a:prstGeom prst="rect">
            <a:avLst/>
          </a:prstGeom>
          <a:solidFill>
            <a:schemeClr val="accent6">
              <a:lumMod val="60000"/>
              <a:lumOff val="40000"/>
            </a:schemeClr>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sp>
        <p:nvSpPr>
          <p:cNvPr id="9" name="Rectangle 8"/>
          <p:cNvSpPr/>
          <p:nvPr/>
        </p:nvSpPr>
        <p:spPr>
          <a:xfrm>
            <a:off x="1684771" y="1600200"/>
            <a:ext cx="1728481" cy="788034"/>
          </a:xfrm>
          <a:prstGeom prst="rect">
            <a:avLst/>
          </a:prstGeom>
          <a:solidFill>
            <a:schemeClr val="accent1">
              <a:lumMod val="20000"/>
              <a:lumOff val="80000"/>
            </a:schemeClr>
          </a:solidFill>
          <a:ln w="28575">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mj-lt"/>
            </a:endParaRPr>
          </a:p>
        </p:txBody>
      </p:sp>
      <p:sp>
        <p:nvSpPr>
          <p:cNvPr id="22" name="Rectangle 21"/>
          <p:cNvSpPr/>
          <p:nvPr/>
        </p:nvSpPr>
        <p:spPr>
          <a:xfrm>
            <a:off x="1684771" y="3307607"/>
            <a:ext cx="1728481" cy="788034"/>
          </a:xfrm>
          <a:prstGeom prst="rect">
            <a:avLst/>
          </a:prstGeom>
          <a:solidFill>
            <a:schemeClr val="accent1">
              <a:lumMod val="20000"/>
              <a:lumOff val="80000"/>
            </a:schemeClr>
          </a:solidFill>
          <a:ln w="28575">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sp>
        <p:nvSpPr>
          <p:cNvPr id="28" name="Rectangle 27"/>
          <p:cNvSpPr/>
          <p:nvPr/>
        </p:nvSpPr>
        <p:spPr>
          <a:xfrm>
            <a:off x="1684771" y="5015013"/>
            <a:ext cx="1728481" cy="788034"/>
          </a:xfrm>
          <a:prstGeom prst="rect">
            <a:avLst/>
          </a:prstGeom>
          <a:solidFill>
            <a:schemeClr val="accent1">
              <a:lumMod val="20000"/>
              <a:lumOff val="80000"/>
            </a:schemeClr>
          </a:solidFill>
          <a:ln w="28575">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sp>
        <p:nvSpPr>
          <p:cNvPr id="8" name="Rectangle 7"/>
          <p:cNvSpPr/>
          <p:nvPr/>
        </p:nvSpPr>
        <p:spPr>
          <a:xfrm>
            <a:off x="1888906" y="1600200"/>
            <a:ext cx="1380443" cy="830997"/>
          </a:xfrm>
          <a:prstGeom prst="rect">
            <a:avLst/>
          </a:prstGeom>
        </p:spPr>
        <p:txBody>
          <a:bodyPr wrap="none">
            <a:spAutoFit/>
          </a:bodyPr>
          <a:lstStyle/>
          <a:p>
            <a:pPr algn="ctr"/>
            <a:r>
              <a:rPr lang="en-US" sz="2400" b="1" dirty="0" smtClean="0">
                <a:solidFill>
                  <a:srgbClr val="0070C0"/>
                </a:solidFill>
                <a:latin typeface="+mj-lt"/>
                <a:ea typeface="Meiryo UI" pitchFamily="50" charset="-128"/>
                <a:cs typeface="Meiryo UI" pitchFamily="50" charset="-128"/>
              </a:rPr>
              <a:t>Seed</a:t>
            </a:r>
            <a:endParaRPr lang="en-US" sz="2400" b="1" dirty="0" smtClean="0">
              <a:solidFill>
                <a:srgbClr val="0070C0"/>
              </a:solidFill>
              <a:latin typeface="+mj-lt"/>
              <a:ea typeface="Meiryo UI" pitchFamily="50" charset="-128"/>
              <a:cs typeface="Meiryo UI" pitchFamily="50" charset="-128"/>
            </a:endParaRPr>
          </a:p>
          <a:p>
            <a:pPr algn="ctr"/>
            <a:r>
              <a:rPr lang="en-US" sz="2400" b="1" dirty="0" smtClean="0">
                <a:solidFill>
                  <a:srgbClr val="0070C0"/>
                </a:solidFill>
                <a:latin typeface="+mj-lt"/>
                <a:ea typeface="Meiryo UI" pitchFamily="50" charset="-128"/>
                <a:cs typeface="Meiryo UI" pitchFamily="50" charset="-128"/>
              </a:rPr>
              <a:t>Instances</a:t>
            </a:r>
            <a:endParaRPr lang="en-US" sz="2400" b="1" dirty="0">
              <a:solidFill>
                <a:srgbClr val="0070C0"/>
              </a:solidFill>
              <a:latin typeface="+mj-lt"/>
              <a:ea typeface="Meiryo UI" pitchFamily="50" charset="-128"/>
              <a:cs typeface="Meiryo UI" pitchFamily="50" charset="-128"/>
            </a:endParaRPr>
          </a:p>
        </p:txBody>
      </p:sp>
      <p:cxnSp>
        <p:nvCxnSpPr>
          <p:cNvPr id="13" name="Straight Arrow Connector 12"/>
          <p:cNvCxnSpPr/>
          <p:nvPr/>
        </p:nvCxnSpPr>
        <p:spPr>
          <a:xfrm>
            <a:off x="3575297" y="1994217"/>
            <a:ext cx="450125" cy="0"/>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7986524" y="2519573"/>
            <a:ext cx="0" cy="656695"/>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7383778" y="3280732"/>
            <a:ext cx="1252010" cy="933912"/>
          </a:xfrm>
          <a:prstGeom prst="rect">
            <a:avLst/>
          </a:prstGeom>
        </p:spPr>
        <p:txBody>
          <a:bodyPr wrap="none">
            <a:spAutoFit/>
          </a:bodyPr>
          <a:lstStyle/>
          <a:p>
            <a:pPr algn="ctr"/>
            <a:r>
              <a:rPr lang="en-US" sz="2400" b="1" dirty="0" smtClean="0">
                <a:solidFill>
                  <a:srgbClr val="C00000"/>
                </a:solidFill>
                <a:latin typeface="+mj-lt"/>
                <a:ea typeface="Meiryo UI" pitchFamily="50" charset="-128"/>
                <a:cs typeface="Meiryo UI" pitchFamily="50" charset="-128"/>
              </a:rPr>
              <a:t>Ranked</a:t>
            </a:r>
          </a:p>
          <a:p>
            <a:pPr algn="ctr"/>
            <a:r>
              <a:rPr lang="en-US" sz="2400" b="1" dirty="0" smtClean="0">
                <a:solidFill>
                  <a:srgbClr val="C00000"/>
                </a:solidFill>
                <a:latin typeface="+mj-lt"/>
                <a:ea typeface="Meiryo UI" pitchFamily="50" charset="-128"/>
                <a:cs typeface="Meiryo UI" pitchFamily="50" charset="-128"/>
              </a:rPr>
              <a:t>Patterns</a:t>
            </a:r>
            <a:endParaRPr lang="en-US" sz="2400" b="1" dirty="0">
              <a:solidFill>
                <a:srgbClr val="C00000"/>
              </a:solidFill>
              <a:latin typeface="+mj-lt"/>
              <a:ea typeface="Meiryo UI" pitchFamily="50" charset="-128"/>
              <a:cs typeface="Meiryo UI" pitchFamily="50" charset="-128"/>
            </a:endParaRPr>
          </a:p>
        </p:txBody>
      </p:sp>
      <p:cxnSp>
        <p:nvCxnSpPr>
          <p:cNvPr id="20" name="Straight Arrow Connector 19"/>
          <p:cNvCxnSpPr/>
          <p:nvPr/>
        </p:nvCxnSpPr>
        <p:spPr>
          <a:xfrm flipH="1">
            <a:off x="6366073" y="3701624"/>
            <a:ext cx="450125" cy="0"/>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1883710" y="3307605"/>
            <a:ext cx="1390830" cy="933912"/>
          </a:xfrm>
          <a:prstGeom prst="rect">
            <a:avLst/>
          </a:prstGeom>
        </p:spPr>
        <p:txBody>
          <a:bodyPr wrap="none">
            <a:spAutoFit/>
          </a:bodyPr>
          <a:lstStyle/>
          <a:p>
            <a:pPr algn="ctr"/>
            <a:r>
              <a:rPr lang="en-US" sz="2400" b="1" dirty="0" smtClean="0">
                <a:solidFill>
                  <a:srgbClr val="0070C0"/>
                </a:solidFill>
                <a:latin typeface="+mj-lt"/>
                <a:ea typeface="Meiryo UI" pitchFamily="50" charset="-128"/>
                <a:cs typeface="Meiryo UI" pitchFamily="50" charset="-128"/>
              </a:rPr>
              <a:t>Extracted</a:t>
            </a:r>
            <a:br>
              <a:rPr lang="en-US" sz="2400" b="1" dirty="0" smtClean="0">
                <a:solidFill>
                  <a:srgbClr val="0070C0"/>
                </a:solidFill>
                <a:latin typeface="+mj-lt"/>
                <a:ea typeface="Meiryo UI" pitchFamily="50" charset="-128"/>
                <a:cs typeface="Meiryo UI" pitchFamily="50" charset="-128"/>
              </a:rPr>
            </a:br>
            <a:r>
              <a:rPr lang="en-US" sz="2400" b="1" dirty="0" smtClean="0">
                <a:solidFill>
                  <a:srgbClr val="0070C0"/>
                </a:solidFill>
                <a:latin typeface="+mj-lt"/>
                <a:ea typeface="Meiryo UI" pitchFamily="50" charset="-128"/>
                <a:cs typeface="Meiryo UI" pitchFamily="50" charset="-128"/>
              </a:rPr>
              <a:t>Instances</a:t>
            </a:r>
            <a:endParaRPr lang="en-US" sz="2400" b="1" dirty="0">
              <a:solidFill>
                <a:srgbClr val="0070C0"/>
              </a:solidFill>
              <a:latin typeface="+mj-lt"/>
              <a:ea typeface="Meiryo UI" pitchFamily="50" charset="-128"/>
              <a:cs typeface="Meiryo UI" pitchFamily="50" charset="-128"/>
            </a:endParaRPr>
          </a:p>
        </p:txBody>
      </p:sp>
      <p:sp>
        <p:nvSpPr>
          <p:cNvPr id="23" name="Rectangle 22"/>
          <p:cNvSpPr/>
          <p:nvPr/>
        </p:nvSpPr>
        <p:spPr>
          <a:xfrm>
            <a:off x="4458683" y="3460532"/>
            <a:ext cx="1479637" cy="461665"/>
          </a:xfrm>
          <a:prstGeom prst="rect">
            <a:avLst/>
          </a:prstGeom>
        </p:spPr>
        <p:txBody>
          <a:bodyPr wrap="none">
            <a:spAutoFit/>
          </a:bodyPr>
          <a:lstStyle/>
          <a:p>
            <a:pPr algn="ctr"/>
            <a:r>
              <a:rPr lang="en-US" sz="2400" b="1" dirty="0" smtClean="0">
                <a:latin typeface="+mj-lt"/>
                <a:ea typeface="Meiryo UI" pitchFamily="50" charset="-128"/>
                <a:cs typeface="Meiryo UI" pitchFamily="50" charset="-128"/>
              </a:rPr>
              <a:t>Sentences</a:t>
            </a:r>
            <a:endParaRPr lang="en-US" sz="2400" b="1" dirty="0">
              <a:latin typeface="+mj-lt"/>
              <a:ea typeface="Meiryo UI" pitchFamily="50" charset="-128"/>
              <a:cs typeface="Meiryo UI" pitchFamily="50" charset="-128"/>
            </a:endParaRPr>
          </a:p>
        </p:txBody>
      </p:sp>
      <p:sp>
        <p:nvSpPr>
          <p:cNvPr id="24" name="Rectangle 23"/>
          <p:cNvSpPr/>
          <p:nvPr/>
        </p:nvSpPr>
        <p:spPr>
          <a:xfrm>
            <a:off x="4205472" y="3307607"/>
            <a:ext cx="1980551" cy="788034"/>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cxnSp>
        <p:nvCxnSpPr>
          <p:cNvPr id="25" name="Straight Arrow Connector 24"/>
          <p:cNvCxnSpPr/>
          <p:nvPr/>
        </p:nvCxnSpPr>
        <p:spPr>
          <a:xfrm flipH="1">
            <a:off x="3575297" y="3701624"/>
            <a:ext cx="450125" cy="0"/>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2585022" y="4226980"/>
            <a:ext cx="0" cy="656695"/>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sp>
        <p:nvSpPr>
          <p:cNvPr id="27" name="Rectangle 26"/>
          <p:cNvSpPr/>
          <p:nvPr/>
        </p:nvSpPr>
        <p:spPr>
          <a:xfrm>
            <a:off x="1858055" y="5015013"/>
            <a:ext cx="1380443" cy="933912"/>
          </a:xfrm>
          <a:prstGeom prst="rect">
            <a:avLst/>
          </a:prstGeom>
        </p:spPr>
        <p:txBody>
          <a:bodyPr wrap="none">
            <a:spAutoFit/>
          </a:bodyPr>
          <a:lstStyle/>
          <a:p>
            <a:pPr algn="ctr"/>
            <a:r>
              <a:rPr lang="en-US" sz="2400" b="1" dirty="0" smtClean="0">
                <a:solidFill>
                  <a:srgbClr val="0070C0"/>
                </a:solidFill>
                <a:latin typeface="+mj-lt"/>
                <a:ea typeface="Meiryo UI" pitchFamily="50" charset="-128"/>
                <a:cs typeface="Meiryo UI" pitchFamily="50" charset="-128"/>
              </a:rPr>
              <a:t>Ranked</a:t>
            </a:r>
          </a:p>
          <a:p>
            <a:pPr algn="ctr"/>
            <a:r>
              <a:rPr lang="en-US" sz="2400" b="1" dirty="0" smtClean="0">
                <a:solidFill>
                  <a:srgbClr val="0070C0"/>
                </a:solidFill>
                <a:latin typeface="+mj-lt"/>
                <a:ea typeface="Meiryo UI" pitchFamily="50" charset="-128"/>
                <a:cs typeface="Meiryo UI" pitchFamily="50" charset="-128"/>
              </a:rPr>
              <a:t>Instances</a:t>
            </a:r>
            <a:endParaRPr lang="en-US" sz="2400" b="1" dirty="0">
              <a:solidFill>
                <a:srgbClr val="0070C0"/>
              </a:solidFill>
              <a:latin typeface="+mj-lt"/>
              <a:ea typeface="Meiryo UI" pitchFamily="50" charset="-128"/>
              <a:cs typeface="Meiryo UI" pitchFamily="50" charset="-128"/>
            </a:endParaRPr>
          </a:p>
        </p:txBody>
      </p:sp>
      <p:cxnSp>
        <p:nvCxnSpPr>
          <p:cNvPr id="29" name="Straight Arrow Connector 28"/>
          <p:cNvCxnSpPr/>
          <p:nvPr/>
        </p:nvCxnSpPr>
        <p:spPr>
          <a:xfrm>
            <a:off x="1234646" y="1600200"/>
            <a:ext cx="0" cy="3283475"/>
          </a:xfrm>
          <a:prstGeom prst="straightConnector1">
            <a:avLst/>
          </a:prstGeom>
          <a:ln>
            <a:solidFill>
              <a:schemeClr val="tx1"/>
            </a:solidFill>
            <a:headEnd type="arrow"/>
            <a:tailEnd type="arrow" w="lg" len="med"/>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1054596" y="1600200"/>
            <a:ext cx="3601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1054596" y="4883675"/>
            <a:ext cx="3601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Rectangle 31"/>
          <p:cNvSpPr/>
          <p:nvPr/>
        </p:nvSpPr>
        <p:spPr>
          <a:xfrm>
            <a:off x="44415" y="2895601"/>
            <a:ext cx="1250983" cy="830997"/>
          </a:xfrm>
          <a:prstGeom prst="rect">
            <a:avLst/>
          </a:prstGeom>
        </p:spPr>
        <p:txBody>
          <a:bodyPr wrap="none">
            <a:spAutoFit/>
          </a:bodyPr>
          <a:lstStyle/>
          <a:p>
            <a:pPr algn="ctr"/>
            <a:r>
              <a:rPr lang="en-US" sz="2400" dirty="0" smtClean="0">
                <a:latin typeface="+mj-lt"/>
                <a:ea typeface="Meiryo UI" pitchFamily="50" charset="-128"/>
                <a:cs typeface="Meiryo UI" pitchFamily="50" charset="-128"/>
              </a:rPr>
              <a:t>1st</a:t>
            </a:r>
            <a:endParaRPr lang="en-US" sz="2400" dirty="0" smtClean="0">
              <a:latin typeface="+mj-lt"/>
              <a:ea typeface="Meiryo UI" pitchFamily="50" charset="-128"/>
              <a:cs typeface="Meiryo UI" pitchFamily="50" charset="-128"/>
            </a:endParaRPr>
          </a:p>
          <a:p>
            <a:pPr algn="ctr"/>
            <a:r>
              <a:rPr lang="en-US" sz="2400" dirty="0" smtClean="0">
                <a:latin typeface="+mj-lt"/>
                <a:ea typeface="Meiryo UI" pitchFamily="50" charset="-128"/>
                <a:cs typeface="Meiryo UI" pitchFamily="50" charset="-128"/>
              </a:rPr>
              <a:t>iteration</a:t>
            </a:r>
            <a:endParaRPr lang="en-US" sz="2400" dirty="0">
              <a:latin typeface="+mj-lt"/>
              <a:ea typeface="Meiryo UI" pitchFamily="50" charset="-128"/>
              <a:cs typeface="Meiryo UI" pitchFamily="50" charset="-128"/>
            </a:endParaRPr>
          </a:p>
        </p:txBody>
      </p:sp>
      <p:cxnSp>
        <p:nvCxnSpPr>
          <p:cNvPr id="33" name="Straight Arrow Connector 32"/>
          <p:cNvCxnSpPr/>
          <p:nvPr/>
        </p:nvCxnSpPr>
        <p:spPr>
          <a:xfrm>
            <a:off x="1234646" y="4883675"/>
            <a:ext cx="0" cy="525356"/>
          </a:xfrm>
          <a:prstGeom prst="straightConnector1">
            <a:avLst/>
          </a:prstGeom>
          <a:ln>
            <a:solidFill>
              <a:schemeClr val="tx1"/>
            </a:solidFill>
            <a:prstDash val="solid"/>
            <a:headEnd type="arrow"/>
            <a:tailEnd type="none" w="lg" len="med"/>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3575297" y="5409030"/>
            <a:ext cx="450125" cy="0"/>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4205472" y="5015013"/>
            <a:ext cx="553357" cy="518839"/>
          </a:xfrm>
          <a:prstGeom prst="rect">
            <a:avLst/>
          </a:prstGeom>
          <a:noFill/>
        </p:spPr>
        <p:txBody>
          <a:bodyPr wrap="none" rtlCol="0">
            <a:spAutoFit/>
          </a:bodyPr>
          <a:lstStyle/>
          <a:p>
            <a:r>
              <a:rPr lang="en-US" sz="2400" dirty="0" smtClean="0">
                <a:latin typeface="+mj-lt"/>
                <a:ea typeface="Meiryo UI" pitchFamily="50" charset="-128"/>
                <a:cs typeface="Meiryo UI" pitchFamily="50" charset="-128"/>
              </a:rPr>
              <a:t>. . .</a:t>
            </a:r>
            <a:endParaRPr lang="en-US" sz="2400" dirty="0">
              <a:latin typeface="+mj-lt"/>
              <a:ea typeface="Meiryo UI" pitchFamily="50" charset="-128"/>
              <a:cs typeface="Meiryo UI" pitchFamily="50" charset="-128"/>
            </a:endParaRPr>
          </a:p>
        </p:txBody>
      </p:sp>
      <p:cxnSp>
        <p:nvCxnSpPr>
          <p:cNvPr id="36" name="Straight Arrow Connector 35"/>
          <p:cNvCxnSpPr/>
          <p:nvPr/>
        </p:nvCxnSpPr>
        <p:spPr>
          <a:xfrm>
            <a:off x="1234646" y="5277691"/>
            <a:ext cx="0" cy="525356"/>
          </a:xfrm>
          <a:prstGeom prst="straightConnector1">
            <a:avLst/>
          </a:prstGeom>
          <a:ln>
            <a:solidFill>
              <a:schemeClr val="tx1"/>
            </a:solidFill>
            <a:prstDash val="dash"/>
            <a:headEnd type="none"/>
            <a:tailEnd type="none" w="lg" len="med"/>
          </a:ln>
        </p:spPr>
        <p:style>
          <a:lnRef idx="1">
            <a:schemeClr val="accent1"/>
          </a:lnRef>
          <a:fillRef idx="0">
            <a:schemeClr val="accent1"/>
          </a:fillRef>
          <a:effectRef idx="0">
            <a:schemeClr val="accent1"/>
          </a:effectRef>
          <a:fontRef idx="minor">
            <a:schemeClr val="tx1"/>
          </a:fontRef>
        </p:style>
      </p:cxnSp>
      <p:sp>
        <p:nvSpPr>
          <p:cNvPr id="37" name="Freeform 36"/>
          <p:cNvSpPr/>
          <p:nvPr/>
        </p:nvSpPr>
        <p:spPr>
          <a:xfrm flipH="1" flipV="1">
            <a:off x="3395246" y="2519571"/>
            <a:ext cx="4072354" cy="656695"/>
          </a:xfrm>
          <a:custGeom>
            <a:avLst/>
            <a:gdLst>
              <a:gd name="connsiteX0" fmla="*/ 36513 w 3897313"/>
              <a:gd name="connsiteY0" fmla="*/ 0 h 514350"/>
              <a:gd name="connsiteX1" fmla="*/ 122238 w 3897313"/>
              <a:gd name="connsiteY1" fmla="*/ 238125 h 514350"/>
              <a:gd name="connsiteX2" fmla="*/ 769938 w 3897313"/>
              <a:gd name="connsiteY2" fmla="*/ 285750 h 514350"/>
              <a:gd name="connsiteX3" fmla="*/ 3379788 w 3897313"/>
              <a:gd name="connsiteY3" fmla="*/ 352425 h 514350"/>
              <a:gd name="connsiteX4" fmla="*/ 3875088 w 3897313"/>
              <a:gd name="connsiteY4" fmla="*/ 51435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97313" h="514350">
                <a:moveTo>
                  <a:pt x="36513" y="0"/>
                </a:moveTo>
                <a:cubicBezTo>
                  <a:pt x="18256" y="95250"/>
                  <a:pt x="0" y="190500"/>
                  <a:pt x="122238" y="238125"/>
                </a:cubicBezTo>
                <a:cubicBezTo>
                  <a:pt x="244476" y="285750"/>
                  <a:pt x="769938" y="285750"/>
                  <a:pt x="769938" y="285750"/>
                </a:cubicBezTo>
                <a:cubicBezTo>
                  <a:pt x="1312863" y="304800"/>
                  <a:pt x="2862263" y="314325"/>
                  <a:pt x="3379788" y="352425"/>
                </a:cubicBezTo>
                <a:cubicBezTo>
                  <a:pt x="3897313" y="390525"/>
                  <a:pt x="3886200" y="452437"/>
                  <a:pt x="3875088" y="514350"/>
                </a:cubicBezTo>
              </a:path>
            </a:pathLst>
          </a:custGeom>
          <a:ln w="57150">
            <a:solidFill>
              <a:schemeClr val="bg1">
                <a:lumMod val="75000"/>
              </a:schemeClr>
            </a:solidFill>
            <a:headEnd type="arrow"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400">
              <a:latin typeface="+mj-lt"/>
            </a:endParaRPr>
          </a:p>
        </p:txBody>
      </p:sp>
      <p:sp>
        <p:nvSpPr>
          <p:cNvPr id="38" name="Freeform 37"/>
          <p:cNvSpPr/>
          <p:nvPr/>
        </p:nvSpPr>
        <p:spPr>
          <a:xfrm flipV="1">
            <a:off x="3048000" y="4226980"/>
            <a:ext cx="4038271" cy="656695"/>
          </a:xfrm>
          <a:custGeom>
            <a:avLst/>
            <a:gdLst>
              <a:gd name="connsiteX0" fmla="*/ 36513 w 3897313"/>
              <a:gd name="connsiteY0" fmla="*/ 0 h 514350"/>
              <a:gd name="connsiteX1" fmla="*/ 122238 w 3897313"/>
              <a:gd name="connsiteY1" fmla="*/ 238125 h 514350"/>
              <a:gd name="connsiteX2" fmla="*/ 769938 w 3897313"/>
              <a:gd name="connsiteY2" fmla="*/ 285750 h 514350"/>
              <a:gd name="connsiteX3" fmla="*/ 3379788 w 3897313"/>
              <a:gd name="connsiteY3" fmla="*/ 352425 h 514350"/>
              <a:gd name="connsiteX4" fmla="*/ 3875088 w 3897313"/>
              <a:gd name="connsiteY4" fmla="*/ 51435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97313" h="514350">
                <a:moveTo>
                  <a:pt x="36513" y="0"/>
                </a:moveTo>
                <a:cubicBezTo>
                  <a:pt x="18256" y="95250"/>
                  <a:pt x="0" y="190500"/>
                  <a:pt x="122238" y="238125"/>
                </a:cubicBezTo>
                <a:cubicBezTo>
                  <a:pt x="244476" y="285750"/>
                  <a:pt x="769938" y="285750"/>
                  <a:pt x="769938" y="285750"/>
                </a:cubicBezTo>
                <a:cubicBezTo>
                  <a:pt x="1312863" y="304800"/>
                  <a:pt x="2862263" y="314325"/>
                  <a:pt x="3379788" y="352425"/>
                </a:cubicBezTo>
                <a:cubicBezTo>
                  <a:pt x="3897313" y="390525"/>
                  <a:pt x="3886200" y="452437"/>
                  <a:pt x="3875088" y="514350"/>
                </a:cubicBezTo>
              </a:path>
            </a:pathLst>
          </a:custGeom>
          <a:ln w="57150">
            <a:solidFill>
              <a:schemeClr val="bg1">
                <a:lumMod val="75000"/>
              </a:schemeClr>
            </a:solidFill>
            <a:headEnd type="arrow"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400">
              <a:latin typeface="+mj-lt"/>
            </a:endParaRPr>
          </a:p>
        </p:txBody>
      </p:sp>
      <p:sp>
        <p:nvSpPr>
          <p:cNvPr id="45" name="Rectangle 44"/>
          <p:cNvSpPr/>
          <p:nvPr/>
        </p:nvSpPr>
        <p:spPr>
          <a:xfrm>
            <a:off x="44416" y="5015013"/>
            <a:ext cx="1250983" cy="830997"/>
          </a:xfrm>
          <a:prstGeom prst="rect">
            <a:avLst/>
          </a:prstGeom>
        </p:spPr>
        <p:txBody>
          <a:bodyPr wrap="none">
            <a:spAutoFit/>
          </a:bodyPr>
          <a:lstStyle/>
          <a:p>
            <a:pPr algn="ctr"/>
            <a:r>
              <a:rPr lang="en-US" sz="2400" dirty="0" smtClean="0">
                <a:latin typeface="+mj-lt"/>
                <a:ea typeface="Meiryo UI" pitchFamily="50" charset="-128"/>
                <a:cs typeface="Meiryo UI" pitchFamily="50" charset="-128"/>
              </a:rPr>
              <a:t>2nd</a:t>
            </a:r>
            <a:endParaRPr lang="en-US" sz="2400" dirty="0" smtClean="0">
              <a:latin typeface="+mj-lt"/>
              <a:ea typeface="Meiryo UI" pitchFamily="50" charset="-128"/>
              <a:cs typeface="Meiryo UI" pitchFamily="50" charset="-128"/>
            </a:endParaRPr>
          </a:p>
          <a:p>
            <a:pPr algn="ctr"/>
            <a:r>
              <a:rPr lang="en-US" sz="2400" dirty="0" smtClean="0">
                <a:latin typeface="+mj-lt"/>
                <a:ea typeface="Meiryo UI" pitchFamily="50" charset="-128"/>
                <a:cs typeface="Meiryo UI" pitchFamily="50" charset="-128"/>
              </a:rPr>
              <a:t>iteration</a:t>
            </a:r>
            <a:endParaRPr lang="en-US" sz="2400" dirty="0">
              <a:latin typeface="+mj-lt"/>
              <a:ea typeface="Meiryo UI" pitchFamily="50" charset="-128"/>
              <a:cs typeface="Meiryo UI" pitchFamily="50" charset="-128"/>
            </a:endParaRPr>
          </a:p>
        </p:txBody>
      </p:sp>
      <p:sp>
        <p:nvSpPr>
          <p:cNvPr id="39" name="Rectangle 38"/>
          <p:cNvSpPr/>
          <p:nvPr/>
        </p:nvSpPr>
        <p:spPr>
          <a:xfrm>
            <a:off x="0" y="0"/>
            <a:ext cx="9144000" cy="6858000"/>
          </a:xfrm>
          <a:prstGeom prst="rect">
            <a:avLst/>
          </a:prstGeom>
          <a:solidFill>
            <a:schemeClr val="tx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6996248" y="1600200"/>
            <a:ext cx="1980551" cy="788034"/>
          </a:xfrm>
          <a:prstGeom prst="rect">
            <a:avLst/>
          </a:prstGeom>
          <a:solidFill>
            <a:schemeClr val="accent6">
              <a:lumMod val="60000"/>
              <a:lumOff val="40000"/>
            </a:schemeClr>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sp>
        <p:nvSpPr>
          <p:cNvPr id="15" name="Rectangle 14"/>
          <p:cNvSpPr/>
          <p:nvPr/>
        </p:nvSpPr>
        <p:spPr>
          <a:xfrm>
            <a:off x="7287404" y="1600200"/>
            <a:ext cx="1390830" cy="933912"/>
          </a:xfrm>
          <a:prstGeom prst="rect">
            <a:avLst/>
          </a:prstGeom>
        </p:spPr>
        <p:txBody>
          <a:bodyPr wrap="none">
            <a:spAutoFit/>
          </a:bodyPr>
          <a:lstStyle/>
          <a:p>
            <a:pPr algn="ctr"/>
            <a:r>
              <a:rPr lang="en-US" sz="2400" b="1" dirty="0" smtClean="0">
                <a:solidFill>
                  <a:srgbClr val="C00000"/>
                </a:solidFill>
                <a:latin typeface="+mj-lt"/>
                <a:ea typeface="Meiryo UI" pitchFamily="50" charset="-128"/>
                <a:cs typeface="Meiryo UI" pitchFamily="50" charset="-128"/>
              </a:rPr>
              <a:t>Extracted</a:t>
            </a:r>
          </a:p>
          <a:p>
            <a:pPr algn="ctr"/>
            <a:r>
              <a:rPr lang="en-US" sz="2400" b="1" dirty="0" smtClean="0">
                <a:solidFill>
                  <a:srgbClr val="C00000"/>
                </a:solidFill>
                <a:latin typeface="+mj-lt"/>
                <a:ea typeface="Meiryo UI" pitchFamily="50" charset="-128"/>
                <a:cs typeface="Meiryo UI" pitchFamily="50" charset="-128"/>
              </a:rPr>
              <a:t>Patterns</a:t>
            </a:r>
            <a:endParaRPr lang="en-US" sz="2400" b="1" dirty="0">
              <a:solidFill>
                <a:srgbClr val="C00000"/>
              </a:solidFill>
              <a:latin typeface="+mj-lt"/>
              <a:ea typeface="Meiryo UI" pitchFamily="50" charset="-128"/>
              <a:cs typeface="Meiryo UI" pitchFamily="50" charset="-128"/>
            </a:endParaRPr>
          </a:p>
        </p:txBody>
      </p:sp>
      <p:cxnSp>
        <p:nvCxnSpPr>
          <p:cNvPr id="14" name="Straight Arrow Connector 13"/>
          <p:cNvCxnSpPr/>
          <p:nvPr/>
        </p:nvCxnSpPr>
        <p:spPr>
          <a:xfrm>
            <a:off x="6366073" y="1994217"/>
            <a:ext cx="450125" cy="0"/>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4205472" y="1600200"/>
            <a:ext cx="1980551" cy="788034"/>
          </a:xfrm>
          <a:prstGeom prst="rect">
            <a:avLst/>
          </a:prstGeom>
          <a:solidFill>
            <a:srgbClr val="FCFCFE"/>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sp>
        <p:nvSpPr>
          <p:cNvPr id="11" name="Rectangle 10"/>
          <p:cNvSpPr/>
          <p:nvPr/>
        </p:nvSpPr>
        <p:spPr>
          <a:xfrm>
            <a:off x="4475185" y="1748136"/>
            <a:ext cx="1479637" cy="461665"/>
          </a:xfrm>
          <a:prstGeom prst="rect">
            <a:avLst/>
          </a:prstGeom>
        </p:spPr>
        <p:txBody>
          <a:bodyPr wrap="none">
            <a:spAutoFit/>
          </a:bodyPr>
          <a:lstStyle/>
          <a:p>
            <a:pPr algn="ctr"/>
            <a:r>
              <a:rPr lang="en-US" sz="2400" b="1" dirty="0" smtClean="0">
                <a:latin typeface="+mj-lt"/>
                <a:ea typeface="Meiryo UI" pitchFamily="50" charset="-128"/>
                <a:cs typeface="Meiryo UI" pitchFamily="50" charset="-128"/>
              </a:rPr>
              <a:t>Sentences</a:t>
            </a:r>
            <a:endParaRPr lang="en-US" sz="2400" b="1" dirty="0">
              <a:latin typeface="+mj-lt"/>
              <a:ea typeface="Meiryo UI" pitchFamily="50" charset="-128"/>
              <a:cs typeface="Meiryo UI" pitchFamily="50" charset="-128"/>
            </a:endParaRPr>
          </a:p>
        </p:txBody>
      </p:sp>
      <p:sp>
        <p:nvSpPr>
          <p:cNvPr id="40" name="Rounded Rectangular Callout 39"/>
          <p:cNvSpPr/>
          <p:nvPr/>
        </p:nvSpPr>
        <p:spPr>
          <a:xfrm>
            <a:off x="304800" y="2514600"/>
            <a:ext cx="8686800" cy="4038600"/>
          </a:xfrm>
          <a:prstGeom prst="wedgeRoundRectCallout">
            <a:avLst>
              <a:gd name="adj1" fmla="val 22048"/>
              <a:gd name="adj2" fmla="val -58416"/>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Content Placeholder 1"/>
          <p:cNvSpPr txBox="1">
            <a:spLocks/>
          </p:cNvSpPr>
          <p:nvPr/>
        </p:nvSpPr>
        <p:spPr bwMode="auto">
          <a:xfrm>
            <a:off x="609600" y="2895600"/>
            <a:ext cx="8229600" cy="350519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lvl="0" indent="-342900" eaLnBrk="0" hangingPunct="0">
              <a:spcBef>
                <a:spcPct val="20000"/>
              </a:spcBef>
              <a:buClr>
                <a:schemeClr val="accent6">
                  <a:lumMod val="50000"/>
                </a:schemeClr>
              </a:buClr>
              <a:buFont typeface="Wingdings" pitchFamily="2" charset="2"/>
              <a:buChar char="§"/>
            </a:pPr>
            <a:r>
              <a:rPr lang="en-US" sz="3600" dirty="0" smtClean="0">
                <a:latin typeface="+mj-lt"/>
                <a:cs typeface="Arial" pitchFamily="34" charset="0"/>
              </a:rPr>
              <a:t>… brother </a:t>
            </a:r>
            <a:r>
              <a:rPr lang="en-US" sz="3600" dirty="0" smtClean="0">
                <a:latin typeface="+mj-lt"/>
                <a:cs typeface="Arial" pitchFamily="34" charset="0"/>
              </a:rPr>
              <a:t>of</a:t>
            </a:r>
            <a:r>
              <a:rPr lang="en-US" sz="3200" dirty="0" smtClean="0">
                <a:latin typeface="+mj-lt"/>
                <a:cs typeface="Arial" pitchFamily="34" charset="0"/>
              </a:rPr>
              <a:t> </a:t>
            </a:r>
            <a:r>
              <a:rPr lang="en-US" sz="3200" dirty="0" smtClean="0">
                <a:latin typeface="+mj-lt"/>
                <a:cs typeface="Arial" pitchFamily="34" charset="0"/>
              </a:rPr>
              <a:t>  </a:t>
            </a:r>
            <a:r>
              <a:rPr lang="en-US" sz="3600" b="1" dirty="0" smtClean="0">
                <a:solidFill>
                  <a:schemeClr val="tx2">
                    <a:lumMod val="60000"/>
                    <a:lumOff val="40000"/>
                  </a:schemeClr>
                </a:solidFill>
                <a:latin typeface="+mj-lt"/>
                <a:cs typeface="Arial" pitchFamily="34" charset="0"/>
              </a:rPr>
              <a:t>X</a:t>
            </a:r>
            <a:r>
              <a:rPr lang="en-US" sz="3600" b="1" i="1" dirty="0" smtClean="0">
                <a:solidFill>
                  <a:srgbClr val="C00000"/>
                </a:solidFill>
                <a:latin typeface="+mj-lt"/>
                <a:cs typeface="Arial" pitchFamily="34" charset="0"/>
              </a:rPr>
              <a:t>, </a:t>
            </a:r>
            <a:r>
              <a:rPr lang="en-US" sz="3600" b="1" i="1" dirty="0" smtClean="0">
                <a:solidFill>
                  <a:srgbClr val="C00000"/>
                </a:solidFill>
                <a:latin typeface="+mj-lt"/>
                <a:cs typeface="Arial" pitchFamily="34" charset="0"/>
              </a:rPr>
              <a:t>the assassin of </a:t>
            </a:r>
            <a:r>
              <a:rPr lang="en-US" sz="3600" b="1" dirty="0" smtClean="0">
                <a:solidFill>
                  <a:schemeClr val="tx2">
                    <a:lumMod val="60000"/>
                    <a:lumOff val="40000"/>
                  </a:schemeClr>
                </a:solidFill>
                <a:latin typeface="+mj-lt"/>
                <a:cs typeface="Arial" pitchFamily="34" charset="0"/>
              </a:rPr>
              <a:t>Y   </a:t>
            </a:r>
            <a:r>
              <a:rPr lang="en-US" sz="3600" dirty="0" smtClean="0">
                <a:latin typeface="+mj-lt"/>
                <a:cs typeface="Arial" pitchFamily="34" charset="0"/>
              </a:rPr>
              <a:t>.</a:t>
            </a:r>
          </a:p>
          <a:p>
            <a:pPr marL="342900" lvl="0" indent="-342900" eaLnBrk="0" hangingPunct="0">
              <a:spcBef>
                <a:spcPct val="20000"/>
              </a:spcBef>
              <a:buClr>
                <a:schemeClr val="accent6">
                  <a:lumMod val="50000"/>
                </a:schemeClr>
              </a:buClr>
              <a:buFont typeface="Wingdings" pitchFamily="2" charset="2"/>
              <a:buChar char="§"/>
            </a:pPr>
            <a:r>
              <a:rPr lang="en-US" sz="3600" b="1" dirty="0" smtClean="0">
                <a:solidFill>
                  <a:schemeClr val="tx2">
                    <a:lumMod val="60000"/>
                    <a:lumOff val="40000"/>
                  </a:schemeClr>
                </a:solidFill>
                <a:latin typeface="+mj-lt"/>
                <a:cs typeface="Arial" pitchFamily="34" charset="0"/>
              </a:rPr>
              <a:t>                         X</a:t>
            </a:r>
            <a:r>
              <a:rPr lang="en-US" sz="3600" b="1" i="1" dirty="0" smtClean="0">
                <a:solidFill>
                  <a:srgbClr val="C00000"/>
                </a:solidFill>
                <a:latin typeface="+mj-lt"/>
                <a:cs typeface="Arial" pitchFamily="34" charset="0"/>
              </a:rPr>
              <a:t>, </a:t>
            </a:r>
            <a:r>
              <a:rPr lang="en-US" sz="3600" b="1" i="1" dirty="0" smtClean="0">
                <a:solidFill>
                  <a:srgbClr val="C00000"/>
                </a:solidFill>
                <a:latin typeface="+mj-lt"/>
                <a:cs typeface="Arial" pitchFamily="34" charset="0"/>
              </a:rPr>
              <a:t>the assassin of </a:t>
            </a:r>
            <a:r>
              <a:rPr lang="en-US" sz="3600" b="1" dirty="0" smtClean="0">
                <a:solidFill>
                  <a:schemeClr val="tx2">
                    <a:lumMod val="60000"/>
                    <a:lumOff val="40000"/>
                  </a:schemeClr>
                </a:solidFill>
                <a:latin typeface="+mj-lt"/>
                <a:cs typeface="Arial" pitchFamily="34" charset="0"/>
              </a:rPr>
              <a:t>Y    </a:t>
            </a:r>
            <a:r>
              <a:rPr lang="en-US" sz="3600" dirty="0" smtClean="0">
                <a:latin typeface="+mj-lt"/>
                <a:cs typeface="Arial" pitchFamily="34" charset="0"/>
              </a:rPr>
              <a:t>, was</a:t>
            </a:r>
            <a:endParaRPr lang="en-US" sz="3600" dirty="0" smtClean="0">
              <a:latin typeface="+mj-lt"/>
              <a:cs typeface="Arial" pitchFamily="34" charset="0"/>
            </a:endParaRPr>
          </a:p>
          <a:p>
            <a:pPr marL="342900" lvl="0" indent="-342900" eaLnBrk="0" hangingPunct="0">
              <a:spcBef>
                <a:spcPct val="20000"/>
              </a:spcBef>
              <a:buClr>
                <a:schemeClr val="accent6">
                  <a:lumMod val="50000"/>
                </a:schemeClr>
              </a:buClr>
              <a:buFont typeface="Wingdings" pitchFamily="2" charset="2"/>
              <a:buChar char="§"/>
            </a:pPr>
            <a:r>
              <a:rPr lang="en-US" sz="3600" dirty="0" smtClean="0">
                <a:latin typeface="+mj-lt"/>
                <a:cs typeface="Arial" pitchFamily="34" charset="0"/>
              </a:rPr>
              <a:t>     …team </a:t>
            </a:r>
            <a:r>
              <a:rPr lang="en-US" sz="3600" dirty="0" smtClean="0">
                <a:latin typeface="+mj-lt"/>
                <a:cs typeface="Arial" pitchFamily="34" charset="0"/>
              </a:rPr>
              <a:t>of </a:t>
            </a:r>
            <a:r>
              <a:rPr lang="en-US" sz="3600" dirty="0" smtClean="0">
                <a:latin typeface="+mj-lt"/>
                <a:cs typeface="Arial" pitchFamily="34" charset="0"/>
              </a:rPr>
              <a:t>  </a:t>
            </a:r>
            <a:r>
              <a:rPr lang="en-US" sz="3600" b="1" dirty="0" smtClean="0">
                <a:solidFill>
                  <a:schemeClr val="tx2">
                    <a:lumMod val="60000"/>
                    <a:lumOff val="40000"/>
                  </a:schemeClr>
                </a:solidFill>
                <a:latin typeface="+mj-lt"/>
                <a:cs typeface="Arial" pitchFamily="34" charset="0"/>
              </a:rPr>
              <a:t>X</a:t>
            </a:r>
            <a:r>
              <a:rPr lang="en-US" sz="3600" b="1" i="1" dirty="0" smtClean="0">
                <a:solidFill>
                  <a:srgbClr val="C00000"/>
                </a:solidFill>
                <a:latin typeface="+mj-lt"/>
                <a:cs typeface="Arial" pitchFamily="34" charset="0"/>
              </a:rPr>
              <a:t>, </a:t>
            </a:r>
            <a:r>
              <a:rPr lang="en-US" sz="3600" b="1" i="1" dirty="0" smtClean="0">
                <a:solidFill>
                  <a:srgbClr val="C00000"/>
                </a:solidFill>
                <a:latin typeface="+mj-lt"/>
                <a:cs typeface="Arial" pitchFamily="34" charset="0"/>
              </a:rPr>
              <a:t>the assassin of </a:t>
            </a:r>
            <a:r>
              <a:rPr lang="en-US" sz="3600" b="1" dirty="0" smtClean="0">
                <a:solidFill>
                  <a:schemeClr val="tx2">
                    <a:lumMod val="60000"/>
                    <a:lumOff val="40000"/>
                  </a:schemeClr>
                </a:solidFill>
                <a:latin typeface="+mj-lt"/>
                <a:cs typeface="Arial" pitchFamily="34" charset="0"/>
              </a:rPr>
              <a:t>Y    </a:t>
            </a:r>
            <a:r>
              <a:rPr lang="en-US" sz="3600" dirty="0" smtClean="0">
                <a:latin typeface="+mj-lt"/>
                <a:cs typeface="Arial" pitchFamily="34" charset="0"/>
              </a:rPr>
              <a:t>.</a:t>
            </a:r>
          </a:p>
        </p:txBody>
      </p:sp>
      <p:cxnSp>
        <p:nvCxnSpPr>
          <p:cNvPr id="46" name="Straight Connector 45"/>
          <p:cNvCxnSpPr/>
          <p:nvPr/>
        </p:nvCxnSpPr>
        <p:spPr>
          <a:xfrm>
            <a:off x="3505200" y="2819400"/>
            <a:ext cx="0" cy="2667000"/>
          </a:xfrm>
          <a:prstGeom prst="line">
            <a:avLst/>
          </a:prstGeom>
          <a:ln w="571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7315200" y="2819400"/>
            <a:ext cx="0" cy="2590800"/>
          </a:xfrm>
          <a:prstGeom prst="line">
            <a:avLst/>
          </a:prstGeom>
          <a:ln w="571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p:nvPr/>
        </p:nvCxnSpPr>
        <p:spPr>
          <a:xfrm>
            <a:off x="3505200" y="5029200"/>
            <a:ext cx="3810000" cy="0"/>
          </a:xfrm>
          <a:prstGeom prst="straightConnector1">
            <a:avLst/>
          </a:prstGeom>
          <a:ln w="57150">
            <a:solidFill>
              <a:srgbClr val="C00000"/>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58" name="Rectangle 57"/>
          <p:cNvSpPr/>
          <p:nvPr/>
        </p:nvSpPr>
        <p:spPr>
          <a:xfrm>
            <a:off x="533400" y="5410200"/>
            <a:ext cx="8077200" cy="1077218"/>
          </a:xfrm>
          <a:prstGeom prst="rect">
            <a:avLst/>
          </a:prstGeom>
        </p:spPr>
        <p:txBody>
          <a:bodyPr wrap="square">
            <a:spAutoFit/>
          </a:bodyPr>
          <a:lstStyle/>
          <a:p>
            <a:pPr algn="ctr"/>
            <a:r>
              <a:rPr lang="en-US" sz="3200" dirty="0" smtClean="0">
                <a:latin typeface="+mj-lt"/>
                <a:cs typeface="Arial" pitchFamily="34" charset="0"/>
              </a:rPr>
              <a:t>Extracted Pattern:</a:t>
            </a:r>
            <a:r>
              <a:rPr lang="en-US" sz="3200" b="1" dirty="0" smtClean="0">
                <a:latin typeface="+mj-lt"/>
                <a:cs typeface="Arial" pitchFamily="34" charset="0"/>
              </a:rPr>
              <a:t> Longest Common Substring </a:t>
            </a:r>
            <a:r>
              <a:rPr lang="en-US" sz="3200" dirty="0" smtClean="0">
                <a:latin typeface="+mj-lt"/>
                <a:cs typeface="Arial" pitchFamily="34" charset="0"/>
              </a:rPr>
              <a:t>among retrieved sentences</a:t>
            </a:r>
            <a:endParaRPr lang="en-US" sz="3200" dirty="0">
              <a:latin typeface="+mj-lt"/>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Rectangle 49"/>
          <p:cNvSpPr/>
          <p:nvPr/>
        </p:nvSpPr>
        <p:spPr>
          <a:xfrm>
            <a:off x="228600" y="914400"/>
            <a:ext cx="3807517" cy="523220"/>
          </a:xfrm>
          <a:prstGeom prst="rect">
            <a:avLst/>
          </a:prstGeom>
        </p:spPr>
        <p:txBody>
          <a:bodyPr wrap="none">
            <a:spAutoFit/>
          </a:bodyPr>
          <a:lstStyle/>
          <a:p>
            <a:pPr marL="342900" lvl="0" indent="-342900" eaLnBrk="0" hangingPunct="0">
              <a:spcBef>
                <a:spcPct val="20000"/>
              </a:spcBef>
              <a:buClr>
                <a:schemeClr val="accent6">
                  <a:lumMod val="50000"/>
                </a:schemeClr>
              </a:buClr>
            </a:pPr>
            <a:r>
              <a:rPr lang="en-US" sz="2800" b="1" dirty="0" smtClean="0">
                <a:latin typeface="+mj-lt"/>
                <a:cs typeface="Arial" pitchFamily="34" charset="0"/>
              </a:rPr>
              <a:t>Score and rank </a:t>
            </a:r>
            <a:r>
              <a:rPr lang="en-US" sz="2800" b="1" dirty="0" smtClean="0">
                <a:solidFill>
                  <a:srgbClr val="C00000"/>
                </a:solidFill>
                <a:latin typeface="+mj-lt"/>
                <a:cs typeface="Arial" pitchFamily="34" charset="0"/>
              </a:rPr>
              <a:t>patterns</a:t>
            </a:r>
            <a:r>
              <a:rPr lang="en-US" sz="2800" b="1" dirty="0" smtClean="0">
                <a:latin typeface="+mj-lt"/>
                <a:cs typeface="Arial" pitchFamily="34" charset="0"/>
              </a:rPr>
              <a:t> </a:t>
            </a:r>
            <a:endParaRPr lang="en-US" sz="2800" b="1" i="1" dirty="0" smtClean="0">
              <a:solidFill>
                <a:schemeClr val="tx2">
                  <a:lumMod val="60000"/>
                  <a:lumOff val="40000"/>
                </a:schemeClr>
              </a:solidFill>
              <a:latin typeface="+mj-lt"/>
              <a:cs typeface="Arial" pitchFamily="34" charset="0"/>
            </a:endParaRPr>
          </a:p>
        </p:txBody>
      </p:sp>
      <p:cxnSp>
        <p:nvCxnSpPr>
          <p:cNvPr id="14" name="Straight Arrow Connector 13"/>
          <p:cNvCxnSpPr/>
          <p:nvPr/>
        </p:nvCxnSpPr>
        <p:spPr>
          <a:xfrm>
            <a:off x="6366073" y="1994217"/>
            <a:ext cx="450125" cy="0"/>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4205472" y="1600200"/>
            <a:ext cx="1980551" cy="788034"/>
          </a:xfrm>
          <a:prstGeom prst="rect">
            <a:avLst/>
          </a:prstGeom>
          <a:solidFill>
            <a:srgbClr val="FCFCFE"/>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sp>
        <p:nvSpPr>
          <p:cNvPr id="11" name="Rectangle 10"/>
          <p:cNvSpPr/>
          <p:nvPr/>
        </p:nvSpPr>
        <p:spPr>
          <a:xfrm>
            <a:off x="4475185" y="1748136"/>
            <a:ext cx="1479637" cy="461665"/>
          </a:xfrm>
          <a:prstGeom prst="rect">
            <a:avLst/>
          </a:prstGeom>
        </p:spPr>
        <p:txBody>
          <a:bodyPr wrap="none">
            <a:spAutoFit/>
          </a:bodyPr>
          <a:lstStyle/>
          <a:p>
            <a:pPr algn="ctr"/>
            <a:r>
              <a:rPr lang="en-US" sz="2400" b="1" dirty="0" smtClean="0">
                <a:latin typeface="+mj-lt"/>
                <a:ea typeface="Meiryo UI" pitchFamily="50" charset="-128"/>
                <a:cs typeface="Meiryo UI" pitchFamily="50" charset="-128"/>
              </a:rPr>
              <a:t>Sentences</a:t>
            </a:r>
            <a:endParaRPr lang="en-US" sz="2400" b="1" dirty="0">
              <a:latin typeface="+mj-lt"/>
              <a:ea typeface="Meiryo UI" pitchFamily="50" charset="-128"/>
              <a:cs typeface="Meiryo UI" pitchFamily="50" charset="-128"/>
            </a:endParaRPr>
          </a:p>
        </p:txBody>
      </p:sp>
      <p:sp>
        <p:nvSpPr>
          <p:cNvPr id="3" name="Title 2"/>
          <p:cNvSpPr>
            <a:spLocks noGrp="1"/>
          </p:cNvSpPr>
          <p:nvPr>
            <p:ph type="title"/>
          </p:nvPr>
        </p:nvSpPr>
        <p:spPr>
          <a:xfrm>
            <a:off x="228600" y="258762"/>
            <a:ext cx="8610600" cy="808038"/>
          </a:xfrm>
        </p:spPr>
        <p:txBody>
          <a:bodyPr/>
          <a:lstStyle/>
          <a:p>
            <a:r>
              <a:rPr lang="en-US" dirty="0" smtClean="0"/>
              <a:t>Bootstrap </a:t>
            </a:r>
            <a:r>
              <a:rPr lang="en-US" dirty="0" smtClean="0"/>
              <a:t>Learning Algorithm</a:t>
            </a:r>
            <a:endParaRPr lang="en-US" dirty="0"/>
          </a:p>
        </p:txBody>
      </p:sp>
      <p:sp>
        <p:nvSpPr>
          <p:cNvPr id="4" name="Date Placeholder 3"/>
          <p:cNvSpPr>
            <a:spLocks noGrp="1"/>
          </p:cNvSpPr>
          <p:nvPr>
            <p:ph type="dt" sz="half" idx="10"/>
          </p:nvPr>
        </p:nvSpPr>
        <p:spPr/>
        <p:txBody>
          <a:bodyPr/>
          <a:lstStyle/>
          <a:p>
            <a:pPr>
              <a:defRPr/>
            </a:pPr>
            <a:r>
              <a:rPr lang="en-US" altLang="ja-JP" dirty="0">
                <a:latin typeface="+mj-lt"/>
              </a:rPr>
              <a:t>LREC 2012, May 24</a:t>
            </a:r>
            <a:r>
              <a:rPr lang="en-US" altLang="ja-JP" baseline="30000" dirty="0">
                <a:latin typeface="+mj-lt"/>
              </a:rPr>
              <a:t>th</a:t>
            </a:r>
            <a:r>
              <a:rPr lang="en-US" altLang="ja-JP" dirty="0">
                <a:latin typeface="+mj-lt"/>
              </a:rPr>
              <a:t>, 2012</a:t>
            </a:r>
          </a:p>
        </p:txBody>
      </p:sp>
      <p:sp>
        <p:nvSpPr>
          <p:cNvPr id="5" name="Slide Number Placeholder 4"/>
          <p:cNvSpPr>
            <a:spLocks noGrp="1"/>
          </p:cNvSpPr>
          <p:nvPr>
            <p:ph type="sldNum" sz="quarter" idx="11"/>
          </p:nvPr>
        </p:nvSpPr>
        <p:spPr/>
        <p:txBody>
          <a:bodyPr/>
          <a:lstStyle/>
          <a:p>
            <a:pPr>
              <a:defRPr/>
            </a:pPr>
            <a:fld id="{51819DF2-A324-415D-B3D8-F344AD0BFA0D}" type="slidenum">
              <a:rPr lang="ja-JP" altLang="en-US" smtClean="0">
                <a:latin typeface="+mj-lt"/>
              </a:rPr>
              <a:pPr>
                <a:defRPr/>
              </a:pPr>
              <a:t>21</a:t>
            </a:fld>
            <a:endParaRPr lang="en-US" altLang="ja-JP">
              <a:latin typeface="+mj-lt"/>
            </a:endParaRPr>
          </a:p>
        </p:txBody>
      </p:sp>
      <p:sp>
        <p:nvSpPr>
          <p:cNvPr id="6" name="Footer Placeholder 5"/>
          <p:cNvSpPr>
            <a:spLocks noGrp="1"/>
          </p:cNvSpPr>
          <p:nvPr>
            <p:ph type="ftr" sz="quarter" idx="12"/>
          </p:nvPr>
        </p:nvSpPr>
        <p:spPr/>
        <p:txBody>
          <a:bodyPr/>
          <a:lstStyle/>
          <a:p>
            <a:pPr>
              <a:defRPr/>
            </a:pPr>
            <a:endParaRPr lang="ja-JP" altLang="en-US">
              <a:latin typeface="+mj-lt"/>
            </a:endParaRPr>
          </a:p>
        </p:txBody>
      </p:sp>
      <p:sp>
        <p:nvSpPr>
          <p:cNvPr id="22" name="Rectangle 21"/>
          <p:cNvSpPr/>
          <p:nvPr/>
        </p:nvSpPr>
        <p:spPr>
          <a:xfrm>
            <a:off x="1684771" y="3307607"/>
            <a:ext cx="1728481" cy="788034"/>
          </a:xfrm>
          <a:prstGeom prst="rect">
            <a:avLst/>
          </a:prstGeom>
          <a:solidFill>
            <a:schemeClr val="accent1">
              <a:lumMod val="20000"/>
              <a:lumOff val="80000"/>
            </a:schemeClr>
          </a:solidFill>
          <a:ln w="28575">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sp>
        <p:nvSpPr>
          <p:cNvPr id="28" name="Rectangle 27"/>
          <p:cNvSpPr/>
          <p:nvPr/>
        </p:nvSpPr>
        <p:spPr>
          <a:xfrm>
            <a:off x="1684771" y="5015013"/>
            <a:ext cx="1728481" cy="788034"/>
          </a:xfrm>
          <a:prstGeom prst="rect">
            <a:avLst/>
          </a:prstGeom>
          <a:solidFill>
            <a:schemeClr val="accent1">
              <a:lumMod val="20000"/>
              <a:lumOff val="80000"/>
            </a:schemeClr>
          </a:solidFill>
          <a:ln w="28575">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cxnSp>
        <p:nvCxnSpPr>
          <p:cNvPr id="13" name="Straight Arrow Connector 12"/>
          <p:cNvCxnSpPr/>
          <p:nvPr/>
        </p:nvCxnSpPr>
        <p:spPr>
          <a:xfrm>
            <a:off x="3575297" y="1994217"/>
            <a:ext cx="450125" cy="0"/>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H="1">
            <a:off x="6366073" y="3701624"/>
            <a:ext cx="450125" cy="0"/>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1883710" y="3307605"/>
            <a:ext cx="1390830" cy="933912"/>
          </a:xfrm>
          <a:prstGeom prst="rect">
            <a:avLst/>
          </a:prstGeom>
        </p:spPr>
        <p:txBody>
          <a:bodyPr wrap="none">
            <a:spAutoFit/>
          </a:bodyPr>
          <a:lstStyle/>
          <a:p>
            <a:pPr algn="ctr"/>
            <a:r>
              <a:rPr lang="en-US" sz="2400" b="1" dirty="0" smtClean="0">
                <a:solidFill>
                  <a:srgbClr val="0070C0"/>
                </a:solidFill>
                <a:latin typeface="+mj-lt"/>
                <a:ea typeface="Meiryo UI" pitchFamily="50" charset="-128"/>
                <a:cs typeface="Meiryo UI" pitchFamily="50" charset="-128"/>
              </a:rPr>
              <a:t>Extracted</a:t>
            </a:r>
            <a:br>
              <a:rPr lang="en-US" sz="2400" b="1" dirty="0" smtClean="0">
                <a:solidFill>
                  <a:srgbClr val="0070C0"/>
                </a:solidFill>
                <a:latin typeface="+mj-lt"/>
                <a:ea typeface="Meiryo UI" pitchFamily="50" charset="-128"/>
                <a:cs typeface="Meiryo UI" pitchFamily="50" charset="-128"/>
              </a:rPr>
            </a:br>
            <a:r>
              <a:rPr lang="en-US" sz="2400" b="1" dirty="0" smtClean="0">
                <a:solidFill>
                  <a:srgbClr val="0070C0"/>
                </a:solidFill>
                <a:latin typeface="+mj-lt"/>
                <a:ea typeface="Meiryo UI" pitchFamily="50" charset="-128"/>
                <a:cs typeface="Meiryo UI" pitchFamily="50" charset="-128"/>
              </a:rPr>
              <a:t>Instances</a:t>
            </a:r>
            <a:endParaRPr lang="en-US" sz="2400" b="1" dirty="0">
              <a:solidFill>
                <a:srgbClr val="0070C0"/>
              </a:solidFill>
              <a:latin typeface="+mj-lt"/>
              <a:ea typeface="Meiryo UI" pitchFamily="50" charset="-128"/>
              <a:cs typeface="Meiryo UI" pitchFamily="50" charset="-128"/>
            </a:endParaRPr>
          </a:p>
        </p:txBody>
      </p:sp>
      <p:sp>
        <p:nvSpPr>
          <p:cNvPr id="23" name="Rectangle 22"/>
          <p:cNvSpPr/>
          <p:nvPr/>
        </p:nvSpPr>
        <p:spPr>
          <a:xfrm>
            <a:off x="4458683" y="3460532"/>
            <a:ext cx="1479637" cy="461665"/>
          </a:xfrm>
          <a:prstGeom prst="rect">
            <a:avLst/>
          </a:prstGeom>
        </p:spPr>
        <p:txBody>
          <a:bodyPr wrap="none">
            <a:spAutoFit/>
          </a:bodyPr>
          <a:lstStyle/>
          <a:p>
            <a:pPr algn="ctr"/>
            <a:r>
              <a:rPr lang="en-US" sz="2400" b="1" dirty="0" smtClean="0">
                <a:latin typeface="+mj-lt"/>
                <a:ea typeface="Meiryo UI" pitchFamily="50" charset="-128"/>
                <a:cs typeface="Meiryo UI" pitchFamily="50" charset="-128"/>
              </a:rPr>
              <a:t>Sentences</a:t>
            </a:r>
            <a:endParaRPr lang="en-US" sz="2400" b="1" dirty="0">
              <a:latin typeface="+mj-lt"/>
              <a:ea typeface="Meiryo UI" pitchFamily="50" charset="-128"/>
              <a:cs typeface="Meiryo UI" pitchFamily="50" charset="-128"/>
            </a:endParaRPr>
          </a:p>
        </p:txBody>
      </p:sp>
      <p:sp>
        <p:nvSpPr>
          <p:cNvPr id="24" name="Rectangle 23"/>
          <p:cNvSpPr/>
          <p:nvPr/>
        </p:nvSpPr>
        <p:spPr>
          <a:xfrm>
            <a:off x="4205472" y="3307607"/>
            <a:ext cx="1980551" cy="788034"/>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cxnSp>
        <p:nvCxnSpPr>
          <p:cNvPr id="25" name="Straight Arrow Connector 24"/>
          <p:cNvCxnSpPr/>
          <p:nvPr/>
        </p:nvCxnSpPr>
        <p:spPr>
          <a:xfrm flipH="1">
            <a:off x="3575297" y="3701624"/>
            <a:ext cx="450125" cy="0"/>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2585022" y="4226980"/>
            <a:ext cx="0" cy="656695"/>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sp>
        <p:nvSpPr>
          <p:cNvPr id="27" name="Rectangle 26"/>
          <p:cNvSpPr/>
          <p:nvPr/>
        </p:nvSpPr>
        <p:spPr>
          <a:xfrm>
            <a:off x="1858055" y="5015013"/>
            <a:ext cx="1380443" cy="933912"/>
          </a:xfrm>
          <a:prstGeom prst="rect">
            <a:avLst/>
          </a:prstGeom>
        </p:spPr>
        <p:txBody>
          <a:bodyPr wrap="none">
            <a:spAutoFit/>
          </a:bodyPr>
          <a:lstStyle/>
          <a:p>
            <a:pPr algn="ctr"/>
            <a:r>
              <a:rPr lang="en-US" sz="2400" b="1" dirty="0" smtClean="0">
                <a:solidFill>
                  <a:srgbClr val="0070C0"/>
                </a:solidFill>
                <a:latin typeface="+mj-lt"/>
                <a:ea typeface="Meiryo UI" pitchFamily="50" charset="-128"/>
                <a:cs typeface="Meiryo UI" pitchFamily="50" charset="-128"/>
              </a:rPr>
              <a:t>Ranked</a:t>
            </a:r>
          </a:p>
          <a:p>
            <a:pPr algn="ctr"/>
            <a:r>
              <a:rPr lang="en-US" sz="2400" b="1" dirty="0" smtClean="0">
                <a:solidFill>
                  <a:srgbClr val="0070C0"/>
                </a:solidFill>
                <a:latin typeface="+mj-lt"/>
                <a:ea typeface="Meiryo UI" pitchFamily="50" charset="-128"/>
                <a:cs typeface="Meiryo UI" pitchFamily="50" charset="-128"/>
              </a:rPr>
              <a:t>Instances</a:t>
            </a:r>
            <a:endParaRPr lang="en-US" sz="2400" b="1" dirty="0">
              <a:solidFill>
                <a:srgbClr val="0070C0"/>
              </a:solidFill>
              <a:latin typeface="+mj-lt"/>
              <a:ea typeface="Meiryo UI" pitchFamily="50" charset="-128"/>
              <a:cs typeface="Meiryo UI" pitchFamily="50" charset="-128"/>
            </a:endParaRPr>
          </a:p>
        </p:txBody>
      </p:sp>
      <p:cxnSp>
        <p:nvCxnSpPr>
          <p:cNvPr id="29" name="Straight Arrow Connector 28"/>
          <p:cNvCxnSpPr/>
          <p:nvPr/>
        </p:nvCxnSpPr>
        <p:spPr>
          <a:xfrm>
            <a:off x="1234646" y="1600200"/>
            <a:ext cx="0" cy="3283475"/>
          </a:xfrm>
          <a:prstGeom prst="straightConnector1">
            <a:avLst/>
          </a:prstGeom>
          <a:ln>
            <a:solidFill>
              <a:schemeClr val="tx1"/>
            </a:solidFill>
            <a:headEnd type="arrow"/>
            <a:tailEnd type="arrow" w="lg" len="med"/>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1054596" y="1600200"/>
            <a:ext cx="3601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1054596" y="4883675"/>
            <a:ext cx="3601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Rectangle 31"/>
          <p:cNvSpPr/>
          <p:nvPr/>
        </p:nvSpPr>
        <p:spPr>
          <a:xfrm>
            <a:off x="44415" y="2895601"/>
            <a:ext cx="1250983" cy="830997"/>
          </a:xfrm>
          <a:prstGeom prst="rect">
            <a:avLst/>
          </a:prstGeom>
        </p:spPr>
        <p:txBody>
          <a:bodyPr wrap="none">
            <a:spAutoFit/>
          </a:bodyPr>
          <a:lstStyle/>
          <a:p>
            <a:pPr algn="ctr"/>
            <a:r>
              <a:rPr lang="en-US" sz="2400" dirty="0" smtClean="0">
                <a:latin typeface="+mj-lt"/>
                <a:ea typeface="Meiryo UI" pitchFamily="50" charset="-128"/>
                <a:cs typeface="Meiryo UI" pitchFamily="50" charset="-128"/>
              </a:rPr>
              <a:t>1st</a:t>
            </a:r>
            <a:endParaRPr lang="en-US" sz="2400" dirty="0" smtClean="0">
              <a:latin typeface="+mj-lt"/>
              <a:ea typeface="Meiryo UI" pitchFamily="50" charset="-128"/>
              <a:cs typeface="Meiryo UI" pitchFamily="50" charset="-128"/>
            </a:endParaRPr>
          </a:p>
          <a:p>
            <a:pPr algn="ctr"/>
            <a:r>
              <a:rPr lang="en-US" sz="2400" dirty="0" smtClean="0">
                <a:latin typeface="+mj-lt"/>
                <a:ea typeface="Meiryo UI" pitchFamily="50" charset="-128"/>
                <a:cs typeface="Meiryo UI" pitchFamily="50" charset="-128"/>
              </a:rPr>
              <a:t>iteration</a:t>
            </a:r>
            <a:endParaRPr lang="en-US" sz="2400" dirty="0">
              <a:latin typeface="+mj-lt"/>
              <a:ea typeface="Meiryo UI" pitchFamily="50" charset="-128"/>
              <a:cs typeface="Meiryo UI" pitchFamily="50" charset="-128"/>
            </a:endParaRPr>
          </a:p>
        </p:txBody>
      </p:sp>
      <p:cxnSp>
        <p:nvCxnSpPr>
          <p:cNvPr id="33" name="Straight Arrow Connector 32"/>
          <p:cNvCxnSpPr/>
          <p:nvPr/>
        </p:nvCxnSpPr>
        <p:spPr>
          <a:xfrm>
            <a:off x="1234646" y="4883675"/>
            <a:ext cx="0" cy="525356"/>
          </a:xfrm>
          <a:prstGeom prst="straightConnector1">
            <a:avLst/>
          </a:prstGeom>
          <a:ln>
            <a:solidFill>
              <a:schemeClr val="tx1"/>
            </a:solidFill>
            <a:prstDash val="solid"/>
            <a:headEnd type="arrow"/>
            <a:tailEnd type="none" w="lg" len="med"/>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3575297" y="5409030"/>
            <a:ext cx="450125" cy="0"/>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4205472" y="5015013"/>
            <a:ext cx="553357" cy="518839"/>
          </a:xfrm>
          <a:prstGeom prst="rect">
            <a:avLst/>
          </a:prstGeom>
          <a:noFill/>
        </p:spPr>
        <p:txBody>
          <a:bodyPr wrap="none" rtlCol="0">
            <a:spAutoFit/>
          </a:bodyPr>
          <a:lstStyle/>
          <a:p>
            <a:r>
              <a:rPr lang="en-US" sz="2400" dirty="0" smtClean="0">
                <a:latin typeface="+mj-lt"/>
                <a:ea typeface="Meiryo UI" pitchFamily="50" charset="-128"/>
                <a:cs typeface="Meiryo UI" pitchFamily="50" charset="-128"/>
              </a:rPr>
              <a:t>. . .</a:t>
            </a:r>
            <a:endParaRPr lang="en-US" sz="2400" dirty="0">
              <a:latin typeface="+mj-lt"/>
              <a:ea typeface="Meiryo UI" pitchFamily="50" charset="-128"/>
              <a:cs typeface="Meiryo UI" pitchFamily="50" charset="-128"/>
            </a:endParaRPr>
          </a:p>
        </p:txBody>
      </p:sp>
      <p:cxnSp>
        <p:nvCxnSpPr>
          <p:cNvPr id="36" name="Straight Arrow Connector 35"/>
          <p:cNvCxnSpPr/>
          <p:nvPr/>
        </p:nvCxnSpPr>
        <p:spPr>
          <a:xfrm>
            <a:off x="1234646" y="5277691"/>
            <a:ext cx="0" cy="525356"/>
          </a:xfrm>
          <a:prstGeom prst="straightConnector1">
            <a:avLst/>
          </a:prstGeom>
          <a:ln>
            <a:solidFill>
              <a:schemeClr val="tx1"/>
            </a:solidFill>
            <a:prstDash val="dash"/>
            <a:headEnd type="none"/>
            <a:tailEnd type="none" w="lg" len="med"/>
          </a:ln>
        </p:spPr>
        <p:style>
          <a:lnRef idx="1">
            <a:schemeClr val="accent1"/>
          </a:lnRef>
          <a:fillRef idx="0">
            <a:schemeClr val="accent1"/>
          </a:fillRef>
          <a:effectRef idx="0">
            <a:schemeClr val="accent1"/>
          </a:effectRef>
          <a:fontRef idx="minor">
            <a:schemeClr val="tx1"/>
          </a:fontRef>
        </p:style>
      </p:cxnSp>
      <p:sp>
        <p:nvSpPr>
          <p:cNvPr id="38" name="Freeform 37"/>
          <p:cNvSpPr/>
          <p:nvPr/>
        </p:nvSpPr>
        <p:spPr>
          <a:xfrm flipV="1">
            <a:off x="3048000" y="4226980"/>
            <a:ext cx="4038271" cy="656695"/>
          </a:xfrm>
          <a:custGeom>
            <a:avLst/>
            <a:gdLst>
              <a:gd name="connsiteX0" fmla="*/ 36513 w 3897313"/>
              <a:gd name="connsiteY0" fmla="*/ 0 h 514350"/>
              <a:gd name="connsiteX1" fmla="*/ 122238 w 3897313"/>
              <a:gd name="connsiteY1" fmla="*/ 238125 h 514350"/>
              <a:gd name="connsiteX2" fmla="*/ 769938 w 3897313"/>
              <a:gd name="connsiteY2" fmla="*/ 285750 h 514350"/>
              <a:gd name="connsiteX3" fmla="*/ 3379788 w 3897313"/>
              <a:gd name="connsiteY3" fmla="*/ 352425 h 514350"/>
              <a:gd name="connsiteX4" fmla="*/ 3875088 w 3897313"/>
              <a:gd name="connsiteY4" fmla="*/ 51435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97313" h="514350">
                <a:moveTo>
                  <a:pt x="36513" y="0"/>
                </a:moveTo>
                <a:cubicBezTo>
                  <a:pt x="18256" y="95250"/>
                  <a:pt x="0" y="190500"/>
                  <a:pt x="122238" y="238125"/>
                </a:cubicBezTo>
                <a:cubicBezTo>
                  <a:pt x="244476" y="285750"/>
                  <a:pt x="769938" y="285750"/>
                  <a:pt x="769938" y="285750"/>
                </a:cubicBezTo>
                <a:cubicBezTo>
                  <a:pt x="1312863" y="304800"/>
                  <a:pt x="2862263" y="314325"/>
                  <a:pt x="3379788" y="352425"/>
                </a:cubicBezTo>
                <a:cubicBezTo>
                  <a:pt x="3897313" y="390525"/>
                  <a:pt x="3886200" y="452437"/>
                  <a:pt x="3875088" y="514350"/>
                </a:cubicBezTo>
              </a:path>
            </a:pathLst>
          </a:custGeom>
          <a:ln w="57150">
            <a:solidFill>
              <a:schemeClr val="bg1">
                <a:lumMod val="75000"/>
              </a:schemeClr>
            </a:solidFill>
            <a:headEnd type="arrow"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400">
              <a:latin typeface="+mj-lt"/>
            </a:endParaRPr>
          </a:p>
        </p:txBody>
      </p:sp>
      <p:sp>
        <p:nvSpPr>
          <p:cNvPr id="45" name="Rectangle 44"/>
          <p:cNvSpPr/>
          <p:nvPr/>
        </p:nvSpPr>
        <p:spPr>
          <a:xfrm>
            <a:off x="44416" y="5015013"/>
            <a:ext cx="1250983" cy="830997"/>
          </a:xfrm>
          <a:prstGeom prst="rect">
            <a:avLst/>
          </a:prstGeom>
        </p:spPr>
        <p:txBody>
          <a:bodyPr wrap="none">
            <a:spAutoFit/>
          </a:bodyPr>
          <a:lstStyle/>
          <a:p>
            <a:pPr algn="ctr"/>
            <a:r>
              <a:rPr lang="en-US" sz="2400" dirty="0" smtClean="0">
                <a:latin typeface="+mj-lt"/>
                <a:ea typeface="Meiryo UI" pitchFamily="50" charset="-128"/>
                <a:cs typeface="Meiryo UI" pitchFamily="50" charset="-128"/>
              </a:rPr>
              <a:t>2nd</a:t>
            </a:r>
            <a:endParaRPr lang="en-US" sz="2400" dirty="0" smtClean="0">
              <a:latin typeface="+mj-lt"/>
              <a:ea typeface="Meiryo UI" pitchFamily="50" charset="-128"/>
              <a:cs typeface="Meiryo UI" pitchFamily="50" charset="-128"/>
            </a:endParaRPr>
          </a:p>
          <a:p>
            <a:pPr algn="ctr"/>
            <a:r>
              <a:rPr lang="en-US" sz="2400" dirty="0" smtClean="0">
                <a:latin typeface="+mj-lt"/>
                <a:ea typeface="Meiryo UI" pitchFamily="50" charset="-128"/>
                <a:cs typeface="Meiryo UI" pitchFamily="50" charset="-128"/>
              </a:rPr>
              <a:t>iteration</a:t>
            </a:r>
            <a:endParaRPr lang="en-US" sz="2400" dirty="0">
              <a:latin typeface="+mj-lt"/>
              <a:ea typeface="Meiryo UI" pitchFamily="50" charset="-128"/>
              <a:cs typeface="Meiryo UI" pitchFamily="50" charset="-128"/>
            </a:endParaRPr>
          </a:p>
        </p:txBody>
      </p:sp>
      <p:sp>
        <p:nvSpPr>
          <p:cNvPr id="39" name="Rectangle 38"/>
          <p:cNvSpPr/>
          <p:nvPr/>
        </p:nvSpPr>
        <p:spPr>
          <a:xfrm>
            <a:off x="0" y="0"/>
            <a:ext cx="9144000" cy="6858000"/>
          </a:xfrm>
          <a:prstGeom prst="rect">
            <a:avLst/>
          </a:prstGeom>
          <a:solidFill>
            <a:schemeClr val="tx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6996248" y="3307607"/>
            <a:ext cx="1980551" cy="788034"/>
          </a:xfrm>
          <a:prstGeom prst="rect">
            <a:avLst/>
          </a:prstGeom>
          <a:solidFill>
            <a:schemeClr val="accent6">
              <a:lumMod val="60000"/>
              <a:lumOff val="40000"/>
            </a:schemeClr>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sp>
        <p:nvSpPr>
          <p:cNvPr id="18" name="Rectangle 17"/>
          <p:cNvSpPr/>
          <p:nvPr/>
        </p:nvSpPr>
        <p:spPr>
          <a:xfrm>
            <a:off x="7383778" y="3280732"/>
            <a:ext cx="1252010" cy="933912"/>
          </a:xfrm>
          <a:prstGeom prst="rect">
            <a:avLst/>
          </a:prstGeom>
        </p:spPr>
        <p:txBody>
          <a:bodyPr wrap="none">
            <a:spAutoFit/>
          </a:bodyPr>
          <a:lstStyle/>
          <a:p>
            <a:pPr algn="ctr"/>
            <a:r>
              <a:rPr lang="en-US" sz="2400" b="1" dirty="0" smtClean="0">
                <a:solidFill>
                  <a:srgbClr val="C00000"/>
                </a:solidFill>
                <a:latin typeface="+mj-lt"/>
                <a:ea typeface="Meiryo UI" pitchFamily="50" charset="-128"/>
                <a:cs typeface="Meiryo UI" pitchFamily="50" charset="-128"/>
              </a:rPr>
              <a:t>Ranked</a:t>
            </a:r>
          </a:p>
          <a:p>
            <a:pPr algn="ctr"/>
            <a:r>
              <a:rPr lang="en-US" sz="2400" b="1" dirty="0" smtClean="0">
                <a:solidFill>
                  <a:srgbClr val="C00000"/>
                </a:solidFill>
                <a:latin typeface="+mj-lt"/>
                <a:ea typeface="Meiryo UI" pitchFamily="50" charset="-128"/>
                <a:cs typeface="Meiryo UI" pitchFamily="50" charset="-128"/>
              </a:rPr>
              <a:t>Patterns</a:t>
            </a:r>
            <a:endParaRPr lang="en-US" sz="2400" b="1" dirty="0">
              <a:solidFill>
                <a:srgbClr val="C00000"/>
              </a:solidFill>
              <a:latin typeface="+mj-lt"/>
              <a:ea typeface="Meiryo UI" pitchFamily="50" charset="-128"/>
              <a:cs typeface="Meiryo UI" pitchFamily="50" charset="-128"/>
            </a:endParaRPr>
          </a:p>
        </p:txBody>
      </p:sp>
      <p:sp>
        <p:nvSpPr>
          <p:cNvPr id="40" name="Rounded Rectangular Callout 39"/>
          <p:cNvSpPr/>
          <p:nvPr/>
        </p:nvSpPr>
        <p:spPr>
          <a:xfrm>
            <a:off x="228600" y="3429000"/>
            <a:ext cx="7162800" cy="2286000"/>
          </a:xfrm>
          <a:prstGeom prst="wedgeRoundRectCallout">
            <a:avLst>
              <a:gd name="adj1" fmla="val 52137"/>
              <a:gd name="adj2" fmla="val -78907"/>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Content Placeholder 1"/>
          <p:cNvSpPr txBox="1">
            <a:spLocks/>
          </p:cNvSpPr>
          <p:nvPr/>
        </p:nvSpPr>
        <p:spPr bwMode="auto">
          <a:xfrm>
            <a:off x="381000" y="3733800"/>
            <a:ext cx="6858000" cy="1752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lvl="0" indent="-342900" eaLnBrk="0" hangingPunct="0">
              <a:spcBef>
                <a:spcPct val="20000"/>
              </a:spcBef>
              <a:buClr>
                <a:schemeClr val="accent6">
                  <a:lumMod val="50000"/>
                </a:schemeClr>
              </a:buClr>
            </a:pPr>
            <a:r>
              <a:rPr lang="en-US" sz="3200" dirty="0" smtClean="0">
                <a:latin typeface="+mj-lt"/>
                <a:cs typeface="Arial" pitchFamily="34" charset="0"/>
              </a:rPr>
              <a:t>Rank by reliability of pattern: </a:t>
            </a:r>
            <a:r>
              <a:rPr lang="en-US" sz="3200" i="1" dirty="0" smtClean="0">
                <a:latin typeface="+mj-lt"/>
                <a:cs typeface="Arial" pitchFamily="34" charset="0"/>
              </a:rPr>
              <a:t>r</a:t>
            </a:r>
            <a:r>
              <a:rPr lang="en-US" sz="3200" dirty="0" smtClean="0">
                <a:latin typeface="+mj-lt"/>
                <a:cs typeface="Arial" pitchFamily="34" charset="0"/>
              </a:rPr>
              <a:t>(</a:t>
            </a:r>
            <a:r>
              <a:rPr lang="en-US" sz="3200" i="1" dirty="0" smtClean="0">
                <a:solidFill>
                  <a:srgbClr val="C00000"/>
                </a:solidFill>
                <a:latin typeface="+mj-lt"/>
                <a:cs typeface="Arial" pitchFamily="34" charset="0"/>
              </a:rPr>
              <a:t>p</a:t>
            </a:r>
            <a:r>
              <a:rPr lang="en-US" sz="3200" dirty="0" smtClean="0">
                <a:latin typeface="+mj-lt"/>
                <a:cs typeface="Arial" pitchFamily="34" charset="0"/>
              </a:rPr>
              <a:t>).</a:t>
            </a:r>
          </a:p>
          <a:p>
            <a:pPr lvl="0" eaLnBrk="0" hangingPunct="0">
              <a:spcBef>
                <a:spcPct val="20000"/>
              </a:spcBef>
              <a:buClr>
                <a:schemeClr val="accent6">
                  <a:lumMod val="50000"/>
                </a:schemeClr>
              </a:buClr>
            </a:pPr>
            <a:r>
              <a:rPr lang="en-US" sz="3200" i="1" dirty="0" smtClean="0">
                <a:latin typeface="+mj-lt"/>
                <a:cs typeface="Arial" pitchFamily="34" charset="0"/>
              </a:rPr>
              <a:t>r</a:t>
            </a:r>
            <a:r>
              <a:rPr lang="en-US" sz="3200" dirty="0" smtClean="0">
                <a:latin typeface="+mj-lt"/>
                <a:cs typeface="Arial" pitchFamily="34" charset="0"/>
              </a:rPr>
              <a:t>(</a:t>
            </a:r>
            <a:r>
              <a:rPr lang="en-US" sz="3200" i="1" dirty="0" smtClean="0">
                <a:solidFill>
                  <a:srgbClr val="C00000"/>
                </a:solidFill>
                <a:latin typeface="+mj-lt"/>
                <a:cs typeface="Arial" pitchFamily="34" charset="0"/>
              </a:rPr>
              <a:t>p</a:t>
            </a:r>
            <a:r>
              <a:rPr lang="en-US" sz="3200" dirty="0" smtClean="0">
                <a:latin typeface="+mj-lt"/>
                <a:cs typeface="Arial" pitchFamily="34" charset="0"/>
              </a:rPr>
              <a:t>) is based on an association measure with each </a:t>
            </a:r>
            <a:r>
              <a:rPr lang="en-US" sz="3200" dirty="0" smtClean="0">
                <a:solidFill>
                  <a:schemeClr val="tx2">
                    <a:lumMod val="60000"/>
                    <a:lumOff val="40000"/>
                  </a:schemeClr>
                </a:solidFill>
                <a:latin typeface="+mj-lt"/>
                <a:cs typeface="Arial" pitchFamily="34" charset="0"/>
              </a:rPr>
              <a:t>instance</a:t>
            </a:r>
            <a:r>
              <a:rPr lang="en-US" sz="3200" b="1" dirty="0" smtClean="0">
                <a:solidFill>
                  <a:schemeClr val="tx2">
                    <a:lumMod val="60000"/>
                    <a:lumOff val="40000"/>
                  </a:schemeClr>
                </a:solidFill>
                <a:latin typeface="+mj-lt"/>
                <a:cs typeface="Arial" pitchFamily="34" charset="0"/>
              </a:rPr>
              <a:t> </a:t>
            </a:r>
            <a:r>
              <a:rPr lang="en-US" sz="3200" dirty="0" smtClean="0">
                <a:latin typeface="+mj-lt"/>
                <a:cs typeface="Arial" pitchFamily="34" charset="0"/>
              </a:rPr>
              <a:t>in the corpus.</a:t>
            </a:r>
            <a:endParaRPr lang="en-US" sz="3200" dirty="0" smtClean="0">
              <a:solidFill>
                <a:schemeClr val="tx2">
                  <a:lumMod val="60000"/>
                  <a:lumOff val="40000"/>
                </a:schemeClr>
              </a:solidFill>
              <a:latin typeface="+mj-lt"/>
              <a:cs typeface="Arial" pitchFamily="34" charset="0"/>
            </a:endParaRPr>
          </a:p>
        </p:txBody>
      </p:sp>
      <p:cxnSp>
        <p:nvCxnSpPr>
          <p:cNvPr id="17" name="Straight Arrow Connector 16"/>
          <p:cNvCxnSpPr/>
          <p:nvPr/>
        </p:nvCxnSpPr>
        <p:spPr>
          <a:xfrm>
            <a:off x="7986524" y="2519573"/>
            <a:ext cx="0" cy="656695"/>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grpSp>
        <p:nvGrpSpPr>
          <p:cNvPr id="2" name="Group 43"/>
          <p:cNvGrpSpPr/>
          <p:nvPr/>
        </p:nvGrpSpPr>
        <p:grpSpPr>
          <a:xfrm>
            <a:off x="3048000" y="2438400"/>
            <a:ext cx="4267200" cy="732894"/>
            <a:chOff x="3048000" y="2438400"/>
            <a:chExt cx="4267200" cy="732894"/>
          </a:xfrm>
        </p:grpSpPr>
        <p:sp>
          <p:nvSpPr>
            <p:cNvPr id="48" name="Freeform 47"/>
            <p:cNvSpPr/>
            <p:nvPr/>
          </p:nvSpPr>
          <p:spPr>
            <a:xfrm flipH="1" flipV="1">
              <a:off x="3048000" y="2438400"/>
              <a:ext cx="4267200" cy="656695"/>
            </a:xfrm>
            <a:custGeom>
              <a:avLst/>
              <a:gdLst>
                <a:gd name="connsiteX0" fmla="*/ 36513 w 3897313"/>
                <a:gd name="connsiteY0" fmla="*/ 0 h 514350"/>
                <a:gd name="connsiteX1" fmla="*/ 122238 w 3897313"/>
                <a:gd name="connsiteY1" fmla="*/ 238125 h 514350"/>
                <a:gd name="connsiteX2" fmla="*/ 769938 w 3897313"/>
                <a:gd name="connsiteY2" fmla="*/ 285750 h 514350"/>
                <a:gd name="connsiteX3" fmla="*/ 3379788 w 3897313"/>
                <a:gd name="connsiteY3" fmla="*/ 352425 h 514350"/>
                <a:gd name="connsiteX4" fmla="*/ 3875088 w 3897313"/>
                <a:gd name="connsiteY4" fmla="*/ 51435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97313" h="514350">
                  <a:moveTo>
                    <a:pt x="36513" y="0"/>
                  </a:moveTo>
                  <a:cubicBezTo>
                    <a:pt x="18256" y="95250"/>
                    <a:pt x="0" y="190500"/>
                    <a:pt x="122238" y="238125"/>
                  </a:cubicBezTo>
                  <a:cubicBezTo>
                    <a:pt x="244476" y="285750"/>
                    <a:pt x="769938" y="285750"/>
                    <a:pt x="769938" y="285750"/>
                  </a:cubicBezTo>
                  <a:cubicBezTo>
                    <a:pt x="1312863" y="304800"/>
                    <a:pt x="2862263" y="314325"/>
                    <a:pt x="3379788" y="352425"/>
                  </a:cubicBezTo>
                  <a:cubicBezTo>
                    <a:pt x="3897313" y="390525"/>
                    <a:pt x="3886200" y="452437"/>
                    <a:pt x="3875088" y="514350"/>
                  </a:cubicBezTo>
                </a:path>
              </a:pathLst>
            </a:custGeom>
            <a:ln w="57150">
              <a:solidFill>
                <a:schemeClr val="bg1">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400">
                <a:latin typeface="+mj-lt"/>
              </a:endParaRPr>
            </a:p>
          </p:txBody>
        </p:sp>
        <p:cxnSp>
          <p:nvCxnSpPr>
            <p:cNvPr id="49" name="Straight Arrow Connector 48"/>
            <p:cNvCxnSpPr/>
            <p:nvPr/>
          </p:nvCxnSpPr>
          <p:spPr>
            <a:xfrm>
              <a:off x="7283023" y="3015537"/>
              <a:ext cx="7161" cy="155757"/>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grpSp>
      <p:sp>
        <p:nvSpPr>
          <p:cNvPr id="16" name="Rectangle 15"/>
          <p:cNvSpPr/>
          <p:nvPr/>
        </p:nvSpPr>
        <p:spPr>
          <a:xfrm>
            <a:off x="6996248" y="1600200"/>
            <a:ext cx="1980551" cy="788034"/>
          </a:xfrm>
          <a:prstGeom prst="rect">
            <a:avLst/>
          </a:prstGeom>
          <a:solidFill>
            <a:schemeClr val="accent6">
              <a:lumMod val="60000"/>
              <a:lumOff val="40000"/>
            </a:schemeClr>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sp>
        <p:nvSpPr>
          <p:cNvPr id="15" name="Rectangle 14"/>
          <p:cNvSpPr/>
          <p:nvPr/>
        </p:nvSpPr>
        <p:spPr>
          <a:xfrm>
            <a:off x="7287404" y="1600200"/>
            <a:ext cx="1390830" cy="933912"/>
          </a:xfrm>
          <a:prstGeom prst="rect">
            <a:avLst/>
          </a:prstGeom>
        </p:spPr>
        <p:txBody>
          <a:bodyPr wrap="none">
            <a:spAutoFit/>
          </a:bodyPr>
          <a:lstStyle/>
          <a:p>
            <a:pPr algn="ctr"/>
            <a:r>
              <a:rPr lang="en-US" sz="2400" b="1" dirty="0" smtClean="0">
                <a:solidFill>
                  <a:srgbClr val="C00000"/>
                </a:solidFill>
                <a:latin typeface="+mj-lt"/>
                <a:ea typeface="Meiryo UI" pitchFamily="50" charset="-128"/>
                <a:cs typeface="Meiryo UI" pitchFamily="50" charset="-128"/>
              </a:rPr>
              <a:t>Extracted</a:t>
            </a:r>
          </a:p>
          <a:p>
            <a:pPr algn="ctr"/>
            <a:r>
              <a:rPr lang="en-US" sz="2400" b="1" dirty="0" smtClean="0">
                <a:solidFill>
                  <a:srgbClr val="C00000"/>
                </a:solidFill>
                <a:latin typeface="+mj-lt"/>
                <a:ea typeface="Meiryo UI" pitchFamily="50" charset="-128"/>
                <a:cs typeface="Meiryo UI" pitchFamily="50" charset="-128"/>
              </a:rPr>
              <a:t>Patterns</a:t>
            </a:r>
            <a:endParaRPr lang="en-US" sz="2400" b="1" dirty="0">
              <a:solidFill>
                <a:srgbClr val="C00000"/>
              </a:solidFill>
              <a:latin typeface="+mj-lt"/>
              <a:ea typeface="Meiryo UI" pitchFamily="50" charset="-128"/>
              <a:cs typeface="Meiryo UI" pitchFamily="50" charset="-128"/>
            </a:endParaRPr>
          </a:p>
        </p:txBody>
      </p:sp>
      <p:sp>
        <p:nvSpPr>
          <p:cNvPr id="9" name="Rectangle 8"/>
          <p:cNvSpPr/>
          <p:nvPr/>
        </p:nvSpPr>
        <p:spPr>
          <a:xfrm>
            <a:off x="1684771" y="1600200"/>
            <a:ext cx="1728481" cy="788034"/>
          </a:xfrm>
          <a:prstGeom prst="rect">
            <a:avLst/>
          </a:prstGeom>
          <a:solidFill>
            <a:schemeClr val="accent1">
              <a:lumMod val="20000"/>
              <a:lumOff val="80000"/>
            </a:schemeClr>
          </a:solidFill>
          <a:ln w="28575">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mj-lt"/>
            </a:endParaRPr>
          </a:p>
        </p:txBody>
      </p:sp>
      <p:sp>
        <p:nvSpPr>
          <p:cNvPr id="8" name="Rectangle 7"/>
          <p:cNvSpPr/>
          <p:nvPr/>
        </p:nvSpPr>
        <p:spPr>
          <a:xfrm>
            <a:off x="1888906" y="1600200"/>
            <a:ext cx="1380443" cy="830997"/>
          </a:xfrm>
          <a:prstGeom prst="rect">
            <a:avLst/>
          </a:prstGeom>
        </p:spPr>
        <p:txBody>
          <a:bodyPr wrap="none">
            <a:spAutoFit/>
          </a:bodyPr>
          <a:lstStyle/>
          <a:p>
            <a:pPr algn="ctr"/>
            <a:r>
              <a:rPr lang="en-US" sz="2400" b="1" dirty="0" smtClean="0">
                <a:solidFill>
                  <a:srgbClr val="0070C0"/>
                </a:solidFill>
                <a:latin typeface="+mj-lt"/>
                <a:ea typeface="Meiryo UI" pitchFamily="50" charset="-128"/>
                <a:cs typeface="Meiryo UI" pitchFamily="50" charset="-128"/>
              </a:rPr>
              <a:t>Seed</a:t>
            </a:r>
            <a:endParaRPr lang="en-US" sz="2400" b="1" dirty="0" smtClean="0">
              <a:solidFill>
                <a:srgbClr val="0070C0"/>
              </a:solidFill>
              <a:latin typeface="+mj-lt"/>
              <a:ea typeface="Meiryo UI" pitchFamily="50" charset="-128"/>
              <a:cs typeface="Meiryo UI" pitchFamily="50" charset="-128"/>
            </a:endParaRPr>
          </a:p>
          <a:p>
            <a:pPr algn="ctr"/>
            <a:r>
              <a:rPr lang="en-US" sz="2400" b="1" dirty="0" smtClean="0">
                <a:solidFill>
                  <a:srgbClr val="0070C0"/>
                </a:solidFill>
                <a:latin typeface="+mj-lt"/>
                <a:ea typeface="Meiryo UI" pitchFamily="50" charset="-128"/>
                <a:cs typeface="Meiryo UI" pitchFamily="50" charset="-128"/>
              </a:rPr>
              <a:t>Instances</a:t>
            </a:r>
            <a:endParaRPr lang="en-US" sz="2400" b="1" dirty="0">
              <a:solidFill>
                <a:srgbClr val="0070C0"/>
              </a:solidFill>
              <a:latin typeface="+mj-lt"/>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Rectangle 49"/>
          <p:cNvSpPr/>
          <p:nvPr/>
        </p:nvSpPr>
        <p:spPr>
          <a:xfrm>
            <a:off x="228600" y="914400"/>
            <a:ext cx="3807517" cy="523220"/>
          </a:xfrm>
          <a:prstGeom prst="rect">
            <a:avLst/>
          </a:prstGeom>
        </p:spPr>
        <p:txBody>
          <a:bodyPr wrap="none">
            <a:spAutoFit/>
          </a:bodyPr>
          <a:lstStyle/>
          <a:p>
            <a:pPr marL="342900" lvl="0" indent="-342900" eaLnBrk="0" hangingPunct="0">
              <a:spcBef>
                <a:spcPct val="20000"/>
              </a:spcBef>
              <a:buClr>
                <a:schemeClr val="accent6">
                  <a:lumMod val="50000"/>
                </a:schemeClr>
              </a:buClr>
            </a:pPr>
            <a:r>
              <a:rPr lang="en-US" sz="2800" b="1" dirty="0" smtClean="0">
                <a:latin typeface="+mj-lt"/>
                <a:cs typeface="Arial" pitchFamily="34" charset="0"/>
              </a:rPr>
              <a:t>Score and rank </a:t>
            </a:r>
            <a:r>
              <a:rPr lang="en-US" sz="2800" b="1" dirty="0" smtClean="0">
                <a:solidFill>
                  <a:srgbClr val="C00000"/>
                </a:solidFill>
                <a:latin typeface="+mj-lt"/>
                <a:cs typeface="Arial" pitchFamily="34" charset="0"/>
              </a:rPr>
              <a:t>patterns</a:t>
            </a:r>
            <a:r>
              <a:rPr lang="en-US" sz="2800" b="1" dirty="0" smtClean="0">
                <a:latin typeface="+mj-lt"/>
                <a:cs typeface="Arial" pitchFamily="34" charset="0"/>
              </a:rPr>
              <a:t> </a:t>
            </a:r>
            <a:endParaRPr lang="en-US" sz="2800" b="1" i="1" dirty="0" smtClean="0">
              <a:solidFill>
                <a:schemeClr val="tx2">
                  <a:lumMod val="60000"/>
                  <a:lumOff val="40000"/>
                </a:schemeClr>
              </a:solidFill>
              <a:latin typeface="+mj-lt"/>
              <a:cs typeface="Arial" pitchFamily="34" charset="0"/>
            </a:endParaRPr>
          </a:p>
        </p:txBody>
      </p:sp>
      <p:cxnSp>
        <p:nvCxnSpPr>
          <p:cNvPr id="14" name="Straight Arrow Connector 13"/>
          <p:cNvCxnSpPr/>
          <p:nvPr/>
        </p:nvCxnSpPr>
        <p:spPr>
          <a:xfrm>
            <a:off x="6366073" y="1994217"/>
            <a:ext cx="450125" cy="0"/>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4205472" y="1600200"/>
            <a:ext cx="1980551" cy="788034"/>
          </a:xfrm>
          <a:prstGeom prst="rect">
            <a:avLst/>
          </a:prstGeom>
          <a:solidFill>
            <a:srgbClr val="FCFCFE"/>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sp>
        <p:nvSpPr>
          <p:cNvPr id="11" name="Rectangle 10"/>
          <p:cNvSpPr/>
          <p:nvPr/>
        </p:nvSpPr>
        <p:spPr>
          <a:xfrm>
            <a:off x="4475185" y="1748136"/>
            <a:ext cx="1479637" cy="461665"/>
          </a:xfrm>
          <a:prstGeom prst="rect">
            <a:avLst/>
          </a:prstGeom>
        </p:spPr>
        <p:txBody>
          <a:bodyPr wrap="none">
            <a:spAutoFit/>
          </a:bodyPr>
          <a:lstStyle/>
          <a:p>
            <a:pPr algn="ctr"/>
            <a:r>
              <a:rPr lang="en-US" sz="2400" b="1" dirty="0" smtClean="0">
                <a:latin typeface="+mj-lt"/>
                <a:ea typeface="Meiryo UI" pitchFamily="50" charset="-128"/>
                <a:cs typeface="Meiryo UI" pitchFamily="50" charset="-128"/>
              </a:rPr>
              <a:t>Sentences</a:t>
            </a:r>
            <a:endParaRPr lang="en-US" sz="2400" b="1" dirty="0">
              <a:latin typeface="+mj-lt"/>
              <a:ea typeface="Meiryo UI" pitchFamily="50" charset="-128"/>
              <a:cs typeface="Meiryo UI" pitchFamily="50" charset="-128"/>
            </a:endParaRPr>
          </a:p>
        </p:txBody>
      </p:sp>
      <p:sp>
        <p:nvSpPr>
          <p:cNvPr id="3" name="Title 2"/>
          <p:cNvSpPr>
            <a:spLocks noGrp="1"/>
          </p:cNvSpPr>
          <p:nvPr>
            <p:ph type="title"/>
          </p:nvPr>
        </p:nvSpPr>
        <p:spPr>
          <a:xfrm>
            <a:off x="228600" y="258762"/>
            <a:ext cx="8610600" cy="808038"/>
          </a:xfrm>
        </p:spPr>
        <p:txBody>
          <a:bodyPr/>
          <a:lstStyle/>
          <a:p>
            <a:r>
              <a:rPr lang="en-US" dirty="0" smtClean="0"/>
              <a:t>Bootstrap </a:t>
            </a:r>
            <a:r>
              <a:rPr lang="en-US" dirty="0" smtClean="0"/>
              <a:t>Learning Algorithm</a:t>
            </a:r>
            <a:endParaRPr lang="en-US" dirty="0"/>
          </a:p>
        </p:txBody>
      </p:sp>
      <p:sp>
        <p:nvSpPr>
          <p:cNvPr id="4" name="Date Placeholder 3"/>
          <p:cNvSpPr>
            <a:spLocks noGrp="1"/>
          </p:cNvSpPr>
          <p:nvPr>
            <p:ph type="dt" sz="half" idx="10"/>
          </p:nvPr>
        </p:nvSpPr>
        <p:spPr/>
        <p:txBody>
          <a:bodyPr/>
          <a:lstStyle/>
          <a:p>
            <a:pPr>
              <a:defRPr/>
            </a:pPr>
            <a:r>
              <a:rPr lang="en-US" altLang="ja-JP" dirty="0">
                <a:latin typeface="+mj-lt"/>
              </a:rPr>
              <a:t>LREC 2012, May 24</a:t>
            </a:r>
            <a:r>
              <a:rPr lang="en-US" altLang="ja-JP" baseline="30000" dirty="0">
                <a:latin typeface="+mj-lt"/>
              </a:rPr>
              <a:t>th</a:t>
            </a:r>
            <a:r>
              <a:rPr lang="en-US" altLang="ja-JP" dirty="0">
                <a:latin typeface="+mj-lt"/>
              </a:rPr>
              <a:t>, 2012</a:t>
            </a:r>
          </a:p>
        </p:txBody>
      </p:sp>
      <p:sp>
        <p:nvSpPr>
          <p:cNvPr id="5" name="Slide Number Placeholder 4"/>
          <p:cNvSpPr>
            <a:spLocks noGrp="1"/>
          </p:cNvSpPr>
          <p:nvPr>
            <p:ph type="sldNum" sz="quarter" idx="11"/>
          </p:nvPr>
        </p:nvSpPr>
        <p:spPr/>
        <p:txBody>
          <a:bodyPr/>
          <a:lstStyle/>
          <a:p>
            <a:pPr>
              <a:defRPr/>
            </a:pPr>
            <a:fld id="{51819DF2-A324-415D-B3D8-F344AD0BFA0D}" type="slidenum">
              <a:rPr lang="ja-JP" altLang="en-US" smtClean="0">
                <a:latin typeface="+mj-lt"/>
              </a:rPr>
              <a:pPr>
                <a:defRPr/>
              </a:pPr>
              <a:t>22</a:t>
            </a:fld>
            <a:endParaRPr lang="en-US" altLang="ja-JP">
              <a:latin typeface="+mj-lt"/>
            </a:endParaRPr>
          </a:p>
        </p:txBody>
      </p:sp>
      <p:sp>
        <p:nvSpPr>
          <p:cNvPr id="6" name="Footer Placeholder 5"/>
          <p:cNvSpPr>
            <a:spLocks noGrp="1"/>
          </p:cNvSpPr>
          <p:nvPr>
            <p:ph type="ftr" sz="quarter" idx="12"/>
          </p:nvPr>
        </p:nvSpPr>
        <p:spPr/>
        <p:txBody>
          <a:bodyPr/>
          <a:lstStyle/>
          <a:p>
            <a:pPr>
              <a:defRPr/>
            </a:pPr>
            <a:endParaRPr lang="ja-JP" altLang="en-US">
              <a:latin typeface="+mj-lt"/>
            </a:endParaRPr>
          </a:p>
        </p:txBody>
      </p:sp>
      <p:sp>
        <p:nvSpPr>
          <p:cNvPr id="22" name="Rectangle 21"/>
          <p:cNvSpPr/>
          <p:nvPr/>
        </p:nvSpPr>
        <p:spPr>
          <a:xfrm>
            <a:off x="1684771" y="3307607"/>
            <a:ext cx="1728481" cy="788034"/>
          </a:xfrm>
          <a:prstGeom prst="rect">
            <a:avLst/>
          </a:prstGeom>
          <a:solidFill>
            <a:schemeClr val="accent1">
              <a:lumMod val="20000"/>
              <a:lumOff val="80000"/>
            </a:schemeClr>
          </a:solidFill>
          <a:ln w="28575">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sp>
        <p:nvSpPr>
          <p:cNvPr id="28" name="Rectangle 27"/>
          <p:cNvSpPr/>
          <p:nvPr/>
        </p:nvSpPr>
        <p:spPr>
          <a:xfrm>
            <a:off x="1684771" y="5015013"/>
            <a:ext cx="1728481" cy="788034"/>
          </a:xfrm>
          <a:prstGeom prst="rect">
            <a:avLst/>
          </a:prstGeom>
          <a:solidFill>
            <a:schemeClr val="accent1">
              <a:lumMod val="20000"/>
              <a:lumOff val="80000"/>
            </a:schemeClr>
          </a:solidFill>
          <a:ln w="28575">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cxnSp>
        <p:nvCxnSpPr>
          <p:cNvPr id="13" name="Straight Arrow Connector 12"/>
          <p:cNvCxnSpPr/>
          <p:nvPr/>
        </p:nvCxnSpPr>
        <p:spPr>
          <a:xfrm>
            <a:off x="3575297" y="1994217"/>
            <a:ext cx="450125" cy="0"/>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H="1">
            <a:off x="6366073" y="3701624"/>
            <a:ext cx="450125" cy="0"/>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1883710" y="3307605"/>
            <a:ext cx="1390830" cy="933912"/>
          </a:xfrm>
          <a:prstGeom prst="rect">
            <a:avLst/>
          </a:prstGeom>
        </p:spPr>
        <p:txBody>
          <a:bodyPr wrap="none">
            <a:spAutoFit/>
          </a:bodyPr>
          <a:lstStyle/>
          <a:p>
            <a:pPr algn="ctr"/>
            <a:r>
              <a:rPr lang="en-US" sz="2400" b="1" dirty="0" smtClean="0">
                <a:solidFill>
                  <a:srgbClr val="0070C0"/>
                </a:solidFill>
                <a:latin typeface="+mj-lt"/>
                <a:ea typeface="Meiryo UI" pitchFamily="50" charset="-128"/>
                <a:cs typeface="Meiryo UI" pitchFamily="50" charset="-128"/>
              </a:rPr>
              <a:t>Extracted</a:t>
            </a:r>
            <a:br>
              <a:rPr lang="en-US" sz="2400" b="1" dirty="0" smtClean="0">
                <a:solidFill>
                  <a:srgbClr val="0070C0"/>
                </a:solidFill>
                <a:latin typeface="+mj-lt"/>
                <a:ea typeface="Meiryo UI" pitchFamily="50" charset="-128"/>
                <a:cs typeface="Meiryo UI" pitchFamily="50" charset="-128"/>
              </a:rPr>
            </a:br>
            <a:r>
              <a:rPr lang="en-US" sz="2400" b="1" dirty="0" smtClean="0">
                <a:solidFill>
                  <a:srgbClr val="0070C0"/>
                </a:solidFill>
                <a:latin typeface="+mj-lt"/>
                <a:ea typeface="Meiryo UI" pitchFamily="50" charset="-128"/>
                <a:cs typeface="Meiryo UI" pitchFamily="50" charset="-128"/>
              </a:rPr>
              <a:t>Instances</a:t>
            </a:r>
            <a:endParaRPr lang="en-US" sz="2400" b="1" dirty="0">
              <a:solidFill>
                <a:srgbClr val="0070C0"/>
              </a:solidFill>
              <a:latin typeface="+mj-lt"/>
              <a:ea typeface="Meiryo UI" pitchFamily="50" charset="-128"/>
              <a:cs typeface="Meiryo UI" pitchFamily="50" charset="-128"/>
            </a:endParaRPr>
          </a:p>
        </p:txBody>
      </p:sp>
      <p:sp>
        <p:nvSpPr>
          <p:cNvPr id="23" name="Rectangle 22"/>
          <p:cNvSpPr/>
          <p:nvPr/>
        </p:nvSpPr>
        <p:spPr>
          <a:xfrm>
            <a:off x="4458683" y="3460532"/>
            <a:ext cx="1479637" cy="461665"/>
          </a:xfrm>
          <a:prstGeom prst="rect">
            <a:avLst/>
          </a:prstGeom>
        </p:spPr>
        <p:txBody>
          <a:bodyPr wrap="none">
            <a:spAutoFit/>
          </a:bodyPr>
          <a:lstStyle/>
          <a:p>
            <a:pPr algn="ctr"/>
            <a:r>
              <a:rPr lang="en-US" sz="2400" b="1" dirty="0" smtClean="0">
                <a:latin typeface="+mj-lt"/>
                <a:ea typeface="Meiryo UI" pitchFamily="50" charset="-128"/>
                <a:cs typeface="Meiryo UI" pitchFamily="50" charset="-128"/>
              </a:rPr>
              <a:t>Sentences</a:t>
            </a:r>
            <a:endParaRPr lang="en-US" sz="2400" b="1" dirty="0">
              <a:latin typeface="+mj-lt"/>
              <a:ea typeface="Meiryo UI" pitchFamily="50" charset="-128"/>
              <a:cs typeface="Meiryo UI" pitchFamily="50" charset="-128"/>
            </a:endParaRPr>
          </a:p>
        </p:txBody>
      </p:sp>
      <p:sp>
        <p:nvSpPr>
          <p:cNvPr id="24" name="Rectangle 23"/>
          <p:cNvSpPr/>
          <p:nvPr/>
        </p:nvSpPr>
        <p:spPr>
          <a:xfrm>
            <a:off x="4205472" y="3307607"/>
            <a:ext cx="1980551" cy="788034"/>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cxnSp>
        <p:nvCxnSpPr>
          <p:cNvPr id="25" name="Straight Arrow Connector 24"/>
          <p:cNvCxnSpPr/>
          <p:nvPr/>
        </p:nvCxnSpPr>
        <p:spPr>
          <a:xfrm flipH="1">
            <a:off x="3575297" y="3701624"/>
            <a:ext cx="450125" cy="0"/>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2585022" y="4226980"/>
            <a:ext cx="0" cy="656695"/>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sp>
        <p:nvSpPr>
          <p:cNvPr id="27" name="Rectangle 26"/>
          <p:cNvSpPr/>
          <p:nvPr/>
        </p:nvSpPr>
        <p:spPr>
          <a:xfrm>
            <a:off x="1858055" y="5015013"/>
            <a:ext cx="1380443" cy="933912"/>
          </a:xfrm>
          <a:prstGeom prst="rect">
            <a:avLst/>
          </a:prstGeom>
        </p:spPr>
        <p:txBody>
          <a:bodyPr wrap="none">
            <a:spAutoFit/>
          </a:bodyPr>
          <a:lstStyle/>
          <a:p>
            <a:pPr algn="ctr"/>
            <a:r>
              <a:rPr lang="en-US" sz="2400" b="1" dirty="0" smtClean="0">
                <a:solidFill>
                  <a:srgbClr val="0070C0"/>
                </a:solidFill>
                <a:latin typeface="+mj-lt"/>
                <a:ea typeface="Meiryo UI" pitchFamily="50" charset="-128"/>
                <a:cs typeface="Meiryo UI" pitchFamily="50" charset="-128"/>
              </a:rPr>
              <a:t>Ranked</a:t>
            </a:r>
          </a:p>
          <a:p>
            <a:pPr algn="ctr"/>
            <a:r>
              <a:rPr lang="en-US" sz="2400" b="1" dirty="0" smtClean="0">
                <a:solidFill>
                  <a:srgbClr val="0070C0"/>
                </a:solidFill>
                <a:latin typeface="+mj-lt"/>
                <a:ea typeface="Meiryo UI" pitchFamily="50" charset="-128"/>
                <a:cs typeface="Meiryo UI" pitchFamily="50" charset="-128"/>
              </a:rPr>
              <a:t>Instances</a:t>
            </a:r>
            <a:endParaRPr lang="en-US" sz="2400" b="1" dirty="0">
              <a:solidFill>
                <a:srgbClr val="0070C0"/>
              </a:solidFill>
              <a:latin typeface="+mj-lt"/>
              <a:ea typeface="Meiryo UI" pitchFamily="50" charset="-128"/>
              <a:cs typeface="Meiryo UI" pitchFamily="50" charset="-128"/>
            </a:endParaRPr>
          </a:p>
        </p:txBody>
      </p:sp>
      <p:cxnSp>
        <p:nvCxnSpPr>
          <p:cNvPr id="29" name="Straight Arrow Connector 28"/>
          <p:cNvCxnSpPr/>
          <p:nvPr/>
        </p:nvCxnSpPr>
        <p:spPr>
          <a:xfrm>
            <a:off x="1234646" y="1600200"/>
            <a:ext cx="0" cy="3283475"/>
          </a:xfrm>
          <a:prstGeom prst="straightConnector1">
            <a:avLst/>
          </a:prstGeom>
          <a:ln>
            <a:solidFill>
              <a:schemeClr val="tx1"/>
            </a:solidFill>
            <a:headEnd type="arrow"/>
            <a:tailEnd type="arrow" w="lg" len="med"/>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1054596" y="1600200"/>
            <a:ext cx="3601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1054596" y="4883675"/>
            <a:ext cx="3601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Rectangle 31"/>
          <p:cNvSpPr/>
          <p:nvPr/>
        </p:nvSpPr>
        <p:spPr>
          <a:xfrm>
            <a:off x="44415" y="2895601"/>
            <a:ext cx="1250983" cy="830997"/>
          </a:xfrm>
          <a:prstGeom prst="rect">
            <a:avLst/>
          </a:prstGeom>
        </p:spPr>
        <p:txBody>
          <a:bodyPr wrap="none">
            <a:spAutoFit/>
          </a:bodyPr>
          <a:lstStyle/>
          <a:p>
            <a:pPr algn="ctr"/>
            <a:r>
              <a:rPr lang="en-US" sz="2400" dirty="0" smtClean="0">
                <a:latin typeface="+mj-lt"/>
                <a:ea typeface="Meiryo UI" pitchFamily="50" charset="-128"/>
                <a:cs typeface="Meiryo UI" pitchFamily="50" charset="-128"/>
              </a:rPr>
              <a:t>1st</a:t>
            </a:r>
            <a:endParaRPr lang="en-US" sz="2400" dirty="0" smtClean="0">
              <a:latin typeface="+mj-lt"/>
              <a:ea typeface="Meiryo UI" pitchFamily="50" charset="-128"/>
              <a:cs typeface="Meiryo UI" pitchFamily="50" charset="-128"/>
            </a:endParaRPr>
          </a:p>
          <a:p>
            <a:pPr algn="ctr"/>
            <a:r>
              <a:rPr lang="en-US" sz="2400" dirty="0" smtClean="0">
                <a:latin typeface="+mj-lt"/>
                <a:ea typeface="Meiryo UI" pitchFamily="50" charset="-128"/>
                <a:cs typeface="Meiryo UI" pitchFamily="50" charset="-128"/>
              </a:rPr>
              <a:t>iteration</a:t>
            </a:r>
            <a:endParaRPr lang="en-US" sz="2400" dirty="0">
              <a:latin typeface="+mj-lt"/>
              <a:ea typeface="Meiryo UI" pitchFamily="50" charset="-128"/>
              <a:cs typeface="Meiryo UI" pitchFamily="50" charset="-128"/>
            </a:endParaRPr>
          </a:p>
        </p:txBody>
      </p:sp>
      <p:cxnSp>
        <p:nvCxnSpPr>
          <p:cNvPr id="33" name="Straight Arrow Connector 32"/>
          <p:cNvCxnSpPr/>
          <p:nvPr/>
        </p:nvCxnSpPr>
        <p:spPr>
          <a:xfrm>
            <a:off x="1234646" y="4883675"/>
            <a:ext cx="0" cy="525356"/>
          </a:xfrm>
          <a:prstGeom prst="straightConnector1">
            <a:avLst/>
          </a:prstGeom>
          <a:ln>
            <a:solidFill>
              <a:schemeClr val="tx1"/>
            </a:solidFill>
            <a:prstDash val="solid"/>
            <a:headEnd type="arrow"/>
            <a:tailEnd type="none" w="lg" len="med"/>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3575297" y="5409030"/>
            <a:ext cx="450125" cy="0"/>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4205472" y="5015013"/>
            <a:ext cx="553357" cy="518839"/>
          </a:xfrm>
          <a:prstGeom prst="rect">
            <a:avLst/>
          </a:prstGeom>
          <a:noFill/>
        </p:spPr>
        <p:txBody>
          <a:bodyPr wrap="none" rtlCol="0">
            <a:spAutoFit/>
          </a:bodyPr>
          <a:lstStyle/>
          <a:p>
            <a:r>
              <a:rPr lang="en-US" sz="2400" dirty="0" smtClean="0">
                <a:latin typeface="+mj-lt"/>
                <a:ea typeface="Meiryo UI" pitchFamily="50" charset="-128"/>
                <a:cs typeface="Meiryo UI" pitchFamily="50" charset="-128"/>
              </a:rPr>
              <a:t>. . .</a:t>
            </a:r>
            <a:endParaRPr lang="en-US" sz="2400" dirty="0">
              <a:latin typeface="+mj-lt"/>
              <a:ea typeface="Meiryo UI" pitchFamily="50" charset="-128"/>
              <a:cs typeface="Meiryo UI" pitchFamily="50" charset="-128"/>
            </a:endParaRPr>
          </a:p>
        </p:txBody>
      </p:sp>
      <p:cxnSp>
        <p:nvCxnSpPr>
          <p:cNvPr id="36" name="Straight Arrow Connector 35"/>
          <p:cNvCxnSpPr/>
          <p:nvPr/>
        </p:nvCxnSpPr>
        <p:spPr>
          <a:xfrm>
            <a:off x="1234646" y="5277691"/>
            <a:ext cx="0" cy="525356"/>
          </a:xfrm>
          <a:prstGeom prst="straightConnector1">
            <a:avLst/>
          </a:prstGeom>
          <a:ln>
            <a:solidFill>
              <a:schemeClr val="tx1"/>
            </a:solidFill>
            <a:prstDash val="dash"/>
            <a:headEnd type="none"/>
            <a:tailEnd type="none" w="lg" len="med"/>
          </a:ln>
        </p:spPr>
        <p:style>
          <a:lnRef idx="1">
            <a:schemeClr val="accent1"/>
          </a:lnRef>
          <a:fillRef idx="0">
            <a:schemeClr val="accent1"/>
          </a:fillRef>
          <a:effectRef idx="0">
            <a:schemeClr val="accent1"/>
          </a:effectRef>
          <a:fontRef idx="minor">
            <a:schemeClr val="tx1"/>
          </a:fontRef>
        </p:style>
      </p:cxnSp>
      <p:sp>
        <p:nvSpPr>
          <p:cNvPr id="38" name="Freeform 37"/>
          <p:cNvSpPr/>
          <p:nvPr/>
        </p:nvSpPr>
        <p:spPr>
          <a:xfrm flipV="1">
            <a:off x="3048000" y="4226980"/>
            <a:ext cx="4038271" cy="656695"/>
          </a:xfrm>
          <a:custGeom>
            <a:avLst/>
            <a:gdLst>
              <a:gd name="connsiteX0" fmla="*/ 36513 w 3897313"/>
              <a:gd name="connsiteY0" fmla="*/ 0 h 514350"/>
              <a:gd name="connsiteX1" fmla="*/ 122238 w 3897313"/>
              <a:gd name="connsiteY1" fmla="*/ 238125 h 514350"/>
              <a:gd name="connsiteX2" fmla="*/ 769938 w 3897313"/>
              <a:gd name="connsiteY2" fmla="*/ 285750 h 514350"/>
              <a:gd name="connsiteX3" fmla="*/ 3379788 w 3897313"/>
              <a:gd name="connsiteY3" fmla="*/ 352425 h 514350"/>
              <a:gd name="connsiteX4" fmla="*/ 3875088 w 3897313"/>
              <a:gd name="connsiteY4" fmla="*/ 51435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97313" h="514350">
                <a:moveTo>
                  <a:pt x="36513" y="0"/>
                </a:moveTo>
                <a:cubicBezTo>
                  <a:pt x="18256" y="95250"/>
                  <a:pt x="0" y="190500"/>
                  <a:pt x="122238" y="238125"/>
                </a:cubicBezTo>
                <a:cubicBezTo>
                  <a:pt x="244476" y="285750"/>
                  <a:pt x="769938" y="285750"/>
                  <a:pt x="769938" y="285750"/>
                </a:cubicBezTo>
                <a:cubicBezTo>
                  <a:pt x="1312863" y="304800"/>
                  <a:pt x="2862263" y="314325"/>
                  <a:pt x="3379788" y="352425"/>
                </a:cubicBezTo>
                <a:cubicBezTo>
                  <a:pt x="3897313" y="390525"/>
                  <a:pt x="3886200" y="452437"/>
                  <a:pt x="3875088" y="514350"/>
                </a:cubicBezTo>
              </a:path>
            </a:pathLst>
          </a:custGeom>
          <a:ln w="57150">
            <a:solidFill>
              <a:schemeClr val="bg1">
                <a:lumMod val="75000"/>
              </a:schemeClr>
            </a:solidFill>
            <a:headEnd type="arrow"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400">
              <a:latin typeface="+mj-lt"/>
            </a:endParaRPr>
          </a:p>
        </p:txBody>
      </p:sp>
      <p:sp>
        <p:nvSpPr>
          <p:cNvPr id="45" name="Rectangle 44"/>
          <p:cNvSpPr/>
          <p:nvPr/>
        </p:nvSpPr>
        <p:spPr>
          <a:xfrm>
            <a:off x="44416" y="5015013"/>
            <a:ext cx="1250983" cy="830997"/>
          </a:xfrm>
          <a:prstGeom prst="rect">
            <a:avLst/>
          </a:prstGeom>
        </p:spPr>
        <p:txBody>
          <a:bodyPr wrap="none">
            <a:spAutoFit/>
          </a:bodyPr>
          <a:lstStyle/>
          <a:p>
            <a:pPr algn="ctr"/>
            <a:r>
              <a:rPr lang="en-US" sz="2400" dirty="0" smtClean="0">
                <a:latin typeface="+mj-lt"/>
                <a:ea typeface="Meiryo UI" pitchFamily="50" charset="-128"/>
                <a:cs typeface="Meiryo UI" pitchFamily="50" charset="-128"/>
              </a:rPr>
              <a:t>2nd</a:t>
            </a:r>
            <a:endParaRPr lang="en-US" sz="2400" dirty="0" smtClean="0">
              <a:latin typeface="+mj-lt"/>
              <a:ea typeface="Meiryo UI" pitchFamily="50" charset="-128"/>
              <a:cs typeface="Meiryo UI" pitchFamily="50" charset="-128"/>
            </a:endParaRPr>
          </a:p>
          <a:p>
            <a:pPr algn="ctr"/>
            <a:r>
              <a:rPr lang="en-US" sz="2400" dirty="0" smtClean="0">
                <a:latin typeface="+mj-lt"/>
                <a:ea typeface="Meiryo UI" pitchFamily="50" charset="-128"/>
                <a:cs typeface="Meiryo UI" pitchFamily="50" charset="-128"/>
              </a:rPr>
              <a:t>iteration</a:t>
            </a:r>
            <a:endParaRPr lang="en-US" sz="2400" dirty="0">
              <a:latin typeface="+mj-lt"/>
              <a:ea typeface="Meiryo UI" pitchFamily="50" charset="-128"/>
              <a:cs typeface="Meiryo UI" pitchFamily="50" charset="-128"/>
            </a:endParaRPr>
          </a:p>
        </p:txBody>
      </p:sp>
      <p:sp>
        <p:nvSpPr>
          <p:cNvPr id="39" name="Rectangle 38"/>
          <p:cNvSpPr/>
          <p:nvPr/>
        </p:nvSpPr>
        <p:spPr>
          <a:xfrm>
            <a:off x="0" y="0"/>
            <a:ext cx="9144000" cy="6858000"/>
          </a:xfrm>
          <a:prstGeom prst="rect">
            <a:avLst/>
          </a:prstGeom>
          <a:solidFill>
            <a:schemeClr val="tx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6996248" y="3307607"/>
            <a:ext cx="1980551" cy="788034"/>
          </a:xfrm>
          <a:prstGeom prst="rect">
            <a:avLst/>
          </a:prstGeom>
          <a:solidFill>
            <a:schemeClr val="accent6">
              <a:lumMod val="60000"/>
              <a:lumOff val="40000"/>
            </a:schemeClr>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sp>
        <p:nvSpPr>
          <p:cNvPr id="18" name="Rectangle 17"/>
          <p:cNvSpPr/>
          <p:nvPr/>
        </p:nvSpPr>
        <p:spPr>
          <a:xfrm>
            <a:off x="7383778" y="3280732"/>
            <a:ext cx="1252010" cy="933912"/>
          </a:xfrm>
          <a:prstGeom prst="rect">
            <a:avLst/>
          </a:prstGeom>
        </p:spPr>
        <p:txBody>
          <a:bodyPr wrap="none">
            <a:spAutoFit/>
          </a:bodyPr>
          <a:lstStyle/>
          <a:p>
            <a:pPr algn="ctr"/>
            <a:r>
              <a:rPr lang="en-US" sz="2400" b="1" dirty="0" smtClean="0">
                <a:solidFill>
                  <a:srgbClr val="C00000"/>
                </a:solidFill>
                <a:latin typeface="+mj-lt"/>
                <a:ea typeface="Meiryo UI" pitchFamily="50" charset="-128"/>
                <a:cs typeface="Meiryo UI" pitchFamily="50" charset="-128"/>
              </a:rPr>
              <a:t>Ranked</a:t>
            </a:r>
          </a:p>
          <a:p>
            <a:pPr algn="ctr"/>
            <a:r>
              <a:rPr lang="en-US" sz="2400" b="1" dirty="0" smtClean="0">
                <a:solidFill>
                  <a:srgbClr val="C00000"/>
                </a:solidFill>
                <a:latin typeface="+mj-lt"/>
                <a:ea typeface="Meiryo UI" pitchFamily="50" charset="-128"/>
                <a:cs typeface="Meiryo UI" pitchFamily="50" charset="-128"/>
              </a:rPr>
              <a:t>Patterns</a:t>
            </a:r>
            <a:endParaRPr lang="en-US" sz="2400" b="1" dirty="0">
              <a:solidFill>
                <a:srgbClr val="C00000"/>
              </a:solidFill>
              <a:latin typeface="+mj-lt"/>
              <a:ea typeface="Meiryo UI" pitchFamily="50" charset="-128"/>
              <a:cs typeface="Meiryo UI" pitchFamily="50" charset="-128"/>
            </a:endParaRPr>
          </a:p>
        </p:txBody>
      </p:sp>
      <p:sp>
        <p:nvSpPr>
          <p:cNvPr id="40" name="Rounded Rectangular Callout 39"/>
          <p:cNvSpPr/>
          <p:nvPr/>
        </p:nvSpPr>
        <p:spPr>
          <a:xfrm>
            <a:off x="228600" y="2971800"/>
            <a:ext cx="7162800" cy="3676650"/>
          </a:xfrm>
          <a:prstGeom prst="wedgeRoundRectCallout">
            <a:avLst>
              <a:gd name="adj1" fmla="val 51339"/>
              <a:gd name="adj2" fmla="val -59324"/>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Content Placeholder 1"/>
          <p:cNvSpPr txBox="1">
            <a:spLocks/>
          </p:cNvSpPr>
          <p:nvPr/>
        </p:nvSpPr>
        <p:spPr bwMode="auto">
          <a:xfrm>
            <a:off x="381000" y="3200400"/>
            <a:ext cx="7086600" cy="3048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r>
              <a:rPr lang="en-US" sz="3600" b="1" dirty="0" smtClean="0">
                <a:latin typeface="+mj-lt"/>
              </a:rPr>
              <a:t>1.  0.422  </a:t>
            </a:r>
            <a:r>
              <a:rPr lang="en-US" sz="3600" b="1" dirty="0" smtClean="0">
                <a:solidFill>
                  <a:schemeClr val="tx2">
                    <a:lumMod val="60000"/>
                    <a:lumOff val="40000"/>
                  </a:schemeClr>
                </a:solidFill>
                <a:latin typeface="+mj-lt"/>
              </a:rPr>
              <a:t>X</a:t>
            </a:r>
            <a:r>
              <a:rPr lang="en-US" sz="3600" b="1" i="1" dirty="0" smtClean="0">
                <a:solidFill>
                  <a:srgbClr val="C00000"/>
                </a:solidFill>
                <a:latin typeface="+mj-lt"/>
              </a:rPr>
              <a:t>, the assassin of </a:t>
            </a:r>
            <a:r>
              <a:rPr lang="en-US" sz="3600" b="1" dirty="0" smtClean="0">
                <a:solidFill>
                  <a:schemeClr val="tx2">
                    <a:lumMod val="60000"/>
                    <a:lumOff val="40000"/>
                  </a:schemeClr>
                </a:solidFill>
                <a:latin typeface="+mj-lt"/>
              </a:rPr>
              <a:t>Y</a:t>
            </a:r>
          </a:p>
          <a:p>
            <a:r>
              <a:rPr lang="en-US" sz="3600" dirty="0" smtClean="0">
                <a:solidFill>
                  <a:schemeClr val="bg1">
                    <a:lumMod val="50000"/>
                  </a:schemeClr>
                </a:solidFill>
                <a:latin typeface="+mj-lt"/>
              </a:rPr>
              <a:t>2.  0.324  </a:t>
            </a:r>
            <a:r>
              <a:rPr lang="en-US" sz="3600" i="1" dirty="0" smtClean="0">
                <a:solidFill>
                  <a:schemeClr val="bg1">
                    <a:lumMod val="50000"/>
                  </a:schemeClr>
                </a:solidFill>
                <a:latin typeface="+mj-lt"/>
              </a:rPr>
              <a:t>assassination </a:t>
            </a:r>
            <a:r>
              <a:rPr lang="en-US" sz="3600" i="1" dirty="0" smtClean="0">
                <a:solidFill>
                  <a:schemeClr val="bg1">
                    <a:lumMod val="50000"/>
                  </a:schemeClr>
                </a:solidFill>
                <a:latin typeface="+mj-lt"/>
              </a:rPr>
              <a:t>of </a:t>
            </a:r>
            <a:r>
              <a:rPr lang="en-US" sz="3600" dirty="0" smtClean="0">
                <a:solidFill>
                  <a:schemeClr val="bg1">
                    <a:lumMod val="50000"/>
                  </a:schemeClr>
                </a:solidFill>
                <a:latin typeface="+mj-lt"/>
              </a:rPr>
              <a:t>Y </a:t>
            </a:r>
            <a:r>
              <a:rPr lang="en-US" sz="3600" i="1" dirty="0" smtClean="0">
                <a:solidFill>
                  <a:schemeClr val="bg1">
                    <a:lumMod val="50000"/>
                  </a:schemeClr>
                </a:solidFill>
                <a:latin typeface="+mj-lt"/>
              </a:rPr>
              <a:t>by</a:t>
            </a:r>
            <a:r>
              <a:rPr lang="en-US" sz="3600" dirty="0" smtClean="0">
                <a:solidFill>
                  <a:schemeClr val="bg1">
                    <a:lumMod val="50000"/>
                  </a:schemeClr>
                </a:solidFill>
                <a:latin typeface="+mj-lt"/>
              </a:rPr>
              <a:t> X</a:t>
            </a:r>
          </a:p>
          <a:p>
            <a:r>
              <a:rPr lang="en-US" sz="3600" dirty="0" smtClean="0">
                <a:solidFill>
                  <a:schemeClr val="bg1">
                    <a:lumMod val="50000"/>
                  </a:schemeClr>
                </a:solidFill>
                <a:latin typeface="+mj-lt"/>
              </a:rPr>
              <a:t>3.  0.312  X </a:t>
            </a:r>
            <a:r>
              <a:rPr lang="en-US" sz="3600" i="1" dirty="0" smtClean="0">
                <a:solidFill>
                  <a:schemeClr val="bg1">
                    <a:lumMod val="50000"/>
                  </a:schemeClr>
                </a:solidFill>
                <a:latin typeface="+mj-lt"/>
              </a:rPr>
              <a:t>assassinated</a:t>
            </a:r>
            <a:r>
              <a:rPr lang="en-US" sz="3600" dirty="0" smtClean="0">
                <a:solidFill>
                  <a:schemeClr val="bg1">
                    <a:lumMod val="50000"/>
                  </a:schemeClr>
                </a:solidFill>
                <a:latin typeface="+mj-lt"/>
              </a:rPr>
              <a:t> </a:t>
            </a:r>
            <a:r>
              <a:rPr lang="en-US" sz="3600" dirty="0" smtClean="0">
                <a:solidFill>
                  <a:schemeClr val="bg1">
                    <a:lumMod val="50000"/>
                  </a:schemeClr>
                </a:solidFill>
                <a:latin typeface="+mj-lt"/>
              </a:rPr>
              <a:t>Y</a:t>
            </a:r>
          </a:p>
          <a:p>
            <a:r>
              <a:rPr lang="en-US" sz="3600" dirty="0" smtClean="0">
                <a:solidFill>
                  <a:schemeClr val="bg1">
                    <a:lumMod val="50000"/>
                  </a:schemeClr>
                </a:solidFill>
                <a:latin typeface="+mj-lt"/>
              </a:rPr>
              <a:t>4.  0.231  </a:t>
            </a:r>
            <a:r>
              <a:rPr lang="en-US" sz="3600" i="1" dirty="0" smtClean="0">
                <a:solidFill>
                  <a:schemeClr val="bg1">
                    <a:lumMod val="50000"/>
                  </a:schemeClr>
                </a:solidFill>
                <a:latin typeface="+mj-lt"/>
              </a:rPr>
              <a:t>the </a:t>
            </a:r>
            <a:r>
              <a:rPr lang="en-US" sz="3600" i="1" dirty="0" smtClean="0">
                <a:solidFill>
                  <a:schemeClr val="bg1">
                    <a:lumMod val="50000"/>
                  </a:schemeClr>
                </a:solidFill>
                <a:latin typeface="+mj-lt"/>
              </a:rPr>
              <a:t>assassination of</a:t>
            </a:r>
            <a:r>
              <a:rPr lang="en-US" sz="3600" dirty="0" smtClean="0">
                <a:solidFill>
                  <a:schemeClr val="bg1">
                    <a:lumMod val="50000"/>
                  </a:schemeClr>
                </a:solidFill>
                <a:latin typeface="+mj-lt"/>
              </a:rPr>
              <a:t> Y </a:t>
            </a:r>
            <a:r>
              <a:rPr lang="en-US" sz="3600" i="1" dirty="0" smtClean="0">
                <a:solidFill>
                  <a:schemeClr val="bg1">
                    <a:lumMod val="50000"/>
                  </a:schemeClr>
                </a:solidFill>
                <a:latin typeface="+mj-lt"/>
              </a:rPr>
              <a:t>by</a:t>
            </a:r>
            <a:r>
              <a:rPr lang="en-US" sz="3600" dirty="0" smtClean="0">
                <a:solidFill>
                  <a:schemeClr val="bg1">
                    <a:lumMod val="50000"/>
                  </a:schemeClr>
                </a:solidFill>
                <a:latin typeface="+mj-lt"/>
              </a:rPr>
              <a:t> X</a:t>
            </a:r>
          </a:p>
          <a:p>
            <a:r>
              <a:rPr lang="en-US" sz="3600" dirty="0" smtClean="0">
                <a:solidFill>
                  <a:schemeClr val="bg1">
                    <a:lumMod val="50000"/>
                  </a:schemeClr>
                </a:solidFill>
                <a:latin typeface="+mj-lt"/>
              </a:rPr>
              <a:t>5.  0.208  </a:t>
            </a:r>
            <a:r>
              <a:rPr lang="en-US" sz="3600" i="1" dirty="0" smtClean="0">
                <a:solidFill>
                  <a:schemeClr val="bg1">
                    <a:lumMod val="50000"/>
                  </a:schemeClr>
                </a:solidFill>
                <a:latin typeface="+mj-lt"/>
              </a:rPr>
              <a:t>of</a:t>
            </a:r>
            <a:r>
              <a:rPr lang="en-US" sz="3600" dirty="0" smtClean="0">
                <a:solidFill>
                  <a:schemeClr val="bg1">
                    <a:lumMod val="50000"/>
                  </a:schemeClr>
                </a:solidFill>
                <a:latin typeface="+mj-lt"/>
              </a:rPr>
              <a:t> </a:t>
            </a:r>
            <a:r>
              <a:rPr lang="en-US" sz="3600" dirty="0" smtClean="0">
                <a:solidFill>
                  <a:schemeClr val="bg1">
                    <a:lumMod val="50000"/>
                  </a:schemeClr>
                </a:solidFill>
                <a:latin typeface="+mj-lt"/>
              </a:rPr>
              <a:t>X</a:t>
            </a:r>
            <a:r>
              <a:rPr lang="en-US" sz="3600" i="1" dirty="0" smtClean="0">
                <a:solidFill>
                  <a:schemeClr val="bg1">
                    <a:lumMod val="50000"/>
                  </a:schemeClr>
                </a:solidFill>
                <a:latin typeface="+mj-lt"/>
              </a:rPr>
              <a:t>, the assassin of</a:t>
            </a:r>
            <a:r>
              <a:rPr lang="en-US" sz="3600" dirty="0" smtClean="0">
                <a:solidFill>
                  <a:schemeClr val="bg1">
                    <a:lumMod val="50000"/>
                  </a:schemeClr>
                </a:solidFill>
                <a:latin typeface="+mj-lt"/>
              </a:rPr>
              <a:t> Y</a:t>
            </a:r>
          </a:p>
          <a:p>
            <a:pPr algn="ctr"/>
            <a:r>
              <a:rPr lang="en-US" sz="3600" dirty="0" smtClean="0">
                <a:solidFill>
                  <a:schemeClr val="bg1">
                    <a:lumMod val="50000"/>
                  </a:schemeClr>
                </a:solidFill>
                <a:latin typeface="+mj-lt"/>
              </a:rPr>
              <a:t>: : : </a:t>
            </a:r>
            <a:endParaRPr lang="en-US" sz="3600" dirty="0" smtClean="0">
              <a:solidFill>
                <a:schemeClr val="bg1">
                  <a:lumMod val="50000"/>
                </a:schemeClr>
              </a:solidFill>
              <a:latin typeface="+mj-lt"/>
            </a:endParaRPr>
          </a:p>
        </p:txBody>
      </p:sp>
      <p:cxnSp>
        <p:nvCxnSpPr>
          <p:cNvPr id="17" name="Straight Arrow Connector 16"/>
          <p:cNvCxnSpPr/>
          <p:nvPr/>
        </p:nvCxnSpPr>
        <p:spPr>
          <a:xfrm>
            <a:off x="7986524" y="2519573"/>
            <a:ext cx="0" cy="656695"/>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grpSp>
        <p:nvGrpSpPr>
          <p:cNvPr id="2" name="Group 43"/>
          <p:cNvGrpSpPr/>
          <p:nvPr/>
        </p:nvGrpSpPr>
        <p:grpSpPr>
          <a:xfrm>
            <a:off x="3048000" y="2438400"/>
            <a:ext cx="4267200" cy="732894"/>
            <a:chOff x="3048000" y="2438400"/>
            <a:chExt cx="4267200" cy="732894"/>
          </a:xfrm>
        </p:grpSpPr>
        <p:sp>
          <p:nvSpPr>
            <p:cNvPr id="48" name="Freeform 47"/>
            <p:cNvSpPr/>
            <p:nvPr/>
          </p:nvSpPr>
          <p:spPr>
            <a:xfrm flipH="1" flipV="1">
              <a:off x="3048000" y="2438400"/>
              <a:ext cx="4267200" cy="656695"/>
            </a:xfrm>
            <a:custGeom>
              <a:avLst/>
              <a:gdLst>
                <a:gd name="connsiteX0" fmla="*/ 36513 w 3897313"/>
                <a:gd name="connsiteY0" fmla="*/ 0 h 514350"/>
                <a:gd name="connsiteX1" fmla="*/ 122238 w 3897313"/>
                <a:gd name="connsiteY1" fmla="*/ 238125 h 514350"/>
                <a:gd name="connsiteX2" fmla="*/ 769938 w 3897313"/>
                <a:gd name="connsiteY2" fmla="*/ 285750 h 514350"/>
                <a:gd name="connsiteX3" fmla="*/ 3379788 w 3897313"/>
                <a:gd name="connsiteY3" fmla="*/ 352425 h 514350"/>
                <a:gd name="connsiteX4" fmla="*/ 3875088 w 3897313"/>
                <a:gd name="connsiteY4" fmla="*/ 51435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97313" h="514350">
                  <a:moveTo>
                    <a:pt x="36513" y="0"/>
                  </a:moveTo>
                  <a:cubicBezTo>
                    <a:pt x="18256" y="95250"/>
                    <a:pt x="0" y="190500"/>
                    <a:pt x="122238" y="238125"/>
                  </a:cubicBezTo>
                  <a:cubicBezTo>
                    <a:pt x="244476" y="285750"/>
                    <a:pt x="769938" y="285750"/>
                    <a:pt x="769938" y="285750"/>
                  </a:cubicBezTo>
                  <a:cubicBezTo>
                    <a:pt x="1312863" y="304800"/>
                    <a:pt x="2862263" y="314325"/>
                    <a:pt x="3379788" y="352425"/>
                  </a:cubicBezTo>
                  <a:cubicBezTo>
                    <a:pt x="3897313" y="390525"/>
                    <a:pt x="3886200" y="452437"/>
                    <a:pt x="3875088" y="514350"/>
                  </a:cubicBezTo>
                </a:path>
              </a:pathLst>
            </a:custGeom>
            <a:ln w="57150">
              <a:solidFill>
                <a:schemeClr val="bg1">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400">
                <a:latin typeface="+mj-lt"/>
              </a:endParaRPr>
            </a:p>
          </p:txBody>
        </p:sp>
        <p:cxnSp>
          <p:nvCxnSpPr>
            <p:cNvPr id="49" name="Straight Arrow Connector 48"/>
            <p:cNvCxnSpPr/>
            <p:nvPr/>
          </p:nvCxnSpPr>
          <p:spPr>
            <a:xfrm>
              <a:off x="7283023" y="3015537"/>
              <a:ext cx="7161" cy="155757"/>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grpSp>
      <p:sp>
        <p:nvSpPr>
          <p:cNvPr id="16" name="Rectangle 15"/>
          <p:cNvSpPr/>
          <p:nvPr/>
        </p:nvSpPr>
        <p:spPr>
          <a:xfrm>
            <a:off x="6996248" y="1600200"/>
            <a:ext cx="1980551" cy="788034"/>
          </a:xfrm>
          <a:prstGeom prst="rect">
            <a:avLst/>
          </a:prstGeom>
          <a:solidFill>
            <a:schemeClr val="accent6">
              <a:lumMod val="60000"/>
              <a:lumOff val="40000"/>
            </a:schemeClr>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sp>
        <p:nvSpPr>
          <p:cNvPr id="15" name="Rectangle 14"/>
          <p:cNvSpPr/>
          <p:nvPr/>
        </p:nvSpPr>
        <p:spPr>
          <a:xfrm>
            <a:off x="7287404" y="1600200"/>
            <a:ext cx="1390830" cy="933912"/>
          </a:xfrm>
          <a:prstGeom prst="rect">
            <a:avLst/>
          </a:prstGeom>
        </p:spPr>
        <p:txBody>
          <a:bodyPr wrap="none">
            <a:spAutoFit/>
          </a:bodyPr>
          <a:lstStyle/>
          <a:p>
            <a:pPr algn="ctr"/>
            <a:r>
              <a:rPr lang="en-US" sz="2400" b="1" dirty="0" smtClean="0">
                <a:solidFill>
                  <a:srgbClr val="C00000"/>
                </a:solidFill>
                <a:latin typeface="+mj-lt"/>
                <a:ea typeface="Meiryo UI" pitchFamily="50" charset="-128"/>
                <a:cs typeface="Meiryo UI" pitchFamily="50" charset="-128"/>
              </a:rPr>
              <a:t>Extracted</a:t>
            </a:r>
          </a:p>
          <a:p>
            <a:pPr algn="ctr"/>
            <a:r>
              <a:rPr lang="en-US" sz="2400" b="1" dirty="0" smtClean="0">
                <a:solidFill>
                  <a:srgbClr val="C00000"/>
                </a:solidFill>
                <a:latin typeface="+mj-lt"/>
                <a:ea typeface="Meiryo UI" pitchFamily="50" charset="-128"/>
                <a:cs typeface="Meiryo UI" pitchFamily="50" charset="-128"/>
              </a:rPr>
              <a:t>Patterns</a:t>
            </a:r>
            <a:endParaRPr lang="en-US" sz="2400" b="1" dirty="0">
              <a:solidFill>
                <a:srgbClr val="C00000"/>
              </a:solidFill>
              <a:latin typeface="+mj-lt"/>
              <a:ea typeface="Meiryo UI" pitchFamily="50" charset="-128"/>
              <a:cs typeface="Meiryo UI" pitchFamily="50" charset="-128"/>
            </a:endParaRPr>
          </a:p>
        </p:txBody>
      </p:sp>
      <p:sp>
        <p:nvSpPr>
          <p:cNvPr id="9" name="Rectangle 8"/>
          <p:cNvSpPr/>
          <p:nvPr/>
        </p:nvSpPr>
        <p:spPr>
          <a:xfrm>
            <a:off x="1684771" y="1600200"/>
            <a:ext cx="1728481" cy="788034"/>
          </a:xfrm>
          <a:prstGeom prst="rect">
            <a:avLst/>
          </a:prstGeom>
          <a:solidFill>
            <a:schemeClr val="accent1">
              <a:lumMod val="20000"/>
              <a:lumOff val="80000"/>
            </a:schemeClr>
          </a:solidFill>
          <a:ln w="28575">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mj-lt"/>
            </a:endParaRPr>
          </a:p>
        </p:txBody>
      </p:sp>
      <p:sp>
        <p:nvSpPr>
          <p:cNvPr id="8" name="Rectangle 7"/>
          <p:cNvSpPr/>
          <p:nvPr/>
        </p:nvSpPr>
        <p:spPr>
          <a:xfrm>
            <a:off x="1888906" y="1600200"/>
            <a:ext cx="1380443" cy="830997"/>
          </a:xfrm>
          <a:prstGeom prst="rect">
            <a:avLst/>
          </a:prstGeom>
        </p:spPr>
        <p:txBody>
          <a:bodyPr wrap="none">
            <a:spAutoFit/>
          </a:bodyPr>
          <a:lstStyle/>
          <a:p>
            <a:pPr algn="ctr"/>
            <a:r>
              <a:rPr lang="en-US" sz="2400" b="1" dirty="0" smtClean="0">
                <a:solidFill>
                  <a:srgbClr val="0070C0"/>
                </a:solidFill>
                <a:latin typeface="+mj-lt"/>
                <a:ea typeface="Meiryo UI" pitchFamily="50" charset="-128"/>
                <a:cs typeface="Meiryo UI" pitchFamily="50" charset="-128"/>
              </a:rPr>
              <a:t>Seed</a:t>
            </a:r>
            <a:endParaRPr lang="en-US" sz="2400" b="1" dirty="0" smtClean="0">
              <a:solidFill>
                <a:srgbClr val="0070C0"/>
              </a:solidFill>
              <a:latin typeface="+mj-lt"/>
              <a:ea typeface="Meiryo UI" pitchFamily="50" charset="-128"/>
              <a:cs typeface="Meiryo UI" pitchFamily="50" charset="-128"/>
            </a:endParaRPr>
          </a:p>
          <a:p>
            <a:pPr algn="ctr"/>
            <a:r>
              <a:rPr lang="en-US" sz="2400" b="1" dirty="0" smtClean="0">
                <a:solidFill>
                  <a:srgbClr val="0070C0"/>
                </a:solidFill>
                <a:latin typeface="+mj-lt"/>
                <a:ea typeface="Meiryo UI" pitchFamily="50" charset="-128"/>
                <a:cs typeface="Meiryo UI" pitchFamily="50" charset="-128"/>
              </a:rPr>
              <a:t>Instances</a:t>
            </a:r>
            <a:endParaRPr lang="en-US" sz="2400" b="1" dirty="0">
              <a:solidFill>
                <a:srgbClr val="0070C0"/>
              </a:solidFill>
              <a:latin typeface="+mj-lt"/>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Rectangle 43"/>
          <p:cNvSpPr/>
          <p:nvPr/>
        </p:nvSpPr>
        <p:spPr>
          <a:xfrm>
            <a:off x="228600" y="914400"/>
            <a:ext cx="4744247" cy="523220"/>
          </a:xfrm>
          <a:prstGeom prst="rect">
            <a:avLst/>
          </a:prstGeom>
        </p:spPr>
        <p:txBody>
          <a:bodyPr wrap="none">
            <a:spAutoFit/>
          </a:bodyPr>
          <a:lstStyle/>
          <a:p>
            <a:pPr marL="342900" lvl="0" indent="-342900" eaLnBrk="0" hangingPunct="0">
              <a:spcBef>
                <a:spcPct val="20000"/>
              </a:spcBef>
              <a:buClr>
                <a:schemeClr val="accent6">
                  <a:lumMod val="50000"/>
                </a:schemeClr>
              </a:buClr>
            </a:pPr>
            <a:r>
              <a:rPr lang="en-US" sz="2800" b="1" dirty="0" smtClean="0">
                <a:latin typeface="+mj-lt"/>
                <a:cs typeface="Arial" pitchFamily="34" charset="0"/>
              </a:rPr>
              <a:t>Search sentences by </a:t>
            </a:r>
            <a:r>
              <a:rPr lang="en-US" sz="2800" b="1" dirty="0" smtClean="0">
                <a:solidFill>
                  <a:srgbClr val="C00000"/>
                </a:solidFill>
                <a:latin typeface="+mj-lt"/>
                <a:cs typeface="Arial" pitchFamily="34" charset="0"/>
              </a:rPr>
              <a:t>pattern(s)</a:t>
            </a:r>
            <a:endParaRPr lang="en-US" sz="2800" b="1" i="1" dirty="0" smtClean="0">
              <a:solidFill>
                <a:schemeClr val="tx2">
                  <a:lumMod val="60000"/>
                  <a:lumOff val="40000"/>
                </a:schemeClr>
              </a:solidFill>
              <a:latin typeface="+mj-lt"/>
              <a:cs typeface="Arial" pitchFamily="34" charset="0"/>
            </a:endParaRPr>
          </a:p>
        </p:txBody>
      </p:sp>
      <p:cxnSp>
        <p:nvCxnSpPr>
          <p:cNvPr id="14" name="Straight Arrow Connector 13"/>
          <p:cNvCxnSpPr/>
          <p:nvPr/>
        </p:nvCxnSpPr>
        <p:spPr>
          <a:xfrm>
            <a:off x="6366073" y="1994217"/>
            <a:ext cx="450125" cy="0"/>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4205472" y="1600200"/>
            <a:ext cx="1980551" cy="788034"/>
          </a:xfrm>
          <a:prstGeom prst="rect">
            <a:avLst/>
          </a:prstGeom>
          <a:solidFill>
            <a:srgbClr val="FCFCFE"/>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sp>
        <p:nvSpPr>
          <p:cNvPr id="11" name="Rectangle 10"/>
          <p:cNvSpPr/>
          <p:nvPr/>
        </p:nvSpPr>
        <p:spPr>
          <a:xfrm>
            <a:off x="4475185" y="1748136"/>
            <a:ext cx="1479637" cy="461665"/>
          </a:xfrm>
          <a:prstGeom prst="rect">
            <a:avLst/>
          </a:prstGeom>
        </p:spPr>
        <p:txBody>
          <a:bodyPr wrap="none">
            <a:spAutoFit/>
          </a:bodyPr>
          <a:lstStyle/>
          <a:p>
            <a:pPr algn="ctr"/>
            <a:r>
              <a:rPr lang="en-US" sz="2400" b="1" dirty="0" smtClean="0">
                <a:latin typeface="+mj-lt"/>
                <a:ea typeface="Meiryo UI" pitchFamily="50" charset="-128"/>
                <a:cs typeface="Meiryo UI" pitchFamily="50" charset="-128"/>
              </a:rPr>
              <a:t>Sentences</a:t>
            </a:r>
            <a:endParaRPr lang="en-US" sz="2400" b="1" dirty="0">
              <a:latin typeface="+mj-lt"/>
              <a:ea typeface="Meiryo UI" pitchFamily="50" charset="-128"/>
              <a:cs typeface="Meiryo UI" pitchFamily="50" charset="-128"/>
            </a:endParaRPr>
          </a:p>
        </p:txBody>
      </p:sp>
      <p:cxnSp>
        <p:nvCxnSpPr>
          <p:cNvPr id="13" name="Straight Arrow Connector 12"/>
          <p:cNvCxnSpPr/>
          <p:nvPr/>
        </p:nvCxnSpPr>
        <p:spPr>
          <a:xfrm>
            <a:off x="3575297" y="1994217"/>
            <a:ext cx="450125" cy="0"/>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1054596" y="1600200"/>
            <a:ext cx="3601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7986524" y="2519573"/>
            <a:ext cx="0" cy="656695"/>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grpSp>
        <p:nvGrpSpPr>
          <p:cNvPr id="2" name="Group 43"/>
          <p:cNvGrpSpPr/>
          <p:nvPr/>
        </p:nvGrpSpPr>
        <p:grpSpPr>
          <a:xfrm>
            <a:off x="3048000" y="2438400"/>
            <a:ext cx="4267200" cy="732894"/>
            <a:chOff x="3048000" y="2438400"/>
            <a:chExt cx="4267200" cy="732894"/>
          </a:xfrm>
        </p:grpSpPr>
        <p:sp>
          <p:nvSpPr>
            <p:cNvPr id="48" name="Freeform 47"/>
            <p:cNvSpPr/>
            <p:nvPr/>
          </p:nvSpPr>
          <p:spPr>
            <a:xfrm flipH="1" flipV="1">
              <a:off x="3048000" y="2438400"/>
              <a:ext cx="4267200" cy="656695"/>
            </a:xfrm>
            <a:custGeom>
              <a:avLst/>
              <a:gdLst>
                <a:gd name="connsiteX0" fmla="*/ 36513 w 3897313"/>
                <a:gd name="connsiteY0" fmla="*/ 0 h 514350"/>
                <a:gd name="connsiteX1" fmla="*/ 122238 w 3897313"/>
                <a:gd name="connsiteY1" fmla="*/ 238125 h 514350"/>
                <a:gd name="connsiteX2" fmla="*/ 769938 w 3897313"/>
                <a:gd name="connsiteY2" fmla="*/ 285750 h 514350"/>
                <a:gd name="connsiteX3" fmla="*/ 3379788 w 3897313"/>
                <a:gd name="connsiteY3" fmla="*/ 352425 h 514350"/>
                <a:gd name="connsiteX4" fmla="*/ 3875088 w 3897313"/>
                <a:gd name="connsiteY4" fmla="*/ 51435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97313" h="514350">
                  <a:moveTo>
                    <a:pt x="36513" y="0"/>
                  </a:moveTo>
                  <a:cubicBezTo>
                    <a:pt x="18256" y="95250"/>
                    <a:pt x="0" y="190500"/>
                    <a:pt x="122238" y="238125"/>
                  </a:cubicBezTo>
                  <a:cubicBezTo>
                    <a:pt x="244476" y="285750"/>
                    <a:pt x="769938" y="285750"/>
                    <a:pt x="769938" y="285750"/>
                  </a:cubicBezTo>
                  <a:cubicBezTo>
                    <a:pt x="1312863" y="304800"/>
                    <a:pt x="2862263" y="314325"/>
                    <a:pt x="3379788" y="352425"/>
                  </a:cubicBezTo>
                  <a:cubicBezTo>
                    <a:pt x="3897313" y="390525"/>
                    <a:pt x="3886200" y="452437"/>
                    <a:pt x="3875088" y="514350"/>
                  </a:cubicBezTo>
                </a:path>
              </a:pathLst>
            </a:custGeom>
            <a:ln w="57150">
              <a:solidFill>
                <a:schemeClr val="bg1">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400">
                <a:latin typeface="+mj-lt"/>
              </a:endParaRPr>
            </a:p>
          </p:txBody>
        </p:sp>
        <p:cxnSp>
          <p:nvCxnSpPr>
            <p:cNvPr id="49" name="Straight Arrow Connector 48"/>
            <p:cNvCxnSpPr/>
            <p:nvPr/>
          </p:nvCxnSpPr>
          <p:spPr>
            <a:xfrm>
              <a:off x="7283023" y="3015537"/>
              <a:ext cx="7161" cy="155757"/>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grpSp>
      <p:sp>
        <p:nvSpPr>
          <p:cNvPr id="16" name="Rectangle 15"/>
          <p:cNvSpPr/>
          <p:nvPr/>
        </p:nvSpPr>
        <p:spPr>
          <a:xfrm>
            <a:off x="6996248" y="1600200"/>
            <a:ext cx="1980551" cy="788034"/>
          </a:xfrm>
          <a:prstGeom prst="rect">
            <a:avLst/>
          </a:prstGeom>
          <a:solidFill>
            <a:schemeClr val="accent6">
              <a:lumMod val="60000"/>
              <a:lumOff val="40000"/>
            </a:schemeClr>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sp>
        <p:nvSpPr>
          <p:cNvPr id="15" name="Rectangle 14"/>
          <p:cNvSpPr/>
          <p:nvPr/>
        </p:nvSpPr>
        <p:spPr>
          <a:xfrm>
            <a:off x="7287404" y="1600200"/>
            <a:ext cx="1390830" cy="933912"/>
          </a:xfrm>
          <a:prstGeom prst="rect">
            <a:avLst/>
          </a:prstGeom>
        </p:spPr>
        <p:txBody>
          <a:bodyPr wrap="none">
            <a:spAutoFit/>
          </a:bodyPr>
          <a:lstStyle/>
          <a:p>
            <a:pPr algn="ctr"/>
            <a:r>
              <a:rPr lang="en-US" sz="2400" b="1" dirty="0" smtClean="0">
                <a:solidFill>
                  <a:srgbClr val="C00000"/>
                </a:solidFill>
                <a:latin typeface="+mj-lt"/>
                <a:ea typeface="Meiryo UI" pitchFamily="50" charset="-128"/>
                <a:cs typeface="Meiryo UI" pitchFamily="50" charset="-128"/>
              </a:rPr>
              <a:t>Extracted</a:t>
            </a:r>
          </a:p>
          <a:p>
            <a:pPr algn="ctr"/>
            <a:r>
              <a:rPr lang="en-US" sz="2400" b="1" dirty="0" smtClean="0">
                <a:solidFill>
                  <a:srgbClr val="C00000"/>
                </a:solidFill>
                <a:latin typeface="+mj-lt"/>
                <a:ea typeface="Meiryo UI" pitchFamily="50" charset="-128"/>
                <a:cs typeface="Meiryo UI" pitchFamily="50" charset="-128"/>
              </a:rPr>
              <a:t>Patterns</a:t>
            </a:r>
            <a:endParaRPr lang="en-US" sz="2400" b="1" dirty="0">
              <a:solidFill>
                <a:srgbClr val="C00000"/>
              </a:solidFill>
              <a:latin typeface="+mj-lt"/>
              <a:ea typeface="Meiryo UI" pitchFamily="50" charset="-128"/>
              <a:cs typeface="Meiryo UI" pitchFamily="50" charset="-128"/>
            </a:endParaRPr>
          </a:p>
        </p:txBody>
      </p:sp>
      <p:sp>
        <p:nvSpPr>
          <p:cNvPr id="9" name="Rectangle 8"/>
          <p:cNvSpPr/>
          <p:nvPr/>
        </p:nvSpPr>
        <p:spPr>
          <a:xfrm>
            <a:off x="1684771" y="1600200"/>
            <a:ext cx="1728481" cy="788034"/>
          </a:xfrm>
          <a:prstGeom prst="rect">
            <a:avLst/>
          </a:prstGeom>
          <a:solidFill>
            <a:schemeClr val="accent1">
              <a:lumMod val="20000"/>
              <a:lumOff val="80000"/>
            </a:schemeClr>
          </a:solidFill>
          <a:ln w="28575">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mj-lt"/>
            </a:endParaRPr>
          </a:p>
        </p:txBody>
      </p:sp>
      <p:sp>
        <p:nvSpPr>
          <p:cNvPr id="8" name="Rectangle 7"/>
          <p:cNvSpPr/>
          <p:nvPr/>
        </p:nvSpPr>
        <p:spPr>
          <a:xfrm>
            <a:off x="1888906" y="1600200"/>
            <a:ext cx="1380443" cy="830997"/>
          </a:xfrm>
          <a:prstGeom prst="rect">
            <a:avLst/>
          </a:prstGeom>
        </p:spPr>
        <p:txBody>
          <a:bodyPr wrap="none">
            <a:spAutoFit/>
          </a:bodyPr>
          <a:lstStyle/>
          <a:p>
            <a:pPr algn="ctr"/>
            <a:r>
              <a:rPr lang="en-US" sz="2400" b="1" dirty="0" smtClean="0">
                <a:solidFill>
                  <a:srgbClr val="0070C0"/>
                </a:solidFill>
                <a:latin typeface="+mj-lt"/>
                <a:ea typeface="Meiryo UI" pitchFamily="50" charset="-128"/>
                <a:cs typeface="Meiryo UI" pitchFamily="50" charset="-128"/>
              </a:rPr>
              <a:t>Seed</a:t>
            </a:r>
            <a:endParaRPr lang="en-US" sz="2400" b="1" dirty="0" smtClean="0">
              <a:solidFill>
                <a:srgbClr val="0070C0"/>
              </a:solidFill>
              <a:latin typeface="+mj-lt"/>
              <a:ea typeface="Meiryo UI" pitchFamily="50" charset="-128"/>
              <a:cs typeface="Meiryo UI" pitchFamily="50" charset="-128"/>
            </a:endParaRPr>
          </a:p>
          <a:p>
            <a:pPr algn="ctr"/>
            <a:r>
              <a:rPr lang="en-US" sz="2400" b="1" dirty="0" smtClean="0">
                <a:solidFill>
                  <a:srgbClr val="0070C0"/>
                </a:solidFill>
                <a:latin typeface="+mj-lt"/>
                <a:ea typeface="Meiryo UI" pitchFamily="50" charset="-128"/>
                <a:cs typeface="Meiryo UI" pitchFamily="50" charset="-128"/>
              </a:rPr>
              <a:t>Instances</a:t>
            </a:r>
            <a:endParaRPr lang="en-US" sz="2400" b="1" dirty="0">
              <a:solidFill>
                <a:srgbClr val="0070C0"/>
              </a:solidFill>
              <a:latin typeface="+mj-lt"/>
              <a:ea typeface="Meiryo UI" pitchFamily="50" charset="-128"/>
              <a:cs typeface="Meiryo UI" pitchFamily="50" charset="-128"/>
            </a:endParaRPr>
          </a:p>
        </p:txBody>
      </p:sp>
      <p:sp>
        <p:nvSpPr>
          <p:cNvPr id="3" name="Title 2"/>
          <p:cNvSpPr>
            <a:spLocks noGrp="1"/>
          </p:cNvSpPr>
          <p:nvPr>
            <p:ph type="title"/>
          </p:nvPr>
        </p:nvSpPr>
        <p:spPr>
          <a:xfrm>
            <a:off x="228600" y="258762"/>
            <a:ext cx="8610600" cy="808038"/>
          </a:xfrm>
        </p:spPr>
        <p:txBody>
          <a:bodyPr/>
          <a:lstStyle/>
          <a:p>
            <a:r>
              <a:rPr lang="en-US" dirty="0" smtClean="0"/>
              <a:t>Bootstrap </a:t>
            </a:r>
            <a:r>
              <a:rPr lang="en-US" dirty="0" smtClean="0"/>
              <a:t>Learning Algorithm</a:t>
            </a:r>
            <a:endParaRPr lang="en-US" dirty="0"/>
          </a:p>
        </p:txBody>
      </p:sp>
      <p:sp>
        <p:nvSpPr>
          <p:cNvPr id="4" name="Date Placeholder 3"/>
          <p:cNvSpPr>
            <a:spLocks noGrp="1"/>
          </p:cNvSpPr>
          <p:nvPr>
            <p:ph type="dt" sz="half" idx="10"/>
          </p:nvPr>
        </p:nvSpPr>
        <p:spPr/>
        <p:txBody>
          <a:bodyPr/>
          <a:lstStyle/>
          <a:p>
            <a:pPr>
              <a:defRPr/>
            </a:pPr>
            <a:r>
              <a:rPr lang="en-US" altLang="ja-JP" dirty="0">
                <a:latin typeface="+mj-lt"/>
              </a:rPr>
              <a:t>LREC 2012, May 24</a:t>
            </a:r>
            <a:r>
              <a:rPr lang="en-US" altLang="ja-JP" baseline="30000" dirty="0">
                <a:latin typeface="+mj-lt"/>
              </a:rPr>
              <a:t>th</a:t>
            </a:r>
            <a:r>
              <a:rPr lang="en-US" altLang="ja-JP" dirty="0">
                <a:latin typeface="+mj-lt"/>
              </a:rPr>
              <a:t>, 2012</a:t>
            </a:r>
          </a:p>
        </p:txBody>
      </p:sp>
      <p:sp>
        <p:nvSpPr>
          <p:cNvPr id="5" name="Slide Number Placeholder 4"/>
          <p:cNvSpPr>
            <a:spLocks noGrp="1"/>
          </p:cNvSpPr>
          <p:nvPr>
            <p:ph type="sldNum" sz="quarter" idx="11"/>
          </p:nvPr>
        </p:nvSpPr>
        <p:spPr/>
        <p:txBody>
          <a:bodyPr/>
          <a:lstStyle/>
          <a:p>
            <a:pPr>
              <a:defRPr/>
            </a:pPr>
            <a:fld id="{51819DF2-A324-415D-B3D8-F344AD0BFA0D}" type="slidenum">
              <a:rPr lang="ja-JP" altLang="en-US" smtClean="0">
                <a:latin typeface="+mj-lt"/>
              </a:rPr>
              <a:pPr>
                <a:defRPr/>
              </a:pPr>
              <a:t>23</a:t>
            </a:fld>
            <a:endParaRPr lang="en-US" altLang="ja-JP">
              <a:latin typeface="+mj-lt"/>
            </a:endParaRPr>
          </a:p>
        </p:txBody>
      </p:sp>
      <p:sp>
        <p:nvSpPr>
          <p:cNvPr id="6" name="Footer Placeholder 5"/>
          <p:cNvSpPr>
            <a:spLocks noGrp="1"/>
          </p:cNvSpPr>
          <p:nvPr>
            <p:ph type="ftr" sz="quarter" idx="12"/>
          </p:nvPr>
        </p:nvSpPr>
        <p:spPr/>
        <p:txBody>
          <a:bodyPr/>
          <a:lstStyle/>
          <a:p>
            <a:pPr>
              <a:defRPr/>
            </a:pPr>
            <a:endParaRPr lang="ja-JP" altLang="en-US">
              <a:latin typeface="+mj-lt"/>
            </a:endParaRPr>
          </a:p>
        </p:txBody>
      </p:sp>
      <p:sp>
        <p:nvSpPr>
          <p:cNvPr id="22" name="Rectangle 21"/>
          <p:cNvSpPr/>
          <p:nvPr/>
        </p:nvSpPr>
        <p:spPr>
          <a:xfrm>
            <a:off x="1684771" y="3307607"/>
            <a:ext cx="1728481" cy="788034"/>
          </a:xfrm>
          <a:prstGeom prst="rect">
            <a:avLst/>
          </a:prstGeom>
          <a:solidFill>
            <a:schemeClr val="accent1">
              <a:lumMod val="20000"/>
              <a:lumOff val="80000"/>
            </a:schemeClr>
          </a:solidFill>
          <a:ln w="28575">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sp>
        <p:nvSpPr>
          <p:cNvPr id="28" name="Rectangle 27"/>
          <p:cNvSpPr/>
          <p:nvPr/>
        </p:nvSpPr>
        <p:spPr>
          <a:xfrm>
            <a:off x="1684771" y="5015013"/>
            <a:ext cx="1728481" cy="788034"/>
          </a:xfrm>
          <a:prstGeom prst="rect">
            <a:avLst/>
          </a:prstGeom>
          <a:solidFill>
            <a:schemeClr val="accent1">
              <a:lumMod val="20000"/>
              <a:lumOff val="80000"/>
            </a:schemeClr>
          </a:solidFill>
          <a:ln w="28575">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sp>
        <p:nvSpPr>
          <p:cNvPr id="21" name="Rectangle 20"/>
          <p:cNvSpPr/>
          <p:nvPr/>
        </p:nvSpPr>
        <p:spPr>
          <a:xfrm>
            <a:off x="1883710" y="3307605"/>
            <a:ext cx="1390830" cy="933912"/>
          </a:xfrm>
          <a:prstGeom prst="rect">
            <a:avLst/>
          </a:prstGeom>
        </p:spPr>
        <p:txBody>
          <a:bodyPr wrap="none">
            <a:spAutoFit/>
          </a:bodyPr>
          <a:lstStyle/>
          <a:p>
            <a:pPr algn="ctr"/>
            <a:r>
              <a:rPr lang="en-US" sz="2400" b="1" dirty="0" smtClean="0">
                <a:solidFill>
                  <a:srgbClr val="0070C0"/>
                </a:solidFill>
                <a:latin typeface="+mj-lt"/>
                <a:ea typeface="Meiryo UI" pitchFamily="50" charset="-128"/>
                <a:cs typeface="Meiryo UI" pitchFamily="50" charset="-128"/>
              </a:rPr>
              <a:t>Extracted</a:t>
            </a:r>
            <a:br>
              <a:rPr lang="en-US" sz="2400" b="1" dirty="0" smtClean="0">
                <a:solidFill>
                  <a:srgbClr val="0070C0"/>
                </a:solidFill>
                <a:latin typeface="+mj-lt"/>
                <a:ea typeface="Meiryo UI" pitchFamily="50" charset="-128"/>
                <a:cs typeface="Meiryo UI" pitchFamily="50" charset="-128"/>
              </a:rPr>
            </a:br>
            <a:r>
              <a:rPr lang="en-US" sz="2400" b="1" dirty="0" smtClean="0">
                <a:solidFill>
                  <a:srgbClr val="0070C0"/>
                </a:solidFill>
                <a:latin typeface="+mj-lt"/>
                <a:ea typeface="Meiryo UI" pitchFamily="50" charset="-128"/>
                <a:cs typeface="Meiryo UI" pitchFamily="50" charset="-128"/>
              </a:rPr>
              <a:t>Instances</a:t>
            </a:r>
            <a:endParaRPr lang="en-US" sz="2400" b="1" dirty="0">
              <a:solidFill>
                <a:srgbClr val="0070C0"/>
              </a:solidFill>
              <a:latin typeface="+mj-lt"/>
              <a:ea typeface="Meiryo UI" pitchFamily="50" charset="-128"/>
              <a:cs typeface="Meiryo UI" pitchFamily="50" charset="-128"/>
            </a:endParaRPr>
          </a:p>
        </p:txBody>
      </p:sp>
      <p:cxnSp>
        <p:nvCxnSpPr>
          <p:cNvPr id="25" name="Straight Arrow Connector 24"/>
          <p:cNvCxnSpPr/>
          <p:nvPr/>
        </p:nvCxnSpPr>
        <p:spPr>
          <a:xfrm flipH="1">
            <a:off x="3575297" y="3701624"/>
            <a:ext cx="450125" cy="0"/>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2585022" y="4226980"/>
            <a:ext cx="0" cy="656695"/>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sp>
        <p:nvSpPr>
          <p:cNvPr id="27" name="Rectangle 26"/>
          <p:cNvSpPr/>
          <p:nvPr/>
        </p:nvSpPr>
        <p:spPr>
          <a:xfrm>
            <a:off x="1858055" y="5015013"/>
            <a:ext cx="1380443" cy="933912"/>
          </a:xfrm>
          <a:prstGeom prst="rect">
            <a:avLst/>
          </a:prstGeom>
        </p:spPr>
        <p:txBody>
          <a:bodyPr wrap="none">
            <a:spAutoFit/>
          </a:bodyPr>
          <a:lstStyle/>
          <a:p>
            <a:pPr algn="ctr"/>
            <a:r>
              <a:rPr lang="en-US" sz="2400" b="1" dirty="0" smtClean="0">
                <a:solidFill>
                  <a:srgbClr val="0070C0"/>
                </a:solidFill>
                <a:latin typeface="+mj-lt"/>
                <a:ea typeface="Meiryo UI" pitchFamily="50" charset="-128"/>
                <a:cs typeface="Meiryo UI" pitchFamily="50" charset="-128"/>
              </a:rPr>
              <a:t>Ranked</a:t>
            </a:r>
          </a:p>
          <a:p>
            <a:pPr algn="ctr"/>
            <a:r>
              <a:rPr lang="en-US" sz="2400" b="1" dirty="0" smtClean="0">
                <a:solidFill>
                  <a:srgbClr val="0070C0"/>
                </a:solidFill>
                <a:latin typeface="+mj-lt"/>
                <a:ea typeface="Meiryo UI" pitchFamily="50" charset="-128"/>
                <a:cs typeface="Meiryo UI" pitchFamily="50" charset="-128"/>
              </a:rPr>
              <a:t>Instances</a:t>
            </a:r>
            <a:endParaRPr lang="en-US" sz="2400" b="1" dirty="0">
              <a:solidFill>
                <a:srgbClr val="0070C0"/>
              </a:solidFill>
              <a:latin typeface="+mj-lt"/>
              <a:ea typeface="Meiryo UI" pitchFamily="50" charset="-128"/>
              <a:cs typeface="Meiryo UI" pitchFamily="50" charset="-128"/>
            </a:endParaRPr>
          </a:p>
        </p:txBody>
      </p:sp>
      <p:cxnSp>
        <p:nvCxnSpPr>
          <p:cNvPr id="29" name="Straight Arrow Connector 28"/>
          <p:cNvCxnSpPr/>
          <p:nvPr/>
        </p:nvCxnSpPr>
        <p:spPr>
          <a:xfrm>
            <a:off x="1234646" y="1600200"/>
            <a:ext cx="0" cy="3283475"/>
          </a:xfrm>
          <a:prstGeom prst="straightConnector1">
            <a:avLst/>
          </a:prstGeom>
          <a:ln>
            <a:solidFill>
              <a:schemeClr val="tx1"/>
            </a:solidFill>
            <a:headEnd type="arrow"/>
            <a:tailEnd type="arrow" w="lg" len="med"/>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1054596" y="4883675"/>
            <a:ext cx="3601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Rectangle 31"/>
          <p:cNvSpPr/>
          <p:nvPr/>
        </p:nvSpPr>
        <p:spPr>
          <a:xfrm>
            <a:off x="44415" y="2895601"/>
            <a:ext cx="1250983" cy="830997"/>
          </a:xfrm>
          <a:prstGeom prst="rect">
            <a:avLst/>
          </a:prstGeom>
        </p:spPr>
        <p:txBody>
          <a:bodyPr wrap="none">
            <a:spAutoFit/>
          </a:bodyPr>
          <a:lstStyle/>
          <a:p>
            <a:pPr algn="ctr"/>
            <a:r>
              <a:rPr lang="en-US" sz="2400" dirty="0" smtClean="0">
                <a:latin typeface="+mj-lt"/>
                <a:ea typeface="Meiryo UI" pitchFamily="50" charset="-128"/>
                <a:cs typeface="Meiryo UI" pitchFamily="50" charset="-128"/>
              </a:rPr>
              <a:t>1st</a:t>
            </a:r>
            <a:endParaRPr lang="en-US" sz="2400" dirty="0" smtClean="0">
              <a:latin typeface="+mj-lt"/>
              <a:ea typeface="Meiryo UI" pitchFamily="50" charset="-128"/>
              <a:cs typeface="Meiryo UI" pitchFamily="50" charset="-128"/>
            </a:endParaRPr>
          </a:p>
          <a:p>
            <a:pPr algn="ctr"/>
            <a:r>
              <a:rPr lang="en-US" sz="2400" dirty="0" smtClean="0">
                <a:latin typeface="+mj-lt"/>
                <a:ea typeface="Meiryo UI" pitchFamily="50" charset="-128"/>
                <a:cs typeface="Meiryo UI" pitchFamily="50" charset="-128"/>
              </a:rPr>
              <a:t>iteration</a:t>
            </a:r>
            <a:endParaRPr lang="en-US" sz="2400" dirty="0">
              <a:latin typeface="+mj-lt"/>
              <a:ea typeface="Meiryo UI" pitchFamily="50" charset="-128"/>
              <a:cs typeface="Meiryo UI" pitchFamily="50" charset="-128"/>
            </a:endParaRPr>
          </a:p>
        </p:txBody>
      </p:sp>
      <p:cxnSp>
        <p:nvCxnSpPr>
          <p:cNvPr id="33" name="Straight Arrow Connector 32"/>
          <p:cNvCxnSpPr/>
          <p:nvPr/>
        </p:nvCxnSpPr>
        <p:spPr>
          <a:xfrm>
            <a:off x="1234646" y="4883675"/>
            <a:ext cx="0" cy="525356"/>
          </a:xfrm>
          <a:prstGeom prst="straightConnector1">
            <a:avLst/>
          </a:prstGeom>
          <a:ln>
            <a:solidFill>
              <a:schemeClr val="tx1"/>
            </a:solidFill>
            <a:prstDash val="solid"/>
            <a:headEnd type="arrow"/>
            <a:tailEnd type="none" w="lg" len="med"/>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3575297" y="5409030"/>
            <a:ext cx="450125" cy="0"/>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4205472" y="5015013"/>
            <a:ext cx="553357" cy="518839"/>
          </a:xfrm>
          <a:prstGeom prst="rect">
            <a:avLst/>
          </a:prstGeom>
          <a:noFill/>
        </p:spPr>
        <p:txBody>
          <a:bodyPr wrap="none" rtlCol="0">
            <a:spAutoFit/>
          </a:bodyPr>
          <a:lstStyle/>
          <a:p>
            <a:r>
              <a:rPr lang="en-US" sz="2400" dirty="0" smtClean="0">
                <a:latin typeface="+mj-lt"/>
                <a:ea typeface="Meiryo UI" pitchFamily="50" charset="-128"/>
                <a:cs typeface="Meiryo UI" pitchFamily="50" charset="-128"/>
              </a:rPr>
              <a:t>. . .</a:t>
            </a:r>
            <a:endParaRPr lang="en-US" sz="2400" dirty="0">
              <a:latin typeface="+mj-lt"/>
              <a:ea typeface="Meiryo UI" pitchFamily="50" charset="-128"/>
              <a:cs typeface="Meiryo UI" pitchFamily="50" charset="-128"/>
            </a:endParaRPr>
          </a:p>
        </p:txBody>
      </p:sp>
      <p:cxnSp>
        <p:nvCxnSpPr>
          <p:cNvPr id="36" name="Straight Arrow Connector 35"/>
          <p:cNvCxnSpPr/>
          <p:nvPr/>
        </p:nvCxnSpPr>
        <p:spPr>
          <a:xfrm>
            <a:off x="1234646" y="5277691"/>
            <a:ext cx="0" cy="525356"/>
          </a:xfrm>
          <a:prstGeom prst="straightConnector1">
            <a:avLst/>
          </a:prstGeom>
          <a:ln>
            <a:solidFill>
              <a:schemeClr val="tx1"/>
            </a:solidFill>
            <a:prstDash val="dash"/>
            <a:headEnd type="none"/>
            <a:tailEnd type="none" w="lg" len="med"/>
          </a:ln>
        </p:spPr>
        <p:style>
          <a:lnRef idx="1">
            <a:schemeClr val="accent1"/>
          </a:lnRef>
          <a:fillRef idx="0">
            <a:schemeClr val="accent1"/>
          </a:fillRef>
          <a:effectRef idx="0">
            <a:schemeClr val="accent1"/>
          </a:effectRef>
          <a:fontRef idx="minor">
            <a:schemeClr val="tx1"/>
          </a:fontRef>
        </p:style>
      </p:cxnSp>
      <p:sp>
        <p:nvSpPr>
          <p:cNvPr id="38" name="Freeform 37"/>
          <p:cNvSpPr/>
          <p:nvPr/>
        </p:nvSpPr>
        <p:spPr>
          <a:xfrm flipV="1">
            <a:off x="3048000" y="4226980"/>
            <a:ext cx="4038271" cy="656695"/>
          </a:xfrm>
          <a:custGeom>
            <a:avLst/>
            <a:gdLst>
              <a:gd name="connsiteX0" fmla="*/ 36513 w 3897313"/>
              <a:gd name="connsiteY0" fmla="*/ 0 h 514350"/>
              <a:gd name="connsiteX1" fmla="*/ 122238 w 3897313"/>
              <a:gd name="connsiteY1" fmla="*/ 238125 h 514350"/>
              <a:gd name="connsiteX2" fmla="*/ 769938 w 3897313"/>
              <a:gd name="connsiteY2" fmla="*/ 285750 h 514350"/>
              <a:gd name="connsiteX3" fmla="*/ 3379788 w 3897313"/>
              <a:gd name="connsiteY3" fmla="*/ 352425 h 514350"/>
              <a:gd name="connsiteX4" fmla="*/ 3875088 w 3897313"/>
              <a:gd name="connsiteY4" fmla="*/ 51435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97313" h="514350">
                <a:moveTo>
                  <a:pt x="36513" y="0"/>
                </a:moveTo>
                <a:cubicBezTo>
                  <a:pt x="18256" y="95250"/>
                  <a:pt x="0" y="190500"/>
                  <a:pt x="122238" y="238125"/>
                </a:cubicBezTo>
                <a:cubicBezTo>
                  <a:pt x="244476" y="285750"/>
                  <a:pt x="769938" y="285750"/>
                  <a:pt x="769938" y="285750"/>
                </a:cubicBezTo>
                <a:cubicBezTo>
                  <a:pt x="1312863" y="304800"/>
                  <a:pt x="2862263" y="314325"/>
                  <a:pt x="3379788" y="352425"/>
                </a:cubicBezTo>
                <a:cubicBezTo>
                  <a:pt x="3897313" y="390525"/>
                  <a:pt x="3886200" y="452437"/>
                  <a:pt x="3875088" y="514350"/>
                </a:cubicBezTo>
              </a:path>
            </a:pathLst>
          </a:custGeom>
          <a:ln w="57150">
            <a:solidFill>
              <a:schemeClr val="bg1">
                <a:lumMod val="75000"/>
              </a:schemeClr>
            </a:solidFill>
            <a:headEnd type="arrow"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400">
              <a:latin typeface="+mj-lt"/>
            </a:endParaRPr>
          </a:p>
        </p:txBody>
      </p:sp>
      <p:sp>
        <p:nvSpPr>
          <p:cNvPr id="45" name="Rectangle 44"/>
          <p:cNvSpPr/>
          <p:nvPr/>
        </p:nvSpPr>
        <p:spPr>
          <a:xfrm>
            <a:off x="44416" y="5015013"/>
            <a:ext cx="1250983" cy="830997"/>
          </a:xfrm>
          <a:prstGeom prst="rect">
            <a:avLst/>
          </a:prstGeom>
        </p:spPr>
        <p:txBody>
          <a:bodyPr wrap="none">
            <a:spAutoFit/>
          </a:bodyPr>
          <a:lstStyle/>
          <a:p>
            <a:pPr algn="ctr"/>
            <a:r>
              <a:rPr lang="en-US" sz="2400" dirty="0" smtClean="0">
                <a:latin typeface="+mj-lt"/>
                <a:ea typeface="Meiryo UI" pitchFamily="50" charset="-128"/>
                <a:cs typeface="Meiryo UI" pitchFamily="50" charset="-128"/>
              </a:rPr>
              <a:t>2nd</a:t>
            </a:r>
            <a:endParaRPr lang="en-US" sz="2400" dirty="0" smtClean="0">
              <a:latin typeface="+mj-lt"/>
              <a:ea typeface="Meiryo UI" pitchFamily="50" charset="-128"/>
              <a:cs typeface="Meiryo UI" pitchFamily="50" charset="-128"/>
            </a:endParaRPr>
          </a:p>
          <a:p>
            <a:pPr algn="ctr"/>
            <a:r>
              <a:rPr lang="en-US" sz="2400" dirty="0" smtClean="0">
                <a:latin typeface="+mj-lt"/>
                <a:ea typeface="Meiryo UI" pitchFamily="50" charset="-128"/>
                <a:cs typeface="Meiryo UI" pitchFamily="50" charset="-128"/>
              </a:rPr>
              <a:t>iteration</a:t>
            </a:r>
            <a:endParaRPr lang="en-US" sz="2400" dirty="0">
              <a:latin typeface="+mj-lt"/>
              <a:ea typeface="Meiryo UI" pitchFamily="50" charset="-128"/>
              <a:cs typeface="Meiryo UI" pitchFamily="50" charset="-128"/>
            </a:endParaRPr>
          </a:p>
        </p:txBody>
      </p:sp>
      <p:sp>
        <p:nvSpPr>
          <p:cNvPr id="39" name="Rectangle 38"/>
          <p:cNvSpPr/>
          <p:nvPr/>
        </p:nvSpPr>
        <p:spPr>
          <a:xfrm>
            <a:off x="0" y="0"/>
            <a:ext cx="9144000" cy="6858000"/>
          </a:xfrm>
          <a:prstGeom prst="rect">
            <a:avLst/>
          </a:prstGeom>
          <a:solidFill>
            <a:schemeClr val="tx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6996248" y="3307607"/>
            <a:ext cx="1980551" cy="788034"/>
          </a:xfrm>
          <a:prstGeom prst="rect">
            <a:avLst/>
          </a:prstGeom>
          <a:solidFill>
            <a:schemeClr val="accent6">
              <a:lumMod val="60000"/>
              <a:lumOff val="40000"/>
            </a:schemeClr>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sp>
        <p:nvSpPr>
          <p:cNvPr id="18" name="Rectangle 17"/>
          <p:cNvSpPr/>
          <p:nvPr/>
        </p:nvSpPr>
        <p:spPr>
          <a:xfrm>
            <a:off x="7383778" y="3280732"/>
            <a:ext cx="1252010" cy="933912"/>
          </a:xfrm>
          <a:prstGeom prst="rect">
            <a:avLst/>
          </a:prstGeom>
        </p:spPr>
        <p:txBody>
          <a:bodyPr wrap="none">
            <a:spAutoFit/>
          </a:bodyPr>
          <a:lstStyle/>
          <a:p>
            <a:pPr algn="ctr"/>
            <a:r>
              <a:rPr lang="en-US" sz="2400" b="1" dirty="0" smtClean="0">
                <a:solidFill>
                  <a:srgbClr val="C00000"/>
                </a:solidFill>
                <a:latin typeface="+mj-lt"/>
                <a:ea typeface="Meiryo UI" pitchFamily="50" charset="-128"/>
                <a:cs typeface="Meiryo UI" pitchFamily="50" charset="-128"/>
              </a:rPr>
              <a:t>Ranked</a:t>
            </a:r>
          </a:p>
          <a:p>
            <a:pPr algn="ctr"/>
            <a:r>
              <a:rPr lang="en-US" sz="2400" b="1" dirty="0" smtClean="0">
                <a:solidFill>
                  <a:srgbClr val="C00000"/>
                </a:solidFill>
                <a:latin typeface="+mj-lt"/>
                <a:ea typeface="Meiryo UI" pitchFamily="50" charset="-128"/>
                <a:cs typeface="Meiryo UI" pitchFamily="50" charset="-128"/>
              </a:rPr>
              <a:t>Patterns</a:t>
            </a:r>
            <a:endParaRPr lang="en-US" sz="2400" b="1" dirty="0">
              <a:solidFill>
                <a:srgbClr val="C00000"/>
              </a:solidFill>
              <a:latin typeface="+mj-lt"/>
              <a:ea typeface="Meiryo UI" pitchFamily="50" charset="-128"/>
              <a:cs typeface="Meiryo UI" pitchFamily="50" charset="-128"/>
            </a:endParaRPr>
          </a:p>
        </p:txBody>
      </p:sp>
      <p:sp>
        <p:nvSpPr>
          <p:cNvPr id="40" name="Rounded Rectangular Callout 39"/>
          <p:cNvSpPr/>
          <p:nvPr/>
        </p:nvSpPr>
        <p:spPr>
          <a:xfrm>
            <a:off x="228600" y="4343400"/>
            <a:ext cx="8686800" cy="2209800"/>
          </a:xfrm>
          <a:prstGeom prst="wedgeRoundRectCallout">
            <a:avLst>
              <a:gd name="adj1" fmla="val 24854"/>
              <a:gd name="adj2" fmla="val -66678"/>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Content Placeholder 1"/>
          <p:cNvSpPr txBox="1">
            <a:spLocks/>
          </p:cNvSpPr>
          <p:nvPr/>
        </p:nvSpPr>
        <p:spPr bwMode="auto">
          <a:xfrm>
            <a:off x="381000" y="4495800"/>
            <a:ext cx="8229600" cy="1752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lvl="0" indent="-342900" eaLnBrk="0" hangingPunct="0">
              <a:spcBef>
                <a:spcPct val="20000"/>
              </a:spcBef>
              <a:buClr>
                <a:schemeClr val="accent6">
                  <a:lumMod val="50000"/>
                </a:schemeClr>
              </a:buClr>
              <a:buFont typeface="Wingdings" pitchFamily="2" charset="2"/>
              <a:buChar char="§"/>
            </a:pPr>
            <a:r>
              <a:rPr lang="en-US" sz="2800" dirty="0" smtClean="0">
                <a:latin typeface="+mj-lt"/>
                <a:cs typeface="Arial" pitchFamily="34" charset="0"/>
              </a:rPr>
              <a:t>Still </a:t>
            </a:r>
            <a:r>
              <a:rPr lang="en-US" sz="2800" dirty="0" smtClean="0">
                <a:latin typeface="+mj-lt"/>
                <a:cs typeface="Arial" pitchFamily="34" charset="0"/>
              </a:rPr>
              <a:t>shot from the CCTV video footage showing </a:t>
            </a:r>
            <a:r>
              <a:rPr lang="en-US" sz="2800" dirty="0" err="1" smtClean="0">
                <a:latin typeface="+mj-lt"/>
                <a:cs typeface="Arial" pitchFamily="34" charset="0"/>
              </a:rPr>
              <a:t>Oguen</a:t>
            </a:r>
            <a:r>
              <a:rPr lang="en-US" sz="2800" dirty="0" smtClean="0">
                <a:latin typeface="+mj-lt"/>
                <a:cs typeface="Arial" pitchFamily="34" charset="0"/>
              </a:rPr>
              <a:t> </a:t>
            </a:r>
            <a:r>
              <a:rPr lang="en-US" sz="2800" dirty="0" err="1" smtClean="0">
                <a:latin typeface="+mj-lt"/>
                <a:cs typeface="Arial" pitchFamily="34" charset="0"/>
              </a:rPr>
              <a:t>Samast</a:t>
            </a:r>
            <a:r>
              <a:rPr lang="en-US" sz="2800" b="1" i="1" dirty="0" smtClean="0">
                <a:solidFill>
                  <a:srgbClr val="C00000"/>
                </a:solidFill>
                <a:latin typeface="+mj-lt"/>
                <a:cs typeface="Arial" pitchFamily="34" charset="0"/>
              </a:rPr>
              <a:t>, the assassin of</a:t>
            </a:r>
            <a:r>
              <a:rPr lang="en-US" sz="2800" b="1" dirty="0" smtClean="0">
                <a:latin typeface="+mj-lt"/>
                <a:cs typeface="Arial" pitchFamily="34" charset="0"/>
              </a:rPr>
              <a:t> </a:t>
            </a:r>
            <a:r>
              <a:rPr lang="en-US" sz="2800" dirty="0" err="1" smtClean="0">
                <a:latin typeface="+mj-lt"/>
                <a:cs typeface="Arial" pitchFamily="34" charset="0"/>
              </a:rPr>
              <a:t>Hrant</a:t>
            </a:r>
            <a:r>
              <a:rPr lang="en-US" sz="2800" dirty="0" smtClean="0">
                <a:latin typeface="+mj-lt"/>
                <a:cs typeface="Arial" pitchFamily="34" charset="0"/>
              </a:rPr>
              <a:t> </a:t>
            </a:r>
            <a:r>
              <a:rPr lang="en-US" sz="2800" dirty="0" smtClean="0">
                <a:latin typeface="+mj-lt"/>
                <a:cs typeface="Arial" pitchFamily="34" charset="0"/>
              </a:rPr>
              <a:t>Dink</a:t>
            </a:r>
            <a:r>
              <a:rPr lang="en-US" sz="2800" dirty="0" smtClean="0">
                <a:cs typeface="Arial" pitchFamily="34" charset="0"/>
              </a:rPr>
              <a:t>.</a:t>
            </a:r>
            <a:endParaRPr lang="en-US" sz="2800" dirty="0" smtClean="0">
              <a:cs typeface="Arial" pitchFamily="34" charset="0"/>
            </a:endParaRPr>
          </a:p>
          <a:p>
            <a:pPr marL="342900" lvl="0" indent="-342900" eaLnBrk="0" hangingPunct="0">
              <a:spcBef>
                <a:spcPct val="20000"/>
              </a:spcBef>
              <a:buClr>
                <a:schemeClr val="accent6">
                  <a:lumMod val="50000"/>
                </a:schemeClr>
              </a:buClr>
              <a:buFont typeface="Wingdings" pitchFamily="2" charset="2"/>
              <a:buChar char="§"/>
            </a:pPr>
            <a:r>
              <a:rPr lang="en-US" sz="2800" dirty="0" smtClean="0">
                <a:latin typeface="+mj-lt"/>
                <a:cs typeface="Arial" pitchFamily="34" charset="0"/>
              </a:rPr>
              <a:t>Henry Bellingham is a descendant of John</a:t>
            </a:r>
            <a:r>
              <a:rPr lang="en-US" sz="2800" b="1" dirty="0" smtClean="0">
                <a:latin typeface="+mj-lt"/>
                <a:cs typeface="Arial" pitchFamily="34" charset="0"/>
              </a:rPr>
              <a:t> </a:t>
            </a:r>
            <a:r>
              <a:rPr lang="en-US" sz="2800" dirty="0" smtClean="0">
                <a:latin typeface="+mj-lt"/>
                <a:cs typeface="Arial" pitchFamily="34" charset="0"/>
              </a:rPr>
              <a:t>Bellingham</a:t>
            </a:r>
            <a:r>
              <a:rPr lang="en-US" sz="2800" b="1" i="1" dirty="0" smtClean="0">
                <a:solidFill>
                  <a:srgbClr val="C00000"/>
                </a:solidFill>
                <a:latin typeface="+mj-lt"/>
                <a:cs typeface="Arial" pitchFamily="34" charset="0"/>
              </a:rPr>
              <a:t>, the assassin of </a:t>
            </a:r>
            <a:r>
              <a:rPr lang="en-US" sz="2800" dirty="0" smtClean="0">
                <a:latin typeface="+mj-lt"/>
                <a:cs typeface="Arial" pitchFamily="34" charset="0"/>
              </a:rPr>
              <a:t>Spencer Perceval.</a:t>
            </a:r>
          </a:p>
        </p:txBody>
      </p:sp>
      <p:cxnSp>
        <p:nvCxnSpPr>
          <p:cNvPr id="20" name="Straight Arrow Connector 19"/>
          <p:cNvCxnSpPr/>
          <p:nvPr/>
        </p:nvCxnSpPr>
        <p:spPr>
          <a:xfrm flipH="1">
            <a:off x="6366073" y="3701624"/>
            <a:ext cx="450125" cy="0"/>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4205472" y="3307607"/>
            <a:ext cx="1980551" cy="788034"/>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sp>
        <p:nvSpPr>
          <p:cNvPr id="23" name="Rectangle 22"/>
          <p:cNvSpPr/>
          <p:nvPr/>
        </p:nvSpPr>
        <p:spPr>
          <a:xfrm>
            <a:off x="4458683" y="3460532"/>
            <a:ext cx="1479637" cy="461665"/>
          </a:xfrm>
          <a:prstGeom prst="rect">
            <a:avLst/>
          </a:prstGeom>
        </p:spPr>
        <p:txBody>
          <a:bodyPr wrap="none">
            <a:spAutoFit/>
          </a:bodyPr>
          <a:lstStyle/>
          <a:p>
            <a:pPr algn="ctr"/>
            <a:r>
              <a:rPr lang="en-US" sz="2400" b="1" dirty="0" smtClean="0">
                <a:latin typeface="+mj-lt"/>
                <a:ea typeface="Meiryo UI" pitchFamily="50" charset="-128"/>
                <a:cs typeface="Meiryo UI" pitchFamily="50" charset="-128"/>
              </a:rPr>
              <a:t>Sentences</a:t>
            </a:r>
            <a:endParaRPr lang="en-US" sz="2400" b="1" dirty="0">
              <a:latin typeface="+mj-lt"/>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p:cNvSpPr/>
          <p:nvPr/>
        </p:nvSpPr>
        <p:spPr>
          <a:xfrm>
            <a:off x="6996248" y="3307607"/>
            <a:ext cx="1980551" cy="788034"/>
          </a:xfrm>
          <a:prstGeom prst="rect">
            <a:avLst/>
          </a:prstGeom>
          <a:solidFill>
            <a:schemeClr val="accent6">
              <a:lumMod val="60000"/>
              <a:lumOff val="40000"/>
            </a:schemeClr>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sp>
        <p:nvSpPr>
          <p:cNvPr id="18" name="Rectangle 17"/>
          <p:cNvSpPr/>
          <p:nvPr/>
        </p:nvSpPr>
        <p:spPr>
          <a:xfrm>
            <a:off x="7383778" y="3280732"/>
            <a:ext cx="1252010" cy="933912"/>
          </a:xfrm>
          <a:prstGeom prst="rect">
            <a:avLst/>
          </a:prstGeom>
        </p:spPr>
        <p:txBody>
          <a:bodyPr wrap="none">
            <a:spAutoFit/>
          </a:bodyPr>
          <a:lstStyle/>
          <a:p>
            <a:pPr algn="ctr"/>
            <a:r>
              <a:rPr lang="en-US" sz="2400" b="1" dirty="0" smtClean="0">
                <a:solidFill>
                  <a:srgbClr val="C00000"/>
                </a:solidFill>
                <a:latin typeface="+mj-lt"/>
                <a:ea typeface="Meiryo UI" pitchFamily="50" charset="-128"/>
                <a:cs typeface="Meiryo UI" pitchFamily="50" charset="-128"/>
              </a:rPr>
              <a:t>Ranked</a:t>
            </a:r>
          </a:p>
          <a:p>
            <a:pPr algn="ctr"/>
            <a:r>
              <a:rPr lang="en-US" sz="2400" b="1" dirty="0" smtClean="0">
                <a:solidFill>
                  <a:srgbClr val="C00000"/>
                </a:solidFill>
                <a:latin typeface="+mj-lt"/>
                <a:ea typeface="Meiryo UI" pitchFamily="50" charset="-128"/>
                <a:cs typeface="Meiryo UI" pitchFamily="50" charset="-128"/>
              </a:rPr>
              <a:t>Patterns</a:t>
            </a:r>
            <a:endParaRPr lang="en-US" sz="2400" b="1" dirty="0">
              <a:solidFill>
                <a:srgbClr val="C00000"/>
              </a:solidFill>
              <a:latin typeface="+mj-lt"/>
              <a:ea typeface="Meiryo UI" pitchFamily="50" charset="-128"/>
              <a:cs typeface="Meiryo UI" pitchFamily="50" charset="-128"/>
            </a:endParaRPr>
          </a:p>
        </p:txBody>
      </p:sp>
      <p:cxnSp>
        <p:nvCxnSpPr>
          <p:cNvPr id="20" name="Straight Arrow Connector 19"/>
          <p:cNvCxnSpPr/>
          <p:nvPr/>
        </p:nvCxnSpPr>
        <p:spPr>
          <a:xfrm flipH="1">
            <a:off x="6366073" y="3701624"/>
            <a:ext cx="450125" cy="0"/>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sp>
        <p:nvSpPr>
          <p:cNvPr id="44" name="Rectangle 43"/>
          <p:cNvSpPr/>
          <p:nvPr/>
        </p:nvSpPr>
        <p:spPr>
          <a:xfrm>
            <a:off x="228600" y="914400"/>
            <a:ext cx="5057538" cy="523220"/>
          </a:xfrm>
          <a:prstGeom prst="rect">
            <a:avLst/>
          </a:prstGeom>
        </p:spPr>
        <p:txBody>
          <a:bodyPr wrap="none">
            <a:spAutoFit/>
          </a:bodyPr>
          <a:lstStyle/>
          <a:p>
            <a:pPr marL="342900" lvl="0" indent="-342900" eaLnBrk="0" hangingPunct="0">
              <a:spcBef>
                <a:spcPct val="20000"/>
              </a:spcBef>
              <a:buClr>
                <a:schemeClr val="accent6">
                  <a:lumMod val="50000"/>
                </a:schemeClr>
              </a:buClr>
            </a:pPr>
            <a:r>
              <a:rPr lang="en-US" sz="2800" b="1" dirty="0" smtClean="0">
                <a:latin typeface="+mj-lt"/>
                <a:cs typeface="Arial" pitchFamily="34" charset="0"/>
              </a:rPr>
              <a:t>Extract </a:t>
            </a:r>
            <a:r>
              <a:rPr lang="en-US" sz="2800" b="1" dirty="0" smtClean="0">
                <a:solidFill>
                  <a:schemeClr val="tx2">
                    <a:lumMod val="60000"/>
                    <a:lumOff val="40000"/>
                  </a:schemeClr>
                </a:solidFill>
                <a:latin typeface="+mj-lt"/>
                <a:cs typeface="Arial" pitchFamily="34" charset="0"/>
              </a:rPr>
              <a:t>instances</a:t>
            </a:r>
            <a:r>
              <a:rPr lang="en-US" sz="2800" b="1" dirty="0" smtClean="0">
                <a:latin typeface="+mj-lt"/>
                <a:cs typeface="Arial" pitchFamily="34" charset="0"/>
              </a:rPr>
              <a:t> from sentences</a:t>
            </a:r>
            <a:endParaRPr lang="en-US" sz="2800" b="1" i="1" dirty="0" smtClean="0">
              <a:solidFill>
                <a:schemeClr val="tx2">
                  <a:lumMod val="60000"/>
                  <a:lumOff val="40000"/>
                </a:schemeClr>
              </a:solidFill>
              <a:latin typeface="+mj-lt"/>
              <a:cs typeface="Arial" pitchFamily="34" charset="0"/>
            </a:endParaRPr>
          </a:p>
        </p:txBody>
      </p:sp>
      <p:cxnSp>
        <p:nvCxnSpPr>
          <p:cNvPr id="14" name="Straight Arrow Connector 13"/>
          <p:cNvCxnSpPr/>
          <p:nvPr/>
        </p:nvCxnSpPr>
        <p:spPr>
          <a:xfrm>
            <a:off x="6366073" y="1994217"/>
            <a:ext cx="450125" cy="0"/>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4205472" y="1600200"/>
            <a:ext cx="1980551" cy="788034"/>
          </a:xfrm>
          <a:prstGeom prst="rect">
            <a:avLst/>
          </a:prstGeom>
          <a:solidFill>
            <a:srgbClr val="FCFCFE"/>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sp>
        <p:nvSpPr>
          <p:cNvPr id="11" name="Rectangle 10"/>
          <p:cNvSpPr/>
          <p:nvPr/>
        </p:nvSpPr>
        <p:spPr>
          <a:xfrm>
            <a:off x="4475185" y="1748136"/>
            <a:ext cx="1479637" cy="461665"/>
          </a:xfrm>
          <a:prstGeom prst="rect">
            <a:avLst/>
          </a:prstGeom>
        </p:spPr>
        <p:txBody>
          <a:bodyPr wrap="none">
            <a:spAutoFit/>
          </a:bodyPr>
          <a:lstStyle/>
          <a:p>
            <a:pPr algn="ctr"/>
            <a:r>
              <a:rPr lang="en-US" sz="2400" b="1" dirty="0" smtClean="0">
                <a:latin typeface="+mj-lt"/>
                <a:ea typeface="Meiryo UI" pitchFamily="50" charset="-128"/>
                <a:cs typeface="Meiryo UI" pitchFamily="50" charset="-128"/>
              </a:rPr>
              <a:t>Sentences</a:t>
            </a:r>
            <a:endParaRPr lang="en-US" sz="2400" b="1" dirty="0">
              <a:latin typeface="+mj-lt"/>
              <a:ea typeface="Meiryo UI" pitchFamily="50" charset="-128"/>
              <a:cs typeface="Meiryo UI" pitchFamily="50" charset="-128"/>
            </a:endParaRPr>
          </a:p>
        </p:txBody>
      </p:sp>
      <p:cxnSp>
        <p:nvCxnSpPr>
          <p:cNvPr id="13" name="Straight Arrow Connector 12"/>
          <p:cNvCxnSpPr/>
          <p:nvPr/>
        </p:nvCxnSpPr>
        <p:spPr>
          <a:xfrm>
            <a:off x="3575297" y="1994217"/>
            <a:ext cx="450125" cy="0"/>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1054596" y="1600200"/>
            <a:ext cx="3601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7986524" y="2519573"/>
            <a:ext cx="0" cy="656695"/>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grpSp>
        <p:nvGrpSpPr>
          <p:cNvPr id="2" name="Group 43"/>
          <p:cNvGrpSpPr/>
          <p:nvPr/>
        </p:nvGrpSpPr>
        <p:grpSpPr>
          <a:xfrm>
            <a:off x="3048000" y="2438400"/>
            <a:ext cx="4267200" cy="732894"/>
            <a:chOff x="3048000" y="2438400"/>
            <a:chExt cx="4267200" cy="732894"/>
          </a:xfrm>
        </p:grpSpPr>
        <p:sp>
          <p:nvSpPr>
            <p:cNvPr id="48" name="Freeform 47"/>
            <p:cNvSpPr/>
            <p:nvPr/>
          </p:nvSpPr>
          <p:spPr>
            <a:xfrm flipH="1" flipV="1">
              <a:off x="3048000" y="2438400"/>
              <a:ext cx="4267200" cy="656695"/>
            </a:xfrm>
            <a:custGeom>
              <a:avLst/>
              <a:gdLst>
                <a:gd name="connsiteX0" fmla="*/ 36513 w 3897313"/>
                <a:gd name="connsiteY0" fmla="*/ 0 h 514350"/>
                <a:gd name="connsiteX1" fmla="*/ 122238 w 3897313"/>
                <a:gd name="connsiteY1" fmla="*/ 238125 h 514350"/>
                <a:gd name="connsiteX2" fmla="*/ 769938 w 3897313"/>
                <a:gd name="connsiteY2" fmla="*/ 285750 h 514350"/>
                <a:gd name="connsiteX3" fmla="*/ 3379788 w 3897313"/>
                <a:gd name="connsiteY3" fmla="*/ 352425 h 514350"/>
                <a:gd name="connsiteX4" fmla="*/ 3875088 w 3897313"/>
                <a:gd name="connsiteY4" fmla="*/ 51435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97313" h="514350">
                  <a:moveTo>
                    <a:pt x="36513" y="0"/>
                  </a:moveTo>
                  <a:cubicBezTo>
                    <a:pt x="18256" y="95250"/>
                    <a:pt x="0" y="190500"/>
                    <a:pt x="122238" y="238125"/>
                  </a:cubicBezTo>
                  <a:cubicBezTo>
                    <a:pt x="244476" y="285750"/>
                    <a:pt x="769938" y="285750"/>
                    <a:pt x="769938" y="285750"/>
                  </a:cubicBezTo>
                  <a:cubicBezTo>
                    <a:pt x="1312863" y="304800"/>
                    <a:pt x="2862263" y="314325"/>
                    <a:pt x="3379788" y="352425"/>
                  </a:cubicBezTo>
                  <a:cubicBezTo>
                    <a:pt x="3897313" y="390525"/>
                    <a:pt x="3886200" y="452437"/>
                    <a:pt x="3875088" y="514350"/>
                  </a:cubicBezTo>
                </a:path>
              </a:pathLst>
            </a:custGeom>
            <a:ln w="57150">
              <a:solidFill>
                <a:schemeClr val="bg1">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400">
                <a:latin typeface="+mj-lt"/>
              </a:endParaRPr>
            </a:p>
          </p:txBody>
        </p:sp>
        <p:cxnSp>
          <p:nvCxnSpPr>
            <p:cNvPr id="49" name="Straight Arrow Connector 48"/>
            <p:cNvCxnSpPr/>
            <p:nvPr/>
          </p:nvCxnSpPr>
          <p:spPr>
            <a:xfrm>
              <a:off x="7283023" y="3015537"/>
              <a:ext cx="7161" cy="155757"/>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grpSp>
      <p:sp>
        <p:nvSpPr>
          <p:cNvPr id="16" name="Rectangle 15"/>
          <p:cNvSpPr/>
          <p:nvPr/>
        </p:nvSpPr>
        <p:spPr>
          <a:xfrm>
            <a:off x="6996248" y="1600200"/>
            <a:ext cx="1980551" cy="788034"/>
          </a:xfrm>
          <a:prstGeom prst="rect">
            <a:avLst/>
          </a:prstGeom>
          <a:solidFill>
            <a:schemeClr val="accent6">
              <a:lumMod val="60000"/>
              <a:lumOff val="40000"/>
            </a:schemeClr>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sp>
        <p:nvSpPr>
          <p:cNvPr id="15" name="Rectangle 14"/>
          <p:cNvSpPr/>
          <p:nvPr/>
        </p:nvSpPr>
        <p:spPr>
          <a:xfrm>
            <a:off x="7287404" y="1600200"/>
            <a:ext cx="1390830" cy="933912"/>
          </a:xfrm>
          <a:prstGeom prst="rect">
            <a:avLst/>
          </a:prstGeom>
        </p:spPr>
        <p:txBody>
          <a:bodyPr wrap="none">
            <a:spAutoFit/>
          </a:bodyPr>
          <a:lstStyle/>
          <a:p>
            <a:pPr algn="ctr"/>
            <a:r>
              <a:rPr lang="en-US" sz="2400" b="1" dirty="0" smtClean="0">
                <a:solidFill>
                  <a:srgbClr val="C00000"/>
                </a:solidFill>
                <a:latin typeface="+mj-lt"/>
                <a:ea typeface="Meiryo UI" pitchFamily="50" charset="-128"/>
                <a:cs typeface="Meiryo UI" pitchFamily="50" charset="-128"/>
              </a:rPr>
              <a:t>Extracted</a:t>
            </a:r>
          </a:p>
          <a:p>
            <a:pPr algn="ctr"/>
            <a:r>
              <a:rPr lang="en-US" sz="2400" b="1" dirty="0" smtClean="0">
                <a:solidFill>
                  <a:srgbClr val="C00000"/>
                </a:solidFill>
                <a:latin typeface="+mj-lt"/>
                <a:ea typeface="Meiryo UI" pitchFamily="50" charset="-128"/>
                <a:cs typeface="Meiryo UI" pitchFamily="50" charset="-128"/>
              </a:rPr>
              <a:t>Patterns</a:t>
            </a:r>
            <a:endParaRPr lang="en-US" sz="2400" b="1" dirty="0">
              <a:solidFill>
                <a:srgbClr val="C00000"/>
              </a:solidFill>
              <a:latin typeface="+mj-lt"/>
              <a:ea typeface="Meiryo UI" pitchFamily="50" charset="-128"/>
              <a:cs typeface="Meiryo UI" pitchFamily="50" charset="-128"/>
            </a:endParaRPr>
          </a:p>
        </p:txBody>
      </p:sp>
      <p:sp>
        <p:nvSpPr>
          <p:cNvPr id="9" name="Rectangle 8"/>
          <p:cNvSpPr/>
          <p:nvPr/>
        </p:nvSpPr>
        <p:spPr>
          <a:xfrm>
            <a:off x="1684771" y="1600200"/>
            <a:ext cx="1728481" cy="788034"/>
          </a:xfrm>
          <a:prstGeom prst="rect">
            <a:avLst/>
          </a:prstGeom>
          <a:solidFill>
            <a:schemeClr val="accent1">
              <a:lumMod val="20000"/>
              <a:lumOff val="80000"/>
            </a:schemeClr>
          </a:solidFill>
          <a:ln w="28575">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mj-lt"/>
            </a:endParaRPr>
          </a:p>
        </p:txBody>
      </p:sp>
      <p:sp>
        <p:nvSpPr>
          <p:cNvPr id="8" name="Rectangle 7"/>
          <p:cNvSpPr/>
          <p:nvPr/>
        </p:nvSpPr>
        <p:spPr>
          <a:xfrm>
            <a:off x="1888906" y="1600200"/>
            <a:ext cx="1380443" cy="830997"/>
          </a:xfrm>
          <a:prstGeom prst="rect">
            <a:avLst/>
          </a:prstGeom>
        </p:spPr>
        <p:txBody>
          <a:bodyPr wrap="none">
            <a:spAutoFit/>
          </a:bodyPr>
          <a:lstStyle/>
          <a:p>
            <a:pPr algn="ctr"/>
            <a:r>
              <a:rPr lang="en-US" sz="2400" b="1" dirty="0" smtClean="0">
                <a:solidFill>
                  <a:srgbClr val="0070C0"/>
                </a:solidFill>
                <a:latin typeface="+mj-lt"/>
                <a:ea typeface="Meiryo UI" pitchFamily="50" charset="-128"/>
                <a:cs typeface="Meiryo UI" pitchFamily="50" charset="-128"/>
              </a:rPr>
              <a:t>Seed</a:t>
            </a:r>
            <a:endParaRPr lang="en-US" sz="2400" b="1" dirty="0" smtClean="0">
              <a:solidFill>
                <a:srgbClr val="0070C0"/>
              </a:solidFill>
              <a:latin typeface="+mj-lt"/>
              <a:ea typeface="Meiryo UI" pitchFamily="50" charset="-128"/>
              <a:cs typeface="Meiryo UI" pitchFamily="50" charset="-128"/>
            </a:endParaRPr>
          </a:p>
          <a:p>
            <a:pPr algn="ctr"/>
            <a:r>
              <a:rPr lang="en-US" sz="2400" b="1" dirty="0" smtClean="0">
                <a:solidFill>
                  <a:srgbClr val="0070C0"/>
                </a:solidFill>
                <a:latin typeface="+mj-lt"/>
                <a:ea typeface="Meiryo UI" pitchFamily="50" charset="-128"/>
                <a:cs typeface="Meiryo UI" pitchFamily="50" charset="-128"/>
              </a:rPr>
              <a:t>Instances</a:t>
            </a:r>
            <a:endParaRPr lang="en-US" sz="2400" b="1" dirty="0">
              <a:solidFill>
                <a:srgbClr val="0070C0"/>
              </a:solidFill>
              <a:latin typeface="+mj-lt"/>
              <a:ea typeface="Meiryo UI" pitchFamily="50" charset="-128"/>
              <a:cs typeface="Meiryo UI" pitchFamily="50" charset="-128"/>
            </a:endParaRPr>
          </a:p>
        </p:txBody>
      </p:sp>
      <p:sp>
        <p:nvSpPr>
          <p:cNvPr id="3" name="Title 2"/>
          <p:cNvSpPr>
            <a:spLocks noGrp="1"/>
          </p:cNvSpPr>
          <p:nvPr>
            <p:ph type="title"/>
          </p:nvPr>
        </p:nvSpPr>
        <p:spPr>
          <a:xfrm>
            <a:off x="228600" y="258762"/>
            <a:ext cx="8610600" cy="808038"/>
          </a:xfrm>
        </p:spPr>
        <p:txBody>
          <a:bodyPr/>
          <a:lstStyle/>
          <a:p>
            <a:r>
              <a:rPr lang="en-US" dirty="0" smtClean="0"/>
              <a:t>Bootstrap </a:t>
            </a:r>
            <a:r>
              <a:rPr lang="en-US" dirty="0" smtClean="0"/>
              <a:t>Learning Algorithm</a:t>
            </a:r>
            <a:endParaRPr lang="en-US" dirty="0"/>
          </a:p>
        </p:txBody>
      </p:sp>
      <p:sp>
        <p:nvSpPr>
          <p:cNvPr id="4" name="Date Placeholder 3"/>
          <p:cNvSpPr>
            <a:spLocks noGrp="1"/>
          </p:cNvSpPr>
          <p:nvPr>
            <p:ph type="dt" sz="half" idx="10"/>
          </p:nvPr>
        </p:nvSpPr>
        <p:spPr/>
        <p:txBody>
          <a:bodyPr/>
          <a:lstStyle/>
          <a:p>
            <a:pPr>
              <a:defRPr/>
            </a:pPr>
            <a:r>
              <a:rPr lang="en-US" altLang="ja-JP" dirty="0">
                <a:latin typeface="+mj-lt"/>
              </a:rPr>
              <a:t>LREC 2012, May 24</a:t>
            </a:r>
            <a:r>
              <a:rPr lang="en-US" altLang="ja-JP" baseline="30000" dirty="0">
                <a:latin typeface="+mj-lt"/>
              </a:rPr>
              <a:t>th</a:t>
            </a:r>
            <a:r>
              <a:rPr lang="en-US" altLang="ja-JP" dirty="0">
                <a:latin typeface="+mj-lt"/>
              </a:rPr>
              <a:t>, 2012</a:t>
            </a:r>
          </a:p>
        </p:txBody>
      </p:sp>
      <p:sp>
        <p:nvSpPr>
          <p:cNvPr id="5" name="Slide Number Placeholder 4"/>
          <p:cNvSpPr>
            <a:spLocks noGrp="1"/>
          </p:cNvSpPr>
          <p:nvPr>
            <p:ph type="sldNum" sz="quarter" idx="11"/>
          </p:nvPr>
        </p:nvSpPr>
        <p:spPr/>
        <p:txBody>
          <a:bodyPr/>
          <a:lstStyle/>
          <a:p>
            <a:pPr>
              <a:defRPr/>
            </a:pPr>
            <a:fld id="{51819DF2-A324-415D-B3D8-F344AD0BFA0D}" type="slidenum">
              <a:rPr lang="ja-JP" altLang="en-US" smtClean="0">
                <a:latin typeface="+mj-lt"/>
              </a:rPr>
              <a:pPr>
                <a:defRPr/>
              </a:pPr>
              <a:t>24</a:t>
            </a:fld>
            <a:endParaRPr lang="en-US" altLang="ja-JP">
              <a:latin typeface="+mj-lt"/>
            </a:endParaRPr>
          </a:p>
        </p:txBody>
      </p:sp>
      <p:sp>
        <p:nvSpPr>
          <p:cNvPr id="6" name="Footer Placeholder 5"/>
          <p:cNvSpPr>
            <a:spLocks noGrp="1"/>
          </p:cNvSpPr>
          <p:nvPr>
            <p:ph type="ftr" sz="quarter" idx="12"/>
          </p:nvPr>
        </p:nvSpPr>
        <p:spPr/>
        <p:txBody>
          <a:bodyPr/>
          <a:lstStyle/>
          <a:p>
            <a:pPr>
              <a:defRPr/>
            </a:pPr>
            <a:endParaRPr lang="ja-JP" altLang="en-US">
              <a:latin typeface="+mj-lt"/>
            </a:endParaRPr>
          </a:p>
        </p:txBody>
      </p:sp>
      <p:sp>
        <p:nvSpPr>
          <p:cNvPr id="28" name="Rectangle 27"/>
          <p:cNvSpPr/>
          <p:nvPr/>
        </p:nvSpPr>
        <p:spPr>
          <a:xfrm>
            <a:off x="1684771" y="5015013"/>
            <a:ext cx="1728481" cy="788034"/>
          </a:xfrm>
          <a:prstGeom prst="rect">
            <a:avLst/>
          </a:prstGeom>
          <a:solidFill>
            <a:schemeClr val="accent1">
              <a:lumMod val="20000"/>
              <a:lumOff val="80000"/>
            </a:schemeClr>
          </a:solidFill>
          <a:ln w="28575">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cxnSp>
        <p:nvCxnSpPr>
          <p:cNvPr id="26" name="Straight Arrow Connector 25"/>
          <p:cNvCxnSpPr/>
          <p:nvPr/>
        </p:nvCxnSpPr>
        <p:spPr>
          <a:xfrm>
            <a:off x="2585022" y="4226980"/>
            <a:ext cx="0" cy="656695"/>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sp>
        <p:nvSpPr>
          <p:cNvPr id="27" name="Rectangle 26"/>
          <p:cNvSpPr/>
          <p:nvPr/>
        </p:nvSpPr>
        <p:spPr>
          <a:xfrm>
            <a:off x="1858055" y="5015013"/>
            <a:ext cx="1380443" cy="933912"/>
          </a:xfrm>
          <a:prstGeom prst="rect">
            <a:avLst/>
          </a:prstGeom>
        </p:spPr>
        <p:txBody>
          <a:bodyPr wrap="none">
            <a:spAutoFit/>
          </a:bodyPr>
          <a:lstStyle/>
          <a:p>
            <a:pPr algn="ctr"/>
            <a:r>
              <a:rPr lang="en-US" sz="2400" b="1" dirty="0" smtClean="0">
                <a:solidFill>
                  <a:srgbClr val="0070C0"/>
                </a:solidFill>
                <a:latin typeface="+mj-lt"/>
                <a:ea typeface="Meiryo UI" pitchFamily="50" charset="-128"/>
                <a:cs typeface="Meiryo UI" pitchFamily="50" charset="-128"/>
              </a:rPr>
              <a:t>Ranked</a:t>
            </a:r>
          </a:p>
          <a:p>
            <a:pPr algn="ctr"/>
            <a:r>
              <a:rPr lang="en-US" sz="2400" b="1" dirty="0" smtClean="0">
                <a:solidFill>
                  <a:srgbClr val="0070C0"/>
                </a:solidFill>
                <a:latin typeface="+mj-lt"/>
                <a:ea typeface="Meiryo UI" pitchFamily="50" charset="-128"/>
                <a:cs typeface="Meiryo UI" pitchFamily="50" charset="-128"/>
              </a:rPr>
              <a:t>Instances</a:t>
            </a:r>
            <a:endParaRPr lang="en-US" sz="2400" b="1" dirty="0">
              <a:solidFill>
                <a:srgbClr val="0070C0"/>
              </a:solidFill>
              <a:latin typeface="+mj-lt"/>
              <a:ea typeface="Meiryo UI" pitchFamily="50" charset="-128"/>
              <a:cs typeface="Meiryo UI" pitchFamily="50" charset="-128"/>
            </a:endParaRPr>
          </a:p>
        </p:txBody>
      </p:sp>
      <p:cxnSp>
        <p:nvCxnSpPr>
          <p:cNvPr id="29" name="Straight Arrow Connector 28"/>
          <p:cNvCxnSpPr/>
          <p:nvPr/>
        </p:nvCxnSpPr>
        <p:spPr>
          <a:xfrm>
            <a:off x="1234646" y="1600200"/>
            <a:ext cx="0" cy="3283475"/>
          </a:xfrm>
          <a:prstGeom prst="straightConnector1">
            <a:avLst/>
          </a:prstGeom>
          <a:ln>
            <a:solidFill>
              <a:schemeClr val="tx1"/>
            </a:solidFill>
            <a:headEnd type="arrow"/>
            <a:tailEnd type="arrow" w="lg" len="med"/>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1054596" y="4883675"/>
            <a:ext cx="3601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Rectangle 31"/>
          <p:cNvSpPr/>
          <p:nvPr/>
        </p:nvSpPr>
        <p:spPr>
          <a:xfrm>
            <a:off x="44415" y="2895601"/>
            <a:ext cx="1250983" cy="830997"/>
          </a:xfrm>
          <a:prstGeom prst="rect">
            <a:avLst/>
          </a:prstGeom>
        </p:spPr>
        <p:txBody>
          <a:bodyPr wrap="none">
            <a:spAutoFit/>
          </a:bodyPr>
          <a:lstStyle/>
          <a:p>
            <a:pPr algn="ctr"/>
            <a:r>
              <a:rPr lang="en-US" sz="2400" dirty="0" smtClean="0">
                <a:latin typeface="+mj-lt"/>
                <a:ea typeface="Meiryo UI" pitchFamily="50" charset="-128"/>
                <a:cs typeface="Meiryo UI" pitchFamily="50" charset="-128"/>
              </a:rPr>
              <a:t>1st</a:t>
            </a:r>
            <a:endParaRPr lang="en-US" sz="2400" dirty="0" smtClean="0">
              <a:latin typeface="+mj-lt"/>
              <a:ea typeface="Meiryo UI" pitchFamily="50" charset="-128"/>
              <a:cs typeface="Meiryo UI" pitchFamily="50" charset="-128"/>
            </a:endParaRPr>
          </a:p>
          <a:p>
            <a:pPr algn="ctr"/>
            <a:r>
              <a:rPr lang="en-US" sz="2400" dirty="0" smtClean="0">
                <a:latin typeface="+mj-lt"/>
                <a:ea typeface="Meiryo UI" pitchFamily="50" charset="-128"/>
                <a:cs typeface="Meiryo UI" pitchFamily="50" charset="-128"/>
              </a:rPr>
              <a:t>iteration</a:t>
            </a:r>
            <a:endParaRPr lang="en-US" sz="2400" dirty="0">
              <a:latin typeface="+mj-lt"/>
              <a:ea typeface="Meiryo UI" pitchFamily="50" charset="-128"/>
              <a:cs typeface="Meiryo UI" pitchFamily="50" charset="-128"/>
            </a:endParaRPr>
          </a:p>
        </p:txBody>
      </p:sp>
      <p:cxnSp>
        <p:nvCxnSpPr>
          <p:cNvPr id="33" name="Straight Arrow Connector 32"/>
          <p:cNvCxnSpPr/>
          <p:nvPr/>
        </p:nvCxnSpPr>
        <p:spPr>
          <a:xfrm>
            <a:off x="1234646" y="4883675"/>
            <a:ext cx="0" cy="525356"/>
          </a:xfrm>
          <a:prstGeom prst="straightConnector1">
            <a:avLst/>
          </a:prstGeom>
          <a:ln>
            <a:solidFill>
              <a:schemeClr val="tx1"/>
            </a:solidFill>
            <a:prstDash val="solid"/>
            <a:headEnd type="arrow"/>
            <a:tailEnd type="none" w="lg" len="med"/>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3575297" y="5409030"/>
            <a:ext cx="450125" cy="0"/>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4205472" y="5015013"/>
            <a:ext cx="553357" cy="518839"/>
          </a:xfrm>
          <a:prstGeom prst="rect">
            <a:avLst/>
          </a:prstGeom>
          <a:noFill/>
        </p:spPr>
        <p:txBody>
          <a:bodyPr wrap="none" rtlCol="0">
            <a:spAutoFit/>
          </a:bodyPr>
          <a:lstStyle/>
          <a:p>
            <a:r>
              <a:rPr lang="en-US" sz="2400" dirty="0" smtClean="0">
                <a:latin typeface="+mj-lt"/>
                <a:ea typeface="Meiryo UI" pitchFamily="50" charset="-128"/>
                <a:cs typeface="Meiryo UI" pitchFamily="50" charset="-128"/>
              </a:rPr>
              <a:t>. . .</a:t>
            </a:r>
            <a:endParaRPr lang="en-US" sz="2400" dirty="0">
              <a:latin typeface="+mj-lt"/>
              <a:ea typeface="Meiryo UI" pitchFamily="50" charset="-128"/>
              <a:cs typeface="Meiryo UI" pitchFamily="50" charset="-128"/>
            </a:endParaRPr>
          </a:p>
        </p:txBody>
      </p:sp>
      <p:cxnSp>
        <p:nvCxnSpPr>
          <p:cNvPr id="36" name="Straight Arrow Connector 35"/>
          <p:cNvCxnSpPr/>
          <p:nvPr/>
        </p:nvCxnSpPr>
        <p:spPr>
          <a:xfrm>
            <a:off x="1234646" y="5277691"/>
            <a:ext cx="0" cy="525356"/>
          </a:xfrm>
          <a:prstGeom prst="straightConnector1">
            <a:avLst/>
          </a:prstGeom>
          <a:ln>
            <a:solidFill>
              <a:schemeClr val="tx1"/>
            </a:solidFill>
            <a:prstDash val="dash"/>
            <a:headEnd type="none"/>
            <a:tailEnd type="none" w="lg" len="med"/>
          </a:ln>
        </p:spPr>
        <p:style>
          <a:lnRef idx="1">
            <a:schemeClr val="accent1"/>
          </a:lnRef>
          <a:fillRef idx="0">
            <a:schemeClr val="accent1"/>
          </a:fillRef>
          <a:effectRef idx="0">
            <a:schemeClr val="accent1"/>
          </a:effectRef>
          <a:fontRef idx="minor">
            <a:schemeClr val="tx1"/>
          </a:fontRef>
        </p:style>
      </p:cxnSp>
      <p:sp>
        <p:nvSpPr>
          <p:cNvPr id="38" name="Freeform 37"/>
          <p:cNvSpPr/>
          <p:nvPr/>
        </p:nvSpPr>
        <p:spPr>
          <a:xfrm flipV="1">
            <a:off x="3048000" y="4226980"/>
            <a:ext cx="4038271" cy="656695"/>
          </a:xfrm>
          <a:custGeom>
            <a:avLst/>
            <a:gdLst>
              <a:gd name="connsiteX0" fmla="*/ 36513 w 3897313"/>
              <a:gd name="connsiteY0" fmla="*/ 0 h 514350"/>
              <a:gd name="connsiteX1" fmla="*/ 122238 w 3897313"/>
              <a:gd name="connsiteY1" fmla="*/ 238125 h 514350"/>
              <a:gd name="connsiteX2" fmla="*/ 769938 w 3897313"/>
              <a:gd name="connsiteY2" fmla="*/ 285750 h 514350"/>
              <a:gd name="connsiteX3" fmla="*/ 3379788 w 3897313"/>
              <a:gd name="connsiteY3" fmla="*/ 352425 h 514350"/>
              <a:gd name="connsiteX4" fmla="*/ 3875088 w 3897313"/>
              <a:gd name="connsiteY4" fmla="*/ 51435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97313" h="514350">
                <a:moveTo>
                  <a:pt x="36513" y="0"/>
                </a:moveTo>
                <a:cubicBezTo>
                  <a:pt x="18256" y="95250"/>
                  <a:pt x="0" y="190500"/>
                  <a:pt x="122238" y="238125"/>
                </a:cubicBezTo>
                <a:cubicBezTo>
                  <a:pt x="244476" y="285750"/>
                  <a:pt x="769938" y="285750"/>
                  <a:pt x="769938" y="285750"/>
                </a:cubicBezTo>
                <a:cubicBezTo>
                  <a:pt x="1312863" y="304800"/>
                  <a:pt x="2862263" y="314325"/>
                  <a:pt x="3379788" y="352425"/>
                </a:cubicBezTo>
                <a:cubicBezTo>
                  <a:pt x="3897313" y="390525"/>
                  <a:pt x="3886200" y="452437"/>
                  <a:pt x="3875088" y="514350"/>
                </a:cubicBezTo>
              </a:path>
            </a:pathLst>
          </a:custGeom>
          <a:ln w="57150">
            <a:solidFill>
              <a:schemeClr val="bg1">
                <a:lumMod val="75000"/>
              </a:schemeClr>
            </a:solidFill>
            <a:headEnd type="arrow"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400">
              <a:latin typeface="+mj-lt"/>
            </a:endParaRPr>
          </a:p>
        </p:txBody>
      </p:sp>
      <p:sp>
        <p:nvSpPr>
          <p:cNvPr id="45" name="Rectangle 44"/>
          <p:cNvSpPr/>
          <p:nvPr/>
        </p:nvSpPr>
        <p:spPr>
          <a:xfrm>
            <a:off x="44416" y="5015013"/>
            <a:ext cx="1250983" cy="830997"/>
          </a:xfrm>
          <a:prstGeom prst="rect">
            <a:avLst/>
          </a:prstGeom>
        </p:spPr>
        <p:txBody>
          <a:bodyPr wrap="none">
            <a:spAutoFit/>
          </a:bodyPr>
          <a:lstStyle/>
          <a:p>
            <a:pPr algn="ctr"/>
            <a:r>
              <a:rPr lang="en-US" sz="2400" dirty="0" smtClean="0">
                <a:latin typeface="+mj-lt"/>
                <a:ea typeface="Meiryo UI" pitchFamily="50" charset="-128"/>
                <a:cs typeface="Meiryo UI" pitchFamily="50" charset="-128"/>
              </a:rPr>
              <a:t>2nd</a:t>
            </a:r>
            <a:endParaRPr lang="en-US" sz="2400" dirty="0" smtClean="0">
              <a:latin typeface="+mj-lt"/>
              <a:ea typeface="Meiryo UI" pitchFamily="50" charset="-128"/>
              <a:cs typeface="Meiryo UI" pitchFamily="50" charset="-128"/>
            </a:endParaRPr>
          </a:p>
          <a:p>
            <a:pPr algn="ctr"/>
            <a:r>
              <a:rPr lang="en-US" sz="2400" dirty="0" smtClean="0">
                <a:latin typeface="+mj-lt"/>
                <a:ea typeface="Meiryo UI" pitchFamily="50" charset="-128"/>
                <a:cs typeface="Meiryo UI" pitchFamily="50" charset="-128"/>
              </a:rPr>
              <a:t>iteration</a:t>
            </a:r>
            <a:endParaRPr lang="en-US" sz="2400" dirty="0">
              <a:latin typeface="+mj-lt"/>
              <a:ea typeface="Meiryo UI" pitchFamily="50" charset="-128"/>
              <a:cs typeface="Meiryo UI" pitchFamily="50" charset="-128"/>
            </a:endParaRPr>
          </a:p>
        </p:txBody>
      </p:sp>
      <p:sp>
        <p:nvSpPr>
          <p:cNvPr id="39" name="Rectangle 38"/>
          <p:cNvSpPr/>
          <p:nvPr/>
        </p:nvSpPr>
        <p:spPr>
          <a:xfrm>
            <a:off x="0" y="0"/>
            <a:ext cx="9144000" cy="6858000"/>
          </a:xfrm>
          <a:prstGeom prst="rect">
            <a:avLst/>
          </a:prstGeom>
          <a:solidFill>
            <a:schemeClr val="tx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1684771" y="3307607"/>
            <a:ext cx="1728481" cy="788034"/>
          </a:xfrm>
          <a:prstGeom prst="rect">
            <a:avLst/>
          </a:prstGeom>
          <a:solidFill>
            <a:schemeClr val="accent1">
              <a:lumMod val="20000"/>
              <a:lumOff val="80000"/>
            </a:schemeClr>
          </a:solidFill>
          <a:ln w="28575">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cxnSp>
        <p:nvCxnSpPr>
          <p:cNvPr id="25" name="Straight Arrow Connector 24"/>
          <p:cNvCxnSpPr/>
          <p:nvPr/>
        </p:nvCxnSpPr>
        <p:spPr>
          <a:xfrm flipH="1">
            <a:off x="3575297" y="3701624"/>
            <a:ext cx="450125" cy="0"/>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sp>
        <p:nvSpPr>
          <p:cNvPr id="40" name="Rounded Rectangular Callout 39"/>
          <p:cNvSpPr/>
          <p:nvPr/>
        </p:nvSpPr>
        <p:spPr>
          <a:xfrm>
            <a:off x="228600" y="4343400"/>
            <a:ext cx="8686800" cy="2209800"/>
          </a:xfrm>
          <a:prstGeom prst="wedgeRoundRectCallout">
            <a:avLst>
              <a:gd name="adj1" fmla="val -7269"/>
              <a:gd name="adj2" fmla="val -64797"/>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Content Placeholder 1"/>
          <p:cNvSpPr txBox="1">
            <a:spLocks/>
          </p:cNvSpPr>
          <p:nvPr/>
        </p:nvSpPr>
        <p:spPr bwMode="auto">
          <a:xfrm>
            <a:off x="381000" y="4495800"/>
            <a:ext cx="8229600" cy="1752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lvl="0" indent="-342900" eaLnBrk="0" hangingPunct="0">
              <a:spcBef>
                <a:spcPct val="20000"/>
              </a:spcBef>
              <a:buClr>
                <a:schemeClr val="accent6">
                  <a:lumMod val="50000"/>
                </a:schemeClr>
              </a:buClr>
              <a:buFont typeface="Wingdings" pitchFamily="2" charset="2"/>
              <a:buChar char="§"/>
            </a:pPr>
            <a:r>
              <a:rPr lang="en-US" sz="2800" dirty="0" smtClean="0">
                <a:latin typeface="+mj-lt"/>
                <a:cs typeface="Arial" pitchFamily="34" charset="0"/>
              </a:rPr>
              <a:t>Still </a:t>
            </a:r>
            <a:r>
              <a:rPr lang="en-US" sz="2800" dirty="0" smtClean="0">
                <a:latin typeface="+mj-lt"/>
                <a:cs typeface="Arial" pitchFamily="34" charset="0"/>
              </a:rPr>
              <a:t>shot from the CCTV video footage showing </a:t>
            </a:r>
            <a:r>
              <a:rPr lang="en-US" sz="2800" b="1" dirty="0" err="1" smtClean="0">
                <a:solidFill>
                  <a:schemeClr val="tx2">
                    <a:lumMod val="60000"/>
                    <a:lumOff val="40000"/>
                  </a:schemeClr>
                </a:solidFill>
                <a:latin typeface="+mj-lt"/>
                <a:cs typeface="Arial" pitchFamily="34" charset="0"/>
              </a:rPr>
              <a:t>Oguen</a:t>
            </a:r>
            <a:r>
              <a:rPr lang="en-US" sz="2800" b="1" dirty="0" smtClean="0">
                <a:solidFill>
                  <a:schemeClr val="tx2">
                    <a:lumMod val="60000"/>
                    <a:lumOff val="40000"/>
                  </a:schemeClr>
                </a:solidFill>
                <a:latin typeface="+mj-lt"/>
                <a:cs typeface="Arial" pitchFamily="34" charset="0"/>
              </a:rPr>
              <a:t> </a:t>
            </a:r>
            <a:r>
              <a:rPr lang="en-US" sz="2800" b="1" dirty="0" err="1" smtClean="0">
                <a:solidFill>
                  <a:schemeClr val="tx2">
                    <a:lumMod val="60000"/>
                    <a:lumOff val="40000"/>
                  </a:schemeClr>
                </a:solidFill>
                <a:latin typeface="+mj-lt"/>
                <a:cs typeface="Arial" pitchFamily="34" charset="0"/>
              </a:rPr>
              <a:t>Samast</a:t>
            </a:r>
            <a:r>
              <a:rPr lang="en-US" sz="2800" b="1" i="1" dirty="0" smtClean="0">
                <a:solidFill>
                  <a:srgbClr val="C00000"/>
                </a:solidFill>
                <a:latin typeface="+mj-lt"/>
                <a:cs typeface="Arial" pitchFamily="34" charset="0"/>
              </a:rPr>
              <a:t>, the assassin of</a:t>
            </a:r>
            <a:r>
              <a:rPr lang="en-US" sz="2800" b="1" dirty="0" smtClean="0">
                <a:latin typeface="+mj-lt"/>
                <a:cs typeface="Arial" pitchFamily="34" charset="0"/>
              </a:rPr>
              <a:t> </a:t>
            </a:r>
            <a:r>
              <a:rPr lang="en-US" sz="2800" b="1" dirty="0" err="1" smtClean="0">
                <a:solidFill>
                  <a:schemeClr val="tx2">
                    <a:lumMod val="60000"/>
                    <a:lumOff val="40000"/>
                  </a:schemeClr>
                </a:solidFill>
                <a:latin typeface="+mj-lt"/>
                <a:cs typeface="Arial" pitchFamily="34" charset="0"/>
              </a:rPr>
              <a:t>Hrant</a:t>
            </a:r>
            <a:r>
              <a:rPr lang="en-US" sz="2800" b="1" dirty="0" smtClean="0">
                <a:solidFill>
                  <a:schemeClr val="tx2">
                    <a:lumMod val="60000"/>
                    <a:lumOff val="40000"/>
                  </a:schemeClr>
                </a:solidFill>
                <a:latin typeface="+mj-lt"/>
                <a:cs typeface="Arial" pitchFamily="34" charset="0"/>
              </a:rPr>
              <a:t> </a:t>
            </a:r>
            <a:r>
              <a:rPr lang="en-US" sz="2800" b="1" dirty="0" smtClean="0">
                <a:solidFill>
                  <a:schemeClr val="tx2">
                    <a:lumMod val="60000"/>
                    <a:lumOff val="40000"/>
                  </a:schemeClr>
                </a:solidFill>
                <a:latin typeface="+mj-lt"/>
                <a:cs typeface="Arial" pitchFamily="34" charset="0"/>
              </a:rPr>
              <a:t>Dink</a:t>
            </a:r>
            <a:r>
              <a:rPr lang="en-US" sz="2800" dirty="0" smtClean="0">
                <a:cs typeface="Arial" pitchFamily="34" charset="0"/>
              </a:rPr>
              <a:t>.</a:t>
            </a:r>
            <a:endParaRPr lang="en-US" sz="2800" dirty="0" smtClean="0">
              <a:cs typeface="Arial" pitchFamily="34" charset="0"/>
            </a:endParaRPr>
          </a:p>
          <a:p>
            <a:pPr marL="342900" lvl="0" indent="-342900" eaLnBrk="0" hangingPunct="0">
              <a:spcBef>
                <a:spcPct val="20000"/>
              </a:spcBef>
              <a:buClr>
                <a:schemeClr val="accent6">
                  <a:lumMod val="50000"/>
                </a:schemeClr>
              </a:buClr>
              <a:buFont typeface="Wingdings" pitchFamily="2" charset="2"/>
              <a:buChar char="§"/>
            </a:pPr>
            <a:r>
              <a:rPr lang="en-US" sz="2800" dirty="0" smtClean="0">
                <a:latin typeface="+mj-lt"/>
                <a:cs typeface="Arial" pitchFamily="34" charset="0"/>
              </a:rPr>
              <a:t>Henry Bellingham is a descendant of </a:t>
            </a:r>
            <a:r>
              <a:rPr lang="en-US" sz="2800" b="1" dirty="0" smtClean="0">
                <a:solidFill>
                  <a:schemeClr val="tx2">
                    <a:lumMod val="60000"/>
                    <a:lumOff val="40000"/>
                  </a:schemeClr>
                </a:solidFill>
                <a:latin typeface="+mj-lt"/>
                <a:cs typeface="Arial" pitchFamily="34" charset="0"/>
              </a:rPr>
              <a:t>John Bellingham</a:t>
            </a:r>
            <a:r>
              <a:rPr lang="en-US" sz="2800" b="1" i="1" dirty="0" smtClean="0">
                <a:solidFill>
                  <a:srgbClr val="C00000"/>
                </a:solidFill>
                <a:latin typeface="+mj-lt"/>
                <a:cs typeface="Arial" pitchFamily="34" charset="0"/>
              </a:rPr>
              <a:t>, the assassin of </a:t>
            </a:r>
            <a:r>
              <a:rPr lang="en-US" sz="2800" b="1" dirty="0" smtClean="0">
                <a:solidFill>
                  <a:schemeClr val="tx2">
                    <a:lumMod val="60000"/>
                    <a:lumOff val="40000"/>
                  </a:schemeClr>
                </a:solidFill>
                <a:latin typeface="+mj-lt"/>
                <a:cs typeface="Arial" pitchFamily="34" charset="0"/>
              </a:rPr>
              <a:t>Spencer Perceval</a:t>
            </a:r>
            <a:r>
              <a:rPr lang="en-US" sz="2800" b="1" dirty="0" smtClean="0">
                <a:latin typeface="+mj-lt"/>
                <a:cs typeface="Arial" pitchFamily="34" charset="0"/>
              </a:rPr>
              <a:t>.</a:t>
            </a:r>
          </a:p>
        </p:txBody>
      </p:sp>
      <p:sp>
        <p:nvSpPr>
          <p:cNvPr id="24" name="Rectangle 23"/>
          <p:cNvSpPr/>
          <p:nvPr/>
        </p:nvSpPr>
        <p:spPr>
          <a:xfrm>
            <a:off x="4205472" y="3307607"/>
            <a:ext cx="1980551" cy="788034"/>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sp>
        <p:nvSpPr>
          <p:cNvPr id="23" name="Rectangle 22"/>
          <p:cNvSpPr/>
          <p:nvPr/>
        </p:nvSpPr>
        <p:spPr>
          <a:xfrm>
            <a:off x="4458683" y="3460532"/>
            <a:ext cx="1479637" cy="461665"/>
          </a:xfrm>
          <a:prstGeom prst="rect">
            <a:avLst/>
          </a:prstGeom>
        </p:spPr>
        <p:txBody>
          <a:bodyPr wrap="none">
            <a:spAutoFit/>
          </a:bodyPr>
          <a:lstStyle/>
          <a:p>
            <a:pPr algn="ctr"/>
            <a:r>
              <a:rPr lang="en-US" sz="2400" b="1" dirty="0" smtClean="0">
                <a:latin typeface="+mj-lt"/>
                <a:ea typeface="Meiryo UI" pitchFamily="50" charset="-128"/>
                <a:cs typeface="Meiryo UI" pitchFamily="50" charset="-128"/>
              </a:rPr>
              <a:t>Sentences</a:t>
            </a:r>
            <a:endParaRPr lang="en-US" sz="2400" b="1" dirty="0">
              <a:latin typeface="+mj-lt"/>
              <a:ea typeface="Meiryo UI" pitchFamily="50" charset="-128"/>
              <a:cs typeface="Meiryo UI" pitchFamily="50" charset="-128"/>
            </a:endParaRPr>
          </a:p>
        </p:txBody>
      </p:sp>
      <p:sp>
        <p:nvSpPr>
          <p:cNvPr id="21" name="Rectangle 20"/>
          <p:cNvSpPr/>
          <p:nvPr/>
        </p:nvSpPr>
        <p:spPr>
          <a:xfrm>
            <a:off x="1883710" y="3307605"/>
            <a:ext cx="1390830" cy="933912"/>
          </a:xfrm>
          <a:prstGeom prst="rect">
            <a:avLst/>
          </a:prstGeom>
        </p:spPr>
        <p:txBody>
          <a:bodyPr wrap="none">
            <a:spAutoFit/>
          </a:bodyPr>
          <a:lstStyle/>
          <a:p>
            <a:pPr algn="ctr"/>
            <a:r>
              <a:rPr lang="en-US" sz="2400" b="1" dirty="0" smtClean="0">
                <a:solidFill>
                  <a:srgbClr val="0070C0"/>
                </a:solidFill>
                <a:latin typeface="+mj-lt"/>
                <a:ea typeface="Meiryo UI" pitchFamily="50" charset="-128"/>
                <a:cs typeface="Meiryo UI" pitchFamily="50" charset="-128"/>
              </a:rPr>
              <a:t>Extracted</a:t>
            </a:r>
            <a:br>
              <a:rPr lang="en-US" sz="2400" b="1" dirty="0" smtClean="0">
                <a:solidFill>
                  <a:srgbClr val="0070C0"/>
                </a:solidFill>
                <a:latin typeface="+mj-lt"/>
                <a:ea typeface="Meiryo UI" pitchFamily="50" charset="-128"/>
                <a:cs typeface="Meiryo UI" pitchFamily="50" charset="-128"/>
              </a:rPr>
            </a:br>
            <a:r>
              <a:rPr lang="en-US" sz="2400" b="1" dirty="0" smtClean="0">
                <a:solidFill>
                  <a:srgbClr val="0070C0"/>
                </a:solidFill>
                <a:latin typeface="+mj-lt"/>
                <a:ea typeface="Meiryo UI" pitchFamily="50" charset="-128"/>
                <a:cs typeface="Meiryo UI" pitchFamily="50" charset="-128"/>
              </a:rPr>
              <a:t>Instances</a:t>
            </a:r>
            <a:endParaRPr lang="en-US" sz="2400" b="1" dirty="0">
              <a:solidFill>
                <a:srgbClr val="0070C0"/>
              </a:solidFill>
              <a:latin typeface="+mj-lt"/>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4" name="Straight Arrow Connector 33"/>
          <p:cNvCxnSpPr/>
          <p:nvPr/>
        </p:nvCxnSpPr>
        <p:spPr>
          <a:xfrm>
            <a:off x="3575297" y="5409030"/>
            <a:ext cx="450125" cy="0"/>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6366073" y="1994217"/>
            <a:ext cx="450125" cy="0"/>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4205472" y="1600200"/>
            <a:ext cx="1980551" cy="788034"/>
          </a:xfrm>
          <a:prstGeom prst="rect">
            <a:avLst/>
          </a:prstGeom>
          <a:solidFill>
            <a:srgbClr val="FCFCFE"/>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sp>
        <p:nvSpPr>
          <p:cNvPr id="11" name="Rectangle 10"/>
          <p:cNvSpPr/>
          <p:nvPr/>
        </p:nvSpPr>
        <p:spPr>
          <a:xfrm>
            <a:off x="4475185" y="1748136"/>
            <a:ext cx="1479637" cy="461665"/>
          </a:xfrm>
          <a:prstGeom prst="rect">
            <a:avLst/>
          </a:prstGeom>
        </p:spPr>
        <p:txBody>
          <a:bodyPr wrap="none">
            <a:spAutoFit/>
          </a:bodyPr>
          <a:lstStyle/>
          <a:p>
            <a:pPr algn="ctr"/>
            <a:r>
              <a:rPr lang="en-US" sz="2400" b="1" dirty="0" smtClean="0">
                <a:latin typeface="+mj-lt"/>
                <a:ea typeface="Meiryo UI" pitchFamily="50" charset="-128"/>
                <a:cs typeface="Meiryo UI" pitchFamily="50" charset="-128"/>
              </a:rPr>
              <a:t>Sentences</a:t>
            </a:r>
            <a:endParaRPr lang="en-US" sz="2400" b="1" dirty="0">
              <a:latin typeface="+mj-lt"/>
              <a:ea typeface="Meiryo UI" pitchFamily="50" charset="-128"/>
              <a:cs typeface="Meiryo UI" pitchFamily="50" charset="-128"/>
            </a:endParaRPr>
          </a:p>
        </p:txBody>
      </p:sp>
      <p:cxnSp>
        <p:nvCxnSpPr>
          <p:cNvPr id="13" name="Straight Arrow Connector 12"/>
          <p:cNvCxnSpPr/>
          <p:nvPr/>
        </p:nvCxnSpPr>
        <p:spPr>
          <a:xfrm>
            <a:off x="3575297" y="1994217"/>
            <a:ext cx="450125" cy="0"/>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H="1">
            <a:off x="6366073" y="3701624"/>
            <a:ext cx="450125" cy="0"/>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4458683" y="3460532"/>
            <a:ext cx="1479637" cy="461665"/>
          </a:xfrm>
          <a:prstGeom prst="rect">
            <a:avLst/>
          </a:prstGeom>
        </p:spPr>
        <p:txBody>
          <a:bodyPr wrap="none">
            <a:spAutoFit/>
          </a:bodyPr>
          <a:lstStyle/>
          <a:p>
            <a:pPr algn="ctr"/>
            <a:r>
              <a:rPr lang="en-US" sz="2400" b="1" dirty="0" smtClean="0">
                <a:latin typeface="+mj-lt"/>
                <a:ea typeface="Meiryo UI" pitchFamily="50" charset="-128"/>
                <a:cs typeface="Meiryo UI" pitchFamily="50" charset="-128"/>
              </a:rPr>
              <a:t>Sentences</a:t>
            </a:r>
            <a:endParaRPr lang="en-US" sz="2400" b="1" dirty="0">
              <a:latin typeface="+mj-lt"/>
              <a:ea typeface="Meiryo UI" pitchFamily="50" charset="-128"/>
              <a:cs typeface="Meiryo UI" pitchFamily="50" charset="-128"/>
            </a:endParaRPr>
          </a:p>
        </p:txBody>
      </p:sp>
      <p:sp>
        <p:nvSpPr>
          <p:cNvPr id="24" name="Rectangle 23"/>
          <p:cNvSpPr/>
          <p:nvPr/>
        </p:nvSpPr>
        <p:spPr>
          <a:xfrm>
            <a:off x="4205472" y="3307607"/>
            <a:ext cx="1980551" cy="788034"/>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cxnSp>
        <p:nvCxnSpPr>
          <p:cNvPr id="25" name="Straight Arrow Connector 24"/>
          <p:cNvCxnSpPr/>
          <p:nvPr/>
        </p:nvCxnSpPr>
        <p:spPr>
          <a:xfrm flipH="1">
            <a:off x="3575297" y="3701624"/>
            <a:ext cx="450125" cy="0"/>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1054596" y="1600200"/>
            <a:ext cx="3601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Rectangle 31"/>
          <p:cNvSpPr/>
          <p:nvPr/>
        </p:nvSpPr>
        <p:spPr>
          <a:xfrm>
            <a:off x="44415" y="2895601"/>
            <a:ext cx="1250983" cy="830997"/>
          </a:xfrm>
          <a:prstGeom prst="rect">
            <a:avLst/>
          </a:prstGeom>
        </p:spPr>
        <p:txBody>
          <a:bodyPr wrap="none">
            <a:spAutoFit/>
          </a:bodyPr>
          <a:lstStyle/>
          <a:p>
            <a:pPr algn="ctr"/>
            <a:r>
              <a:rPr lang="en-US" sz="2400" dirty="0" smtClean="0">
                <a:latin typeface="+mj-lt"/>
                <a:ea typeface="Meiryo UI" pitchFamily="50" charset="-128"/>
                <a:cs typeface="Meiryo UI" pitchFamily="50" charset="-128"/>
              </a:rPr>
              <a:t>1st</a:t>
            </a:r>
            <a:endParaRPr lang="en-US" sz="2400" dirty="0" smtClean="0">
              <a:latin typeface="+mj-lt"/>
              <a:ea typeface="Meiryo UI" pitchFamily="50" charset="-128"/>
              <a:cs typeface="Meiryo UI" pitchFamily="50" charset="-128"/>
            </a:endParaRPr>
          </a:p>
          <a:p>
            <a:pPr algn="ctr"/>
            <a:r>
              <a:rPr lang="en-US" sz="2400" dirty="0" smtClean="0">
                <a:latin typeface="+mj-lt"/>
                <a:ea typeface="Meiryo UI" pitchFamily="50" charset="-128"/>
                <a:cs typeface="Meiryo UI" pitchFamily="50" charset="-128"/>
              </a:rPr>
              <a:t>iteration</a:t>
            </a:r>
            <a:endParaRPr lang="en-US" sz="2400" dirty="0">
              <a:latin typeface="+mj-lt"/>
              <a:ea typeface="Meiryo UI" pitchFamily="50" charset="-128"/>
              <a:cs typeface="Meiryo UI" pitchFamily="50" charset="-128"/>
            </a:endParaRPr>
          </a:p>
        </p:txBody>
      </p:sp>
      <p:cxnSp>
        <p:nvCxnSpPr>
          <p:cNvPr id="17" name="Straight Arrow Connector 16"/>
          <p:cNvCxnSpPr/>
          <p:nvPr/>
        </p:nvCxnSpPr>
        <p:spPr>
          <a:xfrm>
            <a:off x="7986524" y="2519573"/>
            <a:ext cx="0" cy="656695"/>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grpSp>
        <p:nvGrpSpPr>
          <p:cNvPr id="44" name="Group 43"/>
          <p:cNvGrpSpPr/>
          <p:nvPr/>
        </p:nvGrpSpPr>
        <p:grpSpPr>
          <a:xfrm>
            <a:off x="3048000" y="2438400"/>
            <a:ext cx="4267200" cy="732894"/>
            <a:chOff x="3048000" y="2438400"/>
            <a:chExt cx="4267200" cy="732894"/>
          </a:xfrm>
        </p:grpSpPr>
        <p:sp>
          <p:nvSpPr>
            <p:cNvPr id="48" name="Freeform 47"/>
            <p:cNvSpPr/>
            <p:nvPr/>
          </p:nvSpPr>
          <p:spPr>
            <a:xfrm flipH="1" flipV="1">
              <a:off x="3048000" y="2438400"/>
              <a:ext cx="4267200" cy="656695"/>
            </a:xfrm>
            <a:custGeom>
              <a:avLst/>
              <a:gdLst>
                <a:gd name="connsiteX0" fmla="*/ 36513 w 3897313"/>
                <a:gd name="connsiteY0" fmla="*/ 0 h 514350"/>
                <a:gd name="connsiteX1" fmla="*/ 122238 w 3897313"/>
                <a:gd name="connsiteY1" fmla="*/ 238125 h 514350"/>
                <a:gd name="connsiteX2" fmla="*/ 769938 w 3897313"/>
                <a:gd name="connsiteY2" fmla="*/ 285750 h 514350"/>
                <a:gd name="connsiteX3" fmla="*/ 3379788 w 3897313"/>
                <a:gd name="connsiteY3" fmla="*/ 352425 h 514350"/>
                <a:gd name="connsiteX4" fmla="*/ 3875088 w 3897313"/>
                <a:gd name="connsiteY4" fmla="*/ 51435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97313" h="514350">
                  <a:moveTo>
                    <a:pt x="36513" y="0"/>
                  </a:moveTo>
                  <a:cubicBezTo>
                    <a:pt x="18256" y="95250"/>
                    <a:pt x="0" y="190500"/>
                    <a:pt x="122238" y="238125"/>
                  </a:cubicBezTo>
                  <a:cubicBezTo>
                    <a:pt x="244476" y="285750"/>
                    <a:pt x="769938" y="285750"/>
                    <a:pt x="769938" y="285750"/>
                  </a:cubicBezTo>
                  <a:cubicBezTo>
                    <a:pt x="1312863" y="304800"/>
                    <a:pt x="2862263" y="314325"/>
                    <a:pt x="3379788" y="352425"/>
                  </a:cubicBezTo>
                  <a:cubicBezTo>
                    <a:pt x="3897313" y="390525"/>
                    <a:pt x="3886200" y="452437"/>
                    <a:pt x="3875088" y="514350"/>
                  </a:cubicBezTo>
                </a:path>
              </a:pathLst>
            </a:custGeom>
            <a:ln w="57150">
              <a:solidFill>
                <a:schemeClr val="bg1">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400">
                <a:latin typeface="+mj-lt"/>
              </a:endParaRPr>
            </a:p>
          </p:txBody>
        </p:sp>
        <p:cxnSp>
          <p:nvCxnSpPr>
            <p:cNvPr id="49" name="Straight Arrow Connector 48"/>
            <p:cNvCxnSpPr/>
            <p:nvPr/>
          </p:nvCxnSpPr>
          <p:spPr>
            <a:xfrm>
              <a:off x="7283023" y="3015537"/>
              <a:ext cx="7161" cy="155757"/>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grpSp>
      <p:sp>
        <p:nvSpPr>
          <p:cNvPr id="16" name="Rectangle 15"/>
          <p:cNvSpPr/>
          <p:nvPr/>
        </p:nvSpPr>
        <p:spPr>
          <a:xfrm>
            <a:off x="6996248" y="1600200"/>
            <a:ext cx="1980551" cy="788034"/>
          </a:xfrm>
          <a:prstGeom prst="rect">
            <a:avLst/>
          </a:prstGeom>
          <a:solidFill>
            <a:schemeClr val="accent6">
              <a:lumMod val="60000"/>
              <a:lumOff val="40000"/>
            </a:schemeClr>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sp>
        <p:nvSpPr>
          <p:cNvPr id="15" name="Rectangle 14"/>
          <p:cNvSpPr/>
          <p:nvPr/>
        </p:nvSpPr>
        <p:spPr>
          <a:xfrm>
            <a:off x="7287404" y="1600200"/>
            <a:ext cx="1390830" cy="933912"/>
          </a:xfrm>
          <a:prstGeom prst="rect">
            <a:avLst/>
          </a:prstGeom>
        </p:spPr>
        <p:txBody>
          <a:bodyPr wrap="none">
            <a:spAutoFit/>
          </a:bodyPr>
          <a:lstStyle/>
          <a:p>
            <a:pPr algn="ctr"/>
            <a:r>
              <a:rPr lang="en-US" sz="2400" b="1" dirty="0" smtClean="0">
                <a:solidFill>
                  <a:srgbClr val="C00000"/>
                </a:solidFill>
                <a:latin typeface="+mj-lt"/>
                <a:ea typeface="Meiryo UI" pitchFamily="50" charset="-128"/>
                <a:cs typeface="Meiryo UI" pitchFamily="50" charset="-128"/>
              </a:rPr>
              <a:t>Extracted</a:t>
            </a:r>
          </a:p>
          <a:p>
            <a:pPr algn="ctr"/>
            <a:r>
              <a:rPr lang="en-US" sz="2400" b="1" dirty="0" smtClean="0">
                <a:solidFill>
                  <a:srgbClr val="C00000"/>
                </a:solidFill>
                <a:latin typeface="+mj-lt"/>
                <a:ea typeface="Meiryo UI" pitchFamily="50" charset="-128"/>
                <a:cs typeface="Meiryo UI" pitchFamily="50" charset="-128"/>
              </a:rPr>
              <a:t>Patterns</a:t>
            </a:r>
            <a:endParaRPr lang="en-US" sz="2400" b="1" dirty="0">
              <a:solidFill>
                <a:srgbClr val="C00000"/>
              </a:solidFill>
              <a:latin typeface="+mj-lt"/>
              <a:ea typeface="Meiryo UI" pitchFamily="50" charset="-128"/>
              <a:cs typeface="Meiryo UI" pitchFamily="50" charset="-128"/>
            </a:endParaRPr>
          </a:p>
        </p:txBody>
      </p:sp>
      <p:sp>
        <p:nvSpPr>
          <p:cNvPr id="9" name="Rectangle 8"/>
          <p:cNvSpPr/>
          <p:nvPr/>
        </p:nvSpPr>
        <p:spPr>
          <a:xfrm>
            <a:off x="1684771" y="1600200"/>
            <a:ext cx="1728481" cy="788034"/>
          </a:xfrm>
          <a:prstGeom prst="rect">
            <a:avLst/>
          </a:prstGeom>
          <a:solidFill>
            <a:schemeClr val="accent1">
              <a:lumMod val="20000"/>
              <a:lumOff val="80000"/>
            </a:schemeClr>
          </a:solidFill>
          <a:ln w="28575">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mj-lt"/>
            </a:endParaRPr>
          </a:p>
        </p:txBody>
      </p:sp>
      <p:sp>
        <p:nvSpPr>
          <p:cNvPr id="8" name="Rectangle 7"/>
          <p:cNvSpPr/>
          <p:nvPr/>
        </p:nvSpPr>
        <p:spPr>
          <a:xfrm>
            <a:off x="1888906" y="1600200"/>
            <a:ext cx="1380443" cy="830997"/>
          </a:xfrm>
          <a:prstGeom prst="rect">
            <a:avLst/>
          </a:prstGeom>
        </p:spPr>
        <p:txBody>
          <a:bodyPr wrap="none">
            <a:spAutoFit/>
          </a:bodyPr>
          <a:lstStyle/>
          <a:p>
            <a:pPr algn="ctr"/>
            <a:r>
              <a:rPr lang="en-US" sz="2400" b="1" dirty="0" smtClean="0">
                <a:solidFill>
                  <a:srgbClr val="0070C0"/>
                </a:solidFill>
                <a:latin typeface="+mj-lt"/>
                <a:ea typeface="Meiryo UI" pitchFamily="50" charset="-128"/>
                <a:cs typeface="Meiryo UI" pitchFamily="50" charset="-128"/>
              </a:rPr>
              <a:t>Seed</a:t>
            </a:r>
            <a:endParaRPr lang="en-US" sz="2400" b="1" dirty="0" smtClean="0">
              <a:solidFill>
                <a:srgbClr val="0070C0"/>
              </a:solidFill>
              <a:latin typeface="+mj-lt"/>
              <a:ea typeface="Meiryo UI" pitchFamily="50" charset="-128"/>
              <a:cs typeface="Meiryo UI" pitchFamily="50" charset="-128"/>
            </a:endParaRPr>
          </a:p>
          <a:p>
            <a:pPr algn="ctr"/>
            <a:r>
              <a:rPr lang="en-US" sz="2400" b="1" dirty="0" smtClean="0">
                <a:solidFill>
                  <a:srgbClr val="0070C0"/>
                </a:solidFill>
                <a:latin typeface="+mj-lt"/>
                <a:ea typeface="Meiryo UI" pitchFamily="50" charset="-128"/>
                <a:cs typeface="Meiryo UI" pitchFamily="50" charset="-128"/>
              </a:rPr>
              <a:t>Instances</a:t>
            </a:r>
            <a:endParaRPr lang="en-US" sz="2400" b="1" dirty="0">
              <a:solidFill>
                <a:srgbClr val="0070C0"/>
              </a:solidFill>
              <a:latin typeface="+mj-lt"/>
              <a:ea typeface="Meiryo UI" pitchFamily="50" charset="-128"/>
              <a:cs typeface="Meiryo UI" pitchFamily="50" charset="-128"/>
            </a:endParaRPr>
          </a:p>
        </p:txBody>
      </p:sp>
      <p:sp>
        <p:nvSpPr>
          <p:cNvPr id="50" name="Rectangle 49"/>
          <p:cNvSpPr/>
          <p:nvPr/>
        </p:nvSpPr>
        <p:spPr>
          <a:xfrm>
            <a:off x="228600" y="914400"/>
            <a:ext cx="3940118" cy="523220"/>
          </a:xfrm>
          <a:prstGeom prst="rect">
            <a:avLst/>
          </a:prstGeom>
        </p:spPr>
        <p:txBody>
          <a:bodyPr wrap="none">
            <a:spAutoFit/>
          </a:bodyPr>
          <a:lstStyle/>
          <a:p>
            <a:pPr marL="342900" lvl="0" indent="-342900" eaLnBrk="0" hangingPunct="0">
              <a:spcBef>
                <a:spcPct val="20000"/>
              </a:spcBef>
              <a:buClr>
                <a:schemeClr val="accent6">
                  <a:lumMod val="50000"/>
                </a:schemeClr>
              </a:buClr>
            </a:pPr>
            <a:r>
              <a:rPr lang="en-US" sz="2800" b="1" dirty="0" smtClean="0">
                <a:latin typeface="+mj-lt"/>
                <a:cs typeface="Arial" pitchFamily="34" charset="0"/>
              </a:rPr>
              <a:t>Score and rank </a:t>
            </a:r>
            <a:r>
              <a:rPr lang="en-US" sz="2800" b="1" dirty="0" smtClean="0">
                <a:solidFill>
                  <a:schemeClr val="tx2">
                    <a:lumMod val="60000"/>
                    <a:lumOff val="40000"/>
                  </a:schemeClr>
                </a:solidFill>
                <a:latin typeface="+mj-lt"/>
                <a:cs typeface="Arial" pitchFamily="34" charset="0"/>
              </a:rPr>
              <a:t>instances</a:t>
            </a:r>
            <a:r>
              <a:rPr lang="en-US" sz="2800" b="1" dirty="0" smtClean="0">
                <a:latin typeface="+mj-lt"/>
                <a:cs typeface="Arial" pitchFamily="34" charset="0"/>
              </a:rPr>
              <a:t> </a:t>
            </a:r>
            <a:endParaRPr lang="en-US" sz="2800" b="1" i="1" dirty="0" smtClean="0">
              <a:solidFill>
                <a:schemeClr val="tx2">
                  <a:lumMod val="60000"/>
                  <a:lumOff val="40000"/>
                </a:schemeClr>
              </a:solidFill>
              <a:latin typeface="+mj-lt"/>
              <a:cs typeface="Arial" pitchFamily="34" charset="0"/>
            </a:endParaRPr>
          </a:p>
        </p:txBody>
      </p:sp>
      <p:sp>
        <p:nvSpPr>
          <p:cNvPr id="3" name="Title 2"/>
          <p:cNvSpPr>
            <a:spLocks noGrp="1"/>
          </p:cNvSpPr>
          <p:nvPr>
            <p:ph type="title"/>
          </p:nvPr>
        </p:nvSpPr>
        <p:spPr>
          <a:xfrm>
            <a:off x="228600" y="258762"/>
            <a:ext cx="8610600" cy="808038"/>
          </a:xfrm>
        </p:spPr>
        <p:txBody>
          <a:bodyPr/>
          <a:lstStyle/>
          <a:p>
            <a:r>
              <a:rPr lang="en-US" dirty="0" smtClean="0"/>
              <a:t>Bootstrap </a:t>
            </a:r>
            <a:r>
              <a:rPr lang="en-US" dirty="0" smtClean="0"/>
              <a:t>Learning Algorithm</a:t>
            </a:r>
            <a:endParaRPr lang="en-US" dirty="0"/>
          </a:p>
        </p:txBody>
      </p:sp>
      <p:sp>
        <p:nvSpPr>
          <p:cNvPr id="4" name="Date Placeholder 3"/>
          <p:cNvSpPr>
            <a:spLocks noGrp="1"/>
          </p:cNvSpPr>
          <p:nvPr>
            <p:ph type="dt" sz="half" idx="10"/>
          </p:nvPr>
        </p:nvSpPr>
        <p:spPr/>
        <p:txBody>
          <a:bodyPr/>
          <a:lstStyle/>
          <a:p>
            <a:pPr>
              <a:defRPr/>
            </a:pPr>
            <a:r>
              <a:rPr lang="en-US" altLang="ja-JP" dirty="0">
                <a:latin typeface="+mj-lt"/>
              </a:rPr>
              <a:t>LREC 2012, May 24</a:t>
            </a:r>
            <a:r>
              <a:rPr lang="en-US" altLang="ja-JP" baseline="30000" dirty="0">
                <a:latin typeface="+mj-lt"/>
              </a:rPr>
              <a:t>th</a:t>
            </a:r>
            <a:r>
              <a:rPr lang="en-US" altLang="ja-JP" dirty="0">
                <a:latin typeface="+mj-lt"/>
              </a:rPr>
              <a:t>, 2012</a:t>
            </a:r>
          </a:p>
        </p:txBody>
      </p:sp>
      <p:sp>
        <p:nvSpPr>
          <p:cNvPr id="5" name="Slide Number Placeholder 4"/>
          <p:cNvSpPr>
            <a:spLocks noGrp="1"/>
          </p:cNvSpPr>
          <p:nvPr>
            <p:ph type="sldNum" sz="quarter" idx="11"/>
          </p:nvPr>
        </p:nvSpPr>
        <p:spPr/>
        <p:txBody>
          <a:bodyPr/>
          <a:lstStyle/>
          <a:p>
            <a:pPr>
              <a:defRPr/>
            </a:pPr>
            <a:fld id="{51819DF2-A324-415D-B3D8-F344AD0BFA0D}" type="slidenum">
              <a:rPr lang="ja-JP" altLang="en-US" smtClean="0">
                <a:latin typeface="+mj-lt"/>
              </a:rPr>
              <a:pPr>
                <a:defRPr/>
              </a:pPr>
              <a:t>25</a:t>
            </a:fld>
            <a:endParaRPr lang="en-US" altLang="ja-JP">
              <a:latin typeface="+mj-lt"/>
            </a:endParaRPr>
          </a:p>
        </p:txBody>
      </p:sp>
      <p:sp>
        <p:nvSpPr>
          <p:cNvPr id="6" name="Footer Placeholder 5"/>
          <p:cNvSpPr>
            <a:spLocks noGrp="1"/>
          </p:cNvSpPr>
          <p:nvPr>
            <p:ph type="ftr" sz="quarter" idx="12"/>
          </p:nvPr>
        </p:nvSpPr>
        <p:spPr/>
        <p:txBody>
          <a:bodyPr/>
          <a:lstStyle/>
          <a:p>
            <a:pPr>
              <a:defRPr/>
            </a:pPr>
            <a:endParaRPr lang="ja-JP" altLang="en-US">
              <a:latin typeface="+mj-lt"/>
            </a:endParaRPr>
          </a:p>
        </p:txBody>
      </p:sp>
      <p:cxnSp>
        <p:nvCxnSpPr>
          <p:cNvPr id="29" name="Straight Arrow Connector 28"/>
          <p:cNvCxnSpPr/>
          <p:nvPr/>
        </p:nvCxnSpPr>
        <p:spPr>
          <a:xfrm>
            <a:off x="1234646" y="1600200"/>
            <a:ext cx="0" cy="3283475"/>
          </a:xfrm>
          <a:prstGeom prst="straightConnector1">
            <a:avLst/>
          </a:prstGeom>
          <a:ln>
            <a:solidFill>
              <a:schemeClr val="tx1"/>
            </a:solidFill>
            <a:headEnd type="arrow"/>
            <a:tailEnd type="arrow" w="lg" len="med"/>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1054596" y="4883675"/>
            <a:ext cx="3601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1234646" y="4883675"/>
            <a:ext cx="0" cy="525356"/>
          </a:xfrm>
          <a:prstGeom prst="straightConnector1">
            <a:avLst/>
          </a:prstGeom>
          <a:ln>
            <a:solidFill>
              <a:schemeClr val="tx1"/>
            </a:solidFill>
            <a:prstDash val="solid"/>
            <a:headEnd type="arrow"/>
            <a:tailEnd type="none" w="lg" len="med"/>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4205472" y="5015013"/>
            <a:ext cx="553357" cy="518839"/>
          </a:xfrm>
          <a:prstGeom prst="rect">
            <a:avLst/>
          </a:prstGeom>
          <a:noFill/>
        </p:spPr>
        <p:txBody>
          <a:bodyPr wrap="none" rtlCol="0">
            <a:spAutoFit/>
          </a:bodyPr>
          <a:lstStyle/>
          <a:p>
            <a:r>
              <a:rPr lang="en-US" sz="2400" dirty="0" smtClean="0">
                <a:latin typeface="+mj-lt"/>
                <a:ea typeface="Meiryo UI" pitchFamily="50" charset="-128"/>
                <a:cs typeface="Meiryo UI" pitchFamily="50" charset="-128"/>
              </a:rPr>
              <a:t>. . .</a:t>
            </a:r>
            <a:endParaRPr lang="en-US" sz="2400" dirty="0">
              <a:latin typeface="+mj-lt"/>
              <a:ea typeface="Meiryo UI" pitchFamily="50" charset="-128"/>
              <a:cs typeface="Meiryo UI" pitchFamily="50" charset="-128"/>
            </a:endParaRPr>
          </a:p>
        </p:txBody>
      </p:sp>
      <p:cxnSp>
        <p:nvCxnSpPr>
          <p:cNvPr id="36" name="Straight Arrow Connector 35"/>
          <p:cNvCxnSpPr/>
          <p:nvPr/>
        </p:nvCxnSpPr>
        <p:spPr>
          <a:xfrm>
            <a:off x="1234646" y="5277691"/>
            <a:ext cx="0" cy="525356"/>
          </a:xfrm>
          <a:prstGeom prst="straightConnector1">
            <a:avLst/>
          </a:prstGeom>
          <a:ln>
            <a:solidFill>
              <a:schemeClr val="tx1"/>
            </a:solidFill>
            <a:prstDash val="dash"/>
            <a:headEnd type="none"/>
            <a:tailEnd type="none" w="lg" len="med"/>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44416" y="5015013"/>
            <a:ext cx="1250983" cy="830997"/>
          </a:xfrm>
          <a:prstGeom prst="rect">
            <a:avLst/>
          </a:prstGeom>
        </p:spPr>
        <p:txBody>
          <a:bodyPr wrap="none">
            <a:spAutoFit/>
          </a:bodyPr>
          <a:lstStyle/>
          <a:p>
            <a:pPr algn="ctr"/>
            <a:r>
              <a:rPr lang="en-US" sz="2400" dirty="0" smtClean="0">
                <a:latin typeface="+mj-lt"/>
                <a:ea typeface="Meiryo UI" pitchFamily="50" charset="-128"/>
                <a:cs typeface="Meiryo UI" pitchFamily="50" charset="-128"/>
              </a:rPr>
              <a:t>2nd</a:t>
            </a:r>
            <a:endParaRPr lang="en-US" sz="2400" dirty="0" smtClean="0">
              <a:latin typeface="+mj-lt"/>
              <a:ea typeface="Meiryo UI" pitchFamily="50" charset="-128"/>
              <a:cs typeface="Meiryo UI" pitchFamily="50" charset="-128"/>
            </a:endParaRPr>
          </a:p>
          <a:p>
            <a:pPr algn="ctr"/>
            <a:r>
              <a:rPr lang="en-US" sz="2400" dirty="0" smtClean="0">
                <a:latin typeface="+mj-lt"/>
                <a:ea typeface="Meiryo UI" pitchFamily="50" charset="-128"/>
                <a:cs typeface="Meiryo UI" pitchFamily="50" charset="-128"/>
              </a:rPr>
              <a:t>iteration</a:t>
            </a:r>
            <a:endParaRPr lang="en-US" sz="2400" dirty="0">
              <a:latin typeface="+mj-lt"/>
              <a:ea typeface="Meiryo UI" pitchFamily="50" charset="-128"/>
              <a:cs typeface="Meiryo UI" pitchFamily="50" charset="-128"/>
            </a:endParaRPr>
          </a:p>
        </p:txBody>
      </p:sp>
      <p:sp>
        <p:nvSpPr>
          <p:cNvPr id="39" name="Rectangle 38"/>
          <p:cNvSpPr/>
          <p:nvPr/>
        </p:nvSpPr>
        <p:spPr>
          <a:xfrm>
            <a:off x="0" y="0"/>
            <a:ext cx="9144000" cy="6858000"/>
          </a:xfrm>
          <a:prstGeom prst="rect">
            <a:avLst/>
          </a:prstGeom>
          <a:solidFill>
            <a:schemeClr val="tx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1684771" y="3307607"/>
            <a:ext cx="1728481" cy="788034"/>
          </a:xfrm>
          <a:prstGeom prst="rect">
            <a:avLst/>
          </a:prstGeom>
          <a:solidFill>
            <a:schemeClr val="accent1">
              <a:lumMod val="20000"/>
              <a:lumOff val="80000"/>
            </a:schemeClr>
          </a:solidFill>
          <a:ln w="28575">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sp>
        <p:nvSpPr>
          <p:cNvPr id="19" name="Rectangle 18"/>
          <p:cNvSpPr/>
          <p:nvPr/>
        </p:nvSpPr>
        <p:spPr>
          <a:xfrm>
            <a:off x="6996248" y="3307607"/>
            <a:ext cx="1980551" cy="788034"/>
          </a:xfrm>
          <a:prstGeom prst="rect">
            <a:avLst/>
          </a:prstGeom>
          <a:solidFill>
            <a:schemeClr val="accent6">
              <a:lumMod val="60000"/>
              <a:lumOff val="40000"/>
            </a:schemeClr>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sp>
        <p:nvSpPr>
          <p:cNvPr id="18" name="Rectangle 17"/>
          <p:cNvSpPr/>
          <p:nvPr/>
        </p:nvSpPr>
        <p:spPr>
          <a:xfrm>
            <a:off x="7383778" y="3280732"/>
            <a:ext cx="1252010" cy="933912"/>
          </a:xfrm>
          <a:prstGeom prst="rect">
            <a:avLst/>
          </a:prstGeom>
        </p:spPr>
        <p:txBody>
          <a:bodyPr wrap="none">
            <a:spAutoFit/>
          </a:bodyPr>
          <a:lstStyle/>
          <a:p>
            <a:pPr algn="ctr"/>
            <a:r>
              <a:rPr lang="en-US" sz="2400" b="1" dirty="0" smtClean="0">
                <a:solidFill>
                  <a:srgbClr val="C00000"/>
                </a:solidFill>
                <a:latin typeface="+mj-lt"/>
                <a:ea typeface="Meiryo UI" pitchFamily="50" charset="-128"/>
                <a:cs typeface="Meiryo UI" pitchFamily="50" charset="-128"/>
              </a:rPr>
              <a:t>Ranked</a:t>
            </a:r>
          </a:p>
          <a:p>
            <a:pPr algn="ctr"/>
            <a:r>
              <a:rPr lang="en-US" sz="2400" b="1" dirty="0" smtClean="0">
                <a:solidFill>
                  <a:srgbClr val="C00000"/>
                </a:solidFill>
                <a:latin typeface="+mj-lt"/>
                <a:ea typeface="Meiryo UI" pitchFamily="50" charset="-128"/>
                <a:cs typeface="Meiryo UI" pitchFamily="50" charset="-128"/>
              </a:rPr>
              <a:t>Patterns</a:t>
            </a:r>
            <a:endParaRPr lang="en-US" sz="2400" b="1" dirty="0">
              <a:solidFill>
                <a:srgbClr val="C00000"/>
              </a:solidFill>
              <a:latin typeface="+mj-lt"/>
              <a:ea typeface="Meiryo UI" pitchFamily="50" charset="-128"/>
              <a:cs typeface="Meiryo UI" pitchFamily="50" charset="-128"/>
            </a:endParaRPr>
          </a:p>
        </p:txBody>
      </p:sp>
      <p:sp>
        <p:nvSpPr>
          <p:cNvPr id="28" name="Rectangle 27"/>
          <p:cNvSpPr/>
          <p:nvPr/>
        </p:nvSpPr>
        <p:spPr>
          <a:xfrm>
            <a:off x="1684771" y="5015013"/>
            <a:ext cx="1728481" cy="788034"/>
          </a:xfrm>
          <a:prstGeom prst="rect">
            <a:avLst/>
          </a:prstGeom>
          <a:solidFill>
            <a:schemeClr val="accent1">
              <a:lumMod val="20000"/>
              <a:lumOff val="80000"/>
            </a:schemeClr>
          </a:solidFill>
          <a:ln w="28575">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mj-lt"/>
            </a:endParaRPr>
          </a:p>
        </p:txBody>
      </p:sp>
      <p:sp>
        <p:nvSpPr>
          <p:cNvPr id="21" name="Rectangle 20"/>
          <p:cNvSpPr/>
          <p:nvPr/>
        </p:nvSpPr>
        <p:spPr>
          <a:xfrm>
            <a:off x="1883710" y="3307605"/>
            <a:ext cx="1390830" cy="933912"/>
          </a:xfrm>
          <a:prstGeom prst="rect">
            <a:avLst/>
          </a:prstGeom>
        </p:spPr>
        <p:txBody>
          <a:bodyPr wrap="none">
            <a:spAutoFit/>
          </a:bodyPr>
          <a:lstStyle/>
          <a:p>
            <a:pPr algn="ctr"/>
            <a:r>
              <a:rPr lang="en-US" sz="2400" b="1" dirty="0" smtClean="0">
                <a:solidFill>
                  <a:srgbClr val="0070C0"/>
                </a:solidFill>
                <a:latin typeface="+mj-lt"/>
                <a:ea typeface="Meiryo UI" pitchFamily="50" charset="-128"/>
                <a:cs typeface="Meiryo UI" pitchFamily="50" charset="-128"/>
              </a:rPr>
              <a:t>Extracted</a:t>
            </a:r>
            <a:br>
              <a:rPr lang="en-US" sz="2400" b="1" dirty="0" smtClean="0">
                <a:solidFill>
                  <a:srgbClr val="0070C0"/>
                </a:solidFill>
                <a:latin typeface="+mj-lt"/>
                <a:ea typeface="Meiryo UI" pitchFamily="50" charset="-128"/>
                <a:cs typeface="Meiryo UI" pitchFamily="50" charset="-128"/>
              </a:rPr>
            </a:br>
            <a:r>
              <a:rPr lang="en-US" sz="2400" b="1" dirty="0" smtClean="0">
                <a:solidFill>
                  <a:srgbClr val="0070C0"/>
                </a:solidFill>
                <a:latin typeface="+mj-lt"/>
                <a:ea typeface="Meiryo UI" pitchFamily="50" charset="-128"/>
                <a:cs typeface="Meiryo UI" pitchFamily="50" charset="-128"/>
              </a:rPr>
              <a:t>Instances</a:t>
            </a:r>
            <a:endParaRPr lang="en-US" sz="2400" b="1" dirty="0">
              <a:solidFill>
                <a:srgbClr val="0070C0"/>
              </a:solidFill>
              <a:latin typeface="+mj-lt"/>
              <a:ea typeface="Meiryo UI" pitchFamily="50" charset="-128"/>
              <a:cs typeface="Meiryo UI" pitchFamily="50" charset="-128"/>
            </a:endParaRPr>
          </a:p>
        </p:txBody>
      </p:sp>
      <p:cxnSp>
        <p:nvCxnSpPr>
          <p:cNvPr id="26" name="Straight Arrow Connector 25"/>
          <p:cNvCxnSpPr/>
          <p:nvPr/>
        </p:nvCxnSpPr>
        <p:spPr>
          <a:xfrm>
            <a:off x="2585022" y="4226980"/>
            <a:ext cx="0" cy="656695"/>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sp>
        <p:nvSpPr>
          <p:cNvPr id="27" name="Rectangle 26"/>
          <p:cNvSpPr/>
          <p:nvPr/>
        </p:nvSpPr>
        <p:spPr>
          <a:xfrm>
            <a:off x="1858055" y="5015013"/>
            <a:ext cx="1380443" cy="933912"/>
          </a:xfrm>
          <a:prstGeom prst="rect">
            <a:avLst/>
          </a:prstGeom>
        </p:spPr>
        <p:txBody>
          <a:bodyPr wrap="none">
            <a:spAutoFit/>
          </a:bodyPr>
          <a:lstStyle/>
          <a:p>
            <a:pPr algn="ctr"/>
            <a:r>
              <a:rPr lang="en-US" sz="2400" b="1" dirty="0" smtClean="0">
                <a:solidFill>
                  <a:srgbClr val="0070C0"/>
                </a:solidFill>
                <a:latin typeface="+mj-lt"/>
                <a:ea typeface="Meiryo UI" pitchFamily="50" charset="-128"/>
                <a:cs typeface="Meiryo UI" pitchFamily="50" charset="-128"/>
              </a:rPr>
              <a:t>Ranked</a:t>
            </a:r>
          </a:p>
          <a:p>
            <a:pPr algn="ctr"/>
            <a:r>
              <a:rPr lang="en-US" sz="2400" b="1" dirty="0" smtClean="0">
                <a:solidFill>
                  <a:srgbClr val="0070C0"/>
                </a:solidFill>
                <a:latin typeface="+mj-lt"/>
                <a:ea typeface="Meiryo UI" pitchFamily="50" charset="-128"/>
                <a:cs typeface="Meiryo UI" pitchFamily="50" charset="-128"/>
              </a:rPr>
              <a:t>Instances</a:t>
            </a:r>
            <a:endParaRPr lang="en-US" sz="2400" b="1" dirty="0">
              <a:solidFill>
                <a:srgbClr val="0070C0"/>
              </a:solidFill>
              <a:latin typeface="+mj-lt"/>
              <a:ea typeface="Meiryo UI" pitchFamily="50" charset="-128"/>
              <a:cs typeface="Meiryo UI" pitchFamily="50" charset="-128"/>
            </a:endParaRPr>
          </a:p>
        </p:txBody>
      </p:sp>
      <p:sp>
        <p:nvSpPr>
          <p:cNvPr id="40" name="Rounded Rectangular Callout 39"/>
          <p:cNvSpPr/>
          <p:nvPr/>
        </p:nvSpPr>
        <p:spPr>
          <a:xfrm>
            <a:off x="1981200" y="1752600"/>
            <a:ext cx="6858000" cy="1447800"/>
          </a:xfrm>
          <a:prstGeom prst="wedgeRoundRectCallout">
            <a:avLst>
              <a:gd name="adj1" fmla="val -36212"/>
              <a:gd name="adj2" fmla="val 132536"/>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Content Placeholder 1"/>
          <p:cNvSpPr txBox="1">
            <a:spLocks/>
          </p:cNvSpPr>
          <p:nvPr/>
        </p:nvSpPr>
        <p:spPr bwMode="auto">
          <a:xfrm>
            <a:off x="2133600" y="1828800"/>
            <a:ext cx="6858000" cy="1371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lvl="0" indent="-342900" eaLnBrk="0" hangingPunct="0">
              <a:spcBef>
                <a:spcPct val="20000"/>
              </a:spcBef>
              <a:buClr>
                <a:schemeClr val="accent6">
                  <a:lumMod val="50000"/>
                </a:schemeClr>
              </a:buClr>
            </a:pPr>
            <a:r>
              <a:rPr lang="en-US" sz="3200" dirty="0" smtClean="0">
                <a:latin typeface="+mj-lt"/>
                <a:cs typeface="Arial" pitchFamily="34" charset="0"/>
              </a:rPr>
              <a:t>Rank instances by reliability: </a:t>
            </a:r>
            <a:r>
              <a:rPr lang="en-US" sz="3200" i="1" dirty="0" smtClean="0">
                <a:latin typeface="+mj-lt"/>
                <a:cs typeface="Arial" pitchFamily="34" charset="0"/>
              </a:rPr>
              <a:t>r</a:t>
            </a:r>
            <a:r>
              <a:rPr lang="en-US" sz="3200" dirty="0" smtClean="0">
                <a:latin typeface="+mj-lt"/>
                <a:cs typeface="Arial" pitchFamily="34" charset="0"/>
              </a:rPr>
              <a:t>(</a:t>
            </a:r>
            <a:r>
              <a:rPr lang="en-US" sz="3200" i="1" dirty="0" smtClean="0">
                <a:solidFill>
                  <a:schemeClr val="tx2">
                    <a:lumMod val="60000"/>
                    <a:lumOff val="40000"/>
                  </a:schemeClr>
                </a:solidFill>
                <a:latin typeface="+mj-lt"/>
                <a:cs typeface="Arial" pitchFamily="34" charset="0"/>
              </a:rPr>
              <a:t>i</a:t>
            </a:r>
            <a:r>
              <a:rPr lang="en-US" sz="3200" dirty="0" smtClean="0">
                <a:latin typeface="+mj-lt"/>
                <a:cs typeface="Arial" pitchFamily="34" charset="0"/>
              </a:rPr>
              <a:t>) </a:t>
            </a:r>
          </a:p>
          <a:p>
            <a:pPr marL="342900" lvl="0" indent="-342900" eaLnBrk="0" hangingPunct="0">
              <a:spcBef>
                <a:spcPct val="20000"/>
              </a:spcBef>
              <a:buClr>
                <a:schemeClr val="accent6">
                  <a:lumMod val="50000"/>
                </a:schemeClr>
              </a:buClr>
            </a:pPr>
            <a:r>
              <a:rPr lang="en-US" sz="3200" dirty="0" smtClean="0">
                <a:latin typeface="+mj-lt"/>
                <a:cs typeface="Arial" pitchFamily="34" charset="0"/>
              </a:rPr>
              <a:t>(similar to pattern reliability scoring)</a:t>
            </a:r>
            <a:endParaRPr lang="en-US" sz="3200" dirty="0" smtClean="0">
              <a:solidFill>
                <a:schemeClr val="tx2">
                  <a:lumMod val="60000"/>
                  <a:lumOff val="40000"/>
                </a:schemeClr>
              </a:solidFill>
              <a:latin typeface="+mj-lt"/>
              <a:cs typeface="Arial" pitchFamily="34" charset="0"/>
            </a:endParaRPr>
          </a:p>
        </p:txBody>
      </p:sp>
      <p:grpSp>
        <p:nvGrpSpPr>
          <p:cNvPr id="54" name="Group 53"/>
          <p:cNvGrpSpPr/>
          <p:nvPr/>
        </p:nvGrpSpPr>
        <p:grpSpPr>
          <a:xfrm flipH="1">
            <a:off x="3048000" y="4191000"/>
            <a:ext cx="4267200" cy="732894"/>
            <a:chOff x="3581400" y="4343401"/>
            <a:chExt cx="4072354" cy="732894"/>
          </a:xfrm>
        </p:grpSpPr>
        <p:sp>
          <p:nvSpPr>
            <p:cNvPr id="55" name="Freeform 54"/>
            <p:cNvSpPr/>
            <p:nvPr/>
          </p:nvSpPr>
          <p:spPr>
            <a:xfrm flipH="1" flipV="1">
              <a:off x="3581400" y="4343401"/>
              <a:ext cx="4072354" cy="656695"/>
            </a:xfrm>
            <a:custGeom>
              <a:avLst/>
              <a:gdLst>
                <a:gd name="connsiteX0" fmla="*/ 36513 w 3897313"/>
                <a:gd name="connsiteY0" fmla="*/ 0 h 514350"/>
                <a:gd name="connsiteX1" fmla="*/ 122238 w 3897313"/>
                <a:gd name="connsiteY1" fmla="*/ 238125 h 514350"/>
                <a:gd name="connsiteX2" fmla="*/ 769938 w 3897313"/>
                <a:gd name="connsiteY2" fmla="*/ 285750 h 514350"/>
                <a:gd name="connsiteX3" fmla="*/ 3379788 w 3897313"/>
                <a:gd name="connsiteY3" fmla="*/ 352425 h 514350"/>
                <a:gd name="connsiteX4" fmla="*/ 3875088 w 3897313"/>
                <a:gd name="connsiteY4" fmla="*/ 514350 h 514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97313" h="514350">
                  <a:moveTo>
                    <a:pt x="36513" y="0"/>
                  </a:moveTo>
                  <a:cubicBezTo>
                    <a:pt x="18256" y="95250"/>
                    <a:pt x="0" y="190500"/>
                    <a:pt x="122238" y="238125"/>
                  </a:cubicBezTo>
                  <a:cubicBezTo>
                    <a:pt x="244476" y="285750"/>
                    <a:pt x="769938" y="285750"/>
                    <a:pt x="769938" y="285750"/>
                  </a:cubicBezTo>
                  <a:cubicBezTo>
                    <a:pt x="1312863" y="304800"/>
                    <a:pt x="2862263" y="314325"/>
                    <a:pt x="3379788" y="352425"/>
                  </a:cubicBezTo>
                  <a:cubicBezTo>
                    <a:pt x="3897313" y="390525"/>
                    <a:pt x="3886200" y="452437"/>
                    <a:pt x="3875088" y="514350"/>
                  </a:cubicBezTo>
                </a:path>
              </a:pathLst>
            </a:custGeom>
            <a:ln w="57150">
              <a:solidFill>
                <a:schemeClr val="bg1">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400">
                <a:latin typeface="+mj-lt"/>
              </a:endParaRPr>
            </a:p>
          </p:txBody>
        </p:sp>
        <p:cxnSp>
          <p:nvCxnSpPr>
            <p:cNvPr id="56" name="Straight Arrow Connector 55"/>
            <p:cNvCxnSpPr/>
            <p:nvPr/>
          </p:nvCxnSpPr>
          <p:spPr>
            <a:xfrm flipH="1">
              <a:off x="7620000" y="4920538"/>
              <a:ext cx="6834" cy="155757"/>
            </a:xfrm>
            <a:prstGeom prst="straightConnector1">
              <a:avLst/>
            </a:prstGeom>
            <a:ln w="57150">
              <a:solidFill>
                <a:schemeClr val="bg1">
                  <a:lumMod val="75000"/>
                </a:schemeClr>
              </a:solidFill>
              <a:tailEnd type="arrow" w="lg" len="med"/>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 y="258762"/>
            <a:ext cx="8610600" cy="808038"/>
          </a:xfrm>
        </p:spPr>
        <p:txBody>
          <a:bodyPr/>
          <a:lstStyle/>
          <a:p>
            <a:r>
              <a:rPr lang="en-US" dirty="0" smtClean="0"/>
              <a:t>Issue: </a:t>
            </a:r>
            <a:r>
              <a:rPr lang="en-US" dirty="0" smtClean="0"/>
              <a:t>Lack of Lexical Diversity</a:t>
            </a:r>
            <a:endParaRPr lang="en-US" dirty="0"/>
          </a:p>
        </p:txBody>
      </p:sp>
      <p:sp>
        <p:nvSpPr>
          <p:cNvPr id="4" name="Date Placeholder 3"/>
          <p:cNvSpPr>
            <a:spLocks noGrp="1"/>
          </p:cNvSpPr>
          <p:nvPr>
            <p:ph type="dt" sz="half" idx="10"/>
          </p:nvPr>
        </p:nvSpPr>
        <p:spPr/>
        <p:txBody>
          <a:bodyPr/>
          <a:lstStyle/>
          <a:p>
            <a:pPr>
              <a:defRPr/>
            </a:pPr>
            <a:r>
              <a:rPr lang="en-US" altLang="ja-JP" dirty="0"/>
              <a:t>LREC 2012, May 24</a:t>
            </a:r>
            <a:r>
              <a:rPr lang="en-US" altLang="ja-JP" baseline="30000" dirty="0"/>
              <a:t>th</a:t>
            </a:r>
            <a:r>
              <a:rPr lang="en-US" altLang="ja-JP" dirty="0"/>
              <a:t>, 2012</a:t>
            </a:r>
          </a:p>
        </p:txBody>
      </p:sp>
      <p:sp>
        <p:nvSpPr>
          <p:cNvPr id="5" name="Slide Number Placeholder 4"/>
          <p:cNvSpPr>
            <a:spLocks noGrp="1"/>
          </p:cNvSpPr>
          <p:nvPr>
            <p:ph type="sldNum" sz="quarter" idx="11"/>
          </p:nvPr>
        </p:nvSpPr>
        <p:spPr/>
        <p:txBody>
          <a:bodyPr/>
          <a:lstStyle/>
          <a:p>
            <a:pPr>
              <a:defRPr/>
            </a:pPr>
            <a:fld id="{51819DF2-A324-415D-B3D8-F344AD0BFA0D}" type="slidenum">
              <a:rPr lang="ja-JP" altLang="en-US" smtClean="0"/>
              <a:pPr>
                <a:defRPr/>
              </a:pPr>
              <a:t>26</a:t>
            </a:fld>
            <a:endParaRPr lang="en-US" altLang="ja-JP"/>
          </a:p>
        </p:txBody>
      </p:sp>
      <p:sp>
        <p:nvSpPr>
          <p:cNvPr id="6" name="Footer Placeholder 5"/>
          <p:cNvSpPr>
            <a:spLocks noGrp="1"/>
          </p:cNvSpPr>
          <p:nvPr>
            <p:ph type="ftr" sz="quarter" idx="12"/>
          </p:nvPr>
        </p:nvSpPr>
        <p:spPr/>
        <p:txBody>
          <a:bodyPr/>
          <a:lstStyle/>
          <a:p>
            <a:pPr>
              <a:defRPr/>
            </a:pPr>
            <a:endParaRPr lang="ja-JP" altLang="en-US"/>
          </a:p>
        </p:txBody>
      </p:sp>
      <p:sp>
        <p:nvSpPr>
          <p:cNvPr id="7" name="Content Placeholder 1"/>
          <p:cNvSpPr>
            <a:spLocks noGrp="1"/>
          </p:cNvSpPr>
          <p:nvPr>
            <p:ph idx="1"/>
          </p:nvPr>
        </p:nvSpPr>
        <p:spPr>
          <a:xfrm>
            <a:off x="228600" y="4953001"/>
            <a:ext cx="8686800" cy="1066799"/>
          </a:xfrm>
        </p:spPr>
        <p:txBody>
          <a:bodyPr/>
          <a:lstStyle/>
          <a:p>
            <a:pPr marL="0" indent="0" algn="ctr">
              <a:lnSpc>
                <a:spcPts val="3600"/>
              </a:lnSpc>
              <a:buNone/>
            </a:pPr>
            <a:r>
              <a:rPr lang="en-US" sz="3600" dirty="0" smtClean="0"/>
              <a:t>As </a:t>
            </a:r>
            <a:r>
              <a:rPr lang="en-US" sz="3600" dirty="0" smtClean="0"/>
              <a:t>a solution, we propose </a:t>
            </a:r>
            <a:r>
              <a:rPr lang="en-US" sz="3600" dirty="0" smtClean="0"/>
              <a:t/>
            </a:r>
            <a:br>
              <a:rPr lang="en-US" sz="3600" dirty="0" smtClean="0"/>
            </a:br>
            <a:r>
              <a:rPr lang="en-US" sz="3600" dirty="0" smtClean="0"/>
              <a:t>the </a:t>
            </a:r>
            <a:r>
              <a:rPr lang="en-US" sz="3600" b="1" i="1" dirty="0" smtClean="0"/>
              <a:t>Diversifiable </a:t>
            </a:r>
            <a:r>
              <a:rPr lang="en-US" sz="3600" b="1" i="1" dirty="0" smtClean="0"/>
              <a:t>Bootstrapping</a:t>
            </a:r>
            <a:endParaRPr lang="en-US" sz="3600" b="1" i="1" dirty="0" smtClean="0"/>
          </a:p>
        </p:txBody>
      </p:sp>
      <p:sp>
        <p:nvSpPr>
          <p:cNvPr id="11" name="Rounded Rectangular Callout 10"/>
          <p:cNvSpPr/>
          <p:nvPr/>
        </p:nvSpPr>
        <p:spPr>
          <a:xfrm>
            <a:off x="2971800" y="2514600"/>
            <a:ext cx="3429000" cy="1905000"/>
          </a:xfrm>
          <a:prstGeom prst="wedgeRoundRectCallout">
            <a:avLst>
              <a:gd name="adj1" fmla="val 36884"/>
              <a:gd name="adj2" fmla="val 27034"/>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1905000" y="2590800"/>
            <a:ext cx="5562600" cy="1754326"/>
          </a:xfrm>
          <a:prstGeom prst="rect">
            <a:avLst/>
          </a:prstGeom>
        </p:spPr>
        <p:txBody>
          <a:bodyPr wrap="square">
            <a:spAutoFit/>
          </a:bodyPr>
          <a:lstStyle/>
          <a:p>
            <a:pPr algn="ctr"/>
            <a:r>
              <a:rPr lang="en-US" b="1" dirty="0" smtClean="0">
                <a:solidFill>
                  <a:schemeClr val="tx2">
                    <a:lumMod val="60000"/>
                    <a:lumOff val="40000"/>
                  </a:schemeClr>
                </a:solidFill>
              </a:rPr>
              <a:t>X</a:t>
            </a:r>
            <a:r>
              <a:rPr lang="en-US" b="1" i="1" dirty="0" smtClean="0">
                <a:solidFill>
                  <a:srgbClr val="C00000"/>
                </a:solidFill>
              </a:rPr>
              <a:t>, the assassin of </a:t>
            </a:r>
            <a:r>
              <a:rPr lang="en-US" b="1" dirty="0" smtClean="0">
                <a:solidFill>
                  <a:schemeClr val="tx2">
                    <a:lumMod val="60000"/>
                    <a:lumOff val="40000"/>
                  </a:schemeClr>
                </a:solidFill>
              </a:rPr>
              <a:t>Y</a:t>
            </a:r>
          </a:p>
          <a:p>
            <a:pPr algn="ctr"/>
            <a:r>
              <a:rPr lang="en-US" b="1" i="1" dirty="0" smtClean="0">
                <a:solidFill>
                  <a:srgbClr val="C00000"/>
                </a:solidFill>
              </a:rPr>
              <a:t>assassination of</a:t>
            </a:r>
            <a:r>
              <a:rPr lang="en-US" b="1" i="1" dirty="0" smtClean="0"/>
              <a:t> </a:t>
            </a:r>
            <a:r>
              <a:rPr lang="en-US" b="1" dirty="0" smtClean="0">
                <a:solidFill>
                  <a:schemeClr val="tx2">
                    <a:lumMod val="60000"/>
                    <a:lumOff val="40000"/>
                  </a:schemeClr>
                </a:solidFill>
              </a:rPr>
              <a:t>Y</a:t>
            </a:r>
            <a:r>
              <a:rPr lang="en-US" b="1" dirty="0" smtClean="0"/>
              <a:t> </a:t>
            </a:r>
            <a:r>
              <a:rPr lang="en-US" b="1" i="1" dirty="0" smtClean="0">
                <a:solidFill>
                  <a:srgbClr val="C00000"/>
                </a:solidFill>
              </a:rPr>
              <a:t>by</a:t>
            </a:r>
            <a:r>
              <a:rPr lang="en-US" b="1" dirty="0" smtClean="0"/>
              <a:t> </a:t>
            </a:r>
            <a:r>
              <a:rPr lang="en-US" b="1" dirty="0" smtClean="0">
                <a:solidFill>
                  <a:schemeClr val="tx2">
                    <a:lumMod val="60000"/>
                    <a:lumOff val="40000"/>
                  </a:schemeClr>
                </a:solidFill>
              </a:rPr>
              <a:t>X</a:t>
            </a:r>
          </a:p>
          <a:p>
            <a:pPr algn="ctr"/>
            <a:r>
              <a:rPr lang="en-US" b="1" dirty="0" smtClean="0">
                <a:solidFill>
                  <a:schemeClr val="tx2">
                    <a:lumMod val="60000"/>
                    <a:lumOff val="40000"/>
                  </a:schemeClr>
                </a:solidFill>
              </a:rPr>
              <a:t>X</a:t>
            </a:r>
            <a:r>
              <a:rPr lang="en-US" b="1" dirty="0" smtClean="0"/>
              <a:t> </a:t>
            </a:r>
            <a:r>
              <a:rPr lang="en-US" b="1" i="1" dirty="0" smtClean="0">
                <a:solidFill>
                  <a:srgbClr val="C00000"/>
                </a:solidFill>
              </a:rPr>
              <a:t>assassinated</a:t>
            </a:r>
            <a:r>
              <a:rPr lang="en-US" b="1" dirty="0" smtClean="0"/>
              <a:t> </a:t>
            </a:r>
            <a:r>
              <a:rPr lang="en-US" b="1" dirty="0" smtClean="0">
                <a:solidFill>
                  <a:schemeClr val="tx2">
                    <a:lumMod val="60000"/>
                    <a:lumOff val="40000"/>
                  </a:schemeClr>
                </a:solidFill>
              </a:rPr>
              <a:t>Y</a:t>
            </a:r>
          </a:p>
          <a:p>
            <a:pPr algn="ctr"/>
            <a:r>
              <a:rPr lang="en-US" b="1" i="1" dirty="0" smtClean="0">
                <a:solidFill>
                  <a:srgbClr val="C00000"/>
                </a:solidFill>
              </a:rPr>
              <a:t>the assassination of</a:t>
            </a:r>
            <a:r>
              <a:rPr lang="en-US" b="1" dirty="0" smtClean="0">
                <a:solidFill>
                  <a:srgbClr val="C00000"/>
                </a:solidFill>
              </a:rPr>
              <a:t> </a:t>
            </a:r>
            <a:r>
              <a:rPr lang="en-US" b="1" dirty="0" smtClean="0">
                <a:solidFill>
                  <a:schemeClr val="tx2">
                    <a:lumMod val="60000"/>
                    <a:lumOff val="40000"/>
                  </a:schemeClr>
                </a:solidFill>
              </a:rPr>
              <a:t>Y</a:t>
            </a:r>
            <a:r>
              <a:rPr lang="en-US" b="1" dirty="0" smtClean="0"/>
              <a:t> </a:t>
            </a:r>
            <a:r>
              <a:rPr lang="en-US" b="1" i="1" dirty="0" smtClean="0">
                <a:solidFill>
                  <a:srgbClr val="C00000"/>
                </a:solidFill>
              </a:rPr>
              <a:t>by</a:t>
            </a:r>
            <a:r>
              <a:rPr lang="en-US" b="1" dirty="0" smtClean="0"/>
              <a:t> </a:t>
            </a:r>
            <a:r>
              <a:rPr lang="en-US" b="1" dirty="0" smtClean="0">
                <a:solidFill>
                  <a:schemeClr val="tx2">
                    <a:lumMod val="60000"/>
                    <a:lumOff val="40000"/>
                  </a:schemeClr>
                </a:solidFill>
              </a:rPr>
              <a:t>X</a:t>
            </a:r>
          </a:p>
          <a:p>
            <a:pPr algn="ctr"/>
            <a:r>
              <a:rPr lang="en-US" b="1" i="1" dirty="0" smtClean="0">
                <a:solidFill>
                  <a:srgbClr val="C00000"/>
                </a:solidFill>
              </a:rPr>
              <a:t>of</a:t>
            </a:r>
            <a:r>
              <a:rPr lang="en-US" b="1" dirty="0" smtClean="0"/>
              <a:t> </a:t>
            </a:r>
            <a:r>
              <a:rPr lang="en-US" b="1" dirty="0" smtClean="0">
                <a:solidFill>
                  <a:schemeClr val="tx2">
                    <a:lumMod val="60000"/>
                    <a:lumOff val="40000"/>
                  </a:schemeClr>
                </a:solidFill>
              </a:rPr>
              <a:t>X</a:t>
            </a:r>
            <a:r>
              <a:rPr lang="en-US" b="1" i="1" dirty="0" smtClean="0">
                <a:solidFill>
                  <a:srgbClr val="C00000"/>
                </a:solidFill>
              </a:rPr>
              <a:t>, the assassin of</a:t>
            </a:r>
            <a:r>
              <a:rPr lang="en-US" b="1" dirty="0" smtClean="0"/>
              <a:t> </a:t>
            </a:r>
            <a:r>
              <a:rPr lang="en-US" b="1" dirty="0" smtClean="0">
                <a:solidFill>
                  <a:schemeClr val="tx2">
                    <a:lumMod val="60000"/>
                    <a:lumOff val="40000"/>
                  </a:schemeClr>
                </a:solidFill>
              </a:rPr>
              <a:t>Y</a:t>
            </a:r>
          </a:p>
          <a:p>
            <a:pPr algn="ctr"/>
            <a:r>
              <a:rPr lang="en-US" b="1" dirty="0" smtClean="0">
                <a:solidFill>
                  <a:schemeClr val="tx2">
                    <a:lumMod val="60000"/>
                    <a:lumOff val="40000"/>
                  </a:schemeClr>
                </a:solidFill>
              </a:rPr>
              <a:t>X</a:t>
            </a:r>
            <a:r>
              <a:rPr lang="en-US" b="1" dirty="0" smtClean="0"/>
              <a:t> </a:t>
            </a:r>
            <a:r>
              <a:rPr lang="en-US" b="1" i="1" dirty="0" smtClean="0">
                <a:solidFill>
                  <a:srgbClr val="C00000"/>
                </a:solidFill>
              </a:rPr>
              <a:t>assassinated</a:t>
            </a:r>
            <a:r>
              <a:rPr lang="en-US" b="1" dirty="0" smtClean="0"/>
              <a:t> </a:t>
            </a:r>
            <a:r>
              <a:rPr lang="en-US" b="1" dirty="0" smtClean="0">
                <a:solidFill>
                  <a:schemeClr val="tx2">
                    <a:lumMod val="60000"/>
                    <a:lumOff val="40000"/>
                  </a:schemeClr>
                </a:solidFill>
              </a:rPr>
              <a:t>Y</a:t>
            </a:r>
            <a:r>
              <a:rPr lang="en-US" b="1" dirty="0" smtClean="0"/>
              <a:t> </a:t>
            </a:r>
            <a:r>
              <a:rPr lang="en-US" b="1" i="1" dirty="0" smtClean="0">
                <a:solidFill>
                  <a:srgbClr val="C00000"/>
                </a:solidFill>
              </a:rPr>
              <a:t>in</a:t>
            </a:r>
            <a:r>
              <a:rPr lang="en-US" b="1" dirty="0" smtClean="0"/>
              <a:t> </a:t>
            </a:r>
            <a:endParaRPr lang="en-US" b="1" dirty="0" smtClean="0"/>
          </a:p>
        </p:txBody>
      </p:sp>
      <p:sp>
        <p:nvSpPr>
          <p:cNvPr id="13" name="Content Placeholder 1"/>
          <p:cNvSpPr txBox="1">
            <a:spLocks/>
          </p:cNvSpPr>
          <p:nvPr/>
        </p:nvSpPr>
        <p:spPr bwMode="auto">
          <a:xfrm>
            <a:off x="228600" y="1447800"/>
            <a:ext cx="8763000" cy="76199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lgn="ctr" eaLnBrk="0" hangingPunct="0">
              <a:lnSpc>
                <a:spcPts val="3400"/>
              </a:lnSpc>
              <a:spcBef>
                <a:spcPct val="20000"/>
              </a:spcBef>
              <a:buClr>
                <a:schemeClr val="accent6">
                  <a:lumMod val="50000"/>
                </a:schemeClr>
              </a:buClr>
            </a:pPr>
            <a:r>
              <a:rPr kumimoji="0" lang="en-US" sz="3600" b="0" i="0" u="none" strike="noStrike" kern="1200" cap="none" spc="0" normalizeH="0" baseline="0" noProof="0" dirty="0" smtClean="0">
                <a:ln>
                  <a:noFill/>
                </a:ln>
                <a:solidFill>
                  <a:schemeClr val="tx1"/>
                </a:solidFill>
                <a:effectLst/>
                <a:uLnTx/>
                <a:uFillTx/>
                <a:latin typeface="+mj-lt"/>
                <a:ea typeface="+mn-ea"/>
                <a:cs typeface="Arial" pitchFamily="34" charset="0"/>
              </a:rPr>
              <a:t>Words participating</a:t>
            </a:r>
            <a:r>
              <a:rPr kumimoji="0" lang="en-US" sz="3600" b="0" i="0" u="none" strike="noStrike" kern="1200" cap="none" spc="0" normalizeH="0" noProof="0" dirty="0" smtClean="0">
                <a:ln>
                  <a:noFill/>
                </a:ln>
                <a:solidFill>
                  <a:schemeClr val="tx1"/>
                </a:solidFill>
                <a:effectLst/>
                <a:uLnTx/>
                <a:uFillTx/>
                <a:latin typeface="+mj-lt"/>
                <a:ea typeface="+mn-ea"/>
                <a:cs typeface="Arial" pitchFamily="34" charset="0"/>
              </a:rPr>
              <a:t> in patterns are</a:t>
            </a:r>
            <a:r>
              <a:rPr kumimoji="0" lang="en-US" sz="3600" b="0" i="0" u="none" strike="noStrike" kern="1200" cap="none" spc="0" normalizeH="0" baseline="0" noProof="0" dirty="0" smtClean="0">
                <a:ln>
                  <a:noFill/>
                </a:ln>
                <a:solidFill>
                  <a:schemeClr val="tx1"/>
                </a:solidFill>
                <a:effectLst/>
                <a:uLnTx/>
                <a:uFillTx/>
                <a:latin typeface="+mj-lt"/>
                <a:ea typeface="+mn-ea"/>
                <a:cs typeface="Arial" pitchFamily="34" charset="0"/>
              </a:rPr>
              <a:t> skewed</a:t>
            </a:r>
            <a:endParaRPr kumimoji="0" lang="en-US" sz="3600" b="1" i="1" u="none" strike="noStrike" kern="1200" cap="none" spc="0" normalizeH="0" baseline="0" noProof="0" dirty="0" smtClean="0">
              <a:ln>
                <a:noFill/>
              </a:ln>
              <a:solidFill>
                <a:schemeClr val="tx1"/>
              </a:solidFill>
              <a:effectLst/>
              <a:uLnTx/>
              <a:uFillTx/>
              <a:latin typeface="+mj-lt"/>
              <a:ea typeface="+mn-ea"/>
              <a:cs typeface="Arial"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 y="258762"/>
            <a:ext cx="8610600" cy="808038"/>
          </a:xfrm>
        </p:spPr>
        <p:txBody>
          <a:bodyPr/>
          <a:lstStyle/>
          <a:p>
            <a:r>
              <a:rPr lang="en-US" dirty="0" smtClean="0"/>
              <a:t>Diversifiable Bootstrapping</a:t>
            </a:r>
            <a:endParaRPr lang="en-US" dirty="0"/>
          </a:p>
        </p:txBody>
      </p:sp>
      <p:sp>
        <p:nvSpPr>
          <p:cNvPr id="4" name="Date Placeholder 3"/>
          <p:cNvSpPr>
            <a:spLocks noGrp="1"/>
          </p:cNvSpPr>
          <p:nvPr>
            <p:ph type="dt" sz="half" idx="10"/>
          </p:nvPr>
        </p:nvSpPr>
        <p:spPr/>
        <p:txBody>
          <a:bodyPr/>
          <a:lstStyle/>
          <a:p>
            <a:pPr>
              <a:defRPr/>
            </a:pPr>
            <a:r>
              <a:rPr lang="en-US" altLang="ja-JP" dirty="0"/>
              <a:t>LREC 2012, May 24</a:t>
            </a:r>
            <a:r>
              <a:rPr lang="en-US" altLang="ja-JP" baseline="30000" dirty="0"/>
              <a:t>th</a:t>
            </a:r>
            <a:r>
              <a:rPr lang="en-US" altLang="ja-JP" dirty="0"/>
              <a:t>, 2012</a:t>
            </a:r>
          </a:p>
        </p:txBody>
      </p:sp>
      <p:sp>
        <p:nvSpPr>
          <p:cNvPr id="5" name="Slide Number Placeholder 4"/>
          <p:cNvSpPr>
            <a:spLocks noGrp="1"/>
          </p:cNvSpPr>
          <p:nvPr>
            <p:ph type="sldNum" sz="quarter" idx="11"/>
          </p:nvPr>
        </p:nvSpPr>
        <p:spPr/>
        <p:txBody>
          <a:bodyPr/>
          <a:lstStyle/>
          <a:p>
            <a:pPr>
              <a:defRPr/>
            </a:pPr>
            <a:fld id="{51819DF2-A324-415D-B3D8-F344AD0BFA0D}" type="slidenum">
              <a:rPr lang="ja-JP" altLang="en-US" smtClean="0"/>
              <a:pPr>
                <a:defRPr/>
              </a:pPr>
              <a:t>27</a:t>
            </a:fld>
            <a:endParaRPr lang="en-US" altLang="ja-JP"/>
          </a:p>
        </p:txBody>
      </p:sp>
      <p:sp>
        <p:nvSpPr>
          <p:cNvPr id="6" name="Footer Placeholder 5"/>
          <p:cNvSpPr>
            <a:spLocks noGrp="1"/>
          </p:cNvSpPr>
          <p:nvPr>
            <p:ph type="ftr" sz="quarter" idx="12"/>
          </p:nvPr>
        </p:nvSpPr>
        <p:spPr/>
        <p:txBody>
          <a:bodyPr/>
          <a:lstStyle/>
          <a:p>
            <a:pPr>
              <a:defRPr/>
            </a:pPr>
            <a:endParaRPr lang="ja-JP" altLang="en-US"/>
          </a:p>
        </p:txBody>
      </p:sp>
      <p:graphicFrame>
        <p:nvGraphicFramePr>
          <p:cNvPr id="47" name="Object 46"/>
          <p:cNvGraphicFramePr>
            <a:graphicFrameLocks noChangeAspect="1"/>
          </p:cNvGraphicFramePr>
          <p:nvPr/>
        </p:nvGraphicFramePr>
        <p:xfrm>
          <a:off x="457200" y="3276600"/>
          <a:ext cx="7932737" cy="704850"/>
        </p:xfrm>
        <a:graphic>
          <a:graphicData uri="http://schemas.openxmlformats.org/presentationml/2006/ole">
            <p:oleObj spid="_x0000_s56322" name="Equation" r:id="rId4" imgW="2286000" imgH="203040" progId="Equation.3">
              <p:embed/>
            </p:oleObj>
          </a:graphicData>
        </a:graphic>
      </p:graphicFrame>
      <p:sp>
        <p:nvSpPr>
          <p:cNvPr id="12" name="Left Brace 11"/>
          <p:cNvSpPr/>
          <p:nvPr/>
        </p:nvSpPr>
        <p:spPr>
          <a:xfrm rot="5400000">
            <a:off x="3124200" y="2590800"/>
            <a:ext cx="304800" cy="1066800"/>
          </a:xfrm>
          <a:prstGeom prst="leftBrace">
            <a:avLst/>
          </a:prstGeom>
          <a:ln w="381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Left Brace 12"/>
          <p:cNvSpPr/>
          <p:nvPr/>
        </p:nvSpPr>
        <p:spPr>
          <a:xfrm rot="5400000">
            <a:off x="6858000" y="1905000"/>
            <a:ext cx="304800" cy="2438400"/>
          </a:xfrm>
          <a:prstGeom prst="leftBrace">
            <a:avLst/>
          </a:prstGeom>
          <a:ln w="381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 name="Rectangle 13"/>
          <p:cNvSpPr/>
          <p:nvPr/>
        </p:nvSpPr>
        <p:spPr>
          <a:xfrm>
            <a:off x="1905000" y="2152650"/>
            <a:ext cx="2934586" cy="815480"/>
          </a:xfrm>
          <a:prstGeom prst="rect">
            <a:avLst/>
          </a:prstGeom>
        </p:spPr>
        <p:txBody>
          <a:bodyPr wrap="none">
            <a:spAutoFit/>
          </a:bodyPr>
          <a:lstStyle/>
          <a:p>
            <a:pPr algn="ctr">
              <a:lnSpc>
                <a:spcPts val="2800"/>
              </a:lnSpc>
            </a:pPr>
            <a:r>
              <a:rPr lang="en-US" sz="2800" b="1" dirty="0" smtClean="0">
                <a:latin typeface="+mj-lt"/>
              </a:rPr>
              <a:t>Original reliability </a:t>
            </a:r>
          </a:p>
          <a:p>
            <a:pPr algn="ctr">
              <a:lnSpc>
                <a:spcPts val="2800"/>
              </a:lnSpc>
            </a:pPr>
            <a:r>
              <a:rPr lang="en-US" sz="2800" b="1" dirty="0" smtClean="0">
                <a:latin typeface="+mj-lt"/>
              </a:rPr>
              <a:t>score of a pattern</a:t>
            </a:r>
            <a:endParaRPr lang="en-US" sz="2800" b="1" dirty="0">
              <a:latin typeface="+mj-lt"/>
            </a:endParaRPr>
          </a:p>
        </p:txBody>
      </p:sp>
      <p:sp>
        <p:nvSpPr>
          <p:cNvPr id="16" name="Rectangle 15"/>
          <p:cNvSpPr/>
          <p:nvPr/>
        </p:nvSpPr>
        <p:spPr>
          <a:xfrm>
            <a:off x="457200" y="3124200"/>
            <a:ext cx="2209800" cy="914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3733800" y="3352800"/>
            <a:ext cx="1981200" cy="685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5257800" y="1443176"/>
            <a:ext cx="3886200" cy="1528624"/>
          </a:xfrm>
          <a:prstGeom prst="rect">
            <a:avLst/>
          </a:prstGeom>
        </p:spPr>
        <p:txBody>
          <a:bodyPr wrap="square">
            <a:spAutoFit/>
          </a:bodyPr>
          <a:lstStyle/>
          <a:p>
            <a:pPr algn="ctr">
              <a:lnSpc>
                <a:spcPts val="2800"/>
              </a:lnSpc>
            </a:pPr>
            <a:r>
              <a:rPr lang="en-US" sz="2800" b="1" dirty="0" smtClean="0">
                <a:latin typeface="+mj-lt"/>
              </a:rPr>
              <a:t>How is a pattern lexically different from other patterns originally ranked higher than this?</a:t>
            </a:r>
            <a:endParaRPr lang="en-US" sz="2800" b="1" dirty="0">
              <a:latin typeface="+mj-lt"/>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 y="258762"/>
            <a:ext cx="8610600" cy="808038"/>
          </a:xfrm>
        </p:spPr>
        <p:txBody>
          <a:bodyPr/>
          <a:lstStyle/>
          <a:p>
            <a:r>
              <a:rPr lang="en-US" dirty="0" smtClean="0"/>
              <a:t>Diversifiable Bootstrapping</a:t>
            </a:r>
            <a:endParaRPr lang="en-US" dirty="0"/>
          </a:p>
        </p:txBody>
      </p:sp>
      <p:sp>
        <p:nvSpPr>
          <p:cNvPr id="4" name="Date Placeholder 3"/>
          <p:cNvSpPr>
            <a:spLocks noGrp="1"/>
          </p:cNvSpPr>
          <p:nvPr>
            <p:ph type="dt" sz="half" idx="10"/>
          </p:nvPr>
        </p:nvSpPr>
        <p:spPr/>
        <p:txBody>
          <a:bodyPr/>
          <a:lstStyle/>
          <a:p>
            <a:pPr>
              <a:defRPr/>
            </a:pPr>
            <a:r>
              <a:rPr lang="en-US" altLang="ja-JP" dirty="0"/>
              <a:t>LREC 2012, May 24</a:t>
            </a:r>
            <a:r>
              <a:rPr lang="en-US" altLang="ja-JP" baseline="30000" dirty="0"/>
              <a:t>th</a:t>
            </a:r>
            <a:r>
              <a:rPr lang="en-US" altLang="ja-JP" dirty="0"/>
              <a:t>, 2012</a:t>
            </a:r>
          </a:p>
        </p:txBody>
      </p:sp>
      <p:sp>
        <p:nvSpPr>
          <p:cNvPr id="5" name="Slide Number Placeholder 4"/>
          <p:cNvSpPr>
            <a:spLocks noGrp="1"/>
          </p:cNvSpPr>
          <p:nvPr>
            <p:ph type="sldNum" sz="quarter" idx="11"/>
          </p:nvPr>
        </p:nvSpPr>
        <p:spPr/>
        <p:txBody>
          <a:bodyPr/>
          <a:lstStyle/>
          <a:p>
            <a:pPr>
              <a:defRPr/>
            </a:pPr>
            <a:fld id="{51819DF2-A324-415D-B3D8-F344AD0BFA0D}" type="slidenum">
              <a:rPr lang="ja-JP" altLang="en-US" smtClean="0"/>
              <a:pPr>
                <a:defRPr/>
              </a:pPr>
              <a:t>28</a:t>
            </a:fld>
            <a:endParaRPr lang="en-US" altLang="ja-JP"/>
          </a:p>
        </p:txBody>
      </p:sp>
      <p:sp>
        <p:nvSpPr>
          <p:cNvPr id="6" name="Footer Placeholder 5"/>
          <p:cNvSpPr>
            <a:spLocks noGrp="1"/>
          </p:cNvSpPr>
          <p:nvPr>
            <p:ph type="ftr" sz="quarter" idx="12"/>
          </p:nvPr>
        </p:nvSpPr>
        <p:spPr/>
        <p:txBody>
          <a:bodyPr/>
          <a:lstStyle/>
          <a:p>
            <a:pPr>
              <a:defRPr/>
            </a:pPr>
            <a:endParaRPr lang="ja-JP" altLang="en-US"/>
          </a:p>
        </p:txBody>
      </p:sp>
      <p:graphicFrame>
        <p:nvGraphicFramePr>
          <p:cNvPr id="47" name="Object 46"/>
          <p:cNvGraphicFramePr>
            <a:graphicFrameLocks noChangeAspect="1"/>
          </p:cNvGraphicFramePr>
          <p:nvPr/>
        </p:nvGraphicFramePr>
        <p:xfrm>
          <a:off x="457200" y="3276600"/>
          <a:ext cx="7932737" cy="704850"/>
        </p:xfrm>
        <a:graphic>
          <a:graphicData uri="http://schemas.openxmlformats.org/presentationml/2006/ole">
            <p:oleObj spid="_x0000_s2050" name="Equation" r:id="rId4" imgW="2286000" imgH="203040" progId="Equation.3">
              <p:embed/>
            </p:oleObj>
          </a:graphicData>
        </a:graphic>
      </p:graphicFrame>
      <p:sp>
        <p:nvSpPr>
          <p:cNvPr id="12" name="Left Brace 11"/>
          <p:cNvSpPr/>
          <p:nvPr/>
        </p:nvSpPr>
        <p:spPr>
          <a:xfrm rot="5400000">
            <a:off x="3124200" y="2590800"/>
            <a:ext cx="304800" cy="1066800"/>
          </a:xfrm>
          <a:prstGeom prst="leftBrace">
            <a:avLst/>
          </a:prstGeom>
          <a:ln w="381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Left Brace 12"/>
          <p:cNvSpPr/>
          <p:nvPr/>
        </p:nvSpPr>
        <p:spPr>
          <a:xfrm rot="5400000">
            <a:off x="6858000" y="1905000"/>
            <a:ext cx="304800" cy="2438400"/>
          </a:xfrm>
          <a:prstGeom prst="leftBrace">
            <a:avLst/>
          </a:prstGeom>
          <a:ln w="381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 name="Rectangle 13"/>
          <p:cNvSpPr/>
          <p:nvPr/>
        </p:nvSpPr>
        <p:spPr>
          <a:xfrm>
            <a:off x="1905000" y="2152650"/>
            <a:ext cx="2934586" cy="815480"/>
          </a:xfrm>
          <a:prstGeom prst="rect">
            <a:avLst/>
          </a:prstGeom>
        </p:spPr>
        <p:txBody>
          <a:bodyPr wrap="none">
            <a:spAutoFit/>
          </a:bodyPr>
          <a:lstStyle/>
          <a:p>
            <a:pPr algn="ctr">
              <a:lnSpc>
                <a:spcPts val="2800"/>
              </a:lnSpc>
            </a:pPr>
            <a:r>
              <a:rPr lang="en-US" sz="2800" b="1" dirty="0" smtClean="0">
                <a:latin typeface="+mj-lt"/>
              </a:rPr>
              <a:t>Original reliability </a:t>
            </a:r>
          </a:p>
          <a:p>
            <a:pPr algn="ctr">
              <a:lnSpc>
                <a:spcPts val="2800"/>
              </a:lnSpc>
            </a:pPr>
            <a:r>
              <a:rPr lang="en-US" sz="2800" b="1" dirty="0" smtClean="0">
                <a:latin typeface="+mj-lt"/>
              </a:rPr>
              <a:t>score of a pattern</a:t>
            </a:r>
            <a:endParaRPr lang="en-US" sz="2800" b="1" dirty="0">
              <a:latin typeface="+mj-lt"/>
            </a:endParaRPr>
          </a:p>
        </p:txBody>
      </p:sp>
      <p:cxnSp>
        <p:nvCxnSpPr>
          <p:cNvPr id="17" name="Straight Arrow Connector 16"/>
          <p:cNvCxnSpPr/>
          <p:nvPr/>
        </p:nvCxnSpPr>
        <p:spPr>
          <a:xfrm flipH="1" flipV="1">
            <a:off x="2438400" y="3962400"/>
            <a:ext cx="1295400" cy="106680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V="1">
            <a:off x="3733800" y="3962400"/>
            <a:ext cx="1066800" cy="106680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2133600" y="3124200"/>
            <a:ext cx="381000" cy="8382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4114800" y="3124200"/>
            <a:ext cx="1371600" cy="8382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1905000" y="5029200"/>
            <a:ext cx="3977307" cy="456407"/>
          </a:xfrm>
          <a:prstGeom prst="rect">
            <a:avLst/>
          </a:prstGeom>
        </p:spPr>
        <p:txBody>
          <a:bodyPr wrap="none">
            <a:spAutoFit/>
          </a:bodyPr>
          <a:lstStyle/>
          <a:p>
            <a:pPr>
              <a:lnSpc>
                <a:spcPts val="2800"/>
              </a:lnSpc>
            </a:pPr>
            <a:r>
              <a:rPr lang="en-US" sz="2800" b="1" dirty="0" smtClean="0">
                <a:latin typeface="+mj-lt"/>
              </a:rPr>
              <a:t>Interpolation parameter:</a:t>
            </a:r>
            <a:endParaRPr lang="en-US" sz="2800" b="1" dirty="0">
              <a:latin typeface="+mj-lt"/>
            </a:endParaRPr>
          </a:p>
        </p:txBody>
      </p:sp>
      <p:graphicFrame>
        <p:nvGraphicFramePr>
          <p:cNvPr id="29" name="Object 28"/>
          <p:cNvGraphicFramePr>
            <a:graphicFrameLocks noChangeAspect="1"/>
          </p:cNvGraphicFramePr>
          <p:nvPr/>
        </p:nvGraphicFramePr>
        <p:xfrm>
          <a:off x="5791200" y="5029200"/>
          <a:ext cx="1066800" cy="388453"/>
        </p:xfrm>
        <a:graphic>
          <a:graphicData uri="http://schemas.openxmlformats.org/presentationml/2006/ole">
            <p:oleObj spid="_x0000_s2051" name="Equation" r:id="rId5" imgW="558720" imgH="177480" progId="Equation.3">
              <p:embed/>
            </p:oleObj>
          </a:graphicData>
        </a:graphic>
      </p:graphicFrame>
      <p:sp>
        <p:nvSpPr>
          <p:cNvPr id="30" name="Rectangle 29"/>
          <p:cNvSpPr/>
          <p:nvPr/>
        </p:nvSpPr>
        <p:spPr>
          <a:xfrm>
            <a:off x="5257800" y="1443176"/>
            <a:ext cx="3886200" cy="1528624"/>
          </a:xfrm>
          <a:prstGeom prst="rect">
            <a:avLst/>
          </a:prstGeom>
        </p:spPr>
        <p:txBody>
          <a:bodyPr wrap="square">
            <a:spAutoFit/>
          </a:bodyPr>
          <a:lstStyle/>
          <a:p>
            <a:pPr algn="ctr">
              <a:lnSpc>
                <a:spcPts val="2800"/>
              </a:lnSpc>
            </a:pPr>
            <a:r>
              <a:rPr lang="en-US" sz="2800" b="1" dirty="0" smtClean="0">
                <a:latin typeface="+mj-lt"/>
              </a:rPr>
              <a:t>How is a pattern lexically different from other patterns originally ranked higher than this?</a:t>
            </a:r>
            <a:endParaRPr lang="en-US" sz="2800" b="1" dirty="0">
              <a:latin typeface="+mj-lt"/>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p:cNvSpPr/>
          <p:nvPr/>
        </p:nvSpPr>
        <p:spPr>
          <a:xfrm>
            <a:off x="5257800" y="1443176"/>
            <a:ext cx="3886200" cy="1528624"/>
          </a:xfrm>
          <a:prstGeom prst="rect">
            <a:avLst/>
          </a:prstGeom>
        </p:spPr>
        <p:txBody>
          <a:bodyPr wrap="square">
            <a:spAutoFit/>
          </a:bodyPr>
          <a:lstStyle/>
          <a:p>
            <a:pPr algn="ctr">
              <a:lnSpc>
                <a:spcPts val="2800"/>
              </a:lnSpc>
            </a:pPr>
            <a:r>
              <a:rPr lang="en-US" sz="2800" b="1" dirty="0" smtClean="0">
                <a:latin typeface="+mj-lt"/>
              </a:rPr>
              <a:t>How is this pattern lexically different from other patterns originally ranked higher than this?</a:t>
            </a:r>
            <a:endParaRPr lang="en-US" sz="2800" b="1" dirty="0">
              <a:latin typeface="+mj-lt"/>
            </a:endParaRPr>
          </a:p>
        </p:txBody>
      </p:sp>
      <p:sp>
        <p:nvSpPr>
          <p:cNvPr id="3" name="Title 2"/>
          <p:cNvSpPr>
            <a:spLocks noGrp="1"/>
          </p:cNvSpPr>
          <p:nvPr>
            <p:ph type="title"/>
          </p:nvPr>
        </p:nvSpPr>
        <p:spPr>
          <a:xfrm>
            <a:off x="228600" y="258762"/>
            <a:ext cx="8610600" cy="808038"/>
          </a:xfrm>
        </p:spPr>
        <p:txBody>
          <a:bodyPr/>
          <a:lstStyle/>
          <a:p>
            <a:r>
              <a:rPr lang="en-US" dirty="0" smtClean="0"/>
              <a:t>Diversifiable Bootstrapping</a:t>
            </a:r>
            <a:endParaRPr lang="en-US" dirty="0"/>
          </a:p>
        </p:txBody>
      </p:sp>
      <p:sp>
        <p:nvSpPr>
          <p:cNvPr id="4" name="Date Placeholder 3"/>
          <p:cNvSpPr>
            <a:spLocks noGrp="1"/>
          </p:cNvSpPr>
          <p:nvPr>
            <p:ph type="dt" sz="half" idx="10"/>
          </p:nvPr>
        </p:nvSpPr>
        <p:spPr/>
        <p:txBody>
          <a:bodyPr/>
          <a:lstStyle/>
          <a:p>
            <a:pPr>
              <a:defRPr/>
            </a:pPr>
            <a:r>
              <a:rPr lang="en-US" altLang="ja-JP" dirty="0"/>
              <a:t>LREC 2012, May 24</a:t>
            </a:r>
            <a:r>
              <a:rPr lang="en-US" altLang="ja-JP" baseline="30000" dirty="0"/>
              <a:t>th</a:t>
            </a:r>
            <a:r>
              <a:rPr lang="en-US" altLang="ja-JP" dirty="0"/>
              <a:t>, 2012</a:t>
            </a:r>
          </a:p>
        </p:txBody>
      </p:sp>
      <p:sp>
        <p:nvSpPr>
          <p:cNvPr id="5" name="Slide Number Placeholder 4"/>
          <p:cNvSpPr>
            <a:spLocks noGrp="1"/>
          </p:cNvSpPr>
          <p:nvPr>
            <p:ph type="sldNum" sz="quarter" idx="11"/>
          </p:nvPr>
        </p:nvSpPr>
        <p:spPr/>
        <p:txBody>
          <a:bodyPr/>
          <a:lstStyle/>
          <a:p>
            <a:pPr>
              <a:defRPr/>
            </a:pPr>
            <a:fld id="{51819DF2-A324-415D-B3D8-F344AD0BFA0D}" type="slidenum">
              <a:rPr lang="ja-JP" altLang="en-US" smtClean="0"/>
              <a:pPr>
                <a:defRPr/>
              </a:pPr>
              <a:t>29</a:t>
            </a:fld>
            <a:endParaRPr lang="en-US" altLang="ja-JP"/>
          </a:p>
        </p:txBody>
      </p:sp>
      <p:sp>
        <p:nvSpPr>
          <p:cNvPr id="6" name="Footer Placeholder 5"/>
          <p:cNvSpPr>
            <a:spLocks noGrp="1"/>
          </p:cNvSpPr>
          <p:nvPr>
            <p:ph type="ftr" sz="quarter" idx="12"/>
          </p:nvPr>
        </p:nvSpPr>
        <p:spPr/>
        <p:txBody>
          <a:bodyPr/>
          <a:lstStyle/>
          <a:p>
            <a:pPr>
              <a:defRPr/>
            </a:pPr>
            <a:endParaRPr lang="ja-JP" altLang="en-US"/>
          </a:p>
        </p:txBody>
      </p:sp>
      <p:graphicFrame>
        <p:nvGraphicFramePr>
          <p:cNvPr id="47" name="Object 46"/>
          <p:cNvGraphicFramePr>
            <a:graphicFrameLocks noChangeAspect="1"/>
          </p:cNvGraphicFramePr>
          <p:nvPr/>
        </p:nvGraphicFramePr>
        <p:xfrm>
          <a:off x="457200" y="3276600"/>
          <a:ext cx="7932737" cy="704850"/>
        </p:xfrm>
        <a:graphic>
          <a:graphicData uri="http://schemas.openxmlformats.org/presentationml/2006/ole">
            <p:oleObj spid="_x0000_s57346" name="Equation" r:id="rId4" imgW="2286000" imgH="203040" progId="Equation.3">
              <p:embed/>
            </p:oleObj>
          </a:graphicData>
        </a:graphic>
      </p:graphicFrame>
      <p:sp>
        <p:nvSpPr>
          <p:cNvPr id="12" name="Left Brace 11"/>
          <p:cNvSpPr/>
          <p:nvPr/>
        </p:nvSpPr>
        <p:spPr>
          <a:xfrm rot="5400000">
            <a:off x="3124200" y="2590800"/>
            <a:ext cx="304800" cy="1066800"/>
          </a:xfrm>
          <a:prstGeom prst="leftBrace">
            <a:avLst/>
          </a:prstGeom>
          <a:ln w="381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Left Brace 12"/>
          <p:cNvSpPr/>
          <p:nvPr/>
        </p:nvSpPr>
        <p:spPr>
          <a:xfrm rot="5400000">
            <a:off x="6858000" y="1905000"/>
            <a:ext cx="304800" cy="2438400"/>
          </a:xfrm>
          <a:prstGeom prst="leftBrace">
            <a:avLst/>
          </a:prstGeom>
          <a:ln w="381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 name="Rectangle 13"/>
          <p:cNvSpPr/>
          <p:nvPr/>
        </p:nvSpPr>
        <p:spPr>
          <a:xfrm>
            <a:off x="1905000" y="2152650"/>
            <a:ext cx="2934586" cy="815480"/>
          </a:xfrm>
          <a:prstGeom prst="rect">
            <a:avLst/>
          </a:prstGeom>
        </p:spPr>
        <p:txBody>
          <a:bodyPr wrap="none">
            <a:spAutoFit/>
          </a:bodyPr>
          <a:lstStyle/>
          <a:p>
            <a:pPr>
              <a:lnSpc>
                <a:spcPts val="2800"/>
              </a:lnSpc>
            </a:pPr>
            <a:r>
              <a:rPr lang="en-US" sz="2800" b="1" dirty="0" smtClean="0">
                <a:latin typeface="+mj-lt"/>
              </a:rPr>
              <a:t>Original reliability </a:t>
            </a:r>
          </a:p>
          <a:p>
            <a:pPr>
              <a:lnSpc>
                <a:spcPts val="2800"/>
              </a:lnSpc>
            </a:pPr>
            <a:r>
              <a:rPr lang="en-US" sz="2800" b="1" dirty="0" smtClean="0">
                <a:latin typeface="+mj-lt"/>
              </a:rPr>
              <a:t>score of a pattern</a:t>
            </a:r>
            <a:endParaRPr lang="en-US" sz="2800" b="1" dirty="0">
              <a:latin typeface="+mj-lt"/>
            </a:endParaRPr>
          </a:p>
        </p:txBody>
      </p:sp>
      <p:cxnSp>
        <p:nvCxnSpPr>
          <p:cNvPr id="17" name="Straight Arrow Connector 16"/>
          <p:cNvCxnSpPr/>
          <p:nvPr/>
        </p:nvCxnSpPr>
        <p:spPr>
          <a:xfrm flipH="1" flipV="1">
            <a:off x="2438400" y="3962400"/>
            <a:ext cx="1295400" cy="106680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V="1">
            <a:off x="3733800" y="3962400"/>
            <a:ext cx="1066800" cy="106680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2133600" y="3124200"/>
            <a:ext cx="381000" cy="8382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4114800" y="3124200"/>
            <a:ext cx="1371600" cy="8382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0" y="0"/>
            <a:ext cx="9144000" cy="6858000"/>
          </a:xfrm>
          <a:prstGeom prst="rect">
            <a:avLst/>
          </a:prstGeom>
          <a:solidFill>
            <a:schemeClr val="tx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457200" y="685800"/>
            <a:ext cx="8229600" cy="2362200"/>
          </a:xfrm>
          <a:prstGeom prst="rect">
            <a:avLst/>
          </a:prstGeom>
          <a:solidFill>
            <a:schemeClr val="bg1"/>
          </a:solid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914400" y="838200"/>
            <a:ext cx="7772400" cy="2062103"/>
          </a:xfrm>
          <a:prstGeom prst="rect">
            <a:avLst/>
          </a:prstGeom>
        </p:spPr>
        <p:txBody>
          <a:bodyPr wrap="square">
            <a:spAutoFit/>
          </a:bodyPr>
          <a:lstStyle/>
          <a:p>
            <a:r>
              <a:rPr lang="en-US" sz="3200" b="1" u="sng" dirty="0" smtClean="0">
                <a:solidFill>
                  <a:srgbClr val="C00000"/>
                </a:solidFill>
                <a:latin typeface="+mj-lt"/>
              </a:rPr>
              <a:t>Key contribution</a:t>
            </a:r>
          </a:p>
          <a:p>
            <a:r>
              <a:rPr lang="en-US" sz="3200" dirty="0" smtClean="0">
                <a:latin typeface="+mj-lt"/>
              </a:rPr>
              <a:t>By </a:t>
            </a:r>
            <a:r>
              <a:rPr lang="en-US" sz="3200" dirty="0" smtClean="0">
                <a:latin typeface="+mj-lt"/>
              </a:rPr>
              <a:t>tweaking </a:t>
            </a:r>
            <a:r>
              <a:rPr lang="en-US" sz="3200" dirty="0" smtClean="0">
                <a:latin typeface="+mj-lt"/>
              </a:rPr>
              <a:t>the parameter </a:t>
            </a:r>
            <a:r>
              <a:rPr lang="el-GR" sz="3200" i="1" dirty="0" smtClean="0">
                <a:latin typeface="+mj-lt"/>
              </a:rPr>
              <a:t>λ</a:t>
            </a:r>
            <a:r>
              <a:rPr lang="en-US" sz="3200" dirty="0" smtClean="0">
                <a:latin typeface="+mj-lt"/>
              </a:rPr>
              <a:t>, patterns to </a:t>
            </a:r>
            <a:r>
              <a:rPr lang="en-US" sz="3200" dirty="0" smtClean="0">
                <a:latin typeface="+mj-lt"/>
              </a:rPr>
              <a:t>acquire can be </a:t>
            </a:r>
            <a:r>
              <a:rPr lang="en-US" sz="3200" b="1" i="1" dirty="0" smtClean="0">
                <a:solidFill>
                  <a:srgbClr val="C00000"/>
                </a:solidFill>
                <a:latin typeface="+mj-lt"/>
              </a:rPr>
              <a:t>diversifiable</a:t>
            </a:r>
            <a:r>
              <a:rPr lang="en-US" sz="3200" dirty="0" smtClean="0">
                <a:latin typeface="+mj-lt"/>
              </a:rPr>
              <a:t> with a specific degree </a:t>
            </a:r>
            <a:r>
              <a:rPr lang="en-US" sz="3200" dirty="0" smtClean="0">
                <a:latin typeface="+mj-lt"/>
              </a:rPr>
              <a:t>one can </a:t>
            </a:r>
            <a:r>
              <a:rPr lang="en-US" sz="3200" dirty="0" smtClean="0">
                <a:latin typeface="+mj-lt"/>
              </a:rPr>
              <a:t>control.</a:t>
            </a:r>
            <a:endParaRPr lang="en-US" sz="3200" dirty="0">
              <a:latin typeface="+mj-lt"/>
            </a:endParaRPr>
          </a:p>
        </p:txBody>
      </p:sp>
      <p:sp>
        <p:nvSpPr>
          <p:cNvPr id="22" name="Rectangle 21"/>
          <p:cNvSpPr/>
          <p:nvPr/>
        </p:nvSpPr>
        <p:spPr>
          <a:xfrm>
            <a:off x="1905000" y="5029200"/>
            <a:ext cx="3977307" cy="456407"/>
          </a:xfrm>
          <a:prstGeom prst="rect">
            <a:avLst/>
          </a:prstGeom>
        </p:spPr>
        <p:txBody>
          <a:bodyPr wrap="none">
            <a:spAutoFit/>
          </a:bodyPr>
          <a:lstStyle/>
          <a:p>
            <a:pPr>
              <a:lnSpc>
                <a:spcPts val="2800"/>
              </a:lnSpc>
            </a:pPr>
            <a:r>
              <a:rPr lang="en-US" sz="2800" b="1" dirty="0" smtClean="0">
                <a:latin typeface="+mj-lt"/>
              </a:rPr>
              <a:t>Interpolation parameter:</a:t>
            </a:r>
            <a:endParaRPr lang="en-US" sz="2800" b="1" dirty="0">
              <a:latin typeface="+mj-lt"/>
            </a:endParaRPr>
          </a:p>
        </p:txBody>
      </p:sp>
      <p:graphicFrame>
        <p:nvGraphicFramePr>
          <p:cNvPr id="23" name="Object 22"/>
          <p:cNvGraphicFramePr>
            <a:graphicFrameLocks noChangeAspect="1"/>
          </p:cNvGraphicFramePr>
          <p:nvPr/>
        </p:nvGraphicFramePr>
        <p:xfrm>
          <a:off x="5791200" y="5029200"/>
          <a:ext cx="1066800" cy="388453"/>
        </p:xfrm>
        <a:graphic>
          <a:graphicData uri="http://schemas.openxmlformats.org/presentationml/2006/ole">
            <p:oleObj spid="_x0000_s57347" name="Equation" r:id="rId5" imgW="558720" imgH="177480" progId="Equation.3">
              <p:embed/>
            </p:oleObj>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r>
              <a:rPr lang="en-US" altLang="ja-JP" dirty="0"/>
              <a:t>LREC 2012, May 24</a:t>
            </a:r>
            <a:r>
              <a:rPr lang="en-US" altLang="ja-JP" baseline="30000" dirty="0"/>
              <a:t>th</a:t>
            </a:r>
            <a:r>
              <a:rPr lang="en-US" altLang="ja-JP" dirty="0"/>
              <a:t>, 2012</a:t>
            </a:r>
          </a:p>
        </p:txBody>
      </p:sp>
      <p:sp>
        <p:nvSpPr>
          <p:cNvPr id="5" name="Slide Number Placeholder 4"/>
          <p:cNvSpPr>
            <a:spLocks noGrp="1"/>
          </p:cNvSpPr>
          <p:nvPr>
            <p:ph type="sldNum" sz="quarter" idx="11"/>
          </p:nvPr>
        </p:nvSpPr>
        <p:spPr/>
        <p:txBody>
          <a:bodyPr/>
          <a:lstStyle/>
          <a:p>
            <a:pPr>
              <a:defRPr/>
            </a:pPr>
            <a:fld id="{51819DF2-A324-415D-B3D8-F344AD0BFA0D}" type="slidenum">
              <a:rPr lang="ja-JP" altLang="en-US" smtClean="0"/>
              <a:pPr>
                <a:defRPr/>
              </a:pPr>
              <a:t>3</a:t>
            </a:fld>
            <a:endParaRPr lang="en-US" altLang="ja-JP" dirty="0"/>
          </a:p>
        </p:txBody>
      </p:sp>
      <p:sp>
        <p:nvSpPr>
          <p:cNvPr id="6" name="Footer Placeholder 5"/>
          <p:cNvSpPr>
            <a:spLocks noGrp="1"/>
          </p:cNvSpPr>
          <p:nvPr>
            <p:ph type="ftr" sz="quarter" idx="12"/>
          </p:nvPr>
        </p:nvSpPr>
        <p:spPr/>
        <p:txBody>
          <a:bodyPr/>
          <a:lstStyle/>
          <a:p>
            <a:pPr>
              <a:defRPr/>
            </a:pPr>
            <a:endParaRPr lang="ja-JP" altLang="en-US"/>
          </a:p>
        </p:txBody>
      </p:sp>
      <p:sp>
        <p:nvSpPr>
          <p:cNvPr id="8" name="Content Placeholder 1"/>
          <p:cNvSpPr>
            <a:spLocks noGrp="1"/>
          </p:cNvSpPr>
          <p:nvPr>
            <p:ph idx="1"/>
          </p:nvPr>
        </p:nvSpPr>
        <p:spPr>
          <a:xfrm>
            <a:off x="457200" y="990600"/>
            <a:ext cx="8229600" cy="5135563"/>
          </a:xfrm>
        </p:spPr>
        <p:txBody>
          <a:bodyPr/>
          <a:lstStyle/>
          <a:p>
            <a:r>
              <a:rPr lang="en-US" sz="3600" b="1" dirty="0" smtClean="0">
                <a:latin typeface="+mn-lt"/>
              </a:rPr>
              <a:t>John </a:t>
            </a:r>
            <a:r>
              <a:rPr lang="en-US" sz="3600" b="1" i="1" dirty="0" smtClean="0">
                <a:solidFill>
                  <a:srgbClr val="C00000"/>
                </a:solidFill>
                <a:latin typeface="+mn-lt"/>
              </a:rPr>
              <a:t>killed</a:t>
            </a:r>
            <a:r>
              <a:rPr lang="en-US" sz="3600" b="1" dirty="0" smtClean="0">
                <a:latin typeface="+mn-lt"/>
              </a:rPr>
              <a:t> </a:t>
            </a:r>
            <a:r>
              <a:rPr lang="en-US" sz="3600" b="1" dirty="0" smtClean="0">
                <a:latin typeface="+mn-lt"/>
              </a:rPr>
              <a:t>Mary.</a:t>
            </a:r>
            <a:endParaRPr lang="en-US" sz="3600" b="1" dirty="0" smtClean="0">
              <a:latin typeface="+mn-lt"/>
            </a:endParaRPr>
          </a:p>
          <a:p>
            <a:r>
              <a:rPr lang="en-US" sz="3600" b="1" dirty="0" smtClean="0">
                <a:latin typeface="+mn-lt"/>
              </a:rPr>
              <a:t>Mary </a:t>
            </a:r>
            <a:r>
              <a:rPr lang="en-US" sz="3600" b="1" i="1" dirty="0" smtClean="0">
                <a:solidFill>
                  <a:srgbClr val="C00000"/>
                </a:solidFill>
                <a:latin typeface="+mn-lt"/>
              </a:rPr>
              <a:t>was killed by</a:t>
            </a:r>
            <a:r>
              <a:rPr lang="en-US" sz="3600" b="1" dirty="0" smtClean="0">
                <a:latin typeface="+mn-lt"/>
              </a:rPr>
              <a:t> </a:t>
            </a:r>
            <a:r>
              <a:rPr lang="en-US" sz="3600" b="1" dirty="0" smtClean="0">
                <a:latin typeface="+mn-lt"/>
              </a:rPr>
              <a:t>John.</a:t>
            </a:r>
          </a:p>
        </p:txBody>
      </p:sp>
      <p:sp>
        <p:nvSpPr>
          <p:cNvPr id="7" name="Content Placeholder 1"/>
          <p:cNvSpPr txBox="1">
            <a:spLocks/>
          </p:cNvSpPr>
          <p:nvPr/>
        </p:nvSpPr>
        <p:spPr bwMode="auto">
          <a:xfrm>
            <a:off x="4343400" y="914400"/>
            <a:ext cx="4572000" cy="52117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r" defTabSz="914400" rtl="0" eaLnBrk="0" fontAlgn="base" latinLnBrk="0" hangingPunct="0">
              <a:lnSpc>
                <a:spcPts val="4600"/>
              </a:lnSpc>
              <a:spcBef>
                <a:spcPct val="20000"/>
              </a:spcBef>
              <a:spcAft>
                <a:spcPct val="0"/>
              </a:spcAft>
              <a:buClr>
                <a:schemeClr val="accent6">
                  <a:lumMod val="50000"/>
                </a:schemeClr>
              </a:buClr>
              <a:buSzTx/>
              <a:tabLst/>
              <a:defRPr/>
            </a:pPr>
            <a:endParaRPr kumimoji="0" lang="en-US" sz="2800" i="0" u="none" strike="noStrike" kern="1200" cap="none" spc="0" normalizeH="0" baseline="0" noProof="0" dirty="0" smtClean="0">
              <a:ln>
                <a:noFill/>
              </a:ln>
              <a:solidFill>
                <a:srgbClr val="C00000"/>
              </a:solidFill>
              <a:effectLst/>
              <a:uLnTx/>
              <a:uFillTx/>
              <a:latin typeface="+mj-lt"/>
              <a:ea typeface="+mn-ea"/>
              <a:cs typeface="Arial" pitchFamily="34" charset="0"/>
            </a:endParaRPr>
          </a:p>
          <a:p>
            <a:pPr marL="342900" lvl="0" indent="-342900" algn="r" eaLnBrk="0" hangingPunct="0">
              <a:lnSpc>
                <a:spcPts val="4600"/>
              </a:lnSpc>
              <a:spcBef>
                <a:spcPct val="20000"/>
              </a:spcBef>
              <a:buClr>
                <a:schemeClr val="accent6">
                  <a:lumMod val="50000"/>
                </a:schemeClr>
              </a:buClr>
            </a:pPr>
            <a:r>
              <a:rPr lang="en-US" sz="2800" dirty="0" smtClean="0">
                <a:solidFill>
                  <a:srgbClr val="C00000"/>
                </a:solidFill>
                <a:latin typeface="+mj-lt"/>
                <a:cs typeface="Arial" pitchFamily="34" charset="0"/>
              </a:rPr>
              <a:t>passivization</a:t>
            </a:r>
          </a:p>
        </p:txBody>
      </p:sp>
      <p:sp>
        <p:nvSpPr>
          <p:cNvPr id="9" name="Title 2"/>
          <p:cNvSpPr>
            <a:spLocks noGrp="1"/>
          </p:cNvSpPr>
          <p:nvPr>
            <p:ph type="title"/>
          </p:nvPr>
        </p:nvSpPr>
        <p:spPr>
          <a:xfrm>
            <a:off x="228600" y="258762"/>
            <a:ext cx="8610600" cy="808038"/>
          </a:xfrm>
        </p:spPr>
        <p:txBody>
          <a:bodyPr/>
          <a:lstStyle/>
          <a:p>
            <a:r>
              <a:rPr lang="en-US" sz="3200" dirty="0" smtClean="0"/>
              <a:t>Can a machine recognize the meaning similarity?</a:t>
            </a:r>
            <a:endParaRPr lang="en-US" sz="32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 y="258762"/>
            <a:ext cx="8610600" cy="808038"/>
          </a:xfrm>
        </p:spPr>
        <p:txBody>
          <a:bodyPr/>
          <a:lstStyle/>
          <a:p>
            <a:r>
              <a:rPr lang="en-US" dirty="0" smtClean="0"/>
              <a:t>Experimental Settings</a:t>
            </a:r>
            <a:endParaRPr lang="en-US" dirty="0"/>
          </a:p>
        </p:txBody>
      </p:sp>
      <p:sp>
        <p:nvSpPr>
          <p:cNvPr id="4" name="Date Placeholder 3"/>
          <p:cNvSpPr>
            <a:spLocks noGrp="1"/>
          </p:cNvSpPr>
          <p:nvPr>
            <p:ph type="dt" sz="half" idx="10"/>
          </p:nvPr>
        </p:nvSpPr>
        <p:spPr/>
        <p:txBody>
          <a:bodyPr/>
          <a:lstStyle/>
          <a:p>
            <a:pPr>
              <a:defRPr/>
            </a:pPr>
            <a:r>
              <a:rPr lang="en-US" altLang="ja-JP" dirty="0"/>
              <a:t>LREC 2012, May 24</a:t>
            </a:r>
            <a:r>
              <a:rPr lang="en-US" altLang="ja-JP" baseline="30000" dirty="0"/>
              <a:t>th</a:t>
            </a:r>
            <a:r>
              <a:rPr lang="en-US" altLang="ja-JP" dirty="0"/>
              <a:t>, 2012</a:t>
            </a:r>
          </a:p>
        </p:txBody>
      </p:sp>
      <p:sp>
        <p:nvSpPr>
          <p:cNvPr id="5" name="Slide Number Placeholder 4"/>
          <p:cNvSpPr>
            <a:spLocks noGrp="1"/>
          </p:cNvSpPr>
          <p:nvPr>
            <p:ph type="sldNum" sz="quarter" idx="11"/>
          </p:nvPr>
        </p:nvSpPr>
        <p:spPr/>
        <p:txBody>
          <a:bodyPr/>
          <a:lstStyle/>
          <a:p>
            <a:pPr>
              <a:defRPr/>
            </a:pPr>
            <a:fld id="{51819DF2-A324-415D-B3D8-F344AD0BFA0D}" type="slidenum">
              <a:rPr lang="ja-JP" altLang="en-US" smtClean="0"/>
              <a:pPr>
                <a:defRPr/>
              </a:pPr>
              <a:t>30</a:t>
            </a:fld>
            <a:endParaRPr lang="en-US" altLang="ja-JP"/>
          </a:p>
        </p:txBody>
      </p:sp>
      <p:sp>
        <p:nvSpPr>
          <p:cNvPr id="6" name="Footer Placeholder 5"/>
          <p:cNvSpPr>
            <a:spLocks noGrp="1"/>
          </p:cNvSpPr>
          <p:nvPr>
            <p:ph type="ftr" sz="quarter" idx="12"/>
          </p:nvPr>
        </p:nvSpPr>
        <p:spPr/>
        <p:txBody>
          <a:bodyPr/>
          <a:lstStyle/>
          <a:p>
            <a:pPr>
              <a:defRPr/>
            </a:pPr>
            <a:endParaRPr lang="ja-JP" altLang="en-US"/>
          </a:p>
        </p:txBody>
      </p:sp>
      <p:sp>
        <p:nvSpPr>
          <p:cNvPr id="10" name="Content Placeholder 1"/>
          <p:cNvSpPr>
            <a:spLocks noGrp="1"/>
          </p:cNvSpPr>
          <p:nvPr>
            <p:ph idx="1"/>
          </p:nvPr>
        </p:nvSpPr>
        <p:spPr>
          <a:xfrm>
            <a:off x="457200" y="1219200"/>
            <a:ext cx="8305800" cy="4906963"/>
          </a:xfrm>
        </p:spPr>
        <p:txBody>
          <a:bodyPr/>
          <a:lstStyle/>
          <a:p>
            <a:r>
              <a:rPr lang="en-US" sz="2800" b="1" dirty="0" smtClean="0"/>
              <a:t>Bootstrapping Algorithm</a:t>
            </a:r>
            <a:endParaRPr lang="en-US" sz="2800" dirty="0" smtClean="0"/>
          </a:p>
          <a:p>
            <a:pPr lvl="1"/>
            <a:r>
              <a:rPr lang="it-IT" sz="2400" dirty="0" smtClean="0"/>
              <a:t>Based on ESPRESSO framework </a:t>
            </a:r>
            <a:r>
              <a:rPr lang="it-IT" sz="2400" baseline="30000" dirty="0" smtClean="0"/>
              <a:t>[Pantel </a:t>
            </a:r>
            <a:r>
              <a:rPr lang="it-IT" sz="2400" baseline="30000" dirty="0" smtClean="0"/>
              <a:t>&amp; </a:t>
            </a:r>
            <a:r>
              <a:rPr lang="it-IT" sz="2400" baseline="30000" dirty="0" smtClean="0"/>
              <a:t>Pennacchiotti, 2006</a:t>
            </a:r>
            <a:r>
              <a:rPr lang="en-US" sz="2400" baseline="30000" dirty="0" smtClean="0"/>
              <a:t>]</a:t>
            </a:r>
            <a:endParaRPr lang="en-US" baseline="30000" dirty="0" smtClean="0"/>
          </a:p>
          <a:p>
            <a:pPr lvl="1"/>
            <a:r>
              <a:rPr lang="en-US" sz="2400" dirty="0" smtClean="0"/>
              <a:t>Unlike ESPRESSO, we aim to obtain patterns not instances</a:t>
            </a:r>
          </a:p>
          <a:p>
            <a:pPr>
              <a:buNone/>
            </a:pPr>
            <a:endParaRPr lang="en-US" sz="2800" dirty="0" smtClean="0"/>
          </a:p>
          <a:p>
            <a:r>
              <a:rPr lang="en-US" sz="2800" b="1" dirty="0" smtClean="0"/>
              <a:t>Lexical diversity scoring function</a:t>
            </a:r>
            <a:r>
              <a:rPr lang="en-US" dirty="0" smtClean="0"/>
              <a:t>:</a:t>
            </a:r>
          </a:p>
          <a:p>
            <a:pPr lvl="1"/>
            <a:r>
              <a:rPr lang="en-US" sz="2400" dirty="0" smtClean="0"/>
              <a:t>Based on Shima </a:t>
            </a:r>
            <a:r>
              <a:rPr lang="en-US" sz="2400" dirty="0" smtClean="0"/>
              <a:t>&amp; Mitamura [2011]</a:t>
            </a:r>
          </a:p>
          <a:p>
            <a:pPr lvl="1"/>
            <a:endParaRPr lang="en-US" sz="2400" dirty="0" smtClean="0"/>
          </a:p>
          <a:p>
            <a:r>
              <a:rPr lang="en-US" sz="2800" b="1" dirty="0" smtClean="0"/>
              <a:t>Seed instances</a:t>
            </a:r>
            <a:r>
              <a:rPr lang="en-US" sz="2800" dirty="0" smtClean="0"/>
              <a:t>: Schlaefer et al., [2006]</a:t>
            </a:r>
          </a:p>
          <a:p>
            <a:endParaRPr lang="en-US" sz="2800" dirty="0" smtClean="0"/>
          </a:p>
          <a:p>
            <a:r>
              <a:rPr lang="en-US" sz="2800" b="1" dirty="0" smtClean="0"/>
              <a:t>Corpus</a:t>
            </a:r>
            <a:r>
              <a:rPr lang="en-US" sz="2800" dirty="0" smtClean="0"/>
              <a:t>: English Wikipedia</a:t>
            </a:r>
          </a:p>
          <a:p>
            <a:endParaRPr lang="en-US" sz="2800" b="1" dirty="0">
              <a:latin typeface="+mn-lt"/>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 y="258762"/>
            <a:ext cx="8610600" cy="808038"/>
          </a:xfrm>
        </p:spPr>
        <p:txBody>
          <a:bodyPr/>
          <a:lstStyle/>
          <a:p>
            <a:r>
              <a:rPr lang="en-US" dirty="0" smtClean="0"/>
              <a:t>Acquired Paraphrases: </a:t>
            </a:r>
            <a:r>
              <a:rPr lang="en-US" i="1" dirty="0" smtClean="0"/>
              <a:t>killed</a:t>
            </a:r>
            <a:endParaRPr lang="en-US" i="1" dirty="0"/>
          </a:p>
        </p:txBody>
      </p:sp>
      <p:sp>
        <p:nvSpPr>
          <p:cNvPr id="4" name="Date Placeholder 3"/>
          <p:cNvSpPr>
            <a:spLocks noGrp="1"/>
          </p:cNvSpPr>
          <p:nvPr>
            <p:ph type="dt" sz="half" idx="10"/>
          </p:nvPr>
        </p:nvSpPr>
        <p:spPr/>
        <p:txBody>
          <a:bodyPr/>
          <a:lstStyle/>
          <a:p>
            <a:pPr>
              <a:defRPr/>
            </a:pPr>
            <a:r>
              <a:rPr lang="en-US" altLang="ja-JP" dirty="0"/>
              <a:t>LREC 2012, May 24</a:t>
            </a:r>
            <a:r>
              <a:rPr lang="en-US" altLang="ja-JP" baseline="30000" dirty="0"/>
              <a:t>th</a:t>
            </a:r>
            <a:r>
              <a:rPr lang="en-US" altLang="ja-JP" dirty="0"/>
              <a:t>, 2012</a:t>
            </a:r>
          </a:p>
        </p:txBody>
      </p:sp>
      <p:sp>
        <p:nvSpPr>
          <p:cNvPr id="5" name="Slide Number Placeholder 4"/>
          <p:cNvSpPr>
            <a:spLocks noGrp="1"/>
          </p:cNvSpPr>
          <p:nvPr>
            <p:ph type="sldNum" sz="quarter" idx="11"/>
          </p:nvPr>
        </p:nvSpPr>
        <p:spPr/>
        <p:txBody>
          <a:bodyPr/>
          <a:lstStyle/>
          <a:p>
            <a:pPr>
              <a:defRPr/>
            </a:pPr>
            <a:fld id="{51819DF2-A324-415D-B3D8-F344AD0BFA0D}" type="slidenum">
              <a:rPr lang="ja-JP" altLang="en-US" smtClean="0"/>
              <a:pPr>
                <a:defRPr/>
              </a:pPr>
              <a:t>31</a:t>
            </a:fld>
            <a:endParaRPr lang="en-US" altLang="ja-JP"/>
          </a:p>
        </p:txBody>
      </p:sp>
      <p:sp>
        <p:nvSpPr>
          <p:cNvPr id="6" name="Footer Placeholder 5"/>
          <p:cNvSpPr>
            <a:spLocks noGrp="1"/>
          </p:cNvSpPr>
          <p:nvPr>
            <p:ph type="ftr" sz="quarter" idx="12"/>
          </p:nvPr>
        </p:nvSpPr>
        <p:spPr/>
        <p:txBody>
          <a:bodyPr/>
          <a:lstStyle/>
          <a:p>
            <a:pPr>
              <a:defRPr/>
            </a:pPr>
            <a:endParaRPr lang="ja-JP" altLang="en-US"/>
          </a:p>
        </p:txBody>
      </p:sp>
      <p:graphicFrame>
        <p:nvGraphicFramePr>
          <p:cNvPr id="8" name="Table 7"/>
          <p:cNvGraphicFramePr>
            <a:graphicFrameLocks noGrp="1"/>
          </p:cNvGraphicFramePr>
          <p:nvPr/>
        </p:nvGraphicFramePr>
        <p:xfrm>
          <a:off x="381000" y="1854200"/>
          <a:ext cx="2870899" cy="3784600"/>
        </p:xfrm>
        <a:graphic>
          <a:graphicData uri="http://schemas.openxmlformats.org/drawingml/2006/table">
            <a:tbl>
              <a:tblPr firstRow="1" bandRow="1">
                <a:tableStyleId>{5C22544A-7EE6-4342-B048-85BDC9FD1C3A}</a:tableStyleId>
              </a:tblPr>
              <a:tblGrid>
                <a:gridCol w="2870899"/>
              </a:tblGrid>
              <a:tr h="3784600">
                <a:tc>
                  <a:txBody>
                    <a:bodyPr/>
                    <a:lstStyle/>
                    <a:p>
                      <a:r>
                        <a:rPr lang="en-US" sz="1600" dirty="0" smtClean="0">
                          <a:solidFill>
                            <a:schemeClr val="tx1"/>
                          </a:solidFill>
                        </a:rPr>
                        <a:t>X, the assassin of Y</a:t>
                      </a:r>
                    </a:p>
                    <a:p>
                      <a:r>
                        <a:rPr lang="en-US" sz="1600" dirty="0" smtClean="0">
                          <a:solidFill>
                            <a:schemeClr val="tx1"/>
                          </a:solidFill>
                        </a:rPr>
                        <a:t>assassination of Y by X</a:t>
                      </a:r>
                    </a:p>
                    <a:p>
                      <a:r>
                        <a:rPr lang="en-US" sz="1600" dirty="0" smtClean="0">
                          <a:solidFill>
                            <a:schemeClr val="tx1"/>
                          </a:solidFill>
                        </a:rPr>
                        <a:t>X assassinated Y</a:t>
                      </a:r>
                    </a:p>
                    <a:p>
                      <a:r>
                        <a:rPr lang="en-US" sz="1600" dirty="0" smtClean="0">
                          <a:solidFill>
                            <a:schemeClr val="tx1"/>
                          </a:solidFill>
                        </a:rPr>
                        <a:t>the assassination of Y by X</a:t>
                      </a:r>
                    </a:p>
                    <a:p>
                      <a:r>
                        <a:rPr lang="en-US" sz="1600" dirty="0" smtClean="0">
                          <a:solidFill>
                            <a:schemeClr val="tx1"/>
                          </a:solidFill>
                        </a:rPr>
                        <a:t>of X, the assassin of Y</a:t>
                      </a:r>
                    </a:p>
                    <a:p>
                      <a:r>
                        <a:rPr lang="en-US" sz="1600" dirty="0" smtClean="0">
                          <a:solidFill>
                            <a:schemeClr val="tx1"/>
                          </a:solidFill>
                        </a:rPr>
                        <a:t>X assassinated Y in</a:t>
                      </a:r>
                    </a:p>
                    <a:p>
                      <a:r>
                        <a:rPr lang="en-US" sz="1600" dirty="0" smtClean="0">
                          <a:solidFill>
                            <a:schemeClr val="tx1"/>
                          </a:solidFill>
                        </a:rPr>
                        <a:t>X, the man who assassinated Y</a:t>
                      </a:r>
                    </a:p>
                    <a:p>
                      <a:r>
                        <a:rPr lang="en-US" sz="1600" dirty="0" smtClean="0">
                          <a:solidFill>
                            <a:schemeClr val="tx1"/>
                          </a:solidFill>
                        </a:rPr>
                        <a:t>Y's assassin, X</a:t>
                      </a:r>
                    </a:p>
                    <a:p>
                      <a:r>
                        <a:rPr lang="en-US" sz="1600" dirty="0" smtClean="0">
                          <a:solidFill>
                            <a:schemeClr val="tx1"/>
                          </a:solidFill>
                        </a:rPr>
                        <a:t>of Y's assassin X</a:t>
                      </a:r>
                    </a:p>
                    <a:p>
                      <a:r>
                        <a:rPr lang="en-US" sz="1600" dirty="0" smtClean="0">
                          <a:solidFill>
                            <a:schemeClr val="tx1"/>
                          </a:solidFill>
                        </a:rPr>
                        <a:t>of the assassination of Y by X</a:t>
                      </a:r>
                    </a:p>
                    <a:p>
                      <a:r>
                        <a:rPr lang="en-US" sz="1600" dirty="0" smtClean="0">
                          <a:solidFill>
                            <a:schemeClr val="tx1"/>
                          </a:solidFill>
                        </a:rPr>
                        <a:t>X shot and killed Y</a:t>
                      </a:r>
                    </a:p>
                    <a:p>
                      <a:r>
                        <a:rPr lang="en-US" sz="1600" dirty="0" smtClean="0">
                          <a:solidFill>
                            <a:schemeClr val="tx1"/>
                          </a:solidFill>
                        </a:rPr>
                        <a:t>Y was assassinated by X</a:t>
                      </a:r>
                    </a:p>
                    <a:p>
                      <a:r>
                        <a:rPr lang="en-US" sz="1600" dirty="0" smtClean="0">
                          <a:solidFill>
                            <a:schemeClr val="tx1"/>
                          </a:solidFill>
                        </a:rPr>
                        <a:t>named X assassinated Y</a:t>
                      </a:r>
                    </a:p>
                    <a:p>
                      <a:r>
                        <a:rPr lang="en-US" sz="1600" dirty="0" smtClean="0">
                          <a:solidFill>
                            <a:schemeClr val="tx1"/>
                          </a:solidFill>
                        </a:rPr>
                        <a:t>Y was shot by X</a:t>
                      </a:r>
                    </a:p>
                    <a:p>
                      <a:r>
                        <a:rPr lang="en-US" sz="1600" dirty="0" smtClean="0">
                          <a:solidFill>
                            <a:schemeClr val="tx1"/>
                          </a:solidFill>
                        </a:rPr>
                        <a:t>X to assassinate Y</a:t>
                      </a:r>
                      <a:endParaRPr lang="en-US" sz="16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graphicFrame>
        <p:nvGraphicFramePr>
          <p:cNvPr id="26626" name="Object 2"/>
          <p:cNvGraphicFramePr>
            <a:graphicFrameLocks noChangeAspect="1"/>
          </p:cNvGraphicFramePr>
          <p:nvPr/>
        </p:nvGraphicFramePr>
        <p:xfrm>
          <a:off x="457200" y="1337767"/>
          <a:ext cx="762001" cy="395224"/>
        </p:xfrm>
        <a:graphic>
          <a:graphicData uri="http://schemas.openxmlformats.org/presentationml/2006/ole">
            <p:oleObj spid="_x0000_s125954" name="Equation" r:id="rId4" imgW="342720" imgH="177480" progId="Equation.3">
              <p:embed/>
            </p:oleObj>
          </a:graphicData>
        </a:graphic>
      </p:graphicFrame>
      <p:sp>
        <p:nvSpPr>
          <p:cNvPr id="9" name="Rectangle 8"/>
          <p:cNvSpPr/>
          <p:nvPr/>
        </p:nvSpPr>
        <p:spPr>
          <a:xfrm>
            <a:off x="1295400" y="1266498"/>
            <a:ext cx="2900218" cy="523220"/>
          </a:xfrm>
          <a:prstGeom prst="rect">
            <a:avLst/>
          </a:prstGeom>
        </p:spPr>
        <p:txBody>
          <a:bodyPr wrap="none">
            <a:spAutoFit/>
          </a:bodyPr>
          <a:lstStyle/>
          <a:p>
            <a:r>
              <a:rPr lang="en-US" sz="2800" dirty="0" smtClean="0">
                <a:latin typeface="+mj-lt"/>
              </a:rPr>
              <a:t>(no diversification)</a:t>
            </a:r>
            <a:endParaRPr lang="en-US" sz="2800" dirty="0">
              <a:latin typeface="+mj-lt"/>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 y="258762"/>
            <a:ext cx="8610600" cy="808038"/>
          </a:xfrm>
        </p:spPr>
        <p:txBody>
          <a:bodyPr/>
          <a:lstStyle/>
          <a:p>
            <a:r>
              <a:rPr lang="en-US" dirty="0" smtClean="0"/>
              <a:t>Acquired Paraphrases: </a:t>
            </a:r>
            <a:r>
              <a:rPr lang="en-US" i="1" dirty="0" smtClean="0"/>
              <a:t>killed</a:t>
            </a:r>
            <a:endParaRPr lang="en-US" i="1" dirty="0"/>
          </a:p>
        </p:txBody>
      </p:sp>
      <p:sp>
        <p:nvSpPr>
          <p:cNvPr id="4" name="Date Placeholder 3"/>
          <p:cNvSpPr>
            <a:spLocks noGrp="1"/>
          </p:cNvSpPr>
          <p:nvPr>
            <p:ph type="dt" sz="half" idx="10"/>
          </p:nvPr>
        </p:nvSpPr>
        <p:spPr/>
        <p:txBody>
          <a:bodyPr/>
          <a:lstStyle/>
          <a:p>
            <a:pPr>
              <a:defRPr/>
            </a:pPr>
            <a:r>
              <a:rPr lang="en-US" altLang="ja-JP" dirty="0"/>
              <a:t>LREC 2012, May 24</a:t>
            </a:r>
            <a:r>
              <a:rPr lang="en-US" altLang="ja-JP" baseline="30000" dirty="0"/>
              <a:t>th</a:t>
            </a:r>
            <a:r>
              <a:rPr lang="en-US" altLang="ja-JP" dirty="0"/>
              <a:t>, 2012</a:t>
            </a:r>
          </a:p>
        </p:txBody>
      </p:sp>
      <p:sp>
        <p:nvSpPr>
          <p:cNvPr id="5" name="Slide Number Placeholder 4"/>
          <p:cNvSpPr>
            <a:spLocks noGrp="1"/>
          </p:cNvSpPr>
          <p:nvPr>
            <p:ph type="sldNum" sz="quarter" idx="11"/>
          </p:nvPr>
        </p:nvSpPr>
        <p:spPr/>
        <p:txBody>
          <a:bodyPr/>
          <a:lstStyle/>
          <a:p>
            <a:pPr>
              <a:defRPr/>
            </a:pPr>
            <a:fld id="{51819DF2-A324-415D-B3D8-F344AD0BFA0D}" type="slidenum">
              <a:rPr lang="ja-JP" altLang="en-US" smtClean="0"/>
              <a:pPr>
                <a:defRPr/>
              </a:pPr>
              <a:t>32</a:t>
            </a:fld>
            <a:endParaRPr lang="en-US" altLang="ja-JP"/>
          </a:p>
        </p:txBody>
      </p:sp>
      <p:sp>
        <p:nvSpPr>
          <p:cNvPr id="6" name="Footer Placeholder 5"/>
          <p:cNvSpPr>
            <a:spLocks noGrp="1"/>
          </p:cNvSpPr>
          <p:nvPr>
            <p:ph type="ftr" sz="quarter" idx="12"/>
          </p:nvPr>
        </p:nvSpPr>
        <p:spPr/>
        <p:txBody>
          <a:bodyPr/>
          <a:lstStyle/>
          <a:p>
            <a:pPr>
              <a:defRPr/>
            </a:pPr>
            <a:endParaRPr lang="ja-JP" altLang="en-US"/>
          </a:p>
        </p:txBody>
      </p:sp>
      <p:graphicFrame>
        <p:nvGraphicFramePr>
          <p:cNvPr id="8" name="Table 7"/>
          <p:cNvGraphicFramePr>
            <a:graphicFrameLocks noGrp="1"/>
          </p:cNvGraphicFramePr>
          <p:nvPr/>
        </p:nvGraphicFramePr>
        <p:xfrm>
          <a:off x="381000" y="1854200"/>
          <a:ext cx="8534400" cy="3784600"/>
        </p:xfrm>
        <a:graphic>
          <a:graphicData uri="http://schemas.openxmlformats.org/drawingml/2006/table">
            <a:tbl>
              <a:tblPr firstRow="1" bandRow="1">
                <a:tableStyleId>{5C22544A-7EE6-4342-B048-85BDC9FD1C3A}</a:tableStyleId>
              </a:tblPr>
              <a:tblGrid>
                <a:gridCol w="2870899"/>
                <a:gridCol w="2870899"/>
                <a:gridCol w="2792602"/>
              </a:tblGrid>
              <a:tr h="3784600">
                <a:tc>
                  <a:txBody>
                    <a:bodyPr/>
                    <a:lstStyle/>
                    <a:p>
                      <a:r>
                        <a:rPr lang="en-US" sz="1600" dirty="0" smtClean="0">
                          <a:solidFill>
                            <a:schemeClr val="tx1"/>
                          </a:solidFill>
                        </a:rPr>
                        <a:t>X, the assassin of Y</a:t>
                      </a:r>
                    </a:p>
                    <a:p>
                      <a:r>
                        <a:rPr lang="en-US" sz="1600" dirty="0" smtClean="0">
                          <a:solidFill>
                            <a:schemeClr val="tx1"/>
                          </a:solidFill>
                        </a:rPr>
                        <a:t>assassination of Y by X</a:t>
                      </a:r>
                    </a:p>
                    <a:p>
                      <a:r>
                        <a:rPr lang="en-US" sz="1600" dirty="0" smtClean="0">
                          <a:solidFill>
                            <a:schemeClr val="tx1"/>
                          </a:solidFill>
                        </a:rPr>
                        <a:t>X assassinated Y</a:t>
                      </a:r>
                    </a:p>
                    <a:p>
                      <a:r>
                        <a:rPr lang="en-US" sz="1600" dirty="0" smtClean="0">
                          <a:solidFill>
                            <a:schemeClr val="tx1"/>
                          </a:solidFill>
                        </a:rPr>
                        <a:t>the assassination of Y by X</a:t>
                      </a:r>
                    </a:p>
                    <a:p>
                      <a:r>
                        <a:rPr lang="en-US" sz="1600" dirty="0" smtClean="0">
                          <a:solidFill>
                            <a:schemeClr val="tx1"/>
                          </a:solidFill>
                        </a:rPr>
                        <a:t>of X, the assassin of Y</a:t>
                      </a:r>
                    </a:p>
                    <a:p>
                      <a:r>
                        <a:rPr lang="en-US" sz="1600" dirty="0" smtClean="0">
                          <a:solidFill>
                            <a:schemeClr val="tx1"/>
                          </a:solidFill>
                        </a:rPr>
                        <a:t>X assassinated Y in</a:t>
                      </a:r>
                    </a:p>
                    <a:p>
                      <a:r>
                        <a:rPr lang="en-US" sz="1600" dirty="0" smtClean="0">
                          <a:solidFill>
                            <a:schemeClr val="tx1"/>
                          </a:solidFill>
                        </a:rPr>
                        <a:t>X, the man who assassinated Y</a:t>
                      </a:r>
                    </a:p>
                    <a:p>
                      <a:r>
                        <a:rPr lang="en-US" sz="1600" dirty="0" smtClean="0">
                          <a:solidFill>
                            <a:schemeClr val="tx1"/>
                          </a:solidFill>
                        </a:rPr>
                        <a:t>Y's assassin, X</a:t>
                      </a:r>
                    </a:p>
                    <a:p>
                      <a:r>
                        <a:rPr lang="en-US" sz="1600" dirty="0" smtClean="0">
                          <a:solidFill>
                            <a:schemeClr val="tx1"/>
                          </a:solidFill>
                        </a:rPr>
                        <a:t>of Y's assassin X</a:t>
                      </a:r>
                    </a:p>
                    <a:p>
                      <a:r>
                        <a:rPr lang="en-US" sz="1600" dirty="0" smtClean="0">
                          <a:solidFill>
                            <a:schemeClr val="tx1"/>
                          </a:solidFill>
                        </a:rPr>
                        <a:t>of the assassination of Y by X</a:t>
                      </a:r>
                    </a:p>
                    <a:p>
                      <a:r>
                        <a:rPr lang="en-US" sz="1600" dirty="0" smtClean="0">
                          <a:solidFill>
                            <a:schemeClr val="tx1"/>
                          </a:solidFill>
                        </a:rPr>
                        <a:t>X shot and killed Y</a:t>
                      </a:r>
                    </a:p>
                    <a:p>
                      <a:r>
                        <a:rPr lang="en-US" sz="1600" dirty="0" smtClean="0">
                          <a:solidFill>
                            <a:schemeClr val="tx1"/>
                          </a:solidFill>
                        </a:rPr>
                        <a:t>Y was assassinated by X</a:t>
                      </a:r>
                    </a:p>
                    <a:p>
                      <a:r>
                        <a:rPr lang="en-US" sz="1600" dirty="0" smtClean="0">
                          <a:solidFill>
                            <a:schemeClr val="tx1"/>
                          </a:solidFill>
                        </a:rPr>
                        <a:t>named X assassinated Y</a:t>
                      </a:r>
                    </a:p>
                    <a:p>
                      <a:r>
                        <a:rPr lang="en-US" sz="1600" dirty="0" smtClean="0">
                          <a:solidFill>
                            <a:schemeClr val="tx1"/>
                          </a:solidFill>
                        </a:rPr>
                        <a:t>Y was shot by X</a:t>
                      </a:r>
                    </a:p>
                    <a:p>
                      <a:r>
                        <a:rPr lang="en-US" sz="1600" dirty="0" smtClean="0">
                          <a:solidFill>
                            <a:schemeClr val="tx1"/>
                          </a:solidFill>
                        </a:rPr>
                        <a:t>X to assassinate Y</a:t>
                      </a:r>
                      <a:endParaRPr lang="en-US" sz="16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600" dirty="0" smtClean="0">
                          <a:solidFill>
                            <a:schemeClr val="tx1"/>
                          </a:solidFill>
                        </a:rPr>
                        <a:t>X, the assassin of Y</a:t>
                      </a:r>
                    </a:p>
                    <a:p>
                      <a:r>
                        <a:rPr lang="en-US" sz="1600" dirty="0" smtClean="0">
                          <a:solidFill>
                            <a:schemeClr val="tx1"/>
                          </a:solidFill>
                        </a:rPr>
                        <a:t>X assassinated Y</a:t>
                      </a:r>
                    </a:p>
                    <a:p>
                      <a:r>
                        <a:rPr lang="en-US" sz="1600" dirty="0" smtClean="0">
                          <a:solidFill>
                            <a:schemeClr val="tx1"/>
                          </a:solidFill>
                        </a:rPr>
                        <a:t>assassination of Y by X</a:t>
                      </a:r>
                    </a:p>
                    <a:p>
                      <a:r>
                        <a:rPr lang="en-US" sz="1600" dirty="0" smtClean="0">
                          <a:solidFill>
                            <a:schemeClr val="tx1"/>
                          </a:solidFill>
                        </a:rPr>
                        <a:t>Y was shot by X</a:t>
                      </a:r>
                    </a:p>
                    <a:p>
                      <a:r>
                        <a:rPr lang="en-US" sz="1600" dirty="0" smtClean="0">
                          <a:solidFill>
                            <a:schemeClr val="tx1"/>
                          </a:solidFill>
                        </a:rPr>
                        <a:t>X, who killed Y</a:t>
                      </a:r>
                    </a:p>
                    <a:p>
                      <a:r>
                        <a:rPr lang="en-US" sz="1600" dirty="0" smtClean="0">
                          <a:solidFill>
                            <a:schemeClr val="tx1"/>
                          </a:solidFill>
                        </a:rPr>
                        <a:t>the assassination of Y by X</a:t>
                      </a:r>
                    </a:p>
                    <a:p>
                      <a:r>
                        <a:rPr lang="en-US" sz="1600" dirty="0" smtClean="0">
                          <a:solidFill>
                            <a:schemeClr val="tx1"/>
                          </a:solidFill>
                        </a:rPr>
                        <a:t>X assassinated Y in</a:t>
                      </a:r>
                    </a:p>
                    <a:p>
                      <a:r>
                        <a:rPr lang="en-US" sz="1600" dirty="0" smtClean="0">
                          <a:solidFill>
                            <a:schemeClr val="tx1"/>
                          </a:solidFill>
                        </a:rPr>
                        <a:t>X tells his version of Y</a:t>
                      </a:r>
                    </a:p>
                    <a:p>
                      <a:r>
                        <a:rPr lang="en-US" sz="1600" dirty="0" smtClean="0">
                          <a:solidFill>
                            <a:schemeClr val="tx1"/>
                          </a:solidFill>
                        </a:rPr>
                        <a:t>X shoot Y</a:t>
                      </a:r>
                    </a:p>
                    <a:p>
                      <a:r>
                        <a:rPr lang="en-US" sz="1600" dirty="0" smtClean="0">
                          <a:solidFill>
                            <a:schemeClr val="tx1"/>
                          </a:solidFill>
                        </a:rPr>
                        <a:t>X murdered Y</a:t>
                      </a:r>
                    </a:p>
                    <a:p>
                      <a:r>
                        <a:rPr lang="en-US" sz="1600" dirty="0" smtClean="0">
                          <a:solidFill>
                            <a:schemeClr val="tx1"/>
                          </a:solidFill>
                        </a:rPr>
                        <a:t>Y's killer, X</a:t>
                      </a:r>
                    </a:p>
                    <a:p>
                      <a:r>
                        <a:rPr lang="en-US" sz="1600" dirty="0" smtClean="0">
                          <a:solidFill>
                            <a:schemeClr val="tx1"/>
                          </a:solidFill>
                        </a:rPr>
                        <a:t>Y, at the theatre after X</a:t>
                      </a:r>
                    </a:p>
                    <a:p>
                      <a:r>
                        <a:rPr lang="en-US" sz="1600" dirty="0" smtClean="0">
                          <a:solidFill>
                            <a:schemeClr val="tx1"/>
                          </a:solidFill>
                        </a:rPr>
                        <a:t>Y, push X to his breaking point</a:t>
                      </a:r>
                    </a:p>
                    <a:p>
                      <a:r>
                        <a:rPr lang="en-US" sz="1600" dirty="0" smtClean="0">
                          <a:solidFill>
                            <a:schemeClr val="tx1"/>
                          </a:solidFill>
                        </a:rPr>
                        <a:t>X to assassinate Y</a:t>
                      </a:r>
                    </a:p>
                    <a:p>
                      <a:r>
                        <a:rPr lang="en-US" sz="1600" dirty="0" smtClean="0">
                          <a:solidFill>
                            <a:schemeClr val="tx1"/>
                          </a:solidFill>
                        </a:rPr>
                        <a:t>of X, the assassin of Y</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600" dirty="0" smtClean="0">
                          <a:solidFill>
                            <a:schemeClr val="tx1"/>
                          </a:solidFill>
                        </a:rPr>
                        <a:t>X, the assassin of Y</a:t>
                      </a:r>
                    </a:p>
                    <a:p>
                      <a:r>
                        <a:rPr lang="en-US" sz="1600" dirty="0" smtClean="0">
                          <a:solidFill>
                            <a:schemeClr val="tx1"/>
                          </a:solidFill>
                        </a:rPr>
                        <a:t>X, who killed Y</a:t>
                      </a:r>
                    </a:p>
                    <a:p>
                      <a:r>
                        <a:rPr lang="en-US" sz="1600" dirty="0" smtClean="0">
                          <a:solidFill>
                            <a:schemeClr val="tx1"/>
                          </a:solidFill>
                        </a:rPr>
                        <a:t>Y was shot by X</a:t>
                      </a:r>
                    </a:p>
                    <a:p>
                      <a:r>
                        <a:rPr lang="en-US" sz="1600" dirty="0" smtClean="0">
                          <a:solidFill>
                            <a:schemeClr val="tx1"/>
                          </a:solidFill>
                        </a:rPr>
                        <a:t>X tells his version of Y</a:t>
                      </a:r>
                    </a:p>
                    <a:p>
                      <a:r>
                        <a:rPr lang="en-US" sz="1600" dirty="0" smtClean="0">
                          <a:solidFill>
                            <a:schemeClr val="tx1"/>
                          </a:solidFill>
                        </a:rPr>
                        <a:t>X shoot Y</a:t>
                      </a:r>
                    </a:p>
                    <a:p>
                      <a:r>
                        <a:rPr lang="en-US" sz="1600" dirty="0" smtClean="0">
                          <a:solidFill>
                            <a:schemeClr val="tx1"/>
                          </a:solidFill>
                        </a:rPr>
                        <a:t>X murdered Y</a:t>
                      </a:r>
                    </a:p>
                    <a:p>
                      <a:r>
                        <a:rPr lang="en-US" sz="1600" dirty="0" smtClean="0">
                          <a:solidFill>
                            <a:schemeClr val="tx1"/>
                          </a:solidFill>
                        </a:rPr>
                        <a:t>Y's killer, X</a:t>
                      </a:r>
                    </a:p>
                    <a:p>
                      <a:r>
                        <a:rPr lang="en-US" sz="1600" dirty="0" smtClean="0">
                          <a:solidFill>
                            <a:schemeClr val="tx1"/>
                          </a:solidFill>
                        </a:rPr>
                        <a:t>Y, at the theatre after X</a:t>
                      </a:r>
                    </a:p>
                    <a:p>
                      <a:r>
                        <a:rPr lang="en-US" sz="1600" dirty="0" smtClean="0">
                          <a:solidFill>
                            <a:schemeClr val="tx1"/>
                          </a:solidFill>
                        </a:rPr>
                        <a:t>Y, push X to his breaking point</a:t>
                      </a:r>
                    </a:p>
                    <a:p>
                      <a:r>
                        <a:rPr lang="en-US" sz="1600" dirty="0" smtClean="0">
                          <a:solidFill>
                            <a:schemeClr val="tx1"/>
                          </a:solidFill>
                        </a:rPr>
                        <a:t>X assassinated Y</a:t>
                      </a:r>
                    </a:p>
                    <a:p>
                      <a:r>
                        <a:rPr lang="en-US" sz="1600" dirty="0" smtClean="0">
                          <a:solidFill>
                            <a:schemeClr val="tx1"/>
                          </a:solidFill>
                        </a:rPr>
                        <a:t>assassination of Y by X</a:t>
                      </a:r>
                    </a:p>
                    <a:p>
                      <a:r>
                        <a:rPr lang="en-US" sz="1600" dirty="0" smtClean="0">
                          <a:solidFill>
                            <a:schemeClr val="tx1"/>
                          </a:solidFill>
                        </a:rPr>
                        <a:t>X to assassinate Y</a:t>
                      </a:r>
                    </a:p>
                    <a:p>
                      <a:r>
                        <a:rPr lang="en-US" sz="1600" dirty="0" smtClean="0">
                          <a:solidFill>
                            <a:schemeClr val="tx1"/>
                          </a:solidFill>
                        </a:rPr>
                        <a:t>X kills Y</a:t>
                      </a:r>
                    </a:p>
                    <a:p>
                      <a:r>
                        <a:rPr lang="en-US" sz="1600" dirty="0" smtClean="0">
                          <a:solidFill>
                            <a:schemeClr val="tx1"/>
                          </a:solidFill>
                        </a:rPr>
                        <a:t>of X shooting Y</a:t>
                      </a:r>
                    </a:p>
                    <a:p>
                      <a:r>
                        <a:rPr lang="en-US" sz="1600" dirty="0" smtClean="0">
                          <a:solidFill>
                            <a:schemeClr val="tx1"/>
                          </a:solidFill>
                        </a:rPr>
                        <a:t>X assassinated Y in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graphicFrame>
        <p:nvGraphicFramePr>
          <p:cNvPr id="26626" name="Object 2"/>
          <p:cNvGraphicFramePr>
            <a:graphicFrameLocks noChangeAspect="1"/>
          </p:cNvGraphicFramePr>
          <p:nvPr/>
        </p:nvGraphicFramePr>
        <p:xfrm>
          <a:off x="457200" y="1337767"/>
          <a:ext cx="762001" cy="395224"/>
        </p:xfrm>
        <a:graphic>
          <a:graphicData uri="http://schemas.openxmlformats.org/presentationml/2006/ole">
            <p:oleObj spid="_x0000_s126978" name="Equation" r:id="rId4" imgW="342720" imgH="177480" progId="Equation.3">
              <p:embed/>
            </p:oleObj>
          </a:graphicData>
        </a:graphic>
      </p:graphicFrame>
      <p:graphicFrame>
        <p:nvGraphicFramePr>
          <p:cNvPr id="9" name="Object 2"/>
          <p:cNvGraphicFramePr>
            <a:graphicFrameLocks noChangeAspect="1"/>
          </p:cNvGraphicFramePr>
          <p:nvPr/>
        </p:nvGraphicFramePr>
        <p:xfrm>
          <a:off x="3270250" y="1338263"/>
          <a:ext cx="1073150" cy="395287"/>
        </p:xfrm>
        <a:graphic>
          <a:graphicData uri="http://schemas.openxmlformats.org/presentationml/2006/ole">
            <p:oleObj spid="_x0000_s126979" name="Equation" r:id="rId5" imgW="482400" imgH="177480" progId="Equation.3">
              <p:embed/>
            </p:oleObj>
          </a:graphicData>
        </a:graphic>
      </p:graphicFrame>
      <p:graphicFrame>
        <p:nvGraphicFramePr>
          <p:cNvPr id="10" name="Object 2"/>
          <p:cNvGraphicFramePr>
            <a:graphicFrameLocks noChangeAspect="1"/>
          </p:cNvGraphicFramePr>
          <p:nvPr/>
        </p:nvGraphicFramePr>
        <p:xfrm>
          <a:off x="6118225" y="1338263"/>
          <a:ext cx="1044575" cy="395287"/>
        </p:xfrm>
        <a:graphic>
          <a:graphicData uri="http://schemas.openxmlformats.org/presentationml/2006/ole">
            <p:oleObj spid="_x0000_s126980" name="Equation" r:id="rId6" imgW="469800" imgH="177480" progId="Equation.3">
              <p:embed/>
            </p:oleObj>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 y="258762"/>
            <a:ext cx="8610600" cy="808038"/>
          </a:xfrm>
        </p:spPr>
        <p:txBody>
          <a:bodyPr/>
          <a:lstStyle/>
          <a:p>
            <a:r>
              <a:rPr lang="en-US" dirty="0" smtClean="0"/>
              <a:t>Acquired Paraphrases: </a:t>
            </a:r>
            <a:r>
              <a:rPr lang="en-US" i="1" dirty="0" smtClean="0"/>
              <a:t>killed</a:t>
            </a:r>
            <a:endParaRPr lang="en-US" i="1" dirty="0"/>
          </a:p>
        </p:txBody>
      </p:sp>
      <p:sp>
        <p:nvSpPr>
          <p:cNvPr id="4" name="Date Placeholder 3"/>
          <p:cNvSpPr>
            <a:spLocks noGrp="1"/>
          </p:cNvSpPr>
          <p:nvPr>
            <p:ph type="dt" sz="half" idx="10"/>
          </p:nvPr>
        </p:nvSpPr>
        <p:spPr/>
        <p:txBody>
          <a:bodyPr/>
          <a:lstStyle/>
          <a:p>
            <a:pPr>
              <a:defRPr/>
            </a:pPr>
            <a:r>
              <a:rPr lang="en-US" altLang="ja-JP" dirty="0"/>
              <a:t>LREC 2012, May 24</a:t>
            </a:r>
            <a:r>
              <a:rPr lang="en-US" altLang="ja-JP" baseline="30000" dirty="0"/>
              <a:t>th</a:t>
            </a:r>
            <a:r>
              <a:rPr lang="en-US" altLang="ja-JP" dirty="0"/>
              <a:t>, 2012</a:t>
            </a:r>
          </a:p>
        </p:txBody>
      </p:sp>
      <p:sp>
        <p:nvSpPr>
          <p:cNvPr id="5" name="Slide Number Placeholder 4"/>
          <p:cNvSpPr>
            <a:spLocks noGrp="1"/>
          </p:cNvSpPr>
          <p:nvPr>
            <p:ph type="sldNum" sz="quarter" idx="11"/>
          </p:nvPr>
        </p:nvSpPr>
        <p:spPr/>
        <p:txBody>
          <a:bodyPr/>
          <a:lstStyle/>
          <a:p>
            <a:pPr>
              <a:defRPr/>
            </a:pPr>
            <a:fld id="{51819DF2-A324-415D-B3D8-F344AD0BFA0D}" type="slidenum">
              <a:rPr lang="ja-JP" altLang="en-US" smtClean="0"/>
              <a:pPr>
                <a:defRPr/>
              </a:pPr>
              <a:t>33</a:t>
            </a:fld>
            <a:endParaRPr lang="en-US" altLang="ja-JP"/>
          </a:p>
        </p:txBody>
      </p:sp>
      <p:sp>
        <p:nvSpPr>
          <p:cNvPr id="6" name="Footer Placeholder 5"/>
          <p:cNvSpPr>
            <a:spLocks noGrp="1"/>
          </p:cNvSpPr>
          <p:nvPr>
            <p:ph type="ftr" sz="quarter" idx="12"/>
          </p:nvPr>
        </p:nvSpPr>
        <p:spPr/>
        <p:txBody>
          <a:bodyPr/>
          <a:lstStyle/>
          <a:p>
            <a:pPr>
              <a:defRPr/>
            </a:pPr>
            <a:endParaRPr lang="ja-JP" altLang="en-US"/>
          </a:p>
        </p:txBody>
      </p:sp>
      <p:graphicFrame>
        <p:nvGraphicFramePr>
          <p:cNvPr id="8" name="Table 7"/>
          <p:cNvGraphicFramePr>
            <a:graphicFrameLocks noGrp="1"/>
          </p:cNvGraphicFramePr>
          <p:nvPr/>
        </p:nvGraphicFramePr>
        <p:xfrm>
          <a:off x="381000" y="1854200"/>
          <a:ext cx="8534400" cy="3784600"/>
        </p:xfrm>
        <a:graphic>
          <a:graphicData uri="http://schemas.openxmlformats.org/drawingml/2006/table">
            <a:tbl>
              <a:tblPr firstRow="1" bandRow="1">
                <a:tableStyleId>{5C22544A-7EE6-4342-B048-85BDC9FD1C3A}</a:tableStyleId>
              </a:tblPr>
              <a:tblGrid>
                <a:gridCol w="2870899"/>
                <a:gridCol w="2870899"/>
                <a:gridCol w="2792602"/>
              </a:tblGrid>
              <a:tr h="3784600">
                <a:tc>
                  <a:txBody>
                    <a:bodyPr/>
                    <a:lstStyle/>
                    <a:p>
                      <a:r>
                        <a:rPr lang="en-US" sz="1600" dirty="0" smtClean="0">
                          <a:solidFill>
                            <a:schemeClr val="bg1">
                              <a:lumMod val="65000"/>
                            </a:schemeClr>
                          </a:solidFill>
                        </a:rPr>
                        <a:t>X, the assassin of Y</a:t>
                      </a:r>
                    </a:p>
                    <a:p>
                      <a:r>
                        <a:rPr lang="en-US" sz="1600" dirty="0" smtClean="0">
                          <a:solidFill>
                            <a:schemeClr val="bg1">
                              <a:lumMod val="65000"/>
                            </a:schemeClr>
                          </a:solidFill>
                        </a:rPr>
                        <a:t>assassination of Y by X</a:t>
                      </a:r>
                    </a:p>
                    <a:p>
                      <a:r>
                        <a:rPr lang="en-US" sz="1600" dirty="0" smtClean="0">
                          <a:solidFill>
                            <a:schemeClr val="bg1">
                              <a:lumMod val="65000"/>
                            </a:schemeClr>
                          </a:solidFill>
                        </a:rPr>
                        <a:t>X assassinated Y</a:t>
                      </a:r>
                    </a:p>
                    <a:p>
                      <a:r>
                        <a:rPr lang="en-US" sz="1600" dirty="0" smtClean="0">
                          <a:solidFill>
                            <a:schemeClr val="bg1">
                              <a:lumMod val="65000"/>
                            </a:schemeClr>
                          </a:solidFill>
                        </a:rPr>
                        <a:t>the assassination of Y by X</a:t>
                      </a:r>
                    </a:p>
                    <a:p>
                      <a:r>
                        <a:rPr lang="en-US" sz="1600" dirty="0" smtClean="0">
                          <a:solidFill>
                            <a:schemeClr val="bg1">
                              <a:lumMod val="65000"/>
                            </a:schemeClr>
                          </a:solidFill>
                        </a:rPr>
                        <a:t>of X, the assassin of Y</a:t>
                      </a:r>
                    </a:p>
                    <a:p>
                      <a:r>
                        <a:rPr lang="en-US" sz="1600" dirty="0" smtClean="0">
                          <a:solidFill>
                            <a:schemeClr val="bg1">
                              <a:lumMod val="65000"/>
                            </a:schemeClr>
                          </a:solidFill>
                        </a:rPr>
                        <a:t>X assassinated Y in</a:t>
                      </a:r>
                    </a:p>
                    <a:p>
                      <a:r>
                        <a:rPr lang="en-US" sz="1600" dirty="0" smtClean="0">
                          <a:solidFill>
                            <a:schemeClr val="bg1">
                              <a:lumMod val="65000"/>
                            </a:schemeClr>
                          </a:solidFill>
                        </a:rPr>
                        <a:t>X, the man who assassinated Y</a:t>
                      </a:r>
                    </a:p>
                    <a:p>
                      <a:r>
                        <a:rPr lang="en-US" sz="1600" dirty="0" smtClean="0">
                          <a:solidFill>
                            <a:schemeClr val="bg1">
                              <a:lumMod val="65000"/>
                            </a:schemeClr>
                          </a:solidFill>
                        </a:rPr>
                        <a:t>Y's assassin, X</a:t>
                      </a:r>
                    </a:p>
                    <a:p>
                      <a:r>
                        <a:rPr lang="en-US" sz="1600" dirty="0" smtClean="0">
                          <a:solidFill>
                            <a:schemeClr val="bg1">
                              <a:lumMod val="65000"/>
                            </a:schemeClr>
                          </a:solidFill>
                        </a:rPr>
                        <a:t>of Y's assassin X</a:t>
                      </a:r>
                    </a:p>
                    <a:p>
                      <a:r>
                        <a:rPr lang="en-US" sz="1600" dirty="0" smtClean="0">
                          <a:solidFill>
                            <a:schemeClr val="bg1">
                              <a:lumMod val="65000"/>
                            </a:schemeClr>
                          </a:solidFill>
                        </a:rPr>
                        <a:t>of the assassination of Y by X</a:t>
                      </a:r>
                    </a:p>
                    <a:p>
                      <a:r>
                        <a:rPr lang="en-US" sz="1600" dirty="0" smtClean="0">
                          <a:solidFill>
                            <a:schemeClr val="tx1"/>
                          </a:solidFill>
                        </a:rPr>
                        <a:t>X </a:t>
                      </a:r>
                      <a:r>
                        <a:rPr lang="en-US" sz="1600" dirty="0" smtClean="0">
                          <a:solidFill>
                            <a:srgbClr val="C00000"/>
                          </a:solidFill>
                        </a:rPr>
                        <a:t>shot and killed</a:t>
                      </a:r>
                      <a:r>
                        <a:rPr lang="en-US" sz="1600" dirty="0" smtClean="0">
                          <a:solidFill>
                            <a:schemeClr val="tx1"/>
                          </a:solidFill>
                        </a:rPr>
                        <a:t> Y</a:t>
                      </a:r>
                    </a:p>
                    <a:p>
                      <a:r>
                        <a:rPr lang="en-US" sz="1600" dirty="0" smtClean="0">
                          <a:solidFill>
                            <a:schemeClr val="bg1">
                              <a:lumMod val="65000"/>
                            </a:schemeClr>
                          </a:solidFill>
                        </a:rPr>
                        <a:t>Y was assassinated by X</a:t>
                      </a:r>
                    </a:p>
                    <a:p>
                      <a:r>
                        <a:rPr lang="en-US" sz="1600" dirty="0" smtClean="0">
                          <a:solidFill>
                            <a:schemeClr val="bg1">
                              <a:lumMod val="65000"/>
                            </a:schemeClr>
                          </a:solidFill>
                        </a:rPr>
                        <a:t>named X assassinated Y</a:t>
                      </a:r>
                    </a:p>
                    <a:p>
                      <a:r>
                        <a:rPr lang="en-US" sz="1600" dirty="0" smtClean="0">
                          <a:solidFill>
                            <a:schemeClr val="tx1"/>
                          </a:solidFill>
                        </a:rPr>
                        <a:t>Y </a:t>
                      </a:r>
                      <a:r>
                        <a:rPr lang="en-US" sz="1600" dirty="0" smtClean="0">
                          <a:solidFill>
                            <a:srgbClr val="C00000"/>
                          </a:solidFill>
                        </a:rPr>
                        <a:t>was shot by </a:t>
                      </a:r>
                      <a:r>
                        <a:rPr lang="en-US" sz="1600" dirty="0" smtClean="0">
                          <a:solidFill>
                            <a:schemeClr val="tx1"/>
                          </a:solidFill>
                        </a:rPr>
                        <a:t>X</a:t>
                      </a:r>
                    </a:p>
                    <a:p>
                      <a:r>
                        <a:rPr lang="en-US" sz="1600" dirty="0" smtClean="0">
                          <a:solidFill>
                            <a:schemeClr val="bg1">
                              <a:lumMod val="65000"/>
                            </a:schemeClr>
                          </a:solidFill>
                        </a:rPr>
                        <a:t>X to assassinate Y</a:t>
                      </a:r>
                      <a:endParaRPr lang="en-US" sz="1600" dirty="0">
                        <a:solidFill>
                          <a:schemeClr val="bg1">
                            <a:lumMod val="65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600" dirty="0" smtClean="0">
                          <a:solidFill>
                            <a:schemeClr val="bg1">
                              <a:lumMod val="65000"/>
                            </a:schemeClr>
                          </a:solidFill>
                        </a:rPr>
                        <a:t>X, the assassin of Y</a:t>
                      </a:r>
                    </a:p>
                    <a:p>
                      <a:r>
                        <a:rPr lang="en-US" sz="1600" dirty="0" smtClean="0">
                          <a:solidFill>
                            <a:schemeClr val="bg1">
                              <a:lumMod val="65000"/>
                            </a:schemeClr>
                          </a:solidFill>
                        </a:rPr>
                        <a:t>X assassinated Y</a:t>
                      </a:r>
                    </a:p>
                    <a:p>
                      <a:r>
                        <a:rPr lang="en-US" sz="1600" dirty="0" smtClean="0">
                          <a:solidFill>
                            <a:schemeClr val="bg1">
                              <a:lumMod val="65000"/>
                            </a:schemeClr>
                          </a:solidFill>
                        </a:rPr>
                        <a:t>assassination of Y by X</a:t>
                      </a:r>
                    </a:p>
                    <a:p>
                      <a:r>
                        <a:rPr lang="en-US" sz="1600" dirty="0" smtClean="0">
                          <a:solidFill>
                            <a:schemeClr val="tx1"/>
                          </a:solidFill>
                        </a:rPr>
                        <a:t>Y </a:t>
                      </a:r>
                      <a:r>
                        <a:rPr lang="en-US" sz="1600" dirty="0" smtClean="0">
                          <a:solidFill>
                            <a:srgbClr val="C00000"/>
                          </a:solidFill>
                        </a:rPr>
                        <a:t>was shot by</a:t>
                      </a:r>
                      <a:r>
                        <a:rPr lang="en-US" sz="1600" dirty="0" smtClean="0">
                          <a:solidFill>
                            <a:schemeClr val="tx1"/>
                          </a:solidFill>
                        </a:rPr>
                        <a:t> X</a:t>
                      </a:r>
                    </a:p>
                    <a:p>
                      <a:r>
                        <a:rPr lang="en-US" sz="1600" dirty="0" smtClean="0">
                          <a:solidFill>
                            <a:schemeClr val="tx1"/>
                          </a:solidFill>
                        </a:rPr>
                        <a:t>X</a:t>
                      </a:r>
                      <a:r>
                        <a:rPr lang="en-US" sz="1600" dirty="0" smtClean="0">
                          <a:solidFill>
                            <a:srgbClr val="C00000"/>
                          </a:solidFill>
                        </a:rPr>
                        <a:t>, who killed</a:t>
                      </a:r>
                      <a:r>
                        <a:rPr lang="en-US" sz="1600" dirty="0" smtClean="0">
                          <a:solidFill>
                            <a:schemeClr val="tx1"/>
                          </a:solidFill>
                        </a:rPr>
                        <a:t> Y</a:t>
                      </a:r>
                    </a:p>
                    <a:p>
                      <a:r>
                        <a:rPr lang="en-US" sz="1600" dirty="0" smtClean="0">
                          <a:solidFill>
                            <a:schemeClr val="bg1">
                              <a:lumMod val="65000"/>
                            </a:schemeClr>
                          </a:solidFill>
                        </a:rPr>
                        <a:t>the assassination of Y by X</a:t>
                      </a:r>
                    </a:p>
                    <a:p>
                      <a:r>
                        <a:rPr lang="en-US" sz="1600" dirty="0" smtClean="0">
                          <a:solidFill>
                            <a:schemeClr val="bg1">
                              <a:lumMod val="65000"/>
                            </a:schemeClr>
                          </a:solidFill>
                        </a:rPr>
                        <a:t>X assassinated Y in</a:t>
                      </a:r>
                    </a:p>
                    <a:p>
                      <a:r>
                        <a:rPr lang="en-US" sz="1600" dirty="0" smtClean="0">
                          <a:solidFill>
                            <a:schemeClr val="tx1"/>
                          </a:solidFill>
                        </a:rPr>
                        <a:t>X tells his version of Y</a:t>
                      </a:r>
                    </a:p>
                    <a:p>
                      <a:r>
                        <a:rPr lang="en-US" sz="1600" dirty="0" smtClean="0">
                          <a:solidFill>
                            <a:schemeClr val="tx1"/>
                          </a:solidFill>
                        </a:rPr>
                        <a:t>X </a:t>
                      </a:r>
                      <a:r>
                        <a:rPr lang="en-US" sz="1600" dirty="0" smtClean="0">
                          <a:solidFill>
                            <a:srgbClr val="C00000"/>
                          </a:solidFill>
                        </a:rPr>
                        <a:t>shoot </a:t>
                      </a:r>
                      <a:r>
                        <a:rPr lang="en-US" sz="1600" dirty="0" smtClean="0">
                          <a:solidFill>
                            <a:schemeClr val="tx1"/>
                          </a:solidFill>
                        </a:rPr>
                        <a:t>Y</a:t>
                      </a:r>
                      <a:endParaRPr lang="en-US" sz="1600" dirty="0" smtClean="0">
                        <a:solidFill>
                          <a:schemeClr val="tx1"/>
                        </a:solidFill>
                      </a:endParaRPr>
                    </a:p>
                    <a:p>
                      <a:r>
                        <a:rPr lang="en-US" sz="1600" dirty="0" smtClean="0">
                          <a:solidFill>
                            <a:schemeClr val="tx1"/>
                          </a:solidFill>
                        </a:rPr>
                        <a:t>X </a:t>
                      </a:r>
                      <a:r>
                        <a:rPr lang="en-US" sz="1600" dirty="0" smtClean="0">
                          <a:solidFill>
                            <a:srgbClr val="C00000"/>
                          </a:solidFill>
                        </a:rPr>
                        <a:t>murdered </a:t>
                      </a:r>
                      <a:r>
                        <a:rPr lang="en-US" sz="1600" dirty="0" smtClean="0">
                          <a:solidFill>
                            <a:schemeClr val="tx1"/>
                          </a:solidFill>
                        </a:rPr>
                        <a:t>Y</a:t>
                      </a:r>
                    </a:p>
                    <a:p>
                      <a:r>
                        <a:rPr lang="en-US" sz="1600" dirty="0" smtClean="0">
                          <a:solidFill>
                            <a:schemeClr val="tx1"/>
                          </a:solidFill>
                        </a:rPr>
                        <a:t>Y</a:t>
                      </a:r>
                      <a:r>
                        <a:rPr lang="en-US" sz="1600" dirty="0" smtClean="0">
                          <a:solidFill>
                            <a:srgbClr val="C00000"/>
                          </a:solidFill>
                        </a:rPr>
                        <a:t>'s killer, </a:t>
                      </a:r>
                      <a:r>
                        <a:rPr lang="en-US" sz="1600" dirty="0" smtClean="0">
                          <a:solidFill>
                            <a:schemeClr val="tx1"/>
                          </a:solidFill>
                        </a:rPr>
                        <a:t>X</a:t>
                      </a:r>
                    </a:p>
                    <a:p>
                      <a:r>
                        <a:rPr lang="en-US" sz="1600" dirty="0" smtClean="0">
                          <a:solidFill>
                            <a:schemeClr val="tx1"/>
                          </a:solidFill>
                        </a:rPr>
                        <a:t>Y, at the theatre after X</a:t>
                      </a:r>
                    </a:p>
                    <a:p>
                      <a:r>
                        <a:rPr lang="en-US" sz="1600" dirty="0" smtClean="0">
                          <a:solidFill>
                            <a:schemeClr val="tx1"/>
                          </a:solidFill>
                        </a:rPr>
                        <a:t>Y, push X to his breaking point</a:t>
                      </a:r>
                    </a:p>
                    <a:p>
                      <a:r>
                        <a:rPr lang="en-US" sz="1600" dirty="0" smtClean="0">
                          <a:solidFill>
                            <a:schemeClr val="bg1">
                              <a:lumMod val="65000"/>
                            </a:schemeClr>
                          </a:solidFill>
                        </a:rPr>
                        <a:t>X to assassinate Y</a:t>
                      </a:r>
                    </a:p>
                    <a:p>
                      <a:r>
                        <a:rPr lang="en-US" sz="1600" dirty="0" smtClean="0">
                          <a:solidFill>
                            <a:schemeClr val="bg1">
                              <a:lumMod val="65000"/>
                            </a:schemeClr>
                          </a:solidFill>
                        </a:rPr>
                        <a:t>of X, the assassin of Y</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600" dirty="0" smtClean="0">
                          <a:solidFill>
                            <a:schemeClr val="bg1">
                              <a:lumMod val="65000"/>
                            </a:schemeClr>
                          </a:solidFill>
                        </a:rPr>
                        <a:t>X, the assassin of Y</a:t>
                      </a:r>
                    </a:p>
                    <a:p>
                      <a:r>
                        <a:rPr lang="en-US" sz="1600" dirty="0" smtClean="0">
                          <a:solidFill>
                            <a:schemeClr val="tx1"/>
                          </a:solidFill>
                        </a:rPr>
                        <a:t>X,</a:t>
                      </a:r>
                      <a:r>
                        <a:rPr lang="en-US" sz="1600" dirty="0" smtClean="0">
                          <a:solidFill>
                            <a:srgbClr val="C00000"/>
                          </a:solidFill>
                        </a:rPr>
                        <a:t> who killed </a:t>
                      </a:r>
                      <a:r>
                        <a:rPr lang="en-US" sz="1600" dirty="0" smtClean="0">
                          <a:solidFill>
                            <a:schemeClr val="tx1"/>
                          </a:solidFill>
                        </a:rPr>
                        <a:t>Y</a:t>
                      </a:r>
                    </a:p>
                    <a:p>
                      <a:r>
                        <a:rPr lang="en-US" sz="1600" dirty="0" smtClean="0">
                          <a:solidFill>
                            <a:schemeClr val="tx1"/>
                          </a:solidFill>
                        </a:rPr>
                        <a:t>Y </a:t>
                      </a:r>
                      <a:r>
                        <a:rPr lang="en-US" sz="1600" dirty="0" smtClean="0">
                          <a:solidFill>
                            <a:srgbClr val="C00000"/>
                          </a:solidFill>
                        </a:rPr>
                        <a:t>was shot by </a:t>
                      </a:r>
                      <a:r>
                        <a:rPr lang="en-US" sz="1600" dirty="0" smtClean="0">
                          <a:solidFill>
                            <a:schemeClr val="tx1"/>
                          </a:solidFill>
                        </a:rPr>
                        <a:t>X</a:t>
                      </a:r>
                    </a:p>
                    <a:p>
                      <a:r>
                        <a:rPr lang="en-US" sz="1600" dirty="0" smtClean="0">
                          <a:solidFill>
                            <a:schemeClr val="tx1"/>
                          </a:solidFill>
                        </a:rPr>
                        <a:t>X tells his version of Y</a:t>
                      </a:r>
                    </a:p>
                    <a:p>
                      <a:r>
                        <a:rPr lang="en-US" sz="1600" dirty="0" smtClean="0">
                          <a:solidFill>
                            <a:schemeClr val="tx1"/>
                          </a:solidFill>
                        </a:rPr>
                        <a:t>X </a:t>
                      </a:r>
                      <a:r>
                        <a:rPr lang="en-US" sz="1600" dirty="0" smtClean="0">
                          <a:solidFill>
                            <a:srgbClr val="C00000"/>
                          </a:solidFill>
                        </a:rPr>
                        <a:t>shoot </a:t>
                      </a:r>
                      <a:r>
                        <a:rPr lang="en-US" sz="1600" dirty="0" smtClean="0">
                          <a:solidFill>
                            <a:schemeClr val="tx1"/>
                          </a:solidFill>
                        </a:rPr>
                        <a:t>Y</a:t>
                      </a:r>
                    </a:p>
                    <a:p>
                      <a:r>
                        <a:rPr lang="en-US" sz="1600" dirty="0" smtClean="0">
                          <a:solidFill>
                            <a:schemeClr val="tx1"/>
                          </a:solidFill>
                        </a:rPr>
                        <a:t>X </a:t>
                      </a:r>
                      <a:r>
                        <a:rPr lang="en-US" sz="1600" dirty="0" smtClean="0">
                          <a:solidFill>
                            <a:srgbClr val="C00000"/>
                          </a:solidFill>
                        </a:rPr>
                        <a:t>murdered </a:t>
                      </a:r>
                      <a:r>
                        <a:rPr lang="en-US" sz="1600" dirty="0" smtClean="0">
                          <a:solidFill>
                            <a:schemeClr val="tx1"/>
                          </a:solidFill>
                        </a:rPr>
                        <a:t>Y</a:t>
                      </a:r>
                    </a:p>
                    <a:p>
                      <a:r>
                        <a:rPr lang="en-US" sz="1600" dirty="0" smtClean="0">
                          <a:solidFill>
                            <a:schemeClr val="tx1"/>
                          </a:solidFill>
                        </a:rPr>
                        <a:t>Y</a:t>
                      </a:r>
                      <a:r>
                        <a:rPr lang="en-US" sz="1600" dirty="0" smtClean="0">
                          <a:solidFill>
                            <a:srgbClr val="C00000"/>
                          </a:solidFill>
                        </a:rPr>
                        <a:t>'s killer,</a:t>
                      </a:r>
                      <a:r>
                        <a:rPr lang="en-US" sz="1600" dirty="0" smtClean="0">
                          <a:solidFill>
                            <a:schemeClr val="tx1"/>
                          </a:solidFill>
                        </a:rPr>
                        <a:t> X</a:t>
                      </a:r>
                    </a:p>
                    <a:p>
                      <a:r>
                        <a:rPr lang="en-US" sz="1600" dirty="0" smtClean="0">
                          <a:solidFill>
                            <a:schemeClr val="tx1"/>
                          </a:solidFill>
                        </a:rPr>
                        <a:t>Y, at the theatre after X</a:t>
                      </a:r>
                    </a:p>
                    <a:p>
                      <a:r>
                        <a:rPr lang="en-US" sz="1600" dirty="0" smtClean="0">
                          <a:solidFill>
                            <a:schemeClr val="tx1"/>
                          </a:solidFill>
                        </a:rPr>
                        <a:t>Y, push X to his breaking point</a:t>
                      </a:r>
                    </a:p>
                    <a:p>
                      <a:r>
                        <a:rPr lang="en-US" sz="1600" dirty="0" smtClean="0">
                          <a:solidFill>
                            <a:schemeClr val="bg1">
                              <a:lumMod val="65000"/>
                            </a:schemeClr>
                          </a:solidFill>
                        </a:rPr>
                        <a:t>X assassinated Y</a:t>
                      </a:r>
                    </a:p>
                    <a:p>
                      <a:r>
                        <a:rPr lang="en-US" sz="1600" dirty="0" smtClean="0">
                          <a:solidFill>
                            <a:schemeClr val="bg1">
                              <a:lumMod val="65000"/>
                            </a:schemeClr>
                          </a:solidFill>
                        </a:rPr>
                        <a:t>assassination of Y by X</a:t>
                      </a:r>
                    </a:p>
                    <a:p>
                      <a:r>
                        <a:rPr lang="en-US" sz="1600" dirty="0" smtClean="0">
                          <a:solidFill>
                            <a:schemeClr val="bg1">
                              <a:lumMod val="65000"/>
                            </a:schemeClr>
                          </a:solidFill>
                        </a:rPr>
                        <a:t>X to assassinate Y</a:t>
                      </a:r>
                    </a:p>
                    <a:p>
                      <a:r>
                        <a:rPr lang="en-US" sz="1600" dirty="0" smtClean="0">
                          <a:solidFill>
                            <a:schemeClr val="tx1"/>
                          </a:solidFill>
                        </a:rPr>
                        <a:t>X </a:t>
                      </a:r>
                      <a:r>
                        <a:rPr lang="en-US" sz="1600" dirty="0" smtClean="0">
                          <a:solidFill>
                            <a:srgbClr val="C00000"/>
                          </a:solidFill>
                        </a:rPr>
                        <a:t>kills </a:t>
                      </a:r>
                      <a:r>
                        <a:rPr lang="en-US" sz="1600" dirty="0" smtClean="0">
                          <a:solidFill>
                            <a:schemeClr val="tx1"/>
                          </a:solidFill>
                        </a:rPr>
                        <a:t>Y</a:t>
                      </a:r>
                    </a:p>
                    <a:p>
                      <a:r>
                        <a:rPr lang="en-US" sz="1600" dirty="0" smtClean="0">
                          <a:solidFill>
                            <a:srgbClr val="C00000"/>
                          </a:solidFill>
                        </a:rPr>
                        <a:t>of</a:t>
                      </a:r>
                      <a:r>
                        <a:rPr lang="en-US" sz="1600" dirty="0" smtClean="0">
                          <a:solidFill>
                            <a:schemeClr val="tx1"/>
                          </a:solidFill>
                        </a:rPr>
                        <a:t> X </a:t>
                      </a:r>
                      <a:r>
                        <a:rPr lang="en-US" sz="1600" dirty="0" smtClean="0">
                          <a:solidFill>
                            <a:srgbClr val="C00000"/>
                          </a:solidFill>
                        </a:rPr>
                        <a:t>shooting </a:t>
                      </a:r>
                      <a:r>
                        <a:rPr lang="en-US" sz="1600" dirty="0" smtClean="0">
                          <a:solidFill>
                            <a:schemeClr val="tx1"/>
                          </a:solidFill>
                        </a:rPr>
                        <a:t>Y</a:t>
                      </a:r>
                    </a:p>
                    <a:p>
                      <a:r>
                        <a:rPr lang="en-US" sz="1600" dirty="0" smtClean="0">
                          <a:solidFill>
                            <a:schemeClr val="bg1">
                              <a:lumMod val="65000"/>
                            </a:schemeClr>
                          </a:solidFill>
                        </a:rPr>
                        <a:t>X assassinated Y in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graphicFrame>
        <p:nvGraphicFramePr>
          <p:cNvPr id="26626" name="Object 2"/>
          <p:cNvGraphicFramePr>
            <a:graphicFrameLocks noChangeAspect="1"/>
          </p:cNvGraphicFramePr>
          <p:nvPr/>
        </p:nvGraphicFramePr>
        <p:xfrm>
          <a:off x="457200" y="1337767"/>
          <a:ext cx="762001" cy="395224"/>
        </p:xfrm>
        <a:graphic>
          <a:graphicData uri="http://schemas.openxmlformats.org/presentationml/2006/ole">
            <p:oleObj spid="_x0000_s128002" name="Equation" r:id="rId4" imgW="342720" imgH="177480" progId="Equation.3">
              <p:embed/>
            </p:oleObj>
          </a:graphicData>
        </a:graphic>
      </p:graphicFrame>
      <p:graphicFrame>
        <p:nvGraphicFramePr>
          <p:cNvPr id="9" name="Object 2"/>
          <p:cNvGraphicFramePr>
            <a:graphicFrameLocks noChangeAspect="1"/>
          </p:cNvGraphicFramePr>
          <p:nvPr/>
        </p:nvGraphicFramePr>
        <p:xfrm>
          <a:off x="3270250" y="1338263"/>
          <a:ext cx="1073150" cy="395287"/>
        </p:xfrm>
        <a:graphic>
          <a:graphicData uri="http://schemas.openxmlformats.org/presentationml/2006/ole">
            <p:oleObj spid="_x0000_s128003" name="Equation" r:id="rId5" imgW="482400" imgH="177480" progId="Equation.3">
              <p:embed/>
            </p:oleObj>
          </a:graphicData>
        </a:graphic>
      </p:graphicFrame>
      <p:graphicFrame>
        <p:nvGraphicFramePr>
          <p:cNvPr id="10" name="Object 2"/>
          <p:cNvGraphicFramePr>
            <a:graphicFrameLocks noChangeAspect="1"/>
          </p:cNvGraphicFramePr>
          <p:nvPr/>
        </p:nvGraphicFramePr>
        <p:xfrm>
          <a:off x="6118225" y="1338263"/>
          <a:ext cx="1044575" cy="395287"/>
        </p:xfrm>
        <a:graphic>
          <a:graphicData uri="http://schemas.openxmlformats.org/presentationml/2006/ole">
            <p:oleObj spid="_x0000_s128004" name="Equation" r:id="rId6" imgW="469800" imgH="177480" progId="Equation.3">
              <p:embed/>
            </p:oleObj>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 y="258762"/>
            <a:ext cx="8610600" cy="808038"/>
          </a:xfrm>
        </p:spPr>
        <p:txBody>
          <a:bodyPr/>
          <a:lstStyle/>
          <a:p>
            <a:r>
              <a:rPr lang="en-US" dirty="0" smtClean="0"/>
              <a:t>Acquired Paraphrases: </a:t>
            </a:r>
            <a:r>
              <a:rPr lang="en-US" i="1" dirty="0" smtClean="0"/>
              <a:t>died-of</a:t>
            </a:r>
            <a:endParaRPr lang="en-US" i="1" dirty="0"/>
          </a:p>
        </p:txBody>
      </p:sp>
      <p:sp>
        <p:nvSpPr>
          <p:cNvPr id="4" name="Date Placeholder 3"/>
          <p:cNvSpPr>
            <a:spLocks noGrp="1"/>
          </p:cNvSpPr>
          <p:nvPr>
            <p:ph type="dt" sz="half" idx="10"/>
          </p:nvPr>
        </p:nvSpPr>
        <p:spPr/>
        <p:txBody>
          <a:bodyPr/>
          <a:lstStyle/>
          <a:p>
            <a:pPr>
              <a:defRPr/>
            </a:pPr>
            <a:r>
              <a:rPr lang="en-US" altLang="ja-JP" dirty="0"/>
              <a:t>LREC 2012, May 24</a:t>
            </a:r>
            <a:r>
              <a:rPr lang="en-US" altLang="ja-JP" baseline="30000" dirty="0"/>
              <a:t>th</a:t>
            </a:r>
            <a:r>
              <a:rPr lang="en-US" altLang="ja-JP" dirty="0"/>
              <a:t>, 2012</a:t>
            </a:r>
          </a:p>
        </p:txBody>
      </p:sp>
      <p:sp>
        <p:nvSpPr>
          <p:cNvPr id="5" name="Slide Number Placeholder 4"/>
          <p:cNvSpPr>
            <a:spLocks noGrp="1"/>
          </p:cNvSpPr>
          <p:nvPr>
            <p:ph type="sldNum" sz="quarter" idx="11"/>
          </p:nvPr>
        </p:nvSpPr>
        <p:spPr/>
        <p:txBody>
          <a:bodyPr/>
          <a:lstStyle/>
          <a:p>
            <a:pPr>
              <a:defRPr/>
            </a:pPr>
            <a:fld id="{51819DF2-A324-415D-B3D8-F344AD0BFA0D}" type="slidenum">
              <a:rPr lang="ja-JP" altLang="en-US" smtClean="0"/>
              <a:pPr>
                <a:defRPr/>
              </a:pPr>
              <a:t>34</a:t>
            </a:fld>
            <a:endParaRPr lang="en-US" altLang="ja-JP"/>
          </a:p>
        </p:txBody>
      </p:sp>
      <p:sp>
        <p:nvSpPr>
          <p:cNvPr id="6" name="Footer Placeholder 5"/>
          <p:cNvSpPr>
            <a:spLocks noGrp="1"/>
          </p:cNvSpPr>
          <p:nvPr>
            <p:ph type="ftr" sz="quarter" idx="12"/>
          </p:nvPr>
        </p:nvSpPr>
        <p:spPr/>
        <p:txBody>
          <a:bodyPr/>
          <a:lstStyle/>
          <a:p>
            <a:pPr>
              <a:defRPr/>
            </a:pPr>
            <a:endParaRPr lang="ja-JP" altLang="en-US"/>
          </a:p>
        </p:txBody>
      </p:sp>
      <p:graphicFrame>
        <p:nvGraphicFramePr>
          <p:cNvPr id="8" name="Table 7"/>
          <p:cNvGraphicFramePr>
            <a:graphicFrameLocks noGrp="1"/>
          </p:cNvGraphicFramePr>
          <p:nvPr/>
        </p:nvGraphicFramePr>
        <p:xfrm>
          <a:off x="228600" y="1854200"/>
          <a:ext cx="8686800" cy="3784600"/>
        </p:xfrm>
        <a:graphic>
          <a:graphicData uri="http://schemas.openxmlformats.org/drawingml/2006/table">
            <a:tbl>
              <a:tblPr firstRow="1" bandRow="1">
                <a:tableStyleId>{5C22544A-7EE6-4342-B048-85BDC9FD1C3A}</a:tableStyleId>
              </a:tblPr>
              <a:tblGrid>
                <a:gridCol w="2667000"/>
                <a:gridCol w="3124200"/>
                <a:gridCol w="2895600"/>
              </a:tblGrid>
              <a:tr h="3784600">
                <a:tc>
                  <a:txBody>
                    <a:bodyPr/>
                    <a:lstStyle/>
                    <a:p>
                      <a:r>
                        <a:rPr lang="en-US" sz="1600" dirty="0" smtClean="0">
                          <a:solidFill>
                            <a:schemeClr val="bg1">
                              <a:lumMod val="65000"/>
                            </a:schemeClr>
                          </a:solidFill>
                        </a:rPr>
                        <a:t>X died of Y</a:t>
                      </a:r>
                    </a:p>
                    <a:p>
                      <a:r>
                        <a:rPr lang="en-US" sz="1600" dirty="0" smtClean="0">
                          <a:solidFill>
                            <a:schemeClr val="bg1">
                              <a:lumMod val="65000"/>
                            </a:schemeClr>
                          </a:solidFill>
                        </a:rPr>
                        <a:t>X died of Y in</a:t>
                      </a:r>
                    </a:p>
                    <a:p>
                      <a:r>
                        <a:rPr lang="en-US" sz="1600" dirty="0" smtClean="0">
                          <a:solidFill>
                            <a:schemeClr val="bg1">
                              <a:lumMod val="65000"/>
                            </a:schemeClr>
                          </a:solidFill>
                        </a:rPr>
                        <a:t>X died of Y on</a:t>
                      </a:r>
                    </a:p>
                    <a:p>
                      <a:r>
                        <a:rPr lang="en-US" sz="1600" dirty="0" smtClean="0">
                          <a:solidFill>
                            <a:schemeClr val="bg1">
                              <a:lumMod val="65000"/>
                            </a:schemeClr>
                          </a:solidFill>
                        </a:rPr>
                        <a:t>X died of lung Y</a:t>
                      </a:r>
                    </a:p>
                    <a:p>
                      <a:r>
                        <a:rPr lang="en-US" sz="1600" dirty="0" smtClean="0">
                          <a:solidFill>
                            <a:schemeClr val="bg1">
                              <a:lumMod val="65000"/>
                            </a:schemeClr>
                          </a:solidFill>
                        </a:rPr>
                        <a:t>X died of lung Y in</a:t>
                      </a:r>
                    </a:p>
                    <a:p>
                      <a:r>
                        <a:rPr lang="en-US" sz="1600" dirty="0" smtClean="0">
                          <a:solidFill>
                            <a:schemeClr val="bg1">
                              <a:lumMod val="65000"/>
                            </a:schemeClr>
                          </a:solidFill>
                        </a:rPr>
                        <a:t>X died of lung Y on</a:t>
                      </a:r>
                    </a:p>
                    <a:p>
                      <a:r>
                        <a:rPr lang="en-US" sz="1600" dirty="0" smtClean="0">
                          <a:solidFill>
                            <a:schemeClr val="bg1">
                              <a:lumMod val="65000"/>
                            </a:schemeClr>
                          </a:solidFill>
                        </a:rPr>
                        <a:t>X died of Y in the</a:t>
                      </a:r>
                    </a:p>
                    <a:p>
                      <a:r>
                        <a:rPr lang="en-US" sz="1600" dirty="0" smtClean="0">
                          <a:solidFill>
                            <a:schemeClr val="bg1">
                              <a:lumMod val="65000"/>
                            </a:schemeClr>
                          </a:solidFill>
                        </a:rPr>
                        <a:t>X died of Y at</a:t>
                      </a:r>
                    </a:p>
                    <a:p>
                      <a:r>
                        <a:rPr lang="en-US" sz="1600" dirty="0" smtClean="0">
                          <a:solidFill>
                            <a:schemeClr val="bg1">
                              <a:lumMod val="65000"/>
                            </a:schemeClr>
                          </a:solidFill>
                        </a:rPr>
                        <a:t>X died of stomach Y</a:t>
                      </a:r>
                    </a:p>
                    <a:p>
                      <a:r>
                        <a:rPr lang="en-US" sz="1600" dirty="0" smtClean="0">
                          <a:solidFill>
                            <a:schemeClr val="bg1">
                              <a:lumMod val="65000"/>
                            </a:schemeClr>
                          </a:solidFill>
                        </a:rPr>
                        <a:t>X died of natural Y </a:t>
                      </a:r>
                    </a:p>
                    <a:p>
                      <a:r>
                        <a:rPr lang="en-US" sz="1600" dirty="0" smtClean="0">
                          <a:solidFill>
                            <a:schemeClr val="bg1">
                              <a:lumMod val="65000"/>
                            </a:schemeClr>
                          </a:solidFill>
                        </a:rPr>
                        <a:t>X died of breast Y in</a:t>
                      </a:r>
                    </a:p>
                    <a:p>
                      <a:r>
                        <a:rPr lang="en-US" sz="1600" dirty="0" smtClean="0">
                          <a:solidFill>
                            <a:schemeClr val="bg1">
                              <a:lumMod val="65000"/>
                            </a:schemeClr>
                          </a:solidFill>
                        </a:rPr>
                        <a:t>X died of a Y</a:t>
                      </a:r>
                    </a:p>
                    <a:p>
                      <a:r>
                        <a:rPr lang="en-US" sz="1600" dirty="0" smtClean="0">
                          <a:solidFill>
                            <a:schemeClr val="bg1">
                              <a:lumMod val="65000"/>
                            </a:schemeClr>
                          </a:solidFill>
                        </a:rPr>
                        <a:t>X died of Y in his</a:t>
                      </a:r>
                    </a:p>
                    <a:p>
                      <a:r>
                        <a:rPr lang="en-US" sz="1600" dirty="0" smtClean="0">
                          <a:solidFill>
                            <a:schemeClr val="tx1"/>
                          </a:solidFill>
                        </a:rPr>
                        <a:t>X </a:t>
                      </a:r>
                      <a:r>
                        <a:rPr lang="en-US" sz="1600" dirty="0" smtClean="0">
                          <a:solidFill>
                            <a:srgbClr val="C00000"/>
                          </a:solidFill>
                        </a:rPr>
                        <a:t>passed away from </a:t>
                      </a:r>
                      <a:r>
                        <a:rPr lang="en-US" sz="1600" dirty="0" smtClean="0">
                          <a:solidFill>
                            <a:schemeClr val="tx1"/>
                          </a:solidFill>
                        </a:rPr>
                        <a:t>Y</a:t>
                      </a:r>
                    </a:p>
                    <a:p>
                      <a:r>
                        <a:rPr lang="en-US" sz="1600" dirty="0" smtClean="0">
                          <a:solidFill>
                            <a:schemeClr val="bg1">
                              <a:lumMod val="65000"/>
                            </a:schemeClr>
                          </a:solidFill>
                        </a:rPr>
                        <a:t>X died of a Y in</a:t>
                      </a:r>
                      <a:endParaRPr lang="en-US" sz="1600" dirty="0">
                        <a:solidFill>
                          <a:schemeClr val="bg1">
                            <a:lumMod val="65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600" dirty="0" smtClean="0">
                          <a:solidFill>
                            <a:schemeClr val="bg1">
                              <a:lumMod val="65000"/>
                            </a:schemeClr>
                          </a:solidFill>
                        </a:rPr>
                        <a:t>X died of Y in</a:t>
                      </a:r>
                    </a:p>
                    <a:p>
                      <a:r>
                        <a:rPr lang="en-US" sz="1600" dirty="0" smtClean="0">
                          <a:solidFill>
                            <a:schemeClr val="bg1">
                              <a:lumMod val="65000"/>
                            </a:schemeClr>
                          </a:solidFill>
                        </a:rPr>
                        <a:t>X died of Y</a:t>
                      </a:r>
                    </a:p>
                    <a:p>
                      <a:r>
                        <a:rPr lang="en-US" sz="1600" dirty="0" smtClean="0">
                          <a:solidFill>
                            <a:schemeClr val="tx1"/>
                          </a:solidFill>
                        </a:rPr>
                        <a:t>X</a:t>
                      </a:r>
                      <a:r>
                        <a:rPr lang="en-US" sz="1600" dirty="0" smtClean="0">
                          <a:solidFill>
                            <a:srgbClr val="C00000"/>
                          </a:solidFill>
                        </a:rPr>
                        <a:t>'s death from</a:t>
                      </a:r>
                      <a:r>
                        <a:rPr lang="en-US" sz="1600" dirty="0" smtClean="0">
                          <a:solidFill>
                            <a:schemeClr val="tx1"/>
                          </a:solidFill>
                        </a:rPr>
                        <a:t> Y</a:t>
                      </a:r>
                    </a:p>
                    <a:p>
                      <a:r>
                        <a:rPr lang="en-US" sz="1600" dirty="0" smtClean="0">
                          <a:solidFill>
                            <a:schemeClr val="tx1"/>
                          </a:solidFill>
                        </a:rPr>
                        <a:t>X </a:t>
                      </a:r>
                      <a:r>
                        <a:rPr lang="en-US" sz="1600" dirty="0" smtClean="0">
                          <a:solidFill>
                            <a:srgbClr val="C00000"/>
                          </a:solidFill>
                        </a:rPr>
                        <a:t>passed away from </a:t>
                      </a:r>
                      <a:r>
                        <a:rPr lang="en-US" sz="1600" dirty="0" smtClean="0">
                          <a:solidFill>
                            <a:schemeClr val="tx1"/>
                          </a:solidFill>
                        </a:rPr>
                        <a:t>Y</a:t>
                      </a:r>
                    </a:p>
                    <a:p>
                      <a:r>
                        <a:rPr lang="en-US" sz="1600" dirty="0" smtClean="0">
                          <a:solidFill>
                            <a:schemeClr val="tx1"/>
                          </a:solidFill>
                        </a:rPr>
                        <a:t>Y of X, news</a:t>
                      </a:r>
                    </a:p>
                    <a:p>
                      <a:r>
                        <a:rPr lang="en-US" sz="1600" dirty="0" smtClean="0">
                          <a:solidFill>
                            <a:schemeClr val="tx1"/>
                          </a:solidFill>
                        </a:rPr>
                        <a:t>Y of X, a former</a:t>
                      </a:r>
                    </a:p>
                    <a:p>
                      <a:r>
                        <a:rPr lang="en-US" sz="1600" dirty="0" smtClean="0">
                          <a:solidFill>
                            <a:srgbClr val="C00000"/>
                          </a:solidFill>
                        </a:rPr>
                        <a:t>that</a:t>
                      </a:r>
                      <a:r>
                        <a:rPr lang="en-US" sz="1600" dirty="0" smtClean="0">
                          <a:solidFill>
                            <a:schemeClr val="tx1"/>
                          </a:solidFill>
                        </a:rPr>
                        <a:t> X </a:t>
                      </a:r>
                      <a:r>
                        <a:rPr lang="en-US" sz="1600" dirty="0" smtClean="0">
                          <a:solidFill>
                            <a:srgbClr val="C00000"/>
                          </a:solidFill>
                        </a:rPr>
                        <a:t>was suffering from </a:t>
                      </a:r>
                      <a:r>
                        <a:rPr lang="en-US" sz="1600" dirty="0" smtClean="0">
                          <a:solidFill>
                            <a:schemeClr val="tx1"/>
                          </a:solidFill>
                        </a:rPr>
                        <a:t>Y</a:t>
                      </a:r>
                    </a:p>
                    <a:p>
                      <a:r>
                        <a:rPr lang="en-US" sz="1600" dirty="0" smtClean="0">
                          <a:solidFill>
                            <a:schemeClr val="tx1"/>
                          </a:solidFill>
                        </a:rPr>
                        <a:t>the suspected Y of X</a:t>
                      </a:r>
                    </a:p>
                    <a:p>
                      <a:r>
                        <a:rPr lang="en-US" sz="1600" dirty="0" smtClean="0">
                          <a:solidFill>
                            <a:schemeClr val="tx1"/>
                          </a:solidFill>
                        </a:rPr>
                        <a:t>X to breast Y in</a:t>
                      </a:r>
                    </a:p>
                    <a:p>
                      <a:r>
                        <a:rPr lang="en-US" sz="1600" dirty="0" smtClean="0">
                          <a:solidFill>
                            <a:schemeClr val="tx1"/>
                          </a:solidFill>
                        </a:rPr>
                        <a:t>X </a:t>
                      </a:r>
                      <a:r>
                        <a:rPr lang="en-US" sz="1600" dirty="0" smtClean="0">
                          <a:solidFill>
                            <a:srgbClr val="C00000"/>
                          </a:solidFill>
                        </a:rPr>
                        <a:t>was diagnosed with </a:t>
                      </a:r>
                      <a:r>
                        <a:rPr lang="en-US" sz="1600" dirty="0" smtClean="0">
                          <a:solidFill>
                            <a:schemeClr val="tx1"/>
                          </a:solidFill>
                        </a:rPr>
                        <a:t>ovarian Y</a:t>
                      </a:r>
                    </a:p>
                    <a:p>
                      <a:r>
                        <a:rPr lang="en-US" sz="1600" dirty="0" smtClean="0">
                          <a:solidFill>
                            <a:schemeClr val="bg1">
                              <a:lumMod val="65000"/>
                            </a:schemeClr>
                          </a:solidFill>
                        </a:rPr>
                        <a:t>X dies of Y</a:t>
                      </a:r>
                    </a:p>
                    <a:p>
                      <a:r>
                        <a:rPr lang="en-US" sz="1600" dirty="0" smtClean="0">
                          <a:solidFill>
                            <a:schemeClr val="bg1">
                              <a:lumMod val="65000"/>
                            </a:schemeClr>
                          </a:solidFill>
                        </a:rPr>
                        <a:t>X was dying of Y</a:t>
                      </a:r>
                    </a:p>
                    <a:p>
                      <a:r>
                        <a:rPr lang="en-US" sz="1600" dirty="0" smtClean="0">
                          <a:solidFill>
                            <a:schemeClr val="bg1">
                              <a:lumMod val="65000"/>
                            </a:schemeClr>
                          </a:solidFill>
                        </a:rPr>
                        <a:t>X died of lung Y</a:t>
                      </a:r>
                    </a:p>
                    <a:p>
                      <a:r>
                        <a:rPr lang="en-US" sz="1600" dirty="0" smtClean="0">
                          <a:solidFill>
                            <a:schemeClr val="bg1">
                              <a:lumMod val="65000"/>
                            </a:schemeClr>
                          </a:solidFill>
                        </a:rPr>
                        <a:t>X died of Y on</a:t>
                      </a:r>
                    </a:p>
                    <a:p>
                      <a:r>
                        <a:rPr lang="en-US" sz="1600" dirty="0" smtClean="0">
                          <a:solidFill>
                            <a:schemeClr val="bg1">
                              <a:lumMod val="65000"/>
                            </a:schemeClr>
                          </a:solidFill>
                        </a:rPr>
                        <a:t>X died of lung Y in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600" dirty="0" smtClean="0">
                          <a:solidFill>
                            <a:schemeClr val="bg1">
                              <a:lumMod val="65000"/>
                            </a:schemeClr>
                          </a:solidFill>
                        </a:rPr>
                        <a:t>X died of Y in</a:t>
                      </a:r>
                    </a:p>
                    <a:p>
                      <a:r>
                        <a:rPr lang="en-US" sz="1600" dirty="0" smtClean="0">
                          <a:solidFill>
                            <a:schemeClr val="tx1"/>
                          </a:solidFill>
                        </a:rPr>
                        <a:t>X</a:t>
                      </a:r>
                      <a:r>
                        <a:rPr lang="en-US" sz="1600" dirty="0" smtClean="0">
                          <a:solidFill>
                            <a:srgbClr val="C00000"/>
                          </a:solidFill>
                        </a:rPr>
                        <a:t>'s death from </a:t>
                      </a:r>
                      <a:r>
                        <a:rPr lang="en-US" sz="1600" dirty="0" smtClean="0">
                          <a:solidFill>
                            <a:schemeClr val="tx1"/>
                          </a:solidFill>
                        </a:rPr>
                        <a:t>Y</a:t>
                      </a:r>
                    </a:p>
                    <a:p>
                      <a:r>
                        <a:rPr lang="en-US" sz="1600" dirty="0" smtClean="0">
                          <a:solidFill>
                            <a:schemeClr val="tx1"/>
                          </a:solidFill>
                        </a:rPr>
                        <a:t>X </a:t>
                      </a:r>
                      <a:r>
                        <a:rPr lang="en-US" sz="1600" dirty="0" smtClean="0">
                          <a:solidFill>
                            <a:srgbClr val="C00000"/>
                          </a:solidFill>
                        </a:rPr>
                        <a:t>passed away from </a:t>
                      </a:r>
                      <a:r>
                        <a:rPr lang="en-US" sz="1600" dirty="0" smtClean="0">
                          <a:solidFill>
                            <a:schemeClr val="tx1"/>
                          </a:solidFill>
                        </a:rPr>
                        <a:t>Y</a:t>
                      </a:r>
                    </a:p>
                    <a:p>
                      <a:r>
                        <a:rPr lang="en-US" sz="1600" dirty="0" smtClean="0">
                          <a:solidFill>
                            <a:schemeClr val="tx1"/>
                          </a:solidFill>
                        </a:rPr>
                        <a:t>Y of X, news</a:t>
                      </a:r>
                    </a:p>
                    <a:p>
                      <a:r>
                        <a:rPr lang="en-US" sz="1600" dirty="0" smtClean="0">
                          <a:solidFill>
                            <a:schemeClr val="tx1"/>
                          </a:solidFill>
                        </a:rPr>
                        <a:t>Y of X, a former</a:t>
                      </a:r>
                    </a:p>
                    <a:p>
                      <a:r>
                        <a:rPr lang="en-US" sz="1600" dirty="0" smtClean="0">
                          <a:solidFill>
                            <a:srgbClr val="C00000"/>
                          </a:solidFill>
                        </a:rPr>
                        <a:t>that </a:t>
                      </a:r>
                      <a:r>
                        <a:rPr lang="en-US" sz="1600" dirty="0" smtClean="0">
                          <a:solidFill>
                            <a:schemeClr val="tx1"/>
                          </a:solidFill>
                        </a:rPr>
                        <a:t>X </a:t>
                      </a:r>
                      <a:r>
                        <a:rPr lang="en-US" sz="1600" dirty="0" smtClean="0">
                          <a:solidFill>
                            <a:srgbClr val="C00000"/>
                          </a:solidFill>
                        </a:rPr>
                        <a:t>was suffering from </a:t>
                      </a:r>
                      <a:r>
                        <a:rPr lang="en-US" sz="1600" dirty="0" smtClean="0">
                          <a:solidFill>
                            <a:schemeClr val="tx1"/>
                          </a:solidFill>
                        </a:rPr>
                        <a:t>Y</a:t>
                      </a:r>
                    </a:p>
                    <a:p>
                      <a:r>
                        <a:rPr lang="en-US" sz="1600" dirty="0" smtClean="0">
                          <a:solidFill>
                            <a:schemeClr val="tx1"/>
                          </a:solidFill>
                        </a:rPr>
                        <a:t>the suspected Y of X</a:t>
                      </a:r>
                    </a:p>
                    <a:p>
                      <a:r>
                        <a:rPr lang="en-US" sz="1600" dirty="0" smtClean="0">
                          <a:solidFill>
                            <a:schemeClr val="tx1"/>
                          </a:solidFill>
                        </a:rPr>
                        <a:t>X </a:t>
                      </a:r>
                      <a:r>
                        <a:rPr lang="en-US" sz="1600" dirty="0" smtClean="0">
                          <a:solidFill>
                            <a:srgbClr val="C00000"/>
                          </a:solidFill>
                        </a:rPr>
                        <a:t>succumbed to </a:t>
                      </a:r>
                      <a:r>
                        <a:rPr lang="en-US" sz="1600" dirty="0" smtClean="0">
                          <a:solidFill>
                            <a:schemeClr val="tx1"/>
                          </a:solidFill>
                        </a:rPr>
                        <a:t>lung Y</a:t>
                      </a:r>
                    </a:p>
                    <a:p>
                      <a:r>
                        <a:rPr lang="en-US" sz="1600" dirty="0" smtClean="0">
                          <a:solidFill>
                            <a:schemeClr val="tx1"/>
                          </a:solidFill>
                        </a:rPr>
                        <a:t>X to breast Y in</a:t>
                      </a:r>
                    </a:p>
                    <a:p>
                      <a:r>
                        <a:rPr lang="en-US" sz="1600" dirty="0" smtClean="0">
                          <a:solidFill>
                            <a:schemeClr val="tx1"/>
                          </a:solidFill>
                        </a:rPr>
                        <a:t>X </a:t>
                      </a:r>
                      <a:r>
                        <a:rPr lang="en-US" sz="1600" dirty="0" smtClean="0">
                          <a:solidFill>
                            <a:srgbClr val="C00000"/>
                          </a:solidFill>
                        </a:rPr>
                        <a:t>was diagnosed with </a:t>
                      </a:r>
                      <a:r>
                        <a:rPr lang="en-US" sz="1600" dirty="0" smtClean="0">
                          <a:solidFill>
                            <a:schemeClr val="tx1"/>
                          </a:solidFill>
                        </a:rPr>
                        <a:t>ovarian</a:t>
                      </a:r>
                      <a:r>
                        <a:rPr lang="en-US" sz="1600" baseline="0" dirty="0" smtClean="0">
                          <a:solidFill>
                            <a:schemeClr val="tx1"/>
                          </a:solidFill>
                        </a:rPr>
                        <a:t> Y</a:t>
                      </a:r>
                      <a:endParaRPr lang="en-US" sz="1600" dirty="0" smtClean="0">
                        <a:solidFill>
                          <a:schemeClr val="tx1"/>
                        </a:solidFill>
                      </a:endParaRPr>
                    </a:p>
                    <a:p>
                      <a:r>
                        <a:rPr lang="en-US" sz="1600" dirty="0" smtClean="0">
                          <a:solidFill>
                            <a:schemeClr val="bg1">
                              <a:lumMod val="65000"/>
                            </a:schemeClr>
                          </a:solidFill>
                        </a:rPr>
                        <a:t>X dies of Y</a:t>
                      </a:r>
                    </a:p>
                    <a:p>
                      <a:r>
                        <a:rPr lang="en-US" sz="1600" dirty="0" smtClean="0">
                          <a:solidFill>
                            <a:schemeClr val="bg1">
                              <a:lumMod val="65000"/>
                            </a:schemeClr>
                          </a:solidFill>
                        </a:rPr>
                        <a:t>X was dying of Y</a:t>
                      </a:r>
                    </a:p>
                    <a:p>
                      <a:r>
                        <a:rPr lang="en-US" sz="1600" dirty="0" smtClean="0">
                          <a:solidFill>
                            <a:schemeClr val="bg1">
                              <a:lumMod val="65000"/>
                            </a:schemeClr>
                          </a:solidFill>
                        </a:rPr>
                        <a:t>X died of Y</a:t>
                      </a:r>
                    </a:p>
                    <a:p>
                      <a:r>
                        <a:rPr lang="en-US" sz="1600" dirty="0" smtClean="0">
                          <a:solidFill>
                            <a:schemeClr val="tx1"/>
                          </a:solidFill>
                        </a:rPr>
                        <a:t>X</a:t>
                      </a:r>
                      <a:r>
                        <a:rPr lang="en-US" sz="1600" dirty="0" smtClean="0">
                          <a:solidFill>
                            <a:srgbClr val="C00000"/>
                          </a:solidFill>
                        </a:rPr>
                        <a:t>'s death from</a:t>
                      </a:r>
                      <a:r>
                        <a:rPr lang="en-US" sz="1600" dirty="0" smtClean="0">
                          <a:solidFill>
                            <a:schemeClr val="tx1"/>
                          </a:solidFill>
                        </a:rPr>
                        <a:t> Y </a:t>
                      </a:r>
                      <a:r>
                        <a:rPr lang="en-US" sz="1600" dirty="0" smtClean="0">
                          <a:solidFill>
                            <a:srgbClr val="C00000"/>
                          </a:solidFill>
                        </a:rPr>
                        <a:t>in</a:t>
                      </a:r>
                    </a:p>
                    <a:p>
                      <a:r>
                        <a:rPr lang="en-US" sz="1600" dirty="0" smtClean="0">
                          <a:solidFill>
                            <a:schemeClr val="bg1">
                              <a:lumMod val="65000"/>
                            </a:schemeClr>
                          </a:solidFill>
                        </a:rPr>
                        <a:t>X died of lung Y</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graphicFrame>
        <p:nvGraphicFramePr>
          <p:cNvPr id="26626" name="Object 2"/>
          <p:cNvGraphicFramePr>
            <a:graphicFrameLocks noChangeAspect="1"/>
          </p:cNvGraphicFramePr>
          <p:nvPr/>
        </p:nvGraphicFramePr>
        <p:xfrm>
          <a:off x="457200" y="1337767"/>
          <a:ext cx="762001" cy="395224"/>
        </p:xfrm>
        <a:graphic>
          <a:graphicData uri="http://schemas.openxmlformats.org/presentationml/2006/ole">
            <p:oleObj spid="_x0000_s34818" name="Equation" r:id="rId4" imgW="342720" imgH="177480" progId="Equation.3">
              <p:embed/>
            </p:oleObj>
          </a:graphicData>
        </a:graphic>
      </p:graphicFrame>
      <p:graphicFrame>
        <p:nvGraphicFramePr>
          <p:cNvPr id="9" name="Object 2"/>
          <p:cNvGraphicFramePr>
            <a:graphicFrameLocks noChangeAspect="1"/>
          </p:cNvGraphicFramePr>
          <p:nvPr/>
        </p:nvGraphicFramePr>
        <p:xfrm>
          <a:off x="2895600" y="1338263"/>
          <a:ext cx="1073150" cy="395287"/>
        </p:xfrm>
        <a:graphic>
          <a:graphicData uri="http://schemas.openxmlformats.org/presentationml/2006/ole">
            <p:oleObj spid="_x0000_s34819" name="Equation" r:id="rId5" imgW="482400" imgH="177480" progId="Equation.3">
              <p:embed/>
            </p:oleObj>
          </a:graphicData>
        </a:graphic>
      </p:graphicFrame>
      <p:graphicFrame>
        <p:nvGraphicFramePr>
          <p:cNvPr id="10" name="Object 2"/>
          <p:cNvGraphicFramePr>
            <a:graphicFrameLocks noChangeAspect="1"/>
          </p:cNvGraphicFramePr>
          <p:nvPr/>
        </p:nvGraphicFramePr>
        <p:xfrm>
          <a:off x="6042025" y="1338263"/>
          <a:ext cx="1044575" cy="395287"/>
        </p:xfrm>
        <a:graphic>
          <a:graphicData uri="http://schemas.openxmlformats.org/presentationml/2006/ole">
            <p:oleObj spid="_x0000_s34820" name="Equation" r:id="rId6" imgW="469800" imgH="177480" progId="Equation.3">
              <p:embed/>
            </p:oleObj>
          </a:graphicData>
        </a:graphic>
      </p:graphicFrame>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 y="258762"/>
            <a:ext cx="8610600" cy="808038"/>
          </a:xfrm>
        </p:spPr>
        <p:txBody>
          <a:bodyPr/>
          <a:lstStyle/>
          <a:p>
            <a:r>
              <a:rPr lang="en-US" dirty="0" smtClean="0"/>
              <a:t>Acquired Paraphrases: </a:t>
            </a:r>
            <a:r>
              <a:rPr lang="en-US" i="1" dirty="0" smtClean="0"/>
              <a:t>was-led-by</a:t>
            </a:r>
            <a:endParaRPr lang="en-US" i="1" dirty="0"/>
          </a:p>
        </p:txBody>
      </p:sp>
      <p:sp>
        <p:nvSpPr>
          <p:cNvPr id="4" name="Date Placeholder 3"/>
          <p:cNvSpPr>
            <a:spLocks noGrp="1"/>
          </p:cNvSpPr>
          <p:nvPr>
            <p:ph type="dt" sz="half" idx="10"/>
          </p:nvPr>
        </p:nvSpPr>
        <p:spPr/>
        <p:txBody>
          <a:bodyPr/>
          <a:lstStyle/>
          <a:p>
            <a:pPr>
              <a:defRPr/>
            </a:pPr>
            <a:r>
              <a:rPr lang="en-US" altLang="ja-JP" dirty="0"/>
              <a:t>LREC 2012, May 24</a:t>
            </a:r>
            <a:r>
              <a:rPr lang="en-US" altLang="ja-JP" baseline="30000" dirty="0"/>
              <a:t>th</a:t>
            </a:r>
            <a:r>
              <a:rPr lang="en-US" altLang="ja-JP" dirty="0"/>
              <a:t>, 2012</a:t>
            </a:r>
          </a:p>
        </p:txBody>
      </p:sp>
      <p:sp>
        <p:nvSpPr>
          <p:cNvPr id="5" name="Slide Number Placeholder 4"/>
          <p:cNvSpPr>
            <a:spLocks noGrp="1"/>
          </p:cNvSpPr>
          <p:nvPr>
            <p:ph type="sldNum" sz="quarter" idx="11"/>
          </p:nvPr>
        </p:nvSpPr>
        <p:spPr/>
        <p:txBody>
          <a:bodyPr/>
          <a:lstStyle/>
          <a:p>
            <a:pPr>
              <a:defRPr/>
            </a:pPr>
            <a:fld id="{51819DF2-A324-415D-B3D8-F344AD0BFA0D}" type="slidenum">
              <a:rPr lang="ja-JP" altLang="en-US" smtClean="0"/>
              <a:pPr>
                <a:defRPr/>
              </a:pPr>
              <a:t>35</a:t>
            </a:fld>
            <a:endParaRPr lang="en-US" altLang="ja-JP"/>
          </a:p>
        </p:txBody>
      </p:sp>
      <p:sp>
        <p:nvSpPr>
          <p:cNvPr id="6" name="Footer Placeholder 5"/>
          <p:cNvSpPr>
            <a:spLocks noGrp="1"/>
          </p:cNvSpPr>
          <p:nvPr>
            <p:ph type="ftr" sz="quarter" idx="12"/>
          </p:nvPr>
        </p:nvSpPr>
        <p:spPr/>
        <p:txBody>
          <a:bodyPr/>
          <a:lstStyle/>
          <a:p>
            <a:pPr>
              <a:defRPr/>
            </a:pPr>
            <a:endParaRPr lang="ja-JP" altLang="en-US"/>
          </a:p>
        </p:txBody>
      </p:sp>
      <p:graphicFrame>
        <p:nvGraphicFramePr>
          <p:cNvPr id="8" name="Table 7"/>
          <p:cNvGraphicFramePr>
            <a:graphicFrameLocks noGrp="1"/>
          </p:cNvGraphicFramePr>
          <p:nvPr/>
        </p:nvGraphicFramePr>
        <p:xfrm>
          <a:off x="228600" y="1854200"/>
          <a:ext cx="8686800" cy="3784600"/>
        </p:xfrm>
        <a:graphic>
          <a:graphicData uri="http://schemas.openxmlformats.org/drawingml/2006/table">
            <a:tbl>
              <a:tblPr firstRow="1" bandRow="1">
                <a:tableStyleId>{5C22544A-7EE6-4342-B048-85BDC9FD1C3A}</a:tableStyleId>
              </a:tblPr>
              <a:tblGrid>
                <a:gridCol w="2819400"/>
                <a:gridCol w="2971800"/>
                <a:gridCol w="2895600"/>
              </a:tblGrid>
              <a:tr h="3784600">
                <a:tc>
                  <a:txBody>
                    <a:bodyPr/>
                    <a:lstStyle/>
                    <a:p>
                      <a:r>
                        <a:rPr lang="en-US" sz="1600" dirty="0" smtClean="0">
                          <a:solidFill>
                            <a:schemeClr val="bg1">
                              <a:lumMod val="65000"/>
                            </a:schemeClr>
                          </a:solidFill>
                        </a:rPr>
                        <a:t>Y came to power in X in</a:t>
                      </a:r>
                    </a:p>
                    <a:p>
                      <a:r>
                        <a:rPr lang="en-US" sz="1600" dirty="0" smtClean="0">
                          <a:solidFill>
                            <a:schemeClr val="bg1">
                              <a:lumMod val="65000"/>
                            </a:schemeClr>
                          </a:solidFill>
                        </a:rPr>
                        <a:t>Y came to power in X</a:t>
                      </a:r>
                    </a:p>
                    <a:p>
                      <a:r>
                        <a:rPr lang="en-US" sz="1600" dirty="0" smtClean="0">
                          <a:solidFill>
                            <a:schemeClr val="bg1">
                              <a:lumMod val="65000"/>
                            </a:schemeClr>
                          </a:solidFill>
                        </a:rPr>
                        <a:t>Y to power in X</a:t>
                      </a:r>
                    </a:p>
                    <a:p>
                      <a:r>
                        <a:rPr lang="en-US" sz="1600" dirty="0" smtClean="0">
                          <a:solidFill>
                            <a:schemeClr val="bg1">
                              <a:lumMod val="65000"/>
                            </a:schemeClr>
                          </a:solidFill>
                        </a:rPr>
                        <a:t>Y came to power in X in the</a:t>
                      </a:r>
                    </a:p>
                    <a:p>
                      <a:r>
                        <a:rPr lang="en-US" sz="1600" dirty="0" smtClean="0">
                          <a:solidFill>
                            <a:schemeClr val="bg1">
                              <a:lumMod val="65000"/>
                            </a:schemeClr>
                          </a:solidFill>
                        </a:rPr>
                        <a:t>when Y came to power in X in</a:t>
                      </a:r>
                    </a:p>
                    <a:p>
                      <a:r>
                        <a:rPr lang="en-US" sz="1600" dirty="0" smtClean="0">
                          <a:solidFill>
                            <a:schemeClr val="bg1">
                              <a:lumMod val="65000"/>
                            </a:schemeClr>
                          </a:solidFill>
                        </a:rPr>
                        <a:t>when Y came to power in X</a:t>
                      </a:r>
                    </a:p>
                    <a:p>
                      <a:r>
                        <a:rPr lang="en-US" sz="1600" dirty="0" smtClean="0">
                          <a:solidFill>
                            <a:schemeClr val="bg1">
                              <a:lumMod val="65000"/>
                            </a:schemeClr>
                          </a:solidFill>
                        </a:rPr>
                        <a:t>Y took power in X</a:t>
                      </a:r>
                    </a:p>
                    <a:p>
                      <a:r>
                        <a:rPr lang="en-US" sz="1600" dirty="0" smtClean="0">
                          <a:solidFill>
                            <a:schemeClr val="bg1">
                              <a:lumMod val="65000"/>
                            </a:schemeClr>
                          </a:solidFill>
                        </a:rPr>
                        <a:t>Y rose to power in X</a:t>
                      </a:r>
                    </a:p>
                    <a:p>
                      <a:r>
                        <a:rPr lang="en-US" sz="1600" dirty="0" smtClean="0">
                          <a:solidFill>
                            <a:schemeClr val="bg1">
                              <a:lumMod val="65000"/>
                            </a:schemeClr>
                          </a:solidFill>
                        </a:rPr>
                        <a:t>after Y came to power in X</a:t>
                      </a:r>
                    </a:p>
                    <a:p>
                      <a:r>
                        <a:rPr lang="en-US" sz="1600" dirty="0" smtClean="0">
                          <a:solidFill>
                            <a:schemeClr val="tx1"/>
                          </a:solidFill>
                        </a:rPr>
                        <a:t>Y </a:t>
                      </a:r>
                      <a:r>
                        <a:rPr lang="en-US" sz="1600" dirty="0" smtClean="0">
                          <a:solidFill>
                            <a:srgbClr val="C00000"/>
                          </a:solidFill>
                        </a:rPr>
                        <a:t>became chancellor of</a:t>
                      </a:r>
                      <a:r>
                        <a:rPr lang="en-US" sz="1600" dirty="0" smtClean="0">
                          <a:solidFill>
                            <a:schemeClr val="tx1"/>
                          </a:solidFill>
                        </a:rPr>
                        <a:t> X</a:t>
                      </a:r>
                    </a:p>
                    <a:p>
                      <a:r>
                        <a:rPr lang="en-US" sz="1600" dirty="0" smtClean="0">
                          <a:solidFill>
                            <a:schemeClr val="bg1">
                              <a:lumMod val="65000"/>
                            </a:schemeClr>
                          </a:solidFill>
                        </a:rPr>
                        <a:t>Y came to power in X and</a:t>
                      </a:r>
                    </a:p>
                    <a:p>
                      <a:r>
                        <a:rPr lang="en-US" sz="1600" dirty="0" smtClean="0">
                          <a:solidFill>
                            <a:schemeClr val="bg1">
                              <a:lumMod val="65000"/>
                            </a:schemeClr>
                          </a:solidFill>
                        </a:rPr>
                        <a:t>Y seized power in X</a:t>
                      </a:r>
                    </a:p>
                    <a:p>
                      <a:r>
                        <a:rPr lang="en-US" sz="1600" dirty="0" smtClean="0">
                          <a:solidFill>
                            <a:schemeClr val="bg1">
                              <a:lumMod val="65000"/>
                            </a:schemeClr>
                          </a:solidFill>
                        </a:rPr>
                        <a:t>Y gained power in X</a:t>
                      </a:r>
                    </a:p>
                    <a:p>
                      <a:r>
                        <a:rPr lang="en-US" sz="1600" dirty="0" smtClean="0">
                          <a:solidFill>
                            <a:schemeClr val="bg1">
                              <a:lumMod val="65000"/>
                            </a:schemeClr>
                          </a:solidFill>
                        </a:rPr>
                        <a:t>to power of Y in X</a:t>
                      </a:r>
                    </a:p>
                    <a:p>
                      <a:r>
                        <a:rPr lang="en-US" sz="1600" dirty="0" smtClean="0">
                          <a:solidFill>
                            <a:schemeClr val="bg1">
                              <a:lumMod val="65000"/>
                            </a:schemeClr>
                          </a:solidFill>
                        </a:rPr>
                        <a:t>Y's rise to power in X</a:t>
                      </a:r>
                      <a:endParaRPr lang="en-US" sz="1600" dirty="0">
                        <a:solidFill>
                          <a:schemeClr val="bg1">
                            <a:lumMod val="65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600" dirty="0" smtClean="0">
                          <a:solidFill>
                            <a:schemeClr val="bg1">
                              <a:lumMod val="65000"/>
                            </a:schemeClr>
                          </a:solidFill>
                        </a:rPr>
                        <a:t>Y came to power in X</a:t>
                      </a:r>
                    </a:p>
                    <a:p>
                      <a:r>
                        <a:rPr lang="en-US" sz="1600" dirty="0" smtClean="0">
                          <a:solidFill>
                            <a:schemeClr val="bg1">
                              <a:lumMod val="65000"/>
                            </a:schemeClr>
                          </a:solidFill>
                        </a:rPr>
                        <a:t>Y to power in X</a:t>
                      </a:r>
                    </a:p>
                    <a:p>
                      <a:r>
                        <a:rPr lang="en-US" sz="1600" dirty="0" smtClean="0">
                          <a:solidFill>
                            <a:srgbClr val="C00000"/>
                          </a:solidFill>
                        </a:rPr>
                        <a:t>regime of </a:t>
                      </a:r>
                      <a:r>
                        <a:rPr lang="en-US" sz="1600" dirty="0" smtClean="0">
                          <a:solidFill>
                            <a:schemeClr val="tx1"/>
                          </a:solidFill>
                        </a:rPr>
                        <a:t>Y </a:t>
                      </a:r>
                      <a:r>
                        <a:rPr lang="en-US" sz="1600" dirty="0" smtClean="0">
                          <a:solidFill>
                            <a:srgbClr val="C00000"/>
                          </a:solidFill>
                        </a:rPr>
                        <a:t>in</a:t>
                      </a:r>
                      <a:r>
                        <a:rPr lang="en-US" sz="1600" dirty="0" smtClean="0">
                          <a:solidFill>
                            <a:schemeClr val="tx1"/>
                          </a:solidFill>
                        </a:rPr>
                        <a:t> X</a:t>
                      </a:r>
                    </a:p>
                    <a:p>
                      <a:r>
                        <a:rPr lang="en-US" sz="1600" dirty="0" smtClean="0">
                          <a:solidFill>
                            <a:schemeClr val="bg1">
                              <a:lumMod val="65000"/>
                            </a:schemeClr>
                          </a:solidFill>
                        </a:rPr>
                        <a:t>Y came to power in X in</a:t>
                      </a:r>
                    </a:p>
                    <a:p>
                      <a:r>
                        <a:rPr lang="en-US" sz="1600" dirty="0" smtClean="0">
                          <a:solidFill>
                            <a:schemeClr val="bg1">
                              <a:lumMod val="65000"/>
                            </a:schemeClr>
                          </a:solidFill>
                        </a:rPr>
                        <a:t>Y to power in X in</a:t>
                      </a:r>
                    </a:p>
                    <a:p>
                      <a:r>
                        <a:rPr lang="en-US" sz="1600" dirty="0" smtClean="0">
                          <a:solidFill>
                            <a:schemeClr val="tx1"/>
                          </a:solidFill>
                        </a:rPr>
                        <a:t>Y </a:t>
                      </a:r>
                      <a:r>
                        <a:rPr lang="en-US" sz="1600" dirty="0" smtClean="0">
                          <a:solidFill>
                            <a:srgbClr val="C00000"/>
                          </a:solidFill>
                        </a:rPr>
                        <a:t>became chancellor of </a:t>
                      </a:r>
                      <a:r>
                        <a:rPr lang="en-US" sz="1600" dirty="0" smtClean="0">
                          <a:solidFill>
                            <a:schemeClr val="tx1"/>
                          </a:solidFill>
                        </a:rPr>
                        <a:t>X</a:t>
                      </a:r>
                    </a:p>
                    <a:p>
                      <a:r>
                        <a:rPr lang="en-US" sz="1600" dirty="0" smtClean="0">
                          <a:solidFill>
                            <a:srgbClr val="C00000"/>
                          </a:solidFill>
                        </a:rPr>
                        <a:t>the rise of</a:t>
                      </a:r>
                      <a:r>
                        <a:rPr lang="en-US" sz="1600" dirty="0" smtClean="0">
                          <a:solidFill>
                            <a:schemeClr val="tx1"/>
                          </a:solidFill>
                        </a:rPr>
                        <a:t> Y </a:t>
                      </a:r>
                      <a:r>
                        <a:rPr lang="en-US" sz="1600" dirty="0" smtClean="0">
                          <a:solidFill>
                            <a:srgbClr val="C00000"/>
                          </a:solidFill>
                        </a:rPr>
                        <a:t>in</a:t>
                      </a:r>
                      <a:r>
                        <a:rPr lang="en-US" sz="1600" dirty="0" smtClean="0">
                          <a:solidFill>
                            <a:schemeClr val="tx1"/>
                          </a:solidFill>
                        </a:rPr>
                        <a:t> X</a:t>
                      </a:r>
                    </a:p>
                    <a:p>
                      <a:r>
                        <a:rPr lang="en-US" sz="1600" dirty="0" smtClean="0">
                          <a:solidFill>
                            <a:schemeClr val="tx1"/>
                          </a:solidFill>
                        </a:rPr>
                        <a:t>X</a:t>
                      </a:r>
                      <a:r>
                        <a:rPr lang="en-US" sz="1600" dirty="0" smtClean="0">
                          <a:solidFill>
                            <a:srgbClr val="C00000"/>
                          </a:solidFill>
                        </a:rPr>
                        <a:t>'s dictator</a:t>
                      </a:r>
                      <a:r>
                        <a:rPr lang="en-US" sz="1600" dirty="0" smtClean="0">
                          <a:solidFill>
                            <a:schemeClr val="tx1"/>
                          </a:solidFill>
                        </a:rPr>
                        <a:t> Y</a:t>
                      </a:r>
                    </a:p>
                    <a:p>
                      <a:r>
                        <a:rPr lang="en-US" sz="1600" dirty="0" smtClean="0">
                          <a:solidFill>
                            <a:schemeClr val="tx1"/>
                          </a:solidFill>
                        </a:rPr>
                        <a:t>X</a:t>
                      </a:r>
                      <a:r>
                        <a:rPr lang="en-US" sz="1600" dirty="0" smtClean="0">
                          <a:solidFill>
                            <a:srgbClr val="C00000"/>
                          </a:solidFill>
                        </a:rPr>
                        <a:t>'s president</a:t>
                      </a:r>
                      <a:r>
                        <a:rPr lang="en-US" sz="1600" dirty="0" smtClean="0">
                          <a:solidFill>
                            <a:schemeClr val="tx1"/>
                          </a:solidFill>
                        </a:rPr>
                        <a:t> Y</a:t>
                      </a:r>
                    </a:p>
                    <a:p>
                      <a:r>
                        <a:rPr lang="en-US" sz="1600" dirty="0" smtClean="0">
                          <a:solidFill>
                            <a:schemeClr val="tx1"/>
                          </a:solidFill>
                        </a:rPr>
                        <a:t>Y </a:t>
                      </a:r>
                      <a:r>
                        <a:rPr lang="en-US" sz="1600" dirty="0" smtClean="0">
                          <a:solidFill>
                            <a:srgbClr val="C00000"/>
                          </a:solidFill>
                        </a:rPr>
                        <a:t>took control of </a:t>
                      </a:r>
                      <a:r>
                        <a:rPr lang="en-US" sz="1600" dirty="0" smtClean="0">
                          <a:solidFill>
                            <a:schemeClr val="tx1"/>
                          </a:solidFill>
                        </a:rPr>
                        <a:t>X</a:t>
                      </a:r>
                    </a:p>
                    <a:p>
                      <a:r>
                        <a:rPr lang="en-US" sz="1600" dirty="0" smtClean="0">
                          <a:solidFill>
                            <a:schemeClr val="tx1"/>
                          </a:solidFill>
                        </a:rPr>
                        <a:t>Y</a:t>
                      </a:r>
                      <a:r>
                        <a:rPr lang="en-US" sz="1600" dirty="0" smtClean="0">
                          <a:solidFill>
                            <a:srgbClr val="C00000"/>
                          </a:solidFill>
                        </a:rPr>
                        <a:t>, who ruled</a:t>
                      </a:r>
                      <a:r>
                        <a:rPr lang="en-US" sz="1600" dirty="0" smtClean="0">
                          <a:solidFill>
                            <a:schemeClr val="tx1"/>
                          </a:solidFill>
                        </a:rPr>
                        <a:t> X</a:t>
                      </a:r>
                    </a:p>
                    <a:p>
                      <a:r>
                        <a:rPr lang="en-US" sz="1600" dirty="0" smtClean="0">
                          <a:solidFill>
                            <a:schemeClr val="tx1"/>
                          </a:solidFill>
                        </a:rPr>
                        <a:t>Y's success and X's saviour</a:t>
                      </a:r>
                    </a:p>
                    <a:p>
                      <a:r>
                        <a:rPr lang="en-US" sz="1600" dirty="0" smtClean="0">
                          <a:solidFill>
                            <a:schemeClr val="tx1"/>
                          </a:solidFill>
                        </a:rPr>
                        <a:t>Y declared that X had</a:t>
                      </a:r>
                    </a:p>
                    <a:p>
                      <a:r>
                        <a:rPr lang="en-US" sz="1600" dirty="0" smtClean="0">
                          <a:solidFill>
                            <a:schemeClr val="tx1"/>
                          </a:solidFill>
                        </a:rPr>
                        <a:t>X'</a:t>
                      </a:r>
                      <a:r>
                        <a:rPr lang="en-US" sz="1600" dirty="0" smtClean="0">
                          <a:solidFill>
                            <a:srgbClr val="C00000"/>
                          </a:solidFill>
                        </a:rPr>
                        <a:t>s leader </a:t>
                      </a:r>
                      <a:r>
                        <a:rPr lang="en-US" sz="1600" dirty="0" smtClean="0">
                          <a:solidFill>
                            <a:schemeClr val="tx1"/>
                          </a:solidFill>
                        </a:rPr>
                        <a:t>Y</a:t>
                      </a:r>
                    </a:p>
                    <a:p>
                      <a:r>
                        <a:rPr lang="en-US" sz="1600" dirty="0" smtClean="0">
                          <a:solidFill>
                            <a:srgbClr val="C00000"/>
                          </a:solidFill>
                        </a:rPr>
                        <a:t>government of </a:t>
                      </a:r>
                      <a:r>
                        <a:rPr lang="en-US" sz="1600" dirty="0" smtClean="0">
                          <a:solidFill>
                            <a:schemeClr val="tx1"/>
                          </a:solidFill>
                        </a:rPr>
                        <a:t>Y </a:t>
                      </a:r>
                      <a:r>
                        <a:rPr lang="en-US" sz="1600" dirty="0" smtClean="0">
                          <a:solidFill>
                            <a:srgbClr val="C00000"/>
                          </a:solidFill>
                        </a:rPr>
                        <a:t>in</a:t>
                      </a:r>
                      <a:r>
                        <a:rPr lang="en-US" sz="1600" dirty="0" smtClean="0">
                          <a:solidFill>
                            <a:schemeClr val="tx1"/>
                          </a:solidFill>
                        </a:rPr>
                        <a:t> X</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600" dirty="0" smtClean="0">
                          <a:solidFill>
                            <a:schemeClr val="bg1">
                              <a:lumMod val="65000"/>
                            </a:schemeClr>
                          </a:solidFill>
                        </a:rPr>
                        <a:t>Y came to power in X in</a:t>
                      </a:r>
                    </a:p>
                    <a:p>
                      <a:r>
                        <a:rPr lang="en-US" sz="1600" dirty="0" smtClean="0">
                          <a:solidFill>
                            <a:srgbClr val="C00000"/>
                          </a:solidFill>
                        </a:rPr>
                        <a:t>regime of </a:t>
                      </a:r>
                      <a:r>
                        <a:rPr lang="en-US" sz="1600" dirty="0" smtClean="0">
                          <a:solidFill>
                            <a:schemeClr val="tx1"/>
                          </a:solidFill>
                        </a:rPr>
                        <a:t>Y </a:t>
                      </a:r>
                      <a:r>
                        <a:rPr lang="en-US" sz="1600" dirty="0" smtClean="0">
                          <a:solidFill>
                            <a:srgbClr val="C00000"/>
                          </a:solidFill>
                        </a:rPr>
                        <a:t>in </a:t>
                      </a:r>
                      <a:r>
                        <a:rPr lang="en-US" sz="1600" dirty="0" smtClean="0">
                          <a:solidFill>
                            <a:schemeClr val="tx1"/>
                          </a:solidFill>
                        </a:rPr>
                        <a:t>X</a:t>
                      </a:r>
                    </a:p>
                    <a:p>
                      <a:r>
                        <a:rPr lang="en-US" sz="1600" dirty="0" smtClean="0">
                          <a:solidFill>
                            <a:schemeClr val="tx1"/>
                          </a:solidFill>
                        </a:rPr>
                        <a:t>X</a:t>
                      </a:r>
                      <a:r>
                        <a:rPr lang="en-US" sz="1600" dirty="0" smtClean="0">
                          <a:solidFill>
                            <a:srgbClr val="C00000"/>
                          </a:solidFill>
                        </a:rPr>
                        <a:t>'s dictator </a:t>
                      </a:r>
                      <a:r>
                        <a:rPr lang="en-US" sz="1600" dirty="0" smtClean="0">
                          <a:solidFill>
                            <a:schemeClr val="tx1"/>
                          </a:solidFill>
                        </a:rPr>
                        <a:t>Y</a:t>
                      </a:r>
                    </a:p>
                    <a:p>
                      <a:r>
                        <a:rPr lang="en-US" sz="1600" dirty="0" smtClean="0">
                          <a:solidFill>
                            <a:schemeClr val="tx1"/>
                          </a:solidFill>
                        </a:rPr>
                        <a:t>Y </a:t>
                      </a:r>
                      <a:r>
                        <a:rPr lang="en-US" sz="1600" dirty="0" smtClean="0">
                          <a:solidFill>
                            <a:srgbClr val="C00000"/>
                          </a:solidFill>
                        </a:rPr>
                        <a:t>became chancellor of </a:t>
                      </a:r>
                      <a:r>
                        <a:rPr lang="en-US" sz="1600" dirty="0" smtClean="0">
                          <a:solidFill>
                            <a:schemeClr val="tx1"/>
                          </a:solidFill>
                        </a:rPr>
                        <a:t>X</a:t>
                      </a:r>
                    </a:p>
                    <a:p>
                      <a:r>
                        <a:rPr lang="en-US" sz="1600" dirty="0" smtClean="0">
                          <a:solidFill>
                            <a:schemeClr val="tx1"/>
                          </a:solidFill>
                        </a:rPr>
                        <a:t>X</a:t>
                      </a:r>
                      <a:r>
                        <a:rPr lang="en-US" sz="1600" dirty="0" smtClean="0">
                          <a:solidFill>
                            <a:srgbClr val="C00000"/>
                          </a:solidFill>
                        </a:rPr>
                        <a:t>'s president </a:t>
                      </a:r>
                      <a:r>
                        <a:rPr lang="en-US" sz="1600" dirty="0" smtClean="0">
                          <a:solidFill>
                            <a:schemeClr val="tx1"/>
                          </a:solidFill>
                        </a:rPr>
                        <a:t>Y</a:t>
                      </a:r>
                    </a:p>
                    <a:p>
                      <a:r>
                        <a:rPr lang="en-US" sz="1600" dirty="0" smtClean="0">
                          <a:solidFill>
                            <a:srgbClr val="C00000"/>
                          </a:solidFill>
                        </a:rPr>
                        <a:t>the rise of </a:t>
                      </a:r>
                      <a:r>
                        <a:rPr lang="en-US" sz="1600" dirty="0" smtClean="0">
                          <a:solidFill>
                            <a:schemeClr val="tx1"/>
                          </a:solidFill>
                        </a:rPr>
                        <a:t>Y </a:t>
                      </a:r>
                      <a:r>
                        <a:rPr lang="en-US" sz="1600" dirty="0" smtClean="0">
                          <a:solidFill>
                            <a:srgbClr val="C00000"/>
                          </a:solidFill>
                        </a:rPr>
                        <a:t>in</a:t>
                      </a:r>
                      <a:r>
                        <a:rPr lang="en-US" sz="1600" dirty="0" smtClean="0">
                          <a:solidFill>
                            <a:schemeClr val="tx1"/>
                          </a:solidFill>
                        </a:rPr>
                        <a:t> X</a:t>
                      </a:r>
                    </a:p>
                    <a:p>
                      <a:r>
                        <a:rPr lang="en-US" sz="1600" dirty="0" smtClean="0">
                          <a:solidFill>
                            <a:schemeClr val="tx1"/>
                          </a:solidFill>
                        </a:rPr>
                        <a:t>X</a:t>
                      </a:r>
                      <a:r>
                        <a:rPr lang="en-US" sz="1600" dirty="0" smtClean="0">
                          <a:solidFill>
                            <a:srgbClr val="C00000"/>
                          </a:solidFill>
                        </a:rPr>
                        <a:t>'s leader</a:t>
                      </a:r>
                      <a:r>
                        <a:rPr lang="en-US" sz="1600" dirty="0" smtClean="0">
                          <a:solidFill>
                            <a:schemeClr val="tx1"/>
                          </a:solidFill>
                        </a:rPr>
                        <a:t> Y</a:t>
                      </a:r>
                    </a:p>
                    <a:p>
                      <a:r>
                        <a:rPr lang="en-US" sz="1600" dirty="0" smtClean="0">
                          <a:solidFill>
                            <a:schemeClr val="tx1"/>
                          </a:solidFill>
                        </a:rPr>
                        <a:t>Y</a:t>
                      </a:r>
                      <a:r>
                        <a:rPr lang="en-US" sz="1600" dirty="0" smtClean="0">
                          <a:solidFill>
                            <a:srgbClr val="C00000"/>
                          </a:solidFill>
                        </a:rPr>
                        <a:t>, who ruled </a:t>
                      </a:r>
                      <a:r>
                        <a:rPr lang="en-US" sz="1600" dirty="0" smtClean="0">
                          <a:solidFill>
                            <a:schemeClr val="tx1"/>
                          </a:solidFill>
                        </a:rPr>
                        <a:t>X</a:t>
                      </a:r>
                    </a:p>
                    <a:p>
                      <a:r>
                        <a:rPr lang="en-US" sz="1600" dirty="0" smtClean="0">
                          <a:solidFill>
                            <a:schemeClr val="tx1"/>
                          </a:solidFill>
                        </a:rPr>
                        <a:t>Y </a:t>
                      </a:r>
                      <a:r>
                        <a:rPr lang="en-US" sz="1600" dirty="0" smtClean="0">
                          <a:solidFill>
                            <a:srgbClr val="C00000"/>
                          </a:solidFill>
                        </a:rPr>
                        <a:t>took control of</a:t>
                      </a:r>
                      <a:r>
                        <a:rPr lang="en-US" sz="1600" dirty="0" smtClean="0">
                          <a:solidFill>
                            <a:schemeClr val="tx1"/>
                          </a:solidFill>
                        </a:rPr>
                        <a:t> X</a:t>
                      </a:r>
                    </a:p>
                    <a:p>
                      <a:r>
                        <a:rPr lang="en-US" sz="1600" dirty="0" smtClean="0">
                          <a:solidFill>
                            <a:srgbClr val="C00000"/>
                          </a:solidFill>
                        </a:rPr>
                        <a:t>government of </a:t>
                      </a:r>
                      <a:r>
                        <a:rPr lang="en-US" sz="1600" dirty="0" smtClean="0">
                          <a:solidFill>
                            <a:schemeClr val="tx1"/>
                          </a:solidFill>
                        </a:rPr>
                        <a:t>Y </a:t>
                      </a:r>
                      <a:r>
                        <a:rPr lang="en-US" sz="1600" dirty="0" smtClean="0">
                          <a:solidFill>
                            <a:srgbClr val="C00000"/>
                          </a:solidFill>
                        </a:rPr>
                        <a:t>in </a:t>
                      </a:r>
                      <a:r>
                        <a:rPr lang="en-US" sz="1600" dirty="0" smtClean="0">
                          <a:solidFill>
                            <a:schemeClr val="tx1"/>
                          </a:solidFill>
                        </a:rPr>
                        <a:t>X</a:t>
                      </a:r>
                    </a:p>
                    <a:p>
                      <a:r>
                        <a:rPr lang="en-US" sz="1600" dirty="0" smtClean="0">
                          <a:solidFill>
                            <a:schemeClr val="tx1"/>
                          </a:solidFill>
                        </a:rPr>
                        <a:t>X</a:t>
                      </a:r>
                      <a:r>
                        <a:rPr lang="en-US" sz="1600" dirty="0" smtClean="0">
                          <a:solidFill>
                            <a:srgbClr val="C00000"/>
                          </a:solidFill>
                        </a:rPr>
                        <a:t>, led by</a:t>
                      </a:r>
                      <a:r>
                        <a:rPr lang="en-US" sz="1600" dirty="0" smtClean="0">
                          <a:solidFill>
                            <a:schemeClr val="tx1"/>
                          </a:solidFill>
                        </a:rPr>
                        <a:t> Y</a:t>
                      </a:r>
                    </a:p>
                    <a:p>
                      <a:r>
                        <a:rPr lang="en-US" sz="1600" dirty="0" smtClean="0">
                          <a:solidFill>
                            <a:schemeClr val="tx1"/>
                          </a:solidFill>
                        </a:rPr>
                        <a:t>quisling had visited Y in X</a:t>
                      </a:r>
                    </a:p>
                    <a:p>
                      <a:r>
                        <a:rPr lang="en-US" sz="1600" dirty="0" smtClean="0">
                          <a:solidFill>
                            <a:schemeClr val="tx1"/>
                          </a:solidFill>
                        </a:rPr>
                        <a:t>to flee X after Y</a:t>
                      </a:r>
                    </a:p>
                    <a:p>
                      <a:r>
                        <a:rPr lang="en-US" sz="1600" dirty="0" smtClean="0">
                          <a:solidFill>
                            <a:schemeClr val="tx1"/>
                          </a:solidFill>
                        </a:rPr>
                        <a:t>Y in X the year before</a:t>
                      </a:r>
                    </a:p>
                    <a:p>
                      <a:r>
                        <a:rPr lang="en-US" sz="1600" dirty="0" smtClean="0">
                          <a:solidFill>
                            <a:schemeClr val="tx1"/>
                          </a:solidFill>
                        </a:rPr>
                        <a:t>X</a:t>
                      </a:r>
                      <a:r>
                        <a:rPr lang="en-US" sz="1600" dirty="0" smtClean="0">
                          <a:solidFill>
                            <a:srgbClr val="C00000"/>
                          </a:solidFill>
                        </a:rPr>
                        <a:t>, under the leadership of </a:t>
                      </a:r>
                      <a:r>
                        <a:rPr lang="en-US" sz="1600" dirty="0" smtClean="0">
                          <a:solidFill>
                            <a:schemeClr val="tx1"/>
                          </a:solidFill>
                        </a:rPr>
                        <a:t>Y</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graphicFrame>
        <p:nvGraphicFramePr>
          <p:cNvPr id="26626" name="Object 2"/>
          <p:cNvGraphicFramePr>
            <a:graphicFrameLocks noChangeAspect="1"/>
          </p:cNvGraphicFramePr>
          <p:nvPr/>
        </p:nvGraphicFramePr>
        <p:xfrm>
          <a:off x="304800" y="1337767"/>
          <a:ext cx="762001" cy="395224"/>
        </p:xfrm>
        <a:graphic>
          <a:graphicData uri="http://schemas.openxmlformats.org/presentationml/2006/ole">
            <p:oleObj spid="_x0000_s35842" name="Equation" r:id="rId4" imgW="342720" imgH="177480" progId="Equation.3">
              <p:embed/>
            </p:oleObj>
          </a:graphicData>
        </a:graphic>
      </p:graphicFrame>
      <p:graphicFrame>
        <p:nvGraphicFramePr>
          <p:cNvPr id="9" name="Object 2"/>
          <p:cNvGraphicFramePr>
            <a:graphicFrameLocks noChangeAspect="1"/>
          </p:cNvGraphicFramePr>
          <p:nvPr/>
        </p:nvGraphicFramePr>
        <p:xfrm>
          <a:off x="3041650" y="1338263"/>
          <a:ext cx="1073150" cy="395287"/>
        </p:xfrm>
        <a:graphic>
          <a:graphicData uri="http://schemas.openxmlformats.org/presentationml/2006/ole">
            <p:oleObj spid="_x0000_s35843" name="Equation" r:id="rId5" imgW="482400" imgH="177480" progId="Equation.3">
              <p:embed/>
            </p:oleObj>
          </a:graphicData>
        </a:graphic>
      </p:graphicFrame>
      <p:graphicFrame>
        <p:nvGraphicFramePr>
          <p:cNvPr id="10" name="Object 2"/>
          <p:cNvGraphicFramePr>
            <a:graphicFrameLocks noChangeAspect="1"/>
          </p:cNvGraphicFramePr>
          <p:nvPr/>
        </p:nvGraphicFramePr>
        <p:xfrm>
          <a:off x="6042025" y="1338263"/>
          <a:ext cx="1044575" cy="395287"/>
        </p:xfrm>
        <a:graphic>
          <a:graphicData uri="http://schemas.openxmlformats.org/presentationml/2006/ole">
            <p:oleObj spid="_x0000_s35844" name="Equation" r:id="rId6" imgW="469800" imgH="177480" progId="Equation.3">
              <p:embed/>
            </p:oleObj>
          </a:graphicData>
        </a:graphic>
      </p:graphicFrame>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r>
              <a:rPr lang="en-US" altLang="ja-JP" dirty="0"/>
              <a:t>LREC 2012, May 24</a:t>
            </a:r>
            <a:r>
              <a:rPr lang="en-US" altLang="ja-JP" baseline="30000" dirty="0"/>
              <a:t>th</a:t>
            </a:r>
            <a:r>
              <a:rPr lang="en-US" altLang="ja-JP" dirty="0"/>
              <a:t>, 2012</a:t>
            </a:r>
          </a:p>
        </p:txBody>
      </p:sp>
      <p:sp>
        <p:nvSpPr>
          <p:cNvPr id="5" name="Slide Number Placeholder 4"/>
          <p:cNvSpPr>
            <a:spLocks noGrp="1"/>
          </p:cNvSpPr>
          <p:nvPr>
            <p:ph type="sldNum" sz="quarter" idx="11"/>
          </p:nvPr>
        </p:nvSpPr>
        <p:spPr/>
        <p:txBody>
          <a:bodyPr/>
          <a:lstStyle/>
          <a:p>
            <a:pPr>
              <a:defRPr/>
            </a:pPr>
            <a:fld id="{51819DF2-A324-415D-B3D8-F344AD0BFA0D}" type="slidenum">
              <a:rPr lang="ja-JP" altLang="en-US" smtClean="0"/>
              <a:pPr>
                <a:defRPr/>
              </a:pPr>
              <a:t>36</a:t>
            </a:fld>
            <a:endParaRPr lang="en-US" altLang="ja-JP" dirty="0"/>
          </a:p>
        </p:txBody>
      </p:sp>
      <p:sp>
        <p:nvSpPr>
          <p:cNvPr id="6" name="Footer Placeholder 5"/>
          <p:cNvSpPr>
            <a:spLocks noGrp="1"/>
          </p:cNvSpPr>
          <p:nvPr>
            <p:ph type="ftr" sz="quarter" idx="12"/>
          </p:nvPr>
        </p:nvSpPr>
        <p:spPr/>
        <p:txBody>
          <a:bodyPr/>
          <a:lstStyle/>
          <a:p>
            <a:pPr>
              <a:defRPr/>
            </a:pPr>
            <a:endParaRPr lang="ja-JP" altLang="en-US"/>
          </a:p>
        </p:txBody>
      </p:sp>
      <p:sp>
        <p:nvSpPr>
          <p:cNvPr id="8" name="Content Placeholder 1"/>
          <p:cNvSpPr>
            <a:spLocks noGrp="1"/>
          </p:cNvSpPr>
          <p:nvPr>
            <p:ph idx="1"/>
          </p:nvPr>
        </p:nvSpPr>
        <p:spPr>
          <a:xfrm>
            <a:off x="457200" y="990600"/>
            <a:ext cx="8229600" cy="1143000"/>
          </a:xfrm>
        </p:spPr>
        <p:txBody>
          <a:bodyPr/>
          <a:lstStyle/>
          <a:p>
            <a:r>
              <a:rPr lang="en-US" altLang="ja-JP" sz="2800" dirty="0" smtClean="0"/>
              <a:t>E.g., WordNet </a:t>
            </a:r>
            <a:r>
              <a:rPr lang="en-US" altLang="ja-JP" sz="2800" baseline="30000" dirty="0" smtClean="0"/>
              <a:t>[Miller, 1995]</a:t>
            </a:r>
            <a:r>
              <a:rPr lang="en-US" altLang="ja-JP" sz="2800" dirty="0" smtClean="0"/>
              <a:t>, </a:t>
            </a:r>
            <a:r>
              <a:rPr lang="da-DK" altLang="ja-JP" sz="2800" dirty="0" smtClean="0"/>
              <a:t>FrameNet </a:t>
            </a:r>
            <a:r>
              <a:rPr lang="da-DK" altLang="ja-JP" sz="2800" baseline="30000" dirty="0" smtClean="0"/>
              <a:t>[Baker et al., 1998]</a:t>
            </a:r>
            <a:r>
              <a:rPr lang="da-DK" altLang="ja-JP" sz="2800" dirty="0" smtClean="0"/>
              <a:t>, Nomlex </a:t>
            </a:r>
            <a:r>
              <a:rPr lang="da-DK" altLang="ja-JP" sz="2800" baseline="30000" dirty="0" smtClean="0"/>
              <a:t>[Macleod et al., 1998]</a:t>
            </a:r>
            <a:r>
              <a:rPr lang="da-DK" altLang="ja-JP" sz="2800" dirty="0" smtClean="0"/>
              <a:t>, VerbNet </a:t>
            </a:r>
            <a:r>
              <a:rPr lang="da-DK" altLang="ja-JP" sz="2800" baseline="30000" dirty="0" smtClean="0"/>
              <a:t>[Kipper et al., 2006]</a:t>
            </a:r>
            <a:endParaRPr lang="da-DK" altLang="ja-JP" sz="2800" dirty="0" smtClean="0"/>
          </a:p>
          <a:p>
            <a:endParaRPr lang="en-US" sz="2800" baseline="30000" dirty="0" smtClean="0"/>
          </a:p>
        </p:txBody>
      </p:sp>
      <p:sp>
        <p:nvSpPr>
          <p:cNvPr id="7" name="Title 2"/>
          <p:cNvSpPr>
            <a:spLocks noGrp="1"/>
          </p:cNvSpPr>
          <p:nvPr>
            <p:ph type="title"/>
          </p:nvPr>
        </p:nvSpPr>
        <p:spPr>
          <a:xfrm>
            <a:off x="228600" y="258762"/>
            <a:ext cx="8610600" cy="808038"/>
          </a:xfrm>
        </p:spPr>
        <p:txBody>
          <a:bodyPr/>
          <a:lstStyle/>
          <a:p>
            <a:r>
              <a:rPr lang="en-US" dirty="0" smtClean="0"/>
              <a:t>Related Works – Use of Thesaurus</a:t>
            </a:r>
            <a:endParaRPr lang="en-US" dirty="0"/>
          </a:p>
        </p:txBody>
      </p:sp>
      <p:sp>
        <p:nvSpPr>
          <p:cNvPr id="10" name="Rectangle 9"/>
          <p:cNvSpPr/>
          <p:nvPr/>
        </p:nvSpPr>
        <p:spPr>
          <a:xfrm>
            <a:off x="1828800" y="2209800"/>
            <a:ext cx="5305491" cy="461665"/>
          </a:xfrm>
          <a:prstGeom prst="rect">
            <a:avLst/>
          </a:prstGeom>
        </p:spPr>
        <p:txBody>
          <a:bodyPr wrap="none">
            <a:spAutoFit/>
          </a:bodyPr>
          <a:lstStyle/>
          <a:p>
            <a:r>
              <a:rPr lang="en-US" altLang="ja-JP" sz="2400" b="1" dirty="0" smtClean="0"/>
              <a:t>Synonyms of “lead (v)” in WordNet</a:t>
            </a:r>
            <a:endParaRPr lang="en-US" sz="2400" b="1" dirty="0"/>
          </a:p>
        </p:txBody>
      </p:sp>
      <p:graphicFrame>
        <p:nvGraphicFramePr>
          <p:cNvPr id="15" name="Table 14"/>
          <p:cNvGraphicFramePr>
            <a:graphicFrameLocks noGrp="1"/>
          </p:cNvGraphicFramePr>
          <p:nvPr/>
        </p:nvGraphicFramePr>
        <p:xfrm>
          <a:off x="152400" y="2667000"/>
          <a:ext cx="8839201" cy="4053840"/>
        </p:xfrm>
        <a:graphic>
          <a:graphicData uri="http://schemas.openxmlformats.org/drawingml/2006/table">
            <a:tbl>
              <a:tblPr firstRow="1" bandRow="1">
                <a:tableStyleId>{793D81CF-94F2-401A-BA57-92F5A7B2D0C5}</a:tableStyleId>
              </a:tblPr>
              <a:tblGrid>
                <a:gridCol w="648749"/>
                <a:gridCol w="4135774"/>
                <a:gridCol w="4054678"/>
              </a:tblGrid>
              <a:tr h="373380">
                <a:tc>
                  <a:txBody>
                    <a:bodyPr/>
                    <a:lstStyle/>
                    <a:p>
                      <a:pPr algn="ctr" fontAlgn="b"/>
                      <a:r>
                        <a:rPr lang="en-US" sz="2800" u="none" strike="noStrike" dirty="0" smtClean="0"/>
                        <a:t>ID</a:t>
                      </a:r>
                      <a:endParaRPr lang="en-US" sz="2800" b="0" i="0" u="none" strike="noStrike" dirty="0">
                        <a:solidFill>
                          <a:srgbClr val="000000"/>
                        </a:solidFill>
                        <a:latin typeface="Calibri"/>
                      </a:endParaRPr>
                    </a:p>
                  </a:txBody>
                  <a:tcPr marL="4138" marR="4138" marT="0" marB="0"/>
                </a:tc>
                <a:tc>
                  <a:txBody>
                    <a:bodyPr/>
                    <a:lstStyle/>
                    <a:p>
                      <a:pPr algn="ctr" fontAlgn="b"/>
                      <a:r>
                        <a:rPr lang="en-US" sz="2800" u="none" strike="noStrike" dirty="0" smtClean="0"/>
                        <a:t>Words</a:t>
                      </a:r>
                      <a:endParaRPr lang="en-US" sz="2800" b="0" i="0" u="none" strike="noStrike" dirty="0">
                        <a:solidFill>
                          <a:srgbClr val="000000"/>
                        </a:solidFill>
                        <a:latin typeface="Calibri"/>
                      </a:endParaRPr>
                    </a:p>
                  </a:txBody>
                  <a:tcPr marL="4138" marR="4138" marT="0" marB="0"/>
                </a:tc>
                <a:tc>
                  <a:txBody>
                    <a:bodyPr/>
                    <a:lstStyle/>
                    <a:p>
                      <a:pPr algn="ctr" fontAlgn="b"/>
                      <a:r>
                        <a:rPr lang="en-US" sz="2800" u="none" strike="noStrike" dirty="0" smtClean="0"/>
                        <a:t>Definition</a:t>
                      </a:r>
                      <a:endParaRPr lang="en-US" sz="2800" b="0" i="0" u="none" strike="noStrike" dirty="0">
                        <a:solidFill>
                          <a:srgbClr val="000000"/>
                        </a:solidFill>
                        <a:latin typeface="Calibri"/>
                      </a:endParaRPr>
                    </a:p>
                  </a:txBody>
                  <a:tcPr marL="4138" marR="4138" marT="0" marB="0"/>
                </a:tc>
              </a:tr>
              <a:tr h="746760">
                <a:tc>
                  <a:txBody>
                    <a:bodyPr/>
                    <a:lstStyle/>
                    <a:p>
                      <a:pPr algn="ctr" fontAlgn="b"/>
                      <a:r>
                        <a:rPr lang="en-US" sz="2400" u="none" strike="noStrike" dirty="0"/>
                        <a:t>S1</a:t>
                      </a:r>
                      <a:endParaRPr lang="en-US" sz="2400" b="0" i="0" u="none" strike="noStrike" dirty="0">
                        <a:solidFill>
                          <a:srgbClr val="000000"/>
                        </a:solidFill>
                        <a:latin typeface="Calibri"/>
                      </a:endParaRPr>
                    </a:p>
                  </a:txBody>
                  <a:tcPr marL="4138" marR="4138" marT="0" marB="0"/>
                </a:tc>
                <a:tc>
                  <a:txBody>
                    <a:bodyPr/>
                    <a:lstStyle/>
                    <a:p>
                      <a:pPr algn="l" fontAlgn="b"/>
                      <a:r>
                        <a:rPr lang="en-US" sz="2800" u="none" strike="noStrike" dirty="0"/>
                        <a:t>lead, </a:t>
                      </a:r>
                      <a:r>
                        <a:rPr lang="en-US" sz="2800" b="1" i="1" u="none" strike="noStrike" dirty="0">
                          <a:solidFill>
                            <a:srgbClr val="C00000"/>
                          </a:solidFill>
                        </a:rPr>
                        <a:t>take, direct, conduct, guide</a:t>
                      </a:r>
                      <a:endParaRPr lang="en-US" sz="2800" b="1" i="1" u="none" strike="noStrike" dirty="0">
                        <a:solidFill>
                          <a:srgbClr val="C00000"/>
                        </a:solidFill>
                        <a:latin typeface="Calibri"/>
                      </a:endParaRPr>
                    </a:p>
                  </a:txBody>
                  <a:tcPr marL="4138" marR="4138" marT="0" marB="0"/>
                </a:tc>
                <a:tc>
                  <a:txBody>
                    <a:bodyPr/>
                    <a:lstStyle/>
                    <a:p>
                      <a:pPr algn="l" fontAlgn="b"/>
                      <a:r>
                        <a:rPr lang="en-US" sz="2400" u="none" strike="noStrike" dirty="0"/>
                        <a:t>take somebody somewhere</a:t>
                      </a:r>
                      <a:endParaRPr lang="en-US" sz="2400" b="0" i="0" u="none" strike="noStrike" dirty="0">
                        <a:solidFill>
                          <a:srgbClr val="000000"/>
                        </a:solidFill>
                        <a:latin typeface="Calibri"/>
                      </a:endParaRPr>
                    </a:p>
                  </a:txBody>
                  <a:tcPr marL="4138" marR="4138" marT="0" marB="0"/>
                </a:tc>
              </a:tr>
              <a:tr h="746760">
                <a:tc>
                  <a:txBody>
                    <a:bodyPr/>
                    <a:lstStyle/>
                    <a:p>
                      <a:pPr algn="ctr" fontAlgn="b"/>
                      <a:r>
                        <a:rPr lang="en-US" sz="2400" u="none" strike="noStrike" dirty="0"/>
                        <a:t>S2</a:t>
                      </a:r>
                      <a:endParaRPr lang="en-US" sz="2400" b="0" i="0" u="none" strike="noStrike" dirty="0">
                        <a:solidFill>
                          <a:srgbClr val="000000"/>
                        </a:solidFill>
                        <a:latin typeface="Calibri"/>
                      </a:endParaRPr>
                    </a:p>
                  </a:txBody>
                  <a:tcPr marL="4138" marR="4138" marT="0" marB="0"/>
                </a:tc>
                <a:tc>
                  <a:txBody>
                    <a:bodyPr/>
                    <a:lstStyle/>
                    <a:p>
                      <a:pPr algn="l" fontAlgn="b"/>
                      <a:r>
                        <a:rPr lang="en-US" sz="2800" b="1" i="1" u="none" strike="noStrike" dirty="0">
                          <a:solidFill>
                            <a:srgbClr val="C00000"/>
                          </a:solidFill>
                        </a:rPr>
                        <a:t>leave, result</a:t>
                      </a:r>
                      <a:r>
                        <a:rPr lang="en-US" sz="2800" b="1" i="1" u="none" strike="noStrike" dirty="0"/>
                        <a:t>,</a:t>
                      </a:r>
                      <a:r>
                        <a:rPr lang="en-US" sz="2800" u="none" strike="noStrike" dirty="0"/>
                        <a:t> lead</a:t>
                      </a:r>
                      <a:endParaRPr lang="en-US" sz="2800" b="0" i="0" u="none" strike="noStrike" dirty="0">
                        <a:solidFill>
                          <a:srgbClr val="000000"/>
                        </a:solidFill>
                        <a:latin typeface="Calibri"/>
                      </a:endParaRPr>
                    </a:p>
                  </a:txBody>
                  <a:tcPr marL="4138" marR="4138" marT="0" marB="0"/>
                </a:tc>
                <a:tc>
                  <a:txBody>
                    <a:bodyPr/>
                    <a:lstStyle/>
                    <a:p>
                      <a:pPr algn="l" fontAlgn="b"/>
                      <a:r>
                        <a:rPr lang="en-US" sz="2400" u="none" strike="noStrike" dirty="0"/>
                        <a:t>produce as a result or residue</a:t>
                      </a:r>
                      <a:endParaRPr lang="en-US" sz="2400" b="0" i="0" u="none" strike="noStrike" dirty="0">
                        <a:solidFill>
                          <a:srgbClr val="000000"/>
                        </a:solidFill>
                        <a:latin typeface="Calibri"/>
                      </a:endParaRPr>
                    </a:p>
                  </a:txBody>
                  <a:tcPr marL="4138" marR="4138" marT="0" marB="0"/>
                </a:tc>
              </a:tr>
              <a:tr h="373380">
                <a:tc>
                  <a:txBody>
                    <a:bodyPr/>
                    <a:lstStyle/>
                    <a:p>
                      <a:pPr algn="ctr" fontAlgn="b"/>
                      <a:r>
                        <a:rPr lang="en-US" sz="2400" u="none" strike="noStrike" dirty="0" smtClean="0"/>
                        <a:t>:</a:t>
                      </a:r>
                      <a:endParaRPr lang="en-US" sz="2400" b="0" i="0" u="none" strike="noStrike" dirty="0">
                        <a:solidFill>
                          <a:srgbClr val="000000"/>
                        </a:solidFill>
                        <a:latin typeface="Calibri"/>
                      </a:endParaRPr>
                    </a:p>
                  </a:txBody>
                  <a:tcPr marL="4138" marR="4138" marT="0" marB="0"/>
                </a:tc>
                <a:tc>
                  <a:txBody>
                    <a:bodyPr/>
                    <a:lstStyle/>
                    <a:p>
                      <a:pPr algn="l" fontAlgn="b"/>
                      <a:r>
                        <a:rPr lang="en-US" sz="2800" u="none" strike="noStrike" dirty="0" smtClean="0"/>
                        <a:t> </a:t>
                      </a:r>
                      <a:endParaRPr lang="en-US" sz="2800" b="0" i="0" u="none" strike="noStrike" dirty="0">
                        <a:solidFill>
                          <a:srgbClr val="000000"/>
                        </a:solidFill>
                        <a:latin typeface="Calibri"/>
                      </a:endParaRPr>
                    </a:p>
                  </a:txBody>
                  <a:tcPr marL="4138" marR="4138" marT="0" marB="0"/>
                </a:tc>
                <a:tc>
                  <a:txBody>
                    <a:bodyPr/>
                    <a:lstStyle/>
                    <a:p>
                      <a:pPr algn="l" fontAlgn="b"/>
                      <a:endParaRPr lang="en-US" sz="2400" b="0" i="0" u="none" strike="noStrike" dirty="0">
                        <a:solidFill>
                          <a:srgbClr val="000000"/>
                        </a:solidFill>
                        <a:latin typeface="Calibri"/>
                      </a:endParaRPr>
                    </a:p>
                  </a:txBody>
                  <a:tcPr marL="4138" marR="4138" marT="0" marB="0"/>
                </a:tc>
              </a:tr>
              <a:tr h="746760">
                <a:tc>
                  <a:txBody>
                    <a:bodyPr/>
                    <a:lstStyle/>
                    <a:p>
                      <a:pPr algn="ctr" fontAlgn="b"/>
                      <a:r>
                        <a:rPr lang="en-US" sz="2400" u="none" strike="noStrike" dirty="0"/>
                        <a:t>S6</a:t>
                      </a:r>
                      <a:endParaRPr lang="en-US" sz="2400" b="0" i="0" u="none" strike="noStrike" dirty="0">
                        <a:solidFill>
                          <a:srgbClr val="000000"/>
                        </a:solidFill>
                        <a:latin typeface="Calibri"/>
                      </a:endParaRPr>
                    </a:p>
                  </a:txBody>
                  <a:tcPr marL="4138" marR="4138" marT="0" marB="0"/>
                </a:tc>
                <a:tc>
                  <a:txBody>
                    <a:bodyPr/>
                    <a:lstStyle/>
                    <a:p>
                      <a:pPr algn="l" fontAlgn="b"/>
                      <a:r>
                        <a:rPr lang="en-US" sz="2800" b="1" i="1" u="none" strike="noStrike" dirty="0">
                          <a:solidFill>
                            <a:srgbClr val="C00000"/>
                          </a:solidFill>
                        </a:rPr>
                        <a:t>run, go, pass</a:t>
                      </a:r>
                      <a:r>
                        <a:rPr lang="en-US" sz="2800" u="none" strike="noStrike" dirty="0"/>
                        <a:t>, lead, </a:t>
                      </a:r>
                      <a:r>
                        <a:rPr lang="en-US" sz="2800" b="1" i="1" u="none" strike="noStrike" dirty="0">
                          <a:solidFill>
                            <a:srgbClr val="C00000"/>
                          </a:solidFill>
                        </a:rPr>
                        <a:t>extend</a:t>
                      </a:r>
                      <a:endParaRPr lang="en-US" sz="2800" b="1" i="1" u="none" strike="noStrike" dirty="0">
                        <a:solidFill>
                          <a:srgbClr val="C00000"/>
                        </a:solidFill>
                        <a:latin typeface="Calibri"/>
                      </a:endParaRPr>
                    </a:p>
                  </a:txBody>
                  <a:tcPr marL="4138" marR="4138" marT="0" marB="0"/>
                </a:tc>
                <a:tc>
                  <a:txBody>
                    <a:bodyPr/>
                    <a:lstStyle/>
                    <a:p>
                      <a:pPr algn="l" fontAlgn="b"/>
                      <a:r>
                        <a:rPr lang="en-US" sz="2400" u="none" strike="noStrike" dirty="0"/>
                        <a:t>stretch out over a distance, space, time, or scope</a:t>
                      </a:r>
                      <a:endParaRPr lang="en-US" sz="2400" b="0" i="0" u="none" strike="noStrike" dirty="0">
                        <a:solidFill>
                          <a:srgbClr val="000000"/>
                        </a:solidFill>
                        <a:latin typeface="Calibri"/>
                      </a:endParaRPr>
                    </a:p>
                  </a:txBody>
                  <a:tcPr marL="4138" marR="4138" marT="0" marB="0"/>
                </a:tc>
              </a:tr>
              <a:tr h="373380">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2400" u="none" strike="noStrike" dirty="0" smtClean="0"/>
                        <a:t>: </a:t>
                      </a:r>
                      <a:endParaRPr lang="en-US" sz="2400" b="0" i="0" u="none" strike="noStrike" dirty="0" smtClean="0">
                        <a:solidFill>
                          <a:srgbClr val="000000"/>
                        </a:solidFill>
                        <a:latin typeface="+mn-lt"/>
                      </a:endParaRPr>
                    </a:p>
                  </a:txBody>
                  <a:tcPr marL="4138" marR="4138" marT="0" marB="0"/>
                </a:tc>
                <a:tc>
                  <a:txBody>
                    <a:bodyPr/>
                    <a:lstStyle/>
                    <a:p>
                      <a:pPr algn="l" fontAlgn="b"/>
                      <a:endParaRPr lang="en-US" sz="2800" b="0" i="0" u="none" strike="noStrike" dirty="0">
                        <a:solidFill>
                          <a:srgbClr val="000000"/>
                        </a:solidFill>
                        <a:latin typeface="Calibri"/>
                      </a:endParaRPr>
                    </a:p>
                  </a:txBody>
                  <a:tcPr marL="4138" marR="4138" marT="0" marB="0"/>
                </a:tc>
                <a:tc>
                  <a:txBody>
                    <a:bodyPr/>
                    <a:lstStyle/>
                    <a:p>
                      <a:pPr algn="l" fontAlgn="b"/>
                      <a:endParaRPr lang="en-US" sz="2400" b="0" i="0" u="none" strike="noStrike" dirty="0">
                        <a:solidFill>
                          <a:srgbClr val="000000"/>
                        </a:solidFill>
                        <a:latin typeface="Calibri"/>
                      </a:endParaRPr>
                    </a:p>
                  </a:txBody>
                  <a:tcPr marL="4138" marR="4138" marT="0" marB="0"/>
                </a:tc>
              </a:tr>
              <a:tr h="373380">
                <a:tc>
                  <a:txBody>
                    <a:bodyPr/>
                    <a:lstStyle/>
                    <a:p>
                      <a:pPr algn="ctr" fontAlgn="b"/>
                      <a:r>
                        <a:rPr lang="en-US" sz="2400" u="none" strike="noStrike" dirty="0"/>
                        <a:t>S14</a:t>
                      </a:r>
                      <a:endParaRPr lang="en-US" sz="2400" b="0" i="0" u="none" strike="noStrike" dirty="0">
                        <a:solidFill>
                          <a:srgbClr val="000000"/>
                        </a:solidFill>
                        <a:latin typeface="Calibri"/>
                      </a:endParaRPr>
                    </a:p>
                  </a:txBody>
                  <a:tcPr marL="4138" marR="4138" marT="0" marB="0"/>
                </a:tc>
                <a:tc>
                  <a:txBody>
                    <a:bodyPr/>
                    <a:lstStyle/>
                    <a:p>
                      <a:pPr algn="l" fontAlgn="b"/>
                      <a:r>
                        <a:rPr lang="en-US" sz="2800" b="1" i="1" u="none" strike="noStrike" dirty="0">
                          <a:solidFill>
                            <a:srgbClr val="C00000"/>
                          </a:solidFill>
                        </a:rPr>
                        <a:t>moderate, chair,</a:t>
                      </a:r>
                      <a:r>
                        <a:rPr lang="en-US" sz="2800" u="none" strike="noStrike" dirty="0">
                          <a:solidFill>
                            <a:srgbClr val="C00000"/>
                          </a:solidFill>
                        </a:rPr>
                        <a:t> </a:t>
                      </a:r>
                      <a:r>
                        <a:rPr lang="en-US" sz="2800" u="none" strike="noStrike" dirty="0"/>
                        <a:t>lead</a:t>
                      </a:r>
                      <a:endParaRPr lang="en-US" sz="2800" b="0" i="0" u="none" strike="noStrike" dirty="0">
                        <a:solidFill>
                          <a:srgbClr val="000000"/>
                        </a:solidFill>
                        <a:latin typeface="Calibri"/>
                      </a:endParaRPr>
                    </a:p>
                  </a:txBody>
                  <a:tcPr marL="4138" marR="4138" marT="0" marB="0"/>
                </a:tc>
                <a:tc>
                  <a:txBody>
                    <a:bodyPr/>
                    <a:lstStyle/>
                    <a:p>
                      <a:pPr algn="l" fontAlgn="b"/>
                      <a:r>
                        <a:rPr lang="en-US" sz="2400" u="none" strike="noStrike" dirty="0"/>
                        <a:t>preside over</a:t>
                      </a:r>
                      <a:endParaRPr lang="en-US" sz="2400" b="0" i="0" u="none" strike="noStrike" dirty="0">
                        <a:solidFill>
                          <a:srgbClr val="000000"/>
                        </a:solidFill>
                        <a:latin typeface="Calibri"/>
                      </a:endParaRPr>
                    </a:p>
                  </a:txBody>
                  <a:tcPr marL="4138" marR="4138" marT="0" marB="0"/>
                </a:tc>
              </a:tr>
            </a:tbl>
          </a:graphicData>
        </a:graphic>
      </p:graphicFrame>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r>
              <a:rPr lang="en-US" altLang="ja-JP" dirty="0"/>
              <a:t>LREC 2012, May 24</a:t>
            </a:r>
            <a:r>
              <a:rPr lang="en-US" altLang="ja-JP" baseline="30000" dirty="0"/>
              <a:t>th</a:t>
            </a:r>
            <a:r>
              <a:rPr lang="en-US" altLang="ja-JP" dirty="0"/>
              <a:t>, 2012</a:t>
            </a:r>
          </a:p>
        </p:txBody>
      </p:sp>
      <p:sp>
        <p:nvSpPr>
          <p:cNvPr id="5" name="Slide Number Placeholder 4"/>
          <p:cNvSpPr>
            <a:spLocks noGrp="1"/>
          </p:cNvSpPr>
          <p:nvPr>
            <p:ph type="sldNum" sz="quarter" idx="11"/>
          </p:nvPr>
        </p:nvSpPr>
        <p:spPr/>
        <p:txBody>
          <a:bodyPr/>
          <a:lstStyle/>
          <a:p>
            <a:pPr>
              <a:defRPr/>
            </a:pPr>
            <a:fld id="{51819DF2-A324-415D-B3D8-F344AD0BFA0D}" type="slidenum">
              <a:rPr lang="ja-JP" altLang="en-US" smtClean="0"/>
              <a:pPr>
                <a:defRPr/>
              </a:pPr>
              <a:t>37</a:t>
            </a:fld>
            <a:endParaRPr lang="en-US" altLang="ja-JP" dirty="0"/>
          </a:p>
        </p:txBody>
      </p:sp>
      <p:sp>
        <p:nvSpPr>
          <p:cNvPr id="6" name="Footer Placeholder 5"/>
          <p:cNvSpPr>
            <a:spLocks noGrp="1"/>
          </p:cNvSpPr>
          <p:nvPr>
            <p:ph type="ftr" sz="quarter" idx="12"/>
          </p:nvPr>
        </p:nvSpPr>
        <p:spPr/>
        <p:txBody>
          <a:bodyPr/>
          <a:lstStyle/>
          <a:p>
            <a:pPr>
              <a:defRPr/>
            </a:pPr>
            <a:endParaRPr lang="ja-JP" altLang="en-US"/>
          </a:p>
        </p:txBody>
      </p:sp>
      <p:sp>
        <p:nvSpPr>
          <p:cNvPr id="8" name="Content Placeholder 1"/>
          <p:cNvSpPr>
            <a:spLocks noGrp="1"/>
          </p:cNvSpPr>
          <p:nvPr>
            <p:ph idx="1"/>
          </p:nvPr>
        </p:nvSpPr>
        <p:spPr>
          <a:xfrm>
            <a:off x="457200" y="990600"/>
            <a:ext cx="8229600" cy="1143000"/>
          </a:xfrm>
        </p:spPr>
        <p:txBody>
          <a:bodyPr/>
          <a:lstStyle/>
          <a:p>
            <a:r>
              <a:rPr lang="en-US" altLang="ja-JP" sz="2800" dirty="0" smtClean="0"/>
              <a:t>E.g., WordNet </a:t>
            </a:r>
            <a:r>
              <a:rPr lang="en-US" altLang="ja-JP" sz="2800" baseline="30000" dirty="0" smtClean="0"/>
              <a:t>[Miller, 1995]</a:t>
            </a:r>
            <a:r>
              <a:rPr lang="en-US" altLang="ja-JP" sz="2800" dirty="0" smtClean="0"/>
              <a:t>, </a:t>
            </a:r>
            <a:r>
              <a:rPr lang="da-DK" altLang="ja-JP" sz="2800" dirty="0" smtClean="0"/>
              <a:t>FrameNet </a:t>
            </a:r>
            <a:r>
              <a:rPr lang="da-DK" altLang="ja-JP" sz="2800" baseline="30000" dirty="0" smtClean="0"/>
              <a:t>[Baker et al., 1998]</a:t>
            </a:r>
            <a:r>
              <a:rPr lang="da-DK" altLang="ja-JP" sz="2800" dirty="0" smtClean="0"/>
              <a:t>, Nomlex </a:t>
            </a:r>
            <a:r>
              <a:rPr lang="da-DK" altLang="ja-JP" sz="2800" baseline="30000" dirty="0" smtClean="0"/>
              <a:t>[Macleod et al., 1998]</a:t>
            </a:r>
            <a:r>
              <a:rPr lang="da-DK" altLang="ja-JP" sz="2800" dirty="0" smtClean="0"/>
              <a:t>, VerbNet </a:t>
            </a:r>
            <a:r>
              <a:rPr lang="da-DK" altLang="ja-JP" sz="2800" baseline="30000" dirty="0" smtClean="0"/>
              <a:t>[Kipper et al., 2006]</a:t>
            </a:r>
            <a:endParaRPr lang="da-DK" altLang="ja-JP" sz="2800" dirty="0" smtClean="0"/>
          </a:p>
          <a:p>
            <a:endParaRPr lang="en-US" sz="2800" baseline="30000" dirty="0" smtClean="0"/>
          </a:p>
        </p:txBody>
      </p:sp>
      <p:sp>
        <p:nvSpPr>
          <p:cNvPr id="7" name="Title 2"/>
          <p:cNvSpPr>
            <a:spLocks noGrp="1"/>
          </p:cNvSpPr>
          <p:nvPr>
            <p:ph type="title"/>
          </p:nvPr>
        </p:nvSpPr>
        <p:spPr>
          <a:xfrm>
            <a:off x="228600" y="258762"/>
            <a:ext cx="8610600" cy="808038"/>
          </a:xfrm>
        </p:spPr>
        <p:txBody>
          <a:bodyPr/>
          <a:lstStyle/>
          <a:p>
            <a:r>
              <a:rPr lang="en-US" dirty="0" smtClean="0"/>
              <a:t>Related Works – Use of Thesaurus</a:t>
            </a:r>
            <a:endParaRPr lang="en-US" dirty="0"/>
          </a:p>
        </p:txBody>
      </p:sp>
      <p:graphicFrame>
        <p:nvGraphicFramePr>
          <p:cNvPr id="9" name="Table 8"/>
          <p:cNvGraphicFramePr>
            <a:graphicFrameLocks noGrp="1"/>
          </p:cNvGraphicFramePr>
          <p:nvPr/>
        </p:nvGraphicFramePr>
        <p:xfrm>
          <a:off x="152400" y="2667000"/>
          <a:ext cx="8839201" cy="4053840"/>
        </p:xfrm>
        <a:graphic>
          <a:graphicData uri="http://schemas.openxmlformats.org/drawingml/2006/table">
            <a:tbl>
              <a:tblPr firstRow="1" bandRow="1">
                <a:tableStyleId>{793D81CF-94F2-401A-BA57-92F5A7B2D0C5}</a:tableStyleId>
              </a:tblPr>
              <a:tblGrid>
                <a:gridCol w="648749"/>
                <a:gridCol w="4135774"/>
                <a:gridCol w="4054678"/>
              </a:tblGrid>
              <a:tr h="373380">
                <a:tc>
                  <a:txBody>
                    <a:bodyPr/>
                    <a:lstStyle/>
                    <a:p>
                      <a:pPr algn="ctr" fontAlgn="b"/>
                      <a:r>
                        <a:rPr lang="en-US" sz="2800" u="none" strike="noStrike" dirty="0" smtClean="0"/>
                        <a:t>ID</a:t>
                      </a:r>
                      <a:endParaRPr lang="en-US" sz="2800" b="0" i="0" u="none" strike="noStrike" dirty="0">
                        <a:solidFill>
                          <a:srgbClr val="000000"/>
                        </a:solidFill>
                        <a:latin typeface="Calibri"/>
                      </a:endParaRPr>
                    </a:p>
                  </a:txBody>
                  <a:tcPr marL="4138" marR="4138" marT="0" marB="0"/>
                </a:tc>
                <a:tc>
                  <a:txBody>
                    <a:bodyPr/>
                    <a:lstStyle/>
                    <a:p>
                      <a:pPr algn="ctr" fontAlgn="b"/>
                      <a:r>
                        <a:rPr lang="en-US" sz="2800" u="none" strike="noStrike" dirty="0" smtClean="0"/>
                        <a:t>Words</a:t>
                      </a:r>
                      <a:endParaRPr lang="en-US" sz="2800" b="0" i="0" u="none" strike="noStrike" dirty="0">
                        <a:solidFill>
                          <a:srgbClr val="000000"/>
                        </a:solidFill>
                        <a:latin typeface="Calibri"/>
                      </a:endParaRPr>
                    </a:p>
                  </a:txBody>
                  <a:tcPr marL="4138" marR="4138" marT="0" marB="0"/>
                </a:tc>
                <a:tc>
                  <a:txBody>
                    <a:bodyPr/>
                    <a:lstStyle/>
                    <a:p>
                      <a:pPr algn="ctr" fontAlgn="b"/>
                      <a:r>
                        <a:rPr lang="en-US" sz="2800" u="none" strike="noStrike" dirty="0" smtClean="0"/>
                        <a:t>Definition</a:t>
                      </a:r>
                      <a:endParaRPr lang="en-US" sz="2800" b="0" i="0" u="none" strike="noStrike" dirty="0">
                        <a:solidFill>
                          <a:srgbClr val="000000"/>
                        </a:solidFill>
                        <a:latin typeface="Calibri"/>
                      </a:endParaRPr>
                    </a:p>
                  </a:txBody>
                  <a:tcPr marL="4138" marR="4138" marT="0" marB="0"/>
                </a:tc>
              </a:tr>
              <a:tr h="746760">
                <a:tc>
                  <a:txBody>
                    <a:bodyPr/>
                    <a:lstStyle/>
                    <a:p>
                      <a:pPr algn="ctr" fontAlgn="b"/>
                      <a:r>
                        <a:rPr lang="en-US" sz="2400" u="none" strike="noStrike" dirty="0"/>
                        <a:t>S1</a:t>
                      </a:r>
                      <a:endParaRPr lang="en-US" sz="2400" b="0" i="0" u="none" strike="noStrike" dirty="0">
                        <a:solidFill>
                          <a:srgbClr val="000000"/>
                        </a:solidFill>
                        <a:latin typeface="Calibri"/>
                      </a:endParaRPr>
                    </a:p>
                  </a:txBody>
                  <a:tcPr marL="4138" marR="4138" marT="0" marB="0"/>
                </a:tc>
                <a:tc>
                  <a:txBody>
                    <a:bodyPr/>
                    <a:lstStyle/>
                    <a:p>
                      <a:pPr algn="l" fontAlgn="b"/>
                      <a:r>
                        <a:rPr lang="en-US" sz="2800" u="none" strike="noStrike" dirty="0"/>
                        <a:t>lead, </a:t>
                      </a:r>
                      <a:r>
                        <a:rPr lang="en-US" sz="2800" b="1" i="1" u="none" strike="noStrike" dirty="0">
                          <a:solidFill>
                            <a:srgbClr val="C00000"/>
                          </a:solidFill>
                        </a:rPr>
                        <a:t>take, direct, conduct, guide</a:t>
                      </a:r>
                      <a:endParaRPr lang="en-US" sz="2800" b="1" i="1" u="none" strike="noStrike" dirty="0">
                        <a:solidFill>
                          <a:srgbClr val="C00000"/>
                        </a:solidFill>
                        <a:latin typeface="Calibri"/>
                      </a:endParaRPr>
                    </a:p>
                  </a:txBody>
                  <a:tcPr marL="4138" marR="4138" marT="0" marB="0"/>
                </a:tc>
                <a:tc>
                  <a:txBody>
                    <a:bodyPr/>
                    <a:lstStyle/>
                    <a:p>
                      <a:pPr algn="l" fontAlgn="b"/>
                      <a:r>
                        <a:rPr lang="en-US" sz="2400" u="none" strike="noStrike" dirty="0"/>
                        <a:t>take somebody somewhere</a:t>
                      </a:r>
                      <a:endParaRPr lang="en-US" sz="2400" b="0" i="0" u="none" strike="noStrike" dirty="0">
                        <a:solidFill>
                          <a:srgbClr val="000000"/>
                        </a:solidFill>
                        <a:latin typeface="Calibri"/>
                      </a:endParaRPr>
                    </a:p>
                  </a:txBody>
                  <a:tcPr marL="4138" marR="4138" marT="0" marB="0"/>
                </a:tc>
              </a:tr>
              <a:tr h="746760">
                <a:tc>
                  <a:txBody>
                    <a:bodyPr/>
                    <a:lstStyle/>
                    <a:p>
                      <a:pPr algn="ctr" fontAlgn="b"/>
                      <a:r>
                        <a:rPr lang="en-US" sz="2400" u="none" strike="noStrike" dirty="0"/>
                        <a:t>S2</a:t>
                      </a:r>
                      <a:endParaRPr lang="en-US" sz="2400" b="0" i="0" u="none" strike="noStrike" dirty="0">
                        <a:solidFill>
                          <a:srgbClr val="000000"/>
                        </a:solidFill>
                        <a:latin typeface="Calibri"/>
                      </a:endParaRPr>
                    </a:p>
                  </a:txBody>
                  <a:tcPr marL="4138" marR="4138" marT="0" marB="0"/>
                </a:tc>
                <a:tc>
                  <a:txBody>
                    <a:bodyPr/>
                    <a:lstStyle/>
                    <a:p>
                      <a:pPr algn="l" fontAlgn="b"/>
                      <a:r>
                        <a:rPr lang="en-US" sz="2800" b="1" i="1" u="none" strike="noStrike" dirty="0">
                          <a:solidFill>
                            <a:srgbClr val="C00000"/>
                          </a:solidFill>
                        </a:rPr>
                        <a:t>leave, result</a:t>
                      </a:r>
                      <a:r>
                        <a:rPr lang="en-US" sz="2800" b="1" i="1" u="none" strike="noStrike" dirty="0"/>
                        <a:t>,</a:t>
                      </a:r>
                      <a:r>
                        <a:rPr lang="en-US" sz="2800" u="none" strike="noStrike" dirty="0"/>
                        <a:t> lead</a:t>
                      </a:r>
                      <a:endParaRPr lang="en-US" sz="2800" b="0" i="0" u="none" strike="noStrike" dirty="0">
                        <a:solidFill>
                          <a:srgbClr val="000000"/>
                        </a:solidFill>
                        <a:latin typeface="Calibri"/>
                      </a:endParaRPr>
                    </a:p>
                  </a:txBody>
                  <a:tcPr marL="4138" marR="4138" marT="0" marB="0"/>
                </a:tc>
                <a:tc>
                  <a:txBody>
                    <a:bodyPr/>
                    <a:lstStyle/>
                    <a:p>
                      <a:pPr algn="l" fontAlgn="b"/>
                      <a:r>
                        <a:rPr lang="en-US" sz="2400" u="none" strike="noStrike" dirty="0"/>
                        <a:t>produce as a result or residue</a:t>
                      </a:r>
                      <a:endParaRPr lang="en-US" sz="2400" b="0" i="0" u="none" strike="noStrike" dirty="0">
                        <a:solidFill>
                          <a:srgbClr val="000000"/>
                        </a:solidFill>
                        <a:latin typeface="Calibri"/>
                      </a:endParaRPr>
                    </a:p>
                  </a:txBody>
                  <a:tcPr marL="4138" marR="4138" marT="0" marB="0"/>
                </a:tc>
              </a:tr>
              <a:tr h="373380">
                <a:tc>
                  <a:txBody>
                    <a:bodyPr/>
                    <a:lstStyle/>
                    <a:p>
                      <a:pPr algn="ctr" fontAlgn="b"/>
                      <a:r>
                        <a:rPr lang="en-US" sz="2400" u="none" strike="noStrike" dirty="0" smtClean="0"/>
                        <a:t>:</a:t>
                      </a:r>
                      <a:endParaRPr lang="en-US" sz="2400" b="0" i="0" u="none" strike="noStrike" dirty="0">
                        <a:solidFill>
                          <a:srgbClr val="000000"/>
                        </a:solidFill>
                        <a:latin typeface="Calibri"/>
                      </a:endParaRPr>
                    </a:p>
                  </a:txBody>
                  <a:tcPr marL="4138" marR="4138" marT="0" marB="0"/>
                </a:tc>
                <a:tc>
                  <a:txBody>
                    <a:bodyPr/>
                    <a:lstStyle/>
                    <a:p>
                      <a:pPr algn="l" fontAlgn="b"/>
                      <a:r>
                        <a:rPr lang="en-US" sz="2800" u="none" strike="noStrike" dirty="0" smtClean="0"/>
                        <a:t> </a:t>
                      </a:r>
                      <a:endParaRPr lang="en-US" sz="2800" b="0" i="0" u="none" strike="noStrike" dirty="0">
                        <a:solidFill>
                          <a:srgbClr val="000000"/>
                        </a:solidFill>
                        <a:latin typeface="Calibri"/>
                      </a:endParaRPr>
                    </a:p>
                  </a:txBody>
                  <a:tcPr marL="4138" marR="4138" marT="0" marB="0"/>
                </a:tc>
                <a:tc>
                  <a:txBody>
                    <a:bodyPr/>
                    <a:lstStyle/>
                    <a:p>
                      <a:pPr algn="l" fontAlgn="b"/>
                      <a:endParaRPr lang="en-US" sz="2400" b="0" i="0" u="none" strike="noStrike" dirty="0">
                        <a:solidFill>
                          <a:srgbClr val="000000"/>
                        </a:solidFill>
                        <a:latin typeface="Calibri"/>
                      </a:endParaRPr>
                    </a:p>
                  </a:txBody>
                  <a:tcPr marL="4138" marR="4138" marT="0" marB="0"/>
                </a:tc>
              </a:tr>
              <a:tr h="746760">
                <a:tc>
                  <a:txBody>
                    <a:bodyPr/>
                    <a:lstStyle/>
                    <a:p>
                      <a:pPr algn="ctr" fontAlgn="b"/>
                      <a:r>
                        <a:rPr lang="en-US" sz="2400" u="none" strike="noStrike" dirty="0"/>
                        <a:t>S6</a:t>
                      </a:r>
                      <a:endParaRPr lang="en-US" sz="2400" b="0" i="0" u="none" strike="noStrike" dirty="0">
                        <a:solidFill>
                          <a:srgbClr val="000000"/>
                        </a:solidFill>
                        <a:latin typeface="Calibri"/>
                      </a:endParaRPr>
                    </a:p>
                  </a:txBody>
                  <a:tcPr marL="4138" marR="4138" marT="0" marB="0"/>
                </a:tc>
                <a:tc>
                  <a:txBody>
                    <a:bodyPr/>
                    <a:lstStyle/>
                    <a:p>
                      <a:pPr algn="l" fontAlgn="b"/>
                      <a:r>
                        <a:rPr lang="en-US" sz="2800" b="1" i="1" u="none" strike="noStrike" dirty="0">
                          <a:solidFill>
                            <a:srgbClr val="C00000"/>
                          </a:solidFill>
                        </a:rPr>
                        <a:t>run, go, pass</a:t>
                      </a:r>
                      <a:r>
                        <a:rPr lang="en-US" sz="2800" u="none" strike="noStrike" dirty="0"/>
                        <a:t>, lead, </a:t>
                      </a:r>
                      <a:r>
                        <a:rPr lang="en-US" sz="2800" b="1" i="1" u="none" strike="noStrike" dirty="0">
                          <a:solidFill>
                            <a:srgbClr val="C00000"/>
                          </a:solidFill>
                        </a:rPr>
                        <a:t>extend</a:t>
                      </a:r>
                      <a:endParaRPr lang="en-US" sz="2800" b="1" i="1" u="none" strike="noStrike" dirty="0">
                        <a:solidFill>
                          <a:srgbClr val="C00000"/>
                        </a:solidFill>
                        <a:latin typeface="Calibri"/>
                      </a:endParaRPr>
                    </a:p>
                  </a:txBody>
                  <a:tcPr marL="4138" marR="4138" marT="0" marB="0"/>
                </a:tc>
                <a:tc>
                  <a:txBody>
                    <a:bodyPr/>
                    <a:lstStyle/>
                    <a:p>
                      <a:pPr algn="l" fontAlgn="b"/>
                      <a:r>
                        <a:rPr lang="en-US" sz="2400" u="none" strike="noStrike" dirty="0"/>
                        <a:t>stretch out over a distance, space, time, or scope</a:t>
                      </a:r>
                      <a:endParaRPr lang="en-US" sz="2400" b="0" i="0" u="none" strike="noStrike" dirty="0">
                        <a:solidFill>
                          <a:srgbClr val="000000"/>
                        </a:solidFill>
                        <a:latin typeface="Calibri"/>
                      </a:endParaRPr>
                    </a:p>
                  </a:txBody>
                  <a:tcPr marL="4138" marR="4138" marT="0" marB="0"/>
                </a:tc>
              </a:tr>
              <a:tr h="373380">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2400" u="none" strike="noStrike" dirty="0" smtClean="0"/>
                        <a:t>: </a:t>
                      </a:r>
                      <a:endParaRPr lang="en-US" sz="2400" b="0" i="0" u="none" strike="noStrike" dirty="0" smtClean="0">
                        <a:solidFill>
                          <a:srgbClr val="000000"/>
                        </a:solidFill>
                        <a:latin typeface="+mn-lt"/>
                      </a:endParaRPr>
                    </a:p>
                  </a:txBody>
                  <a:tcPr marL="4138" marR="4138" marT="0" marB="0"/>
                </a:tc>
                <a:tc>
                  <a:txBody>
                    <a:bodyPr/>
                    <a:lstStyle/>
                    <a:p>
                      <a:pPr algn="l" fontAlgn="b"/>
                      <a:endParaRPr lang="en-US" sz="2800" b="0" i="0" u="none" strike="noStrike" dirty="0">
                        <a:solidFill>
                          <a:srgbClr val="000000"/>
                        </a:solidFill>
                        <a:latin typeface="Calibri"/>
                      </a:endParaRPr>
                    </a:p>
                  </a:txBody>
                  <a:tcPr marL="4138" marR="4138" marT="0" marB="0"/>
                </a:tc>
                <a:tc>
                  <a:txBody>
                    <a:bodyPr/>
                    <a:lstStyle/>
                    <a:p>
                      <a:pPr algn="l" fontAlgn="b"/>
                      <a:endParaRPr lang="en-US" sz="2400" b="0" i="0" u="none" strike="noStrike" dirty="0">
                        <a:solidFill>
                          <a:srgbClr val="000000"/>
                        </a:solidFill>
                        <a:latin typeface="Calibri"/>
                      </a:endParaRPr>
                    </a:p>
                  </a:txBody>
                  <a:tcPr marL="4138" marR="4138" marT="0" marB="0"/>
                </a:tc>
              </a:tr>
              <a:tr h="373380">
                <a:tc>
                  <a:txBody>
                    <a:bodyPr/>
                    <a:lstStyle/>
                    <a:p>
                      <a:pPr algn="ctr" fontAlgn="b"/>
                      <a:r>
                        <a:rPr lang="en-US" sz="2400" u="none" strike="noStrike" dirty="0"/>
                        <a:t>S14</a:t>
                      </a:r>
                      <a:endParaRPr lang="en-US" sz="2400" b="0" i="0" u="none" strike="noStrike" dirty="0">
                        <a:solidFill>
                          <a:srgbClr val="000000"/>
                        </a:solidFill>
                        <a:latin typeface="Calibri"/>
                      </a:endParaRPr>
                    </a:p>
                  </a:txBody>
                  <a:tcPr marL="4138" marR="4138" marT="0" marB="0"/>
                </a:tc>
                <a:tc>
                  <a:txBody>
                    <a:bodyPr/>
                    <a:lstStyle/>
                    <a:p>
                      <a:pPr algn="l" fontAlgn="b"/>
                      <a:r>
                        <a:rPr lang="en-US" sz="2800" b="1" i="1" u="none" strike="noStrike" dirty="0">
                          <a:solidFill>
                            <a:srgbClr val="C00000"/>
                          </a:solidFill>
                        </a:rPr>
                        <a:t>moderate, chair,</a:t>
                      </a:r>
                      <a:r>
                        <a:rPr lang="en-US" sz="2800" u="none" strike="noStrike" dirty="0">
                          <a:solidFill>
                            <a:srgbClr val="C00000"/>
                          </a:solidFill>
                        </a:rPr>
                        <a:t> </a:t>
                      </a:r>
                      <a:r>
                        <a:rPr lang="en-US" sz="2800" u="none" strike="noStrike" dirty="0"/>
                        <a:t>lead</a:t>
                      </a:r>
                      <a:endParaRPr lang="en-US" sz="2800" b="0" i="0" u="none" strike="noStrike" dirty="0">
                        <a:solidFill>
                          <a:srgbClr val="000000"/>
                        </a:solidFill>
                        <a:latin typeface="Calibri"/>
                      </a:endParaRPr>
                    </a:p>
                  </a:txBody>
                  <a:tcPr marL="4138" marR="4138" marT="0" marB="0"/>
                </a:tc>
                <a:tc>
                  <a:txBody>
                    <a:bodyPr/>
                    <a:lstStyle/>
                    <a:p>
                      <a:pPr algn="l" fontAlgn="b"/>
                      <a:r>
                        <a:rPr lang="en-US" sz="2400" u="none" strike="noStrike" dirty="0"/>
                        <a:t>preside over</a:t>
                      </a:r>
                      <a:endParaRPr lang="en-US" sz="2400" b="0" i="0" u="none" strike="noStrike" dirty="0">
                        <a:solidFill>
                          <a:srgbClr val="000000"/>
                        </a:solidFill>
                        <a:latin typeface="Calibri"/>
                      </a:endParaRPr>
                    </a:p>
                  </a:txBody>
                  <a:tcPr marL="4138" marR="4138" marT="0" marB="0"/>
                </a:tc>
              </a:tr>
            </a:tbl>
          </a:graphicData>
        </a:graphic>
      </p:graphicFrame>
      <p:sp>
        <p:nvSpPr>
          <p:cNvPr id="10" name="Rectangle 9"/>
          <p:cNvSpPr/>
          <p:nvPr/>
        </p:nvSpPr>
        <p:spPr>
          <a:xfrm>
            <a:off x="1828800" y="2209800"/>
            <a:ext cx="5305491" cy="461665"/>
          </a:xfrm>
          <a:prstGeom prst="rect">
            <a:avLst/>
          </a:prstGeom>
        </p:spPr>
        <p:txBody>
          <a:bodyPr wrap="none">
            <a:spAutoFit/>
          </a:bodyPr>
          <a:lstStyle/>
          <a:p>
            <a:r>
              <a:rPr lang="en-US" altLang="ja-JP" sz="2400" b="1" dirty="0" smtClean="0"/>
              <a:t>Synonyms of “lead (v)” in WordNet</a:t>
            </a:r>
            <a:endParaRPr lang="en-US" sz="2400" b="1" dirty="0"/>
          </a:p>
        </p:txBody>
      </p:sp>
      <p:sp>
        <p:nvSpPr>
          <p:cNvPr id="11" name="Rectangle 10"/>
          <p:cNvSpPr/>
          <p:nvPr/>
        </p:nvSpPr>
        <p:spPr>
          <a:xfrm>
            <a:off x="0" y="0"/>
            <a:ext cx="9144000" cy="6858000"/>
          </a:xfrm>
          <a:prstGeom prst="rect">
            <a:avLst/>
          </a:prstGeom>
          <a:solidFill>
            <a:schemeClr val="tx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381000" y="990600"/>
            <a:ext cx="8534400" cy="1828800"/>
          </a:xfrm>
          <a:prstGeom prst="rect">
            <a:avLst/>
          </a:prstGeom>
          <a:solidFill>
            <a:schemeClr val="bg1"/>
          </a:solid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609600" y="1066800"/>
            <a:ext cx="8229600" cy="1493358"/>
          </a:xfrm>
          <a:prstGeom prst="rect">
            <a:avLst/>
          </a:prstGeom>
        </p:spPr>
        <p:txBody>
          <a:bodyPr wrap="square">
            <a:spAutoFit/>
          </a:bodyPr>
          <a:lstStyle/>
          <a:p>
            <a:pPr algn="ctr">
              <a:lnSpc>
                <a:spcPct val="150000"/>
              </a:lnSpc>
            </a:pPr>
            <a:r>
              <a:rPr lang="en-US" sz="3200" b="1" dirty="0" smtClean="0">
                <a:solidFill>
                  <a:srgbClr val="C00000"/>
                </a:solidFill>
                <a:latin typeface="+mj-lt"/>
              </a:rPr>
              <a:t>WEAKNESS</a:t>
            </a:r>
            <a:r>
              <a:rPr lang="en-US" sz="3200" b="1" dirty="0" smtClean="0">
                <a:solidFill>
                  <a:srgbClr val="C00000"/>
                </a:solidFill>
                <a:latin typeface="+mj-lt"/>
              </a:rPr>
              <a:t/>
            </a:r>
            <a:br>
              <a:rPr lang="en-US" sz="3200" b="1" dirty="0" smtClean="0">
                <a:solidFill>
                  <a:srgbClr val="C00000"/>
                </a:solidFill>
                <a:latin typeface="+mj-lt"/>
              </a:rPr>
            </a:br>
            <a:r>
              <a:rPr lang="en-US" sz="3200" b="1" dirty="0" smtClean="0">
                <a:latin typeface="+mj-lt"/>
              </a:rPr>
              <a:t>Need WSD or contexts to avoid false-positives.</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r>
              <a:rPr lang="en-US" altLang="ja-JP" dirty="0"/>
              <a:t>LREC 2012, May 24</a:t>
            </a:r>
            <a:r>
              <a:rPr lang="en-US" altLang="ja-JP" baseline="30000" dirty="0"/>
              <a:t>th</a:t>
            </a:r>
            <a:r>
              <a:rPr lang="en-US" altLang="ja-JP" dirty="0"/>
              <a:t>, 2012</a:t>
            </a:r>
          </a:p>
        </p:txBody>
      </p:sp>
      <p:sp>
        <p:nvSpPr>
          <p:cNvPr id="5" name="Slide Number Placeholder 4"/>
          <p:cNvSpPr>
            <a:spLocks noGrp="1"/>
          </p:cNvSpPr>
          <p:nvPr>
            <p:ph type="sldNum" sz="quarter" idx="11"/>
          </p:nvPr>
        </p:nvSpPr>
        <p:spPr/>
        <p:txBody>
          <a:bodyPr/>
          <a:lstStyle/>
          <a:p>
            <a:pPr>
              <a:defRPr/>
            </a:pPr>
            <a:fld id="{51819DF2-A324-415D-B3D8-F344AD0BFA0D}" type="slidenum">
              <a:rPr lang="ja-JP" altLang="en-US" smtClean="0"/>
              <a:pPr>
                <a:defRPr/>
              </a:pPr>
              <a:t>38</a:t>
            </a:fld>
            <a:endParaRPr lang="en-US" altLang="ja-JP" dirty="0"/>
          </a:p>
        </p:txBody>
      </p:sp>
      <p:sp>
        <p:nvSpPr>
          <p:cNvPr id="6" name="Footer Placeholder 5"/>
          <p:cNvSpPr>
            <a:spLocks noGrp="1"/>
          </p:cNvSpPr>
          <p:nvPr>
            <p:ph type="ftr" sz="quarter" idx="12"/>
          </p:nvPr>
        </p:nvSpPr>
        <p:spPr/>
        <p:txBody>
          <a:bodyPr/>
          <a:lstStyle/>
          <a:p>
            <a:pPr>
              <a:defRPr/>
            </a:pPr>
            <a:endParaRPr lang="ja-JP" altLang="en-US"/>
          </a:p>
        </p:txBody>
      </p:sp>
      <p:sp>
        <p:nvSpPr>
          <p:cNvPr id="8" name="Content Placeholder 1"/>
          <p:cNvSpPr>
            <a:spLocks noGrp="1"/>
          </p:cNvSpPr>
          <p:nvPr>
            <p:ph idx="1"/>
          </p:nvPr>
        </p:nvSpPr>
        <p:spPr>
          <a:xfrm>
            <a:off x="457200" y="1295400"/>
            <a:ext cx="8229600" cy="4830763"/>
          </a:xfrm>
        </p:spPr>
        <p:txBody>
          <a:bodyPr/>
          <a:lstStyle/>
          <a:p>
            <a:r>
              <a:rPr lang="en-US" b="1" dirty="0" smtClean="0"/>
              <a:t>Alignment Approach</a:t>
            </a:r>
          </a:p>
          <a:p>
            <a:pPr lvl="1"/>
            <a:r>
              <a:rPr lang="en-US" dirty="0" smtClean="0"/>
              <a:t>Monolingual Comparable Corpus</a:t>
            </a:r>
            <a:r>
              <a:rPr lang="en-US" baseline="30000" dirty="0" smtClean="0"/>
              <a:t> [</a:t>
            </a:r>
            <a:r>
              <a:rPr lang="en-US" baseline="30000" dirty="0" err="1" smtClean="0"/>
              <a:t>Shinyama</a:t>
            </a:r>
            <a:r>
              <a:rPr lang="en-US" baseline="30000" dirty="0" smtClean="0"/>
              <a:t> et al, 2002]</a:t>
            </a:r>
          </a:p>
          <a:p>
            <a:pPr lvl="1"/>
            <a:r>
              <a:rPr lang="en-US" dirty="0" smtClean="0"/>
              <a:t>Bilingual Parallel Corpus </a:t>
            </a:r>
            <a:r>
              <a:rPr lang="en-US" baseline="30000" dirty="0" smtClean="0"/>
              <a:t>[Barzilay &amp; </a:t>
            </a:r>
            <a:r>
              <a:rPr lang="en-US" baseline="30000" dirty="0" err="1" smtClean="0"/>
              <a:t>McKeown</a:t>
            </a:r>
            <a:r>
              <a:rPr lang="en-US" baseline="30000" dirty="0" smtClean="0"/>
              <a:t>, 2001</a:t>
            </a:r>
            <a:r>
              <a:rPr lang="en-US" baseline="30000" dirty="0" smtClean="0"/>
              <a:t>][Bannard </a:t>
            </a:r>
            <a:r>
              <a:rPr lang="en-US" baseline="30000" dirty="0" smtClean="0"/>
              <a:t>&amp; </a:t>
            </a:r>
            <a:r>
              <a:rPr lang="en-US" baseline="30000" dirty="0" smtClean="0"/>
              <a:t>Callison-Burch, </a:t>
            </a:r>
            <a:r>
              <a:rPr lang="en-US" baseline="30000" dirty="0" smtClean="0"/>
              <a:t>2005</a:t>
            </a:r>
            <a:r>
              <a:rPr lang="en-US" baseline="30000" dirty="0" smtClean="0"/>
              <a:t>][</a:t>
            </a:r>
            <a:r>
              <a:rPr lang="en-US" baseline="30000" dirty="0" smtClean="0"/>
              <a:t>Callison-Burch, 2008]</a:t>
            </a:r>
            <a:endParaRPr lang="en-US" baseline="30000" dirty="0" smtClean="0"/>
          </a:p>
          <a:p>
            <a:pPr lvl="1"/>
            <a:endParaRPr lang="en-US" baseline="30000" dirty="0" smtClean="0"/>
          </a:p>
          <a:p>
            <a:r>
              <a:rPr lang="en-US" b="1" dirty="0" smtClean="0"/>
              <a:t>Distributional Approach</a:t>
            </a:r>
          </a:p>
          <a:p>
            <a:pPr lvl="1"/>
            <a:r>
              <a:rPr lang="en-US" dirty="0" smtClean="0"/>
              <a:t>Context as Vector Space </a:t>
            </a:r>
            <a:r>
              <a:rPr lang="en-US" baseline="30000" dirty="0" smtClean="0"/>
              <a:t>[Pasca &amp; Dienes, 2005][Bhagat &amp; Ravichandran, 2008]</a:t>
            </a:r>
          </a:p>
          <a:p>
            <a:pPr lvl="1"/>
            <a:r>
              <a:rPr lang="en-US" dirty="0" smtClean="0"/>
              <a:t>Context as Surface Pattern </a:t>
            </a:r>
            <a:r>
              <a:rPr lang="en-US" baseline="30000" dirty="0" smtClean="0"/>
              <a:t>[Lin &amp; Pantel, </a:t>
            </a:r>
            <a:r>
              <a:rPr lang="en-US" baseline="30000" dirty="0" smtClean="0"/>
              <a:t>2001][Ravichandran </a:t>
            </a:r>
            <a:r>
              <a:rPr lang="en-US" baseline="30000" dirty="0" smtClean="0"/>
              <a:t>&amp; Hovy, 2002]</a:t>
            </a:r>
          </a:p>
        </p:txBody>
      </p:sp>
      <p:sp>
        <p:nvSpPr>
          <p:cNvPr id="7" name="Title 2"/>
          <p:cNvSpPr>
            <a:spLocks noGrp="1"/>
          </p:cNvSpPr>
          <p:nvPr>
            <p:ph type="title"/>
          </p:nvPr>
        </p:nvSpPr>
        <p:spPr>
          <a:xfrm>
            <a:off x="228600" y="258762"/>
            <a:ext cx="8610600" cy="884238"/>
          </a:xfrm>
        </p:spPr>
        <p:txBody>
          <a:bodyPr/>
          <a:lstStyle/>
          <a:p>
            <a:r>
              <a:rPr lang="en-US" dirty="0" smtClean="0"/>
              <a:t>Related Works – Paraphrase Acquisition</a:t>
            </a:r>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r>
              <a:rPr lang="en-US" altLang="ja-JP" dirty="0"/>
              <a:t>LREC 2012, May 24</a:t>
            </a:r>
            <a:r>
              <a:rPr lang="en-US" altLang="ja-JP" baseline="30000" dirty="0"/>
              <a:t>th</a:t>
            </a:r>
            <a:r>
              <a:rPr lang="en-US" altLang="ja-JP" dirty="0"/>
              <a:t>, 2012</a:t>
            </a:r>
          </a:p>
        </p:txBody>
      </p:sp>
      <p:sp>
        <p:nvSpPr>
          <p:cNvPr id="5" name="Slide Number Placeholder 4"/>
          <p:cNvSpPr>
            <a:spLocks noGrp="1"/>
          </p:cNvSpPr>
          <p:nvPr>
            <p:ph type="sldNum" sz="quarter" idx="11"/>
          </p:nvPr>
        </p:nvSpPr>
        <p:spPr/>
        <p:txBody>
          <a:bodyPr/>
          <a:lstStyle/>
          <a:p>
            <a:pPr>
              <a:defRPr/>
            </a:pPr>
            <a:fld id="{51819DF2-A324-415D-B3D8-F344AD0BFA0D}" type="slidenum">
              <a:rPr lang="ja-JP" altLang="en-US" smtClean="0"/>
              <a:pPr>
                <a:defRPr/>
              </a:pPr>
              <a:t>39</a:t>
            </a:fld>
            <a:endParaRPr lang="en-US" altLang="ja-JP" dirty="0"/>
          </a:p>
        </p:txBody>
      </p:sp>
      <p:sp>
        <p:nvSpPr>
          <p:cNvPr id="6" name="Footer Placeholder 5"/>
          <p:cNvSpPr>
            <a:spLocks noGrp="1"/>
          </p:cNvSpPr>
          <p:nvPr>
            <p:ph type="ftr" sz="quarter" idx="12"/>
          </p:nvPr>
        </p:nvSpPr>
        <p:spPr/>
        <p:txBody>
          <a:bodyPr/>
          <a:lstStyle/>
          <a:p>
            <a:pPr>
              <a:defRPr/>
            </a:pPr>
            <a:endParaRPr lang="ja-JP" altLang="en-US"/>
          </a:p>
        </p:txBody>
      </p:sp>
      <p:sp>
        <p:nvSpPr>
          <p:cNvPr id="7" name="Title 2"/>
          <p:cNvSpPr>
            <a:spLocks noGrp="1"/>
          </p:cNvSpPr>
          <p:nvPr>
            <p:ph type="title"/>
          </p:nvPr>
        </p:nvSpPr>
        <p:spPr>
          <a:xfrm>
            <a:off x="228600" y="258762"/>
            <a:ext cx="8610600" cy="884238"/>
          </a:xfrm>
        </p:spPr>
        <p:txBody>
          <a:bodyPr/>
          <a:lstStyle/>
          <a:p>
            <a:r>
              <a:rPr lang="en-US" dirty="0" smtClean="0"/>
              <a:t>Related Works – Paraphrase Acquisition</a:t>
            </a:r>
            <a:endParaRPr lang="en-US" dirty="0"/>
          </a:p>
        </p:txBody>
      </p:sp>
      <p:graphicFrame>
        <p:nvGraphicFramePr>
          <p:cNvPr id="10" name="Table 9"/>
          <p:cNvGraphicFramePr>
            <a:graphicFrameLocks noGrp="1"/>
          </p:cNvGraphicFramePr>
          <p:nvPr/>
        </p:nvGraphicFramePr>
        <p:xfrm>
          <a:off x="304801" y="1219200"/>
          <a:ext cx="8381998" cy="4757735"/>
        </p:xfrm>
        <a:graphic>
          <a:graphicData uri="http://schemas.openxmlformats.org/drawingml/2006/table">
            <a:tbl>
              <a:tblPr firstRow="1" bandRow="1">
                <a:tableStyleId>{073A0DAA-6AF3-43AB-8588-CEC1D06C72B9}</a:tableStyleId>
              </a:tblPr>
              <a:tblGrid>
                <a:gridCol w="1964919"/>
                <a:gridCol w="1964919"/>
                <a:gridCol w="2487241"/>
                <a:gridCol w="1964919"/>
              </a:tblGrid>
              <a:tr h="337705">
                <a:tc>
                  <a:txBody>
                    <a:bodyPr/>
                    <a:lstStyle/>
                    <a:p>
                      <a:pPr algn="l" fontAlgn="b"/>
                      <a:r>
                        <a:rPr lang="en-US" sz="2000" u="none" strike="noStrike" dirty="0" smtClean="0"/>
                        <a:t>[Bannard &amp; Callison-Burch, 2005]</a:t>
                      </a:r>
                      <a:endParaRPr lang="en-US" sz="2000" b="0" i="0" u="none" strike="noStrike" dirty="0">
                        <a:solidFill>
                          <a:srgbClr val="000000"/>
                        </a:solidFill>
                        <a:latin typeface="Calibri"/>
                      </a:endParaRPr>
                    </a:p>
                  </a:txBody>
                  <a:tcPr marL="16885" marR="16885" marT="16885" marB="0"/>
                </a:tc>
                <a:tc>
                  <a:txBody>
                    <a:bodyPr/>
                    <a:lstStyle/>
                    <a:p>
                      <a:pPr algn="l" fontAlgn="b"/>
                      <a:r>
                        <a:rPr lang="en-US" sz="2000" u="none" strike="noStrike" dirty="0" smtClean="0"/>
                        <a:t>[Callison-Burch, 2008]</a:t>
                      </a:r>
                      <a:endParaRPr lang="en-US" sz="2000" b="0" i="0" u="none" strike="noStrike" dirty="0">
                        <a:solidFill>
                          <a:srgbClr val="000000"/>
                        </a:solidFill>
                        <a:latin typeface="Calibri"/>
                      </a:endParaRPr>
                    </a:p>
                  </a:txBody>
                  <a:tcPr marL="16885" marR="16885" marT="16885" marB="0"/>
                </a:tc>
                <a:tc>
                  <a:txBody>
                    <a:bodyPr/>
                    <a:lstStyle/>
                    <a:p>
                      <a:pPr algn="l" fontAlgn="b"/>
                      <a:r>
                        <a:rPr lang="en-US" sz="2000" u="none" strike="noStrike" dirty="0" smtClean="0"/>
                        <a:t>[Bhagat &amp; Ravichandran, 2008]</a:t>
                      </a:r>
                      <a:endParaRPr lang="en-US" sz="2000" b="0" i="0" u="none" strike="noStrike" dirty="0">
                        <a:solidFill>
                          <a:srgbClr val="000000"/>
                        </a:solidFill>
                        <a:latin typeface="Calibri"/>
                      </a:endParaRPr>
                    </a:p>
                  </a:txBody>
                  <a:tcPr marL="16885" marR="16885" marT="16885" marB="0"/>
                </a:tc>
                <a:tc>
                  <a:txBody>
                    <a:bodyPr/>
                    <a:lstStyle/>
                    <a:p>
                      <a:pPr algn="l" fontAlgn="b"/>
                      <a:r>
                        <a:rPr lang="en-US" sz="2000" u="none" strike="noStrike" dirty="0" smtClean="0"/>
                        <a:t>[Pasca &amp; Dienes,</a:t>
                      </a:r>
                      <a:r>
                        <a:rPr lang="en-US" sz="2000" u="none" strike="noStrike" baseline="0" dirty="0" smtClean="0"/>
                        <a:t> </a:t>
                      </a:r>
                      <a:r>
                        <a:rPr lang="en-US" sz="2000" u="none" strike="noStrike" dirty="0" smtClean="0"/>
                        <a:t>2005]</a:t>
                      </a:r>
                      <a:endParaRPr lang="en-US" sz="2000" b="0" i="0" u="none" strike="noStrike" dirty="0">
                        <a:solidFill>
                          <a:srgbClr val="000000"/>
                        </a:solidFill>
                        <a:latin typeface="Calibri"/>
                      </a:endParaRPr>
                    </a:p>
                  </a:txBody>
                  <a:tcPr marL="16885" marR="16885" marT="16885" marB="0"/>
                </a:tc>
              </a:tr>
              <a:tr h="337705">
                <a:tc>
                  <a:txBody>
                    <a:bodyPr/>
                    <a:lstStyle/>
                    <a:p>
                      <a:pPr algn="l" fontAlgn="b"/>
                      <a:r>
                        <a:rPr lang="en-US" sz="2400" u="none" strike="noStrike" dirty="0"/>
                        <a:t>murdered</a:t>
                      </a:r>
                      <a:endParaRPr lang="en-US" sz="2400" b="0" i="0" u="none" strike="noStrike" dirty="0">
                        <a:solidFill>
                          <a:srgbClr val="000000"/>
                        </a:solidFill>
                        <a:latin typeface="Calibri"/>
                      </a:endParaRPr>
                    </a:p>
                  </a:txBody>
                  <a:tcPr marL="16885" marR="16885" marT="16885" marB="0" anchor="b"/>
                </a:tc>
                <a:tc>
                  <a:txBody>
                    <a:bodyPr/>
                    <a:lstStyle/>
                    <a:p>
                      <a:pPr algn="l" fontAlgn="b"/>
                      <a:r>
                        <a:rPr lang="en-US" sz="2400" u="none" strike="noStrike" dirty="0"/>
                        <a:t>murdered</a:t>
                      </a:r>
                      <a:endParaRPr lang="en-US" sz="2400" b="0" i="0" u="none" strike="noStrike" dirty="0">
                        <a:solidFill>
                          <a:srgbClr val="000000"/>
                        </a:solidFill>
                        <a:latin typeface="Calibri"/>
                      </a:endParaRPr>
                    </a:p>
                  </a:txBody>
                  <a:tcPr marL="16885" marR="16885" marT="16885" marB="0" anchor="b"/>
                </a:tc>
                <a:tc>
                  <a:txBody>
                    <a:bodyPr/>
                    <a:lstStyle/>
                    <a:p>
                      <a:pPr algn="l" fontAlgn="b"/>
                      <a:r>
                        <a:rPr lang="en-US" sz="2400" u="none" strike="noStrike"/>
                        <a:t>killed in</a:t>
                      </a:r>
                      <a:endParaRPr lang="en-US" sz="2400" b="0" i="0" u="none" strike="noStrike">
                        <a:solidFill>
                          <a:srgbClr val="000000"/>
                        </a:solidFill>
                        <a:latin typeface="Calibri"/>
                      </a:endParaRPr>
                    </a:p>
                  </a:txBody>
                  <a:tcPr marL="16885" marR="16885" marT="16885" marB="0" anchor="b"/>
                </a:tc>
                <a:tc>
                  <a:txBody>
                    <a:bodyPr/>
                    <a:lstStyle/>
                    <a:p>
                      <a:pPr algn="l" fontAlgn="b"/>
                      <a:r>
                        <a:rPr lang="en-US" sz="2400" u="none" strike="noStrike" dirty="0"/>
                        <a:t>used</a:t>
                      </a:r>
                      <a:endParaRPr lang="en-US" sz="2400" b="0" i="0" u="none" strike="noStrike" dirty="0">
                        <a:solidFill>
                          <a:srgbClr val="000000"/>
                        </a:solidFill>
                        <a:latin typeface="Calibri"/>
                      </a:endParaRPr>
                    </a:p>
                  </a:txBody>
                  <a:tcPr marL="16885" marR="16885" marT="16885" marB="0" anchor="b"/>
                </a:tc>
              </a:tr>
              <a:tr h="337705">
                <a:tc>
                  <a:txBody>
                    <a:bodyPr/>
                    <a:lstStyle/>
                    <a:p>
                      <a:pPr algn="l" fontAlgn="b"/>
                      <a:r>
                        <a:rPr lang="en-US" sz="2400" u="none" strike="noStrike" dirty="0"/>
                        <a:t>died</a:t>
                      </a:r>
                      <a:endParaRPr lang="en-US" sz="2400" b="0" i="0" u="none" strike="noStrike" dirty="0">
                        <a:solidFill>
                          <a:srgbClr val="000000"/>
                        </a:solidFill>
                        <a:latin typeface="Calibri"/>
                      </a:endParaRPr>
                    </a:p>
                  </a:txBody>
                  <a:tcPr marL="16885" marR="16885" marT="16885" marB="0" anchor="b"/>
                </a:tc>
                <a:tc>
                  <a:txBody>
                    <a:bodyPr/>
                    <a:lstStyle/>
                    <a:p>
                      <a:pPr algn="l" fontAlgn="b"/>
                      <a:r>
                        <a:rPr lang="en-US" sz="2400" u="none" strike="noStrike"/>
                        <a:t>dead</a:t>
                      </a:r>
                      <a:endParaRPr lang="en-US" sz="2400" b="0" i="0" u="none" strike="noStrike">
                        <a:solidFill>
                          <a:srgbClr val="000000"/>
                        </a:solidFill>
                        <a:latin typeface="Calibri"/>
                      </a:endParaRPr>
                    </a:p>
                  </a:txBody>
                  <a:tcPr marL="16885" marR="16885" marT="16885" marB="0" anchor="b"/>
                </a:tc>
                <a:tc>
                  <a:txBody>
                    <a:bodyPr/>
                    <a:lstStyle/>
                    <a:p>
                      <a:pPr algn="l" fontAlgn="b"/>
                      <a:r>
                        <a:rPr lang="en-US" sz="2400" u="none" strike="noStrike" dirty="0"/>
                        <a:t>killed ,</a:t>
                      </a:r>
                      <a:endParaRPr lang="en-US" sz="2400" b="0" i="0" u="none" strike="noStrike" dirty="0">
                        <a:solidFill>
                          <a:srgbClr val="000000"/>
                        </a:solidFill>
                        <a:latin typeface="Calibri"/>
                      </a:endParaRPr>
                    </a:p>
                  </a:txBody>
                  <a:tcPr marL="16885" marR="16885" marT="16885" marB="0" anchor="b"/>
                </a:tc>
                <a:tc>
                  <a:txBody>
                    <a:bodyPr/>
                    <a:lstStyle/>
                    <a:p>
                      <a:pPr algn="l" fontAlgn="b"/>
                      <a:r>
                        <a:rPr lang="en-US" sz="2400" u="none" strike="noStrike" dirty="0"/>
                        <a:t>made</a:t>
                      </a:r>
                      <a:endParaRPr lang="en-US" sz="2400" b="0" i="0" u="none" strike="noStrike" dirty="0">
                        <a:solidFill>
                          <a:srgbClr val="000000"/>
                        </a:solidFill>
                        <a:latin typeface="Calibri"/>
                      </a:endParaRPr>
                    </a:p>
                  </a:txBody>
                  <a:tcPr marL="16885" marR="16885" marT="16885" marB="0" anchor="b"/>
                </a:tc>
              </a:tr>
              <a:tr h="337705">
                <a:tc>
                  <a:txBody>
                    <a:bodyPr/>
                    <a:lstStyle/>
                    <a:p>
                      <a:pPr algn="l" fontAlgn="b"/>
                      <a:r>
                        <a:rPr lang="en-US" sz="2400" u="none" strike="noStrike" dirty="0"/>
                        <a:t>beaten</a:t>
                      </a:r>
                      <a:endParaRPr lang="en-US" sz="2400" b="0" i="0" u="none" strike="noStrike" dirty="0">
                        <a:solidFill>
                          <a:srgbClr val="000000"/>
                        </a:solidFill>
                        <a:latin typeface="Calibri"/>
                      </a:endParaRPr>
                    </a:p>
                  </a:txBody>
                  <a:tcPr marL="16885" marR="16885" marT="16885" marB="0" anchor="b"/>
                </a:tc>
                <a:tc>
                  <a:txBody>
                    <a:bodyPr/>
                    <a:lstStyle/>
                    <a:p>
                      <a:pPr algn="l" fontAlgn="b"/>
                      <a:r>
                        <a:rPr lang="en-US" sz="2400" u="none" strike="noStrike" dirty="0"/>
                        <a:t>death</a:t>
                      </a:r>
                      <a:endParaRPr lang="en-US" sz="2400" b="0" i="0" u="none" strike="noStrike" dirty="0">
                        <a:solidFill>
                          <a:srgbClr val="000000"/>
                        </a:solidFill>
                        <a:latin typeface="Calibri"/>
                      </a:endParaRPr>
                    </a:p>
                  </a:txBody>
                  <a:tcPr marL="16885" marR="16885" marT="16885" marB="0" anchor="b"/>
                </a:tc>
                <a:tc>
                  <a:txBody>
                    <a:bodyPr/>
                    <a:lstStyle/>
                    <a:p>
                      <a:pPr algn="l" fontAlgn="b"/>
                      <a:r>
                        <a:rPr lang="en-US" sz="2400" u="none" strike="noStrike" dirty="0"/>
                        <a:t>that killed</a:t>
                      </a:r>
                      <a:endParaRPr lang="en-US" sz="2400" b="0" i="0" u="none" strike="noStrike" dirty="0">
                        <a:solidFill>
                          <a:srgbClr val="000000"/>
                        </a:solidFill>
                        <a:latin typeface="Calibri"/>
                      </a:endParaRPr>
                    </a:p>
                  </a:txBody>
                  <a:tcPr marL="16885" marR="16885" marT="16885" marB="0" anchor="b"/>
                </a:tc>
                <a:tc>
                  <a:txBody>
                    <a:bodyPr/>
                    <a:lstStyle/>
                    <a:p>
                      <a:pPr algn="l" fontAlgn="b"/>
                      <a:r>
                        <a:rPr lang="en-US" sz="2400" u="none" strike="noStrike" dirty="0"/>
                        <a:t>involved</a:t>
                      </a:r>
                      <a:endParaRPr lang="en-US" sz="2400" b="0" i="0" u="none" strike="noStrike" dirty="0">
                        <a:solidFill>
                          <a:srgbClr val="000000"/>
                        </a:solidFill>
                        <a:latin typeface="Calibri"/>
                      </a:endParaRPr>
                    </a:p>
                  </a:txBody>
                  <a:tcPr marL="16885" marR="16885" marT="16885" marB="0" anchor="b"/>
                </a:tc>
              </a:tr>
              <a:tr h="337705">
                <a:tc>
                  <a:txBody>
                    <a:bodyPr/>
                    <a:lstStyle/>
                    <a:p>
                      <a:pPr algn="l" fontAlgn="b"/>
                      <a:r>
                        <a:rPr lang="en-US" sz="2400" u="none" strike="noStrike" dirty="0"/>
                        <a:t>been killed</a:t>
                      </a:r>
                      <a:endParaRPr lang="en-US" sz="2400" b="0" i="0" u="none" strike="noStrike" dirty="0">
                        <a:solidFill>
                          <a:srgbClr val="000000"/>
                        </a:solidFill>
                        <a:latin typeface="Calibri"/>
                      </a:endParaRPr>
                    </a:p>
                  </a:txBody>
                  <a:tcPr marL="16885" marR="16885" marT="16885" marB="0" anchor="b"/>
                </a:tc>
                <a:tc>
                  <a:txBody>
                    <a:bodyPr/>
                    <a:lstStyle/>
                    <a:p>
                      <a:pPr algn="l" fontAlgn="b"/>
                      <a:r>
                        <a:rPr lang="en-US" sz="2400" u="none" strike="noStrike" dirty="0"/>
                        <a:t>deaths</a:t>
                      </a:r>
                      <a:endParaRPr lang="en-US" sz="2400" b="0" i="0" u="none" strike="noStrike" dirty="0">
                        <a:solidFill>
                          <a:srgbClr val="000000"/>
                        </a:solidFill>
                        <a:latin typeface="Calibri"/>
                      </a:endParaRPr>
                    </a:p>
                  </a:txBody>
                  <a:tcPr marL="16885" marR="16885" marT="16885" marB="0" anchor="b"/>
                </a:tc>
                <a:tc>
                  <a:txBody>
                    <a:bodyPr/>
                    <a:lstStyle/>
                    <a:p>
                      <a:pPr algn="l" fontAlgn="b"/>
                      <a:r>
                        <a:rPr lang="en-US" sz="2400" u="none" strike="noStrike" dirty="0"/>
                        <a:t>killed NN people</a:t>
                      </a:r>
                      <a:endParaRPr lang="en-US" sz="2400" b="0" i="0" u="none" strike="noStrike" dirty="0">
                        <a:solidFill>
                          <a:srgbClr val="000000"/>
                        </a:solidFill>
                        <a:latin typeface="Calibri"/>
                      </a:endParaRPr>
                    </a:p>
                  </a:txBody>
                  <a:tcPr marL="16885" marR="16885" marT="16885" marB="0" anchor="b"/>
                </a:tc>
                <a:tc>
                  <a:txBody>
                    <a:bodyPr/>
                    <a:lstStyle/>
                    <a:p>
                      <a:pPr algn="l" fontAlgn="b"/>
                      <a:r>
                        <a:rPr lang="en-US" sz="2400" u="none" strike="noStrike" dirty="0"/>
                        <a:t>found</a:t>
                      </a:r>
                      <a:endParaRPr lang="en-US" sz="2400" b="0" i="0" u="none" strike="noStrike" dirty="0">
                        <a:solidFill>
                          <a:srgbClr val="000000"/>
                        </a:solidFill>
                        <a:latin typeface="Calibri"/>
                      </a:endParaRPr>
                    </a:p>
                  </a:txBody>
                  <a:tcPr marL="16885" marR="16885" marT="16885" marB="0" anchor="b"/>
                </a:tc>
              </a:tr>
              <a:tr h="337705">
                <a:tc>
                  <a:txBody>
                    <a:bodyPr/>
                    <a:lstStyle/>
                    <a:p>
                      <a:pPr algn="l" fontAlgn="b"/>
                      <a:r>
                        <a:rPr lang="en-US" sz="2400" u="none" strike="noStrike" dirty="0"/>
                        <a:t>are</a:t>
                      </a:r>
                      <a:endParaRPr lang="en-US" sz="2400" b="0" i="0" u="none" strike="noStrike" dirty="0">
                        <a:solidFill>
                          <a:srgbClr val="000000"/>
                        </a:solidFill>
                        <a:latin typeface="Calibri"/>
                      </a:endParaRPr>
                    </a:p>
                  </a:txBody>
                  <a:tcPr marL="16885" marR="16885" marT="16885" marB="0" anchor="b"/>
                </a:tc>
                <a:tc>
                  <a:txBody>
                    <a:bodyPr/>
                    <a:lstStyle/>
                    <a:p>
                      <a:pPr algn="l" fontAlgn="b"/>
                      <a:r>
                        <a:rPr lang="en-US" sz="2400" u="none" strike="noStrike" dirty="0"/>
                        <a:t>died</a:t>
                      </a:r>
                      <a:endParaRPr lang="en-US" sz="2400" b="0" i="0" u="none" strike="noStrike" dirty="0">
                        <a:solidFill>
                          <a:srgbClr val="000000"/>
                        </a:solidFill>
                        <a:latin typeface="Calibri"/>
                      </a:endParaRPr>
                    </a:p>
                  </a:txBody>
                  <a:tcPr marL="16885" marR="16885" marT="16885" marB="0" anchor="b"/>
                </a:tc>
                <a:tc>
                  <a:txBody>
                    <a:bodyPr/>
                    <a:lstStyle/>
                    <a:p>
                      <a:pPr algn="l" fontAlgn="b"/>
                      <a:r>
                        <a:rPr lang="en-US" sz="2400" u="none" strike="noStrike" dirty="0"/>
                        <a:t>killed NN</a:t>
                      </a:r>
                      <a:endParaRPr lang="en-US" sz="2400" b="0" i="0" u="none" strike="noStrike" dirty="0">
                        <a:solidFill>
                          <a:srgbClr val="000000"/>
                        </a:solidFill>
                        <a:latin typeface="Calibri"/>
                      </a:endParaRPr>
                    </a:p>
                  </a:txBody>
                  <a:tcPr marL="16885" marR="16885" marT="16885" marB="0" anchor="b"/>
                </a:tc>
                <a:tc>
                  <a:txBody>
                    <a:bodyPr/>
                    <a:lstStyle/>
                    <a:p>
                      <a:pPr algn="l" fontAlgn="b"/>
                      <a:r>
                        <a:rPr lang="en-US" sz="2400" u="none" strike="noStrike" dirty="0"/>
                        <a:t>born</a:t>
                      </a:r>
                      <a:endParaRPr lang="en-US" sz="2400" b="0" i="0" u="none" strike="noStrike" dirty="0">
                        <a:solidFill>
                          <a:srgbClr val="000000"/>
                        </a:solidFill>
                        <a:latin typeface="Calibri"/>
                      </a:endParaRPr>
                    </a:p>
                  </a:txBody>
                  <a:tcPr marL="16885" marR="16885" marT="16885" marB="0" anchor="b"/>
                </a:tc>
              </a:tr>
              <a:tr h="337705">
                <a:tc>
                  <a:txBody>
                    <a:bodyPr/>
                    <a:lstStyle/>
                    <a:p>
                      <a:pPr algn="l" fontAlgn="b"/>
                      <a:r>
                        <a:rPr lang="en-US" sz="2400" u="none" strike="noStrike" dirty="0"/>
                        <a:t>lost</a:t>
                      </a:r>
                      <a:endParaRPr lang="en-US" sz="2400" b="0" i="0" u="none" strike="noStrike" dirty="0">
                        <a:solidFill>
                          <a:srgbClr val="000000"/>
                        </a:solidFill>
                        <a:latin typeface="Calibri"/>
                      </a:endParaRPr>
                    </a:p>
                  </a:txBody>
                  <a:tcPr marL="16885" marR="16885" marT="16885" marB="0" anchor="b"/>
                </a:tc>
                <a:tc>
                  <a:txBody>
                    <a:bodyPr/>
                    <a:lstStyle/>
                    <a:p>
                      <a:pPr algn="l" fontAlgn="b"/>
                      <a:r>
                        <a:rPr lang="en-US" sz="2400" u="none" strike="noStrike" dirty="0"/>
                        <a:t>victims</a:t>
                      </a:r>
                      <a:endParaRPr lang="en-US" sz="2400" b="0" i="0" u="none" strike="noStrike" dirty="0">
                        <a:solidFill>
                          <a:srgbClr val="000000"/>
                        </a:solidFill>
                        <a:latin typeface="Calibri"/>
                      </a:endParaRPr>
                    </a:p>
                  </a:txBody>
                  <a:tcPr marL="16885" marR="16885" marT="16885" marB="0" anchor="b"/>
                </a:tc>
                <a:tc>
                  <a:txBody>
                    <a:bodyPr/>
                    <a:lstStyle/>
                    <a:p>
                      <a:pPr algn="l" fontAlgn="b"/>
                      <a:r>
                        <a:rPr lang="en-US" sz="2400" u="none" strike="noStrike" dirty="0"/>
                        <a:t>killed by</a:t>
                      </a:r>
                      <a:endParaRPr lang="en-US" sz="2400" b="0" i="0" u="none" strike="noStrike" dirty="0">
                        <a:solidFill>
                          <a:srgbClr val="000000"/>
                        </a:solidFill>
                        <a:latin typeface="Calibri"/>
                      </a:endParaRPr>
                    </a:p>
                  </a:txBody>
                  <a:tcPr marL="16885" marR="16885" marT="16885" marB="0" anchor="b"/>
                </a:tc>
                <a:tc>
                  <a:txBody>
                    <a:bodyPr/>
                    <a:lstStyle/>
                    <a:p>
                      <a:pPr algn="l" fontAlgn="b"/>
                      <a:r>
                        <a:rPr lang="en-US" sz="2400" u="none" strike="noStrike" dirty="0"/>
                        <a:t>done</a:t>
                      </a:r>
                      <a:endParaRPr lang="en-US" sz="2400" b="0" i="0" u="none" strike="noStrike" dirty="0">
                        <a:solidFill>
                          <a:srgbClr val="000000"/>
                        </a:solidFill>
                        <a:latin typeface="Calibri"/>
                      </a:endParaRPr>
                    </a:p>
                  </a:txBody>
                  <a:tcPr marL="16885" marR="16885" marT="16885" marB="0" anchor="b"/>
                </a:tc>
              </a:tr>
              <a:tr h="337705">
                <a:tc>
                  <a:txBody>
                    <a:bodyPr/>
                    <a:lstStyle/>
                    <a:p>
                      <a:pPr algn="l" fontAlgn="b"/>
                      <a:r>
                        <a:rPr lang="en-US" sz="2400" u="none" strike="noStrike" dirty="0"/>
                        <a:t>were killed</a:t>
                      </a:r>
                      <a:endParaRPr lang="en-US" sz="2400" b="0" i="0" u="none" strike="noStrike" dirty="0">
                        <a:solidFill>
                          <a:srgbClr val="000000"/>
                        </a:solidFill>
                        <a:latin typeface="Calibri"/>
                      </a:endParaRPr>
                    </a:p>
                  </a:txBody>
                  <a:tcPr marL="16885" marR="16885" marT="16885" marB="0" anchor="b"/>
                </a:tc>
                <a:tc>
                  <a:txBody>
                    <a:bodyPr/>
                    <a:lstStyle/>
                    <a:p>
                      <a:pPr algn="l" fontAlgn="b"/>
                      <a:r>
                        <a:rPr lang="en-US" sz="2400" u="none" strike="noStrike"/>
                        <a:t>killing</a:t>
                      </a:r>
                      <a:endParaRPr lang="en-US" sz="2400" b="0" i="0" u="none" strike="noStrike">
                        <a:solidFill>
                          <a:srgbClr val="000000"/>
                        </a:solidFill>
                        <a:latin typeface="Calibri"/>
                      </a:endParaRPr>
                    </a:p>
                  </a:txBody>
                  <a:tcPr marL="16885" marR="16885" marT="16885" marB="0" anchor="b"/>
                </a:tc>
                <a:tc>
                  <a:txBody>
                    <a:bodyPr/>
                    <a:lstStyle/>
                    <a:p>
                      <a:pPr algn="l" fontAlgn="b"/>
                      <a:r>
                        <a:rPr lang="en-US" sz="2400" u="none" strike="noStrike" dirty="0"/>
                        <a:t>were wounded in</a:t>
                      </a:r>
                      <a:endParaRPr lang="en-US" sz="2400" b="0" i="0" u="none" strike="noStrike" dirty="0">
                        <a:solidFill>
                          <a:srgbClr val="000000"/>
                        </a:solidFill>
                        <a:latin typeface="Calibri"/>
                      </a:endParaRPr>
                    </a:p>
                  </a:txBody>
                  <a:tcPr marL="16885" marR="16885" marT="16885" marB="0" anchor="b"/>
                </a:tc>
                <a:tc>
                  <a:txBody>
                    <a:bodyPr/>
                    <a:lstStyle/>
                    <a:p>
                      <a:pPr algn="l" fontAlgn="b"/>
                      <a:r>
                        <a:rPr lang="en-US" sz="2400" u="none" strike="noStrike" dirty="0"/>
                        <a:t>injured</a:t>
                      </a:r>
                      <a:endParaRPr lang="en-US" sz="2400" b="0" i="0" u="none" strike="noStrike" dirty="0">
                        <a:solidFill>
                          <a:srgbClr val="000000"/>
                        </a:solidFill>
                        <a:latin typeface="Calibri"/>
                      </a:endParaRPr>
                    </a:p>
                  </a:txBody>
                  <a:tcPr marL="16885" marR="16885" marT="16885" marB="0" anchor="b"/>
                </a:tc>
              </a:tr>
              <a:tr h="337705">
                <a:tc>
                  <a:txBody>
                    <a:bodyPr/>
                    <a:lstStyle/>
                    <a:p>
                      <a:pPr algn="l" fontAlgn="b"/>
                      <a:r>
                        <a:rPr lang="en-US" sz="2400" u="none" strike="noStrike" dirty="0"/>
                        <a:t>kill</a:t>
                      </a:r>
                      <a:endParaRPr lang="en-US" sz="2400" b="0" i="0" u="none" strike="noStrike" dirty="0">
                        <a:solidFill>
                          <a:srgbClr val="000000"/>
                        </a:solidFill>
                        <a:latin typeface="Calibri"/>
                      </a:endParaRPr>
                    </a:p>
                  </a:txBody>
                  <a:tcPr marL="16885" marR="16885" marT="16885" marB="0" anchor="b"/>
                </a:tc>
                <a:tc>
                  <a:txBody>
                    <a:bodyPr/>
                    <a:lstStyle/>
                    <a:p>
                      <a:pPr algn="l" fontAlgn="b"/>
                      <a:r>
                        <a:rPr lang="en-US" sz="2400" u="none" strike="noStrike"/>
                        <a:t>been killed</a:t>
                      </a:r>
                      <a:endParaRPr lang="en-US" sz="2400" b="0" i="0" u="none" strike="noStrike">
                        <a:solidFill>
                          <a:srgbClr val="000000"/>
                        </a:solidFill>
                        <a:latin typeface="Calibri"/>
                      </a:endParaRPr>
                    </a:p>
                  </a:txBody>
                  <a:tcPr marL="16885" marR="16885" marT="16885" marB="0" anchor="b"/>
                </a:tc>
                <a:tc>
                  <a:txBody>
                    <a:bodyPr/>
                    <a:lstStyle/>
                    <a:p>
                      <a:pPr algn="l" fontAlgn="b"/>
                      <a:r>
                        <a:rPr lang="en-US" sz="2400" u="none" strike="noStrike" dirty="0"/>
                        <a:t>and wounding</a:t>
                      </a:r>
                      <a:endParaRPr lang="en-US" sz="2400" b="0" i="0" u="none" strike="noStrike" dirty="0">
                        <a:solidFill>
                          <a:srgbClr val="000000"/>
                        </a:solidFill>
                        <a:latin typeface="Calibri"/>
                      </a:endParaRPr>
                    </a:p>
                  </a:txBody>
                  <a:tcPr marL="16885" marR="16885" marT="16885" marB="0" anchor="b"/>
                </a:tc>
                <a:tc>
                  <a:txBody>
                    <a:bodyPr/>
                    <a:lstStyle/>
                    <a:p>
                      <a:pPr algn="l" fontAlgn="b"/>
                      <a:r>
                        <a:rPr lang="en-US" sz="2400" u="none" strike="noStrike" dirty="0"/>
                        <a:t>seen</a:t>
                      </a:r>
                      <a:endParaRPr lang="en-US" sz="2400" b="0" i="0" u="none" strike="noStrike" dirty="0">
                        <a:solidFill>
                          <a:srgbClr val="000000"/>
                        </a:solidFill>
                        <a:latin typeface="Calibri"/>
                      </a:endParaRPr>
                    </a:p>
                  </a:txBody>
                  <a:tcPr marL="16885" marR="16885" marT="16885" marB="0" anchor="b"/>
                </a:tc>
              </a:tr>
              <a:tr h="337705">
                <a:tc>
                  <a:txBody>
                    <a:bodyPr/>
                    <a:lstStyle/>
                    <a:p>
                      <a:pPr algn="l" fontAlgn="b"/>
                      <a:r>
                        <a:rPr lang="en-US" sz="2400" u="none" strike="noStrike" dirty="0"/>
                        <a:t>have died</a:t>
                      </a:r>
                      <a:endParaRPr lang="en-US" sz="2400" b="0" i="0" u="none" strike="noStrike" dirty="0">
                        <a:solidFill>
                          <a:srgbClr val="000000"/>
                        </a:solidFill>
                        <a:latin typeface="Calibri"/>
                      </a:endParaRPr>
                    </a:p>
                  </a:txBody>
                  <a:tcPr marL="16885" marR="16885" marT="16885" marB="0" anchor="b"/>
                </a:tc>
                <a:tc>
                  <a:txBody>
                    <a:bodyPr/>
                    <a:lstStyle/>
                    <a:p>
                      <a:pPr algn="l" fontAlgn="b"/>
                      <a:endParaRPr lang="en-US" sz="2400" b="0" i="0" u="none" strike="noStrike">
                        <a:solidFill>
                          <a:srgbClr val="000000"/>
                        </a:solidFill>
                        <a:latin typeface="Calibri"/>
                      </a:endParaRPr>
                    </a:p>
                  </a:txBody>
                  <a:tcPr marL="16885" marR="16885" marT="16885" marB="0" anchor="b"/>
                </a:tc>
                <a:tc>
                  <a:txBody>
                    <a:bodyPr/>
                    <a:lstStyle/>
                    <a:p>
                      <a:pPr algn="l" fontAlgn="b"/>
                      <a:r>
                        <a:rPr lang="en-US" sz="2400" u="none" strike="noStrike" dirty="0"/>
                        <a:t>dead , including</a:t>
                      </a:r>
                      <a:endParaRPr lang="en-US" sz="2400" b="0" i="0" u="none" strike="noStrike" dirty="0">
                        <a:solidFill>
                          <a:srgbClr val="000000"/>
                        </a:solidFill>
                        <a:latin typeface="Calibri"/>
                      </a:endParaRPr>
                    </a:p>
                  </a:txBody>
                  <a:tcPr marL="16885" marR="16885" marT="16885" marB="0" anchor="b"/>
                </a:tc>
                <a:tc>
                  <a:txBody>
                    <a:bodyPr/>
                    <a:lstStyle/>
                    <a:p>
                      <a:pPr algn="l" fontAlgn="b"/>
                      <a:r>
                        <a:rPr lang="en-US" sz="2400" u="none" strike="noStrike" dirty="0"/>
                        <a:t>taken</a:t>
                      </a:r>
                      <a:endParaRPr lang="en-US" sz="2400" b="0" i="0" u="none" strike="noStrike" dirty="0">
                        <a:solidFill>
                          <a:srgbClr val="000000"/>
                        </a:solidFill>
                        <a:latin typeface="Calibri"/>
                      </a:endParaRPr>
                    </a:p>
                  </a:txBody>
                  <a:tcPr marL="16885" marR="16885" marT="16885" marB="0" anchor="b"/>
                </a:tc>
              </a:tr>
              <a:tr h="337705">
                <a:tc>
                  <a:txBody>
                    <a:bodyPr/>
                    <a:lstStyle/>
                    <a:p>
                      <a:pPr algn="l" fontAlgn="b"/>
                      <a:endParaRPr lang="en-US" sz="2400" b="0" i="0" u="none" strike="noStrike" dirty="0">
                        <a:solidFill>
                          <a:srgbClr val="000000"/>
                        </a:solidFill>
                        <a:latin typeface="Calibri"/>
                      </a:endParaRPr>
                    </a:p>
                  </a:txBody>
                  <a:tcPr marL="16885" marR="16885" marT="16885" marB="0" anchor="b"/>
                </a:tc>
                <a:tc>
                  <a:txBody>
                    <a:bodyPr/>
                    <a:lstStyle/>
                    <a:p>
                      <a:pPr algn="l" fontAlgn="b"/>
                      <a:endParaRPr lang="en-US" sz="2400" b="0" i="0" u="none" strike="noStrike">
                        <a:solidFill>
                          <a:srgbClr val="000000"/>
                        </a:solidFill>
                        <a:latin typeface="Calibri"/>
                      </a:endParaRPr>
                    </a:p>
                  </a:txBody>
                  <a:tcPr marL="16885" marR="16885" marT="16885" marB="0" anchor="b"/>
                </a:tc>
                <a:tc>
                  <a:txBody>
                    <a:bodyPr/>
                    <a:lstStyle/>
                    <a:p>
                      <a:pPr algn="l" fontAlgn="b"/>
                      <a:r>
                        <a:rPr lang="en-US" sz="2400" u="none" strike="noStrike" dirty="0"/>
                        <a:t>, hundreds</a:t>
                      </a:r>
                      <a:endParaRPr lang="en-US" sz="2400" b="0" i="0" u="none" strike="noStrike" dirty="0">
                        <a:solidFill>
                          <a:srgbClr val="000000"/>
                        </a:solidFill>
                        <a:latin typeface="Calibri"/>
                      </a:endParaRPr>
                    </a:p>
                  </a:txBody>
                  <a:tcPr marL="16885" marR="16885" marT="16885" marB="0" anchor="b"/>
                </a:tc>
                <a:tc>
                  <a:txBody>
                    <a:bodyPr/>
                    <a:lstStyle/>
                    <a:p>
                      <a:pPr algn="l" fontAlgn="b"/>
                      <a:r>
                        <a:rPr lang="en-US" sz="2400" u="none" strike="noStrike" dirty="0"/>
                        <a:t>released</a:t>
                      </a:r>
                      <a:endParaRPr lang="en-US" sz="2400" b="0" i="0" u="none" strike="noStrike" dirty="0">
                        <a:solidFill>
                          <a:srgbClr val="000000"/>
                        </a:solidFill>
                        <a:latin typeface="Calibri"/>
                      </a:endParaRPr>
                    </a:p>
                  </a:txBody>
                  <a:tcPr marL="16885" marR="16885" marT="16885" marB="0" anchor="b"/>
                </a:tc>
              </a:tr>
            </a:tbl>
          </a:graphicData>
        </a:graphic>
      </p:graphicFrame>
      <p:sp>
        <p:nvSpPr>
          <p:cNvPr id="11" name="Rectangle 10"/>
          <p:cNvSpPr/>
          <p:nvPr/>
        </p:nvSpPr>
        <p:spPr>
          <a:xfrm>
            <a:off x="4419600" y="6062246"/>
            <a:ext cx="4369273" cy="338554"/>
          </a:xfrm>
          <a:prstGeom prst="rect">
            <a:avLst/>
          </a:prstGeom>
        </p:spPr>
        <p:txBody>
          <a:bodyPr wrap="none">
            <a:spAutoFit/>
          </a:bodyPr>
          <a:lstStyle/>
          <a:p>
            <a:r>
              <a:rPr lang="en-US" sz="1600" dirty="0" smtClean="0"/>
              <a:t>Paraphrases acquired by Metzler et al., [2011]</a:t>
            </a:r>
            <a:endParaRPr lang="en-US" sz="1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r>
              <a:rPr lang="en-US" altLang="ja-JP" dirty="0"/>
              <a:t>LREC 2012, May 24</a:t>
            </a:r>
            <a:r>
              <a:rPr lang="en-US" altLang="ja-JP" baseline="30000" dirty="0"/>
              <a:t>th</a:t>
            </a:r>
            <a:r>
              <a:rPr lang="en-US" altLang="ja-JP" dirty="0"/>
              <a:t>, 2012</a:t>
            </a:r>
          </a:p>
        </p:txBody>
      </p:sp>
      <p:sp>
        <p:nvSpPr>
          <p:cNvPr id="5" name="Slide Number Placeholder 4"/>
          <p:cNvSpPr>
            <a:spLocks noGrp="1"/>
          </p:cNvSpPr>
          <p:nvPr>
            <p:ph type="sldNum" sz="quarter" idx="11"/>
          </p:nvPr>
        </p:nvSpPr>
        <p:spPr/>
        <p:txBody>
          <a:bodyPr/>
          <a:lstStyle/>
          <a:p>
            <a:pPr>
              <a:defRPr/>
            </a:pPr>
            <a:fld id="{51819DF2-A324-415D-B3D8-F344AD0BFA0D}" type="slidenum">
              <a:rPr lang="ja-JP" altLang="en-US" smtClean="0"/>
              <a:pPr>
                <a:defRPr/>
              </a:pPr>
              <a:t>4</a:t>
            </a:fld>
            <a:endParaRPr lang="en-US" altLang="ja-JP" dirty="0"/>
          </a:p>
        </p:txBody>
      </p:sp>
      <p:sp>
        <p:nvSpPr>
          <p:cNvPr id="6" name="Footer Placeholder 5"/>
          <p:cNvSpPr>
            <a:spLocks noGrp="1"/>
          </p:cNvSpPr>
          <p:nvPr>
            <p:ph type="ftr" sz="quarter" idx="12"/>
          </p:nvPr>
        </p:nvSpPr>
        <p:spPr/>
        <p:txBody>
          <a:bodyPr/>
          <a:lstStyle/>
          <a:p>
            <a:pPr>
              <a:defRPr/>
            </a:pPr>
            <a:endParaRPr lang="ja-JP" altLang="en-US"/>
          </a:p>
        </p:txBody>
      </p:sp>
      <p:sp>
        <p:nvSpPr>
          <p:cNvPr id="8" name="Content Placeholder 1"/>
          <p:cNvSpPr>
            <a:spLocks noGrp="1"/>
          </p:cNvSpPr>
          <p:nvPr>
            <p:ph idx="1"/>
          </p:nvPr>
        </p:nvSpPr>
        <p:spPr>
          <a:xfrm>
            <a:off x="457200" y="990600"/>
            <a:ext cx="8229600" cy="5135563"/>
          </a:xfrm>
        </p:spPr>
        <p:txBody>
          <a:bodyPr/>
          <a:lstStyle/>
          <a:p>
            <a:r>
              <a:rPr lang="en-US" sz="3600" b="1" dirty="0" smtClean="0">
                <a:latin typeface="+mn-lt"/>
              </a:rPr>
              <a:t>John </a:t>
            </a:r>
            <a:r>
              <a:rPr lang="en-US" sz="3600" b="1" i="1" dirty="0" smtClean="0">
                <a:solidFill>
                  <a:srgbClr val="C00000"/>
                </a:solidFill>
                <a:latin typeface="+mn-lt"/>
              </a:rPr>
              <a:t>killed</a:t>
            </a:r>
            <a:r>
              <a:rPr lang="en-US" sz="3600" b="1" dirty="0" smtClean="0">
                <a:latin typeface="+mn-lt"/>
              </a:rPr>
              <a:t> </a:t>
            </a:r>
            <a:r>
              <a:rPr lang="en-US" sz="3600" b="1" dirty="0" smtClean="0">
                <a:latin typeface="+mn-lt"/>
              </a:rPr>
              <a:t>Mary.</a:t>
            </a:r>
            <a:endParaRPr lang="en-US" sz="3600" b="1" dirty="0" smtClean="0">
              <a:latin typeface="+mn-lt"/>
            </a:endParaRPr>
          </a:p>
          <a:p>
            <a:r>
              <a:rPr lang="en-US" sz="3600" b="1" dirty="0" smtClean="0">
                <a:solidFill>
                  <a:schemeClr val="bg1">
                    <a:lumMod val="50000"/>
                  </a:schemeClr>
                </a:solidFill>
                <a:latin typeface="+mn-lt"/>
              </a:rPr>
              <a:t>Mary </a:t>
            </a:r>
            <a:r>
              <a:rPr lang="en-US" sz="3600" b="1" i="1" dirty="0" smtClean="0">
                <a:solidFill>
                  <a:schemeClr val="bg1">
                    <a:lumMod val="50000"/>
                  </a:schemeClr>
                </a:solidFill>
                <a:latin typeface="+mn-lt"/>
              </a:rPr>
              <a:t>was killed by</a:t>
            </a:r>
            <a:r>
              <a:rPr lang="en-US" sz="3600" b="1" dirty="0" smtClean="0">
                <a:solidFill>
                  <a:schemeClr val="bg1">
                    <a:lumMod val="50000"/>
                  </a:schemeClr>
                </a:solidFill>
                <a:latin typeface="+mn-lt"/>
              </a:rPr>
              <a:t> </a:t>
            </a:r>
            <a:r>
              <a:rPr lang="en-US" sz="3600" b="1" dirty="0" smtClean="0">
                <a:solidFill>
                  <a:schemeClr val="bg1">
                    <a:lumMod val="50000"/>
                  </a:schemeClr>
                </a:solidFill>
                <a:latin typeface="+mn-lt"/>
              </a:rPr>
              <a:t>John.</a:t>
            </a:r>
          </a:p>
          <a:p>
            <a:r>
              <a:rPr lang="en-US" sz="3600" b="1" dirty="0" smtClean="0"/>
              <a:t>John </a:t>
            </a:r>
            <a:r>
              <a:rPr lang="en-US" sz="3600" b="1" i="1" dirty="0" smtClean="0">
                <a:solidFill>
                  <a:srgbClr val="C00000"/>
                </a:solidFill>
              </a:rPr>
              <a:t>is the killer of </a:t>
            </a:r>
            <a:r>
              <a:rPr lang="en-US" sz="3600" b="1" dirty="0" smtClean="0"/>
              <a:t>Mary</a:t>
            </a:r>
            <a:r>
              <a:rPr lang="en-US" sz="3600" b="1" dirty="0" smtClean="0"/>
              <a:t>.</a:t>
            </a:r>
            <a:endParaRPr lang="en-US" sz="3600" b="1" dirty="0" smtClean="0"/>
          </a:p>
        </p:txBody>
      </p:sp>
      <p:sp>
        <p:nvSpPr>
          <p:cNvPr id="7" name="Content Placeholder 1"/>
          <p:cNvSpPr txBox="1">
            <a:spLocks/>
          </p:cNvSpPr>
          <p:nvPr/>
        </p:nvSpPr>
        <p:spPr bwMode="auto">
          <a:xfrm>
            <a:off x="4343400" y="914400"/>
            <a:ext cx="4572000" cy="52117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r" defTabSz="914400" rtl="0" eaLnBrk="0" fontAlgn="base" latinLnBrk="0" hangingPunct="0">
              <a:lnSpc>
                <a:spcPts val="4600"/>
              </a:lnSpc>
              <a:spcBef>
                <a:spcPct val="20000"/>
              </a:spcBef>
              <a:spcAft>
                <a:spcPct val="0"/>
              </a:spcAft>
              <a:buClr>
                <a:schemeClr val="accent6">
                  <a:lumMod val="50000"/>
                </a:schemeClr>
              </a:buClr>
              <a:buSzTx/>
              <a:tabLst/>
              <a:defRPr/>
            </a:pPr>
            <a:endParaRPr kumimoji="0" lang="en-US" sz="2800" i="0" u="none" strike="noStrike" kern="1200" cap="none" spc="0" normalizeH="0" baseline="0" noProof="0" dirty="0" smtClean="0">
              <a:ln>
                <a:noFill/>
              </a:ln>
              <a:solidFill>
                <a:schemeClr val="bg1">
                  <a:lumMod val="50000"/>
                </a:schemeClr>
              </a:solidFill>
              <a:effectLst/>
              <a:uLnTx/>
              <a:uFillTx/>
              <a:latin typeface="+mj-lt"/>
              <a:ea typeface="+mn-ea"/>
              <a:cs typeface="Arial" pitchFamily="34" charset="0"/>
            </a:endParaRPr>
          </a:p>
          <a:p>
            <a:pPr marL="342900" lvl="0" indent="-342900" algn="r" eaLnBrk="0" hangingPunct="0">
              <a:lnSpc>
                <a:spcPts val="4600"/>
              </a:lnSpc>
              <a:spcBef>
                <a:spcPct val="20000"/>
              </a:spcBef>
              <a:buClr>
                <a:schemeClr val="accent6">
                  <a:lumMod val="50000"/>
                </a:schemeClr>
              </a:buClr>
            </a:pPr>
            <a:r>
              <a:rPr lang="en-US" sz="2800" dirty="0" smtClean="0">
                <a:solidFill>
                  <a:schemeClr val="bg1">
                    <a:lumMod val="50000"/>
                  </a:schemeClr>
                </a:solidFill>
                <a:latin typeface="+mj-lt"/>
                <a:cs typeface="Arial" pitchFamily="34" charset="0"/>
              </a:rPr>
              <a:t>passivization</a:t>
            </a:r>
          </a:p>
          <a:p>
            <a:pPr marL="342900" lvl="0" indent="-342900" algn="r" eaLnBrk="0" hangingPunct="0">
              <a:lnSpc>
                <a:spcPts val="4600"/>
              </a:lnSpc>
              <a:spcBef>
                <a:spcPct val="20000"/>
              </a:spcBef>
              <a:buClr>
                <a:schemeClr val="accent6">
                  <a:lumMod val="50000"/>
                </a:schemeClr>
              </a:buClr>
              <a:defRPr/>
            </a:pPr>
            <a:r>
              <a:rPr lang="en-US" sz="2800" dirty="0" smtClean="0">
                <a:solidFill>
                  <a:srgbClr val="C00000"/>
                </a:solidFill>
                <a:latin typeface="+mj-lt"/>
                <a:cs typeface="Arial" pitchFamily="34" charset="0"/>
              </a:rPr>
              <a:t>nominalization</a:t>
            </a:r>
            <a:endParaRPr lang="en-US" sz="2800" dirty="0" smtClean="0">
              <a:solidFill>
                <a:srgbClr val="C00000"/>
              </a:solidFill>
              <a:latin typeface="+mj-lt"/>
              <a:cs typeface="Arial" pitchFamily="34" charset="0"/>
            </a:endParaRPr>
          </a:p>
        </p:txBody>
      </p:sp>
      <p:sp>
        <p:nvSpPr>
          <p:cNvPr id="9" name="Title 2"/>
          <p:cNvSpPr>
            <a:spLocks noGrp="1"/>
          </p:cNvSpPr>
          <p:nvPr>
            <p:ph type="title"/>
          </p:nvPr>
        </p:nvSpPr>
        <p:spPr>
          <a:xfrm>
            <a:off x="228600" y="258762"/>
            <a:ext cx="8610600" cy="808038"/>
          </a:xfrm>
        </p:spPr>
        <p:txBody>
          <a:bodyPr/>
          <a:lstStyle/>
          <a:p>
            <a:r>
              <a:rPr lang="en-US" sz="3200" dirty="0" smtClean="0"/>
              <a:t>Can a machine recognize the meaning similarity?</a:t>
            </a:r>
            <a:endParaRPr lang="en-US" sz="3200"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r>
              <a:rPr lang="en-US" altLang="ja-JP" dirty="0"/>
              <a:t>LREC 2012, May 24</a:t>
            </a:r>
            <a:r>
              <a:rPr lang="en-US" altLang="ja-JP" baseline="30000" dirty="0"/>
              <a:t>th</a:t>
            </a:r>
            <a:r>
              <a:rPr lang="en-US" altLang="ja-JP" dirty="0"/>
              <a:t>, 2012</a:t>
            </a:r>
          </a:p>
        </p:txBody>
      </p:sp>
      <p:sp>
        <p:nvSpPr>
          <p:cNvPr id="5" name="Slide Number Placeholder 4"/>
          <p:cNvSpPr>
            <a:spLocks noGrp="1"/>
          </p:cNvSpPr>
          <p:nvPr>
            <p:ph type="sldNum" sz="quarter" idx="11"/>
          </p:nvPr>
        </p:nvSpPr>
        <p:spPr/>
        <p:txBody>
          <a:bodyPr/>
          <a:lstStyle/>
          <a:p>
            <a:pPr>
              <a:defRPr/>
            </a:pPr>
            <a:fld id="{51819DF2-A324-415D-B3D8-F344AD0BFA0D}" type="slidenum">
              <a:rPr lang="ja-JP" altLang="en-US" smtClean="0"/>
              <a:pPr>
                <a:defRPr/>
              </a:pPr>
              <a:t>40</a:t>
            </a:fld>
            <a:endParaRPr lang="en-US" altLang="ja-JP" dirty="0"/>
          </a:p>
        </p:txBody>
      </p:sp>
      <p:sp>
        <p:nvSpPr>
          <p:cNvPr id="6" name="Footer Placeholder 5"/>
          <p:cNvSpPr>
            <a:spLocks noGrp="1"/>
          </p:cNvSpPr>
          <p:nvPr>
            <p:ph type="ftr" sz="quarter" idx="12"/>
          </p:nvPr>
        </p:nvSpPr>
        <p:spPr/>
        <p:txBody>
          <a:bodyPr/>
          <a:lstStyle/>
          <a:p>
            <a:pPr>
              <a:defRPr/>
            </a:pPr>
            <a:endParaRPr lang="ja-JP" altLang="en-US"/>
          </a:p>
        </p:txBody>
      </p:sp>
      <p:sp>
        <p:nvSpPr>
          <p:cNvPr id="8" name="Content Placeholder 1"/>
          <p:cNvSpPr>
            <a:spLocks noGrp="1"/>
          </p:cNvSpPr>
          <p:nvPr>
            <p:ph idx="1"/>
          </p:nvPr>
        </p:nvSpPr>
        <p:spPr>
          <a:xfrm>
            <a:off x="457200" y="1295400"/>
            <a:ext cx="8534400" cy="4830763"/>
          </a:xfrm>
        </p:spPr>
        <p:txBody>
          <a:bodyPr/>
          <a:lstStyle/>
          <a:p>
            <a:r>
              <a:rPr lang="en-US" sz="2800" b="1" dirty="0" smtClean="0"/>
              <a:t>Our work requires </a:t>
            </a:r>
            <a:r>
              <a:rPr lang="en-US" sz="2800" b="1" dirty="0" smtClean="0"/>
              <a:t>just </a:t>
            </a:r>
            <a:r>
              <a:rPr lang="en-US" sz="2800" b="1" dirty="0" smtClean="0"/>
              <a:t>a </a:t>
            </a:r>
            <a:r>
              <a:rPr lang="en-US" sz="2800" b="1" dirty="0" smtClean="0"/>
              <a:t>plain </a:t>
            </a:r>
            <a:r>
              <a:rPr lang="en-US" sz="2800" b="1" dirty="0" smtClean="0"/>
              <a:t>non-parallel corpus</a:t>
            </a:r>
          </a:p>
          <a:p>
            <a:pPr lvl="1"/>
            <a:r>
              <a:rPr lang="en-US" sz="2400" dirty="0" smtClean="0">
                <a:sym typeface="Wingdings" pitchFamily="2" charset="2"/>
              </a:rPr>
              <a:t>Language portability: </a:t>
            </a:r>
          </a:p>
          <a:p>
            <a:pPr lvl="2"/>
            <a:r>
              <a:rPr lang="en-US" sz="2000" dirty="0" smtClean="0">
                <a:sym typeface="Wingdings" pitchFamily="2" charset="2"/>
              </a:rPr>
              <a:t>Good news for resource/tool-scarce languages</a:t>
            </a:r>
            <a:endParaRPr lang="en-US" sz="2000" dirty="0" smtClean="0">
              <a:sym typeface="Wingdings" pitchFamily="2" charset="2"/>
            </a:endParaRPr>
          </a:p>
          <a:p>
            <a:pPr lvl="1"/>
            <a:r>
              <a:rPr lang="en-US" sz="2400" dirty="0" smtClean="0">
                <a:sym typeface="Wingdings" pitchFamily="2" charset="2"/>
              </a:rPr>
              <a:t>There’s a potential to learn </a:t>
            </a:r>
            <a:r>
              <a:rPr lang="en-US" sz="2400" dirty="0" smtClean="0">
                <a:sym typeface="Wingdings" pitchFamily="2" charset="2"/>
              </a:rPr>
              <a:t>words used in a closed community (</a:t>
            </a:r>
            <a:r>
              <a:rPr lang="en-US" sz="2400" dirty="0" smtClean="0">
                <a:sym typeface="Wingdings" pitchFamily="2" charset="2"/>
              </a:rPr>
              <a:t>slangs, technical terms etc) by providing a domain-specific corpus</a:t>
            </a:r>
          </a:p>
          <a:p>
            <a:pPr lvl="1"/>
            <a:endParaRPr lang="en-US" sz="2400" dirty="0" smtClean="0">
              <a:sym typeface="Wingdings" pitchFamily="2" charset="2"/>
            </a:endParaRPr>
          </a:p>
          <a:p>
            <a:r>
              <a:rPr lang="en-US" sz="2800" b="1" dirty="0" smtClean="0"/>
              <a:t>Bootstrapping works iteratively with minimum supervision</a:t>
            </a:r>
          </a:p>
          <a:p>
            <a:pPr lvl="1"/>
            <a:r>
              <a:rPr lang="en-US" sz="2400" dirty="0" smtClean="0"/>
              <a:t>Smaller human effort is required as compared to heavily supervised learning methods, or to relying on domain expert humans to hand-craft patterns.</a:t>
            </a:r>
          </a:p>
        </p:txBody>
      </p:sp>
      <p:sp>
        <p:nvSpPr>
          <p:cNvPr id="7" name="Title 2"/>
          <p:cNvSpPr>
            <a:spLocks noGrp="1"/>
          </p:cNvSpPr>
          <p:nvPr>
            <p:ph type="title"/>
          </p:nvPr>
        </p:nvSpPr>
        <p:spPr>
          <a:xfrm>
            <a:off x="228600" y="258762"/>
            <a:ext cx="8610600" cy="884238"/>
          </a:xfrm>
        </p:spPr>
        <p:txBody>
          <a:bodyPr/>
          <a:lstStyle/>
          <a:p>
            <a:r>
              <a:rPr lang="en-US" dirty="0" smtClean="0"/>
              <a:t>Differences from Related Works</a:t>
            </a:r>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 y="258762"/>
            <a:ext cx="8610600" cy="808038"/>
          </a:xfrm>
        </p:spPr>
        <p:txBody>
          <a:bodyPr/>
          <a:lstStyle/>
          <a:p>
            <a:r>
              <a:rPr lang="en-US" dirty="0" smtClean="0"/>
              <a:t>Conclusion</a:t>
            </a:r>
            <a:endParaRPr lang="en-US" i="1" dirty="0"/>
          </a:p>
        </p:txBody>
      </p:sp>
      <p:sp>
        <p:nvSpPr>
          <p:cNvPr id="4" name="Date Placeholder 3"/>
          <p:cNvSpPr>
            <a:spLocks noGrp="1"/>
          </p:cNvSpPr>
          <p:nvPr>
            <p:ph type="dt" sz="half" idx="10"/>
          </p:nvPr>
        </p:nvSpPr>
        <p:spPr/>
        <p:txBody>
          <a:bodyPr/>
          <a:lstStyle/>
          <a:p>
            <a:pPr>
              <a:defRPr/>
            </a:pPr>
            <a:r>
              <a:rPr lang="en-US" altLang="ja-JP" dirty="0"/>
              <a:t>LREC 2012, May 24</a:t>
            </a:r>
            <a:r>
              <a:rPr lang="en-US" altLang="ja-JP" baseline="30000" dirty="0"/>
              <a:t>th</a:t>
            </a:r>
            <a:r>
              <a:rPr lang="en-US" altLang="ja-JP" dirty="0"/>
              <a:t>, 2012</a:t>
            </a:r>
          </a:p>
        </p:txBody>
      </p:sp>
      <p:sp>
        <p:nvSpPr>
          <p:cNvPr id="5" name="Slide Number Placeholder 4"/>
          <p:cNvSpPr>
            <a:spLocks noGrp="1"/>
          </p:cNvSpPr>
          <p:nvPr>
            <p:ph type="sldNum" sz="quarter" idx="11"/>
          </p:nvPr>
        </p:nvSpPr>
        <p:spPr/>
        <p:txBody>
          <a:bodyPr/>
          <a:lstStyle/>
          <a:p>
            <a:pPr>
              <a:defRPr/>
            </a:pPr>
            <a:fld id="{51819DF2-A324-415D-B3D8-F344AD0BFA0D}" type="slidenum">
              <a:rPr lang="ja-JP" altLang="en-US" smtClean="0"/>
              <a:pPr>
                <a:defRPr/>
              </a:pPr>
              <a:t>41</a:t>
            </a:fld>
            <a:endParaRPr lang="en-US" altLang="ja-JP"/>
          </a:p>
        </p:txBody>
      </p:sp>
      <p:sp>
        <p:nvSpPr>
          <p:cNvPr id="6" name="Footer Placeholder 5"/>
          <p:cNvSpPr>
            <a:spLocks noGrp="1"/>
          </p:cNvSpPr>
          <p:nvPr>
            <p:ph type="ftr" sz="quarter" idx="12"/>
          </p:nvPr>
        </p:nvSpPr>
        <p:spPr/>
        <p:txBody>
          <a:bodyPr/>
          <a:lstStyle/>
          <a:p>
            <a:pPr>
              <a:defRPr/>
            </a:pPr>
            <a:endParaRPr lang="ja-JP" altLang="en-US"/>
          </a:p>
        </p:txBody>
      </p:sp>
      <p:sp>
        <p:nvSpPr>
          <p:cNvPr id="10" name="Content Placeholder 1"/>
          <p:cNvSpPr>
            <a:spLocks noGrp="1"/>
          </p:cNvSpPr>
          <p:nvPr>
            <p:ph idx="1"/>
          </p:nvPr>
        </p:nvSpPr>
        <p:spPr>
          <a:xfrm>
            <a:off x="457200" y="1219200"/>
            <a:ext cx="8458200" cy="4906963"/>
          </a:xfrm>
        </p:spPr>
        <p:txBody>
          <a:bodyPr/>
          <a:lstStyle/>
          <a:p>
            <a:pPr marL="0" indent="0">
              <a:buNone/>
            </a:pPr>
            <a:r>
              <a:rPr lang="en-US" dirty="0" smtClean="0"/>
              <a:t>We proposed the </a:t>
            </a:r>
            <a:r>
              <a:rPr lang="en-US" b="1" i="1" dirty="0" smtClean="0">
                <a:solidFill>
                  <a:srgbClr val="C00000"/>
                </a:solidFill>
              </a:rPr>
              <a:t>Diversifiable Bootstrapping</a:t>
            </a:r>
            <a:r>
              <a:rPr lang="en-US" dirty="0" smtClean="0"/>
              <a:t> which can </a:t>
            </a:r>
            <a:r>
              <a:rPr lang="en-US" dirty="0" smtClean="0"/>
              <a:t>acquire </a:t>
            </a:r>
            <a:r>
              <a:rPr lang="en-US" dirty="0" smtClean="0"/>
              <a:t>lexically- diverse </a:t>
            </a:r>
            <a:r>
              <a:rPr lang="en-US" dirty="0" smtClean="0"/>
              <a:t>paraphrase </a:t>
            </a:r>
            <a:r>
              <a:rPr lang="en-US" b="1" i="1" dirty="0" smtClean="0">
                <a:solidFill>
                  <a:srgbClr val="C00000"/>
                </a:solidFill>
              </a:rPr>
              <a:t>patterns</a:t>
            </a:r>
            <a:r>
              <a:rPr lang="en-US" dirty="0" smtClean="0"/>
              <a:t>. </a:t>
            </a:r>
            <a:endParaRPr lang="en-US" dirty="0" smtClean="0"/>
          </a:p>
          <a:p>
            <a:pPr marL="0" indent="0">
              <a:buNone/>
            </a:pPr>
            <a:endParaRPr lang="en-US" sz="2800" dirty="0" smtClean="0"/>
          </a:p>
          <a:p>
            <a:pPr marL="0" indent="0">
              <a:buNone/>
            </a:pPr>
            <a:r>
              <a:rPr lang="en-US" sz="2800" dirty="0" smtClean="0"/>
              <a:t>We gave initial experimental results on a few relations, which look promising.</a:t>
            </a:r>
          </a:p>
          <a:p>
            <a:pPr marL="0" indent="0">
              <a:buNone/>
            </a:pPr>
            <a:endParaRPr lang="en-US" sz="2800" dirty="0" smtClean="0"/>
          </a:p>
          <a:p>
            <a:pPr marL="0" indent="0">
              <a:buNone/>
            </a:pPr>
            <a:r>
              <a:rPr lang="en-US" sz="2800" dirty="0" smtClean="0"/>
              <a:t>As a future work, we hope to conduct </a:t>
            </a:r>
            <a:r>
              <a:rPr lang="en-US" sz="2800" dirty="0" smtClean="0"/>
              <a:t>formal </a:t>
            </a:r>
            <a:r>
              <a:rPr lang="en-US" sz="2800" dirty="0" smtClean="0"/>
              <a:t>evaluations on larger relations in different languages.</a:t>
            </a:r>
            <a:endParaRPr lang="en-US" sz="2800" dirty="0" smtClean="0"/>
          </a:p>
          <a:p>
            <a:pPr marL="0" indent="0">
              <a:buNone/>
            </a:pPr>
            <a:endParaRPr lang="en-US" sz="2800" dirty="0" smtClean="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 y="258762"/>
            <a:ext cx="8610600" cy="808038"/>
          </a:xfrm>
        </p:spPr>
        <p:txBody>
          <a:bodyPr/>
          <a:lstStyle/>
          <a:p>
            <a:r>
              <a:rPr lang="en-US" dirty="0" smtClean="0"/>
              <a:t>Acknowledgment</a:t>
            </a:r>
            <a:endParaRPr lang="en-US" i="1" dirty="0"/>
          </a:p>
        </p:txBody>
      </p:sp>
      <p:sp>
        <p:nvSpPr>
          <p:cNvPr id="4" name="Date Placeholder 3"/>
          <p:cNvSpPr>
            <a:spLocks noGrp="1"/>
          </p:cNvSpPr>
          <p:nvPr>
            <p:ph type="dt" sz="half" idx="10"/>
          </p:nvPr>
        </p:nvSpPr>
        <p:spPr/>
        <p:txBody>
          <a:bodyPr/>
          <a:lstStyle/>
          <a:p>
            <a:pPr>
              <a:defRPr/>
            </a:pPr>
            <a:r>
              <a:rPr lang="en-US" altLang="ja-JP" dirty="0"/>
              <a:t>LREC 2012, May 24</a:t>
            </a:r>
            <a:r>
              <a:rPr lang="en-US" altLang="ja-JP" baseline="30000" dirty="0"/>
              <a:t>th</a:t>
            </a:r>
            <a:r>
              <a:rPr lang="en-US" altLang="ja-JP" dirty="0"/>
              <a:t>, 2012</a:t>
            </a:r>
          </a:p>
        </p:txBody>
      </p:sp>
      <p:sp>
        <p:nvSpPr>
          <p:cNvPr id="5" name="Slide Number Placeholder 4"/>
          <p:cNvSpPr>
            <a:spLocks noGrp="1"/>
          </p:cNvSpPr>
          <p:nvPr>
            <p:ph type="sldNum" sz="quarter" idx="11"/>
          </p:nvPr>
        </p:nvSpPr>
        <p:spPr/>
        <p:txBody>
          <a:bodyPr/>
          <a:lstStyle/>
          <a:p>
            <a:pPr>
              <a:defRPr/>
            </a:pPr>
            <a:fld id="{51819DF2-A324-415D-B3D8-F344AD0BFA0D}" type="slidenum">
              <a:rPr lang="ja-JP" altLang="en-US" smtClean="0"/>
              <a:pPr>
                <a:defRPr/>
              </a:pPr>
              <a:t>42</a:t>
            </a:fld>
            <a:endParaRPr lang="en-US" altLang="ja-JP"/>
          </a:p>
        </p:txBody>
      </p:sp>
      <p:sp>
        <p:nvSpPr>
          <p:cNvPr id="6" name="Footer Placeholder 5"/>
          <p:cNvSpPr>
            <a:spLocks noGrp="1"/>
          </p:cNvSpPr>
          <p:nvPr>
            <p:ph type="ftr" sz="quarter" idx="12"/>
          </p:nvPr>
        </p:nvSpPr>
        <p:spPr/>
        <p:txBody>
          <a:bodyPr/>
          <a:lstStyle/>
          <a:p>
            <a:pPr>
              <a:defRPr/>
            </a:pPr>
            <a:endParaRPr lang="ja-JP" altLang="en-US"/>
          </a:p>
        </p:txBody>
      </p:sp>
      <p:pic>
        <p:nvPicPr>
          <p:cNvPr id="47110" name="Picture 6" descr="http://www.qnaol.net/SiteCollectionImages/Qatar_Institutions/QNA_Qatar-National-Research-Fund_L.jpg"/>
          <p:cNvPicPr>
            <a:picLocks noChangeAspect="1" noChangeArrowheads="1"/>
          </p:cNvPicPr>
          <p:nvPr/>
        </p:nvPicPr>
        <p:blipFill>
          <a:blip r:embed="rId3" cstate="print"/>
          <a:srcRect/>
          <a:stretch>
            <a:fillRect/>
          </a:stretch>
        </p:blipFill>
        <p:spPr bwMode="auto">
          <a:xfrm>
            <a:off x="838200" y="1447800"/>
            <a:ext cx="2819400" cy="1957916"/>
          </a:xfrm>
          <a:prstGeom prst="rect">
            <a:avLst/>
          </a:prstGeom>
          <a:noFill/>
        </p:spPr>
      </p:pic>
      <p:pic>
        <p:nvPicPr>
          <p:cNvPr id="47113" name="Picture 9" descr="http://upload.wikimedia.org/wikipedia/commons/thumb/6/6e/DARPA_Logo.jpg/320px-DARPA_Logo.jpg"/>
          <p:cNvPicPr>
            <a:picLocks noChangeAspect="1" noChangeArrowheads="1"/>
          </p:cNvPicPr>
          <p:nvPr/>
        </p:nvPicPr>
        <p:blipFill>
          <a:blip r:embed="rId4" cstate="print"/>
          <a:srcRect/>
          <a:stretch>
            <a:fillRect/>
          </a:stretch>
        </p:blipFill>
        <p:spPr bwMode="auto">
          <a:xfrm>
            <a:off x="5410200" y="1828800"/>
            <a:ext cx="2527610" cy="1295400"/>
          </a:xfrm>
          <a:prstGeom prst="rect">
            <a:avLst/>
          </a:prstGeom>
          <a:noFill/>
        </p:spPr>
      </p:pic>
      <p:sp>
        <p:nvSpPr>
          <p:cNvPr id="14" name="TextBox 13"/>
          <p:cNvSpPr txBox="1"/>
          <p:nvPr/>
        </p:nvSpPr>
        <p:spPr>
          <a:xfrm>
            <a:off x="4724400" y="3684151"/>
            <a:ext cx="3962400" cy="2031325"/>
          </a:xfrm>
          <a:prstGeom prst="rect">
            <a:avLst/>
          </a:prstGeom>
          <a:noFill/>
        </p:spPr>
        <p:txBody>
          <a:bodyPr wrap="square" rtlCol="0">
            <a:spAutoFit/>
          </a:bodyPr>
          <a:lstStyle/>
          <a:p>
            <a:pPr algn="just"/>
            <a:r>
              <a:rPr lang="en-US" sz="1400" dirty="0" smtClean="0"/>
              <a:t>We also gratefully acknowledge the support of Defense Advanced Research Projects Agency (DARPA) Machine Reading Program under Air Force Research Laboratory (AFRL) prime contract no. FA8750-09-C-0172. Any opinions, findings, and conclusion or recommendations expressed in this material are those of the authors and do not necessarily reflect the view of the DARPA, AFRL, or the US government.</a:t>
            </a:r>
            <a:endParaRPr lang="en-US" sz="1400" dirty="0"/>
          </a:p>
        </p:txBody>
      </p:sp>
      <p:sp>
        <p:nvSpPr>
          <p:cNvPr id="15" name="TextBox 14"/>
          <p:cNvSpPr txBox="1"/>
          <p:nvPr/>
        </p:nvSpPr>
        <p:spPr>
          <a:xfrm>
            <a:off x="381000" y="3657600"/>
            <a:ext cx="3810000" cy="1384995"/>
          </a:xfrm>
          <a:prstGeom prst="rect">
            <a:avLst/>
          </a:prstGeom>
          <a:noFill/>
        </p:spPr>
        <p:txBody>
          <a:bodyPr wrap="square" rtlCol="0">
            <a:spAutoFit/>
          </a:bodyPr>
          <a:lstStyle/>
          <a:p>
            <a:pPr algn="just"/>
            <a:r>
              <a:rPr lang="en-US" sz="1400" dirty="0" smtClean="0"/>
              <a:t>This publication was made possible in part by a NPRP grant (No: 09-873-1-129) from the Qatar National Research Fund (a member of The Qatar Foundation). The statements made herein are solely the responsibility of the authors.</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 y="258762"/>
            <a:ext cx="8610600" cy="5913438"/>
          </a:xfrm>
        </p:spPr>
        <p:txBody>
          <a:bodyPr/>
          <a:lstStyle/>
          <a:p>
            <a:pPr algn="ctr"/>
            <a:r>
              <a:rPr lang="en-US" dirty="0" smtClean="0"/>
              <a:t>Questions?</a:t>
            </a:r>
            <a:endParaRPr lang="en-US" i="1" dirty="0"/>
          </a:p>
        </p:txBody>
      </p:sp>
      <p:sp>
        <p:nvSpPr>
          <p:cNvPr id="4" name="Date Placeholder 3"/>
          <p:cNvSpPr>
            <a:spLocks noGrp="1"/>
          </p:cNvSpPr>
          <p:nvPr>
            <p:ph type="dt" sz="half" idx="10"/>
          </p:nvPr>
        </p:nvSpPr>
        <p:spPr/>
        <p:txBody>
          <a:bodyPr/>
          <a:lstStyle/>
          <a:p>
            <a:pPr>
              <a:defRPr/>
            </a:pPr>
            <a:r>
              <a:rPr lang="en-US" altLang="ja-JP" dirty="0"/>
              <a:t>LREC 2012, May 24</a:t>
            </a:r>
            <a:r>
              <a:rPr lang="en-US" altLang="ja-JP" baseline="30000" dirty="0"/>
              <a:t>th</a:t>
            </a:r>
            <a:r>
              <a:rPr lang="en-US" altLang="ja-JP" dirty="0"/>
              <a:t>, 2012</a:t>
            </a:r>
          </a:p>
        </p:txBody>
      </p:sp>
      <p:sp>
        <p:nvSpPr>
          <p:cNvPr id="5" name="Slide Number Placeholder 4"/>
          <p:cNvSpPr>
            <a:spLocks noGrp="1"/>
          </p:cNvSpPr>
          <p:nvPr>
            <p:ph type="sldNum" sz="quarter" idx="11"/>
          </p:nvPr>
        </p:nvSpPr>
        <p:spPr/>
        <p:txBody>
          <a:bodyPr/>
          <a:lstStyle/>
          <a:p>
            <a:pPr>
              <a:defRPr/>
            </a:pPr>
            <a:fld id="{51819DF2-A324-415D-B3D8-F344AD0BFA0D}" type="slidenum">
              <a:rPr lang="ja-JP" altLang="en-US" smtClean="0"/>
              <a:pPr>
                <a:defRPr/>
              </a:pPr>
              <a:t>43</a:t>
            </a:fld>
            <a:endParaRPr lang="en-US" altLang="ja-JP"/>
          </a:p>
        </p:txBody>
      </p:sp>
      <p:sp>
        <p:nvSpPr>
          <p:cNvPr id="6" name="Footer Placeholder 5"/>
          <p:cNvSpPr>
            <a:spLocks noGrp="1"/>
          </p:cNvSpPr>
          <p:nvPr>
            <p:ph type="ftr" sz="quarter" idx="12"/>
          </p:nvPr>
        </p:nvSpPr>
        <p:spPr/>
        <p:txBody>
          <a:bodyPr/>
          <a:lstStyle/>
          <a:p>
            <a:pPr>
              <a:defRPr/>
            </a:pPr>
            <a:endParaRPr lang="ja-JP" alt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r>
              <a:rPr lang="en-US" altLang="ja-JP" dirty="0"/>
              <a:t>LREC 2012, May 24</a:t>
            </a:r>
            <a:r>
              <a:rPr lang="en-US" altLang="ja-JP" baseline="30000" dirty="0"/>
              <a:t>th</a:t>
            </a:r>
            <a:r>
              <a:rPr lang="en-US" altLang="ja-JP" dirty="0"/>
              <a:t>, 2012</a:t>
            </a:r>
          </a:p>
        </p:txBody>
      </p:sp>
      <p:sp>
        <p:nvSpPr>
          <p:cNvPr id="5" name="Slide Number Placeholder 4"/>
          <p:cNvSpPr>
            <a:spLocks noGrp="1"/>
          </p:cNvSpPr>
          <p:nvPr>
            <p:ph type="sldNum" sz="quarter" idx="11"/>
          </p:nvPr>
        </p:nvSpPr>
        <p:spPr/>
        <p:txBody>
          <a:bodyPr/>
          <a:lstStyle/>
          <a:p>
            <a:pPr>
              <a:defRPr/>
            </a:pPr>
            <a:fld id="{51819DF2-A324-415D-B3D8-F344AD0BFA0D}" type="slidenum">
              <a:rPr lang="ja-JP" altLang="en-US" smtClean="0"/>
              <a:pPr>
                <a:defRPr/>
              </a:pPr>
              <a:t>5</a:t>
            </a:fld>
            <a:endParaRPr lang="en-US" altLang="ja-JP" dirty="0"/>
          </a:p>
        </p:txBody>
      </p:sp>
      <p:sp>
        <p:nvSpPr>
          <p:cNvPr id="6" name="Footer Placeholder 5"/>
          <p:cNvSpPr>
            <a:spLocks noGrp="1"/>
          </p:cNvSpPr>
          <p:nvPr>
            <p:ph type="ftr" sz="quarter" idx="12"/>
          </p:nvPr>
        </p:nvSpPr>
        <p:spPr/>
        <p:txBody>
          <a:bodyPr/>
          <a:lstStyle/>
          <a:p>
            <a:pPr>
              <a:defRPr/>
            </a:pPr>
            <a:endParaRPr lang="ja-JP" altLang="en-US"/>
          </a:p>
        </p:txBody>
      </p:sp>
      <p:sp>
        <p:nvSpPr>
          <p:cNvPr id="8" name="Content Placeholder 1"/>
          <p:cNvSpPr>
            <a:spLocks noGrp="1"/>
          </p:cNvSpPr>
          <p:nvPr>
            <p:ph idx="1"/>
          </p:nvPr>
        </p:nvSpPr>
        <p:spPr>
          <a:xfrm>
            <a:off x="457200" y="990600"/>
            <a:ext cx="8229600" cy="5135563"/>
          </a:xfrm>
        </p:spPr>
        <p:txBody>
          <a:bodyPr/>
          <a:lstStyle/>
          <a:p>
            <a:r>
              <a:rPr lang="en-US" sz="3600" b="1" dirty="0" smtClean="0">
                <a:latin typeface="+mn-lt"/>
              </a:rPr>
              <a:t>John </a:t>
            </a:r>
            <a:r>
              <a:rPr lang="en-US" sz="3600" b="1" i="1" dirty="0" smtClean="0">
                <a:solidFill>
                  <a:srgbClr val="C00000"/>
                </a:solidFill>
                <a:latin typeface="+mn-lt"/>
              </a:rPr>
              <a:t>killed</a:t>
            </a:r>
            <a:r>
              <a:rPr lang="en-US" sz="3600" b="1" dirty="0" smtClean="0">
                <a:latin typeface="+mn-lt"/>
              </a:rPr>
              <a:t> </a:t>
            </a:r>
            <a:r>
              <a:rPr lang="en-US" sz="3600" b="1" dirty="0" smtClean="0">
                <a:latin typeface="+mn-lt"/>
              </a:rPr>
              <a:t>Mary.</a:t>
            </a:r>
            <a:endParaRPr lang="en-US" sz="3600" b="1" dirty="0" smtClean="0">
              <a:latin typeface="+mn-lt"/>
            </a:endParaRPr>
          </a:p>
          <a:p>
            <a:r>
              <a:rPr lang="en-US" sz="3600" b="1" dirty="0" smtClean="0">
                <a:solidFill>
                  <a:schemeClr val="bg1">
                    <a:lumMod val="50000"/>
                  </a:schemeClr>
                </a:solidFill>
                <a:latin typeface="+mn-lt"/>
              </a:rPr>
              <a:t>Mary </a:t>
            </a:r>
            <a:r>
              <a:rPr lang="en-US" sz="3600" b="1" i="1" dirty="0" smtClean="0">
                <a:solidFill>
                  <a:schemeClr val="bg1">
                    <a:lumMod val="50000"/>
                  </a:schemeClr>
                </a:solidFill>
                <a:latin typeface="+mn-lt"/>
              </a:rPr>
              <a:t>was killed by</a:t>
            </a:r>
            <a:r>
              <a:rPr lang="en-US" sz="3600" b="1" dirty="0" smtClean="0">
                <a:solidFill>
                  <a:schemeClr val="bg1">
                    <a:lumMod val="50000"/>
                  </a:schemeClr>
                </a:solidFill>
                <a:latin typeface="+mn-lt"/>
              </a:rPr>
              <a:t> </a:t>
            </a:r>
            <a:r>
              <a:rPr lang="en-US" sz="3600" b="1" dirty="0" smtClean="0">
                <a:solidFill>
                  <a:schemeClr val="bg1">
                    <a:lumMod val="50000"/>
                  </a:schemeClr>
                </a:solidFill>
                <a:latin typeface="+mn-lt"/>
              </a:rPr>
              <a:t>John.</a:t>
            </a:r>
          </a:p>
          <a:p>
            <a:r>
              <a:rPr lang="en-US" sz="3600" b="1" dirty="0" smtClean="0">
                <a:solidFill>
                  <a:schemeClr val="bg1">
                    <a:lumMod val="50000"/>
                  </a:schemeClr>
                </a:solidFill>
              </a:rPr>
              <a:t>John </a:t>
            </a:r>
            <a:r>
              <a:rPr lang="en-US" sz="3600" b="1" i="1" dirty="0" smtClean="0">
                <a:solidFill>
                  <a:schemeClr val="bg1">
                    <a:lumMod val="50000"/>
                  </a:schemeClr>
                </a:solidFill>
              </a:rPr>
              <a:t>is the killer of </a:t>
            </a:r>
            <a:r>
              <a:rPr lang="en-US" sz="3600" b="1" dirty="0" smtClean="0">
                <a:solidFill>
                  <a:schemeClr val="bg1">
                    <a:lumMod val="50000"/>
                  </a:schemeClr>
                </a:solidFill>
              </a:rPr>
              <a:t>Mary.</a:t>
            </a:r>
          </a:p>
          <a:p>
            <a:r>
              <a:rPr lang="en-US" sz="3600" b="1" dirty="0" smtClean="0"/>
              <a:t>John </a:t>
            </a:r>
            <a:r>
              <a:rPr lang="en-US" sz="3600" b="1" i="1" dirty="0" smtClean="0">
                <a:solidFill>
                  <a:srgbClr val="C00000"/>
                </a:solidFill>
              </a:rPr>
              <a:t>assassinated</a:t>
            </a:r>
            <a:r>
              <a:rPr lang="en-US" sz="3600" b="1" dirty="0" smtClean="0"/>
              <a:t> Mary</a:t>
            </a:r>
            <a:r>
              <a:rPr lang="en-US" sz="3600" b="1" dirty="0" smtClean="0"/>
              <a:t>.</a:t>
            </a:r>
          </a:p>
          <a:p>
            <a:endParaRPr lang="en-US" sz="3600" b="1" dirty="0" smtClean="0"/>
          </a:p>
        </p:txBody>
      </p:sp>
      <p:sp>
        <p:nvSpPr>
          <p:cNvPr id="7" name="Content Placeholder 1"/>
          <p:cNvSpPr txBox="1">
            <a:spLocks/>
          </p:cNvSpPr>
          <p:nvPr/>
        </p:nvSpPr>
        <p:spPr bwMode="auto">
          <a:xfrm>
            <a:off x="4343400" y="914400"/>
            <a:ext cx="4572000" cy="52117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r" defTabSz="914400" rtl="0" eaLnBrk="0" fontAlgn="base" latinLnBrk="0" hangingPunct="0">
              <a:lnSpc>
                <a:spcPts val="4600"/>
              </a:lnSpc>
              <a:spcBef>
                <a:spcPct val="20000"/>
              </a:spcBef>
              <a:spcAft>
                <a:spcPct val="0"/>
              </a:spcAft>
              <a:buClr>
                <a:schemeClr val="accent6">
                  <a:lumMod val="50000"/>
                </a:schemeClr>
              </a:buClr>
              <a:buSzTx/>
              <a:tabLst/>
              <a:defRPr/>
            </a:pPr>
            <a:endParaRPr kumimoji="0" lang="en-US" sz="2800" i="0" u="none" strike="noStrike" kern="1200" cap="none" spc="0" normalizeH="0" baseline="0" noProof="0" dirty="0" smtClean="0">
              <a:ln>
                <a:noFill/>
              </a:ln>
              <a:solidFill>
                <a:schemeClr val="bg1">
                  <a:lumMod val="50000"/>
                </a:schemeClr>
              </a:solidFill>
              <a:effectLst/>
              <a:uLnTx/>
              <a:uFillTx/>
              <a:latin typeface="+mj-lt"/>
              <a:ea typeface="+mn-ea"/>
              <a:cs typeface="Arial" pitchFamily="34" charset="0"/>
            </a:endParaRPr>
          </a:p>
          <a:p>
            <a:pPr marL="342900" lvl="0" indent="-342900" algn="r" eaLnBrk="0" hangingPunct="0">
              <a:lnSpc>
                <a:spcPts val="4600"/>
              </a:lnSpc>
              <a:spcBef>
                <a:spcPct val="20000"/>
              </a:spcBef>
              <a:buClr>
                <a:schemeClr val="accent6">
                  <a:lumMod val="50000"/>
                </a:schemeClr>
              </a:buClr>
            </a:pPr>
            <a:r>
              <a:rPr lang="en-US" sz="2800" dirty="0" smtClean="0">
                <a:solidFill>
                  <a:schemeClr val="bg1">
                    <a:lumMod val="50000"/>
                  </a:schemeClr>
                </a:solidFill>
                <a:latin typeface="+mj-lt"/>
                <a:cs typeface="Arial" pitchFamily="34" charset="0"/>
              </a:rPr>
              <a:t>passivization</a:t>
            </a:r>
          </a:p>
          <a:p>
            <a:pPr marL="342900" lvl="0" indent="-342900" algn="r" eaLnBrk="0" hangingPunct="0">
              <a:lnSpc>
                <a:spcPts val="4600"/>
              </a:lnSpc>
              <a:spcBef>
                <a:spcPct val="20000"/>
              </a:spcBef>
              <a:buClr>
                <a:schemeClr val="accent6">
                  <a:lumMod val="50000"/>
                </a:schemeClr>
              </a:buClr>
              <a:defRPr/>
            </a:pPr>
            <a:r>
              <a:rPr lang="en-US" sz="2800" dirty="0" smtClean="0">
                <a:solidFill>
                  <a:schemeClr val="bg1">
                    <a:lumMod val="50000"/>
                  </a:schemeClr>
                </a:solidFill>
                <a:latin typeface="+mj-lt"/>
                <a:cs typeface="Arial" pitchFamily="34" charset="0"/>
              </a:rPr>
              <a:t>nominalization</a:t>
            </a:r>
          </a:p>
          <a:p>
            <a:pPr marL="342900" lvl="0" indent="-342900" algn="r" eaLnBrk="0" hangingPunct="0">
              <a:lnSpc>
                <a:spcPts val="4600"/>
              </a:lnSpc>
              <a:spcBef>
                <a:spcPct val="20000"/>
              </a:spcBef>
              <a:buClr>
                <a:schemeClr val="accent6">
                  <a:lumMod val="50000"/>
                </a:schemeClr>
              </a:buClr>
              <a:defRPr/>
            </a:pPr>
            <a:r>
              <a:rPr lang="en-US" sz="2800" dirty="0" smtClean="0">
                <a:solidFill>
                  <a:srgbClr val="C00000"/>
                </a:solidFill>
                <a:latin typeface="+mj-lt"/>
                <a:cs typeface="Arial" pitchFamily="34" charset="0"/>
              </a:rPr>
              <a:t>entailment</a:t>
            </a:r>
            <a:endParaRPr lang="en-US" sz="2800" dirty="0" smtClean="0">
              <a:solidFill>
                <a:srgbClr val="C00000"/>
              </a:solidFill>
              <a:latin typeface="+mj-lt"/>
              <a:cs typeface="Arial" pitchFamily="34" charset="0"/>
            </a:endParaRPr>
          </a:p>
        </p:txBody>
      </p:sp>
      <p:sp>
        <p:nvSpPr>
          <p:cNvPr id="9" name="Title 2"/>
          <p:cNvSpPr>
            <a:spLocks noGrp="1"/>
          </p:cNvSpPr>
          <p:nvPr>
            <p:ph type="title"/>
          </p:nvPr>
        </p:nvSpPr>
        <p:spPr>
          <a:xfrm>
            <a:off x="228600" y="258762"/>
            <a:ext cx="8610600" cy="808038"/>
          </a:xfrm>
        </p:spPr>
        <p:txBody>
          <a:bodyPr/>
          <a:lstStyle/>
          <a:p>
            <a:r>
              <a:rPr lang="en-US" sz="3200" dirty="0" smtClean="0"/>
              <a:t>Can a machine recognize the meaning similarity?</a:t>
            </a:r>
            <a:endParaRPr lang="en-US" sz="32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381000" y="4261009"/>
            <a:ext cx="8534400" cy="20574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4" name="Date Placeholder 3"/>
          <p:cNvSpPr>
            <a:spLocks noGrp="1"/>
          </p:cNvSpPr>
          <p:nvPr>
            <p:ph type="dt" sz="half" idx="10"/>
          </p:nvPr>
        </p:nvSpPr>
        <p:spPr/>
        <p:txBody>
          <a:bodyPr/>
          <a:lstStyle/>
          <a:p>
            <a:pPr>
              <a:defRPr/>
            </a:pPr>
            <a:r>
              <a:rPr lang="en-US" altLang="ja-JP" dirty="0"/>
              <a:t>LREC 2012, May 24</a:t>
            </a:r>
            <a:r>
              <a:rPr lang="en-US" altLang="ja-JP" baseline="30000" dirty="0"/>
              <a:t>th</a:t>
            </a:r>
            <a:r>
              <a:rPr lang="en-US" altLang="ja-JP" dirty="0"/>
              <a:t>, 2012</a:t>
            </a:r>
          </a:p>
        </p:txBody>
      </p:sp>
      <p:sp>
        <p:nvSpPr>
          <p:cNvPr id="5" name="Slide Number Placeholder 4"/>
          <p:cNvSpPr>
            <a:spLocks noGrp="1"/>
          </p:cNvSpPr>
          <p:nvPr>
            <p:ph type="sldNum" sz="quarter" idx="11"/>
          </p:nvPr>
        </p:nvSpPr>
        <p:spPr/>
        <p:txBody>
          <a:bodyPr/>
          <a:lstStyle/>
          <a:p>
            <a:pPr>
              <a:defRPr/>
            </a:pPr>
            <a:fld id="{51819DF2-A324-415D-B3D8-F344AD0BFA0D}" type="slidenum">
              <a:rPr lang="ja-JP" altLang="en-US" smtClean="0"/>
              <a:pPr>
                <a:defRPr/>
              </a:pPr>
              <a:t>6</a:t>
            </a:fld>
            <a:endParaRPr lang="en-US" altLang="ja-JP" dirty="0"/>
          </a:p>
        </p:txBody>
      </p:sp>
      <p:sp>
        <p:nvSpPr>
          <p:cNvPr id="6" name="Footer Placeholder 5"/>
          <p:cNvSpPr>
            <a:spLocks noGrp="1"/>
          </p:cNvSpPr>
          <p:nvPr>
            <p:ph type="ftr" sz="quarter" idx="12"/>
          </p:nvPr>
        </p:nvSpPr>
        <p:spPr/>
        <p:txBody>
          <a:bodyPr/>
          <a:lstStyle/>
          <a:p>
            <a:pPr>
              <a:defRPr/>
            </a:pPr>
            <a:endParaRPr lang="ja-JP" altLang="en-US"/>
          </a:p>
        </p:txBody>
      </p:sp>
      <p:sp>
        <p:nvSpPr>
          <p:cNvPr id="8" name="Content Placeholder 1"/>
          <p:cNvSpPr>
            <a:spLocks noGrp="1"/>
          </p:cNvSpPr>
          <p:nvPr>
            <p:ph idx="1"/>
          </p:nvPr>
        </p:nvSpPr>
        <p:spPr>
          <a:xfrm>
            <a:off x="457200" y="990600"/>
            <a:ext cx="8229600" cy="5135563"/>
          </a:xfrm>
        </p:spPr>
        <p:txBody>
          <a:bodyPr/>
          <a:lstStyle/>
          <a:p>
            <a:r>
              <a:rPr lang="en-US" sz="3600" b="1" dirty="0" smtClean="0">
                <a:latin typeface="+mn-lt"/>
              </a:rPr>
              <a:t>John </a:t>
            </a:r>
            <a:r>
              <a:rPr lang="en-US" sz="3600" b="1" i="1" dirty="0" smtClean="0">
                <a:solidFill>
                  <a:srgbClr val="C00000"/>
                </a:solidFill>
                <a:latin typeface="+mn-lt"/>
              </a:rPr>
              <a:t>killed</a:t>
            </a:r>
            <a:r>
              <a:rPr lang="en-US" sz="3600" b="1" dirty="0" smtClean="0">
                <a:latin typeface="+mn-lt"/>
              </a:rPr>
              <a:t> </a:t>
            </a:r>
            <a:r>
              <a:rPr lang="en-US" sz="3600" b="1" dirty="0" smtClean="0">
                <a:latin typeface="+mn-lt"/>
              </a:rPr>
              <a:t>Mary.</a:t>
            </a:r>
            <a:endParaRPr lang="en-US" sz="3600" b="1" dirty="0" smtClean="0">
              <a:latin typeface="+mn-lt"/>
            </a:endParaRPr>
          </a:p>
          <a:p>
            <a:r>
              <a:rPr lang="en-US" sz="3600" b="1" dirty="0" smtClean="0">
                <a:solidFill>
                  <a:schemeClr val="bg1">
                    <a:lumMod val="50000"/>
                  </a:schemeClr>
                </a:solidFill>
                <a:latin typeface="+mn-lt"/>
              </a:rPr>
              <a:t>Mary </a:t>
            </a:r>
            <a:r>
              <a:rPr lang="en-US" sz="3600" b="1" i="1" dirty="0" smtClean="0">
                <a:solidFill>
                  <a:schemeClr val="bg1">
                    <a:lumMod val="50000"/>
                  </a:schemeClr>
                </a:solidFill>
                <a:latin typeface="+mn-lt"/>
              </a:rPr>
              <a:t>was killed by</a:t>
            </a:r>
            <a:r>
              <a:rPr lang="en-US" sz="3600" b="1" dirty="0" smtClean="0">
                <a:solidFill>
                  <a:schemeClr val="bg1">
                    <a:lumMod val="50000"/>
                  </a:schemeClr>
                </a:solidFill>
                <a:latin typeface="+mn-lt"/>
              </a:rPr>
              <a:t> </a:t>
            </a:r>
            <a:r>
              <a:rPr lang="en-US" sz="3600" b="1" dirty="0" smtClean="0">
                <a:solidFill>
                  <a:schemeClr val="bg1">
                    <a:lumMod val="50000"/>
                  </a:schemeClr>
                </a:solidFill>
                <a:latin typeface="+mn-lt"/>
              </a:rPr>
              <a:t>John.</a:t>
            </a:r>
          </a:p>
          <a:p>
            <a:r>
              <a:rPr lang="en-US" sz="3600" b="1" dirty="0" smtClean="0">
                <a:solidFill>
                  <a:schemeClr val="bg1">
                    <a:lumMod val="50000"/>
                  </a:schemeClr>
                </a:solidFill>
              </a:rPr>
              <a:t>John </a:t>
            </a:r>
            <a:r>
              <a:rPr lang="en-US" sz="3600" b="1" i="1" dirty="0" smtClean="0">
                <a:solidFill>
                  <a:schemeClr val="bg1">
                    <a:lumMod val="50000"/>
                  </a:schemeClr>
                </a:solidFill>
              </a:rPr>
              <a:t>is the killer of </a:t>
            </a:r>
            <a:r>
              <a:rPr lang="en-US" sz="3600" b="1" dirty="0" smtClean="0">
                <a:solidFill>
                  <a:schemeClr val="bg1">
                    <a:lumMod val="50000"/>
                  </a:schemeClr>
                </a:solidFill>
              </a:rPr>
              <a:t>Mary.</a:t>
            </a:r>
          </a:p>
          <a:p>
            <a:r>
              <a:rPr lang="en-US" sz="3600" b="1" dirty="0" smtClean="0">
                <a:solidFill>
                  <a:schemeClr val="bg1">
                    <a:lumMod val="50000"/>
                  </a:schemeClr>
                </a:solidFill>
              </a:rPr>
              <a:t>John </a:t>
            </a:r>
            <a:r>
              <a:rPr lang="en-US" sz="3600" b="1" i="1" dirty="0" smtClean="0">
                <a:solidFill>
                  <a:schemeClr val="bg1">
                    <a:lumMod val="50000"/>
                  </a:schemeClr>
                </a:solidFill>
              </a:rPr>
              <a:t>assassinated</a:t>
            </a:r>
            <a:r>
              <a:rPr lang="en-US" sz="3600" b="1" dirty="0" smtClean="0">
                <a:solidFill>
                  <a:schemeClr val="bg1">
                    <a:lumMod val="50000"/>
                  </a:schemeClr>
                </a:solidFill>
              </a:rPr>
              <a:t> Mary.</a:t>
            </a:r>
          </a:p>
          <a:p>
            <a:r>
              <a:rPr lang="en-US" sz="3600" b="1" dirty="0" smtClean="0"/>
              <a:t>John </a:t>
            </a:r>
            <a:r>
              <a:rPr lang="en-US" sz="3600" b="1" i="1" dirty="0" smtClean="0">
                <a:solidFill>
                  <a:srgbClr val="C00000"/>
                </a:solidFill>
              </a:rPr>
              <a:t>is the 187 suspect of</a:t>
            </a:r>
            <a:r>
              <a:rPr lang="en-US" sz="3600" b="1" dirty="0" smtClean="0"/>
              <a:t> Mary</a:t>
            </a:r>
            <a:r>
              <a:rPr lang="en-US" sz="3600" b="1" dirty="0" smtClean="0"/>
              <a:t>.</a:t>
            </a:r>
            <a:endParaRPr lang="en-US" sz="3600" b="1" dirty="0" smtClean="0"/>
          </a:p>
        </p:txBody>
      </p:sp>
      <p:sp>
        <p:nvSpPr>
          <p:cNvPr id="7" name="Content Placeholder 1"/>
          <p:cNvSpPr txBox="1">
            <a:spLocks/>
          </p:cNvSpPr>
          <p:nvPr/>
        </p:nvSpPr>
        <p:spPr bwMode="auto">
          <a:xfrm>
            <a:off x="4343400" y="914400"/>
            <a:ext cx="4572000" cy="52117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r" defTabSz="914400" rtl="0" eaLnBrk="0" fontAlgn="base" latinLnBrk="0" hangingPunct="0">
              <a:lnSpc>
                <a:spcPts val="4600"/>
              </a:lnSpc>
              <a:spcBef>
                <a:spcPct val="20000"/>
              </a:spcBef>
              <a:spcAft>
                <a:spcPct val="0"/>
              </a:spcAft>
              <a:buClr>
                <a:schemeClr val="accent6">
                  <a:lumMod val="50000"/>
                </a:schemeClr>
              </a:buClr>
              <a:buSzTx/>
              <a:tabLst/>
              <a:defRPr/>
            </a:pPr>
            <a:endParaRPr kumimoji="0" lang="en-US" sz="2800" i="0" u="none" strike="noStrike" kern="1200" cap="none" spc="0" normalizeH="0" baseline="0" noProof="0" dirty="0" smtClean="0">
              <a:ln>
                <a:noFill/>
              </a:ln>
              <a:solidFill>
                <a:schemeClr val="bg1">
                  <a:lumMod val="50000"/>
                </a:schemeClr>
              </a:solidFill>
              <a:effectLst/>
              <a:uLnTx/>
              <a:uFillTx/>
              <a:latin typeface="+mj-lt"/>
              <a:ea typeface="+mn-ea"/>
              <a:cs typeface="Arial" pitchFamily="34" charset="0"/>
            </a:endParaRPr>
          </a:p>
          <a:p>
            <a:pPr marL="342900" lvl="0" indent="-342900" algn="r" eaLnBrk="0" hangingPunct="0">
              <a:lnSpc>
                <a:spcPts val="4600"/>
              </a:lnSpc>
              <a:spcBef>
                <a:spcPct val="20000"/>
              </a:spcBef>
              <a:buClr>
                <a:schemeClr val="accent6">
                  <a:lumMod val="50000"/>
                </a:schemeClr>
              </a:buClr>
            </a:pPr>
            <a:r>
              <a:rPr lang="en-US" sz="2800" dirty="0" smtClean="0">
                <a:solidFill>
                  <a:schemeClr val="bg1">
                    <a:lumMod val="50000"/>
                  </a:schemeClr>
                </a:solidFill>
                <a:latin typeface="+mj-lt"/>
                <a:cs typeface="Arial" pitchFamily="34" charset="0"/>
              </a:rPr>
              <a:t>passivization</a:t>
            </a:r>
          </a:p>
          <a:p>
            <a:pPr marL="342900" lvl="0" indent="-342900" algn="r" eaLnBrk="0" hangingPunct="0">
              <a:lnSpc>
                <a:spcPts val="4600"/>
              </a:lnSpc>
              <a:spcBef>
                <a:spcPct val="20000"/>
              </a:spcBef>
              <a:buClr>
                <a:schemeClr val="accent6">
                  <a:lumMod val="50000"/>
                </a:schemeClr>
              </a:buClr>
              <a:defRPr/>
            </a:pPr>
            <a:r>
              <a:rPr lang="en-US" sz="2800" dirty="0" smtClean="0">
                <a:solidFill>
                  <a:schemeClr val="bg1">
                    <a:lumMod val="50000"/>
                  </a:schemeClr>
                </a:solidFill>
                <a:latin typeface="+mj-lt"/>
                <a:cs typeface="Arial" pitchFamily="34" charset="0"/>
              </a:rPr>
              <a:t>nominalization</a:t>
            </a:r>
          </a:p>
          <a:p>
            <a:pPr marL="342900" lvl="0" indent="-342900" algn="r" eaLnBrk="0" hangingPunct="0">
              <a:lnSpc>
                <a:spcPts val="4600"/>
              </a:lnSpc>
              <a:spcBef>
                <a:spcPct val="20000"/>
              </a:spcBef>
              <a:buClr>
                <a:schemeClr val="accent6">
                  <a:lumMod val="50000"/>
                </a:schemeClr>
              </a:buClr>
              <a:defRPr/>
            </a:pPr>
            <a:r>
              <a:rPr lang="en-US" sz="2800" dirty="0" smtClean="0">
                <a:solidFill>
                  <a:schemeClr val="bg1">
                    <a:lumMod val="50000"/>
                  </a:schemeClr>
                </a:solidFill>
                <a:latin typeface="+mj-lt"/>
                <a:cs typeface="Arial" pitchFamily="34" charset="0"/>
              </a:rPr>
              <a:t>entailment</a:t>
            </a:r>
          </a:p>
          <a:p>
            <a:pPr marL="342900" lvl="0" indent="-342900" algn="r" eaLnBrk="0" hangingPunct="0">
              <a:lnSpc>
                <a:spcPts val="4600"/>
              </a:lnSpc>
              <a:spcBef>
                <a:spcPct val="20000"/>
              </a:spcBef>
              <a:buClr>
                <a:schemeClr val="accent6">
                  <a:lumMod val="50000"/>
                </a:schemeClr>
              </a:buClr>
              <a:defRPr/>
            </a:pPr>
            <a:r>
              <a:rPr lang="en-US" sz="2800" dirty="0" smtClean="0">
                <a:solidFill>
                  <a:srgbClr val="C00000"/>
                </a:solidFill>
                <a:latin typeface="+mj-lt"/>
                <a:cs typeface="Arial" pitchFamily="34" charset="0"/>
              </a:rPr>
              <a:t>slang</a:t>
            </a:r>
          </a:p>
          <a:p>
            <a:pPr marL="342900" lvl="0" indent="-342900" algn="r" eaLnBrk="0" hangingPunct="0">
              <a:lnSpc>
                <a:spcPts val="4600"/>
              </a:lnSpc>
              <a:spcBef>
                <a:spcPct val="20000"/>
              </a:spcBef>
              <a:buClr>
                <a:schemeClr val="accent6">
                  <a:lumMod val="50000"/>
                </a:schemeClr>
              </a:buClr>
            </a:pPr>
            <a:endParaRPr kumimoji="0" lang="en-US" sz="2800" i="0" u="none" strike="noStrike" kern="1200" cap="none" spc="0" normalizeH="0" baseline="0" noProof="0" dirty="0" smtClean="0">
              <a:ln>
                <a:noFill/>
              </a:ln>
              <a:solidFill>
                <a:schemeClr val="bg1">
                  <a:lumMod val="50000"/>
                </a:schemeClr>
              </a:solidFill>
              <a:effectLst/>
              <a:uLnTx/>
              <a:uFillTx/>
              <a:latin typeface="+mj-lt"/>
              <a:ea typeface="+mn-ea"/>
              <a:cs typeface="Arial" pitchFamily="34" charset="0"/>
            </a:endParaRPr>
          </a:p>
        </p:txBody>
      </p:sp>
      <p:sp>
        <p:nvSpPr>
          <p:cNvPr id="9" name="Title 2"/>
          <p:cNvSpPr>
            <a:spLocks noGrp="1"/>
          </p:cNvSpPr>
          <p:nvPr>
            <p:ph type="title"/>
          </p:nvPr>
        </p:nvSpPr>
        <p:spPr>
          <a:xfrm>
            <a:off x="228600" y="258762"/>
            <a:ext cx="8610600" cy="808038"/>
          </a:xfrm>
        </p:spPr>
        <p:txBody>
          <a:bodyPr/>
          <a:lstStyle/>
          <a:p>
            <a:r>
              <a:rPr lang="en-US" sz="3200" dirty="0" smtClean="0"/>
              <a:t>Can a machine recognize the meaning similarity?</a:t>
            </a:r>
            <a:endParaRPr lang="en-US" sz="3200" dirty="0"/>
          </a:p>
        </p:txBody>
      </p:sp>
      <p:sp>
        <p:nvSpPr>
          <p:cNvPr id="11" name="Rectangle 10"/>
          <p:cNvSpPr/>
          <p:nvPr/>
        </p:nvSpPr>
        <p:spPr>
          <a:xfrm>
            <a:off x="457200" y="4413409"/>
            <a:ext cx="8458200" cy="2215991"/>
          </a:xfrm>
          <a:prstGeom prst="rect">
            <a:avLst/>
          </a:prstGeom>
        </p:spPr>
        <p:txBody>
          <a:bodyPr wrap="square">
            <a:spAutoFit/>
          </a:bodyPr>
          <a:lstStyle/>
          <a:p>
            <a:r>
              <a:rPr lang="en-US" sz="2800" dirty="0" smtClean="0">
                <a:latin typeface="+mj-lt"/>
              </a:rPr>
              <a:t>187 means: “California penal </a:t>
            </a:r>
            <a:r>
              <a:rPr lang="en-US" sz="2800" dirty="0" smtClean="0">
                <a:latin typeface="+mj-lt"/>
              </a:rPr>
              <a:t>code for murder, made popular in west coast gangsta </a:t>
            </a:r>
            <a:r>
              <a:rPr lang="en-US" sz="2800" dirty="0" smtClean="0">
                <a:latin typeface="+mj-lt"/>
              </a:rPr>
              <a:t>rap”. </a:t>
            </a:r>
          </a:p>
          <a:p>
            <a:pPr algn="r"/>
            <a:r>
              <a:rPr lang="en-US" dirty="0" smtClean="0">
                <a:latin typeface="+mj-lt"/>
              </a:rPr>
              <a:t>– </a:t>
            </a:r>
            <a:r>
              <a:rPr lang="en-US" dirty="0" smtClean="0">
                <a:latin typeface="+mj-lt"/>
              </a:rPr>
              <a:t>From The Urban Dictionary dot com</a:t>
            </a:r>
          </a:p>
          <a:p>
            <a:pPr>
              <a:spcBef>
                <a:spcPts val="0"/>
              </a:spcBef>
              <a:spcAft>
                <a:spcPts val="0"/>
              </a:spcAft>
            </a:pPr>
            <a:r>
              <a:rPr lang="en-US" sz="2400" dirty="0" smtClean="0">
                <a:latin typeface="Calibri"/>
                <a:cs typeface="Arial"/>
              </a:rPr>
              <a:t>Usage: </a:t>
            </a:r>
            <a:r>
              <a:rPr lang="en-US" sz="2800" dirty="0" smtClean="0">
                <a:latin typeface="Calibri"/>
                <a:cs typeface="Arial"/>
              </a:rPr>
              <a:t>“</a:t>
            </a:r>
            <a:r>
              <a:rPr lang="en-US" sz="2400" dirty="0" smtClean="0">
                <a:latin typeface="Calibri"/>
                <a:cs typeface="Arial"/>
              </a:rPr>
              <a:t>This is Gavilan. In pursuit of possible 187 suspects.</a:t>
            </a:r>
            <a:r>
              <a:rPr lang="en-US" sz="2800" dirty="0" smtClean="0">
                <a:latin typeface="Calibri"/>
                <a:cs typeface="Arial"/>
              </a:rPr>
              <a:t>”</a:t>
            </a:r>
          </a:p>
          <a:p>
            <a:pPr algn="r">
              <a:spcBef>
                <a:spcPts val="0"/>
              </a:spcBef>
              <a:spcAft>
                <a:spcPts val="0"/>
              </a:spcAft>
            </a:pPr>
            <a:r>
              <a:rPr lang="en-US" dirty="0" smtClean="0">
                <a:latin typeface="Calibri"/>
                <a:cs typeface="Arial"/>
              </a:rPr>
              <a:t> –From the movie, Hollywood </a:t>
            </a:r>
            <a:r>
              <a:rPr lang="en-US" dirty="0" smtClean="0">
                <a:latin typeface="Calibri"/>
                <a:cs typeface="Arial"/>
              </a:rPr>
              <a:t>Homicide</a:t>
            </a:r>
          </a:p>
          <a:p>
            <a:pPr algn="r"/>
            <a:endParaRPr lang="en-US" dirty="0">
              <a:latin typeface="+mj-l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r>
              <a:rPr lang="en-US" altLang="ja-JP" dirty="0"/>
              <a:t>LREC 2012, May 24</a:t>
            </a:r>
            <a:r>
              <a:rPr lang="en-US" altLang="ja-JP" baseline="30000" dirty="0"/>
              <a:t>th</a:t>
            </a:r>
            <a:r>
              <a:rPr lang="en-US" altLang="ja-JP" dirty="0"/>
              <a:t>, 2012</a:t>
            </a:r>
          </a:p>
        </p:txBody>
      </p:sp>
      <p:sp>
        <p:nvSpPr>
          <p:cNvPr id="5" name="Slide Number Placeholder 4"/>
          <p:cNvSpPr>
            <a:spLocks noGrp="1"/>
          </p:cNvSpPr>
          <p:nvPr>
            <p:ph type="sldNum" sz="quarter" idx="11"/>
          </p:nvPr>
        </p:nvSpPr>
        <p:spPr/>
        <p:txBody>
          <a:bodyPr/>
          <a:lstStyle/>
          <a:p>
            <a:pPr>
              <a:defRPr/>
            </a:pPr>
            <a:fld id="{51819DF2-A324-415D-B3D8-F344AD0BFA0D}" type="slidenum">
              <a:rPr lang="ja-JP" altLang="en-US" smtClean="0"/>
              <a:pPr>
                <a:defRPr/>
              </a:pPr>
              <a:t>7</a:t>
            </a:fld>
            <a:endParaRPr lang="en-US" altLang="ja-JP" dirty="0"/>
          </a:p>
        </p:txBody>
      </p:sp>
      <p:sp>
        <p:nvSpPr>
          <p:cNvPr id="6" name="Footer Placeholder 5"/>
          <p:cNvSpPr>
            <a:spLocks noGrp="1"/>
          </p:cNvSpPr>
          <p:nvPr>
            <p:ph type="ftr" sz="quarter" idx="12"/>
          </p:nvPr>
        </p:nvSpPr>
        <p:spPr/>
        <p:txBody>
          <a:bodyPr/>
          <a:lstStyle/>
          <a:p>
            <a:pPr>
              <a:defRPr/>
            </a:pPr>
            <a:endParaRPr lang="ja-JP" altLang="en-US"/>
          </a:p>
        </p:txBody>
      </p:sp>
      <p:sp>
        <p:nvSpPr>
          <p:cNvPr id="8" name="Content Placeholder 1"/>
          <p:cNvSpPr>
            <a:spLocks noGrp="1"/>
          </p:cNvSpPr>
          <p:nvPr>
            <p:ph idx="1"/>
          </p:nvPr>
        </p:nvSpPr>
        <p:spPr>
          <a:xfrm>
            <a:off x="457200" y="990600"/>
            <a:ext cx="8229600" cy="5135563"/>
          </a:xfrm>
        </p:spPr>
        <p:txBody>
          <a:bodyPr/>
          <a:lstStyle/>
          <a:p>
            <a:r>
              <a:rPr lang="en-US" sz="3600" b="1" dirty="0" smtClean="0">
                <a:latin typeface="+mn-lt"/>
              </a:rPr>
              <a:t>John </a:t>
            </a:r>
            <a:r>
              <a:rPr lang="en-US" sz="3600" b="1" i="1" dirty="0" smtClean="0">
                <a:solidFill>
                  <a:srgbClr val="C00000"/>
                </a:solidFill>
                <a:latin typeface="+mn-lt"/>
              </a:rPr>
              <a:t>killed</a:t>
            </a:r>
            <a:r>
              <a:rPr lang="en-US" sz="3600" b="1" dirty="0" smtClean="0">
                <a:latin typeface="+mn-lt"/>
              </a:rPr>
              <a:t> </a:t>
            </a:r>
            <a:r>
              <a:rPr lang="en-US" sz="3600" b="1" dirty="0" smtClean="0">
                <a:latin typeface="+mn-lt"/>
              </a:rPr>
              <a:t>Mary.</a:t>
            </a:r>
            <a:endParaRPr lang="en-US" sz="3600" b="1" dirty="0" smtClean="0">
              <a:latin typeface="+mn-lt"/>
            </a:endParaRPr>
          </a:p>
          <a:p>
            <a:r>
              <a:rPr lang="en-US" sz="3600" b="1" dirty="0" smtClean="0">
                <a:solidFill>
                  <a:schemeClr val="bg1">
                    <a:lumMod val="50000"/>
                  </a:schemeClr>
                </a:solidFill>
                <a:latin typeface="+mn-lt"/>
              </a:rPr>
              <a:t>Mary </a:t>
            </a:r>
            <a:r>
              <a:rPr lang="en-US" sz="3600" b="1" i="1" dirty="0" smtClean="0">
                <a:solidFill>
                  <a:schemeClr val="bg1">
                    <a:lumMod val="50000"/>
                  </a:schemeClr>
                </a:solidFill>
                <a:latin typeface="+mn-lt"/>
              </a:rPr>
              <a:t>was killed by</a:t>
            </a:r>
            <a:r>
              <a:rPr lang="en-US" sz="3600" b="1" dirty="0" smtClean="0">
                <a:solidFill>
                  <a:schemeClr val="bg1">
                    <a:lumMod val="50000"/>
                  </a:schemeClr>
                </a:solidFill>
                <a:latin typeface="+mn-lt"/>
              </a:rPr>
              <a:t> </a:t>
            </a:r>
            <a:r>
              <a:rPr lang="en-US" sz="3600" b="1" dirty="0" smtClean="0">
                <a:solidFill>
                  <a:schemeClr val="bg1">
                    <a:lumMod val="50000"/>
                  </a:schemeClr>
                </a:solidFill>
                <a:latin typeface="+mn-lt"/>
              </a:rPr>
              <a:t>John.</a:t>
            </a:r>
          </a:p>
          <a:p>
            <a:r>
              <a:rPr lang="en-US" sz="3600" b="1" dirty="0" smtClean="0">
                <a:solidFill>
                  <a:schemeClr val="bg1">
                    <a:lumMod val="50000"/>
                  </a:schemeClr>
                </a:solidFill>
              </a:rPr>
              <a:t>John </a:t>
            </a:r>
            <a:r>
              <a:rPr lang="en-US" sz="3600" b="1" i="1" dirty="0" smtClean="0">
                <a:solidFill>
                  <a:schemeClr val="bg1">
                    <a:lumMod val="50000"/>
                  </a:schemeClr>
                </a:solidFill>
              </a:rPr>
              <a:t>is the killer of </a:t>
            </a:r>
            <a:r>
              <a:rPr lang="en-US" sz="3600" b="1" dirty="0" smtClean="0">
                <a:solidFill>
                  <a:schemeClr val="bg1">
                    <a:lumMod val="50000"/>
                  </a:schemeClr>
                </a:solidFill>
              </a:rPr>
              <a:t>Mary.</a:t>
            </a:r>
          </a:p>
          <a:p>
            <a:r>
              <a:rPr lang="en-US" sz="3600" b="1" dirty="0" smtClean="0">
                <a:solidFill>
                  <a:schemeClr val="bg1">
                    <a:lumMod val="50000"/>
                  </a:schemeClr>
                </a:solidFill>
              </a:rPr>
              <a:t>John </a:t>
            </a:r>
            <a:r>
              <a:rPr lang="en-US" sz="3600" b="1" i="1" dirty="0" smtClean="0">
                <a:solidFill>
                  <a:schemeClr val="bg1">
                    <a:lumMod val="50000"/>
                  </a:schemeClr>
                </a:solidFill>
              </a:rPr>
              <a:t>assassinated</a:t>
            </a:r>
            <a:r>
              <a:rPr lang="en-US" sz="3600" b="1" dirty="0" smtClean="0">
                <a:solidFill>
                  <a:schemeClr val="bg1">
                    <a:lumMod val="50000"/>
                  </a:schemeClr>
                </a:solidFill>
              </a:rPr>
              <a:t> Mary.</a:t>
            </a:r>
          </a:p>
          <a:p>
            <a:r>
              <a:rPr lang="en-US" sz="3600" b="1" dirty="0" smtClean="0">
                <a:solidFill>
                  <a:schemeClr val="bg1">
                    <a:lumMod val="50000"/>
                  </a:schemeClr>
                </a:solidFill>
              </a:rPr>
              <a:t>John </a:t>
            </a:r>
            <a:r>
              <a:rPr lang="en-US" sz="3600" b="1" i="1" dirty="0" smtClean="0">
                <a:solidFill>
                  <a:schemeClr val="bg1">
                    <a:lumMod val="50000"/>
                  </a:schemeClr>
                </a:solidFill>
              </a:rPr>
              <a:t>is the 187 suspect of</a:t>
            </a:r>
            <a:r>
              <a:rPr lang="en-US" sz="3600" b="1" dirty="0" smtClean="0">
                <a:solidFill>
                  <a:schemeClr val="bg1">
                    <a:lumMod val="50000"/>
                  </a:schemeClr>
                </a:solidFill>
              </a:rPr>
              <a:t> Mary.</a:t>
            </a:r>
          </a:p>
          <a:p>
            <a:r>
              <a:rPr lang="en-US" sz="3600" b="1" dirty="0" smtClean="0">
                <a:latin typeface="+mn-lt"/>
              </a:rPr>
              <a:t>John </a:t>
            </a:r>
            <a:r>
              <a:rPr lang="en-US" sz="3600" b="1" i="1" dirty="0" smtClean="0">
                <a:solidFill>
                  <a:srgbClr val="C00000"/>
                </a:solidFill>
                <a:latin typeface="+mn-lt"/>
              </a:rPr>
              <a:t>terminated</a:t>
            </a:r>
            <a:r>
              <a:rPr lang="en-US" sz="3600" b="1" dirty="0" smtClean="0">
                <a:latin typeface="+mn-lt"/>
              </a:rPr>
              <a:t> Mary </a:t>
            </a:r>
            <a:r>
              <a:rPr lang="en-US" sz="3600" b="1" i="1" dirty="0" smtClean="0">
                <a:solidFill>
                  <a:srgbClr val="C00000"/>
                </a:solidFill>
                <a:latin typeface="+mn-lt"/>
              </a:rPr>
              <a:t>with </a:t>
            </a:r>
            <a:r>
              <a:rPr lang="en-US" sz="3600" b="1" i="1" dirty="0" smtClean="0">
                <a:solidFill>
                  <a:srgbClr val="C00000"/>
                </a:solidFill>
                <a:latin typeface="+mn-lt"/>
              </a:rPr>
              <a:t>extreme </a:t>
            </a:r>
            <a:r>
              <a:rPr lang="en-US" sz="3600" b="1" i="1" dirty="0" smtClean="0">
                <a:solidFill>
                  <a:srgbClr val="C00000"/>
                </a:solidFill>
                <a:latin typeface="+mn-lt"/>
              </a:rPr>
              <a:t>prejudice</a:t>
            </a:r>
            <a:r>
              <a:rPr lang="en-US" sz="3600" b="1" dirty="0" smtClean="0"/>
              <a:t>.</a:t>
            </a:r>
            <a:endParaRPr lang="en-US" sz="3600" b="1" i="1" dirty="0" smtClean="0">
              <a:solidFill>
                <a:srgbClr val="C00000"/>
              </a:solidFill>
              <a:latin typeface="+mn-lt"/>
            </a:endParaRPr>
          </a:p>
        </p:txBody>
      </p:sp>
      <p:sp>
        <p:nvSpPr>
          <p:cNvPr id="7" name="Content Placeholder 1"/>
          <p:cNvSpPr txBox="1">
            <a:spLocks/>
          </p:cNvSpPr>
          <p:nvPr/>
        </p:nvSpPr>
        <p:spPr bwMode="auto">
          <a:xfrm>
            <a:off x="4343400" y="914400"/>
            <a:ext cx="4572000" cy="52117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r" defTabSz="914400" rtl="0" eaLnBrk="0" fontAlgn="base" latinLnBrk="0" hangingPunct="0">
              <a:lnSpc>
                <a:spcPts val="4600"/>
              </a:lnSpc>
              <a:spcBef>
                <a:spcPct val="20000"/>
              </a:spcBef>
              <a:spcAft>
                <a:spcPct val="0"/>
              </a:spcAft>
              <a:buClr>
                <a:schemeClr val="accent6">
                  <a:lumMod val="50000"/>
                </a:schemeClr>
              </a:buClr>
              <a:buSzTx/>
              <a:tabLst/>
              <a:defRPr/>
            </a:pPr>
            <a:endParaRPr kumimoji="0" lang="en-US" sz="2800" i="0" u="none" strike="noStrike" kern="1200" cap="none" spc="0" normalizeH="0" baseline="0" noProof="0" dirty="0" smtClean="0">
              <a:ln>
                <a:noFill/>
              </a:ln>
              <a:solidFill>
                <a:schemeClr val="bg1">
                  <a:lumMod val="50000"/>
                </a:schemeClr>
              </a:solidFill>
              <a:effectLst/>
              <a:uLnTx/>
              <a:uFillTx/>
              <a:latin typeface="+mj-lt"/>
              <a:ea typeface="+mn-ea"/>
              <a:cs typeface="Arial" pitchFamily="34" charset="0"/>
            </a:endParaRPr>
          </a:p>
          <a:p>
            <a:pPr marL="342900" lvl="0" indent="-342900" algn="r" eaLnBrk="0" hangingPunct="0">
              <a:lnSpc>
                <a:spcPts val="4600"/>
              </a:lnSpc>
              <a:spcBef>
                <a:spcPct val="20000"/>
              </a:spcBef>
              <a:buClr>
                <a:schemeClr val="accent6">
                  <a:lumMod val="50000"/>
                </a:schemeClr>
              </a:buClr>
            </a:pPr>
            <a:r>
              <a:rPr lang="en-US" sz="2800" dirty="0" smtClean="0">
                <a:solidFill>
                  <a:schemeClr val="bg1">
                    <a:lumMod val="50000"/>
                  </a:schemeClr>
                </a:solidFill>
                <a:latin typeface="+mj-lt"/>
                <a:cs typeface="Arial" pitchFamily="34" charset="0"/>
              </a:rPr>
              <a:t>passivization</a:t>
            </a:r>
          </a:p>
          <a:p>
            <a:pPr marL="342900" lvl="0" indent="-342900" algn="r" eaLnBrk="0" hangingPunct="0">
              <a:lnSpc>
                <a:spcPts val="4600"/>
              </a:lnSpc>
              <a:spcBef>
                <a:spcPct val="20000"/>
              </a:spcBef>
              <a:buClr>
                <a:schemeClr val="accent6">
                  <a:lumMod val="50000"/>
                </a:schemeClr>
              </a:buClr>
              <a:defRPr/>
            </a:pPr>
            <a:r>
              <a:rPr lang="en-US" sz="2800" dirty="0" smtClean="0">
                <a:solidFill>
                  <a:schemeClr val="bg1">
                    <a:lumMod val="50000"/>
                  </a:schemeClr>
                </a:solidFill>
                <a:latin typeface="+mj-lt"/>
                <a:cs typeface="Arial" pitchFamily="34" charset="0"/>
              </a:rPr>
              <a:t>nominalization</a:t>
            </a:r>
          </a:p>
          <a:p>
            <a:pPr marL="342900" lvl="0" indent="-342900" algn="r" eaLnBrk="0" hangingPunct="0">
              <a:lnSpc>
                <a:spcPts val="4600"/>
              </a:lnSpc>
              <a:spcBef>
                <a:spcPct val="20000"/>
              </a:spcBef>
              <a:buClr>
                <a:schemeClr val="accent6">
                  <a:lumMod val="50000"/>
                </a:schemeClr>
              </a:buClr>
              <a:defRPr/>
            </a:pPr>
            <a:r>
              <a:rPr lang="en-US" sz="2800" dirty="0" smtClean="0">
                <a:solidFill>
                  <a:schemeClr val="bg1">
                    <a:lumMod val="50000"/>
                  </a:schemeClr>
                </a:solidFill>
                <a:latin typeface="+mj-lt"/>
                <a:cs typeface="Arial" pitchFamily="34" charset="0"/>
              </a:rPr>
              <a:t>entailment</a:t>
            </a:r>
          </a:p>
          <a:p>
            <a:pPr marL="342900" lvl="0" indent="-342900" algn="r" eaLnBrk="0" hangingPunct="0">
              <a:lnSpc>
                <a:spcPts val="4600"/>
              </a:lnSpc>
              <a:spcBef>
                <a:spcPct val="20000"/>
              </a:spcBef>
              <a:buClr>
                <a:schemeClr val="accent6">
                  <a:lumMod val="50000"/>
                </a:schemeClr>
              </a:buClr>
              <a:defRPr/>
            </a:pPr>
            <a:r>
              <a:rPr lang="en-US" sz="2800" dirty="0" smtClean="0">
                <a:solidFill>
                  <a:schemeClr val="bg1">
                    <a:lumMod val="50000"/>
                  </a:schemeClr>
                </a:solidFill>
                <a:latin typeface="+mj-lt"/>
                <a:cs typeface="Arial" pitchFamily="34" charset="0"/>
              </a:rPr>
              <a:t>slang</a:t>
            </a:r>
          </a:p>
          <a:p>
            <a:pPr marL="342900" lvl="0" indent="-342900" algn="r" eaLnBrk="0" hangingPunct="0">
              <a:lnSpc>
                <a:spcPts val="4600"/>
              </a:lnSpc>
              <a:spcBef>
                <a:spcPct val="20000"/>
              </a:spcBef>
              <a:buClr>
                <a:schemeClr val="accent6">
                  <a:lumMod val="50000"/>
                </a:schemeClr>
              </a:buClr>
            </a:pPr>
            <a:endParaRPr kumimoji="0" lang="en-US" sz="2800" i="0" u="none" strike="noStrike" kern="1200" cap="none" spc="0" normalizeH="0" baseline="0" noProof="0" dirty="0" smtClean="0">
              <a:ln>
                <a:noFill/>
              </a:ln>
              <a:solidFill>
                <a:schemeClr val="bg1">
                  <a:lumMod val="50000"/>
                </a:schemeClr>
              </a:solidFill>
              <a:effectLst/>
              <a:uLnTx/>
              <a:uFillTx/>
              <a:latin typeface="+mj-lt"/>
              <a:ea typeface="+mn-ea"/>
              <a:cs typeface="Arial" pitchFamily="34" charset="0"/>
            </a:endParaRPr>
          </a:p>
        </p:txBody>
      </p:sp>
      <p:sp>
        <p:nvSpPr>
          <p:cNvPr id="9" name="Title 2"/>
          <p:cNvSpPr>
            <a:spLocks noGrp="1"/>
          </p:cNvSpPr>
          <p:nvPr>
            <p:ph type="title"/>
          </p:nvPr>
        </p:nvSpPr>
        <p:spPr>
          <a:xfrm>
            <a:off x="228600" y="258762"/>
            <a:ext cx="8610600" cy="808038"/>
          </a:xfrm>
        </p:spPr>
        <p:txBody>
          <a:bodyPr/>
          <a:lstStyle/>
          <a:p>
            <a:r>
              <a:rPr lang="en-US" sz="3200" dirty="0" smtClean="0"/>
              <a:t>Can a machine recognize the meaning similarity?</a:t>
            </a:r>
            <a:endParaRPr lang="en-US" sz="3200" dirty="0"/>
          </a:p>
        </p:txBody>
      </p:sp>
      <p:sp>
        <p:nvSpPr>
          <p:cNvPr id="10" name="Rectangle 9"/>
          <p:cNvSpPr/>
          <p:nvPr/>
        </p:nvSpPr>
        <p:spPr>
          <a:xfrm>
            <a:off x="6940212" y="4780669"/>
            <a:ext cx="1904688" cy="629531"/>
          </a:xfrm>
          <a:prstGeom prst="rect">
            <a:avLst/>
          </a:prstGeom>
        </p:spPr>
        <p:txBody>
          <a:bodyPr wrap="none">
            <a:spAutoFit/>
          </a:bodyPr>
          <a:lstStyle/>
          <a:p>
            <a:pPr marL="342900" lvl="0" indent="-342900" algn="r" eaLnBrk="0" hangingPunct="0">
              <a:lnSpc>
                <a:spcPts val="4600"/>
              </a:lnSpc>
              <a:spcBef>
                <a:spcPct val="20000"/>
              </a:spcBef>
              <a:buClr>
                <a:schemeClr val="accent6">
                  <a:lumMod val="50000"/>
                </a:schemeClr>
              </a:buClr>
              <a:defRPr/>
            </a:pPr>
            <a:r>
              <a:rPr lang="en-US" sz="2800" dirty="0" smtClean="0">
                <a:solidFill>
                  <a:srgbClr val="C00000"/>
                </a:solidFill>
                <a:latin typeface="+mj-lt"/>
                <a:cs typeface="Arial" pitchFamily="34" charset="0"/>
              </a:rPr>
              <a:t>euphemism</a:t>
            </a:r>
          </a:p>
        </p:txBody>
      </p:sp>
      <p:sp>
        <p:nvSpPr>
          <p:cNvPr id="11" name="Rectangle 10"/>
          <p:cNvSpPr/>
          <p:nvPr/>
        </p:nvSpPr>
        <p:spPr>
          <a:xfrm>
            <a:off x="228600" y="5486400"/>
            <a:ext cx="8610600" cy="11430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sz="2400" dirty="0" smtClean="0"/>
              <a:t>“In </a:t>
            </a:r>
            <a:r>
              <a:rPr lang="en-US" sz="2400" dirty="0" smtClean="0"/>
              <a:t>military and other covert operations, terminate with extreme prejudice is a euphemism for </a:t>
            </a:r>
            <a:r>
              <a:rPr lang="en-US" sz="2400" dirty="0" smtClean="0"/>
              <a:t>execution” – Wikipedia</a:t>
            </a:r>
            <a:endParaRPr lang="en-US"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r>
              <a:rPr lang="en-US" altLang="ja-JP" dirty="0"/>
              <a:t>LREC 2012, May 24</a:t>
            </a:r>
            <a:r>
              <a:rPr lang="en-US" altLang="ja-JP" baseline="30000" dirty="0"/>
              <a:t>th</a:t>
            </a:r>
            <a:r>
              <a:rPr lang="en-US" altLang="ja-JP" dirty="0"/>
              <a:t>, 2012</a:t>
            </a:r>
          </a:p>
        </p:txBody>
      </p:sp>
      <p:sp>
        <p:nvSpPr>
          <p:cNvPr id="5" name="Slide Number Placeholder 4"/>
          <p:cNvSpPr>
            <a:spLocks noGrp="1"/>
          </p:cNvSpPr>
          <p:nvPr>
            <p:ph type="sldNum" sz="quarter" idx="11"/>
          </p:nvPr>
        </p:nvSpPr>
        <p:spPr/>
        <p:txBody>
          <a:bodyPr/>
          <a:lstStyle/>
          <a:p>
            <a:pPr>
              <a:defRPr/>
            </a:pPr>
            <a:fld id="{51819DF2-A324-415D-B3D8-F344AD0BFA0D}" type="slidenum">
              <a:rPr lang="ja-JP" altLang="en-US" smtClean="0"/>
              <a:pPr>
                <a:defRPr/>
              </a:pPr>
              <a:t>8</a:t>
            </a:fld>
            <a:endParaRPr lang="en-US" altLang="ja-JP" dirty="0"/>
          </a:p>
        </p:txBody>
      </p:sp>
      <p:sp>
        <p:nvSpPr>
          <p:cNvPr id="6" name="Footer Placeholder 5"/>
          <p:cNvSpPr>
            <a:spLocks noGrp="1"/>
          </p:cNvSpPr>
          <p:nvPr>
            <p:ph type="ftr" sz="quarter" idx="12"/>
          </p:nvPr>
        </p:nvSpPr>
        <p:spPr/>
        <p:txBody>
          <a:bodyPr/>
          <a:lstStyle/>
          <a:p>
            <a:pPr>
              <a:defRPr/>
            </a:pPr>
            <a:endParaRPr lang="ja-JP" altLang="en-US"/>
          </a:p>
        </p:txBody>
      </p:sp>
      <p:sp>
        <p:nvSpPr>
          <p:cNvPr id="8" name="Content Placeholder 1"/>
          <p:cNvSpPr>
            <a:spLocks noGrp="1"/>
          </p:cNvSpPr>
          <p:nvPr>
            <p:ph idx="1"/>
          </p:nvPr>
        </p:nvSpPr>
        <p:spPr>
          <a:xfrm>
            <a:off x="457200" y="990600"/>
            <a:ext cx="8229600" cy="5135563"/>
          </a:xfrm>
        </p:spPr>
        <p:txBody>
          <a:bodyPr/>
          <a:lstStyle/>
          <a:p>
            <a:r>
              <a:rPr lang="en-US" sz="3600" b="1" dirty="0" smtClean="0">
                <a:latin typeface="+mn-lt"/>
              </a:rPr>
              <a:t>John </a:t>
            </a:r>
            <a:r>
              <a:rPr lang="en-US" sz="3600" b="1" i="1" dirty="0" smtClean="0">
                <a:latin typeface="+mn-lt"/>
              </a:rPr>
              <a:t>killed</a:t>
            </a:r>
            <a:r>
              <a:rPr lang="en-US" sz="3600" b="1" dirty="0" smtClean="0">
                <a:latin typeface="+mn-lt"/>
              </a:rPr>
              <a:t> </a:t>
            </a:r>
            <a:r>
              <a:rPr lang="en-US" sz="3600" b="1" dirty="0" smtClean="0">
                <a:latin typeface="+mn-lt"/>
              </a:rPr>
              <a:t>Mary.</a:t>
            </a:r>
            <a:endParaRPr lang="en-US" sz="3600" b="1" dirty="0" smtClean="0">
              <a:latin typeface="+mn-lt"/>
            </a:endParaRPr>
          </a:p>
          <a:p>
            <a:r>
              <a:rPr lang="en-US" sz="3600" b="1" dirty="0" smtClean="0">
                <a:latin typeface="+mn-lt"/>
              </a:rPr>
              <a:t>Mary </a:t>
            </a:r>
            <a:r>
              <a:rPr lang="en-US" sz="3600" b="1" i="1" dirty="0" smtClean="0">
                <a:latin typeface="+mn-lt"/>
              </a:rPr>
              <a:t>was killed by</a:t>
            </a:r>
            <a:r>
              <a:rPr lang="en-US" sz="3600" b="1" dirty="0" smtClean="0">
                <a:latin typeface="+mn-lt"/>
              </a:rPr>
              <a:t> </a:t>
            </a:r>
            <a:r>
              <a:rPr lang="en-US" sz="3600" b="1" dirty="0" smtClean="0">
                <a:latin typeface="+mn-lt"/>
              </a:rPr>
              <a:t>John.</a:t>
            </a:r>
          </a:p>
          <a:p>
            <a:r>
              <a:rPr lang="en-US" sz="3600" b="1" dirty="0" smtClean="0"/>
              <a:t>John </a:t>
            </a:r>
            <a:r>
              <a:rPr lang="en-US" sz="3600" b="1" i="1" dirty="0" smtClean="0"/>
              <a:t>is the killer of </a:t>
            </a:r>
            <a:r>
              <a:rPr lang="en-US" sz="3600" b="1" dirty="0" smtClean="0"/>
              <a:t>Mary.</a:t>
            </a:r>
          </a:p>
          <a:p>
            <a:r>
              <a:rPr lang="en-US" sz="3600" b="1" dirty="0" smtClean="0"/>
              <a:t>John </a:t>
            </a:r>
            <a:r>
              <a:rPr lang="en-US" sz="3600" b="1" i="1" dirty="0" smtClean="0"/>
              <a:t>assassinated</a:t>
            </a:r>
            <a:r>
              <a:rPr lang="en-US" sz="3600" b="1" dirty="0" smtClean="0"/>
              <a:t> Mary.</a:t>
            </a:r>
          </a:p>
          <a:p>
            <a:r>
              <a:rPr lang="en-US" sz="3600" b="1" dirty="0" smtClean="0"/>
              <a:t>John </a:t>
            </a:r>
            <a:r>
              <a:rPr lang="en-US" sz="3600" b="1" i="1" dirty="0" smtClean="0"/>
              <a:t>is the 187 suspect of</a:t>
            </a:r>
            <a:r>
              <a:rPr lang="en-US" sz="3600" b="1" dirty="0" smtClean="0"/>
              <a:t> Mary.</a:t>
            </a:r>
          </a:p>
          <a:p>
            <a:r>
              <a:rPr lang="en-US" sz="3600" b="1" dirty="0" smtClean="0">
                <a:latin typeface="+mn-lt"/>
              </a:rPr>
              <a:t>John </a:t>
            </a:r>
            <a:r>
              <a:rPr lang="en-US" sz="3600" b="1" i="1" dirty="0" smtClean="0">
                <a:latin typeface="+mn-lt"/>
              </a:rPr>
              <a:t>terminated</a:t>
            </a:r>
            <a:r>
              <a:rPr lang="en-US" sz="3600" b="1" dirty="0" smtClean="0">
                <a:latin typeface="+mn-lt"/>
              </a:rPr>
              <a:t> Mary </a:t>
            </a:r>
            <a:r>
              <a:rPr lang="en-US" sz="3600" b="1" i="1" dirty="0" smtClean="0">
                <a:latin typeface="+mn-lt"/>
              </a:rPr>
              <a:t>with </a:t>
            </a:r>
            <a:r>
              <a:rPr lang="en-US" sz="3600" b="1" i="1" dirty="0" smtClean="0">
                <a:latin typeface="+mn-lt"/>
              </a:rPr>
              <a:t>extreme </a:t>
            </a:r>
            <a:r>
              <a:rPr lang="en-US" sz="3600" b="1" i="1" dirty="0" smtClean="0">
                <a:latin typeface="+mn-lt"/>
              </a:rPr>
              <a:t>prejudice</a:t>
            </a:r>
            <a:r>
              <a:rPr lang="en-US" sz="3600" b="1" dirty="0" smtClean="0"/>
              <a:t>.</a:t>
            </a:r>
            <a:endParaRPr lang="en-US" sz="3600" b="1" i="1" dirty="0" smtClean="0">
              <a:latin typeface="+mn-lt"/>
            </a:endParaRPr>
          </a:p>
        </p:txBody>
      </p:sp>
      <p:sp>
        <p:nvSpPr>
          <p:cNvPr id="7" name="Content Placeholder 1"/>
          <p:cNvSpPr txBox="1">
            <a:spLocks/>
          </p:cNvSpPr>
          <p:nvPr/>
        </p:nvSpPr>
        <p:spPr bwMode="auto">
          <a:xfrm>
            <a:off x="4343400" y="914400"/>
            <a:ext cx="4572000" cy="52117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r" defTabSz="914400" rtl="0" eaLnBrk="0" fontAlgn="base" latinLnBrk="0" hangingPunct="0">
              <a:lnSpc>
                <a:spcPts val="4600"/>
              </a:lnSpc>
              <a:spcBef>
                <a:spcPct val="20000"/>
              </a:spcBef>
              <a:spcAft>
                <a:spcPct val="0"/>
              </a:spcAft>
              <a:buClr>
                <a:schemeClr val="accent6">
                  <a:lumMod val="50000"/>
                </a:schemeClr>
              </a:buClr>
              <a:buSzTx/>
              <a:tabLst/>
              <a:defRPr/>
            </a:pPr>
            <a:endParaRPr kumimoji="0" lang="en-US" sz="2800" i="0" u="none" strike="noStrike" kern="1200" cap="none" spc="0" normalizeH="0" baseline="0" noProof="0" dirty="0" smtClean="0">
              <a:ln>
                <a:noFill/>
              </a:ln>
              <a:solidFill>
                <a:schemeClr val="bg1">
                  <a:lumMod val="50000"/>
                </a:schemeClr>
              </a:solidFill>
              <a:effectLst/>
              <a:uLnTx/>
              <a:uFillTx/>
              <a:latin typeface="+mj-lt"/>
              <a:ea typeface="+mn-ea"/>
              <a:cs typeface="Arial" pitchFamily="34" charset="0"/>
            </a:endParaRPr>
          </a:p>
          <a:p>
            <a:pPr marL="342900" lvl="0" indent="-342900" algn="r" eaLnBrk="0" hangingPunct="0">
              <a:lnSpc>
                <a:spcPts val="4600"/>
              </a:lnSpc>
              <a:spcBef>
                <a:spcPct val="20000"/>
              </a:spcBef>
              <a:buClr>
                <a:schemeClr val="accent6">
                  <a:lumMod val="50000"/>
                </a:schemeClr>
              </a:buClr>
            </a:pPr>
            <a:r>
              <a:rPr lang="en-US" sz="2800" dirty="0" smtClean="0">
                <a:solidFill>
                  <a:schemeClr val="bg1">
                    <a:lumMod val="50000"/>
                  </a:schemeClr>
                </a:solidFill>
                <a:latin typeface="+mj-lt"/>
                <a:cs typeface="Arial" pitchFamily="34" charset="0"/>
              </a:rPr>
              <a:t>passivization</a:t>
            </a:r>
          </a:p>
          <a:p>
            <a:pPr marL="342900" lvl="0" indent="-342900" algn="r" eaLnBrk="0" hangingPunct="0">
              <a:lnSpc>
                <a:spcPts val="4600"/>
              </a:lnSpc>
              <a:spcBef>
                <a:spcPct val="20000"/>
              </a:spcBef>
              <a:buClr>
                <a:schemeClr val="accent6">
                  <a:lumMod val="50000"/>
                </a:schemeClr>
              </a:buClr>
              <a:defRPr/>
            </a:pPr>
            <a:r>
              <a:rPr lang="en-US" sz="2800" dirty="0" smtClean="0">
                <a:solidFill>
                  <a:schemeClr val="bg1">
                    <a:lumMod val="50000"/>
                  </a:schemeClr>
                </a:solidFill>
                <a:latin typeface="+mj-lt"/>
                <a:cs typeface="Arial" pitchFamily="34" charset="0"/>
              </a:rPr>
              <a:t>nominalization</a:t>
            </a:r>
          </a:p>
          <a:p>
            <a:pPr marL="342900" lvl="0" indent="-342900" algn="r" eaLnBrk="0" hangingPunct="0">
              <a:lnSpc>
                <a:spcPts val="4600"/>
              </a:lnSpc>
              <a:spcBef>
                <a:spcPct val="20000"/>
              </a:spcBef>
              <a:buClr>
                <a:schemeClr val="accent6">
                  <a:lumMod val="50000"/>
                </a:schemeClr>
              </a:buClr>
              <a:defRPr/>
            </a:pPr>
            <a:r>
              <a:rPr lang="en-US" sz="2800" dirty="0" smtClean="0">
                <a:solidFill>
                  <a:schemeClr val="bg1">
                    <a:lumMod val="50000"/>
                  </a:schemeClr>
                </a:solidFill>
                <a:latin typeface="+mj-lt"/>
                <a:cs typeface="Arial" pitchFamily="34" charset="0"/>
              </a:rPr>
              <a:t>entailment</a:t>
            </a:r>
          </a:p>
          <a:p>
            <a:pPr marL="342900" lvl="0" indent="-342900" algn="r" eaLnBrk="0" hangingPunct="0">
              <a:lnSpc>
                <a:spcPts val="4600"/>
              </a:lnSpc>
              <a:spcBef>
                <a:spcPct val="20000"/>
              </a:spcBef>
              <a:buClr>
                <a:schemeClr val="accent6">
                  <a:lumMod val="50000"/>
                </a:schemeClr>
              </a:buClr>
              <a:defRPr/>
            </a:pPr>
            <a:r>
              <a:rPr lang="en-US" sz="2800" dirty="0" smtClean="0">
                <a:solidFill>
                  <a:schemeClr val="bg1">
                    <a:lumMod val="50000"/>
                  </a:schemeClr>
                </a:solidFill>
                <a:latin typeface="+mj-lt"/>
                <a:cs typeface="Arial" pitchFamily="34" charset="0"/>
              </a:rPr>
              <a:t>slang</a:t>
            </a:r>
          </a:p>
          <a:p>
            <a:pPr marL="342900" lvl="0" indent="-342900" algn="r" eaLnBrk="0" hangingPunct="0">
              <a:lnSpc>
                <a:spcPts val="4600"/>
              </a:lnSpc>
              <a:spcBef>
                <a:spcPct val="20000"/>
              </a:spcBef>
              <a:buClr>
                <a:schemeClr val="accent6">
                  <a:lumMod val="50000"/>
                </a:schemeClr>
              </a:buClr>
            </a:pPr>
            <a:endParaRPr kumimoji="0" lang="en-US" sz="2800" i="0" u="none" strike="noStrike" kern="1200" cap="none" spc="0" normalizeH="0" baseline="0" noProof="0" dirty="0" smtClean="0">
              <a:ln>
                <a:noFill/>
              </a:ln>
              <a:solidFill>
                <a:schemeClr val="bg1">
                  <a:lumMod val="50000"/>
                </a:schemeClr>
              </a:solidFill>
              <a:effectLst/>
              <a:uLnTx/>
              <a:uFillTx/>
              <a:latin typeface="+mj-lt"/>
              <a:ea typeface="+mn-ea"/>
              <a:cs typeface="Arial" pitchFamily="34" charset="0"/>
            </a:endParaRPr>
          </a:p>
        </p:txBody>
      </p:sp>
      <p:sp>
        <p:nvSpPr>
          <p:cNvPr id="9" name="Title 2"/>
          <p:cNvSpPr>
            <a:spLocks noGrp="1"/>
          </p:cNvSpPr>
          <p:nvPr>
            <p:ph type="title"/>
          </p:nvPr>
        </p:nvSpPr>
        <p:spPr>
          <a:xfrm>
            <a:off x="228600" y="258762"/>
            <a:ext cx="8610600" cy="808038"/>
          </a:xfrm>
        </p:spPr>
        <p:txBody>
          <a:bodyPr/>
          <a:lstStyle/>
          <a:p>
            <a:r>
              <a:rPr lang="en-US" sz="3200" dirty="0" smtClean="0"/>
              <a:t>Can a machine recognize the meaning similarity?</a:t>
            </a:r>
            <a:endParaRPr lang="en-US" sz="3200" dirty="0"/>
          </a:p>
        </p:txBody>
      </p:sp>
      <p:sp>
        <p:nvSpPr>
          <p:cNvPr id="10" name="Rectangle 9"/>
          <p:cNvSpPr/>
          <p:nvPr/>
        </p:nvSpPr>
        <p:spPr>
          <a:xfrm>
            <a:off x="6940212" y="4780669"/>
            <a:ext cx="1904688" cy="629531"/>
          </a:xfrm>
          <a:prstGeom prst="rect">
            <a:avLst/>
          </a:prstGeom>
        </p:spPr>
        <p:txBody>
          <a:bodyPr wrap="none">
            <a:spAutoFit/>
          </a:bodyPr>
          <a:lstStyle/>
          <a:p>
            <a:pPr marL="342900" lvl="0" indent="-342900" algn="r" eaLnBrk="0" hangingPunct="0">
              <a:lnSpc>
                <a:spcPts val="4600"/>
              </a:lnSpc>
              <a:spcBef>
                <a:spcPct val="20000"/>
              </a:spcBef>
              <a:buClr>
                <a:schemeClr val="accent6">
                  <a:lumMod val="50000"/>
                </a:schemeClr>
              </a:buClr>
              <a:defRPr/>
            </a:pPr>
            <a:r>
              <a:rPr lang="en-US" sz="2800" dirty="0" smtClean="0">
                <a:solidFill>
                  <a:schemeClr val="bg1">
                    <a:lumMod val="50000"/>
                  </a:schemeClr>
                </a:solidFill>
                <a:latin typeface="+mj-lt"/>
                <a:cs typeface="Arial" pitchFamily="34" charset="0"/>
              </a:rPr>
              <a:t>euphemism</a:t>
            </a:r>
          </a:p>
        </p:txBody>
      </p:sp>
      <p:sp>
        <p:nvSpPr>
          <p:cNvPr id="11" name="Rectangle 10"/>
          <p:cNvSpPr/>
          <p:nvPr/>
        </p:nvSpPr>
        <p:spPr>
          <a:xfrm>
            <a:off x="76200" y="5486400"/>
            <a:ext cx="8915400" cy="11430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sz="2400" b="1" dirty="0" smtClean="0">
                <a:solidFill>
                  <a:schemeClr val="tx1">
                    <a:lumMod val="95000"/>
                    <a:lumOff val="5000"/>
                  </a:schemeClr>
                </a:solidFill>
              </a:rPr>
              <a:t>Humans use various expressions to convey the same or similar meaning, </a:t>
            </a:r>
            <a:r>
              <a:rPr lang="en-US" sz="2400" b="1" dirty="0" smtClean="0">
                <a:solidFill>
                  <a:schemeClr val="tx1">
                    <a:lumMod val="95000"/>
                    <a:lumOff val="5000"/>
                  </a:schemeClr>
                </a:solidFill>
              </a:rPr>
              <a:t>which makes it </a:t>
            </a:r>
            <a:r>
              <a:rPr lang="en-US" sz="2400" b="1" dirty="0" smtClean="0">
                <a:solidFill>
                  <a:schemeClr val="tx1">
                    <a:lumMod val="95000"/>
                    <a:lumOff val="5000"/>
                  </a:schemeClr>
                </a:solidFill>
              </a:rPr>
              <a:t>difficult </a:t>
            </a:r>
            <a:r>
              <a:rPr lang="en-US" sz="2400" b="1" dirty="0" smtClean="0">
                <a:solidFill>
                  <a:schemeClr val="tx1">
                    <a:lumMod val="95000"/>
                    <a:lumOff val="5000"/>
                  </a:schemeClr>
                </a:solidFill>
              </a:rPr>
              <a:t>for </a:t>
            </a:r>
            <a:r>
              <a:rPr lang="en-US" sz="2400" b="1" dirty="0" smtClean="0">
                <a:solidFill>
                  <a:schemeClr val="tx1">
                    <a:lumMod val="95000"/>
                    <a:lumOff val="5000"/>
                  </a:schemeClr>
                </a:solidFill>
              </a:rPr>
              <a:t>machines to </a:t>
            </a:r>
            <a:r>
              <a:rPr lang="en-US" sz="2400" b="1" dirty="0" smtClean="0">
                <a:solidFill>
                  <a:schemeClr val="tx1">
                    <a:lumMod val="95000"/>
                    <a:lumOff val="5000"/>
                  </a:schemeClr>
                </a:solidFill>
              </a:rPr>
              <a:t>“read” </a:t>
            </a:r>
            <a:r>
              <a:rPr lang="en-US" sz="2400" b="1" dirty="0" smtClean="0">
                <a:solidFill>
                  <a:schemeClr val="tx1">
                    <a:lumMod val="95000"/>
                    <a:lumOff val="5000"/>
                  </a:schemeClr>
                </a:solidFill>
              </a:rPr>
              <a:t>text.</a:t>
            </a:r>
            <a:endParaRPr lang="en-US" sz="24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r>
              <a:rPr lang="en-US" altLang="ja-JP" dirty="0"/>
              <a:t>LREC 2012, May 24</a:t>
            </a:r>
            <a:r>
              <a:rPr lang="en-US" altLang="ja-JP" baseline="30000" dirty="0"/>
              <a:t>th</a:t>
            </a:r>
            <a:r>
              <a:rPr lang="en-US" altLang="ja-JP" dirty="0"/>
              <a:t>, 2012</a:t>
            </a:r>
          </a:p>
        </p:txBody>
      </p:sp>
      <p:sp>
        <p:nvSpPr>
          <p:cNvPr id="5" name="Slide Number Placeholder 4"/>
          <p:cNvSpPr>
            <a:spLocks noGrp="1"/>
          </p:cNvSpPr>
          <p:nvPr>
            <p:ph type="sldNum" sz="quarter" idx="11"/>
          </p:nvPr>
        </p:nvSpPr>
        <p:spPr/>
        <p:txBody>
          <a:bodyPr/>
          <a:lstStyle/>
          <a:p>
            <a:pPr>
              <a:defRPr/>
            </a:pPr>
            <a:fld id="{51819DF2-A324-415D-B3D8-F344AD0BFA0D}" type="slidenum">
              <a:rPr lang="ja-JP" altLang="en-US" smtClean="0"/>
              <a:pPr>
                <a:defRPr/>
              </a:pPr>
              <a:t>9</a:t>
            </a:fld>
            <a:endParaRPr lang="en-US" altLang="ja-JP" dirty="0"/>
          </a:p>
        </p:txBody>
      </p:sp>
      <p:sp>
        <p:nvSpPr>
          <p:cNvPr id="6" name="Footer Placeholder 5"/>
          <p:cNvSpPr>
            <a:spLocks noGrp="1"/>
          </p:cNvSpPr>
          <p:nvPr>
            <p:ph type="ftr" sz="quarter" idx="12"/>
          </p:nvPr>
        </p:nvSpPr>
        <p:spPr/>
        <p:txBody>
          <a:bodyPr/>
          <a:lstStyle/>
          <a:p>
            <a:pPr>
              <a:defRPr/>
            </a:pPr>
            <a:endParaRPr lang="ja-JP" altLang="en-US"/>
          </a:p>
        </p:txBody>
      </p:sp>
      <p:sp>
        <p:nvSpPr>
          <p:cNvPr id="8" name="Content Placeholder 1"/>
          <p:cNvSpPr>
            <a:spLocks noGrp="1"/>
          </p:cNvSpPr>
          <p:nvPr>
            <p:ph idx="1"/>
          </p:nvPr>
        </p:nvSpPr>
        <p:spPr>
          <a:xfrm>
            <a:off x="457200" y="990600"/>
            <a:ext cx="8229600" cy="5135563"/>
          </a:xfrm>
        </p:spPr>
        <p:txBody>
          <a:bodyPr/>
          <a:lstStyle/>
          <a:p>
            <a:r>
              <a:rPr lang="en-US" sz="3600" b="1" dirty="0" smtClean="0">
                <a:latin typeface="+mn-lt"/>
              </a:rPr>
              <a:t>X </a:t>
            </a:r>
            <a:r>
              <a:rPr lang="en-US" sz="3600" b="1" i="1" dirty="0" smtClean="0">
                <a:solidFill>
                  <a:srgbClr val="C00000"/>
                </a:solidFill>
                <a:latin typeface="+mn-lt"/>
              </a:rPr>
              <a:t>killed</a:t>
            </a:r>
            <a:r>
              <a:rPr lang="en-US" sz="3600" b="1" dirty="0" smtClean="0">
                <a:latin typeface="+mn-lt"/>
              </a:rPr>
              <a:t> </a:t>
            </a:r>
            <a:r>
              <a:rPr lang="en-US" sz="3600" b="1" dirty="0" smtClean="0">
                <a:latin typeface="+mn-lt"/>
              </a:rPr>
              <a:t>Y.</a:t>
            </a:r>
            <a:endParaRPr lang="en-US" sz="3600" b="1" dirty="0" smtClean="0">
              <a:latin typeface="+mn-lt"/>
            </a:endParaRPr>
          </a:p>
          <a:p>
            <a:r>
              <a:rPr lang="en-US" sz="3600" b="1" dirty="0" smtClean="0">
                <a:latin typeface="+mn-lt"/>
              </a:rPr>
              <a:t>Y </a:t>
            </a:r>
            <a:r>
              <a:rPr lang="en-US" sz="3600" b="1" i="1" dirty="0" smtClean="0">
                <a:solidFill>
                  <a:srgbClr val="C00000"/>
                </a:solidFill>
                <a:latin typeface="+mn-lt"/>
              </a:rPr>
              <a:t>was killed by</a:t>
            </a:r>
            <a:r>
              <a:rPr lang="en-US" sz="3600" b="1" dirty="0" smtClean="0">
                <a:latin typeface="+mn-lt"/>
              </a:rPr>
              <a:t> </a:t>
            </a:r>
            <a:r>
              <a:rPr lang="en-US" sz="3600" b="1" dirty="0" smtClean="0">
                <a:latin typeface="+mn-lt"/>
              </a:rPr>
              <a:t>Y.</a:t>
            </a:r>
          </a:p>
          <a:p>
            <a:r>
              <a:rPr lang="en-US" sz="3600" b="1" dirty="0" smtClean="0"/>
              <a:t>X </a:t>
            </a:r>
            <a:r>
              <a:rPr lang="en-US" sz="3600" b="1" i="1" dirty="0" smtClean="0">
                <a:solidFill>
                  <a:srgbClr val="C00000"/>
                </a:solidFill>
              </a:rPr>
              <a:t>is the killer of </a:t>
            </a:r>
            <a:r>
              <a:rPr lang="en-US" sz="3600" b="1" dirty="0" smtClean="0"/>
              <a:t>Y.</a:t>
            </a:r>
            <a:endParaRPr lang="en-US" sz="3600" b="1" dirty="0" smtClean="0"/>
          </a:p>
          <a:p>
            <a:r>
              <a:rPr lang="en-US" sz="3600" b="1" dirty="0" smtClean="0"/>
              <a:t>X </a:t>
            </a:r>
            <a:r>
              <a:rPr lang="en-US" sz="3600" b="1" i="1" dirty="0" smtClean="0">
                <a:solidFill>
                  <a:srgbClr val="C00000"/>
                </a:solidFill>
              </a:rPr>
              <a:t>assassinated</a:t>
            </a:r>
            <a:r>
              <a:rPr lang="en-US" sz="3600" b="1" dirty="0" smtClean="0"/>
              <a:t> Y</a:t>
            </a:r>
            <a:r>
              <a:rPr lang="en-US" sz="3600" b="1" dirty="0" smtClean="0"/>
              <a:t>.</a:t>
            </a:r>
            <a:endParaRPr lang="en-US" sz="3600" b="1" dirty="0" smtClean="0"/>
          </a:p>
          <a:p>
            <a:r>
              <a:rPr lang="en-US" sz="3600" b="1" dirty="0" smtClean="0"/>
              <a:t>X </a:t>
            </a:r>
            <a:r>
              <a:rPr lang="en-US" sz="3600" b="1" i="1" dirty="0" smtClean="0">
                <a:solidFill>
                  <a:srgbClr val="C00000"/>
                </a:solidFill>
              </a:rPr>
              <a:t>is the 187 suspect of</a:t>
            </a:r>
            <a:r>
              <a:rPr lang="en-US" sz="3600" b="1" dirty="0" smtClean="0"/>
              <a:t> </a:t>
            </a:r>
            <a:r>
              <a:rPr lang="en-US" sz="3600" b="1" dirty="0" smtClean="0"/>
              <a:t>Y.</a:t>
            </a:r>
            <a:endParaRPr lang="en-US" sz="3600" b="1" dirty="0" smtClean="0"/>
          </a:p>
          <a:p>
            <a:r>
              <a:rPr lang="en-US" sz="3600" b="1" dirty="0" smtClean="0">
                <a:latin typeface="+mn-lt"/>
              </a:rPr>
              <a:t>X </a:t>
            </a:r>
            <a:r>
              <a:rPr lang="en-US" sz="3600" b="1" i="1" dirty="0" smtClean="0">
                <a:solidFill>
                  <a:srgbClr val="C00000"/>
                </a:solidFill>
                <a:latin typeface="+mn-lt"/>
              </a:rPr>
              <a:t>terminated</a:t>
            </a:r>
            <a:r>
              <a:rPr lang="en-US" sz="3600" b="1" dirty="0" smtClean="0">
                <a:latin typeface="+mn-lt"/>
              </a:rPr>
              <a:t> Y </a:t>
            </a:r>
            <a:r>
              <a:rPr lang="en-US" sz="3600" b="1" i="1" dirty="0" smtClean="0">
                <a:solidFill>
                  <a:srgbClr val="C00000"/>
                </a:solidFill>
                <a:latin typeface="+mn-lt"/>
              </a:rPr>
              <a:t>with </a:t>
            </a:r>
            <a:r>
              <a:rPr lang="en-US" sz="3600" b="1" i="1" dirty="0" smtClean="0">
                <a:solidFill>
                  <a:srgbClr val="C00000"/>
                </a:solidFill>
                <a:latin typeface="+mn-lt"/>
              </a:rPr>
              <a:t>extreme </a:t>
            </a:r>
            <a:r>
              <a:rPr lang="en-US" sz="3600" b="1" i="1" dirty="0" smtClean="0">
                <a:solidFill>
                  <a:srgbClr val="C00000"/>
                </a:solidFill>
                <a:latin typeface="+mn-lt"/>
              </a:rPr>
              <a:t>prejudice</a:t>
            </a:r>
            <a:r>
              <a:rPr lang="en-US" sz="3600" b="1" dirty="0" smtClean="0"/>
              <a:t>.</a:t>
            </a:r>
            <a:endParaRPr lang="en-US" sz="3600" b="1" i="1" dirty="0" smtClean="0">
              <a:solidFill>
                <a:srgbClr val="C00000"/>
              </a:solidFill>
              <a:latin typeface="+mn-lt"/>
            </a:endParaRPr>
          </a:p>
        </p:txBody>
      </p:sp>
      <p:sp>
        <p:nvSpPr>
          <p:cNvPr id="7" name="Content Placeholder 1"/>
          <p:cNvSpPr txBox="1">
            <a:spLocks/>
          </p:cNvSpPr>
          <p:nvPr/>
        </p:nvSpPr>
        <p:spPr bwMode="auto">
          <a:xfrm>
            <a:off x="4343400" y="914400"/>
            <a:ext cx="4572000" cy="52117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r" defTabSz="914400" rtl="0" eaLnBrk="0" fontAlgn="base" latinLnBrk="0" hangingPunct="0">
              <a:lnSpc>
                <a:spcPts val="4600"/>
              </a:lnSpc>
              <a:spcBef>
                <a:spcPct val="20000"/>
              </a:spcBef>
              <a:spcAft>
                <a:spcPct val="0"/>
              </a:spcAft>
              <a:buClr>
                <a:schemeClr val="accent6">
                  <a:lumMod val="50000"/>
                </a:schemeClr>
              </a:buClr>
              <a:buSzTx/>
              <a:tabLst/>
              <a:defRPr/>
            </a:pPr>
            <a:endParaRPr kumimoji="0" lang="en-US" sz="2800" i="0" u="none" strike="noStrike" kern="1200" cap="none" spc="0" normalizeH="0" baseline="0" noProof="0" dirty="0" smtClean="0">
              <a:ln>
                <a:noFill/>
              </a:ln>
              <a:solidFill>
                <a:schemeClr val="bg1">
                  <a:lumMod val="50000"/>
                </a:schemeClr>
              </a:solidFill>
              <a:effectLst/>
              <a:uLnTx/>
              <a:uFillTx/>
              <a:latin typeface="+mj-lt"/>
              <a:ea typeface="+mn-ea"/>
              <a:cs typeface="Arial" pitchFamily="34" charset="0"/>
            </a:endParaRPr>
          </a:p>
          <a:p>
            <a:pPr marL="342900" lvl="0" indent="-342900" algn="r" eaLnBrk="0" hangingPunct="0">
              <a:lnSpc>
                <a:spcPts val="4600"/>
              </a:lnSpc>
              <a:spcBef>
                <a:spcPct val="20000"/>
              </a:spcBef>
              <a:buClr>
                <a:schemeClr val="accent6">
                  <a:lumMod val="50000"/>
                </a:schemeClr>
              </a:buClr>
            </a:pPr>
            <a:r>
              <a:rPr lang="en-US" sz="2800" dirty="0" smtClean="0">
                <a:solidFill>
                  <a:schemeClr val="bg1">
                    <a:lumMod val="50000"/>
                  </a:schemeClr>
                </a:solidFill>
                <a:latin typeface="+mj-lt"/>
                <a:cs typeface="Arial" pitchFamily="34" charset="0"/>
              </a:rPr>
              <a:t>passivization</a:t>
            </a:r>
          </a:p>
          <a:p>
            <a:pPr marL="342900" lvl="0" indent="-342900" algn="r" eaLnBrk="0" hangingPunct="0">
              <a:lnSpc>
                <a:spcPts val="4600"/>
              </a:lnSpc>
              <a:spcBef>
                <a:spcPct val="20000"/>
              </a:spcBef>
              <a:buClr>
                <a:schemeClr val="accent6">
                  <a:lumMod val="50000"/>
                </a:schemeClr>
              </a:buClr>
              <a:defRPr/>
            </a:pPr>
            <a:r>
              <a:rPr lang="en-US" sz="2800" dirty="0" smtClean="0">
                <a:solidFill>
                  <a:schemeClr val="bg1">
                    <a:lumMod val="50000"/>
                  </a:schemeClr>
                </a:solidFill>
                <a:latin typeface="+mj-lt"/>
                <a:cs typeface="Arial" pitchFamily="34" charset="0"/>
              </a:rPr>
              <a:t>nominalization</a:t>
            </a:r>
          </a:p>
          <a:p>
            <a:pPr marL="342900" lvl="0" indent="-342900" algn="r" eaLnBrk="0" hangingPunct="0">
              <a:lnSpc>
                <a:spcPts val="4600"/>
              </a:lnSpc>
              <a:spcBef>
                <a:spcPct val="20000"/>
              </a:spcBef>
              <a:buClr>
                <a:schemeClr val="accent6">
                  <a:lumMod val="50000"/>
                </a:schemeClr>
              </a:buClr>
              <a:defRPr/>
            </a:pPr>
            <a:r>
              <a:rPr lang="en-US" sz="2800" dirty="0" smtClean="0">
                <a:solidFill>
                  <a:schemeClr val="bg1">
                    <a:lumMod val="50000"/>
                  </a:schemeClr>
                </a:solidFill>
                <a:latin typeface="+mj-lt"/>
                <a:cs typeface="Arial" pitchFamily="34" charset="0"/>
              </a:rPr>
              <a:t>entailment</a:t>
            </a:r>
          </a:p>
          <a:p>
            <a:pPr marL="342900" lvl="0" indent="-342900" algn="r" eaLnBrk="0" hangingPunct="0">
              <a:lnSpc>
                <a:spcPts val="4600"/>
              </a:lnSpc>
              <a:spcBef>
                <a:spcPct val="20000"/>
              </a:spcBef>
              <a:buClr>
                <a:schemeClr val="accent6">
                  <a:lumMod val="50000"/>
                </a:schemeClr>
              </a:buClr>
              <a:defRPr/>
            </a:pPr>
            <a:r>
              <a:rPr lang="en-US" sz="2800" dirty="0" smtClean="0">
                <a:solidFill>
                  <a:schemeClr val="bg1">
                    <a:lumMod val="50000"/>
                  </a:schemeClr>
                </a:solidFill>
                <a:latin typeface="+mj-lt"/>
                <a:cs typeface="Arial" pitchFamily="34" charset="0"/>
              </a:rPr>
              <a:t>slang</a:t>
            </a:r>
          </a:p>
          <a:p>
            <a:pPr marL="342900" lvl="0" indent="-342900" algn="r" eaLnBrk="0" hangingPunct="0">
              <a:lnSpc>
                <a:spcPts val="4600"/>
              </a:lnSpc>
              <a:spcBef>
                <a:spcPct val="20000"/>
              </a:spcBef>
              <a:buClr>
                <a:schemeClr val="accent6">
                  <a:lumMod val="50000"/>
                </a:schemeClr>
              </a:buClr>
            </a:pPr>
            <a:endParaRPr kumimoji="0" lang="en-US" sz="2800" i="0" u="none" strike="noStrike" kern="1200" cap="none" spc="0" normalizeH="0" baseline="0" noProof="0" dirty="0" smtClean="0">
              <a:ln>
                <a:noFill/>
              </a:ln>
              <a:solidFill>
                <a:schemeClr val="bg1">
                  <a:lumMod val="50000"/>
                </a:schemeClr>
              </a:solidFill>
              <a:effectLst/>
              <a:uLnTx/>
              <a:uFillTx/>
              <a:latin typeface="+mj-lt"/>
              <a:ea typeface="+mn-ea"/>
              <a:cs typeface="Arial" pitchFamily="34" charset="0"/>
            </a:endParaRPr>
          </a:p>
        </p:txBody>
      </p:sp>
      <p:sp>
        <p:nvSpPr>
          <p:cNvPr id="9" name="Title 2"/>
          <p:cNvSpPr>
            <a:spLocks noGrp="1"/>
          </p:cNvSpPr>
          <p:nvPr>
            <p:ph type="title"/>
          </p:nvPr>
        </p:nvSpPr>
        <p:spPr>
          <a:xfrm>
            <a:off x="228600" y="258762"/>
            <a:ext cx="8610600" cy="808038"/>
          </a:xfrm>
        </p:spPr>
        <p:txBody>
          <a:bodyPr/>
          <a:lstStyle/>
          <a:p>
            <a:r>
              <a:rPr lang="en-US" sz="3200" dirty="0" smtClean="0"/>
              <a:t>Can a machine recognize the meaning similarity?</a:t>
            </a:r>
            <a:endParaRPr lang="en-US" sz="3200" dirty="0"/>
          </a:p>
        </p:txBody>
      </p:sp>
      <p:sp>
        <p:nvSpPr>
          <p:cNvPr id="10" name="Rectangle 9"/>
          <p:cNvSpPr/>
          <p:nvPr/>
        </p:nvSpPr>
        <p:spPr>
          <a:xfrm>
            <a:off x="6940212" y="4780669"/>
            <a:ext cx="1904688" cy="629531"/>
          </a:xfrm>
          <a:prstGeom prst="rect">
            <a:avLst/>
          </a:prstGeom>
        </p:spPr>
        <p:txBody>
          <a:bodyPr wrap="none">
            <a:spAutoFit/>
          </a:bodyPr>
          <a:lstStyle/>
          <a:p>
            <a:pPr marL="342900" lvl="0" indent="-342900" algn="r" eaLnBrk="0" hangingPunct="0">
              <a:lnSpc>
                <a:spcPts val="4600"/>
              </a:lnSpc>
              <a:spcBef>
                <a:spcPct val="20000"/>
              </a:spcBef>
              <a:buClr>
                <a:schemeClr val="accent6">
                  <a:lumMod val="50000"/>
                </a:schemeClr>
              </a:buClr>
              <a:defRPr/>
            </a:pPr>
            <a:r>
              <a:rPr lang="en-US" sz="2800" dirty="0" smtClean="0">
                <a:solidFill>
                  <a:schemeClr val="bg1">
                    <a:lumMod val="50000"/>
                  </a:schemeClr>
                </a:solidFill>
                <a:latin typeface="+mj-lt"/>
                <a:cs typeface="Arial" pitchFamily="34" charset="0"/>
              </a:rPr>
              <a:t>euphemism</a:t>
            </a:r>
          </a:p>
        </p:txBody>
      </p:sp>
      <p:sp>
        <p:nvSpPr>
          <p:cNvPr id="11" name="Rectangle 10"/>
          <p:cNvSpPr/>
          <p:nvPr/>
        </p:nvSpPr>
        <p:spPr>
          <a:xfrm>
            <a:off x="381000" y="2971800"/>
            <a:ext cx="8610600" cy="2438400"/>
          </a:xfrm>
          <a:prstGeom prst="rect">
            <a:avLst/>
          </a:prstGeom>
          <a:noFill/>
          <a:ln w="5715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533400" y="5410200"/>
            <a:ext cx="8382000" cy="1077218"/>
          </a:xfrm>
          <a:prstGeom prst="rect">
            <a:avLst/>
          </a:prstGeom>
        </p:spPr>
        <p:txBody>
          <a:bodyPr wrap="square">
            <a:spAutoFit/>
          </a:bodyPr>
          <a:lstStyle/>
          <a:p>
            <a:r>
              <a:rPr lang="en-US" altLang="ja-JP" sz="3200" b="1" dirty="0" smtClean="0">
                <a:latin typeface="+mj-lt"/>
              </a:rPr>
              <a:t>Goal: </a:t>
            </a:r>
            <a:r>
              <a:rPr lang="en-US" altLang="ja-JP" sz="3200" b="1" dirty="0" smtClean="0">
                <a:latin typeface="+mj-lt"/>
              </a:rPr>
              <a:t>automatically acquire paraphrase patterns that are</a:t>
            </a:r>
            <a:r>
              <a:rPr lang="en-US" altLang="ja-JP" sz="3200" b="1" dirty="0" smtClean="0">
                <a:latin typeface="+mj-lt"/>
              </a:rPr>
              <a:t> </a:t>
            </a:r>
            <a:r>
              <a:rPr lang="en-US" altLang="ja-JP" sz="3200" b="1" i="1" dirty="0" smtClean="0">
                <a:solidFill>
                  <a:schemeClr val="accent6">
                    <a:lumMod val="50000"/>
                  </a:schemeClr>
                </a:solidFill>
                <a:latin typeface="+mj-lt"/>
              </a:rPr>
              <a:t>lexically-diverse</a:t>
            </a:r>
            <a:r>
              <a:rPr lang="en-US" altLang="ja-JP" sz="3200" b="1" i="1" dirty="0" smtClean="0">
                <a:solidFill>
                  <a:schemeClr val="accent1"/>
                </a:solidFill>
                <a:latin typeface="+mj-lt"/>
              </a:rPr>
              <a:t> </a:t>
            </a:r>
            <a:r>
              <a:rPr lang="en-US" sz="3200" b="1" dirty="0" smtClean="0">
                <a:latin typeface="+mj-lt"/>
              </a:rPr>
              <a:t> </a:t>
            </a:r>
            <a:endParaRPr lang="en-US" sz="3200" b="1" dirty="0" smtClean="0">
              <a:latin typeface="+mj-l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23264</TotalTime>
  <Words>4294</Words>
  <Application>Microsoft Office PowerPoint</Application>
  <PresentationFormat>On-screen Show (4:3)</PresentationFormat>
  <Paragraphs>961</Paragraphs>
  <Slides>43</Slides>
  <Notes>43</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43</vt:i4>
      </vt:variant>
    </vt:vector>
  </HeadingPairs>
  <TitlesOfParts>
    <vt:vector size="46" baseType="lpstr">
      <vt:lpstr>Office Theme</vt:lpstr>
      <vt:lpstr>Equation</vt:lpstr>
      <vt:lpstr>Microsoft Equation 3.0</vt:lpstr>
      <vt:lpstr>Slide 1</vt:lpstr>
      <vt:lpstr>Can a machine recognize the meaning similarity?</vt:lpstr>
      <vt:lpstr>Can a machine recognize the meaning similarity?</vt:lpstr>
      <vt:lpstr>Can a machine recognize the meaning similarity?</vt:lpstr>
      <vt:lpstr>Can a machine recognize the meaning similarity?</vt:lpstr>
      <vt:lpstr>Can a machine recognize the meaning similarity?</vt:lpstr>
      <vt:lpstr>Can a machine recognize the meaning similarity?</vt:lpstr>
      <vt:lpstr>Can a machine recognize the meaning similarity?</vt:lpstr>
      <vt:lpstr>Can a machine recognize the meaning similarity?</vt:lpstr>
      <vt:lpstr>Paraphrase Recognition / Generation is a common need in various applications</vt:lpstr>
      <vt:lpstr>Outline</vt:lpstr>
      <vt:lpstr>Bootstrap Paraphrase Learning</vt:lpstr>
      <vt:lpstr>Bootstrap Paraphrase Learning</vt:lpstr>
      <vt:lpstr>Bootstrap Paraphrase Learning</vt:lpstr>
      <vt:lpstr>Bootstrap Paraphrase Learning</vt:lpstr>
      <vt:lpstr>Bootstrap Learning Algorithm</vt:lpstr>
      <vt:lpstr>Bootstrap Learning Algorithm</vt:lpstr>
      <vt:lpstr>Bootstrap Learning Algorithm</vt:lpstr>
      <vt:lpstr>Bootstrap Learning Algorithm</vt:lpstr>
      <vt:lpstr>Bootstrap Learning Algorithm</vt:lpstr>
      <vt:lpstr>Bootstrap Learning Algorithm</vt:lpstr>
      <vt:lpstr>Bootstrap Learning Algorithm</vt:lpstr>
      <vt:lpstr>Bootstrap Learning Algorithm</vt:lpstr>
      <vt:lpstr>Bootstrap Learning Algorithm</vt:lpstr>
      <vt:lpstr>Bootstrap Learning Algorithm</vt:lpstr>
      <vt:lpstr>Issue: Lack of Lexical Diversity</vt:lpstr>
      <vt:lpstr>Diversifiable Bootstrapping</vt:lpstr>
      <vt:lpstr>Diversifiable Bootstrapping</vt:lpstr>
      <vt:lpstr>Diversifiable Bootstrapping</vt:lpstr>
      <vt:lpstr>Experimental Settings</vt:lpstr>
      <vt:lpstr>Acquired Paraphrases: killed</vt:lpstr>
      <vt:lpstr>Acquired Paraphrases: killed</vt:lpstr>
      <vt:lpstr>Acquired Paraphrases: killed</vt:lpstr>
      <vt:lpstr>Acquired Paraphrases: died-of</vt:lpstr>
      <vt:lpstr>Acquired Paraphrases: was-led-by</vt:lpstr>
      <vt:lpstr>Related Works – Use of Thesaurus</vt:lpstr>
      <vt:lpstr>Related Works – Use of Thesaurus</vt:lpstr>
      <vt:lpstr>Related Works – Paraphrase Acquisition</vt:lpstr>
      <vt:lpstr>Related Works – Paraphrase Acquisition</vt:lpstr>
      <vt:lpstr>Differences from Related Works</vt:lpstr>
      <vt:lpstr>Conclusion</vt:lpstr>
      <vt:lpstr>Acknowledgment</vt:lpstr>
      <vt:lpstr>Questions?</vt:lpstr>
    </vt:vector>
  </TitlesOfParts>
  <Company>Carnegie Mellon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School Of Computer Science</dc:creator>
  <cp:lastModifiedBy>hs</cp:lastModifiedBy>
  <cp:revision>1005</cp:revision>
  <dcterms:created xsi:type="dcterms:W3CDTF">2010-09-30T15:08:31Z</dcterms:created>
  <dcterms:modified xsi:type="dcterms:W3CDTF">2012-05-24T15:05:06Z</dcterms:modified>
</cp:coreProperties>
</file>