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slides/slide28.xml" ContentType="application/vnd.openxmlformats-officedocument.presentationml.slide+xml"/>
  <Override PartName="/ppt/theme/theme4.xml" ContentType="application/vnd.openxmlformats-officedocument.theme+xml"/>
  <Default Extension="vml" ContentType="application/vnd.openxmlformats-officedocument.vmlDrawing"/>
  <Override PartName="/ppt/slideMasters/slideMaster2.xml" ContentType="application/vnd.openxmlformats-officedocument.presentationml.slideMaster+xml"/>
  <Override PartName="/ppt/embeddings/oleObject2.bin" ContentType="application/vnd.openxmlformats-officedocument.oleObject"/>
  <Override PartName="/ppt/embeddings/oleObject4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Override PartName="/ppt/embeddings/oleObject3.bin" ContentType="application/vnd.openxmlformats-officedocument.oleObject"/>
  <Override PartName="/ppt/embeddings/oleObject5.bin" ContentType="application/vnd.openxmlformats-officedocument.oleObject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3" r:id="rId1"/>
    <p:sldMasterId id="2147483675" r:id="rId2"/>
    <p:sldMasterId id="2147483677" r:id="rId3"/>
  </p:sldMasterIdLst>
  <p:notesMasterIdLst>
    <p:notesMasterId r:id="rId34"/>
  </p:notesMasterIdLst>
  <p:handoutMasterIdLst>
    <p:handoutMasterId r:id="rId35"/>
  </p:handoutMasterIdLst>
  <p:sldIdLst>
    <p:sldId id="256" r:id="rId4"/>
    <p:sldId id="333" r:id="rId5"/>
    <p:sldId id="341" r:id="rId6"/>
    <p:sldId id="339" r:id="rId7"/>
    <p:sldId id="340" r:id="rId8"/>
    <p:sldId id="342" r:id="rId9"/>
    <p:sldId id="352" r:id="rId10"/>
    <p:sldId id="343" r:id="rId11"/>
    <p:sldId id="344" r:id="rId12"/>
    <p:sldId id="348" r:id="rId13"/>
    <p:sldId id="347" r:id="rId14"/>
    <p:sldId id="349" r:id="rId15"/>
    <p:sldId id="350" r:id="rId16"/>
    <p:sldId id="351" r:id="rId17"/>
    <p:sldId id="353" r:id="rId18"/>
    <p:sldId id="355" r:id="rId19"/>
    <p:sldId id="354" r:id="rId20"/>
    <p:sldId id="335" r:id="rId21"/>
    <p:sldId id="336" r:id="rId22"/>
    <p:sldId id="337" r:id="rId23"/>
    <p:sldId id="338" r:id="rId24"/>
    <p:sldId id="362" r:id="rId25"/>
    <p:sldId id="356" r:id="rId26"/>
    <p:sldId id="357" r:id="rId27"/>
    <p:sldId id="358" r:id="rId28"/>
    <p:sldId id="359" r:id="rId29"/>
    <p:sldId id="360" r:id="rId30"/>
    <p:sldId id="361" r:id="rId31"/>
    <p:sldId id="334" r:id="rId32"/>
    <p:sldId id="332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37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B8ED-8C3D-344D-8CF9-C1DEFE51DBC2}" type="datetimeFigureOut">
              <a:rPr lang="en-US" smtClean="0"/>
              <a:pPr/>
              <a:t>10/30/08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F77A-ADF6-2040-9102-562DC433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37EA7BA0-EE7D-9E40-B903-394B03DDC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75129-B49D-4342-B170-F32F59F815C1}" type="slidenum">
              <a:rPr lang="en-US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pPr/>
              <a:t>1</a:t>
            </a:fld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75129-B49D-4342-B170-F32F59F815C1}" type="slidenum">
              <a:rPr lang="en-US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pPr/>
              <a:t>30</a:t>
            </a:fld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4B15-8EB6-5447-A306-87991721D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081D0-8766-3C4F-B244-787A8EB66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1B83-3F63-5448-8FBE-A23BBAAEB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4838A7-D33F-AF44-BCB3-5DDFF550DB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10-708 – Carlos Guestrin 2006-2008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98EE-3879-F64E-8386-C7FEF2BB3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D728-4B66-024A-9ED0-B5A7B4D99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B3A2-E80E-7946-9293-5B09013B4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46030-A3D4-3E4D-BF89-58D721A86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6AFC-7339-CB45-9A82-3FBCEA050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9531-881C-A244-BE24-01C6CACAF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6378-D03D-064C-8BEB-BDA02C9EF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9C787-DB5F-414E-B5B3-4476A4758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614D-77D0-1D43-8C34-219AE9163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E288AF-859B-C344-8166-2455803DB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D394DD-74B4-A449-A090-9F35A70C4A1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90600"/>
            <a:ext cx="9144000" cy="546100"/>
            <a:chOff x="0" y="0"/>
            <a:chExt cx="5760" cy="344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13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10-708 – Carlos Guestrin 2006-2008</a:t>
            </a:r>
          </a:p>
        </p:txBody>
      </p:sp>
      <p:sp>
        <p:nvSpPr>
          <p:cNvPr id="1065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1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Black" charset="0"/>
              </a:defRPr>
            </a:lvl1pPr>
          </a:lstStyle>
          <a:p>
            <a:pPr>
              <a:defRPr/>
            </a:pPr>
            <a:fld id="{7A4F7865-DC10-6346-83E5-0C293C3B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5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11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112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¨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gineering.purdue.edu/~bouman/ece641/mrf_tutorial/view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Markov Nets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800" dirty="0" err="1"/>
              <a:t>Dhruv</a:t>
            </a:r>
            <a:r>
              <a:rPr lang="en-US" sz="1800" dirty="0"/>
              <a:t> </a:t>
            </a:r>
            <a:r>
              <a:rPr lang="en-US" sz="1800" dirty="0" err="1"/>
              <a:t>Batra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10-708 Recitation</a:t>
            </a:r>
          </a:p>
          <a:p>
            <a:pPr eaLnBrk="1" hangingPunct="1"/>
            <a:r>
              <a:rPr lang="en-US" sz="1800" dirty="0"/>
              <a:t>10</a:t>
            </a:r>
            <a:r>
              <a:rPr lang="en-US" sz="1800" dirty="0" smtClean="0"/>
              <a:t>/30/</a:t>
            </a:r>
            <a:r>
              <a:rPr lang="en-US" sz="1800" dirty="0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10-708 – Carlos Guestrin 2006-2008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0F74F2-5BB5-654D-83D3-D7F4165B6B00}" type="slidenum">
              <a:rPr lang="en-US">
                <a:latin typeface="Arial Black" pitchFamily="-112" charset="0"/>
              </a:rPr>
              <a:pPr/>
              <a:t>10</a:t>
            </a:fld>
            <a:endParaRPr lang="en-US">
              <a:latin typeface="Arial Black" pitchFamily="-112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229600" cy="1371600"/>
          </a:xfrm>
        </p:spPr>
        <p:txBody>
          <a:bodyPr/>
          <a:lstStyle/>
          <a:p>
            <a:r>
              <a:rPr lang="en-US" sz="4000"/>
              <a:t>Representation Theorem for Markov Networks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76200" y="4349750"/>
            <a:ext cx="8839200" cy="14414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65100" y="4349750"/>
            <a:ext cx="3340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If </a:t>
            </a:r>
            <a:r>
              <a:rPr lang="en-US" sz="2000" i="1"/>
              <a:t>H</a:t>
            </a:r>
            <a:r>
              <a:rPr lang="en-US" sz="2000"/>
              <a:t> is an I-map for </a:t>
            </a:r>
            <a:r>
              <a:rPr lang="en-US" sz="2000" i="1"/>
              <a:t>P</a:t>
            </a:r>
          </a:p>
          <a:p>
            <a:pPr algn="ctr"/>
            <a:r>
              <a:rPr lang="en-US" sz="2000"/>
              <a:t>and </a:t>
            </a:r>
          </a:p>
          <a:p>
            <a:pPr algn="ctr"/>
            <a:r>
              <a:rPr lang="en-US" sz="2000" i="1"/>
              <a:t>P</a:t>
            </a:r>
            <a:r>
              <a:rPr lang="en-US" sz="2000"/>
              <a:t> is a positive distribution</a:t>
            </a:r>
          </a:p>
          <a:p>
            <a:pPr algn="ctr"/>
            <a:endParaRPr lang="en-US" sz="2000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581400" y="4470400"/>
            <a:ext cx="1828800" cy="873125"/>
          </a:xfrm>
          <a:prstGeom prst="rightArrow">
            <a:avLst>
              <a:gd name="adj1" fmla="val 50000"/>
              <a:gd name="adj2" fmla="val 52364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Then</a:t>
            </a: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76200" y="1606550"/>
            <a:ext cx="8839200" cy="14414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78263" y="1727200"/>
            <a:ext cx="4849812" cy="946150"/>
            <a:chOff x="2443" y="1132"/>
            <a:chExt cx="3055" cy="596"/>
          </a:xfrm>
        </p:grpSpPr>
        <p:sp>
          <p:nvSpPr>
            <p:cNvPr id="23567" name="AutoShape 13"/>
            <p:cNvSpPr>
              <a:spLocks noChangeArrowheads="1"/>
            </p:cNvSpPr>
            <p:nvPr/>
          </p:nvSpPr>
          <p:spPr bwMode="auto">
            <a:xfrm>
              <a:off x="2443" y="1132"/>
              <a:ext cx="1152" cy="550"/>
            </a:xfrm>
            <a:prstGeom prst="rightArrow">
              <a:avLst>
                <a:gd name="adj1" fmla="val 50000"/>
                <a:gd name="adj2" fmla="val 52364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Then</a:t>
              </a:r>
            </a:p>
          </p:txBody>
        </p: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3980" y="1286"/>
              <a:ext cx="15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/>
                <a:t>H</a:t>
              </a:r>
              <a:r>
                <a:rPr lang="en-US" sz="2000"/>
                <a:t> is an I-map for </a:t>
              </a:r>
              <a:r>
                <a:rPr lang="en-US" sz="2000" i="1"/>
                <a:t>P</a:t>
              </a:r>
            </a:p>
            <a:p>
              <a:pPr algn="ctr"/>
              <a:endParaRPr lang="en-US" sz="2000"/>
            </a:p>
          </p:txBody>
        </p:sp>
      </p:grp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941388" y="1614488"/>
            <a:ext cx="2309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If joint </a:t>
            </a:r>
            <a:r>
              <a:rPr lang="en-US" sz="2000" dirty="0" smtClean="0"/>
              <a:t>probability distribution </a:t>
            </a:r>
            <a:r>
              <a:rPr lang="en-US" sz="2000" i="1" dirty="0"/>
              <a:t>P</a:t>
            </a:r>
            <a:r>
              <a:rPr lang="en-US" sz="2000" dirty="0"/>
              <a:t>: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34000" y="4351338"/>
            <a:ext cx="3505200" cy="1439862"/>
            <a:chOff x="5334000" y="1303338"/>
            <a:chExt cx="3505200" cy="1439862"/>
          </a:xfrm>
        </p:grpSpPr>
        <p:sp>
          <p:nvSpPr>
            <p:cNvPr id="23565" name="Text Box 9"/>
            <p:cNvSpPr txBox="1">
              <a:spLocks noChangeArrowheads="1"/>
            </p:cNvSpPr>
            <p:nvPr/>
          </p:nvSpPr>
          <p:spPr bwMode="auto">
            <a:xfrm>
              <a:off x="6084888" y="1303338"/>
              <a:ext cx="230981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joint </a:t>
              </a:r>
              <a:r>
                <a:rPr lang="en-US" sz="2000" dirty="0" smtClean="0"/>
                <a:t>probability distribution </a:t>
              </a:r>
              <a:r>
                <a:rPr lang="en-US" sz="2000" i="1" dirty="0"/>
                <a:t>P</a:t>
              </a:r>
              <a:r>
                <a:rPr lang="en-US" sz="2000" dirty="0"/>
                <a:t>:</a:t>
              </a:r>
            </a:p>
          </p:txBody>
        </p:sp>
        <p:pic>
          <p:nvPicPr>
            <p:cNvPr id="235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0" y="1951230"/>
              <a:ext cx="3505200" cy="79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350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functions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Equivalent representation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53933"/>
          <a:stretch>
            <a:fillRect/>
          </a:stretch>
        </p:blipFill>
        <p:spPr>
          <a:xfrm>
            <a:off x="1092200" y="1295400"/>
            <a:ext cx="7594600" cy="156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57600"/>
            <a:ext cx="2171700" cy="495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143500"/>
            <a:ext cx="37592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Linear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905000"/>
            <a:ext cx="77089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Energies in </a:t>
            </a:r>
            <a:r>
              <a:rPr lang="en-US" dirty="0" err="1" smtClean="0"/>
              <a:t>pairwise</a:t>
            </a:r>
            <a:r>
              <a:rPr lang="en-US" dirty="0" smtClean="0"/>
              <a:t> </a:t>
            </a:r>
            <a:r>
              <a:rPr lang="en-US" dirty="0" err="1" smtClean="0"/>
              <a:t>MRFs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encoded on nodes and edges?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4450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701" y="3657600"/>
            <a:ext cx="4234249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Priors on edges</a:t>
            </a:r>
          </a:p>
          <a:p>
            <a:pPr lvl="1"/>
            <a:r>
              <a:rPr lang="en-US" dirty="0" err="1" smtClean="0"/>
              <a:t>Ising</a:t>
            </a:r>
            <a:r>
              <a:rPr lang="en-US" dirty="0" smtClean="0"/>
              <a:t> Prior / Potts Model</a:t>
            </a:r>
          </a:p>
          <a:p>
            <a:pPr lvl="1"/>
            <a:r>
              <a:rPr lang="en-US" dirty="0" smtClean="0"/>
              <a:t>Metric </a:t>
            </a:r>
            <a:r>
              <a:rPr lang="en-US" dirty="0" err="1" smtClean="0"/>
              <a:t>MRFs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03"/>
            <a:ext cx="9144000" cy="68060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</a:t>
            </a:r>
            <a:r>
              <a:rPr lang="en-US" dirty="0" err="1" smtClean="0"/>
              <a:t>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Energies in </a:t>
            </a:r>
            <a:r>
              <a:rPr lang="en-US" dirty="0" err="1" smtClean="0"/>
              <a:t>pairwise</a:t>
            </a:r>
            <a:r>
              <a:rPr lang="en-US" dirty="0" smtClean="0"/>
              <a:t> </a:t>
            </a:r>
            <a:r>
              <a:rPr lang="en-US" dirty="0" err="1" smtClean="0"/>
              <a:t>MRFs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44500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784600"/>
            <a:ext cx="4921827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Labelling</a:t>
            </a:r>
            <a:r>
              <a:rPr lang="en-US" dirty="0" smtClean="0"/>
              <a:t> tasks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Stereo</a:t>
            </a:r>
          </a:p>
          <a:p>
            <a:pPr lvl="1"/>
            <a:r>
              <a:rPr lang="en-US" dirty="0" smtClean="0"/>
              <a:t>Segmentation, Object Recognition</a:t>
            </a:r>
          </a:p>
          <a:p>
            <a:pPr lvl="1"/>
            <a:r>
              <a:rPr lang="en-US" dirty="0" smtClean="0"/>
              <a:t>Geometry Estimation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MRF nodes as pixels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04836" name="Object 4"/>
          <p:cNvGraphicFramePr>
            <a:graphicFrameLocks noChangeAspect="1"/>
          </p:cNvGraphicFramePr>
          <p:nvPr/>
        </p:nvGraphicFramePr>
        <p:xfrm>
          <a:off x="914400" y="1447800"/>
          <a:ext cx="7010400" cy="5192713"/>
        </p:xfrm>
        <a:graphic>
          <a:graphicData uri="http://schemas.openxmlformats.org/presentationml/2006/ole">
            <p:oleObj spid="_x0000_s26626" name="Image" r:id="rId3" imgW="4236370" imgH="3138649" progId="Photoshop.Image.6">
              <p:embed/>
            </p:oleObj>
          </a:graphicData>
        </a:graphic>
      </p:graphicFrame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441325" y="6415088"/>
            <a:ext cx="2284413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Winkler, 1995, p.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/>
              <a:t>MRF nodes as patches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05000"/>
            <a:ext cx="2209800" cy="533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image patches</a:t>
            </a:r>
          </a:p>
        </p:txBody>
      </p:sp>
      <p:sp>
        <p:nvSpPr>
          <p:cNvPr id="507908" name="Freeform 4"/>
          <p:cNvSpPr>
            <a:spLocks/>
          </p:cNvSpPr>
          <p:nvPr/>
        </p:nvSpPr>
        <p:spPr bwMode="auto">
          <a:xfrm>
            <a:off x="3962400" y="4052888"/>
            <a:ext cx="762000" cy="11430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92" y="192"/>
              </a:cxn>
              <a:cxn ang="0">
                <a:pos x="0" y="720"/>
              </a:cxn>
            </a:cxnLst>
            <a:rect l="0" t="0" r="r" b="b"/>
            <a:pathLst>
              <a:path w="480" h="720">
                <a:moveTo>
                  <a:pt x="480" y="0"/>
                </a:moveTo>
                <a:cubicBezTo>
                  <a:pt x="376" y="36"/>
                  <a:pt x="272" y="72"/>
                  <a:pt x="192" y="192"/>
                </a:cubicBezTo>
                <a:cubicBezTo>
                  <a:pt x="112" y="312"/>
                  <a:pt x="56" y="516"/>
                  <a:pt x="0" y="72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809625" y="2528888"/>
          <a:ext cx="4219575" cy="3316287"/>
        </p:xfrm>
        <a:graphic>
          <a:graphicData uri="http://schemas.openxmlformats.org/presentationml/2006/ole">
            <p:oleObj spid="_x0000_s27650" name="Image" r:id="rId3" imgW="4218849" imgH="3316625" progId="Photoshop.Image.6">
              <p:embed/>
            </p:oleObj>
          </a:graphicData>
        </a:graphic>
      </p:graphicFrame>
      <p:sp>
        <p:nvSpPr>
          <p:cNvPr id="507910" name="Rectangle 6"/>
          <p:cNvSpPr>
            <a:spLocks noChangeArrowheads="1"/>
          </p:cNvSpPr>
          <p:nvPr/>
        </p:nvSpPr>
        <p:spPr bwMode="auto">
          <a:xfrm>
            <a:off x="0" y="4219575"/>
            <a:ext cx="1319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>
                <a:latin typeface="Symbol" pitchFamily="-112" charset="2"/>
              </a:rPr>
              <a:t>F</a:t>
            </a:r>
            <a:r>
              <a:rPr lang="en-US" sz="2800"/>
              <a:t>(</a:t>
            </a:r>
            <a:r>
              <a:rPr lang="en-US" sz="2800" i="1"/>
              <a:t>x</a:t>
            </a:r>
            <a:r>
              <a:rPr lang="en-US" sz="2800" i="1" baseline="-25000"/>
              <a:t>i</a:t>
            </a:r>
            <a:r>
              <a:rPr lang="en-US" sz="2800" i="1"/>
              <a:t>, y</a:t>
            </a:r>
            <a:r>
              <a:rPr lang="en-US" sz="2800" i="1" baseline="-25000"/>
              <a:t>i</a:t>
            </a:r>
            <a:r>
              <a:rPr lang="en-US" sz="2800"/>
              <a:t>)</a:t>
            </a:r>
          </a:p>
        </p:txBody>
      </p:sp>
      <p:sp>
        <p:nvSpPr>
          <p:cNvPr id="507911" name="Line 7"/>
          <p:cNvSpPr>
            <a:spLocks noChangeShapeType="1"/>
          </p:cNvSpPr>
          <p:nvPr/>
        </p:nvSpPr>
        <p:spPr bwMode="auto">
          <a:xfrm flipH="1">
            <a:off x="1295400" y="39766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1752600" y="5653088"/>
            <a:ext cx="133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>
                <a:latin typeface="Symbol" pitchFamily="-112" charset="2"/>
              </a:rPr>
              <a:t>Y</a:t>
            </a:r>
            <a:r>
              <a:rPr lang="en-US" sz="2800"/>
              <a:t>(</a:t>
            </a:r>
            <a:r>
              <a:rPr lang="en-US" sz="2800" i="1"/>
              <a:t>x</a:t>
            </a:r>
            <a:r>
              <a:rPr lang="en-US" sz="2800" i="1" baseline="-25000"/>
              <a:t>i</a:t>
            </a:r>
            <a:r>
              <a:rPr lang="en-US" sz="2800" i="1"/>
              <a:t>, x</a:t>
            </a:r>
            <a:r>
              <a:rPr lang="en-US" sz="2800" i="1" baseline="-25000"/>
              <a:t>j</a:t>
            </a:r>
            <a:r>
              <a:rPr lang="en-US" sz="2800"/>
              <a:t>)</a:t>
            </a:r>
          </a:p>
        </p:txBody>
      </p:sp>
      <p:sp>
        <p:nvSpPr>
          <p:cNvPr id="507913" name="Line 9"/>
          <p:cNvSpPr>
            <a:spLocks noChangeShapeType="1"/>
          </p:cNvSpPr>
          <p:nvPr/>
        </p:nvSpPr>
        <p:spPr bwMode="auto">
          <a:xfrm>
            <a:off x="1752600" y="5576888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07914" name="Object 10"/>
          <p:cNvGraphicFramePr>
            <a:graphicFrameLocks noChangeAspect="1"/>
          </p:cNvGraphicFramePr>
          <p:nvPr/>
        </p:nvGraphicFramePr>
        <p:xfrm>
          <a:off x="6705600" y="2057400"/>
          <a:ext cx="2209800" cy="1876425"/>
        </p:xfrm>
        <a:graphic>
          <a:graphicData uri="http://schemas.openxmlformats.org/presentationml/2006/ole">
            <p:oleObj spid="_x0000_s27651" name="Image" r:id="rId4" imgW="3024356" imgH="2566890" progId="Photoshop.Image.6">
              <p:embed/>
            </p:oleObj>
          </a:graphicData>
        </a:graphic>
      </p:graphicFrame>
      <p:graphicFrame>
        <p:nvGraphicFramePr>
          <p:cNvPr id="507915" name="Object 11"/>
          <p:cNvGraphicFramePr>
            <a:graphicFrameLocks noChangeAspect="1"/>
          </p:cNvGraphicFramePr>
          <p:nvPr/>
        </p:nvGraphicFramePr>
        <p:xfrm>
          <a:off x="6705600" y="4572000"/>
          <a:ext cx="2209800" cy="1685925"/>
        </p:xfrm>
        <a:graphic>
          <a:graphicData uri="http://schemas.openxmlformats.org/presentationml/2006/ole">
            <p:oleObj spid="_x0000_s27652" name="Image" r:id="rId5" imgW="1530358" imgH="1167485" progId="Photoshop.Image.6">
              <p:embed/>
            </p:oleObj>
          </a:graphicData>
        </a:graphic>
      </p:graphicFrame>
      <p:sp>
        <p:nvSpPr>
          <p:cNvPr id="507916" name="Rectangle 12"/>
          <p:cNvSpPr>
            <a:spLocks noChangeArrowheads="1"/>
          </p:cNvSpPr>
          <p:nvPr/>
        </p:nvSpPr>
        <p:spPr bwMode="auto">
          <a:xfrm>
            <a:off x="7239000" y="5105400"/>
            <a:ext cx="228600" cy="228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917" name="Line 13"/>
          <p:cNvSpPr>
            <a:spLocks noChangeShapeType="1"/>
          </p:cNvSpPr>
          <p:nvPr/>
        </p:nvSpPr>
        <p:spPr bwMode="auto">
          <a:xfrm flipH="1" flipV="1">
            <a:off x="5410200" y="4343400"/>
            <a:ext cx="19050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7239000" y="25908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H="1">
            <a:off x="5334000" y="2667000"/>
            <a:ext cx="1981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920" name="Rectangle 16"/>
          <p:cNvSpPr>
            <a:spLocks noChangeArrowheads="1"/>
          </p:cNvSpPr>
          <p:nvPr/>
        </p:nvSpPr>
        <p:spPr bwMode="auto">
          <a:xfrm>
            <a:off x="7315200" y="38862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image</a:t>
            </a:r>
          </a:p>
        </p:txBody>
      </p:sp>
      <p:sp>
        <p:nvSpPr>
          <p:cNvPr id="507921" name="Rectangle 17"/>
          <p:cNvSpPr>
            <a:spLocks noChangeArrowheads="1"/>
          </p:cNvSpPr>
          <p:nvPr/>
        </p:nvSpPr>
        <p:spPr bwMode="auto">
          <a:xfrm>
            <a:off x="7315200" y="62484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scene</a:t>
            </a:r>
          </a:p>
        </p:txBody>
      </p:sp>
      <p:graphicFrame>
        <p:nvGraphicFramePr>
          <p:cNvPr id="507922" name="Object 18"/>
          <p:cNvGraphicFramePr>
            <a:graphicFrameLocks noChangeAspect="1"/>
          </p:cNvGraphicFramePr>
          <p:nvPr/>
        </p:nvGraphicFramePr>
        <p:xfrm>
          <a:off x="4876800" y="2514600"/>
          <a:ext cx="457200" cy="457200"/>
        </p:xfrm>
        <a:graphic>
          <a:graphicData uri="http://schemas.openxmlformats.org/presentationml/2006/ole">
            <p:oleObj spid="_x0000_s27653" name="Image" r:id="rId6" imgW="291961" imgH="291961" progId="Photoshop.Image.6">
              <p:embed/>
            </p:oleObj>
          </a:graphicData>
        </a:graphic>
      </p:graphicFrame>
      <p:graphicFrame>
        <p:nvGraphicFramePr>
          <p:cNvPr id="507923" name="Object 19"/>
          <p:cNvGraphicFramePr>
            <a:graphicFrameLocks noChangeAspect="1"/>
          </p:cNvGraphicFramePr>
          <p:nvPr/>
        </p:nvGraphicFramePr>
        <p:xfrm>
          <a:off x="4953000" y="4114800"/>
          <a:ext cx="457200" cy="457200"/>
        </p:xfrm>
        <a:graphic>
          <a:graphicData uri="http://schemas.openxmlformats.org/presentationml/2006/ole">
            <p:oleObj spid="_x0000_s27654" name="Image" r:id="rId7" imgW="152284" imgH="152284" progId="Photoshop.Image.6">
              <p:embed/>
            </p:oleObj>
          </a:graphicData>
        </a:graphic>
      </p:graphicFrame>
      <p:sp>
        <p:nvSpPr>
          <p:cNvPr id="507924" name="Rectangle 20"/>
          <p:cNvSpPr>
            <a:spLocks noChangeArrowheads="1"/>
          </p:cNvSpPr>
          <p:nvPr/>
        </p:nvSpPr>
        <p:spPr bwMode="auto">
          <a:xfrm>
            <a:off x="4343400" y="35814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Times New Roman"/>
                <a:cs typeface="Times New Roman"/>
              </a:rPr>
              <a:t>scene patches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MRFs</a:t>
            </a:r>
            <a:endParaRPr lang="en-US" dirty="0" smtClean="0"/>
          </a:p>
          <a:p>
            <a:pPr lvl="1"/>
            <a:r>
              <a:rPr lang="en-US" dirty="0" smtClean="0"/>
              <a:t>Semantics / Comparisons with </a:t>
            </a:r>
            <a:r>
              <a:rPr lang="en-US" dirty="0" err="1" smtClean="0"/>
              <a:t>BNs</a:t>
            </a:r>
            <a:endParaRPr lang="en-US" dirty="0" smtClean="0"/>
          </a:p>
          <a:p>
            <a:pPr lvl="1"/>
            <a:r>
              <a:rPr lang="en-US" dirty="0" smtClean="0"/>
              <a:t>Applications to vision</a:t>
            </a:r>
          </a:p>
          <a:p>
            <a:pPr lvl="1"/>
            <a:r>
              <a:rPr lang="en-US" dirty="0" smtClean="0"/>
              <a:t>HW4 implementation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joint probability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457200" y="4094163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scene</a:t>
            </a: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882650" y="4551363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image</a:t>
            </a: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2749550" y="4125913"/>
            <a:ext cx="1804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Scene-scene</a:t>
            </a:r>
          </a:p>
          <a:p>
            <a:pPr algn="ctr" eaLnBrk="0" hangingPunct="0"/>
            <a:r>
              <a:rPr lang="en-US" sz="2400"/>
              <a:t>compatibility</a:t>
            </a:r>
          </a:p>
          <a:p>
            <a:pPr algn="ctr" eaLnBrk="0" hangingPunct="0"/>
            <a:r>
              <a:rPr lang="en-US" sz="2400"/>
              <a:t>function</a:t>
            </a: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4211638" y="5253038"/>
            <a:ext cx="1655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neighboring</a:t>
            </a:r>
          </a:p>
          <a:p>
            <a:pPr algn="ctr" eaLnBrk="0" hangingPunct="0"/>
            <a:r>
              <a:rPr lang="en-US" sz="2400"/>
              <a:t>scene nodes</a:t>
            </a:r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 flipV="1">
            <a:off x="1066800" y="35607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 flipV="1">
            <a:off x="1524000" y="35607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 flipV="1">
            <a:off x="4191000" y="35607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38" name="Line 10"/>
          <p:cNvSpPr>
            <a:spLocks noChangeShapeType="1"/>
          </p:cNvSpPr>
          <p:nvPr/>
        </p:nvSpPr>
        <p:spPr bwMode="auto">
          <a:xfrm flipV="1">
            <a:off x="5029200" y="40179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7115175" y="5253038"/>
            <a:ext cx="1724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local </a:t>
            </a:r>
          </a:p>
          <a:p>
            <a:pPr algn="ctr" eaLnBrk="0" hangingPunct="0"/>
            <a:r>
              <a:rPr lang="en-US" sz="2400"/>
              <a:t>observations</a:t>
            </a:r>
          </a:p>
        </p:txBody>
      </p:sp>
      <p:sp>
        <p:nvSpPr>
          <p:cNvPr id="508940" name="Line 12"/>
          <p:cNvSpPr>
            <a:spLocks noChangeShapeType="1"/>
          </p:cNvSpPr>
          <p:nvPr/>
        </p:nvSpPr>
        <p:spPr bwMode="auto">
          <a:xfrm flipV="1">
            <a:off x="8229600" y="36369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41" name="AutoShape 13"/>
          <p:cNvSpPr>
            <a:spLocks/>
          </p:cNvSpPr>
          <p:nvPr/>
        </p:nvSpPr>
        <p:spPr bwMode="auto">
          <a:xfrm rot="5400000">
            <a:off x="4980781" y="3380582"/>
            <a:ext cx="173037" cy="990600"/>
          </a:xfrm>
          <a:prstGeom prst="rightBrace">
            <a:avLst>
              <a:gd name="adj1" fmla="val 477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5967413" y="4125913"/>
            <a:ext cx="1804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Image-scene</a:t>
            </a:r>
          </a:p>
          <a:p>
            <a:pPr algn="ctr" eaLnBrk="0" hangingPunct="0"/>
            <a:r>
              <a:rPr lang="en-US" sz="2400"/>
              <a:t>compatibility</a:t>
            </a:r>
          </a:p>
          <a:p>
            <a:pPr algn="ctr" eaLnBrk="0" hangingPunct="0"/>
            <a:r>
              <a:rPr lang="en-US" sz="2400"/>
              <a:t>function</a:t>
            </a:r>
          </a:p>
        </p:txBody>
      </p:sp>
      <p:sp>
        <p:nvSpPr>
          <p:cNvPr id="508943" name="Line 15"/>
          <p:cNvSpPr>
            <a:spLocks noChangeShapeType="1"/>
          </p:cNvSpPr>
          <p:nvPr/>
        </p:nvSpPr>
        <p:spPr bwMode="auto">
          <a:xfrm flipV="1">
            <a:off x="7162800" y="35607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44" name="Line 16"/>
          <p:cNvSpPr>
            <a:spLocks noChangeShapeType="1"/>
          </p:cNvSpPr>
          <p:nvPr/>
        </p:nvSpPr>
        <p:spPr bwMode="auto">
          <a:xfrm>
            <a:off x="2478088" y="3265488"/>
            <a:ext cx="458787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945" name="Rectangle 17"/>
          <p:cNvSpPr>
            <a:spLocks noChangeArrowheads="1"/>
          </p:cNvSpPr>
          <p:nvPr/>
        </p:nvSpPr>
        <p:spPr bwMode="auto">
          <a:xfrm>
            <a:off x="5875338" y="2692400"/>
            <a:ext cx="12461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6700">
                <a:solidFill>
                  <a:srgbClr val="000000"/>
                </a:solidFill>
                <a:latin typeface="Symbol" pitchFamily="-112" charset="2"/>
              </a:rPr>
              <a:t>Õ</a:t>
            </a:r>
            <a:endParaRPr lang="en-US" sz="2400"/>
          </a:p>
        </p:txBody>
      </p:sp>
      <p:sp>
        <p:nvSpPr>
          <p:cNvPr id="508946" name="Rectangle 18"/>
          <p:cNvSpPr>
            <a:spLocks noChangeArrowheads="1"/>
          </p:cNvSpPr>
          <p:nvPr/>
        </p:nvSpPr>
        <p:spPr bwMode="auto">
          <a:xfrm>
            <a:off x="3017838" y="2692400"/>
            <a:ext cx="12461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6700">
                <a:solidFill>
                  <a:srgbClr val="000000"/>
                </a:solidFill>
                <a:latin typeface="Symbol" pitchFamily="-112" charset="2"/>
              </a:rPr>
              <a:t>Õ</a:t>
            </a:r>
            <a:endParaRPr lang="en-US" sz="2400"/>
          </a:p>
        </p:txBody>
      </p:sp>
      <p:sp>
        <p:nvSpPr>
          <p:cNvPr id="508947" name="Rectangle 19"/>
          <p:cNvSpPr>
            <a:spLocks noChangeArrowheads="1"/>
          </p:cNvSpPr>
          <p:nvPr/>
        </p:nvSpPr>
        <p:spPr bwMode="auto">
          <a:xfrm>
            <a:off x="6656388" y="2840038"/>
            <a:ext cx="8016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  <a:latin typeface="Symbol" pitchFamily="-112" charset="2"/>
              </a:rPr>
              <a:t>F</a:t>
            </a:r>
            <a:endParaRPr lang="en-US" sz="2400"/>
          </a:p>
        </p:txBody>
      </p:sp>
      <p:sp>
        <p:nvSpPr>
          <p:cNvPr id="508948" name="Rectangle 20"/>
          <p:cNvSpPr>
            <a:spLocks noChangeArrowheads="1"/>
          </p:cNvSpPr>
          <p:nvPr/>
        </p:nvSpPr>
        <p:spPr bwMode="auto">
          <a:xfrm>
            <a:off x="3808413" y="2840038"/>
            <a:ext cx="8191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  <a:latin typeface="Symbol" pitchFamily="-112" charset="2"/>
              </a:rPr>
              <a:t>Y</a:t>
            </a:r>
            <a:endParaRPr lang="en-US" sz="2400"/>
          </a:p>
        </p:txBody>
      </p:sp>
      <p:sp>
        <p:nvSpPr>
          <p:cNvPr id="508949" name="Rectangle 21"/>
          <p:cNvSpPr>
            <a:spLocks noChangeArrowheads="1"/>
          </p:cNvSpPr>
          <p:nvPr/>
        </p:nvSpPr>
        <p:spPr bwMode="auto">
          <a:xfrm>
            <a:off x="2017713" y="2840038"/>
            <a:ext cx="6746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  <a:latin typeface="Symbol" pitchFamily="-112" charset="2"/>
              </a:rPr>
              <a:t>=</a:t>
            </a:r>
            <a:endParaRPr lang="en-US" sz="2400"/>
          </a:p>
        </p:txBody>
      </p:sp>
      <p:sp>
        <p:nvSpPr>
          <p:cNvPr id="508950" name="Rectangle 22"/>
          <p:cNvSpPr>
            <a:spLocks noChangeArrowheads="1"/>
          </p:cNvSpPr>
          <p:nvPr/>
        </p:nvSpPr>
        <p:spPr bwMode="auto">
          <a:xfrm>
            <a:off x="6181725" y="3656013"/>
            <a:ext cx="2301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00"/>
                </a:solidFill>
              </a:rPr>
              <a:t>i</a:t>
            </a:r>
            <a:endParaRPr lang="en-US" sz="2400"/>
          </a:p>
        </p:txBody>
      </p:sp>
      <p:sp>
        <p:nvSpPr>
          <p:cNvPr id="508951" name="Rectangle 23"/>
          <p:cNvSpPr>
            <a:spLocks noChangeArrowheads="1"/>
          </p:cNvSpPr>
          <p:nvPr/>
        </p:nvSpPr>
        <p:spPr bwMode="auto">
          <a:xfrm>
            <a:off x="8293100" y="3252788"/>
            <a:ext cx="2301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00"/>
                </a:solidFill>
              </a:rPr>
              <a:t>i</a:t>
            </a:r>
            <a:endParaRPr lang="en-US" sz="2400"/>
          </a:p>
        </p:txBody>
      </p:sp>
      <p:sp>
        <p:nvSpPr>
          <p:cNvPr id="508952" name="Rectangle 24"/>
          <p:cNvSpPr>
            <a:spLocks noChangeArrowheads="1"/>
          </p:cNvSpPr>
          <p:nvPr/>
        </p:nvSpPr>
        <p:spPr bwMode="auto">
          <a:xfrm>
            <a:off x="7602538" y="3252788"/>
            <a:ext cx="2301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00"/>
                </a:solidFill>
              </a:rPr>
              <a:t>i</a:t>
            </a:r>
            <a:endParaRPr lang="en-US" sz="2400"/>
          </a:p>
        </p:txBody>
      </p:sp>
      <p:sp>
        <p:nvSpPr>
          <p:cNvPr id="508953" name="Rectangle 25"/>
          <p:cNvSpPr>
            <a:spLocks noChangeArrowheads="1"/>
          </p:cNvSpPr>
          <p:nvPr/>
        </p:nvSpPr>
        <p:spPr bwMode="auto">
          <a:xfrm>
            <a:off x="3462338" y="3656013"/>
            <a:ext cx="2301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00"/>
                </a:solidFill>
              </a:rPr>
              <a:t>j</a:t>
            </a:r>
            <a:endParaRPr lang="en-US" sz="2400"/>
          </a:p>
        </p:txBody>
      </p:sp>
      <p:sp>
        <p:nvSpPr>
          <p:cNvPr id="508954" name="Rectangle 26"/>
          <p:cNvSpPr>
            <a:spLocks noChangeArrowheads="1"/>
          </p:cNvSpPr>
          <p:nvPr/>
        </p:nvSpPr>
        <p:spPr bwMode="auto">
          <a:xfrm>
            <a:off x="3181350" y="3656013"/>
            <a:ext cx="2301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00"/>
                </a:solidFill>
              </a:rPr>
              <a:t>i</a:t>
            </a:r>
            <a:endParaRPr lang="en-US" sz="2400"/>
          </a:p>
        </p:txBody>
      </p:sp>
      <p:sp>
        <p:nvSpPr>
          <p:cNvPr id="508955" name="Rectangle 27"/>
          <p:cNvSpPr>
            <a:spLocks noChangeArrowheads="1"/>
          </p:cNvSpPr>
          <p:nvPr/>
        </p:nvSpPr>
        <p:spPr bwMode="auto">
          <a:xfrm>
            <a:off x="5508625" y="3252788"/>
            <a:ext cx="2301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00"/>
                </a:solidFill>
              </a:rPr>
              <a:t>j</a:t>
            </a:r>
            <a:endParaRPr lang="en-US" sz="2400"/>
          </a:p>
        </p:txBody>
      </p:sp>
      <p:sp>
        <p:nvSpPr>
          <p:cNvPr id="508956" name="Rectangle 28"/>
          <p:cNvSpPr>
            <a:spLocks noChangeArrowheads="1"/>
          </p:cNvSpPr>
          <p:nvPr/>
        </p:nvSpPr>
        <p:spPr bwMode="auto">
          <a:xfrm>
            <a:off x="4781550" y="3252788"/>
            <a:ext cx="2301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00"/>
                </a:solidFill>
              </a:rPr>
              <a:t>i</a:t>
            </a:r>
            <a:endParaRPr lang="en-US" sz="2400"/>
          </a:p>
        </p:txBody>
      </p:sp>
      <p:sp>
        <p:nvSpPr>
          <p:cNvPr id="508957" name="Rectangle 29"/>
          <p:cNvSpPr>
            <a:spLocks noChangeArrowheads="1"/>
          </p:cNvSpPr>
          <p:nvPr/>
        </p:nvSpPr>
        <p:spPr bwMode="auto">
          <a:xfrm>
            <a:off x="8034338" y="2903538"/>
            <a:ext cx="4968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y</a:t>
            </a:r>
            <a:endParaRPr lang="en-US" sz="2400"/>
          </a:p>
        </p:txBody>
      </p:sp>
      <p:sp>
        <p:nvSpPr>
          <p:cNvPr id="508958" name="Rectangle 30"/>
          <p:cNvSpPr>
            <a:spLocks noChangeArrowheads="1"/>
          </p:cNvSpPr>
          <p:nvPr/>
        </p:nvSpPr>
        <p:spPr bwMode="auto">
          <a:xfrm>
            <a:off x="7351713" y="2903538"/>
            <a:ext cx="4968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x</a:t>
            </a:r>
            <a:endParaRPr lang="en-US" sz="2400"/>
          </a:p>
        </p:txBody>
      </p:sp>
      <p:sp>
        <p:nvSpPr>
          <p:cNvPr id="508959" name="Rectangle 31"/>
          <p:cNvSpPr>
            <a:spLocks noChangeArrowheads="1"/>
          </p:cNvSpPr>
          <p:nvPr/>
        </p:nvSpPr>
        <p:spPr bwMode="auto">
          <a:xfrm>
            <a:off x="5186363" y="2903538"/>
            <a:ext cx="4968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x</a:t>
            </a:r>
            <a:endParaRPr lang="en-US" sz="2400"/>
          </a:p>
        </p:txBody>
      </p:sp>
      <p:sp>
        <p:nvSpPr>
          <p:cNvPr id="508960" name="Rectangle 32"/>
          <p:cNvSpPr>
            <a:spLocks noChangeArrowheads="1"/>
          </p:cNvSpPr>
          <p:nvPr/>
        </p:nvSpPr>
        <p:spPr bwMode="auto">
          <a:xfrm>
            <a:off x="4530725" y="2903538"/>
            <a:ext cx="4968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x</a:t>
            </a:r>
            <a:endParaRPr lang="en-US" sz="2400"/>
          </a:p>
        </p:txBody>
      </p:sp>
      <p:sp>
        <p:nvSpPr>
          <p:cNvPr id="508961" name="Rectangle 33"/>
          <p:cNvSpPr>
            <a:spLocks noChangeArrowheads="1"/>
          </p:cNvSpPr>
          <p:nvPr/>
        </p:nvSpPr>
        <p:spPr bwMode="auto">
          <a:xfrm>
            <a:off x="2527300" y="3343275"/>
            <a:ext cx="5635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Z</a:t>
            </a:r>
            <a:endParaRPr lang="en-US" sz="2400"/>
          </a:p>
        </p:txBody>
      </p:sp>
      <p:sp>
        <p:nvSpPr>
          <p:cNvPr id="508962" name="Rectangle 34"/>
          <p:cNvSpPr>
            <a:spLocks noChangeArrowheads="1"/>
          </p:cNvSpPr>
          <p:nvPr/>
        </p:nvSpPr>
        <p:spPr bwMode="auto">
          <a:xfrm>
            <a:off x="1412875" y="2903538"/>
            <a:ext cx="4968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y</a:t>
            </a:r>
            <a:endParaRPr lang="en-US" sz="2400"/>
          </a:p>
        </p:txBody>
      </p:sp>
      <p:sp>
        <p:nvSpPr>
          <p:cNvPr id="508963" name="Rectangle 35"/>
          <p:cNvSpPr>
            <a:spLocks noChangeArrowheads="1"/>
          </p:cNvSpPr>
          <p:nvPr/>
        </p:nvSpPr>
        <p:spPr bwMode="auto">
          <a:xfrm>
            <a:off x="879475" y="2903538"/>
            <a:ext cx="4968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x</a:t>
            </a:r>
            <a:endParaRPr lang="en-US" sz="2400"/>
          </a:p>
        </p:txBody>
      </p:sp>
      <p:sp>
        <p:nvSpPr>
          <p:cNvPr id="508964" name="Rectangle 36"/>
          <p:cNvSpPr>
            <a:spLocks noChangeArrowheads="1"/>
          </p:cNvSpPr>
          <p:nvPr/>
        </p:nvSpPr>
        <p:spPr bwMode="auto">
          <a:xfrm>
            <a:off x="273050" y="2903538"/>
            <a:ext cx="5953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i="1">
                <a:solidFill>
                  <a:srgbClr val="000000"/>
                </a:solidFill>
              </a:rPr>
              <a:t>P</a:t>
            </a:r>
            <a:endParaRPr lang="en-US" sz="2400"/>
          </a:p>
        </p:txBody>
      </p:sp>
      <p:sp>
        <p:nvSpPr>
          <p:cNvPr id="508965" name="Rectangle 37"/>
          <p:cNvSpPr>
            <a:spLocks noChangeArrowheads="1"/>
          </p:cNvSpPr>
          <p:nvPr/>
        </p:nvSpPr>
        <p:spPr bwMode="auto">
          <a:xfrm>
            <a:off x="8464550" y="2903538"/>
            <a:ext cx="430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)</a:t>
            </a:r>
            <a:endParaRPr lang="en-US" sz="2400"/>
          </a:p>
        </p:txBody>
      </p:sp>
      <p:sp>
        <p:nvSpPr>
          <p:cNvPr id="508966" name="Rectangle 38"/>
          <p:cNvSpPr>
            <a:spLocks noChangeArrowheads="1"/>
          </p:cNvSpPr>
          <p:nvPr/>
        </p:nvSpPr>
        <p:spPr bwMode="auto">
          <a:xfrm>
            <a:off x="7762875" y="2903538"/>
            <a:ext cx="3825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,</a:t>
            </a:r>
            <a:endParaRPr lang="en-US" sz="2400"/>
          </a:p>
        </p:txBody>
      </p:sp>
      <p:sp>
        <p:nvSpPr>
          <p:cNvPr id="508967" name="Rectangle 39"/>
          <p:cNvSpPr>
            <a:spLocks noChangeArrowheads="1"/>
          </p:cNvSpPr>
          <p:nvPr/>
        </p:nvSpPr>
        <p:spPr bwMode="auto">
          <a:xfrm>
            <a:off x="7116763" y="2903538"/>
            <a:ext cx="430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(</a:t>
            </a:r>
            <a:endParaRPr lang="en-US" sz="2400"/>
          </a:p>
        </p:txBody>
      </p:sp>
      <p:sp>
        <p:nvSpPr>
          <p:cNvPr id="508968" name="Rectangle 40"/>
          <p:cNvSpPr>
            <a:spLocks noChangeArrowheads="1"/>
          </p:cNvSpPr>
          <p:nvPr/>
        </p:nvSpPr>
        <p:spPr bwMode="auto">
          <a:xfrm>
            <a:off x="5684838" y="2903538"/>
            <a:ext cx="430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)</a:t>
            </a:r>
            <a:endParaRPr lang="en-US" sz="2400"/>
          </a:p>
        </p:txBody>
      </p:sp>
      <p:sp>
        <p:nvSpPr>
          <p:cNvPr id="508969" name="Rectangle 41"/>
          <p:cNvSpPr>
            <a:spLocks noChangeArrowheads="1"/>
          </p:cNvSpPr>
          <p:nvPr/>
        </p:nvSpPr>
        <p:spPr bwMode="auto">
          <a:xfrm>
            <a:off x="4941888" y="2903538"/>
            <a:ext cx="382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,</a:t>
            </a:r>
            <a:endParaRPr lang="en-US" sz="2400"/>
          </a:p>
        </p:txBody>
      </p:sp>
      <p:sp>
        <p:nvSpPr>
          <p:cNvPr id="508970" name="Rectangle 42"/>
          <p:cNvSpPr>
            <a:spLocks noChangeArrowheads="1"/>
          </p:cNvSpPr>
          <p:nvPr/>
        </p:nvSpPr>
        <p:spPr bwMode="auto">
          <a:xfrm>
            <a:off x="4295775" y="2903538"/>
            <a:ext cx="430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(</a:t>
            </a:r>
            <a:endParaRPr lang="en-US" sz="2400"/>
          </a:p>
        </p:txBody>
      </p:sp>
      <p:sp>
        <p:nvSpPr>
          <p:cNvPr id="508971" name="Rectangle 43"/>
          <p:cNvSpPr>
            <a:spLocks noChangeArrowheads="1"/>
          </p:cNvSpPr>
          <p:nvPr/>
        </p:nvSpPr>
        <p:spPr bwMode="auto">
          <a:xfrm>
            <a:off x="2562225" y="2549525"/>
            <a:ext cx="5286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1</a:t>
            </a:r>
            <a:endParaRPr lang="en-US" sz="2400"/>
          </a:p>
        </p:txBody>
      </p:sp>
      <p:sp>
        <p:nvSpPr>
          <p:cNvPr id="508972" name="Rectangle 44"/>
          <p:cNvSpPr>
            <a:spLocks noChangeArrowheads="1"/>
          </p:cNvSpPr>
          <p:nvPr/>
        </p:nvSpPr>
        <p:spPr bwMode="auto">
          <a:xfrm>
            <a:off x="1692275" y="2903538"/>
            <a:ext cx="430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)</a:t>
            </a:r>
            <a:endParaRPr lang="en-US" sz="2400"/>
          </a:p>
        </p:txBody>
      </p:sp>
      <p:sp>
        <p:nvSpPr>
          <p:cNvPr id="508973" name="Rectangle 45"/>
          <p:cNvSpPr>
            <a:spLocks noChangeArrowheads="1"/>
          </p:cNvSpPr>
          <p:nvPr/>
        </p:nvSpPr>
        <p:spPr bwMode="auto">
          <a:xfrm>
            <a:off x="1141413" y="2903538"/>
            <a:ext cx="382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,</a:t>
            </a:r>
            <a:endParaRPr lang="en-US" sz="2400"/>
          </a:p>
        </p:txBody>
      </p:sp>
      <p:sp>
        <p:nvSpPr>
          <p:cNvPr id="508974" name="Rectangle 46"/>
          <p:cNvSpPr>
            <a:spLocks noChangeArrowheads="1"/>
          </p:cNvSpPr>
          <p:nvPr/>
        </p:nvSpPr>
        <p:spPr bwMode="auto">
          <a:xfrm>
            <a:off x="644525" y="2903538"/>
            <a:ext cx="430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>
                <a:solidFill>
                  <a:srgbClr val="000000"/>
                </a:solidFill>
              </a:rPr>
              <a:t>(</a:t>
            </a:r>
            <a:endParaRPr lang="en-US" sz="2400"/>
          </a:p>
        </p:txBody>
      </p:sp>
      <p:sp>
        <p:nvSpPr>
          <p:cNvPr id="508975" name="Rectangle 47"/>
          <p:cNvSpPr>
            <a:spLocks noChangeArrowheads="1"/>
          </p:cNvSpPr>
          <p:nvPr/>
        </p:nvSpPr>
        <p:spPr bwMode="auto">
          <a:xfrm>
            <a:off x="3300413" y="3654425"/>
            <a:ext cx="2206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600">
                <a:solidFill>
                  <a:srgbClr val="000000"/>
                </a:solidFill>
              </a:rPr>
              <a:t>,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Estimation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75"/>
            <a:ext cx="8915400" cy="6849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048500" cy="55288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45820"/>
            <a:ext cx="3876040" cy="410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40" y="838200"/>
            <a:ext cx="3858260" cy="40716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65350"/>
            <a:ext cx="5683250" cy="31858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Image Segmentation</a:t>
            </a:r>
            <a:endParaRPr lang="en-US" dirty="0"/>
          </a:p>
        </p:txBody>
      </p:sp>
      <p:pic>
        <p:nvPicPr>
          <p:cNvPr id="4" name="Picture 3" descr="carlos-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4011188" cy="2362200"/>
          </a:xfrm>
          <a:prstGeom prst="rect">
            <a:avLst/>
          </a:prstGeom>
        </p:spPr>
      </p:pic>
      <p:pic>
        <p:nvPicPr>
          <p:cNvPr id="6" name="Picture 5" descr="carlos-beach_scrib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91" y="1981200"/>
            <a:ext cx="3973109" cy="23558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MRF</a:t>
            </a:r>
            <a:endParaRPr lang="en-US" dirty="0"/>
          </a:p>
        </p:txBody>
      </p:sp>
      <p:pic>
        <p:nvPicPr>
          <p:cNvPr id="4" name="Picture 3" descr="mr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1676400"/>
            <a:ext cx="50673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rlos-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71" y="1371600"/>
            <a:ext cx="3234829" cy="1905000"/>
          </a:xfrm>
          <a:prstGeom prst="rect">
            <a:avLst/>
          </a:prstGeom>
        </p:spPr>
      </p:pic>
      <p:pic>
        <p:nvPicPr>
          <p:cNvPr id="6" name="Picture 5" descr="carlos-beach_sp_colo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71600"/>
            <a:ext cx="3147060" cy="1851660"/>
          </a:xfrm>
          <a:prstGeom prst="rect">
            <a:avLst/>
          </a:prstGeom>
        </p:spPr>
      </p:pic>
      <p:pic>
        <p:nvPicPr>
          <p:cNvPr id="7" name="Picture 6" descr="carlos-beach_sp_mr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733800"/>
            <a:ext cx="3220496" cy="18974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dirty="0" err="1" smtClean="0"/>
              <a:t>GMMs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2: Adjacency matrix / MRF Structure</a:t>
            </a:r>
          </a:p>
          <a:p>
            <a:endParaRPr lang="en-US" dirty="0" smtClean="0"/>
          </a:p>
          <a:p>
            <a:r>
              <a:rPr lang="en-US" dirty="0" smtClean="0"/>
              <a:t>Step 3: MRF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4: Loopy BP</a:t>
            </a:r>
          </a:p>
          <a:p>
            <a:endParaRPr lang="en-US" dirty="0" smtClean="0"/>
          </a:p>
          <a:p>
            <a:r>
              <a:rPr lang="en-US" dirty="0" smtClean="0"/>
              <a:t>Step 5: Segmentation Masks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3213100"/>
            <a:ext cx="39751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4102100"/>
            <a:ext cx="43815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Bill Freeman, </a:t>
            </a:r>
            <a:r>
              <a:rPr lang="en-US" dirty="0" err="1" smtClean="0"/>
              <a:t>Fredo</a:t>
            </a:r>
            <a:r>
              <a:rPr lang="en-US" dirty="0" smtClean="0"/>
              <a:t> Durand, Lecture at MIT</a:t>
            </a:r>
          </a:p>
          <a:p>
            <a:pPr lvl="1"/>
            <a:r>
              <a:rPr lang="en-US" dirty="0" smtClean="0"/>
              <a:t>http://groups.csail.mit.edu/graphics/classes/CompPhoto06/html/lecturenotes/2006March21MRF.ppt</a:t>
            </a:r>
          </a:p>
          <a:p>
            <a:endParaRPr lang="en-US" dirty="0" smtClean="0"/>
          </a:p>
          <a:p>
            <a:r>
              <a:rPr lang="en-US" dirty="0" smtClean="0"/>
              <a:t>Charles A. </a:t>
            </a:r>
            <a:r>
              <a:rPr lang="en-US" dirty="0" err="1" smtClean="0"/>
              <a:t>Bouman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https://engineering.purdue.edu/~bouman/ece641/mrf_tutorial/view.pdf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Fast Approximate Energy Minimization via Graph Cuts, Yuri </a:t>
            </a:r>
            <a:r>
              <a:rPr lang="en-US" dirty="0" err="1" smtClean="0"/>
              <a:t>Boykov</a:t>
            </a:r>
            <a:r>
              <a:rPr lang="en-US" dirty="0" smtClean="0"/>
              <a:t>, Olga </a:t>
            </a:r>
            <a:r>
              <a:rPr lang="en-US" dirty="0" err="1" smtClean="0"/>
              <a:t>Veksler</a:t>
            </a:r>
            <a:r>
              <a:rPr lang="en-US" dirty="0" smtClean="0"/>
              <a:t> and </a:t>
            </a:r>
            <a:r>
              <a:rPr lang="en-US" dirty="0" err="1" smtClean="0"/>
              <a:t>Ramin</a:t>
            </a:r>
            <a:r>
              <a:rPr lang="en-US" dirty="0" smtClean="0"/>
              <a:t> </a:t>
            </a:r>
            <a:r>
              <a:rPr lang="en-US" dirty="0" err="1" smtClean="0"/>
              <a:t>Zabih</a:t>
            </a:r>
            <a:r>
              <a:rPr lang="en-US" dirty="0" smtClean="0"/>
              <a:t>. IEEE</a:t>
            </a:r>
            <a:r>
              <a:rPr lang="en-US" dirty="0" smtClean="0"/>
              <a:t> PAMI </a:t>
            </a:r>
            <a:r>
              <a:rPr lang="en-US" dirty="0" smtClean="0"/>
              <a:t>23(11), November 2001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Make3D: Learning 3-D Scene Structure from a Single Still Image, </a:t>
            </a:r>
            <a:r>
              <a:rPr lang="en-US" dirty="0" err="1" smtClean="0"/>
              <a:t>Ashutosh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r>
              <a:rPr lang="en-US" dirty="0" smtClean="0"/>
              <a:t>, Min Sun, Andrew Y. Ng, To appear in IEEE</a:t>
            </a:r>
            <a:r>
              <a:rPr lang="en-US" dirty="0" smtClean="0"/>
              <a:t> PAMI 2008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Nets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85333"/>
            <a:ext cx="5930900" cy="47106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Markov Nets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696"/>
          <a:stretch>
            <a:fillRect/>
          </a:stretch>
        </p:blipFill>
        <p:spPr>
          <a:xfrm>
            <a:off x="1416050" y="1524000"/>
            <a:ext cx="63119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Bayes</a:t>
            </a:r>
            <a:r>
              <a:rPr lang="en-US" dirty="0" smtClean="0"/>
              <a:t> Nets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Markov Nets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3987800"/>
            <a:ext cx="64897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2171700"/>
            <a:ext cx="56515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happens in </a:t>
            </a:r>
            <a:r>
              <a:rPr lang="en-US" dirty="0" err="1" smtClean="0"/>
              <a:t>BNs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524000"/>
            <a:ext cx="75946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547"/>
            <a:ext cx="8839200" cy="68486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Trails in </a:t>
            </a:r>
            <a:r>
              <a:rPr lang="en-US" dirty="0" err="1" smtClean="0"/>
              <a:t>MNs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happens in </a:t>
            </a:r>
            <a:r>
              <a:rPr lang="en-US" dirty="0" err="1" smtClean="0"/>
              <a:t>BNs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057400"/>
            <a:ext cx="76581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Independence Assumptions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13200"/>
            <a:ext cx="4254500" cy="5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5041900"/>
            <a:ext cx="48133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6108700"/>
            <a:ext cx="3098800" cy="5207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838200" y="4724400"/>
            <a:ext cx="7543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838200" y="5789612"/>
            <a:ext cx="7543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4763294" y="4838700"/>
            <a:ext cx="3581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38200" y="3810000"/>
            <a:ext cx="7543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09800" y="3200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Markov Nets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3200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Bayes</a:t>
            </a:r>
            <a:r>
              <a:rPr lang="en-US" sz="1600" dirty="0" smtClean="0"/>
              <a:t> Nets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304800" y="396240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Global </a:t>
            </a:r>
            <a:r>
              <a:rPr lang="en-US" sz="1600" dirty="0" err="1" smtClean="0"/>
              <a:t>Ind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Assumption, </a:t>
            </a:r>
            <a:r>
              <a:rPr lang="en-US" sz="1600" dirty="0" err="1" smtClean="0"/>
              <a:t>d</a:t>
            </a:r>
            <a:r>
              <a:rPr lang="en-US" sz="1600" dirty="0" smtClean="0"/>
              <a:t>-sep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-533400" y="4901624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Local </a:t>
            </a:r>
            <a:r>
              <a:rPr lang="en-US" sz="1600" dirty="0" err="1" smtClean="0"/>
              <a:t>Ind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Assumptions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-685800" y="6044624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Markov</a:t>
            </a:r>
            <a:br>
              <a:rPr lang="en-US" sz="1600" dirty="0" smtClean="0"/>
            </a:br>
            <a:r>
              <a:rPr lang="en-US" sz="1600" dirty="0" smtClean="0"/>
              <a:t>Blanket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337" y="762000"/>
            <a:ext cx="3490863" cy="2197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33CC"/>
      </a:dk1>
      <a:lt1>
        <a:srgbClr val="99CCFF"/>
      </a:lt1>
      <a:dk2>
        <a:srgbClr val="FF0000"/>
      </a:dk2>
      <a:lt2>
        <a:srgbClr val="333333"/>
      </a:lt2>
      <a:accent1>
        <a:srgbClr val="FF9900"/>
      </a:accent1>
      <a:accent2>
        <a:srgbClr val="00FFFF"/>
      </a:accent2>
      <a:accent3>
        <a:srgbClr val="CAE2FF"/>
      </a:accent3>
      <a:accent4>
        <a:srgbClr val="002AAE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HD:Applications:Office 2004 for Mac Test Drive:Templates:Presentations:Designs:Blank Presentation</Template>
  <TotalTime>4087</TotalTime>
  <Words>434</Words>
  <Application>Microsoft PowerPoint</Application>
  <PresentationFormat>On-screen Show (4:3)</PresentationFormat>
  <Paragraphs>203</Paragraphs>
  <Slides>30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Blank Presentation</vt:lpstr>
      <vt:lpstr>Default Design</vt:lpstr>
      <vt:lpstr>Pixel</vt:lpstr>
      <vt:lpstr>Adobe Photoshop Image</vt:lpstr>
      <vt:lpstr>Markov Nets</vt:lpstr>
      <vt:lpstr>Contents</vt:lpstr>
      <vt:lpstr>Semantics</vt:lpstr>
      <vt:lpstr>Semantics</vt:lpstr>
      <vt:lpstr>Semantics</vt:lpstr>
      <vt:lpstr>Semantics</vt:lpstr>
      <vt:lpstr>Slide 7</vt:lpstr>
      <vt:lpstr>Semantics</vt:lpstr>
      <vt:lpstr>Semantics</vt:lpstr>
      <vt:lpstr>Representation Theorem for Markov Networks</vt:lpstr>
      <vt:lpstr>Semantics</vt:lpstr>
      <vt:lpstr>Semantics</vt:lpstr>
      <vt:lpstr>Semantics</vt:lpstr>
      <vt:lpstr>Semantics</vt:lpstr>
      <vt:lpstr>Slide 15</vt:lpstr>
      <vt:lpstr>Metric MRFs</vt:lpstr>
      <vt:lpstr>Applications in Vision</vt:lpstr>
      <vt:lpstr>MRF nodes as pixels</vt:lpstr>
      <vt:lpstr>MRF nodes as patches</vt:lpstr>
      <vt:lpstr>Network joint probability</vt:lpstr>
      <vt:lpstr>Application</vt:lpstr>
      <vt:lpstr>Stereo</vt:lpstr>
      <vt:lpstr>Geometry Estimation</vt:lpstr>
      <vt:lpstr>Geometry Estimation</vt:lpstr>
      <vt:lpstr>HW4</vt:lpstr>
      <vt:lpstr>HW4</vt:lpstr>
      <vt:lpstr>HW4</vt:lpstr>
      <vt:lpstr>HW4</vt:lpstr>
      <vt:lpstr>Slide Credits</vt:lpstr>
      <vt:lpstr>Questions?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Segmentation, Contour tracking</dc:title>
  <dc:creator>Office 2004 Test Drive User</dc:creator>
  <cp:lastModifiedBy>Tsuhan Chen</cp:lastModifiedBy>
  <cp:revision>304</cp:revision>
  <cp:lastPrinted>2007-08-16T22:30:19Z</cp:lastPrinted>
  <dcterms:created xsi:type="dcterms:W3CDTF">2008-10-30T16:31:26Z</dcterms:created>
  <dcterms:modified xsi:type="dcterms:W3CDTF">2008-10-30T20:58:02Z</dcterms:modified>
</cp:coreProperties>
</file>