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7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Default Extension="bin" ContentType="application/vnd.openxmlformats-officedocument.presentationml.printerSettings"/>
  <Override PartName="/ppt/theme/theme4.xml" ContentType="application/vnd.openxmlformats-officedocument.them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slideMasters/slideMaster2.xml" ContentType="application/vnd.openxmlformats-officedocument.presentationml.slideMaster+xml"/>
  <Override PartName="/ppt/tags/tag1.xml" ContentType="application/vnd.openxmlformats-officedocument.presentationml.tags+xml"/>
  <Override PartName="/ppt/presentation.xml" ContentType="application/vnd.openxmlformats-officedocument.presentationml.presentation.main+xml"/>
  <Default Extension="png" ContentType="image/png"/>
  <Override PartName="/ppt/notesMasters/notesMaster1.xml" ContentType="application/vnd.openxmlformats-officedocument.presentationml.notesMaster+xml"/>
  <Default Extension="pdf" ContentType="application/pdf"/>
  <Override PartName="/docProps/core.xml" ContentType="application/vnd.openxmlformats-package.core-properties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Default Extension="xml" ContentType="application/xml"/>
  <Override PartName="/ppt/handoutMasters/handoutMaster1.xml" ContentType="application/vnd.openxmlformats-officedocument.presentationml.handoutMaster+xml"/>
  <Default Extension="jpeg" ContentType="image/jpeg"/>
  <Default Extension="rels" ContentType="application/vnd.openxmlformats-package.relationshi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63" r:id="rId1"/>
    <p:sldMasterId id="2147483675" r:id="rId2"/>
  </p:sldMasterIdLst>
  <p:notesMasterIdLst>
    <p:notesMasterId r:id="rId25"/>
  </p:notesMasterIdLst>
  <p:handoutMasterIdLst>
    <p:handoutMasterId r:id="rId26"/>
  </p:handoutMasterIdLst>
  <p:sldIdLst>
    <p:sldId id="256" r:id="rId3"/>
    <p:sldId id="333" r:id="rId4"/>
    <p:sldId id="319" r:id="rId5"/>
    <p:sldId id="320" r:id="rId6"/>
    <p:sldId id="322" r:id="rId7"/>
    <p:sldId id="321" r:id="rId8"/>
    <p:sldId id="323" r:id="rId9"/>
    <p:sldId id="324" r:id="rId10"/>
    <p:sldId id="325" r:id="rId11"/>
    <p:sldId id="334" r:id="rId12"/>
    <p:sldId id="326" r:id="rId13"/>
    <p:sldId id="327" r:id="rId14"/>
    <p:sldId id="328" r:id="rId15"/>
    <p:sldId id="312" r:id="rId16"/>
    <p:sldId id="313" r:id="rId17"/>
    <p:sldId id="314" r:id="rId18"/>
    <p:sldId id="316" r:id="rId19"/>
    <p:sldId id="315" r:id="rId20"/>
    <p:sldId id="335" r:id="rId21"/>
    <p:sldId id="331" r:id="rId22"/>
    <p:sldId id="330" r:id="rId23"/>
    <p:sldId id="332" r:id="rId2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Arial" pitchFamily="28" charset="0"/>
        <a:ea typeface="ＭＳ Ｐゴシック" pitchFamily="28" charset="-128"/>
        <a:cs typeface="ＭＳ Ｐゴシック" pitchFamily="28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2072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19" Type="http://schemas.openxmlformats.org/officeDocument/2006/relationships/slide" Target="slides/slide17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8" Type="http://schemas.openxmlformats.org/officeDocument/2006/relationships/slide" Target="slides/slide16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9B8ED-8C3D-344D-8CF9-C1DEFE51DBC2}" type="datetimeFigureOut">
              <a:rPr lang="en-US" smtClean="0"/>
              <a:pPr/>
              <a:t>10/16/08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DF77A-ADF6-2040-9102-562DC4338B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fld id="{37EA7BA0-EE7D-9E40-B903-394B03DDC9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B75129-B49D-4342-B170-F32F59F815C1}" type="slidenum">
              <a:rPr lang="en-US">
                <a:latin typeface="Arial" pitchFamily="28" charset="0"/>
                <a:ea typeface="ＭＳ Ｐゴシック" pitchFamily="28" charset="-128"/>
                <a:cs typeface="ＭＳ Ｐゴシック" pitchFamily="28" charset="-128"/>
              </a:rPr>
              <a:pPr/>
              <a:t>1</a:t>
            </a:fld>
            <a:endParaRPr lang="en-US">
              <a:latin typeface="Arial" pitchFamily="28" charset="0"/>
              <a:ea typeface="ＭＳ Ｐゴシック" pitchFamily="28" charset="-128"/>
              <a:cs typeface="ＭＳ Ｐゴシック" pitchFamily="28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pitchFamily="28" charset="0"/>
              <a:ea typeface="ＭＳ Ｐゴシック" pitchFamily="28" charset="-128"/>
              <a:cs typeface="ＭＳ Ｐゴシック" pitchFamily="2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we’re doing this, you should</a:t>
            </a:r>
            <a:r>
              <a:rPr lang="en-US" baseline="0" dirty="0" smtClean="0"/>
              <a:t> realize that this is VE happening on with a particular elimination ordering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EA7BA0-EE7D-9E40-B903-394B03DDC95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B75129-B49D-4342-B170-F32F59F815C1}" type="slidenum">
              <a:rPr lang="en-US">
                <a:latin typeface="Arial" pitchFamily="28" charset="0"/>
                <a:ea typeface="ＭＳ Ｐゴシック" pitchFamily="28" charset="-128"/>
                <a:cs typeface="ＭＳ Ｐゴシック" pitchFamily="28" charset="-128"/>
              </a:rPr>
              <a:pPr/>
              <a:t>22</a:t>
            </a:fld>
            <a:endParaRPr lang="en-US">
              <a:latin typeface="Arial" pitchFamily="28" charset="0"/>
              <a:ea typeface="ＭＳ Ｐゴシック" pitchFamily="28" charset="-128"/>
              <a:cs typeface="ＭＳ Ｐゴシック" pitchFamily="28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pitchFamily="28" charset="0"/>
              <a:ea typeface="ＭＳ Ｐゴシック" pitchFamily="28" charset="-128"/>
              <a:cs typeface="ＭＳ Ｐゴシック" pitchFamily="2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74B15-8EB6-5447-A306-87991721D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081D0-8766-3C4F-B244-787A8EB66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D1B83-3F63-5448-8FBE-A23BBAAEB5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10-708 – Carlos Guestrin 2006-2008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A1D51-9297-3945-B7FF-FB73CBC98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9D728-4B66-024A-9ED0-B5A7B4D996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2B3A2-E80E-7946-9293-5B09013B43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46030-A3D4-3E4D-BF89-58D721A86A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56AFC-7339-CB45-9A82-3FBCEA0509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19531-881C-A244-BE24-01C6CACAF6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86378-D03D-064C-8BEB-BDA02C9EFA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9C787-DB5F-414E-B5B3-4476A4758A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F614D-77D0-1D43-8C34-219AE91630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838200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AE288AF-859B-C344-8166-2455803DB3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990600"/>
            <a:ext cx="9144000" cy="546100"/>
            <a:chOff x="0" y="0"/>
            <a:chExt cx="5760" cy="344"/>
          </a:xfrm>
        </p:grpSpPr>
        <p:sp>
          <p:nvSpPr>
            <p:cNvPr id="1065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065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065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65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65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65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65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1065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65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76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513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79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US"/>
              <a:t>10-708 – Carlos Guestrin 2006-2008</a:t>
            </a:r>
          </a:p>
        </p:txBody>
      </p:sp>
      <p:sp>
        <p:nvSpPr>
          <p:cNvPr id="106514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16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Black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49D60B14-DCBA-704C-A36A-A7E7ECCB7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65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8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8" charset="2"/>
        <a:buChar char="¨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8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8" charset="2"/>
        <a:buChar char="¨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df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df"/><Relationship Id="rId3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df"/><Relationship Id="rId5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2.xml"/><Relationship Id="rId3" Type="http://schemas.openxmlformats.org/officeDocument/2006/relationships/image" Target="../media/image3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Variable Elimination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1800" dirty="0" err="1"/>
              <a:t>Dhruv</a:t>
            </a:r>
            <a:r>
              <a:rPr lang="en-US" sz="1800" dirty="0"/>
              <a:t> </a:t>
            </a:r>
            <a:r>
              <a:rPr lang="en-US" sz="1800" dirty="0" err="1"/>
              <a:t>Batra</a:t>
            </a:r>
            <a:r>
              <a:rPr lang="en-US" sz="1800" dirty="0"/>
              <a:t>,</a:t>
            </a:r>
            <a:br>
              <a:rPr lang="en-US" sz="1800" dirty="0"/>
            </a:br>
            <a:r>
              <a:rPr lang="en-US" sz="1800" dirty="0"/>
              <a:t>10-708 Recitation</a:t>
            </a:r>
          </a:p>
          <a:p>
            <a:pPr eaLnBrk="1" hangingPunct="1"/>
            <a:r>
              <a:rPr lang="en-US" sz="1800" dirty="0"/>
              <a:t>10</a:t>
            </a:r>
            <a:r>
              <a:rPr lang="en-US" sz="1800" dirty="0" smtClean="0"/>
              <a:t>/16/</a:t>
            </a:r>
            <a:r>
              <a:rPr lang="en-US" sz="1800" dirty="0"/>
              <a:t>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commonly used idea</a:t>
            </a:r>
          </a:p>
          <a:p>
            <a:endParaRPr lang="en-US" dirty="0" smtClean="0"/>
          </a:p>
          <a:p>
            <a:r>
              <a:rPr lang="en-US" dirty="0" smtClean="0"/>
              <a:t>Goal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Can forget about denominator; just renormalize when done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00200"/>
            <a:ext cx="1663700" cy="863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5900" y="1600200"/>
            <a:ext cx="1384300" cy="889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2603500"/>
            <a:ext cx="2857500" cy="825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1600" y="3581400"/>
            <a:ext cx="2235200" cy="825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do an example for general graphs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ve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244219" y="2514600"/>
            <a:ext cx="5761489" cy="4343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371600"/>
            <a:ext cx="2844800" cy="44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981200"/>
            <a:ext cx="21844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ve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8099" y="50800"/>
            <a:ext cx="9029701" cy="680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need to implement VE?</a:t>
            </a:r>
          </a:p>
          <a:p>
            <a:pPr lvl="1"/>
            <a:r>
              <a:rPr lang="en-US" dirty="0" smtClean="0"/>
              <a:t>Reuse some code from HW2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Special kind of factors: </a:t>
            </a:r>
            <a:r>
              <a:rPr lang="en-US" dirty="0" err="1" smtClean="0"/>
              <a:t>CPTs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206500" y="1489218"/>
            <a:ext cx="3281020" cy="364982"/>
            <a:chOff x="1206500" y="1489218"/>
            <a:chExt cx="3281020" cy="36498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06500" y="1524000"/>
              <a:ext cx="2832100" cy="33020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17620" y="1489218"/>
              <a:ext cx="469900" cy="317500"/>
            </a:xfrm>
            <a:prstGeom prst="rect">
              <a:avLst/>
            </a:prstGeom>
          </p:spPr>
        </p:pic>
      </p:grpSp>
      <p:pic>
        <p:nvPicPr>
          <p:cNvPr id="6" name="Picture 5" descr="tan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1828800" y="3276600"/>
            <a:ext cx="4813300" cy="242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Product</a:t>
            </a:r>
          </a:p>
          <a:p>
            <a:pPr lvl="1"/>
            <a:r>
              <a:rPr lang="en-US" dirty="0" smtClean="0"/>
              <a:t>Consider two factors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Define factor product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such that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76400"/>
            <a:ext cx="2971800" cy="3854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362200"/>
            <a:ext cx="3003085" cy="444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3145971"/>
            <a:ext cx="4648200" cy="435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Product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50" y="1447800"/>
            <a:ext cx="62611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Marginalization</a:t>
            </a:r>
          </a:p>
          <a:p>
            <a:pPr lvl="1"/>
            <a:r>
              <a:rPr lang="en-US" dirty="0" smtClean="0"/>
              <a:t>Consider a factor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Define factor marginal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such that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00200"/>
            <a:ext cx="1143000" cy="370417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524000" y="2336800"/>
            <a:ext cx="3186595" cy="482600"/>
            <a:chOff x="1524000" y="2336800"/>
            <a:chExt cx="3186595" cy="4826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0" y="2336800"/>
              <a:ext cx="844550" cy="4826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48395" y="2376006"/>
              <a:ext cx="2362200" cy="407689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0" y="3048000"/>
            <a:ext cx="2997200" cy="74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Marginalization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100" y="1536700"/>
            <a:ext cx="5003800" cy="5092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factors always distributions?</a:t>
            </a:r>
          </a:p>
          <a:p>
            <a:pPr lvl="1"/>
            <a:r>
              <a:rPr lang="en-US" dirty="0" smtClean="0"/>
              <a:t>Obviously not</a:t>
            </a:r>
          </a:p>
          <a:p>
            <a:endParaRPr lang="en-US" dirty="0" smtClean="0"/>
          </a:p>
          <a:p>
            <a:r>
              <a:rPr lang="en-US" dirty="0" smtClean="0"/>
              <a:t>Are factors produced in VE always distributions?</a:t>
            </a:r>
          </a:p>
          <a:p>
            <a:pPr lvl="1"/>
            <a:r>
              <a:rPr lang="en-US" dirty="0" smtClean="0"/>
              <a:t>Yes, always conditional distributions</a:t>
            </a:r>
          </a:p>
          <a:p>
            <a:pPr lvl="1"/>
            <a:r>
              <a:rPr lang="en-US" dirty="0" smtClean="0"/>
              <a:t>In SOME graph, not necessarily the original graph</a:t>
            </a:r>
          </a:p>
          <a:p>
            <a:pPr lvl="1"/>
            <a:r>
              <a:rPr lang="en-US" dirty="0" smtClean="0"/>
              <a:t>HW3, </a:t>
            </a:r>
            <a:r>
              <a:rPr lang="en-US" dirty="0" err="1" smtClean="0"/>
              <a:t>prob</a:t>
            </a:r>
            <a:r>
              <a:rPr lang="en-US" dirty="0" smtClean="0"/>
              <a:t> 2. Hint: read 8.3.1.3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 Elimination</a:t>
            </a:r>
          </a:p>
          <a:p>
            <a:pPr lvl="1"/>
            <a:r>
              <a:rPr lang="en-US" dirty="0" smtClean="0"/>
              <a:t>Example on chain networks</a:t>
            </a:r>
          </a:p>
          <a:p>
            <a:pPr lvl="1"/>
            <a:r>
              <a:rPr lang="en-US" dirty="0" smtClean="0"/>
              <a:t>Intuition</a:t>
            </a:r>
          </a:p>
          <a:p>
            <a:pPr lvl="1"/>
            <a:r>
              <a:rPr lang="en-US" dirty="0" smtClean="0"/>
              <a:t>Tools for VE, factor product, marginalization</a:t>
            </a:r>
          </a:p>
          <a:p>
            <a:pPr lvl="1"/>
            <a:r>
              <a:rPr lang="en-US" dirty="0" smtClean="0"/>
              <a:t>Implementation hints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need to implement VE?</a:t>
            </a:r>
          </a:p>
          <a:p>
            <a:pPr lvl="1"/>
            <a:r>
              <a:rPr lang="en-US" dirty="0" smtClean="0"/>
              <a:t>Reuse some code from HW2</a:t>
            </a:r>
          </a:p>
          <a:p>
            <a:endParaRPr lang="en-US" dirty="0" smtClean="0"/>
          </a:p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BN as an array of factors</a:t>
            </a:r>
          </a:p>
          <a:p>
            <a:pPr lvl="1"/>
            <a:r>
              <a:rPr lang="en-US" dirty="0" err="1" smtClean="0"/>
              <a:t>table_factor.m</a:t>
            </a:r>
            <a:endParaRPr lang="en-US" dirty="0" smtClean="0"/>
          </a:p>
          <a:p>
            <a:pPr lvl="1"/>
            <a:r>
              <a:rPr lang="en-US" dirty="0" err="1" smtClean="0"/>
              <a:t>assignment.m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</a:t>
            </a:r>
          </a:p>
          <a:p>
            <a:pPr lvl="1"/>
            <a:r>
              <a:rPr lang="en-US" dirty="0" err="1" smtClean="0"/>
              <a:t>multipy_factors.m</a:t>
            </a:r>
            <a:endParaRPr lang="en-US" dirty="0" smtClean="0"/>
          </a:p>
          <a:p>
            <a:pPr lvl="1"/>
            <a:r>
              <a:rPr lang="en-US" dirty="0" err="1" smtClean="0"/>
              <a:t>marginalize_factor.m</a:t>
            </a:r>
            <a:endParaRPr lang="en-US" dirty="0" smtClean="0"/>
          </a:p>
          <a:p>
            <a:pPr lvl="1"/>
            <a:r>
              <a:rPr lang="en-US" dirty="0" err="1" smtClean="0"/>
              <a:t>min_fill.m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34E9C21-71B7-D34A-A0BF-220A1BD6A896}" type="slidenum">
              <a:rPr lang="en-US">
                <a:latin typeface="Arial Black" pitchFamily="28" charset="0"/>
                <a:ea typeface="Arial" pitchFamily="28" charset="0"/>
                <a:cs typeface="Arial" pitchFamily="28" charset="0"/>
              </a:rPr>
              <a:pPr/>
              <a:t>21</a:t>
            </a:fld>
            <a:endParaRPr lang="en-US">
              <a:latin typeface="Arial Black" pitchFamily="28" charset="0"/>
              <a:ea typeface="Arial" pitchFamily="28" charset="0"/>
              <a:cs typeface="Arial" pitchFamily="28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elimination algorithm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9144000" cy="5257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Given a BN and a query </a:t>
            </a:r>
            <a:r>
              <a:rPr lang="en-US" sz="2400" dirty="0" err="1"/>
              <a:t>P(X|e</a:t>
            </a:r>
            <a:r>
              <a:rPr lang="en-US" sz="2400" dirty="0"/>
              <a:t>) </a:t>
            </a:r>
            <a:r>
              <a:rPr lang="en-US" sz="2400" dirty="0">
                <a:latin typeface="cmsy10" pitchFamily="34" charset="0"/>
              </a:rPr>
              <a:t>/</a:t>
            </a:r>
            <a:r>
              <a:rPr lang="en-US" sz="2400" dirty="0"/>
              <a:t> </a:t>
            </a:r>
            <a:r>
              <a:rPr lang="en-US" sz="2400" dirty="0" err="1"/>
              <a:t>P(X,e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Instantiate evidence </a:t>
            </a:r>
            <a:r>
              <a:rPr lang="en-US" sz="2400" b="1" dirty="0" err="1"/>
              <a:t>e</a:t>
            </a:r>
            <a:endParaRPr lang="en-US" sz="2400" b="1" dirty="0"/>
          </a:p>
          <a:p>
            <a:pPr>
              <a:lnSpc>
                <a:spcPct val="90000"/>
              </a:lnSpc>
            </a:pPr>
            <a:r>
              <a:rPr lang="en-US" sz="2400" dirty="0"/>
              <a:t>Prune non-active </a:t>
            </a:r>
            <a:r>
              <a:rPr lang="en-US" sz="2400" dirty="0" err="1"/>
              <a:t>vars</a:t>
            </a:r>
            <a:r>
              <a:rPr lang="en-US" sz="2400" dirty="0"/>
              <a:t> for {</a:t>
            </a:r>
            <a:r>
              <a:rPr lang="en-US" sz="2400" dirty="0" err="1"/>
              <a:t>X,</a:t>
            </a:r>
            <a:r>
              <a:rPr lang="en-US" sz="2400" b="1" dirty="0" err="1"/>
              <a:t>e</a:t>
            </a:r>
            <a:r>
              <a:rPr lang="en-US" sz="2400" dirty="0"/>
              <a:t>}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Choose an ordering on variables, e.g., 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Initial </a:t>
            </a:r>
            <a:r>
              <a:rPr lang="en-US" sz="2400" i="1" dirty="0"/>
              <a:t>factors </a:t>
            </a:r>
            <a:r>
              <a:rPr lang="en-US" sz="2400" dirty="0"/>
              <a:t>{f</a:t>
            </a:r>
            <a:r>
              <a:rPr lang="en-US" sz="2400" baseline="-25000" dirty="0"/>
              <a:t>1</a:t>
            </a:r>
            <a:r>
              <a:rPr lang="en-US" sz="2400" dirty="0"/>
              <a:t>,…,f</a:t>
            </a:r>
            <a:r>
              <a:rPr lang="en-US" sz="2400" baseline="-25000" dirty="0"/>
              <a:t>n</a:t>
            </a:r>
            <a:r>
              <a:rPr lang="en-US" sz="2400" dirty="0"/>
              <a:t>}: </a:t>
            </a:r>
            <a:r>
              <a:rPr lang="en-US" sz="2400" dirty="0" err="1"/>
              <a:t>f</a:t>
            </a:r>
            <a:r>
              <a:rPr lang="en-US" sz="2400" baseline="-25000" dirty="0" err="1"/>
              <a:t>i</a:t>
            </a:r>
            <a:r>
              <a:rPr lang="en-US" sz="2400" dirty="0"/>
              <a:t> = </a:t>
            </a:r>
            <a:r>
              <a:rPr lang="en-US" sz="2400" dirty="0" err="1"/>
              <a:t>P(X</a:t>
            </a:r>
            <a:r>
              <a:rPr lang="en-US" sz="2400" baseline="-25000" dirty="0" err="1"/>
              <a:t>i</a:t>
            </a:r>
            <a:r>
              <a:rPr lang="en-US" sz="2400" dirty="0" err="1"/>
              <a:t>|</a:t>
            </a:r>
            <a:r>
              <a:rPr lang="en-US" sz="2400" b="1" dirty="0" err="1"/>
              <a:t>Pa</a:t>
            </a:r>
            <a:r>
              <a:rPr lang="en-US" sz="2400" baseline="-25000" dirty="0" err="1"/>
              <a:t>Xi</a:t>
            </a:r>
            <a:r>
              <a:rPr lang="en-US" sz="2400" dirty="0"/>
              <a:t>) (CPT for X</a:t>
            </a:r>
            <a:r>
              <a:rPr lang="en-US" sz="2400" baseline="-25000" dirty="0"/>
              <a:t>i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For </a:t>
            </a:r>
            <a:r>
              <a:rPr lang="en-US" sz="2400" dirty="0" err="1"/>
              <a:t>i</a:t>
            </a:r>
            <a:r>
              <a:rPr lang="en-US" sz="2400" dirty="0"/>
              <a:t> = 1 to </a:t>
            </a:r>
            <a:r>
              <a:rPr lang="en-US" sz="2400" dirty="0" err="1"/>
              <a:t>n</a:t>
            </a:r>
            <a:r>
              <a:rPr lang="en-US" sz="2400" dirty="0"/>
              <a:t>, If X</a:t>
            </a:r>
            <a:r>
              <a:rPr lang="en-US" sz="2400" baseline="-25000" dirty="0"/>
              <a:t>i</a:t>
            </a:r>
            <a:r>
              <a:rPr lang="en-US" sz="2400" dirty="0"/>
              <a:t> </a:t>
            </a:r>
            <a:r>
              <a:rPr lang="en-US" sz="2400" dirty="0">
                <a:sym typeface="Symbol" pitchFamily="28" charset="2"/>
              </a:rPr>
              <a:t></a:t>
            </a:r>
            <a:r>
              <a:rPr lang="en-US" sz="2400" dirty="0"/>
              <a:t>{X,</a:t>
            </a:r>
            <a:r>
              <a:rPr lang="en-US" sz="2400" b="1" dirty="0"/>
              <a:t>E</a:t>
            </a:r>
            <a:r>
              <a:rPr lang="en-US" sz="2400" dirty="0"/>
              <a:t>}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Collect factors f</a:t>
            </a:r>
            <a:r>
              <a:rPr lang="en-US" sz="2000" baseline="-25000" dirty="0"/>
              <a:t>1</a:t>
            </a:r>
            <a:r>
              <a:rPr lang="en-US" sz="2000" dirty="0"/>
              <a:t>,…,</a:t>
            </a:r>
            <a:r>
              <a:rPr lang="en-US" sz="2000" dirty="0" err="1"/>
              <a:t>f</a:t>
            </a:r>
            <a:r>
              <a:rPr lang="en-US" sz="2000" baseline="-25000" dirty="0" err="1"/>
              <a:t>k</a:t>
            </a:r>
            <a:r>
              <a:rPr lang="en-US" sz="2000" dirty="0"/>
              <a:t> that include X</a:t>
            </a:r>
            <a:r>
              <a:rPr lang="en-US" sz="2000" baseline="-25000" dirty="0"/>
              <a:t>i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Generate a new factor by eliminating X</a:t>
            </a:r>
            <a:r>
              <a:rPr lang="en-US" sz="2000" baseline="-25000" dirty="0"/>
              <a:t>i</a:t>
            </a:r>
            <a:r>
              <a:rPr lang="en-US" sz="2000" dirty="0"/>
              <a:t> from these factors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Variable X</a:t>
            </a:r>
            <a:r>
              <a:rPr lang="en-US" sz="2000" baseline="-25000" dirty="0"/>
              <a:t>i</a:t>
            </a:r>
            <a:r>
              <a:rPr lang="en-US" sz="2000" dirty="0"/>
              <a:t> has been eliminated!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Normalize </a:t>
            </a:r>
            <a:r>
              <a:rPr lang="en-US" sz="2400" dirty="0" err="1"/>
              <a:t>P(X,</a:t>
            </a:r>
            <a:r>
              <a:rPr lang="en-US" sz="2400" b="1" dirty="0" err="1"/>
              <a:t>e</a:t>
            </a:r>
            <a:r>
              <a:rPr lang="en-US" sz="2400" dirty="0"/>
              <a:t>) to obtain </a:t>
            </a:r>
            <a:r>
              <a:rPr lang="en-US" sz="2400" dirty="0" err="1"/>
              <a:t>P(X|</a:t>
            </a:r>
            <a:r>
              <a:rPr lang="en-US" sz="2400" b="1" dirty="0" err="1"/>
              <a:t>e</a:t>
            </a:r>
            <a:r>
              <a:rPr lang="en-US" sz="2400" dirty="0"/>
              <a:t>)</a:t>
            </a:r>
          </a:p>
        </p:txBody>
      </p:sp>
      <p:pic>
        <p:nvPicPr>
          <p:cNvPr id="498693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4572000"/>
            <a:ext cx="2514600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2" name="Comment 12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819650" y="2109788"/>
            <a:ext cx="1430338" cy="357187"/>
          </a:xfrm>
          <a:custGeom>
            <a:avLst/>
            <a:gdLst/>
            <a:ahLst/>
            <a:cxnLst>
              <a:cxn ang="0">
                <a:pos x="156" y="809"/>
              </a:cxn>
              <a:cxn ang="0">
                <a:pos x="790" y="590"/>
              </a:cxn>
              <a:cxn ang="0">
                <a:pos x="260" y="449"/>
              </a:cxn>
              <a:cxn ang="0">
                <a:pos x="78" y="747"/>
              </a:cxn>
              <a:cxn ang="0">
                <a:pos x="208" y="992"/>
              </a:cxn>
              <a:cxn ang="0">
                <a:pos x="1395" y="404"/>
              </a:cxn>
              <a:cxn ang="0">
                <a:pos x="1266" y="400"/>
              </a:cxn>
              <a:cxn ang="0">
                <a:pos x="1374" y="724"/>
              </a:cxn>
              <a:cxn ang="0">
                <a:pos x="1528" y="478"/>
              </a:cxn>
              <a:cxn ang="0">
                <a:pos x="1768" y="392"/>
              </a:cxn>
              <a:cxn ang="0">
                <a:pos x="1718" y="729"/>
              </a:cxn>
              <a:cxn ang="0">
                <a:pos x="1676" y="809"/>
              </a:cxn>
              <a:cxn ang="0">
                <a:pos x="1857" y="298"/>
              </a:cxn>
              <a:cxn ang="0">
                <a:pos x="1877" y="472"/>
              </a:cxn>
              <a:cxn ang="0">
                <a:pos x="1737" y="545"/>
              </a:cxn>
              <a:cxn ang="0">
                <a:pos x="2294" y="51"/>
              </a:cxn>
              <a:cxn ang="0">
                <a:pos x="2239" y="531"/>
              </a:cxn>
              <a:cxn ang="0">
                <a:pos x="2045" y="391"/>
              </a:cxn>
              <a:cxn ang="0">
                <a:pos x="2334" y="489"/>
              </a:cxn>
              <a:cxn ang="0">
                <a:pos x="2327" y="717"/>
              </a:cxn>
              <a:cxn ang="0">
                <a:pos x="2312" y="757"/>
              </a:cxn>
              <a:cxn ang="0">
                <a:pos x="2336" y="298"/>
              </a:cxn>
              <a:cxn ang="0">
                <a:pos x="2616" y="553"/>
              </a:cxn>
              <a:cxn ang="0">
                <a:pos x="2499" y="699"/>
              </a:cxn>
              <a:cxn ang="0">
                <a:pos x="2764" y="680"/>
              </a:cxn>
              <a:cxn ang="0">
                <a:pos x="2680" y="446"/>
              </a:cxn>
              <a:cxn ang="0">
                <a:pos x="2898" y="636"/>
              </a:cxn>
              <a:cxn ang="0">
                <a:pos x="2864" y="709"/>
              </a:cxn>
              <a:cxn ang="0">
                <a:pos x="2979" y="592"/>
              </a:cxn>
              <a:cxn ang="0">
                <a:pos x="3107" y="674"/>
              </a:cxn>
              <a:cxn ang="0">
                <a:pos x="3492" y="675"/>
              </a:cxn>
              <a:cxn ang="0">
                <a:pos x="3272" y="702"/>
              </a:cxn>
              <a:cxn ang="0">
                <a:pos x="3618" y="717"/>
              </a:cxn>
              <a:cxn ang="0">
                <a:pos x="3709" y="755"/>
              </a:cxn>
              <a:cxn ang="0">
                <a:pos x="3926" y="311"/>
              </a:cxn>
              <a:cxn ang="0">
                <a:pos x="3969" y="694"/>
              </a:cxn>
              <a:cxn ang="0">
                <a:pos x="3958" y="831"/>
              </a:cxn>
            </a:cxnLst>
            <a:rect l="0" t="0" r="r" b="b"/>
            <a:pathLst>
              <a:path w="3972" h="993" extrusionOk="0">
                <a:moveTo>
                  <a:pt x="0" y="859"/>
                </a:moveTo>
                <a:cubicBezTo>
                  <a:pt x="41" y="857"/>
                  <a:pt x="110" y="827"/>
                  <a:pt x="156" y="809"/>
                </a:cubicBezTo>
                <a:cubicBezTo>
                  <a:pt x="264" y="767"/>
                  <a:pt x="373" y="728"/>
                  <a:pt x="483" y="692"/>
                </a:cubicBezTo>
                <a:cubicBezTo>
                  <a:pt x="585" y="658"/>
                  <a:pt x="689" y="627"/>
                  <a:pt x="790" y="590"/>
                </a:cubicBezTo>
                <a:cubicBezTo>
                  <a:pt x="832" y="574"/>
                  <a:pt x="842" y="571"/>
                  <a:pt x="865" y="555"/>
                </a:cubicBezTo>
              </a:path>
              <a:path w="3972" h="993" extrusionOk="0">
                <a:moveTo>
                  <a:pt x="260" y="449"/>
                </a:moveTo>
                <a:cubicBezTo>
                  <a:pt x="225" y="469"/>
                  <a:pt x="204" y="495"/>
                  <a:pt x="183" y="531"/>
                </a:cubicBezTo>
                <a:cubicBezTo>
                  <a:pt x="143" y="599"/>
                  <a:pt x="99" y="670"/>
                  <a:pt x="78" y="747"/>
                </a:cubicBezTo>
                <a:cubicBezTo>
                  <a:pt x="63" y="800"/>
                  <a:pt x="54" y="858"/>
                  <a:pt x="75" y="910"/>
                </a:cubicBezTo>
                <a:cubicBezTo>
                  <a:pt x="96" y="962"/>
                  <a:pt x="156" y="986"/>
                  <a:pt x="208" y="992"/>
                </a:cubicBezTo>
                <a:cubicBezTo>
                  <a:pt x="293" y="1002"/>
                  <a:pt x="363" y="966"/>
                  <a:pt x="437" y="932"/>
                </a:cubicBezTo>
              </a:path>
              <a:path w="3972" h="993" extrusionOk="0">
                <a:moveTo>
                  <a:pt x="1395" y="404"/>
                </a:moveTo>
                <a:cubicBezTo>
                  <a:pt x="1401" y="374"/>
                  <a:pt x="1403" y="374"/>
                  <a:pt x="1388" y="348"/>
                </a:cubicBezTo>
                <a:cubicBezTo>
                  <a:pt x="1339" y="341"/>
                  <a:pt x="1304" y="366"/>
                  <a:pt x="1266" y="400"/>
                </a:cubicBezTo>
                <a:cubicBezTo>
                  <a:pt x="1201" y="459"/>
                  <a:pt x="1131" y="545"/>
                  <a:pt x="1139" y="638"/>
                </a:cubicBezTo>
                <a:cubicBezTo>
                  <a:pt x="1147" y="732"/>
                  <a:pt x="1308" y="731"/>
                  <a:pt x="1374" y="724"/>
                </a:cubicBezTo>
                <a:cubicBezTo>
                  <a:pt x="1438" y="717"/>
                  <a:pt x="1525" y="697"/>
                  <a:pt x="1561" y="637"/>
                </a:cubicBezTo>
                <a:cubicBezTo>
                  <a:pt x="1591" y="587"/>
                  <a:pt x="1551" y="520"/>
                  <a:pt x="1528" y="478"/>
                </a:cubicBezTo>
                <a:cubicBezTo>
                  <a:pt x="1506" y="439"/>
                  <a:pt x="1499" y="426"/>
                  <a:pt x="1485" y="400"/>
                </a:cubicBezTo>
              </a:path>
              <a:path w="3972" h="993" extrusionOk="0">
                <a:moveTo>
                  <a:pt x="1768" y="392"/>
                </a:moveTo>
                <a:cubicBezTo>
                  <a:pt x="1757" y="444"/>
                  <a:pt x="1745" y="496"/>
                  <a:pt x="1737" y="549"/>
                </a:cubicBezTo>
                <a:cubicBezTo>
                  <a:pt x="1727" y="610"/>
                  <a:pt x="1724" y="668"/>
                  <a:pt x="1718" y="729"/>
                </a:cubicBezTo>
                <a:cubicBezTo>
                  <a:pt x="1716" y="749"/>
                  <a:pt x="1717" y="802"/>
                  <a:pt x="1704" y="819"/>
                </a:cubicBezTo>
                <a:cubicBezTo>
                  <a:pt x="1686" y="843"/>
                  <a:pt x="1682" y="822"/>
                  <a:pt x="1676" y="809"/>
                </a:cubicBezTo>
              </a:path>
              <a:path w="3972" h="993" extrusionOk="0">
                <a:moveTo>
                  <a:pt x="1715" y="339"/>
                </a:moveTo>
                <a:cubicBezTo>
                  <a:pt x="1765" y="302"/>
                  <a:pt x="1794" y="289"/>
                  <a:pt x="1857" y="298"/>
                </a:cubicBezTo>
                <a:cubicBezTo>
                  <a:pt x="1892" y="303"/>
                  <a:pt x="1936" y="322"/>
                  <a:pt x="1943" y="362"/>
                </a:cubicBezTo>
                <a:cubicBezTo>
                  <a:pt x="1951" y="409"/>
                  <a:pt x="1906" y="444"/>
                  <a:pt x="1877" y="472"/>
                </a:cubicBezTo>
                <a:cubicBezTo>
                  <a:pt x="1842" y="506"/>
                  <a:pt x="1797" y="531"/>
                  <a:pt x="1752" y="550"/>
                </a:cubicBezTo>
                <a:cubicBezTo>
                  <a:pt x="1741" y="553"/>
                  <a:pt x="1738" y="555"/>
                  <a:pt x="1737" y="545"/>
                </a:cubicBezTo>
              </a:path>
              <a:path w="3972" h="993" extrusionOk="0">
                <a:moveTo>
                  <a:pt x="2250" y="11"/>
                </a:moveTo>
                <a:cubicBezTo>
                  <a:pt x="2281" y="7"/>
                  <a:pt x="2284" y="4"/>
                  <a:pt x="2294" y="51"/>
                </a:cubicBezTo>
                <a:cubicBezTo>
                  <a:pt x="2309" y="120"/>
                  <a:pt x="2299" y="192"/>
                  <a:pt x="2289" y="261"/>
                </a:cubicBezTo>
                <a:cubicBezTo>
                  <a:pt x="2276" y="351"/>
                  <a:pt x="2263" y="443"/>
                  <a:pt x="2239" y="531"/>
                </a:cubicBezTo>
                <a:cubicBezTo>
                  <a:pt x="2223" y="589"/>
                  <a:pt x="2217" y="653"/>
                  <a:pt x="2171" y="693"/>
                </a:cubicBezTo>
              </a:path>
              <a:path w="3972" h="993" extrusionOk="0">
                <a:moveTo>
                  <a:pt x="2045" y="391"/>
                </a:moveTo>
                <a:cubicBezTo>
                  <a:pt x="2090" y="373"/>
                  <a:pt x="2122" y="372"/>
                  <a:pt x="2169" y="390"/>
                </a:cubicBezTo>
                <a:cubicBezTo>
                  <a:pt x="2229" y="413"/>
                  <a:pt x="2289" y="442"/>
                  <a:pt x="2334" y="489"/>
                </a:cubicBezTo>
                <a:cubicBezTo>
                  <a:pt x="2377" y="533"/>
                  <a:pt x="2387" y="560"/>
                  <a:pt x="2378" y="621"/>
                </a:cubicBezTo>
                <a:cubicBezTo>
                  <a:pt x="2372" y="658"/>
                  <a:pt x="2346" y="687"/>
                  <a:pt x="2327" y="717"/>
                </a:cubicBezTo>
                <a:cubicBezTo>
                  <a:pt x="2321" y="727"/>
                  <a:pt x="2285" y="762"/>
                  <a:pt x="2304" y="768"/>
                </a:cubicBezTo>
                <a:cubicBezTo>
                  <a:pt x="2307" y="764"/>
                  <a:pt x="2309" y="761"/>
                  <a:pt x="2312" y="757"/>
                </a:cubicBezTo>
              </a:path>
              <a:path w="3972" h="993" extrusionOk="0">
                <a:moveTo>
                  <a:pt x="2417" y="342"/>
                </a:moveTo>
                <a:cubicBezTo>
                  <a:pt x="2390" y="326"/>
                  <a:pt x="2363" y="312"/>
                  <a:pt x="2336" y="298"/>
                </a:cubicBezTo>
                <a:cubicBezTo>
                  <a:pt x="2352" y="299"/>
                  <a:pt x="2366" y="302"/>
                  <a:pt x="2382" y="305"/>
                </a:cubicBezTo>
              </a:path>
              <a:path w="3972" h="993" extrusionOk="0">
                <a:moveTo>
                  <a:pt x="2616" y="553"/>
                </a:moveTo>
                <a:cubicBezTo>
                  <a:pt x="2578" y="590"/>
                  <a:pt x="2530" y="624"/>
                  <a:pt x="2502" y="670"/>
                </a:cubicBezTo>
                <a:cubicBezTo>
                  <a:pt x="2499" y="684"/>
                  <a:pt x="2498" y="689"/>
                  <a:pt x="2499" y="699"/>
                </a:cubicBezTo>
                <a:cubicBezTo>
                  <a:pt x="2530" y="739"/>
                  <a:pt x="2550" y="734"/>
                  <a:pt x="2606" y="731"/>
                </a:cubicBezTo>
                <a:cubicBezTo>
                  <a:pt x="2662" y="728"/>
                  <a:pt x="2718" y="713"/>
                  <a:pt x="2764" y="680"/>
                </a:cubicBezTo>
                <a:cubicBezTo>
                  <a:pt x="2804" y="651"/>
                  <a:pt x="2840" y="603"/>
                  <a:pt x="2820" y="551"/>
                </a:cubicBezTo>
                <a:cubicBezTo>
                  <a:pt x="2798" y="495"/>
                  <a:pt x="2733" y="464"/>
                  <a:pt x="2680" y="446"/>
                </a:cubicBezTo>
                <a:cubicBezTo>
                  <a:pt x="2649" y="436"/>
                  <a:pt x="2622" y="435"/>
                  <a:pt x="2591" y="438"/>
                </a:cubicBezTo>
              </a:path>
              <a:path w="3972" h="993" extrusionOk="0">
                <a:moveTo>
                  <a:pt x="2898" y="636"/>
                </a:moveTo>
                <a:cubicBezTo>
                  <a:pt x="2891" y="659"/>
                  <a:pt x="2884" y="681"/>
                  <a:pt x="2870" y="702"/>
                </a:cubicBezTo>
                <a:cubicBezTo>
                  <a:pt x="2868" y="704"/>
                  <a:pt x="2866" y="707"/>
                  <a:pt x="2864" y="709"/>
                </a:cubicBezTo>
                <a:cubicBezTo>
                  <a:pt x="2865" y="694"/>
                  <a:pt x="2866" y="685"/>
                  <a:pt x="2876" y="672"/>
                </a:cubicBezTo>
                <a:cubicBezTo>
                  <a:pt x="2902" y="637"/>
                  <a:pt x="2936" y="603"/>
                  <a:pt x="2979" y="592"/>
                </a:cubicBezTo>
                <a:cubicBezTo>
                  <a:pt x="3010" y="584"/>
                  <a:pt x="3040" y="588"/>
                  <a:pt x="3066" y="605"/>
                </a:cubicBezTo>
                <a:cubicBezTo>
                  <a:pt x="3092" y="622"/>
                  <a:pt x="3100" y="645"/>
                  <a:pt x="3107" y="674"/>
                </a:cubicBezTo>
                <a:cubicBezTo>
                  <a:pt x="3113" y="698"/>
                  <a:pt x="3115" y="714"/>
                  <a:pt x="3130" y="733"/>
                </a:cubicBezTo>
              </a:path>
              <a:path w="3972" h="993" extrusionOk="0">
                <a:moveTo>
                  <a:pt x="3492" y="675"/>
                </a:moveTo>
                <a:cubicBezTo>
                  <a:pt x="3454" y="660"/>
                  <a:pt x="3412" y="661"/>
                  <a:pt x="3372" y="668"/>
                </a:cubicBezTo>
                <a:cubicBezTo>
                  <a:pt x="3334" y="675"/>
                  <a:pt x="3304" y="682"/>
                  <a:pt x="3272" y="702"/>
                </a:cubicBezTo>
                <a:cubicBezTo>
                  <a:pt x="3313" y="716"/>
                  <a:pt x="3349" y="707"/>
                  <a:pt x="3392" y="705"/>
                </a:cubicBezTo>
                <a:cubicBezTo>
                  <a:pt x="3465" y="702"/>
                  <a:pt x="3548" y="694"/>
                  <a:pt x="3618" y="717"/>
                </a:cubicBezTo>
                <a:cubicBezTo>
                  <a:pt x="3640" y="724"/>
                  <a:pt x="3657" y="740"/>
                  <a:pt x="3674" y="756"/>
                </a:cubicBezTo>
                <a:cubicBezTo>
                  <a:pt x="3692" y="772"/>
                  <a:pt x="3679" y="769"/>
                  <a:pt x="3709" y="755"/>
                </a:cubicBezTo>
              </a:path>
              <a:path w="3972" h="993" extrusionOk="0">
                <a:moveTo>
                  <a:pt x="3904" y="288"/>
                </a:moveTo>
                <a:cubicBezTo>
                  <a:pt x="3921" y="275"/>
                  <a:pt x="3920" y="283"/>
                  <a:pt x="3926" y="311"/>
                </a:cubicBezTo>
                <a:cubicBezTo>
                  <a:pt x="3936" y="359"/>
                  <a:pt x="3950" y="407"/>
                  <a:pt x="3957" y="456"/>
                </a:cubicBezTo>
                <a:cubicBezTo>
                  <a:pt x="3968" y="533"/>
                  <a:pt x="3977" y="616"/>
                  <a:pt x="3969" y="694"/>
                </a:cubicBezTo>
                <a:cubicBezTo>
                  <a:pt x="3965" y="734"/>
                  <a:pt x="3963" y="773"/>
                  <a:pt x="3960" y="814"/>
                </a:cubicBezTo>
                <a:cubicBezTo>
                  <a:pt x="3959" y="820"/>
                  <a:pt x="3959" y="825"/>
                  <a:pt x="3958" y="831"/>
                </a:cubicBezTo>
              </a:path>
            </a:pathLst>
          </a:custGeom>
          <a:noFill/>
          <a:ln w="19050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1" grpId="0" build="p"/>
      <p:bldP spid="256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Goal: Need all </a:t>
            </a:r>
            <a:r>
              <a:rPr lang="en-US" dirty="0" err="1" smtClean="0"/>
              <a:t>marginals</a:t>
            </a:r>
            <a:r>
              <a:rPr lang="en-US" dirty="0" smtClean="0"/>
              <a:t> P(X)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295400"/>
            <a:ext cx="4260850" cy="746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Naïve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384300"/>
            <a:ext cx="5334000" cy="5473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little smarter solution: Phased Computation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General Chains: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Why is this better?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vs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What’s the intuition?</a:t>
            </a:r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47800"/>
            <a:ext cx="3048000" cy="673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2300" y="2133600"/>
            <a:ext cx="3060700" cy="685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3530600"/>
            <a:ext cx="3860800" cy="736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5092700"/>
            <a:ext cx="1626644" cy="69850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3962400" y="5016500"/>
            <a:ext cx="1449189" cy="713411"/>
            <a:chOff x="3962400" y="5514012"/>
            <a:chExt cx="1449189" cy="713411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62400" y="5605124"/>
              <a:ext cx="1449189" cy="622299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37215" y="5514012"/>
              <a:ext cx="723900" cy="6731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lot of structure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384300"/>
            <a:ext cx="5334000" cy="54737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 bwMode="auto">
          <a:xfrm>
            <a:off x="2133600" y="1371600"/>
            <a:ext cx="2667000" cy="685800"/>
          </a:xfrm>
          <a:prstGeom prst="roundRect">
            <a:avLst/>
          </a:prstGeom>
          <a:noFill/>
          <a:ln w="508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133600" y="2057400"/>
            <a:ext cx="2667000" cy="609600"/>
          </a:xfrm>
          <a:prstGeom prst="roundRect">
            <a:avLst/>
          </a:prstGeom>
          <a:noFill/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133600" y="2667000"/>
            <a:ext cx="2667000" cy="609600"/>
          </a:xfrm>
          <a:prstGeom prst="roundRect">
            <a:avLst/>
          </a:prstGeom>
          <a:noFill/>
          <a:ln w="508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133600" y="3305138"/>
            <a:ext cx="2667000" cy="609600"/>
          </a:xfrm>
          <a:prstGeom prst="roundRect">
            <a:avLst/>
          </a:prstGeom>
          <a:noFill/>
          <a:ln w="508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91729" y="1714500"/>
            <a:ext cx="1941871" cy="1257300"/>
            <a:chOff x="191729" y="1714500"/>
            <a:chExt cx="1941871" cy="125730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1729" y="1739900"/>
              <a:ext cx="951271" cy="546100"/>
            </a:xfrm>
            <a:prstGeom prst="rect">
              <a:avLst/>
            </a:prstGeom>
          </p:spPr>
        </p:pic>
        <p:cxnSp>
          <p:nvCxnSpPr>
            <p:cNvPr id="16" name="Straight Arrow Connector 15"/>
            <p:cNvCxnSpPr>
              <a:endCxn id="7" idx="1"/>
            </p:cNvCxnSpPr>
            <p:nvPr/>
          </p:nvCxnSpPr>
          <p:spPr bwMode="auto">
            <a:xfrm flipV="1">
              <a:off x="1143000" y="1714500"/>
              <a:ext cx="990600" cy="3429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endCxn id="11" idx="1"/>
            </p:cNvCxnSpPr>
            <p:nvPr/>
          </p:nvCxnSpPr>
          <p:spPr bwMode="auto">
            <a:xfrm>
              <a:off x="1143000" y="2057400"/>
              <a:ext cx="990600" cy="9144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172569" y="2362200"/>
            <a:ext cx="1961031" cy="1247738"/>
            <a:chOff x="172569" y="2362200"/>
            <a:chExt cx="1961031" cy="1247738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2569" y="2590799"/>
              <a:ext cx="894231" cy="533401"/>
            </a:xfrm>
            <a:prstGeom prst="rect">
              <a:avLst/>
            </a:prstGeom>
          </p:spPr>
        </p:pic>
        <p:cxnSp>
          <p:nvCxnSpPr>
            <p:cNvPr id="20" name="Straight Arrow Connector 19"/>
            <p:cNvCxnSpPr>
              <a:stCxn id="14" idx="3"/>
              <a:endCxn id="8" idx="1"/>
            </p:cNvCxnSpPr>
            <p:nvPr/>
          </p:nvCxnSpPr>
          <p:spPr bwMode="auto">
            <a:xfrm flipV="1">
              <a:off x="1066800" y="2362200"/>
              <a:ext cx="1066800" cy="49530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4" idx="3"/>
              <a:endCxn id="12" idx="1"/>
            </p:cNvCxnSpPr>
            <p:nvPr/>
          </p:nvCxnSpPr>
          <p:spPr bwMode="auto">
            <a:xfrm>
              <a:off x="1066800" y="2857500"/>
              <a:ext cx="1066800" cy="75243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cache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300" y="1974850"/>
            <a:ext cx="3924300" cy="29083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438400" y="2029788"/>
            <a:ext cx="2514600" cy="2161212"/>
            <a:chOff x="2438400" y="2029788"/>
            <a:chExt cx="2514600" cy="2161212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2438400" y="2029788"/>
              <a:ext cx="2514600" cy="602430"/>
            </a:xfrm>
            <a:prstGeom prst="roundRect">
              <a:avLst/>
            </a:prstGeom>
            <a:noFill/>
            <a:ln w="508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2438400" y="3588570"/>
              <a:ext cx="2514600" cy="602430"/>
            </a:xfrm>
            <a:prstGeom prst="roundRect">
              <a:avLst/>
            </a:prstGeom>
            <a:noFill/>
            <a:ln w="508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38400" y="2667000"/>
            <a:ext cx="2514600" cy="2133600"/>
            <a:chOff x="2438400" y="2667000"/>
            <a:chExt cx="2514600" cy="213360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438400" y="2667000"/>
              <a:ext cx="2514600" cy="602430"/>
            </a:xfrm>
            <a:prstGeom prst="roundRect">
              <a:avLst/>
            </a:prstGeom>
            <a:noFill/>
            <a:ln w="508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2438400" y="4198170"/>
              <a:ext cx="2514600" cy="602430"/>
            </a:xfrm>
            <a:prstGeom prst="roundRect">
              <a:avLst/>
            </a:prstGeom>
            <a:noFill/>
            <a:ln w="508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33400" y="2331003"/>
            <a:ext cx="1905000" cy="1558782"/>
            <a:chOff x="533400" y="2331003"/>
            <a:chExt cx="1905000" cy="155878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3400" y="2463800"/>
              <a:ext cx="749300" cy="431800"/>
            </a:xfrm>
            <a:prstGeom prst="rect">
              <a:avLst/>
            </a:prstGeom>
          </p:spPr>
        </p:pic>
        <p:cxnSp>
          <p:nvCxnSpPr>
            <p:cNvPr id="14" name="Straight Arrow Connector 13"/>
            <p:cNvCxnSpPr>
              <a:stCxn id="12" idx="3"/>
              <a:endCxn id="6" idx="1"/>
            </p:cNvCxnSpPr>
            <p:nvPr/>
          </p:nvCxnSpPr>
          <p:spPr bwMode="auto">
            <a:xfrm flipV="1">
              <a:off x="1282700" y="2331003"/>
              <a:ext cx="1155700" cy="34869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>
              <a:stCxn id="12" idx="3"/>
              <a:endCxn id="7" idx="1"/>
            </p:cNvCxnSpPr>
            <p:nvPr/>
          </p:nvCxnSpPr>
          <p:spPr bwMode="auto">
            <a:xfrm>
              <a:off x="1282700" y="2679700"/>
              <a:ext cx="1155700" cy="1210085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609600" y="2968215"/>
            <a:ext cx="1828800" cy="1531170"/>
            <a:chOff x="609600" y="2968215"/>
            <a:chExt cx="1828800" cy="153117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9600" y="3594100"/>
              <a:ext cx="762000" cy="444500"/>
            </a:xfrm>
            <a:prstGeom prst="rect">
              <a:avLst/>
            </a:prstGeom>
          </p:spPr>
        </p:pic>
        <p:cxnSp>
          <p:nvCxnSpPr>
            <p:cNvPr id="20" name="Straight Arrow Connector 19"/>
            <p:cNvCxnSpPr>
              <a:stCxn id="13" idx="3"/>
              <a:endCxn id="8" idx="1"/>
            </p:cNvCxnSpPr>
            <p:nvPr/>
          </p:nvCxnSpPr>
          <p:spPr bwMode="auto">
            <a:xfrm flipV="1">
              <a:off x="1371600" y="2968215"/>
              <a:ext cx="1066800" cy="848135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13" idx="3"/>
              <a:endCxn id="9" idx="1"/>
            </p:cNvCxnSpPr>
            <p:nvPr/>
          </p:nvCxnSpPr>
          <p:spPr bwMode="auto">
            <a:xfrm>
              <a:off x="1371600" y="3816350"/>
              <a:ext cx="1066800" cy="683035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cache again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806" y="2209800"/>
            <a:ext cx="3166944" cy="2070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5740400"/>
            <a:ext cx="5359400" cy="88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Intuitions from this process</a:t>
            </a:r>
          </a:p>
          <a:p>
            <a:pPr lvl="1"/>
            <a:r>
              <a:rPr lang="en-US" dirty="0" smtClean="0"/>
              <a:t>Group common things/terms/</a:t>
            </a:r>
            <a:r>
              <a:rPr lang="en-US" dirty="0" smtClean="0"/>
              <a:t>factors based on scope</a:t>
            </a:r>
          </a:p>
          <a:p>
            <a:pPr lvl="1"/>
            <a:r>
              <a:rPr lang="en-US" dirty="0" smtClean="0"/>
              <a:t>Dynamic programming ideas: cache computations</a:t>
            </a:r>
          </a:p>
          <a:p>
            <a:endParaRPr lang="en-US" dirty="0" smtClean="0"/>
          </a:p>
          <a:p>
            <a:r>
              <a:rPr lang="en-US" dirty="0" smtClean="0"/>
              <a:t>VE extends/formalizes these intuitions to general graphs</a:t>
            </a:r>
          </a:p>
          <a:p>
            <a:pPr lvl="1"/>
            <a:r>
              <a:rPr lang="en-US" dirty="0" smtClean="0"/>
              <a:t>but separates the elimination ordering from the process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SOURCE" val="\documentclass{slides}\pagestyle{empty}&#10;\begin{document}&#10;\[&#10;g = \sum_{X_i} \prod_{j=1}^k f_j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844"/>
  <p:tag name="BOXHEIGHT" val="320"/>
  <p:tag name="BOXFONT" val="10"/>
  <p:tag name="BOXWRAP" val="False"/>
  <p:tag name="WORKAROUNDTRANSPARENCYBUG" val="False"/>
  <p:tag name="ALLOWFONTSUBSTITUTION" val="False"/>
  <p:tag name="BITMAPFORMAT" val="pngmono"/>
  <p:tag name="ORIGWIDTH" val="125"/>
  <p:tag name="PICTUREFILESIZE" val="952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HD:Applications:Office 2004 for Mac Test Drive:Templates:Presentations:Designs:Blank Presentation</Template>
  <TotalTime>3820</TotalTime>
  <Words>445</Words>
  <Application>Microsoft PowerPoint</Application>
  <PresentationFormat>On-screen Show (4:3)</PresentationFormat>
  <Paragraphs>128</Paragraphs>
  <Slides>22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Blank Presentation</vt:lpstr>
      <vt:lpstr>Pixel</vt:lpstr>
      <vt:lpstr>Variable Elimination</vt:lpstr>
      <vt:lpstr>Overview</vt:lpstr>
      <vt:lpstr>Chain Networks</vt:lpstr>
      <vt:lpstr>Chain Networks</vt:lpstr>
      <vt:lpstr>Chain Networks</vt:lpstr>
      <vt:lpstr>Chain Networks</vt:lpstr>
      <vt:lpstr>Chain Networks</vt:lpstr>
      <vt:lpstr>Chain Networks</vt:lpstr>
      <vt:lpstr>Chain Networks</vt:lpstr>
      <vt:lpstr>Another Idea</vt:lpstr>
      <vt:lpstr>Example</vt:lpstr>
      <vt:lpstr>Slide 12</vt:lpstr>
      <vt:lpstr>Implementing VE</vt:lpstr>
      <vt:lpstr>Tools for VE</vt:lpstr>
      <vt:lpstr>Operations on Factors</vt:lpstr>
      <vt:lpstr>Operations on Factors</vt:lpstr>
      <vt:lpstr>Operations on Factors</vt:lpstr>
      <vt:lpstr>Operations on Factors</vt:lpstr>
      <vt:lpstr>Factors</vt:lpstr>
      <vt:lpstr>Implementing VE</vt:lpstr>
      <vt:lpstr>Variable elimination algorithm</vt:lpstr>
      <vt:lpstr>Questions?</vt:lpstr>
    </vt:vector>
  </TitlesOfParts>
  <Company>Office 2004 Test Drive User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Segmentation, Contour tracking</dc:title>
  <dc:creator>Office 2004 Test Drive User</dc:creator>
  <cp:lastModifiedBy>Admin</cp:lastModifiedBy>
  <cp:revision>286</cp:revision>
  <cp:lastPrinted>2007-08-16T22:30:19Z</cp:lastPrinted>
  <dcterms:created xsi:type="dcterms:W3CDTF">2008-10-16T20:44:01Z</dcterms:created>
  <dcterms:modified xsi:type="dcterms:W3CDTF">2008-10-16T20:52:03Z</dcterms:modified>
</cp:coreProperties>
</file>