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261" r:id="rId3"/>
    <p:sldId id="271" r:id="rId4"/>
    <p:sldId id="304" r:id="rId5"/>
    <p:sldId id="269" r:id="rId6"/>
    <p:sldId id="315" r:id="rId7"/>
    <p:sldId id="270" r:id="rId8"/>
    <p:sldId id="272" r:id="rId9"/>
    <p:sldId id="280" r:id="rId10"/>
    <p:sldId id="297" r:id="rId11"/>
    <p:sldId id="312" r:id="rId12"/>
    <p:sldId id="298" r:id="rId13"/>
    <p:sldId id="302" r:id="rId14"/>
    <p:sldId id="313" r:id="rId15"/>
    <p:sldId id="307" r:id="rId16"/>
    <p:sldId id="283" r:id="rId17"/>
    <p:sldId id="290" r:id="rId18"/>
    <p:sldId id="291" r:id="rId19"/>
    <p:sldId id="286" r:id="rId20"/>
    <p:sldId id="287" r:id="rId21"/>
    <p:sldId id="305" r:id="rId22"/>
    <p:sldId id="292" r:id="rId23"/>
    <p:sldId id="267" r:id="rId24"/>
    <p:sldId id="314" r:id="rId25"/>
  </p:sldIdLst>
  <p:sldSz cx="9144000" cy="6858000" type="screen4x3"/>
  <p:notesSz cx="7162800" cy="94488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8000"/>
    <a:srgbClr val="FF3399"/>
    <a:srgbClr val="FF5050"/>
    <a:srgbClr val="FF3300"/>
    <a:srgbClr val="CCFF33"/>
    <a:srgbClr val="FFFF00"/>
    <a:srgbClr val="FFCC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2" autoAdjust="0"/>
    <p:restoredTop sz="92321" autoAdjust="0"/>
  </p:normalViewPr>
  <p:slideViewPr>
    <p:cSldViewPr snapToGrid="0">
      <p:cViewPr>
        <p:scale>
          <a:sx n="70" d="100"/>
          <a:sy n="70" d="100"/>
        </p:scale>
        <p:origin x="-159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514" y="-84"/>
      </p:cViewPr>
      <p:guideLst>
        <p:guide orient="horz" pos="2976"/>
        <p:guide pos="22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5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4" tIns="47453" rIns="94904" bIns="47453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9238" y="0"/>
            <a:ext cx="31035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4" tIns="47453" rIns="94904" bIns="47453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1035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4" tIns="47453" rIns="94904" bIns="47453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9238" y="8975725"/>
            <a:ext cx="31035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4" tIns="47453" rIns="94904" bIns="47453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/>
            </a:lvl1pPr>
          </a:lstStyle>
          <a:p>
            <a:fld id="{CFE3D8C1-5E5F-476E-B5DD-4CD29FBDBA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06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32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2" tIns="46931" rIns="93862" bIns="46931" numCol="1" anchor="t" anchorCtr="0" compatLnSpc="1">
            <a:prstTxWarp prst="textNoShape">
              <a:avLst/>
            </a:prstTxWarp>
          </a:bodyPr>
          <a:lstStyle>
            <a:lvl1pPr defTabSz="938213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86225" y="0"/>
            <a:ext cx="30638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2" tIns="46931" rIns="93862" bIns="46931" numCol="1" anchor="t" anchorCtr="0" compatLnSpc="1">
            <a:prstTxWarp prst="textNoShape">
              <a:avLst/>
            </a:prstTxWarp>
          </a:bodyPr>
          <a:lstStyle>
            <a:lvl1pPr algn="r" defTabSz="938213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1675"/>
            <a:ext cx="4783138" cy="3587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522788"/>
            <a:ext cx="5264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2" tIns="46931" rIns="93862" bIns="469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67788"/>
            <a:ext cx="31432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2" tIns="46931" rIns="93862" bIns="46931" numCol="1" anchor="b" anchorCtr="0" compatLnSpc="1">
            <a:prstTxWarp prst="textNoShape">
              <a:avLst/>
            </a:prstTxWarp>
          </a:bodyPr>
          <a:lstStyle>
            <a:lvl1pPr defTabSz="938213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86225" y="8967788"/>
            <a:ext cx="30638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62" tIns="46931" rIns="93862" bIns="46931" numCol="1" anchor="b" anchorCtr="0" compatLnSpc="1">
            <a:prstTxWarp prst="textNoShape">
              <a:avLst/>
            </a:prstTxWarp>
          </a:bodyPr>
          <a:lstStyle>
            <a:lvl1pPr algn="r" defTabSz="938213">
              <a:spcBef>
                <a:spcPct val="0"/>
              </a:spcBef>
              <a:defRPr sz="1200"/>
            </a:lvl1pPr>
          </a:lstStyle>
          <a:p>
            <a:fld id="{3E96446B-ABE1-4ED4-8873-79E79C0C06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10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446B-ABE1-4ED4-8873-79E79C0C06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446B-ABE1-4ED4-8873-79E79C0C06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446B-ABE1-4ED4-8873-79E79C0C06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446B-ABE1-4ED4-8873-79E79C0C06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3pPr>
              <a:defRPr sz="2000"/>
            </a:lvl3pPr>
            <a:lvl4pPr>
              <a:buClr>
                <a:srgbClr val="C00000"/>
              </a:buClr>
              <a:defRPr sz="1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2940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14842-4E06-4B3C-81B6-6A4E012D5F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ü"/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DATA\desktops\papers\09_icra\talk\movies\forest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DATA\desktops\papers\09_icra\talk\movies\labeled.m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ovies/video_surface.avi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42672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Onboard Contextual Classification of 3-D Point Clouds with Learned High-order Markov Random Fields</a:t>
            </a:r>
            <a:r>
              <a:rPr lang="en-US" sz="2400" dirty="0" smtClean="0">
                <a:solidFill>
                  <a:schemeClr val="accent6"/>
                </a:solidFill>
              </a:rPr>
              <a:t/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/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/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s-ES" sz="2400" b="1" u="sng" dirty="0" smtClean="0">
                <a:solidFill>
                  <a:schemeClr val="tx1"/>
                </a:solidFill>
              </a:rPr>
              <a:t>Daniel Munoz</a:t>
            </a:r>
            <a:r>
              <a:rPr lang="es-ES" sz="2400" b="1" dirty="0" smtClean="0">
                <a:solidFill>
                  <a:schemeClr val="tx1"/>
                </a:solidFill>
              </a:rPr>
              <a:t>         Nicolas Vandapel         Martial Hebert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9" descr="header1_robohof"/>
          <p:cNvPicPr>
            <a:picLocks noChangeAspect="1" noChangeArrowheads="1"/>
          </p:cNvPicPr>
          <p:nvPr/>
        </p:nvPicPr>
        <p:blipFill>
          <a:blip r:embed="rId3" cstate="print"/>
          <a:srcRect l="2702" t="20204" r="24324" b="18414"/>
          <a:stretch>
            <a:fillRect/>
          </a:stretch>
        </p:blipFill>
        <p:spPr bwMode="auto">
          <a:xfrm>
            <a:off x="2260599" y="4914901"/>
            <a:ext cx="4546601" cy="8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introduction</a:t>
            </a:r>
          </a:p>
          <a:p>
            <a:r>
              <a:rPr lang="en-US" dirty="0" smtClean="0"/>
              <a:t>Contributions</a:t>
            </a:r>
          </a:p>
          <a:p>
            <a:r>
              <a:rPr lang="en-US" dirty="0" smtClean="0"/>
              <a:t>Onboard experiments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 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r>
              <a:rPr lang="en-US" dirty="0" smtClean="0"/>
              <a:t>Local classifiers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49533"/>
          <a:stretch>
            <a:fillRect/>
          </a:stretch>
        </p:blipFill>
        <p:spPr bwMode="auto">
          <a:xfrm>
            <a:off x="1981200" y="3233737"/>
            <a:ext cx="2057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4122738" y="1770062"/>
            <a:ext cx="360362" cy="360363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4843463" y="977900"/>
            <a:ext cx="360362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346700" y="1770062"/>
            <a:ext cx="360363" cy="36036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067425" y="977900"/>
            <a:ext cx="360363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565900" y="1781174"/>
            <a:ext cx="360363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196137" y="998537"/>
            <a:ext cx="360363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02300" y="1854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/>
              <a:t>y</a:t>
            </a:r>
            <a:r>
              <a:rPr lang="en-US" sz="2600" i="1" baseline="-25000" dirty="0" err="1" smtClean="0"/>
              <a:t>i</a:t>
            </a:r>
            <a:endParaRPr lang="en-US" sz="2600" i="1" baseline="-250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3266661" y="3315805"/>
            <a:ext cx="838200" cy="609600"/>
          </a:xfrm>
          <a:prstGeom prst="roundRect">
            <a:avLst/>
          </a:prstGeom>
          <a:solidFill>
            <a:srgbClr val="3333CC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08" y="1600752"/>
            <a:ext cx="2000250" cy="438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3446463" y="2540000"/>
            <a:ext cx="360362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670425" y="2540000"/>
            <a:ext cx="360363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5824537" y="2560637"/>
            <a:ext cx="360363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7" descr="new_label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31" y="2096277"/>
            <a:ext cx="2330269" cy="4070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 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r>
              <a:rPr lang="en-US" dirty="0" smtClean="0"/>
              <a:t>Local classifiers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4122738" y="1770062"/>
            <a:ext cx="360362" cy="36036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4843463" y="977900"/>
            <a:ext cx="360362" cy="36036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346700" y="1770062"/>
            <a:ext cx="360363" cy="36036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067425" y="977900"/>
            <a:ext cx="360363" cy="36036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565900" y="1781174"/>
            <a:ext cx="360363" cy="36036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196137" y="998537"/>
            <a:ext cx="360363" cy="36036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02300" y="1854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latin typeface="+mn-lt"/>
                <a:cs typeface="Candara"/>
              </a:rPr>
              <a:t>l</a:t>
            </a:r>
            <a:r>
              <a:rPr lang="en-US" sz="2600" i="1" baseline="-25000" dirty="0" smtClean="0"/>
              <a:t>1</a:t>
            </a:r>
            <a:endParaRPr lang="en-US" sz="2600" i="1" baseline="-25000" dirty="0"/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08" y="1600752"/>
            <a:ext cx="2000250" cy="438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3446463" y="2540000"/>
            <a:ext cx="360362" cy="36036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670425" y="2540000"/>
            <a:ext cx="360363" cy="36036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5824537" y="2560637"/>
            <a:ext cx="360363" cy="36036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27" descr="new_labe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31" y="2096277"/>
            <a:ext cx="2330269" cy="40703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72200" y="28067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>
                <a:latin typeface="+mn-lt"/>
                <a:cs typeface="Candara"/>
              </a:rPr>
              <a:t>l</a:t>
            </a:r>
            <a:r>
              <a:rPr lang="en-US" sz="2600" i="1" baseline="-25000" dirty="0" err="1" smtClean="0"/>
              <a:t>K</a:t>
            </a:r>
            <a:endParaRPr lang="en-US" sz="2600" i="1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4914900" y="28067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>
                <a:latin typeface="+mn-lt"/>
                <a:cs typeface="Candara"/>
              </a:rPr>
              <a:t>l</a:t>
            </a:r>
            <a:r>
              <a:rPr lang="en-US" sz="2600" i="1" baseline="-25000" dirty="0" err="1" smtClean="0"/>
              <a:t>K</a:t>
            </a:r>
            <a:endParaRPr lang="en-US" sz="2600" i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721100" y="28067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>
                <a:latin typeface="+mn-lt"/>
                <a:cs typeface="Candara"/>
              </a:rPr>
              <a:t>l</a:t>
            </a:r>
            <a:r>
              <a:rPr lang="en-US" sz="2600" i="1" baseline="-25000" dirty="0" err="1" smtClean="0"/>
              <a:t>K</a:t>
            </a:r>
            <a:endParaRPr lang="en-US" sz="2600" i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7493000" y="11938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>
                <a:latin typeface="+mn-lt"/>
                <a:cs typeface="Candara"/>
              </a:rPr>
              <a:t>l</a:t>
            </a:r>
            <a:r>
              <a:rPr lang="en-US" sz="2600" i="1" baseline="-25000" dirty="0" err="1" smtClean="0"/>
              <a:t>K</a:t>
            </a:r>
            <a:endParaRPr lang="en-US" sz="2600" i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273800" y="11938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>
                <a:latin typeface="+mn-lt"/>
                <a:cs typeface="Candara"/>
              </a:rPr>
              <a:t>l</a:t>
            </a:r>
            <a:r>
              <a:rPr lang="en-US" sz="2600" i="1" baseline="-25000" dirty="0" err="1" smtClean="0"/>
              <a:t>K</a:t>
            </a:r>
            <a:endParaRPr lang="en-US" sz="2600" i="1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5080000" y="11938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>
                <a:latin typeface="+mn-lt"/>
                <a:cs typeface="Candara"/>
              </a:rPr>
              <a:t>l</a:t>
            </a:r>
            <a:r>
              <a:rPr lang="en-US" sz="2600" i="1" baseline="-25000" dirty="0" err="1" smtClean="0"/>
              <a:t>K</a:t>
            </a:r>
            <a:endParaRPr lang="en-US" sz="2600" i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6807200" y="19431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>
                <a:latin typeface="+mn-lt"/>
                <a:cs typeface="Candara"/>
              </a:rPr>
              <a:t>l</a:t>
            </a:r>
            <a:r>
              <a:rPr lang="en-US" sz="2600" i="1" baseline="-25000" dirty="0" err="1" smtClean="0"/>
              <a:t>K</a:t>
            </a:r>
            <a:endParaRPr lang="en-US" sz="2600" i="1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4394200" y="19431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>
                <a:latin typeface="+mn-lt"/>
                <a:cs typeface="Candara"/>
              </a:rPr>
              <a:t>l</a:t>
            </a:r>
            <a:r>
              <a:rPr lang="en-US" sz="2600" i="1" baseline="-25000" dirty="0" err="1" smtClean="0"/>
              <a:t>K</a:t>
            </a:r>
            <a:endParaRPr lang="en-US" sz="2600" i="1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 introduction</a:t>
            </a:r>
            <a:endParaRPr lang="en-US" b="1" dirty="0"/>
          </a:p>
        </p:txBody>
      </p:sp>
      <p:cxnSp>
        <p:nvCxnSpPr>
          <p:cNvPr id="47" name="AutoShape 14"/>
          <p:cNvCxnSpPr>
            <a:cxnSpLocks noChangeShapeType="1"/>
          </p:cNvCxnSpPr>
          <p:nvPr/>
        </p:nvCxnSpPr>
        <p:spPr bwMode="auto">
          <a:xfrm flipH="1">
            <a:off x="6388100" y="1176337"/>
            <a:ext cx="825500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48" name="AutoShape 14"/>
          <p:cNvCxnSpPr>
            <a:cxnSpLocks noChangeShapeType="1"/>
          </p:cNvCxnSpPr>
          <p:nvPr/>
        </p:nvCxnSpPr>
        <p:spPr bwMode="auto">
          <a:xfrm flipH="1">
            <a:off x="5219700" y="1176337"/>
            <a:ext cx="825500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49" name="AutoShape 14"/>
          <p:cNvCxnSpPr>
            <a:cxnSpLocks noChangeShapeType="1"/>
          </p:cNvCxnSpPr>
          <p:nvPr/>
        </p:nvCxnSpPr>
        <p:spPr bwMode="auto">
          <a:xfrm flipH="1">
            <a:off x="5016500" y="2751137"/>
            <a:ext cx="825500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0" name="AutoShape 14"/>
          <p:cNvCxnSpPr>
            <a:cxnSpLocks noChangeShapeType="1"/>
          </p:cNvCxnSpPr>
          <p:nvPr/>
        </p:nvCxnSpPr>
        <p:spPr bwMode="auto">
          <a:xfrm flipH="1">
            <a:off x="3822700" y="2738437"/>
            <a:ext cx="825500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1" name="AutoShape 14"/>
          <p:cNvCxnSpPr>
            <a:cxnSpLocks noChangeShapeType="1"/>
          </p:cNvCxnSpPr>
          <p:nvPr/>
        </p:nvCxnSpPr>
        <p:spPr bwMode="auto">
          <a:xfrm flipH="1">
            <a:off x="4495800" y="1963737"/>
            <a:ext cx="825500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2" name="AutoShape 9"/>
          <p:cNvCxnSpPr>
            <a:cxnSpLocks noChangeShapeType="1"/>
          </p:cNvCxnSpPr>
          <p:nvPr/>
        </p:nvCxnSpPr>
        <p:spPr bwMode="auto">
          <a:xfrm flipH="1">
            <a:off x="4418013" y="1304925"/>
            <a:ext cx="465137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3" name="AutoShape 9"/>
          <p:cNvCxnSpPr>
            <a:cxnSpLocks noChangeShapeType="1"/>
          </p:cNvCxnSpPr>
          <p:nvPr/>
        </p:nvCxnSpPr>
        <p:spPr bwMode="auto">
          <a:xfrm flipH="1">
            <a:off x="3706813" y="2092325"/>
            <a:ext cx="465137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4" name="AutoShape 9"/>
          <p:cNvCxnSpPr>
            <a:cxnSpLocks noChangeShapeType="1"/>
          </p:cNvCxnSpPr>
          <p:nvPr/>
        </p:nvCxnSpPr>
        <p:spPr bwMode="auto">
          <a:xfrm flipH="1">
            <a:off x="4938713" y="2092325"/>
            <a:ext cx="465137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5" name="AutoShape 9"/>
          <p:cNvCxnSpPr>
            <a:cxnSpLocks noChangeShapeType="1"/>
          </p:cNvCxnSpPr>
          <p:nvPr/>
        </p:nvCxnSpPr>
        <p:spPr bwMode="auto">
          <a:xfrm flipH="1">
            <a:off x="5662613" y="1304925"/>
            <a:ext cx="465137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6" name="AutoShape 9"/>
          <p:cNvCxnSpPr>
            <a:cxnSpLocks noChangeShapeType="1"/>
          </p:cNvCxnSpPr>
          <p:nvPr/>
        </p:nvCxnSpPr>
        <p:spPr bwMode="auto">
          <a:xfrm flipH="1">
            <a:off x="6843713" y="1317625"/>
            <a:ext cx="465137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7" name="AutoShape 9"/>
          <p:cNvCxnSpPr>
            <a:cxnSpLocks noChangeShapeType="1"/>
          </p:cNvCxnSpPr>
          <p:nvPr/>
        </p:nvCxnSpPr>
        <p:spPr bwMode="auto">
          <a:xfrm flipH="1">
            <a:off x="6145213" y="2117725"/>
            <a:ext cx="465137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r>
              <a:rPr lang="en-US" dirty="0" smtClean="0"/>
              <a:t>Markov Random Fields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Key concepts (see paper for details)</a:t>
            </a:r>
          </a:p>
          <a:p>
            <a:pPr lvl="1"/>
            <a:r>
              <a:rPr lang="en-US" dirty="0" smtClean="0"/>
              <a:t>Each</a:t>
            </a:r>
            <a:r>
              <a:rPr lang="en-US" i="1" dirty="0" smtClean="0"/>
              <a:t>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 </a:t>
            </a:r>
            <a:r>
              <a:rPr lang="en-US" dirty="0" smtClean="0"/>
              <a:t>) dependent on </a:t>
            </a:r>
            <a:r>
              <a:rPr lang="en-US" b="1" dirty="0" smtClean="0"/>
              <a:t>features </a:t>
            </a:r>
            <a:r>
              <a:rPr lang="en-US" b="1" dirty="0" err="1" smtClean="0"/>
              <a:t>x</a:t>
            </a:r>
            <a:r>
              <a:rPr lang="en-US" dirty="0" smtClean="0"/>
              <a:t> and </a:t>
            </a:r>
            <a:r>
              <a:rPr lang="en-US" b="1" dirty="0" smtClean="0"/>
              <a:t>label</a:t>
            </a:r>
            <a:r>
              <a:rPr lang="en-US" dirty="0" smtClean="0"/>
              <a:t>-specific </a:t>
            </a:r>
            <a:r>
              <a:rPr lang="en-US" b="1" dirty="0" smtClean="0"/>
              <a:t>weights </a:t>
            </a:r>
            <a:r>
              <a:rPr lang="en-US" b="1" dirty="0" err="1" smtClean="0"/>
              <a:t>w</a:t>
            </a:r>
            <a:endParaRPr lang="en-US" i="1" dirty="0" smtClean="0"/>
          </a:p>
          <a:p>
            <a:pPr lvl="1"/>
            <a:r>
              <a:rPr lang="en-US" b="1" dirty="0" smtClean="0"/>
              <a:t>Classification</a:t>
            </a:r>
            <a:r>
              <a:rPr lang="en-US" dirty="0" smtClean="0"/>
              <a:t>: optimal* labeling </a:t>
            </a:r>
            <a:r>
              <a:rPr lang="en-US" b="1" dirty="0" err="1" smtClean="0"/>
              <a:t>y</a:t>
            </a:r>
            <a:r>
              <a:rPr lang="en-US" dirty="0" smtClean="0"/>
              <a:t> can be found efficiently</a:t>
            </a:r>
          </a:p>
          <a:p>
            <a:pPr lvl="2"/>
            <a:r>
              <a:rPr lang="en-US" dirty="0" smtClean="0"/>
              <a:t>[boykov-pami-01]</a:t>
            </a:r>
          </a:p>
          <a:p>
            <a:pPr lvl="1"/>
            <a:r>
              <a:rPr lang="en-US" b="1" dirty="0" smtClean="0"/>
              <a:t>Learning</a:t>
            </a:r>
            <a:r>
              <a:rPr lang="en-US" dirty="0" smtClean="0"/>
              <a:t>: finding </a:t>
            </a:r>
            <a:r>
              <a:rPr lang="en-US" b="1" dirty="0" err="1" smtClean="0"/>
              <a:t>w</a:t>
            </a:r>
            <a:r>
              <a:rPr lang="en-US" dirty="0" smtClean="0"/>
              <a:t> is a convex optimization problem</a:t>
            </a:r>
          </a:p>
          <a:p>
            <a:pPr lvl="2"/>
            <a:r>
              <a:rPr lang="en-US" dirty="0" smtClean="0"/>
              <a:t>[taskar-nips-03, ratliff-aistats-07]</a:t>
            </a:r>
          </a:p>
          <a:p>
            <a:endParaRPr lang="en-US" dirty="0" smtClean="0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4122738" y="1770062"/>
            <a:ext cx="360362" cy="360363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4843463" y="977900"/>
            <a:ext cx="360362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5346700" y="1770062"/>
            <a:ext cx="360363" cy="36036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6067425" y="977900"/>
            <a:ext cx="360363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6565900" y="1781174"/>
            <a:ext cx="360363" cy="36036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1"/>
          <p:cNvSpPr>
            <a:spLocks noChangeArrowheads="1"/>
          </p:cNvSpPr>
          <p:nvPr/>
        </p:nvSpPr>
        <p:spPr bwMode="auto">
          <a:xfrm>
            <a:off x="7196137" y="998537"/>
            <a:ext cx="360363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02300" y="18542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/>
              <a:t>y</a:t>
            </a:r>
            <a:r>
              <a:rPr lang="en-US" sz="2600" i="1" baseline="-25000" dirty="0" err="1" smtClean="0"/>
              <a:t>i</a:t>
            </a:r>
            <a:endParaRPr lang="en-US" sz="2600" i="1" baseline="-25000" dirty="0"/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08" y="1600752"/>
            <a:ext cx="2000250" cy="438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3446463" y="2540000"/>
            <a:ext cx="360362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4670425" y="2540000"/>
            <a:ext cx="360363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5824537" y="2560637"/>
            <a:ext cx="360363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 descr="new_labe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31" y="2096277"/>
            <a:ext cx="2330269" cy="407034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246437"/>
            <a:ext cx="4076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ounded Rectangle 42"/>
          <p:cNvSpPr/>
          <p:nvPr/>
        </p:nvSpPr>
        <p:spPr bwMode="auto">
          <a:xfrm>
            <a:off x="4899992" y="3361634"/>
            <a:ext cx="1212573" cy="556591"/>
          </a:xfrm>
          <a:prstGeom prst="roundRect">
            <a:avLst/>
          </a:prstGeom>
          <a:solidFill>
            <a:srgbClr val="3333CC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48046" y="1884571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/>
              <a:t>y</a:t>
            </a:r>
            <a:r>
              <a:rPr lang="en-US" sz="2600" i="1" baseline="-25000" dirty="0" err="1" smtClean="0"/>
              <a:t>j</a:t>
            </a:r>
            <a:endParaRPr lang="en-US" sz="2600" i="1" baseline="-25000" dirty="0"/>
          </a:p>
        </p:txBody>
      </p:sp>
      <p:cxnSp>
        <p:nvCxnSpPr>
          <p:cNvPr id="46" name="AutoShape 13"/>
          <p:cNvCxnSpPr>
            <a:cxnSpLocks noChangeShapeType="1"/>
          </p:cNvCxnSpPr>
          <p:nvPr/>
        </p:nvCxnSpPr>
        <p:spPr bwMode="auto">
          <a:xfrm flipH="1">
            <a:off x="5730875" y="1963737"/>
            <a:ext cx="815975" cy="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high-order interactions</a:t>
            </a:r>
            <a:endParaRPr lang="en-US" b="1" dirty="0"/>
          </a:p>
        </p:txBody>
      </p:sp>
      <p:cxnSp>
        <p:nvCxnSpPr>
          <p:cNvPr id="47" name="AutoShape 14"/>
          <p:cNvCxnSpPr>
            <a:cxnSpLocks noChangeShapeType="1"/>
          </p:cNvCxnSpPr>
          <p:nvPr/>
        </p:nvCxnSpPr>
        <p:spPr bwMode="auto">
          <a:xfrm flipH="1">
            <a:off x="6388100" y="1176337"/>
            <a:ext cx="825500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48" name="AutoShape 14"/>
          <p:cNvCxnSpPr>
            <a:cxnSpLocks noChangeShapeType="1"/>
          </p:cNvCxnSpPr>
          <p:nvPr/>
        </p:nvCxnSpPr>
        <p:spPr bwMode="auto">
          <a:xfrm flipH="1">
            <a:off x="5219700" y="1176337"/>
            <a:ext cx="825500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49" name="AutoShape 14"/>
          <p:cNvCxnSpPr>
            <a:cxnSpLocks noChangeShapeType="1"/>
          </p:cNvCxnSpPr>
          <p:nvPr/>
        </p:nvCxnSpPr>
        <p:spPr bwMode="auto">
          <a:xfrm flipH="1">
            <a:off x="5016500" y="2751137"/>
            <a:ext cx="825500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0" name="AutoShape 14"/>
          <p:cNvCxnSpPr>
            <a:cxnSpLocks noChangeShapeType="1"/>
          </p:cNvCxnSpPr>
          <p:nvPr/>
        </p:nvCxnSpPr>
        <p:spPr bwMode="auto">
          <a:xfrm flipH="1">
            <a:off x="3822700" y="2738437"/>
            <a:ext cx="825500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1" name="AutoShape 14"/>
          <p:cNvCxnSpPr>
            <a:cxnSpLocks noChangeShapeType="1"/>
          </p:cNvCxnSpPr>
          <p:nvPr/>
        </p:nvCxnSpPr>
        <p:spPr bwMode="auto">
          <a:xfrm flipH="1">
            <a:off x="4495800" y="1963737"/>
            <a:ext cx="825500" cy="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2" name="AutoShape 9"/>
          <p:cNvCxnSpPr>
            <a:cxnSpLocks noChangeShapeType="1"/>
          </p:cNvCxnSpPr>
          <p:nvPr/>
        </p:nvCxnSpPr>
        <p:spPr bwMode="auto">
          <a:xfrm flipH="1">
            <a:off x="4418013" y="1304925"/>
            <a:ext cx="465137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3" name="AutoShape 9"/>
          <p:cNvCxnSpPr>
            <a:cxnSpLocks noChangeShapeType="1"/>
          </p:cNvCxnSpPr>
          <p:nvPr/>
        </p:nvCxnSpPr>
        <p:spPr bwMode="auto">
          <a:xfrm flipH="1">
            <a:off x="3706813" y="2092325"/>
            <a:ext cx="465137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4" name="AutoShape 9"/>
          <p:cNvCxnSpPr>
            <a:cxnSpLocks noChangeShapeType="1"/>
          </p:cNvCxnSpPr>
          <p:nvPr/>
        </p:nvCxnSpPr>
        <p:spPr bwMode="auto">
          <a:xfrm flipH="1">
            <a:off x="4938713" y="2092325"/>
            <a:ext cx="465137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5" name="AutoShape 9"/>
          <p:cNvCxnSpPr>
            <a:cxnSpLocks noChangeShapeType="1"/>
          </p:cNvCxnSpPr>
          <p:nvPr/>
        </p:nvCxnSpPr>
        <p:spPr bwMode="auto">
          <a:xfrm flipH="1">
            <a:off x="5662613" y="1304925"/>
            <a:ext cx="465137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6" name="AutoShape 9"/>
          <p:cNvCxnSpPr>
            <a:cxnSpLocks noChangeShapeType="1"/>
          </p:cNvCxnSpPr>
          <p:nvPr/>
        </p:nvCxnSpPr>
        <p:spPr bwMode="auto">
          <a:xfrm flipH="1">
            <a:off x="6843713" y="1317625"/>
            <a:ext cx="465137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cxnSp>
        <p:nvCxnSpPr>
          <p:cNvPr id="57" name="AutoShape 9"/>
          <p:cNvCxnSpPr>
            <a:cxnSpLocks noChangeShapeType="1"/>
          </p:cNvCxnSpPr>
          <p:nvPr/>
        </p:nvCxnSpPr>
        <p:spPr bwMode="auto">
          <a:xfrm flipH="1">
            <a:off x="6145213" y="2117725"/>
            <a:ext cx="465137" cy="488950"/>
          </a:xfrm>
          <a:prstGeom prst="straightConnector1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r>
              <a:rPr lang="en-US" dirty="0" smtClean="0"/>
              <a:t>High-order interactions</a:t>
            </a:r>
          </a:p>
          <a:p>
            <a:pPr lvl="1"/>
            <a:r>
              <a:rPr lang="en-US" dirty="0" smtClean="0"/>
              <a:t>[kohli-cvpr-07]</a:t>
            </a:r>
          </a:p>
          <a:p>
            <a:pPr lvl="1"/>
            <a:r>
              <a:rPr lang="en-US" b="1" dirty="0" err="1" smtClean="0"/>
              <a:t>Params</a:t>
            </a:r>
            <a:r>
              <a:rPr lang="en-US" b="1" dirty="0" smtClean="0"/>
              <a:t> not learned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This work</a:t>
            </a:r>
            <a:r>
              <a:rPr lang="en-US" dirty="0" smtClean="0"/>
              <a:t>: cast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c</a:t>
            </a:r>
            <a:r>
              <a:rPr lang="en-US" dirty="0" smtClean="0"/>
              <a:t> under the same learning framework</a:t>
            </a:r>
          </a:p>
          <a:p>
            <a:endParaRPr lang="en-US" dirty="0" smtClean="0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4122738" y="1770062"/>
            <a:ext cx="360362" cy="36036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4843463" y="977900"/>
            <a:ext cx="360362" cy="36036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5346700" y="1770062"/>
            <a:ext cx="360363" cy="36036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6067425" y="977900"/>
            <a:ext cx="360363" cy="36036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6565900" y="1781174"/>
            <a:ext cx="360363" cy="36036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1"/>
          <p:cNvSpPr>
            <a:spLocks noChangeArrowheads="1"/>
          </p:cNvSpPr>
          <p:nvPr/>
        </p:nvSpPr>
        <p:spPr bwMode="auto">
          <a:xfrm>
            <a:off x="7196137" y="998537"/>
            <a:ext cx="360363" cy="36036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3446463" y="2540000"/>
            <a:ext cx="360362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4670425" y="2540000"/>
            <a:ext cx="360363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5824537" y="2560637"/>
            <a:ext cx="360363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AutoShape 13"/>
          <p:cNvCxnSpPr>
            <a:cxnSpLocks noChangeShapeType="1"/>
          </p:cNvCxnSpPr>
          <p:nvPr/>
        </p:nvCxnSpPr>
        <p:spPr bwMode="auto">
          <a:xfrm flipH="1">
            <a:off x="5730875" y="1963737"/>
            <a:ext cx="815975" cy="0"/>
          </a:xfrm>
          <a:prstGeom prst="straightConnector1">
            <a:avLst/>
          </a:prstGeom>
          <a:noFill/>
          <a:ln w="5715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570" y="3195986"/>
            <a:ext cx="5524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ounded Rectangle 43"/>
          <p:cNvSpPr/>
          <p:nvPr/>
        </p:nvSpPr>
        <p:spPr bwMode="auto">
          <a:xfrm>
            <a:off x="6738729" y="3361636"/>
            <a:ext cx="785193" cy="516834"/>
          </a:xfrm>
          <a:prstGeom prst="roundRect">
            <a:avLst/>
          </a:prstGeom>
          <a:solidFill>
            <a:srgbClr val="3333CC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362200" y="5273675"/>
            <a:ext cx="4267200" cy="923925"/>
            <a:chOff x="1752600" y="4038600"/>
            <a:chExt cx="4267200" cy="923925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4038600"/>
              <a:ext cx="1343025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86100" y="4114800"/>
              <a:ext cx="29337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2" name="Parallelogram 61"/>
          <p:cNvSpPr/>
          <p:nvPr/>
        </p:nvSpPr>
        <p:spPr bwMode="auto">
          <a:xfrm>
            <a:off x="3842885" y="820272"/>
            <a:ext cx="4145415" cy="1437545"/>
          </a:xfrm>
          <a:prstGeom prst="parallelogram">
            <a:avLst/>
          </a:prstGeom>
          <a:solidFill>
            <a:schemeClr val="accent2">
              <a:alpha val="20000"/>
            </a:schemeClr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79064" y="1421121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/>
              <a:t>y</a:t>
            </a:r>
            <a:r>
              <a:rPr lang="en-US" sz="2600" b="1" baseline="-25000" dirty="0" err="1" smtClean="0"/>
              <a:t>c</a:t>
            </a:r>
            <a:endParaRPr lang="en-US" sz="2600" b="1" baseline="-25000" dirty="0"/>
          </a:p>
        </p:txBody>
      </p:sp>
      <p:cxnSp>
        <p:nvCxnSpPr>
          <p:cNvPr id="66" name="Straight Connector 65"/>
          <p:cNvCxnSpPr/>
          <p:nvPr/>
        </p:nvCxnSpPr>
        <p:spPr bwMode="auto">
          <a:xfrm rot="10800000">
            <a:off x="0" y="4559300"/>
            <a:ext cx="9144000" cy="158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Context approximation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572000"/>
          </a:xfrm>
        </p:spPr>
        <p:txBody>
          <a:bodyPr/>
          <a:lstStyle/>
          <a:p>
            <a:r>
              <a:rPr lang="en-US" dirty="0" smtClean="0"/>
              <a:t>Are </a:t>
            </a:r>
            <a:r>
              <a:rPr lang="en-US" dirty="0" err="1" smtClean="0"/>
              <a:t>pairwise</a:t>
            </a:r>
            <a:r>
              <a:rPr lang="en-US" dirty="0" smtClean="0"/>
              <a:t> interactions necessary?</a:t>
            </a:r>
          </a:p>
        </p:txBody>
      </p:sp>
      <p:pic>
        <p:nvPicPr>
          <p:cNvPr id="12" name="Picture 11" descr="oakland_part2_top_front_left_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1372552"/>
            <a:ext cx="5917327" cy="274224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auto">
          <a:xfrm>
            <a:off x="3832301" y="3271131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926155" y="3670279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>
            <a:stCxn id="15" idx="4"/>
            <a:endCxn id="17" idx="0"/>
          </p:cNvCxnSpPr>
          <p:nvPr/>
        </p:nvCxnSpPr>
        <p:spPr bwMode="auto">
          <a:xfrm rot="16200000" flipH="1">
            <a:off x="3832054" y="3499978"/>
            <a:ext cx="246748" cy="93854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3270453" y="284934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062006" y="3012294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Straight Connector 28"/>
          <p:cNvCxnSpPr>
            <a:stCxn id="27" idx="3"/>
            <a:endCxn id="28" idx="7"/>
          </p:cNvCxnSpPr>
          <p:nvPr/>
        </p:nvCxnSpPr>
        <p:spPr bwMode="auto">
          <a:xfrm rot="5400000">
            <a:off x="3214838" y="2956678"/>
            <a:ext cx="55185" cy="100683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Oval 43"/>
          <p:cNvSpPr/>
          <p:nvPr/>
        </p:nvSpPr>
        <p:spPr bwMode="auto">
          <a:xfrm>
            <a:off x="2604330" y="2763041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248459" y="257411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" name="Straight Connector 45"/>
          <p:cNvCxnSpPr>
            <a:stCxn id="44" idx="2"/>
            <a:endCxn id="45" idx="5"/>
          </p:cNvCxnSpPr>
          <p:nvPr/>
        </p:nvCxnSpPr>
        <p:spPr bwMode="auto">
          <a:xfrm rot="10800000">
            <a:off x="2378542" y="2704195"/>
            <a:ext cx="225789" cy="135047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Oval 52"/>
          <p:cNvSpPr/>
          <p:nvPr/>
        </p:nvSpPr>
        <p:spPr bwMode="auto">
          <a:xfrm>
            <a:off x="3461563" y="3360496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" name="Straight Connector 53"/>
          <p:cNvCxnSpPr>
            <a:stCxn id="15" idx="2"/>
            <a:endCxn id="53" idx="6"/>
          </p:cNvCxnSpPr>
          <p:nvPr/>
        </p:nvCxnSpPr>
        <p:spPr bwMode="auto">
          <a:xfrm rot="10800000" flipV="1">
            <a:off x="3613963" y="3347330"/>
            <a:ext cx="218338" cy="89365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2527859" y="230741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45" idx="0"/>
            <a:endCxn id="58" idx="3"/>
          </p:cNvCxnSpPr>
          <p:nvPr/>
        </p:nvCxnSpPr>
        <p:spPr bwMode="auto">
          <a:xfrm rot="5400000" flipH="1" flipV="1">
            <a:off x="2369109" y="2393044"/>
            <a:ext cx="136618" cy="225518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727200" y="4089400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(Edge construction = </a:t>
            </a:r>
            <a:r>
              <a:rPr lang="en-US" sz="1800" dirty="0" err="1" smtClean="0"/>
              <a:t>k</a:t>
            </a:r>
            <a:r>
              <a:rPr lang="en-US" sz="1800" dirty="0" smtClean="0"/>
              <a:t>-NN) 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Context approximation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572000"/>
          </a:xfrm>
        </p:spPr>
        <p:txBody>
          <a:bodyPr/>
          <a:lstStyle/>
          <a:p>
            <a:r>
              <a:rPr lang="en-US" dirty="0" smtClean="0"/>
              <a:t>Are </a:t>
            </a:r>
            <a:r>
              <a:rPr lang="en-US" dirty="0" err="1" smtClean="0"/>
              <a:t>pairwise</a:t>
            </a:r>
            <a:r>
              <a:rPr lang="en-US" dirty="0" smtClean="0"/>
              <a:t> interactions necessary?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Classification comparison </a:t>
            </a:r>
            <a:r>
              <a:rPr lang="en-US" b="1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smtClean="0"/>
              <a:t>-NN </a:t>
            </a:r>
            <a:r>
              <a:rPr lang="en-US" dirty="0" err="1" smtClean="0"/>
              <a:t>pairwise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1.2 M ground truth points</a:t>
            </a:r>
          </a:p>
        </p:txBody>
      </p:sp>
      <p:pic>
        <p:nvPicPr>
          <p:cNvPr id="5" name="Picture 4" descr="clusters_part2_ak_cropp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597111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0879" y="5364480"/>
          <a:ext cx="858030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532"/>
                <a:gridCol w="3196093"/>
                <a:gridCol w="44766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Accuracy rate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Computation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speedup (off-board)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5-NN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Slightly</a:t>
                      </a:r>
                      <a:r>
                        <a:rPr lang="en-US" sz="2000" baseline="0" dirty="0" smtClean="0"/>
                        <a:t> worse (87% </a:t>
                      </a:r>
                      <a:r>
                        <a:rPr lang="en-US" sz="2000" baseline="0" dirty="0" err="1" smtClean="0"/>
                        <a:t>vs</a:t>
                      </a:r>
                      <a:r>
                        <a:rPr lang="en-US" sz="2000" baseline="0" dirty="0" smtClean="0"/>
                        <a:t> 89%)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10x faster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3-NN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Similar (87%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vs</a:t>
                      </a:r>
                      <a:r>
                        <a:rPr lang="en-US" sz="2000" baseline="0" dirty="0" smtClean="0"/>
                        <a:t> 88%)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2x faster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216870" y="1460152"/>
            <a:ext cx="2895600" cy="838200"/>
            <a:chOff x="1752600" y="4038600"/>
            <a:chExt cx="4267200" cy="92392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4038600"/>
              <a:ext cx="1343025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86100" y="4114800"/>
              <a:ext cx="29337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ctangle 11"/>
          <p:cNvSpPr/>
          <p:nvPr/>
        </p:nvSpPr>
        <p:spPr>
          <a:xfrm>
            <a:off x="6190593" y="3429199"/>
            <a:ext cx="2837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Counter-intuitive</a:t>
            </a:r>
            <a:r>
              <a:rPr lang="en-US" sz="1800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High-order inference is </a:t>
            </a:r>
            <a:r>
              <a:rPr lang="en-US" sz="1800" u="sng" dirty="0" smtClean="0"/>
              <a:t>fast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" y="4064000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(High-order clique construction = </a:t>
            </a:r>
            <a:r>
              <a:rPr lang="en-US" sz="1800" dirty="0" err="1" smtClean="0"/>
              <a:t>k</a:t>
            </a:r>
            <a:r>
              <a:rPr lang="en-US" sz="1800" dirty="0" smtClean="0"/>
              <a:t>-means clustering) 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Onboard 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random field structure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Simple and efficient</a:t>
            </a:r>
            <a:endParaRPr lang="en-US" dirty="0"/>
          </a:p>
        </p:txBody>
      </p:sp>
      <p:pic>
        <p:nvPicPr>
          <p:cNvPr id="6" name="Picture 5" descr="veh_clique_fig_2.png"/>
          <p:cNvPicPr>
            <a:picLocks noChangeAspect="1"/>
          </p:cNvPicPr>
          <p:nvPr/>
        </p:nvPicPr>
        <p:blipFill>
          <a:blip r:embed="rId3" cstate="print"/>
          <a:srcRect r="6930" b="7692"/>
          <a:stretch>
            <a:fillRect/>
          </a:stretch>
        </p:blipFill>
        <p:spPr>
          <a:xfrm>
            <a:off x="4670056" y="1600200"/>
            <a:ext cx="4322328" cy="2896384"/>
          </a:xfrm>
          <a:prstGeom prst="rect">
            <a:avLst/>
          </a:prstGeom>
        </p:spPr>
      </p:pic>
      <p:pic>
        <p:nvPicPr>
          <p:cNvPr id="7" name="Picture 6" descr="veh_clique_fig_1.png"/>
          <p:cNvPicPr>
            <a:picLocks noChangeAspect="1"/>
          </p:cNvPicPr>
          <p:nvPr/>
        </p:nvPicPr>
        <p:blipFill>
          <a:blip r:embed="rId4" cstate="print"/>
          <a:srcRect r="6029" b="7692"/>
          <a:stretch>
            <a:fillRect/>
          </a:stretch>
        </p:blipFill>
        <p:spPr>
          <a:xfrm>
            <a:off x="152400" y="1600200"/>
            <a:ext cx="4344576" cy="2896384"/>
          </a:xfrm>
          <a:prstGeom prst="rect">
            <a:avLst/>
          </a:prstGeom>
        </p:spPr>
      </p:pic>
      <p:sp>
        <p:nvSpPr>
          <p:cNvPr id="9" name="Circular Arrow 8"/>
          <p:cNvSpPr/>
          <p:nvPr/>
        </p:nvSpPr>
        <p:spPr bwMode="auto">
          <a:xfrm flipV="1">
            <a:off x="3581400" y="3505200"/>
            <a:ext cx="2057400" cy="2057400"/>
          </a:xfrm>
          <a:prstGeom prst="circular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Onboard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r>
              <a:rPr lang="en-US" dirty="0" smtClean="0"/>
              <a:t>Comparison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Green </a:t>
            </a:r>
            <a:r>
              <a:rPr lang="en-US" dirty="0" smtClean="0"/>
              <a:t>= Classification</a:t>
            </a:r>
          </a:p>
          <a:p>
            <a:pPr lvl="1"/>
            <a:r>
              <a:rPr lang="en-US" b="1" dirty="0" smtClean="0"/>
              <a:t>Black </a:t>
            </a:r>
            <a:r>
              <a:rPr lang="en-US" dirty="0" smtClean="0"/>
              <a:t>= Total processing time (green + updating graph structure)</a:t>
            </a:r>
          </a:p>
          <a:p>
            <a:r>
              <a:rPr lang="en-US" dirty="0" smtClean="0"/>
              <a:t>Onboard speedup: </a:t>
            </a:r>
            <a:r>
              <a:rPr lang="en-US" b="1" dirty="0" smtClean="0"/>
              <a:t>3x</a:t>
            </a:r>
            <a:endParaRPr lang="en-US" b="1" dirty="0"/>
          </a:p>
        </p:txBody>
      </p:sp>
      <p:pic>
        <p:nvPicPr>
          <p:cNvPr id="4" name="Picture 10" descr="test_1_1_log_timings_1cluster.png"/>
          <p:cNvPicPr>
            <a:picLocks noChangeAspect="1"/>
          </p:cNvPicPr>
          <p:nvPr/>
        </p:nvPicPr>
        <p:blipFill>
          <a:blip r:embed="rId2" cstate="print"/>
          <a:srcRect r="7692"/>
          <a:stretch>
            <a:fillRect/>
          </a:stretch>
        </p:blipFill>
        <p:spPr bwMode="auto">
          <a:xfrm>
            <a:off x="5169650" y="1498152"/>
            <a:ext cx="3806890" cy="309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test_1_2_log_timings_pairwise_3nn.png"/>
          <p:cNvPicPr>
            <a:picLocks noChangeAspect="1"/>
          </p:cNvPicPr>
          <p:nvPr/>
        </p:nvPicPr>
        <p:blipFill>
          <a:blip r:embed="rId3" cstate="print"/>
          <a:srcRect r="5769"/>
          <a:stretch>
            <a:fillRect/>
          </a:stretch>
        </p:blipFill>
        <p:spPr bwMode="auto">
          <a:xfrm>
            <a:off x="157807" y="1508921"/>
            <a:ext cx="3886200" cy="309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>
            <a:off x="4419600" y="1981200"/>
            <a:ext cx="457200" cy="1905000"/>
          </a:xfrm>
          <a:prstGeom prst="down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3962400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Better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1350" y="4517000"/>
            <a:ext cx="267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Proposed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3006" y="4537936"/>
            <a:ext cx="240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/>
                </a:solidFill>
              </a:rPr>
              <a:t>Pairwise</a:t>
            </a:r>
            <a:r>
              <a:rPr lang="en-US" sz="2400" b="1" dirty="0" smtClean="0">
                <a:solidFill>
                  <a:schemeClr val="accent6"/>
                </a:solidFill>
              </a:rPr>
              <a:t> (3-NN)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81647" y="1794933"/>
            <a:ext cx="567558" cy="4766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57190" y="1811867"/>
            <a:ext cx="567558" cy="468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experimentation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/>
          <a:lstStyle/>
          <a:p>
            <a:r>
              <a:rPr lang="en-US" dirty="0" smtClean="0"/>
              <a:t>Tested over 20 km of terrain, 25 x 50 m map</a:t>
            </a:r>
          </a:p>
          <a:p>
            <a:r>
              <a:rPr lang="en-US" dirty="0" smtClean="0"/>
              <a:t>Urban (MOUT), trail and forest environment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Efficient onboard feature computation [lalonde-ijrr-07]</a:t>
            </a:r>
          </a:p>
        </p:txBody>
      </p:sp>
      <p:pic>
        <p:nvPicPr>
          <p:cNvPr id="4" name="Content Placeholder 4" descr="test_1_7_terra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1752600"/>
            <a:ext cx="2834640" cy="212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est_1_7_snap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" y="3971917"/>
            <a:ext cx="2834640" cy="211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est_1_2_terrai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7060" y="1752600"/>
            <a:ext cx="2834640" cy="212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test_1_2_snap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499" y="3971917"/>
            <a:ext cx="2834640" cy="211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test_2_4_terrai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0760" y="1752600"/>
            <a:ext cx="2834640" cy="21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test_2_4_snap_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1638" y="3971917"/>
            <a:ext cx="2834640" cy="21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xample_2_elevation.png"/>
          <p:cNvPicPr>
            <a:picLocks noChangeAspect="1"/>
          </p:cNvPicPr>
          <p:nvPr/>
        </p:nvPicPr>
        <p:blipFill>
          <a:blip r:embed="rId2" cstate="print"/>
          <a:srcRect l="4695" t="18924" b="12187"/>
          <a:stretch>
            <a:fillRect/>
          </a:stretch>
        </p:blipFill>
        <p:spPr>
          <a:xfrm>
            <a:off x="304800" y="1143000"/>
            <a:ext cx="8565375" cy="4953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3-D point cloud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experimentation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6800" y="35052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400" y="35052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4" descr="test_1_7_terrai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99646"/>
            <a:ext cx="2834640" cy="212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test_1_2_terrai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2300" y="999646"/>
            <a:ext cx="2834640" cy="212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test_2_4_terrai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999646"/>
            <a:ext cx="2834640" cy="21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5791200"/>
            <a:ext cx="8686800" cy="914400"/>
          </a:xfrm>
        </p:spPr>
        <p:txBody>
          <a:bodyPr/>
          <a:lstStyle/>
          <a:p>
            <a:r>
              <a:rPr lang="en-US" dirty="0" smtClean="0"/>
              <a:t>Average speed: ~2 m/s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Forest Environment</a:t>
            </a:r>
            <a:endParaRPr lang="en-US" b="1" dirty="0"/>
          </a:p>
        </p:txBody>
      </p:sp>
      <p:pic>
        <p:nvPicPr>
          <p:cNvPr id="4" name="forest.avi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708660"/>
            <a:ext cx="8138160" cy="60274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integration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dirty="0" smtClean="0"/>
              <a:t>Updating prior map for long range planning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447800" y="1143000"/>
            <a:ext cx="6035040" cy="5591376"/>
            <a:chOff x="914400" y="152400"/>
            <a:chExt cx="6629400" cy="6142038"/>
          </a:xfrm>
        </p:grpSpPr>
        <p:pic>
          <p:nvPicPr>
            <p:cNvPr id="5" name="Picture 3" descr="ac2_screenshot_5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52400"/>
              <a:ext cx="3248025" cy="30178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4" descr="ac2_screenshot_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152400"/>
              <a:ext cx="3246438" cy="30178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5" descr="ac2_screenshot_3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3276600"/>
              <a:ext cx="3246438" cy="30178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991" r="2400"/>
            <a:stretch>
              <a:fillRect/>
            </a:stretch>
          </p:blipFill>
          <p:spPr bwMode="auto">
            <a:xfrm>
              <a:off x="4267200" y="3276600"/>
              <a:ext cx="3276600" cy="301783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9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3048000" y="4419600"/>
              <a:ext cx="2819400" cy="228600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>
              <a:off x="3200400" y="5157788"/>
              <a:ext cx="2971800" cy="404812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6324600" cy="5486400"/>
          </a:xfrm>
        </p:spPr>
        <p:txBody>
          <a:bodyPr/>
          <a:lstStyle/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Efficiently learn high-order interactions</a:t>
            </a:r>
          </a:p>
          <a:p>
            <a:pPr lvl="1"/>
            <a:r>
              <a:rPr lang="en-US" dirty="0" smtClean="0"/>
              <a:t>Context approximation for onboard processing</a:t>
            </a:r>
          </a:p>
          <a:p>
            <a:pPr lvl="2"/>
            <a:r>
              <a:rPr lang="en-US" dirty="0" smtClean="0"/>
              <a:t>Fast</a:t>
            </a:r>
          </a:p>
          <a:p>
            <a:pPr lvl="2"/>
            <a:r>
              <a:rPr lang="en-US" dirty="0" smtClean="0"/>
              <a:t>Works well in practice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Computation time</a:t>
            </a:r>
          </a:p>
          <a:p>
            <a:pPr lvl="1"/>
            <a:r>
              <a:rPr lang="en-US" dirty="0" smtClean="0"/>
              <a:t>Clique interactions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 bwMode="auto">
          <a:xfrm rot="5400000" flipH="1" flipV="1">
            <a:off x="3733800" y="4419600"/>
            <a:ext cx="3962402" cy="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5715000" y="6400801"/>
            <a:ext cx="314331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11" y="5029201"/>
            <a:ext cx="235839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11" y="2898802"/>
            <a:ext cx="2345139" cy="121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419911" y="2289202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Functional M</a:t>
            </a:r>
            <a:r>
              <a:rPr lang="en-US" b="1" baseline="30000" dirty="0" smtClean="0"/>
              <a:t>3</a:t>
            </a:r>
            <a:r>
              <a:rPr lang="en-US" b="1" dirty="0" smtClean="0"/>
              <a:t>N     </a:t>
            </a:r>
            <a:r>
              <a:rPr lang="en-US" dirty="0" smtClean="0"/>
              <a:t>[munoz-cvpr-09]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53111" y="6370936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Computational efficiency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190412" y="4257212"/>
            <a:ext cx="449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Performance  &amp;  # of classes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6191311" y="4419601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High-order interactions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[munoz-icra-09]   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2857500" y="4864100"/>
            <a:ext cx="1155700" cy="342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</a:p>
          <a:p>
            <a:pPr lvl="1"/>
            <a:r>
              <a:rPr lang="en-US" dirty="0" smtClean="0"/>
              <a:t>U.S. Army Research Laboratory</a:t>
            </a:r>
          </a:p>
          <a:p>
            <a:pPr lvl="1"/>
            <a:r>
              <a:rPr lang="en-US" dirty="0" smtClean="0"/>
              <a:t>General Dynamics Robotic Systems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ample_2_elevation.png"/>
          <p:cNvPicPr>
            <a:picLocks noChangeAspect="1"/>
          </p:cNvPicPr>
          <p:nvPr/>
        </p:nvPicPr>
        <p:blipFill>
          <a:blip r:embed="rId2" cstate="print"/>
          <a:srcRect l="4695" t="18924" b="12187"/>
          <a:stretch>
            <a:fillRect/>
          </a:stretch>
        </p:blipFill>
        <p:spPr>
          <a:xfrm>
            <a:off x="304800" y="1143000"/>
            <a:ext cx="8565375" cy="4953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5257800" y="3048000"/>
            <a:ext cx="152400" cy="152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>
            <a:off x="5054600" y="2438400"/>
            <a:ext cx="812800" cy="203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755900" y="1665069"/>
            <a:ext cx="604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Assign geometric/semantic label to every 3-D point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b="1" dirty="0" smtClean="0"/>
              <a:t>Problem: Automated 3-D point labeling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Problem: Automated 3-D point labeling</a:t>
            </a:r>
            <a:endParaRPr lang="en-US" dirty="0"/>
          </a:p>
        </p:txBody>
      </p:sp>
      <p:pic>
        <p:nvPicPr>
          <p:cNvPr id="4" name="Picture 3" descr="example_2_labeled.png"/>
          <p:cNvPicPr>
            <a:picLocks noChangeAspect="1"/>
          </p:cNvPicPr>
          <p:nvPr/>
        </p:nvPicPr>
        <p:blipFill>
          <a:blip r:embed="rId2" cstate="print"/>
          <a:srcRect l="4667" t="18889" b="12222"/>
          <a:stretch>
            <a:fillRect/>
          </a:stretch>
        </p:blipFill>
        <p:spPr>
          <a:xfrm>
            <a:off x="304800" y="1143000"/>
            <a:ext cx="8567893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182380"/>
            <a:ext cx="299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Hand labeled data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Problem: Automated 3-D point labeling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6182380"/>
            <a:ext cx="2999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Hand labeled data</a:t>
            </a:r>
            <a:endParaRPr lang="en-US" sz="2800" b="1" dirty="0"/>
          </a:p>
        </p:txBody>
      </p:sp>
      <p:pic>
        <p:nvPicPr>
          <p:cNvPr id="7" name="labeled.mpg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77240" y="868680"/>
            <a:ext cx="7924800" cy="528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Problem: Automated 3-D point labeling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765" y="2270654"/>
            <a:ext cx="5055735" cy="261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9" descr="xuv_new_laser_in_v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2283352"/>
            <a:ext cx="3340101" cy="25693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>
            <a:off x="3517900" y="3505200"/>
            <a:ext cx="419100" cy="342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en-US" dirty="0" smtClean="0"/>
              <a:t>Do it </a:t>
            </a:r>
            <a:r>
              <a:rPr lang="en-US" b="1" dirty="0" smtClean="0"/>
              <a:t>onboard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b="1" dirty="0" smtClean="0"/>
              <a:t>Scene understanding for autonomous vehicle navigation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/>
          <a:lstStyle/>
          <a:p>
            <a:r>
              <a:rPr lang="en-US" b="1" dirty="0" smtClean="0"/>
              <a:t>Environments</a:t>
            </a:r>
            <a:r>
              <a:rPr lang="en-US" dirty="0" smtClean="0"/>
              <a:t>: urban and natural settings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Labels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Purpose</a:t>
            </a:r>
            <a:r>
              <a:rPr lang="en-US" dirty="0" smtClean="0"/>
              <a:t>: environment modeling, obstacle detection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2123" y="1524000"/>
            <a:ext cx="5155677" cy="28956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11" name="Picture 5" descr="test_1_7_snap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365206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66800" y="4953000"/>
          <a:ext cx="6781800" cy="1143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56360"/>
                <a:gridCol w="1356360"/>
                <a:gridCol w="1356360"/>
                <a:gridCol w="1356360"/>
                <a:gridCol w="1356360"/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Grass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Wire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Pole/Trunk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Ground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Shrub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Foliage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Facade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Wall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Roof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2133600"/>
          </a:xfrm>
        </p:spPr>
        <p:txBody>
          <a:bodyPr/>
          <a:lstStyle/>
          <a:p>
            <a:r>
              <a:rPr lang="en-US" dirty="0" smtClean="0"/>
              <a:t>Mobility laser data only</a:t>
            </a:r>
          </a:p>
          <a:p>
            <a:r>
              <a:rPr lang="en-US" dirty="0" smtClean="0"/>
              <a:t>Onboard data processing</a:t>
            </a:r>
          </a:p>
          <a:p>
            <a:pPr lvl="1"/>
            <a:r>
              <a:rPr lang="en-US" dirty="0" smtClean="0"/>
              <a:t>Process continuously streaming data, over 100 K pts/s</a:t>
            </a:r>
          </a:p>
          <a:p>
            <a:pPr lvl="1"/>
            <a:r>
              <a:rPr lang="en-US" dirty="0" smtClean="0"/>
              <a:t>Real-time data processing</a:t>
            </a:r>
          </a:p>
          <a:p>
            <a:pPr lvl="1"/>
            <a:r>
              <a:rPr lang="en-US" dirty="0" smtClean="0"/>
              <a:t>Vehicle speed up to 6 m/s (20 km/h)</a:t>
            </a:r>
          </a:p>
        </p:txBody>
      </p:sp>
      <p:pic>
        <p:nvPicPr>
          <p:cNvPr id="4" name="Picture 3" descr="robot"/>
          <p:cNvPicPr>
            <a:picLocks noChangeAspect="1" noChangeArrowheads="1"/>
          </p:cNvPicPr>
          <p:nvPr/>
        </p:nvPicPr>
        <p:blipFill>
          <a:blip r:embed="rId3" cstate="print"/>
          <a:srcRect l="893" r="2679"/>
          <a:stretch>
            <a:fillRect/>
          </a:stretch>
        </p:blipFill>
        <p:spPr bwMode="auto">
          <a:xfrm>
            <a:off x="2438400" y="2971800"/>
            <a:ext cx="4114800" cy="3162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6150114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Demo-III </a:t>
            </a:r>
            <a:r>
              <a:rPr lang="en-US" sz="2000" b="1" dirty="0" err="1" smtClean="0">
                <a:solidFill>
                  <a:schemeClr val="accent6"/>
                </a:solidFill>
              </a:rPr>
              <a:t>eXperimental</a:t>
            </a:r>
            <a:r>
              <a:rPr lang="en-US" sz="2000" b="1" dirty="0" smtClean="0">
                <a:solidFill>
                  <a:schemeClr val="accent6"/>
                </a:solidFill>
              </a:rPr>
              <a:t> Unmanned Vehicle (Demo-III XUV)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-1905001" y="3352800"/>
            <a:ext cx="5181600" cy="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685800" y="5943600"/>
            <a:ext cx="7696200" cy="158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590800" y="62357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Computational efficiency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884210" y="3312901"/>
            <a:ext cx="449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Performance  &amp;  # of classes</a:t>
            </a:r>
            <a:endParaRPr lang="en-US" sz="2400" b="1" dirty="0"/>
          </a:p>
        </p:txBody>
      </p: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4888694" y="4495800"/>
            <a:ext cx="1447800" cy="1178006"/>
            <a:chOff x="3355975" y="2214563"/>
            <a:chExt cx="2590800" cy="2079625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3787775" y="2646363"/>
              <a:ext cx="1031875" cy="987425"/>
              <a:chOff x="2714" y="1595"/>
              <a:chExt cx="710" cy="680"/>
            </a:xfrm>
          </p:grpSpPr>
          <p:sp>
            <p:nvSpPr>
              <p:cNvPr id="80" name="Oval 5"/>
              <p:cNvSpPr>
                <a:spLocks noChangeArrowheads="1"/>
              </p:cNvSpPr>
              <p:nvPr/>
            </p:nvSpPr>
            <p:spPr bwMode="auto">
              <a:xfrm>
                <a:off x="2714" y="1595"/>
                <a:ext cx="710" cy="680"/>
              </a:xfrm>
              <a:prstGeom prst="ellipse">
                <a:avLst/>
              </a:prstGeom>
              <a:solidFill>
                <a:srgbClr val="99CC00">
                  <a:alpha val="10196"/>
                </a:srgbClr>
              </a:solidFill>
              <a:ln w="3175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6"/>
              <p:cNvSpPr>
                <a:spLocks noChangeArrowheads="1"/>
              </p:cNvSpPr>
              <p:nvPr/>
            </p:nvSpPr>
            <p:spPr bwMode="auto">
              <a:xfrm>
                <a:off x="2714" y="1897"/>
                <a:ext cx="710" cy="94"/>
              </a:xfrm>
              <a:prstGeom prst="ellipse">
                <a:avLst/>
              </a:prstGeom>
              <a:solidFill>
                <a:srgbClr val="99CC00">
                  <a:alpha val="10196"/>
                </a:srgbClr>
              </a:solidFill>
              <a:ln w="3175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4076700" y="2790825"/>
              <a:ext cx="1031875" cy="987425"/>
              <a:chOff x="2714" y="1595"/>
              <a:chExt cx="710" cy="680"/>
            </a:xfrm>
          </p:grpSpPr>
          <p:sp>
            <p:nvSpPr>
              <p:cNvPr id="78" name="Oval 8"/>
              <p:cNvSpPr>
                <a:spLocks noChangeArrowheads="1"/>
              </p:cNvSpPr>
              <p:nvPr/>
            </p:nvSpPr>
            <p:spPr bwMode="auto">
              <a:xfrm>
                <a:off x="2714" y="1595"/>
                <a:ext cx="710" cy="680"/>
              </a:xfrm>
              <a:prstGeom prst="ellipse">
                <a:avLst/>
              </a:prstGeom>
              <a:solidFill>
                <a:srgbClr val="99CC00">
                  <a:alpha val="50195"/>
                </a:srgbClr>
              </a:solidFill>
              <a:ln w="9525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9"/>
              <p:cNvSpPr>
                <a:spLocks noChangeArrowheads="1"/>
              </p:cNvSpPr>
              <p:nvPr/>
            </p:nvSpPr>
            <p:spPr bwMode="auto">
              <a:xfrm>
                <a:off x="2714" y="1897"/>
                <a:ext cx="710" cy="94"/>
              </a:xfrm>
              <a:prstGeom prst="ellipse">
                <a:avLst/>
              </a:prstGeom>
              <a:solidFill>
                <a:srgbClr val="99CC00">
                  <a:alpha val="50195"/>
                </a:srgbClr>
              </a:solidFill>
              <a:ln w="9525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5732463" y="243046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5803900" y="33670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3355975" y="3727450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3859213" y="40147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3498850" y="40147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3571875" y="372586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3860800" y="329406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3500438" y="329406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3571875" y="3006725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3787775" y="35829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4219575" y="3079750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1"/>
            <p:cNvSpPr>
              <a:spLocks noChangeArrowheads="1"/>
            </p:cNvSpPr>
            <p:nvPr/>
          </p:nvSpPr>
          <p:spPr bwMode="auto">
            <a:xfrm>
              <a:off x="3427413" y="22875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3355975" y="3006725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3427413" y="264636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3787775" y="2717800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3859213" y="307816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4003675" y="2863850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7"/>
            <p:cNvSpPr>
              <a:spLocks noChangeArrowheads="1"/>
            </p:cNvSpPr>
            <p:nvPr/>
          </p:nvSpPr>
          <p:spPr bwMode="auto">
            <a:xfrm>
              <a:off x="4364038" y="3511550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8"/>
            <p:cNvSpPr>
              <a:spLocks noChangeArrowheads="1"/>
            </p:cNvSpPr>
            <p:nvPr/>
          </p:nvSpPr>
          <p:spPr bwMode="auto">
            <a:xfrm>
              <a:off x="4506913" y="2790825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4506913" y="3222625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0"/>
            <p:cNvSpPr>
              <a:spLocks noChangeArrowheads="1"/>
            </p:cNvSpPr>
            <p:nvPr/>
          </p:nvSpPr>
          <p:spPr bwMode="auto">
            <a:xfrm>
              <a:off x="4364038" y="243046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1"/>
            <p:cNvSpPr>
              <a:spLocks noChangeArrowheads="1"/>
            </p:cNvSpPr>
            <p:nvPr/>
          </p:nvSpPr>
          <p:spPr bwMode="auto">
            <a:xfrm>
              <a:off x="4795838" y="31511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5083175" y="2647950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4795838" y="286226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4"/>
            <p:cNvSpPr>
              <a:spLocks noChangeArrowheads="1"/>
            </p:cNvSpPr>
            <p:nvPr/>
          </p:nvSpPr>
          <p:spPr bwMode="auto">
            <a:xfrm>
              <a:off x="4506913" y="221456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5"/>
            <p:cNvSpPr>
              <a:spLocks noChangeArrowheads="1"/>
            </p:cNvSpPr>
            <p:nvPr/>
          </p:nvSpPr>
          <p:spPr bwMode="auto">
            <a:xfrm>
              <a:off x="5083175" y="3222625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36"/>
            <p:cNvSpPr>
              <a:spLocks noChangeArrowheads="1"/>
            </p:cNvSpPr>
            <p:nvPr/>
          </p:nvSpPr>
          <p:spPr bwMode="auto">
            <a:xfrm>
              <a:off x="5372100" y="2647950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37"/>
            <p:cNvSpPr>
              <a:spLocks noChangeArrowheads="1"/>
            </p:cNvSpPr>
            <p:nvPr/>
          </p:nvSpPr>
          <p:spPr bwMode="auto">
            <a:xfrm>
              <a:off x="3716338" y="25034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38"/>
            <p:cNvSpPr>
              <a:spLocks noChangeArrowheads="1"/>
            </p:cNvSpPr>
            <p:nvPr/>
          </p:nvSpPr>
          <p:spPr bwMode="auto">
            <a:xfrm>
              <a:off x="4148138" y="2647950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9"/>
            <p:cNvSpPr>
              <a:spLocks noChangeArrowheads="1"/>
            </p:cNvSpPr>
            <p:nvPr/>
          </p:nvSpPr>
          <p:spPr bwMode="auto">
            <a:xfrm>
              <a:off x="4003675" y="22875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0"/>
            <p:cNvSpPr>
              <a:spLocks noChangeArrowheads="1"/>
            </p:cNvSpPr>
            <p:nvPr/>
          </p:nvSpPr>
          <p:spPr bwMode="auto">
            <a:xfrm>
              <a:off x="4795838" y="25034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1"/>
            <p:cNvSpPr>
              <a:spLocks noChangeArrowheads="1"/>
            </p:cNvSpPr>
            <p:nvPr/>
          </p:nvSpPr>
          <p:spPr bwMode="auto">
            <a:xfrm>
              <a:off x="4940300" y="221456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2"/>
            <p:cNvSpPr>
              <a:spLocks noChangeArrowheads="1"/>
            </p:cNvSpPr>
            <p:nvPr/>
          </p:nvSpPr>
          <p:spPr bwMode="auto">
            <a:xfrm>
              <a:off x="4217988" y="4086225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3"/>
            <p:cNvSpPr>
              <a:spLocks noChangeArrowheads="1"/>
            </p:cNvSpPr>
            <p:nvPr/>
          </p:nvSpPr>
          <p:spPr bwMode="auto">
            <a:xfrm>
              <a:off x="4075113" y="372586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4"/>
            <p:cNvSpPr>
              <a:spLocks noChangeArrowheads="1"/>
            </p:cNvSpPr>
            <p:nvPr/>
          </p:nvSpPr>
          <p:spPr bwMode="auto">
            <a:xfrm>
              <a:off x="4724400" y="408781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45"/>
            <p:cNvSpPr>
              <a:spLocks noChangeArrowheads="1"/>
            </p:cNvSpPr>
            <p:nvPr/>
          </p:nvSpPr>
          <p:spPr bwMode="auto">
            <a:xfrm>
              <a:off x="4435475" y="4159250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46"/>
            <p:cNvSpPr>
              <a:spLocks noChangeArrowheads="1"/>
            </p:cNvSpPr>
            <p:nvPr/>
          </p:nvSpPr>
          <p:spPr bwMode="auto">
            <a:xfrm>
              <a:off x="4148138" y="3438525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7"/>
            <p:cNvSpPr>
              <a:spLocks noChangeArrowheads="1"/>
            </p:cNvSpPr>
            <p:nvPr/>
          </p:nvSpPr>
          <p:spPr bwMode="auto">
            <a:xfrm>
              <a:off x="5011738" y="408781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8"/>
            <p:cNvSpPr>
              <a:spLocks noChangeArrowheads="1"/>
            </p:cNvSpPr>
            <p:nvPr/>
          </p:nvSpPr>
          <p:spPr bwMode="auto">
            <a:xfrm>
              <a:off x="4506913" y="37988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49"/>
            <p:cNvSpPr>
              <a:spLocks noChangeArrowheads="1"/>
            </p:cNvSpPr>
            <p:nvPr/>
          </p:nvSpPr>
          <p:spPr bwMode="auto">
            <a:xfrm>
              <a:off x="4651375" y="350996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50"/>
            <p:cNvSpPr>
              <a:spLocks noChangeArrowheads="1"/>
            </p:cNvSpPr>
            <p:nvPr/>
          </p:nvSpPr>
          <p:spPr bwMode="auto">
            <a:xfrm>
              <a:off x="5154613" y="37988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1"/>
            <p:cNvSpPr>
              <a:spLocks noChangeArrowheads="1"/>
            </p:cNvSpPr>
            <p:nvPr/>
          </p:nvSpPr>
          <p:spPr bwMode="auto">
            <a:xfrm>
              <a:off x="4867275" y="37988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2"/>
            <p:cNvSpPr>
              <a:spLocks noChangeArrowheads="1"/>
            </p:cNvSpPr>
            <p:nvPr/>
          </p:nvSpPr>
          <p:spPr bwMode="auto">
            <a:xfrm>
              <a:off x="5443538" y="4159250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3"/>
            <p:cNvSpPr>
              <a:spLocks noChangeArrowheads="1"/>
            </p:cNvSpPr>
            <p:nvPr/>
          </p:nvSpPr>
          <p:spPr bwMode="auto">
            <a:xfrm>
              <a:off x="5730875" y="365601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54"/>
            <p:cNvSpPr>
              <a:spLocks noChangeArrowheads="1"/>
            </p:cNvSpPr>
            <p:nvPr/>
          </p:nvSpPr>
          <p:spPr bwMode="auto">
            <a:xfrm>
              <a:off x="5372100" y="387191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55"/>
            <p:cNvSpPr>
              <a:spLocks noChangeArrowheads="1"/>
            </p:cNvSpPr>
            <p:nvPr/>
          </p:nvSpPr>
          <p:spPr bwMode="auto">
            <a:xfrm>
              <a:off x="5083175" y="3511550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56"/>
            <p:cNvSpPr>
              <a:spLocks noChangeArrowheads="1"/>
            </p:cNvSpPr>
            <p:nvPr/>
          </p:nvSpPr>
          <p:spPr bwMode="auto">
            <a:xfrm>
              <a:off x="5803900" y="40147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57"/>
            <p:cNvSpPr>
              <a:spLocks noChangeArrowheads="1"/>
            </p:cNvSpPr>
            <p:nvPr/>
          </p:nvSpPr>
          <p:spPr bwMode="auto">
            <a:xfrm>
              <a:off x="5732463" y="2863850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58"/>
            <p:cNvSpPr>
              <a:spLocks noChangeArrowheads="1"/>
            </p:cNvSpPr>
            <p:nvPr/>
          </p:nvSpPr>
          <p:spPr bwMode="auto">
            <a:xfrm>
              <a:off x="5443538" y="3511550"/>
              <a:ext cx="142875" cy="1349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auto">
            <a:xfrm>
              <a:off x="5443538" y="31511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60"/>
            <p:cNvSpPr>
              <a:spLocks noChangeArrowheads="1"/>
            </p:cNvSpPr>
            <p:nvPr/>
          </p:nvSpPr>
          <p:spPr bwMode="auto">
            <a:xfrm>
              <a:off x="5299075" y="25034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61"/>
            <p:cNvSpPr>
              <a:spLocks noChangeArrowheads="1"/>
            </p:cNvSpPr>
            <p:nvPr/>
          </p:nvSpPr>
          <p:spPr bwMode="auto">
            <a:xfrm>
              <a:off x="5443538" y="2214563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62"/>
            <p:cNvSpPr>
              <a:spLocks noChangeArrowheads="1"/>
            </p:cNvSpPr>
            <p:nvPr/>
          </p:nvSpPr>
          <p:spPr bwMode="auto">
            <a:xfrm>
              <a:off x="5156200" y="2935288"/>
              <a:ext cx="142875" cy="1349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63"/>
            <p:cNvSpPr>
              <a:spLocks noChangeShapeType="1"/>
            </p:cNvSpPr>
            <p:nvPr/>
          </p:nvSpPr>
          <p:spPr bwMode="auto">
            <a:xfrm>
              <a:off x="4579938" y="3294063"/>
              <a:ext cx="360362" cy="3587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64"/>
            <p:cNvSpPr>
              <a:spLocks noChangeArrowheads="1"/>
            </p:cNvSpPr>
            <p:nvPr/>
          </p:nvSpPr>
          <p:spPr bwMode="auto">
            <a:xfrm>
              <a:off x="4508500" y="3222625"/>
              <a:ext cx="142875" cy="1349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65"/>
            <p:cNvSpPr>
              <a:spLocks noChangeArrowheads="1"/>
            </p:cNvSpPr>
            <p:nvPr/>
          </p:nvSpPr>
          <p:spPr bwMode="auto">
            <a:xfrm>
              <a:off x="4652963" y="3509963"/>
              <a:ext cx="142875" cy="134937"/>
            </a:xfrm>
            <a:prstGeom prst="ellipse">
              <a:avLst/>
            </a:prstGeom>
            <a:solidFill>
              <a:srgbClr val="FFFF00">
                <a:alpha val="89803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66"/>
            <p:cNvSpPr>
              <a:spLocks noChangeArrowheads="1"/>
            </p:cNvSpPr>
            <p:nvPr/>
          </p:nvSpPr>
          <p:spPr bwMode="auto">
            <a:xfrm>
              <a:off x="4364038" y="3509963"/>
              <a:ext cx="142875" cy="134937"/>
            </a:xfrm>
            <a:prstGeom prst="ellipse">
              <a:avLst/>
            </a:prstGeom>
            <a:solidFill>
              <a:srgbClr val="FFFF00">
                <a:alpha val="89803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67"/>
            <p:cNvSpPr>
              <a:spLocks noChangeArrowheads="1"/>
            </p:cNvSpPr>
            <p:nvPr/>
          </p:nvSpPr>
          <p:spPr bwMode="auto">
            <a:xfrm>
              <a:off x="4148138" y="3438525"/>
              <a:ext cx="142875" cy="134938"/>
            </a:xfrm>
            <a:prstGeom prst="ellipse">
              <a:avLst/>
            </a:prstGeom>
            <a:solidFill>
              <a:srgbClr val="FFFF00">
                <a:alpha val="89803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68"/>
            <p:cNvSpPr>
              <a:spLocks noChangeArrowheads="1"/>
            </p:cNvSpPr>
            <p:nvPr/>
          </p:nvSpPr>
          <p:spPr bwMode="auto">
            <a:xfrm>
              <a:off x="4795838" y="2862263"/>
              <a:ext cx="142875" cy="134937"/>
            </a:xfrm>
            <a:prstGeom prst="ellipse">
              <a:avLst/>
            </a:prstGeom>
            <a:solidFill>
              <a:srgbClr val="FFFF00">
                <a:alpha val="89803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69"/>
            <p:cNvSpPr>
              <a:spLocks noChangeArrowheads="1"/>
            </p:cNvSpPr>
            <p:nvPr/>
          </p:nvSpPr>
          <p:spPr bwMode="auto">
            <a:xfrm>
              <a:off x="4795838" y="3151188"/>
              <a:ext cx="142875" cy="134937"/>
            </a:xfrm>
            <a:prstGeom prst="ellipse">
              <a:avLst/>
            </a:prstGeom>
            <a:solidFill>
              <a:srgbClr val="FFFF00">
                <a:alpha val="89803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70"/>
            <p:cNvSpPr>
              <a:spLocks noChangeArrowheads="1"/>
            </p:cNvSpPr>
            <p:nvPr/>
          </p:nvSpPr>
          <p:spPr bwMode="auto">
            <a:xfrm>
              <a:off x="4508500" y="2790825"/>
              <a:ext cx="142875" cy="134938"/>
            </a:xfrm>
            <a:prstGeom prst="ellipse">
              <a:avLst/>
            </a:prstGeom>
            <a:solidFill>
              <a:srgbClr val="FFFF00">
                <a:alpha val="89803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71"/>
            <p:cNvSpPr>
              <a:spLocks noChangeArrowheads="1"/>
            </p:cNvSpPr>
            <p:nvPr/>
          </p:nvSpPr>
          <p:spPr bwMode="auto">
            <a:xfrm>
              <a:off x="4219575" y="3078163"/>
              <a:ext cx="142875" cy="134937"/>
            </a:xfrm>
            <a:prstGeom prst="ellipse">
              <a:avLst/>
            </a:prstGeom>
            <a:solidFill>
              <a:srgbClr val="FFFF00">
                <a:alpha val="89803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TextBox 72"/>
          <p:cNvSpPr txBox="1">
            <a:spLocks noChangeArrowheads="1"/>
          </p:cNvSpPr>
          <p:nvPr/>
        </p:nvSpPr>
        <p:spPr bwMode="auto">
          <a:xfrm>
            <a:off x="4495800" y="373380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Local </a:t>
            </a:r>
            <a:r>
              <a:rPr lang="en-US" b="1" dirty="0" smtClean="0"/>
              <a:t>classification</a:t>
            </a:r>
            <a:br>
              <a:rPr lang="en-US" b="1" dirty="0" smtClean="0"/>
            </a:br>
            <a:r>
              <a:rPr lang="en-US" dirty="0" smtClean="0"/>
              <a:t>[vandapel-icra-04]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762000" y="2995136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Scale selection </a:t>
            </a:r>
            <a:r>
              <a:rPr lang="en-US" dirty="0" smtClean="0"/>
              <a:t>[unnikrishnan-3dpvt-06]</a:t>
            </a:r>
            <a:br>
              <a:rPr lang="en-US" dirty="0" smtClean="0"/>
            </a:br>
            <a:r>
              <a:rPr lang="en-US" dirty="0" smtClean="0"/>
              <a:t>[lalonde-3dim-05]</a:t>
            </a:r>
            <a:endParaRPr lang="en-US" dirty="0"/>
          </a:p>
        </p:txBody>
      </p:sp>
      <p:pic>
        <p:nvPicPr>
          <p:cNvPr id="84" name="Picture 4" descr="best_sca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0398" t="7887" r="9750" b="6157"/>
          <a:stretch>
            <a:fillRect/>
          </a:stretch>
        </p:blipFill>
        <p:spPr bwMode="auto">
          <a:xfrm>
            <a:off x="1042401" y="3810000"/>
            <a:ext cx="1805109" cy="1524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grpSp>
        <p:nvGrpSpPr>
          <p:cNvPr id="85" name="Group 168"/>
          <p:cNvGrpSpPr>
            <a:grpSpLocks/>
          </p:cNvGrpSpPr>
          <p:nvPr/>
        </p:nvGrpSpPr>
        <p:grpSpPr bwMode="auto">
          <a:xfrm>
            <a:off x="6869894" y="4460795"/>
            <a:ext cx="1588306" cy="1330405"/>
            <a:chOff x="4983163" y="1579563"/>
            <a:chExt cx="2719387" cy="2152650"/>
          </a:xfrm>
        </p:grpSpPr>
        <p:grpSp>
          <p:nvGrpSpPr>
            <p:cNvPr id="86" name="Group 80"/>
            <p:cNvGrpSpPr>
              <a:grpSpLocks/>
            </p:cNvGrpSpPr>
            <p:nvPr/>
          </p:nvGrpSpPr>
          <p:grpSpPr bwMode="auto">
            <a:xfrm>
              <a:off x="5391152" y="1582746"/>
              <a:ext cx="2311401" cy="1739900"/>
              <a:chOff x="3176" y="2634"/>
              <a:chExt cx="1714" cy="1290"/>
            </a:xfrm>
          </p:grpSpPr>
          <p:sp>
            <p:nvSpPr>
              <p:cNvPr id="112" name="Rectangle 81"/>
              <p:cNvSpPr>
                <a:spLocks noChangeArrowheads="1"/>
              </p:cNvSpPr>
              <p:nvPr/>
            </p:nvSpPr>
            <p:spPr bwMode="auto">
              <a:xfrm>
                <a:off x="3176" y="2850"/>
                <a:ext cx="214" cy="21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82"/>
              <p:cNvSpPr>
                <a:spLocks noChangeArrowheads="1"/>
              </p:cNvSpPr>
              <p:nvPr/>
            </p:nvSpPr>
            <p:spPr bwMode="auto">
              <a:xfrm>
                <a:off x="3255" y="2933"/>
                <a:ext cx="61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83"/>
              <p:cNvSpPr>
                <a:spLocks noChangeArrowheads="1"/>
              </p:cNvSpPr>
              <p:nvPr/>
            </p:nvSpPr>
            <p:spPr bwMode="auto">
              <a:xfrm>
                <a:off x="3390" y="2850"/>
                <a:ext cx="214" cy="21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84"/>
              <p:cNvSpPr>
                <a:spLocks noChangeArrowheads="1"/>
              </p:cNvSpPr>
              <p:nvPr/>
            </p:nvSpPr>
            <p:spPr bwMode="auto">
              <a:xfrm>
                <a:off x="3605" y="2850"/>
                <a:ext cx="215" cy="21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85"/>
              <p:cNvSpPr>
                <a:spLocks noChangeArrowheads="1"/>
              </p:cNvSpPr>
              <p:nvPr/>
            </p:nvSpPr>
            <p:spPr bwMode="auto">
              <a:xfrm>
                <a:off x="3820" y="2850"/>
                <a:ext cx="214" cy="21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86"/>
              <p:cNvSpPr>
                <a:spLocks noChangeArrowheads="1"/>
              </p:cNvSpPr>
              <p:nvPr/>
            </p:nvSpPr>
            <p:spPr bwMode="auto">
              <a:xfrm>
                <a:off x="3176" y="3067"/>
                <a:ext cx="214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87"/>
              <p:cNvSpPr>
                <a:spLocks noChangeArrowheads="1"/>
              </p:cNvSpPr>
              <p:nvPr/>
            </p:nvSpPr>
            <p:spPr bwMode="auto">
              <a:xfrm>
                <a:off x="3255" y="3150"/>
                <a:ext cx="61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88"/>
              <p:cNvSpPr>
                <a:spLocks noChangeArrowheads="1"/>
              </p:cNvSpPr>
              <p:nvPr/>
            </p:nvSpPr>
            <p:spPr bwMode="auto">
              <a:xfrm>
                <a:off x="3390" y="3067"/>
                <a:ext cx="214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89"/>
              <p:cNvSpPr>
                <a:spLocks noChangeArrowheads="1"/>
              </p:cNvSpPr>
              <p:nvPr/>
            </p:nvSpPr>
            <p:spPr bwMode="auto">
              <a:xfrm>
                <a:off x="3605" y="3067"/>
                <a:ext cx="215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90"/>
              <p:cNvSpPr>
                <a:spLocks noChangeArrowheads="1"/>
              </p:cNvSpPr>
              <p:nvPr/>
            </p:nvSpPr>
            <p:spPr bwMode="auto">
              <a:xfrm>
                <a:off x="3685" y="3150"/>
                <a:ext cx="60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91"/>
              <p:cNvSpPr>
                <a:spLocks noChangeArrowheads="1"/>
              </p:cNvSpPr>
              <p:nvPr/>
            </p:nvSpPr>
            <p:spPr bwMode="auto">
              <a:xfrm>
                <a:off x="3820" y="3067"/>
                <a:ext cx="214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92"/>
              <p:cNvSpPr>
                <a:spLocks noChangeArrowheads="1"/>
              </p:cNvSpPr>
              <p:nvPr/>
            </p:nvSpPr>
            <p:spPr bwMode="auto">
              <a:xfrm>
                <a:off x="3176" y="3280"/>
                <a:ext cx="214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93"/>
              <p:cNvSpPr>
                <a:spLocks noChangeArrowheads="1"/>
              </p:cNvSpPr>
              <p:nvPr/>
            </p:nvSpPr>
            <p:spPr bwMode="auto">
              <a:xfrm>
                <a:off x="3390" y="3280"/>
                <a:ext cx="214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Oval 94"/>
              <p:cNvSpPr>
                <a:spLocks noChangeArrowheads="1"/>
              </p:cNvSpPr>
              <p:nvPr/>
            </p:nvSpPr>
            <p:spPr bwMode="auto">
              <a:xfrm>
                <a:off x="3468" y="3363"/>
                <a:ext cx="61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95"/>
              <p:cNvSpPr>
                <a:spLocks noChangeArrowheads="1"/>
              </p:cNvSpPr>
              <p:nvPr/>
            </p:nvSpPr>
            <p:spPr bwMode="auto">
              <a:xfrm>
                <a:off x="3605" y="3280"/>
                <a:ext cx="215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Oval 96"/>
              <p:cNvSpPr>
                <a:spLocks noChangeArrowheads="1"/>
              </p:cNvSpPr>
              <p:nvPr/>
            </p:nvSpPr>
            <p:spPr bwMode="auto">
              <a:xfrm>
                <a:off x="3685" y="3363"/>
                <a:ext cx="60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97"/>
              <p:cNvSpPr>
                <a:spLocks noChangeArrowheads="1"/>
              </p:cNvSpPr>
              <p:nvPr/>
            </p:nvSpPr>
            <p:spPr bwMode="auto">
              <a:xfrm>
                <a:off x="3820" y="3280"/>
                <a:ext cx="214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98"/>
              <p:cNvSpPr>
                <a:spLocks noChangeArrowheads="1"/>
              </p:cNvSpPr>
              <p:nvPr/>
            </p:nvSpPr>
            <p:spPr bwMode="auto">
              <a:xfrm>
                <a:off x="3176" y="3495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99"/>
              <p:cNvSpPr>
                <a:spLocks noChangeArrowheads="1"/>
              </p:cNvSpPr>
              <p:nvPr/>
            </p:nvSpPr>
            <p:spPr bwMode="auto">
              <a:xfrm>
                <a:off x="3255" y="3579"/>
                <a:ext cx="61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100"/>
              <p:cNvSpPr>
                <a:spLocks noChangeArrowheads="1"/>
              </p:cNvSpPr>
              <p:nvPr/>
            </p:nvSpPr>
            <p:spPr bwMode="auto">
              <a:xfrm>
                <a:off x="3390" y="3495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01"/>
              <p:cNvSpPr>
                <a:spLocks noChangeArrowheads="1"/>
              </p:cNvSpPr>
              <p:nvPr/>
            </p:nvSpPr>
            <p:spPr bwMode="auto">
              <a:xfrm>
                <a:off x="3605" y="3495"/>
                <a:ext cx="215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102"/>
              <p:cNvSpPr>
                <a:spLocks noChangeArrowheads="1"/>
              </p:cNvSpPr>
              <p:nvPr/>
            </p:nvSpPr>
            <p:spPr bwMode="auto">
              <a:xfrm>
                <a:off x="3685" y="3579"/>
                <a:ext cx="60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03"/>
              <p:cNvSpPr>
                <a:spLocks noChangeArrowheads="1"/>
              </p:cNvSpPr>
              <p:nvPr/>
            </p:nvSpPr>
            <p:spPr bwMode="auto">
              <a:xfrm>
                <a:off x="3820" y="3495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04"/>
              <p:cNvSpPr>
                <a:spLocks noChangeArrowheads="1"/>
              </p:cNvSpPr>
              <p:nvPr/>
            </p:nvSpPr>
            <p:spPr bwMode="auto">
              <a:xfrm>
                <a:off x="3176" y="3708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Oval 105"/>
              <p:cNvSpPr>
                <a:spLocks noChangeArrowheads="1"/>
              </p:cNvSpPr>
              <p:nvPr/>
            </p:nvSpPr>
            <p:spPr bwMode="auto">
              <a:xfrm>
                <a:off x="3255" y="3792"/>
                <a:ext cx="61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06"/>
              <p:cNvSpPr>
                <a:spLocks noChangeArrowheads="1"/>
              </p:cNvSpPr>
              <p:nvPr/>
            </p:nvSpPr>
            <p:spPr bwMode="auto">
              <a:xfrm>
                <a:off x="3390" y="3708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07"/>
              <p:cNvSpPr>
                <a:spLocks noChangeArrowheads="1"/>
              </p:cNvSpPr>
              <p:nvPr/>
            </p:nvSpPr>
            <p:spPr bwMode="auto">
              <a:xfrm>
                <a:off x="3605" y="3708"/>
                <a:ext cx="215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08"/>
              <p:cNvSpPr>
                <a:spLocks noChangeArrowheads="1"/>
              </p:cNvSpPr>
              <p:nvPr/>
            </p:nvSpPr>
            <p:spPr bwMode="auto">
              <a:xfrm>
                <a:off x="3820" y="3708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Rectangle 109"/>
              <p:cNvSpPr>
                <a:spLocks noChangeArrowheads="1"/>
              </p:cNvSpPr>
              <p:nvPr/>
            </p:nvSpPr>
            <p:spPr bwMode="auto">
              <a:xfrm>
                <a:off x="3176" y="2634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Oval 110"/>
              <p:cNvSpPr>
                <a:spLocks noChangeArrowheads="1"/>
              </p:cNvSpPr>
              <p:nvPr/>
            </p:nvSpPr>
            <p:spPr bwMode="auto">
              <a:xfrm>
                <a:off x="3255" y="2717"/>
                <a:ext cx="61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Rectangle 111"/>
              <p:cNvSpPr>
                <a:spLocks noChangeArrowheads="1"/>
              </p:cNvSpPr>
              <p:nvPr/>
            </p:nvSpPr>
            <p:spPr bwMode="auto">
              <a:xfrm>
                <a:off x="3390" y="2634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Rectangle 112"/>
              <p:cNvSpPr>
                <a:spLocks noChangeArrowheads="1"/>
              </p:cNvSpPr>
              <p:nvPr/>
            </p:nvSpPr>
            <p:spPr bwMode="auto">
              <a:xfrm>
                <a:off x="3605" y="2634"/>
                <a:ext cx="215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113"/>
              <p:cNvSpPr>
                <a:spLocks noChangeArrowheads="1"/>
              </p:cNvSpPr>
              <p:nvPr/>
            </p:nvSpPr>
            <p:spPr bwMode="auto">
              <a:xfrm>
                <a:off x="3685" y="2717"/>
                <a:ext cx="60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Rectangle 114"/>
              <p:cNvSpPr>
                <a:spLocks noChangeArrowheads="1"/>
              </p:cNvSpPr>
              <p:nvPr/>
            </p:nvSpPr>
            <p:spPr bwMode="auto">
              <a:xfrm>
                <a:off x="3820" y="2634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115"/>
              <p:cNvSpPr>
                <a:spLocks noChangeArrowheads="1"/>
              </p:cNvSpPr>
              <p:nvPr/>
            </p:nvSpPr>
            <p:spPr bwMode="auto">
              <a:xfrm>
                <a:off x="3899" y="2717"/>
                <a:ext cx="59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16"/>
              <p:cNvSpPr>
                <a:spLocks noChangeArrowheads="1"/>
              </p:cNvSpPr>
              <p:nvPr/>
            </p:nvSpPr>
            <p:spPr bwMode="auto">
              <a:xfrm>
                <a:off x="4032" y="2850"/>
                <a:ext cx="214" cy="21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117"/>
              <p:cNvSpPr>
                <a:spLocks noChangeArrowheads="1"/>
              </p:cNvSpPr>
              <p:nvPr/>
            </p:nvSpPr>
            <p:spPr bwMode="auto">
              <a:xfrm>
                <a:off x="4111" y="2933"/>
                <a:ext cx="60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18"/>
              <p:cNvSpPr>
                <a:spLocks noChangeArrowheads="1"/>
              </p:cNvSpPr>
              <p:nvPr/>
            </p:nvSpPr>
            <p:spPr bwMode="auto">
              <a:xfrm>
                <a:off x="4032" y="3067"/>
                <a:ext cx="214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19"/>
              <p:cNvSpPr>
                <a:spLocks noChangeArrowheads="1"/>
              </p:cNvSpPr>
              <p:nvPr/>
            </p:nvSpPr>
            <p:spPr bwMode="auto">
              <a:xfrm>
                <a:off x="4032" y="3280"/>
                <a:ext cx="214" cy="214"/>
              </a:xfrm>
              <a:prstGeom prst="rect">
                <a:avLst/>
              </a:prstGeom>
              <a:solidFill>
                <a:srgbClr val="0000FF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Oval 120"/>
              <p:cNvSpPr>
                <a:spLocks noChangeArrowheads="1"/>
              </p:cNvSpPr>
              <p:nvPr/>
            </p:nvSpPr>
            <p:spPr bwMode="auto">
              <a:xfrm>
                <a:off x="4111" y="3363"/>
                <a:ext cx="60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21"/>
              <p:cNvSpPr>
                <a:spLocks noChangeArrowheads="1"/>
              </p:cNvSpPr>
              <p:nvPr/>
            </p:nvSpPr>
            <p:spPr bwMode="auto">
              <a:xfrm>
                <a:off x="4032" y="3495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122"/>
              <p:cNvSpPr>
                <a:spLocks noChangeArrowheads="1"/>
              </p:cNvSpPr>
              <p:nvPr/>
            </p:nvSpPr>
            <p:spPr bwMode="auto">
              <a:xfrm>
                <a:off x="4111" y="3579"/>
                <a:ext cx="60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123"/>
              <p:cNvSpPr>
                <a:spLocks noChangeArrowheads="1"/>
              </p:cNvSpPr>
              <p:nvPr/>
            </p:nvSpPr>
            <p:spPr bwMode="auto">
              <a:xfrm>
                <a:off x="4032" y="3708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124"/>
              <p:cNvSpPr>
                <a:spLocks noChangeArrowheads="1"/>
              </p:cNvSpPr>
              <p:nvPr/>
            </p:nvSpPr>
            <p:spPr bwMode="auto">
              <a:xfrm>
                <a:off x="4032" y="2634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125"/>
              <p:cNvSpPr>
                <a:spLocks noChangeArrowheads="1"/>
              </p:cNvSpPr>
              <p:nvPr/>
            </p:nvSpPr>
            <p:spPr bwMode="auto">
              <a:xfrm>
                <a:off x="4111" y="2717"/>
                <a:ext cx="60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Rectangle 126"/>
              <p:cNvSpPr>
                <a:spLocks noChangeArrowheads="1"/>
              </p:cNvSpPr>
              <p:nvPr/>
            </p:nvSpPr>
            <p:spPr bwMode="auto">
              <a:xfrm>
                <a:off x="4245" y="2850"/>
                <a:ext cx="214" cy="21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127"/>
              <p:cNvSpPr>
                <a:spLocks noChangeArrowheads="1"/>
              </p:cNvSpPr>
              <p:nvPr/>
            </p:nvSpPr>
            <p:spPr bwMode="auto">
              <a:xfrm>
                <a:off x="4323" y="2933"/>
                <a:ext cx="61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Rectangle 128"/>
              <p:cNvSpPr>
                <a:spLocks noChangeArrowheads="1"/>
              </p:cNvSpPr>
              <p:nvPr/>
            </p:nvSpPr>
            <p:spPr bwMode="auto">
              <a:xfrm>
                <a:off x="4245" y="3067"/>
                <a:ext cx="214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Rectangle 129"/>
              <p:cNvSpPr>
                <a:spLocks noChangeArrowheads="1"/>
              </p:cNvSpPr>
              <p:nvPr/>
            </p:nvSpPr>
            <p:spPr bwMode="auto">
              <a:xfrm>
                <a:off x="4245" y="3280"/>
                <a:ext cx="214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Oval 130"/>
              <p:cNvSpPr>
                <a:spLocks noChangeArrowheads="1"/>
              </p:cNvSpPr>
              <p:nvPr/>
            </p:nvSpPr>
            <p:spPr bwMode="auto">
              <a:xfrm>
                <a:off x="4323" y="3363"/>
                <a:ext cx="61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Rectangle 131"/>
              <p:cNvSpPr>
                <a:spLocks noChangeArrowheads="1"/>
              </p:cNvSpPr>
              <p:nvPr/>
            </p:nvSpPr>
            <p:spPr bwMode="auto">
              <a:xfrm>
                <a:off x="4245" y="3495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Rectangle 132"/>
              <p:cNvSpPr>
                <a:spLocks noChangeArrowheads="1"/>
              </p:cNvSpPr>
              <p:nvPr/>
            </p:nvSpPr>
            <p:spPr bwMode="auto">
              <a:xfrm>
                <a:off x="4245" y="3708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Rectangle 133"/>
              <p:cNvSpPr>
                <a:spLocks noChangeArrowheads="1"/>
              </p:cNvSpPr>
              <p:nvPr/>
            </p:nvSpPr>
            <p:spPr bwMode="auto">
              <a:xfrm>
                <a:off x="4245" y="2634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Rectangle 134"/>
              <p:cNvSpPr>
                <a:spLocks noChangeArrowheads="1"/>
              </p:cNvSpPr>
              <p:nvPr/>
            </p:nvSpPr>
            <p:spPr bwMode="auto">
              <a:xfrm>
                <a:off x="4462" y="2850"/>
                <a:ext cx="214" cy="21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Rectangle 135"/>
              <p:cNvSpPr>
                <a:spLocks noChangeArrowheads="1"/>
              </p:cNvSpPr>
              <p:nvPr/>
            </p:nvSpPr>
            <p:spPr bwMode="auto">
              <a:xfrm>
                <a:off x="4462" y="3067"/>
                <a:ext cx="214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Rectangle 136"/>
              <p:cNvSpPr>
                <a:spLocks noChangeArrowheads="1"/>
              </p:cNvSpPr>
              <p:nvPr/>
            </p:nvSpPr>
            <p:spPr bwMode="auto">
              <a:xfrm>
                <a:off x="4462" y="3280"/>
                <a:ext cx="214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Rectangle 137"/>
              <p:cNvSpPr>
                <a:spLocks noChangeArrowheads="1"/>
              </p:cNvSpPr>
              <p:nvPr/>
            </p:nvSpPr>
            <p:spPr bwMode="auto">
              <a:xfrm>
                <a:off x="4462" y="3495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Rectangle 138"/>
              <p:cNvSpPr>
                <a:spLocks noChangeArrowheads="1"/>
              </p:cNvSpPr>
              <p:nvPr/>
            </p:nvSpPr>
            <p:spPr bwMode="auto">
              <a:xfrm>
                <a:off x="4462" y="3708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Rectangle 139"/>
              <p:cNvSpPr>
                <a:spLocks noChangeArrowheads="1"/>
              </p:cNvSpPr>
              <p:nvPr/>
            </p:nvSpPr>
            <p:spPr bwMode="auto">
              <a:xfrm>
                <a:off x="4462" y="2634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Oval 140"/>
              <p:cNvSpPr>
                <a:spLocks noChangeArrowheads="1"/>
              </p:cNvSpPr>
              <p:nvPr/>
            </p:nvSpPr>
            <p:spPr bwMode="auto">
              <a:xfrm>
                <a:off x="4541" y="2717"/>
                <a:ext cx="59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Rectangle 141"/>
              <p:cNvSpPr>
                <a:spLocks noChangeArrowheads="1"/>
              </p:cNvSpPr>
              <p:nvPr/>
            </p:nvSpPr>
            <p:spPr bwMode="auto">
              <a:xfrm>
                <a:off x="4676" y="2850"/>
                <a:ext cx="214" cy="21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142"/>
              <p:cNvSpPr>
                <a:spLocks noChangeArrowheads="1"/>
              </p:cNvSpPr>
              <p:nvPr/>
            </p:nvSpPr>
            <p:spPr bwMode="auto">
              <a:xfrm>
                <a:off x="4754" y="2933"/>
                <a:ext cx="60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Rectangle 143"/>
              <p:cNvSpPr>
                <a:spLocks noChangeArrowheads="1"/>
              </p:cNvSpPr>
              <p:nvPr/>
            </p:nvSpPr>
            <p:spPr bwMode="auto">
              <a:xfrm>
                <a:off x="4676" y="3067"/>
                <a:ext cx="214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Rectangle 144"/>
              <p:cNvSpPr>
                <a:spLocks noChangeArrowheads="1"/>
              </p:cNvSpPr>
              <p:nvPr/>
            </p:nvSpPr>
            <p:spPr bwMode="auto">
              <a:xfrm>
                <a:off x="4676" y="3280"/>
                <a:ext cx="214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Oval 145"/>
              <p:cNvSpPr>
                <a:spLocks noChangeArrowheads="1"/>
              </p:cNvSpPr>
              <p:nvPr/>
            </p:nvSpPr>
            <p:spPr bwMode="auto">
              <a:xfrm>
                <a:off x="4754" y="3363"/>
                <a:ext cx="60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46"/>
              <p:cNvSpPr>
                <a:spLocks noChangeArrowheads="1"/>
              </p:cNvSpPr>
              <p:nvPr/>
            </p:nvSpPr>
            <p:spPr bwMode="auto">
              <a:xfrm>
                <a:off x="4676" y="3495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147"/>
              <p:cNvSpPr>
                <a:spLocks noChangeArrowheads="1"/>
              </p:cNvSpPr>
              <p:nvPr/>
            </p:nvSpPr>
            <p:spPr bwMode="auto">
              <a:xfrm>
                <a:off x="4676" y="3708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148"/>
              <p:cNvSpPr>
                <a:spLocks noChangeArrowheads="1"/>
              </p:cNvSpPr>
              <p:nvPr/>
            </p:nvSpPr>
            <p:spPr bwMode="auto">
              <a:xfrm>
                <a:off x="4676" y="2634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Oval 149"/>
              <p:cNvSpPr>
                <a:spLocks noChangeArrowheads="1"/>
              </p:cNvSpPr>
              <p:nvPr/>
            </p:nvSpPr>
            <p:spPr bwMode="auto">
              <a:xfrm>
                <a:off x="4754" y="2717"/>
                <a:ext cx="60" cy="5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" name="Group 150"/>
            <p:cNvGrpSpPr>
              <a:grpSpLocks/>
            </p:cNvGrpSpPr>
            <p:nvPr/>
          </p:nvGrpSpPr>
          <p:grpSpPr bwMode="auto">
            <a:xfrm>
              <a:off x="5387977" y="3438525"/>
              <a:ext cx="2311401" cy="290513"/>
              <a:chOff x="3174" y="4010"/>
              <a:chExt cx="1714" cy="216"/>
            </a:xfrm>
          </p:grpSpPr>
          <p:sp>
            <p:nvSpPr>
              <p:cNvPr id="104" name="Rectangle 151"/>
              <p:cNvSpPr>
                <a:spLocks noChangeArrowheads="1"/>
              </p:cNvSpPr>
              <p:nvPr/>
            </p:nvSpPr>
            <p:spPr bwMode="auto">
              <a:xfrm>
                <a:off x="3174" y="4010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52"/>
              <p:cNvSpPr>
                <a:spLocks noChangeArrowheads="1"/>
              </p:cNvSpPr>
              <p:nvPr/>
            </p:nvSpPr>
            <p:spPr bwMode="auto">
              <a:xfrm>
                <a:off x="3388" y="4010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53"/>
              <p:cNvSpPr>
                <a:spLocks noChangeArrowheads="1"/>
              </p:cNvSpPr>
              <p:nvPr/>
            </p:nvSpPr>
            <p:spPr bwMode="auto">
              <a:xfrm>
                <a:off x="3603" y="4010"/>
                <a:ext cx="215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54"/>
              <p:cNvSpPr>
                <a:spLocks noChangeArrowheads="1"/>
              </p:cNvSpPr>
              <p:nvPr/>
            </p:nvSpPr>
            <p:spPr bwMode="auto">
              <a:xfrm>
                <a:off x="3818" y="4010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55"/>
              <p:cNvSpPr>
                <a:spLocks noChangeArrowheads="1"/>
              </p:cNvSpPr>
              <p:nvPr/>
            </p:nvSpPr>
            <p:spPr bwMode="auto">
              <a:xfrm>
                <a:off x="4030" y="4010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56"/>
              <p:cNvSpPr>
                <a:spLocks noChangeArrowheads="1"/>
              </p:cNvSpPr>
              <p:nvPr/>
            </p:nvSpPr>
            <p:spPr bwMode="auto">
              <a:xfrm>
                <a:off x="4243" y="4010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57"/>
              <p:cNvSpPr>
                <a:spLocks noChangeArrowheads="1"/>
              </p:cNvSpPr>
              <p:nvPr/>
            </p:nvSpPr>
            <p:spPr bwMode="auto">
              <a:xfrm>
                <a:off x="4460" y="4010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58"/>
              <p:cNvSpPr>
                <a:spLocks noChangeArrowheads="1"/>
              </p:cNvSpPr>
              <p:nvPr/>
            </p:nvSpPr>
            <p:spPr bwMode="auto">
              <a:xfrm>
                <a:off x="4674" y="4010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159"/>
            <p:cNvGrpSpPr>
              <a:grpSpLocks/>
            </p:cNvGrpSpPr>
            <p:nvPr/>
          </p:nvGrpSpPr>
          <p:grpSpPr bwMode="auto">
            <a:xfrm>
              <a:off x="4983163" y="1579571"/>
              <a:ext cx="288925" cy="1739900"/>
              <a:chOff x="2874" y="2632"/>
              <a:chExt cx="214" cy="1290"/>
            </a:xfrm>
          </p:grpSpPr>
          <p:sp>
            <p:nvSpPr>
              <p:cNvPr id="98" name="Rectangle 160"/>
              <p:cNvSpPr>
                <a:spLocks noChangeArrowheads="1"/>
              </p:cNvSpPr>
              <p:nvPr/>
            </p:nvSpPr>
            <p:spPr bwMode="auto">
              <a:xfrm>
                <a:off x="2874" y="2848"/>
                <a:ext cx="214" cy="21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61"/>
              <p:cNvSpPr>
                <a:spLocks noChangeArrowheads="1"/>
              </p:cNvSpPr>
              <p:nvPr/>
            </p:nvSpPr>
            <p:spPr bwMode="auto">
              <a:xfrm>
                <a:off x="2874" y="3065"/>
                <a:ext cx="214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62"/>
              <p:cNvSpPr>
                <a:spLocks noChangeArrowheads="1"/>
              </p:cNvSpPr>
              <p:nvPr/>
            </p:nvSpPr>
            <p:spPr bwMode="auto">
              <a:xfrm>
                <a:off x="2874" y="3278"/>
                <a:ext cx="214" cy="2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63"/>
              <p:cNvSpPr>
                <a:spLocks noChangeArrowheads="1"/>
              </p:cNvSpPr>
              <p:nvPr/>
            </p:nvSpPr>
            <p:spPr bwMode="auto">
              <a:xfrm>
                <a:off x="2874" y="3493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64"/>
              <p:cNvSpPr>
                <a:spLocks noChangeArrowheads="1"/>
              </p:cNvSpPr>
              <p:nvPr/>
            </p:nvSpPr>
            <p:spPr bwMode="auto">
              <a:xfrm>
                <a:off x="2874" y="3706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65"/>
              <p:cNvSpPr>
                <a:spLocks noChangeArrowheads="1"/>
              </p:cNvSpPr>
              <p:nvPr/>
            </p:nvSpPr>
            <p:spPr bwMode="auto">
              <a:xfrm>
                <a:off x="2874" y="2632"/>
                <a:ext cx="214" cy="2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" name="Freeform 166"/>
            <p:cNvSpPr>
              <a:spLocks/>
            </p:cNvSpPr>
            <p:nvPr/>
          </p:nvSpPr>
          <p:spPr bwMode="auto">
            <a:xfrm>
              <a:off x="5537200" y="3221038"/>
              <a:ext cx="69850" cy="373062"/>
            </a:xfrm>
            <a:custGeom>
              <a:avLst/>
              <a:gdLst>
                <a:gd name="T0" fmla="*/ 0 w 101"/>
                <a:gd name="T1" fmla="*/ 373062 h 862"/>
                <a:gd name="T2" fmla="*/ 67084 w 101"/>
                <a:gd name="T3" fmla="*/ 203410 h 862"/>
                <a:gd name="T4" fmla="*/ 15906 w 101"/>
                <a:gd name="T5" fmla="*/ 0 h 862"/>
                <a:gd name="T6" fmla="*/ 0 60000 65536"/>
                <a:gd name="T7" fmla="*/ 0 60000 65536"/>
                <a:gd name="T8" fmla="*/ 0 60000 65536"/>
                <a:gd name="T9" fmla="*/ 0 w 101"/>
                <a:gd name="T10" fmla="*/ 0 h 862"/>
                <a:gd name="T11" fmla="*/ 101 w 101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862">
                  <a:moveTo>
                    <a:pt x="0" y="862"/>
                  </a:moveTo>
                  <a:cubicBezTo>
                    <a:pt x="46" y="738"/>
                    <a:pt x="93" y="614"/>
                    <a:pt x="97" y="470"/>
                  </a:cubicBezTo>
                  <a:cubicBezTo>
                    <a:pt x="101" y="326"/>
                    <a:pt x="62" y="163"/>
                    <a:pt x="23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67"/>
            <p:cNvSpPr>
              <a:spLocks/>
            </p:cNvSpPr>
            <p:nvPr/>
          </p:nvSpPr>
          <p:spPr bwMode="auto">
            <a:xfrm>
              <a:off x="6124575" y="2641600"/>
              <a:ext cx="100013" cy="950913"/>
            </a:xfrm>
            <a:custGeom>
              <a:avLst/>
              <a:gdLst>
                <a:gd name="T0" fmla="*/ 0 w 101"/>
                <a:gd name="T1" fmla="*/ 950913 h 862"/>
                <a:gd name="T2" fmla="*/ 96052 w 101"/>
                <a:gd name="T3" fmla="*/ 518479 h 862"/>
                <a:gd name="T4" fmla="*/ 22775 w 101"/>
                <a:gd name="T5" fmla="*/ 0 h 862"/>
                <a:gd name="T6" fmla="*/ 0 60000 65536"/>
                <a:gd name="T7" fmla="*/ 0 60000 65536"/>
                <a:gd name="T8" fmla="*/ 0 60000 65536"/>
                <a:gd name="T9" fmla="*/ 0 w 101"/>
                <a:gd name="T10" fmla="*/ 0 h 862"/>
                <a:gd name="T11" fmla="*/ 101 w 101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862">
                  <a:moveTo>
                    <a:pt x="0" y="862"/>
                  </a:moveTo>
                  <a:cubicBezTo>
                    <a:pt x="46" y="738"/>
                    <a:pt x="93" y="614"/>
                    <a:pt x="97" y="470"/>
                  </a:cubicBezTo>
                  <a:cubicBezTo>
                    <a:pt x="101" y="326"/>
                    <a:pt x="62" y="163"/>
                    <a:pt x="23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68"/>
            <p:cNvSpPr>
              <a:spLocks/>
            </p:cNvSpPr>
            <p:nvPr/>
          </p:nvSpPr>
          <p:spPr bwMode="auto">
            <a:xfrm>
              <a:off x="6696075" y="2936875"/>
              <a:ext cx="74613" cy="642938"/>
            </a:xfrm>
            <a:custGeom>
              <a:avLst/>
              <a:gdLst>
                <a:gd name="T0" fmla="*/ 0 w 101"/>
                <a:gd name="T1" fmla="*/ 642938 h 862"/>
                <a:gd name="T2" fmla="*/ 71658 w 101"/>
                <a:gd name="T3" fmla="*/ 350558 h 862"/>
                <a:gd name="T4" fmla="*/ 16991 w 101"/>
                <a:gd name="T5" fmla="*/ 0 h 862"/>
                <a:gd name="T6" fmla="*/ 0 60000 65536"/>
                <a:gd name="T7" fmla="*/ 0 60000 65536"/>
                <a:gd name="T8" fmla="*/ 0 60000 65536"/>
                <a:gd name="T9" fmla="*/ 0 w 101"/>
                <a:gd name="T10" fmla="*/ 0 h 862"/>
                <a:gd name="T11" fmla="*/ 101 w 101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862">
                  <a:moveTo>
                    <a:pt x="0" y="862"/>
                  </a:moveTo>
                  <a:cubicBezTo>
                    <a:pt x="46" y="738"/>
                    <a:pt x="93" y="614"/>
                    <a:pt x="97" y="470"/>
                  </a:cubicBezTo>
                  <a:cubicBezTo>
                    <a:pt x="101" y="326"/>
                    <a:pt x="62" y="163"/>
                    <a:pt x="23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69"/>
            <p:cNvSpPr>
              <a:spLocks/>
            </p:cNvSpPr>
            <p:nvPr/>
          </p:nvSpPr>
          <p:spPr bwMode="auto">
            <a:xfrm>
              <a:off x="5127625" y="2790825"/>
              <a:ext cx="1539875" cy="103188"/>
            </a:xfrm>
            <a:custGeom>
              <a:avLst/>
              <a:gdLst>
                <a:gd name="T0" fmla="*/ 0 w 871"/>
                <a:gd name="T1" fmla="*/ 103188 h 54"/>
                <a:gd name="T2" fmla="*/ 815020 w 871"/>
                <a:gd name="T3" fmla="*/ 7644 h 54"/>
                <a:gd name="T4" fmla="*/ 1539875 w 871"/>
                <a:gd name="T5" fmla="*/ 59238 h 54"/>
                <a:gd name="T6" fmla="*/ 0 60000 65536"/>
                <a:gd name="T7" fmla="*/ 0 60000 65536"/>
                <a:gd name="T8" fmla="*/ 0 60000 65536"/>
                <a:gd name="T9" fmla="*/ 0 w 871"/>
                <a:gd name="T10" fmla="*/ 0 h 54"/>
                <a:gd name="T11" fmla="*/ 871 w 871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1" h="54">
                  <a:moveTo>
                    <a:pt x="0" y="54"/>
                  </a:moveTo>
                  <a:cubicBezTo>
                    <a:pt x="158" y="31"/>
                    <a:pt x="316" y="8"/>
                    <a:pt x="461" y="4"/>
                  </a:cubicBezTo>
                  <a:cubicBezTo>
                    <a:pt x="606" y="0"/>
                    <a:pt x="738" y="15"/>
                    <a:pt x="871" y="3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70"/>
            <p:cNvSpPr>
              <a:spLocks/>
            </p:cNvSpPr>
            <p:nvPr/>
          </p:nvSpPr>
          <p:spPr bwMode="auto">
            <a:xfrm>
              <a:off x="5137150" y="2505075"/>
              <a:ext cx="936625" cy="141288"/>
            </a:xfrm>
            <a:custGeom>
              <a:avLst/>
              <a:gdLst>
                <a:gd name="T0" fmla="*/ 0 w 871"/>
                <a:gd name="T1" fmla="*/ 141288 h 54"/>
                <a:gd name="T2" fmla="*/ 495734 w 871"/>
                <a:gd name="T3" fmla="*/ 10466 h 54"/>
                <a:gd name="T4" fmla="*/ 936625 w 871"/>
                <a:gd name="T5" fmla="*/ 81110 h 54"/>
                <a:gd name="T6" fmla="*/ 0 60000 65536"/>
                <a:gd name="T7" fmla="*/ 0 60000 65536"/>
                <a:gd name="T8" fmla="*/ 0 60000 65536"/>
                <a:gd name="T9" fmla="*/ 0 w 871"/>
                <a:gd name="T10" fmla="*/ 0 h 54"/>
                <a:gd name="T11" fmla="*/ 871 w 871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1" h="54">
                  <a:moveTo>
                    <a:pt x="0" y="54"/>
                  </a:moveTo>
                  <a:cubicBezTo>
                    <a:pt x="158" y="31"/>
                    <a:pt x="316" y="8"/>
                    <a:pt x="461" y="4"/>
                  </a:cubicBezTo>
                  <a:cubicBezTo>
                    <a:pt x="606" y="0"/>
                    <a:pt x="738" y="15"/>
                    <a:pt x="871" y="3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71"/>
            <p:cNvSpPr>
              <a:spLocks/>
            </p:cNvSpPr>
            <p:nvPr/>
          </p:nvSpPr>
          <p:spPr bwMode="auto">
            <a:xfrm>
              <a:off x="5133975" y="3111500"/>
              <a:ext cx="379413" cy="77788"/>
            </a:xfrm>
            <a:custGeom>
              <a:avLst/>
              <a:gdLst>
                <a:gd name="T0" fmla="*/ 0 w 871"/>
                <a:gd name="T1" fmla="*/ 77788 h 54"/>
                <a:gd name="T2" fmla="*/ 200814 w 871"/>
                <a:gd name="T3" fmla="*/ 5762 h 54"/>
                <a:gd name="T4" fmla="*/ 379413 w 871"/>
                <a:gd name="T5" fmla="*/ 44656 h 54"/>
                <a:gd name="T6" fmla="*/ 0 60000 65536"/>
                <a:gd name="T7" fmla="*/ 0 60000 65536"/>
                <a:gd name="T8" fmla="*/ 0 60000 65536"/>
                <a:gd name="T9" fmla="*/ 0 w 871"/>
                <a:gd name="T10" fmla="*/ 0 h 54"/>
                <a:gd name="T11" fmla="*/ 871 w 871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1" h="54">
                  <a:moveTo>
                    <a:pt x="0" y="54"/>
                  </a:moveTo>
                  <a:cubicBezTo>
                    <a:pt x="158" y="31"/>
                    <a:pt x="316" y="8"/>
                    <a:pt x="461" y="4"/>
                  </a:cubicBezTo>
                  <a:cubicBezTo>
                    <a:pt x="606" y="0"/>
                    <a:pt x="738" y="15"/>
                    <a:pt x="871" y="3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172"/>
            <p:cNvSpPr>
              <a:spLocks noChangeArrowheads="1"/>
            </p:cNvSpPr>
            <p:nvPr/>
          </p:nvSpPr>
          <p:spPr bwMode="auto">
            <a:xfrm>
              <a:off x="6546850" y="3438525"/>
              <a:ext cx="277813" cy="29368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173"/>
            <p:cNvSpPr>
              <a:spLocks noChangeArrowheads="1"/>
            </p:cNvSpPr>
            <p:nvPr/>
          </p:nvSpPr>
          <p:spPr bwMode="auto">
            <a:xfrm>
              <a:off x="4989513" y="2460625"/>
              <a:ext cx="277812" cy="28098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174"/>
            <p:cNvSpPr>
              <a:spLocks noChangeArrowheads="1"/>
            </p:cNvSpPr>
            <p:nvPr/>
          </p:nvSpPr>
          <p:spPr bwMode="auto">
            <a:xfrm>
              <a:off x="5962650" y="1882775"/>
              <a:ext cx="1443038" cy="1433513"/>
            </a:xfrm>
            <a:prstGeom prst="rect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6641294" y="3733800"/>
            <a:ext cx="2274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Efficient data structure</a:t>
            </a:r>
            <a:br>
              <a:rPr lang="en-US" b="1" dirty="0" smtClean="0"/>
            </a:br>
            <a:r>
              <a:rPr lang="en-US" dirty="0" smtClean="0"/>
              <a:t>[lalonde-ijrr-07]</a:t>
            </a:r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2286000" y="1447800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Anisotropic MRF     </a:t>
            </a:r>
            <a:r>
              <a:rPr lang="en-US" dirty="0" smtClean="0"/>
              <a:t>[munoz-3dpvt-08]   </a:t>
            </a:r>
            <a:endParaRPr lang="en-US" dirty="0"/>
          </a:p>
        </p:txBody>
      </p:sp>
      <p:sp>
        <p:nvSpPr>
          <p:cNvPr id="187" name="Rectangle 186"/>
          <p:cNvSpPr/>
          <p:nvPr/>
        </p:nvSpPr>
        <p:spPr>
          <a:xfrm>
            <a:off x="5158028" y="1320225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High-order MRF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[munoz-icra-09]   </a:t>
            </a:r>
            <a:endParaRPr lang="en-US" dirty="0"/>
          </a:p>
        </p:txBody>
      </p:sp>
      <p:pic>
        <p:nvPicPr>
          <p:cNvPr id="18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4515" y="1971020"/>
            <a:ext cx="2525485" cy="130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1" name="Straight Arrow Connector 190"/>
          <p:cNvCxnSpPr/>
          <p:nvPr/>
        </p:nvCxnSpPr>
        <p:spPr bwMode="auto">
          <a:xfrm flipV="1">
            <a:off x="7391400" y="457200"/>
            <a:ext cx="914400" cy="76200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 rot="5400000">
            <a:off x="1980406" y="3428206"/>
            <a:ext cx="50292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94" name="TextBox 193"/>
          <p:cNvSpPr txBox="1"/>
          <p:nvPr/>
        </p:nvSpPr>
        <p:spPr>
          <a:xfrm>
            <a:off x="2023308" y="5943600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(Off-board)</a:t>
            </a:r>
            <a:endParaRPr lang="en-US" sz="1800" i="1" dirty="0"/>
          </a:p>
        </p:txBody>
      </p:sp>
      <p:sp>
        <p:nvSpPr>
          <p:cNvPr id="196" name="TextBox 195"/>
          <p:cNvSpPr txBox="1"/>
          <p:nvPr/>
        </p:nvSpPr>
        <p:spPr>
          <a:xfrm>
            <a:off x="5181600" y="5943600"/>
            <a:ext cx="124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(On-board)</a:t>
            </a:r>
            <a:endParaRPr lang="en-US" sz="1800" i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7696200" y="60153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Better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057400"/>
            <a:ext cx="217805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9" name="TextBox 198"/>
          <p:cNvSpPr txBox="1"/>
          <p:nvPr/>
        </p:nvSpPr>
        <p:spPr>
          <a:xfrm>
            <a:off x="152400" y="228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Better</a:t>
            </a:r>
            <a:endParaRPr lang="en-US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7297</TotalTime>
  <Words>466</Words>
  <Application>Microsoft Office PowerPoint</Application>
  <PresentationFormat>On-screen Show (4:3)</PresentationFormat>
  <Paragraphs>206</Paragraphs>
  <Slides>24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Onboard Contextual Classification of 3-D Point Clouds with Learned High-order Markov Random Fields    Daniel Munoz         Nicolas Vandapel         Martial Hebert</vt:lpstr>
      <vt:lpstr>Example of 3-D point cloud</vt:lpstr>
      <vt:lpstr>Problem: Automated 3-D point labeling</vt:lpstr>
      <vt:lpstr>Problem: Automated 3-D point labeling</vt:lpstr>
      <vt:lpstr>Problem: Automated 3-D point labeling</vt:lpstr>
      <vt:lpstr>Problem: Automated 3-D point labeling</vt:lpstr>
      <vt:lpstr>Scene understanding for autonomous vehicle navigation</vt:lpstr>
      <vt:lpstr>Challenges</vt:lpstr>
      <vt:lpstr>Motivation</vt:lpstr>
      <vt:lpstr>Outline</vt:lpstr>
      <vt:lpstr>Model introduction</vt:lpstr>
      <vt:lpstr>Model introduction</vt:lpstr>
      <vt:lpstr>Model introduction</vt:lpstr>
      <vt:lpstr>Learning high-order interactions</vt:lpstr>
      <vt:lpstr>Context approximation</vt:lpstr>
      <vt:lpstr>Context approximation</vt:lpstr>
      <vt:lpstr>Onboard Classification</vt:lpstr>
      <vt:lpstr>Onboard verification</vt:lpstr>
      <vt:lpstr>Field experimentation</vt:lpstr>
      <vt:lpstr>Field experimentation</vt:lpstr>
      <vt:lpstr>Forest Environment</vt:lpstr>
      <vt:lpstr>Example of integration</vt:lpstr>
      <vt:lpstr>Conclusion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Onboard Contextual Classification of 3-D Point Clouds with Learned High-order Markov Random Fields</dc:title>
  <dc:creator>dmunoz</dc:creator>
  <cp:lastModifiedBy>user1</cp:lastModifiedBy>
  <cp:revision>2325</cp:revision>
  <dcterms:created xsi:type="dcterms:W3CDTF">2009-05-14T22:37:09Z</dcterms:created>
  <dcterms:modified xsi:type="dcterms:W3CDTF">2014-11-20T13:03:24Z</dcterms:modified>
</cp:coreProperties>
</file>