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0" r:id="rId2"/>
    <p:sldId id="261" r:id="rId3"/>
    <p:sldId id="349" r:id="rId4"/>
    <p:sldId id="271" r:id="rId5"/>
    <p:sldId id="270" r:id="rId6"/>
    <p:sldId id="288" r:id="rId7"/>
    <p:sldId id="343" r:id="rId8"/>
    <p:sldId id="344" r:id="rId9"/>
    <p:sldId id="366" r:id="rId10"/>
    <p:sldId id="345" r:id="rId11"/>
    <p:sldId id="346" r:id="rId12"/>
    <p:sldId id="347" r:id="rId13"/>
    <p:sldId id="272" r:id="rId14"/>
    <p:sldId id="294" r:id="rId15"/>
    <p:sldId id="273" r:id="rId16"/>
    <p:sldId id="350" r:id="rId17"/>
    <p:sldId id="351" r:id="rId18"/>
    <p:sldId id="314" r:id="rId19"/>
    <p:sldId id="325" r:id="rId20"/>
    <p:sldId id="326" r:id="rId21"/>
    <p:sldId id="327" r:id="rId22"/>
    <p:sldId id="342" r:id="rId23"/>
    <p:sldId id="328" r:id="rId24"/>
    <p:sldId id="329" r:id="rId25"/>
    <p:sldId id="289" r:id="rId26"/>
    <p:sldId id="374" r:id="rId27"/>
    <p:sldId id="384" r:id="rId28"/>
    <p:sldId id="385" r:id="rId29"/>
    <p:sldId id="386" r:id="rId30"/>
    <p:sldId id="387" r:id="rId31"/>
    <p:sldId id="388" r:id="rId32"/>
    <p:sldId id="390" r:id="rId33"/>
    <p:sldId id="278" r:id="rId34"/>
    <p:sldId id="279" r:id="rId35"/>
    <p:sldId id="373" r:id="rId36"/>
    <p:sldId id="371" r:id="rId37"/>
    <p:sldId id="407" r:id="rId38"/>
    <p:sldId id="367" r:id="rId39"/>
    <p:sldId id="281" r:id="rId40"/>
    <p:sldId id="280" r:id="rId41"/>
    <p:sldId id="317" r:id="rId42"/>
    <p:sldId id="315" r:id="rId43"/>
    <p:sldId id="403" r:id="rId44"/>
    <p:sldId id="404" r:id="rId45"/>
    <p:sldId id="399" r:id="rId46"/>
    <p:sldId id="316" r:id="rId47"/>
    <p:sldId id="282" r:id="rId48"/>
    <p:sldId id="286" r:id="rId49"/>
  </p:sldIdLst>
  <p:sldSz cx="9144000" cy="6858000" type="screen4x3"/>
  <p:notesSz cx="71628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009900"/>
    <a:srgbClr val="FF0000"/>
    <a:srgbClr val="000000"/>
    <a:srgbClr val="CCFF99"/>
    <a:srgbClr val="CC3300"/>
    <a:srgbClr val="FF9900"/>
    <a:srgbClr val="FFFFFF"/>
    <a:srgbClr val="3333CC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9645" autoAdjust="0"/>
  </p:normalViewPr>
  <p:slideViewPr>
    <p:cSldViewPr snapToGrid="0">
      <p:cViewPr>
        <p:scale>
          <a:sx n="110" d="100"/>
          <a:sy n="110" d="100"/>
        </p:scale>
        <p:origin x="-4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844"/>
    </p:cViewPr>
  </p:sorterViewPr>
  <p:notesViewPr>
    <p:cSldViewPr snapToGrid="0">
      <p:cViewPr varScale="1">
        <p:scale>
          <a:sx n="74" d="100"/>
          <a:sy n="74" d="100"/>
        </p:scale>
        <p:origin x="-2040" y="-96"/>
      </p:cViewPr>
      <p:guideLst>
        <p:guide orient="horz" pos="2976"/>
        <p:guide pos="225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300" u="sng" baseline="0"/>
            </a:pPr>
            <a:r>
              <a:rPr lang="en-US" sz="2300" u="sng" baseline="0" dirty="0" smtClean="0"/>
              <a:t>Recall</a:t>
            </a:r>
          </a:p>
        </c:rich>
      </c:tx>
      <c:layout>
        <c:manualLayout>
          <c:xMode val="edge"/>
          <c:yMode val="edge"/>
          <c:x val="0.47807742782152202"/>
          <c:y val="0.1111892224230471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Parametric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991776953560527"/>
                </c:manualLayout>
              </c:layout>
              <c:showVal val="1"/>
            </c:dLbl>
            <c:dLbl>
              <c:idx val="1"/>
              <c:layout>
                <c:manualLayout>
                  <c:x val="1.3888888888889529E-3"/>
                  <c:y val="0.16341726787586847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5900092333213417"/>
                </c:manualLayout>
              </c:layout>
              <c:showVal val="1"/>
            </c:dLbl>
            <c:dLbl>
              <c:idx val="3"/>
              <c:layout>
                <c:manualLayout>
                  <c:x val="-1.0936132973192014E-7"/>
                  <c:y val="0.1545842310173533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Wire</c:v>
                </c:pt>
                <c:pt idx="1">
                  <c:v>Pole/Trunk</c:v>
                </c:pt>
                <c:pt idx="2">
                  <c:v>Façade</c:v>
                </c:pt>
                <c:pt idx="3">
                  <c:v>Vegetation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0.9</c:v>
                </c:pt>
                <c:pt idx="1">
                  <c:v>0.8</c:v>
                </c:pt>
                <c:pt idx="2" formatCode="General">
                  <c:v>0.89000000000000279</c:v>
                </c:pt>
                <c:pt idx="3" formatCode="General">
                  <c:v>0.88000000000000278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Functional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943344618503863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4133415407300801"/>
                </c:manualLayout>
              </c:layout>
              <c:showVal val="1"/>
            </c:dLbl>
            <c:dLbl>
              <c:idx val="2"/>
              <c:layout>
                <c:manualLayout>
                  <c:x val="1.3888888888889024E-3"/>
                  <c:y val="0.20316784647994801"/>
                </c:manualLayout>
              </c:layout>
              <c:showVal val="1"/>
            </c:dLbl>
            <c:dLbl>
              <c:idx val="3"/>
              <c:layout>
                <c:manualLayout>
                  <c:x val="1.3887795275590623E-3"/>
                  <c:y val="0.16783430796169727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Wire</c:v>
                </c:pt>
                <c:pt idx="1">
                  <c:v>Pole/Trunk</c:v>
                </c:pt>
                <c:pt idx="2">
                  <c:v>Façade</c:v>
                </c:pt>
                <c:pt idx="3">
                  <c:v>Vegetation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0.9</c:v>
                </c:pt>
                <c:pt idx="1">
                  <c:v>0.81</c:v>
                </c:pt>
                <c:pt idx="2" formatCode="General">
                  <c:v>0.88000000000000278</c:v>
                </c:pt>
                <c:pt idx="3" formatCode="General">
                  <c:v>0.93</c:v>
                </c:pt>
              </c:numCache>
            </c:numRef>
          </c:val>
        </c:ser>
        <c:dLbls>
          <c:showVal val="1"/>
        </c:dLbls>
        <c:axId val="77421952"/>
        <c:axId val="77431936"/>
      </c:barChart>
      <c:catAx>
        <c:axId val="77421952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2200" b="1" i="0" baseline="0"/>
            </a:pPr>
            <a:endParaRPr lang="en-US"/>
          </a:p>
        </c:txPr>
        <c:crossAx val="77431936"/>
        <c:crosses val="autoZero"/>
        <c:auto val="1"/>
        <c:lblAlgn val="ctr"/>
        <c:lblOffset val="0"/>
      </c:catAx>
      <c:valAx>
        <c:axId val="77431936"/>
        <c:scaling>
          <c:orientation val="minMax"/>
          <c:max val="0.95000000000000162"/>
          <c:min val="0.75000000000000266"/>
        </c:scaling>
        <c:axPos val="l"/>
        <c:numFmt formatCode="0.00" sourceLinked="1"/>
        <c:tickLblPos val="nextTo"/>
        <c:crossAx val="77421952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300" u="sng" baseline="0"/>
            </a:pPr>
            <a:r>
              <a:rPr lang="en-US" sz="2300" u="sng" baseline="0" dirty="0" smtClean="0"/>
              <a:t>Precision</a:t>
            </a:r>
          </a:p>
        </c:rich>
      </c:tx>
      <c:layout>
        <c:manualLayout>
          <c:xMode val="edge"/>
          <c:yMode val="edge"/>
          <c:x val="0.45863298337707847"/>
          <c:y val="8.391715398084820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Parametric</c:v>
                </c:pt>
              </c:strCache>
            </c:strRef>
          </c:tx>
          <c:dLbls>
            <c:dLbl>
              <c:idx val="0"/>
              <c:layout>
                <c:manualLayout>
                  <c:x val="1.3888888888889024E-3"/>
                  <c:y val="0.15458423101735333"/>
                </c:manualLayout>
              </c:layout>
              <c:showVal val="1"/>
            </c:dLbl>
            <c:dLbl>
              <c:idx val="1"/>
              <c:layout>
                <c:manualLayout>
                  <c:x val="2.7777777777778074E-3"/>
                  <c:y val="0.1545842310173533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21200123110951116"/>
                </c:manualLayout>
              </c:layout>
              <c:showVal val="1"/>
            </c:dLbl>
            <c:dLbl>
              <c:idx val="3"/>
              <c:layout>
                <c:manualLayout>
                  <c:x val="-1.3888888888888024E-3"/>
                  <c:y val="0.21641792342429436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Wire</c:v>
                </c:pt>
                <c:pt idx="1">
                  <c:v>Pole/Trunk</c:v>
                </c:pt>
                <c:pt idx="2">
                  <c:v>Façade</c:v>
                </c:pt>
                <c:pt idx="3">
                  <c:v>Veg.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0.26</c:v>
                </c:pt>
                <c:pt idx="1">
                  <c:v>0.22</c:v>
                </c:pt>
                <c:pt idx="2" formatCode="General">
                  <c:v>0.88</c:v>
                </c:pt>
                <c:pt idx="3" formatCode="General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Functional</c:v>
                </c:pt>
              </c:strCache>
            </c:strRef>
          </c:tx>
          <c:dLbls>
            <c:dLbl>
              <c:idx val="0"/>
              <c:layout>
                <c:manualLayout>
                  <c:x val="-1.09361329859234E-7"/>
                  <c:y val="0.1590009233321341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457508463877890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22525130805385588"/>
                </c:manualLayout>
              </c:layout>
              <c:showVal val="1"/>
            </c:dLbl>
            <c:dLbl>
              <c:idx val="3"/>
              <c:layout>
                <c:manualLayout>
                  <c:x val="1.3888888888889024E-3"/>
                  <c:y val="0.22083461573907387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Wire</c:v>
                </c:pt>
                <c:pt idx="1">
                  <c:v>Pole/Trunk</c:v>
                </c:pt>
                <c:pt idx="2">
                  <c:v>Façade</c:v>
                </c:pt>
                <c:pt idx="3">
                  <c:v>Veg.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0.5</c:v>
                </c:pt>
                <c:pt idx="1">
                  <c:v>0.26</c:v>
                </c:pt>
                <c:pt idx="2" formatCode="General">
                  <c:v>0.91</c:v>
                </c:pt>
                <c:pt idx="3" formatCode="General">
                  <c:v>0.99</c:v>
                </c:pt>
              </c:numCache>
            </c:numRef>
          </c:val>
        </c:ser>
        <c:dLbls>
          <c:showVal val="1"/>
        </c:dLbls>
        <c:axId val="77473664"/>
        <c:axId val="77475200"/>
      </c:barChart>
      <c:catAx>
        <c:axId val="77473664"/>
        <c:scaling>
          <c:orientation val="minMax"/>
        </c:scaling>
        <c:axPos val="b"/>
        <c:majorTickMark val="none"/>
        <c:tickLblPos val="none"/>
        <c:crossAx val="77475200"/>
        <c:crosses val="autoZero"/>
        <c:auto val="1"/>
        <c:lblAlgn val="ctr"/>
        <c:lblOffset val="0"/>
      </c:catAx>
      <c:valAx>
        <c:axId val="77475200"/>
        <c:scaling>
          <c:orientation val="minMax"/>
          <c:max val="1"/>
        </c:scaling>
        <c:axPos val="l"/>
        <c:numFmt formatCode="0.00" sourceLinked="1"/>
        <c:tickLblPos val="nextTo"/>
        <c:crossAx val="77473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8975725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87E0BD79-38CE-4B13-989F-F3C90EF6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32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6225" y="0"/>
            <a:ext cx="30638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783138" cy="35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522788"/>
            <a:ext cx="5264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7788"/>
            <a:ext cx="31432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6225" y="8967788"/>
            <a:ext cx="3063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3EC3C51A-E527-41B5-B1EB-27EA27D5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89E1A-18E8-4AF2-A6EA-DEED47C97F9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A49A0-AD82-476F-A07B-DAC07C21B73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A49A0-AD82-476F-A07B-DAC07C21B73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A49A0-AD82-476F-A07B-DAC07C21B73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083BB-63FF-4808-9D55-BB5F0B12146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A1E6B-FAC1-4806-814D-17C108724F5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A1E6B-FAC1-4806-814D-17C108724F5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C51A-E527-41B5-B1EB-27EA27D52E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buClr>
                <a:srgbClr val="C00000"/>
              </a:buCl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9383" y="6492875"/>
            <a:ext cx="474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fld id="{8E5666B5-EBAF-4645-B9FE-3642C34F0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29" name="Picture 9" descr="r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188" y="63500"/>
            <a:ext cx="45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5" y="64739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E5666B5-EBAF-4645-B9FE-3642C34F0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charset="2"/>
        <a:buChar char="q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ü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.w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528763"/>
          </a:xfrm>
        </p:spPr>
        <p:txBody>
          <a:bodyPr/>
          <a:lstStyle/>
          <a:p>
            <a:pPr eaLnBrk="1" hangingPunct="1"/>
            <a:r>
              <a:rPr lang="en-US" dirty="0" smtClean="0"/>
              <a:t>Contextual Classification with</a:t>
            </a:r>
            <a:br>
              <a:rPr lang="en-US" dirty="0" smtClean="0"/>
            </a:br>
            <a:r>
              <a:rPr lang="en-US" dirty="0" smtClean="0"/>
              <a:t>Functional Max-Margin Markov Networks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9" descr="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463" y="4303588"/>
            <a:ext cx="863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cmu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4538" y="5773738"/>
            <a:ext cx="3711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0" y="0"/>
            <a:ext cx="941388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409575" y="6550025"/>
            <a:ext cx="83629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925576"/>
          <a:ext cx="60960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Dan</a:t>
                      </a:r>
                      <a:r>
                        <a:rPr lang="en-US" sz="3000" b="1" baseline="0" dirty="0" smtClean="0"/>
                        <a:t> Munoz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/>
                        <a:t>Drew Bagnell</a:t>
                      </a:r>
                      <a:endParaRPr lang="en-US" sz="3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/>
                        <a:t>Nicolas </a:t>
                      </a:r>
                      <a:r>
                        <a:rPr lang="en-US" sz="3000" b="0" dirty="0" err="1" smtClean="0"/>
                        <a:t>Vandapel</a:t>
                      </a:r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/>
                        <a:t>Martial Hebert</a:t>
                      </a:r>
                      <a:endParaRPr lang="en-US" sz="3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Max-Margin Structured Prediction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977" y="1934123"/>
            <a:ext cx="853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min</a:t>
            </a:r>
            <a:endParaRPr lang="en-US" sz="30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2733" y="1833787"/>
            <a:ext cx="3457640" cy="1055718"/>
          </a:xfrm>
          <a:prstGeom prst="round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r>
              <a:rPr lang="en-US" sz="3000" b="1" u="sng" kern="0" dirty="0" smtClean="0">
                <a:solidFill>
                  <a:srgbClr val="000000"/>
                </a:solidFill>
                <a:latin typeface="Calibri" pitchFamily="34" charset="0"/>
              </a:rPr>
              <a:t>Best</a:t>
            </a: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 score from</a:t>
            </a:r>
            <a:b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000" b="1" u="sng" kern="0" dirty="0" smtClean="0">
                <a:solidFill>
                  <a:srgbClr val="000000"/>
                </a:solidFill>
                <a:latin typeface="Calibri" pitchFamily="34" charset="0"/>
              </a:rPr>
              <a:t>all</a:t>
            </a: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Calibri" pitchFamily="34" charset="0"/>
              </a:rPr>
              <a:t>labelings</a:t>
            </a: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 (+</a:t>
            </a:r>
            <a:r>
              <a:rPr lang="en-US" sz="3000" b="1" i="1" kern="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33701" y="1830245"/>
            <a:ext cx="3814354" cy="1065831"/>
          </a:xfrm>
          <a:prstGeom prst="roundRect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Score with</a:t>
            </a:r>
            <a:b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000" b="1" u="sng" kern="0" dirty="0" smtClean="0">
                <a:solidFill>
                  <a:srgbClr val="000000"/>
                </a:solidFill>
                <a:latin typeface="Calibri" pitchFamily="34" charset="0"/>
              </a:rPr>
              <a:t>ground truth</a:t>
            </a:r>
            <a:r>
              <a:rPr lang="en-US" sz="3000" b="1" kern="0" dirty="0" smtClean="0">
                <a:solidFill>
                  <a:srgbClr val="000000"/>
                </a:solidFill>
                <a:latin typeface="Calibri" pitchFamily="34" charset="0"/>
              </a:rPr>
              <a:t> labeling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443" y="2264520"/>
            <a:ext cx="85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n-lt"/>
              </a:rPr>
              <a:t>w</a:t>
            </a:r>
            <a:endParaRPr lang="en-US" sz="28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8880" y="3692722"/>
            <a:ext cx="282854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Ground truth labels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45300" y="581025"/>
            <a:ext cx="2125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Taskar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et </a:t>
            </a:r>
            <a:r>
              <a:rPr lang="en-US" i="1" dirty="0">
                <a:latin typeface="Calibri" pitchFamily="34" charset="0"/>
              </a:rPr>
              <a:t>al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</a:rPr>
              <a:t>2003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88229" y="5786846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Convex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4676501" y="2155372"/>
            <a:ext cx="365760" cy="365760"/>
          </a:xfrm>
          <a:prstGeom prst="mathMinus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76" y="4627984"/>
            <a:ext cx="8241792" cy="9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767585" y="4596384"/>
            <a:ext cx="3608831" cy="1107717"/>
          </a:xfrm>
          <a:prstGeom prst="roundRect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54368" y="4590288"/>
            <a:ext cx="1804416" cy="1107717"/>
          </a:xfrm>
          <a:prstGeom prst="roundRect">
            <a:avLst/>
          </a:prstGeom>
          <a:ln w="12700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7449668" y="4470629"/>
            <a:ext cx="708645" cy="1963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</a:t>
            </a:r>
            <a:r>
              <a:rPr lang="en-US" baseline="30000" dirty="0" smtClean="0"/>
              <a:t>†</a:t>
            </a:r>
            <a:r>
              <a:rPr lang="en-US" dirty="0" smtClean="0"/>
              <a:t> Direction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7676" y="2437099"/>
            <a:ext cx="8114925" cy="2347417"/>
            <a:chOff x="1706857" y="3736824"/>
            <a:chExt cx="5267325" cy="1235382"/>
          </a:xfrm>
        </p:grpSpPr>
        <p:sp>
          <p:nvSpPr>
            <p:cNvPr id="10" name="TextBox 9"/>
            <p:cNvSpPr txBox="1"/>
            <p:nvPr/>
          </p:nvSpPr>
          <p:spPr>
            <a:xfrm>
              <a:off x="4008327" y="3736824"/>
              <a:ext cx="2880702" cy="2591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latin typeface="Calibri" pitchFamily="34" charset="0"/>
                </a:rPr>
                <a:t>Labels from MAP inference</a:t>
              </a:r>
              <a:endParaRPr lang="en-US" sz="2600" b="1" dirty="0">
                <a:latin typeface="Calibri" pitchFamily="34" charset="0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6857" y="4319983"/>
              <a:ext cx="5267325" cy="65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5400000">
              <a:off x="4723917" y="4046694"/>
              <a:ext cx="457200" cy="3683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27464" y="940526"/>
            <a:ext cx="7040880" cy="1175657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1758" y="5177686"/>
            <a:ext cx="3091400" cy="49244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Ground truth labels</a:t>
            </a:r>
            <a:endParaRPr lang="en-US" sz="2600" b="1" dirty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6760030" y="4640364"/>
            <a:ext cx="584342" cy="47374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" y="1165456"/>
            <a:ext cx="6815328" cy="76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032763" y="1236555"/>
            <a:ext cx="2990085" cy="687778"/>
          </a:xfrm>
          <a:prstGeom prst="roundRect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9872" y="1238338"/>
            <a:ext cx="1455200" cy="637681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569" y="896987"/>
            <a:ext cx="1673684" cy="507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+mn-lt"/>
              </a:rPr>
              <a:t>(Objective)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Model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13" y="2473377"/>
            <a:ext cx="8786583" cy="11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3019712" y="2293496"/>
            <a:ext cx="713309" cy="1334124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42950" y="2307828"/>
            <a:ext cx="2206430" cy="1337690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step-size</a:t>
            </a:r>
            <a:endParaRPr lang="en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Rule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115" y="2174051"/>
            <a:ext cx="6715568" cy="6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 bwMode="auto">
          <a:xfrm>
            <a:off x="3424291" y="2116850"/>
            <a:ext cx="3029672" cy="75295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  <a:defRPr/>
            </a:pPr>
            <a:endParaRPr lang="en-US" sz="1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12531" y="2096557"/>
            <a:ext cx="1123411" cy="7488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5614125"/>
            <a:ext cx="2006600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+mn-lt"/>
              </a:rPr>
              <a:t>Ground truth</a:t>
            </a:r>
            <a:endParaRPr lang="en-US" sz="2100" b="1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2012950" y="5147551"/>
            <a:ext cx="1016000" cy="635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797300" y="5614125"/>
            <a:ext cx="1181100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+mn-lt"/>
              </a:rPr>
              <a:t>Inferred</a:t>
            </a:r>
            <a:endParaRPr lang="en-US" sz="2100" b="1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6200000" flipV="1">
            <a:off x="3676650" y="5007852"/>
            <a:ext cx="990600" cy="3429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00" y="1431068"/>
            <a:ext cx="2528906" cy="5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0489" y="1401267"/>
            <a:ext cx="70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225" y="3629901"/>
            <a:ext cx="8951524" cy="1701800"/>
            <a:chOff x="97225" y="3629901"/>
            <a:chExt cx="8951524" cy="1701800"/>
          </a:xfrm>
        </p:grpSpPr>
        <p:sp>
          <p:nvSpPr>
            <p:cNvPr id="16390" name="TextBox 28"/>
            <p:cNvSpPr txBox="1">
              <a:spLocks noChangeArrowheads="1"/>
            </p:cNvSpPr>
            <p:nvPr/>
          </p:nvSpPr>
          <p:spPr bwMode="auto">
            <a:xfrm>
              <a:off x="97225" y="4136314"/>
              <a:ext cx="165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latin typeface="+mn-lt"/>
                </a:rPr>
                <a:t>w</a:t>
              </a:r>
              <a:r>
                <a:rPr lang="en-US" sz="3200" i="1" baseline="-25000" dirty="0" smtClean="0">
                  <a:latin typeface="+mn-lt"/>
                </a:rPr>
                <a:t>t+1</a:t>
              </a:r>
              <a:r>
                <a:rPr lang="en-US" sz="3200" dirty="0" smtClean="0">
                  <a:latin typeface="+mn-lt"/>
                </a:rPr>
                <a:t>+=</a:t>
              </a:r>
              <a:endParaRPr lang="en-US" sz="3200" baseline="30000" dirty="0">
                <a:latin typeface="+mn-lt"/>
              </a:endParaRPr>
            </a:p>
          </p:txBody>
        </p:sp>
        <p:pic>
          <p:nvPicPr>
            <p:cNvPr id="1639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0639" y="3756501"/>
              <a:ext cx="789828" cy="134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0613" y="3970668"/>
              <a:ext cx="1061198" cy="119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Box 33"/>
            <p:cNvSpPr txBox="1">
              <a:spLocks noChangeArrowheads="1"/>
            </p:cNvSpPr>
            <p:nvPr/>
          </p:nvSpPr>
          <p:spPr bwMode="auto">
            <a:xfrm>
              <a:off x="3168713" y="4022014"/>
              <a:ext cx="4778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-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16395" name="TextBox 44"/>
            <p:cNvSpPr txBox="1">
              <a:spLocks noChangeArrowheads="1"/>
            </p:cNvSpPr>
            <p:nvPr/>
          </p:nvSpPr>
          <p:spPr bwMode="auto">
            <a:xfrm>
              <a:off x="4621975" y="4031539"/>
              <a:ext cx="4794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+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16396" name="TextBox 45"/>
            <p:cNvSpPr txBox="1">
              <a:spLocks noChangeArrowheads="1"/>
            </p:cNvSpPr>
            <p:nvPr/>
          </p:nvSpPr>
          <p:spPr bwMode="auto">
            <a:xfrm>
              <a:off x="7056050" y="4017189"/>
              <a:ext cx="47783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-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54138" y="3629901"/>
              <a:ext cx="7694611" cy="1701800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6665" y="4195210"/>
              <a:ext cx="1161550" cy="457181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5721" y="4180323"/>
              <a:ext cx="1200946" cy="4763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4593" y="4188663"/>
              <a:ext cx="1636335" cy="4287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8865" y="4193790"/>
              <a:ext cx="1544456" cy="38730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2668251" y="824459"/>
            <a:ext cx="340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, and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3000" dirty="0" smtClean="0"/>
              <a:t> = 0 </a:t>
            </a:r>
            <a:endParaRPr lang="en-US" sz="3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9" grpId="0" animBg="1"/>
      <p:bldP spid="23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dirty="0" smtClean="0"/>
              <a:t>Iterate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                   (</a:t>
            </a:r>
            <a:r>
              <a:rPr lang="en-US" b="1" dirty="0" smtClean="0"/>
              <a:t>misclassified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Learning Intuition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3064" y="1494034"/>
            <a:ext cx="8963399" cy="1701800"/>
            <a:chOff x="85350" y="3629901"/>
            <a:chExt cx="8963399" cy="1701800"/>
          </a:xfrm>
        </p:grpSpPr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85350" y="4136314"/>
              <a:ext cx="165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latin typeface="+mn-lt"/>
                </a:rPr>
                <a:t>w</a:t>
              </a:r>
              <a:r>
                <a:rPr lang="en-US" sz="3200" i="1" baseline="-25000" dirty="0" smtClean="0">
                  <a:latin typeface="+mn-lt"/>
                </a:rPr>
                <a:t>t+1 </a:t>
              </a:r>
              <a:r>
                <a:rPr lang="en-US" sz="3200" dirty="0" smtClean="0">
                  <a:latin typeface="+mn-lt"/>
                </a:rPr>
                <a:t>+=</a:t>
              </a:r>
              <a:endParaRPr lang="en-US" sz="3200" baseline="30000" dirty="0">
                <a:latin typeface="+mn-lt"/>
              </a:endParaRPr>
            </a:p>
          </p:txBody>
        </p:sp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0639" y="3756501"/>
              <a:ext cx="789828" cy="134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0613" y="3935043"/>
              <a:ext cx="1061198" cy="119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33"/>
            <p:cNvSpPr txBox="1">
              <a:spLocks noChangeArrowheads="1"/>
            </p:cNvSpPr>
            <p:nvPr/>
          </p:nvSpPr>
          <p:spPr bwMode="auto">
            <a:xfrm>
              <a:off x="3180588" y="4022014"/>
              <a:ext cx="4778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-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4610100" y="4019664"/>
              <a:ext cx="4794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+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7056050" y="4005314"/>
              <a:ext cx="47783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+mn-lt"/>
                </a:rPr>
                <a:t>-</a:t>
              </a:r>
              <a:endParaRPr lang="en-US" sz="4000" baseline="30000" dirty="0"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4138" y="3629901"/>
              <a:ext cx="7694611" cy="1701800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6665" y="4195210"/>
              <a:ext cx="1161550" cy="457181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55721" y="4180323"/>
              <a:ext cx="1200946" cy="4763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24593" y="4188663"/>
              <a:ext cx="1636335" cy="4287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8865" y="4193790"/>
              <a:ext cx="1544456" cy="38730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</p:pic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9850" y="3967323"/>
            <a:ext cx="1290473" cy="5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1799087" y="4591914"/>
            <a:ext cx="6133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i="1" dirty="0" smtClean="0">
                <a:latin typeface="Calibri" pitchFamily="34" charset="0"/>
                <a:cs typeface="Arial" charset="0"/>
              </a:rPr>
              <a:t>φ</a:t>
            </a:r>
            <a:r>
              <a:rPr lang="en-US" sz="3600" dirty="0" smtClean="0">
                <a:latin typeface="Calibri" pitchFamily="34" charset="0"/>
                <a:cs typeface="Arial" charset="0"/>
              </a:rPr>
              <a:t>(</a:t>
            </a:r>
            <a:r>
              <a:rPr lang="en-US" sz="3600" dirty="0" smtClean="0">
                <a:latin typeface="Calibri" pitchFamily="34" charset="0"/>
              </a:rPr>
              <a:t>              )       </a:t>
            </a:r>
            <a:r>
              <a:rPr lang="en-US" sz="3600" b="1" dirty="0" smtClean="0">
                <a:solidFill>
                  <a:srgbClr val="009900"/>
                </a:solidFill>
                <a:latin typeface="Calibri" pitchFamily="34" charset="0"/>
              </a:rPr>
              <a:t>increase </a:t>
            </a:r>
            <a:r>
              <a:rPr lang="en-US" sz="3600" dirty="0" smtClean="0">
                <a:latin typeface="Calibri" pitchFamily="34" charset="0"/>
              </a:rPr>
              <a:t>score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1" name="TextBox 61"/>
          <p:cNvSpPr txBox="1">
            <a:spLocks noChangeArrowheads="1"/>
          </p:cNvSpPr>
          <p:nvPr/>
        </p:nvSpPr>
        <p:spPr bwMode="auto">
          <a:xfrm>
            <a:off x="1799088" y="5471341"/>
            <a:ext cx="593412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i="1" dirty="0" smtClean="0">
                <a:latin typeface="Calibri" pitchFamily="34" charset="0"/>
                <a:cs typeface="Arial" charset="0"/>
              </a:rPr>
              <a:t>φ</a:t>
            </a:r>
            <a:r>
              <a:rPr lang="en-US" sz="3600" dirty="0" smtClean="0">
                <a:latin typeface="Calibri" pitchFamily="34" charset="0"/>
              </a:rPr>
              <a:t>(              )      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decrease </a:t>
            </a:r>
            <a:r>
              <a:rPr lang="en-US" sz="3600" dirty="0" smtClean="0">
                <a:latin typeface="Calibri" pitchFamily="34" charset="0"/>
              </a:rPr>
              <a:t>score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034041" y="4751300"/>
            <a:ext cx="470263" cy="35141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055812" y="5648279"/>
            <a:ext cx="470263" cy="35141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146" y="4703797"/>
            <a:ext cx="1316628" cy="49094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920" y="5614272"/>
            <a:ext cx="1313923" cy="453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Update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 training set: </a:t>
            </a:r>
            <a:r>
              <a:rPr lang="en-US" i="1" dirty="0" smtClean="0"/>
              <a:t>D</a:t>
            </a:r>
          </a:p>
          <a:p>
            <a:pPr marL="914400" lvl="1" indent="-514350"/>
            <a:r>
              <a:rPr lang="en-US" dirty="0" smtClean="0"/>
              <a:t>From the </a:t>
            </a:r>
            <a:r>
              <a:rPr lang="en-US" b="1" dirty="0" smtClean="0"/>
              <a:t>misclassified</a:t>
            </a:r>
            <a:r>
              <a:rPr lang="en-US" dirty="0" smtClean="0"/>
              <a:t> nodes &amp; edges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437" name="Double Bracket 56"/>
          <p:cNvSpPr>
            <a:spLocks noChangeArrowheads="1"/>
          </p:cNvSpPr>
          <p:nvPr/>
        </p:nvSpPr>
        <p:spPr bwMode="auto">
          <a:xfrm>
            <a:off x="2298313" y="2416727"/>
            <a:ext cx="2351475" cy="901700"/>
          </a:xfrm>
          <a:prstGeom prst="bracketPair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Box 57"/>
          <p:cNvSpPr txBox="1">
            <a:spLocks noChangeArrowheads="1"/>
          </p:cNvSpPr>
          <p:nvPr/>
        </p:nvSpPr>
        <p:spPr bwMode="auto">
          <a:xfrm>
            <a:off x="3697288" y="2521502"/>
            <a:ext cx="1187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+mn-lt"/>
              </a:rPr>
              <a:t>, </a:t>
            </a:r>
            <a:r>
              <a:rPr lang="en-US" sz="4000">
                <a:solidFill>
                  <a:srgbClr val="009900"/>
                </a:solidFill>
                <a:latin typeface="+mn-lt"/>
              </a:rPr>
              <a:t>+1</a:t>
            </a:r>
          </a:p>
        </p:txBody>
      </p:sp>
      <p:sp>
        <p:nvSpPr>
          <p:cNvPr id="18439" name="Double Bracket 59"/>
          <p:cNvSpPr>
            <a:spLocks noChangeArrowheads="1"/>
          </p:cNvSpPr>
          <p:nvPr/>
        </p:nvSpPr>
        <p:spPr bwMode="auto">
          <a:xfrm>
            <a:off x="2293495" y="3653390"/>
            <a:ext cx="2353118" cy="901700"/>
          </a:xfrm>
          <a:prstGeom prst="bracketPair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0" name="TextBox 60"/>
          <p:cNvSpPr txBox="1">
            <a:spLocks noChangeArrowheads="1"/>
          </p:cNvSpPr>
          <p:nvPr/>
        </p:nvSpPr>
        <p:spPr bwMode="auto">
          <a:xfrm>
            <a:off x="3692525" y="3758165"/>
            <a:ext cx="1189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+mn-lt"/>
              </a:rPr>
              <a:t>, </a:t>
            </a:r>
            <a:r>
              <a:rPr lang="en-US" sz="4000">
                <a:solidFill>
                  <a:srgbClr val="FF0000"/>
                </a:solidFill>
                <a:latin typeface="+mn-lt"/>
              </a:rPr>
              <a:t>-1</a:t>
            </a:r>
          </a:p>
        </p:txBody>
      </p:sp>
      <p:sp>
        <p:nvSpPr>
          <p:cNvPr id="18441" name="Double Bracket 62"/>
          <p:cNvSpPr>
            <a:spLocks noChangeArrowheads="1"/>
          </p:cNvSpPr>
          <p:nvPr/>
        </p:nvSpPr>
        <p:spPr bwMode="auto">
          <a:xfrm>
            <a:off x="5299075" y="2399265"/>
            <a:ext cx="2668588" cy="901700"/>
          </a:xfrm>
          <a:prstGeom prst="bracketPair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2" name="TextBox 63"/>
          <p:cNvSpPr txBox="1">
            <a:spLocks noChangeArrowheads="1"/>
          </p:cNvSpPr>
          <p:nvPr/>
        </p:nvSpPr>
        <p:spPr bwMode="auto">
          <a:xfrm>
            <a:off x="6958013" y="2504040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+mn-lt"/>
              </a:rPr>
              <a:t>, </a:t>
            </a:r>
            <a:r>
              <a:rPr lang="en-US" sz="4000" dirty="0">
                <a:solidFill>
                  <a:srgbClr val="009900"/>
                </a:solidFill>
                <a:latin typeface="+mn-lt"/>
              </a:rPr>
              <a:t>+1</a:t>
            </a:r>
          </a:p>
        </p:txBody>
      </p:sp>
      <p:sp>
        <p:nvSpPr>
          <p:cNvPr id="18443" name="TextBox 66"/>
          <p:cNvSpPr txBox="1">
            <a:spLocks noChangeArrowheads="1"/>
          </p:cNvSpPr>
          <p:nvPr/>
        </p:nvSpPr>
        <p:spPr bwMode="auto">
          <a:xfrm>
            <a:off x="7075488" y="3796265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+mn-lt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-1</a:t>
            </a:r>
          </a:p>
        </p:txBody>
      </p:sp>
      <p:sp>
        <p:nvSpPr>
          <p:cNvPr id="18447" name="Double Bracket 71"/>
          <p:cNvSpPr>
            <a:spLocks noChangeArrowheads="1"/>
          </p:cNvSpPr>
          <p:nvPr/>
        </p:nvSpPr>
        <p:spPr bwMode="auto">
          <a:xfrm>
            <a:off x="5294313" y="3713715"/>
            <a:ext cx="2670175" cy="901700"/>
          </a:xfrm>
          <a:prstGeom prst="bracketPair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8" name="Left Brace 72"/>
          <p:cNvSpPr>
            <a:spLocks/>
          </p:cNvSpPr>
          <p:nvPr/>
        </p:nvSpPr>
        <p:spPr bwMode="auto">
          <a:xfrm>
            <a:off x="1698625" y="2169077"/>
            <a:ext cx="600075" cy="2690813"/>
          </a:xfrm>
          <a:prstGeom prst="leftBrace">
            <a:avLst>
              <a:gd name="adj1" fmla="val 59954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9" name="Left Brace 73"/>
          <p:cNvSpPr>
            <a:spLocks/>
          </p:cNvSpPr>
          <p:nvPr/>
        </p:nvSpPr>
        <p:spPr bwMode="auto">
          <a:xfrm rot="10800000">
            <a:off x="8054975" y="2204002"/>
            <a:ext cx="601663" cy="2690813"/>
          </a:xfrm>
          <a:prstGeom prst="leftBrace">
            <a:avLst>
              <a:gd name="adj1" fmla="val 5979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" name="Flowchart: Magnetic Disk 81"/>
          <p:cNvSpPr/>
          <p:nvPr/>
        </p:nvSpPr>
        <p:spPr>
          <a:xfrm>
            <a:off x="252413" y="2746865"/>
            <a:ext cx="914400" cy="1308100"/>
          </a:xfrm>
          <a:prstGeom prst="flowChartMagneticDisk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  <a:defRPr/>
            </a:pPr>
            <a:endParaRPr lang="en-US" sz="1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55" name="TextBox 74"/>
          <p:cNvSpPr txBox="1">
            <a:spLocks noChangeArrowheads="1"/>
          </p:cNvSpPr>
          <p:nvPr/>
        </p:nvSpPr>
        <p:spPr bwMode="auto">
          <a:xfrm>
            <a:off x="458788" y="3189015"/>
            <a:ext cx="140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en-US" sz="3600" i="1" dirty="0">
                <a:latin typeface="Calibri" pitchFamily="34" charset="0"/>
              </a:rPr>
              <a:t>   </a:t>
            </a:r>
            <a:r>
              <a:rPr lang="en-US" sz="3600" i="1" dirty="0" smtClean="0">
                <a:latin typeface="Calibri" pitchFamily="34" charset="0"/>
              </a:rPr>
              <a:t>  </a:t>
            </a:r>
            <a:r>
              <a:rPr lang="en-US" sz="3600" dirty="0" smtClean="0">
                <a:latin typeface="Calibri" pitchFamily="34" charset="0"/>
              </a:rPr>
              <a:t>=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303" y="2578133"/>
            <a:ext cx="1316628" cy="49094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326" y="3832991"/>
            <a:ext cx="1313923" cy="453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728" y="2604832"/>
            <a:ext cx="1544456" cy="3873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8617" y="3918838"/>
            <a:ext cx="1636335" cy="4287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Update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training set: </a:t>
            </a:r>
            <a:r>
              <a:rPr lang="en-US" i="1" dirty="0" smtClean="0"/>
              <a:t>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Train </a:t>
            </a:r>
            <a:r>
              <a:rPr lang="en-US" b="1" dirty="0" err="1" smtClean="0"/>
              <a:t>regressor</a:t>
            </a:r>
            <a:r>
              <a:rPr lang="en-US" b="1" dirty="0" smtClean="0"/>
              <a:t>: </a:t>
            </a:r>
            <a:r>
              <a:rPr lang="en-US" i="1" dirty="0" smtClean="0"/>
              <a:t>h</a:t>
            </a:r>
            <a:r>
              <a:rPr lang="en-US" i="1" baseline="-25000" dirty="0" smtClean="0"/>
              <a:t>t</a:t>
            </a:r>
          </a:p>
          <a:p>
            <a:endParaRPr lang="en-US" dirty="0" smtClean="0"/>
          </a:p>
        </p:txBody>
      </p:sp>
      <p:grpSp>
        <p:nvGrpSpPr>
          <p:cNvPr id="2" name="Group 31"/>
          <p:cNvGrpSpPr/>
          <p:nvPr/>
        </p:nvGrpSpPr>
        <p:grpSpPr>
          <a:xfrm>
            <a:off x="1005843" y="2294405"/>
            <a:ext cx="7101447" cy="2029398"/>
            <a:chOff x="3354388" y="4216400"/>
            <a:chExt cx="4704260" cy="1308736"/>
          </a:xfrm>
        </p:grpSpPr>
        <p:pic>
          <p:nvPicPr>
            <p:cNvPr id="18450" name="Picture 2" descr="C:\Documents and Settings\dmunoz\Local Settings\Temporary Internet Files\Content.IE5\P0BUZFXR\MCj025168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300" y="4216400"/>
              <a:ext cx="1089025" cy="128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ight Arrow 78"/>
            <p:cNvSpPr/>
            <p:nvPr/>
          </p:nvSpPr>
          <p:spPr>
            <a:xfrm>
              <a:off x="4391025" y="4661177"/>
              <a:ext cx="536575" cy="469899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6334125" y="4669114"/>
              <a:ext cx="534988" cy="471488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8453" name="TextBox 80"/>
            <p:cNvSpPr txBox="1">
              <a:spLocks noChangeArrowheads="1"/>
            </p:cNvSpPr>
            <p:nvPr/>
          </p:nvSpPr>
          <p:spPr bwMode="auto">
            <a:xfrm>
              <a:off x="6966448" y="4685546"/>
              <a:ext cx="1092200" cy="41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i="1" dirty="0">
                  <a:latin typeface="+mn-lt"/>
                </a:rPr>
                <a:t>h</a:t>
              </a:r>
              <a:r>
                <a:rPr lang="en-US" sz="3600" i="1" baseline="-25000" dirty="0">
                  <a:latin typeface="+mn-lt"/>
                </a:rPr>
                <a:t>t</a:t>
              </a:r>
              <a:r>
                <a:rPr lang="en-US" sz="3600" dirty="0" smtClean="0">
                  <a:latin typeface="+mn-lt"/>
                </a:rPr>
                <a:t>(</a:t>
              </a:r>
              <a:r>
                <a:rPr lang="en-US" sz="3600" b="1" dirty="0" smtClean="0">
                  <a:latin typeface="Calibri" pitchFamily="34" charset="0"/>
                </a:rPr>
                <a:t>∙</a:t>
              </a:r>
              <a:r>
                <a:rPr lang="en-US" sz="3600" dirty="0" smtClean="0">
                  <a:latin typeface="+mn-lt"/>
                </a:rPr>
                <a:t>)</a:t>
              </a:r>
              <a:endParaRPr lang="en-US" sz="3600" dirty="0">
                <a:latin typeface="+mn-lt"/>
              </a:endParaRPr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3354388" y="4301175"/>
              <a:ext cx="855662" cy="1223961"/>
              <a:chOff x="1792060" y="4447420"/>
              <a:chExt cx="914400" cy="1308537"/>
            </a:xfrm>
          </p:grpSpPr>
          <p:sp>
            <p:nvSpPr>
              <p:cNvPr id="83" name="Flowchart: Magnetic Disk 82"/>
              <p:cNvSpPr/>
              <p:nvPr/>
            </p:nvSpPr>
            <p:spPr>
              <a:xfrm>
                <a:off x="1792060" y="4447420"/>
                <a:ext cx="914400" cy="1308537"/>
              </a:xfrm>
              <a:prstGeom prst="flowChartMagneticDisk">
                <a:avLst/>
              </a:prstGeom>
              <a:solidFill>
                <a:srgbClr val="CC3300"/>
              </a:solidFill>
              <a:ln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CC0000"/>
                  </a:buClr>
                  <a:buSzPct val="80000"/>
                  <a:defRPr/>
                </a:pPr>
                <a:endParaRPr lang="en-US" sz="14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18458" name="TextBox 83"/>
              <p:cNvSpPr txBox="1">
                <a:spLocks noChangeArrowheads="1"/>
              </p:cNvSpPr>
              <p:nvPr/>
            </p:nvSpPr>
            <p:spPr bwMode="auto">
              <a:xfrm>
                <a:off x="2076164" y="5000083"/>
                <a:ext cx="586749" cy="445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 i="1" dirty="0">
                    <a:solidFill>
                      <a:schemeClr val="bg1"/>
                    </a:solidFill>
                    <a:latin typeface="+mn-lt"/>
                  </a:rPr>
                  <a:t>D</a:t>
                </a:r>
              </a:p>
            </p:txBody>
          </p: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Update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training set: </a:t>
            </a:r>
            <a:r>
              <a:rPr lang="en-US" i="1" dirty="0" smtClean="0"/>
              <a:t>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</a:t>
            </a:r>
            <a:r>
              <a:rPr lang="en-US" dirty="0" err="1" smtClean="0"/>
              <a:t>regressor</a:t>
            </a:r>
            <a:r>
              <a:rPr lang="en-US" dirty="0" smtClean="0"/>
              <a:t>: </a:t>
            </a:r>
            <a:r>
              <a:rPr lang="en-US" i="1" dirty="0" smtClean="0"/>
              <a:t>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Augment model:</a:t>
            </a:r>
          </a:p>
          <a:p>
            <a:endParaRPr lang="en-US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14613"/>
            <a:ext cx="835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999887" y="4826551"/>
            <a:ext cx="4883228" cy="1532706"/>
            <a:chOff x="1999887" y="4946471"/>
            <a:chExt cx="4883228" cy="1532706"/>
          </a:xfrm>
        </p:grpSpPr>
        <p:grpSp>
          <p:nvGrpSpPr>
            <p:cNvPr id="4" name="Group 32"/>
            <p:cNvGrpSpPr/>
            <p:nvPr/>
          </p:nvGrpSpPr>
          <p:grpSpPr>
            <a:xfrm>
              <a:off x="1999887" y="4946471"/>
              <a:ext cx="4883228" cy="1532706"/>
              <a:chOff x="5333999" y="5638803"/>
              <a:chExt cx="3777343" cy="10232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623955" y="5638803"/>
                <a:ext cx="898072" cy="2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(Before)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333999" y="5660571"/>
                <a:ext cx="3777343" cy="1001486"/>
              </a:xfrm>
              <a:prstGeom prst="round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CC0000"/>
                  </a:buClr>
                  <a:buSzPct val="80000"/>
                </a:pPr>
                <a:endParaRPr lang="en-US" sz="1400" kern="0" dirty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22658" y="5253412"/>
              <a:ext cx="4827845" cy="107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</a:t>
            </a:r>
            <a:r>
              <a:rPr lang="en-US" baseline="30000" dirty="0" smtClean="0"/>
              <a:t>3</a:t>
            </a:r>
            <a:r>
              <a:rPr lang="en-US" dirty="0" smtClean="0"/>
              <a:t>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features     and labels 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T</a:t>
            </a:r>
            <a:r>
              <a:rPr lang="en-US" dirty="0" smtClean="0"/>
              <a:t> iterations</a:t>
            </a:r>
          </a:p>
          <a:p>
            <a:pPr lvl="1"/>
            <a:r>
              <a:rPr lang="en-US" dirty="0" smtClean="0"/>
              <a:t> Classification with current model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Create training set from </a:t>
            </a:r>
            <a:r>
              <a:rPr lang="en-US" b="1" dirty="0" smtClean="0"/>
              <a:t>misclassified</a:t>
            </a:r>
            <a:r>
              <a:rPr lang="en-US" dirty="0" smtClean="0"/>
              <a:t> cliques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Train </a:t>
            </a:r>
            <a:r>
              <a:rPr lang="en-US" dirty="0" err="1" smtClean="0"/>
              <a:t>regressor</a:t>
            </a:r>
            <a:r>
              <a:rPr lang="en-US" dirty="0" smtClean="0"/>
              <a:t>/classifier </a:t>
            </a:r>
            <a:r>
              <a:rPr lang="en-US" i="1" dirty="0" smtClean="0"/>
              <a:t>h</a:t>
            </a:r>
            <a:r>
              <a:rPr lang="en-US" i="1" baseline="-25000" dirty="0" smtClean="0"/>
              <a:t>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Augment model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500" y="945450"/>
            <a:ext cx="304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163" y="935863"/>
            <a:ext cx="241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dmunoz\Local Settings\Temporary Internet Files\Content.IE5\P0BUZFXR\MCj025168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751" y="4187516"/>
            <a:ext cx="847724" cy="9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7238" y="5358500"/>
            <a:ext cx="2560762" cy="92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3875" y="2367882"/>
            <a:ext cx="7414967" cy="9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737139" y="3258201"/>
            <a:ext cx="709613" cy="982662"/>
            <a:chOff x="252413" y="2017713"/>
            <a:chExt cx="914400" cy="1308100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252413" y="2017713"/>
              <a:ext cx="914400" cy="1308100"/>
            </a:xfrm>
            <a:prstGeom prst="flowChartMagneticDisk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" name="TextBox 74"/>
            <p:cNvSpPr txBox="1">
              <a:spLocks noChangeArrowheads="1"/>
            </p:cNvSpPr>
            <p:nvPr/>
          </p:nvSpPr>
          <p:spPr bwMode="auto">
            <a:xfrm>
              <a:off x="372872" y="2408341"/>
              <a:ext cx="550862" cy="86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  <a:latin typeface="+mn-lt"/>
                </a:rPr>
                <a:t>D</a:t>
              </a:r>
              <a:endParaRPr lang="en-US" sz="3600" i="1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Create training set</a:t>
            </a:r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grpSp>
        <p:nvGrpSpPr>
          <p:cNvPr id="24" name="Group 23"/>
          <p:cNvGrpSpPr/>
          <p:nvPr/>
        </p:nvGrpSpPr>
        <p:grpSpPr>
          <a:xfrm>
            <a:off x="3871912" y="800100"/>
            <a:ext cx="709613" cy="982662"/>
            <a:chOff x="252413" y="2017713"/>
            <a:chExt cx="914400" cy="1308100"/>
          </a:xfrm>
        </p:grpSpPr>
        <p:sp>
          <p:nvSpPr>
            <p:cNvPr id="28" name="Flowchart: Magnetic Disk 10"/>
            <p:cNvSpPr/>
            <p:nvPr/>
          </p:nvSpPr>
          <p:spPr>
            <a:xfrm>
              <a:off x="252413" y="2017713"/>
              <a:ext cx="914400" cy="1308100"/>
            </a:xfrm>
            <a:prstGeom prst="flowChartMagneticDisk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9" name="TextBox 74"/>
            <p:cNvSpPr txBox="1">
              <a:spLocks noChangeArrowheads="1"/>
            </p:cNvSpPr>
            <p:nvPr/>
          </p:nvSpPr>
          <p:spPr bwMode="auto">
            <a:xfrm>
              <a:off x="372872" y="2408341"/>
              <a:ext cx="550862" cy="86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  <a:latin typeface="+mn-lt"/>
                </a:rPr>
                <a:t>D</a:t>
              </a:r>
              <a:endParaRPr lang="en-US" sz="3600" i="1" dirty="0">
                <a:latin typeface="+mn-lt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01800" y="2612698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+mn-lt"/>
              </a:rPr>
              <a:t>+1</a:t>
            </a:r>
            <a:endParaRPr lang="en-US" sz="28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1700" y="5410200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-1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3700" y="2603500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+mn-lt"/>
              </a:rPr>
              <a:t>+1</a:t>
            </a:r>
            <a:endParaRPr lang="en-US" sz="28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6900" y="5397500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-1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012" y="1512844"/>
            <a:ext cx="4401722" cy="36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7297362" y="1514431"/>
            <a:ext cx="1409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Wall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6632151" y="3394031"/>
            <a:ext cx="2115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Vegetation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4649412" y="4708571"/>
            <a:ext cx="1928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Ground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6568130" y="5400757"/>
            <a:ext cx="221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Tree trunk</a:t>
            </a:r>
          </a:p>
        </p:txBody>
      </p:sp>
      <p:sp>
        <p:nvSpPr>
          <p:cNvPr id="11" name="Right Arrow 10"/>
          <p:cNvSpPr/>
          <p:nvPr/>
        </p:nvSpPr>
        <p:spPr>
          <a:xfrm rot="18147287">
            <a:off x="7185064" y="4896730"/>
            <a:ext cx="645606" cy="611386"/>
          </a:xfrm>
          <a:prstGeom prst="rightArrow">
            <a:avLst/>
          </a:prstGeom>
          <a:solidFill>
            <a:schemeClr val="accent6"/>
          </a:solidFill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8" y="1529536"/>
            <a:ext cx="4454525" cy="368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350301" y="1730742"/>
            <a:ext cx="140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Sky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482063" y="456366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Support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972061" y="3496439"/>
            <a:ext cx="1804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Vertical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490" y="680363"/>
            <a:ext cx="4012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Geometry Estimation</a:t>
            </a:r>
          </a:p>
          <a:p>
            <a:pPr algn="ctr"/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Hoiem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et al.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0303" y="719575"/>
            <a:ext cx="506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3-D Point Cloud Classification</a:t>
            </a:r>
            <a:endParaRPr lang="en-US" sz="2800" b="1" dirty="0">
              <a:latin typeface="+mn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3023346" y="5500958"/>
            <a:ext cx="31620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latin typeface="+mn-lt"/>
              </a:rPr>
              <a:t>Our classifications</a:t>
            </a:r>
            <a:endParaRPr lang="en-US" sz="3000" baseline="-25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Train </a:t>
            </a:r>
            <a:r>
              <a:rPr lang="en-US" dirty="0" err="1" smtClean="0"/>
              <a:t>regressor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i="1" baseline="-25000" dirty="0" smtClean="0"/>
              <a:t>t</a:t>
            </a:r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633413" y="2790825"/>
            <a:ext cx="1119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2800" i="1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2800" b="1" dirty="0" smtClean="0">
                <a:latin typeface="Calibri" pitchFamily="34" charset="0"/>
              </a:rPr>
              <a:t>∙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en-US" sz="2800" baseline="-25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80"/>
          <p:cNvSpPr txBox="1">
            <a:spLocks noChangeArrowheads="1"/>
          </p:cNvSpPr>
          <p:nvPr/>
        </p:nvSpPr>
        <p:spPr bwMode="auto">
          <a:xfrm>
            <a:off x="2678113" y="5902325"/>
            <a:ext cx="4192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Calibri" pitchFamily="34" charset="0"/>
                <a:ea typeface="Lucida Grande"/>
                <a:cs typeface="Lucida Grande"/>
              </a:rPr>
              <a:t>ϕ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) 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l-GR" sz="3000" i="1" dirty="0" smtClean="0">
                <a:latin typeface="Calibri" pitchFamily="34" charset="0"/>
              </a:rPr>
              <a:t>α</a:t>
            </a:r>
            <a:r>
              <a:rPr lang="en-US" sz="3000" i="1" baseline="-25000" dirty="0" smtClean="0">
                <a:latin typeface="Calibri" pitchFamily="34" charset="0"/>
              </a:rPr>
              <a:t>1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3000" i="1" baseline="-25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300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3" name="Picture 2" descr="C:\Documents and Settings\dmunoz\Local Settings\Temporary Internet Files\Content.IE5\P0BUZFXR\MCj025168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176" y="737066"/>
            <a:ext cx="847724" cy="9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 bwMode="auto">
          <a:xfrm>
            <a:off x="228600" y="2741083"/>
            <a:ext cx="8851900" cy="3122084"/>
          </a:xfrm>
          <a:custGeom>
            <a:avLst/>
            <a:gdLst>
              <a:gd name="connsiteX0" fmla="*/ 0 w 8851900"/>
              <a:gd name="connsiteY0" fmla="*/ 1386417 h 3122084"/>
              <a:gd name="connsiteX1" fmla="*/ 825500 w 8851900"/>
              <a:gd name="connsiteY1" fmla="*/ 1246717 h 3122084"/>
              <a:gd name="connsiteX2" fmla="*/ 1384300 w 8851900"/>
              <a:gd name="connsiteY2" fmla="*/ 230717 h 3122084"/>
              <a:gd name="connsiteX3" fmla="*/ 1854200 w 8851900"/>
              <a:gd name="connsiteY3" fmla="*/ 65617 h 3122084"/>
              <a:gd name="connsiteX4" fmla="*/ 2146300 w 8851900"/>
              <a:gd name="connsiteY4" fmla="*/ 179917 h 3122084"/>
              <a:gd name="connsiteX5" fmla="*/ 2667000 w 8851900"/>
              <a:gd name="connsiteY5" fmla="*/ 1145117 h 3122084"/>
              <a:gd name="connsiteX6" fmla="*/ 4457700 w 8851900"/>
              <a:gd name="connsiteY6" fmla="*/ 1615017 h 3122084"/>
              <a:gd name="connsiteX7" fmla="*/ 6121400 w 8851900"/>
              <a:gd name="connsiteY7" fmla="*/ 1754717 h 3122084"/>
              <a:gd name="connsiteX8" fmla="*/ 6781800 w 8851900"/>
              <a:gd name="connsiteY8" fmla="*/ 2859617 h 3122084"/>
              <a:gd name="connsiteX9" fmla="*/ 7429500 w 8851900"/>
              <a:gd name="connsiteY9" fmla="*/ 2948517 h 3122084"/>
              <a:gd name="connsiteX10" fmla="*/ 7924800 w 8851900"/>
              <a:gd name="connsiteY10" fmla="*/ 1818217 h 3122084"/>
              <a:gd name="connsiteX11" fmla="*/ 8851900 w 8851900"/>
              <a:gd name="connsiteY11" fmla="*/ 1615017 h 3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00" h="3122084">
                <a:moveTo>
                  <a:pt x="0" y="1386417"/>
                </a:moveTo>
                <a:cubicBezTo>
                  <a:pt x="297391" y="1412875"/>
                  <a:pt x="594783" y="1439334"/>
                  <a:pt x="825500" y="1246717"/>
                </a:cubicBezTo>
                <a:cubicBezTo>
                  <a:pt x="1056217" y="1054100"/>
                  <a:pt x="1212850" y="427567"/>
                  <a:pt x="1384300" y="230717"/>
                </a:cubicBezTo>
                <a:cubicBezTo>
                  <a:pt x="1555750" y="33867"/>
                  <a:pt x="1727200" y="74084"/>
                  <a:pt x="1854200" y="65617"/>
                </a:cubicBezTo>
                <a:cubicBezTo>
                  <a:pt x="1981200" y="57150"/>
                  <a:pt x="2010833" y="0"/>
                  <a:pt x="2146300" y="179917"/>
                </a:cubicBezTo>
                <a:cubicBezTo>
                  <a:pt x="2281767" y="359834"/>
                  <a:pt x="2281767" y="905934"/>
                  <a:pt x="2667000" y="1145117"/>
                </a:cubicBezTo>
                <a:cubicBezTo>
                  <a:pt x="3052233" y="1384300"/>
                  <a:pt x="3881967" y="1513417"/>
                  <a:pt x="4457700" y="1615017"/>
                </a:cubicBezTo>
                <a:cubicBezTo>
                  <a:pt x="5033433" y="1716617"/>
                  <a:pt x="5734050" y="1547284"/>
                  <a:pt x="6121400" y="1754717"/>
                </a:cubicBezTo>
                <a:cubicBezTo>
                  <a:pt x="6508750" y="1962150"/>
                  <a:pt x="6563783" y="2660650"/>
                  <a:pt x="6781800" y="2859617"/>
                </a:cubicBezTo>
                <a:cubicBezTo>
                  <a:pt x="6999817" y="3058584"/>
                  <a:pt x="7239000" y="3122084"/>
                  <a:pt x="7429500" y="2948517"/>
                </a:cubicBezTo>
                <a:cubicBezTo>
                  <a:pt x="7620000" y="2774950"/>
                  <a:pt x="7687733" y="2040467"/>
                  <a:pt x="7924800" y="1818217"/>
                </a:cubicBezTo>
                <a:cubicBezTo>
                  <a:pt x="8161867" y="1595967"/>
                  <a:pt x="8851900" y="1615017"/>
                  <a:pt x="8851900" y="1615017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Classification with current </a:t>
            </a:r>
            <a:r>
              <a:rPr lang="en-US" b="1" dirty="0" smtClean="0"/>
              <a:t>CRF</a:t>
            </a:r>
            <a:r>
              <a:rPr lang="en-US" dirty="0" smtClean="0"/>
              <a:t>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2678113" y="5902325"/>
            <a:ext cx="4192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Calibri" pitchFamily="34" charset="0"/>
                <a:ea typeface="Lucida Grande"/>
                <a:cs typeface="Lucida Grande"/>
              </a:rPr>
              <a:t>ϕ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) 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l-GR" sz="3000" i="1" dirty="0" smtClean="0">
                <a:latin typeface="Calibri" pitchFamily="34" charset="0"/>
              </a:rPr>
              <a:t>α</a:t>
            </a:r>
            <a:r>
              <a:rPr lang="en-US" sz="3000" i="1" baseline="-25000" dirty="0" smtClean="0">
                <a:latin typeface="Calibri" pitchFamily="34" charset="0"/>
              </a:rPr>
              <a:t>1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3000" i="1" baseline="-25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300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432" y="1469730"/>
            <a:ext cx="2248472" cy="7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228600" y="2741083"/>
            <a:ext cx="8851900" cy="3122084"/>
          </a:xfrm>
          <a:custGeom>
            <a:avLst/>
            <a:gdLst>
              <a:gd name="connsiteX0" fmla="*/ 0 w 8851900"/>
              <a:gd name="connsiteY0" fmla="*/ 1386417 h 3122084"/>
              <a:gd name="connsiteX1" fmla="*/ 825500 w 8851900"/>
              <a:gd name="connsiteY1" fmla="*/ 1246717 h 3122084"/>
              <a:gd name="connsiteX2" fmla="*/ 1384300 w 8851900"/>
              <a:gd name="connsiteY2" fmla="*/ 230717 h 3122084"/>
              <a:gd name="connsiteX3" fmla="*/ 1854200 w 8851900"/>
              <a:gd name="connsiteY3" fmla="*/ 65617 h 3122084"/>
              <a:gd name="connsiteX4" fmla="*/ 2146300 w 8851900"/>
              <a:gd name="connsiteY4" fmla="*/ 179917 h 3122084"/>
              <a:gd name="connsiteX5" fmla="*/ 2667000 w 8851900"/>
              <a:gd name="connsiteY5" fmla="*/ 1145117 h 3122084"/>
              <a:gd name="connsiteX6" fmla="*/ 4457700 w 8851900"/>
              <a:gd name="connsiteY6" fmla="*/ 1615017 h 3122084"/>
              <a:gd name="connsiteX7" fmla="*/ 6121400 w 8851900"/>
              <a:gd name="connsiteY7" fmla="*/ 1754717 h 3122084"/>
              <a:gd name="connsiteX8" fmla="*/ 6781800 w 8851900"/>
              <a:gd name="connsiteY8" fmla="*/ 2859617 h 3122084"/>
              <a:gd name="connsiteX9" fmla="*/ 7429500 w 8851900"/>
              <a:gd name="connsiteY9" fmla="*/ 2948517 h 3122084"/>
              <a:gd name="connsiteX10" fmla="*/ 7924800 w 8851900"/>
              <a:gd name="connsiteY10" fmla="*/ 1818217 h 3122084"/>
              <a:gd name="connsiteX11" fmla="*/ 8851900 w 8851900"/>
              <a:gd name="connsiteY11" fmla="*/ 1615017 h 3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00" h="3122084">
                <a:moveTo>
                  <a:pt x="0" y="1386417"/>
                </a:moveTo>
                <a:cubicBezTo>
                  <a:pt x="297391" y="1412875"/>
                  <a:pt x="594783" y="1439334"/>
                  <a:pt x="825500" y="1246717"/>
                </a:cubicBezTo>
                <a:cubicBezTo>
                  <a:pt x="1056217" y="1054100"/>
                  <a:pt x="1212850" y="427567"/>
                  <a:pt x="1384300" y="230717"/>
                </a:cubicBezTo>
                <a:cubicBezTo>
                  <a:pt x="1555750" y="33867"/>
                  <a:pt x="1727200" y="74084"/>
                  <a:pt x="1854200" y="65617"/>
                </a:cubicBezTo>
                <a:cubicBezTo>
                  <a:pt x="1981200" y="57150"/>
                  <a:pt x="2010833" y="0"/>
                  <a:pt x="2146300" y="179917"/>
                </a:cubicBezTo>
                <a:cubicBezTo>
                  <a:pt x="2281767" y="359834"/>
                  <a:pt x="2281767" y="905934"/>
                  <a:pt x="2667000" y="1145117"/>
                </a:cubicBezTo>
                <a:cubicBezTo>
                  <a:pt x="3052233" y="1384300"/>
                  <a:pt x="3881967" y="1513417"/>
                  <a:pt x="4457700" y="1615017"/>
                </a:cubicBezTo>
                <a:cubicBezTo>
                  <a:pt x="5033433" y="1716617"/>
                  <a:pt x="5734050" y="1547284"/>
                  <a:pt x="6121400" y="1754717"/>
                </a:cubicBezTo>
                <a:cubicBezTo>
                  <a:pt x="6508750" y="1962150"/>
                  <a:pt x="6563783" y="2660650"/>
                  <a:pt x="6781800" y="2859617"/>
                </a:cubicBezTo>
                <a:cubicBezTo>
                  <a:pt x="6999817" y="3058584"/>
                  <a:pt x="7239000" y="3122084"/>
                  <a:pt x="7429500" y="2948517"/>
                </a:cubicBezTo>
                <a:cubicBezTo>
                  <a:pt x="7620000" y="2774950"/>
                  <a:pt x="7687733" y="2040467"/>
                  <a:pt x="7924800" y="1818217"/>
                </a:cubicBezTo>
                <a:cubicBezTo>
                  <a:pt x="8161867" y="1595967"/>
                  <a:pt x="8851900" y="1615017"/>
                  <a:pt x="8851900" y="1615017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  <a:alpha val="7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Create training set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2678113" y="5902325"/>
            <a:ext cx="4192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Calibri" pitchFamily="34" charset="0"/>
                <a:ea typeface="Lucida Grande"/>
                <a:cs typeface="Lucida Grande"/>
              </a:rPr>
              <a:t>ϕ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2"/>
                </a:solidFill>
                <a:latin typeface="Calibri" pitchFamily="34" charset="0"/>
              </a:rPr>
              <a:t>) 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l-GR" sz="3000" i="1" dirty="0" smtClean="0">
                <a:latin typeface="Calibri" pitchFamily="34" charset="0"/>
              </a:rPr>
              <a:t>α</a:t>
            </a:r>
            <a:r>
              <a:rPr lang="en-US" sz="3000" i="1" baseline="-25000" dirty="0" smtClean="0">
                <a:latin typeface="Calibri" pitchFamily="34" charset="0"/>
              </a:rPr>
              <a:t>1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3000" i="1" baseline="-25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300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732212" y="914400"/>
            <a:ext cx="709613" cy="982662"/>
            <a:chOff x="252413" y="2017713"/>
            <a:chExt cx="914400" cy="1308100"/>
          </a:xfrm>
        </p:grpSpPr>
        <p:sp>
          <p:nvSpPr>
            <p:cNvPr id="31" name="Flowchart: Magnetic Disk 10"/>
            <p:cNvSpPr/>
            <p:nvPr/>
          </p:nvSpPr>
          <p:spPr>
            <a:xfrm>
              <a:off x="252413" y="2017713"/>
              <a:ext cx="914400" cy="1308100"/>
            </a:xfrm>
            <a:prstGeom prst="flowChartMagneticDisk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2" name="TextBox 74"/>
            <p:cNvSpPr txBox="1">
              <a:spLocks noChangeArrowheads="1"/>
            </p:cNvSpPr>
            <p:nvPr/>
          </p:nvSpPr>
          <p:spPr bwMode="auto">
            <a:xfrm>
              <a:off x="372872" y="2408341"/>
              <a:ext cx="550862" cy="86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  <a:latin typeface="+mn-lt"/>
                </a:rPr>
                <a:t>D</a:t>
              </a:r>
              <a:endParaRPr lang="en-US" sz="3600" i="1" dirty="0">
                <a:latin typeface="+mn-lt"/>
              </a:endParaRP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>
                <a:alpha val="50196"/>
              </a:srgbClr>
            </a:solidFill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41700" y="5397500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-1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3700" y="2603500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+mn-lt"/>
              </a:rPr>
              <a:t>+1</a:t>
            </a:r>
            <a:endParaRPr lang="en-US" sz="2800" b="1" dirty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228600" y="2741083"/>
            <a:ext cx="8851900" cy="3122084"/>
          </a:xfrm>
          <a:custGeom>
            <a:avLst/>
            <a:gdLst>
              <a:gd name="connsiteX0" fmla="*/ 0 w 8851900"/>
              <a:gd name="connsiteY0" fmla="*/ 1386417 h 3122084"/>
              <a:gd name="connsiteX1" fmla="*/ 825500 w 8851900"/>
              <a:gd name="connsiteY1" fmla="*/ 1246717 h 3122084"/>
              <a:gd name="connsiteX2" fmla="*/ 1384300 w 8851900"/>
              <a:gd name="connsiteY2" fmla="*/ 230717 h 3122084"/>
              <a:gd name="connsiteX3" fmla="*/ 1854200 w 8851900"/>
              <a:gd name="connsiteY3" fmla="*/ 65617 h 3122084"/>
              <a:gd name="connsiteX4" fmla="*/ 2146300 w 8851900"/>
              <a:gd name="connsiteY4" fmla="*/ 179917 h 3122084"/>
              <a:gd name="connsiteX5" fmla="*/ 2667000 w 8851900"/>
              <a:gd name="connsiteY5" fmla="*/ 1145117 h 3122084"/>
              <a:gd name="connsiteX6" fmla="*/ 4457700 w 8851900"/>
              <a:gd name="connsiteY6" fmla="*/ 1615017 h 3122084"/>
              <a:gd name="connsiteX7" fmla="*/ 6121400 w 8851900"/>
              <a:gd name="connsiteY7" fmla="*/ 1754717 h 3122084"/>
              <a:gd name="connsiteX8" fmla="*/ 6781800 w 8851900"/>
              <a:gd name="connsiteY8" fmla="*/ 2859617 h 3122084"/>
              <a:gd name="connsiteX9" fmla="*/ 7429500 w 8851900"/>
              <a:gd name="connsiteY9" fmla="*/ 2948517 h 3122084"/>
              <a:gd name="connsiteX10" fmla="*/ 7924800 w 8851900"/>
              <a:gd name="connsiteY10" fmla="*/ 1818217 h 3122084"/>
              <a:gd name="connsiteX11" fmla="*/ 8851900 w 8851900"/>
              <a:gd name="connsiteY11" fmla="*/ 1615017 h 3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00" h="3122084">
                <a:moveTo>
                  <a:pt x="0" y="1386417"/>
                </a:moveTo>
                <a:cubicBezTo>
                  <a:pt x="297391" y="1412875"/>
                  <a:pt x="594783" y="1439334"/>
                  <a:pt x="825500" y="1246717"/>
                </a:cubicBezTo>
                <a:cubicBezTo>
                  <a:pt x="1056217" y="1054100"/>
                  <a:pt x="1212850" y="427567"/>
                  <a:pt x="1384300" y="230717"/>
                </a:cubicBezTo>
                <a:cubicBezTo>
                  <a:pt x="1555750" y="33867"/>
                  <a:pt x="1727200" y="74084"/>
                  <a:pt x="1854200" y="65617"/>
                </a:cubicBezTo>
                <a:cubicBezTo>
                  <a:pt x="1981200" y="57150"/>
                  <a:pt x="2010833" y="0"/>
                  <a:pt x="2146300" y="179917"/>
                </a:cubicBezTo>
                <a:cubicBezTo>
                  <a:pt x="2281767" y="359834"/>
                  <a:pt x="2281767" y="905934"/>
                  <a:pt x="2667000" y="1145117"/>
                </a:cubicBezTo>
                <a:cubicBezTo>
                  <a:pt x="3052233" y="1384300"/>
                  <a:pt x="3881967" y="1513417"/>
                  <a:pt x="4457700" y="1615017"/>
                </a:cubicBezTo>
                <a:cubicBezTo>
                  <a:pt x="5033433" y="1716617"/>
                  <a:pt x="5734050" y="1547284"/>
                  <a:pt x="6121400" y="1754717"/>
                </a:cubicBezTo>
                <a:cubicBezTo>
                  <a:pt x="6508750" y="1962150"/>
                  <a:pt x="6563783" y="2660650"/>
                  <a:pt x="6781800" y="2859617"/>
                </a:cubicBezTo>
                <a:cubicBezTo>
                  <a:pt x="6999817" y="3058584"/>
                  <a:pt x="7239000" y="3122084"/>
                  <a:pt x="7429500" y="2948517"/>
                </a:cubicBezTo>
                <a:cubicBezTo>
                  <a:pt x="7620000" y="2774950"/>
                  <a:pt x="7687733" y="2040467"/>
                  <a:pt x="7924800" y="1818217"/>
                </a:cubicBezTo>
                <a:cubicBezTo>
                  <a:pt x="8161867" y="1595967"/>
                  <a:pt x="8851900" y="1615017"/>
                  <a:pt x="8851900" y="1615017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  <a:alpha val="7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Train </a:t>
            </a:r>
            <a:r>
              <a:rPr lang="en-US" dirty="0" err="1" smtClean="0"/>
              <a:t>regressor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i="1" baseline="-25000" dirty="0" smtClean="0"/>
              <a:t>t</a:t>
            </a:r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6183313" y="2663825"/>
            <a:ext cx="1119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9900"/>
                </a:solidFill>
                <a:latin typeface="+mn-lt"/>
              </a:rPr>
              <a:t>h</a:t>
            </a:r>
            <a:r>
              <a:rPr lang="en-US" sz="2800" i="1" baseline="-25000" dirty="0" smtClean="0">
                <a:solidFill>
                  <a:srgbClr val="FF9900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rgbClr val="FF9900"/>
                </a:solidFill>
                <a:latin typeface="+mn-lt"/>
              </a:rPr>
              <a:t>(</a:t>
            </a:r>
            <a:r>
              <a:rPr lang="en-US" sz="2800" b="1" dirty="0" smtClean="0">
                <a:latin typeface="+mn-lt"/>
              </a:rPr>
              <a:t>∙</a:t>
            </a:r>
            <a:r>
              <a:rPr lang="en-US" sz="2800" dirty="0" smtClean="0">
                <a:solidFill>
                  <a:srgbClr val="FF9900"/>
                </a:solidFill>
                <a:latin typeface="+mn-lt"/>
              </a:rPr>
              <a:t>)</a:t>
            </a:r>
            <a:endParaRPr lang="en-US" sz="2800" baseline="-250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4" name="TextBox 80"/>
          <p:cNvSpPr txBox="1">
            <a:spLocks noChangeArrowheads="1"/>
          </p:cNvSpPr>
          <p:nvPr/>
        </p:nvSpPr>
        <p:spPr bwMode="auto">
          <a:xfrm>
            <a:off x="2678113" y="5902325"/>
            <a:ext cx="4192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+mn-lt"/>
                <a:ea typeface="Lucida Grande"/>
                <a:cs typeface="Lucida Grande"/>
              </a:rPr>
              <a:t>ϕ</a:t>
            </a: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= </a:t>
            </a:r>
            <a:r>
              <a:rPr lang="el-GR" sz="3000" i="1" dirty="0" smtClean="0">
                <a:latin typeface="+mn-lt"/>
              </a:rPr>
              <a:t>α</a:t>
            </a:r>
            <a:r>
              <a:rPr lang="en-US" sz="3000" i="1" baseline="-25000" dirty="0" smtClean="0">
                <a:latin typeface="+mn-lt"/>
              </a:rPr>
              <a:t>1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3000" i="1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sz="3000" dirty="0" smtClean="0">
                <a:latin typeface="+mn-lt"/>
              </a:rPr>
              <a:t>+</a:t>
            </a:r>
            <a:r>
              <a:rPr lang="el-GR" sz="3000" i="1" dirty="0" smtClean="0">
                <a:latin typeface="+mn-lt"/>
              </a:rPr>
              <a:t>α</a:t>
            </a:r>
            <a:r>
              <a:rPr lang="en-US" sz="3000" i="1" baseline="-25000" dirty="0" smtClean="0">
                <a:latin typeface="+mn-lt"/>
              </a:rPr>
              <a:t>2 </a:t>
            </a:r>
            <a:r>
              <a:rPr lang="en-US" sz="3000" i="1" dirty="0" smtClean="0">
                <a:solidFill>
                  <a:srgbClr val="FF9900"/>
                </a:solidFill>
                <a:latin typeface="+mn-lt"/>
              </a:rPr>
              <a:t>h</a:t>
            </a:r>
            <a:r>
              <a:rPr lang="en-US" sz="3000" i="1" baseline="-25000" dirty="0" smtClean="0">
                <a:solidFill>
                  <a:srgbClr val="FF9900"/>
                </a:solidFill>
                <a:latin typeface="+mn-lt"/>
              </a:rPr>
              <a:t>2</a:t>
            </a:r>
            <a:r>
              <a:rPr lang="en-US" sz="3000" dirty="0" smtClean="0">
                <a:solidFill>
                  <a:srgbClr val="FF9900"/>
                </a:solidFill>
                <a:latin typeface="+mn-lt"/>
              </a:rPr>
              <a:t>(</a:t>
            </a:r>
            <a:r>
              <a:rPr lang="en-US" sz="3000" b="1" dirty="0" smtClean="0">
                <a:latin typeface="Calibri" pitchFamily="34" charset="0"/>
              </a:rPr>
              <a:t>∙</a:t>
            </a:r>
            <a:r>
              <a:rPr lang="en-US" sz="3000" dirty="0" smtClean="0">
                <a:solidFill>
                  <a:srgbClr val="FF9900"/>
                </a:solidFill>
                <a:latin typeface="+mn-lt"/>
              </a:rPr>
              <a:t>)</a:t>
            </a:r>
            <a:endParaRPr lang="en-US" sz="3000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3" name="Picture 2" descr="C:\Documents and Settings\dmunoz\Local Settings\Temporary Internet Files\Content.IE5\P0BUZFXR\MCj025168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176" y="737066"/>
            <a:ext cx="847724" cy="9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>
                <a:alpha val="50196"/>
              </a:srgbClr>
            </a:solidFill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 bwMode="auto">
          <a:xfrm>
            <a:off x="228600" y="2741083"/>
            <a:ext cx="8851900" cy="3122084"/>
          </a:xfrm>
          <a:custGeom>
            <a:avLst/>
            <a:gdLst>
              <a:gd name="connsiteX0" fmla="*/ 0 w 8851900"/>
              <a:gd name="connsiteY0" fmla="*/ 1386417 h 3122084"/>
              <a:gd name="connsiteX1" fmla="*/ 825500 w 8851900"/>
              <a:gd name="connsiteY1" fmla="*/ 1246717 h 3122084"/>
              <a:gd name="connsiteX2" fmla="*/ 1384300 w 8851900"/>
              <a:gd name="connsiteY2" fmla="*/ 230717 h 3122084"/>
              <a:gd name="connsiteX3" fmla="*/ 1854200 w 8851900"/>
              <a:gd name="connsiteY3" fmla="*/ 65617 h 3122084"/>
              <a:gd name="connsiteX4" fmla="*/ 2146300 w 8851900"/>
              <a:gd name="connsiteY4" fmla="*/ 179917 h 3122084"/>
              <a:gd name="connsiteX5" fmla="*/ 2667000 w 8851900"/>
              <a:gd name="connsiteY5" fmla="*/ 1145117 h 3122084"/>
              <a:gd name="connsiteX6" fmla="*/ 4457700 w 8851900"/>
              <a:gd name="connsiteY6" fmla="*/ 1615017 h 3122084"/>
              <a:gd name="connsiteX7" fmla="*/ 6121400 w 8851900"/>
              <a:gd name="connsiteY7" fmla="*/ 1754717 h 3122084"/>
              <a:gd name="connsiteX8" fmla="*/ 6781800 w 8851900"/>
              <a:gd name="connsiteY8" fmla="*/ 2859617 h 3122084"/>
              <a:gd name="connsiteX9" fmla="*/ 7429500 w 8851900"/>
              <a:gd name="connsiteY9" fmla="*/ 2948517 h 3122084"/>
              <a:gd name="connsiteX10" fmla="*/ 7924800 w 8851900"/>
              <a:gd name="connsiteY10" fmla="*/ 1818217 h 3122084"/>
              <a:gd name="connsiteX11" fmla="*/ 8851900 w 8851900"/>
              <a:gd name="connsiteY11" fmla="*/ 1615017 h 3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00" h="3122084">
                <a:moveTo>
                  <a:pt x="0" y="1386417"/>
                </a:moveTo>
                <a:cubicBezTo>
                  <a:pt x="297391" y="1412875"/>
                  <a:pt x="594783" y="1439334"/>
                  <a:pt x="825500" y="1246717"/>
                </a:cubicBezTo>
                <a:cubicBezTo>
                  <a:pt x="1056217" y="1054100"/>
                  <a:pt x="1212850" y="427567"/>
                  <a:pt x="1384300" y="230717"/>
                </a:cubicBezTo>
                <a:cubicBezTo>
                  <a:pt x="1555750" y="33867"/>
                  <a:pt x="1727200" y="74084"/>
                  <a:pt x="1854200" y="65617"/>
                </a:cubicBezTo>
                <a:cubicBezTo>
                  <a:pt x="1981200" y="57150"/>
                  <a:pt x="2010833" y="0"/>
                  <a:pt x="2146300" y="179917"/>
                </a:cubicBezTo>
                <a:cubicBezTo>
                  <a:pt x="2281767" y="359834"/>
                  <a:pt x="2281767" y="905934"/>
                  <a:pt x="2667000" y="1145117"/>
                </a:cubicBezTo>
                <a:cubicBezTo>
                  <a:pt x="3052233" y="1384300"/>
                  <a:pt x="3881967" y="1513417"/>
                  <a:pt x="4457700" y="1615017"/>
                </a:cubicBezTo>
                <a:cubicBezTo>
                  <a:pt x="5033433" y="1716617"/>
                  <a:pt x="5734050" y="1547284"/>
                  <a:pt x="6121400" y="1754717"/>
                </a:cubicBezTo>
                <a:cubicBezTo>
                  <a:pt x="6508750" y="1962150"/>
                  <a:pt x="6563783" y="2660650"/>
                  <a:pt x="6781800" y="2859617"/>
                </a:cubicBezTo>
                <a:cubicBezTo>
                  <a:pt x="6999817" y="3058584"/>
                  <a:pt x="7239000" y="3122084"/>
                  <a:pt x="7429500" y="2948517"/>
                </a:cubicBezTo>
                <a:cubicBezTo>
                  <a:pt x="7620000" y="2774950"/>
                  <a:pt x="7687733" y="2040467"/>
                  <a:pt x="7924800" y="1818217"/>
                </a:cubicBezTo>
                <a:cubicBezTo>
                  <a:pt x="8161867" y="1595967"/>
                  <a:pt x="8851900" y="1615017"/>
                  <a:pt x="8851900" y="1615017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  <a:alpha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1168400" y="2755900"/>
            <a:ext cx="7277100" cy="3198283"/>
          </a:xfrm>
          <a:custGeom>
            <a:avLst/>
            <a:gdLst>
              <a:gd name="connsiteX0" fmla="*/ 0 w 7277100"/>
              <a:gd name="connsiteY0" fmla="*/ 1600200 h 3198283"/>
              <a:gd name="connsiteX1" fmla="*/ 1828800 w 7277100"/>
              <a:gd name="connsiteY1" fmla="*/ 1841500 h 3198283"/>
              <a:gd name="connsiteX2" fmla="*/ 2311400 w 7277100"/>
              <a:gd name="connsiteY2" fmla="*/ 2908300 h 3198283"/>
              <a:gd name="connsiteX3" fmla="*/ 2857500 w 7277100"/>
              <a:gd name="connsiteY3" fmla="*/ 3009900 h 3198283"/>
              <a:gd name="connsiteX4" fmla="*/ 3378200 w 7277100"/>
              <a:gd name="connsiteY4" fmla="*/ 1778000 h 3198283"/>
              <a:gd name="connsiteX5" fmla="*/ 4114800 w 7277100"/>
              <a:gd name="connsiteY5" fmla="*/ 1397000 h 3198283"/>
              <a:gd name="connsiteX6" fmla="*/ 4445000 w 7277100"/>
              <a:gd name="connsiteY6" fmla="*/ 228600 h 3198283"/>
              <a:gd name="connsiteX7" fmla="*/ 4914900 w 7277100"/>
              <a:gd name="connsiteY7" fmla="*/ 177800 h 3198283"/>
              <a:gd name="connsiteX8" fmla="*/ 5334000 w 7277100"/>
              <a:gd name="connsiteY8" fmla="*/ 1295400 h 3198283"/>
              <a:gd name="connsiteX9" fmla="*/ 7277100 w 7277100"/>
              <a:gd name="connsiteY9" fmla="*/ 1409700 h 319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7100" h="3198283">
                <a:moveTo>
                  <a:pt x="0" y="1600200"/>
                </a:moveTo>
                <a:cubicBezTo>
                  <a:pt x="721783" y="1611841"/>
                  <a:pt x="1443567" y="1623483"/>
                  <a:pt x="1828800" y="1841500"/>
                </a:cubicBezTo>
                <a:cubicBezTo>
                  <a:pt x="2214033" y="2059517"/>
                  <a:pt x="2139950" y="2713567"/>
                  <a:pt x="2311400" y="2908300"/>
                </a:cubicBezTo>
                <a:cubicBezTo>
                  <a:pt x="2482850" y="3103033"/>
                  <a:pt x="2679700" y="3198283"/>
                  <a:pt x="2857500" y="3009900"/>
                </a:cubicBezTo>
                <a:cubicBezTo>
                  <a:pt x="3035300" y="2821517"/>
                  <a:pt x="3168650" y="2046817"/>
                  <a:pt x="3378200" y="1778000"/>
                </a:cubicBezTo>
                <a:cubicBezTo>
                  <a:pt x="3587750" y="1509183"/>
                  <a:pt x="3937000" y="1655233"/>
                  <a:pt x="4114800" y="1397000"/>
                </a:cubicBezTo>
                <a:cubicBezTo>
                  <a:pt x="4292600" y="1138767"/>
                  <a:pt x="4311650" y="431800"/>
                  <a:pt x="4445000" y="228600"/>
                </a:cubicBezTo>
                <a:cubicBezTo>
                  <a:pt x="4578350" y="25400"/>
                  <a:pt x="4766733" y="0"/>
                  <a:pt x="4914900" y="177800"/>
                </a:cubicBezTo>
                <a:cubicBezTo>
                  <a:pt x="5063067" y="355600"/>
                  <a:pt x="4940300" y="1090083"/>
                  <a:pt x="5334000" y="1295400"/>
                </a:cubicBezTo>
                <a:cubicBezTo>
                  <a:pt x="5727700" y="1500717"/>
                  <a:pt x="7277100" y="1409700"/>
                  <a:pt x="7277100" y="1409700"/>
                </a:cubicBez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smtClean="0"/>
              <a:t>Illustration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Stop</a:t>
            </a:r>
          </a:p>
          <a:p>
            <a:endParaRPr lang="en-US" dirty="0" smtClean="0"/>
          </a:p>
        </p:txBody>
      </p: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522288" y="4238625"/>
            <a:ext cx="8164512" cy="26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1522413" y="3729038"/>
            <a:ext cx="1031875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5307014" y="3716339"/>
            <a:ext cx="1031875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rot="5400000">
            <a:off x="3252394" y="4808935"/>
            <a:ext cx="1075529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5" name="Straight Connector 6"/>
          <p:cNvCxnSpPr>
            <a:cxnSpLocks noChangeShapeType="1"/>
          </p:cNvCxnSpPr>
          <p:nvPr/>
        </p:nvCxnSpPr>
        <p:spPr bwMode="auto">
          <a:xfrm rot="5400000">
            <a:off x="6744896" y="4808936"/>
            <a:ext cx="1075529" cy="1588"/>
          </a:xfrm>
          <a:prstGeom prst="line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4" name="Freeform 23"/>
          <p:cNvSpPr/>
          <p:nvPr/>
        </p:nvSpPr>
        <p:spPr bwMode="auto">
          <a:xfrm>
            <a:off x="292100" y="2781300"/>
            <a:ext cx="8724900" cy="3111499"/>
          </a:xfrm>
          <a:custGeom>
            <a:avLst/>
            <a:gdLst>
              <a:gd name="connsiteX0" fmla="*/ 0 w 8724900"/>
              <a:gd name="connsiteY0" fmla="*/ 1204383 h 2751666"/>
              <a:gd name="connsiteX1" fmla="*/ 889000 w 8724900"/>
              <a:gd name="connsiteY1" fmla="*/ 1217083 h 2751666"/>
              <a:gd name="connsiteX2" fmla="*/ 1600200 w 8724900"/>
              <a:gd name="connsiteY2" fmla="*/ 251883 h 2751666"/>
              <a:gd name="connsiteX3" fmla="*/ 2019300 w 8724900"/>
              <a:gd name="connsiteY3" fmla="*/ 391583 h 2751666"/>
              <a:gd name="connsiteX4" fmla="*/ 3073400 w 8724900"/>
              <a:gd name="connsiteY4" fmla="*/ 2309283 h 2751666"/>
              <a:gd name="connsiteX5" fmla="*/ 3657600 w 8724900"/>
              <a:gd name="connsiteY5" fmla="*/ 2423583 h 2751666"/>
              <a:gd name="connsiteX6" fmla="*/ 5219700 w 8724900"/>
              <a:gd name="connsiteY6" fmla="*/ 340783 h 2751666"/>
              <a:gd name="connsiteX7" fmla="*/ 5930900 w 8724900"/>
              <a:gd name="connsiteY7" fmla="*/ 378883 h 2751666"/>
              <a:gd name="connsiteX8" fmla="*/ 6934200 w 8724900"/>
              <a:gd name="connsiteY8" fmla="*/ 2550583 h 2751666"/>
              <a:gd name="connsiteX9" fmla="*/ 8077200 w 8724900"/>
              <a:gd name="connsiteY9" fmla="*/ 1521883 h 2751666"/>
              <a:gd name="connsiteX10" fmla="*/ 8724900 w 8724900"/>
              <a:gd name="connsiteY10" fmla="*/ 1318683 h 275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4900" h="2751666">
                <a:moveTo>
                  <a:pt x="0" y="1204383"/>
                </a:moveTo>
                <a:cubicBezTo>
                  <a:pt x="311150" y="1290108"/>
                  <a:pt x="622300" y="1375833"/>
                  <a:pt x="889000" y="1217083"/>
                </a:cubicBezTo>
                <a:cubicBezTo>
                  <a:pt x="1155700" y="1058333"/>
                  <a:pt x="1411817" y="389466"/>
                  <a:pt x="1600200" y="251883"/>
                </a:cubicBezTo>
                <a:cubicBezTo>
                  <a:pt x="1788583" y="114300"/>
                  <a:pt x="1773767" y="48683"/>
                  <a:pt x="2019300" y="391583"/>
                </a:cubicBezTo>
                <a:cubicBezTo>
                  <a:pt x="2264833" y="734483"/>
                  <a:pt x="2800350" y="1970616"/>
                  <a:pt x="3073400" y="2309283"/>
                </a:cubicBezTo>
                <a:cubicBezTo>
                  <a:pt x="3346450" y="2647950"/>
                  <a:pt x="3299883" y="2751666"/>
                  <a:pt x="3657600" y="2423583"/>
                </a:cubicBezTo>
                <a:cubicBezTo>
                  <a:pt x="4015317" y="2095500"/>
                  <a:pt x="4840817" y="681566"/>
                  <a:pt x="5219700" y="340783"/>
                </a:cubicBezTo>
                <a:cubicBezTo>
                  <a:pt x="5598583" y="0"/>
                  <a:pt x="5645150" y="10583"/>
                  <a:pt x="5930900" y="378883"/>
                </a:cubicBezTo>
                <a:cubicBezTo>
                  <a:pt x="6216650" y="747183"/>
                  <a:pt x="6576483" y="2360083"/>
                  <a:pt x="6934200" y="2550583"/>
                </a:cubicBezTo>
                <a:cubicBezTo>
                  <a:pt x="7291917" y="2741083"/>
                  <a:pt x="7778750" y="1727200"/>
                  <a:pt x="8077200" y="1521883"/>
                </a:cubicBezTo>
                <a:cubicBezTo>
                  <a:pt x="8375650" y="1316566"/>
                  <a:pt x="8724900" y="1318683"/>
                  <a:pt x="8724900" y="13186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80"/>
          <p:cNvSpPr txBox="1">
            <a:spLocks noChangeArrowheads="1"/>
          </p:cNvSpPr>
          <p:nvPr/>
        </p:nvSpPr>
        <p:spPr bwMode="auto">
          <a:xfrm>
            <a:off x="2678113" y="5902325"/>
            <a:ext cx="4192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accent2"/>
                </a:solidFill>
                <a:latin typeface="+mn-lt"/>
                <a:ea typeface="Lucida Grande"/>
                <a:cs typeface="Lucida Grande"/>
              </a:rPr>
              <a:t>ϕ</a:t>
            </a: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3000" b="1" dirty="0" smtClean="0">
                <a:latin typeface="+mn-lt"/>
              </a:rPr>
              <a:t>∙</a:t>
            </a:r>
            <a:r>
              <a:rPr lang="en-US" sz="3000" dirty="0" smtClean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= </a:t>
            </a:r>
            <a:r>
              <a:rPr lang="el-GR" sz="3000" i="1" dirty="0" smtClean="0">
                <a:latin typeface="+mn-lt"/>
              </a:rPr>
              <a:t>α</a:t>
            </a:r>
            <a:r>
              <a:rPr lang="en-US" sz="3000" i="1" baseline="-25000" dirty="0" smtClean="0">
                <a:latin typeface="+mn-lt"/>
              </a:rPr>
              <a:t>1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3000" i="1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000" b="1" dirty="0" smtClean="0">
                <a:latin typeface="+mn-lt"/>
              </a:rPr>
              <a:t>∙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sz="3000" dirty="0" smtClean="0">
                <a:latin typeface="+mn-lt"/>
              </a:rPr>
              <a:t>+</a:t>
            </a:r>
            <a:r>
              <a:rPr lang="el-GR" sz="3000" i="1" dirty="0" smtClean="0">
                <a:latin typeface="+mn-lt"/>
              </a:rPr>
              <a:t>α</a:t>
            </a:r>
            <a:r>
              <a:rPr lang="en-US" sz="3000" i="1" baseline="-25000" dirty="0" smtClean="0">
                <a:latin typeface="+mn-lt"/>
              </a:rPr>
              <a:t>2 </a:t>
            </a:r>
            <a:r>
              <a:rPr lang="en-US" sz="3000" i="1" dirty="0" smtClean="0">
                <a:solidFill>
                  <a:srgbClr val="FF9900"/>
                </a:solidFill>
                <a:latin typeface="+mn-lt"/>
              </a:rPr>
              <a:t>h</a:t>
            </a:r>
            <a:r>
              <a:rPr lang="en-US" sz="3000" i="1" baseline="-25000" dirty="0" smtClean="0">
                <a:solidFill>
                  <a:srgbClr val="FF9900"/>
                </a:solidFill>
                <a:latin typeface="+mn-lt"/>
              </a:rPr>
              <a:t>2</a:t>
            </a:r>
            <a:r>
              <a:rPr lang="en-US" sz="3000" dirty="0" smtClean="0">
                <a:solidFill>
                  <a:srgbClr val="FF9900"/>
                </a:solidFill>
                <a:latin typeface="+mn-lt"/>
              </a:rPr>
              <a:t>(</a:t>
            </a:r>
            <a:r>
              <a:rPr lang="en-US" sz="3000" b="1" dirty="0" smtClean="0">
                <a:latin typeface="+mn-lt"/>
              </a:rPr>
              <a:t>∙</a:t>
            </a:r>
            <a:r>
              <a:rPr lang="en-US" sz="3000" dirty="0" smtClean="0">
                <a:solidFill>
                  <a:srgbClr val="FF9900"/>
                </a:solidFill>
                <a:latin typeface="+mn-lt"/>
              </a:rPr>
              <a:t>)</a:t>
            </a:r>
            <a:endParaRPr lang="en-US" sz="3000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5670" y="4336166"/>
            <a:ext cx="1028702" cy="383584"/>
          </a:xfrm>
          <a:prstGeom prst="rect">
            <a:avLst/>
          </a:prstGeom>
          <a:noFill/>
          <a:ln w="12700">
            <a:solidFill>
              <a:srgbClr val="009900">
                <a:alpha val="50196"/>
              </a:srgbClr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51147" y="3825396"/>
            <a:ext cx="1026589" cy="354716"/>
          </a:xfrm>
          <a:prstGeom prst="rect">
            <a:avLst/>
          </a:prstGeom>
          <a:noFill/>
          <a:ln w="12700">
            <a:solidFill>
              <a:srgbClr val="FF0000">
                <a:alpha val="50196"/>
              </a:srgbClr>
            </a:solidFill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1168400" y="2755900"/>
            <a:ext cx="7277100" cy="3198283"/>
          </a:xfrm>
          <a:custGeom>
            <a:avLst/>
            <a:gdLst>
              <a:gd name="connsiteX0" fmla="*/ 0 w 7277100"/>
              <a:gd name="connsiteY0" fmla="*/ 1600200 h 3198283"/>
              <a:gd name="connsiteX1" fmla="*/ 1828800 w 7277100"/>
              <a:gd name="connsiteY1" fmla="*/ 1841500 h 3198283"/>
              <a:gd name="connsiteX2" fmla="*/ 2311400 w 7277100"/>
              <a:gd name="connsiteY2" fmla="*/ 2908300 h 3198283"/>
              <a:gd name="connsiteX3" fmla="*/ 2857500 w 7277100"/>
              <a:gd name="connsiteY3" fmla="*/ 3009900 h 3198283"/>
              <a:gd name="connsiteX4" fmla="*/ 3378200 w 7277100"/>
              <a:gd name="connsiteY4" fmla="*/ 1778000 h 3198283"/>
              <a:gd name="connsiteX5" fmla="*/ 4114800 w 7277100"/>
              <a:gd name="connsiteY5" fmla="*/ 1397000 h 3198283"/>
              <a:gd name="connsiteX6" fmla="*/ 4445000 w 7277100"/>
              <a:gd name="connsiteY6" fmla="*/ 228600 h 3198283"/>
              <a:gd name="connsiteX7" fmla="*/ 4914900 w 7277100"/>
              <a:gd name="connsiteY7" fmla="*/ 177800 h 3198283"/>
              <a:gd name="connsiteX8" fmla="*/ 5334000 w 7277100"/>
              <a:gd name="connsiteY8" fmla="*/ 1295400 h 3198283"/>
              <a:gd name="connsiteX9" fmla="*/ 7277100 w 7277100"/>
              <a:gd name="connsiteY9" fmla="*/ 1409700 h 319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7100" h="3198283">
                <a:moveTo>
                  <a:pt x="0" y="1600200"/>
                </a:moveTo>
                <a:cubicBezTo>
                  <a:pt x="721783" y="1611841"/>
                  <a:pt x="1443567" y="1623483"/>
                  <a:pt x="1828800" y="1841500"/>
                </a:cubicBezTo>
                <a:cubicBezTo>
                  <a:pt x="2214033" y="2059517"/>
                  <a:pt x="2139950" y="2713567"/>
                  <a:pt x="2311400" y="2908300"/>
                </a:cubicBezTo>
                <a:cubicBezTo>
                  <a:pt x="2482850" y="3103033"/>
                  <a:pt x="2679700" y="3198283"/>
                  <a:pt x="2857500" y="3009900"/>
                </a:cubicBezTo>
                <a:cubicBezTo>
                  <a:pt x="3035300" y="2821517"/>
                  <a:pt x="3168650" y="2046817"/>
                  <a:pt x="3378200" y="1778000"/>
                </a:cubicBezTo>
                <a:cubicBezTo>
                  <a:pt x="3587750" y="1509183"/>
                  <a:pt x="3937000" y="1655233"/>
                  <a:pt x="4114800" y="1397000"/>
                </a:cubicBezTo>
                <a:cubicBezTo>
                  <a:pt x="4292600" y="1138767"/>
                  <a:pt x="4311650" y="431800"/>
                  <a:pt x="4445000" y="228600"/>
                </a:cubicBezTo>
                <a:cubicBezTo>
                  <a:pt x="4578350" y="25400"/>
                  <a:pt x="4766733" y="0"/>
                  <a:pt x="4914900" y="177800"/>
                </a:cubicBezTo>
                <a:cubicBezTo>
                  <a:pt x="5063067" y="355600"/>
                  <a:pt x="4940300" y="1090083"/>
                  <a:pt x="5334000" y="1295400"/>
                </a:cubicBezTo>
                <a:cubicBezTo>
                  <a:pt x="5727700" y="1500717"/>
                  <a:pt x="7277100" y="1409700"/>
                  <a:pt x="7277100" y="1409700"/>
                </a:cubicBezTo>
              </a:path>
            </a:pathLst>
          </a:custGeom>
          <a:noFill/>
          <a:ln w="19050" cap="flat" cmpd="sng" algn="ctr">
            <a:solidFill>
              <a:srgbClr val="FF66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28600" y="2741083"/>
            <a:ext cx="8851900" cy="3122084"/>
          </a:xfrm>
          <a:custGeom>
            <a:avLst/>
            <a:gdLst>
              <a:gd name="connsiteX0" fmla="*/ 0 w 8851900"/>
              <a:gd name="connsiteY0" fmla="*/ 1386417 h 3122084"/>
              <a:gd name="connsiteX1" fmla="*/ 825500 w 8851900"/>
              <a:gd name="connsiteY1" fmla="*/ 1246717 h 3122084"/>
              <a:gd name="connsiteX2" fmla="*/ 1384300 w 8851900"/>
              <a:gd name="connsiteY2" fmla="*/ 230717 h 3122084"/>
              <a:gd name="connsiteX3" fmla="*/ 1854200 w 8851900"/>
              <a:gd name="connsiteY3" fmla="*/ 65617 h 3122084"/>
              <a:gd name="connsiteX4" fmla="*/ 2146300 w 8851900"/>
              <a:gd name="connsiteY4" fmla="*/ 179917 h 3122084"/>
              <a:gd name="connsiteX5" fmla="*/ 2667000 w 8851900"/>
              <a:gd name="connsiteY5" fmla="*/ 1145117 h 3122084"/>
              <a:gd name="connsiteX6" fmla="*/ 4457700 w 8851900"/>
              <a:gd name="connsiteY6" fmla="*/ 1615017 h 3122084"/>
              <a:gd name="connsiteX7" fmla="*/ 6121400 w 8851900"/>
              <a:gd name="connsiteY7" fmla="*/ 1754717 h 3122084"/>
              <a:gd name="connsiteX8" fmla="*/ 6781800 w 8851900"/>
              <a:gd name="connsiteY8" fmla="*/ 2859617 h 3122084"/>
              <a:gd name="connsiteX9" fmla="*/ 7429500 w 8851900"/>
              <a:gd name="connsiteY9" fmla="*/ 2948517 h 3122084"/>
              <a:gd name="connsiteX10" fmla="*/ 7924800 w 8851900"/>
              <a:gd name="connsiteY10" fmla="*/ 1818217 h 3122084"/>
              <a:gd name="connsiteX11" fmla="*/ 8851900 w 8851900"/>
              <a:gd name="connsiteY11" fmla="*/ 1615017 h 3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00" h="3122084">
                <a:moveTo>
                  <a:pt x="0" y="1386417"/>
                </a:moveTo>
                <a:cubicBezTo>
                  <a:pt x="297391" y="1412875"/>
                  <a:pt x="594783" y="1439334"/>
                  <a:pt x="825500" y="1246717"/>
                </a:cubicBezTo>
                <a:cubicBezTo>
                  <a:pt x="1056217" y="1054100"/>
                  <a:pt x="1212850" y="427567"/>
                  <a:pt x="1384300" y="230717"/>
                </a:cubicBezTo>
                <a:cubicBezTo>
                  <a:pt x="1555750" y="33867"/>
                  <a:pt x="1727200" y="74084"/>
                  <a:pt x="1854200" y="65617"/>
                </a:cubicBezTo>
                <a:cubicBezTo>
                  <a:pt x="1981200" y="57150"/>
                  <a:pt x="2010833" y="0"/>
                  <a:pt x="2146300" y="179917"/>
                </a:cubicBezTo>
                <a:cubicBezTo>
                  <a:pt x="2281767" y="359834"/>
                  <a:pt x="2281767" y="905934"/>
                  <a:pt x="2667000" y="1145117"/>
                </a:cubicBezTo>
                <a:cubicBezTo>
                  <a:pt x="3052233" y="1384300"/>
                  <a:pt x="3881967" y="1513417"/>
                  <a:pt x="4457700" y="1615017"/>
                </a:cubicBezTo>
                <a:cubicBezTo>
                  <a:pt x="5033433" y="1716617"/>
                  <a:pt x="5734050" y="1547284"/>
                  <a:pt x="6121400" y="1754717"/>
                </a:cubicBezTo>
                <a:cubicBezTo>
                  <a:pt x="6508750" y="1962150"/>
                  <a:pt x="6563783" y="2660650"/>
                  <a:pt x="6781800" y="2859617"/>
                </a:cubicBezTo>
                <a:cubicBezTo>
                  <a:pt x="6999817" y="3058584"/>
                  <a:pt x="7239000" y="3122084"/>
                  <a:pt x="7429500" y="2948517"/>
                </a:cubicBezTo>
                <a:cubicBezTo>
                  <a:pt x="7620000" y="2774950"/>
                  <a:pt x="7687733" y="2040467"/>
                  <a:pt x="7924800" y="1818217"/>
                </a:cubicBezTo>
                <a:cubicBezTo>
                  <a:pt x="8161867" y="1595967"/>
                  <a:pt x="8851900" y="1615017"/>
                  <a:pt x="8851900" y="1615017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  <a:alpha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6140" y="3823417"/>
            <a:ext cx="1026589" cy="3547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18170" y="4346066"/>
            <a:ext cx="1028702" cy="3835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</a:t>
            </a:r>
            <a:r>
              <a:rPr lang="en-US" dirty="0" err="1" smtClean="0"/>
              <a:t>CRF</a:t>
            </a:r>
            <a:r>
              <a:rPr lang="en-US" dirty="0" smtClean="0"/>
              <a:t> Related Work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44712" cy="5715000"/>
          </a:xfrm>
        </p:spPr>
        <p:txBody>
          <a:bodyPr/>
          <a:lstStyle/>
          <a:p>
            <a:r>
              <a:rPr lang="en-US" dirty="0" smtClean="0"/>
              <a:t>Gradient Tree Boosting for </a:t>
            </a:r>
            <a:r>
              <a:rPr lang="en-US" dirty="0" err="1" smtClean="0"/>
              <a:t>CRFs</a:t>
            </a:r>
            <a:endParaRPr lang="en-US" dirty="0" smtClean="0"/>
          </a:p>
          <a:p>
            <a:pPr lvl="1"/>
            <a:r>
              <a:rPr lang="en-US" dirty="0" err="1" smtClean="0"/>
              <a:t>Dietterich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2004</a:t>
            </a:r>
          </a:p>
          <a:p>
            <a:r>
              <a:rPr lang="en-US" dirty="0" smtClean="0"/>
              <a:t>Boosted Random Fields</a:t>
            </a:r>
          </a:p>
          <a:p>
            <a:pPr lvl="1"/>
            <a:r>
              <a:rPr lang="en-US" dirty="0" err="1" smtClean="0"/>
              <a:t>Torralba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2004</a:t>
            </a:r>
          </a:p>
          <a:p>
            <a:r>
              <a:rPr lang="en-US" dirty="0" smtClean="0"/>
              <a:t>Virtual Evidence Boosting for </a:t>
            </a:r>
            <a:r>
              <a:rPr lang="en-US" dirty="0" err="1" smtClean="0"/>
              <a:t>CRFs</a:t>
            </a:r>
            <a:endParaRPr lang="en-US" dirty="0" smtClean="0"/>
          </a:p>
          <a:p>
            <a:pPr lvl="1"/>
            <a:r>
              <a:rPr lang="en-US" dirty="0" smtClean="0"/>
              <a:t>Liao </a:t>
            </a:r>
            <a:r>
              <a:rPr lang="en-US" i="1" dirty="0" smtClean="0"/>
              <a:t>et al.</a:t>
            </a:r>
            <a:r>
              <a:rPr lang="en-US" dirty="0" smtClean="0"/>
              <a:t> 2007</a:t>
            </a:r>
          </a:p>
          <a:p>
            <a:pPr>
              <a:buFont typeface="Wingdings" charset="2"/>
              <a:buNone/>
            </a:pPr>
            <a:endParaRPr lang="en-US" dirty="0" smtClean="0"/>
          </a:p>
          <a:p>
            <a:r>
              <a:rPr lang="en-US" dirty="0" smtClean="0"/>
              <a:t>Benefits of Max-Margin objective</a:t>
            </a:r>
          </a:p>
          <a:p>
            <a:pPr lvl="1"/>
            <a:r>
              <a:rPr lang="en-US" b="1" dirty="0" smtClean="0"/>
              <a:t>Do not need marginal probabilities</a:t>
            </a:r>
          </a:p>
          <a:p>
            <a:pPr lvl="1"/>
            <a:r>
              <a:rPr lang="en-US" dirty="0" smtClean="0"/>
              <a:t>(Robust) High-order interactions</a:t>
            </a:r>
          </a:p>
          <a:p>
            <a:pPr lvl="2"/>
            <a:r>
              <a:rPr lang="en-US" dirty="0" err="1" smtClean="0"/>
              <a:t>Kohli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2007, 2008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Higher Order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4" y="814657"/>
            <a:ext cx="4385253" cy="28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253" y="819798"/>
            <a:ext cx="4385253" cy="28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usters_part2_ak_cropp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0667" y="3857112"/>
            <a:ext cx="4487741" cy="2576939"/>
          </a:xfrm>
          <a:prstGeom prst="rect">
            <a:avLst/>
          </a:prstGeom>
        </p:spPr>
      </p:pic>
      <p:pic>
        <p:nvPicPr>
          <p:cNvPr id="11" name="Picture 10" descr="oakland_part2_top_front_left_a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10" y="3873737"/>
            <a:ext cx="4393356" cy="2544992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2332" y="5907209"/>
            <a:ext cx="4379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Colored by elevation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Based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890016" y="534925"/>
            <a:ext cx="3706368" cy="347295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Flowchart: Connector 6"/>
          <p:cNvSpPr>
            <a:spLocks noChangeAspect="1"/>
          </p:cNvSpPr>
          <p:nvPr/>
        </p:nvSpPr>
        <p:spPr>
          <a:xfrm>
            <a:off x="5023903" y="184105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>
            <a:spLocks noChangeAspect="1"/>
          </p:cNvSpPr>
          <p:nvPr/>
        </p:nvSpPr>
        <p:spPr>
          <a:xfrm>
            <a:off x="6021190" y="393805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5177332" y="198322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5330761" y="212539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5484189" y="226756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5637618" y="240973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5923928" y="268380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6021190" y="379421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6210646" y="393411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6325035" y="377366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6405171" y="392384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5982833" y="363918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/>
        </p:nvSpPr>
        <p:spPr>
          <a:xfrm>
            <a:off x="5982833" y="347232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>
            <a:spLocks noChangeAspect="1"/>
          </p:cNvSpPr>
          <p:nvPr/>
        </p:nvSpPr>
        <p:spPr>
          <a:xfrm>
            <a:off x="6120919" y="354709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/>
        </p:nvSpPr>
        <p:spPr>
          <a:xfrm>
            <a:off x="6273109" y="361035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6156873" y="376053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5982833" y="332705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6110645" y="329829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6251333" y="329829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6251344" y="345093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5944476" y="314869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5944476" y="298184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6082562" y="305660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>
            <a:spLocks noChangeAspect="1"/>
          </p:cNvSpPr>
          <p:nvPr/>
        </p:nvSpPr>
        <p:spPr>
          <a:xfrm>
            <a:off x="6223250" y="296582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6235990" y="313448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5944476" y="280781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6087085" y="277828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6212976" y="279630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895845" y="246582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894616" y="232548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6174619" y="244527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6209135" y="260612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5885571" y="215952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6180999" y="227492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6174619" y="212539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6389419" y="271540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>
            <a:spLocks noChangeAspect="1"/>
          </p:cNvSpPr>
          <p:nvPr/>
        </p:nvSpPr>
        <p:spPr>
          <a:xfrm>
            <a:off x="6389419" y="251636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6619562" y="251636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>
            <a:spLocks noChangeAspect="1"/>
          </p:cNvSpPr>
          <p:nvPr/>
        </p:nvSpPr>
        <p:spPr>
          <a:xfrm>
            <a:off x="6619562" y="271540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6811348" y="251636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6811348" y="272961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6964777" y="226756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6964777" y="246660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>
            <a:spLocks noChangeAspect="1"/>
          </p:cNvSpPr>
          <p:nvPr/>
        </p:nvSpPr>
        <p:spPr>
          <a:xfrm>
            <a:off x="7156563" y="226756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7156563" y="248082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6619562" y="292865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>
            <a:spLocks noChangeAspect="1"/>
          </p:cNvSpPr>
          <p:nvPr/>
        </p:nvSpPr>
        <p:spPr>
          <a:xfrm>
            <a:off x="6619562" y="312769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>
            <a:spLocks noChangeAspect="1"/>
          </p:cNvSpPr>
          <p:nvPr/>
        </p:nvSpPr>
        <p:spPr>
          <a:xfrm>
            <a:off x="6811348" y="292865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>
            <a:spLocks noChangeAspect="1"/>
          </p:cNvSpPr>
          <p:nvPr/>
        </p:nvSpPr>
        <p:spPr>
          <a:xfrm>
            <a:off x="6811348" y="314190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>
            <a:spLocks noChangeAspect="1"/>
          </p:cNvSpPr>
          <p:nvPr/>
        </p:nvSpPr>
        <p:spPr>
          <a:xfrm>
            <a:off x="7348349" y="240973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7348349" y="260877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7540135" y="240973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>
            <a:spLocks noChangeAspect="1"/>
          </p:cNvSpPr>
          <p:nvPr/>
        </p:nvSpPr>
        <p:spPr>
          <a:xfrm>
            <a:off x="7540135" y="262299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6811348" y="191214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>
            <a:spLocks noChangeAspect="1"/>
          </p:cNvSpPr>
          <p:nvPr/>
        </p:nvSpPr>
        <p:spPr>
          <a:xfrm>
            <a:off x="6811348" y="211118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>
            <a:spLocks noChangeAspect="1"/>
          </p:cNvSpPr>
          <p:nvPr/>
        </p:nvSpPr>
        <p:spPr>
          <a:xfrm>
            <a:off x="7003134" y="191214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>
          <a:xfrm>
            <a:off x="7003134" y="212539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6366405" y="176997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>
            <a:spLocks noChangeAspect="1"/>
          </p:cNvSpPr>
          <p:nvPr/>
        </p:nvSpPr>
        <p:spPr>
          <a:xfrm>
            <a:off x="6366405" y="196901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>
          <a:xfrm>
            <a:off x="6558191" y="176997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>
            <a:spLocks noChangeAspect="1"/>
          </p:cNvSpPr>
          <p:nvPr/>
        </p:nvSpPr>
        <p:spPr>
          <a:xfrm>
            <a:off x="6558191" y="198322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6772991" y="152117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>
            <a:spLocks noChangeAspect="1"/>
          </p:cNvSpPr>
          <p:nvPr/>
        </p:nvSpPr>
        <p:spPr>
          <a:xfrm>
            <a:off x="6772991" y="172021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>
            <a:spLocks noChangeAspect="1"/>
          </p:cNvSpPr>
          <p:nvPr/>
        </p:nvSpPr>
        <p:spPr>
          <a:xfrm>
            <a:off x="6964777" y="1521178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>
            <a:spLocks noChangeAspect="1"/>
          </p:cNvSpPr>
          <p:nvPr/>
        </p:nvSpPr>
        <p:spPr>
          <a:xfrm>
            <a:off x="6964777" y="173443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>
            <a:spLocks noChangeAspect="1"/>
          </p:cNvSpPr>
          <p:nvPr/>
        </p:nvSpPr>
        <p:spPr>
          <a:xfrm>
            <a:off x="6772991" y="105912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>
            <a:spLocks noChangeAspect="1"/>
          </p:cNvSpPr>
          <p:nvPr/>
        </p:nvSpPr>
        <p:spPr>
          <a:xfrm>
            <a:off x="6772991" y="125816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>
            <a:spLocks noChangeAspect="1"/>
          </p:cNvSpPr>
          <p:nvPr/>
        </p:nvSpPr>
        <p:spPr>
          <a:xfrm>
            <a:off x="6964777" y="105912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>
            <a:spLocks noChangeAspect="1"/>
          </p:cNvSpPr>
          <p:nvPr/>
        </p:nvSpPr>
        <p:spPr>
          <a:xfrm>
            <a:off x="6964777" y="127238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>
            <a:spLocks noChangeAspect="1"/>
          </p:cNvSpPr>
          <p:nvPr/>
        </p:nvSpPr>
        <p:spPr>
          <a:xfrm>
            <a:off x="6366405" y="134346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>
            <a:spLocks noChangeAspect="1"/>
          </p:cNvSpPr>
          <p:nvPr/>
        </p:nvSpPr>
        <p:spPr>
          <a:xfrm>
            <a:off x="6366405" y="154250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>
            <a:spLocks noChangeAspect="1"/>
          </p:cNvSpPr>
          <p:nvPr/>
        </p:nvSpPr>
        <p:spPr>
          <a:xfrm>
            <a:off x="6558191" y="134346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>
            <a:spLocks noChangeAspect="1"/>
          </p:cNvSpPr>
          <p:nvPr/>
        </p:nvSpPr>
        <p:spPr>
          <a:xfrm>
            <a:off x="6558191" y="155672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>
            <a:spLocks noChangeAspect="1"/>
          </p:cNvSpPr>
          <p:nvPr/>
        </p:nvSpPr>
        <p:spPr>
          <a:xfrm>
            <a:off x="5982833" y="141455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>
            <a:spLocks noChangeAspect="1"/>
          </p:cNvSpPr>
          <p:nvPr/>
        </p:nvSpPr>
        <p:spPr>
          <a:xfrm>
            <a:off x="5962285" y="158276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>
            <a:spLocks noChangeAspect="1"/>
          </p:cNvSpPr>
          <p:nvPr/>
        </p:nvSpPr>
        <p:spPr>
          <a:xfrm>
            <a:off x="6174619" y="141455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>
            <a:spLocks noChangeAspect="1"/>
          </p:cNvSpPr>
          <p:nvPr/>
        </p:nvSpPr>
        <p:spPr>
          <a:xfrm>
            <a:off x="6174619" y="158670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>
            <a:spLocks noChangeAspect="1"/>
          </p:cNvSpPr>
          <p:nvPr/>
        </p:nvSpPr>
        <p:spPr>
          <a:xfrm>
            <a:off x="5967490" y="175575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>
            <a:spLocks noChangeAspect="1"/>
          </p:cNvSpPr>
          <p:nvPr/>
        </p:nvSpPr>
        <p:spPr>
          <a:xfrm>
            <a:off x="5967490" y="195479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>
            <a:spLocks noChangeAspect="1"/>
          </p:cNvSpPr>
          <p:nvPr/>
        </p:nvSpPr>
        <p:spPr>
          <a:xfrm>
            <a:off x="6159276" y="175575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>
            <a:spLocks noChangeAspect="1"/>
          </p:cNvSpPr>
          <p:nvPr/>
        </p:nvSpPr>
        <p:spPr>
          <a:xfrm>
            <a:off x="6159276" y="196901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>
            <a:spLocks noChangeAspect="1"/>
          </p:cNvSpPr>
          <p:nvPr/>
        </p:nvSpPr>
        <p:spPr>
          <a:xfrm>
            <a:off x="5583918" y="175575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>
            <a:spLocks noChangeAspect="1"/>
          </p:cNvSpPr>
          <p:nvPr/>
        </p:nvSpPr>
        <p:spPr>
          <a:xfrm>
            <a:off x="5583918" y="195479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>
            <a:spLocks noChangeAspect="1"/>
          </p:cNvSpPr>
          <p:nvPr/>
        </p:nvSpPr>
        <p:spPr>
          <a:xfrm>
            <a:off x="5775704" y="175575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>
            <a:spLocks noChangeAspect="1"/>
          </p:cNvSpPr>
          <p:nvPr/>
        </p:nvSpPr>
        <p:spPr>
          <a:xfrm>
            <a:off x="5775704" y="196901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5522547" y="134346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>
            <a:spLocks noChangeAspect="1"/>
          </p:cNvSpPr>
          <p:nvPr/>
        </p:nvSpPr>
        <p:spPr>
          <a:xfrm>
            <a:off x="5522547" y="154250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>
            <a:spLocks noChangeAspect="1"/>
          </p:cNvSpPr>
          <p:nvPr/>
        </p:nvSpPr>
        <p:spPr>
          <a:xfrm>
            <a:off x="5714333" y="134346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>
            <a:spLocks noChangeAspect="1"/>
          </p:cNvSpPr>
          <p:nvPr/>
        </p:nvSpPr>
        <p:spPr>
          <a:xfrm>
            <a:off x="5714333" y="155672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>
            <a:spLocks noChangeAspect="1"/>
          </p:cNvSpPr>
          <p:nvPr/>
        </p:nvSpPr>
        <p:spPr>
          <a:xfrm>
            <a:off x="5407475" y="265853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5407475" y="285757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5599261" y="265853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>
            <a:spLocks noChangeAspect="1"/>
          </p:cNvSpPr>
          <p:nvPr/>
        </p:nvSpPr>
        <p:spPr>
          <a:xfrm>
            <a:off x="5599261" y="287178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>
            <a:spLocks noChangeAspect="1"/>
          </p:cNvSpPr>
          <p:nvPr/>
        </p:nvSpPr>
        <p:spPr>
          <a:xfrm>
            <a:off x="4985546" y="265853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>
            <a:spLocks noChangeAspect="1"/>
          </p:cNvSpPr>
          <p:nvPr/>
        </p:nvSpPr>
        <p:spPr>
          <a:xfrm>
            <a:off x="4985546" y="2857571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>
            <a:spLocks noChangeAspect="1"/>
          </p:cNvSpPr>
          <p:nvPr/>
        </p:nvSpPr>
        <p:spPr>
          <a:xfrm>
            <a:off x="5177332" y="2658533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>
            <a:spLocks noChangeAspect="1"/>
          </p:cNvSpPr>
          <p:nvPr/>
        </p:nvSpPr>
        <p:spPr>
          <a:xfrm>
            <a:off x="5177332" y="287178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>
            <a:spLocks noChangeAspect="1"/>
          </p:cNvSpPr>
          <p:nvPr/>
        </p:nvSpPr>
        <p:spPr>
          <a:xfrm>
            <a:off x="5008560" y="223202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>
            <a:spLocks noChangeAspect="1"/>
          </p:cNvSpPr>
          <p:nvPr/>
        </p:nvSpPr>
        <p:spPr>
          <a:xfrm>
            <a:off x="5008560" y="2431062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/>
          <p:cNvSpPr>
            <a:spLocks noChangeAspect="1"/>
          </p:cNvSpPr>
          <p:nvPr/>
        </p:nvSpPr>
        <p:spPr>
          <a:xfrm>
            <a:off x="5200346" y="2232025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>
            <a:spLocks noChangeAspect="1"/>
          </p:cNvSpPr>
          <p:nvPr/>
        </p:nvSpPr>
        <p:spPr>
          <a:xfrm>
            <a:off x="5200346" y="244527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>
            <a:spLocks noChangeAspect="1"/>
          </p:cNvSpPr>
          <p:nvPr/>
        </p:nvSpPr>
        <p:spPr>
          <a:xfrm>
            <a:off x="5814061" y="95250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>
            <a:spLocks noChangeAspect="1"/>
          </p:cNvSpPr>
          <p:nvPr/>
        </p:nvSpPr>
        <p:spPr>
          <a:xfrm>
            <a:off x="5814061" y="1151537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>
            <a:spLocks noChangeAspect="1"/>
          </p:cNvSpPr>
          <p:nvPr/>
        </p:nvSpPr>
        <p:spPr>
          <a:xfrm>
            <a:off x="6005847" y="952500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/>
          <p:cNvSpPr>
            <a:spLocks noChangeAspect="1"/>
          </p:cNvSpPr>
          <p:nvPr/>
        </p:nvSpPr>
        <p:spPr>
          <a:xfrm>
            <a:off x="6005847" y="1165754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25" y="4032608"/>
            <a:ext cx="8661862" cy="10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>
          <a:xfrm>
            <a:off x="2598932" y="2696618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Flowchart: Connector 128"/>
          <p:cNvSpPr>
            <a:spLocks noChangeAspect="1"/>
          </p:cNvSpPr>
          <p:nvPr/>
        </p:nvSpPr>
        <p:spPr>
          <a:xfrm>
            <a:off x="6047016" y="248815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>
            <a:spLocks noChangeAspect="1"/>
          </p:cNvSpPr>
          <p:nvPr/>
        </p:nvSpPr>
        <p:spPr>
          <a:xfrm>
            <a:off x="6035032" y="2178229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2727016" y="4265497"/>
            <a:ext cx="1215946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Flowchart: Connector 132"/>
          <p:cNvSpPr>
            <a:spLocks noChangeAspect="1"/>
          </p:cNvSpPr>
          <p:nvPr/>
        </p:nvSpPr>
        <p:spPr>
          <a:xfrm>
            <a:off x="5766771" y="2551906"/>
            <a:ext cx="92057" cy="8530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149987" y="2557706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Based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890016" y="534925"/>
            <a:ext cx="3706368" cy="347295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Flowchart: Connector 6"/>
          <p:cNvSpPr>
            <a:spLocks noChangeAspect="1"/>
          </p:cNvSpPr>
          <p:nvPr/>
        </p:nvSpPr>
        <p:spPr>
          <a:xfrm>
            <a:off x="5023903" y="18410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>
            <a:spLocks noChangeAspect="1"/>
          </p:cNvSpPr>
          <p:nvPr/>
        </p:nvSpPr>
        <p:spPr>
          <a:xfrm>
            <a:off x="6021190" y="39380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5177332" y="198322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5330761" y="21253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5484189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5637618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5923928" y="268380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6021190" y="379421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6210646" y="393411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6325035" y="377366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6405171" y="392384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5982833" y="36391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/>
        </p:nvSpPr>
        <p:spPr>
          <a:xfrm>
            <a:off x="5982833" y="34723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>
            <a:spLocks noChangeAspect="1"/>
          </p:cNvSpPr>
          <p:nvPr/>
        </p:nvSpPr>
        <p:spPr>
          <a:xfrm>
            <a:off x="6120919" y="35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/>
        </p:nvSpPr>
        <p:spPr>
          <a:xfrm>
            <a:off x="6273109" y="361035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6156873" y="37605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5982833" y="33270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6110645" y="329829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6251333" y="329829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6251344" y="34509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5944476" y="314869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5944476" y="298184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6082562" y="30566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>
            <a:spLocks noChangeAspect="1"/>
          </p:cNvSpPr>
          <p:nvPr/>
        </p:nvSpPr>
        <p:spPr>
          <a:xfrm>
            <a:off x="6223250" y="296582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6235990" y="31344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5944476" y="28078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6087085" y="27782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6212976" y="27963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895845" y="24658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894616" y="232548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6174619" y="244527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6209135" y="260612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5885571" y="21595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6180999" y="227492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6174619" y="21253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6389419" y="271540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>
            <a:spLocks noChangeAspect="1"/>
          </p:cNvSpPr>
          <p:nvPr/>
        </p:nvSpPr>
        <p:spPr>
          <a:xfrm>
            <a:off x="6389419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6619562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>
            <a:spLocks noChangeAspect="1"/>
          </p:cNvSpPr>
          <p:nvPr/>
        </p:nvSpPr>
        <p:spPr>
          <a:xfrm>
            <a:off x="6619562" y="271540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6811348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6811348" y="272961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6964777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6964777" y="24666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>
            <a:spLocks noChangeAspect="1"/>
          </p:cNvSpPr>
          <p:nvPr/>
        </p:nvSpPr>
        <p:spPr>
          <a:xfrm>
            <a:off x="7156563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7156563" y="248082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6619562" y="292865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>
            <a:spLocks noChangeAspect="1"/>
          </p:cNvSpPr>
          <p:nvPr/>
        </p:nvSpPr>
        <p:spPr>
          <a:xfrm>
            <a:off x="6619562" y="31276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>
            <a:spLocks noChangeAspect="1"/>
          </p:cNvSpPr>
          <p:nvPr/>
        </p:nvSpPr>
        <p:spPr>
          <a:xfrm>
            <a:off x="6811348" y="292865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>
            <a:spLocks noChangeAspect="1"/>
          </p:cNvSpPr>
          <p:nvPr/>
        </p:nvSpPr>
        <p:spPr>
          <a:xfrm>
            <a:off x="6811348" y="31419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>
            <a:spLocks noChangeAspect="1"/>
          </p:cNvSpPr>
          <p:nvPr/>
        </p:nvSpPr>
        <p:spPr>
          <a:xfrm>
            <a:off x="7348349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7348349" y="26087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7540135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>
            <a:spLocks noChangeAspect="1"/>
          </p:cNvSpPr>
          <p:nvPr/>
        </p:nvSpPr>
        <p:spPr>
          <a:xfrm>
            <a:off x="7540135" y="262299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6811348" y="19121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>
            <a:spLocks noChangeAspect="1"/>
          </p:cNvSpPr>
          <p:nvPr/>
        </p:nvSpPr>
        <p:spPr>
          <a:xfrm>
            <a:off x="6811348" y="21111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>
            <a:spLocks noChangeAspect="1"/>
          </p:cNvSpPr>
          <p:nvPr/>
        </p:nvSpPr>
        <p:spPr>
          <a:xfrm>
            <a:off x="7003134" y="19121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>
          <a:xfrm>
            <a:off x="7003134" y="21253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6366405" y="17699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>
            <a:spLocks noChangeAspect="1"/>
          </p:cNvSpPr>
          <p:nvPr/>
        </p:nvSpPr>
        <p:spPr>
          <a:xfrm>
            <a:off x="6366405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>
          <a:xfrm>
            <a:off x="6558191" y="17699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>
            <a:spLocks noChangeAspect="1"/>
          </p:cNvSpPr>
          <p:nvPr/>
        </p:nvSpPr>
        <p:spPr>
          <a:xfrm>
            <a:off x="6558191" y="198322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6772991" y="15211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>
            <a:spLocks noChangeAspect="1"/>
          </p:cNvSpPr>
          <p:nvPr/>
        </p:nvSpPr>
        <p:spPr>
          <a:xfrm>
            <a:off x="6772991" y="172021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>
            <a:spLocks noChangeAspect="1"/>
          </p:cNvSpPr>
          <p:nvPr/>
        </p:nvSpPr>
        <p:spPr>
          <a:xfrm>
            <a:off x="6964777" y="15211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>
            <a:spLocks noChangeAspect="1"/>
          </p:cNvSpPr>
          <p:nvPr/>
        </p:nvSpPr>
        <p:spPr>
          <a:xfrm>
            <a:off x="6964777" y="173443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>
            <a:spLocks noChangeAspect="1"/>
          </p:cNvSpPr>
          <p:nvPr/>
        </p:nvSpPr>
        <p:spPr>
          <a:xfrm>
            <a:off x="6772991" y="10591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>
            <a:spLocks noChangeAspect="1"/>
          </p:cNvSpPr>
          <p:nvPr/>
        </p:nvSpPr>
        <p:spPr>
          <a:xfrm>
            <a:off x="6772991" y="12581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>
            <a:spLocks noChangeAspect="1"/>
          </p:cNvSpPr>
          <p:nvPr/>
        </p:nvSpPr>
        <p:spPr>
          <a:xfrm>
            <a:off x="6964777" y="10591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>
            <a:spLocks noChangeAspect="1"/>
          </p:cNvSpPr>
          <p:nvPr/>
        </p:nvSpPr>
        <p:spPr>
          <a:xfrm>
            <a:off x="6964777" y="12723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>
            <a:spLocks noChangeAspect="1"/>
          </p:cNvSpPr>
          <p:nvPr/>
        </p:nvSpPr>
        <p:spPr>
          <a:xfrm>
            <a:off x="6366405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>
            <a:spLocks noChangeAspect="1"/>
          </p:cNvSpPr>
          <p:nvPr/>
        </p:nvSpPr>
        <p:spPr>
          <a:xfrm>
            <a:off x="6366405" y="154250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>
            <a:spLocks noChangeAspect="1"/>
          </p:cNvSpPr>
          <p:nvPr/>
        </p:nvSpPr>
        <p:spPr>
          <a:xfrm>
            <a:off x="6558191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>
            <a:spLocks noChangeAspect="1"/>
          </p:cNvSpPr>
          <p:nvPr/>
        </p:nvSpPr>
        <p:spPr>
          <a:xfrm>
            <a:off x="6558191" y="155672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>
            <a:spLocks noChangeAspect="1"/>
          </p:cNvSpPr>
          <p:nvPr/>
        </p:nvSpPr>
        <p:spPr>
          <a:xfrm>
            <a:off x="5982833" y="14145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>
            <a:spLocks noChangeAspect="1"/>
          </p:cNvSpPr>
          <p:nvPr/>
        </p:nvSpPr>
        <p:spPr>
          <a:xfrm>
            <a:off x="5962285" y="15827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>
            <a:spLocks noChangeAspect="1"/>
          </p:cNvSpPr>
          <p:nvPr/>
        </p:nvSpPr>
        <p:spPr>
          <a:xfrm>
            <a:off x="6174619" y="14145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>
            <a:spLocks noChangeAspect="1"/>
          </p:cNvSpPr>
          <p:nvPr/>
        </p:nvSpPr>
        <p:spPr>
          <a:xfrm>
            <a:off x="6174619" y="15867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>
            <a:spLocks noChangeAspect="1"/>
          </p:cNvSpPr>
          <p:nvPr/>
        </p:nvSpPr>
        <p:spPr>
          <a:xfrm>
            <a:off x="5967490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>
            <a:spLocks noChangeAspect="1"/>
          </p:cNvSpPr>
          <p:nvPr/>
        </p:nvSpPr>
        <p:spPr>
          <a:xfrm>
            <a:off x="5967490" y="19547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>
            <a:spLocks noChangeAspect="1"/>
          </p:cNvSpPr>
          <p:nvPr/>
        </p:nvSpPr>
        <p:spPr>
          <a:xfrm>
            <a:off x="6159276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>
            <a:spLocks noChangeAspect="1"/>
          </p:cNvSpPr>
          <p:nvPr/>
        </p:nvSpPr>
        <p:spPr>
          <a:xfrm>
            <a:off x="6159276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>
            <a:spLocks noChangeAspect="1"/>
          </p:cNvSpPr>
          <p:nvPr/>
        </p:nvSpPr>
        <p:spPr>
          <a:xfrm>
            <a:off x="5583918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>
            <a:spLocks noChangeAspect="1"/>
          </p:cNvSpPr>
          <p:nvPr/>
        </p:nvSpPr>
        <p:spPr>
          <a:xfrm>
            <a:off x="5583918" y="19547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>
            <a:spLocks noChangeAspect="1"/>
          </p:cNvSpPr>
          <p:nvPr/>
        </p:nvSpPr>
        <p:spPr>
          <a:xfrm>
            <a:off x="5775704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>
            <a:spLocks noChangeAspect="1"/>
          </p:cNvSpPr>
          <p:nvPr/>
        </p:nvSpPr>
        <p:spPr>
          <a:xfrm>
            <a:off x="5775704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5522547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>
            <a:spLocks noChangeAspect="1"/>
          </p:cNvSpPr>
          <p:nvPr/>
        </p:nvSpPr>
        <p:spPr>
          <a:xfrm>
            <a:off x="5522547" y="154250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>
            <a:spLocks noChangeAspect="1"/>
          </p:cNvSpPr>
          <p:nvPr/>
        </p:nvSpPr>
        <p:spPr>
          <a:xfrm>
            <a:off x="5714333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>
            <a:spLocks noChangeAspect="1"/>
          </p:cNvSpPr>
          <p:nvPr/>
        </p:nvSpPr>
        <p:spPr>
          <a:xfrm>
            <a:off x="5714333" y="155672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>
            <a:spLocks noChangeAspect="1"/>
          </p:cNvSpPr>
          <p:nvPr/>
        </p:nvSpPr>
        <p:spPr>
          <a:xfrm>
            <a:off x="5407475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5407475" y="28575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5599261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>
            <a:spLocks noChangeAspect="1"/>
          </p:cNvSpPr>
          <p:nvPr/>
        </p:nvSpPr>
        <p:spPr>
          <a:xfrm>
            <a:off x="5599261" y="287178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>
            <a:spLocks noChangeAspect="1"/>
          </p:cNvSpPr>
          <p:nvPr/>
        </p:nvSpPr>
        <p:spPr>
          <a:xfrm>
            <a:off x="4985546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>
            <a:spLocks noChangeAspect="1"/>
          </p:cNvSpPr>
          <p:nvPr/>
        </p:nvSpPr>
        <p:spPr>
          <a:xfrm>
            <a:off x="4985546" y="28575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>
            <a:spLocks noChangeAspect="1"/>
          </p:cNvSpPr>
          <p:nvPr/>
        </p:nvSpPr>
        <p:spPr>
          <a:xfrm>
            <a:off x="5177332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>
            <a:spLocks noChangeAspect="1"/>
          </p:cNvSpPr>
          <p:nvPr/>
        </p:nvSpPr>
        <p:spPr>
          <a:xfrm>
            <a:off x="5177332" y="287178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>
            <a:spLocks noChangeAspect="1"/>
          </p:cNvSpPr>
          <p:nvPr/>
        </p:nvSpPr>
        <p:spPr>
          <a:xfrm>
            <a:off x="5008560" y="223202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>
            <a:spLocks noChangeAspect="1"/>
          </p:cNvSpPr>
          <p:nvPr/>
        </p:nvSpPr>
        <p:spPr>
          <a:xfrm>
            <a:off x="5008560" y="243106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/>
          <p:cNvSpPr>
            <a:spLocks noChangeAspect="1"/>
          </p:cNvSpPr>
          <p:nvPr/>
        </p:nvSpPr>
        <p:spPr>
          <a:xfrm>
            <a:off x="5200346" y="223202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>
            <a:spLocks noChangeAspect="1"/>
          </p:cNvSpPr>
          <p:nvPr/>
        </p:nvSpPr>
        <p:spPr>
          <a:xfrm>
            <a:off x="5200346" y="244527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>
            <a:spLocks noChangeAspect="1"/>
          </p:cNvSpPr>
          <p:nvPr/>
        </p:nvSpPr>
        <p:spPr>
          <a:xfrm>
            <a:off x="5814061" y="9525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>
            <a:spLocks noChangeAspect="1"/>
          </p:cNvSpPr>
          <p:nvPr/>
        </p:nvSpPr>
        <p:spPr>
          <a:xfrm>
            <a:off x="5814061" y="11515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>
            <a:spLocks noChangeAspect="1"/>
          </p:cNvSpPr>
          <p:nvPr/>
        </p:nvSpPr>
        <p:spPr>
          <a:xfrm>
            <a:off x="6005847" y="9525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/>
          <p:cNvSpPr>
            <a:spLocks noChangeAspect="1"/>
          </p:cNvSpPr>
          <p:nvPr/>
        </p:nvSpPr>
        <p:spPr>
          <a:xfrm>
            <a:off x="6005847" y="11657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25" y="4032608"/>
            <a:ext cx="8661862" cy="10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Flowchart: Connector 128"/>
          <p:cNvSpPr>
            <a:spLocks noChangeAspect="1"/>
          </p:cNvSpPr>
          <p:nvPr/>
        </p:nvSpPr>
        <p:spPr>
          <a:xfrm>
            <a:off x="6047016" y="24881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>
            <a:spLocks noChangeAspect="1"/>
          </p:cNvSpPr>
          <p:nvPr/>
        </p:nvSpPr>
        <p:spPr>
          <a:xfrm>
            <a:off x="6035032" y="21782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057522" y="4257405"/>
            <a:ext cx="1788340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Flowchart: Connector 155"/>
          <p:cNvSpPr>
            <a:spLocks noChangeAspect="1"/>
          </p:cNvSpPr>
          <p:nvPr/>
        </p:nvSpPr>
        <p:spPr>
          <a:xfrm>
            <a:off x="5766771" y="255190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598932" y="2696618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156731" y="2564449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889694" y="2944776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7" name="Straight Connector 146"/>
          <p:cNvCxnSpPr>
            <a:stCxn id="137" idx="3"/>
            <a:endCxn id="140" idx="7"/>
          </p:cNvCxnSpPr>
          <p:nvPr/>
        </p:nvCxnSpPr>
        <p:spPr bwMode="auto">
          <a:xfrm rot="5400000">
            <a:off x="5994565" y="2781339"/>
            <a:ext cx="250116" cy="130693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Based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890016" y="534925"/>
            <a:ext cx="3706368" cy="347295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Flowchart: Connector 6"/>
          <p:cNvSpPr>
            <a:spLocks noChangeAspect="1"/>
          </p:cNvSpPr>
          <p:nvPr/>
        </p:nvSpPr>
        <p:spPr>
          <a:xfrm>
            <a:off x="5023903" y="18410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>
            <a:spLocks noChangeAspect="1"/>
          </p:cNvSpPr>
          <p:nvPr/>
        </p:nvSpPr>
        <p:spPr>
          <a:xfrm>
            <a:off x="6021190" y="39380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5177332" y="198322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5330761" y="21253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5484189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5637618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5766771" y="255190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5923928" y="268380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6021190" y="379421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6210646" y="393411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6325035" y="377366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6405171" y="392384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5982833" y="36391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/>
        </p:nvSpPr>
        <p:spPr>
          <a:xfrm>
            <a:off x="5982833" y="34723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>
            <a:spLocks noChangeAspect="1"/>
          </p:cNvSpPr>
          <p:nvPr/>
        </p:nvSpPr>
        <p:spPr>
          <a:xfrm>
            <a:off x="6120919" y="35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/>
        </p:nvSpPr>
        <p:spPr>
          <a:xfrm>
            <a:off x="6273109" y="361035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6156873" y="37605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5982833" y="33270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6110645" y="329829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6251333" y="329829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6251344" y="34509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5944476" y="314869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5944476" y="298184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6082562" y="305660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>
            <a:spLocks noChangeAspect="1"/>
          </p:cNvSpPr>
          <p:nvPr/>
        </p:nvSpPr>
        <p:spPr>
          <a:xfrm>
            <a:off x="6223250" y="296582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6235990" y="31344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5944476" y="280781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6087085" y="277828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6212976" y="279630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895845" y="246582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894616" y="232548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6174619" y="244527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6209135" y="260612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5885571" y="215952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6180999" y="227492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6174619" y="212539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6389419" y="271540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>
            <a:spLocks noChangeAspect="1"/>
          </p:cNvSpPr>
          <p:nvPr/>
        </p:nvSpPr>
        <p:spPr>
          <a:xfrm>
            <a:off x="6389419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6619562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>
            <a:spLocks noChangeAspect="1"/>
          </p:cNvSpPr>
          <p:nvPr/>
        </p:nvSpPr>
        <p:spPr>
          <a:xfrm>
            <a:off x="6619562" y="271540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6811348" y="25163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6811348" y="272961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6964777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6964777" y="24666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>
            <a:spLocks noChangeAspect="1"/>
          </p:cNvSpPr>
          <p:nvPr/>
        </p:nvSpPr>
        <p:spPr>
          <a:xfrm>
            <a:off x="7156563" y="22675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7156563" y="248082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6619562" y="292865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>
            <a:spLocks noChangeAspect="1"/>
          </p:cNvSpPr>
          <p:nvPr/>
        </p:nvSpPr>
        <p:spPr>
          <a:xfrm>
            <a:off x="6619562" y="31276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>
            <a:spLocks noChangeAspect="1"/>
          </p:cNvSpPr>
          <p:nvPr/>
        </p:nvSpPr>
        <p:spPr>
          <a:xfrm>
            <a:off x="6811348" y="292865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>
            <a:spLocks noChangeAspect="1"/>
          </p:cNvSpPr>
          <p:nvPr/>
        </p:nvSpPr>
        <p:spPr>
          <a:xfrm>
            <a:off x="6811348" y="31419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>
            <a:spLocks noChangeAspect="1"/>
          </p:cNvSpPr>
          <p:nvPr/>
        </p:nvSpPr>
        <p:spPr>
          <a:xfrm>
            <a:off x="7348349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7348349" y="26087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7540135" y="24097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>
            <a:spLocks noChangeAspect="1"/>
          </p:cNvSpPr>
          <p:nvPr/>
        </p:nvSpPr>
        <p:spPr>
          <a:xfrm>
            <a:off x="7540135" y="262299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6811348" y="19121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>
            <a:spLocks noChangeAspect="1"/>
          </p:cNvSpPr>
          <p:nvPr/>
        </p:nvSpPr>
        <p:spPr>
          <a:xfrm>
            <a:off x="6811348" y="21111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>
            <a:spLocks noChangeAspect="1"/>
          </p:cNvSpPr>
          <p:nvPr/>
        </p:nvSpPr>
        <p:spPr>
          <a:xfrm>
            <a:off x="7003134" y="19121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>
          <a:xfrm>
            <a:off x="7003134" y="21253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6366405" y="17699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>
            <a:spLocks noChangeAspect="1"/>
          </p:cNvSpPr>
          <p:nvPr/>
        </p:nvSpPr>
        <p:spPr>
          <a:xfrm>
            <a:off x="6366405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>
          <a:xfrm>
            <a:off x="6558191" y="176997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>
            <a:spLocks noChangeAspect="1"/>
          </p:cNvSpPr>
          <p:nvPr/>
        </p:nvSpPr>
        <p:spPr>
          <a:xfrm>
            <a:off x="6558191" y="198322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6772991" y="15211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>
            <a:spLocks noChangeAspect="1"/>
          </p:cNvSpPr>
          <p:nvPr/>
        </p:nvSpPr>
        <p:spPr>
          <a:xfrm>
            <a:off x="6772991" y="172021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>
            <a:spLocks noChangeAspect="1"/>
          </p:cNvSpPr>
          <p:nvPr/>
        </p:nvSpPr>
        <p:spPr>
          <a:xfrm>
            <a:off x="6964777" y="15211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>
            <a:spLocks noChangeAspect="1"/>
          </p:cNvSpPr>
          <p:nvPr/>
        </p:nvSpPr>
        <p:spPr>
          <a:xfrm>
            <a:off x="6964777" y="173443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>
            <a:spLocks noChangeAspect="1"/>
          </p:cNvSpPr>
          <p:nvPr/>
        </p:nvSpPr>
        <p:spPr>
          <a:xfrm>
            <a:off x="6772991" y="10591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>
            <a:spLocks noChangeAspect="1"/>
          </p:cNvSpPr>
          <p:nvPr/>
        </p:nvSpPr>
        <p:spPr>
          <a:xfrm>
            <a:off x="6772991" y="125816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>
            <a:spLocks noChangeAspect="1"/>
          </p:cNvSpPr>
          <p:nvPr/>
        </p:nvSpPr>
        <p:spPr>
          <a:xfrm>
            <a:off x="6964777" y="105912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>
            <a:spLocks noChangeAspect="1"/>
          </p:cNvSpPr>
          <p:nvPr/>
        </p:nvSpPr>
        <p:spPr>
          <a:xfrm>
            <a:off x="6964777" y="12723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>
            <a:spLocks noChangeAspect="1"/>
          </p:cNvSpPr>
          <p:nvPr/>
        </p:nvSpPr>
        <p:spPr>
          <a:xfrm>
            <a:off x="6366405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>
            <a:spLocks noChangeAspect="1"/>
          </p:cNvSpPr>
          <p:nvPr/>
        </p:nvSpPr>
        <p:spPr>
          <a:xfrm>
            <a:off x="6366405" y="154250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>
            <a:spLocks noChangeAspect="1"/>
          </p:cNvSpPr>
          <p:nvPr/>
        </p:nvSpPr>
        <p:spPr>
          <a:xfrm>
            <a:off x="6558191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>
            <a:spLocks noChangeAspect="1"/>
          </p:cNvSpPr>
          <p:nvPr/>
        </p:nvSpPr>
        <p:spPr>
          <a:xfrm>
            <a:off x="6558191" y="155672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>
            <a:spLocks noChangeAspect="1"/>
          </p:cNvSpPr>
          <p:nvPr/>
        </p:nvSpPr>
        <p:spPr>
          <a:xfrm>
            <a:off x="5982833" y="14145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>
            <a:spLocks noChangeAspect="1"/>
          </p:cNvSpPr>
          <p:nvPr/>
        </p:nvSpPr>
        <p:spPr>
          <a:xfrm>
            <a:off x="5962285" y="15827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>
            <a:spLocks noChangeAspect="1"/>
          </p:cNvSpPr>
          <p:nvPr/>
        </p:nvSpPr>
        <p:spPr>
          <a:xfrm>
            <a:off x="6174619" y="14145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>
            <a:spLocks noChangeAspect="1"/>
          </p:cNvSpPr>
          <p:nvPr/>
        </p:nvSpPr>
        <p:spPr>
          <a:xfrm>
            <a:off x="6174619" y="15867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>
            <a:spLocks noChangeAspect="1"/>
          </p:cNvSpPr>
          <p:nvPr/>
        </p:nvSpPr>
        <p:spPr>
          <a:xfrm>
            <a:off x="5967490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>
            <a:spLocks noChangeAspect="1"/>
          </p:cNvSpPr>
          <p:nvPr/>
        </p:nvSpPr>
        <p:spPr>
          <a:xfrm>
            <a:off x="5967490" y="19547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>
            <a:spLocks noChangeAspect="1"/>
          </p:cNvSpPr>
          <p:nvPr/>
        </p:nvSpPr>
        <p:spPr>
          <a:xfrm>
            <a:off x="6159276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>
            <a:spLocks noChangeAspect="1"/>
          </p:cNvSpPr>
          <p:nvPr/>
        </p:nvSpPr>
        <p:spPr>
          <a:xfrm>
            <a:off x="6159276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>
            <a:spLocks noChangeAspect="1"/>
          </p:cNvSpPr>
          <p:nvPr/>
        </p:nvSpPr>
        <p:spPr>
          <a:xfrm>
            <a:off x="5583918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>
            <a:spLocks noChangeAspect="1"/>
          </p:cNvSpPr>
          <p:nvPr/>
        </p:nvSpPr>
        <p:spPr>
          <a:xfrm>
            <a:off x="5583918" y="19547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>
            <a:spLocks noChangeAspect="1"/>
          </p:cNvSpPr>
          <p:nvPr/>
        </p:nvSpPr>
        <p:spPr>
          <a:xfrm>
            <a:off x="5775704" y="175575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>
            <a:spLocks noChangeAspect="1"/>
          </p:cNvSpPr>
          <p:nvPr/>
        </p:nvSpPr>
        <p:spPr>
          <a:xfrm>
            <a:off x="5775704" y="19690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5522547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>
            <a:spLocks noChangeAspect="1"/>
          </p:cNvSpPr>
          <p:nvPr/>
        </p:nvSpPr>
        <p:spPr>
          <a:xfrm>
            <a:off x="5522547" y="154250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>
            <a:spLocks noChangeAspect="1"/>
          </p:cNvSpPr>
          <p:nvPr/>
        </p:nvSpPr>
        <p:spPr>
          <a:xfrm>
            <a:off x="5714333" y="134346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>
            <a:spLocks noChangeAspect="1"/>
          </p:cNvSpPr>
          <p:nvPr/>
        </p:nvSpPr>
        <p:spPr>
          <a:xfrm>
            <a:off x="5714333" y="155672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>
            <a:spLocks noChangeAspect="1"/>
          </p:cNvSpPr>
          <p:nvPr/>
        </p:nvSpPr>
        <p:spPr>
          <a:xfrm>
            <a:off x="5407475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5407475" y="28575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5599261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>
            <a:spLocks noChangeAspect="1"/>
          </p:cNvSpPr>
          <p:nvPr/>
        </p:nvSpPr>
        <p:spPr>
          <a:xfrm>
            <a:off x="5599261" y="287178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>
            <a:spLocks noChangeAspect="1"/>
          </p:cNvSpPr>
          <p:nvPr/>
        </p:nvSpPr>
        <p:spPr>
          <a:xfrm>
            <a:off x="4985546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>
            <a:spLocks noChangeAspect="1"/>
          </p:cNvSpPr>
          <p:nvPr/>
        </p:nvSpPr>
        <p:spPr>
          <a:xfrm>
            <a:off x="4985546" y="28575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>
            <a:spLocks noChangeAspect="1"/>
          </p:cNvSpPr>
          <p:nvPr/>
        </p:nvSpPr>
        <p:spPr>
          <a:xfrm>
            <a:off x="5177332" y="26585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>
            <a:spLocks noChangeAspect="1"/>
          </p:cNvSpPr>
          <p:nvPr/>
        </p:nvSpPr>
        <p:spPr>
          <a:xfrm>
            <a:off x="5177332" y="287178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>
            <a:spLocks noChangeAspect="1"/>
          </p:cNvSpPr>
          <p:nvPr/>
        </p:nvSpPr>
        <p:spPr>
          <a:xfrm>
            <a:off x="5008560" y="223202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>
            <a:spLocks noChangeAspect="1"/>
          </p:cNvSpPr>
          <p:nvPr/>
        </p:nvSpPr>
        <p:spPr>
          <a:xfrm>
            <a:off x="5008560" y="243106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/>
          <p:cNvSpPr>
            <a:spLocks noChangeAspect="1"/>
          </p:cNvSpPr>
          <p:nvPr/>
        </p:nvSpPr>
        <p:spPr>
          <a:xfrm>
            <a:off x="5200346" y="223202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>
            <a:spLocks noChangeAspect="1"/>
          </p:cNvSpPr>
          <p:nvPr/>
        </p:nvSpPr>
        <p:spPr>
          <a:xfrm>
            <a:off x="5200346" y="244527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>
            <a:spLocks noChangeAspect="1"/>
          </p:cNvSpPr>
          <p:nvPr/>
        </p:nvSpPr>
        <p:spPr>
          <a:xfrm>
            <a:off x="5814061" y="9525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>
            <a:spLocks noChangeAspect="1"/>
          </p:cNvSpPr>
          <p:nvPr/>
        </p:nvSpPr>
        <p:spPr>
          <a:xfrm>
            <a:off x="5814061" y="11515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>
            <a:spLocks noChangeAspect="1"/>
          </p:cNvSpPr>
          <p:nvPr/>
        </p:nvSpPr>
        <p:spPr>
          <a:xfrm>
            <a:off x="6005847" y="9525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/>
          <p:cNvSpPr>
            <a:spLocks noChangeAspect="1"/>
          </p:cNvSpPr>
          <p:nvPr/>
        </p:nvSpPr>
        <p:spPr>
          <a:xfrm>
            <a:off x="6005847" y="11657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25" y="4032608"/>
            <a:ext cx="8661862" cy="10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Flowchart: Connector 128"/>
          <p:cNvSpPr>
            <a:spLocks noChangeAspect="1"/>
          </p:cNvSpPr>
          <p:nvPr/>
        </p:nvSpPr>
        <p:spPr>
          <a:xfrm>
            <a:off x="6047016" y="248815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>
            <a:spLocks noChangeAspect="1"/>
          </p:cNvSpPr>
          <p:nvPr/>
        </p:nvSpPr>
        <p:spPr>
          <a:xfrm>
            <a:off x="6035032" y="217822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7679341" y="4265497"/>
            <a:ext cx="1327093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56731" y="2564449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598932" y="2696618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9374" y="3050685"/>
            <a:ext cx="574301" cy="55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Inference: graph-cut procedure</a:t>
            </a:r>
          </a:p>
          <a:p>
            <a:pPr lvl="1"/>
            <a:r>
              <a:rPr lang="en-US" i="1" dirty="0" err="1" smtClean="0"/>
              <a:t>P</a:t>
            </a:r>
            <a:r>
              <a:rPr lang="en-US" i="1" baseline="30000" dirty="0" err="1" smtClean="0"/>
              <a:t>n</a:t>
            </a:r>
            <a:r>
              <a:rPr lang="en-US" dirty="0" smtClean="0"/>
              <a:t> Potts model (</a:t>
            </a:r>
            <a:r>
              <a:rPr lang="en-US" dirty="0" err="1" smtClean="0"/>
              <a:t>Kohli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2007)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874816" y="2129199"/>
            <a:ext cx="477431" cy="1002418"/>
          </a:xfrm>
          <a:prstGeom prst="roundRect">
            <a:avLst/>
          </a:prstGeom>
          <a:solidFill>
            <a:srgbClr val="009900">
              <a:alpha val="40000"/>
            </a:srgbClr>
          </a:solidFill>
          <a:ln w="28575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766763"/>
            <a:ext cx="81153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52475" y="3533774"/>
            <a:ext cx="3438525" cy="828675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Train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142" y="3950160"/>
            <a:ext cx="6661484" cy="86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ounded Rectangle 117"/>
          <p:cNvSpPr/>
          <p:nvPr/>
        </p:nvSpPr>
        <p:spPr>
          <a:xfrm>
            <a:off x="1560555" y="3974183"/>
            <a:ext cx="1370904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612602" y="3978665"/>
            <a:ext cx="1370904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339788" y="4849356"/>
            <a:ext cx="4007224" cy="1941409"/>
            <a:chOff x="2339788" y="4849356"/>
            <a:chExt cx="4007224" cy="1941409"/>
          </a:xfrm>
        </p:grpSpPr>
        <p:cxnSp>
          <p:nvCxnSpPr>
            <p:cNvPr id="121" name="Straight Connector 8"/>
            <p:cNvCxnSpPr>
              <a:cxnSpLocks noChangeShapeType="1"/>
            </p:cNvCxnSpPr>
            <p:nvPr/>
          </p:nvCxnSpPr>
          <p:spPr bwMode="auto">
            <a:xfrm>
              <a:off x="3160059" y="6172200"/>
              <a:ext cx="2827561" cy="18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22" name="Straight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4028867" y="5659514"/>
              <a:ext cx="10553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</p:cxnSp>
        <p:sp>
          <p:nvSpPr>
            <p:cNvPr id="123" name="TextBox 122"/>
            <p:cNvSpPr txBox="1"/>
            <p:nvPr/>
          </p:nvSpPr>
          <p:spPr>
            <a:xfrm>
              <a:off x="4093636" y="4849356"/>
              <a:ext cx="537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8559" y="6238736"/>
              <a:ext cx="2085415" cy="50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Rounded Rectangle 124"/>
            <p:cNvSpPr/>
            <p:nvPr/>
          </p:nvSpPr>
          <p:spPr>
            <a:xfrm>
              <a:off x="3877930" y="6257493"/>
              <a:ext cx="1272292" cy="439142"/>
            </a:xfrm>
            <a:prstGeom prst="roundRect">
              <a:avLst/>
            </a:prstGeom>
            <a:solidFill>
              <a:srgbClr val="009900">
                <a:alpha val="4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</a:pPr>
              <a:endParaRPr lang="en-US" sz="14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339788" y="4881283"/>
              <a:ext cx="4007224" cy="1909482"/>
            </a:xfrm>
            <a:prstGeom prst="roundRect">
              <a:avLst/>
            </a:prstGeom>
            <a:ln>
              <a:solidFill>
                <a:schemeClr val="tx1"/>
              </a:solidFill>
              <a:prstDash val="lgDash"/>
            </a:ln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</a:pPr>
              <a:endParaRPr lang="en-US" sz="14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608729" y="4935071"/>
              <a:ext cx="1210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Learning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5" name="Flowchart: Connector 4"/>
          <p:cNvSpPr>
            <a:spLocks noChangeAspect="1"/>
          </p:cNvSpPr>
          <p:nvPr/>
        </p:nvSpPr>
        <p:spPr>
          <a:xfrm>
            <a:off x="3301783" y="171913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>
            <a:spLocks noChangeAspect="1"/>
          </p:cNvSpPr>
          <p:nvPr/>
        </p:nvSpPr>
        <p:spPr>
          <a:xfrm>
            <a:off x="4299070" y="381613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>
            <a:spLocks noChangeAspect="1"/>
          </p:cNvSpPr>
          <p:nvPr/>
        </p:nvSpPr>
        <p:spPr>
          <a:xfrm>
            <a:off x="3455212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>
            <a:spLocks noChangeAspect="1"/>
          </p:cNvSpPr>
          <p:nvPr/>
        </p:nvSpPr>
        <p:spPr>
          <a:xfrm>
            <a:off x="3608641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3762069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4201808" y="256188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4299070" y="367229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4488526" y="38121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4602915" y="36517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4683051" y="380192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4260713" y="3517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4260713" y="33504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4398799" y="34251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4550989" y="34884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/>
        </p:nvSpPr>
        <p:spPr>
          <a:xfrm>
            <a:off x="4434753" y="36386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>
            <a:spLocks noChangeAspect="1"/>
          </p:cNvSpPr>
          <p:nvPr/>
        </p:nvSpPr>
        <p:spPr>
          <a:xfrm>
            <a:off x="4260713" y="32051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>
            <a:spLocks noChangeAspect="1"/>
          </p:cNvSpPr>
          <p:nvPr/>
        </p:nvSpPr>
        <p:spPr>
          <a:xfrm>
            <a:off x="4388525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/>
        </p:nvSpPr>
        <p:spPr>
          <a:xfrm>
            <a:off x="4529213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4529224" y="33290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>
            <a:spLocks noChangeAspect="1"/>
          </p:cNvSpPr>
          <p:nvPr/>
        </p:nvSpPr>
        <p:spPr>
          <a:xfrm>
            <a:off x="4222356" y="302677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4222356" y="285992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4360442" y="293468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>
            <a:spLocks noChangeAspect="1"/>
          </p:cNvSpPr>
          <p:nvPr/>
        </p:nvSpPr>
        <p:spPr>
          <a:xfrm>
            <a:off x="4501130" y="284390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4513870" y="301256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4222356" y="268589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4364965" y="265636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4490856" y="267438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4173725" y="23439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>
            <a:spLocks noChangeAspect="1"/>
          </p:cNvSpPr>
          <p:nvPr/>
        </p:nvSpPr>
        <p:spPr>
          <a:xfrm>
            <a:off x="4172496" y="220356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>
            <a:spLocks noChangeAspect="1"/>
          </p:cNvSpPr>
          <p:nvPr/>
        </p:nvSpPr>
        <p:spPr>
          <a:xfrm>
            <a:off x="4452499" y="232335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4487015" y="248420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>
            <a:spLocks noChangeAspect="1"/>
          </p:cNvSpPr>
          <p:nvPr/>
        </p:nvSpPr>
        <p:spPr>
          <a:xfrm>
            <a:off x="4163451" y="20376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4458879" y="215300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4452499" y="200347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>
            <a:spLocks noChangeAspect="1"/>
          </p:cNvSpPr>
          <p:nvPr/>
        </p:nvSpPr>
        <p:spPr>
          <a:xfrm>
            <a:off x="4667299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4667299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>
            <a:spLocks noChangeAspect="1"/>
          </p:cNvSpPr>
          <p:nvPr/>
        </p:nvSpPr>
        <p:spPr>
          <a:xfrm>
            <a:off x="4897442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>
            <a:spLocks noChangeAspect="1"/>
          </p:cNvSpPr>
          <p:nvPr/>
        </p:nvSpPr>
        <p:spPr>
          <a:xfrm>
            <a:off x="4897442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089228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>
            <a:spLocks noChangeAspect="1"/>
          </p:cNvSpPr>
          <p:nvPr/>
        </p:nvSpPr>
        <p:spPr>
          <a:xfrm>
            <a:off x="5089228" y="26076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242657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5242657" y="234468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5434443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5434443" y="235890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4897442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4897442" y="30057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5089228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5089228" y="30199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>
            <a:spLocks noChangeAspect="1"/>
          </p:cNvSpPr>
          <p:nvPr/>
        </p:nvSpPr>
        <p:spPr>
          <a:xfrm>
            <a:off x="5626229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5626229" y="24868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>
            <a:spLocks noChangeAspect="1"/>
          </p:cNvSpPr>
          <p:nvPr/>
        </p:nvSpPr>
        <p:spPr>
          <a:xfrm>
            <a:off x="5818015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5818015" y="25010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>
            <a:spLocks noChangeAspect="1"/>
          </p:cNvSpPr>
          <p:nvPr/>
        </p:nvSpPr>
        <p:spPr>
          <a:xfrm>
            <a:off x="5089228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5089228" y="1989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5281014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5281014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4644285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>
            <a:spLocks noChangeAspect="1"/>
          </p:cNvSpPr>
          <p:nvPr/>
        </p:nvSpPr>
        <p:spPr>
          <a:xfrm>
            <a:off x="4644285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4836071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4836071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>
            <a:spLocks noChangeAspect="1"/>
          </p:cNvSpPr>
          <p:nvPr/>
        </p:nvSpPr>
        <p:spPr>
          <a:xfrm>
            <a:off x="5050871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>
            <a:spLocks noChangeAspect="1"/>
          </p:cNvSpPr>
          <p:nvPr/>
        </p:nvSpPr>
        <p:spPr>
          <a:xfrm>
            <a:off x="5050871" y="15982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>
            <a:spLocks noChangeAspect="1"/>
          </p:cNvSpPr>
          <p:nvPr/>
        </p:nvSpPr>
        <p:spPr>
          <a:xfrm>
            <a:off x="5242657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>
            <a:spLocks noChangeAspect="1"/>
          </p:cNvSpPr>
          <p:nvPr/>
        </p:nvSpPr>
        <p:spPr>
          <a:xfrm>
            <a:off x="5242657" y="16125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5050871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5050871" y="11362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>
            <a:spLocks noChangeAspect="1"/>
          </p:cNvSpPr>
          <p:nvPr/>
        </p:nvSpPr>
        <p:spPr>
          <a:xfrm>
            <a:off x="5242657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5242657" y="11504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>
            <a:spLocks noChangeAspect="1"/>
          </p:cNvSpPr>
          <p:nvPr/>
        </p:nvSpPr>
        <p:spPr>
          <a:xfrm>
            <a:off x="4644285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>
            <a:spLocks noChangeAspect="1"/>
          </p:cNvSpPr>
          <p:nvPr/>
        </p:nvSpPr>
        <p:spPr>
          <a:xfrm>
            <a:off x="4644285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>
          <a:xfrm>
            <a:off x="4836071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4836071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>
            <a:spLocks noChangeAspect="1"/>
          </p:cNvSpPr>
          <p:nvPr/>
        </p:nvSpPr>
        <p:spPr>
          <a:xfrm>
            <a:off x="4260713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>
          <a:xfrm>
            <a:off x="4240165" y="14608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>
            <a:spLocks noChangeAspect="1"/>
          </p:cNvSpPr>
          <p:nvPr/>
        </p:nvSpPr>
        <p:spPr>
          <a:xfrm>
            <a:off x="4452499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4452499" y="14647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>
            <a:spLocks noChangeAspect="1"/>
          </p:cNvSpPr>
          <p:nvPr/>
        </p:nvSpPr>
        <p:spPr>
          <a:xfrm>
            <a:off x="4245370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>
            <a:spLocks noChangeAspect="1"/>
          </p:cNvSpPr>
          <p:nvPr/>
        </p:nvSpPr>
        <p:spPr>
          <a:xfrm>
            <a:off x="4245370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>
            <a:spLocks noChangeAspect="1"/>
          </p:cNvSpPr>
          <p:nvPr/>
        </p:nvSpPr>
        <p:spPr>
          <a:xfrm>
            <a:off x="4437156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>
            <a:spLocks noChangeAspect="1"/>
          </p:cNvSpPr>
          <p:nvPr/>
        </p:nvSpPr>
        <p:spPr>
          <a:xfrm>
            <a:off x="4437156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>
            <a:spLocks noChangeAspect="1"/>
          </p:cNvSpPr>
          <p:nvPr/>
        </p:nvSpPr>
        <p:spPr>
          <a:xfrm>
            <a:off x="3861798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>
            <a:spLocks noChangeAspect="1"/>
          </p:cNvSpPr>
          <p:nvPr/>
        </p:nvSpPr>
        <p:spPr>
          <a:xfrm>
            <a:off x="3861798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>
            <a:spLocks noChangeAspect="1"/>
          </p:cNvSpPr>
          <p:nvPr/>
        </p:nvSpPr>
        <p:spPr>
          <a:xfrm>
            <a:off x="4053584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>
            <a:spLocks noChangeAspect="1"/>
          </p:cNvSpPr>
          <p:nvPr/>
        </p:nvSpPr>
        <p:spPr>
          <a:xfrm>
            <a:off x="4053584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>
            <a:spLocks noChangeAspect="1"/>
          </p:cNvSpPr>
          <p:nvPr/>
        </p:nvSpPr>
        <p:spPr>
          <a:xfrm>
            <a:off x="3800427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>
            <a:spLocks noChangeAspect="1"/>
          </p:cNvSpPr>
          <p:nvPr/>
        </p:nvSpPr>
        <p:spPr>
          <a:xfrm>
            <a:off x="3800427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>
            <a:spLocks noChangeAspect="1"/>
          </p:cNvSpPr>
          <p:nvPr/>
        </p:nvSpPr>
        <p:spPr>
          <a:xfrm>
            <a:off x="3992213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>
            <a:spLocks noChangeAspect="1"/>
          </p:cNvSpPr>
          <p:nvPr/>
        </p:nvSpPr>
        <p:spPr>
          <a:xfrm>
            <a:off x="3992213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>
            <a:spLocks noChangeAspect="1"/>
          </p:cNvSpPr>
          <p:nvPr/>
        </p:nvSpPr>
        <p:spPr>
          <a:xfrm>
            <a:off x="3685355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>
            <a:spLocks noChangeAspect="1"/>
          </p:cNvSpPr>
          <p:nvPr/>
        </p:nvSpPr>
        <p:spPr>
          <a:xfrm>
            <a:off x="3685355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>
            <a:spLocks noChangeAspect="1"/>
          </p:cNvSpPr>
          <p:nvPr/>
        </p:nvSpPr>
        <p:spPr>
          <a:xfrm>
            <a:off x="3877141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>
            <a:spLocks noChangeAspect="1"/>
          </p:cNvSpPr>
          <p:nvPr/>
        </p:nvSpPr>
        <p:spPr>
          <a:xfrm>
            <a:off x="3877141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>
            <a:spLocks noChangeAspect="1"/>
          </p:cNvSpPr>
          <p:nvPr/>
        </p:nvSpPr>
        <p:spPr>
          <a:xfrm>
            <a:off x="3263426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>
            <a:spLocks noChangeAspect="1"/>
          </p:cNvSpPr>
          <p:nvPr/>
        </p:nvSpPr>
        <p:spPr>
          <a:xfrm>
            <a:off x="3263426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>
            <a:spLocks noChangeAspect="1"/>
          </p:cNvSpPr>
          <p:nvPr/>
        </p:nvSpPr>
        <p:spPr>
          <a:xfrm>
            <a:off x="3455212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>
            <a:spLocks noChangeAspect="1"/>
          </p:cNvSpPr>
          <p:nvPr/>
        </p:nvSpPr>
        <p:spPr>
          <a:xfrm>
            <a:off x="3455212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>
            <a:spLocks noChangeAspect="1"/>
          </p:cNvSpPr>
          <p:nvPr/>
        </p:nvSpPr>
        <p:spPr>
          <a:xfrm>
            <a:off x="3286440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>
            <a:spLocks noChangeAspect="1"/>
          </p:cNvSpPr>
          <p:nvPr/>
        </p:nvSpPr>
        <p:spPr>
          <a:xfrm>
            <a:off x="3286440" y="23091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>
            <a:spLocks noChangeAspect="1"/>
          </p:cNvSpPr>
          <p:nvPr/>
        </p:nvSpPr>
        <p:spPr>
          <a:xfrm>
            <a:off x="3478226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3478226" y="23233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>
            <a:spLocks noChangeAspect="1"/>
          </p:cNvSpPr>
          <p:nvPr/>
        </p:nvSpPr>
        <p:spPr>
          <a:xfrm>
            <a:off x="4091941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>
            <a:spLocks noChangeAspect="1"/>
          </p:cNvSpPr>
          <p:nvPr/>
        </p:nvSpPr>
        <p:spPr>
          <a:xfrm>
            <a:off x="4091941" y="10296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>
            <a:spLocks noChangeAspect="1"/>
          </p:cNvSpPr>
          <p:nvPr/>
        </p:nvSpPr>
        <p:spPr>
          <a:xfrm>
            <a:off x="4283727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>
            <a:spLocks noChangeAspect="1"/>
          </p:cNvSpPr>
          <p:nvPr/>
        </p:nvSpPr>
        <p:spPr>
          <a:xfrm>
            <a:off x="4283727" y="104383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>
            <a:spLocks noChangeAspect="1"/>
          </p:cNvSpPr>
          <p:nvPr/>
        </p:nvSpPr>
        <p:spPr>
          <a:xfrm>
            <a:off x="4324896" y="236623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>
            <a:spLocks noChangeAspect="1"/>
          </p:cNvSpPr>
          <p:nvPr/>
        </p:nvSpPr>
        <p:spPr>
          <a:xfrm>
            <a:off x="4312912" y="205630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434611" y="2442529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74" y="2867805"/>
            <a:ext cx="574301" cy="55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Flowchart: Connector 127"/>
          <p:cNvSpPr>
            <a:spLocks noChangeAspect="1"/>
          </p:cNvSpPr>
          <p:nvPr/>
        </p:nvSpPr>
        <p:spPr>
          <a:xfrm>
            <a:off x="3873040" y="22290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/>
          <p:cNvSpPr>
            <a:spLocks noChangeAspect="1"/>
          </p:cNvSpPr>
          <p:nvPr/>
        </p:nvSpPr>
        <p:spPr>
          <a:xfrm>
            <a:off x="4021789" y="237773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152696" y="2007279"/>
            <a:ext cx="477431" cy="1002418"/>
          </a:xfrm>
          <a:prstGeom prst="roundRect">
            <a:avLst/>
          </a:prstGeom>
          <a:solidFill>
            <a:srgbClr val="009900">
              <a:alpha val="40000"/>
            </a:srgbClr>
          </a:solidFill>
          <a:ln w="28575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Train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566" y="4070253"/>
            <a:ext cx="3316659" cy="47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Rounded Rectangle 134"/>
          <p:cNvSpPr/>
          <p:nvPr/>
        </p:nvSpPr>
        <p:spPr>
          <a:xfrm>
            <a:off x="1558011" y="4059138"/>
            <a:ext cx="284236" cy="46313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6" name="Straight Connector 8"/>
          <p:cNvCxnSpPr>
            <a:cxnSpLocks noChangeShapeType="1"/>
          </p:cNvCxnSpPr>
          <p:nvPr/>
        </p:nvCxnSpPr>
        <p:spPr bwMode="auto">
          <a:xfrm>
            <a:off x="3160059" y="6172200"/>
            <a:ext cx="2827561" cy="182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7" name="Rounded Rectangle 136"/>
          <p:cNvSpPr/>
          <p:nvPr/>
        </p:nvSpPr>
        <p:spPr>
          <a:xfrm>
            <a:off x="2339788" y="4881283"/>
            <a:ext cx="4007224" cy="1909482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08728" y="4935071"/>
            <a:ext cx="362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Learning</a:t>
            </a:r>
          </a:p>
          <a:p>
            <a:r>
              <a:rPr lang="en-US" sz="2000" dirty="0" smtClean="0">
                <a:latin typeface="+mn-lt"/>
              </a:rPr>
              <a:t>(ignores features from clique </a:t>
            </a:r>
            <a:r>
              <a:rPr lang="en-US" sz="2000" i="1" dirty="0" smtClean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922930" y="3974183"/>
            <a:ext cx="1277470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Arc 139"/>
          <p:cNvSpPr/>
          <p:nvPr/>
        </p:nvSpPr>
        <p:spPr bwMode="auto">
          <a:xfrm rot="10800000">
            <a:off x="3888248" y="2227245"/>
            <a:ext cx="498735" cy="410070"/>
          </a:xfrm>
          <a:prstGeom prst="arc">
            <a:avLst>
              <a:gd name="adj1" fmla="val 16200000"/>
              <a:gd name="adj2" fmla="val 5486646"/>
            </a:avLst>
          </a:prstGeom>
          <a:solidFill>
            <a:srgbClr val="009900">
              <a:alpha val="40000"/>
            </a:srgbClr>
          </a:solidFill>
          <a:ln w="571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1" name="Flowchart: Connector 250"/>
          <p:cNvSpPr>
            <a:spLocks noChangeAspect="1"/>
          </p:cNvSpPr>
          <p:nvPr/>
        </p:nvSpPr>
        <p:spPr>
          <a:xfrm>
            <a:off x="3938954" y="2332067"/>
            <a:ext cx="194988" cy="180681"/>
          </a:xfrm>
          <a:prstGeom prst="flowChartConnector">
            <a:avLst/>
          </a:prstGeom>
          <a:solidFill>
            <a:srgbClr val="FF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4"/>
          <p:cNvSpPr>
            <a:spLocks noChangeAspect="1"/>
          </p:cNvSpPr>
          <p:nvPr/>
        </p:nvSpPr>
        <p:spPr>
          <a:xfrm>
            <a:off x="3301783" y="171913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5"/>
          <p:cNvSpPr>
            <a:spLocks noChangeAspect="1"/>
          </p:cNvSpPr>
          <p:nvPr/>
        </p:nvSpPr>
        <p:spPr>
          <a:xfrm>
            <a:off x="4299070" y="381613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6"/>
          <p:cNvSpPr>
            <a:spLocks noChangeAspect="1"/>
          </p:cNvSpPr>
          <p:nvPr/>
        </p:nvSpPr>
        <p:spPr>
          <a:xfrm>
            <a:off x="3455212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7"/>
          <p:cNvSpPr>
            <a:spLocks noChangeAspect="1"/>
          </p:cNvSpPr>
          <p:nvPr/>
        </p:nvSpPr>
        <p:spPr>
          <a:xfrm>
            <a:off x="3608641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8"/>
          <p:cNvSpPr>
            <a:spLocks noChangeAspect="1"/>
          </p:cNvSpPr>
          <p:nvPr/>
        </p:nvSpPr>
        <p:spPr>
          <a:xfrm>
            <a:off x="3762069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1"/>
          <p:cNvSpPr>
            <a:spLocks noChangeAspect="1"/>
          </p:cNvSpPr>
          <p:nvPr/>
        </p:nvSpPr>
        <p:spPr>
          <a:xfrm>
            <a:off x="4201808" y="256188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"/>
          <p:cNvSpPr>
            <a:spLocks noChangeAspect="1"/>
          </p:cNvSpPr>
          <p:nvPr/>
        </p:nvSpPr>
        <p:spPr>
          <a:xfrm>
            <a:off x="4299070" y="367229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3"/>
          <p:cNvSpPr>
            <a:spLocks noChangeAspect="1"/>
          </p:cNvSpPr>
          <p:nvPr/>
        </p:nvSpPr>
        <p:spPr>
          <a:xfrm>
            <a:off x="4488526" y="38121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4"/>
          <p:cNvSpPr>
            <a:spLocks noChangeAspect="1"/>
          </p:cNvSpPr>
          <p:nvPr/>
        </p:nvSpPr>
        <p:spPr>
          <a:xfrm>
            <a:off x="4602915" y="36517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15"/>
          <p:cNvSpPr>
            <a:spLocks noChangeAspect="1"/>
          </p:cNvSpPr>
          <p:nvPr/>
        </p:nvSpPr>
        <p:spPr>
          <a:xfrm>
            <a:off x="4683051" y="380192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lowchart: Connector 16"/>
          <p:cNvSpPr>
            <a:spLocks noChangeAspect="1"/>
          </p:cNvSpPr>
          <p:nvPr/>
        </p:nvSpPr>
        <p:spPr>
          <a:xfrm>
            <a:off x="4260713" y="3517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lowchart: Connector 17"/>
          <p:cNvSpPr>
            <a:spLocks noChangeAspect="1"/>
          </p:cNvSpPr>
          <p:nvPr/>
        </p:nvSpPr>
        <p:spPr>
          <a:xfrm>
            <a:off x="4260713" y="33504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lowchart: Connector 18"/>
          <p:cNvSpPr>
            <a:spLocks noChangeAspect="1"/>
          </p:cNvSpPr>
          <p:nvPr/>
        </p:nvSpPr>
        <p:spPr>
          <a:xfrm>
            <a:off x="4398799" y="34251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lowchart: Connector 19"/>
          <p:cNvSpPr>
            <a:spLocks noChangeAspect="1"/>
          </p:cNvSpPr>
          <p:nvPr/>
        </p:nvSpPr>
        <p:spPr>
          <a:xfrm>
            <a:off x="4550989" y="34884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Connector 20"/>
          <p:cNvSpPr>
            <a:spLocks noChangeAspect="1"/>
          </p:cNvSpPr>
          <p:nvPr/>
        </p:nvSpPr>
        <p:spPr>
          <a:xfrm>
            <a:off x="4434753" y="36386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lowchart: Connector 21"/>
          <p:cNvSpPr>
            <a:spLocks noChangeAspect="1"/>
          </p:cNvSpPr>
          <p:nvPr/>
        </p:nvSpPr>
        <p:spPr>
          <a:xfrm>
            <a:off x="4260713" y="32051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lowchart: Connector 22"/>
          <p:cNvSpPr>
            <a:spLocks noChangeAspect="1"/>
          </p:cNvSpPr>
          <p:nvPr/>
        </p:nvSpPr>
        <p:spPr>
          <a:xfrm>
            <a:off x="4388525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lowchart: Connector 23"/>
          <p:cNvSpPr>
            <a:spLocks noChangeAspect="1"/>
          </p:cNvSpPr>
          <p:nvPr/>
        </p:nvSpPr>
        <p:spPr>
          <a:xfrm>
            <a:off x="4529213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lowchart: Connector 24"/>
          <p:cNvSpPr>
            <a:spLocks noChangeAspect="1"/>
          </p:cNvSpPr>
          <p:nvPr/>
        </p:nvSpPr>
        <p:spPr>
          <a:xfrm>
            <a:off x="4529224" y="33290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lowchart: Connector 25"/>
          <p:cNvSpPr>
            <a:spLocks noChangeAspect="1"/>
          </p:cNvSpPr>
          <p:nvPr/>
        </p:nvSpPr>
        <p:spPr>
          <a:xfrm>
            <a:off x="4222356" y="302677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lowchart: Connector 26"/>
          <p:cNvSpPr>
            <a:spLocks noChangeAspect="1"/>
          </p:cNvSpPr>
          <p:nvPr/>
        </p:nvSpPr>
        <p:spPr>
          <a:xfrm>
            <a:off x="4222356" y="285992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lowchart: Connector 27"/>
          <p:cNvSpPr>
            <a:spLocks noChangeAspect="1"/>
          </p:cNvSpPr>
          <p:nvPr/>
        </p:nvSpPr>
        <p:spPr>
          <a:xfrm>
            <a:off x="4360442" y="293468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lowchart: Connector 28"/>
          <p:cNvSpPr>
            <a:spLocks noChangeAspect="1"/>
          </p:cNvSpPr>
          <p:nvPr/>
        </p:nvSpPr>
        <p:spPr>
          <a:xfrm>
            <a:off x="4501130" y="284390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lowchart: Connector 29"/>
          <p:cNvSpPr>
            <a:spLocks noChangeAspect="1"/>
          </p:cNvSpPr>
          <p:nvPr/>
        </p:nvSpPr>
        <p:spPr>
          <a:xfrm>
            <a:off x="4513870" y="301256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lowchart: Connector 30"/>
          <p:cNvSpPr>
            <a:spLocks noChangeAspect="1"/>
          </p:cNvSpPr>
          <p:nvPr/>
        </p:nvSpPr>
        <p:spPr>
          <a:xfrm>
            <a:off x="4222356" y="268589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lowchart: Connector 31"/>
          <p:cNvSpPr>
            <a:spLocks noChangeAspect="1"/>
          </p:cNvSpPr>
          <p:nvPr/>
        </p:nvSpPr>
        <p:spPr>
          <a:xfrm>
            <a:off x="4364965" y="265636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lowchart: Connector 32"/>
          <p:cNvSpPr>
            <a:spLocks noChangeAspect="1"/>
          </p:cNvSpPr>
          <p:nvPr/>
        </p:nvSpPr>
        <p:spPr>
          <a:xfrm>
            <a:off x="4490856" y="267438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lowchart: Connector 33"/>
          <p:cNvSpPr>
            <a:spLocks noChangeAspect="1"/>
          </p:cNvSpPr>
          <p:nvPr/>
        </p:nvSpPr>
        <p:spPr>
          <a:xfrm>
            <a:off x="4173725" y="23439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lowchart: Connector 34"/>
          <p:cNvSpPr>
            <a:spLocks noChangeAspect="1"/>
          </p:cNvSpPr>
          <p:nvPr/>
        </p:nvSpPr>
        <p:spPr>
          <a:xfrm>
            <a:off x="4172496" y="220356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lowchart: Connector 35"/>
          <p:cNvSpPr>
            <a:spLocks noChangeAspect="1"/>
          </p:cNvSpPr>
          <p:nvPr/>
        </p:nvSpPr>
        <p:spPr>
          <a:xfrm>
            <a:off x="4452499" y="232335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lowchart: Connector 36"/>
          <p:cNvSpPr>
            <a:spLocks noChangeAspect="1"/>
          </p:cNvSpPr>
          <p:nvPr/>
        </p:nvSpPr>
        <p:spPr>
          <a:xfrm>
            <a:off x="4487015" y="248420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lowchart: Connector 37"/>
          <p:cNvSpPr>
            <a:spLocks noChangeAspect="1"/>
          </p:cNvSpPr>
          <p:nvPr/>
        </p:nvSpPr>
        <p:spPr>
          <a:xfrm>
            <a:off x="4163451" y="20376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lowchart: Connector 38"/>
          <p:cNvSpPr>
            <a:spLocks noChangeAspect="1"/>
          </p:cNvSpPr>
          <p:nvPr/>
        </p:nvSpPr>
        <p:spPr>
          <a:xfrm>
            <a:off x="4458879" y="215300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Connector 39"/>
          <p:cNvSpPr>
            <a:spLocks noChangeAspect="1"/>
          </p:cNvSpPr>
          <p:nvPr/>
        </p:nvSpPr>
        <p:spPr>
          <a:xfrm>
            <a:off x="4452499" y="200347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lowchart: Connector 40"/>
          <p:cNvSpPr>
            <a:spLocks noChangeAspect="1"/>
          </p:cNvSpPr>
          <p:nvPr/>
        </p:nvSpPr>
        <p:spPr>
          <a:xfrm>
            <a:off x="4667299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Connector 41"/>
          <p:cNvSpPr>
            <a:spLocks noChangeAspect="1"/>
          </p:cNvSpPr>
          <p:nvPr/>
        </p:nvSpPr>
        <p:spPr>
          <a:xfrm>
            <a:off x="4667299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lowchart: Connector 42"/>
          <p:cNvSpPr>
            <a:spLocks noChangeAspect="1"/>
          </p:cNvSpPr>
          <p:nvPr/>
        </p:nvSpPr>
        <p:spPr>
          <a:xfrm>
            <a:off x="4897442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lowchart: Connector 43"/>
          <p:cNvSpPr>
            <a:spLocks noChangeAspect="1"/>
          </p:cNvSpPr>
          <p:nvPr/>
        </p:nvSpPr>
        <p:spPr>
          <a:xfrm>
            <a:off x="4897442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lowchart: Connector 44"/>
          <p:cNvSpPr>
            <a:spLocks noChangeAspect="1"/>
          </p:cNvSpPr>
          <p:nvPr/>
        </p:nvSpPr>
        <p:spPr>
          <a:xfrm>
            <a:off x="5089228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lowchart: Connector 45"/>
          <p:cNvSpPr>
            <a:spLocks noChangeAspect="1"/>
          </p:cNvSpPr>
          <p:nvPr/>
        </p:nvSpPr>
        <p:spPr>
          <a:xfrm>
            <a:off x="5089228" y="26076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lowchart: Connector 46"/>
          <p:cNvSpPr>
            <a:spLocks noChangeAspect="1"/>
          </p:cNvSpPr>
          <p:nvPr/>
        </p:nvSpPr>
        <p:spPr>
          <a:xfrm>
            <a:off x="5242657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lowchart: Connector 47"/>
          <p:cNvSpPr>
            <a:spLocks noChangeAspect="1"/>
          </p:cNvSpPr>
          <p:nvPr/>
        </p:nvSpPr>
        <p:spPr>
          <a:xfrm>
            <a:off x="5242657" y="234468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lowchart: Connector 48"/>
          <p:cNvSpPr>
            <a:spLocks noChangeAspect="1"/>
          </p:cNvSpPr>
          <p:nvPr/>
        </p:nvSpPr>
        <p:spPr>
          <a:xfrm>
            <a:off x="5434443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lowchart: Connector 49"/>
          <p:cNvSpPr>
            <a:spLocks noChangeAspect="1"/>
          </p:cNvSpPr>
          <p:nvPr/>
        </p:nvSpPr>
        <p:spPr>
          <a:xfrm>
            <a:off x="5434443" y="235890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lowchart: Connector 50"/>
          <p:cNvSpPr>
            <a:spLocks noChangeAspect="1"/>
          </p:cNvSpPr>
          <p:nvPr/>
        </p:nvSpPr>
        <p:spPr>
          <a:xfrm>
            <a:off x="4897442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lowchart: Connector 51"/>
          <p:cNvSpPr>
            <a:spLocks noChangeAspect="1"/>
          </p:cNvSpPr>
          <p:nvPr/>
        </p:nvSpPr>
        <p:spPr>
          <a:xfrm>
            <a:off x="4897442" y="30057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lowchart: Connector 52"/>
          <p:cNvSpPr>
            <a:spLocks noChangeAspect="1"/>
          </p:cNvSpPr>
          <p:nvPr/>
        </p:nvSpPr>
        <p:spPr>
          <a:xfrm>
            <a:off x="5089228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lowchart: Connector 53"/>
          <p:cNvSpPr>
            <a:spLocks noChangeAspect="1"/>
          </p:cNvSpPr>
          <p:nvPr/>
        </p:nvSpPr>
        <p:spPr>
          <a:xfrm>
            <a:off x="5089228" y="30199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lowchart: Connector 54"/>
          <p:cNvSpPr>
            <a:spLocks noChangeAspect="1"/>
          </p:cNvSpPr>
          <p:nvPr/>
        </p:nvSpPr>
        <p:spPr>
          <a:xfrm>
            <a:off x="5626229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lowchart: Connector 55"/>
          <p:cNvSpPr>
            <a:spLocks noChangeAspect="1"/>
          </p:cNvSpPr>
          <p:nvPr/>
        </p:nvSpPr>
        <p:spPr>
          <a:xfrm>
            <a:off x="5626229" y="24868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lowchart: Connector 56"/>
          <p:cNvSpPr>
            <a:spLocks noChangeAspect="1"/>
          </p:cNvSpPr>
          <p:nvPr/>
        </p:nvSpPr>
        <p:spPr>
          <a:xfrm>
            <a:off x="5818015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lowchart: Connector 57"/>
          <p:cNvSpPr>
            <a:spLocks noChangeAspect="1"/>
          </p:cNvSpPr>
          <p:nvPr/>
        </p:nvSpPr>
        <p:spPr>
          <a:xfrm>
            <a:off x="5818015" y="25010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lowchart: Connector 58"/>
          <p:cNvSpPr>
            <a:spLocks noChangeAspect="1"/>
          </p:cNvSpPr>
          <p:nvPr/>
        </p:nvSpPr>
        <p:spPr>
          <a:xfrm>
            <a:off x="5089228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lowchart: Connector 59"/>
          <p:cNvSpPr>
            <a:spLocks noChangeAspect="1"/>
          </p:cNvSpPr>
          <p:nvPr/>
        </p:nvSpPr>
        <p:spPr>
          <a:xfrm>
            <a:off x="5089228" y="1989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lowchart: Connector 60"/>
          <p:cNvSpPr>
            <a:spLocks noChangeAspect="1"/>
          </p:cNvSpPr>
          <p:nvPr/>
        </p:nvSpPr>
        <p:spPr>
          <a:xfrm>
            <a:off x="5281014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lowchart: Connector 61"/>
          <p:cNvSpPr>
            <a:spLocks noChangeAspect="1"/>
          </p:cNvSpPr>
          <p:nvPr/>
        </p:nvSpPr>
        <p:spPr>
          <a:xfrm>
            <a:off x="5281014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lowchart: Connector 62"/>
          <p:cNvSpPr>
            <a:spLocks noChangeAspect="1"/>
          </p:cNvSpPr>
          <p:nvPr/>
        </p:nvSpPr>
        <p:spPr>
          <a:xfrm>
            <a:off x="4644285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lowchart: Connector 63"/>
          <p:cNvSpPr>
            <a:spLocks noChangeAspect="1"/>
          </p:cNvSpPr>
          <p:nvPr/>
        </p:nvSpPr>
        <p:spPr>
          <a:xfrm>
            <a:off x="4644285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lowchart: Connector 64"/>
          <p:cNvSpPr>
            <a:spLocks noChangeAspect="1"/>
          </p:cNvSpPr>
          <p:nvPr/>
        </p:nvSpPr>
        <p:spPr>
          <a:xfrm>
            <a:off x="4836071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lowchart: Connector 65"/>
          <p:cNvSpPr>
            <a:spLocks noChangeAspect="1"/>
          </p:cNvSpPr>
          <p:nvPr/>
        </p:nvSpPr>
        <p:spPr>
          <a:xfrm>
            <a:off x="4836071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lowchart: Connector 66"/>
          <p:cNvSpPr>
            <a:spLocks noChangeAspect="1"/>
          </p:cNvSpPr>
          <p:nvPr/>
        </p:nvSpPr>
        <p:spPr>
          <a:xfrm>
            <a:off x="5050871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lowchart: Connector 67"/>
          <p:cNvSpPr>
            <a:spLocks noChangeAspect="1"/>
          </p:cNvSpPr>
          <p:nvPr/>
        </p:nvSpPr>
        <p:spPr>
          <a:xfrm>
            <a:off x="5050871" y="15982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lowchart: Connector 68"/>
          <p:cNvSpPr>
            <a:spLocks noChangeAspect="1"/>
          </p:cNvSpPr>
          <p:nvPr/>
        </p:nvSpPr>
        <p:spPr>
          <a:xfrm>
            <a:off x="5242657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lowchart: Connector 69"/>
          <p:cNvSpPr>
            <a:spLocks noChangeAspect="1"/>
          </p:cNvSpPr>
          <p:nvPr/>
        </p:nvSpPr>
        <p:spPr>
          <a:xfrm>
            <a:off x="5242657" y="16125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lowchart: Connector 70"/>
          <p:cNvSpPr>
            <a:spLocks noChangeAspect="1"/>
          </p:cNvSpPr>
          <p:nvPr/>
        </p:nvSpPr>
        <p:spPr>
          <a:xfrm>
            <a:off x="5050871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lowchart: Connector 71"/>
          <p:cNvSpPr>
            <a:spLocks noChangeAspect="1"/>
          </p:cNvSpPr>
          <p:nvPr/>
        </p:nvSpPr>
        <p:spPr>
          <a:xfrm>
            <a:off x="5050871" y="11362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lowchart: Connector 72"/>
          <p:cNvSpPr>
            <a:spLocks noChangeAspect="1"/>
          </p:cNvSpPr>
          <p:nvPr/>
        </p:nvSpPr>
        <p:spPr>
          <a:xfrm>
            <a:off x="5242657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lowchart: Connector 73"/>
          <p:cNvSpPr>
            <a:spLocks noChangeAspect="1"/>
          </p:cNvSpPr>
          <p:nvPr/>
        </p:nvSpPr>
        <p:spPr>
          <a:xfrm>
            <a:off x="5242657" y="11504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lowchart: Connector 74"/>
          <p:cNvSpPr>
            <a:spLocks noChangeAspect="1"/>
          </p:cNvSpPr>
          <p:nvPr/>
        </p:nvSpPr>
        <p:spPr>
          <a:xfrm>
            <a:off x="4644285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lowchart: Connector 75"/>
          <p:cNvSpPr>
            <a:spLocks noChangeAspect="1"/>
          </p:cNvSpPr>
          <p:nvPr/>
        </p:nvSpPr>
        <p:spPr>
          <a:xfrm>
            <a:off x="4644285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lowchart: Connector 76"/>
          <p:cNvSpPr>
            <a:spLocks noChangeAspect="1"/>
          </p:cNvSpPr>
          <p:nvPr/>
        </p:nvSpPr>
        <p:spPr>
          <a:xfrm>
            <a:off x="4836071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lowchart: Connector 77"/>
          <p:cNvSpPr>
            <a:spLocks noChangeAspect="1"/>
          </p:cNvSpPr>
          <p:nvPr/>
        </p:nvSpPr>
        <p:spPr>
          <a:xfrm>
            <a:off x="4836071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lowchart: Connector 78"/>
          <p:cNvSpPr>
            <a:spLocks noChangeAspect="1"/>
          </p:cNvSpPr>
          <p:nvPr/>
        </p:nvSpPr>
        <p:spPr>
          <a:xfrm>
            <a:off x="4260713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lowchart: Connector 79"/>
          <p:cNvSpPr>
            <a:spLocks noChangeAspect="1"/>
          </p:cNvSpPr>
          <p:nvPr/>
        </p:nvSpPr>
        <p:spPr>
          <a:xfrm>
            <a:off x="4240165" y="14608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lowchart: Connector 80"/>
          <p:cNvSpPr>
            <a:spLocks noChangeAspect="1"/>
          </p:cNvSpPr>
          <p:nvPr/>
        </p:nvSpPr>
        <p:spPr>
          <a:xfrm>
            <a:off x="4452499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lowchart: Connector 81"/>
          <p:cNvSpPr>
            <a:spLocks noChangeAspect="1"/>
          </p:cNvSpPr>
          <p:nvPr/>
        </p:nvSpPr>
        <p:spPr>
          <a:xfrm>
            <a:off x="4452499" y="14647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lowchart: Connector 82"/>
          <p:cNvSpPr>
            <a:spLocks noChangeAspect="1"/>
          </p:cNvSpPr>
          <p:nvPr/>
        </p:nvSpPr>
        <p:spPr>
          <a:xfrm>
            <a:off x="4245370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lowchart: Connector 83"/>
          <p:cNvSpPr>
            <a:spLocks noChangeAspect="1"/>
          </p:cNvSpPr>
          <p:nvPr/>
        </p:nvSpPr>
        <p:spPr>
          <a:xfrm>
            <a:off x="4245370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Connector 84"/>
          <p:cNvSpPr>
            <a:spLocks noChangeAspect="1"/>
          </p:cNvSpPr>
          <p:nvPr/>
        </p:nvSpPr>
        <p:spPr>
          <a:xfrm>
            <a:off x="4437156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lowchart: Connector 85"/>
          <p:cNvSpPr>
            <a:spLocks noChangeAspect="1"/>
          </p:cNvSpPr>
          <p:nvPr/>
        </p:nvSpPr>
        <p:spPr>
          <a:xfrm>
            <a:off x="4437156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lowchart: Connector 86"/>
          <p:cNvSpPr>
            <a:spLocks noChangeAspect="1"/>
          </p:cNvSpPr>
          <p:nvPr/>
        </p:nvSpPr>
        <p:spPr>
          <a:xfrm>
            <a:off x="3861798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lowchart: Connector 87"/>
          <p:cNvSpPr>
            <a:spLocks noChangeAspect="1"/>
          </p:cNvSpPr>
          <p:nvPr/>
        </p:nvSpPr>
        <p:spPr>
          <a:xfrm>
            <a:off x="3861798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lowchart: Connector 88"/>
          <p:cNvSpPr>
            <a:spLocks noChangeAspect="1"/>
          </p:cNvSpPr>
          <p:nvPr/>
        </p:nvSpPr>
        <p:spPr>
          <a:xfrm>
            <a:off x="4053584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lowchart: Connector 89"/>
          <p:cNvSpPr>
            <a:spLocks noChangeAspect="1"/>
          </p:cNvSpPr>
          <p:nvPr/>
        </p:nvSpPr>
        <p:spPr>
          <a:xfrm>
            <a:off x="4053584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lowchart: Connector 90"/>
          <p:cNvSpPr>
            <a:spLocks noChangeAspect="1"/>
          </p:cNvSpPr>
          <p:nvPr/>
        </p:nvSpPr>
        <p:spPr>
          <a:xfrm>
            <a:off x="3800427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lowchart: Connector 91"/>
          <p:cNvSpPr>
            <a:spLocks noChangeAspect="1"/>
          </p:cNvSpPr>
          <p:nvPr/>
        </p:nvSpPr>
        <p:spPr>
          <a:xfrm>
            <a:off x="3800427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lowchart: Connector 92"/>
          <p:cNvSpPr>
            <a:spLocks noChangeAspect="1"/>
          </p:cNvSpPr>
          <p:nvPr/>
        </p:nvSpPr>
        <p:spPr>
          <a:xfrm>
            <a:off x="3992213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lowchart: Connector 93"/>
          <p:cNvSpPr>
            <a:spLocks noChangeAspect="1"/>
          </p:cNvSpPr>
          <p:nvPr/>
        </p:nvSpPr>
        <p:spPr>
          <a:xfrm>
            <a:off x="3992213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lowchart: Connector 94"/>
          <p:cNvSpPr>
            <a:spLocks noChangeAspect="1"/>
          </p:cNvSpPr>
          <p:nvPr/>
        </p:nvSpPr>
        <p:spPr>
          <a:xfrm>
            <a:off x="3685355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lowchart: Connector 95"/>
          <p:cNvSpPr>
            <a:spLocks noChangeAspect="1"/>
          </p:cNvSpPr>
          <p:nvPr/>
        </p:nvSpPr>
        <p:spPr>
          <a:xfrm>
            <a:off x="3685355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lowchart: Connector 96"/>
          <p:cNvSpPr>
            <a:spLocks noChangeAspect="1"/>
          </p:cNvSpPr>
          <p:nvPr/>
        </p:nvSpPr>
        <p:spPr>
          <a:xfrm>
            <a:off x="3877141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lowchart: Connector 97"/>
          <p:cNvSpPr>
            <a:spLocks noChangeAspect="1"/>
          </p:cNvSpPr>
          <p:nvPr/>
        </p:nvSpPr>
        <p:spPr>
          <a:xfrm>
            <a:off x="3877141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lowchart: Connector 98"/>
          <p:cNvSpPr>
            <a:spLocks noChangeAspect="1"/>
          </p:cNvSpPr>
          <p:nvPr/>
        </p:nvSpPr>
        <p:spPr>
          <a:xfrm>
            <a:off x="3263426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lowchart: Connector 99"/>
          <p:cNvSpPr>
            <a:spLocks noChangeAspect="1"/>
          </p:cNvSpPr>
          <p:nvPr/>
        </p:nvSpPr>
        <p:spPr>
          <a:xfrm>
            <a:off x="3263426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lowchart: Connector 100"/>
          <p:cNvSpPr>
            <a:spLocks noChangeAspect="1"/>
          </p:cNvSpPr>
          <p:nvPr/>
        </p:nvSpPr>
        <p:spPr>
          <a:xfrm>
            <a:off x="3455212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lowchart: Connector 101"/>
          <p:cNvSpPr>
            <a:spLocks noChangeAspect="1"/>
          </p:cNvSpPr>
          <p:nvPr/>
        </p:nvSpPr>
        <p:spPr>
          <a:xfrm>
            <a:off x="3455212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lowchart: Connector 102"/>
          <p:cNvSpPr>
            <a:spLocks noChangeAspect="1"/>
          </p:cNvSpPr>
          <p:nvPr/>
        </p:nvSpPr>
        <p:spPr>
          <a:xfrm>
            <a:off x="3286440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lowchart: Connector 103"/>
          <p:cNvSpPr>
            <a:spLocks noChangeAspect="1"/>
          </p:cNvSpPr>
          <p:nvPr/>
        </p:nvSpPr>
        <p:spPr>
          <a:xfrm>
            <a:off x="3286440" y="23091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lowchart: Connector 104"/>
          <p:cNvSpPr>
            <a:spLocks noChangeAspect="1"/>
          </p:cNvSpPr>
          <p:nvPr/>
        </p:nvSpPr>
        <p:spPr>
          <a:xfrm>
            <a:off x="3478226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lowchart: Connector 105"/>
          <p:cNvSpPr>
            <a:spLocks noChangeAspect="1"/>
          </p:cNvSpPr>
          <p:nvPr/>
        </p:nvSpPr>
        <p:spPr>
          <a:xfrm>
            <a:off x="3478226" y="23233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lowchart: Connector 106"/>
          <p:cNvSpPr>
            <a:spLocks noChangeAspect="1"/>
          </p:cNvSpPr>
          <p:nvPr/>
        </p:nvSpPr>
        <p:spPr>
          <a:xfrm>
            <a:off x="4091941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lowchart: Connector 107"/>
          <p:cNvSpPr>
            <a:spLocks noChangeAspect="1"/>
          </p:cNvSpPr>
          <p:nvPr/>
        </p:nvSpPr>
        <p:spPr>
          <a:xfrm>
            <a:off x="4091941" y="10296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lowchart: Connector 108"/>
          <p:cNvSpPr>
            <a:spLocks noChangeAspect="1"/>
          </p:cNvSpPr>
          <p:nvPr/>
        </p:nvSpPr>
        <p:spPr>
          <a:xfrm>
            <a:off x="4283727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lowchart: Connector 109"/>
          <p:cNvSpPr>
            <a:spLocks noChangeAspect="1"/>
          </p:cNvSpPr>
          <p:nvPr/>
        </p:nvSpPr>
        <p:spPr>
          <a:xfrm>
            <a:off x="4283727" y="104383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lowchart: Connector 110"/>
          <p:cNvSpPr>
            <a:spLocks noChangeAspect="1"/>
          </p:cNvSpPr>
          <p:nvPr/>
        </p:nvSpPr>
        <p:spPr>
          <a:xfrm>
            <a:off x="4324896" y="236623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lowchart: Connector 111"/>
          <p:cNvSpPr>
            <a:spLocks noChangeAspect="1"/>
          </p:cNvSpPr>
          <p:nvPr/>
        </p:nvSpPr>
        <p:spPr>
          <a:xfrm>
            <a:off x="4312912" y="205630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34611" y="2442529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774" y="2867805"/>
            <a:ext cx="574301" cy="55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" name="Flowchart: Connector 127"/>
          <p:cNvSpPr>
            <a:spLocks noChangeAspect="1"/>
          </p:cNvSpPr>
          <p:nvPr/>
        </p:nvSpPr>
        <p:spPr>
          <a:xfrm>
            <a:off x="3873040" y="22290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ounded Rectangle 352"/>
          <p:cNvSpPr/>
          <p:nvPr/>
        </p:nvSpPr>
        <p:spPr>
          <a:xfrm>
            <a:off x="4152696" y="2007279"/>
            <a:ext cx="477431" cy="1002418"/>
          </a:xfrm>
          <a:prstGeom prst="roundRect">
            <a:avLst/>
          </a:prstGeom>
          <a:solidFill>
            <a:srgbClr val="009900">
              <a:alpha val="40000"/>
            </a:srgbClr>
          </a:solidFill>
          <a:ln w="28575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Train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3" cstate="print"/>
          <a:srcRect r="8828"/>
          <a:stretch>
            <a:fillRect/>
          </a:stretch>
        </p:blipFill>
        <p:spPr bwMode="auto">
          <a:xfrm>
            <a:off x="1078566" y="4070253"/>
            <a:ext cx="3023877" cy="47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1558011" y="4059138"/>
            <a:ext cx="284236" cy="46313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922930" y="3974183"/>
            <a:ext cx="1277470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458" y="4019968"/>
            <a:ext cx="2212632" cy="5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121"/>
          <p:cNvSpPr txBox="1"/>
          <p:nvPr/>
        </p:nvSpPr>
        <p:spPr>
          <a:xfrm>
            <a:off x="4101817" y="4037054"/>
            <a:ext cx="517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i="1" dirty="0" smtClean="0">
                <a:solidFill>
                  <a:schemeClr val="accent2"/>
                </a:solidFill>
              </a:rPr>
              <a:t>β</a:t>
            </a:r>
            <a:endParaRPr lang="en-US" sz="2600" b="1" i="1" dirty="0">
              <a:solidFill>
                <a:schemeClr val="accent2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339788" y="4881283"/>
            <a:ext cx="4007224" cy="1909482"/>
            <a:chOff x="2339788" y="4881283"/>
            <a:chExt cx="4007224" cy="1909482"/>
          </a:xfrm>
        </p:grpSpPr>
        <p:cxnSp>
          <p:nvCxnSpPr>
            <p:cNvPr id="124" name="Straight Connector 8"/>
            <p:cNvCxnSpPr>
              <a:cxnSpLocks noChangeShapeType="1"/>
            </p:cNvCxnSpPr>
            <p:nvPr/>
          </p:nvCxnSpPr>
          <p:spPr bwMode="auto">
            <a:xfrm>
              <a:off x="3160059" y="6172200"/>
              <a:ext cx="2827561" cy="18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25" name="Rounded Rectangle 124"/>
            <p:cNvSpPr/>
            <p:nvPr/>
          </p:nvSpPr>
          <p:spPr>
            <a:xfrm>
              <a:off x="2339788" y="4881283"/>
              <a:ext cx="4007224" cy="1909482"/>
            </a:xfrm>
            <a:prstGeom prst="roundRect">
              <a:avLst/>
            </a:prstGeom>
            <a:ln>
              <a:solidFill>
                <a:schemeClr val="tx1"/>
              </a:solidFill>
              <a:prstDash val="lgDash"/>
            </a:ln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</a:pPr>
              <a:endParaRPr lang="en-US" sz="14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08729" y="4935071"/>
              <a:ext cx="1210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Learning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172981" y="5296505"/>
              <a:ext cx="74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2"/>
                  </a:solidFill>
                </a:rPr>
                <a:t>β</a:t>
              </a:r>
              <a:endParaRPr lang="en-US" sz="2400" b="1" i="1" dirty="0">
                <a:solidFill>
                  <a:schemeClr val="accent2"/>
                </a:solidFill>
              </a:endParaRPr>
            </a:p>
          </p:txBody>
        </p:sp>
        <p:cxnSp>
          <p:nvCxnSpPr>
            <p:cNvPr id="128" name="Straight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4048295" y="5660983"/>
              <a:ext cx="1031875" cy="1588"/>
            </a:xfrm>
            <a:prstGeom prst="line">
              <a:avLst/>
            </a:prstGeom>
            <a:noFill/>
            <a:ln w="38100">
              <a:solidFill>
                <a:srgbClr val="000000">
                  <a:alpha val="50196"/>
                </a:srgbClr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129" name="TextBox 128"/>
            <p:cNvSpPr txBox="1"/>
            <p:nvPr/>
          </p:nvSpPr>
          <p:spPr>
            <a:xfrm>
              <a:off x="4245572" y="4939611"/>
              <a:ext cx="504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8559" y="6238736"/>
              <a:ext cx="2085415" cy="50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Rounded Rectangle 130"/>
            <p:cNvSpPr/>
            <p:nvPr/>
          </p:nvSpPr>
          <p:spPr>
            <a:xfrm>
              <a:off x="3877930" y="6257493"/>
              <a:ext cx="1272292" cy="439142"/>
            </a:xfrm>
            <a:prstGeom prst="roundRect">
              <a:avLst/>
            </a:prstGeom>
            <a:solidFill>
              <a:srgbClr val="009900">
                <a:alpha val="4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</a:pPr>
              <a:endParaRPr lang="en-US" sz="14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132" name="Straight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4210156" y="5848816"/>
              <a:ext cx="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</p:cxnSp>
      </p:grpSp>
      <p:sp>
        <p:nvSpPr>
          <p:cNvPr id="133" name="Rounded Rectangle 132"/>
          <p:cNvSpPr/>
          <p:nvPr/>
        </p:nvSpPr>
        <p:spPr>
          <a:xfrm>
            <a:off x="4818530" y="3992471"/>
            <a:ext cx="1277470" cy="613954"/>
          </a:xfrm>
          <a:prstGeom prst="roundRect">
            <a:avLst/>
          </a:prstGeom>
          <a:solidFill>
            <a:srgbClr val="0099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316138" y="2379859"/>
            <a:ext cx="2844801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n-lt"/>
              </a:rPr>
              <a:t>Robust </a:t>
            </a:r>
            <a:r>
              <a:rPr lang="en-US" sz="3000" i="1" dirty="0" err="1" smtClean="0">
                <a:latin typeface="+mn-lt"/>
              </a:rPr>
              <a:t>P</a:t>
            </a:r>
            <a:r>
              <a:rPr lang="en-US" sz="3000" i="1" baseline="30000" dirty="0" err="1" smtClean="0">
                <a:latin typeface="+mn-lt"/>
              </a:rPr>
              <a:t>n</a:t>
            </a:r>
            <a:r>
              <a:rPr lang="en-US" sz="3000" dirty="0" smtClean="0">
                <a:latin typeface="+mn-lt"/>
              </a:rPr>
              <a:t> Potts</a:t>
            </a:r>
          </a:p>
          <a:p>
            <a:r>
              <a:rPr lang="en-US" sz="3000" dirty="0" err="1" smtClean="0">
                <a:latin typeface="+mn-lt"/>
              </a:rPr>
              <a:t>Kohli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i="1" dirty="0" smtClean="0">
                <a:latin typeface="+mn-lt"/>
              </a:rPr>
              <a:t>et al.</a:t>
            </a:r>
            <a:r>
              <a:rPr lang="en-US" sz="3000" dirty="0" smtClean="0">
                <a:latin typeface="+mn-lt"/>
              </a:rPr>
              <a:t> 2008</a:t>
            </a:r>
          </a:p>
        </p:txBody>
      </p:sp>
      <p:cxnSp>
        <p:nvCxnSpPr>
          <p:cNvPr id="135" name="Straight Arrow Connector 134"/>
          <p:cNvCxnSpPr/>
          <p:nvPr/>
        </p:nvCxnSpPr>
        <p:spPr bwMode="auto">
          <a:xfrm rot="5400000">
            <a:off x="5764839" y="3324139"/>
            <a:ext cx="556501" cy="5460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6" name="Arc 135"/>
          <p:cNvSpPr/>
          <p:nvPr/>
        </p:nvSpPr>
        <p:spPr bwMode="auto">
          <a:xfrm rot="10800000">
            <a:off x="3888248" y="2227245"/>
            <a:ext cx="498735" cy="410070"/>
          </a:xfrm>
          <a:prstGeom prst="arc">
            <a:avLst>
              <a:gd name="adj1" fmla="val 16200000"/>
              <a:gd name="adj2" fmla="val 5486646"/>
            </a:avLst>
          </a:prstGeom>
          <a:solidFill>
            <a:srgbClr val="009900">
              <a:alpha val="40000"/>
            </a:srgbClr>
          </a:solidFill>
          <a:ln w="571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Flowchart: Connector 250"/>
          <p:cNvSpPr>
            <a:spLocks noChangeAspect="1"/>
          </p:cNvSpPr>
          <p:nvPr/>
        </p:nvSpPr>
        <p:spPr>
          <a:xfrm>
            <a:off x="3938954" y="2332067"/>
            <a:ext cx="194988" cy="180681"/>
          </a:xfrm>
          <a:prstGeom prst="flowChartConnector">
            <a:avLst/>
          </a:prstGeom>
          <a:solidFill>
            <a:srgbClr val="FF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4"/>
          <p:cNvSpPr>
            <a:spLocks noChangeAspect="1"/>
          </p:cNvSpPr>
          <p:nvPr/>
        </p:nvSpPr>
        <p:spPr>
          <a:xfrm>
            <a:off x="3301783" y="171913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5"/>
          <p:cNvSpPr>
            <a:spLocks noChangeAspect="1"/>
          </p:cNvSpPr>
          <p:nvPr/>
        </p:nvSpPr>
        <p:spPr>
          <a:xfrm>
            <a:off x="4299070" y="381613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6"/>
          <p:cNvSpPr>
            <a:spLocks noChangeAspect="1"/>
          </p:cNvSpPr>
          <p:nvPr/>
        </p:nvSpPr>
        <p:spPr>
          <a:xfrm>
            <a:off x="3455212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7"/>
          <p:cNvSpPr>
            <a:spLocks noChangeAspect="1"/>
          </p:cNvSpPr>
          <p:nvPr/>
        </p:nvSpPr>
        <p:spPr>
          <a:xfrm>
            <a:off x="3608641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8"/>
          <p:cNvSpPr>
            <a:spLocks noChangeAspect="1"/>
          </p:cNvSpPr>
          <p:nvPr/>
        </p:nvSpPr>
        <p:spPr>
          <a:xfrm>
            <a:off x="3762069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1"/>
          <p:cNvSpPr>
            <a:spLocks noChangeAspect="1"/>
          </p:cNvSpPr>
          <p:nvPr/>
        </p:nvSpPr>
        <p:spPr>
          <a:xfrm>
            <a:off x="4201808" y="256188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2"/>
          <p:cNvSpPr>
            <a:spLocks noChangeAspect="1"/>
          </p:cNvSpPr>
          <p:nvPr/>
        </p:nvSpPr>
        <p:spPr>
          <a:xfrm>
            <a:off x="4299070" y="367229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13"/>
          <p:cNvSpPr>
            <a:spLocks noChangeAspect="1"/>
          </p:cNvSpPr>
          <p:nvPr/>
        </p:nvSpPr>
        <p:spPr>
          <a:xfrm>
            <a:off x="4488526" y="38121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"/>
          <p:cNvSpPr>
            <a:spLocks noChangeAspect="1"/>
          </p:cNvSpPr>
          <p:nvPr/>
        </p:nvSpPr>
        <p:spPr>
          <a:xfrm>
            <a:off x="4602915" y="36517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15"/>
          <p:cNvSpPr>
            <a:spLocks noChangeAspect="1"/>
          </p:cNvSpPr>
          <p:nvPr/>
        </p:nvSpPr>
        <p:spPr>
          <a:xfrm>
            <a:off x="4683051" y="380192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6"/>
          <p:cNvSpPr>
            <a:spLocks noChangeAspect="1"/>
          </p:cNvSpPr>
          <p:nvPr/>
        </p:nvSpPr>
        <p:spPr>
          <a:xfrm>
            <a:off x="4260713" y="3517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7"/>
          <p:cNvSpPr>
            <a:spLocks noChangeAspect="1"/>
          </p:cNvSpPr>
          <p:nvPr/>
        </p:nvSpPr>
        <p:spPr>
          <a:xfrm>
            <a:off x="4260713" y="335040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8"/>
          <p:cNvSpPr>
            <a:spLocks noChangeAspect="1"/>
          </p:cNvSpPr>
          <p:nvPr/>
        </p:nvSpPr>
        <p:spPr>
          <a:xfrm>
            <a:off x="4398799" y="34251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9"/>
          <p:cNvSpPr>
            <a:spLocks noChangeAspect="1"/>
          </p:cNvSpPr>
          <p:nvPr/>
        </p:nvSpPr>
        <p:spPr>
          <a:xfrm>
            <a:off x="4550989" y="348843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20"/>
          <p:cNvSpPr>
            <a:spLocks noChangeAspect="1"/>
          </p:cNvSpPr>
          <p:nvPr/>
        </p:nvSpPr>
        <p:spPr>
          <a:xfrm>
            <a:off x="4434753" y="36386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21"/>
          <p:cNvSpPr>
            <a:spLocks noChangeAspect="1"/>
          </p:cNvSpPr>
          <p:nvPr/>
        </p:nvSpPr>
        <p:spPr>
          <a:xfrm>
            <a:off x="4260713" y="32051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22"/>
          <p:cNvSpPr>
            <a:spLocks noChangeAspect="1"/>
          </p:cNvSpPr>
          <p:nvPr/>
        </p:nvSpPr>
        <p:spPr>
          <a:xfrm>
            <a:off x="4388525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23"/>
          <p:cNvSpPr>
            <a:spLocks noChangeAspect="1"/>
          </p:cNvSpPr>
          <p:nvPr/>
        </p:nvSpPr>
        <p:spPr>
          <a:xfrm>
            <a:off x="4529213" y="317637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24"/>
          <p:cNvSpPr>
            <a:spLocks noChangeAspect="1"/>
          </p:cNvSpPr>
          <p:nvPr/>
        </p:nvSpPr>
        <p:spPr>
          <a:xfrm>
            <a:off x="4529224" y="332901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25"/>
          <p:cNvSpPr>
            <a:spLocks noChangeAspect="1"/>
          </p:cNvSpPr>
          <p:nvPr/>
        </p:nvSpPr>
        <p:spPr>
          <a:xfrm>
            <a:off x="4222356" y="302677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26"/>
          <p:cNvSpPr>
            <a:spLocks noChangeAspect="1"/>
          </p:cNvSpPr>
          <p:nvPr/>
        </p:nvSpPr>
        <p:spPr>
          <a:xfrm>
            <a:off x="4222356" y="285992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27"/>
          <p:cNvSpPr>
            <a:spLocks noChangeAspect="1"/>
          </p:cNvSpPr>
          <p:nvPr/>
        </p:nvSpPr>
        <p:spPr>
          <a:xfrm>
            <a:off x="4360442" y="293468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28"/>
          <p:cNvSpPr>
            <a:spLocks noChangeAspect="1"/>
          </p:cNvSpPr>
          <p:nvPr/>
        </p:nvSpPr>
        <p:spPr>
          <a:xfrm>
            <a:off x="4501130" y="284390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29"/>
          <p:cNvSpPr>
            <a:spLocks noChangeAspect="1"/>
          </p:cNvSpPr>
          <p:nvPr/>
        </p:nvSpPr>
        <p:spPr>
          <a:xfrm>
            <a:off x="4513870" y="301256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30"/>
          <p:cNvSpPr>
            <a:spLocks noChangeAspect="1"/>
          </p:cNvSpPr>
          <p:nvPr/>
        </p:nvSpPr>
        <p:spPr>
          <a:xfrm>
            <a:off x="4222356" y="268589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31"/>
          <p:cNvSpPr>
            <a:spLocks noChangeAspect="1"/>
          </p:cNvSpPr>
          <p:nvPr/>
        </p:nvSpPr>
        <p:spPr>
          <a:xfrm>
            <a:off x="4364965" y="2656360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32"/>
          <p:cNvSpPr>
            <a:spLocks noChangeAspect="1"/>
          </p:cNvSpPr>
          <p:nvPr/>
        </p:nvSpPr>
        <p:spPr>
          <a:xfrm>
            <a:off x="4490856" y="267438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33"/>
          <p:cNvSpPr>
            <a:spLocks noChangeAspect="1"/>
          </p:cNvSpPr>
          <p:nvPr/>
        </p:nvSpPr>
        <p:spPr>
          <a:xfrm>
            <a:off x="4173725" y="23439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34"/>
          <p:cNvSpPr>
            <a:spLocks noChangeAspect="1"/>
          </p:cNvSpPr>
          <p:nvPr/>
        </p:nvSpPr>
        <p:spPr>
          <a:xfrm>
            <a:off x="4172496" y="2203565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35"/>
          <p:cNvSpPr>
            <a:spLocks noChangeAspect="1"/>
          </p:cNvSpPr>
          <p:nvPr/>
        </p:nvSpPr>
        <p:spPr>
          <a:xfrm>
            <a:off x="4452499" y="232335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36"/>
          <p:cNvSpPr>
            <a:spLocks noChangeAspect="1"/>
          </p:cNvSpPr>
          <p:nvPr/>
        </p:nvSpPr>
        <p:spPr>
          <a:xfrm>
            <a:off x="4487015" y="2484201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37"/>
          <p:cNvSpPr>
            <a:spLocks noChangeAspect="1"/>
          </p:cNvSpPr>
          <p:nvPr/>
        </p:nvSpPr>
        <p:spPr>
          <a:xfrm>
            <a:off x="4163451" y="2037607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38"/>
          <p:cNvSpPr>
            <a:spLocks noChangeAspect="1"/>
          </p:cNvSpPr>
          <p:nvPr/>
        </p:nvSpPr>
        <p:spPr>
          <a:xfrm>
            <a:off x="4458879" y="2153002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39"/>
          <p:cNvSpPr>
            <a:spLocks noChangeAspect="1"/>
          </p:cNvSpPr>
          <p:nvPr/>
        </p:nvSpPr>
        <p:spPr>
          <a:xfrm>
            <a:off x="4452499" y="2003478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40"/>
          <p:cNvSpPr>
            <a:spLocks noChangeAspect="1"/>
          </p:cNvSpPr>
          <p:nvPr/>
        </p:nvSpPr>
        <p:spPr>
          <a:xfrm>
            <a:off x="4667299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41"/>
          <p:cNvSpPr>
            <a:spLocks noChangeAspect="1"/>
          </p:cNvSpPr>
          <p:nvPr/>
        </p:nvSpPr>
        <p:spPr>
          <a:xfrm>
            <a:off x="4667299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42"/>
          <p:cNvSpPr>
            <a:spLocks noChangeAspect="1"/>
          </p:cNvSpPr>
          <p:nvPr/>
        </p:nvSpPr>
        <p:spPr>
          <a:xfrm>
            <a:off x="4897442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43"/>
          <p:cNvSpPr>
            <a:spLocks noChangeAspect="1"/>
          </p:cNvSpPr>
          <p:nvPr/>
        </p:nvSpPr>
        <p:spPr>
          <a:xfrm>
            <a:off x="4897442" y="259348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44"/>
          <p:cNvSpPr>
            <a:spLocks noChangeAspect="1"/>
          </p:cNvSpPr>
          <p:nvPr/>
        </p:nvSpPr>
        <p:spPr>
          <a:xfrm>
            <a:off x="5089228" y="23944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45"/>
          <p:cNvSpPr>
            <a:spLocks noChangeAspect="1"/>
          </p:cNvSpPr>
          <p:nvPr/>
        </p:nvSpPr>
        <p:spPr>
          <a:xfrm>
            <a:off x="5089228" y="260769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46"/>
          <p:cNvSpPr>
            <a:spLocks noChangeAspect="1"/>
          </p:cNvSpPr>
          <p:nvPr/>
        </p:nvSpPr>
        <p:spPr>
          <a:xfrm>
            <a:off x="5242657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Connector 47"/>
          <p:cNvSpPr>
            <a:spLocks noChangeAspect="1"/>
          </p:cNvSpPr>
          <p:nvPr/>
        </p:nvSpPr>
        <p:spPr>
          <a:xfrm>
            <a:off x="5242657" y="234468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48"/>
          <p:cNvSpPr>
            <a:spLocks noChangeAspect="1"/>
          </p:cNvSpPr>
          <p:nvPr/>
        </p:nvSpPr>
        <p:spPr>
          <a:xfrm>
            <a:off x="5434443" y="214564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Connector 49"/>
          <p:cNvSpPr>
            <a:spLocks noChangeAspect="1"/>
          </p:cNvSpPr>
          <p:nvPr/>
        </p:nvSpPr>
        <p:spPr>
          <a:xfrm>
            <a:off x="5434443" y="235890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50"/>
          <p:cNvSpPr>
            <a:spLocks noChangeAspect="1"/>
          </p:cNvSpPr>
          <p:nvPr/>
        </p:nvSpPr>
        <p:spPr>
          <a:xfrm>
            <a:off x="4897442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51"/>
          <p:cNvSpPr>
            <a:spLocks noChangeAspect="1"/>
          </p:cNvSpPr>
          <p:nvPr/>
        </p:nvSpPr>
        <p:spPr>
          <a:xfrm>
            <a:off x="4897442" y="300577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52"/>
          <p:cNvSpPr>
            <a:spLocks noChangeAspect="1"/>
          </p:cNvSpPr>
          <p:nvPr/>
        </p:nvSpPr>
        <p:spPr>
          <a:xfrm>
            <a:off x="5089228" y="280673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Connector 53"/>
          <p:cNvSpPr>
            <a:spLocks noChangeAspect="1"/>
          </p:cNvSpPr>
          <p:nvPr/>
        </p:nvSpPr>
        <p:spPr>
          <a:xfrm>
            <a:off x="5089228" y="30199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54"/>
          <p:cNvSpPr>
            <a:spLocks noChangeAspect="1"/>
          </p:cNvSpPr>
          <p:nvPr/>
        </p:nvSpPr>
        <p:spPr>
          <a:xfrm>
            <a:off x="5626229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Connector 55"/>
          <p:cNvSpPr>
            <a:spLocks noChangeAspect="1"/>
          </p:cNvSpPr>
          <p:nvPr/>
        </p:nvSpPr>
        <p:spPr>
          <a:xfrm>
            <a:off x="5626229" y="24868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56"/>
          <p:cNvSpPr>
            <a:spLocks noChangeAspect="1"/>
          </p:cNvSpPr>
          <p:nvPr/>
        </p:nvSpPr>
        <p:spPr>
          <a:xfrm>
            <a:off x="5818015" y="22878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57"/>
          <p:cNvSpPr>
            <a:spLocks noChangeAspect="1"/>
          </p:cNvSpPr>
          <p:nvPr/>
        </p:nvSpPr>
        <p:spPr>
          <a:xfrm>
            <a:off x="5818015" y="250107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58"/>
          <p:cNvSpPr>
            <a:spLocks noChangeAspect="1"/>
          </p:cNvSpPr>
          <p:nvPr/>
        </p:nvSpPr>
        <p:spPr>
          <a:xfrm>
            <a:off x="5089228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Connector 59"/>
          <p:cNvSpPr>
            <a:spLocks noChangeAspect="1"/>
          </p:cNvSpPr>
          <p:nvPr/>
        </p:nvSpPr>
        <p:spPr>
          <a:xfrm>
            <a:off x="5089228" y="19892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Connector 60"/>
          <p:cNvSpPr>
            <a:spLocks noChangeAspect="1"/>
          </p:cNvSpPr>
          <p:nvPr/>
        </p:nvSpPr>
        <p:spPr>
          <a:xfrm>
            <a:off x="5281014" y="179022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Connector 61"/>
          <p:cNvSpPr>
            <a:spLocks noChangeAspect="1"/>
          </p:cNvSpPr>
          <p:nvPr/>
        </p:nvSpPr>
        <p:spPr>
          <a:xfrm>
            <a:off x="5281014" y="200347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Connector 62"/>
          <p:cNvSpPr>
            <a:spLocks noChangeAspect="1"/>
          </p:cNvSpPr>
          <p:nvPr/>
        </p:nvSpPr>
        <p:spPr>
          <a:xfrm>
            <a:off x="4644285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lowchart: Connector 63"/>
          <p:cNvSpPr>
            <a:spLocks noChangeAspect="1"/>
          </p:cNvSpPr>
          <p:nvPr/>
        </p:nvSpPr>
        <p:spPr>
          <a:xfrm>
            <a:off x="4644285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lowchart: Connector 64"/>
          <p:cNvSpPr>
            <a:spLocks noChangeAspect="1"/>
          </p:cNvSpPr>
          <p:nvPr/>
        </p:nvSpPr>
        <p:spPr>
          <a:xfrm>
            <a:off x="4836071" y="164805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Connector 65"/>
          <p:cNvSpPr>
            <a:spLocks noChangeAspect="1"/>
          </p:cNvSpPr>
          <p:nvPr/>
        </p:nvSpPr>
        <p:spPr>
          <a:xfrm>
            <a:off x="4836071" y="186130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66"/>
          <p:cNvSpPr>
            <a:spLocks noChangeAspect="1"/>
          </p:cNvSpPr>
          <p:nvPr/>
        </p:nvSpPr>
        <p:spPr>
          <a:xfrm>
            <a:off x="5050871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Connector 67"/>
          <p:cNvSpPr>
            <a:spLocks noChangeAspect="1"/>
          </p:cNvSpPr>
          <p:nvPr/>
        </p:nvSpPr>
        <p:spPr>
          <a:xfrm>
            <a:off x="5050871" y="159829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Connector 68"/>
          <p:cNvSpPr>
            <a:spLocks noChangeAspect="1"/>
          </p:cNvSpPr>
          <p:nvPr/>
        </p:nvSpPr>
        <p:spPr>
          <a:xfrm>
            <a:off x="5242657" y="1399258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69"/>
          <p:cNvSpPr>
            <a:spLocks noChangeAspect="1"/>
          </p:cNvSpPr>
          <p:nvPr/>
        </p:nvSpPr>
        <p:spPr>
          <a:xfrm>
            <a:off x="5242657" y="161251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70"/>
          <p:cNvSpPr>
            <a:spLocks noChangeAspect="1"/>
          </p:cNvSpPr>
          <p:nvPr/>
        </p:nvSpPr>
        <p:spPr>
          <a:xfrm>
            <a:off x="5050871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71"/>
          <p:cNvSpPr>
            <a:spLocks noChangeAspect="1"/>
          </p:cNvSpPr>
          <p:nvPr/>
        </p:nvSpPr>
        <p:spPr>
          <a:xfrm>
            <a:off x="5050871" y="113624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72"/>
          <p:cNvSpPr>
            <a:spLocks noChangeAspect="1"/>
          </p:cNvSpPr>
          <p:nvPr/>
        </p:nvSpPr>
        <p:spPr>
          <a:xfrm>
            <a:off x="5242657" y="93720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73"/>
          <p:cNvSpPr>
            <a:spLocks noChangeAspect="1"/>
          </p:cNvSpPr>
          <p:nvPr/>
        </p:nvSpPr>
        <p:spPr>
          <a:xfrm>
            <a:off x="5242657" y="115046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74"/>
          <p:cNvSpPr>
            <a:spLocks noChangeAspect="1"/>
          </p:cNvSpPr>
          <p:nvPr/>
        </p:nvSpPr>
        <p:spPr>
          <a:xfrm>
            <a:off x="4644285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75"/>
          <p:cNvSpPr>
            <a:spLocks noChangeAspect="1"/>
          </p:cNvSpPr>
          <p:nvPr/>
        </p:nvSpPr>
        <p:spPr>
          <a:xfrm>
            <a:off x="4644285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76"/>
          <p:cNvSpPr>
            <a:spLocks noChangeAspect="1"/>
          </p:cNvSpPr>
          <p:nvPr/>
        </p:nvSpPr>
        <p:spPr>
          <a:xfrm>
            <a:off x="4836071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77"/>
          <p:cNvSpPr>
            <a:spLocks noChangeAspect="1"/>
          </p:cNvSpPr>
          <p:nvPr/>
        </p:nvSpPr>
        <p:spPr>
          <a:xfrm>
            <a:off x="4836071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78"/>
          <p:cNvSpPr>
            <a:spLocks noChangeAspect="1"/>
          </p:cNvSpPr>
          <p:nvPr/>
        </p:nvSpPr>
        <p:spPr>
          <a:xfrm>
            <a:off x="4260713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Connector 79"/>
          <p:cNvSpPr>
            <a:spLocks noChangeAspect="1"/>
          </p:cNvSpPr>
          <p:nvPr/>
        </p:nvSpPr>
        <p:spPr>
          <a:xfrm>
            <a:off x="4240165" y="14608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80"/>
          <p:cNvSpPr>
            <a:spLocks noChangeAspect="1"/>
          </p:cNvSpPr>
          <p:nvPr/>
        </p:nvSpPr>
        <p:spPr>
          <a:xfrm>
            <a:off x="4452499" y="129263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Connector 81"/>
          <p:cNvSpPr>
            <a:spLocks noChangeAspect="1"/>
          </p:cNvSpPr>
          <p:nvPr/>
        </p:nvSpPr>
        <p:spPr>
          <a:xfrm>
            <a:off x="4452499" y="146478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82"/>
          <p:cNvSpPr>
            <a:spLocks noChangeAspect="1"/>
          </p:cNvSpPr>
          <p:nvPr/>
        </p:nvSpPr>
        <p:spPr>
          <a:xfrm>
            <a:off x="4245370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Connector 83"/>
          <p:cNvSpPr>
            <a:spLocks noChangeAspect="1"/>
          </p:cNvSpPr>
          <p:nvPr/>
        </p:nvSpPr>
        <p:spPr>
          <a:xfrm>
            <a:off x="4245370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84"/>
          <p:cNvSpPr>
            <a:spLocks noChangeAspect="1"/>
          </p:cNvSpPr>
          <p:nvPr/>
        </p:nvSpPr>
        <p:spPr>
          <a:xfrm>
            <a:off x="4437156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Connector 85"/>
          <p:cNvSpPr>
            <a:spLocks noChangeAspect="1"/>
          </p:cNvSpPr>
          <p:nvPr/>
        </p:nvSpPr>
        <p:spPr>
          <a:xfrm>
            <a:off x="4437156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lowchart: Connector 86"/>
          <p:cNvSpPr>
            <a:spLocks noChangeAspect="1"/>
          </p:cNvSpPr>
          <p:nvPr/>
        </p:nvSpPr>
        <p:spPr>
          <a:xfrm>
            <a:off x="3861798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lowchart: Connector 87"/>
          <p:cNvSpPr>
            <a:spLocks noChangeAspect="1"/>
          </p:cNvSpPr>
          <p:nvPr/>
        </p:nvSpPr>
        <p:spPr>
          <a:xfrm>
            <a:off x="3861798" y="183287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Connector 88"/>
          <p:cNvSpPr>
            <a:spLocks noChangeAspect="1"/>
          </p:cNvSpPr>
          <p:nvPr/>
        </p:nvSpPr>
        <p:spPr>
          <a:xfrm>
            <a:off x="4053584" y="163383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lowchart: Connector 89"/>
          <p:cNvSpPr>
            <a:spLocks noChangeAspect="1"/>
          </p:cNvSpPr>
          <p:nvPr/>
        </p:nvSpPr>
        <p:spPr>
          <a:xfrm>
            <a:off x="4053584" y="184709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lowchart: Connector 90"/>
          <p:cNvSpPr>
            <a:spLocks noChangeAspect="1"/>
          </p:cNvSpPr>
          <p:nvPr/>
        </p:nvSpPr>
        <p:spPr>
          <a:xfrm>
            <a:off x="3800427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lowchart: Connector 91"/>
          <p:cNvSpPr>
            <a:spLocks noChangeAspect="1"/>
          </p:cNvSpPr>
          <p:nvPr/>
        </p:nvSpPr>
        <p:spPr>
          <a:xfrm>
            <a:off x="3800427" y="142058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Connector 92"/>
          <p:cNvSpPr>
            <a:spLocks noChangeAspect="1"/>
          </p:cNvSpPr>
          <p:nvPr/>
        </p:nvSpPr>
        <p:spPr>
          <a:xfrm>
            <a:off x="3992213" y="1221546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lowchart: Connector 93"/>
          <p:cNvSpPr>
            <a:spLocks noChangeAspect="1"/>
          </p:cNvSpPr>
          <p:nvPr/>
        </p:nvSpPr>
        <p:spPr>
          <a:xfrm>
            <a:off x="3992213" y="143480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Connector 94"/>
          <p:cNvSpPr>
            <a:spLocks noChangeAspect="1"/>
          </p:cNvSpPr>
          <p:nvPr/>
        </p:nvSpPr>
        <p:spPr>
          <a:xfrm>
            <a:off x="3685355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lowchart: Connector 95"/>
          <p:cNvSpPr>
            <a:spLocks noChangeAspect="1"/>
          </p:cNvSpPr>
          <p:nvPr/>
        </p:nvSpPr>
        <p:spPr>
          <a:xfrm>
            <a:off x="3685355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lowchart: Connector 96"/>
          <p:cNvSpPr>
            <a:spLocks noChangeAspect="1"/>
          </p:cNvSpPr>
          <p:nvPr/>
        </p:nvSpPr>
        <p:spPr>
          <a:xfrm>
            <a:off x="3877141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lowchart: Connector 97"/>
          <p:cNvSpPr>
            <a:spLocks noChangeAspect="1"/>
          </p:cNvSpPr>
          <p:nvPr/>
        </p:nvSpPr>
        <p:spPr>
          <a:xfrm>
            <a:off x="3877141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lowchart: Connector 98"/>
          <p:cNvSpPr>
            <a:spLocks noChangeAspect="1"/>
          </p:cNvSpPr>
          <p:nvPr/>
        </p:nvSpPr>
        <p:spPr>
          <a:xfrm>
            <a:off x="3263426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lowchart: Connector 99"/>
          <p:cNvSpPr>
            <a:spLocks noChangeAspect="1"/>
          </p:cNvSpPr>
          <p:nvPr/>
        </p:nvSpPr>
        <p:spPr>
          <a:xfrm>
            <a:off x="3263426" y="2735651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lowchart: Connector 100"/>
          <p:cNvSpPr>
            <a:spLocks noChangeAspect="1"/>
          </p:cNvSpPr>
          <p:nvPr/>
        </p:nvSpPr>
        <p:spPr>
          <a:xfrm>
            <a:off x="3455212" y="2536613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lowchart: Connector 101"/>
          <p:cNvSpPr>
            <a:spLocks noChangeAspect="1"/>
          </p:cNvSpPr>
          <p:nvPr/>
        </p:nvSpPr>
        <p:spPr>
          <a:xfrm>
            <a:off x="3455212" y="274986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lowchart: Connector 102"/>
          <p:cNvSpPr>
            <a:spLocks noChangeAspect="1"/>
          </p:cNvSpPr>
          <p:nvPr/>
        </p:nvSpPr>
        <p:spPr>
          <a:xfrm>
            <a:off x="3286440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lowchart: Connector 103"/>
          <p:cNvSpPr>
            <a:spLocks noChangeAspect="1"/>
          </p:cNvSpPr>
          <p:nvPr/>
        </p:nvSpPr>
        <p:spPr>
          <a:xfrm>
            <a:off x="3286440" y="2309142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lowchart: Connector 104"/>
          <p:cNvSpPr>
            <a:spLocks noChangeAspect="1"/>
          </p:cNvSpPr>
          <p:nvPr/>
        </p:nvSpPr>
        <p:spPr>
          <a:xfrm>
            <a:off x="3478226" y="2110105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lowchart: Connector 105"/>
          <p:cNvSpPr>
            <a:spLocks noChangeAspect="1"/>
          </p:cNvSpPr>
          <p:nvPr/>
        </p:nvSpPr>
        <p:spPr>
          <a:xfrm>
            <a:off x="3478226" y="232335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lowchart: Connector 106"/>
          <p:cNvSpPr>
            <a:spLocks noChangeAspect="1"/>
          </p:cNvSpPr>
          <p:nvPr/>
        </p:nvSpPr>
        <p:spPr>
          <a:xfrm>
            <a:off x="4091941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lowchart: Connector 107"/>
          <p:cNvSpPr>
            <a:spLocks noChangeAspect="1"/>
          </p:cNvSpPr>
          <p:nvPr/>
        </p:nvSpPr>
        <p:spPr>
          <a:xfrm>
            <a:off x="4091941" y="1029617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lowchart: Connector 108"/>
          <p:cNvSpPr>
            <a:spLocks noChangeAspect="1"/>
          </p:cNvSpPr>
          <p:nvPr/>
        </p:nvSpPr>
        <p:spPr>
          <a:xfrm>
            <a:off x="4283727" y="830580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lowchart: Connector 109"/>
          <p:cNvSpPr>
            <a:spLocks noChangeAspect="1"/>
          </p:cNvSpPr>
          <p:nvPr/>
        </p:nvSpPr>
        <p:spPr>
          <a:xfrm>
            <a:off x="4283727" y="1043834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lowchart: Connector 110"/>
          <p:cNvSpPr>
            <a:spLocks noChangeAspect="1"/>
          </p:cNvSpPr>
          <p:nvPr/>
        </p:nvSpPr>
        <p:spPr>
          <a:xfrm>
            <a:off x="4324896" y="236623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lowchart: Connector 111"/>
          <p:cNvSpPr>
            <a:spLocks noChangeAspect="1"/>
          </p:cNvSpPr>
          <p:nvPr/>
        </p:nvSpPr>
        <p:spPr>
          <a:xfrm>
            <a:off x="4312912" y="2056309"/>
            <a:ext cx="92057" cy="85302"/>
          </a:xfrm>
          <a:prstGeom prst="flowChartConnector">
            <a:avLst/>
          </a:prstGeom>
          <a:solidFill>
            <a:srgbClr val="0099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611" y="2442529"/>
            <a:ext cx="192820" cy="184145"/>
          </a:xfrm>
          <a:prstGeom prst="ellipse">
            <a:avLst/>
          </a:prstGeom>
          <a:solidFill>
            <a:srgbClr val="009900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6774" y="2867805"/>
            <a:ext cx="574301" cy="55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Flowchart: Connector 127"/>
          <p:cNvSpPr>
            <a:spLocks noChangeAspect="1"/>
          </p:cNvSpPr>
          <p:nvPr/>
        </p:nvSpPr>
        <p:spPr>
          <a:xfrm>
            <a:off x="3873040" y="2229029"/>
            <a:ext cx="92057" cy="85302"/>
          </a:xfrm>
          <a:prstGeom prst="flowChartConnector">
            <a:avLst/>
          </a:prstGeom>
          <a:solidFill>
            <a:srgbClr val="000000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46"/>
          <p:cNvSpPr/>
          <p:nvPr/>
        </p:nvSpPr>
        <p:spPr>
          <a:xfrm>
            <a:off x="4152696" y="2007279"/>
            <a:ext cx="477431" cy="1002418"/>
          </a:xfrm>
          <a:prstGeom prst="roundRect">
            <a:avLst/>
          </a:prstGeom>
          <a:solidFill>
            <a:srgbClr val="009900">
              <a:alpha val="40000"/>
            </a:srgbClr>
          </a:solidFill>
          <a:ln w="28575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Analysis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3-D Point Cloud Classification</a:t>
            </a:r>
            <a:endParaRPr lang="en-US" dirty="0" smtClean="0"/>
          </a:p>
          <a:p>
            <a:r>
              <a:rPr lang="en-US" dirty="0" smtClean="0"/>
              <a:t>Geometry Surface Estimation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604" y="2175701"/>
            <a:ext cx="4697412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Field Description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Nodes</a:t>
            </a:r>
            <a:r>
              <a:rPr lang="en-US" dirty="0" smtClean="0"/>
              <a:t>:	3-D points</a:t>
            </a:r>
          </a:p>
          <a:p>
            <a:r>
              <a:rPr lang="en-US" b="1" dirty="0" smtClean="0"/>
              <a:t>Edges</a:t>
            </a:r>
            <a:r>
              <a:rPr lang="en-US" dirty="0" smtClean="0"/>
              <a:t>:	5-Nearest Neighbors</a:t>
            </a:r>
          </a:p>
          <a:p>
            <a:r>
              <a:rPr lang="en-US" b="1" dirty="0" smtClean="0"/>
              <a:t>Cliques</a:t>
            </a:r>
            <a:r>
              <a:rPr lang="en-US" dirty="0" smtClean="0"/>
              <a:t>:   Two K-means segmentations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Features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06948" y="4818250"/>
            <a:ext cx="791232" cy="696027"/>
            <a:chOff x="1794" y="1395"/>
            <a:chExt cx="337" cy="323"/>
          </a:xfrm>
        </p:grpSpPr>
        <p:sp>
          <p:nvSpPr>
            <p:cNvPr id="24624" name="Oval 5"/>
            <p:cNvSpPr>
              <a:spLocks noChangeArrowheads="1"/>
            </p:cNvSpPr>
            <p:nvPr/>
          </p:nvSpPr>
          <p:spPr bwMode="auto">
            <a:xfrm>
              <a:off x="1794" y="1395"/>
              <a:ext cx="337" cy="323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6"/>
            <p:cNvSpPr>
              <a:spLocks noChangeArrowheads="1"/>
            </p:cNvSpPr>
            <p:nvPr/>
          </p:nvSpPr>
          <p:spPr bwMode="auto">
            <a:xfrm>
              <a:off x="1928" y="1545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7"/>
            <p:cNvSpPr>
              <a:spLocks noChangeArrowheads="1"/>
            </p:cNvSpPr>
            <p:nvPr/>
          </p:nvSpPr>
          <p:spPr bwMode="auto">
            <a:xfrm>
              <a:off x="1838" y="1610"/>
              <a:ext cx="45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Oval 8"/>
            <p:cNvSpPr>
              <a:spLocks noChangeArrowheads="1"/>
            </p:cNvSpPr>
            <p:nvPr/>
          </p:nvSpPr>
          <p:spPr bwMode="auto">
            <a:xfrm>
              <a:off x="2018" y="1610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9"/>
            <p:cNvSpPr>
              <a:spLocks noChangeArrowheads="1"/>
            </p:cNvSpPr>
            <p:nvPr/>
          </p:nvSpPr>
          <p:spPr bwMode="auto">
            <a:xfrm>
              <a:off x="1861" y="1481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Oval 10"/>
            <p:cNvSpPr>
              <a:spLocks noChangeArrowheads="1"/>
            </p:cNvSpPr>
            <p:nvPr/>
          </p:nvSpPr>
          <p:spPr bwMode="auto">
            <a:xfrm>
              <a:off x="1951" y="1653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Oval 11"/>
            <p:cNvSpPr>
              <a:spLocks noChangeArrowheads="1"/>
            </p:cNvSpPr>
            <p:nvPr/>
          </p:nvSpPr>
          <p:spPr bwMode="auto">
            <a:xfrm>
              <a:off x="2018" y="1481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Oval 12"/>
            <p:cNvSpPr>
              <a:spLocks noChangeArrowheads="1"/>
            </p:cNvSpPr>
            <p:nvPr/>
          </p:nvSpPr>
          <p:spPr bwMode="auto">
            <a:xfrm>
              <a:off x="1928" y="1417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Oval 13"/>
            <p:cNvSpPr>
              <a:spLocks noChangeArrowheads="1"/>
            </p:cNvSpPr>
            <p:nvPr/>
          </p:nvSpPr>
          <p:spPr bwMode="auto">
            <a:xfrm>
              <a:off x="1794" y="1545"/>
              <a:ext cx="337" cy="4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1" name="Group 16"/>
          <p:cNvGrpSpPr>
            <a:grpSpLocks/>
          </p:cNvGrpSpPr>
          <p:nvPr/>
        </p:nvGrpSpPr>
        <p:grpSpPr bwMode="auto">
          <a:xfrm>
            <a:off x="550753" y="5718945"/>
            <a:ext cx="1655105" cy="475101"/>
            <a:chOff x="2595" y="1381"/>
            <a:chExt cx="835" cy="258"/>
          </a:xfrm>
        </p:grpSpPr>
        <p:sp>
          <p:nvSpPr>
            <p:cNvPr id="24610" name="AutoShape 17"/>
            <p:cNvSpPr>
              <a:spLocks noChangeArrowheads="1"/>
            </p:cNvSpPr>
            <p:nvPr/>
          </p:nvSpPr>
          <p:spPr bwMode="auto">
            <a:xfrm>
              <a:off x="2617" y="1381"/>
              <a:ext cx="813" cy="258"/>
            </a:xfrm>
            <a:prstGeom prst="cube">
              <a:avLst>
                <a:gd name="adj" fmla="val 59296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18"/>
            <p:cNvSpPr>
              <a:spLocks noChangeArrowheads="1"/>
            </p:cNvSpPr>
            <p:nvPr/>
          </p:nvSpPr>
          <p:spPr bwMode="auto">
            <a:xfrm>
              <a:off x="2865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19"/>
            <p:cNvSpPr>
              <a:spLocks noChangeArrowheads="1"/>
            </p:cNvSpPr>
            <p:nvPr/>
          </p:nvSpPr>
          <p:spPr bwMode="auto">
            <a:xfrm>
              <a:off x="2843" y="1445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20"/>
            <p:cNvSpPr>
              <a:spLocks noChangeArrowheads="1"/>
            </p:cNvSpPr>
            <p:nvPr/>
          </p:nvSpPr>
          <p:spPr bwMode="auto">
            <a:xfrm>
              <a:off x="3136" y="1510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21"/>
            <p:cNvSpPr>
              <a:spLocks noChangeArrowheads="1"/>
            </p:cNvSpPr>
            <p:nvPr/>
          </p:nvSpPr>
          <p:spPr bwMode="auto">
            <a:xfrm>
              <a:off x="3363" y="146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22"/>
            <p:cNvSpPr>
              <a:spLocks noChangeArrowheads="1"/>
            </p:cNvSpPr>
            <p:nvPr/>
          </p:nvSpPr>
          <p:spPr bwMode="auto">
            <a:xfrm>
              <a:off x="2707" y="1488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23"/>
            <p:cNvSpPr>
              <a:spLocks noChangeArrowheads="1"/>
            </p:cNvSpPr>
            <p:nvPr/>
          </p:nvSpPr>
          <p:spPr bwMode="auto">
            <a:xfrm>
              <a:off x="3272" y="1445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24"/>
            <p:cNvSpPr>
              <a:spLocks noChangeArrowheads="1"/>
            </p:cNvSpPr>
            <p:nvPr/>
          </p:nvSpPr>
          <p:spPr bwMode="auto">
            <a:xfrm>
              <a:off x="3295" y="1510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5"/>
            <p:cNvSpPr>
              <a:spLocks noChangeArrowheads="1"/>
            </p:cNvSpPr>
            <p:nvPr/>
          </p:nvSpPr>
          <p:spPr bwMode="auto">
            <a:xfrm>
              <a:off x="2776" y="1403"/>
              <a:ext cx="45" cy="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26"/>
            <p:cNvSpPr>
              <a:spLocks noChangeArrowheads="1"/>
            </p:cNvSpPr>
            <p:nvPr/>
          </p:nvSpPr>
          <p:spPr bwMode="auto">
            <a:xfrm>
              <a:off x="3136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27"/>
            <p:cNvSpPr>
              <a:spLocks noChangeArrowheads="1"/>
            </p:cNvSpPr>
            <p:nvPr/>
          </p:nvSpPr>
          <p:spPr bwMode="auto">
            <a:xfrm>
              <a:off x="2640" y="157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Line 28"/>
            <p:cNvSpPr>
              <a:spLocks noChangeShapeType="1"/>
            </p:cNvSpPr>
            <p:nvPr/>
          </p:nvSpPr>
          <p:spPr bwMode="auto">
            <a:xfrm flipV="1">
              <a:off x="2595" y="1532"/>
              <a:ext cx="1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29"/>
            <p:cNvSpPr>
              <a:spLocks noChangeShapeType="1"/>
            </p:cNvSpPr>
            <p:nvPr/>
          </p:nvSpPr>
          <p:spPr bwMode="auto">
            <a:xfrm flipH="1">
              <a:off x="2797" y="1510"/>
              <a:ext cx="272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30"/>
            <p:cNvSpPr>
              <a:spLocks noChangeShapeType="1"/>
            </p:cNvSpPr>
            <p:nvPr/>
          </p:nvSpPr>
          <p:spPr bwMode="auto">
            <a:xfrm flipV="1">
              <a:off x="3066" y="1408"/>
              <a:ext cx="135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2" name="Group 36"/>
          <p:cNvGrpSpPr>
            <a:grpSpLocks/>
          </p:cNvGrpSpPr>
          <p:nvPr/>
        </p:nvGrpSpPr>
        <p:grpSpPr bwMode="auto">
          <a:xfrm>
            <a:off x="1501720" y="4663100"/>
            <a:ext cx="1460913" cy="846411"/>
            <a:chOff x="3700" y="1334"/>
            <a:chExt cx="681" cy="430"/>
          </a:xfrm>
        </p:grpSpPr>
        <p:grpSp>
          <p:nvGrpSpPr>
            <p:cNvPr id="24593" name="Group 37"/>
            <p:cNvGrpSpPr>
              <a:grpSpLocks/>
            </p:cNvGrpSpPr>
            <p:nvPr/>
          </p:nvGrpSpPr>
          <p:grpSpPr bwMode="auto">
            <a:xfrm>
              <a:off x="3700" y="1391"/>
              <a:ext cx="681" cy="369"/>
              <a:chOff x="1742" y="1056"/>
              <a:chExt cx="1536" cy="816"/>
            </a:xfrm>
          </p:grpSpPr>
          <p:sp>
            <p:nvSpPr>
              <p:cNvPr id="24597" name="AutoShape 38"/>
              <p:cNvSpPr>
                <a:spLocks noChangeArrowheads="1"/>
              </p:cNvSpPr>
              <p:nvPr/>
            </p:nvSpPr>
            <p:spPr bwMode="auto">
              <a:xfrm rot="3098893">
                <a:off x="2342" y="690"/>
                <a:ext cx="336" cy="1536"/>
              </a:xfrm>
              <a:prstGeom prst="can">
                <a:avLst>
                  <a:gd name="adj" fmla="val 114286"/>
                </a:avLst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3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40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41"/>
              <p:cNvSpPr>
                <a:spLocks noChangeArrowheads="1"/>
              </p:cNvSpPr>
              <p:nvPr/>
            </p:nvSpPr>
            <p:spPr bwMode="auto">
              <a:xfrm>
                <a:off x="2064" y="16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42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Oval 4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Oval 4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Oval 45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Oval 46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Oval 4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Oval 48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Oval 49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Oval 50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4" name="Line 51"/>
            <p:cNvSpPr>
              <a:spLocks noChangeShapeType="1"/>
            </p:cNvSpPr>
            <p:nvPr/>
          </p:nvSpPr>
          <p:spPr bwMode="auto">
            <a:xfrm rot="21491453" flipV="1">
              <a:off x="3722" y="1334"/>
              <a:ext cx="467" cy="3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53"/>
            <p:cNvSpPr>
              <a:spLocks noChangeShapeType="1"/>
            </p:cNvSpPr>
            <p:nvPr/>
          </p:nvSpPr>
          <p:spPr bwMode="auto">
            <a:xfrm rot="1754429" flipV="1">
              <a:off x="4232" y="1376"/>
              <a:ext cx="86" cy="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54"/>
            <p:cNvSpPr>
              <a:spLocks noChangeShapeType="1"/>
            </p:cNvSpPr>
            <p:nvPr/>
          </p:nvSpPr>
          <p:spPr bwMode="auto">
            <a:xfrm>
              <a:off x="4232" y="1398"/>
              <a:ext cx="42" cy="6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63"/>
          <p:cNvGrpSpPr>
            <a:grpSpLocks/>
          </p:cNvGrpSpPr>
          <p:nvPr/>
        </p:nvGrpSpPr>
        <p:grpSpPr bwMode="auto">
          <a:xfrm>
            <a:off x="3784821" y="4545270"/>
            <a:ext cx="2805175" cy="1619544"/>
            <a:chOff x="4038600" y="3886200"/>
            <a:chExt cx="4085542" cy="2133600"/>
          </a:xfrm>
        </p:grpSpPr>
        <p:sp>
          <p:nvSpPr>
            <p:cNvPr id="58" name="Arc 57"/>
            <p:cNvSpPr/>
            <p:nvPr/>
          </p:nvSpPr>
          <p:spPr bwMode="auto">
            <a:xfrm>
              <a:off x="4302418" y="4571547"/>
              <a:ext cx="1676327" cy="1220331"/>
            </a:xfrm>
            <a:prstGeom prst="arc">
              <a:avLst>
                <a:gd name="adj1" fmla="val 12201339"/>
                <a:gd name="adj2" fmla="val 744485"/>
              </a:avLst>
            </a:prstGeom>
            <a:solidFill>
              <a:schemeClr val="bg1"/>
            </a:solidFill>
            <a:ln w="28575" cap="flat" cmpd="sng" algn="ctr">
              <a:solidFill>
                <a:srgbClr val="A5243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4588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3544094" y="5142706"/>
              <a:ext cx="17526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589" name="Straight Connector 20"/>
            <p:cNvCxnSpPr>
              <a:cxnSpLocks noChangeShapeType="1"/>
            </p:cNvCxnSpPr>
            <p:nvPr/>
          </p:nvCxnSpPr>
          <p:spPr bwMode="auto">
            <a:xfrm flipV="1">
              <a:off x="4419600" y="4648200"/>
              <a:ext cx="3048000" cy="137160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sp>
          <p:nvSpPr>
            <p:cNvPr id="24590" name="TextBox 65"/>
            <p:cNvSpPr txBox="1">
              <a:spLocks noChangeArrowheads="1"/>
            </p:cNvSpPr>
            <p:nvPr/>
          </p:nvSpPr>
          <p:spPr bwMode="auto">
            <a:xfrm>
              <a:off x="4038600" y="3886200"/>
              <a:ext cx="1720507" cy="48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+mn-lt"/>
                </a:rPr>
                <a:t>[0,0,1]</a:t>
              </a:r>
            </a:p>
          </p:txBody>
        </p:sp>
        <p:sp>
          <p:nvSpPr>
            <p:cNvPr id="24591" name="TextBox 66"/>
            <p:cNvSpPr txBox="1">
              <a:spLocks noChangeArrowheads="1"/>
            </p:cNvSpPr>
            <p:nvPr/>
          </p:nvSpPr>
          <p:spPr bwMode="auto">
            <a:xfrm>
              <a:off x="6356115" y="4239243"/>
              <a:ext cx="1768027" cy="48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+mn-lt"/>
                </a:rPr>
                <a:t>normal</a:t>
              </a:r>
            </a:p>
          </p:txBody>
        </p:sp>
        <p:sp>
          <p:nvSpPr>
            <p:cNvPr id="24592" name="TextBox 67"/>
            <p:cNvSpPr txBox="1">
              <a:spLocks noChangeArrowheads="1"/>
            </p:cNvSpPr>
            <p:nvPr/>
          </p:nvSpPr>
          <p:spPr bwMode="auto">
            <a:xfrm>
              <a:off x="5257800" y="4087148"/>
              <a:ext cx="1142999" cy="6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400" dirty="0">
                  <a:latin typeface="+mn-lt"/>
                </a:rPr>
                <a:t>θ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14352" y="4934025"/>
            <a:ext cx="1724025" cy="1136650"/>
            <a:chOff x="6283325" y="5238750"/>
            <a:chExt cx="1724025" cy="1136650"/>
          </a:xfrm>
        </p:grpSpPr>
        <p:sp>
          <p:nvSpPr>
            <p:cNvPr id="65" name="Parallelogram 64"/>
            <p:cNvSpPr/>
            <p:nvPr/>
          </p:nvSpPr>
          <p:spPr>
            <a:xfrm>
              <a:off x="6283325" y="5708650"/>
              <a:ext cx="1724025" cy="666750"/>
            </a:xfrm>
            <a:prstGeom prst="parallelogram">
              <a:avLst>
                <a:gd name="adj" fmla="val 86449"/>
              </a:avLst>
            </a:prstGeom>
            <a:solidFill>
              <a:srgbClr val="FF9900"/>
            </a:solidFill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080250" y="5238750"/>
              <a:ext cx="195263" cy="195263"/>
            </a:xfrm>
            <a:prstGeom prst="ellipse">
              <a:avLst/>
            </a:prstGeom>
            <a:solidFill>
              <a:schemeClr val="tx1"/>
            </a:solidFill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C0000"/>
                </a:buClr>
                <a:buSzPct val="80000"/>
                <a:defRPr/>
              </a:pPr>
              <a:endParaRPr lang="en-US" sz="14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4586" name="Straight Connector 67"/>
            <p:cNvCxnSpPr>
              <a:cxnSpLocks noChangeShapeType="1"/>
              <a:stCxn id="66" idx="4"/>
            </p:cNvCxnSpPr>
            <p:nvPr/>
          </p:nvCxnSpPr>
          <p:spPr bwMode="auto">
            <a:xfrm rot="16200000" flipH="1">
              <a:off x="6868319" y="5744369"/>
              <a:ext cx="627062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pic>
        <p:nvPicPr>
          <p:cNvPr id="57" name="Picture 56" descr="clusters_part2_ak_cropp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779" y="2440303"/>
            <a:ext cx="4369517" cy="200724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36750" y="6286500"/>
            <a:ext cx="18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Local shape</a:t>
            </a:r>
            <a:endParaRPr lang="en-US" sz="24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91475" y="6291775"/>
            <a:ext cx="18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Orientation</a:t>
            </a:r>
            <a:endParaRPr lang="en-US" sz="24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75650" y="6312225"/>
            <a:ext cx="18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Elevation</a:t>
            </a:r>
            <a:endParaRPr lang="en-US" sz="2400" dirty="0">
              <a:latin typeface="+mn-lt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6524" y="6001887"/>
            <a:ext cx="18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Parametric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092" y="6016152"/>
            <a:ext cx="357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Functional </a:t>
            </a:r>
            <a:r>
              <a:rPr lang="en-US" sz="2800" dirty="0" smtClean="0">
                <a:latin typeface="+mn-lt"/>
              </a:rPr>
              <a:t>(this work)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7" descr="part2_a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1"/>
            <a:ext cx="9144000" cy="47910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201" y="3441700"/>
            <a:ext cx="3886199" cy="920749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 descr="part2_a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613"/>
            <a:ext cx="9144000" cy="47434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" y="3289300"/>
            <a:ext cx="4572000" cy="1073149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1" y="2400299"/>
            <a:ext cx="634999" cy="673101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524" y="6001887"/>
            <a:ext cx="18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Parametric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092" y="6016152"/>
            <a:ext cx="357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Functional </a:t>
            </a:r>
            <a:r>
              <a:rPr lang="en-US" sz="2800" dirty="0" smtClean="0">
                <a:latin typeface="+mn-lt"/>
              </a:rPr>
              <a:t>(this work)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 descr="part2_a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288"/>
            <a:ext cx="9144000" cy="47533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38300" y="3302000"/>
            <a:ext cx="2120900" cy="1060449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467100"/>
            <a:ext cx="1244600" cy="730249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524" y="6001887"/>
            <a:ext cx="18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Parametric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092" y="6016152"/>
            <a:ext cx="357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Functional </a:t>
            </a:r>
            <a:r>
              <a:rPr lang="en-US" sz="2800" dirty="0" smtClean="0">
                <a:latin typeface="+mn-lt"/>
              </a:rPr>
              <a:t>(this work)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Quantitative Results (1.2 M pts)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Macro* AP: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12527" y="986016"/>
            <a:ext cx="381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727" y="855027"/>
            <a:ext cx="290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Parametric 64.3%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73532" y="982858"/>
            <a:ext cx="381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2285" y="860179"/>
            <a:ext cx="294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Functional 71.5%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0" y="3786602"/>
          <a:ext cx="9144000" cy="29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0" y="1248054"/>
          <a:ext cx="9144000" cy="287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14776" y="2238696"/>
            <a:ext cx="101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+24%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7947" y="4073666"/>
            <a:ext cx="95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+5%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7501" y="2844667"/>
            <a:ext cx="95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+4%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3332" y="1604059"/>
            <a:ext cx="95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+3%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2639" y="4449948"/>
            <a:ext cx="95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-1%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 flipH="1" flipV="1">
            <a:off x="692332" y="4023360"/>
            <a:ext cx="4206240" cy="0"/>
          </a:xfrm>
          <a:prstGeom prst="line">
            <a:avLst/>
          </a:prstGeom>
          <a:noFill/>
          <a:ln w="9525" cap="flat" cmpd="sng" algn="ctr">
            <a:solidFill>
              <a:srgbClr val="000000">
                <a:alpha val="40000"/>
              </a:srgb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3860075" y="2923903"/>
            <a:ext cx="1989909" cy="0"/>
          </a:xfrm>
          <a:prstGeom prst="line">
            <a:avLst/>
          </a:prstGeom>
          <a:noFill/>
          <a:ln w="9525" cap="flat" cmpd="sng" algn="ctr">
            <a:solidFill>
              <a:srgbClr val="000000">
                <a:alpha val="40000"/>
              </a:srgb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4828903" y="4032068"/>
            <a:ext cx="4206240" cy="0"/>
          </a:xfrm>
          <a:prstGeom prst="line">
            <a:avLst/>
          </a:prstGeom>
          <a:noFill/>
          <a:ln w="9525" cap="flat" cmpd="sng" algn="ctr">
            <a:solidFill>
              <a:srgbClr val="000000">
                <a:alpha val="40000"/>
              </a:srgb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4110446" y="5325290"/>
            <a:ext cx="1506580" cy="0"/>
          </a:xfrm>
          <a:prstGeom prst="line">
            <a:avLst/>
          </a:prstGeom>
          <a:noFill/>
          <a:ln w="9525" cap="flat" cmpd="sng" algn="ctr">
            <a:solidFill>
              <a:srgbClr val="000000">
                <a:alpha val="40000"/>
              </a:srgb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Analysis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 Point Cloud Classification</a:t>
            </a:r>
          </a:p>
          <a:p>
            <a:r>
              <a:rPr lang="en-US" b="1" dirty="0" smtClean="0"/>
              <a:t>Geometry Surface Estimation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259" y="2436305"/>
            <a:ext cx="445452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Improving </a:t>
            </a:r>
            <a:r>
              <a:rPr lang="en-US" dirty="0" err="1" smtClean="0"/>
              <a:t>CRF</a:t>
            </a:r>
            <a:r>
              <a:rPr lang="en-US" dirty="0" smtClean="0"/>
              <a:t> Learning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2037814" y="718447"/>
            <a:ext cx="4676498" cy="2795454"/>
            <a:chOff x="1524000" y="3252788"/>
            <a:chExt cx="5435600" cy="2895600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930275" y="3998913"/>
              <a:ext cx="2736850" cy="1244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1524000" y="3938588"/>
              <a:ext cx="2743200" cy="2209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1981200" y="4776788"/>
              <a:ext cx="3505200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2197100" y="5595938"/>
              <a:ext cx="4762500" cy="152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0800000" flipV="1">
              <a:off x="4114800" y="4243388"/>
              <a:ext cx="2743200" cy="1752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rot="5400000">
              <a:off x="4800600" y="3862388"/>
              <a:ext cx="259080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1409700" y="3671888"/>
              <a:ext cx="1219200" cy="53340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286000" y="4548188"/>
              <a:ext cx="762000" cy="60960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971800" y="5081588"/>
              <a:ext cx="1447800" cy="60960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343400" y="5691188"/>
              <a:ext cx="304800" cy="158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 flipV="1">
              <a:off x="4648200" y="4776788"/>
              <a:ext cx="1371600" cy="91440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5715000" y="3633788"/>
              <a:ext cx="1447800" cy="83820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6032500" y="4046538"/>
              <a:ext cx="609600" cy="38100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9" name="Rounded Rectangle 18"/>
          <p:cNvSpPr/>
          <p:nvPr/>
        </p:nvSpPr>
        <p:spPr>
          <a:xfrm>
            <a:off x="561705" y="3687845"/>
            <a:ext cx="3335529" cy="544526"/>
          </a:xfrm>
          <a:prstGeom prst="round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r>
              <a:rPr lang="en-US" sz="2600" b="1" kern="0" dirty="0" smtClean="0">
                <a:latin typeface="+mn-lt"/>
              </a:rPr>
              <a:t>Gradient descent (w)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69271" y="3672111"/>
            <a:ext cx="2521909" cy="585531"/>
          </a:xfrm>
          <a:prstGeom prst="round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r>
              <a:rPr lang="en-US" sz="2600" b="1" kern="0" dirty="0" smtClean="0">
                <a:latin typeface="+mn-lt"/>
              </a:rPr>
              <a:t>“Boosting” (h)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4" y="5042260"/>
            <a:ext cx="8530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009900"/>
                </a:solidFill>
                <a:latin typeface="+mj-lt"/>
              </a:rPr>
              <a:t>+</a:t>
            </a:r>
            <a:r>
              <a:rPr lang="en-US" sz="3000" dirty="0" smtClean="0">
                <a:latin typeface="+mj-lt"/>
              </a:rPr>
              <a:t> Better learn models with </a:t>
            </a:r>
            <a:r>
              <a:rPr lang="en-US" sz="3000" b="1" dirty="0" smtClean="0">
                <a:latin typeface="+mj-lt"/>
              </a:rPr>
              <a:t>high-order</a:t>
            </a:r>
            <a:r>
              <a:rPr lang="en-US" sz="3000" dirty="0" smtClean="0">
                <a:latin typeface="+mj-lt"/>
              </a:rPr>
              <a:t> interactions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9900"/>
                </a:solidFill>
                <a:latin typeface="+mj-lt"/>
              </a:rPr>
              <a:t>+</a:t>
            </a:r>
            <a:r>
              <a:rPr lang="en-US" sz="3000" dirty="0" smtClean="0">
                <a:latin typeface="+mj-lt"/>
              </a:rPr>
              <a:t> Efficiently handle </a:t>
            </a:r>
            <a:r>
              <a:rPr lang="en-US" sz="3000" b="1" dirty="0" smtClean="0">
                <a:latin typeface="+mj-lt"/>
              </a:rPr>
              <a:t>large</a:t>
            </a:r>
            <a:r>
              <a:rPr lang="en-US" sz="3000" dirty="0" smtClean="0">
                <a:latin typeface="+mj-lt"/>
              </a:rPr>
              <a:t> data &amp; feature sets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9900"/>
                </a:solidFill>
                <a:latin typeface="+mj-lt"/>
              </a:rPr>
              <a:t>+</a:t>
            </a:r>
            <a:r>
              <a:rPr lang="en-US" sz="3000" dirty="0" smtClean="0">
                <a:latin typeface="+mj-lt"/>
              </a:rPr>
              <a:t> Enable </a:t>
            </a:r>
            <a:r>
              <a:rPr lang="en-US" sz="3000" b="1" dirty="0" smtClean="0">
                <a:latin typeface="+mj-lt"/>
              </a:rPr>
              <a:t>non-linear</a:t>
            </a:r>
            <a:r>
              <a:rPr lang="en-US" sz="3000" dirty="0" smtClean="0">
                <a:latin typeface="+mj-lt"/>
              </a:rPr>
              <a:t> clique potentials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075616" y="3610810"/>
            <a:ext cx="1410788" cy="733663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lvl="1"/>
            <a:endParaRPr lang="en-US" sz="1800" b="1" dirty="0" smtClean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907864" y="4378234"/>
            <a:ext cx="6870474" cy="637903"/>
          </a:xfrm>
        </p:spPr>
        <p:txBody>
          <a:bodyPr/>
          <a:lstStyle/>
          <a:p>
            <a:pPr lvl="1"/>
            <a:r>
              <a:rPr lang="en-US" dirty="0" smtClean="0"/>
              <a:t>Friedman </a:t>
            </a:r>
            <a:r>
              <a:rPr lang="en-US" i="1" dirty="0" smtClean="0"/>
              <a:t>et al.</a:t>
            </a:r>
            <a:r>
              <a:rPr lang="en-US" dirty="0" smtClean="0"/>
              <a:t> 2001, Ratliff </a:t>
            </a:r>
            <a:r>
              <a:rPr lang="en-US" i="1" dirty="0" smtClean="0"/>
              <a:t>et al.</a:t>
            </a:r>
            <a:r>
              <a:rPr lang="en-US" dirty="0" smtClean="0"/>
              <a:t>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4" grpId="0" animBg="1"/>
      <p:bldP spid="2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Field Description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Nodes</a:t>
            </a:r>
            <a:r>
              <a:rPr lang="en-US" dirty="0" smtClean="0"/>
              <a:t>:	</a:t>
            </a:r>
            <a:r>
              <a:rPr lang="en-US" dirty="0" err="1" smtClean="0"/>
              <a:t>Superpixels</a:t>
            </a:r>
            <a:r>
              <a:rPr lang="en-US" dirty="0" smtClean="0"/>
              <a:t>  (</a:t>
            </a:r>
            <a:r>
              <a:rPr lang="en-US" dirty="0" err="1" smtClean="0"/>
              <a:t>Hoiem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2007)</a:t>
            </a:r>
          </a:p>
          <a:p>
            <a:r>
              <a:rPr lang="en-US" b="1" dirty="0" smtClean="0"/>
              <a:t>Edges</a:t>
            </a:r>
            <a:r>
              <a:rPr lang="en-US" dirty="0" smtClean="0"/>
              <a:t>:	(none)</a:t>
            </a:r>
          </a:p>
          <a:p>
            <a:r>
              <a:rPr lang="en-US" b="1" dirty="0" smtClean="0"/>
              <a:t>Cliques</a:t>
            </a:r>
            <a:r>
              <a:rPr lang="en-US" dirty="0" smtClean="0"/>
              <a:t>:   15 segmentations  (</a:t>
            </a:r>
            <a:r>
              <a:rPr lang="en-US" dirty="0" err="1" smtClean="0"/>
              <a:t>Hoiem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Features</a:t>
            </a:r>
            <a:r>
              <a:rPr lang="en-US" dirty="0" smtClean="0"/>
              <a:t>  (</a:t>
            </a:r>
            <a:r>
              <a:rPr lang="en-US" dirty="0" err="1" smtClean="0"/>
              <a:t>Hoiem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2007)</a:t>
            </a:r>
          </a:p>
          <a:p>
            <a:pPr lvl="1"/>
            <a:r>
              <a:rPr lang="en-US" dirty="0" smtClean="0"/>
              <a:t>Perspective, color, texture, etc.</a:t>
            </a:r>
          </a:p>
          <a:p>
            <a:r>
              <a:rPr lang="en-US" b="1" dirty="0" smtClean="0"/>
              <a:t>1,000</a:t>
            </a:r>
            <a:r>
              <a:rPr lang="en-US" dirty="0" smtClean="0"/>
              <a:t> dimensional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" y="2488419"/>
            <a:ext cx="2997717" cy="19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047" y="2511552"/>
            <a:ext cx="2997717" cy="19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7010" y="2510189"/>
            <a:ext cx="2997717" cy="19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362324" y="4428549"/>
            <a:ext cx="5208651" cy="733663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More Robust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Comparisons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9415" y="319209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681" y="576938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1490" y="3170240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Hoiem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et al. </a:t>
            </a:r>
            <a:r>
              <a:rPr lang="en-US" sz="2400" dirty="0" smtClean="0">
                <a:latin typeface="+mn-lt"/>
              </a:rPr>
              <a:t>2007</a:t>
            </a:r>
            <a:endParaRPr lang="en-US" sz="24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3125" y="1624444"/>
            <a:ext cx="4204179" cy="1512350"/>
            <a:chOff x="0" y="1363187"/>
            <a:chExt cx="3993882" cy="145973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757" y="1363187"/>
              <a:ext cx="29051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t="2552"/>
            <a:stretch>
              <a:fillRect/>
            </a:stretch>
          </p:blipFill>
          <p:spPr bwMode="auto">
            <a:xfrm>
              <a:off x="0" y="1365662"/>
              <a:ext cx="1133475" cy="1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26933" y="4197761"/>
            <a:ext cx="4201250" cy="1515233"/>
            <a:chOff x="4795652" y="1477178"/>
            <a:chExt cx="3991099" cy="1462522"/>
          </a:xfrm>
        </p:grpSpPr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91151" y="1477178"/>
              <a:ext cx="289560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t="2552"/>
            <a:stretch>
              <a:fillRect/>
            </a:stretch>
          </p:blipFill>
          <p:spPr bwMode="auto">
            <a:xfrm>
              <a:off x="4795652" y="1482436"/>
              <a:ext cx="1133475" cy="1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4676755" y="4199189"/>
            <a:ext cx="4220936" cy="1509786"/>
            <a:chOff x="96978" y="4557153"/>
            <a:chExt cx="4220936" cy="1509786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9847" y="4562993"/>
              <a:ext cx="3048067" cy="149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t="2552"/>
            <a:stretch>
              <a:fillRect/>
            </a:stretch>
          </p:blipFill>
          <p:spPr bwMode="auto">
            <a:xfrm>
              <a:off x="96978" y="4557153"/>
              <a:ext cx="1193158" cy="15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693767" y="1603754"/>
            <a:ext cx="4233800" cy="1520165"/>
            <a:chOff x="4629400" y="4227492"/>
            <a:chExt cx="4022021" cy="1467282"/>
          </a:xfrm>
        </p:grpSpPr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7721" y="4227492"/>
              <a:ext cx="293370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t="2552"/>
            <a:stretch>
              <a:fillRect/>
            </a:stretch>
          </p:blipFill>
          <p:spPr bwMode="auto">
            <a:xfrm>
              <a:off x="4629400" y="4237510"/>
              <a:ext cx="1133475" cy="1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144859" y="5784752"/>
            <a:ext cx="39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(Robust Potts)</a:t>
            </a:r>
            <a:endParaRPr lang="en-US" sz="2400" dirty="0"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055" y="3968376"/>
            <a:ext cx="8891128" cy="233376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54479" y="4467497"/>
            <a:ext cx="627018" cy="352697"/>
          </a:xfrm>
          <a:prstGeom prst="ellipse">
            <a:avLst/>
          </a:prstGeom>
          <a:ln w="38100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34342" y="4750526"/>
            <a:ext cx="627018" cy="352697"/>
          </a:xfrm>
          <a:prstGeom prst="ellipse">
            <a:avLst/>
          </a:prstGeom>
          <a:ln w="38100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74867" y="5050971"/>
            <a:ext cx="627018" cy="352697"/>
          </a:xfrm>
          <a:prstGeom prst="ellipse">
            <a:avLst/>
          </a:prstGeom>
          <a:ln w="38100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23999" y="1889759"/>
            <a:ext cx="627018" cy="352697"/>
          </a:xfrm>
          <a:prstGeom prst="ellipse">
            <a:avLst/>
          </a:prstGeom>
          <a:ln w="38100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03862" y="2172788"/>
            <a:ext cx="627018" cy="352697"/>
          </a:xfrm>
          <a:prstGeom prst="ellipse">
            <a:avLst/>
          </a:prstGeom>
          <a:ln w="38100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44387" y="2473233"/>
            <a:ext cx="627018" cy="352697"/>
          </a:xfrm>
          <a:prstGeom prst="ellipse">
            <a:avLst/>
          </a:prstGeom>
          <a:ln w="38100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5" name="Straight Connector 34"/>
          <p:cNvCxnSpPr>
            <a:stCxn id="23" idx="4"/>
            <a:endCxn id="20" idx="0"/>
          </p:cNvCxnSpPr>
          <p:nvPr/>
        </p:nvCxnSpPr>
        <p:spPr bwMode="auto">
          <a:xfrm rot="16200000" flipH="1">
            <a:off x="740228" y="3339736"/>
            <a:ext cx="2225041" cy="304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4"/>
            <a:endCxn id="21" idx="0"/>
          </p:cNvCxnSpPr>
          <p:nvPr/>
        </p:nvCxnSpPr>
        <p:spPr bwMode="auto">
          <a:xfrm rot="16200000" flipH="1">
            <a:off x="1820091" y="3622765"/>
            <a:ext cx="2225041" cy="304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0" idx="4"/>
            <a:endCxn id="22" idx="0"/>
          </p:cNvCxnSpPr>
          <p:nvPr/>
        </p:nvCxnSpPr>
        <p:spPr bwMode="auto">
          <a:xfrm rot="16200000" flipH="1">
            <a:off x="2760616" y="3923210"/>
            <a:ext cx="2225041" cy="304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85" y="694687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28" y="3667099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0446" y="888275"/>
            <a:ext cx="3997234" cy="1593658"/>
          </a:xfrm>
          <a:prstGeom prst="roundRect">
            <a:avLst/>
          </a:prstGeom>
          <a:ln w="7620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415" y="3218218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000" y="621001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85" y="694687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28" y="3667099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692" y="3659957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43199" y="4859383"/>
            <a:ext cx="1201784" cy="574766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446" y="888275"/>
            <a:ext cx="3997234" cy="1593658"/>
          </a:xfrm>
          <a:prstGeom prst="roundRect">
            <a:avLst/>
          </a:prstGeom>
          <a:ln w="7620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415" y="3218218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000" y="621001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544" y="6208032"/>
            <a:ext cx="39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(Robust Potts)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85" y="694687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28" y="3667099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692" y="3659957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008" y="702880"/>
            <a:ext cx="3461100" cy="25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09415" y="3218218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000" y="621001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6847" y="3190907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Hoiem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et al. </a:t>
            </a:r>
            <a:r>
              <a:rPr lang="en-US" sz="2400" dirty="0" smtClean="0">
                <a:latin typeface="+mn-lt"/>
              </a:rPr>
              <a:t>2007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6544" y="6208032"/>
            <a:ext cx="39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(Robust Potts)</a:t>
            </a:r>
            <a:endParaRPr lang="en-US" sz="2400" dirty="0"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43199" y="4859383"/>
            <a:ext cx="1201784" cy="574766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0446" y="888275"/>
            <a:ext cx="3997234" cy="1593658"/>
          </a:xfrm>
          <a:prstGeom prst="roundRect">
            <a:avLst/>
          </a:prstGeom>
          <a:ln w="7620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48" y="723659"/>
            <a:ext cx="3428005" cy="25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52" y="3712235"/>
            <a:ext cx="3428005" cy="25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8869" y="3712557"/>
            <a:ext cx="3428005" cy="25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0556" y="711781"/>
            <a:ext cx="3428005" cy="25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0446" y="2152668"/>
            <a:ext cx="3997234" cy="1162593"/>
          </a:xfrm>
          <a:prstGeom prst="roundRect">
            <a:avLst/>
          </a:prstGeom>
          <a:ln w="7620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9896" y="4071256"/>
            <a:ext cx="731521" cy="1162593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9415" y="3218218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000" y="621001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6847" y="3190907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Hoiem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et al. </a:t>
            </a:r>
            <a:r>
              <a:rPr lang="en-US" sz="2400" dirty="0" smtClean="0">
                <a:latin typeface="+mn-lt"/>
              </a:rPr>
              <a:t>2007</a:t>
            </a:r>
            <a:endParaRPr lang="en-US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544" y="6208032"/>
            <a:ext cx="39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(Robust Potts)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46" y="721425"/>
            <a:ext cx="3467595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18" y="3728259"/>
            <a:ext cx="3467595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8428" y="3705102"/>
            <a:ext cx="3467595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555" y="696172"/>
            <a:ext cx="3467595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13017" y="692331"/>
            <a:ext cx="1502228" cy="953589"/>
          </a:xfrm>
          <a:prstGeom prst="roundRect">
            <a:avLst/>
          </a:prstGeom>
          <a:ln w="762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6101" y="4924697"/>
            <a:ext cx="1201784" cy="574766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415" y="3218218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Parametric (Potts)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6000" y="6210012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(Potts)</a:t>
            </a:r>
            <a:endParaRPr lang="en-US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6847" y="3190907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Hoiem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et al. </a:t>
            </a:r>
            <a:r>
              <a:rPr lang="en-US" sz="2400" dirty="0" smtClean="0">
                <a:latin typeface="+mn-lt"/>
              </a:rPr>
              <a:t>2007</a:t>
            </a:r>
            <a:endParaRPr lang="en-US" sz="2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6544" y="6208032"/>
            <a:ext cx="39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Functional </a:t>
            </a:r>
            <a:r>
              <a:rPr lang="en-US" sz="2400" dirty="0" smtClean="0">
                <a:latin typeface="+mn-lt"/>
              </a:rPr>
              <a:t>(Robust Potts)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Effective</a:t>
            </a:r>
            <a:r>
              <a:rPr lang="en-US" dirty="0" smtClean="0"/>
              <a:t> max-margin learning of high-order </a:t>
            </a:r>
            <a:r>
              <a:rPr lang="en-US" dirty="0" err="1" smtClean="0"/>
              <a:t>CRFs</a:t>
            </a:r>
            <a:endParaRPr lang="en-US" dirty="0" smtClean="0"/>
          </a:p>
          <a:p>
            <a:pPr lvl="1"/>
            <a:r>
              <a:rPr lang="en-US" dirty="0" smtClean="0"/>
              <a:t>Especially for large dimensional spaces</a:t>
            </a:r>
          </a:p>
          <a:p>
            <a:pPr lvl="1"/>
            <a:r>
              <a:rPr lang="en-US" dirty="0" smtClean="0"/>
              <a:t>Robust Potts interactions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Non-linear potentials (decision tree/random forest)</a:t>
            </a:r>
          </a:p>
          <a:p>
            <a:pPr lvl="1"/>
            <a:r>
              <a:rPr lang="en-US" dirty="0" smtClean="0"/>
              <a:t>New inference procedures:</a:t>
            </a:r>
          </a:p>
          <a:p>
            <a:pPr lvl="2"/>
            <a:r>
              <a:rPr lang="en-US" dirty="0" err="1" smtClean="0"/>
              <a:t>Komodakisand</a:t>
            </a:r>
            <a:r>
              <a:rPr lang="en-US" dirty="0" smtClean="0"/>
              <a:t> </a:t>
            </a:r>
            <a:r>
              <a:rPr lang="en-US" dirty="0" err="1" smtClean="0"/>
              <a:t>Paragios</a:t>
            </a:r>
            <a:r>
              <a:rPr lang="en-US" dirty="0" smtClean="0"/>
              <a:t> 2009</a:t>
            </a:r>
          </a:p>
          <a:p>
            <a:pPr lvl="2"/>
            <a:r>
              <a:rPr lang="en-US" dirty="0" smtClean="0"/>
              <a:t>Ishikawa 2009</a:t>
            </a:r>
          </a:p>
          <a:p>
            <a:pPr lvl="2"/>
            <a:r>
              <a:rPr lang="en-US" dirty="0" smtClean="0"/>
              <a:t>Gould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</a:p>
          <a:p>
            <a:pPr lvl="2"/>
            <a:r>
              <a:rPr lang="en-US" dirty="0" err="1" smtClean="0"/>
              <a:t>Rother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U. S. Army Research Laboratory</a:t>
            </a:r>
          </a:p>
          <a:p>
            <a:pPr lvl="1"/>
            <a:r>
              <a:rPr lang="en-US" dirty="0" smtClean="0"/>
              <a:t>Siebel Scholars Foundation</a:t>
            </a:r>
          </a:p>
          <a:p>
            <a:pPr lvl="1"/>
            <a:r>
              <a:rPr lang="en-US" dirty="0" smtClean="0"/>
              <a:t>S. K. </a:t>
            </a:r>
            <a:r>
              <a:rPr lang="en-US" dirty="0" err="1" smtClean="0"/>
              <a:t>Divalla</a:t>
            </a:r>
            <a:r>
              <a:rPr lang="en-US" dirty="0" smtClean="0"/>
              <a:t>, N. Ratliff, B. </a:t>
            </a:r>
            <a:r>
              <a:rPr lang="en-US" smtClean="0"/>
              <a:t>Becker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Fields</a:t>
            </a:r>
          </a:p>
        </p:txBody>
      </p:sp>
      <p:pic>
        <p:nvPicPr>
          <p:cNvPr id="123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14" y="1718414"/>
            <a:ext cx="2387600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317" name="Picture 40" descr="new_label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122" y="2317242"/>
            <a:ext cx="27828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45300" y="581025"/>
            <a:ext cx="2125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+mn-lt"/>
              </a:rPr>
              <a:t>Lafferty </a:t>
            </a:r>
            <a:r>
              <a:rPr lang="en-US" i="1" dirty="0" smtClean="0">
                <a:latin typeface="+mn-lt"/>
              </a:rPr>
              <a:t>et </a:t>
            </a:r>
            <a:r>
              <a:rPr lang="en-US" i="1" dirty="0">
                <a:latin typeface="+mn-lt"/>
              </a:rPr>
              <a:t>al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2001</a:t>
            </a:r>
            <a:endParaRPr lang="en-US" dirty="0">
              <a:latin typeface="+mn-lt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Inference</a:t>
            </a:r>
          </a:p>
          <a:p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209" y="4072129"/>
            <a:ext cx="7866495" cy="12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3" name="AutoShape 14"/>
          <p:cNvCxnSpPr>
            <a:cxnSpLocks noChangeShapeType="1"/>
          </p:cNvCxnSpPr>
          <p:nvPr/>
        </p:nvCxnSpPr>
        <p:spPr bwMode="auto">
          <a:xfrm flipH="1">
            <a:off x="7210291" y="1111793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4" name="AutoShape 14"/>
          <p:cNvCxnSpPr>
            <a:cxnSpLocks noChangeShapeType="1"/>
          </p:cNvCxnSpPr>
          <p:nvPr/>
        </p:nvCxnSpPr>
        <p:spPr bwMode="auto">
          <a:xfrm flipH="1">
            <a:off x="6041891" y="1111793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5" name="AutoShape 14"/>
          <p:cNvCxnSpPr>
            <a:cxnSpLocks noChangeShapeType="1"/>
          </p:cNvCxnSpPr>
          <p:nvPr/>
        </p:nvCxnSpPr>
        <p:spPr bwMode="auto">
          <a:xfrm flipH="1">
            <a:off x="5838691" y="2686593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6" name="AutoShape 14"/>
          <p:cNvCxnSpPr>
            <a:cxnSpLocks noChangeShapeType="1"/>
          </p:cNvCxnSpPr>
          <p:nvPr/>
        </p:nvCxnSpPr>
        <p:spPr bwMode="auto">
          <a:xfrm flipH="1">
            <a:off x="4644891" y="2673893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7" name="AutoShape 14"/>
          <p:cNvCxnSpPr>
            <a:cxnSpLocks noChangeShapeType="1"/>
          </p:cNvCxnSpPr>
          <p:nvPr/>
        </p:nvCxnSpPr>
        <p:spPr bwMode="auto">
          <a:xfrm flipH="1">
            <a:off x="5317991" y="1899193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8" name="AutoShape 9"/>
          <p:cNvCxnSpPr>
            <a:cxnSpLocks noChangeShapeType="1"/>
          </p:cNvCxnSpPr>
          <p:nvPr/>
        </p:nvCxnSpPr>
        <p:spPr bwMode="auto">
          <a:xfrm flipH="1">
            <a:off x="5240203" y="12403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299" name="AutoShape 9"/>
          <p:cNvCxnSpPr>
            <a:cxnSpLocks noChangeShapeType="1"/>
          </p:cNvCxnSpPr>
          <p:nvPr/>
        </p:nvCxnSpPr>
        <p:spPr bwMode="auto">
          <a:xfrm flipH="1">
            <a:off x="4529003" y="20277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00" name="AutoShape 9"/>
          <p:cNvCxnSpPr>
            <a:cxnSpLocks noChangeShapeType="1"/>
          </p:cNvCxnSpPr>
          <p:nvPr/>
        </p:nvCxnSpPr>
        <p:spPr bwMode="auto">
          <a:xfrm flipH="1">
            <a:off x="5760903" y="20277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01" name="AutoShape 9"/>
          <p:cNvCxnSpPr>
            <a:cxnSpLocks noChangeShapeType="1"/>
          </p:cNvCxnSpPr>
          <p:nvPr/>
        </p:nvCxnSpPr>
        <p:spPr bwMode="auto">
          <a:xfrm flipH="1">
            <a:off x="6484803" y="12403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02" name="AutoShape 9"/>
          <p:cNvCxnSpPr>
            <a:cxnSpLocks noChangeShapeType="1"/>
          </p:cNvCxnSpPr>
          <p:nvPr/>
        </p:nvCxnSpPr>
        <p:spPr bwMode="auto">
          <a:xfrm flipH="1">
            <a:off x="7665903" y="12530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03" name="AutoShape 9"/>
          <p:cNvCxnSpPr>
            <a:cxnSpLocks noChangeShapeType="1"/>
          </p:cNvCxnSpPr>
          <p:nvPr/>
        </p:nvCxnSpPr>
        <p:spPr bwMode="auto">
          <a:xfrm flipH="1">
            <a:off x="6967403" y="2053181"/>
            <a:ext cx="465138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sp>
        <p:nvSpPr>
          <p:cNvPr id="12310" name="TextBox 34"/>
          <p:cNvSpPr txBox="1">
            <a:spLocks noChangeArrowheads="1"/>
          </p:cNvSpPr>
          <p:nvPr/>
        </p:nvSpPr>
        <p:spPr bwMode="auto">
          <a:xfrm>
            <a:off x="5219947" y="674958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endParaRPr lang="en-US" sz="2800" i="1" baseline="-25000" dirty="0"/>
          </a:p>
        </p:txBody>
      </p:sp>
      <p:cxnSp>
        <p:nvCxnSpPr>
          <p:cNvPr id="12315" name="AutoShape 13"/>
          <p:cNvCxnSpPr>
            <a:cxnSpLocks noChangeShapeType="1"/>
          </p:cNvCxnSpPr>
          <p:nvPr/>
        </p:nvCxnSpPr>
        <p:spPr bwMode="auto">
          <a:xfrm flipH="1">
            <a:off x="6553066" y="1899193"/>
            <a:ext cx="815975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18" name="AutoShape 9"/>
          <p:cNvCxnSpPr>
            <a:cxnSpLocks noChangeShapeType="1"/>
            <a:stCxn id="12311" idx="4"/>
            <a:endCxn id="12319" idx="2"/>
          </p:cNvCxnSpPr>
          <p:nvPr/>
        </p:nvCxnSpPr>
        <p:spPr bwMode="auto">
          <a:xfrm rot="16200000" flipH="1">
            <a:off x="4666656" y="2617996"/>
            <a:ext cx="1053027" cy="1488669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20" name="AutoShape 9"/>
          <p:cNvCxnSpPr>
            <a:cxnSpLocks noChangeShapeType="1"/>
            <a:stCxn id="12304" idx="4"/>
            <a:endCxn id="12319" idx="2"/>
          </p:cNvCxnSpPr>
          <p:nvPr/>
        </p:nvCxnSpPr>
        <p:spPr bwMode="auto">
          <a:xfrm rot="16200000" flipH="1">
            <a:off x="4619825" y="2571166"/>
            <a:ext cx="1822964" cy="812394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21" name="AutoShape 9"/>
          <p:cNvCxnSpPr>
            <a:cxnSpLocks noChangeShapeType="1"/>
            <a:stCxn id="12313" idx="4"/>
            <a:endCxn id="12319" idx="6"/>
          </p:cNvCxnSpPr>
          <p:nvPr/>
        </p:nvCxnSpPr>
        <p:spPr bwMode="auto">
          <a:xfrm rot="5400000">
            <a:off x="6077023" y="3138957"/>
            <a:ext cx="1032389" cy="467387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12322" name="AutoShape 9"/>
          <p:cNvCxnSpPr>
            <a:cxnSpLocks noChangeShapeType="1"/>
            <a:stCxn id="12307" idx="4"/>
            <a:endCxn id="12319" idx="0"/>
          </p:cNvCxnSpPr>
          <p:nvPr/>
        </p:nvCxnSpPr>
        <p:spPr bwMode="auto">
          <a:xfrm rot="5400000">
            <a:off x="5407098" y="2015135"/>
            <a:ext cx="2404117" cy="921283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sp>
        <p:nvSpPr>
          <p:cNvPr id="12304" name="Oval 7"/>
          <p:cNvSpPr>
            <a:spLocks noChangeArrowheads="1"/>
          </p:cNvSpPr>
          <p:nvPr/>
        </p:nvSpPr>
        <p:spPr bwMode="auto">
          <a:xfrm>
            <a:off x="4944928" y="1705518"/>
            <a:ext cx="360363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7" name="Oval 11"/>
          <p:cNvSpPr>
            <a:spLocks noChangeArrowheads="1"/>
          </p:cNvSpPr>
          <p:nvPr/>
        </p:nvSpPr>
        <p:spPr bwMode="auto">
          <a:xfrm>
            <a:off x="6889616" y="913356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11" name="Oval 8"/>
          <p:cNvSpPr>
            <a:spLocks noChangeArrowheads="1"/>
          </p:cNvSpPr>
          <p:nvPr/>
        </p:nvSpPr>
        <p:spPr bwMode="auto">
          <a:xfrm>
            <a:off x="4268653" y="2475456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0789" y="5663270"/>
            <a:ext cx="6535919" cy="10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AutoShape 9"/>
          <p:cNvCxnSpPr>
            <a:cxnSpLocks noChangeShapeType="1"/>
            <a:stCxn id="12305" idx="4"/>
            <a:endCxn id="12319" idx="0"/>
          </p:cNvCxnSpPr>
          <p:nvPr/>
        </p:nvCxnSpPr>
        <p:spPr bwMode="auto">
          <a:xfrm rot="16200000" flipH="1">
            <a:off x="4795116" y="2324436"/>
            <a:ext cx="2404117" cy="302679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47" name="AutoShape 9"/>
          <p:cNvCxnSpPr>
            <a:cxnSpLocks noChangeShapeType="1"/>
            <a:stCxn id="12309" idx="4"/>
            <a:endCxn id="12319" idx="6"/>
          </p:cNvCxnSpPr>
          <p:nvPr/>
        </p:nvCxnSpPr>
        <p:spPr bwMode="auto">
          <a:xfrm rot="5400000">
            <a:off x="5981773" y="1672107"/>
            <a:ext cx="2594489" cy="1838987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52" name="AutoShape 9"/>
          <p:cNvCxnSpPr>
            <a:cxnSpLocks noChangeShapeType="1"/>
            <a:stCxn id="12308" idx="3"/>
            <a:endCxn id="12319" idx="6"/>
          </p:cNvCxnSpPr>
          <p:nvPr/>
        </p:nvCxnSpPr>
        <p:spPr bwMode="auto">
          <a:xfrm rot="5400000">
            <a:off x="5967881" y="2415861"/>
            <a:ext cx="1864626" cy="1081342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74" name="AutoShape 9"/>
          <p:cNvCxnSpPr>
            <a:cxnSpLocks noChangeShapeType="1"/>
            <a:stCxn id="12312" idx="4"/>
            <a:endCxn id="12319" idx="2"/>
          </p:cNvCxnSpPr>
          <p:nvPr/>
        </p:nvCxnSpPr>
        <p:spPr bwMode="auto">
          <a:xfrm rot="16200000" flipH="1">
            <a:off x="5278637" y="3229977"/>
            <a:ext cx="1053027" cy="264707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79" name="AutoShape 9"/>
          <p:cNvCxnSpPr>
            <a:cxnSpLocks noChangeShapeType="1"/>
            <a:stCxn id="12306" idx="4"/>
            <a:endCxn id="12319" idx="0"/>
          </p:cNvCxnSpPr>
          <p:nvPr/>
        </p:nvCxnSpPr>
        <p:spPr bwMode="auto">
          <a:xfrm rot="5400000">
            <a:off x="5442816" y="2771579"/>
            <a:ext cx="1611954" cy="200558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cxnSp>
      <p:sp>
        <p:nvSpPr>
          <p:cNvPr id="12319" name="Oval 11"/>
          <p:cNvSpPr>
            <a:spLocks noChangeArrowheads="1"/>
          </p:cNvSpPr>
          <p:nvPr/>
        </p:nvSpPr>
        <p:spPr bwMode="auto">
          <a:xfrm>
            <a:off x="5937504" y="3677835"/>
            <a:ext cx="422019" cy="422019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12" name="Oval 11"/>
          <p:cNvSpPr>
            <a:spLocks noChangeArrowheads="1"/>
          </p:cNvSpPr>
          <p:nvPr/>
        </p:nvSpPr>
        <p:spPr bwMode="auto">
          <a:xfrm>
            <a:off x="5492616" y="2475456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26" name="TextBox 77"/>
          <p:cNvSpPr txBox="1">
            <a:spLocks noChangeArrowheads="1"/>
          </p:cNvSpPr>
          <p:nvPr/>
        </p:nvSpPr>
        <p:spPr bwMode="auto">
          <a:xfrm>
            <a:off x="5942142" y="3578225"/>
            <a:ext cx="666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S Reference Sans Serif" pitchFamily="34" charset="0"/>
              </a:rPr>
              <a:t>x</a:t>
            </a:r>
          </a:p>
        </p:txBody>
      </p:sp>
      <p:sp>
        <p:nvSpPr>
          <p:cNvPr id="12308" name="Oval 10"/>
          <p:cNvSpPr>
            <a:spLocks noChangeArrowheads="1"/>
          </p:cNvSpPr>
          <p:nvPr/>
        </p:nvSpPr>
        <p:spPr bwMode="auto">
          <a:xfrm>
            <a:off x="7388091" y="1716631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6" name="Oval 10"/>
          <p:cNvSpPr>
            <a:spLocks noChangeArrowheads="1"/>
          </p:cNvSpPr>
          <p:nvPr/>
        </p:nvSpPr>
        <p:spPr bwMode="auto">
          <a:xfrm>
            <a:off x="6168891" y="1705518"/>
            <a:ext cx="360362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5" name="Oval 8"/>
          <p:cNvSpPr>
            <a:spLocks noChangeArrowheads="1"/>
          </p:cNvSpPr>
          <p:nvPr/>
        </p:nvSpPr>
        <p:spPr bwMode="auto">
          <a:xfrm>
            <a:off x="5665653" y="913356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13" name="Oval 11"/>
          <p:cNvSpPr>
            <a:spLocks noChangeArrowheads="1"/>
          </p:cNvSpPr>
          <p:nvPr/>
        </p:nvSpPr>
        <p:spPr bwMode="auto">
          <a:xfrm>
            <a:off x="6646728" y="2496093"/>
            <a:ext cx="360363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9" name="Oval 11"/>
          <p:cNvSpPr>
            <a:spLocks noChangeArrowheads="1"/>
          </p:cNvSpPr>
          <p:nvPr/>
        </p:nvSpPr>
        <p:spPr bwMode="auto">
          <a:xfrm>
            <a:off x="8018328" y="933993"/>
            <a:ext cx="360363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3889247" y="4322470"/>
            <a:ext cx="1292353" cy="727745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571744" y="792480"/>
            <a:ext cx="585216" cy="618423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 rot="18525065">
            <a:off x="3992059" y="1946566"/>
            <a:ext cx="1622634" cy="618423"/>
          </a:xfrm>
          <a:prstGeom prst="roundRect">
            <a:avLst/>
          </a:prstGeom>
          <a:solidFill>
            <a:srgbClr val="0099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370319" y="4279798"/>
            <a:ext cx="1920241" cy="727745"/>
          </a:xfrm>
          <a:prstGeom prst="roundRect">
            <a:avLst/>
          </a:prstGeom>
          <a:solidFill>
            <a:srgbClr val="0099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1682421" y="3009283"/>
            <a:ext cx="1422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+mn-lt"/>
              </a:rPr>
              <a:t>Labels</a:t>
            </a:r>
            <a:endParaRPr lang="en-US" sz="2800" i="1" baseline="-25000" dirty="0">
              <a:latin typeface="+mn-lt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2244730" y="2187574"/>
            <a:ext cx="196850" cy="1485901"/>
          </a:xfrm>
          <a:prstGeom prst="leftBrace">
            <a:avLst>
              <a:gd name="adj1" fmla="val 112500"/>
              <a:gd name="adj2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Linear Model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67" y="2612972"/>
            <a:ext cx="8679802" cy="9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4907183" y="2285903"/>
            <a:ext cx="706360" cy="37892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6186567" y="3864767"/>
            <a:ext cx="787160" cy="25090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287069" y="1527774"/>
            <a:ext cx="167735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libri" pitchFamily="34" charset="0"/>
              </a:rPr>
              <a:t>Weights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2818" y="4435566"/>
            <a:ext cx="560832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</a:rPr>
              <a:t>Local</a:t>
            </a:r>
            <a:r>
              <a:rPr lang="en-US" sz="3000" b="1" dirty="0" smtClean="0">
                <a:latin typeface="Calibri" pitchFamily="34" charset="0"/>
              </a:rPr>
              <a:t> features </a:t>
            </a:r>
            <a:r>
              <a:rPr lang="en-US" sz="3000" dirty="0" smtClean="0">
                <a:latin typeface="Calibri" pitchFamily="34" charset="0"/>
              </a:rPr>
              <a:t>that describe</a:t>
            </a:r>
            <a:r>
              <a:rPr lang="en-US" sz="3000" b="1" dirty="0" smtClean="0">
                <a:latin typeface="Calibri" pitchFamily="34" charset="0"/>
              </a:rPr>
              <a:t> label</a:t>
            </a:r>
            <a:endParaRPr lang="en-US" sz="3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Associative/Potts Potentials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712150" y="4457461"/>
            <a:ext cx="494414" cy="22534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2343196" y="4454158"/>
            <a:ext cx="508000" cy="2413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862724" y="4947715"/>
            <a:ext cx="31744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+mn-lt"/>
              </a:rPr>
              <a:t>Labels 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Disagree</a:t>
            </a:r>
            <a:endParaRPr lang="en-US" sz="3000" b="1" i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92" y="3573084"/>
            <a:ext cx="5887519" cy="7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094612" y="3866605"/>
            <a:ext cx="238889" cy="365703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30" y="2429690"/>
            <a:ext cx="8826891" cy="7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313709" y="3862250"/>
            <a:ext cx="238889" cy="365703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Score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34" y="2137864"/>
            <a:ext cx="8906691" cy="17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2439409" y="3298342"/>
            <a:ext cx="1654918" cy="727745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3051991" y="3660866"/>
            <a:ext cx="469900" cy="1333500"/>
          </a:xfrm>
          <a:prstGeom prst="leftBrace">
            <a:avLst>
              <a:gd name="adj1" fmla="val 30882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5625" y="4624542"/>
            <a:ext cx="668826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Overall Score</a:t>
            </a:r>
            <a:r>
              <a:rPr lang="en-US" sz="2800" dirty="0" smtClean="0">
                <a:latin typeface="+mn-lt"/>
              </a:rPr>
              <a:t> for a labeling </a:t>
            </a:r>
            <a:r>
              <a:rPr lang="en-US" sz="2800" b="1" dirty="0" smtClean="0">
                <a:latin typeface="+mn-lt"/>
              </a:rPr>
              <a:t>y </a:t>
            </a:r>
            <a:r>
              <a:rPr lang="en-US" sz="2800" dirty="0" smtClean="0">
                <a:latin typeface="+mn-lt"/>
              </a:rPr>
              <a:t>to all nodes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Iterate</a:t>
            </a:r>
          </a:p>
          <a:p>
            <a:pPr lvl="1"/>
            <a:r>
              <a:rPr lang="en-US" dirty="0" smtClean="0"/>
              <a:t>Classify with current </a:t>
            </a:r>
            <a:r>
              <a:rPr lang="en-US" dirty="0" err="1" smtClean="0"/>
              <a:t>CRF</a:t>
            </a:r>
            <a:r>
              <a:rPr lang="en-US" dirty="0" smtClean="0"/>
              <a:t>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                   (</a:t>
            </a:r>
            <a:r>
              <a:rPr lang="en-US" b="1" dirty="0" smtClean="0"/>
              <a:t>misclassified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(Same update with edges)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666B5-EBAF-4645-B9FE-3642C34F0B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1799087" y="3962539"/>
            <a:ext cx="6133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i="1" dirty="0" smtClean="0">
                <a:latin typeface="Calibri" pitchFamily="34" charset="0"/>
                <a:cs typeface="Arial" charset="0"/>
              </a:rPr>
              <a:t>φ</a:t>
            </a:r>
            <a:r>
              <a:rPr lang="en-US" sz="3600" dirty="0" smtClean="0">
                <a:latin typeface="Calibri" pitchFamily="34" charset="0"/>
                <a:cs typeface="Arial" charset="0"/>
              </a:rPr>
              <a:t>(</a:t>
            </a:r>
            <a:r>
              <a:rPr lang="en-US" sz="3600" dirty="0" smtClean="0">
                <a:latin typeface="Calibri" pitchFamily="34" charset="0"/>
              </a:rPr>
              <a:t>              )       </a:t>
            </a:r>
            <a:r>
              <a:rPr lang="en-US" sz="3600" b="1" dirty="0" smtClean="0">
                <a:solidFill>
                  <a:srgbClr val="009900"/>
                </a:solidFill>
                <a:latin typeface="Calibri" pitchFamily="34" charset="0"/>
              </a:rPr>
              <a:t>increase </a:t>
            </a:r>
            <a:r>
              <a:rPr lang="en-US" sz="3600" dirty="0" smtClean="0">
                <a:latin typeface="Calibri" pitchFamily="34" charset="0"/>
              </a:rPr>
              <a:t>score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1799088" y="4841966"/>
            <a:ext cx="593412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i="1" dirty="0" smtClean="0">
                <a:latin typeface="Calibri" pitchFamily="34" charset="0"/>
                <a:cs typeface="Arial" charset="0"/>
              </a:rPr>
              <a:t>φ</a:t>
            </a:r>
            <a:r>
              <a:rPr lang="en-US" sz="3600" dirty="0" smtClean="0">
                <a:latin typeface="Calibri" pitchFamily="34" charset="0"/>
              </a:rPr>
              <a:t>(              )      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decrease </a:t>
            </a:r>
            <a:r>
              <a:rPr lang="en-US" sz="3600" dirty="0" smtClean="0">
                <a:latin typeface="Calibri" pitchFamily="34" charset="0"/>
              </a:rPr>
              <a:t>score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846" y="1822790"/>
            <a:ext cx="6535919" cy="10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725" y="3406823"/>
            <a:ext cx="1290473" cy="5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034041" y="4121925"/>
            <a:ext cx="470263" cy="35141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55812" y="5018904"/>
            <a:ext cx="470263" cy="35141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0000"/>
            </a:pPr>
            <a:endParaRPr lang="en-US" sz="14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146" y="4074422"/>
            <a:ext cx="1316628" cy="49094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920" y="4984897"/>
            <a:ext cx="1313923" cy="453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eaLnBrk="0" hangingPunct="0">
          <a:spcBef>
            <a:spcPct val="20000"/>
          </a:spcBef>
          <a:buClr>
            <a:srgbClr val="CC0000"/>
          </a:buClr>
          <a:buSzPct val="80000"/>
          <a:defRPr sz="1400" kern="0" dirty="0" smtClean="0">
            <a:solidFill>
              <a:srgbClr val="000000"/>
            </a:solidFill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On-screen Show (4:3)</PresentationFormat>
  <Paragraphs>411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Contextual Classification with Functional Max-Margin Markov Networks</vt:lpstr>
      <vt:lpstr>Problem</vt:lpstr>
      <vt:lpstr>Room For Improvement</vt:lpstr>
      <vt:lpstr>Approach: Improving CRF Learning</vt:lpstr>
      <vt:lpstr>Conditional Random Fields</vt:lpstr>
      <vt:lpstr>Parametric Linear Model</vt:lpstr>
      <vt:lpstr>Associative/Potts Potentials</vt:lpstr>
      <vt:lpstr>Overall Score</vt:lpstr>
      <vt:lpstr>Learning Intuition</vt:lpstr>
      <vt:lpstr>Max-Margin Structured Prediction</vt:lpstr>
      <vt:lpstr>Descending† Direction</vt:lpstr>
      <vt:lpstr>Learned Model</vt:lpstr>
      <vt:lpstr>Update Rule</vt:lpstr>
      <vt:lpstr>Verify Learning Intuition</vt:lpstr>
      <vt:lpstr>Alternative Update</vt:lpstr>
      <vt:lpstr>Alternative Update</vt:lpstr>
      <vt:lpstr>Alternative Update</vt:lpstr>
      <vt:lpstr>Functional M3N Summary</vt:lpstr>
      <vt:lpstr>Illustration</vt:lpstr>
      <vt:lpstr>Illustration</vt:lpstr>
      <vt:lpstr>Illustration</vt:lpstr>
      <vt:lpstr>Illustration</vt:lpstr>
      <vt:lpstr>Illustration</vt:lpstr>
      <vt:lpstr>Illustration</vt:lpstr>
      <vt:lpstr>Boosted CRF Related Work</vt:lpstr>
      <vt:lpstr>Using Higher Order Information</vt:lpstr>
      <vt:lpstr>Region Based Model</vt:lpstr>
      <vt:lpstr>Region Based Model</vt:lpstr>
      <vt:lpstr>Region Based Model</vt:lpstr>
      <vt:lpstr>How To Train The Model</vt:lpstr>
      <vt:lpstr>How To Train The Model</vt:lpstr>
      <vt:lpstr>How To Train The Model</vt:lpstr>
      <vt:lpstr>Experimental Analysis</vt:lpstr>
      <vt:lpstr>Random Field Description</vt:lpstr>
      <vt:lpstr>Qualitative Comparisons</vt:lpstr>
      <vt:lpstr>Qualitative Comparisons</vt:lpstr>
      <vt:lpstr>Qualitative Comparisons</vt:lpstr>
      <vt:lpstr>Quantitative Results (1.2 M pts)</vt:lpstr>
      <vt:lpstr>Experimental Analysis</vt:lpstr>
      <vt:lpstr>Random Field Description</vt:lpstr>
      <vt:lpstr>Quantitative Comparisons</vt:lpstr>
      <vt:lpstr>Qualitative Comparisons</vt:lpstr>
      <vt:lpstr>Qualitative Comparisons</vt:lpstr>
      <vt:lpstr>Qualitative Comparisons</vt:lpstr>
      <vt:lpstr>Qualitative Comparisons</vt:lpstr>
      <vt:lpstr>Qualitative Comparisons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 Classification with Functional Max-Margin Markov Networks</dc:title>
  <dc:creator/>
  <cp:lastModifiedBy/>
  <cp:revision>1</cp:revision>
  <dcterms:created xsi:type="dcterms:W3CDTF">2010-10-04T10:45:47Z</dcterms:created>
  <dcterms:modified xsi:type="dcterms:W3CDTF">2010-10-04T10:50:00Z</dcterms:modified>
</cp:coreProperties>
</file>