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80" r:id="rId3"/>
    <p:sldId id="427" r:id="rId4"/>
    <p:sldId id="428" r:id="rId5"/>
    <p:sldId id="429" r:id="rId6"/>
    <p:sldId id="411" r:id="rId7"/>
    <p:sldId id="415" r:id="rId8"/>
    <p:sldId id="416" r:id="rId9"/>
    <p:sldId id="421" r:id="rId10"/>
    <p:sldId id="417" r:id="rId11"/>
    <p:sldId id="418" r:id="rId12"/>
    <p:sldId id="419" r:id="rId13"/>
    <p:sldId id="420" r:id="rId14"/>
    <p:sldId id="431" r:id="rId15"/>
    <p:sldId id="394" r:id="rId16"/>
    <p:sldId id="362" r:id="rId17"/>
    <p:sldId id="363" r:id="rId18"/>
    <p:sldId id="257" r:id="rId19"/>
    <p:sldId id="335" r:id="rId20"/>
    <p:sldId id="268" r:id="rId21"/>
    <p:sldId id="326" r:id="rId22"/>
    <p:sldId id="266" r:id="rId23"/>
    <p:sldId id="313" r:id="rId24"/>
    <p:sldId id="327" r:id="rId25"/>
    <p:sldId id="402" r:id="rId26"/>
    <p:sldId id="364" r:id="rId27"/>
    <p:sldId id="338" r:id="rId28"/>
    <p:sldId id="276" r:id="rId29"/>
    <p:sldId id="299" r:id="rId30"/>
    <p:sldId id="368" r:id="rId31"/>
    <p:sldId id="310" r:id="rId32"/>
    <p:sldId id="309" r:id="rId33"/>
    <p:sldId id="300" r:id="rId34"/>
    <p:sldId id="423" r:id="rId35"/>
    <p:sldId id="323" r:id="rId36"/>
    <p:sldId id="343" r:id="rId37"/>
    <p:sldId id="344" r:id="rId38"/>
    <p:sldId id="345" r:id="rId39"/>
    <p:sldId id="349" r:id="rId40"/>
    <p:sldId id="408" r:id="rId41"/>
    <p:sldId id="307" r:id="rId42"/>
    <p:sldId id="301" r:id="rId43"/>
    <p:sldId id="302" r:id="rId44"/>
    <p:sldId id="365" r:id="rId45"/>
    <p:sldId id="304" r:id="rId46"/>
    <p:sldId id="332" r:id="rId47"/>
    <p:sldId id="432" r:id="rId48"/>
    <p:sldId id="433" r:id="rId49"/>
    <p:sldId id="434" r:id="rId50"/>
    <p:sldId id="413" r:id="rId51"/>
    <p:sldId id="291" r:id="rId52"/>
    <p:sldId id="277" r:id="rId53"/>
    <p:sldId id="274" r:id="rId54"/>
    <p:sldId id="288" r:id="rId55"/>
    <p:sldId id="357" r:id="rId56"/>
    <p:sldId id="422" r:id="rId57"/>
    <p:sldId id="29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0286" autoAdjust="0"/>
  </p:normalViewPr>
  <p:slideViewPr>
    <p:cSldViewPr>
      <p:cViewPr>
        <p:scale>
          <a:sx n="110" d="100"/>
          <a:sy n="110" d="100"/>
        </p:scale>
        <p:origin x="-171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EC41-3FE0-4645-83E5-10A3A25902F0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E139-0D89-4367-B47A-8B2F4DF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0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explain!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E139-0D89-4367-B47A-8B2F4DF16C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2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E139-0D89-4367-B47A-8B2F4DF16CF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87A4-2324-46CE-9F28-729CDE944299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FCC-6532-4FBA-8CAC-CCC1F8A45091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0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5EE7-D42B-4358-9B37-4935AFB9C08C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3615-1493-4314-8A8F-DA018152A5D0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3AB2-7248-4315-AAEE-2290C08F8CF7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1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BCF9-1183-4F0A-8159-BFC89FCC508B}" type="datetime1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1BA-754B-4456-A81F-EBE12A9B6726}" type="datetime1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9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2618-6824-46A8-8CD4-F0469FBC55AC}" type="datetime1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0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0C4-78F2-4AA6-898B-05FE97F68433}" type="datetime1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56D2-37A7-44F2-A51A-65B55871DBAD}" type="datetime1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B7FE-00B0-4E56-998C-5259F419021A}" type="datetime1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4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9D62-D24D-48E0-B596-395E74913D8F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DC23-E674-424C-A4DE-061ED0AC6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45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8.wdp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0.wdp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2.wdp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1.jpe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7.png"/><Relationship Id="rId7" Type="http://schemas.openxmlformats.org/officeDocument/2006/relationships/image" Target="../media/image6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2.wdp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8.jpe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0.wdp"/><Relationship Id="rId10" Type="http://schemas.microsoft.com/office/2007/relationships/hdphoto" Target="../media/hdphoto7.wdp"/><Relationship Id="rId4" Type="http://schemas.openxmlformats.org/officeDocument/2006/relationships/image" Target="../media/image37.png"/><Relationship Id="rId9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microsoft.com/office/2007/relationships/hdphoto" Target="../media/hdphoto19.wdp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openxmlformats.org/officeDocument/2006/relationships/image" Target="../media/image77.jpeg"/><Relationship Id="rId10" Type="http://schemas.openxmlformats.org/officeDocument/2006/relationships/image" Target="../media/image86.jpeg"/><Relationship Id="rId4" Type="http://schemas.openxmlformats.org/officeDocument/2006/relationships/image" Target="../media/image83.jpeg"/><Relationship Id="rId9" Type="http://schemas.microsoft.com/office/2007/relationships/hdphoto" Target="../media/hdphoto17.wdp"/><Relationship Id="rId14" Type="http://schemas.openxmlformats.org/officeDocument/2006/relationships/image" Target="../media/image7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microsoft.com/office/2007/relationships/hdphoto" Target="../media/hdphoto19.wdp"/><Relationship Id="rId3" Type="http://schemas.microsoft.com/office/2007/relationships/hdphoto" Target="../media/hdphoto17.wdp"/><Relationship Id="rId7" Type="http://schemas.microsoft.com/office/2007/relationships/hdphoto" Target="../media/hdphoto18.wdp"/><Relationship Id="rId12" Type="http://schemas.openxmlformats.org/officeDocument/2006/relationships/image" Target="../media/image87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microsoft.com/office/2007/relationships/hdphoto" Target="../media/hdphoto16.wdp"/><Relationship Id="rId5" Type="http://schemas.microsoft.com/office/2007/relationships/hdphoto" Target="../media/hdphoto14.wdp"/><Relationship Id="rId15" Type="http://schemas.openxmlformats.org/officeDocument/2006/relationships/image" Target="../media/image81.jpeg"/><Relationship Id="rId10" Type="http://schemas.openxmlformats.org/officeDocument/2006/relationships/image" Target="../media/image84.jpeg"/><Relationship Id="rId4" Type="http://schemas.openxmlformats.org/officeDocument/2006/relationships/image" Target="../media/image82.jpeg"/><Relationship Id="rId9" Type="http://schemas.microsoft.com/office/2007/relationships/hdphoto" Target="../media/hdphoto15.wdp"/><Relationship Id="rId14" Type="http://schemas.openxmlformats.org/officeDocument/2006/relationships/image" Target="../media/image8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microsoft.com/office/2007/relationships/hdphoto" Target="../media/hdphoto19.wdp"/><Relationship Id="rId3" Type="http://schemas.microsoft.com/office/2007/relationships/hdphoto" Target="../media/hdphoto17.wdp"/><Relationship Id="rId7" Type="http://schemas.microsoft.com/office/2007/relationships/hdphoto" Target="../media/hdphoto18.wdp"/><Relationship Id="rId12" Type="http://schemas.openxmlformats.org/officeDocument/2006/relationships/image" Target="../media/image87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microsoft.com/office/2007/relationships/hdphoto" Target="../media/hdphoto16.wdp"/><Relationship Id="rId5" Type="http://schemas.microsoft.com/office/2007/relationships/hdphoto" Target="../media/hdphoto14.wdp"/><Relationship Id="rId1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82.jpeg"/><Relationship Id="rId9" Type="http://schemas.microsoft.com/office/2007/relationships/hdphoto" Target="../media/hdphoto15.wdp"/><Relationship Id="rId14" Type="http://schemas.openxmlformats.org/officeDocument/2006/relationships/image" Target="../media/image7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9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.jpeg"/><Relationship Id="rId5" Type="http://schemas.microsoft.com/office/2007/relationships/hdphoto" Target="../media/hdphoto3.wdp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Unfolding an Indoor </a:t>
            </a:r>
            <a:br>
              <a:rPr lang="en-US" sz="5400" dirty="0" smtClean="0"/>
            </a:br>
            <a:r>
              <a:rPr lang="en-US" sz="5400" dirty="0" smtClean="0"/>
              <a:t>Origami World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Fouhey</a:t>
            </a:r>
            <a:r>
              <a:rPr lang="en-US" dirty="0" smtClean="0"/>
              <a:t>, </a:t>
            </a:r>
            <a:r>
              <a:rPr lang="en-US" dirty="0" err="1" smtClean="0"/>
              <a:t>Abhinav</a:t>
            </a:r>
            <a:r>
              <a:rPr lang="en-US" dirty="0" smtClean="0"/>
              <a:t> Gupta, Martial Hebert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6" descr="C:\Users\david\Dropbox\talks\OxfordMSR\misc\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74722"/>
            <a:ext cx="4642682" cy="7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609600" y="2362200"/>
            <a:ext cx="2509097" cy="2471778"/>
            <a:chOff x="609600" y="2362200"/>
            <a:chExt cx="2509097" cy="2471778"/>
          </a:xfrm>
        </p:grpSpPr>
        <p:sp>
          <p:nvSpPr>
            <p:cNvPr id="54" name="Rectangle 53"/>
            <p:cNvSpPr/>
            <p:nvPr/>
          </p:nvSpPr>
          <p:spPr>
            <a:xfrm>
              <a:off x="1382120" y="2756115"/>
              <a:ext cx="754302" cy="194182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3" t="76245" r="39786" b="3002"/>
            <a:stretch/>
          </p:blipFill>
          <p:spPr bwMode="auto">
            <a:xfrm>
              <a:off x="609600" y="2362200"/>
              <a:ext cx="2509097" cy="2471778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Oval 85"/>
            <p:cNvSpPr/>
            <p:nvPr/>
          </p:nvSpPr>
          <p:spPr>
            <a:xfrm>
              <a:off x="709058" y="414612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709058" y="3313703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2483248" y="414612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1569780" y="414612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2483248" y="3313703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569780" y="3313703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1569780" y="248056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2483248" y="248056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709058" y="248056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5" name="Straight Connector 94"/>
            <p:cNvCxnSpPr>
              <a:endCxn id="92" idx="2"/>
            </p:cNvCxnSpPr>
            <p:nvPr/>
          </p:nvCxnSpPr>
          <p:spPr>
            <a:xfrm>
              <a:off x="1297792" y="2770550"/>
              <a:ext cx="271988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2" idx="6"/>
              <a:endCxn id="93" idx="2"/>
            </p:cNvCxnSpPr>
            <p:nvPr/>
          </p:nvCxnSpPr>
          <p:spPr>
            <a:xfrm>
              <a:off x="2158515" y="2770550"/>
              <a:ext cx="324733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0" idx="0"/>
              <a:endCxn id="93" idx="4"/>
            </p:cNvCxnSpPr>
            <p:nvPr/>
          </p:nvCxnSpPr>
          <p:spPr>
            <a:xfrm flipV="1">
              <a:off x="2777615" y="3060540"/>
              <a:ext cx="0" cy="253164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2"/>
              <a:endCxn id="91" idx="6"/>
            </p:cNvCxnSpPr>
            <p:nvPr/>
          </p:nvCxnSpPr>
          <p:spPr>
            <a:xfrm flipH="1">
              <a:off x="2158515" y="3603693"/>
              <a:ext cx="324733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1" idx="0"/>
              <a:endCxn id="92" idx="4"/>
            </p:cNvCxnSpPr>
            <p:nvPr/>
          </p:nvCxnSpPr>
          <p:spPr>
            <a:xfrm flipV="1">
              <a:off x="1864147" y="3060540"/>
              <a:ext cx="0" cy="253164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8" idx="0"/>
              <a:endCxn id="90" idx="4"/>
            </p:cNvCxnSpPr>
            <p:nvPr/>
          </p:nvCxnSpPr>
          <p:spPr>
            <a:xfrm flipV="1">
              <a:off x="2777615" y="3893682"/>
              <a:ext cx="0" cy="252439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687981" y="2438284"/>
              <a:ext cx="2430714" cy="748838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536906" y="3187123"/>
              <a:ext cx="1581791" cy="748838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441773" y="3935961"/>
              <a:ext cx="676924" cy="861521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003426" y="3893681"/>
              <a:ext cx="0" cy="25244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1297793" y="4436110"/>
              <a:ext cx="271987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675670" y="3243049"/>
              <a:ext cx="734531" cy="1554433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410202" y="4075519"/>
              <a:ext cx="823145" cy="724743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17739" y="2181662"/>
            <a:ext cx="1075811" cy="806859"/>
            <a:chOff x="1776604" y="1796875"/>
            <a:chExt cx="5590792" cy="4193094"/>
          </a:xfrm>
        </p:grpSpPr>
        <p:pic>
          <p:nvPicPr>
            <p:cNvPr id="48" name="Picture 2" descr="C:\Users\david\Dropbox\LineLabelingFigs\000774\rgb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604" y="1796875"/>
              <a:ext cx="5590792" cy="4193094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Arrow Connector 48"/>
            <p:cNvCxnSpPr/>
            <p:nvPr/>
          </p:nvCxnSpPr>
          <p:spPr>
            <a:xfrm flipV="1">
              <a:off x="2974666" y="4531064"/>
              <a:ext cx="0" cy="93190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157888" y="3656652"/>
              <a:ext cx="737712" cy="74873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3068484" y="3864919"/>
              <a:ext cx="817716" cy="540464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483100" y="5181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High Level,</a:t>
            </a:r>
          </a:p>
          <a:p>
            <a:pPr algn="r"/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Physical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for Single Image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10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3751" y="1416363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Local Smoothness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4800" y="5181600"/>
            <a:ext cx="8382000" cy="0"/>
          </a:xfrm>
          <a:prstGeom prst="straightConnector1">
            <a:avLst/>
          </a:prstGeom>
          <a:ln w="76200">
            <a:solidFill>
              <a:schemeClr val="bg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400" y="5181600"/>
            <a:ext cx="3886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Low Level,</a:t>
            </a:r>
          </a:p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Generic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2" y="1851396"/>
            <a:ext cx="4890655" cy="40840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83752" y="6324600"/>
            <a:ext cx="7869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Hedau</a:t>
            </a:r>
            <a:r>
              <a:rPr lang="en-US" sz="1600" dirty="0" smtClean="0"/>
              <a:t> et al. 2009, Del </a:t>
            </a:r>
            <a:r>
              <a:rPr lang="en-US" sz="1600" dirty="0" err="1" smtClean="0"/>
              <a:t>Pero</a:t>
            </a:r>
            <a:r>
              <a:rPr lang="en-US" sz="1600" dirty="0" smtClean="0"/>
              <a:t> et al., 2011</a:t>
            </a:r>
            <a:r>
              <a:rPr lang="en-US" sz="1600" dirty="0"/>
              <a:t>, Wang et al., </a:t>
            </a:r>
            <a:r>
              <a:rPr lang="en-US" sz="1600" dirty="0" smtClean="0"/>
              <a:t>2012,  </a:t>
            </a:r>
            <a:r>
              <a:rPr lang="en-US" sz="1600" dirty="0" err="1" smtClean="0"/>
              <a:t>Schwing</a:t>
            </a:r>
            <a:r>
              <a:rPr lang="en-US" sz="1600" dirty="0" smtClean="0"/>
              <a:t> et al. 2012, etc. </a:t>
            </a:r>
            <a:endParaRPr lang="en-US" sz="1600" dirty="0"/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40" y="3124198"/>
            <a:ext cx="1051560" cy="878130"/>
          </a:xfrm>
          <a:prstGeom prst="rect">
            <a:avLst/>
          </a:prstGeom>
          <a:noFill/>
          <a:ln w="381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305" b="1262"/>
          <a:stretch/>
        </p:blipFill>
        <p:spPr bwMode="auto">
          <a:xfrm>
            <a:off x="7317740" y="4114800"/>
            <a:ext cx="1051560" cy="832529"/>
          </a:xfrm>
          <a:prstGeom prst="rect">
            <a:avLst/>
          </a:prstGeom>
          <a:noFill/>
          <a:ln w="381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609600" y="2362200"/>
            <a:ext cx="2509097" cy="2471778"/>
            <a:chOff x="609600" y="2362200"/>
            <a:chExt cx="2509097" cy="2471778"/>
          </a:xfrm>
        </p:grpSpPr>
        <p:sp>
          <p:nvSpPr>
            <p:cNvPr id="51" name="Rectangle 50"/>
            <p:cNvSpPr/>
            <p:nvPr/>
          </p:nvSpPr>
          <p:spPr>
            <a:xfrm>
              <a:off x="1382120" y="2756115"/>
              <a:ext cx="754302" cy="194182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3" t="76245" r="39786" b="3002"/>
            <a:stretch/>
          </p:blipFill>
          <p:spPr bwMode="auto">
            <a:xfrm>
              <a:off x="609600" y="2362200"/>
              <a:ext cx="2509097" cy="2471778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52"/>
            <p:cNvSpPr/>
            <p:nvPr/>
          </p:nvSpPr>
          <p:spPr>
            <a:xfrm>
              <a:off x="709058" y="414612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09058" y="3313703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483248" y="414612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1569780" y="414612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483248" y="3313703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1569780" y="3313703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1569780" y="248056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483248" y="248056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709058" y="248056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/>
            <p:cNvCxnSpPr>
              <a:endCxn id="59" idx="2"/>
            </p:cNvCxnSpPr>
            <p:nvPr/>
          </p:nvCxnSpPr>
          <p:spPr>
            <a:xfrm>
              <a:off x="1297792" y="2770550"/>
              <a:ext cx="271988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6"/>
              <a:endCxn id="60" idx="2"/>
            </p:cNvCxnSpPr>
            <p:nvPr/>
          </p:nvCxnSpPr>
          <p:spPr>
            <a:xfrm>
              <a:off x="2158515" y="2770550"/>
              <a:ext cx="324733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7" idx="0"/>
              <a:endCxn id="60" idx="4"/>
            </p:cNvCxnSpPr>
            <p:nvPr/>
          </p:nvCxnSpPr>
          <p:spPr>
            <a:xfrm flipV="1">
              <a:off x="2777615" y="3060540"/>
              <a:ext cx="0" cy="253164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7" idx="2"/>
              <a:endCxn id="58" idx="6"/>
            </p:cNvCxnSpPr>
            <p:nvPr/>
          </p:nvCxnSpPr>
          <p:spPr>
            <a:xfrm flipH="1">
              <a:off x="2158515" y="3603693"/>
              <a:ext cx="324733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8" idx="0"/>
              <a:endCxn id="59" idx="4"/>
            </p:cNvCxnSpPr>
            <p:nvPr/>
          </p:nvCxnSpPr>
          <p:spPr>
            <a:xfrm flipV="1">
              <a:off x="1864147" y="3060540"/>
              <a:ext cx="0" cy="253164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5" idx="0"/>
              <a:endCxn id="57" idx="4"/>
            </p:cNvCxnSpPr>
            <p:nvPr/>
          </p:nvCxnSpPr>
          <p:spPr>
            <a:xfrm flipV="1">
              <a:off x="2777615" y="3893682"/>
              <a:ext cx="0" cy="252439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687981" y="2438284"/>
              <a:ext cx="2430714" cy="748838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36906" y="3187123"/>
              <a:ext cx="1581791" cy="748838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1773" y="3935961"/>
              <a:ext cx="676924" cy="861521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003426" y="3893681"/>
              <a:ext cx="0" cy="25244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1297793" y="4436110"/>
              <a:ext cx="271987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675670" y="3243049"/>
              <a:ext cx="734531" cy="1554433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10202" y="4075519"/>
              <a:ext cx="823145" cy="724743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17739" y="2181662"/>
            <a:ext cx="1075811" cy="806859"/>
            <a:chOff x="1776604" y="1796875"/>
            <a:chExt cx="5590792" cy="4193094"/>
          </a:xfrm>
        </p:grpSpPr>
        <p:pic>
          <p:nvPicPr>
            <p:cNvPr id="45" name="Picture 2" descr="C:\Users\david\Dropbox\LineLabelingFigs\000774\rgb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604" y="1796875"/>
              <a:ext cx="5590792" cy="4193094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Straight Arrow Connector 45"/>
            <p:cNvCxnSpPr/>
            <p:nvPr/>
          </p:nvCxnSpPr>
          <p:spPr>
            <a:xfrm flipV="1">
              <a:off x="2974666" y="4531064"/>
              <a:ext cx="0" cy="93190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157888" y="3656652"/>
              <a:ext cx="737712" cy="74873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3068484" y="3864919"/>
              <a:ext cx="817716" cy="540464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40" y="3124198"/>
            <a:ext cx="1051560" cy="878130"/>
          </a:xfrm>
          <a:prstGeom prst="rect">
            <a:avLst/>
          </a:prstGeom>
          <a:noFill/>
          <a:ln w="381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305" b="1262"/>
          <a:stretch/>
        </p:blipFill>
        <p:spPr bwMode="auto">
          <a:xfrm>
            <a:off x="7317740" y="4114800"/>
            <a:ext cx="1051560" cy="832529"/>
          </a:xfrm>
          <a:prstGeom prst="rect">
            <a:avLst/>
          </a:prstGeom>
          <a:noFill/>
          <a:ln w="381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483100" y="5181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High Level,</a:t>
            </a:r>
          </a:p>
          <a:p>
            <a:pPr algn="r"/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Physical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for Single Image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11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3751" y="1416363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Local Smoothness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4800" y="5181600"/>
            <a:ext cx="8382000" cy="0"/>
          </a:xfrm>
          <a:prstGeom prst="straightConnector1">
            <a:avLst/>
          </a:prstGeom>
          <a:ln w="76200">
            <a:solidFill>
              <a:schemeClr val="bg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400" y="5181600"/>
            <a:ext cx="3886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Low Level,</a:t>
            </a:r>
          </a:p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Generic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305" b="1262"/>
          <a:stretch/>
        </p:blipFill>
        <p:spPr bwMode="auto">
          <a:xfrm>
            <a:off x="1973315" y="1851658"/>
            <a:ext cx="5197368" cy="41148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4800" y="6324600"/>
            <a:ext cx="784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Lee et al. 2010, Xiao et al. 2012, Zhao et al. 2013, </a:t>
            </a:r>
            <a:r>
              <a:rPr lang="en-US" sz="1600" dirty="0" err="1" smtClean="0"/>
              <a:t>Schwing</a:t>
            </a:r>
            <a:r>
              <a:rPr lang="en-US" sz="1600" dirty="0" smtClean="0"/>
              <a:t> et al., 2013,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1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483100" y="5181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High Level,</a:t>
            </a:r>
          </a:p>
          <a:p>
            <a:pPr algn="r"/>
            <a:r>
              <a:rPr lang="en-US" sz="3200" dirty="0" smtClean="0"/>
              <a:t>Physical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for Single Image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12</a:t>
            </a:fld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4800" y="5181600"/>
            <a:ext cx="8382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400" y="5181600"/>
            <a:ext cx="3886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Low Level,</a:t>
            </a:r>
          </a:p>
          <a:p>
            <a:r>
              <a:rPr lang="en-US" sz="3200" dirty="0" smtClean="0"/>
              <a:t>Generic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40" y="3124198"/>
            <a:ext cx="1051560" cy="8781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305" b="1262"/>
          <a:stretch/>
        </p:blipFill>
        <p:spPr bwMode="auto">
          <a:xfrm>
            <a:off x="7317740" y="4114800"/>
            <a:ext cx="1051560" cy="8325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609600" y="2362200"/>
            <a:ext cx="2509097" cy="2471778"/>
            <a:chOff x="4114799" y="2133600"/>
            <a:chExt cx="2427394" cy="2427394"/>
          </a:xfrm>
        </p:grpSpPr>
        <p:sp>
          <p:nvSpPr>
            <p:cNvPr id="40" name="Rectangle 39"/>
            <p:cNvSpPr/>
            <p:nvPr/>
          </p:nvSpPr>
          <p:spPr>
            <a:xfrm>
              <a:off x="4862164" y="2520442"/>
              <a:ext cx="729740" cy="1906955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/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3" t="76245" r="39786" b="3002"/>
            <a:stretch/>
          </p:blipFill>
          <p:spPr bwMode="auto">
            <a:xfrm>
              <a:off x="4114799" y="2133600"/>
              <a:ext cx="2427394" cy="2427394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Oval 65"/>
            <p:cNvSpPr/>
            <p:nvPr/>
          </p:nvSpPr>
          <p:spPr>
            <a:xfrm>
              <a:off x="4211018" y="3885488"/>
              <a:ext cx="569564" cy="5695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4211018" y="3068018"/>
              <a:ext cx="569564" cy="5695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5927436" y="3885488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043713" y="3885488"/>
              <a:ext cx="569564" cy="5695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5927436" y="3068018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5043713" y="3068018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043713" y="2249836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5927436" y="2249836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4211018" y="2249836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Connector 74"/>
            <p:cNvCxnSpPr>
              <a:endCxn id="72" idx="2"/>
            </p:cNvCxnSpPr>
            <p:nvPr/>
          </p:nvCxnSpPr>
          <p:spPr>
            <a:xfrm>
              <a:off x="4780582" y="2534618"/>
              <a:ext cx="263131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2" idx="6"/>
              <a:endCxn id="73" idx="2"/>
            </p:cNvCxnSpPr>
            <p:nvPr/>
          </p:nvCxnSpPr>
          <p:spPr>
            <a:xfrm>
              <a:off x="5613277" y="2534618"/>
              <a:ext cx="314159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0" idx="0"/>
              <a:endCxn id="73" idx="4"/>
            </p:cNvCxnSpPr>
            <p:nvPr/>
          </p:nvCxnSpPr>
          <p:spPr>
            <a:xfrm flipV="1">
              <a:off x="6212218" y="2819400"/>
              <a:ext cx="0" cy="248618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0" idx="2"/>
              <a:endCxn id="71" idx="6"/>
            </p:cNvCxnSpPr>
            <p:nvPr/>
          </p:nvCxnSpPr>
          <p:spPr>
            <a:xfrm flipH="1">
              <a:off x="5613277" y="3352800"/>
              <a:ext cx="314159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1" idx="0"/>
              <a:endCxn id="72" idx="4"/>
            </p:cNvCxnSpPr>
            <p:nvPr/>
          </p:nvCxnSpPr>
          <p:spPr>
            <a:xfrm flipV="1">
              <a:off x="5328495" y="2819400"/>
              <a:ext cx="0" cy="248618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8" idx="0"/>
              <a:endCxn id="70" idx="4"/>
            </p:cNvCxnSpPr>
            <p:nvPr/>
          </p:nvCxnSpPr>
          <p:spPr>
            <a:xfrm flipV="1">
              <a:off x="6212218" y="3637582"/>
              <a:ext cx="0" cy="247906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4178718" y="2998632"/>
              <a:ext cx="710613" cy="152652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889331" y="3816154"/>
              <a:ext cx="796341" cy="71172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190628" y="2208318"/>
              <a:ext cx="2351563" cy="73539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011909" y="2943710"/>
              <a:ext cx="1530284" cy="73539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887311" y="3679102"/>
              <a:ext cx="654882" cy="846051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317739" y="2181662"/>
            <a:ext cx="1075811" cy="806859"/>
            <a:chOff x="1776604" y="1796875"/>
            <a:chExt cx="5590792" cy="4193094"/>
          </a:xfrm>
        </p:grpSpPr>
        <p:pic>
          <p:nvPicPr>
            <p:cNvPr id="87" name="Picture 2" descr="C:\Users\david\Dropbox\LineLabelingFigs\000774\rg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604" y="1796875"/>
              <a:ext cx="5590792" cy="419309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8" name="Straight Arrow Connector 87"/>
            <p:cNvCxnSpPr/>
            <p:nvPr/>
          </p:nvCxnSpPr>
          <p:spPr>
            <a:xfrm flipV="1">
              <a:off x="2974666" y="4531064"/>
              <a:ext cx="0" cy="9319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157888" y="3656652"/>
              <a:ext cx="737712" cy="74873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3068484" y="3864919"/>
              <a:ext cx="817716" cy="5404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87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Mid-level in the 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32667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Huffman 71, </a:t>
            </a:r>
            <a:r>
              <a:rPr lang="en-US" dirty="0" err="1" smtClean="0"/>
              <a:t>Clowes</a:t>
            </a:r>
            <a:r>
              <a:rPr lang="en-US" dirty="0" smtClean="0"/>
              <a:t> 71, </a:t>
            </a:r>
            <a:r>
              <a:rPr lang="en-US" dirty="0" err="1" smtClean="0"/>
              <a:t>Kanade</a:t>
            </a:r>
            <a:r>
              <a:rPr lang="en-US" dirty="0" smtClean="0"/>
              <a:t> 80, 81 Sugihara 86, Malik 87, etc. </a:t>
            </a:r>
            <a:endParaRPr lang="en-US" dirty="0"/>
          </a:p>
        </p:txBody>
      </p:sp>
      <p:pic>
        <p:nvPicPr>
          <p:cNvPr id="6" name="Picture 3" descr="C:\Users\david\Dropbox\talks\MLLC\origami\chairInter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1523"/>
            <a:ext cx="2743200" cy="22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vid\Dropbox\talks\MLLC\origami\interp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15600" r="4987" b="4416"/>
          <a:stretch/>
        </p:blipFill>
        <p:spPr bwMode="auto">
          <a:xfrm>
            <a:off x="5038412" y="4086482"/>
            <a:ext cx="2419975" cy="17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id\Dropbox\talks\MLLC\origami\box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1292" r="15227" b="14126"/>
          <a:stretch/>
        </p:blipFill>
        <p:spPr bwMode="auto">
          <a:xfrm>
            <a:off x="1843971" y="4146547"/>
            <a:ext cx="2434855" cy="16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id\Dropbox\talks\MLLC\origami\chairlin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17443"/>
            <a:ext cx="3074798" cy="21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Mid-Level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2" descr="C:\Users\david\Dropbox\LineLabelingFigs\000774\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645919"/>
            <a:ext cx="6035042" cy="45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124200" y="3048000"/>
            <a:ext cx="4419600" cy="1905000"/>
          </a:xfrm>
          <a:prstGeom prst="line">
            <a:avLst/>
          </a:prstGeom>
          <a:ln w="177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140015" y="3079630"/>
            <a:ext cx="4390845" cy="3045125"/>
          </a:xfrm>
          <a:custGeom>
            <a:avLst/>
            <a:gdLst>
              <a:gd name="connsiteX0" fmla="*/ 172528 w 4390845"/>
              <a:gd name="connsiteY0" fmla="*/ 1345721 h 3045125"/>
              <a:gd name="connsiteX1" fmla="*/ 0 w 4390845"/>
              <a:gd name="connsiteY1" fmla="*/ 0 h 3045125"/>
              <a:gd name="connsiteX2" fmla="*/ 4347713 w 4390845"/>
              <a:gd name="connsiteY2" fmla="*/ 1897812 h 3045125"/>
              <a:gd name="connsiteX3" fmla="*/ 4390845 w 4390845"/>
              <a:gd name="connsiteY3" fmla="*/ 3045125 h 3045125"/>
              <a:gd name="connsiteX4" fmla="*/ 2035834 w 4390845"/>
              <a:gd name="connsiteY4" fmla="*/ 3036498 h 3045125"/>
              <a:gd name="connsiteX5" fmla="*/ 172528 w 4390845"/>
              <a:gd name="connsiteY5" fmla="*/ 1345721 h 30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0845" h="3045125">
                <a:moveTo>
                  <a:pt x="172528" y="1345721"/>
                </a:moveTo>
                <a:lnTo>
                  <a:pt x="0" y="0"/>
                </a:lnTo>
                <a:lnTo>
                  <a:pt x="4347713" y="1897812"/>
                </a:lnTo>
                <a:lnTo>
                  <a:pt x="4390845" y="3045125"/>
                </a:lnTo>
                <a:lnTo>
                  <a:pt x="2035834" y="3036498"/>
                </a:lnTo>
                <a:lnTo>
                  <a:pt x="172528" y="1345721"/>
                </a:lnTo>
                <a:close/>
              </a:path>
            </a:pathLst>
          </a:custGeom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22762" y="2829464"/>
            <a:ext cx="4408098" cy="2156604"/>
            <a:chOff x="3122762" y="2829464"/>
            <a:chExt cx="4408098" cy="2156604"/>
          </a:xfrm>
        </p:grpSpPr>
        <p:sp>
          <p:nvSpPr>
            <p:cNvPr id="15" name="Freeform 14"/>
            <p:cNvSpPr/>
            <p:nvPr/>
          </p:nvSpPr>
          <p:spPr>
            <a:xfrm>
              <a:off x="3122762" y="2829464"/>
              <a:ext cx="4408098" cy="2156604"/>
            </a:xfrm>
            <a:custGeom>
              <a:avLst/>
              <a:gdLst>
                <a:gd name="connsiteX0" fmla="*/ 51759 w 4408098"/>
                <a:gd name="connsiteY0" fmla="*/ 207034 h 2156604"/>
                <a:gd name="connsiteX1" fmla="*/ 1026544 w 4408098"/>
                <a:gd name="connsiteY1" fmla="*/ 0 h 2156604"/>
                <a:gd name="connsiteX2" fmla="*/ 4408098 w 4408098"/>
                <a:gd name="connsiteY2" fmla="*/ 931653 h 2156604"/>
                <a:gd name="connsiteX3" fmla="*/ 4382219 w 4408098"/>
                <a:gd name="connsiteY3" fmla="*/ 2156604 h 2156604"/>
                <a:gd name="connsiteX4" fmla="*/ 0 w 4408098"/>
                <a:gd name="connsiteY4" fmla="*/ 215661 h 215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098" h="2156604">
                  <a:moveTo>
                    <a:pt x="51759" y="207034"/>
                  </a:moveTo>
                  <a:lnTo>
                    <a:pt x="1026544" y="0"/>
                  </a:lnTo>
                  <a:lnTo>
                    <a:pt x="4408098" y="931653"/>
                  </a:lnTo>
                  <a:lnTo>
                    <a:pt x="4382219" y="2156604"/>
                  </a:lnTo>
                  <a:lnTo>
                    <a:pt x="0" y="215661"/>
                  </a:lnTo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4267200" y="3272679"/>
              <a:ext cx="913282" cy="1455641"/>
            </a:xfrm>
            <a:custGeom>
              <a:avLst/>
              <a:gdLst>
                <a:gd name="connsiteX0" fmla="*/ 659958 w 717398"/>
                <a:gd name="connsiteY0" fmla="*/ 1455641 h 1455641"/>
                <a:gd name="connsiteX1" fmla="*/ 652007 w 717398"/>
                <a:gd name="connsiteY1" fmla="*/ 127774 h 1455641"/>
                <a:gd name="connsiteX2" fmla="*/ 0 w 717398"/>
                <a:gd name="connsiteY2" fmla="*/ 127774 h 145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398" h="1455641">
                  <a:moveTo>
                    <a:pt x="659958" y="1455641"/>
                  </a:moveTo>
                  <a:cubicBezTo>
                    <a:pt x="710979" y="902363"/>
                    <a:pt x="762000" y="349085"/>
                    <a:pt x="652007" y="127774"/>
                  </a:cubicBezTo>
                  <a:cubicBezTo>
                    <a:pt x="542014" y="-93537"/>
                    <a:pt x="271007" y="17118"/>
                    <a:pt x="0" y="127774"/>
                  </a:cubicBezTo>
                </a:path>
              </a:pathLst>
            </a:custGeom>
            <a:noFill/>
            <a:ln w="12700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69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15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4042" y="1295400"/>
            <a:ext cx="396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Input: </a:t>
            </a:r>
          </a:p>
          <a:p>
            <a:pPr algn="ctr"/>
            <a:r>
              <a:rPr lang="en-US" sz="3200" dirty="0" smtClean="0"/>
              <a:t>Single Image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747556" y="1295400"/>
            <a:ext cx="3962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Output:</a:t>
            </a:r>
          </a:p>
          <a:p>
            <a:pPr algn="ctr"/>
            <a:r>
              <a:rPr lang="en-US" sz="3200" dirty="0" smtClean="0"/>
              <a:t>Discrete Scene Parse</a:t>
            </a:r>
            <a:endParaRPr lang="en-US" sz="3200" dirty="0"/>
          </a:p>
        </p:txBody>
      </p:sp>
      <p:pic>
        <p:nvPicPr>
          <p:cNvPr id="9" name="Picture 2" descr="C:\Users\david\Dropbox\LineLabelingFigs\000774\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1" y="2514599"/>
            <a:ext cx="3962399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vid\Dropbox\LineLabelingFigs\000774\scg_crop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57" y="2515839"/>
            <a:ext cx="3962401" cy="29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73540" y="1785407"/>
            <a:ext cx="2344492" cy="1567393"/>
            <a:chOff x="574186" y="1785407"/>
            <a:chExt cx="2344492" cy="1567393"/>
          </a:xfrm>
        </p:grpSpPr>
        <p:pic>
          <p:nvPicPr>
            <p:cNvPr id="6" name="Picture 3" descr="C:\Users\david\Dropbox\LineLabeling\talk\newSources\1080\sh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86" y="1877019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david\Dropbox\LineLabeling\talk\newSources\1080\sh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243" y="1785407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david\Dropbox\LineLabeling\talk\newSources\1080\sh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230" y="2040724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74186" y="3500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Parameterization</a:t>
            </a:r>
            <a:endParaRPr lang="en-US" sz="2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298015" y="2113020"/>
            <a:ext cx="2662769" cy="912166"/>
            <a:chOff x="4341655" y="1676400"/>
            <a:chExt cx="4575489" cy="1567393"/>
          </a:xfrm>
        </p:grpSpPr>
        <p:pic>
          <p:nvPicPr>
            <p:cNvPr id="13" name="Picture 2" descr="C:\Users\david\Dropbox\talks\OxfordMSR\eqn\formulation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105"/>
            <a:stretch/>
          </p:blipFill>
          <p:spPr bwMode="auto">
            <a:xfrm>
              <a:off x="4355034" y="1676400"/>
              <a:ext cx="4562110" cy="1006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david\Dropbox\talks\OxfordMSR\eqn\formulation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95" b="45359"/>
            <a:stretch/>
          </p:blipFill>
          <p:spPr bwMode="auto">
            <a:xfrm>
              <a:off x="4341655" y="2694101"/>
              <a:ext cx="2727249" cy="54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5257799" y="3500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Formulation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97468" y="6081230"/>
            <a:ext cx="443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Experimental Results</a:t>
            </a:r>
            <a:endParaRPr lang="en-US" sz="2400" b="1" dirty="0"/>
          </a:p>
        </p:txBody>
      </p:sp>
      <p:pic>
        <p:nvPicPr>
          <p:cNvPr id="24" name="Picture 6" descr="C:\Users\david\Dropbox\LineLabeling\talk\newSources\1080\Nb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10" y="4191000"/>
            <a:ext cx="2520308" cy="18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73540" y="1785407"/>
            <a:ext cx="2344492" cy="1567393"/>
            <a:chOff x="574186" y="1785407"/>
            <a:chExt cx="2344492" cy="1567393"/>
          </a:xfrm>
        </p:grpSpPr>
        <p:pic>
          <p:nvPicPr>
            <p:cNvPr id="6" name="Picture 3" descr="C:\Users\david\Dropbox\LineLabeling\talk\newSources\1080\sh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86" y="1877019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david\Dropbox\LineLabeling\talk\newSources\1080\sh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243" y="1785407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david\Dropbox\LineLabeling\talk\newSources\1080\sh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230" y="2040724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74186" y="3500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Parameterization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799" y="3500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Formulation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7468" y="6081230"/>
            <a:ext cx="443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Experimental Results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" name="Picture 6" descr="C:\Users\david\Dropbox\LineLabeling\talk\newSources\1080\Nbl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10" y="4191000"/>
            <a:ext cx="2520308" cy="18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98015" y="2113020"/>
            <a:ext cx="2662769" cy="912166"/>
            <a:chOff x="5298015" y="2113020"/>
            <a:chExt cx="2662769" cy="912166"/>
          </a:xfrm>
        </p:grpSpPr>
        <p:pic>
          <p:nvPicPr>
            <p:cNvPr id="19" name="Picture 2" descr="C:\Users\david\Dropbox\talks\OxfordMSR\eqn\formulation2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105"/>
            <a:stretch/>
          </p:blipFill>
          <p:spPr bwMode="auto">
            <a:xfrm>
              <a:off x="5305801" y="2113020"/>
              <a:ext cx="2654983" cy="585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david\Dropbox\talks\OxfordMSR\eqn\formulation2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95" b="45359"/>
            <a:stretch/>
          </p:blipFill>
          <p:spPr bwMode="auto">
            <a:xfrm>
              <a:off x="5298015" y="2705285"/>
              <a:ext cx="1587160" cy="31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49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C:\Users\david\Dropbox\LineLabeling\talk\newSources\1080\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145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 descr="C:\Users\david\Dropbox\LineLabeling\talk\newSources\1080\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7432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90600" y="3394849"/>
            <a:ext cx="567551" cy="567551"/>
          </a:xfrm>
          <a:prstGeom prst="ellips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52632" y="1484268"/>
            <a:ext cx="566928" cy="566928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39084" y="2734273"/>
            <a:ext cx="566928" cy="5669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542531"/>
            <a:ext cx="121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vp</a:t>
            </a:r>
            <a:r>
              <a:rPr lang="en-US" sz="4800" baseline="-25000" dirty="0" smtClean="0"/>
              <a:t>1</a:t>
            </a:r>
            <a:endParaRPr lang="en-US" sz="48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1300" y="1219200"/>
            <a:ext cx="11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vp</a:t>
            </a:r>
            <a:r>
              <a:rPr lang="en-US" sz="4800" baseline="-25000" dirty="0" smtClean="0"/>
              <a:t>2</a:t>
            </a:r>
            <a:endParaRPr lang="en-US" sz="48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197292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vp</a:t>
            </a:r>
            <a:r>
              <a:rPr lang="en-US" sz="4800" baseline="-25000" dirty="0" smtClean="0"/>
              <a:t>3</a:t>
            </a:r>
            <a:endParaRPr lang="en-US" sz="4800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781300" y="3888972"/>
            <a:ext cx="3581400" cy="911628"/>
            <a:chOff x="2781300" y="3888972"/>
            <a:chExt cx="3581400" cy="911628"/>
          </a:xfrm>
        </p:grpSpPr>
        <p:cxnSp>
          <p:nvCxnSpPr>
            <p:cNvPr id="19" name="Straight Arrow Connector 18"/>
            <p:cNvCxnSpPr>
              <a:stCxn id="2050" idx="1"/>
            </p:cNvCxnSpPr>
            <p:nvPr/>
          </p:nvCxnSpPr>
          <p:spPr>
            <a:xfrm>
              <a:off x="2781300" y="4086225"/>
              <a:ext cx="3581400" cy="714375"/>
            </a:xfrm>
            <a:prstGeom prst="straightConnector1">
              <a:avLst/>
            </a:prstGeom>
            <a:ln w="1016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856426" y="3888972"/>
              <a:ext cx="3506274" cy="454428"/>
            </a:xfrm>
            <a:prstGeom prst="straightConnector1">
              <a:avLst/>
            </a:prstGeom>
            <a:ln w="1016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781302" y="3314038"/>
            <a:ext cx="3581398" cy="1334162"/>
            <a:chOff x="2781302" y="3314038"/>
            <a:chExt cx="3581398" cy="1334162"/>
          </a:xfrm>
        </p:grpSpPr>
        <p:cxnSp>
          <p:nvCxnSpPr>
            <p:cNvPr id="2049" name="Straight Arrow Connector 2048"/>
            <p:cNvCxnSpPr/>
            <p:nvPr/>
          </p:nvCxnSpPr>
          <p:spPr>
            <a:xfrm flipH="1">
              <a:off x="2781302" y="3314038"/>
              <a:ext cx="3581398" cy="1105562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038600" y="3510850"/>
              <a:ext cx="2324100" cy="1137350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9" name="Freeform 2058"/>
          <p:cNvSpPr/>
          <p:nvPr/>
        </p:nvSpPr>
        <p:spPr>
          <a:xfrm>
            <a:off x="3512321" y="4025069"/>
            <a:ext cx="1486969" cy="401652"/>
          </a:xfrm>
          <a:custGeom>
            <a:avLst/>
            <a:gdLst>
              <a:gd name="connsiteX0" fmla="*/ 0 w 1486969"/>
              <a:gd name="connsiteY0" fmla="*/ 162370 h 401652"/>
              <a:gd name="connsiteX1" fmla="*/ 1008404 w 1486969"/>
              <a:gd name="connsiteY1" fmla="*/ 401652 h 401652"/>
              <a:gd name="connsiteX2" fmla="*/ 1486969 w 1486969"/>
              <a:gd name="connsiteY2" fmla="*/ 128187 h 401652"/>
              <a:gd name="connsiteX3" fmla="*/ 487111 w 1486969"/>
              <a:gd name="connsiteY3" fmla="*/ 0 h 401652"/>
              <a:gd name="connsiteX4" fmla="*/ 0 w 1486969"/>
              <a:gd name="connsiteY4" fmla="*/ 162370 h 40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969" h="401652">
                <a:moveTo>
                  <a:pt x="0" y="162370"/>
                </a:moveTo>
                <a:lnTo>
                  <a:pt x="1008404" y="401652"/>
                </a:lnTo>
                <a:lnTo>
                  <a:pt x="1486969" y="128187"/>
                </a:lnTo>
                <a:lnTo>
                  <a:pt x="487111" y="0"/>
                </a:lnTo>
                <a:lnTo>
                  <a:pt x="0" y="16237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71800" y="6324600"/>
            <a:ext cx="518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 Estimator from </a:t>
            </a:r>
            <a:r>
              <a:rPr lang="en-US" dirty="0" err="1" smtClean="0"/>
              <a:t>Hedau</a:t>
            </a:r>
            <a:r>
              <a:rPr lang="en-US" dirty="0" smtClean="0"/>
              <a:t> et al.,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2" descr="C:\Users\david\Dropbox\LineLabelingFigs\000774\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1" y="838200"/>
            <a:ext cx="7302400" cy="54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86562" y="2295421"/>
            <a:ext cx="2476500" cy="1857375"/>
            <a:chOff x="2781300" y="2743200"/>
            <a:chExt cx="3581400" cy="2686050"/>
          </a:xfrm>
        </p:grpSpPr>
        <p:pic>
          <p:nvPicPr>
            <p:cNvPr id="2050" name="Picture 2" descr="C:\Users\david\Dropbox\LineLabeling\talk\newSources\1080\rg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00" y="2743200"/>
              <a:ext cx="3581400" cy="268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2781300" y="4086226"/>
              <a:ext cx="3581400" cy="714375"/>
            </a:xfrm>
            <a:prstGeom prst="straightConnector1">
              <a:avLst/>
            </a:prstGeom>
            <a:ln w="1016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81300" y="3888972"/>
              <a:ext cx="3506274" cy="454428"/>
            </a:xfrm>
            <a:prstGeom prst="straightConnector1">
              <a:avLst/>
            </a:prstGeom>
            <a:ln w="1016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Arrow Connector 2048"/>
            <p:cNvCxnSpPr/>
            <p:nvPr/>
          </p:nvCxnSpPr>
          <p:spPr>
            <a:xfrm flipH="1">
              <a:off x="2781301" y="3314037"/>
              <a:ext cx="3581399" cy="1105561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038601" y="3510850"/>
              <a:ext cx="2324099" cy="1137349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9" name="Freeform 2058"/>
            <p:cNvSpPr/>
            <p:nvPr/>
          </p:nvSpPr>
          <p:spPr>
            <a:xfrm>
              <a:off x="3512321" y="4025069"/>
              <a:ext cx="1486969" cy="401652"/>
            </a:xfrm>
            <a:custGeom>
              <a:avLst/>
              <a:gdLst>
                <a:gd name="connsiteX0" fmla="*/ 0 w 1486969"/>
                <a:gd name="connsiteY0" fmla="*/ 162370 h 401652"/>
                <a:gd name="connsiteX1" fmla="*/ 1008404 w 1486969"/>
                <a:gd name="connsiteY1" fmla="*/ 401652 h 401652"/>
                <a:gd name="connsiteX2" fmla="*/ 1486969 w 1486969"/>
                <a:gd name="connsiteY2" fmla="*/ 128187 h 401652"/>
                <a:gd name="connsiteX3" fmla="*/ 487111 w 1486969"/>
                <a:gd name="connsiteY3" fmla="*/ 0 h 401652"/>
                <a:gd name="connsiteX4" fmla="*/ 0 w 1486969"/>
                <a:gd name="connsiteY4" fmla="*/ 162370 h 4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969" h="401652">
                  <a:moveTo>
                    <a:pt x="0" y="162370"/>
                  </a:moveTo>
                  <a:lnTo>
                    <a:pt x="1008404" y="401652"/>
                  </a:lnTo>
                  <a:lnTo>
                    <a:pt x="1486969" y="128187"/>
                  </a:lnTo>
                  <a:lnTo>
                    <a:pt x="487111" y="0"/>
                  </a:lnTo>
                  <a:lnTo>
                    <a:pt x="0" y="16237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2200" y="2286000"/>
            <a:ext cx="2476500" cy="1876216"/>
            <a:chOff x="6172200" y="1438278"/>
            <a:chExt cx="2476500" cy="1876216"/>
          </a:xfrm>
        </p:grpSpPr>
        <p:pic>
          <p:nvPicPr>
            <p:cNvPr id="31" name="Picture 2" descr="C:\Users\david\Dropbox\LineLabeling\talk\newSources\1080\rg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438278"/>
              <a:ext cx="2476500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Straight Arrow Connector 50"/>
            <p:cNvCxnSpPr/>
            <p:nvPr/>
          </p:nvCxnSpPr>
          <p:spPr>
            <a:xfrm>
              <a:off x="7772400" y="1462802"/>
              <a:ext cx="0" cy="1851692"/>
            </a:xfrm>
            <a:prstGeom prst="straightConnector1">
              <a:avLst/>
            </a:prstGeom>
            <a:ln w="10160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8077200" y="1461837"/>
              <a:ext cx="0" cy="1851692"/>
            </a:xfrm>
            <a:prstGeom prst="straightConnector1">
              <a:avLst/>
            </a:prstGeom>
            <a:ln w="10160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6172200" y="1969100"/>
              <a:ext cx="2476500" cy="1345239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1" idx="3"/>
              <a:endCxn id="31" idx="2"/>
            </p:cNvCxnSpPr>
            <p:nvPr/>
          </p:nvCxnSpPr>
          <p:spPr>
            <a:xfrm flipH="1">
              <a:off x="7410450" y="2366966"/>
              <a:ext cx="1238250" cy="928687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Freeform 2062"/>
            <p:cNvSpPr/>
            <p:nvPr/>
          </p:nvSpPr>
          <p:spPr>
            <a:xfrm>
              <a:off x="7776673" y="2259694"/>
              <a:ext cx="316194" cy="743484"/>
            </a:xfrm>
            <a:custGeom>
              <a:avLst/>
              <a:gdLst>
                <a:gd name="connsiteX0" fmla="*/ 0 w 316194"/>
                <a:gd name="connsiteY0" fmla="*/ 170916 h 743484"/>
                <a:gd name="connsiteX1" fmla="*/ 0 w 316194"/>
                <a:gd name="connsiteY1" fmla="*/ 743484 h 743484"/>
                <a:gd name="connsiteX2" fmla="*/ 316194 w 316194"/>
                <a:gd name="connsiteY2" fmla="*/ 521293 h 743484"/>
                <a:gd name="connsiteX3" fmla="*/ 299103 w 316194"/>
                <a:gd name="connsiteY3" fmla="*/ 0 h 743484"/>
                <a:gd name="connsiteX4" fmla="*/ 0 w 316194"/>
                <a:gd name="connsiteY4" fmla="*/ 170916 h 74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194" h="743484">
                  <a:moveTo>
                    <a:pt x="0" y="170916"/>
                  </a:moveTo>
                  <a:lnTo>
                    <a:pt x="0" y="743484"/>
                  </a:lnTo>
                  <a:lnTo>
                    <a:pt x="316194" y="521293"/>
                  </a:lnTo>
                  <a:lnTo>
                    <a:pt x="299103" y="0"/>
                  </a:lnTo>
                  <a:lnTo>
                    <a:pt x="0" y="17091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29762" y="2287904"/>
            <a:ext cx="2527687" cy="1872409"/>
            <a:chOff x="3429762" y="1440182"/>
            <a:chExt cx="2527687" cy="1872409"/>
          </a:xfrm>
        </p:grpSpPr>
        <p:pic>
          <p:nvPicPr>
            <p:cNvPr id="24" name="Picture 2" descr="C:\Users\david\Dropbox\LineLabeling\talk\newSources\1080\rg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762" y="1440182"/>
              <a:ext cx="2476500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3480949" y="2636578"/>
              <a:ext cx="2476500" cy="474679"/>
            </a:xfrm>
            <a:prstGeom prst="straightConnector1">
              <a:avLst/>
            </a:prstGeom>
            <a:ln w="1016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480949" y="2410352"/>
              <a:ext cx="2424551" cy="431784"/>
            </a:xfrm>
            <a:prstGeom prst="straightConnector1">
              <a:avLst/>
            </a:prstGeom>
            <a:ln w="1016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14800" y="1460899"/>
              <a:ext cx="0" cy="1808466"/>
            </a:xfrm>
            <a:prstGeom prst="straightConnector1">
              <a:avLst/>
            </a:prstGeom>
            <a:ln w="10160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667250" y="1460899"/>
              <a:ext cx="0" cy="1851692"/>
            </a:xfrm>
            <a:prstGeom prst="straightConnector1">
              <a:avLst/>
            </a:prstGeom>
            <a:ln w="10160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4" name="Freeform 2063"/>
            <p:cNvSpPr/>
            <p:nvPr/>
          </p:nvSpPr>
          <p:spPr>
            <a:xfrm>
              <a:off x="4110527" y="2521597"/>
              <a:ext cx="546931" cy="358924"/>
            </a:xfrm>
            <a:custGeom>
              <a:avLst/>
              <a:gdLst>
                <a:gd name="connsiteX0" fmla="*/ 0 w 546931"/>
                <a:gd name="connsiteY0" fmla="*/ 230737 h 358924"/>
                <a:gd name="connsiteX1" fmla="*/ 546931 w 546931"/>
                <a:gd name="connsiteY1" fmla="*/ 358924 h 358924"/>
                <a:gd name="connsiteX2" fmla="*/ 546931 w 546931"/>
                <a:gd name="connsiteY2" fmla="*/ 111096 h 358924"/>
                <a:gd name="connsiteX3" fmla="*/ 8546 w 546931"/>
                <a:gd name="connsiteY3" fmla="*/ 0 h 358924"/>
                <a:gd name="connsiteX4" fmla="*/ 0 w 546931"/>
                <a:gd name="connsiteY4" fmla="*/ 230737 h 35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31" h="358924">
                  <a:moveTo>
                    <a:pt x="0" y="230737"/>
                  </a:moveTo>
                  <a:lnTo>
                    <a:pt x="546931" y="358924"/>
                  </a:lnTo>
                  <a:lnTo>
                    <a:pt x="546931" y="111096"/>
                  </a:lnTo>
                  <a:lnTo>
                    <a:pt x="8546" y="0"/>
                  </a:lnTo>
                  <a:lnTo>
                    <a:pt x="0" y="230737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C:\Users\david\Dropbox\LineLabeling\talk\newSources\1080\s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00992"/>
            <a:ext cx="2478024" cy="18585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vid\Dropbox\LineLabeling\talk\newSources\1080\sh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32327"/>
            <a:ext cx="2478024" cy="18585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vid\Dropbox\LineLabeling\talk\newSources\1080\sh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00992"/>
            <a:ext cx="2478024" cy="18585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Two VPs give grid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Encoding Surface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21</a:t>
            </a:fld>
            <a:endParaRPr lang="en-US"/>
          </a:p>
        </p:txBody>
      </p:sp>
      <p:pic>
        <p:nvPicPr>
          <p:cNvPr id="11" name="Picture 6" descr="C:\Users\david\Dropbox\LineLabeling\talk\newSources\1080\Nb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1" y="1885950"/>
            <a:ext cx="5105400" cy="38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526427" y="3204703"/>
            <a:ext cx="0" cy="931901"/>
          </a:xfrm>
          <a:prstGeom prst="straightConnector1">
            <a:avLst/>
          </a:prstGeom>
          <a:ln w="152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3670654"/>
            <a:ext cx="698926" cy="0"/>
          </a:xfrm>
          <a:prstGeom prst="straightConnector1">
            <a:avLst/>
          </a:prstGeom>
          <a:ln w="152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53621" y="2657381"/>
            <a:ext cx="638544" cy="547322"/>
          </a:xfrm>
          <a:prstGeom prst="straightConnector1">
            <a:avLst/>
          </a:prstGeom>
          <a:ln w="152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116278" y="2482649"/>
            <a:ext cx="659577" cy="565351"/>
          </a:xfrm>
          <a:prstGeom prst="straightConnector1">
            <a:avLst/>
          </a:prstGeom>
          <a:ln w="152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44449" y="4719043"/>
            <a:ext cx="0" cy="665644"/>
          </a:xfrm>
          <a:prstGeom prst="straightConnector1">
            <a:avLst/>
          </a:prstGeom>
          <a:ln w="152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05127" y="4419600"/>
            <a:ext cx="622301" cy="533400"/>
          </a:xfrm>
          <a:prstGeom prst="straightConnector1">
            <a:avLst/>
          </a:prstGeom>
          <a:ln w="152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16573" y="4265572"/>
            <a:ext cx="698926" cy="0"/>
          </a:xfrm>
          <a:prstGeom prst="straightConnector1">
            <a:avLst/>
          </a:prstGeom>
          <a:ln w="152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david\Dropbox\LineLabeling\talk\newSources\1080\sh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438400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david\Dropbox\LineLabeling\talk\newSources\1080\sh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438400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david\Dropbox\LineLabeling\talk\newSources\1080\sh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438400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Surface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22</a:t>
            </a:fld>
            <a:endParaRPr lang="en-US"/>
          </a:p>
        </p:txBody>
      </p:sp>
      <p:pic>
        <p:nvPicPr>
          <p:cNvPr id="28" name="Picture 6" descr="C:\Users\david\Dropbox\LineLabeling\talk\newSources\1080\Nb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447801"/>
            <a:ext cx="29464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david\Dropbox\LineLabeling\talk\newSources\1080\sh3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438400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david\Dropbox\LineLabeling\talk\newSources\1080\sh2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438400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david\Dropbox\LineLabeling\talk\newSources\1080\sh1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438400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Surface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23</a:t>
            </a:fld>
            <a:endParaRPr lang="en-US"/>
          </a:p>
        </p:txBody>
      </p:sp>
      <p:pic>
        <p:nvPicPr>
          <p:cNvPr id="28" name="Picture 6" descr="C:\Users\david\Dropbox\LineLabeling\talk\newSources\1080\Nb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447801"/>
            <a:ext cx="29464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vid\Dropbox\LineLabeling\talk\newSources\1080\NM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david\Dropbox\LineLabeling\talk\newSources\1080\NM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david\Dropbox\LineLabeling\talk\newSources\1080\NM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C:\Users\david\Dropbox\LineLabeling\talk\newSources\1080\Nb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447801"/>
            <a:ext cx="29464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Surface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24</a:t>
            </a:fld>
            <a:endParaRPr lang="en-US"/>
          </a:p>
        </p:txBody>
      </p:sp>
      <p:pic>
        <p:nvPicPr>
          <p:cNvPr id="5122" name="Picture 2" descr="C:\Users\david\Dropbox\LineLabeling\talk\newSources\1080\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438400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vid\Dropbox\LineLabeling\talk\newSources\1080\s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438400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vid\Dropbox\LineLabeling\talk\newSources\1080\s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438400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3257" y="5715000"/>
            <a:ext cx="8142243" cy="646331"/>
            <a:chOff x="303257" y="5836778"/>
            <a:chExt cx="8142243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303257" y="5836778"/>
              <a:ext cx="256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x</a:t>
              </a:r>
              <a:r>
                <a:rPr lang="en-US" sz="3600" baseline="-25000" dirty="0" smtClean="0"/>
                <a:t>1</a:t>
              </a:r>
              <a:r>
                <a:rPr lang="en-US" sz="3600" dirty="0" smtClean="0"/>
                <a:t>,…, x</a:t>
              </a:r>
              <a:r>
                <a:rPr lang="en-US" sz="3600" baseline="-25000" dirty="0"/>
                <a:t>4</a:t>
              </a:r>
              <a:r>
                <a:rPr lang="en-US" sz="3600" baseline="-25000" dirty="0" smtClean="0"/>
                <a:t>00</a:t>
              </a:r>
              <a:endParaRPr lang="en-US" sz="36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36900" y="5836778"/>
              <a:ext cx="256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x</a:t>
              </a:r>
              <a:r>
                <a:rPr lang="en-US" sz="3600" baseline="-25000" dirty="0" smtClean="0"/>
                <a:t>401</a:t>
              </a:r>
              <a:r>
                <a:rPr lang="en-US" sz="3600" dirty="0" smtClean="0"/>
                <a:t>,…, x</a:t>
              </a:r>
              <a:r>
                <a:rPr lang="en-US" sz="3600" baseline="-25000" dirty="0" smtClean="0"/>
                <a:t>800</a:t>
              </a:r>
              <a:endParaRPr lang="en-US" sz="36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80100" y="5836778"/>
              <a:ext cx="256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x</a:t>
              </a:r>
              <a:r>
                <a:rPr lang="en-US" sz="3600" baseline="-25000" dirty="0" smtClean="0"/>
                <a:t>801</a:t>
              </a:r>
              <a:r>
                <a:rPr lang="en-US" sz="3600" dirty="0" smtClean="0"/>
                <a:t>,…, x</a:t>
              </a:r>
              <a:r>
                <a:rPr lang="en-US" sz="3600" baseline="-25000" dirty="0" smtClean="0"/>
                <a:t>1200</a:t>
              </a:r>
              <a:endParaRPr lang="en-US" sz="3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39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Parameterizations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 descr="C:\Users\david\Dropbox\LineLabeling\talk\newSources\1080\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28" y="3168921"/>
            <a:ext cx="2446145" cy="18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990600" y="3394849"/>
            <a:ext cx="567551" cy="567551"/>
          </a:xfrm>
          <a:prstGeom prst="ellips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78709" y="1524000"/>
            <a:ext cx="566928" cy="566928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39084" y="2734273"/>
            <a:ext cx="566928" cy="5669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542531"/>
            <a:ext cx="121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vp</a:t>
            </a:r>
            <a:r>
              <a:rPr lang="en-US" sz="4800" baseline="-25000" dirty="0" smtClean="0"/>
              <a:t>1</a:t>
            </a:r>
            <a:endParaRPr lang="en-US" sz="48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197292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vp</a:t>
            </a:r>
            <a:r>
              <a:rPr lang="en-US" sz="4800" baseline="-25000" dirty="0" smtClean="0"/>
              <a:t>3</a:t>
            </a:r>
            <a:endParaRPr lang="en-US" sz="48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74375" y="2388421"/>
            <a:ext cx="4821625" cy="1290205"/>
          </a:xfrm>
          <a:prstGeom prst="straightConnector1">
            <a:avLst/>
          </a:prstGeom>
          <a:ln w="1016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35963" y="3679937"/>
            <a:ext cx="5188637" cy="1243589"/>
          </a:xfrm>
          <a:prstGeom prst="straightConnector1">
            <a:avLst/>
          </a:prstGeom>
          <a:ln w="1016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71714" y="1807464"/>
            <a:ext cx="90459" cy="3678936"/>
          </a:xfrm>
          <a:prstGeom prst="straightConnector1">
            <a:avLst/>
          </a:prstGeom>
          <a:ln w="101600" cap="rnd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62173" y="1807464"/>
            <a:ext cx="2946702" cy="2140324"/>
          </a:xfrm>
          <a:prstGeom prst="straightConnector1">
            <a:avLst/>
          </a:prstGeom>
          <a:ln w="101600" cap="rnd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75745" y="3947788"/>
            <a:ext cx="812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646194" y="5486400"/>
            <a:ext cx="812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-250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88157" y="4778514"/>
            <a:ext cx="812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-250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0" y="1972923"/>
            <a:ext cx="812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-25000" dirty="0" smtClean="0"/>
              <a:t>4</a:t>
            </a:r>
            <a:endParaRPr lang="en-US" sz="40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1274376" y="6324600"/>
            <a:ext cx="687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Hedau</a:t>
            </a:r>
            <a:r>
              <a:rPr lang="en-US" dirty="0" smtClean="0"/>
              <a:t> et al., 2009; Wang et al. 2010, </a:t>
            </a:r>
            <a:r>
              <a:rPr lang="en-US" dirty="0" err="1" smtClean="0"/>
              <a:t>Schwing</a:t>
            </a:r>
            <a:r>
              <a:rPr lang="en-US" dirty="0" smtClean="0"/>
              <a:t> et al., 2012, 2013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0" y="1258932"/>
            <a:ext cx="11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vp</a:t>
            </a:r>
            <a:r>
              <a:rPr lang="en-US" sz="4800" baseline="-25000" dirty="0" smtClean="0"/>
              <a:t>2</a:t>
            </a:r>
            <a:endParaRPr lang="en-US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26572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73540" y="1785407"/>
            <a:ext cx="2344492" cy="1567393"/>
            <a:chOff x="773540" y="1785407"/>
            <a:chExt cx="2344492" cy="1567393"/>
          </a:xfrm>
        </p:grpSpPr>
        <p:pic>
          <p:nvPicPr>
            <p:cNvPr id="6" name="Picture 3" descr="C:\Users\david\Dropbox\LineLabeling\talk\newSources\1080\sh3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40" y="1877019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david\Dropbox\LineLabeling\talk\newSources\1080\sh1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97" y="1785407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david\Dropbox\LineLabeling\talk\newSources\1080\sh2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584" y="2040724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74186" y="3500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Parameterization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799" y="3500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Formulation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7468" y="6081230"/>
            <a:ext cx="443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Experimental Results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" name="Picture 6" descr="C:\Users\david\Dropbox\LineLabeling\talk\newSources\1080\Nbl.pn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10" y="4191000"/>
            <a:ext cx="2520308" cy="18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avid\Dropbox\talks\OxfordMSR\eqn\formulation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5"/>
          <a:stretch/>
        </p:blipFill>
        <p:spPr bwMode="auto">
          <a:xfrm>
            <a:off x="5305801" y="2113020"/>
            <a:ext cx="2654983" cy="5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avid\Dropbox\talks\OxfordMSR\eqn\formulation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5" b="45359"/>
          <a:stretch/>
        </p:blipFill>
        <p:spPr bwMode="auto">
          <a:xfrm>
            <a:off x="5298015" y="2705285"/>
            <a:ext cx="1587160" cy="3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17399" y="2511944"/>
            <a:ext cx="6909202" cy="3431656"/>
            <a:chOff x="2133600" y="3935186"/>
            <a:chExt cx="4355871" cy="2163470"/>
          </a:xfrm>
        </p:grpSpPr>
        <p:pic>
          <p:nvPicPr>
            <p:cNvPr id="6" name="Picture 2" descr="C:\Users\david\Dropbox\LineLabeling\talk\newSources\1080\sh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365" y="5105400"/>
              <a:ext cx="1324341" cy="99325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david\Dropbox\LineLabeling\talk\newSources\1080\sh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105400"/>
              <a:ext cx="1324341" cy="99325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david\Dropbox\LineLabeling\talk\newSources\1080\sh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130" y="5105400"/>
              <a:ext cx="1324341" cy="99325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david\Dropbox\LineLabeling\talk\newSources\1080\s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365" y="3935186"/>
              <a:ext cx="1324341" cy="99325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david\Dropbox\LineLabeling\talk\newSources\1080\s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935186"/>
              <a:ext cx="1324341" cy="99325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david\Dropbox\LineLabeling\talk\newSources\1080\s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130" y="3935186"/>
              <a:ext cx="1324341" cy="99325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C:\Users\david\Dropbox\talks\OxfordMSR\eqn\formulation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2" r="77848"/>
          <a:stretch/>
        </p:blipFill>
        <p:spPr bwMode="auto">
          <a:xfrm>
            <a:off x="3498334" y="1752600"/>
            <a:ext cx="2147329" cy="55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 descr="C:\Users\david\Dropbox\talks\OxfordMSR\eqn\formulatio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04" y="2438400"/>
            <a:ext cx="7364992" cy="9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133600" y="3935186"/>
            <a:ext cx="4355871" cy="2163470"/>
            <a:chOff x="2133600" y="3935186"/>
            <a:chExt cx="4355871" cy="2163470"/>
          </a:xfrm>
        </p:grpSpPr>
        <p:pic>
          <p:nvPicPr>
            <p:cNvPr id="10" name="Picture 2" descr="C:\Users\david\Dropbox\LineLabeling\talk\newSources\1080\sh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365" y="5105400"/>
              <a:ext cx="1324341" cy="99325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david\Dropbox\LineLabeling\talk\newSources\1080\sh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105400"/>
              <a:ext cx="1324341" cy="99325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david\Dropbox\LineLabeling\talk\newSources\1080\sh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130" y="5105400"/>
              <a:ext cx="1324341" cy="99325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avid\Dropbox\LineLabeling\talk\newSources\1080\s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365" y="3935186"/>
              <a:ext cx="1324341" cy="99325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david\Dropbox\LineLabeling\talk\newSources\1080\s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935186"/>
              <a:ext cx="1324341" cy="99325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david\Dropbox\LineLabeling\talk\newSources\1080\s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130" y="3935186"/>
              <a:ext cx="1324341" cy="99325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09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29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89504" y="2438400"/>
            <a:ext cx="7364992" cy="972734"/>
            <a:chOff x="889504" y="2438400"/>
            <a:chExt cx="7364992" cy="972734"/>
          </a:xfrm>
        </p:grpSpPr>
        <p:pic>
          <p:nvPicPr>
            <p:cNvPr id="5" name="Picture 2" descr="C:\Users\david\Dropbox\talks\OxfordMSR\eqn\formulation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504" y="2438400"/>
              <a:ext cx="7364992" cy="97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david\Dropbox\talks\OxfordMSR\eqn\formulation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r="65408"/>
            <a:stretch/>
          </p:blipFill>
          <p:spPr bwMode="auto">
            <a:xfrm>
              <a:off x="2498270" y="2438400"/>
              <a:ext cx="938893" cy="97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47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C:\Users\david\Dropbox\LineLabelingFigs\000774\scg_crop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99" y="838200"/>
            <a:ext cx="7306056" cy="54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889504" y="2438400"/>
            <a:ext cx="7364992" cy="972734"/>
            <a:chOff x="889504" y="2438400"/>
            <a:chExt cx="7364992" cy="972734"/>
          </a:xfrm>
        </p:grpSpPr>
        <p:pic>
          <p:nvPicPr>
            <p:cNvPr id="22" name="Picture 2" descr="C:\Users\david\Dropbox\talks\OxfordMSR\eqn\formulation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504" y="2438400"/>
              <a:ext cx="7364992" cy="97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david\Dropbox\talks\OxfordMSR\eqn\formulation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r="65408"/>
            <a:stretch/>
          </p:blipFill>
          <p:spPr bwMode="auto">
            <a:xfrm>
              <a:off x="2498270" y="2438400"/>
              <a:ext cx="938893" cy="97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9" descr="C:\Users\david\Dropbox\LineLabeling\talk\newSources\1080\s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77400"/>
            <a:ext cx="243840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6248398" y="3677400"/>
            <a:ext cx="2438402" cy="2290465"/>
            <a:chOff x="6248398" y="3677400"/>
            <a:chExt cx="2438402" cy="2290465"/>
          </a:xfrm>
        </p:grpSpPr>
        <p:grpSp>
          <p:nvGrpSpPr>
            <p:cNvPr id="7" name="Group 6"/>
            <p:cNvGrpSpPr/>
            <p:nvPr/>
          </p:nvGrpSpPr>
          <p:grpSpPr>
            <a:xfrm>
              <a:off x="6248399" y="3677400"/>
              <a:ext cx="2438401" cy="1958343"/>
              <a:chOff x="4953000" y="4803677"/>
              <a:chExt cx="3201072" cy="2570865"/>
            </a:xfrm>
          </p:grpSpPr>
          <p:pic>
            <p:nvPicPr>
              <p:cNvPr id="17" name="Picture 2" descr="C:\Users\david\Dropbox\LineLabeling\talk\newSources\1080\rgb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4803677"/>
                <a:ext cx="3201072" cy="2400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3" descr="C:\Users\david\Dropbox\talks\ECCV14\vis\maskc4_1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86" t="60028" r="60028" b="2425"/>
              <a:stretch/>
            </p:blipFill>
            <p:spPr bwMode="auto">
              <a:xfrm>
                <a:off x="5661393" y="6232364"/>
                <a:ext cx="810636" cy="1142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6248398" y="5506200"/>
              <a:ext cx="2438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Low c</a:t>
              </a:r>
              <a:endParaRPr lang="en-US" sz="2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3400" y="5506200"/>
            <a:ext cx="2438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Any </a:t>
            </a:r>
          </a:p>
          <a:p>
            <a:pPr algn="ctr"/>
            <a:r>
              <a:rPr lang="en-US" sz="2400" dirty="0" smtClean="0"/>
              <a:t>3D Evidence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165020" y="3677399"/>
            <a:ext cx="3007180" cy="2290466"/>
            <a:chOff x="3165020" y="3677399"/>
            <a:chExt cx="3007180" cy="2290466"/>
          </a:xfrm>
        </p:grpSpPr>
        <p:grpSp>
          <p:nvGrpSpPr>
            <p:cNvPr id="6" name="Group 5"/>
            <p:cNvGrpSpPr/>
            <p:nvPr/>
          </p:nvGrpSpPr>
          <p:grpSpPr>
            <a:xfrm>
              <a:off x="3733798" y="3677399"/>
              <a:ext cx="2438402" cy="1828801"/>
              <a:chOff x="533400" y="2133600"/>
              <a:chExt cx="4217072" cy="3162804"/>
            </a:xfrm>
          </p:grpSpPr>
          <p:pic>
            <p:nvPicPr>
              <p:cNvPr id="5" name="Picture 2" descr="C:\Users\david\Dropbox\LineLabeling\talk\newSources\1080\rgb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133600"/>
                <a:ext cx="4217072" cy="3162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4" name="Picture 2" descr="C:\Users\david\Dropbox\talks\ECCV14\vis\maskc4_1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09" t="74084" r="61972" b="5437"/>
              <a:stretch/>
            </p:blipFill>
            <p:spPr bwMode="auto">
              <a:xfrm>
                <a:off x="1194135" y="4316485"/>
                <a:ext cx="1447800" cy="903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733798" y="5506200"/>
              <a:ext cx="2438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High c</a:t>
              </a:r>
              <a:endParaRPr lang="en-US" sz="2400" baseline="-25000" dirty="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165020" y="4316066"/>
              <a:ext cx="465361" cy="55146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91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31</a:t>
            </a:fld>
            <a:endParaRPr lang="en-US"/>
          </a:p>
        </p:txBody>
      </p:sp>
      <p:pic>
        <p:nvPicPr>
          <p:cNvPr id="3074" name="Picture 2" descr="C:\Users\david\Dropbox\LineLabeling\talk\newSources\1080\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0" y="3273742"/>
            <a:ext cx="3051270" cy="228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277782" y="3273742"/>
            <a:ext cx="1180418" cy="2288453"/>
            <a:chOff x="8045126" y="2673469"/>
            <a:chExt cx="870274" cy="1687183"/>
          </a:xfrm>
        </p:grpSpPr>
        <p:sp>
          <p:nvSpPr>
            <p:cNvPr id="17" name="Rectangle 16"/>
            <p:cNvSpPr/>
            <p:nvPr/>
          </p:nvSpPr>
          <p:spPr>
            <a:xfrm>
              <a:off x="8045126" y="2673469"/>
              <a:ext cx="870274" cy="1687183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8137363" y="279148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137363" y="3553363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6474859" y="392881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  <a:cs typeface="Arial" panose="020B0604020202020204" pitchFamily="34" charset="0"/>
              </a:rPr>
              <a:t>…</a:t>
            </a:r>
            <a:endParaRPr lang="en-US" sz="48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7342" y="3273741"/>
            <a:ext cx="1180419" cy="2288454"/>
            <a:chOff x="5562600" y="2673469"/>
            <a:chExt cx="870274" cy="1687183"/>
          </a:xfrm>
        </p:grpSpPr>
        <p:sp>
          <p:nvSpPr>
            <p:cNvPr id="9" name="Rectangle 8"/>
            <p:cNvSpPr/>
            <p:nvPr/>
          </p:nvSpPr>
          <p:spPr>
            <a:xfrm>
              <a:off x="5562600" y="2673469"/>
              <a:ext cx="870274" cy="1687183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5" descr="C:\Users\david\Dropbox\LineLabeling\talk\newSources\1080dets\1\m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837" y="3553363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C:\Users\david\Dropbox\LineLabeling\talk\newSources\1080dets\1\ho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837" y="279148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216101" y="3273742"/>
            <a:ext cx="1180418" cy="2288453"/>
            <a:chOff x="6521126" y="2673468"/>
            <a:chExt cx="870274" cy="1687183"/>
          </a:xfrm>
        </p:grpSpPr>
        <p:sp>
          <p:nvSpPr>
            <p:cNvPr id="13" name="Rectangle 12"/>
            <p:cNvSpPr/>
            <p:nvPr/>
          </p:nvSpPr>
          <p:spPr>
            <a:xfrm>
              <a:off x="6521126" y="2673468"/>
              <a:ext cx="870274" cy="1687183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7" descr="C:\Users\david\Dropbox\LineLabeling\talk\newSources\1080dets\2\ho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363" y="279148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david\Dropbox\LineLabeling\talk\newSources\1080dets\2\me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363" y="3553363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606330" y="2800978"/>
            <a:ext cx="305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957342" y="2800978"/>
            <a:ext cx="446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3D Primitive Bank</a:t>
            </a:r>
            <a:endParaRPr lang="en-US" sz="2400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Local: Data-Driven 3D Primitives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971800" y="6324600"/>
            <a:ext cx="518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Fouhey</a:t>
            </a:r>
            <a:r>
              <a:rPr lang="en-US" dirty="0" smtClean="0"/>
              <a:t>, Gupta, Hebert, 2013</a:t>
            </a:r>
            <a:endParaRPr lang="en-US" dirty="0"/>
          </a:p>
        </p:txBody>
      </p:sp>
      <p:pic>
        <p:nvPicPr>
          <p:cNvPr id="29" name="Picture 9" descr="C:\Users\david\Dropbox\LineLabeling\talk\newSources\1080\sv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0" y="3274148"/>
            <a:ext cx="3051270" cy="228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6324600"/>
            <a:ext cx="518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Hedau</a:t>
            </a:r>
            <a:r>
              <a:rPr lang="en-US" dirty="0" smtClean="0"/>
              <a:t>, </a:t>
            </a:r>
            <a:r>
              <a:rPr lang="en-US" dirty="0" err="1" smtClean="0"/>
              <a:t>Hoiem</a:t>
            </a:r>
            <a:r>
              <a:rPr lang="en-US" dirty="0" smtClean="0"/>
              <a:t>, Forsyth, 2009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Global: Cuboid Fit + Clutter Mask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2848215"/>
            <a:ext cx="3051270" cy="2409585"/>
            <a:chOff x="394605" y="2059465"/>
            <a:chExt cx="3051270" cy="2409585"/>
          </a:xfrm>
        </p:grpSpPr>
        <p:pic>
          <p:nvPicPr>
            <p:cNvPr id="5128" name="Picture 8" descr="C:\Users\david\Dropbox\LineLabeling\talk\newSources\1080\rg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" y="2548810"/>
              <a:ext cx="2560320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94605" y="2059465"/>
              <a:ext cx="3051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Input</a:t>
              </a:r>
              <a:endParaRPr lang="en-US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24373" y="2848215"/>
            <a:ext cx="286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Predicted Walls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898228" y="2848214"/>
            <a:ext cx="286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Clutter Mask</a:t>
            </a:r>
            <a:endParaRPr lang="en-US" sz="2400" dirty="0"/>
          </a:p>
        </p:txBody>
      </p:sp>
      <p:pic>
        <p:nvPicPr>
          <p:cNvPr id="15" name="Picture 2" descr="http://www.cs.cmu.edu/~dfouhey/temp/talk/vh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3337559"/>
            <a:ext cx="2560320" cy="19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6" descr="http://www.cs.cmu.edu/~dfouhey/temp/talk/c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54" y="3337560"/>
            <a:ext cx="256032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89504" y="2438400"/>
            <a:ext cx="7364992" cy="972734"/>
            <a:chOff x="889504" y="2438400"/>
            <a:chExt cx="7364992" cy="972734"/>
          </a:xfrm>
        </p:grpSpPr>
        <p:pic>
          <p:nvPicPr>
            <p:cNvPr id="5" name="Picture 2" descr="C:\Users\david\Dropbox\talks\OxfordMSR\eqn\formulation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504" y="2438400"/>
              <a:ext cx="7364992" cy="97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david\Dropbox\talks\OxfordMSR\eqn\formulation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66" r="40910"/>
            <a:stretch/>
          </p:blipFill>
          <p:spPr bwMode="auto">
            <a:xfrm>
              <a:off x="3869870" y="2438400"/>
              <a:ext cx="1371601" cy="97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33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Convex/Concave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34</a:t>
            </a:fld>
            <a:endParaRPr lang="en-US"/>
          </a:p>
        </p:txBody>
      </p:sp>
      <p:pic>
        <p:nvPicPr>
          <p:cNvPr id="17" name="Picture 2" descr="http://balaton.graphics.cs.cmu.edu/dfouhey/NYUImages/rgb_000803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27942" r="27942" b="1648"/>
          <a:stretch/>
        </p:blipFill>
        <p:spPr bwMode="auto">
          <a:xfrm>
            <a:off x="1820683" y="1524000"/>
            <a:ext cx="558799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1849091" y="2374851"/>
            <a:ext cx="3959070" cy="967953"/>
          </a:xfrm>
          <a:prstGeom prst="line">
            <a:avLst/>
          </a:prstGeom>
          <a:ln w="1016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25107" y="3665456"/>
            <a:ext cx="1828355" cy="2049544"/>
          </a:xfrm>
          <a:prstGeom prst="line">
            <a:avLst/>
          </a:prstGeom>
          <a:ln w="1016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53462" y="3665456"/>
            <a:ext cx="955218" cy="155476"/>
          </a:xfrm>
          <a:prstGeom prst="line">
            <a:avLst/>
          </a:prstGeom>
          <a:ln w="1016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53462" y="2589952"/>
            <a:ext cx="0" cy="1075503"/>
          </a:xfrm>
          <a:prstGeom prst="line">
            <a:avLst/>
          </a:prstGeom>
          <a:ln w="1016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477813" y="2589952"/>
            <a:ext cx="930867" cy="64703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08160" y="2374851"/>
            <a:ext cx="1600520" cy="29898"/>
          </a:xfrm>
          <a:prstGeom prst="line">
            <a:avLst/>
          </a:prstGeom>
          <a:ln w="1016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877499" y="2159750"/>
            <a:ext cx="3930660" cy="430201"/>
          </a:xfrm>
          <a:prstGeom prst="line">
            <a:avLst/>
          </a:prstGeom>
          <a:ln w="1016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08160" y="2159750"/>
            <a:ext cx="0" cy="215101"/>
          </a:xfrm>
          <a:prstGeom prst="line">
            <a:avLst/>
          </a:prstGeom>
          <a:ln w="1016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093510" y="3604951"/>
            <a:ext cx="404733" cy="404733"/>
            <a:chOff x="5528707" y="1919452"/>
            <a:chExt cx="381000" cy="3810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719207" y="1919452"/>
              <a:ext cx="0" cy="38100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>
              <a:off x="5719207" y="1932268"/>
              <a:ext cx="0" cy="38100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891674" y="2697503"/>
            <a:ext cx="404733" cy="404733"/>
            <a:chOff x="5232518" y="1919452"/>
            <a:chExt cx="381000" cy="3810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423018" y="1919452"/>
              <a:ext cx="0" cy="38100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>
              <a:off x="5423018" y="1932268"/>
              <a:ext cx="0" cy="38100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209280" y="1984005"/>
            <a:ext cx="404733" cy="404733"/>
            <a:chOff x="5528707" y="1919452"/>
            <a:chExt cx="381000" cy="3810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719207" y="1919452"/>
              <a:ext cx="0" cy="38100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>
              <a:off x="5719207" y="1932268"/>
              <a:ext cx="0" cy="38100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 rot="16200000">
            <a:off x="6144965" y="3301762"/>
            <a:ext cx="0" cy="404733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>
            <a:off x="3458289" y="2942363"/>
            <a:ext cx="0" cy="404733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>
            <a:off x="6430358" y="3967932"/>
            <a:ext cx="0" cy="404733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7127520" y="3734178"/>
            <a:ext cx="0" cy="404733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7094041" y="2009544"/>
            <a:ext cx="0" cy="404733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>
            <a:off x="4800600" y="4009684"/>
            <a:ext cx="838200" cy="0"/>
          </a:xfrm>
          <a:prstGeom prst="straightConnector1">
            <a:avLst/>
          </a:prstGeom>
          <a:ln w="1270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4295877" y="2404749"/>
            <a:ext cx="0" cy="785303"/>
          </a:xfrm>
          <a:prstGeom prst="straightConnector1">
            <a:avLst/>
          </a:prstGeom>
          <a:ln w="1270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411647" y="2845213"/>
            <a:ext cx="780626" cy="13614"/>
          </a:xfrm>
          <a:prstGeom prst="straightConnector1">
            <a:avLst/>
          </a:prstGeom>
          <a:ln w="1270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6705600" y="3305028"/>
            <a:ext cx="388441" cy="423029"/>
          </a:xfrm>
          <a:prstGeom prst="straightConnector1">
            <a:avLst/>
          </a:prstGeom>
          <a:ln w="1270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6362523" y="1835025"/>
            <a:ext cx="388441" cy="423029"/>
          </a:xfrm>
          <a:prstGeom prst="straightConnector1">
            <a:avLst/>
          </a:prstGeom>
          <a:ln w="1270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036"/>
          <p:cNvSpPr txBox="1"/>
          <p:nvPr/>
        </p:nvSpPr>
        <p:spPr>
          <a:xfrm>
            <a:off x="1828799" y="5867400"/>
            <a:ext cx="557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Convex (+)  </a:t>
            </a:r>
            <a:r>
              <a:rPr lang="en-US" sz="4000" b="1" dirty="0" smtClean="0">
                <a:solidFill>
                  <a:schemeClr val="accent3"/>
                </a:solidFill>
              </a:rPr>
              <a:t>Concave (-)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832857" y="2589952"/>
            <a:ext cx="4620606" cy="1828355"/>
          </a:xfrm>
          <a:prstGeom prst="line">
            <a:avLst/>
          </a:prstGeom>
          <a:ln w="1016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832857" y="1524000"/>
            <a:ext cx="5575824" cy="4191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621145" y="4418307"/>
            <a:ext cx="0" cy="785303"/>
          </a:xfrm>
          <a:prstGeom prst="straightConnector1">
            <a:avLst/>
          </a:prstGeom>
          <a:ln w="1270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avid\Dropbox\LineLabeling\talk\newSources\1080\rgb_001080_pbne_1.png.over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524000"/>
            <a:ext cx="55880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Convex/Concave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798" y="5791200"/>
            <a:ext cx="558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Palatino Linotype" panose="02040502050505030304" pitchFamily="18" charset="0"/>
              </a:rPr>
              <a:t>Detected Concave (-)</a:t>
            </a:r>
            <a:endParaRPr lang="en-US" sz="4000" b="1" dirty="0">
              <a:solidFill>
                <a:schemeClr val="accent3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avid\Dropbox\LineLabeling\talk\newSources\1080\rgb_001080_pbne_1.png.overla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524000"/>
            <a:ext cx="55880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Convex/Concave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2" descr="C:\Users\david\Dropbox\LineLabeling\talk\newSources\1080\rgb_001080_pbne_1.png.overl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" t="-6488" r="59319" b="54287"/>
          <a:stretch/>
        </p:blipFill>
        <p:spPr bwMode="auto">
          <a:xfrm>
            <a:off x="1914258" y="1252079"/>
            <a:ext cx="2187723" cy="218772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david\Dropbox\LineLabeling\talk\newSources\1080Figs\maskc_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11372" r="75607" b="67931"/>
          <a:stretch/>
        </p:blipFill>
        <p:spPr bwMode="auto">
          <a:xfrm>
            <a:off x="2509837" y="2000250"/>
            <a:ext cx="6810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798" y="5791200"/>
            <a:ext cx="558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Palatino Linotype" panose="02040502050505030304" pitchFamily="18" charset="0"/>
              </a:rPr>
              <a:t>Detected Concave (-)</a:t>
            </a:r>
            <a:endParaRPr lang="en-US" sz="4000" b="1" dirty="0">
              <a:solidFill>
                <a:schemeClr val="accent3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2055" y="11331473"/>
            <a:ext cx="1784723" cy="1512238"/>
            <a:chOff x="21482994" y="11085898"/>
            <a:chExt cx="1784723" cy="1512238"/>
          </a:xfrm>
        </p:grpSpPr>
        <p:pic>
          <p:nvPicPr>
            <p:cNvPr id="12" name="Picture 2" descr="C:\Users\david\Dropbox\LineLabeling\talk\newSources\1080\rgb_001080_pbne_1.png.overlay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  <a14:imgEffect>
                        <a14:saturation sat="33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1482994" y="11259593"/>
              <a:ext cx="1784723" cy="1338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avid\Dropbox\LineLabeling\talk\newSources\1080\rgb_001080_pbne_1.png.overla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" t="-6488" r="59319" b="54287"/>
            <a:stretch/>
          </p:blipFill>
          <p:spPr bwMode="auto">
            <a:xfrm>
              <a:off x="21537582" y="11085898"/>
              <a:ext cx="1397452" cy="1397452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david\Dropbox\LineLabeling\talk\newSources\1080Figs\maskc_1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7" t="11372" r="75607" b="69068"/>
            <a:stretch/>
          </p:blipFill>
          <p:spPr bwMode="auto">
            <a:xfrm>
              <a:off x="21872388" y="11563807"/>
              <a:ext cx="480658" cy="523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david\Dropbox\LineLabeling\talk\newSources\1080Figs\maskc_2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93" t="6596" r="67590" b="62472"/>
            <a:stretch/>
          </p:blipFill>
          <p:spPr bwMode="auto">
            <a:xfrm>
              <a:off x="22188982" y="11436037"/>
              <a:ext cx="450026" cy="82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2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avid\Dropbox\LineLabeling\talk\newSources\1080\rgb_001080_pbne_1.png.overla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524000"/>
            <a:ext cx="55880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Convex/Concave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2" descr="C:\Users\david\Dropbox\LineLabeling\talk\newSources\1080\rgb_001080_pbne_1.png.overl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" t="-6488" r="59319" b="54287"/>
          <a:stretch/>
        </p:blipFill>
        <p:spPr bwMode="auto">
          <a:xfrm>
            <a:off x="1914258" y="1252079"/>
            <a:ext cx="2187723" cy="218772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david\Dropbox\LineLabeling\talk\newSources\1080Figs\maskc_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11372" r="75607" b="69068"/>
          <a:stretch/>
        </p:blipFill>
        <p:spPr bwMode="auto">
          <a:xfrm>
            <a:off x="2438399" y="2000250"/>
            <a:ext cx="752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40722" y="2022700"/>
            <a:ext cx="1190418" cy="747219"/>
            <a:chOff x="4508005" y="2133600"/>
            <a:chExt cx="1676004" cy="105201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508005" y="2658779"/>
              <a:ext cx="453293" cy="526840"/>
            </a:xfrm>
            <a:prstGeom prst="line">
              <a:avLst/>
            </a:prstGeom>
            <a:ln w="254000" cap="sq">
              <a:solidFill>
                <a:srgbClr val="92D05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961299" y="2133600"/>
              <a:ext cx="1222710" cy="1052019"/>
            </a:xfrm>
            <a:prstGeom prst="line">
              <a:avLst/>
            </a:prstGeom>
            <a:ln w="254000" cap="sq">
              <a:solidFill>
                <a:srgbClr val="92D05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8" descr="C:\Users\david\Dropbox\LineLabeling\talk\newSources\1080Figs\maskc_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t="6596" r="67590" b="62472"/>
          <a:stretch/>
        </p:blipFill>
        <p:spPr bwMode="auto">
          <a:xfrm>
            <a:off x="2934031" y="1800225"/>
            <a:ext cx="7045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28798" y="5791200"/>
            <a:ext cx="558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Palatino Linotype" panose="02040502050505030304" pitchFamily="18" charset="0"/>
              </a:rPr>
              <a:t>Detected Concave (-)</a:t>
            </a:r>
            <a:endParaRPr lang="en-US" sz="4000" b="1" dirty="0">
              <a:solidFill>
                <a:schemeClr val="accent3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avid\Dropbox\LineLabeling\talk\newSources\1080\rgb_001080_pbne_1.png.overla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524000"/>
            <a:ext cx="55880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Convex/Concave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2" descr="C:\Users\david\Dropbox\LineLabeling\talk\newSources\1080\rgb_001080_pbne_1.png.overl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" t="-6488" r="59319" b="54287"/>
          <a:stretch/>
        </p:blipFill>
        <p:spPr bwMode="auto">
          <a:xfrm>
            <a:off x="1914258" y="1252079"/>
            <a:ext cx="2187723" cy="218772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vid\Dropbox\LineLabeling\talk\newSources\1080Figs\maskc_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8415" r="66567" b="66794"/>
          <a:stretch/>
        </p:blipFill>
        <p:spPr bwMode="auto">
          <a:xfrm>
            <a:off x="2933700" y="1876424"/>
            <a:ext cx="762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228600" y="1670873"/>
            <a:ext cx="1752600" cy="17526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C:\Users\david\Dropbox\LineLabeling\talk\newSources\1080Figs\maskc_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11372" r="75607" b="69068"/>
          <a:stretch/>
        </p:blipFill>
        <p:spPr bwMode="auto">
          <a:xfrm>
            <a:off x="2438399" y="2000250"/>
            <a:ext cx="752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28798" y="5791200"/>
            <a:ext cx="558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Palatino Linotype" panose="02040502050505030304" pitchFamily="18" charset="0"/>
              </a:rPr>
              <a:t>Detected Concave (-)</a:t>
            </a:r>
            <a:endParaRPr lang="en-US" sz="4000" b="1" dirty="0">
              <a:solidFill>
                <a:schemeClr val="accent3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avid\Dropbox\LineLabeling\talk\newSources\1080\rgb_001080_pbne_1.png.overla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524000"/>
            <a:ext cx="55880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Convex/Concave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2" descr="C:\Users\david\Dropbox\LineLabeling\talk\newSources\1080\rgb_001080_pbne_1.png.overl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" t="-6488" r="59319" b="54287"/>
          <a:stretch/>
        </p:blipFill>
        <p:spPr bwMode="auto">
          <a:xfrm>
            <a:off x="1914258" y="1252079"/>
            <a:ext cx="2187723" cy="218772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vid\Dropbox\LineLabeling\talk\newSources\1080Figs\maskc4_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57" b="67379"/>
          <a:stretch/>
        </p:blipFill>
        <p:spPr bwMode="auto">
          <a:xfrm>
            <a:off x="1828799" y="1524000"/>
            <a:ext cx="1845130" cy="13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avid\Dropbox\LineLabeling\talk\newSources\1080Figs\maskc4_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60" b="65782"/>
          <a:stretch/>
        </p:blipFill>
        <p:spPr bwMode="auto">
          <a:xfrm>
            <a:off x="1828799" y="1524000"/>
            <a:ext cx="1314451" cy="14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798" y="5791200"/>
            <a:ext cx="558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Palatino Linotype" panose="02040502050505030304" pitchFamily="18" charset="0"/>
              </a:rPr>
              <a:t>Detected Concave (-)</a:t>
            </a:r>
            <a:endParaRPr lang="en-US" sz="4000" b="1" dirty="0">
              <a:solidFill>
                <a:schemeClr val="accent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228600" y="1670873"/>
            <a:ext cx="1752600" cy="17526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54480" y="6324600"/>
            <a:ext cx="659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Hoiem</a:t>
            </a:r>
            <a:r>
              <a:rPr lang="en-US" dirty="0" smtClean="0"/>
              <a:t> et al. 2005, </a:t>
            </a:r>
            <a:r>
              <a:rPr lang="en-US" dirty="0" err="1" smtClean="0"/>
              <a:t>Saxena</a:t>
            </a:r>
            <a:r>
              <a:rPr lang="en-US" dirty="0" smtClean="0"/>
              <a:t> et al. 2005, </a:t>
            </a:r>
            <a:r>
              <a:rPr lang="en-US" dirty="0" err="1" smtClean="0"/>
              <a:t>Fouhey</a:t>
            </a:r>
            <a:r>
              <a:rPr lang="en-US" dirty="0" smtClean="0"/>
              <a:t> et al. 2013, etc.</a:t>
            </a:r>
            <a:endParaRPr lang="en-US" dirty="0"/>
          </a:p>
        </p:txBody>
      </p:sp>
      <p:pic>
        <p:nvPicPr>
          <p:cNvPr id="22" name="Picture 2" descr="C:\Users\david\Dropbox\LineLabelingFigs\000774\rgb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645919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720316" y="1143000"/>
            <a:ext cx="2712454" cy="1621465"/>
            <a:chOff x="5720316" y="1143000"/>
            <a:chExt cx="2712454" cy="1621465"/>
          </a:xfrm>
        </p:grpSpPr>
        <p:pic>
          <p:nvPicPr>
            <p:cNvPr id="30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27" t="3368" r="14966" b="75290"/>
            <a:stretch/>
          </p:blipFill>
          <p:spPr bwMode="auto">
            <a:xfrm>
              <a:off x="5720316" y="1798496"/>
              <a:ext cx="965969" cy="96596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27" t="3368" r="14966" b="75290"/>
            <a:stretch/>
          </p:blipFill>
          <p:spPr bwMode="auto">
            <a:xfrm>
              <a:off x="6811305" y="1143000"/>
              <a:ext cx="1621465" cy="16214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62000" y="1940265"/>
            <a:ext cx="1587795" cy="2183040"/>
            <a:chOff x="762000" y="1940265"/>
            <a:chExt cx="1587795" cy="2183040"/>
          </a:xfrm>
        </p:grpSpPr>
        <p:pic>
          <p:nvPicPr>
            <p:cNvPr id="25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3" t="44128" r="86823" b="45266"/>
            <a:stretch/>
          </p:blipFill>
          <p:spPr bwMode="auto">
            <a:xfrm>
              <a:off x="1869735" y="3643245"/>
              <a:ext cx="480060" cy="4800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3" t="44128" r="86823" b="45266"/>
            <a:stretch/>
          </p:blipFill>
          <p:spPr bwMode="auto">
            <a:xfrm>
              <a:off x="762000" y="1940265"/>
              <a:ext cx="1587795" cy="15877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921795" y="3200400"/>
            <a:ext cx="1743028" cy="1316309"/>
            <a:chOff x="6921795" y="3200400"/>
            <a:chExt cx="1743028" cy="1316309"/>
          </a:xfrm>
        </p:grpSpPr>
        <p:pic>
          <p:nvPicPr>
            <p:cNvPr id="32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36" t="56657" r="5989" b="36577"/>
            <a:stretch/>
          </p:blipFill>
          <p:spPr bwMode="auto">
            <a:xfrm>
              <a:off x="6921795" y="4210493"/>
              <a:ext cx="306216" cy="306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36" t="56657" r="5989" b="36577"/>
            <a:stretch/>
          </p:blipFill>
          <p:spPr bwMode="auto">
            <a:xfrm>
              <a:off x="7348514" y="3200400"/>
              <a:ext cx="1316309" cy="13163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277139" y="4267199"/>
            <a:ext cx="2380273" cy="1538529"/>
            <a:chOff x="2277139" y="4267199"/>
            <a:chExt cx="2380273" cy="1538529"/>
          </a:xfrm>
        </p:grpSpPr>
        <p:pic>
          <p:nvPicPr>
            <p:cNvPr id="27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8" t="76626" r="48584" b="8097"/>
            <a:stretch/>
          </p:blipFill>
          <p:spPr bwMode="auto">
            <a:xfrm>
              <a:off x="3965944" y="5114260"/>
              <a:ext cx="691468" cy="69146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8" t="76626" r="48584" b="8097"/>
            <a:stretch/>
          </p:blipFill>
          <p:spPr bwMode="auto">
            <a:xfrm>
              <a:off x="2277139" y="4267199"/>
              <a:ext cx="1538529" cy="15385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2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Convex/Concave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40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400" y="6019800"/>
            <a:ext cx="760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Ground-Truth Discontinuities similar to Gupta, </a:t>
            </a:r>
            <a:r>
              <a:rPr lang="en-US" dirty="0" err="1" smtClean="0"/>
              <a:t>Arbelaez</a:t>
            </a:r>
            <a:r>
              <a:rPr lang="en-US" dirty="0" smtClean="0"/>
              <a:t>, Malik, 2013</a:t>
            </a:r>
          </a:p>
          <a:p>
            <a:pPr algn="r"/>
            <a:r>
              <a:rPr lang="en-US" dirty="0" smtClean="0"/>
              <a:t>3DP from </a:t>
            </a:r>
            <a:r>
              <a:rPr lang="en-US" dirty="0" err="1" smtClean="0"/>
              <a:t>Fouhey</a:t>
            </a:r>
            <a:r>
              <a:rPr lang="en-US" dirty="0" smtClean="0"/>
              <a:t>, Gupta, Hebert, 2013</a:t>
            </a:r>
            <a:endParaRPr lang="en-US" dirty="0"/>
          </a:p>
        </p:txBody>
      </p:sp>
      <p:pic>
        <p:nvPicPr>
          <p:cNvPr id="29" name="Picture 3" descr="C:\Users\david\Dropbox\LineLabeling\paper\figures\xferFig\rgb_0004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2126" r="1896" b="2313"/>
          <a:stretch/>
        </p:blipFill>
        <p:spPr bwMode="auto">
          <a:xfrm>
            <a:off x="533400" y="3273742"/>
            <a:ext cx="3057411" cy="228845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06330" y="2800978"/>
            <a:ext cx="305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957342" y="2800978"/>
            <a:ext cx="446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3D Primitive Bank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474859" y="392881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  <a:cs typeface="Arial" panose="020B0604020202020204" pitchFamily="34" charset="0"/>
              </a:rPr>
              <a:t>…</a:t>
            </a:r>
            <a:endParaRPr lang="en-US" sz="48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957341" y="3273741"/>
            <a:ext cx="1180419" cy="2288454"/>
            <a:chOff x="5239793" y="3273741"/>
            <a:chExt cx="1180419" cy="2288454"/>
          </a:xfrm>
        </p:grpSpPr>
        <p:sp>
          <p:nvSpPr>
            <p:cNvPr id="50" name="Rectangle 49"/>
            <p:cNvSpPr/>
            <p:nvPr/>
          </p:nvSpPr>
          <p:spPr>
            <a:xfrm>
              <a:off x="5239793" y="3273741"/>
              <a:ext cx="1180419" cy="2288454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6" descr="C:\Users\david\Dropbox\LineLabeling\talk\newSources\1080dets\1\ho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901" y="3433808"/>
              <a:ext cx="930203" cy="930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1" descr="C:\Users\david\Dropbox\LineLabeling\paper\figures\xferFig\576\local_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900" y="4467207"/>
              <a:ext cx="930203" cy="930203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8" descr="C:\Users\david\Dropbox\LineLabeling\paper\figures\xferFig\c_576\wVis.pn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901" y="3433808"/>
              <a:ext cx="930202" cy="930202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Rectangle 58"/>
          <p:cNvSpPr/>
          <p:nvPr/>
        </p:nvSpPr>
        <p:spPr>
          <a:xfrm>
            <a:off x="5216101" y="3273742"/>
            <a:ext cx="1180418" cy="2288453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7" descr="C:\Users\david\Dropbox\LineLabeling\talk\newSources\1080dets\2\ho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09" y="3433808"/>
            <a:ext cx="930202" cy="9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david\Dropbox\LineLabeling\camera_ready\figures\xferFig\gtv_73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63442" r="12292" b="9300"/>
          <a:stretch/>
        </p:blipFill>
        <p:spPr bwMode="auto">
          <a:xfrm>
            <a:off x="5341210" y="4467209"/>
            <a:ext cx="930202" cy="9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" name="Group 1024"/>
          <p:cNvGrpSpPr/>
          <p:nvPr/>
        </p:nvGrpSpPr>
        <p:grpSpPr>
          <a:xfrm>
            <a:off x="7277782" y="3273742"/>
            <a:ext cx="1180418" cy="2288453"/>
            <a:chOff x="7277782" y="3273742"/>
            <a:chExt cx="1180418" cy="2288453"/>
          </a:xfrm>
        </p:grpSpPr>
        <p:sp>
          <p:nvSpPr>
            <p:cNvPr id="37" name="Rectangle 36"/>
            <p:cNvSpPr/>
            <p:nvPr/>
          </p:nvSpPr>
          <p:spPr>
            <a:xfrm>
              <a:off x="7277782" y="3273742"/>
              <a:ext cx="1180418" cy="2288453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C:\Users\david\Dropbox\CVPR2013_Patches\ICCV\figs\newPrimitives\newVis\patchData\c_1056\wVis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890" y="3433808"/>
              <a:ext cx="930202" cy="930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Users\david\Dropbox\LineLabeling\camera_ready\figures\xferFig\gtv_738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65" t="63442" r="19059" b="18323"/>
            <a:stretch/>
          </p:blipFill>
          <p:spPr bwMode="auto">
            <a:xfrm>
              <a:off x="7402890" y="4467209"/>
              <a:ext cx="930202" cy="930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" name="Picture 2" descr="C:\Users\david\Dropbox\LineLabeling\paper\figures\xferFig\rgb_000448_pb_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2445" r="2279" b="2306"/>
          <a:stretch/>
        </p:blipFill>
        <p:spPr bwMode="auto">
          <a:xfrm>
            <a:off x="533399" y="3262643"/>
            <a:ext cx="3057411" cy="22884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Use 3DP to Transfer Discontinuities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2" descr="C:\Users\david\Dropbox\LineLabeling\talk\newSources\1080\rgb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4" y="1713996"/>
            <a:ext cx="4217072" cy="316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david\Dropbox\LineLabeling\talk\newSources\1080Figs\maskc2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78" b="35996"/>
          <a:stretch/>
        </p:blipFill>
        <p:spPr bwMode="auto">
          <a:xfrm>
            <a:off x="2463464" y="1712214"/>
            <a:ext cx="1903886" cy="20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david\Dropbox\LineLabeling\talk\newSources\1080Figs\maskc2_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t="50000" r="42837" b="35996"/>
          <a:stretch/>
        </p:blipFill>
        <p:spPr bwMode="auto">
          <a:xfrm>
            <a:off x="3859255" y="3294507"/>
            <a:ext cx="1016190" cy="4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21665" y="2040670"/>
            <a:ext cx="3476284" cy="4059304"/>
            <a:chOff x="3221665" y="2040670"/>
            <a:chExt cx="3476284" cy="4059304"/>
          </a:xfrm>
        </p:grpSpPr>
        <p:grpSp>
          <p:nvGrpSpPr>
            <p:cNvPr id="12" name="Group 11"/>
            <p:cNvGrpSpPr/>
            <p:nvPr/>
          </p:nvGrpSpPr>
          <p:grpSpPr>
            <a:xfrm>
              <a:off x="3221665" y="3487479"/>
              <a:ext cx="2648355" cy="2612495"/>
              <a:chOff x="3221665" y="3487479"/>
              <a:chExt cx="2648355" cy="2612495"/>
            </a:xfrm>
          </p:grpSpPr>
          <p:pic>
            <p:nvPicPr>
              <p:cNvPr id="20" name="Picture 2" descr="C:\Users\david\Dropbox\LineLabeling\talk\newSources\1080\rgb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39" t="51576" r="59124" b="38643"/>
              <a:stretch/>
            </p:blipFill>
            <p:spPr bwMode="auto">
              <a:xfrm>
                <a:off x="4875446" y="5105400"/>
                <a:ext cx="994574" cy="994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C:\Users\david\Dropbox\LineLabeling\talk\newSources\1080\rgb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71" t="50000" r="63380" b="39135"/>
              <a:stretch/>
            </p:blipFill>
            <p:spPr bwMode="auto">
              <a:xfrm>
                <a:off x="3361968" y="5105400"/>
                <a:ext cx="994574" cy="994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3221665" y="3487479"/>
                <a:ext cx="2169894" cy="1605516"/>
                <a:chOff x="3221665" y="3487479"/>
                <a:chExt cx="2169894" cy="1605516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3221665" y="3487479"/>
                  <a:ext cx="382772" cy="1605516"/>
                </a:xfrm>
                <a:custGeom>
                  <a:avLst/>
                  <a:gdLst>
                    <a:gd name="connsiteX0" fmla="*/ 382772 w 382772"/>
                    <a:gd name="connsiteY0" fmla="*/ 0 h 1605516"/>
                    <a:gd name="connsiteX1" fmla="*/ 0 w 382772"/>
                    <a:gd name="connsiteY1" fmla="*/ 808074 h 1605516"/>
                    <a:gd name="connsiteX2" fmla="*/ 382772 w 382772"/>
                    <a:gd name="connsiteY2" fmla="*/ 1605516 h 1605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2772" h="1605516">
                      <a:moveTo>
                        <a:pt x="382772" y="0"/>
                      </a:moveTo>
                      <a:cubicBezTo>
                        <a:pt x="191386" y="270244"/>
                        <a:pt x="0" y="540488"/>
                        <a:pt x="0" y="808074"/>
                      </a:cubicBezTo>
                      <a:cubicBezTo>
                        <a:pt x="0" y="1075660"/>
                        <a:pt x="191386" y="1340588"/>
                        <a:pt x="382772" y="1605516"/>
                      </a:cubicBezTo>
                    </a:path>
                  </a:pathLst>
                </a:custGeom>
                <a:noFill/>
                <a:ln w="1270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4529470" y="3561907"/>
                  <a:ext cx="862089" cy="1499191"/>
                </a:xfrm>
                <a:custGeom>
                  <a:avLst/>
                  <a:gdLst>
                    <a:gd name="connsiteX0" fmla="*/ 0 w 862089"/>
                    <a:gd name="connsiteY0" fmla="*/ 0 h 1499191"/>
                    <a:gd name="connsiteX1" fmla="*/ 776177 w 862089"/>
                    <a:gd name="connsiteY1" fmla="*/ 765544 h 1499191"/>
                    <a:gd name="connsiteX2" fmla="*/ 808074 w 862089"/>
                    <a:gd name="connsiteY2" fmla="*/ 1499191 h 1499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2089" h="1499191">
                      <a:moveTo>
                        <a:pt x="0" y="0"/>
                      </a:moveTo>
                      <a:cubicBezTo>
                        <a:pt x="320749" y="257839"/>
                        <a:pt x="641498" y="515679"/>
                        <a:pt x="776177" y="765544"/>
                      </a:cubicBezTo>
                      <a:cubicBezTo>
                        <a:pt x="910856" y="1015409"/>
                        <a:pt x="859465" y="1257300"/>
                        <a:pt x="808074" y="1499191"/>
                      </a:cubicBezTo>
                    </a:path>
                  </a:pathLst>
                </a:custGeom>
                <a:noFill/>
                <a:ln w="1270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391559" y="2040670"/>
              <a:ext cx="1306390" cy="820014"/>
              <a:chOff x="4508005" y="2133600"/>
              <a:chExt cx="1676004" cy="105201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508005" y="2658779"/>
                <a:ext cx="453293" cy="526840"/>
              </a:xfrm>
              <a:prstGeom prst="line">
                <a:avLst/>
              </a:prstGeom>
              <a:ln w="254000" cap="sq">
                <a:solidFill>
                  <a:srgbClr val="92D05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4961299" y="2133600"/>
                <a:ext cx="1222710" cy="1052019"/>
              </a:xfrm>
              <a:prstGeom prst="line">
                <a:avLst/>
              </a:prstGeom>
              <a:ln w="254000" cap="sq">
                <a:solidFill>
                  <a:srgbClr val="92D05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44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89504" y="2438400"/>
            <a:ext cx="7364992" cy="972734"/>
            <a:chOff x="889504" y="2438400"/>
            <a:chExt cx="7364992" cy="972734"/>
          </a:xfrm>
        </p:grpSpPr>
        <p:pic>
          <p:nvPicPr>
            <p:cNvPr id="5" name="Picture 2" descr="C:\Users\david\Dropbox\talks\OxfordMSR\eqn\formulation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504" y="2438400"/>
              <a:ext cx="7364992" cy="97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david\Dropbox\talks\OxfordMSR\eqn\formulation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5" r="-3"/>
            <a:stretch/>
          </p:blipFill>
          <p:spPr bwMode="auto">
            <a:xfrm>
              <a:off x="5568042" y="2438400"/>
              <a:ext cx="2686453" cy="97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762000" y="4091501"/>
            <a:ext cx="7492495" cy="2127754"/>
            <a:chOff x="762000" y="4091501"/>
            <a:chExt cx="7492495" cy="2127754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0" y="4091501"/>
              <a:ext cx="2251544" cy="1703952"/>
              <a:chOff x="762000" y="4091501"/>
              <a:chExt cx="2251544" cy="1703952"/>
            </a:xfrm>
          </p:grpSpPr>
          <p:pic>
            <p:nvPicPr>
              <p:cNvPr id="10" name="Picture 2" descr="C:\Users\david\Dropbox\LineLabeling\talk\newSources\1080\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4091501"/>
                <a:ext cx="2251544" cy="1688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:\Users\david\Dropbox\talks\ECCV14\vis\maskc4_1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09" t="74084" r="61972" b="5437"/>
              <a:stretch/>
            </p:blipFill>
            <p:spPr bwMode="auto">
              <a:xfrm>
                <a:off x="1142999" y="5181600"/>
                <a:ext cx="983971" cy="61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5982559" y="4091501"/>
              <a:ext cx="2271936" cy="1888276"/>
              <a:chOff x="5982559" y="4091501"/>
              <a:chExt cx="2271936" cy="1888276"/>
            </a:xfrm>
          </p:grpSpPr>
          <p:pic>
            <p:nvPicPr>
              <p:cNvPr id="15" name="Picture 2" descr="C:\Users\david\Dropbox\LineLabeling\talk\newSources\1080\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2559" y="4091501"/>
                <a:ext cx="2271936" cy="1703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C:\Users\david\Dropbox\talks\ECCV14\vis\maskc4_1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40" t="68274" r="62703" b="4442"/>
              <a:stretch/>
            </p:blipFill>
            <p:spPr bwMode="auto">
              <a:xfrm>
                <a:off x="6634736" y="5174711"/>
                <a:ext cx="553063" cy="805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3362084" y="4091501"/>
              <a:ext cx="2271936" cy="2127754"/>
              <a:chOff x="3352800" y="4091501"/>
              <a:chExt cx="2271936" cy="2127754"/>
            </a:xfrm>
          </p:grpSpPr>
          <p:pic>
            <p:nvPicPr>
              <p:cNvPr id="14" name="Picture 2" descr="C:\Users\david\Dropbox\LineLabeling\talk\newSources\1080\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4091501"/>
                <a:ext cx="2271936" cy="1703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C:\Users\david\Dropbox\LineLabeling\talk\newSources\1080Figs\maskc_2.pn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93" t="6596" r="67590" b="62472"/>
              <a:stretch/>
            </p:blipFill>
            <p:spPr bwMode="auto">
              <a:xfrm rot="703803">
                <a:off x="3854528" y="4935233"/>
                <a:ext cx="698331" cy="1284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387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2" descr="C:\Users\david\Dropbox\talks\OxfordMSR\eqn\formulatio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04" y="2438400"/>
            <a:ext cx="7364992" cy="9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vid\Dropbox\talks\OxfordMSR\eqn\formulation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7603"/>
          <a:stretch/>
        </p:blipFill>
        <p:spPr bwMode="auto">
          <a:xfrm>
            <a:off x="889504" y="2438400"/>
            <a:ext cx="1649589" cy="9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73540" y="1785407"/>
            <a:ext cx="2344492" cy="1567393"/>
            <a:chOff x="773540" y="1785407"/>
            <a:chExt cx="2344492" cy="1567393"/>
          </a:xfrm>
        </p:grpSpPr>
        <p:pic>
          <p:nvPicPr>
            <p:cNvPr id="6" name="Picture 3" descr="C:\Users\david\Dropbox\LineLabeling\talk\newSources\1080\sh3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40" y="1877019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david\Dropbox\LineLabeling\talk\newSources\1080\sh1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97" y="1785407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david\Dropbox\LineLabeling\talk\newSources\1080\sh2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584" y="2040724"/>
              <a:ext cx="1749435" cy="1312076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74186" y="3500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Parameterization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799" y="3500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Formulation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7468" y="6081230"/>
            <a:ext cx="443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Experimental Results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15" name="Picture 6" descr="C:\Users\david\Dropbox\LineLabeling\talk\newSources\1080\Nb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10" y="4191000"/>
            <a:ext cx="2520308" cy="18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298015" y="2113020"/>
            <a:ext cx="2662769" cy="912166"/>
            <a:chOff x="5298015" y="2113020"/>
            <a:chExt cx="2662769" cy="912166"/>
          </a:xfrm>
        </p:grpSpPr>
        <p:pic>
          <p:nvPicPr>
            <p:cNvPr id="19" name="Picture 2" descr="C:\Users\david\Dropbox\talks\OxfordMSR\eqn\formulation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105"/>
            <a:stretch/>
          </p:blipFill>
          <p:spPr bwMode="auto">
            <a:xfrm>
              <a:off x="5305801" y="2113020"/>
              <a:ext cx="2654983" cy="585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david\Dropbox\talks\OxfordMSR\eqn\formulation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95" b="45359"/>
            <a:stretch/>
          </p:blipFill>
          <p:spPr bwMode="auto">
            <a:xfrm>
              <a:off x="5298015" y="2705285"/>
              <a:ext cx="1587160" cy="31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92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NYU Depth v2:     795 Train,     654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 descr="C:\Users\david\Dropbox\LineLabelingFigs\000570\G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4395994"/>
            <a:ext cx="2441448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Dropbox\LineLabelingFigs\000570\rgb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2286000"/>
            <a:ext cx="2441448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vid\Dropbox\LineLabelingFigs\000175\GT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95994"/>
            <a:ext cx="2441448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vid\Dropbox\LineLabelingFigs\000175\rgb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441448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vid\Dropbox\LineLabelingFigs\001049\GT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75" y="4399555"/>
            <a:ext cx="2441448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id\Dropbox\LineLabelingFigs\001049\rgb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75" y="2286000"/>
            <a:ext cx="2441448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46</a:t>
            </a:fld>
            <a:endParaRPr lang="en-US"/>
          </a:p>
        </p:txBody>
      </p:sp>
      <p:pic>
        <p:nvPicPr>
          <p:cNvPr id="2051" name="Picture 3" descr="C:\Users\david\Dropbox\LineLabelingFigs\001170\orig_b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" y="3810000"/>
            <a:ext cx="2560320" cy="19202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id\Dropbox\LineLabelingFigs\001170\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" y="1524000"/>
            <a:ext cx="2560320" cy="19202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vid\Dropbox\LineLabelingFigs\000935\orig_b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810000"/>
            <a:ext cx="2560320" cy="19202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david\Dropbox\LineLabelingFigs\000935\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524000"/>
            <a:ext cx="2560320" cy="19202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david\Dropbox\LineLabelingFigs\000564\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38" y="1524000"/>
            <a:ext cx="2560320" cy="19202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david\Dropbox\LineLabelingFigs\000564\orig_b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38" y="3810000"/>
            <a:ext cx="2560320" cy="19202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david\Dropbox\LineLabelingFigs\001170\rgb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" y="1524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david\Dropbox\LineLabelingFigs\000935\rgb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524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david\Dropbox\LineLabelingFigs\000564\rgb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38" y="1524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47</a:t>
            </a:fld>
            <a:endParaRPr lang="en-US"/>
          </a:p>
        </p:txBody>
      </p:sp>
      <p:pic>
        <p:nvPicPr>
          <p:cNvPr id="2051" name="Picture 3" descr="C:\Users\david\Dropbox\LineLabelingFigs\001170\orig_bl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" y="3810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vid\Dropbox\LineLabelingFigs\000935\orig_bl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810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david\Dropbox\LineLabelingFigs\000564\orig_bl.jp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38" y="3810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6518" y="1978575"/>
            <a:ext cx="7710965" cy="2811423"/>
            <a:chOff x="685800" y="1978575"/>
            <a:chExt cx="7710965" cy="2811423"/>
          </a:xfrm>
        </p:grpSpPr>
        <p:pic>
          <p:nvPicPr>
            <p:cNvPr id="10" name="Picture 3" descr="C:\Users\david\Dropbox\LineLabelingFigs\001170\orig_bl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978575"/>
              <a:ext cx="3748565" cy="281142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david\Dropbox\LineLabelingFigs\001170\rgb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78575"/>
              <a:ext cx="3748565" cy="281142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11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48</a:t>
            </a:fld>
            <a:endParaRPr lang="en-US"/>
          </a:p>
        </p:txBody>
      </p:sp>
      <p:pic>
        <p:nvPicPr>
          <p:cNvPr id="2051" name="Picture 3" descr="C:\Users\david\Dropbox\LineLabelingFigs\001170\orig_b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" y="3810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id\Dropbox\LineLabelingFigs\001170\rgb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" y="1524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vid\Dropbox\LineLabelingFigs\000935\orig_bl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810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david\Dropbox\LineLabelingFigs\000935\rgb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524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david\Dropbox\LineLabelingFigs\000564\rgb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38" y="1524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david\Dropbox\LineLabelingFigs\000564\orig_bl.jp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38" y="3810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6518" y="1978574"/>
            <a:ext cx="7710964" cy="2811424"/>
            <a:chOff x="685800" y="1978574"/>
            <a:chExt cx="7710964" cy="2811424"/>
          </a:xfrm>
        </p:grpSpPr>
        <p:pic>
          <p:nvPicPr>
            <p:cNvPr id="17" name="Picture 8" descr="C:\Users\david\Dropbox\LineLabelingFigs\000564\rgb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78574"/>
              <a:ext cx="3748564" cy="281142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C:\Users\david\Dropbox\LineLabelingFigs\000564\orig_bl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1978574"/>
              <a:ext cx="3748565" cy="281142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40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49</a:t>
            </a:fld>
            <a:endParaRPr lang="en-US"/>
          </a:p>
        </p:txBody>
      </p:sp>
      <p:pic>
        <p:nvPicPr>
          <p:cNvPr id="2051" name="Picture 3" descr="C:\Users\david\Dropbox\LineLabelingFigs\001170\orig_b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" y="3810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id\Dropbox\LineLabelingFigs\001170\rgb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" y="1524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vid\Dropbox\LineLabelingFigs\000935\orig_bl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810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david\Dropbox\LineLabelingFigs\000935\rgb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524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david\Dropbox\LineLabelingFigs\000564\rgb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38" y="1524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david\Dropbox\LineLabelingFigs\000564\orig_bl.jp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38" y="3810000"/>
            <a:ext cx="2560320" cy="1920240"/>
          </a:xfrm>
          <a:prstGeom prst="rect">
            <a:avLst/>
          </a:prstGeom>
          <a:noFill/>
          <a:ln w="381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6518" y="1978573"/>
            <a:ext cx="7710964" cy="2811425"/>
            <a:chOff x="685799" y="1978573"/>
            <a:chExt cx="7710964" cy="2811425"/>
          </a:xfrm>
        </p:grpSpPr>
        <p:pic>
          <p:nvPicPr>
            <p:cNvPr id="19" name="Picture 6" descr="C:\Users\david\Dropbox\LineLabelingFigs\000935\orig_bl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1978573"/>
              <a:ext cx="3748564" cy="281142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C:\Users\david\Dropbox\LineLabelingFigs\000935\rgb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" y="1978574"/>
              <a:ext cx="3748565" cy="281142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31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5</a:t>
            </a:fld>
            <a:endParaRPr lang="en-US"/>
          </a:p>
        </p:txBody>
      </p:sp>
      <p:pic>
        <p:nvPicPr>
          <p:cNvPr id="22" name="Picture 2" descr="C:\Users\david\Dropbox\LineLabelingFigs\000774\rgb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645919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david\Dropbox\LineLabelingFigs\000774\rg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7" t="3368" r="14966" b="75290"/>
          <a:stretch/>
        </p:blipFill>
        <p:spPr bwMode="auto">
          <a:xfrm>
            <a:off x="5720316" y="1798496"/>
            <a:ext cx="965969" cy="9659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avid\Dropbox\LineLabelingFigs\000774\rg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t="44128" r="86823" b="45266"/>
          <a:stretch/>
        </p:blipFill>
        <p:spPr bwMode="auto">
          <a:xfrm>
            <a:off x="1869735" y="3643245"/>
            <a:ext cx="480060" cy="4800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david\Dropbox\LineLabelingFigs\000774\rg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6" t="56657" r="5989" b="36577"/>
          <a:stretch/>
        </p:blipFill>
        <p:spPr bwMode="auto">
          <a:xfrm>
            <a:off x="6921795" y="4210493"/>
            <a:ext cx="306216" cy="3062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avid\Dropbox\LineLabelingFigs\000774\rg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8" t="76626" r="48584" b="8097"/>
          <a:stretch/>
        </p:blipFill>
        <p:spPr bwMode="auto">
          <a:xfrm>
            <a:off x="3965944" y="5114260"/>
            <a:ext cx="691468" cy="6914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514601" y="4124978"/>
            <a:ext cx="1219199" cy="989282"/>
          </a:xfrm>
          <a:prstGeom prst="straightConnector1">
            <a:avLst/>
          </a:prstGeom>
          <a:ln w="1524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514602" y="2514600"/>
            <a:ext cx="2966373" cy="1012827"/>
          </a:xfrm>
          <a:prstGeom prst="straightConnector1">
            <a:avLst/>
          </a:prstGeom>
          <a:ln w="1524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646970" y="2895600"/>
            <a:ext cx="274825" cy="1143001"/>
          </a:xfrm>
          <a:prstGeom prst="straightConnector1">
            <a:avLst/>
          </a:prstGeom>
          <a:ln w="1524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889321" y="4619619"/>
            <a:ext cx="1914719" cy="350632"/>
          </a:xfrm>
          <a:prstGeom prst="straightConnector1">
            <a:avLst/>
          </a:prstGeom>
          <a:ln w="1524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667000" y="3720750"/>
            <a:ext cx="3810000" cy="489743"/>
          </a:xfrm>
          <a:prstGeom prst="straightConnector1">
            <a:avLst/>
          </a:prstGeom>
          <a:ln w="1524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311678" y="3231008"/>
            <a:ext cx="1408638" cy="1563927"/>
          </a:xfrm>
          <a:prstGeom prst="straightConnector1">
            <a:avLst/>
          </a:prstGeom>
          <a:ln w="1524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5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Connection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50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95466" y="5715000"/>
            <a:ext cx="6953068" cy="830997"/>
            <a:chOff x="1105260" y="5168756"/>
            <a:chExt cx="6953068" cy="830997"/>
          </a:xfrm>
        </p:grpSpPr>
        <p:grpSp>
          <p:nvGrpSpPr>
            <p:cNvPr id="8" name="Group 7"/>
            <p:cNvGrpSpPr/>
            <p:nvPr/>
          </p:nvGrpSpPr>
          <p:grpSpPr>
            <a:xfrm>
              <a:off x="1105260" y="5168756"/>
              <a:ext cx="3352800" cy="830997"/>
              <a:chOff x="381000" y="5168756"/>
              <a:chExt cx="3352800" cy="83099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81000" y="5317554"/>
                <a:ext cx="533400" cy="533400"/>
                <a:chOff x="1447800" y="5334000"/>
                <a:chExt cx="914400" cy="9144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905000" y="5334000"/>
                  <a:ext cx="0" cy="914400"/>
                </a:xfrm>
                <a:prstGeom prst="line">
                  <a:avLst/>
                </a:prstGeom>
                <a:ln w="152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6200000">
                  <a:off x="1905000" y="5334000"/>
                  <a:ext cx="0" cy="914400"/>
                </a:xfrm>
                <a:prstGeom prst="line">
                  <a:avLst/>
                </a:prstGeom>
                <a:ln w="152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1055050" y="5168756"/>
                <a:ext cx="26787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accent1"/>
                    </a:solidFill>
                  </a:rPr>
                  <a:t>Convex</a:t>
                </a:r>
                <a:endParaRPr lang="en-US" sz="48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486364" y="5168756"/>
              <a:ext cx="3571964" cy="830997"/>
              <a:chOff x="4038600" y="5168756"/>
              <a:chExt cx="3571964" cy="83099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16200000">
                <a:off x="4305300" y="5317555"/>
                <a:ext cx="0" cy="533400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791164" y="5168756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accent3"/>
                    </a:solidFill>
                  </a:rPr>
                  <a:t>Concave</a:t>
                </a:r>
                <a:endParaRPr lang="en-US" sz="4800" b="1" dirty="0">
                  <a:solidFill>
                    <a:schemeClr val="accent3"/>
                  </a:solidFill>
                </a:endParaRPr>
              </a:p>
            </p:txBody>
          </p:sp>
        </p:grpSp>
      </p:grpSp>
      <p:pic>
        <p:nvPicPr>
          <p:cNvPr id="18" name="Picture 3" descr="C:\Users\david\Dropbox\LineLabelingFigs\000774\scg_cr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84" y="1295400"/>
            <a:ext cx="6012033" cy="44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Primary Baseline: 3D </a:t>
            </a:r>
            <a:r>
              <a:rPr lang="en-US" dirty="0" smtClean="0"/>
              <a:t>Primitives (3DP)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5354" y="6324600"/>
            <a:ext cx="428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Fouhey</a:t>
            </a:r>
            <a:r>
              <a:rPr lang="en-US" dirty="0" smtClean="0"/>
              <a:t>, Gupta, Hebert,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9492" y="52679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Output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909" y="5267980"/>
            <a:ext cx="365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Input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2" name="Picture 2" descr="C:\Users\david\Dropbox\LineLabeling\talk\newSources\1145\td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91" y="2501156"/>
            <a:ext cx="36576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avid\Dropbox\LineLabeling\talk\newSources\1145\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9" y="250115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52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67590" y="1747081"/>
            <a:ext cx="85716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0337" y="1763486"/>
            <a:ext cx="28754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Palatino Linotype" panose="02040502050505030304" pitchFamily="18" charset="0"/>
              </a:rPr>
              <a:t>Summary Stats (</a:t>
            </a:r>
            <a:r>
              <a:rPr lang="en-US" sz="2600" dirty="0" smtClean="0">
                <a:latin typeface="Palatino Linotype" panose="02040502050505030304" pitchFamily="18" charset="0"/>
              </a:rPr>
              <a:t>⁰)</a:t>
            </a:r>
          </a:p>
          <a:p>
            <a:pPr algn="ctr"/>
            <a:r>
              <a:rPr lang="en-US" sz="2600" dirty="0" smtClean="0">
                <a:latin typeface="Palatino Linotype" panose="02040502050505030304" pitchFamily="18" charset="0"/>
              </a:rPr>
              <a:t>(Lower Better)</a:t>
            </a:r>
            <a:endParaRPr lang="en-US" sz="2600" dirty="0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7583" y="1752524"/>
            <a:ext cx="2596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Palatino Linotype" panose="02040502050505030304" pitchFamily="18" charset="0"/>
              </a:rPr>
              <a:t>% Good Pixels</a:t>
            </a:r>
          </a:p>
          <a:p>
            <a:pPr algn="ctr"/>
            <a:r>
              <a:rPr lang="en-US" sz="2600" dirty="0" smtClean="0">
                <a:latin typeface="Palatino Linotype" panose="02040502050505030304" pitchFamily="18" charset="0"/>
              </a:rPr>
              <a:t>(Higher Better)</a:t>
            </a:r>
            <a:endParaRPr lang="en-US" sz="2600" dirty="0"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2667000"/>
            <a:ext cx="99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11.25⁰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7098" y="2667000"/>
            <a:ext cx="86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22.5⁰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2630" y="2667000"/>
            <a:ext cx="86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30⁰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1943" y="2667000"/>
            <a:ext cx="97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Mean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9899" y="2667000"/>
            <a:ext cx="128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Median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7590" y="3174576"/>
            <a:ext cx="8571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381000" y="3754595"/>
            <a:ext cx="8287162" cy="523366"/>
            <a:chOff x="381000" y="3943144"/>
            <a:chExt cx="8287162" cy="523366"/>
          </a:xfrm>
        </p:grpSpPr>
        <p:sp>
          <p:nvSpPr>
            <p:cNvPr id="24" name="TextBox 23"/>
            <p:cNvSpPr txBox="1"/>
            <p:nvPr/>
          </p:nvSpPr>
          <p:spPr>
            <a:xfrm>
              <a:off x="381000" y="3943290"/>
              <a:ext cx="2109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Palatino Linotype" panose="02040502050505030304" pitchFamily="18" charset="0"/>
                </a:rPr>
                <a:t>3DP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07583" y="3943144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35.9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37098" y="3943144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52.0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02630" y="3943144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57.8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78143" y="3943290"/>
              <a:ext cx="827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36.0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52029" y="3943290"/>
              <a:ext cx="1001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20.5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68430" y="3943290"/>
              <a:ext cx="1001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49.4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81000" y="4277670"/>
            <a:ext cx="8287162" cy="523220"/>
            <a:chOff x="381000" y="4719935"/>
            <a:chExt cx="8287162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381000" y="4719935"/>
              <a:ext cx="2109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Palatino Linotype" panose="02040502050505030304" pitchFamily="18" charset="0"/>
                </a:rPr>
                <a:t>Hedau</a:t>
              </a:r>
              <a:r>
                <a:rPr lang="en-US" sz="2800" dirty="0" smtClean="0">
                  <a:latin typeface="Palatino Linotype" panose="02040502050505030304" pitchFamily="18" charset="0"/>
                </a:rPr>
                <a:t> et al.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07583" y="4719935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34.2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37098" y="4719935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49.3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02630" y="4719935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54.4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78143" y="4719935"/>
              <a:ext cx="827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40.0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52029" y="4719935"/>
              <a:ext cx="1001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23.5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8430" y="4719935"/>
              <a:ext cx="1001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Palatino Linotype" panose="02040502050505030304" pitchFamily="18" charset="0"/>
                </a:rPr>
                <a:t>5</a:t>
              </a:r>
              <a:r>
                <a:rPr lang="en-US" sz="2800" dirty="0" smtClean="0">
                  <a:latin typeface="Palatino Linotype" panose="02040502050505030304" pitchFamily="18" charset="0"/>
                </a:rPr>
                <a:t>4.1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24400" y="2667000"/>
            <a:ext cx="108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RMSE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81000" y="4800600"/>
            <a:ext cx="8287162" cy="523220"/>
            <a:chOff x="381000" y="4800600"/>
            <a:chExt cx="8287162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381000" y="4800600"/>
              <a:ext cx="2109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Palatino Linotype" panose="02040502050505030304" pitchFamily="18" charset="0"/>
                </a:rPr>
                <a:t>Lee et al.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07583" y="4800600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18.6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37098" y="4800600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38.6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02630" y="4800600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49.9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78143" y="4800600"/>
              <a:ext cx="827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43.3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52029" y="4800600"/>
              <a:ext cx="1001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36.3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68430" y="4800600"/>
              <a:ext cx="1001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Palatino Linotype" panose="02040502050505030304" pitchFamily="18" charset="0"/>
                </a:rPr>
                <a:t>54.6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267590" y="5486400"/>
            <a:ext cx="85716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81000" y="3231666"/>
            <a:ext cx="8287162" cy="523220"/>
            <a:chOff x="381000" y="3231666"/>
            <a:chExt cx="8287162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381000" y="3231666"/>
              <a:ext cx="2109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Palatino Linotype" panose="02040502050505030304" pitchFamily="18" charset="0"/>
                </a:rPr>
                <a:t>Proposed</a:t>
              </a:r>
              <a:endParaRPr lang="en-US" sz="2800" dirty="0">
                <a:latin typeface="Palatino Linotype" panose="0204050205050503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07583" y="3231666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latin typeface="Palatino Linotype" panose="02040502050505030304" pitchFamily="18" charset="0"/>
                </a:rPr>
                <a:t>37.6</a:t>
              </a:r>
              <a:endParaRPr lang="en-US" sz="2800" b="1" u="sng" dirty="0">
                <a:latin typeface="Palatino Linotype" panose="0204050205050503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37098" y="3231666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latin typeface="Palatino Linotype" panose="02040502050505030304" pitchFamily="18" charset="0"/>
                </a:rPr>
                <a:t>53.3</a:t>
              </a:r>
              <a:endParaRPr lang="en-US" sz="2800" b="1" u="sng" dirty="0">
                <a:latin typeface="Palatino Linotype" panose="0204050205050503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02630" y="3231666"/>
              <a:ext cx="86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latin typeface="Palatino Linotype" panose="02040502050505030304" pitchFamily="18" charset="0"/>
                </a:rPr>
                <a:t>58.9</a:t>
              </a:r>
              <a:endParaRPr lang="en-US" sz="2800" b="1" u="sng" dirty="0">
                <a:latin typeface="Palatino Linotype" panose="0204050205050503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78143" y="3231666"/>
              <a:ext cx="827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latin typeface="Palatino Linotype" panose="02040502050505030304" pitchFamily="18" charset="0"/>
                </a:rPr>
                <a:t>35.1</a:t>
              </a:r>
              <a:endParaRPr lang="en-US" sz="2800" b="1" u="sng" dirty="0">
                <a:latin typeface="Palatino Linotype" panose="0204050205050503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52029" y="3231666"/>
              <a:ext cx="1001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latin typeface="Palatino Linotype" panose="02040502050505030304" pitchFamily="18" charset="0"/>
                </a:rPr>
                <a:t>19.2</a:t>
              </a:r>
              <a:endParaRPr lang="en-US" sz="2800" b="1" u="sng" dirty="0">
                <a:latin typeface="Palatino Linotype" panose="0204050205050503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68430" y="3231666"/>
              <a:ext cx="1001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latin typeface="Palatino Linotype" panose="02040502050505030304" pitchFamily="18" charset="0"/>
                </a:rPr>
                <a:t>48.7</a:t>
              </a:r>
              <a:endParaRPr lang="en-US" sz="2800" b="1" u="sng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3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4" descr="C:\Users\david\Dropbox\talks\MLLC\plots\cresults_sq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90" y="1496189"/>
            <a:ext cx="4685705" cy="4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Mistaken but Confident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54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2590800"/>
            <a:ext cx="8242164" cy="2945301"/>
            <a:chOff x="457200" y="2755548"/>
            <a:chExt cx="8242164" cy="2945301"/>
          </a:xfrm>
        </p:grpSpPr>
        <p:pic>
          <p:nvPicPr>
            <p:cNvPr id="5123" name="Picture 3" descr="C:\Users\david\Dropbox\LineLabeling\757_cameraReady\figures\failureCan\000431\rgb_000431_pbne_1_overla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755548"/>
              <a:ext cx="3927067" cy="294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david\Dropbox\LineLabeling\757_cameraReady\figures\failureCan\000431\orig_b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297" y="2755548"/>
              <a:ext cx="3927067" cy="294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Arrow Connector 7"/>
          <p:cNvCxnSpPr/>
          <p:nvPr/>
        </p:nvCxnSpPr>
        <p:spPr>
          <a:xfrm flipH="1">
            <a:off x="3352800" y="2819400"/>
            <a:ext cx="762000" cy="914400"/>
          </a:xfrm>
          <a:prstGeom prst="straightConnector1">
            <a:avLst/>
          </a:prstGeom>
          <a:ln w="177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696200" y="2819400"/>
            <a:ext cx="762000" cy="914400"/>
          </a:xfrm>
          <a:prstGeom prst="straightConnector1">
            <a:avLst/>
          </a:prstGeom>
          <a:ln w="177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55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Missing High-Level Modeling</a:t>
            </a:r>
            <a:endParaRPr lang="en-US" dirty="0"/>
          </a:p>
        </p:txBody>
      </p:sp>
      <p:pic>
        <p:nvPicPr>
          <p:cNvPr id="12" name="Picture 3" descr="C:\Users\david\Dropbox\LineLabeling\757_cameraReady\figures\failureCan\001049\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799"/>
            <a:ext cx="3927068" cy="29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avid\Dropbox\LineLabeling\757_cameraReady\figures\failureCan\001049\orig_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96" y="2590799"/>
            <a:ext cx="3927067" cy="29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562600" y="3733800"/>
            <a:ext cx="990600" cy="329649"/>
          </a:xfrm>
          <a:prstGeom prst="line">
            <a:avLst/>
          </a:prstGeom>
          <a:ln w="1270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53200" y="4063449"/>
            <a:ext cx="0" cy="660951"/>
          </a:xfrm>
          <a:prstGeom prst="line">
            <a:avLst/>
          </a:prstGeom>
          <a:ln w="1270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53200" y="4191000"/>
            <a:ext cx="1066800" cy="533400"/>
          </a:xfrm>
          <a:prstGeom prst="line">
            <a:avLst/>
          </a:prstGeom>
          <a:ln w="1270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0" y="3733800"/>
            <a:ext cx="0" cy="457200"/>
          </a:xfrm>
          <a:prstGeom prst="line">
            <a:avLst/>
          </a:prstGeom>
          <a:ln w="1270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553200" y="3733800"/>
            <a:ext cx="1066800" cy="329650"/>
          </a:xfrm>
          <a:prstGeom prst="line">
            <a:avLst/>
          </a:prstGeom>
          <a:ln w="1270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24500" y="3733800"/>
            <a:ext cx="38100" cy="527187"/>
          </a:xfrm>
          <a:prstGeom prst="line">
            <a:avLst/>
          </a:prstGeom>
          <a:ln w="1270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24500" y="4260987"/>
            <a:ext cx="1028700" cy="463413"/>
          </a:xfrm>
          <a:prstGeom prst="line">
            <a:avLst/>
          </a:prstGeom>
          <a:ln w="1270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562600" y="3505200"/>
            <a:ext cx="990600" cy="228600"/>
          </a:xfrm>
          <a:prstGeom prst="line">
            <a:avLst/>
          </a:prstGeom>
          <a:ln w="1270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53200" y="3505200"/>
            <a:ext cx="1066800" cy="228600"/>
          </a:xfrm>
          <a:prstGeom prst="line">
            <a:avLst/>
          </a:prstGeom>
          <a:ln w="1270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56</a:t>
            </a:fld>
            <a:endParaRPr lang="en-US"/>
          </a:p>
        </p:txBody>
      </p:sp>
      <p:pic>
        <p:nvPicPr>
          <p:cNvPr id="18" name="Picture 5" descr="C:\Users\david\Dropbox\LineLabeling\757_cameraReady\figures\compareCan\001080\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4" y="2990699"/>
            <a:ext cx="2232979" cy="16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1764" y="4671754"/>
            <a:ext cx="223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Single Image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832944" y="1675410"/>
            <a:ext cx="3023044" cy="3810990"/>
            <a:chOff x="2832944" y="1675410"/>
            <a:chExt cx="3023044" cy="3810990"/>
          </a:xfrm>
        </p:grpSpPr>
        <p:grpSp>
          <p:nvGrpSpPr>
            <p:cNvPr id="16" name="Group 15"/>
            <p:cNvGrpSpPr/>
            <p:nvPr/>
          </p:nvGrpSpPr>
          <p:grpSpPr>
            <a:xfrm>
              <a:off x="3299158" y="1675410"/>
              <a:ext cx="2426988" cy="1888141"/>
              <a:chOff x="574186" y="1785407"/>
              <a:chExt cx="2743200" cy="213414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73540" y="1785407"/>
                <a:ext cx="2344492" cy="1567393"/>
                <a:chOff x="574186" y="1785407"/>
                <a:chExt cx="2344492" cy="1567393"/>
              </a:xfrm>
            </p:grpSpPr>
            <p:pic>
              <p:nvPicPr>
                <p:cNvPr id="7" name="Picture 3" descr="C:\Users\david\Dropbox\LineLabeling\talk\newSources\1080\sh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186" y="1877019"/>
                  <a:ext cx="1749435" cy="131207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4" descr="C:\Users\david\Dropbox\LineLabeling\talk\newSources\1080\sh1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243" y="1785407"/>
                  <a:ext cx="1749435" cy="131207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2" descr="C:\Users\david\Dropbox\LineLabeling\talk\newSources\1080\sh2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2230" y="2040724"/>
                  <a:ext cx="1749435" cy="131207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574186" y="3424535"/>
                <a:ext cx="2743200" cy="49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Parameterization</a:t>
                </a:r>
                <a:endParaRPr lang="en-US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31062" y="4278868"/>
              <a:ext cx="2324926" cy="1207532"/>
              <a:chOff x="4912784" y="1904873"/>
              <a:chExt cx="2743200" cy="142477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953000" y="1904873"/>
                <a:ext cx="2662769" cy="912166"/>
                <a:chOff x="4341655" y="1676400"/>
                <a:chExt cx="4575489" cy="1567393"/>
              </a:xfrm>
            </p:grpSpPr>
            <p:pic>
              <p:nvPicPr>
                <p:cNvPr id="13" name="Picture 2" descr="C:\Users\david\Dropbox\talks\OxfordMSR\eqn\formulation2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0105"/>
                <a:stretch/>
              </p:blipFill>
              <p:spPr bwMode="auto">
                <a:xfrm>
                  <a:off x="4355034" y="1676400"/>
                  <a:ext cx="4562110" cy="10060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2" descr="C:\Users\david\Dropbox\talks\OxfordMSR\eqn\formulation2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95" b="45359"/>
                <a:stretch/>
              </p:blipFill>
              <p:spPr bwMode="auto">
                <a:xfrm>
                  <a:off x="4341655" y="2694101"/>
                  <a:ext cx="2727249" cy="5496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" name="TextBox 14"/>
              <p:cNvSpPr txBox="1"/>
              <p:nvPr/>
            </p:nvSpPr>
            <p:spPr>
              <a:xfrm>
                <a:off x="4912784" y="2893872"/>
                <a:ext cx="2743200" cy="435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Formulation</a:t>
                </a:r>
                <a:endParaRPr lang="en-US" b="1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>
              <a:off x="2832944" y="3840471"/>
              <a:ext cx="990716" cy="0"/>
            </a:xfrm>
            <a:prstGeom prst="straightConnector1">
              <a:avLst/>
            </a:prstGeom>
            <a:ln w="1778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549772" y="2990699"/>
            <a:ext cx="3281890" cy="2044066"/>
            <a:chOff x="5549772" y="2990699"/>
            <a:chExt cx="3281890" cy="204406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549772" y="3828066"/>
              <a:ext cx="990716" cy="0"/>
            </a:xfrm>
            <a:prstGeom prst="straightConnector1">
              <a:avLst/>
            </a:prstGeom>
            <a:ln w="1778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7" descr="C:\Users\david\Dropbox\LineLabeling\757_cameraReady\figures\compareCan\001080\orig_b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683" y="2990699"/>
              <a:ext cx="2232979" cy="1674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598682" y="4665433"/>
              <a:ext cx="2232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Discrete Parse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552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57</a:t>
            </a:fld>
            <a:endParaRPr lang="en-US"/>
          </a:p>
        </p:txBody>
      </p:sp>
      <p:pic>
        <p:nvPicPr>
          <p:cNvPr id="14" name="Picture 5" descr="C:\Users\david\Dropbox\LineLabeling\talk\newSources\000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688080" cy="27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llf\000358\scg_cr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62474"/>
            <a:ext cx="2377555" cy="1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vid\Dropbox\LineLabelingFigs\001163\scg_cr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48" y="4564659"/>
            <a:ext cx="2377191" cy="1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avid\Dropbox\LineLabelingFigs\000774\scg_cro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1603172"/>
            <a:ext cx="3688079" cy="27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avid\Dropbox\LineLabelingFigs\000734\scg_cro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2" y="4572001"/>
            <a:ext cx="2380152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for Single Image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3751" y="141636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Local Smoothness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" y="5181600"/>
            <a:ext cx="8382000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5181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Low Level,</a:t>
            </a:r>
          </a:p>
          <a:p>
            <a:r>
              <a:rPr lang="en-US" sz="3200" dirty="0" smtClean="0"/>
              <a:t>Generic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4572000"/>
            <a:ext cx="4343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324600"/>
            <a:ext cx="754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Hoiem</a:t>
            </a:r>
            <a:r>
              <a:rPr lang="en-US" dirty="0" smtClean="0"/>
              <a:t> et al. 2005, </a:t>
            </a:r>
            <a:r>
              <a:rPr lang="en-US" dirty="0" err="1" smtClean="0"/>
              <a:t>Saxena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2005, 2008</a:t>
            </a:r>
            <a:r>
              <a:rPr lang="en-US" dirty="0"/>
              <a:t>,  Munoz et al., 2009, etc.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609600" y="2362200"/>
            <a:ext cx="2509097" cy="2471778"/>
            <a:chOff x="4114799" y="2133600"/>
            <a:chExt cx="2427394" cy="2427394"/>
          </a:xfrm>
        </p:grpSpPr>
        <p:sp>
          <p:nvSpPr>
            <p:cNvPr id="142" name="Rectangle 141"/>
            <p:cNvSpPr/>
            <p:nvPr/>
          </p:nvSpPr>
          <p:spPr>
            <a:xfrm>
              <a:off x="4862164" y="2520442"/>
              <a:ext cx="729740" cy="1906955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3" t="76245" r="39786" b="3002"/>
            <a:stretch/>
          </p:blipFill>
          <p:spPr bwMode="auto">
            <a:xfrm>
              <a:off x="4114799" y="2133600"/>
              <a:ext cx="2427394" cy="2427394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" name="Oval 143"/>
            <p:cNvSpPr/>
            <p:nvPr/>
          </p:nvSpPr>
          <p:spPr>
            <a:xfrm>
              <a:off x="4211018" y="3885488"/>
              <a:ext cx="569564" cy="5695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4211018" y="3068018"/>
              <a:ext cx="569564" cy="5695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5927436" y="3885488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5043713" y="3885488"/>
              <a:ext cx="569564" cy="5695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5927436" y="3068018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043713" y="3068018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5043713" y="2249836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5927436" y="2249836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4211018" y="2249836"/>
              <a:ext cx="569564" cy="569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3" name="Straight Connector 152"/>
            <p:cNvCxnSpPr>
              <a:endCxn id="150" idx="2"/>
            </p:cNvCxnSpPr>
            <p:nvPr/>
          </p:nvCxnSpPr>
          <p:spPr>
            <a:xfrm>
              <a:off x="4780582" y="2534618"/>
              <a:ext cx="263131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0" idx="6"/>
              <a:endCxn id="151" idx="2"/>
            </p:cNvCxnSpPr>
            <p:nvPr/>
          </p:nvCxnSpPr>
          <p:spPr>
            <a:xfrm>
              <a:off x="5613277" y="2534618"/>
              <a:ext cx="314159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8" idx="0"/>
              <a:endCxn id="151" idx="4"/>
            </p:cNvCxnSpPr>
            <p:nvPr/>
          </p:nvCxnSpPr>
          <p:spPr>
            <a:xfrm flipV="1">
              <a:off x="6212218" y="2819400"/>
              <a:ext cx="0" cy="248618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48" idx="2"/>
              <a:endCxn id="149" idx="6"/>
            </p:cNvCxnSpPr>
            <p:nvPr/>
          </p:nvCxnSpPr>
          <p:spPr>
            <a:xfrm flipH="1">
              <a:off x="5613277" y="3352800"/>
              <a:ext cx="314159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9" idx="0"/>
              <a:endCxn id="150" idx="4"/>
            </p:cNvCxnSpPr>
            <p:nvPr/>
          </p:nvCxnSpPr>
          <p:spPr>
            <a:xfrm flipV="1">
              <a:off x="5328495" y="2819400"/>
              <a:ext cx="0" cy="248618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46" idx="0"/>
              <a:endCxn id="148" idx="4"/>
            </p:cNvCxnSpPr>
            <p:nvPr/>
          </p:nvCxnSpPr>
          <p:spPr>
            <a:xfrm flipV="1">
              <a:off x="6212218" y="3637582"/>
              <a:ext cx="0" cy="247906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tangle 158"/>
            <p:cNvSpPr/>
            <p:nvPr/>
          </p:nvSpPr>
          <p:spPr>
            <a:xfrm>
              <a:off x="4178718" y="2998632"/>
              <a:ext cx="710613" cy="152652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889331" y="3816154"/>
              <a:ext cx="796341" cy="71172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190628" y="2208318"/>
              <a:ext cx="2351563" cy="73539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11909" y="2943710"/>
              <a:ext cx="1530284" cy="73539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887311" y="3679102"/>
              <a:ext cx="654882" cy="846051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22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2362200"/>
            <a:ext cx="2667000" cy="2471778"/>
            <a:chOff x="283751" y="2362200"/>
            <a:chExt cx="2667000" cy="2471778"/>
          </a:xfrm>
        </p:grpSpPr>
        <p:pic>
          <p:nvPicPr>
            <p:cNvPr id="40" name="Picture 2" descr="http://balaton.graphics.cs.cmu.edu/dfouhey/NYUImages/rgb_000803.jp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1" t="55022" r="63070" b="1964"/>
            <a:stretch/>
          </p:blipFill>
          <p:spPr bwMode="auto">
            <a:xfrm>
              <a:off x="283751" y="2362200"/>
              <a:ext cx="2667000" cy="2471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/>
            <p:cNvSpPr/>
            <p:nvPr/>
          </p:nvSpPr>
          <p:spPr>
            <a:xfrm>
              <a:off x="1266161" y="4141081"/>
              <a:ext cx="626520" cy="6265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182788" y="4141081"/>
              <a:ext cx="626520" cy="6265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49534" y="4141081"/>
              <a:ext cx="626520" cy="6265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182788" y="3287993"/>
              <a:ext cx="626520" cy="6265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1266161" y="3287993"/>
              <a:ext cx="626520" cy="6265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49534" y="3287993"/>
              <a:ext cx="626520" cy="6265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182788" y="2427984"/>
              <a:ext cx="626520" cy="6265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1266161" y="2427984"/>
              <a:ext cx="626520" cy="6265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49534" y="2427984"/>
              <a:ext cx="626520" cy="6265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/>
            <p:cNvCxnSpPr>
              <a:stCxn id="49" idx="6"/>
              <a:endCxn id="48" idx="2"/>
            </p:cNvCxnSpPr>
            <p:nvPr/>
          </p:nvCxnSpPr>
          <p:spPr>
            <a:xfrm>
              <a:off x="976053" y="2741245"/>
              <a:ext cx="290108" cy="0"/>
            </a:xfrm>
            <a:prstGeom prst="line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4" idx="0"/>
            </p:cNvCxnSpPr>
            <p:nvPr/>
          </p:nvCxnSpPr>
          <p:spPr>
            <a:xfrm>
              <a:off x="2496049" y="3054504"/>
              <a:ext cx="0" cy="233489"/>
            </a:xfrm>
            <a:prstGeom prst="line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5" idx="6"/>
              <a:endCxn id="44" idx="2"/>
            </p:cNvCxnSpPr>
            <p:nvPr/>
          </p:nvCxnSpPr>
          <p:spPr>
            <a:xfrm>
              <a:off x="1892681" y="3601254"/>
              <a:ext cx="290108" cy="0"/>
            </a:xfrm>
            <a:prstGeom prst="line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5" idx="2"/>
              <a:endCxn id="46" idx="6"/>
            </p:cNvCxnSpPr>
            <p:nvPr/>
          </p:nvCxnSpPr>
          <p:spPr>
            <a:xfrm flipH="1">
              <a:off x="976053" y="3601254"/>
              <a:ext cx="290108" cy="0"/>
            </a:xfrm>
            <a:prstGeom prst="line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3" idx="0"/>
            </p:cNvCxnSpPr>
            <p:nvPr/>
          </p:nvCxnSpPr>
          <p:spPr>
            <a:xfrm flipH="1" flipV="1">
              <a:off x="662793" y="3914513"/>
              <a:ext cx="1" cy="226569"/>
            </a:xfrm>
            <a:prstGeom prst="line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6"/>
              <a:endCxn id="41" idx="2"/>
            </p:cNvCxnSpPr>
            <p:nvPr/>
          </p:nvCxnSpPr>
          <p:spPr>
            <a:xfrm>
              <a:off x="976053" y="4454342"/>
              <a:ext cx="290108" cy="0"/>
            </a:xfrm>
            <a:prstGeom prst="line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5" idx="4"/>
              <a:endCxn id="41" idx="0"/>
            </p:cNvCxnSpPr>
            <p:nvPr/>
          </p:nvCxnSpPr>
          <p:spPr>
            <a:xfrm>
              <a:off x="1579421" y="3914513"/>
              <a:ext cx="0" cy="226569"/>
            </a:xfrm>
            <a:prstGeom prst="line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2" idx="2"/>
              <a:endCxn id="41" idx="6"/>
            </p:cNvCxnSpPr>
            <p:nvPr/>
          </p:nvCxnSpPr>
          <p:spPr>
            <a:xfrm flipH="1">
              <a:off x="1892681" y="4454342"/>
              <a:ext cx="290108" cy="0"/>
            </a:xfrm>
            <a:prstGeom prst="line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2" idx="0"/>
              <a:endCxn id="44" idx="4"/>
            </p:cNvCxnSpPr>
            <p:nvPr/>
          </p:nvCxnSpPr>
          <p:spPr>
            <a:xfrm flipV="1">
              <a:off x="2496049" y="3914513"/>
              <a:ext cx="0" cy="226569"/>
            </a:xfrm>
            <a:prstGeom prst="line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04800" y="2427984"/>
              <a:ext cx="1688201" cy="743264"/>
            </a:xfrm>
            <a:prstGeom prst="rect">
              <a:avLst/>
            </a:prstGeom>
            <a:solidFill>
              <a:schemeClr val="bg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63296" y="2427983"/>
              <a:ext cx="646012" cy="2339617"/>
            </a:xfrm>
            <a:prstGeom prst="rect">
              <a:avLst/>
            </a:prstGeom>
            <a:solidFill>
              <a:schemeClr val="bg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9534" y="3284533"/>
              <a:ext cx="1813762" cy="1483068"/>
            </a:xfrm>
            <a:prstGeom prst="rect">
              <a:avLst/>
            </a:prstGeom>
            <a:solidFill>
              <a:schemeClr val="bg1">
                <a:lumMod val="85000"/>
                <a:lumOff val="1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for Single Image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751" y="1416363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Local Smoothness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" y="5181600"/>
            <a:ext cx="8382000" cy="0"/>
          </a:xfrm>
          <a:prstGeom prst="straightConnector1">
            <a:avLst/>
          </a:prstGeom>
          <a:ln w="76200">
            <a:solidFill>
              <a:schemeClr val="bg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5181600"/>
            <a:ext cx="3886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Low Level,</a:t>
            </a:r>
          </a:p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Generic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4572000"/>
            <a:ext cx="4343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9600" y="6324600"/>
            <a:ext cx="754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Hoiem</a:t>
            </a:r>
            <a:r>
              <a:rPr lang="en-US" dirty="0" smtClean="0"/>
              <a:t> et al. 2005, </a:t>
            </a:r>
            <a:r>
              <a:rPr lang="en-US" dirty="0" err="1" smtClean="0"/>
              <a:t>Saxena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2005, 2008</a:t>
            </a:r>
            <a:r>
              <a:rPr lang="en-US" dirty="0"/>
              <a:t>,  Munoz et al., 2009, etc.</a:t>
            </a:r>
          </a:p>
        </p:txBody>
      </p:sp>
      <p:pic>
        <p:nvPicPr>
          <p:cNvPr id="60" name="Picture 2" descr="C:\Users\david\Dropbox\LineLabelingFigs\000774\rgb.jp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645919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david\Dropbox\LineLabelingFigs\000774\rg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6" t="56651" r="9085" b="36577"/>
          <a:stretch/>
        </p:blipFill>
        <p:spPr bwMode="auto">
          <a:xfrm>
            <a:off x="6734755" y="4210215"/>
            <a:ext cx="306493" cy="3064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david\Dropbox\LineLabelingFigs\000774\rg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8" t="57578" r="1910" b="35006"/>
          <a:stretch/>
        </p:blipFill>
        <p:spPr bwMode="auto">
          <a:xfrm>
            <a:off x="7138564" y="4252239"/>
            <a:ext cx="335661" cy="3356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david\Dropbox\LineLabelingFigs\000774\rg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6" t="56651" r="9085" b="36577"/>
          <a:stretch/>
        </p:blipFill>
        <p:spPr bwMode="auto">
          <a:xfrm>
            <a:off x="5934794" y="2654467"/>
            <a:ext cx="1371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david\Dropbox\LineLabelingFigs\000774\rg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8" t="57578" r="1910" b="35006"/>
          <a:stretch/>
        </p:blipFill>
        <p:spPr bwMode="auto">
          <a:xfrm>
            <a:off x="4419600" y="2679613"/>
            <a:ext cx="1371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for Single Image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" y="5181600"/>
            <a:ext cx="8382000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5181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Low Level,</a:t>
            </a:r>
          </a:p>
          <a:p>
            <a:r>
              <a:rPr lang="en-US" sz="3200" dirty="0" smtClean="0"/>
              <a:t>Generic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3100" y="5181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High Level,</a:t>
            </a:r>
          </a:p>
          <a:p>
            <a:pPr algn="r"/>
            <a:r>
              <a:rPr lang="en-US" sz="3200" dirty="0" smtClean="0"/>
              <a:t>Physical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382120" y="2756115"/>
            <a:ext cx="754302" cy="194182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2" descr="C:\Users\david\Dropbox\LineLabelingFigs\000774\rg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03" t="76245" r="39786" b="3002"/>
          <a:stretch/>
        </p:blipFill>
        <p:spPr bwMode="auto">
          <a:xfrm>
            <a:off x="609600" y="2362200"/>
            <a:ext cx="2509097" cy="247177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Oval 88"/>
          <p:cNvSpPr/>
          <p:nvPr/>
        </p:nvSpPr>
        <p:spPr>
          <a:xfrm>
            <a:off x="709058" y="4146121"/>
            <a:ext cx="588735" cy="5799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709058" y="3313703"/>
            <a:ext cx="588735" cy="5799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83248" y="4146121"/>
            <a:ext cx="588735" cy="5799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1569780" y="4146121"/>
            <a:ext cx="588735" cy="5799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2483248" y="3313703"/>
            <a:ext cx="588735" cy="5799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1569780" y="3313703"/>
            <a:ext cx="588735" cy="5799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1569780" y="2480561"/>
            <a:ext cx="588735" cy="5799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2483248" y="2480561"/>
            <a:ext cx="588735" cy="5799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709058" y="2480561"/>
            <a:ext cx="588735" cy="5799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Straight Connector 97"/>
          <p:cNvCxnSpPr>
            <a:endCxn id="95" idx="2"/>
          </p:cNvCxnSpPr>
          <p:nvPr/>
        </p:nvCxnSpPr>
        <p:spPr>
          <a:xfrm>
            <a:off x="1297792" y="2770550"/>
            <a:ext cx="271988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6"/>
            <a:endCxn id="96" idx="2"/>
          </p:cNvCxnSpPr>
          <p:nvPr/>
        </p:nvCxnSpPr>
        <p:spPr>
          <a:xfrm>
            <a:off x="2158515" y="2770550"/>
            <a:ext cx="324733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3" idx="0"/>
            <a:endCxn id="96" idx="4"/>
          </p:cNvCxnSpPr>
          <p:nvPr/>
        </p:nvCxnSpPr>
        <p:spPr>
          <a:xfrm flipV="1">
            <a:off x="2777615" y="3060540"/>
            <a:ext cx="0" cy="253164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3" idx="2"/>
            <a:endCxn id="94" idx="6"/>
          </p:cNvCxnSpPr>
          <p:nvPr/>
        </p:nvCxnSpPr>
        <p:spPr>
          <a:xfrm flipH="1">
            <a:off x="2158515" y="3603693"/>
            <a:ext cx="324733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4" idx="0"/>
            <a:endCxn id="95" idx="4"/>
          </p:cNvCxnSpPr>
          <p:nvPr/>
        </p:nvCxnSpPr>
        <p:spPr>
          <a:xfrm flipV="1">
            <a:off x="1864147" y="3060540"/>
            <a:ext cx="0" cy="253164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1" idx="0"/>
            <a:endCxn id="93" idx="4"/>
          </p:cNvCxnSpPr>
          <p:nvPr/>
        </p:nvCxnSpPr>
        <p:spPr>
          <a:xfrm flipV="1">
            <a:off x="2777615" y="3893682"/>
            <a:ext cx="0" cy="25243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536906" y="3187123"/>
            <a:ext cx="1581791" cy="74883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441773" y="3935961"/>
            <a:ext cx="676924" cy="86152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40" y="3124198"/>
            <a:ext cx="1051560" cy="8781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305" b="1262"/>
          <a:stretch/>
        </p:blipFill>
        <p:spPr bwMode="auto">
          <a:xfrm>
            <a:off x="7317740" y="4114800"/>
            <a:ext cx="1051560" cy="8325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9" name="Group 118"/>
          <p:cNvGrpSpPr/>
          <p:nvPr/>
        </p:nvGrpSpPr>
        <p:grpSpPr>
          <a:xfrm>
            <a:off x="7317739" y="2181662"/>
            <a:ext cx="1075811" cy="806859"/>
            <a:chOff x="1776604" y="1796875"/>
            <a:chExt cx="5590792" cy="4193094"/>
          </a:xfrm>
        </p:grpSpPr>
        <p:pic>
          <p:nvPicPr>
            <p:cNvPr id="120" name="Picture 2" descr="C:\Users\david\Dropbox\LineLabelingFigs\000774\rg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604" y="1796875"/>
              <a:ext cx="5590792" cy="419309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1" name="Straight Arrow Connector 120"/>
            <p:cNvCxnSpPr/>
            <p:nvPr/>
          </p:nvCxnSpPr>
          <p:spPr>
            <a:xfrm flipV="1">
              <a:off x="2974666" y="4531064"/>
              <a:ext cx="0" cy="9319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2157888" y="3656652"/>
              <a:ext cx="737712" cy="74873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068484" y="3864919"/>
              <a:ext cx="817716" cy="5404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/>
          <p:cNvCxnSpPr>
            <a:stCxn id="90" idx="4"/>
            <a:endCxn id="89" idx="0"/>
          </p:cNvCxnSpPr>
          <p:nvPr/>
        </p:nvCxnSpPr>
        <p:spPr>
          <a:xfrm>
            <a:off x="1003426" y="3893681"/>
            <a:ext cx="0" cy="25244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92" idx="2"/>
            <a:endCxn id="89" idx="6"/>
          </p:cNvCxnSpPr>
          <p:nvPr/>
        </p:nvCxnSpPr>
        <p:spPr>
          <a:xfrm flipH="1">
            <a:off x="1297793" y="4436110"/>
            <a:ext cx="27198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675670" y="3243049"/>
            <a:ext cx="734531" cy="15544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410202" y="4075519"/>
            <a:ext cx="823145" cy="7247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87981" y="2438284"/>
            <a:ext cx="2430714" cy="74883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609600" y="2362200"/>
            <a:ext cx="2509097" cy="2471778"/>
            <a:chOff x="609600" y="2362200"/>
            <a:chExt cx="2509097" cy="2471778"/>
          </a:xfrm>
        </p:grpSpPr>
        <p:sp>
          <p:nvSpPr>
            <p:cNvPr id="115" name="Rectangle 114"/>
            <p:cNvSpPr/>
            <p:nvPr/>
          </p:nvSpPr>
          <p:spPr>
            <a:xfrm>
              <a:off x="1382120" y="2756115"/>
              <a:ext cx="754302" cy="194182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2" descr="C:\Users\david\Dropbox\LineLabelingFigs\000774\rgb.jpg"/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3" t="76245" r="39786" b="3002"/>
            <a:stretch/>
          </p:blipFill>
          <p:spPr bwMode="auto">
            <a:xfrm>
              <a:off x="609600" y="2362200"/>
              <a:ext cx="2509097" cy="2471778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Oval 116"/>
            <p:cNvSpPr/>
            <p:nvPr/>
          </p:nvSpPr>
          <p:spPr>
            <a:xfrm>
              <a:off x="709058" y="414612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709058" y="3313703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2483248" y="414612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1569780" y="414612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2483248" y="3313703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1569780" y="3313703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1569780" y="248056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83248" y="248056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709058" y="2480561"/>
              <a:ext cx="588735" cy="579978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6" name="Straight Connector 125"/>
            <p:cNvCxnSpPr>
              <a:endCxn id="123" idx="2"/>
            </p:cNvCxnSpPr>
            <p:nvPr/>
          </p:nvCxnSpPr>
          <p:spPr>
            <a:xfrm>
              <a:off x="1297792" y="2770550"/>
              <a:ext cx="271988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3" idx="6"/>
              <a:endCxn id="124" idx="2"/>
            </p:cNvCxnSpPr>
            <p:nvPr/>
          </p:nvCxnSpPr>
          <p:spPr>
            <a:xfrm>
              <a:off x="2158515" y="2770550"/>
              <a:ext cx="324733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1" idx="0"/>
              <a:endCxn id="124" idx="4"/>
            </p:cNvCxnSpPr>
            <p:nvPr/>
          </p:nvCxnSpPr>
          <p:spPr>
            <a:xfrm flipV="1">
              <a:off x="2777615" y="3060540"/>
              <a:ext cx="0" cy="253164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1" idx="2"/>
              <a:endCxn id="122" idx="6"/>
            </p:cNvCxnSpPr>
            <p:nvPr/>
          </p:nvCxnSpPr>
          <p:spPr>
            <a:xfrm flipH="1">
              <a:off x="2158515" y="3603693"/>
              <a:ext cx="324733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2" idx="0"/>
              <a:endCxn id="123" idx="4"/>
            </p:cNvCxnSpPr>
            <p:nvPr/>
          </p:nvCxnSpPr>
          <p:spPr>
            <a:xfrm flipV="1">
              <a:off x="1864147" y="3060540"/>
              <a:ext cx="0" cy="253164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19" idx="0"/>
              <a:endCxn id="121" idx="4"/>
            </p:cNvCxnSpPr>
            <p:nvPr/>
          </p:nvCxnSpPr>
          <p:spPr>
            <a:xfrm flipV="1">
              <a:off x="2777615" y="3893682"/>
              <a:ext cx="0" cy="252439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687981" y="2438284"/>
              <a:ext cx="2430714" cy="748838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536906" y="3187123"/>
              <a:ext cx="1581791" cy="748838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441773" y="3935961"/>
              <a:ext cx="676924" cy="861521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1003426" y="3893681"/>
              <a:ext cx="0" cy="25244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1297793" y="4436110"/>
              <a:ext cx="271987" cy="0"/>
            </a:xfrm>
            <a:prstGeom prst="line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675670" y="3243049"/>
              <a:ext cx="734531" cy="1554433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410202" y="4075519"/>
              <a:ext cx="823145" cy="724743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17739" y="2181662"/>
            <a:ext cx="1075811" cy="806859"/>
            <a:chOff x="1776604" y="1796875"/>
            <a:chExt cx="5590792" cy="4193094"/>
          </a:xfrm>
        </p:grpSpPr>
        <p:pic>
          <p:nvPicPr>
            <p:cNvPr id="67" name="Picture 2" descr="C:\Users\david\Dropbox\LineLabelingFigs\000774\rgb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604" y="1796875"/>
              <a:ext cx="5590792" cy="4193094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6" name="Straight Arrow Connector 85"/>
            <p:cNvCxnSpPr/>
            <p:nvPr/>
          </p:nvCxnSpPr>
          <p:spPr>
            <a:xfrm flipV="1">
              <a:off x="2974666" y="4531064"/>
              <a:ext cx="0" cy="93190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2157888" y="3656652"/>
              <a:ext cx="737712" cy="74873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3068484" y="3864919"/>
              <a:ext cx="817716" cy="540464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40" y="3124198"/>
            <a:ext cx="1051560" cy="878130"/>
          </a:xfrm>
          <a:prstGeom prst="rect">
            <a:avLst/>
          </a:prstGeom>
          <a:noFill/>
          <a:ln w="381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305" b="1262"/>
          <a:stretch/>
        </p:blipFill>
        <p:spPr bwMode="auto">
          <a:xfrm>
            <a:off x="7317740" y="4114800"/>
            <a:ext cx="1051560" cy="832529"/>
          </a:xfrm>
          <a:prstGeom prst="rect">
            <a:avLst/>
          </a:prstGeom>
          <a:noFill/>
          <a:ln w="381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483100" y="5181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High Level,</a:t>
            </a:r>
          </a:p>
          <a:p>
            <a:pPr algn="r"/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Physical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for Single Image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C23-E674-424C-A4DE-061ED0AC6B11}" type="slidenum">
              <a:rPr lang="en-US" smtClean="0"/>
              <a:t>9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3751" y="1416363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Local Smoothness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4800" y="5181600"/>
            <a:ext cx="8382000" cy="0"/>
          </a:xfrm>
          <a:prstGeom prst="straightConnector1">
            <a:avLst/>
          </a:prstGeom>
          <a:ln w="76200">
            <a:solidFill>
              <a:schemeClr val="bg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400" y="5181600"/>
            <a:ext cx="3886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Low Level,</a:t>
            </a:r>
          </a:p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Generic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7200" y="6324600"/>
            <a:ext cx="76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Coughlan and </a:t>
            </a:r>
            <a:r>
              <a:rPr lang="en-US" dirty="0" err="1" smtClean="0"/>
              <a:t>Yuille</a:t>
            </a:r>
            <a:r>
              <a:rPr lang="en-US" dirty="0"/>
              <a:t> </a:t>
            </a:r>
            <a:r>
              <a:rPr lang="en-US" dirty="0" smtClean="0"/>
              <a:t>2000, etc.</a:t>
            </a:r>
            <a:endParaRPr lang="en-US" dirty="0"/>
          </a:p>
        </p:txBody>
      </p:sp>
      <p:pic>
        <p:nvPicPr>
          <p:cNvPr id="12" name="Picture 2" descr="http://balaton.graphics.cs.cmu.edu/dfouhey/NYUImages/rgb_00080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04" y="1796875"/>
            <a:ext cx="5590792" cy="41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776604" y="1796875"/>
            <a:ext cx="5590792" cy="4193094"/>
            <a:chOff x="1776604" y="1796875"/>
            <a:chExt cx="5590792" cy="4193094"/>
          </a:xfrm>
        </p:grpSpPr>
        <p:pic>
          <p:nvPicPr>
            <p:cNvPr id="45" name="Picture 2" descr="C:\Users\david\Dropbox\LineLabelingFigs\000774\rgb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604" y="1796875"/>
              <a:ext cx="5590792" cy="4193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Straight Arrow Connector 45"/>
            <p:cNvCxnSpPr/>
            <p:nvPr/>
          </p:nvCxnSpPr>
          <p:spPr>
            <a:xfrm flipV="1">
              <a:off x="2974666" y="4531064"/>
              <a:ext cx="0" cy="931901"/>
            </a:xfrm>
            <a:prstGeom prst="straightConnector1">
              <a:avLst/>
            </a:prstGeom>
            <a:ln w="203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157888" y="3656652"/>
              <a:ext cx="737712" cy="748731"/>
            </a:xfrm>
            <a:prstGeom prst="straightConnector1">
              <a:avLst/>
            </a:prstGeom>
            <a:ln w="203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3068484" y="3864919"/>
              <a:ext cx="817716" cy="540464"/>
            </a:xfrm>
            <a:prstGeom prst="straightConnector1">
              <a:avLst/>
            </a:prstGeom>
            <a:ln w="203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90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659</Words>
  <Application>Microsoft Office PowerPoint</Application>
  <PresentationFormat>On-screen Show (4:3)</PresentationFormat>
  <Paragraphs>261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Unfolding an Indoor  Origami World</vt:lpstr>
      <vt:lpstr>PowerPoint Presentation</vt:lpstr>
      <vt:lpstr>PowerPoint Presentation</vt:lpstr>
      <vt:lpstr>Local Evidence</vt:lpstr>
      <vt:lpstr>Constraints</vt:lpstr>
      <vt:lpstr>Constraints for Single Image 3D</vt:lpstr>
      <vt:lpstr>Constraints for Single Image 3D</vt:lpstr>
      <vt:lpstr>Constraints for Single Image 3D</vt:lpstr>
      <vt:lpstr>Constraints for Single Image 3D</vt:lpstr>
      <vt:lpstr>Constraints for Single Image 3D</vt:lpstr>
      <vt:lpstr>Constraints for Single Image 3D</vt:lpstr>
      <vt:lpstr>Constraints for Single Image 3D</vt:lpstr>
      <vt:lpstr>Mid-level in the Past</vt:lpstr>
      <vt:lpstr>Our Mid-Level Constraints</vt:lpstr>
      <vt:lpstr>This Work</vt:lpstr>
      <vt:lpstr>Overview</vt:lpstr>
      <vt:lpstr>Overview</vt:lpstr>
      <vt:lpstr>Parameterization</vt:lpstr>
      <vt:lpstr>Parameterization</vt:lpstr>
      <vt:lpstr>Parameterization</vt:lpstr>
      <vt:lpstr>Encoding Surface Normals</vt:lpstr>
      <vt:lpstr>Encoding Surface Normals</vt:lpstr>
      <vt:lpstr>Encoding Surface Normals</vt:lpstr>
      <vt:lpstr>Encoding Surface Normals</vt:lpstr>
      <vt:lpstr>Related Parameterizations</vt:lpstr>
      <vt:lpstr>Overview</vt:lpstr>
      <vt:lpstr>Parameterization</vt:lpstr>
      <vt:lpstr>Formulation</vt:lpstr>
      <vt:lpstr>Unaries</vt:lpstr>
      <vt:lpstr>Unaries</vt:lpstr>
      <vt:lpstr>Unaries</vt:lpstr>
      <vt:lpstr>Unaries</vt:lpstr>
      <vt:lpstr>Binaries</vt:lpstr>
      <vt:lpstr>Convex/Concave Constraints</vt:lpstr>
      <vt:lpstr>Convex/Concave Constraints</vt:lpstr>
      <vt:lpstr>Convex/Concave Constraints</vt:lpstr>
      <vt:lpstr>Convex/Concave Constraints</vt:lpstr>
      <vt:lpstr>Convex/Concave Constraints</vt:lpstr>
      <vt:lpstr>Convex/Concave Constraints</vt:lpstr>
      <vt:lpstr>Detecting Convex/Concave</vt:lpstr>
      <vt:lpstr>Smoothness</vt:lpstr>
      <vt:lpstr>Constraints</vt:lpstr>
      <vt:lpstr>Solving the Model</vt:lpstr>
      <vt:lpstr>Overview</vt:lpstr>
      <vt:lpstr>Dataset</vt:lpstr>
      <vt:lpstr>Qualitative Results</vt:lpstr>
      <vt:lpstr>Qualitative Results</vt:lpstr>
      <vt:lpstr>Qualitative Results</vt:lpstr>
      <vt:lpstr>Qualitative Results</vt:lpstr>
      <vt:lpstr>Surface Connection Graphs</vt:lpstr>
      <vt:lpstr>Baseline</vt:lpstr>
      <vt:lpstr>Quantitative Results</vt:lpstr>
      <vt:lpstr>Quantitative Results</vt:lpstr>
      <vt:lpstr>Failure Modes</vt:lpstr>
      <vt:lpstr>Failure Modes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556</cp:revision>
  <dcterms:created xsi:type="dcterms:W3CDTF">2014-07-19T21:06:58Z</dcterms:created>
  <dcterms:modified xsi:type="dcterms:W3CDTF">2014-09-11T09:04:55Z</dcterms:modified>
</cp:coreProperties>
</file>