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42"/>
  </p:notesMasterIdLst>
  <p:handoutMasterIdLst>
    <p:handoutMasterId r:id="rId43"/>
  </p:handoutMasterIdLst>
  <p:sldIdLst>
    <p:sldId id="1334" r:id="rId2"/>
    <p:sldId id="3156" r:id="rId3"/>
    <p:sldId id="3172" r:id="rId4"/>
    <p:sldId id="3179" r:id="rId5"/>
    <p:sldId id="3145" r:id="rId6"/>
    <p:sldId id="3165" r:id="rId7"/>
    <p:sldId id="3166" r:id="rId8"/>
    <p:sldId id="3167" r:id="rId9"/>
    <p:sldId id="3147" r:id="rId10"/>
    <p:sldId id="2776" r:id="rId11"/>
    <p:sldId id="2777" r:id="rId12"/>
    <p:sldId id="3149" r:id="rId13"/>
    <p:sldId id="3168" r:id="rId14"/>
    <p:sldId id="3169" r:id="rId15"/>
    <p:sldId id="3150" r:id="rId16"/>
    <p:sldId id="3210" r:id="rId17"/>
    <p:sldId id="3211" r:id="rId18"/>
    <p:sldId id="3151" r:id="rId19"/>
    <p:sldId id="3218" r:id="rId20"/>
    <p:sldId id="3219" r:id="rId21"/>
    <p:sldId id="3186" r:id="rId22"/>
    <p:sldId id="3220" r:id="rId23"/>
    <p:sldId id="3204" r:id="rId24"/>
    <p:sldId id="3221" r:id="rId25"/>
    <p:sldId id="3188" r:id="rId26"/>
    <p:sldId id="3206" r:id="rId27"/>
    <p:sldId id="3226" r:id="rId28"/>
    <p:sldId id="3230" r:id="rId29"/>
    <p:sldId id="3249" r:id="rId30"/>
    <p:sldId id="3181" r:id="rId31"/>
    <p:sldId id="3174" r:id="rId32"/>
    <p:sldId id="3175" r:id="rId33"/>
    <p:sldId id="3176" r:id="rId34"/>
    <p:sldId id="3222" r:id="rId35"/>
    <p:sldId id="3223" r:id="rId36"/>
    <p:sldId id="3224" r:id="rId37"/>
    <p:sldId id="3171" r:id="rId38"/>
    <p:sldId id="3225" r:id="rId39"/>
    <p:sldId id="3170" r:id="rId40"/>
    <p:sldId id="3178" r:id="rId41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2"/>
    <p:restoredTop sz="91358" autoAdjust="0"/>
  </p:normalViewPr>
  <p:slideViewPr>
    <p:cSldViewPr snapToGrid="0" showGuides="1">
      <p:cViewPr varScale="1">
        <p:scale>
          <a:sx n="102" d="100"/>
          <a:sy n="102" d="100"/>
        </p:scale>
        <p:origin x="15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23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76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0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07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12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14.png"/><Relationship Id="rId5" Type="http://schemas.openxmlformats.org/officeDocument/2006/relationships/image" Target="../media/image39.jpg"/><Relationship Id="rId15" Type="http://schemas.openxmlformats.org/officeDocument/2006/relationships/image" Target="../media/image44.jpg"/><Relationship Id="rId10" Type="http://schemas.openxmlformats.org/officeDocument/2006/relationships/image" Target="../media/image13.jpg"/><Relationship Id="rId4" Type="http://schemas.openxmlformats.org/officeDocument/2006/relationships/image" Target="../media/image38.pn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12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14.png"/><Relationship Id="rId5" Type="http://schemas.openxmlformats.org/officeDocument/2006/relationships/image" Target="../media/image39.jpg"/><Relationship Id="rId15" Type="http://schemas.openxmlformats.org/officeDocument/2006/relationships/image" Target="../media/image44.jpg"/><Relationship Id="rId10" Type="http://schemas.openxmlformats.org/officeDocument/2006/relationships/image" Target="../media/image13.jpg"/><Relationship Id="rId4" Type="http://schemas.openxmlformats.org/officeDocument/2006/relationships/image" Target="../media/image38.pn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morganclaypool.com/doi/abs/10.2200/S00449ED1V01Y201209DMK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ganclaypool.com/doi/10.2200/S00796ED1V01Y201708DMK014" TargetMode="External"/><Relationship Id="rId2" Type="http://schemas.openxmlformats.org/officeDocument/2006/relationships/hyperlink" Target="http://www.morganclaypool.com/doi/abs/10.2200/S00449ED1V01Y201209DMK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4.4679" TargetMode="External"/><Relationship Id="rId2" Type="http://schemas.openxmlformats.org/officeDocument/2006/relationships/hyperlink" Target="https://doi.org/10.1007/s10618-014-0365-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pubs.siam.org/doi/pdf/10.1137/07070111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cr.edu/~epapalex/papers/tsp17-tensor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KDD,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4BC3ABF6-3720-DB46-BB41-0FA391018AC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 (eg., web pages containing the desirable query word)</a:t>
            </a:r>
          </a:p>
          <a:p>
            <a:r>
              <a:rPr lang="en-US" altLang="en-US"/>
              <a:t>Q: Which node is the most important?</a:t>
            </a:r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252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66F721E-CEB9-2240-AB23-8AFAD1A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KDD,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2FF874-06F6-3F47-B1D8-6A351941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194CC86-6E05-FB46-978C-1CB89DA2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E1D873C0-2937-C543-9035-4EEF82C4D6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75938" name="Rectangle 2">
            <a:extLst>
              <a:ext uri="{FF2B5EF4-FFF2-40B4-BE49-F238E27FC236}">
                <a16:creationId xmlns:a16="http://schemas.microsoft.com/office/drawing/2014/main" id="{6AB5EF60-08FC-0146-9C87-8AB1FFEB8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575939" name="Rectangle 3">
            <a:extLst>
              <a:ext uri="{FF2B5EF4-FFF2-40B4-BE49-F238E27FC236}">
                <a16:creationId xmlns:a16="http://schemas.microsoft.com/office/drawing/2014/main" id="{E7F24E37-47B5-2A49-83BA-06165140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</a:t>
            </a:r>
            <a:r>
              <a:rPr lang="en-US" altLang="en-US" dirty="0"/>
              <a:t>., web pages containing the desirable query word)</a:t>
            </a:r>
          </a:p>
          <a:p>
            <a:r>
              <a:rPr lang="en-US" altLang="en-US" dirty="0"/>
              <a:t>Q: Which node is the most important?</a:t>
            </a:r>
          </a:p>
          <a:p>
            <a:r>
              <a:rPr lang="en-US" altLang="en-US" b="1" dirty="0"/>
              <a:t>A1: PageRank (PR)</a:t>
            </a:r>
          </a:p>
          <a:p>
            <a:r>
              <a:rPr lang="en-US" altLang="en-US" dirty="0"/>
              <a:t>A2: HITS</a:t>
            </a:r>
          </a:p>
          <a:p>
            <a:r>
              <a:rPr lang="en-US" altLang="en-US" dirty="0"/>
              <a:t>A3: SALSA</a:t>
            </a:r>
          </a:p>
        </p:txBody>
      </p:sp>
      <p:sp>
        <p:nvSpPr>
          <p:cNvPr id="1575940" name="Oval 4">
            <a:extLst>
              <a:ext uri="{FF2B5EF4-FFF2-40B4-BE49-F238E27FC236}">
                <a16:creationId xmlns:a16="http://schemas.microsoft.com/office/drawing/2014/main" id="{2E7BBA1B-F518-2B4B-A422-101D7B08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1" name="Oval 5">
            <a:extLst>
              <a:ext uri="{FF2B5EF4-FFF2-40B4-BE49-F238E27FC236}">
                <a16:creationId xmlns:a16="http://schemas.microsoft.com/office/drawing/2014/main" id="{BAD81829-EE3D-4F4C-9E01-64C72302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2" name="Oval 6">
            <a:extLst>
              <a:ext uri="{FF2B5EF4-FFF2-40B4-BE49-F238E27FC236}">
                <a16:creationId xmlns:a16="http://schemas.microsoft.com/office/drawing/2014/main" id="{ACCEBCBF-DD28-4049-8503-E33E977C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3" name="Oval 7">
            <a:extLst>
              <a:ext uri="{FF2B5EF4-FFF2-40B4-BE49-F238E27FC236}">
                <a16:creationId xmlns:a16="http://schemas.microsoft.com/office/drawing/2014/main" id="{4E353894-BD4C-3649-9566-6B2738124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4" name="Oval 8">
            <a:extLst>
              <a:ext uri="{FF2B5EF4-FFF2-40B4-BE49-F238E27FC236}">
                <a16:creationId xmlns:a16="http://schemas.microsoft.com/office/drawing/2014/main" id="{53650370-8BB2-B549-BFBB-C11BFEF4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5" name="Oval 9">
            <a:extLst>
              <a:ext uri="{FF2B5EF4-FFF2-40B4-BE49-F238E27FC236}">
                <a16:creationId xmlns:a16="http://schemas.microsoft.com/office/drawing/2014/main" id="{75318661-826A-9C46-AFFA-FCF49BC8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6" name="Oval 10">
            <a:extLst>
              <a:ext uri="{FF2B5EF4-FFF2-40B4-BE49-F238E27FC236}">
                <a16:creationId xmlns:a16="http://schemas.microsoft.com/office/drawing/2014/main" id="{BE234EC7-E4B4-4A41-AA27-883080AA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75947" name="AutoShape 11">
            <a:extLst>
              <a:ext uri="{FF2B5EF4-FFF2-40B4-BE49-F238E27FC236}">
                <a16:creationId xmlns:a16="http://schemas.microsoft.com/office/drawing/2014/main" id="{04FEEC13-9294-2D4C-9EAE-CE7D6978DE83}"/>
              </a:ext>
            </a:extLst>
          </p:cNvPr>
          <p:cNvCxnSpPr>
            <a:cxnSpLocks noChangeShapeType="1"/>
            <a:stCxn id="1575942" idx="6"/>
            <a:endCxn id="1575941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48" name="AutoShape 12">
            <a:extLst>
              <a:ext uri="{FF2B5EF4-FFF2-40B4-BE49-F238E27FC236}">
                <a16:creationId xmlns:a16="http://schemas.microsoft.com/office/drawing/2014/main" id="{F243508B-3678-B645-BC47-B9290F114090}"/>
              </a:ext>
            </a:extLst>
          </p:cNvPr>
          <p:cNvCxnSpPr>
            <a:cxnSpLocks noChangeShapeType="1"/>
            <a:stCxn id="1575945" idx="6"/>
            <a:endCxn id="1575941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49" name="AutoShape 13">
            <a:extLst>
              <a:ext uri="{FF2B5EF4-FFF2-40B4-BE49-F238E27FC236}">
                <a16:creationId xmlns:a16="http://schemas.microsoft.com/office/drawing/2014/main" id="{34C5DA6C-DA65-3F45-9EEE-93996BD9E652}"/>
              </a:ext>
            </a:extLst>
          </p:cNvPr>
          <p:cNvCxnSpPr>
            <a:cxnSpLocks noChangeShapeType="1"/>
            <a:stCxn id="1575945" idx="6"/>
            <a:endCxn id="1575943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0" name="AutoShape 14">
            <a:extLst>
              <a:ext uri="{FF2B5EF4-FFF2-40B4-BE49-F238E27FC236}">
                <a16:creationId xmlns:a16="http://schemas.microsoft.com/office/drawing/2014/main" id="{6DA80D56-9BDA-D549-9F43-888E645516DD}"/>
              </a:ext>
            </a:extLst>
          </p:cNvPr>
          <p:cNvCxnSpPr>
            <a:cxnSpLocks noChangeShapeType="1"/>
            <a:stCxn id="1575941" idx="6"/>
            <a:endCxn id="1575944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1" name="AutoShape 15">
            <a:extLst>
              <a:ext uri="{FF2B5EF4-FFF2-40B4-BE49-F238E27FC236}">
                <a16:creationId xmlns:a16="http://schemas.microsoft.com/office/drawing/2014/main" id="{6E660C8C-C4FC-CF44-9ACD-8CC13644BD7B}"/>
              </a:ext>
            </a:extLst>
          </p:cNvPr>
          <p:cNvCxnSpPr>
            <a:cxnSpLocks noChangeShapeType="1"/>
            <a:stCxn id="1575946" idx="6"/>
            <a:endCxn id="1575942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2" name="AutoShape 16">
            <a:extLst>
              <a:ext uri="{FF2B5EF4-FFF2-40B4-BE49-F238E27FC236}">
                <a16:creationId xmlns:a16="http://schemas.microsoft.com/office/drawing/2014/main" id="{FA750C84-9ACB-B34D-A883-DB7189CE2D59}"/>
              </a:ext>
            </a:extLst>
          </p:cNvPr>
          <p:cNvCxnSpPr>
            <a:cxnSpLocks noChangeShapeType="1"/>
            <a:stCxn id="1575940" idx="7"/>
            <a:endCxn id="1575942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FE5FB6-3DC9-844A-9B4A-80E779EA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14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47572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KDD, 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D0FB-9685-274E-9817-B22EF3F540F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Problem Definition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graph, and </a:t>
            </a:r>
            <a:r>
              <a:rPr lang="en-US" altLang="en-US" i="1"/>
              <a:t>k</a:t>
            </a:r>
          </a:p>
          <a:p>
            <a:r>
              <a:rPr lang="en-US" altLang="en-US"/>
              <a:t>Break it into </a:t>
            </a:r>
            <a:r>
              <a:rPr lang="en-US" altLang="en-US" i="1"/>
              <a:t>k</a:t>
            </a:r>
            <a:r>
              <a:rPr lang="en-US" altLang="en-US"/>
              <a:t> (disjoint) communities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F13773-2854-FC4D-9ADD-317DD4BE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787951"/>
            <a:ext cx="1194619" cy="10148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9E9D04-1EF2-AC41-BE97-F9BD5A18C581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53B6E-719A-2440-B3AE-F01EE4E572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47B236-3DE7-2743-89C6-C072962A29B9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121A41-57C1-744C-9819-BF4645F98B7E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60AFAC-7CD2-AB41-8D11-EBE435F2031B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2F4849-7096-8947-827D-8BA51F477B73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02FD5-9744-CC46-B8DF-6100206B5694}"/>
                </a:ext>
              </a:extLst>
            </p:cNvPr>
            <p:cNvCxnSpPr>
              <a:cxnSpLocks/>
              <a:stCxn id="27" idx="6"/>
              <a:endCxn id="29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132F5E-4F0C-754E-9834-1147F1D1A9A5}"/>
                </a:ext>
              </a:extLst>
            </p:cNvPr>
            <p:cNvCxnSpPr>
              <a:stCxn id="27" idx="5"/>
              <a:endCxn id="31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D2D224-1F0E-0043-AA3F-9C2DF3D58231}"/>
                </a:ext>
              </a:extLst>
            </p:cNvPr>
            <p:cNvCxnSpPr>
              <a:stCxn id="27" idx="3"/>
              <a:endCxn id="30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065000-5AD4-9942-AFD6-8E8D1C3CA5D2}"/>
                </a:ext>
              </a:extLst>
            </p:cNvPr>
            <p:cNvCxnSpPr>
              <a:cxnSpLocks/>
              <a:stCxn id="27" idx="1"/>
              <a:endCxn id="28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1C73E-AFB8-C044-9D75-F388906AF0C5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43BE0D-22D0-514D-BFE2-2D72CCA299A6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A98321-166B-B840-A53B-8862A0C0DBCF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06784F-5A0E-D64C-8040-3F303402DCCD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704E69-F3C0-6D40-85F0-65F59E3BB04C}"/>
                </a:ext>
              </a:extLst>
            </p:cNvPr>
            <p:cNvCxnSpPr>
              <a:stCxn id="28" idx="5"/>
              <a:endCxn id="31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18CC0A-4B8C-2D44-90FD-D36C3425BF16}"/>
                </a:ext>
              </a:extLst>
            </p:cNvPr>
            <p:cNvCxnSpPr>
              <a:stCxn id="29" idx="4"/>
              <a:endCxn id="30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BE0CC-CF80-7242-A14E-5A34C157790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010371-FE2A-114A-A0C3-E6FB690C8CE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B75747-43D0-A848-A7F1-383FF5054E64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67170B-6613-3D45-BACD-898997715DD5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4AADB0-D337-834F-9308-C9F0AAA672E7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6921EF-1C61-784B-B84D-1F2CA3991E85}"/>
                </a:ext>
              </a:extLst>
            </p:cNvPr>
            <p:cNvCxnSpPr>
              <a:cxnSpLocks/>
              <a:stCxn id="43" idx="4"/>
              <a:endCxn id="45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05ACDB-BCAE-BA41-8E47-1FD13D917BF0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C3C983-8DEE-884B-807A-045DB0B2A040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EF5A21-576F-2043-AE11-B0431A6AC7D1}"/>
                </a:ext>
              </a:extLst>
            </p:cNvPr>
            <p:cNvCxnSpPr>
              <a:cxnSpLocks/>
              <a:stCxn id="42" idx="5"/>
              <a:endCxn id="45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173B7F-4A21-CE49-95FB-2F71BDE90668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CE1EB8-5EF3-7C40-BBFF-56CE88351E33}"/>
                </a:ext>
              </a:extLst>
            </p:cNvPr>
            <p:cNvCxnSpPr>
              <a:stCxn id="29" idx="6"/>
              <a:endCxn id="42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88142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KDD, 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D0FB-9685-274E-9817-B22EF3F540F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  <a:p>
            <a:r>
              <a:rPr lang="en-US" altLang="en-US" dirty="0"/>
              <a:t>(but: maybe NO good cuts exist!)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62D80-8AE0-9A4B-B77B-D000E332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4" y="2662022"/>
            <a:ext cx="959619" cy="9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29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9122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2404741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D84CDAB-4872-FC44-83C3-5DEF57A9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278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35934" t="63599" r="34077" b="8818"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10B3393-D701-1041-BD95-CA4E4E1C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273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85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pPr lvl="1"/>
            <a:r>
              <a:rPr lang="en-US" dirty="0"/>
              <a:t>Given homophily (/heterophily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638" y="852344"/>
            <a:ext cx="1194619" cy="101489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367FB7F-DEAC-804A-A2E4-032016AF416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A487A6-FE63-3747-A058-E16A050F33B9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ABE9C0-F24A-E046-BBB4-7B973579BAC6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464125-85B3-854A-B265-1699FBEC0176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3618F5-67C5-6948-8061-FD1BEA8A685B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9B8D47-6925-3F42-9FA1-6FCB44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6D6864-BA7C-EE4A-B2E8-87B41481F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68D6B0-1B07-E040-9056-DDD9883A6C9A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DAABC-DD04-164B-ABBD-C3D7718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70E46-1DDC-9541-8BDB-BFF7707AC8B8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B5A158-92C6-9042-B4ED-0BAB5774AC71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698D44-B6EB-C740-BA11-44B494AC065B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EF7D73-545D-4E4B-8B31-E94DC8F5E57F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AC4EA9-7C72-7A4C-9811-87C3FEC599D5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0A94BD-216F-CC4D-A935-8225BDB77CB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E37A24-19AA-1748-ABEF-345865AF2745}"/>
                </a:ext>
              </a:extLst>
            </p:cNvPr>
            <p:cNvCxnSpPr>
              <a:cxnSpLocks/>
              <a:stCxn id="52" idx="6"/>
              <a:endCxn id="54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9C9DAF-370B-2742-911B-47835006CAE3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3E73E5-CEF5-D04A-98AA-18E53D5D750F}"/>
                </a:ext>
              </a:extLst>
            </p:cNvPr>
            <p:cNvCxnSpPr>
              <a:stCxn id="52" idx="3"/>
              <a:endCxn id="55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7EC0A6-5F17-3A47-AD5E-916F66EF6852}"/>
                </a:ext>
              </a:extLst>
            </p:cNvPr>
            <p:cNvCxnSpPr>
              <a:cxnSpLocks/>
              <a:stCxn id="52" idx="1"/>
              <a:endCxn id="53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9DEAC9-78E4-FD4C-9F86-618EFF3B4D31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9AAABD-BE6E-8443-A085-B2DAF7FE904E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D7CF1-50C1-5340-B9B0-D80F5F412F40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7CD719-1235-9E45-898D-2144283F15D8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90042F-1890-9E47-86D1-05A73BD5A454}"/>
                </a:ext>
              </a:extLst>
            </p:cNvPr>
            <p:cNvCxnSpPr>
              <a:stCxn id="53" idx="5"/>
              <a:endCxn id="56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96ADC7-BCBC-664C-83F4-92BE0D845422}"/>
                </a:ext>
              </a:extLst>
            </p:cNvPr>
            <p:cNvCxnSpPr>
              <a:stCxn id="54" idx="4"/>
              <a:endCxn id="55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65A97-444A-3A4E-BD3E-80217F65792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1747B4-586A-4140-A6C1-F98AABDBB13D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FC5D4E-A300-984B-974F-E52E5CC4E07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1F267A-FA6D-D045-B1A0-85F4A736F060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2CA6C6-5C39-E64B-B41D-E43ACF1090A3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D491F7-F1F1-334C-85DE-F683C04C9E4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2A4D58-3093-124A-8950-691E508CAAAE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6E225A-EF83-7648-A1B6-CD6C706035B8}"/>
                </a:ext>
              </a:extLst>
            </p:cNvPr>
            <p:cNvCxnSpPr>
              <a:cxnSpLocks/>
              <a:stCxn id="67" idx="4"/>
              <a:endCxn id="69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6FAB7-3F55-AA4B-BA36-858FA4D5A5BE}"/>
                </a:ext>
              </a:extLst>
            </p:cNvPr>
            <p:cNvCxnSpPr>
              <a:cxnSpLocks/>
              <a:stCxn id="67" idx="5"/>
              <a:endCxn id="70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A5A9E-FC1A-4442-8566-73550871D22E}"/>
                </a:ext>
              </a:extLst>
            </p:cNvPr>
            <p:cNvCxnSpPr>
              <a:cxnSpLocks/>
              <a:stCxn id="68" idx="3"/>
              <a:endCxn id="69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66EFFFD-1BDC-1746-8EBE-326CB93CA413}"/>
                </a:ext>
              </a:extLst>
            </p:cNvPr>
            <p:cNvCxnSpPr>
              <a:stCxn id="54" idx="6"/>
              <a:endCxn id="67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79452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 and Knowledge Bases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 – Future research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solidFill>
              <a:srgbClr val="BE8C1A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solidFill>
              <a:srgbClr val="96BE16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solidFill>
              <a:srgbClr val="4E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solidFill>
              <a:srgbClr val="4E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25084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PARAFAC, HAR)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3956562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87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551419" y="2506991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093411" y="3459246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07134" y="5115692"/>
            <a:ext cx="127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10pm, 4/3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516953" y="5683026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11pm, 4/3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A5C8D-203C-4641-89EE-D1F3B12ED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890" y="940351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1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tensor factorization (~ high-mode SVD)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PARAFAC (shown here)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Tucker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470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451377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9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P2.2: Problem: 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77" y="590549"/>
            <a:ext cx="1194619" cy="10148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02FDE8-79FB-1A4F-A8EA-71F44747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800"/>
            <a:ext cx="7772400" cy="662603"/>
          </a:xfrm>
        </p:spPr>
        <p:txBody>
          <a:bodyPr/>
          <a:lstStyle/>
          <a:p>
            <a:r>
              <a:rPr lang="en-US" dirty="0"/>
              <a:t>Given entities &amp; predicates, find mappings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3FADB-242A-8045-A896-88F42BF1D072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2735744"/>
            <a:ext cx="3422438" cy="2072311"/>
            <a:chOff x="518682" y="1956252"/>
            <a:chExt cx="7401081" cy="44814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9FC188-80BB-CF42-8D8B-063EDFCC7A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4" y="5371130"/>
              <a:ext cx="1525217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471CE-2542-1B41-B5A3-34686B831B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2" y="4360802"/>
              <a:ext cx="1612012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B64C7F-5968-C04A-A0C7-55D3939FCD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2" y="2486659"/>
              <a:ext cx="1527222" cy="18819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BF2B97-B73C-8F42-BD84-3C91E6BC8A88}"/>
                </a:ext>
              </a:extLst>
            </p:cNvPr>
            <p:cNvSpPr txBox="1"/>
            <p:nvPr/>
          </p:nvSpPr>
          <p:spPr>
            <a:xfrm rot="5400000">
              <a:off x="2743108" y="1693257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E0D90F-789E-0A49-A9F7-6C510F66A0A3}"/>
                </a:ext>
              </a:extLst>
            </p:cNvPr>
            <p:cNvSpPr txBox="1"/>
            <p:nvPr/>
          </p:nvSpPr>
          <p:spPr>
            <a:xfrm rot="5400000">
              <a:off x="5960803" y="2908886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E118E0-A93E-A54A-8299-99F83DC477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1" y="5004404"/>
              <a:ext cx="1612762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5B9B67-370F-2946-A255-3767BA2EB5F6}"/>
                </a:ext>
              </a:extLst>
            </p:cNvPr>
            <p:cNvSpPr txBox="1"/>
            <p:nvPr/>
          </p:nvSpPr>
          <p:spPr>
            <a:xfrm>
              <a:off x="4269168" y="4173762"/>
              <a:ext cx="1858750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933F0C-B528-4C44-BC4A-FC25D28BFE0B}"/>
                </a:ext>
              </a:extLst>
            </p:cNvPr>
            <p:cNvSpPr txBox="1"/>
            <p:nvPr/>
          </p:nvSpPr>
          <p:spPr>
            <a:xfrm>
              <a:off x="1746300" y="3269259"/>
              <a:ext cx="1224376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582ED2-153A-7D43-879C-3559E5529AAF}"/>
                </a:ext>
              </a:extLst>
            </p:cNvPr>
            <p:cNvSpPr txBox="1"/>
            <p:nvPr/>
          </p:nvSpPr>
          <p:spPr>
            <a:xfrm>
              <a:off x="4070995" y="2117446"/>
              <a:ext cx="1657688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F5D701-80D3-7645-986A-B90CE135C6DF}"/>
                </a:ext>
              </a:extLst>
            </p:cNvPr>
            <p:cNvSpPr txBox="1"/>
            <p:nvPr/>
          </p:nvSpPr>
          <p:spPr>
            <a:xfrm>
              <a:off x="4346491" y="5772087"/>
              <a:ext cx="1837949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8C7216-1F79-AD4E-BA60-01BCCA2B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3" y="4989126"/>
              <a:ext cx="1044753" cy="10393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5C3D70-11AD-7C4F-84E7-7340136C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2"/>
              <a:ext cx="1029644" cy="6563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AEB2C6-462E-184D-B2AA-6E717662D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5" y="4744195"/>
              <a:ext cx="942325" cy="6269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D56BA8-9E6D-C544-A245-14A92DF3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7" y="3526226"/>
              <a:ext cx="989951" cy="1045566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3D258EF-8E0B-284F-B479-0D91E2CDC00B}"/>
                </a:ext>
              </a:extLst>
            </p:cNvPr>
            <p:cNvSpPr/>
            <p:nvPr/>
          </p:nvSpPr>
          <p:spPr bwMode="auto">
            <a:xfrm>
              <a:off x="2415450" y="3462060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DD44E6-E586-A447-A5F0-11D31977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6" y="2278657"/>
              <a:ext cx="990599" cy="9905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6D96D7-53AA-D34E-A7E7-EE6F6C22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2" y="4005178"/>
              <a:ext cx="732858" cy="4299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5E8DAC-7CE1-3140-B98B-29F602DB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2" y="2276181"/>
              <a:ext cx="797344" cy="79734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D2BDC4-B36A-3C4E-A6FE-49F641EFD8DF}"/>
                </a:ext>
              </a:extLst>
            </p:cNvPr>
            <p:cNvCxnSpPr/>
            <p:nvPr/>
          </p:nvCxnSpPr>
          <p:spPr bwMode="auto">
            <a:xfrm flipV="1">
              <a:off x="1591152" y="2344305"/>
              <a:ext cx="967227" cy="173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5F8F40-39DE-364A-9943-522A47C17A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1" y="2833862"/>
              <a:ext cx="1343436" cy="22764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81DD4-7B53-E04A-903E-97BE654B9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620797-7EF6-E54C-A07C-739FF9B82407}"/>
                </a:ext>
              </a:extLst>
            </p:cNvPr>
            <p:cNvSpPr txBox="1"/>
            <p:nvPr/>
          </p:nvSpPr>
          <p:spPr>
            <a:xfrm>
              <a:off x="1161970" y="4956398"/>
              <a:ext cx="1681957" cy="66557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763187-CE49-0046-A475-129D44296A1C}"/>
              </a:ext>
            </a:extLst>
          </p:cNvPr>
          <p:cNvGrpSpPr/>
          <p:nvPr/>
        </p:nvGrpSpPr>
        <p:grpSpPr>
          <a:xfrm>
            <a:off x="6019800" y="2443163"/>
            <a:ext cx="1624013" cy="988903"/>
            <a:chOff x="6019800" y="2443163"/>
            <a:chExt cx="1624013" cy="9889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6F0EDF-5934-074D-A670-6F904653586D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6F3C0-4E73-984E-A127-46275FE07C20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743475-0C8C-B54E-A29B-5EC0385A490A}"/>
              </a:ext>
            </a:extLst>
          </p:cNvPr>
          <p:cNvGrpSpPr/>
          <p:nvPr/>
        </p:nvGrpSpPr>
        <p:grpSpPr>
          <a:xfrm>
            <a:off x="6019800" y="4539324"/>
            <a:ext cx="1624013" cy="988903"/>
            <a:chOff x="6019800" y="2443163"/>
            <a:chExt cx="1624013" cy="98890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0424886-C5AD-9448-B580-9F9AF854C3EF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3601F1-0346-EC40-A407-0EFCCD1974B2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6E01983-3BB8-3A49-8006-90A7DDD48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737" y="2899824"/>
            <a:ext cx="457777" cy="483495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CD39C6E-5DCE-8546-A7D9-7763E057F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908" y="3021721"/>
            <a:ext cx="435754" cy="289910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BB9BB35-DD16-724A-B3EB-4835FA66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54" y="2597613"/>
            <a:ext cx="476132" cy="303534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D5432CC-9B50-AB4D-9EB1-79DD532920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290" y="2468017"/>
            <a:ext cx="368711" cy="368712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63E54DA-B312-654E-89CC-B0309B7B8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165" y="2896227"/>
            <a:ext cx="338891" cy="198816"/>
          </a:xfrm>
          <a:prstGeom prst="rect">
            <a:avLst/>
          </a:prstGeom>
          <a:ln>
            <a:noFill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2C42FBBB-AABA-FC41-8E03-E7EFAA9D6CE4}"/>
              </a:ext>
            </a:extLst>
          </p:cNvPr>
          <p:cNvSpPr/>
          <p:nvPr/>
        </p:nvSpPr>
        <p:spPr bwMode="auto">
          <a:xfrm>
            <a:off x="6831806" y="2501192"/>
            <a:ext cx="1626394" cy="1200414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06D721E-2CD3-9947-95C5-C4AE5BC480F1}"/>
              </a:ext>
            </a:extLst>
          </p:cNvPr>
          <p:cNvSpPr/>
          <p:nvPr/>
        </p:nvSpPr>
        <p:spPr bwMode="auto">
          <a:xfrm>
            <a:off x="5306547" y="2219699"/>
            <a:ext cx="712063" cy="1171861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2FEB9B-277D-A241-BF7F-C3EFD154A564}"/>
              </a:ext>
            </a:extLst>
          </p:cNvPr>
          <p:cNvSpPr txBox="1"/>
          <p:nvPr/>
        </p:nvSpPr>
        <p:spPr>
          <a:xfrm>
            <a:off x="7858728" y="3690816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artists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52678F-8DE3-0B4E-9FF5-AD1F89EF12E4}"/>
              </a:ext>
            </a:extLst>
          </p:cNvPr>
          <p:cNvSpPr txBox="1"/>
          <p:nvPr/>
        </p:nvSpPr>
        <p:spPr>
          <a:xfrm>
            <a:off x="4312368" y="2084328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locations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0566B6-5E84-3543-B812-0C7877E75B8B}"/>
              </a:ext>
            </a:extLst>
          </p:cNvPr>
          <p:cNvSpPr txBox="1"/>
          <p:nvPr/>
        </p:nvSpPr>
        <p:spPr>
          <a:xfrm>
            <a:off x="6768152" y="5085708"/>
            <a:ext cx="76655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D170EA-FED2-DF42-8554-1091B4A82149}"/>
              </a:ext>
            </a:extLst>
          </p:cNvPr>
          <p:cNvSpPr txBox="1"/>
          <p:nvPr/>
        </p:nvSpPr>
        <p:spPr>
          <a:xfrm>
            <a:off x="7347020" y="5616273"/>
            <a:ext cx="8595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Acted_in</a:t>
            </a:r>
            <a:endParaRPr lang="en-US" sz="1400" b="1" dirty="0">
              <a:solidFill>
                <a:srgbClr val="008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6A8216-18C6-014D-AA84-5E1FEFE2CFB9}"/>
              </a:ext>
            </a:extLst>
          </p:cNvPr>
          <p:cNvSpPr txBox="1"/>
          <p:nvPr/>
        </p:nvSpPr>
        <p:spPr>
          <a:xfrm>
            <a:off x="5306547" y="5695007"/>
            <a:ext cx="5661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93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dates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88B7106-24B5-E844-AFAF-F19A155C7A17}"/>
              </a:ext>
            </a:extLst>
          </p:cNvPr>
          <p:cNvSpPr/>
          <p:nvPr/>
        </p:nvSpPr>
        <p:spPr bwMode="auto">
          <a:xfrm>
            <a:off x="7111755" y="3434997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9B669E-324B-1143-8EE3-D322BEE00434}"/>
              </a:ext>
            </a:extLst>
          </p:cNvPr>
          <p:cNvSpPr/>
          <p:nvPr/>
        </p:nvSpPr>
        <p:spPr bwMode="auto">
          <a:xfrm>
            <a:off x="8112273" y="319200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E736043-4305-0145-AE7A-D421C7DF348F}"/>
              </a:ext>
            </a:extLst>
          </p:cNvPr>
          <p:cNvSpPr/>
          <p:nvPr/>
        </p:nvSpPr>
        <p:spPr bwMode="auto">
          <a:xfrm>
            <a:off x="7494978" y="2986762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ADFF23-FDBB-8643-8A75-D44348210D5F}"/>
              </a:ext>
            </a:extLst>
          </p:cNvPr>
          <p:cNvSpPr/>
          <p:nvPr/>
        </p:nvSpPr>
        <p:spPr bwMode="auto">
          <a:xfrm>
            <a:off x="5873478" y="2876300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24778FC-752D-E34E-AB62-0BB8FFE773CE}"/>
              </a:ext>
            </a:extLst>
          </p:cNvPr>
          <p:cNvSpPr/>
          <p:nvPr/>
        </p:nvSpPr>
        <p:spPr bwMode="auto">
          <a:xfrm>
            <a:off x="5883094" y="2564028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A877CA-2428-2349-84D0-F6D4A9422830}"/>
              </a:ext>
            </a:extLst>
          </p:cNvPr>
          <p:cNvSpPr/>
          <p:nvPr/>
        </p:nvSpPr>
        <p:spPr bwMode="auto">
          <a:xfrm>
            <a:off x="7181203" y="563325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F384B1-CC7B-594E-8B2B-70B020AA2B70}"/>
              </a:ext>
            </a:extLst>
          </p:cNvPr>
          <p:cNvSpPr/>
          <p:nvPr/>
        </p:nvSpPr>
        <p:spPr bwMode="auto">
          <a:xfrm>
            <a:off x="6851011" y="530414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849BD95-B466-CE46-BC2B-D7D44CB20DB0}"/>
              </a:ext>
            </a:extLst>
          </p:cNvPr>
          <p:cNvSpPr/>
          <p:nvPr/>
        </p:nvSpPr>
        <p:spPr bwMode="auto">
          <a:xfrm>
            <a:off x="5643610" y="5533513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3BC2658-BDDB-954A-B2EB-63EA4210FBB7}"/>
              </a:ext>
            </a:extLst>
          </p:cNvPr>
          <p:cNvSpPr/>
          <p:nvPr/>
        </p:nvSpPr>
        <p:spPr bwMode="auto">
          <a:xfrm>
            <a:off x="6553200" y="4926737"/>
            <a:ext cx="1804986" cy="1145190"/>
          </a:xfrm>
          <a:prstGeom prst="ellipse">
            <a:avLst/>
          </a:pr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DEB693-706E-6B45-AE1A-8D7072F6CE22}"/>
              </a:ext>
            </a:extLst>
          </p:cNvPr>
          <p:cNvSpPr/>
          <p:nvPr/>
        </p:nvSpPr>
        <p:spPr bwMode="auto">
          <a:xfrm>
            <a:off x="5306547" y="5213629"/>
            <a:ext cx="636379" cy="886894"/>
          </a:xfrm>
          <a:prstGeom prst="ellipse">
            <a:avLst/>
          </a:prstGeom>
          <a:noFill/>
          <a:ln w="3175" cap="flat" cmpd="sng" algn="ctr">
            <a:solidFill>
              <a:srgbClr val="FFCC66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8C1F73-E37C-8343-9CA3-99BF20EC8640}"/>
              </a:ext>
            </a:extLst>
          </p:cNvPr>
          <p:cNvSpPr txBox="1"/>
          <p:nvPr/>
        </p:nvSpPr>
        <p:spPr>
          <a:xfrm>
            <a:off x="4388973" y="4744340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CC66"/>
                </a:solidFill>
              </a:rPr>
              <a:t>relations+</a:t>
            </a:r>
            <a:endParaRPr lang="en-US" b="1" i="1" dirty="0">
              <a:solidFill>
                <a:srgbClr val="FFCC66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B37A04-725E-C540-987F-F8E6AA189304}"/>
              </a:ext>
            </a:extLst>
          </p:cNvPr>
          <p:cNvSpPr txBox="1"/>
          <p:nvPr/>
        </p:nvSpPr>
        <p:spPr>
          <a:xfrm>
            <a:off x="6822595" y="6012064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Artistic-pred.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401DCA09-1377-1F46-92C1-F36708EF2471}"/>
              </a:ext>
            </a:extLst>
          </p:cNvPr>
          <p:cNvSpPr/>
          <p:nvPr/>
        </p:nvSpPr>
        <p:spPr bwMode="auto">
          <a:xfrm>
            <a:off x="3865163" y="2338086"/>
            <a:ext cx="533210" cy="3432075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3D3825-6510-394C-A2C6-810CB89C5D51}"/>
              </a:ext>
            </a:extLst>
          </p:cNvPr>
          <p:cNvCxnSpPr/>
          <p:nvPr/>
        </p:nvCxnSpPr>
        <p:spPr bwMode="auto">
          <a:xfrm flipV="1">
            <a:off x="6019800" y="2833434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A93EEC6-0ACE-3C4D-850C-D811832467A4}"/>
              </a:ext>
            </a:extLst>
          </p:cNvPr>
          <p:cNvCxnSpPr/>
          <p:nvPr/>
        </p:nvCxnSpPr>
        <p:spPr bwMode="auto">
          <a:xfrm flipV="1">
            <a:off x="6027532" y="4930217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67943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  <a:noFill/>
        </p:spPr>
        <p:txBody>
          <a:bodyPr/>
          <a:lstStyle/>
          <a:p>
            <a:r>
              <a:rPr lang="en-US" dirty="0"/>
              <a:t>S1. Two potential relationships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r>
              <a:rPr lang="en-US" dirty="0"/>
              <a:t>S2. Two loss function options</a:t>
            </a:r>
          </a:p>
          <a:p>
            <a:pPr lvl="1"/>
            <a:r>
              <a:rPr lang="en-US" dirty="0"/>
              <a:t>Closed-world assumption</a:t>
            </a:r>
          </a:p>
          <a:p>
            <a:pPr lvl="1"/>
            <a:r>
              <a:rPr lang="en-US" dirty="0"/>
              <a:t>Open-world assumption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EECE8-07D3-624B-9E5C-DDB5347AEFE2}"/>
              </a:ext>
            </a:extLst>
          </p:cNvPr>
          <p:cNvSpPr txBox="1"/>
          <p:nvPr/>
        </p:nvSpPr>
        <p:spPr>
          <a:xfrm rot="20693058">
            <a:off x="819078" y="3239504"/>
            <a:ext cx="7609776" cy="203132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State-of-the-art results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Multiplication model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Open-world assumption</a:t>
            </a:r>
          </a:p>
        </p:txBody>
      </p:sp>
    </p:spTree>
    <p:extLst>
      <p:ext uri="{BB962C8B-B14F-4D97-AF65-F5344CB8AC3E}">
        <p14:creationId xmlns:p14="http://schemas.microsoft.com/office/powerpoint/2010/main" val="2901193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497097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52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594"/>
            <a:ext cx="8310716" cy="4298694"/>
          </a:xfrm>
        </p:spPr>
        <p:txBody>
          <a:bodyPr/>
          <a:lstStyle/>
          <a:p>
            <a:r>
              <a:rPr lang="en-US" dirty="0"/>
              <a:t>Given existing triples </a:t>
            </a:r>
          </a:p>
          <a:p>
            <a:r>
              <a:rPr lang="en-US" dirty="0"/>
              <a:t>Q: Is a given triple correct?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C8684-978B-2141-A0F3-F2FFEDF1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51" y="2656114"/>
            <a:ext cx="4512878" cy="34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93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594"/>
            <a:ext cx="8310716" cy="4298694"/>
          </a:xfrm>
        </p:spPr>
        <p:txBody>
          <a:bodyPr/>
          <a:lstStyle/>
          <a:p>
            <a:r>
              <a:rPr lang="en-US" dirty="0"/>
              <a:t>Infer from other connecting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8" name="Shape 433">
            <a:extLst>
              <a:ext uri="{FF2B5EF4-FFF2-40B4-BE49-F238E27FC236}">
                <a16:creationId xmlns:a16="http://schemas.microsoft.com/office/drawing/2014/main" id="{39AD61CB-676F-4B41-9196-9743D6CF6363}"/>
              </a:ext>
            </a:extLst>
          </p:cNvPr>
          <p:cNvGraphicFramePr/>
          <p:nvPr>
            <p:extLst/>
          </p:nvPr>
        </p:nvGraphicFramePr>
        <p:xfrm>
          <a:off x="7095094" y="3494012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2.19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435">
            <a:extLst>
              <a:ext uri="{FF2B5EF4-FFF2-40B4-BE49-F238E27FC236}">
                <a16:creationId xmlns:a16="http://schemas.microsoft.com/office/drawing/2014/main" id="{B5857BE4-15AA-AC4F-B826-D000E4E64CDC}"/>
              </a:ext>
            </a:extLst>
          </p:cNvPr>
          <p:cNvSpPr txBox="1"/>
          <p:nvPr/>
        </p:nvSpPr>
        <p:spPr>
          <a:xfrm>
            <a:off x="7324469" y="3051681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2</a:t>
            </a:r>
          </a:p>
        </p:txBody>
      </p:sp>
      <p:graphicFrame>
        <p:nvGraphicFramePr>
          <p:cNvPr id="10" name="Shape 432">
            <a:extLst>
              <a:ext uri="{FF2B5EF4-FFF2-40B4-BE49-F238E27FC236}">
                <a16:creationId xmlns:a16="http://schemas.microsoft.com/office/drawing/2014/main" id="{F9E3D6C7-1B95-FE45-9DA3-EAB899D1AE44}"/>
              </a:ext>
            </a:extLst>
          </p:cNvPr>
          <p:cNvGraphicFramePr/>
          <p:nvPr>
            <p:extLst/>
          </p:nvPr>
        </p:nvGraphicFramePr>
        <p:xfrm>
          <a:off x="429554" y="3486519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2.62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hape 434">
            <a:extLst>
              <a:ext uri="{FF2B5EF4-FFF2-40B4-BE49-F238E27FC236}">
                <a16:creationId xmlns:a16="http://schemas.microsoft.com/office/drawing/2014/main" id="{A9EDAD59-6034-4B4D-AEC1-54CA55DF8194}"/>
              </a:ext>
            </a:extLst>
          </p:cNvPr>
          <p:cNvSpPr txBox="1"/>
          <p:nvPr/>
        </p:nvSpPr>
        <p:spPr>
          <a:xfrm>
            <a:off x="587354" y="3088432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179DF-A315-ED4B-9DEB-5C188ED0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2" y="2656114"/>
            <a:ext cx="4512878" cy="3474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9C839E-C618-9341-B09D-4A40B6ED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5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71A6-ED10-AC44-BDCF-22E528ED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Over-arching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9908-1AB3-1D48-83C6-B16F82BD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MANY, time-tested, algorithms for graph &amp; tensor mining</a:t>
            </a:r>
          </a:p>
          <a:p>
            <a:r>
              <a:rPr lang="en-US" dirty="0"/>
              <a:t>(more, are needed)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C116-3F78-CC45-AFB6-3F2D2E9E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37FF-778D-8849-8B2F-90AE68FF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4E07-FCC0-4E41-9D75-2FD860E8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4" descr="0iterations">
            <a:extLst>
              <a:ext uri="{FF2B5EF4-FFF2-40B4-BE49-F238E27FC236}">
                <a16:creationId xmlns:a16="http://schemas.microsoft.com/office/drawing/2014/main" id="{5848D9DD-1FBC-124F-ADFC-704BD0A3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802" y="3531242"/>
            <a:ext cx="1905907" cy="20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887D89-1D7F-2F4E-AA60-64C8D00F2477}"/>
              </a:ext>
            </a:extLst>
          </p:cNvPr>
          <p:cNvGrpSpPr>
            <a:grpSpLocks noChangeAspect="1"/>
          </p:cNvGrpSpPr>
          <p:nvPr/>
        </p:nvGrpSpPr>
        <p:grpSpPr>
          <a:xfrm>
            <a:off x="4817141" y="3471299"/>
            <a:ext cx="3617246" cy="2200261"/>
            <a:chOff x="518681" y="1956254"/>
            <a:chExt cx="7234490" cy="44005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C4FA7D-1C01-554F-ACCE-AD2DD72CF5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B2E388-C739-104B-95AB-61EC1CEC85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B0D236-0BEB-2D47-94EB-D0B1BA2070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B1E6EA-6F26-474E-B975-98A79FED9779}"/>
                </a:ext>
              </a:extLst>
            </p:cNvPr>
            <p:cNvSpPr txBox="1"/>
            <p:nvPr/>
          </p:nvSpPr>
          <p:spPr>
            <a:xfrm rot="5400000">
              <a:off x="2743110" y="1859854"/>
              <a:ext cx="1122516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AA29FD-B69E-4C4F-B20E-B4992F047406}"/>
                </a:ext>
              </a:extLst>
            </p:cNvPr>
            <p:cNvSpPr txBox="1"/>
            <p:nvPr/>
          </p:nvSpPr>
          <p:spPr>
            <a:xfrm rot="5400000">
              <a:off x="5960808" y="3075483"/>
              <a:ext cx="1122515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24F0E5-8DFD-DC45-B027-43CB9DA57B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9952F3-0B75-E04E-A7B3-7F8C32194087}"/>
                </a:ext>
              </a:extLst>
            </p:cNvPr>
            <p:cNvSpPr txBox="1"/>
            <p:nvPr/>
          </p:nvSpPr>
          <p:spPr>
            <a:xfrm>
              <a:off x="4339018" y="4173763"/>
              <a:ext cx="1719062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063227-945F-0948-A786-204EE833C078}"/>
                </a:ext>
              </a:extLst>
            </p:cNvPr>
            <p:cNvSpPr txBox="1"/>
            <p:nvPr/>
          </p:nvSpPr>
          <p:spPr>
            <a:xfrm>
              <a:off x="1739413" y="3269259"/>
              <a:ext cx="12381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AEF5B9-D086-794D-BE81-8E4C50E21B6E}"/>
                </a:ext>
              </a:extLst>
            </p:cNvPr>
            <p:cNvSpPr txBox="1"/>
            <p:nvPr/>
          </p:nvSpPr>
          <p:spPr>
            <a:xfrm>
              <a:off x="4053138" y="2117448"/>
              <a:ext cx="16934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8D9982-AE39-8443-BFEE-1EFBF6219288}"/>
                </a:ext>
              </a:extLst>
            </p:cNvPr>
            <p:cNvSpPr txBox="1"/>
            <p:nvPr/>
          </p:nvSpPr>
          <p:spPr>
            <a:xfrm>
              <a:off x="4513340" y="5772090"/>
              <a:ext cx="15042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F4D130-7355-E04E-B4D0-A727D31C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CD67530-137E-5244-9125-086E172A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BCC8F74-50B5-EA46-9A3E-1EC0D37C0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002D70-6F02-A647-9C02-2C2F31C2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999CC89-C47C-AA40-801C-1F23C8D24EFB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BC0F29-A662-6E48-AEFD-61BF6A24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133C6-D250-7545-8A1B-D7449219F6F3}"/>
                </a:ext>
              </a:extLst>
            </p:cNvPr>
            <p:cNvSpPr txBox="1"/>
            <p:nvPr/>
          </p:nvSpPr>
          <p:spPr>
            <a:xfrm rot="5400000">
              <a:off x="2769178" y="4502854"/>
              <a:ext cx="11225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A54317-4282-0442-8014-BEB5CC86B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6447245-5413-C249-A263-DDBDE84EA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7C8EB4-B160-F54C-98C7-0C27484E58BD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AB4DF1-68EE-5741-ACC7-C5E095493F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834B33-2D5D-7945-81A8-A14D0372C0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F081E7-7AFE-F643-ACFD-BF72A4286940}"/>
                </a:ext>
              </a:extLst>
            </p:cNvPr>
            <p:cNvSpPr txBox="1"/>
            <p:nvPr/>
          </p:nvSpPr>
          <p:spPr>
            <a:xfrm>
              <a:off x="1225173" y="4956399"/>
              <a:ext cx="1555554" cy="615554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6434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 and Knowledge Bases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 –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Future directions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F1: forecasting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F2: </a:t>
            </a:r>
            <a:r>
              <a:rPr lang="en-US" dirty="0">
                <a:ea typeface="ＭＳ Ｐゴシック" charset="-128"/>
                <a:cs typeface="ＭＳ Ｐゴシック" charset="-128"/>
              </a:rPr>
              <a:t>unifying factual info and behavior info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7A234DE-8471-6A48-9396-BD3F9DD8FB9E}"/>
              </a:ext>
            </a:extLst>
          </p:cNvPr>
          <p:cNvSpPr/>
          <p:nvPr/>
        </p:nvSpPr>
        <p:spPr bwMode="auto">
          <a:xfrm>
            <a:off x="272845" y="4536794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385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F43D-AE18-3743-A44E-C97B645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– F1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D654-1B0B-3F40-8764-50D2F2EE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Forecasting:</a:t>
            </a:r>
          </a:p>
          <a:p>
            <a:pPr lvl="1"/>
            <a:r>
              <a:rPr lang="en-US" dirty="0"/>
              <a:t>Who will buy what, and when?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FD0B-5A1D-7843-9E04-C2D8756C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80649-1541-9947-BBA2-D50E4611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7A04-6EBF-804B-93F2-583497C8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79EFD-248C-9046-866C-6265342A5CC4}"/>
              </a:ext>
            </a:extLst>
          </p:cNvPr>
          <p:cNvGrpSpPr>
            <a:grpSpLocks noChangeAspect="1"/>
          </p:cNvGrpSpPr>
          <p:nvPr/>
        </p:nvGrpSpPr>
        <p:grpSpPr>
          <a:xfrm>
            <a:off x="2372658" y="3028208"/>
            <a:ext cx="3939242" cy="2750941"/>
            <a:chOff x="2233968" y="2461116"/>
            <a:chExt cx="5423245" cy="3787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DD2A07-7478-5542-8036-958BE5E5E8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CB16D6A-4EA7-9A4B-970B-B76ED0DA6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3010500-E948-EE4F-8FE8-AB9819C0C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4A3050C-7BBB-FF41-9D7A-415CDCE55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73F3FC7-3A7D-B441-9BFE-31B82A4AD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2E622EC-ECB3-6A42-82EF-71E9CA296B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9C5AC2-3E01-774B-AE3C-58D8772F1AB2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948500-3E85-9E46-A510-8F64F4C199A3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FAA8F2-85BE-654C-BB67-BFC6CEBF0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69F5DB1-9222-AD4D-806B-DF78B2323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8FE4FB0-C5EB-CE4A-8FF0-E0054ABCE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F8098-FF0A-6C45-A73A-23B3DC085E65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91B18-10AB-E24E-AC4F-D17F8AF940FC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621B14B-A5B4-8C4D-94EE-1E126DDB1A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C10880-A008-F747-9FB0-29719DD639A0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404FF6-0BBE-9246-A34F-635CAD422105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3E1C7B-407A-3A4C-8CEA-0C3CCAC14FB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A03603-C71B-CD4B-BAC7-9AECAEF16F07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FCBD76-EE87-AF49-9EB2-C2126E61B06C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1B9EB19-C33B-4842-8058-CBBAB4591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08" y="4138423"/>
            <a:ext cx="1159467" cy="1757901"/>
          </a:xfrm>
          <a:prstGeom prst="rect">
            <a:avLst/>
          </a:prstGeom>
        </p:spPr>
      </p:pic>
      <p:sp>
        <p:nvSpPr>
          <p:cNvPr id="28" name="Oval Callout 27">
            <a:extLst>
              <a:ext uri="{FF2B5EF4-FFF2-40B4-BE49-F238E27FC236}">
                <a16:creationId xmlns:a16="http://schemas.microsoft.com/office/drawing/2014/main" id="{6B9567FC-8A72-1E4B-92F0-8FC6E0F519F2}"/>
              </a:ext>
            </a:extLst>
          </p:cNvPr>
          <p:cNvSpPr/>
          <p:nvPr/>
        </p:nvSpPr>
        <p:spPr bwMode="auto">
          <a:xfrm>
            <a:off x="2447666" y="2811486"/>
            <a:ext cx="6485592" cy="1229310"/>
          </a:xfrm>
          <a:prstGeom prst="wedgeEllipseCallout">
            <a:avLst>
              <a:gd name="adj1" fmla="val -58944"/>
              <a:gd name="adj2" fmla="val 92714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All of us every single year, we're a different person.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4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F43D-AE18-3743-A44E-C97B645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– F2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D654-1B0B-3F40-8764-50D2F2EE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info + behavior + Product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FD0B-5A1D-7843-9E04-C2D8756C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80649-1541-9947-BBA2-D50E4611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7A04-6EBF-804B-93F2-583497C8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6D7F01-0822-8C4C-9001-157B685DF370}"/>
              </a:ext>
            </a:extLst>
          </p:cNvPr>
          <p:cNvGrpSpPr>
            <a:grpSpLocks noChangeAspect="1"/>
          </p:cNvGrpSpPr>
          <p:nvPr/>
        </p:nvGrpSpPr>
        <p:grpSpPr>
          <a:xfrm>
            <a:off x="2296458" y="3115240"/>
            <a:ext cx="2705275" cy="1889209"/>
            <a:chOff x="2233968" y="2461116"/>
            <a:chExt cx="5423245" cy="3787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4A7FB3-05C3-3F4B-9C96-23CDA88573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CF279A4-3EB1-0D46-B136-5A9042D06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648995E-3E4F-D645-87BE-9CBE905BB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9CEDE92-5199-C044-ACD8-B625BAEB3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65D1F7C-A61B-AF47-A22C-B0F9873426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63F743A-F929-BE47-B7EA-17FB980C41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B80DA98-4040-C245-AD1B-4E352FDD73E9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F692B0-EDAB-814D-A09A-57021F2FCE9C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EA68F3C-CA47-E041-84F8-11648462E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9F4B4E9-69E0-D444-9CAA-6AA8FDC07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3D7D64F-A90D-3047-AE55-5A76A18A7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E6E5D4-FECE-4F4D-9A98-570E8CB0F324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D084EC-4E00-DE49-B05C-6F0FCD41F8EC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4D26288-F9CD-C14A-98D7-ECCE4A1504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8ACDAD-9730-624A-BCEF-D71018763B2F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CB4D67-A63B-4C47-B62A-7945F1BAF49B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3E80B-D8E8-5546-882F-50D8421E8643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FE0516C-518A-A844-AF4A-0C8C686400F0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61B3DF-AEF0-6946-BE1E-13775FACDCF7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593724-F99C-A04C-8D9A-CDA3ED2E7005}"/>
              </a:ext>
            </a:extLst>
          </p:cNvPr>
          <p:cNvGrpSpPr>
            <a:grpSpLocks noChangeAspect="1"/>
          </p:cNvGrpSpPr>
          <p:nvPr/>
        </p:nvGrpSpPr>
        <p:grpSpPr>
          <a:xfrm>
            <a:off x="5445046" y="3131115"/>
            <a:ext cx="3333045" cy="2027390"/>
            <a:chOff x="518681" y="1956254"/>
            <a:chExt cx="7234490" cy="44005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7EC2DB-B7AD-EF4A-8C5F-A620BD3BB87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781D54-74B8-A548-BFDF-CD315D1E1A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C691EC-7EEA-EE49-9474-1E771DC2A8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1DB289-AFD6-B846-B243-5B7E1AD2CA11}"/>
                </a:ext>
              </a:extLst>
            </p:cNvPr>
            <p:cNvSpPr txBox="1"/>
            <p:nvPr/>
          </p:nvSpPr>
          <p:spPr>
            <a:xfrm rot="5400000">
              <a:off x="2743110" y="1859854"/>
              <a:ext cx="1122516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F97122-1DEA-B54D-9758-101C0A0D0F13}"/>
                </a:ext>
              </a:extLst>
            </p:cNvPr>
            <p:cNvSpPr txBox="1"/>
            <p:nvPr/>
          </p:nvSpPr>
          <p:spPr>
            <a:xfrm rot="5400000">
              <a:off x="5960808" y="3075483"/>
              <a:ext cx="1122515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71232E-1202-2C41-85B4-406D236BBB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292144-B299-D24F-8B1B-C71A4A122AC9}"/>
                </a:ext>
              </a:extLst>
            </p:cNvPr>
            <p:cNvSpPr txBox="1"/>
            <p:nvPr/>
          </p:nvSpPr>
          <p:spPr>
            <a:xfrm>
              <a:off x="4339018" y="4173763"/>
              <a:ext cx="1719062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B59D1C-ED3A-A540-B951-E5DE776B0F9B}"/>
                </a:ext>
              </a:extLst>
            </p:cNvPr>
            <p:cNvSpPr txBox="1"/>
            <p:nvPr/>
          </p:nvSpPr>
          <p:spPr>
            <a:xfrm>
              <a:off x="1739413" y="3269259"/>
              <a:ext cx="12381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696C28-0CD7-DD48-809B-99D19EF28C0F}"/>
                </a:ext>
              </a:extLst>
            </p:cNvPr>
            <p:cNvSpPr txBox="1"/>
            <p:nvPr/>
          </p:nvSpPr>
          <p:spPr>
            <a:xfrm>
              <a:off x="4053138" y="2117448"/>
              <a:ext cx="16934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F7CAAC-F7A8-BA4F-B91B-4F0B10992F8C}"/>
                </a:ext>
              </a:extLst>
            </p:cNvPr>
            <p:cNvSpPr txBox="1"/>
            <p:nvPr/>
          </p:nvSpPr>
          <p:spPr>
            <a:xfrm>
              <a:off x="4513340" y="5772090"/>
              <a:ext cx="15042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A026142-EFAA-1946-BE3F-2DD517C8C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DF7D4AA-308B-FA4D-A963-2E93E978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C31D211-611E-4A45-9402-D27D8AF2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660DEF-CB92-DD4B-A66E-DCF28013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EEF190F-F16A-1A4B-B4DE-39B971811136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09F9D24-6A9C-B647-9DEE-89A1C57C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D91B38-C838-C04B-9E01-143AEF23B609}"/>
                </a:ext>
              </a:extLst>
            </p:cNvPr>
            <p:cNvSpPr txBox="1"/>
            <p:nvPr/>
          </p:nvSpPr>
          <p:spPr>
            <a:xfrm rot="5400000">
              <a:off x="2769178" y="4502854"/>
              <a:ext cx="11225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C74DB31-48E5-AE47-898F-B3353C1FA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AC3FC2-A2BA-FB49-B121-88351FAD3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CF95A76-16C0-6646-911D-C6C176C9A10A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54EB4B-F12C-1442-85B4-547227685E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AC2E42-6A34-EA47-B9AA-88703B50A3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538563-076B-8C44-BADD-FF7413CD0C5F}"/>
                </a:ext>
              </a:extLst>
            </p:cNvPr>
            <p:cNvSpPr txBox="1"/>
            <p:nvPr/>
          </p:nvSpPr>
          <p:spPr>
            <a:xfrm>
              <a:off x="1225173" y="4956399"/>
              <a:ext cx="1555554" cy="615554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51" name="Down Arrow 50">
            <a:extLst>
              <a:ext uri="{FF2B5EF4-FFF2-40B4-BE49-F238E27FC236}">
                <a16:creationId xmlns:a16="http://schemas.microsoft.com/office/drawing/2014/main" id="{F5969E22-774E-D045-941B-5DA2A933EC78}"/>
              </a:ext>
            </a:extLst>
          </p:cNvPr>
          <p:cNvSpPr/>
          <p:nvPr/>
        </p:nvSpPr>
        <p:spPr bwMode="auto">
          <a:xfrm>
            <a:off x="4238362" y="21844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09E4E3BC-C579-8044-AA02-6BF2834824B3}"/>
              </a:ext>
            </a:extLst>
          </p:cNvPr>
          <p:cNvSpPr/>
          <p:nvPr/>
        </p:nvSpPr>
        <p:spPr bwMode="auto">
          <a:xfrm>
            <a:off x="6637620" y="21844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17EF2B66-FDCF-FE4D-9D6D-359CC04E8B86}"/>
              </a:ext>
            </a:extLst>
          </p:cNvPr>
          <p:cNvSpPr/>
          <p:nvPr/>
        </p:nvSpPr>
        <p:spPr bwMode="auto">
          <a:xfrm>
            <a:off x="1839104" y="21971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453A7E-09E2-6C49-849E-1E152D89A623}"/>
              </a:ext>
            </a:extLst>
          </p:cNvPr>
          <p:cNvCxnSpPr/>
          <p:nvPr/>
        </p:nvCxnSpPr>
        <p:spPr bwMode="auto">
          <a:xfrm>
            <a:off x="5385206" y="2476500"/>
            <a:ext cx="0" cy="32639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87BE0B-1450-0D4A-A68B-45C4308BFE6E}"/>
              </a:ext>
            </a:extLst>
          </p:cNvPr>
          <p:cNvCxnSpPr/>
          <p:nvPr/>
        </p:nvCxnSpPr>
        <p:spPr bwMode="auto">
          <a:xfrm>
            <a:off x="2590800" y="2489200"/>
            <a:ext cx="0" cy="32639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C5A39686-DBC9-8B43-8F02-C6001F2EEF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162" y="3389717"/>
            <a:ext cx="1674201" cy="11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070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F43D-AE18-3743-A44E-C97B645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– F2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D654-1B0B-3F40-8764-50D2F2EE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info + behavior + Product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FD0B-5A1D-7843-9E04-C2D8756C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80649-1541-9947-BBA2-D50E4611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7A04-6EBF-804B-93F2-583497C8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6D7F01-0822-8C4C-9001-157B685DF370}"/>
              </a:ext>
            </a:extLst>
          </p:cNvPr>
          <p:cNvGrpSpPr>
            <a:grpSpLocks noChangeAspect="1"/>
          </p:cNvGrpSpPr>
          <p:nvPr/>
        </p:nvGrpSpPr>
        <p:grpSpPr>
          <a:xfrm>
            <a:off x="2296458" y="3115240"/>
            <a:ext cx="2705275" cy="1889209"/>
            <a:chOff x="2233968" y="2461116"/>
            <a:chExt cx="5423245" cy="3787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4A7FB3-05C3-3F4B-9C96-23CDA88573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CF279A4-3EB1-0D46-B136-5A9042D06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648995E-3E4F-D645-87BE-9CBE905BB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9CEDE92-5199-C044-ACD8-B625BAEB3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65D1F7C-A61B-AF47-A22C-B0F9873426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63F743A-F929-BE47-B7EA-17FB980C41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B80DA98-4040-C245-AD1B-4E352FDD73E9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F692B0-EDAB-814D-A09A-57021F2FCE9C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EA68F3C-CA47-E041-84F8-11648462E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9F4B4E9-69E0-D444-9CAA-6AA8FDC07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3D7D64F-A90D-3047-AE55-5A76A18A7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E6E5D4-FECE-4F4D-9A98-570E8CB0F324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D084EC-4E00-DE49-B05C-6F0FCD41F8EC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4D26288-F9CD-C14A-98D7-ECCE4A1504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8ACDAD-9730-624A-BCEF-D71018763B2F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CB4D67-A63B-4C47-B62A-7945F1BAF49B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3E80B-D8E8-5546-882F-50D8421E8643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FE0516C-518A-A844-AF4A-0C8C686400F0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61B3DF-AEF0-6946-BE1E-13775FACDCF7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593724-F99C-A04C-8D9A-CDA3ED2E7005}"/>
              </a:ext>
            </a:extLst>
          </p:cNvPr>
          <p:cNvGrpSpPr>
            <a:grpSpLocks noChangeAspect="1"/>
          </p:cNvGrpSpPr>
          <p:nvPr/>
        </p:nvGrpSpPr>
        <p:grpSpPr>
          <a:xfrm>
            <a:off x="5445046" y="3131115"/>
            <a:ext cx="3333045" cy="2027390"/>
            <a:chOff x="518681" y="1956254"/>
            <a:chExt cx="7234490" cy="44005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7EC2DB-B7AD-EF4A-8C5F-A620BD3BB87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781D54-74B8-A548-BFDF-CD315D1E1A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C691EC-7EEA-EE49-9474-1E771DC2A8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1DB289-AFD6-B846-B243-5B7E1AD2CA11}"/>
                </a:ext>
              </a:extLst>
            </p:cNvPr>
            <p:cNvSpPr txBox="1"/>
            <p:nvPr/>
          </p:nvSpPr>
          <p:spPr>
            <a:xfrm rot="5400000">
              <a:off x="2743110" y="1859854"/>
              <a:ext cx="1122516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F97122-1DEA-B54D-9758-101C0A0D0F13}"/>
                </a:ext>
              </a:extLst>
            </p:cNvPr>
            <p:cNvSpPr txBox="1"/>
            <p:nvPr/>
          </p:nvSpPr>
          <p:spPr>
            <a:xfrm rot="5400000">
              <a:off x="5960808" y="3075483"/>
              <a:ext cx="1122515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71232E-1202-2C41-85B4-406D236BBB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292144-B299-D24F-8B1B-C71A4A122AC9}"/>
                </a:ext>
              </a:extLst>
            </p:cNvPr>
            <p:cNvSpPr txBox="1"/>
            <p:nvPr/>
          </p:nvSpPr>
          <p:spPr>
            <a:xfrm>
              <a:off x="4339018" y="4173763"/>
              <a:ext cx="1719062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B59D1C-ED3A-A540-B951-E5DE776B0F9B}"/>
                </a:ext>
              </a:extLst>
            </p:cNvPr>
            <p:cNvSpPr txBox="1"/>
            <p:nvPr/>
          </p:nvSpPr>
          <p:spPr>
            <a:xfrm>
              <a:off x="1739413" y="3269259"/>
              <a:ext cx="12381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696C28-0CD7-DD48-809B-99D19EF28C0F}"/>
                </a:ext>
              </a:extLst>
            </p:cNvPr>
            <p:cNvSpPr txBox="1"/>
            <p:nvPr/>
          </p:nvSpPr>
          <p:spPr>
            <a:xfrm>
              <a:off x="4053138" y="2117448"/>
              <a:ext cx="16934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F7CAAC-F7A8-BA4F-B91B-4F0B10992F8C}"/>
                </a:ext>
              </a:extLst>
            </p:cNvPr>
            <p:cNvSpPr txBox="1"/>
            <p:nvPr/>
          </p:nvSpPr>
          <p:spPr>
            <a:xfrm>
              <a:off x="4513340" y="5772090"/>
              <a:ext cx="15042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A026142-EFAA-1946-BE3F-2DD517C8C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DF7D4AA-308B-FA4D-A963-2E93E978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C31D211-611E-4A45-9402-D27D8AF2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660DEF-CB92-DD4B-A66E-DCF28013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EEF190F-F16A-1A4B-B4DE-39B971811136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09F9D24-6A9C-B647-9DEE-89A1C57C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D91B38-C838-C04B-9E01-143AEF23B609}"/>
                </a:ext>
              </a:extLst>
            </p:cNvPr>
            <p:cNvSpPr txBox="1"/>
            <p:nvPr/>
          </p:nvSpPr>
          <p:spPr>
            <a:xfrm rot="5400000">
              <a:off x="2769178" y="4502854"/>
              <a:ext cx="11225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C74DB31-48E5-AE47-898F-B3353C1FA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AC3FC2-A2BA-FB49-B121-88351FAD3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CF95A76-16C0-6646-911D-C6C176C9A10A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54EB4B-F12C-1442-85B4-547227685E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AC2E42-6A34-EA47-B9AA-88703B50A3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538563-076B-8C44-BADD-FF7413CD0C5F}"/>
                </a:ext>
              </a:extLst>
            </p:cNvPr>
            <p:cNvSpPr txBox="1"/>
            <p:nvPr/>
          </p:nvSpPr>
          <p:spPr>
            <a:xfrm>
              <a:off x="1225173" y="4956399"/>
              <a:ext cx="1555554" cy="615554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51" name="Down Arrow 50">
            <a:extLst>
              <a:ext uri="{FF2B5EF4-FFF2-40B4-BE49-F238E27FC236}">
                <a16:creationId xmlns:a16="http://schemas.microsoft.com/office/drawing/2014/main" id="{F5969E22-774E-D045-941B-5DA2A933EC78}"/>
              </a:ext>
            </a:extLst>
          </p:cNvPr>
          <p:cNvSpPr/>
          <p:nvPr/>
        </p:nvSpPr>
        <p:spPr bwMode="auto">
          <a:xfrm>
            <a:off x="4238362" y="21844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09E4E3BC-C579-8044-AA02-6BF2834824B3}"/>
              </a:ext>
            </a:extLst>
          </p:cNvPr>
          <p:cNvSpPr/>
          <p:nvPr/>
        </p:nvSpPr>
        <p:spPr bwMode="auto">
          <a:xfrm>
            <a:off x="6637620" y="21844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17EF2B66-FDCF-FE4D-9D6D-359CC04E8B86}"/>
              </a:ext>
            </a:extLst>
          </p:cNvPr>
          <p:cNvSpPr/>
          <p:nvPr/>
        </p:nvSpPr>
        <p:spPr bwMode="auto">
          <a:xfrm>
            <a:off x="1839104" y="2197100"/>
            <a:ext cx="205691" cy="292100"/>
          </a:xfrm>
          <a:prstGeom prst="down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453A7E-09E2-6C49-849E-1E152D89A623}"/>
              </a:ext>
            </a:extLst>
          </p:cNvPr>
          <p:cNvCxnSpPr/>
          <p:nvPr/>
        </p:nvCxnSpPr>
        <p:spPr bwMode="auto">
          <a:xfrm>
            <a:off x="5385206" y="2476500"/>
            <a:ext cx="0" cy="32639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87BE0B-1450-0D4A-A68B-45C4308BFE6E}"/>
              </a:ext>
            </a:extLst>
          </p:cNvPr>
          <p:cNvCxnSpPr/>
          <p:nvPr/>
        </p:nvCxnSpPr>
        <p:spPr bwMode="auto">
          <a:xfrm>
            <a:off x="2590800" y="2489200"/>
            <a:ext cx="0" cy="32639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C5A39686-DBC9-8B43-8F02-C6001F2EEF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162" y="3389717"/>
            <a:ext cx="1674201" cy="1153395"/>
          </a:xfrm>
          <a:prstGeom prst="rect">
            <a:avLst/>
          </a:prstGeom>
        </p:spPr>
      </p:pic>
      <p:sp>
        <p:nvSpPr>
          <p:cNvPr id="61" name="Freeform 60">
            <a:extLst>
              <a:ext uri="{FF2B5EF4-FFF2-40B4-BE49-F238E27FC236}">
                <a16:creationId xmlns:a16="http://schemas.microsoft.com/office/drawing/2014/main" id="{A769C151-222D-004D-A737-50A73FBE96B7}"/>
              </a:ext>
            </a:extLst>
          </p:cNvPr>
          <p:cNvSpPr/>
          <p:nvPr/>
        </p:nvSpPr>
        <p:spPr bwMode="auto">
          <a:xfrm>
            <a:off x="838200" y="3039060"/>
            <a:ext cx="2032000" cy="720140"/>
          </a:xfrm>
          <a:custGeom>
            <a:avLst/>
            <a:gdLst>
              <a:gd name="connsiteX0" fmla="*/ 2032000 w 2032000"/>
              <a:gd name="connsiteY0" fmla="*/ 110540 h 720140"/>
              <a:gd name="connsiteX1" fmla="*/ 723900 w 2032000"/>
              <a:gd name="connsiteY1" fmla="*/ 47040 h 720140"/>
              <a:gd name="connsiteX2" fmla="*/ 0 w 2032000"/>
              <a:gd name="connsiteY2" fmla="*/ 720140 h 7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720140">
                <a:moveTo>
                  <a:pt x="2032000" y="110540"/>
                </a:moveTo>
                <a:cubicBezTo>
                  <a:pt x="1547283" y="27990"/>
                  <a:pt x="1062567" y="-54560"/>
                  <a:pt x="723900" y="47040"/>
                </a:cubicBezTo>
                <a:cubicBezTo>
                  <a:pt x="385233" y="148640"/>
                  <a:pt x="192616" y="434390"/>
                  <a:pt x="0" y="720140"/>
                </a:cubicBezTo>
              </a:path>
            </a:pathLst>
          </a:custGeom>
          <a:noFill/>
          <a:ln w="34925" cap="flat" cmpd="sng" algn="ctr">
            <a:solidFill>
              <a:srgbClr val="808000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B9AD1EF6-546C-6E42-8545-9987054B384A}"/>
              </a:ext>
            </a:extLst>
          </p:cNvPr>
          <p:cNvSpPr/>
          <p:nvPr/>
        </p:nvSpPr>
        <p:spPr bwMode="auto">
          <a:xfrm flipV="1">
            <a:off x="1043072" y="4096315"/>
            <a:ext cx="1751459" cy="699428"/>
          </a:xfrm>
          <a:custGeom>
            <a:avLst/>
            <a:gdLst>
              <a:gd name="connsiteX0" fmla="*/ 2032000 w 2032000"/>
              <a:gd name="connsiteY0" fmla="*/ 110540 h 720140"/>
              <a:gd name="connsiteX1" fmla="*/ 723900 w 2032000"/>
              <a:gd name="connsiteY1" fmla="*/ 47040 h 720140"/>
              <a:gd name="connsiteX2" fmla="*/ 0 w 2032000"/>
              <a:gd name="connsiteY2" fmla="*/ 720140 h 7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720140">
                <a:moveTo>
                  <a:pt x="2032000" y="110540"/>
                </a:moveTo>
                <a:cubicBezTo>
                  <a:pt x="1547283" y="27990"/>
                  <a:pt x="1062567" y="-54560"/>
                  <a:pt x="723900" y="47040"/>
                </a:cubicBezTo>
                <a:cubicBezTo>
                  <a:pt x="385233" y="148640"/>
                  <a:pt x="192616" y="434390"/>
                  <a:pt x="0" y="720140"/>
                </a:cubicBezTo>
              </a:path>
            </a:pathLst>
          </a:custGeom>
          <a:noFill/>
          <a:ln w="34925" cap="flat" cmpd="sng" algn="ctr">
            <a:solidFill>
              <a:srgbClr val="808000"/>
            </a:solidFill>
            <a:prstDash val="solid"/>
            <a:round/>
            <a:headEnd type="none" w="sm" len="sm"/>
            <a:tailEnd type="oval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1D1E2C04-C2F7-E14D-B9ED-73C123031B6F}"/>
              </a:ext>
            </a:extLst>
          </p:cNvPr>
          <p:cNvSpPr/>
          <p:nvPr/>
        </p:nvSpPr>
        <p:spPr bwMode="auto">
          <a:xfrm flipH="1">
            <a:off x="3181929" y="2652390"/>
            <a:ext cx="4990894" cy="570104"/>
          </a:xfrm>
          <a:custGeom>
            <a:avLst/>
            <a:gdLst>
              <a:gd name="connsiteX0" fmla="*/ 2032000 w 2032000"/>
              <a:gd name="connsiteY0" fmla="*/ 110540 h 720140"/>
              <a:gd name="connsiteX1" fmla="*/ 723900 w 2032000"/>
              <a:gd name="connsiteY1" fmla="*/ 47040 h 720140"/>
              <a:gd name="connsiteX2" fmla="*/ 0 w 2032000"/>
              <a:gd name="connsiteY2" fmla="*/ 720140 h 720140"/>
              <a:gd name="connsiteX0" fmla="*/ 1969400 w 1969400"/>
              <a:gd name="connsiteY0" fmla="*/ 688358 h 688358"/>
              <a:gd name="connsiteX1" fmla="*/ 723900 w 1969400"/>
              <a:gd name="connsiteY1" fmla="*/ 13 h 688358"/>
              <a:gd name="connsiteX2" fmla="*/ 0 w 1969400"/>
              <a:gd name="connsiteY2" fmla="*/ 673113 h 688358"/>
              <a:gd name="connsiteX0" fmla="*/ 1892354 w 1892354"/>
              <a:gd name="connsiteY0" fmla="*/ 688582 h 773312"/>
              <a:gd name="connsiteX1" fmla="*/ 646854 w 1892354"/>
              <a:gd name="connsiteY1" fmla="*/ 237 h 773312"/>
              <a:gd name="connsiteX2" fmla="*/ 0 w 1892354"/>
              <a:gd name="connsiteY2" fmla="*/ 773312 h 773312"/>
              <a:gd name="connsiteX0" fmla="*/ 1892354 w 1892354"/>
              <a:gd name="connsiteY0" fmla="*/ 476257 h 560987"/>
              <a:gd name="connsiteX1" fmla="*/ 526470 w 1892354"/>
              <a:gd name="connsiteY1" fmla="*/ 359 h 560987"/>
              <a:gd name="connsiteX2" fmla="*/ 0 w 1892354"/>
              <a:gd name="connsiteY2" fmla="*/ 560987 h 5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54" h="560987">
                <a:moveTo>
                  <a:pt x="1892354" y="476257"/>
                </a:moveTo>
                <a:cubicBezTo>
                  <a:pt x="1407637" y="393707"/>
                  <a:pt x="841862" y="-13763"/>
                  <a:pt x="526470" y="359"/>
                </a:cubicBezTo>
                <a:cubicBezTo>
                  <a:pt x="211078" y="14481"/>
                  <a:pt x="192616" y="275237"/>
                  <a:pt x="0" y="560987"/>
                </a:cubicBezTo>
              </a:path>
            </a:pathLst>
          </a:cu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2CFAD9A3-4143-A34A-AFA6-78D3A3FD7CC5}"/>
              </a:ext>
            </a:extLst>
          </p:cNvPr>
          <p:cNvSpPr/>
          <p:nvPr/>
        </p:nvSpPr>
        <p:spPr bwMode="auto">
          <a:xfrm flipH="1">
            <a:off x="3194629" y="5048130"/>
            <a:ext cx="5105194" cy="814837"/>
          </a:xfrm>
          <a:custGeom>
            <a:avLst/>
            <a:gdLst>
              <a:gd name="connsiteX0" fmla="*/ 2032000 w 2032000"/>
              <a:gd name="connsiteY0" fmla="*/ 110540 h 720140"/>
              <a:gd name="connsiteX1" fmla="*/ 723900 w 2032000"/>
              <a:gd name="connsiteY1" fmla="*/ 47040 h 720140"/>
              <a:gd name="connsiteX2" fmla="*/ 0 w 2032000"/>
              <a:gd name="connsiteY2" fmla="*/ 720140 h 720140"/>
              <a:gd name="connsiteX0" fmla="*/ 1969400 w 1969400"/>
              <a:gd name="connsiteY0" fmla="*/ 688358 h 688358"/>
              <a:gd name="connsiteX1" fmla="*/ 723900 w 1969400"/>
              <a:gd name="connsiteY1" fmla="*/ 13 h 688358"/>
              <a:gd name="connsiteX2" fmla="*/ 0 w 1969400"/>
              <a:gd name="connsiteY2" fmla="*/ 673113 h 688358"/>
              <a:gd name="connsiteX0" fmla="*/ 1892354 w 1892354"/>
              <a:gd name="connsiteY0" fmla="*/ 688582 h 773312"/>
              <a:gd name="connsiteX1" fmla="*/ 646854 w 1892354"/>
              <a:gd name="connsiteY1" fmla="*/ 237 h 773312"/>
              <a:gd name="connsiteX2" fmla="*/ 0 w 1892354"/>
              <a:gd name="connsiteY2" fmla="*/ 773312 h 773312"/>
              <a:gd name="connsiteX0" fmla="*/ 1892354 w 1892354"/>
              <a:gd name="connsiteY0" fmla="*/ 476257 h 560987"/>
              <a:gd name="connsiteX1" fmla="*/ 526470 w 1892354"/>
              <a:gd name="connsiteY1" fmla="*/ 359 h 560987"/>
              <a:gd name="connsiteX2" fmla="*/ 0 w 1892354"/>
              <a:gd name="connsiteY2" fmla="*/ 560987 h 560987"/>
              <a:gd name="connsiteX0" fmla="*/ 1887539 w 1887539"/>
              <a:gd name="connsiteY0" fmla="*/ 20388 h 817442"/>
              <a:gd name="connsiteX1" fmla="*/ 526470 w 1887539"/>
              <a:gd name="connsiteY1" fmla="*/ 256814 h 817442"/>
              <a:gd name="connsiteX2" fmla="*/ 0 w 1887539"/>
              <a:gd name="connsiteY2" fmla="*/ 817442 h 817442"/>
              <a:gd name="connsiteX0" fmla="*/ 1887539 w 1887539"/>
              <a:gd name="connsiteY0" fmla="*/ 6871 h 803925"/>
              <a:gd name="connsiteX1" fmla="*/ 598700 w 1887539"/>
              <a:gd name="connsiteY1" fmla="*/ 743173 h 803925"/>
              <a:gd name="connsiteX2" fmla="*/ 0 w 1887539"/>
              <a:gd name="connsiteY2" fmla="*/ 803925 h 803925"/>
              <a:gd name="connsiteX0" fmla="*/ 1935692 w 1935692"/>
              <a:gd name="connsiteY0" fmla="*/ 113479 h 849886"/>
              <a:gd name="connsiteX1" fmla="*/ 646853 w 1935692"/>
              <a:gd name="connsiteY1" fmla="*/ 849781 h 849886"/>
              <a:gd name="connsiteX2" fmla="*/ 0 w 1935692"/>
              <a:gd name="connsiteY2" fmla="*/ 48246 h 849886"/>
              <a:gd name="connsiteX0" fmla="*/ 1935692 w 1935692"/>
              <a:gd name="connsiteY0" fmla="*/ 65233 h 801640"/>
              <a:gd name="connsiteX1" fmla="*/ 646853 w 1935692"/>
              <a:gd name="connsiteY1" fmla="*/ 801535 h 801640"/>
              <a:gd name="connsiteX2" fmla="*/ 0 w 1935692"/>
              <a:gd name="connsiteY2" fmla="*/ 0 h 801640"/>
              <a:gd name="connsiteX0" fmla="*/ 1935692 w 1935692"/>
              <a:gd name="connsiteY0" fmla="*/ 65233 h 801806"/>
              <a:gd name="connsiteX1" fmla="*/ 646853 w 1935692"/>
              <a:gd name="connsiteY1" fmla="*/ 801535 h 801806"/>
              <a:gd name="connsiteX2" fmla="*/ 0 w 1935692"/>
              <a:gd name="connsiteY2" fmla="*/ 0 h 8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692" h="801806">
                <a:moveTo>
                  <a:pt x="1935692" y="65233"/>
                </a:moveTo>
                <a:cubicBezTo>
                  <a:pt x="1484683" y="495056"/>
                  <a:pt x="969468" y="812407"/>
                  <a:pt x="646853" y="801535"/>
                </a:cubicBezTo>
                <a:cubicBezTo>
                  <a:pt x="324238" y="790663"/>
                  <a:pt x="67417" y="451567"/>
                  <a:pt x="0" y="0"/>
                </a:cubicBezTo>
              </a:path>
            </a:pathLst>
          </a:cu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54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6CF9-29AB-C348-AAF6-32E50096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70E4-C7E8-3E49-8A8C-66DA5214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F1C4-DA36-824E-9BFE-EA46F12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C40B-22FA-3B48-83A9-7FB5577D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1D38DA-A76B-5746-A8B5-55D76C13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1" y="1788495"/>
            <a:ext cx="1203652" cy="1209133"/>
          </a:xfrm>
          <a:prstGeom prst="rect">
            <a:avLst/>
          </a:prstGeom>
        </p:spPr>
      </p:pic>
      <p:pic>
        <p:nvPicPr>
          <p:cNvPr id="14" name="Picture 13" descr="dhivya-eswaran-231x231.png">
            <a:extLst>
              <a:ext uri="{FF2B5EF4-FFF2-40B4-BE49-F238E27FC236}">
                <a16:creationId xmlns:a16="http://schemas.microsoft.com/office/drawing/2014/main" id="{239B8F50-2DDF-F44F-AFE2-CD5DAA0DF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1" y="3175287"/>
            <a:ext cx="1180447" cy="1209133"/>
          </a:xfrm>
          <a:prstGeom prst="rect">
            <a:avLst/>
          </a:prstGeom>
        </p:spPr>
      </p:pic>
      <p:pic>
        <p:nvPicPr>
          <p:cNvPr id="15" name="Picture 14" descr="vagelis-journal-photo.png">
            <a:extLst>
              <a:ext uri="{FF2B5EF4-FFF2-40B4-BE49-F238E27FC236}">
                <a16:creationId xmlns:a16="http://schemas.microsoft.com/office/drawing/2014/main" id="{FE09650C-FF22-3342-863D-16AF6948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4" y="4562080"/>
            <a:ext cx="988685" cy="1226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9F20F-1239-5344-BC6E-31F0AB14E52A}"/>
              </a:ext>
            </a:extLst>
          </p:cNvPr>
          <p:cNvSpPr txBox="1"/>
          <p:nvPr/>
        </p:nvSpPr>
        <p:spPr>
          <a:xfrm>
            <a:off x="1723681" y="2058244"/>
            <a:ext cx="233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Danai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Koutra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U. Michigan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A3DA6-5D23-5B4C-B03C-8D6470D4CA05}"/>
              </a:ext>
            </a:extLst>
          </p:cNvPr>
          <p:cNvSpPr txBox="1"/>
          <p:nvPr/>
        </p:nvSpPr>
        <p:spPr>
          <a:xfrm>
            <a:off x="1737968" y="3280776"/>
            <a:ext cx="303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ea typeface="ＭＳ Ｐゴシック" charset="-128"/>
                <a:cs typeface="ＭＳ Ｐゴシック" charset="-128"/>
              </a:rPr>
              <a:t>Dhivya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Eswaran</a:t>
            </a: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CMU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5B45A-3CEE-764E-A5FF-E9CCD5120FCF}"/>
              </a:ext>
            </a:extLst>
          </p:cNvPr>
          <p:cNvSpPr txBox="1"/>
          <p:nvPr/>
        </p:nvSpPr>
        <p:spPr>
          <a:xfrm>
            <a:off x="1728057" y="4503309"/>
            <a:ext cx="233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ea typeface="ＭＳ Ｐゴシック" charset="-128"/>
                <a:cs typeface="ＭＳ Ｐゴシック" charset="-128"/>
              </a:rPr>
              <a:t>Vagelis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2800" dirty="0" err="1">
                <a:ea typeface="ＭＳ Ｐゴシック" charset="-128"/>
                <a:cs typeface="ＭＳ Ｐゴシック" charset="-128"/>
              </a:rPr>
              <a:t>Papalexakis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UCR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CC39B-B8B9-BF4E-9209-906DB3990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80" y="1803218"/>
            <a:ext cx="903024" cy="12091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02872D-ABFB-CD48-847E-A6A9772949CB}"/>
              </a:ext>
            </a:extLst>
          </p:cNvPr>
          <p:cNvSpPr txBox="1"/>
          <p:nvPr/>
        </p:nvSpPr>
        <p:spPr>
          <a:xfrm>
            <a:off x="4886325" y="2058243"/>
            <a:ext cx="266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ea typeface="ＭＳ Ｐゴシック" charset="-128"/>
                <a:cs typeface="ＭＳ Ｐゴシック" charset="-128"/>
              </a:rPr>
              <a:t>Namyong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Park</a:t>
            </a: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CMU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E08C9-0898-8E4F-AB17-8C7823D67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214" y="3175287"/>
            <a:ext cx="947955" cy="12506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199F8D-B4D7-CE47-BEE6-1E95E9CE768D}"/>
              </a:ext>
            </a:extLst>
          </p:cNvPr>
          <p:cNvSpPr txBox="1"/>
          <p:nvPr/>
        </p:nvSpPr>
        <p:spPr>
          <a:xfrm>
            <a:off x="4886324" y="3275209"/>
            <a:ext cx="266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Hyun Ah Song</a:t>
            </a: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CMU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D5E5C-FC73-7848-8BC9-E62D09D30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214" y="4562080"/>
            <a:ext cx="925258" cy="12443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E88245-37A3-784F-BA74-C9380B4B3F09}"/>
              </a:ext>
            </a:extLst>
          </p:cNvPr>
          <p:cNvSpPr txBox="1"/>
          <p:nvPr/>
        </p:nvSpPr>
        <p:spPr>
          <a:xfrm>
            <a:off x="4886324" y="4774249"/>
            <a:ext cx="266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ea typeface="ＭＳ Ｐゴシック" charset="-128"/>
                <a:cs typeface="ＭＳ Ｐゴシック" charset="-128"/>
              </a:rPr>
              <a:t>Rakshit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Trivedi</a:t>
            </a:r>
          </a:p>
          <a:p>
            <a:pPr algn="l"/>
            <a:r>
              <a:rPr lang="en-US" sz="2800" dirty="0">
                <a:ea typeface="ＭＳ Ｐゴシック" charset="-128"/>
                <a:cs typeface="ＭＳ Ｐゴシック" charset="-128"/>
              </a:rPr>
              <a:t>George Tech</a:t>
            </a:r>
          </a:p>
        </p:txBody>
      </p:sp>
    </p:spTree>
    <p:extLst>
      <p:ext uri="{BB962C8B-B14F-4D97-AF65-F5344CB8AC3E}">
        <p14:creationId xmlns:p14="http://schemas.microsoft.com/office/powerpoint/2010/main" val="291037191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Danai </a:t>
            </a:r>
            <a:r>
              <a:rPr lang="en-US" dirty="0" err="1"/>
              <a:t>Koutra</a:t>
            </a:r>
            <a:r>
              <a:rPr lang="en-US" dirty="0"/>
              <a:t> and Christos Faloutsos, </a:t>
            </a:r>
            <a:r>
              <a:rPr lang="en-US" i="1" dirty="0">
                <a:hlinkClick r:id="rId2"/>
              </a:rPr>
              <a:t>Individual and Collective Graph Mining: Principles, Algorithms, and Applications</a:t>
            </a:r>
            <a:r>
              <a:rPr lang="en-US" i="1" dirty="0"/>
              <a:t> </a:t>
            </a:r>
            <a:r>
              <a:rPr lang="en-US" dirty="0"/>
              <a:t>October 2017, Morgan Claypool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5693-1D97-1947-992B-E90FCA31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75" y="3986212"/>
            <a:ext cx="1359320" cy="1671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01234-DB78-C34A-9FE4-15524825A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4" y="4217463"/>
            <a:ext cx="1203652" cy="12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12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Deepayan</a:t>
            </a:r>
            <a:r>
              <a:rPr lang="en-US" dirty="0"/>
              <a:t> Chakrabarti and Christos Faloutsos, </a:t>
            </a:r>
            <a:r>
              <a:rPr lang="en-US" i="1" dirty="0">
                <a:hlinkClick r:id="rId2"/>
              </a:rPr>
              <a:t>Graph Mining: Laws, Tools, and Case Studies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Oct. 2012, Morgan Claypool.</a:t>
            </a:r>
            <a:endParaRPr lang="en-US" dirty="0">
              <a:hlinkClick r:id="rId3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 descr="book-gm.jpg">
            <a:extLst>
              <a:ext uri="{FF2B5EF4-FFF2-40B4-BE49-F238E27FC236}">
                <a16:creationId xmlns:a16="http://schemas.microsoft.com/office/drawing/2014/main" id="{AD140A27-F8D5-0840-B6B4-83938306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47" y="3929260"/>
            <a:ext cx="1363453" cy="1693665"/>
          </a:xfrm>
          <a:prstGeom prst="rect">
            <a:avLst/>
          </a:prstGeom>
        </p:spPr>
      </p:pic>
      <p:pic>
        <p:nvPicPr>
          <p:cNvPr id="8" name="Picture 7" descr="deepayface.jpg">
            <a:extLst>
              <a:ext uri="{FF2B5EF4-FFF2-40B4-BE49-F238E27FC236}">
                <a16:creationId xmlns:a16="http://schemas.microsoft.com/office/drawing/2014/main" id="{41202A3F-15D2-9F43-8968-01898E096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999" y="4226817"/>
            <a:ext cx="994477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2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Anomaly detection</a:t>
            </a:r>
          </a:p>
          <a:p>
            <a:r>
              <a:rPr lang="en-US" dirty="0"/>
              <a:t>Leman </a:t>
            </a:r>
            <a:r>
              <a:rPr lang="en-US" dirty="0" err="1"/>
              <a:t>Akoglu</a:t>
            </a:r>
            <a:r>
              <a:rPr lang="en-US" dirty="0"/>
              <a:t>, </a:t>
            </a:r>
            <a:r>
              <a:rPr lang="en-US" dirty="0" err="1"/>
              <a:t>Hanghang</a:t>
            </a:r>
            <a:r>
              <a:rPr lang="en-US" dirty="0"/>
              <a:t> Tong, &amp; Danai </a:t>
            </a:r>
            <a:r>
              <a:rPr lang="en-US" dirty="0" err="1"/>
              <a:t>Koutra</a:t>
            </a:r>
            <a:r>
              <a:rPr lang="en-US" dirty="0"/>
              <a:t>, </a:t>
            </a:r>
            <a:r>
              <a:rPr lang="en-US" i="1" dirty="0">
                <a:hlinkClick r:id="rId2"/>
              </a:rPr>
              <a:t>Graph based anomaly detection and description: a survey</a:t>
            </a:r>
            <a:r>
              <a:rPr lang="en-US" i="1" dirty="0"/>
              <a:t> </a:t>
            </a:r>
            <a:r>
              <a:rPr lang="en-US" dirty="0"/>
              <a:t>Data Mining and Knowledge Discovery (2015) 29: 626.</a:t>
            </a:r>
          </a:p>
          <a:p>
            <a:endParaRPr lang="en-US" dirty="0"/>
          </a:p>
          <a:p>
            <a:r>
              <a:rPr lang="en-US" dirty="0" err="1"/>
              <a:t>Arxiv</a:t>
            </a:r>
            <a:r>
              <a:rPr lang="en-US" dirty="0"/>
              <a:t> version: </a:t>
            </a:r>
            <a:r>
              <a:rPr lang="en-US" dirty="0">
                <a:hlinkClick r:id="rId3"/>
              </a:rPr>
              <a:t>https://arxiv.org/abs/1404.4679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9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– Tensors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Tensor survey</a:t>
            </a:r>
          </a:p>
          <a:p>
            <a:r>
              <a:rPr lang="en-US" dirty="0"/>
              <a:t>Tamara G. </a:t>
            </a:r>
            <a:r>
              <a:rPr lang="en-US" dirty="0" err="1"/>
              <a:t>Kolda</a:t>
            </a:r>
            <a:r>
              <a:rPr lang="en-US" dirty="0"/>
              <a:t> and Brett W. Bader </a:t>
            </a:r>
            <a:r>
              <a:rPr lang="en-US" i="1" dirty="0">
                <a:hlinkClick r:id="rId2"/>
              </a:rPr>
              <a:t>Tensor Decompositions and Applications </a:t>
            </a:r>
            <a:r>
              <a:rPr lang="en-US" dirty="0"/>
              <a:t>SIAM Rev., 51(3), pp 455–500, 2009.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820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 – Tensors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Tensor survey #2</a:t>
            </a:r>
          </a:p>
          <a:p>
            <a:r>
              <a:rPr lang="en-US" dirty="0"/>
              <a:t>Nicholas D. </a:t>
            </a:r>
            <a:r>
              <a:rPr lang="en-US" dirty="0" err="1"/>
              <a:t>Sidiropoulos</a:t>
            </a:r>
            <a:r>
              <a:rPr lang="en-US" i="1" dirty="0"/>
              <a:t>, </a:t>
            </a:r>
            <a:r>
              <a:rPr lang="en-US" dirty="0"/>
              <a:t>Lieven De </a:t>
            </a:r>
            <a:r>
              <a:rPr lang="en-US" dirty="0" err="1"/>
              <a:t>Lathauwer</a:t>
            </a:r>
            <a:r>
              <a:rPr lang="en-US" i="1" dirty="0"/>
              <a:t>,</a:t>
            </a:r>
            <a:r>
              <a:rPr lang="en-US" dirty="0"/>
              <a:t>, Xiao Fu</a:t>
            </a:r>
            <a:r>
              <a:rPr lang="en-US" i="1" dirty="0"/>
              <a:t>,</a:t>
            </a:r>
            <a:r>
              <a:rPr lang="en-US" dirty="0"/>
              <a:t>, </a:t>
            </a:r>
            <a:r>
              <a:rPr lang="en-US" dirty="0" err="1"/>
              <a:t>Kejun</a:t>
            </a:r>
            <a:r>
              <a:rPr lang="en-US" dirty="0"/>
              <a:t> Huang</a:t>
            </a:r>
            <a:r>
              <a:rPr lang="en-US" i="1" dirty="0"/>
              <a:t>, </a:t>
            </a:r>
            <a:r>
              <a:rPr lang="en-US" dirty="0" err="1"/>
              <a:t>Evangelos</a:t>
            </a:r>
            <a:r>
              <a:rPr lang="en-US" dirty="0"/>
              <a:t> E. </a:t>
            </a:r>
            <a:r>
              <a:rPr lang="en-US" dirty="0" err="1"/>
              <a:t>Papalexakis</a:t>
            </a:r>
            <a:r>
              <a:rPr lang="en-US" dirty="0"/>
              <a:t>, and Christos Faloutsos, </a:t>
            </a:r>
            <a:r>
              <a:rPr lang="en-US" i="1" dirty="0">
                <a:hlinkClick r:id="rId2"/>
              </a:rPr>
              <a:t>Tensor Decomposition for Signal Processing and Machine Learning</a:t>
            </a:r>
            <a:r>
              <a:rPr lang="en-US" i="1" dirty="0"/>
              <a:t>, </a:t>
            </a:r>
            <a:r>
              <a:rPr lang="en-US" dirty="0"/>
              <a:t>IEEE TSP, 65(13), July 1,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6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2403-6C52-3A42-9F02-11278047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Over-arching 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D702-573F-8F45-B951-A3FD55A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8801-C025-AA49-B5AF-E2C71040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6275-BD1C-684B-AEFC-55EE4CEC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4" descr="0iterations">
            <a:extLst>
              <a:ext uri="{FF2B5EF4-FFF2-40B4-BE49-F238E27FC236}">
                <a16:creationId xmlns:a16="http://schemas.microsoft.com/office/drawing/2014/main" id="{BEBFA6FC-F6A0-3540-A1B1-01CCF55E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3041" y="1667594"/>
            <a:ext cx="1098341" cy="12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E6FA3-E05A-9D4D-BDD2-31F9ECCABB32}"/>
              </a:ext>
            </a:extLst>
          </p:cNvPr>
          <p:cNvGrpSpPr>
            <a:grpSpLocks noChangeAspect="1"/>
          </p:cNvGrpSpPr>
          <p:nvPr/>
        </p:nvGrpSpPr>
        <p:grpSpPr>
          <a:xfrm>
            <a:off x="6449666" y="1562798"/>
            <a:ext cx="2218543" cy="1349472"/>
            <a:chOff x="518681" y="1956254"/>
            <a:chExt cx="7234490" cy="440052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4635BD-97D8-7E4C-A789-91C21FCBF8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7160E8-3158-B14C-A688-94C4E62516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3C7BD1-9099-534C-80EE-07E8AC23C9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01355F-32F9-A646-A924-6232D97213CE}"/>
                </a:ext>
              </a:extLst>
            </p:cNvPr>
            <p:cNvSpPr txBox="1"/>
            <p:nvPr/>
          </p:nvSpPr>
          <p:spPr>
            <a:xfrm rot="5400000">
              <a:off x="2743110" y="1859854"/>
              <a:ext cx="1122516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0E4C2A-78D9-2541-99C5-13B9175BA141}"/>
                </a:ext>
              </a:extLst>
            </p:cNvPr>
            <p:cNvSpPr txBox="1"/>
            <p:nvPr/>
          </p:nvSpPr>
          <p:spPr>
            <a:xfrm rot="5400000">
              <a:off x="5960808" y="3075483"/>
              <a:ext cx="1122515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F63B40-6236-A14A-910B-8840641196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DFAFE4-2E42-E74D-BAD2-8007FCF6E59A}"/>
                </a:ext>
              </a:extLst>
            </p:cNvPr>
            <p:cNvSpPr txBox="1"/>
            <p:nvPr/>
          </p:nvSpPr>
          <p:spPr>
            <a:xfrm>
              <a:off x="3956551" y="4173764"/>
              <a:ext cx="2483996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2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49BCD1-3887-1240-B6F8-63EFB82EE961}"/>
                </a:ext>
              </a:extLst>
            </p:cNvPr>
            <p:cNvSpPr txBox="1"/>
            <p:nvPr/>
          </p:nvSpPr>
          <p:spPr>
            <a:xfrm>
              <a:off x="1529449" y="3269260"/>
              <a:ext cx="1658089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4A0B59-E680-F546-AA3E-DF48446D3A29}"/>
                </a:ext>
              </a:extLst>
            </p:cNvPr>
            <p:cNvSpPr txBox="1"/>
            <p:nvPr/>
          </p:nvSpPr>
          <p:spPr>
            <a:xfrm>
              <a:off x="3791147" y="2117448"/>
              <a:ext cx="2217402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CB8CAC-95A6-2749-A803-AF6248C3F94A}"/>
                </a:ext>
              </a:extLst>
            </p:cNvPr>
            <p:cNvSpPr txBox="1"/>
            <p:nvPr/>
          </p:nvSpPr>
          <p:spPr>
            <a:xfrm>
              <a:off x="4513340" y="5772090"/>
              <a:ext cx="15042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634352-DC27-F145-AEB9-076429F5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DB70DB-F7E2-AE43-A9D0-1A619F4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43E0C4-1653-B540-B185-9137D49C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4C962F-E8EE-CD45-8D13-661C6978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D546939-C812-0849-8158-D8AFC734ADBA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3E90C4-DB7E-3D40-9F8E-9BC989E7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CBA2F-5ECC-BF4F-95FB-FFD4378E855F}"/>
                </a:ext>
              </a:extLst>
            </p:cNvPr>
            <p:cNvSpPr txBox="1"/>
            <p:nvPr/>
          </p:nvSpPr>
          <p:spPr>
            <a:xfrm rot="5400000">
              <a:off x="2769178" y="4502854"/>
              <a:ext cx="11225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823E15-228F-944E-9D67-3DEE6A3D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AC58FF-2BD1-844E-93D9-71F17F52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C5346A-EDB3-2144-93D1-2440534051EC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F4322B-CFC8-1E45-9D28-7227EAD477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45A65F-46BF-154A-8634-E72E7919E9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383180-DDBE-8A47-BCF2-1191A2069834}"/>
                </a:ext>
              </a:extLst>
            </p:cNvPr>
            <p:cNvSpPr txBox="1"/>
            <p:nvPr/>
          </p:nvSpPr>
          <p:spPr>
            <a:xfrm>
              <a:off x="873339" y="4956398"/>
              <a:ext cx="2259224" cy="903272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2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FFAC0C8-564B-534F-ABCA-D3CE3C1F5EFB}"/>
              </a:ext>
            </a:extLst>
          </p:cNvPr>
          <p:cNvSpPr/>
          <p:nvPr/>
        </p:nvSpPr>
        <p:spPr bwMode="auto">
          <a:xfrm rot="18767390">
            <a:off x="-45987" y="2049567"/>
            <a:ext cx="1543284" cy="433493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Problems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4A9469-0A15-A249-AFBA-16B1BCDFA4C4}"/>
              </a:ext>
            </a:extLst>
          </p:cNvPr>
          <p:cNvSpPr/>
          <p:nvPr/>
        </p:nvSpPr>
        <p:spPr bwMode="auto">
          <a:xfrm rot="18764296">
            <a:off x="-126513" y="4791166"/>
            <a:ext cx="2357288" cy="397959"/>
          </a:xfrm>
          <a:prstGeom prst="roundRect">
            <a:avLst/>
          </a:prstGeom>
          <a:solidFill>
            <a:srgbClr val="4E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(some) solutions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67901C-3BAC-854C-A3C9-B1AF7F139036}"/>
              </a:ext>
            </a:extLst>
          </p:cNvPr>
          <p:cNvGrpSpPr>
            <a:grpSpLocks noChangeAspect="1"/>
          </p:cNvGrpSpPr>
          <p:nvPr/>
        </p:nvGrpSpPr>
        <p:grpSpPr>
          <a:xfrm>
            <a:off x="6712677" y="3661899"/>
            <a:ext cx="1824182" cy="545488"/>
            <a:chOff x="1409700" y="3733135"/>
            <a:chExt cx="7179732" cy="2146965"/>
          </a:xfrm>
        </p:grpSpPr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D177C291-8A35-0B41-B6BB-077C36DD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CEEFF85C-B8C2-1D43-A2A8-BB4EDDCB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C69472DE-D255-334E-B7E7-68590D00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42046CE1-55DE-1344-A83E-D54BF526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24CDFCA8-0F38-394A-BB05-D770BEF5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F41DD7-22BB-6D48-BA06-382371A37E39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37">
              <a:extLst>
                <a:ext uri="{FF2B5EF4-FFF2-40B4-BE49-F238E27FC236}">
                  <a16:creationId xmlns:a16="http://schemas.microsoft.com/office/drawing/2014/main" id="{FD1C7451-A164-1942-B763-065EF581525C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84" name="Rectangle 10">
                <a:extLst>
                  <a:ext uri="{FF2B5EF4-FFF2-40B4-BE49-F238E27FC236}">
                    <a16:creationId xmlns:a16="http://schemas.microsoft.com/office/drawing/2014/main" id="{AF484D3F-5FC4-A74F-A3B1-B8005ED5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1B0DD0A-F3DC-D348-9172-D74A85C0EC8B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A9803F-F386-B74F-BD0B-B9F883D99F06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51D229F-4A90-0E4F-924D-EC6D59234261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7F78DB-F9ED-884A-BDC1-7FAD83AB4C76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97A32D0-627B-2D44-AD04-418F8E341535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C0DCE0-1156-7E4A-A00E-B1BC30C0D7E8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D352A2-9496-8D42-9F36-EB58A548A783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7454EF-2069-A54E-86C8-B44AB493ED82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6" name="Group 38">
              <a:extLst>
                <a:ext uri="{FF2B5EF4-FFF2-40B4-BE49-F238E27FC236}">
                  <a16:creationId xmlns:a16="http://schemas.microsoft.com/office/drawing/2014/main" id="{1A836FB7-A5A7-6F4C-90C8-3B3A5E76247E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82" name="Rectangle 10">
                <a:extLst>
                  <a:ext uri="{FF2B5EF4-FFF2-40B4-BE49-F238E27FC236}">
                    <a16:creationId xmlns:a16="http://schemas.microsoft.com/office/drawing/2014/main" id="{EE38E97A-96D7-0046-BE73-C12719642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086033-157A-0143-B1CA-1088CF9ABF07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A9A4C968-F5EF-574C-9543-96BCDD36C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3E15486-D892-D844-8183-E85A80A1F790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DEAAE0CB-EDDA-8345-A49E-0B979FAB4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FC9E06B-1D5C-4748-8EC6-8256D6DA0745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2">
              <a:extLst>
                <a:ext uri="{FF2B5EF4-FFF2-40B4-BE49-F238E27FC236}">
                  <a16:creationId xmlns:a16="http://schemas.microsoft.com/office/drawing/2014/main" id="{14F33147-8C9F-614E-BEDC-ADD380229FEE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F4936DD-1E78-6543-A2C7-36AC28406909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67793EF-48AE-314B-89A3-27951C6EFDA0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1E4DB-48A2-3947-8E25-D1424DA1910F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4072E13-F502-234A-BC5A-0CB3CBB0ED4D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">
                <a:extLst>
                  <a:ext uri="{FF2B5EF4-FFF2-40B4-BE49-F238E27FC236}">
                    <a16:creationId xmlns:a16="http://schemas.microsoft.com/office/drawing/2014/main" id="{4FB7BDBA-DBA5-484C-96BD-ADBEFE4A0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438F8FC-19F1-4146-A441-B4049287B79B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DD4AC6E-CDA1-7D49-8C6B-6042FF9DF772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AC48865E-FB17-EB41-BFD5-C59FDAB0D8FF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>
                <a:extLst>
                  <a:ext uri="{FF2B5EF4-FFF2-40B4-BE49-F238E27FC236}">
                    <a16:creationId xmlns:a16="http://schemas.microsoft.com/office/drawing/2014/main" id="{32E28711-88D3-B544-89C0-F96B22E18B0D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8FD9262-2905-5D4D-B05A-CB677A4B2EB4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6D3E15-407F-5244-B23F-40E3EB390920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91AFC7F-820A-2B46-AE36-D17BAE1C9B78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D163672-FDF8-504A-A9F1-F6A3AF5105EC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CE72CDB-3F53-B14A-BD65-3ADBD4126EBB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6" name="Picture 4">
            <a:extLst>
              <a:ext uri="{FF2B5EF4-FFF2-40B4-BE49-F238E27FC236}">
                <a16:creationId xmlns:a16="http://schemas.microsoft.com/office/drawing/2014/main" id="{5EEB25B3-0C3F-644E-B7BF-73D3A7D0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72" y="5010281"/>
            <a:ext cx="1559210" cy="11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>
            <a:extLst>
              <a:ext uri="{FF2B5EF4-FFF2-40B4-BE49-F238E27FC236}">
                <a16:creationId xmlns:a16="http://schemas.microsoft.com/office/drawing/2014/main" id="{CD2F96ED-0728-894E-AB59-B1BBBA35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460856"/>
            <a:ext cx="1592532" cy="114765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D93D914-3FE4-7F46-8DFB-1C5A4AA205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5666" y="3512500"/>
            <a:ext cx="584200" cy="584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F275230-040B-3243-9FA0-15842795D5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8366" y="5193513"/>
            <a:ext cx="584200" cy="648361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427810F-309A-5449-ACFB-E4AA99BA9A57}"/>
              </a:ext>
            </a:extLst>
          </p:cNvPr>
          <p:cNvGrpSpPr>
            <a:grpSpLocks noChangeAspect="1"/>
          </p:cNvGrpSpPr>
          <p:nvPr/>
        </p:nvGrpSpPr>
        <p:grpSpPr>
          <a:xfrm>
            <a:off x="5172224" y="5003951"/>
            <a:ext cx="757584" cy="761075"/>
            <a:chOff x="9632623" y="4979801"/>
            <a:chExt cx="897682" cy="90181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E3E6D1C-B599-FE4C-8E79-ECF2E0D32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81000"/>
              <a:ext cx="897682" cy="897682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356D0A7-974F-5D47-9AEB-E9B20B06DE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79801"/>
              <a:ext cx="309357" cy="30935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28DD9A6-15A4-B046-9DCB-59B699BADB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7375" y="5294553"/>
              <a:ext cx="419230" cy="41923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E6BEE5-9A1E-B94A-9114-38FF0AEFF1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2954" y="5720025"/>
              <a:ext cx="156199" cy="15619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9D6EC1-01E0-C94F-A766-F974A176C2F5}"/>
                </a:ext>
              </a:extLst>
            </p:cNvPr>
            <p:cNvCxnSpPr/>
            <p:nvPr/>
          </p:nvCxnSpPr>
          <p:spPr bwMode="auto">
            <a:xfrm>
              <a:off x="9947375" y="4981539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9DFB652-54E0-A646-ABA7-6BBAAAC90792}"/>
                </a:ext>
              </a:extLst>
            </p:cNvPr>
            <p:cNvCxnSpPr/>
            <p:nvPr/>
          </p:nvCxnSpPr>
          <p:spPr bwMode="auto">
            <a:xfrm>
              <a:off x="10372954" y="4982738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A48DCFD-9B04-484A-88A4-DB4267AB6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71409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C457F0-F4FB-1548-83F7-807523BE2F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28682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AEC9072-866D-A44B-9BFF-011BC5FCA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5361" y="4332575"/>
            <a:ext cx="440090" cy="500632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EBD4088-65E9-4D40-87A5-AAD9207BCF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101" y="3239553"/>
            <a:ext cx="8831910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0387E85-0F03-1C48-A2CA-04DE661E1200}"/>
              </a:ext>
            </a:extLst>
          </p:cNvPr>
          <p:cNvCxnSpPr/>
          <p:nvPr/>
        </p:nvCxnSpPr>
        <p:spPr bwMode="auto">
          <a:xfrm>
            <a:off x="6197600" y="1511466"/>
            <a:ext cx="0" cy="43090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F5D372A-2514-B94B-B0BE-E8CB5BC1E6E1}"/>
              </a:ext>
            </a:extLst>
          </p:cNvPr>
          <p:cNvGrpSpPr>
            <a:grpSpLocks noChangeAspect="1"/>
          </p:cNvGrpSpPr>
          <p:nvPr/>
        </p:nvGrpSpPr>
        <p:grpSpPr>
          <a:xfrm>
            <a:off x="6248962" y="5556106"/>
            <a:ext cx="2775878" cy="669465"/>
            <a:chOff x="281852" y="3647840"/>
            <a:chExt cx="8689400" cy="2095644"/>
          </a:xfrm>
        </p:grpSpPr>
        <p:pic>
          <p:nvPicPr>
            <p:cNvPr id="113" name="Picture 2" descr="C:\Users\maraujo\Dropbox\acomp_heavy5star.png">
              <a:extLst>
                <a:ext uri="{FF2B5EF4-FFF2-40B4-BE49-F238E27FC236}">
                  <a16:creationId xmlns:a16="http://schemas.microsoft.com/office/drawing/2014/main" id="{6E078784-1AE5-514E-A96A-98FB57C9D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2" y="3659656"/>
              <a:ext cx="2762684" cy="2072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maraujo\Dropbox\bcomp_heavy5star.png">
              <a:extLst>
                <a:ext uri="{FF2B5EF4-FFF2-40B4-BE49-F238E27FC236}">
                  <a16:creationId xmlns:a16="http://schemas.microsoft.com/office/drawing/2014/main" id="{0474B6AA-A078-044B-9F80-345DD6F4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064" y="3647840"/>
              <a:ext cx="2794191" cy="2095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C:\Users\maraujo\Dropbox\ccomp_1.png">
              <a:extLst>
                <a:ext uri="{FF2B5EF4-FFF2-40B4-BE49-F238E27FC236}">
                  <a16:creationId xmlns:a16="http://schemas.microsoft.com/office/drawing/2014/main" id="{7F6B42B0-F424-B74E-9311-EA83A3181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452" y="3864769"/>
              <a:ext cx="3352800" cy="1866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96DB34-6C45-6144-BB52-D9B104114922}"/>
                </a:ext>
              </a:extLst>
            </p:cNvPr>
            <p:cNvSpPr/>
            <p:nvPr/>
          </p:nvSpPr>
          <p:spPr bwMode="auto">
            <a:xfrm>
              <a:off x="2082800" y="41148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17F4615-D83B-0149-BED2-EA1DCB608D5E}"/>
                </a:ext>
              </a:extLst>
            </p:cNvPr>
            <p:cNvSpPr/>
            <p:nvPr/>
          </p:nvSpPr>
          <p:spPr bwMode="auto">
            <a:xfrm>
              <a:off x="35433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9B51C31-F7DE-DF49-8BE9-681FFBB9B8F9}"/>
                </a:ext>
              </a:extLst>
            </p:cNvPr>
            <p:cNvSpPr/>
            <p:nvPr/>
          </p:nvSpPr>
          <p:spPr bwMode="auto">
            <a:xfrm>
              <a:off x="47879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FC5C4AB-FA10-E841-87EF-D933F13AB97D}"/>
                </a:ext>
              </a:extLst>
            </p:cNvPr>
            <p:cNvSpPr/>
            <p:nvPr/>
          </p:nvSpPr>
          <p:spPr bwMode="auto">
            <a:xfrm>
              <a:off x="49149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47DA964-CA09-1D46-B141-904614AC1A14}"/>
                </a:ext>
              </a:extLst>
            </p:cNvPr>
            <p:cNvSpPr/>
            <p:nvPr/>
          </p:nvSpPr>
          <p:spPr bwMode="auto">
            <a:xfrm>
              <a:off x="4648200" y="41275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717B0D4-1BA0-3648-AB4D-66EED8C5B345}"/>
                </a:ext>
              </a:extLst>
            </p:cNvPr>
            <p:cNvSpPr/>
            <p:nvPr/>
          </p:nvSpPr>
          <p:spPr bwMode="auto">
            <a:xfrm>
              <a:off x="3708400" y="41275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C393458-740C-074E-9DD6-E92E53597A63}"/>
                </a:ext>
              </a:extLst>
            </p:cNvPr>
            <p:cNvSpPr/>
            <p:nvPr/>
          </p:nvSpPr>
          <p:spPr bwMode="auto">
            <a:xfrm>
              <a:off x="6079067" y="4656667"/>
              <a:ext cx="1337733" cy="829733"/>
            </a:xfrm>
            <a:custGeom>
              <a:avLst/>
              <a:gdLst>
                <a:gd name="connsiteX0" fmla="*/ 0 w 1337733"/>
                <a:gd name="connsiteY0" fmla="*/ 812800 h 829733"/>
                <a:gd name="connsiteX1" fmla="*/ 440266 w 1337733"/>
                <a:gd name="connsiteY1" fmla="*/ 118533 h 829733"/>
                <a:gd name="connsiteX2" fmla="*/ 711200 w 1337733"/>
                <a:gd name="connsiteY2" fmla="*/ 0 h 829733"/>
                <a:gd name="connsiteX3" fmla="*/ 1066800 w 1337733"/>
                <a:gd name="connsiteY3" fmla="*/ 84666 h 829733"/>
                <a:gd name="connsiteX4" fmla="*/ 1337733 w 1337733"/>
                <a:gd name="connsiteY4" fmla="*/ 829733 h 829733"/>
                <a:gd name="connsiteX5" fmla="*/ 1337733 w 1337733"/>
                <a:gd name="connsiteY5" fmla="*/ 829733 h 8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3" h="829733">
                  <a:moveTo>
                    <a:pt x="0" y="812800"/>
                  </a:moveTo>
                  <a:lnTo>
                    <a:pt x="440266" y="118533"/>
                  </a:lnTo>
                  <a:lnTo>
                    <a:pt x="711200" y="0"/>
                  </a:lnTo>
                  <a:lnTo>
                    <a:pt x="1066800" y="84666"/>
                  </a:lnTo>
                  <a:lnTo>
                    <a:pt x="1337733" y="829733"/>
                  </a:lnTo>
                  <a:lnTo>
                    <a:pt x="1337733" y="829733"/>
                  </a:lnTo>
                </a:path>
              </a:pathLst>
            </a:cu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3" name="Picture 122" descr="godfather.jpg">
            <a:extLst>
              <a:ext uri="{FF2B5EF4-FFF2-40B4-BE49-F238E27FC236}">
                <a16:creationId xmlns:a16="http://schemas.microsoft.com/office/drawing/2014/main" id="{BD61DDF7-3BB5-4645-AF21-F3E6546D5B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7995" y="4896657"/>
            <a:ext cx="453519" cy="6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2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2403-6C52-3A42-9F02-11278047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D702-573F-8F45-B951-A3FD55A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8801-C025-AA49-B5AF-E2C71040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6275-BD1C-684B-AEFC-55EE4CEC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3" name="Picture 4" descr="0iterations">
            <a:extLst>
              <a:ext uri="{FF2B5EF4-FFF2-40B4-BE49-F238E27FC236}">
                <a16:creationId xmlns:a16="http://schemas.microsoft.com/office/drawing/2014/main" id="{BEBFA6FC-F6A0-3540-A1B1-01CCF55E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3041" y="1667594"/>
            <a:ext cx="1098341" cy="12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E6FA3-E05A-9D4D-BDD2-31F9ECCABB32}"/>
              </a:ext>
            </a:extLst>
          </p:cNvPr>
          <p:cNvGrpSpPr>
            <a:grpSpLocks noChangeAspect="1"/>
          </p:cNvGrpSpPr>
          <p:nvPr/>
        </p:nvGrpSpPr>
        <p:grpSpPr>
          <a:xfrm>
            <a:off x="6449666" y="1562798"/>
            <a:ext cx="2218543" cy="1349472"/>
            <a:chOff x="518681" y="1956254"/>
            <a:chExt cx="7234490" cy="440052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4635BD-97D8-7E4C-A789-91C21FCBF8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7160E8-3158-B14C-A688-94C4E62516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3C7BD1-9099-534C-80EE-07E8AC23C9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01355F-32F9-A646-A924-6232D97213CE}"/>
                </a:ext>
              </a:extLst>
            </p:cNvPr>
            <p:cNvSpPr txBox="1"/>
            <p:nvPr/>
          </p:nvSpPr>
          <p:spPr>
            <a:xfrm rot="5400000">
              <a:off x="2743110" y="1859854"/>
              <a:ext cx="1122516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0E4C2A-78D9-2541-99C5-13B9175BA141}"/>
                </a:ext>
              </a:extLst>
            </p:cNvPr>
            <p:cNvSpPr txBox="1"/>
            <p:nvPr/>
          </p:nvSpPr>
          <p:spPr>
            <a:xfrm rot="5400000">
              <a:off x="5960808" y="3075483"/>
              <a:ext cx="1122515" cy="246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F63B40-6236-A14A-910B-8840641196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DFAFE4-2E42-E74D-BAD2-8007FCF6E59A}"/>
                </a:ext>
              </a:extLst>
            </p:cNvPr>
            <p:cNvSpPr txBox="1"/>
            <p:nvPr/>
          </p:nvSpPr>
          <p:spPr>
            <a:xfrm>
              <a:off x="3956551" y="4173764"/>
              <a:ext cx="2483996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2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49BCD1-3887-1240-B6F8-63EFB82EE961}"/>
                </a:ext>
              </a:extLst>
            </p:cNvPr>
            <p:cNvSpPr txBox="1"/>
            <p:nvPr/>
          </p:nvSpPr>
          <p:spPr>
            <a:xfrm>
              <a:off x="1529449" y="3269260"/>
              <a:ext cx="1658089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4A0B59-E680-F546-AA3E-DF48446D3A29}"/>
                </a:ext>
              </a:extLst>
            </p:cNvPr>
            <p:cNvSpPr txBox="1"/>
            <p:nvPr/>
          </p:nvSpPr>
          <p:spPr>
            <a:xfrm>
              <a:off x="3791147" y="2117448"/>
              <a:ext cx="2217402" cy="903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CB8CAC-95A6-2749-A803-AF6248C3F94A}"/>
                </a:ext>
              </a:extLst>
            </p:cNvPr>
            <p:cNvSpPr txBox="1"/>
            <p:nvPr/>
          </p:nvSpPr>
          <p:spPr>
            <a:xfrm>
              <a:off x="4513340" y="5772090"/>
              <a:ext cx="15042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634352-DC27-F145-AEB9-076429F5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DB70DB-F7E2-AE43-A9D0-1A619F4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43E0C4-1653-B540-B185-9137D49C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4C962F-E8EE-CD45-8D13-661C6978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D546939-C812-0849-8158-D8AFC734ADBA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3E90C4-DB7E-3D40-9F8E-9BC989E7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CBA2F-5ECC-BF4F-95FB-FFD4378E855F}"/>
                </a:ext>
              </a:extLst>
            </p:cNvPr>
            <p:cNvSpPr txBox="1"/>
            <p:nvPr/>
          </p:nvSpPr>
          <p:spPr>
            <a:xfrm rot="5400000">
              <a:off x="2769178" y="4502854"/>
              <a:ext cx="11225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823E15-228F-944E-9D67-3DEE6A3D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AC58FF-2BD1-844E-93D9-71F17F52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C5346A-EDB3-2144-93D1-2440534051EC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F4322B-CFC8-1E45-9D28-7227EAD477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45A65F-46BF-154A-8634-E72E7919E9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383180-DDBE-8A47-BCF2-1191A2069834}"/>
                </a:ext>
              </a:extLst>
            </p:cNvPr>
            <p:cNvSpPr txBox="1"/>
            <p:nvPr/>
          </p:nvSpPr>
          <p:spPr>
            <a:xfrm>
              <a:off x="873339" y="4956398"/>
              <a:ext cx="2259224" cy="903272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2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FFAC0C8-564B-534F-ABCA-D3CE3C1F5EFB}"/>
              </a:ext>
            </a:extLst>
          </p:cNvPr>
          <p:cNvSpPr/>
          <p:nvPr/>
        </p:nvSpPr>
        <p:spPr bwMode="auto">
          <a:xfrm rot="18767390">
            <a:off x="-45987" y="2049567"/>
            <a:ext cx="1543284" cy="433493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Problems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4A9469-0A15-A249-AFBA-16B1BCDFA4C4}"/>
              </a:ext>
            </a:extLst>
          </p:cNvPr>
          <p:cNvSpPr/>
          <p:nvPr/>
        </p:nvSpPr>
        <p:spPr bwMode="auto">
          <a:xfrm rot="18764296">
            <a:off x="-126513" y="4791166"/>
            <a:ext cx="2357288" cy="397959"/>
          </a:xfrm>
          <a:prstGeom prst="roundRect">
            <a:avLst/>
          </a:prstGeom>
          <a:solidFill>
            <a:srgbClr val="4E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(some) solutions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67901C-3BAC-854C-A3C9-B1AF7F139036}"/>
              </a:ext>
            </a:extLst>
          </p:cNvPr>
          <p:cNvGrpSpPr>
            <a:grpSpLocks noChangeAspect="1"/>
          </p:cNvGrpSpPr>
          <p:nvPr/>
        </p:nvGrpSpPr>
        <p:grpSpPr>
          <a:xfrm>
            <a:off x="6712677" y="3661899"/>
            <a:ext cx="1824182" cy="545488"/>
            <a:chOff x="1409700" y="3733135"/>
            <a:chExt cx="7179732" cy="2146965"/>
          </a:xfrm>
        </p:grpSpPr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D177C291-8A35-0B41-B6BB-077C36DD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CEEFF85C-B8C2-1D43-A2A8-BB4EDDCB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C69472DE-D255-334E-B7E7-68590D00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42046CE1-55DE-1344-A83E-D54BF526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24CDFCA8-0F38-394A-BB05-D770BEF5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F41DD7-22BB-6D48-BA06-382371A37E39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37">
              <a:extLst>
                <a:ext uri="{FF2B5EF4-FFF2-40B4-BE49-F238E27FC236}">
                  <a16:creationId xmlns:a16="http://schemas.microsoft.com/office/drawing/2014/main" id="{FD1C7451-A164-1942-B763-065EF581525C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84" name="Rectangle 10">
                <a:extLst>
                  <a:ext uri="{FF2B5EF4-FFF2-40B4-BE49-F238E27FC236}">
                    <a16:creationId xmlns:a16="http://schemas.microsoft.com/office/drawing/2014/main" id="{AF484D3F-5FC4-A74F-A3B1-B8005ED5B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1B0DD0A-F3DC-D348-9172-D74A85C0EC8B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A9803F-F386-B74F-BD0B-B9F883D99F06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51D229F-4A90-0E4F-924D-EC6D59234261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7F78DB-F9ED-884A-BDC1-7FAD83AB4C76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97A32D0-627B-2D44-AD04-418F8E341535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C0DCE0-1156-7E4A-A00E-B1BC30C0D7E8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D352A2-9496-8D42-9F36-EB58A548A783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7454EF-2069-A54E-86C8-B44AB493ED82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6" name="Group 38">
              <a:extLst>
                <a:ext uri="{FF2B5EF4-FFF2-40B4-BE49-F238E27FC236}">
                  <a16:creationId xmlns:a16="http://schemas.microsoft.com/office/drawing/2014/main" id="{1A836FB7-A5A7-6F4C-90C8-3B3A5E76247E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82" name="Rectangle 10">
                <a:extLst>
                  <a:ext uri="{FF2B5EF4-FFF2-40B4-BE49-F238E27FC236}">
                    <a16:creationId xmlns:a16="http://schemas.microsoft.com/office/drawing/2014/main" id="{EE38E97A-96D7-0046-BE73-C12719642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086033-157A-0143-B1CA-1088CF9ABF07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A9A4C968-F5EF-574C-9543-96BCDD36C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3E15486-D892-D844-8183-E85A80A1F790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DEAAE0CB-EDDA-8345-A49E-0B979FAB4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FC9E06B-1D5C-4748-8EC6-8256D6DA0745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2">
              <a:extLst>
                <a:ext uri="{FF2B5EF4-FFF2-40B4-BE49-F238E27FC236}">
                  <a16:creationId xmlns:a16="http://schemas.microsoft.com/office/drawing/2014/main" id="{14F33147-8C9F-614E-BEDC-ADD380229FEE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F4936DD-1E78-6543-A2C7-36AC28406909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67793EF-48AE-314B-89A3-27951C6EFDA0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11E4DB-48A2-3947-8E25-D1424DA1910F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4072E13-F502-234A-BC5A-0CB3CBB0ED4D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">
                <a:extLst>
                  <a:ext uri="{FF2B5EF4-FFF2-40B4-BE49-F238E27FC236}">
                    <a16:creationId xmlns:a16="http://schemas.microsoft.com/office/drawing/2014/main" id="{4FB7BDBA-DBA5-484C-96BD-ADBEFE4A0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438F8FC-19F1-4146-A441-B4049287B79B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DD4AC6E-CDA1-7D49-8C6B-6042FF9DF772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AC48865E-FB17-EB41-BFD5-C59FDAB0D8FF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>
                <a:extLst>
                  <a:ext uri="{FF2B5EF4-FFF2-40B4-BE49-F238E27FC236}">
                    <a16:creationId xmlns:a16="http://schemas.microsoft.com/office/drawing/2014/main" id="{32E28711-88D3-B544-89C0-F96B22E18B0D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8FD9262-2905-5D4D-B05A-CB677A4B2EB4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6D3E15-407F-5244-B23F-40E3EB390920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91AFC7F-820A-2B46-AE36-D17BAE1C9B78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D163672-FDF8-504A-A9F1-F6A3AF5105EC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CE72CDB-3F53-B14A-BD65-3ADBD4126EBB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6" name="Picture 4">
            <a:extLst>
              <a:ext uri="{FF2B5EF4-FFF2-40B4-BE49-F238E27FC236}">
                <a16:creationId xmlns:a16="http://schemas.microsoft.com/office/drawing/2014/main" id="{5EEB25B3-0C3F-644E-B7BF-73D3A7D0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72" y="4710239"/>
            <a:ext cx="1559210" cy="11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>
            <a:extLst>
              <a:ext uri="{FF2B5EF4-FFF2-40B4-BE49-F238E27FC236}">
                <a16:creationId xmlns:a16="http://schemas.microsoft.com/office/drawing/2014/main" id="{CD2F96ED-0728-894E-AB59-B1BBBA35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460856"/>
            <a:ext cx="1592532" cy="114765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D93D914-3FE4-7F46-8DFB-1C5A4AA205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5666" y="3512500"/>
            <a:ext cx="584200" cy="584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F275230-040B-3243-9FA0-15842795D5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8366" y="4922047"/>
            <a:ext cx="584200" cy="648361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427810F-309A-5449-ACFB-E4AA99BA9A57}"/>
              </a:ext>
            </a:extLst>
          </p:cNvPr>
          <p:cNvGrpSpPr>
            <a:grpSpLocks noChangeAspect="1"/>
          </p:cNvGrpSpPr>
          <p:nvPr/>
        </p:nvGrpSpPr>
        <p:grpSpPr>
          <a:xfrm>
            <a:off x="5172224" y="4875361"/>
            <a:ext cx="757584" cy="761075"/>
            <a:chOff x="9632623" y="4979801"/>
            <a:chExt cx="897682" cy="90181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E3E6D1C-B599-FE4C-8E79-ECF2E0D32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81000"/>
              <a:ext cx="897682" cy="897682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356D0A7-974F-5D47-9AEB-E9B20B06DE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79801"/>
              <a:ext cx="309357" cy="30935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28DD9A6-15A4-B046-9DCB-59B699BADB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7375" y="5294553"/>
              <a:ext cx="419230" cy="41923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E6BEE5-9A1E-B94A-9114-38FF0AEFF1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2954" y="5720025"/>
              <a:ext cx="156199" cy="15619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9D6EC1-01E0-C94F-A766-F974A176C2F5}"/>
                </a:ext>
              </a:extLst>
            </p:cNvPr>
            <p:cNvCxnSpPr/>
            <p:nvPr/>
          </p:nvCxnSpPr>
          <p:spPr bwMode="auto">
            <a:xfrm>
              <a:off x="9947375" y="4981539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9DFB652-54E0-A646-ABA7-6BBAAAC90792}"/>
                </a:ext>
              </a:extLst>
            </p:cNvPr>
            <p:cNvCxnSpPr/>
            <p:nvPr/>
          </p:nvCxnSpPr>
          <p:spPr bwMode="auto">
            <a:xfrm>
              <a:off x="10372954" y="4982738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A48DCFD-9B04-484A-88A4-DB4267AB6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71409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C457F0-F4FB-1548-83F7-807523BE2F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28682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AEC9072-866D-A44B-9BFF-011BC5FCA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5361" y="4332575"/>
            <a:ext cx="440090" cy="500632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EBD4088-65E9-4D40-87A5-AAD9207BCF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101" y="3239553"/>
            <a:ext cx="8831910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0387E85-0F03-1C48-A2CA-04DE661E1200}"/>
              </a:ext>
            </a:extLst>
          </p:cNvPr>
          <p:cNvCxnSpPr/>
          <p:nvPr/>
        </p:nvCxnSpPr>
        <p:spPr bwMode="auto">
          <a:xfrm>
            <a:off x="6197600" y="1511466"/>
            <a:ext cx="0" cy="43090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F5D372A-2514-B94B-B0BE-E8CB5BC1E6E1}"/>
              </a:ext>
            </a:extLst>
          </p:cNvPr>
          <p:cNvGrpSpPr>
            <a:grpSpLocks noChangeAspect="1"/>
          </p:cNvGrpSpPr>
          <p:nvPr/>
        </p:nvGrpSpPr>
        <p:grpSpPr>
          <a:xfrm>
            <a:off x="6248962" y="5298926"/>
            <a:ext cx="2775878" cy="669465"/>
            <a:chOff x="281852" y="3647840"/>
            <a:chExt cx="8689400" cy="2095644"/>
          </a:xfrm>
        </p:grpSpPr>
        <p:pic>
          <p:nvPicPr>
            <p:cNvPr id="113" name="Picture 2" descr="C:\Users\maraujo\Dropbox\acomp_heavy5star.png">
              <a:extLst>
                <a:ext uri="{FF2B5EF4-FFF2-40B4-BE49-F238E27FC236}">
                  <a16:creationId xmlns:a16="http://schemas.microsoft.com/office/drawing/2014/main" id="{6E078784-1AE5-514E-A96A-98FB57C9D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2" y="3659656"/>
              <a:ext cx="2762684" cy="2072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maraujo\Dropbox\bcomp_heavy5star.png">
              <a:extLst>
                <a:ext uri="{FF2B5EF4-FFF2-40B4-BE49-F238E27FC236}">
                  <a16:creationId xmlns:a16="http://schemas.microsoft.com/office/drawing/2014/main" id="{0474B6AA-A078-044B-9F80-345DD6F4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064" y="3647840"/>
              <a:ext cx="2794191" cy="2095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C:\Users\maraujo\Dropbox\ccomp_1.png">
              <a:extLst>
                <a:ext uri="{FF2B5EF4-FFF2-40B4-BE49-F238E27FC236}">
                  <a16:creationId xmlns:a16="http://schemas.microsoft.com/office/drawing/2014/main" id="{7F6B42B0-F424-B74E-9311-EA83A3181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452" y="3864769"/>
              <a:ext cx="3352800" cy="1866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96DB34-6C45-6144-BB52-D9B104114922}"/>
                </a:ext>
              </a:extLst>
            </p:cNvPr>
            <p:cNvSpPr/>
            <p:nvPr/>
          </p:nvSpPr>
          <p:spPr bwMode="auto">
            <a:xfrm>
              <a:off x="2082800" y="41148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17F4615-D83B-0149-BED2-EA1DCB608D5E}"/>
                </a:ext>
              </a:extLst>
            </p:cNvPr>
            <p:cNvSpPr/>
            <p:nvPr/>
          </p:nvSpPr>
          <p:spPr bwMode="auto">
            <a:xfrm>
              <a:off x="35433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9B51C31-F7DE-DF49-8BE9-681FFBB9B8F9}"/>
                </a:ext>
              </a:extLst>
            </p:cNvPr>
            <p:cNvSpPr/>
            <p:nvPr/>
          </p:nvSpPr>
          <p:spPr bwMode="auto">
            <a:xfrm>
              <a:off x="47879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FC5C4AB-FA10-E841-87EF-D933F13AB97D}"/>
                </a:ext>
              </a:extLst>
            </p:cNvPr>
            <p:cNvSpPr/>
            <p:nvPr/>
          </p:nvSpPr>
          <p:spPr bwMode="auto">
            <a:xfrm>
              <a:off x="4914900" y="41402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47DA964-CA09-1D46-B141-904614AC1A14}"/>
                </a:ext>
              </a:extLst>
            </p:cNvPr>
            <p:cNvSpPr/>
            <p:nvPr/>
          </p:nvSpPr>
          <p:spPr bwMode="auto">
            <a:xfrm>
              <a:off x="4648200" y="41275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717B0D4-1BA0-3648-AB4D-66EED8C5B345}"/>
                </a:ext>
              </a:extLst>
            </p:cNvPr>
            <p:cNvSpPr/>
            <p:nvPr/>
          </p:nvSpPr>
          <p:spPr bwMode="auto">
            <a:xfrm>
              <a:off x="3708400" y="4127500"/>
              <a:ext cx="58419" cy="1130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C393458-740C-074E-9DD6-E92E53597A63}"/>
                </a:ext>
              </a:extLst>
            </p:cNvPr>
            <p:cNvSpPr/>
            <p:nvPr/>
          </p:nvSpPr>
          <p:spPr bwMode="auto">
            <a:xfrm>
              <a:off x="6079067" y="4656667"/>
              <a:ext cx="1337733" cy="829733"/>
            </a:xfrm>
            <a:custGeom>
              <a:avLst/>
              <a:gdLst>
                <a:gd name="connsiteX0" fmla="*/ 0 w 1337733"/>
                <a:gd name="connsiteY0" fmla="*/ 812800 h 829733"/>
                <a:gd name="connsiteX1" fmla="*/ 440266 w 1337733"/>
                <a:gd name="connsiteY1" fmla="*/ 118533 h 829733"/>
                <a:gd name="connsiteX2" fmla="*/ 711200 w 1337733"/>
                <a:gd name="connsiteY2" fmla="*/ 0 h 829733"/>
                <a:gd name="connsiteX3" fmla="*/ 1066800 w 1337733"/>
                <a:gd name="connsiteY3" fmla="*/ 84666 h 829733"/>
                <a:gd name="connsiteX4" fmla="*/ 1337733 w 1337733"/>
                <a:gd name="connsiteY4" fmla="*/ 829733 h 829733"/>
                <a:gd name="connsiteX5" fmla="*/ 1337733 w 1337733"/>
                <a:gd name="connsiteY5" fmla="*/ 829733 h 8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3" h="829733">
                  <a:moveTo>
                    <a:pt x="0" y="812800"/>
                  </a:moveTo>
                  <a:lnTo>
                    <a:pt x="440266" y="118533"/>
                  </a:lnTo>
                  <a:lnTo>
                    <a:pt x="711200" y="0"/>
                  </a:lnTo>
                  <a:lnTo>
                    <a:pt x="1066800" y="84666"/>
                  </a:lnTo>
                  <a:lnTo>
                    <a:pt x="1337733" y="829733"/>
                  </a:lnTo>
                  <a:lnTo>
                    <a:pt x="1337733" y="829733"/>
                  </a:lnTo>
                </a:path>
              </a:pathLst>
            </a:cu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3" name="Picture 122" descr="godfather.jpg">
            <a:extLst>
              <a:ext uri="{FF2B5EF4-FFF2-40B4-BE49-F238E27FC236}">
                <a16:creationId xmlns:a16="http://schemas.microsoft.com/office/drawing/2014/main" id="{BD61DDF7-3BB5-4645-AF21-F3E6546D5B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7995" y="4639477"/>
            <a:ext cx="453519" cy="66781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9054E5E-EA23-1341-A869-4062407EC6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7744" y="2272428"/>
            <a:ext cx="742071" cy="63043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9B435D1-197A-434E-A47E-BBCE2FFB8F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52205" y="5269581"/>
            <a:ext cx="504607" cy="4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22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03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432903"/>
            <a:ext cx="1194619" cy="1014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2ACE6-E7FC-5840-A7F9-C1F944ACFA94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2" name="Picture 4" descr="0iterations">
              <a:extLst>
                <a:ext uri="{FF2B5EF4-FFF2-40B4-BE49-F238E27FC236}">
                  <a16:creationId xmlns:a16="http://schemas.microsoft.com/office/drawing/2014/main" id="{AC503A7F-5941-9144-BD90-9AC9833E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B7688-4152-2042-AF3F-0DB9AF58CB77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E08F3-7EDC-6849-A55A-2E2D86B04A6F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24D468-5EAD-314B-AE7F-55C74F55DE4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108915-B541-5641-8321-01AC80BF43F2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35E102-9072-944E-A539-357BEBFAFD69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C92A27-E347-B84C-BDB0-178B4A4F48EC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434C5A6-665F-8E4F-9A45-75045AED3FF5}"/>
                  </a:ext>
                </a:extLst>
              </p:cNvPr>
              <p:cNvCxnSpPr>
                <a:stCxn id="34" idx="7"/>
                <a:endCxn id="36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C01BE1-176D-6948-94D4-0F6445393CA3}"/>
                  </a:ext>
                </a:extLst>
              </p:cNvPr>
              <p:cNvCxnSpPr>
                <a:stCxn id="34" idx="5"/>
                <a:endCxn id="38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C188F2-9412-DB46-B78A-57502AD36E72}"/>
                  </a:ext>
                </a:extLst>
              </p:cNvPr>
              <p:cNvCxnSpPr>
                <a:stCxn id="34" idx="3"/>
                <a:endCxn id="37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D66EAB-5E27-B044-96B8-4EBB63CBE909}"/>
                  </a:ext>
                </a:extLst>
              </p:cNvPr>
              <p:cNvCxnSpPr>
                <a:stCxn id="34" idx="1"/>
                <a:endCxn id="35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6A2FC-804F-0A4C-92CE-D02453AE85FD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0AEF1C-7B2E-E74D-83F8-EB8184348D7E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61BFE-26A9-A647-BD5B-AA02C5A19466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E03516-1870-5042-9DA7-1366E94721A2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EE266B-D40A-E649-A230-CEEA7CA556A1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5B4E3D-9192-2E40-A9C1-DA6203220073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0C9B5D-0E92-E04F-A4D3-BF93C6C58111}"/>
                  </a:ext>
                </a:extLst>
              </p:cNvPr>
              <p:cNvCxnSpPr>
                <a:cxnSpLocks/>
                <a:stCxn id="19" idx="6"/>
                <a:endCxn id="21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EF1E3C-0406-CB49-8889-0091BA5364D5}"/>
                  </a:ext>
                </a:extLst>
              </p:cNvPr>
              <p:cNvCxnSpPr>
                <a:stCxn id="19" idx="5"/>
                <a:endCxn id="23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EA1793-F5D3-9340-B62E-BFEEC408C97B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89F0CF-A15C-5A4F-829A-7E842BA90819}"/>
                  </a:ext>
                </a:extLst>
              </p:cNvPr>
              <p:cNvCxnSpPr>
                <a:cxnSpLocks/>
                <a:stCxn id="19" idx="1"/>
                <a:endCxn id="20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518642-C8AF-574E-B82F-4DE2B7A2F47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0F8055-82AF-A34A-ABB6-FBF24DE2B510}"/>
                  </a:ext>
                </a:extLst>
              </p:cNvPr>
              <p:cNvCxnSpPr>
                <a:stCxn id="21" idx="4"/>
                <a:endCxn id="23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D31CE8-CB34-5248-9D6E-FB0EBBC01345}"/>
                  </a:ext>
                </a:extLst>
              </p:cNvPr>
              <p:cNvCxnSpPr>
                <a:stCxn id="22" idx="6"/>
                <a:endCxn id="23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7AA1649-E604-FA40-8E7C-51BD4BF1ED57}"/>
                  </a:ext>
                </a:extLst>
              </p:cNvPr>
              <p:cNvCxnSpPr>
                <a:stCxn id="20" idx="4"/>
                <a:endCxn id="22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DF6BE8-108F-604D-9307-4AAEB36C7AD5}"/>
                  </a:ext>
                </a:extLst>
              </p:cNvPr>
              <p:cNvCxnSpPr>
                <a:stCxn id="20" idx="5"/>
                <a:endCxn id="23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95B3D9-D961-D144-9A06-1B11FD33280C}"/>
                  </a:ext>
                </a:extLst>
              </p:cNvPr>
              <p:cNvCxnSpPr>
                <a:stCxn id="21" idx="4"/>
                <a:endCxn id="22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7705B8-7455-8A4C-B033-5722D5E01965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B2C04-3E86-9445-8E9F-CE3352DE545E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8282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11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3172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KDD,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4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13116</TotalTime>
  <Words>1531</Words>
  <Application>Microsoft Macintosh PowerPoint</Application>
  <PresentationFormat>On-screen Show (4:3)</PresentationFormat>
  <Paragraphs>497</Paragraphs>
  <Slides>40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1</vt:i4>
      </vt:variant>
    </vt:vector>
  </HeadingPairs>
  <TitlesOfParts>
    <vt:vector size="46" baseType="lpstr">
      <vt:lpstr>ＭＳ Ｐゴシック</vt:lpstr>
      <vt:lpstr>Apple Chancery</vt:lpstr>
      <vt:lpstr>Arial</vt:lpstr>
      <vt:lpstr>Times New Roman</vt:lpstr>
      <vt:lpstr>template</vt:lpstr>
      <vt:lpstr>Graph and Tensor Mining for fun and profit</vt:lpstr>
      <vt:lpstr>Roadmap</vt:lpstr>
      <vt:lpstr>Over-arching conclusion</vt:lpstr>
      <vt:lpstr>Over-arching conclusion</vt:lpstr>
      <vt:lpstr>Roadmap</vt:lpstr>
      <vt:lpstr>Problem definition</vt:lpstr>
      <vt:lpstr>Short answer(s)</vt:lpstr>
      <vt:lpstr>Short answer(s)</vt:lpstr>
      <vt:lpstr>Roadmap</vt:lpstr>
      <vt:lpstr>Node importance - Motivation:</vt:lpstr>
      <vt:lpstr>Node importance - Motivation:</vt:lpstr>
      <vt:lpstr>Roadmap</vt:lpstr>
      <vt:lpstr>Problem Definition</vt:lpstr>
      <vt:lpstr>Short answer</vt:lpstr>
      <vt:lpstr>Roadmap</vt:lpstr>
      <vt:lpstr>Problem</vt:lpstr>
      <vt:lpstr>Solution</vt:lpstr>
      <vt:lpstr>Roadmap</vt:lpstr>
      <vt:lpstr>Problem</vt:lpstr>
      <vt:lpstr>Short answer:</vt:lpstr>
      <vt:lpstr>Roadmap</vt:lpstr>
      <vt:lpstr>Problem dfn</vt:lpstr>
      <vt:lpstr>Recipe(s)</vt:lpstr>
      <vt:lpstr>Roadmap</vt:lpstr>
      <vt:lpstr>P2.2: Problem: embedding</vt:lpstr>
      <vt:lpstr>Short answer</vt:lpstr>
      <vt:lpstr>Roadmap</vt:lpstr>
      <vt:lpstr>Problem Definition</vt:lpstr>
      <vt:lpstr>Conclusion/Short answer</vt:lpstr>
      <vt:lpstr>Roadmap</vt:lpstr>
      <vt:lpstr>Future work – F1</vt:lpstr>
      <vt:lpstr>Future work – F2</vt:lpstr>
      <vt:lpstr>Future work – F2</vt:lpstr>
      <vt:lpstr>Thanks to</vt:lpstr>
      <vt:lpstr>P1 – Graphs - More references</vt:lpstr>
      <vt:lpstr>P1 – Graphs - More references</vt:lpstr>
      <vt:lpstr>P1 – Graphs - More references</vt:lpstr>
      <vt:lpstr>P2 – Tensors - More references</vt:lpstr>
      <vt:lpstr>P2 – Tensors - More references</vt:lpstr>
      <vt:lpstr>THANK YOU!</vt:lpstr>
      <vt:lpstr>short version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2014</cp:revision>
  <cp:lastPrinted>2018-04-30T08:06:40Z</cp:lastPrinted>
  <dcterms:created xsi:type="dcterms:W3CDTF">2017-06-21T14:41:11Z</dcterms:created>
  <dcterms:modified xsi:type="dcterms:W3CDTF">2018-08-19T04:44:19Z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