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1334" r:id="rId2"/>
    <p:sldId id="3191" r:id="rId3"/>
    <p:sldId id="3144" r:id="rId4"/>
    <p:sldId id="3230" r:id="rId5"/>
    <p:sldId id="3232" r:id="rId6"/>
    <p:sldId id="3233" r:id="rId7"/>
    <p:sldId id="3239" r:id="rId8"/>
    <p:sldId id="3240" r:id="rId9"/>
    <p:sldId id="3241" r:id="rId10"/>
    <p:sldId id="3243" r:id="rId11"/>
    <p:sldId id="3242" r:id="rId12"/>
    <p:sldId id="3244" r:id="rId13"/>
    <p:sldId id="3245" r:id="rId14"/>
    <p:sldId id="3153" r:id="rId15"/>
    <p:sldId id="3246" r:id="rId16"/>
    <p:sldId id="3247" r:id="rId17"/>
    <p:sldId id="3248" r:id="rId18"/>
    <p:sldId id="3249" r:id="rId19"/>
    <p:sldId id="3205" r:id="rId20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/>
    <p:restoredTop sz="91327" autoAdjust="0"/>
  </p:normalViewPr>
  <p:slideViewPr>
    <p:cSldViewPr snapToGrid="0" showGuides="1">
      <p:cViewPr varScale="1">
        <p:scale>
          <a:sx n="88" d="100"/>
          <a:sy n="88" d="100"/>
        </p:scale>
        <p:origin x="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Edge-based inference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Path-based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947759" y="468794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84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Path-Based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1BEC22-E1C9-5441-8173-340B74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356601" cy="4277859"/>
          </a:xfrm>
        </p:spPr>
        <p:txBody>
          <a:bodyPr/>
          <a:lstStyle/>
          <a:p>
            <a:r>
              <a:rPr lang="en-US" dirty="0"/>
              <a:t>Path Ranking Algorithm (PRA) </a:t>
            </a:r>
            <a:br>
              <a:rPr lang="en-US" dirty="0"/>
            </a:br>
            <a:r>
              <a:rPr lang="en-US" sz="2400" dirty="0"/>
              <a:t>[Lao et al., EMNLP’11]</a:t>
            </a:r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25638-8CD3-724E-BDC1-277711E2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08" y="2471546"/>
            <a:ext cx="5355919" cy="4123324"/>
          </a:xfrm>
          <a:prstGeom prst="rect">
            <a:avLst/>
          </a:prstGeom>
        </p:spPr>
      </p:pic>
      <p:graphicFrame>
        <p:nvGraphicFramePr>
          <p:cNvPr id="10" name="Shape 433">
            <a:extLst>
              <a:ext uri="{FF2B5EF4-FFF2-40B4-BE49-F238E27FC236}">
                <a16:creationId xmlns:a16="http://schemas.microsoft.com/office/drawing/2014/main" id="{7AA55775-92E7-0349-B42A-B74E62209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771660"/>
              </p:ext>
            </p:extLst>
          </p:nvPr>
        </p:nvGraphicFramePr>
        <p:xfrm>
          <a:off x="7356350" y="2361899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2.19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hape 435">
            <a:extLst>
              <a:ext uri="{FF2B5EF4-FFF2-40B4-BE49-F238E27FC236}">
                <a16:creationId xmlns:a16="http://schemas.microsoft.com/office/drawing/2014/main" id="{0C795111-74D7-6B43-9F05-C02E6456B6CD}"/>
              </a:ext>
            </a:extLst>
          </p:cNvPr>
          <p:cNvSpPr txBox="1"/>
          <p:nvPr/>
        </p:nvSpPr>
        <p:spPr>
          <a:xfrm>
            <a:off x="7585725" y="1919568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2</a:t>
            </a:r>
          </a:p>
        </p:txBody>
      </p:sp>
      <p:graphicFrame>
        <p:nvGraphicFramePr>
          <p:cNvPr id="12" name="Shape 432">
            <a:extLst>
              <a:ext uri="{FF2B5EF4-FFF2-40B4-BE49-F238E27FC236}">
                <a16:creationId xmlns:a16="http://schemas.microsoft.com/office/drawing/2014/main" id="{582F8152-A179-0446-82CA-65E965101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527981"/>
              </p:ext>
            </p:extLst>
          </p:nvPr>
        </p:nvGraphicFramePr>
        <p:xfrm>
          <a:off x="95725" y="2804346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2.62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Shape 434">
            <a:extLst>
              <a:ext uri="{FF2B5EF4-FFF2-40B4-BE49-F238E27FC236}">
                <a16:creationId xmlns:a16="http://schemas.microsoft.com/office/drawing/2014/main" id="{F0657A13-930D-2348-9A03-3775D20E771E}"/>
              </a:ext>
            </a:extLst>
          </p:cNvPr>
          <p:cNvSpPr txBox="1"/>
          <p:nvPr/>
        </p:nvSpPr>
        <p:spPr>
          <a:xfrm>
            <a:off x="253525" y="2406259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1</a:t>
            </a:r>
          </a:p>
        </p:txBody>
      </p:sp>
    </p:spTree>
    <p:extLst>
      <p:ext uri="{BB962C8B-B14F-4D97-AF65-F5344CB8AC3E}">
        <p14:creationId xmlns:p14="http://schemas.microsoft.com/office/powerpoint/2010/main" val="272897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37286" cy="685800"/>
          </a:xfrm>
        </p:spPr>
        <p:txBody>
          <a:bodyPr/>
          <a:lstStyle/>
          <a:p>
            <a:r>
              <a:rPr lang="en-US" dirty="0"/>
              <a:t>Path-Based Inference: Rule Mining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1BEC22-E1C9-5441-8173-340B74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356601" cy="4277859"/>
          </a:xfrm>
        </p:spPr>
        <p:txBody>
          <a:bodyPr/>
          <a:lstStyle/>
          <a:p>
            <a:r>
              <a:rPr lang="en-US" dirty="0"/>
              <a:t>Path Ranking Algorithm (PRA) </a:t>
            </a:r>
            <a:br>
              <a:rPr lang="en-US" dirty="0"/>
            </a:br>
            <a:r>
              <a:rPr lang="en-US" sz="2400" dirty="0"/>
              <a:t>[Lao et al., EMNLP’11]</a:t>
            </a:r>
          </a:p>
          <a:p>
            <a:pPr lvl="1"/>
            <a:r>
              <a:rPr lang="en-US" dirty="0"/>
              <a:t>Features: paths</a:t>
            </a:r>
          </a:p>
          <a:p>
            <a:pPr lvl="1"/>
            <a:r>
              <a:rPr lang="en-US" dirty="0"/>
              <a:t>Model: logistic regression</a:t>
            </a:r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29551-A197-4443-BAD3-35F917C1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4" y="3590358"/>
            <a:ext cx="8356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01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1BEC22-E1C9-5441-8173-340B74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458200" cy="4277859"/>
          </a:xfrm>
        </p:spPr>
        <p:txBody>
          <a:bodyPr/>
          <a:lstStyle/>
          <a:p>
            <a:r>
              <a:rPr lang="en-US" dirty="0"/>
              <a:t>Path Ranking Algorithm (PRA) </a:t>
            </a:r>
            <a:br>
              <a:rPr lang="en-US" dirty="0"/>
            </a:br>
            <a:r>
              <a:rPr lang="en-US" sz="2400" dirty="0"/>
              <a:t>[Lao et al., EMNLP’11]</a:t>
            </a:r>
          </a:p>
          <a:p>
            <a:pPr lvl="1"/>
            <a:r>
              <a:rPr lang="en-US" dirty="0"/>
              <a:t>Features: paths</a:t>
            </a:r>
          </a:p>
          <a:p>
            <a:pPr lvl="1"/>
            <a:r>
              <a:rPr lang="en-US" dirty="0"/>
              <a:t>Model: logistic regression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More rule-mining approaches see afternoon tutorial: Fact checking: Theory and Practices</a:t>
            </a:r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063DC7-7539-A146-BBFD-7F6AB4F9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37286" cy="685800"/>
          </a:xfrm>
        </p:spPr>
        <p:txBody>
          <a:bodyPr/>
          <a:lstStyle/>
          <a:p>
            <a:r>
              <a:rPr lang="en-US" dirty="0"/>
              <a:t>Path-Based Inference: Rule Mining</a:t>
            </a:r>
          </a:p>
        </p:txBody>
      </p:sp>
    </p:spTree>
    <p:extLst>
      <p:ext uri="{BB962C8B-B14F-4D97-AF65-F5344CB8AC3E}">
        <p14:creationId xmlns:p14="http://schemas.microsoft.com/office/powerpoint/2010/main" val="29500684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39CE-74B3-A242-B566-2F7E42E8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Revisit: Relation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6D90-DA3A-C34D-A7EC-56D3683C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S1. What is the relationship among </a:t>
            </a:r>
            <a:br>
              <a:rPr lang="en-US" dirty="0"/>
            </a:br>
            <a:r>
              <a:rPr lang="en-US" dirty="0"/>
              <a:t>sub (h), </a:t>
            </a:r>
            <a:r>
              <a:rPr lang="en-US" dirty="0" err="1"/>
              <a:t>pred</a:t>
            </a:r>
            <a:r>
              <a:rPr lang="en-US" dirty="0"/>
              <a:t> (r), and </a:t>
            </a:r>
            <a:r>
              <a:rPr lang="en-US" dirty="0" err="1"/>
              <a:t>obj</a:t>
            </a:r>
            <a:r>
              <a:rPr lang="en-US" dirty="0"/>
              <a:t> (t)?</a:t>
            </a:r>
          </a:p>
          <a:p>
            <a:pPr lvl="1"/>
            <a:r>
              <a:rPr lang="en-US" dirty="0"/>
              <a:t>Addition: 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pPr lvl="1"/>
            <a:r>
              <a:rPr lang="en-US" dirty="0"/>
              <a:t>Multiplication: </a:t>
            </a:r>
            <a:r>
              <a:rPr lang="en-US" b="1" dirty="0"/>
              <a:t>h</a:t>
            </a:r>
            <a:r>
              <a:rPr lang="en-US" dirty="0"/>
              <a:t> ⚬ </a:t>
            </a:r>
            <a:r>
              <a:rPr lang="en-US" b="1" dirty="0"/>
              <a:t>r</a:t>
            </a:r>
            <a:r>
              <a:rPr lang="en-US" dirty="0"/>
              <a:t> =?= </a:t>
            </a:r>
            <a:r>
              <a:rPr lang="en-US" b="1" dirty="0"/>
              <a:t>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A9F2-8EAD-6941-A5C1-A5331EDF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7EE5C-3A95-A44D-ACD4-32F1AC70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5188-5C7E-1F48-86C5-11D27042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EEDF6-92A5-A045-AA09-C2344865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81" y="3659964"/>
            <a:ext cx="2220892" cy="2299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4DA79-36FC-4B46-B475-474E4D6D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45" y="3659964"/>
            <a:ext cx="5167447" cy="22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34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3EBCD9-D969-434D-ADC8-64DD9099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37286" cy="685800"/>
          </a:xfrm>
        </p:spPr>
        <p:txBody>
          <a:bodyPr/>
          <a:lstStyle/>
          <a:p>
            <a:r>
              <a:rPr lang="en-US" dirty="0"/>
              <a:t>Path-Based Inference: Embedding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7FEAB-FA88-D440-8766-3937C28D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458200" cy="4277859"/>
          </a:xfrm>
        </p:spPr>
        <p:txBody>
          <a:bodyPr/>
          <a:lstStyle/>
          <a:p>
            <a:r>
              <a:rPr lang="en-US" dirty="0" err="1"/>
              <a:t>PathRNN</a:t>
            </a:r>
            <a:r>
              <a:rPr lang="en-US" dirty="0"/>
              <a:t>: RNN to capture path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Neelakantan</a:t>
            </a:r>
            <a:r>
              <a:rPr lang="en-US" sz="2400" dirty="0"/>
              <a:t> et al., ACL’15][Das et al., EMNLP’11]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CCC89-FA56-B84F-8F8F-92F970E3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375710"/>
            <a:ext cx="5560786" cy="38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74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3EBCD9-D969-434D-ADC8-64DD9099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37286" cy="685800"/>
          </a:xfrm>
        </p:spPr>
        <p:txBody>
          <a:bodyPr/>
          <a:lstStyle/>
          <a:p>
            <a:r>
              <a:rPr lang="en-US" dirty="0"/>
              <a:t>Path-Based Inference: Embedding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7FEAB-FA88-D440-8766-3937C28D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458200" cy="4277859"/>
          </a:xfrm>
        </p:spPr>
        <p:txBody>
          <a:bodyPr/>
          <a:lstStyle/>
          <a:p>
            <a:r>
              <a:rPr lang="en-US" dirty="0" err="1"/>
              <a:t>PathRNN</a:t>
            </a:r>
            <a:r>
              <a:rPr lang="en-US" dirty="0"/>
              <a:t>: RNN to capture path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Neelakantan</a:t>
            </a:r>
            <a:r>
              <a:rPr lang="en-US" sz="2400" dirty="0"/>
              <a:t> et al., ACL’15][Das et al., EMNLP’11]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DF6B9-91EE-474C-9C78-57CDE29E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06650"/>
            <a:ext cx="8016059" cy="3478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B9889E-7D46-2A44-BF16-981C59F656A3}"/>
              </a:ext>
            </a:extLst>
          </p:cNvPr>
          <p:cNvSpPr/>
          <p:nvPr/>
        </p:nvSpPr>
        <p:spPr bwMode="auto">
          <a:xfrm>
            <a:off x="290286" y="3846286"/>
            <a:ext cx="8563428" cy="2039031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5186C-D014-574C-A83D-F43DD19482B3}"/>
              </a:ext>
            </a:extLst>
          </p:cNvPr>
          <p:cNvSpPr txBox="1"/>
          <p:nvPr/>
        </p:nvSpPr>
        <p:spPr>
          <a:xfrm>
            <a:off x="375557" y="3899761"/>
            <a:ext cx="9060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RNN</a:t>
            </a:r>
          </a:p>
        </p:txBody>
      </p:sp>
    </p:spTree>
    <p:extLst>
      <p:ext uri="{BB962C8B-B14F-4D97-AF65-F5344CB8AC3E}">
        <p14:creationId xmlns:p14="http://schemas.microsoft.com/office/powerpoint/2010/main" val="31936619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3EBCD9-D969-434D-ADC8-64DD9099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37286" cy="685800"/>
          </a:xfrm>
        </p:spPr>
        <p:txBody>
          <a:bodyPr/>
          <a:lstStyle/>
          <a:p>
            <a:r>
              <a:rPr lang="en-US" dirty="0"/>
              <a:t>Path-Based Inference: Embedding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7FEAB-FA88-D440-8766-3937C28D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458200" cy="4277859"/>
          </a:xfrm>
        </p:spPr>
        <p:txBody>
          <a:bodyPr/>
          <a:lstStyle/>
          <a:p>
            <a:r>
              <a:rPr lang="en-US" dirty="0" err="1"/>
              <a:t>PathRNN</a:t>
            </a:r>
            <a:r>
              <a:rPr lang="en-US" dirty="0"/>
              <a:t>: RNN to capture path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/>
              <a:t>Neelakantan</a:t>
            </a:r>
            <a:r>
              <a:rPr lang="en-US" sz="2400" dirty="0"/>
              <a:t> et al., ACL’15][Das et al., EMNLP’11]</a:t>
            </a:r>
          </a:p>
          <a:p>
            <a:r>
              <a:rPr lang="en-US" dirty="0"/>
              <a:t>Learned both seen paths and unseen paths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A4B12-BF55-FA45-9222-1B527A58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736"/>
            <a:ext cx="9144000" cy="15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63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594"/>
            <a:ext cx="8310716" cy="4298694"/>
          </a:xfrm>
        </p:spPr>
        <p:txBody>
          <a:bodyPr/>
          <a:lstStyle/>
          <a:p>
            <a:r>
              <a:rPr lang="en-US" dirty="0"/>
              <a:t>Infer from other connecting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Shape 433">
            <a:extLst>
              <a:ext uri="{FF2B5EF4-FFF2-40B4-BE49-F238E27FC236}">
                <a16:creationId xmlns:a16="http://schemas.microsoft.com/office/drawing/2014/main" id="{39AD61CB-676F-4B41-9196-9743D6CF6363}"/>
              </a:ext>
            </a:extLst>
          </p:cNvPr>
          <p:cNvGraphicFramePr/>
          <p:nvPr>
            <p:extLst/>
          </p:nvPr>
        </p:nvGraphicFramePr>
        <p:xfrm>
          <a:off x="7095094" y="3494012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2.19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435">
            <a:extLst>
              <a:ext uri="{FF2B5EF4-FFF2-40B4-BE49-F238E27FC236}">
                <a16:creationId xmlns:a16="http://schemas.microsoft.com/office/drawing/2014/main" id="{B5857BE4-15AA-AC4F-B826-D000E4E64CDC}"/>
              </a:ext>
            </a:extLst>
          </p:cNvPr>
          <p:cNvSpPr txBox="1"/>
          <p:nvPr/>
        </p:nvSpPr>
        <p:spPr>
          <a:xfrm>
            <a:off x="7324469" y="3051681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2</a:t>
            </a:r>
          </a:p>
        </p:txBody>
      </p:sp>
      <p:graphicFrame>
        <p:nvGraphicFramePr>
          <p:cNvPr id="10" name="Shape 432">
            <a:extLst>
              <a:ext uri="{FF2B5EF4-FFF2-40B4-BE49-F238E27FC236}">
                <a16:creationId xmlns:a16="http://schemas.microsoft.com/office/drawing/2014/main" id="{F9E3D6C7-1B95-FE45-9DA3-EAB899D1AE44}"/>
              </a:ext>
            </a:extLst>
          </p:cNvPr>
          <p:cNvGraphicFramePr/>
          <p:nvPr>
            <p:extLst/>
          </p:nvPr>
        </p:nvGraphicFramePr>
        <p:xfrm>
          <a:off x="429554" y="3486519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2.62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hape 434">
            <a:extLst>
              <a:ext uri="{FF2B5EF4-FFF2-40B4-BE49-F238E27FC236}">
                <a16:creationId xmlns:a16="http://schemas.microsoft.com/office/drawing/2014/main" id="{A9EDAD59-6034-4B4D-AEC1-54CA55DF8194}"/>
              </a:ext>
            </a:extLst>
          </p:cNvPr>
          <p:cNvSpPr txBox="1"/>
          <p:nvPr/>
        </p:nvSpPr>
        <p:spPr>
          <a:xfrm>
            <a:off x="587354" y="3088432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179DF-A315-ED4B-9DEB-5C188ED0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2" y="2656114"/>
            <a:ext cx="4512878" cy="3474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9C839E-C618-9341-B09D-4A40B6ED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6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8014855" cy="4648200"/>
          </a:xfrm>
        </p:spPr>
        <p:txBody>
          <a:bodyPr/>
          <a:lstStyle/>
          <a:p>
            <a:r>
              <a:rPr lang="en-US" dirty="0"/>
              <a:t>S1. Edge-based inference </a:t>
            </a:r>
            <a:br>
              <a:rPr lang="en-US" dirty="0"/>
            </a:br>
            <a:r>
              <a:rPr lang="en-US" dirty="0"/>
              <a:t>(a.k.a., universal schema)</a:t>
            </a:r>
          </a:p>
          <a:p>
            <a:pPr lvl="1"/>
            <a:r>
              <a:rPr lang="en-US" dirty="0"/>
              <a:t>Matrix factorization</a:t>
            </a:r>
          </a:p>
          <a:p>
            <a:pPr lvl="1"/>
            <a:r>
              <a:rPr lang="en-US" dirty="0"/>
              <a:t>Embedding aggregation</a:t>
            </a:r>
            <a:endParaRPr lang="en-US" b="1" dirty="0"/>
          </a:p>
          <a:p>
            <a:r>
              <a:rPr lang="en-US" dirty="0"/>
              <a:t>S2. Path-based inference</a:t>
            </a:r>
          </a:p>
          <a:p>
            <a:pPr lvl="1"/>
            <a:r>
              <a:rPr lang="en-US" dirty="0"/>
              <a:t>Rule mining; e.g., PRA</a:t>
            </a:r>
          </a:p>
          <a:p>
            <a:pPr lvl="1"/>
            <a:r>
              <a:rPr lang="en-US" dirty="0"/>
              <a:t>Embedding composition; e.g., </a:t>
            </a:r>
            <a:r>
              <a:rPr lang="en-US" dirty="0" err="1"/>
              <a:t>PathRNN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8" y="570318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664732" y="4992744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425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71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594"/>
            <a:ext cx="8310716" cy="4298694"/>
          </a:xfrm>
        </p:spPr>
        <p:txBody>
          <a:bodyPr/>
          <a:lstStyle/>
          <a:p>
            <a:r>
              <a:rPr lang="en-US" dirty="0"/>
              <a:t>Given existing triples </a:t>
            </a:r>
          </a:p>
          <a:p>
            <a:r>
              <a:rPr lang="en-US" dirty="0"/>
              <a:t>Q: Is a given triple correct?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C8684-978B-2141-A0F3-F2FFEDF1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2" y="2656114"/>
            <a:ext cx="4512878" cy="34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20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0166-656D-7F41-AA23-4A310E2D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3AF8-2ED1-0A44-A978-444BD7F5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594"/>
            <a:ext cx="8310716" cy="4298694"/>
          </a:xfrm>
        </p:spPr>
        <p:txBody>
          <a:bodyPr/>
          <a:lstStyle/>
          <a:p>
            <a:r>
              <a:rPr lang="en-US" dirty="0"/>
              <a:t>Infer from other connecting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EB90-09C8-AE43-ADFA-BAB4BF3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85F9-C206-3346-8137-F9D17BAF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9BF3-DDD5-B244-A811-24597ECA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Shape 433">
            <a:extLst>
              <a:ext uri="{FF2B5EF4-FFF2-40B4-BE49-F238E27FC236}">
                <a16:creationId xmlns:a16="http://schemas.microsoft.com/office/drawing/2014/main" id="{39AD61CB-676F-4B41-9196-9743D6CF6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91287"/>
              </p:ext>
            </p:extLst>
          </p:nvPr>
        </p:nvGraphicFramePr>
        <p:xfrm>
          <a:off x="7095094" y="3494012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2.19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435">
            <a:extLst>
              <a:ext uri="{FF2B5EF4-FFF2-40B4-BE49-F238E27FC236}">
                <a16:creationId xmlns:a16="http://schemas.microsoft.com/office/drawing/2014/main" id="{B5857BE4-15AA-AC4F-B826-D000E4E64CDC}"/>
              </a:ext>
            </a:extLst>
          </p:cNvPr>
          <p:cNvSpPr txBox="1"/>
          <p:nvPr/>
        </p:nvSpPr>
        <p:spPr>
          <a:xfrm>
            <a:off x="7324469" y="3051681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2</a:t>
            </a:r>
          </a:p>
        </p:txBody>
      </p:sp>
      <p:graphicFrame>
        <p:nvGraphicFramePr>
          <p:cNvPr id="10" name="Shape 432">
            <a:extLst>
              <a:ext uri="{FF2B5EF4-FFF2-40B4-BE49-F238E27FC236}">
                <a16:creationId xmlns:a16="http://schemas.microsoft.com/office/drawing/2014/main" id="{F9E3D6C7-1B95-FE45-9DA3-EAB899D1A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565749"/>
              </p:ext>
            </p:extLst>
          </p:nvPr>
        </p:nvGraphicFramePr>
        <p:xfrm>
          <a:off x="429554" y="3486519"/>
          <a:ext cx="17529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0.03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2.62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Shape 434">
            <a:extLst>
              <a:ext uri="{FF2B5EF4-FFF2-40B4-BE49-F238E27FC236}">
                <a16:creationId xmlns:a16="http://schemas.microsoft.com/office/drawing/2014/main" id="{A9EDAD59-6034-4B4D-AEC1-54CA55DF8194}"/>
              </a:ext>
            </a:extLst>
          </p:cNvPr>
          <p:cNvSpPr txBox="1"/>
          <p:nvPr/>
        </p:nvSpPr>
        <p:spPr>
          <a:xfrm>
            <a:off x="587354" y="3088432"/>
            <a:ext cx="1437299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Path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179DF-A315-ED4B-9DEB-5C188ED0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32" y="2656114"/>
            <a:ext cx="4512878" cy="34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9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P2.3: Inference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Edge-based inference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Path-based inference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947759" y="4223488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11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Edge-Based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1BEC22-E1C9-5441-8173-340B74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743" y="1770743"/>
            <a:ext cx="4223658" cy="3958545"/>
          </a:xfrm>
        </p:spPr>
        <p:txBody>
          <a:bodyPr/>
          <a:lstStyle/>
          <a:p>
            <a:r>
              <a:rPr lang="en-US" dirty="0"/>
              <a:t>Universal schema</a:t>
            </a:r>
            <a:br>
              <a:rPr lang="en-US" dirty="0"/>
            </a:br>
            <a:r>
              <a:rPr lang="en-US" sz="2400" dirty="0"/>
              <a:t>[Riedel et al., NAACL’13]</a:t>
            </a:r>
            <a:endParaRPr lang="en-US" dirty="0"/>
          </a:p>
          <a:p>
            <a:r>
              <a:rPr lang="en-US" dirty="0"/>
              <a:t>historian-at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professor-at (0.95)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professor-at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historian-at (0.05)</a:t>
            </a:r>
          </a:p>
          <a:p>
            <a:r>
              <a:rPr lang="en-US" dirty="0">
                <a:sym typeface="Wingdings" pitchFamily="2" charset="2"/>
              </a:rPr>
              <a:t>Matrix factorization</a:t>
            </a:r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3D8D3-A375-804D-A1E2-A213452C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5" y="1352409"/>
            <a:ext cx="3620407" cy="4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10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Edge-Based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3D8D3-A375-804D-A1E2-A213452C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5" y="1352409"/>
            <a:ext cx="3620407" cy="489599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684CA2D-5A4C-A944-B0F9-1432A4E9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lh4.googleusercontent.com/ahT1piJyPWXooic42RGuDOGAr2BtNhwfVNi5bYy5_CIrfKQBOw1pKiKk8fNefipBO6mghbA6wR7PzXvxNbSU-YNGzNN634irX6wMXhPAw1upIwuxuTIdt4zSd-UNA-9ElloqmZD48c0">
            <a:extLst>
              <a:ext uri="{FF2B5EF4-FFF2-40B4-BE49-F238E27FC236}">
                <a16:creationId xmlns:a16="http://schemas.microsoft.com/office/drawing/2014/main" id="{C0BBC51E-9DF8-1D46-AAD8-B84B6F49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54" y="1352409"/>
            <a:ext cx="3707478" cy="48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723C6A-197C-994F-9C88-64584A8D0E1D}"/>
              </a:ext>
            </a:extLst>
          </p:cNvPr>
          <p:cNvSpPr/>
          <p:nvPr/>
        </p:nvSpPr>
        <p:spPr>
          <a:xfrm>
            <a:off x="4923974" y="1959429"/>
            <a:ext cx="127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Feature </a:t>
            </a:r>
            <a:b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Model (F):</a:t>
            </a:r>
            <a:endParaRPr lang="en-US" sz="16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E402E-A71E-D144-892C-F55FD0F6B8A3}"/>
              </a:ext>
            </a:extLst>
          </p:cNvPr>
          <p:cNvSpPr/>
          <p:nvPr/>
        </p:nvSpPr>
        <p:spPr>
          <a:xfrm>
            <a:off x="4726894" y="3258946"/>
            <a:ext cx="1502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Entity </a:t>
            </a:r>
            <a:b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Model (E):</a:t>
            </a:r>
            <a:endParaRPr lang="en-US" sz="16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760DC-6DAC-4547-A255-CDD2ED884721}"/>
              </a:ext>
            </a:extLst>
          </p:cNvPr>
          <p:cNvSpPr/>
          <p:nvPr/>
        </p:nvSpPr>
        <p:spPr>
          <a:xfrm>
            <a:off x="5348514" y="5971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[Toutanova et al., EMNLP’15]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51210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6C1-5E1C-3B4B-82B4-E65806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Edge-Based 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BE9E-0546-F147-9641-B9AB8656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E8D9-EC10-C546-A212-F06CB365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BD9-2A54-A64C-9466-FCBC433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1BEC22-E1C9-5441-8173-340B741B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1429"/>
            <a:ext cx="8356601" cy="4277859"/>
          </a:xfrm>
        </p:spPr>
        <p:txBody>
          <a:bodyPr/>
          <a:lstStyle/>
          <a:p>
            <a:r>
              <a:rPr lang="en-US" dirty="0"/>
              <a:t>Infer relation from a set of observed relations</a:t>
            </a:r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3074" name="Picture 2" descr="https://lh4.googleusercontent.com/URxdsmGnqBqKLEsCtdYc1EoIov4FjGgU4hJMcHTxw_4V-5YP6MKTexPd0KawjymKyoK01saWmcCxRqqCKyZcD5DGgK2Ocu0mDch4IsHqyC9tI-nGTSekbZz29v2D--jRC4_ktemOMng">
            <a:extLst>
              <a:ext uri="{FF2B5EF4-FFF2-40B4-BE49-F238E27FC236}">
                <a16:creationId xmlns:a16="http://schemas.microsoft.com/office/drawing/2014/main" id="{D05944F3-D5F3-E74B-AD62-B4FDDA2A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946503"/>
            <a:ext cx="4838700" cy="41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4D7DFD-0F4C-D644-ADA2-F986F961FD52}"/>
              </a:ext>
            </a:extLst>
          </p:cNvPr>
          <p:cNvSpPr/>
          <p:nvPr/>
        </p:nvSpPr>
        <p:spPr>
          <a:xfrm>
            <a:off x="248558" y="19610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Verga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 et al., ACL’16]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6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13326</TotalTime>
  <Words>419</Words>
  <Application>Microsoft Macintosh PowerPoint</Application>
  <PresentationFormat>On-screen Show (4:3)</PresentationFormat>
  <Paragraphs>206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ＭＳ Ｐゴシック</vt:lpstr>
      <vt:lpstr>Arial</vt:lpstr>
      <vt:lpstr>Times New Roman</vt:lpstr>
      <vt:lpstr>Wingdings</vt:lpstr>
      <vt:lpstr>template</vt:lpstr>
      <vt:lpstr>Graph and Tensor Mining for fun and profit</vt:lpstr>
      <vt:lpstr>Roadmap</vt:lpstr>
      <vt:lpstr>‘Recipe’ Structure:</vt:lpstr>
      <vt:lpstr>Problem Definition</vt:lpstr>
      <vt:lpstr>Short Answer</vt:lpstr>
      <vt:lpstr>Roadmap</vt:lpstr>
      <vt:lpstr>Edge-Based Inference</vt:lpstr>
      <vt:lpstr>Edge-Based Inference</vt:lpstr>
      <vt:lpstr>Edge-Based Inference</vt:lpstr>
      <vt:lpstr>Roadmap</vt:lpstr>
      <vt:lpstr>Path-Based Inference</vt:lpstr>
      <vt:lpstr>Path-Based Inference: Rule Mining</vt:lpstr>
      <vt:lpstr>Path-Based Inference: Rule Mining</vt:lpstr>
      <vt:lpstr>Revisit: Relation Embedding</vt:lpstr>
      <vt:lpstr>Path-Based Inference: Embedding</vt:lpstr>
      <vt:lpstr>Path-Based Inference: Embedding</vt:lpstr>
      <vt:lpstr>Path-Based Inference: Embedding</vt:lpstr>
      <vt:lpstr>Conclusion/Short answer</vt:lpstr>
      <vt:lpstr>Conclusion/Short answer</vt:lpstr>
      <vt:lpstr>short version</vt:lpstr>
    </vt:vector>
  </TitlesOfParts>
  <Company>Carnegie Mellon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Xin Luna Dong</cp:lastModifiedBy>
  <cp:revision>2033</cp:revision>
  <cp:lastPrinted>2018-04-30T08:06:40Z</cp:lastPrinted>
  <dcterms:created xsi:type="dcterms:W3CDTF">2017-06-21T14:41:11Z</dcterms:created>
  <dcterms:modified xsi:type="dcterms:W3CDTF">2018-08-13T04:59:09Z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