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74"/>
  </p:notesMasterIdLst>
  <p:handoutMasterIdLst>
    <p:handoutMasterId r:id="rId75"/>
  </p:handoutMasterIdLst>
  <p:sldIdLst>
    <p:sldId id="1334" r:id="rId2"/>
    <p:sldId id="3186" r:id="rId3"/>
    <p:sldId id="3190" r:id="rId4"/>
    <p:sldId id="3191" r:id="rId5"/>
    <p:sldId id="3192" r:id="rId6"/>
    <p:sldId id="2780" r:id="rId7"/>
    <p:sldId id="2781" r:id="rId8"/>
    <p:sldId id="3158" r:id="rId9"/>
    <p:sldId id="3193" r:id="rId10"/>
    <p:sldId id="3187" r:id="rId11"/>
    <p:sldId id="3188" r:id="rId12"/>
    <p:sldId id="3256" r:id="rId13"/>
    <p:sldId id="3262" r:id="rId14"/>
    <p:sldId id="3263" r:id="rId15"/>
    <p:sldId id="3227" r:id="rId16"/>
    <p:sldId id="3229" r:id="rId17"/>
    <p:sldId id="3230" r:id="rId18"/>
    <p:sldId id="3264" r:id="rId19"/>
    <p:sldId id="3228" r:id="rId20"/>
    <p:sldId id="3239" r:id="rId21"/>
    <p:sldId id="2796" r:id="rId22"/>
    <p:sldId id="2797" r:id="rId23"/>
    <p:sldId id="3234" r:id="rId24"/>
    <p:sldId id="3235" r:id="rId25"/>
    <p:sldId id="3258" r:id="rId26"/>
    <p:sldId id="3259" r:id="rId27"/>
    <p:sldId id="3260" r:id="rId28"/>
    <p:sldId id="3238" r:id="rId29"/>
    <p:sldId id="3236" r:id="rId30"/>
    <p:sldId id="3237" r:id="rId31"/>
    <p:sldId id="3265" r:id="rId32"/>
    <p:sldId id="3249" r:id="rId33"/>
    <p:sldId id="3250" r:id="rId34"/>
    <p:sldId id="2783" r:id="rId35"/>
    <p:sldId id="3240" r:id="rId36"/>
    <p:sldId id="3241" r:id="rId37"/>
    <p:sldId id="3242" r:id="rId38"/>
    <p:sldId id="3243" r:id="rId39"/>
    <p:sldId id="3244" r:id="rId40"/>
    <p:sldId id="3245" r:id="rId41"/>
    <p:sldId id="3225" r:id="rId42"/>
    <p:sldId id="3226" r:id="rId43"/>
    <p:sldId id="3169" r:id="rId44"/>
    <p:sldId id="3170" r:id="rId45"/>
    <p:sldId id="299" r:id="rId46"/>
    <p:sldId id="300" r:id="rId47"/>
    <p:sldId id="311" r:id="rId48"/>
    <p:sldId id="3266" r:id="rId49"/>
    <p:sldId id="3189" r:id="rId50"/>
    <p:sldId id="3254" r:id="rId51"/>
    <p:sldId id="3268" r:id="rId52"/>
    <p:sldId id="3269" r:id="rId53"/>
    <p:sldId id="3194" r:id="rId54"/>
    <p:sldId id="3196" r:id="rId55"/>
    <p:sldId id="3197" r:id="rId56"/>
    <p:sldId id="3198" r:id="rId57"/>
    <p:sldId id="3199" r:id="rId58"/>
    <p:sldId id="3270" r:id="rId59"/>
    <p:sldId id="3271" r:id="rId60"/>
    <p:sldId id="3200" r:id="rId61"/>
    <p:sldId id="3272" r:id="rId62"/>
    <p:sldId id="3273" r:id="rId63"/>
    <p:sldId id="3246" r:id="rId64"/>
    <p:sldId id="3201" r:id="rId65"/>
    <p:sldId id="3261" r:id="rId66"/>
    <p:sldId id="3248" r:id="rId67"/>
    <p:sldId id="3203" r:id="rId68"/>
    <p:sldId id="3202" r:id="rId69"/>
    <p:sldId id="3204" r:id="rId70"/>
    <p:sldId id="3267" r:id="rId71"/>
    <p:sldId id="3205" r:id="rId72"/>
    <p:sldId id="3206" r:id="rId73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F00"/>
    <a:srgbClr val="FF00FF"/>
    <a:srgbClr val="D5FC79"/>
    <a:srgbClr val="FFD579"/>
    <a:srgbClr val="00FDFF"/>
    <a:srgbClr val="FFFC00"/>
    <a:srgbClr val="FF93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/>
    <p:restoredTop sz="91308" autoAdjust="0"/>
  </p:normalViewPr>
  <p:slideViewPr>
    <p:cSldViewPr snapToGrid="0" showGuides="1">
      <p:cViewPr>
        <p:scale>
          <a:sx n="100" d="100"/>
          <a:sy n="100" d="100"/>
        </p:scale>
        <p:origin x="173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0AC2A6C6-B1B4-4C4D-A8A8-BA92B96B1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83970" name="Rectangle 7">
            <a:extLst>
              <a:ext uri="{FF2B5EF4-FFF2-40B4-BE49-F238E27FC236}">
                <a16:creationId xmlns:a16="http://schemas.microsoft.com/office/drawing/2014/main" id="{677AFFA9-C976-1946-8673-54689B3ED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23ECF7-D09B-2645-9FB1-2AAA3A7DAD55}" type="slidenum">
              <a:rPr kumimoji="0" lang="en-US" altLang="en-US" sz="1300"/>
              <a:pPr eaLnBrk="1" hangingPunct="1"/>
              <a:t>47</a:t>
            </a:fld>
            <a:endParaRPr kumimoji="0"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D907AB0-434E-804C-809E-F1428408E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36F9181-610F-0F4C-A040-8731A6EE2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\cal{G}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880E9-206B-DA4C-8A48-88DABFF56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76470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7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5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add the logistic loss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 true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37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6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4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methods summarization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methods summarization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7B968C66-E9EC-8E4B-A6C3-9252C14063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77826" name="Rectangle 7">
            <a:extLst>
              <a:ext uri="{FF2B5EF4-FFF2-40B4-BE49-F238E27FC236}">
                <a16:creationId xmlns:a16="http://schemas.microsoft.com/office/drawing/2014/main" id="{22C47706-7063-4A48-AB1B-24D0B693F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9C75AC-CB8C-FE4A-8ABB-68E35299A4EF}" type="slidenum">
              <a:rPr kumimoji="0" lang="en-US" altLang="en-US" sz="1300"/>
              <a:pPr eaLnBrk="1" hangingPunct="1"/>
              <a:t>45</a:t>
            </a:fld>
            <a:endParaRPr kumimoji="0" lang="en-US" altLang="en-US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74544AE-FADA-AB49-9FEA-46064EC85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8EAB4C4-0F7D-B847-9F73-18E8F2222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64B02-F9DA-A846-913A-55F93F7400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252266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2884235-DEF1-3E4F-8328-1FD0D7FDEE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79874" name="Rectangle 7">
            <a:extLst>
              <a:ext uri="{FF2B5EF4-FFF2-40B4-BE49-F238E27FC236}">
                <a16:creationId xmlns:a16="http://schemas.microsoft.com/office/drawing/2014/main" id="{FE89A0B8-A144-FD47-A18F-177C6B5D6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71560E-2D57-EF4C-A358-90E8E414806F}" type="slidenum">
              <a:rPr kumimoji="0" lang="en-US" altLang="en-US" sz="1300"/>
              <a:pPr eaLnBrk="1" hangingPunct="1"/>
              <a:t>46</a:t>
            </a:fld>
            <a:endParaRPr kumimoji="0" lang="en-US" altLang="en-US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72B1BAF-C608-F34E-B208-B269235E3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50F6AB4F-D2D4-324D-9D49-84DAC3CE7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60191-09C9-D044-B578-DF390418E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272301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45D849C-5982-4640-9812-2FEA3CFB9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8" y="0"/>
          <a:ext cx="4746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Photo Editor Photo" r:id="rId3" imgW="850900" imgH="889000" progId="MSPhotoEd.3">
                  <p:embed/>
                </p:oleObj>
              </mc:Choice>
              <mc:Fallback>
                <p:oleObj name="Photo Editor Photo" r:id="rId3" imgW="850900" imgH="889000" progId="MSPhotoEd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E45D849C-5982-4640-9812-2FEA3CFB9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0"/>
                        <a:ext cx="4746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:a16="http://schemas.microsoft.com/office/drawing/2014/main" id="{6ACC2FED-6E35-B345-8058-8A28E3B6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481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40514D-F797-D748-BA1E-1543DC342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38D0579-D481-7048-95B6-1B49288FD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21F697F-9457-4543-808E-FA5E2495E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B0D1F-DB9D-5945-9778-FD26A20F6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87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  <p:sldLayoutId id="2147486073" r:id="rId15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image" Target="../media/image28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00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0.png"/><Relationship Id="rId5" Type="http://schemas.openxmlformats.org/officeDocument/2006/relationships/image" Target="../media/image32.emf"/><Relationship Id="rId10" Type="http://schemas.openxmlformats.org/officeDocument/2006/relationships/image" Target="../media/image28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00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0.png"/><Relationship Id="rId5" Type="http://schemas.openxmlformats.org/officeDocument/2006/relationships/image" Target="../media/image32.emf"/><Relationship Id="rId10" Type="http://schemas.openxmlformats.org/officeDocument/2006/relationships/image" Target="../media/image28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2.xml"/><Relationship Id="rId16" Type="http://schemas.openxmlformats.org/officeDocument/2006/relationships/image" Target="../media/image4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1.png"/><Relationship Id="rId5" Type="http://schemas.openxmlformats.org/officeDocument/2006/relationships/tags" Target="../tags/tag5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52.png"/><Relationship Id="rId3" Type="http://schemas.openxmlformats.org/officeDocument/2006/relationships/tags" Target="../tags/tag11.xml"/><Relationship Id="rId21" Type="http://schemas.openxmlformats.org/officeDocument/2006/relationships/image" Target="../media/image55.png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51.png"/><Relationship Id="rId2" Type="http://schemas.openxmlformats.org/officeDocument/2006/relationships/tags" Target="../tags/tag10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57.png"/><Relationship Id="rId5" Type="http://schemas.openxmlformats.org/officeDocument/2006/relationships/tags" Target="../tags/tag13.xml"/><Relationship Id="rId15" Type="http://schemas.openxmlformats.org/officeDocument/2006/relationships/image" Target="../media/image49.png"/><Relationship Id="rId23" Type="http://schemas.openxmlformats.org/officeDocument/2006/relationships/image" Target="../media/image45.png"/><Relationship Id="rId10" Type="http://schemas.openxmlformats.org/officeDocument/2006/relationships/tags" Target="../tags/tag18.xml"/><Relationship Id="rId19" Type="http://schemas.openxmlformats.org/officeDocument/2006/relationships/image" Target="../media/image5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8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P2.2: Problem: 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77" y="590549"/>
            <a:ext cx="1194619" cy="10148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02FDE8-79FB-1A4F-A8EA-71F44747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800"/>
            <a:ext cx="7772400" cy="662603"/>
          </a:xfrm>
        </p:spPr>
        <p:txBody>
          <a:bodyPr/>
          <a:lstStyle/>
          <a:p>
            <a:r>
              <a:rPr lang="en-US" dirty="0"/>
              <a:t>Given entities &amp; predicates, find mappings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3FADB-242A-8045-A896-88F42BF1D072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2735744"/>
            <a:ext cx="3422438" cy="2072311"/>
            <a:chOff x="518682" y="1956252"/>
            <a:chExt cx="7401081" cy="44814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9FC188-80BB-CF42-8D8B-063EDFCC7A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4" y="5371130"/>
              <a:ext cx="1525217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471CE-2542-1B41-B5A3-34686B831B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2" y="4360802"/>
              <a:ext cx="1612012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B64C7F-5968-C04A-A0C7-55D3939FCD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2" y="2486659"/>
              <a:ext cx="1527222" cy="18819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BF2B97-B73C-8F42-BD84-3C91E6BC8A88}"/>
                </a:ext>
              </a:extLst>
            </p:cNvPr>
            <p:cNvSpPr txBox="1"/>
            <p:nvPr/>
          </p:nvSpPr>
          <p:spPr>
            <a:xfrm rot="5400000">
              <a:off x="2743108" y="1693257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E0D90F-789E-0A49-A9F7-6C510F66A0A3}"/>
                </a:ext>
              </a:extLst>
            </p:cNvPr>
            <p:cNvSpPr txBox="1"/>
            <p:nvPr/>
          </p:nvSpPr>
          <p:spPr>
            <a:xfrm rot="5400000">
              <a:off x="5960803" y="2908886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E118E0-A93E-A54A-8299-99F83DC477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1" y="5004404"/>
              <a:ext cx="1612762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5B9B67-370F-2946-A255-3767BA2EB5F6}"/>
                </a:ext>
              </a:extLst>
            </p:cNvPr>
            <p:cNvSpPr txBox="1"/>
            <p:nvPr/>
          </p:nvSpPr>
          <p:spPr>
            <a:xfrm>
              <a:off x="4269168" y="4173762"/>
              <a:ext cx="1858750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933F0C-B528-4C44-BC4A-FC25D28BFE0B}"/>
                </a:ext>
              </a:extLst>
            </p:cNvPr>
            <p:cNvSpPr txBox="1"/>
            <p:nvPr/>
          </p:nvSpPr>
          <p:spPr>
            <a:xfrm>
              <a:off x="1746300" y="3269259"/>
              <a:ext cx="1224376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582ED2-153A-7D43-879C-3559E5529AAF}"/>
                </a:ext>
              </a:extLst>
            </p:cNvPr>
            <p:cNvSpPr txBox="1"/>
            <p:nvPr/>
          </p:nvSpPr>
          <p:spPr>
            <a:xfrm>
              <a:off x="4070995" y="2117446"/>
              <a:ext cx="1657688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F5D701-80D3-7645-986A-B90CE135C6DF}"/>
                </a:ext>
              </a:extLst>
            </p:cNvPr>
            <p:cNvSpPr txBox="1"/>
            <p:nvPr/>
          </p:nvSpPr>
          <p:spPr>
            <a:xfrm>
              <a:off x="4346491" y="5772087"/>
              <a:ext cx="1837949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8C7216-1F79-AD4E-BA60-01BCCA2B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3" y="4989126"/>
              <a:ext cx="1044753" cy="1039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5C3D70-11AD-7C4F-84E7-7340136C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2"/>
              <a:ext cx="1029644" cy="6563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AEB2C6-462E-184D-B2AA-6E717662D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5" y="4744195"/>
              <a:ext cx="942325" cy="6269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D56BA8-9E6D-C544-A245-14A92DF3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7" y="3526226"/>
              <a:ext cx="989951" cy="1045566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3D258EF-8E0B-284F-B479-0D91E2CDC00B}"/>
                </a:ext>
              </a:extLst>
            </p:cNvPr>
            <p:cNvSpPr/>
            <p:nvPr/>
          </p:nvSpPr>
          <p:spPr bwMode="auto">
            <a:xfrm>
              <a:off x="2415450" y="3462060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DD44E6-E586-A447-A5F0-11D31977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6" y="2278657"/>
              <a:ext cx="990599" cy="9905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6D96D7-53AA-D34E-A7E7-EE6F6C22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2" y="4005178"/>
              <a:ext cx="732858" cy="4299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5E8DAC-7CE1-3140-B98B-29F602DB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2" y="2276181"/>
              <a:ext cx="797344" cy="79734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D2BDC4-B36A-3C4E-A6FE-49F641EFD8DF}"/>
                </a:ext>
              </a:extLst>
            </p:cNvPr>
            <p:cNvCxnSpPr/>
            <p:nvPr/>
          </p:nvCxnSpPr>
          <p:spPr bwMode="auto">
            <a:xfrm flipV="1">
              <a:off x="1591152" y="2344305"/>
              <a:ext cx="967227" cy="173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5F8F40-39DE-364A-9943-522A47C17A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1" y="2833862"/>
              <a:ext cx="1343436" cy="22764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81DD4-7B53-E04A-903E-97BE654B9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620797-7EF6-E54C-A07C-739FF9B82407}"/>
                </a:ext>
              </a:extLst>
            </p:cNvPr>
            <p:cNvSpPr txBox="1"/>
            <p:nvPr/>
          </p:nvSpPr>
          <p:spPr>
            <a:xfrm>
              <a:off x="1161970" y="4956398"/>
              <a:ext cx="1681957" cy="66557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763187-CE49-0046-A475-129D44296A1C}"/>
              </a:ext>
            </a:extLst>
          </p:cNvPr>
          <p:cNvGrpSpPr/>
          <p:nvPr/>
        </p:nvGrpSpPr>
        <p:grpSpPr>
          <a:xfrm>
            <a:off x="6019800" y="2443163"/>
            <a:ext cx="1624013" cy="988903"/>
            <a:chOff x="6019800" y="2443163"/>
            <a:chExt cx="1624013" cy="9889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6F0EDF-5934-074D-A670-6F904653586D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6F3C0-4E73-984E-A127-46275FE07C20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743475-0C8C-B54E-A29B-5EC0385A490A}"/>
              </a:ext>
            </a:extLst>
          </p:cNvPr>
          <p:cNvGrpSpPr/>
          <p:nvPr/>
        </p:nvGrpSpPr>
        <p:grpSpPr>
          <a:xfrm>
            <a:off x="6019800" y="4539324"/>
            <a:ext cx="1624013" cy="988903"/>
            <a:chOff x="6019800" y="2443163"/>
            <a:chExt cx="1624013" cy="98890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0424886-C5AD-9448-B580-9F9AF854C3EF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3601F1-0346-EC40-A407-0EFCCD1974B2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088B7106-24B5-E844-AFAF-F19A155C7A17}"/>
              </a:ext>
            </a:extLst>
          </p:cNvPr>
          <p:cNvSpPr/>
          <p:nvPr/>
        </p:nvSpPr>
        <p:spPr bwMode="auto">
          <a:xfrm>
            <a:off x="7111755" y="3434997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9B669E-324B-1143-8EE3-D322BEE00434}"/>
              </a:ext>
            </a:extLst>
          </p:cNvPr>
          <p:cNvSpPr/>
          <p:nvPr/>
        </p:nvSpPr>
        <p:spPr bwMode="auto">
          <a:xfrm>
            <a:off x="8112273" y="319200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E736043-4305-0145-AE7A-D421C7DF348F}"/>
              </a:ext>
            </a:extLst>
          </p:cNvPr>
          <p:cNvSpPr/>
          <p:nvPr/>
        </p:nvSpPr>
        <p:spPr bwMode="auto">
          <a:xfrm>
            <a:off x="7494978" y="2986762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ADFF23-FDBB-8643-8A75-D44348210D5F}"/>
              </a:ext>
            </a:extLst>
          </p:cNvPr>
          <p:cNvSpPr/>
          <p:nvPr/>
        </p:nvSpPr>
        <p:spPr bwMode="auto">
          <a:xfrm>
            <a:off x="5873478" y="2876300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24778FC-752D-E34E-AB62-0BB8FFE773CE}"/>
              </a:ext>
            </a:extLst>
          </p:cNvPr>
          <p:cNvSpPr/>
          <p:nvPr/>
        </p:nvSpPr>
        <p:spPr bwMode="auto">
          <a:xfrm>
            <a:off x="5883094" y="2564028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A877CA-2428-2349-84D0-F6D4A9422830}"/>
              </a:ext>
            </a:extLst>
          </p:cNvPr>
          <p:cNvSpPr/>
          <p:nvPr/>
        </p:nvSpPr>
        <p:spPr bwMode="auto">
          <a:xfrm>
            <a:off x="7181203" y="563325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F384B1-CC7B-594E-8B2B-70B020AA2B70}"/>
              </a:ext>
            </a:extLst>
          </p:cNvPr>
          <p:cNvSpPr/>
          <p:nvPr/>
        </p:nvSpPr>
        <p:spPr bwMode="auto">
          <a:xfrm>
            <a:off x="6851011" y="530414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849BD95-B466-CE46-BC2B-D7D44CB20DB0}"/>
              </a:ext>
            </a:extLst>
          </p:cNvPr>
          <p:cNvSpPr/>
          <p:nvPr/>
        </p:nvSpPr>
        <p:spPr bwMode="auto">
          <a:xfrm>
            <a:off x="5643610" y="5533513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4A4E7F1F-B50D-FB49-9F93-B09E1A6B046B}"/>
              </a:ext>
            </a:extLst>
          </p:cNvPr>
          <p:cNvSpPr/>
          <p:nvPr/>
        </p:nvSpPr>
        <p:spPr bwMode="auto">
          <a:xfrm rot="20543729">
            <a:off x="4977114" y="3432066"/>
            <a:ext cx="532435" cy="251151"/>
          </a:xfrm>
          <a:prstGeom prst="rightArrow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60D8E4E1-4108-3946-8446-210715D13DC1}"/>
              </a:ext>
            </a:extLst>
          </p:cNvPr>
          <p:cNvSpPr/>
          <p:nvPr/>
        </p:nvSpPr>
        <p:spPr bwMode="auto">
          <a:xfrm rot="778447">
            <a:off x="4979670" y="4345362"/>
            <a:ext cx="532435" cy="251151"/>
          </a:xfrm>
          <a:prstGeom prst="rightArrow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1F04C-B201-9446-9F7E-CC8CBF1E2DCA}"/>
              </a:ext>
            </a:extLst>
          </p:cNvPr>
          <p:cNvSpPr txBox="1"/>
          <p:nvPr/>
        </p:nvSpPr>
        <p:spPr>
          <a:xfrm>
            <a:off x="4711662" y="2517896"/>
            <a:ext cx="9829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entity</a:t>
            </a:r>
          </a:p>
          <a:p>
            <a:r>
              <a:rPr lang="en-US" dirty="0" err="1"/>
              <a:t>emb</a:t>
            </a:r>
            <a:r>
              <a:rPr lang="en-US" dirty="0"/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82F921-F8EF-9147-8813-DEAF2A0D303A}"/>
              </a:ext>
            </a:extLst>
          </p:cNvPr>
          <p:cNvSpPr txBox="1"/>
          <p:nvPr/>
        </p:nvSpPr>
        <p:spPr>
          <a:xfrm>
            <a:off x="4664053" y="4563746"/>
            <a:ext cx="9460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pred.</a:t>
            </a:r>
          </a:p>
          <a:p>
            <a:r>
              <a:rPr lang="en-US" dirty="0" err="1"/>
              <a:t>emb</a:t>
            </a:r>
            <a:r>
              <a:rPr lang="en-US" dirty="0"/>
              <a:t>.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ACB69789-F021-9841-986C-21B7EF9D051A}"/>
              </a:ext>
            </a:extLst>
          </p:cNvPr>
          <p:cNvSpPr/>
          <p:nvPr/>
        </p:nvSpPr>
        <p:spPr bwMode="auto">
          <a:xfrm>
            <a:off x="3865163" y="2338086"/>
            <a:ext cx="533210" cy="3432075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CEFE922-795A-DB48-920D-5DF7F456CBBF}"/>
              </a:ext>
            </a:extLst>
          </p:cNvPr>
          <p:cNvCxnSpPr/>
          <p:nvPr/>
        </p:nvCxnSpPr>
        <p:spPr bwMode="auto">
          <a:xfrm flipV="1">
            <a:off x="6019800" y="2833434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02B6120-CEA4-1141-BA5F-C7140E941211}"/>
              </a:ext>
            </a:extLst>
          </p:cNvPr>
          <p:cNvCxnSpPr/>
          <p:nvPr/>
        </p:nvCxnSpPr>
        <p:spPr bwMode="auto">
          <a:xfrm flipV="1">
            <a:off x="6027532" y="4930217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6450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P2.2: Problem: 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77" y="590549"/>
            <a:ext cx="1194619" cy="10148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02FDE8-79FB-1A4F-A8EA-71F44747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47800"/>
            <a:ext cx="7772400" cy="662603"/>
          </a:xfrm>
        </p:spPr>
        <p:txBody>
          <a:bodyPr/>
          <a:lstStyle/>
          <a:p>
            <a:r>
              <a:rPr lang="en-US" dirty="0"/>
              <a:t>Given entities &amp; predicates, find mappings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3FADB-242A-8045-A896-88F42BF1D072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2735744"/>
            <a:ext cx="3422438" cy="2072311"/>
            <a:chOff x="518682" y="1956252"/>
            <a:chExt cx="7401081" cy="44814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9FC188-80BB-CF42-8D8B-063EDFCC7A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4" y="5371130"/>
              <a:ext cx="1525217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471CE-2542-1B41-B5A3-34686B831B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2" y="4360802"/>
              <a:ext cx="1612012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B64C7F-5968-C04A-A0C7-55D3939FCD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2" y="2486659"/>
              <a:ext cx="1527222" cy="18819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BF2B97-B73C-8F42-BD84-3C91E6BC8A88}"/>
                </a:ext>
              </a:extLst>
            </p:cNvPr>
            <p:cNvSpPr txBox="1"/>
            <p:nvPr/>
          </p:nvSpPr>
          <p:spPr>
            <a:xfrm rot="5400000">
              <a:off x="2743108" y="1693257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E0D90F-789E-0A49-A9F7-6C510F66A0A3}"/>
                </a:ext>
              </a:extLst>
            </p:cNvPr>
            <p:cNvSpPr txBox="1"/>
            <p:nvPr/>
          </p:nvSpPr>
          <p:spPr>
            <a:xfrm rot="5400000">
              <a:off x="5960803" y="2908886"/>
              <a:ext cx="1122515" cy="27954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E118E0-A93E-A54A-8299-99F83DC477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1" y="5004404"/>
              <a:ext cx="1612762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5B9B67-370F-2946-A255-3767BA2EB5F6}"/>
                </a:ext>
              </a:extLst>
            </p:cNvPr>
            <p:cNvSpPr txBox="1"/>
            <p:nvPr/>
          </p:nvSpPr>
          <p:spPr>
            <a:xfrm>
              <a:off x="4269168" y="4173762"/>
              <a:ext cx="1858750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14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933F0C-B528-4C44-BC4A-FC25D28BFE0B}"/>
                </a:ext>
              </a:extLst>
            </p:cNvPr>
            <p:cNvSpPr txBox="1"/>
            <p:nvPr/>
          </p:nvSpPr>
          <p:spPr>
            <a:xfrm>
              <a:off x="1746300" y="3269259"/>
              <a:ext cx="1224376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582ED2-153A-7D43-879C-3559E5529AAF}"/>
                </a:ext>
              </a:extLst>
            </p:cNvPr>
            <p:cNvSpPr txBox="1"/>
            <p:nvPr/>
          </p:nvSpPr>
          <p:spPr>
            <a:xfrm>
              <a:off x="4070995" y="2117446"/>
              <a:ext cx="1657688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F5D701-80D3-7645-986A-B90CE135C6DF}"/>
                </a:ext>
              </a:extLst>
            </p:cNvPr>
            <p:cNvSpPr txBox="1"/>
            <p:nvPr/>
          </p:nvSpPr>
          <p:spPr>
            <a:xfrm>
              <a:off x="4346491" y="5772087"/>
              <a:ext cx="1837949" cy="6655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8C7216-1F79-AD4E-BA60-01BCCA2B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3" y="4989126"/>
              <a:ext cx="1044753" cy="10393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5C3D70-11AD-7C4F-84E7-7340136C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2"/>
              <a:ext cx="1029644" cy="65639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AEB2C6-462E-184D-B2AA-6E717662D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5" y="4744195"/>
              <a:ext cx="942325" cy="6269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D56BA8-9E6D-C544-A245-14A92DF3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7" y="3526226"/>
              <a:ext cx="989951" cy="1045566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3D258EF-8E0B-284F-B479-0D91E2CDC00B}"/>
                </a:ext>
              </a:extLst>
            </p:cNvPr>
            <p:cNvSpPr/>
            <p:nvPr/>
          </p:nvSpPr>
          <p:spPr bwMode="auto">
            <a:xfrm>
              <a:off x="2415450" y="3462060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DD44E6-E586-A447-A5F0-11D31977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6" y="2278657"/>
              <a:ext cx="990599" cy="9905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6D96D7-53AA-D34E-A7E7-EE6F6C22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2" y="4005178"/>
              <a:ext cx="732858" cy="4299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5E8DAC-7CE1-3140-B98B-29F602DB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2" y="2276181"/>
              <a:ext cx="797344" cy="79734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D2BDC4-B36A-3C4E-A6FE-49F641EFD8DF}"/>
                </a:ext>
              </a:extLst>
            </p:cNvPr>
            <p:cNvCxnSpPr/>
            <p:nvPr/>
          </p:nvCxnSpPr>
          <p:spPr bwMode="auto">
            <a:xfrm flipV="1">
              <a:off x="1591152" y="2344305"/>
              <a:ext cx="967227" cy="173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5F8F40-39DE-364A-9943-522A47C17A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1" y="2833862"/>
              <a:ext cx="1343436" cy="22764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81DD4-7B53-E04A-903E-97BE654B9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620797-7EF6-E54C-A07C-739FF9B82407}"/>
                </a:ext>
              </a:extLst>
            </p:cNvPr>
            <p:cNvSpPr txBox="1"/>
            <p:nvPr/>
          </p:nvSpPr>
          <p:spPr>
            <a:xfrm>
              <a:off x="1161970" y="4956398"/>
              <a:ext cx="1681957" cy="66557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14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763187-CE49-0046-A475-129D44296A1C}"/>
              </a:ext>
            </a:extLst>
          </p:cNvPr>
          <p:cNvGrpSpPr/>
          <p:nvPr/>
        </p:nvGrpSpPr>
        <p:grpSpPr>
          <a:xfrm>
            <a:off x="6019800" y="2443163"/>
            <a:ext cx="1624013" cy="988903"/>
            <a:chOff x="6019800" y="2443163"/>
            <a:chExt cx="1624013" cy="9889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6F0EDF-5934-074D-A670-6F904653586D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6F3C0-4E73-984E-A127-46275FE07C20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743475-0C8C-B54E-A29B-5EC0385A490A}"/>
              </a:ext>
            </a:extLst>
          </p:cNvPr>
          <p:cNvGrpSpPr/>
          <p:nvPr/>
        </p:nvGrpSpPr>
        <p:grpSpPr>
          <a:xfrm>
            <a:off x="6019800" y="4539324"/>
            <a:ext cx="1624013" cy="988903"/>
            <a:chOff x="6019800" y="2443163"/>
            <a:chExt cx="1624013" cy="98890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0424886-C5AD-9448-B580-9F9AF854C3EF}"/>
                </a:ext>
              </a:extLst>
            </p:cNvPr>
            <p:cNvCxnSpPr/>
            <p:nvPr/>
          </p:nvCxnSpPr>
          <p:spPr bwMode="auto">
            <a:xfrm>
              <a:off x="6019800" y="3414713"/>
              <a:ext cx="162401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3601F1-0346-EC40-A407-0EFCCD1974B2}"/>
                </a:ext>
              </a:extLst>
            </p:cNvPr>
            <p:cNvCxnSpPr/>
            <p:nvPr/>
          </p:nvCxnSpPr>
          <p:spPr bwMode="auto">
            <a:xfrm flipV="1">
              <a:off x="6019800" y="2443163"/>
              <a:ext cx="0" cy="988903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6E01983-3BB8-3A49-8006-90A7DDD48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737" y="2899824"/>
            <a:ext cx="457777" cy="483495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CD39C6E-5DCE-8546-A7D9-7763E057F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908" y="3021721"/>
            <a:ext cx="435754" cy="289910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BB9BB35-DD16-724A-B3EB-4835FA66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54" y="2597613"/>
            <a:ext cx="476132" cy="303534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D5432CC-9B50-AB4D-9EB1-79DD532920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290" y="2468017"/>
            <a:ext cx="368711" cy="368712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63E54DA-B312-654E-89CC-B0309B7B8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165" y="2896227"/>
            <a:ext cx="338891" cy="198816"/>
          </a:xfrm>
          <a:prstGeom prst="rect">
            <a:avLst/>
          </a:prstGeom>
          <a:ln>
            <a:noFill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2C42FBBB-AABA-FC41-8E03-E7EFAA9D6CE4}"/>
              </a:ext>
            </a:extLst>
          </p:cNvPr>
          <p:cNvSpPr/>
          <p:nvPr/>
        </p:nvSpPr>
        <p:spPr bwMode="auto">
          <a:xfrm>
            <a:off x="6831806" y="2501192"/>
            <a:ext cx="1626394" cy="1200414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06D721E-2CD3-9947-95C5-C4AE5BC480F1}"/>
              </a:ext>
            </a:extLst>
          </p:cNvPr>
          <p:cNvSpPr/>
          <p:nvPr/>
        </p:nvSpPr>
        <p:spPr bwMode="auto">
          <a:xfrm>
            <a:off x="5306547" y="2219699"/>
            <a:ext cx="712063" cy="1171861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2FEB9B-277D-A241-BF7F-C3EFD154A564}"/>
              </a:ext>
            </a:extLst>
          </p:cNvPr>
          <p:cNvSpPr txBox="1"/>
          <p:nvPr/>
        </p:nvSpPr>
        <p:spPr>
          <a:xfrm>
            <a:off x="7858728" y="3690816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artists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52678F-8DE3-0B4E-9FF5-AD1F89EF12E4}"/>
              </a:ext>
            </a:extLst>
          </p:cNvPr>
          <p:cNvSpPr txBox="1"/>
          <p:nvPr/>
        </p:nvSpPr>
        <p:spPr>
          <a:xfrm>
            <a:off x="4312368" y="2084328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locations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0566B6-5E84-3543-B812-0C7877E75B8B}"/>
              </a:ext>
            </a:extLst>
          </p:cNvPr>
          <p:cNvSpPr txBox="1"/>
          <p:nvPr/>
        </p:nvSpPr>
        <p:spPr>
          <a:xfrm>
            <a:off x="6768152" y="5085708"/>
            <a:ext cx="76655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D170EA-FED2-DF42-8554-1091B4A82149}"/>
              </a:ext>
            </a:extLst>
          </p:cNvPr>
          <p:cNvSpPr txBox="1"/>
          <p:nvPr/>
        </p:nvSpPr>
        <p:spPr>
          <a:xfrm>
            <a:off x="7347020" y="5616273"/>
            <a:ext cx="8595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Acted_in</a:t>
            </a:r>
            <a:endParaRPr lang="en-US" sz="1400" b="1" dirty="0">
              <a:solidFill>
                <a:srgbClr val="008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6A8216-18C6-014D-AA84-5E1FEFE2CFB9}"/>
              </a:ext>
            </a:extLst>
          </p:cNvPr>
          <p:cNvSpPr txBox="1"/>
          <p:nvPr/>
        </p:nvSpPr>
        <p:spPr>
          <a:xfrm>
            <a:off x="5306547" y="5695007"/>
            <a:ext cx="5661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93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dates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88B7106-24B5-E844-AFAF-F19A155C7A17}"/>
              </a:ext>
            </a:extLst>
          </p:cNvPr>
          <p:cNvSpPr/>
          <p:nvPr/>
        </p:nvSpPr>
        <p:spPr bwMode="auto">
          <a:xfrm>
            <a:off x="7111755" y="3434997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9B669E-324B-1143-8EE3-D322BEE00434}"/>
              </a:ext>
            </a:extLst>
          </p:cNvPr>
          <p:cNvSpPr/>
          <p:nvPr/>
        </p:nvSpPr>
        <p:spPr bwMode="auto">
          <a:xfrm>
            <a:off x="8112273" y="319200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E736043-4305-0145-AE7A-D421C7DF348F}"/>
              </a:ext>
            </a:extLst>
          </p:cNvPr>
          <p:cNvSpPr/>
          <p:nvPr/>
        </p:nvSpPr>
        <p:spPr bwMode="auto">
          <a:xfrm>
            <a:off x="7494978" y="2986762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ADFF23-FDBB-8643-8A75-D44348210D5F}"/>
              </a:ext>
            </a:extLst>
          </p:cNvPr>
          <p:cNvSpPr/>
          <p:nvPr/>
        </p:nvSpPr>
        <p:spPr bwMode="auto">
          <a:xfrm>
            <a:off x="5873478" y="2876300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24778FC-752D-E34E-AB62-0BB8FFE773CE}"/>
              </a:ext>
            </a:extLst>
          </p:cNvPr>
          <p:cNvSpPr/>
          <p:nvPr/>
        </p:nvSpPr>
        <p:spPr bwMode="auto">
          <a:xfrm>
            <a:off x="5883094" y="2564028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A877CA-2428-2349-84D0-F6D4A9422830}"/>
              </a:ext>
            </a:extLst>
          </p:cNvPr>
          <p:cNvSpPr/>
          <p:nvPr/>
        </p:nvSpPr>
        <p:spPr bwMode="auto">
          <a:xfrm>
            <a:off x="7181203" y="563325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F384B1-CC7B-594E-8B2B-70B020AA2B70}"/>
              </a:ext>
            </a:extLst>
          </p:cNvPr>
          <p:cNvSpPr/>
          <p:nvPr/>
        </p:nvSpPr>
        <p:spPr bwMode="auto">
          <a:xfrm>
            <a:off x="6851011" y="5304149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849BD95-B466-CE46-BC2B-D7D44CB20DB0}"/>
              </a:ext>
            </a:extLst>
          </p:cNvPr>
          <p:cNvSpPr/>
          <p:nvPr/>
        </p:nvSpPr>
        <p:spPr bwMode="auto">
          <a:xfrm>
            <a:off x="5643610" y="5533513"/>
            <a:ext cx="138897" cy="136902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3BC2658-BDDB-954A-B2EB-63EA4210FBB7}"/>
              </a:ext>
            </a:extLst>
          </p:cNvPr>
          <p:cNvSpPr/>
          <p:nvPr/>
        </p:nvSpPr>
        <p:spPr bwMode="auto">
          <a:xfrm>
            <a:off x="6553200" y="4926737"/>
            <a:ext cx="1804986" cy="1145190"/>
          </a:xfrm>
          <a:prstGeom prst="ellipse">
            <a:avLst/>
          </a:pr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DEB693-706E-6B45-AE1A-8D7072F6CE22}"/>
              </a:ext>
            </a:extLst>
          </p:cNvPr>
          <p:cNvSpPr/>
          <p:nvPr/>
        </p:nvSpPr>
        <p:spPr bwMode="auto">
          <a:xfrm>
            <a:off x="5306547" y="5213629"/>
            <a:ext cx="636379" cy="886894"/>
          </a:xfrm>
          <a:prstGeom prst="ellipse">
            <a:avLst/>
          </a:prstGeom>
          <a:noFill/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8C1F73-E37C-8343-9CA3-99BF20EC8640}"/>
              </a:ext>
            </a:extLst>
          </p:cNvPr>
          <p:cNvSpPr txBox="1"/>
          <p:nvPr/>
        </p:nvSpPr>
        <p:spPr>
          <a:xfrm>
            <a:off x="4388973" y="4744340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8000"/>
                </a:solidFill>
              </a:rPr>
              <a:t>relations+</a:t>
            </a:r>
            <a:endParaRPr lang="en-US" b="1" i="1" dirty="0">
              <a:solidFill>
                <a:srgbClr val="FF8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B37A04-725E-C540-987F-F8E6AA189304}"/>
              </a:ext>
            </a:extLst>
          </p:cNvPr>
          <p:cNvSpPr txBox="1"/>
          <p:nvPr/>
        </p:nvSpPr>
        <p:spPr>
          <a:xfrm>
            <a:off x="6822595" y="6012064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Artistic-pred.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401DCA09-1377-1F46-92C1-F36708EF2471}"/>
              </a:ext>
            </a:extLst>
          </p:cNvPr>
          <p:cNvSpPr/>
          <p:nvPr/>
        </p:nvSpPr>
        <p:spPr bwMode="auto">
          <a:xfrm>
            <a:off x="3865163" y="2338086"/>
            <a:ext cx="533210" cy="3432075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3D3825-6510-394C-A2C6-810CB89C5D51}"/>
              </a:ext>
            </a:extLst>
          </p:cNvPr>
          <p:cNvCxnSpPr/>
          <p:nvPr/>
        </p:nvCxnSpPr>
        <p:spPr bwMode="auto">
          <a:xfrm flipV="1">
            <a:off x="6019800" y="2833434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A93EEC6-0ACE-3C4D-850C-D811832467A4}"/>
              </a:ext>
            </a:extLst>
          </p:cNvPr>
          <p:cNvCxnSpPr/>
          <p:nvPr/>
        </p:nvCxnSpPr>
        <p:spPr bwMode="auto">
          <a:xfrm flipV="1">
            <a:off x="6027532" y="4930217"/>
            <a:ext cx="748352" cy="58127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60086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r>
              <a:rPr lang="en-US" dirty="0"/>
              <a:t>S1. Two potential relationships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r>
              <a:rPr lang="en-US" dirty="0"/>
              <a:t>S2. Two loss function options</a:t>
            </a:r>
          </a:p>
          <a:p>
            <a:pPr lvl="1"/>
            <a:r>
              <a:rPr lang="en-US" dirty="0"/>
              <a:t>Closed-world assumption</a:t>
            </a:r>
          </a:p>
          <a:p>
            <a:pPr lvl="1"/>
            <a:r>
              <a:rPr lang="en-US" dirty="0"/>
              <a:t>Open-world assumption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690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Graph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Tensor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21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Graph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Tensor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18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embeddings (even for graphs)?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712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embeddings (even for graphs)?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900488"/>
          </a:xfrm>
        </p:spPr>
        <p:txBody>
          <a:bodyPr/>
          <a:lstStyle/>
          <a:p>
            <a:r>
              <a:rPr lang="en-US" dirty="0"/>
              <a:t>Reason #1: easier to visualize / manipulate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6723AF4-7F0D-1849-BA7F-2DD0737D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73006"/>
            <a:ext cx="2538412" cy="27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E153F-F9E4-C04D-8361-73FAC44A8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4" t="10228" r="19967" b="5071"/>
          <a:stretch/>
        </p:blipFill>
        <p:spPr>
          <a:xfrm>
            <a:off x="4572000" y="2776877"/>
            <a:ext cx="3362326" cy="2386012"/>
          </a:xfrm>
          <a:prstGeom prst="rect">
            <a:avLst/>
          </a:prstGeom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A83BBA3B-5CE4-0644-A99E-1788BA1783C0}"/>
              </a:ext>
            </a:extLst>
          </p:cNvPr>
          <p:cNvSpPr/>
          <p:nvPr/>
        </p:nvSpPr>
        <p:spPr bwMode="auto">
          <a:xfrm>
            <a:off x="3671888" y="3552994"/>
            <a:ext cx="1085850" cy="437811"/>
          </a:xfrm>
          <a:prstGeom prst="left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03D9D-50E7-D74D-80E3-7DE6DE45F2D3}"/>
              </a:ext>
            </a:extLst>
          </p:cNvPr>
          <p:cNvSpPr txBox="1"/>
          <p:nvPr/>
        </p:nvSpPr>
        <p:spPr>
          <a:xfrm>
            <a:off x="3950157" y="278355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94712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embeddings (even for graphs)?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900488"/>
          </a:xfrm>
        </p:spPr>
        <p:txBody>
          <a:bodyPr/>
          <a:lstStyle/>
          <a:p>
            <a:r>
              <a:rPr lang="en-US" dirty="0"/>
              <a:t>Reason #2: wild success of </a:t>
            </a:r>
            <a:r>
              <a:rPr lang="en-US" i="1" dirty="0"/>
              <a:t>word2vec</a:t>
            </a:r>
          </a:p>
          <a:p>
            <a:pPr marL="457200" lvl="1" indent="0">
              <a:buNone/>
            </a:pPr>
            <a:r>
              <a:rPr lang="en-US" i="1" dirty="0"/>
              <a:t>‘queen’ = ‘king’ – ‘man’ + ‘woman’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74367A-6F50-EC42-A343-9A41F3EDB4E8}"/>
              </a:ext>
            </a:extLst>
          </p:cNvPr>
          <p:cNvSpPr>
            <a:spLocks noChangeAspect="1"/>
          </p:cNvSpPr>
          <p:nvPr/>
        </p:nvSpPr>
        <p:spPr bwMode="auto">
          <a:xfrm>
            <a:off x="4338644" y="4850606"/>
            <a:ext cx="242887" cy="242888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CD95D0-275E-AB4E-9478-0B9F4D3DCEB4}"/>
              </a:ext>
            </a:extLst>
          </p:cNvPr>
          <p:cNvCxnSpPr>
            <a:cxnSpLocks/>
          </p:cNvCxnSpPr>
          <p:nvPr/>
        </p:nvCxnSpPr>
        <p:spPr bwMode="auto">
          <a:xfrm>
            <a:off x="2852744" y="5865019"/>
            <a:ext cx="5148263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5EF53D-7A5A-D04E-B2D9-A13356C5D815}"/>
              </a:ext>
            </a:extLst>
          </p:cNvPr>
          <p:cNvCxnSpPr/>
          <p:nvPr/>
        </p:nvCxnSpPr>
        <p:spPr bwMode="auto">
          <a:xfrm flipV="1">
            <a:off x="2852744" y="3378994"/>
            <a:ext cx="0" cy="2486025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36EA6BD-9B94-5E44-92C6-5F41298E3912}"/>
              </a:ext>
            </a:extLst>
          </p:cNvPr>
          <p:cNvSpPr>
            <a:spLocks noChangeAspect="1"/>
          </p:cNvSpPr>
          <p:nvPr/>
        </p:nvSpPr>
        <p:spPr bwMode="auto">
          <a:xfrm>
            <a:off x="5286382" y="5243513"/>
            <a:ext cx="242887" cy="242888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601EA0-4879-EA4B-AEF7-A789F0BD485B}"/>
              </a:ext>
            </a:extLst>
          </p:cNvPr>
          <p:cNvSpPr>
            <a:spLocks noChangeAspect="1"/>
          </p:cNvSpPr>
          <p:nvPr/>
        </p:nvSpPr>
        <p:spPr bwMode="auto">
          <a:xfrm>
            <a:off x="4491044" y="3317070"/>
            <a:ext cx="242887" cy="242888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08031C-8799-E840-9659-6BF425F4CA06}"/>
              </a:ext>
            </a:extLst>
          </p:cNvPr>
          <p:cNvSpPr>
            <a:spLocks noChangeAspect="1"/>
          </p:cNvSpPr>
          <p:nvPr/>
        </p:nvSpPr>
        <p:spPr bwMode="auto">
          <a:xfrm>
            <a:off x="5438782" y="3709977"/>
            <a:ext cx="242887" cy="242888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D4DC88-70A6-144F-96B5-64E964ED4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" t="12757" r="41495" b="14797"/>
          <a:stretch/>
        </p:blipFill>
        <p:spPr>
          <a:xfrm>
            <a:off x="3774552" y="3049867"/>
            <a:ext cx="564092" cy="714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004B41-CDA9-0F49-94E6-B52C88414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14" t="18920" r="-1274" b="16215"/>
          <a:stretch/>
        </p:blipFill>
        <p:spPr>
          <a:xfrm>
            <a:off x="5896335" y="3671714"/>
            <a:ext cx="518334" cy="7399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C29E7C-B196-554B-9E25-E2D082207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8" r="45367"/>
          <a:stretch/>
        </p:blipFill>
        <p:spPr>
          <a:xfrm>
            <a:off x="3863002" y="4518421"/>
            <a:ext cx="402977" cy="9072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4A3836-0EDD-BD4B-B2BC-1EBB3B7BA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7" r="9488"/>
          <a:stretch/>
        </p:blipFill>
        <p:spPr>
          <a:xfrm>
            <a:off x="5695599" y="4889972"/>
            <a:ext cx="341440" cy="907181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AA4A2E22-FC44-EA40-8B4C-11831E986A49}"/>
              </a:ext>
            </a:extLst>
          </p:cNvPr>
          <p:cNvSpPr/>
          <p:nvPr/>
        </p:nvSpPr>
        <p:spPr bwMode="auto">
          <a:xfrm rot="1484840">
            <a:off x="4794756" y="3491284"/>
            <a:ext cx="564356" cy="271463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A82AB5D5-9A9B-C149-8CB0-78512BB76C01}"/>
              </a:ext>
            </a:extLst>
          </p:cNvPr>
          <p:cNvSpPr/>
          <p:nvPr/>
        </p:nvSpPr>
        <p:spPr bwMode="auto">
          <a:xfrm rot="1484840">
            <a:off x="4691121" y="5077710"/>
            <a:ext cx="564356" cy="271463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A4167-1ED0-734E-B075-77088CF3D748}"/>
              </a:ext>
            </a:extLst>
          </p:cNvPr>
          <p:cNvSpPr txBox="1"/>
          <p:nvPr/>
        </p:nvSpPr>
        <p:spPr>
          <a:xfrm>
            <a:off x="3492432" y="5930503"/>
            <a:ext cx="49904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variable 1 </a:t>
            </a:r>
            <a:r>
              <a:rPr lang="en-US"/>
              <a:t>(‘collaborative’)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1651F2-FBE9-044D-BB5A-B32734D278C2}"/>
              </a:ext>
            </a:extLst>
          </p:cNvPr>
          <p:cNvSpPr txBox="1"/>
          <p:nvPr/>
        </p:nvSpPr>
        <p:spPr>
          <a:xfrm>
            <a:off x="431713" y="3510308"/>
            <a:ext cx="20938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Latent </a:t>
            </a:r>
          </a:p>
          <a:p>
            <a:pPr algn="l"/>
            <a:r>
              <a:rPr lang="en-US" dirty="0"/>
              <a:t>variable 2</a:t>
            </a:r>
          </a:p>
          <a:p>
            <a:pPr algn="l"/>
            <a:r>
              <a:rPr lang="en-US" dirty="0"/>
              <a:t>(‘leadership’)</a:t>
            </a:r>
          </a:p>
        </p:txBody>
      </p:sp>
    </p:spTree>
    <p:extLst>
      <p:ext uri="{BB962C8B-B14F-4D97-AF65-F5344CB8AC3E}">
        <p14:creationId xmlns:p14="http://schemas.microsoft.com/office/powerpoint/2010/main" val="42419300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Motivation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Graph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Tensor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11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embedding: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02B5-098C-C44E-B066-EFAAEBEE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ECB27-4177-0C43-9938-61B20E42AB17}"/>
              </a:ext>
            </a:extLst>
          </p:cNvPr>
          <p:cNvGrpSpPr>
            <a:grpSpLocks noChangeAspect="1"/>
          </p:cNvGrpSpPr>
          <p:nvPr/>
        </p:nvGrpSpPr>
        <p:grpSpPr>
          <a:xfrm>
            <a:off x="1476373" y="2501584"/>
            <a:ext cx="6738939" cy="2459223"/>
            <a:chOff x="6553200" y="1186771"/>
            <a:chExt cx="2103120" cy="767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11BBD-5C45-C243-9D4D-1152748251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3" name="Group 42">
                <a:extLst>
                  <a:ext uri="{FF2B5EF4-FFF2-40B4-BE49-F238E27FC236}">
                    <a16:creationId xmlns:a16="http://schemas.microsoft.com/office/drawing/2014/main" id="{E61BBC1D-7D40-DD4A-95B6-80C897262014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3ED7BFC4-FAE9-E646-8748-B4A59385D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BC385BE-2940-2341-9BC7-A5A129DDE4F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5816B4-9A19-3B4D-8758-F735634D07D8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A678E17-A4D1-0C48-9B7A-DB6540A1FF0C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5F68C05-0747-6043-8CEF-2AF73679DFB6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F54AFF62-364C-464E-BDBC-599219062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8B6AF621-BF42-A645-9672-62FAF3217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5">
                  <a:extLst>
                    <a:ext uri="{FF2B5EF4-FFF2-40B4-BE49-F238E27FC236}">
                      <a16:creationId xmlns:a16="http://schemas.microsoft.com/office/drawing/2014/main" id="{3D7FA535-A8DA-F447-A539-2162055E2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B5A1E9D5-2043-7B47-B885-C9B54D1AB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1A955272-22E8-624F-8D6E-380A1B70D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653287BF-29D9-1E4D-9012-C4AD8EDF7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2B443C-BB00-8D4A-830D-AF6CD2AE2DA4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11DD5BA-11AF-5941-A424-54DC96FAF4D9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E1FE3E0-6F53-1149-AF7C-9139A1DC00C2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2774DF-9F90-464C-BAFB-92B2BF31CC22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3C8BBCD-6DAE-FE41-A120-3AF10C204D7E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0891617-667D-4140-940D-22F3F6F09E0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7AE603-81D0-D944-86CC-DBD3CC496EE7}"/>
                </a:ext>
              </a:extLst>
            </p:cNvPr>
            <p:cNvSpPr txBox="1"/>
            <p:nvPr/>
          </p:nvSpPr>
          <p:spPr>
            <a:xfrm>
              <a:off x="7227739" y="1790968"/>
              <a:ext cx="167692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8D6205-399F-284A-A3C2-CF218DE60034}"/>
                </a:ext>
              </a:extLst>
            </p:cNvPr>
            <p:cNvSpPr txBox="1"/>
            <p:nvPr/>
          </p:nvSpPr>
          <p:spPr>
            <a:xfrm>
              <a:off x="7806444" y="1780532"/>
              <a:ext cx="167692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35D445-9208-3B4D-BFFD-3C393BFF1453}"/>
                </a:ext>
              </a:extLst>
            </p:cNvPr>
            <p:cNvSpPr txBox="1"/>
            <p:nvPr/>
          </p:nvSpPr>
          <p:spPr>
            <a:xfrm>
              <a:off x="7335095" y="1186771"/>
              <a:ext cx="161688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1</a:t>
              </a:r>
              <a:endParaRPr lang="en-US" sz="1600" b="1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A66DC0-3823-6F40-9D41-67B2FFD0D0D8}"/>
                </a:ext>
              </a:extLst>
            </p:cNvPr>
            <p:cNvSpPr txBox="1"/>
            <p:nvPr/>
          </p:nvSpPr>
          <p:spPr>
            <a:xfrm>
              <a:off x="7882048" y="1186771"/>
              <a:ext cx="161688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480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>
                <a:ea typeface="ＭＳ Ｐゴシック" charset="-128"/>
                <a:cs typeface="ＭＳ Ｐゴシック" charset="-128"/>
              </a:rPr>
              <a:t>P2.3: Inference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451377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4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embedding: SVD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FE1CB-AB19-6A47-9E83-C2D9B2412A35}"/>
              </a:ext>
            </a:extLst>
          </p:cNvPr>
          <p:cNvGrpSpPr/>
          <p:nvPr/>
        </p:nvGrpSpPr>
        <p:grpSpPr>
          <a:xfrm>
            <a:off x="1476373" y="2444426"/>
            <a:ext cx="5287924" cy="3086403"/>
            <a:chOff x="1476373" y="2444426"/>
            <a:chExt cx="5287924" cy="3086403"/>
          </a:xfrm>
        </p:grpSpPr>
        <p:grpSp>
          <p:nvGrpSpPr>
            <p:cNvPr id="13" name="Group 42">
              <a:extLst>
                <a:ext uri="{FF2B5EF4-FFF2-40B4-BE49-F238E27FC236}">
                  <a16:creationId xmlns:a16="http://schemas.microsoft.com/office/drawing/2014/main" id="{E61BBC1D-7D40-DD4A-95B6-80C897262014}"/>
                </a:ext>
              </a:extLst>
            </p:cNvPr>
            <p:cNvGrpSpPr/>
            <p:nvPr/>
          </p:nvGrpSpPr>
          <p:grpSpPr>
            <a:xfrm>
              <a:off x="1476373" y="3300745"/>
              <a:ext cx="931431" cy="1337419"/>
              <a:chOff x="1422400" y="4419600"/>
              <a:chExt cx="990600" cy="1422400"/>
            </a:xfrm>
          </p:grpSpPr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3ED7BFC4-FAE9-E646-8748-B4A59385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C385BE-2940-2341-9BC7-A5A129DDE4F8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C5816B4-9A19-3B4D-8758-F735634D07D8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678E17-A4D1-0C48-9B7A-DB6540A1FF0C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D7FA535-A8DA-F447-A539-2162055E2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062" y="3300745"/>
              <a:ext cx="43288" cy="13374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2B443C-BB00-8D4A-830D-AF6CD2AE2DA4}"/>
                </a:ext>
              </a:extLst>
            </p:cNvPr>
            <p:cNvSpPr/>
            <p:nvPr/>
          </p:nvSpPr>
          <p:spPr bwMode="auto">
            <a:xfrm>
              <a:off x="3566121" y="3300745"/>
              <a:ext cx="71649" cy="37017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5DA147-80C1-854D-B332-EFB1E547E51E}"/>
                </a:ext>
              </a:extLst>
            </p:cNvPr>
            <p:cNvGrpSpPr/>
            <p:nvPr/>
          </p:nvGrpSpPr>
          <p:grpSpPr>
            <a:xfrm>
              <a:off x="4819208" y="2844384"/>
              <a:ext cx="919489" cy="47765"/>
              <a:chOff x="3781067" y="3241038"/>
              <a:chExt cx="919489" cy="47765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B5A1E9D5-2043-7B47-B885-C9B54D1AB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067" y="3241038"/>
                <a:ext cx="919489" cy="42988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11DD5BA-11AF-5941-A424-54DC96FAF4D9}"/>
                  </a:ext>
                </a:extLst>
              </p:cNvPr>
              <p:cNvSpPr/>
              <p:nvPr/>
            </p:nvSpPr>
            <p:spPr bwMode="auto">
              <a:xfrm>
                <a:off x="3781067" y="3245815"/>
                <a:ext cx="549305" cy="42988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B97C6AF-86D9-8B49-9246-00D70F073568}"/>
                </a:ext>
              </a:extLst>
            </p:cNvPr>
            <p:cNvGrpSpPr/>
            <p:nvPr/>
          </p:nvGrpSpPr>
          <p:grpSpPr>
            <a:xfrm>
              <a:off x="4819208" y="2676581"/>
              <a:ext cx="907548" cy="50949"/>
              <a:chOff x="5608104" y="3233077"/>
              <a:chExt cx="907548" cy="50949"/>
            </a:xfrm>
          </p:grpSpPr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1A955272-22E8-624F-8D6E-380A1B70D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104" y="3241038"/>
                <a:ext cx="907548" cy="429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1FE3E0-6F53-1149-AF7C-9139A1DC00C2}"/>
                  </a:ext>
                </a:extLst>
              </p:cNvPr>
              <p:cNvSpPr/>
              <p:nvPr/>
            </p:nvSpPr>
            <p:spPr bwMode="auto">
              <a:xfrm>
                <a:off x="6133526" y="3233077"/>
                <a:ext cx="95531" cy="43785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61E5E3-5E84-F546-86F0-573F32AE5808}"/>
                </a:ext>
              </a:extLst>
            </p:cNvPr>
            <p:cNvGrpSpPr/>
            <p:nvPr/>
          </p:nvGrpSpPr>
          <p:grpSpPr>
            <a:xfrm>
              <a:off x="3791221" y="3300745"/>
              <a:ext cx="67668" cy="1337419"/>
              <a:chOff x="5397137" y="3300745"/>
              <a:chExt cx="67668" cy="1337419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B6AF621-BF42-A645-9672-62FAF3217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099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2774DF-9F90-464C-BAFB-92B2BF31CC22}"/>
                  </a:ext>
                </a:extLst>
              </p:cNvPr>
              <p:cNvSpPr/>
              <p:nvPr/>
            </p:nvSpPr>
            <p:spPr bwMode="auto">
              <a:xfrm>
                <a:off x="5397137" y="3742571"/>
                <a:ext cx="67668" cy="441826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A8F675C-9715-F940-B314-649DEEDBCE60}"/>
                </a:ext>
              </a:extLst>
            </p:cNvPr>
            <p:cNvGrpSpPr/>
            <p:nvPr/>
          </p:nvGrpSpPr>
          <p:grpSpPr>
            <a:xfrm>
              <a:off x="4036722" y="3294774"/>
              <a:ext cx="47766" cy="1337419"/>
              <a:chOff x="7112722" y="3300745"/>
              <a:chExt cx="47766" cy="1337419"/>
            </a:xfrm>
          </p:grpSpPr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54AFF62-364C-464E-BDBC-59921906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722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C8BBCD-6DAE-FE41-A120-3AF10C204D7E}"/>
                  </a:ext>
                </a:extLst>
              </p:cNvPr>
              <p:cNvSpPr/>
              <p:nvPr/>
            </p:nvSpPr>
            <p:spPr bwMode="auto">
              <a:xfrm>
                <a:off x="7112722" y="4447104"/>
                <a:ext cx="47766" cy="107471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264716-307A-2943-A649-561AA3510FCD}"/>
                </a:ext>
              </a:extLst>
            </p:cNvPr>
            <p:cNvGrpSpPr/>
            <p:nvPr/>
          </p:nvGrpSpPr>
          <p:grpSpPr>
            <a:xfrm>
              <a:off x="4819208" y="2511976"/>
              <a:ext cx="923468" cy="47765"/>
              <a:chOff x="7291844" y="3217156"/>
              <a:chExt cx="923468" cy="47765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653287BF-29D9-1E4D-9012-C4AD8EDF7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1844" y="3217156"/>
                <a:ext cx="919489" cy="47765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891617-667D-4140-940D-22F3F6F09E08}"/>
                  </a:ext>
                </a:extLst>
              </p:cNvPr>
              <p:cNvSpPr/>
              <p:nvPr/>
            </p:nvSpPr>
            <p:spPr bwMode="auto">
              <a:xfrm>
                <a:off x="8008329" y="3217156"/>
                <a:ext cx="206983" cy="42988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7AE603-81D0-D944-86CC-DBD3CC496EE7}"/>
                </a:ext>
              </a:extLst>
            </p:cNvPr>
            <p:cNvSpPr txBox="1"/>
            <p:nvPr/>
          </p:nvSpPr>
          <p:spPr>
            <a:xfrm>
              <a:off x="3296086" y="4678567"/>
              <a:ext cx="537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8D6205-399F-284A-A3C2-CF218DE60034}"/>
                </a:ext>
              </a:extLst>
            </p:cNvPr>
            <p:cNvSpPr txBox="1"/>
            <p:nvPr/>
          </p:nvSpPr>
          <p:spPr>
            <a:xfrm>
              <a:off x="3610380" y="5007609"/>
              <a:ext cx="537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35D445-9208-3B4D-BFFD-3C393BFF1453}"/>
                </a:ext>
              </a:extLst>
            </p:cNvPr>
            <p:cNvSpPr txBox="1"/>
            <p:nvPr/>
          </p:nvSpPr>
          <p:spPr>
            <a:xfrm>
              <a:off x="5887964" y="2582774"/>
              <a:ext cx="518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1</a:t>
              </a:r>
              <a:endParaRPr lang="en-US" sz="1600" b="1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A66DC0-3823-6F40-9D41-67B2FFD0D0D8}"/>
                </a:ext>
              </a:extLst>
            </p:cNvPr>
            <p:cNvSpPr txBox="1"/>
            <p:nvPr/>
          </p:nvSpPr>
          <p:spPr>
            <a:xfrm>
              <a:off x="6246207" y="2444426"/>
              <a:ext cx="518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585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C8CEFAAE-CE21-0549-AD48-DEDEACBF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14B380A4-41B3-F74E-95C5-9A6DB1A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77E607CB-6805-8E41-9681-2D5817AE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4F2D231C-CF3C-E74D-B747-91D3FFC6585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04930" name="Rectangle 2">
            <a:extLst>
              <a:ext uri="{FF2B5EF4-FFF2-40B4-BE49-F238E27FC236}">
                <a16:creationId xmlns:a16="http://schemas.microsoft.com/office/drawing/2014/main" id="{ABF5F79C-4F73-094C-8F62-6699912C4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SVD as embedding</a:t>
            </a:r>
          </a:p>
        </p:txBody>
      </p:sp>
      <p:sp>
        <p:nvSpPr>
          <p:cNvPr id="1404931" name="Rectangle 3">
            <a:extLst>
              <a:ext uri="{FF2B5EF4-FFF2-40B4-BE49-F238E27FC236}">
                <a16:creationId xmlns:a16="http://schemas.microsoft.com/office/drawing/2014/main" id="{7B8A4A44-32D2-1147-BA3A-EE97DC10E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U</a:t>
            </a:r>
            <a:r>
              <a:rPr lang="en-US" altLang="en-US" dirty="0"/>
              <a:t> </a:t>
            </a:r>
            <a:r>
              <a:rPr lang="en-US" altLang="en-US" b="1" dirty="0">
                <a:latin typeface="Symbol" pitchFamily="2" charset="2"/>
              </a:rPr>
              <a:t>L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  <a:r>
              <a:rPr lang="en-US" altLang="en-US" baseline="30000" dirty="0"/>
              <a:t>T </a:t>
            </a:r>
            <a:r>
              <a:rPr lang="en-US" altLang="en-US" dirty="0"/>
              <a:t>- example: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1404934" name="Object 6">
            <a:extLst>
              <a:ext uri="{FF2B5EF4-FFF2-40B4-BE49-F238E27FC236}">
                <a16:creationId xmlns:a16="http://schemas.microsoft.com/office/drawing/2014/main" id="{CA362DBA-B782-1848-B057-7FEA91F01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29000"/>
          <a:ext cx="20653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Document" r:id="rId3" imgW="11734800" imgH="14605000" progId="Word.Document.8">
                  <p:embed/>
                </p:oleObj>
              </mc:Choice>
              <mc:Fallback>
                <p:oleObj name="Document" r:id="rId3" imgW="11734800" imgH="14605000" progId="Word.Document.8">
                  <p:embed/>
                  <p:pic>
                    <p:nvPicPr>
                      <p:cNvPr id="1404934" name="Object 6">
                        <a:extLst>
                          <a:ext uri="{FF2B5EF4-FFF2-40B4-BE49-F238E27FC236}">
                            <a16:creationId xmlns:a16="http://schemas.microsoft.com/office/drawing/2014/main" id="{CA362DBA-B782-1848-B057-7FEA91F01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06533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6" name="Freeform 8">
            <a:extLst>
              <a:ext uri="{FF2B5EF4-FFF2-40B4-BE49-F238E27FC236}">
                <a16:creationId xmlns:a16="http://schemas.microsoft.com/office/drawing/2014/main" id="{84D20D61-E281-7C43-A6DA-3587626092CD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Freeform 11">
            <a:extLst>
              <a:ext uri="{FF2B5EF4-FFF2-40B4-BE49-F238E27FC236}">
                <a16:creationId xmlns:a16="http://schemas.microsoft.com/office/drawing/2014/main" id="{619912D6-212C-7F4D-8E93-6DEF1D53E1DC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0" name="Text Box 12">
            <a:extLst>
              <a:ext uri="{FF2B5EF4-FFF2-40B4-BE49-F238E27FC236}">
                <a16:creationId xmlns:a16="http://schemas.microsoft.com/office/drawing/2014/main" id="{4475BDDE-C3BC-1848-8739-98D162E6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04941" name="Text Box 13">
            <a:extLst>
              <a:ext uri="{FF2B5EF4-FFF2-40B4-BE49-F238E27FC236}">
                <a16:creationId xmlns:a16="http://schemas.microsoft.com/office/drawing/2014/main" id="{11701E2E-FEA9-5946-934B-904E1F7D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04942" name="Text Box 14">
            <a:extLst>
              <a:ext uri="{FF2B5EF4-FFF2-40B4-BE49-F238E27FC236}">
                <a16:creationId xmlns:a16="http://schemas.microsoft.com/office/drawing/2014/main" id="{4554BD8E-97E0-3149-B4F1-C5B734C7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04943" name="Text Box 15">
            <a:extLst>
              <a:ext uri="{FF2B5EF4-FFF2-40B4-BE49-F238E27FC236}">
                <a16:creationId xmlns:a16="http://schemas.microsoft.com/office/drawing/2014/main" id="{8ECA65F3-B2B2-D942-AA9E-4EEDC7EB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brain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04944" name="Text Box 16">
            <a:extLst>
              <a:ext uri="{FF2B5EF4-FFF2-40B4-BE49-F238E27FC236}">
                <a16:creationId xmlns:a16="http://schemas.microsoft.com/office/drawing/2014/main" id="{64588EAD-4BEE-A04D-96AE-EB6E140A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04945" name="Line 17">
            <a:extLst>
              <a:ext uri="{FF2B5EF4-FFF2-40B4-BE49-F238E27FC236}">
                <a16:creationId xmlns:a16="http://schemas.microsoft.com/office/drawing/2014/main" id="{9C6C0FB1-6BD4-7444-AC73-03B97ACF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4946" name="Object 18">
            <a:extLst>
              <a:ext uri="{FF2B5EF4-FFF2-40B4-BE49-F238E27FC236}">
                <a16:creationId xmlns:a16="http://schemas.microsoft.com/office/drawing/2014/main" id="{8242A890-D77D-FA4F-BFC4-C8547E632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Document" r:id="rId5" imgW="6591300" imgH="14605000" progId="Word.Document.8">
                  <p:embed/>
                </p:oleObj>
              </mc:Choice>
              <mc:Fallback>
                <p:oleObj name="Document" r:id="rId5" imgW="6591300" imgH="14605000" progId="Word.Document.8">
                  <p:embed/>
                  <p:pic>
                    <p:nvPicPr>
                      <p:cNvPr id="1404946" name="Object 18">
                        <a:extLst>
                          <a:ext uri="{FF2B5EF4-FFF2-40B4-BE49-F238E27FC236}">
                            <a16:creationId xmlns:a16="http://schemas.microsoft.com/office/drawing/2014/main" id="{8242A890-D77D-FA4F-BFC4-C8547E632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47" name="Freeform 19">
            <a:extLst>
              <a:ext uri="{FF2B5EF4-FFF2-40B4-BE49-F238E27FC236}">
                <a16:creationId xmlns:a16="http://schemas.microsoft.com/office/drawing/2014/main" id="{EABC8C1D-A576-B049-8A8D-ACC87A11584D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8" name="Freeform 20">
            <a:extLst>
              <a:ext uri="{FF2B5EF4-FFF2-40B4-BE49-F238E27FC236}">
                <a16:creationId xmlns:a16="http://schemas.microsoft.com/office/drawing/2014/main" id="{561BF770-8B59-DE45-A2F0-EF8DA0418206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Text Box 21">
            <a:extLst>
              <a:ext uri="{FF2B5EF4-FFF2-40B4-BE49-F238E27FC236}">
                <a16:creationId xmlns:a16="http://schemas.microsoft.com/office/drawing/2014/main" id="{9C249163-3515-BB42-B275-8E764381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04950" name="Line 22">
            <a:extLst>
              <a:ext uri="{FF2B5EF4-FFF2-40B4-BE49-F238E27FC236}">
                <a16:creationId xmlns:a16="http://schemas.microsoft.com/office/drawing/2014/main" id="{7FA34F32-7E33-6F42-BDFA-9818AC832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1" name="Text Box 23">
            <a:extLst>
              <a:ext uri="{FF2B5EF4-FFF2-40B4-BE49-F238E27FC236}">
                <a16:creationId xmlns:a16="http://schemas.microsoft.com/office/drawing/2014/main" id="{A4FCD23B-3B68-AA48-A1C7-0F8AC162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04953" name="Text Box 25">
            <a:extLst>
              <a:ext uri="{FF2B5EF4-FFF2-40B4-BE49-F238E27FC236}">
                <a16:creationId xmlns:a16="http://schemas.microsoft.com/office/drawing/2014/main" id="{243C7EB9-FFBA-F647-AF2C-27AE0DEBD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04954" name="Line 26">
            <a:extLst>
              <a:ext uri="{FF2B5EF4-FFF2-40B4-BE49-F238E27FC236}">
                <a16:creationId xmlns:a16="http://schemas.microsoft.com/office/drawing/2014/main" id="{AB9A1E01-A046-E548-B9E5-1CD7463DE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5" name="Line 27">
            <a:extLst>
              <a:ext uri="{FF2B5EF4-FFF2-40B4-BE49-F238E27FC236}">
                <a16:creationId xmlns:a16="http://schemas.microsoft.com/office/drawing/2014/main" id="{A9319FB6-2BB4-6548-91E0-4BE59F59C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6" name="Line 28">
            <a:extLst>
              <a:ext uri="{FF2B5EF4-FFF2-40B4-BE49-F238E27FC236}">
                <a16:creationId xmlns:a16="http://schemas.microsoft.com/office/drawing/2014/main" id="{5C608FD3-0DBA-CD47-917E-37B0E25EE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4957" name="Object 29">
            <a:extLst>
              <a:ext uri="{FF2B5EF4-FFF2-40B4-BE49-F238E27FC236}">
                <a16:creationId xmlns:a16="http://schemas.microsoft.com/office/drawing/2014/main" id="{A2C70EC7-88DE-524F-B5D1-0B54FDF6F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Document" r:id="rId7" imgW="6540500" imgH="4902200" progId="Word.Document.8">
                  <p:embed/>
                </p:oleObj>
              </mc:Choice>
              <mc:Fallback>
                <p:oleObj name="Document" r:id="rId7" imgW="6540500" imgH="4902200" progId="Word.Document.8">
                  <p:embed/>
                  <p:pic>
                    <p:nvPicPr>
                      <p:cNvPr id="1404957" name="Object 29">
                        <a:extLst>
                          <a:ext uri="{FF2B5EF4-FFF2-40B4-BE49-F238E27FC236}">
                            <a16:creationId xmlns:a16="http://schemas.microsoft.com/office/drawing/2014/main" id="{A2C70EC7-88DE-524F-B5D1-0B54FDF6F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58" name="Freeform 30">
            <a:extLst>
              <a:ext uri="{FF2B5EF4-FFF2-40B4-BE49-F238E27FC236}">
                <a16:creationId xmlns:a16="http://schemas.microsoft.com/office/drawing/2014/main" id="{CFEF75C6-1A39-EC4F-A361-F8F71C29FB68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9" name="Freeform 31">
            <a:extLst>
              <a:ext uri="{FF2B5EF4-FFF2-40B4-BE49-F238E27FC236}">
                <a16:creationId xmlns:a16="http://schemas.microsoft.com/office/drawing/2014/main" id="{DC84CE6C-75E3-D546-92BA-F5199F9700A7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0" name="Text Box 32">
            <a:extLst>
              <a:ext uri="{FF2B5EF4-FFF2-40B4-BE49-F238E27FC236}">
                <a16:creationId xmlns:a16="http://schemas.microsoft.com/office/drawing/2014/main" id="{F3557B8B-7C34-1746-B2E2-24791E16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04962" name="Object 34">
            <a:extLst>
              <a:ext uri="{FF2B5EF4-FFF2-40B4-BE49-F238E27FC236}">
                <a16:creationId xmlns:a16="http://schemas.microsoft.com/office/drawing/2014/main" id="{6586B64B-5350-C547-9D65-CDF859428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Document" r:id="rId9" imgW="16738600" imgH="4902200" progId="Word.Document.8">
                  <p:embed/>
                </p:oleObj>
              </mc:Choice>
              <mc:Fallback>
                <p:oleObj name="Document" r:id="rId9" imgW="16738600" imgH="4902200" progId="Word.Document.8">
                  <p:embed/>
                  <p:pic>
                    <p:nvPicPr>
                      <p:cNvPr id="1404962" name="Object 34">
                        <a:extLst>
                          <a:ext uri="{FF2B5EF4-FFF2-40B4-BE49-F238E27FC236}">
                            <a16:creationId xmlns:a16="http://schemas.microsoft.com/office/drawing/2014/main" id="{6586B64B-5350-C547-9D65-CDF859428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63" name="Text Box 35">
            <a:extLst>
              <a:ext uri="{FF2B5EF4-FFF2-40B4-BE49-F238E27FC236}">
                <a16:creationId xmlns:a16="http://schemas.microsoft.com/office/drawing/2014/main" id="{161A77FB-A47B-DA4D-87B0-3CF078C2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04964" name="Freeform 36">
            <a:extLst>
              <a:ext uri="{FF2B5EF4-FFF2-40B4-BE49-F238E27FC236}">
                <a16:creationId xmlns:a16="http://schemas.microsoft.com/office/drawing/2014/main" id="{E99C19A5-34C8-964B-A2B8-3EF58F138506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5" name="Freeform 37">
            <a:extLst>
              <a:ext uri="{FF2B5EF4-FFF2-40B4-BE49-F238E27FC236}">
                <a16:creationId xmlns:a16="http://schemas.microsoft.com/office/drawing/2014/main" id="{CB2C12DA-095F-BE43-93D2-928A8E48BD52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752F14-6BA2-5449-B846-B7D831C84E43}"/>
              </a:ext>
            </a:extLst>
          </p:cNvPr>
          <p:cNvGrpSpPr>
            <a:grpSpLocks noChangeAspect="1"/>
          </p:cNvGrpSpPr>
          <p:nvPr/>
        </p:nvGrpSpPr>
        <p:grpSpPr>
          <a:xfrm>
            <a:off x="1427185" y="1203090"/>
            <a:ext cx="1163615" cy="579907"/>
            <a:chOff x="1476373" y="2511976"/>
            <a:chExt cx="4266303" cy="2126188"/>
          </a:xfrm>
        </p:grpSpPr>
        <p:grpSp>
          <p:nvGrpSpPr>
            <p:cNvPr id="36" name="Group 42">
              <a:extLst>
                <a:ext uri="{FF2B5EF4-FFF2-40B4-BE49-F238E27FC236}">
                  <a16:creationId xmlns:a16="http://schemas.microsoft.com/office/drawing/2014/main" id="{248A4412-3D97-C644-8840-2DFBE2C1DA26}"/>
                </a:ext>
              </a:extLst>
            </p:cNvPr>
            <p:cNvGrpSpPr/>
            <p:nvPr/>
          </p:nvGrpSpPr>
          <p:grpSpPr>
            <a:xfrm>
              <a:off x="1476373" y="3300745"/>
              <a:ext cx="931431" cy="1337419"/>
              <a:chOff x="1422400" y="4419600"/>
              <a:chExt cx="990600" cy="1422400"/>
            </a:xfrm>
          </p:grpSpPr>
          <p:sp>
            <p:nvSpPr>
              <p:cNvPr id="58" name="Rectangle 7">
                <a:extLst>
                  <a:ext uri="{FF2B5EF4-FFF2-40B4-BE49-F238E27FC236}">
                    <a16:creationId xmlns:a16="http://schemas.microsoft.com/office/drawing/2014/main" id="{C0EA62DF-BD5E-0548-8DE7-A96EABCD7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5FFF5E-DB35-424F-BC1D-384F2047EB3C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11EA31E-DF1E-0943-A1B1-B5B4212C61A3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F173CFA-BABF-2146-9B7A-C09650D25850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075E99A5-6561-E04D-92F6-B96FDF70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062" y="3300745"/>
              <a:ext cx="43288" cy="13374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2BBA3F-B82A-274E-AA71-4FD558FFFD32}"/>
                </a:ext>
              </a:extLst>
            </p:cNvPr>
            <p:cNvSpPr/>
            <p:nvPr/>
          </p:nvSpPr>
          <p:spPr bwMode="auto">
            <a:xfrm>
              <a:off x="3566121" y="3300745"/>
              <a:ext cx="71649" cy="37017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1F3936-7BC7-044C-98E8-E28C2A496BD2}"/>
                </a:ext>
              </a:extLst>
            </p:cNvPr>
            <p:cNvGrpSpPr/>
            <p:nvPr/>
          </p:nvGrpSpPr>
          <p:grpSpPr>
            <a:xfrm>
              <a:off x="4819208" y="2844384"/>
              <a:ext cx="919489" cy="47765"/>
              <a:chOff x="3781067" y="3241038"/>
              <a:chExt cx="919489" cy="47765"/>
            </a:xfrm>
          </p:grpSpPr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377B8D07-52A2-1244-B977-16B4DE6F2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067" y="3241038"/>
                <a:ext cx="919489" cy="42988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A1C96C2-B532-CC45-BDEE-761884A8E09C}"/>
                  </a:ext>
                </a:extLst>
              </p:cNvPr>
              <p:cNvSpPr/>
              <p:nvPr/>
            </p:nvSpPr>
            <p:spPr bwMode="auto">
              <a:xfrm>
                <a:off x="3781067" y="3245815"/>
                <a:ext cx="549305" cy="42988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55203D-3B4C-9942-98CE-9C89BF674EE7}"/>
                </a:ext>
              </a:extLst>
            </p:cNvPr>
            <p:cNvGrpSpPr/>
            <p:nvPr/>
          </p:nvGrpSpPr>
          <p:grpSpPr>
            <a:xfrm>
              <a:off x="4819208" y="2676581"/>
              <a:ext cx="907548" cy="50949"/>
              <a:chOff x="5608104" y="3233077"/>
              <a:chExt cx="907548" cy="50949"/>
            </a:xfrm>
          </p:grpSpPr>
          <p:sp>
            <p:nvSpPr>
              <p:cNvPr id="54" name="Rectangle 10">
                <a:extLst>
                  <a:ext uri="{FF2B5EF4-FFF2-40B4-BE49-F238E27FC236}">
                    <a16:creationId xmlns:a16="http://schemas.microsoft.com/office/drawing/2014/main" id="{4FE38C3D-FCF1-1A4B-8E28-BEF07DF18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104" y="3241038"/>
                <a:ext cx="907548" cy="429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2BEB3B3-D0BA-4940-9E64-92FD06DC4216}"/>
                  </a:ext>
                </a:extLst>
              </p:cNvPr>
              <p:cNvSpPr/>
              <p:nvPr/>
            </p:nvSpPr>
            <p:spPr bwMode="auto">
              <a:xfrm>
                <a:off x="6133526" y="3233077"/>
                <a:ext cx="95531" cy="43785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96C7500-2718-6B46-A663-5FDAEF7ED864}"/>
                </a:ext>
              </a:extLst>
            </p:cNvPr>
            <p:cNvGrpSpPr/>
            <p:nvPr/>
          </p:nvGrpSpPr>
          <p:grpSpPr>
            <a:xfrm>
              <a:off x="3791221" y="3300745"/>
              <a:ext cx="67668" cy="1337419"/>
              <a:chOff x="5397137" y="3300745"/>
              <a:chExt cx="67668" cy="1337419"/>
            </a:xfrm>
          </p:grpSpPr>
          <p:sp>
            <p:nvSpPr>
              <p:cNvPr id="52" name="Rectangle 14">
                <a:extLst>
                  <a:ext uri="{FF2B5EF4-FFF2-40B4-BE49-F238E27FC236}">
                    <a16:creationId xmlns:a16="http://schemas.microsoft.com/office/drawing/2014/main" id="{4ED69451-55DB-D94C-8476-72769C175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099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0B4623F-84F5-414D-B822-044E3A923030}"/>
                  </a:ext>
                </a:extLst>
              </p:cNvPr>
              <p:cNvSpPr/>
              <p:nvPr/>
            </p:nvSpPr>
            <p:spPr bwMode="auto">
              <a:xfrm>
                <a:off x="5397137" y="3742571"/>
                <a:ext cx="67668" cy="441826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1BF766-1B9B-3F4E-85DA-B3BBF2E37F78}"/>
                </a:ext>
              </a:extLst>
            </p:cNvPr>
            <p:cNvGrpSpPr/>
            <p:nvPr/>
          </p:nvGrpSpPr>
          <p:grpSpPr>
            <a:xfrm>
              <a:off x="4036722" y="3294774"/>
              <a:ext cx="47766" cy="1337419"/>
              <a:chOff x="7112722" y="3300745"/>
              <a:chExt cx="47766" cy="1337419"/>
            </a:xfrm>
          </p:grpSpPr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B418EF6D-9B89-A34F-BC3D-8170F605C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722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C26538-5A9A-584F-B631-D23B54314708}"/>
                  </a:ext>
                </a:extLst>
              </p:cNvPr>
              <p:cNvSpPr/>
              <p:nvPr/>
            </p:nvSpPr>
            <p:spPr bwMode="auto">
              <a:xfrm>
                <a:off x="7112722" y="4447104"/>
                <a:ext cx="47766" cy="107471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5474D9C-EE7B-7C4C-A889-DEF58CE99045}"/>
                </a:ext>
              </a:extLst>
            </p:cNvPr>
            <p:cNvGrpSpPr/>
            <p:nvPr/>
          </p:nvGrpSpPr>
          <p:grpSpPr>
            <a:xfrm>
              <a:off x="4819208" y="2511976"/>
              <a:ext cx="923468" cy="47765"/>
              <a:chOff x="7291844" y="3217156"/>
              <a:chExt cx="923468" cy="47765"/>
            </a:xfrm>
          </p:grpSpPr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D6122901-5BC8-D448-AB4A-B90330432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1844" y="3217156"/>
                <a:ext cx="919489" cy="47765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B60FC73-B659-4843-91C1-CAA315415290}"/>
                  </a:ext>
                </a:extLst>
              </p:cNvPr>
              <p:cNvSpPr/>
              <p:nvPr/>
            </p:nvSpPr>
            <p:spPr bwMode="auto">
              <a:xfrm>
                <a:off x="8008329" y="3217156"/>
                <a:ext cx="206983" cy="42988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437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313809-435D-BA45-BA0A-8DD81C9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B265307-B28C-304D-A205-F0077670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C11398A-FD30-864A-BA20-412C6769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6553C3AE-E081-7242-B312-26F44707B02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11074" name="Rectangle 2">
            <a:extLst>
              <a:ext uri="{FF2B5EF4-FFF2-40B4-BE49-F238E27FC236}">
                <a16:creationId xmlns:a16="http://schemas.microsoft.com/office/drawing/2014/main" id="{E2A6CE59-B69F-2043-9C97-66CD8062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SVD as embedding</a:t>
            </a:r>
          </a:p>
        </p:txBody>
      </p:sp>
      <p:sp>
        <p:nvSpPr>
          <p:cNvPr id="1411075" name="Rectangle 3">
            <a:extLst>
              <a:ext uri="{FF2B5EF4-FFF2-40B4-BE49-F238E27FC236}">
                <a16:creationId xmlns:a16="http://schemas.microsoft.com/office/drawing/2014/main" id="{B2CF3234-B5CD-F847-A2A8-75C77F15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A</a:t>
            </a:r>
            <a:r>
              <a:rPr lang="en-US" altLang="en-US"/>
              <a:t> = </a:t>
            </a:r>
            <a:r>
              <a:rPr lang="en-US" altLang="en-US" b="1"/>
              <a:t>U</a:t>
            </a:r>
            <a:r>
              <a:rPr lang="en-US" altLang="en-US"/>
              <a:t> </a:t>
            </a:r>
            <a:r>
              <a:rPr lang="en-US" altLang="en-US" b="1">
                <a:latin typeface="Symbol" pitchFamily="2" charset="2"/>
              </a:rPr>
              <a:t>L</a:t>
            </a:r>
            <a:r>
              <a:rPr lang="en-US" altLang="en-US"/>
              <a:t> </a:t>
            </a:r>
            <a:r>
              <a:rPr lang="en-US" altLang="en-US" b="1"/>
              <a:t>V</a:t>
            </a:r>
            <a:r>
              <a:rPr lang="en-US" altLang="en-US" baseline="30000"/>
              <a:t>T </a:t>
            </a:r>
            <a:r>
              <a:rPr lang="en-US" altLang="en-US"/>
              <a:t>- example: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1411076" name="Object 4">
            <a:extLst>
              <a:ext uri="{FF2B5EF4-FFF2-40B4-BE49-F238E27FC236}">
                <a16:creationId xmlns:a16="http://schemas.microsoft.com/office/drawing/2014/main" id="{87450AB3-C696-2F4E-B97B-E88458FC9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29000"/>
          <a:ext cx="20653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Document" r:id="rId3" imgW="11734800" imgH="14605000" progId="Word.Document.8">
                  <p:embed/>
                </p:oleObj>
              </mc:Choice>
              <mc:Fallback>
                <p:oleObj name="Document" r:id="rId3" imgW="11734800" imgH="14605000" progId="Word.Document.8">
                  <p:embed/>
                  <p:pic>
                    <p:nvPicPr>
                      <p:cNvPr id="1411076" name="Object 4">
                        <a:extLst>
                          <a:ext uri="{FF2B5EF4-FFF2-40B4-BE49-F238E27FC236}">
                            <a16:creationId xmlns:a16="http://schemas.microsoft.com/office/drawing/2014/main" id="{87450AB3-C696-2F4E-B97B-E88458FC9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06533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7" name="Freeform 5">
            <a:extLst>
              <a:ext uri="{FF2B5EF4-FFF2-40B4-BE49-F238E27FC236}">
                <a16:creationId xmlns:a16="http://schemas.microsoft.com/office/drawing/2014/main" id="{90A86D42-D5DF-9446-B8F5-FD6E47A51D64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Freeform 6">
            <a:extLst>
              <a:ext uri="{FF2B5EF4-FFF2-40B4-BE49-F238E27FC236}">
                <a16:creationId xmlns:a16="http://schemas.microsoft.com/office/drawing/2014/main" id="{8BD19612-D82B-4C49-8BED-E804E1FF665A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Text Box 7">
            <a:extLst>
              <a:ext uri="{FF2B5EF4-FFF2-40B4-BE49-F238E27FC236}">
                <a16:creationId xmlns:a16="http://schemas.microsoft.com/office/drawing/2014/main" id="{F7B421D3-05D1-0B45-99F8-F67A9851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0" name="Text Box 8">
            <a:extLst>
              <a:ext uri="{FF2B5EF4-FFF2-40B4-BE49-F238E27FC236}">
                <a16:creationId xmlns:a16="http://schemas.microsoft.com/office/drawing/2014/main" id="{574C5866-7AC5-F749-BB1D-5D86431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11081" name="Text Box 9">
            <a:extLst>
              <a:ext uri="{FF2B5EF4-FFF2-40B4-BE49-F238E27FC236}">
                <a16:creationId xmlns:a16="http://schemas.microsoft.com/office/drawing/2014/main" id="{67D574D8-55E7-DD41-9CD9-16AB5ABC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2" name="Text Box 10">
            <a:extLst>
              <a:ext uri="{FF2B5EF4-FFF2-40B4-BE49-F238E27FC236}">
                <a16:creationId xmlns:a16="http://schemas.microsoft.com/office/drawing/2014/main" id="{4B4D7221-3530-BE42-AE77-629EA6D1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brain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3" name="Text Box 11">
            <a:extLst>
              <a:ext uri="{FF2B5EF4-FFF2-40B4-BE49-F238E27FC236}">
                <a16:creationId xmlns:a16="http://schemas.microsoft.com/office/drawing/2014/main" id="{E5557CA3-80DC-E149-8A45-3A4623B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4" name="Line 12">
            <a:extLst>
              <a:ext uri="{FF2B5EF4-FFF2-40B4-BE49-F238E27FC236}">
                <a16:creationId xmlns:a16="http://schemas.microsoft.com/office/drawing/2014/main" id="{AD275312-7FB1-1345-9703-58E43A4A6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85" name="Object 13">
            <a:extLst>
              <a:ext uri="{FF2B5EF4-FFF2-40B4-BE49-F238E27FC236}">
                <a16:creationId xmlns:a16="http://schemas.microsoft.com/office/drawing/2014/main" id="{62C7D7DC-778B-C147-B390-B9F21763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Document" r:id="rId5" imgW="6591300" imgH="14605000" progId="Word.Document.8">
                  <p:embed/>
                </p:oleObj>
              </mc:Choice>
              <mc:Fallback>
                <p:oleObj name="Document" r:id="rId5" imgW="6591300" imgH="14605000" progId="Word.Document.8">
                  <p:embed/>
                  <p:pic>
                    <p:nvPicPr>
                      <p:cNvPr id="1411085" name="Object 13">
                        <a:extLst>
                          <a:ext uri="{FF2B5EF4-FFF2-40B4-BE49-F238E27FC236}">
                            <a16:creationId xmlns:a16="http://schemas.microsoft.com/office/drawing/2014/main" id="{62C7D7DC-778B-C147-B390-B9F217631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6" name="Freeform 14">
            <a:extLst>
              <a:ext uri="{FF2B5EF4-FFF2-40B4-BE49-F238E27FC236}">
                <a16:creationId xmlns:a16="http://schemas.microsoft.com/office/drawing/2014/main" id="{F0451C24-87F2-1742-80E3-F39CD6025E8B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7" name="Freeform 15">
            <a:extLst>
              <a:ext uri="{FF2B5EF4-FFF2-40B4-BE49-F238E27FC236}">
                <a16:creationId xmlns:a16="http://schemas.microsoft.com/office/drawing/2014/main" id="{C38DCEB9-5469-1941-B719-229656F91500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8" name="Text Box 16">
            <a:extLst>
              <a:ext uri="{FF2B5EF4-FFF2-40B4-BE49-F238E27FC236}">
                <a16:creationId xmlns:a16="http://schemas.microsoft.com/office/drawing/2014/main" id="{47131FBC-42A7-F14C-9406-C532543A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11089" name="Line 17">
            <a:extLst>
              <a:ext uri="{FF2B5EF4-FFF2-40B4-BE49-F238E27FC236}">
                <a16:creationId xmlns:a16="http://schemas.microsoft.com/office/drawing/2014/main" id="{5CF64174-5666-1244-B9A7-A3733140F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0" name="Text Box 18">
            <a:extLst>
              <a:ext uri="{FF2B5EF4-FFF2-40B4-BE49-F238E27FC236}">
                <a16:creationId xmlns:a16="http://schemas.microsoft.com/office/drawing/2014/main" id="{AE85F6E2-F2FE-8641-8442-08555046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11091" name="Text Box 19">
            <a:extLst>
              <a:ext uri="{FF2B5EF4-FFF2-40B4-BE49-F238E27FC236}">
                <a16:creationId xmlns:a16="http://schemas.microsoft.com/office/drawing/2014/main" id="{F3302479-5E32-0B4A-9A6C-CD2E357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11092" name="Line 20">
            <a:extLst>
              <a:ext uri="{FF2B5EF4-FFF2-40B4-BE49-F238E27FC236}">
                <a16:creationId xmlns:a16="http://schemas.microsoft.com/office/drawing/2014/main" id="{0E7D6CB4-6BE1-7D44-AE79-6B046D1EF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3" name="Line 21">
            <a:extLst>
              <a:ext uri="{FF2B5EF4-FFF2-40B4-BE49-F238E27FC236}">
                <a16:creationId xmlns:a16="http://schemas.microsoft.com/office/drawing/2014/main" id="{EA4FB12C-9895-494C-90F3-0B971EEF6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4" name="Line 22">
            <a:extLst>
              <a:ext uri="{FF2B5EF4-FFF2-40B4-BE49-F238E27FC236}">
                <a16:creationId xmlns:a16="http://schemas.microsoft.com/office/drawing/2014/main" id="{9F8912C1-A076-2F4C-8A1B-0769491F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5" name="Object 23">
            <a:extLst>
              <a:ext uri="{FF2B5EF4-FFF2-40B4-BE49-F238E27FC236}">
                <a16:creationId xmlns:a16="http://schemas.microsoft.com/office/drawing/2014/main" id="{3713ADF7-DFF9-114E-862B-A930F6C72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Document" r:id="rId7" imgW="6540500" imgH="4902200" progId="Word.Document.8">
                  <p:embed/>
                </p:oleObj>
              </mc:Choice>
              <mc:Fallback>
                <p:oleObj name="Document" r:id="rId7" imgW="6540500" imgH="4902200" progId="Word.Document.8">
                  <p:embed/>
                  <p:pic>
                    <p:nvPicPr>
                      <p:cNvPr id="1411095" name="Object 23">
                        <a:extLst>
                          <a:ext uri="{FF2B5EF4-FFF2-40B4-BE49-F238E27FC236}">
                            <a16:creationId xmlns:a16="http://schemas.microsoft.com/office/drawing/2014/main" id="{3713ADF7-DFF9-114E-862B-A930F6C72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6" name="Freeform 24">
            <a:extLst>
              <a:ext uri="{FF2B5EF4-FFF2-40B4-BE49-F238E27FC236}">
                <a16:creationId xmlns:a16="http://schemas.microsoft.com/office/drawing/2014/main" id="{A2657828-63D0-0245-8AD8-28B691249EC6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7" name="Freeform 25">
            <a:extLst>
              <a:ext uri="{FF2B5EF4-FFF2-40B4-BE49-F238E27FC236}">
                <a16:creationId xmlns:a16="http://schemas.microsoft.com/office/drawing/2014/main" id="{D4CE31A7-F174-2F42-A08D-BD68E4C59454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8" name="Text Box 26">
            <a:extLst>
              <a:ext uri="{FF2B5EF4-FFF2-40B4-BE49-F238E27FC236}">
                <a16:creationId xmlns:a16="http://schemas.microsoft.com/office/drawing/2014/main" id="{91F18BF5-DC04-7E4B-A137-CF6F7C8A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11099" name="Object 27">
            <a:extLst>
              <a:ext uri="{FF2B5EF4-FFF2-40B4-BE49-F238E27FC236}">
                <a16:creationId xmlns:a16="http://schemas.microsoft.com/office/drawing/2014/main" id="{F1B65FD7-CCD1-4445-9298-E92D7882A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Document" r:id="rId9" imgW="16738600" imgH="4902200" progId="Word.Document.8">
                  <p:embed/>
                </p:oleObj>
              </mc:Choice>
              <mc:Fallback>
                <p:oleObj name="Document" r:id="rId9" imgW="16738600" imgH="4902200" progId="Word.Document.8">
                  <p:embed/>
                  <p:pic>
                    <p:nvPicPr>
                      <p:cNvPr id="1411099" name="Object 27">
                        <a:extLst>
                          <a:ext uri="{FF2B5EF4-FFF2-40B4-BE49-F238E27FC236}">
                            <a16:creationId xmlns:a16="http://schemas.microsoft.com/office/drawing/2014/main" id="{F1B65FD7-CCD1-4445-9298-E92D7882A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100" name="Text Box 28">
            <a:extLst>
              <a:ext uri="{FF2B5EF4-FFF2-40B4-BE49-F238E27FC236}">
                <a16:creationId xmlns:a16="http://schemas.microsoft.com/office/drawing/2014/main" id="{22EB20DC-48E2-6244-A9E7-918488F3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11101" name="Freeform 29">
            <a:extLst>
              <a:ext uri="{FF2B5EF4-FFF2-40B4-BE49-F238E27FC236}">
                <a16:creationId xmlns:a16="http://schemas.microsoft.com/office/drawing/2014/main" id="{AD804CC8-8D25-6C4B-BCE7-83D4A16CBB23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2" name="Freeform 30">
            <a:extLst>
              <a:ext uri="{FF2B5EF4-FFF2-40B4-BE49-F238E27FC236}">
                <a16:creationId xmlns:a16="http://schemas.microsoft.com/office/drawing/2014/main" id="{E3712378-C294-E547-9138-0AFE742309DD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3" name="Text Box 31">
            <a:extLst>
              <a:ext uri="{FF2B5EF4-FFF2-40B4-BE49-F238E27FC236}">
                <a16:creationId xmlns:a16="http://schemas.microsoft.com/office/drawing/2014/main" id="{41FB00A6-E7A3-D846-8FB1-FCEB7095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184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CS-concept</a:t>
            </a:r>
          </a:p>
        </p:txBody>
      </p:sp>
      <p:sp>
        <p:nvSpPr>
          <p:cNvPr id="1411104" name="Text Box 32">
            <a:extLst>
              <a:ext uri="{FF2B5EF4-FFF2-40B4-BE49-F238E27FC236}">
                <a16:creationId xmlns:a16="http://schemas.microsoft.com/office/drawing/2014/main" id="{CF351D0A-4518-3749-B00C-7855057E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97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MD-concept</a:t>
            </a:r>
          </a:p>
        </p:txBody>
      </p:sp>
      <p:sp>
        <p:nvSpPr>
          <p:cNvPr id="1411105" name="Line 33">
            <a:extLst>
              <a:ext uri="{FF2B5EF4-FFF2-40B4-BE49-F238E27FC236}">
                <a16:creationId xmlns:a16="http://schemas.microsoft.com/office/drawing/2014/main" id="{004831BB-8FD5-5E47-8108-EC0EED10D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971800"/>
            <a:ext cx="0" cy="3810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6" name="Line 34">
            <a:extLst>
              <a:ext uri="{FF2B5EF4-FFF2-40B4-BE49-F238E27FC236}">
                <a16:creationId xmlns:a16="http://schemas.microsoft.com/office/drawing/2014/main" id="{81F52B70-4A0E-764C-9375-D9078E205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124200"/>
            <a:ext cx="304800" cy="2286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73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313809-435D-BA45-BA0A-8DD81C9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B265307-B28C-304D-A205-F0077670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C11398A-FD30-864A-BA20-412C6769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6553C3AE-E081-7242-B312-26F44707B02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11074" name="Rectangle 2">
            <a:extLst>
              <a:ext uri="{FF2B5EF4-FFF2-40B4-BE49-F238E27FC236}">
                <a16:creationId xmlns:a16="http://schemas.microsoft.com/office/drawing/2014/main" id="{E2A6CE59-B69F-2043-9C97-66CD8062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SVD as embedding</a:t>
            </a:r>
          </a:p>
        </p:txBody>
      </p:sp>
      <p:sp>
        <p:nvSpPr>
          <p:cNvPr id="1411075" name="Rectangle 3">
            <a:extLst>
              <a:ext uri="{FF2B5EF4-FFF2-40B4-BE49-F238E27FC236}">
                <a16:creationId xmlns:a16="http://schemas.microsoft.com/office/drawing/2014/main" id="{B2CF3234-B5CD-F847-A2A8-75C77F15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A</a:t>
            </a:r>
            <a:r>
              <a:rPr lang="en-US" altLang="en-US"/>
              <a:t> = </a:t>
            </a:r>
            <a:r>
              <a:rPr lang="en-US" altLang="en-US" b="1"/>
              <a:t>U</a:t>
            </a:r>
            <a:r>
              <a:rPr lang="en-US" altLang="en-US"/>
              <a:t> </a:t>
            </a:r>
            <a:r>
              <a:rPr lang="en-US" altLang="en-US" b="1">
                <a:latin typeface="Symbol" pitchFamily="2" charset="2"/>
              </a:rPr>
              <a:t>L</a:t>
            </a:r>
            <a:r>
              <a:rPr lang="en-US" altLang="en-US"/>
              <a:t> </a:t>
            </a:r>
            <a:r>
              <a:rPr lang="en-US" altLang="en-US" b="1"/>
              <a:t>V</a:t>
            </a:r>
            <a:r>
              <a:rPr lang="en-US" altLang="en-US" baseline="30000"/>
              <a:t>T </a:t>
            </a:r>
            <a:r>
              <a:rPr lang="en-US" altLang="en-US"/>
              <a:t>- example: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1411076" name="Object 4">
            <a:extLst>
              <a:ext uri="{FF2B5EF4-FFF2-40B4-BE49-F238E27FC236}">
                <a16:creationId xmlns:a16="http://schemas.microsoft.com/office/drawing/2014/main" id="{87450AB3-C696-2F4E-B97B-E88458FC9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29000"/>
          <a:ext cx="20653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Document" r:id="rId3" imgW="11734800" imgH="14605000" progId="Word.Document.8">
                  <p:embed/>
                </p:oleObj>
              </mc:Choice>
              <mc:Fallback>
                <p:oleObj name="Document" r:id="rId3" imgW="11734800" imgH="14605000" progId="Word.Document.8">
                  <p:embed/>
                  <p:pic>
                    <p:nvPicPr>
                      <p:cNvPr id="1411076" name="Object 4">
                        <a:extLst>
                          <a:ext uri="{FF2B5EF4-FFF2-40B4-BE49-F238E27FC236}">
                            <a16:creationId xmlns:a16="http://schemas.microsoft.com/office/drawing/2014/main" id="{87450AB3-C696-2F4E-B97B-E88458FC9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06533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7" name="Freeform 5">
            <a:extLst>
              <a:ext uri="{FF2B5EF4-FFF2-40B4-BE49-F238E27FC236}">
                <a16:creationId xmlns:a16="http://schemas.microsoft.com/office/drawing/2014/main" id="{90A86D42-D5DF-9446-B8F5-FD6E47A51D64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Freeform 6">
            <a:extLst>
              <a:ext uri="{FF2B5EF4-FFF2-40B4-BE49-F238E27FC236}">
                <a16:creationId xmlns:a16="http://schemas.microsoft.com/office/drawing/2014/main" id="{8BD19612-D82B-4C49-8BED-E804E1FF665A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Text Box 7">
            <a:extLst>
              <a:ext uri="{FF2B5EF4-FFF2-40B4-BE49-F238E27FC236}">
                <a16:creationId xmlns:a16="http://schemas.microsoft.com/office/drawing/2014/main" id="{F7B421D3-05D1-0B45-99F8-F67A9851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0" name="Text Box 8">
            <a:extLst>
              <a:ext uri="{FF2B5EF4-FFF2-40B4-BE49-F238E27FC236}">
                <a16:creationId xmlns:a16="http://schemas.microsoft.com/office/drawing/2014/main" id="{574C5866-7AC5-F749-BB1D-5D86431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11081" name="Text Box 9">
            <a:extLst>
              <a:ext uri="{FF2B5EF4-FFF2-40B4-BE49-F238E27FC236}">
                <a16:creationId xmlns:a16="http://schemas.microsoft.com/office/drawing/2014/main" id="{67D574D8-55E7-DD41-9CD9-16AB5ABC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2" name="Text Box 10">
            <a:extLst>
              <a:ext uri="{FF2B5EF4-FFF2-40B4-BE49-F238E27FC236}">
                <a16:creationId xmlns:a16="http://schemas.microsoft.com/office/drawing/2014/main" id="{4B4D7221-3530-BE42-AE77-629EA6D1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brain</a:t>
            </a:r>
            <a:endParaRPr kumimoji="0" lang="en-US" altLang="en-US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1083" name="Text Box 11">
            <a:extLst>
              <a:ext uri="{FF2B5EF4-FFF2-40B4-BE49-F238E27FC236}">
                <a16:creationId xmlns:a16="http://schemas.microsoft.com/office/drawing/2014/main" id="{E5557CA3-80DC-E149-8A45-3A4623B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4" name="Line 12">
            <a:extLst>
              <a:ext uri="{FF2B5EF4-FFF2-40B4-BE49-F238E27FC236}">
                <a16:creationId xmlns:a16="http://schemas.microsoft.com/office/drawing/2014/main" id="{AD275312-7FB1-1345-9703-58E43A4A6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85" name="Object 13">
            <a:extLst>
              <a:ext uri="{FF2B5EF4-FFF2-40B4-BE49-F238E27FC236}">
                <a16:creationId xmlns:a16="http://schemas.microsoft.com/office/drawing/2014/main" id="{62C7D7DC-778B-C147-B390-B9F21763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Document" r:id="rId5" imgW="6591300" imgH="14605000" progId="Word.Document.8">
                  <p:embed/>
                </p:oleObj>
              </mc:Choice>
              <mc:Fallback>
                <p:oleObj name="Document" r:id="rId5" imgW="6591300" imgH="14605000" progId="Word.Document.8">
                  <p:embed/>
                  <p:pic>
                    <p:nvPicPr>
                      <p:cNvPr id="1411085" name="Object 13">
                        <a:extLst>
                          <a:ext uri="{FF2B5EF4-FFF2-40B4-BE49-F238E27FC236}">
                            <a16:creationId xmlns:a16="http://schemas.microsoft.com/office/drawing/2014/main" id="{62C7D7DC-778B-C147-B390-B9F217631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6" name="Freeform 14">
            <a:extLst>
              <a:ext uri="{FF2B5EF4-FFF2-40B4-BE49-F238E27FC236}">
                <a16:creationId xmlns:a16="http://schemas.microsoft.com/office/drawing/2014/main" id="{F0451C24-87F2-1742-80E3-F39CD6025E8B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7" name="Freeform 15">
            <a:extLst>
              <a:ext uri="{FF2B5EF4-FFF2-40B4-BE49-F238E27FC236}">
                <a16:creationId xmlns:a16="http://schemas.microsoft.com/office/drawing/2014/main" id="{C38DCEB9-5469-1941-B719-229656F91500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8" name="Text Box 16">
            <a:extLst>
              <a:ext uri="{FF2B5EF4-FFF2-40B4-BE49-F238E27FC236}">
                <a16:creationId xmlns:a16="http://schemas.microsoft.com/office/drawing/2014/main" id="{47131FBC-42A7-F14C-9406-C532543A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11089" name="Line 17">
            <a:extLst>
              <a:ext uri="{FF2B5EF4-FFF2-40B4-BE49-F238E27FC236}">
                <a16:creationId xmlns:a16="http://schemas.microsoft.com/office/drawing/2014/main" id="{5CF64174-5666-1244-B9A7-A3733140F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0" name="Text Box 18">
            <a:extLst>
              <a:ext uri="{FF2B5EF4-FFF2-40B4-BE49-F238E27FC236}">
                <a16:creationId xmlns:a16="http://schemas.microsoft.com/office/drawing/2014/main" id="{AE85F6E2-F2FE-8641-8442-08555046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11091" name="Text Box 19">
            <a:extLst>
              <a:ext uri="{FF2B5EF4-FFF2-40B4-BE49-F238E27FC236}">
                <a16:creationId xmlns:a16="http://schemas.microsoft.com/office/drawing/2014/main" id="{F3302479-5E32-0B4A-9A6C-CD2E357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11092" name="Line 20">
            <a:extLst>
              <a:ext uri="{FF2B5EF4-FFF2-40B4-BE49-F238E27FC236}">
                <a16:creationId xmlns:a16="http://schemas.microsoft.com/office/drawing/2014/main" id="{0E7D6CB4-6BE1-7D44-AE79-6B046D1EF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3" name="Line 21">
            <a:extLst>
              <a:ext uri="{FF2B5EF4-FFF2-40B4-BE49-F238E27FC236}">
                <a16:creationId xmlns:a16="http://schemas.microsoft.com/office/drawing/2014/main" id="{EA4FB12C-9895-494C-90F3-0B971EEF6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4" name="Line 22">
            <a:extLst>
              <a:ext uri="{FF2B5EF4-FFF2-40B4-BE49-F238E27FC236}">
                <a16:creationId xmlns:a16="http://schemas.microsoft.com/office/drawing/2014/main" id="{9F8912C1-A076-2F4C-8A1B-0769491F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5" name="Object 23">
            <a:extLst>
              <a:ext uri="{FF2B5EF4-FFF2-40B4-BE49-F238E27FC236}">
                <a16:creationId xmlns:a16="http://schemas.microsoft.com/office/drawing/2014/main" id="{3713ADF7-DFF9-114E-862B-A930F6C72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Document" r:id="rId7" imgW="6540500" imgH="4902200" progId="Word.Document.8">
                  <p:embed/>
                </p:oleObj>
              </mc:Choice>
              <mc:Fallback>
                <p:oleObj name="Document" r:id="rId7" imgW="6540500" imgH="4902200" progId="Word.Document.8">
                  <p:embed/>
                  <p:pic>
                    <p:nvPicPr>
                      <p:cNvPr id="1411095" name="Object 23">
                        <a:extLst>
                          <a:ext uri="{FF2B5EF4-FFF2-40B4-BE49-F238E27FC236}">
                            <a16:creationId xmlns:a16="http://schemas.microsoft.com/office/drawing/2014/main" id="{3713ADF7-DFF9-114E-862B-A930F6C72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6" name="Freeform 24">
            <a:extLst>
              <a:ext uri="{FF2B5EF4-FFF2-40B4-BE49-F238E27FC236}">
                <a16:creationId xmlns:a16="http://schemas.microsoft.com/office/drawing/2014/main" id="{A2657828-63D0-0245-8AD8-28B691249EC6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7" name="Freeform 25">
            <a:extLst>
              <a:ext uri="{FF2B5EF4-FFF2-40B4-BE49-F238E27FC236}">
                <a16:creationId xmlns:a16="http://schemas.microsoft.com/office/drawing/2014/main" id="{D4CE31A7-F174-2F42-A08D-BD68E4C59454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8" name="Text Box 26">
            <a:extLst>
              <a:ext uri="{FF2B5EF4-FFF2-40B4-BE49-F238E27FC236}">
                <a16:creationId xmlns:a16="http://schemas.microsoft.com/office/drawing/2014/main" id="{91F18BF5-DC04-7E4B-A137-CF6F7C8A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11099" name="Object 27">
            <a:extLst>
              <a:ext uri="{FF2B5EF4-FFF2-40B4-BE49-F238E27FC236}">
                <a16:creationId xmlns:a16="http://schemas.microsoft.com/office/drawing/2014/main" id="{F1B65FD7-CCD1-4445-9298-E92D7882A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Document" r:id="rId9" imgW="16738600" imgH="4902200" progId="Word.Document.8">
                  <p:embed/>
                </p:oleObj>
              </mc:Choice>
              <mc:Fallback>
                <p:oleObj name="Document" r:id="rId9" imgW="16738600" imgH="4902200" progId="Word.Document.8">
                  <p:embed/>
                  <p:pic>
                    <p:nvPicPr>
                      <p:cNvPr id="1411099" name="Object 27">
                        <a:extLst>
                          <a:ext uri="{FF2B5EF4-FFF2-40B4-BE49-F238E27FC236}">
                            <a16:creationId xmlns:a16="http://schemas.microsoft.com/office/drawing/2014/main" id="{F1B65FD7-CCD1-4445-9298-E92D7882A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100" name="Text Box 28">
            <a:extLst>
              <a:ext uri="{FF2B5EF4-FFF2-40B4-BE49-F238E27FC236}">
                <a16:creationId xmlns:a16="http://schemas.microsoft.com/office/drawing/2014/main" id="{22EB20DC-48E2-6244-A9E7-918488F3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11101" name="Freeform 29">
            <a:extLst>
              <a:ext uri="{FF2B5EF4-FFF2-40B4-BE49-F238E27FC236}">
                <a16:creationId xmlns:a16="http://schemas.microsoft.com/office/drawing/2014/main" id="{AD804CC8-8D25-6C4B-BCE7-83D4A16CBB23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2" name="Freeform 30">
            <a:extLst>
              <a:ext uri="{FF2B5EF4-FFF2-40B4-BE49-F238E27FC236}">
                <a16:creationId xmlns:a16="http://schemas.microsoft.com/office/drawing/2014/main" id="{E3712378-C294-E547-9138-0AFE742309DD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3" name="Text Box 31">
            <a:extLst>
              <a:ext uri="{FF2B5EF4-FFF2-40B4-BE49-F238E27FC236}">
                <a16:creationId xmlns:a16="http://schemas.microsoft.com/office/drawing/2014/main" id="{41FB00A6-E7A3-D846-8FB1-FCEB7095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184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CS-concept</a:t>
            </a:r>
          </a:p>
        </p:txBody>
      </p:sp>
      <p:sp>
        <p:nvSpPr>
          <p:cNvPr id="1411104" name="Text Box 32">
            <a:extLst>
              <a:ext uri="{FF2B5EF4-FFF2-40B4-BE49-F238E27FC236}">
                <a16:creationId xmlns:a16="http://schemas.microsoft.com/office/drawing/2014/main" id="{CF351D0A-4518-3749-B00C-7855057E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97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solidFill>
                  <a:schemeClr val="accent1"/>
                </a:solidFill>
                <a:latin typeface="Times New Roman" panose="02020603050405020304" pitchFamily="18" charset="0"/>
              </a:rPr>
              <a:t>MD-concept</a:t>
            </a:r>
          </a:p>
        </p:txBody>
      </p:sp>
      <p:sp>
        <p:nvSpPr>
          <p:cNvPr id="1411105" name="Line 33">
            <a:extLst>
              <a:ext uri="{FF2B5EF4-FFF2-40B4-BE49-F238E27FC236}">
                <a16:creationId xmlns:a16="http://schemas.microsoft.com/office/drawing/2014/main" id="{004831BB-8FD5-5E47-8108-EC0EED10D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971800"/>
            <a:ext cx="0" cy="3810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6" name="Line 34">
            <a:extLst>
              <a:ext uri="{FF2B5EF4-FFF2-40B4-BE49-F238E27FC236}">
                <a16:creationId xmlns:a16="http://schemas.microsoft.com/office/drawing/2014/main" id="{81F52B70-4A0E-764C-9375-D9078E205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124200"/>
            <a:ext cx="304800" cy="2286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4AE77-0912-1147-BEE9-EC5B762066E2}"/>
              </a:ext>
            </a:extLst>
          </p:cNvPr>
          <p:cNvSpPr/>
          <p:nvPr/>
        </p:nvSpPr>
        <p:spPr bwMode="auto">
          <a:xfrm>
            <a:off x="3429000" y="3757961"/>
            <a:ext cx="1053790" cy="356839"/>
          </a:xfrm>
          <a:prstGeom prst="rect">
            <a:avLst/>
          </a:prstGeom>
          <a:noFill/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32F97-EBC6-5649-95E6-9AEB9692CBEB}"/>
              </a:ext>
            </a:extLst>
          </p:cNvPr>
          <p:cNvCxnSpPr/>
          <p:nvPr/>
        </p:nvCxnSpPr>
        <p:spPr bwMode="auto">
          <a:xfrm>
            <a:off x="914400" y="4114800"/>
            <a:ext cx="1800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6F7920-D3FD-F94F-AB9B-43442D11A88A}"/>
              </a:ext>
            </a:extLst>
          </p:cNvPr>
          <p:cNvCxnSpPr>
            <a:cxnSpLocks/>
          </p:cNvCxnSpPr>
          <p:nvPr/>
        </p:nvCxnSpPr>
        <p:spPr bwMode="auto">
          <a:xfrm>
            <a:off x="2308302" y="3495906"/>
            <a:ext cx="0" cy="2347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E9599-123B-2943-94C8-3E8AF7C3CD46}"/>
              </a:ext>
            </a:extLst>
          </p:cNvPr>
          <p:cNvSpPr/>
          <p:nvPr/>
        </p:nvSpPr>
        <p:spPr bwMode="auto">
          <a:xfrm>
            <a:off x="7493000" y="5163015"/>
            <a:ext cx="660400" cy="102277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24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313809-435D-BA45-BA0A-8DD81C9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B265307-B28C-304D-A205-F0077670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C11398A-FD30-864A-BA20-412C6769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6553C3AE-E081-7242-B312-26F44707B02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11074" name="Rectangle 2">
            <a:extLst>
              <a:ext uri="{FF2B5EF4-FFF2-40B4-BE49-F238E27FC236}">
                <a16:creationId xmlns:a16="http://schemas.microsoft.com/office/drawing/2014/main" id="{E2A6CE59-B69F-2043-9C97-66CD8062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SVD as embedding</a:t>
            </a:r>
          </a:p>
        </p:txBody>
      </p:sp>
      <p:sp>
        <p:nvSpPr>
          <p:cNvPr id="1411075" name="Rectangle 3">
            <a:extLst>
              <a:ext uri="{FF2B5EF4-FFF2-40B4-BE49-F238E27FC236}">
                <a16:creationId xmlns:a16="http://schemas.microsoft.com/office/drawing/2014/main" id="{B2CF3234-B5CD-F847-A2A8-75C77F15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graphicFrame>
        <p:nvGraphicFramePr>
          <p:cNvPr id="1411076" name="Object 4">
            <a:extLst>
              <a:ext uri="{FF2B5EF4-FFF2-40B4-BE49-F238E27FC236}">
                <a16:creationId xmlns:a16="http://schemas.microsoft.com/office/drawing/2014/main" id="{87450AB3-C696-2F4E-B97B-E88458FC9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429000"/>
          <a:ext cx="20653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Document" r:id="rId3" imgW="11734800" imgH="14605000" progId="Word.Document.8">
                  <p:embed/>
                </p:oleObj>
              </mc:Choice>
              <mc:Fallback>
                <p:oleObj name="Document" r:id="rId3" imgW="11734800" imgH="14605000" progId="Word.Document.8">
                  <p:embed/>
                  <p:pic>
                    <p:nvPicPr>
                      <p:cNvPr id="1411076" name="Object 4">
                        <a:extLst>
                          <a:ext uri="{FF2B5EF4-FFF2-40B4-BE49-F238E27FC236}">
                            <a16:creationId xmlns:a16="http://schemas.microsoft.com/office/drawing/2014/main" id="{87450AB3-C696-2F4E-B97B-E88458FC9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06533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7" name="Freeform 5">
            <a:extLst>
              <a:ext uri="{FF2B5EF4-FFF2-40B4-BE49-F238E27FC236}">
                <a16:creationId xmlns:a16="http://schemas.microsoft.com/office/drawing/2014/main" id="{90A86D42-D5DF-9446-B8F5-FD6E47A51D64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Freeform 6">
            <a:extLst>
              <a:ext uri="{FF2B5EF4-FFF2-40B4-BE49-F238E27FC236}">
                <a16:creationId xmlns:a16="http://schemas.microsoft.com/office/drawing/2014/main" id="{8BD19612-D82B-4C49-8BED-E804E1FF665A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Text Box 7">
            <a:extLst>
              <a:ext uri="{FF2B5EF4-FFF2-40B4-BE49-F238E27FC236}">
                <a16:creationId xmlns:a16="http://schemas.microsoft.com/office/drawing/2014/main" id="{F7B421D3-05D1-0B45-99F8-F67A9851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0" name="Text Box 8">
            <a:extLst>
              <a:ext uri="{FF2B5EF4-FFF2-40B4-BE49-F238E27FC236}">
                <a16:creationId xmlns:a16="http://schemas.microsoft.com/office/drawing/2014/main" id="{574C5866-7AC5-F749-BB1D-5D86431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11081" name="Text Box 9">
            <a:extLst>
              <a:ext uri="{FF2B5EF4-FFF2-40B4-BE49-F238E27FC236}">
                <a16:creationId xmlns:a16="http://schemas.microsoft.com/office/drawing/2014/main" id="{67D574D8-55E7-DD41-9CD9-16AB5ABC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2" name="Text Box 10">
            <a:extLst>
              <a:ext uri="{FF2B5EF4-FFF2-40B4-BE49-F238E27FC236}">
                <a16:creationId xmlns:a16="http://schemas.microsoft.com/office/drawing/2014/main" id="{4B4D7221-3530-BE42-AE77-629EA6D1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brain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3" name="Text Box 11">
            <a:extLst>
              <a:ext uri="{FF2B5EF4-FFF2-40B4-BE49-F238E27FC236}">
                <a16:creationId xmlns:a16="http://schemas.microsoft.com/office/drawing/2014/main" id="{E5557CA3-80DC-E149-8A45-3A4623B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4" name="Line 12">
            <a:extLst>
              <a:ext uri="{FF2B5EF4-FFF2-40B4-BE49-F238E27FC236}">
                <a16:creationId xmlns:a16="http://schemas.microsoft.com/office/drawing/2014/main" id="{AD275312-7FB1-1345-9703-58E43A4A6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85" name="Object 13">
            <a:extLst>
              <a:ext uri="{FF2B5EF4-FFF2-40B4-BE49-F238E27FC236}">
                <a16:creationId xmlns:a16="http://schemas.microsoft.com/office/drawing/2014/main" id="{62C7D7DC-778B-C147-B390-B9F21763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Document" r:id="rId5" imgW="6591300" imgH="14605000" progId="Word.Document.8">
                  <p:embed/>
                </p:oleObj>
              </mc:Choice>
              <mc:Fallback>
                <p:oleObj name="Document" r:id="rId5" imgW="6591300" imgH="14605000" progId="Word.Document.8">
                  <p:embed/>
                  <p:pic>
                    <p:nvPicPr>
                      <p:cNvPr id="1411085" name="Object 13">
                        <a:extLst>
                          <a:ext uri="{FF2B5EF4-FFF2-40B4-BE49-F238E27FC236}">
                            <a16:creationId xmlns:a16="http://schemas.microsoft.com/office/drawing/2014/main" id="{62C7D7DC-778B-C147-B390-B9F217631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6" name="Freeform 14">
            <a:extLst>
              <a:ext uri="{FF2B5EF4-FFF2-40B4-BE49-F238E27FC236}">
                <a16:creationId xmlns:a16="http://schemas.microsoft.com/office/drawing/2014/main" id="{F0451C24-87F2-1742-80E3-F39CD6025E8B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7" name="Freeform 15">
            <a:extLst>
              <a:ext uri="{FF2B5EF4-FFF2-40B4-BE49-F238E27FC236}">
                <a16:creationId xmlns:a16="http://schemas.microsoft.com/office/drawing/2014/main" id="{C38DCEB9-5469-1941-B719-229656F91500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8" name="Text Box 16">
            <a:extLst>
              <a:ext uri="{FF2B5EF4-FFF2-40B4-BE49-F238E27FC236}">
                <a16:creationId xmlns:a16="http://schemas.microsoft.com/office/drawing/2014/main" id="{47131FBC-42A7-F14C-9406-C532543A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11089" name="Line 17">
            <a:extLst>
              <a:ext uri="{FF2B5EF4-FFF2-40B4-BE49-F238E27FC236}">
                <a16:creationId xmlns:a16="http://schemas.microsoft.com/office/drawing/2014/main" id="{5CF64174-5666-1244-B9A7-A3733140F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0" name="Text Box 18">
            <a:extLst>
              <a:ext uri="{FF2B5EF4-FFF2-40B4-BE49-F238E27FC236}">
                <a16:creationId xmlns:a16="http://schemas.microsoft.com/office/drawing/2014/main" id="{AE85F6E2-F2FE-8641-8442-08555046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11091" name="Text Box 19">
            <a:extLst>
              <a:ext uri="{FF2B5EF4-FFF2-40B4-BE49-F238E27FC236}">
                <a16:creationId xmlns:a16="http://schemas.microsoft.com/office/drawing/2014/main" id="{F3302479-5E32-0B4A-9A6C-CD2E357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11092" name="Line 20">
            <a:extLst>
              <a:ext uri="{FF2B5EF4-FFF2-40B4-BE49-F238E27FC236}">
                <a16:creationId xmlns:a16="http://schemas.microsoft.com/office/drawing/2014/main" id="{0E7D6CB4-6BE1-7D44-AE79-6B046D1EF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3" name="Line 21">
            <a:extLst>
              <a:ext uri="{FF2B5EF4-FFF2-40B4-BE49-F238E27FC236}">
                <a16:creationId xmlns:a16="http://schemas.microsoft.com/office/drawing/2014/main" id="{EA4FB12C-9895-494C-90F3-0B971EEF6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4" name="Line 22">
            <a:extLst>
              <a:ext uri="{FF2B5EF4-FFF2-40B4-BE49-F238E27FC236}">
                <a16:creationId xmlns:a16="http://schemas.microsoft.com/office/drawing/2014/main" id="{9F8912C1-A076-2F4C-8A1B-0769491F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5" name="Object 23">
            <a:extLst>
              <a:ext uri="{FF2B5EF4-FFF2-40B4-BE49-F238E27FC236}">
                <a16:creationId xmlns:a16="http://schemas.microsoft.com/office/drawing/2014/main" id="{3713ADF7-DFF9-114E-862B-A930F6C72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Document" r:id="rId7" imgW="6540500" imgH="4902200" progId="Word.Document.8">
                  <p:embed/>
                </p:oleObj>
              </mc:Choice>
              <mc:Fallback>
                <p:oleObj name="Document" r:id="rId7" imgW="6540500" imgH="4902200" progId="Word.Document.8">
                  <p:embed/>
                  <p:pic>
                    <p:nvPicPr>
                      <p:cNvPr id="1411095" name="Object 23">
                        <a:extLst>
                          <a:ext uri="{FF2B5EF4-FFF2-40B4-BE49-F238E27FC236}">
                            <a16:creationId xmlns:a16="http://schemas.microsoft.com/office/drawing/2014/main" id="{3713ADF7-DFF9-114E-862B-A930F6C72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6" name="Freeform 24">
            <a:extLst>
              <a:ext uri="{FF2B5EF4-FFF2-40B4-BE49-F238E27FC236}">
                <a16:creationId xmlns:a16="http://schemas.microsoft.com/office/drawing/2014/main" id="{A2657828-63D0-0245-8AD8-28B691249EC6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7" name="Freeform 25">
            <a:extLst>
              <a:ext uri="{FF2B5EF4-FFF2-40B4-BE49-F238E27FC236}">
                <a16:creationId xmlns:a16="http://schemas.microsoft.com/office/drawing/2014/main" id="{D4CE31A7-F174-2F42-A08D-BD68E4C59454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8" name="Text Box 26">
            <a:extLst>
              <a:ext uri="{FF2B5EF4-FFF2-40B4-BE49-F238E27FC236}">
                <a16:creationId xmlns:a16="http://schemas.microsoft.com/office/drawing/2014/main" id="{91F18BF5-DC04-7E4B-A137-CF6F7C8A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11099" name="Object 27">
            <a:extLst>
              <a:ext uri="{FF2B5EF4-FFF2-40B4-BE49-F238E27FC236}">
                <a16:creationId xmlns:a16="http://schemas.microsoft.com/office/drawing/2014/main" id="{F1B65FD7-CCD1-4445-9298-E92D7882A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Document" r:id="rId9" imgW="16738600" imgH="4902200" progId="Word.Document.8">
                  <p:embed/>
                </p:oleObj>
              </mc:Choice>
              <mc:Fallback>
                <p:oleObj name="Document" r:id="rId9" imgW="16738600" imgH="4902200" progId="Word.Document.8">
                  <p:embed/>
                  <p:pic>
                    <p:nvPicPr>
                      <p:cNvPr id="1411099" name="Object 27">
                        <a:extLst>
                          <a:ext uri="{FF2B5EF4-FFF2-40B4-BE49-F238E27FC236}">
                            <a16:creationId xmlns:a16="http://schemas.microsoft.com/office/drawing/2014/main" id="{F1B65FD7-CCD1-4445-9298-E92D7882A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100" name="Text Box 28">
            <a:extLst>
              <a:ext uri="{FF2B5EF4-FFF2-40B4-BE49-F238E27FC236}">
                <a16:creationId xmlns:a16="http://schemas.microsoft.com/office/drawing/2014/main" id="{22EB20DC-48E2-6244-A9E7-918488F3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11101" name="Freeform 29">
            <a:extLst>
              <a:ext uri="{FF2B5EF4-FFF2-40B4-BE49-F238E27FC236}">
                <a16:creationId xmlns:a16="http://schemas.microsoft.com/office/drawing/2014/main" id="{AD804CC8-8D25-6C4B-BCE7-83D4A16CBB23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2" name="Freeform 30">
            <a:extLst>
              <a:ext uri="{FF2B5EF4-FFF2-40B4-BE49-F238E27FC236}">
                <a16:creationId xmlns:a16="http://schemas.microsoft.com/office/drawing/2014/main" id="{E3712378-C294-E547-9138-0AFE742309DD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4AE77-0912-1147-BEE9-EC5B762066E2}"/>
              </a:ext>
            </a:extLst>
          </p:cNvPr>
          <p:cNvSpPr/>
          <p:nvPr/>
        </p:nvSpPr>
        <p:spPr bwMode="auto">
          <a:xfrm>
            <a:off x="3429000" y="3757961"/>
            <a:ext cx="1053790" cy="356839"/>
          </a:xfrm>
          <a:prstGeom prst="rect">
            <a:avLst/>
          </a:prstGeom>
          <a:noFill/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32F97-EBC6-5649-95E6-9AEB9692CBEB}"/>
              </a:ext>
            </a:extLst>
          </p:cNvPr>
          <p:cNvCxnSpPr/>
          <p:nvPr/>
        </p:nvCxnSpPr>
        <p:spPr bwMode="auto">
          <a:xfrm>
            <a:off x="914400" y="4114800"/>
            <a:ext cx="1800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6F7920-D3FD-F94F-AB9B-43442D11A88A}"/>
              </a:ext>
            </a:extLst>
          </p:cNvPr>
          <p:cNvCxnSpPr>
            <a:cxnSpLocks/>
          </p:cNvCxnSpPr>
          <p:nvPr/>
        </p:nvCxnSpPr>
        <p:spPr bwMode="auto">
          <a:xfrm>
            <a:off x="2308302" y="3495906"/>
            <a:ext cx="0" cy="2347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E9599-123B-2943-94C8-3E8AF7C3CD46}"/>
              </a:ext>
            </a:extLst>
          </p:cNvPr>
          <p:cNvSpPr/>
          <p:nvPr/>
        </p:nvSpPr>
        <p:spPr bwMode="auto">
          <a:xfrm>
            <a:off x="7493000" y="5163015"/>
            <a:ext cx="660400" cy="102277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/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rgbClr val="008080"/>
                    </a:solidFill>
                  </a:rPr>
                  <a:t>: embedding of </a:t>
                </a:r>
              </a:p>
              <a:p>
                <a:pPr algn="l"/>
                <a:r>
                  <a:rPr lang="en-US" b="1" i="1" dirty="0">
                    <a:solidFill>
                      <a:srgbClr val="008080"/>
                    </a:solidFill>
                  </a:rPr>
                  <a:t>document D2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blipFill>
                <a:blip r:embed="rId11"/>
                <a:stretch>
                  <a:fillRect l="-3292" r="-2469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5805DD-D8A5-AA4F-B0DA-57F36900AB01}"/>
              </a:ext>
            </a:extLst>
          </p:cNvPr>
          <p:cNvSpPr/>
          <p:nvPr/>
        </p:nvSpPr>
        <p:spPr bwMode="auto">
          <a:xfrm>
            <a:off x="4822825" y="3902953"/>
            <a:ext cx="2311753" cy="1166645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191783-FA7E-044D-BE3E-6F78F2858C6E}"/>
              </a:ext>
            </a:extLst>
          </p:cNvPr>
          <p:cNvSpPr/>
          <p:nvPr/>
        </p:nvSpPr>
        <p:spPr bwMode="auto">
          <a:xfrm>
            <a:off x="5499099" y="5298198"/>
            <a:ext cx="1898651" cy="887594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B33B2E-B870-3F4F-8FFB-A7A833416CFF}"/>
              </a:ext>
            </a:extLst>
          </p:cNvPr>
          <p:cNvSpPr/>
          <p:nvPr/>
        </p:nvSpPr>
        <p:spPr bwMode="auto">
          <a:xfrm>
            <a:off x="3233738" y="4191000"/>
            <a:ext cx="1503364" cy="180975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8A8EEC-10CB-2B4A-BAC8-A71FB5D3F86C}"/>
              </a:ext>
            </a:extLst>
          </p:cNvPr>
          <p:cNvSpPr/>
          <p:nvPr/>
        </p:nvSpPr>
        <p:spPr bwMode="auto">
          <a:xfrm>
            <a:off x="3200399" y="3248025"/>
            <a:ext cx="1573716" cy="452786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379877-C945-FD47-86CF-3D2654F167A5}"/>
              </a:ext>
            </a:extLst>
          </p:cNvPr>
          <p:cNvSpPr/>
          <p:nvPr/>
        </p:nvSpPr>
        <p:spPr bwMode="auto">
          <a:xfrm>
            <a:off x="8200670" y="5343639"/>
            <a:ext cx="615951" cy="87537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/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chemeClr val="tx2"/>
                    </a:solidFill>
                  </a:rPr>
                  <a:t>: embedding of</a:t>
                </a:r>
              </a:p>
              <a:p>
                <a:pPr algn="l"/>
                <a:r>
                  <a:rPr lang="en-US" b="1" i="1" dirty="0">
                    <a:solidFill>
                      <a:schemeClr val="tx2"/>
                    </a:solidFill>
                  </a:rPr>
                  <a:t>term T4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blipFill>
                <a:blip r:embed="rId12"/>
                <a:stretch>
                  <a:fillRect l="-3433" r="-2146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7168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C95A-0079-1645-BADD-166FB849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Graph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2B7E-2D25-A443-847A-A2194952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DeepWalk</a:t>
            </a:r>
            <a:endParaRPr lang="en-US" sz="2400" dirty="0"/>
          </a:p>
          <a:p>
            <a:r>
              <a:rPr lang="en-US" sz="2400" dirty="0"/>
              <a:t>Node2Vec</a:t>
            </a:r>
          </a:p>
          <a:p>
            <a:r>
              <a:rPr lang="en-US" sz="2400" dirty="0"/>
              <a:t>Metapath2Vec</a:t>
            </a:r>
          </a:p>
          <a:p>
            <a:r>
              <a:rPr lang="en-US" sz="2400" dirty="0"/>
              <a:t>LINE</a:t>
            </a:r>
          </a:p>
          <a:p>
            <a:r>
              <a:rPr lang="en-US" sz="2400" dirty="0" err="1"/>
              <a:t>UltimateWalk</a:t>
            </a:r>
            <a:endParaRPr lang="en-US" sz="2400" dirty="0"/>
          </a:p>
          <a:p>
            <a:r>
              <a:rPr lang="en-US" sz="2400" dirty="0" err="1"/>
              <a:t>AutoEncoder</a:t>
            </a:r>
            <a:endParaRPr lang="en-US" sz="2400" dirty="0"/>
          </a:p>
          <a:p>
            <a:r>
              <a:rPr lang="en-US" sz="2400" dirty="0"/>
              <a:t>Struc2Vec</a:t>
            </a:r>
          </a:p>
          <a:p>
            <a:r>
              <a:rPr lang="en-US" sz="2400" dirty="0" err="1"/>
              <a:t>GraphSAGE</a:t>
            </a:r>
            <a:endParaRPr lang="en-US" sz="2400" dirty="0"/>
          </a:p>
          <a:p>
            <a:r>
              <a:rPr lang="en-US" sz="2400" dirty="0"/>
              <a:t>GCN</a:t>
            </a:r>
          </a:p>
          <a:p>
            <a:r>
              <a:rPr lang="en-US" sz="2400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3BF0-79F4-E249-A2A8-F6CE85FF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AD60-BBD0-F140-836E-CA965BDF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512E-AF1E-D443-8ED4-898E8993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452F56D-AD8B-9148-838E-216840205832}"/>
              </a:ext>
            </a:extLst>
          </p:cNvPr>
          <p:cNvSpPr/>
          <p:nvPr/>
        </p:nvSpPr>
        <p:spPr bwMode="auto">
          <a:xfrm>
            <a:off x="3982065" y="1637072"/>
            <a:ext cx="457200" cy="1084358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71D05-0238-8245-A6CF-BCE4CDCC31BC}"/>
              </a:ext>
            </a:extLst>
          </p:cNvPr>
          <p:cNvSpPr txBox="1"/>
          <p:nvPr/>
        </p:nvSpPr>
        <p:spPr>
          <a:xfrm>
            <a:off x="5167645" y="1933029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Skip-gram</a:t>
            </a:r>
          </a:p>
        </p:txBody>
      </p:sp>
    </p:spTree>
    <p:extLst>
      <p:ext uri="{BB962C8B-B14F-4D97-AF65-F5344CB8AC3E}">
        <p14:creationId xmlns:p14="http://schemas.microsoft.com/office/powerpoint/2010/main" val="30425114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978-6A69-CB4C-92F6-2D0AA047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A6B-4503-2645-9B5E-F90F282E2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Borrowed from work on language model</a:t>
                </a:r>
              </a:p>
              <a:p>
                <a:r>
                  <a:rPr lang="en-US" dirty="0"/>
                  <a:t>Sample a set of paths with random walk from node v</a:t>
                </a:r>
                <a:r>
                  <a:rPr lang="en-US" baseline="-25000" dirty="0"/>
                  <a:t>i</a:t>
                </a:r>
                <a:endParaRPr lang="en-US" dirty="0"/>
              </a:p>
              <a:p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𝑙𝑜𝑔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Solved with Hierarchical </a:t>
                </a:r>
                <a:r>
                  <a:rPr lang="en-US" dirty="0" err="1"/>
                  <a:t>Softmax</a:t>
                </a:r>
                <a:r>
                  <a:rPr lang="en-US" dirty="0"/>
                  <a:t> (</a:t>
                </a:r>
                <a:r>
                  <a:rPr lang="en-US" dirty="0" err="1"/>
                  <a:t>DeepWalk</a:t>
                </a:r>
                <a:r>
                  <a:rPr lang="en-US" dirty="0"/>
                  <a:t>), or Negative Sampling (Node2Vec)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A6B-4503-2645-9B5E-F90F282E2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1362" b="-1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4722-D5D2-2E45-9B1E-8908BA0A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0001-7238-7948-8FDC-46404AC6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E635-31F1-CE42-A8E1-95673556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60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C95A-0079-1645-BADD-166FB849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Graph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2B7E-2D25-A443-847A-A2194952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DeepWalk</a:t>
            </a:r>
            <a:endParaRPr lang="en-US" sz="2400" dirty="0"/>
          </a:p>
          <a:p>
            <a:r>
              <a:rPr lang="en-US" sz="2400" dirty="0"/>
              <a:t>Node2Vec</a:t>
            </a:r>
          </a:p>
          <a:p>
            <a:r>
              <a:rPr lang="en-US" sz="2400" dirty="0"/>
              <a:t>Metapath2Vec</a:t>
            </a:r>
          </a:p>
          <a:p>
            <a:r>
              <a:rPr lang="en-US" sz="2400" dirty="0"/>
              <a:t>LINE</a:t>
            </a:r>
          </a:p>
          <a:p>
            <a:r>
              <a:rPr lang="en-US" sz="2400" dirty="0" err="1"/>
              <a:t>UltimateWalk</a:t>
            </a:r>
            <a:endParaRPr lang="en-US" sz="2400" dirty="0"/>
          </a:p>
          <a:p>
            <a:r>
              <a:rPr lang="en-US" sz="2400" dirty="0" err="1"/>
              <a:t>AutoEncoder</a:t>
            </a:r>
            <a:endParaRPr lang="en-US" sz="2400" dirty="0"/>
          </a:p>
          <a:p>
            <a:r>
              <a:rPr lang="en-US" sz="2400" dirty="0"/>
              <a:t>Struc2Vec</a:t>
            </a:r>
          </a:p>
          <a:p>
            <a:r>
              <a:rPr lang="en-US" sz="2400" dirty="0" err="1"/>
              <a:t>GraphSAGE</a:t>
            </a:r>
            <a:endParaRPr lang="en-US" sz="2400" dirty="0"/>
          </a:p>
          <a:p>
            <a:r>
              <a:rPr lang="en-US" sz="2400" dirty="0"/>
              <a:t>GCN</a:t>
            </a:r>
          </a:p>
          <a:p>
            <a:r>
              <a:rPr lang="en-US" sz="2400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3BF0-79F4-E249-A2A8-F6CE85FF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AD60-BBD0-F140-836E-CA965BDF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512E-AF1E-D443-8ED4-898E8993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A1B5B-E752-814A-82AF-FFA53C0CE54A}"/>
              </a:ext>
            </a:extLst>
          </p:cNvPr>
          <p:cNvSpPr txBox="1"/>
          <p:nvPr/>
        </p:nvSpPr>
        <p:spPr>
          <a:xfrm>
            <a:off x="3077209" y="2280849"/>
            <a:ext cx="2666115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heterogenous graph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1D6B8-F76D-E845-B330-3004B6E9059A}"/>
              </a:ext>
            </a:extLst>
          </p:cNvPr>
          <p:cNvSpPr txBox="1"/>
          <p:nvPr/>
        </p:nvSpPr>
        <p:spPr>
          <a:xfrm>
            <a:off x="3077209" y="3232731"/>
            <a:ext cx="5717014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closed form, unifies </a:t>
            </a:r>
            <a:r>
              <a:rPr lang="en-US" sz="2000" b="1" i="1" dirty="0" err="1">
                <a:solidFill>
                  <a:schemeClr val="bg1"/>
                </a:solidFill>
              </a:rPr>
              <a:t>DeepWalk</a:t>
            </a:r>
            <a:r>
              <a:rPr lang="en-US" sz="2000" b="1" i="1" dirty="0">
                <a:solidFill>
                  <a:schemeClr val="bg1"/>
                </a:solidFill>
              </a:rPr>
              <a:t> and Node2Vec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2ED27-E76C-E54F-90B4-0B39134914C1}"/>
              </a:ext>
            </a:extLst>
          </p:cNvPr>
          <p:cNvSpPr txBox="1"/>
          <p:nvPr/>
        </p:nvSpPr>
        <p:spPr>
          <a:xfrm>
            <a:off x="3078113" y="2756790"/>
            <a:ext cx="3902030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1</a:t>
            </a:r>
            <a:r>
              <a:rPr lang="en-US" sz="2000" b="1" i="1" baseline="30000" dirty="0">
                <a:solidFill>
                  <a:schemeClr val="bg1"/>
                </a:solidFill>
              </a:rPr>
              <a:t>st</a:t>
            </a:r>
            <a:r>
              <a:rPr lang="en-US" sz="2000" b="1" i="1" dirty="0">
                <a:solidFill>
                  <a:schemeClr val="bg1"/>
                </a:solidFill>
              </a:rPr>
              <a:t> order + 2nd order proximity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D2E6D-57EC-F640-93F7-E0BD29614F2B}"/>
              </a:ext>
            </a:extLst>
          </p:cNvPr>
          <p:cNvSpPr txBox="1"/>
          <p:nvPr/>
        </p:nvSpPr>
        <p:spPr>
          <a:xfrm>
            <a:off x="3077209" y="3696617"/>
            <a:ext cx="3770840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reconstruct W, similar to SVD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B3487-6577-D649-9841-9FC368323E11}"/>
              </a:ext>
            </a:extLst>
          </p:cNvPr>
          <p:cNvSpPr txBox="1"/>
          <p:nvPr/>
        </p:nvSpPr>
        <p:spPr>
          <a:xfrm>
            <a:off x="3077209" y="5131023"/>
            <a:ext cx="5125121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interesting! borrowed the idea from CNN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83F3A-1806-3640-BC81-1A789029A625}"/>
              </a:ext>
            </a:extLst>
          </p:cNvPr>
          <p:cNvSpPr txBox="1"/>
          <p:nvPr/>
        </p:nvSpPr>
        <p:spPr>
          <a:xfrm>
            <a:off x="3077209" y="4645763"/>
            <a:ext cx="4414991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“inductive”, sample and aggregate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09717-3C49-894C-9BF8-90D540959B6A}"/>
              </a:ext>
            </a:extLst>
          </p:cNvPr>
          <p:cNvSpPr txBox="1"/>
          <p:nvPr/>
        </p:nvSpPr>
        <p:spPr>
          <a:xfrm>
            <a:off x="3077209" y="4181877"/>
            <a:ext cx="398378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i="1" dirty="0">
                <a:solidFill>
                  <a:schemeClr val="bg1"/>
                </a:solidFill>
              </a:rPr>
              <a:t>focuses on structural similarity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0336428-8E62-F146-98B1-358F99ACEB94}"/>
              </a:ext>
            </a:extLst>
          </p:cNvPr>
          <p:cNvSpPr/>
          <p:nvPr/>
        </p:nvSpPr>
        <p:spPr bwMode="auto">
          <a:xfrm>
            <a:off x="3982065" y="1637072"/>
            <a:ext cx="457200" cy="1084358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38647-E137-C042-BC3E-F8622E634D9E}"/>
              </a:ext>
            </a:extLst>
          </p:cNvPr>
          <p:cNvSpPr txBox="1"/>
          <p:nvPr/>
        </p:nvSpPr>
        <p:spPr>
          <a:xfrm>
            <a:off x="5167645" y="1933029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Skip-gram</a:t>
            </a:r>
          </a:p>
        </p:txBody>
      </p:sp>
    </p:spTree>
    <p:extLst>
      <p:ext uri="{BB962C8B-B14F-4D97-AF65-F5344CB8AC3E}">
        <p14:creationId xmlns:p14="http://schemas.microsoft.com/office/powerpoint/2010/main" val="13773523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C95A-0079-1645-BADD-166FB849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can help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2B7E-2D25-A443-847A-A2194952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  <a:p>
            <a:r>
              <a:rPr lang="en-US" dirty="0"/>
              <a:t>Fact checking</a:t>
            </a:r>
          </a:p>
          <a:p>
            <a:r>
              <a:rPr lang="en-US" dirty="0"/>
              <a:t>(Node classification)</a:t>
            </a:r>
          </a:p>
          <a:p>
            <a:r>
              <a:rPr lang="en-US" dirty="0"/>
              <a:t>(Link prediction)</a:t>
            </a:r>
          </a:p>
          <a:p>
            <a:r>
              <a:rPr lang="en-US" dirty="0"/>
              <a:t>(Recommendation)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3BF0-79F4-E249-A2A8-F6CE85FF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AD60-BBD0-F140-836E-CA965BDF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512E-AF1E-D443-8ED4-898E8993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8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313809-435D-BA45-BA0A-8DD81C9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B265307-B28C-304D-A205-F0077670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C11398A-FD30-864A-BA20-412C6769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6553C3AE-E081-7242-B312-26F44707B02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411074" name="Rectangle 2">
            <a:extLst>
              <a:ext uri="{FF2B5EF4-FFF2-40B4-BE49-F238E27FC236}">
                <a16:creationId xmlns:a16="http://schemas.microsoft.com/office/drawing/2014/main" id="{E2A6CE59-B69F-2043-9C97-66CD8062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Reconstruction of (2,4)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1075" name="Rectangle 3">
                <a:extLst>
                  <a:ext uri="{FF2B5EF4-FFF2-40B4-BE49-F238E27FC236}">
                    <a16:creationId xmlns:a16="http://schemas.microsoft.com/office/drawing/2014/main" id="{B2CF3234-B5CD-F847-A2A8-75C77F15665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dirty="0"/>
                  <a:t>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b="0" dirty="0"/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b="0" dirty="0"/>
                  <a:t> = 0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411075" name="Rectangle 3">
                <a:extLst>
                  <a:ext uri="{FF2B5EF4-FFF2-40B4-BE49-F238E27FC236}">
                    <a16:creationId xmlns:a16="http://schemas.microsoft.com/office/drawing/2014/main" id="{B2CF3234-B5CD-F847-A2A8-75C77F156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  <a:blipFill>
                <a:blip r:embed="rId3"/>
                <a:stretch>
                  <a:fillRect l="-1958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1077" name="Freeform 5">
            <a:extLst>
              <a:ext uri="{FF2B5EF4-FFF2-40B4-BE49-F238E27FC236}">
                <a16:creationId xmlns:a16="http://schemas.microsoft.com/office/drawing/2014/main" id="{90A86D42-D5DF-9446-B8F5-FD6E47A51D64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Freeform 6">
            <a:extLst>
              <a:ext uri="{FF2B5EF4-FFF2-40B4-BE49-F238E27FC236}">
                <a16:creationId xmlns:a16="http://schemas.microsoft.com/office/drawing/2014/main" id="{8BD19612-D82B-4C49-8BED-E804E1FF665A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Text Box 7">
            <a:extLst>
              <a:ext uri="{FF2B5EF4-FFF2-40B4-BE49-F238E27FC236}">
                <a16:creationId xmlns:a16="http://schemas.microsoft.com/office/drawing/2014/main" id="{F7B421D3-05D1-0B45-99F8-F67A9851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0" name="Text Box 8">
            <a:extLst>
              <a:ext uri="{FF2B5EF4-FFF2-40B4-BE49-F238E27FC236}">
                <a16:creationId xmlns:a16="http://schemas.microsoft.com/office/drawing/2014/main" id="{574C5866-7AC5-F749-BB1D-5D86431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11081" name="Text Box 9">
            <a:extLst>
              <a:ext uri="{FF2B5EF4-FFF2-40B4-BE49-F238E27FC236}">
                <a16:creationId xmlns:a16="http://schemas.microsoft.com/office/drawing/2014/main" id="{67D574D8-55E7-DD41-9CD9-16AB5ABC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2" name="Text Box 10">
            <a:extLst>
              <a:ext uri="{FF2B5EF4-FFF2-40B4-BE49-F238E27FC236}">
                <a16:creationId xmlns:a16="http://schemas.microsoft.com/office/drawing/2014/main" id="{4B4D7221-3530-BE42-AE77-629EA6D1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brain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3" name="Text Box 11">
            <a:extLst>
              <a:ext uri="{FF2B5EF4-FFF2-40B4-BE49-F238E27FC236}">
                <a16:creationId xmlns:a16="http://schemas.microsoft.com/office/drawing/2014/main" id="{E5557CA3-80DC-E149-8A45-3A4623B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4" name="Line 12">
            <a:extLst>
              <a:ext uri="{FF2B5EF4-FFF2-40B4-BE49-F238E27FC236}">
                <a16:creationId xmlns:a16="http://schemas.microsoft.com/office/drawing/2014/main" id="{AD275312-7FB1-1345-9703-58E43A4A6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85" name="Object 13">
            <a:extLst>
              <a:ext uri="{FF2B5EF4-FFF2-40B4-BE49-F238E27FC236}">
                <a16:creationId xmlns:a16="http://schemas.microsoft.com/office/drawing/2014/main" id="{62C7D7DC-778B-C147-B390-B9F21763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Document" r:id="rId4" imgW="6591300" imgH="14605000" progId="Word.Document.8">
                  <p:embed/>
                </p:oleObj>
              </mc:Choice>
              <mc:Fallback>
                <p:oleObj name="Document" r:id="rId4" imgW="6591300" imgH="14605000" progId="Word.Document.8">
                  <p:embed/>
                  <p:pic>
                    <p:nvPicPr>
                      <p:cNvPr id="1411085" name="Object 13">
                        <a:extLst>
                          <a:ext uri="{FF2B5EF4-FFF2-40B4-BE49-F238E27FC236}">
                            <a16:creationId xmlns:a16="http://schemas.microsoft.com/office/drawing/2014/main" id="{62C7D7DC-778B-C147-B390-B9F217631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6" name="Freeform 14">
            <a:extLst>
              <a:ext uri="{FF2B5EF4-FFF2-40B4-BE49-F238E27FC236}">
                <a16:creationId xmlns:a16="http://schemas.microsoft.com/office/drawing/2014/main" id="{F0451C24-87F2-1742-80E3-F39CD6025E8B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7" name="Freeform 15">
            <a:extLst>
              <a:ext uri="{FF2B5EF4-FFF2-40B4-BE49-F238E27FC236}">
                <a16:creationId xmlns:a16="http://schemas.microsoft.com/office/drawing/2014/main" id="{C38DCEB9-5469-1941-B719-229656F91500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8" name="Text Box 16">
            <a:extLst>
              <a:ext uri="{FF2B5EF4-FFF2-40B4-BE49-F238E27FC236}">
                <a16:creationId xmlns:a16="http://schemas.microsoft.com/office/drawing/2014/main" id="{47131FBC-42A7-F14C-9406-C532543A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11089" name="Line 17">
            <a:extLst>
              <a:ext uri="{FF2B5EF4-FFF2-40B4-BE49-F238E27FC236}">
                <a16:creationId xmlns:a16="http://schemas.microsoft.com/office/drawing/2014/main" id="{5CF64174-5666-1244-B9A7-A3733140F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0" name="Text Box 18">
            <a:extLst>
              <a:ext uri="{FF2B5EF4-FFF2-40B4-BE49-F238E27FC236}">
                <a16:creationId xmlns:a16="http://schemas.microsoft.com/office/drawing/2014/main" id="{AE85F6E2-F2FE-8641-8442-08555046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11091" name="Text Box 19">
            <a:extLst>
              <a:ext uri="{FF2B5EF4-FFF2-40B4-BE49-F238E27FC236}">
                <a16:creationId xmlns:a16="http://schemas.microsoft.com/office/drawing/2014/main" id="{F3302479-5E32-0B4A-9A6C-CD2E357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11092" name="Line 20">
            <a:extLst>
              <a:ext uri="{FF2B5EF4-FFF2-40B4-BE49-F238E27FC236}">
                <a16:creationId xmlns:a16="http://schemas.microsoft.com/office/drawing/2014/main" id="{0E7D6CB4-6BE1-7D44-AE79-6B046D1EF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3" name="Line 21">
            <a:extLst>
              <a:ext uri="{FF2B5EF4-FFF2-40B4-BE49-F238E27FC236}">
                <a16:creationId xmlns:a16="http://schemas.microsoft.com/office/drawing/2014/main" id="{EA4FB12C-9895-494C-90F3-0B971EEF6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4" name="Line 22">
            <a:extLst>
              <a:ext uri="{FF2B5EF4-FFF2-40B4-BE49-F238E27FC236}">
                <a16:creationId xmlns:a16="http://schemas.microsoft.com/office/drawing/2014/main" id="{9F8912C1-A076-2F4C-8A1B-0769491F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5" name="Object 23">
            <a:extLst>
              <a:ext uri="{FF2B5EF4-FFF2-40B4-BE49-F238E27FC236}">
                <a16:creationId xmlns:a16="http://schemas.microsoft.com/office/drawing/2014/main" id="{3713ADF7-DFF9-114E-862B-A930F6C72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Document" r:id="rId6" imgW="6540500" imgH="4902200" progId="Word.Document.8">
                  <p:embed/>
                </p:oleObj>
              </mc:Choice>
              <mc:Fallback>
                <p:oleObj name="Document" r:id="rId6" imgW="6540500" imgH="4902200" progId="Word.Document.8">
                  <p:embed/>
                  <p:pic>
                    <p:nvPicPr>
                      <p:cNvPr id="1411095" name="Object 23">
                        <a:extLst>
                          <a:ext uri="{FF2B5EF4-FFF2-40B4-BE49-F238E27FC236}">
                            <a16:creationId xmlns:a16="http://schemas.microsoft.com/office/drawing/2014/main" id="{3713ADF7-DFF9-114E-862B-A930F6C72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6" name="Freeform 24">
            <a:extLst>
              <a:ext uri="{FF2B5EF4-FFF2-40B4-BE49-F238E27FC236}">
                <a16:creationId xmlns:a16="http://schemas.microsoft.com/office/drawing/2014/main" id="{A2657828-63D0-0245-8AD8-28B691249EC6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7" name="Freeform 25">
            <a:extLst>
              <a:ext uri="{FF2B5EF4-FFF2-40B4-BE49-F238E27FC236}">
                <a16:creationId xmlns:a16="http://schemas.microsoft.com/office/drawing/2014/main" id="{D4CE31A7-F174-2F42-A08D-BD68E4C59454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8" name="Text Box 26">
            <a:extLst>
              <a:ext uri="{FF2B5EF4-FFF2-40B4-BE49-F238E27FC236}">
                <a16:creationId xmlns:a16="http://schemas.microsoft.com/office/drawing/2014/main" id="{91F18BF5-DC04-7E4B-A137-CF6F7C8A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11099" name="Object 27">
            <a:extLst>
              <a:ext uri="{FF2B5EF4-FFF2-40B4-BE49-F238E27FC236}">
                <a16:creationId xmlns:a16="http://schemas.microsoft.com/office/drawing/2014/main" id="{F1B65FD7-CCD1-4445-9298-E92D7882A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Document" r:id="rId8" imgW="16738600" imgH="4902200" progId="Word.Document.8">
                  <p:embed/>
                </p:oleObj>
              </mc:Choice>
              <mc:Fallback>
                <p:oleObj name="Document" r:id="rId8" imgW="16738600" imgH="4902200" progId="Word.Document.8">
                  <p:embed/>
                  <p:pic>
                    <p:nvPicPr>
                      <p:cNvPr id="1411099" name="Object 27">
                        <a:extLst>
                          <a:ext uri="{FF2B5EF4-FFF2-40B4-BE49-F238E27FC236}">
                            <a16:creationId xmlns:a16="http://schemas.microsoft.com/office/drawing/2014/main" id="{F1B65FD7-CCD1-4445-9298-E92D7882A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100" name="Text Box 28">
            <a:extLst>
              <a:ext uri="{FF2B5EF4-FFF2-40B4-BE49-F238E27FC236}">
                <a16:creationId xmlns:a16="http://schemas.microsoft.com/office/drawing/2014/main" id="{22EB20DC-48E2-6244-A9E7-918488F3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11101" name="Freeform 29">
            <a:extLst>
              <a:ext uri="{FF2B5EF4-FFF2-40B4-BE49-F238E27FC236}">
                <a16:creationId xmlns:a16="http://schemas.microsoft.com/office/drawing/2014/main" id="{AD804CC8-8D25-6C4B-BCE7-83D4A16CBB23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2" name="Freeform 30">
            <a:extLst>
              <a:ext uri="{FF2B5EF4-FFF2-40B4-BE49-F238E27FC236}">
                <a16:creationId xmlns:a16="http://schemas.microsoft.com/office/drawing/2014/main" id="{E3712378-C294-E547-9138-0AFE742309DD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4AE77-0912-1147-BEE9-EC5B762066E2}"/>
              </a:ext>
            </a:extLst>
          </p:cNvPr>
          <p:cNvSpPr/>
          <p:nvPr/>
        </p:nvSpPr>
        <p:spPr bwMode="auto">
          <a:xfrm>
            <a:off x="3429000" y="3757961"/>
            <a:ext cx="1053790" cy="356839"/>
          </a:xfrm>
          <a:prstGeom prst="rect">
            <a:avLst/>
          </a:prstGeom>
          <a:noFill/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32F97-EBC6-5649-95E6-9AEB9692CBEB}"/>
              </a:ext>
            </a:extLst>
          </p:cNvPr>
          <p:cNvCxnSpPr/>
          <p:nvPr/>
        </p:nvCxnSpPr>
        <p:spPr bwMode="auto">
          <a:xfrm>
            <a:off x="914400" y="4114800"/>
            <a:ext cx="1800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6F7920-D3FD-F94F-AB9B-43442D11A88A}"/>
              </a:ext>
            </a:extLst>
          </p:cNvPr>
          <p:cNvCxnSpPr>
            <a:cxnSpLocks/>
          </p:cNvCxnSpPr>
          <p:nvPr/>
        </p:nvCxnSpPr>
        <p:spPr bwMode="auto">
          <a:xfrm>
            <a:off x="2308302" y="3495906"/>
            <a:ext cx="0" cy="2347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E9599-123B-2943-94C8-3E8AF7C3CD46}"/>
              </a:ext>
            </a:extLst>
          </p:cNvPr>
          <p:cNvSpPr/>
          <p:nvPr/>
        </p:nvSpPr>
        <p:spPr bwMode="auto">
          <a:xfrm>
            <a:off x="7493000" y="5163015"/>
            <a:ext cx="660400" cy="102277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/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rgbClr val="008080"/>
                    </a:solidFill>
                  </a:rPr>
                  <a:t>: embedding of </a:t>
                </a:r>
              </a:p>
              <a:p>
                <a:pPr algn="l"/>
                <a:r>
                  <a:rPr lang="en-US" b="1" i="1" dirty="0">
                    <a:solidFill>
                      <a:srgbClr val="008080"/>
                    </a:solidFill>
                  </a:rPr>
                  <a:t>document D2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blipFill>
                <a:blip r:embed="rId10"/>
                <a:stretch>
                  <a:fillRect l="-3292" r="-2469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5805DD-D8A5-AA4F-B0DA-57F36900AB01}"/>
              </a:ext>
            </a:extLst>
          </p:cNvPr>
          <p:cNvSpPr/>
          <p:nvPr/>
        </p:nvSpPr>
        <p:spPr bwMode="auto">
          <a:xfrm>
            <a:off x="4822825" y="3902953"/>
            <a:ext cx="2311753" cy="1166645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191783-FA7E-044D-BE3E-6F78F2858C6E}"/>
              </a:ext>
            </a:extLst>
          </p:cNvPr>
          <p:cNvSpPr/>
          <p:nvPr/>
        </p:nvSpPr>
        <p:spPr bwMode="auto">
          <a:xfrm>
            <a:off x="5499099" y="5298198"/>
            <a:ext cx="1898651" cy="887594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B33B2E-B870-3F4F-8FFB-A7A833416CFF}"/>
              </a:ext>
            </a:extLst>
          </p:cNvPr>
          <p:cNvSpPr/>
          <p:nvPr/>
        </p:nvSpPr>
        <p:spPr bwMode="auto">
          <a:xfrm>
            <a:off x="3233738" y="4191000"/>
            <a:ext cx="1503364" cy="180975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8A8EEC-10CB-2B4A-BAC8-A71FB5D3F86C}"/>
              </a:ext>
            </a:extLst>
          </p:cNvPr>
          <p:cNvSpPr/>
          <p:nvPr/>
        </p:nvSpPr>
        <p:spPr bwMode="auto">
          <a:xfrm>
            <a:off x="3200399" y="3248025"/>
            <a:ext cx="1573716" cy="452786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379877-C945-FD47-86CF-3D2654F167A5}"/>
              </a:ext>
            </a:extLst>
          </p:cNvPr>
          <p:cNvSpPr/>
          <p:nvPr/>
        </p:nvSpPr>
        <p:spPr bwMode="auto">
          <a:xfrm>
            <a:off x="8200670" y="5343639"/>
            <a:ext cx="615951" cy="87537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/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chemeClr val="tx2"/>
                    </a:solidFill>
                  </a:rPr>
                  <a:t>: embedding of</a:t>
                </a:r>
              </a:p>
              <a:p>
                <a:pPr algn="l"/>
                <a:r>
                  <a:rPr lang="en-US" b="1" i="1" dirty="0">
                    <a:solidFill>
                      <a:schemeClr val="tx2"/>
                    </a:solidFill>
                  </a:rPr>
                  <a:t>term T4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blipFill>
                <a:blip r:embed="rId11"/>
                <a:stretch>
                  <a:fillRect l="-3433" r="-2146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76FBBF4-CDC1-AE4B-9C82-1B38B78DD1E0}"/>
              </a:ext>
            </a:extLst>
          </p:cNvPr>
          <p:cNvSpPr/>
          <p:nvPr/>
        </p:nvSpPr>
        <p:spPr bwMode="auto">
          <a:xfrm>
            <a:off x="1998133" y="3757961"/>
            <a:ext cx="310169" cy="35683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A0F44A-0AE3-5F4C-B7A7-996E65CE5AE9}"/>
              </a:ext>
            </a:extLst>
          </p:cNvPr>
          <p:cNvSpPr/>
          <p:nvPr/>
        </p:nvSpPr>
        <p:spPr bwMode="auto">
          <a:xfrm>
            <a:off x="3770695" y="4131733"/>
            <a:ext cx="3668683" cy="1388534"/>
          </a:xfrm>
          <a:custGeom>
            <a:avLst/>
            <a:gdLst>
              <a:gd name="connsiteX0" fmla="*/ 308412 w 4135346"/>
              <a:gd name="connsiteY0" fmla="*/ 0 h 1388534"/>
              <a:gd name="connsiteX1" fmla="*/ 387435 w 4135346"/>
              <a:gd name="connsiteY1" fmla="*/ 1049867 h 1388534"/>
              <a:gd name="connsiteX2" fmla="*/ 4135346 w 4135346"/>
              <a:gd name="connsiteY2" fmla="*/ 1388534 h 1388534"/>
              <a:gd name="connsiteX3" fmla="*/ 4135346 w 4135346"/>
              <a:gd name="connsiteY3" fmla="*/ 1388534 h 1388534"/>
              <a:gd name="connsiteX0" fmla="*/ 99620 w 3926554"/>
              <a:gd name="connsiteY0" fmla="*/ 0 h 1388534"/>
              <a:gd name="connsiteX1" fmla="*/ 790987 w 3926554"/>
              <a:gd name="connsiteY1" fmla="*/ 1196623 h 1388534"/>
              <a:gd name="connsiteX2" fmla="*/ 3926554 w 3926554"/>
              <a:gd name="connsiteY2" fmla="*/ 1388534 h 1388534"/>
              <a:gd name="connsiteX3" fmla="*/ 3926554 w 3926554"/>
              <a:gd name="connsiteY3" fmla="*/ 1388534 h 1388534"/>
              <a:gd name="connsiteX0" fmla="*/ 257357 w 4084291"/>
              <a:gd name="connsiteY0" fmla="*/ 0 h 1388534"/>
              <a:gd name="connsiteX1" fmla="*/ 430587 w 4084291"/>
              <a:gd name="connsiteY1" fmla="*/ 1207912 h 1388534"/>
              <a:gd name="connsiteX2" fmla="*/ 4084291 w 4084291"/>
              <a:gd name="connsiteY2" fmla="*/ 1388534 h 1388534"/>
              <a:gd name="connsiteX3" fmla="*/ 4084291 w 4084291"/>
              <a:gd name="connsiteY3" fmla="*/ 1388534 h 1388534"/>
              <a:gd name="connsiteX0" fmla="*/ 175910 w 4002844"/>
              <a:gd name="connsiteY0" fmla="*/ 0 h 1442936"/>
              <a:gd name="connsiteX1" fmla="*/ 349140 w 4002844"/>
              <a:gd name="connsiteY1" fmla="*/ 1207912 h 1442936"/>
              <a:gd name="connsiteX2" fmla="*/ 4002844 w 4002844"/>
              <a:gd name="connsiteY2" fmla="*/ 1388534 h 1442936"/>
              <a:gd name="connsiteX3" fmla="*/ 4002844 w 4002844"/>
              <a:gd name="connsiteY3" fmla="*/ 1388534 h 1442936"/>
              <a:gd name="connsiteX0" fmla="*/ 89565 w 3916499"/>
              <a:gd name="connsiteY0" fmla="*/ 0 h 1442936"/>
              <a:gd name="connsiteX1" fmla="*/ 262795 w 3916499"/>
              <a:gd name="connsiteY1" fmla="*/ 1207912 h 1442936"/>
              <a:gd name="connsiteX2" fmla="*/ 3916499 w 3916499"/>
              <a:gd name="connsiteY2" fmla="*/ 1388534 h 1442936"/>
              <a:gd name="connsiteX3" fmla="*/ 3916499 w 3916499"/>
              <a:gd name="connsiteY3" fmla="*/ 1388534 h 1442936"/>
              <a:gd name="connsiteX0" fmla="*/ 89565 w 3916499"/>
              <a:gd name="connsiteY0" fmla="*/ 0 h 1483980"/>
              <a:gd name="connsiteX1" fmla="*/ 262795 w 3916499"/>
              <a:gd name="connsiteY1" fmla="*/ 1207912 h 1483980"/>
              <a:gd name="connsiteX2" fmla="*/ 3916499 w 3916499"/>
              <a:gd name="connsiteY2" fmla="*/ 1388534 h 1483980"/>
              <a:gd name="connsiteX3" fmla="*/ 3916499 w 3916499"/>
              <a:gd name="connsiteY3" fmla="*/ 1388534 h 1483980"/>
              <a:gd name="connsiteX0" fmla="*/ 14485 w 3841419"/>
              <a:gd name="connsiteY0" fmla="*/ 0 h 1487970"/>
              <a:gd name="connsiteX1" fmla="*/ 517439 w 3841419"/>
              <a:gd name="connsiteY1" fmla="*/ 1275645 h 1487970"/>
              <a:gd name="connsiteX2" fmla="*/ 3841419 w 3841419"/>
              <a:gd name="connsiteY2" fmla="*/ 1388534 h 1487970"/>
              <a:gd name="connsiteX3" fmla="*/ 3841419 w 3841419"/>
              <a:gd name="connsiteY3" fmla="*/ 1388534 h 1487970"/>
              <a:gd name="connsiteX0" fmla="*/ 27986 w 3854920"/>
              <a:gd name="connsiteY0" fmla="*/ 0 h 1449255"/>
              <a:gd name="connsiteX1" fmla="*/ 530940 w 3854920"/>
              <a:gd name="connsiteY1" fmla="*/ 1275645 h 1449255"/>
              <a:gd name="connsiteX2" fmla="*/ 3854920 w 3854920"/>
              <a:gd name="connsiteY2" fmla="*/ 1388534 h 1449255"/>
              <a:gd name="connsiteX3" fmla="*/ 3854920 w 3854920"/>
              <a:gd name="connsiteY3" fmla="*/ 1388534 h 1449255"/>
              <a:gd name="connsiteX0" fmla="*/ 8162 w 3835096"/>
              <a:gd name="connsiteY0" fmla="*/ 0 h 1413973"/>
              <a:gd name="connsiteX1" fmla="*/ 852616 w 3835096"/>
              <a:gd name="connsiteY1" fmla="*/ 1219200 h 1413973"/>
              <a:gd name="connsiteX2" fmla="*/ 3835096 w 3835096"/>
              <a:gd name="connsiteY2" fmla="*/ 1388534 h 1413973"/>
              <a:gd name="connsiteX3" fmla="*/ 3835096 w 3835096"/>
              <a:gd name="connsiteY3" fmla="*/ 1388534 h 1413973"/>
              <a:gd name="connsiteX0" fmla="*/ 1 w 3826935"/>
              <a:gd name="connsiteY0" fmla="*/ 0 h 1413973"/>
              <a:gd name="connsiteX1" fmla="*/ 844455 w 3826935"/>
              <a:gd name="connsiteY1" fmla="*/ 1219200 h 1413973"/>
              <a:gd name="connsiteX2" fmla="*/ 3826935 w 3826935"/>
              <a:gd name="connsiteY2" fmla="*/ 1388534 h 1413973"/>
              <a:gd name="connsiteX3" fmla="*/ 3826935 w 3826935"/>
              <a:gd name="connsiteY3" fmla="*/ 1388534 h 1413973"/>
              <a:gd name="connsiteX0" fmla="*/ 0 w 3826934"/>
              <a:gd name="connsiteY0" fmla="*/ 0 h 1431194"/>
              <a:gd name="connsiteX1" fmla="*/ 844454 w 3826934"/>
              <a:gd name="connsiteY1" fmla="*/ 1219200 h 1431194"/>
              <a:gd name="connsiteX2" fmla="*/ 3826934 w 3826934"/>
              <a:gd name="connsiteY2" fmla="*/ 1388534 h 1431194"/>
              <a:gd name="connsiteX3" fmla="*/ 3826934 w 3826934"/>
              <a:gd name="connsiteY3" fmla="*/ 1388534 h 1431194"/>
              <a:gd name="connsiteX0" fmla="*/ 0 w 3826934"/>
              <a:gd name="connsiteY0" fmla="*/ 0 h 1388534"/>
              <a:gd name="connsiteX1" fmla="*/ 856230 w 3826934"/>
              <a:gd name="connsiteY1" fmla="*/ 1128889 h 1388534"/>
              <a:gd name="connsiteX2" fmla="*/ 3826934 w 3826934"/>
              <a:gd name="connsiteY2" fmla="*/ 1388534 h 1388534"/>
              <a:gd name="connsiteX3" fmla="*/ 3826934 w 3826934"/>
              <a:gd name="connsiteY3" fmla="*/ 1388534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934" h="1388534">
                <a:moveTo>
                  <a:pt x="0" y="0"/>
                </a:moveTo>
                <a:cubicBezTo>
                  <a:pt x="14998" y="488244"/>
                  <a:pt x="300838" y="807156"/>
                  <a:pt x="856230" y="1128889"/>
                </a:cubicBezTo>
                <a:cubicBezTo>
                  <a:pt x="1411622" y="1450622"/>
                  <a:pt x="3331817" y="1345260"/>
                  <a:pt x="3826934" y="1388534"/>
                </a:cubicBezTo>
                <a:lnTo>
                  <a:pt x="3826934" y="1388534"/>
                </a:lnTo>
              </a:path>
            </a:pathLst>
          </a:cu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FA16FC8-9891-584E-AB67-E00C9E30B987}"/>
              </a:ext>
            </a:extLst>
          </p:cNvPr>
          <p:cNvSpPr/>
          <p:nvPr/>
        </p:nvSpPr>
        <p:spPr bwMode="auto">
          <a:xfrm>
            <a:off x="4225599" y="4227367"/>
            <a:ext cx="3213779" cy="1669424"/>
          </a:xfrm>
          <a:custGeom>
            <a:avLst/>
            <a:gdLst>
              <a:gd name="connsiteX0" fmla="*/ 308412 w 4135346"/>
              <a:gd name="connsiteY0" fmla="*/ 0 h 1388534"/>
              <a:gd name="connsiteX1" fmla="*/ 387435 w 4135346"/>
              <a:gd name="connsiteY1" fmla="*/ 1049867 h 1388534"/>
              <a:gd name="connsiteX2" fmla="*/ 4135346 w 4135346"/>
              <a:gd name="connsiteY2" fmla="*/ 1388534 h 1388534"/>
              <a:gd name="connsiteX3" fmla="*/ 4135346 w 4135346"/>
              <a:gd name="connsiteY3" fmla="*/ 1388534 h 1388534"/>
              <a:gd name="connsiteX0" fmla="*/ 99620 w 3926554"/>
              <a:gd name="connsiteY0" fmla="*/ 0 h 1388534"/>
              <a:gd name="connsiteX1" fmla="*/ 790987 w 3926554"/>
              <a:gd name="connsiteY1" fmla="*/ 1196623 h 1388534"/>
              <a:gd name="connsiteX2" fmla="*/ 3926554 w 3926554"/>
              <a:gd name="connsiteY2" fmla="*/ 1388534 h 1388534"/>
              <a:gd name="connsiteX3" fmla="*/ 3926554 w 3926554"/>
              <a:gd name="connsiteY3" fmla="*/ 1388534 h 1388534"/>
              <a:gd name="connsiteX0" fmla="*/ 257357 w 4084291"/>
              <a:gd name="connsiteY0" fmla="*/ 0 h 1388534"/>
              <a:gd name="connsiteX1" fmla="*/ 430587 w 4084291"/>
              <a:gd name="connsiteY1" fmla="*/ 1207912 h 1388534"/>
              <a:gd name="connsiteX2" fmla="*/ 4084291 w 4084291"/>
              <a:gd name="connsiteY2" fmla="*/ 1388534 h 1388534"/>
              <a:gd name="connsiteX3" fmla="*/ 4084291 w 4084291"/>
              <a:gd name="connsiteY3" fmla="*/ 1388534 h 1388534"/>
              <a:gd name="connsiteX0" fmla="*/ 175910 w 4002844"/>
              <a:gd name="connsiteY0" fmla="*/ 0 h 1442936"/>
              <a:gd name="connsiteX1" fmla="*/ 349140 w 4002844"/>
              <a:gd name="connsiteY1" fmla="*/ 1207912 h 1442936"/>
              <a:gd name="connsiteX2" fmla="*/ 4002844 w 4002844"/>
              <a:gd name="connsiteY2" fmla="*/ 1388534 h 1442936"/>
              <a:gd name="connsiteX3" fmla="*/ 4002844 w 4002844"/>
              <a:gd name="connsiteY3" fmla="*/ 1388534 h 1442936"/>
              <a:gd name="connsiteX0" fmla="*/ 89565 w 3916499"/>
              <a:gd name="connsiteY0" fmla="*/ 0 h 1442936"/>
              <a:gd name="connsiteX1" fmla="*/ 262795 w 3916499"/>
              <a:gd name="connsiteY1" fmla="*/ 1207912 h 1442936"/>
              <a:gd name="connsiteX2" fmla="*/ 3916499 w 3916499"/>
              <a:gd name="connsiteY2" fmla="*/ 1388534 h 1442936"/>
              <a:gd name="connsiteX3" fmla="*/ 3916499 w 3916499"/>
              <a:gd name="connsiteY3" fmla="*/ 1388534 h 1442936"/>
              <a:gd name="connsiteX0" fmla="*/ 89565 w 3916499"/>
              <a:gd name="connsiteY0" fmla="*/ 0 h 1483980"/>
              <a:gd name="connsiteX1" fmla="*/ 262795 w 3916499"/>
              <a:gd name="connsiteY1" fmla="*/ 1207912 h 1483980"/>
              <a:gd name="connsiteX2" fmla="*/ 3916499 w 3916499"/>
              <a:gd name="connsiteY2" fmla="*/ 1388534 h 1483980"/>
              <a:gd name="connsiteX3" fmla="*/ 3916499 w 3916499"/>
              <a:gd name="connsiteY3" fmla="*/ 1388534 h 1483980"/>
              <a:gd name="connsiteX0" fmla="*/ 14485 w 3841419"/>
              <a:gd name="connsiteY0" fmla="*/ 0 h 1487970"/>
              <a:gd name="connsiteX1" fmla="*/ 517439 w 3841419"/>
              <a:gd name="connsiteY1" fmla="*/ 1275645 h 1487970"/>
              <a:gd name="connsiteX2" fmla="*/ 3841419 w 3841419"/>
              <a:gd name="connsiteY2" fmla="*/ 1388534 h 1487970"/>
              <a:gd name="connsiteX3" fmla="*/ 3841419 w 3841419"/>
              <a:gd name="connsiteY3" fmla="*/ 1388534 h 1487970"/>
              <a:gd name="connsiteX0" fmla="*/ 27986 w 3854920"/>
              <a:gd name="connsiteY0" fmla="*/ 0 h 1449255"/>
              <a:gd name="connsiteX1" fmla="*/ 530940 w 3854920"/>
              <a:gd name="connsiteY1" fmla="*/ 1275645 h 1449255"/>
              <a:gd name="connsiteX2" fmla="*/ 3854920 w 3854920"/>
              <a:gd name="connsiteY2" fmla="*/ 1388534 h 1449255"/>
              <a:gd name="connsiteX3" fmla="*/ 3854920 w 3854920"/>
              <a:gd name="connsiteY3" fmla="*/ 1388534 h 1449255"/>
              <a:gd name="connsiteX0" fmla="*/ 8162 w 3835096"/>
              <a:gd name="connsiteY0" fmla="*/ 0 h 1413973"/>
              <a:gd name="connsiteX1" fmla="*/ 852616 w 3835096"/>
              <a:gd name="connsiteY1" fmla="*/ 1219200 h 1413973"/>
              <a:gd name="connsiteX2" fmla="*/ 3835096 w 3835096"/>
              <a:gd name="connsiteY2" fmla="*/ 1388534 h 1413973"/>
              <a:gd name="connsiteX3" fmla="*/ 3835096 w 3835096"/>
              <a:gd name="connsiteY3" fmla="*/ 1388534 h 1413973"/>
              <a:gd name="connsiteX0" fmla="*/ 1 w 3826935"/>
              <a:gd name="connsiteY0" fmla="*/ 0 h 1413973"/>
              <a:gd name="connsiteX1" fmla="*/ 844455 w 3826935"/>
              <a:gd name="connsiteY1" fmla="*/ 1219200 h 1413973"/>
              <a:gd name="connsiteX2" fmla="*/ 3826935 w 3826935"/>
              <a:gd name="connsiteY2" fmla="*/ 1388534 h 1413973"/>
              <a:gd name="connsiteX3" fmla="*/ 3826935 w 3826935"/>
              <a:gd name="connsiteY3" fmla="*/ 1388534 h 1413973"/>
              <a:gd name="connsiteX0" fmla="*/ 0 w 3826934"/>
              <a:gd name="connsiteY0" fmla="*/ 0 h 1431194"/>
              <a:gd name="connsiteX1" fmla="*/ 844454 w 3826934"/>
              <a:gd name="connsiteY1" fmla="*/ 1219200 h 1431194"/>
              <a:gd name="connsiteX2" fmla="*/ 3826934 w 3826934"/>
              <a:gd name="connsiteY2" fmla="*/ 1388534 h 1431194"/>
              <a:gd name="connsiteX3" fmla="*/ 3826934 w 3826934"/>
              <a:gd name="connsiteY3" fmla="*/ 1388534 h 1431194"/>
              <a:gd name="connsiteX0" fmla="*/ 0 w 3826934"/>
              <a:gd name="connsiteY0" fmla="*/ 0 h 1388534"/>
              <a:gd name="connsiteX1" fmla="*/ 856230 w 3826934"/>
              <a:gd name="connsiteY1" fmla="*/ 1128889 h 1388534"/>
              <a:gd name="connsiteX2" fmla="*/ 3826934 w 3826934"/>
              <a:gd name="connsiteY2" fmla="*/ 1388534 h 1388534"/>
              <a:gd name="connsiteX3" fmla="*/ 3826934 w 3826934"/>
              <a:gd name="connsiteY3" fmla="*/ 1388534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934" h="1388534">
                <a:moveTo>
                  <a:pt x="0" y="0"/>
                </a:moveTo>
                <a:cubicBezTo>
                  <a:pt x="14998" y="488244"/>
                  <a:pt x="300838" y="807156"/>
                  <a:pt x="856230" y="1128889"/>
                </a:cubicBezTo>
                <a:cubicBezTo>
                  <a:pt x="1411622" y="1450622"/>
                  <a:pt x="3331817" y="1345260"/>
                  <a:pt x="3826934" y="1388534"/>
                </a:cubicBezTo>
                <a:lnTo>
                  <a:pt x="3826934" y="1388534"/>
                </a:lnTo>
              </a:path>
            </a:pathLst>
          </a:cu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5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87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313809-435D-BA45-BA0A-8DD81C9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AB265307-B28C-304D-A205-F0077670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C11398A-FD30-864A-BA20-412C6769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6553C3AE-E081-7242-B312-26F44707B02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11074" name="Rectangle 2">
            <a:extLst>
              <a:ext uri="{FF2B5EF4-FFF2-40B4-BE49-F238E27FC236}">
                <a16:creationId xmlns:a16="http://schemas.microsoft.com/office/drawing/2014/main" id="{E2A6CE59-B69F-2043-9C97-66CD8062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Fact-Checking of (2,4)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1075" name="Rectangle 3">
                <a:extLst>
                  <a:ext uri="{FF2B5EF4-FFF2-40B4-BE49-F238E27FC236}">
                    <a16:creationId xmlns:a16="http://schemas.microsoft.com/office/drawing/2014/main" id="{B2CF3234-B5CD-F847-A2A8-75C77F15665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dirty="0"/>
                  <a:t>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b="0" dirty="0"/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b="0" dirty="0"/>
                  <a:t> = 0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411075" name="Rectangle 3">
                <a:extLst>
                  <a:ext uri="{FF2B5EF4-FFF2-40B4-BE49-F238E27FC236}">
                    <a16:creationId xmlns:a16="http://schemas.microsoft.com/office/drawing/2014/main" id="{B2CF3234-B5CD-F847-A2A8-75C77F156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52600"/>
                <a:ext cx="7772400" cy="4114800"/>
              </a:xfrm>
              <a:blipFill>
                <a:blip r:embed="rId3"/>
                <a:stretch>
                  <a:fillRect l="-1958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1077" name="Freeform 5">
            <a:extLst>
              <a:ext uri="{FF2B5EF4-FFF2-40B4-BE49-F238E27FC236}">
                <a16:creationId xmlns:a16="http://schemas.microsoft.com/office/drawing/2014/main" id="{90A86D42-D5DF-9446-B8F5-FD6E47A51D64}"/>
              </a:ext>
            </a:extLst>
          </p:cNvPr>
          <p:cNvSpPr>
            <a:spLocks/>
          </p:cNvSpPr>
          <p:nvPr/>
        </p:nvSpPr>
        <p:spPr bwMode="auto">
          <a:xfrm>
            <a:off x="8382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8" name="Freeform 6">
            <a:extLst>
              <a:ext uri="{FF2B5EF4-FFF2-40B4-BE49-F238E27FC236}">
                <a16:creationId xmlns:a16="http://schemas.microsoft.com/office/drawing/2014/main" id="{8BD19612-D82B-4C49-8BED-E804E1FF665A}"/>
              </a:ext>
            </a:extLst>
          </p:cNvPr>
          <p:cNvSpPr>
            <a:spLocks/>
          </p:cNvSpPr>
          <p:nvPr/>
        </p:nvSpPr>
        <p:spPr bwMode="auto">
          <a:xfrm flipH="1">
            <a:off x="25908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79" name="Text Box 7">
            <a:extLst>
              <a:ext uri="{FF2B5EF4-FFF2-40B4-BE49-F238E27FC236}">
                <a16:creationId xmlns:a16="http://schemas.microsoft.com/office/drawing/2014/main" id="{F7B421D3-05D1-0B45-99F8-F67A9851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819400"/>
            <a:ext cx="69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data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0" name="Text Box 8">
            <a:extLst>
              <a:ext uri="{FF2B5EF4-FFF2-40B4-BE49-F238E27FC236}">
                <a16:creationId xmlns:a16="http://schemas.microsoft.com/office/drawing/2014/main" id="{574C5866-7AC5-F749-BB1D-5D864310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61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inf</a:t>
            </a:r>
            <a:r>
              <a:rPr kumimoji="0"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11081" name="Text Box 9">
            <a:extLst>
              <a:ext uri="{FF2B5EF4-FFF2-40B4-BE49-F238E27FC236}">
                <a16:creationId xmlns:a16="http://schemas.microsoft.com/office/drawing/2014/main" id="{67D574D8-55E7-DD41-9CD9-16AB5ABC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retrieval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2" name="Text Box 10">
            <a:extLst>
              <a:ext uri="{FF2B5EF4-FFF2-40B4-BE49-F238E27FC236}">
                <a16:creationId xmlns:a16="http://schemas.microsoft.com/office/drawing/2014/main" id="{4B4D7221-3530-BE42-AE77-629EA6D1B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brain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3" name="Text Box 11">
            <a:extLst>
              <a:ext uri="{FF2B5EF4-FFF2-40B4-BE49-F238E27FC236}">
                <a16:creationId xmlns:a16="http://schemas.microsoft.com/office/drawing/2014/main" id="{E5557CA3-80DC-E149-8A45-3A4623B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lung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11084" name="Line 12">
            <a:extLst>
              <a:ext uri="{FF2B5EF4-FFF2-40B4-BE49-F238E27FC236}">
                <a16:creationId xmlns:a16="http://schemas.microsoft.com/office/drawing/2014/main" id="{AD275312-7FB1-1345-9703-58E43A4A6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19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85" name="Object 13">
            <a:extLst>
              <a:ext uri="{FF2B5EF4-FFF2-40B4-BE49-F238E27FC236}">
                <a16:creationId xmlns:a16="http://schemas.microsoft.com/office/drawing/2014/main" id="{62C7D7DC-778B-C147-B390-B9F21763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52800"/>
          <a:ext cx="12446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Document" r:id="rId4" imgW="6591300" imgH="14605000" progId="Word.Document.8">
                  <p:embed/>
                </p:oleObj>
              </mc:Choice>
              <mc:Fallback>
                <p:oleObj name="Document" r:id="rId4" imgW="6591300" imgH="14605000" progId="Word.Document.8">
                  <p:embed/>
                  <p:pic>
                    <p:nvPicPr>
                      <p:cNvPr id="1411085" name="Object 13">
                        <a:extLst>
                          <a:ext uri="{FF2B5EF4-FFF2-40B4-BE49-F238E27FC236}">
                            <a16:creationId xmlns:a16="http://schemas.microsoft.com/office/drawing/2014/main" id="{62C7D7DC-778B-C147-B390-B9F217631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2446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6" name="Freeform 14">
            <a:extLst>
              <a:ext uri="{FF2B5EF4-FFF2-40B4-BE49-F238E27FC236}">
                <a16:creationId xmlns:a16="http://schemas.microsoft.com/office/drawing/2014/main" id="{F0451C24-87F2-1742-80E3-F39CD6025E8B}"/>
              </a:ext>
            </a:extLst>
          </p:cNvPr>
          <p:cNvSpPr>
            <a:spLocks/>
          </p:cNvSpPr>
          <p:nvPr/>
        </p:nvSpPr>
        <p:spPr bwMode="auto">
          <a:xfrm flipH="1">
            <a:off x="4572000" y="3352800"/>
            <a:ext cx="1524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7" name="Freeform 15">
            <a:extLst>
              <a:ext uri="{FF2B5EF4-FFF2-40B4-BE49-F238E27FC236}">
                <a16:creationId xmlns:a16="http://schemas.microsoft.com/office/drawing/2014/main" id="{C38DCEB9-5469-1941-B719-229656F91500}"/>
              </a:ext>
            </a:extLst>
          </p:cNvPr>
          <p:cNvSpPr>
            <a:spLocks/>
          </p:cNvSpPr>
          <p:nvPr/>
        </p:nvSpPr>
        <p:spPr bwMode="auto">
          <a:xfrm>
            <a:off x="3276600" y="3352800"/>
            <a:ext cx="228600" cy="25908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88" name="Text Box 16">
            <a:extLst>
              <a:ext uri="{FF2B5EF4-FFF2-40B4-BE49-F238E27FC236}">
                <a16:creationId xmlns:a16="http://schemas.microsoft.com/office/drawing/2014/main" id="{47131FBC-42A7-F14C-9406-C532543A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11089" name="Line 17">
            <a:extLst>
              <a:ext uri="{FF2B5EF4-FFF2-40B4-BE49-F238E27FC236}">
                <a16:creationId xmlns:a16="http://schemas.microsoft.com/office/drawing/2014/main" id="{5CF64174-5666-1244-B9A7-A3733140F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3528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0" name="Text Box 18">
            <a:extLst>
              <a:ext uri="{FF2B5EF4-FFF2-40B4-BE49-F238E27FC236}">
                <a16:creationId xmlns:a16="http://schemas.microsoft.com/office/drawing/2014/main" id="{AE85F6E2-F2FE-8641-8442-08555046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856038"/>
            <a:ext cx="61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1411091" name="Text Box 19">
            <a:extLst>
              <a:ext uri="{FF2B5EF4-FFF2-40B4-BE49-F238E27FC236}">
                <a16:creationId xmlns:a16="http://schemas.microsoft.com/office/drawing/2014/main" id="{F3302479-5E32-0B4A-9A6C-CD2E357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1411092" name="Line 20">
            <a:extLst>
              <a:ext uri="{FF2B5EF4-FFF2-40B4-BE49-F238E27FC236}">
                <a16:creationId xmlns:a16="http://schemas.microsoft.com/office/drawing/2014/main" id="{0E7D6CB4-6BE1-7D44-AE79-6B046D1EF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4196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3" name="Line 21">
            <a:extLst>
              <a:ext uri="{FF2B5EF4-FFF2-40B4-BE49-F238E27FC236}">
                <a16:creationId xmlns:a16="http://schemas.microsoft.com/office/drawing/2014/main" id="{EA4FB12C-9895-494C-90F3-0B971EEF6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4" name="Line 22">
            <a:extLst>
              <a:ext uri="{FF2B5EF4-FFF2-40B4-BE49-F238E27FC236}">
                <a16:creationId xmlns:a16="http://schemas.microsoft.com/office/drawing/2014/main" id="{9F8912C1-A076-2F4C-8A1B-0769491F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5715000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5" name="Object 23">
            <a:extLst>
              <a:ext uri="{FF2B5EF4-FFF2-40B4-BE49-F238E27FC236}">
                <a16:creationId xmlns:a16="http://schemas.microsoft.com/office/drawing/2014/main" id="{3713ADF7-DFF9-114E-862B-A930F6C72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219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Document" r:id="rId6" imgW="6540500" imgH="4902200" progId="Word.Document.8">
                  <p:embed/>
                </p:oleObj>
              </mc:Choice>
              <mc:Fallback>
                <p:oleObj name="Document" r:id="rId6" imgW="6540500" imgH="4902200" progId="Word.Document.8">
                  <p:embed/>
                  <p:pic>
                    <p:nvPicPr>
                      <p:cNvPr id="1411095" name="Object 23">
                        <a:extLst>
                          <a:ext uri="{FF2B5EF4-FFF2-40B4-BE49-F238E27FC236}">
                            <a16:creationId xmlns:a16="http://schemas.microsoft.com/office/drawing/2014/main" id="{3713ADF7-DFF9-114E-862B-A930F6C72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9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6" name="Freeform 24">
            <a:extLst>
              <a:ext uri="{FF2B5EF4-FFF2-40B4-BE49-F238E27FC236}">
                <a16:creationId xmlns:a16="http://schemas.microsoft.com/office/drawing/2014/main" id="{A2657828-63D0-0245-8AD8-28B691249EC6}"/>
              </a:ext>
            </a:extLst>
          </p:cNvPr>
          <p:cNvSpPr>
            <a:spLocks/>
          </p:cNvSpPr>
          <p:nvPr/>
        </p:nvSpPr>
        <p:spPr bwMode="auto">
          <a:xfrm>
            <a:off x="51816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7" name="Freeform 25">
            <a:extLst>
              <a:ext uri="{FF2B5EF4-FFF2-40B4-BE49-F238E27FC236}">
                <a16:creationId xmlns:a16="http://schemas.microsoft.com/office/drawing/2014/main" id="{D4CE31A7-F174-2F42-A08D-BD68E4C59454}"/>
              </a:ext>
            </a:extLst>
          </p:cNvPr>
          <p:cNvSpPr>
            <a:spLocks/>
          </p:cNvSpPr>
          <p:nvPr/>
        </p:nvSpPr>
        <p:spPr bwMode="auto">
          <a:xfrm flipH="1">
            <a:off x="6400800" y="4038600"/>
            <a:ext cx="228600" cy="9906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098" name="Text Box 26">
            <a:extLst>
              <a:ext uri="{FF2B5EF4-FFF2-40B4-BE49-F238E27FC236}">
                <a16:creationId xmlns:a16="http://schemas.microsoft.com/office/drawing/2014/main" id="{91F18BF5-DC04-7E4B-A137-CF6F7C8A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11099" name="Object 27">
            <a:extLst>
              <a:ext uri="{FF2B5EF4-FFF2-40B4-BE49-F238E27FC236}">
                <a16:creationId xmlns:a16="http://schemas.microsoft.com/office/drawing/2014/main" id="{F1B65FD7-CCD1-4445-9298-E92D7882A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5334000"/>
          <a:ext cx="321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Document" r:id="rId8" imgW="16738600" imgH="4902200" progId="Word.Document.8">
                  <p:embed/>
                </p:oleObj>
              </mc:Choice>
              <mc:Fallback>
                <p:oleObj name="Document" r:id="rId8" imgW="16738600" imgH="4902200" progId="Word.Document.8">
                  <p:embed/>
                  <p:pic>
                    <p:nvPicPr>
                      <p:cNvPr id="1411099" name="Object 27">
                        <a:extLst>
                          <a:ext uri="{FF2B5EF4-FFF2-40B4-BE49-F238E27FC236}">
                            <a16:creationId xmlns:a16="http://schemas.microsoft.com/office/drawing/2014/main" id="{F1B65FD7-CCD1-4445-9298-E92D7882A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321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100" name="Text Box 28">
            <a:extLst>
              <a:ext uri="{FF2B5EF4-FFF2-40B4-BE49-F238E27FC236}">
                <a16:creationId xmlns:a16="http://schemas.microsoft.com/office/drawing/2014/main" id="{22EB20DC-48E2-6244-A9E7-918488F3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11101" name="Freeform 29">
            <a:extLst>
              <a:ext uri="{FF2B5EF4-FFF2-40B4-BE49-F238E27FC236}">
                <a16:creationId xmlns:a16="http://schemas.microsoft.com/office/drawing/2014/main" id="{AD804CC8-8D25-6C4B-BCE7-83D4A16CBB23}"/>
              </a:ext>
            </a:extLst>
          </p:cNvPr>
          <p:cNvSpPr>
            <a:spLocks/>
          </p:cNvSpPr>
          <p:nvPr/>
        </p:nvSpPr>
        <p:spPr bwMode="auto">
          <a:xfrm>
            <a:off x="5562600" y="53340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1102" name="Freeform 30">
            <a:extLst>
              <a:ext uri="{FF2B5EF4-FFF2-40B4-BE49-F238E27FC236}">
                <a16:creationId xmlns:a16="http://schemas.microsoft.com/office/drawing/2014/main" id="{E3712378-C294-E547-9138-0AFE742309DD}"/>
              </a:ext>
            </a:extLst>
          </p:cNvPr>
          <p:cNvSpPr>
            <a:spLocks/>
          </p:cNvSpPr>
          <p:nvPr/>
        </p:nvSpPr>
        <p:spPr bwMode="auto">
          <a:xfrm flipH="1">
            <a:off x="8534400" y="5410200"/>
            <a:ext cx="152400" cy="762000"/>
          </a:xfrm>
          <a:custGeom>
            <a:avLst/>
            <a:gdLst>
              <a:gd name="T0" fmla="*/ 264 w 264"/>
              <a:gd name="T1" fmla="*/ 0 h 2220"/>
              <a:gd name="T2" fmla="*/ 0 w 264"/>
              <a:gd name="T3" fmla="*/ 12 h 2220"/>
              <a:gd name="T4" fmla="*/ 0 w 264"/>
              <a:gd name="T5" fmla="*/ 2220 h 2220"/>
              <a:gd name="T6" fmla="*/ 228 w 264"/>
              <a:gd name="T7" fmla="*/ 222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220">
                <a:moveTo>
                  <a:pt x="264" y="0"/>
                </a:moveTo>
                <a:lnTo>
                  <a:pt x="0" y="12"/>
                </a:lnTo>
                <a:lnTo>
                  <a:pt x="0" y="2220"/>
                </a:lnTo>
                <a:lnTo>
                  <a:pt x="228" y="22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4AE77-0912-1147-BEE9-EC5B762066E2}"/>
              </a:ext>
            </a:extLst>
          </p:cNvPr>
          <p:cNvSpPr/>
          <p:nvPr/>
        </p:nvSpPr>
        <p:spPr bwMode="auto">
          <a:xfrm>
            <a:off x="3429000" y="3757961"/>
            <a:ext cx="1053790" cy="356839"/>
          </a:xfrm>
          <a:prstGeom prst="rect">
            <a:avLst/>
          </a:prstGeom>
          <a:noFill/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32F97-EBC6-5649-95E6-9AEB9692CBEB}"/>
              </a:ext>
            </a:extLst>
          </p:cNvPr>
          <p:cNvCxnSpPr/>
          <p:nvPr/>
        </p:nvCxnSpPr>
        <p:spPr bwMode="auto">
          <a:xfrm>
            <a:off x="914400" y="4114800"/>
            <a:ext cx="1800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6F7920-D3FD-F94F-AB9B-43442D11A88A}"/>
              </a:ext>
            </a:extLst>
          </p:cNvPr>
          <p:cNvCxnSpPr>
            <a:cxnSpLocks/>
          </p:cNvCxnSpPr>
          <p:nvPr/>
        </p:nvCxnSpPr>
        <p:spPr bwMode="auto">
          <a:xfrm>
            <a:off x="2308302" y="3495906"/>
            <a:ext cx="0" cy="2347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E9599-123B-2943-94C8-3E8AF7C3CD46}"/>
              </a:ext>
            </a:extLst>
          </p:cNvPr>
          <p:cNvSpPr/>
          <p:nvPr/>
        </p:nvSpPr>
        <p:spPr bwMode="auto">
          <a:xfrm>
            <a:off x="7493000" y="5163015"/>
            <a:ext cx="660400" cy="102277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/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rgbClr val="008080"/>
                    </a:solidFill>
                  </a:rPr>
                  <a:t>: embedding of </a:t>
                </a:r>
              </a:p>
              <a:p>
                <a:pPr algn="l"/>
                <a:r>
                  <a:rPr lang="en-US" b="1" i="1" dirty="0">
                    <a:solidFill>
                      <a:srgbClr val="008080"/>
                    </a:solidFill>
                  </a:rPr>
                  <a:t>document D2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02D601-43BF-C94E-B07F-505741CE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11" y="2030764"/>
                <a:ext cx="3077509" cy="941155"/>
              </a:xfrm>
              <a:prstGeom prst="rect">
                <a:avLst/>
              </a:prstGeom>
              <a:blipFill>
                <a:blip r:embed="rId10"/>
                <a:stretch>
                  <a:fillRect l="-3292" r="-2469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5805DD-D8A5-AA4F-B0DA-57F36900AB01}"/>
              </a:ext>
            </a:extLst>
          </p:cNvPr>
          <p:cNvSpPr/>
          <p:nvPr/>
        </p:nvSpPr>
        <p:spPr bwMode="auto">
          <a:xfrm>
            <a:off x="4822825" y="3902953"/>
            <a:ext cx="2311753" cy="1166645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191783-FA7E-044D-BE3E-6F78F2858C6E}"/>
              </a:ext>
            </a:extLst>
          </p:cNvPr>
          <p:cNvSpPr/>
          <p:nvPr/>
        </p:nvSpPr>
        <p:spPr bwMode="auto">
          <a:xfrm>
            <a:off x="5499099" y="5298198"/>
            <a:ext cx="1898651" cy="887594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B33B2E-B870-3F4F-8FFB-A7A833416CFF}"/>
              </a:ext>
            </a:extLst>
          </p:cNvPr>
          <p:cNvSpPr/>
          <p:nvPr/>
        </p:nvSpPr>
        <p:spPr bwMode="auto">
          <a:xfrm>
            <a:off x="3233738" y="4191000"/>
            <a:ext cx="1503364" cy="180975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8A8EEC-10CB-2B4A-BAC8-A71FB5D3F86C}"/>
              </a:ext>
            </a:extLst>
          </p:cNvPr>
          <p:cNvSpPr/>
          <p:nvPr/>
        </p:nvSpPr>
        <p:spPr bwMode="auto">
          <a:xfrm>
            <a:off x="3200399" y="3248025"/>
            <a:ext cx="1573716" cy="452786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379877-C945-FD47-86CF-3D2654F167A5}"/>
              </a:ext>
            </a:extLst>
          </p:cNvPr>
          <p:cNvSpPr/>
          <p:nvPr/>
        </p:nvSpPr>
        <p:spPr bwMode="auto">
          <a:xfrm>
            <a:off x="8200670" y="5343639"/>
            <a:ext cx="615951" cy="87537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/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1" dirty="0">
                    <a:solidFill>
                      <a:schemeClr val="tx2"/>
                    </a:solidFill>
                  </a:rPr>
                  <a:t>: embedding of</a:t>
                </a:r>
              </a:p>
              <a:p>
                <a:pPr algn="l"/>
                <a:r>
                  <a:rPr lang="en-US" b="1" i="1" dirty="0">
                    <a:solidFill>
                      <a:schemeClr val="tx2"/>
                    </a:solidFill>
                  </a:rPr>
                  <a:t>term T4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60891F-9EBC-4341-BC34-530240E41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62" y="3603914"/>
                <a:ext cx="2942857" cy="941155"/>
              </a:xfrm>
              <a:prstGeom prst="rect">
                <a:avLst/>
              </a:prstGeom>
              <a:blipFill>
                <a:blip r:embed="rId11"/>
                <a:stretch>
                  <a:fillRect l="-3433" r="-2146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76FBBF4-CDC1-AE4B-9C82-1B38B78DD1E0}"/>
              </a:ext>
            </a:extLst>
          </p:cNvPr>
          <p:cNvSpPr/>
          <p:nvPr/>
        </p:nvSpPr>
        <p:spPr bwMode="auto">
          <a:xfrm>
            <a:off x="1998133" y="3757961"/>
            <a:ext cx="310169" cy="35683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A0F44A-0AE3-5F4C-B7A7-996E65CE5AE9}"/>
              </a:ext>
            </a:extLst>
          </p:cNvPr>
          <p:cNvSpPr/>
          <p:nvPr/>
        </p:nvSpPr>
        <p:spPr bwMode="auto">
          <a:xfrm>
            <a:off x="3770695" y="4131733"/>
            <a:ext cx="3668683" cy="1388534"/>
          </a:xfrm>
          <a:custGeom>
            <a:avLst/>
            <a:gdLst>
              <a:gd name="connsiteX0" fmla="*/ 308412 w 4135346"/>
              <a:gd name="connsiteY0" fmla="*/ 0 h 1388534"/>
              <a:gd name="connsiteX1" fmla="*/ 387435 w 4135346"/>
              <a:gd name="connsiteY1" fmla="*/ 1049867 h 1388534"/>
              <a:gd name="connsiteX2" fmla="*/ 4135346 w 4135346"/>
              <a:gd name="connsiteY2" fmla="*/ 1388534 h 1388534"/>
              <a:gd name="connsiteX3" fmla="*/ 4135346 w 4135346"/>
              <a:gd name="connsiteY3" fmla="*/ 1388534 h 1388534"/>
              <a:gd name="connsiteX0" fmla="*/ 99620 w 3926554"/>
              <a:gd name="connsiteY0" fmla="*/ 0 h 1388534"/>
              <a:gd name="connsiteX1" fmla="*/ 790987 w 3926554"/>
              <a:gd name="connsiteY1" fmla="*/ 1196623 h 1388534"/>
              <a:gd name="connsiteX2" fmla="*/ 3926554 w 3926554"/>
              <a:gd name="connsiteY2" fmla="*/ 1388534 h 1388534"/>
              <a:gd name="connsiteX3" fmla="*/ 3926554 w 3926554"/>
              <a:gd name="connsiteY3" fmla="*/ 1388534 h 1388534"/>
              <a:gd name="connsiteX0" fmla="*/ 257357 w 4084291"/>
              <a:gd name="connsiteY0" fmla="*/ 0 h 1388534"/>
              <a:gd name="connsiteX1" fmla="*/ 430587 w 4084291"/>
              <a:gd name="connsiteY1" fmla="*/ 1207912 h 1388534"/>
              <a:gd name="connsiteX2" fmla="*/ 4084291 w 4084291"/>
              <a:gd name="connsiteY2" fmla="*/ 1388534 h 1388534"/>
              <a:gd name="connsiteX3" fmla="*/ 4084291 w 4084291"/>
              <a:gd name="connsiteY3" fmla="*/ 1388534 h 1388534"/>
              <a:gd name="connsiteX0" fmla="*/ 175910 w 4002844"/>
              <a:gd name="connsiteY0" fmla="*/ 0 h 1442936"/>
              <a:gd name="connsiteX1" fmla="*/ 349140 w 4002844"/>
              <a:gd name="connsiteY1" fmla="*/ 1207912 h 1442936"/>
              <a:gd name="connsiteX2" fmla="*/ 4002844 w 4002844"/>
              <a:gd name="connsiteY2" fmla="*/ 1388534 h 1442936"/>
              <a:gd name="connsiteX3" fmla="*/ 4002844 w 4002844"/>
              <a:gd name="connsiteY3" fmla="*/ 1388534 h 1442936"/>
              <a:gd name="connsiteX0" fmla="*/ 89565 w 3916499"/>
              <a:gd name="connsiteY0" fmla="*/ 0 h 1442936"/>
              <a:gd name="connsiteX1" fmla="*/ 262795 w 3916499"/>
              <a:gd name="connsiteY1" fmla="*/ 1207912 h 1442936"/>
              <a:gd name="connsiteX2" fmla="*/ 3916499 w 3916499"/>
              <a:gd name="connsiteY2" fmla="*/ 1388534 h 1442936"/>
              <a:gd name="connsiteX3" fmla="*/ 3916499 w 3916499"/>
              <a:gd name="connsiteY3" fmla="*/ 1388534 h 1442936"/>
              <a:gd name="connsiteX0" fmla="*/ 89565 w 3916499"/>
              <a:gd name="connsiteY0" fmla="*/ 0 h 1483980"/>
              <a:gd name="connsiteX1" fmla="*/ 262795 w 3916499"/>
              <a:gd name="connsiteY1" fmla="*/ 1207912 h 1483980"/>
              <a:gd name="connsiteX2" fmla="*/ 3916499 w 3916499"/>
              <a:gd name="connsiteY2" fmla="*/ 1388534 h 1483980"/>
              <a:gd name="connsiteX3" fmla="*/ 3916499 w 3916499"/>
              <a:gd name="connsiteY3" fmla="*/ 1388534 h 1483980"/>
              <a:gd name="connsiteX0" fmla="*/ 14485 w 3841419"/>
              <a:gd name="connsiteY0" fmla="*/ 0 h 1487970"/>
              <a:gd name="connsiteX1" fmla="*/ 517439 w 3841419"/>
              <a:gd name="connsiteY1" fmla="*/ 1275645 h 1487970"/>
              <a:gd name="connsiteX2" fmla="*/ 3841419 w 3841419"/>
              <a:gd name="connsiteY2" fmla="*/ 1388534 h 1487970"/>
              <a:gd name="connsiteX3" fmla="*/ 3841419 w 3841419"/>
              <a:gd name="connsiteY3" fmla="*/ 1388534 h 1487970"/>
              <a:gd name="connsiteX0" fmla="*/ 27986 w 3854920"/>
              <a:gd name="connsiteY0" fmla="*/ 0 h 1449255"/>
              <a:gd name="connsiteX1" fmla="*/ 530940 w 3854920"/>
              <a:gd name="connsiteY1" fmla="*/ 1275645 h 1449255"/>
              <a:gd name="connsiteX2" fmla="*/ 3854920 w 3854920"/>
              <a:gd name="connsiteY2" fmla="*/ 1388534 h 1449255"/>
              <a:gd name="connsiteX3" fmla="*/ 3854920 w 3854920"/>
              <a:gd name="connsiteY3" fmla="*/ 1388534 h 1449255"/>
              <a:gd name="connsiteX0" fmla="*/ 8162 w 3835096"/>
              <a:gd name="connsiteY0" fmla="*/ 0 h 1413973"/>
              <a:gd name="connsiteX1" fmla="*/ 852616 w 3835096"/>
              <a:gd name="connsiteY1" fmla="*/ 1219200 h 1413973"/>
              <a:gd name="connsiteX2" fmla="*/ 3835096 w 3835096"/>
              <a:gd name="connsiteY2" fmla="*/ 1388534 h 1413973"/>
              <a:gd name="connsiteX3" fmla="*/ 3835096 w 3835096"/>
              <a:gd name="connsiteY3" fmla="*/ 1388534 h 1413973"/>
              <a:gd name="connsiteX0" fmla="*/ 1 w 3826935"/>
              <a:gd name="connsiteY0" fmla="*/ 0 h 1413973"/>
              <a:gd name="connsiteX1" fmla="*/ 844455 w 3826935"/>
              <a:gd name="connsiteY1" fmla="*/ 1219200 h 1413973"/>
              <a:gd name="connsiteX2" fmla="*/ 3826935 w 3826935"/>
              <a:gd name="connsiteY2" fmla="*/ 1388534 h 1413973"/>
              <a:gd name="connsiteX3" fmla="*/ 3826935 w 3826935"/>
              <a:gd name="connsiteY3" fmla="*/ 1388534 h 1413973"/>
              <a:gd name="connsiteX0" fmla="*/ 0 w 3826934"/>
              <a:gd name="connsiteY0" fmla="*/ 0 h 1431194"/>
              <a:gd name="connsiteX1" fmla="*/ 844454 w 3826934"/>
              <a:gd name="connsiteY1" fmla="*/ 1219200 h 1431194"/>
              <a:gd name="connsiteX2" fmla="*/ 3826934 w 3826934"/>
              <a:gd name="connsiteY2" fmla="*/ 1388534 h 1431194"/>
              <a:gd name="connsiteX3" fmla="*/ 3826934 w 3826934"/>
              <a:gd name="connsiteY3" fmla="*/ 1388534 h 1431194"/>
              <a:gd name="connsiteX0" fmla="*/ 0 w 3826934"/>
              <a:gd name="connsiteY0" fmla="*/ 0 h 1388534"/>
              <a:gd name="connsiteX1" fmla="*/ 856230 w 3826934"/>
              <a:gd name="connsiteY1" fmla="*/ 1128889 h 1388534"/>
              <a:gd name="connsiteX2" fmla="*/ 3826934 w 3826934"/>
              <a:gd name="connsiteY2" fmla="*/ 1388534 h 1388534"/>
              <a:gd name="connsiteX3" fmla="*/ 3826934 w 3826934"/>
              <a:gd name="connsiteY3" fmla="*/ 1388534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934" h="1388534">
                <a:moveTo>
                  <a:pt x="0" y="0"/>
                </a:moveTo>
                <a:cubicBezTo>
                  <a:pt x="14998" y="488244"/>
                  <a:pt x="300838" y="807156"/>
                  <a:pt x="856230" y="1128889"/>
                </a:cubicBezTo>
                <a:cubicBezTo>
                  <a:pt x="1411622" y="1450622"/>
                  <a:pt x="3331817" y="1345260"/>
                  <a:pt x="3826934" y="1388534"/>
                </a:cubicBezTo>
                <a:lnTo>
                  <a:pt x="3826934" y="1388534"/>
                </a:lnTo>
              </a:path>
            </a:pathLst>
          </a:cu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FA16FC8-9891-584E-AB67-E00C9E30B987}"/>
              </a:ext>
            </a:extLst>
          </p:cNvPr>
          <p:cNvSpPr/>
          <p:nvPr/>
        </p:nvSpPr>
        <p:spPr bwMode="auto">
          <a:xfrm>
            <a:off x="4225599" y="4227367"/>
            <a:ext cx="3213779" cy="1669424"/>
          </a:xfrm>
          <a:custGeom>
            <a:avLst/>
            <a:gdLst>
              <a:gd name="connsiteX0" fmla="*/ 308412 w 4135346"/>
              <a:gd name="connsiteY0" fmla="*/ 0 h 1388534"/>
              <a:gd name="connsiteX1" fmla="*/ 387435 w 4135346"/>
              <a:gd name="connsiteY1" fmla="*/ 1049867 h 1388534"/>
              <a:gd name="connsiteX2" fmla="*/ 4135346 w 4135346"/>
              <a:gd name="connsiteY2" fmla="*/ 1388534 h 1388534"/>
              <a:gd name="connsiteX3" fmla="*/ 4135346 w 4135346"/>
              <a:gd name="connsiteY3" fmla="*/ 1388534 h 1388534"/>
              <a:gd name="connsiteX0" fmla="*/ 99620 w 3926554"/>
              <a:gd name="connsiteY0" fmla="*/ 0 h 1388534"/>
              <a:gd name="connsiteX1" fmla="*/ 790987 w 3926554"/>
              <a:gd name="connsiteY1" fmla="*/ 1196623 h 1388534"/>
              <a:gd name="connsiteX2" fmla="*/ 3926554 w 3926554"/>
              <a:gd name="connsiteY2" fmla="*/ 1388534 h 1388534"/>
              <a:gd name="connsiteX3" fmla="*/ 3926554 w 3926554"/>
              <a:gd name="connsiteY3" fmla="*/ 1388534 h 1388534"/>
              <a:gd name="connsiteX0" fmla="*/ 257357 w 4084291"/>
              <a:gd name="connsiteY0" fmla="*/ 0 h 1388534"/>
              <a:gd name="connsiteX1" fmla="*/ 430587 w 4084291"/>
              <a:gd name="connsiteY1" fmla="*/ 1207912 h 1388534"/>
              <a:gd name="connsiteX2" fmla="*/ 4084291 w 4084291"/>
              <a:gd name="connsiteY2" fmla="*/ 1388534 h 1388534"/>
              <a:gd name="connsiteX3" fmla="*/ 4084291 w 4084291"/>
              <a:gd name="connsiteY3" fmla="*/ 1388534 h 1388534"/>
              <a:gd name="connsiteX0" fmla="*/ 175910 w 4002844"/>
              <a:gd name="connsiteY0" fmla="*/ 0 h 1442936"/>
              <a:gd name="connsiteX1" fmla="*/ 349140 w 4002844"/>
              <a:gd name="connsiteY1" fmla="*/ 1207912 h 1442936"/>
              <a:gd name="connsiteX2" fmla="*/ 4002844 w 4002844"/>
              <a:gd name="connsiteY2" fmla="*/ 1388534 h 1442936"/>
              <a:gd name="connsiteX3" fmla="*/ 4002844 w 4002844"/>
              <a:gd name="connsiteY3" fmla="*/ 1388534 h 1442936"/>
              <a:gd name="connsiteX0" fmla="*/ 89565 w 3916499"/>
              <a:gd name="connsiteY0" fmla="*/ 0 h 1442936"/>
              <a:gd name="connsiteX1" fmla="*/ 262795 w 3916499"/>
              <a:gd name="connsiteY1" fmla="*/ 1207912 h 1442936"/>
              <a:gd name="connsiteX2" fmla="*/ 3916499 w 3916499"/>
              <a:gd name="connsiteY2" fmla="*/ 1388534 h 1442936"/>
              <a:gd name="connsiteX3" fmla="*/ 3916499 w 3916499"/>
              <a:gd name="connsiteY3" fmla="*/ 1388534 h 1442936"/>
              <a:gd name="connsiteX0" fmla="*/ 89565 w 3916499"/>
              <a:gd name="connsiteY0" fmla="*/ 0 h 1483980"/>
              <a:gd name="connsiteX1" fmla="*/ 262795 w 3916499"/>
              <a:gd name="connsiteY1" fmla="*/ 1207912 h 1483980"/>
              <a:gd name="connsiteX2" fmla="*/ 3916499 w 3916499"/>
              <a:gd name="connsiteY2" fmla="*/ 1388534 h 1483980"/>
              <a:gd name="connsiteX3" fmla="*/ 3916499 w 3916499"/>
              <a:gd name="connsiteY3" fmla="*/ 1388534 h 1483980"/>
              <a:gd name="connsiteX0" fmla="*/ 14485 w 3841419"/>
              <a:gd name="connsiteY0" fmla="*/ 0 h 1487970"/>
              <a:gd name="connsiteX1" fmla="*/ 517439 w 3841419"/>
              <a:gd name="connsiteY1" fmla="*/ 1275645 h 1487970"/>
              <a:gd name="connsiteX2" fmla="*/ 3841419 w 3841419"/>
              <a:gd name="connsiteY2" fmla="*/ 1388534 h 1487970"/>
              <a:gd name="connsiteX3" fmla="*/ 3841419 w 3841419"/>
              <a:gd name="connsiteY3" fmla="*/ 1388534 h 1487970"/>
              <a:gd name="connsiteX0" fmla="*/ 27986 w 3854920"/>
              <a:gd name="connsiteY0" fmla="*/ 0 h 1449255"/>
              <a:gd name="connsiteX1" fmla="*/ 530940 w 3854920"/>
              <a:gd name="connsiteY1" fmla="*/ 1275645 h 1449255"/>
              <a:gd name="connsiteX2" fmla="*/ 3854920 w 3854920"/>
              <a:gd name="connsiteY2" fmla="*/ 1388534 h 1449255"/>
              <a:gd name="connsiteX3" fmla="*/ 3854920 w 3854920"/>
              <a:gd name="connsiteY3" fmla="*/ 1388534 h 1449255"/>
              <a:gd name="connsiteX0" fmla="*/ 8162 w 3835096"/>
              <a:gd name="connsiteY0" fmla="*/ 0 h 1413973"/>
              <a:gd name="connsiteX1" fmla="*/ 852616 w 3835096"/>
              <a:gd name="connsiteY1" fmla="*/ 1219200 h 1413973"/>
              <a:gd name="connsiteX2" fmla="*/ 3835096 w 3835096"/>
              <a:gd name="connsiteY2" fmla="*/ 1388534 h 1413973"/>
              <a:gd name="connsiteX3" fmla="*/ 3835096 w 3835096"/>
              <a:gd name="connsiteY3" fmla="*/ 1388534 h 1413973"/>
              <a:gd name="connsiteX0" fmla="*/ 1 w 3826935"/>
              <a:gd name="connsiteY0" fmla="*/ 0 h 1413973"/>
              <a:gd name="connsiteX1" fmla="*/ 844455 w 3826935"/>
              <a:gd name="connsiteY1" fmla="*/ 1219200 h 1413973"/>
              <a:gd name="connsiteX2" fmla="*/ 3826935 w 3826935"/>
              <a:gd name="connsiteY2" fmla="*/ 1388534 h 1413973"/>
              <a:gd name="connsiteX3" fmla="*/ 3826935 w 3826935"/>
              <a:gd name="connsiteY3" fmla="*/ 1388534 h 1413973"/>
              <a:gd name="connsiteX0" fmla="*/ 0 w 3826934"/>
              <a:gd name="connsiteY0" fmla="*/ 0 h 1431194"/>
              <a:gd name="connsiteX1" fmla="*/ 844454 w 3826934"/>
              <a:gd name="connsiteY1" fmla="*/ 1219200 h 1431194"/>
              <a:gd name="connsiteX2" fmla="*/ 3826934 w 3826934"/>
              <a:gd name="connsiteY2" fmla="*/ 1388534 h 1431194"/>
              <a:gd name="connsiteX3" fmla="*/ 3826934 w 3826934"/>
              <a:gd name="connsiteY3" fmla="*/ 1388534 h 1431194"/>
              <a:gd name="connsiteX0" fmla="*/ 0 w 3826934"/>
              <a:gd name="connsiteY0" fmla="*/ 0 h 1388534"/>
              <a:gd name="connsiteX1" fmla="*/ 856230 w 3826934"/>
              <a:gd name="connsiteY1" fmla="*/ 1128889 h 1388534"/>
              <a:gd name="connsiteX2" fmla="*/ 3826934 w 3826934"/>
              <a:gd name="connsiteY2" fmla="*/ 1388534 h 1388534"/>
              <a:gd name="connsiteX3" fmla="*/ 3826934 w 3826934"/>
              <a:gd name="connsiteY3" fmla="*/ 1388534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934" h="1388534">
                <a:moveTo>
                  <a:pt x="0" y="0"/>
                </a:moveTo>
                <a:cubicBezTo>
                  <a:pt x="14998" y="488244"/>
                  <a:pt x="300838" y="807156"/>
                  <a:pt x="856230" y="1128889"/>
                </a:cubicBezTo>
                <a:cubicBezTo>
                  <a:pt x="1411622" y="1450622"/>
                  <a:pt x="3331817" y="1345260"/>
                  <a:pt x="3826934" y="1388534"/>
                </a:cubicBezTo>
                <a:lnTo>
                  <a:pt x="3826934" y="1388534"/>
                </a:lnTo>
              </a:path>
            </a:pathLst>
          </a:cu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55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Graph Embedding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Tensor Embedding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48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embedding: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02B5-098C-C44E-B066-EFAAEBEE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ECB27-4177-0C43-9938-61B20E42AB17}"/>
              </a:ext>
            </a:extLst>
          </p:cNvPr>
          <p:cNvGrpSpPr>
            <a:grpSpLocks noChangeAspect="1"/>
          </p:cNvGrpSpPr>
          <p:nvPr/>
        </p:nvGrpSpPr>
        <p:grpSpPr>
          <a:xfrm>
            <a:off x="1476373" y="2501584"/>
            <a:ext cx="6738939" cy="2459223"/>
            <a:chOff x="6553200" y="1186771"/>
            <a:chExt cx="2103120" cy="767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11BBD-5C45-C243-9D4D-1152748251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3" name="Group 42">
                <a:extLst>
                  <a:ext uri="{FF2B5EF4-FFF2-40B4-BE49-F238E27FC236}">
                    <a16:creationId xmlns:a16="http://schemas.microsoft.com/office/drawing/2014/main" id="{E61BBC1D-7D40-DD4A-95B6-80C897262014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3ED7BFC4-FAE9-E646-8748-B4A59385D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BC385BE-2940-2341-9BC7-A5A129DDE4F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5816B4-9A19-3B4D-8758-F735634D07D8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A678E17-A4D1-0C48-9B7A-DB6540A1FF0C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5F68C05-0747-6043-8CEF-2AF73679DFB6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F54AFF62-364C-464E-BDBC-599219062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8B6AF621-BF42-A645-9672-62FAF3217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5">
                  <a:extLst>
                    <a:ext uri="{FF2B5EF4-FFF2-40B4-BE49-F238E27FC236}">
                      <a16:creationId xmlns:a16="http://schemas.microsoft.com/office/drawing/2014/main" id="{3D7FA535-A8DA-F447-A539-2162055E2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B5A1E9D5-2043-7B47-B885-C9B54D1AB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1A955272-22E8-624F-8D6E-380A1B70D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653287BF-29D9-1E4D-9012-C4AD8EDF7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2B443C-BB00-8D4A-830D-AF6CD2AE2DA4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11DD5BA-11AF-5941-A424-54DC96FAF4D9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E1FE3E0-6F53-1149-AF7C-9139A1DC00C2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2774DF-9F90-464C-BAFB-92B2BF31CC22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3C8BBCD-6DAE-FE41-A120-3AF10C204D7E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0891617-667D-4140-940D-22F3F6F09E0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7AE603-81D0-D944-86CC-DBD3CC496EE7}"/>
                </a:ext>
              </a:extLst>
            </p:cNvPr>
            <p:cNvSpPr txBox="1"/>
            <p:nvPr/>
          </p:nvSpPr>
          <p:spPr>
            <a:xfrm>
              <a:off x="7227739" y="1790968"/>
              <a:ext cx="167692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8D6205-399F-284A-A3C2-CF218DE60034}"/>
                </a:ext>
              </a:extLst>
            </p:cNvPr>
            <p:cNvSpPr txBox="1"/>
            <p:nvPr/>
          </p:nvSpPr>
          <p:spPr>
            <a:xfrm>
              <a:off x="7806444" y="1780532"/>
              <a:ext cx="167692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35D445-9208-3B4D-BFFD-3C393BFF1453}"/>
                </a:ext>
              </a:extLst>
            </p:cNvPr>
            <p:cNvSpPr txBox="1"/>
            <p:nvPr/>
          </p:nvSpPr>
          <p:spPr>
            <a:xfrm>
              <a:off x="7335095" y="1186771"/>
              <a:ext cx="161688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1</a:t>
              </a:r>
              <a:endParaRPr lang="en-US" sz="1600" b="1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A66DC0-3823-6F40-9D41-67B2FFD0D0D8}"/>
                </a:ext>
              </a:extLst>
            </p:cNvPr>
            <p:cNvSpPr txBox="1"/>
            <p:nvPr/>
          </p:nvSpPr>
          <p:spPr>
            <a:xfrm>
              <a:off x="7882048" y="1186771"/>
              <a:ext cx="161688" cy="16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0649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embedding: SVD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FE1CB-AB19-6A47-9E83-C2D9B2412A35}"/>
              </a:ext>
            </a:extLst>
          </p:cNvPr>
          <p:cNvGrpSpPr/>
          <p:nvPr/>
        </p:nvGrpSpPr>
        <p:grpSpPr>
          <a:xfrm>
            <a:off x="1476373" y="2444426"/>
            <a:ext cx="5287924" cy="3086403"/>
            <a:chOff x="1476373" y="2444426"/>
            <a:chExt cx="5287924" cy="3086403"/>
          </a:xfrm>
        </p:grpSpPr>
        <p:grpSp>
          <p:nvGrpSpPr>
            <p:cNvPr id="13" name="Group 42">
              <a:extLst>
                <a:ext uri="{FF2B5EF4-FFF2-40B4-BE49-F238E27FC236}">
                  <a16:creationId xmlns:a16="http://schemas.microsoft.com/office/drawing/2014/main" id="{E61BBC1D-7D40-DD4A-95B6-80C897262014}"/>
                </a:ext>
              </a:extLst>
            </p:cNvPr>
            <p:cNvGrpSpPr/>
            <p:nvPr/>
          </p:nvGrpSpPr>
          <p:grpSpPr>
            <a:xfrm>
              <a:off x="1476373" y="3300745"/>
              <a:ext cx="931431" cy="1337419"/>
              <a:chOff x="1422400" y="4419600"/>
              <a:chExt cx="990600" cy="1422400"/>
            </a:xfrm>
          </p:grpSpPr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3ED7BFC4-FAE9-E646-8748-B4A59385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C385BE-2940-2341-9BC7-A5A129DDE4F8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C5816B4-9A19-3B4D-8758-F735634D07D8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678E17-A4D1-0C48-9B7A-DB6540A1FF0C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D7FA535-A8DA-F447-A539-2162055E2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062" y="3300745"/>
              <a:ext cx="43288" cy="13374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2B443C-BB00-8D4A-830D-AF6CD2AE2DA4}"/>
                </a:ext>
              </a:extLst>
            </p:cNvPr>
            <p:cNvSpPr/>
            <p:nvPr/>
          </p:nvSpPr>
          <p:spPr bwMode="auto">
            <a:xfrm>
              <a:off x="3566121" y="3300745"/>
              <a:ext cx="71649" cy="37017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5DA147-80C1-854D-B332-EFB1E547E51E}"/>
                </a:ext>
              </a:extLst>
            </p:cNvPr>
            <p:cNvGrpSpPr/>
            <p:nvPr/>
          </p:nvGrpSpPr>
          <p:grpSpPr>
            <a:xfrm>
              <a:off x="4819208" y="2844384"/>
              <a:ext cx="919489" cy="47765"/>
              <a:chOff x="3781067" y="3241038"/>
              <a:chExt cx="919489" cy="47765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B5A1E9D5-2043-7B47-B885-C9B54D1AB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067" y="3241038"/>
                <a:ext cx="919489" cy="42988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11DD5BA-11AF-5941-A424-54DC96FAF4D9}"/>
                  </a:ext>
                </a:extLst>
              </p:cNvPr>
              <p:cNvSpPr/>
              <p:nvPr/>
            </p:nvSpPr>
            <p:spPr bwMode="auto">
              <a:xfrm>
                <a:off x="3781067" y="3245815"/>
                <a:ext cx="549305" cy="42988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B97C6AF-86D9-8B49-9246-00D70F073568}"/>
                </a:ext>
              </a:extLst>
            </p:cNvPr>
            <p:cNvGrpSpPr/>
            <p:nvPr/>
          </p:nvGrpSpPr>
          <p:grpSpPr>
            <a:xfrm>
              <a:off x="4819208" y="2676581"/>
              <a:ext cx="907548" cy="50949"/>
              <a:chOff x="5608104" y="3233077"/>
              <a:chExt cx="907548" cy="50949"/>
            </a:xfrm>
          </p:grpSpPr>
          <p:sp>
            <p:nvSpPr>
              <p:cNvPr id="19" name="Rectangle 10">
                <a:extLst>
                  <a:ext uri="{FF2B5EF4-FFF2-40B4-BE49-F238E27FC236}">
                    <a16:creationId xmlns:a16="http://schemas.microsoft.com/office/drawing/2014/main" id="{1A955272-22E8-624F-8D6E-380A1B70D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8104" y="3241038"/>
                <a:ext cx="907548" cy="429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1FE3E0-6F53-1149-AF7C-9139A1DC00C2}"/>
                  </a:ext>
                </a:extLst>
              </p:cNvPr>
              <p:cNvSpPr/>
              <p:nvPr/>
            </p:nvSpPr>
            <p:spPr bwMode="auto">
              <a:xfrm>
                <a:off x="6133526" y="3233077"/>
                <a:ext cx="95531" cy="43785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61E5E3-5E84-F546-86F0-573F32AE5808}"/>
                </a:ext>
              </a:extLst>
            </p:cNvPr>
            <p:cNvGrpSpPr/>
            <p:nvPr/>
          </p:nvGrpSpPr>
          <p:grpSpPr>
            <a:xfrm>
              <a:off x="3791221" y="3300745"/>
              <a:ext cx="67668" cy="1337419"/>
              <a:chOff x="5397137" y="3300745"/>
              <a:chExt cx="67668" cy="1337419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B6AF621-BF42-A645-9672-62FAF3217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099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2774DF-9F90-464C-BAFB-92B2BF31CC22}"/>
                  </a:ext>
                </a:extLst>
              </p:cNvPr>
              <p:cNvSpPr/>
              <p:nvPr/>
            </p:nvSpPr>
            <p:spPr bwMode="auto">
              <a:xfrm>
                <a:off x="5397137" y="3742571"/>
                <a:ext cx="67668" cy="441826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A8F675C-9715-F940-B314-649DEEDBCE60}"/>
                </a:ext>
              </a:extLst>
            </p:cNvPr>
            <p:cNvGrpSpPr/>
            <p:nvPr/>
          </p:nvGrpSpPr>
          <p:grpSpPr>
            <a:xfrm>
              <a:off x="4036722" y="3294774"/>
              <a:ext cx="47766" cy="1337419"/>
              <a:chOff x="7112722" y="3300745"/>
              <a:chExt cx="47766" cy="1337419"/>
            </a:xfrm>
          </p:grpSpPr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54AFF62-364C-464E-BDBC-59921906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722" y="3300745"/>
                <a:ext cx="43288" cy="1337419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C8BBCD-6DAE-FE41-A120-3AF10C204D7E}"/>
                  </a:ext>
                </a:extLst>
              </p:cNvPr>
              <p:cNvSpPr/>
              <p:nvPr/>
            </p:nvSpPr>
            <p:spPr bwMode="auto">
              <a:xfrm>
                <a:off x="7112722" y="4447104"/>
                <a:ext cx="47766" cy="107471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264716-307A-2943-A649-561AA3510FCD}"/>
                </a:ext>
              </a:extLst>
            </p:cNvPr>
            <p:cNvGrpSpPr/>
            <p:nvPr/>
          </p:nvGrpSpPr>
          <p:grpSpPr>
            <a:xfrm>
              <a:off x="4819208" y="2511976"/>
              <a:ext cx="923468" cy="47765"/>
              <a:chOff x="7291844" y="3217156"/>
              <a:chExt cx="923468" cy="47765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653287BF-29D9-1E4D-9012-C4AD8EDF7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1844" y="3217156"/>
                <a:ext cx="919489" cy="47765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891617-667D-4140-940D-22F3F6F09E08}"/>
                  </a:ext>
                </a:extLst>
              </p:cNvPr>
              <p:cNvSpPr/>
              <p:nvPr/>
            </p:nvSpPr>
            <p:spPr bwMode="auto">
              <a:xfrm>
                <a:off x="8008329" y="3217156"/>
                <a:ext cx="206983" cy="42988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7AE603-81D0-D944-86CC-DBD3CC496EE7}"/>
                </a:ext>
              </a:extLst>
            </p:cNvPr>
            <p:cNvSpPr txBox="1"/>
            <p:nvPr/>
          </p:nvSpPr>
          <p:spPr>
            <a:xfrm>
              <a:off x="3296086" y="4678567"/>
              <a:ext cx="537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8D6205-399F-284A-A3C2-CF218DE60034}"/>
                </a:ext>
              </a:extLst>
            </p:cNvPr>
            <p:cNvSpPr txBox="1"/>
            <p:nvPr/>
          </p:nvSpPr>
          <p:spPr>
            <a:xfrm>
              <a:off x="3610380" y="5007609"/>
              <a:ext cx="537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35D445-9208-3B4D-BFFD-3C393BFF1453}"/>
                </a:ext>
              </a:extLst>
            </p:cNvPr>
            <p:cNvSpPr txBox="1"/>
            <p:nvPr/>
          </p:nvSpPr>
          <p:spPr>
            <a:xfrm>
              <a:off x="5887964" y="2582774"/>
              <a:ext cx="518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1</a:t>
              </a:r>
              <a:endParaRPr lang="en-US" sz="1600" b="1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A66DC0-3823-6F40-9D41-67B2FFD0D0D8}"/>
                </a:ext>
              </a:extLst>
            </p:cNvPr>
            <p:cNvSpPr txBox="1"/>
            <p:nvPr/>
          </p:nvSpPr>
          <p:spPr>
            <a:xfrm>
              <a:off x="6246207" y="2444426"/>
              <a:ext cx="518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v</a:t>
              </a:r>
              <a:r>
                <a:rPr lang="en-US" sz="2800" b="1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6554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PARAFAC: as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987A-AF3D-7B47-AC90-31D11DCDFDC1}"/>
              </a:ext>
            </a:extLst>
          </p:cNvPr>
          <p:cNvGrpSpPr/>
          <p:nvPr/>
        </p:nvGrpSpPr>
        <p:grpSpPr>
          <a:xfrm>
            <a:off x="134192" y="2936557"/>
            <a:ext cx="8455240" cy="3405208"/>
            <a:chOff x="134192" y="2936557"/>
            <a:chExt cx="8455240" cy="3405208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4192" y="4965700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subject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92232" y="5880100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8435176">
              <a:off x="614640" y="3926989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verb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2881" y="2984500"/>
              <a:ext cx="12795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5220" y="2936557"/>
              <a:ext cx="16674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74611" y="2936557"/>
              <a:ext cx="13548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9038281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PARAFAC: as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987A-AF3D-7B47-AC90-31D11DCDFDC1}"/>
              </a:ext>
            </a:extLst>
          </p:cNvPr>
          <p:cNvGrpSpPr/>
          <p:nvPr/>
        </p:nvGrpSpPr>
        <p:grpSpPr>
          <a:xfrm>
            <a:off x="1409700" y="2936557"/>
            <a:ext cx="7179732" cy="2943543"/>
            <a:chOff x="1409700" y="2936557"/>
            <a:chExt cx="7179732" cy="2943543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2881" y="2984500"/>
              <a:ext cx="12795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5220" y="2936557"/>
              <a:ext cx="16674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74611" y="2936557"/>
              <a:ext cx="13548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406CC-654B-7A4B-9E02-9A864A11716D}"/>
              </a:ext>
            </a:extLst>
          </p:cNvPr>
          <p:cNvSpPr txBox="1"/>
          <p:nvPr/>
        </p:nvSpPr>
        <p:spPr>
          <a:xfrm>
            <a:off x="-27394" y="4823807"/>
            <a:ext cx="1582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dirty="0"/>
              <a:t>: ‘Merkel’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3ADF0-F16D-9042-A10B-A2EC9980B315}"/>
              </a:ext>
            </a:extLst>
          </p:cNvPr>
          <p:cNvSpPr txBox="1"/>
          <p:nvPr/>
        </p:nvSpPr>
        <p:spPr>
          <a:xfrm>
            <a:off x="1766718" y="6268419"/>
            <a:ext cx="19543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: ‘Germany’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45F18-4259-954B-824A-6B0485597746}"/>
              </a:ext>
            </a:extLst>
          </p:cNvPr>
          <p:cNvSpPr txBox="1"/>
          <p:nvPr/>
        </p:nvSpPr>
        <p:spPr>
          <a:xfrm>
            <a:off x="13624" y="3666632"/>
            <a:ext cx="1625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: ‘leader’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6F213F-85D2-094E-B70B-8DB1E7959D7B}"/>
              </a:ext>
            </a:extLst>
          </p:cNvPr>
          <p:cNvCxnSpPr/>
          <p:nvPr/>
        </p:nvCxnSpPr>
        <p:spPr bwMode="auto">
          <a:xfrm>
            <a:off x="990975" y="4675699"/>
            <a:ext cx="40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FFC1BFA-B382-AF4B-92C2-0F2ED59797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3868" y="5842517"/>
            <a:ext cx="8843" cy="347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F8F074-8464-AE41-8CD1-C27D56F73855}"/>
              </a:ext>
            </a:extLst>
          </p:cNvPr>
          <p:cNvCxnSpPr/>
          <p:nvPr/>
        </p:nvCxnSpPr>
        <p:spPr bwMode="auto">
          <a:xfrm>
            <a:off x="1043359" y="4256591"/>
            <a:ext cx="40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083733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PARAFAC: as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987A-AF3D-7B47-AC90-31D11DCDFDC1}"/>
              </a:ext>
            </a:extLst>
          </p:cNvPr>
          <p:cNvGrpSpPr/>
          <p:nvPr/>
        </p:nvGrpSpPr>
        <p:grpSpPr>
          <a:xfrm>
            <a:off x="1409700" y="2936557"/>
            <a:ext cx="7179732" cy="2943543"/>
            <a:chOff x="1409700" y="2936557"/>
            <a:chExt cx="7179732" cy="2943543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2881" y="2984500"/>
              <a:ext cx="12795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5220" y="2936557"/>
              <a:ext cx="16674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74611" y="2936557"/>
              <a:ext cx="13548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406CC-654B-7A4B-9E02-9A864A11716D}"/>
              </a:ext>
            </a:extLst>
          </p:cNvPr>
          <p:cNvSpPr txBox="1"/>
          <p:nvPr/>
        </p:nvSpPr>
        <p:spPr>
          <a:xfrm>
            <a:off x="-73319" y="4831224"/>
            <a:ext cx="1582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dirty="0"/>
              <a:t>: ‘Merkel’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3ADF0-F16D-9042-A10B-A2EC9980B315}"/>
              </a:ext>
            </a:extLst>
          </p:cNvPr>
          <p:cNvSpPr txBox="1"/>
          <p:nvPr/>
        </p:nvSpPr>
        <p:spPr>
          <a:xfrm>
            <a:off x="1766718" y="6268419"/>
            <a:ext cx="19543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r>
              <a:rPr lang="en-US" dirty="0"/>
              <a:t>: ‘Germany’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45F18-4259-954B-824A-6B0485597746}"/>
              </a:ext>
            </a:extLst>
          </p:cNvPr>
          <p:cNvSpPr txBox="1"/>
          <p:nvPr/>
        </p:nvSpPr>
        <p:spPr>
          <a:xfrm>
            <a:off x="13624" y="3666632"/>
            <a:ext cx="1625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: ‘leader’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6F213F-85D2-094E-B70B-8DB1E7959D7B}"/>
              </a:ext>
            </a:extLst>
          </p:cNvPr>
          <p:cNvCxnSpPr/>
          <p:nvPr/>
        </p:nvCxnSpPr>
        <p:spPr bwMode="auto">
          <a:xfrm>
            <a:off x="990975" y="4675699"/>
            <a:ext cx="40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FFC1BFA-B382-AF4B-92C2-0F2ED59797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693868" y="5842517"/>
            <a:ext cx="8843" cy="347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F8F074-8464-AE41-8CD1-C27D56F73855}"/>
              </a:ext>
            </a:extLst>
          </p:cNvPr>
          <p:cNvCxnSpPr/>
          <p:nvPr/>
        </p:nvCxnSpPr>
        <p:spPr bwMode="auto">
          <a:xfrm>
            <a:off x="1043359" y="4256591"/>
            <a:ext cx="4021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ADF9D-8668-FA43-B0C5-2FC6F6821767}"/>
              </a:ext>
            </a:extLst>
          </p:cNvPr>
          <p:cNvSpPr/>
          <p:nvPr/>
        </p:nvSpPr>
        <p:spPr bwMode="auto">
          <a:xfrm>
            <a:off x="3406224" y="4656666"/>
            <a:ext cx="4823376" cy="45719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B59A58-639C-434B-998F-49A1BA498993}"/>
              </a:ext>
            </a:extLst>
          </p:cNvPr>
          <p:cNvCxnSpPr>
            <a:cxnSpLocks/>
          </p:cNvCxnSpPr>
          <p:nvPr/>
        </p:nvCxnSpPr>
        <p:spPr bwMode="auto">
          <a:xfrm>
            <a:off x="1345759" y="4667423"/>
            <a:ext cx="2058109" cy="1374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1868692-0DC3-BC44-A910-5F817DF4C2C8}"/>
              </a:ext>
            </a:extLst>
          </p:cNvPr>
          <p:cNvSpPr/>
          <p:nvPr/>
        </p:nvSpPr>
        <p:spPr bwMode="auto">
          <a:xfrm>
            <a:off x="3608112" y="4112727"/>
            <a:ext cx="4823376" cy="45719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F04022-2E34-CB44-BBA8-C53A39F08D7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98159" y="4148144"/>
            <a:ext cx="2083745" cy="11609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38D6A87-89CA-9549-81B3-063CE00680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35700" y="4432796"/>
            <a:ext cx="4768" cy="16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59E3EE-2DAC-714C-93E0-7936FAD15A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29953" y="4399996"/>
            <a:ext cx="4768" cy="16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38109E6-F4AC-494C-947C-82C6CA311D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3077" y="4390352"/>
            <a:ext cx="4768" cy="16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384919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PARAFAC: as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‘Merkel’: </a:t>
            </a:r>
            <a:r>
              <a:rPr lang="en-US" dirty="0" err="1"/>
              <a:t>i-th</a:t>
            </a:r>
            <a:r>
              <a:rPr lang="en-US" dirty="0"/>
              <a:t> subject vector:   (1,0,0)</a:t>
            </a:r>
          </a:p>
          <a:p>
            <a:r>
              <a:rPr lang="en-US" dirty="0"/>
              <a:t>‘Germany’: j-</a:t>
            </a:r>
            <a:r>
              <a:rPr lang="en-US" dirty="0" err="1"/>
              <a:t>th</a:t>
            </a:r>
            <a:r>
              <a:rPr lang="en-US" dirty="0"/>
              <a:t> object vector: (1,0,0)</a:t>
            </a:r>
          </a:p>
          <a:p>
            <a:r>
              <a:rPr lang="en-US" dirty="0"/>
              <a:t>‘</a:t>
            </a:r>
            <a:r>
              <a:rPr lang="en-US" dirty="0" err="1"/>
              <a:t>is_leader</a:t>
            </a:r>
            <a:r>
              <a:rPr lang="en-US" dirty="0"/>
              <a:t>’: k-</a:t>
            </a:r>
            <a:r>
              <a:rPr lang="en-US" dirty="0" err="1"/>
              <a:t>th</a:t>
            </a:r>
            <a:r>
              <a:rPr lang="en-US" dirty="0"/>
              <a:t> verb vector:   (1,0,0)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C1DC19-3037-3347-8490-E986744DACD4}"/>
              </a:ext>
            </a:extLst>
          </p:cNvPr>
          <p:cNvSpPr txBox="1"/>
          <p:nvPr/>
        </p:nvSpPr>
        <p:spPr>
          <a:xfrm>
            <a:off x="1805801" y="5889191"/>
            <a:ext cx="258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FD66FC-AD10-EF48-9910-BF82DA6CDAE2}"/>
              </a:ext>
            </a:extLst>
          </p:cNvPr>
          <p:cNvGrpSpPr/>
          <p:nvPr/>
        </p:nvGrpSpPr>
        <p:grpSpPr>
          <a:xfrm>
            <a:off x="709264" y="3297017"/>
            <a:ext cx="7880168" cy="2892651"/>
            <a:chOff x="709264" y="3297017"/>
            <a:chExt cx="7880168" cy="2892651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2881" y="3297017"/>
              <a:ext cx="12795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52736" y="3302626"/>
              <a:ext cx="16674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52981" y="3304476"/>
              <a:ext cx="13548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86F213F-85D2-094E-B70B-8DB1E7959D7B}"/>
                </a:ext>
              </a:extLst>
            </p:cNvPr>
            <p:cNvCxnSpPr/>
            <p:nvPr/>
          </p:nvCxnSpPr>
          <p:spPr bwMode="auto">
            <a:xfrm>
              <a:off x="990975" y="4675699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FFC1BFA-B382-AF4B-92C2-0F2ED5979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3868" y="5842517"/>
              <a:ext cx="8843" cy="3471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0F8F074-8464-AE41-8CD1-C27D56F73855}"/>
                </a:ext>
              </a:extLst>
            </p:cNvPr>
            <p:cNvCxnSpPr/>
            <p:nvPr/>
          </p:nvCxnSpPr>
          <p:spPr bwMode="auto">
            <a:xfrm>
              <a:off x="1043359" y="4256591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B59A58-639C-434B-998F-49A1BA498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5759" y="4667423"/>
              <a:ext cx="2058109" cy="1374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F04022-2E34-CB44-BBA8-C53A39F08D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98159" y="4148144"/>
              <a:ext cx="2083745" cy="1160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6D3374-0757-064D-ADC9-0D2D5E3CECAA}"/>
                </a:ext>
              </a:extLst>
            </p:cNvPr>
            <p:cNvSpPr txBox="1"/>
            <p:nvPr/>
          </p:nvSpPr>
          <p:spPr>
            <a:xfrm>
              <a:off x="709264" y="4447857"/>
              <a:ext cx="2584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FE71B51-8CF3-0245-9C7E-925BFD4436B0}"/>
                </a:ext>
              </a:extLst>
            </p:cNvPr>
            <p:cNvSpPr txBox="1"/>
            <p:nvPr/>
          </p:nvSpPr>
          <p:spPr>
            <a:xfrm>
              <a:off x="723809" y="3959969"/>
              <a:ext cx="351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3445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‘Merkel’: </a:t>
                </a:r>
                <a:r>
                  <a:rPr lang="en-US" dirty="0" err="1"/>
                  <a:t>i-th</a:t>
                </a:r>
                <a:r>
                  <a:rPr lang="en-US" dirty="0"/>
                  <a:t> subject vector: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‘Germany’: j-</a:t>
                </a:r>
                <a:r>
                  <a:rPr lang="en-US" dirty="0" err="1"/>
                  <a:t>th</a:t>
                </a:r>
                <a:r>
                  <a:rPr lang="en-US" dirty="0"/>
                  <a:t> object vector: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‘</a:t>
                </a:r>
                <a:r>
                  <a:rPr lang="en-US" dirty="0" err="1"/>
                  <a:t>is_leader</a:t>
                </a:r>
                <a:r>
                  <a:rPr lang="en-US" dirty="0"/>
                  <a:t>’: k-</a:t>
                </a:r>
                <a:r>
                  <a:rPr lang="en-US" dirty="0" err="1"/>
                  <a:t>th</a:t>
                </a:r>
                <a:r>
                  <a:rPr lang="en-US" dirty="0"/>
                  <a:t> verb vector: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FD66FC-AD10-EF48-9910-BF82DA6CDAE2}"/>
              </a:ext>
            </a:extLst>
          </p:cNvPr>
          <p:cNvGrpSpPr>
            <a:grpSpLocks noChangeAspect="1"/>
          </p:cNvGrpSpPr>
          <p:nvPr/>
        </p:nvGrpSpPr>
        <p:grpSpPr>
          <a:xfrm>
            <a:off x="3894262" y="4442865"/>
            <a:ext cx="3799229" cy="1446326"/>
            <a:chOff x="990975" y="3297017"/>
            <a:chExt cx="7598457" cy="2892651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4703" y="3297017"/>
              <a:ext cx="12958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3414" y="3302627"/>
              <a:ext cx="162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52014" y="3304477"/>
              <a:ext cx="1356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86F213F-85D2-094E-B70B-8DB1E7959D7B}"/>
                </a:ext>
              </a:extLst>
            </p:cNvPr>
            <p:cNvCxnSpPr/>
            <p:nvPr/>
          </p:nvCxnSpPr>
          <p:spPr bwMode="auto">
            <a:xfrm>
              <a:off x="990975" y="4675699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FFC1BFA-B382-AF4B-92C2-0F2ED5979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3868" y="5842517"/>
              <a:ext cx="8843" cy="3471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0F8F074-8464-AE41-8CD1-C27D56F73855}"/>
                </a:ext>
              </a:extLst>
            </p:cNvPr>
            <p:cNvCxnSpPr/>
            <p:nvPr/>
          </p:nvCxnSpPr>
          <p:spPr bwMode="auto">
            <a:xfrm>
              <a:off x="1043359" y="4256591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B59A58-639C-434B-998F-49A1BA498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5759" y="4667423"/>
              <a:ext cx="2058109" cy="1374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F04022-2E34-CB44-BBA8-C53A39F08D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98159" y="4148144"/>
              <a:ext cx="2083745" cy="1160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4FB357-3FD6-644F-93F0-1EC18AB580CA}"/>
              </a:ext>
            </a:extLst>
          </p:cNvPr>
          <p:cNvSpPr/>
          <p:nvPr/>
        </p:nvSpPr>
        <p:spPr bwMode="auto">
          <a:xfrm>
            <a:off x="6748525" y="1169043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FC8E0C1-AB67-A346-8A0F-CB353A12A399}"/>
              </a:ext>
            </a:extLst>
          </p:cNvPr>
          <p:cNvSpPr/>
          <p:nvPr/>
        </p:nvSpPr>
        <p:spPr bwMode="auto">
          <a:xfrm>
            <a:off x="7173048" y="1179890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95511C0-F199-094B-8DF6-CD643AD7F25F}"/>
              </a:ext>
            </a:extLst>
          </p:cNvPr>
          <p:cNvSpPr/>
          <p:nvPr/>
        </p:nvSpPr>
        <p:spPr bwMode="auto">
          <a:xfrm>
            <a:off x="7597571" y="1176846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/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/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/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C2FA6DE-7F18-2144-87A7-870F49BD9CCD}"/>
                  </a:ext>
                </a:extLst>
              </p:cNvPr>
              <p:cNvSpPr/>
              <p:nvPr/>
            </p:nvSpPr>
            <p:spPr bwMode="auto">
              <a:xfrm>
                <a:off x="6748525" y="3846274"/>
                <a:ext cx="1235448" cy="262015"/>
              </a:xfrm>
              <a:prstGeom prst="roundRect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C2FA6DE-7F18-2144-87A7-870F49BD9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525" y="3846274"/>
                <a:ext cx="1235448" cy="262015"/>
              </a:xfrm>
              <a:prstGeom prst="roundRect">
                <a:avLst/>
              </a:prstGeom>
              <a:blipFill>
                <a:blip r:embed="rId6"/>
                <a:stretch>
                  <a:fillRect l="-86000" t="-645455" r="-16000" b="-845455"/>
                </a:stretch>
              </a:blip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9879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‘Merkel’: </a:t>
                </a:r>
                <a:r>
                  <a:rPr lang="en-US" dirty="0" err="1"/>
                  <a:t>i-th</a:t>
                </a:r>
                <a:r>
                  <a:rPr lang="en-US" dirty="0"/>
                  <a:t> subject vector: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‘Germany’: j-</a:t>
                </a:r>
                <a:r>
                  <a:rPr lang="en-US" dirty="0" err="1"/>
                  <a:t>th</a:t>
                </a:r>
                <a:r>
                  <a:rPr lang="en-US" dirty="0"/>
                  <a:t> object vector: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‘</a:t>
                </a:r>
                <a:r>
                  <a:rPr lang="en-US" dirty="0" err="1"/>
                  <a:t>is_leader</a:t>
                </a:r>
                <a:r>
                  <a:rPr lang="en-US" dirty="0"/>
                  <a:t>’: k-</a:t>
                </a:r>
                <a:r>
                  <a:rPr lang="en-US" dirty="0" err="1"/>
                  <a:t>th</a:t>
                </a:r>
                <a:r>
                  <a:rPr lang="en-US" dirty="0"/>
                  <a:t> verb vector: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Intuitively: </a:t>
                </a:r>
                <a:r>
                  <a:rPr lang="en-US" dirty="0" err="1"/>
                  <a:t>s,v,o</a:t>
                </a:r>
                <a:r>
                  <a:rPr lang="en-US" dirty="0"/>
                  <a:t>: should have common ’concepts’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FD66FC-AD10-EF48-9910-BF82DA6CDAE2}"/>
              </a:ext>
            </a:extLst>
          </p:cNvPr>
          <p:cNvGrpSpPr>
            <a:grpSpLocks noChangeAspect="1"/>
          </p:cNvGrpSpPr>
          <p:nvPr/>
        </p:nvGrpSpPr>
        <p:grpSpPr>
          <a:xfrm>
            <a:off x="3894262" y="4442865"/>
            <a:ext cx="3799229" cy="1446326"/>
            <a:chOff x="990975" y="3297017"/>
            <a:chExt cx="7598457" cy="2892651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4703" y="3297017"/>
              <a:ext cx="12958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3414" y="3302627"/>
              <a:ext cx="162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52014" y="3304477"/>
              <a:ext cx="1356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86F213F-85D2-094E-B70B-8DB1E7959D7B}"/>
                </a:ext>
              </a:extLst>
            </p:cNvPr>
            <p:cNvCxnSpPr/>
            <p:nvPr/>
          </p:nvCxnSpPr>
          <p:spPr bwMode="auto">
            <a:xfrm>
              <a:off x="990975" y="4675699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FFC1BFA-B382-AF4B-92C2-0F2ED5979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3868" y="5842517"/>
              <a:ext cx="8843" cy="3471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0F8F074-8464-AE41-8CD1-C27D56F73855}"/>
                </a:ext>
              </a:extLst>
            </p:cNvPr>
            <p:cNvCxnSpPr/>
            <p:nvPr/>
          </p:nvCxnSpPr>
          <p:spPr bwMode="auto">
            <a:xfrm>
              <a:off x="1043359" y="4256591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B59A58-639C-434B-998F-49A1BA498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5759" y="4667423"/>
              <a:ext cx="2058109" cy="1374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F04022-2E34-CB44-BBA8-C53A39F08D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98159" y="4148144"/>
              <a:ext cx="2083745" cy="1160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4FB357-3FD6-644F-93F0-1EC18AB580CA}"/>
              </a:ext>
            </a:extLst>
          </p:cNvPr>
          <p:cNvSpPr/>
          <p:nvPr/>
        </p:nvSpPr>
        <p:spPr bwMode="auto">
          <a:xfrm>
            <a:off x="6748525" y="1169043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FC8E0C1-AB67-A346-8A0F-CB353A12A399}"/>
              </a:ext>
            </a:extLst>
          </p:cNvPr>
          <p:cNvSpPr/>
          <p:nvPr/>
        </p:nvSpPr>
        <p:spPr bwMode="auto">
          <a:xfrm>
            <a:off x="7173048" y="1179890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95511C0-F199-094B-8DF6-CD643AD7F25F}"/>
              </a:ext>
            </a:extLst>
          </p:cNvPr>
          <p:cNvSpPr/>
          <p:nvPr/>
        </p:nvSpPr>
        <p:spPr bwMode="auto">
          <a:xfrm>
            <a:off x="7597571" y="1176846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/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/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/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652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P2.2 - Problem: embedding?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Map users, and products, to low-dim space(s)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702C3F-1C28-C041-B5C2-076707173B0E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60FA67-2B63-D84E-BCF5-B1545236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2E187C4-DD4F-F745-A95F-83E85E0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19FE129-78BA-6D4D-B21F-270582D5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68CF13-B034-214A-8A29-3C7089E3C0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E10D88-5D65-D046-B6F1-6F9A1389C8C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D0A972-75F4-DB44-BCD5-F619E9B090CE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5FD3BE8-7D10-9340-9180-1D52DCE39A36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CC416FD-E76A-B547-BD78-8882CF9F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8D7481D-BD39-6345-A34A-47091C039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9B8FD5-7E57-024E-9FFE-6D99634E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D2E02-EC76-A146-AA2B-D0E62FACA63D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EA3F7D-577E-BC4E-8055-78C7746DF0AB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F3DE57-FC4B-3A49-BB0D-A650FC69A8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A5F4FB3-812F-2742-B973-58CF93A254DB}"/>
              </a:ext>
            </a:extLst>
          </p:cNvPr>
          <p:cNvSpPr txBox="1"/>
          <p:nvPr/>
        </p:nvSpPr>
        <p:spPr>
          <a:xfrm>
            <a:off x="4823930" y="2506991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likes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9CFE34-3366-BF40-A80D-296C79110AB4}"/>
              </a:ext>
            </a:extLst>
          </p:cNvPr>
          <p:cNvSpPr txBox="1"/>
          <p:nvPr/>
        </p:nvSpPr>
        <p:spPr>
          <a:xfrm>
            <a:off x="5341074" y="345924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1511CA-5CE1-1D43-BAAF-11A591237EF2}"/>
              </a:ext>
            </a:extLst>
          </p:cNvPr>
          <p:cNvSpPr txBox="1"/>
          <p:nvPr/>
        </p:nvSpPr>
        <p:spPr>
          <a:xfrm>
            <a:off x="4479458" y="511569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reviews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20485F0-C52F-1C49-8DB7-1C2EF8ACEAEC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3609D9-ABC8-E640-BC18-2C1A7B8D157F}"/>
              </a:ext>
            </a:extLst>
          </p:cNvPr>
          <p:cNvSpPr txBox="1"/>
          <p:nvPr/>
        </p:nvSpPr>
        <p:spPr>
          <a:xfrm>
            <a:off x="4799081" y="568302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164447779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‘Merkel’: </a:t>
                </a:r>
                <a:r>
                  <a:rPr lang="en-US" dirty="0" err="1"/>
                  <a:t>i-th</a:t>
                </a:r>
                <a:r>
                  <a:rPr lang="en-US" dirty="0"/>
                  <a:t> subject vector: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r>
                  <a:rPr lang="en-US" dirty="0"/>
                  <a:t>‘</a:t>
                </a:r>
                <a:r>
                  <a:rPr lang="en-US" dirty="0">
                    <a:solidFill>
                      <a:schemeClr val="tx2"/>
                    </a:solidFill>
                  </a:rPr>
                  <a:t>Beatles</a:t>
                </a:r>
                <a:r>
                  <a:rPr lang="en-US" dirty="0"/>
                  <a:t>’: j’-</a:t>
                </a:r>
                <a:r>
                  <a:rPr lang="en-US" dirty="0" err="1"/>
                  <a:t>th</a:t>
                </a:r>
                <a:r>
                  <a:rPr lang="en-US" dirty="0"/>
                  <a:t> object vector: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=(0, </a:t>
                </a:r>
                <a:r>
                  <a:rPr lang="en-US" b="1" dirty="0">
                    <a:solidFill>
                      <a:schemeClr val="tx2"/>
                    </a:solidFill>
                  </a:rPr>
                  <a:t>1</a:t>
                </a:r>
                <a:r>
                  <a:rPr lang="en-US" dirty="0"/>
                  <a:t>, 0)</a:t>
                </a:r>
              </a:p>
              <a:p>
                <a:r>
                  <a:rPr lang="en-US" dirty="0"/>
                  <a:t>‘</a:t>
                </a:r>
                <a:r>
                  <a:rPr lang="en-US" dirty="0" err="1">
                    <a:solidFill>
                      <a:schemeClr val="tx2"/>
                    </a:solidFill>
                  </a:rPr>
                  <a:t>plays_bass</a:t>
                </a:r>
                <a:r>
                  <a:rPr lang="en-US" dirty="0"/>
                  <a:t>’: k’-</a:t>
                </a:r>
                <a:r>
                  <a:rPr lang="en-US" dirty="0" err="1"/>
                  <a:t>th</a:t>
                </a:r>
                <a:r>
                  <a:rPr lang="en-US" dirty="0"/>
                  <a:t> verb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=(0, </a:t>
                </a:r>
                <a:r>
                  <a:rPr lang="en-US" b="1" dirty="0">
                    <a:solidFill>
                      <a:schemeClr val="tx2"/>
                    </a:solidFill>
                  </a:rPr>
                  <a:t>1</a:t>
                </a:r>
                <a:r>
                  <a:rPr lang="en-US" dirty="0"/>
                  <a:t>, 0)</a:t>
                </a:r>
              </a:p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Intuitively: </a:t>
                </a:r>
                <a:r>
                  <a:rPr lang="en-US" dirty="0" err="1"/>
                  <a:t>s,v,o</a:t>
                </a:r>
                <a:r>
                  <a:rPr lang="en-US" dirty="0"/>
                  <a:t>: should have common ’concepts’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FD66FC-AD10-EF48-9910-BF82DA6CDAE2}"/>
              </a:ext>
            </a:extLst>
          </p:cNvPr>
          <p:cNvGrpSpPr>
            <a:grpSpLocks noChangeAspect="1"/>
          </p:cNvGrpSpPr>
          <p:nvPr/>
        </p:nvGrpSpPr>
        <p:grpSpPr>
          <a:xfrm>
            <a:off x="3894262" y="4442865"/>
            <a:ext cx="3799229" cy="1446326"/>
            <a:chOff x="990975" y="3297017"/>
            <a:chExt cx="7598457" cy="2892651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4703" y="3297017"/>
              <a:ext cx="12958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8000"/>
                  </a:solidFill>
                </a:rPr>
                <a:t>leaders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3414" y="3302627"/>
              <a:ext cx="162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musicians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52014" y="3304477"/>
              <a:ext cx="13567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33CC"/>
                  </a:solidFill>
                </a:rPr>
                <a:t>athletes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86F213F-85D2-094E-B70B-8DB1E7959D7B}"/>
                </a:ext>
              </a:extLst>
            </p:cNvPr>
            <p:cNvCxnSpPr/>
            <p:nvPr/>
          </p:nvCxnSpPr>
          <p:spPr bwMode="auto">
            <a:xfrm>
              <a:off x="990975" y="4675699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FFC1BFA-B382-AF4B-92C2-0F2ED59797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3868" y="5842517"/>
              <a:ext cx="8843" cy="3471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0F8F074-8464-AE41-8CD1-C27D56F73855}"/>
                </a:ext>
              </a:extLst>
            </p:cNvPr>
            <p:cNvCxnSpPr/>
            <p:nvPr/>
          </p:nvCxnSpPr>
          <p:spPr bwMode="auto">
            <a:xfrm>
              <a:off x="1043359" y="4256591"/>
              <a:ext cx="4021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B59A58-639C-434B-998F-49A1BA498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5759" y="4667423"/>
              <a:ext cx="2058109" cy="1374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F04022-2E34-CB44-BBA8-C53A39F08D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98159" y="4148144"/>
              <a:ext cx="2083745" cy="1160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4FB357-3FD6-644F-93F0-1EC18AB580CA}"/>
              </a:ext>
            </a:extLst>
          </p:cNvPr>
          <p:cNvSpPr/>
          <p:nvPr/>
        </p:nvSpPr>
        <p:spPr bwMode="auto">
          <a:xfrm>
            <a:off x="6748525" y="1169043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FC8E0C1-AB67-A346-8A0F-CB353A12A399}"/>
              </a:ext>
            </a:extLst>
          </p:cNvPr>
          <p:cNvSpPr/>
          <p:nvPr/>
        </p:nvSpPr>
        <p:spPr bwMode="auto">
          <a:xfrm>
            <a:off x="7173048" y="1179890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95511C0-F199-094B-8DF6-CD643AD7F25F}"/>
              </a:ext>
            </a:extLst>
          </p:cNvPr>
          <p:cNvSpPr/>
          <p:nvPr/>
        </p:nvSpPr>
        <p:spPr bwMode="auto">
          <a:xfrm>
            <a:off x="7597571" y="1176846"/>
            <a:ext cx="226257" cy="236419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/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C25724-8754-4B48-A55D-212829C99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07" y="496349"/>
                <a:ext cx="51648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/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E49440-BFDD-0B46-83DC-801470720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96" y="506741"/>
                <a:ext cx="51648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/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0C1ADC-6470-474A-82F3-5AA5AD5C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85" y="513711"/>
                <a:ext cx="51648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544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E397-307C-4448-80F1-DF0BBE9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4" r="19967" b="1258"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7" y="5429250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6" y="3279456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F9DAE-0A32-C04E-86CC-8A620DABE612}"/>
              </a:ext>
            </a:extLst>
          </p:cNvPr>
          <p:cNvSpPr txBox="1"/>
          <p:nvPr/>
        </p:nvSpPr>
        <p:spPr>
          <a:xfrm>
            <a:off x="0" y="1837612"/>
            <a:ext cx="1871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‘customers’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EBC91-1011-C042-AF78-7D27F91B0101}"/>
              </a:ext>
            </a:extLst>
          </p:cNvPr>
          <p:cNvSpPr txBox="1"/>
          <p:nvPr/>
        </p:nvSpPr>
        <p:spPr>
          <a:xfrm>
            <a:off x="1278557" y="5061109"/>
            <a:ext cx="16129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‘products’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r="22352"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DAE3AC-A0F5-A748-B7C6-8B317CE22B88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4D2875-86D0-AF4D-9E45-A94F4A014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40B8CE82-2D2C-904E-9477-57F58426F150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52" name="Rectangle 7">
                  <a:extLst>
                    <a:ext uri="{FF2B5EF4-FFF2-40B4-BE49-F238E27FC236}">
                      <a16:creationId xmlns:a16="http://schemas.microsoft.com/office/drawing/2014/main" id="{3D928D54-D93D-A648-9B39-B29DAA8F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A306128-BFB3-9F43-AEC6-74599E71B22E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AABA7BC-C5EA-6644-98A9-E501941BA8E5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A29F86-31DB-6943-B118-C8D55C7E62EB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7F7B1E0-E36A-6847-80CD-7BA76F2B65B9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8" name="Rectangle 13">
                  <a:extLst>
                    <a:ext uri="{FF2B5EF4-FFF2-40B4-BE49-F238E27FC236}">
                      <a16:creationId xmlns:a16="http://schemas.microsoft.com/office/drawing/2014/main" id="{EE55EE9C-3AF5-0A45-860B-6CBAC222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4">
                  <a:extLst>
                    <a:ext uri="{FF2B5EF4-FFF2-40B4-BE49-F238E27FC236}">
                      <a16:creationId xmlns:a16="http://schemas.microsoft.com/office/drawing/2014/main" id="{179CC421-4211-2043-A168-F10EEEBF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5">
                  <a:extLst>
                    <a:ext uri="{FF2B5EF4-FFF2-40B4-BE49-F238E27FC236}">
                      <a16:creationId xmlns:a16="http://schemas.microsoft.com/office/drawing/2014/main" id="{C71FB11F-3B5D-0E4C-BE1F-68A6C17F9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32A5DD1A-07F7-CF4C-ADEF-22F3DB5B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6549ACB2-A17E-CD40-AB6A-710FF68B4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0">
                  <a:extLst>
                    <a:ext uri="{FF2B5EF4-FFF2-40B4-BE49-F238E27FC236}">
                      <a16:creationId xmlns:a16="http://schemas.microsoft.com/office/drawing/2014/main" id="{5BB98848-FFC1-2D44-B572-A81B159D2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05E719-8F3A-DA47-AF9F-F24DCA9CC3DE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33D58B-58C5-A045-AEBC-515354F1223A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F50F14C-FC4B-064A-8BDE-404AD16E64EC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45A9536-3896-0945-9989-2A5ADCED3C41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9BD387F-B764-5F4D-B3D5-BA7CE951F828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F0CDE08-44CD-C644-91B9-18850CCE1CA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2FE201-5AA2-BF43-AEB6-38D50663750A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78BC3E-F9DA-5543-A632-6910F34616D2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4633BE-2B8A-814C-8F3B-2A6ED0A9E6C7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8E1DF1-BE95-9B42-8C64-C74A641DD850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7EC9C3-98FD-FA42-86BC-EA3370201B7D}"/>
              </a:ext>
            </a:extLst>
          </p:cNvPr>
          <p:cNvSpPr txBox="1"/>
          <p:nvPr/>
        </p:nvSpPr>
        <p:spPr>
          <a:xfrm>
            <a:off x="5345518" y="585777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EigenPlots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0" name="Double Bracket 49">
            <a:extLst>
              <a:ext uri="{FF2B5EF4-FFF2-40B4-BE49-F238E27FC236}">
                <a16:creationId xmlns:a16="http://schemas.microsoft.com/office/drawing/2014/main" id="{A0971743-DACA-5C4F-A357-9D3B5E5B86AD}"/>
              </a:ext>
            </a:extLst>
          </p:cNvPr>
          <p:cNvSpPr/>
          <p:nvPr/>
        </p:nvSpPr>
        <p:spPr bwMode="auto">
          <a:xfrm>
            <a:off x="35176" y="1172846"/>
            <a:ext cx="9108824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714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E397-307C-4448-80F1-DF0BBE9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4" r="19967" b="1258"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7" y="5429250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6" y="3279456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F9DAE-0A32-C04E-86CC-8A620DABE612}"/>
              </a:ext>
            </a:extLst>
          </p:cNvPr>
          <p:cNvSpPr txBox="1"/>
          <p:nvPr/>
        </p:nvSpPr>
        <p:spPr>
          <a:xfrm>
            <a:off x="0" y="1837612"/>
            <a:ext cx="1871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‘customers’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EBC91-1011-C042-AF78-7D27F91B0101}"/>
              </a:ext>
            </a:extLst>
          </p:cNvPr>
          <p:cNvSpPr txBox="1"/>
          <p:nvPr/>
        </p:nvSpPr>
        <p:spPr>
          <a:xfrm>
            <a:off x="1278556" y="5061109"/>
            <a:ext cx="16129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‘products’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7" r="22352"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ACD5E2-026B-8945-801E-680228A31C8F}"/>
              </a:ext>
            </a:extLst>
          </p:cNvPr>
          <p:cNvCxnSpPr>
            <a:cxnSpLocks/>
          </p:cNvCxnSpPr>
          <p:nvPr/>
        </p:nvCxnSpPr>
        <p:spPr bwMode="auto">
          <a:xfrm>
            <a:off x="285750" y="3889177"/>
            <a:ext cx="0" cy="41788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074F459-322F-EC4F-9E1E-548DE648BF1A}"/>
              </a:ext>
            </a:extLst>
          </p:cNvPr>
          <p:cNvSpPr/>
          <p:nvPr/>
        </p:nvSpPr>
        <p:spPr bwMode="auto">
          <a:xfrm>
            <a:off x="5291006" y="4349593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3D8345-F57B-1B4E-8B3E-EB45E23B3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9224" y="4742380"/>
            <a:ext cx="308713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08DD67-04E8-F74E-8757-158D8634D623}"/>
              </a:ext>
            </a:extLst>
          </p:cNvPr>
          <p:cNvCxnSpPr/>
          <p:nvPr/>
        </p:nvCxnSpPr>
        <p:spPr bwMode="auto">
          <a:xfrm>
            <a:off x="285750" y="3892860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37B1F-DA31-D649-B072-CF95634EC467}"/>
              </a:ext>
            </a:extLst>
          </p:cNvPr>
          <p:cNvCxnSpPr/>
          <p:nvPr/>
        </p:nvCxnSpPr>
        <p:spPr bwMode="auto">
          <a:xfrm>
            <a:off x="328613" y="4307061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7909901-EF87-544A-9B27-4CDBB6C0A838}"/>
              </a:ext>
            </a:extLst>
          </p:cNvPr>
          <p:cNvSpPr/>
          <p:nvPr/>
        </p:nvSpPr>
        <p:spPr bwMode="auto">
          <a:xfrm>
            <a:off x="7813665" y="4316731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2BCA5-B50F-F04D-A760-89C22E8769E1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D9DD71-18DC-B842-8B0B-B37080E138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171ADB5E-6901-1C4B-BAAD-D5836CB99A35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49" name="Rectangle 7">
                  <a:extLst>
                    <a:ext uri="{FF2B5EF4-FFF2-40B4-BE49-F238E27FC236}">
                      <a16:creationId xmlns:a16="http://schemas.microsoft.com/office/drawing/2014/main" id="{2BD76AD3-72CA-C342-ACE5-C98ECDED7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F1F43A8-5793-744A-9142-85F4ED68989D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9E8DC3E-DE4D-AE4F-A30E-1094F8CD6DE2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54C9A3-6DAF-2943-B5F4-E9D772DA5830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AA8563B-0DFA-2F4B-B837-F20A9110E62F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7" name="Rectangle 13">
                  <a:extLst>
                    <a:ext uri="{FF2B5EF4-FFF2-40B4-BE49-F238E27FC236}">
                      <a16:creationId xmlns:a16="http://schemas.microsoft.com/office/drawing/2014/main" id="{F88518F5-2E42-3442-9501-E8CA5A58A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A6CF7664-A067-BB45-A53A-1A0E7245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D8A9223C-C7D2-B243-8C23-C8B647BFD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22788DB0-3A3D-D342-82F9-90AB4B47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7E5488DC-A933-494C-8296-BF45CFC36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3EF85ACC-6824-394B-88D3-9EDD88C28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96A38CF-9B67-AF45-BF83-E52159AFA91A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7FCD1B5-54CA-9A4C-ABCA-EE4A69FE7635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BB92E8F-7E21-A74C-A626-B5A607118CE5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464C3C-8688-514C-ACE1-E128A74F9A56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C003D06-3E48-564E-B50D-DB4295035BB6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F200C32-C43E-2045-BFC2-A060AE972035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83730-4A49-5444-8C2D-D0E927778E74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D8131A-A583-3442-B20C-A88074FD2A00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31F685-67EA-1746-806F-C0E2D396FA7D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63EF8-890E-BB40-B5E9-AE0181782547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53" name="Double Bracket 52">
            <a:extLst>
              <a:ext uri="{FF2B5EF4-FFF2-40B4-BE49-F238E27FC236}">
                <a16:creationId xmlns:a16="http://schemas.microsoft.com/office/drawing/2014/main" id="{C34DAC6F-7284-A44E-8353-AF649C12A0B2}"/>
              </a:ext>
            </a:extLst>
          </p:cNvPr>
          <p:cNvSpPr/>
          <p:nvPr/>
        </p:nvSpPr>
        <p:spPr bwMode="auto">
          <a:xfrm>
            <a:off x="35176" y="1172846"/>
            <a:ext cx="9108824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03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6AB9-F4F0-404F-8F6F-4D40825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D8C77-11EA-5D4E-8403-A4A816CA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1" y="1922144"/>
            <a:ext cx="6600091" cy="34829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F610-6AD1-3249-BF69-589B096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2A01-E274-254B-A7D8-3819684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E85D-179E-F244-8F8E-DAE0708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F3E42-CA98-D747-B054-6CD0FE564274}"/>
              </a:ext>
            </a:extLst>
          </p:cNvPr>
          <p:cNvSpPr txBox="1"/>
          <p:nvPr/>
        </p:nvSpPr>
        <p:spPr>
          <a:xfrm>
            <a:off x="5100319" y="4700588"/>
            <a:ext cx="18389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$ on Nike shoes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B2272-3288-7042-A953-E46AAFBD66BB}"/>
              </a:ext>
            </a:extLst>
          </p:cNvPr>
          <p:cNvSpPr txBox="1"/>
          <p:nvPr/>
        </p:nvSpPr>
        <p:spPr>
          <a:xfrm rot="16200000">
            <a:off x="3118610" y="2366286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$ on socks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D00842FA-9360-954A-BFD6-2C4FBE910437}"/>
              </a:ext>
            </a:extLst>
          </p:cNvPr>
          <p:cNvSpPr/>
          <p:nvPr/>
        </p:nvSpPr>
        <p:spPr bwMode="auto">
          <a:xfrm>
            <a:off x="300036" y="1295399"/>
            <a:ext cx="8326465" cy="4705351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603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6AB9-F4F0-404F-8F6F-4D40825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D8C77-11EA-5D4E-8403-A4A816CA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50" b="2088"/>
          <a:stretch/>
        </p:blipFill>
        <p:spPr>
          <a:xfrm>
            <a:off x="7186613" y="715067"/>
            <a:ext cx="1416304" cy="11606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F610-6AD1-3249-BF69-589B096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2A01-E274-254B-A7D8-3819684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E85D-179E-F244-8F8E-DAE0708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F2DF8B3-5BCF-9F41-BF24-CB11EDFE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5880" y="2411732"/>
            <a:ext cx="3092449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C48A9-56F8-6B46-954B-B73086CD9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94" r="19967" b="1258"/>
          <a:stretch/>
        </p:blipFill>
        <p:spPr>
          <a:xfrm>
            <a:off x="6167444" y="2183604"/>
            <a:ext cx="2071688" cy="2802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E58D4D-BA97-2C45-BCBE-C0666D3113A8}"/>
              </a:ext>
            </a:extLst>
          </p:cNvPr>
          <p:cNvSpPr txBox="1"/>
          <p:nvPr/>
        </p:nvSpPr>
        <p:spPr>
          <a:xfrm>
            <a:off x="7159379" y="5429250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EDBD4-3F39-CB42-AA5B-8BC72872F87D}"/>
              </a:ext>
            </a:extLst>
          </p:cNvPr>
          <p:cNvSpPr txBox="1"/>
          <p:nvPr/>
        </p:nvSpPr>
        <p:spPr>
          <a:xfrm>
            <a:off x="5654428" y="3279456"/>
            <a:ext cx="511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0F069-38EC-7D49-B7BF-D5F3B6FF1DBB}"/>
              </a:ext>
            </a:extLst>
          </p:cNvPr>
          <p:cNvSpPr txBox="1"/>
          <p:nvPr/>
        </p:nvSpPr>
        <p:spPr>
          <a:xfrm>
            <a:off x="0" y="1837612"/>
            <a:ext cx="1871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‘customers’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1DED1-610F-9842-B7C7-ADB707D170ED}"/>
              </a:ext>
            </a:extLst>
          </p:cNvPr>
          <p:cNvSpPr txBox="1"/>
          <p:nvPr/>
        </p:nvSpPr>
        <p:spPr>
          <a:xfrm>
            <a:off x="1278556" y="5061109"/>
            <a:ext cx="16129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‘products’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EF9C9-6097-1843-ABFF-FB0235D1B9B0}"/>
              </a:ext>
            </a:extLst>
          </p:cNvPr>
          <p:cNvSpPr/>
          <p:nvPr/>
        </p:nvSpPr>
        <p:spPr bwMode="auto">
          <a:xfrm>
            <a:off x="1233793" y="4067890"/>
            <a:ext cx="2414588" cy="75485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2B54-A98E-3C4E-9E36-4FA68D25F6E7}"/>
              </a:ext>
            </a:extLst>
          </p:cNvPr>
          <p:cNvSpPr txBox="1"/>
          <p:nvPr/>
        </p:nvSpPr>
        <p:spPr>
          <a:xfrm>
            <a:off x="3525002" y="3594310"/>
            <a:ext cx="189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500-d vector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960081C-BC76-0D4E-80C2-19E10081DC5B}"/>
              </a:ext>
            </a:extLst>
          </p:cNvPr>
          <p:cNvSpPr/>
          <p:nvPr/>
        </p:nvSpPr>
        <p:spPr bwMode="auto">
          <a:xfrm>
            <a:off x="3587859" y="4067890"/>
            <a:ext cx="3733096" cy="371553"/>
          </a:xfrm>
          <a:custGeom>
            <a:avLst/>
            <a:gdLst>
              <a:gd name="connsiteX0" fmla="*/ 0 w 3733096"/>
              <a:gd name="connsiteY0" fmla="*/ 42940 h 371553"/>
              <a:gd name="connsiteX1" fmla="*/ 3171825 w 3733096"/>
              <a:gd name="connsiteY1" fmla="*/ 28653 h 371553"/>
              <a:gd name="connsiteX2" fmla="*/ 3714750 w 3733096"/>
              <a:gd name="connsiteY2" fmla="*/ 371553 h 3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096" h="371553">
                <a:moveTo>
                  <a:pt x="0" y="42940"/>
                </a:moveTo>
                <a:cubicBezTo>
                  <a:pt x="1276350" y="8412"/>
                  <a:pt x="2552700" y="-26116"/>
                  <a:pt x="3171825" y="28653"/>
                </a:cubicBezTo>
                <a:cubicBezTo>
                  <a:pt x="3790950" y="83422"/>
                  <a:pt x="3752850" y="227487"/>
                  <a:pt x="3714750" y="371553"/>
                </a:cubicBezTo>
              </a:path>
            </a:pathLst>
          </a:custGeom>
          <a:noFill/>
          <a:ln w="3175" cap="flat" cmpd="sng" algn="ctr">
            <a:solidFill>
              <a:schemeClr val="tx2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73637C-9298-F445-8523-2097C3B395F6}"/>
              </a:ext>
            </a:extLst>
          </p:cNvPr>
          <p:cNvSpPr txBox="1"/>
          <p:nvPr/>
        </p:nvSpPr>
        <p:spPr>
          <a:xfrm>
            <a:off x="5888628" y="40393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2-d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21CA48-B376-094A-BCE2-0421936D1878}"/>
              </a:ext>
            </a:extLst>
          </p:cNvPr>
          <p:cNvSpPr txBox="1"/>
          <p:nvPr/>
        </p:nvSpPr>
        <p:spPr>
          <a:xfrm>
            <a:off x="-55834" y="3873818"/>
            <a:ext cx="1175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‘Smith’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52505E-3548-5042-872D-2AA054AEF704}"/>
              </a:ext>
            </a:extLst>
          </p:cNvPr>
          <p:cNvSpPr/>
          <p:nvPr/>
        </p:nvSpPr>
        <p:spPr bwMode="auto">
          <a:xfrm>
            <a:off x="7215184" y="4453690"/>
            <a:ext cx="138119" cy="112595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16FBA5-D372-5142-9481-BF1AAEB23081}"/>
              </a:ext>
            </a:extLst>
          </p:cNvPr>
          <p:cNvSpPr txBox="1"/>
          <p:nvPr/>
        </p:nvSpPr>
        <p:spPr>
          <a:xfrm>
            <a:off x="7565935" y="4263765"/>
            <a:ext cx="1175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‘Smith’</a:t>
            </a:r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C7018ADD-A8DB-7641-9F25-1DC961EA9871}"/>
              </a:ext>
            </a:extLst>
          </p:cNvPr>
          <p:cNvSpPr/>
          <p:nvPr/>
        </p:nvSpPr>
        <p:spPr bwMode="auto">
          <a:xfrm>
            <a:off x="35176" y="1172846"/>
            <a:ext cx="9108824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850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6">
            <a:extLst>
              <a:ext uri="{FF2B5EF4-FFF2-40B4-BE49-F238E27FC236}">
                <a16:creationId xmlns:a16="http://schemas.microsoft.com/office/drawing/2014/main" id="{E0C613D3-DA91-8449-BAA0-61D6D5B9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89236E-43B0-D24C-B546-065A6D548A26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76802" name="Group 2">
            <a:extLst>
              <a:ext uri="{FF2B5EF4-FFF2-40B4-BE49-F238E27FC236}">
                <a16:creationId xmlns:a16="http://schemas.microsoft.com/office/drawing/2014/main" id="{F7AF4DB6-8A76-0342-A90F-43740814441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29000"/>
            <a:ext cx="2667000" cy="2743200"/>
            <a:chOff x="3847" y="2352"/>
            <a:chExt cx="1680" cy="1728"/>
          </a:xfrm>
        </p:grpSpPr>
        <p:sp>
          <p:nvSpPr>
            <p:cNvPr id="76855" name="Rectangle 3">
              <a:extLst>
                <a:ext uri="{FF2B5EF4-FFF2-40B4-BE49-F238E27FC236}">
                  <a16:creationId xmlns:a16="http://schemas.microsoft.com/office/drawing/2014/main" id="{172906EF-312E-3D4E-B87A-57C67697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352"/>
              <a:ext cx="1680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6" name="Text Box 4">
              <a:extLst>
                <a:ext uri="{FF2B5EF4-FFF2-40B4-BE49-F238E27FC236}">
                  <a16:creationId xmlns:a16="http://schemas.microsoft.com/office/drawing/2014/main" id="{AAD11733-4906-B049-B24D-AD1F13902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25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6857" name="Rectangle 5">
              <a:extLst>
                <a:ext uri="{FF2B5EF4-FFF2-40B4-BE49-F238E27FC236}">
                  <a16:creationId xmlns:a16="http://schemas.microsoft.com/office/drawing/2014/main" id="{4799E94F-F161-894A-AF21-B8D499ED0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228"/>
              <a:ext cx="269" cy="7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76858" name="Text Box 6">
              <a:extLst>
                <a:ext uri="{FF2B5EF4-FFF2-40B4-BE49-F238E27FC236}">
                  <a16:creationId xmlns:a16="http://schemas.microsoft.com/office/drawing/2014/main" id="{D72EE883-C5B8-1F4C-AFC3-12BA9F98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1" y="2970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6859" name="Rectangle 7">
              <a:extLst>
                <a:ext uri="{FF2B5EF4-FFF2-40B4-BE49-F238E27FC236}">
                  <a16:creationId xmlns:a16="http://schemas.microsoft.com/office/drawing/2014/main" id="{E312CDAE-27D3-2047-B7E4-229BB390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3199"/>
              <a:ext cx="493" cy="31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76860" name="Text Box 8">
              <a:extLst>
                <a:ext uri="{FF2B5EF4-FFF2-40B4-BE49-F238E27FC236}">
                  <a16:creationId xmlns:a16="http://schemas.microsoft.com/office/drawing/2014/main" id="{79EAF3C9-85D4-D84F-ABC4-F12E5EB5E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" y="2993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rgbClr val="0000FF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6861" name="Rectangle 9">
              <a:extLst>
                <a:ext uri="{FF2B5EF4-FFF2-40B4-BE49-F238E27FC236}">
                  <a16:creationId xmlns:a16="http://schemas.microsoft.com/office/drawing/2014/main" id="{F6197B69-C547-C54E-A893-783930D645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4638" y="2685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76862" name="Text Box 10">
              <a:extLst>
                <a:ext uri="{FF2B5EF4-FFF2-40B4-BE49-F238E27FC236}">
                  <a16:creationId xmlns:a16="http://schemas.microsoft.com/office/drawing/2014/main" id="{B25F1410-C23B-3246-883D-AC0478F81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4466" y="2521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6863" name="Text Box 11">
              <a:extLst>
                <a:ext uri="{FF2B5EF4-FFF2-40B4-BE49-F238E27FC236}">
                  <a16:creationId xmlns:a16="http://schemas.microsoft.com/office/drawing/2014/main" id="{7D80E652-B620-3D41-AA7F-86DE4EF4D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" y="3590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76864" name="Line 12">
              <a:extLst>
                <a:ext uri="{FF2B5EF4-FFF2-40B4-BE49-F238E27FC236}">
                  <a16:creationId xmlns:a16="http://schemas.microsoft.com/office/drawing/2014/main" id="{709DA761-5161-384C-AAFF-50E0390CF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50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6865" name="Picture 13" descr="txp_fig">
              <a:extLst>
                <a:ext uri="{FF2B5EF4-FFF2-40B4-BE49-F238E27FC236}">
                  <a16:creationId xmlns:a16="http://schemas.microsoft.com/office/drawing/2014/main" id="{0E5C0B23-1BC6-074D-AC91-99327F6F47E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360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66" name="AutoShape 14">
              <a:extLst>
                <a:ext uri="{FF2B5EF4-FFF2-40B4-BE49-F238E27FC236}">
                  <a16:creationId xmlns:a16="http://schemas.microsoft.com/office/drawing/2014/main" id="{12F0EFDE-14A9-4048-99C9-C722EF9F3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sp>
        <p:nvSpPr>
          <p:cNvPr id="76803" name="Rectangle 15">
            <a:extLst>
              <a:ext uri="{FF2B5EF4-FFF2-40B4-BE49-F238E27FC236}">
                <a16:creationId xmlns:a16="http://schemas.microsoft.com/office/drawing/2014/main" id="{5D1B84FA-932A-6C4A-9E06-8058BBF12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Specially Structured Tensors</a:t>
            </a:r>
          </a:p>
        </p:txBody>
      </p:sp>
      <p:sp>
        <p:nvSpPr>
          <p:cNvPr id="76804" name="Rectangle 16">
            <a:extLst>
              <a:ext uri="{FF2B5EF4-FFF2-40B4-BE49-F238E27FC236}">
                <a16:creationId xmlns:a16="http://schemas.microsoft.com/office/drawing/2014/main" id="{0C669D1F-D62C-B240-A489-A94C06360A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Tucker Tensor</a:t>
            </a:r>
          </a:p>
        </p:txBody>
      </p:sp>
      <p:sp>
        <p:nvSpPr>
          <p:cNvPr id="76805" name="Rectangle 17">
            <a:extLst>
              <a:ext uri="{FF2B5EF4-FFF2-40B4-BE49-F238E27FC236}">
                <a16:creationId xmlns:a16="http://schemas.microsoft.com/office/drawing/2014/main" id="{5A03F7BA-EAE1-D446-B8BD-876FBA7591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Kruskal Tensor</a:t>
            </a:r>
          </a:p>
        </p:txBody>
      </p:sp>
      <p:sp>
        <p:nvSpPr>
          <p:cNvPr id="76806" name="AutoShape 18">
            <a:extLst>
              <a:ext uri="{FF2B5EF4-FFF2-40B4-BE49-F238E27FC236}">
                <a16:creationId xmlns:a16="http://schemas.microsoft.com/office/drawing/2014/main" id="{332ED05E-5194-364B-AB29-D50FEED6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41875"/>
            <a:ext cx="877888" cy="110172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pic>
        <p:nvPicPr>
          <p:cNvPr id="76807" name="Picture 19" descr="txp_fig">
            <a:extLst>
              <a:ext uri="{FF2B5EF4-FFF2-40B4-BE49-F238E27FC236}">
                <a16:creationId xmlns:a16="http://schemas.microsoft.com/office/drawing/2014/main" id="{656BD758-1DA7-6D41-8940-C277BCA7927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329238"/>
            <a:ext cx="2460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AutoShape 20">
            <a:extLst>
              <a:ext uri="{FF2B5EF4-FFF2-40B4-BE49-F238E27FC236}">
                <a16:creationId xmlns:a16="http://schemas.microsoft.com/office/drawing/2014/main" id="{CDF67130-6FD7-CD42-8B72-7D7D5D68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760913"/>
            <a:ext cx="995362" cy="12938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sp>
        <p:nvSpPr>
          <p:cNvPr id="76809" name="Text Box 21">
            <a:extLst>
              <a:ext uri="{FF2B5EF4-FFF2-40B4-BE49-F238E27FC236}">
                <a16:creationId xmlns:a16="http://schemas.microsoft.com/office/drawing/2014/main" id="{9741A286-8723-D34C-AD5A-55225EE9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3705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76810" name="Picture 22" descr="txp_fig">
            <a:extLst>
              <a:ext uri="{FF2B5EF4-FFF2-40B4-BE49-F238E27FC236}">
                <a16:creationId xmlns:a16="http://schemas.microsoft.com/office/drawing/2014/main" id="{54665730-350B-EB47-AD3B-DADC956C8F3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384800"/>
            <a:ext cx="2365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23">
            <a:extLst>
              <a:ext uri="{FF2B5EF4-FFF2-40B4-BE49-F238E27FC236}">
                <a16:creationId xmlns:a16="http://schemas.microsoft.com/office/drawing/2014/main" id="{C6C286CC-E126-5545-A147-AB29B66A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8545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76812" name="Rectangle 24">
            <a:extLst>
              <a:ext uri="{FF2B5EF4-FFF2-40B4-BE49-F238E27FC236}">
                <a16:creationId xmlns:a16="http://schemas.microsoft.com/office/drawing/2014/main" id="{118CC535-CBE8-C94A-9293-76845CA5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19650"/>
            <a:ext cx="427037" cy="1149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</a:p>
        </p:txBody>
      </p:sp>
      <p:sp>
        <p:nvSpPr>
          <p:cNvPr id="76813" name="Text Box 25">
            <a:extLst>
              <a:ext uri="{FF2B5EF4-FFF2-40B4-BE49-F238E27FC236}">
                <a16:creationId xmlns:a16="http://schemas.microsoft.com/office/drawing/2014/main" id="{9D3B45C5-AD8D-8C4F-B80F-539F530A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0075"/>
            <a:ext cx="69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6814" name="Rectangle 26">
            <a:extLst>
              <a:ext uri="{FF2B5EF4-FFF2-40B4-BE49-F238E27FC236}">
                <a16:creationId xmlns:a16="http://schemas.microsoft.com/office/drawing/2014/main" id="{AA16A3A8-1820-154B-96B4-9FF7B1BA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773613"/>
            <a:ext cx="782638" cy="4937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76815" name="Text Box 27">
            <a:extLst>
              <a:ext uri="{FF2B5EF4-FFF2-40B4-BE49-F238E27FC236}">
                <a16:creationId xmlns:a16="http://schemas.microsoft.com/office/drawing/2014/main" id="{EA3F0134-CBD9-4243-A790-7A456B24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4465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6816" name="Rectangle 28">
            <a:extLst>
              <a:ext uri="{FF2B5EF4-FFF2-40B4-BE49-F238E27FC236}">
                <a16:creationId xmlns:a16="http://schemas.microsoft.com/office/drawing/2014/main" id="{A33B4A95-45BF-864F-BF9F-F7B2D016AB4D}"/>
              </a:ext>
            </a:extLst>
          </p:cNvPr>
          <p:cNvSpPr>
            <a:spLocks noChangeArrowheads="1"/>
          </p:cNvSpPr>
          <p:nvPr/>
        </p:nvSpPr>
        <p:spPr bwMode="auto">
          <a:xfrm rot="-2961943">
            <a:off x="3049587" y="3957638"/>
            <a:ext cx="790575" cy="2984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9900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76817" name="AutoShape 29">
            <a:extLst>
              <a:ext uri="{FF2B5EF4-FFF2-40B4-BE49-F238E27FC236}">
                <a16:creationId xmlns:a16="http://schemas.microsoft.com/office/drawing/2014/main" id="{93106464-6355-8B41-B9B6-E8DA3BBA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60913"/>
            <a:ext cx="441325" cy="61277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76818" name="Text Box 30">
            <a:extLst>
              <a:ext uri="{FF2B5EF4-FFF2-40B4-BE49-F238E27FC236}">
                <a16:creationId xmlns:a16="http://schemas.microsoft.com/office/drawing/2014/main" id="{DDD46F7E-20EF-7645-A711-01C35A76D7CE}"/>
              </a:ext>
            </a:extLst>
          </p:cNvPr>
          <p:cNvSpPr txBox="1">
            <a:spLocks noChangeArrowheads="1"/>
          </p:cNvSpPr>
          <p:nvPr/>
        </p:nvSpPr>
        <p:spPr bwMode="auto">
          <a:xfrm rot="-2958959">
            <a:off x="2793206" y="3698082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  <a:r>
              <a:rPr kumimoji="0"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6819" name="Text Box 31">
            <a:extLst>
              <a:ext uri="{FF2B5EF4-FFF2-40B4-BE49-F238E27FC236}">
                <a16:creationId xmlns:a16="http://schemas.microsoft.com/office/drawing/2014/main" id="{7CD06094-F6B2-7E43-8607-5163E923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394325"/>
            <a:ext cx="111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76820" name="Picture 32" descr="txp_fig">
            <a:extLst>
              <a:ext uri="{FF2B5EF4-FFF2-40B4-BE49-F238E27FC236}">
                <a16:creationId xmlns:a16="http://schemas.microsoft.com/office/drawing/2014/main" id="{FF663FA1-45E9-7F4F-9314-1AE01317305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987925"/>
            <a:ext cx="177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1" name="Picture 33" descr="txp_fig">
            <a:extLst>
              <a:ext uri="{FF2B5EF4-FFF2-40B4-BE49-F238E27FC236}">
                <a16:creationId xmlns:a16="http://schemas.microsoft.com/office/drawing/2014/main" id="{A2575166-6491-3940-8999-8D015F153BB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309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2" name="Picture 34" descr="txp_fig">
            <a:extLst>
              <a:ext uri="{FF2B5EF4-FFF2-40B4-BE49-F238E27FC236}">
                <a16:creationId xmlns:a16="http://schemas.microsoft.com/office/drawing/2014/main" id="{46DF110F-01B4-3649-8B80-6F53743B566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3788"/>
            <a:ext cx="25130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3" name="Text Box 35">
            <a:extLst>
              <a:ext uri="{FF2B5EF4-FFF2-40B4-BE49-F238E27FC236}">
                <a16:creationId xmlns:a16="http://schemas.microsoft.com/office/drawing/2014/main" id="{8ED49A86-8949-2643-95C8-30CB9CC2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  <p:grpSp>
        <p:nvGrpSpPr>
          <p:cNvPr id="76824" name="Group 36">
            <a:extLst>
              <a:ext uri="{FF2B5EF4-FFF2-40B4-BE49-F238E27FC236}">
                <a16:creationId xmlns:a16="http://schemas.microsoft.com/office/drawing/2014/main" id="{5B8F56EC-E772-0941-B879-9E8094EDD7B9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041650"/>
            <a:ext cx="1073150" cy="533400"/>
            <a:chOff x="2160" y="2016"/>
            <a:chExt cx="676" cy="336"/>
          </a:xfrm>
        </p:grpSpPr>
        <p:sp>
          <p:nvSpPr>
            <p:cNvPr id="76853" name="AutoShape 37">
              <a:extLst>
                <a:ext uri="{FF2B5EF4-FFF2-40B4-BE49-F238E27FC236}">
                  <a16:creationId xmlns:a16="http://schemas.microsoft.com/office/drawing/2014/main" id="{098DD0A9-D8BC-3F4E-9E1E-70B6440A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016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4" name="Text Box 38">
              <a:extLst>
                <a:ext uri="{FF2B5EF4-FFF2-40B4-BE49-F238E27FC236}">
                  <a16:creationId xmlns:a16="http://schemas.microsoft.com/office/drawing/2014/main" id="{8B1F8B10-EEB6-BD4E-BE25-1AC75751B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040"/>
              <a:ext cx="5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Clr>
                  <a:schemeClr val="accent2"/>
                </a:buClr>
              </a:pPr>
              <a:r>
                <a:rPr kumimoji="0" lang="en-US" altLang="en-US" sz="1400">
                  <a:solidFill>
                    <a:schemeClr val="folHlink"/>
                  </a:solidFill>
                </a:rPr>
                <a:t>Our </a:t>
              </a:r>
              <a:br>
                <a:rPr kumimoji="0" lang="en-US" altLang="en-US" sz="1400">
                  <a:solidFill>
                    <a:schemeClr val="folHlink"/>
                  </a:solidFill>
                </a:rPr>
              </a:br>
              <a:r>
                <a:rPr kumimoji="0" lang="en-US" altLang="en-US" sz="1400">
                  <a:solidFill>
                    <a:schemeClr val="folHlink"/>
                  </a:solidFill>
                </a:rPr>
                <a:t>Notation</a:t>
              </a:r>
            </a:p>
          </p:txBody>
        </p:sp>
      </p:grpSp>
      <p:grpSp>
        <p:nvGrpSpPr>
          <p:cNvPr id="76825" name="Group 39">
            <a:extLst>
              <a:ext uri="{FF2B5EF4-FFF2-40B4-BE49-F238E27FC236}">
                <a16:creationId xmlns:a16="http://schemas.microsoft.com/office/drawing/2014/main" id="{EE9E84BD-8770-F045-9E0D-079C3EB09C36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2743200"/>
            <a:ext cx="1073150" cy="533400"/>
            <a:chOff x="4704" y="1776"/>
            <a:chExt cx="676" cy="336"/>
          </a:xfrm>
        </p:grpSpPr>
        <p:sp>
          <p:nvSpPr>
            <p:cNvPr id="76851" name="AutoShape 40">
              <a:extLst>
                <a:ext uri="{FF2B5EF4-FFF2-40B4-BE49-F238E27FC236}">
                  <a16:creationId xmlns:a16="http://schemas.microsoft.com/office/drawing/2014/main" id="{1DE11943-7DBE-B24E-A732-4827DA3C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776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2" name="Text Box 41">
              <a:extLst>
                <a:ext uri="{FF2B5EF4-FFF2-40B4-BE49-F238E27FC236}">
                  <a16:creationId xmlns:a16="http://schemas.microsoft.com/office/drawing/2014/main" id="{AA393B7E-9101-214D-84A3-5796FB263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00"/>
              <a:ext cx="5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Clr>
                  <a:schemeClr val="accent2"/>
                </a:buClr>
              </a:pPr>
              <a:r>
                <a:rPr kumimoji="0" lang="en-US" altLang="en-US" sz="1400">
                  <a:solidFill>
                    <a:schemeClr val="folHlink"/>
                  </a:solidFill>
                </a:rPr>
                <a:t>Our </a:t>
              </a:r>
              <a:br>
                <a:rPr kumimoji="0" lang="en-US" altLang="en-US" sz="1400">
                  <a:solidFill>
                    <a:schemeClr val="folHlink"/>
                  </a:solidFill>
                </a:rPr>
              </a:br>
              <a:r>
                <a:rPr kumimoji="0" lang="en-US" altLang="en-US" sz="1400">
                  <a:solidFill>
                    <a:schemeClr val="folHlink"/>
                  </a:solidFill>
                </a:rPr>
                <a:t>Notation</a:t>
              </a:r>
            </a:p>
          </p:txBody>
        </p:sp>
      </p:grpSp>
      <p:grpSp>
        <p:nvGrpSpPr>
          <p:cNvPr id="5" name="Group 42">
            <a:extLst>
              <a:ext uri="{FF2B5EF4-FFF2-40B4-BE49-F238E27FC236}">
                <a16:creationId xmlns:a16="http://schemas.microsoft.com/office/drawing/2014/main" id="{DE15D0F6-BA8F-A945-AC67-274FFF183C20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352800"/>
            <a:ext cx="2819400" cy="2667000"/>
            <a:chOff x="3792" y="2304"/>
            <a:chExt cx="1776" cy="1776"/>
          </a:xfrm>
        </p:grpSpPr>
        <p:sp>
          <p:nvSpPr>
            <p:cNvPr id="76829" name="Rectangle 43">
              <a:extLst>
                <a:ext uri="{FF2B5EF4-FFF2-40B4-BE49-F238E27FC236}">
                  <a16:creationId xmlns:a16="http://schemas.microsoft.com/office/drawing/2014/main" id="{31E3298D-FD79-AD47-AF17-AAFC19BE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04"/>
              <a:ext cx="1632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6830" name="Group 44">
              <a:extLst>
                <a:ext uri="{FF2B5EF4-FFF2-40B4-BE49-F238E27FC236}">
                  <a16:creationId xmlns:a16="http://schemas.microsoft.com/office/drawing/2014/main" id="{AEA58D2C-98F8-5441-AABB-7D7E90272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003"/>
              <a:ext cx="1728" cy="964"/>
              <a:chOff x="3792" y="3003"/>
              <a:chExt cx="1728" cy="964"/>
            </a:xfrm>
          </p:grpSpPr>
          <p:grpSp>
            <p:nvGrpSpPr>
              <p:cNvPr id="76831" name="Group 45">
                <a:extLst>
                  <a:ext uri="{FF2B5EF4-FFF2-40B4-BE49-F238E27FC236}">
                    <a16:creationId xmlns:a16="http://schemas.microsoft.com/office/drawing/2014/main" id="{48884596-66EF-A842-9D59-D3C14F780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129"/>
                <a:ext cx="1728" cy="711"/>
                <a:chOff x="3792" y="3081"/>
                <a:chExt cx="1728" cy="711"/>
              </a:xfrm>
            </p:grpSpPr>
            <p:sp>
              <p:nvSpPr>
                <p:cNvPr id="76838" name="Rectangle 46">
                  <a:extLst>
                    <a:ext uri="{FF2B5EF4-FFF2-40B4-BE49-F238E27FC236}">
                      <a16:creationId xmlns:a16="http://schemas.microsoft.com/office/drawing/2014/main" id="{26D6D497-C6E2-B44F-9CA4-959FFA0E8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2" y="3081"/>
                  <a:ext cx="116" cy="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40000"/>
                    </a:spcBef>
                    <a:buClr>
                      <a:schemeClr val="accent2"/>
                    </a:buClr>
                  </a:pPr>
                  <a:endParaRPr kumimoji="0" lang="en-US" altLang="en-US" sz="1400"/>
                </a:p>
              </p:txBody>
            </p:sp>
            <p:grpSp>
              <p:nvGrpSpPr>
                <p:cNvPr id="76839" name="Group 47">
                  <a:extLst>
                    <a:ext uri="{FF2B5EF4-FFF2-40B4-BE49-F238E27FC236}">
                      <a16:creationId xmlns:a16="http://schemas.microsoft.com/office/drawing/2014/main" id="{410EA36D-A286-9941-8623-5B8126AC1E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8" y="3168"/>
                  <a:ext cx="1572" cy="624"/>
                  <a:chOff x="3948" y="3168"/>
                  <a:chExt cx="1572" cy="624"/>
                </a:xfrm>
              </p:grpSpPr>
              <p:sp>
                <p:nvSpPr>
                  <p:cNvPr id="76841" name="Rectangle 48">
                    <a:extLst>
                      <a:ext uri="{FF2B5EF4-FFF2-40B4-BE49-F238E27FC236}">
                        <a16:creationId xmlns:a16="http://schemas.microsoft.com/office/drawing/2014/main" id="{04F85BAA-A282-3748-B65D-03E9A0C18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3370"/>
                    <a:ext cx="47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842" name="Rectangle 49">
                    <a:extLst>
                      <a:ext uri="{FF2B5EF4-FFF2-40B4-BE49-F238E27FC236}">
                        <a16:creationId xmlns:a16="http://schemas.microsoft.com/office/drawing/2014/main" id="{E8746A69-0B89-CC46-91F7-DC1A9B13DC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35" y="3237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843" name="Text Box 50">
                    <a:extLst>
                      <a:ext uri="{FF2B5EF4-FFF2-40B4-BE49-F238E27FC236}">
                        <a16:creationId xmlns:a16="http://schemas.microsoft.com/office/drawing/2014/main" id="{D8CF404D-FC6C-7E46-B28B-2DE018C1D7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2" y="3284"/>
                    <a:ext cx="116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kumimoji="0"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844" name="Rectangle 51">
                    <a:extLst>
                      <a:ext uri="{FF2B5EF4-FFF2-40B4-BE49-F238E27FC236}">
                        <a16:creationId xmlns:a16="http://schemas.microsoft.com/office/drawing/2014/main" id="{C759BB94-8441-044A-85AD-FA274A286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5" y="3370"/>
                    <a:ext cx="46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845" name="Text Box 52">
                    <a:extLst>
                      <a:ext uri="{FF2B5EF4-FFF2-40B4-BE49-F238E27FC236}">
                        <a16:creationId xmlns:a16="http://schemas.microsoft.com/office/drawing/2014/main" id="{FC170444-64D3-2345-8E9D-4817EB8C46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6" y="3264"/>
                    <a:ext cx="428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0" lang="en-US" altLang="en-US" sz="1800">
                        <a:cs typeface="Arial" panose="020B0604020202020204" pitchFamily="34" charset="0"/>
                      </a:rPr>
                      <a:t>+…+</a:t>
                    </a:r>
                  </a:p>
                </p:txBody>
              </p:sp>
              <p:sp>
                <p:nvSpPr>
                  <p:cNvPr id="76846" name="Rectangle 53">
                    <a:extLst>
                      <a:ext uri="{FF2B5EF4-FFF2-40B4-BE49-F238E27FC236}">
                        <a16:creationId xmlns:a16="http://schemas.microsoft.com/office/drawing/2014/main" id="{CCA5DED4-38C6-784B-B522-678BFDC31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230" y="3033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847" name="Rectangle 54">
                    <a:extLst>
                      <a:ext uri="{FF2B5EF4-FFF2-40B4-BE49-F238E27FC236}">
                        <a16:creationId xmlns:a16="http://schemas.microsoft.com/office/drawing/2014/main" id="{11558945-CCCE-3843-B301-90F9A9AB92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343" y="3236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6848" name="Rectangle 55">
                    <a:extLst>
                      <a:ext uri="{FF2B5EF4-FFF2-40B4-BE49-F238E27FC236}">
                        <a16:creationId xmlns:a16="http://schemas.microsoft.com/office/drawing/2014/main" id="{E595630D-BD30-C54D-8FBA-733CBBDC90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238" y="3032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pic>
                <p:nvPicPr>
                  <p:cNvPr id="76849" name="Picture 56" descr="txp_fig">
                    <a:extLst>
                      <a:ext uri="{FF2B5EF4-FFF2-40B4-BE49-F238E27FC236}">
                        <a16:creationId xmlns:a16="http://schemas.microsoft.com/office/drawing/2014/main" id="{A8CBCCDD-4C5B-DD42-AA5C-1EF3A999F297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8" y="3240"/>
                    <a:ext cx="117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50" name="Picture 57" descr="txp_fig">
                    <a:extLst>
                      <a:ext uri="{FF2B5EF4-FFF2-40B4-BE49-F238E27FC236}">
                        <a16:creationId xmlns:a16="http://schemas.microsoft.com/office/drawing/2014/main" id="{8F759AE2-3806-FF4D-B8AD-5733D3C19848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8" y="3276"/>
                    <a:ext cx="140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76840" name="Text Box 58">
                  <a:extLst>
                    <a:ext uri="{FF2B5EF4-FFF2-40B4-BE49-F238E27FC236}">
                      <a16:creationId xmlns:a16="http://schemas.microsoft.com/office/drawing/2014/main" id="{9250AD66-B480-AC4A-874E-07C15327E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3264"/>
                  <a:ext cx="200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0" lang="en-US" altLang="en-US" sz="1800"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sp>
            <p:nvSpPr>
              <p:cNvPr id="76832" name="Text Box 59">
                <a:extLst>
                  <a:ext uri="{FF2B5EF4-FFF2-40B4-BE49-F238E27FC236}">
                    <a16:creationId xmlns:a16="http://schemas.microsoft.com/office/drawing/2014/main" id="{560A964E-C00F-F240-BC95-BF243145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792"/>
                <a:ext cx="21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76833" name="Text Box 60">
                <a:extLst>
                  <a:ext uri="{FF2B5EF4-FFF2-40B4-BE49-F238E27FC236}">
                    <a16:creationId xmlns:a16="http://schemas.microsoft.com/office/drawing/2014/main" id="{C35704B2-0C1E-BC46-B1AF-F3B49F8E7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792"/>
                <a:ext cx="23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76834" name="Text Box 61">
                <a:extLst>
                  <a:ext uri="{FF2B5EF4-FFF2-40B4-BE49-F238E27FC236}">
                    <a16:creationId xmlns:a16="http://schemas.microsoft.com/office/drawing/2014/main" id="{F5FEC789-CAB0-8A42-B735-E22459140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456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76835" name="Text Box 62">
                <a:extLst>
                  <a:ext uri="{FF2B5EF4-FFF2-40B4-BE49-F238E27FC236}">
                    <a16:creationId xmlns:a16="http://schemas.microsoft.com/office/drawing/2014/main" id="{6FBF9CDD-66AF-8440-87F6-08FCBEAF7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23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76836" name="Text Box 63">
                <a:extLst>
                  <a:ext uri="{FF2B5EF4-FFF2-40B4-BE49-F238E27FC236}">
                    <a16:creationId xmlns:a16="http://schemas.microsoft.com/office/drawing/2014/main" id="{13027391-F493-F34B-BD15-8879D9706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3456"/>
                <a:ext cx="22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76837" name="Text Box 64">
                <a:extLst>
                  <a:ext uri="{FF2B5EF4-FFF2-40B4-BE49-F238E27FC236}">
                    <a16:creationId xmlns:a16="http://schemas.microsoft.com/office/drawing/2014/main" id="{F307FC07-E057-CE49-8F1B-0770B40F7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3003"/>
                <a:ext cx="24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R</a:t>
                </a:r>
              </a:p>
            </p:txBody>
          </p:sp>
        </p:grpSp>
      </p:grpSp>
      <p:sp>
        <p:nvSpPr>
          <p:cNvPr id="76827" name="Line 65">
            <a:extLst>
              <a:ext uri="{FF2B5EF4-FFF2-40B4-BE49-F238E27FC236}">
                <a16:creationId xmlns:a16="http://schemas.microsoft.com/office/drawing/2014/main" id="{0E3FC2EE-CFEB-9844-AC81-24C4A11A3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3962400"/>
            <a:ext cx="609600" cy="7620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8" name="Text Box 66">
            <a:extLst>
              <a:ext uri="{FF2B5EF4-FFF2-40B4-BE49-F238E27FC236}">
                <a16:creationId xmlns:a16="http://schemas.microsoft.com/office/drawing/2014/main" id="{7A25FCC6-AAAE-E94A-937B-5E4225AE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ja-JP" altLang="en-US" sz="1800">
                <a:solidFill>
                  <a:schemeClr val="folHlink"/>
                </a:solidFill>
                <a:latin typeface="Comic Sans MS" panose="030F0902030302020204" pitchFamily="66" charset="0"/>
              </a:rPr>
              <a:t>“</a:t>
            </a:r>
            <a:r>
              <a:rPr kumimoji="0" lang="en-US" altLang="ja-JP" sz="1800">
                <a:solidFill>
                  <a:schemeClr val="folHlink"/>
                </a:solidFill>
                <a:latin typeface="Comic Sans MS" panose="030F0902030302020204" pitchFamily="66" charset="0"/>
              </a:rPr>
              <a:t>core</a:t>
            </a:r>
            <a:r>
              <a:rPr kumimoji="0" lang="ja-JP" altLang="en-US" sz="1800">
                <a:solidFill>
                  <a:schemeClr val="folHlink"/>
                </a:solidFill>
                <a:latin typeface="Comic Sans MS" panose="030F0902030302020204" pitchFamily="66" charset="0"/>
              </a:rPr>
              <a:t>”</a:t>
            </a:r>
            <a:endParaRPr kumimoji="0" lang="en-US" altLang="en-US" sz="1800">
              <a:solidFill>
                <a:schemeClr val="folHlink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0EA3D-4130-294F-9375-38F6333D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61227-65D3-A342-B7C3-1B8AA951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176525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6">
            <a:extLst>
              <a:ext uri="{FF2B5EF4-FFF2-40B4-BE49-F238E27FC236}">
                <a16:creationId xmlns:a16="http://schemas.microsoft.com/office/drawing/2014/main" id="{366564C4-BDAB-354D-8B0C-44145009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B8CFCE-FA6B-6442-BE5F-F191D6F927B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3ADB6AE-1E68-2241-B62D-004FD35CC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Specially Structured Tensors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E5053EC-F3CB-FF4E-8E50-48A1664598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Tucker Tensor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80FFAA8F-83E1-F04F-8D91-EB3EF46846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Kruskal Tensor</a:t>
            </a:r>
          </a:p>
        </p:txBody>
      </p:sp>
      <p:pic>
        <p:nvPicPr>
          <p:cNvPr id="125957" name="Picture 5" descr="txp_fig">
            <a:extLst>
              <a:ext uri="{FF2B5EF4-FFF2-40B4-BE49-F238E27FC236}">
                <a16:creationId xmlns:a16="http://schemas.microsoft.com/office/drawing/2014/main" id="{96C73CC9-16BA-AE4B-89AF-C6F3CCE5CFB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4032250"/>
            <a:ext cx="299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6" descr="txp_fig">
            <a:extLst>
              <a:ext uri="{FF2B5EF4-FFF2-40B4-BE49-F238E27FC236}">
                <a16:creationId xmlns:a16="http://schemas.microsoft.com/office/drawing/2014/main" id="{BF29DEF4-2BF1-F94E-BD25-93339FB86F9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4451350"/>
            <a:ext cx="299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 descr="txp_fig">
            <a:extLst>
              <a:ext uri="{FF2B5EF4-FFF2-40B4-BE49-F238E27FC236}">
                <a16:creationId xmlns:a16="http://schemas.microsoft.com/office/drawing/2014/main" id="{A373E5B5-1FCD-E349-AC18-A6ADCF625E7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4870450"/>
            <a:ext cx="299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8" descr="txp_fig">
            <a:extLst>
              <a:ext uri="{FF2B5EF4-FFF2-40B4-BE49-F238E27FC236}">
                <a16:creationId xmlns:a16="http://schemas.microsoft.com/office/drawing/2014/main" id="{A0A9827C-903C-894E-B6E4-A79B8274C25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84850"/>
            <a:ext cx="364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 descr="txp_fig">
            <a:extLst>
              <a:ext uri="{FF2B5EF4-FFF2-40B4-BE49-F238E27FC236}">
                <a16:creationId xmlns:a16="http://schemas.microsoft.com/office/drawing/2014/main" id="{42DE9E28-5423-3345-9E23-221744A2615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84650"/>
            <a:ext cx="273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10" descr="txp_fig">
            <a:extLst>
              <a:ext uri="{FF2B5EF4-FFF2-40B4-BE49-F238E27FC236}">
                <a16:creationId xmlns:a16="http://schemas.microsoft.com/office/drawing/2014/main" id="{D13B23FA-6845-B24E-A6DE-217C0BE45E6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5650"/>
            <a:ext cx="273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11" descr="txp_fig">
            <a:extLst>
              <a:ext uri="{FF2B5EF4-FFF2-40B4-BE49-F238E27FC236}">
                <a16:creationId xmlns:a16="http://schemas.microsoft.com/office/drawing/2014/main" id="{C9D52DAA-785E-7542-9468-E9990BF65F8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46650"/>
            <a:ext cx="2730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12" descr="txp_fig">
            <a:extLst>
              <a:ext uri="{FF2B5EF4-FFF2-40B4-BE49-F238E27FC236}">
                <a16:creationId xmlns:a16="http://schemas.microsoft.com/office/drawing/2014/main" id="{671205C4-96DC-034D-9D00-8F6185BEE42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84850"/>
            <a:ext cx="3124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13" descr="txp_fig">
            <a:extLst>
              <a:ext uri="{FF2B5EF4-FFF2-40B4-BE49-F238E27FC236}">
                <a16:creationId xmlns:a16="http://schemas.microsoft.com/office/drawing/2014/main" id="{9C3493E2-0729-D047-B671-A43A7931B2E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79850"/>
            <a:ext cx="17541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6" name="Text Box 14">
            <a:extLst>
              <a:ext uri="{FF2B5EF4-FFF2-40B4-BE49-F238E27FC236}">
                <a16:creationId xmlns:a16="http://schemas.microsoft.com/office/drawing/2014/main" id="{867350CF-D0C3-7242-A65F-83308689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369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800"/>
              <a:t>In matrix form:</a:t>
            </a:r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2D36DF58-2115-A742-AFE2-5C22FE98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265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800"/>
              <a:t>In matrix form:</a:t>
            </a:r>
          </a:p>
        </p:txBody>
      </p:sp>
      <p:pic>
        <p:nvPicPr>
          <p:cNvPr id="78864" name="Picture 16" descr="txp_fig">
            <a:extLst>
              <a:ext uri="{FF2B5EF4-FFF2-40B4-BE49-F238E27FC236}">
                <a16:creationId xmlns:a16="http://schemas.microsoft.com/office/drawing/2014/main" id="{33E21712-8D69-1B48-8BB3-553404CD3098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052638"/>
            <a:ext cx="25130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17" descr="txp_fig">
            <a:extLst>
              <a:ext uri="{FF2B5EF4-FFF2-40B4-BE49-F238E27FC236}">
                <a16:creationId xmlns:a16="http://schemas.microsoft.com/office/drawing/2014/main" id="{5EB79D81-006E-A442-ACBA-21851DE6C242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981200"/>
            <a:ext cx="3309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6" name="AutoShape 18">
            <a:extLst>
              <a:ext uri="{FF2B5EF4-FFF2-40B4-BE49-F238E27FC236}">
                <a16:creationId xmlns:a16="http://schemas.microsoft.com/office/drawing/2014/main" id="{069C7792-DA84-E540-BCAA-5C2D00CD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0"/>
            <a:ext cx="1219200" cy="609600"/>
          </a:xfrm>
          <a:prstGeom prst="irregularSeal1">
            <a:avLst/>
          </a:prstGeom>
          <a:solidFill>
            <a:schemeClr val="tx2"/>
          </a:solidFill>
          <a:ln w="28575">
            <a:solidFill>
              <a:schemeClr val="tx2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5FC55-6CE9-5F4B-9CB4-646D94C1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04B57-BAB6-2444-851B-3F8DA326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248417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/>
      <p:bldP spid="1259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7">
            <a:extLst>
              <a:ext uri="{FF2B5EF4-FFF2-40B4-BE49-F238E27FC236}">
                <a16:creationId xmlns:a16="http://schemas.microsoft.com/office/drawing/2014/main" id="{37E0B435-E538-FA4C-9AE2-C95CC0E3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95F3F4-B497-5A4D-9714-6FD2A6233F0C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9A454B2-216B-1B49-918A-0143B869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143000"/>
            <a:ext cx="3916362" cy="2746375"/>
          </a:xfrm>
          <a:prstGeom prst="rect">
            <a:avLst/>
          </a:prstGeom>
          <a:solidFill>
            <a:srgbClr val="FFFFFF">
              <a:alpha val="67842"/>
            </a:srgbClr>
          </a:solidFill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BC53DB6-694A-8145-B168-D7CCB8A11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 sz="4100">
                <a:ea typeface="ＭＳ Ｐゴシック" panose="020B0600070205080204" pitchFamily="34" charset="-128"/>
              </a:rPr>
              <a:t>Tucker Decomposition - intuition</a:t>
            </a:r>
          </a:p>
        </p:txBody>
      </p:sp>
      <p:grpSp>
        <p:nvGrpSpPr>
          <p:cNvPr id="82948" name="Group 8">
            <a:extLst>
              <a:ext uri="{FF2B5EF4-FFF2-40B4-BE49-F238E27FC236}">
                <a16:creationId xmlns:a16="http://schemas.microsoft.com/office/drawing/2014/main" id="{3B7CFE3C-DC4A-C645-A923-92A0182CC4E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143000"/>
            <a:ext cx="3452813" cy="2549525"/>
            <a:chOff x="768" y="2400"/>
            <a:chExt cx="2175" cy="1606"/>
          </a:xfrm>
        </p:grpSpPr>
        <p:sp>
          <p:nvSpPr>
            <p:cNvPr id="82953" name="AutoShape 9">
              <a:extLst>
                <a:ext uri="{FF2B5EF4-FFF2-40B4-BE49-F238E27FC236}">
                  <a16:creationId xmlns:a16="http://schemas.microsoft.com/office/drawing/2014/main" id="{2B56DB4A-9BE5-1446-9AF4-1BA2999BE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3191"/>
              <a:ext cx="627" cy="815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82954" name="Text Box 10">
              <a:extLst>
                <a:ext uri="{FF2B5EF4-FFF2-40B4-BE49-F238E27FC236}">
                  <a16:creationId xmlns:a16="http://schemas.microsoft.com/office/drawing/2014/main" id="{024D545F-31B3-F347-92E3-98D1786C0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924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  <p:pic>
          <p:nvPicPr>
            <p:cNvPr id="82955" name="Picture 11" descr="txp_fig">
              <a:extLst>
                <a:ext uri="{FF2B5EF4-FFF2-40B4-BE49-F238E27FC236}">
                  <a16:creationId xmlns:a16="http://schemas.microsoft.com/office/drawing/2014/main" id="{E9F406C0-0694-6D4A-8534-DDFDB272ABD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3584"/>
              <a:ext cx="14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56" name="Group 12">
              <a:extLst>
                <a:ext uri="{FF2B5EF4-FFF2-40B4-BE49-F238E27FC236}">
                  <a16:creationId xmlns:a16="http://schemas.microsoft.com/office/drawing/2014/main" id="{4CB0120E-3E03-9343-A91B-485624A44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4" y="2400"/>
              <a:ext cx="1489" cy="1552"/>
              <a:chOff x="1454" y="2400"/>
              <a:chExt cx="1489" cy="1552"/>
            </a:xfrm>
          </p:grpSpPr>
          <p:sp>
            <p:nvSpPr>
              <p:cNvPr id="82957" name="Text Box 13">
                <a:extLst>
                  <a:ext uri="{FF2B5EF4-FFF2-40B4-BE49-F238E27FC236}">
                    <a16:creationId xmlns:a16="http://schemas.microsoft.com/office/drawing/2014/main" id="{0A110E2F-5D3B-6146-8D83-761EEEF73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" y="3245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2000" b="1">
                    <a:latin typeface="cmsy10" pitchFamily="34" charset="0"/>
                    <a:cs typeface="Arial" panose="020B0604020202020204" pitchFamily="34" charset="0"/>
                  </a:rPr>
                  <a:t>~</a:t>
                </a:r>
              </a:p>
            </p:txBody>
          </p:sp>
          <p:sp>
            <p:nvSpPr>
              <p:cNvPr id="82958" name="Rectangle 14">
                <a:extLst>
                  <a:ext uri="{FF2B5EF4-FFF2-40B4-BE49-F238E27FC236}">
                    <a16:creationId xmlns:a16="http://schemas.microsoft.com/office/drawing/2014/main" id="{E253AEC1-B987-F64A-A19B-D5F579918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3228"/>
                <a:ext cx="269" cy="72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959" name="Text Box 15">
                <a:extLst>
                  <a:ext uri="{FF2B5EF4-FFF2-40B4-BE49-F238E27FC236}">
                    <a16:creationId xmlns:a16="http://schemas.microsoft.com/office/drawing/2014/main" id="{26CC0C15-2AA1-DB4C-B60D-CA50CA1DE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0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I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1800">
                    <a:solidFill>
                      <a:srgbClr val="FF0000"/>
                    </a:solidFill>
                    <a:cs typeface="Arial" panose="020B0604020202020204" pitchFamily="34" charset="0"/>
                  </a:rPr>
                  <a:t>x </a:t>
                </a:r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82960" name="Rectangle 16">
                <a:extLst>
                  <a:ext uri="{FF2B5EF4-FFF2-40B4-BE49-F238E27FC236}">
                    <a16:creationId xmlns:a16="http://schemas.microsoft.com/office/drawing/2014/main" id="{04E8D23D-2231-7E47-9ED6-0448AE7D2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3199"/>
                <a:ext cx="493" cy="311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chemeClr val="hlink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2961" name="Text Box 17">
                <a:extLst>
                  <a:ext uri="{FF2B5EF4-FFF2-40B4-BE49-F238E27FC236}">
                    <a16:creationId xmlns:a16="http://schemas.microsoft.com/office/drawing/2014/main" id="{3FDC8A65-75FE-8B41-9B65-613E8C2AE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8" y="299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J</a:t>
                </a:r>
                <a:r>
                  <a:rPr kumimoji="0" lang="en-US" altLang="en-US" sz="1800">
                    <a:solidFill>
                      <a:schemeClr val="hlink"/>
                    </a:solidFill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82962" name="Rectangle 18">
                <a:extLst>
                  <a:ext uri="{FF2B5EF4-FFF2-40B4-BE49-F238E27FC236}">
                    <a16:creationId xmlns:a16="http://schemas.microsoft.com/office/drawing/2014/main" id="{DEC3FAEF-A225-DF46-968B-16F032683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1943">
                <a:off x="2161" y="2685"/>
                <a:ext cx="498" cy="188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rgbClr val="0099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963" name="AutoShape 19">
                <a:extLst>
                  <a:ext uri="{FF2B5EF4-FFF2-40B4-BE49-F238E27FC236}">
                    <a16:creationId xmlns:a16="http://schemas.microsoft.com/office/drawing/2014/main" id="{D5B8D0B6-4174-784E-8CFC-C25483549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3191"/>
                <a:ext cx="278" cy="386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latin typeface="Magneto" pitchFamily="82" charset="0"/>
                  <a:cs typeface="Arial" panose="020B0604020202020204" pitchFamily="34" charset="0"/>
                  <a:sym typeface="Symbol" pitchFamily="2" charset="2"/>
                </a:endParaRPr>
              </a:p>
            </p:txBody>
          </p:sp>
          <p:sp>
            <p:nvSpPr>
              <p:cNvPr id="82964" name="Text Box 20">
                <a:extLst>
                  <a:ext uri="{FF2B5EF4-FFF2-40B4-BE49-F238E27FC236}">
                    <a16:creationId xmlns:a16="http://schemas.microsoft.com/office/drawing/2014/main" id="{48944A41-56F4-4B49-9084-890D1212D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958959">
                <a:off x="2000" y="2521"/>
                <a:ext cx="4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K</a:t>
                </a:r>
                <a:r>
                  <a:rPr kumimoji="0" lang="en-US" altLang="en-US" sz="1800">
                    <a:solidFill>
                      <a:srgbClr val="009900"/>
                    </a:solidFill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82965" name="Text Box 21">
                <a:extLst>
                  <a:ext uri="{FF2B5EF4-FFF2-40B4-BE49-F238E27FC236}">
                    <a16:creationId xmlns:a16="http://schemas.microsoft.com/office/drawing/2014/main" id="{8E0442C5-378E-7843-AD2A-88A6E9DEA2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" y="3590"/>
                <a:ext cx="7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R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S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82966" name="Picture 22" descr="txp_fig">
                <a:extLst>
                  <a:ext uri="{FF2B5EF4-FFF2-40B4-BE49-F238E27FC236}">
                    <a16:creationId xmlns:a16="http://schemas.microsoft.com/office/drawing/2014/main" id="{64ED7C5C-4E2B-EF4C-A558-18172630E7E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" y="3334"/>
                <a:ext cx="1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2949" name="Rectangle 30">
            <a:extLst>
              <a:ext uri="{FF2B5EF4-FFF2-40B4-BE49-F238E27FC236}">
                <a16:creationId xmlns:a16="http://schemas.microsoft.com/office/drawing/2014/main" id="{BD47C296-B243-0B44-907C-E40855641A9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848100"/>
            <a:ext cx="7772400" cy="26289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author x keyword x conference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A: author x author-group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B: keyword x keyword-group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C: conf. x conf-group</a:t>
            </a:r>
          </a:p>
          <a:p>
            <a:r>
              <a:rPr lang="en-US" altLang="en-US" sz="2800" b="1">
                <a:latin typeface="French Script MT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: how groups relate to each other</a:t>
            </a:r>
          </a:p>
        </p:txBody>
      </p:sp>
      <p:pic>
        <p:nvPicPr>
          <p:cNvPr id="82950" name="Picture 22" descr="latex-image-1.pdf">
            <a:extLst>
              <a:ext uri="{FF2B5EF4-FFF2-40B4-BE49-F238E27FC236}">
                <a16:creationId xmlns:a16="http://schemas.microsoft.com/office/drawing/2014/main" id="{8A7A8461-B999-CF44-9E43-5E86029F7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89638"/>
            <a:ext cx="263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Box 21">
            <a:extLst>
              <a:ext uri="{FF2B5EF4-FFF2-40B4-BE49-F238E27FC236}">
                <a16:creationId xmlns:a16="http://schemas.microsoft.com/office/drawing/2014/main" id="{9CD78FE7-DD45-1641-9C64-D270FF7F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5603875"/>
            <a:ext cx="29829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Needs elaboration!</a:t>
            </a:r>
          </a:p>
        </p:txBody>
      </p:sp>
      <p:cxnSp>
        <p:nvCxnSpPr>
          <p:cNvPr id="82952" name="Straight Arrow Connector 23">
            <a:extLst>
              <a:ext uri="{FF2B5EF4-FFF2-40B4-BE49-F238E27FC236}">
                <a16:creationId xmlns:a16="http://schemas.microsoft.com/office/drawing/2014/main" id="{0662CC38-2151-0842-BCF6-DA6FE759AE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096000" y="6096000"/>
            <a:ext cx="457200" cy="15240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7596E-8FAF-F749-B11F-67157905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004F0-9C48-D640-8217-7E0222ED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2449023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Graph Embedding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Tensor Embedding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33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P2.2: Short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r>
              <a:rPr lang="en-US" dirty="0"/>
              <a:t>S1. What is the relationship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r>
              <a:rPr lang="en-US" dirty="0"/>
              <a:t>S2. What shall we optimize?</a:t>
            </a:r>
          </a:p>
          <a:p>
            <a:pPr lvl="1"/>
            <a:r>
              <a:rPr lang="en-US" dirty="0"/>
              <a:t>Closed-world assumption</a:t>
            </a:r>
          </a:p>
          <a:p>
            <a:pPr lvl="1"/>
            <a:r>
              <a:rPr lang="en-US" dirty="0"/>
              <a:t>Open-world assumption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024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Knowledge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Forecast? Spot errors?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3636B5-FA0E-9E43-B802-36ACE75C90D5}"/>
              </a:ext>
            </a:extLst>
          </p:cNvPr>
          <p:cNvGrpSpPr/>
          <p:nvPr/>
        </p:nvGrpSpPr>
        <p:grpSpPr>
          <a:xfrm>
            <a:off x="518681" y="1956254"/>
            <a:ext cx="6880547" cy="4400517"/>
            <a:chOff x="518681" y="1956254"/>
            <a:chExt cx="6880547" cy="44005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2743109" y="2213799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5960807" y="3429428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624514" y="4173763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1995250" y="3269260"/>
              <a:ext cx="72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393935" y="211744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699449" y="577209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1DF798-2E4A-CA4A-8AE1-B73A0F8D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D88B56-0A59-114D-AF7B-32DD1E3A5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6721B9-E493-3549-AC36-5B7089D90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9A14F9-A9A7-734C-B778-96395A3D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3927D8B-CEE8-D745-B317-7C8EC23A6A0B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48D8C7E-71B5-3F45-BBC9-F952CFC6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01FCC7-D510-E142-A0E4-51707444B4A0}"/>
                </a:ext>
              </a:extLst>
            </p:cNvPr>
            <p:cNvSpPr txBox="1"/>
            <p:nvPr/>
          </p:nvSpPr>
          <p:spPr>
            <a:xfrm rot="5400000">
              <a:off x="2769177" y="491835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569DB23-F30E-4E44-ACB8-9A416A3A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CAE047B-776B-1D40-8B96-39AD35EC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D38565-67A8-B84E-A876-84B3F83EDD91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CACBCDB-9358-8540-B789-4E3D8C5B96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DF894A7-FF40-954B-A376-9D2286EA6E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68CFAD-F28E-214F-8134-BBACC488F461}"/>
                </a:ext>
              </a:extLst>
            </p:cNvPr>
            <p:cNvSpPr txBox="1"/>
            <p:nvPr/>
          </p:nvSpPr>
          <p:spPr>
            <a:xfrm>
              <a:off x="1485822" y="4956398"/>
              <a:ext cx="1034257" cy="400110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56293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4939387" cy="4648200"/>
          </a:xfrm>
        </p:spPr>
        <p:txBody>
          <a:bodyPr/>
          <a:lstStyle/>
          <a:p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TransE</a:t>
            </a:r>
            <a:br>
              <a:rPr lang="en-US" dirty="0"/>
            </a:br>
            <a:r>
              <a:rPr lang="en-US" dirty="0"/>
              <a:t>score(</a:t>
            </a:r>
            <a:r>
              <a:rPr lang="en-US" dirty="0" err="1"/>
              <a:t>h,r,t</a:t>
            </a:r>
            <a:r>
              <a:rPr lang="en-US" dirty="0"/>
              <a:t>) = -||</a:t>
            </a:r>
            <a:r>
              <a:rPr lang="en-US" b="1" dirty="0" err="1"/>
              <a:t>h</a:t>
            </a:r>
            <a:r>
              <a:rPr lang="en-US" dirty="0" err="1"/>
              <a:t>+</a:t>
            </a:r>
            <a:r>
              <a:rPr lang="en-US" b="1" dirty="0" err="1"/>
              <a:t>r</a:t>
            </a:r>
            <a:r>
              <a:rPr lang="en-US" dirty="0" err="1"/>
              <a:t>-</a:t>
            </a:r>
            <a:r>
              <a:rPr lang="en-US" b="1" dirty="0" err="1"/>
              <a:t>t</a:t>
            </a:r>
            <a:r>
              <a:rPr lang="en-US" dirty="0"/>
              <a:t>||</a:t>
            </a:r>
            <a:r>
              <a:rPr lang="en-US" baseline="-25000" dirty="0"/>
              <a:t>1/2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BAF2C-BFB8-BC41-8535-5385066C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00" y="1589727"/>
            <a:ext cx="3016630" cy="31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8989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TransE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18D804-C55B-C546-9AD2-FF046BB17F88}"/>
                  </a:ext>
                </a:extLst>
              </p:cNvPr>
              <p:cNvSpPr txBox="1"/>
              <p:nvPr/>
            </p:nvSpPr>
            <p:spPr>
              <a:xfrm>
                <a:off x="270508" y="1538468"/>
                <a:ext cx="5333879" cy="223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‘Merkel’: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pPr algn="l"/>
                <a:r>
                  <a:rPr lang="en-US" dirty="0"/>
                  <a:t>‘Germany’: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=(1, 1, 0)</a:t>
                </a:r>
              </a:p>
              <a:p>
                <a:pPr algn="l"/>
                <a:r>
                  <a:rPr lang="en-US" dirty="0"/>
                  <a:t>‘</a:t>
                </a:r>
                <a:r>
                  <a:rPr lang="en-US" dirty="0" err="1"/>
                  <a:t>is_leader</a:t>
                </a:r>
                <a:r>
                  <a:rPr lang="en-US" dirty="0"/>
                  <a:t>’: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=(0, 1, 0)</a:t>
                </a:r>
              </a:p>
              <a:p>
                <a:pPr algn="l"/>
                <a:r>
                  <a:rPr lang="en-US" i="1" dirty="0"/>
                  <a:t>score </a:t>
                </a:r>
                <a:r>
                  <a:rPr lang="en-US" dirty="0"/>
                  <a:t>(h, r, t) = -||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||</a:t>
                </a:r>
                <a:r>
                  <a:rPr lang="en-US" baseline="-25000" dirty="0"/>
                  <a:t>1/2</a:t>
                </a:r>
                <a:r>
                  <a:rPr lang="en-US" dirty="0"/>
                  <a:t> = 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18D804-C55B-C546-9AD2-FF046BB1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8" y="1538468"/>
                <a:ext cx="5333879" cy="2233432"/>
              </a:xfrm>
              <a:prstGeom prst="rect">
                <a:avLst/>
              </a:prstGeom>
              <a:blipFill>
                <a:blip r:embed="rId2"/>
                <a:stretch>
                  <a:fillRect l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7630091-70D5-9048-ACFE-3861C7D02378}"/>
                  </a:ext>
                </a:extLst>
              </p:cNvPr>
              <p:cNvSpPr txBox="1"/>
              <p:nvPr/>
            </p:nvSpPr>
            <p:spPr>
              <a:xfrm>
                <a:off x="3352860" y="3893434"/>
                <a:ext cx="5466675" cy="2396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‘Merkel’: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=(1, 0, 0)</a:t>
                </a:r>
              </a:p>
              <a:p>
                <a:pPr algn="l"/>
                <a:r>
                  <a:rPr lang="en-US" dirty="0"/>
                  <a:t>‘</a:t>
                </a:r>
                <a:r>
                  <a:rPr lang="en-US" dirty="0">
                    <a:solidFill>
                      <a:srgbClr val="FF0000"/>
                    </a:solidFill>
                  </a:rPr>
                  <a:t>Beatles</a:t>
                </a:r>
                <a:r>
                  <a:rPr lang="en-US" dirty="0"/>
                  <a:t>’: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dirty="0"/>
                  <a:t>=(0, 0, 1)</a:t>
                </a:r>
              </a:p>
              <a:p>
                <a:pPr algn="l"/>
                <a:r>
                  <a:rPr lang="en-US" dirty="0"/>
                  <a:t>‘</a:t>
                </a:r>
                <a:r>
                  <a:rPr lang="en-US" dirty="0" err="1">
                    <a:solidFill>
                      <a:srgbClr val="FF0000"/>
                    </a:solidFill>
                  </a:rPr>
                  <a:t>plays_bass</a:t>
                </a:r>
                <a:r>
                  <a:rPr lang="en-US" dirty="0"/>
                  <a:t>’: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dirty="0"/>
                  <a:t>=(0, 0, 1)</a:t>
                </a:r>
              </a:p>
              <a:p>
                <a:pPr algn="l"/>
                <a:r>
                  <a:rPr lang="en-US" i="1" dirty="0"/>
                  <a:t>score </a:t>
                </a:r>
                <a:r>
                  <a:rPr lang="en-US" dirty="0"/>
                  <a:t>(h, r, t) = -||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dirty="0"/>
                  <a:t>||</a:t>
                </a:r>
                <a:r>
                  <a:rPr lang="en-US" baseline="-25000" dirty="0"/>
                  <a:t>1/2</a:t>
                </a:r>
                <a:r>
                  <a:rPr lang="en-US" dirty="0"/>
                  <a:t> = -1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7630091-70D5-9048-ACFE-3861C7D0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60" y="3893434"/>
                <a:ext cx="5466675" cy="2396938"/>
              </a:xfrm>
              <a:prstGeom prst="rect">
                <a:avLst/>
              </a:prstGeom>
              <a:blipFill>
                <a:blip r:embed="rId3"/>
                <a:stretch>
                  <a:fillRect l="-2093" r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1619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4939387" cy="4648200"/>
          </a:xfrm>
        </p:spPr>
        <p:txBody>
          <a:bodyPr/>
          <a:lstStyle/>
          <a:p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TransE</a:t>
            </a:r>
            <a:br>
              <a:rPr lang="en-US" dirty="0"/>
            </a:br>
            <a:r>
              <a:rPr lang="en-US" dirty="0"/>
              <a:t>score(</a:t>
            </a:r>
            <a:r>
              <a:rPr lang="en-US" dirty="0" err="1"/>
              <a:t>h,r,t</a:t>
            </a:r>
            <a:r>
              <a:rPr lang="en-US" dirty="0"/>
              <a:t>) = -||</a:t>
            </a:r>
            <a:r>
              <a:rPr lang="en-US" b="1" dirty="0" err="1"/>
              <a:t>h</a:t>
            </a:r>
            <a:r>
              <a:rPr lang="en-US" dirty="0" err="1"/>
              <a:t>+</a:t>
            </a:r>
            <a:r>
              <a:rPr lang="en-US" b="1" dirty="0" err="1"/>
              <a:t>r</a:t>
            </a:r>
            <a:r>
              <a:rPr lang="en-US" dirty="0" err="1"/>
              <a:t>-</a:t>
            </a:r>
            <a:r>
              <a:rPr lang="en-US" b="1" dirty="0" err="1"/>
              <a:t>t</a:t>
            </a:r>
            <a:r>
              <a:rPr lang="en-US" dirty="0"/>
              <a:t>||</a:t>
            </a:r>
            <a:r>
              <a:rPr lang="en-US" baseline="-25000" dirty="0"/>
              <a:t>1/2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if multiple objects apply??</a:t>
            </a:r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BAF2C-BFB8-BC41-8535-5385066C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00" y="1589727"/>
            <a:ext cx="3016630" cy="3123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FE9AA-57D6-BA43-ADE5-4958FF99F277}"/>
              </a:ext>
            </a:extLst>
          </p:cNvPr>
          <p:cNvCxnSpPr>
            <a:cxnSpLocks/>
          </p:cNvCxnSpPr>
          <p:nvPr/>
        </p:nvCxnSpPr>
        <p:spPr bwMode="auto">
          <a:xfrm>
            <a:off x="2415757" y="5243234"/>
            <a:ext cx="1527222" cy="1881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B5B51E-E162-174A-9DF8-7F35C4A2CE31}"/>
              </a:ext>
            </a:extLst>
          </p:cNvPr>
          <p:cNvSpPr txBox="1"/>
          <p:nvPr/>
        </p:nvSpPr>
        <p:spPr>
          <a:xfrm>
            <a:off x="2415757" y="487402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D39A3-41D4-5F4C-9CF8-3F9972E7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69" y="4712827"/>
            <a:ext cx="1029644" cy="65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1C3EBC-A8F4-A64C-AE3C-4E370BA5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31" y="5035233"/>
            <a:ext cx="990600" cy="990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742872-1695-6D4F-8C8C-E865955F7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6565" y="4303612"/>
            <a:ext cx="1822983" cy="53951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19F145-4CB8-A949-A718-CAFCF1D4F5E4}"/>
              </a:ext>
            </a:extLst>
          </p:cNvPr>
          <p:cNvSpPr txBox="1"/>
          <p:nvPr/>
        </p:nvSpPr>
        <p:spPr>
          <a:xfrm>
            <a:off x="2306565" y="4197655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pic>
        <p:nvPicPr>
          <p:cNvPr id="14340" name="Picture 4" descr="Lincoln 2012 Teaser Poster.jpg">
            <a:extLst>
              <a:ext uri="{FF2B5EF4-FFF2-40B4-BE49-F238E27FC236}">
                <a16:creationId xmlns:a16="http://schemas.microsoft.com/office/drawing/2014/main" id="{EF8E9CEB-CE51-8140-9429-BB2A2496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82" y="3567673"/>
            <a:ext cx="852898" cy="12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t Equal 14">
            <a:extLst>
              <a:ext uri="{FF2B5EF4-FFF2-40B4-BE49-F238E27FC236}">
                <a16:creationId xmlns:a16="http://schemas.microsoft.com/office/drawing/2014/main" id="{AB0827FE-FD16-694F-8EFB-5B80EB37EACC}"/>
              </a:ext>
            </a:extLst>
          </p:cNvPr>
          <p:cNvSpPr/>
          <p:nvPr/>
        </p:nvSpPr>
        <p:spPr bwMode="auto">
          <a:xfrm>
            <a:off x="5306450" y="4865227"/>
            <a:ext cx="819859" cy="295150"/>
          </a:xfrm>
          <a:prstGeom prst="mathNotEqual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4939387" cy="4648200"/>
          </a:xfrm>
        </p:spPr>
        <p:txBody>
          <a:bodyPr/>
          <a:lstStyle/>
          <a:p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TransE</a:t>
            </a:r>
            <a:br>
              <a:rPr lang="en-US" dirty="0"/>
            </a:br>
            <a:r>
              <a:rPr lang="en-US" dirty="0"/>
              <a:t>score(</a:t>
            </a:r>
            <a:r>
              <a:rPr lang="en-US" dirty="0" err="1"/>
              <a:t>h,r,t</a:t>
            </a:r>
            <a:r>
              <a:rPr lang="en-US" dirty="0"/>
              <a:t>) = -||</a:t>
            </a:r>
            <a:r>
              <a:rPr lang="en-US" b="1" dirty="0" err="1"/>
              <a:t>h</a:t>
            </a:r>
            <a:r>
              <a:rPr lang="en-US" dirty="0" err="1"/>
              <a:t>+</a:t>
            </a:r>
            <a:r>
              <a:rPr lang="en-US" b="1" dirty="0" err="1"/>
              <a:t>r</a:t>
            </a:r>
            <a:r>
              <a:rPr lang="en-US" dirty="0" err="1"/>
              <a:t>-</a:t>
            </a:r>
            <a:r>
              <a:rPr lang="en-US" b="1" dirty="0" err="1"/>
              <a:t>t</a:t>
            </a:r>
            <a:r>
              <a:rPr lang="en-US" dirty="0"/>
              <a:t>||</a:t>
            </a:r>
            <a:r>
              <a:rPr lang="en-US" baseline="-25000" dirty="0"/>
              <a:t>1/2</a:t>
            </a:r>
          </a:p>
          <a:p>
            <a:pPr lvl="1"/>
            <a:r>
              <a:rPr lang="en-US" dirty="0" err="1"/>
              <a:t>TransH</a:t>
            </a:r>
            <a:r>
              <a:rPr lang="en-US" dirty="0"/>
              <a:t>: project to relation-specific hyperplanes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B044-FA32-D04A-90C8-AF9C43E6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27" y="2413288"/>
            <a:ext cx="3602610" cy="27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697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139546" cy="4648200"/>
          </a:xfrm>
        </p:spPr>
        <p:txBody>
          <a:bodyPr/>
          <a:lstStyle/>
          <a:p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TransE</a:t>
            </a:r>
            <a:br>
              <a:rPr lang="en-US" dirty="0"/>
            </a:br>
            <a:r>
              <a:rPr lang="en-US" dirty="0"/>
              <a:t>score(</a:t>
            </a:r>
            <a:r>
              <a:rPr lang="en-US" dirty="0" err="1"/>
              <a:t>h,r,t</a:t>
            </a:r>
            <a:r>
              <a:rPr lang="en-US" dirty="0"/>
              <a:t>) = -||</a:t>
            </a:r>
            <a:r>
              <a:rPr lang="en-US" b="1" dirty="0" err="1"/>
              <a:t>h</a:t>
            </a:r>
            <a:r>
              <a:rPr lang="en-US" dirty="0" err="1"/>
              <a:t>+</a:t>
            </a:r>
            <a:r>
              <a:rPr lang="en-US" b="1" dirty="0" err="1"/>
              <a:t>r</a:t>
            </a:r>
            <a:r>
              <a:rPr lang="en-US" dirty="0" err="1"/>
              <a:t>-</a:t>
            </a:r>
            <a:r>
              <a:rPr lang="en-US" b="1" dirty="0" err="1"/>
              <a:t>t</a:t>
            </a:r>
            <a:r>
              <a:rPr lang="en-US" dirty="0"/>
              <a:t>||</a:t>
            </a:r>
            <a:r>
              <a:rPr lang="en-US" baseline="-25000" dirty="0"/>
              <a:t>1/2</a:t>
            </a:r>
          </a:p>
          <a:p>
            <a:pPr lvl="1"/>
            <a:r>
              <a:rPr lang="en-US" dirty="0" err="1"/>
              <a:t>TransH</a:t>
            </a:r>
            <a:r>
              <a:rPr lang="en-US" dirty="0"/>
              <a:t>: project to relation-specific hyperplanes</a:t>
            </a:r>
          </a:p>
          <a:p>
            <a:pPr lvl="1"/>
            <a:r>
              <a:rPr lang="en-US" dirty="0" err="1"/>
              <a:t>TransR</a:t>
            </a:r>
            <a:r>
              <a:rPr lang="en-US" dirty="0"/>
              <a:t>: translate to relation-specific space</a:t>
            </a:r>
          </a:p>
          <a:p>
            <a:pPr lvl="1"/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4340E-549F-F74A-B10E-21C375CF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040682"/>
            <a:ext cx="4591050" cy="22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2694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139546" cy="4648200"/>
          </a:xfrm>
        </p:spPr>
        <p:txBody>
          <a:bodyPr/>
          <a:lstStyle/>
          <a:p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TransE</a:t>
            </a:r>
            <a:br>
              <a:rPr lang="en-US" dirty="0"/>
            </a:br>
            <a:r>
              <a:rPr lang="en-US" dirty="0"/>
              <a:t>score(</a:t>
            </a:r>
            <a:r>
              <a:rPr lang="en-US" dirty="0" err="1"/>
              <a:t>h,r,t</a:t>
            </a:r>
            <a:r>
              <a:rPr lang="en-US" dirty="0"/>
              <a:t>) = -||</a:t>
            </a:r>
            <a:r>
              <a:rPr lang="en-US" b="1" dirty="0" err="1"/>
              <a:t>h</a:t>
            </a:r>
            <a:r>
              <a:rPr lang="en-US" dirty="0" err="1"/>
              <a:t>+</a:t>
            </a:r>
            <a:r>
              <a:rPr lang="en-US" b="1" dirty="0" err="1"/>
              <a:t>r</a:t>
            </a:r>
            <a:r>
              <a:rPr lang="en-US" dirty="0" err="1"/>
              <a:t>-</a:t>
            </a:r>
            <a:r>
              <a:rPr lang="en-US" b="1" dirty="0" err="1"/>
              <a:t>t</a:t>
            </a:r>
            <a:r>
              <a:rPr lang="en-US" dirty="0"/>
              <a:t>||</a:t>
            </a:r>
            <a:r>
              <a:rPr lang="en-US" baseline="-25000" dirty="0"/>
              <a:t>1/2</a:t>
            </a:r>
          </a:p>
          <a:p>
            <a:pPr lvl="1"/>
            <a:r>
              <a:rPr lang="en-US" dirty="0" err="1"/>
              <a:t>TransH</a:t>
            </a:r>
            <a:r>
              <a:rPr lang="en-US" dirty="0"/>
              <a:t>: project to relation-specific hyperplanes</a:t>
            </a:r>
          </a:p>
          <a:p>
            <a:pPr lvl="1"/>
            <a:r>
              <a:rPr lang="en-US" dirty="0" err="1"/>
              <a:t>TransR</a:t>
            </a:r>
            <a:r>
              <a:rPr lang="en-US" dirty="0"/>
              <a:t>: translate to relation-specific space</a:t>
            </a:r>
          </a:p>
          <a:p>
            <a:pPr lvl="1"/>
            <a:r>
              <a:rPr lang="en-US" dirty="0"/>
              <a:t>Many simplifications of </a:t>
            </a:r>
            <a:r>
              <a:rPr lang="en-US" dirty="0" err="1"/>
              <a:t>TransH</a:t>
            </a:r>
            <a:r>
              <a:rPr lang="en-US" dirty="0"/>
              <a:t> and </a:t>
            </a:r>
            <a:r>
              <a:rPr lang="en-US" dirty="0" err="1"/>
              <a:t>TransR</a:t>
            </a:r>
            <a:br>
              <a:rPr lang="en-US" dirty="0"/>
            </a:br>
            <a:r>
              <a:rPr lang="en-US" dirty="0" err="1"/>
              <a:t>STransE</a:t>
            </a:r>
            <a:r>
              <a:rPr lang="en-US" dirty="0"/>
              <a:t> is reported to be the best in</a:t>
            </a:r>
            <a:br>
              <a:rPr lang="en-US" dirty="0"/>
            </a:br>
            <a:r>
              <a:rPr lang="en-US" sz="2400" i="1" dirty="0" err="1"/>
              <a:t>Dat</a:t>
            </a:r>
            <a:r>
              <a:rPr lang="en-US" sz="2400" i="1" dirty="0"/>
              <a:t> Quoc Nguyen. An overview of embedding models of entities and relationships for knowledge base completion.</a:t>
            </a:r>
          </a:p>
          <a:p>
            <a:pPr lvl="1"/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7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Too many parameters!!</a:t>
            </a:r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36D69-021C-164E-A87A-A705AF18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56" y="3221099"/>
            <a:ext cx="5167447" cy="229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C1C11-B655-B949-BEF1-3B3FA78A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71" y="3151824"/>
            <a:ext cx="4045529" cy="21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br>
              <a:rPr lang="en-US" b="1" dirty="0"/>
            </a:br>
            <a:r>
              <a:rPr lang="en-US" dirty="0"/>
              <a:t>Simplify RESCAL by using a diagonal matrix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067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RESCAL                    </a:t>
            </a:r>
            <a:r>
              <a:rPr lang="en-US" dirty="0" err="1"/>
              <a:t>DistMult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18D804-C55B-C546-9AD2-FF046BB17F88}"/>
                  </a:ext>
                </a:extLst>
              </p:cNvPr>
              <p:cNvSpPr txBox="1"/>
              <p:nvPr/>
            </p:nvSpPr>
            <p:spPr>
              <a:xfrm>
                <a:off x="681354" y="1523876"/>
                <a:ext cx="3818892" cy="275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‘Merkel’: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=(1, 0)</a:t>
                </a:r>
                <a:r>
                  <a:rPr lang="en-US" baseline="30000" dirty="0"/>
                  <a:t>T</a:t>
                </a:r>
              </a:p>
              <a:p>
                <a:pPr algn="l"/>
                <a:r>
                  <a:rPr lang="en-US" dirty="0"/>
                  <a:t>‘Germany’:  t =(0, 1)</a:t>
                </a:r>
                <a:r>
                  <a:rPr lang="en-US" baseline="30000" dirty="0"/>
                  <a:t>T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‘</a:t>
                </a:r>
                <a:r>
                  <a:rPr lang="en-US" dirty="0" err="1"/>
                  <a:t>is_leader</a:t>
                </a:r>
                <a:r>
                  <a:rPr lang="en-US" dirty="0"/>
                  <a:t>’: 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algn="l"/>
                <a:r>
                  <a:rPr lang="en-US" i="1" dirty="0"/>
                  <a:t>score </a:t>
                </a:r>
                <a:r>
                  <a:rPr lang="en-US" dirty="0"/>
                  <a:t>(h, r, t) = </a:t>
                </a:r>
                <a:r>
                  <a:rPr lang="en-US" dirty="0" err="1"/>
                  <a:t>h</a:t>
                </a:r>
                <a:r>
                  <a:rPr lang="en-US" b="1" baseline="30000" dirty="0" err="1"/>
                  <a:t>⏉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dirty="0" err="1"/>
                  <a:t>t</a:t>
                </a:r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= ∑(</a:t>
                </a:r>
                <a:r>
                  <a:rPr lang="en-US" dirty="0" err="1"/>
                  <a:t>h⊗t</a:t>
                </a:r>
                <a:r>
                  <a:rPr lang="en-US" dirty="0"/>
                  <a:t>)⊙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baseline="-25000" dirty="0"/>
                  <a:t> </a:t>
                </a:r>
                <a:r>
                  <a:rPr lang="en-US" dirty="0"/>
                  <a:t>=1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18D804-C55B-C546-9AD2-FF046BB1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54" y="1523876"/>
                <a:ext cx="3818892" cy="2757422"/>
              </a:xfrm>
              <a:prstGeom prst="rect">
                <a:avLst/>
              </a:prstGeom>
              <a:blipFill>
                <a:blip r:embed="rId2"/>
                <a:stretch>
                  <a:fillRect l="-2658" t="-2304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FA5D8D-787D-7F4A-A4F0-2D52BA5EC06E}"/>
                  </a:ext>
                </a:extLst>
              </p:cNvPr>
              <p:cNvSpPr txBox="1"/>
              <p:nvPr/>
            </p:nvSpPr>
            <p:spPr>
              <a:xfrm>
                <a:off x="5160297" y="1521123"/>
                <a:ext cx="3780503" cy="26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‘Merkel’: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=(1, 0)</a:t>
                </a:r>
                <a:r>
                  <a:rPr lang="en-US" baseline="30000" dirty="0"/>
                  <a:t>T</a:t>
                </a:r>
              </a:p>
              <a:p>
                <a:pPr algn="l"/>
                <a:r>
                  <a:rPr lang="en-US" dirty="0"/>
                  <a:t>‘Germany’:  t =(1, 0)</a:t>
                </a:r>
                <a:r>
                  <a:rPr lang="en-US" baseline="30000" dirty="0"/>
                  <a:t>T</a:t>
                </a:r>
              </a:p>
              <a:p>
                <a:pPr algn="l"/>
                <a:endParaRPr lang="en-US" baseline="30000" dirty="0"/>
              </a:p>
              <a:p>
                <a:pPr algn="l"/>
                <a:r>
                  <a:rPr lang="en-US" dirty="0"/>
                  <a:t>‘</a:t>
                </a:r>
                <a:r>
                  <a:rPr lang="en-US" dirty="0" err="1"/>
                  <a:t>is_leader</a:t>
                </a:r>
                <a:r>
                  <a:rPr lang="en-US" dirty="0"/>
                  <a:t>’: 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algn="l"/>
                <a:r>
                  <a:rPr lang="en-US" i="1" dirty="0"/>
                  <a:t>score </a:t>
                </a:r>
                <a:r>
                  <a:rPr lang="en-US" dirty="0"/>
                  <a:t>(h, r, t) = </a:t>
                </a:r>
                <a:r>
                  <a:rPr lang="en-US" dirty="0" err="1"/>
                  <a:t>h</a:t>
                </a:r>
                <a:r>
                  <a:rPr lang="en-US" b="1" baseline="30000" dirty="0" err="1"/>
                  <a:t>⏉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dirty="0" err="1"/>
                  <a:t>t</a:t>
                </a:r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= ∑(</a:t>
                </a:r>
                <a:r>
                  <a:rPr lang="en-US" dirty="0" err="1"/>
                  <a:t>h⊙t</a:t>
                </a:r>
                <a:r>
                  <a:rPr lang="en-US" dirty="0"/>
                  <a:t>)⊙</a:t>
                </a:r>
                <a:r>
                  <a:rPr lang="en-US" dirty="0" err="1"/>
                  <a:t>diag</a:t>
                </a:r>
                <a:r>
                  <a:rPr lang="en-US" dirty="0"/>
                  <a:t>(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r</a:t>
                </a:r>
                <a:r>
                  <a:rPr lang="en-US" dirty="0"/>
                  <a:t>)=1</a:t>
                </a:r>
                <a:endParaRPr lang="en-US" baseline="-25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FA5D8D-787D-7F4A-A4F0-2D52BA5E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297" y="1521123"/>
                <a:ext cx="3780503" cy="2626681"/>
              </a:xfrm>
              <a:prstGeom prst="rect">
                <a:avLst/>
              </a:prstGeom>
              <a:blipFill>
                <a:blip r:embed="rId3"/>
                <a:stretch>
                  <a:fillRect l="-2676" t="-241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DCCEF7-92D9-944E-9F38-791EB317139B}"/>
              </a:ext>
            </a:extLst>
          </p:cNvPr>
          <p:cNvSpPr/>
          <p:nvPr/>
        </p:nvSpPr>
        <p:spPr bwMode="auto">
          <a:xfrm>
            <a:off x="7505701" y="1521123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A025E2-8058-6745-9DDD-4B5A3AE39C5A}"/>
              </a:ext>
            </a:extLst>
          </p:cNvPr>
          <p:cNvSpPr/>
          <p:nvPr/>
        </p:nvSpPr>
        <p:spPr bwMode="auto">
          <a:xfrm>
            <a:off x="7861301" y="1521122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72587E-DC36-5149-884F-C17E5DEC7BEC}"/>
              </a:ext>
            </a:extLst>
          </p:cNvPr>
          <p:cNvSpPr/>
          <p:nvPr/>
        </p:nvSpPr>
        <p:spPr bwMode="auto">
          <a:xfrm>
            <a:off x="7683501" y="2624552"/>
            <a:ext cx="241301" cy="338894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FF357A-6248-2448-BD14-75F7F96D3426}"/>
              </a:ext>
            </a:extLst>
          </p:cNvPr>
          <p:cNvSpPr/>
          <p:nvPr/>
        </p:nvSpPr>
        <p:spPr bwMode="auto">
          <a:xfrm>
            <a:off x="8216901" y="3058900"/>
            <a:ext cx="241299" cy="275393"/>
          </a:xfrm>
          <a:prstGeom prst="roundRect">
            <a:avLst/>
          </a:prstGeom>
          <a:noFill/>
          <a:ln w="3175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271EBE-BBB1-154A-91AF-6E7401E26EEA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7997827" y="2370381"/>
            <a:ext cx="339724" cy="68851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95C93D-5438-6249-824D-2721799A67C6}"/>
              </a:ext>
            </a:extLst>
          </p:cNvPr>
          <p:cNvCxnSpPr>
            <a:cxnSpLocks/>
          </p:cNvCxnSpPr>
          <p:nvPr/>
        </p:nvCxnSpPr>
        <p:spPr bwMode="auto">
          <a:xfrm>
            <a:off x="7610476" y="2370381"/>
            <a:ext cx="193675" cy="254171"/>
          </a:xfrm>
          <a:prstGeom prst="line">
            <a:avLst/>
          </a:prstGeom>
          <a:ln>
            <a:headEnd type="none" w="sm" len="sm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32BB133-5503-8844-B0B3-B871597D1976}"/>
              </a:ext>
            </a:extLst>
          </p:cNvPr>
          <p:cNvSpPr/>
          <p:nvPr/>
        </p:nvSpPr>
        <p:spPr bwMode="auto">
          <a:xfrm>
            <a:off x="3035300" y="1539126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A9C9E1-6108-354D-B3FE-6AF666E703CF}"/>
              </a:ext>
            </a:extLst>
          </p:cNvPr>
          <p:cNvSpPr/>
          <p:nvPr/>
        </p:nvSpPr>
        <p:spPr bwMode="auto">
          <a:xfrm>
            <a:off x="3381374" y="1539126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88417B9-9D86-3C4B-92B2-5E7CAC07662F}"/>
              </a:ext>
            </a:extLst>
          </p:cNvPr>
          <p:cNvSpPr/>
          <p:nvPr/>
        </p:nvSpPr>
        <p:spPr bwMode="auto">
          <a:xfrm rot="18869636">
            <a:off x="3217968" y="1521122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D7DBF66-9FDA-194C-B374-A2C7ED8466C7}"/>
              </a:ext>
            </a:extLst>
          </p:cNvPr>
          <p:cNvSpPr/>
          <p:nvPr/>
        </p:nvSpPr>
        <p:spPr bwMode="auto">
          <a:xfrm rot="1988150">
            <a:off x="3186112" y="1521121"/>
            <a:ext cx="177800" cy="841077"/>
          </a:xfrm>
          <a:prstGeom prst="roundRect">
            <a:avLst/>
          </a:prstGeom>
          <a:noFill/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F59CD87-CBD8-7748-9C40-72A5C6AB7B88}"/>
              </a:ext>
            </a:extLst>
          </p:cNvPr>
          <p:cNvSpPr/>
          <p:nvPr/>
        </p:nvSpPr>
        <p:spPr bwMode="auto">
          <a:xfrm>
            <a:off x="3209927" y="2733140"/>
            <a:ext cx="241301" cy="338894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47584-A203-BE47-AA8A-E61BBA87427C}"/>
              </a:ext>
            </a:extLst>
          </p:cNvPr>
          <p:cNvSpPr/>
          <p:nvPr/>
        </p:nvSpPr>
        <p:spPr bwMode="auto">
          <a:xfrm>
            <a:off x="3669153" y="2733140"/>
            <a:ext cx="241301" cy="338894"/>
          </a:xfrm>
          <a:prstGeom prst="roundRect">
            <a:avLst/>
          </a:prstGeom>
          <a:noFill/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5E23B4-C82B-5640-AAFB-69011D057C6E}"/>
              </a:ext>
            </a:extLst>
          </p:cNvPr>
          <p:cNvSpPr/>
          <p:nvPr/>
        </p:nvSpPr>
        <p:spPr bwMode="auto">
          <a:xfrm>
            <a:off x="3211952" y="3123876"/>
            <a:ext cx="241301" cy="338894"/>
          </a:xfrm>
          <a:prstGeom prst="round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A591C92-F98E-304C-99CE-62241049B45D}"/>
              </a:ext>
            </a:extLst>
          </p:cNvPr>
          <p:cNvSpPr/>
          <p:nvPr/>
        </p:nvSpPr>
        <p:spPr bwMode="auto">
          <a:xfrm>
            <a:off x="3696407" y="3123876"/>
            <a:ext cx="241301" cy="338894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3E49E1-A19A-BD46-B2F4-3132F9CF89BA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3124200" y="2380203"/>
            <a:ext cx="206378" cy="35293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57053A-1838-6347-9DAF-0C8106176EDC}"/>
              </a:ext>
            </a:extLst>
          </p:cNvPr>
          <p:cNvCxnSpPr>
            <a:cxnSpLocks/>
            <a:stCxn id="22" idx="2"/>
            <a:endCxn id="29" idx="3"/>
          </p:cNvCxnSpPr>
          <p:nvPr/>
        </p:nvCxnSpPr>
        <p:spPr bwMode="auto">
          <a:xfrm flipH="1">
            <a:off x="3453253" y="2236388"/>
            <a:ext cx="153595" cy="105693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2836B2-ED3C-CE4C-92D3-106A1F7315B4}"/>
              </a:ext>
            </a:extLst>
          </p:cNvPr>
          <p:cNvCxnSpPr>
            <a:cxnSpLocks/>
            <a:stCxn id="21" idx="2"/>
            <a:endCxn id="31" idx="1"/>
          </p:cNvCxnSpPr>
          <p:nvPr/>
        </p:nvCxnSpPr>
        <p:spPr bwMode="auto">
          <a:xfrm>
            <a:off x="3470274" y="2380203"/>
            <a:ext cx="226133" cy="9131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95AC1A-BC0B-7745-BB67-A23F054B6EE3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 bwMode="auto">
          <a:xfrm>
            <a:off x="3045135" y="2293809"/>
            <a:ext cx="624018" cy="6087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667156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br>
              <a:rPr lang="en-US" b="1" dirty="0"/>
            </a:br>
            <a:r>
              <a:rPr lang="en-US" dirty="0"/>
              <a:t>Simplify RESCAL by using a diagonal matrix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Cannot deal with asymmetric relations!!</a:t>
            </a:r>
            <a:endParaRPr lang="en-US" dirty="0"/>
          </a:p>
          <a:p>
            <a:pPr marL="457200" lvl="1" indent="0">
              <a:buNone/>
            </a:pP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#1’’:</a:t>
            </a:r>
          </a:p>
          <a:p>
            <a:pPr lvl="1"/>
            <a:r>
              <a:rPr lang="en-US" dirty="0"/>
              <a:t>Given subject – verb – object facts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1700" y="38354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40259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5238" y="5803900"/>
            <a:ext cx="1074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882" y="4584700"/>
            <a:ext cx="12411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14" name="TextBox 13"/>
          <p:cNvSpPr txBox="1"/>
          <p:nvPr/>
        </p:nvSpPr>
        <p:spPr>
          <a:xfrm rot="19049385">
            <a:off x="609083" y="3759200"/>
            <a:ext cx="846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7161" y="3894666"/>
            <a:ext cx="4550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MANY </a:t>
            </a:r>
            <a:r>
              <a:rPr lang="en-US" sz="3600" dirty="0"/>
              <a:t>more settings,</a:t>
            </a:r>
          </a:p>
          <a:p>
            <a:pPr algn="just"/>
            <a:r>
              <a:rPr lang="en-US" sz="3600" dirty="0"/>
              <a:t>with &gt;2 ‘modes’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C7F08-387E-8847-9A27-BAB155DB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D21D2A2-D561-B14F-9C93-8CFB10C2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5CCA-7FF7-5A47-87A3-D4D47BB4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427561579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br>
              <a:rPr lang="en-US" b="1" dirty="0"/>
            </a:br>
            <a:r>
              <a:rPr lang="en-US" dirty="0"/>
              <a:t>Simplify RESCAL by using a diagonal matrix</a:t>
            </a:r>
          </a:p>
          <a:p>
            <a:pPr lvl="1"/>
            <a:r>
              <a:rPr lang="en-US" dirty="0" err="1"/>
              <a:t>ComplEx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Re(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Extend </a:t>
            </a:r>
            <a:r>
              <a:rPr lang="en-US" dirty="0" err="1"/>
              <a:t>DistMult</a:t>
            </a:r>
            <a:r>
              <a:rPr lang="en-US" dirty="0"/>
              <a:t> by introducing complex value embedding, so can handle asymmetric relations</a:t>
            </a:r>
            <a:br>
              <a:rPr lang="en-US" b="1" dirty="0"/>
            </a:br>
            <a:endParaRPr lang="en-US" dirty="0"/>
          </a:p>
          <a:p>
            <a:pPr marL="457200" lvl="1" indent="0">
              <a:buNone/>
            </a:pP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C04F4-858F-2844-A4DC-08E7C50FA0F3}"/>
              </a:ext>
            </a:extLst>
          </p:cNvPr>
          <p:cNvSpPr txBox="1"/>
          <p:nvPr/>
        </p:nvSpPr>
        <p:spPr>
          <a:xfrm>
            <a:off x="6825094" y="3154764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24687539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CA9-84D5-7840-A18A-C05894EC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A70BA-B12A-8A4C-BD6E-8820A1C8E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500" y="1435100"/>
                <a:ext cx="7772400" cy="464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⊙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EA70BA-B12A-8A4C-BD6E-8820A1C8E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1435100"/>
                <a:ext cx="7772400" cy="4648200"/>
              </a:xfrm>
              <a:blipFill>
                <a:blip r:embed="rId2"/>
                <a:stretch>
                  <a:fillRect l="-1305" b="-6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4B64-84C6-F140-9790-A5C4DB53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C21E-BE54-0043-88F7-B8A69BA0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8990-E8E5-CF42-B581-C5BC300C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042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6FD2-932F-0B40-9BAB-2CB676F8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82E0C-B529-4B4A-9F91-30D0DD5DA3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⊙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ba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82E0C-B529-4B4A-9F91-30D0DD5DA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0388-AB97-FA42-A4D8-D50666E6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0D51-1F41-0F47-871E-5C5EB86C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A7880-417A-2D4A-A015-CA275120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C9923E-480E-4548-8E2C-0178A5DE03F3}"/>
              </a:ext>
            </a:extLst>
          </p:cNvPr>
          <p:cNvCxnSpPr/>
          <p:nvPr/>
        </p:nvCxnSpPr>
        <p:spPr bwMode="auto">
          <a:xfrm>
            <a:off x="5562600" y="3035300"/>
            <a:ext cx="7366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3FB139-B424-BC4F-B674-FBF2791F10A2}"/>
              </a:ext>
            </a:extLst>
          </p:cNvPr>
          <p:cNvCxnSpPr/>
          <p:nvPr/>
        </p:nvCxnSpPr>
        <p:spPr bwMode="auto">
          <a:xfrm>
            <a:off x="3022600" y="3530600"/>
            <a:ext cx="7366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0242C1-9562-AF45-87DA-2062AE7795CB}"/>
              </a:ext>
            </a:extLst>
          </p:cNvPr>
          <p:cNvCxnSpPr/>
          <p:nvPr/>
        </p:nvCxnSpPr>
        <p:spPr bwMode="auto">
          <a:xfrm>
            <a:off x="4343400" y="4064000"/>
            <a:ext cx="7366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4FDF035-8733-9749-8B8A-16E341E6F993}"/>
              </a:ext>
            </a:extLst>
          </p:cNvPr>
          <p:cNvSpPr/>
          <p:nvPr/>
        </p:nvSpPr>
        <p:spPr bwMode="auto">
          <a:xfrm>
            <a:off x="6762750" y="3181348"/>
            <a:ext cx="469900" cy="266700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48EE9-29A1-2D41-A6FD-81A549282E15}"/>
              </a:ext>
            </a:extLst>
          </p:cNvPr>
          <p:cNvSpPr txBox="1"/>
          <p:nvPr/>
        </p:nvSpPr>
        <p:spPr>
          <a:xfrm>
            <a:off x="7505700" y="2058828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DistMult</a:t>
            </a:r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884D822-2707-0347-97FE-1C7C986809FC}"/>
              </a:ext>
            </a:extLst>
          </p:cNvPr>
          <p:cNvSpPr/>
          <p:nvPr/>
        </p:nvSpPr>
        <p:spPr bwMode="auto">
          <a:xfrm>
            <a:off x="6553200" y="2673348"/>
            <a:ext cx="101600" cy="1282700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27123-15A2-6E44-899C-BB6FCDE2696A}"/>
              </a:ext>
            </a:extLst>
          </p:cNvPr>
          <p:cNvSpPr txBox="1"/>
          <p:nvPr/>
        </p:nvSpPr>
        <p:spPr>
          <a:xfrm>
            <a:off x="7274066" y="3038157"/>
            <a:ext cx="1851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Asymmetry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19454F8-ECD0-4E48-9809-DEE3D43B8BAE}"/>
              </a:ext>
            </a:extLst>
          </p:cNvPr>
          <p:cNvSpPr/>
          <p:nvPr/>
        </p:nvSpPr>
        <p:spPr bwMode="auto">
          <a:xfrm>
            <a:off x="6762750" y="2181224"/>
            <a:ext cx="469900" cy="266700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159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ComplEx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Re(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ConvE</a:t>
            </a:r>
            <a:r>
              <a:rPr lang="en-US" dirty="0"/>
              <a:t>: Use convolutional NN to reduce paras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C04F4-858F-2844-A4DC-08E7C50FA0F3}"/>
              </a:ext>
            </a:extLst>
          </p:cNvPr>
          <p:cNvSpPr txBox="1"/>
          <p:nvPr/>
        </p:nvSpPr>
        <p:spPr>
          <a:xfrm>
            <a:off x="6825094" y="2739124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3AC78-E343-8740-B416-8C6650F9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35" y="4017818"/>
            <a:ext cx="7071238" cy="21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998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ComplEx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Re(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ConvE</a:t>
            </a:r>
            <a:r>
              <a:rPr lang="en-US" dirty="0"/>
              <a:t>: Use convolutional NN to reduce paras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C04F4-858F-2844-A4DC-08E7C50FA0F3}"/>
              </a:ext>
            </a:extLst>
          </p:cNvPr>
          <p:cNvSpPr txBox="1"/>
          <p:nvPr/>
        </p:nvSpPr>
        <p:spPr>
          <a:xfrm>
            <a:off x="6825094" y="2739124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3AC78-E343-8740-B416-8C6650F9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35" y="4017818"/>
            <a:ext cx="7071238" cy="2154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837CC5-0005-6F4C-AA8E-FA5D94031BB5}"/>
              </a:ext>
            </a:extLst>
          </p:cNvPr>
          <p:cNvSpPr txBox="1"/>
          <p:nvPr/>
        </p:nvSpPr>
        <p:spPr>
          <a:xfrm rot="20693058">
            <a:off x="49637" y="2824005"/>
            <a:ext cx="9148658" cy="286232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</a:rPr>
              <a:t>ComplEx</a:t>
            </a:r>
            <a:r>
              <a:rPr lang="en-US" sz="5400" b="1" dirty="0">
                <a:solidFill>
                  <a:schemeClr val="bg1"/>
                </a:solidFill>
              </a:rPr>
              <a:t> and </a:t>
            </a:r>
            <a:r>
              <a:rPr lang="en-US" sz="5400" b="1" dirty="0" err="1">
                <a:solidFill>
                  <a:schemeClr val="bg1"/>
                </a:solidFill>
              </a:rPr>
              <a:t>ConvE</a:t>
            </a:r>
            <a:r>
              <a:rPr lang="en-US" sz="5400" b="1" dirty="0">
                <a:solidFill>
                  <a:schemeClr val="bg1"/>
                </a:solidFill>
              </a:rPr>
              <a:t> have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state-of-the-art results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Reduce parameters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Certain flexibility</a:t>
            </a:r>
          </a:p>
        </p:txBody>
      </p:sp>
    </p:spTree>
    <p:extLst>
      <p:ext uri="{BB962C8B-B14F-4D97-AF65-F5344CB8AC3E}">
        <p14:creationId xmlns:p14="http://schemas.microsoft.com/office/powerpoint/2010/main" val="403362219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Triple Scoring - Multiply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876310" cy="4648200"/>
          </a:xfrm>
        </p:spPr>
        <p:txBody>
          <a:bodyPr/>
          <a:lstStyle/>
          <a:p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RESCAL: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b="1" dirty="0" err="1"/>
              <a:t>W</a:t>
            </a:r>
            <a:r>
              <a:rPr lang="en-US" baseline="-25000" dirty="0" err="1"/>
              <a:t>r</a:t>
            </a:r>
            <a:r>
              <a:rPr lang="en-US" b="1" dirty="0" err="1"/>
              <a:t>t</a:t>
            </a:r>
            <a:endParaRPr lang="en-US" b="1" dirty="0"/>
          </a:p>
          <a:p>
            <a:pPr lvl="1"/>
            <a:r>
              <a:rPr lang="en-US" dirty="0" err="1"/>
              <a:t>DistMult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endParaRPr lang="en-US" dirty="0"/>
          </a:p>
          <a:p>
            <a:pPr lvl="1"/>
            <a:r>
              <a:rPr lang="en-US" dirty="0" err="1"/>
              <a:t>ComplEx</a:t>
            </a:r>
            <a:r>
              <a:rPr lang="en-US" dirty="0"/>
              <a:t>: score(</a:t>
            </a:r>
            <a:r>
              <a:rPr lang="en-US" dirty="0" err="1"/>
              <a:t>h,r,t</a:t>
            </a:r>
            <a:r>
              <a:rPr lang="en-US" dirty="0"/>
              <a:t>) = Re(</a:t>
            </a:r>
            <a:r>
              <a:rPr lang="en-US" b="1" dirty="0" err="1"/>
              <a:t>h</a:t>
            </a:r>
            <a:r>
              <a:rPr lang="en-US" b="1" baseline="30000" dirty="0" err="1"/>
              <a:t>⏉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  <a:r>
              <a:rPr lang="en-US" b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ConvE</a:t>
            </a:r>
            <a:r>
              <a:rPr lang="en-US" dirty="0"/>
              <a:t>: Use convolutional NN to reduce paras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C04F4-858F-2844-A4DC-08E7C50FA0F3}"/>
              </a:ext>
            </a:extLst>
          </p:cNvPr>
          <p:cNvSpPr txBox="1"/>
          <p:nvPr/>
        </p:nvSpPr>
        <p:spPr>
          <a:xfrm>
            <a:off x="6825094" y="2739124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63AC78-E343-8740-B416-8C6650F9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35" y="4017818"/>
            <a:ext cx="7071238" cy="2154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837CC5-0005-6F4C-AA8E-FA5D94031BB5}"/>
              </a:ext>
            </a:extLst>
          </p:cNvPr>
          <p:cNvSpPr txBox="1"/>
          <p:nvPr/>
        </p:nvSpPr>
        <p:spPr>
          <a:xfrm rot="20693058">
            <a:off x="115919" y="3269766"/>
            <a:ext cx="9016071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bg1"/>
                </a:solidFill>
              </a:rPr>
              <a:t>DistMult</a:t>
            </a:r>
            <a:r>
              <a:rPr lang="en-US" sz="5400" b="1" dirty="0">
                <a:solidFill>
                  <a:schemeClr val="bg1"/>
                </a:solidFill>
              </a:rPr>
              <a:t> is light-weight, and good in practice.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3557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391401" cy="4648200"/>
          </a:xfrm>
        </p:spPr>
        <p:txBody>
          <a:bodyPr/>
          <a:lstStyle/>
          <a:p>
            <a:r>
              <a:rPr lang="en-US" dirty="0"/>
              <a:t>Closed world assumption: square loss</a:t>
            </a: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/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blipFill>
                <a:blip r:embed="rId3"/>
                <a:stretch>
                  <a:fillRect l="-5450" t="-145570" b="-19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32095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391401" cy="4648200"/>
          </a:xfrm>
        </p:spPr>
        <p:txBody>
          <a:bodyPr/>
          <a:lstStyle/>
          <a:p>
            <a:r>
              <a:rPr lang="en-US" dirty="0"/>
              <a:t>Closed world assumption: square loss</a:t>
            </a: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Open world assumption: triplet loss</a:t>
            </a:r>
          </a:p>
          <a:p>
            <a:pPr marL="0" indent="0">
              <a:buNone/>
            </a:pPr>
            <a:b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/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blipFill>
                <a:blip r:embed="rId4"/>
                <a:stretch>
                  <a:fillRect l="-5450" t="-145570" b="-19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/>
              <p:nvPr/>
            </p:nvSpPr>
            <p:spPr>
              <a:xfrm>
                <a:off x="1278181" y="4001130"/>
                <a:ext cx="6587637" cy="970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81" y="4001130"/>
                <a:ext cx="6587637" cy="970779"/>
              </a:xfrm>
              <a:prstGeom prst="rect">
                <a:avLst/>
              </a:prstGeom>
              <a:blipFill>
                <a:blip r:embed="rId5"/>
                <a:stretch>
                  <a:fillRect l="-9441" t="-149351" r="-385" b="-20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1937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391401" cy="4648200"/>
          </a:xfrm>
        </p:spPr>
        <p:txBody>
          <a:bodyPr/>
          <a:lstStyle/>
          <a:p>
            <a:r>
              <a:rPr lang="en-US" dirty="0"/>
              <a:t>Closed world assumption: square loss</a:t>
            </a: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Open world assumption: triplet loss</a:t>
            </a:r>
            <a:b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/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D8D976-123C-C84E-889A-D066462A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27" y="2140527"/>
                <a:ext cx="4644733" cy="1001621"/>
              </a:xfrm>
              <a:prstGeom prst="rect">
                <a:avLst/>
              </a:prstGeom>
              <a:blipFill>
                <a:blip r:embed="rId4"/>
                <a:stretch>
                  <a:fillRect l="-5450" t="-145570" b="-19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/>
              <p:nvPr/>
            </p:nvSpPr>
            <p:spPr>
              <a:xfrm>
                <a:off x="1278181" y="4001130"/>
                <a:ext cx="6587637" cy="970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56CA3-1E1A-774E-9E56-B818F863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81" y="4001130"/>
                <a:ext cx="6587637" cy="970779"/>
              </a:xfrm>
              <a:prstGeom prst="rect">
                <a:avLst/>
              </a:prstGeom>
              <a:blipFill>
                <a:blip r:embed="rId5"/>
                <a:stretch>
                  <a:fillRect l="-9441" t="-149351" r="-385" b="-20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C97A0C-1406-164F-A35A-FCC65E813DF5}"/>
              </a:ext>
            </a:extLst>
          </p:cNvPr>
          <p:cNvSpPr txBox="1"/>
          <p:nvPr/>
        </p:nvSpPr>
        <p:spPr>
          <a:xfrm rot="20693058">
            <a:off x="1039933" y="4047228"/>
            <a:ext cx="7064131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OWA works best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489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7391401" cy="4648200"/>
          </a:xfrm>
        </p:spPr>
        <p:txBody>
          <a:bodyPr/>
          <a:lstStyle/>
          <a:p>
            <a:r>
              <a:rPr lang="en-US" dirty="0"/>
              <a:t>Learn embeddings from IMDb data and identify </a:t>
            </a:r>
            <a:r>
              <a:rPr lang="en-US" dirty="0" err="1"/>
              <a:t>WikiData</a:t>
            </a:r>
            <a:r>
              <a:rPr lang="en-US" dirty="0"/>
              <a:t> errors, using </a:t>
            </a:r>
            <a:r>
              <a:rPr lang="en-US" dirty="0" err="1"/>
              <a:t>DistMult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827226-677E-514B-A743-E580BAEB1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68571"/>
              </p:ext>
            </p:extLst>
          </p:nvPr>
        </p:nvGraphicFramePr>
        <p:xfrm>
          <a:off x="176981" y="2605893"/>
          <a:ext cx="8790037" cy="340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819">
                  <a:extLst>
                    <a:ext uri="{9D8B030D-6E8A-4147-A177-3AD203B41FA5}">
                      <a16:colId xmlns:a16="http://schemas.microsoft.com/office/drawing/2014/main" val="2012827984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663876473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684306457"/>
                    </a:ext>
                  </a:extLst>
                </a:gridCol>
                <a:gridCol w="2264545">
                  <a:extLst>
                    <a:ext uri="{9D8B030D-6E8A-4147-A177-3AD203B41FA5}">
                      <a16:colId xmlns:a16="http://schemas.microsoft.com/office/drawing/2014/main" val="1948085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8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Moises Padilla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writtenBy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César </a:t>
                      </a:r>
                      <a:r>
                        <a:rPr lang="en-US" dirty="0" err="1"/>
                        <a:t>Ámigo</a:t>
                      </a:r>
                      <a:r>
                        <a:rPr lang="en-US" dirty="0"/>
                        <a:t> Aguilar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Linkage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2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Bajrangi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Bhaijaan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writtenBy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Yo</a:t>
                      </a:r>
                      <a:r>
                        <a:rPr lang="en-US" dirty="0"/>
                        <a:t> Honey Singh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Wrong relationship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9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Piste</a:t>
                      </a:r>
                      <a:r>
                        <a:rPr lang="en-US" dirty="0"/>
                        <a:t> noire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writtenBy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Jalil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Naciri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Wrong relationship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44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Enter the Ninja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musicComposedBy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Michael Lewis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Linkage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4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Secret Life of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musicComposedBy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 Hartley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Cannot confirm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7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65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884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#1’’’:</a:t>
            </a:r>
          </a:p>
          <a:p>
            <a:pPr lvl="1"/>
            <a:r>
              <a:rPr lang="en-US" dirty="0"/>
              <a:t>Given &lt;triplets&gt;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1700" y="38354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40259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0362" y="5803900"/>
            <a:ext cx="1204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362" y="4584700"/>
            <a:ext cx="1204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mode1</a:t>
            </a:r>
          </a:p>
        </p:txBody>
      </p:sp>
      <p:sp>
        <p:nvSpPr>
          <p:cNvPr id="14" name="TextBox 13"/>
          <p:cNvSpPr txBox="1"/>
          <p:nvPr/>
        </p:nvSpPr>
        <p:spPr>
          <a:xfrm rot="19049385">
            <a:off x="430062" y="3759200"/>
            <a:ext cx="1204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7161" y="3894666"/>
            <a:ext cx="45506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chemeClr val="tx2"/>
                </a:solidFill>
              </a:rPr>
              <a:t>MANY </a:t>
            </a:r>
            <a:r>
              <a:rPr lang="en-US" sz="3600" dirty="0"/>
              <a:t>more settings,</a:t>
            </a:r>
          </a:p>
          <a:p>
            <a:pPr algn="just"/>
            <a:r>
              <a:rPr lang="en-US" sz="3600" dirty="0"/>
              <a:t>with &gt;2 ‘modes’</a:t>
            </a:r>
          </a:p>
          <a:p>
            <a:pPr algn="just"/>
            <a:r>
              <a:rPr lang="en-US" sz="3600" dirty="0"/>
              <a:t>(and 4, 5, etc modes)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30F1A-0D22-C849-B15F-167AFF0D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95C25-9FCB-644F-8AD8-A0455B69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B169B-663A-1646-91FF-7B5C633D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89692636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Graph Embedding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Tensor Embedding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Knowledge Graph Embedding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441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r>
              <a:rPr lang="en-US" dirty="0"/>
              <a:t>S1. Two potential relationships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r>
              <a:rPr lang="en-US" dirty="0"/>
              <a:t>S2. Two loss function options</a:t>
            </a:r>
          </a:p>
          <a:p>
            <a:pPr lvl="1"/>
            <a:r>
              <a:rPr lang="en-US" dirty="0"/>
              <a:t>Closed-world assumption</a:t>
            </a:r>
          </a:p>
          <a:p>
            <a:pPr lvl="1"/>
            <a:r>
              <a:rPr lang="en-US" dirty="0"/>
              <a:t>Open-world assumption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415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  <a:noFill/>
        </p:spPr>
        <p:txBody>
          <a:bodyPr/>
          <a:lstStyle/>
          <a:p>
            <a:r>
              <a:rPr lang="en-US" dirty="0"/>
              <a:t>S1. Two potential relationships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r>
              <a:rPr lang="en-US" dirty="0"/>
              <a:t>S2. Two loss function options</a:t>
            </a:r>
          </a:p>
          <a:p>
            <a:pPr lvl="1"/>
            <a:r>
              <a:rPr lang="en-US" dirty="0"/>
              <a:t>Closed-world assumption</a:t>
            </a:r>
          </a:p>
          <a:p>
            <a:pPr lvl="1"/>
            <a:r>
              <a:rPr lang="en-US" dirty="0"/>
              <a:t>Open-world assumption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EECE8-07D3-624B-9E5C-DDB5347AEFE2}"/>
              </a:ext>
            </a:extLst>
          </p:cNvPr>
          <p:cNvSpPr txBox="1"/>
          <p:nvPr/>
        </p:nvSpPr>
        <p:spPr>
          <a:xfrm rot="20693058">
            <a:off x="819078" y="3239504"/>
            <a:ext cx="7609776" cy="203132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State-of-the-art results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Multiplication model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Open-world assumption</a:t>
            </a:r>
          </a:p>
        </p:txBody>
      </p:sp>
    </p:spTree>
    <p:extLst>
      <p:ext uri="{BB962C8B-B14F-4D97-AF65-F5344CB8AC3E}">
        <p14:creationId xmlns:p14="http://schemas.microsoft.com/office/powerpoint/2010/main" val="1548346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P2.2 - Problem: embedding?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Map entities, and predicates, to low-dim space(s)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01FCC7-D510-E142-A0E4-51707444B4A0}"/>
              </a:ext>
            </a:extLst>
          </p:cNvPr>
          <p:cNvSpPr txBox="1"/>
          <p:nvPr/>
        </p:nvSpPr>
        <p:spPr>
          <a:xfrm rot="5400000">
            <a:off x="2769177" y="491835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C08B8-A0B0-3C40-B154-86A213EEDC89}"/>
              </a:ext>
            </a:extLst>
          </p:cNvPr>
          <p:cNvGrpSpPr/>
          <p:nvPr/>
        </p:nvGrpSpPr>
        <p:grpSpPr>
          <a:xfrm>
            <a:off x="518681" y="1956254"/>
            <a:ext cx="6880547" cy="4215946"/>
            <a:chOff x="518681" y="1956254"/>
            <a:chExt cx="6880547" cy="42159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2743109" y="2213799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5960807" y="3429428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624514" y="4173763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1995250" y="3269260"/>
              <a:ext cx="72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393935" y="211744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699449" y="577209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1DF798-2E4A-CA4A-8AE1-B73A0F8D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D88B56-0A59-114D-AF7B-32DD1E3A5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6721B9-E493-3549-AC36-5B7089D90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89A14F9-A9A7-734C-B778-96395A3D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3927D8B-CEE8-D745-B317-7C8EC23A6A0B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48D8C7E-71B5-3F45-BBC9-F952CFC6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569DB23-F30E-4E44-ACB8-9A416A3A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CAE047B-776B-1D40-8B96-39AD35EC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D38565-67A8-B84E-A876-84B3F83EDD91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CACBCDB-9358-8540-B789-4E3D8C5B96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DF894A7-FF40-954B-A376-9D2286EA6E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68CFAD-F28E-214F-8134-BBACC488F461}"/>
                </a:ext>
              </a:extLst>
            </p:cNvPr>
            <p:cNvSpPr txBox="1"/>
            <p:nvPr/>
          </p:nvSpPr>
          <p:spPr>
            <a:xfrm>
              <a:off x="1485822" y="4956398"/>
              <a:ext cx="1034257" cy="400110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161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7451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2} = \M{V}\Mz{G}{2}(\M{W} \Kron \M{U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36"/>
  <p:tag name="PICTUREFILESIZE" val="21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3} = \M{W}\Mz{G}{3}(\M{V} \Kron \M{U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36"/>
  <p:tag name="PICTUREFILESIZE" val="213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Vz{X} = (\M{W}\Kron\M{V}\Kron\M{U})\Vz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96"/>
  <p:tag name="PICTUREFILESIZE" val="252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1} = \M{U} \, \M{\Lambda} \, (\M{W} \Khat \M{V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187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2} = \M{V} \, \M{\Lambda} \, (\M{W} \Khat \M{U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184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3} = \M{W} \, \M{\Lambda} \, (\M{V} \Khat \M{U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186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Vz{X} = (\M{W} \Khat \M{V} \Khat \M{U}) \, 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46"/>
  <p:tag name="PICTUREFILESIZE" val="202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box{Let } \M{\Lambda} = {\rm diag}({\lambda})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27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sum_{r} \VE{\lambda}{r} \; \MC{U}{r} \circ \MC{V}{r} \circ \MC{W}{r}\\&#13;&#10;&amp; \equiv \TOp{\V{\lambda}}{\M{U}, \M{V}, \M{W}}&#13;&#10;\end{split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211"/>
  <p:tag name="PICTUREFILESIZE" val="307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T{G} \Xn{1} \M{U} \Xn{2} \M{V} \Xn{3} \M{W}\\&#13;&#10;&amp; = \sum_{r} \sum_{s} \sum_{t} \TE{G}{rst} \; \MC{U}{r} \circ \MC{V}{s} \circ \MC{W}{t}\\&#13;&#10;&amp; \equiv \TOp{\T{G}}{\M{U}, \M{V}, \M{W}}&#13;&#10;\end{split}&#13;&#10;\end{displaymath}&#13;&#10;\end{document}&#13;&#10;"/>
  <p:tag name="FILENAME" val="txp_fig"/>
  <p:tag name="FORMAT" val="png16m"/>
  <p:tag name="RES" val="1200"/>
  <p:tag name="BLEND" val="0"/>
  <p:tag name="TRANSPARENT" val="1"/>
  <p:tag name="TBUG" val="0"/>
  <p:tag name="ALLOWFS" val="0"/>
  <p:tag name="MAGNIFICATION" val="938"/>
  <p:tag name="ORIGWIDTH" val="278"/>
  <p:tag name="PICTUREFILESIZE" val="600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1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1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T{G} \Xn{1} \M{U} \Xn{2} \M{V} \Xn{3} \M{W}\\&#13;&#10;&amp; = \sum_{r} \sum_{s} \sum_{t} \TE{G}{rst} \; \MC{U}{r} \circ \MC{V}{s} \circ \MC{W}{t}\\&#13;&#10;&amp; \equiv \TOp{\T{G}}{\M{U}, \M{V}, \M{W}}&#13;&#10;\end{split}&#13;&#10;\end{displaymath}&#13;&#10;\end{document}&#13;&#10;"/>
  <p:tag name="FILENAME" val="txp_fig"/>
  <p:tag name="FORMAT" val="png16m"/>
  <p:tag name="RES" val="1200"/>
  <p:tag name="BLEND" val="0"/>
  <p:tag name="TRANSPARENT" val="1"/>
  <p:tag name="TBUG" val="0"/>
  <p:tag name="ALLOWFS" val="0"/>
  <p:tag name="MAGNIFICATION" val="938"/>
  <p:tag name="ORIGWIDTH" val="278"/>
  <p:tag name="PICTUREFILESIZE" val="600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sum_{r} \VE{\lambda}{r} \; \MC{U}{r} \circ \MC{V}{r} \circ \MC{W}{r}\\&#13;&#10;&amp; \equiv \TOp{\V{\lambda}}{\M{U}, \M{V}, \M{W}}&#13;&#10;\end{split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211"/>
  <p:tag name="PICTUREFILESIZE" val="307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2,0.2,0.6}&#13;&#10;\input{input-packages}&#13;&#10;\input{input-definitions}&#13;&#10;\begin{document}&#13;&#10;\begin{displaymath}&#13;&#10;\Mz{X}{1} = \M{U}\Mz{G}{1}(\M{W} \Kron \M{V})\Tra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36"/>
  <p:tag name="PICTUREFILESIZE" val="21467"/>
</p:tagLst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14015</TotalTime>
  <Words>2613</Words>
  <Application>Microsoft Macintosh PowerPoint</Application>
  <PresentationFormat>On-screen Show (4:3)</PresentationFormat>
  <Paragraphs>910</Paragraphs>
  <Slides>72</Slides>
  <Notes>16</Notes>
  <HiddenSlides>12</HiddenSlides>
  <MMClips>0</MMClips>
  <ScaleCrop>false</ScaleCrop>
  <HeadingPairs>
    <vt:vector size="10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  <vt:variant>
        <vt:lpstr>Custom Shows</vt:lpstr>
      </vt:variant>
      <vt:variant>
        <vt:i4>1</vt:i4>
      </vt:variant>
    </vt:vector>
  </HeadingPairs>
  <TitlesOfParts>
    <vt:vector size="89" baseType="lpstr">
      <vt:lpstr>cmmi10</vt:lpstr>
      <vt:lpstr>cmsy10</vt:lpstr>
      <vt:lpstr>French Script MT</vt:lpstr>
      <vt:lpstr>Magneto</vt:lpstr>
      <vt:lpstr>ＭＳ Ｐゴシック</vt:lpstr>
      <vt:lpstr>Apple Chancery</vt:lpstr>
      <vt:lpstr>Arial</vt:lpstr>
      <vt:lpstr>Cambria Math</vt:lpstr>
      <vt:lpstr>Comic Sans MS</vt:lpstr>
      <vt:lpstr>Courier New</vt:lpstr>
      <vt:lpstr>Symbol</vt:lpstr>
      <vt:lpstr>Times New Roman</vt:lpstr>
      <vt:lpstr>Wingdings</vt:lpstr>
      <vt:lpstr>template</vt:lpstr>
      <vt:lpstr>Photo Editor Photo</vt:lpstr>
      <vt:lpstr>Document</vt:lpstr>
      <vt:lpstr>Graph and Tensor Mining for fun and profit</vt:lpstr>
      <vt:lpstr>Roadmap</vt:lpstr>
      <vt:lpstr>‘Recipe’ Structure:</vt:lpstr>
      <vt:lpstr>P2.2 - Problem: embedding?</vt:lpstr>
      <vt:lpstr>Tensors, e.g.,  Knowledge Graph</vt:lpstr>
      <vt:lpstr>Graphs over time -&gt; tensors!</vt:lpstr>
      <vt:lpstr>Graphs over time -&gt; tensors!</vt:lpstr>
      <vt:lpstr>P2.2 - Problem: embedding?</vt:lpstr>
      <vt:lpstr>‘Recipe’ Structure:</vt:lpstr>
      <vt:lpstr>P2.2: Problem: embedding</vt:lpstr>
      <vt:lpstr>P2.2: Problem: embedding</vt:lpstr>
      <vt:lpstr>Short answer</vt:lpstr>
      <vt:lpstr>Long Answer</vt:lpstr>
      <vt:lpstr>Long Answer</vt:lpstr>
      <vt:lpstr>Why embeddings (even for graphs)?</vt:lpstr>
      <vt:lpstr>Why embeddings (even for graphs)?</vt:lpstr>
      <vt:lpstr>Why embeddings (even for graphs)?</vt:lpstr>
      <vt:lpstr>Long Answer</vt:lpstr>
      <vt:lpstr>Familiar embedding: SVD</vt:lpstr>
      <vt:lpstr>Familiar embedding: SVD</vt:lpstr>
      <vt:lpstr>SVD as embedding</vt:lpstr>
      <vt:lpstr>SVD as embedding</vt:lpstr>
      <vt:lpstr>SVD as embedding</vt:lpstr>
      <vt:lpstr>SVD as embedding</vt:lpstr>
      <vt:lpstr>Deep Graph Embeddings</vt:lpstr>
      <vt:lpstr>Skip-Gram</vt:lpstr>
      <vt:lpstr>Deep Graph Embeddings</vt:lpstr>
      <vt:lpstr>Embedding can help with:</vt:lpstr>
      <vt:lpstr>Reconstruction of (2,4)</vt:lpstr>
      <vt:lpstr>Fact-Checking of (2,4)</vt:lpstr>
      <vt:lpstr>Long Answer</vt:lpstr>
      <vt:lpstr>Familiar embedding: SVD</vt:lpstr>
      <vt:lpstr>Familiar embedding: SVD</vt:lpstr>
      <vt:lpstr>PARAFAC: as embedding</vt:lpstr>
      <vt:lpstr>PARAFAC: as embedding</vt:lpstr>
      <vt:lpstr>PARAFAC: as embedding</vt:lpstr>
      <vt:lpstr>PARAFAC: as embedding</vt:lpstr>
      <vt:lpstr>Reconstruction</vt:lpstr>
      <vt:lpstr>Reconstruction</vt:lpstr>
      <vt:lpstr>Reconstruction</vt:lpstr>
      <vt:lpstr>Toy example – 5 blocks</vt:lpstr>
      <vt:lpstr>Toy example – 5 blocks</vt:lpstr>
      <vt:lpstr>SVD - intuition</vt:lpstr>
      <vt:lpstr>SVD - intuition</vt:lpstr>
      <vt:lpstr>Specially Structured Tensors</vt:lpstr>
      <vt:lpstr>Specially Structured Tensors</vt:lpstr>
      <vt:lpstr>Tucker Decomposition - intuition</vt:lpstr>
      <vt:lpstr>Long Answer</vt:lpstr>
      <vt:lpstr>P2.2: Short answers</vt:lpstr>
      <vt:lpstr>S1. Triple Scoring - Addition</vt:lpstr>
      <vt:lpstr>TransE</vt:lpstr>
      <vt:lpstr>S1. Triple Scoring - Addition</vt:lpstr>
      <vt:lpstr>S1. Triple Scoring - Addition</vt:lpstr>
      <vt:lpstr>S1. Triple Scoring - Addition</vt:lpstr>
      <vt:lpstr>S1. Triple Scoring - Addition</vt:lpstr>
      <vt:lpstr>S1. Triple Scoring - Multiply</vt:lpstr>
      <vt:lpstr>S1. Triple Scoring - Multiply</vt:lpstr>
      <vt:lpstr>RESCAL                    DistMult</vt:lpstr>
      <vt:lpstr>S1. Triple Scoring - Multiply</vt:lpstr>
      <vt:lpstr>S1. Triple Scoring - Multiply</vt:lpstr>
      <vt:lpstr>ComplEX</vt:lpstr>
      <vt:lpstr>ComplEX</vt:lpstr>
      <vt:lpstr>S1. Triple Scoring - Multiply</vt:lpstr>
      <vt:lpstr>S1. Triple Scoring - Multiply</vt:lpstr>
      <vt:lpstr>S1. Triple Scoring - Multiply</vt:lpstr>
      <vt:lpstr>S2. Loss Function</vt:lpstr>
      <vt:lpstr>S2. Loss Function</vt:lpstr>
      <vt:lpstr>S2. Loss Function</vt:lpstr>
      <vt:lpstr>Embedding Applications</vt:lpstr>
      <vt:lpstr>Long Answer</vt:lpstr>
      <vt:lpstr>Conclusion/Short answer</vt:lpstr>
      <vt:lpstr>Conclusion/Short answer</vt:lpstr>
      <vt:lpstr>short version</vt:lpstr>
    </vt:vector>
  </TitlesOfParts>
  <Company>Carnegie Mellon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Jun Ma</cp:lastModifiedBy>
  <cp:revision>2048</cp:revision>
  <cp:lastPrinted>2018-04-30T08:06:40Z</cp:lastPrinted>
  <dcterms:created xsi:type="dcterms:W3CDTF">2017-06-21T14:41:11Z</dcterms:created>
  <dcterms:modified xsi:type="dcterms:W3CDTF">2018-08-17T08:40:53Z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