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31"/>
  </p:notesMasterIdLst>
  <p:handoutMasterIdLst>
    <p:handoutMasterId r:id="rId32"/>
  </p:handoutMasterIdLst>
  <p:sldIdLst>
    <p:sldId id="1334" r:id="rId2"/>
    <p:sldId id="2773" r:id="rId3"/>
    <p:sldId id="3151" r:id="rId4"/>
    <p:sldId id="3156" r:id="rId5"/>
    <p:sldId id="3157" r:id="rId6"/>
    <p:sldId id="3158" r:id="rId7"/>
    <p:sldId id="2781" r:id="rId8"/>
    <p:sldId id="2782" r:id="rId9"/>
    <p:sldId id="2783" r:id="rId10"/>
    <p:sldId id="2784" r:id="rId11"/>
    <p:sldId id="2785" r:id="rId12"/>
    <p:sldId id="3159" r:id="rId13"/>
    <p:sldId id="2787" r:id="rId14"/>
    <p:sldId id="2788" r:id="rId15"/>
    <p:sldId id="3160" r:id="rId16"/>
    <p:sldId id="2792" r:id="rId17"/>
    <p:sldId id="3161" r:id="rId18"/>
    <p:sldId id="3162" r:id="rId19"/>
    <p:sldId id="2789" r:id="rId20"/>
    <p:sldId id="2791" r:id="rId21"/>
    <p:sldId id="2793" r:id="rId22"/>
    <p:sldId id="2794" r:id="rId23"/>
    <p:sldId id="2795" r:id="rId24"/>
    <p:sldId id="2797" r:id="rId25"/>
    <p:sldId id="2798" r:id="rId26"/>
    <p:sldId id="2796" r:id="rId27"/>
    <p:sldId id="2799" r:id="rId28"/>
    <p:sldId id="3163" r:id="rId29"/>
    <p:sldId id="3164" r:id="rId30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FFD5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/>
    <p:restoredTop sz="91358" autoAdjust="0"/>
  </p:normalViewPr>
  <p:slideViewPr>
    <p:cSldViewPr snapToGrid="0" showGuides="1">
      <p:cViewPr varScale="1">
        <p:scale>
          <a:sx n="102" d="100"/>
          <a:sy n="102" d="100"/>
        </p:scale>
        <p:origin x="20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5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Work in collaboration with National Taiwan University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4EA66-1EFB-D34B-8E58-99D2CB32E0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6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Classification problem where we assume that neighboring nodes are </a:t>
            </a:r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related</a:t>
            </a: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Network effects – birds of a feather flock together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E5CC2-3DC5-0140-872A-383FEEADB9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14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Classification problem where we assume that neighboring nodes are </a:t>
            </a:r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related</a:t>
            </a: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Network effects – birds of a feather flock together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E5CC2-3DC5-0140-872A-383FEEADB9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7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Half: </a:t>
            </a:r>
            <a:r>
              <a:rPr lang="en-US" dirty="0" err="1"/>
              <a:t>yedidia</a:t>
            </a:r>
            <a:r>
              <a:rPr lang="en-US" baseline="0" dirty="0"/>
              <a:t> equations </a:t>
            </a:r>
            <a:r>
              <a:rPr lang="en-US" baseline="0" dirty="0" err="1">
                <a:sym typeface="Wingdings"/>
              </a:rPr>
              <a:t></a:t>
            </a:r>
            <a:r>
              <a:rPr lang="en-US" baseline="0" dirty="0">
                <a:sym typeface="Wingdings"/>
              </a:rPr>
              <a:t> non-linear equations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Half: theorem -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linear</a:t>
            </a:r>
          </a:p>
          <a:p>
            <a:r>
              <a:rPr lang="en-US" dirty="0">
                <a:sym typeface="Wingdings"/>
              </a:rPr>
              <a:t>Swap!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Half: </a:t>
            </a:r>
            <a:r>
              <a:rPr lang="en-US" dirty="0" err="1"/>
              <a:t>yedidia</a:t>
            </a:r>
            <a:r>
              <a:rPr lang="en-US" baseline="0" dirty="0"/>
              <a:t> equations </a:t>
            </a:r>
            <a:r>
              <a:rPr lang="en-US" baseline="0" dirty="0" err="1">
                <a:sym typeface="Wingdings"/>
              </a:rPr>
              <a:t></a:t>
            </a:r>
            <a:r>
              <a:rPr lang="en-US" baseline="0" dirty="0">
                <a:sym typeface="Wingdings"/>
              </a:rPr>
              <a:t> non-linear equations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Half: theorem -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linear</a:t>
            </a:r>
          </a:p>
          <a:p>
            <a:r>
              <a:rPr lang="en-US" dirty="0">
                <a:sym typeface="Wingdings"/>
              </a:rPr>
              <a:t>Swap!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97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3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2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of receiver / class of sender : without bubbles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Equations of original</a:t>
            </a:r>
            <a:r>
              <a:rPr lang="en-US" baseline="0" dirty="0"/>
              <a:t> BP: “Notice non-linearity” + grey background + citations  </a:t>
            </a:r>
            <a:r>
              <a:rPr lang="en-US" baseline="0" dirty="0" err="1">
                <a:sym typeface="Wingdings"/>
              </a:rPr>
              <a:t>na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xwrisw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sta</a:t>
            </a:r>
            <a:r>
              <a:rPr lang="en-US" baseline="0" dirty="0">
                <a:sym typeface="Wingdings"/>
              </a:rPr>
              <a:t> 2 + </a:t>
            </a:r>
            <a:r>
              <a:rPr lang="en-US" baseline="0" dirty="0" err="1">
                <a:sym typeface="Wingdings"/>
              </a:rPr>
              <a:t>zwgrafia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sto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xarti</a:t>
            </a:r>
            <a:r>
              <a:rPr lang="en-US" baseline="0" dirty="0">
                <a:sym typeface="Wingdings"/>
              </a:rPr>
              <a:t> (prior belief san </a:t>
            </a:r>
            <a:r>
              <a:rPr lang="en-US" baseline="0" dirty="0" err="1">
                <a:sym typeface="Wingdings"/>
              </a:rPr>
              <a:t>tou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ukang</a:t>
            </a:r>
            <a:r>
              <a:rPr lang="en-US" baseline="0" dirty="0">
                <a:sym typeface="Wingdings"/>
              </a:rPr>
              <a:t>, + </a:t>
            </a:r>
            <a:r>
              <a:rPr lang="en-US" baseline="0" dirty="0" err="1">
                <a:sym typeface="Wingdings"/>
              </a:rPr>
              <a:t>mhnymata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geitonwn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NOTATION for messages etc  - this is non-linear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0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Equations of original</a:t>
            </a:r>
            <a:r>
              <a:rPr lang="en-US" baseline="0" dirty="0"/>
              <a:t> BP: “Notice non-linearity” + grey background + citations  </a:t>
            </a:r>
            <a:r>
              <a:rPr lang="en-US" baseline="0" dirty="0" err="1">
                <a:sym typeface="Wingdings"/>
              </a:rPr>
              <a:t>na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xwrisw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sta</a:t>
            </a:r>
            <a:r>
              <a:rPr lang="en-US" baseline="0" dirty="0">
                <a:sym typeface="Wingdings"/>
              </a:rPr>
              <a:t> 2 + </a:t>
            </a:r>
            <a:r>
              <a:rPr lang="en-US" baseline="0" dirty="0" err="1">
                <a:sym typeface="Wingdings"/>
              </a:rPr>
              <a:t>zwgrafia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sto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xarti</a:t>
            </a:r>
            <a:r>
              <a:rPr lang="en-US" baseline="0" dirty="0">
                <a:sym typeface="Wingdings"/>
              </a:rPr>
              <a:t> (prior belief san </a:t>
            </a:r>
            <a:r>
              <a:rPr lang="en-US" baseline="0" dirty="0" err="1">
                <a:sym typeface="Wingdings"/>
              </a:rPr>
              <a:t>tou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ukang</a:t>
            </a:r>
            <a:r>
              <a:rPr lang="en-US" baseline="0" dirty="0">
                <a:sym typeface="Wingdings"/>
              </a:rPr>
              <a:t>, + </a:t>
            </a:r>
            <a:r>
              <a:rPr lang="en-US" baseline="0" dirty="0" err="1">
                <a:sym typeface="Wingdings"/>
              </a:rPr>
              <a:t>mhnymata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geitonwn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NOTATION for messages etc  - this is non-linear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1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s.cmu.edu/~deswaran/code/zoobp.zi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deswaran/code/zoobp.zi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deswaran/code/zoobp.zi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Graph and Tensor Mining</a:t>
            </a:r>
            <a:br>
              <a:rPr lang="en-US" dirty="0"/>
            </a:br>
            <a:r>
              <a:rPr lang="en-US" dirty="0"/>
              <a:t>for fun and profit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Luna Dong, Christos Faloutsos</a:t>
            </a:r>
          </a:p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Andrey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Kan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, Jun Ma,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Subho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 Mukherjee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496C-7A09-4A40-9896-A31C0C6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6" y="5245505"/>
            <a:ext cx="896774" cy="120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F027-6152-944E-A2EB-EC120996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31" y="5245505"/>
            <a:ext cx="896774" cy="120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B2E4-EB34-6743-9738-D14899AE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5245505"/>
            <a:ext cx="896774" cy="120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6FBE3-138F-BE45-96F2-800620F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7" y="3069203"/>
            <a:ext cx="897632" cy="121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C427D-38C2-F645-A9FF-915C57F9E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503" y="3070360"/>
            <a:ext cx="906850" cy="12091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865" y="0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833" y="911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 Propagation Equations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17738" y="2109788"/>
          <a:ext cx="5067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5067300" imgH="863600" progId="Equation.3">
                  <p:embed/>
                </p:oleObj>
              </mc:Choice>
              <mc:Fallback>
                <p:oleObj name="Equation" r:id="rId4" imgW="5067300" imgH="863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109788"/>
                        <a:ext cx="50673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725309" y="2014580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64"/>
          <p:cNvGrpSpPr/>
          <p:nvPr/>
        </p:nvGrpSpPr>
        <p:grpSpPr>
          <a:xfrm>
            <a:off x="2095503" y="4542842"/>
            <a:ext cx="4847163" cy="624038"/>
            <a:chOff x="2095503" y="4149142"/>
            <a:chExt cx="4847163" cy="624038"/>
          </a:xfrm>
        </p:grpSpPr>
        <p:grpSp>
          <p:nvGrpSpPr>
            <p:cNvPr id="35" name="Group 57"/>
            <p:cNvGrpSpPr/>
            <p:nvPr/>
          </p:nvGrpSpPr>
          <p:grpSpPr>
            <a:xfrm>
              <a:off x="2790071" y="4247771"/>
              <a:ext cx="2405246" cy="525409"/>
              <a:chOff x="453296" y="2543812"/>
              <a:chExt cx="2405246" cy="525409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2346478" y="2543812"/>
                <a:ext cx="512064" cy="506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0800BE"/>
                  </a:buClr>
                  <a:defRPr/>
                </a:pPr>
                <a:endParaRPr lang="en-US" sz="2000" b="1" baseline="-25000" dirty="0"/>
              </a:p>
            </p:txBody>
          </p:sp>
          <p:grpSp>
            <p:nvGrpSpPr>
              <p:cNvPr id="44" name="Group 26"/>
              <p:cNvGrpSpPr/>
              <p:nvPr/>
            </p:nvGrpSpPr>
            <p:grpSpPr>
              <a:xfrm>
                <a:off x="453296" y="2557157"/>
                <a:ext cx="2387574" cy="512064"/>
                <a:chOff x="749300" y="2777596"/>
                <a:chExt cx="2568471" cy="586633"/>
              </a:xfrm>
            </p:grpSpPr>
            <p:sp>
              <p:nvSpPr>
                <p:cNvPr id="46" name="Oval 45"/>
                <p:cNvSpPr>
                  <a:spLocks/>
                </p:cNvSpPr>
                <p:nvPr/>
              </p:nvSpPr>
              <p:spPr>
                <a:xfrm>
                  <a:off x="749300" y="2777596"/>
                  <a:ext cx="550861" cy="58663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Content Placeholder 2"/>
                <p:cNvSpPr txBox="1">
                  <a:spLocks/>
                </p:cNvSpPr>
                <p:nvPr/>
              </p:nvSpPr>
              <p:spPr>
                <a:xfrm>
                  <a:off x="870522" y="2815941"/>
                  <a:ext cx="431611" cy="4825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i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Content Placeholder 2"/>
                <p:cNvSpPr txBox="1">
                  <a:spLocks/>
                </p:cNvSpPr>
                <p:nvPr/>
              </p:nvSpPr>
              <p:spPr>
                <a:xfrm>
                  <a:off x="2886160" y="2823577"/>
                  <a:ext cx="431611" cy="482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j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5" name="Straight Connector 44"/>
              <p:cNvCxnSpPr>
                <a:stCxn id="46" idx="6"/>
                <a:endCxn id="43" idx="2"/>
              </p:cNvCxnSpPr>
              <p:nvPr/>
            </p:nvCxnSpPr>
            <p:spPr>
              <a:xfrm flipV="1">
                <a:off x="965360" y="2797211"/>
                <a:ext cx="1381118" cy="1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>
              <a:stCxn id="43" idx="6"/>
            </p:cNvCxnSpPr>
            <p:nvPr/>
          </p:nvCxnSpPr>
          <p:spPr>
            <a:xfrm flipV="1">
              <a:off x="5195317" y="4281886"/>
              <a:ext cx="495077" cy="219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</p:cNvCxnSpPr>
            <p:nvPr/>
          </p:nvCxnSpPr>
          <p:spPr>
            <a:xfrm>
              <a:off x="5195317" y="4501170"/>
              <a:ext cx="493489" cy="27200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46" idx="2"/>
            </p:cNvCxnSpPr>
            <p:nvPr/>
          </p:nvCxnSpPr>
          <p:spPr>
            <a:xfrm>
              <a:off x="2296582" y="4247771"/>
              <a:ext cx="493489" cy="2693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6" idx="2"/>
            </p:cNvCxnSpPr>
            <p:nvPr/>
          </p:nvCxnSpPr>
          <p:spPr>
            <a:xfrm>
              <a:off x="2095503" y="4501170"/>
              <a:ext cx="694568" cy="15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296582" y="4517153"/>
              <a:ext cx="493489" cy="2560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90170" y="4149142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40709" y="2417154"/>
            <a:ext cx="1625889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belief of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82282" y="2754756"/>
            <a:ext cx="1025653" cy="84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prior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belief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384800" y="2960208"/>
            <a:ext cx="2349500" cy="77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messages from neighbors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550709" y="3963387"/>
            <a:ext cx="571801" cy="611967"/>
            <a:chOff x="4169709" y="3963387"/>
            <a:chExt cx="571801" cy="611967"/>
          </a:xfrm>
        </p:grpSpPr>
        <p:pic>
          <p:nvPicPr>
            <p:cNvPr id="29" name="Picture 28" descr="send-future-message-sms-email-and-twee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9709" y="3963387"/>
              <a:ext cx="478386" cy="478386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4438035" y="4264801"/>
              <a:ext cx="303475" cy="310553"/>
              <a:chOff x="4057035" y="4429901"/>
              <a:chExt cx="303475" cy="310553"/>
            </a:xfrm>
          </p:grpSpPr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4057035" y="4429901"/>
                <a:ext cx="303475" cy="30918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4057650" y="4585006"/>
                <a:ext cx="155448" cy="15544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1339394" y="3789743"/>
            <a:ext cx="588735" cy="587998"/>
            <a:chOff x="1339394" y="3789743"/>
            <a:chExt cx="588735" cy="587998"/>
          </a:xfrm>
        </p:grpSpPr>
        <p:pic>
          <p:nvPicPr>
            <p:cNvPr id="67" name="Picture 66" descr="send-future-message-sms-email-and-twee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9394" y="3789743"/>
              <a:ext cx="478386" cy="478386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1624654" y="4066845"/>
              <a:ext cx="303475" cy="310896"/>
              <a:chOff x="1409698" y="3601974"/>
              <a:chExt cx="347472" cy="349395"/>
            </a:xfrm>
          </p:grpSpPr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ight Triangle 107"/>
              <p:cNvSpPr/>
              <p:nvPr/>
            </p:nvSpPr>
            <p:spPr>
              <a:xfrm rot="5400000">
                <a:off x="1559101" y="3601974"/>
                <a:ext cx="192024" cy="192024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878017" y="4394184"/>
            <a:ext cx="566281" cy="607578"/>
            <a:chOff x="878017" y="4394184"/>
            <a:chExt cx="566281" cy="607578"/>
          </a:xfrm>
        </p:grpSpPr>
        <p:pic>
          <p:nvPicPr>
            <p:cNvPr id="63" name="Picture 62" descr="send-future-message-sms-email-and-twee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8017" y="4394184"/>
              <a:ext cx="478386" cy="47838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1140823" y="4692577"/>
              <a:ext cx="303475" cy="309185"/>
              <a:chOff x="1572623" y="4717977"/>
              <a:chExt cx="303475" cy="309185"/>
            </a:xfrm>
          </p:grpSpPr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1572623" y="4717977"/>
                <a:ext cx="303475" cy="3091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>
                <a:spLocks noChangeAspect="1"/>
              </p:cNvSpPr>
              <p:nvPr/>
            </p:nvSpPr>
            <p:spPr>
              <a:xfrm>
                <a:off x="1712938" y="4720682"/>
                <a:ext cx="155448" cy="1554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449517" y="5092684"/>
            <a:ext cx="617081" cy="556778"/>
            <a:chOff x="1449517" y="5092684"/>
            <a:chExt cx="617081" cy="556778"/>
          </a:xfrm>
        </p:grpSpPr>
        <p:pic>
          <p:nvPicPr>
            <p:cNvPr id="49" name="Picture 48" descr="send-future-message-sms-email-and-twee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9517" y="5092684"/>
              <a:ext cx="478386" cy="478386"/>
            </a:xfrm>
            <a:prstGeom prst="rect">
              <a:avLst/>
            </a:prstGeom>
          </p:spPr>
        </p:pic>
        <p:grpSp>
          <p:nvGrpSpPr>
            <p:cNvPr id="116" name="Group 115"/>
            <p:cNvGrpSpPr/>
            <p:nvPr/>
          </p:nvGrpSpPr>
          <p:grpSpPr>
            <a:xfrm>
              <a:off x="1763123" y="5340277"/>
              <a:ext cx="303475" cy="309185"/>
              <a:chOff x="1572623" y="4717977"/>
              <a:chExt cx="303475" cy="309185"/>
            </a:xfrm>
          </p:grpSpPr>
          <p:sp>
            <p:nvSpPr>
              <p:cNvPr id="117" name="Rectangle 116"/>
              <p:cNvSpPr>
                <a:spLocks noChangeAspect="1"/>
              </p:cNvSpPr>
              <p:nvPr/>
            </p:nvSpPr>
            <p:spPr>
              <a:xfrm>
                <a:off x="1572623" y="4717977"/>
                <a:ext cx="303475" cy="3091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>
                <a:spLocks/>
              </p:cNvSpPr>
              <p:nvPr/>
            </p:nvSpPr>
            <p:spPr>
              <a:xfrm>
                <a:off x="1712938" y="4720682"/>
                <a:ext cx="155448" cy="29260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2564454" y="4104945"/>
            <a:ext cx="303475" cy="310896"/>
            <a:chOff x="2564454" y="3622345"/>
            <a:chExt cx="303475" cy="310896"/>
          </a:xfrm>
        </p:grpSpPr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2564454" y="3624056"/>
              <a:ext cx="303475" cy="30918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Triangle 98"/>
            <p:cNvSpPr/>
            <p:nvPr/>
          </p:nvSpPr>
          <p:spPr>
            <a:xfrm rot="5400000">
              <a:off x="2693362" y="3623923"/>
              <a:ext cx="170865" cy="16771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008948" y="4104132"/>
            <a:ext cx="305664" cy="315691"/>
            <a:chOff x="3059748" y="3621532"/>
            <a:chExt cx="305664" cy="315691"/>
          </a:xfrm>
        </p:grpSpPr>
        <p:grpSp>
          <p:nvGrpSpPr>
            <p:cNvPr id="125" name="Group 124"/>
            <p:cNvGrpSpPr/>
            <p:nvPr/>
          </p:nvGrpSpPr>
          <p:grpSpPr>
            <a:xfrm>
              <a:off x="3059748" y="3624061"/>
              <a:ext cx="303473" cy="313162"/>
              <a:chOff x="1409698" y="3603897"/>
              <a:chExt cx="347472" cy="351941"/>
            </a:xfrm>
          </p:grpSpPr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ight Triangle 126"/>
              <p:cNvSpPr/>
              <p:nvPr/>
            </p:nvSpPr>
            <p:spPr>
              <a:xfrm rot="10800000">
                <a:off x="1567153" y="3781141"/>
                <a:ext cx="177986" cy="174697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Rectangle 127"/>
            <p:cNvSpPr>
              <a:spLocks noChangeAspect="1"/>
            </p:cNvSpPr>
            <p:nvPr/>
          </p:nvSpPr>
          <p:spPr>
            <a:xfrm>
              <a:off x="3198838" y="3641182"/>
              <a:ext cx="155448" cy="1554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5400000">
              <a:off x="3116865" y="3707606"/>
              <a:ext cx="17373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02939" y="3789644"/>
              <a:ext cx="162473" cy="1475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/>
          <p:cNvCxnSpPr/>
          <p:nvPr/>
        </p:nvCxnSpPr>
        <p:spPr>
          <a:xfrm rot="16200000" flipH="1">
            <a:off x="2751903" y="4544429"/>
            <a:ext cx="253509" cy="4819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Multiply 94"/>
          <p:cNvSpPr/>
          <p:nvPr/>
        </p:nvSpPr>
        <p:spPr>
          <a:xfrm>
            <a:off x="2400300" y="4348444"/>
            <a:ext cx="838199" cy="799824"/>
          </a:xfrm>
          <a:prstGeom prst="mathMultiply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B6D1-FDE1-2A41-8574-B067B7DE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1C12-8783-BE49-B014-76756CFF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61CAD-E77D-3C4D-8025-4918115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3702550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9444 0.00185 " pathEditMode="relative" ptsTypes="AA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444 0.08519 " pathEditMode="relative" ptsTypes="AA">
                                      <p:cBhvr>
                                        <p:cTn id="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66667E-6 L 0.125 6.66667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11111E-6 L 0.06249 -0.05185 " pathEditMode="relative" ptsTypes="AA">
                                      <p:cBhvr>
                                        <p:cTn id="2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5" grpId="0" animBg="1"/>
      <p:bldP spid="9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7865" y="0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12" y="2624672"/>
            <a:ext cx="7215000" cy="1143000"/>
          </a:xfrm>
        </p:spPr>
        <p:txBody>
          <a:bodyPr/>
          <a:lstStyle/>
          <a:p>
            <a:r>
              <a:rPr lang="en-US" sz="6000" dirty="0"/>
              <a:t>Background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62000"/>
            <a:ext cx="5643041" cy="558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800BE"/>
              </a:buClr>
              <a:defRPr/>
            </a:pPr>
            <a:endParaRPr kumimoji="0" lang="en-US" sz="3200" u="none" strike="noStrike" kern="1200" cap="none" spc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eft Bracket 9"/>
          <p:cNvSpPr/>
          <p:nvPr/>
        </p:nvSpPr>
        <p:spPr>
          <a:xfrm flipH="1">
            <a:off x="7952141" y="1222676"/>
            <a:ext cx="927083" cy="4436533"/>
          </a:xfrm>
          <a:prstGeom prst="leftBracket">
            <a:avLst>
              <a:gd name="adj" fmla="val 207936"/>
            </a:avLst>
          </a:prstGeom>
          <a:ln w="698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80958-F265-7C43-8115-DF895EBF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3837E-D412-7B40-B040-08A6FA40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777BA-9D49-4741-B20F-554DEA65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5157667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P1.5: belief propagation</a:t>
            </a:r>
          </a:p>
          <a:p>
            <a:pPr lvl="2"/>
            <a:r>
              <a:rPr lang="en-US" dirty="0"/>
              <a:t>Basics</a:t>
            </a:r>
          </a:p>
          <a:p>
            <a:pPr lvl="2"/>
            <a:r>
              <a:rPr lang="en-US" dirty="0"/>
              <a:t>Fast, linear approximation (</a:t>
            </a:r>
            <a:r>
              <a:rPr lang="en-US" dirty="0" err="1"/>
              <a:t>FaBP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Latest: </a:t>
            </a:r>
            <a:r>
              <a:rPr lang="en-US" dirty="0" err="1"/>
              <a:t>zooBP</a:t>
            </a:r>
            <a:endParaRPr lang="en-US" dirty="0"/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739319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16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7813"/>
            <a:ext cx="9144000" cy="1854200"/>
          </a:xfrm>
          <a:ln w="57150"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Cambria"/>
              </a:rPr>
              <a:t>Unifying Guilt-by-Association Approaches: </a:t>
            </a:r>
            <a:br>
              <a:rPr lang="en-US" dirty="0">
                <a:latin typeface="Cambria"/>
              </a:rPr>
            </a:br>
            <a:r>
              <a:rPr lang="en-US" dirty="0">
                <a:latin typeface="Cambria"/>
              </a:rPr>
              <a:t>Theorems and Fast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171" y="4048500"/>
            <a:ext cx="7260276" cy="1115472"/>
          </a:xfrm>
        </p:spPr>
        <p:txBody>
          <a:bodyPr numCol="2" spcCol="548640">
            <a:normAutofit fontScale="70000" lnSpcReduction="20000"/>
          </a:bodyPr>
          <a:lstStyle/>
          <a:p>
            <a:pPr>
              <a:defRPr/>
            </a:pPr>
            <a:r>
              <a:rPr lang="en-US" b="1" dirty="0"/>
              <a:t>Danai Koutra		</a:t>
            </a:r>
            <a:endParaRPr lang="en-US" dirty="0"/>
          </a:p>
          <a:p>
            <a:pPr>
              <a:defRPr/>
            </a:pPr>
            <a:r>
              <a:rPr lang="en-US" dirty="0"/>
              <a:t>U Kang	</a:t>
            </a:r>
          </a:p>
          <a:p>
            <a:pPr>
              <a:defRPr/>
            </a:pPr>
            <a:r>
              <a:rPr lang="en-US" dirty="0"/>
              <a:t>Hsing-Kuo Kenneth Pao</a:t>
            </a:r>
          </a:p>
          <a:p>
            <a:pPr>
              <a:defRPr/>
            </a:pPr>
            <a:r>
              <a:rPr lang="en-US" dirty="0"/>
              <a:t>Tai-You Ke</a:t>
            </a:r>
          </a:p>
          <a:p>
            <a:pPr>
              <a:defRPr/>
            </a:pPr>
            <a:r>
              <a:rPr lang="en-US" dirty="0"/>
              <a:t>Duen Horng (Polo) Chau</a:t>
            </a:r>
          </a:p>
          <a:p>
            <a:pPr>
              <a:defRPr/>
            </a:pPr>
            <a:r>
              <a:rPr lang="en-US" dirty="0"/>
              <a:t>Christos Faloutsos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36638" y="5895975"/>
            <a:ext cx="7259637" cy="546100"/>
          </a:xfrm>
          <a:prstGeom prst="rect">
            <a:avLst/>
          </a:prstGeom>
        </p:spPr>
        <p:txBody>
          <a:bodyPr spcCol="548640">
            <a:norm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ECML PKDD, 5-9 September 2011, Athens, Greece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8" y="3315408"/>
            <a:ext cx="922192" cy="9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255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Problem Definition:</a:t>
            </a:r>
            <a:br>
              <a:rPr lang="en-US" dirty="0"/>
            </a:br>
            <a:r>
              <a:rPr lang="en-US" dirty="0"/>
              <a:t>G</a:t>
            </a:r>
            <a:r>
              <a:rPr lang="en-US" sz="3778" dirty="0"/>
              <a:t>B</a:t>
            </a:r>
            <a:r>
              <a:rPr lang="en-US" dirty="0"/>
              <a:t>A techniques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5443538" y="2128838"/>
            <a:ext cx="36163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Given</a:t>
            </a:r>
            <a:r>
              <a:rPr lang="en-US" sz="2800"/>
              <a:t>: Graph; &amp;	        </a:t>
            </a:r>
          </a:p>
          <a:p>
            <a:pPr algn="l"/>
            <a:r>
              <a:rPr lang="en-US" sz="2800"/>
              <a:t>   few labeled nodes</a:t>
            </a:r>
          </a:p>
          <a:p>
            <a:pPr algn="l"/>
            <a:r>
              <a:rPr lang="en-US" sz="2800" b="1"/>
              <a:t>Find</a:t>
            </a:r>
            <a:r>
              <a:rPr lang="en-US" sz="2800"/>
              <a:t>: labels of rest</a:t>
            </a:r>
          </a:p>
          <a:p>
            <a:pPr algn="l"/>
            <a:r>
              <a:rPr lang="en-US" sz="2800"/>
              <a:t>(assuming network effects)</a:t>
            </a:r>
          </a:p>
        </p:txBody>
      </p:sp>
      <p:pic>
        <p:nvPicPr>
          <p:cNvPr id="53254" name="Content Placeholder 13" descr="graph_gult_by_asso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17" t="2664" r="18387" b="957"/>
          <a:stretch>
            <a:fillRect/>
          </a:stretch>
        </p:blipFill>
        <p:spPr>
          <a:xfrm>
            <a:off x="342900" y="1762125"/>
            <a:ext cx="5137150" cy="3740150"/>
          </a:xfrm>
        </p:spPr>
      </p:pic>
      <p:sp>
        <p:nvSpPr>
          <p:cNvPr id="11" name="TextBox 10"/>
          <p:cNvSpPr txBox="1"/>
          <p:nvPr/>
        </p:nvSpPr>
        <p:spPr>
          <a:xfrm>
            <a:off x="2201334" y="1694179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0640" y="38251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637" y="2611441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0930" y="47713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EA55E-817E-D84E-828C-E8129D087EFB}"/>
              </a:ext>
            </a:extLst>
          </p:cNvPr>
          <p:cNvGrpSpPr/>
          <p:nvPr/>
        </p:nvGrpSpPr>
        <p:grpSpPr>
          <a:xfrm>
            <a:off x="5016500" y="4889500"/>
            <a:ext cx="901700" cy="901700"/>
            <a:chOff x="5016500" y="4889500"/>
            <a:chExt cx="901700" cy="9017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016500" y="52705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10200" y="49022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029200" y="56134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702300" y="48895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6756400" y="51435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048500" y="5143500"/>
            <a:ext cx="292100" cy="304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048500" y="54483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6756400" y="5448300"/>
            <a:ext cx="292100" cy="304800"/>
          </a:xfrm>
          <a:prstGeom prst="rect">
            <a:avLst/>
          </a:prstGeom>
          <a:solidFill>
            <a:srgbClr val="5C5C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6438900" y="52324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6832600" y="48641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6451600" y="55753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7124700" y="48514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2723-752C-3F46-8872-B09B3DE2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30EB-6B7F-9847-A419-0A1A6E14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8190-384B-FD42-8F51-7E29A2F9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6312047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Problem Definition:</a:t>
            </a:r>
            <a:br>
              <a:rPr lang="en-US" dirty="0"/>
            </a:br>
            <a:r>
              <a:rPr lang="en-US" dirty="0"/>
              <a:t>G</a:t>
            </a:r>
            <a:r>
              <a:rPr lang="en-US" sz="3778" dirty="0"/>
              <a:t>B</a:t>
            </a:r>
            <a:r>
              <a:rPr lang="en-US" dirty="0"/>
              <a:t>A techniques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5443538" y="2128838"/>
            <a:ext cx="36163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Given</a:t>
            </a:r>
            <a:r>
              <a:rPr lang="en-US" sz="2800"/>
              <a:t>: Graph; &amp;	        </a:t>
            </a:r>
          </a:p>
          <a:p>
            <a:pPr algn="l"/>
            <a:r>
              <a:rPr lang="en-US" sz="2800"/>
              <a:t>   few labeled nodes</a:t>
            </a:r>
          </a:p>
          <a:p>
            <a:pPr algn="l"/>
            <a:r>
              <a:rPr lang="en-US" sz="2800" b="1"/>
              <a:t>Find</a:t>
            </a:r>
            <a:r>
              <a:rPr lang="en-US" sz="2800"/>
              <a:t>: labels of rest</a:t>
            </a:r>
          </a:p>
          <a:p>
            <a:pPr algn="l"/>
            <a:r>
              <a:rPr lang="en-US" sz="2800"/>
              <a:t>(assuming network effects)</a:t>
            </a:r>
          </a:p>
        </p:txBody>
      </p:sp>
      <p:pic>
        <p:nvPicPr>
          <p:cNvPr id="53254" name="Content Placeholder 13" descr="graph_gult_by_asso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17" t="2664" r="18387" b="957"/>
          <a:stretch>
            <a:fillRect/>
          </a:stretch>
        </p:blipFill>
        <p:spPr>
          <a:xfrm>
            <a:off x="342900" y="1762125"/>
            <a:ext cx="5137150" cy="3740150"/>
          </a:xfrm>
        </p:spPr>
      </p:pic>
      <p:sp>
        <p:nvSpPr>
          <p:cNvPr id="11" name="TextBox 10"/>
          <p:cNvSpPr txBox="1"/>
          <p:nvPr/>
        </p:nvSpPr>
        <p:spPr>
          <a:xfrm>
            <a:off x="2201334" y="1694179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0640" y="38251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637" y="2611441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0930" y="47713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EA55E-817E-D84E-828C-E8129D087EFB}"/>
              </a:ext>
            </a:extLst>
          </p:cNvPr>
          <p:cNvGrpSpPr/>
          <p:nvPr/>
        </p:nvGrpSpPr>
        <p:grpSpPr>
          <a:xfrm>
            <a:off x="5016500" y="4889500"/>
            <a:ext cx="901700" cy="901700"/>
            <a:chOff x="5016500" y="4889500"/>
            <a:chExt cx="901700" cy="9017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016500" y="52705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10200" y="49022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029200" y="56134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702300" y="48895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6756400" y="51435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048500" y="5143500"/>
            <a:ext cx="292100" cy="304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048500" y="54483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6756400" y="5448300"/>
            <a:ext cx="292100" cy="304800"/>
          </a:xfrm>
          <a:prstGeom prst="rect">
            <a:avLst/>
          </a:prstGeom>
          <a:solidFill>
            <a:srgbClr val="5C5C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6438900" y="52324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6832600" y="48641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6451600" y="55753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7124700" y="48514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785100" y="4876800"/>
            <a:ext cx="1193800" cy="1206500"/>
            <a:chOff x="7200900" y="1485900"/>
            <a:chExt cx="1193800" cy="1206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7518400" y="17780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810500" y="17780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810500" y="20828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518400" y="20828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200900" y="18669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594600" y="14986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213600" y="2209800"/>
              <a:ext cx="127000" cy="139700"/>
            </a:xfrm>
            <a:prstGeom prst="ellipse">
              <a:avLst/>
            </a:prstGeom>
            <a:solidFill>
              <a:srgbClr val="FF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7886700" y="1485900"/>
              <a:ext cx="127000" cy="139700"/>
            </a:xfrm>
            <a:prstGeom prst="ellipse">
              <a:avLst/>
            </a:prstGeom>
            <a:solidFill>
              <a:srgbClr val="FF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518400" y="2387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810500" y="2387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8102600" y="17780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8102600" y="2387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8102600" y="20828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197850" y="14986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213600" y="249555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Double Bracket 50"/>
          <p:cNvSpPr/>
          <p:nvPr/>
        </p:nvSpPr>
        <p:spPr bwMode="auto">
          <a:xfrm>
            <a:off x="7683500" y="4787900"/>
            <a:ext cx="1422400" cy="1460500"/>
          </a:xfrm>
          <a:prstGeom prst="bracketPair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2723-752C-3F46-8872-B09B3DE2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30EB-6B7F-9847-A419-0A1A6E14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8190-384B-FD42-8F51-7E29A2F9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22052400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052"/>
            <a:ext cx="8229600" cy="1143000"/>
          </a:xfrm>
        </p:spPr>
        <p:txBody>
          <a:bodyPr/>
          <a:lstStyle/>
          <a:p>
            <a:r>
              <a:rPr lang="en-US" dirty="0"/>
              <a:t>BP  vs.  Linearized BP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27836" y="2201325"/>
            <a:ext cx="4262400" cy="2404037"/>
          </a:xfrm>
          <a:prstGeom prst="roundRect">
            <a:avLst>
              <a:gd name="adj" fmla="val 466"/>
            </a:avLst>
          </a:prstGeom>
          <a:solidFill>
            <a:srgbClr val="000090">
              <a:alpha val="13000"/>
            </a:srgb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 is approximated by</a:t>
            </a: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32918" y="2201325"/>
            <a:ext cx="4262400" cy="439200"/>
          </a:xfrm>
          <a:prstGeom prst="roundRect">
            <a:avLst>
              <a:gd name="adj" fmla="val 13249"/>
            </a:avLst>
          </a:prstGeom>
          <a:solidFill>
            <a:srgbClr val="000090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Linearized BP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30813" y="3168650"/>
          <a:ext cx="350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3505200" imgH="431800" progId="Equation.3">
                  <p:embed/>
                </p:oleObj>
              </mc:Choice>
              <mc:Fallback>
                <p:oleObj name="Equation" r:id="rId4" imgW="35052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3168650"/>
                        <a:ext cx="3505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9"/>
          <p:cNvGrpSpPr/>
          <p:nvPr/>
        </p:nvGrpSpPr>
        <p:grpSpPr>
          <a:xfrm>
            <a:off x="4850068" y="3742261"/>
            <a:ext cx="3930158" cy="748460"/>
            <a:chOff x="2189496" y="2523075"/>
            <a:chExt cx="3930158" cy="748460"/>
          </a:xfrm>
        </p:grpSpPr>
        <p:sp>
          <p:nvSpPr>
            <p:cNvPr id="10" name="Rectangle 9"/>
            <p:cNvSpPr/>
            <p:nvPr/>
          </p:nvSpPr>
          <p:spPr>
            <a:xfrm>
              <a:off x="4211296" y="2523079"/>
              <a:ext cx="802800" cy="74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1  0  1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9544" y="2540012"/>
              <a:ext cx="255600" cy="73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</a:t>
              </a:r>
            </a:p>
            <a:p>
              <a:pPr>
                <a:lnSpc>
                  <a:spcPts val="12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 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16734" y="2540015"/>
              <a:ext cx="50292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 </a:t>
              </a:r>
              <a:r>
                <a:rPr lang="en-US" sz="2200" dirty="0">
                  <a:solidFill>
                    <a:schemeClr val="tx1"/>
                  </a:solidFill>
                </a:rPr>
                <a:t>0</a:t>
              </a:r>
            </a:p>
            <a:p>
              <a:pPr>
                <a:lnSpc>
                  <a:spcPts val="1900"/>
                </a:lnSpc>
              </a:pPr>
              <a:r>
                <a:rPr lang="en-US" sz="2200" spc="-60" dirty="0">
                  <a:solidFill>
                    <a:schemeClr val="tx1"/>
                  </a:solidFill>
                </a:rPr>
                <a:t>-10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spc="-150" baseline="30000" dirty="0">
                <a:solidFill>
                  <a:schemeClr val="tx1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2200" spc="-150" dirty="0">
                  <a:solidFill>
                    <a:schemeClr val="tx1"/>
                  </a:solidFill>
                </a:rPr>
                <a:t>  </a:t>
              </a:r>
              <a:r>
                <a:rPr lang="en-US" sz="2200" spc="-60" dirty="0">
                  <a:solidFill>
                    <a:schemeClr val="tx1"/>
                  </a:solidFill>
                </a:rPr>
                <a:t>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2189496" y="2523075"/>
              <a:ext cx="801277" cy="745059"/>
              <a:chOff x="2409625" y="2523075"/>
              <a:chExt cx="801277" cy="74505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409625" y="2523075"/>
                <a:ext cx="801275" cy="745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1 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 1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09626" y="2540015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5"/>
            <p:cNvGrpSpPr/>
            <p:nvPr/>
          </p:nvGrpSpPr>
          <p:grpSpPr>
            <a:xfrm>
              <a:off x="3188547" y="2523079"/>
              <a:ext cx="809569" cy="745200"/>
              <a:chOff x="3137748" y="2523079"/>
              <a:chExt cx="809569" cy="745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44517" y="2523079"/>
                <a:ext cx="802800" cy="745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d1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d2 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d3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37748" y="2540018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6163880" y="5075701"/>
            <a:ext cx="1653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linear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778" y="5075701"/>
            <a:ext cx="2897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non-linear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289421" y="2201325"/>
            <a:ext cx="4482533" cy="2404800"/>
          </a:xfrm>
          <a:prstGeom prst="roundRect">
            <a:avLst>
              <a:gd name="adj" fmla="val 466"/>
            </a:avLst>
          </a:prstGeom>
          <a:solidFill>
            <a:schemeClr val="tx1">
              <a:lumMod val="85000"/>
              <a:lumOff val="15000"/>
              <a:alpha val="22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289423" y="2184393"/>
            <a:ext cx="4487614" cy="439200"/>
          </a:xfrm>
          <a:prstGeom prst="roundRect">
            <a:avLst>
              <a:gd name="adj" fmla="val 13249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Belief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Propagation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43449" y="3101430"/>
          <a:ext cx="41465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6756400" imgH="838200" progId="Equation.3">
                  <p:embed/>
                </p:oleObj>
              </mc:Choice>
              <mc:Fallback>
                <p:oleObj name="Equation" r:id="rId6" imgW="6756400" imgH="838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49" y="3101430"/>
                        <a:ext cx="414655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860" name="Object 4"/>
          <p:cNvGraphicFramePr>
            <a:graphicFrameLocks noChangeAspect="1"/>
          </p:cNvGraphicFramePr>
          <p:nvPr/>
        </p:nvGraphicFramePr>
        <p:xfrm>
          <a:off x="601129" y="4052869"/>
          <a:ext cx="2678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4699000" imgH="863600" progId="Equation.3">
                  <p:embed/>
                </p:oleObj>
              </mc:Choice>
              <mc:Fallback>
                <p:oleObj name="Equation" r:id="rId8" imgW="4699000" imgH="863600" progId="Equation.3">
                  <p:embed/>
                  <p:pic>
                    <p:nvPicPr>
                      <p:cNvPr id="633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29" y="4052869"/>
                        <a:ext cx="26781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loud Callout 25"/>
          <p:cNvSpPr/>
          <p:nvPr/>
        </p:nvSpPr>
        <p:spPr>
          <a:xfrm>
            <a:off x="322049" y="3602032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end-future-message-sms-email-and-twe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049" y="2640526"/>
            <a:ext cx="442800" cy="442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93526" y="1354669"/>
            <a:ext cx="2916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Our proposal: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586" y="1354669"/>
            <a:ext cx="3925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Original [</a:t>
            </a:r>
            <a:r>
              <a:rPr lang="en-US" sz="3200" b="1" dirty="0" err="1">
                <a:latin typeface="Calibri"/>
              </a:rPr>
              <a:t>Yedidia</a:t>
            </a:r>
            <a:r>
              <a:rPr lang="en-US" sz="3200" b="1" dirty="0">
                <a:latin typeface="Calibri"/>
              </a:rPr>
              <a:t>+]:</a:t>
            </a:r>
          </a:p>
        </p:txBody>
      </p:sp>
      <p:sp>
        <p:nvSpPr>
          <p:cNvPr id="31" name="Freeform 30"/>
          <p:cNvSpPr/>
          <p:nvPr/>
        </p:nvSpPr>
        <p:spPr>
          <a:xfrm>
            <a:off x="1676400" y="4656666"/>
            <a:ext cx="67733" cy="541867"/>
          </a:xfrm>
          <a:custGeom>
            <a:avLst/>
            <a:gdLst>
              <a:gd name="connsiteX0" fmla="*/ 67733 w 67733"/>
              <a:gd name="connsiteY0" fmla="*/ 541867 h 541867"/>
              <a:gd name="connsiteX1" fmla="*/ 0 w 67733"/>
              <a:gd name="connsiteY1" fmla="*/ 237067 h 541867"/>
              <a:gd name="connsiteX2" fmla="*/ 67733 w 67733"/>
              <a:gd name="connsiteY2" fmla="*/ 0 h 5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3" h="541867">
                <a:moveTo>
                  <a:pt x="67733" y="541867"/>
                </a:moveTo>
                <a:cubicBezTo>
                  <a:pt x="33866" y="434622"/>
                  <a:pt x="0" y="327378"/>
                  <a:pt x="0" y="237067"/>
                </a:cubicBezTo>
                <a:cubicBezTo>
                  <a:pt x="0" y="146756"/>
                  <a:pt x="67733" y="0"/>
                  <a:pt x="67733" y="0"/>
                </a:cubicBezTo>
              </a:path>
            </a:pathLst>
          </a:custGeom>
          <a:ln w="34925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959600" y="4622800"/>
            <a:ext cx="143934" cy="643467"/>
          </a:xfrm>
          <a:custGeom>
            <a:avLst/>
            <a:gdLst>
              <a:gd name="connsiteX0" fmla="*/ 0 w 143934"/>
              <a:gd name="connsiteY0" fmla="*/ 643467 h 643467"/>
              <a:gd name="connsiteX1" fmla="*/ 135467 w 143934"/>
              <a:gd name="connsiteY1" fmla="*/ 254000 h 643467"/>
              <a:gd name="connsiteX2" fmla="*/ 50800 w 143934"/>
              <a:gd name="connsiteY2" fmla="*/ 0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643467">
                <a:moveTo>
                  <a:pt x="0" y="643467"/>
                </a:moveTo>
                <a:cubicBezTo>
                  <a:pt x="63500" y="502355"/>
                  <a:pt x="127000" y="361244"/>
                  <a:pt x="135467" y="254000"/>
                </a:cubicBezTo>
                <a:cubicBezTo>
                  <a:pt x="143934" y="146756"/>
                  <a:pt x="50800" y="0"/>
                  <a:pt x="50800" y="0"/>
                </a:cubicBezTo>
              </a:path>
            </a:pathLst>
          </a:custGeom>
          <a:ln w="31750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1BC287E-4FCA-6243-9848-AB0725C4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29C2A7C-64D1-4F40-918A-5C7DD83E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E5E76-94AB-184F-8B29-FD3648B6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D74AEF-3DEA-1D4C-B37F-5068B2A911C3}"/>
              </a:ext>
            </a:extLst>
          </p:cNvPr>
          <p:cNvSpPr/>
          <p:nvPr/>
        </p:nvSpPr>
        <p:spPr bwMode="auto">
          <a:xfrm rot="1806824">
            <a:off x="7026774" y="476973"/>
            <a:ext cx="2050053" cy="552752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058D12-D7DA-9249-B895-0064C0BD8960}"/>
              </a:ext>
            </a:extLst>
          </p:cNvPr>
          <p:cNvSpPr/>
          <p:nvPr/>
        </p:nvSpPr>
        <p:spPr bwMode="auto">
          <a:xfrm>
            <a:off x="4771954" y="1511838"/>
            <a:ext cx="4333766" cy="4417480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C14B2-3606-A240-B97B-F3E8E7288494}"/>
              </a:ext>
            </a:extLst>
          </p:cNvPr>
          <p:cNvSpPr txBox="1"/>
          <p:nvPr/>
        </p:nvSpPr>
        <p:spPr>
          <a:xfrm>
            <a:off x="325400" y="5558044"/>
            <a:ext cx="4304383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Closed-form formula?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Convergence?</a:t>
            </a: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D293A501-7D9F-9745-AD35-39B7C5AD4033}"/>
              </a:ext>
            </a:extLst>
          </p:cNvPr>
          <p:cNvSpPr/>
          <p:nvPr/>
        </p:nvSpPr>
        <p:spPr bwMode="auto">
          <a:xfrm>
            <a:off x="1186824" y="3109731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8E14FC89-7AE2-0047-83E6-74A1AA05B672}"/>
              </a:ext>
            </a:extLst>
          </p:cNvPr>
          <p:cNvSpPr/>
          <p:nvPr/>
        </p:nvSpPr>
        <p:spPr bwMode="auto">
          <a:xfrm>
            <a:off x="1095364" y="4063180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052"/>
            <a:ext cx="8229600" cy="1143000"/>
          </a:xfrm>
        </p:spPr>
        <p:txBody>
          <a:bodyPr/>
          <a:lstStyle/>
          <a:p>
            <a:r>
              <a:rPr lang="en-US" dirty="0"/>
              <a:t>BP  vs.  Linearized BP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27836" y="2201325"/>
            <a:ext cx="4262400" cy="2404037"/>
          </a:xfrm>
          <a:prstGeom prst="roundRect">
            <a:avLst>
              <a:gd name="adj" fmla="val 466"/>
            </a:avLst>
          </a:prstGeom>
          <a:solidFill>
            <a:srgbClr val="000090">
              <a:alpha val="13000"/>
            </a:srgb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 is approximated by</a:t>
            </a: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32918" y="2201325"/>
            <a:ext cx="4262400" cy="439200"/>
          </a:xfrm>
          <a:prstGeom prst="roundRect">
            <a:avLst>
              <a:gd name="adj" fmla="val 13249"/>
            </a:avLst>
          </a:prstGeom>
          <a:solidFill>
            <a:srgbClr val="000090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Linearized BP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30813" y="3168650"/>
          <a:ext cx="350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3505200" imgH="431800" progId="Equation.3">
                  <p:embed/>
                </p:oleObj>
              </mc:Choice>
              <mc:Fallback>
                <p:oleObj name="Equation" r:id="rId4" imgW="35052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3168650"/>
                        <a:ext cx="3505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9"/>
          <p:cNvGrpSpPr/>
          <p:nvPr/>
        </p:nvGrpSpPr>
        <p:grpSpPr>
          <a:xfrm>
            <a:off x="4850068" y="3742261"/>
            <a:ext cx="3930158" cy="748460"/>
            <a:chOff x="2189496" y="2523075"/>
            <a:chExt cx="3930158" cy="748460"/>
          </a:xfrm>
        </p:grpSpPr>
        <p:sp>
          <p:nvSpPr>
            <p:cNvPr id="10" name="Rectangle 9"/>
            <p:cNvSpPr/>
            <p:nvPr/>
          </p:nvSpPr>
          <p:spPr>
            <a:xfrm>
              <a:off x="4211296" y="2523079"/>
              <a:ext cx="802800" cy="74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1  0  1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9544" y="2540012"/>
              <a:ext cx="255600" cy="73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</a:t>
              </a:r>
            </a:p>
            <a:p>
              <a:pPr>
                <a:lnSpc>
                  <a:spcPts val="12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 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16734" y="2540015"/>
              <a:ext cx="50292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 </a:t>
              </a:r>
              <a:r>
                <a:rPr lang="en-US" sz="2200" dirty="0">
                  <a:solidFill>
                    <a:schemeClr val="tx1"/>
                  </a:solidFill>
                </a:rPr>
                <a:t>0</a:t>
              </a:r>
            </a:p>
            <a:p>
              <a:pPr>
                <a:lnSpc>
                  <a:spcPts val="1900"/>
                </a:lnSpc>
              </a:pPr>
              <a:r>
                <a:rPr lang="en-US" sz="2200" spc="-60" dirty="0">
                  <a:solidFill>
                    <a:schemeClr val="tx1"/>
                  </a:solidFill>
                </a:rPr>
                <a:t>-10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spc="-150" baseline="30000" dirty="0">
                <a:solidFill>
                  <a:schemeClr val="tx1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2200" spc="-150" dirty="0">
                  <a:solidFill>
                    <a:schemeClr val="tx1"/>
                  </a:solidFill>
                </a:rPr>
                <a:t>  </a:t>
              </a:r>
              <a:r>
                <a:rPr lang="en-US" sz="2200" spc="-60" dirty="0">
                  <a:solidFill>
                    <a:schemeClr val="tx1"/>
                  </a:solidFill>
                </a:rPr>
                <a:t>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2189496" y="2523075"/>
              <a:ext cx="801277" cy="745059"/>
              <a:chOff x="2409625" y="2523075"/>
              <a:chExt cx="801277" cy="74505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409625" y="2523075"/>
                <a:ext cx="801275" cy="745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1 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 1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09626" y="2540015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5"/>
            <p:cNvGrpSpPr/>
            <p:nvPr/>
          </p:nvGrpSpPr>
          <p:grpSpPr>
            <a:xfrm>
              <a:off x="3188547" y="2523079"/>
              <a:ext cx="809569" cy="745200"/>
              <a:chOff x="3137748" y="2523079"/>
              <a:chExt cx="809569" cy="745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44517" y="2523079"/>
                <a:ext cx="802800" cy="745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d1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d2 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d3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37748" y="2540018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6163880" y="5075701"/>
            <a:ext cx="1653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linear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778" y="5075701"/>
            <a:ext cx="2897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non-linear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289421" y="2201325"/>
            <a:ext cx="4482533" cy="2404800"/>
          </a:xfrm>
          <a:prstGeom prst="roundRect">
            <a:avLst>
              <a:gd name="adj" fmla="val 466"/>
            </a:avLst>
          </a:prstGeom>
          <a:solidFill>
            <a:schemeClr val="tx1">
              <a:lumMod val="85000"/>
              <a:lumOff val="15000"/>
              <a:alpha val="22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289423" y="2184393"/>
            <a:ext cx="4487614" cy="439200"/>
          </a:xfrm>
          <a:prstGeom prst="roundRect">
            <a:avLst>
              <a:gd name="adj" fmla="val 13249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Belief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Propagation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43449" y="3101430"/>
          <a:ext cx="41465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6756400" imgH="838200" progId="Equation.3">
                  <p:embed/>
                </p:oleObj>
              </mc:Choice>
              <mc:Fallback>
                <p:oleObj name="Equation" r:id="rId6" imgW="6756400" imgH="838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49" y="3101430"/>
                        <a:ext cx="414655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860" name="Object 4"/>
          <p:cNvGraphicFramePr>
            <a:graphicFrameLocks noChangeAspect="1"/>
          </p:cNvGraphicFramePr>
          <p:nvPr/>
        </p:nvGraphicFramePr>
        <p:xfrm>
          <a:off x="601129" y="4052869"/>
          <a:ext cx="2678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8" imgW="4699000" imgH="863600" progId="Equation.3">
                  <p:embed/>
                </p:oleObj>
              </mc:Choice>
              <mc:Fallback>
                <p:oleObj name="Equation" r:id="rId8" imgW="4699000" imgH="863600" progId="Equation.3">
                  <p:embed/>
                  <p:pic>
                    <p:nvPicPr>
                      <p:cNvPr id="633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29" y="4052869"/>
                        <a:ext cx="26781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loud Callout 25"/>
          <p:cNvSpPr/>
          <p:nvPr/>
        </p:nvSpPr>
        <p:spPr>
          <a:xfrm>
            <a:off x="322049" y="3602032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end-future-message-sms-email-and-twe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049" y="2640526"/>
            <a:ext cx="442800" cy="442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93526" y="1354669"/>
            <a:ext cx="2916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Our proposal: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586" y="1354669"/>
            <a:ext cx="3925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Original [</a:t>
            </a:r>
            <a:r>
              <a:rPr lang="en-US" sz="3200" b="1" dirty="0" err="1">
                <a:latin typeface="Calibri"/>
              </a:rPr>
              <a:t>Yedidia</a:t>
            </a:r>
            <a:r>
              <a:rPr lang="en-US" sz="3200" b="1" dirty="0">
                <a:latin typeface="Calibri"/>
              </a:rPr>
              <a:t>+]:</a:t>
            </a:r>
          </a:p>
        </p:txBody>
      </p:sp>
      <p:sp>
        <p:nvSpPr>
          <p:cNvPr id="31" name="Freeform 30"/>
          <p:cNvSpPr/>
          <p:nvPr/>
        </p:nvSpPr>
        <p:spPr>
          <a:xfrm>
            <a:off x="1676400" y="4656666"/>
            <a:ext cx="67733" cy="541867"/>
          </a:xfrm>
          <a:custGeom>
            <a:avLst/>
            <a:gdLst>
              <a:gd name="connsiteX0" fmla="*/ 67733 w 67733"/>
              <a:gd name="connsiteY0" fmla="*/ 541867 h 541867"/>
              <a:gd name="connsiteX1" fmla="*/ 0 w 67733"/>
              <a:gd name="connsiteY1" fmla="*/ 237067 h 541867"/>
              <a:gd name="connsiteX2" fmla="*/ 67733 w 67733"/>
              <a:gd name="connsiteY2" fmla="*/ 0 h 5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3" h="541867">
                <a:moveTo>
                  <a:pt x="67733" y="541867"/>
                </a:moveTo>
                <a:cubicBezTo>
                  <a:pt x="33866" y="434622"/>
                  <a:pt x="0" y="327378"/>
                  <a:pt x="0" y="237067"/>
                </a:cubicBezTo>
                <a:cubicBezTo>
                  <a:pt x="0" y="146756"/>
                  <a:pt x="67733" y="0"/>
                  <a:pt x="67733" y="0"/>
                </a:cubicBezTo>
              </a:path>
            </a:pathLst>
          </a:custGeom>
          <a:ln w="34925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959600" y="4622800"/>
            <a:ext cx="143934" cy="643467"/>
          </a:xfrm>
          <a:custGeom>
            <a:avLst/>
            <a:gdLst>
              <a:gd name="connsiteX0" fmla="*/ 0 w 143934"/>
              <a:gd name="connsiteY0" fmla="*/ 643467 h 643467"/>
              <a:gd name="connsiteX1" fmla="*/ 135467 w 143934"/>
              <a:gd name="connsiteY1" fmla="*/ 254000 h 643467"/>
              <a:gd name="connsiteX2" fmla="*/ 50800 w 143934"/>
              <a:gd name="connsiteY2" fmla="*/ 0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643467">
                <a:moveTo>
                  <a:pt x="0" y="643467"/>
                </a:moveTo>
                <a:cubicBezTo>
                  <a:pt x="63500" y="502355"/>
                  <a:pt x="127000" y="361244"/>
                  <a:pt x="135467" y="254000"/>
                </a:cubicBezTo>
                <a:cubicBezTo>
                  <a:pt x="143934" y="146756"/>
                  <a:pt x="50800" y="0"/>
                  <a:pt x="50800" y="0"/>
                </a:cubicBezTo>
              </a:path>
            </a:pathLst>
          </a:custGeom>
          <a:ln w="31750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1BC287E-4FCA-6243-9848-AB0725C4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29C2A7C-64D1-4F40-918A-5C7DD83E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E5E76-94AB-184F-8B29-FD3648B6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D74AEF-3DEA-1D4C-B37F-5068B2A911C3}"/>
              </a:ext>
            </a:extLst>
          </p:cNvPr>
          <p:cNvSpPr/>
          <p:nvPr/>
        </p:nvSpPr>
        <p:spPr bwMode="auto">
          <a:xfrm rot="1806824">
            <a:off x="7026774" y="476973"/>
            <a:ext cx="2050053" cy="552752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B79354-CC31-624B-8F16-F08F800E06FC}"/>
              </a:ext>
            </a:extLst>
          </p:cNvPr>
          <p:cNvSpPr txBox="1"/>
          <p:nvPr/>
        </p:nvSpPr>
        <p:spPr>
          <a:xfrm>
            <a:off x="325400" y="5558044"/>
            <a:ext cx="4304383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Closed-form formula?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Convergence?</a:t>
            </a:r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D861E0AF-ADD5-FB41-85F9-203B5574A821}"/>
              </a:ext>
            </a:extLst>
          </p:cNvPr>
          <p:cNvSpPr/>
          <p:nvPr/>
        </p:nvSpPr>
        <p:spPr bwMode="auto">
          <a:xfrm>
            <a:off x="1186824" y="3109731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27FF5CFA-DB6E-CA44-B838-DA103B3AD700}"/>
              </a:ext>
            </a:extLst>
          </p:cNvPr>
          <p:cNvSpPr/>
          <p:nvPr/>
        </p:nvSpPr>
        <p:spPr bwMode="auto">
          <a:xfrm>
            <a:off x="1095364" y="4063180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ED718A0-FD33-974F-A8A4-3E177E176C20}"/>
              </a:ext>
            </a:extLst>
          </p:cNvPr>
          <p:cNvSpPr/>
          <p:nvPr/>
        </p:nvSpPr>
        <p:spPr bwMode="auto">
          <a:xfrm>
            <a:off x="310092" y="5981668"/>
            <a:ext cx="582074" cy="461961"/>
          </a:xfrm>
          <a:custGeom>
            <a:avLst/>
            <a:gdLst>
              <a:gd name="connsiteX0" fmla="*/ 1049 w 815691"/>
              <a:gd name="connsiteY0" fmla="*/ 301913 h 649574"/>
              <a:gd name="connsiteX1" fmla="*/ 215362 w 815691"/>
              <a:gd name="connsiteY1" fmla="*/ 644813 h 649574"/>
              <a:gd name="connsiteX2" fmla="*/ 815437 w 815691"/>
              <a:gd name="connsiteY2" fmla="*/ 1875 h 649574"/>
              <a:gd name="connsiteX3" fmla="*/ 286799 w 815691"/>
              <a:gd name="connsiteY3" fmla="*/ 444788 h 649574"/>
              <a:gd name="connsiteX4" fmla="*/ 1049 w 815691"/>
              <a:gd name="connsiteY4" fmla="*/ 301913 h 64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91" h="649574">
                <a:moveTo>
                  <a:pt x="1049" y="301913"/>
                </a:moveTo>
                <a:cubicBezTo>
                  <a:pt x="-10857" y="335251"/>
                  <a:pt x="79631" y="694819"/>
                  <a:pt x="215362" y="644813"/>
                </a:cubicBezTo>
                <a:cubicBezTo>
                  <a:pt x="351093" y="594807"/>
                  <a:pt x="803531" y="35213"/>
                  <a:pt x="815437" y="1875"/>
                </a:cubicBezTo>
                <a:cubicBezTo>
                  <a:pt x="827343" y="-31463"/>
                  <a:pt x="417768" y="390019"/>
                  <a:pt x="286799" y="444788"/>
                </a:cubicBezTo>
                <a:cubicBezTo>
                  <a:pt x="155830" y="499557"/>
                  <a:pt x="12955" y="268575"/>
                  <a:pt x="1049" y="301913"/>
                </a:cubicBezTo>
                <a:close/>
              </a:path>
            </a:pathLst>
          </a:cu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F81FD45B-A687-894C-8CF3-34139A7C6311}"/>
              </a:ext>
            </a:extLst>
          </p:cNvPr>
          <p:cNvSpPr/>
          <p:nvPr/>
        </p:nvSpPr>
        <p:spPr bwMode="auto">
          <a:xfrm>
            <a:off x="331573" y="5452463"/>
            <a:ext cx="582074" cy="461961"/>
          </a:xfrm>
          <a:custGeom>
            <a:avLst/>
            <a:gdLst>
              <a:gd name="connsiteX0" fmla="*/ 1049 w 815691"/>
              <a:gd name="connsiteY0" fmla="*/ 301913 h 649574"/>
              <a:gd name="connsiteX1" fmla="*/ 215362 w 815691"/>
              <a:gd name="connsiteY1" fmla="*/ 644813 h 649574"/>
              <a:gd name="connsiteX2" fmla="*/ 815437 w 815691"/>
              <a:gd name="connsiteY2" fmla="*/ 1875 h 649574"/>
              <a:gd name="connsiteX3" fmla="*/ 286799 w 815691"/>
              <a:gd name="connsiteY3" fmla="*/ 444788 h 649574"/>
              <a:gd name="connsiteX4" fmla="*/ 1049 w 815691"/>
              <a:gd name="connsiteY4" fmla="*/ 301913 h 64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91" h="649574">
                <a:moveTo>
                  <a:pt x="1049" y="301913"/>
                </a:moveTo>
                <a:cubicBezTo>
                  <a:pt x="-10857" y="335251"/>
                  <a:pt x="79631" y="694819"/>
                  <a:pt x="215362" y="644813"/>
                </a:cubicBezTo>
                <a:cubicBezTo>
                  <a:pt x="351093" y="594807"/>
                  <a:pt x="803531" y="35213"/>
                  <a:pt x="815437" y="1875"/>
                </a:cubicBezTo>
                <a:cubicBezTo>
                  <a:pt x="827343" y="-31463"/>
                  <a:pt x="417768" y="390019"/>
                  <a:pt x="286799" y="444788"/>
                </a:cubicBezTo>
                <a:cubicBezTo>
                  <a:pt x="155830" y="499557"/>
                  <a:pt x="12955" y="268575"/>
                  <a:pt x="1049" y="301913"/>
                </a:cubicBezTo>
                <a:close/>
              </a:path>
            </a:pathLst>
          </a:cu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29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Are they related?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RWR (Random Walk with Restarts)  </a:t>
            </a:r>
          </a:p>
          <a:p>
            <a:pPr lvl="1"/>
            <a:r>
              <a:rPr lang="en-US" dirty="0" err="1"/>
              <a:t>google’s</a:t>
            </a:r>
            <a:r>
              <a:rPr lang="en-US" dirty="0"/>
              <a:t> </a:t>
            </a:r>
            <a:r>
              <a:rPr lang="en-US" dirty="0" err="1"/>
              <a:t>pageRank</a:t>
            </a:r>
            <a:r>
              <a:rPr lang="en-US" dirty="0"/>
              <a:t> (‘</a:t>
            </a:r>
            <a:r>
              <a:rPr lang="en-US" i="1" dirty="0"/>
              <a:t>if my parents are important, I’m important, too</a:t>
            </a:r>
            <a:r>
              <a:rPr lang="en-US" dirty="0"/>
              <a:t>’)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SSL (Semi-supervised learning) </a:t>
            </a:r>
          </a:p>
          <a:p>
            <a:pPr lvl="1"/>
            <a:r>
              <a:rPr lang="en-US" dirty="0"/>
              <a:t>minimize the differences among neighbors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BP (Belief propagation) </a:t>
            </a:r>
          </a:p>
          <a:p>
            <a:pPr lvl="1"/>
            <a:r>
              <a:rPr lang="en-US" dirty="0"/>
              <a:t>send messages to neighbors, on what you believe about them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40D41-6EB0-CC44-AEF9-4400136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60F27-80A7-2F45-A6D2-F635C6F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685B-BA2B-484B-A671-7DA2BE46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41ED396E-14CC-0A4C-8B6C-A7920EDD28A3}"/>
              </a:ext>
            </a:extLst>
          </p:cNvPr>
          <p:cNvSpPr/>
          <p:nvPr/>
        </p:nvSpPr>
        <p:spPr bwMode="auto">
          <a:xfrm>
            <a:off x="314325" y="742950"/>
            <a:ext cx="8701087" cy="550545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1F1DC7-5478-7A42-B923-F44EEA4F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35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Are they related?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RWR (Random Walk with Restarts)  </a:t>
            </a:r>
          </a:p>
          <a:p>
            <a:pPr lvl="1"/>
            <a:r>
              <a:rPr lang="en-US" dirty="0" err="1"/>
              <a:t>google’s</a:t>
            </a:r>
            <a:r>
              <a:rPr lang="en-US" dirty="0"/>
              <a:t> </a:t>
            </a:r>
            <a:r>
              <a:rPr lang="en-US" dirty="0" err="1"/>
              <a:t>pageRank</a:t>
            </a:r>
            <a:r>
              <a:rPr lang="en-US" dirty="0"/>
              <a:t> (‘</a:t>
            </a:r>
            <a:r>
              <a:rPr lang="en-US" i="1" dirty="0"/>
              <a:t>if my parents are important, I’m important, too</a:t>
            </a:r>
            <a:r>
              <a:rPr lang="en-US" dirty="0"/>
              <a:t>’)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SSL (Semi-supervised learning) </a:t>
            </a:r>
          </a:p>
          <a:p>
            <a:pPr lvl="1"/>
            <a:r>
              <a:rPr lang="en-US" dirty="0"/>
              <a:t>minimize the differences among neighbors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BP (Belief propagation) </a:t>
            </a:r>
          </a:p>
          <a:p>
            <a:pPr lvl="1"/>
            <a:r>
              <a:rPr lang="en-US" dirty="0"/>
              <a:t>send messages to neighbors, on what you believe about them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40D41-6EB0-CC44-AEF9-4400136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60F27-80A7-2F45-A6D2-F635C6F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685B-BA2B-484B-A671-7DA2BE46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41ED396E-14CC-0A4C-8B6C-A7920EDD28A3}"/>
              </a:ext>
            </a:extLst>
          </p:cNvPr>
          <p:cNvSpPr/>
          <p:nvPr/>
        </p:nvSpPr>
        <p:spPr bwMode="auto">
          <a:xfrm>
            <a:off x="314325" y="742950"/>
            <a:ext cx="8701087" cy="550545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1F1DC7-5478-7A42-B923-F44EEA4F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757CCC99-1678-664D-8DDB-B098AF84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1" y="490538"/>
            <a:ext cx="1620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</a:rPr>
              <a:t>YES!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787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marL="0" indent="0">
              <a:buNone/>
            </a:pPr>
            <a:r>
              <a:rPr lang="en-US" dirty="0">
                <a:solidFill>
                  <a:srgbClr val="008F00"/>
                </a:solidFill>
                <a:ea typeface="ＭＳ Ｐゴシック" charset="-128"/>
                <a:cs typeface="ＭＳ Ｐゴシック" charset="-128"/>
              </a:rPr>
              <a:t>[break]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Correspondence of Methods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27063" y="1617663"/>
          <a:ext cx="8195733" cy="2072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0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Unknown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[</a:t>
                      </a:r>
                      <a:r>
                        <a:rPr lang="en-US" sz="2800" b="1" dirty="0">
                          <a:latin typeface="Times"/>
                        </a:rPr>
                        <a:t>I  </a:t>
                      </a:r>
                      <a:r>
                        <a:rPr lang="en-US" sz="2800" dirty="0">
                          <a:latin typeface="Times"/>
                        </a:rPr>
                        <a:t>– </a:t>
                      </a:r>
                      <a:r>
                        <a:rPr lang="en-US" sz="2800" baseline="0" dirty="0">
                          <a:latin typeface="Times"/>
                        </a:rPr>
                        <a:t>   </a:t>
                      </a:r>
                      <a:r>
                        <a:rPr lang="en-US" sz="2800" dirty="0" err="1">
                          <a:latin typeface="Times"/>
                        </a:rPr>
                        <a:t>c</a:t>
                      </a:r>
                      <a:r>
                        <a:rPr lang="en-US" sz="2800" dirty="0">
                          <a:latin typeface="Times"/>
                        </a:rPr>
                        <a:t> </a:t>
                      </a:r>
                      <a:r>
                        <a:rPr lang="en-US" sz="2800" baseline="0" dirty="0">
                          <a:latin typeface="Times"/>
                        </a:rPr>
                        <a:t>  </a:t>
                      </a:r>
                      <a:r>
                        <a:rPr lang="en-US" sz="2800" dirty="0">
                          <a:latin typeface="Times"/>
                        </a:rPr>
                        <a:t> </a:t>
                      </a:r>
                      <a:r>
                        <a:rPr lang="en-US" sz="2800" b="1" u="none" dirty="0">
                          <a:uFill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uFill>
                          <a:latin typeface="Times"/>
                        </a:rPr>
                        <a:t>A</a:t>
                      </a:r>
                      <a:r>
                        <a:rPr lang="en-US" sz="2800" b="1" dirty="0">
                          <a:latin typeface="Times"/>
                        </a:rPr>
                        <a:t>D</a:t>
                      </a:r>
                      <a:r>
                        <a:rPr lang="en-US" sz="3000" baseline="30000" dirty="0">
                          <a:latin typeface="Times"/>
                        </a:rPr>
                        <a:t>-1</a:t>
                      </a:r>
                      <a:r>
                        <a:rPr lang="en-US" sz="2800" dirty="0">
                          <a:latin typeface="Times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x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Times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(1-c)</a:t>
                      </a:r>
                      <a:r>
                        <a:rPr lang="en-US" sz="2800" b="1" dirty="0">
                          <a:latin typeface="Times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[</a:t>
                      </a:r>
                      <a:r>
                        <a:rPr lang="en-US" sz="2800" b="1" dirty="0">
                          <a:latin typeface="Times"/>
                        </a:rPr>
                        <a:t>I  </a:t>
                      </a:r>
                      <a:r>
                        <a:rPr lang="en-US" sz="2800" dirty="0">
                          <a:latin typeface="Times"/>
                        </a:rPr>
                        <a:t>+ </a:t>
                      </a:r>
                      <a:r>
                        <a:rPr lang="en-US" sz="2800" dirty="0" err="1">
                          <a:latin typeface="Monaco"/>
                        </a:rPr>
                        <a:t>a</a:t>
                      </a:r>
                      <a:r>
                        <a:rPr lang="en-US" sz="2800" b="1" u="none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(</a:t>
                      </a:r>
                      <a:r>
                        <a:rPr lang="en-US" sz="2800" b="1" dirty="0" err="1">
                          <a:latin typeface="Times"/>
                        </a:rPr>
                        <a:t>D</a:t>
                      </a:r>
                      <a:r>
                        <a:rPr lang="en-US" sz="2800" b="1" dirty="0">
                          <a:latin typeface="Times"/>
                        </a:rPr>
                        <a:t>  </a:t>
                      </a:r>
                      <a:r>
                        <a:rPr lang="en-US" sz="2800" b="0" dirty="0">
                          <a:latin typeface="Times"/>
                        </a:rPr>
                        <a:t>-   </a:t>
                      </a:r>
                      <a:r>
                        <a:rPr lang="en-US" sz="2800" b="1" u="none" dirty="0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A)</a:t>
                      </a:r>
                      <a:r>
                        <a:rPr lang="en-US" sz="2800" dirty="0">
                          <a:latin typeface="Times"/>
                        </a:rPr>
                        <a:t>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x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Times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y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/>
                          </a:solidFill>
                        </a:rPr>
                        <a:t>F</a:t>
                      </a:r>
                      <a:r>
                        <a:rPr lang="en-US" sz="2300" b="1" dirty="0">
                          <a:solidFill>
                            <a:schemeClr val="accent2"/>
                          </a:solidFill>
                        </a:rPr>
                        <a:t>A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</a:rPr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[</a:t>
                      </a:r>
                      <a:r>
                        <a:rPr lang="en-US" sz="2800" b="1" dirty="0">
                          <a:latin typeface="Times"/>
                        </a:rPr>
                        <a:t>I  </a:t>
                      </a:r>
                      <a:r>
                        <a:rPr lang="en-US" sz="2800" dirty="0">
                          <a:latin typeface="Times"/>
                        </a:rPr>
                        <a:t>+ </a:t>
                      </a:r>
                      <a:r>
                        <a:rPr lang="en-US" sz="2800" dirty="0">
                          <a:latin typeface="Lucida Calligraphy"/>
                          <a:ea typeface="Osaka−等幅"/>
                        </a:rPr>
                        <a:t>a</a:t>
                      </a:r>
                      <a:r>
                        <a:rPr lang="en-US" sz="1000" baseline="0" dirty="0">
                          <a:latin typeface="Lucida Calligraphy"/>
                          <a:ea typeface="Osaka−等幅"/>
                        </a:rPr>
                        <a:t>  </a:t>
                      </a:r>
                      <a:r>
                        <a:rPr lang="en-US" sz="1000" dirty="0">
                          <a:latin typeface="Lucida Calligraphy"/>
                          <a:ea typeface="Osaka−等幅"/>
                        </a:rPr>
                        <a:t> </a:t>
                      </a:r>
                      <a:r>
                        <a:rPr lang="en-US" sz="2800" b="1" dirty="0">
                          <a:latin typeface="Times"/>
                        </a:rPr>
                        <a:t>D </a:t>
                      </a:r>
                      <a:r>
                        <a:rPr lang="en-US" sz="2800" b="1" baseline="0" dirty="0">
                          <a:latin typeface="Times"/>
                        </a:rPr>
                        <a:t> </a:t>
                      </a:r>
                      <a:r>
                        <a:rPr lang="en-US" sz="2800" dirty="0">
                          <a:latin typeface="Times"/>
                        </a:rPr>
                        <a:t>- </a:t>
                      </a:r>
                      <a:r>
                        <a:rPr lang="en-US" sz="2800" dirty="0" err="1">
                          <a:latin typeface="Times"/>
                        </a:rPr>
                        <a:t>c</a:t>
                      </a:r>
                      <a:r>
                        <a:rPr lang="en-US" sz="2800" baseline="0" dirty="0" err="1">
                          <a:latin typeface="Verdana"/>
                        </a:rPr>
                        <a:t>’</a:t>
                      </a:r>
                      <a:r>
                        <a:rPr lang="en-US" sz="2800" b="1" u="none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A</a:t>
                      </a:r>
                      <a:r>
                        <a:rPr lang="en-US" sz="2800" dirty="0">
                          <a:latin typeface="Times"/>
                        </a:rPr>
                        <a:t>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b</a:t>
                      </a:r>
                      <a:r>
                        <a:rPr lang="en-US" sz="3000" b="1" baseline="-25000" dirty="0" err="1">
                          <a:latin typeface="Times"/>
                        </a:rPr>
                        <a:t>h</a:t>
                      </a:r>
                      <a:endParaRPr lang="en-US" sz="3000" b="1" baseline="-250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baseline="0" dirty="0">
                          <a:latin typeface="Times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latin typeface="Times"/>
                        </a:rPr>
                        <a:t>φ</a:t>
                      </a:r>
                      <a:r>
                        <a:rPr lang="en-US" sz="3000" b="1" baseline="-25000" dirty="0" err="1">
                          <a:latin typeface="Times"/>
                        </a:rPr>
                        <a:t>h</a:t>
                      </a:r>
                      <a:endParaRPr lang="en-US" sz="3000" b="1" baseline="-25000" dirty="0">
                        <a:latin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 bwMode="auto">
          <a:xfrm>
            <a:off x="4106863" y="4404416"/>
            <a:ext cx="803275" cy="744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0  1  0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1  0  1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0  1  0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053138" y="4421879"/>
            <a:ext cx="255587" cy="73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ts val="12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2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ts val="12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51800" y="4421879"/>
            <a:ext cx="255588" cy="73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0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1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000250" y="4404416"/>
            <a:ext cx="801688" cy="744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>
              <a:lnSpc>
                <a:spcPts val="178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1</a:t>
            </a:r>
          </a:p>
          <a:p>
            <a:pPr algn="l">
              <a:lnSpc>
                <a:spcPts val="178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   1</a:t>
            </a:r>
          </a:p>
          <a:p>
            <a:pPr algn="l">
              <a:lnSpc>
                <a:spcPts val="178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      1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008188" y="4421879"/>
            <a:ext cx="801687" cy="727075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066971" y="4404420"/>
            <a:ext cx="809529" cy="745173"/>
            <a:chOff x="3374810" y="2523079"/>
            <a:chExt cx="809569" cy="745200"/>
          </a:xfrm>
        </p:grpSpPr>
        <p:sp>
          <p:nvSpPr>
            <p:cNvPr id="26" name="Rectangle 25"/>
            <p:cNvSpPr/>
            <p:nvPr/>
          </p:nvSpPr>
          <p:spPr>
            <a:xfrm>
              <a:off x="3381239" y="2523075"/>
              <a:ext cx="803315" cy="7445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l">
                <a:lnSpc>
                  <a:spcPts val="188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d1</a:t>
              </a:r>
            </a:p>
            <a:p>
              <a:pPr>
                <a:lnSpc>
                  <a:spcPts val="188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d2 </a:t>
              </a:r>
            </a:p>
            <a:p>
              <a:pPr>
                <a:lnSpc>
                  <a:spcPts val="188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     d3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374889" y="2540539"/>
              <a:ext cx="801728" cy="727101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5268913" y="5174354"/>
            <a:ext cx="1792287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omic Sans MS"/>
              </a:rPr>
              <a:t>final labels/ beliefs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21538" y="5131491"/>
            <a:ext cx="1897062" cy="10652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omic Sans MS"/>
              </a:rPr>
              <a:t>prior labels/ beliefs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76650" y="5242616"/>
            <a:ext cx="1657350" cy="67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omic Sans MS"/>
              </a:rPr>
              <a:t>adjacency matrix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765550" y="2582863"/>
            <a:ext cx="32067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46550" y="3090863"/>
            <a:ext cx="27463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75138" y="3606800"/>
            <a:ext cx="2746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3EE40-40BC-9644-A7A5-AF655C72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A247C-F8E8-554B-93A9-122AFCAC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0FA555-74ED-904B-894B-B0BA48F7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9288FD2-8B9F-9048-A73E-35D3BA352E26}"/>
              </a:ext>
            </a:extLst>
          </p:cNvPr>
          <p:cNvSpPr/>
          <p:nvPr/>
        </p:nvSpPr>
        <p:spPr bwMode="auto">
          <a:xfrm rot="1806824">
            <a:off x="7026774" y="476973"/>
            <a:ext cx="2050053" cy="552752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78DDA89-B2F2-3F45-9500-C9AB4CF23FCD}"/>
                  </a:ext>
                </a:extLst>
              </p:cNvPr>
              <p:cNvSpPr/>
              <p:nvPr/>
            </p:nvSpPr>
            <p:spPr bwMode="auto">
              <a:xfrm>
                <a:off x="710245" y="1219854"/>
                <a:ext cx="3486417" cy="477174"/>
              </a:xfrm>
              <a:prstGeom prst="roundRect">
                <a:avLst/>
              </a:prstGeom>
              <a:solidFill>
                <a:srgbClr val="D5FC79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r>
                  <a:rPr lang="en-US" altLang="en-US" sz="2400" b="1" dirty="0">
                    <a:ea typeface="ＭＳ Ｐゴシック" panose="020B0600070205080204" pitchFamily="34" charset="-128"/>
                  </a:rPr>
                  <a:t>p = 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(1-c)/n 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I - 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c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 B] </a:t>
                </a:r>
                <a:r>
                  <a:rPr lang="en-US" altLang="en-US" sz="2400" baseline="30000" dirty="0">
                    <a:ea typeface="ＭＳ Ｐゴシック" panose="020B0600070205080204" pitchFamily="34" charset="-128"/>
                  </a:rPr>
                  <a:t>-1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𝒆</m:t>
                        </m:r>
                      </m:e>
                    </m:acc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78DDA89-B2F2-3F45-9500-C9AB4CF23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245" y="1219854"/>
                <a:ext cx="3486417" cy="477174"/>
              </a:xfrm>
              <a:prstGeom prst="roundRect">
                <a:avLst/>
              </a:prstGeom>
              <a:blipFill>
                <a:blip r:embed="rId2"/>
                <a:stretch>
                  <a:fillRect l="-727" t="-7895" b="-23684"/>
                </a:stretch>
              </a:blip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3341D332-6F65-2148-B20D-8C5E46CE193A}"/>
              </a:ext>
            </a:extLst>
          </p:cNvPr>
          <p:cNvSpPr/>
          <p:nvPr/>
        </p:nvSpPr>
        <p:spPr bwMode="auto">
          <a:xfrm>
            <a:off x="314325" y="742950"/>
            <a:ext cx="8701087" cy="550545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464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Generalization: </a:t>
            </a:r>
            <a:r>
              <a:rPr lang="en-US" dirty="0" err="1"/>
              <a:t>zooBP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FastBP</a:t>
            </a:r>
            <a:r>
              <a:rPr lang="en-US" dirty="0"/>
              <a:t>: for </a:t>
            </a:r>
            <a:r>
              <a:rPr lang="en-US" dirty="0" err="1"/>
              <a:t>uni</a:t>
            </a:r>
            <a:r>
              <a:rPr lang="en-US" dirty="0"/>
              <a:t>-partite graph</a:t>
            </a:r>
          </a:p>
          <a:p>
            <a:pPr lvl="1"/>
            <a:r>
              <a:rPr lang="en-US" dirty="0"/>
              <a:t>1 type of nodes (</a:t>
            </a:r>
            <a:r>
              <a:rPr lang="en-US" dirty="0" err="1"/>
              <a:t>eg</a:t>
            </a:r>
            <a:r>
              <a:rPr lang="en-US" dirty="0"/>
              <a:t>., humans)</a:t>
            </a:r>
          </a:p>
          <a:p>
            <a:pPr lvl="1"/>
            <a:r>
              <a:rPr lang="en-US" dirty="0"/>
              <a:t>1 type of edge (</a:t>
            </a:r>
            <a:r>
              <a:rPr lang="en-US" dirty="0" err="1"/>
              <a:t>eg</a:t>
            </a:r>
            <a:r>
              <a:rPr lang="en-US" dirty="0"/>
              <a:t>., ‘friends’)</a:t>
            </a:r>
          </a:p>
          <a:p>
            <a:pPr lvl="1"/>
            <a:r>
              <a:rPr lang="en-US" dirty="0"/>
              <a:t>2 classes (’red’/’green’)</a:t>
            </a:r>
          </a:p>
          <a:p>
            <a:r>
              <a:rPr lang="en-US" dirty="0" err="1"/>
              <a:t>zooBP</a:t>
            </a:r>
            <a:r>
              <a:rPr lang="en-US" dirty="0"/>
              <a:t>: for tensor / </a:t>
            </a:r>
            <a:r>
              <a:rPr lang="en-US" b="1" dirty="0">
                <a:solidFill>
                  <a:schemeClr val="tx2"/>
                </a:solidFill>
              </a:rPr>
              <a:t>KB</a:t>
            </a:r>
          </a:p>
          <a:p>
            <a:pPr lvl="1"/>
            <a:r>
              <a:rPr lang="en-US" dirty="0"/>
              <a:t>many types of nodes (humans, products, factories)</a:t>
            </a:r>
          </a:p>
          <a:p>
            <a:pPr lvl="1"/>
            <a:r>
              <a:rPr lang="en-US" dirty="0"/>
              <a:t>many types of edges</a:t>
            </a:r>
          </a:p>
          <a:p>
            <a:pPr lvl="1"/>
            <a:r>
              <a:rPr lang="en-US" dirty="0"/>
              <a:t>many classes per node-type</a:t>
            </a:r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071B4E-50E0-2348-A9E3-CE10BAEE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FA430C-CB82-AE4B-A98E-DA51B409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 descr="schematic-1.png">
            <a:extLst>
              <a:ext uri="{FF2B5EF4-FFF2-40B4-BE49-F238E27FC236}">
                <a16:creationId xmlns:a16="http://schemas.microsoft.com/office/drawing/2014/main" id="{5F08C4E5-4110-2841-9DCF-AD54602A1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26" y="4746188"/>
            <a:ext cx="2307750" cy="17308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52FC9-EB9D-E742-A43F-5146B923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03B34C-ECDC-9641-96AE-B93B02F20FC8}"/>
              </a:ext>
            </a:extLst>
          </p:cNvPr>
          <p:cNvGrpSpPr>
            <a:grpSpLocks noChangeAspect="1"/>
          </p:cNvGrpSpPr>
          <p:nvPr/>
        </p:nvGrpSpPr>
        <p:grpSpPr>
          <a:xfrm>
            <a:off x="6670949" y="2065389"/>
            <a:ext cx="2001058" cy="1031605"/>
            <a:chOff x="7701643" y="4081081"/>
            <a:chExt cx="1217029" cy="62741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90219F9-8C7A-E845-9F3A-D0992606853B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BF17D40-7D89-894C-86DD-A4C52B9BF7F2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CBC0D04-9CD0-0745-9CA9-7C6D0FE7CEC0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5E06A3C-3F67-5947-A978-9D4574D88E66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A45092F-B22C-2846-9B12-F59AB59D7A47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FFCF01-9BF4-C948-AF33-A0C3C9A4AFEA}"/>
                </a:ext>
              </a:extLst>
            </p:cNvPr>
            <p:cNvCxnSpPr>
              <a:cxnSpLocks/>
              <a:stCxn id="53" idx="6"/>
              <a:endCxn id="55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72E6237-D88E-2140-9E5C-E7EA5ACCC6DB}"/>
                </a:ext>
              </a:extLst>
            </p:cNvPr>
            <p:cNvCxnSpPr>
              <a:stCxn id="53" idx="5"/>
              <a:endCxn id="57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EBF7B49-FC91-5A4E-A4A6-D9F314FE65F0}"/>
                </a:ext>
              </a:extLst>
            </p:cNvPr>
            <p:cNvCxnSpPr>
              <a:stCxn id="53" idx="3"/>
              <a:endCxn id="56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8715FF8-E325-E845-B7FA-EBE4C2545D11}"/>
                </a:ext>
              </a:extLst>
            </p:cNvPr>
            <p:cNvCxnSpPr>
              <a:cxnSpLocks/>
              <a:stCxn id="53" idx="1"/>
              <a:endCxn id="5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CF1088B-357E-EB43-9D2A-32A5E18A60E4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4A7EDD-505D-9C41-93F7-3CB6D82776A4}"/>
                </a:ext>
              </a:extLst>
            </p:cNvPr>
            <p:cNvCxnSpPr>
              <a:stCxn id="55" idx="4"/>
              <a:endCxn id="57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0CDD73C-0166-A945-B10B-FE00CE4684D6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45201E0-824D-B94A-A982-42A53C6555CC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32D54D9-B1CA-F548-9A1D-6A41AACCF3E9}"/>
                </a:ext>
              </a:extLst>
            </p:cNvPr>
            <p:cNvCxnSpPr>
              <a:stCxn id="54" idx="5"/>
              <a:endCxn id="57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9318905-A13F-6A4C-870D-40A832BD6264}"/>
                </a:ext>
              </a:extLst>
            </p:cNvPr>
            <p:cNvCxnSpPr>
              <a:stCxn id="55" idx="4"/>
              <a:endCxn id="56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B01CF64-7E6D-4148-AA12-612392F9EFB2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7A1B509-238C-2A4E-8F14-5205A0EC2D3F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ED6DBD9-080A-6C45-934E-3A56F533690A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05845DC-E3B9-C54B-BABA-BE950A9BB021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34A34D3-4FA5-A345-8524-773236D0DB9C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3195A-ED45-2140-B6C7-9A857C2DF0CF}"/>
                </a:ext>
              </a:extLst>
            </p:cNvPr>
            <p:cNvCxnSpPr>
              <a:cxnSpLocks/>
              <a:stCxn id="69" idx="4"/>
              <a:endCxn id="71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D36F027-1B58-2544-9752-A3E0C8FA1A7E}"/>
                </a:ext>
              </a:extLst>
            </p:cNvPr>
            <p:cNvCxnSpPr>
              <a:stCxn id="70" idx="6"/>
              <a:endCxn id="71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8E2D006-0864-D04A-9DFD-4439D0F84A9A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1FB3E50-1063-2746-A33B-7FAEE580BE22}"/>
                </a:ext>
              </a:extLst>
            </p:cNvPr>
            <p:cNvCxnSpPr>
              <a:cxnSpLocks/>
              <a:stCxn id="68" idx="5"/>
              <a:endCxn id="71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E3626BC-3968-6B46-AB88-0B3A35EAB160}"/>
                </a:ext>
              </a:extLst>
            </p:cNvPr>
            <p:cNvCxnSpPr>
              <a:cxnSpLocks/>
              <a:stCxn id="69" idx="3"/>
              <a:endCxn id="70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2769BCB-2B8F-4B42-B850-7DACBE00AAB4}"/>
                </a:ext>
              </a:extLst>
            </p:cNvPr>
            <p:cNvCxnSpPr>
              <a:stCxn id="55" idx="6"/>
              <a:endCxn id="68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44805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5" y="609600"/>
            <a:ext cx="8203675" cy="685800"/>
          </a:xfrm>
        </p:spPr>
        <p:txBody>
          <a:bodyPr/>
          <a:lstStyle/>
          <a:p>
            <a:r>
              <a:rPr lang="en-US" dirty="0"/>
              <a:t>Problem</a:t>
            </a:r>
            <a:r>
              <a:rPr lang="en-US"/>
              <a:t>: e-commerce ratings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116" y="1329948"/>
            <a:ext cx="4584700" cy="4365942"/>
          </a:xfrm>
        </p:spPr>
        <p:txBody>
          <a:bodyPr/>
          <a:lstStyle/>
          <a:p>
            <a:r>
              <a:rPr lang="en-US" b="1" dirty="0"/>
              <a:t>Given</a:t>
            </a:r>
            <a:r>
              <a:rPr lang="en-US" dirty="0"/>
              <a:t> a </a:t>
            </a:r>
            <a:r>
              <a:rPr lang="en-US" b="1" dirty="0"/>
              <a:t>heterogeneous </a:t>
            </a:r>
            <a:r>
              <a:rPr lang="en-US" dirty="0"/>
              <a:t>graph on users, products, sellers and positive/negative ratings with “seed labels”</a:t>
            </a:r>
          </a:p>
          <a:p>
            <a:r>
              <a:rPr lang="en-US" b="1" dirty="0"/>
              <a:t>Find</a:t>
            </a:r>
            <a:r>
              <a:rPr lang="en-US" dirty="0"/>
              <a:t> the top </a:t>
            </a:r>
            <a:r>
              <a:rPr lang="en-US" i="1" dirty="0"/>
              <a:t>k</a:t>
            </a:r>
            <a:r>
              <a:rPr lang="en-US" dirty="0"/>
              <a:t> most fraudulent users, products and sellers</a:t>
            </a:r>
          </a:p>
        </p:txBody>
      </p:sp>
      <p:pic>
        <p:nvPicPr>
          <p:cNvPr id="10" name="Picture 9" descr="schemat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5" y="1302319"/>
            <a:ext cx="4161191" cy="312089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3D6A7A-5194-AE4C-9033-C3217359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8B831E31-EF74-0D48-8DC7-7E1F5BF3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30453-E470-7F4F-B2D2-6EADCDDB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7BBED07-D920-2144-A9F8-FBF6CDF864AD}"/>
              </a:ext>
            </a:extLst>
          </p:cNvPr>
          <p:cNvGrpSpPr>
            <a:grpSpLocks noChangeAspect="1"/>
          </p:cNvGrpSpPr>
          <p:nvPr/>
        </p:nvGrpSpPr>
        <p:grpSpPr>
          <a:xfrm>
            <a:off x="955938" y="4565716"/>
            <a:ext cx="2001058" cy="1031605"/>
            <a:chOff x="7701643" y="4081081"/>
            <a:chExt cx="1217029" cy="62741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505028D-FC8C-6940-90EA-B59382B43D44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23FFB98-6253-EE45-9AE3-22DF676D0995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E633BC8-2E0C-9943-B58E-824C310F68D7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E2F04AB-178D-0140-B55E-DD96218A5716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ADC6F7-F4C1-4041-BF3D-738B72D4FEB5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4F3E48-B511-1C4E-A732-D082E29A3DA8}"/>
                </a:ext>
              </a:extLst>
            </p:cNvPr>
            <p:cNvCxnSpPr>
              <a:cxnSpLocks/>
              <a:stCxn id="53" idx="6"/>
              <a:endCxn id="55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4DB10C-7BE5-7B4C-BBCF-67AF37F5DC01}"/>
                </a:ext>
              </a:extLst>
            </p:cNvPr>
            <p:cNvCxnSpPr>
              <a:stCxn id="53" idx="5"/>
              <a:endCxn id="57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8C93DB6-F43E-EC4A-B35D-7871F69DCE56}"/>
                </a:ext>
              </a:extLst>
            </p:cNvPr>
            <p:cNvCxnSpPr>
              <a:stCxn id="53" idx="3"/>
              <a:endCxn id="56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6DA5CF-857A-AB4E-B6F8-F844E37B51E5}"/>
                </a:ext>
              </a:extLst>
            </p:cNvPr>
            <p:cNvCxnSpPr>
              <a:cxnSpLocks/>
              <a:stCxn id="53" idx="1"/>
              <a:endCxn id="5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DC7A7D-CE6B-D140-BA18-086124A5A782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9D4F4BE-242E-6C4D-929D-AA6096069D3A}"/>
                </a:ext>
              </a:extLst>
            </p:cNvPr>
            <p:cNvCxnSpPr>
              <a:stCxn id="55" idx="4"/>
              <a:endCxn id="57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96AC020-62CC-EF4D-BC9A-E17F05D09EBB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D428E27-81C2-7145-BF6B-1FF595EA1F39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048CBA0-5825-1344-BF73-088E605ABAFC}"/>
                </a:ext>
              </a:extLst>
            </p:cNvPr>
            <p:cNvCxnSpPr>
              <a:stCxn id="54" idx="5"/>
              <a:endCxn id="57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F30BBB4-91C0-AD42-B2B8-BD1A63962271}"/>
                </a:ext>
              </a:extLst>
            </p:cNvPr>
            <p:cNvCxnSpPr>
              <a:stCxn id="55" idx="4"/>
              <a:endCxn id="56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A9BF895-3AEE-0D49-96A5-2BEE2B484483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B0402E-11F5-1B4B-B9A5-55625052DEE0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BCD725-DAA7-7E45-AF66-B4E50457D29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5EAB69F-8026-634C-A4E7-403E381309A7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74D7193-D92C-ED41-9CB7-B080ADC83EA4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8AF208C-6571-4640-83B0-51CC964D7444}"/>
                </a:ext>
              </a:extLst>
            </p:cNvPr>
            <p:cNvCxnSpPr>
              <a:cxnSpLocks/>
              <a:stCxn id="69" idx="4"/>
              <a:endCxn id="71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5AF67B2-2B3B-3E41-8E49-4C2DE45519E5}"/>
                </a:ext>
              </a:extLst>
            </p:cNvPr>
            <p:cNvCxnSpPr>
              <a:stCxn id="70" idx="6"/>
              <a:endCxn id="71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04077CE-5B5B-B04F-9C39-18730017AD8F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9EF7E5C-6F94-D340-B17C-C48092D6C0D0}"/>
                </a:ext>
              </a:extLst>
            </p:cNvPr>
            <p:cNvCxnSpPr>
              <a:cxnSpLocks/>
              <a:stCxn id="68" idx="5"/>
              <a:endCxn id="71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BBCFFCA-B499-C846-884A-FE6EB7AA636D}"/>
                </a:ext>
              </a:extLst>
            </p:cNvPr>
            <p:cNvCxnSpPr>
              <a:cxnSpLocks/>
              <a:stCxn id="69" idx="3"/>
              <a:endCxn id="70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1421BA8-056F-1541-A13D-96DCEFDF33B5}"/>
                </a:ext>
              </a:extLst>
            </p:cNvPr>
            <p:cNvCxnSpPr>
              <a:stCxn id="55" idx="6"/>
              <a:endCxn id="68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54083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5" y="609600"/>
            <a:ext cx="8203675" cy="685800"/>
          </a:xfrm>
        </p:spPr>
        <p:txBody>
          <a:bodyPr/>
          <a:lstStyle/>
          <a:p>
            <a:r>
              <a:rPr lang="en-US" dirty="0"/>
              <a:t>Problem</a:t>
            </a:r>
            <a:r>
              <a:rPr lang="en-US"/>
              <a:t>: e-commerce ratings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116" y="1329948"/>
            <a:ext cx="4584700" cy="4365942"/>
          </a:xfrm>
        </p:spPr>
        <p:txBody>
          <a:bodyPr/>
          <a:lstStyle/>
          <a:p>
            <a:r>
              <a:rPr lang="en-US" b="1" dirty="0"/>
              <a:t>Given</a:t>
            </a:r>
            <a:r>
              <a:rPr lang="en-US" dirty="0"/>
              <a:t> a </a:t>
            </a:r>
            <a:r>
              <a:rPr lang="en-US" b="1" dirty="0"/>
              <a:t>heterogeneous </a:t>
            </a:r>
            <a:r>
              <a:rPr lang="en-US" dirty="0"/>
              <a:t>graph on users, products, sellers and positive/negative ratings with “seed labels”</a:t>
            </a:r>
          </a:p>
          <a:p>
            <a:r>
              <a:rPr lang="en-US" b="1" dirty="0"/>
              <a:t>Find</a:t>
            </a:r>
            <a:r>
              <a:rPr lang="en-US" dirty="0"/>
              <a:t> the top </a:t>
            </a:r>
            <a:r>
              <a:rPr lang="en-US" i="1" dirty="0"/>
              <a:t>k</a:t>
            </a:r>
            <a:r>
              <a:rPr lang="en-US" dirty="0"/>
              <a:t> most fraudulent users, products and sellers</a:t>
            </a:r>
          </a:p>
        </p:txBody>
      </p:sp>
      <p:pic>
        <p:nvPicPr>
          <p:cNvPr id="7" name="Picture 6" descr="cf2014-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4485329"/>
            <a:ext cx="901962" cy="1091374"/>
          </a:xfrm>
          <a:prstGeom prst="rect">
            <a:avLst/>
          </a:prstGeom>
        </p:spPr>
      </p:pic>
      <p:pic>
        <p:nvPicPr>
          <p:cNvPr id="10" name="Picture 9" descr="schematic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5" y="1302319"/>
            <a:ext cx="4161191" cy="3120893"/>
          </a:xfrm>
          <a:prstGeom prst="rect">
            <a:avLst/>
          </a:prstGeom>
        </p:spPr>
      </p:pic>
      <p:pic>
        <p:nvPicPr>
          <p:cNvPr id="11" name="Picture 10" descr="guenneman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642" y="4438141"/>
            <a:ext cx="937135" cy="1149859"/>
          </a:xfrm>
          <a:prstGeom prst="rect">
            <a:avLst/>
          </a:prstGeom>
        </p:spPr>
      </p:pic>
      <p:pic>
        <p:nvPicPr>
          <p:cNvPr id="12" name="Picture 11" descr="dhivya-eswaran-231x2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2" y="4441213"/>
            <a:ext cx="1086517" cy="111292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A4986-C074-CD43-9CB1-EE92BB1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1AD276-BDF0-1148-A25E-88F37625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B31F4-268F-E64C-A576-F3296511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42438203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5" y="609600"/>
            <a:ext cx="8203675" cy="685800"/>
          </a:xfrm>
        </p:spPr>
        <p:txBody>
          <a:bodyPr/>
          <a:lstStyle/>
          <a:p>
            <a:r>
              <a:rPr lang="en-US" dirty="0"/>
              <a:t>Problem</a:t>
            </a:r>
            <a:r>
              <a:rPr lang="en-US"/>
              <a:t>: e-commerce ratings fraud</a:t>
            </a:r>
            <a:endParaRPr lang="en-US" dirty="0"/>
          </a:p>
        </p:txBody>
      </p:sp>
      <p:pic>
        <p:nvPicPr>
          <p:cNvPr id="10" name="Picture 9" descr="schemat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5" y="1302319"/>
            <a:ext cx="2247375" cy="1685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041300"/>
            <a:ext cx="8483600" cy="250224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6894A-B245-8E42-A6CD-4E0ECA54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ED216-EF3A-5743-891D-EE78E136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BF9FD-F975-B241-A55B-A32499A0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508A2-87AF-9E46-8BAA-10A640A1CF90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5930CB8-7201-3747-9DA2-25237E6BC21B}"/>
              </a:ext>
            </a:extLst>
          </p:cNvPr>
          <p:cNvSpPr/>
          <p:nvPr/>
        </p:nvSpPr>
        <p:spPr bwMode="auto">
          <a:xfrm>
            <a:off x="4660900" y="4787664"/>
            <a:ext cx="301244" cy="381744"/>
          </a:xfrm>
          <a:prstGeom prst="roundRect">
            <a:avLst/>
          </a:prstGeom>
          <a:solidFill>
            <a:srgbClr val="FF000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3C0055-AC1F-FA4F-B3A5-14463E65D0C8}"/>
              </a:ext>
            </a:extLst>
          </p:cNvPr>
          <p:cNvSpPr/>
          <p:nvPr/>
        </p:nvSpPr>
        <p:spPr bwMode="auto">
          <a:xfrm>
            <a:off x="2289556" y="4787664"/>
            <a:ext cx="301244" cy="381744"/>
          </a:xfrm>
          <a:prstGeom prst="roundRect">
            <a:avLst/>
          </a:prstGeom>
          <a:solidFill>
            <a:srgbClr val="FF000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2061C5-4A24-024E-AC6F-1F13C767287B}"/>
              </a:ext>
            </a:extLst>
          </p:cNvPr>
          <p:cNvSpPr/>
          <p:nvPr/>
        </p:nvSpPr>
        <p:spPr bwMode="auto">
          <a:xfrm rot="1806824">
            <a:off x="7026774" y="476973"/>
            <a:ext cx="2050053" cy="552752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439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ZooBP</a:t>
            </a:r>
            <a:r>
              <a:rPr lang="en-US" dirty="0"/>
              <a:t>: features</a:t>
            </a:r>
          </a:p>
        </p:txBody>
      </p:sp>
      <p:pic>
        <p:nvPicPr>
          <p:cNvPr id="12" name="Picture 11" descr="scalability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3" y="2293975"/>
            <a:ext cx="3065173" cy="2884067"/>
          </a:xfrm>
          <a:prstGeom prst="rect">
            <a:avLst/>
          </a:prstGeom>
        </p:spPr>
      </p:pic>
      <p:pic>
        <p:nvPicPr>
          <p:cNvPr id="8" name="Picture 7" descr="prodCorrelatio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5" y="2171031"/>
            <a:ext cx="3093713" cy="3016093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238125" y="1462088"/>
            <a:ext cx="8905875" cy="8556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Fast; convergence guarantees.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785" y="5057897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Near-perfect accuracy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5716" y="5075601"/>
            <a:ext cx="297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linear in graph size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30573" y="2844800"/>
            <a:ext cx="88912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5865" y="1498600"/>
            <a:ext cx="22231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600x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  <a:p>
            <a:r>
              <a:rPr lang="en-US" dirty="0"/>
              <a:t>3x (C++)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4ED1-52B0-0A4F-A44A-D52971F4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6AFAC-FB37-FC42-9EC8-7C7889A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DEA96-8D51-E140-A339-90FCDC3F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79E-71F8-264F-9E19-2A5F30C04F6A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27214966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ZooBP</a:t>
            </a:r>
            <a:r>
              <a:rPr lang="en-US" dirty="0"/>
              <a:t> in the real world</a:t>
            </a:r>
          </a:p>
        </p:txBody>
      </p:sp>
      <p:pic>
        <p:nvPicPr>
          <p:cNvPr id="3" name="Picture 2" descr="effectivenes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3" y="1993900"/>
            <a:ext cx="3646608" cy="3390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917700"/>
            <a:ext cx="46434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/>
              <a:t>Near 100% precision on top 300 users (</a:t>
            </a:r>
            <a:r>
              <a:rPr lang="en-US" sz="2800" dirty="0" err="1"/>
              <a:t>Flipkart</a:t>
            </a:r>
            <a:r>
              <a:rPr lang="en-US" sz="2800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Flagged users: suspicious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/>
              <a:t>400 ratings in 1 sec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/>
              <a:t>5000 good ratings and no bad ratings</a:t>
            </a:r>
          </a:p>
        </p:txBody>
      </p:sp>
      <p:pic>
        <p:nvPicPr>
          <p:cNvPr id="12" name="Picture 11" descr="fk-logo_9fdd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1246560"/>
            <a:ext cx="2332788" cy="594939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9B647-F853-C644-86A1-019E6063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EE245-13D5-F544-899B-F7113A67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34B959-1F9C-3D48-872D-9C760AE0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48AEA-6182-424F-9BEB-1A716667611D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30924790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ZooBP</a:t>
            </a:r>
            <a:r>
              <a:rPr lang="en-US" dirty="0"/>
              <a:t>: code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238125" y="1462088"/>
            <a:ext cx="8905875" cy="8556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http://www.cs.cmu.edu/~deswaran/code/zoobp.zip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4ED1-52B0-0A4F-A44A-D52971F4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6AFAC-FB37-FC42-9EC8-7C7889A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7" name="Picture 16" descr="dhivya-eswaran-231x231.png">
            <a:extLst>
              <a:ext uri="{FF2B5EF4-FFF2-40B4-BE49-F238E27FC236}">
                <a16:creationId xmlns:a16="http://schemas.microsoft.com/office/drawing/2014/main" id="{8BD10967-C866-814A-96FF-41E197AAF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00388"/>
            <a:ext cx="1999718" cy="204831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C4E37-C41D-2D49-8632-130AE283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2E15C-8E6E-544E-A098-EECF6E5FEFDC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33357713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r>
              <a:rPr lang="en-US" dirty="0"/>
              <a:t>A: Belief Propagation (‘</a:t>
            </a:r>
            <a:r>
              <a:rPr lang="en-US" dirty="0" err="1"/>
              <a:t>zooBP</a:t>
            </a:r>
            <a:r>
              <a:rPr lang="en-US" dirty="0"/>
              <a:t>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CA184-052F-2943-BB1B-76B142D13ED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042BC1-B7ED-9F49-AFD2-588BD4F7CC83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B72A0D-4EA0-E544-BBE1-E1F57566FE46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F0AEF-BB1A-3143-A110-8DA27848DB75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3B8BAA-2E90-7A4C-B769-8CA34538BCED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677969-9F6B-1A4D-A8E5-F3B6B1281A6B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45AC33-98C8-4F47-A5BB-26DD16FCB292}"/>
                </a:ext>
              </a:extLst>
            </p:cNvPr>
            <p:cNvCxnSpPr>
              <a:cxnSpLocks/>
              <a:stCxn id="12" idx="6"/>
              <a:endCxn id="16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602C3C-73F7-4847-A5B0-AC595B523FA1}"/>
                </a:ext>
              </a:extLst>
            </p:cNvPr>
            <p:cNvCxnSpPr>
              <a:stCxn id="12" idx="5"/>
              <a:endCxn id="18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9B1322-48AA-CE4F-AA13-5417064A5A18}"/>
                </a:ext>
              </a:extLst>
            </p:cNvPr>
            <p:cNvCxnSpPr>
              <a:stCxn id="12" idx="3"/>
              <a:endCxn id="17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6B82FF-6097-C94B-896A-B5E5B2E7F0B0}"/>
                </a:ext>
              </a:extLst>
            </p:cNvPr>
            <p:cNvCxnSpPr>
              <a:cxnSpLocks/>
              <a:stCxn id="12" idx="1"/>
              <a:endCxn id="1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B19514-D701-8B43-8A12-61B18A566216}"/>
                </a:ext>
              </a:extLst>
            </p:cNvPr>
            <p:cNvCxnSpPr>
              <a:stCxn id="14" idx="6"/>
              <a:endCxn id="16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FCAB64-C132-0B44-89B3-1DAAB68FE7AF}"/>
                </a:ext>
              </a:extLst>
            </p:cNvPr>
            <p:cNvCxnSpPr>
              <a:stCxn id="16" idx="4"/>
              <a:endCxn id="18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ADA0BF-37ED-624A-A59B-EC6CFD1746DD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FB20E7-044E-C046-B65F-A28AFB1ECB1E}"/>
                </a:ext>
              </a:extLst>
            </p:cNvPr>
            <p:cNvCxnSpPr>
              <a:stCxn id="14" idx="4"/>
              <a:endCxn id="17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100743-3D65-3D46-A212-E44414DC25EA}"/>
                </a:ext>
              </a:extLst>
            </p:cNvPr>
            <p:cNvCxnSpPr>
              <a:stCxn id="14" idx="5"/>
              <a:endCxn id="18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4E787-6109-DD44-9D1B-B68E8D942925}"/>
                </a:ext>
              </a:extLst>
            </p:cNvPr>
            <p:cNvCxnSpPr>
              <a:stCxn id="16" idx="4"/>
              <a:endCxn id="17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42D36F-C159-1D41-9F3A-189B3210891C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8F6A98-D31E-4A40-88C3-98D530DD26E9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25DF58-EFD4-7A40-BE81-8CB9C103D87A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3E5418-76C9-C44C-806E-737A3605E4E3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38D2F1-6582-5A41-8DBC-1D0573847D8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CA8015-94D1-2147-B4F7-EB8F06E532B8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C574D3-CA99-F146-A788-4BBE405F278A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6E076F-97D5-F845-B375-B78F3948704F}"/>
                </a:ext>
              </a:extLst>
            </p:cNvPr>
            <p:cNvCxnSpPr>
              <a:cxnSpLocks/>
              <a:stCxn id="29" idx="4"/>
              <a:endCxn id="31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51D4E0-BF55-7349-BAB4-13FAEAA27769}"/>
                </a:ext>
              </a:extLst>
            </p:cNvPr>
            <p:cNvCxnSpPr>
              <a:cxnSpLocks/>
              <a:stCxn id="29" idx="5"/>
              <a:endCxn id="32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F3630D-5A7D-6346-B5D0-67866114AAC7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395031-8276-0E40-8E8E-D3B7FD1C0946}"/>
                </a:ext>
              </a:extLst>
            </p:cNvPr>
            <p:cNvCxnSpPr>
              <a:stCxn id="16" idx="6"/>
              <a:endCxn id="29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8AE6C57-2820-F945-84CE-95A6DC4B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866416"/>
            <a:ext cx="1194619" cy="1019409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A29FC5-E812-2D47-B0A0-811AC393483A}"/>
              </a:ext>
            </a:extLst>
          </p:cNvPr>
          <p:cNvCxnSpPr>
            <a:cxnSpLocks/>
          </p:cNvCxnSpPr>
          <p:nvPr/>
        </p:nvCxnSpPr>
        <p:spPr bwMode="auto">
          <a:xfrm>
            <a:off x="4318000" y="3200400"/>
            <a:ext cx="0" cy="297375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F28C9101-3EB7-3C4A-AAE7-08A123F9946A}"/>
              </a:ext>
            </a:extLst>
          </p:cNvPr>
          <p:cNvSpPr txBox="1">
            <a:spLocks/>
          </p:cNvSpPr>
          <p:nvPr/>
        </p:nvSpPr>
        <p:spPr bwMode="auto">
          <a:xfrm>
            <a:off x="4350832" y="3145331"/>
            <a:ext cx="4793168" cy="6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sz="2000" kern="0" dirty="0">
                <a:hlinkClick r:id="rId3"/>
              </a:rPr>
              <a:t>www.cs.cmu.edu/~deswaran/code/zoobp.zip</a:t>
            </a:r>
            <a:endParaRPr kumimoji="0" lang="en-US" sz="2000" kern="0" dirty="0"/>
          </a:p>
        </p:txBody>
      </p:sp>
      <p:pic>
        <p:nvPicPr>
          <p:cNvPr id="54" name="Picture 53" descr="schematic-1.png">
            <a:extLst>
              <a:ext uri="{FF2B5EF4-FFF2-40B4-BE49-F238E27FC236}">
                <a16:creationId xmlns:a16="http://schemas.microsoft.com/office/drawing/2014/main" id="{427DE6FD-AAD6-4C48-B3E0-DBB35A85F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66" y="3600914"/>
            <a:ext cx="3190339" cy="239275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22B589B-5CFE-9D41-9B49-6ACC4160ADB6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86BC2E-B46F-F145-A5E9-6AB08CFAA528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1832CC-48F2-9947-B75A-BBEF03258225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5FA98B-8013-8F43-90F0-EA8750CA787F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C1D356-869C-DB4F-9B64-6861BA560A75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984E93C-9CA0-1546-BAC2-51EF88A7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A24CE7-A429-D442-B04D-795984AC79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CFE9436-14FE-BC4F-BA03-CF9C841F987C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CD30912-B746-1244-A974-1166AF65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21335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marL="0" indent="0">
              <a:buNone/>
            </a:pPr>
            <a:r>
              <a:rPr lang="en-US" dirty="0">
                <a:solidFill>
                  <a:srgbClr val="008F00"/>
                </a:solidFill>
                <a:ea typeface="ＭＳ Ｐゴシック" charset="-128"/>
                <a:cs typeface="ＭＳ Ｐゴシック" charset="-128"/>
              </a:rPr>
              <a:t>[break]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2C1E816-2B4D-4640-8A31-D44600D5C06F}"/>
              </a:ext>
            </a:extLst>
          </p:cNvPr>
          <p:cNvSpPr/>
          <p:nvPr/>
        </p:nvSpPr>
        <p:spPr bwMode="auto">
          <a:xfrm>
            <a:off x="222250" y="34072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29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4075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150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pPr lvl="1"/>
            <a:r>
              <a:rPr lang="en-US" dirty="0"/>
              <a:t>Given homophily (/heterophily </a:t>
            </a:r>
            <a:r>
              <a:rPr lang="en-US" dirty="0" err="1"/>
              <a:t>etc</a:t>
            </a:r>
            <a:r>
              <a:rPr lang="en-US" dirty="0"/>
              <a:t>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638" y="852344"/>
            <a:ext cx="1194619" cy="101489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367FB7F-DEAC-804A-A2E4-032016AF416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AA487A6-FE63-3747-A058-E16A050F33B9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ABE9C0-F24A-E046-BBB4-7B973579BAC6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4464125-85B3-854A-B265-1699FBEC0176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73618F5-67C5-6948-8061-FD1BEA8A685B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09B8D47-6925-3F42-9FA1-6FCB4483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6D6864-BA7C-EE4A-B2E8-87B41481F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568D6B0-1B07-E040-9056-DDD9883A6C9A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BDAABC-DD04-164B-ABBD-C3D7718C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570E46-1DDC-9541-8BDB-BFF7707AC8B8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3B5A158-92C6-9042-B4ED-0BAB5774AC71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8698D44-B6EB-C740-BA11-44B494AC065B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8EF7D73-545D-4E4B-8B31-E94DC8F5E57F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AC4EA9-7C72-7A4C-9811-87C3FEC599D5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0A94BD-216F-CC4D-A935-8225BDB77CB7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BE37A24-19AA-1748-ABEF-345865AF2745}"/>
                </a:ext>
              </a:extLst>
            </p:cNvPr>
            <p:cNvCxnSpPr>
              <a:cxnSpLocks/>
              <a:stCxn id="52" idx="6"/>
              <a:endCxn id="54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9C9DAF-370B-2742-911B-47835006CAE3}"/>
                </a:ext>
              </a:extLst>
            </p:cNvPr>
            <p:cNvCxnSpPr>
              <a:stCxn id="52" idx="5"/>
              <a:endCxn id="56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3E73E5-CEF5-D04A-98AA-18E53D5D750F}"/>
                </a:ext>
              </a:extLst>
            </p:cNvPr>
            <p:cNvCxnSpPr>
              <a:stCxn id="52" idx="3"/>
              <a:endCxn id="55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D7EC0A6-5F17-3A47-AD5E-916F66EF6852}"/>
                </a:ext>
              </a:extLst>
            </p:cNvPr>
            <p:cNvCxnSpPr>
              <a:cxnSpLocks/>
              <a:stCxn id="52" idx="1"/>
              <a:endCxn id="53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89DEAC9-78E4-FD4C-9F86-618EFF3B4D31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9AAABD-BE6E-8443-A085-B2DAF7FE904E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0D7CF1-50C1-5340-B9B0-D80F5F412F40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37CD719-1235-9E45-898D-2144283F15D8}"/>
                </a:ext>
              </a:extLst>
            </p:cNvPr>
            <p:cNvCxnSpPr>
              <a:stCxn id="53" idx="4"/>
              <a:endCxn id="55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790042F-1890-9E47-86D1-05A73BD5A454}"/>
                </a:ext>
              </a:extLst>
            </p:cNvPr>
            <p:cNvCxnSpPr>
              <a:stCxn id="53" idx="5"/>
              <a:endCxn id="56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96ADC7-BCBC-664C-83F4-92BE0D845422}"/>
                </a:ext>
              </a:extLst>
            </p:cNvPr>
            <p:cNvCxnSpPr>
              <a:stCxn id="54" idx="4"/>
              <a:endCxn id="55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165A97-444A-3A4E-BD3E-80217F65792A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F1747B4-586A-4140-A6C1-F98AABDBB13D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FFC5D4E-A300-984B-974F-E52E5CC4E07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41F267A-FA6D-D045-B1A0-85F4A736F060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72CA6C6-5C39-E64B-B41D-E43ACF1090A3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D491F7-F1F1-334C-85DE-F683C04C9E4F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C2A4D58-3093-124A-8950-691E508CAAAE}"/>
                </a:ext>
              </a:extLst>
            </p:cNvPr>
            <p:cNvCxnSpPr>
              <a:stCxn id="69" idx="6"/>
              <a:endCxn id="70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6E225A-EF83-7648-A1B6-CD6C706035B8}"/>
                </a:ext>
              </a:extLst>
            </p:cNvPr>
            <p:cNvCxnSpPr>
              <a:cxnSpLocks/>
              <a:stCxn id="67" idx="4"/>
              <a:endCxn id="69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E6FAB7-3F55-AA4B-BA36-858FA4D5A5BE}"/>
                </a:ext>
              </a:extLst>
            </p:cNvPr>
            <p:cNvCxnSpPr>
              <a:cxnSpLocks/>
              <a:stCxn id="67" idx="5"/>
              <a:endCxn id="70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CAA5A9E-FC1A-4442-8566-73550871D22E}"/>
                </a:ext>
              </a:extLst>
            </p:cNvPr>
            <p:cNvCxnSpPr>
              <a:cxnSpLocks/>
              <a:stCxn id="68" idx="3"/>
              <a:endCxn id="69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66EFFFD-1BDC-1746-8EBE-326CB93CA413}"/>
                </a:ext>
              </a:extLst>
            </p:cNvPr>
            <p:cNvCxnSpPr>
              <a:stCxn id="54" idx="6"/>
              <a:endCxn id="67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70444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r>
              <a:rPr lang="en-US" dirty="0"/>
              <a:t>A: Belief Propagation (‘</a:t>
            </a:r>
            <a:r>
              <a:rPr lang="en-US" dirty="0" err="1"/>
              <a:t>zooBP</a:t>
            </a:r>
            <a:r>
              <a:rPr lang="en-US" dirty="0"/>
              <a:t>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CA184-052F-2943-BB1B-76B142D13ED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042BC1-B7ED-9F49-AFD2-588BD4F7CC83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B72A0D-4EA0-E544-BBE1-E1F57566FE46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F0AEF-BB1A-3143-A110-8DA27848DB75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3B8BAA-2E90-7A4C-B769-8CA34538BCED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677969-9F6B-1A4D-A8E5-F3B6B1281A6B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45AC33-98C8-4F47-A5BB-26DD16FCB292}"/>
                </a:ext>
              </a:extLst>
            </p:cNvPr>
            <p:cNvCxnSpPr>
              <a:cxnSpLocks/>
              <a:stCxn id="12" idx="6"/>
              <a:endCxn id="16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602C3C-73F7-4847-A5B0-AC595B523FA1}"/>
                </a:ext>
              </a:extLst>
            </p:cNvPr>
            <p:cNvCxnSpPr>
              <a:stCxn id="12" idx="5"/>
              <a:endCxn id="18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9B1322-48AA-CE4F-AA13-5417064A5A18}"/>
                </a:ext>
              </a:extLst>
            </p:cNvPr>
            <p:cNvCxnSpPr>
              <a:stCxn id="12" idx="3"/>
              <a:endCxn id="17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6B82FF-6097-C94B-896A-B5E5B2E7F0B0}"/>
                </a:ext>
              </a:extLst>
            </p:cNvPr>
            <p:cNvCxnSpPr>
              <a:cxnSpLocks/>
              <a:stCxn id="12" idx="1"/>
              <a:endCxn id="1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B19514-D701-8B43-8A12-61B18A566216}"/>
                </a:ext>
              </a:extLst>
            </p:cNvPr>
            <p:cNvCxnSpPr>
              <a:stCxn id="14" idx="6"/>
              <a:endCxn id="16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FCAB64-C132-0B44-89B3-1DAAB68FE7AF}"/>
                </a:ext>
              </a:extLst>
            </p:cNvPr>
            <p:cNvCxnSpPr>
              <a:stCxn id="16" idx="4"/>
              <a:endCxn id="18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ADA0BF-37ED-624A-A59B-EC6CFD1746DD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FB20E7-044E-C046-B65F-A28AFB1ECB1E}"/>
                </a:ext>
              </a:extLst>
            </p:cNvPr>
            <p:cNvCxnSpPr>
              <a:stCxn id="14" idx="4"/>
              <a:endCxn id="17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100743-3D65-3D46-A212-E44414DC25EA}"/>
                </a:ext>
              </a:extLst>
            </p:cNvPr>
            <p:cNvCxnSpPr>
              <a:stCxn id="14" idx="5"/>
              <a:endCxn id="18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4E787-6109-DD44-9D1B-B68E8D942925}"/>
                </a:ext>
              </a:extLst>
            </p:cNvPr>
            <p:cNvCxnSpPr>
              <a:stCxn id="16" idx="4"/>
              <a:endCxn id="17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42D36F-C159-1D41-9F3A-189B3210891C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8F6A98-D31E-4A40-88C3-98D530DD26E9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25DF58-EFD4-7A40-BE81-8CB9C103D87A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3E5418-76C9-C44C-806E-737A3605E4E3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38D2F1-6582-5A41-8DBC-1D0573847D8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CA8015-94D1-2147-B4F7-EB8F06E532B8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C574D3-CA99-F146-A788-4BBE405F278A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6E076F-97D5-F845-B375-B78F3948704F}"/>
                </a:ext>
              </a:extLst>
            </p:cNvPr>
            <p:cNvCxnSpPr>
              <a:cxnSpLocks/>
              <a:stCxn id="29" idx="4"/>
              <a:endCxn id="31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51D4E0-BF55-7349-BAB4-13FAEAA27769}"/>
                </a:ext>
              </a:extLst>
            </p:cNvPr>
            <p:cNvCxnSpPr>
              <a:cxnSpLocks/>
              <a:stCxn id="29" idx="5"/>
              <a:endCxn id="32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F3630D-5A7D-6346-B5D0-67866114AAC7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395031-8276-0E40-8E8E-D3B7FD1C0946}"/>
                </a:ext>
              </a:extLst>
            </p:cNvPr>
            <p:cNvCxnSpPr>
              <a:stCxn id="16" idx="6"/>
              <a:endCxn id="29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8AE6C57-2820-F945-84CE-95A6DC4B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866416"/>
            <a:ext cx="1194619" cy="1019409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A29FC5-E812-2D47-B0A0-811AC393483A}"/>
              </a:ext>
            </a:extLst>
          </p:cNvPr>
          <p:cNvCxnSpPr>
            <a:cxnSpLocks/>
          </p:cNvCxnSpPr>
          <p:nvPr/>
        </p:nvCxnSpPr>
        <p:spPr bwMode="auto">
          <a:xfrm>
            <a:off x="4318000" y="3200400"/>
            <a:ext cx="0" cy="297375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F28C9101-3EB7-3C4A-AAE7-08A123F9946A}"/>
              </a:ext>
            </a:extLst>
          </p:cNvPr>
          <p:cNvSpPr txBox="1">
            <a:spLocks/>
          </p:cNvSpPr>
          <p:nvPr/>
        </p:nvSpPr>
        <p:spPr bwMode="auto">
          <a:xfrm>
            <a:off x="4350832" y="3145331"/>
            <a:ext cx="4793168" cy="6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sz="2000" kern="0" dirty="0">
                <a:hlinkClick r:id="rId3"/>
              </a:rPr>
              <a:t>www.cs.cmu.edu/~deswaran/code/zoobp.zip</a:t>
            </a:r>
            <a:endParaRPr kumimoji="0" lang="en-US" sz="2000" kern="0" dirty="0"/>
          </a:p>
        </p:txBody>
      </p:sp>
      <p:pic>
        <p:nvPicPr>
          <p:cNvPr id="54" name="Picture 53" descr="schematic-1.png">
            <a:extLst>
              <a:ext uri="{FF2B5EF4-FFF2-40B4-BE49-F238E27FC236}">
                <a16:creationId xmlns:a16="http://schemas.microsoft.com/office/drawing/2014/main" id="{427DE6FD-AAD6-4C48-B3E0-DBB35A85F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66" y="3600914"/>
            <a:ext cx="3190339" cy="239275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22B589B-5CFE-9D41-9B49-6ACC4160ADB6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86BC2E-B46F-F145-A5E9-6AB08CFAA528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1832CC-48F2-9947-B75A-BBEF03258225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5FA98B-8013-8F43-90F0-EA8750CA787F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C1D356-869C-DB4F-9B64-6861BA560A75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984E93C-9CA0-1546-BAC2-51EF88A7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A24CE7-A429-D442-B04D-795984AC79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CFE9436-14FE-BC4F-BA03-CF9C841F987C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CD30912-B746-1244-A974-1166AF65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66422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P1.5: belief propagation</a:t>
            </a:r>
          </a:p>
          <a:p>
            <a:pPr lvl="2"/>
            <a:r>
              <a:rPr lang="en-US" dirty="0"/>
              <a:t>Basics</a:t>
            </a:r>
          </a:p>
          <a:p>
            <a:pPr lvl="2"/>
            <a:r>
              <a:rPr lang="en-US" dirty="0"/>
              <a:t>Fast, linear approximation (</a:t>
            </a:r>
            <a:r>
              <a:rPr lang="en-US" dirty="0" err="1"/>
              <a:t>FaBP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Latest: </a:t>
            </a:r>
            <a:r>
              <a:rPr lang="en-US" dirty="0" err="1"/>
              <a:t>zooBP</a:t>
            </a:r>
            <a:endParaRPr lang="en-US" dirty="0"/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29384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73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492" y="0"/>
            <a:ext cx="9090751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12" y="2624672"/>
            <a:ext cx="7215000" cy="1143000"/>
          </a:xfrm>
        </p:spPr>
        <p:txBody>
          <a:bodyPr/>
          <a:lstStyle/>
          <a:p>
            <a:r>
              <a:rPr lang="en-US" sz="6000" dirty="0"/>
              <a:t>Background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62000"/>
            <a:ext cx="5643041" cy="558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800BE"/>
              </a:buClr>
              <a:defRPr/>
            </a:pPr>
            <a:endParaRPr kumimoji="0" lang="en-US" sz="3200" u="none" strike="noStrike" kern="1200" cap="none" spc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1710284" y="1100676"/>
            <a:ext cx="728133" cy="4436533"/>
          </a:xfrm>
          <a:prstGeom prst="leftBracket">
            <a:avLst>
              <a:gd name="adj" fmla="val 207936"/>
            </a:avLst>
          </a:prstGeom>
          <a:ln w="698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0074" y="1361376"/>
            <a:ext cx="29322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Prof. Danai </a:t>
            </a:r>
            <a:r>
              <a:rPr lang="en-US" dirty="0" err="1"/>
              <a:t>Koutra</a:t>
            </a:r>
            <a:endParaRPr lang="en-US" dirty="0"/>
          </a:p>
          <a:p>
            <a:pPr algn="l"/>
            <a:r>
              <a:rPr lang="en-US" dirty="0"/>
              <a:t>U. Michigan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D15E3-B23E-BD4B-AB81-95948995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3158E-E37C-6841-B08C-05DF4DAB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9CE6C-7887-884D-84F9-AFEB90CF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4871566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87865" y="0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-2263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 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6" y="931732"/>
            <a:ext cx="6478080" cy="5754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Iterative message-based method</a:t>
            </a:r>
          </a:p>
          <a:p>
            <a:endParaRPr lang="en-US" dirty="0"/>
          </a:p>
        </p:txBody>
      </p:sp>
      <p:grpSp>
        <p:nvGrpSpPr>
          <p:cNvPr id="8" name="Group 19"/>
          <p:cNvGrpSpPr/>
          <p:nvPr/>
        </p:nvGrpSpPr>
        <p:grpSpPr>
          <a:xfrm>
            <a:off x="3296375" y="2424669"/>
            <a:ext cx="1728216" cy="1257807"/>
            <a:chOff x="3166531" y="2624098"/>
            <a:chExt cx="1728216" cy="1257807"/>
          </a:xfrm>
        </p:grpSpPr>
        <p:sp>
          <p:nvSpPr>
            <p:cNvPr id="21" name="Oval 20"/>
            <p:cNvSpPr/>
            <p:nvPr/>
          </p:nvSpPr>
          <p:spPr>
            <a:xfrm>
              <a:off x="3763783" y="2624532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89768" y="2624098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66531" y="3059915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66531" y="3574394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7608" y="3610967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366419" y="2948961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23870" y="2161222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585875" y="4368190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84" idx="3"/>
            <a:endCxn id="27" idx="0"/>
          </p:cNvCxnSpPr>
          <p:nvPr/>
        </p:nvCxnSpPr>
        <p:spPr>
          <a:xfrm rot="5400000">
            <a:off x="5917895" y="2740711"/>
            <a:ext cx="1069425" cy="671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7"/>
            <a:endCxn id="25" idx="2"/>
          </p:cNvCxnSpPr>
          <p:nvPr/>
        </p:nvCxnSpPr>
        <p:spPr>
          <a:xfrm rot="5400000" flipH="1" flipV="1">
            <a:off x="7268686" y="1127312"/>
            <a:ext cx="927552" cy="1267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5"/>
            <a:endCxn id="78" idx="1"/>
          </p:cNvCxnSpPr>
          <p:nvPr/>
        </p:nvCxnSpPr>
        <p:spPr>
          <a:xfrm rot="16200000" flipH="1">
            <a:off x="7521059" y="2110655"/>
            <a:ext cx="487083" cy="1332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4"/>
            <a:endCxn id="51" idx="1"/>
          </p:cNvCxnSpPr>
          <p:nvPr/>
        </p:nvCxnSpPr>
        <p:spPr>
          <a:xfrm rot="16200000" flipH="1">
            <a:off x="5901658" y="4262183"/>
            <a:ext cx="1053142" cy="622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5"/>
          </p:cNvCxnSpPr>
          <p:nvPr/>
        </p:nvCxnSpPr>
        <p:spPr>
          <a:xfrm rot="5400000">
            <a:off x="7516217" y="4274149"/>
            <a:ext cx="667473" cy="1600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75118" y="5036097"/>
            <a:ext cx="438912" cy="435811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585875" y="4368624"/>
            <a:ext cx="438912" cy="435811"/>
          </a:xfrm>
          <a:prstGeom prst="ellipse">
            <a:avLst/>
          </a:prstGeom>
          <a:solidFill>
            <a:srgbClr val="35E3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897608" y="3610967"/>
            <a:ext cx="438912" cy="435811"/>
          </a:xfrm>
          <a:prstGeom prst="ellipse">
            <a:avLst/>
          </a:prstGeom>
          <a:solidFill>
            <a:srgbClr val="35E3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66419" y="2956470"/>
            <a:ext cx="438912" cy="435811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725916" y="2157314"/>
            <a:ext cx="438912" cy="435811"/>
          </a:xfrm>
          <a:prstGeom prst="ellipse">
            <a:avLst/>
          </a:prstGeom>
          <a:solidFill>
            <a:srgbClr val="F75D5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675117" y="5036097"/>
            <a:ext cx="438912" cy="435811"/>
          </a:xfrm>
          <a:prstGeom prst="ellipse">
            <a:avLst/>
          </a:prstGeom>
          <a:solidFill>
            <a:srgbClr val="155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723873" y="2169554"/>
            <a:ext cx="438912" cy="435811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solidFill>
            <a:srgbClr val="B7001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24" y="5247369"/>
            <a:ext cx="621792" cy="621792"/>
          </a:xfrm>
          <a:prstGeom prst="rect">
            <a:avLst/>
          </a:prstGeom>
        </p:spPr>
      </p:pic>
      <p:pic>
        <p:nvPicPr>
          <p:cNvPr id="102" name="Picture 101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555" y="5348970"/>
            <a:ext cx="621792" cy="621792"/>
          </a:xfrm>
          <a:prstGeom prst="rect">
            <a:avLst/>
          </a:prstGeom>
        </p:spPr>
      </p:pic>
      <p:pic>
        <p:nvPicPr>
          <p:cNvPr id="103" name="Picture 102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673" y="390367"/>
            <a:ext cx="621792" cy="621792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6664352" y="3435571"/>
            <a:ext cx="1702067" cy="58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round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664355" y="3435574"/>
            <a:ext cx="1833401" cy="58477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baseline="30000" dirty="0"/>
              <a:t>nd</a:t>
            </a:r>
            <a:r>
              <a:rPr lang="en-US" sz="3200" b="1" dirty="0"/>
              <a:t> round</a:t>
            </a:r>
          </a:p>
        </p:txBody>
      </p:sp>
      <p:pic>
        <p:nvPicPr>
          <p:cNvPr id="114" name="Picture 113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017" y="3219643"/>
            <a:ext cx="621792" cy="621792"/>
          </a:xfrm>
          <a:prstGeom prst="rect">
            <a:avLst/>
          </a:prstGeom>
        </p:spPr>
      </p:pic>
      <p:pic>
        <p:nvPicPr>
          <p:cNvPr id="115" name="Picture 114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257" y="457795"/>
            <a:ext cx="621792" cy="621792"/>
          </a:xfrm>
          <a:prstGeom prst="rect">
            <a:avLst/>
          </a:prstGeom>
        </p:spPr>
      </p:pic>
      <p:pic>
        <p:nvPicPr>
          <p:cNvPr id="116" name="Picture 115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63" y="1547762"/>
            <a:ext cx="621792" cy="621792"/>
          </a:xfrm>
          <a:prstGeom prst="rect">
            <a:avLst/>
          </a:prstGeom>
        </p:spPr>
      </p:pic>
      <p:pic>
        <p:nvPicPr>
          <p:cNvPr id="117" name="Picture 116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163" y="1700162"/>
            <a:ext cx="621792" cy="621792"/>
          </a:xfrm>
          <a:prstGeom prst="rect">
            <a:avLst/>
          </a:prstGeom>
        </p:spPr>
      </p:pic>
      <p:pic>
        <p:nvPicPr>
          <p:cNvPr id="118" name="Picture 117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63" y="1852562"/>
            <a:ext cx="621792" cy="621792"/>
          </a:xfrm>
          <a:prstGeom prst="rect">
            <a:avLst/>
          </a:prstGeom>
        </p:spPr>
      </p:pic>
      <p:pic>
        <p:nvPicPr>
          <p:cNvPr id="119" name="Picture 118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18" y="3384739"/>
            <a:ext cx="621792" cy="62179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6596626" y="3029185"/>
            <a:ext cx="1654645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...</a:t>
            </a:r>
          </a:p>
          <a:p>
            <a:pPr algn="ctr"/>
            <a:r>
              <a:rPr lang="en-US" sz="2800" b="1" dirty="0"/>
              <a:t>until stop criterion fulfilled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316304" y="817616"/>
            <a:ext cx="6478080" cy="231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“Propagation matrix”: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Char char="²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Homophily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Char char="²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9372"/>
              </p:ext>
            </p:extLst>
          </p:nvPr>
        </p:nvGraphicFramePr>
        <p:xfrm>
          <a:off x="3803292" y="2873163"/>
          <a:ext cx="135467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66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6600"/>
                          </a:solidFill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Content Placeholder 2"/>
          <p:cNvSpPr txBox="1">
            <a:spLocks/>
          </p:cNvSpPr>
          <p:nvPr/>
        </p:nvSpPr>
        <p:spPr>
          <a:xfrm>
            <a:off x="7050528" y="5315497"/>
            <a:ext cx="596900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b="1" dirty="0">
                <a:solidFill>
                  <a:srgbClr val="008000"/>
                </a:solidFill>
                <a:latin typeface="Comic Sans MS"/>
              </a:rPr>
              <a:t>PL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8543365" y="1499399"/>
            <a:ext cx="596900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b="1" dirty="0">
                <a:solidFill>
                  <a:srgbClr val="FF0000"/>
                </a:solidFill>
                <a:latin typeface="Comic Sans MS"/>
              </a:rPr>
              <a:t>AI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126217" y="2714838"/>
            <a:ext cx="1319893" cy="82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class of</a:t>
            </a:r>
          </a:p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sender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285065" y="1937234"/>
            <a:ext cx="2389698" cy="82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class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receiver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3565" y="5850470"/>
            <a:ext cx="918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[Pearl ‘82][Yedidia+ ’02] … [Gonzalez+ ‘09][Chechetka+ ‘10]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4950F8-A104-C846-9B26-5422B309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88A402-EA57-5241-9700-CAA339C4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F43AEE9-1870-4249-9CCC-59E3D8E4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2731233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0.00532 C -0.04271 -0.00463 -0.08507 -0.01436 -0.11545 0.00208 C -0.14566 0.01851 -0.16771 0.07314 -0.18212 0.1037 C -0.1967 0.13425 -0.2 0.15972 -0.20278 0.18518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8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2.22222E-6 C 0.0467 0.01134 0.09392 0.02291 0.12795 0.01227 C 0.1618 0.00162 0.18767 -0.04213 0.20468 -0.06435 C 0.2217 -0.08658 0.22604 -0.11042 0.2302 -0.12107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22222E-6 C -0.02101 -0.0199 -0.04201 -0.03958 -0.05191 -0.05926 C -0.0618 -0.07893 -0.06111 -0.09467 -0.0592 -0.11852 C -0.05729 -0.14236 -0.04913 -0.17245 -0.0408 -0.20231 " pathEditMode="relative" ptsTypes="aaaA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38889E-6 1.11111E-6 C -0.02171 -0.0051 -0.04341 -0.01019 -0.06476 -0.00973 C -0.08612 -0.00926 -0.11077 -0.01019 -0.12779 0.00254 C -0.1448 0.01527 -0.15591 0.0412 -0.16667 0.06666 C -0.17744 0.09213 -0.1882 0.14074 -0.19254 0.15555 " pathEditMode="relative" ptsTypes="aaaaA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61111E-6 2.96296E-6 C 0.00173 -0.02361 0.00348 -0.04699 0.00938 -0.06667 C 0.01528 -0.08634 0.01736 -0.10579 0.03525 -0.11852 C 0.05313 -0.13125 0.0849 -0.13727 0.11667 -0.14329 " pathEditMode="relative" ptsTypes="aaaA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94444E-6 -1.85185E-6 C -0.004 0.04421 -0.00781 0.08866 -0.00381 0.12083 C 0.00018 0.15301 0.00817 0.17408 0.02396 0.19259 C 0.03976 0.21111 0.06511 0.22153 0.09063 0.23195 " pathEditMode="relative" ptsTypes="aaaA">
                                      <p:cBhvr>
                                        <p:cTn id="5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7037E-7 C 0.02413 -0.02825 0.04843 -0.05649 0.08142 -0.07176 C 0.1144 -0.08704 0.16996 -0.0882 0.19808 -0.09144 C 0.22621 -0.09468 0.23801 -0.09306 0.24999 -0.09144 " pathEditMode="relative" ptsTypes="aaaA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2552 -0.00879 0.05104 -0.01759 0.07604 -0.01713 C 0.10104 -0.01666 0.12813 -0.00856 0.15 0.00255 C 0.17188 0.01366 0.19202 0.02986 0.20747 0.04954 C 0.22292 0.06922 0.23282 0.09514 0.24271 0.12107 " pathEditMode="relative" ptsTypes="aaaaA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2326 0.02014 -0.04653 0.04028 -0.0592 0.05926 C -0.07187 0.07824 -0.07639 0.09375 -0.07587 0.11343 C -0.07534 0.1331 -0.06545 0.15533 -0.05555 0.17778 " pathEditMode="relative" ptsTypes="aaaA">
                                      <p:cBhvr>
                                        <p:cTn id="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80" grpId="0" animBg="1"/>
      <p:bldP spid="84" grpId="0" animBg="1"/>
      <p:bldP spid="85" grpId="0" animBg="1"/>
      <p:bldP spid="105" grpId="0" animBg="1"/>
      <p:bldP spid="106" grpId="0" animBg="1"/>
      <p:bldP spid="12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600" y="-17465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633" y="911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 Propagation Equations</a:t>
            </a:r>
          </a:p>
        </p:txBody>
      </p:sp>
      <p:pic>
        <p:nvPicPr>
          <p:cNvPr id="10" name="Picture 9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9" y="1828320"/>
            <a:ext cx="621792" cy="621792"/>
          </a:xfrm>
          <a:prstGeom prst="rect">
            <a:avLst/>
          </a:prstGeom>
        </p:spPr>
      </p:pic>
      <p:pic>
        <p:nvPicPr>
          <p:cNvPr id="12" name="Picture 11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9" y="1980720"/>
            <a:ext cx="621792" cy="621792"/>
          </a:xfrm>
          <a:prstGeom prst="rect">
            <a:avLst/>
          </a:prstGeom>
        </p:spPr>
      </p:pic>
      <p:pic>
        <p:nvPicPr>
          <p:cNvPr id="13" name="Picture 12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19" y="2133120"/>
            <a:ext cx="621792" cy="621792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30429" y="2766819"/>
          <a:ext cx="120227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6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6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6158489" y="2478646"/>
            <a:ext cx="1289304" cy="1060704"/>
            <a:chOff x="3166531" y="2624098"/>
            <a:chExt cx="1611456" cy="1257807"/>
          </a:xfrm>
        </p:grpSpPr>
        <p:sp>
          <p:nvSpPr>
            <p:cNvPr id="21" name="Oval 20"/>
            <p:cNvSpPr/>
            <p:nvPr/>
          </p:nvSpPr>
          <p:spPr>
            <a:xfrm>
              <a:off x="3763783" y="2624532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73008" y="2624098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66531" y="3059915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66531" y="3574394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86558" y="4435209"/>
            <a:ext cx="5456108" cy="655471"/>
            <a:chOff x="1486558" y="4117709"/>
            <a:chExt cx="5456108" cy="655471"/>
          </a:xfrm>
        </p:grpSpPr>
        <p:grpSp>
          <p:nvGrpSpPr>
            <p:cNvPr id="35" name="Group 57"/>
            <p:cNvGrpSpPr/>
            <p:nvPr/>
          </p:nvGrpSpPr>
          <p:grpSpPr>
            <a:xfrm>
              <a:off x="2790071" y="4247771"/>
              <a:ext cx="2405246" cy="525409"/>
              <a:chOff x="453296" y="2543812"/>
              <a:chExt cx="2405246" cy="525409"/>
            </a:xfrm>
          </p:grpSpPr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2346478" y="2543812"/>
                <a:ext cx="512064" cy="506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0800BE"/>
                  </a:buClr>
                  <a:defRPr/>
                </a:pPr>
                <a:endParaRPr lang="en-US" sz="2000" b="1" baseline="-25000" dirty="0"/>
              </a:p>
            </p:txBody>
          </p:sp>
          <p:grpSp>
            <p:nvGrpSpPr>
              <p:cNvPr id="37" name="Group 26"/>
              <p:cNvGrpSpPr/>
              <p:nvPr/>
            </p:nvGrpSpPr>
            <p:grpSpPr>
              <a:xfrm>
                <a:off x="453296" y="2557157"/>
                <a:ext cx="2387575" cy="512064"/>
                <a:chOff x="749300" y="2777596"/>
                <a:chExt cx="2568471" cy="586633"/>
              </a:xfrm>
            </p:grpSpPr>
            <p:sp>
              <p:nvSpPr>
                <p:cNvPr id="39" name="Oval 38"/>
                <p:cNvSpPr>
                  <a:spLocks/>
                </p:cNvSpPr>
                <p:nvPr/>
              </p:nvSpPr>
              <p:spPr>
                <a:xfrm>
                  <a:off x="749300" y="2777596"/>
                  <a:ext cx="550861" cy="58663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Content Placeholder 2"/>
                <p:cNvSpPr txBox="1">
                  <a:spLocks/>
                </p:cNvSpPr>
                <p:nvPr/>
              </p:nvSpPr>
              <p:spPr>
                <a:xfrm>
                  <a:off x="870522" y="2815941"/>
                  <a:ext cx="431611" cy="4825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i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Content Placeholder 2"/>
                <p:cNvSpPr txBox="1">
                  <a:spLocks/>
                </p:cNvSpPr>
                <p:nvPr/>
              </p:nvSpPr>
              <p:spPr>
                <a:xfrm>
                  <a:off x="2886160" y="2823577"/>
                  <a:ext cx="431611" cy="482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j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8" name="Straight Connector 37"/>
              <p:cNvCxnSpPr>
                <a:stCxn id="39" idx="6"/>
                <a:endCxn id="36" idx="2"/>
              </p:cNvCxnSpPr>
              <p:nvPr/>
            </p:nvCxnSpPr>
            <p:spPr>
              <a:xfrm flipV="1">
                <a:off x="965360" y="2797211"/>
                <a:ext cx="1381118" cy="1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>
              <a:stCxn id="36" idx="6"/>
            </p:cNvCxnSpPr>
            <p:nvPr/>
          </p:nvCxnSpPr>
          <p:spPr>
            <a:xfrm flipV="1">
              <a:off x="5195317" y="4281886"/>
              <a:ext cx="495077" cy="219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6"/>
            </p:cNvCxnSpPr>
            <p:nvPr/>
          </p:nvCxnSpPr>
          <p:spPr>
            <a:xfrm>
              <a:off x="5195317" y="4501170"/>
              <a:ext cx="493489" cy="27200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39" idx="2"/>
            </p:cNvCxnSpPr>
            <p:nvPr/>
          </p:nvCxnSpPr>
          <p:spPr>
            <a:xfrm>
              <a:off x="2296582" y="4247771"/>
              <a:ext cx="493489" cy="2693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39" idx="2"/>
            </p:cNvCxnSpPr>
            <p:nvPr/>
          </p:nvCxnSpPr>
          <p:spPr>
            <a:xfrm>
              <a:off x="2095503" y="4501170"/>
              <a:ext cx="694568" cy="15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296582" y="4517153"/>
              <a:ext cx="493489" cy="2560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890170" y="4149142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86558" y="4117709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</a:p>
          </p:txBody>
        </p:sp>
      </p:grpSp>
      <p:sp>
        <p:nvSpPr>
          <p:cNvPr id="94" name="Content Placeholder 2"/>
          <p:cNvSpPr txBox="1">
            <a:spLocks/>
          </p:cNvSpPr>
          <p:nvPr/>
        </p:nvSpPr>
        <p:spPr>
          <a:xfrm>
            <a:off x="1409698" y="1934747"/>
            <a:ext cx="7277101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800BE"/>
              </a:buClr>
            </a:pPr>
            <a:r>
              <a:rPr lang="en-US" sz="2800" dirty="0" err="1"/>
              <a:t>m</a:t>
            </a:r>
            <a:r>
              <a:rPr lang="en-US" sz="2800" noProof="0" dirty="0" err="1"/>
              <a:t>essage</a:t>
            </a:r>
            <a:r>
              <a:rPr lang="en-US" sz="2800" dirty="0"/>
              <a:t>(</a:t>
            </a:r>
            <a:r>
              <a:rPr lang="en-US" sz="2800" noProof="0" dirty="0" err="1"/>
              <a:t>i</a:t>
            </a:r>
            <a:r>
              <a:rPr lang="en-US" sz="2800" dirty="0"/>
              <a:t> −&gt; </a:t>
            </a:r>
            <a:r>
              <a:rPr lang="en-US" sz="2800" dirty="0" err="1"/>
              <a:t>j</a:t>
            </a:r>
            <a:r>
              <a:rPr lang="en-US" sz="2800" dirty="0"/>
              <a:t>) ≈ </a:t>
            </a:r>
            <a:r>
              <a:rPr lang="en-US" sz="2800" dirty="0" err="1"/>
              <a:t>belief(i</a:t>
            </a:r>
            <a:r>
              <a:rPr lang="en-US" sz="2800" dirty="0"/>
              <a:t>) </a:t>
            </a:r>
            <a:r>
              <a:rPr lang="en-US" sz="2000" dirty="0" err="1">
                <a:ea typeface="Wingdings"/>
                <a:cs typeface="Wingdings"/>
              </a:rPr>
              <a:t></a:t>
            </a:r>
            <a:r>
              <a:rPr lang="en-US" sz="2800" dirty="0"/>
              <a:t> homophily strength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918864" y="3988256"/>
            <a:ext cx="633834" cy="623830"/>
            <a:chOff x="2918864" y="3988256"/>
            <a:chExt cx="633834" cy="623830"/>
          </a:xfrm>
        </p:grpSpPr>
        <p:pic>
          <p:nvPicPr>
            <p:cNvPr id="69" name="Picture 68" descr="send-future-message-sms-email-and-twee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8864" y="3988256"/>
              <a:ext cx="478386" cy="478386"/>
            </a:xfrm>
            <a:prstGeom prst="rect">
              <a:avLst/>
            </a:prstGeom>
          </p:spPr>
        </p:pic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3244235" y="4302901"/>
              <a:ext cx="303475" cy="30918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>
              <a:spLocks noChangeAspect="1"/>
            </p:cNvSpPr>
            <p:nvPr/>
          </p:nvSpPr>
          <p:spPr>
            <a:xfrm>
              <a:off x="3397250" y="4305606"/>
              <a:ext cx="155448" cy="1554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539054" y="2427002"/>
            <a:ext cx="2108136" cy="2039640"/>
            <a:chOff x="2539054" y="2602512"/>
            <a:chExt cx="1499549" cy="1864129"/>
          </a:xfrm>
        </p:grpSpPr>
        <p:grpSp>
          <p:nvGrpSpPr>
            <p:cNvPr id="98" name="Group 97"/>
            <p:cNvGrpSpPr/>
            <p:nvPr/>
          </p:nvGrpSpPr>
          <p:grpSpPr>
            <a:xfrm>
              <a:off x="2539054" y="4155745"/>
              <a:ext cx="310896" cy="310896"/>
              <a:chOff x="1409698" y="3601974"/>
              <a:chExt cx="355969" cy="349395"/>
            </a:xfrm>
          </p:grpSpPr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ight Triangle 96"/>
              <p:cNvSpPr/>
              <p:nvPr/>
            </p:nvSpPr>
            <p:spPr>
              <a:xfrm rot="5400000">
                <a:off x="1573643" y="3601974"/>
                <a:ext cx="192024" cy="192024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" name="Straight Arrow Connector 102"/>
            <p:cNvCxnSpPr/>
            <p:nvPr/>
          </p:nvCxnSpPr>
          <p:spPr>
            <a:xfrm rot="10800000" flipV="1">
              <a:off x="2790073" y="2602512"/>
              <a:ext cx="1248530" cy="12328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F18CD-DB44-3F4D-A8D1-D5377560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136C-3494-E848-A20C-20299565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BB3BE-832A-FE4D-9029-9C831FBF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1068725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18334 4.07407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13090</TotalTime>
  <Words>1316</Words>
  <Application>Microsoft Macintosh PowerPoint</Application>
  <PresentationFormat>On-screen Show (4:3)</PresentationFormat>
  <Paragraphs>403</Paragraphs>
  <Slides>29</Slides>
  <Notes>16</Notes>
  <HiddenSlides>1</HiddenSlides>
  <MMClips>0</MMClips>
  <ScaleCrop>false</ScaleCrop>
  <HeadingPairs>
    <vt:vector size="10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1</vt:i4>
      </vt:variant>
    </vt:vector>
  </HeadingPairs>
  <TitlesOfParts>
    <vt:vector size="47" baseType="lpstr">
      <vt:lpstr>ＭＳ Ｐゴシック</vt:lpstr>
      <vt:lpstr>Arial</vt:lpstr>
      <vt:lpstr>Arial Black</vt:lpstr>
      <vt:lpstr>Calibri</vt:lpstr>
      <vt:lpstr>Cambria</vt:lpstr>
      <vt:lpstr>Cambria Math</vt:lpstr>
      <vt:lpstr>Chalkduster</vt:lpstr>
      <vt:lpstr>Comic Sans MS</vt:lpstr>
      <vt:lpstr>Lucida Calligraphy</vt:lpstr>
      <vt:lpstr>Monaco</vt:lpstr>
      <vt:lpstr>Osaka−等幅</vt:lpstr>
      <vt:lpstr>Times</vt:lpstr>
      <vt:lpstr>Times New Roman</vt:lpstr>
      <vt:lpstr>Verdana</vt:lpstr>
      <vt:lpstr>Wingdings</vt:lpstr>
      <vt:lpstr>template</vt:lpstr>
      <vt:lpstr>Equation</vt:lpstr>
      <vt:lpstr>Graph and Tensor Mining for fun and profit</vt:lpstr>
      <vt:lpstr>Roadmap</vt:lpstr>
      <vt:lpstr>Roadmap</vt:lpstr>
      <vt:lpstr>Problem</vt:lpstr>
      <vt:lpstr>Short answer:</vt:lpstr>
      <vt:lpstr>Roadmap</vt:lpstr>
      <vt:lpstr>Background</vt:lpstr>
      <vt:lpstr>Belief  Propagation</vt:lpstr>
      <vt:lpstr>Belief Propagation Equations</vt:lpstr>
      <vt:lpstr>Belief Propagation Equations</vt:lpstr>
      <vt:lpstr>Background</vt:lpstr>
      <vt:lpstr>Roadmap</vt:lpstr>
      <vt:lpstr>Unifying Guilt-by-Association Approaches:  Theorems and Fast Algorithms</vt:lpstr>
      <vt:lpstr>Problem Definition: GBA techniques</vt:lpstr>
      <vt:lpstr>Problem Definition: GBA techniques</vt:lpstr>
      <vt:lpstr>BP  vs.  Linearized BP</vt:lpstr>
      <vt:lpstr>BP  vs.  Linearized BP</vt:lpstr>
      <vt:lpstr>Are they related?</vt:lpstr>
      <vt:lpstr>Are they related?</vt:lpstr>
      <vt:lpstr>Correspondence of Methods</vt:lpstr>
      <vt:lpstr>Generalization: zooBP</vt:lpstr>
      <vt:lpstr>Problem: e-commerce ratings fraud</vt:lpstr>
      <vt:lpstr>Problem: e-commerce ratings fraud</vt:lpstr>
      <vt:lpstr>Problem: e-commerce ratings fraud</vt:lpstr>
      <vt:lpstr>ZooBP: features</vt:lpstr>
      <vt:lpstr>ZooBP in the real world</vt:lpstr>
      <vt:lpstr>ZooBP: code etc</vt:lpstr>
      <vt:lpstr>Short answer:</vt:lpstr>
      <vt:lpstr>Roadmap</vt:lpstr>
      <vt:lpstr>short version</vt:lpstr>
    </vt:vector>
  </TitlesOfParts>
  <Company>Carnegie Mellon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Microsoft Office User</cp:lastModifiedBy>
  <cp:revision>2009</cp:revision>
  <cp:lastPrinted>2018-04-30T08:06:40Z</cp:lastPrinted>
  <dcterms:created xsi:type="dcterms:W3CDTF">2017-06-21T14:41:11Z</dcterms:created>
  <dcterms:modified xsi:type="dcterms:W3CDTF">2018-07-27T17:21:03Z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