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37"/>
  </p:notesMasterIdLst>
  <p:handoutMasterIdLst>
    <p:handoutMasterId r:id="rId38"/>
  </p:handoutMasterIdLst>
  <p:sldIdLst>
    <p:sldId id="1334" r:id="rId2"/>
    <p:sldId id="2773" r:id="rId3"/>
    <p:sldId id="3176" r:id="rId4"/>
    <p:sldId id="3150" r:id="rId5"/>
    <p:sldId id="3178" r:id="rId6"/>
    <p:sldId id="3179" r:id="rId7"/>
    <p:sldId id="3210" r:id="rId8"/>
    <p:sldId id="3211" r:id="rId9"/>
    <p:sldId id="3151" r:id="rId10"/>
    <p:sldId id="3212" r:id="rId11"/>
    <p:sldId id="2811" r:id="rId12"/>
    <p:sldId id="2812" r:id="rId13"/>
    <p:sldId id="3213" r:id="rId14"/>
    <p:sldId id="2813" r:id="rId15"/>
    <p:sldId id="2814" r:id="rId16"/>
    <p:sldId id="2815" r:id="rId17"/>
    <p:sldId id="3214" r:id="rId18"/>
    <p:sldId id="3215" r:id="rId19"/>
    <p:sldId id="2875" r:id="rId20"/>
    <p:sldId id="3216" r:id="rId21"/>
    <p:sldId id="2887" r:id="rId22"/>
    <p:sldId id="2876" r:id="rId23"/>
    <p:sldId id="2886" r:id="rId24"/>
    <p:sldId id="3100" r:id="rId25"/>
    <p:sldId id="2888" r:id="rId26"/>
    <p:sldId id="3221" r:id="rId27"/>
    <p:sldId id="3206" r:id="rId28"/>
    <p:sldId id="3147" r:id="rId29"/>
    <p:sldId id="3148" r:id="rId30"/>
    <p:sldId id="2877" r:id="rId31"/>
    <p:sldId id="2895" r:id="rId32"/>
    <p:sldId id="3222" r:id="rId33"/>
    <p:sldId id="3223" r:id="rId34"/>
    <p:sldId id="3217" r:id="rId35"/>
    <p:sldId id="3219" r:id="rId36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FF00FF"/>
    <a:srgbClr val="FFD579"/>
    <a:srgbClr val="00FDFF"/>
    <a:srgbClr val="FFFC00"/>
    <a:srgbClr val="FF9300"/>
    <a:srgbClr val="008F00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8"/>
    <p:restoredTop sz="91358" autoAdjust="0"/>
  </p:normalViewPr>
  <p:slideViewPr>
    <p:cSldViewPr snapToGrid="0" showGuides="1">
      <p:cViewPr varScale="1">
        <p:scale>
          <a:sx n="102" d="100"/>
          <a:sy n="102" d="100"/>
        </p:scale>
        <p:origin x="10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2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6" y="5245505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31" y="5245505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5245505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  <a:p>
            <a:pPr lvl="1"/>
            <a:r>
              <a:rPr lang="en-US" dirty="0"/>
              <a:t>A1: egonet; and extract node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300853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8352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Patterns: Which is strange?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13" descr="photo"/>
          <p:cNvPicPr>
            <a:picLocks noChangeAspect="1" noChangeArrowheads="1"/>
          </p:cNvPicPr>
          <p:nvPr/>
        </p:nvPicPr>
        <p:blipFill>
          <a:blip r:embed="rId2" cstate="print"/>
          <a:srcRect l="8152" r="8152"/>
          <a:stretch>
            <a:fillRect/>
          </a:stretch>
        </p:blipFill>
        <p:spPr bwMode="auto">
          <a:xfrm>
            <a:off x="8450262" y="5144469"/>
            <a:ext cx="641845" cy="862738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5141899"/>
            <a:ext cx="667520" cy="862737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37" y="5141899"/>
            <a:ext cx="668621" cy="862737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24AC085-12A9-CE40-919C-F8B33AB17C43}"/>
              </a:ext>
            </a:extLst>
          </p:cNvPr>
          <p:cNvGrpSpPr/>
          <p:nvPr/>
        </p:nvGrpSpPr>
        <p:grpSpPr>
          <a:xfrm>
            <a:off x="744538" y="1773237"/>
            <a:ext cx="7729536" cy="3113010"/>
            <a:chOff x="744538" y="1587493"/>
            <a:chExt cx="7729536" cy="31130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38" y="1587493"/>
              <a:ext cx="156527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1587493"/>
              <a:ext cx="1724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412" y="1587493"/>
              <a:ext cx="16637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99" y="1587493"/>
              <a:ext cx="1566863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06" y="3120149"/>
              <a:ext cx="1557337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478" y="3157453"/>
              <a:ext cx="1654175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775" y="3149503"/>
              <a:ext cx="1622425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99" y="3157453"/>
              <a:ext cx="15906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3BFAF-D4DF-634A-8D0C-1D351BFA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4B01E4-C5E2-9443-84CC-962B7E92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412998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pic>
        <p:nvPicPr>
          <p:cNvPr id="21" name="Picture 20" descr="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4937"/>
            <a:ext cx="22209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29057"/>
            <a:ext cx="25908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135063" y="3798537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sz="2800">
                <a:solidFill>
                  <a:srgbClr val="C00000"/>
                </a:solidFill>
              </a:rPr>
              <a:t>Near-star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084964" y="3725449"/>
            <a:ext cx="202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Near-clique</a:t>
            </a:r>
          </a:p>
        </p:txBody>
      </p:sp>
      <p:sp>
        <p:nvSpPr>
          <p:cNvPr id="25" name="Rectangular Callout 24"/>
          <p:cNvSpPr>
            <a:spLocks noChangeArrowheads="1"/>
          </p:cNvSpPr>
          <p:nvPr/>
        </p:nvSpPr>
        <p:spPr bwMode="auto">
          <a:xfrm>
            <a:off x="3276600" y="1741137"/>
            <a:ext cx="4800600" cy="1676400"/>
          </a:xfrm>
          <a:prstGeom prst="wedgeRectCallout">
            <a:avLst>
              <a:gd name="adj1" fmla="val -56481"/>
              <a:gd name="adj2" fmla="val -24306"/>
            </a:avLst>
          </a:prstGeom>
          <a:noFill/>
          <a:ln w="38100">
            <a:solidFill>
              <a:srgbClr val="001F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ClrTx/>
              <a:buSzTx/>
              <a:buFont typeface="Wingdings" charset="0"/>
              <a:buNone/>
            </a:pPr>
            <a:endParaRPr lang="en-US" sz="1800"/>
          </a:p>
        </p:txBody>
      </p:sp>
      <p:sp>
        <p:nvSpPr>
          <p:cNvPr id="26" name="Rectangular Callout 25"/>
          <p:cNvSpPr>
            <a:spLocks noChangeArrowheads="1"/>
          </p:cNvSpPr>
          <p:nvPr/>
        </p:nvSpPr>
        <p:spPr bwMode="auto">
          <a:xfrm>
            <a:off x="1066800" y="4514857"/>
            <a:ext cx="4800600" cy="1535113"/>
          </a:xfrm>
          <a:prstGeom prst="wedgeRectCallout">
            <a:avLst>
              <a:gd name="adj1" fmla="val 55000"/>
              <a:gd name="adj2" fmla="val -25231"/>
            </a:avLst>
          </a:prstGeom>
          <a:noFill/>
          <a:ln w="38100">
            <a:solidFill>
              <a:srgbClr val="001F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ClrTx/>
              <a:buSzTx/>
              <a:buFont typeface="Wingdings" charset="0"/>
              <a:buNone/>
            </a:pPr>
            <a:endParaRPr lang="en-US" sz="180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581400" y="1817337"/>
            <a:ext cx="4445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telemarketer, port scanner,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people adding friends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 indiscriminatively, etc.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143000" y="4591057"/>
            <a:ext cx="47831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tightly connected people, 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terrorist groups?, discussion 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group,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Patterns: Which is strange?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16E6B-5B5F-D84A-9EB7-1D366926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CB5F25-8963-1E44-9D70-02FD4805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</p:spTree>
    <p:extLst>
      <p:ext uri="{BB962C8B-B14F-4D97-AF65-F5344CB8AC3E}">
        <p14:creationId xmlns:p14="http://schemas.microsoft.com/office/powerpoint/2010/main" val="168837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  <a:p>
            <a:pPr lvl="1"/>
            <a:r>
              <a:rPr lang="en-US" dirty="0"/>
              <a:t>A: egonet; and extract node features</a:t>
            </a:r>
          </a:p>
          <a:p>
            <a:pPr lvl="1"/>
            <a:r>
              <a:rPr lang="en-US" dirty="0"/>
              <a:t>Q’: which features?</a:t>
            </a:r>
          </a:p>
          <a:p>
            <a:pPr lvl="1"/>
            <a:r>
              <a:rPr lang="en-US" dirty="0"/>
              <a:t>A’: ART! Infinite! Pick a few, e.g.: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2" y="4073596"/>
            <a:ext cx="1613792" cy="17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9536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04800" y="1496392"/>
            <a:ext cx="8610600" cy="437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algn="l">
              <a:buFont typeface="Wingdings" charset="0"/>
              <a:buChar char="§"/>
            </a:pPr>
            <a:r>
              <a:rPr lang="en-US" sz="2800" i="1" dirty="0">
                <a:solidFill>
                  <a:srgbClr val="A53926"/>
                </a:solidFill>
                <a:latin typeface="Georgia" charset="0"/>
              </a:rPr>
              <a:t>N</a:t>
            </a:r>
            <a:r>
              <a:rPr lang="en-US" sz="2800" i="1" baseline="-25000" dirty="0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number of neighbors (degree) of ego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r>
              <a:rPr lang="en-US" sz="2800" i="1" dirty="0" err="1">
                <a:solidFill>
                  <a:srgbClr val="A53926"/>
                </a:solidFill>
                <a:latin typeface="Georgia" charset="0"/>
              </a:rPr>
              <a:t>E</a:t>
            </a:r>
            <a:r>
              <a:rPr lang="en-US" sz="2800" i="1" baseline="-25000" dirty="0" err="1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number of edges in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endParaRPr lang="en-US" sz="2800" dirty="0"/>
          </a:p>
          <a:p>
            <a:pPr marL="514350" indent="-514350" algn="l">
              <a:buFont typeface="Wingdings" charset="0"/>
              <a:buChar char="§"/>
            </a:pPr>
            <a:r>
              <a:rPr lang="en-US" sz="2800" i="1" dirty="0">
                <a:solidFill>
                  <a:srgbClr val="A53926"/>
                </a:solidFill>
                <a:latin typeface="Georgia" charset="0"/>
              </a:rPr>
              <a:t>W</a:t>
            </a:r>
            <a:r>
              <a:rPr lang="en-US" sz="2800" i="1" baseline="-25000" dirty="0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total weight of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dirty="0"/>
          </a:p>
          <a:p>
            <a:pPr marL="514350" indent="-514350" algn="l">
              <a:buFont typeface="Wingdings" charset="0"/>
              <a:buChar char="§"/>
            </a:pP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eorgia" charset="0"/>
              </a:rPr>
              <a:t>λ</a:t>
            </a:r>
            <a:r>
              <a:rPr lang="en-US" sz="2800" i="1" baseline="-25000" dirty="0" err="1">
                <a:solidFill>
                  <a:schemeClr val="tx2">
                    <a:lumMod val="75000"/>
                  </a:schemeClr>
                </a:solidFill>
                <a:latin typeface="Georgia" charset="0"/>
              </a:rPr>
              <a:t>w,i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dirty="0"/>
              <a:t>principal eigenvalue of the </a:t>
            </a:r>
            <a:r>
              <a:rPr lang="en-US" sz="2800" dirty="0">
                <a:solidFill>
                  <a:srgbClr val="A53926"/>
                </a:solidFill>
              </a:rPr>
              <a:t>weighted</a:t>
            </a:r>
            <a:r>
              <a:rPr lang="en-US" sz="2800" dirty="0">
                <a:solidFill>
                  <a:schemeClr val="bg2"/>
                </a:solidFill>
              </a:rPr>
              <a:t> 		   	   </a:t>
            </a:r>
            <a:r>
              <a:rPr lang="en-US" sz="2800" dirty="0"/>
              <a:t>adjacency matrix of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>
              <a:buFont typeface="Times New Roman" charset="0"/>
              <a:buNone/>
            </a:pPr>
            <a:endParaRPr lang="en-US" sz="2800" i="1" dirty="0">
              <a:latin typeface="Georg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 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01" y="2934335"/>
            <a:ext cx="823111" cy="76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53963"/>
            <a:ext cx="1143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53963"/>
            <a:ext cx="1143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92" y="2427288"/>
            <a:ext cx="969463" cy="8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54" y="2383161"/>
            <a:ext cx="927538" cy="87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5FB81-E4F1-BF40-AA3D-35C7209A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A02CFA-6770-7D45-B651-7B995F8F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CFFF0-828B-0E4C-9C42-53166DF8317B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9937F3-1303-D342-8532-0CEE9E73D85C}"/>
              </a:ext>
            </a:extLst>
          </p:cNvPr>
          <p:cNvSpPr/>
          <p:nvPr/>
        </p:nvSpPr>
        <p:spPr bwMode="auto">
          <a:xfrm>
            <a:off x="142875" y="3143250"/>
            <a:ext cx="8529638" cy="2606754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pic>
        <p:nvPicPr>
          <p:cNvPr id="28" name="Picture 27" descr="obs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35104"/>
            <a:ext cx="641826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58"/>
            <a:ext cx="8229600" cy="990600"/>
          </a:xfrm>
        </p:spPr>
        <p:txBody>
          <a:bodyPr/>
          <a:lstStyle/>
          <a:p>
            <a:r>
              <a:rPr lang="en-US" dirty="0"/>
              <a:t>Pattern: Ego-net Power Law Density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7" y="2438400"/>
            <a:ext cx="855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7" y="4038600"/>
            <a:ext cx="892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rot="16200000" flipV="1">
            <a:off x="4015581" y="3891756"/>
            <a:ext cx="304800" cy="293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2725737" y="3048000"/>
            <a:ext cx="3048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553200" y="1752600"/>
            <a:ext cx="20574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b="1" dirty="0" err="1">
                <a:solidFill>
                  <a:schemeClr val="bg1"/>
                </a:solidFill>
              </a:rPr>
              <a:t>E</a:t>
            </a:r>
            <a:r>
              <a:rPr lang="en-US" b="1" baseline="-25000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∝ N</a:t>
            </a:r>
            <a:r>
              <a:rPr lang="en-US" b="1" baseline="-25000" dirty="0">
                <a:solidFill>
                  <a:schemeClr val="bg1"/>
                </a:solidFill>
              </a:rPr>
              <a:t>i</a:t>
            </a:r>
            <a:r>
              <a:rPr lang="en-US" b="1" baseline="50000" dirty="0">
                <a:solidFill>
                  <a:schemeClr val="bg1"/>
                </a:solidFill>
              </a:rPr>
              <a:t>α</a:t>
            </a:r>
          </a:p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b="1" dirty="0">
                <a:solidFill>
                  <a:schemeClr val="bg1"/>
                </a:solidFill>
              </a:rPr>
              <a:t>1 ≤ α ≤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A7620-714D-CD4D-957A-21D092C1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8FE4CB-F286-3D4F-A812-226A2517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D21DA9-DC06-4A46-93B5-0CE6D94B8210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257027-6D27-B745-9AA1-2CE90BA38612}"/>
              </a:ext>
            </a:extLst>
          </p:cNvPr>
          <p:cNvSpPr/>
          <p:nvPr/>
        </p:nvSpPr>
        <p:spPr bwMode="auto">
          <a:xfrm>
            <a:off x="4929178" y="2829818"/>
            <a:ext cx="328612" cy="370582"/>
          </a:xfrm>
          <a:prstGeom prst="ellips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03702-E3B2-654C-98F0-399E58996BFD}"/>
              </a:ext>
            </a:extLst>
          </p:cNvPr>
          <p:cNvSpPr txBox="1"/>
          <p:nvPr/>
        </p:nvSpPr>
        <p:spPr>
          <a:xfrm>
            <a:off x="5403156" y="3048977"/>
            <a:ext cx="1871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n-lt"/>
              </a:rPr>
              <a:t>Enron CEO</a:t>
            </a:r>
          </a:p>
        </p:txBody>
      </p:sp>
    </p:spTree>
    <p:extLst>
      <p:ext uri="{BB962C8B-B14F-4D97-AF65-F5344CB8AC3E}">
        <p14:creationId xmlns:p14="http://schemas.microsoft.com/office/powerpoint/2010/main" val="83357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58"/>
            <a:ext cx="8229600" cy="990600"/>
          </a:xfrm>
        </p:spPr>
        <p:txBody>
          <a:bodyPr/>
          <a:lstStyle/>
          <a:p>
            <a:r>
              <a:rPr lang="en-US" dirty="0"/>
              <a:t>Pattern: Ego-net Power Law Density</a:t>
            </a: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1421695" y="1209943"/>
          <a:ext cx="5766366" cy="444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7323810" imgH="5649114" progId="Paint.Picture">
                  <p:embed/>
                </p:oleObj>
              </mc:Choice>
              <mc:Fallback>
                <p:oleObj name="Bitmap Image" r:id="rId3" imgW="7323810" imgH="5649114" progId="Paint.Picture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95" y="1209943"/>
                        <a:ext cx="5766366" cy="4447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7" descr="C:\Documents and Settings\lakoglu\Desktop\1_16050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" y="1281228"/>
            <a:ext cx="17526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Documents and Settings\lakoglu\Desktop\2_28262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89" y="2562907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7"/>
          <p:cNvCxnSpPr>
            <a:cxnSpLocks noChangeShapeType="1"/>
          </p:cNvCxnSpPr>
          <p:nvPr/>
        </p:nvCxnSpPr>
        <p:spPr bwMode="auto">
          <a:xfrm>
            <a:off x="1551398" y="2562907"/>
            <a:ext cx="2589893" cy="136752"/>
          </a:xfrm>
          <a:prstGeom prst="straightConnector1">
            <a:avLst/>
          </a:prstGeom>
          <a:ln w="31750"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508339" y="2396446"/>
            <a:ext cx="303213" cy="303213"/>
          </a:xfrm>
          <a:prstGeom prst="straightConnector1">
            <a:avLst/>
          </a:prstGeom>
          <a:ln w="31750"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F71E0-4BE1-7B42-B1F4-1BD1243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A8362A-7EF9-CB42-9C75-6BFA4D63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DADB6-BABA-194D-A453-26C7640B1312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428244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2"/>
            <a:r>
              <a:rPr lang="en-US" dirty="0"/>
              <a:t>Outliers</a:t>
            </a:r>
          </a:p>
          <a:p>
            <a:pPr lvl="2"/>
            <a:r>
              <a:rPr lang="en-US" dirty="0"/>
              <a:t>Lock-step behavior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528194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5885574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35934" t="63599" r="34077" b="8818"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157490-7FE5-9947-B067-441952649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18" y="752423"/>
            <a:ext cx="1194619" cy="1014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C129906E-2755-9449-8DB0-A034304B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534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How to find ‘suspicious’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092" y="4762500"/>
            <a:ext cx="814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8634" y="3746500"/>
            <a:ext cx="870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idols</a:t>
            </a:r>
          </a:p>
        </p:txBody>
      </p:sp>
      <p:pic>
        <p:nvPicPr>
          <p:cNvPr id="24" name="Picture 13" descr="twitter-logo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D65E5A-02DC-8945-9D0E-CFE75E0E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229A2F-08F2-B945-82F8-8008B6E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D3DC-D6EB-7D4C-8860-CF09EBD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31261025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marL="0" indent="0">
              <a:buNone/>
            </a:pPr>
            <a:r>
              <a:rPr lang="en-US" dirty="0">
                <a:solidFill>
                  <a:srgbClr val="008F00"/>
                </a:solidFill>
                <a:ea typeface="ＭＳ Ｐゴシック" charset="-128"/>
                <a:cs typeface="ＭＳ Ｐゴシック" charset="-128"/>
              </a:rPr>
              <a:t>[break]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How to find ‘suspicious’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092" y="4762500"/>
            <a:ext cx="814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8634" y="3746500"/>
            <a:ext cx="870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idols</a:t>
            </a:r>
          </a:p>
        </p:txBody>
      </p:sp>
      <p:pic>
        <p:nvPicPr>
          <p:cNvPr id="24" name="Picture 13" descr="twitter-logo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D65E5A-02DC-8945-9D0E-CFE75E0E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229A2F-08F2-B945-82F8-8008B6E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D3DC-D6EB-7D4C-8860-CF09EBD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D488FB-E035-694D-8503-D4070766D99A}"/>
              </a:ext>
            </a:extLst>
          </p:cNvPr>
          <p:cNvGrpSpPr/>
          <p:nvPr/>
        </p:nvGrpSpPr>
        <p:grpSpPr>
          <a:xfrm>
            <a:off x="4079421" y="2448772"/>
            <a:ext cx="3827933" cy="3776085"/>
            <a:chOff x="4079421" y="2448772"/>
            <a:chExt cx="3827933" cy="3776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852213-1596-1F4F-99B4-404B65A8D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7416" y="2787716"/>
              <a:ext cx="702468" cy="5943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E636A2-CD40-1E4E-AFD8-78B17D9E9E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9669"/>
              <a:ext cx="2377440" cy="237744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2AB3CB-3614-A749-A1A3-2C5BA38A63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6494"/>
              <a:ext cx="819309" cy="81930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E93774-94DD-AF49-AFDA-9C57914A23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8077" y="4530091"/>
              <a:ext cx="1110297" cy="111029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EE3F0C-0322-9342-BFD3-9E0C7A7859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189" y="5656920"/>
              <a:ext cx="413680" cy="41368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5099F-0A2E-AC4D-A071-ACE8524BB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8338" y="2448772"/>
              <a:ext cx="604278" cy="93334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C7C91B-AB86-6840-A351-0DD5E107A938}"/>
                </a:ext>
              </a:extLst>
            </p:cNvPr>
            <p:cNvCxnSpPr/>
            <p:nvPr/>
          </p:nvCxnSpPr>
          <p:spPr bwMode="auto">
            <a:xfrm>
              <a:off x="6198077" y="3701097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8CB702-0A4E-824A-ABA6-A66BB329D610}"/>
                </a:ext>
              </a:extLst>
            </p:cNvPr>
            <p:cNvCxnSpPr/>
            <p:nvPr/>
          </p:nvCxnSpPr>
          <p:spPr bwMode="auto">
            <a:xfrm>
              <a:off x="7325189" y="3704273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5AB1A3-F00E-934E-BBF4-EB1220575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79" y="5641203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FFAEAB1-E0F2-C64F-A942-C20CED0A88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80" y="4509611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6C2442-B3CA-2E42-9D85-4EDC8E7D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3419" y="2706471"/>
              <a:ext cx="593935" cy="67564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B50DD6-8B14-184E-A654-E84F84241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4184" y="3808950"/>
              <a:ext cx="702468" cy="59439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327374-B9A4-8742-8721-D5F73D17D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9421" y="4463476"/>
              <a:ext cx="604278" cy="9333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0C35831-50C3-A64E-A1F4-719B0389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0129" y="5549216"/>
              <a:ext cx="593935" cy="675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8967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4EDD26A9-09F0-4576-8E1A-2736D6C9FDF1_mw1024_n_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2" name="&quot;No&quot; Symbol 21"/>
          <p:cNvSpPr/>
          <p:nvPr/>
        </p:nvSpPr>
        <p:spPr bwMode="auto">
          <a:xfrm>
            <a:off x="4470400" y="1308100"/>
            <a:ext cx="876300" cy="90170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F3E7B1A-F25A-B441-B0E7-3524E79C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D45B902-8AA0-6E47-AEF5-A15A9181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DDC7-29A3-4943-AD8C-C1D4F739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18534536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usually </a:t>
            </a:r>
            <a:r>
              <a:rPr lang="en-US" dirty="0">
                <a:solidFill>
                  <a:schemeClr val="tx2"/>
                </a:solidFill>
              </a:rPr>
              <a:t>suspicious</a:t>
            </a: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4704" y="3352800"/>
            <a:ext cx="5244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Q: Can we spot blocks, easily?</a:t>
            </a:r>
          </a:p>
        </p:txBody>
      </p:sp>
      <p:pic>
        <p:nvPicPr>
          <p:cNvPr id="22" name="Picture 21" descr="4EDD26A9-09F0-4576-8E1A-2736D6C9FDF1_mw1024_n_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016EBDB-0073-7D4A-A028-0BCA260C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DD180F-3FFF-2745-8CF0-46D57601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1B71-3293-7749-9613-360A6DBC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7609229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usually </a:t>
            </a:r>
            <a:r>
              <a:rPr lang="en-US" dirty="0">
                <a:solidFill>
                  <a:schemeClr val="tx2"/>
                </a:solidFill>
              </a:rPr>
              <a:t>suspicious</a:t>
            </a: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4704" y="3352800"/>
            <a:ext cx="5244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Q: Can we spot blocks, easily?</a:t>
            </a:r>
          </a:p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A: Silver bullet: SVD!</a:t>
            </a:r>
          </a:p>
        </p:txBody>
      </p:sp>
      <p:pic>
        <p:nvPicPr>
          <p:cNvPr id="22" name="Picture 21" descr="4EDD26A9-09F0-4576-8E1A-2736D6C9FDF1_mw1024_n_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CF80B88-96E9-E149-AB73-2ADA8025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153C565-136B-804A-84FD-9057D67D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9DC72-CD22-8341-8B25-C6180A68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130945158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HITS fixates on dense blocks (‘Tightly Knit Community’ TKC - often link farms)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4724400" y="27559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4724400" y="29591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724400" y="31496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4737100" y="35687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3594100" y="27686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3594100" y="29718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3594100" y="31623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3606800" y="35560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3619500" y="38354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3619500" y="40386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3619500" y="42291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3632200" y="44704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4737100" y="38481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4737100" y="40513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4737100" y="42418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4749800" y="44831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4724400" y="25400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28" idx="6"/>
            <a:endCxn id="40" idx="3"/>
          </p:cNvCxnSpPr>
          <p:nvPr/>
        </p:nvCxnSpPr>
        <p:spPr bwMode="auto">
          <a:xfrm flipV="1">
            <a:off x="3733800" y="2659241"/>
            <a:ext cx="1011059" cy="1792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4" name="Straight Arrow Connector 43"/>
          <p:cNvCxnSpPr>
            <a:stCxn id="28" idx="5"/>
            <a:endCxn id="14" idx="2"/>
          </p:cNvCxnSpPr>
          <p:nvPr/>
        </p:nvCxnSpPr>
        <p:spPr bwMode="auto">
          <a:xfrm flipV="1">
            <a:off x="3713341" y="2825750"/>
            <a:ext cx="1011059" cy="620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6" name="Straight Arrow Connector 45"/>
          <p:cNvCxnSpPr>
            <a:stCxn id="28" idx="5"/>
            <a:endCxn id="19" idx="2"/>
          </p:cNvCxnSpPr>
          <p:nvPr/>
        </p:nvCxnSpPr>
        <p:spPr bwMode="auto">
          <a:xfrm>
            <a:off x="3713341" y="2887841"/>
            <a:ext cx="1011059" cy="3316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8" name="Straight Arrow Connector 47"/>
          <p:cNvCxnSpPr>
            <a:stCxn id="29" idx="7"/>
            <a:endCxn id="14" idx="2"/>
          </p:cNvCxnSpPr>
          <p:nvPr/>
        </p:nvCxnSpPr>
        <p:spPr bwMode="auto">
          <a:xfrm flipV="1">
            <a:off x="3713341" y="2825750"/>
            <a:ext cx="1011059" cy="1665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Straight Arrow Connector 49"/>
          <p:cNvCxnSpPr>
            <a:stCxn id="29" idx="5"/>
            <a:endCxn id="19" idx="2"/>
          </p:cNvCxnSpPr>
          <p:nvPr/>
        </p:nvCxnSpPr>
        <p:spPr bwMode="auto">
          <a:xfrm>
            <a:off x="3713341" y="3091041"/>
            <a:ext cx="1011059" cy="1284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2" name="Straight Arrow Connector 51"/>
          <p:cNvCxnSpPr>
            <a:stCxn id="30" idx="6"/>
            <a:endCxn id="14" idx="2"/>
          </p:cNvCxnSpPr>
          <p:nvPr/>
        </p:nvCxnSpPr>
        <p:spPr bwMode="auto">
          <a:xfrm flipV="1">
            <a:off x="3733800" y="2825750"/>
            <a:ext cx="990600" cy="4064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4" name="Straight Arrow Connector 53"/>
          <p:cNvCxnSpPr>
            <a:stCxn id="30" idx="6"/>
            <a:endCxn id="40" idx="3"/>
          </p:cNvCxnSpPr>
          <p:nvPr/>
        </p:nvCxnSpPr>
        <p:spPr bwMode="auto">
          <a:xfrm flipV="1">
            <a:off x="3733800" y="2659241"/>
            <a:ext cx="1011059" cy="5729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>
            <a:stCxn id="31" idx="7"/>
            <a:endCxn id="20" idx="2"/>
          </p:cNvCxnSpPr>
          <p:nvPr/>
        </p:nvCxnSpPr>
        <p:spPr bwMode="auto">
          <a:xfrm>
            <a:off x="3726041" y="3576459"/>
            <a:ext cx="1011059" cy="620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8" name="Straight Arrow Connector 57"/>
          <p:cNvCxnSpPr>
            <a:stCxn id="32" idx="7"/>
            <a:endCxn id="20" idx="2"/>
          </p:cNvCxnSpPr>
          <p:nvPr/>
        </p:nvCxnSpPr>
        <p:spPr bwMode="auto">
          <a:xfrm flipV="1">
            <a:off x="3738741" y="3638550"/>
            <a:ext cx="998359" cy="2173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0" name="Straight Arrow Connector 59"/>
          <p:cNvCxnSpPr>
            <a:stCxn id="33" idx="5"/>
            <a:endCxn id="20" idx="2"/>
          </p:cNvCxnSpPr>
          <p:nvPr/>
        </p:nvCxnSpPr>
        <p:spPr bwMode="auto">
          <a:xfrm flipV="1">
            <a:off x="3738741" y="3638550"/>
            <a:ext cx="998359" cy="5192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2" name="Straight Arrow Connector 61"/>
          <p:cNvCxnSpPr>
            <a:stCxn id="34" idx="5"/>
            <a:endCxn id="20" idx="2"/>
          </p:cNvCxnSpPr>
          <p:nvPr/>
        </p:nvCxnSpPr>
        <p:spPr bwMode="auto">
          <a:xfrm flipV="1">
            <a:off x="3738741" y="3638550"/>
            <a:ext cx="998359" cy="7097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4" name="Straight Arrow Connector 63"/>
          <p:cNvCxnSpPr>
            <a:stCxn id="35" idx="7"/>
            <a:endCxn id="20" idx="2"/>
          </p:cNvCxnSpPr>
          <p:nvPr/>
        </p:nvCxnSpPr>
        <p:spPr bwMode="auto">
          <a:xfrm flipV="1">
            <a:off x="3751441" y="3638550"/>
            <a:ext cx="985659" cy="8523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Straight Arrow Connector 65"/>
          <p:cNvCxnSpPr>
            <a:stCxn id="32" idx="7"/>
            <a:endCxn id="36" idx="2"/>
          </p:cNvCxnSpPr>
          <p:nvPr/>
        </p:nvCxnSpPr>
        <p:spPr bwMode="auto">
          <a:xfrm>
            <a:off x="3738741" y="3855859"/>
            <a:ext cx="998359" cy="620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8" name="Straight Arrow Connector 67"/>
          <p:cNvCxnSpPr>
            <a:stCxn id="34" idx="5"/>
            <a:endCxn id="37" idx="2"/>
          </p:cNvCxnSpPr>
          <p:nvPr/>
        </p:nvCxnSpPr>
        <p:spPr bwMode="auto">
          <a:xfrm flipV="1">
            <a:off x="3738741" y="4121150"/>
            <a:ext cx="998359" cy="2271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Straight Arrow Connector 69"/>
          <p:cNvCxnSpPr>
            <a:stCxn id="30" idx="6"/>
            <a:endCxn id="18" idx="2"/>
          </p:cNvCxnSpPr>
          <p:nvPr/>
        </p:nvCxnSpPr>
        <p:spPr bwMode="auto">
          <a:xfrm flipV="1">
            <a:off x="3733800" y="3028950"/>
            <a:ext cx="990600" cy="2032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Straight Arrow Connector 71"/>
          <p:cNvCxnSpPr>
            <a:stCxn id="35" idx="5"/>
            <a:endCxn id="39" idx="2"/>
          </p:cNvCxnSpPr>
          <p:nvPr/>
        </p:nvCxnSpPr>
        <p:spPr bwMode="auto">
          <a:xfrm flipV="1">
            <a:off x="3751441" y="4552950"/>
            <a:ext cx="998359" cy="366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381424" y="3442880"/>
            <a:ext cx="2836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Should win, but doesn’t</a:t>
            </a:r>
          </a:p>
          <a:p>
            <a:r>
              <a:rPr lang="en-US" sz="2000" dirty="0"/>
              <a:t>under HITS</a:t>
            </a:r>
          </a:p>
        </p:txBody>
      </p:sp>
      <p:sp>
        <p:nvSpPr>
          <p:cNvPr id="74" name="Left Arrow 73"/>
          <p:cNvSpPr/>
          <p:nvPr/>
        </p:nvSpPr>
        <p:spPr bwMode="auto">
          <a:xfrm>
            <a:off x="5109783" y="3556000"/>
            <a:ext cx="209469" cy="152400"/>
          </a:xfrm>
          <a:prstGeom prst="lef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80501B-069A-0841-82F4-517730B7F858}"/>
              </a:ext>
            </a:extLst>
          </p:cNvPr>
          <p:cNvSpPr/>
          <p:nvPr/>
        </p:nvSpPr>
        <p:spPr bwMode="auto">
          <a:xfrm rot="621852">
            <a:off x="5319253" y="381000"/>
            <a:ext cx="3478238" cy="914400"/>
          </a:xfrm>
          <a:prstGeom prst="roundRect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From: SALSA</a:t>
            </a:r>
          </a:p>
        </p:txBody>
      </p:sp>
    </p:spTree>
    <p:extLst>
      <p:ext uri="{BB962C8B-B14F-4D97-AF65-F5344CB8AC3E}">
        <p14:creationId xmlns:p14="http://schemas.microsoft.com/office/powerpoint/2010/main" val="343141428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(SVD) matrix factorization: finds blocks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EED4-7EB4-B84E-A4A4-8F8CA652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B354291-9CB4-1E49-83A1-AB7D40F065B5}"/>
              </a:ext>
            </a:extLst>
          </p:cNvPr>
          <p:cNvSpPr/>
          <p:nvPr/>
        </p:nvSpPr>
        <p:spPr bwMode="auto">
          <a:xfrm rot="1047916">
            <a:off x="6198638" y="466659"/>
            <a:ext cx="2861153" cy="585799"/>
          </a:xfrm>
          <a:prstGeom prst="roundRect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From: HITS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C3A26DC-3BDA-1A45-A024-1BF8949AB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100" y="3854721"/>
            <a:ext cx="410635" cy="3797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8E16C83-6E6E-6344-8283-5269178E1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430" y="3846766"/>
            <a:ext cx="291023" cy="3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694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422400" y="4419600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534226" y="1960835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A) Even if shuffled!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445461" y="4453464"/>
            <a:ext cx="522620" cy="85487"/>
            <a:chOff x="1445461" y="4453464"/>
            <a:chExt cx="522620" cy="85487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50215" y="4680766"/>
            <a:ext cx="522620" cy="85487"/>
            <a:chOff x="1445461" y="4453464"/>
            <a:chExt cx="522620" cy="85487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45461" y="4944120"/>
            <a:ext cx="522620" cy="85487"/>
            <a:chOff x="1445461" y="4453464"/>
            <a:chExt cx="522620" cy="85487"/>
          </a:xfrm>
        </p:grpSpPr>
        <p:sp>
          <p:nvSpPr>
            <p:cNvPr id="54" name="Rectangle 53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85240" y="4327422"/>
            <a:ext cx="522620" cy="85487"/>
            <a:chOff x="1445461" y="4453464"/>
            <a:chExt cx="522620" cy="85487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45461" y="5436563"/>
            <a:ext cx="522620" cy="85487"/>
            <a:chOff x="1445461" y="4453464"/>
            <a:chExt cx="522620" cy="85487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3646266" y="5436562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3650102" y="4944120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3654997" y="4689106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 bwMode="auto">
          <a:xfrm>
            <a:off x="3640139" y="4453777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590800" y="4495148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2590800" y="4730790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590800" y="4985804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2590800" y="5486060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310E5343-6D21-624C-A4F1-90F1922B5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004" y="3780507"/>
            <a:ext cx="496864" cy="45952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90F3A4-0433-E844-8943-E17A9B7C2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656" y="3810020"/>
            <a:ext cx="332490" cy="4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18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1B7B7-C0F2-D34E-BEA0-266284D3908C}"/>
              </a:ext>
            </a:extLst>
          </p:cNvPr>
          <p:cNvSpPr txBox="1"/>
          <p:nvPr/>
        </p:nvSpPr>
        <p:spPr>
          <a:xfrm>
            <a:off x="2334320" y="1952053"/>
            <a:ext cx="536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B) Even if ‘</a:t>
            </a:r>
            <a:r>
              <a:rPr lang="en-US" sz="3200" b="1" dirty="0" err="1">
                <a:solidFill>
                  <a:schemeClr val="tx2"/>
                </a:solidFill>
                <a:latin typeface="+mn-lt"/>
              </a:rPr>
              <a:t>salt+pepper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’ noise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82850-8816-6842-A114-617A344587F8}"/>
              </a:ext>
            </a:extLst>
          </p:cNvPr>
          <p:cNvSpPr/>
          <p:nvPr/>
        </p:nvSpPr>
        <p:spPr bwMode="auto">
          <a:xfrm>
            <a:off x="1871980" y="4550689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6D2CDC-56BC-364B-897A-55E3F367A788}"/>
              </a:ext>
            </a:extLst>
          </p:cNvPr>
          <p:cNvSpPr/>
          <p:nvPr/>
        </p:nvSpPr>
        <p:spPr bwMode="auto">
          <a:xfrm>
            <a:off x="1678693" y="4680787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0EF510-ED47-2641-8229-6DF83C63EF60}"/>
              </a:ext>
            </a:extLst>
          </p:cNvPr>
          <p:cNvSpPr/>
          <p:nvPr/>
        </p:nvSpPr>
        <p:spPr bwMode="auto">
          <a:xfrm>
            <a:off x="1530011" y="4554407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749A4F-CC1C-ED4D-8D94-190642599A69}"/>
              </a:ext>
            </a:extLst>
          </p:cNvPr>
          <p:cNvSpPr/>
          <p:nvPr/>
        </p:nvSpPr>
        <p:spPr bwMode="auto">
          <a:xfrm>
            <a:off x="1682411" y="51082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99048C-8691-C74A-B83A-E8A2D00C6EC0}"/>
              </a:ext>
            </a:extLst>
          </p:cNvPr>
          <p:cNvSpPr/>
          <p:nvPr/>
        </p:nvSpPr>
        <p:spPr bwMode="auto">
          <a:xfrm>
            <a:off x="1834811" y="52606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79EEE9-29C9-EB49-9B6B-E11EF3602B8F}"/>
              </a:ext>
            </a:extLst>
          </p:cNvPr>
          <p:cNvSpPr/>
          <p:nvPr/>
        </p:nvSpPr>
        <p:spPr bwMode="auto">
          <a:xfrm>
            <a:off x="2288294" y="4610164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669591C-AB5E-6041-AB48-8104E426F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5C22CE1-F1E6-E845-BD9F-66203021A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06AAF73-7757-E143-843B-E22C43EE5DA0}"/>
              </a:ext>
            </a:extLst>
          </p:cNvPr>
          <p:cNvSpPr/>
          <p:nvPr/>
        </p:nvSpPr>
        <p:spPr bwMode="auto">
          <a:xfrm>
            <a:off x="3667974" y="54130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83630-9273-CD46-A361-98AFEE0CDF98}"/>
              </a:ext>
            </a:extLst>
          </p:cNvPr>
          <p:cNvSpPr/>
          <p:nvPr/>
        </p:nvSpPr>
        <p:spPr bwMode="auto">
          <a:xfrm>
            <a:off x="4665109" y="4354948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D8421DF-B88B-8741-9FD8-75316DC12F24}"/>
              </a:ext>
            </a:extLst>
          </p:cNvPr>
          <p:cNvSpPr/>
          <p:nvPr/>
        </p:nvSpPr>
        <p:spPr bwMode="auto">
          <a:xfrm>
            <a:off x="3661595" y="4703089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B01276-3C39-4245-A76D-365570711B8C}"/>
              </a:ext>
            </a:extLst>
          </p:cNvPr>
          <p:cNvSpPr/>
          <p:nvPr/>
        </p:nvSpPr>
        <p:spPr bwMode="auto">
          <a:xfrm>
            <a:off x="4144925" y="4359094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05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F38-A663-2C48-9A26-A2BCE4E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– 5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E379E-CCD0-DC4C-B8C6-1A76BEE0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64" y="2411732"/>
            <a:ext cx="3092449" cy="23193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CF6B-4200-A244-861A-60BE327E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6EA-3993-3D48-8263-F7C153F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787AC-BDAE-EC4B-B320-652E494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4" r="19967" b="1258"/>
          <a:stretch/>
        </p:blipFill>
        <p:spPr>
          <a:xfrm>
            <a:off x="4481512" y="2183604"/>
            <a:ext cx="2071688" cy="2802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F5CAE5-5AFE-2A48-922A-0BEE8E1EA450}"/>
              </a:ext>
            </a:extLst>
          </p:cNvPr>
          <p:cNvSpPr txBox="1"/>
          <p:nvPr/>
        </p:nvSpPr>
        <p:spPr>
          <a:xfrm>
            <a:off x="5473448" y="5429250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8B76-9CFF-224E-8472-F71CBF36D44D}"/>
              </a:ext>
            </a:extLst>
          </p:cNvPr>
          <p:cNvSpPr txBox="1"/>
          <p:nvPr/>
        </p:nvSpPr>
        <p:spPr>
          <a:xfrm>
            <a:off x="3968497" y="3279456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8463D-5BF9-C145-B68C-FAB3C89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7" r="22352"/>
          <a:stretch/>
        </p:blipFill>
        <p:spPr>
          <a:xfrm>
            <a:off x="6915149" y="2183604"/>
            <a:ext cx="1971675" cy="2802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B0C47-3FEF-E34A-8427-65690B2E77AF}"/>
              </a:ext>
            </a:extLst>
          </p:cNvPr>
          <p:cNvSpPr txBox="1"/>
          <p:nvPr/>
        </p:nvSpPr>
        <p:spPr>
          <a:xfrm>
            <a:off x="6412287" y="3279456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60149-DAA8-BF40-8AF3-7ECAF032A66B}"/>
              </a:ext>
            </a:extLst>
          </p:cNvPr>
          <p:cNvSpPr txBox="1"/>
          <p:nvPr/>
        </p:nvSpPr>
        <p:spPr>
          <a:xfrm>
            <a:off x="7653963" y="5429250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DE666-987E-D544-B218-801AFA2051CC}"/>
              </a:ext>
            </a:extLst>
          </p:cNvPr>
          <p:cNvCxnSpPr/>
          <p:nvPr/>
        </p:nvCxnSpPr>
        <p:spPr bwMode="auto">
          <a:xfrm>
            <a:off x="3968497" y="2083833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E5414-3F7A-C14C-9258-1F44BF5ADE25}"/>
              </a:ext>
            </a:extLst>
          </p:cNvPr>
          <p:cNvCxnSpPr/>
          <p:nvPr/>
        </p:nvCxnSpPr>
        <p:spPr bwMode="auto">
          <a:xfrm>
            <a:off x="6432671" y="2093358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DAE3AC-A0F5-A748-B7C6-8B317CE22B88}"/>
              </a:ext>
            </a:extLst>
          </p:cNvPr>
          <p:cNvGrpSpPr/>
          <p:nvPr/>
        </p:nvGrpSpPr>
        <p:grpSpPr>
          <a:xfrm>
            <a:off x="6553200" y="1039166"/>
            <a:ext cx="2103120" cy="1042640"/>
            <a:chOff x="6553200" y="1039166"/>
            <a:chExt cx="2103120" cy="104264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4D2875-86D0-AF4D-9E45-A94F4A0147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40B8CE82-2D2C-904E-9477-57F58426F150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52" name="Rectangle 7">
                  <a:extLst>
                    <a:ext uri="{FF2B5EF4-FFF2-40B4-BE49-F238E27FC236}">
                      <a16:creationId xmlns:a16="http://schemas.microsoft.com/office/drawing/2014/main" id="{3D928D54-D93D-A648-9B39-B29DAA8F4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A306128-BFB3-9F43-AEC6-74599E71B22E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AABA7BC-C5EA-6644-98A9-E501941BA8E5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AA29F86-31DB-6943-B118-C8D55C7E62EB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7F7B1E0-E36A-6847-80CD-7BA76F2B65B9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38" name="Rectangle 13">
                  <a:extLst>
                    <a:ext uri="{FF2B5EF4-FFF2-40B4-BE49-F238E27FC236}">
                      <a16:creationId xmlns:a16="http://schemas.microsoft.com/office/drawing/2014/main" id="{EE55EE9C-3AF5-0A45-860B-6CBAC2223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4">
                  <a:extLst>
                    <a:ext uri="{FF2B5EF4-FFF2-40B4-BE49-F238E27FC236}">
                      <a16:creationId xmlns:a16="http://schemas.microsoft.com/office/drawing/2014/main" id="{179CC421-4211-2043-A168-F10EEEBF9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5">
                  <a:extLst>
                    <a:ext uri="{FF2B5EF4-FFF2-40B4-BE49-F238E27FC236}">
                      <a16:creationId xmlns:a16="http://schemas.microsoft.com/office/drawing/2014/main" id="{C71FB11F-3B5D-0E4C-BE1F-68A6C17F9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32A5DD1A-07F7-CF4C-ADEF-22F3DB5BF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0">
                  <a:extLst>
                    <a:ext uri="{FF2B5EF4-FFF2-40B4-BE49-F238E27FC236}">
                      <a16:creationId xmlns:a16="http://schemas.microsoft.com/office/drawing/2014/main" id="{6549ACB2-A17E-CD40-AB6A-710FF68B4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0">
                  <a:extLst>
                    <a:ext uri="{FF2B5EF4-FFF2-40B4-BE49-F238E27FC236}">
                      <a16:creationId xmlns:a16="http://schemas.microsoft.com/office/drawing/2014/main" id="{5BB98848-FFC1-2D44-B572-A81B159D2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205E719-8F3A-DA47-AF9F-F24DCA9CC3DE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C33D58B-58C5-A045-AEBC-515354F1223A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F50F14C-FC4B-064A-8BDE-404AD16E64EC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45A9536-3896-0945-9989-2A5ADCED3C41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9BD387F-B764-5F4D-B3D5-BA7CE951F828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F0CDE08-44CD-C644-91B9-18850CCE1CA8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2FE201-5AA2-BF43-AEB6-38D50663750A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78BC3E-F9DA-5543-A632-6910F34616D2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4633BE-2B8A-814C-8F3B-2A6ED0A9E6C7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8E1DF1-BE95-9B42-8C64-C74A641DD850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7EC9C3-98FD-FA42-86BC-EA3370201B7D}"/>
              </a:ext>
            </a:extLst>
          </p:cNvPr>
          <p:cNvSpPr txBox="1"/>
          <p:nvPr/>
        </p:nvSpPr>
        <p:spPr>
          <a:xfrm>
            <a:off x="5345518" y="585777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EigenPlots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6972-BBE2-414A-B94F-7E742299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7907559-DA10-2C43-85D6-7CBE36288424}"/>
              </a:ext>
            </a:extLst>
          </p:cNvPr>
          <p:cNvSpPr/>
          <p:nvPr/>
        </p:nvSpPr>
        <p:spPr bwMode="auto">
          <a:xfrm rot="1047916">
            <a:off x="6198638" y="466659"/>
            <a:ext cx="2861153" cy="585799"/>
          </a:xfrm>
          <a:prstGeom prst="roundRect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From: HITS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D0B4A50-BA4B-E342-B32D-9DBE1E3DB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599" y="1893944"/>
            <a:ext cx="410635" cy="3797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7E6ECC0-86DA-C645-A52F-BB8DF3FC2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929" y="1885989"/>
            <a:ext cx="291023" cy="3880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216E257-970E-4747-A7E6-AC716AC86577}"/>
              </a:ext>
            </a:extLst>
          </p:cNvPr>
          <p:cNvGrpSpPr/>
          <p:nvPr/>
        </p:nvGrpSpPr>
        <p:grpSpPr>
          <a:xfrm>
            <a:off x="-99132" y="1561622"/>
            <a:ext cx="1611567" cy="1341231"/>
            <a:chOff x="-99132" y="1561622"/>
            <a:chExt cx="1611567" cy="13412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4F9DAE-0A32-C04E-86CC-8A620DABE612}"/>
                </a:ext>
              </a:extLst>
            </p:cNvPr>
            <p:cNvSpPr txBox="1"/>
            <p:nvPr/>
          </p:nvSpPr>
          <p:spPr>
            <a:xfrm>
              <a:off x="-99132" y="2410410"/>
              <a:ext cx="9637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‘fans’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8EBC91-1011-C042-AF78-7D27F91B0101}"/>
                </a:ext>
              </a:extLst>
            </p:cNvPr>
            <p:cNvSpPr txBox="1"/>
            <p:nvPr/>
          </p:nvSpPr>
          <p:spPr>
            <a:xfrm>
              <a:off x="494207" y="1561622"/>
              <a:ext cx="10182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‘idols’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B1FADA-207B-6341-84A4-4F3A04598653}"/>
                </a:ext>
              </a:extLst>
            </p:cNvPr>
            <p:cNvCxnSpPr/>
            <p:nvPr/>
          </p:nvCxnSpPr>
          <p:spPr bwMode="auto">
            <a:xfrm>
              <a:off x="71440" y="1850496"/>
              <a:ext cx="683054" cy="488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5553664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F38-A663-2C48-9A26-A2BCE4E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– 5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E379E-CCD0-DC4C-B8C6-1A76BEE0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64" y="2411732"/>
            <a:ext cx="3092449" cy="23193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CF6B-4200-A244-861A-60BE327E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6EA-3993-3D48-8263-F7C153F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787AC-BDAE-EC4B-B320-652E494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4" r="19967" b="1258"/>
          <a:stretch/>
        </p:blipFill>
        <p:spPr>
          <a:xfrm>
            <a:off x="4481512" y="2183604"/>
            <a:ext cx="2071688" cy="2802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F5CAE5-5AFE-2A48-922A-0BEE8E1EA450}"/>
              </a:ext>
            </a:extLst>
          </p:cNvPr>
          <p:cNvSpPr txBox="1"/>
          <p:nvPr/>
        </p:nvSpPr>
        <p:spPr>
          <a:xfrm>
            <a:off x="5473448" y="5429250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8B76-9CFF-224E-8472-F71CBF36D44D}"/>
              </a:ext>
            </a:extLst>
          </p:cNvPr>
          <p:cNvSpPr txBox="1"/>
          <p:nvPr/>
        </p:nvSpPr>
        <p:spPr>
          <a:xfrm>
            <a:off x="3968497" y="3279456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8463D-5BF9-C145-B68C-FAB3C89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7" r="22352"/>
          <a:stretch/>
        </p:blipFill>
        <p:spPr>
          <a:xfrm>
            <a:off x="6915149" y="2183604"/>
            <a:ext cx="1971675" cy="2802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B0C47-3FEF-E34A-8427-65690B2E77AF}"/>
              </a:ext>
            </a:extLst>
          </p:cNvPr>
          <p:cNvSpPr txBox="1"/>
          <p:nvPr/>
        </p:nvSpPr>
        <p:spPr>
          <a:xfrm>
            <a:off x="6412287" y="3279456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60149-DAA8-BF40-8AF3-7ECAF032A66B}"/>
              </a:ext>
            </a:extLst>
          </p:cNvPr>
          <p:cNvSpPr txBox="1"/>
          <p:nvPr/>
        </p:nvSpPr>
        <p:spPr>
          <a:xfrm>
            <a:off x="7653963" y="5429250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DE666-987E-D544-B218-801AFA2051CC}"/>
              </a:ext>
            </a:extLst>
          </p:cNvPr>
          <p:cNvCxnSpPr/>
          <p:nvPr/>
        </p:nvCxnSpPr>
        <p:spPr bwMode="auto">
          <a:xfrm>
            <a:off x="3968497" y="2083833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E5414-3F7A-C14C-9258-1F44BF5ADE25}"/>
              </a:ext>
            </a:extLst>
          </p:cNvPr>
          <p:cNvCxnSpPr/>
          <p:nvPr/>
        </p:nvCxnSpPr>
        <p:spPr bwMode="auto">
          <a:xfrm>
            <a:off x="6432671" y="2093358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ACD5E2-026B-8945-801E-680228A31C8F}"/>
              </a:ext>
            </a:extLst>
          </p:cNvPr>
          <p:cNvCxnSpPr>
            <a:cxnSpLocks/>
          </p:cNvCxnSpPr>
          <p:nvPr/>
        </p:nvCxnSpPr>
        <p:spPr bwMode="auto">
          <a:xfrm>
            <a:off x="285750" y="3889177"/>
            <a:ext cx="0" cy="417884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074F459-322F-EC4F-9E1E-548DE648BF1A}"/>
              </a:ext>
            </a:extLst>
          </p:cNvPr>
          <p:cNvSpPr/>
          <p:nvPr/>
        </p:nvSpPr>
        <p:spPr bwMode="auto">
          <a:xfrm>
            <a:off x="5291006" y="4349593"/>
            <a:ext cx="571500" cy="320992"/>
          </a:xfrm>
          <a:prstGeom prst="ellipse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3D8345-F57B-1B4E-8B3E-EB45E23B3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9224" y="4742380"/>
            <a:ext cx="308713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08DD67-04E8-F74E-8757-158D8634D623}"/>
              </a:ext>
            </a:extLst>
          </p:cNvPr>
          <p:cNvCxnSpPr/>
          <p:nvPr/>
        </p:nvCxnSpPr>
        <p:spPr bwMode="auto">
          <a:xfrm>
            <a:off x="285750" y="3892860"/>
            <a:ext cx="226218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D37B1F-DA31-D649-B072-CF95634EC467}"/>
              </a:ext>
            </a:extLst>
          </p:cNvPr>
          <p:cNvCxnSpPr/>
          <p:nvPr/>
        </p:nvCxnSpPr>
        <p:spPr bwMode="auto">
          <a:xfrm>
            <a:off x="328613" y="4307061"/>
            <a:ext cx="226218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7909901-EF87-544A-9B27-4CDBB6C0A838}"/>
              </a:ext>
            </a:extLst>
          </p:cNvPr>
          <p:cNvSpPr/>
          <p:nvPr/>
        </p:nvSpPr>
        <p:spPr bwMode="auto">
          <a:xfrm>
            <a:off x="7813665" y="4316731"/>
            <a:ext cx="571500" cy="320992"/>
          </a:xfrm>
          <a:prstGeom prst="ellips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02BCA5-B50F-F04D-A760-89C22E8769E1}"/>
              </a:ext>
            </a:extLst>
          </p:cNvPr>
          <p:cNvGrpSpPr/>
          <p:nvPr/>
        </p:nvGrpSpPr>
        <p:grpSpPr>
          <a:xfrm>
            <a:off x="6553200" y="1039166"/>
            <a:ext cx="2103120" cy="1042640"/>
            <a:chOff x="6553200" y="1039166"/>
            <a:chExt cx="2103120" cy="10426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1D9DD71-18DC-B842-8B0B-B37080E138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171ADB5E-6901-1C4B-BAAD-D5836CB99A35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49" name="Rectangle 7">
                  <a:extLst>
                    <a:ext uri="{FF2B5EF4-FFF2-40B4-BE49-F238E27FC236}">
                      <a16:creationId xmlns:a16="http://schemas.microsoft.com/office/drawing/2014/main" id="{2BD76AD3-72CA-C342-ACE5-C98ECDED7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F1F43A8-5793-744A-9142-85F4ED68989D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9E8DC3E-DE4D-AE4F-A30E-1094F8CD6DE2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554C9A3-6DAF-2943-B5F4-E9D772DA5830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AA8563B-0DFA-2F4B-B837-F20A9110E62F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37" name="Rectangle 13">
                  <a:extLst>
                    <a:ext uri="{FF2B5EF4-FFF2-40B4-BE49-F238E27FC236}">
                      <a16:creationId xmlns:a16="http://schemas.microsoft.com/office/drawing/2014/main" id="{F88518F5-2E42-3442-9501-E8CA5A58A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4">
                  <a:extLst>
                    <a:ext uri="{FF2B5EF4-FFF2-40B4-BE49-F238E27FC236}">
                      <a16:creationId xmlns:a16="http://schemas.microsoft.com/office/drawing/2014/main" id="{A6CF7664-A067-BB45-A53A-1A0E72450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5">
                  <a:extLst>
                    <a:ext uri="{FF2B5EF4-FFF2-40B4-BE49-F238E27FC236}">
                      <a16:creationId xmlns:a16="http://schemas.microsoft.com/office/drawing/2014/main" id="{D8A9223C-C7D2-B243-8C23-C8B647BFD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0">
                  <a:extLst>
                    <a:ext uri="{FF2B5EF4-FFF2-40B4-BE49-F238E27FC236}">
                      <a16:creationId xmlns:a16="http://schemas.microsoft.com/office/drawing/2014/main" id="{22788DB0-3A3D-D342-82F9-90AB4B47B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7E5488DC-A933-494C-8296-BF45CFC36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0">
                  <a:extLst>
                    <a:ext uri="{FF2B5EF4-FFF2-40B4-BE49-F238E27FC236}">
                      <a16:creationId xmlns:a16="http://schemas.microsoft.com/office/drawing/2014/main" id="{3EF85ACC-6824-394B-88D3-9EDD88C28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96A38CF-9B67-AF45-BF83-E52159AFA91A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7FCD1B5-54CA-9A4C-ABCA-EE4A69FE7635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BB92E8F-7E21-A74C-A626-B5A607118CE5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B464C3C-8688-514C-ACE1-E128A74F9A56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C003D06-3E48-564E-B50D-DB4295035BB6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F200C32-C43E-2045-BFC2-A060AE972035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83730-4A49-5444-8C2D-D0E927778E74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D8131A-A583-3442-B20C-A88074FD2A00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31F685-67EA-1746-806F-C0E2D396FA7D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263EF8-890E-BB40-B5E9-AE0181782547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FE298-7378-A846-8B76-6E4FA2A5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4DAAE1-C3DE-0E47-BE98-CFE46F03966F}"/>
              </a:ext>
            </a:extLst>
          </p:cNvPr>
          <p:cNvSpPr/>
          <p:nvPr/>
        </p:nvSpPr>
        <p:spPr bwMode="auto">
          <a:xfrm rot="1047916">
            <a:off x="6198638" y="466659"/>
            <a:ext cx="2861153" cy="585799"/>
          </a:xfrm>
          <a:prstGeom prst="roundRect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From: HITS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B6B01E6-D8E7-0A4B-9FF8-4B91E0ED8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599" y="1893944"/>
            <a:ext cx="410635" cy="37977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8D80DD1-9117-5946-8460-7E9DF6CBA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929" y="1885989"/>
            <a:ext cx="291023" cy="3880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12FEB3-84D5-DD4B-8D2B-0EA7B924B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955" y="5156701"/>
            <a:ext cx="410635" cy="37977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8B41F62-264E-7240-83AD-480E19122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474" y="5148448"/>
            <a:ext cx="291023" cy="3880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D6CE4-16ED-9444-A1F9-F007E3BB69F6}"/>
              </a:ext>
            </a:extLst>
          </p:cNvPr>
          <p:cNvCxnSpPr>
            <a:stCxn id="58" idx="0"/>
          </p:cNvCxnSpPr>
          <p:nvPr/>
        </p:nvCxnSpPr>
        <p:spPr bwMode="auto">
          <a:xfrm flipH="1" flipV="1">
            <a:off x="8318974" y="4510089"/>
            <a:ext cx="46299" cy="64661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1ABC49-8375-7E4E-8D31-2864D2B5A964}"/>
              </a:ext>
            </a:extLst>
          </p:cNvPr>
          <p:cNvCxnSpPr>
            <a:stCxn id="59" idx="0"/>
          </p:cNvCxnSpPr>
          <p:nvPr/>
        </p:nvCxnSpPr>
        <p:spPr bwMode="auto">
          <a:xfrm flipV="1">
            <a:off x="7900986" y="4510089"/>
            <a:ext cx="258969" cy="63835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A8E756-99C1-B94D-8D31-E0D448ED0A03}"/>
              </a:ext>
            </a:extLst>
          </p:cNvPr>
          <p:cNvGrpSpPr/>
          <p:nvPr/>
        </p:nvGrpSpPr>
        <p:grpSpPr>
          <a:xfrm>
            <a:off x="-99132" y="1561622"/>
            <a:ext cx="1611567" cy="1341231"/>
            <a:chOff x="-99132" y="1561622"/>
            <a:chExt cx="1611567" cy="13412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293D4C0-2954-B14A-AB96-8ABC9F7E587B}"/>
                </a:ext>
              </a:extLst>
            </p:cNvPr>
            <p:cNvSpPr txBox="1"/>
            <p:nvPr/>
          </p:nvSpPr>
          <p:spPr>
            <a:xfrm>
              <a:off x="-99132" y="2410410"/>
              <a:ext cx="9637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‘fans’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750A85-D87C-E241-AD11-3D5E562ACFBD}"/>
                </a:ext>
              </a:extLst>
            </p:cNvPr>
            <p:cNvSpPr txBox="1"/>
            <p:nvPr/>
          </p:nvSpPr>
          <p:spPr>
            <a:xfrm>
              <a:off x="494207" y="1561622"/>
              <a:ext cx="10182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‘idols’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05CB32-998C-E147-948B-B3E356B1DEC4}"/>
                </a:ext>
              </a:extLst>
            </p:cNvPr>
            <p:cNvCxnSpPr/>
            <p:nvPr/>
          </p:nvCxnSpPr>
          <p:spPr bwMode="auto">
            <a:xfrm>
              <a:off x="71440" y="1850496"/>
              <a:ext cx="683054" cy="488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83082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2"/>
            <a:r>
              <a:rPr lang="en-US" dirty="0"/>
              <a:t>Outliers</a:t>
            </a:r>
          </a:p>
          <a:p>
            <a:pPr lvl="2"/>
            <a:r>
              <a:rPr lang="en-US" dirty="0"/>
              <a:t>Lock-step behavior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85330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643917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6826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Inferring Strange Behavior</a:t>
            </a:r>
            <a:r>
              <a:rPr lang="zh-CN" altLang="en-US" sz="3600" dirty="0"/>
              <a:t> </a:t>
            </a:r>
            <a:r>
              <a:rPr lang="en-US" altLang="zh-CN" sz="3600" dirty="0"/>
              <a:t>from</a:t>
            </a:r>
            <a:r>
              <a:rPr lang="zh-CN" altLang="en-US" sz="3600" dirty="0"/>
              <a:t> </a:t>
            </a:r>
            <a:r>
              <a:rPr lang="en-US" altLang="zh-CN" sz="3600" dirty="0"/>
              <a:t>Connectivity</a:t>
            </a:r>
            <a:r>
              <a:rPr lang="zh-CN" altLang="en-US" sz="3600" dirty="0"/>
              <a:t> </a:t>
            </a:r>
            <a:r>
              <a:rPr lang="en-US" altLang="zh-CN" sz="3600" dirty="0"/>
              <a:t>Pattern</a:t>
            </a:r>
            <a:r>
              <a:rPr lang="zh-CN" altLang="en-US" sz="3600" dirty="0"/>
              <a:t> </a:t>
            </a:r>
            <a:r>
              <a:rPr lang="en-US" altLang="zh-CN" sz="3600" dirty="0"/>
              <a:t>in</a:t>
            </a:r>
            <a:r>
              <a:rPr lang="zh-CN" altLang="en-US" sz="3600" dirty="0"/>
              <a:t> </a:t>
            </a:r>
            <a:r>
              <a:rPr lang="en-US" altLang="zh-CN" sz="3600" dirty="0"/>
              <a:t>Social</a:t>
            </a:r>
            <a:r>
              <a:rPr lang="zh-CN" altLang="en-US" sz="3600" dirty="0"/>
              <a:t> </a:t>
            </a:r>
            <a:r>
              <a:rPr lang="en-US" altLang="zh-CN" sz="3600" dirty="0"/>
              <a:t>Networks</a:t>
            </a:r>
            <a:br>
              <a:rPr lang="en-US" altLang="zh-CN" sz="3600" dirty="0"/>
            </a:br>
            <a:r>
              <a:rPr lang="en-US" altLang="zh-CN" sz="3600" dirty="0">
                <a:solidFill>
                  <a:schemeClr val="tx1"/>
                </a:solidFill>
              </a:rPr>
              <a:t>PAKDD’14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900" y="3886200"/>
            <a:ext cx="76835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Meng</a:t>
            </a:r>
            <a:r>
              <a:rPr lang="zh-CN" altLang="en-US" sz="2800" dirty="0"/>
              <a:t> </a:t>
            </a:r>
            <a:r>
              <a:rPr lang="en-US" altLang="zh-CN" sz="2800" dirty="0"/>
              <a:t>Jiang, </a:t>
            </a:r>
            <a:r>
              <a:rPr lang="en-US" altLang="zh-CN" sz="2800" dirty="0" err="1"/>
              <a:t>Peng</a:t>
            </a:r>
            <a:r>
              <a:rPr lang="zh-CN" altLang="en-US" sz="2800" dirty="0"/>
              <a:t> </a:t>
            </a:r>
            <a:r>
              <a:rPr lang="en-US" altLang="zh-CN" sz="2800" dirty="0"/>
              <a:t>Cui, </a:t>
            </a:r>
            <a:r>
              <a:rPr lang="en-US" altLang="zh-CN" sz="2800" dirty="0" err="1"/>
              <a:t>Shiqiang</a:t>
            </a:r>
            <a:r>
              <a:rPr lang="zh-CN" altLang="en-US" sz="2800" dirty="0"/>
              <a:t> </a:t>
            </a:r>
            <a:r>
              <a:rPr lang="en-US" altLang="zh-CN" sz="2800" dirty="0"/>
              <a:t>Yang (</a:t>
            </a:r>
            <a:r>
              <a:rPr lang="en-US" altLang="zh-CN" sz="2800" dirty="0" err="1"/>
              <a:t>Tsinghua</a:t>
            </a:r>
            <a:r>
              <a:rPr lang="en-US" altLang="zh-CN" sz="2800" dirty="0"/>
              <a:t>)</a:t>
            </a:r>
          </a:p>
          <a:p>
            <a:r>
              <a:rPr lang="en-US" altLang="zh-CN" sz="2800" dirty="0"/>
              <a:t>Alex</a:t>
            </a:r>
            <a:r>
              <a:rPr lang="zh-CN" altLang="en-US" sz="2800" dirty="0"/>
              <a:t> </a:t>
            </a:r>
            <a:r>
              <a:rPr lang="en-US" altLang="zh-CN" sz="2800" dirty="0" err="1"/>
              <a:t>Beutel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Christos</a:t>
            </a:r>
            <a:r>
              <a:rPr lang="zh-CN" altLang="en-US" sz="2800" dirty="0"/>
              <a:t> </a:t>
            </a:r>
            <a:r>
              <a:rPr lang="en-US" altLang="zh-CN" sz="2800" dirty="0" err="1"/>
              <a:t>Faloutsos</a:t>
            </a:r>
            <a:r>
              <a:rPr lang="en-US" altLang="zh-CN" sz="2800" dirty="0"/>
              <a:t> (CMU)</a:t>
            </a:r>
          </a:p>
        </p:txBody>
      </p:sp>
      <p:pic>
        <p:nvPicPr>
          <p:cNvPr id="6" name="Picture 5" descr="alex_beutel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5118100"/>
            <a:ext cx="1035050" cy="126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</a:blip>
          <a:srcRect l="7579" b="30316"/>
          <a:stretch>
            <a:fillRect/>
          </a:stretch>
        </p:blipFill>
        <p:spPr>
          <a:xfrm>
            <a:off x="1783090" y="2578100"/>
            <a:ext cx="1157729" cy="1309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700" y="2565400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11163" r="11163" b="28235"/>
          <a:stretch>
            <a:fillRect/>
          </a:stretch>
        </p:blipFill>
        <p:spPr>
          <a:xfrm>
            <a:off x="5688335" y="2571750"/>
            <a:ext cx="1272531" cy="1394474"/>
          </a:xfrm>
          <a:prstGeom prst="rect">
            <a:avLst/>
          </a:prstGeom>
        </p:spPr>
      </p:pic>
      <p:pic>
        <p:nvPicPr>
          <p:cNvPr id="10" name="清华大学logo副本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0500" y="3733799"/>
            <a:ext cx="1016000" cy="9501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88319871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Spikes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out-degree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32" y="2689952"/>
            <a:ext cx="5323968" cy="319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7" y="2493163"/>
            <a:ext cx="28800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8" y="4398163"/>
            <a:ext cx="2880000" cy="17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763" y="31887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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91" y="4869007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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904" y="524173"/>
            <a:ext cx="614362" cy="61436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5D03A91-4156-A64B-A0E2-0F6B1901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AADDC9-FA26-ED49-91DC-3D383C80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33AEA48-6633-1B44-9139-97956120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0A8685-4227-3B42-916F-D488A42A8A49}"/>
              </a:ext>
            </a:extLst>
          </p:cNvPr>
          <p:cNvSpPr/>
          <p:nvPr/>
        </p:nvSpPr>
        <p:spPr bwMode="auto">
          <a:xfrm>
            <a:off x="114301" y="4398163"/>
            <a:ext cx="3271838" cy="177404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1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A503-A594-A447-802D-6CFC2261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E46C5-D346-E541-9938-FD80180E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0A73-DF31-2849-BAF5-F447BA3E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B6DED8D-194F-9B43-88E9-87D9A153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49" y="1379538"/>
            <a:ext cx="80819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dirty="0" err="1"/>
              <a:t>GraphRAD</a:t>
            </a:r>
            <a:r>
              <a:rPr lang="en-US" dirty="0"/>
              <a:t>: A Graph-based Risky Account Detection System</a:t>
            </a:r>
            <a:endParaRPr kumimoji="0" lang="en-US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7D4BD4-0C48-9D41-92B3-03865F1E6E0E}"/>
              </a:ext>
            </a:extLst>
          </p:cNvPr>
          <p:cNvSpPr/>
          <p:nvPr/>
        </p:nvSpPr>
        <p:spPr bwMode="auto">
          <a:xfrm rot="270589">
            <a:off x="5334133" y="483293"/>
            <a:ext cx="3492884" cy="885090"/>
          </a:xfrm>
          <a:prstGeom prst="round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MLG’18 Workshop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55F6E-0A51-4F45-9A4D-32C72D9B830B}"/>
              </a:ext>
            </a:extLst>
          </p:cNvPr>
          <p:cNvSpPr/>
          <p:nvPr/>
        </p:nvSpPr>
        <p:spPr>
          <a:xfrm>
            <a:off x="2459830" y="374491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dirty="0">
                <a:ea typeface="ＭＳ Ｐゴシック" charset="-128"/>
                <a:cs typeface="ＭＳ Ｐゴシック" charset="-128"/>
              </a:rPr>
              <a:t>Jun Ma,</a:t>
            </a:r>
          </a:p>
          <a:p>
            <a:r>
              <a:rPr lang="en-US" sz="2800" i="1" dirty="0" err="1">
                <a:ea typeface="ＭＳ Ｐゴシック" charset="-128"/>
                <a:cs typeface="ＭＳ Ｐゴシック" charset="-128"/>
              </a:rPr>
              <a:t>Danqing</a:t>
            </a:r>
            <a:r>
              <a:rPr lang="en-US" sz="2800" i="1" dirty="0">
                <a:ea typeface="ＭＳ Ｐゴシック" charset="-128"/>
                <a:cs typeface="ＭＳ Ｐゴシック" charset="-128"/>
              </a:rPr>
              <a:t> Zhang,</a:t>
            </a:r>
          </a:p>
          <a:p>
            <a:r>
              <a:rPr lang="en-US" sz="2800" i="1" dirty="0">
                <a:ea typeface="ＭＳ Ｐゴシック" charset="-128"/>
                <a:cs typeface="ＭＳ Ｐゴシック" charset="-128"/>
              </a:rPr>
              <a:t>Yun Wang,</a:t>
            </a:r>
          </a:p>
          <a:p>
            <a:r>
              <a:rPr lang="en-US" sz="2800" i="1" dirty="0">
                <a:ea typeface="ＭＳ Ｐゴシック" charset="-128"/>
                <a:cs typeface="ＭＳ Ｐゴシック" charset="-128"/>
              </a:rPr>
              <a:t>Yan Zhang,</a:t>
            </a:r>
          </a:p>
          <a:p>
            <a:r>
              <a:rPr lang="en-US" sz="2800" i="1" dirty="0"/>
              <a:t>Alexey </a:t>
            </a:r>
            <a:r>
              <a:rPr lang="en-US" sz="2800" i="1" dirty="0" err="1"/>
              <a:t>Pozdnoukhov</a:t>
            </a:r>
            <a:endParaRPr lang="en-US" sz="2800" i="1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FDADD2-2056-1F4D-96B8-BEDDB0027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1" y="4467682"/>
            <a:ext cx="11303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3B3D43-3CE9-0B42-A067-C94CE5A2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29" y="3456723"/>
            <a:ext cx="1159206" cy="1562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940105-8D91-6C45-A46F-DB669BA94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9" y="5080346"/>
            <a:ext cx="1175746" cy="15578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463E34-FD1A-A242-AD2D-2F05D69DA1FE}"/>
              </a:ext>
            </a:extLst>
          </p:cNvPr>
          <p:cNvCxnSpPr/>
          <p:nvPr/>
        </p:nvCxnSpPr>
        <p:spPr bwMode="auto">
          <a:xfrm>
            <a:off x="6553200" y="5349415"/>
            <a:ext cx="790223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4C8719-485A-0A4F-AE83-B89AE7080EF6}"/>
              </a:ext>
            </a:extLst>
          </p:cNvPr>
          <p:cNvCxnSpPr>
            <a:cxnSpLocks/>
          </p:cNvCxnSpPr>
          <p:nvPr/>
        </p:nvCxnSpPr>
        <p:spPr bwMode="auto">
          <a:xfrm flipH="1">
            <a:off x="2194359" y="4009012"/>
            <a:ext cx="1123688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E3B54A-5D31-234C-B295-E495A8F4E972}"/>
              </a:ext>
            </a:extLst>
          </p:cNvPr>
          <p:cNvCxnSpPr>
            <a:cxnSpLocks/>
          </p:cNvCxnSpPr>
          <p:nvPr/>
        </p:nvCxnSpPr>
        <p:spPr bwMode="auto">
          <a:xfrm flipH="1">
            <a:off x="2079523" y="4913580"/>
            <a:ext cx="1634965" cy="57282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D90B6D-3329-D945-84D5-7B9C3F0DB19B}"/>
              </a:ext>
            </a:extLst>
          </p:cNvPr>
          <p:cNvSpPr txBox="1"/>
          <p:nvPr/>
        </p:nvSpPr>
        <p:spPr>
          <a:xfrm>
            <a:off x="-65060" y="925838"/>
            <a:ext cx="50497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08/20/2018 (Tomorrow 4:00 pm)</a:t>
            </a:r>
          </a:p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ICC Capital Suit Room 8</a:t>
            </a:r>
          </a:p>
        </p:txBody>
      </p:sp>
    </p:spTree>
    <p:extLst>
      <p:ext uri="{BB962C8B-B14F-4D97-AF65-F5344CB8AC3E}">
        <p14:creationId xmlns:p14="http://schemas.microsoft.com/office/powerpoint/2010/main" val="38007239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03E3-648C-644C-8852-BCBB263F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1883EB-65F8-6B4C-A411-095B0DA36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01" y="609600"/>
            <a:ext cx="4851152" cy="341671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7760C-E5C3-EE46-A308-209E6DF0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BB1F-04EB-B24F-B4D3-1A583153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B7E00-430B-9247-969F-9935BEB7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47965-1C91-4240-B6BF-0D14D07F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28" y="1295400"/>
            <a:ext cx="4139572" cy="3714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4454BF-4C3C-6E49-916D-30A59A735F6B}"/>
              </a:ext>
            </a:extLst>
          </p:cNvPr>
          <p:cNvSpPr txBox="1"/>
          <p:nvPr/>
        </p:nvSpPr>
        <p:spPr>
          <a:xfrm>
            <a:off x="260810" y="4555629"/>
            <a:ext cx="79047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n-US" dirty="0"/>
              <a:t>Input: Gigantic account link graph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Community Detection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Semi-supervised Suspicious Detection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Output: small candidate graphs for manual check</a:t>
            </a:r>
          </a:p>
        </p:txBody>
      </p:sp>
    </p:spTree>
    <p:extLst>
      <p:ext uri="{BB962C8B-B14F-4D97-AF65-F5344CB8AC3E}">
        <p14:creationId xmlns:p14="http://schemas.microsoft.com/office/powerpoint/2010/main" val="14740401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35934" t="63599" r="34077" b="8818"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6D2D80-147E-3E47-A947-3E5C5F462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207" y="865077"/>
            <a:ext cx="1194619" cy="1019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42EF5-3F8C-0940-BF6A-B75EEA0570A6}"/>
              </a:ext>
            </a:extLst>
          </p:cNvPr>
          <p:cNvSpPr txBox="1"/>
          <p:nvPr/>
        </p:nvSpPr>
        <p:spPr>
          <a:xfrm rot="20413490">
            <a:off x="5615015" y="1941432"/>
            <a:ext cx="1665841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OddBall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6FD64-F38D-704E-8B1A-79A66F60D264}"/>
              </a:ext>
            </a:extLst>
          </p:cNvPr>
          <p:cNvSpPr txBox="1"/>
          <p:nvPr/>
        </p:nvSpPr>
        <p:spPr>
          <a:xfrm rot="20329494">
            <a:off x="5672166" y="2777271"/>
            <a:ext cx="100540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SVD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F72CB4AD-7C44-CA4D-B029-257C77E3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399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89616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30421C-ED08-1E42-B3FB-2986888ABE18}"/>
              </a:ext>
            </a:extLst>
          </p:cNvPr>
          <p:cNvSpPr txBox="1"/>
          <p:nvPr/>
        </p:nvSpPr>
        <p:spPr>
          <a:xfrm rot="20462190">
            <a:off x="6202341" y="3424559"/>
            <a:ext cx="2340705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un-supervised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CE8847-4C1A-0C4F-A807-4A6B80BBEBF3}"/>
              </a:ext>
            </a:extLst>
          </p:cNvPr>
          <p:cNvSpPr txBox="1"/>
          <p:nvPr/>
        </p:nvSpPr>
        <p:spPr>
          <a:xfrm rot="20462190">
            <a:off x="6481123" y="5408682"/>
            <a:ext cx="2637261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semi-supervised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C60D674-0841-874C-8F74-0A362486F61F}"/>
              </a:ext>
            </a:extLst>
          </p:cNvPr>
          <p:cNvCxnSpPr/>
          <p:nvPr/>
        </p:nvCxnSpPr>
        <p:spPr bwMode="auto">
          <a:xfrm rot="10800000" flipV="1">
            <a:off x="6019800" y="4451074"/>
            <a:ext cx="444500" cy="127017"/>
          </a:xfrm>
          <a:prstGeom prst="bentConnector3">
            <a:avLst>
              <a:gd name="adj1" fmla="val 1786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1E765B84-3FDB-7C49-9FE3-542D786AEE95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314955" y="4994370"/>
            <a:ext cx="1141413" cy="110163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569947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38181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30421C-ED08-1E42-B3FB-2986888ABE18}"/>
              </a:ext>
            </a:extLst>
          </p:cNvPr>
          <p:cNvSpPr txBox="1"/>
          <p:nvPr/>
        </p:nvSpPr>
        <p:spPr>
          <a:xfrm rot="20462190">
            <a:off x="6202341" y="3424559"/>
            <a:ext cx="2340705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un-supervised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CE8847-4C1A-0C4F-A807-4A6B80BBEBF3}"/>
              </a:ext>
            </a:extLst>
          </p:cNvPr>
          <p:cNvSpPr txBox="1"/>
          <p:nvPr/>
        </p:nvSpPr>
        <p:spPr>
          <a:xfrm rot="20462190">
            <a:off x="6481123" y="5408682"/>
            <a:ext cx="2637261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semi-supervised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C60D674-0841-874C-8F74-0A362486F61F}"/>
              </a:ext>
            </a:extLst>
          </p:cNvPr>
          <p:cNvCxnSpPr/>
          <p:nvPr/>
        </p:nvCxnSpPr>
        <p:spPr bwMode="auto">
          <a:xfrm rot="10800000" flipV="1">
            <a:off x="6019800" y="4451074"/>
            <a:ext cx="444500" cy="127017"/>
          </a:xfrm>
          <a:prstGeom prst="bentConnector3">
            <a:avLst>
              <a:gd name="adj1" fmla="val 1786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1E765B84-3FDB-7C49-9FE3-542D786AEE95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314955" y="4994370"/>
            <a:ext cx="1141413" cy="110163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18645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2"/>
            <a:r>
              <a:rPr lang="en-US" dirty="0"/>
              <a:t>P1.4.1. Outliers</a:t>
            </a:r>
          </a:p>
          <a:p>
            <a:pPr lvl="2"/>
            <a:r>
              <a:rPr lang="en-US" dirty="0"/>
              <a:t>P1.4.2. Lock-step behavior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85330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30421C-ED08-1E42-B3FB-2986888ABE18}"/>
              </a:ext>
            </a:extLst>
          </p:cNvPr>
          <p:cNvSpPr txBox="1"/>
          <p:nvPr/>
        </p:nvSpPr>
        <p:spPr>
          <a:xfrm rot="20462190">
            <a:off x="6202341" y="3424559"/>
            <a:ext cx="2340705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un-supervised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C60D674-0841-874C-8F74-0A362486F61F}"/>
              </a:ext>
            </a:extLst>
          </p:cNvPr>
          <p:cNvCxnSpPr/>
          <p:nvPr/>
        </p:nvCxnSpPr>
        <p:spPr bwMode="auto">
          <a:xfrm rot="10800000" flipV="1">
            <a:off x="6019800" y="4451074"/>
            <a:ext cx="444500" cy="127017"/>
          </a:xfrm>
          <a:prstGeom prst="bentConnector3">
            <a:avLst>
              <a:gd name="adj1" fmla="val 1786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4663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672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35934" t="63599" r="34077" b="8818"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157490-7FE5-9947-B067-441952649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18" y="752423"/>
            <a:ext cx="1194619" cy="1014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1D84CDAB-4872-FC44-83C3-5DEF57A9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5905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35934" t="63599" r="34077" b="8818"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6D2D80-147E-3E47-A947-3E5C5F462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207" y="865077"/>
            <a:ext cx="1194619" cy="1019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42EF5-3F8C-0940-BF6A-B75EEA0570A6}"/>
              </a:ext>
            </a:extLst>
          </p:cNvPr>
          <p:cNvSpPr txBox="1"/>
          <p:nvPr/>
        </p:nvSpPr>
        <p:spPr>
          <a:xfrm rot="20413490">
            <a:off x="5615015" y="1941432"/>
            <a:ext cx="1665841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OddBall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6FD64-F38D-704E-8B1A-79A66F60D264}"/>
              </a:ext>
            </a:extLst>
          </p:cNvPr>
          <p:cNvSpPr txBox="1"/>
          <p:nvPr/>
        </p:nvSpPr>
        <p:spPr>
          <a:xfrm rot="20329494">
            <a:off x="5672166" y="2777271"/>
            <a:ext cx="100540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SVD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B10B3393-D701-1041-BD95-CA4E4E1C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415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300853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8733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13123</TotalTime>
  <Words>1169</Words>
  <Application>Microsoft Macintosh PowerPoint</Application>
  <PresentationFormat>On-screen Show (4:3)</PresentationFormat>
  <Paragraphs>380</Paragraphs>
  <Slides>35</Slides>
  <Notes>7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1</vt:i4>
      </vt:variant>
    </vt:vector>
  </HeadingPairs>
  <TitlesOfParts>
    <vt:vector size="46" baseType="lpstr">
      <vt:lpstr>ＭＳ Ｐゴシック</vt:lpstr>
      <vt:lpstr>Apple Chancery</vt:lpstr>
      <vt:lpstr>Arial</vt:lpstr>
      <vt:lpstr>Bradley Hand</vt:lpstr>
      <vt:lpstr>Georgia</vt:lpstr>
      <vt:lpstr>Symbol</vt:lpstr>
      <vt:lpstr>Times New Roman</vt:lpstr>
      <vt:lpstr>Wingdings</vt:lpstr>
      <vt:lpstr>template</vt:lpstr>
      <vt:lpstr>Bitmap Image</vt:lpstr>
      <vt:lpstr>Graph and Tensor Mining for fun and profit</vt:lpstr>
      <vt:lpstr>Roadmap</vt:lpstr>
      <vt:lpstr>Roadmap</vt:lpstr>
      <vt:lpstr>Roadmap</vt:lpstr>
      <vt:lpstr>Roadmap</vt:lpstr>
      <vt:lpstr>‘Recipe’ Structure:</vt:lpstr>
      <vt:lpstr>Problem</vt:lpstr>
      <vt:lpstr>Solution</vt:lpstr>
      <vt:lpstr>P1.4.1. Outliers</vt:lpstr>
      <vt:lpstr>P1.4.1. Outliers</vt:lpstr>
      <vt:lpstr>Ego-net Patterns: Which is strange?</vt:lpstr>
      <vt:lpstr>Ego-net Patterns: Which is strange?</vt:lpstr>
      <vt:lpstr>P1.4.1. Outliers</vt:lpstr>
      <vt:lpstr>Ego-net Patterns </vt:lpstr>
      <vt:lpstr>Pattern: Ego-net Power Law Density</vt:lpstr>
      <vt:lpstr>Pattern: Ego-net Power Law Density</vt:lpstr>
      <vt:lpstr>Roadmap</vt:lpstr>
      <vt:lpstr>Problem</vt:lpstr>
      <vt:lpstr>P1.4.1. How to find ‘suspicious’ groups?</vt:lpstr>
      <vt:lpstr>P1.4.1. How to find ‘suspicious’ groups?</vt:lpstr>
      <vt:lpstr>Except that:</vt:lpstr>
      <vt:lpstr>Except that:</vt:lpstr>
      <vt:lpstr>Except that:</vt:lpstr>
      <vt:lpstr>Why</vt:lpstr>
      <vt:lpstr>Crush intro to SVD</vt:lpstr>
      <vt:lpstr>Crush intro to SVD</vt:lpstr>
      <vt:lpstr>Crush intro to SVD</vt:lpstr>
      <vt:lpstr>Toy example – 5 blocks</vt:lpstr>
      <vt:lpstr>Toy example – 5 blocks</vt:lpstr>
      <vt:lpstr>Inferring Strange Behavior from Connectivity Pattern in Social Networks PAKDD’14 </vt:lpstr>
      <vt:lpstr>Real Data</vt:lpstr>
      <vt:lpstr>PowerPoint Presentation</vt:lpstr>
      <vt:lpstr>PowerPoint Presentation</vt:lpstr>
      <vt:lpstr>Solution</vt:lpstr>
      <vt:lpstr>Roadmap</vt:lpstr>
      <vt:lpstr>short version</vt:lpstr>
    </vt:vector>
  </TitlesOfParts>
  <Company>Carnegie Mellon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Microsoft Office User</cp:lastModifiedBy>
  <cp:revision>2015</cp:revision>
  <cp:lastPrinted>2018-04-30T08:06:40Z</cp:lastPrinted>
  <dcterms:created xsi:type="dcterms:W3CDTF">2017-06-21T14:41:11Z</dcterms:created>
  <dcterms:modified xsi:type="dcterms:W3CDTF">2018-07-27T17:14:36Z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